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348" r:id="rId2"/>
    <p:sldId id="365" r:id="rId3"/>
    <p:sldId id="349" r:id="rId4"/>
    <p:sldId id="366" r:id="rId5"/>
    <p:sldId id="374" r:id="rId6"/>
    <p:sldId id="360" r:id="rId7"/>
    <p:sldId id="361" r:id="rId8"/>
    <p:sldId id="377" r:id="rId9"/>
    <p:sldId id="379" r:id="rId10"/>
    <p:sldId id="367" r:id="rId11"/>
    <p:sldId id="369" r:id="rId12"/>
    <p:sldId id="371" r:id="rId13"/>
  </p:sldIdLst>
  <p:sldSz cx="9144000" cy="5143500" type="screen16x9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C4"/>
    <a:srgbClr val="C0CD2B"/>
    <a:srgbClr val="ABCC3A"/>
    <a:srgbClr val="3A7BB7"/>
    <a:srgbClr val="005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8" autoAdjust="0"/>
    <p:restoredTop sz="88622" autoAdjust="0"/>
  </p:normalViewPr>
  <p:slideViewPr>
    <p:cSldViewPr snapToGrid="0">
      <p:cViewPr varScale="1">
        <p:scale>
          <a:sx n="87" d="100"/>
          <a:sy n="87" d="100"/>
        </p:scale>
        <p:origin x="624" y="2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859724C9-EA6F-485A-B2B6-1CA790D15220}" type="datetimeFigureOut">
              <a:rPr lang="de-CH" smtClean="0"/>
              <a:t>22.10.2025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61A4AA99-7405-4F2F-97EA-092B7B14547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193381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4D71B55C-D1DF-4937-899A-086BEC89789F}" type="datetimeFigureOut">
              <a:rPr lang="de-CH" smtClean="0"/>
              <a:t>22.10.2025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43013"/>
            <a:ext cx="5946775" cy="3346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0116434F-6E48-4C73-9CFA-4CE55FA1853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60674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434F-6E48-4C73-9CFA-4CE55FA1853E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61653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434F-6E48-4C73-9CFA-4CE55FA1853E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86366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434F-6E48-4C73-9CFA-4CE55FA1853E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56670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1136C-EEF1-F67C-DD9D-BA4AAD270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93484916-51B1-EEE3-7D22-2DE4618BC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65249B2-D1CE-0CAE-C9A5-9E1DD3B589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CBCEC3B-81C3-D691-8176-EA82E49BBE6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434F-6E48-4C73-9CFA-4CE55FA1853E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60998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434F-6E48-4C73-9CFA-4CE55FA1853E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12215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434F-6E48-4C73-9CFA-4CE55FA1853E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40132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57BA7-0357-15D5-0D66-98562E11F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01A927B8-B29E-90B4-406F-3EA676F1FA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63EAA849-8D83-EA99-E2ED-E0150B75EA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25EA0F-596A-00A0-143B-B45A1A683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434F-6E48-4C73-9CFA-4CE55FA1853E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6764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07341-90F6-2C40-C3B0-7231E22A9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7F75B03-72F8-F6D3-D01D-3CF249C3F1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7FBC95BD-9EA0-42FC-C570-5C70164667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CD6005-DAEF-80A3-C0CB-B021E0FC0B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16434F-6E48-4C73-9CFA-4CE55FA1853E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99877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19"/>
          <p:cNvSpPr>
            <a:spLocks noGrp="1"/>
          </p:cNvSpPr>
          <p:nvPr>
            <p:ph type="pic" sz="quarter" idx="15"/>
          </p:nvPr>
        </p:nvSpPr>
        <p:spPr>
          <a:xfrm>
            <a:off x="0" y="1077913"/>
            <a:ext cx="9144000" cy="4065587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11187" y="1440000"/>
            <a:ext cx="7921626" cy="468313"/>
          </a:xfrm>
          <a:solidFill>
            <a:srgbClr val="C0CD2B"/>
          </a:solidFill>
        </p:spPr>
        <p:txBody>
          <a:bodyPr wrap="square" lIns="72000" tIns="72000" rIns="72000" anchor="ctr" anchorCtr="0">
            <a:noAutofit/>
          </a:bodyPr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892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Stiftung Alters- und Pflegeheim Nidwalden</a:t>
            </a:r>
          </a:p>
        </p:txBody>
      </p:sp>
      <p:pic>
        <p:nvPicPr>
          <p:cNvPr id="6" name="Bild 5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99" y="4803775"/>
            <a:ext cx="1008126" cy="49834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909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1188" y="1023938"/>
            <a:ext cx="3781426" cy="360878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387" y="1023938"/>
            <a:ext cx="3781425" cy="3608785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Stiftung Alters- und Pflegeheim Nidwalden</a:t>
            </a:r>
            <a:endParaRPr lang="de-DE" dirty="0"/>
          </a:p>
        </p:txBody>
      </p:sp>
      <p:pic>
        <p:nvPicPr>
          <p:cNvPr id="7" name="Bild 6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99" y="4803775"/>
            <a:ext cx="1008126" cy="4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04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Stiftung Alters- und Pflegeheim Nidwalden</a:t>
            </a:r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99" y="4803775"/>
            <a:ext cx="1008126" cy="4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022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blau hinterleg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Rechteck 6"/>
          <p:cNvSpPr/>
          <p:nvPr userDrawn="1"/>
        </p:nvSpPr>
        <p:spPr>
          <a:xfrm>
            <a:off x="0" y="1074337"/>
            <a:ext cx="9144000" cy="3729437"/>
          </a:xfrm>
          <a:prstGeom prst="rect">
            <a:avLst/>
          </a:prstGeom>
          <a:solidFill>
            <a:srgbClr val="008EC4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11187" y="1023938"/>
            <a:ext cx="7921626" cy="3600450"/>
          </a:xfrm>
        </p:spPr>
        <p:txBody>
          <a:bodyPr tIns="180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Stiftung Alters- und Pflegeheim Nidwalden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252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Stiftung Alters- und Pflegeheim Nidwalden</a:t>
            </a:r>
            <a:endParaRPr lang="de-DE" dirty="0"/>
          </a:p>
        </p:txBody>
      </p:sp>
      <p:sp>
        <p:nvSpPr>
          <p:cNvPr id="4" name="Bildplatzhalter 19"/>
          <p:cNvSpPr>
            <a:spLocks noGrp="1"/>
          </p:cNvSpPr>
          <p:nvPr>
            <p:ph type="pic" sz="quarter" idx="15"/>
          </p:nvPr>
        </p:nvSpPr>
        <p:spPr>
          <a:xfrm>
            <a:off x="0" y="1077913"/>
            <a:ext cx="9144000" cy="4065587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endParaRPr lang="de-DE" dirty="0"/>
          </a:p>
        </p:txBody>
      </p:sp>
      <p:pic>
        <p:nvPicPr>
          <p:cNvPr id="5" name="Bild 4"/>
          <p:cNvPicPr>
            <a:picLocks noChangeAspect="1"/>
          </p:cNvPicPr>
          <p:nvPr userDrawn="1"/>
        </p:nvPicPr>
        <p:blipFill>
          <a:blip r:embed="rId2" cstate="hq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88" y="828739"/>
            <a:ext cx="1008126" cy="49834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99" y="4803775"/>
            <a:ext cx="1008126" cy="49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58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Stiftung Alters- und Pflegeheim Nidwalden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1174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187" y="270000"/>
            <a:ext cx="6030913" cy="49609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7" y="1023938"/>
            <a:ext cx="7921626" cy="3600450"/>
          </a:xfrm>
          <a:prstGeom prst="rect">
            <a:avLst/>
          </a:prstGeom>
        </p:spPr>
        <p:txBody>
          <a:bodyPr vert="horz" lIns="0" tIns="72000" rIns="0" bIns="0" rtlCol="0" anchor="t" anchorCtr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pic>
        <p:nvPicPr>
          <p:cNvPr id="15" name="Bild 14"/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126" y="131216"/>
            <a:ext cx="1422141" cy="822295"/>
          </a:xfrm>
          <a:prstGeom prst="rect">
            <a:avLst/>
          </a:prstGeom>
        </p:spPr>
      </p:pic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2484438" y="4860000"/>
            <a:ext cx="4157662" cy="283500"/>
          </a:xfrm>
          <a:prstGeom prst="rect">
            <a:avLst/>
          </a:prstGeom>
        </p:spPr>
        <p:txBody>
          <a:bodyPr vert="horz" lIns="0" tIns="0" rIns="90000" bIns="0" rtlCol="0" anchor="ctr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">
                <a:solidFill>
                  <a:srgbClr val="008EC4"/>
                </a:solidFill>
                <a:latin typeface="Rubrik" charset="0"/>
                <a:ea typeface="Rubrik" charset="0"/>
                <a:cs typeface="Rubrik" charset="0"/>
              </a:defRPr>
            </a:lvl1pPr>
          </a:lstStyle>
          <a:p>
            <a:r>
              <a:rPr lang="de-DE" dirty="0"/>
              <a:t>Stiftung Alters- und Pflegeheim Nidwalden</a:t>
            </a:r>
          </a:p>
        </p:txBody>
      </p:sp>
      <p:sp>
        <p:nvSpPr>
          <p:cNvPr id="12" name="Fußzeilenplatzhalter 3"/>
          <p:cNvSpPr txBox="1">
            <a:spLocks/>
          </p:cNvSpPr>
          <p:nvPr userDrawn="1"/>
        </p:nvSpPr>
        <p:spPr>
          <a:xfrm>
            <a:off x="617538" y="4860000"/>
            <a:ext cx="487362" cy="283500"/>
          </a:xfrm>
          <a:prstGeom prst="rect">
            <a:avLst/>
          </a:prstGeom>
        </p:spPr>
        <p:txBody>
          <a:bodyPr vert="horz" lIns="0" tIns="0" rIns="90000" bIns="0" rtlCol="0" anchor="ctr"/>
          <a:lstStyle>
            <a:defPPr>
              <a:defRPr lang="en-US"/>
            </a:defPPr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" kern="1200">
                <a:solidFill>
                  <a:srgbClr val="008EC4"/>
                </a:solidFill>
                <a:latin typeface="Rubrik" charset="0"/>
                <a:ea typeface="Rubrik" charset="0"/>
                <a:cs typeface="Rubrik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C76B438-A3FC-2843-A2DF-C9E26D09BA53}" type="slidenum">
              <a:rPr lang="tr-TR" sz="700" smtClean="0"/>
              <a:t>‹Nr.›</a:t>
            </a:fld>
            <a:endParaRPr lang="tr-TR" sz="700" dirty="0"/>
          </a:p>
        </p:txBody>
      </p:sp>
    </p:spTree>
    <p:extLst>
      <p:ext uri="{BB962C8B-B14F-4D97-AF65-F5344CB8AC3E}">
        <p14:creationId xmlns:p14="http://schemas.microsoft.com/office/powerpoint/2010/main" val="254511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2" r:id="rId2"/>
    <p:sldLayoutId id="2147483664" r:id="rId3"/>
    <p:sldLayoutId id="2147483666" r:id="rId4"/>
    <p:sldLayoutId id="2147483674" r:id="rId5"/>
    <p:sldLayoutId id="2147483667" r:id="rId6"/>
    <p:sldLayoutId id="214748367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i="0" kern="1200" baseline="0">
          <a:solidFill>
            <a:srgbClr val="008EC4"/>
          </a:solidFill>
          <a:latin typeface="Rubrik Normal" charset="0"/>
          <a:ea typeface="+mj-ea"/>
          <a:cs typeface="Rubrik Norm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08EC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ubrik Normal" charset="0"/>
          <a:ea typeface="+mn-ea"/>
          <a:cs typeface="Rubrik Normal" charset="0"/>
        </a:defRPr>
      </a:lvl1pPr>
      <a:lvl2pPr marL="493713" indent="-227013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tabLst/>
        <a:defRPr sz="1800" b="0" i="0" kern="1200">
          <a:solidFill>
            <a:schemeClr val="tx1"/>
          </a:solidFill>
          <a:latin typeface="Rubrik Normal" charset="0"/>
          <a:ea typeface="+mn-ea"/>
          <a:cs typeface="Rubrik Normal" charset="0"/>
        </a:defRPr>
      </a:lvl2pPr>
      <a:lvl3pPr marL="712788" indent="-21907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tabLst/>
        <a:defRPr sz="1600" b="0" i="0" kern="1200">
          <a:solidFill>
            <a:schemeClr val="tx1"/>
          </a:solidFill>
          <a:latin typeface="Rubrik Normal" charset="0"/>
          <a:ea typeface="+mn-ea"/>
          <a:cs typeface="Rubrik Normal" charset="0"/>
        </a:defRPr>
      </a:lvl3pPr>
      <a:lvl4pPr marL="933450" indent="-220663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tabLst/>
        <a:defRPr sz="1400" b="0" i="0" kern="1200">
          <a:solidFill>
            <a:schemeClr val="tx1"/>
          </a:solidFill>
          <a:latin typeface="Rubrik Normal" charset="0"/>
          <a:ea typeface="+mn-ea"/>
          <a:cs typeface="Rubrik Normal" charset="0"/>
        </a:defRPr>
      </a:lvl4pPr>
      <a:lvl5pPr marL="1158875" indent="-219075" algn="l" defTabSz="914400" rtl="0" eaLnBrk="1" latinLnBrk="0" hangingPunct="1">
        <a:lnSpc>
          <a:spcPct val="90000"/>
        </a:lnSpc>
        <a:spcBef>
          <a:spcPts val="500"/>
        </a:spcBef>
        <a:buFont typeface="Symbol" panose="05050102010706020507" pitchFamily="18" charset="2"/>
        <a:buChar char="-"/>
        <a:tabLst/>
        <a:defRPr sz="1200" b="0" i="0" kern="1200">
          <a:solidFill>
            <a:schemeClr val="tx1"/>
          </a:solidFill>
          <a:latin typeface="Rubrik Normal" charset="0"/>
          <a:ea typeface="+mn-ea"/>
          <a:cs typeface="Rubrik Norm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026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pos="5375" userDrawn="1">
          <p15:clr>
            <a:srgbClr val="F26B43"/>
          </p15:clr>
        </p15:guide>
        <p15:guide id="5" orient="horz" pos="645" userDrawn="1">
          <p15:clr>
            <a:srgbClr val="F26B43"/>
          </p15:clr>
        </p15:guide>
        <p15:guide id="6" orient="horz" pos="169" userDrawn="1">
          <p15:clr>
            <a:srgbClr val="F26B43"/>
          </p15:clr>
        </p15:guide>
        <p15:guide id="7" orient="horz" pos="485" userDrawn="1">
          <p15:clr>
            <a:srgbClr val="F26B43"/>
          </p15:clr>
        </p15:guide>
        <p15:guide id="8" pos="2767" userDrawn="1">
          <p15:clr>
            <a:srgbClr val="F26B43"/>
          </p15:clr>
        </p15:guide>
        <p15:guide id="9" pos="2993" userDrawn="1">
          <p15:clr>
            <a:srgbClr val="F26B43"/>
          </p15:clr>
        </p15:guide>
        <p15:guide id="10" pos="4184" userDrawn="1">
          <p15:clr>
            <a:srgbClr val="F26B43"/>
          </p15:clr>
        </p15:guide>
        <p15:guide id="11" pos="1565" userDrawn="1">
          <p15:clr>
            <a:srgbClr val="F26B43"/>
          </p15:clr>
        </p15:guide>
        <p15:guide id="12" orient="horz" pos="2913" userDrawn="1">
          <p15:clr>
            <a:srgbClr val="F26B43"/>
          </p15:clr>
        </p15:guide>
        <p15:guide id="13" orient="horz" pos="67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platzhalter 25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" b="5"/>
          <a:stretch>
            <a:fillRect/>
          </a:stretch>
        </p:blipFill>
        <p:spPr/>
      </p:pic>
      <p:sp>
        <p:nvSpPr>
          <p:cNvPr id="23" name="Titel 3"/>
          <p:cNvSpPr txBox="1">
            <a:spLocks/>
          </p:cNvSpPr>
          <p:nvPr/>
        </p:nvSpPr>
        <p:spPr>
          <a:xfrm>
            <a:off x="611186" y="2004439"/>
            <a:ext cx="5312243" cy="468313"/>
          </a:xfrm>
          <a:prstGeom prst="rect">
            <a:avLst/>
          </a:prstGeom>
          <a:solidFill>
            <a:srgbClr val="C0CD2B"/>
          </a:solidFill>
        </p:spPr>
        <p:txBody>
          <a:bodyPr vert="horz" wrap="square" lIns="72000" tIns="72000" rIns="7200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 baseline="0">
                <a:solidFill>
                  <a:schemeClr val="bg1"/>
                </a:solidFill>
                <a:latin typeface="Rubrik Normal" charset="0"/>
                <a:ea typeface="+mj-ea"/>
                <a:cs typeface="Rubrik Normal" charset="0"/>
              </a:defRPr>
            </a:lvl1pPr>
          </a:lstStyle>
          <a:p>
            <a:r>
              <a:rPr lang="de-DE" dirty="0" err="1"/>
              <a:t>Soobr</a:t>
            </a:r>
            <a:r>
              <a:rPr lang="de-DE" dirty="0"/>
              <a:t> – digitale Reinigungsplanung</a:t>
            </a:r>
          </a:p>
        </p:txBody>
      </p:sp>
    </p:spTree>
    <p:extLst>
      <p:ext uri="{BB962C8B-B14F-4D97-AF65-F5344CB8AC3E}">
        <p14:creationId xmlns:p14="http://schemas.microsoft.com/office/powerpoint/2010/main" val="986424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Herausforderungen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Implementierungs-Phase = anspruchsvoll (2 Schritte vorwärts 3 zurück)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Akzeptanz </a:t>
            </a:r>
            <a:r>
              <a:rPr lang="de-DE" dirty="0" err="1"/>
              <a:t>Soobr</a:t>
            </a:r>
            <a:r>
              <a:rPr lang="de-DE" dirty="0"/>
              <a:t> durch Personal (langjähriges Wissen durchbrechen)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Korrektes bedienen der Tabletts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endParaRPr lang="de-DE" dirty="0"/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Notwendig damit die ganze Power von </a:t>
            </a:r>
            <a:r>
              <a:rPr lang="de-DE" dirty="0" err="1"/>
              <a:t>Soobr</a:t>
            </a:r>
            <a:r>
              <a:rPr lang="de-DE" dirty="0"/>
              <a:t> zum Zuge kommen kann!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663378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Stand Heute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00"/>
              </a:spcBef>
              <a:buClr>
                <a:schemeClr val="bg1"/>
              </a:buClr>
              <a:buNone/>
            </a:pPr>
            <a:r>
              <a:rPr lang="de-DE" dirty="0"/>
              <a:t>Da sind wir auf Kurs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Wöchentlicher Planungsaufwand entfällt – Teamsitzungen haben andere Inhalte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MA-Einteilung via Pep-Planung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MA – wenden </a:t>
            </a:r>
            <a:r>
              <a:rPr lang="de-DE" dirty="0" err="1"/>
              <a:t>Soobr</a:t>
            </a:r>
            <a:r>
              <a:rPr lang="de-DE" dirty="0"/>
              <a:t> </a:t>
            </a:r>
            <a:r>
              <a:rPr lang="de-DE" dirty="0" err="1"/>
              <a:t>grösstenteils</a:t>
            </a:r>
            <a:r>
              <a:rPr lang="de-DE" dirty="0"/>
              <a:t> korrekt an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Defektmeldung funktionieren gut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Grundreinigung funktioniert anhand Liste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Nachvollziehbarer – Transparenter Reinigungs-Stellenplan</a:t>
            </a:r>
          </a:p>
          <a:p>
            <a:pPr marL="0" indent="0">
              <a:spcBef>
                <a:spcPts val="700"/>
              </a:spcBef>
              <a:buClr>
                <a:schemeClr val="bg1"/>
              </a:buClr>
              <a:buNone/>
            </a:pPr>
            <a:endParaRPr lang="de-DE" dirty="0"/>
          </a:p>
          <a:p>
            <a:pPr>
              <a:spcBef>
                <a:spcPts val="700"/>
              </a:spcBef>
              <a:buClr>
                <a:schemeClr val="bg1"/>
              </a:buClr>
            </a:pP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38578627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Blick nach vorne…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700"/>
              </a:spcBef>
              <a:buClr>
                <a:schemeClr val="bg1"/>
              </a:buClr>
              <a:buNone/>
            </a:pPr>
            <a:r>
              <a:rPr lang="de-DE" dirty="0"/>
              <a:t>Da wollen wir noch hin…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Gezielte Qualitätskontrollen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Zuweisung von </a:t>
            </a:r>
            <a:r>
              <a:rPr lang="de-DE" dirty="0" err="1"/>
              <a:t>Ausserordentlichen</a:t>
            </a:r>
            <a:r>
              <a:rPr lang="de-DE" dirty="0"/>
              <a:t> Aufträgen 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Weitere Leistungsspitzen brechen/abflachen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Implementierung Reinigungsroboter - </a:t>
            </a:r>
            <a:r>
              <a:rPr lang="de-DE" dirty="0" err="1"/>
              <a:t>Cobotics</a:t>
            </a:r>
            <a:endParaRPr lang="de-DE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80FBD70-B4DF-94A7-1809-E56752DEEF55}"/>
              </a:ext>
            </a:extLst>
          </p:cNvPr>
          <p:cNvSpPr txBox="1">
            <a:spLocks/>
          </p:cNvSpPr>
          <p:nvPr/>
        </p:nvSpPr>
        <p:spPr>
          <a:xfrm>
            <a:off x="1355257" y="3604493"/>
            <a:ext cx="7921626" cy="3600450"/>
          </a:xfrm>
          <a:prstGeom prst="rect">
            <a:avLst/>
          </a:prstGeom>
        </p:spPr>
        <p:txBody>
          <a:bodyPr vert="horz" lIns="0" tIns="18000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1pPr>
            <a:lvl2pPr marL="4937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tabLst/>
              <a:defRPr sz="18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2pPr>
            <a:lvl3pPr marL="712788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tabLst/>
              <a:defRPr sz="16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3pPr>
            <a:lvl4pPr marL="933450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tabLst/>
              <a:defRPr sz="14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4pPr>
            <a:lvl5pPr marL="1158875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tabLst/>
              <a:defRPr sz="12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700"/>
              </a:spcBef>
              <a:buFont typeface="Arial" panose="020B0604020202020204" pitchFamily="34" charset="0"/>
              <a:buNone/>
            </a:pPr>
            <a:endParaRPr lang="de-DE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C3A8C9B8-B8B6-809F-E8EC-DBD52BEB4303}"/>
              </a:ext>
            </a:extLst>
          </p:cNvPr>
          <p:cNvSpPr txBox="1">
            <a:spLocks/>
          </p:cNvSpPr>
          <p:nvPr/>
        </p:nvSpPr>
        <p:spPr>
          <a:xfrm>
            <a:off x="1355257" y="3005138"/>
            <a:ext cx="7921626" cy="3600450"/>
          </a:xfrm>
          <a:prstGeom prst="rect">
            <a:avLst/>
          </a:prstGeom>
        </p:spPr>
        <p:txBody>
          <a:bodyPr vert="horz" lIns="0" tIns="180000" rIns="0" bIns="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1pPr>
            <a:lvl2pPr marL="4937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tabLst/>
              <a:defRPr sz="18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2pPr>
            <a:lvl3pPr marL="712788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tabLst/>
              <a:defRPr sz="16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3pPr>
            <a:lvl4pPr marL="933450" indent="-2206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tabLst/>
              <a:defRPr sz="14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4pPr>
            <a:lvl5pPr marL="1158875" indent="-219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mbol" panose="05050102010706020507" pitchFamily="18" charset="2"/>
              <a:buChar char="-"/>
              <a:tabLst/>
              <a:defRPr sz="1200" b="0" i="0" kern="1200">
                <a:solidFill>
                  <a:schemeClr val="bg1"/>
                </a:solidFill>
                <a:latin typeface="Rubrik Normal" charset="0"/>
                <a:ea typeface="+mn-ea"/>
                <a:cs typeface="Rubrik Normal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700"/>
              </a:spcBef>
            </a:pPr>
            <a:r>
              <a:rPr lang="de-DE" dirty="0"/>
              <a:t>Digitalisierung / Automatisierung weiterverfolgen &amp; ausbauen</a:t>
            </a:r>
          </a:p>
          <a:p>
            <a:pPr>
              <a:spcBef>
                <a:spcPts val="700"/>
              </a:spcBef>
            </a:pPr>
            <a:r>
              <a:rPr lang="de-DE" dirty="0"/>
              <a:t>Mit dem Fokus Entlastung &amp; Unterstützung</a:t>
            </a:r>
          </a:p>
          <a:p>
            <a:pPr>
              <a:spcBef>
                <a:spcPts val="700"/>
              </a:spcBef>
            </a:pPr>
            <a:endParaRPr lang="de-DE" dirty="0"/>
          </a:p>
          <a:p>
            <a:pPr marL="0" indent="0">
              <a:spcBef>
                <a:spcPts val="700"/>
              </a:spcBef>
              <a:buFont typeface="Arial" panose="020B0604020202020204" pitchFamily="34" charset="0"/>
              <a:buNone/>
            </a:pPr>
            <a:r>
              <a:rPr lang="de-DE" dirty="0"/>
              <a:t>Zugunsten unserer wichtigsten Ressource „Mensch“! </a:t>
            </a:r>
          </a:p>
          <a:p>
            <a:pPr marL="0" indent="0">
              <a:spcBef>
                <a:spcPts val="700"/>
              </a:spcBef>
              <a:buFont typeface="Arial" panose="020B0604020202020204" pitchFamily="34" charset="0"/>
              <a:buNone/>
            </a:pPr>
            <a:endParaRPr lang="de-DE" dirty="0"/>
          </a:p>
          <a:p>
            <a:pPr marL="0" indent="0">
              <a:spcBef>
                <a:spcPts val="700"/>
              </a:spcBef>
              <a:buFont typeface="Arial" panose="020B0604020202020204" pitchFamily="34" charset="0"/>
              <a:buNone/>
            </a:pPr>
            <a:endParaRPr lang="de-DE" dirty="0"/>
          </a:p>
        </p:txBody>
      </p:sp>
      <p:pic>
        <p:nvPicPr>
          <p:cNvPr id="9" name="Grafik 8" descr="Ein Bild, das Gerät enthält.&#10;&#10;KI-generierte Inhalte können fehlerhaft sein.">
            <a:extLst>
              <a:ext uri="{FF2B5EF4-FFF2-40B4-BE49-F238E27FC236}">
                <a16:creationId xmlns:a16="http://schemas.microsoft.com/office/drawing/2014/main" id="{C4465A87-F666-55D4-CB15-5207DA17B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95640" y="3381828"/>
            <a:ext cx="735153" cy="1126445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0A97CCFA-B8B1-081C-C711-B7B153D711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3666" y="3381828"/>
            <a:ext cx="869573" cy="112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72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8612 0.00802 L 0.09444 0.00555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28" y="-1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7205 -0.00031 L 1.09149 -0.000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o ändert sich die Kommunikation der Deutschen | Gruenderfreunde.de">
            <a:extLst>
              <a:ext uri="{FF2B5EF4-FFF2-40B4-BE49-F238E27FC236}">
                <a16:creationId xmlns:a16="http://schemas.microsoft.com/office/drawing/2014/main" id="{4DF2A91B-3048-2680-0019-4E1D98FC24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8" b="16953"/>
          <a:stretch>
            <a:fillRect/>
          </a:stretch>
        </p:blipFill>
        <p:spPr bwMode="auto">
          <a:xfrm>
            <a:off x="6391339" y="2878052"/>
            <a:ext cx="2466975" cy="136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ranke Handgezeichnete Karikaturelemente, Erkältung, Fieber, Grippe PNG und  PSD Datei zum kostenlosen Download">
            <a:extLst>
              <a:ext uri="{FF2B5EF4-FFF2-40B4-BE49-F238E27FC236}">
                <a16:creationId xmlns:a16="http://schemas.microsoft.com/office/drawing/2014/main" id="{C2A11DE1-2E26-3D64-00A9-CAB45F031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9979" y="269524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/>
          <a:srcRect l="50406"/>
          <a:stretch>
            <a:fillRect/>
          </a:stretch>
        </p:blipFill>
        <p:spPr>
          <a:xfrm>
            <a:off x="6407255" y="1219315"/>
            <a:ext cx="2247728" cy="147592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C084660D-12B8-5E98-4985-D34FBC5BAEB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50406"/>
          <a:stretch>
            <a:fillRect/>
          </a:stretch>
        </p:blipFill>
        <p:spPr>
          <a:xfrm>
            <a:off x="5586951" y="766093"/>
            <a:ext cx="2247727" cy="147592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270000"/>
            <a:ext cx="6030913" cy="496093"/>
          </a:xfrm>
        </p:spPr>
        <p:txBody>
          <a:bodyPr/>
          <a:lstStyle/>
          <a:p>
            <a:r>
              <a:rPr lang="de-DE" dirty="0"/>
              <a:t>Ausgangslage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Hoher wöchentlicher Planungsaufwand</a:t>
            </a:r>
          </a:p>
          <a:p>
            <a:r>
              <a:rPr lang="de-DE" dirty="0"/>
              <a:t>Kommunikation </a:t>
            </a:r>
          </a:p>
          <a:p>
            <a:r>
              <a:rPr lang="de-DE" dirty="0"/>
              <a:t>Monitoring - Controlling - Qualitätssicherung</a:t>
            </a:r>
          </a:p>
          <a:p>
            <a:r>
              <a:rPr lang="de-DE" dirty="0"/>
              <a:t>Herausforderungen Ausfälle</a:t>
            </a:r>
          </a:p>
          <a:p>
            <a:r>
              <a:rPr lang="de-DE" dirty="0"/>
              <a:t>Dynamischer Alltag – Austritte / Isolation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9F41CAF-33E8-20DD-661C-6E646005BF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5501" y="2898779"/>
            <a:ext cx="1786929" cy="257175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FC50D069-066E-E64D-1A58-B2F5B7A0CF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0536498">
            <a:off x="4712789" y="2988314"/>
            <a:ext cx="1739270" cy="2392680"/>
          </a:xfrm>
          <a:prstGeom prst="rect">
            <a:avLst/>
          </a:prstGeom>
        </p:spPr>
      </p:pic>
      <p:pic>
        <p:nvPicPr>
          <p:cNvPr id="1028" name="Picture 4" descr="Dynamic Stock Illustrationen, Vektoren, &amp; Kliparts - 3,694,754 Stock  Illustrationen">
            <a:extLst>
              <a:ext uri="{FF2B5EF4-FFF2-40B4-BE49-F238E27FC236}">
                <a16:creationId xmlns:a16="http://schemas.microsoft.com/office/drawing/2014/main" id="{7EFE95DB-6EAE-465A-6B71-AE6C1F70A9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9989">
            <a:off x="905042" y="3145864"/>
            <a:ext cx="1558185" cy="207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alitätssicherung - XPRON Systems GmbH">
            <a:extLst>
              <a:ext uri="{FF2B5EF4-FFF2-40B4-BE49-F238E27FC236}">
                <a16:creationId xmlns:a16="http://schemas.microsoft.com/office/drawing/2014/main" id="{8CDA2B08-1BE7-E696-4EC6-09CBE5BAC1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0" t="18315" r="25716" b="19781"/>
          <a:stretch>
            <a:fillRect/>
          </a:stretch>
        </p:blipFill>
        <p:spPr bwMode="auto">
          <a:xfrm>
            <a:off x="4240770" y="4028534"/>
            <a:ext cx="1815977" cy="107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86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545" y="2979207"/>
            <a:ext cx="8283268" cy="169420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270000"/>
            <a:ext cx="6030913" cy="812040"/>
          </a:xfrm>
        </p:spPr>
        <p:txBody>
          <a:bodyPr/>
          <a:lstStyle/>
          <a:p>
            <a:r>
              <a:rPr lang="de-DE" dirty="0"/>
              <a:t>SOOBR-digitalisierte, dynamische Reinigungsplanung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800" dirty="0"/>
              <a:t>Ziele</a:t>
            </a:r>
            <a:endParaRPr lang="de-DE" dirty="0"/>
          </a:p>
          <a:p>
            <a:r>
              <a:rPr lang="de-DE" dirty="0"/>
              <a:t>Einfachheit</a:t>
            </a:r>
          </a:p>
          <a:p>
            <a:r>
              <a:rPr lang="de-DE" dirty="0"/>
              <a:t>Klarheit</a:t>
            </a:r>
          </a:p>
          <a:p>
            <a:r>
              <a:rPr lang="de-DE" dirty="0"/>
              <a:t>Qualität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5723" y="3367438"/>
            <a:ext cx="1097090" cy="13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5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Vorgehen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Pläne digitalisieren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Raumbuch kann übernommen werden / NGS = Grüne Wiese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Leitungsarten anlegen </a:t>
            </a:r>
            <a:r>
              <a:rPr lang="de-DE" sz="1600" dirty="0"/>
              <a:t>(</a:t>
            </a:r>
            <a:r>
              <a:rPr lang="de-DE" sz="1600" dirty="0" err="1"/>
              <a:t>templates</a:t>
            </a:r>
            <a:r>
              <a:rPr lang="de-DE" sz="1600" dirty="0"/>
              <a:t> Vorhanden, </a:t>
            </a:r>
            <a:r>
              <a:rPr lang="de-DE" sz="1600" dirty="0" err="1"/>
              <a:t>grosse</a:t>
            </a:r>
            <a:r>
              <a:rPr lang="de-DE" sz="1600" dirty="0"/>
              <a:t> Individualisierung Möglich)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Flächentypen anlegen </a:t>
            </a:r>
            <a:r>
              <a:rPr lang="de-DE" sz="1600" dirty="0"/>
              <a:t>(mit Leistungsarten und Leistungszahlen befüllen)</a:t>
            </a:r>
          </a:p>
          <a:p>
            <a:pPr marL="0" indent="0">
              <a:spcBef>
                <a:spcPts val="700"/>
              </a:spcBef>
              <a:buClr>
                <a:schemeClr val="bg1"/>
              </a:buClr>
              <a:buNone/>
            </a:pPr>
            <a:r>
              <a:rPr lang="de-DE" sz="1600" dirty="0"/>
              <a:t>Reinigungsfrequenz / Priorisierung / Wochentage</a:t>
            </a:r>
          </a:p>
          <a:p>
            <a:pPr>
              <a:spcBef>
                <a:spcPts val="700"/>
              </a:spcBef>
              <a:buClr>
                <a:schemeClr val="bg1"/>
              </a:buClr>
            </a:pPr>
            <a:r>
              <a:rPr lang="de-DE" dirty="0"/>
              <a:t>Zuweisen der Flächen auf Touren – (</a:t>
            </a:r>
            <a:r>
              <a:rPr lang="de-DE" sz="1800" dirty="0"/>
              <a:t>Zeitguthaben/Dauer vorgeben – relevant für die dynamische Tourenplanung)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126794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EB1FC2-5FB3-2017-B4F5-500EBFA94A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3A466-5EBA-D12B-361D-2FAD3CBD9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70000"/>
            <a:ext cx="6030913" cy="496093"/>
          </a:xfrm>
        </p:spPr>
        <p:txBody>
          <a:bodyPr/>
          <a:lstStyle/>
          <a:p>
            <a:r>
              <a:rPr lang="de-DE" dirty="0"/>
              <a:t>SOOBR-Einfachheit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199D95-75B1-E1CC-5FFF-934786D120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Übersetzung in 25 Sprachen</a:t>
            </a:r>
          </a:p>
          <a:p>
            <a:r>
              <a:rPr lang="de-DE" dirty="0"/>
              <a:t>Bedienung via Tablet</a:t>
            </a:r>
          </a:p>
          <a:p>
            <a:r>
              <a:rPr lang="de-DE" dirty="0"/>
              <a:t>Betrieblicher Dialekt kann abgebildet werden</a:t>
            </a:r>
          </a:p>
          <a:p>
            <a:endParaRPr lang="de-DE" dirty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5EAA5D-7FA9-028D-FFDE-A5E08423E9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2529697"/>
            <a:ext cx="2840401" cy="2006805"/>
          </a:xfrm>
          <a:prstGeom prst="rect">
            <a:avLst/>
          </a:prstGeom>
        </p:spPr>
      </p:pic>
      <p:pic>
        <p:nvPicPr>
          <p:cNvPr id="3074" name="Picture 2" descr="Soobr treibt die digitale Transformation der Reinigungsbranche voran -  SWISS STARTUPS">
            <a:extLst>
              <a:ext uri="{FF2B5EF4-FFF2-40B4-BE49-F238E27FC236}">
                <a16:creationId xmlns:a16="http://schemas.microsoft.com/office/drawing/2014/main" id="{152FCF1C-3B8D-1C85-3CBD-E31870067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414" y="178850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070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270000"/>
            <a:ext cx="6030913" cy="496093"/>
          </a:xfrm>
        </p:spPr>
        <p:txBody>
          <a:bodyPr/>
          <a:lstStyle/>
          <a:p>
            <a:r>
              <a:rPr lang="de-DE" dirty="0"/>
              <a:t>SOOBR-Klarheit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Klar wer, was zu tun hat</a:t>
            </a:r>
          </a:p>
          <a:p>
            <a:r>
              <a:rPr lang="de-DE" dirty="0" err="1"/>
              <a:t>Soobr</a:t>
            </a:r>
            <a:r>
              <a:rPr lang="de-DE" dirty="0"/>
              <a:t> verteilt Aufgaben die zu tun sind</a:t>
            </a:r>
          </a:p>
          <a:p>
            <a:r>
              <a:rPr lang="de-DE" dirty="0"/>
              <a:t>Grundreinigungen nach vorhandener Zeit und Personal - Abarbeiten</a:t>
            </a:r>
          </a:p>
          <a:p>
            <a:endParaRPr lang="de-DE" dirty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87" y="2441812"/>
            <a:ext cx="2794454" cy="218257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4DCB231E-8AAA-06EC-CA42-14B870B9FE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095854" y="1383678"/>
            <a:ext cx="1513781" cy="4298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545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7" y="270000"/>
            <a:ext cx="6030913" cy="496093"/>
          </a:xfrm>
        </p:spPr>
        <p:txBody>
          <a:bodyPr/>
          <a:lstStyle/>
          <a:p>
            <a:r>
              <a:rPr lang="de-DE" dirty="0"/>
              <a:t>SOOBR-Qualität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Denkt mit, plant und verschiebt/priorisiert Arbeiten</a:t>
            </a:r>
          </a:p>
          <a:p>
            <a:r>
              <a:rPr lang="de-DE" dirty="0"/>
              <a:t>Gibt Sicherheit, dass nichts vergessen geht</a:t>
            </a:r>
          </a:p>
          <a:p>
            <a:r>
              <a:rPr lang="de-DE" dirty="0"/>
              <a:t>Defektmeldungen</a:t>
            </a:r>
          </a:p>
          <a:p>
            <a:r>
              <a:rPr lang="de-DE" dirty="0"/>
              <a:t>Qualitäts-Tour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3EED238F-B619-D28F-C6E9-DB7D960990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5793" y="1240522"/>
            <a:ext cx="1177020" cy="133122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508EA875-A508-4D32-5969-12D4083093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6381" y="2706931"/>
            <a:ext cx="2267922" cy="1782276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485901F-DA52-9449-A65E-4EBF9C4D1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4515" y="3054841"/>
            <a:ext cx="1614970" cy="1434366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9483AA39-8569-5F1E-7E1C-F15433B817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678" y="2901205"/>
            <a:ext cx="2399327" cy="158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7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7382C-1363-B9EF-051F-11124997F0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4D5CCC1-02E0-005B-AFFC-ACCA47CAC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067335">
            <a:off x="437420" y="1833243"/>
            <a:ext cx="2353563" cy="228631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9ABD617-ECD0-1548-BC64-CBB359ADA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70000"/>
            <a:ext cx="6030913" cy="496093"/>
          </a:xfrm>
        </p:spPr>
        <p:txBody>
          <a:bodyPr/>
          <a:lstStyle/>
          <a:p>
            <a:r>
              <a:rPr lang="de-DE" dirty="0"/>
              <a:t>SOOBR-Qualität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5F6D2D0-57DA-E115-8CA9-04F337FEDF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Dokumentenmanager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BC7841D-4E1B-77B7-6EB4-BAB9F6D53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3300" y="1023938"/>
            <a:ext cx="3939513" cy="2523164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1FB2D47-5D0A-1E95-F7A8-DD81949891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204" y="2935728"/>
            <a:ext cx="4024877" cy="1769693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70893EE-417B-8412-DC23-BA84D235CF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9772" y="1833243"/>
            <a:ext cx="1533739" cy="228631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671E3EC-677F-864F-E939-AC7EC32F4E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863" y="0"/>
            <a:ext cx="251627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41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4F9A75-C547-8FC1-325B-FF16C8ADD5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7D1EE-F01E-9827-8409-B734C4EE0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7" y="270000"/>
            <a:ext cx="6030913" cy="496093"/>
          </a:xfrm>
        </p:spPr>
        <p:txBody>
          <a:bodyPr/>
          <a:lstStyle/>
          <a:p>
            <a:r>
              <a:rPr lang="de-DE" dirty="0"/>
              <a:t>SOOBR-Qualität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006FBE0-CB50-E92D-08C9-94DC5EEE69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Macht Reinigungsleistung Sichtbar</a:t>
            </a:r>
          </a:p>
          <a:p>
            <a:r>
              <a:rPr lang="de-DE" dirty="0"/>
              <a:t>Planungsgrundlage für Anpassungen</a:t>
            </a:r>
          </a:p>
          <a:p>
            <a:pPr marL="0" indent="0">
              <a:buNone/>
            </a:pPr>
            <a:endParaRPr lang="de-DE" dirty="0"/>
          </a:p>
          <a:p>
            <a:endParaRPr lang="de-DE" dirty="0"/>
          </a:p>
          <a:p>
            <a:pPr marL="0" indent="0">
              <a:spcBef>
                <a:spcPts val="0"/>
              </a:spcBef>
              <a:buNone/>
            </a:pPr>
            <a:endParaRPr lang="de-DE" dirty="0"/>
          </a:p>
          <a:p>
            <a:pPr marL="0" indent="0">
              <a:spcBef>
                <a:spcPts val="0"/>
              </a:spcBef>
              <a:buNone/>
            </a:pPr>
            <a:r>
              <a:rPr lang="de-DE" dirty="0"/>
              <a:t> 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47A57C8-36A8-E41C-D8BF-A9C94E836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4641" y="2728802"/>
            <a:ext cx="8203223" cy="214469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2C3B9DF0-CEC5-9950-EC51-96FCC35943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187" y="1898679"/>
            <a:ext cx="5653454" cy="272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0675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enutzerdefiniert 2">
      <a:dk1>
        <a:srgbClr val="000000"/>
      </a:dk1>
      <a:lt1>
        <a:srgbClr val="FFFFFF"/>
      </a:lt1>
      <a:dk2>
        <a:srgbClr val="515151"/>
      </a:dk2>
      <a:lt2>
        <a:srgbClr val="919191"/>
      </a:lt2>
      <a:accent1>
        <a:srgbClr val="008DC4"/>
      </a:accent1>
      <a:accent2>
        <a:srgbClr val="C0CC2B"/>
      </a:accent2>
      <a:accent3>
        <a:srgbClr val="CACACA"/>
      </a:accent3>
      <a:accent4>
        <a:srgbClr val="82BADA"/>
      </a:accent4>
      <a:accent5>
        <a:srgbClr val="DFE298"/>
      </a:accent5>
      <a:accent6>
        <a:srgbClr val="919191"/>
      </a:accent6>
      <a:hlink>
        <a:srgbClr val="008DC4"/>
      </a:hlink>
      <a:folHlink>
        <a:srgbClr val="008DC4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lIns="0" rIns="90000"/>
      <a:lstStyle>
        <a:defPPr>
          <a:defRPr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svorlage XUND V1.pptx" id="{E2131015-15BA-4D02-93A2-9BD894C04E81}" vid="{D3F6F809-568B-4AA8-8884-FB85FFAA5326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285</Words>
  <Application>Microsoft Office PowerPoint</Application>
  <PresentationFormat>Bildschirmpräsentation (16:9)</PresentationFormat>
  <Paragraphs>93</Paragraphs>
  <Slides>12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Arial</vt:lpstr>
      <vt:lpstr>Calibri</vt:lpstr>
      <vt:lpstr>Rubrik</vt:lpstr>
      <vt:lpstr>Rubrik Normal</vt:lpstr>
      <vt:lpstr>Symbol</vt:lpstr>
      <vt:lpstr>Office</vt:lpstr>
      <vt:lpstr>PowerPoint-Präsentation</vt:lpstr>
      <vt:lpstr>Ausgangslage </vt:lpstr>
      <vt:lpstr>SOOBR-digitalisierte, dynamische Reinigungsplanung </vt:lpstr>
      <vt:lpstr>Vorgehen</vt:lpstr>
      <vt:lpstr>SOOBR-Einfachheit </vt:lpstr>
      <vt:lpstr>SOOBR-Klarheit </vt:lpstr>
      <vt:lpstr>SOOBR-Qualität </vt:lpstr>
      <vt:lpstr>SOOBR-Qualität </vt:lpstr>
      <vt:lpstr>SOOBR-Qualität </vt:lpstr>
      <vt:lpstr>Herausforderungen</vt:lpstr>
      <vt:lpstr>Stand Heute</vt:lpstr>
      <vt:lpstr>Blick nach vorne…</vt:lpstr>
    </vt:vector>
  </TitlesOfParts>
  <Company>Xund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Herzlich willkommen!</dc:title>
  <dc:creator>Meyer Jörg</dc:creator>
  <cp:lastModifiedBy>Lorenz Steiner</cp:lastModifiedBy>
  <cp:revision>210</cp:revision>
  <cp:lastPrinted>2023-02-01T13:18:41Z</cp:lastPrinted>
  <dcterms:created xsi:type="dcterms:W3CDTF">2017-08-11T07:18:14Z</dcterms:created>
  <dcterms:modified xsi:type="dcterms:W3CDTF">2025-10-22T11:35:19Z</dcterms:modified>
</cp:coreProperties>
</file>