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33"/>
  </p:notesMasterIdLst>
  <p:handoutMasterIdLst>
    <p:handoutMasterId r:id="rId34"/>
  </p:handoutMasterIdLst>
  <p:sldIdLst>
    <p:sldId id="321" r:id="rId7"/>
    <p:sldId id="322" r:id="rId8"/>
    <p:sldId id="323" r:id="rId9"/>
    <p:sldId id="324" r:id="rId10"/>
    <p:sldId id="325" r:id="rId11"/>
    <p:sldId id="326" r:id="rId12"/>
    <p:sldId id="256" r:id="rId13"/>
    <p:sldId id="265" r:id="rId14"/>
    <p:sldId id="315" r:id="rId15"/>
    <p:sldId id="272" r:id="rId16"/>
    <p:sldId id="276" r:id="rId17"/>
    <p:sldId id="316" r:id="rId18"/>
    <p:sldId id="317" r:id="rId19"/>
    <p:sldId id="318" r:id="rId20"/>
    <p:sldId id="303" r:id="rId21"/>
    <p:sldId id="304" r:id="rId22"/>
    <p:sldId id="305" r:id="rId23"/>
    <p:sldId id="307" r:id="rId24"/>
    <p:sldId id="308" r:id="rId25"/>
    <p:sldId id="311" r:id="rId26"/>
    <p:sldId id="312" r:id="rId27"/>
    <p:sldId id="313" r:id="rId28"/>
    <p:sldId id="314" r:id="rId29"/>
    <p:sldId id="319" r:id="rId30"/>
    <p:sldId id="320" r:id="rId31"/>
    <p:sldId id="32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7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4" d="100"/>
          <a:sy n="64" d="100"/>
        </p:scale>
        <p:origin x="748" y="48"/>
      </p:cViewPr>
      <p:guideLst>
        <p:guide pos="3840"/>
        <p:guide orient="horz" pos="2160"/>
        <p:guide orient="horz" pos="79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pPr/>
              <a:t>12/7/2021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pPr/>
              <a:t>12/7/2021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91" y="685728"/>
            <a:ext cx="6675419" cy="3428634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3D4F7-6031-45E5-B60D-FFEDB1B95A5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6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586A-5742-4972-9DB4-9546C1247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CB20-E5FD-489E-ABE5-B57303FE9F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89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586A-5742-4972-9DB4-9546C1247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CB20-E5FD-489E-ABE5-B57303FE9F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98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586A-5742-4972-9DB4-9546C1247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CB20-E5FD-489E-ABE5-B57303FE9F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81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586A-5742-4972-9DB4-9546C1247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CB20-E5FD-489E-ABE5-B57303FE9F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78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586A-5742-4972-9DB4-9546C1247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CB20-E5FD-489E-ABE5-B57303FE9F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9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586A-5742-4972-9DB4-9546C1247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CB20-E5FD-489E-ABE5-B57303FE9F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01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586A-5742-4972-9DB4-9546C1247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CB20-E5FD-489E-ABE5-B57303FE9F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35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586A-5742-4972-9DB4-9546C1247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CB20-E5FD-489E-ABE5-B57303FE9F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7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586A-5742-4972-9DB4-9546C1247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CB20-E5FD-489E-ABE5-B57303FE9F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83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586A-5742-4972-9DB4-9546C1247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CB20-E5FD-489E-ABE5-B57303FE9F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29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586A-5742-4972-9DB4-9546C1247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CB20-E5FD-489E-ABE5-B57303FE9F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73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519365"/>
            <a:ext cx="8401051" cy="3240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01050" y="2519365"/>
            <a:ext cx="474134" cy="32400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75187" y="2519365"/>
            <a:ext cx="2214033" cy="32400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89220" y="2519365"/>
            <a:ext cx="1102783" cy="3240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35" y="449263"/>
            <a:ext cx="2639484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001" y="2828244"/>
            <a:ext cx="8534400" cy="12510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14920" y="6102000"/>
            <a:ext cx="3168649" cy="396000"/>
          </a:xfrm>
        </p:spPr>
        <p:txBody>
          <a:bodyPr/>
          <a:lstStyle>
            <a:lvl1pPr>
              <a:defRPr sz="13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655843" y="6102000"/>
            <a:ext cx="3168649" cy="396000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815414" y="1517164"/>
            <a:ext cx="8448939" cy="710952"/>
          </a:xfrm>
          <a:prstGeom prst="rect">
            <a:avLst/>
          </a:prstGeom>
        </p:spPr>
        <p:txBody>
          <a:bodyPr/>
          <a:lstStyle>
            <a:lvl1pPr algn="l">
              <a:defRPr lang="en-GB" sz="2900" b="1" kern="1200" baseline="0" dirty="0">
                <a:solidFill>
                  <a:schemeClr val="accent2"/>
                </a:solidFill>
                <a:latin typeface="Noto Sans" pitchFamily="34" charset="0"/>
                <a:ea typeface="Noto Sans" pitchFamily="34" charset="0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19251"/>
            <a:ext cx="8401051" cy="414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01050" y="1619251"/>
            <a:ext cx="474134" cy="41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75187" y="1619251"/>
            <a:ext cx="2214033" cy="414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89220" y="1619251"/>
            <a:ext cx="1102783" cy="414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35" y="449263"/>
            <a:ext cx="2639484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001" y="1764002"/>
            <a:ext cx="10363200" cy="794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9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001" y="2702992"/>
            <a:ext cx="8534400" cy="125103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14920" y="6102000"/>
            <a:ext cx="3168649" cy="396000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655843" y="6102000"/>
            <a:ext cx="3168649" cy="396000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" y="1619251"/>
            <a:ext cx="12192000" cy="4144962"/>
            <a:chOff x="0" y="707"/>
            <a:chExt cx="5760" cy="2611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707"/>
              <a:ext cx="5760" cy="261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333333"/>
                </a:solidFill>
                <a:cs typeface="Arial" charset="0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0" y="1425"/>
              <a:ext cx="4612" cy="1891"/>
            </a:xfrm>
            <a:custGeom>
              <a:avLst/>
              <a:gdLst>
                <a:gd name="T0" fmla="*/ 0 w 4612"/>
                <a:gd name="T1" fmla="*/ 1891 h 1891"/>
                <a:gd name="T2" fmla="*/ 4612 w 4612"/>
                <a:gd name="T3" fmla="*/ 1891 h 1891"/>
                <a:gd name="T4" fmla="*/ 4468 w 4612"/>
                <a:gd name="T5" fmla="*/ 1331 h 1891"/>
                <a:gd name="T6" fmla="*/ 0 w 4612"/>
                <a:gd name="T7" fmla="*/ 0 h 1891"/>
                <a:gd name="T8" fmla="*/ 0 w 4612"/>
                <a:gd name="T9" fmla="*/ 1891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2" h="1891">
                  <a:moveTo>
                    <a:pt x="0" y="1891"/>
                  </a:moveTo>
                  <a:lnTo>
                    <a:pt x="4612" y="1891"/>
                  </a:lnTo>
                  <a:lnTo>
                    <a:pt x="4468" y="1331"/>
                  </a:lnTo>
                  <a:lnTo>
                    <a:pt x="0" y="0"/>
                  </a:lnTo>
                  <a:lnTo>
                    <a:pt x="0" y="18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333333"/>
                </a:solidFill>
                <a:cs typeface="Arial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4468" y="707"/>
              <a:ext cx="1292" cy="2049"/>
            </a:xfrm>
            <a:custGeom>
              <a:avLst/>
              <a:gdLst>
                <a:gd name="T0" fmla="*/ 36 w 1292"/>
                <a:gd name="T1" fmla="*/ 0 h 2049"/>
                <a:gd name="T2" fmla="*/ 0 w 1292"/>
                <a:gd name="T3" fmla="*/ 2049 h 2049"/>
                <a:gd name="T4" fmla="*/ 1292 w 1292"/>
                <a:gd name="T5" fmla="*/ 931 h 2049"/>
                <a:gd name="T6" fmla="*/ 1292 w 1292"/>
                <a:gd name="T7" fmla="*/ 0 h 2049"/>
                <a:gd name="T8" fmla="*/ 36 w 1292"/>
                <a:gd name="T9" fmla="*/ 0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2" h="2049">
                  <a:moveTo>
                    <a:pt x="36" y="0"/>
                  </a:moveTo>
                  <a:lnTo>
                    <a:pt x="0" y="2049"/>
                  </a:lnTo>
                  <a:lnTo>
                    <a:pt x="1292" y="931"/>
                  </a:lnTo>
                  <a:lnTo>
                    <a:pt x="1292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333333"/>
                </a:solidFill>
                <a:cs typeface="Arial" charset="0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0" y="707"/>
              <a:ext cx="5760" cy="2049"/>
            </a:xfrm>
            <a:custGeom>
              <a:avLst/>
              <a:gdLst>
                <a:gd name="T0" fmla="*/ 0 w 5760"/>
                <a:gd name="T1" fmla="*/ 0 h 2049"/>
                <a:gd name="T2" fmla="*/ 0 w 5760"/>
                <a:gd name="T3" fmla="*/ 1295 h 2049"/>
                <a:gd name="T4" fmla="*/ 4468 w 5760"/>
                <a:gd name="T5" fmla="*/ 2049 h 2049"/>
                <a:gd name="T6" fmla="*/ 5760 w 5760"/>
                <a:gd name="T7" fmla="*/ 0 h 2049"/>
                <a:gd name="T8" fmla="*/ 0 w 5760"/>
                <a:gd name="T9" fmla="*/ 0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0" h="2049">
                  <a:moveTo>
                    <a:pt x="0" y="0"/>
                  </a:moveTo>
                  <a:lnTo>
                    <a:pt x="0" y="1295"/>
                  </a:lnTo>
                  <a:lnTo>
                    <a:pt x="4468" y="2049"/>
                  </a:lnTo>
                  <a:lnTo>
                    <a:pt x="57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333333"/>
                </a:solidFill>
                <a:cs typeface="Arial" charset="0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4468" y="1607"/>
              <a:ext cx="1292" cy="1709"/>
            </a:xfrm>
            <a:custGeom>
              <a:avLst/>
              <a:gdLst>
                <a:gd name="T0" fmla="*/ 0 w 1292"/>
                <a:gd name="T1" fmla="*/ 1149 h 1709"/>
                <a:gd name="T2" fmla="*/ 140 w 1292"/>
                <a:gd name="T3" fmla="*/ 1709 h 1709"/>
                <a:gd name="T4" fmla="*/ 1292 w 1292"/>
                <a:gd name="T5" fmla="*/ 1709 h 1709"/>
                <a:gd name="T6" fmla="*/ 1292 w 1292"/>
                <a:gd name="T7" fmla="*/ 0 h 1709"/>
                <a:gd name="T8" fmla="*/ 0 w 1292"/>
                <a:gd name="T9" fmla="*/ 1149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2" h="1709">
                  <a:moveTo>
                    <a:pt x="0" y="1149"/>
                  </a:moveTo>
                  <a:lnTo>
                    <a:pt x="140" y="1709"/>
                  </a:lnTo>
                  <a:lnTo>
                    <a:pt x="1292" y="1709"/>
                  </a:lnTo>
                  <a:lnTo>
                    <a:pt x="1292" y="0"/>
                  </a:lnTo>
                  <a:lnTo>
                    <a:pt x="0" y="11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333333"/>
                </a:solidFill>
                <a:cs typeface="Arial" charset="0"/>
              </a:endParaRPr>
            </a:p>
          </p:txBody>
        </p:sp>
      </p:grpSp>
      <p:pic>
        <p:nvPicPr>
          <p:cNvPr id="16" name="Picture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35" y="449263"/>
            <a:ext cx="2639484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14920" y="6102000"/>
            <a:ext cx="3168649" cy="396000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655843" y="6102000"/>
            <a:ext cx="3168649" cy="396000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816001" y="1764002"/>
            <a:ext cx="10363200" cy="794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9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816001" y="2702992"/>
            <a:ext cx="8534400" cy="125103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19251"/>
            <a:ext cx="8401051" cy="41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01050" y="1619251"/>
            <a:ext cx="474134" cy="414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75187" y="1619251"/>
            <a:ext cx="2214033" cy="414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89220" y="1619251"/>
            <a:ext cx="1102783" cy="414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35" y="449263"/>
            <a:ext cx="2639484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14920" y="6102000"/>
            <a:ext cx="3168649" cy="396000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655843" y="6102000"/>
            <a:ext cx="3168649" cy="396000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814919" y="3717033"/>
            <a:ext cx="5185833" cy="360660"/>
          </a:xfrm>
        </p:spPr>
        <p:txBody>
          <a:bodyPr/>
          <a:lstStyle>
            <a:lvl1pPr marL="457189" marR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3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816001" y="1764002"/>
            <a:ext cx="10363200" cy="794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9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816001" y="2702993"/>
            <a:ext cx="8534400" cy="101404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1619251"/>
            <a:ext cx="9072033" cy="41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24020" y="1619251"/>
            <a:ext cx="476249" cy="414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59333" y="1619251"/>
            <a:ext cx="1058334" cy="414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00267" y="1619251"/>
            <a:ext cx="1591733" cy="414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35" y="449263"/>
            <a:ext cx="2639484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001" y="1872002"/>
            <a:ext cx="7488246" cy="548888"/>
          </a:xfrm>
          <a:prstGeom prst="rect">
            <a:avLst/>
          </a:prstGeom>
        </p:spPr>
        <p:txBody>
          <a:bodyPr/>
          <a:lstStyle>
            <a:lvl1pPr algn="l">
              <a:defRPr sz="29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001" y="3096001"/>
            <a:ext cx="8534400" cy="765048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500" b="1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14920" y="6102000"/>
            <a:ext cx="3168649" cy="396000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655843" y="6102000"/>
            <a:ext cx="3168649" cy="396000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814919" y="4004445"/>
            <a:ext cx="5185833" cy="360660"/>
          </a:xfrm>
        </p:spPr>
        <p:txBody>
          <a:bodyPr/>
          <a:lstStyle>
            <a:lvl1pPr marL="457189" marR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3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15678" y="2430001"/>
            <a:ext cx="5184312" cy="576114"/>
          </a:xfrm>
        </p:spPr>
        <p:txBody>
          <a:bodyPr>
            <a:normAutofit/>
          </a:bodyPr>
          <a:lstStyle>
            <a:lvl1pPr marL="0" indent="0">
              <a:defRPr sz="1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" y="0"/>
            <a:ext cx="12192000" cy="6853239"/>
            <a:chOff x="0" y="0"/>
            <a:chExt cx="5760" cy="4317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760" cy="431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333333"/>
                </a:solidFill>
                <a:cs typeface="Arial" charset="0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0" y="1027"/>
              <a:ext cx="4514" cy="3290"/>
            </a:xfrm>
            <a:custGeom>
              <a:avLst/>
              <a:gdLst>
                <a:gd name="T0" fmla="*/ 0 w 4514"/>
                <a:gd name="T1" fmla="*/ 3290 h 3290"/>
                <a:gd name="T2" fmla="*/ 4514 w 4514"/>
                <a:gd name="T3" fmla="*/ 3290 h 3290"/>
                <a:gd name="T4" fmla="*/ 4046 w 4514"/>
                <a:gd name="T5" fmla="*/ 1845 h 3290"/>
                <a:gd name="T6" fmla="*/ 0 w 4514"/>
                <a:gd name="T7" fmla="*/ 0 h 3290"/>
                <a:gd name="T8" fmla="*/ 0 w 4514"/>
                <a:gd name="T9" fmla="*/ 3290 h 3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4" h="3290">
                  <a:moveTo>
                    <a:pt x="0" y="3290"/>
                  </a:moveTo>
                  <a:lnTo>
                    <a:pt x="4514" y="3290"/>
                  </a:lnTo>
                  <a:lnTo>
                    <a:pt x="4046" y="1845"/>
                  </a:lnTo>
                  <a:lnTo>
                    <a:pt x="0" y="0"/>
                  </a:lnTo>
                  <a:lnTo>
                    <a:pt x="0" y="32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333333"/>
                </a:solidFill>
                <a:cs typeface="Arial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044" y="0"/>
              <a:ext cx="1716" cy="2876"/>
            </a:xfrm>
            <a:custGeom>
              <a:avLst/>
              <a:gdLst>
                <a:gd name="T0" fmla="*/ 1716 w 1716"/>
                <a:gd name="T1" fmla="*/ 0 h 2876"/>
                <a:gd name="T2" fmla="*/ 460 w 1716"/>
                <a:gd name="T3" fmla="*/ 0 h 2876"/>
                <a:gd name="T4" fmla="*/ 0 w 1716"/>
                <a:gd name="T5" fmla="*/ 2876 h 2876"/>
                <a:gd name="T6" fmla="*/ 1716 w 1716"/>
                <a:gd name="T7" fmla="*/ 1731 h 2876"/>
                <a:gd name="T8" fmla="*/ 1716 w 1716"/>
                <a:gd name="T9" fmla="*/ 0 h 2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6" h="2876">
                  <a:moveTo>
                    <a:pt x="1716" y="0"/>
                  </a:moveTo>
                  <a:lnTo>
                    <a:pt x="460" y="0"/>
                  </a:lnTo>
                  <a:lnTo>
                    <a:pt x="0" y="2876"/>
                  </a:lnTo>
                  <a:lnTo>
                    <a:pt x="1716" y="1731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333333"/>
                </a:solidFill>
                <a:cs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0" y="0"/>
              <a:ext cx="5318" cy="2878"/>
            </a:xfrm>
            <a:custGeom>
              <a:avLst/>
              <a:gdLst>
                <a:gd name="T0" fmla="*/ 0 w 5318"/>
                <a:gd name="T1" fmla="*/ 0 h 2878"/>
                <a:gd name="T2" fmla="*/ 0 w 5318"/>
                <a:gd name="T3" fmla="*/ 2420 h 2878"/>
                <a:gd name="T4" fmla="*/ 4044 w 5318"/>
                <a:gd name="T5" fmla="*/ 2878 h 2878"/>
                <a:gd name="T6" fmla="*/ 5318 w 5318"/>
                <a:gd name="T7" fmla="*/ 0 h 2878"/>
                <a:gd name="T8" fmla="*/ 0 w 5318"/>
                <a:gd name="T9" fmla="*/ 0 h 2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8" h="2878">
                  <a:moveTo>
                    <a:pt x="0" y="0"/>
                  </a:moveTo>
                  <a:lnTo>
                    <a:pt x="0" y="2420"/>
                  </a:lnTo>
                  <a:lnTo>
                    <a:pt x="4044" y="2878"/>
                  </a:lnTo>
                  <a:lnTo>
                    <a:pt x="53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333333"/>
                </a:solidFill>
                <a:cs typeface="Arial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044" y="1653"/>
              <a:ext cx="1716" cy="2664"/>
            </a:xfrm>
            <a:custGeom>
              <a:avLst/>
              <a:gdLst>
                <a:gd name="T0" fmla="*/ 0 w 1716"/>
                <a:gd name="T1" fmla="*/ 1223 h 2664"/>
                <a:gd name="T2" fmla="*/ 466 w 1716"/>
                <a:gd name="T3" fmla="*/ 2664 h 2664"/>
                <a:gd name="T4" fmla="*/ 1716 w 1716"/>
                <a:gd name="T5" fmla="*/ 2664 h 2664"/>
                <a:gd name="T6" fmla="*/ 1716 w 1716"/>
                <a:gd name="T7" fmla="*/ 0 h 2664"/>
                <a:gd name="T8" fmla="*/ 0 w 1716"/>
                <a:gd name="T9" fmla="*/ 1223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6" h="2664">
                  <a:moveTo>
                    <a:pt x="0" y="1223"/>
                  </a:moveTo>
                  <a:lnTo>
                    <a:pt x="466" y="2664"/>
                  </a:lnTo>
                  <a:lnTo>
                    <a:pt x="1716" y="2664"/>
                  </a:lnTo>
                  <a:lnTo>
                    <a:pt x="1716" y="0"/>
                  </a:lnTo>
                  <a:lnTo>
                    <a:pt x="0" y="12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333333"/>
                </a:solidFill>
                <a:cs typeface="Arial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817034" y="6300788"/>
            <a:ext cx="105579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00" y="1620000"/>
            <a:ext cx="7392234" cy="2520000"/>
          </a:xfrm>
          <a:prstGeom prst="rect">
            <a:avLst/>
          </a:prstGeom>
        </p:spPr>
        <p:txBody>
          <a:bodyPr/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© Institute for Fiscal Studies  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prstClr val="white"/>
                </a:solidFill>
              </a:rPr>
              <a:t>What does fair business taxation look like in a digital world? </a:t>
            </a:r>
            <a:endParaRPr lang="en-GB" dirty="0">
              <a:solidFill>
                <a:prstClr val="whit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17034" y="6300788"/>
            <a:ext cx="1055793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6452" y="608015"/>
            <a:ext cx="1678516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01" y="593252"/>
            <a:ext cx="8736384" cy="4047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9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001" y="1584001"/>
            <a:ext cx="10560000" cy="461046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67"/>
              </a:spcBef>
              <a:spcAft>
                <a:spcPts val="1067"/>
              </a:spcAft>
              <a:defRPr sz="2400" b="1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rgbClr val="7BAA1E"/>
              </a:buClr>
              <a:buFont typeface="Arial" pitchFamily="34" charset="0"/>
              <a:buNone/>
              <a:defRPr sz="2400" baseline="0">
                <a:solidFill>
                  <a:schemeClr val="tx1"/>
                </a:solidFill>
                <a:latin typeface="+mn-lt"/>
              </a:defRPr>
            </a:lvl2pPr>
            <a:lvl3pPr marL="383990" marR="0" indent="-38399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67"/>
              </a:spcAft>
              <a:buClr>
                <a:srgbClr val="7BAA1E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  <a:latin typeface="+mn-lt"/>
              </a:defRPr>
            </a:lvl3pPr>
            <a:lvl4pPr marL="767981" indent="-383990">
              <a:lnSpc>
                <a:spcPct val="110000"/>
              </a:lnSpc>
              <a:spcBef>
                <a:spcPts val="0"/>
              </a:spcBef>
              <a:spcAft>
                <a:spcPts val="1067"/>
              </a:spcAft>
              <a:buClr>
                <a:srgbClr val="7BAA1E"/>
              </a:buClr>
              <a:buFont typeface="Noto Sans" pitchFamily="34" charset="0"/>
              <a:buChar char="‒"/>
              <a:defRPr sz="2400">
                <a:solidFill>
                  <a:schemeClr val="tx1"/>
                </a:solidFill>
                <a:latin typeface="+mn-lt"/>
              </a:defRPr>
            </a:lvl4pPr>
            <a:lvl5pPr marL="1151971" indent="-383990">
              <a:lnSpc>
                <a:spcPct val="110000"/>
              </a:lnSpc>
              <a:spcBef>
                <a:spcPts val="0"/>
              </a:spcBef>
              <a:spcAft>
                <a:spcPts val="1067"/>
              </a:spcAft>
              <a:buClr>
                <a:srgbClr val="7BAA1E"/>
              </a:buClr>
              <a:buFont typeface="Noto Sans" pitchFamily="34" charset="0"/>
              <a:buChar char="‒"/>
              <a:defRPr sz="2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6750"/>
                </a:solidFill>
              </a:rPr>
              <a:t>© Institute for Fiscal Studies  </a:t>
            </a:r>
            <a:endParaRPr lang="en-GB">
              <a:solidFill>
                <a:srgbClr val="33675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336750"/>
                </a:solidFill>
              </a:rPr>
              <a:t>What does fair business taxation look like in a digital world?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17034" y="6300788"/>
            <a:ext cx="1055793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6452" y="608015"/>
            <a:ext cx="1678516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00" y="594000"/>
            <a:ext cx="8448352" cy="404728"/>
          </a:xfrm>
          <a:prstGeom prst="rect">
            <a:avLst/>
          </a:prstGeom>
        </p:spPr>
        <p:txBody>
          <a:bodyPr/>
          <a:lstStyle>
            <a:lvl1pPr algn="l">
              <a:defRPr sz="29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001" y="1620001"/>
            <a:ext cx="10560000" cy="4401387"/>
          </a:xfrm>
          <a:solidFill>
            <a:srgbClr val="FFCCFF"/>
          </a:solidFill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600"/>
              </a:spcAft>
              <a:defRPr sz="1600" b="0" baseline="0">
                <a:solidFill>
                  <a:srgbClr val="FF00FF"/>
                </a:solidFill>
              </a:defRPr>
            </a:lvl1pPr>
            <a:lvl2pPr marL="0" indent="-383990">
              <a:spcBef>
                <a:spcPts val="0"/>
              </a:spcBef>
              <a:spcAft>
                <a:spcPts val="1600"/>
              </a:spcAft>
              <a:buClr>
                <a:srgbClr val="7BAA1E"/>
              </a:buClr>
              <a:buFont typeface="Arial" pitchFamily="34" charset="0"/>
              <a:buChar char="•"/>
              <a:defRPr sz="2400" baseline="0">
                <a:solidFill>
                  <a:schemeClr val="tx1"/>
                </a:solidFill>
              </a:defRPr>
            </a:lvl2pPr>
            <a:lvl3pPr marL="383990" marR="0" indent="-76798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2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600"/>
              </a:spcAft>
              <a:buNone/>
              <a:defRPr sz="1600" baseline="0">
                <a:solidFill>
                  <a:srgbClr val="FF00FF"/>
                </a:solidFill>
              </a:defRPr>
            </a:lvl4pPr>
            <a:lvl5pPr>
              <a:spcBef>
                <a:spcPts val="0"/>
              </a:spcBef>
              <a:spcAft>
                <a:spcPts val="1600"/>
              </a:spcAft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6750"/>
                </a:solidFill>
              </a:rPr>
              <a:t>© Institute for Fiscal Studies  </a:t>
            </a:r>
            <a:endParaRPr lang="en-GB">
              <a:solidFill>
                <a:srgbClr val="33675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336750"/>
                </a:solidFill>
              </a:rPr>
              <a:t>What does fair business taxation look like in a digital world? 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17034" y="6300788"/>
            <a:ext cx="1055793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6452" y="608015"/>
            <a:ext cx="1678516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00" y="594000"/>
            <a:ext cx="8448352" cy="404728"/>
          </a:xfrm>
          <a:prstGeom prst="rect">
            <a:avLst/>
          </a:prstGeom>
        </p:spPr>
        <p:txBody>
          <a:bodyPr/>
          <a:lstStyle>
            <a:lvl1pPr algn="l">
              <a:defRPr sz="29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001" y="1620002"/>
            <a:ext cx="10560000" cy="3753215"/>
          </a:xfrm>
          <a:solidFill>
            <a:srgbClr val="FFCCFF"/>
          </a:solidFill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600"/>
              </a:spcAft>
              <a:defRPr sz="1600" b="0" baseline="0">
                <a:solidFill>
                  <a:srgbClr val="FF00FF"/>
                </a:solidFill>
              </a:defRPr>
            </a:lvl1pPr>
            <a:lvl2pPr marL="0" indent="-383990">
              <a:spcBef>
                <a:spcPts val="0"/>
              </a:spcBef>
              <a:spcAft>
                <a:spcPts val="1600"/>
              </a:spcAft>
              <a:buClr>
                <a:srgbClr val="7BAA1E"/>
              </a:buClr>
              <a:buFont typeface="Arial" pitchFamily="34" charset="0"/>
              <a:buChar char="•"/>
              <a:defRPr sz="2400" baseline="0">
                <a:solidFill>
                  <a:schemeClr val="tx1"/>
                </a:solidFill>
              </a:defRPr>
            </a:lvl2pPr>
            <a:lvl3pPr marL="383990" marR="0" indent="-76798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2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600"/>
              </a:spcAft>
              <a:buNone/>
              <a:defRPr sz="1600" baseline="0">
                <a:solidFill>
                  <a:srgbClr val="FF00FF"/>
                </a:solidFill>
              </a:defRPr>
            </a:lvl4pPr>
            <a:lvl5pPr>
              <a:spcBef>
                <a:spcPts val="0"/>
              </a:spcBef>
              <a:spcAft>
                <a:spcPts val="1600"/>
              </a:spcAft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14919" y="5516565"/>
            <a:ext cx="10562167" cy="504825"/>
          </a:xfrm>
        </p:spPr>
        <p:txBody>
          <a:bodyPr>
            <a:normAutofit/>
          </a:bodyPr>
          <a:lstStyle>
            <a:lvl1pPr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6750"/>
                </a:solidFill>
              </a:rPr>
              <a:t>© Institute for Fiscal Studies  </a:t>
            </a:r>
            <a:endParaRPr lang="en-GB">
              <a:solidFill>
                <a:srgbClr val="33675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336750"/>
                </a:solidFill>
              </a:rPr>
              <a:t>What does fair business taxation look like in a digital world? 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817034" y="6300788"/>
            <a:ext cx="1055793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6452" y="608015"/>
            <a:ext cx="1678516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9"/>
          <p:cNvSpPr>
            <a:spLocks noGrp="1"/>
          </p:cNvSpPr>
          <p:nvPr>
            <p:ph sz="quarter" idx="18"/>
          </p:nvPr>
        </p:nvSpPr>
        <p:spPr>
          <a:xfrm>
            <a:off x="6190169" y="3861049"/>
            <a:ext cx="5185833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5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19"/>
          </p:nvPr>
        </p:nvSpPr>
        <p:spPr>
          <a:xfrm>
            <a:off x="814919" y="3861049"/>
            <a:ext cx="5185833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5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7"/>
          </p:nvPr>
        </p:nvSpPr>
        <p:spPr>
          <a:xfrm>
            <a:off x="6190169" y="1628453"/>
            <a:ext cx="5185833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5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01" y="594000"/>
            <a:ext cx="8736384" cy="404728"/>
          </a:xfrm>
          <a:prstGeom prst="rect">
            <a:avLst/>
          </a:prstGeom>
        </p:spPr>
        <p:txBody>
          <a:bodyPr/>
          <a:lstStyle>
            <a:lvl1pPr algn="l">
              <a:defRPr sz="29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14919" y="1628453"/>
            <a:ext cx="5185833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5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6750"/>
                </a:solidFill>
              </a:rPr>
              <a:t>© Institute for Fiscal Studies  </a:t>
            </a:r>
            <a:endParaRPr lang="en-GB">
              <a:solidFill>
                <a:srgbClr val="33675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algn="l">
              <a:defRPr sz="100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336750"/>
                </a:solidFill>
              </a:rPr>
              <a:t>What does fair business taxation look like in a digital world? 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full pa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817034" y="6300788"/>
            <a:ext cx="105579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© Institute for Fiscal Studies  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prstClr val="white"/>
                </a:solidFill>
              </a:rPr>
              <a:t>What does fair business taxation look like in a digital world? </a:t>
            </a:r>
            <a:endParaRPr lang="en-GB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17034" y="6300788"/>
            <a:ext cx="10557933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6452" y="608015"/>
            <a:ext cx="1678516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00" y="714788"/>
            <a:ext cx="8448352" cy="404728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001" y="1620001"/>
            <a:ext cx="10560000" cy="45259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600"/>
              </a:spcAft>
              <a:defRPr sz="1600" baseline="0">
                <a:solidFill>
                  <a:schemeClr val="tx1"/>
                </a:solidFill>
              </a:defRPr>
            </a:lvl1pPr>
            <a:lvl2pPr marL="0" indent="-383990">
              <a:spcBef>
                <a:spcPts val="0"/>
              </a:spcBef>
              <a:spcAft>
                <a:spcPts val="1600"/>
              </a:spcAft>
              <a:buClr>
                <a:srgbClr val="7BAA1E"/>
              </a:buClr>
              <a:buFont typeface="Arial" pitchFamily="34" charset="0"/>
              <a:buChar char="•"/>
              <a:defRPr sz="2400" baseline="0">
                <a:solidFill>
                  <a:schemeClr val="tx1"/>
                </a:solidFill>
              </a:defRPr>
            </a:lvl2pPr>
            <a:lvl3pPr marL="383990" marR="0" indent="-76798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24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600"/>
              </a:spcAft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6750"/>
                </a:solidFill>
              </a:rPr>
              <a:t>© Institute for Fiscal Studies  </a:t>
            </a:r>
            <a:endParaRPr lang="en-GB">
              <a:solidFill>
                <a:srgbClr val="33675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336750"/>
                </a:solidFill>
              </a:rPr>
              <a:t>What does fair business taxation look like in a digital world? 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17034" y="6300788"/>
            <a:ext cx="10557933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6452" y="608015"/>
            <a:ext cx="1678516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00" y="714788"/>
            <a:ext cx="8352341" cy="404728"/>
          </a:xfrm>
          <a:prstGeom prst="rect">
            <a:avLst/>
          </a:prstGeom>
        </p:spPr>
        <p:txBody>
          <a:bodyPr/>
          <a:lstStyle>
            <a:lvl1pPr algn="l">
              <a:defRPr sz="20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001" y="1620002"/>
            <a:ext cx="10559788" cy="332116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600"/>
              </a:spcAft>
              <a:defRPr sz="1600" baseline="0">
                <a:solidFill>
                  <a:schemeClr val="tx1"/>
                </a:solidFill>
              </a:defRPr>
            </a:lvl1pPr>
            <a:lvl2pPr marL="0" indent="-383990">
              <a:spcBef>
                <a:spcPts val="0"/>
              </a:spcBef>
              <a:spcAft>
                <a:spcPts val="1600"/>
              </a:spcAft>
              <a:buClr>
                <a:srgbClr val="7BAA1E"/>
              </a:buClr>
              <a:buFont typeface="Arial" pitchFamily="34" charset="0"/>
              <a:buChar char="•"/>
              <a:defRPr sz="2400" baseline="0">
                <a:solidFill>
                  <a:schemeClr val="tx1"/>
                </a:solidFill>
              </a:defRPr>
            </a:lvl2pPr>
            <a:lvl3pPr marL="383990" marR="0" indent="-76798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24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600"/>
              </a:spcAft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4917" y="5031169"/>
            <a:ext cx="10561083" cy="1134682"/>
          </a:xfrm>
        </p:spPr>
        <p:txBody>
          <a:bodyPr>
            <a:normAutofit/>
          </a:bodyPr>
          <a:lstStyle>
            <a:lvl1pPr>
              <a:spcAft>
                <a:spcPts val="933"/>
              </a:spcAft>
              <a:defRPr sz="1300">
                <a:solidFill>
                  <a:schemeClr val="tx1"/>
                </a:solidFill>
              </a:defRPr>
            </a:lvl1pPr>
            <a:lvl2pPr marL="0" indent="0">
              <a:spcAft>
                <a:spcPts val="933"/>
              </a:spcAft>
              <a:buFont typeface="Arial" panose="020B0604020202020204" pitchFamily="34" charset="0"/>
              <a:buNone/>
              <a:defRPr sz="1300"/>
            </a:lvl2pPr>
            <a:lvl3pPr marL="228594" indent="-228594">
              <a:spcAft>
                <a:spcPts val="933"/>
              </a:spcAft>
              <a:buFont typeface="Arial" panose="020B0604020202020204" pitchFamily="34" charset="0"/>
              <a:buChar char="•"/>
              <a:defRPr sz="13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6750"/>
                </a:solidFill>
              </a:rPr>
              <a:t>© Institute for Fiscal Studies  </a:t>
            </a:r>
            <a:endParaRPr lang="en-GB">
              <a:solidFill>
                <a:srgbClr val="33675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336750"/>
                </a:solidFill>
              </a:rPr>
              <a:t>What does fair business taxation look like in a digital world? 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with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17034" y="6300788"/>
            <a:ext cx="10557933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6452" y="608015"/>
            <a:ext cx="1678516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00" y="714788"/>
            <a:ext cx="8352341" cy="404728"/>
          </a:xfrm>
          <a:prstGeom prst="rect">
            <a:avLst/>
          </a:prstGeom>
        </p:spPr>
        <p:txBody>
          <a:bodyPr/>
          <a:lstStyle>
            <a:lvl1pPr algn="l">
              <a:defRPr sz="20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6000" y="1620002"/>
            <a:ext cx="6960000" cy="454584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600"/>
              </a:spcAft>
              <a:defRPr sz="1600" baseline="0">
                <a:solidFill>
                  <a:schemeClr val="tx1"/>
                </a:solidFill>
              </a:defRPr>
            </a:lvl1pPr>
            <a:lvl2pPr marL="0" indent="-383990">
              <a:spcBef>
                <a:spcPts val="0"/>
              </a:spcBef>
              <a:spcAft>
                <a:spcPts val="1600"/>
              </a:spcAft>
              <a:buClr>
                <a:srgbClr val="7BAA1E"/>
              </a:buClr>
              <a:buFont typeface="Arial" pitchFamily="34" charset="0"/>
              <a:buChar char="•"/>
              <a:defRPr sz="2400" baseline="0">
                <a:solidFill>
                  <a:schemeClr val="tx1"/>
                </a:solidFill>
              </a:defRPr>
            </a:lvl2pPr>
            <a:lvl3pPr marL="383990" marR="0" indent="-76798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24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600"/>
              </a:spcAft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4917" y="1620002"/>
            <a:ext cx="3408000" cy="4545849"/>
          </a:xfrm>
        </p:spPr>
        <p:txBody>
          <a:bodyPr>
            <a:normAutofit/>
          </a:bodyPr>
          <a:lstStyle>
            <a:lvl1pPr marL="0" indent="0">
              <a:spcAft>
                <a:spcPts val="1400"/>
              </a:spcAft>
              <a:defRPr sz="2000">
                <a:solidFill>
                  <a:schemeClr val="tx1"/>
                </a:solidFill>
              </a:defRPr>
            </a:lvl1pPr>
            <a:lvl2pPr marL="0" indent="0">
              <a:spcAft>
                <a:spcPts val="1400"/>
              </a:spcAft>
              <a:buFont typeface="Arial" panose="020B0604020202020204" pitchFamily="34" charset="0"/>
              <a:buNone/>
              <a:defRPr sz="2000"/>
            </a:lvl2pPr>
            <a:lvl3pPr marL="287993" indent="-287993">
              <a:spcAft>
                <a:spcPts val="1400"/>
              </a:spcAft>
              <a:buFont typeface="Arial" panose="020B0604020202020204" pitchFamily="34" charset="0"/>
              <a:buChar char="•"/>
              <a:defRPr sz="2000"/>
            </a:lvl3pPr>
            <a:lvl4pPr marL="575986" indent="-287993">
              <a:spcAft>
                <a:spcPts val="1400"/>
              </a:spcAft>
              <a:defRPr sz="2000"/>
            </a:lvl4pPr>
            <a:lvl5pPr marL="863978" indent="-287993">
              <a:spcAft>
                <a:spcPts val="1400"/>
              </a:spcAft>
              <a:defRPr sz="2000"/>
            </a:lvl5pPr>
            <a:lvl6pPr marL="1151971" indent="-287993">
              <a:spcAft>
                <a:spcPts val="1400"/>
              </a:spcAft>
              <a:defRPr sz="20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6750"/>
                </a:solidFill>
              </a:rPr>
              <a:t>© Institute for Fiscal Studies  </a:t>
            </a:r>
            <a:endParaRPr lang="en-GB">
              <a:solidFill>
                <a:srgbClr val="33675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336750"/>
                </a:solidFill>
              </a:rPr>
              <a:t>What does fair business taxation look like in a digital world? 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817034" y="6300788"/>
            <a:ext cx="1055793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6452" y="608015"/>
            <a:ext cx="1678516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6750"/>
                </a:solidFill>
              </a:rPr>
              <a:t>© Institute for Fiscal Studies  </a:t>
            </a:r>
            <a:endParaRPr lang="en-GB">
              <a:solidFill>
                <a:srgbClr val="33675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336750"/>
                </a:solidFill>
              </a:rPr>
              <a:t>What does fair business taxation look like in a digital world?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4586A-5742-4972-9DB4-9546C1247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6CB20-E5FD-489E-ABE5-B57303FE9F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4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034" y="1584326"/>
            <a:ext cx="10557933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Subheading style</a:t>
            </a:r>
          </a:p>
          <a:p>
            <a:pPr lvl="2"/>
            <a:r>
              <a:rPr lang="en-US" dirty="0"/>
              <a:t>First level bullet</a:t>
            </a:r>
          </a:p>
          <a:p>
            <a:pPr lvl="3"/>
            <a:r>
              <a:rPr lang="en-US" dirty="0"/>
              <a:t>Second level bullet</a:t>
            </a:r>
          </a:p>
          <a:p>
            <a:pPr lvl="4"/>
            <a:r>
              <a:rPr lang="en-US" dirty="0"/>
              <a:t>Third level bullet</a:t>
            </a:r>
          </a:p>
          <a:p>
            <a:pPr lvl="5"/>
            <a:r>
              <a:rPr lang="en-US" dirty="0"/>
              <a:t>Fourth level bullet</a:t>
            </a:r>
          </a:p>
          <a:p>
            <a:pPr lvl="6"/>
            <a:r>
              <a:rPr lang="en-US" dirty="0"/>
              <a:t>Fifth level bullet</a:t>
            </a:r>
          </a:p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64653" y="6389689"/>
            <a:ext cx="2110316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2"/>
                </a:solidFill>
                <a:latin typeface="Noto Sans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336750"/>
                </a:solidFill>
                <a:cs typeface="Arial" charset="0"/>
              </a:rPr>
              <a:t>© Institute for Fiscal Studies  </a:t>
            </a:r>
            <a:endParaRPr lang="en-GB">
              <a:solidFill>
                <a:srgbClr val="33675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7034" y="6389689"/>
            <a:ext cx="3860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336750"/>
                </a:solidFill>
              </a:rPr>
              <a:t>What does fair business taxation look like in a digital world?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8618" y="6389689"/>
            <a:ext cx="284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232714-8D43-4D74-8955-E5D8D11E98CA}" type="slidenum">
              <a:rPr lang="en-GB">
                <a:solidFill>
                  <a:srgbClr val="33675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6750"/>
              </a:solidFill>
            </a:endParaRPr>
          </a:p>
        </p:txBody>
      </p:sp>
      <p:sp>
        <p:nvSpPr>
          <p:cNvPr id="1030" name="Title Placeholder 7"/>
          <p:cNvSpPr>
            <a:spLocks noGrp="1"/>
          </p:cNvSpPr>
          <p:nvPr>
            <p:ph type="title"/>
          </p:nvPr>
        </p:nvSpPr>
        <p:spPr bwMode="auto">
          <a:xfrm>
            <a:off x="814919" y="627064"/>
            <a:ext cx="854498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9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accent2"/>
          </a:solidFill>
          <a:latin typeface="Noto San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accent2"/>
          </a:solidFill>
          <a:latin typeface="Noto San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accent2"/>
          </a:solidFill>
          <a:latin typeface="Noto San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accent2"/>
          </a:solidFill>
          <a:latin typeface="Noto Sans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accent2"/>
          </a:solidFill>
          <a:latin typeface="Noto Sans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accent2"/>
          </a:solidFill>
          <a:latin typeface="Noto Sans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accent2"/>
          </a:solidFill>
          <a:latin typeface="Noto Sans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accent2"/>
          </a:solidFill>
          <a:latin typeface="Noto Sans" pitchFamily="34" charset="0"/>
        </a:defRPr>
      </a:lvl9pPr>
    </p:titleStyle>
    <p:bodyStyle>
      <a:lvl1pPr algn="l" rtl="0" eaLnBrk="1" fontAlgn="base" hangingPunct="1">
        <a:lnSpc>
          <a:spcPct val="110000"/>
        </a:lnSpc>
        <a:spcBef>
          <a:spcPts val="1067"/>
        </a:spcBef>
        <a:spcAft>
          <a:spcPts val="1067"/>
        </a:spcAft>
        <a:buFont typeface="Arial" charset="0"/>
        <a:defRPr lang="en-GB" b="1" kern="1200" dirty="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110000"/>
        </a:lnSpc>
        <a:spcBef>
          <a:spcPct val="0"/>
        </a:spcBef>
        <a:spcAft>
          <a:spcPts val="160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383108" indent="-383108" algn="l" rtl="0" eaLnBrk="1" fontAlgn="base" hangingPunct="1">
        <a:lnSpc>
          <a:spcPct val="110000"/>
        </a:lnSpc>
        <a:spcBef>
          <a:spcPct val="0"/>
        </a:spcBef>
        <a:spcAft>
          <a:spcPts val="1067"/>
        </a:spcAft>
        <a:buClr>
          <a:schemeClr val="accent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66214" indent="-383108" algn="l" rtl="0" eaLnBrk="1" fontAlgn="base" hangingPunct="1">
        <a:lnSpc>
          <a:spcPct val="110000"/>
        </a:lnSpc>
        <a:spcBef>
          <a:spcPct val="0"/>
        </a:spcBef>
        <a:spcAft>
          <a:spcPts val="1067"/>
        </a:spcAft>
        <a:buClr>
          <a:schemeClr val="accent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151438" indent="-383108" algn="l" rtl="0" eaLnBrk="1" fontAlgn="base" hangingPunct="1">
        <a:lnSpc>
          <a:spcPct val="110000"/>
        </a:lnSpc>
        <a:spcBef>
          <a:spcPct val="0"/>
        </a:spcBef>
        <a:spcAft>
          <a:spcPts val="1067"/>
        </a:spcAft>
        <a:buClr>
          <a:schemeClr val="accent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535962" indent="-383990" algn="l" defTabSz="1219170" rtl="0" eaLnBrk="1" latinLnBrk="0" hangingPunct="1">
        <a:lnSpc>
          <a:spcPct val="110000"/>
        </a:lnSpc>
        <a:spcBef>
          <a:spcPts val="0"/>
        </a:spcBef>
        <a:spcAft>
          <a:spcPts val="1067"/>
        </a:spcAft>
        <a:buClr>
          <a:schemeClr val="accent2"/>
        </a:buClr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9952" indent="-383990" algn="l" defTabSz="1219170" rtl="0" eaLnBrk="1" latinLnBrk="0" hangingPunct="1">
        <a:lnSpc>
          <a:spcPct val="110000"/>
        </a:lnSpc>
        <a:spcBef>
          <a:spcPts val="0"/>
        </a:spcBef>
        <a:spcAft>
          <a:spcPts val="1067"/>
        </a:spcAft>
        <a:buClr>
          <a:schemeClr val="accent2"/>
        </a:buClr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27448" y="4149080"/>
            <a:ext cx="9936480" cy="172354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  <a:p>
            <a:r>
              <a:rPr lang="en-GB" sz="4400" b="1" dirty="0">
                <a:solidFill>
                  <a:prstClr val="black"/>
                </a:solidFill>
              </a:rPr>
              <a:t>		Chair:	Hamish </a:t>
            </a:r>
            <a:r>
              <a:rPr lang="en-GB" sz="4400" b="1" dirty="0" err="1">
                <a:solidFill>
                  <a:prstClr val="black"/>
                </a:solidFill>
              </a:rPr>
              <a:t>Sandison</a:t>
            </a:r>
            <a:endParaRPr lang="en-GB" sz="4400" b="1" dirty="0">
              <a:solidFill>
                <a:prstClr val="black"/>
              </a:solidFill>
            </a:endParaRPr>
          </a:p>
          <a:p>
            <a:r>
              <a:rPr lang="en-GB" sz="4400" dirty="0">
                <a:solidFill>
                  <a:prstClr val="black"/>
                </a:solidFill>
              </a:rPr>
              <a:t>				Labour Business</a:t>
            </a:r>
          </a:p>
        </p:txBody>
      </p:sp>
      <p:grpSp>
        <p:nvGrpSpPr>
          <p:cNvPr id="2" name="Group 2"/>
          <p:cNvGrpSpPr/>
          <p:nvPr/>
        </p:nvGrpSpPr>
        <p:grpSpPr>
          <a:xfrm>
            <a:off x="4439816" y="6237312"/>
            <a:ext cx="3312369" cy="461665"/>
            <a:chOff x="8864181" y="6220447"/>
            <a:chExt cx="3049363" cy="4616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4181" y="6255096"/>
              <a:ext cx="314325" cy="31432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178506" y="6220447"/>
              <a:ext cx="2735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</a:rPr>
                <a:t>#</a:t>
              </a:r>
              <a:r>
                <a:rPr lang="en-GB" sz="2400" dirty="0" err="1">
                  <a:solidFill>
                    <a:prstClr val="black"/>
                  </a:solidFill>
                </a:rPr>
                <a:t>ciotifsdebates</a:t>
              </a:r>
              <a:r>
                <a:rPr lang="en-GB" sz="2400" dirty="0">
                  <a:solidFill>
                    <a:prstClr val="black"/>
                  </a:solidFill>
                </a:rPr>
                <a:t> #lab18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9144" y="1772816"/>
            <a:ext cx="11513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What does fair business taxation look like in a digital world?</a:t>
            </a:r>
            <a:endParaRPr lang="en-GB" sz="4400" b="1" dirty="0"/>
          </a:p>
        </p:txBody>
      </p:sp>
      <p:pic>
        <p:nvPicPr>
          <p:cNvPr id="11" name="Picture 10" descr="CIOT-side-by-s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7568" y="332656"/>
            <a:ext cx="2451820" cy="980728"/>
          </a:xfrm>
          <a:prstGeom prst="rect">
            <a:avLst/>
          </a:prstGeom>
        </p:spPr>
      </p:pic>
      <p:pic>
        <p:nvPicPr>
          <p:cNvPr id="12" name="Picture 11" descr="IFS_PRIMARY_RGB 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5880" y="332656"/>
            <a:ext cx="2016224" cy="1008112"/>
          </a:xfrm>
          <a:prstGeom prst="rect">
            <a:avLst/>
          </a:prstGeom>
        </p:spPr>
      </p:pic>
      <p:pic>
        <p:nvPicPr>
          <p:cNvPr id="13" name="Picture 12" descr="LB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31082" y="405011"/>
            <a:ext cx="1161262" cy="86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0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Corporation Tax</a:t>
            </a:r>
            <a:br>
              <a:rPr lang="en-US" dirty="0"/>
            </a:br>
            <a:r>
              <a:rPr lang="en-US" dirty="0"/>
              <a:t>A Debate Within a Debate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6295A1-75BB-4A9C-92DD-019EBA9AC1B0}"/>
              </a:ext>
            </a:extLst>
          </p:cNvPr>
          <p:cNvSpPr txBox="1"/>
          <p:nvPr/>
        </p:nvSpPr>
        <p:spPr>
          <a:xfrm>
            <a:off x="623392" y="2044181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F3249-E898-4557-B5F4-5522742180A5}"/>
              </a:ext>
            </a:extLst>
          </p:cNvPr>
          <p:cNvSpPr txBox="1"/>
          <p:nvPr/>
        </p:nvSpPr>
        <p:spPr>
          <a:xfrm>
            <a:off x="2351584" y="1844824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“</a:t>
            </a:r>
            <a:r>
              <a:rPr lang="en-GB" sz="3200" dirty="0">
                <a:solidFill>
                  <a:srgbClr val="FFFF00"/>
                </a:solidFill>
              </a:rPr>
              <a:t>Amazon halved corporation tax bill despite UK profits tripling”</a:t>
            </a:r>
          </a:p>
          <a:p>
            <a:r>
              <a:rPr lang="en-GB" sz="3200" dirty="0">
                <a:solidFill>
                  <a:srgbClr val="FFFF00"/>
                </a:solidFill>
              </a:rPr>
              <a:t>The Guardian, 3</a:t>
            </a:r>
            <a:r>
              <a:rPr lang="en-GB" sz="3200" baseline="30000" dirty="0">
                <a:solidFill>
                  <a:srgbClr val="FFFF00"/>
                </a:solidFill>
              </a:rPr>
              <a:t>rd</a:t>
            </a:r>
            <a:r>
              <a:rPr lang="en-GB" sz="3200" dirty="0">
                <a:solidFill>
                  <a:srgbClr val="FFFF00"/>
                </a:solidFill>
              </a:rPr>
              <a:t> August 2018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DA1B18-4B6A-4375-8A8A-0711BB221D1F}"/>
              </a:ext>
            </a:extLst>
          </p:cNvPr>
          <p:cNvSpPr txBox="1"/>
          <p:nvPr/>
        </p:nvSpPr>
        <p:spPr>
          <a:xfrm>
            <a:off x="263352" y="3476945"/>
            <a:ext cx="9577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“Mr Corbyn…called for the BBC to be funded through a “digital licence fee” on global tech giants…” The Times, 23</a:t>
            </a:r>
            <a:r>
              <a:rPr lang="en-GB" sz="3200" baseline="30000" dirty="0">
                <a:solidFill>
                  <a:srgbClr val="FF0000"/>
                </a:solidFill>
              </a:rPr>
              <a:t>rd</a:t>
            </a:r>
            <a:r>
              <a:rPr lang="en-GB" sz="3200" dirty="0">
                <a:solidFill>
                  <a:srgbClr val="FF0000"/>
                </a:solidFill>
              </a:rPr>
              <a:t> August 2018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49BF1B-0432-4E5F-BE21-18F74AD12554}"/>
              </a:ext>
            </a:extLst>
          </p:cNvPr>
          <p:cNvSpPr txBox="1"/>
          <p:nvPr/>
        </p:nvSpPr>
        <p:spPr>
          <a:xfrm>
            <a:off x="4799856" y="4941168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“Higher VAT for online would “save high street”” The Times 18</a:t>
            </a:r>
            <a:r>
              <a:rPr lang="en-GB" sz="3200" baseline="30000" dirty="0"/>
              <a:t>th</a:t>
            </a:r>
            <a:r>
              <a:rPr lang="en-GB" sz="3200" dirty="0"/>
              <a:t> August 2018</a:t>
            </a:r>
          </a:p>
        </p:txBody>
      </p:sp>
    </p:spTree>
    <p:extLst>
      <p:ext uri="{BB962C8B-B14F-4D97-AF65-F5344CB8AC3E}">
        <p14:creationId xmlns:p14="http://schemas.microsoft.com/office/powerpoint/2010/main" val="21598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Corporation Tax on Digital Companies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 perception of unfairness</a:t>
            </a:r>
          </a:p>
          <a:p>
            <a:r>
              <a:rPr lang="en-GB" dirty="0"/>
              <a:t>Why:</a:t>
            </a:r>
          </a:p>
          <a:p>
            <a:pPr lvl="1"/>
            <a:r>
              <a:rPr lang="en-GB" dirty="0"/>
              <a:t>Avoidance?</a:t>
            </a:r>
          </a:p>
          <a:p>
            <a:pPr lvl="1"/>
            <a:r>
              <a:rPr lang="en-GB" dirty="0"/>
              <a:t>Base Erosion and Profit Shifting?</a:t>
            </a:r>
          </a:p>
          <a:p>
            <a:pPr lvl="1"/>
            <a:r>
              <a:rPr lang="en-GB" dirty="0"/>
              <a:t>Mismatch between tax and value creation?</a:t>
            </a:r>
          </a:p>
          <a:p>
            <a:r>
              <a:rPr lang="en-GB" dirty="0"/>
              <a:t>What’s been done, what’s still to be done</a:t>
            </a:r>
          </a:p>
          <a:p>
            <a:r>
              <a:rPr lang="en-GB" dirty="0"/>
              <a:t>This discussion is now within a context of a much wider debate on how digitalisation is affecting our lives and “traditional” businesses</a:t>
            </a:r>
          </a:p>
          <a:p>
            <a:r>
              <a:rPr lang="en-GB" dirty="0"/>
              <a:t>Tax only one element</a:t>
            </a:r>
          </a:p>
          <a:p>
            <a:r>
              <a:rPr lang="en-GB" dirty="0"/>
              <a:t>Monopolies?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5223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6DEC1-2100-4887-A53C-8217E3DFD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Avoidance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4C80E-B08A-4473-A908-0058C329A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it ; my definition of “traditional” tax avoidance - taking a position to reduce your tax using an interpretation of law you knew would be contested</a:t>
            </a:r>
          </a:p>
          <a:p>
            <a:r>
              <a:rPr lang="en-GB" dirty="0"/>
              <a:t>Definitely unfair…but</a:t>
            </a:r>
          </a:p>
          <a:p>
            <a:r>
              <a:rPr lang="en-GB" dirty="0"/>
              <a:t>Since the 2008 Crash, “traditional” tax avoidance has practically disappeared from the large corporate landscape in the UK</a:t>
            </a:r>
          </a:p>
          <a:p>
            <a:r>
              <a:rPr lang="en-GB" dirty="0"/>
              <a:t>Government action (Banking Code, GAAR), Reputational Risk, Greater scrutiny and transparency </a:t>
            </a:r>
          </a:p>
          <a:p>
            <a:r>
              <a:rPr lang="en-GB" dirty="0"/>
              <a:t>HMRC have greater powers (follower notices)</a:t>
            </a:r>
          </a:p>
        </p:txBody>
      </p:sp>
    </p:spTree>
    <p:extLst>
      <p:ext uri="{BB962C8B-B14F-4D97-AF65-F5344CB8AC3E}">
        <p14:creationId xmlns:p14="http://schemas.microsoft.com/office/powerpoint/2010/main" val="89509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694A6-3EB7-4557-826E-3BD58950C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Base Erosion and Profit Shifting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E8596-DFED-4CAE-8668-45EA8C0DE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Moving profits from high tax to low tax jurisdictions or making them disappear altogether (hybrid instruments)</a:t>
            </a:r>
          </a:p>
          <a:p>
            <a:r>
              <a:rPr lang="en-GB" dirty="0"/>
              <a:t>Looks like tax avoidance – but this was stuff governments signed off on, or actively promoted – so no challenges from the authorities/courts</a:t>
            </a:r>
          </a:p>
          <a:p>
            <a:r>
              <a:rPr lang="en-GB" dirty="0"/>
              <a:t>Quite a wide spread – you could include incentives such as patent boxes </a:t>
            </a:r>
          </a:p>
          <a:p>
            <a:r>
              <a:rPr lang="en-GB" dirty="0"/>
              <a:t>Unfair because it gives one group of taxpayers – MNC’s – advantages others don’t have </a:t>
            </a:r>
          </a:p>
          <a:p>
            <a:r>
              <a:rPr lang="en-GB" dirty="0"/>
              <a:t>Since 2013 –international action and hundreds of pages of UK legislation to combat BEPS</a:t>
            </a:r>
          </a:p>
          <a:p>
            <a:r>
              <a:rPr lang="en-GB" dirty="0"/>
              <a:t>US Tax reform (1.1.18) also stops worst of BEPS for US MNC’s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968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694A6-3EB7-4557-826E-3BD58950C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Remaining CT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E8596-DFED-4CAE-8668-45EA8C0DE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Despite all these measures, and others around greater transparency, still concerns</a:t>
            </a:r>
          </a:p>
          <a:p>
            <a:r>
              <a:rPr lang="en-GB" dirty="0"/>
              <a:t>Probably some lag between measures and results being recognised</a:t>
            </a:r>
          </a:p>
          <a:p>
            <a:r>
              <a:rPr lang="en-GB" dirty="0"/>
              <a:t>But also sense that all profits made in UK not necessarily taxed in UK</a:t>
            </a:r>
          </a:p>
          <a:p>
            <a:r>
              <a:rPr lang="en-GB" dirty="0"/>
              <a:t>Digital companies where users and user data are fundamental to the business model</a:t>
            </a:r>
          </a:p>
          <a:p>
            <a:r>
              <a:rPr lang="en-GB" dirty="0"/>
              <a:t>Is that accounted for and taxed?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612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6A5D0-4E1D-4E54-94E2-F9F55FFA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Proposals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6A700-61C1-45C7-A479-B0A0E7149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March position paper update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DC776F4-D287-4308-BFA4-30A7BA1FCF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1" b="85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4945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744FE-3C59-413B-BFF4-D2A7A730B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Corporate Tax and the digital economy: position paper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BBA66-F27B-462F-8590-9E22E973B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UK government “embraces” the changes brought about by digitalisation</a:t>
            </a:r>
          </a:p>
          <a:p>
            <a:r>
              <a:rPr lang="en-GB" dirty="0"/>
              <a:t>Welcomes the important contribution made by the UK’s fast-growing digital tech sector </a:t>
            </a:r>
          </a:p>
          <a:p>
            <a:r>
              <a:rPr lang="en-GB" dirty="0"/>
              <a:t> Notes employment of 1.5 million and investment of £6.8 billion (compares to 24,000 employed in the fishing industry)</a:t>
            </a:r>
          </a:p>
          <a:p>
            <a:r>
              <a:rPr lang="en-GB" dirty="0"/>
              <a:t>Development of certain business models challenges the understanding of where value is created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508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744FE-3C59-413B-BFF4-D2A7A730B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Government’s updated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BBA66-F27B-462F-8590-9E22E973B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There are fundamental concerns about how the international tax rules apply to digital business</a:t>
            </a:r>
          </a:p>
          <a:p>
            <a:r>
              <a:rPr lang="en-GB" dirty="0">
                <a:solidFill>
                  <a:srgbClr val="FF0000"/>
                </a:solidFill>
              </a:rPr>
              <a:t>The key problem is the failure to take account of user-created value</a:t>
            </a:r>
          </a:p>
          <a:p>
            <a:r>
              <a:rPr lang="en-GB" dirty="0"/>
              <a:t>The participation and engagement of users is important in value creation for certain business models</a:t>
            </a:r>
          </a:p>
          <a:p>
            <a:r>
              <a:rPr lang="en-GB" dirty="0">
                <a:solidFill>
                  <a:srgbClr val="FF0000"/>
                </a:solidFill>
              </a:rPr>
              <a:t>The preferred solution to this challenge is reform of the international tax framework</a:t>
            </a:r>
            <a:r>
              <a:rPr lang="en-GB" dirty="0"/>
              <a:t> through the OECD inclusive framework to reflect the value of user participation </a:t>
            </a:r>
          </a:p>
          <a:p>
            <a:r>
              <a:rPr lang="en-GB" dirty="0"/>
              <a:t>The position paper considers how user participation creates value; an approach for incorporating this value into international tax rules</a:t>
            </a:r>
          </a:p>
          <a:p>
            <a:r>
              <a:rPr lang="en-GB" dirty="0">
                <a:solidFill>
                  <a:srgbClr val="FF0000"/>
                </a:solidFill>
              </a:rPr>
              <a:t>There is a need to consider interim measures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14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A273D-4348-4CE0-BEB0-3FC5B3CBD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UK’s view of user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18D01-CE7C-4454-8E49-1DC171B5C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Four channels</a:t>
            </a:r>
          </a:p>
          <a:p>
            <a:pPr lvl="1"/>
            <a:r>
              <a:rPr lang="en-GB" sz="2400" dirty="0">
                <a:solidFill>
                  <a:srgbClr val="FFFF00"/>
                </a:solidFill>
              </a:rPr>
              <a:t>User generated content – a platform populated by users’ posts, where revenue is generated from advertising (do they mean Facebook?)</a:t>
            </a:r>
          </a:p>
          <a:p>
            <a:pPr lvl="1"/>
            <a:r>
              <a:rPr lang="en-GB" sz="2400" dirty="0">
                <a:solidFill>
                  <a:srgbClr val="FFFF00"/>
                </a:solidFill>
              </a:rPr>
              <a:t>Depth of Engagement – sustained engagement leads to user-tailored platforms, and valuable data generation</a:t>
            </a:r>
          </a:p>
          <a:p>
            <a:pPr lvl="1"/>
            <a:r>
              <a:rPr lang="en-GB" sz="2400" dirty="0">
                <a:solidFill>
                  <a:srgbClr val="FFFF00"/>
                </a:solidFill>
              </a:rPr>
              <a:t>Network effects – interactions with other users – ratings, aggregations of searches – relevant to various types of platforms including intermediaries</a:t>
            </a:r>
          </a:p>
          <a:p>
            <a:pPr lvl="1"/>
            <a:r>
              <a:rPr lang="en-GB" sz="2400" dirty="0">
                <a:solidFill>
                  <a:srgbClr val="FFFF00"/>
                </a:solidFill>
              </a:rPr>
              <a:t>Contribution to brand – users creating “trust mechanism” for other users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069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8F057-0A1E-4A2D-B029-1020CE9A0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5493B-5CF9-466F-984B-A15651AC3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FF0000"/>
                </a:solidFill>
              </a:rPr>
              <a:t>Customers and users are different</a:t>
            </a:r>
          </a:p>
          <a:p>
            <a:r>
              <a:rPr lang="en-GB" sz="2800" dirty="0">
                <a:solidFill>
                  <a:schemeClr val="tx1"/>
                </a:solidFill>
              </a:rPr>
              <a:t>A transactional relationship is not deep and interactive…</a:t>
            </a:r>
          </a:p>
          <a:p>
            <a:r>
              <a:rPr lang="en-GB" sz="2800" dirty="0">
                <a:solidFill>
                  <a:schemeClr val="tx1"/>
                </a:solidFill>
              </a:rPr>
              <a:t>Data can be of significant value…</a:t>
            </a:r>
          </a:p>
          <a:p>
            <a:r>
              <a:rPr lang="en-GB" sz="2800" dirty="0">
                <a:solidFill>
                  <a:schemeClr val="tx1"/>
                </a:solidFill>
              </a:rPr>
              <a:t>..but </a:t>
            </a:r>
            <a:r>
              <a:rPr lang="en-GB" sz="2800" dirty="0">
                <a:solidFill>
                  <a:srgbClr val="FF0000"/>
                </a:solidFill>
              </a:rPr>
              <a:t>mere collection of data does not mean user created value is being generated</a:t>
            </a:r>
          </a:p>
        </p:txBody>
      </p:sp>
    </p:spTree>
    <p:extLst>
      <p:ext uri="{BB962C8B-B14F-4D97-AF65-F5344CB8AC3E}">
        <p14:creationId xmlns:p14="http://schemas.microsoft.com/office/powerpoint/2010/main" val="601662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02" y="1196754"/>
            <a:ext cx="8832395" cy="2088265"/>
          </a:xfrm>
        </p:spPr>
        <p:txBody>
          <a:bodyPr/>
          <a:lstStyle/>
          <a:p>
            <a:r>
              <a:rPr lang="en-GB" sz="3700" dirty="0"/>
              <a:t>What does fair business taxation look like in a digital world? </a:t>
            </a:r>
            <a:br>
              <a:rPr lang="en-GB" sz="3700" dirty="0"/>
            </a:br>
            <a:br>
              <a:rPr lang="en-GB" sz="3700" dirty="0"/>
            </a:br>
            <a:r>
              <a:rPr lang="en-GB" sz="3200" dirty="0"/>
              <a:t>Labour Party Conference </a:t>
            </a:r>
            <a:br>
              <a:rPr lang="en-GB" sz="3200" dirty="0"/>
            </a:br>
            <a:r>
              <a:rPr lang="en-GB" sz="3200" dirty="0"/>
              <a:t>fringe event 2018</a:t>
            </a:r>
            <a:br>
              <a:rPr lang="en-GB" sz="3700" dirty="0"/>
            </a:br>
            <a:br>
              <a:rPr lang="en-GB" sz="3700" dirty="0"/>
            </a:br>
            <a:r>
              <a:rPr lang="en-GB" sz="3200" dirty="0">
                <a:solidFill>
                  <a:schemeClr val="tx2"/>
                </a:solidFill>
              </a:rPr>
              <a:t>Helen Miller</a:t>
            </a:r>
            <a:br>
              <a:rPr lang="en-GB" sz="3200" dirty="0">
                <a:solidFill>
                  <a:schemeClr val="tx2"/>
                </a:solidFill>
              </a:rPr>
            </a:br>
            <a:br>
              <a:rPr lang="en-GB" sz="3200" dirty="0">
                <a:solidFill>
                  <a:schemeClr val="tx2"/>
                </a:solidFill>
              </a:rPr>
            </a:br>
            <a:r>
              <a:rPr lang="en-GB" sz="2700" dirty="0">
                <a:solidFill>
                  <a:schemeClr val="tx2"/>
                </a:solidFill>
              </a:rPr>
              <a:t> @</a:t>
            </a:r>
            <a:r>
              <a:rPr lang="en-GB" sz="2700" dirty="0" err="1">
                <a:solidFill>
                  <a:schemeClr val="tx2"/>
                </a:solidFill>
              </a:rPr>
              <a:t>HelenMiller_IFS</a:t>
            </a:r>
            <a:r>
              <a:rPr lang="en-GB" sz="2700" dirty="0">
                <a:solidFill>
                  <a:schemeClr val="tx2"/>
                </a:solidFill>
              </a:rPr>
              <a:t> </a:t>
            </a:r>
            <a:br>
              <a:rPr lang="en-GB" sz="2700" dirty="0"/>
            </a:br>
            <a:br>
              <a:rPr lang="en-GB" sz="2700" dirty="0"/>
            </a:br>
            <a:br>
              <a:rPr lang="en-GB" sz="2700" dirty="0"/>
            </a:b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© Institute for Fiscal Studies  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white"/>
                </a:solidFill>
              </a:rPr>
              <a:t>What does fair business taxation look like in a digital world? </a:t>
            </a:r>
            <a:endParaRPr lang="en-GB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9D54-9213-4B45-8828-3332086E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Longer Term Reform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1B38C-4F69-4FE1-8CC8-08F7BF53F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Will take time to put in place because</a:t>
            </a:r>
          </a:p>
          <a:p>
            <a:r>
              <a:rPr lang="en-GB" dirty="0"/>
              <a:t>Use OECD treaty principles</a:t>
            </a:r>
          </a:p>
          <a:p>
            <a:r>
              <a:rPr lang="en-GB" dirty="0"/>
              <a:t>User created value should be recognised</a:t>
            </a:r>
          </a:p>
          <a:p>
            <a:r>
              <a:rPr lang="en-GB" dirty="0"/>
              <a:t>User created value is realised within “residual profit”</a:t>
            </a:r>
          </a:p>
          <a:p>
            <a:r>
              <a:rPr lang="en-GB" dirty="0"/>
              <a:t>Reward user created value through a percentage share of residual profit</a:t>
            </a:r>
          </a:p>
          <a:p>
            <a:r>
              <a:rPr lang="en-GB" dirty="0"/>
              <a:t>Specify levels or bands – may vary from business model to business model – but how are those levels set?</a:t>
            </a:r>
          </a:p>
          <a:p>
            <a:r>
              <a:rPr lang="en-GB" dirty="0"/>
              <a:t>Needs a deep understanding of, for example, why vendors advertise on Facebook and other platforms </a:t>
            </a:r>
          </a:p>
          <a:p>
            <a:r>
              <a:rPr lang="en-GB" dirty="0"/>
              <a:t>Allocation to jurisdiction needs to take account of different “user-values”</a:t>
            </a:r>
          </a:p>
        </p:txBody>
      </p:sp>
    </p:spTree>
    <p:extLst>
      <p:ext uri="{BB962C8B-B14F-4D97-AF65-F5344CB8AC3E}">
        <p14:creationId xmlns:p14="http://schemas.microsoft.com/office/powerpoint/2010/main" val="1461230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9D54-9213-4B45-8828-3332086E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Interim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1B38C-4F69-4FE1-8CC8-08F7BF53F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An interim measure would be a tax on the revenues of digital business deriving significant value from UK user participation</a:t>
            </a:r>
          </a:p>
          <a:p>
            <a:r>
              <a:rPr lang="en-GB" dirty="0"/>
              <a:t>Three possible ways to determine scope:</a:t>
            </a:r>
          </a:p>
          <a:p>
            <a:r>
              <a:rPr lang="en-GB" dirty="0"/>
              <a:t>Define the channels through which users create value and impose tax on relevant revenue</a:t>
            </a:r>
          </a:p>
          <a:p>
            <a:r>
              <a:rPr lang="en-GB" dirty="0"/>
              <a:t>Objectively define categories of business, then tax revenues – social media platforms, search engines, online marketplaces</a:t>
            </a:r>
          </a:p>
          <a:p>
            <a:r>
              <a:rPr lang="en-GB" dirty="0"/>
              <a:t>Define revenues – online advertising/facilitation of third party transactions and tax that (Closest to EU approach)</a:t>
            </a:r>
          </a:p>
          <a:p>
            <a:r>
              <a:rPr lang="en-GB" dirty="0"/>
              <a:t>Revenues that relate to users in the UK – but could vary according to business model </a:t>
            </a:r>
          </a:p>
        </p:txBody>
      </p:sp>
    </p:spTree>
    <p:extLst>
      <p:ext uri="{BB962C8B-B14F-4D97-AF65-F5344CB8AC3E}">
        <p14:creationId xmlns:p14="http://schemas.microsoft.com/office/powerpoint/2010/main" val="287900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92CCD-DBEE-49D5-916F-55D13207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Wider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19FC6-3BA9-4AB0-90A2-1131321A8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User location – frequent crossing of borders?</a:t>
            </a:r>
          </a:p>
          <a:p>
            <a:r>
              <a:rPr lang="en-GB" dirty="0"/>
              <a:t>Protecting start-ups and promoting growth and innovation:</a:t>
            </a:r>
          </a:p>
          <a:p>
            <a:pPr lvl="1"/>
            <a:r>
              <a:rPr lang="en-GB" dirty="0"/>
              <a:t>High de </a:t>
            </a:r>
            <a:r>
              <a:rPr lang="en-GB" dirty="0" err="1"/>
              <a:t>minimis</a:t>
            </a:r>
            <a:r>
              <a:rPr lang="en-GB" dirty="0"/>
              <a:t> threshold</a:t>
            </a:r>
          </a:p>
          <a:p>
            <a:pPr lvl="1"/>
            <a:r>
              <a:rPr lang="en-GB" dirty="0"/>
              <a:t>Set at appropriate level, recognising that tax will be applied to businesses with differing profit margins</a:t>
            </a:r>
          </a:p>
          <a:p>
            <a:pPr lvl="1"/>
            <a:r>
              <a:rPr lang="en-GB" dirty="0"/>
              <a:t>Safe harbour mechanisms to protect businesses with low margins or loss-makers</a:t>
            </a:r>
          </a:p>
          <a:p>
            <a:pPr lvl="1"/>
            <a:r>
              <a:rPr lang="en-GB" dirty="0"/>
              <a:t>Link to an imputed balance sheet strength measure?</a:t>
            </a:r>
          </a:p>
          <a:p>
            <a:r>
              <a:rPr lang="en-GB" dirty="0"/>
              <a:t>A work in progress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722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1D157-4E77-438E-B11D-FA05D61CD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The Wider Debate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DD342-0076-4836-868F-2B69F49F9430}"/>
              </a:ext>
            </a:extLst>
          </p:cNvPr>
          <p:cNvSpPr txBox="1"/>
          <p:nvPr/>
        </p:nvSpPr>
        <p:spPr>
          <a:xfrm>
            <a:off x="1127448" y="213285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The use of personal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749C2-A8AA-4BA2-8066-2492932313F6}"/>
              </a:ext>
            </a:extLst>
          </p:cNvPr>
          <p:cNvSpPr txBox="1"/>
          <p:nvPr/>
        </p:nvSpPr>
        <p:spPr>
          <a:xfrm>
            <a:off x="6312024" y="3140968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News and Fake News – platforms or publishers</a:t>
            </a:r>
            <a:r>
              <a:rPr lang="en-GB" sz="32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03D91D-7211-43A7-BCCC-C8F60FC23033}"/>
              </a:ext>
            </a:extLst>
          </p:cNvPr>
          <p:cNvSpPr txBox="1"/>
          <p:nvPr/>
        </p:nvSpPr>
        <p:spPr>
          <a:xfrm>
            <a:off x="979310" y="3933056"/>
            <a:ext cx="356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Property values and taxation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AB1028-FA57-4766-BAC2-587265E8B9C3}"/>
              </a:ext>
            </a:extLst>
          </p:cNvPr>
          <p:cNvSpPr txBox="1"/>
          <p:nvPr/>
        </p:nvSpPr>
        <p:spPr>
          <a:xfrm>
            <a:off x="5795067" y="4589003"/>
            <a:ext cx="5436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Consumers choosing the tech solution</a:t>
            </a:r>
          </a:p>
        </p:txBody>
      </p:sp>
    </p:spTree>
    <p:extLst>
      <p:ext uri="{BB962C8B-B14F-4D97-AF65-F5344CB8AC3E}">
        <p14:creationId xmlns:p14="http://schemas.microsoft.com/office/powerpoint/2010/main" val="3199474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B02E5-FBD2-4371-B2F3-73B6DAA9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we need other taxes?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C13CC-8BA8-4E76-8351-31EB71112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CT is only a small part of the overall tax take</a:t>
            </a:r>
          </a:p>
          <a:p>
            <a:r>
              <a:rPr lang="en-GB" dirty="0"/>
              <a:t>Are we asking too much of it?</a:t>
            </a:r>
          </a:p>
          <a:p>
            <a:r>
              <a:rPr lang="en-GB" dirty="0"/>
              <a:t>Are digital profits so “intangible” we will never be happy we are taxing them properly?</a:t>
            </a:r>
          </a:p>
          <a:p>
            <a:r>
              <a:rPr lang="en-GB" dirty="0"/>
              <a:t>Digital infrastructure use taxes?</a:t>
            </a:r>
          </a:p>
          <a:p>
            <a:r>
              <a:rPr lang="en-GB" dirty="0"/>
              <a:t>Delivery taxes?</a:t>
            </a:r>
          </a:p>
          <a:p>
            <a:r>
              <a:rPr lang="en-GB" dirty="0"/>
              <a:t>How do other taxes promote innovation and employment?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501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D25B-19EC-4A22-9832-0AFD6CCD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it a tax problem at all?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3E944-D1FF-468B-885F-9C95F5036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Margins made by some digital companies very high</a:t>
            </a:r>
          </a:p>
          <a:p>
            <a:r>
              <a:rPr lang="en-GB" dirty="0"/>
              <a:t>Monopoly profits are hard to properly allocate for tax – they break all the rules</a:t>
            </a:r>
          </a:p>
          <a:p>
            <a:r>
              <a:rPr lang="en-GB" dirty="0"/>
              <a:t>Regulation not tax?</a:t>
            </a:r>
          </a:p>
        </p:txBody>
      </p:sp>
    </p:spTree>
    <p:extLst>
      <p:ext uri="{BB962C8B-B14F-4D97-AF65-F5344CB8AC3E}">
        <p14:creationId xmlns:p14="http://schemas.microsoft.com/office/powerpoint/2010/main" val="1386918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39816" y="6237312"/>
            <a:ext cx="3312369" cy="461665"/>
            <a:chOff x="8864181" y="6220447"/>
            <a:chExt cx="3049363" cy="4616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4181" y="6255096"/>
              <a:ext cx="314325" cy="31432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178506" y="6220447"/>
              <a:ext cx="2735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</a:rPr>
                <a:t>#</a:t>
              </a:r>
              <a:r>
                <a:rPr lang="en-GB" sz="2400" dirty="0" err="1">
                  <a:solidFill>
                    <a:prstClr val="black"/>
                  </a:solidFill>
                </a:rPr>
                <a:t>ciotifsdebates</a:t>
              </a:r>
              <a:r>
                <a:rPr lang="en-GB" sz="2400" dirty="0">
                  <a:solidFill>
                    <a:prstClr val="black"/>
                  </a:solidFill>
                </a:rPr>
                <a:t> #lab18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9144" y="1772816"/>
            <a:ext cx="11513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prstClr val="black"/>
                </a:solidFill>
              </a:rPr>
              <a:t>What does fair business taxation look like in a digital world?</a:t>
            </a:r>
            <a:endParaRPr lang="en-GB" sz="4400" b="1" dirty="0">
              <a:solidFill>
                <a:prstClr val="black"/>
              </a:solidFill>
            </a:endParaRPr>
          </a:p>
        </p:txBody>
      </p:sp>
      <p:pic>
        <p:nvPicPr>
          <p:cNvPr id="11" name="Picture 10" descr="CIOT-side-by-s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7568" y="332656"/>
            <a:ext cx="2451820" cy="980728"/>
          </a:xfrm>
          <a:prstGeom prst="rect">
            <a:avLst/>
          </a:prstGeom>
        </p:spPr>
      </p:pic>
      <p:pic>
        <p:nvPicPr>
          <p:cNvPr id="12" name="Picture 11" descr="IFS_PRIMARY_RGB 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5880" y="332656"/>
            <a:ext cx="2016224" cy="1008112"/>
          </a:xfrm>
          <a:prstGeom prst="rect">
            <a:avLst/>
          </a:prstGeom>
        </p:spPr>
      </p:pic>
      <p:pic>
        <p:nvPicPr>
          <p:cNvPr id="13" name="Picture 12" descr="LB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31082" y="405011"/>
            <a:ext cx="1161262" cy="86374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9376" y="4293096"/>
            <a:ext cx="11233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Hamish </a:t>
            </a:r>
            <a:r>
              <a:rPr lang="en-GB" sz="2400" dirty="0" err="1"/>
              <a:t>Sandison</a:t>
            </a:r>
            <a:r>
              <a:rPr lang="en-GB" sz="2400" dirty="0"/>
              <a:t>	Labour Business </a:t>
            </a:r>
            <a:r>
              <a:rPr lang="en-GB" sz="2400" b="1" i="1" dirty="0"/>
              <a:t>(Chair)</a:t>
            </a:r>
            <a:r>
              <a:rPr lang="en-GB" sz="2400" dirty="0"/>
              <a:t>			@</a:t>
            </a:r>
            <a:r>
              <a:rPr lang="en-GB" sz="2400" dirty="0" err="1"/>
              <a:t>HamishSandison</a:t>
            </a:r>
            <a:endParaRPr lang="en-GB" sz="2400" dirty="0"/>
          </a:p>
          <a:p>
            <a:r>
              <a:rPr lang="en-GB" sz="2400" dirty="0" err="1"/>
              <a:t>Anneliese</a:t>
            </a:r>
            <a:r>
              <a:rPr lang="en-GB" sz="2400" dirty="0"/>
              <a:t> </a:t>
            </a:r>
            <a:r>
              <a:rPr lang="en-GB" sz="2400" dirty="0" err="1"/>
              <a:t>Dodds</a:t>
            </a:r>
            <a:r>
              <a:rPr lang="en-GB" sz="2400" dirty="0"/>
              <a:t> MP	Shadow Financial Secretary to the Treasury	@</a:t>
            </a:r>
            <a:r>
              <a:rPr lang="en-GB" sz="2400" dirty="0" err="1"/>
              <a:t>AnnelieseDodds</a:t>
            </a:r>
            <a:endParaRPr lang="en-GB" sz="2400" dirty="0"/>
          </a:p>
          <a:p>
            <a:r>
              <a:rPr lang="en-GB" sz="2400" dirty="0"/>
              <a:t>Glyn </a:t>
            </a:r>
            <a:r>
              <a:rPr lang="en-GB" sz="2400" dirty="0" err="1"/>
              <a:t>Fullelove</a:t>
            </a:r>
            <a:r>
              <a:rPr lang="en-GB" sz="2400" dirty="0"/>
              <a:t>		Chartered Institute of Taxation		@</a:t>
            </a:r>
            <a:r>
              <a:rPr lang="en-GB" sz="2400" dirty="0" err="1"/>
              <a:t>CIOTNews</a:t>
            </a:r>
            <a:endParaRPr lang="en-GB" sz="2400" dirty="0"/>
          </a:p>
          <a:p>
            <a:r>
              <a:rPr lang="en-GB" sz="2400" dirty="0"/>
              <a:t>Helen Miller		Institute for Fiscal Studies			@</a:t>
            </a:r>
            <a:r>
              <a:rPr lang="en-GB" sz="2400" dirty="0" err="1"/>
              <a:t>HelenMiller_IFS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1810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What does ‘fair’ mean when applied to business?</a:t>
            </a:r>
            <a:br>
              <a:rPr lang="en-GB" sz="32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002" y="1340770"/>
            <a:ext cx="10560000" cy="4853693"/>
          </a:xfrm>
        </p:spPr>
        <p:txBody>
          <a:bodyPr>
            <a:normAutofit/>
          </a:bodyPr>
          <a:lstStyle/>
          <a:p>
            <a:endParaRPr lang="en-GB" sz="1800" dirty="0"/>
          </a:p>
          <a:p>
            <a:r>
              <a:rPr lang="en-GB" sz="1800" dirty="0"/>
              <a:t>Concepts of ‘fair share’ apply more naturally to people</a:t>
            </a:r>
          </a:p>
          <a:p>
            <a:pPr lvl="2"/>
            <a:r>
              <a:rPr lang="en-GB" sz="1800" dirty="0"/>
              <a:t>87% of tax is handed to government by business, but all taxes are ultimately paid by people </a:t>
            </a:r>
          </a:p>
          <a:p>
            <a:pPr lvl="2"/>
            <a:r>
              <a:rPr lang="en-GB" sz="1800" dirty="0"/>
              <a:t>Corporate tax comes from the incomes of shareholders, workers &amp;/or consumers </a:t>
            </a:r>
          </a:p>
          <a:p>
            <a:pPr lvl="3"/>
            <a:r>
              <a:rPr lang="en-GB" sz="1800" dirty="0"/>
              <a:t>Taxing large companies is not synonymous with taxing rich people </a:t>
            </a:r>
          </a:p>
          <a:p>
            <a:pPr lvl="3"/>
            <a:endParaRPr lang="en-GB" sz="1800" dirty="0"/>
          </a:p>
          <a:p>
            <a:pPr lvl="2">
              <a:buNone/>
            </a:pPr>
            <a:r>
              <a:rPr lang="en-GB" sz="1800" b="1" dirty="0"/>
              <a:t>How else to judge a corporate tax system ? </a:t>
            </a:r>
          </a:p>
          <a:p>
            <a:pPr lvl="2"/>
            <a:r>
              <a:rPr lang="en-GB" sz="1800" dirty="0"/>
              <a:t>Does tax give some firms a competitive advantage?</a:t>
            </a:r>
          </a:p>
          <a:p>
            <a:pPr lvl="3"/>
            <a:r>
              <a:rPr lang="en-GB" sz="1800" dirty="0"/>
              <a:t>Are digital companies being advantaged by lower tax rates? </a:t>
            </a:r>
          </a:p>
          <a:p>
            <a:pPr lvl="2"/>
            <a:r>
              <a:rPr lang="en-GB" sz="1800" dirty="0"/>
              <a:t>How does corporate tax distort where firms choose to locate profits and real activities? </a:t>
            </a:r>
          </a:p>
          <a:p>
            <a:pPr lvl="3"/>
            <a:endParaRPr lang="en-GB" sz="1800" dirty="0"/>
          </a:p>
          <a:p>
            <a:pPr lvl="2"/>
            <a:endParaRPr lang="en-GB" sz="1800" dirty="0"/>
          </a:p>
          <a:p>
            <a:pPr lvl="3"/>
            <a:endParaRPr lang="en-GB" sz="1800" dirty="0"/>
          </a:p>
          <a:p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336750"/>
                </a:solidFill>
              </a:rPr>
              <a:t>© Institute for Fiscal Studies  </a:t>
            </a:r>
            <a:endParaRPr lang="en-GB">
              <a:solidFill>
                <a:srgbClr val="3367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336750"/>
                </a:solidFill>
              </a:rPr>
              <a:t>What does fair business taxation look like in a digital world? </a:t>
            </a:r>
          </a:p>
        </p:txBody>
      </p:sp>
    </p:spTree>
    <p:extLst>
      <p:ext uri="{BB962C8B-B14F-4D97-AF65-F5344CB8AC3E}">
        <p14:creationId xmlns:p14="http://schemas.microsoft.com/office/powerpoint/2010/main" val="255941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Corporate tax is quite simple 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336750"/>
                </a:solidFill>
              </a:rPr>
              <a:t>© Institute for Fiscal Studies  </a:t>
            </a:r>
            <a:endParaRPr lang="en-GB">
              <a:solidFill>
                <a:srgbClr val="3367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336750"/>
                </a:solidFill>
              </a:rPr>
              <a:t>What does fair business taxation look like in a digital world? 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699" t="3534" r="7622" b="6781"/>
          <a:stretch>
            <a:fillRect/>
          </a:stretch>
        </p:blipFill>
        <p:spPr bwMode="auto">
          <a:xfrm>
            <a:off x="2" y="1052037"/>
            <a:ext cx="12192000" cy="532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" y="1053286"/>
            <a:ext cx="12192000" cy="5327358"/>
          </a:xfrm>
          <a:prstGeom prst="rect">
            <a:avLst/>
          </a:prstGeom>
          <a:solidFill>
            <a:srgbClr val="F8F8F8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08365" y="4652854"/>
            <a:ext cx="4320480" cy="2030851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pPr fontAlgn="base">
              <a:spcBef>
                <a:spcPts val="800"/>
              </a:spcBef>
              <a:spcAft>
                <a:spcPts val="800"/>
              </a:spcAft>
            </a:pPr>
            <a:r>
              <a:rPr lang="en-GB" sz="2100" dirty="0">
                <a:solidFill>
                  <a:srgbClr val="333333"/>
                </a:solidFill>
                <a:cs typeface="Arial" charset="0"/>
              </a:rPr>
              <a:t>        Parent  company</a:t>
            </a:r>
          </a:p>
          <a:p>
            <a:pPr fontAlgn="base">
              <a:spcBef>
                <a:spcPts val="800"/>
              </a:spcBef>
              <a:spcAft>
                <a:spcPts val="800"/>
              </a:spcAft>
            </a:pPr>
            <a:r>
              <a:rPr lang="en-GB" sz="2100" dirty="0">
                <a:solidFill>
                  <a:srgbClr val="333333"/>
                </a:solidFill>
                <a:cs typeface="Arial" charset="0"/>
              </a:rPr>
              <a:t>        Production subsidiary </a:t>
            </a:r>
          </a:p>
          <a:p>
            <a:pPr fontAlgn="base">
              <a:spcBef>
                <a:spcPts val="800"/>
              </a:spcBef>
              <a:spcAft>
                <a:spcPts val="800"/>
              </a:spcAft>
            </a:pPr>
            <a:r>
              <a:rPr lang="en-GB" sz="2100" dirty="0">
                <a:solidFill>
                  <a:srgbClr val="333333"/>
                </a:solidFill>
                <a:cs typeface="Arial" charset="0"/>
              </a:rPr>
              <a:t>        Intellectual property </a:t>
            </a:r>
          </a:p>
          <a:p>
            <a:pPr fontAlgn="base">
              <a:spcBef>
                <a:spcPts val="800"/>
              </a:spcBef>
              <a:spcAft>
                <a:spcPts val="800"/>
              </a:spcAft>
            </a:pPr>
            <a:r>
              <a:rPr lang="en-GB" sz="2100" dirty="0">
                <a:solidFill>
                  <a:srgbClr val="333333"/>
                </a:solidFill>
                <a:cs typeface="Arial" charset="0"/>
              </a:rPr>
              <a:t>        Customers </a:t>
            </a:r>
          </a:p>
        </p:txBody>
      </p:sp>
      <p:pic>
        <p:nvPicPr>
          <p:cNvPr id="15" name="Picture 14" descr="C:\Users\helen_m\AppData\Local\Microsoft\Windows\Temporary Internet Files\Content.IE5\XECO4PR3\15362-illustration-of-office-buildings-in-a-city-pv[1]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584" y="1197270"/>
            <a:ext cx="960107" cy="7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helen_m\AppData\Local\Microsoft\Windows\Temporary Internet Files\Content.IE5\PZ0NV3J1\Map_Pin_by_Merlin252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3810" y="1399644"/>
            <a:ext cx="608969" cy="517539"/>
          </a:xfrm>
          <a:prstGeom prst="rect">
            <a:avLst/>
          </a:prstGeom>
          <a:noFill/>
        </p:spPr>
      </p:pic>
      <p:pic>
        <p:nvPicPr>
          <p:cNvPr id="17" name="Picture 3" descr="C:\Users\helen_m\AppData\Local\Microsoft\Windows\Temporary Internet Files\Content.IE5\PZ0NV3J1\Map_Pin_by_Merlin252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6955" y="2277140"/>
            <a:ext cx="608969" cy="517539"/>
          </a:xfrm>
          <a:prstGeom prst="rect">
            <a:avLst/>
          </a:prstGeom>
          <a:noFill/>
        </p:spPr>
      </p:pic>
      <p:pic>
        <p:nvPicPr>
          <p:cNvPr id="16" name="Picture 15" descr="C:\Users\helen_m\AppData\Local\Microsoft\Windows\Temporary Internet Files\Content.IE5\XECO4PR3\1173px-Factory_clip_art.svg[1]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68886" y="2781078"/>
            <a:ext cx="672074" cy="36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helen_m\AppData\Local\Microsoft\Windows\Temporary Internet Files\Content.IE5\XECO4PR3\15362-illustration-of-office-buildings-in-a-city-pv[1]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36349" y="4508871"/>
            <a:ext cx="624088" cy="57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helen_m\AppData\Local\Microsoft\Windows\Temporary Internet Files\Content.IE5\XECO4PR3\1173px-Factory_clip_art.svg[1]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6349" y="5228783"/>
            <a:ext cx="672074" cy="36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helen_m\AppData\Local\Microsoft\Windows\Temporary Internet Files\Content.IE5\PZ0NV3J1\BULB02[1]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31209">
            <a:off x="7627694" y="5603583"/>
            <a:ext cx="526267" cy="54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helen_m\AppData\Local\Microsoft\Windows\Temporary Internet Files\Content.IE5\87CWRC32\15472-illustration-of-a-green-shopping-bag-pv[1]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32172" y="6237314"/>
            <a:ext cx="738339" cy="31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Users\helen_m\AppData\Local\Microsoft\Windows\Temporary Internet Files\Content.IE5\PZ0NV3J1\Map_Pin_by_Merlin252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05113" y="1917184"/>
            <a:ext cx="608969" cy="517539"/>
          </a:xfrm>
          <a:prstGeom prst="rect">
            <a:avLst/>
          </a:prstGeom>
          <a:noFill/>
        </p:spPr>
      </p:pic>
      <p:pic>
        <p:nvPicPr>
          <p:cNvPr id="21" name="Picture 3" descr="C:\Users\helen_m\AppData\Local\Microsoft\Windows\Temporary Internet Files\Content.IE5\PZ0NV3J1\Map_Pin_by_Merlin252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0991" y="1989175"/>
            <a:ext cx="608969" cy="517539"/>
          </a:xfrm>
          <a:prstGeom prst="rect">
            <a:avLst/>
          </a:prstGeom>
          <a:noFill/>
        </p:spPr>
      </p:pic>
      <p:pic>
        <p:nvPicPr>
          <p:cNvPr id="22" name="Picture 3" descr="C:\Users\helen_m\AppData\Local\Microsoft\Windows\Temporary Internet Files\Content.IE5\PZ0NV3J1\Map_Pin_by_Merlin252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7030" y="1485236"/>
            <a:ext cx="608969" cy="517539"/>
          </a:xfrm>
          <a:prstGeom prst="rect">
            <a:avLst/>
          </a:prstGeom>
          <a:noFill/>
        </p:spPr>
      </p:pic>
      <p:pic>
        <p:nvPicPr>
          <p:cNvPr id="23" name="Picture 22" descr="C:\Users\helen_m\AppData\Local\Microsoft\Windows\Temporary Internet Files\Content.IE5\PZ0NV3J1\BULB02[1]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31209">
            <a:off x="5683224" y="1140119"/>
            <a:ext cx="526267" cy="54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helen_m\AppData\Local\Microsoft\Windows\Temporary Internet Files\Content.IE5\XECO4PR3\1173px-Factory_clip_art.svg[1]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7044" y="2421121"/>
            <a:ext cx="672074" cy="36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helen_m\AppData\Local\Microsoft\Windows\Temporary Internet Files\Content.IE5\XECO4PR3\1173px-Factory_clip_art.svg[1]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92546" y="2204863"/>
            <a:ext cx="672074" cy="36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helen_m\AppData\Local\Microsoft\Windows\Temporary Internet Files\Content.IE5\XECO4PR3\1173px-Factory_clip_art.svg[1]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67" y="2060849"/>
            <a:ext cx="672074" cy="36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C:\Users\helen_m\AppData\Local\Microsoft\Windows\Temporary Internet Files\Content.IE5\PZ0NV3J1\Map_Pin_by_Merlin252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1009" y="1917184"/>
            <a:ext cx="608969" cy="517539"/>
          </a:xfrm>
          <a:prstGeom prst="rect">
            <a:avLst/>
          </a:prstGeom>
          <a:noFill/>
        </p:spPr>
      </p:pic>
      <p:sp>
        <p:nvSpPr>
          <p:cNvPr id="34" name="Title 1"/>
          <p:cNvSpPr txBox="1">
            <a:spLocks/>
          </p:cNvSpPr>
          <p:nvPr/>
        </p:nvSpPr>
        <p:spPr bwMode="auto">
          <a:xfrm>
            <a:off x="815415" y="620688"/>
            <a:ext cx="8736384" cy="404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900" b="1" dirty="0">
                <a:solidFill>
                  <a:srgbClr val="AFBC21"/>
                </a:solidFill>
                <a:cs typeface="Arial" charset="0"/>
              </a:rPr>
              <a:t>Allocation of corporate tax receipts is hard</a:t>
            </a:r>
          </a:p>
        </p:txBody>
      </p:sp>
      <p:pic>
        <p:nvPicPr>
          <p:cNvPr id="35" name="Picture 3" descr="C:\Users\helen_m\AppData\Local\Microsoft\Windows\Temporary Internet Files\Content.IE5\PZ0NV3J1\Map_Pin_by_Merlin252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698" y="1917184"/>
            <a:ext cx="608969" cy="517539"/>
          </a:xfrm>
          <a:prstGeom prst="rect">
            <a:avLst/>
          </a:prstGeom>
          <a:noFill/>
        </p:spPr>
      </p:pic>
      <p:pic>
        <p:nvPicPr>
          <p:cNvPr id="36" name="Picture 35" descr="C:\Users\helen_m\AppData\Local\Microsoft\Windows\Temporary Internet Files\Content.IE5\PZ0NV3J1\BULB02[1]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31209">
            <a:off x="753688" y="1543318"/>
            <a:ext cx="526267" cy="54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C:\Users\helen_m\AppData\Local\Microsoft\Windows\Temporary Internet Files\Content.IE5\PZ0NV3J1\BULB02[1]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31209">
            <a:off x="5755241" y="1500077"/>
            <a:ext cx="526267" cy="54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8256521" y="5156792"/>
            <a:ext cx="3168764" cy="503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256522" y="5732724"/>
            <a:ext cx="307234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208236" y="6165306"/>
            <a:ext cx="307234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41" name="Picture 40" descr="C:\Users\helen_m\AppData\Local\Microsoft\Windows\Temporary Internet Files\Content.IE5\87CWRC32\15472-illustration-of-a-green-shopping-bag-pv[1]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14872" y="1485234"/>
            <a:ext cx="738339" cy="31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C:\Users\helen_m\AppData\Local\Microsoft\Windows\Temporary Internet Files\Content.IE5\87CWRC32\15472-illustration-of-a-green-shopping-bag-pv[1]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98820" y="2133156"/>
            <a:ext cx="738339" cy="31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C:\Users\helen_m\AppData\Local\Microsoft\Windows\Temporary Internet Files\Content.IE5\87CWRC32\15472-illustration-of-a-green-shopping-bag-pv[1]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0750" y="2781078"/>
            <a:ext cx="738339" cy="31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C:\Users\helen_m\AppData\Local\Microsoft\Windows\Temporary Internet Files\Content.IE5\87CWRC32\15472-illustration-of-a-green-shopping-bag-pv[1]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39617" y="3861049"/>
            <a:ext cx="738339" cy="31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 descr="C:\Users\helen_m\AppData\Local\Microsoft\Windows\Temporary Internet Files\Content.IE5\87CWRC32\15472-illustration-of-a-green-shopping-bag-pv[1]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99688" y="2133156"/>
            <a:ext cx="738339" cy="31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 descr="C:\Users\helen_m\AppData\Local\Microsoft\Windows\Temporary Internet Files\Content.IE5\87CWRC32\15472-illustration-of-a-green-shopping-bag-pv[1]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7758" y="1917182"/>
            <a:ext cx="738339" cy="31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C:\Users\helen_m\AppData\Local\Microsoft\Windows\Temporary Internet Files\Content.IE5\87CWRC32\15472-illustration-of-a-green-shopping-bag-pv[1]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7845" y="1701208"/>
            <a:ext cx="738339" cy="31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7" descr="C:\Users\helen_m\AppData\Local\Microsoft\Windows\Temporary Internet Files\Content.IE5\87CWRC32\15472-illustration-of-a-green-shopping-bag-pv[1]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19862" y="1989175"/>
            <a:ext cx="738339" cy="31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C:\Users\helen_m\AppData\Local\Microsoft\Windows\Temporary Internet Files\Content.IE5\87CWRC32\15472-illustration-of-a-green-shopping-bag-pv[1]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23984" y="4580863"/>
            <a:ext cx="738339" cy="31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0" descr="C:\Users\helen_m\AppData\Local\Microsoft\Windows\Temporary Internet Files\Content.IE5\87CWRC32\15472-illustration-of-a-green-shopping-bag-pv[1]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07932" y="1845192"/>
            <a:ext cx="738339" cy="31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 descr="C:\Users\helen_m\AppData\Local\Microsoft\Windows\Temporary Internet Files\Content.IE5\87CWRC32\15472-illustration-of-a-green-shopping-bag-pv[1]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79949" y="1341253"/>
            <a:ext cx="738339" cy="31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 descr="C:\Users\helen_m\AppData\Local\Microsoft\Windows\Temporary Internet Files\Content.IE5\87CWRC32\15472-illustration-of-a-green-shopping-bag-pv[1]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20731" y="2277140"/>
            <a:ext cx="738339" cy="31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 descr="C:\Users\helen_m\AppData\Local\Microsoft\Windows\Temporary Internet Files\Content.IE5\87CWRC32\15472-illustration-of-a-green-shopping-bag-pv[1]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77130" y="2061166"/>
            <a:ext cx="738339" cy="31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 descr="C:\Users\helen_m\AppData\Local\Microsoft\Windows\Temporary Internet Files\Content.IE5\87CWRC32\15472-illustration-of-a-green-shopping-bag-pv[1]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56957" y="2277140"/>
            <a:ext cx="738339" cy="31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 descr="C:\Users\helen_m\AppData\Local\Microsoft\Windows\Temporary Internet Files\Content.IE5\87CWRC32\15472-illustration-of-a-green-shopping-bag-pv[1]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84505" y="2781078"/>
            <a:ext cx="738339" cy="31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 descr="C:\Users\helen_m\AppData\Local\Microsoft\Windows\Temporary Internet Files\Content.IE5\87CWRC32\15472-illustration-of-a-green-shopping-bag-pv[1]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79949" y="2061166"/>
            <a:ext cx="738339" cy="31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8905" y="2421121"/>
            <a:ext cx="494248" cy="494070"/>
          </a:xfrm>
          <a:prstGeom prst="rect">
            <a:avLst/>
          </a:prstGeom>
          <a:noFill/>
        </p:spPr>
      </p:pic>
      <p:pic>
        <p:nvPicPr>
          <p:cNvPr id="58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895" y="3357008"/>
            <a:ext cx="494248" cy="494070"/>
          </a:xfrm>
          <a:prstGeom prst="rect">
            <a:avLst/>
          </a:prstGeom>
          <a:noFill/>
        </p:spPr>
      </p:pic>
      <p:sp>
        <p:nvSpPr>
          <p:cNvPr id="59" name="Title 1"/>
          <p:cNvSpPr txBox="1">
            <a:spLocks/>
          </p:cNvSpPr>
          <p:nvPr/>
        </p:nvSpPr>
        <p:spPr bwMode="auto">
          <a:xfrm>
            <a:off x="766714" y="621338"/>
            <a:ext cx="8736384" cy="4319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900" b="1" dirty="0">
                <a:solidFill>
                  <a:srgbClr val="AFBC21"/>
                </a:solidFill>
                <a:cs typeface="Arial" charset="0"/>
              </a:rPr>
              <a:t>Allocation based on users is really hard</a:t>
            </a:r>
          </a:p>
        </p:txBody>
      </p:sp>
      <p:pic>
        <p:nvPicPr>
          <p:cNvPr id="60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15739" y="2565104"/>
            <a:ext cx="494248" cy="494070"/>
          </a:xfrm>
          <a:prstGeom prst="rect">
            <a:avLst/>
          </a:prstGeom>
          <a:noFill/>
        </p:spPr>
      </p:pic>
      <p:pic>
        <p:nvPicPr>
          <p:cNvPr id="61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9513" y="1125277"/>
            <a:ext cx="494248" cy="494070"/>
          </a:xfrm>
          <a:prstGeom prst="rect">
            <a:avLst/>
          </a:prstGeom>
          <a:noFill/>
        </p:spPr>
      </p:pic>
      <p:pic>
        <p:nvPicPr>
          <p:cNvPr id="62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00121" y="3572982"/>
            <a:ext cx="494248" cy="494070"/>
          </a:xfrm>
          <a:prstGeom prst="rect">
            <a:avLst/>
          </a:prstGeom>
          <a:noFill/>
        </p:spPr>
      </p:pic>
      <p:pic>
        <p:nvPicPr>
          <p:cNvPr id="67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35913" y="4076922"/>
            <a:ext cx="494248" cy="494070"/>
          </a:xfrm>
          <a:prstGeom prst="rect">
            <a:avLst/>
          </a:prstGeom>
          <a:noFill/>
        </p:spPr>
      </p:pic>
      <p:pic>
        <p:nvPicPr>
          <p:cNvPr id="68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51965" y="4508870"/>
            <a:ext cx="494248" cy="494070"/>
          </a:xfrm>
          <a:prstGeom prst="rect">
            <a:avLst/>
          </a:prstGeom>
          <a:noFill/>
        </p:spPr>
      </p:pic>
      <p:pic>
        <p:nvPicPr>
          <p:cNvPr id="69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56955" y="3141034"/>
            <a:ext cx="494248" cy="494070"/>
          </a:xfrm>
          <a:prstGeom prst="rect">
            <a:avLst/>
          </a:prstGeom>
          <a:noFill/>
        </p:spPr>
      </p:pic>
      <p:pic>
        <p:nvPicPr>
          <p:cNvPr id="70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08799" y="3572982"/>
            <a:ext cx="494248" cy="494070"/>
          </a:xfrm>
          <a:prstGeom prst="rect">
            <a:avLst/>
          </a:prstGeom>
          <a:noFill/>
        </p:spPr>
      </p:pic>
      <p:pic>
        <p:nvPicPr>
          <p:cNvPr id="71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84504" y="2709086"/>
            <a:ext cx="494248" cy="494070"/>
          </a:xfrm>
          <a:prstGeom prst="rect">
            <a:avLst/>
          </a:prstGeom>
          <a:noFill/>
        </p:spPr>
      </p:pic>
      <p:pic>
        <p:nvPicPr>
          <p:cNvPr id="72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77129" y="3860948"/>
            <a:ext cx="494248" cy="494070"/>
          </a:xfrm>
          <a:prstGeom prst="rect">
            <a:avLst/>
          </a:prstGeom>
          <a:noFill/>
        </p:spPr>
      </p:pic>
      <p:pic>
        <p:nvPicPr>
          <p:cNvPr id="73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840903" y="3644974"/>
            <a:ext cx="494248" cy="494070"/>
          </a:xfrm>
          <a:prstGeom prst="rect">
            <a:avLst/>
          </a:prstGeom>
          <a:noFill/>
        </p:spPr>
      </p:pic>
      <p:pic>
        <p:nvPicPr>
          <p:cNvPr id="74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68017" y="4220904"/>
            <a:ext cx="494248" cy="494070"/>
          </a:xfrm>
          <a:prstGeom prst="rect">
            <a:avLst/>
          </a:prstGeom>
          <a:noFill/>
        </p:spPr>
      </p:pic>
      <p:pic>
        <p:nvPicPr>
          <p:cNvPr id="75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60208" y="4292896"/>
            <a:ext cx="494248" cy="494070"/>
          </a:xfrm>
          <a:prstGeom prst="rect">
            <a:avLst/>
          </a:prstGeom>
          <a:noFill/>
        </p:spPr>
      </p:pic>
      <p:pic>
        <p:nvPicPr>
          <p:cNvPr id="76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0034" y="3788956"/>
            <a:ext cx="494248" cy="494070"/>
          </a:xfrm>
          <a:prstGeom prst="rect">
            <a:avLst/>
          </a:prstGeom>
          <a:noFill/>
        </p:spPr>
      </p:pic>
      <p:pic>
        <p:nvPicPr>
          <p:cNvPr id="77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895" y="3716965"/>
            <a:ext cx="494248" cy="494070"/>
          </a:xfrm>
          <a:prstGeom prst="rect">
            <a:avLst/>
          </a:prstGeom>
          <a:noFill/>
        </p:spPr>
      </p:pic>
      <p:pic>
        <p:nvPicPr>
          <p:cNvPr id="78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72139" y="4076922"/>
            <a:ext cx="494248" cy="494070"/>
          </a:xfrm>
          <a:prstGeom prst="rect">
            <a:avLst/>
          </a:prstGeom>
          <a:noFill/>
        </p:spPr>
      </p:pic>
      <p:pic>
        <p:nvPicPr>
          <p:cNvPr id="79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00121" y="3141034"/>
            <a:ext cx="494248" cy="494070"/>
          </a:xfrm>
          <a:prstGeom prst="rect">
            <a:avLst/>
          </a:prstGeom>
          <a:noFill/>
        </p:spPr>
      </p:pic>
      <p:pic>
        <p:nvPicPr>
          <p:cNvPr id="80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04677" y="2853069"/>
            <a:ext cx="494248" cy="494070"/>
          </a:xfrm>
          <a:prstGeom prst="rect">
            <a:avLst/>
          </a:prstGeom>
          <a:noFill/>
        </p:spPr>
      </p:pic>
      <p:pic>
        <p:nvPicPr>
          <p:cNvPr id="81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336782" y="3213026"/>
            <a:ext cx="494248" cy="494070"/>
          </a:xfrm>
          <a:prstGeom prst="rect">
            <a:avLst/>
          </a:prstGeom>
          <a:noFill/>
        </p:spPr>
      </p:pic>
      <p:pic>
        <p:nvPicPr>
          <p:cNvPr id="82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60643" y="1917182"/>
            <a:ext cx="494248" cy="494070"/>
          </a:xfrm>
          <a:prstGeom prst="rect">
            <a:avLst/>
          </a:prstGeom>
          <a:noFill/>
        </p:spPr>
      </p:pic>
      <p:pic>
        <p:nvPicPr>
          <p:cNvPr id="83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96434" y="1989173"/>
            <a:ext cx="494248" cy="494070"/>
          </a:xfrm>
          <a:prstGeom prst="rect">
            <a:avLst/>
          </a:prstGeom>
          <a:noFill/>
        </p:spPr>
      </p:pic>
      <p:pic>
        <p:nvPicPr>
          <p:cNvPr id="84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24417" y="2421121"/>
            <a:ext cx="494248" cy="494070"/>
          </a:xfrm>
          <a:prstGeom prst="rect">
            <a:avLst/>
          </a:prstGeom>
          <a:noFill/>
        </p:spPr>
      </p:pic>
      <p:pic>
        <p:nvPicPr>
          <p:cNvPr id="85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84069" y="2781078"/>
            <a:ext cx="494248" cy="494070"/>
          </a:xfrm>
          <a:prstGeom prst="rect">
            <a:avLst/>
          </a:prstGeom>
          <a:noFill/>
        </p:spPr>
      </p:pic>
      <p:pic>
        <p:nvPicPr>
          <p:cNvPr id="86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35913" y="2709086"/>
            <a:ext cx="494248" cy="494070"/>
          </a:xfrm>
          <a:prstGeom prst="rect">
            <a:avLst/>
          </a:prstGeom>
          <a:noFill/>
        </p:spPr>
      </p:pic>
      <p:pic>
        <p:nvPicPr>
          <p:cNvPr id="87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7670" y="2997052"/>
            <a:ext cx="494248" cy="494070"/>
          </a:xfrm>
          <a:prstGeom prst="rect">
            <a:avLst/>
          </a:prstGeom>
          <a:noFill/>
        </p:spPr>
      </p:pic>
      <p:pic>
        <p:nvPicPr>
          <p:cNvPr id="89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91009" y="3572982"/>
            <a:ext cx="494248" cy="494070"/>
          </a:xfrm>
          <a:prstGeom prst="rect">
            <a:avLst/>
          </a:prstGeom>
          <a:noFill/>
        </p:spPr>
      </p:pic>
      <p:pic>
        <p:nvPicPr>
          <p:cNvPr id="90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2853" y="2781078"/>
            <a:ext cx="494248" cy="494070"/>
          </a:xfrm>
          <a:prstGeom prst="rect">
            <a:avLst/>
          </a:prstGeom>
          <a:noFill/>
        </p:spPr>
      </p:pic>
      <p:pic>
        <p:nvPicPr>
          <p:cNvPr id="91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7235" y="3788956"/>
            <a:ext cx="494248" cy="494070"/>
          </a:xfrm>
          <a:prstGeom prst="rect">
            <a:avLst/>
          </a:prstGeom>
          <a:noFill/>
        </p:spPr>
      </p:pic>
      <p:pic>
        <p:nvPicPr>
          <p:cNvPr id="92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63027" y="4292896"/>
            <a:ext cx="494248" cy="494070"/>
          </a:xfrm>
          <a:prstGeom prst="rect">
            <a:avLst/>
          </a:prstGeom>
          <a:noFill/>
        </p:spPr>
      </p:pic>
      <p:pic>
        <p:nvPicPr>
          <p:cNvPr id="93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95131" y="4580861"/>
            <a:ext cx="494248" cy="494070"/>
          </a:xfrm>
          <a:prstGeom prst="rect">
            <a:avLst/>
          </a:prstGeom>
          <a:noFill/>
        </p:spPr>
      </p:pic>
      <p:pic>
        <p:nvPicPr>
          <p:cNvPr id="94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67148" y="5012809"/>
            <a:ext cx="494248" cy="494070"/>
          </a:xfrm>
          <a:prstGeom prst="rect">
            <a:avLst/>
          </a:prstGeom>
          <a:noFill/>
        </p:spPr>
      </p:pic>
      <p:pic>
        <p:nvPicPr>
          <p:cNvPr id="95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8905" y="3141034"/>
            <a:ext cx="494248" cy="494070"/>
          </a:xfrm>
          <a:prstGeom prst="rect">
            <a:avLst/>
          </a:prstGeom>
          <a:noFill/>
        </p:spPr>
      </p:pic>
      <p:pic>
        <p:nvPicPr>
          <p:cNvPr id="96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67148" y="4004930"/>
            <a:ext cx="494248" cy="494070"/>
          </a:xfrm>
          <a:prstGeom prst="rect">
            <a:avLst/>
          </a:prstGeom>
          <a:noFill/>
        </p:spPr>
      </p:pic>
      <p:pic>
        <p:nvPicPr>
          <p:cNvPr id="97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91009" y="3932939"/>
            <a:ext cx="494248" cy="494070"/>
          </a:xfrm>
          <a:prstGeom prst="rect">
            <a:avLst/>
          </a:prstGeom>
          <a:noFill/>
        </p:spPr>
      </p:pic>
      <p:pic>
        <p:nvPicPr>
          <p:cNvPr id="98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99253" y="4292896"/>
            <a:ext cx="494248" cy="494070"/>
          </a:xfrm>
          <a:prstGeom prst="rect">
            <a:avLst/>
          </a:prstGeom>
          <a:noFill/>
        </p:spPr>
      </p:pic>
      <p:pic>
        <p:nvPicPr>
          <p:cNvPr id="99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67148" y="3357008"/>
            <a:ext cx="494248" cy="494070"/>
          </a:xfrm>
          <a:prstGeom prst="rect">
            <a:avLst/>
          </a:prstGeom>
          <a:noFill/>
        </p:spPr>
      </p:pic>
      <p:pic>
        <p:nvPicPr>
          <p:cNvPr id="100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30922" y="1629217"/>
            <a:ext cx="494248" cy="494070"/>
          </a:xfrm>
          <a:prstGeom prst="rect">
            <a:avLst/>
          </a:prstGeom>
          <a:noFill/>
        </p:spPr>
      </p:pic>
      <p:pic>
        <p:nvPicPr>
          <p:cNvPr id="101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63027" y="2925060"/>
            <a:ext cx="494248" cy="494070"/>
          </a:xfrm>
          <a:prstGeom prst="rect">
            <a:avLst/>
          </a:prstGeom>
          <a:noFill/>
        </p:spPr>
      </p:pic>
      <p:pic>
        <p:nvPicPr>
          <p:cNvPr id="102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0749" y="2061165"/>
            <a:ext cx="494248" cy="494070"/>
          </a:xfrm>
          <a:prstGeom prst="rect">
            <a:avLst/>
          </a:prstGeom>
          <a:noFill/>
        </p:spPr>
      </p:pic>
      <p:pic>
        <p:nvPicPr>
          <p:cNvPr id="103" name="Picture 102" descr="C:\Users\helen_m\AppData\Local\Microsoft\Windows\Temporary Internet Files\Content.IE5\87CWRC32\15472-illustration-of-a-green-shopping-bag-pv[1]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7845" y="2421123"/>
            <a:ext cx="738339" cy="31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87756" y="1197269"/>
            <a:ext cx="494248" cy="494070"/>
          </a:xfrm>
          <a:prstGeom prst="rect">
            <a:avLst/>
          </a:prstGeom>
          <a:noFill/>
        </p:spPr>
      </p:pic>
      <p:pic>
        <p:nvPicPr>
          <p:cNvPr id="105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28104" y="1629217"/>
            <a:ext cx="494248" cy="494070"/>
          </a:xfrm>
          <a:prstGeom prst="rect">
            <a:avLst/>
          </a:prstGeom>
          <a:noFill/>
        </p:spPr>
      </p:pic>
      <p:pic>
        <p:nvPicPr>
          <p:cNvPr id="106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23982" y="1413243"/>
            <a:ext cx="494248" cy="494070"/>
          </a:xfrm>
          <a:prstGeom prst="rect">
            <a:avLst/>
          </a:prstGeom>
          <a:noFill/>
        </p:spPr>
      </p:pic>
      <p:pic>
        <p:nvPicPr>
          <p:cNvPr id="107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59774" y="1917182"/>
            <a:ext cx="494248" cy="494070"/>
          </a:xfrm>
          <a:prstGeom prst="rect">
            <a:avLst/>
          </a:prstGeom>
          <a:noFill/>
        </p:spPr>
      </p:pic>
      <p:pic>
        <p:nvPicPr>
          <p:cNvPr id="108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75826" y="2349130"/>
            <a:ext cx="494248" cy="494070"/>
          </a:xfrm>
          <a:prstGeom prst="rect">
            <a:avLst/>
          </a:prstGeom>
          <a:noFill/>
        </p:spPr>
      </p:pic>
      <p:pic>
        <p:nvPicPr>
          <p:cNvPr id="109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91878" y="2061165"/>
            <a:ext cx="494248" cy="494070"/>
          </a:xfrm>
          <a:prstGeom prst="rect">
            <a:avLst/>
          </a:prstGeom>
          <a:noFill/>
        </p:spPr>
      </p:pic>
      <p:pic>
        <p:nvPicPr>
          <p:cNvPr id="110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84069" y="2133156"/>
            <a:ext cx="494248" cy="494070"/>
          </a:xfrm>
          <a:prstGeom prst="rect">
            <a:avLst/>
          </a:prstGeom>
          <a:noFill/>
        </p:spPr>
      </p:pic>
      <p:pic>
        <p:nvPicPr>
          <p:cNvPr id="111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895" y="1629217"/>
            <a:ext cx="494248" cy="494070"/>
          </a:xfrm>
          <a:prstGeom prst="rect">
            <a:avLst/>
          </a:prstGeom>
          <a:noFill/>
        </p:spPr>
      </p:pic>
      <p:pic>
        <p:nvPicPr>
          <p:cNvPr id="112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87756" y="1557225"/>
            <a:ext cx="494248" cy="494070"/>
          </a:xfrm>
          <a:prstGeom prst="rect">
            <a:avLst/>
          </a:prstGeom>
          <a:noFill/>
        </p:spPr>
      </p:pic>
      <p:pic>
        <p:nvPicPr>
          <p:cNvPr id="113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1917182"/>
            <a:ext cx="494248" cy="494070"/>
          </a:xfrm>
          <a:prstGeom prst="rect">
            <a:avLst/>
          </a:prstGeom>
          <a:noFill/>
        </p:spPr>
      </p:pic>
      <p:pic>
        <p:nvPicPr>
          <p:cNvPr id="114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23982" y="981295"/>
            <a:ext cx="494248" cy="494070"/>
          </a:xfrm>
          <a:prstGeom prst="rect">
            <a:avLst/>
          </a:prstGeom>
          <a:noFill/>
        </p:spPr>
      </p:pic>
      <p:pic>
        <p:nvPicPr>
          <p:cNvPr id="115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731" y="2493113"/>
            <a:ext cx="494248" cy="494070"/>
          </a:xfrm>
          <a:prstGeom prst="rect">
            <a:avLst/>
          </a:prstGeom>
          <a:noFill/>
        </p:spPr>
      </p:pic>
      <p:pic>
        <p:nvPicPr>
          <p:cNvPr id="116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19861" y="2997052"/>
            <a:ext cx="494248" cy="494070"/>
          </a:xfrm>
          <a:prstGeom prst="rect">
            <a:avLst/>
          </a:prstGeom>
          <a:noFill/>
        </p:spPr>
      </p:pic>
      <p:pic>
        <p:nvPicPr>
          <p:cNvPr id="117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79079" y="1773199"/>
            <a:ext cx="494248" cy="494070"/>
          </a:xfrm>
          <a:prstGeom prst="rect">
            <a:avLst/>
          </a:prstGeom>
          <a:noFill/>
        </p:spPr>
      </p:pic>
      <p:pic>
        <p:nvPicPr>
          <p:cNvPr id="118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08365" y="1413243"/>
            <a:ext cx="494248" cy="494070"/>
          </a:xfrm>
          <a:prstGeom prst="rect">
            <a:avLst/>
          </a:prstGeom>
          <a:noFill/>
        </p:spPr>
      </p:pic>
      <p:pic>
        <p:nvPicPr>
          <p:cNvPr id="119" name="Picture 4" descr="C:\Users\helen_m\AppData\Local\Microsoft\Windows\Temporary Internet Files\Content.IE5\OEWZ5G74\tablet-2-51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68886" y="1629217"/>
            <a:ext cx="494248" cy="494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94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8" grpId="0" animBg="1"/>
      <p:bldP spid="39" grpId="0" animBg="1"/>
      <p:bldP spid="40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we go from here?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336750"/>
                </a:solidFill>
              </a:rPr>
              <a:t>© Institute for Fiscal Studies  </a:t>
            </a:r>
            <a:endParaRPr lang="en-GB">
              <a:solidFill>
                <a:srgbClr val="3367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336750"/>
                </a:solidFill>
              </a:rPr>
              <a:t>What does fair business taxation look like in a digital world?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6714" y="1196754"/>
            <a:ext cx="10560000" cy="4896542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GB" sz="1600" dirty="0"/>
              <a:t>Everyone agrees the current system has problems</a:t>
            </a:r>
          </a:p>
          <a:p>
            <a:pPr lvl="2">
              <a:spcBef>
                <a:spcPts val="800"/>
              </a:spcBef>
              <a:spcAft>
                <a:spcPts val="600"/>
              </a:spcAft>
            </a:pPr>
            <a:r>
              <a:rPr lang="en-GB" sz="1600" dirty="0"/>
              <a:t>No single ‘right’ answer to the question of where value was created; harder with digital  </a:t>
            </a:r>
          </a:p>
          <a:p>
            <a:pPr lvl="2">
              <a:spcBef>
                <a:spcPts val="800"/>
              </a:spcBef>
              <a:spcAft>
                <a:spcPts val="600"/>
              </a:spcAft>
            </a:pPr>
            <a:r>
              <a:rPr lang="en-GB" sz="1600" dirty="0"/>
              <a:t>Firms have incentives to shift profits &amp; activities (can create real distortions) &amp; governments have incentives to compete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GB" sz="1600" dirty="0"/>
              <a:t>But fairness doesn’t offer a criteria that helps allocate corporate tax </a:t>
            </a:r>
          </a:p>
          <a:p>
            <a:pPr lvl="2">
              <a:spcBef>
                <a:spcPts val="800"/>
              </a:spcBef>
              <a:spcAft>
                <a:spcPts val="600"/>
              </a:spcAft>
            </a:pPr>
            <a:r>
              <a:rPr lang="en-GB" sz="1600" dirty="0"/>
              <a:t>Taxes based on residence of HQ, location of subsidiaries, where value is created, location of consumers could all be argued to be fair 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GB" sz="1600" dirty="0"/>
              <a:t>A practical way forward is to try to reduce distortions (including to competition)</a:t>
            </a:r>
          </a:p>
          <a:p>
            <a:pPr lvl="2">
              <a:spcBef>
                <a:spcPts val="800"/>
              </a:spcBef>
              <a:spcAft>
                <a:spcPts val="600"/>
              </a:spcAft>
            </a:pPr>
            <a:r>
              <a:rPr lang="en-GB" sz="1600" dirty="0"/>
              <a:t>Keep adding patches (to general system &amp; specifically for digital) </a:t>
            </a:r>
          </a:p>
          <a:p>
            <a:pPr lvl="3">
              <a:spcBef>
                <a:spcPts val="800"/>
              </a:spcBef>
              <a:spcAft>
                <a:spcPts val="600"/>
              </a:spcAft>
            </a:pPr>
            <a:r>
              <a:rPr lang="en-GB" sz="1600" dirty="0"/>
              <a:t>But don’t expect that to lead to a surge in UK tax revenues or fix all competition issues </a:t>
            </a:r>
          </a:p>
          <a:p>
            <a:pPr lvl="2">
              <a:spcBef>
                <a:spcPts val="800"/>
              </a:spcBef>
              <a:spcAft>
                <a:spcPts val="600"/>
              </a:spcAft>
            </a:pPr>
            <a:r>
              <a:rPr lang="en-GB" sz="1600" dirty="0"/>
              <a:t>Or move to a system that has fewer problems</a:t>
            </a:r>
          </a:p>
          <a:p>
            <a:pPr lvl="3">
              <a:spcBef>
                <a:spcPts val="800"/>
              </a:spcBef>
              <a:spcAft>
                <a:spcPts val="600"/>
              </a:spcAft>
            </a:pPr>
            <a:r>
              <a:rPr lang="en-GB" sz="1600" dirty="0"/>
              <a:t>Destination based corporate tax has merits: consumers are less mobile than businesses, investments or profits; removes incentives for firms shift activities and </a:t>
            </a:r>
            <a:r>
              <a:rPr lang="en-GB" sz="1600"/>
              <a:t>for governments </a:t>
            </a:r>
            <a:r>
              <a:rPr lang="en-GB" sz="1600" dirty="0"/>
              <a:t>to compete</a:t>
            </a:r>
          </a:p>
        </p:txBody>
      </p:sp>
    </p:spTree>
    <p:extLst>
      <p:ext uri="{BB962C8B-B14F-4D97-AF65-F5344CB8AC3E}">
        <p14:creationId xmlns:p14="http://schemas.microsoft.com/office/powerpoint/2010/main" val="255941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27448" y="4149080"/>
            <a:ext cx="9936480" cy="172354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  <a:p>
            <a:pPr algn="ctr"/>
            <a:r>
              <a:rPr lang="en-GB" sz="4400" b="1" dirty="0" err="1">
                <a:solidFill>
                  <a:prstClr val="black"/>
                </a:solidFill>
              </a:rPr>
              <a:t>Anneliese</a:t>
            </a:r>
            <a:r>
              <a:rPr lang="en-GB" sz="4400" b="1" dirty="0">
                <a:solidFill>
                  <a:prstClr val="black"/>
                </a:solidFill>
              </a:rPr>
              <a:t> </a:t>
            </a:r>
            <a:r>
              <a:rPr lang="en-GB" sz="4400" b="1" dirty="0" err="1">
                <a:solidFill>
                  <a:prstClr val="black"/>
                </a:solidFill>
              </a:rPr>
              <a:t>Dodds</a:t>
            </a:r>
            <a:r>
              <a:rPr lang="en-GB" sz="4400" b="1" dirty="0">
                <a:solidFill>
                  <a:prstClr val="black"/>
                </a:solidFill>
              </a:rPr>
              <a:t> MP</a:t>
            </a:r>
          </a:p>
          <a:p>
            <a:pPr algn="ctr"/>
            <a:r>
              <a:rPr lang="en-GB" sz="4400" dirty="0">
                <a:solidFill>
                  <a:prstClr val="black"/>
                </a:solidFill>
              </a:rPr>
              <a:t>Shadow Financial Secretary to the Treasury</a:t>
            </a:r>
          </a:p>
        </p:txBody>
      </p:sp>
      <p:grpSp>
        <p:nvGrpSpPr>
          <p:cNvPr id="2" name="Group 2"/>
          <p:cNvGrpSpPr/>
          <p:nvPr/>
        </p:nvGrpSpPr>
        <p:grpSpPr>
          <a:xfrm>
            <a:off x="4439816" y="6237312"/>
            <a:ext cx="3312369" cy="461665"/>
            <a:chOff x="8864181" y="6220447"/>
            <a:chExt cx="3049363" cy="4616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4181" y="6255096"/>
              <a:ext cx="314325" cy="31432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178506" y="6220447"/>
              <a:ext cx="2735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</a:rPr>
                <a:t>#</a:t>
              </a:r>
              <a:r>
                <a:rPr lang="en-GB" sz="2400" dirty="0" err="1">
                  <a:solidFill>
                    <a:prstClr val="black"/>
                  </a:solidFill>
                </a:rPr>
                <a:t>ciotifsdebates</a:t>
              </a:r>
              <a:r>
                <a:rPr lang="en-GB" sz="2400" dirty="0">
                  <a:solidFill>
                    <a:prstClr val="black"/>
                  </a:solidFill>
                </a:rPr>
                <a:t> #lab18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9144" y="1772816"/>
            <a:ext cx="11513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prstClr val="black"/>
                </a:solidFill>
              </a:rPr>
              <a:t>What does fair business taxation look like in a digital world?</a:t>
            </a:r>
            <a:endParaRPr lang="en-GB" sz="4400" b="1" dirty="0">
              <a:solidFill>
                <a:prstClr val="black"/>
              </a:solidFill>
            </a:endParaRPr>
          </a:p>
        </p:txBody>
      </p:sp>
      <p:pic>
        <p:nvPicPr>
          <p:cNvPr id="11" name="Picture 10" descr="CIOT-side-by-s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7568" y="332656"/>
            <a:ext cx="2451820" cy="980728"/>
          </a:xfrm>
          <a:prstGeom prst="rect">
            <a:avLst/>
          </a:prstGeom>
        </p:spPr>
      </p:pic>
      <p:pic>
        <p:nvPicPr>
          <p:cNvPr id="12" name="Picture 11" descr="IFS_PRIMARY_RGB 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5880" y="332656"/>
            <a:ext cx="2016224" cy="1008112"/>
          </a:xfrm>
          <a:prstGeom prst="rect">
            <a:avLst/>
          </a:prstGeom>
        </p:spPr>
      </p:pic>
      <p:pic>
        <p:nvPicPr>
          <p:cNvPr id="13" name="Picture 12" descr="LB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31082" y="405011"/>
            <a:ext cx="1161262" cy="86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0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What does “Fair Business Taxation” look like in a digital world?</a:t>
            </a:r>
            <a:endParaRPr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Glyn Fullelove</a:t>
            </a:r>
          </a:p>
          <a:p>
            <a:r>
              <a:rPr lang="en-GB" dirty="0"/>
              <a:t>Chair of Technical Committee &amp; Deputy President CIOT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Fair Taxation?</a:t>
            </a:r>
          </a:p>
          <a:p>
            <a:r>
              <a:rPr lang="en-GB" dirty="0"/>
              <a:t>Corporation Tax - A debate within a debate </a:t>
            </a:r>
            <a:endParaRPr dirty="0"/>
          </a:p>
          <a:p>
            <a:r>
              <a:rPr lang="en-GB" dirty="0"/>
              <a:t>UK Proposals</a:t>
            </a:r>
            <a:endParaRPr dirty="0"/>
          </a:p>
          <a:p>
            <a:r>
              <a:rPr lang="en-GB" dirty="0"/>
              <a:t>Can CT deliver?</a:t>
            </a:r>
          </a:p>
          <a:p>
            <a:r>
              <a:rPr lang="en-GB" dirty="0"/>
              <a:t>Is it really a tax problem – or another sort of problem?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Fair Taxation? 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/>
              <a:t>Clear rules with certainty of treatment</a:t>
            </a:r>
          </a:p>
          <a:p>
            <a:pPr lvl="0"/>
            <a:r>
              <a:rPr lang="en-GB" dirty="0"/>
              <a:t>Everything that should be taxed is taxed</a:t>
            </a:r>
          </a:p>
          <a:p>
            <a:pPr lvl="0"/>
            <a:r>
              <a:rPr lang="en-GB" dirty="0"/>
              <a:t>No double taxation</a:t>
            </a:r>
          </a:p>
          <a:p>
            <a:pPr lvl="0"/>
            <a:r>
              <a:rPr lang="en-GB" dirty="0"/>
              <a:t>No unwarranted advantages for a particular group of taxpayers</a:t>
            </a:r>
          </a:p>
          <a:p>
            <a:pPr lvl="1"/>
            <a:r>
              <a:rPr lang="en-GB" dirty="0"/>
              <a:t>Concern that companies get tax breaks or “deals” that individuals can’t </a:t>
            </a:r>
          </a:p>
          <a:p>
            <a:pPr lvl="0"/>
            <a:r>
              <a:rPr lang="en-GB" dirty="0"/>
              <a:t>Same treatment for taxpayers in the same situation</a:t>
            </a:r>
          </a:p>
          <a:p>
            <a:pPr lvl="1"/>
            <a:r>
              <a:rPr lang="en-GB" dirty="0"/>
              <a:t>Concern that global digital businesses have advantages over</a:t>
            </a:r>
          </a:p>
          <a:p>
            <a:pPr lvl="2"/>
            <a:r>
              <a:rPr lang="en-GB" dirty="0"/>
              <a:t>Traditional businesses</a:t>
            </a:r>
          </a:p>
          <a:p>
            <a:pPr lvl="2"/>
            <a:r>
              <a:rPr lang="en-GB" dirty="0"/>
              <a:t>Domestic business</a:t>
            </a:r>
          </a:p>
          <a:p>
            <a:r>
              <a:rPr lang="en-GB" dirty="0"/>
              <a:t>Probably not a complete list, and fairness is not the only consideration – complexity and practicality also play a part.</a:t>
            </a:r>
          </a:p>
        </p:txBody>
      </p:sp>
    </p:spTree>
    <p:extLst>
      <p:ext uri="{BB962C8B-B14F-4D97-AF65-F5344CB8AC3E}">
        <p14:creationId xmlns:p14="http://schemas.microsoft.com/office/powerpoint/2010/main" val="1985822897"/>
      </p:ext>
    </p:extLst>
  </p:cSld>
  <p:clrMapOvr>
    <a:masterClrMapping/>
  </p:clrMapOvr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468775DC-C458-452B-B494-CBFA066AAFA0}" vid="{10EEBE7C-0769-4F35-B6EB-5940E3BEB5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FS Powerpoint Template">
  <a:themeElements>
    <a:clrScheme name="Custom 1">
      <a:dk1>
        <a:srgbClr val="333333"/>
      </a:dk1>
      <a:lt1>
        <a:sysClr val="window" lastClr="FFFFFF"/>
      </a:lt1>
      <a:dk2>
        <a:srgbClr val="336750"/>
      </a:dk2>
      <a:lt2>
        <a:srgbClr val="AFBC21"/>
      </a:lt2>
      <a:accent1>
        <a:srgbClr val="336750"/>
      </a:accent1>
      <a:accent2>
        <a:srgbClr val="AFBC21"/>
      </a:accent2>
      <a:accent3>
        <a:srgbClr val="D4D00E"/>
      </a:accent3>
      <a:accent4>
        <a:srgbClr val="93A445"/>
      </a:accent4>
      <a:accent5>
        <a:srgbClr val="B3B3B3"/>
      </a:accent5>
      <a:accent6>
        <a:srgbClr val="93A445"/>
      </a:accent6>
      <a:hlink>
        <a:srgbClr val="93A445"/>
      </a:hlink>
      <a:folHlink>
        <a:srgbClr val="D4D00E"/>
      </a:folHlink>
    </a:clrScheme>
    <a:fontScheme name="IFS report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ey 1">
      <a:srgbClr val="333333"/>
    </a:custClr>
    <a:custClr name="Grey 2">
      <a:srgbClr val="666666"/>
    </a:custClr>
    <a:custClr name="Grey 3">
      <a:srgbClr val="808080"/>
    </a:custClr>
    <a:custClr name="Grey 4">
      <a:srgbClr val="B3B3B3"/>
    </a:custClr>
    <a:custClr name="Grey 5">
      <a:srgbClr val="E6E6E6"/>
    </a:custClr>
    <a:custClr name="Grey 6">
      <a:srgbClr val="F2F2F2"/>
    </a:custClr>
    <a:custClr name="Blue 1">
      <a:srgbClr val="1759A5"/>
    </a:custClr>
    <a:custClr name="Blue 2">
      <a:srgbClr val="2E8824"/>
    </a:custClr>
    <a:custClr name="Blue 3">
      <a:srgbClr val="46B8D3"/>
    </a:custClr>
    <a:custClr name="Red">
      <a:srgbClr val="F03240"/>
    </a:custClr>
    <a:custClr name="Orange">
      <a:srgbClr val="ED8D1C"/>
    </a:custClr>
    <a:custClr name="Yellow">
      <a:srgbClr val="FAC926"/>
    </a:custClr>
    <a:custClr name="Purple 1">
      <a:srgbClr val="3A1187"/>
    </a:custClr>
    <a:custClr name="Purple 2">
      <a:srgbClr val="6422D4"/>
    </a:custClr>
    <a:custClr name="Purple 3">
      <a:srgbClr val="872DFC"/>
    </a:custClr>
  </a:custClrLst>
  <a:extLst>
    <a:ext uri="{05A4C25C-085E-4340-85A3-A5531E510DB2}">
      <thm15:themeFamily xmlns:thm15="http://schemas.microsoft.com/office/thememl/2012/main" name="IFS PowerPoint Template.potx" id="{42C390B4-99F5-48EA-BAA2-78D63104BE2A}" vid="{D100B7F6-EF2E-4536-8EAF-BCE804C0CF52}"/>
    </a:ext>
  </a:extLst>
</a:theme>
</file>

<file path=ppt/theme/theme4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098515-0C12-46CF-BC7C-69B4A13CD5FA}">
  <ds:schemaRefs>
    <ds:schemaRef ds:uri="4873beb7-5857-4685-be1f-d57550cc96cc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1337</TotalTime>
  <Words>1726</Words>
  <Application>Microsoft Office PowerPoint</Application>
  <PresentationFormat>Widescreen</PresentationFormat>
  <Paragraphs>178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Candara</vt:lpstr>
      <vt:lpstr>Consolas</vt:lpstr>
      <vt:lpstr>Noto Sans</vt:lpstr>
      <vt:lpstr>Tech Computer 16x9</vt:lpstr>
      <vt:lpstr>Office Theme</vt:lpstr>
      <vt:lpstr>IFS Powerpoint Template</vt:lpstr>
      <vt:lpstr>PowerPoint Presentation</vt:lpstr>
      <vt:lpstr>What does fair business taxation look like in a digital world?   Labour Party Conference  fringe event 2018  Helen Miller   @HelenMiller_IFS    </vt:lpstr>
      <vt:lpstr>What does ‘fair’ mean when applied to business? </vt:lpstr>
      <vt:lpstr>Corporate tax is quite simple ...</vt:lpstr>
      <vt:lpstr>Where do we go from here? </vt:lpstr>
      <vt:lpstr>PowerPoint Presentation</vt:lpstr>
      <vt:lpstr>What does “Fair Business Taxation” look like in a digital world?</vt:lpstr>
      <vt:lpstr>Agenda</vt:lpstr>
      <vt:lpstr>What is Fair Taxation? </vt:lpstr>
      <vt:lpstr>Corporation Tax A Debate Within a Debate</vt:lpstr>
      <vt:lpstr>Corporation Tax on Digital Companies</vt:lpstr>
      <vt:lpstr>Avoidance</vt:lpstr>
      <vt:lpstr>Base Erosion and Profit Shifting</vt:lpstr>
      <vt:lpstr>Remaining CT Issues</vt:lpstr>
      <vt:lpstr>UK Proposals</vt:lpstr>
      <vt:lpstr>Corporate Tax and the digital economy: position paper update</vt:lpstr>
      <vt:lpstr>The Government’s updated view</vt:lpstr>
      <vt:lpstr>The UK’s view of user participation</vt:lpstr>
      <vt:lpstr>Further considerations</vt:lpstr>
      <vt:lpstr>Longer Term Reform</vt:lpstr>
      <vt:lpstr>Interim Measures</vt:lpstr>
      <vt:lpstr>Wider Considerations</vt:lpstr>
      <vt:lpstr>The Wider Debate</vt:lpstr>
      <vt:lpstr>Do we need other taxes?</vt:lpstr>
      <vt:lpstr>Is it a tax problem at all?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Digital Economy</dc:title>
  <dc:creator>Fullelove, Glyn</dc:creator>
  <cp:lastModifiedBy>Hamant Verma</cp:lastModifiedBy>
  <cp:revision>66</cp:revision>
  <dcterms:created xsi:type="dcterms:W3CDTF">2018-08-24T13:53:23Z</dcterms:created>
  <dcterms:modified xsi:type="dcterms:W3CDTF">2021-12-07T11:27:24Z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