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8" r:id="rId5"/>
    <p:sldId id="259" r:id="rId6"/>
    <p:sldId id="262" r:id="rId7"/>
    <p:sldId id="260" r:id="rId8"/>
    <p:sldId id="265" r:id="rId9"/>
    <p:sldId id="261" r:id="rId10"/>
    <p:sldId id="266" r:id="rId11"/>
    <p:sldId id="267" r:id="rId12"/>
    <p:sldId id="270" r:id="rId13"/>
    <p:sldId id="268" r:id="rId14"/>
    <p:sldId id="275" r:id="rId15"/>
    <p:sldId id="269" r:id="rId16"/>
    <p:sldId id="273" r:id="rId17"/>
    <p:sldId id="276" r:id="rId18"/>
    <p:sldId id="272" r:id="rId19"/>
    <p:sldId id="263"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9EE673-0CF6-49F3-9977-5721A873932D}" v="2" dt="2021-02-25T16:43:48.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howGuides="1">
      <p:cViewPr varScale="1">
        <p:scale>
          <a:sx n="36" d="100"/>
          <a:sy n="36" d="100"/>
        </p:scale>
        <p:origin x="64" y="6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DF4EEB-3C82-CD41-A8EA-ED3EB7F64CA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74B53F00-C646-C147-9C03-6861DF3E2E6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D42EAD-5C33-6640-BA2A-5AB644B0F78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2157959-6026-264A-9305-11FFA2594241}" type="slidenum">
              <a:rPr lang="en-US" smtClean="0"/>
              <a:t>‹#›</a:t>
            </a:fld>
            <a:endParaRPr lang="en-US"/>
          </a:p>
        </p:txBody>
      </p:sp>
    </p:spTree>
    <p:extLst>
      <p:ext uri="{BB962C8B-B14F-4D97-AF65-F5344CB8AC3E}">
        <p14:creationId xmlns:p14="http://schemas.microsoft.com/office/powerpoint/2010/main" val="3004496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F46B49C-1CBB-4BBA-AD62-8E61B8F0B1E7}" type="datetimeFigureOut">
              <a:rPr lang="en-GB" smtClean="0"/>
              <a:t>14/09/2021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7BD3733-AE37-41FC-9324-BF9638475589}" type="slidenum">
              <a:rPr lang="en-GB" smtClean="0"/>
              <a:t>‹#›</a:t>
            </a:fld>
            <a:endParaRPr lang="en-GB"/>
          </a:p>
        </p:txBody>
      </p:sp>
    </p:spTree>
    <p:extLst>
      <p:ext uri="{BB962C8B-B14F-4D97-AF65-F5344CB8AC3E}">
        <p14:creationId xmlns:p14="http://schemas.microsoft.com/office/powerpoint/2010/main" val="199022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BD3733-AE37-41FC-9324-BF9638475589}" type="slidenum">
              <a:rPr lang="en-GB" smtClean="0"/>
              <a:t>14</a:t>
            </a:fld>
            <a:endParaRPr lang="en-GB"/>
          </a:p>
        </p:txBody>
      </p:sp>
    </p:spTree>
    <p:extLst>
      <p:ext uri="{BB962C8B-B14F-4D97-AF65-F5344CB8AC3E}">
        <p14:creationId xmlns:p14="http://schemas.microsoft.com/office/powerpoint/2010/main" val="629007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3746-DA66-4877-8ACC-11649B19627E}"/>
              </a:ext>
            </a:extLst>
          </p:cNvPr>
          <p:cNvSpPr>
            <a:spLocks noGrp="1"/>
          </p:cNvSpPr>
          <p:nvPr>
            <p:ph type="ctrTitle"/>
          </p:nvPr>
        </p:nvSpPr>
        <p:spPr>
          <a:xfrm>
            <a:off x="2437606" y="1254539"/>
            <a:ext cx="8704699" cy="4006436"/>
          </a:xfrm>
        </p:spPr>
        <p:txBody>
          <a:bodyPr anchor="ctr">
            <a:normAutofit/>
          </a:bodyPr>
          <a:lstStyle>
            <a:lvl1pPr algn="l">
              <a:defRPr sz="4600" b="0">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DA9047C2-36E2-4A55-8EA4-2B21E447085C}"/>
              </a:ext>
            </a:extLst>
          </p:cNvPr>
          <p:cNvSpPr>
            <a:spLocks noGrp="1"/>
          </p:cNvSpPr>
          <p:nvPr>
            <p:ph type="dt" sz="half" idx="10"/>
          </p:nvPr>
        </p:nvSpPr>
        <p:spPr/>
        <p:txBody>
          <a:bodyPr/>
          <a:lstStyle/>
          <a:p>
            <a:fld id="{E8FEBC3C-5C83-4600-9EC1-E248FF1BA5AC}" type="datetimeFigureOut">
              <a:rPr lang="en-GB" smtClean="0"/>
              <a:t>14/09/2021</a:t>
            </a:fld>
            <a:endParaRPr lang="en-GB"/>
          </a:p>
        </p:txBody>
      </p:sp>
      <p:sp>
        <p:nvSpPr>
          <p:cNvPr id="5" name="Footer Placeholder 4">
            <a:extLst>
              <a:ext uri="{FF2B5EF4-FFF2-40B4-BE49-F238E27FC236}">
                <a16:creationId xmlns:a16="http://schemas.microsoft.com/office/drawing/2014/main" id="{FF5CB399-9FDD-43AF-8EF7-64781178CE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C4F4F6-F212-457F-BBBF-E8B31E686950}"/>
              </a:ext>
            </a:extLst>
          </p:cNvPr>
          <p:cNvSpPr>
            <a:spLocks noGrp="1"/>
          </p:cNvSpPr>
          <p:nvPr>
            <p:ph type="sldNum" sz="quarter" idx="12"/>
          </p:nvPr>
        </p:nvSpPr>
        <p:spPr/>
        <p:txBody>
          <a:bodyPr/>
          <a:lstStyle/>
          <a:p>
            <a:fld id="{10949215-AC48-4A37-815E-C77647DB7A7F}" type="slidenum">
              <a:rPr lang="en-GB" smtClean="0"/>
              <a:t>‹#›</a:t>
            </a:fld>
            <a:endParaRPr lang="en-GB"/>
          </a:p>
        </p:txBody>
      </p:sp>
      <p:pic>
        <p:nvPicPr>
          <p:cNvPr id="8" name="Picture 7">
            <a:extLst>
              <a:ext uri="{FF2B5EF4-FFF2-40B4-BE49-F238E27FC236}">
                <a16:creationId xmlns:a16="http://schemas.microsoft.com/office/drawing/2014/main" id="{6E54A992-CFF6-BF43-A05D-98ED5C3016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165"/>
          <a:stretch/>
        </p:blipFill>
        <p:spPr>
          <a:xfrm>
            <a:off x="9962183" y="354699"/>
            <a:ext cx="1895976" cy="1335989"/>
          </a:xfrm>
          <a:prstGeom prst="rect">
            <a:avLst/>
          </a:prstGeom>
        </p:spPr>
      </p:pic>
    </p:spTree>
    <p:extLst>
      <p:ext uri="{BB962C8B-B14F-4D97-AF65-F5344CB8AC3E}">
        <p14:creationId xmlns:p14="http://schemas.microsoft.com/office/powerpoint/2010/main" val="282245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3746-DA66-4877-8ACC-11649B19627E}"/>
              </a:ext>
            </a:extLst>
          </p:cNvPr>
          <p:cNvSpPr>
            <a:spLocks noGrp="1"/>
          </p:cNvSpPr>
          <p:nvPr>
            <p:ph type="ctrTitle"/>
          </p:nvPr>
        </p:nvSpPr>
        <p:spPr>
          <a:xfrm>
            <a:off x="2437606" y="1254539"/>
            <a:ext cx="8704699" cy="4006436"/>
          </a:xfrm>
        </p:spPr>
        <p:txBody>
          <a:bodyPr anchor="ctr">
            <a:normAutofit/>
          </a:bodyPr>
          <a:lstStyle>
            <a:lvl1pPr algn="l">
              <a:defRPr sz="4600" b="0">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DA9047C2-36E2-4A55-8EA4-2B21E447085C}"/>
              </a:ext>
            </a:extLst>
          </p:cNvPr>
          <p:cNvSpPr>
            <a:spLocks noGrp="1"/>
          </p:cNvSpPr>
          <p:nvPr>
            <p:ph type="dt" sz="half" idx="10"/>
          </p:nvPr>
        </p:nvSpPr>
        <p:spPr/>
        <p:txBody>
          <a:bodyPr/>
          <a:lstStyle/>
          <a:p>
            <a:fld id="{E8FEBC3C-5C83-4600-9EC1-E248FF1BA5AC}" type="datetimeFigureOut">
              <a:rPr lang="en-GB" smtClean="0"/>
              <a:t>14/09/2021</a:t>
            </a:fld>
            <a:endParaRPr lang="en-GB"/>
          </a:p>
        </p:txBody>
      </p:sp>
      <p:sp>
        <p:nvSpPr>
          <p:cNvPr id="5" name="Footer Placeholder 4">
            <a:extLst>
              <a:ext uri="{FF2B5EF4-FFF2-40B4-BE49-F238E27FC236}">
                <a16:creationId xmlns:a16="http://schemas.microsoft.com/office/drawing/2014/main" id="{FF5CB399-9FDD-43AF-8EF7-64781178CE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C4F4F6-F212-457F-BBBF-E8B31E686950}"/>
              </a:ext>
            </a:extLst>
          </p:cNvPr>
          <p:cNvSpPr>
            <a:spLocks noGrp="1"/>
          </p:cNvSpPr>
          <p:nvPr>
            <p:ph type="sldNum" sz="quarter" idx="12"/>
          </p:nvPr>
        </p:nvSpPr>
        <p:spPr/>
        <p:txBody>
          <a:bodyPr/>
          <a:lstStyle/>
          <a:p>
            <a:fld id="{10949215-AC48-4A37-815E-C77647DB7A7F}" type="slidenum">
              <a:rPr lang="en-GB" smtClean="0"/>
              <a:t>‹#›</a:t>
            </a:fld>
            <a:endParaRPr lang="en-GB"/>
          </a:p>
        </p:txBody>
      </p:sp>
      <p:pic>
        <p:nvPicPr>
          <p:cNvPr id="3" name="Picture 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609961" y="243028"/>
            <a:ext cx="2324406" cy="1494702"/>
          </a:xfrm>
          <a:prstGeom prst="rect">
            <a:avLst/>
          </a:prstGeom>
        </p:spPr>
      </p:pic>
    </p:spTree>
    <p:extLst>
      <p:ext uri="{BB962C8B-B14F-4D97-AF65-F5344CB8AC3E}">
        <p14:creationId xmlns:p14="http://schemas.microsoft.com/office/powerpoint/2010/main" val="187369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6E28A51-4F19-4658-BA09-DBE8D6AF34FA}"/>
              </a:ext>
            </a:extLst>
          </p:cNvPr>
          <p:cNvSpPr>
            <a:spLocks noGrp="1"/>
          </p:cNvSpPr>
          <p:nvPr>
            <p:ph type="pic" sz="quarter" idx="13" hasCustomPrompt="1"/>
          </p:nvPr>
        </p:nvSpPr>
        <p:spPr>
          <a:xfrm>
            <a:off x="0" y="0"/>
            <a:ext cx="12192000" cy="6858000"/>
          </a:xfrm>
          <a:noFill/>
        </p:spPr>
        <p:txBody>
          <a:bodyPr>
            <a:normAutofit/>
          </a:bodyPr>
          <a:lstStyle>
            <a:lvl1pPr>
              <a:defRPr sz="2000">
                <a:solidFill>
                  <a:schemeClr val="bg1"/>
                </a:solidFill>
              </a:defRPr>
            </a:lvl1pPr>
          </a:lstStyle>
          <a:p>
            <a:r>
              <a:rPr lang="en-GB" dirty="0"/>
              <a:t>Click icon to insert image then ‘right click’ and choose ‘Send to back’</a:t>
            </a:r>
          </a:p>
        </p:txBody>
      </p:sp>
      <p:sp>
        <p:nvSpPr>
          <p:cNvPr id="2" name="Title 1">
            <a:extLst>
              <a:ext uri="{FF2B5EF4-FFF2-40B4-BE49-F238E27FC236}">
                <a16:creationId xmlns:a16="http://schemas.microsoft.com/office/drawing/2014/main" id="{63FA3746-DA66-4877-8ACC-11649B19627E}"/>
              </a:ext>
            </a:extLst>
          </p:cNvPr>
          <p:cNvSpPr>
            <a:spLocks noGrp="1"/>
          </p:cNvSpPr>
          <p:nvPr>
            <p:ph type="ctrTitle"/>
          </p:nvPr>
        </p:nvSpPr>
        <p:spPr>
          <a:xfrm>
            <a:off x="2437606" y="1254539"/>
            <a:ext cx="8704699" cy="4006436"/>
          </a:xfrm>
        </p:spPr>
        <p:txBody>
          <a:bodyPr anchor="ctr">
            <a:normAutofit/>
          </a:bodyPr>
          <a:lstStyle>
            <a:lvl1pPr algn="l">
              <a:defRPr sz="4600" b="0">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DA9047C2-36E2-4A55-8EA4-2B21E447085C}"/>
              </a:ext>
            </a:extLst>
          </p:cNvPr>
          <p:cNvSpPr>
            <a:spLocks noGrp="1"/>
          </p:cNvSpPr>
          <p:nvPr>
            <p:ph type="dt" sz="half" idx="10"/>
          </p:nvPr>
        </p:nvSpPr>
        <p:spPr/>
        <p:txBody>
          <a:bodyPr/>
          <a:lstStyle/>
          <a:p>
            <a:fld id="{E8FEBC3C-5C83-4600-9EC1-E248FF1BA5AC}" type="datetimeFigureOut">
              <a:rPr lang="en-GB" smtClean="0"/>
              <a:t>14/09/2021</a:t>
            </a:fld>
            <a:endParaRPr lang="en-GB"/>
          </a:p>
        </p:txBody>
      </p:sp>
      <p:sp>
        <p:nvSpPr>
          <p:cNvPr id="5" name="Footer Placeholder 4">
            <a:extLst>
              <a:ext uri="{FF2B5EF4-FFF2-40B4-BE49-F238E27FC236}">
                <a16:creationId xmlns:a16="http://schemas.microsoft.com/office/drawing/2014/main" id="{FF5CB399-9FDD-43AF-8EF7-64781178CE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C4F4F6-F212-457F-BBBF-E8B31E686950}"/>
              </a:ext>
            </a:extLst>
          </p:cNvPr>
          <p:cNvSpPr>
            <a:spLocks noGrp="1"/>
          </p:cNvSpPr>
          <p:nvPr>
            <p:ph type="sldNum" sz="quarter" idx="12"/>
          </p:nvPr>
        </p:nvSpPr>
        <p:spPr/>
        <p:txBody>
          <a:bodyPr/>
          <a:lstStyle/>
          <a:p>
            <a:fld id="{10949215-AC48-4A37-815E-C77647DB7A7F}" type="slidenum">
              <a:rPr lang="en-GB" smtClean="0"/>
              <a:t>‹#›</a:t>
            </a:fld>
            <a:endParaRPr lang="en-GB"/>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09961" y="243028"/>
            <a:ext cx="2324406" cy="1494702"/>
          </a:xfrm>
          <a:prstGeom prst="rect">
            <a:avLst/>
          </a:prstGeom>
        </p:spPr>
      </p:pic>
    </p:spTree>
    <p:extLst>
      <p:ext uri="{BB962C8B-B14F-4D97-AF65-F5344CB8AC3E}">
        <p14:creationId xmlns:p14="http://schemas.microsoft.com/office/powerpoint/2010/main" val="262206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mp; Imag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313F341-DC7C-4CCD-982A-AD820EEE64A6}"/>
              </a:ext>
            </a:extLst>
          </p:cNvPr>
          <p:cNvSpPr>
            <a:spLocks noGrp="1"/>
          </p:cNvSpPr>
          <p:nvPr>
            <p:ph type="dt" sz="half" idx="10"/>
          </p:nvPr>
        </p:nvSpPr>
        <p:spPr/>
        <p:txBody>
          <a:bodyPr/>
          <a:lstStyle>
            <a:lvl1pPr>
              <a:defRPr>
                <a:solidFill>
                  <a:schemeClr val="bg1"/>
                </a:solidFill>
              </a:defRPr>
            </a:lvl1pPr>
          </a:lstStyle>
          <a:p>
            <a:fld id="{E8FEBC3C-5C83-4600-9EC1-E248FF1BA5AC}" type="datetimeFigureOut">
              <a:rPr lang="en-GB" smtClean="0"/>
              <a:pPr/>
              <a:t>14/09/2021</a:t>
            </a:fld>
            <a:endParaRPr lang="en-GB"/>
          </a:p>
        </p:txBody>
      </p:sp>
      <p:sp>
        <p:nvSpPr>
          <p:cNvPr id="5" name="Footer Placeholder 4">
            <a:extLst>
              <a:ext uri="{FF2B5EF4-FFF2-40B4-BE49-F238E27FC236}">
                <a16:creationId xmlns:a16="http://schemas.microsoft.com/office/drawing/2014/main" id="{78D9FAC1-469F-498A-B6EB-67C4C25F6DC5}"/>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A512B7CE-6E24-4388-B833-E57AFF02D22C}"/>
              </a:ext>
            </a:extLst>
          </p:cNvPr>
          <p:cNvSpPr>
            <a:spLocks noGrp="1"/>
          </p:cNvSpPr>
          <p:nvPr>
            <p:ph type="sldNum" sz="quarter" idx="12"/>
          </p:nvPr>
        </p:nvSpPr>
        <p:spPr/>
        <p:txBody>
          <a:bodyPr/>
          <a:lstStyle>
            <a:lvl1pPr>
              <a:defRPr>
                <a:solidFill>
                  <a:schemeClr val="bg1"/>
                </a:solidFill>
              </a:defRPr>
            </a:lvl1pPr>
          </a:lstStyle>
          <a:p>
            <a:fld id="{10949215-AC48-4A37-815E-C77647DB7A7F}" type="slidenum">
              <a:rPr lang="en-GB" smtClean="0"/>
              <a:pPr/>
              <a:t>‹#›</a:t>
            </a:fld>
            <a:endParaRPr lang="en-GB"/>
          </a:p>
        </p:txBody>
      </p:sp>
      <p:sp>
        <p:nvSpPr>
          <p:cNvPr id="10" name="Picture Placeholder 9">
            <a:extLst>
              <a:ext uri="{FF2B5EF4-FFF2-40B4-BE49-F238E27FC236}">
                <a16:creationId xmlns:a16="http://schemas.microsoft.com/office/drawing/2014/main" id="{5A62C8BC-4914-4B3D-9FA3-6219A4D1B9E9}"/>
              </a:ext>
            </a:extLst>
          </p:cNvPr>
          <p:cNvSpPr>
            <a:spLocks noGrp="1"/>
          </p:cNvSpPr>
          <p:nvPr>
            <p:ph type="pic" sz="quarter" idx="13" hasCustomPrompt="1"/>
          </p:nvPr>
        </p:nvSpPr>
        <p:spPr>
          <a:xfrm>
            <a:off x="6096000" y="0"/>
            <a:ext cx="6096000" cy="6858000"/>
          </a:xfr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000">
                <a:solidFill>
                  <a:schemeClr val="bg1"/>
                </a:solidFill>
              </a:defRPr>
            </a:lvl1pPr>
          </a:lstStyle>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lang="en-GB" dirty="0"/>
              <a:t>Click icon to insert image then </a:t>
            </a:r>
            <a:br>
              <a:rPr lang="en-GB" dirty="0"/>
            </a:br>
            <a:r>
              <a:rPr lang="en-GB" dirty="0"/>
              <a:t>‘right click’ and choose ‘Send to back’</a:t>
            </a:r>
          </a:p>
        </p:txBody>
      </p:sp>
      <p:sp>
        <p:nvSpPr>
          <p:cNvPr id="12" name="Text Placeholder 10">
            <a:extLst>
              <a:ext uri="{FF2B5EF4-FFF2-40B4-BE49-F238E27FC236}">
                <a16:creationId xmlns:a16="http://schemas.microsoft.com/office/drawing/2014/main" id="{2FAC2A22-4973-47A1-9E3B-CFC2FBB68E21}"/>
              </a:ext>
            </a:extLst>
          </p:cNvPr>
          <p:cNvSpPr>
            <a:spLocks noGrp="1"/>
          </p:cNvSpPr>
          <p:nvPr>
            <p:ph type="body" sz="quarter" idx="14"/>
          </p:nvPr>
        </p:nvSpPr>
        <p:spPr>
          <a:xfrm>
            <a:off x="952501" y="1381125"/>
            <a:ext cx="4838700" cy="3952875"/>
          </a:xfrm>
        </p:spPr>
        <p:txBody>
          <a:bodyPr anchor="ctr">
            <a:normAutofit/>
          </a:bodyPr>
          <a:lstStyle>
            <a:lvl1pPr marL="0" indent="0">
              <a:buNone/>
              <a:defRPr sz="4600">
                <a:solidFill>
                  <a:schemeClr val="bg1"/>
                </a:solidFill>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09961" y="243028"/>
            <a:ext cx="2324406" cy="1494702"/>
          </a:xfrm>
          <a:prstGeom prst="rect">
            <a:avLst/>
          </a:prstGeom>
        </p:spPr>
      </p:pic>
    </p:spTree>
    <p:extLst>
      <p:ext uri="{BB962C8B-B14F-4D97-AF65-F5344CB8AC3E}">
        <p14:creationId xmlns:p14="http://schemas.microsoft.com/office/powerpoint/2010/main" val="29656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55B5-6A17-428F-AF67-BB79D897E5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F832D3-42DA-440D-B36D-707DDA8B73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13F341-DC7C-4CCD-982A-AD820EEE64A6}"/>
              </a:ext>
            </a:extLst>
          </p:cNvPr>
          <p:cNvSpPr>
            <a:spLocks noGrp="1"/>
          </p:cNvSpPr>
          <p:nvPr>
            <p:ph type="dt" sz="half" idx="10"/>
          </p:nvPr>
        </p:nvSpPr>
        <p:spPr/>
        <p:txBody>
          <a:bodyPr/>
          <a:lstStyle/>
          <a:p>
            <a:fld id="{E8FEBC3C-5C83-4600-9EC1-E248FF1BA5AC}" type="datetimeFigureOut">
              <a:rPr lang="en-GB" smtClean="0"/>
              <a:t>14/09/2021</a:t>
            </a:fld>
            <a:endParaRPr lang="en-GB"/>
          </a:p>
        </p:txBody>
      </p:sp>
      <p:sp>
        <p:nvSpPr>
          <p:cNvPr id="5" name="Footer Placeholder 4">
            <a:extLst>
              <a:ext uri="{FF2B5EF4-FFF2-40B4-BE49-F238E27FC236}">
                <a16:creationId xmlns:a16="http://schemas.microsoft.com/office/drawing/2014/main" id="{78D9FAC1-469F-498A-B6EB-67C4C25F6D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12B7CE-6E24-4388-B833-E57AFF02D22C}"/>
              </a:ext>
            </a:extLst>
          </p:cNvPr>
          <p:cNvSpPr>
            <a:spLocks noGrp="1"/>
          </p:cNvSpPr>
          <p:nvPr>
            <p:ph type="sldNum" sz="quarter" idx="12"/>
          </p:nvPr>
        </p:nvSpPr>
        <p:spPr/>
        <p:txBody>
          <a:bodyPr/>
          <a:lstStyle/>
          <a:p>
            <a:fld id="{10949215-AC48-4A37-815E-C77647DB7A7F}" type="slidenum">
              <a:rPr lang="en-GB" smtClean="0"/>
              <a:t>‹#›</a:t>
            </a:fld>
            <a:endParaRPr lang="en-GB"/>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92641" y="342479"/>
            <a:ext cx="2143760" cy="1378539"/>
          </a:xfrm>
          <a:prstGeom prst="rect">
            <a:avLst/>
          </a:prstGeom>
        </p:spPr>
      </p:pic>
    </p:spTree>
    <p:extLst>
      <p:ext uri="{BB962C8B-B14F-4D97-AF65-F5344CB8AC3E}">
        <p14:creationId xmlns:p14="http://schemas.microsoft.com/office/powerpoint/2010/main" val="6359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55B5-6A17-428F-AF67-BB79D897E5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F832D3-42DA-440D-B36D-707DDA8B7359}"/>
              </a:ext>
            </a:extLst>
          </p:cNvPr>
          <p:cNvSpPr>
            <a:spLocks noGrp="1"/>
          </p:cNvSpPr>
          <p:nvPr>
            <p:ph idx="1"/>
          </p:nvPr>
        </p:nvSpPr>
        <p:spPr>
          <a:xfrm>
            <a:off x="2438400" y="2120901"/>
            <a:ext cx="7620000" cy="4111170"/>
          </a:xfrm>
        </p:spPr>
        <p:txBody>
          <a:bodyPr/>
          <a:lstStyle>
            <a:lvl1pPr marL="0" indent="0">
              <a:buNone/>
              <a:defRPr/>
            </a:lvl1pPr>
            <a:lvl2pPr>
              <a:defRPr sz="28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313F341-DC7C-4CCD-982A-AD820EEE64A6}"/>
              </a:ext>
            </a:extLst>
          </p:cNvPr>
          <p:cNvSpPr>
            <a:spLocks noGrp="1"/>
          </p:cNvSpPr>
          <p:nvPr>
            <p:ph type="dt" sz="half" idx="10"/>
          </p:nvPr>
        </p:nvSpPr>
        <p:spPr/>
        <p:txBody>
          <a:bodyPr/>
          <a:lstStyle/>
          <a:p>
            <a:fld id="{E8FEBC3C-5C83-4600-9EC1-E248FF1BA5AC}" type="datetimeFigureOut">
              <a:rPr lang="en-GB" smtClean="0"/>
              <a:t>14/09/2021</a:t>
            </a:fld>
            <a:endParaRPr lang="en-GB"/>
          </a:p>
        </p:txBody>
      </p:sp>
      <p:sp>
        <p:nvSpPr>
          <p:cNvPr id="5" name="Footer Placeholder 4">
            <a:extLst>
              <a:ext uri="{FF2B5EF4-FFF2-40B4-BE49-F238E27FC236}">
                <a16:creationId xmlns:a16="http://schemas.microsoft.com/office/drawing/2014/main" id="{78D9FAC1-469F-498A-B6EB-67C4C25F6D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12B7CE-6E24-4388-B833-E57AFF02D22C}"/>
              </a:ext>
            </a:extLst>
          </p:cNvPr>
          <p:cNvSpPr>
            <a:spLocks noGrp="1"/>
          </p:cNvSpPr>
          <p:nvPr>
            <p:ph type="sldNum" sz="quarter" idx="12"/>
          </p:nvPr>
        </p:nvSpPr>
        <p:spPr/>
        <p:txBody>
          <a:bodyPr/>
          <a:lstStyle/>
          <a:p>
            <a:fld id="{10949215-AC48-4A37-815E-C77647DB7A7F}" type="slidenum">
              <a:rPr lang="en-GB" smtClean="0"/>
              <a:t>‹#›</a:t>
            </a:fld>
            <a:endParaRPr lang="en-GB"/>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92641" y="342479"/>
            <a:ext cx="2143760" cy="1378539"/>
          </a:xfrm>
          <a:prstGeom prst="rect">
            <a:avLst/>
          </a:prstGeom>
        </p:spPr>
      </p:pic>
    </p:spTree>
    <p:extLst>
      <p:ext uri="{BB962C8B-B14F-4D97-AF65-F5344CB8AC3E}">
        <p14:creationId xmlns:p14="http://schemas.microsoft.com/office/powerpoint/2010/main" val="370095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55B5-6A17-428F-AF67-BB79D897E564}"/>
              </a:ext>
            </a:extLst>
          </p:cNvPr>
          <p:cNvSpPr>
            <a:spLocks noGrp="1"/>
          </p:cNvSpPr>
          <p:nvPr>
            <p:ph type="title"/>
          </p:nvPr>
        </p:nvSpPr>
        <p:spPr>
          <a:xfrm>
            <a:off x="400050" y="423863"/>
            <a:ext cx="5391150" cy="1266825"/>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EF832D3-42DA-440D-B36D-707DDA8B7359}"/>
              </a:ext>
            </a:extLst>
          </p:cNvPr>
          <p:cNvSpPr>
            <a:spLocks noGrp="1"/>
          </p:cNvSpPr>
          <p:nvPr>
            <p:ph idx="1"/>
          </p:nvPr>
        </p:nvSpPr>
        <p:spPr>
          <a:xfrm>
            <a:off x="952500" y="2159001"/>
            <a:ext cx="4838700" cy="4111170"/>
          </a:xfrm>
        </p:spPr>
        <p:txBody>
          <a:bodyPr/>
          <a:lstStyle>
            <a:lvl1pPr marL="0" indent="0">
              <a:buNone/>
              <a:defRPr/>
            </a:lvl1pPr>
            <a:lvl2pPr>
              <a:defRPr sz="2800"/>
            </a:lvl2pPr>
            <a:lvl3pPr>
              <a:defRPr sz="24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313F341-DC7C-4CCD-982A-AD820EEE64A6}"/>
              </a:ext>
            </a:extLst>
          </p:cNvPr>
          <p:cNvSpPr>
            <a:spLocks noGrp="1"/>
          </p:cNvSpPr>
          <p:nvPr>
            <p:ph type="dt" sz="half" idx="10"/>
          </p:nvPr>
        </p:nvSpPr>
        <p:spPr/>
        <p:txBody>
          <a:bodyPr/>
          <a:lstStyle/>
          <a:p>
            <a:fld id="{E8FEBC3C-5C83-4600-9EC1-E248FF1BA5AC}" type="datetimeFigureOut">
              <a:rPr lang="en-GB" smtClean="0"/>
              <a:t>14/09/2021</a:t>
            </a:fld>
            <a:endParaRPr lang="en-GB"/>
          </a:p>
        </p:txBody>
      </p:sp>
      <p:sp>
        <p:nvSpPr>
          <p:cNvPr id="5" name="Footer Placeholder 4">
            <a:extLst>
              <a:ext uri="{FF2B5EF4-FFF2-40B4-BE49-F238E27FC236}">
                <a16:creationId xmlns:a16="http://schemas.microsoft.com/office/drawing/2014/main" id="{78D9FAC1-469F-498A-B6EB-67C4C25F6D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12B7CE-6E24-4388-B833-E57AFF02D22C}"/>
              </a:ext>
            </a:extLst>
          </p:cNvPr>
          <p:cNvSpPr>
            <a:spLocks noGrp="1"/>
          </p:cNvSpPr>
          <p:nvPr>
            <p:ph type="sldNum" sz="quarter" idx="12"/>
          </p:nvPr>
        </p:nvSpPr>
        <p:spPr/>
        <p:txBody>
          <a:bodyPr/>
          <a:lstStyle/>
          <a:p>
            <a:fld id="{10949215-AC48-4A37-815E-C77647DB7A7F}" type="slidenum">
              <a:rPr lang="en-GB" smtClean="0"/>
              <a:t>‹#›</a:t>
            </a:fld>
            <a:endParaRPr lang="en-GB"/>
          </a:p>
        </p:txBody>
      </p:sp>
      <p:sp>
        <p:nvSpPr>
          <p:cNvPr id="10" name="Picture Placeholder 9">
            <a:extLst>
              <a:ext uri="{FF2B5EF4-FFF2-40B4-BE49-F238E27FC236}">
                <a16:creationId xmlns:a16="http://schemas.microsoft.com/office/drawing/2014/main" id="{5A62C8BC-4914-4B3D-9FA3-6219A4D1B9E9}"/>
              </a:ext>
            </a:extLst>
          </p:cNvPr>
          <p:cNvSpPr>
            <a:spLocks noGrp="1"/>
          </p:cNvSpPr>
          <p:nvPr>
            <p:ph type="pic" sz="quarter" idx="13" hasCustomPrompt="1"/>
          </p:nvPr>
        </p:nvSpPr>
        <p:spPr>
          <a:xfrm>
            <a:off x="6096000" y="0"/>
            <a:ext cx="6096000" cy="6858000"/>
          </a:xfr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000"/>
            </a:lvl1pPr>
          </a:lstStyle>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lang="en-GB" dirty="0"/>
              <a:t>Click icon to insert image then </a:t>
            </a:r>
            <a:br>
              <a:rPr lang="en-GB" dirty="0"/>
            </a:br>
            <a:r>
              <a:rPr lang="en-GB" dirty="0"/>
              <a:t>‘right click’ and choose ‘Send to back’</a:t>
            </a:r>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92641" y="342479"/>
            <a:ext cx="2143760" cy="1378539"/>
          </a:xfrm>
          <a:prstGeom prst="rect">
            <a:avLst/>
          </a:prstGeom>
        </p:spPr>
      </p:pic>
    </p:spTree>
    <p:extLst>
      <p:ext uri="{BB962C8B-B14F-4D97-AF65-F5344CB8AC3E}">
        <p14:creationId xmlns:p14="http://schemas.microsoft.com/office/powerpoint/2010/main" val="169394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55B5-6A17-428F-AF67-BB79D897E564}"/>
              </a:ext>
            </a:extLst>
          </p:cNvPr>
          <p:cNvSpPr>
            <a:spLocks noGrp="1"/>
          </p:cNvSpPr>
          <p:nvPr>
            <p:ph type="title"/>
          </p:nvPr>
        </p:nvSpPr>
        <p:spPr>
          <a:xfrm>
            <a:off x="400050" y="423863"/>
            <a:ext cx="5391150" cy="1266825"/>
          </a:xfrm>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EF832D3-42DA-440D-B36D-707DDA8B7359}"/>
              </a:ext>
            </a:extLst>
          </p:cNvPr>
          <p:cNvSpPr>
            <a:spLocks noGrp="1"/>
          </p:cNvSpPr>
          <p:nvPr>
            <p:ph idx="1"/>
          </p:nvPr>
        </p:nvSpPr>
        <p:spPr>
          <a:xfrm>
            <a:off x="952500" y="2159001"/>
            <a:ext cx="4838700" cy="4111170"/>
          </a:xfrm>
        </p:spPr>
        <p:txBody>
          <a:bodyPr/>
          <a:lstStyle>
            <a:lvl1pPr marL="0" indent="0">
              <a:buNone/>
              <a:defRPr>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313F341-DC7C-4CCD-982A-AD820EEE64A6}"/>
              </a:ext>
            </a:extLst>
          </p:cNvPr>
          <p:cNvSpPr>
            <a:spLocks noGrp="1"/>
          </p:cNvSpPr>
          <p:nvPr>
            <p:ph type="dt" sz="half" idx="10"/>
          </p:nvPr>
        </p:nvSpPr>
        <p:spPr/>
        <p:txBody>
          <a:bodyPr/>
          <a:lstStyle>
            <a:lvl1pPr>
              <a:defRPr>
                <a:solidFill>
                  <a:schemeClr val="bg1"/>
                </a:solidFill>
              </a:defRPr>
            </a:lvl1pPr>
          </a:lstStyle>
          <a:p>
            <a:fld id="{E8FEBC3C-5C83-4600-9EC1-E248FF1BA5AC}" type="datetimeFigureOut">
              <a:rPr lang="en-GB" smtClean="0"/>
              <a:pPr/>
              <a:t>14/09/2021</a:t>
            </a:fld>
            <a:endParaRPr lang="en-GB"/>
          </a:p>
        </p:txBody>
      </p:sp>
      <p:sp>
        <p:nvSpPr>
          <p:cNvPr id="5" name="Footer Placeholder 4">
            <a:extLst>
              <a:ext uri="{FF2B5EF4-FFF2-40B4-BE49-F238E27FC236}">
                <a16:creationId xmlns:a16="http://schemas.microsoft.com/office/drawing/2014/main" id="{78D9FAC1-469F-498A-B6EB-67C4C25F6DC5}"/>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A512B7CE-6E24-4388-B833-E57AFF02D22C}"/>
              </a:ext>
            </a:extLst>
          </p:cNvPr>
          <p:cNvSpPr>
            <a:spLocks noGrp="1"/>
          </p:cNvSpPr>
          <p:nvPr>
            <p:ph type="sldNum" sz="quarter" idx="12"/>
          </p:nvPr>
        </p:nvSpPr>
        <p:spPr/>
        <p:txBody>
          <a:bodyPr/>
          <a:lstStyle>
            <a:lvl1pPr>
              <a:defRPr>
                <a:solidFill>
                  <a:schemeClr val="bg1"/>
                </a:solidFill>
              </a:defRPr>
            </a:lvl1pPr>
          </a:lstStyle>
          <a:p>
            <a:fld id="{10949215-AC48-4A37-815E-C77647DB7A7F}" type="slidenum">
              <a:rPr lang="en-GB" smtClean="0"/>
              <a:pPr/>
              <a:t>‹#›</a:t>
            </a:fld>
            <a:endParaRPr lang="en-GB"/>
          </a:p>
        </p:txBody>
      </p:sp>
      <p:sp>
        <p:nvSpPr>
          <p:cNvPr id="10" name="Picture Placeholder 9">
            <a:extLst>
              <a:ext uri="{FF2B5EF4-FFF2-40B4-BE49-F238E27FC236}">
                <a16:creationId xmlns:a16="http://schemas.microsoft.com/office/drawing/2014/main" id="{5A62C8BC-4914-4B3D-9FA3-6219A4D1B9E9}"/>
              </a:ext>
            </a:extLst>
          </p:cNvPr>
          <p:cNvSpPr>
            <a:spLocks noGrp="1"/>
          </p:cNvSpPr>
          <p:nvPr>
            <p:ph type="pic" sz="quarter" idx="13" hasCustomPrompt="1"/>
          </p:nvPr>
        </p:nvSpPr>
        <p:spPr>
          <a:xfrm>
            <a:off x="6096000" y="0"/>
            <a:ext cx="6096000" cy="6858000"/>
          </a:xfr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000">
                <a:solidFill>
                  <a:schemeClr val="bg1"/>
                </a:solidFill>
              </a:defRPr>
            </a:lvl1pPr>
          </a:lstStyle>
          <a:p>
            <a:pPr marL="228600" marR="0" lvl="0" indent="-2286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lang="en-GB" dirty="0"/>
              <a:t>Click icon to insert image then </a:t>
            </a:r>
            <a:br>
              <a:rPr lang="en-GB" dirty="0"/>
            </a:br>
            <a:r>
              <a:rPr lang="en-GB" dirty="0"/>
              <a:t>‘right click’ and choose ‘Send to back’</a:t>
            </a:r>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09961" y="243028"/>
            <a:ext cx="2324406" cy="1494702"/>
          </a:xfrm>
          <a:prstGeom prst="rect">
            <a:avLst/>
          </a:prstGeom>
        </p:spPr>
      </p:pic>
    </p:spTree>
    <p:extLst>
      <p:ext uri="{BB962C8B-B14F-4D97-AF65-F5344CB8AC3E}">
        <p14:creationId xmlns:p14="http://schemas.microsoft.com/office/powerpoint/2010/main" val="93085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AB2647-9EC9-4CDF-896A-F4C6894553D7}"/>
              </a:ext>
            </a:extLst>
          </p:cNvPr>
          <p:cNvSpPr>
            <a:spLocks noGrp="1"/>
          </p:cNvSpPr>
          <p:nvPr>
            <p:ph type="title"/>
          </p:nvPr>
        </p:nvSpPr>
        <p:spPr>
          <a:xfrm>
            <a:off x="400050" y="423863"/>
            <a:ext cx="10515600" cy="1266825"/>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1BA246C-8732-4341-A8E4-8569323EC00F}"/>
              </a:ext>
            </a:extLst>
          </p:cNvPr>
          <p:cNvSpPr>
            <a:spLocks noGrp="1"/>
          </p:cNvSpPr>
          <p:nvPr>
            <p:ph type="body" idx="1"/>
          </p:nvPr>
        </p:nvSpPr>
        <p:spPr>
          <a:xfrm>
            <a:off x="2438400" y="2120901"/>
            <a:ext cx="8477250" cy="411117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BEFCFAF5-3BFA-4DCC-81F4-EA6072C7344A}"/>
              </a:ext>
            </a:extLst>
          </p:cNvPr>
          <p:cNvSpPr>
            <a:spLocks noGrp="1"/>
          </p:cNvSpPr>
          <p:nvPr>
            <p:ph type="dt" sz="half" idx="2"/>
          </p:nvPr>
        </p:nvSpPr>
        <p:spPr>
          <a:xfrm>
            <a:off x="4724400" y="6415315"/>
            <a:ext cx="2743200" cy="248104"/>
          </a:xfrm>
          <a:prstGeom prst="rect">
            <a:avLst/>
          </a:prstGeom>
        </p:spPr>
        <p:txBody>
          <a:bodyPr vert="horz" lIns="0" tIns="0" rIns="0" bIns="0" rtlCol="0" anchor="ctr"/>
          <a:lstStyle>
            <a:lvl1pPr algn="ctr">
              <a:defRPr sz="1100">
                <a:solidFill>
                  <a:schemeClr val="tx2"/>
                </a:solidFill>
              </a:defRPr>
            </a:lvl1pPr>
          </a:lstStyle>
          <a:p>
            <a:fld id="{E8FEBC3C-5C83-4600-9EC1-E248FF1BA5AC}" type="datetimeFigureOut">
              <a:rPr lang="en-GB" smtClean="0"/>
              <a:pPr/>
              <a:t>14/09/2021</a:t>
            </a:fld>
            <a:endParaRPr lang="en-GB"/>
          </a:p>
        </p:txBody>
      </p:sp>
      <p:sp>
        <p:nvSpPr>
          <p:cNvPr id="5" name="Footer Placeholder 4">
            <a:extLst>
              <a:ext uri="{FF2B5EF4-FFF2-40B4-BE49-F238E27FC236}">
                <a16:creationId xmlns:a16="http://schemas.microsoft.com/office/drawing/2014/main" id="{E1FFDF39-7ADF-4275-97B7-96FE27B090C3}"/>
              </a:ext>
            </a:extLst>
          </p:cNvPr>
          <p:cNvSpPr>
            <a:spLocks noGrp="1"/>
          </p:cNvSpPr>
          <p:nvPr>
            <p:ph type="ftr" sz="quarter" idx="3"/>
          </p:nvPr>
        </p:nvSpPr>
        <p:spPr>
          <a:xfrm>
            <a:off x="400050" y="6415315"/>
            <a:ext cx="4114800" cy="248104"/>
          </a:xfrm>
          <a:prstGeom prst="rect">
            <a:avLst/>
          </a:prstGeom>
        </p:spPr>
        <p:txBody>
          <a:bodyPr vert="horz" lIns="0" tIns="0" rIns="0" bIns="0" rtlCol="0" anchor="ctr"/>
          <a:lstStyle>
            <a:lvl1pPr algn="l">
              <a:defRPr sz="1100">
                <a:solidFill>
                  <a:schemeClr val="tx2"/>
                </a:solidFill>
              </a:defRPr>
            </a:lvl1pPr>
          </a:lstStyle>
          <a:p>
            <a:endParaRPr lang="en-GB"/>
          </a:p>
        </p:txBody>
      </p:sp>
      <p:sp>
        <p:nvSpPr>
          <p:cNvPr id="6" name="Slide Number Placeholder 5">
            <a:extLst>
              <a:ext uri="{FF2B5EF4-FFF2-40B4-BE49-F238E27FC236}">
                <a16:creationId xmlns:a16="http://schemas.microsoft.com/office/drawing/2014/main" id="{7858A2E2-0D28-4953-AC61-F889DFD16EEF}"/>
              </a:ext>
            </a:extLst>
          </p:cNvPr>
          <p:cNvSpPr>
            <a:spLocks noGrp="1"/>
          </p:cNvSpPr>
          <p:nvPr>
            <p:ph type="sldNum" sz="quarter" idx="4"/>
          </p:nvPr>
        </p:nvSpPr>
        <p:spPr>
          <a:xfrm>
            <a:off x="9191167" y="6415315"/>
            <a:ext cx="2743200" cy="248104"/>
          </a:xfrm>
          <a:prstGeom prst="rect">
            <a:avLst/>
          </a:prstGeom>
        </p:spPr>
        <p:txBody>
          <a:bodyPr vert="horz" lIns="0" tIns="0" rIns="0" bIns="0" rtlCol="0" anchor="ctr"/>
          <a:lstStyle>
            <a:lvl1pPr algn="r">
              <a:defRPr sz="1100">
                <a:solidFill>
                  <a:schemeClr val="tx2"/>
                </a:solidFill>
              </a:defRPr>
            </a:lvl1pPr>
          </a:lstStyle>
          <a:p>
            <a:fld id="{10949215-AC48-4A37-815E-C77647DB7A7F}" type="slidenum">
              <a:rPr lang="en-GB" smtClean="0"/>
              <a:pPr/>
              <a:t>‹#›</a:t>
            </a:fld>
            <a:endParaRPr lang="en-GB"/>
          </a:p>
        </p:txBody>
      </p:sp>
    </p:spTree>
    <p:extLst>
      <p:ext uri="{BB962C8B-B14F-4D97-AF65-F5344CB8AC3E}">
        <p14:creationId xmlns:p14="http://schemas.microsoft.com/office/powerpoint/2010/main" val="142293960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7" r:id="rId4"/>
    <p:sldLayoutId id="2147483650"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2000" b="1"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200"/>
        </a:spcBef>
        <a:buFont typeface="Arial" panose="020B0604020202020204" pitchFamily="34" charset="0"/>
        <a:buChar char="•"/>
        <a:defRPr sz="2800" kern="1200">
          <a:solidFill>
            <a:schemeClr val="tx2"/>
          </a:solidFill>
          <a:latin typeface="+mn-lt"/>
          <a:ea typeface="+mn-ea"/>
          <a:cs typeface="+mn-cs"/>
        </a:defRPr>
      </a:lvl1pPr>
      <a:lvl2pPr marL="228600" indent="-228600" algn="l" defTabSz="914400" rtl="0" eaLnBrk="1" latinLnBrk="0" hangingPunct="1">
        <a:lnSpc>
          <a:spcPct val="110000"/>
        </a:lnSpc>
        <a:spcBef>
          <a:spcPts val="1200"/>
        </a:spcBef>
        <a:buFont typeface="Arial" panose="020B0604020202020204" pitchFamily="34" charset="0"/>
        <a:buChar char="•"/>
        <a:defRPr sz="2400" kern="1200">
          <a:solidFill>
            <a:schemeClr val="tx2"/>
          </a:solidFill>
          <a:latin typeface="+mn-lt"/>
          <a:ea typeface="+mn-ea"/>
          <a:cs typeface="+mn-cs"/>
        </a:defRPr>
      </a:lvl2pPr>
      <a:lvl3pPr marL="228600" indent="-228600" algn="l" defTabSz="914400" rtl="0" eaLnBrk="1" latinLnBrk="0" hangingPunct="1">
        <a:lnSpc>
          <a:spcPct val="110000"/>
        </a:lnSpc>
        <a:spcBef>
          <a:spcPts val="1200"/>
        </a:spcBef>
        <a:buFont typeface="Arial" panose="020B0604020202020204" pitchFamily="34" charset="0"/>
        <a:buChar char="•"/>
        <a:defRPr sz="2000" kern="1200">
          <a:solidFill>
            <a:schemeClr val="tx2"/>
          </a:solidFill>
          <a:latin typeface="+mn-lt"/>
          <a:ea typeface="+mn-ea"/>
          <a:cs typeface="+mn-cs"/>
        </a:defRPr>
      </a:lvl3pPr>
      <a:lvl4pPr marL="228600" indent="-228600" algn="l" defTabSz="914400" rtl="0" eaLnBrk="1" latinLnBrk="0" hangingPunct="1">
        <a:lnSpc>
          <a:spcPct val="110000"/>
        </a:lnSpc>
        <a:spcBef>
          <a:spcPts val="1200"/>
        </a:spcBef>
        <a:buFont typeface="Arial" panose="020B0604020202020204" pitchFamily="34" charset="0"/>
        <a:buChar char="•"/>
        <a:defRPr sz="1800" kern="1200">
          <a:solidFill>
            <a:schemeClr val="tx2"/>
          </a:solidFill>
          <a:latin typeface="+mn-lt"/>
          <a:ea typeface="+mn-ea"/>
          <a:cs typeface="+mn-cs"/>
        </a:defRPr>
      </a:lvl4pPr>
      <a:lvl5pPr marL="228600" indent="-228600" algn="l" defTabSz="914400" rtl="0" eaLnBrk="1" latinLnBrk="0" hangingPunct="1">
        <a:lnSpc>
          <a:spcPct val="110000"/>
        </a:lnSpc>
        <a:spcBef>
          <a:spcPts val="12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2.jpg"/><Relationship Id="rId4" Type="http://schemas.openxmlformats.org/officeDocument/2006/relationships/image" Target="../media/image31.tiff"/></Relationships>
</file>

<file path=ppt/slides/_rels/slide11.xml.rels><?xml version="1.0" encoding="UTF-8" standalone="yes"?>
<Relationships xmlns="http://schemas.openxmlformats.org/package/2006/relationships"><Relationship Id="rId3" Type="http://schemas.openxmlformats.org/officeDocument/2006/relationships/hyperlink" Target="http://www.tax.org.uk/" TargetMode="External"/><Relationship Id="rId2" Type="http://schemas.openxmlformats.org/officeDocument/2006/relationships/hyperlink" Target="http://www.att.org.uk/"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att.org.uk/qualification-navigator"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taxguideforstudents.org.uk/tax-essentials" TargetMode="External"/><Relationship Id="rId2" Type="http://schemas.openxmlformats.org/officeDocument/2006/relationships/hyperlink" Target="https://www.taxguideforstudents.org.uk/student-loans" TargetMode="External"/><Relationship Id="rId1" Type="http://schemas.openxmlformats.org/officeDocument/2006/relationships/slideLayout" Target="../slideLayouts/slideLayout7.xml"/><Relationship Id="rId4" Type="http://schemas.openxmlformats.org/officeDocument/2006/relationships/hyperlink" Target="https://www.taxguideforstudents.org.uk/going-abroa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jpe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926F1F-9F83-4A9D-9533-BAB831AE7AAB}"/>
              </a:ext>
            </a:extLst>
          </p:cNvPr>
          <p:cNvSpPr>
            <a:spLocks noGrp="1"/>
          </p:cNvSpPr>
          <p:nvPr>
            <p:ph type="ctrTitle"/>
          </p:nvPr>
        </p:nvSpPr>
        <p:spPr/>
        <p:txBody>
          <a:bodyPr>
            <a:normAutofit/>
          </a:bodyPr>
          <a:lstStyle/>
          <a:p>
            <a:r>
              <a:rPr lang="en-GB" sz="8000" b="1" dirty="0">
                <a:latin typeface="Sofia Pro" pitchFamily="2" charset="77"/>
              </a:rPr>
              <a:t>A career in tax </a:t>
            </a:r>
            <a:endParaRPr lang="en-GB" sz="8000" dirty="0">
              <a:latin typeface="Sofia Pro" pitchFamily="2" charset="77"/>
            </a:endParaRPr>
          </a:p>
        </p:txBody>
      </p:sp>
    </p:spTree>
    <p:extLst>
      <p:ext uri="{BB962C8B-B14F-4D97-AF65-F5344CB8AC3E}">
        <p14:creationId xmlns:p14="http://schemas.microsoft.com/office/powerpoint/2010/main" val="33797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D72EF54-7ABE-4923-BB9B-88B3FDF2EF4D}"/>
              </a:ext>
            </a:extLst>
          </p:cNvPr>
          <p:cNvSpPr>
            <a:spLocks noGrp="1"/>
          </p:cNvSpPr>
          <p:nvPr>
            <p:ph idx="1"/>
          </p:nvPr>
        </p:nvSpPr>
        <p:spPr>
          <a:xfrm>
            <a:off x="950644" y="600434"/>
            <a:ext cx="4838700" cy="4111170"/>
          </a:xfrm>
        </p:spPr>
        <p:txBody>
          <a:bodyPr>
            <a:normAutofit/>
          </a:bodyPr>
          <a:lstStyle/>
          <a:p>
            <a:r>
              <a:rPr lang="en-GB" sz="4000" b="1" dirty="0">
                <a:latin typeface="Sofia Pro" pitchFamily="2" charset="77"/>
              </a:rPr>
              <a:t>How do I start?</a:t>
            </a:r>
            <a:endParaRPr lang="en-GB" sz="4000" dirty="0">
              <a:latin typeface="Sofia Pro" pitchFamily="2" charset="77"/>
            </a:endParaRPr>
          </a:p>
        </p:txBody>
      </p:sp>
      <p:pic>
        <p:nvPicPr>
          <p:cNvPr id="11" name="Picture 10">
            <a:extLst>
              <a:ext uri="{FF2B5EF4-FFF2-40B4-BE49-F238E27FC236}">
                <a16:creationId xmlns:a16="http://schemas.microsoft.com/office/drawing/2014/main" id="{FF23BB3F-A071-884B-97EB-F57D97D9D387}"/>
              </a:ext>
            </a:extLst>
          </p:cNvPr>
          <p:cNvPicPr>
            <a:picLocks noChangeAspect="1"/>
          </p:cNvPicPr>
          <p:nvPr/>
        </p:nvPicPr>
        <p:blipFill>
          <a:blip r:embed="rId2"/>
          <a:stretch>
            <a:fillRect/>
          </a:stretch>
        </p:blipFill>
        <p:spPr>
          <a:xfrm>
            <a:off x="2855640" y="1551806"/>
            <a:ext cx="1069716" cy="704954"/>
          </a:xfrm>
          <a:prstGeom prst="rect">
            <a:avLst/>
          </a:prstGeom>
        </p:spPr>
      </p:pic>
      <p:pic>
        <p:nvPicPr>
          <p:cNvPr id="13" name="Picture 12">
            <a:extLst>
              <a:ext uri="{FF2B5EF4-FFF2-40B4-BE49-F238E27FC236}">
                <a16:creationId xmlns:a16="http://schemas.microsoft.com/office/drawing/2014/main" id="{6E653F64-1809-1E47-A268-A52D3AF3CD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9153" y="6045497"/>
            <a:ext cx="1983462" cy="425685"/>
          </a:xfrm>
          <a:prstGeom prst="rect">
            <a:avLst/>
          </a:prstGeom>
        </p:spPr>
      </p:pic>
      <p:pic>
        <p:nvPicPr>
          <p:cNvPr id="14" name="Picture 13">
            <a:extLst>
              <a:ext uri="{FF2B5EF4-FFF2-40B4-BE49-F238E27FC236}">
                <a16:creationId xmlns:a16="http://schemas.microsoft.com/office/drawing/2014/main" id="{8C261C3D-A539-1C4B-BC66-5768CE8DCD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294" t="18454" r="23413" b="45846"/>
          <a:stretch/>
        </p:blipFill>
        <p:spPr>
          <a:xfrm>
            <a:off x="1899138" y="2256760"/>
            <a:ext cx="2941713" cy="3846854"/>
          </a:xfrm>
          <a:prstGeom prst="rect">
            <a:avLst/>
          </a:prstGeom>
        </p:spPr>
      </p:pic>
      <p:pic>
        <p:nvPicPr>
          <p:cNvPr id="15" name="Picture 14">
            <a:extLst>
              <a:ext uri="{FF2B5EF4-FFF2-40B4-BE49-F238E27FC236}">
                <a16:creationId xmlns:a16="http://schemas.microsoft.com/office/drawing/2014/main" id="{03DD60BB-3A0C-974D-A3F4-78E08F45F4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3156" b="21248"/>
          <a:stretch/>
        </p:blipFill>
        <p:spPr>
          <a:xfrm>
            <a:off x="5310866" y="2542575"/>
            <a:ext cx="4692180" cy="3700450"/>
          </a:xfrm>
          <a:prstGeom prst="rect">
            <a:avLst/>
          </a:prstGeom>
        </p:spPr>
      </p:pic>
      <p:pic>
        <p:nvPicPr>
          <p:cNvPr id="2" name="Picture 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51927" y="1093075"/>
            <a:ext cx="742925" cy="1375927"/>
          </a:xfrm>
          <a:prstGeom prst="rect">
            <a:avLst/>
          </a:prstGeom>
        </p:spPr>
      </p:pic>
    </p:spTree>
    <p:extLst>
      <p:ext uri="{BB962C8B-B14F-4D97-AF65-F5344CB8AC3E}">
        <p14:creationId xmlns:p14="http://schemas.microsoft.com/office/powerpoint/2010/main" val="155803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A08E-88A5-4E3C-B404-641A01289421}"/>
              </a:ext>
            </a:extLst>
          </p:cNvPr>
          <p:cNvSpPr>
            <a:spLocks noGrp="1"/>
          </p:cNvSpPr>
          <p:nvPr>
            <p:ph type="title"/>
          </p:nvPr>
        </p:nvSpPr>
        <p:spPr>
          <a:xfrm>
            <a:off x="952500" y="521517"/>
            <a:ext cx="5391150" cy="1266825"/>
          </a:xfrm>
        </p:spPr>
        <p:txBody>
          <a:bodyPr>
            <a:normAutofit/>
          </a:bodyPr>
          <a:lstStyle/>
          <a:p>
            <a:r>
              <a:rPr lang="en-GB" sz="2800" dirty="0">
                <a:latin typeface="Sofia Pro"/>
              </a:rPr>
              <a:t/>
            </a:r>
            <a:br>
              <a:rPr lang="en-GB" sz="2800" dirty="0">
                <a:latin typeface="Sofia Pro"/>
              </a:rPr>
            </a:br>
            <a:r>
              <a:rPr lang="en-GB" sz="4000" dirty="0">
                <a:latin typeface="Sofia Pro"/>
              </a:rPr>
              <a:t>Exemptions</a:t>
            </a:r>
          </a:p>
        </p:txBody>
      </p:sp>
      <p:sp>
        <p:nvSpPr>
          <p:cNvPr id="3" name="Content Placeholder 2">
            <a:extLst>
              <a:ext uri="{FF2B5EF4-FFF2-40B4-BE49-F238E27FC236}">
                <a16:creationId xmlns:a16="http://schemas.microsoft.com/office/drawing/2014/main" id="{E64B6149-6013-454C-B6C1-15126BC1D653}"/>
              </a:ext>
            </a:extLst>
          </p:cNvPr>
          <p:cNvSpPr>
            <a:spLocks noGrp="1"/>
          </p:cNvSpPr>
          <p:nvPr>
            <p:ph idx="1"/>
          </p:nvPr>
        </p:nvSpPr>
        <p:spPr>
          <a:xfrm>
            <a:off x="1844062" y="1788342"/>
            <a:ext cx="7546848" cy="4111170"/>
          </a:xfrm>
        </p:spPr>
        <p:txBody>
          <a:bodyPr>
            <a:normAutofit/>
          </a:bodyPr>
          <a:lstStyle/>
          <a:p>
            <a:r>
              <a:rPr lang="en-GB" sz="2400" b="0" i="0" dirty="0">
                <a:solidFill>
                  <a:srgbClr val="424242"/>
                </a:solidFill>
                <a:effectLst/>
                <a:latin typeface="Sofia Pro"/>
              </a:rPr>
              <a:t>You may be eligible to apply for exemptions from some of our examinations if you hold certain professional qualifications. For example:</a:t>
            </a:r>
          </a:p>
          <a:p>
            <a:r>
              <a:rPr lang="en-GB" sz="2400" dirty="0">
                <a:solidFill>
                  <a:srgbClr val="424242"/>
                </a:solidFill>
                <a:latin typeface="Sofia Pro"/>
              </a:rPr>
              <a:t>Based on the AAT qualification, you might be eligible to apply for the following exemption(s):</a:t>
            </a:r>
          </a:p>
        </p:txBody>
      </p:sp>
      <p:graphicFrame>
        <p:nvGraphicFramePr>
          <p:cNvPr id="5" name="Table 4">
            <a:extLst>
              <a:ext uri="{FF2B5EF4-FFF2-40B4-BE49-F238E27FC236}">
                <a16:creationId xmlns:a16="http://schemas.microsoft.com/office/drawing/2014/main" id="{2F0018E7-D4E6-409C-AA78-6260864EEEEE}"/>
              </a:ext>
            </a:extLst>
          </p:cNvPr>
          <p:cNvGraphicFramePr>
            <a:graphicFrameLocks noGrp="1"/>
          </p:cNvGraphicFramePr>
          <p:nvPr>
            <p:extLst>
              <p:ext uri="{D42A27DB-BD31-4B8C-83A1-F6EECF244321}">
                <p14:modId xmlns:p14="http://schemas.microsoft.com/office/powerpoint/2010/main" val="2873432144"/>
              </p:ext>
            </p:extLst>
          </p:nvPr>
        </p:nvGraphicFramePr>
        <p:xfrm>
          <a:off x="1844062" y="4116015"/>
          <a:ext cx="7546848" cy="1066800"/>
        </p:xfrm>
        <a:graphic>
          <a:graphicData uri="http://schemas.openxmlformats.org/drawingml/2006/table">
            <a:tbl>
              <a:tblPr/>
              <a:tblGrid>
                <a:gridCol w="4118636">
                  <a:extLst>
                    <a:ext uri="{9D8B030D-6E8A-4147-A177-3AD203B41FA5}">
                      <a16:colId xmlns:a16="http://schemas.microsoft.com/office/drawing/2014/main" val="2262145856"/>
                    </a:ext>
                  </a:extLst>
                </a:gridCol>
                <a:gridCol w="3428212">
                  <a:extLst>
                    <a:ext uri="{9D8B030D-6E8A-4147-A177-3AD203B41FA5}">
                      <a16:colId xmlns:a16="http://schemas.microsoft.com/office/drawing/2014/main" val="908378679"/>
                    </a:ext>
                  </a:extLst>
                </a:gridCol>
              </a:tblGrid>
              <a:tr h="395880">
                <a:tc>
                  <a:txBody>
                    <a:bodyPr/>
                    <a:lstStyle/>
                    <a:p>
                      <a:pPr algn="ctr" fontAlgn="ctr"/>
                      <a:r>
                        <a:rPr lang="en-GB" b="1" dirty="0">
                          <a:effectLst/>
                        </a:rPr>
                        <a:t>Examination</a:t>
                      </a:r>
                      <a:endParaRPr lang="en-GB" dirty="0">
                        <a:effectLst/>
                      </a:endParaRPr>
                    </a:p>
                  </a:txBody>
                  <a:tcPr marL="60960" marR="60960" marT="60960" marB="6096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602D52"/>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006699"/>
                    </a:solidFill>
                  </a:tcPr>
                </a:tc>
                <a:tc>
                  <a:txBody>
                    <a:bodyPr/>
                    <a:lstStyle/>
                    <a:p>
                      <a:pPr algn="ctr" fontAlgn="ctr"/>
                      <a:r>
                        <a:rPr lang="en-GB" b="1">
                          <a:effectLst/>
                        </a:rPr>
                        <a:t>Criteria</a:t>
                      </a:r>
                      <a:endParaRPr lang="en-GB">
                        <a:effectLst/>
                      </a:endParaRPr>
                    </a:p>
                  </a:txBody>
                  <a:tcPr marL="60960" marR="60960" marT="60960" marB="6096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E02F52"/>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006699"/>
                    </a:solidFill>
                  </a:tcPr>
                </a:tc>
                <a:extLst>
                  <a:ext uri="{0D108BD9-81ED-4DB2-BD59-A6C34878D82A}">
                    <a16:rowId xmlns:a16="http://schemas.microsoft.com/office/drawing/2014/main" val="447537982"/>
                  </a:ext>
                </a:extLst>
              </a:tr>
              <a:tr h="669950">
                <a:tc>
                  <a:txBody>
                    <a:bodyPr/>
                    <a:lstStyle/>
                    <a:p>
                      <a:pPr algn="ctr" fontAlgn="t"/>
                      <a:r>
                        <a:rPr lang="en-GB">
                          <a:effectLst/>
                        </a:rPr>
                        <a:t>Principles of Accounting: Computer Based Examination</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GB" dirty="0">
                          <a:effectLst/>
                        </a:rPr>
                        <a:t>AAT Level 4 exam qualified</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1584467"/>
                  </a:ext>
                </a:extLst>
              </a:tr>
            </a:tbl>
          </a:graphicData>
        </a:graphic>
      </p:graphicFrame>
      <p:sp>
        <p:nvSpPr>
          <p:cNvPr id="7" name="TextBox 6">
            <a:extLst>
              <a:ext uri="{FF2B5EF4-FFF2-40B4-BE49-F238E27FC236}">
                <a16:creationId xmlns:a16="http://schemas.microsoft.com/office/drawing/2014/main" id="{2304A9B6-BFC3-4908-84FE-105EAD17920B}"/>
              </a:ext>
            </a:extLst>
          </p:cNvPr>
          <p:cNvSpPr txBox="1"/>
          <p:nvPr/>
        </p:nvSpPr>
        <p:spPr>
          <a:xfrm>
            <a:off x="2570226" y="5426863"/>
            <a:ext cx="6094520" cy="830997"/>
          </a:xfrm>
          <a:prstGeom prst="rect">
            <a:avLst/>
          </a:prstGeom>
          <a:noFill/>
        </p:spPr>
        <p:txBody>
          <a:bodyPr wrap="square">
            <a:spAutoFit/>
          </a:bodyPr>
          <a:lstStyle/>
          <a:p>
            <a:r>
              <a:rPr lang="en-GB" sz="2400" b="0" i="0" dirty="0">
                <a:solidFill>
                  <a:srgbClr val="424242"/>
                </a:solidFill>
                <a:effectLst/>
                <a:latin typeface="Sofia Pro"/>
              </a:rPr>
              <a:t>The full list of exemptions is available on our websites. </a:t>
            </a:r>
            <a:r>
              <a:rPr lang="en-GB" sz="2400" b="0" i="0" dirty="0">
                <a:solidFill>
                  <a:srgbClr val="424242"/>
                </a:solidFill>
                <a:effectLst/>
                <a:latin typeface="Sofia Pro"/>
                <a:hlinkClick r:id="rId2"/>
              </a:rPr>
              <a:t>www.att.org.uk</a:t>
            </a:r>
            <a:r>
              <a:rPr lang="en-GB" sz="2400" b="0" i="0" dirty="0">
                <a:solidFill>
                  <a:srgbClr val="424242"/>
                </a:solidFill>
                <a:effectLst/>
                <a:latin typeface="Sofia Pro"/>
              </a:rPr>
              <a:t>   and  </a:t>
            </a:r>
            <a:r>
              <a:rPr lang="en-GB" sz="2400" b="0" i="0" dirty="0">
                <a:solidFill>
                  <a:srgbClr val="424242"/>
                </a:solidFill>
                <a:effectLst/>
                <a:latin typeface="Sofia Pro"/>
                <a:hlinkClick r:id="rId3"/>
              </a:rPr>
              <a:t>www.tax.org.uk</a:t>
            </a:r>
            <a:r>
              <a:rPr lang="en-GB" sz="2400" b="0" i="0" dirty="0">
                <a:solidFill>
                  <a:srgbClr val="424242"/>
                </a:solidFill>
                <a:effectLst/>
                <a:latin typeface="Sofia Pro"/>
              </a:rPr>
              <a:t> </a:t>
            </a:r>
          </a:p>
        </p:txBody>
      </p:sp>
    </p:spTree>
    <p:extLst>
      <p:ext uri="{BB962C8B-B14F-4D97-AF65-F5344CB8AC3E}">
        <p14:creationId xmlns:p14="http://schemas.microsoft.com/office/powerpoint/2010/main" val="189541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D72EF54-7ABE-4923-BB9B-88B3FDF2EF4D}"/>
              </a:ext>
            </a:extLst>
          </p:cNvPr>
          <p:cNvSpPr>
            <a:spLocks noGrp="1"/>
          </p:cNvSpPr>
          <p:nvPr>
            <p:ph idx="1"/>
          </p:nvPr>
        </p:nvSpPr>
        <p:spPr>
          <a:xfrm>
            <a:off x="962228" y="787791"/>
            <a:ext cx="4838700" cy="4597574"/>
          </a:xfrm>
        </p:spPr>
        <p:txBody>
          <a:bodyPr>
            <a:normAutofit/>
          </a:bodyPr>
          <a:lstStyle/>
          <a:p>
            <a:r>
              <a:rPr lang="en-GB" sz="4000" b="1" dirty="0">
                <a:latin typeface="Sofia Pro" pitchFamily="2" charset="77"/>
              </a:rPr>
              <a:t>Entry Requirements</a:t>
            </a:r>
            <a:endParaRPr lang="en-GB" sz="4000" dirty="0">
              <a:latin typeface="Sofia Pro" pitchFamily="2" charset="77"/>
            </a:endParaRPr>
          </a:p>
        </p:txBody>
      </p:sp>
      <p:pic>
        <p:nvPicPr>
          <p:cNvPr id="10" name="Picture 9">
            <a:extLst>
              <a:ext uri="{FF2B5EF4-FFF2-40B4-BE49-F238E27FC236}">
                <a16:creationId xmlns:a16="http://schemas.microsoft.com/office/drawing/2014/main" id="{13A71C00-CDE1-F541-BAC2-1F3D6AAF70D2}"/>
              </a:ext>
            </a:extLst>
          </p:cNvPr>
          <p:cNvPicPr>
            <a:picLocks noChangeAspect="1"/>
          </p:cNvPicPr>
          <p:nvPr/>
        </p:nvPicPr>
        <p:blipFill rotWithShape="1">
          <a:blip r:embed="rId2"/>
          <a:srcRect b="34378"/>
          <a:stretch/>
        </p:blipFill>
        <p:spPr>
          <a:xfrm>
            <a:off x="2349674" y="2267489"/>
            <a:ext cx="1514079" cy="1004004"/>
          </a:xfrm>
          <a:prstGeom prst="rect">
            <a:avLst/>
          </a:prstGeom>
        </p:spPr>
      </p:pic>
      <p:sp>
        <p:nvSpPr>
          <p:cNvPr id="13" name="Rectangle 12">
            <a:extLst>
              <a:ext uri="{FF2B5EF4-FFF2-40B4-BE49-F238E27FC236}">
                <a16:creationId xmlns:a16="http://schemas.microsoft.com/office/drawing/2014/main" id="{F11C45EA-890E-3A4F-B341-52C8DBD514CB}"/>
              </a:ext>
            </a:extLst>
          </p:cNvPr>
          <p:cNvSpPr/>
          <p:nvPr/>
        </p:nvSpPr>
        <p:spPr>
          <a:xfrm>
            <a:off x="4325879" y="2267489"/>
            <a:ext cx="6181972" cy="1200329"/>
          </a:xfrm>
          <a:prstGeom prst="rect">
            <a:avLst/>
          </a:prstGeom>
        </p:spPr>
        <p:txBody>
          <a:bodyPr wrap="square">
            <a:spAutoFit/>
          </a:bodyPr>
          <a:lstStyle/>
          <a:p>
            <a:r>
              <a:rPr lang="en-GB" sz="2400" dirty="0">
                <a:latin typeface="Sofia Pro" pitchFamily="2" charset="77"/>
              </a:rPr>
              <a:t>To be eligible to register as a student you must be at least 16 years old with a reasonable standard of English and Mathematics</a:t>
            </a:r>
          </a:p>
        </p:txBody>
      </p:sp>
      <p:sp>
        <p:nvSpPr>
          <p:cNvPr id="14" name="Rectangle 13">
            <a:extLst>
              <a:ext uri="{FF2B5EF4-FFF2-40B4-BE49-F238E27FC236}">
                <a16:creationId xmlns:a16="http://schemas.microsoft.com/office/drawing/2014/main" id="{790FC84A-5767-5F40-9C0D-29E0AA6079EE}"/>
              </a:ext>
            </a:extLst>
          </p:cNvPr>
          <p:cNvSpPr/>
          <p:nvPr/>
        </p:nvSpPr>
        <p:spPr>
          <a:xfrm>
            <a:off x="4325879" y="4111588"/>
            <a:ext cx="6181972" cy="2308324"/>
          </a:xfrm>
          <a:prstGeom prst="rect">
            <a:avLst/>
          </a:prstGeom>
        </p:spPr>
        <p:txBody>
          <a:bodyPr wrap="square">
            <a:spAutoFit/>
          </a:bodyPr>
          <a:lstStyle/>
          <a:p>
            <a:r>
              <a:rPr lang="en-GB" sz="2400" dirty="0">
                <a:latin typeface="Sofia Pro" pitchFamily="2" charset="77"/>
              </a:rPr>
              <a:t>To be eligible to register as a student you must be at least 16 years old with a reasonable standard of English and Mathematics. If you don’t already have a tax qualification, we strongly recommend studying for the Tax Pathway which includes ATT examinations.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581" y="4154281"/>
            <a:ext cx="1200264" cy="2222938"/>
          </a:xfrm>
          <a:prstGeom prst="rect">
            <a:avLst/>
          </a:prstGeom>
        </p:spPr>
      </p:pic>
    </p:spTree>
    <p:extLst>
      <p:ext uri="{BB962C8B-B14F-4D97-AF65-F5344CB8AC3E}">
        <p14:creationId xmlns:p14="http://schemas.microsoft.com/office/powerpoint/2010/main" val="310367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6C90-EF21-49AA-BAE6-F7C6EA6EFC21}"/>
              </a:ext>
            </a:extLst>
          </p:cNvPr>
          <p:cNvSpPr>
            <a:spLocks noGrp="1"/>
          </p:cNvSpPr>
          <p:nvPr>
            <p:ph type="title"/>
          </p:nvPr>
        </p:nvSpPr>
        <p:spPr/>
        <p:txBody>
          <a:bodyPr/>
          <a:lstStyle/>
          <a:p>
            <a:r>
              <a:rPr lang="en-GB" sz="2000" b="1" dirty="0">
                <a:latin typeface="Sofia Pro" pitchFamily="2" charset="77"/>
              </a:rPr>
              <a:t/>
            </a:r>
            <a:br>
              <a:rPr lang="en-GB" sz="2000" b="1" dirty="0">
                <a:latin typeface="Sofia Pro" pitchFamily="2" charset="77"/>
              </a:rPr>
            </a:br>
            <a:r>
              <a:rPr lang="en-GB" sz="4000" b="1" dirty="0">
                <a:latin typeface="Sofia Pro" pitchFamily="2" charset="77"/>
              </a:rPr>
              <a:t>   … or try something in advance!</a:t>
            </a:r>
            <a:r>
              <a:rPr lang="en-GB" sz="2000" b="1" dirty="0">
                <a:latin typeface="Sofia Pro" pitchFamily="2" charset="77"/>
              </a:rPr>
              <a:t/>
            </a:r>
            <a:br>
              <a:rPr lang="en-GB" sz="2000" b="1" dirty="0">
                <a:latin typeface="Sofia Pro" pitchFamily="2" charset="77"/>
              </a:rPr>
            </a:br>
            <a:endParaRPr lang="en-GB" dirty="0"/>
          </a:p>
        </p:txBody>
      </p:sp>
      <p:sp>
        <p:nvSpPr>
          <p:cNvPr id="3" name="Content Placeholder 2">
            <a:extLst>
              <a:ext uri="{FF2B5EF4-FFF2-40B4-BE49-F238E27FC236}">
                <a16:creationId xmlns:a16="http://schemas.microsoft.com/office/drawing/2014/main" id="{1161067C-F13A-4342-9631-A6FA628BC3A1}"/>
              </a:ext>
            </a:extLst>
          </p:cNvPr>
          <p:cNvSpPr>
            <a:spLocks noGrp="1"/>
          </p:cNvSpPr>
          <p:nvPr>
            <p:ph idx="1"/>
          </p:nvPr>
        </p:nvSpPr>
        <p:spPr>
          <a:xfrm>
            <a:off x="931550" y="1540849"/>
            <a:ext cx="9235162" cy="4620723"/>
          </a:xfrm>
        </p:spPr>
        <p:txBody>
          <a:bodyPr>
            <a:noAutofit/>
          </a:bodyPr>
          <a:lstStyle/>
          <a:p>
            <a:pPr marL="0" indent="0">
              <a:buNone/>
            </a:pPr>
            <a:r>
              <a:rPr lang="en-GB" b="1" dirty="0">
                <a:latin typeface="Sofia Pro" pitchFamily="2" charset="77"/>
              </a:rPr>
              <a:t>Foundation qualifications:</a:t>
            </a:r>
          </a:p>
          <a:p>
            <a:pPr marL="285750" indent="-285750">
              <a:buFont typeface="Arial" panose="020B0604020202020204" pitchFamily="34" charset="0"/>
              <a:buChar char="•"/>
            </a:pPr>
            <a:r>
              <a:rPr lang="en-GB" sz="2400" dirty="0">
                <a:latin typeface="Sofia Pro" pitchFamily="2" charset="77"/>
              </a:rPr>
              <a:t>Personal tax</a:t>
            </a:r>
          </a:p>
          <a:p>
            <a:pPr marL="285750" indent="-285750">
              <a:buFont typeface="Arial" panose="020B0604020202020204" pitchFamily="34" charset="0"/>
              <a:buChar char="•"/>
            </a:pPr>
            <a:r>
              <a:rPr lang="en-GB" sz="2400" dirty="0">
                <a:latin typeface="Sofia Pro" pitchFamily="2" charset="77"/>
              </a:rPr>
              <a:t>Business tax</a:t>
            </a:r>
          </a:p>
          <a:p>
            <a:pPr marL="285750" indent="-285750">
              <a:buFont typeface="Arial" panose="020B0604020202020204" pitchFamily="34" charset="0"/>
              <a:buChar char="•"/>
            </a:pPr>
            <a:r>
              <a:rPr lang="en-GB" sz="2400" dirty="0">
                <a:latin typeface="Sofia Pro" pitchFamily="2" charset="77"/>
              </a:rPr>
              <a:t>VAT compliance</a:t>
            </a:r>
          </a:p>
          <a:p>
            <a:pPr marL="285750" indent="-285750">
              <a:buFont typeface="Arial" panose="020B0604020202020204" pitchFamily="34" charset="0"/>
              <a:buChar char="•"/>
            </a:pPr>
            <a:r>
              <a:rPr lang="en-GB" sz="2400" dirty="0">
                <a:latin typeface="Sofia Pro" pitchFamily="2" charset="77"/>
              </a:rPr>
              <a:t>Transfer pricing</a:t>
            </a:r>
          </a:p>
          <a:p>
            <a:r>
              <a:rPr lang="en-GB" sz="2400" dirty="0">
                <a:latin typeface="Sofia Pro" pitchFamily="2" charset="77"/>
              </a:rPr>
              <a:t>Each qualification is split into four modules of learning and testing. You can work through these at your own pace. Once you have passed the four modules you then have to complete the Final Certificate Examination. All the material is online and can be sat at any time.</a:t>
            </a:r>
          </a:p>
          <a:p>
            <a:r>
              <a:rPr lang="en-GB" sz="2400" dirty="0">
                <a:latin typeface="Sofia Pro" pitchFamily="2" charset="77"/>
                <a:hlinkClick r:id="rId2"/>
              </a:rPr>
              <a:t>https://www.att.org.uk/qualification-navigator</a:t>
            </a:r>
            <a:endParaRPr lang="en-GB" sz="2400" dirty="0">
              <a:latin typeface="Sofia Pro" pitchFamily="2" charset="77"/>
            </a:endParaRPr>
          </a:p>
          <a:p>
            <a:endParaRPr lang="en-GB" sz="2400" dirty="0"/>
          </a:p>
        </p:txBody>
      </p:sp>
    </p:spTree>
    <p:extLst>
      <p:ext uri="{BB962C8B-B14F-4D97-AF65-F5344CB8AC3E}">
        <p14:creationId xmlns:p14="http://schemas.microsoft.com/office/powerpoint/2010/main" val="287846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437E2-BC57-46F6-9F2F-CEF293F9654C}"/>
              </a:ext>
            </a:extLst>
          </p:cNvPr>
          <p:cNvSpPr>
            <a:spLocks noGrp="1"/>
          </p:cNvSpPr>
          <p:nvPr>
            <p:ph type="title"/>
          </p:nvPr>
        </p:nvSpPr>
        <p:spPr>
          <a:xfrm>
            <a:off x="-206910" y="181139"/>
            <a:ext cx="10738097" cy="1266825"/>
          </a:xfrm>
        </p:spPr>
        <p:txBody>
          <a:bodyPr>
            <a:normAutofit/>
          </a:bodyPr>
          <a:lstStyle/>
          <a:p>
            <a:r>
              <a:rPr lang="en-GB" sz="2800" dirty="0"/>
              <a:t/>
            </a:r>
            <a:br>
              <a:rPr lang="en-GB" sz="2800" dirty="0"/>
            </a:br>
            <a:r>
              <a:rPr lang="en-GB" sz="2800" dirty="0"/>
              <a:t>	Member benefits</a:t>
            </a:r>
          </a:p>
        </p:txBody>
      </p:sp>
      <p:sp>
        <p:nvSpPr>
          <p:cNvPr id="5" name="Content Placeholder 4">
            <a:extLst>
              <a:ext uri="{FF2B5EF4-FFF2-40B4-BE49-F238E27FC236}">
                <a16:creationId xmlns:a16="http://schemas.microsoft.com/office/drawing/2014/main" id="{BF82B91C-3BD3-4045-B729-40BEA4011D89}"/>
              </a:ext>
            </a:extLst>
          </p:cNvPr>
          <p:cNvSpPr>
            <a:spLocks noGrp="1"/>
          </p:cNvSpPr>
          <p:nvPr>
            <p:ph idx="1"/>
          </p:nvPr>
        </p:nvSpPr>
        <p:spPr>
          <a:xfrm>
            <a:off x="651195" y="1374594"/>
            <a:ext cx="8780017" cy="4930213"/>
          </a:xfrm>
        </p:spPr>
        <p:txBody>
          <a:bodyPr>
            <a:normAutofit fontScale="92500" lnSpcReduction="10000"/>
          </a:bodyPr>
          <a:lstStyle/>
          <a:p>
            <a:pPr marL="342900" indent="-342900">
              <a:buFont typeface="Arial" panose="020B0604020202020204" pitchFamily="34" charset="0"/>
              <a:buChar char="•"/>
            </a:pPr>
            <a:r>
              <a:rPr lang="en-GB" dirty="0">
                <a:latin typeface="Sofia Pro"/>
              </a:rPr>
              <a:t>Recognised as a Tax Professional </a:t>
            </a:r>
          </a:p>
          <a:p>
            <a:pPr marL="342900" indent="-342900">
              <a:buFont typeface="Arial" panose="020B0604020202020204" pitchFamily="34" charset="0"/>
              <a:buChar char="•"/>
            </a:pPr>
            <a:r>
              <a:rPr lang="en-GB" dirty="0">
                <a:latin typeface="Sofia Pro"/>
              </a:rPr>
              <a:t>Letters after your name</a:t>
            </a:r>
          </a:p>
          <a:p>
            <a:pPr marL="342900" indent="-342900">
              <a:buFont typeface="Arial" panose="020B0604020202020204" pitchFamily="34" charset="0"/>
              <a:buChar char="•"/>
            </a:pPr>
            <a:r>
              <a:rPr lang="en-GB" dirty="0">
                <a:latin typeface="Sofia Pro"/>
              </a:rPr>
              <a:t>Monthly publications</a:t>
            </a:r>
          </a:p>
          <a:p>
            <a:pPr marL="342900" indent="-342900">
              <a:buFont typeface="Arial" panose="020B0604020202020204" pitchFamily="34" charset="0"/>
              <a:buChar char="•"/>
            </a:pPr>
            <a:r>
              <a:rPr lang="en-GB" dirty="0">
                <a:latin typeface="Sofia Pro"/>
              </a:rPr>
              <a:t>Yearly publications</a:t>
            </a:r>
          </a:p>
          <a:p>
            <a:pPr marL="342900" indent="-342900">
              <a:buFont typeface="Arial" panose="020B0604020202020204" pitchFamily="34" charset="0"/>
              <a:buChar char="•"/>
            </a:pPr>
            <a:r>
              <a:rPr lang="en-GB" dirty="0">
                <a:latin typeface="Sofia Pro"/>
              </a:rPr>
              <a:t>Access to our Branch Network for CPD and </a:t>
            </a:r>
          </a:p>
          <a:p>
            <a:r>
              <a:rPr lang="en-GB" dirty="0">
                <a:latin typeface="Sofia Pro"/>
              </a:rPr>
              <a:t>     networking opportunities</a:t>
            </a:r>
          </a:p>
          <a:p>
            <a:pPr marL="342900" indent="-342900">
              <a:buFont typeface="Arial" panose="020B0604020202020204" pitchFamily="34" charset="0"/>
              <a:buChar char="•"/>
            </a:pPr>
            <a:r>
              <a:rPr lang="en-GB" dirty="0">
                <a:latin typeface="Sofia Pro"/>
              </a:rPr>
              <a:t>Members Support Service</a:t>
            </a:r>
          </a:p>
          <a:p>
            <a:pPr marL="342900" indent="-342900">
              <a:buFont typeface="Arial" panose="020B0604020202020204" pitchFamily="34" charset="0"/>
              <a:buChar char="•"/>
            </a:pPr>
            <a:r>
              <a:rPr lang="en-GB" dirty="0">
                <a:latin typeface="Sofia Pro"/>
              </a:rPr>
              <a:t>Discounts on tax related products and </a:t>
            </a:r>
          </a:p>
          <a:p>
            <a:r>
              <a:rPr lang="en-GB" dirty="0">
                <a:latin typeface="Sofia Pro"/>
              </a:rPr>
              <a:t>     services</a:t>
            </a:r>
          </a:p>
        </p:txBody>
      </p:sp>
      <p:pic>
        <p:nvPicPr>
          <p:cNvPr id="3" name="Picture 2"/>
          <p:cNvPicPr>
            <a:picLocks noChangeAspect="1"/>
          </p:cNvPicPr>
          <p:nvPr/>
        </p:nvPicPr>
        <p:blipFill>
          <a:blip r:embed="rId3"/>
          <a:stretch>
            <a:fillRect/>
          </a:stretch>
        </p:blipFill>
        <p:spPr>
          <a:xfrm>
            <a:off x="7458637" y="194750"/>
            <a:ext cx="4446494" cy="63303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2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D72EF54-7ABE-4923-BB9B-88B3FDF2EF4D}"/>
              </a:ext>
            </a:extLst>
          </p:cNvPr>
          <p:cNvSpPr>
            <a:spLocks noGrp="1"/>
          </p:cNvSpPr>
          <p:nvPr>
            <p:ph idx="1"/>
          </p:nvPr>
        </p:nvSpPr>
        <p:spPr>
          <a:xfrm>
            <a:off x="962228" y="496846"/>
            <a:ext cx="8280246" cy="4597574"/>
          </a:xfrm>
        </p:spPr>
        <p:txBody>
          <a:bodyPr>
            <a:normAutofit/>
          </a:bodyPr>
          <a:lstStyle/>
          <a:p>
            <a:r>
              <a:rPr lang="en-GB" sz="3600" b="1" dirty="0">
                <a:latin typeface="Sofia Pro" pitchFamily="2" charset="77"/>
              </a:rPr>
              <a:t>Tax impacts you even if you decide against it as a career</a:t>
            </a:r>
            <a:endParaRPr lang="en-GB" sz="3600" dirty="0">
              <a:latin typeface="Sofia Pro" pitchFamily="2" charset="77"/>
            </a:endParaRPr>
          </a:p>
        </p:txBody>
      </p:sp>
      <p:sp>
        <p:nvSpPr>
          <p:cNvPr id="2" name="TextBox 1">
            <a:extLst>
              <a:ext uri="{FF2B5EF4-FFF2-40B4-BE49-F238E27FC236}">
                <a16:creationId xmlns:a16="http://schemas.microsoft.com/office/drawing/2014/main" id="{2F4D585C-75E8-42A3-A676-A145DC95A3E0}"/>
              </a:ext>
            </a:extLst>
          </p:cNvPr>
          <p:cNvSpPr txBox="1"/>
          <p:nvPr/>
        </p:nvSpPr>
        <p:spPr>
          <a:xfrm>
            <a:off x="828904" y="1810464"/>
            <a:ext cx="10045622" cy="5047536"/>
          </a:xfrm>
          <a:prstGeom prst="rect">
            <a:avLst/>
          </a:prstGeom>
          <a:noFill/>
        </p:spPr>
        <p:txBody>
          <a:bodyPr wrap="square" rtlCol="0">
            <a:spAutoFit/>
          </a:bodyPr>
          <a:lstStyle/>
          <a:p>
            <a:r>
              <a:rPr lang="en-GB" sz="2200" b="1" i="0" dirty="0">
                <a:solidFill>
                  <a:srgbClr val="444444"/>
                </a:solidFill>
                <a:effectLst/>
                <a:latin typeface="Sofia Pro"/>
              </a:rPr>
              <a:t>Student loans</a:t>
            </a:r>
          </a:p>
          <a:p>
            <a:pPr marL="285750" indent="-285750">
              <a:buFont typeface="Arial" panose="020B0604020202020204" pitchFamily="34" charset="0"/>
              <a:buChar char="•"/>
            </a:pPr>
            <a:r>
              <a:rPr lang="en-GB" sz="2000" b="0" i="0" dirty="0">
                <a:solidFill>
                  <a:srgbClr val="444444"/>
                </a:solidFill>
                <a:effectLst/>
                <a:latin typeface="Sofia Pro"/>
              </a:rPr>
              <a:t>The main way of repaying loans taken out since 1998 is via the tax system, so you will deal with both the Student Loans Company (SLC) and HM Revenue &amp; Customs (HMRC) when you leave or finish your studies and start paying back what you owe.</a:t>
            </a:r>
            <a:r>
              <a:rPr lang="en-GB" sz="2000" dirty="0">
                <a:solidFill>
                  <a:srgbClr val="444444"/>
                </a:solidFill>
                <a:latin typeface="Sofia Pro"/>
              </a:rPr>
              <a:t> </a:t>
            </a:r>
            <a:r>
              <a:rPr lang="en-GB" sz="2000" dirty="0">
                <a:solidFill>
                  <a:srgbClr val="444444"/>
                </a:solidFill>
                <a:latin typeface="Sofia Pro"/>
                <a:hlinkClick r:id="rId2"/>
              </a:rPr>
              <a:t>https://www.taxguideforstudents.org.uk/student-loans</a:t>
            </a:r>
            <a:endParaRPr lang="en-GB" sz="2000" dirty="0">
              <a:solidFill>
                <a:srgbClr val="444444"/>
              </a:solidFill>
              <a:latin typeface="Sofia Pro"/>
            </a:endParaRPr>
          </a:p>
          <a:p>
            <a:r>
              <a:rPr lang="en-GB" sz="2000" b="1" dirty="0">
                <a:solidFill>
                  <a:srgbClr val="444444"/>
                </a:solidFill>
                <a:latin typeface="Sofia Pro"/>
              </a:rPr>
              <a:t>Part time work</a:t>
            </a:r>
          </a:p>
          <a:p>
            <a:pPr marL="285750" indent="-285750">
              <a:buFont typeface="Arial" panose="020B0604020202020204" pitchFamily="34" charset="0"/>
              <a:buChar char="•"/>
            </a:pPr>
            <a:r>
              <a:rPr lang="en-GB" sz="2000" b="0" i="0" dirty="0">
                <a:effectLst/>
                <a:latin typeface="Sofia Pro"/>
              </a:rPr>
              <a:t>Many students work part-time. Students on an </a:t>
            </a:r>
            <a:r>
              <a:rPr lang="en-GB" sz="2000" dirty="0">
                <a:latin typeface="Sofia Pro"/>
              </a:rPr>
              <a:t>apprenticeship </a:t>
            </a:r>
            <a:r>
              <a:rPr lang="en-GB" sz="2000" b="0" i="0" dirty="0">
                <a:effectLst/>
                <a:latin typeface="Sofia Pro"/>
              </a:rPr>
              <a:t>will also be earning while they are on their course. It is important that you understand what income you can earn before you start paying tax and National Insurance contributions, what your payslip shows you and, if you have overpaid tax, how you obtain a </a:t>
            </a:r>
            <a:r>
              <a:rPr lang="en-GB" sz="2000" dirty="0">
                <a:latin typeface="Sofia Pro"/>
              </a:rPr>
              <a:t>refund</a:t>
            </a:r>
            <a:r>
              <a:rPr lang="en-GB" sz="2000" b="0" i="0" dirty="0">
                <a:effectLst/>
                <a:latin typeface="Sofia Pro"/>
              </a:rPr>
              <a:t>.</a:t>
            </a:r>
          </a:p>
          <a:p>
            <a:pPr marL="266700"/>
            <a:r>
              <a:rPr lang="en-GB" sz="2000" dirty="0">
                <a:latin typeface="Sofia Pro"/>
                <a:hlinkClick r:id="rId3"/>
              </a:rPr>
              <a:t>https://www.taxguideforstudents.org.uk/tax-essentials</a:t>
            </a:r>
            <a:endParaRPr lang="en-GB" sz="2000" dirty="0">
              <a:latin typeface="Sofia Pro"/>
            </a:endParaRPr>
          </a:p>
          <a:p>
            <a:r>
              <a:rPr lang="en-GB" sz="2000" b="1" dirty="0">
                <a:latin typeface="Sofia Pro"/>
              </a:rPr>
              <a:t>Going abroad</a:t>
            </a:r>
          </a:p>
          <a:p>
            <a:pPr marL="285750" indent="-285750">
              <a:buFont typeface="Arial" panose="020B0604020202020204" pitchFamily="34" charset="0"/>
              <a:buChar char="•"/>
            </a:pPr>
            <a:r>
              <a:rPr lang="en-GB" sz="2000" b="0" i="0" dirty="0">
                <a:solidFill>
                  <a:srgbClr val="444444"/>
                </a:solidFill>
                <a:effectLst/>
                <a:latin typeface="Sofia Pro"/>
              </a:rPr>
              <a:t>If you are going to be working and earning income whilst you are abroad y</a:t>
            </a:r>
            <a:r>
              <a:rPr lang="en-GB" sz="2000" b="0" i="0" dirty="0">
                <a:effectLst/>
                <a:latin typeface="Sofia Pro"/>
              </a:rPr>
              <a:t>ou will need to </a:t>
            </a:r>
            <a:r>
              <a:rPr lang="en-GB" sz="2000" dirty="0">
                <a:latin typeface="Sofia Pro"/>
              </a:rPr>
              <a:t>notify HMRC</a:t>
            </a:r>
            <a:r>
              <a:rPr lang="en-GB" sz="2000" b="0" i="0" dirty="0">
                <a:effectLst/>
                <a:latin typeface="Sofia Pro"/>
              </a:rPr>
              <a:t> and consider your UK tax situation (for example, whether you are due a </a:t>
            </a:r>
            <a:r>
              <a:rPr lang="en-GB" sz="2000" dirty="0">
                <a:latin typeface="Sofia Pro"/>
              </a:rPr>
              <a:t>UK tax refund</a:t>
            </a:r>
            <a:r>
              <a:rPr lang="en-GB" sz="2000" b="0" i="0" dirty="0">
                <a:effectLst/>
                <a:latin typeface="Sofia Pro"/>
              </a:rPr>
              <a:t> or need to </a:t>
            </a:r>
            <a:r>
              <a:rPr lang="en-GB" sz="2000" dirty="0">
                <a:latin typeface="Sofia Pro"/>
              </a:rPr>
              <a:t>complete a tax return</a:t>
            </a:r>
            <a:r>
              <a:rPr lang="en-GB" sz="2000" b="0" i="0" dirty="0">
                <a:effectLst/>
                <a:latin typeface="Sofia Pro"/>
              </a:rPr>
              <a:t>)</a:t>
            </a:r>
          </a:p>
          <a:p>
            <a:pPr marL="266700"/>
            <a:r>
              <a:rPr lang="en-GB" sz="2000" b="0" i="0" dirty="0">
                <a:effectLst/>
                <a:latin typeface="Sofia Pro"/>
                <a:hlinkClick r:id="rId4"/>
              </a:rPr>
              <a:t>https://www.taxguideforstudents.org.uk/going-abroad</a:t>
            </a:r>
            <a:endParaRPr lang="en-GB" sz="2000" dirty="0">
              <a:latin typeface="Sofia Pro"/>
            </a:endParaRPr>
          </a:p>
        </p:txBody>
      </p:sp>
    </p:spTree>
    <p:extLst>
      <p:ext uri="{BB962C8B-B14F-4D97-AF65-F5344CB8AC3E}">
        <p14:creationId xmlns:p14="http://schemas.microsoft.com/office/powerpoint/2010/main" val="186582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wearing a suit and tie&#10;&#10;Description automatically generated">
            <a:extLst>
              <a:ext uri="{FF2B5EF4-FFF2-40B4-BE49-F238E27FC236}">
                <a16:creationId xmlns:a16="http://schemas.microsoft.com/office/drawing/2014/main" id="{066BF40A-FE6F-4E9A-A051-5B8124A9E7B7}"/>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088" b="2088"/>
          <a:stretch>
            <a:fillRect/>
          </a:stretch>
        </p:blipFill>
        <p:spPr/>
      </p:pic>
      <p:sp>
        <p:nvSpPr>
          <p:cNvPr id="5" name="Content Placeholder 4">
            <a:extLst>
              <a:ext uri="{FF2B5EF4-FFF2-40B4-BE49-F238E27FC236}">
                <a16:creationId xmlns:a16="http://schemas.microsoft.com/office/drawing/2014/main" id="{3D72EF54-7ABE-4923-BB9B-88B3FDF2EF4D}"/>
              </a:ext>
            </a:extLst>
          </p:cNvPr>
          <p:cNvSpPr>
            <a:spLocks noGrp="1"/>
          </p:cNvSpPr>
          <p:nvPr>
            <p:ph idx="1"/>
          </p:nvPr>
        </p:nvSpPr>
        <p:spPr>
          <a:xfrm>
            <a:off x="456389" y="812503"/>
            <a:ext cx="4838700" cy="724467"/>
          </a:xfrm>
        </p:spPr>
        <p:txBody>
          <a:bodyPr>
            <a:normAutofit fontScale="92500"/>
          </a:bodyPr>
          <a:lstStyle/>
          <a:p>
            <a:r>
              <a:rPr lang="en-GB" sz="4000" b="1" dirty="0">
                <a:latin typeface="Sofia Pro" pitchFamily="2" charset="77"/>
              </a:rPr>
              <a:t>Want to know more?</a:t>
            </a:r>
          </a:p>
        </p:txBody>
      </p:sp>
      <p:sp>
        <p:nvSpPr>
          <p:cNvPr id="41" name="Rectangle 40">
            <a:extLst>
              <a:ext uri="{FF2B5EF4-FFF2-40B4-BE49-F238E27FC236}">
                <a16:creationId xmlns:a16="http://schemas.microsoft.com/office/drawing/2014/main" id="{0AFD08B6-A5D3-C640-A39A-AB828B551C26}"/>
              </a:ext>
            </a:extLst>
          </p:cNvPr>
          <p:cNvSpPr/>
          <p:nvPr/>
        </p:nvSpPr>
        <p:spPr>
          <a:xfrm>
            <a:off x="583087" y="5629998"/>
            <a:ext cx="3408305" cy="830997"/>
          </a:xfrm>
          <a:prstGeom prst="rect">
            <a:avLst/>
          </a:prstGeom>
        </p:spPr>
        <p:txBody>
          <a:bodyPr wrap="none">
            <a:spAutoFit/>
          </a:bodyPr>
          <a:lstStyle/>
          <a:p>
            <a:r>
              <a:rPr lang="en-GB" sz="2400" dirty="0">
                <a:solidFill>
                  <a:schemeClr val="bg1"/>
                </a:solidFill>
                <a:latin typeface="Sofia Pro" pitchFamily="2" charset="77"/>
              </a:rPr>
              <a:t>For more information on tax go to: </a:t>
            </a:r>
          </a:p>
          <a:p>
            <a:r>
              <a:rPr lang="en-GB" sz="2400" dirty="0">
                <a:solidFill>
                  <a:schemeClr val="bg1"/>
                </a:solidFill>
                <a:latin typeface="Sofia Pro" pitchFamily="2" charset="77"/>
              </a:rPr>
              <a:t>www.taxguideforstudents.org.uk</a:t>
            </a:r>
          </a:p>
        </p:txBody>
      </p:sp>
      <p:pic>
        <p:nvPicPr>
          <p:cNvPr id="44" name="Picture 43">
            <a:extLst>
              <a:ext uri="{FF2B5EF4-FFF2-40B4-BE49-F238E27FC236}">
                <a16:creationId xmlns:a16="http://schemas.microsoft.com/office/drawing/2014/main" id="{63E51085-90C1-404B-B00F-1D53A5A14118}"/>
              </a:ext>
            </a:extLst>
          </p:cNvPr>
          <p:cNvPicPr>
            <a:picLocks noChangeAspect="1"/>
          </p:cNvPicPr>
          <p:nvPr/>
        </p:nvPicPr>
        <p:blipFill rotWithShape="1">
          <a:blip r:embed="rId3">
            <a:extLst>
              <a:ext uri="{28A0092B-C50C-407E-A947-70E740481C1C}">
                <a14:useLocalDpi xmlns:a14="http://schemas.microsoft.com/office/drawing/2010/main" val="0"/>
              </a:ext>
            </a:extLst>
          </a:blip>
          <a:srcRect r="44441" b="7014"/>
          <a:stretch/>
        </p:blipFill>
        <p:spPr>
          <a:xfrm>
            <a:off x="983927" y="1614792"/>
            <a:ext cx="1173119" cy="1474398"/>
          </a:xfrm>
          <a:prstGeom prst="rect">
            <a:avLst/>
          </a:prstGeom>
        </p:spPr>
      </p:pic>
      <p:sp>
        <p:nvSpPr>
          <p:cNvPr id="78" name="Rectangle 77">
            <a:extLst>
              <a:ext uri="{FF2B5EF4-FFF2-40B4-BE49-F238E27FC236}">
                <a16:creationId xmlns:a16="http://schemas.microsoft.com/office/drawing/2014/main" id="{CD251147-BB32-6049-87EE-1C5E02E71941}"/>
              </a:ext>
            </a:extLst>
          </p:cNvPr>
          <p:cNvSpPr/>
          <p:nvPr/>
        </p:nvSpPr>
        <p:spPr>
          <a:xfrm>
            <a:off x="479442" y="3423620"/>
            <a:ext cx="2396297" cy="1446550"/>
          </a:xfrm>
          <a:prstGeom prst="rect">
            <a:avLst/>
          </a:prstGeom>
        </p:spPr>
        <p:txBody>
          <a:bodyPr wrap="square">
            <a:spAutoFit/>
          </a:bodyPr>
          <a:lstStyle/>
          <a:p>
            <a:r>
              <a:rPr lang="it-IT" sz="2000" dirty="0">
                <a:solidFill>
                  <a:schemeClr val="bg1"/>
                </a:solidFill>
                <a:latin typeface="Sofia Pro" pitchFamily="2" charset="77"/>
              </a:rPr>
              <a:t>Website: www.att.org.uk</a:t>
            </a:r>
            <a:br>
              <a:rPr lang="it-IT" sz="2000" dirty="0">
                <a:solidFill>
                  <a:schemeClr val="bg1"/>
                </a:solidFill>
                <a:latin typeface="Sofia Pro" pitchFamily="2" charset="77"/>
              </a:rPr>
            </a:br>
            <a:r>
              <a:rPr lang="it-IT" sz="2000" dirty="0">
                <a:solidFill>
                  <a:schemeClr val="bg1"/>
                </a:solidFill>
                <a:latin typeface="Sofia Pro" pitchFamily="2" charset="77"/>
              </a:rPr>
              <a:t>Email: Info@att.org.uk</a:t>
            </a:r>
            <a:endParaRPr lang="en-US" sz="2000" dirty="0">
              <a:solidFill>
                <a:schemeClr val="bg1"/>
              </a:solidFill>
              <a:latin typeface="Sofia Pro" pitchFamily="2" charset="77"/>
            </a:endParaRPr>
          </a:p>
          <a:p>
            <a:r>
              <a:rPr lang="it-IT" sz="2000" dirty="0">
                <a:solidFill>
                  <a:schemeClr val="bg1"/>
                </a:solidFill>
                <a:latin typeface="Sofia Pro" pitchFamily="2" charset="77"/>
              </a:rPr>
              <a:t>Telephone: 020 7340 0551</a:t>
            </a:r>
          </a:p>
          <a:p>
            <a:endParaRPr lang="en-US" sz="1400" dirty="0">
              <a:solidFill>
                <a:schemeClr val="bg1"/>
              </a:solidFill>
              <a:latin typeface="Sofia Pro" pitchFamily="2" charset="77"/>
            </a:endParaRPr>
          </a:p>
          <a:p>
            <a:endParaRPr lang="en-US" sz="1400" dirty="0" err="1">
              <a:solidFill>
                <a:schemeClr val="bg1"/>
              </a:solidFill>
              <a:latin typeface="Sofia Pro" pitchFamily="2" charset="77"/>
            </a:endParaRPr>
          </a:p>
        </p:txBody>
      </p:sp>
      <p:sp>
        <p:nvSpPr>
          <p:cNvPr id="80" name="Rectangle 79">
            <a:extLst>
              <a:ext uri="{FF2B5EF4-FFF2-40B4-BE49-F238E27FC236}">
                <a16:creationId xmlns:a16="http://schemas.microsoft.com/office/drawing/2014/main" id="{D4434ACC-1C96-CB4B-81B2-703222F9D14D}"/>
              </a:ext>
            </a:extLst>
          </p:cNvPr>
          <p:cNvSpPr/>
          <p:nvPr/>
        </p:nvSpPr>
        <p:spPr>
          <a:xfrm>
            <a:off x="3358753" y="3423620"/>
            <a:ext cx="2336791" cy="1446550"/>
          </a:xfrm>
          <a:prstGeom prst="rect">
            <a:avLst/>
          </a:prstGeom>
        </p:spPr>
        <p:txBody>
          <a:bodyPr wrap="square">
            <a:spAutoFit/>
          </a:bodyPr>
          <a:lstStyle/>
          <a:p>
            <a:r>
              <a:rPr lang="it-IT" sz="2000" dirty="0">
                <a:solidFill>
                  <a:schemeClr val="bg1"/>
                </a:solidFill>
                <a:latin typeface="Sofia Pro" pitchFamily="2" charset="77"/>
              </a:rPr>
              <a:t>Website: www.tax.org.uk</a:t>
            </a:r>
            <a:br>
              <a:rPr lang="it-IT" sz="2000" dirty="0">
                <a:solidFill>
                  <a:schemeClr val="bg1"/>
                </a:solidFill>
                <a:latin typeface="Sofia Pro" pitchFamily="2" charset="77"/>
              </a:rPr>
            </a:br>
            <a:r>
              <a:rPr lang="it-IT" sz="2000" dirty="0">
                <a:solidFill>
                  <a:schemeClr val="bg1"/>
                </a:solidFill>
                <a:latin typeface="Sofia Pro" pitchFamily="2" charset="77"/>
              </a:rPr>
              <a:t>Email: </a:t>
            </a:r>
            <a:r>
              <a:rPr lang="en-US" sz="2000" dirty="0" err="1">
                <a:solidFill>
                  <a:schemeClr val="bg1"/>
                </a:solidFill>
                <a:latin typeface="Sofia Pro" pitchFamily="2" charset="77"/>
              </a:rPr>
              <a:t>Info@tax.org.uk</a:t>
            </a:r>
            <a:endParaRPr lang="en-US" sz="2000" dirty="0">
              <a:solidFill>
                <a:schemeClr val="bg1"/>
              </a:solidFill>
              <a:latin typeface="Sofia Pro" pitchFamily="2" charset="77"/>
            </a:endParaRPr>
          </a:p>
          <a:p>
            <a:r>
              <a:rPr lang="it-IT" sz="2000" dirty="0">
                <a:solidFill>
                  <a:schemeClr val="bg1"/>
                </a:solidFill>
                <a:latin typeface="Sofia Pro" pitchFamily="2" charset="77"/>
              </a:rPr>
              <a:t>Telephone: 020 7340 0550</a:t>
            </a:r>
            <a:r>
              <a:rPr lang="it-IT" sz="1400" dirty="0">
                <a:solidFill>
                  <a:schemeClr val="bg1"/>
                </a:solidFill>
                <a:latin typeface="Sofia Pro" pitchFamily="2" charset="77"/>
              </a:rPr>
              <a:t/>
            </a:r>
            <a:br>
              <a:rPr lang="it-IT" sz="1400" dirty="0">
                <a:solidFill>
                  <a:schemeClr val="bg1"/>
                </a:solidFill>
                <a:latin typeface="Sofia Pro" pitchFamily="2" charset="77"/>
              </a:rPr>
            </a:br>
            <a:endParaRPr lang="en-US" sz="1400" dirty="0">
              <a:solidFill>
                <a:schemeClr val="bg1"/>
              </a:solidFill>
              <a:latin typeface="Sofia Pro" pitchFamily="2" charset="77"/>
            </a:endParaRPr>
          </a:p>
          <a:p>
            <a:endParaRPr lang="en-US" sz="1400" dirty="0" err="1">
              <a:solidFill>
                <a:schemeClr val="bg1"/>
              </a:solidFill>
              <a:latin typeface="Sofia Pro" pitchFamily="2" charset="77"/>
            </a:endParaRPr>
          </a:p>
        </p:txBody>
      </p:sp>
      <p:pic>
        <p:nvPicPr>
          <p:cNvPr id="10" name="Picture 9"/>
          <p:cNvPicPr>
            <a:picLocks noChangeAspect="1"/>
          </p:cNvPicPr>
          <p:nvPr/>
        </p:nvPicPr>
        <p:blipFill rotWithShape="1">
          <a:blip r:embed="rId4" cstate="hqprint">
            <a:extLst>
              <a:ext uri="{28A0092B-C50C-407E-A947-70E740481C1C}">
                <a14:useLocalDpi xmlns:a14="http://schemas.microsoft.com/office/drawing/2010/main" val="0"/>
              </a:ext>
            </a:extLst>
          </a:blip>
          <a:srcRect l="50326"/>
          <a:stretch/>
        </p:blipFill>
        <p:spPr>
          <a:xfrm>
            <a:off x="3309385" y="1768656"/>
            <a:ext cx="1099444" cy="1423277"/>
          </a:xfrm>
          <a:prstGeom prst="rect">
            <a:avLst/>
          </a:prstGeom>
        </p:spPr>
      </p:pic>
    </p:spTree>
    <p:extLst>
      <p:ext uri="{BB962C8B-B14F-4D97-AF65-F5344CB8AC3E}">
        <p14:creationId xmlns:p14="http://schemas.microsoft.com/office/powerpoint/2010/main" val="78898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56BFE5-3F86-4CCB-95DB-EE3F8540DDA0}"/>
              </a:ext>
            </a:extLst>
          </p:cNvPr>
          <p:cNvSpPr>
            <a:spLocks noGrp="1"/>
          </p:cNvSpPr>
          <p:nvPr>
            <p:ph type="title"/>
          </p:nvPr>
        </p:nvSpPr>
        <p:spPr>
          <a:xfrm>
            <a:off x="400050" y="423863"/>
            <a:ext cx="5391150" cy="1266825"/>
          </a:xfrm>
        </p:spPr>
        <p:txBody>
          <a:bodyPr>
            <a:normAutofit fontScale="90000"/>
          </a:bodyPr>
          <a:lstStyle/>
          <a:p>
            <a:r>
              <a:rPr lang="en-GB" sz="2800" b="1" dirty="0">
                <a:latin typeface="Sofia Pro"/>
              </a:rPr>
              <a:t/>
            </a:r>
            <a:br>
              <a:rPr lang="en-GB" sz="2800" b="1" dirty="0">
                <a:latin typeface="Sofia Pro"/>
              </a:rPr>
            </a:br>
            <a:r>
              <a:rPr lang="en-GB" sz="5300" b="1" dirty="0">
                <a:latin typeface="Sofia Pro"/>
              </a:rPr>
              <a:t>What is tax?</a:t>
            </a:r>
            <a:r>
              <a:rPr lang="en-GB" b="1" dirty="0"/>
              <a:t/>
            </a:r>
            <a:br>
              <a:rPr lang="en-GB" b="1" dirty="0"/>
            </a:br>
            <a:endParaRPr lang="en-US" dirty="0"/>
          </a:p>
        </p:txBody>
      </p:sp>
      <p:sp>
        <p:nvSpPr>
          <p:cNvPr id="5" name="Content Placeholder 4">
            <a:extLst>
              <a:ext uri="{FF2B5EF4-FFF2-40B4-BE49-F238E27FC236}">
                <a16:creationId xmlns:a16="http://schemas.microsoft.com/office/drawing/2014/main" id="{3D72EF54-7ABE-4923-BB9B-88B3FDF2EF4D}"/>
              </a:ext>
            </a:extLst>
          </p:cNvPr>
          <p:cNvSpPr>
            <a:spLocks noGrp="1"/>
          </p:cNvSpPr>
          <p:nvPr>
            <p:ph idx="1"/>
          </p:nvPr>
        </p:nvSpPr>
        <p:spPr>
          <a:xfrm>
            <a:off x="400050" y="2032392"/>
            <a:ext cx="4838700" cy="4111170"/>
          </a:xfrm>
        </p:spPr>
        <p:txBody>
          <a:bodyPr>
            <a:normAutofit lnSpcReduction="10000"/>
          </a:bodyPr>
          <a:lstStyle/>
          <a:p>
            <a:pPr marL="457200" indent="-457200">
              <a:buFont typeface="Arial" panose="020B0604020202020204" pitchFamily="34" charset="0"/>
              <a:buChar char="•"/>
            </a:pPr>
            <a:r>
              <a:rPr lang="en-GB" sz="4000" dirty="0">
                <a:latin typeface="Sofia Pro"/>
              </a:rPr>
              <a:t>Driven by politics and is often a hot topic</a:t>
            </a:r>
          </a:p>
          <a:p>
            <a:pPr marL="457200" indent="-457200">
              <a:buFont typeface="Arial" panose="020B0604020202020204" pitchFamily="34" charset="0"/>
              <a:buChar char="•"/>
            </a:pPr>
            <a:r>
              <a:rPr lang="en-GB" sz="4000" dirty="0">
                <a:latin typeface="Sofia Pro"/>
              </a:rPr>
              <a:t>Funds society </a:t>
            </a:r>
          </a:p>
          <a:p>
            <a:pPr marL="457200" indent="-457200">
              <a:buFont typeface="Arial" panose="020B0604020202020204" pitchFamily="34" charset="0"/>
              <a:buChar char="•"/>
            </a:pPr>
            <a:r>
              <a:rPr lang="en-GB" sz="4000" dirty="0">
                <a:latin typeface="Sofia Pro"/>
              </a:rPr>
              <a:t>Doctors, Police, Hospital </a:t>
            </a:r>
          </a:p>
        </p:txBody>
      </p:sp>
      <p:pic>
        <p:nvPicPr>
          <p:cNvPr id="4100" name="Picture 4">
            <a:extLst>
              <a:ext uri="{FF2B5EF4-FFF2-40B4-BE49-F238E27FC236}">
                <a16:creationId xmlns:a16="http://schemas.microsoft.com/office/drawing/2014/main" id="{7D159630-D473-4C90-8161-2E1268260F28}"/>
              </a:ext>
            </a:extLst>
          </p:cNvPr>
          <p:cNvPicPr>
            <a:picLocks noGrp="1" noChangeAspect="1" noChangeArrowheads="1"/>
          </p:cNvPicPr>
          <p:nvPr>
            <p:ph type="pic" sz="quarter" idx="13"/>
          </p:nvPr>
        </p:nvPicPr>
        <p:blipFill>
          <a:blip r:embed="rId2" cstate="print">
            <a:extLst>
              <a:ext uri="{28A0092B-C50C-407E-A947-70E740481C1C}">
                <a14:useLocalDpi xmlns:a14="http://schemas.microsoft.com/office/drawing/2010/main" val="0"/>
              </a:ext>
            </a:extLst>
          </a:blip>
          <a:srcRect l="20370" r="2037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52496" y="230055"/>
            <a:ext cx="1930487" cy="1241393"/>
          </a:xfrm>
          <a:prstGeom prst="rect">
            <a:avLst/>
          </a:prstGeom>
        </p:spPr>
      </p:pic>
    </p:spTree>
    <p:extLst>
      <p:ext uri="{BB962C8B-B14F-4D97-AF65-F5344CB8AC3E}">
        <p14:creationId xmlns:p14="http://schemas.microsoft.com/office/powerpoint/2010/main" val="32130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9D673F-9B69-4F23-A6E4-3EE8DCEDF738}"/>
              </a:ext>
            </a:extLst>
          </p:cNvPr>
          <p:cNvSpPr>
            <a:spLocks noGrp="1"/>
          </p:cNvSpPr>
          <p:nvPr>
            <p:ph type="title"/>
          </p:nvPr>
        </p:nvSpPr>
        <p:spPr>
          <a:xfrm>
            <a:off x="400050" y="423863"/>
            <a:ext cx="5391150" cy="1266825"/>
          </a:xfrm>
        </p:spPr>
        <p:txBody>
          <a:bodyPr>
            <a:normAutofit fontScale="90000"/>
          </a:bodyPr>
          <a:lstStyle/>
          <a:p>
            <a:r>
              <a:rPr lang="en-GB" b="1" dirty="0"/>
              <a:t/>
            </a:r>
            <a:br>
              <a:rPr lang="en-GB" b="1" dirty="0"/>
            </a:br>
            <a:r>
              <a:rPr lang="en-GB" b="1" dirty="0"/>
              <a:t>   </a:t>
            </a:r>
            <a:r>
              <a:rPr lang="en-GB" sz="4800" b="1" dirty="0">
                <a:latin typeface="Sofia Pro"/>
              </a:rPr>
              <a:t>Why work in tax? </a:t>
            </a:r>
            <a:r>
              <a:rPr lang="en-GB" b="1" dirty="0"/>
              <a:t/>
            </a:r>
            <a:br>
              <a:rPr lang="en-GB" b="1" dirty="0"/>
            </a:br>
            <a:endParaRPr lang="en-US" dirty="0"/>
          </a:p>
        </p:txBody>
      </p:sp>
      <p:sp>
        <p:nvSpPr>
          <p:cNvPr id="5" name="Content Placeholder 4">
            <a:extLst>
              <a:ext uri="{FF2B5EF4-FFF2-40B4-BE49-F238E27FC236}">
                <a16:creationId xmlns:a16="http://schemas.microsoft.com/office/drawing/2014/main" id="{3D72EF54-7ABE-4923-BB9B-88B3FDF2EF4D}"/>
              </a:ext>
            </a:extLst>
          </p:cNvPr>
          <p:cNvSpPr>
            <a:spLocks noGrp="1"/>
          </p:cNvSpPr>
          <p:nvPr>
            <p:ph idx="1"/>
          </p:nvPr>
        </p:nvSpPr>
        <p:spPr>
          <a:xfrm>
            <a:off x="952500" y="2159001"/>
            <a:ext cx="4838700" cy="4111170"/>
          </a:xfrm>
        </p:spPr>
        <p:txBody>
          <a:bodyPr>
            <a:normAutofit/>
          </a:bodyPr>
          <a:lstStyle/>
          <a:p>
            <a:pPr marL="457200" indent="-457200">
              <a:buFont typeface="Arial" panose="020B0604020202020204" pitchFamily="34" charset="0"/>
              <a:buChar char="•"/>
            </a:pPr>
            <a:r>
              <a:rPr lang="en-GB" sz="4000" dirty="0">
                <a:latin typeface="Sofia Pro"/>
              </a:rPr>
              <a:t>Problem-solving</a:t>
            </a:r>
          </a:p>
          <a:p>
            <a:pPr marL="457200" indent="-457200">
              <a:buFont typeface="Arial" panose="020B0604020202020204" pitchFamily="34" charset="0"/>
              <a:buChar char="•"/>
            </a:pPr>
            <a:r>
              <a:rPr lang="en-GB" sz="4000" dirty="0">
                <a:latin typeface="Sofia Pro"/>
              </a:rPr>
              <a:t>Constantly changing</a:t>
            </a:r>
          </a:p>
          <a:p>
            <a:pPr marL="457200" indent="-457200">
              <a:buFont typeface="Arial" panose="020B0604020202020204" pitchFamily="34" charset="0"/>
              <a:buChar char="•"/>
            </a:pPr>
            <a:r>
              <a:rPr lang="en-GB" sz="4000" dirty="0">
                <a:latin typeface="Sofia Pro"/>
              </a:rPr>
              <a:t>Person-focused</a:t>
            </a:r>
          </a:p>
        </p:txBody>
      </p:sp>
      <p:pic>
        <p:nvPicPr>
          <p:cNvPr id="5124" name="Picture 4">
            <a:extLst>
              <a:ext uri="{FF2B5EF4-FFF2-40B4-BE49-F238E27FC236}">
                <a16:creationId xmlns:a16="http://schemas.microsoft.com/office/drawing/2014/main" id="{E331FDB8-4B44-4992-818F-CB4E298C3124}"/>
              </a:ext>
            </a:extLst>
          </p:cNvPr>
          <p:cNvPicPr>
            <a:picLocks noGrp="1" noChangeAspect="1" noChangeArrowheads="1"/>
          </p:cNvPicPr>
          <p:nvPr>
            <p:ph type="pic" sz="quarter" idx="13"/>
          </p:nvPr>
        </p:nvPicPr>
        <p:blipFill>
          <a:blip r:embed="rId2" cstate="print">
            <a:extLst>
              <a:ext uri="{28A0092B-C50C-407E-A947-70E740481C1C}">
                <a14:useLocalDpi xmlns:a14="http://schemas.microsoft.com/office/drawing/2010/main" val="0"/>
              </a:ext>
            </a:extLst>
          </a:blip>
          <a:srcRect l="20370" r="20370"/>
          <a:stretch>
            <a:fillRect/>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85833" y="211794"/>
            <a:ext cx="2213333" cy="1423277"/>
          </a:xfrm>
          <a:prstGeom prst="rect">
            <a:avLst/>
          </a:prstGeom>
        </p:spPr>
      </p:pic>
    </p:spTree>
    <p:extLst>
      <p:ext uri="{BB962C8B-B14F-4D97-AF65-F5344CB8AC3E}">
        <p14:creationId xmlns:p14="http://schemas.microsoft.com/office/powerpoint/2010/main" val="231856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roup of people standing next to a person in a suit and tie&#10;&#10;Description automatically generated">
            <a:extLst>
              <a:ext uri="{FF2B5EF4-FFF2-40B4-BE49-F238E27FC236}">
                <a16:creationId xmlns:a16="http://schemas.microsoft.com/office/drawing/2014/main" id="{082CBDDB-4EAC-4279-8C7F-22F95DEE2F83}"/>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088" b="2088"/>
          <a:stretch>
            <a:fillRect/>
          </a:stretch>
        </p:blipFill>
        <p:spPr>
          <a:xfrm>
            <a:off x="6096000" y="0"/>
            <a:ext cx="6096000" cy="6858000"/>
          </a:xfrm>
        </p:spPr>
      </p:pic>
      <p:sp>
        <p:nvSpPr>
          <p:cNvPr id="5" name="Content Placeholder 4">
            <a:extLst>
              <a:ext uri="{FF2B5EF4-FFF2-40B4-BE49-F238E27FC236}">
                <a16:creationId xmlns:a16="http://schemas.microsoft.com/office/drawing/2014/main" id="{3D72EF54-7ABE-4923-BB9B-88B3FDF2EF4D}"/>
              </a:ext>
            </a:extLst>
          </p:cNvPr>
          <p:cNvSpPr>
            <a:spLocks noGrp="1"/>
          </p:cNvSpPr>
          <p:nvPr>
            <p:ph idx="1"/>
          </p:nvPr>
        </p:nvSpPr>
        <p:spPr>
          <a:xfrm>
            <a:off x="514966" y="916122"/>
            <a:ext cx="4838700" cy="4698999"/>
          </a:xfrm>
        </p:spPr>
        <p:txBody>
          <a:bodyPr>
            <a:normAutofit fontScale="62500" lnSpcReduction="20000"/>
          </a:bodyPr>
          <a:lstStyle/>
          <a:p>
            <a:r>
              <a:rPr lang="en-GB" sz="4700" b="1" dirty="0">
                <a:latin typeface="Sofia Pro" pitchFamily="2" charset="77"/>
              </a:rPr>
              <a:t>My career </a:t>
            </a:r>
          </a:p>
          <a:p>
            <a:endParaRPr lang="en-GB" sz="4700" dirty="0">
              <a:latin typeface="Sofia Pro" pitchFamily="2" charset="77"/>
            </a:endParaRPr>
          </a:p>
          <a:p>
            <a:pPr marL="457200" indent="-457200">
              <a:buFont typeface="Arial" panose="020B0604020202020204" pitchFamily="34" charset="0"/>
              <a:buChar char="•"/>
            </a:pPr>
            <a:r>
              <a:rPr lang="en-GB" sz="3900" dirty="0">
                <a:latin typeface="Sofia Pro" pitchFamily="2" charset="77"/>
              </a:rPr>
              <a:t>My background</a:t>
            </a:r>
          </a:p>
          <a:p>
            <a:pPr marL="457200" indent="-457200">
              <a:buFont typeface="Arial" panose="020B0604020202020204" pitchFamily="34" charset="0"/>
              <a:buChar char="•"/>
            </a:pPr>
            <a:r>
              <a:rPr lang="en-GB" sz="3900" dirty="0">
                <a:latin typeface="Sofia Pro" pitchFamily="2" charset="77"/>
              </a:rPr>
              <a:t>First tax job – getting ATT</a:t>
            </a:r>
          </a:p>
          <a:p>
            <a:pPr marL="457200" indent="-457200">
              <a:buFont typeface="Arial" panose="020B0604020202020204" pitchFamily="34" charset="0"/>
              <a:buChar char="•"/>
            </a:pPr>
            <a:r>
              <a:rPr lang="en-GB" sz="3900" dirty="0">
                <a:latin typeface="Sofia Pro" pitchFamily="2" charset="77"/>
              </a:rPr>
              <a:t>Current role</a:t>
            </a:r>
          </a:p>
          <a:p>
            <a:pPr marL="457200" indent="-457200">
              <a:buFont typeface="Arial" panose="020B0604020202020204" pitchFamily="34" charset="0"/>
              <a:buChar char="•"/>
            </a:pPr>
            <a:r>
              <a:rPr lang="en-GB" sz="3900" dirty="0">
                <a:latin typeface="Sofia Pro" pitchFamily="2" charset="77"/>
              </a:rPr>
              <a:t>My qualifications</a:t>
            </a:r>
          </a:p>
          <a:p>
            <a:pPr marL="457200" indent="-457200">
              <a:buFont typeface="Arial" panose="020B0604020202020204" pitchFamily="34" charset="0"/>
              <a:buChar char="•"/>
            </a:pPr>
            <a:r>
              <a:rPr lang="en-GB" sz="3900" dirty="0">
                <a:latin typeface="Sofia Pro" pitchFamily="2" charset="77"/>
              </a:rPr>
              <a:t>My current and former clients</a:t>
            </a:r>
          </a:p>
          <a:p>
            <a:pPr marL="457200" indent="-457200">
              <a:buFont typeface="Arial" panose="020B0604020202020204" pitchFamily="34" charset="0"/>
              <a:buChar char="•"/>
            </a:pPr>
            <a:r>
              <a:rPr lang="en-GB" sz="3900" dirty="0">
                <a:latin typeface="Sofia Pro" pitchFamily="2" charset="77"/>
              </a:rPr>
              <a:t>My “thing(s) I wish I knew then that I know now” nugget</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52496" y="230055"/>
            <a:ext cx="1930487" cy="1241393"/>
          </a:xfrm>
          <a:prstGeom prst="rect">
            <a:avLst/>
          </a:prstGeom>
        </p:spPr>
      </p:pic>
    </p:spTree>
    <p:extLst>
      <p:ext uri="{BB962C8B-B14F-4D97-AF65-F5344CB8AC3E}">
        <p14:creationId xmlns:p14="http://schemas.microsoft.com/office/powerpoint/2010/main" val="378377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wearing a suit and tie&#10;&#10;Description automatically generated">
            <a:extLst>
              <a:ext uri="{FF2B5EF4-FFF2-40B4-BE49-F238E27FC236}">
                <a16:creationId xmlns:a16="http://schemas.microsoft.com/office/drawing/2014/main" id="{8092F13B-EF21-4730-A0C1-2E228E908DDD}"/>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012" r="1012"/>
          <a:stretch>
            <a:fillRect/>
          </a:stretch>
        </p:blipFill>
        <p:spPr/>
      </p:pic>
      <p:sp>
        <p:nvSpPr>
          <p:cNvPr id="9" name="Text Placeholder 8">
            <a:extLst>
              <a:ext uri="{FF2B5EF4-FFF2-40B4-BE49-F238E27FC236}">
                <a16:creationId xmlns:a16="http://schemas.microsoft.com/office/drawing/2014/main" id="{EF57FA32-576A-42AD-B582-7F239BF39CEF}"/>
              </a:ext>
            </a:extLst>
          </p:cNvPr>
          <p:cNvSpPr>
            <a:spLocks noGrp="1"/>
          </p:cNvSpPr>
          <p:nvPr>
            <p:ph type="body" sz="quarter" idx="14"/>
          </p:nvPr>
        </p:nvSpPr>
        <p:spPr/>
        <p:txBody>
          <a:bodyPr/>
          <a:lstStyle/>
          <a:p>
            <a:r>
              <a:rPr lang="en-GB" b="1" dirty="0">
                <a:latin typeface="Sofia Pro" pitchFamily="2" charset="77"/>
              </a:rPr>
              <a:t>Benefits of a career in tax</a:t>
            </a:r>
            <a:endParaRPr lang="en-GB" dirty="0">
              <a:latin typeface="Sofia Pro" pitchFamily="2" charset="77"/>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23910" y="159547"/>
            <a:ext cx="2213333" cy="1423277"/>
          </a:xfrm>
          <a:prstGeom prst="rect">
            <a:avLst/>
          </a:prstGeom>
        </p:spPr>
      </p:pic>
    </p:spTree>
    <p:extLst>
      <p:ext uri="{BB962C8B-B14F-4D97-AF65-F5344CB8AC3E}">
        <p14:creationId xmlns:p14="http://schemas.microsoft.com/office/powerpoint/2010/main" val="383700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D72EF54-7ABE-4923-BB9B-88B3FDF2EF4D}"/>
              </a:ext>
            </a:extLst>
          </p:cNvPr>
          <p:cNvSpPr>
            <a:spLocks noGrp="1"/>
          </p:cNvSpPr>
          <p:nvPr>
            <p:ph idx="1"/>
          </p:nvPr>
        </p:nvSpPr>
        <p:spPr>
          <a:xfrm>
            <a:off x="869373" y="779088"/>
            <a:ext cx="4838700" cy="4111170"/>
          </a:xfrm>
        </p:spPr>
        <p:txBody>
          <a:bodyPr>
            <a:normAutofit/>
          </a:bodyPr>
          <a:lstStyle/>
          <a:p>
            <a:r>
              <a:rPr lang="en-GB" sz="4000" b="1" dirty="0">
                <a:latin typeface="Sofia Pro" pitchFamily="2" charset="77"/>
              </a:rPr>
              <a:t>Where I can work?</a:t>
            </a:r>
          </a:p>
        </p:txBody>
      </p:sp>
      <p:pic>
        <p:nvPicPr>
          <p:cNvPr id="3" name="Picture 2" descr="https://encrypted-tbn0.gstatic.com/images?q=tbn:ANd9GcRIuZRHXZc67bwmvQUtif9C1T1UBC_EMbJP28UD9bLTWePSAXLbxvsy8cb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440" y="2639675"/>
            <a:ext cx="988219" cy="835343"/>
          </a:xfrm>
          <a:prstGeom prst="rect">
            <a:avLst/>
          </a:prstGeom>
          <a:noFill/>
          <a:ln>
            <a:noFill/>
          </a:ln>
        </p:spPr>
      </p:pic>
      <p:sp>
        <p:nvSpPr>
          <p:cNvPr id="4" name="TextBox 3"/>
          <p:cNvSpPr txBox="1"/>
          <p:nvPr/>
        </p:nvSpPr>
        <p:spPr>
          <a:xfrm>
            <a:off x="4705816" y="1704540"/>
            <a:ext cx="4067976" cy="523220"/>
          </a:xfrm>
          <a:prstGeom prst="rect">
            <a:avLst/>
          </a:prstGeom>
          <a:noFill/>
        </p:spPr>
        <p:txBody>
          <a:bodyPr wrap="square" rtlCol="0">
            <a:spAutoFit/>
          </a:bodyPr>
          <a:lstStyle/>
          <a:p>
            <a:r>
              <a:rPr lang="en-GB" sz="2800" b="1" dirty="0">
                <a:latin typeface="Sofia Pro"/>
              </a:rPr>
              <a:t>Business and Industry</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9843" y="2378301"/>
            <a:ext cx="925115" cy="69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https://encrypted-tbn0.gstatic.com/images?q=tbn:ANd9GcS2TAXiVxN8KXfigstSmyYvn0vGDp0pecNpE0-qkPjSo3CqhESVePEA9wvX"/>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0029" y="2444828"/>
            <a:ext cx="893445" cy="669608"/>
          </a:xfrm>
          <a:prstGeom prst="rect">
            <a:avLst/>
          </a:prstGeom>
          <a:noFill/>
          <a:ln>
            <a:noFill/>
          </a:ln>
        </p:spPr>
      </p:pic>
      <p:pic>
        <p:nvPicPr>
          <p:cNvPr id="8" name="Picture 7" descr="https://encrypted-tbn3.gstatic.com/images?q=tbn:ANd9GcS3pqoqrFOj9oz2G6HUyk2LeIoYuJYjAoH7y8rwkP65ffKOPEp5b9OMJcq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7023" y="2516056"/>
            <a:ext cx="1118236" cy="4174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6282" y="1704540"/>
            <a:ext cx="3366528" cy="523220"/>
          </a:xfrm>
          <a:prstGeom prst="rect">
            <a:avLst/>
          </a:prstGeom>
          <a:noFill/>
        </p:spPr>
        <p:txBody>
          <a:bodyPr wrap="square" rtlCol="0">
            <a:spAutoFit/>
          </a:bodyPr>
          <a:lstStyle/>
          <a:p>
            <a:r>
              <a:rPr lang="en-GB" sz="2800" b="1" dirty="0">
                <a:latin typeface="Sofia Pro"/>
              </a:rPr>
              <a:t>Professional Services</a:t>
            </a:r>
          </a:p>
        </p:txBody>
      </p:sp>
      <p:pic>
        <p:nvPicPr>
          <p:cNvPr id="10" name="Picture 9" descr="http://www.actuaries.org.uk/sites/all/files/event_sponsors/Deloitte_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1548" y="2821043"/>
            <a:ext cx="1281589" cy="509111"/>
          </a:xfrm>
          <a:prstGeom prst="rect">
            <a:avLst/>
          </a:prstGeom>
          <a:noFill/>
          <a:ln>
            <a:noFill/>
          </a:ln>
        </p:spPr>
      </p:pic>
      <p:pic>
        <p:nvPicPr>
          <p:cNvPr id="12" name="Picture 11"/>
          <p:cNvPicPr>
            <a:picLocks noChangeAspect="1"/>
          </p:cNvPicPr>
          <p:nvPr/>
        </p:nvPicPr>
        <p:blipFill>
          <a:blip r:embed="rId7"/>
          <a:stretch>
            <a:fillRect/>
          </a:stretch>
        </p:blipFill>
        <p:spPr>
          <a:xfrm>
            <a:off x="4312515" y="3522530"/>
            <a:ext cx="1003103" cy="561737"/>
          </a:xfrm>
          <a:prstGeom prst="rect">
            <a:avLst/>
          </a:prstGeom>
        </p:spPr>
      </p:pic>
      <p:pic>
        <p:nvPicPr>
          <p:cNvPr id="13" name="Picture 12" descr="http://www.busmanagement.com/media/media-news/news-thumb/100304/ford-logo.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3971" y="3273140"/>
            <a:ext cx="945833" cy="709136"/>
          </a:xfrm>
          <a:prstGeom prst="rect">
            <a:avLst/>
          </a:prstGeom>
          <a:noFill/>
          <a:ln>
            <a:noFill/>
          </a:ln>
        </p:spPr>
      </p:pic>
      <p:pic>
        <p:nvPicPr>
          <p:cNvPr id="14" name="Picture 17" descr="http://www.fashionretailacademy.ac.uk/images/uploads/tesco_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04320" y="3461357"/>
            <a:ext cx="1243641" cy="3327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9" descr="https://encrypted-tbn1.gstatic.com/images?q=tbn:ANd9GcTHf6ey2rpl9OSYtA9I4P17df5d1_7NkSruFC1pcSLu8EjyPs2zTQ"/>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181" y="3473914"/>
            <a:ext cx="1186738" cy="7370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www.biggreenfox.com/wp-content/uploads/2013/01/KPMG-logo.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32220" y="3586108"/>
            <a:ext cx="1044893" cy="482441"/>
          </a:xfrm>
          <a:prstGeom prst="rect">
            <a:avLst/>
          </a:prstGeom>
          <a:noFill/>
          <a:ln>
            <a:noFill/>
          </a:ln>
        </p:spPr>
      </p:pic>
      <p:pic>
        <p:nvPicPr>
          <p:cNvPr id="17" name="Picture 16"/>
          <p:cNvPicPr>
            <a:picLocks noChangeAspect="1"/>
          </p:cNvPicPr>
          <p:nvPr/>
        </p:nvPicPr>
        <p:blipFill>
          <a:blip r:embed="rId12"/>
          <a:stretch>
            <a:fillRect/>
          </a:stretch>
        </p:blipFill>
        <p:spPr>
          <a:xfrm>
            <a:off x="847314" y="4398889"/>
            <a:ext cx="1969812" cy="670834"/>
          </a:xfrm>
          <a:prstGeom prst="rect">
            <a:avLst/>
          </a:prstGeom>
        </p:spPr>
      </p:pic>
      <p:pic>
        <p:nvPicPr>
          <p:cNvPr id="18" name="Picture 17" descr="http://www.elephantcreative.co.uk/wordpress/wp-content/uploads/2013/05/DLA-Piper-Logo1.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9373" y="5159556"/>
            <a:ext cx="822960" cy="481013"/>
          </a:xfrm>
          <a:prstGeom prst="rect">
            <a:avLst/>
          </a:prstGeom>
          <a:noFill/>
          <a:ln>
            <a:noFill/>
          </a:ln>
        </p:spPr>
      </p:pic>
      <p:sp>
        <p:nvSpPr>
          <p:cNvPr id="19" name="TextBox 18"/>
          <p:cNvSpPr txBox="1"/>
          <p:nvPr/>
        </p:nvSpPr>
        <p:spPr>
          <a:xfrm>
            <a:off x="4379985" y="4279467"/>
            <a:ext cx="2538282" cy="369332"/>
          </a:xfrm>
          <a:prstGeom prst="rect">
            <a:avLst/>
          </a:prstGeom>
          <a:noFill/>
        </p:spPr>
        <p:txBody>
          <a:bodyPr wrap="square" rtlCol="0">
            <a:spAutoFit/>
          </a:bodyPr>
          <a:lstStyle/>
          <a:p>
            <a:r>
              <a:rPr lang="en-GB" b="1" dirty="0">
                <a:latin typeface="Sofia Pro"/>
              </a:rPr>
              <a:t>Government</a:t>
            </a:r>
          </a:p>
        </p:txBody>
      </p:sp>
      <p:pic>
        <p:nvPicPr>
          <p:cNvPr id="20" name="Picture 19" descr="http://www.disabledentrepreneurs.co.uk/wp-content/uploads/2012/07/HMRC_logo1.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79985" y="4852852"/>
            <a:ext cx="1413986" cy="484823"/>
          </a:xfrm>
          <a:prstGeom prst="rect">
            <a:avLst/>
          </a:prstGeom>
          <a:noFill/>
          <a:ln>
            <a:noFill/>
          </a:ln>
        </p:spPr>
      </p:pic>
      <p:pic>
        <p:nvPicPr>
          <p:cNvPr id="21" name="Picture 20" descr="https://encrypted-tbn0.gstatic.com/images?q=tbn:ANd9GcSFm2dEUT7en4_8XaleacK-7dreygGRwbachpMC5v_9nPfEm4Cu"/>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91164" y="4849130"/>
            <a:ext cx="1097280" cy="522923"/>
          </a:xfrm>
          <a:prstGeom prst="rect">
            <a:avLst/>
          </a:prstGeom>
          <a:noFill/>
          <a:ln>
            <a:noFill/>
          </a:ln>
        </p:spPr>
      </p:pic>
      <p:pic>
        <p:nvPicPr>
          <p:cNvPr id="11" name="Picture 10">
            <a:extLst>
              <a:ext uri="{FF2B5EF4-FFF2-40B4-BE49-F238E27FC236}">
                <a16:creationId xmlns:a16="http://schemas.microsoft.com/office/drawing/2014/main" id="{2F29C198-38CD-4A09-B107-B9CDB0F2317C}"/>
              </a:ext>
            </a:extLst>
          </p:cNvPr>
          <p:cNvPicPr>
            <a:picLocks noChangeAspect="1"/>
          </p:cNvPicPr>
          <p:nvPr/>
        </p:nvPicPr>
        <p:blipFill>
          <a:blip r:embed="rId16"/>
          <a:stretch>
            <a:fillRect/>
          </a:stretch>
        </p:blipFill>
        <p:spPr>
          <a:xfrm>
            <a:off x="1808723" y="5158132"/>
            <a:ext cx="1186739" cy="519361"/>
          </a:xfrm>
          <a:prstGeom prst="rect">
            <a:avLst/>
          </a:prstGeom>
        </p:spPr>
      </p:pic>
    </p:spTree>
    <p:extLst>
      <p:ext uri="{BB962C8B-B14F-4D97-AF65-F5344CB8AC3E}">
        <p14:creationId xmlns:p14="http://schemas.microsoft.com/office/powerpoint/2010/main" val="30945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D72EF54-7ABE-4923-BB9B-88B3FDF2EF4D}"/>
              </a:ext>
            </a:extLst>
          </p:cNvPr>
          <p:cNvSpPr>
            <a:spLocks noGrp="1"/>
          </p:cNvSpPr>
          <p:nvPr>
            <p:ph idx="1"/>
          </p:nvPr>
        </p:nvSpPr>
        <p:spPr>
          <a:xfrm>
            <a:off x="962227" y="781826"/>
            <a:ext cx="7788367" cy="4111170"/>
          </a:xfrm>
        </p:spPr>
        <p:txBody>
          <a:bodyPr>
            <a:normAutofit/>
          </a:bodyPr>
          <a:lstStyle/>
          <a:p>
            <a:r>
              <a:rPr lang="en-GB" sz="4000" b="1" dirty="0">
                <a:latin typeface="Sofia Pro" pitchFamily="2" charset="77"/>
              </a:rPr>
              <a:t>How much could I earn? </a:t>
            </a:r>
            <a:endParaRPr lang="en-GB" sz="4000" dirty="0">
              <a:latin typeface="Sofia Pro" pitchFamily="2" charset="77"/>
            </a:endParaRPr>
          </a:p>
        </p:txBody>
      </p:sp>
      <p:sp>
        <p:nvSpPr>
          <p:cNvPr id="4" name="TextBox 3">
            <a:extLst>
              <a:ext uri="{FF2B5EF4-FFF2-40B4-BE49-F238E27FC236}">
                <a16:creationId xmlns:a16="http://schemas.microsoft.com/office/drawing/2014/main" id="{3B0187C1-CAB8-4EC9-95B4-E02D46F70594}"/>
              </a:ext>
            </a:extLst>
          </p:cNvPr>
          <p:cNvSpPr txBox="1"/>
          <p:nvPr/>
        </p:nvSpPr>
        <p:spPr>
          <a:xfrm>
            <a:off x="262647" y="6526909"/>
            <a:ext cx="11264630" cy="246221"/>
          </a:xfrm>
          <a:prstGeom prst="rect">
            <a:avLst/>
          </a:prstGeom>
          <a:noFill/>
        </p:spPr>
        <p:txBody>
          <a:bodyPr wrap="square" rtlCol="0">
            <a:spAutoFit/>
          </a:bodyPr>
          <a:lstStyle/>
          <a:p>
            <a:r>
              <a:rPr lang="en-GB" sz="1000" dirty="0"/>
              <a:t>Information from Georgiana Head Recruitment Ltd (2021) .</a:t>
            </a:r>
          </a:p>
        </p:txBody>
      </p:sp>
      <p:graphicFrame>
        <p:nvGraphicFramePr>
          <p:cNvPr id="2" name="Table 1"/>
          <p:cNvGraphicFramePr>
            <a:graphicFrameLocks noGrp="1"/>
          </p:cNvGraphicFramePr>
          <p:nvPr>
            <p:extLst>
              <p:ext uri="{D42A27DB-BD31-4B8C-83A1-F6EECF244321}">
                <p14:modId xmlns:p14="http://schemas.microsoft.com/office/powerpoint/2010/main" val="1173682372"/>
              </p:ext>
            </p:extLst>
          </p:nvPr>
        </p:nvGraphicFramePr>
        <p:xfrm>
          <a:off x="962227" y="1799179"/>
          <a:ext cx="6669966" cy="4276995"/>
        </p:xfrm>
        <a:graphic>
          <a:graphicData uri="http://schemas.openxmlformats.org/drawingml/2006/table">
            <a:tbl>
              <a:tblPr firstRow="1" firstCol="1" bandRow="1">
                <a:tableStyleId>{5C22544A-7EE6-4342-B048-85BDC9FD1C3A}</a:tableStyleId>
              </a:tblPr>
              <a:tblGrid>
                <a:gridCol w="2223001">
                  <a:extLst>
                    <a:ext uri="{9D8B030D-6E8A-4147-A177-3AD203B41FA5}">
                      <a16:colId xmlns:a16="http://schemas.microsoft.com/office/drawing/2014/main" val="20000"/>
                    </a:ext>
                  </a:extLst>
                </a:gridCol>
                <a:gridCol w="2223001">
                  <a:extLst>
                    <a:ext uri="{9D8B030D-6E8A-4147-A177-3AD203B41FA5}">
                      <a16:colId xmlns:a16="http://schemas.microsoft.com/office/drawing/2014/main" val="20001"/>
                    </a:ext>
                  </a:extLst>
                </a:gridCol>
                <a:gridCol w="2223964">
                  <a:extLst>
                    <a:ext uri="{9D8B030D-6E8A-4147-A177-3AD203B41FA5}">
                      <a16:colId xmlns:a16="http://schemas.microsoft.com/office/drawing/2014/main" val="20003"/>
                    </a:ext>
                  </a:extLst>
                </a:gridCol>
              </a:tblGrid>
              <a:tr h="471625">
                <a:tc>
                  <a:txBody>
                    <a:bodyPr/>
                    <a:lstStyle/>
                    <a:p>
                      <a:pPr>
                        <a:lnSpc>
                          <a:spcPct val="115000"/>
                        </a:lnSpc>
                        <a:spcAft>
                          <a:spcPts val="0"/>
                        </a:spcAft>
                      </a:pPr>
                      <a:r>
                        <a:rPr lang="en-GB" sz="1100" dirty="0">
                          <a:effectLst/>
                        </a:rPr>
                        <a:t>Practice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London</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Regions </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975620">
                <a:tc>
                  <a:txBody>
                    <a:bodyPr/>
                    <a:lstStyle/>
                    <a:p>
                      <a:pPr>
                        <a:lnSpc>
                          <a:spcPct val="115000"/>
                        </a:lnSpc>
                        <a:spcAft>
                          <a:spcPts val="0"/>
                        </a:spcAft>
                      </a:pPr>
                      <a:r>
                        <a:rPr lang="en-GB" sz="1100" dirty="0">
                          <a:effectLst/>
                        </a:rPr>
                        <a:t>Partner</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£100,000 to £2.5 million</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£85,000 to £1million</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71625">
                <a:tc>
                  <a:txBody>
                    <a:bodyPr/>
                    <a:lstStyle/>
                    <a:p>
                      <a:pPr>
                        <a:lnSpc>
                          <a:spcPct val="115000"/>
                        </a:lnSpc>
                        <a:spcAft>
                          <a:spcPts val="0"/>
                        </a:spcAft>
                      </a:pPr>
                      <a:r>
                        <a:rPr lang="en-GB" sz="1100">
                          <a:effectLst/>
                        </a:rPr>
                        <a:t>Director</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£90,000 to £200,000</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£75,000 to £150,000</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71625">
                <a:tc>
                  <a:txBody>
                    <a:bodyPr/>
                    <a:lstStyle/>
                    <a:p>
                      <a:pPr>
                        <a:lnSpc>
                          <a:spcPct val="115000"/>
                        </a:lnSpc>
                        <a:spcAft>
                          <a:spcPts val="0"/>
                        </a:spcAft>
                      </a:pPr>
                      <a:r>
                        <a:rPr lang="en-GB" sz="1100">
                          <a:effectLst/>
                        </a:rPr>
                        <a:t>Senior Manager </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£60,000 to £100,000</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£50,000 to £80,000</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71625">
                <a:tc>
                  <a:txBody>
                    <a:bodyPr/>
                    <a:lstStyle/>
                    <a:p>
                      <a:pPr>
                        <a:lnSpc>
                          <a:spcPct val="115000"/>
                        </a:lnSpc>
                        <a:spcAft>
                          <a:spcPts val="0"/>
                        </a:spcAft>
                      </a:pPr>
                      <a:r>
                        <a:rPr lang="en-GB" sz="1100">
                          <a:effectLst/>
                        </a:rPr>
                        <a:t>Manager </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£55,000 to £75,000</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£40,000 to £53,000</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71625">
                <a:tc>
                  <a:txBody>
                    <a:bodyPr/>
                    <a:lstStyle/>
                    <a:p>
                      <a:pPr>
                        <a:lnSpc>
                          <a:spcPct val="115000"/>
                        </a:lnSpc>
                        <a:spcAft>
                          <a:spcPts val="0"/>
                        </a:spcAft>
                      </a:pPr>
                      <a:r>
                        <a:rPr lang="en-GB" sz="1100">
                          <a:effectLst/>
                        </a:rPr>
                        <a:t>Assistant Manager</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£42,000 to £55,000</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£32,000 to £40,000</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71625">
                <a:tc>
                  <a:txBody>
                    <a:bodyPr/>
                    <a:lstStyle/>
                    <a:p>
                      <a:pPr>
                        <a:lnSpc>
                          <a:spcPct val="115000"/>
                        </a:lnSpc>
                        <a:spcAft>
                          <a:spcPts val="0"/>
                        </a:spcAft>
                      </a:pPr>
                      <a:r>
                        <a:rPr lang="en-GB" sz="1100" dirty="0">
                          <a:effectLst/>
                        </a:rPr>
                        <a:t>Tax Senior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£32,000 to £45,000</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£25,000 to £35,000</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471625">
                <a:tc>
                  <a:txBody>
                    <a:bodyPr/>
                    <a:lstStyle/>
                    <a:p>
                      <a:pPr>
                        <a:lnSpc>
                          <a:spcPct val="115000"/>
                        </a:lnSpc>
                        <a:spcAft>
                          <a:spcPts val="0"/>
                        </a:spcAft>
                      </a:pPr>
                      <a:r>
                        <a:rPr lang="en-GB" sz="1100" dirty="0">
                          <a:effectLst/>
                        </a:rPr>
                        <a:t>Tax Assistant</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£25,000 to £35,000</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£18,000 to £27,000</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3" name="Rectangle 1"/>
          <p:cNvSpPr>
            <a:spLocks noChangeArrowheads="1"/>
          </p:cNvSpPr>
          <p:nvPr/>
        </p:nvSpPr>
        <p:spPr bwMode="auto">
          <a:xfrm flipV="1">
            <a:off x="1100380" y="4867922"/>
            <a:ext cx="1483494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Information from Georgiana Head Recruitment Ltd</a:t>
            </a: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AutoShape 3" descr="Scientists finally agree how long a piece of string isNewsBiscuit |  NewsBiscui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5" descr="How long is a piece of string? | Christine Bonge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descr="SSW Rules] How long will it take (aka How long is a piece of st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1434" y="2779987"/>
            <a:ext cx="3657600"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19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D72EF54-7ABE-4923-BB9B-88B3FDF2EF4D}"/>
              </a:ext>
            </a:extLst>
          </p:cNvPr>
          <p:cNvSpPr>
            <a:spLocks noGrp="1"/>
          </p:cNvSpPr>
          <p:nvPr>
            <p:ph idx="1"/>
          </p:nvPr>
        </p:nvSpPr>
        <p:spPr>
          <a:xfrm>
            <a:off x="962227" y="870916"/>
            <a:ext cx="4838700" cy="4111170"/>
          </a:xfrm>
        </p:spPr>
        <p:txBody>
          <a:bodyPr>
            <a:normAutofit/>
          </a:bodyPr>
          <a:lstStyle/>
          <a:p>
            <a:r>
              <a:rPr lang="en-GB" sz="4000" b="1" dirty="0">
                <a:latin typeface="Sofia Pro" pitchFamily="2" charset="77"/>
              </a:rPr>
              <a:t>Where do I start?</a:t>
            </a:r>
            <a:endParaRPr lang="en-GB" sz="4000" dirty="0">
              <a:latin typeface="Sofia Pro" pitchFamily="2" charset="77"/>
            </a:endParaRPr>
          </a:p>
        </p:txBody>
      </p:sp>
      <p:sp>
        <p:nvSpPr>
          <p:cNvPr id="7" name="TextBox 6">
            <a:extLst>
              <a:ext uri="{FF2B5EF4-FFF2-40B4-BE49-F238E27FC236}">
                <a16:creationId xmlns:a16="http://schemas.microsoft.com/office/drawing/2014/main" id="{B8F0C5CC-35CA-2746-BEB8-C66C3F0CED21}"/>
              </a:ext>
            </a:extLst>
          </p:cNvPr>
          <p:cNvSpPr txBox="1"/>
          <p:nvPr/>
        </p:nvSpPr>
        <p:spPr>
          <a:xfrm>
            <a:off x="6729484" y="4370054"/>
            <a:ext cx="3647599" cy="1938992"/>
          </a:xfrm>
          <a:prstGeom prst="rect">
            <a:avLst/>
          </a:prstGeom>
          <a:noFill/>
        </p:spPr>
        <p:txBody>
          <a:bodyPr wrap="square" rtlCol="0">
            <a:spAutoFit/>
          </a:bodyPr>
          <a:lstStyle/>
          <a:p>
            <a:r>
              <a:rPr lang="en-GB" sz="2400" dirty="0">
                <a:latin typeface="Sofia Pro" pitchFamily="2" charset="77"/>
              </a:rPr>
              <a:t>The leading professional body concerned solely with taxation.  Members have the practicing title of ‘Chartered Tax Adviser’</a:t>
            </a:r>
          </a:p>
        </p:txBody>
      </p:sp>
      <p:sp>
        <p:nvSpPr>
          <p:cNvPr id="9" name="TextBox 8">
            <a:extLst>
              <a:ext uri="{FF2B5EF4-FFF2-40B4-BE49-F238E27FC236}">
                <a16:creationId xmlns:a16="http://schemas.microsoft.com/office/drawing/2014/main" id="{8C51D228-505E-5D44-B37A-3E5A7D586DEF}"/>
              </a:ext>
            </a:extLst>
          </p:cNvPr>
          <p:cNvSpPr txBox="1"/>
          <p:nvPr/>
        </p:nvSpPr>
        <p:spPr>
          <a:xfrm>
            <a:off x="1163914" y="3429000"/>
            <a:ext cx="4608073" cy="2862322"/>
          </a:xfrm>
          <a:prstGeom prst="rect">
            <a:avLst/>
          </a:prstGeom>
          <a:noFill/>
        </p:spPr>
        <p:txBody>
          <a:bodyPr wrap="square" rtlCol="0">
            <a:spAutoFit/>
          </a:bodyPr>
          <a:lstStyle/>
          <a:p>
            <a:r>
              <a:rPr lang="en-GB" sz="2800" b="1" dirty="0">
                <a:latin typeface="Sofia Pro" pitchFamily="2" charset="77"/>
              </a:rPr>
              <a:t>Association of Taxation Technicians (ATT)</a:t>
            </a:r>
          </a:p>
          <a:p>
            <a:endParaRPr lang="en-GB" sz="2800" b="1" dirty="0">
              <a:latin typeface="Sofia Pro" pitchFamily="2" charset="77"/>
            </a:endParaRPr>
          </a:p>
          <a:p>
            <a:r>
              <a:rPr lang="en-GB" sz="2400" dirty="0">
                <a:latin typeface="Sofia Pro" pitchFamily="2" charset="77"/>
              </a:rPr>
              <a:t>The leading professional body for qualified taxation technicians who provide UK tax compliance services and related activities</a:t>
            </a:r>
          </a:p>
        </p:txBody>
      </p:sp>
      <p:pic>
        <p:nvPicPr>
          <p:cNvPr id="12" name="Picture 11">
            <a:extLst>
              <a:ext uri="{FF2B5EF4-FFF2-40B4-BE49-F238E27FC236}">
                <a16:creationId xmlns:a16="http://schemas.microsoft.com/office/drawing/2014/main" id="{3F776556-57F3-6146-9195-788741A9E5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3076" y="1902280"/>
            <a:ext cx="1661042" cy="102422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1606" y="1419769"/>
            <a:ext cx="1343354" cy="2487946"/>
          </a:xfrm>
          <a:prstGeom prst="rect">
            <a:avLst/>
          </a:prstGeom>
        </p:spPr>
      </p:pic>
    </p:spTree>
    <p:extLst>
      <p:ext uri="{BB962C8B-B14F-4D97-AF65-F5344CB8AC3E}">
        <p14:creationId xmlns:p14="http://schemas.microsoft.com/office/powerpoint/2010/main" val="298487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text, computer&#10;&#10;Description automatically generated">
            <a:extLst>
              <a:ext uri="{FF2B5EF4-FFF2-40B4-BE49-F238E27FC236}">
                <a16:creationId xmlns:a16="http://schemas.microsoft.com/office/drawing/2014/main" id="{89E6760E-37B7-4781-9E85-F4CCDFE99FC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387" r="20387"/>
          <a:stretch>
            <a:fillRect/>
          </a:stretch>
        </p:blipFill>
        <p:spPr/>
      </p:pic>
      <p:sp>
        <p:nvSpPr>
          <p:cNvPr id="2" name="Title 1">
            <a:extLst>
              <a:ext uri="{FF2B5EF4-FFF2-40B4-BE49-F238E27FC236}">
                <a16:creationId xmlns:a16="http://schemas.microsoft.com/office/drawing/2014/main" id="{E9D408F7-280C-4717-B619-96FB366F41E6}"/>
              </a:ext>
            </a:extLst>
          </p:cNvPr>
          <p:cNvSpPr>
            <a:spLocks noGrp="1"/>
          </p:cNvSpPr>
          <p:nvPr>
            <p:ph type="title"/>
          </p:nvPr>
        </p:nvSpPr>
        <p:spPr/>
        <p:txBody>
          <a:bodyPr>
            <a:normAutofit fontScale="90000"/>
          </a:bodyPr>
          <a:lstStyle/>
          <a:p>
            <a:r>
              <a:rPr lang="en-GB" sz="2800" dirty="0">
                <a:latin typeface="Sofia Pro"/>
              </a:rPr>
              <a:t/>
            </a:r>
            <a:br>
              <a:rPr lang="en-GB" sz="2800" dirty="0">
                <a:latin typeface="Sofia Pro"/>
              </a:rPr>
            </a:br>
            <a:r>
              <a:rPr lang="en-GB" sz="2800" dirty="0">
                <a:latin typeface="Sofia Pro"/>
              </a:rPr>
              <a:t>   </a:t>
            </a:r>
            <a:r>
              <a:rPr lang="en-GB" sz="4400" dirty="0">
                <a:latin typeface="Sofia Pro"/>
              </a:rPr>
              <a:t>Routes in to studying</a:t>
            </a:r>
          </a:p>
        </p:txBody>
      </p:sp>
      <p:sp>
        <p:nvSpPr>
          <p:cNvPr id="3" name="Content Placeholder 2">
            <a:extLst>
              <a:ext uri="{FF2B5EF4-FFF2-40B4-BE49-F238E27FC236}">
                <a16:creationId xmlns:a16="http://schemas.microsoft.com/office/drawing/2014/main" id="{4565120E-267E-4705-A7C9-FBFAA1D10E83}"/>
              </a:ext>
            </a:extLst>
          </p:cNvPr>
          <p:cNvSpPr>
            <a:spLocks noGrp="1"/>
          </p:cNvSpPr>
          <p:nvPr>
            <p:ph idx="1"/>
          </p:nvPr>
        </p:nvSpPr>
        <p:spPr>
          <a:xfrm>
            <a:off x="593147" y="1759852"/>
            <a:ext cx="4838700" cy="4111170"/>
          </a:xfrm>
        </p:spPr>
        <p:txBody>
          <a:bodyPr>
            <a:normAutofit fontScale="92500" lnSpcReduction="20000"/>
          </a:bodyPr>
          <a:lstStyle/>
          <a:p>
            <a:pPr marL="457200" indent="-457200">
              <a:buFont typeface="Arial" panose="020B0604020202020204" pitchFamily="34" charset="0"/>
              <a:buChar char="•"/>
            </a:pPr>
            <a:r>
              <a:rPr lang="en-GB" sz="4000" dirty="0">
                <a:latin typeface="Sofia Pro"/>
              </a:rPr>
              <a:t>School leaver Programme</a:t>
            </a:r>
          </a:p>
          <a:p>
            <a:pPr marL="457200" indent="-457200">
              <a:buFont typeface="Arial" panose="020B0604020202020204" pitchFamily="34" charset="0"/>
              <a:buChar char="•"/>
            </a:pPr>
            <a:r>
              <a:rPr lang="en-GB" sz="4000" dirty="0">
                <a:latin typeface="Sofia Pro"/>
              </a:rPr>
              <a:t>Graduate Programme</a:t>
            </a:r>
          </a:p>
          <a:p>
            <a:pPr marL="457200" indent="-457200">
              <a:buFont typeface="Arial" panose="020B0604020202020204" pitchFamily="34" charset="0"/>
              <a:buChar char="•"/>
            </a:pPr>
            <a:r>
              <a:rPr lang="en-GB" sz="4000" dirty="0">
                <a:latin typeface="Sofia Pro"/>
              </a:rPr>
              <a:t>Apprenticeship Programme</a:t>
            </a:r>
          </a:p>
          <a:p>
            <a:pPr marL="457200" indent="-457200">
              <a:buFont typeface="Arial" panose="020B0604020202020204" pitchFamily="34" charset="0"/>
              <a:buChar char="•"/>
            </a:pPr>
            <a:r>
              <a:rPr lang="en-GB" sz="4000" dirty="0">
                <a:latin typeface="Sofia Pro"/>
              </a:rPr>
              <a:t>Self Study</a:t>
            </a:r>
          </a:p>
          <a:p>
            <a:endParaRPr lang="en-GB" dirty="0"/>
          </a:p>
        </p:txBody>
      </p:sp>
    </p:spTree>
    <p:extLst>
      <p:ext uri="{BB962C8B-B14F-4D97-AF65-F5344CB8AC3E}">
        <p14:creationId xmlns:p14="http://schemas.microsoft.com/office/powerpoint/2010/main" val="342229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63">
      <a:dk1>
        <a:sysClr val="windowText" lastClr="000000"/>
      </a:dk1>
      <a:lt1>
        <a:sysClr val="window" lastClr="FFFFFF"/>
      </a:lt1>
      <a:dk2>
        <a:srgbClr val="1D348B"/>
      </a:dk2>
      <a:lt2>
        <a:srgbClr val="D7D0CE"/>
      </a:lt2>
      <a:accent1>
        <a:srgbClr val="1D348B"/>
      </a:accent1>
      <a:accent2>
        <a:srgbClr val="B2B2B2"/>
      </a:accent2>
      <a:accent3>
        <a:srgbClr val="C49109"/>
      </a:accent3>
      <a:accent4>
        <a:srgbClr val="6F1C43"/>
      </a:accent4>
      <a:accent5>
        <a:srgbClr val="006244"/>
      </a:accent5>
      <a:accent6>
        <a:srgbClr val="BA4818"/>
      </a:accent6>
      <a:hlink>
        <a:srgbClr val="0563C1"/>
      </a:hlink>
      <a:folHlink>
        <a:srgbClr val="954F72"/>
      </a:folHlink>
    </a:clrScheme>
    <a:fontScheme name="Custom 5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OT Presentation Template 211119.potx" id="{E9F92DBD-9969-4B0A-92DB-A0734206CBC2}" vid="{F6F3D668-047E-4D3B-9BA8-2CC5594706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47C4D50D5C3C4CA0A713667C0DDB4A" ma:contentTypeVersion="12" ma:contentTypeDescription="Create a new document." ma:contentTypeScope="" ma:versionID="8132d632c7b3315178fffeb7fea50938">
  <xsd:schema xmlns:xsd="http://www.w3.org/2001/XMLSchema" xmlns:xs="http://www.w3.org/2001/XMLSchema" xmlns:p="http://schemas.microsoft.com/office/2006/metadata/properties" xmlns:ns2="a3c799e5-1be7-4706-8a0c-b77d7c37ae7e" xmlns:ns3="36b4aafe-69fd-474b-9000-295280b693f6" targetNamespace="http://schemas.microsoft.com/office/2006/metadata/properties" ma:root="true" ma:fieldsID="c59d0707277d951013ace3cfa1da16ee" ns2:_="" ns3:_="">
    <xsd:import namespace="a3c799e5-1be7-4706-8a0c-b77d7c37ae7e"/>
    <xsd:import namespace="36b4aafe-69fd-474b-9000-295280b693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c799e5-1be7-4706-8a0c-b77d7c37a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b4aafe-69fd-474b-9000-295280b693f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BB42BC-BFC0-4E86-985C-23D403E03635}">
  <ds:schemaRefs>
    <ds:schemaRef ds:uri="http://schemas.microsoft.com/sharepoint/v3/contenttype/forms"/>
  </ds:schemaRefs>
</ds:datastoreItem>
</file>

<file path=customXml/itemProps2.xml><?xml version="1.0" encoding="utf-8"?>
<ds:datastoreItem xmlns:ds="http://schemas.openxmlformats.org/officeDocument/2006/customXml" ds:itemID="{F5CBFF47-A236-49E8-AEA4-878C3C52C62E}">
  <ds:schemaRefs>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 ds:uri="36b4aafe-69fd-474b-9000-295280b693f6"/>
    <ds:schemaRef ds:uri="a3c799e5-1be7-4706-8a0c-b77d7c37ae7e"/>
    <ds:schemaRef ds:uri="http://purl.org/dc/terms/"/>
  </ds:schemaRefs>
</ds:datastoreItem>
</file>

<file path=customXml/itemProps3.xml><?xml version="1.0" encoding="utf-8"?>
<ds:datastoreItem xmlns:ds="http://schemas.openxmlformats.org/officeDocument/2006/customXml" ds:itemID="{E45E1F9D-C83D-4F09-BD4D-C1291D581D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c799e5-1be7-4706-8a0c-b77d7c37ae7e"/>
    <ds:schemaRef ds:uri="36b4aafe-69fd-474b-9000-295280b693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TotalTime>
  <Words>588</Words>
  <Application>Microsoft Office PowerPoint</Application>
  <PresentationFormat>Widescreen</PresentationFormat>
  <Paragraphs>106</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Sofia Pro</vt:lpstr>
      <vt:lpstr>Times New Roman</vt:lpstr>
      <vt:lpstr>Office Theme</vt:lpstr>
      <vt:lpstr>A career in tax </vt:lpstr>
      <vt:lpstr> What is tax? </vt:lpstr>
      <vt:lpstr>    Why work in tax?  </vt:lpstr>
      <vt:lpstr>PowerPoint Presentation</vt:lpstr>
      <vt:lpstr>PowerPoint Presentation</vt:lpstr>
      <vt:lpstr>PowerPoint Presentation</vt:lpstr>
      <vt:lpstr>PowerPoint Presentation</vt:lpstr>
      <vt:lpstr>PowerPoint Presentation</vt:lpstr>
      <vt:lpstr>    Routes in to studying</vt:lpstr>
      <vt:lpstr>PowerPoint Presentation</vt:lpstr>
      <vt:lpstr> Exemptions</vt:lpstr>
      <vt:lpstr>PowerPoint Presentation</vt:lpstr>
      <vt:lpstr>    … or try something in advance! </vt:lpstr>
      <vt:lpstr>  Member benefits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career in tax</dc:title>
  <dc:creator>Jane Ashton</dc:creator>
  <cp:lastModifiedBy>Joanne Herman</cp:lastModifiedBy>
  <cp:revision>13</cp:revision>
  <cp:lastPrinted>2021-03-18T14:35:15Z</cp:lastPrinted>
  <dcterms:created xsi:type="dcterms:W3CDTF">2020-10-10T11:01:20Z</dcterms:created>
  <dcterms:modified xsi:type="dcterms:W3CDTF">2021-09-14T10:00:50Z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0x0101007447C4D50D5C3C4CA0A713667C0DDB4A</vt:lpwstr>
  </property>
</Properties>
</file>