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322" r:id="rId5"/>
    <p:sldId id="300" r:id="rId6"/>
    <p:sldId id="341" r:id="rId7"/>
    <p:sldId id="324" r:id="rId8"/>
    <p:sldId id="338" r:id="rId9"/>
    <p:sldId id="339" r:id="rId10"/>
    <p:sldId id="340" r:id="rId11"/>
    <p:sldId id="337" r:id="rId12"/>
    <p:sldId id="327" r:id="rId13"/>
    <p:sldId id="328" r:id="rId14"/>
    <p:sldId id="335" r:id="rId15"/>
    <p:sldId id="334" r:id="rId16"/>
    <p:sldId id="336" r:id="rId17"/>
    <p:sldId id="332" r:id="rId18"/>
    <p:sldId id="333" r:id="rId19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wlvOeWutUcm8PkhXYTMQGQ==" hashData="FHRoOYY8q7luTeuex0JDkzg+jnXURWs5lhrGA9QrdM59iTMZXOePwFlw0FjV2MFQ7k0JMvuHgbAZJoQ77Zb47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AF"/>
    <a:srgbClr val="0065A4"/>
    <a:srgbClr val="688AB9"/>
    <a:srgbClr val="0079C0"/>
    <a:srgbClr val="0066CC"/>
    <a:srgbClr val="0072BA"/>
    <a:srgbClr val="752C72"/>
    <a:srgbClr val="EA468D"/>
    <a:srgbClr val="E5392A"/>
    <a:srgbClr val="F39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3441" autoAdjust="0"/>
  </p:normalViewPr>
  <p:slideViewPr>
    <p:cSldViewPr>
      <p:cViewPr varScale="1">
        <p:scale>
          <a:sx n="111" d="100"/>
          <a:sy n="111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ry Clarke" userId="5b1e3bed-508c-4c18-92be-f1e62ed496ca" providerId="ADAL" clId="{6D995B6F-19A6-484E-AEE9-90620E6BCA23}"/>
    <pc:docChg chg="undo custSel modSld">
      <pc:chgData name="Rory Clarke" userId="5b1e3bed-508c-4c18-92be-f1e62ed496ca" providerId="ADAL" clId="{6D995B6F-19A6-484E-AEE9-90620E6BCA23}" dt="2026-09-08T09:45:02.967" v="97"/>
      <pc:docMkLst>
        <pc:docMk/>
      </pc:docMkLst>
      <pc:sldChg chg="modSp">
        <pc:chgData name="Rory Clarke" userId="5b1e3bed-508c-4c18-92be-f1e62ed496ca" providerId="ADAL" clId="{6D995B6F-19A6-484E-AEE9-90620E6BCA23}" dt="2026-09-08T09:45:02.967" v="97"/>
        <pc:sldMkLst>
          <pc:docMk/>
          <pc:sldMk cId="3536550791" sldId="340"/>
        </pc:sldMkLst>
        <pc:spChg chg="mod">
          <ac:chgData name="Rory Clarke" userId="5b1e3bed-508c-4c18-92be-f1e62ed496ca" providerId="ADAL" clId="{6D995B6F-19A6-484E-AEE9-90620E6BCA23}" dt="2026-09-08T09:45:02.967" v="97"/>
          <ac:spMkLst>
            <pc:docMk/>
            <pc:sldMk cId="3536550791" sldId="340"/>
            <ac:spMk id="7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0066CC"/>
                </a:solidFill>
                <a:latin typeface="Arial Narrow" panose="020B0606020202030204" pitchFamily="34" charset="0"/>
                <a:ea typeface="Calibri"/>
                <a:cs typeface="Calibri"/>
              </a:defRPr>
            </a:pPr>
            <a:r>
              <a:rPr lang="en-GB" sz="1800" b="0" dirty="0">
                <a:solidFill>
                  <a:srgbClr val="00A0AF"/>
                </a:solidFill>
                <a:latin typeface="Arial Narrow" panose="020B0606020202030204" pitchFamily="34" charset="0"/>
              </a:rPr>
              <a:t>Industry Sector of ADIT Population</a:t>
            </a:r>
          </a:p>
        </c:rich>
      </c:tx>
      <c:layout>
        <c:manualLayout>
          <c:xMode val="edge"/>
          <c:yMode val="edge"/>
          <c:x val="0.11891693094259083"/>
          <c:y val="0"/>
        </c:manualLayout>
      </c:layout>
      <c:overlay val="0"/>
      <c:spPr>
        <a:noFill/>
        <a:ln w="25399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0066CC"/>
              </a:solidFill>
              <a:latin typeface="Arial Narrow" panose="020B0606020202030204" pitchFamily="34" charset="0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6323378375657006E-2"/>
          <c:y val="0.16666901413726709"/>
          <c:w val="0.81084479529572873"/>
          <c:h val="0.681940481790439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A04-4624-9A55-98C530B421F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A04-4624-9A55-98C530B421F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A04-4624-9A55-98C530B421F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A04-4624-9A55-98C530B421F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A04-4624-9A55-98C530B421F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6A04-4624-9A55-98C530B421F7}"/>
              </c:ext>
            </c:extLst>
          </c:dPt>
          <c:dLbls>
            <c:spPr>
              <a:noFill/>
              <a:ln w="25399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Industry &amp; Commerce</c:v>
                </c:pt>
                <c:pt idx="1">
                  <c:v>Big 4</c:v>
                </c:pt>
                <c:pt idx="2">
                  <c:v>Other Accountancy</c:v>
                </c:pt>
                <c:pt idx="3">
                  <c:v>Law</c:v>
                </c:pt>
                <c:pt idx="4">
                  <c:v>Revenue Authority</c:v>
                </c:pt>
                <c:pt idx="5">
                  <c:v>Academia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0.33294997124784365</c:v>
                </c:pt>
                <c:pt idx="1">
                  <c:v>0.3</c:v>
                </c:pt>
                <c:pt idx="2">
                  <c:v>0.22599194939620471</c:v>
                </c:pt>
                <c:pt idx="3">
                  <c:v>7.648073605520414E-2</c:v>
                </c:pt>
                <c:pt idx="4">
                  <c:v>4.7728579643473261E-2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A04-4624-9A55-98C530B421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452931088"/>
        <c:axId val="231235288"/>
      </c:barChart>
      <c:catAx>
        <c:axId val="45293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1235288"/>
        <c:crosses val="autoZero"/>
        <c:auto val="1"/>
        <c:lblAlgn val="ctr"/>
        <c:lblOffset val="100"/>
        <c:noMultiLvlLbl val="0"/>
      </c:catAx>
      <c:valAx>
        <c:axId val="2312352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52931088"/>
        <c:crosses val="autoZero"/>
        <c:crossBetween val="between"/>
      </c:valAx>
      <c:spPr>
        <a:noFill/>
        <a:ln w="25399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33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28" b="0" i="0" u="none" strike="noStrike" kern="1200" baseline="0">
                <a:solidFill>
                  <a:srgbClr val="000000"/>
                </a:solidFill>
                <a:latin typeface="Arial Narrow" panose="020B0606020202030204" pitchFamily="34" charset="0"/>
                <a:ea typeface="Calibri"/>
                <a:cs typeface="Calibri"/>
              </a:defRPr>
            </a:pPr>
            <a:r>
              <a:rPr lang="en-GB" sz="1800" dirty="0">
                <a:solidFill>
                  <a:srgbClr val="00A0AF"/>
                </a:solidFill>
                <a:latin typeface="Arial Narrow" panose="020B0606020202030204" pitchFamily="34" charset="0"/>
              </a:rPr>
              <a:t>Global</a:t>
            </a:r>
            <a:r>
              <a:rPr lang="en-GB" sz="1800" baseline="0" dirty="0">
                <a:solidFill>
                  <a:srgbClr val="00A0AF"/>
                </a:solidFill>
                <a:latin typeface="Arial Narrow" panose="020B0606020202030204" pitchFamily="34" charset="0"/>
              </a:rPr>
              <a:t> Profile of ADIT Population</a:t>
            </a:r>
            <a:endParaRPr lang="en-GB" sz="1800" dirty="0">
              <a:solidFill>
                <a:srgbClr val="00A0AF"/>
              </a:solidFill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0.1371279912252818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28" b="0" i="0" u="none" strike="noStrike" kern="1200" baseline="0">
              <a:solidFill>
                <a:srgbClr val="000000"/>
              </a:solidFill>
              <a:latin typeface="Arial Narrow" panose="020B0606020202030204" pitchFamily="34" charset="0"/>
              <a:ea typeface="Calibri"/>
              <a:cs typeface="Calibri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8.2827795691561304E-2"/>
          <c:y val="8.4611229954637171E-2"/>
          <c:w val="0.53693585958005241"/>
          <c:h val="0.8054037893700786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59-46A1-8CA5-48681F691039}"/>
              </c:ext>
            </c:extLst>
          </c:dPt>
          <c:dPt>
            <c:idx val="1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59-46A1-8CA5-48681F691039}"/>
              </c:ext>
            </c:extLst>
          </c:dPt>
          <c:dPt>
            <c:idx val="2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59-46A1-8CA5-48681F691039}"/>
              </c:ext>
            </c:extLst>
          </c:dPt>
          <c:dPt>
            <c:idx val="3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59-46A1-8CA5-48681F691039}"/>
              </c:ext>
            </c:extLst>
          </c:dPt>
          <c:cat>
            <c:strRef>
              <c:f>Sheet1!$A$2:$A$5</c:f>
              <c:strCache>
                <c:ptCount val="4"/>
                <c:pt idx="0">
                  <c:v>Americas</c:v>
                </c:pt>
                <c:pt idx="1">
                  <c:v>Asia Pacific</c:v>
                </c:pt>
                <c:pt idx="2">
                  <c:v>EMEA</c:v>
                </c:pt>
                <c:pt idx="3">
                  <c:v>UK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3.3000000000000002E-2</c:v>
                </c:pt>
                <c:pt idx="1">
                  <c:v>0.153</c:v>
                </c:pt>
                <c:pt idx="2">
                  <c:v>0.52500000000000002</c:v>
                </c:pt>
                <c:pt idx="3">
                  <c:v>0.28799999999999998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59-46A1-8CA5-48681F691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04">
          <a:noFill/>
        </a:ln>
        <a:effectLst/>
      </c:spPr>
    </c:plotArea>
    <c:legend>
      <c:legendPos val="tr"/>
      <c:layout>
        <c:manualLayout>
          <c:xMode val="edge"/>
          <c:yMode val="edge"/>
          <c:x val="0.71594872919358676"/>
          <c:y val="0.18889323805622563"/>
          <c:w val="0.23983159512468344"/>
          <c:h val="0.60103271208071463"/>
        </c:manualLayout>
      </c:layout>
      <c:overlay val="0"/>
      <c:spPr>
        <a:noFill/>
        <a:ln w="25304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80" b="0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19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7679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32" y="1"/>
            <a:ext cx="2945660" cy="497679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C41FF07B-BCE8-49F5-ABB9-3ACCA88727F7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086"/>
            <a:ext cx="5438140" cy="3908524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959"/>
            <a:ext cx="2945660" cy="497679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32" y="9428959"/>
            <a:ext cx="2945660" cy="497679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E96C7E3B-370C-43A9-AD10-4FE3F67B5B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25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34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D8897-72E4-475D-B59D-0655F706A4B8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7DD42-1508-4C9F-86CD-6453021CFF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90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3DB45-09B3-4461-9F11-FD5725E71B19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7F1C8-7408-4AD5-9FD8-C1D7905C99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64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F178-E4AD-4898-BD91-4E68F12CCBE8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E67C0-42B4-4DF9-8F0C-B57A60A267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236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F8D85-13FC-4922-B6A6-313CE3FC8812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DA91F-E13D-44E3-86C3-9A2A5E9431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259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C78FE-7AA0-4D5B-AF54-5C3A49611A60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ECFE2-0C0C-4B59-B2BF-7AC4153D17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967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B6295-B8FE-4DFA-A8C7-A956528C5A25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6E8DE-1E75-4327-887F-D123E934BC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83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6F165-415C-4EEE-AD41-F6C2C3375C28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F0BF5-96AA-4C90-8548-9553649237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07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F671F-9E91-4696-AE66-B11E4E0F7C39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A9FFC-5949-406E-89CD-EFB73E8A8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58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56BAE-0B3E-4B1D-BC47-E7033726084C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45DC6-CF19-49C4-B50C-0BEA600D7B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0BB55-B0F3-4C71-9FA5-E9EA86EF5CB6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EFB49-AC82-4B87-AE53-0F5445260E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525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30CA4-2985-44B8-886F-8059D4512023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F19CE-2493-46A9-A850-2BF87BC6F9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53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27F13D-111D-4F9E-91AD-8BA47C704DC3}" type="datetimeFigureOut">
              <a:rPr lang="en-GB"/>
              <a:pPr>
                <a:defRPr/>
              </a:pPr>
              <a:t>08/09/2026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ACCC0E-ED61-4AAA-9D42-BAD2DD145D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jpeg"/><Relationship Id="rId26" Type="http://schemas.openxmlformats.org/officeDocument/2006/relationships/image" Target="../media/image26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jpe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16.jpe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jpe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8" Type="http://schemas.openxmlformats.org/officeDocument/2006/relationships/image" Target="../media/image8.jpeg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jpeg"/><Relationship Id="rId18" Type="http://schemas.openxmlformats.org/officeDocument/2006/relationships/image" Target="../media/image54.png"/><Relationship Id="rId26" Type="http://schemas.openxmlformats.org/officeDocument/2006/relationships/image" Target="../media/image62.jpeg"/><Relationship Id="rId21" Type="http://schemas.openxmlformats.org/officeDocument/2006/relationships/image" Target="../media/image57.png"/><Relationship Id="rId34" Type="http://schemas.openxmlformats.org/officeDocument/2006/relationships/image" Target="../media/image70.png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33" Type="http://schemas.openxmlformats.org/officeDocument/2006/relationships/image" Target="../media/image69.png"/><Relationship Id="rId38" Type="http://schemas.openxmlformats.org/officeDocument/2006/relationships/image" Target="../media/image74.png"/><Relationship Id="rId2" Type="http://schemas.openxmlformats.org/officeDocument/2006/relationships/image" Target="../media/image1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jpeg"/><Relationship Id="rId32" Type="http://schemas.openxmlformats.org/officeDocument/2006/relationships/image" Target="../media/image68.png"/><Relationship Id="rId37" Type="http://schemas.openxmlformats.org/officeDocument/2006/relationships/image" Target="../media/image73.png"/><Relationship Id="rId5" Type="http://schemas.openxmlformats.org/officeDocument/2006/relationships/image" Target="../media/image41.jpe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36" Type="http://schemas.openxmlformats.org/officeDocument/2006/relationships/image" Target="../media/image72.png"/><Relationship Id="rId10" Type="http://schemas.openxmlformats.org/officeDocument/2006/relationships/image" Target="../media/image46.jpeg"/><Relationship Id="rId19" Type="http://schemas.openxmlformats.org/officeDocument/2006/relationships/image" Target="../media/image55.jpeg"/><Relationship Id="rId31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Relationship Id="rId35" Type="http://schemas.openxmlformats.org/officeDocument/2006/relationships/image" Target="../media/image71.png"/><Relationship Id="rId8" Type="http://schemas.openxmlformats.org/officeDocument/2006/relationships/image" Target="../media/image44.png"/><Relationship Id="rId3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4400" b="1" dirty="0">
                <a:solidFill>
                  <a:srgbClr val="00A0AF"/>
                </a:solidFill>
                <a:latin typeface="Arial Narrow" panose="020B0606020202030204" pitchFamily="34" charset="0"/>
              </a:rPr>
              <a:t>STAND OUT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4400" b="1" dirty="0">
                <a:solidFill>
                  <a:srgbClr val="00A0AF"/>
                </a:solidFill>
                <a:latin typeface="Arial Narrow" panose="020B0606020202030204" pitchFamily="34" charset="0"/>
              </a:rPr>
              <a:t>FROM THE CROWD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2674"/>
            <a:ext cx="9144000" cy="343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1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999324"/>
              </p:ext>
            </p:extLst>
          </p:nvPr>
        </p:nvGraphicFramePr>
        <p:xfrm>
          <a:off x="251520" y="2090523"/>
          <a:ext cx="4965700" cy="3336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578317"/>
              </p:ext>
            </p:extLst>
          </p:nvPr>
        </p:nvGraphicFramePr>
        <p:xfrm>
          <a:off x="4572000" y="2091599"/>
          <a:ext cx="4300537" cy="335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4400" b="1" dirty="0">
                <a:solidFill>
                  <a:srgbClr val="00A0AF"/>
                </a:solidFill>
                <a:latin typeface="Arial Narrow" panose="020B0606020202030204" pitchFamily="34" charset="0"/>
              </a:rPr>
              <a:t>WHERE ARE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4400" b="1" dirty="0">
                <a:solidFill>
                  <a:srgbClr val="00A0AF"/>
                </a:solidFill>
                <a:latin typeface="Arial Narrow" panose="020B0606020202030204" pitchFamily="34" charset="0"/>
              </a:rPr>
              <a:t>ADIT PEOPLE?</a:t>
            </a:r>
          </a:p>
        </p:txBody>
      </p:sp>
    </p:spTree>
    <p:extLst>
      <p:ext uri="{BB962C8B-B14F-4D97-AF65-F5344CB8AC3E}">
        <p14:creationId xmlns:p14="http://schemas.microsoft.com/office/powerpoint/2010/main" val="133532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4400" b="1" dirty="0">
                <a:solidFill>
                  <a:srgbClr val="00A0AF"/>
                </a:solidFill>
                <a:latin typeface="Arial Narrow" panose="020B0606020202030204" pitchFamily="34" charset="0"/>
              </a:rPr>
              <a:t>WHERE DO THEY WORK?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08976" y="1592790"/>
            <a:ext cx="8683863" cy="5006850"/>
            <a:chOff x="208976" y="1592790"/>
            <a:chExt cx="8683863" cy="5006850"/>
          </a:xfrm>
        </p:grpSpPr>
        <p:pic>
          <p:nvPicPr>
            <p:cNvPr id="9245" name="Picture 44" descr="http://www.ilknefesim.net/wp-content/uploads/2012/03/Procter-and-Gamble.bm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2319" y="2429256"/>
              <a:ext cx="1290361" cy="719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0112" y="3913217"/>
              <a:ext cx="1592756" cy="894356"/>
            </a:xfrm>
            <a:prstGeom prst="rect">
              <a:avLst/>
            </a:prstGeom>
          </p:spPr>
        </p:pic>
        <p:pic>
          <p:nvPicPr>
            <p:cNvPr id="9230" name="Picture 2" descr="http://www.girtoncollegeboatclub.com/sites/default/files/images/pwc-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2800" y="4090130"/>
              <a:ext cx="867245" cy="611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2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78741" y="2665574"/>
              <a:ext cx="1513739" cy="237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4" name="Picture 16" descr="http://4.bp.blogspot.com/_0HqHAIKYUEA/THgKwCh5wfI/AAAAAAAAAH8/9pQ7n8w0SZc/s1600/BakerTilly_c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7205" y="2614729"/>
              <a:ext cx="1731659" cy="343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5" name="Picture 18" descr="http://i.telegraph.co.uk/multimedia/archive/01379/PF-hmrc-logo_1379417c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0370" y="1595316"/>
              <a:ext cx="1444459" cy="839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6" name="Picture 2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32667" y="3383284"/>
              <a:ext cx="1151718" cy="380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7" name="Picture 2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73473" y="2636912"/>
              <a:ext cx="1400692" cy="428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8" name="Picture 26" descr="http://www.icg.gg/wp-content/uploads/Grant-Thornton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378" y="1668137"/>
              <a:ext cx="2050064" cy="69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9" name="Picture 28" descr="http://www.talentone.org/RegisteredCompany/images/1840032462_standard-chartered-miw-01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120" y="1592790"/>
              <a:ext cx="1454416" cy="843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1" name="Picture 36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32240" y="4914678"/>
              <a:ext cx="1257134" cy="69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6" name="Picture 34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180045" y="4836489"/>
              <a:ext cx="712435" cy="878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4" name="Picture 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19672" y="4134584"/>
              <a:ext cx="1291038" cy="5159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26" name="Picture 2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4090555"/>
              <a:ext cx="1326706" cy="552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2018" y="1671912"/>
              <a:ext cx="1273783" cy="692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315" y="5035505"/>
              <a:ext cx="1328357" cy="481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7382" y="4222458"/>
              <a:ext cx="1905098" cy="297875"/>
            </a:xfrm>
            <a:prstGeom prst="rect">
              <a:avLst/>
            </a:prstGeom>
          </p:spPr>
        </p:pic>
        <p:pic>
          <p:nvPicPr>
            <p:cNvPr id="33" name="Picture 44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73838" y="4986434"/>
              <a:ext cx="1191191" cy="578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8100" y="2437420"/>
              <a:ext cx="939125" cy="77555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7953" y="5759897"/>
              <a:ext cx="790999" cy="79027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2281" y="5967549"/>
              <a:ext cx="1800200" cy="39911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7824" y="5891322"/>
              <a:ext cx="1786959" cy="50078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1132" y="5782723"/>
              <a:ext cx="1096250" cy="816917"/>
            </a:xfrm>
            <a:prstGeom prst="rect">
              <a:avLst/>
            </a:prstGeom>
          </p:spPr>
        </p:pic>
        <p:pic>
          <p:nvPicPr>
            <p:cNvPr id="36" name="Picture 38" descr="http://www.topnews.in/files/General-Electric_0.jpg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4000" y="3171078"/>
              <a:ext cx="763855" cy="76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9041" y="3309000"/>
              <a:ext cx="1471208" cy="48505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72" y="1688760"/>
              <a:ext cx="914152" cy="62744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8384" y="1592790"/>
              <a:ext cx="864455" cy="78684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7791" y="2665574"/>
              <a:ext cx="1630002" cy="269903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5445" y="4950140"/>
              <a:ext cx="1670771" cy="78311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632" y="5997512"/>
              <a:ext cx="1457593" cy="383816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976" y="3961529"/>
              <a:ext cx="1221159" cy="874960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1477" y="3283050"/>
              <a:ext cx="1011003" cy="56868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243" y="3436605"/>
              <a:ext cx="1535514" cy="251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4051" y="5101225"/>
              <a:ext cx="1297488" cy="349024"/>
            </a:xfrm>
            <a:prstGeom prst="rect">
              <a:avLst/>
            </a:prstGeom>
          </p:spPr>
        </p:pic>
        <p:pic>
          <p:nvPicPr>
            <p:cNvPr id="43" name="Picture 12"/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1314" y="5820148"/>
              <a:ext cx="680285" cy="705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4000" y="3363435"/>
              <a:ext cx="1589440" cy="3526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446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4400" b="1" dirty="0">
                <a:solidFill>
                  <a:srgbClr val="00A0AF"/>
                </a:solidFill>
                <a:latin typeface="Arial Narrow" panose="020B0606020202030204" pitchFamily="34" charset="0"/>
              </a:rPr>
              <a:t>WHERE DO THEY WORK?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15228" y="1663929"/>
            <a:ext cx="8898456" cy="4933423"/>
            <a:chOff x="215228" y="1663929"/>
            <a:chExt cx="8898456" cy="493342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082" y="3070435"/>
              <a:ext cx="1662383" cy="934629"/>
            </a:xfrm>
            <a:prstGeom prst="rect">
              <a:avLst/>
            </a:prstGeom>
          </p:spPr>
        </p:pic>
        <p:pic>
          <p:nvPicPr>
            <p:cNvPr id="922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353" y="3985599"/>
              <a:ext cx="1625881" cy="788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41" name="Picture 36" descr="http://easyhotelbreaks.com/leisuredaily/wp-content/uploads/2011/02/DLA_Piper_logo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0294" y="2257834"/>
              <a:ext cx="1410595" cy="914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50212" y="5836535"/>
              <a:ext cx="750046" cy="67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2" name="Picture 8" descr="http://sussexcareers.files.wordpress.com/2012/03/deloitte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745" y="1848311"/>
              <a:ext cx="1242493" cy="253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4" name="Picture 1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11686" y="1747251"/>
              <a:ext cx="1552815" cy="425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5" name="Picture 1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60201" y="1663929"/>
              <a:ext cx="668459" cy="602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6" name="Picture 22" descr="http://www.cipp.org.uk/filemanager/root/site_assets/bdo_logo_web_rip_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2754" y="3320113"/>
              <a:ext cx="1128569" cy="408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8" name="Picture 26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88280" y="2467063"/>
              <a:ext cx="1079322" cy="51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9" name="Picture 28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41672" y="2563434"/>
              <a:ext cx="1713407" cy="34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3" name="Picture 40" descr="http://www.algemeiner.com/wp-content/uploads/2011/05/Halliburton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9043" y="4990900"/>
              <a:ext cx="954338" cy="583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0" name="Picture 32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10158" y="4275813"/>
              <a:ext cx="1592667" cy="334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3" name="Picture 2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32040" y="4911133"/>
              <a:ext cx="752285" cy="753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95936" y="5854560"/>
              <a:ext cx="1466432" cy="598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24502" y="3387164"/>
              <a:ext cx="1751923" cy="24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Picture 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42803" y="4905554"/>
              <a:ext cx="812973" cy="735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9" name="Picture 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8905" y="2491068"/>
              <a:ext cx="1216774" cy="469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5" name="Picture 2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03889" y="4080199"/>
              <a:ext cx="1468106" cy="531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229" y="1742052"/>
              <a:ext cx="890112" cy="43552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5492" y="5104184"/>
              <a:ext cx="1753105" cy="35699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762" y="2404840"/>
              <a:ext cx="579976" cy="627241"/>
            </a:xfrm>
            <a:prstGeom prst="rect">
              <a:avLst/>
            </a:prstGeom>
          </p:spPr>
        </p:pic>
        <p:pic>
          <p:nvPicPr>
            <p:cNvPr id="34" name="Picture 4" descr="http://www.csreurope.org/data/images/logos/corporatemembers/kpmg-logo.jpg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228" y="5013176"/>
              <a:ext cx="1350227" cy="538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6025" y="1718844"/>
              <a:ext cx="1391286" cy="4847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8369" y="5760266"/>
              <a:ext cx="1345315" cy="83708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9610" y="3208301"/>
              <a:ext cx="701099" cy="63643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2448" y="5941686"/>
              <a:ext cx="1507593" cy="44685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6105" y="3245105"/>
              <a:ext cx="921789" cy="58991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9144" y="4169845"/>
              <a:ext cx="1575593" cy="44510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1914" y="3989754"/>
              <a:ext cx="1339924" cy="697623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6104" y="2456017"/>
              <a:ext cx="1652445" cy="538981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4128" y="6091278"/>
              <a:ext cx="2034518" cy="14580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5392" y="1769065"/>
              <a:ext cx="1871313" cy="42835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3894" y="3293805"/>
              <a:ext cx="1302033" cy="47679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041" y="3946071"/>
              <a:ext cx="937456" cy="743402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5544" y="5729131"/>
              <a:ext cx="761356" cy="78419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7952" y="4864154"/>
              <a:ext cx="2047157" cy="8529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5749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Content Placeholder 11"/>
          <p:cNvSpPr txBox="1">
            <a:spLocks/>
          </p:cNvSpPr>
          <p:nvPr/>
        </p:nvSpPr>
        <p:spPr bwMode="auto">
          <a:xfrm>
            <a:off x="539552" y="2043838"/>
            <a:ext cx="8089776" cy="389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panose="020B0604020202020204" pitchFamily="34" charset="0"/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Dr Philip Baker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	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University of Oxford, UK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None/>
              <a:tabLst>
                <a:tab pos="2873375" algn="l"/>
              </a:tabLst>
              <a:defRPr/>
            </a:pPr>
            <a:r>
              <a:rPr lang="en-GB" sz="1600" b="1" dirty="0">
                <a:solidFill>
                  <a:srgbClr val="00A0AF"/>
                </a:solidFill>
                <a:latin typeface="Arial Narrow" panose="020B0606020202030204" pitchFamily="34" charset="0"/>
              </a:rPr>
              <a:t>Chloe Burnett</a:t>
            </a:r>
            <a:r>
              <a:rPr lang="en-GB" sz="1600" dirty="0">
                <a:solidFill>
                  <a:prstClr val="black"/>
                </a:solidFill>
              </a:rPr>
              <a:t>	</a:t>
            </a:r>
            <a:r>
              <a:rPr lang="en-GB" sz="1600" dirty="0" err="1">
                <a:solidFill>
                  <a:prstClr val="black"/>
                </a:solidFill>
              </a:rPr>
              <a:t>Selborne</a:t>
            </a:r>
            <a:r>
              <a:rPr lang="en-GB" sz="1600" dirty="0">
                <a:solidFill>
                  <a:prstClr val="black"/>
                </a:solidFill>
              </a:rPr>
              <a:t> Wentworth Chambers, Australia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panose="020B0604020202020204" pitchFamily="34" charset="0"/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Malcolm Gammie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	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One Essex Court, UK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KR Girish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HelveticaNeueLT Std Cn" panose="020B050603050203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International Tax Research and Analysis Foundation, India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None/>
              <a:tabLst>
                <a:tab pos="2873375" algn="l"/>
              </a:tabLst>
              <a:defRPr/>
            </a:pPr>
            <a:r>
              <a:rPr lang="en-GB" sz="1600" b="1" dirty="0">
                <a:solidFill>
                  <a:srgbClr val="00A0AF"/>
                </a:solidFill>
                <a:latin typeface="Arial Narrow" panose="020B0606020202030204" pitchFamily="34" charset="0"/>
              </a:rPr>
              <a:t>Prof. Ruth Mason</a:t>
            </a:r>
            <a:r>
              <a:rPr lang="en-GB" sz="1600" dirty="0">
                <a:solidFill>
                  <a:prstClr val="black"/>
                </a:solidFill>
              </a:rPr>
              <a:t>	University of Virginia, USA</a:t>
            </a:r>
          </a:p>
          <a:p>
            <a:pPr marL="0" lvl="0" indent="0" eaLnBrk="1" hangingPunct="1"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Prof. Zhu Qing | </a:t>
            </a:r>
            <a:r>
              <a:rPr lang="ja-JP" altLang="en-US" sz="1600" b="1" dirty="0">
                <a:solidFill>
                  <a:srgbClr val="00A0AF"/>
                </a:solidFill>
                <a:latin typeface="Arial Narrow" panose="020B0606020202030204" pitchFamily="34" charset="0"/>
              </a:rPr>
              <a:t>朱青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	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Renmin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University of China </a:t>
            </a:r>
            <a:r>
              <a:rPr lang="en-US" altLang="zh-CN" sz="1600" dirty="0">
                <a:solidFill>
                  <a:prstClr val="black"/>
                </a:solidFill>
              </a:rPr>
              <a:t>| </a:t>
            </a:r>
            <a:r>
              <a:rPr lang="zh-CN" altLang="en-US" sz="1600" dirty="0">
                <a:solidFill>
                  <a:prstClr val="black"/>
                </a:solidFill>
              </a:rPr>
              <a:t>中国人民大学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panose="020B0604020202020204" pitchFamily="34" charset="0"/>
              <a:buNone/>
              <a:tabLst>
                <a:tab pos="2873375" algn="l"/>
              </a:tabLst>
              <a:defRPr/>
            </a:pPr>
            <a:r>
              <a:rPr lang="en-GB" sz="1600" b="1" dirty="0" err="1">
                <a:solidFill>
                  <a:srgbClr val="00A0AF"/>
                </a:solidFill>
                <a:latin typeface="Arial Narrow" panose="020B0606020202030204" pitchFamily="34" charset="0"/>
              </a:rPr>
              <a:t>Prof.</a:t>
            </a:r>
            <a:r>
              <a:rPr lang="en-GB" sz="1600" b="1" dirty="0">
                <a:solidFill>
                  <a:srgbClr val="00A0AF"/>
                </a:solidFill>
                <a:latin typeface="Arial Narrow" panose="020B0606020202030204" pitchFamily="34" charset="0"/>
              </a:rPr>
              <a:t> Diane Ring</a:t>
            </a:r>
            <a:r>
              <a:rPr lang="en-GB" sz="1600" dirty="0">
                <a:solidFill>
                  <a:prstClr val="black"/>
                </a:solidFill>
              </a:rPr>
              <a:t>	Boston College, USA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panose="020B0604020202020204" pitchFamily="34" charset="0"/>
              <a:buNone/>
              <a:tabLst>
                <a:tab pos="2873375" algn="l"/>
              </a:tabLst>
              <a:defRPr/>
            </a:pPr>
            <a:r>
              <a:rPr lang="en-GB" sz="1600" b="1" dirty="0">
                <a:solidFill>
                  <a:srgbClr val="00A0AF"/>
                </a:solidFill>
                <a:latin typeface="Arial Narrow" panose="020B0606020202030204" pitchFamily="34" charset="0"/>
              </a:rPr>
              <a:t>Prof. Jennifer Roeleveld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	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University of Cape Town, South Africa</a:t>
            </a:r>
            <a:endParaRPr lang="en-GB" sz="16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panose="020B0604020202020204" pitchFamily="34" charset="0"/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Prof.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 Luís Eduardo Schoueri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	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University of São Paulo, Brazil</a:t>
            </a:r>
          </a:p>
          <a:p>
            <a:pPr marL="0" lvl="0" indent="0" eaLnBrk="1" hangingPunct="1"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Dr Marius van Oordt	</a:t>
            </a:r>
            <a:r>
              <a:rPr lang="en-GB" sz="1600" dirty="0">
                <a:solidFill>
                  <a:prstClr val="black"/>
                </a:solidFill>
              </a:rPr>
              <a:t>International Monetary Fund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panose="020B0604020202020204" pitchFamily="34" charset="0"/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Prof.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Kees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 Van Raad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	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University of Leiden, Netherlands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panose="020B0604020202020204" pitchFamily="34" charset="0"/>
              <a:buNone/>
              <a:tabLst>
                <a:tab pos="287337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Jefferson VanderWolk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	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Squire Patton Boggs, USA</a:t>
            </a:r>
          </a:p>
        </p:txBody>
      </p:sp>
      <p:sp>
        <p:nvSpPr>
          <p:cNvPr id="11269" name="TextBox 13"/>
          <p:cNvSpPr txBox="1">
            <a:spLocks noChangeArrowheads="1"/>
          </p:cNvSpPr>
          <p:nvPr/>
        </p:nvSpPr>
        <p:spPr bwMode="auto">
          <a:xfrm>
            <a:off x="506413" y="1440614"/>
            <a:ext cx="7954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An Academic Board of leading international tax academics oversee and evaluate the technical content and rigour of the ADIT examinations to ensure the highest standard of assessment.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THE ACADEMIC BOARD</a:t>
            </a: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506412" y="5978458"/>
            <a:ext cx="795402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Academic Board</a:t>
            </a:r>
            <a:r>
              <a:rPr kumimoji="0" lang="en-GB" altLang="en-US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meetings are chaired by:</a:t>
            </a:r>
            <a:endParaRPr kumimoji="0" lang="en-GB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Content Placeholder 11"/>
          <p:cNvSpPr txBox="1">
            <a:spLocks/>
          </p:cNvSpPr>
          <p:nvPr/>
        </p:nvSpPr>
        <p:spPr bwMode="auto">
          <a:xfrm>
            <a:off x="539552" y="6324238"/>
            <a:ext cx="8089776" cy="34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indent="0" eaLnBrk="1" hangingPunct="1">
              <a:spcBef>
                <a:spcPts val="0"/>
              </a:spcBef>
              <a:spcAft>
                <a:spcPts val="600"/>
              </a:spcAft>
              <a:buClr>
                <a:srgbClr val="00A0AF"/>
              </a:buClr>
              <a:buNone/>
              <a:tabLst>
                <a:tab pos="2873375" algn="l"/>
                <a:tab pos="3590925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Jim</a:t>
            </a:r>
            <a:r>
              <a:rPr kumimoji="0" lang="en-GB" sz="1600" b="1" i="0" u="none" strike="noStrike" kern="1200" cap="none" spc="0" normalizeH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 Robertson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	</a:t>
            </a:r>
            <a:r>
              <a:rPr lang="en-GB" sz="1600" dirty="0">
                <a:solidFill>
                  <a:prstClr val="black"/>
                </a:solidFill>
              </a:rPr>
              <a:t>UN Subcommittee on Extractive Industries Taxation, UK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59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900113" y="1557338"/>
            <a:ext cx="7272287" cy="4176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5829300" algn="l"/>
              </a:tabLst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Student registration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(5 years)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	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£303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5829300" algn="l"/>
              </a:tabLst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Exam entry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(per exam)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	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£</a:t>
            </a:r>
            <a:r>
              <a:rPr lang="en-GB" sz="2400" b="1" dirty="0">
                <a:solidFill>
                  <a:srgbClr val="00A0AF"/>
                </a:solidFill>
                <a:latin typeface="Arial Narrow" panose="020B0606020202030204" pitchFamily="34" charset="0"/>
              </a:rPr>
              <a:t>278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5829300" algn="l"/>
              </a:tabLst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Extended essay option:	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£</a:t>
            </a:r>
            <a:r>
              <a:rPr lang="en-GB" sz="2400" b="1" dirty="0">
                <a:solidFill>
                  <a:srgbClr val="00A0AF"/>
                </a:solidFill>
                <a:latin typeface="Arial Narrow" panose="020B0606020202030204" pitchFamily="34" charset="0"/>
              </a:rPr>
              <a:t>278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5829300" algn="l"/>
              </a:tabLst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Affiliate annual subscription:	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£210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ADIT FEES</a:t>
            </a:r>
          </a:p>
        </p:txBody>
      </p:sp>
    </p:spTree>
    <p:extLst>
      <p:ext uri="{BB962C8B-B14F-4D97-AF65-F5344CB8AC3E}">
        <p14:creationId xmlns:p14="http://schemas.microsoft.com/office/powerpoint/2010/main" val="725800655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55576" y="1675259"/>
            <a:ext cx="6480720" cy="7191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Register online at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755576" y="2349053"/>
            <a:ext cx="7776864" cy="1223963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20204" pitchFamily="34" charset="0"/>
              </a:rPr>
              <a:t>www.tax.org.uk/adit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NEXT STEPS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5576" y="4365104"/>
            <a:ext cx="4608512" cy="163046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Rory Clarke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ADIT Manager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+44 (0)20 7340 0571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rclarke@adit.org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755576" y="3501008"/>
            <a:ext cx="6480720" cy="7191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or contact</a:t>
            </a:r>
          </a:p>
        </p:txBody>
      </p:sp>
    </p:spTree>
    <p:extLst>
      <p:ext uri="{BB962C8B-B14F-4D97-AF65-F5344CB8AC3E}">
        <p14:creationId xmlns:p14="http://schemas.microsoft.com/office/powerpoint/2010/main" val="4110022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Group 24"/>
          <p:cNvGrpSpPr>
            <a:grpSpLocks/>
          </p:cNvGrpSpPr>
          <p:nvPr/>
        </p:nvGrpSpPr>
        <p:grpSpPr bwMode="auto">
          <a:xfrm>
            <a:off x="1173893" y="2120274"/>
            <a:ext cx="6767164" cy="3854254"/>
            <a:chOff x="1535089" y="1940210"/>
            <a:chExt cx="6767299" cy="3726610"/>
          </a:xfrm>
        </p:grpSpPr>
        <p:grpSp>
          <p:nvGrpSpPr>
            <p:cNvPr id="3080" name="Group 17"/>
            <p:cNvGrpSpPr>
              <a:grpSpLocks/>
            </p:cNvGrpSpPr>
            <p:nvPr/>
          </p:nvGrpSpPr>
          <p:grpSpPr bwMode="auto">
            <a:xfrm>
              <a:off x="1535089" y="1940210"/>
              <a:ext cx="6767299" cy="3726610"/>
              <a:chOff x="1715109" y="873450"/>
              <a:chExt cx="6767299" cy="3726610"/>
            </a:xfrm>
          </p:grpSpPr>
          <p:grpSp>
            <p:nvGrpSpPr>
              <p:cNvPr id="3083" name="Group 11"/>
              <p:cNvGrpSpPr>
                <a:grpSpLocks/>
              </p:cNvGrpSpPr>
              <p:nvPr/>
            </p:nvGrpSpPr>
            <p:grpSpPr bwMode="auto">
              <a:xfrm>
                <a:off x="2922699" y="873450"/>
                <a:ext cx="4320087" cy="1633786"/>
                <a:chOff x="2778683" y="873450"/>
                <a:chExt cx="4320087" cy="1633786"/>
              </a:xfrm>
            </p:grpSpPr>
            <p:sp>
              <p:nvSpPr>
                <p:cNvPr id="4" name="Rectangle 3"/>
                <p:cNvSpPr/>
                <p:nvPr/>
              </p:nvSpPr>
              <p:spPr>
                <a:xfrm>
                  <a:off x="2778683" y="873450"/>
                  <a:ext cx="4320087" cy="1633786"/>
                </a:xfrm>
                <a:prstGeom prst="rect">
                  <a:avLst/>
                </a:prstGeom>
                <a:solidFill>
                  <a:srgbClr val="0065A4">
                    <a:alpha val="50196"/>
                  </a:srgb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/>
                </a:p>
              </p:txBody>
            </p:sp>
            <p:sp>
              <p:nvSpPr>
                <p:cNvPr id="3093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2778683" y="946671"/>
                  <a:ext cx="4320087" cy="14873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marL="144000" indent="-144000" eaLnBrk="1" hangingPunct="1">
                    <a:spcBef>
                      <a:spcPts val="600"/>
                    </a:spcBef>
                    <a:spcAft>
                      <a:spcPts val="1200"/>
                    </a:spcAft>
                    <a:buClr>
                      <a:schemeClr val="bg1"/>
                    </a:buClr>
                    <a:buFont typeface="Calibri" panose="020F0502020204030204" pitchFamily="34" charset="0"/>
                    <a:buChar char="•"/>
                    <a:defRPr/>
                  </a:pPr>
                  <a:r>
                    <a:rPr lang="en-GB" sz="1600" dirty="0">
                      <a:solidFill>
                        <a:schemeClr val="bg1"/>
                      </a:solidFill>
                      <a:latin typeface="+mn-lt"/>
                    </a:rPr>
                    <a:t>Leading professional body in the UK for taxation</a:t>
                  </a:r>
                </a:p>
                <a:p>
                  <a:pPr marL="144000" indent="-144000" eaLnBrk="1" hangingPunct="1">
                    <a:spcBef>
                      <a:spcPts val="600"/>
                    </a:spcBef>
                    <a:spcAft>
                      <a:spcPts val="1200"/>
                    </a:spcAft>
                    <a:buClr>
                      <a:schemeClr val="bg1"/>
                    </a:buClr>
                    <a:buFont typeface="Calibri" panose="020F0502020204030204" pitchFamily="34" charset="0"/>
                    <a:buChar char="•"/>
                    <a:defRPr/>
                  </a:pPr>
                  <a:r>
                    <a:rPr lang="en-GB" sz="1600" dirty="0">
                      <a:solidFill>
                        <a:schemeClr val="bg1"/>
                      </a:solidFill>
                      <a:latin typeface="+mn-lt"/>
                    </a:rPr>
                    <a:t>Membership of CIOT is by examination – 20,000 members and 7,500 students</a:t>
                  </a:r>
                </a:p>
                <a:p>
                  <a:pPr marL="144000" indent="-144000" eaLnBrk="1" hangingPunct="1">
                    <a:spcBef>
                      <a:spcPts val="600"/>
                    </a:spcBef>
                    <a:spcAft>
                      <a:spcPts val="1200"/>
                    </a:spcAft>
                    <a:buClr>
                      <a:schemeClr val="bg1"/>
                    </a:buClr>
                    <a:buFont typeface="Calibri" panose="020F0502020204030204" pitchFamily="34" charset="0"/>
                    <a:buChar char="•"/>
                    <a:defRPr/>
                  </a:pPr>
                  <a:r>
                    <a:rPr lang="en-GB" sz="1600" dirty="0">
                      <a:solidFill>
                        <a:schemeClr val="bg1"/>
                      </a:solidFill>
                      <a:latin typeface="+mn-lt"/>
                    </a:rPr>
                    <a:t>Awards and administers </a:t>
                  </a:r>
                  <a:r>
                    <a:rPr lang="en-GB" sz="1600" b="1" dirty="0">
                      <a:solidFill>
                        <a:schemeClr val="bg1"/>
                      </a:solidFill>
                      <a:latin typeface="+mn-lt"/>
                    </a:rPr>
                    <a:t>two </a:t>
                  </a:r>
                  <a:r>
                    <a:rPr lang="en-GB" sz="1600" dirty="0">
                      <a:solidFill>
                        <a:schemeClr val="bg1"/>
                      </a:solidFill>
                      <a:latin typeface="+mn-lt"/>
                    </a:rPr>
                    <a:t>qualifications</a:t>
                  </a:r>
                </a:p>
              </p:txBody>
            </p:sp>
          </p:grpSp>
          <p:grpSp>
            <p:nvGrpSpPr>
              <p:cNvPr id="3084" name="Group 16"/>
              <p:cNvGrpSpPr>
                <a:grpSpLocks/>
              </p:cNvGrpSpPr>
              <p:nvPr/>
            </p:nvGrpSpPr>
            <p:grpSpPr bwMode="auto">
              <a:xfrm>
                <a:off x="5242343" y="2817903"/>
                <a:ext cx="3240065" cy="1782157"/>
                <a:chOff x="5242343" y="2817903"/>
                <a:chExt cx="3240065" cy="1782157"/>
              </a:xfrm>
            </p:grpSpPr>
            <p:sp>
              <p:nvSpPr>
                <p:cNvPr id="10" name="Rectangle 9"/>
                <p:cNvSpPr/>
                <p:nvPr/>
              </p:nvSpPr>
              <p:spPr>
                <a:xfrm>
                  <a:off x="5242343" y="2817903"/>
                  <a:ext cx="3240065" cy="1782157"/>
                </a:xfrm>
                <a:prstGeom prst="rect">
                  <a:avLst/>
                </a:prstGeom>
                <a:solidFill>
                  <a:srgbClr val="00A0AF">
                    <a:alpha val="50196"/>
                  </a:srgb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/>
                </a:p>
              </p:txBody>
            </p:sp>
            <p:sp>
              <p:nvSpPr>
                <p:cNvPr id="3089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5242343" y="3078095"/>
                  <a:ext cx="3240064" cy="12647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anchor="ctr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GB" sz="3000" b="1" dirty="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CTA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GB" sz="1600" b="1" dirty="0">
                      <a:solidFill>
                        <a:schemeClr val="bg1"/>
                      </a:solidFill>
                      <a:latin typeface="+mn-lt"/>
                    </a:rPr>
                    <a:t>(Chartered Tax Adviser)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en-GB" sz="1500" dirty="0">
                    <a:solidFill>
                      <a:schemeClr val="bg1"/>
                    </a:solidFill>
                    <a:latin typeface="+mn-lt"/>
                  </a:endParaRP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GB" sz="1600" b="1" dirty="0">
                      <a:solidFill>
                        <a:schemeClr val="bg1"/>
                      </a:solidFill>
                      <a:latin typeface="+mn-lt"/>
                    </a:rPr>
                    <a:t>A UK Tax Qualification</a:t>
                  </a:r>
                </a:p>
              </p:txBody>
            </p:sp>
          </p:grpSp>
          <p:grpSp>
            <p:nvGrpSpPr>
              <p:cNvPr id="3085" name="Group 15"/>
              <p:cNvGrpSpPr>
                <a:grpSpLocks/>
              </p:cNvGrpSpPr>
              <p:nvPr/>
            </p:nvGrpSpPr>
            <p:grpSpPr bwMode="auto">
              <a:xfrm>
                <a:off x="1715109" y="2817903"/>
                <a:ext cx="3240065" cy="1782047"/>
                <a:chOff x="1715109" y="2898769"/>
                <a:chExt cx="3240065" cy="1782047"/>
              </a:xfrm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1715110" y="2898769"/>
                  <a:ext cx="3240064" cy="1782047"/>
                </a:xfrm>
                <a:prstGeom prst="rect">
                  <a:avLst/>
                </a:prstGeom>
                <a:solidFill>
                  <a:srgbClr val="00A0AF">
                    <a:alpha val="50196"/>
                  </a:srgb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dirty="0"/>
                </a:p>
              </p:txBody>
            </p:sp>
            <p:sp>
              <p:nvSpPr>
                <p:cNvPr id="3087" name="TextBox 14"/>
                <p:cNvSpPr txBox="1">
                  <a:spLocks noChangeArrowheads="1"/>
                </p:cNvSpPr>
                <p:nvPr/>
              </p:nvSpPr>
              <p:spPr bwMode="auto">
                <a:xfrm>
                  <a:off x="1715109" y="3047367"/>
                  <a:ext cx="3240064" cy="14879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GB" sz="3000" b="1" dirty="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ADIT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GB" sz="1600" b="1" dirty="0">
                      <a:solidFill>
                        <a:schemeClr val="bg1"/>
                      </a:solidFill>
                      <a:latin typeface="+mn-lt"/>
                    </a:rPr>
                    <a:t>(Advanced Diploma in International Taxation)</a:t>
                  </a: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endParaRPr lang="en-GB" sz="1600" dirty="0">
                    <a:solidFill>
                      <a:schemeClr val="bg1"/>
                    </a:solidFill>
                    <a:latin typeface="+mn-lt"/>
                  </a:endParaRPr>
                </a:p>
                <a:p>
                  <a:pPr algn="ctr" eaLnBrk="1" hangingPunct="1"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en-GB" sz="1600" b="1" dirty="0">
                      <a:solidFill>
                        <a:schemeClr val="bg1"/>
                      </a:solidFill>
                      <a:latin typeface="+mn-lt"/>
                    </a:rPr>
                    <a:t>An International Tax Qualification</a:t>
                  </a:r>
                </a:p>
              </p:txBody>
            </p:sp>
          </p:grpSp>
        </p:grpSp>
        <p:sp>
          <p:nvSpPr>
            <p:cNvPr id="23" name="Rectangle 22"/>
            <p:cNvSpPr/>
            <p:nvPr/>
          </p:nvSpPr>
          <p:spPr>
            <a:xfrm>
              <a:off x="4883813" y="3884663"/>
              <a:ext cx="69851" cy="1782157"/>
            </a:xfrm>
            <a:prstGeom prst="rect">
              <a:avLst/>
            </a:prstGeom>
            <a:solidFill>
              <a:srgbClr val="00A0A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</p:grp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altLang="en-US" sz="4400" b="1" dirty="0">
                <a:solidFill>
                  <a:srgbClr val="00A0AF"/>
                </a:solidFill>
                <a:latin typeface="Arial Narrow" panose="020B0606020202030204" pitchFamily="34" charset="0"/>
              </a:rPr>
              <a:t>THE CIOT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383200" y="1746176"/>
            <a:ext cx="4320000" cy="336233"/>
          </a:xfrm>
          <a:prstGeom prst="rect">
            <a:avLst/>
          </a:prstGeom>
          <a:solidFill>
            <a:srgbClr val="0065A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CHARTERED INSTITUTE OF TAXATION (CIOT)</a:t>
            </a:r>
            <a:endParaRPr lang="en-GB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15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TextBox 1"/>
          <p:cNvSpPr txBox="1">
            <a:spLocks noChangeArrowheads="1"/>
          </p:cNvSpPr>
          <p:nvPr/>
        </p:nvSpPr>
        <p:spPr bwMode="auto">
          <a:xfrm>
            <a:off x="1552296" y="6021288"/>
            <a:ext cx="60613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*ADIT students have the option of writing a 15,000-20,000 word extended essay, as an alternative to one optional exam module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THE ADIT QUALIFICATION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242982" y="1655984"/>
            <a:ext cx="4680198" cy="4221288"/>
            <a:chOff x="2242982" y="1800000"/>
            <a:chExt cx="4680198" cy="4221288"/>
          </a:xfrm>
        </p:grpSpPr>
        <p:sp>
          <p:nvSpPr>
            <p:cNvPr id="20" name="Rectangle 19"/>
            <p:cNvSpPr/>
            <p:nvPr/>
          </p:nvSpPr>
          <p:spPr>
            <a:xfrm>
              <a:off x="2243180" y="2131200"/>
              <a:ext cx="4680000" cy="295200"/>
            </a:xfrm>
            <a:prstGeom prst="rect">
              <a:avLst/>
            </a:prstGeom>
            <a:solidFill>
              <a:srgbClr val="00A0AF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PRINCIPLES OF INTERNATIONAL TAXATION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243180" y="1800000"/>
              <a:ext cx="4680000" cy="295200"/>
            </a:xfrm>
            <a:prstGeom prst="rect">
              <a:avLst/>
            </a:prstGeom>
            <a:solidFill>
              <a:srgbClr val="00A0A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MANDATORY MODULE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242982" y="28620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AUSTRALIA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42982" y="2530800"/>
              <a:ext cx="4680000" cy="295200"/>
            </a:xfrm>
            <a:prstGeom prst="rect">
              <a:avLst/>
            </a:prstGeom>
            <a:solidFill>
              <a:srgbClr val="0065A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CHOOSE ANY TWO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600982" y="31932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IRELAND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242982" y="31932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BANKING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600982" y="35244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MALTA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242982" y="35244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CHINA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600982" y="38556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SINGAPORE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242982" y="38556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CYPRUS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600982" y="41868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SOUTH AFRICA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242982" y="41868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 b="1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ENERGY RESOURCES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600982" y="45180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TRANSFER</a:t>
              </a:r>
              <a:r>
                <a:rPr kumimoji="0" lang="en-GB" sz="16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 PRICING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242982" y="48492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EU VAT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600982" y="48492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UNITED KINGDOM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242982" y="51804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HONG KONG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600982" y="5180400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UNITED STATES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600982" y="2862433"/>
              <a:ext cx="2322000" cy="295200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INDIA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242982" y="5511600"/>
              <a:ext cx="4680000" cy="509688"/>
            </a:xfrm>
            <a:prstGeom prst="rect">
              <a:avLst/>
            </a:prstGeom>
            <a:solidFill>
              <a:srgbClr val="0065A4">
                <a:alpha val="50196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EXTENDED ESSAY ON A TAX SPECIALISM OF YOUR CHOICE *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2242982" y="4375321"/>
            <a:ext cx="2322000" cy="295200"/>
          </a:xfrm>
          <a:prstGeom prst="rect">
            <a:avLst/>
          </a:prstGeom>
          <a:solidFill>
            <a:srgbClr val="0065A4">
              <a:alpha val="50196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prstClr val="white"/>
                </a:solidFill>
                <a:latin typeface="Arial Narrow" panose="020B0606020202030204" pitchFamily="34" charset="0"/>
              </a:rPr>
              <a:t>EU DIRECT TAX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0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>
          <a:xfrm>
            <a:off x="5048141" y="1844675"/>
            <a:ext cx="3598863" cy="2814092"/>
          </a:xfrm>
          <a:prstGeom prst="wedgeRectCallout">
            <a:avLst>
              <a:gd name="adj1" fmla="val -20833"/>
              <a:gd name="adj2" fmla="val 63102"/>
            </a:avLst>
          </a:prstGeom>
          <a:solidFill>
            <a:srgbClr val="00A0AF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can be quite difficult for international tax specialists to acquire a deep and broad technical knowledge base on which to build their practical experience. ADIT is a unique qualification which perfectly meets this need and was designed with this in mind. I would regard the ADIT as a huge advantage when recruiting for international tax specialist roles.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671513" y="1239838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Do you:</a:t>
            </a:r>
          </a:p>
        </p:txBody>
      </p:sp>
      <p:sp>
        <p:nvSpPr>
          <p:cNvPr id="4104" name="TextBox 10"/>
          <p:cNvSpPr txBox="1">
            <a:spLocks noChangeArrowheads="1"/>
          </p:cNvSpPr>
          <p:nvPr/>
        </p:nvSpPr>
        <p:spPr bwMode="auto">
          <a:xfrm>
            <a:off x="671513" y="1844675"/>
            <a:ext cx="42608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Want a professional qualification in International Tax?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Tx/>
              <a:buFont typeface="Arial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Want to complement your post-graduate degree or domestic qualification?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Have a personal desire to increase and gain more confidence in your  International Tax knowledge and skills?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Need to satisfy CPD, CPE, or CLE needs?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Want to demonstrate your benchmarked International Tax expertise to employers?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040000" y="5040000"/>
            <a:ext cx="3400425" cy="800219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Paul Morton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Office of Tax Simplification, HM Treasury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United Kingdom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WHO IS ADIT FOR?</a:t>
            </a:r>
          </a:p>
        </p:txBody>
      </p:sp>
    </p:spTree>
    <p:extLst>
      <p:ext uri="{BB962C8B-B14F-4D97-AF65-F5344CB8AC3E}">
        <p14:creationId xmlns:p14="http://schemas.microsoft.com/office/powerpoint/2010/main" val="179910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5040000" y="5040000"/>
            <a:ext cx="3400425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Jim Robertson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VP Americas Tax (Retired), Shell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United States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5048141" y="2564904"/>
            <a:ext cx="3598863" cy="2093864"/>
          </a:xfrm>
          <a:prstGeom prst="wedgeRectCallout">
            <a:avLst>
              <a:gd name="adj1" fmla="val -20833"/>
              <a:gd name="adj2" fmla="val 67757"/>
            </a:avLst>
          </a:prstGeom>
          <a:solidFill>
            <a:srgbClr val="00A0AF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recommending an international tax qualification for our staff to pursue, we concluded that ADIT, with its modular structure that combines international tax skills with experience, was a very good fit for our competency development requirements.</a:t>
            </a:r>
          </a:p>
        </p:txBody>
      </p:sp>
      <p:sp>
        <p:nvSpPr>
          <p:cNvPr id="6150" name="TextBox 11"/>
          <p:cNvSpPr txBox="1">
            <a:spLocks noChangeArrowheads="1"/>
          </p:cNvSpPr>
          <p:nvPr/>
        </p:nvSpPr>
        <p:spPr bwMode="auto">
          <a:xfrm>
            <a:off x="538163" y="1230313"/>
            <a:ext cx="4032250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Portable Qualification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– an internationally recognised qualification by a globally respected awarding body 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Complementary 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– to a domestic qualification or relevant Masters level degree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Enhances 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– your career, your knowledge and your team’s reputation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Flexibility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– study options, online exams, and the modular structure enable you to maintain your work/life balance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WHY DO ADIT?</a:t>
            </a:r>
          </a:p>
        </p:txBody>
      </p:sp>
    </p:spTree>
    <p:extLst>
      <p:ext uri="{BB962C8B-B14F-4D97-AF65-F5344CB8AC3E}">
        <p14:creationId xmlns:p14="http://schemas.microsoft.com/office/powerpoint/2010/main" val="2767603975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5040000" y="5040000"/>
            <a:ext cx="34004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Doris González-Hurtado ADIT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Associate Director of Taxes CEEMEA,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Proctor &amp; Gamble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Paris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5048141" y="3068960"/>
            <a:ext cx="3598863" cy="1589808"/>
          </a:xfrm>
          <a:prstGeom prst="wedgeRectCallout">
            <a:avLst>
              <a:gd name="adj1" fmla="val -20833"/>
              <a:gd name="adj2" fmla="val 73083"/>
            </a:avLst>
          </a:prstGeom>
          <a:solidFill>
            <a:srgbClr val="00A0AF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Studying ADIT and gaining the qualification proves to your employer that you are serious about international tax and about pursuing an international career.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HOW TO STUDY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68313" y="1268413"/>
            <a:ext cx="61833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4F81BD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Courses, training and materials are provided by a range of academic institutions, commercial training organisations and course providers.</a:t>
            </a:r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468000" y="3064520"/>
            <a:ext cx="3239904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ADIT specific courses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Online and distance learning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In-house training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Classroom courses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Self-study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40519" y="2392227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Options include:</a:t>
            </a:r>
          </a:p>
        </p:txBody>
      </p:sp>
    </p:spTree>
    <p:extLst>
      <p:ext uri="{BB962C8B-B14F-4D97-AF65-F5344CB8AC3E}">
        <p14:creationId xmlns:p14="http://schemas.microsoft.com/office/powerpoint/2010/main" val="1702639717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HOW TO SIT THE EXAMS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68313" y="1268413"/>
            <a:ext cx="61833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eaLnBrk="1" hangingPunct="1">
              <a:spcBef>
                <a:spcPct val="0"/>
              </a:spcBef>
              <a:spcAft>
                <a:spcPts val="1200"/>
              </a:spcAft>
              <a:buClr>
                <a:srgbClr val="4F81BD"/>
              </a:buClr>
              <a:buNone/>
              <a:defRPr/>
            </a:pPr>
            <a:r>
              <a:rPr lang="en-GB" altLang="en-US" sz="1800" dirty="0">
                <a:solidFill>
                  <a:prstClr val="black"/>
                </a:solidFill>
              </a:rPr>
              <a:t>To provide flexibility to ADIT exam candidates, ADIT exams are delivered online and can be sat anywhere in the world.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40519" y="2132856"/>
            <a:ext cx="42475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800" b="1" dirty="0">
                <a:solidFill>
                  <a:srgbClr val="00A0AF"/>
                </a:solidFill>
                <a:latin typeface="Arial Narrow" panose="020B0606020202030204" pitchFamily="34" charset="0"/>
              </a:rPr>
              <a:t>How do on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line exams work?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467999" y="2780928"/>
            <a:ext cx="8280714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eaLnBrk="1" hangingPunct="1"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defRPr/>
            </a:pPr>
            <a:r>
              <a:rPr lang="en-GB" altLang="en-US" sz="1800" dirty="0">
                <a:solidFill>
                  <a:prstClr val="black"/>
                </a:solidFill>
              </a:rPr>
              <a:t>Use a purpose-built online exam platform, accessible via your browser.</a:t>
            </a:r>
          </a:p>
          <a:p>
            <a:pPr lvl="0" eaLnBrk="1" hangingPunct="1"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defRPr/>
            </a:pPr>
            <a:r>
              <a:rPr lang="en-GB" altLang="en-US" sz="1800" dirty="0">
                <a:solidFill>
                  <a:prstClr val="black"/>
                </a:solidFill>
              </a:rPr>
              <a:t>Practice ahead of exam day, using sample exams.</a:t>
            </a:r>
          </a:p>
          <a:p>
            <a:pPr lvl="0" eaLnBrk="1" hangingPunct="1"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defRPr/>
            </a:pPr>
            <a:r>
              <a:rPr lang="en-GB" altLang="en-US" sz="1800" dirty="0">
                <a:solidFill>
                  <a:prstClr val="black"/>
                </a:solidFill>
              </a:rPr>
              <a:t>Sit the exam at your home or office.</a:t>
            </a:r>
          </a:p>
          <a:p>
            <a:pPr lvl="0" eaLnBrk="1" hangingPunct="1"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defRPr/>
            </a:pPr>
            <a:r>
              <a:rPr lang="en-GB" altLang="en-US" sz="1800">
                <a:solidFill>
                  <a:prstClr val="black"/>
                </a:solidFill>
              </a:rPr>
              <a:t>Your exam questions display on one side of the screen, and the box in which you type each answer will display on the other side of the screen.</a:t>
            </a:r>
          </a:p>
          <a:p>
            <a:pPr lvl="0" eaLnBrk="1" hangingPunct="1"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defRPr/>
            </a:pPr>
            <a:r>
              <a: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exam is not invigilated; but all answers are </a:t>
            </a:r>
            <a:r>
              <a:rPr kumimoji="0" lang="en-GB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checked with an anti-misconduct app.</a:t>
            </a:r>
          </a:p>
        </p:txBody>
      </p:sp>
    </p:spTree>
    <p:extLst>
      <p:ext uri="{BB962C8B-B14F-4D97-AF65-F5344CB8AC3E}">
        <p14:creationId xmlns:p14="http://schemas.microsoft.com/office/powerpoint/2010/main" val="3536550791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BECOME AN AFFILIATE</a:t>
            </a: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468313" y="1268413"/>
            <a:ext cx="61833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4F81BD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Students who successfully achieve</a:t>
            </a:r>
            <a:r>
              <a:rPr kumimoji="0" lang="en-GB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the ADIT qualification can join the CIOT as an International Tax Affiliate, to receive a range of career benefits.</a:t>
            </a: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468000" y="3064520"/>
            <a:ext cx="4248016" cy="32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 professional identity, including a certificate</a:t>
            </a:r>
            <a:r>
              <a:rPr kumimoji="0" lang="en-GB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and online Affiliate directory</a:t>
            </a: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The letters ‘ADIT’ after your name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Access to</a:t>
            </a:r>
            <a:r>
              <a:rPr kumimoji="0" lang="en-GB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resources, and discounts on various tax publications and subscriptions</a:t>
            </a: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Access to our global branch network, and discounted entry to ADIT events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A0A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 global</a:t>
            </a:r>
            <a:r>
              <a:rPr kumimoji="0" lang="en-GB" altLang="en-US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code of conduct and CPD/CPE opportunities</a:t>
            </a: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540519" y="2392227"/>
            <a:ext cx="3527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Benefits</a:t>
            </a:r>
            <a:r>
              <a:rPr kumimoji="0" lang="en-GB" altLang="en-US" sz="2800" b="1" i="0" u="none" strike="noStrike" kern="1200" cap="none" spc="0" normalizeH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include: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5040000" y="5040000"/>
            <a:ext cx="34004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Lora Xin</a:t>
            </a:r>
            <a:r>
              <a:rPr kumimoji="0" lang="en-GB" sz="1800" b="1" i="0" u="none" strike="noStrike" kern="1200" cap="none" spc="0" normalizeH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 ADIT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China Tax Manager,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Standard Chartered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Bank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Shanghai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A0A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5048141" y="2564904"/>
            <a:ext cx="3598863" cy="2093864"/>
          </a:xfrm>
          <a:prstGeom prst="wedgeRectCallout">
            <a:avLst>
              <a:gd name="adj1" fmla="val -20833"/>
              <a:gd name="adj2" fmla="val 67757"/>
            </a:avLst>
          </a:prstGeom>
          <a:solidFill>
            <a:srgbClr val="00A0AF">
              <a:alpha val="2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prstClr val="black"/>
                </a:solidFill>
              </a:rPr>
              <a:t>Becoming an International Tax Affiliate was beneficial to my career, as I am motivated to keep updating my knowledge. I have also gained more opportunities to exchange ideas with international tax professionals around the world.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00644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217613" y="1755775"/>
            <a:ext cx="709453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16000" lvl="0" indent="-216000" eaLnBrk="1" hangingPunct="1">
              <a:spcAft>
                <a:spcPts val="600"/>
              </a:spcAft>
              <a:buClr>
                <a:srgbClr val="00A0AF"/>
              </a:buClr>
              <a:buFont typeface="Arial" charset="0"/>
              <a:buChar char="•"/>
              <a:defRPr/>
            </a:pPr>
            <a:r>
              <a:rPr lang="en-GB" sz="2400" dirty="0">
                <a:solidFill>
                  <a:prstClr val="black"/>
                </a:solidFill>
                <a:cs typeface="Arial" charset="0"/>
              </a:rPr>
              <a:t>Around </a:t>
            </a:r>
            <a:r>
              <a:rPr lang="en-GB" sz="2400" b="1" dirty="0">
                <a:solidFill>
                  <a:prstClr val="black"/>
                </a:solidFill>
                <a:cs typeface="Arial" charset="0"/>
              </a:rPr>
              <a:t>6,000 </a:t>
            </a:r>
            <a:r>
              <a:rPr lang="en-GB" sz="2400" dirty="0">
                <a:solidFill>
                  <a:prstClr val="black"/>
                </a:solidFill>
                <a:cs typeface="Arial" charset="0"/>
              </a:rPr>
              <a:t>students, graduates and Affiliates at approximately </a:t>
            </a:r>
            <a:r>
              <a:rPr lang="en-GB" sz="2400" b="1" dirty="0">
                <a:solidFill>
                  <a:prstClr val="black"/>
                </a:solidFill>
                <a:cs typeface="Arial" charset="0"/>
              </a:rPr>
              <a:t>2,000 employers</a:t>
            </a:r>
          </a:p>
          <a:p>
            <a:pPr marL="216000" marR="0" lvl="0" indent="-216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216000" marR="0" lvl="0" indent="-216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lang="en-GB" sz="2400" b="1" dirty="0">
                <a:solidFill>
                  <a:prstClr val="black"/>
                </a:solidFill>
                <a:cs typeface="Arial" charset="0"/>
              </a:rPr>
              <a:t>80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%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of population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outside the UK</a:t>
            </a:r>
          </a:p>
          <a:p>
            <a:pPr marL="216000" marR="0" lvl="0" indent="-216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216000" marR="0" lvl="0" indent="-216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120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countries and territories represented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– every continent, major market centre, and business sector</a:t>
            </a:r>
          </a:p>
          <a:p>
            <a:pPr marL="216000" marR="0" lvl="0" indent="-216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216000" marR="0" lvl="0" indent="-216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A0AF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Average age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35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years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58" y="301878"/>
            <a:ext cx="1860855" cy="1033353"/>
          </a:xfrm>
          <a:prstGeom prst="rect">
            <a:avLst/>
          </a:prstGeom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23528" y="116632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A0AF"/>
                </a:solidFill>
                <a:effectLst/>
                <a:uLnTx/>
                <a:uFillTx/>
                <a:latin typeface="Arial Narrow" panose="020B0606020202030204" pitchFamily="34" charset="0"/>
              </a:rPr>
              <a:t>FACTS AND FIGURES</a:t>
            </a:r>
          </a:p>
        </p:txBody>
      </p:sp>
    </p:spTree>
    <p:extLst>
      <p:ext uri="{BB962C8B-B14F-4D97-AF65-F5344CB8AC3E}">
        <p14:creationId xmlns:p14="http://schemas.microsoft.com/office/powerpoint/2010/main" val="3770221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c799e5-1be7-4706-8a0c-b77d7c37ae7e">
      <Terms xmlns="http://schemas.microsoft.com/office/infopath/2007/PartnerControls"/>
    </lcf76f155ced4ddcb4097134ff3c332f>
    <TaxCatchAll xmlns="8d58213b-690a-4f05-96a7-f9027d42f36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47C4D50D5C3C4CA0A713667C0DDB4A" ma:contentTypeVersion="20" ma:contentTypeDescription="Create a new document." ma:contentTypeScope="" ma:versionID="a566624667d575c412be1b6335509630">
  <xsd:schema xmlns:xsd="http://www.w3.org/2001/XMLSchema" xmlns:xs="http://www.w3.org/2001/XMLSchema" xmlns:p="http://schemas.microsoft.com/office/2006/metadata/properties" xmlns:ns2="a3c799e5-1be7-4706-8a0c-b77d7c37ae7e" xmlns:ns3="36b4aafe-69fd-474b-9000-295280b693f6" xmlns:ns4="8d58213b-690a-4f05-96a7-f9027d42f364" targetNamespace="http://schemas.microsoft.com/office/2006/metadata/properties" ma:root="true" ma:fieldsID="59fafeb3de8fd51d1afe3f9ea19f72b1" ns2:_="" ns3:_="" ns4:_="">
    <xsd:import namespace="a3c799e5-1be7-4706-8a0c-b77d7c37ae7e"/>
    <xsd:import namespace="36b4aafe-69fd-474b-9000-295280b693f6"/>
    <xsd:import namespace="8d58213b-690a-4f05-96a7-f9027d42f3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4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c799e5-1be7-4706-8a0c-b77d7c37ae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d757387-a0ba-41cd-b63d-93ef6f352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b4aafe-69fd-474b-9000-295280b693f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8213b-690a-4f05-96a7-f9027d42f36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e6f12e96-6595-479f-aff4-23ad36a288db}" ma:internalName="TaxCatchAll" ma:showField="CatchAllData" ma:web="8d58213b-690a-4f05-96a7-f9027d42f3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641ADE-E627-4D90-B498-D3FEA5F9A689}">
  <ds:schemaRefs>
    <ds:schemaRef ds:uri="a3c799e5-1be7-4706-8a0c-b77d7c37ae7e"/>
    <ds:schemaRef ds:uri="http://www.w3.org/XML/1998/namespace"/>
    <ds:schemaRef ds:uri="http://purl.org/dc/elements/1.1/"/>
    <ds:schemaRef ds:uri="http://schemas.microsoft.com/office/2006/metadata/properties"/>
    <ds:schemaRef ds:uri="36b4aafe-69fd-474b-9000-295280b693f6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d58213b-690a-4f05-96a7-f9027d42f364"/>
  </ds:schemaRefs>
</ds:datastoreItem>
</file>

<file path=customXml/itemProps2.xml><?xml version="1.0" encoding="utf-8"?>
<ds:datastoreItem xmlns:ds="http://schemas.openxmlformats.org/officeDocument/2006/customXml" ds:itemID="{1F375A25-19FD-4562-B56B-69F9882135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c799e5-1be7-4706-8a0c-b77d7c37ae7e"/>
    <ds:schemaRef ds:uri="36b4aafe-69fd-474b-9000-295280b693f6"/>
    <ds:schemaRef ds:uri="8d58213b-690a-4f05-96a7-f9027d42f3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D60FEB-44CB-46E7-9ACE-68AF261588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1009</Words>
  <Application>Microsoft Office PowerPoint</Application>
  <PresentationFormat>On-screen Show (4:3)</PresentationFormat>
  <Paragraphs>144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Narrow</vt:lpstr>
      <vt:lpstr>Calibri</vt:lpstr>
      <vt:lpstr>HelveticaNeueLT Std Cn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Blinehan</dc:creator>
  <cp:lastModifiedBy>Rory Clarke</cp:lastModifiedBy>
  <cp:revision>248</cp:revision>
  <cp:lastPrinted>2018-01-09T13:03:46Z</cp:lastPrinted>
  <dcterms:created xsi:type="dcterms:W3CDTF">2012-05-24T09:58:03Z</dcterms:created>
  <dcterms:modified xsi:type="dcterms:W3CDTF">2026-09-08T09:45:06Z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0x0101007447C4D50D5C3C4CA0A713667C0DDB4A</vt:lpwstr>
  </property>
  <property fmtid="{D5CDD505-2E9C-101B-9397-08002B2CF9AE}" pid="3" name="AuthorIds_UIVersion_3072">
    <vt:lpwstr>87</vt:lpwstr>
  </property>
  <property fmtid="{D5CDD505-2E9C-101B-9397-08002B2CF9AE}" pid="4" name="MediaServiceImageTags">
    <vt:lpwstr/>
  </property>
</Properties>
</file>