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22" r:id="rId5"/>
    <p:sldId id="300" r:id="rId6"/>
    <p:sldId id="341" r:id="rId7"/>
    <p:sldId id="324" r:id="rId8"/>
    <p:sldId id="338" r:id="rId9"/>
    <p:sldId id="339" r:id="rId10"/>
    <p:sldId id="340" r:id="rId11"/>
    <p:sldId id="337" r:id="rId12"/>
    <p:sldId id="327" r:id="rId13"/>
    <p:sldId id="328" r:id="rId14"/>
    <p:sldId id="335" r:id="rId15"/>
    <p:sldId id="334" r:id="rId16"/>
    <p:sldId id="336" r:id="rId17"/>
    <p:sldId id="332" r:id="rId18"/>
    <p:sldId id="333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wlvOeWutUcm8PkhXYTMQGQ==" hashData="FHRoOYY8q7luTeuex0JDkzg+jnXURWs5lhrGA9QrdM59iTMZXOePwFlw0FjV2MFQ7k0JMvuHgbAZJoQ77Zb47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0065A4"/>
    <a:srgbClr val="688AB9"/>
    <a:srgbClr val="0079C0"/>
    <a:srgbClr val="0066CC"/>
    <a:srgbClr val="0072BA"/>
    <a:srgbClr val="752C72"/>
    <a:srgbClr val="EA468D"/>
    <a:srgbClr val="E5392A"/>
    <a:srgbClr val="F39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3441" autoAdjust="0"/>
  </p:normalViewPr>
  <p:slideViewPr>
    <p:cSldViewPr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ry Clarke" userId="5b1e3bed-508c-4c18-92be-f1e62ed496ca" providerId="ADAL" clId="{6D995B6F-19A6-484E-AEE9-90620E6BCA23}"/>
    <pc:docChg chg="undo custSel modSld">
      <pc:chgData name="Rory Clarke" userId="5b1e3bed-508c-4c18-92be-f1e62ed496ca" providerId="ADAL" clId="{6D995B6F-19A6-484E-AEE9-90620E6BCA23}" dt="2026-02-03T15:36:35.464" v="96" actId="20577"/>
      <pc:docMkLst>
        <pc:docMk/>
      </pc:docMkLst>
      <pc:sldChg chg="modSp mod">
        <pc:chgData name="Rory Clarke" userId="5b1e3bed-508c-4c18-92be-f1e62ed496ca" providerId="ADAL" clId="{6D995B6F-19A6-484E-AEE9-90620E6BCA23}" dt="2026-02-03T15:36:35.464" v="96" actId="20577"/>
        <pc:sldMkLst>
          <pc:docMk/>
          <pc:sldMk cId="725800655" sldId="332"/>
        </pc:sldMkLst>
        <pc:spChg chg="mod">
          <ac:chgData name="Rory Clarke" userId="5b1e3bed-508c-4c18-92be-f1e62ed496ca" providerId="ADAL" clId="{6D995B6F-19A6-484E-AEE9-90620E6BCA23}" dt="2026-02-03T15:36:35.464" v="96" actId="20577"/>
          <ac:spMkLst>
            <pc:docMk/>
            <pc:sldMk cId="725800655" sldId="332"/>
            <ac:spMk id="13" creationId="{00000000-0000-0000-0000-000000000000}"/>
          </ac:spMkLst>
        </pc:spChg>
      </pc:sldChg>
      <pc:sldChg chg="modSp mod">
        <pc:chgData name="Rory Clarke" userId="5b1e3bed-508c-4c18-92be-f1e62ed496ca" providerId="ADAL" clId="{6D995B6F-19A6-484E-AEE9-90620E6BCA23}" dt="2026-02-03T15:36:17.502" v="80" actId="20577"/>
        <pc:sldMkLst>
          <pc:docMk/>
          <pc:sldMk cId="361459156" sldId="336"/>
        </pc:sldMkLst>
        <pc:spChg chg="mod">
          <ac:chgData name="Rory Clarke" userId="5b1e3bed-508c-4c18-92be-f1e62ed496ca" providerId="ADAL" clId="{6D995B6F-19A6-484E-AEE9-90620E6BCA23}" dt="2026-02-03T15:36:17.502" v="80" actId="20577"/>
          <ac:spMkLst>
            <pc:docMk/>
            <pc:sldMk cId="361459156" sldId="336"/>
            <ac:spMk id="1024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66CC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b="0" dirty="0">
                <a:solidFill>
                  <a:srgbClr val="00A0AF"/>
                </a:solidFill>
                <a:latin typeface="Arial Narrow" panose="020B0606020202030204" pitchFamily="34" charset="0"/>
              </a:rPr>
              <a:t>Industry Sector of ADIT Population</a:t>
            </a:r>
          </a:p>
        </c:rich>
      </c:tx>
      <c:layout>
        <c:manualLayout>
          <c:xMode val="edge"/>
          <c:yMode val="edge"/>
          <c:x val="0.11891693094259083"/>
          <c:y val="0"/>
        </c:manualLayout>
      </c:layout>
      <c:overlay val="0"/>
      <c:spPr>
        <a:noFill/>
        <a:ln w="2539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66CC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23378375657006E-2"/>
          <c:y val="0.16666901413726709"/>
          <c:w val="0.81084479529572873"/>
          <c:h val="0.6819404817904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04-4624-9A55-98C530B421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04-4624-9A55-98C530B421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04-4624-9A55-98C530B421F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04-4624-9A55-98C530B421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A04-4624-9A55-98C530B421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A04-4624-9A55-98C530B421F7}"/>
              </c:ext>
            </c:extLst>
          </c:dPt>
          <c:dLbls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Industry &amp; Commerce</c:v>
                </c:pt>
                <c:pt idx="1">
                  <c:v>Big 4</c:v>
                </c:pt>
                <c:pt idx="2">
                  <c:v>Other Accountancy</c:v>
                </c:pt>
                <c:pt idx="3">
                  <c:v>Law</c:v>
                </c:pt>
                <c:pt idx="4">
                  <c:v>Revenue Authority</c:v>
                </c:pt>
                <c:pt idx="5">
                  <c:v>Academia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0.33294997124784365</c:v>
                </c:pt>
                <c:pt idx="1">
                  <c:v>0.3</c:v>
                </c:pt>
                <c:pt idx="2">
                  <c:v>0.22599194939620471</c:v>
                </c:pt>
                <c:pt idx="3">
                  <c:v>7.648073605520414E-2</c:v>
                </c:pt>
                <c:pt idx="4">
                  <c:v>4.7728579643473261E-2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04-4624-9A55-98C530B4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52931088"/>
        <c:axId val="231235288"/>
      </c:barChart>
      <c:catAx>
        <c:axId val="4529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1235288"/>
        <c:crosses val="autoZero"/>
        <c:auto val="1"/>
        <c:lblAlgn val="ctr"/>
        <c:lblOffset val="100"/>
        <c:noMultiLvlLbl val="0"/>
      </c:catAx>
      <c:valAx>
        <c:axId val="231235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2931088"/>
        <c:crosses val="autoZero"/>
        <c:crossBetween val="between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3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28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r>
              <a:rPr lang="en-GB" sz="1800" dirty="0">
                <a:solidFill>
                  <a:srgbClr val="00A0AF"/>
                </a:solidFill>
                <a:latin typeface="Arial Narrow" panose="020B0606020202030204" pitchFamily="34" charset="0"/>
              </a:rPr>
              <a:t>Global</a:t>
            </a:r>
            <a:r>
              <a:rPr lang="en-GB" sz="1800" baseline="0" dirty="0">
                <a:solidFill>
                  <a:srgbClr val="00A0AF"/>
                </a:solidFill>
                <a:latin typeface="Arial Narrow" panose="020B0606020202030204" pitchFamily="34" charset="0"/>
              </a:rPr>
              <a:t> Profile of ADIT Population</a:t>
            </a:r>
            <a:endParaRPr lang="en-GB" sz="1800" dirty="0">
              <a:solidFill>
                <a:srgbClr val="00A0AF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3712799122528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28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8.2827795691561304E-2"/>
          <c:y val="8.4611229954637171E-2"/>
          <c:w val="0.53693585958005241"/>
          <c:h val="0.805403789370078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9-46A1-8CA5-48681F691039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9-46A1-8CA5-48681F691039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9-46A1-8CA5-48681F691039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9-46A1-8CA5-48681F691039}"/>
              </c:ext>
            </c:extLst>
          </c:dPt>
          <c:cat>
            <c:strRef>
              <c:f>Sheet1!$A$2:$A$5</c:f>
              <c:strCache>
                <c:ptCount val="4"/>
                <c:pt idx="0">
                  <c:v>Americas</c:v>
                </c:pt>
                <c:pt idx="1">
                  <c:v>Asia Pacific</c:v>
                </c:pt>
                <c:pt idx="2">
                  <c:v>EMEA</c:v>
                </c:pt>
                <c:pt idx="3">
                  <c:v>UK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3.3000000000000002E-2</c:v>
                </c:pt>
                <c:pt idx="1">
                  <c:v>0.153</c:v>
                </c:pt>
                <c:pt idx="2">
                  <c:v>0.52500000000000002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59-46A1-8CA5-48681F69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04">
          <a:noFill/>
        </a:ln>
        <a:effectLst/>
      </c:spPr>
    </c:plotArea>
    <c:legend>
      <c:legendPos val="tr"/>
      <c:layout>
        <c:manualLayout>
          <c:xMode val="edge"/>
          <c:yMode val="edge"/>
          <c:x val="0.71594872919358676"/>
          <c:y val="0.18889323805622563"/>
          <c:w val="0.23983159512468344"/>
          <c:h val="0.60103271208071463"/>
        </c:manualLayout>
      </c:layout>
      <c:overlay val="0"/>
      <c:spPr>
        <a:noFill/>
        <a:ln w="2530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8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9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32" y="1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C41FF07B-BCE8-49F5-ABB9-3ACCA88727F7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086"/>
            <a:ext cx="5438140" cy="3908524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32" y="9428959"/>
            <a:ext cx="2945660" cy="497679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E96C7E3B-370C-43A9-AD10-4FE3F67B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8897-72E4-475D-B59D-0655F706A4B8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DD42-1508-4C9F-86CD-6453021CF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DB45-09B3-4461-9F11-FD5725E71B19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F1C8-7408-4AD5-9FD8-C1D7905C9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6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F178-E4AD-4898-BD91-4E68F12CCBE8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67C0-42B4-4DF9-8F0C-B57A60A26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3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8D85-13FC-4922-B6A6-313CE3FC8812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A91F-E13D-44E3-86C3-9A2A5E943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78FE-7AA0-4D5B-AF54-5C3A49611A60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CFE2-0C0C-4B59-B2BF-7AC4153D1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6295-B8FE-4DFA-A8C7-A956528C5A25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E8DE-1E75-4327-887F-D123E934B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F165-415C-4EEE-AD41-F6C2C3375C28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0BF5-96AA-4C90-8548-955364923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671F-9E91-4696-AE66-B11E4E0F7C39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9FFC-5949-406E-89CD-EFB73E8A8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BAE-0B3E-4B1D-BC47-E7033726084C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DC6-CF19-49C4-B50C-0BEA600D7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BB55-B0F3-4C71-9FA5-E9EA86EF5CB6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FB49-AC82-4B87-AE53-0F5445260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0CA4-2985-44B8-886F-8059D4512023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19CE-2493-46A9-A850-2BF87BC6F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7F13D-111D-4F9E-91AD-8BA47C704DC3}" type="datetimeFigureOut">
              <a:rPr lang="en-GB"/>
              <a:pPr>
                <a:defRPr/>
              </a:pPr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CCC0E-ED61-4AAA-9D42-BAD2DD145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image" Target="../media/image44.png"/><Relationship Id="rId3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STAND OUT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FROM THE CROWD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674"/>
            <a:ext cx="9144000" cy="34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99324"/>
              </p:ext>
            </p:extLst>
          </p:nvPr>
        </p:nvGraphicFramePr>
        <p:xfrm>
          <a:off x="251520" y="2090523"/>
          <a:ext cx="4965700" cy="33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78317"/>
              </p:ext>
            </p:extLst>
          </p:nvPr>
        </p:nvGraphicFramePr>
        <p:xfrm>
          <a:off x="4572000" y="2091599"/>
          <a:ext cx="4300537" cy="335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ADIT PEOPLE?</a:t>
            </a:r>
          </a:p>
        </p:txBody>
      </p:sp>
    </p:spTree>
    <p:extLst>
      <p:ext uri="{BB962C8B-B14F-4D97-AF65-F5344CB8AC3E}">
        <p14:creationId xmlns:p14="http://schemas.microsoft.com/office/powerpoint/2010/main" val="133532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8976" y="1592790"/>
            <a:ext cx="8683863" cy="5006850"/>
            <a:chOff x="208976" y="1592790"/>
            <a:chExt cx="8683863" cy="5006850"/>
          </a:xfrm>
        </p:grpSpPr>
        <p:pic>
          <p:nvPicPr>
            <p:cNvPr id="9245" name="Picture 44" descr="http://www.ilknefesim.net/wp-content/uploads/2012/03/Procter-and-Gambl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319" y="2429256"/>
              <a:ext cx="1290361" cy="71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913217"/>
              <a:ext cx="1592756" cy="894356"/>
            </a:xfrm>
            <a:prstGeom prst="rect">
              <a:avLst/>
            </a:prstGeom>
          </p:spPr>
        </p:pic>
        <p:pic>
          <p:nvPicPr>
            <p:cNvPr id="9230" name="Picture 2" descr="http://www.girtoncollegeboatclub.com/sites/default/files/images/pwc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800" y="4090130"/>
              <a:ext cx="867245" cy="61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8741" y="2665574"/>
              <a:ext cx="1513739" cy="23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 descr="http://4.bp.blogspot.com/_0HqHAIKYUEA/THgKwCh5wfI/AAAAAAAAAH8/9pQ7n8w0SZc/s1600/BakerTilly_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205" y="2614729"/>
              <a:ext cx="1731659" cy="34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http://i.telegraph.co.uk/multimedia/archive/01379/PF-hmrc-logo_1379417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370" y="1595316"/>
              <a:ext cx="1444459" cy="83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2667" y="3383284"/>
              <a:ext cx="1151718" cy="38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473" y="2636912"/>
              <a:ext cx="1400692" cy="42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 descr="http://www.icg.gg/wp-content/uploads/Grant-Thornto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78" y="1668137"/>
              <a:ext cx="2050064" cy="69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 descr="http://www.talentone.org/RegisteredCompany/images/1840032462_standard-chartered-miw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120" y="1592790"/>
              <a:ext cx="1454416" cy="84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240" y="4914678"/>
              <a:ext cx="1257134" cy="6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3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0045" y="4836489"/>
              <a:ext cx="712435" cy="87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9672" y="4134584"/>
              <a:ext cx="1291038" cy="51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90555"/>
              <a:ext cx="1326706" cy="55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18" y="1671912"/>
              <a:ext cx="1273783" cy="69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15" y="5035505"/>
              <a:ext cx="1328357" cy="4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82" y="4222458"/>
              <a:ext cx="1905098" cy="297875"/>
            </a:xfrm>
            <a:prstGeom prst="rect">
              <a:avLst/>
            </a:prstGeom>
          </p:spPr>
        </p:pic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3838" y="4986434"/>
              <a:ext cx="1191191" cy="57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00" y="2437420"/>
              <a:ext cx="939125" cy="775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53" y="5759897"/>
              <a:ext cx="790999" cy="7902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1" y="5967549"/>
              <a:ext cx="1800200" cy="3991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891322"/>
              <a:ext cx="1786959" cy="5007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132" y="5782723"/>
              <a:ext cx="1096250" cy="816917"/>
            </a:xfrm>
            <a:prstGeom prst="rect">
              <a:avLst/>
            </a:prstGeom>
          </p:spPr>
        </p:pic>
        <p:pic>
          <p:nvPicPr>
            <p:cNvPr id="36" name="Picture 38" descr="http://www.topnews.in/files/General-Electric_0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00" y="3171078"/>
              <a:ext cx="763855" cy="76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041" y="3309000"/>
              <a:ext cx="1471208" cy="485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72" y="1688760"/>
              <a:ext cx="914152" cy="6274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1592790"/>
              <a:ext cx="864455" cy="7868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791" y="2665574"/>
              <a:ext cx="1630002" cy="2699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445" y="4950140"/>
              <a:ext cx="1670771" cy="7831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997512"/>
              <a:ext cx="1457593" cy="383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76" y="3961529"/>
              <a:ext cx="1221159" cy="87496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477" y="3283050"/>
              <a:ext cx="1011003" cy="5686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43" y="3436605"/>
              <a:ext cx="1535514" cy="251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051" y="5101225"/>
              <a:ext cx="1297488" cy="349024"/>
            </a:xfrm>
            <a:prstGeom prst="rect">
              <a:avLst/>
            </a:prstGeom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14" y="5820148"/>
              <a:ext cx="680285" cy="70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000" y="3363435"/>
              <a:ext cx="1589440" cy="352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4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WHERE DO THEY WORK?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228" y="1663929"/>
            <a:ext cx="8898456" cy="4933423"/>
            <a:chOff x="215228" y="1663929"/>
            <a:chExt cx="8898456" cy="49334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82" y="3070435"/>
              <a:ext cx="1662383" cy="934629"/>
            </a:xfrm>
            <a:prstGeom prst="rect">
              <a:avLst/>
            </a:prstGeom>
          </p:spPr>
        </p:pic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353" y="3985599"/>
              <a:ext cx="1625881" cy="78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1" name="Picture 36" descr="http://easyhotelbreaks.com/leisuredaily/wp-content/uploads/2011/02/DLA_Piper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94" y="2257834"/>
              <a:ext cx="1410595" cy="91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212" y="5836535"/>
              <a:ext cx="750046" cy="67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 descr="http://sussexcareers.files.wordpress.com/2012/03/deloitt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45" y="1848311"/>
              <a:ext cx="1242493" cy="25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1686" y="1747251"/>
              <a:ext cx="1552815" cy="42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0201" y="1663929"/>
              <a:ext cx="668459" cy="60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2" descr="http://www.cipp.org.uk/filemanager/root/site_assets/bdo_logo_web_rip_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754" y="3320113"/>
              <a:ext cx="1128569" cy="40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8280" y="2467063"/>
              <a:ext cx="1079322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1672" y="2563434"/>
              <a:ext cx="1713407" cy="34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40" descr="http://www.algemeiner.com/wp-content/uploads/2011/05/Halliburto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043" y="4990900"/>
              <a:ext cx="954338" cy="58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0158" y="4275813"/>
              <a:ext cx="1592667" cy="33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2040" y="4911133"/>
              <a:ext cx="752285" cy="753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936" y="5854560"/>
              <a:ext cx="1466432" cy="59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4502" y="3387164"/>
              <a:ext cx="1751923" cy="24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2803" y="4905554"/>
              <a:ext cx="812973" cy="73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905" y="2491068"/>
              <a:ext cx="1216774" cy="4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3889" y="4080199"/>
              <a:ext cx="1468106" cy="53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229" y="1742052"/>
              <a:ext cx="890112" cy="4355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492" y="5104184"/>
              <a:ext cx="1753105" cy="356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62" y="2404840"/>
              <a:ext cx="579976" cy="627241"/>
            </a:xfrm>
            <a:prstGeom prst="rect">
              <a:avLst/>
            </a:prstGeom>
          </p:spPr>
        </p:pic>
        <p:pic>
          <p:nvPicPr>
            <p:cNvPr id="34" name="Picture 4" descr="http://www.csreurope.org/data/images/logos/corporatemembers/kpmg-logo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8" y="5013176"/>
              <a:ext cx="1350227" cy="5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025" y="1718844"/>
              <a:ext cx="1391286" cy="4847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69" y="5760266"/>
              <a:ext cx="1345315" cy="8370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10" y="3208301"/>
              <a:ext cx="701099" cy="6364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448" y="5941686"/>
              <a:ext cx="1507593" cy="44685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105" y="3245105"/>
              <a:ext cx="921789" cy="5899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144" y="4169845"/>
              <a:ext cx="1575593" cy="4451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914" y="3989754"/>
              <a:ext cx="1339924" cy="6976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04" y="2456017"/>
              <a:ext cx="1652445" cy="5389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6091278"/>
              <a:ext cx="2034518" cy="1458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392" y="1769065"/>
              <a:ext cx="1871313" cy="4283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894" y="3293805"/>
              <a:ext cx="1302033" cy="4767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41" y="3946071"/>
              <a:ext cx="937456" cy="74340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44" y="5729131"/>
              <a:ext cx="761356" cy="7841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952" y="4864154"/>
              <a:ext cx="2047157" cy="85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7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ontent Placeholder 11"/>
          <p:cNvSpPr txBox="1">
            <a:spLocks/>
          </p:cNvSpPr>
          <p:nvPr/>
        </p:nvSpPr>
        <p:spPr bwMode="auto">
          <a:xfrm>
            <a:off x="539552" y="2043838"/>
            <a:ext cx="8089776" cy="38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Dr Philip Baker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Oxford,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Chloe Burnett</a:t>
            </a:r>
            <a:r>
              <a:rPr lang="en-GB" sz="1600" dirty="0">
                <a:solidFill>
                  <a:prstClr val="black"/>
                </a:solidFill>
              </a:rPr>
              <a:t>	</a:t>
            </a:r>
            <a:r>
              <a:rPr lang="en-GB" sz="1600" dirty="0" err="1">
                <a:solidFill>
                  <a:prstClr val="black"/>
                </a:solidFill>
              </a:rPr>
              <a:t>Selborne</a:t>
            </a:r>
            <a:r>
              <a:rPr lang="en-GB" sz="1600" dirty="0">
                <a:solidFill>
                  <a:prstClr val="black"/>
                </a:solidFill>
              </a:rPr>
              <a:t> Wentworth Chambers, Australia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Malcolm Gammie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One Essex Court, UK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KR Girish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HelveticaNeueLT Std Cn" panose="020B05060305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International Tax Research and Analysis Foundation, India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Ruth Mason</a:t>
            </a:r>
            <a:r>
              <a:rPr lang="en-GB" sz="1600" dirty="0">
                <a:solidFill>
                  <a:prstClr val="black"/>
                </a:solidFill>
              </a:rPr>
              <a:t>	University of Virginia, USA</a:t>
            </a:r>
          </a:p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Zhu Qing | </a:t>
            </a:r>
            <a:r>
              <a:rPr lang="ja-JP" altLang="en-US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朱青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Renmin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University of China </a:t>
            </a:r>
            <a:r>
              <a:rPr lang="en-US" altLang="zh-CN" sz="1600" dirty="0">
                <a:solidFill>
                  <a:prstClr val="black"/>
                </a:solidFill>
              </a:rPr>
              <a:t>| </a:t>
            </a:r>
            <a:r>
              <a:rPr lang="zh-CN" altLang="en-US" sz="1600" dirty="0">
                <a:solidFill>
                  <a:prstClr val="black"/>
                </a:solidFill>
              </a:rPr>
              <a:t>中国人民大学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 err="1">
                <a:solidFill>
                  <a:srgbClr val="00A0AF"/>
                </a:solidFill>
                <a:latin typeface="Arial Narrow" panose="020B0606020202030204" pitchFamily="34" charset="0"/>
              </a:rPr>
              <a:t>Prof.</a:t>
            </a: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 Diane Ring</a:t>
            </a:r>
            <a:r>
              <a:rPr lang="en-GB" sz="1600" dirty="0">
                <a:solidFill>
                  <a:prstClr val="black"/>
                </a:solidFill>
              </a:rPr>
              <a:t>	Boston College, USA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lang="en-GB" sz="1600" b="1" dirty="0">
                <a:solidFill>
                  <a:srgbClr val="00A0AF"/>
                </a:solidFill>
                <a:latin typeface="Arial Narrow" panose="020B0606020202030204" pitchFamily="34" charset="0"/>
              </a:rPr>
              <a:t>Prof. Jennifer Roeleveld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Cape Town, South Africa</a:t>
            </a:r>
            <a:endParaRPr lang="en-GB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Luís Eduardo Schoueri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University of São Paulo, Brazil</a:t>
            </a:r>
          </a:p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Dr Marius van Oordt	</a:t>
            </a:r>
            <a:r>
              <a:rPr lang="en-GB" sz="1600" dirty="0">
                <a:solidFill>
                  <a:prstClr val="black"/>
                </a:solidFill>
              </a:rPr>
              <a:t>International Monetary Fund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Prof.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Kees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Van Raad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University of Leiden, Netherlands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panose="020B0604020202020204" pitchFamily="34" charset="0"/>
              <a:buNone/>
              <a:tabLst>
                <a:tab pos="287337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Jefferson VanderWolk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Squire Patton Boggs, USA</a:t>
            </a: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506413" y="1440614"/>
            <a:ext cx="7954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 Academic Board of leading international tax academics oversee and evaluate the technical content and rigour of the ADIT examinations to ensure the highest standard of assessment.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ACADEMIC BOARD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06412" y="5978458"/>
            <a:ext cx="7954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Academic Board</a:t>
            </a:r>
            <a:r>
              <a:rPr kumimoji="0" lang="en-GB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meetings are chaired by: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 bwMode="auto">
          <a:xfrm>
            <a:off x="539552" y="6324238"/>
            <a:ext cx="8089776" cy="3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00A0AF"/>
              </a:buClr>
              <a:buNone/>
              <a:tabLst>
                <a:tab pos="2873375" algn="l"/>
                <a:tab pos="3590925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Robertson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</a:t>
            </a:r>
            <a:r>
              <a:rPr lang="en-GB" sz="1600" dirty="0">
                <a:solidFill>
                  <a:prstClr val="black"/>
                </a:solidFill>
              </a:rPr>
              <a:t>UN Subcommittee on Extractive Industries Taxation, 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00113" y="1557338"/>
            <a:ext cx="7272287" cy="417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Student registration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 years)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£303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Exam entry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 exam)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278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Extended essay option: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</a:t>
            </a:r>
            <a:r>
              <a:rPr lang="en-GB" sz="2400" b="1" dirty="0">
                <a:solidFill>
                  <a:srgbClr val="00A0AF"/>
                </a:solidFill>
                <a:latin typeface="Arial Narrow" panose="020B0606020202030204" pitchFamily="34" charset="0"/>
              </a:rPr>
              <a:t>278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Affiliate annual subscription: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£210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FEES</a:t>
            </a:r>
          </a:p>
        </p:txBody>
      </p:sp>
    </p:spTree>
    <p:extLst>
      <p:ext uri="{BB962C8B-B14F-4D97-AF65-F5344CB8AC3E}">
        <p14:creationId xmlns:p14="http://schemas.microsoft.com/office/powerpoint/2010/main" val="72580065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675259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Register online at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5576" y="2349053"/>
            <a:ext cx="7776864" cy="1223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www.tax.org.uk/adit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4365104"/>
            <a:ext cx="4608512" cy="1630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Rory Clarke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ADIT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+44 (0)20 7340 0571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rclarke@adit.org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5576" y="3501008"/>
            <a:ext cx="648072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or contact</a:t>
            </a:r>
          </a:p>
        </p:txBody>
      </p:sp>
    </p:spTree>
    <p:extLst>
      <p:ext uri="{BB962C8B-B14F-4D97-AF65-F5344CB8AC3E}">
        <p14:creationId xmlns:p14="http://schemas.microsoft.com/office/powerpoint/2010/main" val="411002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24"/>
          <p:cNvGrpSpPr>
            <a:grpSpLocks/>
          </p:cNvGrpSpPr>
          <p:nvPr/>
        </p:nvGrpSpPr>
        <p:grpSpPr bwMode="auto">
          <a:xfrm>
            <a:off x="1173893" y="2120274"/>
            <a:ext cx="6767164" cy="3854254"/>
            <a:chOff x="1535089" y="1940210"/>
            <a:chExt cx="6767299" cy="3726610"/>
          </a:xfrm>
        </p:grpSpPr>
        <p:grpSp>
          <p:nvGrpSpPr>
            <p:cNvPr id="3080" name="Group 17"/>
            <p:cNvGrpSpPr>
              <a:grpSpLocks/>
            </p:cNvGrpSpPr>
            <p:nvPr/>
          </p:nvGrpSpPr>
          <p:grpSpPr bwMode="auto">
            <a:xfrm>
              <a:off x="1535089" y="1940210"/>
              <a:ext cx="6767299" cy="3726610"/>
              <a:chOff x="1715109" y="873450"/>
              <a:chExt cx="6767299" cy="3726610"/>
            </a:xfrm>
          </p:grpSpPr>
          <p:grpSp>
            <p:nvGrpSpPr>
              <p:cNvPr id="3083" name="Group 11"/>
              <p:cNvGrpSpPr>
                <a:grpSpLocks/>
              </p:cNvGrpSpPr>
              <p:nvPr/>
            </p:nvGrpSpPr>
            <p:grpSpPr bwMode="auto">
              <a:xfrm>
                <a:off x="2922699" y="873450"/>
                <a:ext cx="4320087" cy="1633786"/>
                <a:chOff x="2778683" y="873450"/>
                <a:chExt cx="4320087" cy="163378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778683" y="873450"/>
                  <a:ext cx="4320087" cy="1633786"/>
                </a:xfrm>
                <a:prstGeom prst="rect">
                  <a:avLst/>
                </a:prstGeom>
                <a:solidFill>
                  <a:srgbClr val="0065A4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9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778683" y="946671"/>
                  <a:ext cx="4320087" cy="1487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Leading professional body in the UK for taxation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Membership of CIOT is by examination – 20,000 members and 7,500 students</a:t>
                  </a:r>
                </a:p>
                <a:p>
                  <a:pPr marL="144000" indent="-144000" eaLnBrk="1" hangingPunct="1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bg1"/>
                    </a:buClr>
                    <a:buFont typeface="Calibri" panose="020F0502020204030204" pitchFamily="34" charset="0"/>
                    <a:buChar char="•"/>
                    <a:defRPr/>
                  </a:pP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Awards and administers </a:t>
                  </a: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two </a:t>
                  </a:r>
                  <a:r>
                    <a:rPr lang="en-GB" sz="1600" dirty="0">
                      <a:solidFill>
                        <a:schemeClr val="bg1"/>
                      </a:solidFill>
                      <a:latin typeface="+mn-lt"/>
                    </a:rPr>
                    <a:t>qualifications</a:t>
                  </a:r>
                </a:p>
              </p:txBody>
            </p:sp>
          </p:grpSp>
          <p:grpSp>
            <p:nvGrpSpPr>
              <p:cNvPr id="3084" name="Group 16"/>
              <p:cNvGrpSpPr>
                <a:grpSpLocks/>
              </p:cNvGrpSpPr>
              <p:nvPr/>
            </p:nvGrpSpPr>
            <p:grpSpPr bwMode="auto">
              <a:xfrm>
                <a:off x="5242343" y="2817903"/>
                <a:ext cx="3240065" cy="1782157"/>
                <a:chOff x="5242343" y="2817903"/>
                <a:chExt cx="3240065" cy="1782157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242343" y="2817903"/>
                  <a:ext cx="3240065" cy="178215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242343" y="3078095"/>
                  <a:ext cx="3240064" cy="1264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CTA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(Chartered Tax Adviser)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5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 UK Tax Qualification</a:t>
                  </a:r>
                </a:p>
              </p:txBody>
            </p:sp>
          </p:grpSp>
          <p:grpSp>
            <p:nvGrpSpPr>
              <p:cNvPr id="3085" name="Group 15"/>
              <p:cNvGrpSpPr>
                <a:grpSpLocks/>
              </p:cNvGrpSpPr>
              <p:nvPr/>
            </p:nvGrpSpPr>
            <p:grpSpPr bwMode="auto">
              <a:xfrm>
                <a:off x="1715109" y="2817903"/>
                <a:ext cx="3240065" cy="1782047"/>
                <a:chOff x="1715109" y="2898769"/>
                <a:chExt cx="3240065" cy="178204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715110" y="2898769"/>
                  <a:ext cx="3240064" cy="1782047"/>
                </a:xfrm>
                <a:prstGeom prst="rect">
                  <a:avLst/>
                </a:prstGeom>
                <a:solidFill>
                  <a:srgbClr val="00A0AF">
                    <a:alpha val="50196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08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715109" y="3047367"/>
                  <a:ext cx="3240064" cy="1487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30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ADIT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(Advanced Diploma in International Taxation)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GB" sz="1600" dirty="0">
                    <a:solidFill>
                      <a:schemeClr val="bg1"/>
                    </a:solidFill>
                    <a:latin typeface="+mn-lt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GB" sz="1600" b="1" dirty="0">
                      <a:solidFill>
                        <a:schemeClr val="bg1"/>
                      </a:solidFill>
                      <a:latin typeface="+mn-lt"/>
                    </a:rPr>
                    <a:t>An International Tax Qualification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883813" y="3884663"/>
              <a:ext cx="69851" cy="1782157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4400" b="1" dirty="0">
                <a:solidFill>
                  <a:srgbClr val="00A0AF"/>
                </a:solidFill>
                <a:latin typeface="Arial Narrow" panose="020B0606020202030204" pitchFamily="34" charset="0"/>
              </a:rPr>
              <a:t>THE CIOT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83200" y="1746176"/>
            <a:ext cx="4320000" cy="336233"/>
          </a:xfrm>
          <a:prstGeom prst="rect">
            <a:avLst/>
          </a:prstGeom>
          <a:solidFill>
            <a:srgbClr val="0065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CHARTERED INSTITUTE OF TAXATION (CIOT)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1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1552296" y="6021288"/>
            <a:ext cx="6061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*ADIT students have the option of writing a 15,000-20,000 word extended essay, as an alternative to one optional exam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THE ADIT QUALIFICATION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2982" y="1655984"/>
            <a:ext cx="4680198" cy="4221288"/>
            <a:chOff x="2242982" y="1800000"/>
            <a:chExt cx="4680198" cy="4221288"/>
          </a:xfrm>
        </p:grpSpPr>
        <p:sp>
          <p:nvSpPr>
            <p:cNvPr id="20" name="Rectangle 19"/>
            <p:cNvSpPr/>
            <p:nvPr/>
          </p:nvSpPr>
          <p:spPr>
            <a:xfrm>
              <a:off x="2243180" y="2131200"/>
              <a:ext cx="4680000" cy="295200"/>
            </a:xfrm>
            <a:prstGeom prst="rect">
              <a:avLst/>
            </a:prstGeom>
            <a:solidFill>
              <a:srgbClr val="00A0AF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PRINCIPLES OF INTERNATIONAL TAXATION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3180" y="1800000"/>
              <a:ext cx="4680000" cy="295200"/>
            </a:xfrm>
            <a:prstGeom prst="rect">
              <a:avLst/>
            </a:prstGeom>
            <a:solidFill>
              <a:srgbClr val="00A0A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MANDATORY MODULE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2982" y="2862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AUSTRALIA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42982" y="2530800"/>
              <a:ext cx="4680000" cy="295200"/>
            </a:xfrm>
            <a:prstGeom prst="rect">
              <a:avLst/>
            </a:prstGeom>
            <a:solidFill>
              <a:srgbClr val="0065A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CHOOSE ANY TWO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00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IRELAND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42982" y="3193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BANKING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00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MALTA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2982" y="3524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CHINA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00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SINGAPORE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42982" y="38556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CYPRUS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00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SOUTH AFRICA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42982" y="41868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ENERGY RESOURCES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00982" y="45180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TRANSFER</a:t>
              </a:r>
              <a:r>
                <a:rPr kumimoji="0" lang="en-GB" sz="1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PRICING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42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EU VAT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00982" y="48492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KINGDOM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42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HONG KONG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00982" y="5180400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UNITED STATES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00982" y="2862433"/>
              <a:ext cx="2322000" cy="295200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INDIA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82" y="5511600"/>
              <a:ext cx="4680000" cy="509688"/>
            </a:xfrm>
            <a:prstGeom prst="rect">
              <a:avLst/>
            </a:prstGeom>
            <a:solidFill>
              <a:srgbClr val="0065A4">
                <a:alpha val="50196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EXTENDED ESSAY ON A TAX SPECIALISM OF YOUR CHOICE *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42982" y="4375321"/>
            <a:ext cx="2322000" cy="295200"/>
          </a:xfrm>
          <a:prstGeom prst="rect">
            <a:avLst/>
          </a:prstGeom>
          <a:solidFill>
            <a:srgbClr val="0065A4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EU DIRECT TAX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5048141" y="1844675"/>
            <a:ext cx="3598863" cy="2814092"/>
          </a:xfrm>
          <a:prstGeom prst="wedgeRectCallout">
            <a:avLst>
              <a:gd name="adj1" fmla="val -20833"/>
              <a:gd name="adj2" fmla="val 63102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can be quite difficult for international tax specialists to acquire a deep and broad technical knowledge base on which to build their practical experience. ADIT is a unique qualification which perfectly meets this need and was designed with this in mind. I would regard the ADIT as a huge advantage when recruiting for international tax specialist roles.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71513" y="1239838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 you: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671513" y="1844675"/>
            <a:ext cx="42608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a professional qualification in International Tax?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complement your post-graduate degree or domestic qualification?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Have a personal desire to increase and gain more confidence in your  International Tax knowledge and skills?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Need to satisfy CPD, CPE, or CLE needs?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Want to demonstrate your benchmarked International Tax expertise to employers?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Paul Morton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Office of Tax Simplification, HM Treasury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Kingdom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WHO IS ADIT FOR?</a:t>
            </a:r>
          </a:p>
        </p:txBody>
      </p:sp>
    </p:spTree>
    <p:extLst>
      <p:ext uri="{BB962C8B-B14F-4D97-AF65-F5344CB8AC3E}">
        <p14:creationId xmlns:p14="http://schemas.microsoft.com/office/powerpoint/2010/main" val="179910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Jim Robertson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VP Americas Tax (Retired), Shell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United States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recommending an international tax qualification for our staff to pursue, we concluded that ADIT, with its modular structure that combines international tax skills with experience, was a very good fit for our competency development requirements.</a:t>
            </a: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538163" y="1230313"/>
            <a:ext cx="403225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Portable Qualification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an internationally recognised qualification by a globally respected awarding body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Complementary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to a domestic qualification or relevant Masters level degree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Enhances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your career, your knowledge and your team’s reputation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Flexibility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study options, online exams, and the modular structure enable you to maintain your work/life balance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WHY DO ADIT?</a:t>
            </a:r>
          </a:p>
        </p:txBody>
      </p:sp>
    </p:spTree>
    <p:extLst>
      <p:ext uri="{BB962C8B-B14F-4D97-AF65-F5344CB8AC3E}">
        <p14:creationId xmlns:p14="http://schemas.microsoft.com/office/powerpoint/2010/main" val="276760397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Doris González-Hurtado ADIT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Associate Director of Taxes CEEMEA,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Proctor &amp; Gamble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048141" y="3068960"/>
            <a:ext cx="3598863" cy="1589808"/>
          </a:xfrm>
          <a:prstGeom prst="wedgeRectCallout">
            <a:avLst>
              <a:gd name="adj1" fmla="val -20833"/>
              <a:gd name="adj2" fmla="val 73083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Studying ADIT and gaining the qualification proves to your employer that you are serious about international tax and about pursuing an international career.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STUDY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Courses, training and materials are provided by a range of academic institutions, commercial training organisations and course providers.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32399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ADIT specific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Online and distance learning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In-house training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Classroom courses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Self-study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Options include:</a:t>
            </a:r>
          </a:p>
        </p:txBody>
      </p:sp>
    </p:spTree>
    <p:extLst>
      <p:ext uri="{BB962C8B-B14F-4D97-AF65-F5344CB8AC3E}">
        <p14:creationId xmlns:p14="http://schemas.microsoft.com/office/powerpoint/2010/main" val="170263971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SIT THE EXAMS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None/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To provide flexibility to ADIT exam candidates, ADIT exams are delivered online and can be sat anywhere in the world.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132856"/>
            <a:ext cx="424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00A0AF"/>
                </a:solidFill>
                <a:latin typeface="Arial Narrow" panose="020B0606020202030204" pitchFamily="34" charset="0"/>
              </a:rPr>
              <a:t>How do on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line exams work?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67999" y="2780928"/>
            <a:ext cx="828071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Use a purpose-built exam app, Exam4, installed on your laptop or desktop computer.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Download Exam4 four weeks before your exam, and practice using sample exams.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Sit the exam at your home or office.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Your exam questions display on one side of the screen, and the box in which you type your answers will display on the other side of the screen.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exam is not invigilated; but all answers are 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checked with an anti-misconduct app.</a:t>
            </a:r>
          </a:p>
        </p:txBody>
      </p:sp>
    </p:spTree>
    <p:extLst>
      <p:ext uri="{BB962C8B-B14F-4D97-AF65-F5344CB8AC3E}">
        <p14:creationId xmlns:p14="http://schemas.microsoft.com/office/powerpoint/2010/main" val="353655079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BECOME AN AFFILIATE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618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Students who successfully achieve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ADIT qualification can join the CIOT as an International Tax Affiliate, to receive a range of career benefits.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68000" y="3064520"/>
            <a:ext cx="424801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professional identity, including a certificate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and online Affiliate directory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letters ‘ADIT’ after your name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resources, and discounts on various tax publications and subscriptions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 to our global branch network, and discounted entry to ADIT events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A0A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global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code of conduct and CPD/CPE opportunities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519" y="2392227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Benefits</a:t>
            </a:r>
            <a:r>
              <a:rPr kumimoji="0" lang="en-GB" altLang="en-US" sz="2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include: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040000" y="5040000"/>
            <a:ext cx="3400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Lora Xin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 ADIT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China Tax Manager,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Standard Chartered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Bank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Shanghai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48141" y="2564904"/>
            <a:ext cx="3598863" cy="2093864"/>
          </a:xfrm>
          <a:prstGeom prst="wedgeRectCallout">
            <a:avLst>
              <a:gd name="adj1" fmla="val -20833"/>
              <a:gd name="adj2" fmla="val 67757"/>
            </a:avLst>
          </a:prstGeom>
          <a:solidFill>
            <a:srgbClr val="00A0A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Becoming an International Tax Affiliate was beneficial to my career, as I am motivated to keep updating my knowledge. I have also gained more opportunities to exchange ideas with international tax professionals around the world.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06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7613" y="1755775"/>
            <a:ext cx="70945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6000" lvl="0" indent="-216000" eaLnBrk="1" hangingPunct="1">
              <a:spcAft>
                <a:spcPts val="600"/>
              </a:spcAft>
              <a:buClr>
                <a:srgbClr val="00A0AF"/>
              </a:buClr>
              <a:buFont typeface="Arial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Around </a:t>
            </a: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6,000 </a:t>
            </a:r>
            <a:r>
              <a:rPr lang="en-GB" sz="2400" dirty="0">
                <a:solidFill>
                  <a:prstClr val="black"/>
                </a:solidFill>
                <a:cs typeface="Arial" charset="0"/>
              </a:rPr>
              <a:t>students, graduates and Affiliates at approximately </a:t>
            </a: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2,000 employers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80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of population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outside the UK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countries and territories represented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– every continent, major market centre, and business sector</a:t>
            </a: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16000" marR="0" lvl="0" indent="-216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A0A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Average 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years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8" y="301878"/>
            <a:ext cx="1860855" cy="103335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116632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Arial Narrow" panose="020B0606020202030204" pitchFamily="34" charset="0"/>
              </a:rPr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377022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20" ma:contentTypeDescription="Create a new document." ma:contentTypeScope="" ma:versionID="a566624667d575c412be1b6335509630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59fafeb3de8fd51d1afe3f9ea19f72b1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Props1.xml><?xml version="1.0" encoding="utf-8"?>
<ds:datastoreItem xmlns:ds="http://schemas.openxmlformats.org/officeDocument/2006/customXml" ds:itemID="{0ED60FEB-44CB-46E7-9ACE-68AF261588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75A25-19FD-4562-B56B-69F9882135B7}"/>
</file>

<file path=customXml/itemProps3.xml><?xml version="1.0" encoding="utf-8"?>
<ds:datastoreItem xmlns:ds="http://schemas.openxmlformats.org/officeDocument/2006/customXml" ds:itemID="{B8641ADE-E627-4D90-B498-D3FEA5F9A689}">
  <ds:schemaRefs>
    <ds:schemaRef ds:uri="a3c799e5-1be7-4706-8a0c-b77d7c37ae7e"/>
    <ds:schemaRef ds:uri="http://www.w3.org/XML/1998/namespace"/>
    <ds:schemaRef ds:uri="http://purl.org/dc/elements/1.1/"/>
    <ds:schemaRef ds:uri="http://schemas.microsoft.com/office/2006/metadata/properties"/>
    <ds:schemaRef ds:uri="36b4aafe-69fd-474b-9000-295280b693f6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d58213b-690a-4f05-96a7-f9027d42f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HelveticaNeueLT Std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Blinehan</dc:creator>
  <cp:lastModifiedBy>Rory Clarke</cp:lastModifiedBy>
  <cp:revision>247</cp:revision>
  <cp:lastPrinted>2018-01-09T13:03:46Z</cp:lastPrinted>
  <dcterms:created xsi:type="dcterms:W3CDTF">2012-05-24T09:58:03Z</dcterms:created>
  <dcterms:modified xsi:type="dcterms:W3CDTF">2026-02-03T15:36:50Z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0x0101007447C4D50D5C3C4CA0A713667C0DDB4A</vt:lpwstr>
  </property>
  <property fmtid="{D5CDD505-2E9C-101B-9397-08002B2CF9AE}" pid="3" name="AuthorIds_UIVersion_3072">
    <vt:lpwstr>87</vt:lpwstr>
  </property>
  <property fmtid="{D5CDD505-2E9C-101B-9397-08002B2CF9AE}" pid="4" name="MediaServiceImageTags">
    <vt:lpwstr/>
  </property>
</Properties>
</file>