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5" r:id="rId3"/>
    <p:sldId id="289" r:id="rId4"/>
    <p:sldId id="285" r:id="rId5"/>
    <p:sldId id="276" r:id="rId6"/>
    <p:sldId id="284" r:id="rId7"/>
    <p:sldId id="282" r:id="rId8"/>
    <p:sldId id="279" r:id="rId9"/>
    <p:sldId id="286" r:id="rId10"/>
    <p:sldId id="287" r:id="rId11"/>
    <p:sldId id="288"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C05834-FD23-2ADE-B25B-DCC907720AE0}" name="Rosalind Baxter" initials="RB" userId="S::rbaxter@ciot.org.uk::dd36f39f-e3b2-45c8-806e-88849a1b8950" providerId="AD"/>
  <p188:author id="{BD35688F-E109-4439-6A9E-4A5856B7DA12}" name="Jo Bello (UK)" initials="JB(" userId="S::jo.bello@pwc.com::85f57c37-ba72-4e2b-8186-d81e8f8b86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8" autoAdjust="0"/>
    <p:restoredTop sz="79736" autoAdjust="0"/>
  </p:normalViewPr>
  <p:slideViewPr>
    <p:cSldViewPr snapToGrid="0" showGuides="1">
      <p:cViewPr varScale="1">
        <p:scale>
          <a:sx n="87" d="100"/>
          <a:sy n="87" d="100"/>
        </p:scale>
        <p:origin x="126" y="78"/>
      </p:cViewPr>
      <p:guideLst>
        <p:guide orient="horz" pos="2160"/>
        <p:guide pos="3840"/>
      </p:guideLst>
    </p:cSldViewPr>
  </p:slideViewPr>
  <p:notesTextViewPr>
    <p:cViewPr>
      <p:scale>
        <a:sx n="3" d="2"/>
        <a:sy n="3" d="2"/>
      </p:scale>
      <p:origin x="0" y="0"/>
    </p:cViewPr>
  </p:notesTextViewPr>
  <p:notesViewPr>
    <p:cSldViewPr snapToGrid="0">
      <p:cViewPr varScale="1">
        <p:scale>
          <a:sx n="87" d="100"/>
          <a:sy n="87" d="100"/>
        </p:scale>
        <p:origin x="4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F4EEB-3C82-CD41-A8EA-ED3EB7F64C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74B53F00-C646-C147-9C03-6861DF3E2E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CD42EAD-5C33-6640-BA2A-5AB644B0F7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157959-6026-264A-9305-11FFA2594241}" type="slidenum">
              <a:rPr lang="en-US" smtClean="0"/>
              <a:t>‹#›</a:t>
            </a:fld>
            <a:endParaRPr lang="en-US" dirty="0"/>
          </a:p>
        </p:txBody>
      </p:sp>
    </p:spTree>
    <p:extLst>
      <p:ext uri="{BB962C8B-B14F-4D97-AF65-F5344CB8AC3E}">
        <p14:creationId xmlns:p14="http://schemas.microsoft.com/office/powerpoint/2010/main" val="300449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66D77-790C-44FC-96F4-419EF2695917}" type="datetimeFigureOut">
              <a:rPr lang="en-US"/>
              <a:t>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2B734-0A12-4756-BF6C-AB490AE6B12D}" type="slidenum">
              <a:rPr lang="en-US"/>
              <a:t>‹#›</a:t>
            </a:fld>
            <a:endParaRPr lang="en-US" dirty="0"/>
          </a:p>
        </p:txBody>
      </p:sp>
    </p:spTree>
    <p:extLst>
      <p:ext uri="{BB962C8B-B14F-4D97-AF65-F5344CB8AC3E}">
        <p14:creationId xmlns:p14="http://schemas.microsoft.com/office/powerpoint/2010/main" val="172139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1</a:t>
            </a:fld>
            <a:endParaRPr lang="en-US" dirty="0"/>
          </a:p>
        </p:txBody>
      </p:sp>
    </p:spTree>
    <p:extLst>
      <p:ext uri="{BB962C8B-B14F-4D97-AF65-F5344CB8AC3E}">
        <p14:creationId xmlns:p14="http://schemas.microsoft.com/office/powerpoint/2010/main" val="206912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10</a:t>
            </a:fld>
            <a:endParaRPr lang="en-US" dirty="0"/>
          </a:p>
        </p:txBody>
      </p:sp>
    </p:spTree>
    <p:extLst>
      <p:ext uri="{BB962C8B-B14F-4D97-AF65-F5344CB8AC3E}">
        <p14:creationId xmlns:p14="http://schemas.microsoft.com/office/powerpoint/2010/main" val="43793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11</a:t>
            </a:fld>
            <a:endParaRPr lang="en-US" dirty="0"/>
          </a:p>
        </p:txBody>
      </p:sp>
    </p:spTree>
    <p:extLst>
      <p:ext uri="{BB962C8B-B14F-4D97-AF65-F5344CB8AC3E}">
        <p14:creationId xmlns:p14="http://schemas.microsoft.com/office/powerpoint/2010/main" val="2853772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C2B734-0A12-4756-BF6C-AB490AE6B12D}" type="slidenum">
              <a:rPr lang="en-US" smtClean="0"/>
              <a:t>12</a:t>
            </a:fld>
            <a:endParaRPr lang="en-US" dirty="0"/>
          </a:p>
        </p:txBody>
      </p:sp>
    </p:spTree>
    <p:extLst>
      <p:ext uri="{BB962C8B-B14F-4D97-AF65-F5344CB8AC3E}">
        <p14:creationId xmlns:p14="http://schemas.microsoft.com/office/powerpoint/2010/main" val="370159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2</a:t>
            </a:fld>
            <a:endParaRPr lang="en-US" dirty="0"/>
          </a:p>
        </p:txBody>
      </p:sp>
    </p:spTree>
    <p:extLst>
      <p:ext uri="{BB962C8B-B14F-4D97-AF65-F5344CB8AC3E}">
        <p14:creationId xmlns:p14="http://schemas.microsoft.com/office/powerpoint/2010/main" val="373965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3</a:t>
            </a:fld>
            <a:endParaRPr lang="en-US" dirty="0"/>
          </a:p>
        </p:txBody>
      </p:sp>
    </p:spTree>
    <p:extLst>
      <p:ext uri="{BB962C8B-B14F-4D97-AF65-F5344CB8AC3E}">
        <p14:creationId xmlns:p14="http://schemas.microsoft.com/office/powerpoint/2010/main" val="7776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4</a:t>
            </a:fld>
            <a:endParaRPr lang="en-US" dirty="0"/>
          </a:p>
        </p:txBody>
      </p:sp>
    </p:spTree>
    <p:extLst>
      <p:ext uri="{BB962C8B-B14F-4D97-AF65-F5344CB8AC3E}">
        <p14:creationId xmlns:p14="http://schemas.microsoft.com/office/powerpoint/2010/main" val="395070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5</a:t>
            </a:fld>
            <a:endParaRPr lang="en-US" dirty="0"/>
          </a:p>
        </p:txBody>
      </p:sp>
    </p:spTree>
    <p:extLst>
      <p:ext uri="{BB962C8B-B14F-4D97-AF65-F5344CB8AC3E}">
        <p14:creationId xmlns:p14="http://schemas.microsoft.com/office/powerpoint/2010/main" val="416398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6</a:t>
            </a:fld>
            <a:endParaRPr lang="en-US" dirty="0"/>
          </a:p>
        </p:txBody>
      </p:sp>
    </p:spTree>
    <p:extLst>
      <p:ext uri="{BB962C8B-B14F-4D97-AF65-F5344CB8AC3E}">
        <p14:creationId xmlns:p14="http://schemas.microsoft.com/office/powerpoint/2010/main" val="417761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7</a:t>
            </a:fld>
            <a:endParaRPr lang="en-US" dirty="0"/>
          </a:p>
        </p:txBody>
      </p:sp>
    </p:spTree>
    <p:extLst>
      <p:ext uri="{BB962C8B-B14F-4D97-AF65-F5344CB8AC3E}">
        <p14:creationId xmlns:p14="http://schemas.microsoft.com/office/powerpoint/2010/main" val="187104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8</a:t>
            </a:fld>
            <a:endParaRPr lang="en-US" dirty="0"/>
          </a:p>
        </p:txBody>
      </p:sp>
    </p:spTree>
    <p:extLst>
      <p:ext uri="{BB962C8B-B14F-4D97-AF65-F5344CB8AC3E}">
        <p14:creationId xmlns:p14="http://schemas.microsoft.com/office/powerpoint/2010/main" val="179474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C2B734-0A12-4756-BF6C-AB490AE6B12D}" type="slidenum">
              <a:rPr lang="en-US"/>
              <a:t>9</a:t>
            </a:fld>
            <a:endParaRPr lang="en-US" dirty="0"/>
          </a:p>
        </p:txBody>
      </p:sp>
    </p:spTree>
    <p:extLst>
      <p:ext uri="{BB962C8B-B14F-4D97-AF65-F5344CB8AC3E}">
        <p14:creationId xmlns:p14="http://schemas.microsoft.com/office/powerpoint/2010/main" val="827099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746-DA66-4877-8ACC-11649B19627E}"/>
              </a:ext>
            </a:extLst>
          </p:cNvPr>
          <p:cNvSpPr>
            <a:spLocks noGrp="1"/>
          </p:cNvSpPr>
          <p:nvPr>
            <p:ph type="ctrTitle"/>
          </p:nvPr>
        </p:nvSpPr>
        <p:spPr>
          <a:xfrm>
            <a:off x="2437606" y="1254539"/>
            <a:ext cx="8704699" cy="4006436"/>
          </a:xfrm>
        </p:spPr>
        <p:txBody>
          <a:bodyPr anchor="ctr">
            <a:normAutofit/>
          </a:bodyPr>
          <a:lstStyle>
            <a:lvl1pPr algn="l">
              <a:defRPr sz="4600" b="0">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A9047C2-36E2-4A55-8EA4-2B21E447085C}"/>
              </a:ext>
            </a:extLst>
          </p:cNvPr>
          <p:cNvSpPr>
            <a:spLocks noGrp="1"/>
          </p:cNvSpPr>
          <p:nvPr>
            <p:ph type="dt" sz="half" idx="10"/>
          </p:nvPr>
        </p:nvSpPr>
        <p:spPr/>
        <p:txBody>
          <a:bodyPr/>
          <a:lstStyle/>
          <a:p>
            <a:fld id="{E8FEBC3C-5C83-4600-9EC1-E248FF1BA5AC}" type="datetimeFigureOut">
              <a:rPr lang="en-GB" smtClean="0"/>
              <a:t>15/01/2024</a:t>
            </a:fld>
            <a:endParaRPr lang="en-GB" dirty="0"/>
          </a:p>
        </p:txBody>
      </p:sp>
      <p:sp>
        <p:nvSpPr>
          <p:cNvPr id="5" name="Footer Placeholder 4">
            <a:extLst>
              <a:ext uri="{FF2B5EF4-FFF2-40B4-BE49-F238E27FC236}">
                <a16:creationId xmlns:a16="http://schemas.microsoft.com/office/drawing/2014/main" id="{FF5CB399-9FDD-43AF-8EF7-64781178CE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C4F4F6-F212-457F-BBBF-E8B31E686950}"/>
              </a:ext>
            </a:extLst>
          </p:cNvPr>
          <p:cNvSpPr>
            <a:spLocks noGrp="1"/>
          </p:cNvSpPr>
          <p:nvPr>
            <p:ph type="sldNum" sz="quarter" idx="12"/>
          </p:nvPr>
        </p:nvSpPr>
        <p:spPr/>
        <p:txBody>
          <a:bodyPr/>
          <a:lstStyle/>
          <a:p>
            <a:fld id="{10949215-AC48-4A37-815E-C77647DB7A7F}" type="slidenum">
              <a:rPr lang="en-GB" smtClean="0"/>
              <a:t>‹#›</a:t>
            </a:fld>
            <a:endParaRPr lang="en-GB" dirty="0"/>
          </a:p>
        </p:txBody>
      </p:sp>
      <p:pic>
        <p:nvPicPr>
          <p:cNvPr id="7" name="Picture 6">
            <a:extLst>
              <a:ext uri="{FF2B5EF4-FFF2-40B4-BE49-F238E27FC236}">
                <a16:creationId xmlns:a16="http://schemas.microsoft.com/office/drawing/2014/main" id="{BA613847-C98C-46EA-8F29-4A1E604DB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027" y="255333"/>
            <a:ext cx="822533" cy="1523364"/>
          </a:xfrm>
          <a:prstGeom prst="rect">
            <a:avLst/>
          </a:prstGeom>
        </p:spPr>
      </p:pic>
    </p:spTree>
    <p:extLst>
      <p:ext uri="{BB962C8B-B14F-4D97-AF65-F5344CB8AC3E}">
        <p14:creationId xmlns:p14="http://schemas.microsoft.com/office/powerpoint/2010/main" val="282245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746-DA66-4877-8ACC-11649B19627E}"/>
              </a:ext>
            </a:extLst>
          </p:cNvPr>
          <p:cNvSpPr>
            <a:spLocks noGrp="1"/>
          </p:cNvSpPr>
          <p:nvPr>
            <p:ph type="ctrTitle"/>
          </p:nvPr>
        </p:nvSpPr>
        <p:spPr>
          <a:xfrm>
            <a:off x="2437606" y="1254539"/>
            <a:ext cx="8704699" cy="4006436"/>
          </a:xfrm>
        </p:spPr>
        <p:txBody>
          <a:bodyPr anchor="ctr">
            <a:normAutofit/>
          </a:bodyPr>
          <a:lstStyle>
            <a:lvl1pPr algn="l">
              <a:defRPr sz="4600" b="0">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A9047C2-36E2-4A55-8EA4-2B21E447085C}"/>
              </a:ext>
            </a:extLst>
          </p:cNvPr>
          <p:cNvSpPr>
            <a:spLocks noGrp="1"/>
          </p:cNvSpPr>
          <p:nvPr>
            <p:ph type="dt" sz="half" idx="10"/>
          </p:nvPr>
        </p:nvSpPr>
        <p:spPr/>
        <p:txBody>
          <a:bodyPr/>
          <a:lstStyle/>
          <a:p>
            <a:fld id="{E8FEBC3C-5C83-4600-9EC1-E248FF1BA5AC}" type="datetimeFigureOut">
              <a:rPr lang="en-GB" smtClean="0"/>
              <a:t>15/01/2024</a:t>
            </a:fld>
            <a:endParaRPr lang="en-GB" dirty="0"/>
          </a:p>
        </p:txBody>
      </p:sp>
      <p:sp>
        <p:nvSpPr>
          <p:cNvPr id="5" name="Footer Placeholder 4">
            <a:extLst>
              <a:ext uri="{FF2B5EF4-FFF2-40B4-BE49-F238E27FC236}">
                <a16:creationId xmlns:a16="http://schemas.microsoft.com/office/drawing/2014/main" id="{FF5CB399-9FDD-43AF-8EF7-64781178CE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C4F4F6-F212-457F-BBBF-E8B31E686950}"/>
              </a:ext>
            </a:extLst>
          </p:cNvPr>
          <p:cNvSpPr>
            <a:spLocks noGrp="1"/>
          </p:cNvSpPr>
          <p:nvPr>
            <p:ph type="sldNum" sz="quarter" idx="12"/>
          </p:nvPr>
        </p:nvSpPr>
        <p:spPr/>
        <p:txBody>
          <a:bodyPr/>
          <a:lstStyle/>
          <a:p>
            <a:fld id="{10949215-AC48-4A37-815E-C77647DB7A7F}" type="slidenum">
              <a:rPr lang="en-GB" smtClean="0"/>
              <a:t>‹#›</a:t>
            </a:fld>
            <a:endParaRPr lang="en-GB" dirty="0"/>
          </a:p>
        </p:txBody>
      </p:sp>
      <p:pic>
        <p:nvPicPr>
          <p:cNvPr id="7" name="Picture 6">
            <a:extLst>
              <a:ext uri="{FF2B5EF4-FFF2-40B4-BE49-F238E27FC236}">
                <a16:creationId xmlns:a16="http://schemas.microsoft.com/office/drawing/2014/main" id="{B3E54BB1-1E10-42CE-9978-00D7D0BAEC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8027" y="255333"/>
            <a:ext cx="822533" cy="1523364"/>
          </a:xfrm>
          <a:prstGeom prst="rect">
            <a:avLst/>
          </a:prstGeom>
        </p:spPr>
      </p:pic>
    </p:spTree>
    <p:extLst>
      <p:ext uri="{BB962C8B-B14F-4D97-AF65-F5344CB8AC3E}">
        <p14:creationId xmlns:p14="http://schemas.microsoft.com/office/powerpoint/2010/main" val="187369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6E28A51-4F19-4658-BA09-DBE8D6AF34FA}"/>
              </a:ext>
            </a:extLst>
          </p:cNvPr>
          <p:cNvSpPr>
            <a:spLocks noGrp="1"/>
          </p:cNvSpPr>
          <p:nvPr>
            <p:ph type="pic" sz="quarter" idx="13" hasCustomPrompt="1"/>
          </p:nvPr>
        </p:nvSpPr>
        <p:spPr>
          <a:xfrm>
            <a:off x="0" y="0"/>
            <a:ext cx="12192000" cy="6858000"/>
          </a:xfrm>
          <a:noFill/>
        </p:spPr>
        <p:txBody>
          <a:bodyPr>
            <a:normAutofit/>
          </a:bodyPr>
          <a:lstStyle>
            <a:lvl1pPr>
              <a:defRPr sz="2000">
                <a:solidFill>
                  <a:schemeClr val="bg1"/>
                </a:solidFill>
              </a:defRPr>
            </a:lvl1pPr>
          </a:lstStyle>
          <a:p>
            <a:r>
              <a:rPr lang="en-GB" dirty="0"/>
              <a:t>Click icon to insert image then ‘right click’ and choose ‘Send to back’</a:t>
            </a:r>
          </a:p>
        </p:txBody>
      </p:sp>
      <p:sp>
        <p:nvSpPr>
          <p:cNvPr id="2" name="Title 1">
            <a:extLst>
              <a:ext uri="{FF2B5EF4-FFF2-40B4-BE49-F238E27FC236}">
                <a16:creationId xmlns:a16="http://schemas.microsoft.com/office/drawing/2014/main" id="{63FA3746-DA66-4877-8ACC-11649B19627E}"/>
              </a:ext>
            </a:extLst>
          </p:cNvPr>
          <p:cNvSpPr>
            <a:spLocks noGrp="1"/>
          </p:cNvSpPr>
          <p:nvPr>
            <p:ph type="ctrTitle"/>
          </p:nvPr>
        </p:nvSpPr>
        <p:spPr>
          <a:xfrm>
            <a:off x="2437606" y="1254539"/>
            <a:ext cx="8704699" cy="4006436"/>
          </a:xfrm>
        </p:spPr>
        <p:txBody>
          <a:bodyPr anchor="ctr">
            <a:normAutofit/>
          </a:bodyPr>
          <a:lstStyle>
            <a:lvl1pPr algn="l">
              <a:defRPr sz="4600" b="0">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DA9047C2-36E2-4A55-8EA4-2B21E447085C}"/>
              </a:ext>
            </a:extLst>
          </p:cNvPr>
          <p:cNvSpPr>
            <a:spLocks noGrp="1"/>
          </p:cNvSpPr>
          <p:nvPr>
            <p:ph type="dt" sz="half" idx="10"/>
          </p:nvPr>
        </p:nvSpPr>
        <p:spPr/>
        <p:txBody>
          <a:bodyPr/>
          <a:lstStyle/>
          <a:p>
            <a:fld id="{E8FEBC3C-5C83-4600-9EC1-E248FF1BA5AC}" type="datetimeFigureOut">
              <a:rPr lang="en-GB" smtClean="0"/>
              <a:t>15/01/2024</a:t>
            </a:fld>
            <a:endParaRPr lang="en-GB" dirty="0"/>
          </a:p>
        </p:txBody>
      </p:sp>
      <p:sp>
        <p:nvSpPr>
          <p:cNvPr id="5" name="Footer Placeholder 4">
            <a:extLst>
              <a:ext uri="{FF2B5EF4-FFF2-40B4-BE49-F238E27FC236}">
                <a16:creationId xmlns:a16="http://schemas.microsoft.com/office/drawing/2014/main" id="{FF5CB399-9FDD-43AF-8EF7-64781178CE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C4F4F6-F212-457F-BBBF-E8B31E686950}"/>
              </a:ext>
            </a:extLst>
          </p:cNvPr>
          <p:cNvSpPr>
            <a:spLocks noGrp="1"/>
          </p:cNvSpPr>
          <p:nvPr>
            <p:ph type="sldNum" sz="quarter" idx="12"/>
          </p:nvPr>
        </p:nvSpPr>
        <p:spPr/>
        <p:txBody>
          <a:bodyPr/>
          <a:lstStyle/>
          <a:p>
            <a:fld id="{10949215-AC48-4A37-815E-C77647DB7A7F}" type="slidenum">
              <a:rPr lang="en-GB" smtClean="0"/>
              <a:t>‹#›</a:t>
            </a:fld>
            <a:endParaRPr lang="en-GB" dirty="0"/>
          </a:p>
        </p:txBody>
      </p:sp>
      <p:pic>
        <p:nvPicPr>
          <p:cNvPr id="9" name="Picture 8">
            <a:extLst>
              <a:ext uri="{FF2B5EF4-FFF2-40B4-BE49-F238E27FC236}">
                <a16:creationId xmlns:a16="http://schemas.microsoft.com/office/drawing/2014/main" id="{A5FA3755-BEAD-4101-A531-20331A84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027" y="255333"/>
            <a:ext cx="822533" cy="1523364"/>
          </a:xfrm>
          <a:prstGeom prst="rect">
            <a:avLst/>
          </a:prstGeom>
        </p:spPr>
      </p:pic>
    </p:spTree>
    <p:extLst>
      <p:ext uri="{BB962C8B-B14F-4D97-AF65-F5344CB8AC3E}">
        <p14:creationId xmlns:p14="http://schemas.microsoft.com/office/powerpoint/2010/main" val="262206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lvl1pPr>
              <a:defRPr>
                <a:solidFill>
                  <a:schemeClr val="bg1"/>
                </a:solidFill>
              </a:defRPr>
            </a:lvl1pPr>
          </a:lstStyle>
          <a:p>
            <a:fld id="{E8FEBC3C-5C83-4600-9EC1-E248FF1BA5AC}" type="datetimeFigureOut">
              <a:rPr lang="en-GB" smtClean="0"/>
              <a:pPr/>
              <a:t>15/01/2024</a:t>
            </a:fld>
            <a:endParaRPr lang="en-GB" dirty="0"/>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lvl1pPr>
              <a:defRPr>
                <a:solidFill>
                  <a:schemeClr val="bg1"/>
                </a:solidFill>
              </a:defRPr>
            </a:lvl1pPr>
          </a:lstStyle>
          <a:p>
            <a:fld id="{10949215-AC48-4A37-815E-C77647DB7A7F}" type="slidenum">
              <a:rPr lang="en-GB" smtClean="0"/>
              <a:pPr/>
              <a:t>‹#›</a:t>
            </a:fld>
            <a:endParaRPr lang="en-GB" dirty="0"/>
          </a:p>
        </p:txBody>
      </p:sp>
      <p:sp>
        <p:nvSpPr>
          <p:cNvPr id="10" name="Picture Placeholder 9">
            <a:extLst>
              <a:ext uri="{FF2B5EF4-FFF2-40B4-BE49-F238E27FC236}">
                <a16:creationId xmlns:a16="http://schemas.microsoft.com/office/drawing/2014/main" id="{5A62C8BC-4914-4B3D-9FA3-6219A4D1B9E9}"/>
              </a:ext>
            </a:extLst>
          </p:cNvPr>
          <p:cNvSpPr>
            <a:spLocks noGrp="1"/>
          </p:cNvSpPr>
          <p:nvPr>
            <p:ph type="pic" sz="quarter" idx="13" hasCustomPrompt="1"/>
          </p:nvPr>
        </p:nvSpPr>
        <p:spPr>
          <a:xfrm>
            <a:off x="6096000" y="0"/>
            <a:ext cx="6096000" cy="6858000"/>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solidFill>
                  <a:schemeClr val="bg1"/>
                </a:solidFill>
              </a:defRPr>
            </a:lvl1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GB" dirty="0"/>
              <a:t>Click icon to insert image then </a:t>
            </a:r>
            <a:br>
              <a:rPr lang="en-GB" dirty="0"/>
            </a:br>
            <a:r>
              <a:rPr lang="en-GB" dirty="0"/>
              <a:t>‘right click’ and choose ‘Send to back’</a:t>
            </a:r>
          </a:p>
        </p:txBody>
      </p:sp>
      <p:sp>
        <p:nvSpPr>
          <p:cNvPr id="12" name="Text Placeholder 10">
            <a:extLst>
              <a:ext uri="{FF2B5EF4-FFF2-40B4-BE49-F238E27FC236}">
                <a16:creationId xmlns:a16="http://schemas.microsoft.com/office/drawing/2014/main" id="{2FAC2A22-4973-47A1-9E3B-CFC2FBB68E21}"/>
              </a:ext>
            </a:extLst>
          </p:cNvPr>
          <p:cNvSpPr>
            <a:spLocks noGrp="1"/>
          </p:cNvSpPr>
          <p:nvPr>
            <p:ph type="body" sz="quarter" idx="14"/>
          </p:nvPr>
        </p:nvSpPr>
        <p:spPr>
          <a:xfrm>
            <a:off x="952501" y="1381125"/>
            <a:ext cx="4838700" cy="3952875"/>
          </a:xfrm>
        </p:spPr>
        <p:txBody>
          <a:bodyPr anchor="ctr">
            <a:normAutofit/>
          </a:bodyPr>
          <a:lstStyle>
            <a:lvl1pPr marL="0" indent="0">
              <a:buNone/>
              <a:defRPr sz="4600">
                <a:solidFill>
                  <a:schemeClr val="bg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pic>
        <p:nvPicPr>
          <p:cNvPr id="8" name="Picture 7">
            <a:extLst>
              <a:ext uri="{FF2B5EF4-FFF2-40B4-BE49-F238E27FC236}">
                <a16:creationId xmlns:a16="http://schemas.microsoft.com/office/drawing/2014/main" id="{117D74F3-C693-4BAC-95CE-E083FB0F6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027" y="255333"/>
            <a:ext cx="822533" cy="1523364"/>
          </a:xfrm>
          <a:prstGeom prst="rect">
            <a:avLst/>
          </a:prstGeom>
        </p:spPr>
      </p:pic>
    </p:spTree>
    <p:extLst>
      <p:ext uri="{BB962C8B-B14F-4D97-AF65-F5344CB8AC3E}">
        <p14:creationId xmlns:p14="http://schemas.microsoft.com/office/powerpoint/2010/main" val="29656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55B5-6A17-428F-AF67-BB79D897E5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F832D3-42DA-440D-B36D-707DDA8B7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p>
            <a:fld id="{E8FEBC3C-5C83-4600-9EC1-E248FF1BA5AC}" type="datetimeFigureOut">
              <a:rPr lang="en-GB" smtClean="0"/>
              <a:t>15/01/2024</a:t>
            </a:fld>
            <a:endParaRPr lang="en-GB" dirty="0"/>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p>
            <a:fld id="{10949215-AC48-4A37-815E-C77647DB7A7F}" type="slidenum">
              <a:rPr lang="en-GB" smtClean="0"/>
              <a:t>‹#›</a:t>
            </a:fld>
            <a:endParaRPr lang="en-GB" dirty="0"/>
          </a:p>
        </p:txBody>
      </p:sp>
      <p:pic>
        <p:nvPicPr>
          <p:cNvPr id="8" name="Picture 7">
            <a:extLst>
              <a:ext uri="{FF2B5EF4-FFF2-40B4-BE49-F238E27FC236}">
                <a16:creationId xmlns:a16="http://schemas.microsoft.com/office/drawing/2014/main" id="{BED25836-399D-4041-B02D-9FF1507E07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6359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55B5-6A17-428F-AF67-BB79D897E5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F832D3-42DA-440D-B36D-707DDA8B7359}"/>
              </a:ext>
            </a:extLst>
          </p:cNvPr>
          <p:cNvSpPr>
            <a:spLocks noGrp="1"/>
          </p:cNvSpPr>
          <p:nvPr>
            <p:ph idx="1"/>
          </p:nvPr>
        </p:nvSpPr>
        <p:spPr>
          <a:xfrm>
            <a:off x="2438400" y="2120901"/>
            <a:ext cx="7620000" cy="4111170"/>
          </a:xfrm>
        </p:spPr>
        <p:txBody>
          <a:bodyPr/>
          <a:lstStyle>
            <a:lvl1pPr marL="0" indent="0">
              <a:buNone/>
              <a:defRPr/>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p>
            <a:fld id="{E8FEBC3C-5C83-4600-9EC1-E248FF1BA5AC}" type="datetimeFigureOut">
              <a:rPr lang="en-GB" smtClean="0"/>
              <a:t>15/01/2024</a:t>
            </a:fld>
            <a:endParaRPr lang="en-GB" dirty="0"/>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p>
            <a:fld id="{10949215-AC48-4A37-815E-C77647DB7A7F}" type="slidenum">
              <a:rPr lang="en-GB" smtClean="0"/>
              <a:t>‹#›</a:t>
            </a:fld>
            <a:endParaRPr lang="en-GB" dirty="0"/>
          </a:p>
        </p:txBody>
      </p:sp>
      <p:pic>
        <p:nvPicPr>
          <p:cNvPr id="8" name="Picture 7">
            <a:extLst>
              <a:ext uri="{FF2B5EF4-FFF2-40B4-BE49-F238E27FC236}">
                <a16:creationId xmlns:a16="http://schemas.microsoft.com/office/drawing/2014/main" id="{F53ACBDA-2E08-4669-BD35-22CD5D4C6C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37009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55B5-6A17-428F-AF67-BB79D897E564}"/>
              </a:ext>
            </a:extLst>
          </p:cNvPr>
          <p:cNvSpPr>
            <a:spLocks noGrp="1"/>
          </p:cNvSpPr>
          <p:nvPr>
            <p:ph type="title"/>
          </p:nvPr>
        </p:nvSpPr>
        <p:spPr>
          <a:xfrm>
            <a:off x="400050" y="423863"/>
            <a:ext cx="5391150" cy="1266825"/>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EF832D3-42DA-440D-B36D-707DDA8B7359}"/>
              </a:ext>
            </a:extLst>
          </p:cNvPr>
          <p:cNvSpPr>
            <a:spLocks noGrp="1"/>
          </p:cNvSpPr>
          <p:nvPr>
            <p:ph idx="1"/>
          </p:nvPr>
        </p:nvSpPr>
        <p:spPr>
          <a:xfrm>
            <a:off x="952500" y="2159001"/>
            <a:ext cx="4838700" cy="4111170"/>
          </a:xfrm>
        </p:spPr>
        <p:txBody>
          <a:bodyPr/>
          <a:lstStyle>
            <a:lvl1pPr marL="0" indent="0">
              <a:buNone/>
              <a:defRPr/>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p>
            <a:fld id="{E8FEBC3C-5C83-4600-9EC1-E248FF1BA5AC}" type="datetimeFigureOut">
              <a:rPr lang="en-GB" smtClean="0"/>
              <a:t>15/01/2024</a:t>
            </a:fld>
            <a:endParaRPr lang="en-GB" dirty="0"/>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p>
            <a:fld id="{10949215-AC48-4A37-815E-C77647DB7A7F}" type="slidenum">
              <a:rPr lang="en-GB" smtClean="0"/>
              <a:t>‹#›</a:t>
            </a:fld>
            <a:endParaRPr lang="en-GB" dirty="0"/>
          </a:p>
        </p:txBody>
      </p:sp>
      <p:sp>
        <p:nvSpPr>
          <p:cNvPr id="10" name="Picture Placeholder 9">
            <a:extLst>
              <a:ext uri="{FF2B5EF4-FFF2-40B4-BE49-F238E27FC236}">
                <a16:creationId xmlns:a16="http://schemas.microsoft.com/office/drawing/2014/main" id="{5A62C8BC-4914-4B3D-9FA3-6219A4D1B9E9}"/>
              </a:ext>
            </a:extLst>
          </p:cNvPr>
          <p:cNvSpPr>
            <a:spLocks noGrp="1"/>
          </p:cNvSpPr>
          <p:nvPr>
            <p:ph type="pic" sz="quarter" idx="13" hasCustomPrompt="1"/>
          </p:nvPr>
        </p:nvSpPr>
        <p:spPr>
          <a:xfrm>
            <a:off x="6096000" y="0"/>
            <a:ext cx="6096000" cy="6858000"/>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GB" dirty="0"/>
              <a:t>Click icon to insert image then </a:t>
            </a:r>
            <a:br>
              <a:rPr lang="en-GB" dirty="0"/>
            </a:br>
            <a:r>
              <a:rPr lang="en-GB" dirty="0"/>
              <a:t>‘right click’ and choose ‘Send to back’</a:t>
            </a:r>
          </a:p>
        </p:txBody>
      </p:sp>
      <p:pic>
        <p:nvPicPr>
          <p:cNvPr id="11" name="Picture 10">
            <a:extLst>
              <a:ext uri="{FF2B5EF4-FFF2-40B4-BE49-F238E27FC236}">
                <a16:creationId xmlns:a16="http://schemas.microsoft.com/office/drawing/2014/main" id="{FBA4A623-2975-4D53-B4F2-40867D338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169394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55B5-6A17-428F-AF67-BB79D897E564}"/>
              </a:ext>
            </a:extLst>
          </p:cNvPr>
          <p:cNvSpPr>
            <a:spLocks noGrp="1"/>
          </p:cNvSpPr>
          <p:nvPr>
            <p:ph type="title"/>
          </p:nvPr>
        </p:nvSpPr>
        <p:spPr>
          <a:xfrm>
            <a:off x="400050" y="423863"/>
            <a:ext cx="5391150" cy="1266825"/>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EF832D3-42DA-440D-B36D-707DDA8B7359}"/>
              </a:ext>
            </a:extLst>
          </p:cNvPr>
          <p:cNvSpPr>
            <a:spLocks noGrp="1"/>
          </p:cNvSpPr>
          <p:nvPr>
            <p:ph idx="1"/>
          </p:nvPr>
        </p:nvSpPr>
        <p:spPr>
          <a:xfrm>
            <a:off x="952500" y="2159001"/>
            <a:ext cx="4838700" cy="4111170"/>
          </a:xfrm>
        </p:spPr>
        <p:txBody>
          <a:bodyPr/>
          <a:lstStyle>
            <a:lvl1pPr marL="0" indent="0">
              <a:buNone/>
              <a:defRPr>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lvl1pPr>
              <a:defRPr>
                <a:solidFill>
                  <a:schemeClr val="bg1"/>
                </a:solidFill>
              </a:defRPr>
            </a:lvl1pPr>
          </a:lstStyle>
          <a:p>
            <a:fld id="{E8FEBC3C-5C83-4600-9EC1-E248FF1BA5AC}" type="datetimeFigureOut">
              <a:rPr lang="en-GB" smtClean="0"/>
              <a:pPr/>
              <a:t>15/01/2024</a:t>
            </a:fld>
            <a:endParaRPr lang="en-GB" dirty="0"/>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lvl1pPr>
              <a:defRPr>
                <a:solidFill>
                  <a:schemeClr val="bg1"/>
                </a:solidFill>
              </a:defRPr>
            </a:lvl1pPr>
          </a:lstStyle>
          <a:p>
            <a:fld id="{10949215-AC48-4A37-815E-C77647DB7A7F}" type="slidenum">
              <a:rPr lang="en-GB" smtClean="0"/>
              <a:pPr/>
              <a:t>‹#›</a:t>
            </a:fld>
            <a:endParaRPr lang="en-GB" dirty="0"/>
          </a:p>
        </p:txBody>
      </p:sp>
      <p:sp>
        <p:nvSpPr>
          <p:cNvPr id="10" name="Picture Placeholder 9">
            <a:extLst>
              <a:ext uri="{FF2B5EF4-FFF2-40B4-BE49-F238E27FC236}">
                <a16:creationId xmlns:a16="http://schemas.microsoft.com/office/drawing/2014/main" id="{5A62C8BC-4914-4B3D-9FA3-6219A4D1B9E9}"/>
              </a:ext>
            </a:extLst>
          </p:cNvPr>
          <p:cNvSpPr>
            <a:spLocks noGrp="1"/>
          </p:cNvSpPr>
          <p:nvPr>
            <p:ph type="pic" sz="quarter" idx="13" hasCustomPrompt="1"/>
          </p:nvPr>
        </p:nvSpPr>
        <p:spPr>
          <a:xfrm>
            <a:off x="6096000" y="0"/>
            <a:ext cx="6096000" cy="6858000"/>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solidFill>
                  <a:schemeClr val="bg1"/>
                </a:solidFill>
              </a:defRPr>
            </a:lvl1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GB" dirty="0"/>
              <a:t>Click icon to insert image then </a:t>
            </a:r>
            <a:br>
              <a:rPr lang="en-GB" dirty="0"/>
            </a:br>
            <a:r>
              <a:rPr lang="en-GB" dirty="0"/>
              <a:t>‘right click’ and choose ‘Send to back’</a:t>
            </a:r>
          </a:p>
        </p:txBody>
      </p:sp>
      <p:pic>
        <p:nvPicPr>
          <p:cNvPr id="9" name="Picture 8">
            <a:extLst>
              <a:ext uri="{FF2B5EF4-FFF2-40B4-BE49-F238E27FC236}">
                <a16:creationId xmlns:a16="http://schemas.microsoft.com/office/drawing/2014/main" id="{A13672AE-B2E4-478B-AED9-1D663D7CF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027" y="255333"/>
            <a:ext cx="822533" cy="1523364"/>
          </a:xfrm>
          <a:prstGeom prst="rect">
            <a:avLst/>
          </a:prstGeom>
        </p:spPr>
      </p:pic>
    </p:spTree>
    <p:extLst>
      <p:ext uri="{BB962C8B-B14F-4D97-AF65-F5344CB8AC3E}">
        <p14:creationId xmlns:p14="http://schemas.microsoft.com/office/powerpoint/2010/main" val="9308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B2647-9EC9-4CDF-896A-F4C6894553D7}"/>
              </a:ext>
            </a:extLst>
          </p:cNvPr>
          <p:cNvSpPr>
            <a:spLocks noGrp="1"/>
          </p:cNvSpPr>
          <p:nvPr>
            <p:ph type="title"/>
          </p:nvPr>
        </p:nvSpPr>
        <p:spPr>
          <a:xfrm>
            <a:off x="400050" y="423863"/>
            <a:ext cx="10515600" cy="1266825"/>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1BA246C-8732-4341-A8E4-8569323EC00F}"/>
              </a:ext>
            </a:extLst>
          </p:cNvPr>
          <p:cNvSpPr>
            <a:spLocks noGrp="1"/>
          </p:cNvSpPr>
          <p:nvPr>
            <p:ph type="body" idx="1"/>
          </p:nvPr>
        </p:nvSpPr>
        <p:spPr>
          <a:xfrm>
            <a:off x="2438400" y="2120901"/>
            <a:ext cx="8477250" cy="411117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EFCFAF5-3BFA-4DCC-81F4-EA6072C7344A}"/>
              </a:ext>
            </a:extLst>
          </p:cNvPr>
          <p:cNvSpPr>
            <a:spLocks noGrp="1"/>
          </p:cNvSpPr>
          <p:nvPr>
            <p:ph type="dt" sz="half" idx="2"/>
          </p:nvPr>
        </p:nvSpPr>
        <p:spPr>
          <a:xfrm>
            <a:off x="4724400" y="6415315"/>
            <a:ext cx="2743200" cy="248104"/>
          </a:xfrm>
          <a:prstGeom prst="rect">
            <a:avLst/>
          </a:prstGeom>
        </p:spPr>
        <p:txBody>
          <a:bodyPr vert="horz" lIns="0" tIns="0" rIns="0" bIns="0" rtlCol="0" anchor="ctr"/>
          <a:lstStyle>
            <a:lvl1pPr algn="ctr">
              <a:defRPr sz="1100">
                <a:solidFill>
                  <a:schemeClr val="tx2"/>
                </a:solidFill>
              </a:defRPr>
            </a:lvl1pPr>
          </a:lstStyle>
          <a:p>
            <a:fld id="{E8FEBC3C-5C83-4600-9EC1-E248FF1BA5AC}" type="datetimeFigureOut">
              <a:rPr lang="en-GB" smtClean="0"/>
              <a:pPr/>
              <a:t>15/01/2024</a:t>
            </a:fld>
            <a:endParaRPr lang="en-GB" dirty="0"/>
          </a:p>
        </p:txBody>
      </p:sp>
      <p:sp>
        <p:nvSpPr>
          <p:cNvPr id="5" name="Footer Placeholder 4">
            <a:extLst>
              <a:ext uri="{FF2B5EF4-FFF2-40B4-BE49-F238E27FC236}">
                <a16:creationId xmlns:a16="http://schemas.microsoft.com/office/drawing/2014/main" id="{E1FFDF39-7ADF-4275-97B7-96FE27B090C3}"/>
              </a:ext>
            </a:extLst>
          </p:cNvPr>
          <p:cNvSpPr>
            <a:spLocks noGrp="1"/>
          </p:cNvSpPr>
          <p:nvPr>
            <p:ph type="ftr" sz="quarter" idx="3"/>
          </p:nvPr>
        </p:nvSpPr>
        <p:spPr>
          <a:xfrm>
            <a:off x="400050" y="6415315"/>
            <a:ext cx="4114800" cy="248104"/>
          </a:xfrm>
          <a:prstGeom prst="rect">
            <a:avLst/>
          </a:prstGeom>
        </p:spPr>
        <p:txBody>
          <a:bodyPr vert="horz" lIns="0" tIns="0" rIns="0" bIns="0" rtlCol="0" anchor="ctr"/>
          <a:lstStyle>
            <a:lvl1pPr algn="l">
              <a:defRPr sz="11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858A2E2-0D28-4953-AC61-F889DFD16EEF}"/>
              </a:ext>
            </a:extLst>
          </p:cNvPr>
          <p:cNvSpPr>
            <a:spLocks noGrp="1"/>
          </p:cNvSpPr>
          <p:nvPr>
            <p:ph type="sldNum" sz="quarter" idx="4"/>
          </p:nvPr>
        </p:nvSpPr>
        <p:spPr>
          <a:xfrm>
            <a:off x="9191167" y="6415315"/>
            <a:ext cx="2743200" cy="248104"/>
          </a:xfrm>
          <a:prstGeom prst="rect">
            <a:avLst/>
          </a:prstGeom>
        </p:spPr>
        <p:txBody>
          <a:bodyPr vert="horz" lIns="0" tIns="0" rIns="0" bIns="0" rtlCol="0" anchor="ctr"/>
          <a:lstStyle>
            <a:lvl1pPr algn="r">
              <a:defRPr sz="1100">
                <a:solidFill>
                  <a:schemeClr val="tx2"/>
                </a:solidFill>
              </a:defRPr>
            </a:lvl1pPr>
          </a:lstStyle>
          <a:p>
            <a:fld id="{10949215-AC48-4A37-815E-C77647DB7A7F}" type="slidenum">
              <a:rPr lang="en-GB" smtClean="0"/>
              <a:pPr/>
              <a:t>‹#›</a:t>
            </a:fld>
            <a:endParaRPr lang="en-GB" dirty="0"/>
          </a:p>
        </p:txBody>
      </p:sp>
    </p:spTree>
    <p:extLst>
      <p:ext uri="{BB962C8B-B14F-4D97-AF65-F5344CB8AC3E}">
        <p14:creationId xmlns:p14="http://schemas.microsoft.com/office/powerpoint/2010/main" val="142293960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7" r:id="rId4"/>
    <p:sldLayoutId id="2147483650"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2000" b="1"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200"/>
        </a:spcBef>
        <a:buFont typeface="Arial" panose="020B0604020202020204" pitchFamily="34" charset="0"/>
        <a:buChar char="•"/>
        <a:defRPr sz="2800" kern="1200">
          <a:solidFill>
            <a:schemeClr val="tx2"/>
          </a:solidFill>
          <a:latin typeface="+mn-lt"/>
          <a:ea typeface="+mn-ea"/>
          <a:cs typeface="+mn-cs"/>
        </a:defRPr>
      </a:lvl1pPr>
      <a:lvl2pPr marL="228600" indent="-228600" algn="l" defTabSz="914400" rtl="0" eaLnBrk="1" latinLnBrk="0" hangingPunct="1">
        <a:lnSpc>
          <a:spcPct val="110000"/>
        </a:lnSpc>
        <a:spcBef>
          <a:spcPts val="1200"/>
        </a:spcBef>
        <a:buFont typeface="Arial" panose="020B0604020202020204" pitchFamily="34" charset="0"/>
        <a:buChar char="•"/>
        <a:defRPr sz="2400" kern="1200">
          <a:solidFill>
            <a:schemeClr val="tx2"/>
          </a:solidFill>
          <a:latin typeface="+mn-lt"/>
          <a:ea typeface="+mn-ea"/>
          <a:cs typeface="+mn-cs"/>
        </a:defRPr>
      </a:lvl2pPr>
      <a:lvl3pPr marL="228600" indent="-228600" algn="l" defTabSz="914400" rtl="0" eaLnBrk="1" latinLnBrk="0" hangingPunct="1">
        <a:lnSpc>
          <a:spcPct val="110000"/>
        </a:lnSpc>
        <a:spcBef>
          <a:spcPts val="1200"/>
        </a:spcBef>
        <a:buFont typeface="Arial" panose="020B0604020202020204" pitchFamily="34" charset="0"/>
        <a:buChar char="•"/>
        <a:defRPr sz="2000" kern="1200">
          <a:solidFill>
            <a:schemeClr val="tx2"/>
          </a:solidFill>
          <a:latin typeface="+mn-lt"/>
          <a:ea typeface="+mn-ea"/>
          <a:cs typeface="+mn-cs"/>
        </a:defRPr>
      </a:lvl3pPr>
      <a:lvl4pPr marL="228600" indent="-228600" algn="l" defTabSz="914400" rtl="0" eaLnBrk="1" latinLnBrk="0" hangingPunct="1">
        <a:lnSpc>
          <a:spcPct val="110000"/>
        </a:lnSpc>
        <a:spcBef>
          <a:spcPts val="1200"/>
        </a:spcBef>
        <a:buFont typeface="Arial" panose="020B0604020202020204" pitchFamily="34" charset="0"/>
        <a:buChar char="•"/>
        <a:defRPr sz="1800" kern="1200">
          <a:solidFill>
            <a:schemeClr val="tx2"/>
          </a:solidFill>
          <a:latin typeface="+mn-lt"/>
          <a:ea typeface="+mn-ea"/>
          <a:cs typeface="+mn-cs"/>
        </a:defRPr>
      </a:lvl4pPr>
      <a:lvl5pPr marL="228600" indent="-228600" algn="l" defTabSz="914400" rtl="0" eaLnBrk="1" latinLnBrk="0" hangingPunct="1">
        <a:lnSpc>
          <a:spcPct val="110000"/>
        </a:lnSpc>
        <a:spcBef>
          <a:spcPts val="12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rbaxter@ciot.org.u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www.tax.org.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F42E8B-662C-4A3B-19FA-6E9CBFC1F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0736"/>
            <a:ext cx="19460909" cy="7221196"/>
          </a:xfrm>
          <a:prstGeom prst="rect">
            <a:avLst/>
          </a:prstGeom>
        </p:spPr>
      </p:pic>
      <p:sp>
        <p:nvSpPr>
          <p:cNvPr id="5" name="Rectangle 4">
            <a:extLst>
              <a:ext uri="{FF2B5EF4-FFF2-40B4-BE49-F238E27FC236}">
                <a16:creationId xmlns:a16="http://schemas.microsoft.com/office/drawing/2014/main" id="{B2C389FE-2B4C-4C68-7E9A-FD9AFFA92D84}"/>
              </a:ext>
            </a:extLst>
          </p:cNvPr>
          <p:cNvSpPr/>
          <p:nvPr/>
        </p:nvSpPr>
        <p:spPr>
          <a:xfrm>
            <a:off x="-117788" y="-451802"/>
            <a:ext cx="17068800" cy="10953750"/>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EEAEE2-EF18-40AF-B6BD-DC62A2EE079E}"/>
              </a:ext>
            </a:extLst>
          </p:cNvPr>
          <p:cNvSpPr>
            <a:spLocks noGrp="1"/>
          </p:cNvSpPr>
          <p:nvPr>
            <p:ph type="ctrTitle"/>
          </p:nvPr>
        </p:nvSpPr>
        <p:spPr>
          <a:xfrm>
            <a:off x="1232357" y="2534507"/>
            <a:ext cx="9727286" cy="4006436"/>
          </a:xfrm>
        </p:spPr>
        <p:txBody>
          <a:bodyPr>
            <a:normAutofit/>
          </a:bodyPr>
          <a:lstStyle/>
          <a:p>
            <a:pPr algn="ctr"/>
            <a:r>
              <a:rPr lang="en-GB" dirty="0">
                <a:latin typeface="Sofia Pro" pitchFamily="2" charset="77"/>
              </a:rPr>
              <a:t> The Chartered Tax Adviser Qualification</a:t>
            </a:r>
            <a:br>
              <a:rPr lang="en-GB" dirty="0">
                <a:latin typeface="Sofia Pro" pitchFamily="2" charset="77"/>
              </a:rPr>
            </a:br>
            <a:br>
              <a:rPr lang="en-GB" dirty="0">
                <a:latin typeface="Sofia Pro" pitchFamily="2" charset="77"/>
              </a:rPr>
            </a:br>
            <a:r>
              <a:rPr lang="en-GB" dirty="0">
                <a:latin typeface="Sofia Pro" pitchFamily="2" charset="77"/>
              </a:rPr>
              <a:t>Skills for the Future </a:t>
            </a:r>
            <a:br>
              <a:rPr lang="en-GB" dirty="0">
                <a:latin typeface="Sofia Pro" pitchFamily="2" charset="77"/>
              </a:rPr>
            </a:br>
            <a:endParaRPr lang="en-GB" dirty="0">
              <a:latin typeface="Sofia Pro" pitchFamily="2" charset="77"/>
            </a:endParaRPr>
          </a:p>
        </p:txBody>
      </p:sp>
      <p:pic>
        <p:nvPicPr>
          <p:cNvPr id="6" name="Picture 5">
            <a:extLst>
              <a:ext uri="{FF2B5EF4-FFF2-40B4-BE49-F238E27FC236}">
                <a16:creationId xmlns:a16="http://schemas.microsoft.com/office/drawing/2014/main" id="{3D77DB2C-0707-DECA-6FE7-E33DAF7BC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8027" y="255333"/>
            <a:ext cx="822533" cy="1523364"/>
          </a:xfrm>
          <a:prstGeom prst="rect">
            <a:avLst/>
          </a:prstGeom>
        </p:spPr>
      </p:pic>
    </p:spTree>
    <p:extLst>
      <p:ext uri="{BB962C8B-B14F-4D97-AF65-F5344CB8AC3E}">
        <p14:creationId xmlns:p14="http://schemas.microsoft.com/office/powerpoint/2010/main" val="136386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AEE2-EF18-40AF-B6BD-DC62A2EE079E}"/>
              </a:ext>
            </a:extLst>
          </p:cNvPr>
          <p:cNvSpPr>
            <a:spLocks noGrp="1"/>
          </p:cNvSpPr>
          <p:nvPr>
            <p:ph type="ctrTitle"/>
          </p:nvPr>
        </p:nvSpPr>
        <p:spPr>
          <a:xfrm>
            <a:off x="858417" y="1940767"/>
            <a:ext cx="10438234" cy="3891501"/>
          </a:xfrm>
        </p:spPr>
        <p:txBody>
          <a:bodyPr>
            <a:normAutofit fontScale="90000"/>
          </a:bodyPr>
          <a:lstStyle/>
          <a:p>
            <a:br>
              <a:rPr lang="en-GB" sz="2800" dirty="0">
                <a:latin typeface="Sofia Pro" pitchFamily="2" charset="77"/>
              </a:rPr>
            </a:br>
            <a:br>
              <a:rPr lang="en-GB" sz="2800" dirty="0">
                <a:latin typeface="Sofia Pro" pitchFamily="2" charset="77"/>
              </a:rPr>
            </a:br>
            <a:br>
              <a:rPr lang="en-GB" sz="2800" dirty="0">
                <a:latin typeface="Sofia Pro" pitchFamily="2" charset="77"/>
              </a:rPr>
            </a:br>
            <a:br>
              <a:rPr lang="en-GB" sz="2800" dirty="0">
                <a:latin typeface="Sofia Pro" pitchFamily="2" charset="77"/>
              </a:rPr>
            </a:br>
            <a:br>
              <a:rPr lang="en-GB" sz="2800" dirty="0">
                <a:latin typeface="Sofia Pro" pitchFamily="2" charset="77"/>
              </a:rPr>
            </a:br>
            <a:br>
              <a:rPr lang="en-GB" sz="2800" dirty="0">
                <a:latin typeface="Sofia Pro" pitchFamily="2" charset="77"/>
              </a:rPr>
            </a:br>
            <a:r>
              <a:rPr lang="en-GB" sz="2800" dirty="0">
                <a:latin typeface="Sofia Pro" pitchFamily="2" charset="77"/>
              </a:rPr>
              <a:t>3. Do you use the Joint Programmes with the ICAEW and/or ICAS, if so, can you provide feedback? If you have actively chosen not to use the Joint Programme,  can you give us the reason for this decision? </a:t>
            </a:r>
            <a:br>
              <a:rPr lang="en-GB" sz="2800" dirty="0">
                <a:effectLst/>
                <a:latin typeface="Sofia Pro Light" panose="00000400000000000000" pitchFamily="50" charset="0"/>
                <a:ea typeface="Calibri" panose="020F0502020204030204" pitchFamily="34" charset="0"/>
              </a:rPr>
            </a:br>
            <a:br>
              <a:rPr lang="en-GB" sz="2800" dirty="0">
                <a:latin typeface="Sofia Pro" pitchFamily="2" charset="77"/>
              </a:rPr>
            </a:br>
            <a:br>
              <a:rPr lang="en-GB" sz="2800" dirty="0">
                <a:latin typeface="Sofia Pro" pitchFamily="2" charset="77"/>
              </a:rPr>
            </a:br>
            <a:r>
              <a:rPr lang="en-GB" sz="2800" dirty="0">
                <a:latin typeface="Sofia Pro" pitchFamily="2" charset="77"/>
              </a:rPr>
              <a:t>4</a:t>
            </a:r>
            <a:r>
              <a:rPr lang="en-GB" sz="2800" dirty="0">
                <a:latin typeface="Sofia Pro Light" panose="00000400000000000000" pitchFamily="50" charset="0"/>
              </a:rPr>
              <a:t>. </a:t>
            </a:r>
            <a:r>
              <a:rPr lang="en-GB" sz="2800" dirty="0">
                <a:latin typeface="Sofia Pro" pitchFamily="2" charset="77"/>
              </a:rPr>
              <a:t>How do you expect the knowledge and skills required by your tax trainees to change, if at all, in the next five years? </a:t>
            </a: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endParaRPr lang="en-GB" sz="2400" dirty="0">
              <a:latin typeface="Sofia Pro" pitchFamily="2" charset="77"/>
            </a:endParaRPr>
          </a:p>
        </p:txBody>
      </p:sp>
    </p:spTree>
    <p:extLst>
      <p:ext uri="{BB962C8B-B14F-4D97-AF65-F5344CB8AC3E}">
        <p14:creationId xmlns:p14="http://schemas.microsoft.com/office/powerpoint/2010/main" val="31775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CACDB-DBBD-4F19-CD3E-3F592F7E002E}"/>
              </a:ext>
            </a:extLst>
          </p:cNvPr>
          <p:cNvSpPr/>
          <p:nvPr/>
        </p:nvSpPr>
        <p:spPr>
          <a:xfrm>
            <a:off x="-2438400" y="-1465468"/>
            <a:ext cx="17068800" cy="10953750"/>
          </a:xfrm>
          <a:prstGeom prst="rect">
            <a:avLst/>
          </a:prstGeom>
          <a:solidFill>
            <a:schemeClr val="bg1">
              <a:lumMod val="85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EEAEE2-EF18-40AF-B6BD-DC62A2EE079E}"/>
              </a:ext>
            </a:extLst>
          </p:cNvPr>
          <p:cNvSpPr>
            <a:spLocks noGrp="1"/>
          </p:cNvSpPr>
          <p:nvPr>
            <p:ph type="title"/>
          </p:nvPr>
        </p:nvSpPr>
        <p:spPr>
          <a:xfrm>
            <a:off x="838200" y="1101687"/>
            <a:ext cx="10515600" cy="5375313"/>
          </a:xfrm>
        </p:spPr>
        <p:txBody>
          <a:bodyPr>
            <a:noAutofit/>
          </a:bodyPr>
          <a:lstStyle/>
          <a:p>
            <a:r>
              <a:rPr lang="en-GB" sz="3200" dirty="0">
                <a:latin typeface="Sofia Pro" pitchFamily="2" charset="77"/>
              </a:rPr>
              <a:t>Next Steps</a:t>
            </a:r>
            <a:br>
              <a:rPr lang="en-GB" sz="2400" dirty="0">
                <a:latin typeface="Sofia Pro" pitchFamily="2" charset="77"/>
              </a:rPr>
            </a:br>
            <a:br>
              <a:rPr lang="en-GB" sz="2400" dirty="0">
                <a:latin typeface="Sofia Pro" pitchFamily="2" charset="77"/>
              </a:rPr>
            </a:br>
            <a:r>
              <a:rPr lang="en-GB" sz="2400" dirty="0">
                <a:latin typeface="Sofia Pro" pitchFamily="2" charset="77"/>
              </a:rPr>
              <a:t>This is the start of a review process that will take some months. </a:t>
            </a:r>
            <a:br>
              <a:rPr lang="en-GB" sz="2400" dirty="0">
                <a:latin typeface="Sofia Pro" pitchFamily="2" charset="77"/>
              </a:rPr>
            </a:br>
            <a:br>
              <a:rPr lang="en-GB" sz="2400" dirty="0">
                <a:latin typeface="Sofia Pro" pitchFamily="2" charset="77"/>
              </a:rPr>
            </a:br>
            <a:r>
              <a:rPr lang="en-GB" sz="2400" dirty="0">
                <a:latin typeface="Sofia Pro" pitchFamily="2" charset="77"/>
              </a:rPr>
              <a:t>We would be grateful for your feedback on the questions we ask on slides </a:t>
            </a:r>
            <a:br>
              <a:rPr lang="en-GB" sz="2400" dirty="0">
                <a:latin typeface="Sofia Pro" pitchFamily="2" charset="77"/>
              </a:rPr>
            </a:br>
            <a:r>
              <a:rPr lang="en-GB" sz="2400" dirty="0">
                <a:latin typeface="Sofia Pro" pitchFamily="2" charset="77"/>
              </a:rPr>
              <a:t>9 and 10. </a:t>
            </a:r>
            <a:br>
              <a:rPr lang="en-GB" sz="2400" dirty="0">
                <a:latin typeface="Sofia Pro" pitchFamily="2" charset="77"/>
              </a:rPr>
            </a:br>
            <a:r>
              <a:rPr lang="en-GB" sz="2400" dirty="0">
                <a:latin typeface="Sofia Pro" pitchFamily="2" charset="77"/>
              </a:rPr>
              <a:t> </a:t>
            </a:r>
            <a:br>
              <a:rPr lang="en-GB" sz="2400" dirty="0">
                <a:latin typeface="Sofia Pro" pitchFamily="2" charset="77"/>
              </a:rPr>
            </a:br>
            <a:r>
              <a:rPr lang="en-GB" sz="2400" dirty="0">
                <a:latin typeface="Sofia Pro" pitchFamily="2" charset="77"/>
              </a:rPr>
              <a:t>Please send your feedback to </a:t>
            </a:r>
            <a:r>
              <a:rPr lang="en-GB" sz="2400" dirty="0">
                <a:latin typeface="Sofia Pro" pitchFamily="2" charset="77"/>
                <a:hlinkClick r:id="rId3"/>
              </a:rPr>
              <a:t>rbaxter@ciot.org.uk</a:t>
            </a:r>
            <a:r>
              <a:rPr lang="en-GB" sz="2400" dirty="0">
                <a:latin typeface="Sofia Pro" pitchFamily="2" charset="77"/>
              </a:rPr>
              <a:t> </a:t>
            </a:r>
            <a:r>
              <a:rPr lang="en-GB" sz="2400">
                <a:latin typeface="Sofia Pro" pitchFamily="2" charset="77"/>
              </a:rPr>
              <a:t>by 15 March 2024.</a:t>
            </a:r>
            <a:br>
              <a:rPr lang="en-GB" sz="2800" dirty="0">
                <a:latin typeface="Sofia Pro" pitchFamily="2" charset="77"/>
              </a:rPr>
            </a:br>
            <a:br>
              <a:rPr lang="en-GB" sz="2400" dirty="0">
                <a:latin typeface="Sofia Pro" pitchFamily="2" charset="77"/>
              </a:rPr>
            </a:br>
            <a:br>
              <a:rPr lang="en-GB" sz="2400" dirty="0">
                <a:latin typeface="Sofia Pro Light" panose="00000400000000000000" pitchFamily="50" charset="0"/>
              </a:rPr>
            </a:br>
            <a:br>
              <a:rPr lang="en-GB" sz="2400" dirty="0">
                <a:effectLst/>
                <a:latin typeface="Sofia Pro Light" panose="00000400000000000000" pitchFamily="50" charset="0"/>
                <a:ea typeface="Calibri" panose="020F0502020204030204" pitchFamily="34" charset="0"/>
              </a:rPr>
            </a:br>
            <a:br>
              <a:rPr lang="en-GB" sz="2400" dirty="0">
                <a:latin typeface="Sofia Pro Light" panose="00000400000000000000" pitchFamily="50" charset="0"/>
              </a:rPr>
            </a:br>
            <a:endParaRPr lang="en-GB" sz="2400" dirty="0">
              <a:latin typeface="Sofia Pro" pitchFamily="2" charset="77"/>
            </a:endParaRPr>
          </a:p>
        </p:txBody>
      </p:sp>
      <p:sp>
        <p:nvSpPr>
          <p:cNvPr id="4" name="Title 1">
            <a:extLst>
              <a:ext uri="{FF2B5EF4-FFF2-40B4-BE49-F238E27FC236}">
                <a16:creationId xmlns:a16="http://schemas.microsoft.com/office/drawing/2014/main" id="{0D37C1C2-A20A-B802-655B-FA4322E9F831}"/>
              </a:ext>
            </a:extLst>
          </p:cNvPr>
          <p:cNvSpPr txBox="1">
            <a:spLocks/>
          </p:cNvSpPr>
          <p:nvPr/>
        </p:nvSpPr>
        <p:spPr>
          <a:xfrm>
            <a:off x="838200" y="2759482"/>
            <a:ext cx="10515600" cy="354606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000" b="1" kern="1200">
                <a:solidFill>
                  <a:schemeClr val="tx2"/>
                </a:solidFill>
                <a:latin typeface="+mj-lt"/>
                <a:ea typeface="+mj-ea"/>
                <a:cs typeface="+mj-cs"/>
              </a:defRPr>
            </a:lvl1pPr>
          </a:lstStyle>
          <a:p>
            <a:br>
              <a:rPr lang="en-GB" sz="2400" dirty="0">
                <a:latin typeface="Sofia Pro Light" panose="00000400000000000000" pitchFamily="50" charset="0"/>
              </a:rPr>
            </a:br>
            <a:endParaRPr lang="en-GB" sz="2400" dirty="0">
              <a:latin typeface="Sofia Pro Light" panose="00000400000000000000" pitchFamily="50" charset="0"/>
            </a:endParaRPr>
          </a:p>
        </p:txBody>
      </p:sp>
      <p:pic>
        <p:nvPicPr>
          <p:cNvPr id="6" name="Picture 5">
            <a:extLst>
              <a:ext uri="{FF2B5EF4-FFF2-40B4-BE49-F238E27FC236}">
                <a16:creationId xmlns:a16="http://schemas.microsoft.com/office/drawing/2014/main" id="{0DB92287-96CA-FE20-DB20-2B59C6ABC0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31174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a suit and tie&#10;&#10;Description automatically generated">
            <a:extLst>
              <a:ext uri="{FF2B5EF4-FFF2-40B4-BE49-F238E27FC236}">
                <a16:creationId xmlns:a16="http://schemas.microsoft.com/office/drawing/2014/main" id="{066BF40A-FE6F-4E9A-A051-5B8124A9E7B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088" b="2088"/>
          <a:stretch>
            <a:fillRect/>
          </a:stretch>
        </p:blipFill>
        <p:spPr/>
      </p:pic>
      <p:pic>
        <p:nvPicPr>
          <p:cNvPr id="12" name="Picture 11">
            <a:extLst>
              <a:ext uri="{FF2B5EF4-FFF2-40B4-BE49-F238E27FC236}">
                <a16:creationId xmlns:a16="http://schemas.microsoft.com/office/drawing/2014/main" id="{0632E6AD-F635-466D-8368-F1D7CD84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
        <p:nvSpPr>
          <p:cNvPr id="3" name="Content Placeholder 2">
            <a:extLst>
              <a:ext uri="{FF2B5EF4-FFF2-40B4-BE49-F238E27FC236}">
                <a16:creationId xmlns:a16="http://schemas.microsoft.com/office/drawing/2014/main" id="{D4189443-7F53-4675-B908-4E4505C02029}"/>
              </a:ext>
            </a:extLst>
          </p:cNvPr>
          <p:cNvSpPr>
            <a:spLocks noGrp="1"/>
          </p:cNvSpPr>
          <p:nvPr>
            <p:ph idx="1"/>
          </p:nvPr>
        </p:nvSpPr>
        <p:spPr>
          <a:xfrm>
            <a:off x="1159431" y="2641896"/>
            <a:ext cx="5318559" cy="6332775"/>
          </a:xfrm>
        </p:spPr>
        <p:txBody>
          <a:bodyPr vert="horz" lIns="0" tIns="0" rIns="0" bIns="0" rtlCol="0" anchor="t">
            <a:normAutofit/>
          </a:bodyPr>
          <a:lstStyle/>
          <a:p>
            <a:r>
              <a:rPr lang="en-US" dirty="0">
                <a:cs typeface="Arial"/>
                <a:hlinkClick r:id="rId5">
                  <a:extLst>
                    <a:ext uri="{A12FA001-AC4F-418D-AE19-62706E023703}">
                      <ahyp:hlinkClr xmlns:ahyp="http://schemas.microsoft.com/office/drawing/2018/hyperlinkcolor" val="tx"/>
                    </a:ext>
                  </a:extLst>
                </a:hlinkClick>
              </a:rPr>
              <a:t>www.tax.org.uk</a:t>
            </a:r>
            <a:r>
              <a:rPr lang="en-US" dirty="0">
                <a:cs typeface="Arial"/>
              </a:rPr>
              <a:t> </a:t>
            </a:r>
          </a:p>
          <a:p>
            <a:r>
              <a:rPr lang="en-US" dirty="0">
                <a:cs typeface="Arial"/>
              </a:rPr>
              <a:t>Find CIOT</a:t>
            </a:r>
          </a:p>
          <a:p>
            <a:r>
              <a:rPr lang="en-US" dirty="0">
                <a:cs typeface="Arial"/>
              </a:rPr>
              <a:t>On                    and </a:t>
            </a:r>
            <a:endParaRPr lang="en-US" dirty="0"/>
          </a:p>
        </p:txBody>
      </p:sp>
      <p:pic>
        <p:nvPicPr>
          <p:cNvPr id="8" name="Picture 7">
            <a:extLst>
              <a:ext uri="{FF2B5EF4-FFF2-40B4-BE49-F238E27FC236}">
                <a16:creationId xmlns:a16="http://schemas.microsoft.com/office/drawing/2014/main" id="{25FA3A87-A56C-FFB3-C68E-CA785D3254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2724" y="3883099"/>
            <a:ext cx="471275" cy="481682"/>
          </a:xfrm>
          <a:prstGeom prst="rect">
            <a:avLst/>
          </a:prstGeom>
        </p:spPr>
      </p:pic>
      <p:pic>
        <p:nvPicPr>
          <p:cNvPr id="11" name="Picture 10">
            <a:extLst>
              <a:ext uri="{FF2B5EF4-FFF2-40B4-BE49-F238E27FC236}">
                <a16:creationId xmlns:a16="http://schemas.microsoft.com/office/drawing/2014/main" id="{E49917FF-78C9-4EEA-DE0F-8126FBD162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4692" y="3893732"/>
            <a:ext cx="1645325" cy="417772"/>
          </a:xfrm>
          <a:prstGeom prst="rect">
            <a:avLst/>
          </a:prstGeom>
        </p:spPr>
      </p:pic>
    </p:spTree>
    <p:extLst>
      <p:ext uri="{BB962C8B-B14F-4D97-AF65-F5344CB8AC3E}">
        <p14:creationId xmlns:p14="http://schemas.microsoft.com/office/powerpoint/2010/main" val="7889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AEE2-EF18-40AF-B6BD-DC62A2EE079E}"/>
              </a:ext>
            </a:extLst>
          </p:cNvPr>
          <p:cNvSpPr>
            <a:spLocks noGrp="1"/>
          </p:cNvSpPr>
          <p:nvPr>
            <p:ph type="title"/>
          </p:nvPr>
        </p:nvSpPr>
        <p:spPr>
          <a:xfrm>
            <a:off x="419099" y="1495313"/>
            <a:ext cx="9671573" cy="4794392"/>
          </a:xfrm>
        </p:spPr>
        <p:txBody>
          <a:bodyPr>
            <a:normAutofit fontScale="90000"/>
          </a:bodyPr>
          <a:lstStyle/>
          <a:p>
            <a:r>
              <a:rPr lang="en-GB" sz="2700" dirty="0">
                <a:latin typeface="Sofia Pro Soft Medium" panose="020B0000000000000000" pitchFamily="34" charset="0"/>
              </a:rPr>
              <a:t>Our aim is to </a:t>
            </a:r>
            <a:r>
              <a:rPr lang="en-GB" sz="2800" dirty="0">
                <a:latin typeface="Sofia Pro Soft Medium" panose="020B0000000000000000" pitchFamily="34" charset="0"/>
              </a:rPr>
              <a:t>ensure that CTA remains </a:t>
            </a:r>
            <a:r>
              <a:rPr lang="en-GB" sz="2800" dirty="0">
                <a:latin typeface="Sofia Pro Light" panose="00000400000000000000" pitchFamily="50" charset="0"/>
              </a:rPr>
              <a:t>fit for purpose and attractive to students and employers into the future.</a:t>
            </a:r>
            <a:br>
              <a:rPr lang="en-GB" sz="2800" dirty="0">
                <a:latin typeface="Sofia Pro Light" panose="00000400000000000000" pitchFamily="50" charset="0"/>
              </a:rPr>
            </a:br>
            <a:br>
              <a:rPr lang="en-GB" sz="2800" dirty="0">
                <a:latin typeface="Sofia Pro Light" panose="00000400000000000000" pitchFamily="50" charset="0"/>
              </a:rPr>
            </a:br>
            <a:r>
              <a:rPr lang="en-GB" sz="2800" dirty="0">
                <a:effectLst/>
                <a:latin typeface="Sofia Pro Light" panose="00000400000000000000" pitchFamily="50" charset="0"/>
                <a:ea typeface="Calibri" panose="020F0502020204030204" pitchFamily="34" charset="0"/>
              </a:rPr>
              <a:t>We recognise we might need to adjust the qualification to ensure it tests the skills that the tax advisers of the future </a:t>
            </a:r>
            <a:r>
              <a:rPr lang="en-GB" sz="2800" dirty="0">
                <a:latin typeface="Sofia Pro Light" panose="00000400000000000000" pitchFamily="50" charset="0"/>
              </a:rPr>
              <a:t>need in a way that is also future focused.</a:t>
            </a:r>
            <a:br>
              <a:rPr lang="en-GB" sz="2800" dirty="0">
                <a:latin typeface="Sofia Pro Light" panose="00000400000000000000" pitchFamily="50" charset="0"/>
              </a:rPr>
            </a:br>
            <a:br>
              <a:rPr lang="en-GB" sz="2700" dirty="0">
                <a:latin typeface="Sofia Pro Light" panose="00000400000000000000" pitchFamily="50" charset="0"/>
              </a:rPr>
            </a:br>
            <a:r>
              <a:rPr lang="en-GB" sz="2700" dirty="0">
                <a:latin typeface="Sofia Pro Soft Medium" panose="020B0000000000000000" pitchFamily="34" charset="0"/>
              </a:rPr>
              <a:t>These slides are to prompt you, as stakeholders, to think about some key questions. We will be holding meetings with the main providers of our students, but we are keen to hear from any interested </a:t>
            </a:r>
            <a:r>
              <a:rPr lang="en-GB" sz="2700">
                <a:latin typeface="Sofia Pro Soft Medium" panose="020B0000000000000000" pitchFamily="34" charset="0"/>
              </a:rPr>
              <a:t>members or employers, </a:t>
            </a:r>
            <a:r>
              <a:rPr lang="en-GB" sz="2700" dirty="0">
                <a:latin typeface="Sofia Pro Soft Medium" panose="020B0000000000000000" pitchFamily="34" charset="0"/>
              </a:rPr>
              <a:t>no matter their size or the number of trainees they put forward for CTA.  </a:t>
            </a:r>
            <a:endParaRPr lang="en-GB" sz="2700" dirty="0">
              <a:latin typeface="Sofia Pro Light" panose="00000400000000000000" pitchFamily="50" charset="0"/>
            </a:endParaRPr>
          </a:p>
        </p:txBody>
      </p:sp>
      <p:pic>
        <p:nvPicPr>
          <p:cNvPr id="7" name="Picture 6">
            <a:extLst>
              <a:ext uri="{FF2B5EF4-FFF2-40B4-BE49-F238E27FC236}">
                <a16:creationId xmlns:a16="http://schemas.microsoft.com/office/drawing/2014/main" id="{19BCE9D0-2D70-6FBF-C1B7-81A1423C6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40230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AEE2-EF18-40AF-B6BD-DC62A2EE079E}"/>
              </a:ext>
            </a:extLst>
          </p:cNvPr>
          <p:cNvSpPr>
            <a:spLocks noGrp="1"/>
          </p:cNvSpPr>
          <p:nvPr>
            <p:ph type="ctrTitle"/>
          </p:nvPr>
        </p:nvSpPr>
        <p:spPr>
          <a:xfrm>
            <a:off x="946673" y="1943100"/>
            <a:ext cx="10349977" cy="3889168"/>
          </a:xfrm>
        </p:spPr>
        <p:txBody>
          <a:bodyPr>
            <a:normAutofit fontScale="90000"/>
          </a:bodyPr>
          <a:lstStyle/>
          <a:p>
            <a:br>
              <a:rPr lang="en-GB" sz="2800" dirty="0">
                <a:latin typeface="Sofia Pro" pitchFamily="2" charset="77"/>
              </a:rPr>
            </a:br>
            <a:br>
              <a:rPr lang="en-GB" sz="2800" dirty="0">
                <a:latin typeface="Sofia Pro" pitchFamily="2" charset="77"/>
              </a:rPr>
            </a:br>
            <a:r>
              <a:rPr lang="en-GB" sz="4000" dirty="0">
                <a:effectLst/>
                <a:latin typeface="Sofia Pro Soft Medium" panose="020B0000000000000000" pitchFamily="34" charset="0"/>
                <a:ea typeface="Calibri" panose="020F0502020204030204" pitchFamily="34" charset="0"/>
              </a:rPr>
              <a:t>CTA Now – a reminder of current arrangements</a:t>
            </a:r>
            <a:br>
              <a:rPr lang="en-GB" sz="4000" dirty="0">
                <a:latin typeface="Sofia Pro" pitchFamily="2" charset="77"/>
              </a:rPr>
            </a:br>
            <a:br>
              <a:rPr lang="en-GB" sz="4000" dirty="0">
                <a:latin typeface="Sofia Pro" pitchFamily="2" charset="77"/>
              </a:rPr>
            </a:br>
            <a:br>
              <a:rPr lang="en-GB" sz="40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endParaRPr lang="en-GB" sz="2400" dirty="0">
              <a:latin typeface="Sofia Pro" pitchFamily="2" charset="77"/>
            </a:endParaRPr>
          </a:p>
        </p:txBody>
      </p:sp>
    </p:spTree>
    <p:extLst>
      <p:ext uri="{BB962C8B-B14F-4D97-AF65-F5344CB8AC3E}">
        <p14:creationId xmlns:p14="http://schemas.microsoft.com/office/powerpoint/2010/main" val="214687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CACDB-DBBD-4F19-CD3E-3F592F7E002E}"/>
              </a:ext>
            </a:extLst>
          </p:cNvPr>
          <p:cNvSpPr/>
          <p:nvPr/>
        </p:nvSpPr>
        <p:spPr>
          <a:xfrm>
            <a:off x="-3322231" y="-1538111"/>
            <a:ext cx="17068800" cy="10953750"/>
          </a:xfrm>
          <a:prstGeom prst="rect">
            <a:avLst/>
          </a:prstGeom>
          <a:solidFill>
            <a:schemeClr val="bg1">
              <a:lumMod val="85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EEAEE2-EF18-40AF-B6BD-DC62A2EE079E}"/>
              </a:ext>
            </a:extLst>
          </p:cNvPr>
          <p:cNvSpPr>
            <a:spLocks noGrp="1"/>
          </p:cNvSpPr>
          <p:nvPr>
            <p:ph type="title"/>
          </p:nvPr>
        </p:nvSpPr>
        <p:spPr>
          <a:xfrm>
            <a:off x="838200" y="1414464"/>
            <a:ext cx="10515600" cy="4959958"/>
          </a:xfrm>
        </p:spPr>
        <p:txBody>
          <a:bodyPr>
            <a:noAutofit/>
          </a:bodyPr>
          <a:lstStyle/>
          <a:p>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The stated purpose of the CTA exam is to establish that exam candidates (our students) are capable of giving the very high standard of taxation advice expected of a Chartered Tax Adviser. This involves evidencing knowledge of a wide range of  tax issues and demonstrating, in areas of tax chosen by them, in-depth competence and the ability to give concise and relevant written advice which is comprehensive, technically correct and commercially sound.</a:t>
            </a: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    </a:t>
            </a: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 </a:t>
            </a:r>
            <a:br>
              <a:rPr lang="en-GB" sz="2400" dirty="0">
                <a:effectLst/>
                <a:latin typeface="Sofia Pro Light" panose="00000400000000000000" pitchFamily="50" charset="0"/>
                <a:ea typeface="Calibri" panose="020F0502020204030204" pitchFamily="34" charset="0"/>
              </a:rPr>
            </a:br>
            <a:br>
              <a:rPr lang="en-GB" sz="2800" dirty="0">
                <a:effectLst/>
                <a:latin typeface="Sofia Pro Light" panose="00000400000000000000" pitchFamily="50" charset="0"/>
                <a:ea typeface="Calibri" panose="020F0502020204030204" pitchFamily="34" charset="0"/>
              </a:rPr>
            </a:br>
            <a:br>
              <a:rPr lang="en-GB" sz="2400" dirty="0">
                <a:latin typeface="Sofia Pro" pitchFamily="2" charset="77"/>
              </a:rPr>
            </a:br>
            <a:br>
              <a:rPr lang="en-GB" sz="2400" dirty="0">
                <a:latin typeface="Sofia Pro Light" panose="00000400000000000000" pitchFamily="50" charset="0"/>
              </a:rPr>
            </a:br>
            <a:endParaRPr lang="en-GB" sz="2400" dirty="0">
              <a:latin typeface="Sofia Pro" pitchFamily="2" charset="77"/>
            </a:endParaRPr>
          </a:p>
        </p:txBody>
      </p:sp>
      <p:sp>
        <p:nvSpPr>
          <p:cNvPr id="4" name="Title 1">
            <a:extLst>
              <a:ext uri="{FF2B5EF4-FFF2-40B4-BE49-F238E27FC236}">
                <a16:creationId xmlns:a16="http://schemas.microsoft.com/office/drawing/2014/main" id="{0D37C1C2-A20A-B802-655B-FA4322E9F831}"/>
              </a:ext>
            </a:extLst>
          </p:cNvPr>
          <p:cNvSpPr txBox="1">
            <a:spLocks/>
          </p:cNvSpPr>
          <p:nvPr/>
        </p:nvSpPr>
        <p:spPr>
          <a:xfrm>
            <a:off x="838200" y="2759481"/>
            <a:ext cx="10515600" cy="3614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000" b="1" kern="1200">
                <a:solidFill>
                  <a:schemeClr val="tx2"/>
                </a:solidFill>
                <a:latin typeface="+mj-lt"/>
                <a:ea typeface="+mj-ea"/>
                <a:cs typeface="+mj-cs"/>
              </a:defRPr>
            </a:lvl1pPr>
          </a:lstStyle>
          <a:p>
            <a:br>
              <a:rPr lang="en-GB" sz="2400" dirty="0">
                <a:latin typeface="Sofia Pro Light" panose="00000400000000000000" pitchFamily="50" charset="0"/>
              </a:rPr>
            </a:br>
            <a:br>
              <a:rPr lang="en-GB" sz="2400" dirty="0">
                <a:latin typeface="Sofia Pro Light" panose="00000400000000000000" pitchFamily="50" charset="0"/>
              </a:rPr>
            </a:br>
            <a:endParaRPr lang="en-GB" sz="2400" dirty="0">
              <a:latin typeface="Sofia Pro Light" panose="00000400000000000000" pitchFamily="50" charset="0"/>
            </a:endParaRPr>
          </a:p>
        </p:txBody>
      </p:sp>
      <p:pic>
        <p:nvPicPr>
          <p:cNvPr id="6" name="Picture 5">
            <a:extLst>
              <a:ext uri="{FF2B5EF4-FFF2-40B4-BE49-F238E27FC236}">
                <a16:creationId xmlns:a16="http://schemas.microsoft.com/office/drawing/2014/main" id="{0DB92287-96CA-FE20-DB20-2B59C6ABC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5674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842B7-E3E0-D34D-EB8D-2660A629E4DE}"/>
              </a:ext>
            </a:extLst>
          </p:cNvPr>
          <p:cNvPicPr>
            <a:picLocks noChangeAspect="1"/>
          </p:cNvPicPr>
          <p:nvPr/>
        </p:nvPicPr>
        <p:blipFill rotWithShape="1">
          <a:blip r:embed="rId3">
            <a:extLst>
              <a:ext uri="{28A0092B-C50C-407E-A947-70E740481C1C}">
                <a14:useLocalDpi xmlns:a14="http://schemas.microsoft.com/office/drawing/2010/main" val="0"/>
              </a:ext>
            </a:extLst>
          </a:blip>
          <a:srcRect l="43939" t="6454" r="1445" b="8320"/>
          <a:stretch/>
        </p:blipFill>
        <p:spPr>
          <a:xfrm>
            <a:off x="977301" y="819149"/>
            <a:ext cx="4806793" cy="5219701"/>
          </a:xfrm>
          <a:prstGeom prst="rect">
            <a:avLst/>
          </a:prstGeom>
        </p:spPr>
      </p:pic>
      <p:sp>
        <p:nvSpPr>
          <p:cNvPr id="2" name="Title 1">
            <a:extLst>
              <a:ext uri="{FF2B5EF4-FFF2-40B4-BE49-F238E27FC236}">
                <a16:creationId xmlns:a16="http://schemas.microsoft.com/office/drawing/2014/main" id="{94EEAEE2-EF18-40AF-B6BD-DC62A2EE079E}"/>
              </a:ext>
            </a:extLst>
          </p:cNvPr>
          <p:cNvSpPr>
            <a:spLocks noGrp="1"/>
          </p:cNvSpPr>
          <p:nvPr>
            <p:ph type="ctrTitle"/>
          </p:nvPr>
        </p:nvSpPr>
        <p:spPr>
          <a:xfrm>
            <a:off x="6096000" y="819150"/>
            <a:ext cx="4806793" cy="6346618"/>
          </a:xfrm>
        </p:spPr>
        <p:txBody>
          <a:bodyPr>
            <a:normAutofit fontScale="90000"/>
          </a:bodyPr>
          <a:lstStyle/>
          <a:p>
            <a:br>
              <a:rPr lang="en-GB" sz="2700" dirty="0">
                <a:effectLst/>
                <a:latin typeface="+mn-lt"/>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Tax exams sat in test centres</a:t>
            </a: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CBE’s available on demand 24/7 or </a:t>
            </a: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in test centres </a:t>
            </a: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Breadth of technical knowledge tested via Awareness, depth of technical knowledge tested  via two Advanced Technical  papers. Awareness modules taken cannot be the same as the Advanced Technical papers taken.  </a:t>
            </a: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The Application and Professional Skills paper tests the higher skills expected of a CTA by way of a tax-based case study.</a:t>
            </a: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endParaRPr lang="en-GB" sz="2400" dirty="0">
              <a:latin typeface="Sofia Pro Light" panose="00000400000000000000" pitchFamily="50" charset="0"/>
            </a:endParaRPr>
          </a:p>
        </p:txBody>
      </p:sp>
    </p:spTree>
    <p:extLst>
      <p:ext uri="{BB962C8B-B14F-4D97-AF65-F5344CB8AC3E}">
        <p14:creationId xmlns:p14="http://schemas.microsoft.com/office/powerpoint/2010/main" val="31759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CACDB-DBBD-4F19-CD3E-3F592F7E002E}"/>
              </a:ext>
            </a:extLst>
          </p:cNvPr>
          <p:cNvSpPr/>
          <p:nvPr/>
        </p:nvSpPr>
        <p:spPr>
          <a:xfrm>
            <a:off x="-3322231" y="-1538111"/>
            <a:ext cx="17068800" cy="10953750"/>
          </a:xfrm>
          <a:prstGeom prst="rect">
            <a:avLst/>
          </a:prstGeom>
          <a:solidFill>
            <a:schemeClr val="bg1">
              <a:lumMod val="85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EEAEE2-EF18-40AF-B6BD-DC62A2EE079E}"/>
              </a:ext>
            </a:extLst>
          </p:cNvPr>
          <p:cNvSpPr>
            <a:spLocks noGrp="1"/>
          </p:cNvSpPr>
          <p:nvPr>
            <p:ph type="title"/>
          </p:nvPr>
        </p:nvSpPr>
        <p:spPr>
          <a:xfrm>
            <a:off x="361950" y="1090671"/>
            <a:ext cx="10991850" cy="5535170"/>
          </a:xfrm>
        </p:spPr>
        <p:txBody>
          <a:bodyPr>
            <a:noAutofit/>
          </a:bodyPr>
          <a:lstStyle/>
          <a:p>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The tax exams are held twice a year and require attendance at a test centre where candidates type their answers and access legislation online. There is a choice of two legislation products. </a:t>
            </a: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Candidates with particular medical circumstances are supported as required and those meeting a threshold may sit out of the test centre in an approved location, with an invigilator.</a:t>
            </a: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Certain limited exemptions are available for qualified accountants or solicitors. Those studying for the Association of Tax Technicians (ATT) qualification can combine this route with CTA and register for the Tax Pathway. They will have a choice of sitting a third ATT paper or the CTA Awareness paper.</a:t>
            </a: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    </a:t>
            </a: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br>
              <a:rPr lang="en-GB" sz="2400" dirty="0">
                <a:effectLst/>
                <a:latin typeface="Sofia Pro Light" panose="00000400000000000000" pitchFamily="50" charset="0"/>
                <a:ea typeface="Calibri" panose="020F0502020204030204" pitchFamily="34" charset="0"/>
              </a:rPr>
            </a:br>
            <a:r>
              <a:rPr lang="en-GB" sz="2400" dirty="0">
                <a:effectLst/>
                <a:latin typeface="Sofia Pro Light" panose="00000400000000000000" pitchFamily="50" charset="0"/>
                <a:ea typeface="Calibri" panose="020F0502020204030204" pitchFamily="34" charset="0"/>
              </a:rPr>
              <a:t> </a:t>
            </a:r>
            <a:br>
              <a:rPr lang="en-GB" sz="2400" dirty="0">
                <a:effectLst/>
                <a:latin typeface="Sofia Pro Light" panose="00000400000000000000" pitchFamily="50" charset="0"/>
                <a:ea typeface="Calibri" panose="020F0502020204030204" pitchFamily="34" charset="0"/>
              </a:rPr>
            </a:br>
            <a:br>
              <a:rPr lang="en-GB" sz="2800" dirty="0">
                <a:effectLst/>
                <a:latin typeface="Sofia Pro Light" panose="00000400000000000000" pitchFamily="50" charset="0"/>
                <a:ea typeface="Calibri" panose="020F0502020204030204" pitchFamily="34" charset="0"/>
              </a:rPr>
            </a:br>
            <a:br>
              <a:rPr lang="en-GB" sz="2400" dirty="0">
                <a:latin typeface="Sofia Pro" pitchFamily="2" charset="77"/>
              </a:rPr>
            </a:br>
            <a:br>
              <a:rPr lang="en-GB" sz="2400" dirty="0">
                <a:latin typeface="Sofia Pro Light" panose="00000400000000000000" pitchFamily="50" charset="0"/>
              </a:rPr>
            </a:br>
            <a:endParaRPr lang="en-GB" sz="2400" dirty="0">
              <a:latin typeface="Sofia Pro" pitchFamily="2" charset="77"/>
            </a:endParaRPr>
          </a:p>
        </p:txBody>
      </p:sp>
      <p:sp>
        <p:nvSpPr>
          <p:cNvPr id="4" name="Title 1">
            <a:extLst>
              <a:ext uri="{FF2B5EF4-FFF2-40B4-BE49-F238E27FC236}">
                <a16:creationId xmlns:a16="http://schemas.microsoft.com/office/drawing/2014/main" id="{0D37C1C2-A20A-B802-655B-FA4322E9F831}"/>
              </a:ext>
            </a:extLst>
          </p:cNvPr>
          <p:cNvSpPr txBox="1">
            <a:spLocks/>
          </p:cNvSpPr>
          <p:nvPr/>
        </p:nvSpPr>
        <p:spPr>
          <a:xfrm>
            <a:off x="838200" y="2759481"/>
            <a:ext cx="10515600" cy="3614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000" b="1" kern="1200">
                <a:solidFill>
                  <a:schemeClr val="tx2"/>
                </a:solidFill>
                <a:latin typeface="+mj-lt"/>
                <a:ea typeface="+mj-ea"/>
                <a:cs typeface="+mj-cs"/>
              </a:defRPr>
            </a:lvl1pPr>
          </a:lstStyle>
          <a:p>
            <a:br>
              <a:rPr lang="en-GB" sz="2400" dirty="0">
                <a:latin typeface="Sofia Pro Light" panose="00000400000000000000" pitchFamily="50" charset="0"/>
              </a:rPr>
            </a:br>
            <a:br>
              <a:rPr lang="en-GB" sz="2400" dirty="0">
                <a:latin typeface="Sofia Pro Light" panose="00000400000000000000" pitchFamily="50" charset="0"/>
              </a:rPr>
            </a:br>
            <a:endParaRPr lang="en-GB" sz="2400" dirty="0">
              <a:latin typeface="Sofia Pro Light" panose="00000400000000000000" pitchFamily="50" charset="0"/>
            </a:endParaRPr>
          </a:p>
        </p:txBody>
      </p:sp>
      <p:pic>
        <p:nvPicPr>
          <p:cNvPr id="6" name="Picture 5">
            <a:extLst>
              <a:ext uri="{FF2B5EF4-FFF2-40B4-BE49-F238E27FC236}">
                <a16:creationId xmlns:a16="http://schemas.microsoft.com/office/drawing/2014/main" id="{0DB92287-96CA-FE20-DB20-2B59C6ABC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10489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AEE2-EF18-40AF-B6BD-DC62A2EE079E}"/>
              </a:ext>
            </a:extLst>
          </p:cNvPr>
          <p:cNvSpPr>
            <a:spLocks noGrp="1"/>
          </p:cNvSpPr>
          <p:nvPr>
            <p:ph type="ctrTitle"/>
          </p:nvPr>
        </p:nvSpPr>
        <p:spPr>
          <a:xfrm>
            <a:off x="946673" y="1943100"/>
            <a:ext cx="10349977" cy="3889168"/>
          </a:xfrm>
        </p:spPr>
        <p:txBody>
          <a:bodyPr>
            <a:normAutofit fontScale="90000"/>
          </a:bodyPr>
          <a:lstStyle/>
          <a:p>
            <a:br>
              <a:rPr lang="en-GB" sz="2800" dirty="0">
                <a:latin typeface="Sofia Pro" pitchFamily="2" charset="77"/>
              </a:rPr>
            </a:br>
            <a:br>
              <a:rPr lang="en-GB" sz="2800" dirty="0">
                <a:latin typeface="Sofia Pro" pitchFamily="2" charset="77"/>
              </a:rPr>
            </a:br>
            <a:br>
              <a:rPr lang="en-GB" sz="2800" dirty="0">
                <a:latin typeface="Sofia Pro" pitchFamily="2" charset="77"/>
              </a:rPr>
            </a:br>
            <a:br>
              <a:rPr lang="en-GB" sz="2800" dirty="0">
                <a:latin typeface="Sofia Pro" pitchFamily="2" charset="77"/>
              </a:rPr>
            </a:br>
            <a:r>
              <a:rPr lang="en-GB" sz="2800" dirty="0">
                <a:latin typeface="Sofia Pro" pitchFamily="2" charset="77"/>
              </a:rPr>
              <a:t>Joint Programmes with the ICAEW and ICAS</a:t>
            </a:r>
            <a:br>
              <a:rPr lang="en-GB" sz="2400" dirty="0">
                <a:latin typeface="Sofia Pro" pitchFamily="2" charset="77"/>
              </a:rPr>
            </a:br>
            <a:br>
              <a:rPr lang="en-GB" sz="2400" dirty="0">
                <a:latin typeface="Sofia Pro" pitchFamily="2" charset="77"/>
              </a:rPr>
            </a:br>
            <a:r>
              <a:rPr lang="en-GB" sz="2400" dirty="0">
                <a:latin typeface="Sofia Pro" pitchFamily="2" charset="77"/>
              </a:rPr>
              <a:t>For those who are on training contracts with ICAEW or ICAS, there is the option to  register as a Joint Programme (JP) student with CIOT and choose one of three routes:</a:t>
            </a:r>
            <a:br>
              <a:rPr lang="en-GB" sz="2400" dirty="0">
                <a:latin typeface="Sofia Pro" pitchFamily="2" charset="77"/>
              </a:rPr>
            </a:br>
            <a:br>
              <a:rPr lang="en-GB" sz="2400" dirty="0">
                <a:latin typeface="Sofia Pro" pitchFamily="2" charset="77"/>
              </a:rPr>
            </a:br>
            <a:r>
              <a:rPr lang="en-GB" sz="2400" dirty="0">
                <a:latin typeface="Sofia Pro" pitchFamily="2" charset="77"/>
              </a:rPr>
              <a:t>      Taxation of Larger Companies and Groups; or</a:t>
            </a:r>
            <a:br>
              <a:rPr lang="en-GB" sz="2400" dirty="0">
                <a:latin typeface="Sofia Pro" pitchFamily="2" charset="77"/>
              </a:rPr>
            </a:br>
            <a:r>
              <a:rPr lang="en-GB" sz="2400" dirty="0">
                <a:latin typeface="Sofia Pro" pitchFamily="2" charset="77"/>
              </a:rPr>
              <a:t>      Taxation of Owner Managed Businesses ; or</a:t>
            </a:r>
            <a:br>
              <a:rPr lang="en-GB" sz="2400" dirty="0">
                <a:latin typeface="Sofia Pro" pitchFamily="2" charset="77"/>
              </a:rPr>
            </a:br>
            <a:r>
              <a:rPr lang="en-GB" sz="2400" dirty="0">
                <a:latin typeface="Sofia Pro" pitchFamily="2" charset="77"/>
              </a:rPr>
              <a:t>      Indirect Tax (available for ICAEW JP students only) </a:t>
            </a:r>
            <a:br>
              <a:rPr lang="en-GB" sz="2400" dirty="0">
                <a:latin typeface="Sofia Pro" pitchFamily="2" charset="77"/>
              </a:rPr>
            </a:br>
            <a:br>
              <a:rPr lang="en-GB" sz="2400" dirty="0">
                <a:latin typeface="Sofia Pro" pitchFamily="2" charset="77"/>
              </a:rPr>
            </a:br>
            <a:r>
              <a:rPr lang="en-GB" sz="2400" dirty="0">
                <a:latin typeface="Sofia Pro" pitchFamily="2" charset="77"/>
              </a:rPr>
              <a:t>They will take one fewer exam for ICAEW and ICAS and two fewer for CIOT, than candidates for each qualification separately.</a:t>
            </a:r>
            <a:br>
              <a:rPr lang="en-GB" sz="2400" dirty="0">
                <a:latin typeface="Sofia Pro" pitchFamily="2" charset="77"/>
              </a:rPr>
            </a:br>
            <a:br>
              <a:rPr lang="en-GB" sz="2400" dirty="0">
                <a:latin typeface="Sofia Pro" pitchFamily="2" charset="77"/>
              </a:rPr>
            </a:br>
            <a:r>
              <a:rPr lang="en-GB" sz="2400" dirty="0">
                <a:latin typeface="Sofia Pro" pitchFamily="2" charset="77"/>
              </a:rPr>
              <a:t>This saves on both time and cost and is the fastest route to qualifying in both accountancy and tax to a highly respected level. </a:t>
            </a: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br>
              <a:rPr lang="en-GB" sz="2400" dirty="0">
                <a:latin typeface="Sofia Pro" pitchFamily="2" charset="77"/>
              </a:rPr>
            </a:br>
            <a:endParaRPr lang="en-GB" sz="2400" dirty="0">
              <a:latin typeface="Sofia Pro" pitchFamily="2" charset="77"/>
            </a:endParaRPr>
          </a:p>
        </p:txBody>
      </p:sp>
    </p:spTree>
    <p:extLst>
      <p:ext uri="{BB962C8B-B14F-4D97-AF65-F5344CB8AC3E}">
        <p14:creationId xmlns:p14="http://schemas.microsoft.com/office/powerpoint/2010/main" val="6193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CACDB-DBBD-4F19-CD3E-3F592F7E002E}"/>
              </a:ext>
            </a:extLst>
          </p:cNvPr>
          <p:cNvSpPr/>
          <p:nvPr/>
        </p:nvSpPr>
        <p:spPr>
          <a:xfrm>
            <a:off x="-3322231" y="-1538111"/>
            <a:ext cx="17068800" cy="10953750"/>
          </a:xfrm>
          <a:prstGeom prst="rect">
            <a:avLst/>
          </a:prstGeom>
          <a:solidFill>
            <a:schemeClr val="bg1">
              <a:lumMod val="85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EEAEE2-EF18-40AF-B6BD-DC62A2EE079E}"/>
              </a:ext>
            </a:extLst>
          </p:cNvPr>
          <p:cNvSpPr>
            <a:spLocks noGrp="1"/>
          </p:cNvSpPr>
          <p:nvPr>
            <p:ph type="title"/>
          </p:nvPr>
        </p:nvSpPr>
        <p:spPr>
          <a:xfrm>
            <a:off x="838200" y="1414464"/>
            <a:ext cx="10515600" cy="669518"/>
          </a:xfrm>
        </p:spPr>
        <p:txBody>
          <a:bodyPr>
            <a:noAutofit/>
          </a:bodyPr>
          <a:lstStyle/>
          <a:p>
            <a:r>
              <a:rPr lang="en-GB" sz="2800" dirty="0">
                <a:latin typeface="Sofia Pro" pitchFamily="2" charset="77"/>
              </a:rPr>
              <a:t>Current support available to CTA students</a:t>
            </a:r>
            <a:br>
              <a:rPr lang="en-GB" sz="2400" dirty="0">
                <a:latin typeface="Sofia Pro" pitchFamily="2" charset="77"/>
              </a:rPr>
            </a:br>
            <a:r>
              <a:rPr lang="en-GB" sz="2400" dirty="0">
                <a:latin typeface="Sofia Pro" pitchFamily="2" charset="77"/>
              </a:rPr>
              <a:t> </a:t>
            </a:r>
            <a:br>
              <a:rPr lang="en-GB" sz="2400" dirty="0">
                <a:latin typeface="Sofia Pro" pitchFamily="2" charset="77"/>
              </a:rPr>
            </a:br>
            <a:r>
              <a:rPr lang="en-GB" sz="2400" dirty="0">
                <a:latin typeface="Sofia Pro" pitchFamily="2" charset="77"/>
              </a:rPr>
              <a:t>Student area on our website which includes:</a:t>
            </a:r>
          </a:p>
        </p:txBody>
      </p:sp>
      <p:sp>
        <p:nvSpPr>
          <p:cNvPr id="4" name="Title 1">
            <a:extLst>
              <a:ext uri="{FF2B5EF4-FFF2-40B4-BE49-F238E27FC236}">
                <a16:creationId xmlns:a16="http://schemas.microsoft.com/office/drawing/2014/main" id="{0D37C1C2-A20A-B802-655B-FA4322E9F831}"/>
              </a:ext>
            </a:extLst>
          </p:cNvPr>
          <p:cNvSpPr txBox="1">
            <a:spLocks/>
          </p:cNvSpPr>
          <p:nvPr/>
        </p:nvSpPr>
        <p:spPr>
          <a:xfrm>
            <a:off x="838200" y="2759482"/>
            <a:ext cx="10515600" cy="66951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000" b="1" kern="1200">
                <a:solidFill>
                  <a:schemeClr val="tx2"/>
                </a:solidFill>
                <a:latin typeface="+mj-lt"/>
                <a:ea typeface="+mj-ea"/>
                <a:cs typeface="+mj-cs"/>
              </a:defRPr>
            </a:lvl1pPr>
          </a:lstStyle>
          <a:p>
            <a:pPr marL="342900" indent="-342900">
              <a:buFont typeface="Arial" panose="020B0604020202020204" pitchFamily="34" charset="0"/>
              <a:buChar char="•"/>
            </a:pPr>
            <a:r>
              <a:rPr lang="en-GB" sz="2400" dirty="0">
                <a:latin typeface="Sofia Pro Light" panose="00000400000000000000" pitchFamily="50" charset="0"/>
              </a:rPr>
              <a:t>Past tax exam papers, scripts and suggested answers</a:t>
            </a:r>
          </a:p>
          <a:p>
            <a:pPr marL="342900" indent="-342900">
              <a:buFont typeface="Arial" panose="020B0604020202020204" pitchFamily="34" charset="0"/>
              <a:buChar char="•"/>
            </a:pPr>
            <a:r>
              <a:rPr lang="en-GB" sz="2400" dirty="0">
                <a:latin typeface="Sofia Pro Light" panose="00000400000000000000" pitchFamily="50" charset="0"/>
              </a:rPr>
              <a:t>Guidance as to how the Application and Professional Skills exam is marked </a:t>
            </a:r>
          </a:p>
          <a:p>
            <a:pPr marL="342900" indent="-342900">
              <a:buFont typeface="Arial" panose="020B0604020202020204" pitchFamily="34" charset="0"/>
              <a:buChar char="•"/>
            </a:pPr>
            <a:r>
              <a:rPr lang="en-GB" sz="2400" dirty="0">
                <a:latin typeface="Sofia Pro Light" panose="00000400000000000000" pitchFamily="50" charset="0"/>
              </a:rPr>
              <a:t>Guidance videos for using the exam software</a:t>
            </a:r>
          </a:p>
          <a:p>
            <a:pPr marL="342900" indent="-342900">
              <a:buFont typeface="Arial" panose="020B0604020202020204" pitchFamily="34" charset="0"/>
              <a:buChar char="•"/>
            </a:pPr>
            <a:r>
              <a:rPr lang="en-GB" sz="2400" dirty="0">
                <a:latin typeface="Sofia Pro Light" panose="00000400000000000000" pitchFamily="50" charset="0"/>
              </a:rPr>
              <a:t>Exam Skills &amp; Focus Day webinars ahead of the exams at nominal cost</a:t>
            </a:r>
          </a:p>
          <a:p>
            <a:pPr marL="342900" indent="-342900">
              <a:buFont typeface="Arial" panose="020B0604020202020204" pitchFamily="34" charset="0"/>
              <a:buChar char="•"/>
            </a:pPr>
            <a:r>
              <a:rPr lang="en-GB" sz="2400" dirty="0">
                <a:latin typeface="Sofia Pro Light" panose="00000400000000000000" pitchFamily="50" charset="0"/>
              </a:rPr>
              <a:t>Sample CBEs, Tutorial Video and Guidance on Success</a:t>
            </a:r>
          </a:p>
          <a:p>
            <a:pPr marL="342900" indent="-342900">
              <a:buFont typeface="Arial" panose="020B0604020202020204" pitchFamily="34" charset="0"/>
              <a:buChar char="•"/>
            </a:pPr>
            <a:r>
              <a:rPr lang="en-GB" sz="2400" dirty="0">
                <a:latin typeface="Sofia Pro Light" panose="00000400000000000000" pitchFamily="50" charset="0"/>
              </a:rPr>
              <a:t>Provision for alternative arrangements</a:t>
            </a:r>
          </a:p>
          <a:p>
            <a:pPr marL="342900" indent="-342900">
              <a:buFont typeface="Arial" panose="020B0604020202020204" pitchFamily="34" charset="0"/>
              <a:buChar char="•"/>
            </a:pPr>
            <a:r>
              <a:rPr lang="en-GB" sz="2400" dirty="0">
                <a:latin typeface="Sofia Pro Light" panose="00000400000000000000" pitchFamily="50" charset="0"/>
              </a:rPr>
              <a:t>Tax Adviser magazine</a:t>
            </a:r>
          </a:p>
          <a:p>
            <a:pPr marL="342900" indent="-342900">
              <a:buFont typeface="Arial" panose="020B0604020202020204" pitchFamily="34" charset="0"/>
              <a:buChar char="•"/>
            </a:pPr>
            <a:r>
              <a:rPr lang="en-GB" sz="2400" dirty="0">
                <a:latin typeface="Sofia Pro Light" panose="00000400000000000000" pitchFamily="50" charset="0"/>
              </a:rPr>
              <a:t>Access to the Branch network with many free events</a:t>
            </a:r>
            <a:br>
              <a:rPr lang="en-GB" sz="2400" dirty="0">
                <a:latin typeface="Sofia Pro Light" panose="00000400000000000000" pitchFamily="50" charset="0"/>
              </a:rPr>
            </a:br>
            <a:endParaRPr lang="en-GB" sz="2400" dirty="0">
              <a:latin typeface="Sofia Pro Light" panose="00000400000000000000" pitchFamily="50" charset="0"/>
            </a:endParaRPr>
          </a:p>
          <a:p>
            <a:r>
              <a:rPr lang="en-GB" sz="2400" dirty="0">
                <a:latin typeface="Sofia Pro Light" panose="00000400000000000000" pitchFamily="50" charset="0"/>
              </a:rPr>
              <a:t>Tutorial bodies provide all other support to students. </a:t>
            </a:r>
            <a:br>
              <a:rPr lang="en-GB" sz="2400" dirty="0">
                <a:latin typeface="Sofia Pro Light" panose="00000400000000000000" pitchFamily="50" charset="0"/>
              </a:rPr>
            </a:br>
            <a:endParaRPr lang="en-GB" sz="2400" dirty="0">
              <a:latin typeface="Sofia Pro Light" panose="00000400000000000000" pitchFamily="50" charset="0"/>
            </a:endParaRPr>
          </a:p>
        </p:txBody>
      </p:sp>
      <p:pic>
        <p:nvPicPr>
          <p:cNvPr id="6" name="Picture 5">
            <a:extLst>
              <a:ext uri="{FF2B5EF4-FFF2-40B4-BE49-F238E27FC236}">
                <a16:creationId xmlns:a16="http://schemas.microsoft.com/office/drawing/2014/main" id="{0DB92287-96CA-FE20-DB20-2B59C6ABC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64879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CACDB-DBBD-4F19-CD3E-3F592F7E002E}"/>
              </a:ext>
            </a:extLst>
          </p:cNvPr>
          <p:cNvSpPr/>
          <p:nvPr/>
        </p:nvSpPr>
        <p:spPr>
          <a:xfrm>
            <a:off x="-3341281" y="-1509536"/>
            <a:ext cx="17068800" cy="10953750"/>
          </a:xfrm>
          <a:prstGeom prst="rect">
            <a:avLst/>
          </a:prstGeom>
          <a:solidFill>
            <a:schemeClr val="bg1">
              <a:lumMod val="85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4EEAEE2-EF18-40AF-B6BD-DC62A2EE079E}"/>
              </a:ext>
            </a:extLst>
          </p:cNvPr>
          <p:cNvSpPr>
            <a:spLocks noGrp="1"/>
          </p:cNvSpPr>
          <p:nvPr>
            <p:ph type="title"/>
          </p:nvPr>
        </p:nvSpPr>
        <p:spPr>
          <a:xfrm>
            <a:off x="838200" y="1414464"/>
            <a:ext cx="10515600" cy="5062536"/>
          </a:xfrm>
        </p:spPr>
        <p:txBody>
          <a:bodyPr>
            <a:noAutofit/>
          </a:bodyPr>
          <a:lstStyle/>
          <a:p>
            <a:r>
              <a:rPr lang="en-GB" sz="2400" dirty="0">
                <a:latin typeface="Sofia Pro" pitchFamily="2" charset="77"/>
              </a:rPr>
              <a:t> </a:t>
            </a:r>
            <a:r>
              <a:rPr lang="en-GB" sz="3600" dirty="0">
                <a:effectLst/>
                <a:latin typeface="Sofia Pro Light" panose="00000400000000000000" pitchFamily="50" charset="0"/>
                <a:ea typeface="Calibri" panose="020F0502020204030204" pitchFamily="34" charset="0"/>
              </a:rPr>
              <a:t>Our four questions are:</a:t>
            </a:r>
            <a:br>
              <a:rPr lang="en-GB" sz="3600" dirty="0">
                <a:effectLst/>
                <a:latin typeface="Sofia Pro Light" panose="00000400000000000000" pitchFamily="50" charset="0"/>
                <a:ea typeface="Calibri" panose="020F0502020204030204" pitchFamily="34" charset="0"/>
              </a:rPr>
            </a:br>
            <a:br>
              <a:rPr lang="en-GB" sz="2400" dirty="0">
                <a:latin typeface="Sofia Pro Light" panose="00000400000000000000" pitchFamily="50" charset="0"/>
              </a:rPr>
            </a:br>
            <a:r>
              <a:rPr lang="en-GB" sz="2400" dirty="0">
                <a:latin typeface="Sofia Pro Light" panose="00000400000000000000" pitchFamily="50" charset="0"/>
              </a:rPr>
              <a:t>1. Does the CTA qualification provide your tax trainees with the required skills to be a tax adviser as well as the appropriate breadth and depth of knowledge? </a:t>
            </a:r>
            <a:br>
              <a:rPr lang="en-GB" sz="2400" dirty="0">
                <a:latin typeface="Sofia Pro Light" panose="00000400000000000000" pitchFamily="50" charset="0"/>
              </a:rPr>
            </a:br>
            <a:r>
              <a:rPr lang="en-GB" sz="2400" dirty="0">
                <a:latin typeface="Sofia Pro Light" panose="00000400000000000000" pitchFamily="50" charset="0"/>
              </a:rPr>
              <a:t>C</a:t>
            </a:r>
            <a:r>
              <a:rPr lang="en-GB" sz="2500" dirty="0">
                <a:latin typeface="Sofia Pro" pitchFamily="2" charset="77"/>
              </a:rPr>
              <a:t>an you give us the reason/s for your answer?</a:t>
            </a:r>
            <a:br>
              <a:rPr lang="en-GB" sz="2500" dirty="0">
                <a:latin typeface="Sofia Pro" pitchFamily="2" charset="77"/>
              </a:rPr>
            </a:br>
            <a:br>
              <a:rPr lang="en-GB" sz="2500" dirty="0">
                <a:latin typeface="Sofia Pro" pitchFamily="2" charset="77"/>
              </a:rPr>
            </a:br>
            <a:br>
              <a:rPr lang="en-GB" sz="2500" dirty="0">
                <a:latin typeface="Sofia Pro" pitchFamily="2" charset="77"/>
              </a:rPr>
            </a:br>
            <a:r>
              <a:rPr lang="en-GB" sz="2500" dirty="0">
                <a:latin typeface="Sofia Pro" pitchFamily="2" charset="77"/>
              </a:rPr>
              <a:t>2. Are there other ways you would like your tax trainees’ skills to be assessed by CIOT?</a:t>
            </a:r>
            <a:r>
              <a:rPr lang="en-GB" sz="1800" b="1" dirty="0">
                <a:effectLst/>
                <a:latin typeface="Calibri" panose="020F0502020204030204" pitchFamily="34" charset="0"/>
                <a:ea typeface="Calibri" panose="020F0502020204030204" pitchFamily="34" charset="0"/>
              </a:rPr>
              <a:t> </a:t>
            </a:r>
            <a:br>
              <a:rPr lang="en-GB" sz="2500" dirty="0">
                <a:latin typeface="Sofia Pro" pitchFamily="2" charset="77"/>
              </a:rPr>
            </a:br>
            <a:br>
              <a:rPr lang="en-GB" sz="2500" dirty="0">
                <a:latin typeface="Sofia Pro" pitchFamily="2" charset="77"/>
              </a:rPr>
            </a:br>
            <a:br>
              <a:rPr lang="en-GB" sz="2400" dirty="0">
                <a:effectLst/>
                <a:latin typeface="Sofia Pro Light" panose="00000400000000000000" pitchFamily="50" charset="0"/>
                <a:ea typeface="Calibri" panose="020F0502020204030204" pitchFamily="34" charset="0"/>
              </a:rPr>
            </a:br>
            <a:br>
              <a:rPr lang="en-GB" sz="2400" dirty="0">
                <a:latin typeface="Sofia Pro Light" panose="00000400000000000000" pitchFamily="50" charset="0"/>
              </a:rPr>
            </a:br>
            <a:endParaRPr lang="en-GB" sz="2400" dirty="0">
              <a:latin typeface="Sofia Pro" pitchFamily="2" charset="77"/>
            </a:endParaRPr>
          </a:p>
        </p:txBody>
      </p:sp>
      <p:sp>
        <p:nvSpPr>
          <p:cNvPr id="4" name="Title 1">
            <a:extLst>
              <a:ext uri="{FF2B5EF4-FFF2-40B4-BE49-F238E27FC236}">
                <a16:creationId xmlns:a16="http://schemas.microsoft.com/office/drawing/2014/main" id="{0D37C1C2-A20A-B802-655B-FA4322E9F831}"/>
              </a:ext>
            </a:extLst>
          </p:cNvPr>
          <p:cNvSpPr txBox="1">
            <a:spLocks/>
          </p:cNvSpPr>
          <p:nvPr/>
        </p:nvSpPr>
        <p:spPr>
          <a:xfrm>
            <a:off x="838200" y="2759482"/>
            <a:ext cx="10515600" cy="354606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000" b="1" kern="1200">
                <a:solidFill>
                  <a:schemeClr val="tx2"/>
                </a:solidFill>
                <a:latin typeface="+mj-lt"/>
                <a:ea typeface="+mj-ea"/>
                <a:cs typeface="+mj-cs"/>
              </a:defRPr>
            </a:lvl1pPr>
          </a:lstStyle>
          <a:p>
            <a:br>
              <a:rPr lang="en-GB" sz="2400" dirty="0">
                <a:latin typeface="Sofia Pro Light" panose="00000400000000000000" pitchFamily="50" charset="0"/>
              </a:rPr>
            </a:br>
            <a:endParaRPr lang="en-GB" sz="2400" dirty="0">
              <a:latin typeface="Sofia Pro Light" panose="00000400000000000000" pitchFamily="50" charset="0"/>
            </a:endParaRPr>
          </a:p>
        </p:txBody>
      </p:sp>
      <p:pic>
        <p:nvPicPr>
          <p:cNvPr id="6" name="Picture 5">
            <a:extLst>
              <a:ext uri="{FF2B5EF4-FFF2-40B4-BE49-F238E27FC236}">
                <a16:creationId xmlns:a16="http://schemas.microsoft.com/office/drawing/2014/main" id="{0DB92287-96CA-FE20-DB20-2B59C6ABC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714" y="232159"/>
            <a:ext cx="841846" cy="1559132"/>
          </a:xfrm>
          <a:prstGeom prst="rect">
            <a:avLst/>
          </a:prstGeom>
        </p:spPr>
      </p:pic>
    </p:spTree>
    <p:extLst>
      <p:ext uri="{BB962C8B-B14F-4D97-AF65-F5344CB8AC3E}">
        <p14:creationId xmlns:p14="http://schemas.microsoft.com/office/powerpoint/2010/main" val="115315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63">
      <a:dk1>
        <a:sysClr val="windowText" lastClr="000000"/>
      </a:dk1>
      <a:lt1>
        <a:sysClr val="window" lastClr="FFFFFF"/>
      </a:lt1>
      <a:dk2>
        <a:srgbClr val="1D348B"/>
      </a:dk2>
      <a:lt2>
        <a:srgbClr val="D7D0CE"/>
      </a:lt2>
      <a:accent1>
        <a:srgbClr val="1D348B"/>
      </a:accent1>
      <a:accent2>
        <a:srgbClr val="B2B2B2"/>
      </a:accent2>
      <a:accent3>
        <a:srgbClr val="C49109"/>
      </a:accent3>
      <a:accent4>
        <a:srgbClr val="6F1C43"/>
      </a:accent4>
      <a:accent5>
        <a:srgbClr val="006244"/>
      </a:accent5>
      <a:accent6>
        <a:srgbClr val="BA4818"/>
      </a:accent6>
      <a:hlink>
        <a:srgbClr val="0563C1"/>
      </a:hlink>
      <a:folHlink>
        <a:srgbClr val="954F72"/>
      </a:folHlink>
    </a:clrScheme>
    <a:fontScheme name="Custom 5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OT Presentation Template 211119.potx" id="{E9F92DBD-9969-4B0A-92DB-A0734206CBC2}" vid="{F6F3D668-047E-4D3B-9BA8-2CC5594706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1847</TotalTime>
  <Words>968</Words>
  <Application>Microsoft Office PowerPoint</Application>
  <PresentationFormat>Widescreen</PresentationFormat>
  <Paragraphs>39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Sofia Pro</vt:lpstr>
      <vt:lpstr>Sofia Pro Light</vt:lpstr>
      <vt:lpstr>Sofia Pro Soft Medium</vt:lpstr>
      <vt:lpstr>Office Theme</vt:lpstr>
      <vt:lpstr> The Chartered Tax Adviser Qualification  Skills for the Future  </vt:lpstr>
      <vt:lpstr>Our aim is to ensure that CTA remains fit for purpose and attractive to students and employers into the future.  We recognise we might need to adjust the qualification to ensure it tests the skills that the tax advisers of the future need in a way that is also future focused.  These slides are to prompt you, as stakeholders, to think about some key questions. We will be holding meetings with the main providers of our students, but we are keen to hear from any interested members or employers, no matter their size or the number of trainees they put forward for CTA.  </vt:lpstr>
      <vt:lpstr>  CTA Now – a reminder of current arrangements       </vt:lpstr>
      <vt:lpstr>   The stated purpose of the CTA exam is to establish that exam candidates (our students) are capable of giving the very high standard of taxation advice expected of a Chartered Tax Adviser. This involves evidencing knowledge of a wide range of  tax issues and demonstrating, in areas of tax chosen by them, in-depth competence and the ability to give concise and relevant written advice which is comprehensive, technically correct and commercially sound.                     </vt:lpstr>
      <vt:lpstr> Tax exams sat in test centres CBE’s available on demand 24/7 or  in test centres   Breadth of technical knowledge tested via Awareness, depth of technical knowledge tested  via two Advanced Technical  papers. Awareness modules taken cannot be the same as the Advanced Technical papers taken.    The Application and Professional Skills paper tests the higher skills expected of a CTA by way of a tax-based case study.     </vt:lpstr>
      <vt:lpstr>  The tax exams are held twice a year and require attendance at a test centre where candidates type their answers and access legislation online. There is a choice of two legislation products.   Candidates with particular medical circumstances are supported as required and those meeting a threshold may sit out of the test centre in an approved location, with an invigilator.  Certain limited exemptions are available for qualified accountants or solicitors. Those studying for the Association of Tax Technicians (ATT) qualification can combine this route with CTA and register for the Tax Pathway. They will have a choice of sitting a third ATT paper or the CTA Awareness paper.                           </vt:lpstr>
      <vt:lpstr>    Joint Programmes with the ICAEW and ICAS  For those who are on training contracts with ICAEW or ICAS, there is the option to  register as a Joint Programme (JP) student with CIOT and choose one of three routes:        Taxation of Larger Companies and Groups; or       Taxation of Owner Managed Businesses ; or       Indirect Tax (available for ICAEW JP students only)   They will take one fewer exam for ICAEW and ICAS and two fewer for CIOT, than candidates for each qualification separately.  This saves on both time and cost and is the fastest route to qualifying in both accountancy and tax to a highly respected level.        </vt:lpstr>
      <vt:lpstr>Current support available to CTA students   Student area on our website which includes:</vt:lpstr>
      <vt:lpstr> Our four questions are:  1. Does the CTA qualification provide your tax trainees with the required skills to be a tax adviser as well as the appropriate breadth and depth of knowledge?  Can you give us the reason/s for your answer?   2. Are there other ways you would like your tax trainees’ skills to be assessed by CIOT?     </vt:lpstr>
      <vt:lpstr>      3. Do you use the Joint Programmes with the ICAEW and/or ICAS, if so, can you provide feedback? If you have actively chosen not to use the Joint Programme,  can you give us the reason for this decision?    4. How do you expect the knowledge and skills required by your tax trainees to change, if at all, in the next five years?        </vt:lpstr>
      <vt:lpstr>Next Steps  This is the start of a review process that will take some months.   We would be grateful for your feedback on the questions we ask on slides  9 and 10.    Please send your feedback to rbaxter@ciot.org.uk by 15 March 2024.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career in tax</dc:title>
  <dc:creator>Jonathan Chan</dc:creator>
  <cp:lastModifiedBy>Rosalind Baxter</cp:lastModifiedBy>
  <cp:revision>546</cp:revision>
  <dcterms:created xsi:type="dcterms:W3CDTF">2019-11-26T16:07:04Z</dcterms:created>
  <dcterms:modified xsi:type="dcterms:W3CDTF">2024-01-15T13:41:12Z</dcterms:modified>
</cp:coreProperties>
</file>