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4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5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6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752" r:id="rId6"/>
    <p:sldMasterId id="2147483816" r:id="rId7"/>
    <p:sldMasterId id="2147483864" r:id="rId8"/>
    <p:sldMasterId id="2147483881" r:id="rId9"/>
    <p:sldMasterId id="2147483897" r:id="rId10"/>
  </p:sldMasterIdLst>
  <p:notesMasterIdLst>
    <p:notesMasterId r:id="rId23"/>
  </p:notesMasterIdLst>
  <p:sldIdLst>
    <p:sldId id="258" r:id="rId11"/>
    <p:sldId id="271" r:id="rId12"/>
    <p:sldId id="273" r:id="rId13"/>
    <p:sldId id="274" r:id="rId14"/>
    <p:sldId id="262" r:id="rId15"/>
    <p:sldId id="285" r:id="rId16"/>
    <p:sldId id="283" r:id="rId17"/>
    <p:sldId id="280" r:id="rId18"/>
    <p:sldId id="282" r:id="rId19"/>
    <p:sldId id="277" r:id="rId20"/>
    <p:sldId id="269" r:id="rId21"/>
    <p:sldId id="284" r:id="rId22"/>
  </p:sldIdLst>
  <p:sldSz cx="12190413" cy="6859588"/>
  <p:notesSz cx="6858000" cy="9144000"/>
  <p:defaultTextStyle>
    <a:defPPr>
      <a:defRPr lang="en-US"/>
    </a:defPPr>
    <a:lvl1pPr marL="0" algn="l" defTabSz="10880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037" algn="l" defTabSz="10880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071" algn="l" defTabSz="10880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111" algn="l" defTabSz="10880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6145" algn="l" defTabSz="10880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0179" algn="l" defTabSz="10880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4217" algn="l" defTabSz="10880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8253" algn="l" defTabSz="10880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2289" algn="l" defTabSz="108807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7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>
      <p:cViewPr varScale="1">
        <p:scale>
          <a:sx n="17" d="100"/>
          <a:sy n="17" d="100"/>
        </p:scale>
        <p:origin x="3024" y="24"/>
      </p:cViewPr>
      <p:guideLst>
        <p:guide orient="horz" pos="2161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D8F28-CCF4-450B-A384-7393641C7C0A}" type="datetimeFigureOut">
              <a:rPr lang="en-GB" smtClean="0"/>
              <a:pPr/>
              <a:t>06/12/2021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D69D4-F2AF-41FC-8C01-76D2AB5136D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0880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544037" algn="l" defTabSz="10880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1088071" algn="l" defTabSz="10880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632111" algn="l" defTabSz="10880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2176145" algn="l" defTabSz="10880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2720179" algn="l" defTabSz="10880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264217" algn="l" defTabSz="10880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3808253" algn="l" defTabSz="10880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352289" algn="l" defTabSz="10880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2588" y="685800"/>
            <a:ext cx="609282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/>
              <a:t>Slide Title 1</a:t>
            </a:r>
          </a:p>
          <a:p>
            <a:pPr eaLnBrk="1" hangingPunct="1">
              <a:spcBef>
                <a:spcPct val="0"/>
              </a:spcBef>
            </a:pPr>
            <a:r>
              <a:rPr lang="en-GB"/>
              <a:t>Presentation template 2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A0F2A13-2842-42A3-933C-F503BCC68ED4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E3D4F7-6031-45E5-B60D-FFEDB1B95A58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4095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E3D4F7-6031-45E5-B60D-FFEDB1B95A58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409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E3D4F7-6031-45E5-B60D-FFEDB1B95A58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4095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E3D4F7-6031-45E5-B60D-FFEDB1B95A58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409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E3D4F7-6031-45E5-B60D-FFEDB1B95A58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4095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E3D4F7-6031-45E5-B60D-FFEDB1B95A58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4095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E3D4F7-6031-45E5-B60D-FFEDB1B95A58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802" y="1122627"/>
            <a:ext cx="9142810" cy="238815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802" y="3602876"/>
            <a:ext cx="9142810" cy="165614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008" indent="0" algn="ctr">
              <a:buNone/>
              <a:defRPr sz="2000"/>
            </a:lvl2pPr>
            <a:lvl3pPr marL="914018" indent="0" algn="ctr">
              <a:buNone/>
              <a:defRPr sz="1900"/>
            </a:lvl3pPr>
            <a:lvl4pPr marL="1371028" indent="0" algn="ctr">
              <a:buNone/>
              <a:defRPr sz="1500"/>
            </a:lvl4pPr>
            <a:lvl5pPr marL="1828034" indent="0" algn="ctr">
              <a:buNone/>
              <a:defRPr sz="1500"/>
            </a:lvl5pPr>
            <a:lvl6pPr marL="2285043" indent="0" algn="ctr">
              <a:buNone/>
              <a:defRPr sz="1500"/>
            </a:lvl6pPr>
            <a:lvl7pPr marL="2742051" indent="0" algn="ctr">
              <a:buNone/>
              <a:defRPr sz="1500"/>
            </a:lvl7pPr>
            <a:lvl8pPr marL="3199056" indent="0" algn="ctr">
              <a:buNone/>
              <a:defRPr sz="1500"/>
            </a:lvl8pPr>
            <a:lvl9pPr marL="3656062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Institute for Fiscal Studies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Taxing couples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F8D2-6F77-467D-91D5-DE69D097AAF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461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Institute for Fiscal Studies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Taxing couples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F8D2-6F77-467D-91D5-DE69D097AAF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304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3766" y="365212"/>
            <a:ext cx="2628558" cy="58131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02" y="365212"/>
            <a:ext cx="7733293" cy="58131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Institute for Fiscal Studies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Taxing couples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F8D2-6F77-467D-91D5-DE69D097AAF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21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519957"/>
            <a:ext cx="8399957" cy="32408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48" tIns="60871" rIns="121748" bIns="60871" anchor="ctr"/>
          <a:lstStyle/>
          <a:p>
            <a:pPr algn="ctr" defTabSz="914040">
              <a:defRPr/>
            </a:pPr>
            <a:endParaRPr lang="en-US" sz="19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99957" y="2519957"/>
            <a:ext cx="474072" cy="324083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48" tIns="60871" rIns="121748" bIns="60871" anchor="ctr"/>
          <a:lstStyle/>
          <a:p>
            <a:pPr algn="ctr" defTabSz="914040">
              <a:defRPr/>
            </a:pPr>
            <a:endParaRPr lang="en-US" sz="19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874041" y="2519957"/>
            <a:ext cx="2213745" cy="324083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48" tIns="60871" rIns="121748" bIns="60871" anchor="ctr"/>
          <a:lstStyle/>
          <a:p>
            <a:pPr algn="ctr" defTabSz="914040">
              <a:defRPr/>
            </a:pPr>
            <a:endParaRPr lang="en-US" sz="19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087787" y="2519957"/>
            <a:ext cx="1102639" cy="3240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48" tIns="60871" rIns="121748" bIns="60871" anchor="ctr"/>
          <a:lstStyle/>
          <a:p>
            <a:pPr algn="ctr" defTabSz="914040">
              <a:defRPr/>
            </a:pPr>
            <a:endParaRPr lang="en-US" sz="1900" dirty="0">
              <a:solidFill>
                <a:prstClr val="white"/>
              </a:solidFill>
            </a:endParaRPr>
          </a:p>
        </p:txBody>
      </p:sp>
      <p:pic>
        <p:nvPicPr>
          <p:cNvPr id="12" name="Pictur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6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2828899"/>
            <a:ext cx="8533289" cy="1251322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609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4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23" y="6103413"/>
            <a:ext cx="3168237" cy="396092"/>
          </a:xfrm>
        </p:spPr>
        <p:txBody>
          <a:bodyPr/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7" y="6103413"/>
            <a:ext cx="3168237" cy="396092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815307" y="1517515"/>
            <a:ext cx="8447839" cy="711117"/>
          </a:xfrm>
          <a:prstGeom prst="rect">
            <a:avLst/>
          </a:prstGeom>
        </p:spPr>
        <p:txBody>
          <a:bodyPr/>
          <a:lstStyle>
            <a:lvl1pPr algn="l">
              <a:defRPr lang="en-GB" sz="2900" b="1" kern="1200" baseline="0" dirty="0">
                <a:solidFill>
                  <a:schemeClr val="accent2"/>
                </a:solidFill>
                <a:latin typeface="Noto Sans" pitchFamily="34" charset="0"/>
                <a:ea typeface="Noto Sans" pitchFamily="34" charset="0"/>
                <a:cs typeface="+mj-cs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pic>
        <p:nvPicPr>
          <p:cNvPr id="13" name="Picture 12" descr="nuffield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271243" y="6010187"/>
            <a:ext cx="1956320" cy="559037"/>
          </a:xfrm>
          <a:prstGeom prst="rect">
            <a:avLst/>
          </a:prstGeom>
        </p:spPr>
      </p:pic>
      <p:pic>
        <p:nvPicPr>
          <p:cNvPr id="14" name="Picture 13" descr="OE ECON COL@ 400 RGB-10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959193" y="5921002"/>
            <a:ext cx="2619754" cy="771729"/>
          </a:xfrm>
          <a:prstGeom prst="rect">
            <a:avLst/>
          </a:prstGeom>
        </p:spPr>
      </p:pic>
      <p:pic>
        <p:nvPicPr>
          <p:cNvPr id="15" name="Picture 14" descr="GIF RGB 150 Pixels with Border.gi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0415126" y="5993017"/>
            <a:ext cx="973696" cy="613650"/>
          </a:xfrm>
          <a:prstGeom prst="rect">
            <a:avLst/>
          </a:prstGeom>
        </p:spPr>
      </p:pic>
      <p:pic>
        <p:nvPicPr>
          <p:cNvPr id="17" name="Picture 16" descr="ICAEW logo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719309" y="5854474"/>
            <a:ext cx="2687949" cy="81643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619630"/>
            <a:ext cx="8399957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48" tIns="60871" rIns="121748" bIns="60871" anchor="ctr"/>
          <a:lstStyle/>
          <a:p>
            <a:pPr algn="ctr" defTabSz="914040">
              <a:defRPr/>
            </a:pPr>
            <a:endParaRPr lang="en-US" sz="19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99957" y="1619630"/>
            <a:ext cx="474072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48" tIns="60871" rIns="121748" bIns="60871" anchor="ctr"/>
          <a:lstStyle/>
          <a:p>
            <a:pPr algn="ctr" defTabSz="914040">
              <a:defRPr/>
            </a:pPr>
            <a:endParaRPr lang="en-US" sz="19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874041" y="1619630"/>
            <a:ext cx="2213745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48" tIns="60871" rIns="121748" bIns="60871" anchor="ctr"/>
          <a:lstStyle/>
          <a:p>
            <a:pPr algn="ctr" defTabSz="914040">
              <a:defRPr/>
            </a:pPr>
            <a:endParaRPr lang="en-US" sz="19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087787" y="1619630"/>
            <a:ext cx="1102639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48" tIns="60871" rIns="121748" bIns="60871" anchor="ctr"/>
          <a:lstStyle/>
          <a:p>
            <a:pPr algn="ctr" defTabSz="914040">
              <a:defRPr/>
            </a:pPr>
            <a:endParaRPr lang="en-US" sz="1900" dirty="0">
              <a:solidFill>
                <a:prstClr val="white"/>
              </a:solidFill>
            </a:endParaRPr>
          </a:p>
        </p:txBody>
      </p:sp>
      <p:pic>
        <p:nvPicPr>
          <p:cNvPr id="12" name="Pictur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6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5895" y="1764419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9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2703618"/>
            <a:ext cx="8533289" cy="1251322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609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4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23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7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0" y="1619626"/>
            <a:ext cx="12190413" cy="4145922"/>
            <a:chOff x="0" y="707"/>
            <a:chExt cx="5760" cy="2611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707"/>
              <a:ext cx="5760" cy="2611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 defTabSz="914040">
                <a:defRPr/>
              </a:pPr>
              <a:endParaRPr lang="en-US" sz="19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0" y="1425"/>
              <a:ext cx="4612" cy="1891"/>
            </a:xfrm>
            <a:custGeom>
              <a:avLst/>
              <a:gdLst>
                <a:gd name="T0" fmla="*/ 0 w 4612"/>
                <a:gd name="T1" fmla="*/ 1891 h 1891"/>
                <a:gd name="T2" fmla="*/ 4612 w 4612"/>
                <a:gd name="T3" fmla="*/ 1891 h 1891"/>
                <a:gd name="T4" fmla="*/ 4468 w 4612"/>
                <a:gd name="T5" fmla="*/ 1331 h 1891"/>
                <a:gd name="T6" fmla="*/ 0 w 4612"/>
                <a:gd name="T7" fmla="*/ 0 h 1891"/>
                <a:gd name="T8" fmla="*/ 0 w 4612"/>
                <a:gd name="T9" fmla="*/ 1891 h 1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12" h="1891">
                  <a:moveTo>
                    <a:pt x="0" y="1891"/>
                  </a:moveTo>
                  <a:lnTo>
                    <a:pt x="4612" y="1891"/>
                  </a:lnTo>
                  <a:lnTo>
                    <a:pt x="4468" y="1331"/>
                  </a:lnTo>
                  <a:lnTo>
                    <a:pt x="0" y="0"/>
                  </a:lnTo>
                  <a:lnTo>
                    <a:pt x="0" y="189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pPr defTabSz="914040">
                <a:defRPr/>
              </a:pPr>
              <a:endParaRPr lang="en-US" sz="19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4468" y="707"/>
              <a:ext cx="1292" cy="2049"/>
            </a:xfrm>
            <a:custGeom>
              <a:avLst/>
              <a:gdLst>
                <a:gd name="T0" fmla="*/ 36 w 1292"/>
                <a:gd name="T1" fmla="*/ 0 h 2049"/>
                <a:gd name="T2" fmla="*/ 0 w 1292"/>
                <a:gd name="T3" fmla="*/ 2049 h 2049"/>
                <a:gd name="T4" fmla="*/ 1292 w 1292"/>
                <a:gd name="T5" fmla="*/ 931 h 2049"/>
                <a:gd name="T6" fmla="*/ 1292 w 1292"/>
                <a:gd name="T7" fmla="*/ 0 h 2049"/>
                <a:gd name="T8" fmla="*/ 36 w 1292"/>
                <a:gd name="T9" fmla="*/ 0 h 2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2" h="2049">
                  <a:moveTo>
                    <a:pt x="36" y="0"/>
                  </a:moveTo>
                  <a:lnTo>
                    <a:pt x="0" y="2049"/>
                  </a:lnTo>
                  <a:lnTo>
                    <a:pt x="1292" y="931"/>
                  </a:lnTo>
                  <a:lnTo>
                    <a:pt x="1292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pPr defTabSz="914040">
                <a:defRPr/>
              </a:pPr>
              <a:endParaRPr lang="en-US" sz="19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0" y="707"/>
              <a:ext cx="5760" cy="2049"/>
            </a:xfrm>
            <a:custGeom>
              <a:avLst/>
              <a:gdLst>
                <a:gd name="T0" fmla="*/ 0 w 5760"/>
                <a:gd name="T1" fmla="*/ 0 h 2049"/>
                <a:gd name="T2" fmla="*/ 0 w 5760"/>
                <a:gd name="T3" fmla="*/ 1295 h 2049"/>
                <a:gd name="T4" fmla="*/ 4468 w 5760"/>
                <a:gd name="T5" fmla="*/ 2049 h 2049"/>
                <a:gd name="T6" fmla="*/ 5760 w 5760"/>
                <a:gd name="T7" fmla="*/ 0 h 2049"/>
                <a:gd name="T8" fmla="*/ 0 w 5760"/>
                <a:gd name="T9" fmla="*/ 0 h 2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0" h="2049">
                  <a:moveTo>
                    <a:pt x="0" y="0"/>
                  </a:moveTo>
                  <a:lnTo>
                    <a:pt x="0" y="1295"/>
                  </a:lnTo>
                  <a:lnTo>
                    <a:pt x="4468" y="2049"/>
                  </a:lnTo>
                  <a:lnTo>
                    <a:pt x="57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pPr defTabSz="914040">
                <a:defRPr/>
              </a:pPr>
              <a:endParaRPr lang="en-US" sz="19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15" name="Freeform 8"/>
            <p:cNvSpPr>
              <a:spLocks/>
            </p:cNvSpPr>
            <p:nvPr/>
          </p:nvSpPr>
          <p:spPr bwMode="auto">
            <a:xfrm>
              <a:off x="4468" y="1607"/>
              <a:ext cx="1292" cy="1709"/>
            </a:xfrm>
            <a:custGeom>
              <a:avLst/>
              <a:gdLst>
                <a:gd name="T0" fmla="*/ 0 w 1292"/>
                <a:gd name="T1" fmla="*/ 1149 h 1709"/>
                <a:gd name="T2" fmla="*/ 140 w 1292"/>
                <a:gd name="T3" fmla="*/ 1709 h 1709"/>
                <a:gd name="T4" fmla="*/ 1292 w 1292"/>
                <a:gd name="T5" fmla="*/ 1709 h 1709"/>
                <a:gd name="T6" fmla="*/ 1292 w 1292"/>
                <a:gd name="T7" fmla="*/ 0 h 1709"/>
                <a:gd name="T8" fmla="*/ 0 w 1292"/>
                <a:gd name="T9" fmla="*/ 1149 h 1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2" h="1709">
                  <a:moveTo>
                    <a:pt x="0" y="1149"/>
                  </a:moveTo>
                  <a:lnTo>
                    <a:pt x="140" y="1709"/>
                  </a:lnTo>
                  <a:lnTo>
                    <a:pt x="1292" y="1709"/>
                  </a:lnTo>
                  <a:lnTo>
                    <a:pt x="1292" y="0"/>
                  </a:lnTo>
                  <a:lnTo>
                    <a:pt x="0" y="114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pPr defTabSz="914040">
                <a:defRPr/>
              </a:pPr>
              <a:endParaRPr lang="en-US" sz="1900" dirty="0">
                <a:solidFill>
                  <a:srgbClr val="333333"/>
                </a:solidFill>
                <a:cs typeface="Arial" charset="0"/>
              </a:endParaRPr>
            </a:p>
          </p:txBody>
        </p:sp>
      </p:grpSp>
      <p:pic>
        <p:nvPicPr>
          <p:cNvPr id="16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6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23" y="6103413"/>
            <a:ext cx="3168237" cy="396092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7" y="6103413"/>
            <a:ext cx="3168237" cy="396092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815895" y="1764419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9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815894" y="2703618"/>
            <a:ext cx="8533289" cy="1251322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609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4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619630"/>
            <a:ext cx="8399957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48" tIns="60871" rIns="121748" bIns="60871" anchor="ctr"/>
          <a:lstStyle/>
          <a:p>
            <a:pPr algn="ctr" defTabSz="914040">
              <a:defRPr/>
            </a:pPr>
            <a:endParaRPr lang="en-US" sz="19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99957" y="1619630"/>
            <a:ext cx="474072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48" tIns="60871" rIns="121748" bIns="60871" anchor="ctr"/>
          <a:lstStyle/>
          <a:p>
            <a:pPr algn="ctr" defTabSz="914040">
              <a:defRPr/>
            </a:pPr>
            <a:endParaRPr lang="en-US" sz="19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874041" y="1619630"/>
            <a:ext cx="2213745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48" tIns="60871" rIns="121748" bIns="60871" anchor="ctr"/>
          <a:lstStyle/>
          <a:p>
            <a:pPr algn="ctr" defTabSz="914040">
              <a:defRPr/>
            </a:pPr>
            <a:endParaRPr lang="en-US" sz="19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087787" y="1619630"/>
            <a:ext cx="1102639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48" tIns="60871" rIns="121748" bIns="60871" anchor="ctr"/>
          <a:lstStyle/>
          <a:p>
            <a:pPr algn="ctr" defTabSz="914040">
              <a:defRPr/>
            </a:pPr>
            <a:endParaRPr lang="en-US" sz="1900" dirty="0">
              <a:solidFill>
                <a:prstClr val="white"/>
              </a:solidFill>
            </a:endParaRPr>
          </a:p>
        </p:txBody>
      </p:sp>
      <p:pic>
        <p:nvPicPr>
          <p:cNvPr id="13" name="Picture 1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6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23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7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814813" y="3717893"/>
            <a:ext cx="5185158" cy="360744"/>
          </a:xfrm>
        </p:spPr>
        <p:txBody>
          <a:bodyPr/>
          <a:lstStyle>
            <a:lvl1pPr marL="457008" marR="0" indent="-457008" algn="l" defTabSz="12186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3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815895" y="1764419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9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815894" y="2703624"/>
            <a:ext cx="8533289" cy="1014275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609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4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1619630"/>
            <a:ext cx="9070852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48" tIns="60871" rIns="121748" bIns="60871" anchor="ctr"/>
          <a:lstStyle/>
          <a:p>
            <a:pPr algn="ctr" defTabSz="914040">
              <a:defRPr/>
            </a:pPr>
            <a:endParaRPr lang="en-US" sz="19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122712" y="1619630"/>
            <a:ext cx="476187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48" tIns="60871" rIns="121748" bIns="60871" anchor="ctr"/>
          <a:lstStyle/>
          <a:p>
            <a:pPr algn="ctr" defTabSz="914040">
              <a:defRPr/>
            </a:pPr>
            <a:endParaRPr lang="en-US" sz="19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058154" y="1619630"/>
            <a:ext cx="1058196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48" tIns="60871" rIns="121748" bIns="60871" anchor="ctr"/>
          <a:lstStyle/>
          <a:p>
            <a:pPr algn="ctr" defTabSz="914040">
              <a:defRPr/>
            </a:pPr>
            <a:endParaRPr lang="en-US" sz="1900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598887" y="1619630"/>
            <a:ext cx="1591526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48" tIns="60871" rIns="121748" bIns="60871" anchor="ctr"/>
          <a:lstStyle/>
          <a:p>
            <a:pPr algn="ctr" defTabSz="914040">
              <a:defRPr/>
            </a:pPr>
            <a:endParaRPr lang="en-US" sz="1900" dirty="0">
              <a:solidFill>
                <a:prstClr val="white"/>
              </a:solidFill>
            </a:endParaRPr>
          </a:p>
        </p:txBody>
      </p:sp>
      <p:pic>
        <p:nvPicPr>
          <p:cNvPr id="15" name="Picture 1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6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5895" y="1872440"/>
            <a:ext cx="7487271" cy="549015"/>
          </a:xfrm>
          <a:prstGeom prst="rect">
            <a:avLst/>
          </a:prstGeom>
        </p:spPr>
        <p:txBody>
          <a:bodyPr/>
          <a:lstStyle>
            <a:lvl1pPr algn="l">
              <a:defRPr sz="29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3096722"/>
            <a:ext cx="8533289" cy="765225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1500" b="1" baseline="0">
                <a:solidFill>
                  <a:schemeClr val="bg1"/>
                </a:solidFill>
              </a:defRPr>
            </a:lvl1pPr>
            <a:lvl2pPr marL="609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4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23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7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814813" y="4005373"/>
            <a:ext cx="5185158" cy="360744"/>
          </a:xfrm>
        </p:spPr>
        <p:txBody>
          <a:bodyPr/>
          <a:lstStyle>
            <a:lvl1pPr marL="457008" marR="0" indent="-457008" algn="l" defTabSz="121869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3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815571" y="2430572"/>
            <a:ext cx="5183637" cy="576247"/>
          </a:xfrm>
        </p:spPr>
        <p:txBody>
          <a:bodyPr>
            <a:normAutofit/>
          </a:bodyPr>
          <a:lstStyle>
            <a:lvl1pPr marL="0" indent="0">
              <a:defRPr sz="19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0" y="0"/>
            <a:ext cx="12190413" cy="6854826"/>
            <a:chOff x="0" y="0"/>
            <a:chExt cx="5760" cy="4317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0" cy="431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 defTabSz="914040">
                <a:defRPr/>
              </a:pPr>
              <a:endParaRPr lang="en-US" sz="19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0" y="1027"/>
              <a:ext cx="4514" cy="3290"/>
            </a:xfrm>
            <a:custGeom>
              <a:avLst/>
              <a:gdLst>
                <a:gd name="T0" fmla="*/ 0 w 4514"/>
                <a:gd name="T1" fmla="*/ 3290 h 3290"/>
                <a:gd name="T2" fmla="*/ 4514 w 4514"/>
                <a:gd name="T3" fmla="*/ 3290 h 3290"/>
                <a:gd name="T4" fmla="*/ 4046 w 4514"/>
                <a:gd name="T5" fmla="*/ 1845 h 3290"/>
                <a:gd name="T6" fmla="*/ 0 w 4514"/>
                <a:gd name="T7" fmla="*/ 0 h 3290"/>
                <a:gd name="T8" fmla="*/ 0 w 4514"/>
                <a:gd name="T9" fmla="*/ 3290 h 3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14" h="3290">
                  <a:moveTo>
                    <a:pt x="0" y="3290"/>
                  </a:moveTo>
                  <a:lnTo>
                    <a:pt x="4514" y="3290"/>
                  </a:lnTo>
                  <a:lnTo>
                    <a:pt x="4046" y="1845"/>
                  </a:lnTo>
                  <a:lnTo>
                    <a:pt x="0" y="0"/>
                  </a:lnTo>
                  <a:lnTo>
                    <a:pt x="0" y="329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pPr defTabSz="914040">
                <a:defRPr/>
              </a:pPr>
              <a:endParaRPr lang="en-US" sz="19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4044" y="0"/>
              <a:ext cx="1716" cy="2876"/>
            </a:xfrm>
            <a:custGeom>
              <a:avLst/>
              <a:gdLst>
                <a:gd name="T0" fmla="*/ 1716 w 1716"/>
                <a:gd name="T1" fmla="*/ 0 h 2876"/>
                <a:gd name="T2" fmla="*/ 460 w 1716"/>
                <a:gd name="T3" fmla="*/ 0 h 2876"/>
                <a:gd name="T4" fmla="*/ 0 w 1716"/>
                <a:gd name="T5" fmla="*/ 2876 h 2876"/>
                <a:gd name="T6" fmla="*/ 1716 w 1716"/>
                <a:gd name="T7" fmla="*/ 1731 h 2876"/>
                <a:gd name="T8" fmla="*/ 1716 w 1716"/>
                <a:gd name="T9" fmla="*/ 0 h 2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16" h="2876">
                  <a:moveTo>
                    <a:pt x="1716" y="0"/>
                  </a:moveTo>
                  <a:lnTo>
                    <a:pt x="460" y="0"/>
                  </a:lnTo>
                  <a:lnTo>
                    <a:pt x="0" y="2876"/>
                  </a:lnTo>
                  <a:lnTo>
                    <a:pt x="1716" y="1731"/>
                  </a:lnTo>
                  <a:lnTo>
                    <a:pt x="17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pPr defTabSz="914040">
                <a:defRPr/>
              </a:pPr>
              <a:endParaRPr lang="en-US" sz="19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0" y="0"/>
              <a:ext cx="5318" cy="2878"/>
            </a:xfrm>
            <a:custGeom>
              <a:avLst/>
              <a:gdLst>
                <a:gd name="T0" fmla="*/ 0 w 5318"/>
                <a:gd name="T1" fmla="*/ 0 h 2878"/>
                <a:gd name="T2" fmla="*/ 0 w 5318"/>
                <a:gd name="T3" fmla="*/ 2420 h 2878"/>
                <a:gd name="T4" fmla="*/ 4044 w 5318"/>
                <a:gd name="T5" fmla="*/ 2878 h 2878"/>
                <a:gd name="T6" fmla="*/ 5318 w 5318"/>
                <a:gd name="T7" fmla="*/ 0 h 2878"/>
                <a:gd name="T8" fmla="*/ 0 w 5318"/>
                <a:gd name="T9" fmla="*/ 0 h 28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18" h="2878">
                  <a:moveTo>
                    <a:pt x="0" y="0"/>
                  </a:moveTo>
                  <a:lnTo>
                    <a:pt x="0" y="2420"/>
                  </a:lnTo>
                  <a:lnTo>
                    <a:pt x="4044" y="2878"/>
                  </a:lnTo>
                  <a:lnTo>
                    <a:pt x="531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pPr defTabSz="914040">
                <a:defRPr/>
              </a:pPr>
              <a:endParaRPr lang="en-US" sz="19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4044" y="1653"/>
              <a:ext cx="1716" cy="2664"/>
            </a:xfrm>
            <a:custGeom>
              <a:avLst/>
              <a:gdLst>
                <a:gd name="T0" fmla="*/ 0 w 1716"/>
                <a:gd name="T1" fmla="*/ 1223 h 2664"/>
                <a:gd name="T2" fmla="*/ 466 w 1716"/>
                <a:gd name="T3" fmla="*/ 2664 h 2664"/>
                <a:gd name="T4" fmla="*/ 1716 w 1716"/>
                <a:gd name="T5" fmla="*/ 2664 h 2664"/>
                <a:gd name="T6" fmla="*/ 1716 w 1716"/>
                <a:gd name="T7" fmla="*/ 0 h 2664"/>
                <a:gd name="T8" fmla="*/ 0 w 1716"/>
                <a:gd name="T9" fmla="*/ 1223 h 2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16" h="2664">
                  <a:moveTo>
                    <a:pt x="0" y="1223"/>
                  </a:moveTo>
                  <a:lnTo>
                    <a:pt x="466" y="2664"/>
                  </a:lnTo>
                  <a:lnTo>
                    <a:pt x="1716" y="2664"/>
                  </a:lnTo>
                  <a:lnTo>
                    <a:pt x="1716" y="0"/>
                  </a:lnTo>
                  <a:lnTo>
                    <a:pt x="0" y="122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pPr defTabSz="914040">
                <a:defRPr/>
              </a:pPr>
              <a:endParaRPr lang="en-US" sz="1900" dirty="0">
                <a:solidFill>
                  <a:srgbClr val="333333"/>
                </a:solidFill>
                <a:cs typeface="Arial" charset="0"/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1620375"/>
            <a:ext cx="7391272" cy="2520584"/>
          </a:xfrm>
          <a:prstGeom prst="rect">
            <a:avLst/>
          </a:prstGeom>
        </p:spPr>
        <p:txBody>
          <a:bodyPr/>
          <a:lstStyle>
            <a:lvl1pPr algn="l">
              <a:defRPr sz="29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© Institute for Fiscal Studies  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Taxing couples</a:t>
            </a:r>
            <a:endParaRPr lang="en-GB" dirty="0">
              <a:solidFill>
                <a:prstClr val="white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4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594137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29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1"/>
            <a:ext cx="10558625" cy="4402406"/>
          </a:xfrm>
          <a:solidFill>
            <a:srgbClr val="FFCCFF"/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="0" baseline="0">
                <a:solidFill>
                  <a:srgbClr val="FF00FF"/>
                </a:solidFill>
              </a:defRPr>
            </a:lvl1pPr>
            <a:lvl2pPr marL="0" indent="-383837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37" marR="0" indent="-767673" algn="l" defTabSz="1218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1600"/>
              </a:spcAft>
              <a:buNone/>
              <a:defRPr sz="1500" baseline="0">
                <a:solidFill>
                  <a:srgbClr val="FF00FF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1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4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594137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29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3"/>
            <a:ext cx="10558625" cy="3754084"/>
          </a:xfrm>
          <a:solidFill>
            <a:srgbClr val="FFCCFF"/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="0" baseline="0">
                <a:solidFill>
                  <a:srgbClr val="FF00FF"/>
                </a:solidFill>
              </a:defRPr>
            </a:lvl1pPr>
            <a:lvl2pPr marL="0" indent="-383837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37" marR="0" indent="-767673" algn="l" defTabSz="1218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1600"/>
              </a:spcAft>
              <a:buNone/>
              <a:defRPr sz="1500" baseline="0">
                <a:solidFill>
                  <a:srgbClr val="FF00FF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14813" y="5517847"/>
            <a:ext cx="10560792" cy="504942"/>
          </a:xfrm>
        </p:spPr>
        <p:txBody>
          <a:bodyPr>
            <a:normAutofit/>
          </a:bodyPr>
          <a:lstStyle>
            <a:lvl1pPr>
              <a:defRPr sz="20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Institute for Fiscal Studies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Taxing couples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F8D2-6F77-467D-91D5-DE69D097AAF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7616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multi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4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Content Placeholder 9"/>
          <p:cNvSpPr>
            <a:spLocks noGrp="1"/>
          </p:cNvSpPr>
          <p:nvPr>
            <p:ph sz="quarter" idx="18"/>
          </p:nvPr>
        </p:nvSpPr>
        <p:spPr>
          <a:xfrm>
            <a:off x="6189363" y="3861944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5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9"/>
          <p:cNvSpPr>
            <a:spLocks noGrp="1"/>
          </p:cNvSpPr>
          <p:nvPr>
            <p:ph sz="quarter" idx="19"/>
          </p:nvPr>
        </p:nvSpPr>
        <p:spPr>
          <a:xfrm>
            <a:off x="814813" y="3861944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5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9"/>
          <p:cNvSpPr>
            <a:spLocks noGrp="1"/>
          </p:cNvSpPr>
          <p:nvPr>
            <p:ph sz="quarter" idx="17"/>
          </p:nvPr>
        </p:nvSpPr>
        <p:spPr>
          <a:xfrm>
            <a:off x="6189363" y="1628831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5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5" y="594137"/>
            <a:ext cx="8735247" cy="404822"/>
          </a:xfrm>
          <a:prstGeom prst="rect">
            <a:avLst/>
          </a:prstGeom>
        </p:spPr>
        <p:txBody>
          <a:bodyPr/>
          <a:lstStyle>
            <a:lvl1pPr algn="l">
              <a:defRPr sz="29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14813" y="1628831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5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 algn="l">
              <a:defRPr sz="11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full pag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© Institute for Fiscal Studies  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Taxing couples</a:t>
            </a:r>
            <a:endParaRPr lang="en-GB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4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1"/>
            <a:ext cx="10558625" cy="4527011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aseline="0">
                <a:solidFill>
                  <a:schemeClr val="tx1"/>
                </a:solidFill>
              </a:defRPr>
            </a:lvl1pPr>
            <a:lvl2pPr marL="0" indent="-383837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37" marR="0" indent="-767673" algn="l" defTabSz="1218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600"/>
              </a:spcAft>
              <a:buNone/>
              <a:defRPr sz="24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4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351254" cy="404822"/>
          </a:xfrm>
          <a:prstGeom prst="rect">
            <a:avLst/>
          </a:prstGeom>
        </p:spPr>
        <p:txBody>
          <a:bodyPr/>
          <a:lstStyle>
            <a:lvl1pPr algn="l">
              <a:defRPr sz="20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905" y="1620383"/>
            <a:ext cx="10558413" cy="3321936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aseline="0">
                <a:solidFill>
                  <a:schemeClr val="tx1"/>
                </a:solidFill>
              </a:defRPr>
            </a:lvl1pPr>
            <a:lvl2pPr marL="0" indent="-383837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37" marR="0" indent="-767673" algn="l" defTabSz="1218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600"/>
              </a:spcAft>
              <a:buNone/>
              <a:defRPr sz="24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4811" y="5032338"/>
            <a:ext cx="10559708" cy="1134945"/>
          </a:xfrm>
        </p:spPr>
        <p:txBody>
          <a:bodyPr>
            <a:normAutofit/>
          </a:bodyPr>
          <a:lstStyle>
            <a:lvl1pPr>
              <a:spcAft>
                <a:spcPts val="933"/>
              </a:spcAft>
              <a:defRPr sz="1300">
                <a:solidFill>
                  <a:schemeClr val="tx1"/>
                </a:solidFill>
              </a:defRPr>
            </a:lvl1pPr>
            <a:lvl2pPr marL="0" indent="0">
              <a:spcAft>
                <a:spcPts val="933"/>
              </a:spcAft>
              <a:buFont typeface="Arial" panose="020B0604020202020204" pitchFamily="34" charset="0"/>
              <a:buNone/>
              <a:defRPr sz="1300"/>
            </a:lvl2pPr>
            <a:lvl3pPr marL="228506" indent="-228506">
              <a:spcAft>
                <a:spcPts val="933"/>
              </a:spcAft>
              <a:buFont typeface="Arial" panose="020B0604020202020204" pitchFamily="34" charset="0"/>
              <a:buChar char="•"/>
              <a:defRPr sz="13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with 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4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351254" cy="404822"/>
          </a:xfrm>
          <a:prstGeom prst="rect">
            <a:avLst/>
          </a:prstGeom>
        </p:spPr>
        <p:txBody>
          <a:bodyPr/>
          <a:lstStyle>
            <a:lvl1pPr algn="l">
              <a:defRPr sz="20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425" y="1620377"/>
            <a:ext cx="6959094" cy="4546902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aseline="0">
                <a:solidFill>
                  <a:schemeClr val="tx1"/>
                </a:solidFill>
              </a:defRPr>
            </a:lvl1pPr>
            <a:lvl2pPr marL="0" indent="-383837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37" marR="0" indent="-767673" algn="l" defTabSz="1218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600"/>
              </a:spcAft>
              <a:buNone/>
              <a:defRPr sz="24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4811" y="1620377"/>
            <a:ext cx="3407556" cy="4546902"/>
          </a:xfrm>
        </p:spPr>
        <p:txBody>
          <a:bodyPr>
            <a:normAutofit/>
          </a:bodyPr>
          <a:lstStyle>
            <a:lvl1pPr marL="0" indent="0">
              <a:spcAft>
                <a:spcPts val="1400"/>
              </a:spcAft>
              <a:defRPr sz="2000">
                <a:solidFill>
                  <a:schemeClr val="tx1"/>
                </a:solidFill>
              </a:defRPr>
            </a:lvl1pPr>
            <a:lvl2pPr marL="0" indent="0">
              <a:spcAft>
                <a:spcPts val="1400"/>
              </a:spcAft>
              <a:buFont typeface="Arial" panose="020B0604020202020204" pitchFamily="34" charset="0"/>
              <a:buNone/>
              <a:defRPr sz="2000"/>
            </a:lvl2pPr>
            <a:lvl3pPr marL="287878" indent="-287878">
              <a:spcAft>
                <a:spcPts val="1400"/>
              </a:spcAft>
              <a:buFont typeface="Arial" panose="020B0604020202020204" pitchFamily="34" charset="0"/>
              <a:buChar char="•"/>
              <a:defRPr sz="2000"/>
            </a:lvl3pPr>
            <a:lvl4pPr marL="575760" indent="-287878">
              <a:spcAft>
                <a:spcPts val="1400"/>
              </a:spcAft>
              <a:defRPr sz="2000"/>
            </a:lvl4pPr>
            <a:lvl5pPr marL="863636" indent="-287878">
              <a:spcAft>
                <a:spcPts val="1400"/>
              </a:spcAft>
              <a:defRPr sz="2000"/>
            </a:lvl5pPr>
            <a:lvl6pPr marL="1151517" indent="-287878">
              <a:spcAft>
                <a:spcPts val="1400"/>
              </a:spcAft>
              <a:defRPr sz="20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4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519953"/>
            <a:ext cx="8399957" cy="32408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99957" y="2519953"/>
            <a:ext cx="474072" cy="324083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874037" y="2519953"/>
            <a:ext cx="2213745" cy="324083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087783" y="2519953"/>
            <a:ext cx="1102639" cy="3240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2" name="Pictur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2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2828899"/>
            <a:ext cx="8533289" cy="1251322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609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/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3" y="6103413"/>
            <a:ext cx="3168237" cy="396092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815307" y="1517515"/>
            <a:ext cx="8447839" cy="711117"/>
          </a:xfrm>
          <a:prstGeom prst="rect">
            <a:avLst/>
          </a:prstGeom>
        </p:spPr>
        <p:txBody>
          <a:bodyPr/>
          <a:lstStyle>
            <a:lvl1pPr algn="l">
              <a:defRPr lang="en-GB" sz="2900" b="1" kern="1200" baseline="0" dirty="0">
                <a:solidFill>
                  <a:schemeClr val="accent2"/>
                </a:solidFill>
                <a:latin typeface="Noto Sans" pitchFamily="34" charset="0"/>
                <a:ea typeface="Noto Sans" pitchFamily="34" charset="0"/>
                <a:cs typeface="+mj-cs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pic>
        <p:nvPicPr>
          <p:cNvPr id="13" name="Picture 12" descr="nuffield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271243" y="6010183"/>
            <a:ext cx="1956320" cy="559037"/>
          </a:xfrm>
          <a:prstGeom prst="rect">
            <a:avLst/>
          </a:prstGeom>
        </p:spPr>
      </p:pic>
      <p:pic>
        <p:nvPicPr>
          <p:cNvPr id="14" name="Picture 13" descr="OE ECON COL@ 400 RGB-10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959193" y="5920998"/>
            <a:ext cx="2619754" cy="771729"/>
          </a:xfrm>
          <a:prstGeom prst="rect">
            <a:avLst/>
          </a:prstGeom>
        </p:spPr>
      </p:pic>
      <p:pic>
        <p:nvPicPr>
          <p:cNvPr id="15" name="Picture 14" descr="GIF RGB 150 Pixels with Border.gi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0415126" y="5993017"/>
            <a:ext cx="973696" cy="613650"/>
          </a:xfrm>
          <a:prstGeom prst="rect">
            <a:avLst/>
          </a:prstGeom>
        </p:spPr>
      </p:pic>
      <p:pic>
        <p:nvPicPr>
          <p:cNvPr id="17" name="Picture 16" descr="ICAEW logo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719309" y="5854474"/>
            <a:ext cx="2687949" cy="81643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619630"/>
            <a:ext cx="8399957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99957" y="1619630"/>
            <a:ext cx="474072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874037" y="1619630"/>
            <a:ext cx="2213745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087783" y="1619630"/>
            <a:ext cx="1102639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2" name="Pictur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2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5895" y="1764415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9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2703618"/>
            <a:ext cx="8533289" cy="1251322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609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3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0" y="1619626"/>
            <a:ext cx="12190413" cy="4145922"/>
            <a:chOff x="0" y="707"/>
            <a:chExt cx="5760" cy="2611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707"/>
              <a:ext cx="5760" cy="2611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0" y="1425"/>
              <a:ext cx="4612" cy="1891"/>
            </a:xfrm>
            <a:custGeom>
              <a:avLst/>
              <a:gdLst>
                <a:gd name="T0" fmla="*/ 0 w 4612"/>
                <a:gd name="T1" fmla="*/ 1891 h 1891"/>
                <a:gd name="T2" fmla="*/ 4612 w 4612"/>
                <a:gd name="T3" fmla="*/ 1891 h 1891"/>
                <a:gd name="T4" fmla="*/ 4468 w 4612"/>
                <a:gd name="T5" fmla="*/ 1331 h 1891"/>
                <a:gd name="T6" fmla="*/ 0 w 4612"/>
                <a:gd name="T7" fmla="*/ 0 h 1891"/>
                <a:gd name="T8" fmla="*/ 0 w 4612"/>
                <a:gd name="T9" fmla="*/ 1891 h 1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12" h="1891">
                  <a:moveTo>
                    <a:pt x="0" y="1891"/>
                  </a:moveTo>
                  <a:lnTo>
                    <a:pt x="4612" y="1891"/>
                  </a:lnTo>
                  <a:lnTo>
                    <a:pt x="4468" y="1331"/>
                  </a:lnTo>
                  <a:lnTo>
                    <a:pt x="0" y="0"/>
                  </a:lnTo>
                  <a:lnTo>
                    <a:pt x="0" y="189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4468" y="707"/>
              <a:ext cx="1292" cy="2049"/>
            </a:xfrm>
            <a:custGeom>
              <a:avLst/>
              <a:gdLst>
                <a:gd name="T0" fmla="*/ 36 w 1292"/>
                <a:gd name="T1" fmla="*/ 0 h 2049"/>
                <a:gd name="T2" fmla="*/ 0 w 1292"/>
                <a:gd name="T3" fmla="*/ 2049 h 2049"/>
                <a:gd name="T4" fmla="*/ 1292 w 1292"/>
                <a:gd name="T5" fmla="*/ 931 h 2049"/>
                <a:gd name="T6" fmla="*/ 1292 w 1292"/>
                <a:gd name="T7" fmla="*/ 0 h 2049"/>
                <a:gd name="T8" fmla="*/ 36 w 1292"/>
                <a:gd name="T9" fmla="*/ 0 h 2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2" h="2049">
                  <a:moveTo>
                    <a:pt x="36" y="0"/>
                  </a:moveTo>
                  <a:lnTo>
                    <a:pt x="0" y="2049"/>
                  </a:lnTo>
                  <a:lnTo>
                    <a:pt x="1292" y="931"/>
                  </a:lnTo>
                  <a:lnTo>
                    <a:pt x="1292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0" y="707"/>
              <a:ext cx="5760" cy="2049"/>
            </a:xfrm>
            <a:custGeom>
              <a:avLst/>
              <a:gdLst>
                <a:gd name="T0" fmla="*/ 0 w 5760"/>
                <a:gd name="T1" fmla="*/ 0 h 2049"/>
                <a:gd name="T2" fmla="*/ 0 w 5760"/>
                <a:gd name="T3" fmla="*/ 1295 h 2049"/>
                <a:gd name="T4" fmla="*/ 4468 w 5760"/>
                <a:gd name="T5" fmla="*/ 2049 h 2049"/>
                <a:gd name="T6" fmla="*/ 5760 w 5760"/>
                <a:gd name="T7" fmla="*/ 0 h 2049"/>
                <a:gd name="T8" fmla="*/ 0 w 5760"/>
                <a:gd name="T9" fmla="*/ 0 h 2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0" h="2049">
                  <a:moveTo>
                    <a:pt x="0" y="0"/>
                  </a:moveTo>
                  <a:lnTo>
                    <a:pt x="0" y="1295"/>
                  </a:lnTo>
                  <a:lnTo>
                    <a:pt x="4468" y="2049"/>
                  </a:lnTo>
                  <a:lnTo>
                    <a:pt x="57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15" name="Freeform 8"/>
            <p:cNvSpPr>
              <a:spLocks/>
            </p:cNvSpPr>
            <p:nvPr/>
          </p:nvSpPr>
          <p:spPr bwMode="auto">
            <a:xfrm>
              <a:off x="4468" y="1607"/>
              <a:ext cx="1292" cy="1709"/>
            </a:xfrm>
            <a:custGeom>
              <a:avLst/>
              <a:gdLst>
                <a:gd name="T0" fmla="*/ 0 w 1292"/>
                <a:gd name="T1" fmla="*/ 1149 h 1709"/>
                <a:gd name="T2" fmla="*/ 140 w 1292"/>
                <a:gd name="T3" fmla="*/ 1709 h 1709"/>
                <a:gd name="T4" fmla="*/ 1292 w 1292"/>
                <a:gd name="T5" fmla="*/ 1709 h 1709"/>
                <a:gd name="T6" fmla="*/ 1292 w 1292"/>
                <a:gd name="T7" fmla="*/ 0 h 1709"/>
                <a:gd name="T8" fmla="*/ 0 w 1292"/>
                <a:gd name="T9" fmla="*/ 1149 h 1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2" h="1709">
                  <a:moveTo>
                    <a:pt x="0" y="1149"/>
                  </a:moveTo>
                  <a:lnTo>
                    <a:pt x="140" y="1709"/>
                  </a:lnTo>
                  <a:lnTo>
                    <a:pt x="1292" y="1709"/>
                  </a:lnTo>
                  <a:lnTo>
                    <a:pt x="1292" y="0"/>
                  </a:lnTo>
                  <a:lnTo>
                    <a:pt x="0" y="114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</p:grpSp>
      <p:pic>
        <p:nvPicPr>
          <p:cNvPr id="16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2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3" y="6103413"/>
            <a:ext cx="3168237" cy="396092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815895" y="1764415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9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815894" y="2703618"/>
            <a:ext cx="8533289" cy="1251322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609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619630"/>
            <a:ext cx="8399957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99957" y="1619630"/>
            <a:ext cx="474072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874037" y="1619630"/>
            <a:ext cx="2213745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087783" y="1619630"/>
            <a:ext cx="1102639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3" name="Picture 1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2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3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814813" y="3717893"/>
            <a:ext cx="5185158" cy="360744"/>
          </a:xfrm>
        </p:spPr>
        <p:txBody>
          <a:bodyPr/>
          <a:lstStyle>
            <a:lvl1pPr marL="457042" marR="0" indent="-457042" algn="l" defTabSz="121878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3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815895" y="1764415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9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815894" y="2703623"/>
            <a:ext cx="8533289" cy="1014275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609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742" y="1710135"/>
            <a:ext cx="10514231" cy="285339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742" y="4590527"/>
            <a:ext cx="10514231" cy="15005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00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01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02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0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0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20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905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606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Institute for Fiscal Studies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Taxing couples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F8D2-6F77-467D-91D5-DE69D097AAF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7078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1619630"/>
            <a:ext cx="9070852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122708" y="1619630"/>
            <a:ext cx="476187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058154" y="1619630"/>
            <a:ext cx="1058196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598887" y="1619630"/>
            <a:ext cx="1591526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5" name="Picture 1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2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5895" y="1872440"/>
            <a:ext cx="7487271" cy="549015"/>
          </a:xfrm>
          <a:prstGeom prst="rect">
            <a:avLst/>
          </a:prstGeom>
        </p:spPr>
        <p:txBody>
          <a:bodyPr/>
          <a:lstStyle>
            <a:lvl1pPr algn="l">
              <a:defRPr sz="29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3096722"/>
            <a:ext cx="8533289" cy="765225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1500" b="1" baseline="0">
                <a:solidFill>
                  <a:schemeClr val="bg1"/>
                </a:solidFill>
              </a:defRPr>
            </a:lvl1pPr>
            <a:lvl2pPr marL="609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3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814813" y="4005372"/>
            <a:ext cx="5185158" cy="360744"/>
          </a:xfrm>
        </p:spPr>
        <p:txBody>
          <a:bodyPr/>
          <a:lstStyle>
            <a:lvl1pPr marL="457042" marR="0" indent="-457042" algn="l" defTabSz="121878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3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815571" y="2430568"/>
            <a:ext cx="5183637" cy="576247"/>
          </a:xfrm>
        </p:spPr>
        <p:txBody>
          <a:bodyPr>
            <a:normAutofit/>
          </a:bodyPr>
          <a:lstStyle>
            <a:lvl1pPr marL="0" indent="0">
              <a:defRPr sz="19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0" y="0"/>
            <a:ext cx="12190413" cy="6854826"/>
            <a:chOff x="0" y="0"/>
            <a:chExt cx="5760" cy="4317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0" cy="431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0" y="1027"/>
              <a:ext cx="4514" cy="3290"/>
            </a:xfrm>
            <a:custGeom>
              <a:avLst/>
              <a:gdLst>
                <a:gd name="T0" fmla="*/ 0 w 4514"/>
                <a:gd name="T1" fmla="*/ 3290 h 3290"/>
                <a:gd name="T2" fmla="*/ 4514 w 4514"/>
                <a:gd name="T3" fmla="*/ 3290 h 3290"/>
                <a:gd name="T4" fmla="*/ 4046 w 4514"/>
                <a:gd name="T5" fmla="*/ 1845 h 3290"/>
                <a:gd name="T6" fmla="*/ 0 w 4514"/>
                <a:gd name="T7" fmla="*/ 0 h 3290"/>
                <a:gd name="T8" fmla="*/ 0 w 4514"/>
                <a:gd name="T9" fmla="*/ 3290 h 3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14" h="3290">
                  <a:moveTo>
                    <a:pt x="0" y="3290"/>
                  </a:moveTo>
                  <a:lnTo>
                    <a:pt x="4514" y="3290"/>
                  </a:lnTo>
                  <a:lnTo>
                    <a:pt x="4046" y="1845"/>
                  </a:lnTo>
                  <a:lnTo>
                    <a:pt x="0" y="0"/>
                  </a:lnTo>
                  <a:lnTo>
                    <a:pt x="0" y="329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4044" y="0"/>
              <a:ext cx="1716" cy="2876"/>
            </a:xfrm>
            <a:custGeom>
              <a:avLst/>
              <a:gdLst>
                <a:gd name="T0" fmla="*/ 1716 w 1716"/>
                <a:gd name="T1" fmla="*/ 0 h 2876"/>
                <a:gd name="T2" fmla="*/ 460 w 1716"/>
                <a:gd name="T3" fmla="*/ 0 h 2876"/>
                <a:gd name="T4" fmla="*/ 0 w 1716"/>
                <a:gd name="T5" fmla="*/ 2876 h 2876"/>
                <a:gd name="T6" fmla="*/ 1716 w 1716"/>
                <a:gd name="T7" fmla="*/ 1731 h 2876"/>
                <a:gd name="T8" fmla="*/ 1716 w 1716"/>
                <a:gd name="T9" fmla="*/ 0 h 2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16" h="2876">
                  <a:moveTo>
                    <a:pt x="1716" y="0"/>
                  </a:moveTo>
                  <a:lnTo>
                    <a:pt x="460" y="0"/>
                  </a:lnTo>
                  <a:lnTo>
                    <a:pt x="0" y="2876"/>
                  </a:lnTo>
                  <a:lnTo>
                    <a:pt x="1716" y="1731"/>
                  </a:lnTo>
                  <a:lnTo>
                    <a:pt x="17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0" y="0"/>
              <a:ext cx="5318" cy="2878"/>
            </a:xfrm>
            <a:custGeom>
              <a:avLst/>
              <a:gdLst>
                <a:gd name="T0" fmla="*/ 0 w 5318"/>
                <a:gd name="T1" fmla="*/ 0 h 2878"/>
                <a:gd name="T2" fmla="*/ 0 w 5318"/>
                <a:gd name="T3" fmla="*/ 2420 h 2878"/>
                <a:gd name="T4" fmla="*/ 4044 w 5318"/>
                <a:gd name="T5" fmla="*/ 2878 h 2878"/>
                <a:gd name="T6" fmla="*/ 5318 w 5318"/>
                <a:gd name="T7" fmla="*/ 0 h 2878"/>
                <a:gd name="T8" fmla="*/ 0 w 5318"/>
                <a:gd name="T9" fmla="*/ 0 h 28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18" h="2878">
                  <a:moveTo>
                    <a:pt x="0" y="0"/>
                  </a:moveTo>
                  <a:lnTo>
                    <a:pt x="0" y="2420"/>
                  </a:lnTo>
                  <a:lnTo>
                    <a:pt x="4044" y="2878"/>
                  </a:lnTo>
                  <a:lnTo>
                    <a:pt x="531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4044" y="1653"/>
              <a:ext cx="1716" cy="2664"/>
            </a:xfrm>
            <a:custGeom>
              <a:avLst/>
              <a:gdLst>
                <a:gd name="T0" fmla="*/ 0 w 1716"/>
                <a:gd name="T1" fmla="*/ 1223 h 2664"/>
                <a:gd name="T2" fmla="*/ 466 w 1716"/>
                <a:gd name="T3" fmla="*/ 2664 h 2664"/>
                <a:gd name="T4" fmla="*/ 1716 w 1716"/>
                <a:gd name="T5" fmla="*/ 2664 h 2664"/>
                <a:gd name="T6" fmla="*/ 1716 w 1716"/>
                <a:gd name="T7" fmla="*/ 0 h 2664"/>
                <a:gd name="T8" fmla="*/ 0 w 1716"/>
                <a:gd name="T9" fmla="*/ 1223 h 2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16" h="2664">
                  <a:moveTo>
                    <a:pt x="0" y="1223"/>
                  </a:moveTo>
                  <a:lnTo>
                    <a:pt x="466" y="2664"/>
                  </a:lnTo>
                  <a:lnTo>
                    <a:pt x="1716" y="2664"/>
                  </a:lnTo>
                  <a:lnTo>
                    <a:pt x="1716" y="0"/>
                  </a:lnTo>
                  <a:lnTo>
                    <a:pt x="0" y="122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1620375"/>
            <a:ext cx="7391272" cy="2520584"/>
          </a:xfrm>
          <a:prstGeom prst="rect">
            <a:avLst/>
          </a:prstGeom>
        </p:spPr>
        <p:txBody>
          <a:bodyPr/>
          <a:lstStyle>
            <a:lvl1pPr algn="l">
              <a:defRPr sz="29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© Institute for Fiscal Studies  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Taxing couples</a:t>
            </a:r>
            <a:endParaRPr lang="en-GB" dirty="0">
              <a:solidFill>
                <a:prstClr val="white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594137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29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1"/>
            <a:ext cx="10558625" cy="4402406"/>
          </a:xfrm>
          <a:solidFill>
            <a:srgbClr val="FFCCFF"/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="0" baseline="0">
                <a:solidFill>
                  <a:srgbClr val="FF00FF"/>
                </a:solidFill>
              </a:defRPr>
            </a:lvl1pPr>
            <a:lvl2pPr marL="0" indent="-383866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66" marR="0" indent="-767735" algn="l" defTabSz="1218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1600"/>
              </a:spcAft>
              <a:buNone/>
              <a:defRPr sz="1500" baseline="0">
                <a:solidFill>
                  <a:srgbClr val="FF00FF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594137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29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2"/>
            <a:ext cx="10558625" cy="3754084"/>
          </a:xfrm>
          <a:solidFill>
            <a:srgbClr val="FFCCFF"/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="0" baseline="0">
                <a:solidFill>
                  <a:srgbClr val="FF00FF"/>
                </a:solidFill>
              </a:defRPr>
            </a:lvl1pPr>
            <a:lvl2pPr marL="0" indent="-383866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66" marR="0" indent="-767735" algn="l" defTabSz="1218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1600"/>
              </a:spcAft>
              <a:buNone/>
              <a:defRPr sz="1500" baseline="0">
                <a:solidFill>
                  <a:srgbClr val="FF00FF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14813" y="5517847"/>
            <a:ext cx="10560792" cy="504942"/>
          </a:xfrm>
        </p:spPr>
        <p:txBody>
          <a:bodyPr>
            <a:normAutofit/>
          </a:bodyPr>
          <a:lstStyle>
            <a:lvl1pPr>
              <a:defRPr sz="20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multi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Content Placeholder 9"/>
          <p:cNvSpPr>
            <a:spLocks noGrp="1"/>
          </p:cNvSpPr>
          <p:nvPr>
            <p:ph sz="quarter" idx="18"/>
          </p:nvPr>
        </p:nvSpPr>
        <p:spPr>
          <a:xfrm>
            <a:off x="6189363" y="3861943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5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9"/>
          <p:cNvSpPr>
            <a:spLocks noGrp="1"/>
          </p:cNvSpPr>
          <p:nvPr>
            <p:ph sz="quarter" idx="19"/>
          </p:nvPr>
        </p:nvSpPr>
        <p:spPr>
          <a:xfrm>
            <a:off x="814813" y="3861943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5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9"/>
          <p:cNvSpPr>
            <a:spLocks noGrp="1"/>
          </p:cNvSpPr>
          <p:nvPr>
            <p:ph sz="quarter" idx="17"/>
          </p:nvPr>
        </p:nvSpPr>
        <p:spPr>
          <a:xfrm>
            <a:off x="6189363" y="1628830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5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5" y="594137"/>
            <a:ext cx="8735247" cy="404822"/>
          </a:xfrm>
          <a:prstGeom prst="rect">
            <a:avLst/>
          </a:prstGeom>
        </p:spPr>
        <p:txBody>
          <a:bodyPr/>
          <a:lstStyle>
            <a:lvl1pPr algn="l">
              <a:defRPr sz="29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14813" y="1628830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5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 algn="l">
              <a:defRPr sz="10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full pag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© Institute for Fiscal Studies  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Taxing couples</a:t>
            </a:r>
            <a:endParaRPr lang="en-GB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1"/>
            <a:ext cx="10558625" cy="4527011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aseline="0">
                <a:solidFill>
                  <a:schemeClr val="tx1"/>
                </a:solidFill>
              </a:defRPr>
            </a:lvl1pPr>
            <a:lvl2pPr marL="0" indent="-383866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66" marR="0" indent="-767735" algn="l" defTabSz="1218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600"/>
              </a:spcAft>
              <a:buNone/>
              <a:defRPr sz="24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351254" cy="404822"/>
          </a:xfrm>
          <a:prstGeom prst="rect">
            <a:avLst/>
          </a:prstGeom>
        </p:spPr>
        <p:txBody>
          <a:bodyPr/>
          <a:lstStyle>
            <a:lvl1pPr algn="l">
              <a:defRPr sz="20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901" y="1620382"/>
            <a:ext cx="10558413" cy="3321936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aseline="0">
                <a:solidFill>
                  <a:schemeClr val="tx1"/>
                </a:solidFill>
              </a:defRPr>
            </a:lvl1pPr>
            <a:lvl2pPr marL="0" indent="-383866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66" marR="0" indent="-767735" algn="l" defTabSz="1218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600"/>
              </a:spcAft>
              <a:buNone/>
              <a:defRPr sz="24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4811" y="5032338"/>
            <a:ext cx="10559708" cy="1134945"/>
          </a:xfrm>
        </p:spPr>
        <p:txBody>
          <a:bodyPr>
            <a:normAutofit/>
          </a:bodyPr>
          <a:lstStyle>
            <a:lvl1pPr>
              <a:spcAft>
                <a:spcPts val="933"/>
              </a:spcAft>
              <a:defRPr sz="1300">
                <a:solidFill>
                  <a:schemeClr val="tx1"/>
                </a:solidFill>
              </a:defRPr>
            </a:lvl1pPr>
            <a:lvl2pPr marL="0" indent="0">
              <a:spcAft>
                <a:spcPts val="933"/>
              </a:spcAft>
              <a:buFont typeface="Arial" panose="020B0604020202020204" pitchFamily="34" charset="0"/>
              <a:buNone/>
              <a:defRPr sz="1300"/>
            </a:lvl2pPr>
            <a:lvl3pPr marL="228520" indent="-228520">
              <a:spcAft>
                <a:spcPts val="933"/>
              </a:spcAft>
              <a:buFont typeface="Arial" panose="020B0604020202020204" pitchFamily="34" charset="0"/>
              <a:buChar char="•"/>
              <a:defRPr sz="13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with 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351254" cy="404822"/>
          </a:xfrm>
          <a:prstGeom prst="rect">
            <a:avLst/>
          </a:prstGeom>
        </p:spPr>
        <p:txBody>
          <a:bodyPr/>
          <a:lstStyle>
            <a:lvl1pPr algn="l">
              <a:defRPr sz="20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425" y="1620377"/>
            <a:ext cx="6959094" cy="4546902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aseline="0">
                <a:solidFill>
                  <a:schemeClr val="tx1"/>
                </a:solidFill>
              </a:defRPr>
            </a:lvl1pPr>
            <a:lvl2pPr marL="0" indent="-383866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66" marR="0" indent="-767735" algn="l" defTabSz="1218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600"/>
              </a:spcAft>
              <a:buNone/>
              <a:defRPr sz="24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4811" y="1620377"/>
            <a:ext cx="3407556" cy="4546902"/>
          </a:xfrm>
        </p:spPr>
        <p:txBody>
          <a:bodyPr>
            <a:normAutofit/>
          </a:bodyPr>
          <a:lstStyle>
            <a:lvl1pPr marL="0" indent="0">
              <a:spcAft>
                <a:spcPts val="1400"/>
              </a:spcAft>
              <a:defRPr sz="2000">
                <a:solidFill>
                  <a:schemeClr val="tx1"/>
                </a:solidFill>
              </a:defRPr>
            </a:lvl1pPr>
            <a:lvl2pPr marL="0" indent="0">
              <a:spcAft>
                <a:spcPts val="1400"/>
              </a:spcAft>
              <a:buFont typeface="Arial" panose="020B0604020202020204" pitchFamily="34" charset="0"/>
              <a:buNone/>
              <a:defRPr sz="2000"/>
            </a:lvl2pPr>
            <a:lvl3pPr marL="287898" indent="-287898">
              <a:spcAft>
                <a:spcPts val="1400"/>
              </a:spcAft>
              <a:buFont typeface="Arial" panose="020B0604020202020204" pitchFamily="34" charset="0"/>
              <a:buChar char="•"/>
              <a:defRPr sz="2000"/>
            </a:lvl3pPr>
            <a:lvl4pPr marL="575801" indent="-287898">
              <a:spcAft>
                <a:spcPts val="1400"/>
              </a:spcAft>
              <a:defRPr sz="2000"/>
            </a:lvl4pPr>
            <a:lvl5pPr marL="863699" indent="-287898">
              <a:spcAft>
                <a:spcPts val="1400"/>
              </a:spcAft>
              <a:defRPr sz="2000"/>
            </a:lvl5pPr>
            <a:lvl6pPr marL="1151602" indent="-287898">
              <a:spcAft>
                <a:spcPts val="1400"/>
              </a:spcAft>
              <a:defRPr sz="20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091" y="1826048"/>
            <a:ext cx="5180926" cy="4352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1396" y="1826048"/>
            <a:ext cx="5180926" cy="4352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Institute for Fiscal Studies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Taxing couples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F8D2-6F77-467D-91D5-DE69D097AAF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8036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519953"/>
            <a:ext cx="8399957" cy="32408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99957" y="2519953"/>
            <a:ext cx="474072" cy="324083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874037" y="2519953"/>
            <a:ext cx="2213745" cy="324083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087783" y="2519953"/>
            <a:ext cx="1102639" cy="3240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2" name="Pictur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2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2828899"/>
            <a:ext cx="8533289" cy="1251322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609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/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3" y="6103413"/>
            <a:ext cx="3168237" cy="396092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815307" y="1517515"/>
            <a:ext cx="8447839" cy="711117"/>
          </a:xfrm>
          <a:prstGeom prst="rect">
            <a:avLst/>
          </a:prstGeom>
        </p:spPr>
        <p:txBody>
          <a:bodyPr/>
          <a:lstStyle>
            <a:lvl1pPr algn="l">
              <a:defRPr lang="en-GB" sz="2900" b="1" kern="1200" baseline="0" dirty="0">
                <a:solidFill>
                  <a:schemeClr val="accent2"/>
                </a:solidFill>
                <a:latin typeface="Noto Sans" pitchFamily="34" charset="0"/>
                <a:ea typeface="Noto Sans" pitchFamily="34" charset="0"/>
                <a:cs typeface="+mj-cs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pic>
        <p:nvPicPr>
          <p:cNvPr id="13" name="Picture 12" descr="nuffield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271243" y="6010183"/>
            <a:ext cx="1956320" cy="559037"/>
          </a:xfrm>
          <a:prstGeom prst="rect">
            <a:avLst/>
          </a:prstGeom>
        </p:spPr>
      </p:pic>
      <p:pic>
        <p:nvPicPr>
          <p:cNvPr id="14" name="Picture 13" descr="OE ECON COL@ 400 RGB-10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959193" y="5920998"/>
            <a:ext cx="2619754" cy="771729"/>
          </a:xfrm>
          <a:prstGeom prst="rect">
            <a:avLst/>
          </a:prstGeom>
        </p:spPr>
      </p:pic>
      <p:pic>
        <p:nvPicPr>
          <p:cNvPr id="15" name="Picture 14" descr="GIF RGB 150 Pixels with Border.gi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0415126" y="5993017"/>
            <a:ext cx="973696" cy="613650"/>
          </a:xfrm>
          <a:prstGeom prst="rect">
            <a:avLst/>
          </a:prstGeom>
        </p:spPr>
      </p:pic>
      <p:pic>
        <p:nvPicPr>
          <p:cNvPr id="17" name="Picture 16" descr="ICAEW logo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719309" y="5854474"/>
            <a:ext cx="2687949" cy="81643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619630"/>
            <a:ext cx="8399957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99957" y="1619630"/>
            <a:ext cx="474072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874037" y="1619630"/>
            <a:ext cx="2213745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087783" y="1619630"/>
            <a:ext cx="1102639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2" name="Pictur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2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5895" y="1764415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9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2703618"/>
            <a:ext cx="8533289" cy="1251322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609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3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0" y="1619626"/>
            <a:ext cx="12190413" cy="4145922"/>
            <a:chOff x="0" y="707"/>
            <a:chExt cx="5760" cy="2611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707"/>
              <a:ext cx="5760" cy="2611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0" y="1425"/>
              <a:ext cx="4612" cy="1891"/>
            </a:xfrm>
            <a:custGeom>
              <a:avLst/>
              <a:gdLst>
                <a:gd name="T0" fmla="*/ 0 w 4612"/>
                <a:gd name="T1" fmla="*/ 1891 h 1891"/>
                <a:gd name="T2" fmla="*/ 4612 w 4612"/>
                <a:gd name="T3" fmla="*/ 1891 h 1891"/>
                <a:gd name="T4" fmla="*/ 4468 w 4612"/>
                <a:gd name="T5" fmla="*/ 1331 h 1891"/>
                <a:gd name="T6" fmla="*/ 0 w 4612"/>
                <a:gd name="T7" fmla="*/ 0 h 1891"/>
                <a:gd name="T8" fmla="*/ 0 w 4612"/>
                <a:gd name="T9" fmla="*/ 1891 h 1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12" h="1891">
                  <a:moveTo>
                    <a:pt x="0" y="1891"/>
                  </a:moveTo>
                  <a:lnTo>
                    <a:pt x="4612" y="1891"/>
                  </a:lnTo>
                  <a:lnTo>
                    <a:pt x="4468" y="1331"/>
                  </a:lnTo>
                  <a:lnTo>
                    <a:pt x="0" y="0"/>
                  </a:lnTo>
                  <a:lnTo>
                    <a:pt x="0" y="189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4468" y="707"/>
              <a:ext cx="1292" cy="2049"/>
            </a:xfrm>
            <a:custGeom>
              <a:avLst/>
              <a:gdLst>
                <a:gd name="T0" fmla="*/ 36 w 1292"/>
                <a:gd name="T1" fmla="*/ 0 h 2049"/>
                <a:gd name="T2" fmla="*/ 0 w 1292"/>
                <a:gd name="T3" fmla="*/ 2049 h 2049"/>
                <a:gd name="T4" fmla="*/ 1292 w 1292"/>
                <a:gd name="T5" fmla="*/ 931 h 2049"/>
                <a:gd name="T6" fmla="*/ 1292 w 1292"/>
                <a:gd name="T7" fmla="*/ 0 h 2049"/>
                <a:gd name="T8" fmla="*/ 36 w 1292"/>
                <a:gd name="T9" fmla="*/ 0 h 2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2" h="2049">
                  <a:moveTo>
                    <a:pt x="36" y="0"/>
                  </a:moveTo>
                  <a:lnTo>
                    <a:pt x="0" y="2049"/>
                  </a:lnTo>
                  <a:lnTo>
                    <a:pt x="1292" y="931"/>
                  </a:lnTo>
                  <a:lnTo>
                    <a:pt x="1292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0" y="707"/>
              <a:ext cx="5760" cy="2049"/>
            </a:xfrm>
            <a:custGeom>
              <a:avLst/>
              <a:gdLst>
                <a:gd name="T0" fmla="*/ 0 w 5760"/>
                <a:gd name="T1" fmla="*/ 0 h 2049"/>
                <a:gd name="T2" fmla="*/ 0 w 5760"/>
                <a:gd name="T3" fmla="*/ 1295 h 2049"/>
                <a:gd name="T4" fmla="*/ 4468 w 5760"/>
                <a:gd name="T5" fmla="*/ 2049 h 2049"/>
                <a:gd name="T6" fmla="*/ 5760 w 5760"/>
                <a:gd name="T7" fmla="*/ 0 h 2049"/>
                <a:gd name="T8" fmla="*/ 0 w 5760"/>
                <a:gd name="T9" fmla="*/ 0 h 2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0" h="2049">
                  <a:moveTo>
                    <a:pt x="0" y="0"/>
                  </a:moveTo>
                  <a:lnTo>
                    <a:pt x="0" y="1295"/>
                  </a:lnTo>
                  <a:lnTo>
                    <a:pt x="4468" y="2049"/>
                  </a:lnTo>
                  <a:lnTo>
                    <a:pt x="57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15" name="Freeform 8"/>
            <p:cNvSpPr>
              <a:spLocks/>
            </p:cNvSpPr>
            <p:nvPr/>
          </p:nvSpPr>
          <p:spPr bwMode="auto">
            <a:xfrm>
              <a:off x="4468" y="1607"/>
              <a:ext cx="1292" cy="1709"/>
            </a:xfrm>
            <a:custGeom>
              <a:avLst/>
              <a:gdLst>
                <a:gd name="T0" fmla="*/ 0 w 1292"/>
                <a:gd name="T1" fmla="*/ 1149 h 1709"/>
                <a:gd name="T2" fmla="*/ 140 w 1292"/>
                <a:gd name="T3" fmla="*/ 1709 h 1709"/>
                <a:gd name="T4" fmla="*/ 1292 w 1292"/>
                <a:gd name="T5" fmla="*/ 1709 h 1709"/>
                <a:gd name="T6" fmla="*/ 1292 w 1292"/>
                <a:gd name="T7" fmla="*/ 0 h 1709"/>
                <a:gd name="T8" fmla="*/ 0 w 1292"/>
                <a:gd name="T9" fmla="*/ 1149 h 1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2" h="1709">
                  <a:moveTo>
                    <a:pt x="0" y="1149"/>
                  </a:moveTo>
                  <a:lnTo>
                    <a:pt x="140" y="1709"/>
                  </a:lnTo>
                  <a:lnTo>
                    <a:pt x="1292" y="1709"/>
                  </a:lnTo>
                  <a:lnTo>
                    <a:pt x="1292" y="0"/>
                  </a:lnTo>
                  <a:lnTo>
                    <a:pt x="0" y="114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</p:grpSp>
      <p:pic>
        <p:nvPicPr>
          <p:cNvPr id="16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2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3" y="6103413"/>
            <a:ext cx="3168237" cy="396092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815895" y="1764415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9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815894" y="2703618"/>
            <a:ext cx="8533289" cy="1251322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609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619630"/>
            <a:ext cx="8399957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99957" y="1619630"/>
            <a:ext cx="474072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874037" y="1619630"/>
            <a:ext cx="2213745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087783" y="1619630"/>
            <a:ext cx="1102639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3" name="Picture 1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2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3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814813" y="3717893"/>
            <a:ext cx="5185158" cy="360744"/>
          </a:xfrm>
        </p:spPr>
        <p:txBody>
          <a:bodyPr/>
          <a:lstStyle>
            <a:lvl1pPr marL="457042" marR="0" indent="-457042" algn="l" defTabSz="121878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3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815895" y="1764415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9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815894" y="2703623"/>
            <a:ext cx="8533289" cy="1014275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609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1619630"/>
            <a:ext cx="9070852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122708" y="1619630"/>
            <a:ext cx="476187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058154" y="1619630"/>
            <a:ext cx="1058196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598887" y="1619630"/>
            <a:ext cx="1591526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5" name="Picture 1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2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5895" y="1872440"/>
            <a:ext cx="7487271" cy="549015"/>
          </a:xfrm>
          <a:prstGeom prst="rect">
            <a:avLst/>
          </a:prstGeom>
        </p:spPr>
        <p:txBody>
          <a:bodyPr/>
          <a:lstStyle>
            <a:lvl1pPr algn="l">
              <a:defRPr sz="29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3096722"/>
            <a:ext cx="8533289" cy="765225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1500" b="1" baseline="0">
                <a:solidFill>
                  <a:schemeClr val="bg1"/>
                </a:solidFill>
              </a:defRPr>
            </a:lvl1pPr>
            <a:lvl2pPr marL="609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3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814813" y="4005372"/>
            <a:ext cx="5185158" cy="360744"/>
          </a:xfrm>
        </p:spPr>
        <p:txBody>
          <a:bodyPr/>
          <a:lstStyle>
            <a:lvl1pPr marL="457042" marR="0" indent="-457042" algn="l" defTabSz="121878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3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815571" y="2430568"/>
            <a:ext cx="5183637" cy="576247"/>
          </a:xfrm>
        </p:spPr>
        <p:txBody>
          <a:bodyPr>
            <a:normAutofit/>
          </a:bodyPr>
          <a:lstStyle>
            <a:lvl1pPr marL="0" indent="0">
              <a:defRPr sz="19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0" y="0"/>
            <a:ext cx="12190413" cy="6854826"/>
            <a:chOff x="0" y="0"/>
            <a:chExt cx="5760" cy="4317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0" cy="431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0" y="1027"/>
              <a:ext cx="4514" cy="3290"/>
            </a:xfrm>
            <a:custGeom>
              <a:avLst/>
              <a:gdLst>
                <a:gd name="T0" fmla="*/ 0 w 4514"/>
                <a:gd name="T1" fmla="*/ 3290 h 3290"/>
                <a:gd name="T2" fmla="*/ 4514 w 4514"/>
                <a:gd name="T3" fmla="*/ 3290 h 3290"/>
                <a:gd name="T4" fmla="*/ 4046 w 4514"/>
                <a:gd name="T5" fmla="*/ 1845 h 3290"/>
                <a:gd name="T6" fmla="*/ 0 w 4514"/>
                <a:gd name="T7" fmla="*/ 0 h 3290"/>
                <a:gd name="T8" fmla="*/ 0 w 4514"/>
                <a:gd name="T9" fmla="*/ 3290 h 3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14" h="3290">
                  <a:moveTo>
                    <a:pt x="0" y="3290"/>
                  </a:moveTo>
                  <a:lnTo>
                    <a:pt x="4514" y="3290"/>
                  </a:lnTo>
                  <a:lnTo>
                    <a:pt x="4046" y="1845"/>
                  </a:lnTo>
                  <a:lnTo>
                    <a:pt x="0" y="0"/>
                  </a:lnTo>
                  <a:lnTo>
                    <a:pt x="0" y="329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4044" y="0"/>
              <a:ext cx="1716" cy="2876"/>
            </a:xfrm>
            <a:custGeom>
              <a:avLst/>
              <a:gdLst>
                <a:gd name="T0" fmla="*/ 1716 w 1716"/>
                <a:gd name="T1" fmla="*/ 0 h 2876"/>
                <a:gd name="T2" fmla="*/ 460 w 1716"/>
                <a:gd name="T3" fmla="*/ 0 h 2876"/>
                <a:gd name="T4" fmla="*/ 0 w 1716"/>
                <a:gd name="T5" fmla="*/ 2876 h 2876"/>
                <a:gd name="T6" fmla="*/ 1716 w 1716"/>
                <a:gd name="T7" fmla="*/ 1731 h 2876"/>
                <a:gd name="T8" fmla="*/ 1716 w 1716"/>
                <a:gd name="T9" fmla="*/ 0 h 2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16" h="2876">
                  <a:moveTo>
                    <a:pt x="1716" y="0"/>
                  </a:moveTo>
                  <a:lnTo>
                    <a:pt x="460" y="0"/>
                  </a:lnTo>
                  <a:lnTo>
                    <a:pt x="0" y="2876"/>
                  </a:lnTo>
                  <a:lnTo>
                    <a:pt x="1716" y="1731"/>
                  </a:lnTo>
                  <a:lnTo>
                    <a:pt x="17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0" y="0"/>
              <a:ext cx="5318" cy="2878"/>
            </a:xfrm>
            <a:custGeom>
              <a:avLst/>
              <a:gdLst>
                <a:gd name="T0" fmla="*/ 0 w 5318"/>
                <a:gd name="T1" fmla="*/ 0 h 2878"/>
                <a:gd name="T2" fmla="*/ 0 w 5318"/>
                <a:gd name="T3" fmla="*/ 2420 h 2878"/>
                <a:gd name="T4" fmla="*/ 4044 w 5318"/>
                <a:gd name="T5" fmla="*/ 2878 h 2878"/>
                <a:gd name="T6" fmla="*/ 5318 w 5318"/>
                <a:gd name="T7" fmla="*/ 0 h 2878"/>
                <a:gd name="T8" fmla="*/ 0 w 5318"/>
                <a:gd name="T9" fmla="*/ 0 h 28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18" h="2878">
                  <a:moveTo>
                    <a:pt x="0" y="0"/>
                  </a:moveTo>
                  <a:lnTo>
                    <a:pt x="0" y="2420"/>
                  </a:lnTo>
                  <a:lnTo>
                    <a:pt x="4044" y="2878"/>
                  </a:lnTo>
                  <a:lnTo>
                    <a:pt x="531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4044" y="1653"/>
              <a:ext cx="1716" cy="2664"/>
            </a:xfrm>
            <a:custGeom>
              <a:avLst/>
              <a:gdLst>
                <a:gd name="T0" fmla="*/ 0 w 1716"/>
                <a:gd name="T1" fmla="*/ 1223 h 2664"/>
                <a:gd name="T2" fmla="*/ 466 w 1716"/>
                <a:gd name="T3" fmla="*/ 2664 h 2664"/>
                <a:gd name="T4" fmla="*/ 1716 w 1716"/>
                <a:gd name="T5" fmla="*/ 2664 h 2664"/>
                <a:gd name="T6" fmla="*/ 1716 w 1716"/>
                <a:gd name="T7" fmla="*/ 0 h 2664"/>
                <a:gd name="T8" fmla="*/ 0 w 1716"/>
                <a:gd name="T9" fmla="*/ 1223 h 2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16" h="2664">
                  <a:moveTo>
                    <a:pt x="0" y="1223"/>
                  </a:moveTo>
                  <a:lnTo>
                    <a:pt x="466" y="2664"/>
                  </a:lnTo>
                  <a:lnTo>
                    <a:pt x="1716" y="2664"/>
                  </a:lnTo>
                  <a:lnTo>
                    <a:pt x="1716" y="0"/>
                  </a:lnTo>
                  <a:lnTo>
                    <a:pt x="0" y="122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1620375"/>
            <a:ext cx="7391272" cy="2520584"/>
          </a:xfrm>
          <a:prstGeom prst="rect">
            <a:avLst/>
          </a:prstGeom>
        </p:spPr>
        <p:txBody>
          <a:bodyPr/>
          <a:lstStyle>
            <a:lvl1pPr algn="l">
              <a:defRPr sz="29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© Institute for Fiscal Studies  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Taxing couples</a:t>
            </a:r>
            <a:endParaRPr lang="en-GB" dirty="0">
              <a:solidFill>
                <a:prstClr val="white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5" y="593389"/>
            <a:ext cx="8735247" cy="40482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9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584372"/>
            <a:ext cx="10558625" cy="461152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067"/>
              </a:spcBef>
              <a:spcAft>
                <a:spcPts val="1067"/>
              </a:spcAft>
              <a:defRPr sz="240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None/>
              <a:defRPr sz="2400" baseline="0">
                <a:solidFill>
                  <a:schemeClr val="tx1"/>
                </a:solidFill>
                <a:latin typeface="+mn-lt"/>
              </a:defRPr>
            </a:lvl2pPr>
            <a:lvl3pPr marL="383866" marR="0" indent="-383866" algn="l" defTabSz="121878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67"/>
              </a:spcAft>
              <a:buClr>
                <a:srgbClr val="7BAA1E"/>
              </a:buClr>
              <a:buSzTx/>
              <a:buFont typeface="Arial" panose="020B0604020202020204" pitchFamily="34" charset="0"/>
              <a:buChar char="•"/>
              <a:tabLst/>
              <a:defRPr sz="2400">
                <a:solidFill>
                  <a:schemeClr val="tx1"/>
                </a:solidFill>
                <a:latin typeface="+mn-lt"/>
              </a:defRPr>
            </a:lvl3pPr>
            <a:lvl4pPr marL="767735" indent="-383866">
              <a:lnSpc>
                <a:spcPct val="110000"/>
              </a:lnSpc>
              <a:spcBef>
                <a:spcPts val="0"/>
              </a:spcBef>
              <a:spcAft>
                <a:spcPts val="1067"/>
              </a:spcAft>
              <a:buClr>
                <a:srgbClr val="7BAA1E"/>
              </a:buClr>
              <a:buFont typeface="Noto Sans" pitchFamily="34" charset="0"/>
              <a:buChar char="‒"/>
              <a:defRPr sz="2400">
                <a:solidFill>
                  <a:schemeClr val="tx1"/>
                </a:solidFill>
                <a:latin typeface="+mn-lt"/>
              </a:defRPr>
            </a:lvl4pPr>
            <a:lvl5pPr marL="1151602" indent="-383866">
              <a:lnSpc>
                <a:spcPct val="110000"/>
              </a:lnSpc>
              <a:spcBef>
                <a:spcPts val="0"/>
              </a:spcBef>
              <a:spcAft>
                <a:spcPts val="1067"/>
              </a:spcAft>
              <a:buClr>
                <a:srgbClr val="7BAA1E"/>
              </a:buClr>
              <a:buFont typeface="Noto Sans" pitchFamily="34" charset="0"/>
              <a:buChar char="‒"/>
              <a:defRPr sz="24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  <p:pic>
        <p:nvPicPr>
          <p:cNvPr id="8" name="Picture 7" descr="IFS_PRIMARY_RGB small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695609" y="405458"/>
            <a:ext cx="1728192" cy="86409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594137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29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1"/>
            <a:ext cx="10558625" cy="4402406"/>
          </a:xfrm>
          <a:solidFill>
            <a:srgbClr val="FFCCFF"/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="0" baseline="0">
                <a:solidFill>
                  <a:srgbClr val="FF00FF"/>
                </a:solidFill>
              </a:defRPr>
            </a:lvl1pPr>
            <a:lvl2pPr marL="0" indent="-383866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66" marR="0" indent="-767735" algn="l" defTabSz="1218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1600"/>
              </a:spcAft>
              <a:buNone/>
              <a:defRPr sz="1500" baseline="0">
                <a:solidFill>
                  <a:srgbClr val="FF00FF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594137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29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2"/>
            <a:ext cx="10558625" cy="3754084"/>
          </a:xfrm>
          <a:solidFill>
            <a:srgbClr val="FFCCFF"/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="0" baseline="0">
                <a:solidFill>
                  <a:srgbClr val="FF00FF"/>
                </a:solidFill>
              </a:defRPr>
            </a:lvl1pPr>
            <a:lvl2pPr marL="0" indent="-383866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66" marR="0" indent="-767735" algn="l" defTabSz="1218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1600"/>
              </a:spcAft>
              <a:buNone/>
              <a:defRPr sz="1500" baseline="0">
                <a:solidFill>
                  <a:srgbClr val="FF00FF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14813" y="5517847"/>
            <a:ext cx="10560792" cy="504942"/>
          </a:xfrm>
        </p:spPr>
        <p:txBody>
          <a:bodyPr>
            <a:normAutofit/>
          </a:bodyPr>
          <a:lstStyle>
            <a:lvl1pPr>
              <a:defRPr sz="20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multi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Content Placeholder 9"/>
          <p:cNvSpPr>
            <a:spLocks noGrp="1"/>
          </p:cNvSpPr>
          <p:nvPr>
            <p:ph sz="quarter" idx="18"/>
          </p:nvPr>
        </p:nvSpPr>
        <p:spPr>
          <a:xfrm>
            <a:off x="6189363" y="3861943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5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9"/>
          <p:cNvSpPr>
            <a:spLocks noGrp="1"/>
          </p:cNvSpPr>
          <p:nvPr>
            <p:ph sz="quarter" idx="19"/>
          </p:nvPr>
        </p:nvSpPr>
        <p:spPr>
          <a:xfrm>
            <a:off x="814813" y="3861943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5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9"/>
          <p:cNvSpPr>
            <a:spLocks noGrp="1"/>
          </p:cNvSpPr>
          <p:nvPr>
            <p:ph sz="quarter" idx="17"/>
          </p:nvPr>
        </p:nvSpPr>
        <p:spPr>
          <a:xfrm>
            <a:off x="6189363" y="1628830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5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5" y="594137"/>
            <a:ext cx="8735247" cy="404822"/>
          </a:xfrm>
          <a:prstGeom prst="rect">
            <a:avLst/>
          </a:prstGeom>
        </p:spPr>
        <p:txBody>
          <a:bodyPr/>
          <a:lstStyle>
            <a:lvl1pPr algn="l">
              <a:defRPr sz="29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14813" y="1628830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5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 algn="l">
              <a:defRPr sz="10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80" y="365210"/>
            <a:ext cx="10514231" cy="13258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680" y="1681552"/>
            <a:ext cx="5157115" cy="8241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08" indent="0">
              <a:buNone/>
              <a:defRPr sz="2000" b="1"/>
            </a:lvl2pPr>
            <a:lvl3pPr marL="914018" indent="0">
              <a:buNone/>
              <a:defRPr sz="1900" b="1"/>
            </a:lvl3pPr>
            <a:lvl4pPr marL="1371028" indent="0">
              <a:buNone/>
              <a:defRPr sz="1500" b="1"/>
            </a:lvl4pPr>
            <a:lvl5pPr marL="1828034" indent="0">
              <a:buNone/>
              <a:defRPr sz="1500" b="1"/>
            </a:lvl5pPr>
            <a:lvl6pPr marL="2285043" indent="0">
              <a:buNone/>
              <a:defRPr sz="1500" b="1"/>
            </a:lvl6pPr>
            <a:lvl7pPr marL="2742051" indent="0">
              <a:buNone/>
              <a:defRPr sz="1500" b="1"/>
            </a:lvl7pPr>
            <a:lvl8pPr marL="3199056" indent="0">
              <a:buNone/>
              <a:defRPr sz="1500" b="1"/>
            </a:lvl8pPr>
            <a:lvl9pPr marL="3656062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680" y="2505659"/>
            <a:ext cx="5157115" cy="3685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1408" y="1681552"/>
            <a:ext cx="5182513" cy="8241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08" indent="0">
              <a:buNone/>
              <a:defRPr sz="2000" b="1"/>
            </a:lvl2pPr>
            <a:lvl3pPr marL="914018" indent="0">
              <a:buNone/>
              <a:defRPr sz="1900" b="1"/>
            </a:lvl3pPr>
            <a:lvl4pPr marL="1371028" indent="0">
              <a:buNone/>
              <a:defRPr sz="1500" b="1"/>
            </a:lvl4pPr>
            <a:lvl5pPr marL="1828034" indent="0">
              <a:buNone/>
              <a:defRPr sz="1500" b="1"/>
            </a:lvl5pPr>
            <a:lvl6pPr marL="2285043" indent="0">
              <a:buNone/>
              <a:defRPr sz="1500" b="1"/>
            </a:lvl6pPr>
            <a:lvl7pPr marL="2742051" indent="0">
              <a:buNone/>
              <a:defRPr sz="1500" b="1"/>
            </a:lvl7pPr>
            <a:lvl8pPr marL="3199056" indent="0">
              <a:buNone/>
              <a:defRPr sz="1500" b="1"/>
            </a:lvl8pPr>
            <a:lvl9pPr marL="3656062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1408" y="2505659"/>
            <a:ext cx="5182513" cy="3685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Institute for Fiscal Studies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Taxing couples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F8D2-6F77-467D-91D5-DE69D097AAF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68790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full pag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© Institute for Fiscal Studies  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Taxing couples</a:t>
            </a:r>
            <a:endParaRPr lang="en-GB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1"/>
            <a:ext cx="10558625" cy="4527011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aseline="0">
                <a:solidFill>
                  <a:schemeClr val="tx1"/>
                </a:solidFill>
              </a:defRPr>
            </a:lvl1pPr>
            <a:lvl2pPr marL="0" indent="-383866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66" marR="0" indent="-767735" algn="l" defTabSz="1218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600"/>
              </a:spcAft>
              <a:buNone/>
              <a:defRPr sz="24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351254" cy="404822"/>
          </a:xfrm>
          <a:prstGeom prst="rect">
            <a:avLst/>
          </a:prstGeom>
        </p:spPr>
        <p:txBody>
          <a:bodyPr/>
          <a:lstStyle>
            <a:lvl1pPr algn="l">
              <a:defRPr sz="20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901" y="1620382"/>
            <a:ext cx="10558413" cy="3321936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aseline="0">
                <a:solidFill>
                  <a:schemeClr val="tx1"/>
                </a:solidFill>
              </a:defRPr>
            </a:lvl1pPr>
            <a:lvl2pPr marL="0" indent="-383866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66" marR="0" indent="-767735" algn="l" defTabSz="1218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600"/>
              </a:spcAft>
              <a:buNone/>
              <a:defRPr sz="24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4811" y="5032338"/>
            <a:ext cx="10559708" cy="1134945"/>
          </a:xfrm>
        </p:spPr>
        <p:txBody>
          <a:bodyPr>
            <a:normAutofit/>
          </a:bodyPr>
          <a:lstStyle>
            <a:lvl1pPr>
              <a:spcAft>
                <a:spcPts val="933"/>
              </a:spcAft>
              <a:defRPr sz="1300">
                <a:solidFill>
                  <a:schemeClr val="tx1"/>
                </a:solidFill>
              </a:defRPr>
            </a:lvl1pPr>
            <a:lvl2pPr marL="0" indent="0">
              <a:spcAft>
                <a:spcPts val="933"/>
              </a:spcAft>
              <a:buFont typeface="Arial" panose="020B0604020202020204" pitchFamily="34" charset="0"/>
              <a:buNone/>
              <a:defRPr sz="1300"/>
            </a:lvl2pPr>
            <a:lvl3pPr marL="228520" indent="-228520">
              <a:spcAft>
                <a:spcPts val="933"/>
              </a:spcAft>
              <a:buFont typeface="Arial" panose="020B0604020202020204" pitchFamily="34" charset="0"/>
              <a:buChar char="•"/>
              <a:defRPr sz="13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with 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351254" cy="404822"/>
          </a:xfrm>
          <a:prstGeom prst="rect">
            <a:avLst/>
          </a:prstGeom>
        </p:spPr>
        <p:txBody>
          <a:bodyPr/>
          <a:lstStyle>
            <a:lvl1pPr algn="l">
              <a:defRPr sz="20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425" y="1620377"/>
            <a:ext cx="6959094" cy="4546902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aseline="0">
                <a:solidFill>
                  <a:schemeClr val="tx1"/>
                </a:solidFill>
              </a:defRPr>
            </a:lvl1pPr>
            <a:lvl2pPr marL="0" indent="-383866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66" marR="0" indent="-767735" algn="l" defTabSz="1218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600"/>
              </a:spcAft>
              <a:buNone/>
              <a:defRPr sz="24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4811" y="1620377"/>
            <a:ext cx="3407556" cy="4546902"/>
          </a:xfrm>
        </p:spPr>
        <p:txBody>
          <a:bodyPr>
            <a:normAutofit/>
          </a:bodyPr>
          <a:lstStyle>
            <a:lvl1pPr marL="0" indent="0">
              <a:spcAft>
                <a:spcPts val="1400"/>
              </a:spcAft>
              <a:defRPr sz="2000">
                <a:solidFill>
                  <a:schemeClr val="tx1"/>
                </a:solidFill>
              </a:defRPr>
            </a:lvl1pPr>
            <a:lvl2pPr marL="0" indent="0">
              <a:spcAft>
                <a:spcPts val="1400"/>
              </a:spcAft>
              <a:buFont typeface="Arial" panose="020B0604020202020204" pitchFamily="34" charset="0"/>
              <a:buNone/>
              <a:defRPr sz="2000"/>
            </a:lvl2pPr>
            <a:lvl3pPr marL="287898" indent="-287898">
              <a:spcAft>
                <a:spcPts val="1400"/>
              </a:spcAft>
              <a:buFont typeface="Arial" panose="020B0604020202020204" pitchFamily="34" charset="0"/>
              <a:buChar char="•"/>
              <a:defRPr sz="2000"/>
            </a:lvl3pPr>
            <a:lvl4pPr marL="575801" indent="-287898">
              <a:spcAft>
                <a:spcPts val="1400"/>
              </a:spcAft>
              <a:defRPr sz="2000"/>
            </a:lvl4pPr>
            <a:lvl5pPr marL="863699" indent="-287898">
              <a:spcAft>
                <a:spcPts val="1400"/>
              </a:spcAft>
              <a:defRPr sz="2000"/>
            </a:lvl5pPr>
            <a:lvl6pPr marL="1151602" indent="-287898">
              <a:spcAft>
                <a:spcPts val="1400"/>
              </a:spcAft>
              <a:defRPr sz="20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519953"/>
            <a:ext cx="8399957" cy="32408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99957" y="2519953"/>
            <a:ext cx="474072" cy="324083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874037" y="2519953"/>
            <a:ext cx="2213745" cy="324083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087783" y="2519953"/>
            <a:ext cx="1102639" cy="3240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2" name="Pictur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2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2828899"/>
            <a:ext cx="8533289" cy="1251322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609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/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3" y="6103413"/>
            <a:ext cx="3168237" cy="396092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815307" y="1517515"/>
            <a:ext cx="8447839" cy="711117"/>
          </a:xfrm>
          <a:prstGeom prst="rect">
            <a:avLst/>
          </a:prstGeom>
        </p:spPr>
        <p:txBody>
          <a:bodyPr/>
          <a:lstStyle>
            <a:lvl1pPr algn="l">
              <a:defRPr lang="en-GB" sz="2900" b="1" kern="1200" baseline="0" dirty="0">
                <a:solidFill>
                  <a:schemeClr val="accent2"/>
                </a:solidFill>
                <a:latin typeface="Noto Sans" pitchFamily="34" charset="0"/>
                <a:ea typeface="Noto Sans" pitchFamily="34" charset="0"/>
                <a:cs typeface="+mj-cs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pic>
        <p:nvPicPr>
          <p:cNvPr id="13" name="Picture 12" descr="nuffield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271243" y="6010183"/>
            <a:ext cx="1956320" cy="559037"/>
          </a:xfrm>
          <a:prstGeom prst="rect">
            <a:avLst/>
          </a:prstGeom>
        </p:spPr>
      </p:pic>
      <p:pic>
        <p:nvPicPr>
          <p:cNvPr id="14" name="Picture 13" descr="OE ECON COL@ 400 RGB-10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959193" y="5920998"/>
            <a:ext cx="2619754" cy="771729"/>
          </a:xfrm>
          <a:prstGeom prst="rect">
            <a:avLst/>
          </a:prstGeom>
        </p:spPr>
      </p:pic>
      <p:pic>
        <p:nvPicPr>
          <p:cNvPr id="15" name="Picture 14" descr="GIF RGB 150 Pixels with Border.gi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0415126" y="5993017"/>
            <a:ext cx="973696" cy="613650"/>
          </a:xfrm>
          <a:prstGeom prst="rect">
            <a:avLst/>
          </a:prstGeom>
        </p:spPr>
      </p:pic>
      <p:pic>
        <p:nvPicPr>
          <p:cNvPr id="17" name="Picture 16" descr="ICAEW logo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719309" y="5854474"/>
            <a:ext cx="2687949" cy="81643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619630"/>
            <a:ext cx="8399957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99957" y="1619630"/>
            <a:ext cx="474072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874037" y="1619630"/>
            <a:ext cx="2213745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087783" y="1619630"/>
            <a:ext cx="1102639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2" name="Pictur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2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5895" y="1764415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9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2703618"/>
            <a:ext cx="8533289" cy="1251322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609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3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0" y="1619626"/>
            <a:ext cx="12190413" cy="4145922"/>
            <a:chOff x="0" y="707"/>
            <a:chExt cx="5760" cy="2611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707"/>
              <a:ext cx="5760" cy="2611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0" y="1425"/>
              <a:ext cx="4612" cy="1891"/>
            </a:xfrm>
            <a:custGeom>
              <a:avLst/>
              <a:gdLst>
                <a:gd name="T0" fmla="*/ 0 w 4612"/>
                <a:gd name="T1" fmla="*/ 1891 h 1891"/>
                <a:gd name="T2" fmla="*/ 4612 w 4612"/>
                <a:gd name="T3" fmla="*/ 1891 h 1891"/>
                <a:gd name="T4" fmla="*/ 4468 w 4612"/>
                <a:gd name="T5" fmla="*/ 1331 h 1891"/>
                <a:gd name="T6" fmla="*/ 0 w 4612"/>
                <a:gd name="T7" fmla="*/ 0 h 1891"/>
                <a:gd name="T8" fmla="*/ 0 w 4612"/>
                <a:gd name="T9" fmla="*/ 1891 h 1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12" h="1891">
                  <a:moveTo>
                    <a:pt x="0" y="1891"/>
                  </a:moveTo>
                  <a:lnTo>
                    <a:pt x="4612" y="1891"/>
                  </a:lnTo>
                  <a:lnTo>
                    <a:pt x="4468" y="1331"/>
                  </a:lnTo>
                  <a:lnTo>
                    <a:pt x="0" y="0"/>
                  </a:lnTo>
                  <a:lnTo>
                    <a:pt x="0" y="189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4468" y="707"/>
              <a:ext cx="1292" cy="2049"/>
            </a:xfrm>
            <a:custGeom>
              <a:avLst/>
              <a:gdLst>
                <a:gd name="T0" fmla="*/ 36 w 1292"/>
                <a:gd name="T1" fmla="*/ 0 h 2049"/>
                <a:gd name="T2" fmla="*/ 0 w 1292"/>
                <a:gd name="T3" fmla="*/ 2049 h 2049"/>
                <a:gd name="T4" fmla="*/ 1292 w 1292"/>
                <a:gd name="T5" fmla="*/ 931 h 2049"/>
                <a:gd name="T6" fmla="*/ 1292 w 1292"/>
                <a:gd name="T7" fmla="*/ 0 h 2049"/>
                <a:gd name="T8" fmla="*/ 36 w 1292"/>
                <a:gd name="T9" fmla="*/ 0 h 2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2" h="2049">
                  <a:moveTo>
                    <a:pt x="36" y="0"/>
                  </a:moveTo>
                  <a:lnTo>
                    <a:pt x="0" y="2049"/>
                  </a:lnTo>
                  <a:lnTo>
                    <a:pt x="1292" y="931"/>
                  </a:lnTo>
                  <a:lnTo>
                    <a:pt x="1292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0" y="707"/>
              <a:ext cx="5760" cy="2049"/>
            </a:xfrm>
            <a:custGeom>
              <a:avLst/>
              <a:gdLst>
                <a:gd name="T0" fmla="*/ 0 w 5760"/>
                <a:gd name="T1" fmla="*/ 0 h 2049"/>
                <a:gd name="T2" fmla="*/ 0 w 5760"/>
                <a:gd name="T3" fmla="*/ 1295 h 2049"/>
                <a:gd name="T4" fmla="*/ 4468 w 5760"/>
                <a:gd name="T5" fmla="*/ 2049 h 2049"/>
                <a:gd name="T6" fmla="*/ 5760 w 5760"/>
                <a:gd name="T7" fmla="*/ 0 h 2049"/>
                <a:gd name="T8" fmla="*/ 0 w 5760"/>
                <a:gd name="T9" fmla="*/ 0 h 2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0" h="2049">
                  <a:moveTo>
                    <a:pt x="0" y="0"/>
                  </a:moveTo>
                  <a:lnTo>
                    <a:pt x="0" y="1295"/>
                  </a:lnTo>
                  <a:lnTo>
                    <a:pt x="4468" y="2049"/>
                  </a:lnTo>
                  <a:lnTo>
                    <a:pt x="57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15" name="Freeform 8"/>
            <p:cNvSpPr>
              <a:spLocks/>
            </p:cNvSpPr>
            <p:nvPr/>
          </p:nvSpPr>
          <p:spPr bwMode="auto">
            <a:xfrm>
              <a:off x="4468" y="1607"/>
              <a:ext cx="1292" cy="1709"/>
            </a:xfrm>
            <a:custGeom>
              <a:avLst/>
              <a:gdLst>
                <a:gd name="T0" fmla="*/ 0 w 1292"/>
                <a:gd name="T1" fmla="*/ 1149 h 1709"/>
                <a:gd name="T2" fmla="*/ 140 w 1292"/>
                <a:gd name="T3" fmla="*/ 1709 h 1709"/>
                <a:gd name="T4" fmla="*/ 1292 w 1292"/>
                <a:gd name="T5" fmla="*/ 1709 h 1709"/>
                <a:gd name="T6" fmla="*/ 1292 w 1292"/>
                <a:gd name="T7" fmla="*/ 0 h 1709"/>
                <a:gd name="T8" fmla="*/ 0 w 1292"/>
                <a:gd name="T9" fmla="*/ 1149 h 1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2" h="1709">
                  <a:moveTo>
                    <a:pt x="0" y="1149"/>
                  </a:moveTo>
                  <a:lnTo>
                    <a:pt x="140" y="1709"/>
                  </a:lnTo>
                  <a:lnTo>
                    <a:pt x="1292" y="1709"/>
                  </a:lnTo>
                  <a:lnTo>
                    <a:pt x="1292" y="0"/>
                  </a:lnTo>
                  <a:lnTo>
                    <a:pt x="0" y="114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</p:grpSp>
      <p:pic>
        <p:nvPicPr>
          <p:cNvPr id="16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2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3" y="6103413"/>
            <a:ext cx="3168237" cy="396092"/>
          </a:xfrm>
        </p:spPr>
        <p:txBody>
          <a:bodyPr/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815895" y="1764415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9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815894" y="2703618"/>
            <a:ext cx="8533289" cy="1251322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609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619630"/>
            <a:ext cx="8399957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99957" y="1619630"/>
            <a:ext cx="474072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874037" y="1619630"/>
            <a:ext cx="2213745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087783" y="1619630"/>
            <a:ext cx="1102639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3" name="Picture 1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2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3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814813" y="3717893"/>
            <a:ext cx="5185158" cy="360744"/>
          </a:xfrm>
        </p:spPr>
        <p:txBody>
          <a:bodyPr/>
          <a:lstStyle>
            <a:lvl1pPr marL="457042" marR="0" indent="-457042" algn="l" defTabSz="121878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3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815895" y="1764415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9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815894" y="2703623"/>
            <a:ext cx="8533289" cy="1014275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500" b="1">
                <a:solidFill>
                  <a:schemeClr val="bg1"/>
                </a:solidFill>
              </a:defRPr>
            </a:lvl1pPr>
            <a:lvl2pPr marL="609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1619630"/>
            <a:ext cx="9070852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122708" y="1619630"/>
            <a:ext cx="476187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058154" y="1619630"/>
            <a:ext cx="1058196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598887" y="1619630"/>
            <a:ext cx="1591526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06" tIns="60901" rIns="121806" bIns="60901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5" name="Picture 1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72"/>
            <a:ext cx="2639140" cy="6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5895" y="1872440"/>
            <a:ext cx="7487271" cy="549015"/>
          </a:xfrm>
          <a:prstGeom prst="rect">
            <a:avLst/>
          </a:prstGeom>
        </p:spPr>
        <p:txBody>
          <a:bodyPr/>
          <a:lstStyle>
            <a:lvl1pPr algn="l">
              <a:defRPr sz="29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3096722"/>
            <a:ext cx="8533289" cy="765225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1500" b="1" baseline="0">
                <a:solidFill>
                  <a:schemeClr val="bg1"/>
                </a:solidFill>
              </a:defRPr>
            </a:lvl1pPr>
            <a:lvl2pPr marL="609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3" y="6103413"/>
            <a:ext cx="3168237" cy="396092"/>
          </a:xfrm>
        </p:spPr>
        <p:txBody>
          <a:bodyPr>
            <a:normAutofit/>
          </a:bodyPr>
          <a:lstStyle>
            <a:lvl1pPr>
              <a:defRPr sz="15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814813" y="4005372"/>
            <a:ext cx="5185158" cy="360744"/>
          </a:xfrm>
        </p:spPr>
        <p:txBody>
          <a:bodyPr/>
          <a:lstStyle>
            <a:lvl1pPr marL="457042" marR="0" indent="-457042" algn="l" defTabSz="121878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3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815571" y="2430568"/>
            <a:ext cx="5183637" cy="576247"/>
          </a:xfrm>
        </p:spPr>
        <p:txBody>
          <a:bodyPr>
            <a:normAutofit/>
          </a:bodyPr>
          <a:lstStyle>
            <a:lvl1pPr marL="0" indent="0">
              <a:defRPr sz="19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Institute for Fiscal Studies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Taxing couples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F8D2-6F77-467D-91D5-DE69D097AAF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52589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0" y="0"/>
            <a:ext cx="12190413" cy="6854826"/>
            <a:chOff x="0" y="0"/>
            <a:chExt cx="5760" cy="4317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0" cy="431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0" y="1027"/>
              <a:ext cx="4514" cy="3290"/>
            </a:xfrm>
            <a:custGeom>
              <a:avLst/>
              <a:gdLst>
                <a:gd name="T0" fmla="*/ 0 w 4514"/>
                <a:gd name="T1" fmla="*/ 3290 h 3290"/>
                <a:gd name="T2" fmla="*/ 4514 w 4514"/>
                <a:gd name="T3" fmla="*/ 3290 h 3290"/>
                <a:gd name="T4" fmla="*/ 4046 w 4514"/>
                <a:gd name="T5" fmla="*/ 1845 h 3290"/>
                <a:gd name="T6" fmla="*/ 0 w 4514"/>
                <a:gd name="T7" fmla="*/ 0 h 3290"/>
                <a:gd name="T8" fmla="*/ 0 w 4514"/>
                <a:gd name="T9" fmla="*/ 3290 h 3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14" h="3290">
                  <a:moveTo>
                    <a:pt x="0" y="3290"/>
                  </a:moveTo>
                  <a:lnTo>
                    <a:pt x="4514" y="3290"/>
                  </a:lnTo>
                  <a:lnTo>
                    <a:pt x="4046" y="1845"/>
                  </a:lnTo>
                  <a:lnTo>
                    <a:pt x="0" y="0"/>
                  </a:lnTo>
                  <a:lnTo>
                    <a:pt x="0" y="329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4044" y="0"/>
              <a:ext cx="1716" cy="2876"/>
            </a:xfrm>
            <a:custGeom>
              <a:avLst/>
              <a:gdLst>
                <a:gd name="T0" fmla="*/ 1716 w 1716"/>
                <a:gd name="T1" fmla="*/ 0 h 2876"/>
                <a:gd name="T2" fmla="*/ 460 w 1716"/>
                <a:gd name="T3" fmla="*/ 0 h 2876"/>
                <a:gd name="T4" fmla="*/ 0 w 1716"/>
                <a:gd name="T5" fmla="*/ 2876 h 2876"/>
                <a:gd name="T6" fmla="*/ 1716 w 1716"/>
                <a:gd name="T7" fmla="*/ 1731 h 2876"/>
                <a:gd name="T8" fmla="*/ 1716 w 1716"/>
                <a:gd name="T9" fmla="*/ 0 h 2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16" h="2876">
                  <a:moveTo>
                    <a:pt x="1716" y="0"/>
                  </a:moveTo>
                  <a:lnTo>
                    <a:pt x="460" y="0"/>
                  </a:lnTo>
                  <a:lnTo>
                    <a:pt x="0" y="2876"/>
                  </a:lnTo>
                  <a:lnTo>
                    <a:pt x="1716" y="1731"/>
                  </a:lnTo>
                  <a:lnTo>
                    <a:pt x="17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0" y="0"/>
              <a:ext cx="5318" cy="2878"/>
            </a:xfrm>
            <a:custGeom>
              <a:avLst/>
              <a:gdLst>
                <a:gd name="T0" fmla="*/ 0 w 5318"/>
                <a:gd name="T1" fmla="*/ 0 h 2878"/>
                <a:gd name="T2" fmla="*/ 0 w 5318"/>
                <a:gd name="T3" fmla="*/ 2420 h 2878"/>
                <a:gd name="T4" fmla="*/ 4044 w 5318"/>
                <a:gd name="T5" fmla="*/ 2878 h 2878"/>
                <a:gd name="T6" fmla="*/ 5318 w 5318"/>
                <a:gd name="T7" fmla="*/ 0 h 2878"/>
                <a:gd name="T8" fmla="*/ 0 w 5318"/>
                <a:gd name="T9" fmla="*/ 0 h 28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18" h="2878">
                  <a:moveTo>
                    <a:pt x="0" y="0"/>
                  </a:moveTo>
                  <a:lnTo>
                    <a:pt x="0" y="2420"/>
                  </a:lnTo>
                  <a:lnTo>
                    <a:pt x="4044" y="2878"/>
                  </a:lnTo>
                  <a:lnTo>
                    <a:pt x="531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4044" y="1653"/>
              <a:ext cx="1716" cy="2664"/>
            </a:xfrm>
            <a:custGeom>
              <a:avLst/>
              <a:gdLst>
                <a:gd name="T0" fmla="*/ 0 w 1716"/>
                <a:gd name="T1" fmla="*/ 1223 h 2664"/>
                <a:gd name="T2" fmla="*/ 466 w 1716"/>
                <a:gd name="T3" fmla="*/ 2664 h 2664"/>
                <a:gd name="T4" fmla="*/ 1716 w 1716"/>
                <a:gd name="T5" fmla="*/ 2664 h 2664"/>
                <a:gd name="T6" fmla="*/ 1716 w 1716"/>
                <a:gd name="T7" fmla="*/ 0 h 2664"/>
                <a:gd name="T8" fmla="*/ 0 w 1716"/>
                <a:gd name="T9" fmla="*/ 1223 h 2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16" h="2664">
                  <a:moveTo>
                    <a:pt x="0" y="1223"/>
                  </a:moveTo>
                  <a:lnTo>
                    <a:pt x="466" y="2664"/>
                  </a:lnTo>
                  <a:lnTo>
                    <a:pt x="1716" y="2664"/>
                  </a:lnTo>
                  <a:lnTo>
                    <a:pt x="1716" y="0"/>
                  </a:lnTo>
                  <a:lnTo>
                    <a:pt x="0" y="122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1620375"/>
            <a:ext cx="7391272" cy="2520584"/>
          </a:xfrm>
          <a:prstGeom prst="rect">
            <a:avLst/>
          </a:prstGeom>
        </p:spPr>
        <p:txBody>
          <a:bodyPr/>
          <a:lstStyle>
            <a:lvl1pPr algn="l">
              <a:defRPr sz="29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© Institute for Fiscal Studies  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Taxing couples</a:t>
            </a:r>
            <a:endParaRPr lang="en-GB" dirty="0">
              <a:solidFill>
                <a:prstClr val="white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5" y="593389"/>
            <a:ext cx="8735247" cy="40482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9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584372"/>
            <a:ext cx="10558625" cy="461152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067"/>
              </a:spcBef>
              <a:spcAft>
                <a:spcPts val="1067"/>
              </a:spcAft>
              <a:defRPr sz="240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None/>
              <a:defRPr sz="2400" baseline="0">
                <a:solidFill>
                  <a:schemeClr val="tx1"/>
                </a:solidFill>
                <a:latin typeface="+mn-lt"/>
              </a:defRPr>
            </a:lvl2pPr>
            <a:lvl3pPr marL="383866" marR="0" indent="-383866" algn="l" defTabSz="121878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67"/>
              </a:spcAft>
              <a:buClr>
                <a:srgbClr val="7BAA1E"/>
              </a:buClr>
              <a:buSzTx/>
              <a:buFont typeface="Arial" panose="020B0604020202020204" pitchFamily="34" charset="0"/>
              <a:buChar char="•"/>
              <a:tabLst/>
              <a:defRPr sz="2400">
                <a:solidFill>
                  <a:schemeClr val="tx1"/>
                </a:solidFill>
                <a:latin typeface="+mn-lt"/>
              </a:defRPr>
            </a:lvl3pPr>
            <a:lvl4pPr marL="767735" indent="-383866">
              <a:lnSpc>
                <a:spcPct val="110000"/>
              </a:lnSpc>
              <a:spcBef>
                <a:spcPts val="0"/>
              </a:spcBef>
              <a:spcAft>
                <a:spcPts val="1067"/>
              </a:spcAft>
              <a:buClr>
                <a:srgbClr val="7BAA1E"/>
              </a:buClr>
              <a:buFont typeface="Noto Sans" pitchFamily="34" charset="0"/>
              <a:buChar char="‒"/>
              <a:defRPr sz="2400">
                <a:solidFill>
                  <a:schemeClr val="tx1"/>
                </a:solidFill>
                <a:latin typeface="+mn-lt"/>
              </a:defRPr>
            </a:lvl4pPr>
            <a:lvl5pPr marL="1151602" indent="-383866">
              <a:lnSpc>
                <a:spcPct val="110000"/>
              </a:lnSpc>
              <a:spcBef>
                <a:spcPts val="0"/>
              </a:spcBef>
              <a:spcAft>
                <a:spcPts val="1067"/>
              </a:spcAft>
              <a:buClr>
                <a:srgbClr val="7BAA1E"/>
              </a:buClr>
              <a:buFont typeface="Noto Sans" pitchFamily="34" charset="0"/>
              <a:buChar char="‒"/>
              <a:defRPr sz="24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  <p:pic>
        <p:nvPicPr>
          <p:cNvPr id="8" name="Picture 7" descr="IFS_PRIMARY_RGB small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695609" y="405458"/>
            <a:ext cx="1728192" cy="86409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594137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29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1"/>
            <a:ext cx="10558625" cy="4402406"/>
          </a:xfrm>
          <a:solidFill>
            <a:srgbClr val="FFCCFF"/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="0" baseline="0">
                <a:solidFill>
                  <a:srgbClr val="FF00FF"/>
                </a:solidFill>
              </a:defRPr>
            </a:lvl1pPr>
            <a:lvl2pPr marL="0" indent="-383866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66" marR="0" indent="-767735" algn="l" defTabSz="1218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1600"/>
              </a:spcAft>
              <a:buNone/>
              <a:defRPr sz="1500" baseline="0">
                <a:solidFill>
                  <a:srgbClr val="FF00FF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594137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29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2"/>
            <a:ext cx="10558625" cy="3754084"/>
          </a:xfrm>
          <a:solidFill>
            <a:srgbClr val="FFCCFF"/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="0" baseline="0">
                <a:solidFill>
                  <a:srgbClr val="FF00FF"/>
                </a:solidFill>
              </a:defRPr>
            </a:lvl1pPr>
            <a:lvl2pPr marL="0" indent="-383866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66" marR="0" indent="-767735" algn="l" defTabSz="1218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1600"/>
              </a:spcAft>
              <a:buNone/>
              <a:defRPr sz="1500" baseline="0">
                <a:solidFill>
                  <a:srgbClr val="FF00FF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14813" y="5517847"/>
            <a:ext cx="10560792" cy="504942"/>
          </a:xfrm>
        </p:spPr>
        <p:txBody>
          <a:bodyPr>
            <a:normAutofit/>
          </a:bodyPr>
          <a:lstStyle>
            <a:lvl1pPr>
              <a:defRPr sz="20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multi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Content Placeholder 9"/>
          <p:cNvSpPr>
            <a:spLocks noGrp="1"/>
          </p:cNvSpPr>
          <p:nvPr>
            <p:ph sz="quarter" idx="18"/>
          </p:nvPr>
        </p:nvSpPr>
        <p:spPr>
          <a:xfrm>
            <a:off x="6189363" y="3861943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5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9"/>
          <p:cNvSpPr>
            <a:spLocks noGrp="1"/>
          </p:cNvSpPr>
          <p:nvPr>
            <p:ph sz="quarter" idx="19"/>
          </p:nvPr>
        </p:nvSpPr>
        <p:spPr>
          <a:xfrm>
            <a:off x="814813" y="3861943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5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9"/>
          <p:cNvSpPr>
            <a:spLocks noGrp="1"/>
          </p:cNvSpPr>
          <p:nvPr>
            <p:ph sz="quarter" idx="17"/>
          </p:nvPr>
        </p:nvSpPr>
        <p:spPr>
          <a:xfrm>
            <a:off x="6189363" y="1628830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5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5" y="594137"/>
            <a:ext cx="8735247" cy="404822"/>
          </a:xfrm>
          <a:prstGeom prst="rect">
            <a:avLst/>
          </a:prstGeom>
        </p:spPr>
        <p:txBody>
          <a:bodyPr/>
          <a:lstStyle>
            <a:lvl1pPr algn="l">
              <a:defRPr sz="29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14813" y="1628830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5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 algn="l">
              <a:defRPr sz="10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full pag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© Institute for Fiscal Studies  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Taxing couples</a:t>
            </a:r>
            <a:endParaRPr lang="en-GB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1"/>
            <a:ext cx="10558625" cy="4527011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aseline="0">
                <a:solidFill>
                  <a:schemeClr val="tx1"/>
                </a:solidFill>
              </a:defRPr>
            </a:lvl1pPr>
            <a:lvl2pPr marL="0" indent="-383866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66" marR="0" indent="-767735" algn="l" defTabSz="1218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600"/>
              </a:spcAft>
              <a:buNone/>
              <a:defRPr sz="24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351254" cy="404822"/>
          </a:xfrm>
          <a:prstGeom prst="rect">
            <a:avLst/>
          </a:prstGeom>
        </p:spPr>
        <p:txBody>
          <a:bodyPr/>
          <a:lstStyle>
            <a:lvl1pPr algn="l">
              <a:defRPr sz="20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901" y="1620382"/>
            <a:ext cx="10558413" cy="3321936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aseline="0">
                <a:solidFill>
                  <a:schemeClr val="tx1"/>
                </a:solidFill>
              </a:defRPr>
            </a:lvl1pPr>
            <a:lvl2pPr marL="0" indent="-383866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66" marR="0" indent="-767735" algn="l" defTabSz="1218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600"/>
              </a:spcAft>
              <a:buNone/>
              <a:defRPr sz="24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4811" y="5032338"/>
            <a:ext cx="10559708" cy="1134945"/>
          </a:xfrm>
        </p:spPr>
        <p:txBody>
          <a:bodyPr>
            <a:normAutofit/>
          </a:bodyPr>
          <a:lstStyle>
            <a:lvl1pPr>
              <a:spcAft>
                <a:spcPts val="933"/>
              </a:spcAft>
              <a:defRPr sz="1300">
                <a:solidFill>
                  <a:schemeClr val="tx1"/>
                </a:solidFill>
              </a:defRPr>
            </a:lvl1pPr>
            <a:lvl2pPr marL="0" indent="0">
              <a:spcAft>
                <a:spcPts val="933"/>
              </a:spcAft>
              <a:buFont typeface="Arial" panose="020B0604020202020204" pitchFamily="34" charset="0"/>
              <a:buNone/>
              <a:defRPr sz="1300"/>
            </a:lvl2pPr>
            <a:lvl3pPr marL="228520" indent="-228520">
              <a:spcAft>
                <a:spcPts val="933"/>
              </a:spcAft>
              <a:buFont typeface="Arial" panose="020B0604020202020204" pitchFamily="34" charset="0"/>
              <a:buChar char="•"/>
              <a:defRPr sz="13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with 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351254" cy="404822"/>
          </a:xfrm>
          <a:prstGeom prst="rect">
            <a:avLst/>
          </a:prstGeom>
        </p:spPr>
        <p:txBody>
          <a:bodyPr/>
          <a:lstStyle>
            <a:lvl1pPr algn="l">
              <a:defRPr sz="20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425" y="1620377"/>
            <a:ext cx="6959094" cy="4546902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600"/>
              </a:spcAft>
              <a:defRPr sz="1500" baseline="0">
                <a:solidFill>
                  <a:schemeClr val="tx1"/>
                </a:solidFill>
              </a:defRPr>
            </a:lvl1pPr>
            <a:lvl2pPr marL="0" indent="-383866"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Font typeface="Arial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83866" marR="0" indent="-767735" algn="l" defTabSz="1218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4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600"/>
              </a:spcAft>
              <a:buNone/>
              <a:defRPr sz="24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600"/>
              </a:spcAft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4811" y="1620377"/>
            <a:ext cx="3407556" cy="4546902"/>
          </a:xfrm>
        </p:spPr>
        <p:txBody>
          <a:bodyPr>
            <a:normAutofit/>
          </a:bodyPr>
          <a:lstStyle>
            <a:lvl1pPr marL="0" indent="0">
              <a:spcAft>
                <a:spcPts val="1400"/>
              </a:spcAft>
              <a:defRPr sz="2000">
                <a:solidFill>
                  <a:schemeClr val="tx1"/>
                </a:solidFill>
              </a:defRPr>
            </a:lvl1pPr>
            <a:lvl2pPr marL="0" indent="0">
              <a:spcAft>
                <a:spcPts val="1400"/>
              </a:spcAft>
              <a:buFont typeface="Arial" panose="020B0604020202020204" pitchFamily="34" charset="0"/>
              <a:buNone/>
              <a:defRPr sz="2000"/>
            </a:lvl2pPr>
            <a:lvl3pPr marL="287898" indent="-287898">
              <a:spcAft>
                <a:spcPts val="1400"/>
              </a:spcAft>
              <a:buFont typeface="Arial" panose="020B0604020202020204" pitchFamily="34" charset="0"/>
              <a:buChar char="•"/>
              <a:defRPr sz="2000"/>
            </a:lvl3pPr>
            <a:lvl4pPr marL="575801" indent="-287898">
              <a:spcAft>
                <a:spcPts val="1400"/>
              </a:spcAft>
              <a:defRPr sz="2000"/>
            </a:lvl4pPr>
            <a:lvl5pPr marL="863699" indent="-287898">
              <a:spcAft>
                <a:spcPts val="1400"/>
              </a:spcAft>
              <a:defRPr sz="2000"/>
            </a:lvl5pPr>
            <a:lvl6pPr marL="1151602" indent="-287898">
              <a:spcAft>
                <a:spcPts val="1400"/>
              </a:spcAft>
              <a:defRPr sz="20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60"/>
            <a:ext cx="1678298" cy="42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Institute for Fiscal Studies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Taxing couples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F8D2-6F77-467D-91D5-DE69D097AAF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35801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519952"/>
            <a:ext cx="8399957" cy="32408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53" tIns="54377" rIns="108753" bIns="54377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99957" y="2519952"/>
            <a:ext cx="474072" cy="324083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53" tIns="54377" rIns="108753" bIns="54377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874036" y="2519952"/>
            <a:ext cx="2213745" cy="324083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53" tIns="54377" rIns="108753" bIns="54377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087781" y="2519952"/>
            <a:ext cx="1102639" cy="3240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53" tIns="54377" rIns="108753" bIns="54377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2" name="Pictur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67"/>
            <a:ext cx="2639140" cy="66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2828899"/>
            <a:ext cx="8533289" cy="1251322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1300" b="1">
                <a:solidFill>
                  <a:schemeClr val="bg1"/>
                </a:solidFill>
              </a:defRPr>
            </a:lvl1pPr>
            <a:lvl2pPr marL="544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2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0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4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8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2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1" y="6103413"/>
            <a:ext cx="3168237" cy="396092"/>
          </a:xfrm>
        </p:spPr>
        <p:txBody>
          <a:bodyPr/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815307" y="1517515"/>
            <a:ext cx="8447839" cy="711117"/>
          </a:xfrm>
          <a:prstGeom prst="rect">
            <a:avLst/>
          </a:prstGeom>
        </p:spPr>
        <p:txBody>
          <a:bodyPr/>
          <a:lstStyle>
            <a:lvl1pPr algn="l">
              <a:defRPr lang="en-GB" sz="2600" b="1" kern="1200" baseline="0" dirty="0">
                <a:solidFill>
                  <a:schemeClr val="accent2"/>
                </a:solidFill>
                <a:latin typeface="Noto Sans" pitchFamily="34" charset="0"/>
                <a:ea typeface="Noto Sans" pitchFamily="34" charset="0"/>
                <a:cs typeface="+mj-cs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619630"/>
            <a:ext cx="8399957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53" tIns="54377" rIns="108753" bIns="54377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99957" y="1619630"/>
            <a:ext cx="474072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53" tIns="54377" rIns="108753" bIns="54377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874036" y="1619630"/>
            <a:ext cx="2213745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53" tIns="54377" rIns="108753" bIns="54377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087781" y="1619630"/>
            <a:ext cx="1102639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53" tIns="54377" rIns="108753" bIns="54377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2" name="Pictur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67"/>
            <a:ext cx="2639140" cy="66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5895" y="1764414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6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2703618"/>
            <a:ext cx="8533289" cy="1251322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300" b="1">
                <a:solidFill>
                  <a:schemeClr val="bg1"/>
                </a:solidFill>
              </a:defRPr>
            </a:lvl1pPr>
            <a:lvl2pPr marL="544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2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0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4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8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2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1" y="6103413"/>
            <a:ext cx="3168237" cy="396092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0" y="1619630"/>
            <a:ext cx="12190413" cy="4145923"/>
            <a:chOff x="0" y="707"/>
            <a:chExt cx="5760" cy="2611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707"/>
              <a:ext cx="5760" cy="2611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0" y="1425"/>
              <a:ext cx="4612" cy="1891"/>
            </a:xfrm>
            <a:custGeom>
              <a:avLst/>
              <a:gdLst>
                <a:gd name="T0" fmla="*/ 0 w 4612"/>
                <a:gd name="T1" fmla="*/ 1891 h 1891"/>
                <a:gd name="T2" fmla="*/ 4612 w 4612"/>
                <a:gd name="T3" fmla="*/ 1891 h 1891"/>
                <a:gd name="T4" fmla="*/ 4468 w 4612"/>
                <a:gd name="T5" fmla="*/ 1331 h 1891"/>
                <a:gd name="T6" fmla="*/ 0 w 4612"/>
                <a:gd name="T7" fmla="*/ 0 h 1891"/>
                <a:gd name="T8" fmla="*/ 0 w 4612"/>
                <a:gd name="T9" fmla="*/ 1891 h 1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12" h="1891">
                  <a:moveTo>
                    <a:pt x="0" y="1891"/>
                  </a:moveTo>
                  <a:lnTo>
                    <a:pt x="4612" y="1891"/>
                  </a:lnTo>
                  <a:lnTo>
                    <a:pt x="4468" y="1331"/>
                  </a:lnTo>
                  <a:lnTo>
                    <a:pt x="0" y="0"/>
                  </a:lnTo>
                  <a:lnTo>
                    <a:pt x="0" y="189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4468" y="707"/>
              <a:ext cx="1292" cy="2049"/>
            </a:xfrm>
            <a:custGeom>
              <a:avLst/>
              <a:gdLst>
                <a:gd name="T0" fmla="*/ 36 w 1292"/>
                <a:gd name="T1" fmla="*/ 0 h 2049"/>
                <a:gd name="T2" fmla="*/ 0 w 1292"/>
                <a:gd name="T3" fmla="*/ 2049 h 2049"/>
                <a:gd name="T4" fmla="*/ 1292 w 1292"/>
                <a:gd name="T5" fmla="*/ 931 h 2049"/>
                <a:gd name="T6" fmla="*/ 1292 w 1292"/>
                <a:gd name="T7" fmla="*/ 0 h 2049"/>
                <a:gd name="T8" fmla="*/ 36 w 1292"/>
                <a:gd name="T9" fmla="*/ 0 h 2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2" h="2049">
                  <a:moveTo>
                    <a:pt x="36" y="0"/>
                  </a:moveTo>
                  <a:lnTo>
                    <a:pt x="0" y="2049"/>
                  </a:lnTo>
                  <a:lnTo>
                    <a:pt x="1292" y="931"/>
                  </a:lnTo>
                  <a:lnTo>
                    <a:pt x="1292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0" y="707"/>
              <a:ext cx="5760" cy="2049"/>
            </a:xfrm>
            <a:custGeom>
              <a:avLst/>
              <a:gdLst>
                <a:gd name="T0" fmla="*/ 0 w 5760"/>
                <a:gd name="T1" fmla="*/ 0 h 2049"/>
                <a:gd name="T2" fmla="*/ 0 w 5760"/>
                <a:gd name="T3" fmla="*/ 1295 h 2049"/>
                <a:gd name="T4" fmla="*/ 4468 w 5760"/>
                <a:gd name="T5" fmla="*/ 2049 h 2049"/>
                <a:gd name="T6" fmla="*/ 5760 w 5760"/>
                <a:gd name="T7" fmla="*/ 0 h 2049"/>
                <a:gd name="T8" fmla="*/ 0 w 5760"/>
                <a:gd name="T9" fmla="*/ 0 h 2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0" h="2049">
                  <a:moveTo>
                    <a:pt x="0" y="0"/>
                  </a:moveTo>
                  <a:lnTo>
                    <a:pt x="0" y="1295"/>
                  </a:lnTo>
                  <a:lnTo>
                    <a:pt x="4468" y="2049"/>
                  </a:lnTo>
                  <a:lnTo>
                    <a:pt x="57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15" name="Freeform 8"/>
            <p:cNvSpPr>
              <a:spLocks/>
            </p:cNvSpPr>
            <p:nvPr/>
          </p:nvSpPr>
          <p:spPr bwMode="auto">
            <a:xfrm>
              <a:off x="4468" y="1607"/>
              <a:ext cx="1292" cy="1709"/>
            </a:xfrm>
            <a:custGeom>
              <a:avLst/>
              <a:gdLst>
                <a:gd name="T0" fmla="*/ 0 w 1292"/>
                <a:gd name="T1" fmla="*/ 1149 h 1709"/>
                <a:gd name="T2" fmla="*/ 140 w 1292"/>
                <a:gd name="T3" fmla="*/ 1709 h 1709"/>
                <a:gd name="T4" fmla="*/ 1292 w 1292"/>
                <a:gd name="T5" fmla="*/ 1709 h 1709"/>
                <a:gd name="T6" fmla="*/ 1292 w 1292"/>
                <a:gd name="T7" fmla="*/ 0 h 1709"/>
                <a:gd name="T8" fmla="*/ 0 w 1292"/>
                <a:gd name="T9" fmla="*/ 1149 h 1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2" h="1709">
                  <a:moveTo>
                    <a:pt x="0" y="1149"/>
                  </a:moveTo>
                  <a:lnTo>
                    <a:pt x="140" y="1709"/>
                  </a:lnTo>
                  <a:lnTo>
                    <a:pt x="1292" y="1709"/>
                  </a:lnTo>
                  <a:lnTo>
                    <a:pt x="1292" y="0"/>
                  </a:lnTo>
                  <a:lnTo>
                    <a:pt x="0" y="114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</p:grpSp>
      <p:pic>
        <p:nvPicPr>
          <p:cNvPr id="16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67"/>
            <a:ext cx="2639140" cy="66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/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1" y="6103413"/>
            <a:ext cx="3168237" cy="396092"/>
          </a:xfrm>
        </p:spPr>
        <p:txBody>
          <a:bodyPr/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815895" y="1764414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6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815894" y="2703618"/>
            <a:ext cx="8533289" cy="1251322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300" b="1">
                <a:solidFill>
                  <a:schemeClr val="bg1"/>
                </a:solidFill>
              </a:defRPr>
            </a:lvl1pPr>
            <a:lvl2pPr marL="544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2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0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4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8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2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619630"/>
            <a:ext cx="8399957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53" tIns="54377" rIns="108753" bIns="54377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99957" y="1619630"/>
            <a:ext cx="474072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53" tIns="54377" rIns="108753" bIns="54377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874036" y="1619630"/>
            <a:ext cx="2213745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53" tIns="54377" rIns="108753" bIns="54377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087781" y="1619630"/>
            <a:ext cx="1102639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53" tIns="54377" rIns="108753" bIns="54377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3" name="Picture 1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67"/>
            <a:ext cx="2639140" cy="66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1" y="6103413"/>
            <a:ext cx="3168237" cy="396092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814812" y="3717892"/>
            <a:ext cx="5185158" cy="360744"/>
          </a:xfrm>
        </p:spPr>
        <p:txBody>
          <a:bodyPr/>
          <a:lstStyle>
            <a:lvl1pPr marL="408057" marR="0" indent="-408057" algn="l" defTabSz="108815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8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815895" y="1764414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6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815894" y="2703623"/>
            <a:ext cx="8533289" cy="1014275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300" b="1">
                <a:solidFill>
                  <a:schemeClr val="bg1"/>
                </a:solidFill>
              </a:defRPr>
            </a:lvl1pPr>
            <a:lvl2pPr marL="544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2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0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4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8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2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1619630"/>
            <a:ext cx="9070852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53" tIns="54377" rIns="108753" bIns="54377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122707" y="1619630"/>
            <a:ext cx="476187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53" tIns="54377" rIns="108753" bIns="54377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058154" y="1619630"/>
            <a:ext cx="1058196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53" tIns="54377" rIns="108753" bIns="54377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598887" y="1619630"/>
            <a:ext cx="1591526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53" tIns="54377" rIns="108753" bIns="54377" anchor="ctr"/>
          <a:lstStyle/>
          <a:p>
            <a:pPr algn="ctr" defTabSz="914107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5" name="Picture 1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67"/>
            <a:ext cx="2639140" cy="66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5895" y="1872440"/>
            <a:ext cx="7487271" cy="549015"/>
          </a:xfrm>
          <a:prstGeom prst="rect">
            <a:avLst/>
          </a:prstGeom>
        </p:spPr>
        <p:txBody>
          <a:bodyPr/>
          <a:lstStyle>
            <a:lvl1pPr algn="l">
              <a:defRPr sz="26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3096722"/>
            <a:ext cx="8533289" cy="765225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1300" b="1" baseline="0">
                <a:solidFill>
                  <a:schemeClr val="bg1"/>
                </a:solidFill>
              </a:defRPr>
            </a:lvl1pPr>
            <a:lvl2pPr marL="544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2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0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4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8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2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9" y="6103413"/>
            <a:ext cx="3168237" cy="396092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1" y="6103413"/>
            <a:ext cx="3168237" cy="396092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814812" y="4005371"/>
            <a:ext cx="5185158" cy="360744"/>
          </a:xfrm>
        </p:spPr>
        <p:txBody>
          <a:bodyPr/>
          <a:lstStyle>
            <a:lvl1pPr marL="408057" marR="0" indent="-408057" algn="l" defTabSz="108815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8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815571" y="2430563"/>
            <a:ext cx="5183637" cy="576246"/>
          </a:xfrm>
        </p:spPr>
        <p:txBody>
          <a:bodyPr>
            <a:normAutofit/>
          </a:bodyPr>
          <a:lstStyle>
            <a:lvl1pPr marL="0" indent="0">
              <a:defRPr sz="17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0" y="5"/>
            <a:ext cx="12190413" cy="6854825"/>
            <a:chOff x="0" y="0"/>
            <a:chExt cx="5760" cy="4317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0" cy="431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0" y="1027"/>
              <a:ext cx="4514" cy="3290"/>
            </a:xfrm>
            <a:custGeom>
              <a:avLst/>
              <a:gdLst>
                <a:gd name="T0" fmla="*/ 0 w 4514"/>
                <a:gd name="T1" fmla="*/ 3290 h 3290"/>
                <a:gd name="T2" fmla="*/ 4514 w 4514"/>
                <a:gd name="T3" fmla="*/ 3290 h 3290"/>
                <a:gd name="T4" fmla="*/ 4046 w 4514"/>
                <a:gd name="T5" fmla="*/ 1845 h 3290"/>
                <a:gd name="T6" fmla="*/ 0 w 4514"/>
                <a:gd name="T7" fmla="*/ 0 h 3290"/>
                <a:gd name="T8" fmla="*/ 0 w 4514"/>
                <a:gd name="T9" fmla="*/ 3290 h 3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14" h="3290">
                  <a:moveTo>
                    <a:pt x="0" y="3290"/>
                  </a:moveTo>
                  <a:lnTo>
                    <a:pt x="4514" y="3290"/>
                  </a:lnTo>
                  <a:lnTo>
                    <a:pt x="4046" y="1845"/>
                  </a:lnTo>
                  <a:lnTo>
                    <a:pt x="0" y="0"/>
                  </a:lnTo>
                  <a:lnTo>
                    <a:pt x="0" y="329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4044" y="0"/>
              <a:ext cx="1716" cy="2876"/>
            </a:xfrm>
            <a:custGeom>
              <a:avLst/>
              <a:gdLst>
                <a:gd name="T0" fmla="*/ 1716 w 1716"/>
                <a:gd name="T1" fmla="*/ 0 h 2876"/>
                <a:gd name="T2" fmla="*/ 460 w 1716"/>
                <a:gd name="T3" fmla="*/ 0 h 2876"/>
                <a:gd name="T4" fmla="*/ 0 w 1716"/>
                <a:gd name="T5" fmla="*/ 2876 h 2876"/>
                <a:gd name="T6" fmla="*/ 1716 w 1716"/>
                <a:gd name="T7" fmla="*/ 1731 h 2876"/>
                <a:gd name="T8" fmla="*/ 1716 w 1716"/>
                <a:gd name="T9" fmla="*/ 0 h 2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16" h="2876">
                  <a:moveTo>
                    <a:pt x="1716" y="0"/>
                  </a:moveTo>
                  <a:lnTo>
                    <a:pt x="460" y="0"/>
                  </a:lnTo>
                  <a:lnTo>
                    <a:pt x="0" y="2876"/>
                  </a:lnTo>
                  <a:lnTo>
                    <a:pt x="1716" y="1731"/>
                  </a:lnTo>
                  <a:lnTo>
                    <a:pt x="17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0" y="0"/>
              <a:ext cx="5318" cy="2878"/>
            </a:xfrm>
            <a:custGeom>
              <a:avLst/>
              <a:gdLst>
                <a:gd name="T0" fmla="*/ 0 w 5318"/>
                <a:gd name="T1" fmla="*/ 0 h 2878"/>
                <a:gd name="T2" fmla="*/ 0 w 5318"/>
                <a:gd name="T3" fmla="*/ 2420 h 2878"/>
                <a:gd name="T4" fmla="*/ 4044 w 5318"/>
                <a:gd name="T5" fmla="*/ 2878 h 2878"/>
                <a:gd name="T6" fmla="*/ 5318 w 5318"/>
                <a:gd name="T7" fmla="*/ 0 h 2878"/>
                <a:gd name="T8" fmla="*/ 0 w 5318"/>
                <a:gd name="T9" fmla="*/ 0 h 28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18" h="2878">
                  <a:moveTo>
                    <a:pt x="0" y="0"/>
                  </a:moveTo>
                  <a:lnTo>
                    <a:pt x="0" y="2420"/>
                  </a:lnTo>
                  <a:lnTo>
                    <a:pt x="4044" y="2878"/>
                  </a:lnTo>
                  <a:lnTo>
                    <a:pt x="531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4044" y="1653"/>
              <a:ext cx="1716" cy="2664"/>
            </a:xfrm>
            <a:custGeom>
              <a:avLst/>
              <a:gdLst>
                <a:gd name="T0" fmla="*/ 0 w 1716"/>
                <a:gd name="T1" fmla="*/ 1223 h 2664"/>
                <a:gd name="T2" fmla="*/ 466 w 1716"/>
                <a:gd name="T3" fmla="*/ 2664 h 2664"/>
                <a:gd name="T4" fmla="*/ 1716 w 1716"/>
                <a:gd name="T5" fmla="*/ 2664 h 2664"/>
                <a:gd name="T6" fmla="*/ 1716 w 1716"/>
                <a:gd name="T7" fmla="*/ 0 h 2664"/>
                <a:gd name="T8" fmla="*/ 0 w 1716"/>
                <a:gd name="T9" fmla="*/ 1223 h 2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16" h="2664">
                  <a:moveTo>
                    <a:pt x="0" y="1223"/>
                  </a:moveTo>
                  <a:lnTo>
                    <a:pt x="466" y="2664"/>
                  </a:lnTo>
                  <a:lnTo>
                    <a:pt x="1716" y="2664"/>
                  </a:lnTo>
                  <a:lnTo>
                    <a:pt x="1716" y="0"/>
                  </a:lnTo>
                  <a:lnTo>
                    <a:pt x="0" y="122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pPr defTabSz="914107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1620375"/>
            <a:ext cx="7391272" cy="2520584"/>
          </a:xfrm>
          <a:prstGeom prst="rect">
            <a:avLst/>
          </a:prstGeom>
        </p:spPr>
        <p:txBody>
          <a:bodyPr/>
          <a:lstStyle>
            <a:lvl1pPr algn="l">
              <a:defRPr sz="2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© Institute for Fiscal Studies  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Taxing couples</a:t>
            </a:r>
            <a:endParaRPr lang="en-GB" dirty="0">
              <a:solidFill>
                <a:prstClr val="white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54"/>
            <a:ext cx="1678298" cy="42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5" y="593389"/>
            <a:ext cx="8735247" cy="40482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584372"/>
            <a:ext cx="10558625" cy="461152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952"/>
              </a:spcBef>
              <a:spcAft>
                <a:spcPts val="952"/>
              </a:spcAft>
              <a:defRPr sz="210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Font typeface="Arial" pitchFamily="34" charset="0"/>
              <a:buNone/>
              <a:defRPr sz="2100" baseline="0">
                <a:solidFill>
                  <a:schemeClr val="tx1"/>
                </a:solidFill>
                <a:latin typeface="+mn-lt"/>
              </a:defRPr>
            </a:lvl2pPr>
            <a:lvl3pPr marL="342724" marR="0" indent="-342724" algn="l" defTabSz="1088157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952"/>
              </a:spcAft>
              <a:buClr>
                <a:srgbClr val="7BAA1E"/>
              </a:buClr>
              <a:buSzTx/>
              <a:buFont typeface="Arial" panose="020B0604020202020204" pitchFamily="34" charset="0"/>
              <a:buChar char="•"/>
              <a:tabLst/>
              <a:defRPr sz="2100">
                <a:solidFill>
                  <a:schemeClr val="tx1"/>
                </a:solidFill>
                <a:latin typeface="+mn-lt"/>
              </a:defRPr>
            </a:lvl3pPr>
            <a:lvl4pPr marL="685450" indent="-342724">
              <a:lnSpc>
                <a:spcPct val="110000"/>
              </a:lnSpc>
              <a:spcBef>
                <a:spcPts val="0"/>
              </a:spcBef>
              <a:spcAft>
                <a:spcPts val="952"/>
              </a:spcAft>
              <a:buClr>
                <a:srgbClr val="7BAA1E"/>
              </a:buClr>
              <a:buFont typeface="Noto Sans" pitchFamily="34" charset="0"/>
              <a:buChar char="‒"/>
              <a:defRPr sz="2100">
                <a:solidFill>
                  <a:schemeClr val="tx1"/>
                </a:solidFill>
                <a:latin typeface="+mn-lt"/>
              </a:defRPr>
            </a:lvl4pPr>
            <a:lvl5pPr marL="1028178" indent="-342724">
              <a:lnSpc>
                <a:spcPct val="110000"/>
              </a:lnSpc>
              <a:spcBef>
                <a:spcPts val="0"/>
              </a:spcBef>
              <a:spcAft>
                <a:spcPts val="952"/>
              </a:spcAft>
              <a:buClr>
                <a:srgbClr val="7BAA1E"/>
              </a:buClr>
              <a:buFont typeface="Noto Sans" pitchFamily="34" charset="0"/>
              <a:buChar char="‒"/>
              <a:defRPr sz="21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54"/>
            <a:ext cx="1678298" cy="42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594137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2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2"/>
            <a:ext cx="10558625" cy="4402406"/>
          </a:xfrm>
          <a:solidFill>
            <a:srgbClr val="FFCCFF"/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428"/>
              </a:spcAft>
              <a:defRPr sz="1400" b="0" baseline="0">
                <a:solidFill>
                  <a:srgbClr val="FF00FF"/>
                </a:solidFill>
              </a:defRPr>
            </a:lvl1pPr>
            <a:lvl2pPr marL="0" indent="-342724"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Font typeface="Arial" pitchFamily="34" charset="0"/>
              <a:buChar char="•"/>
              <a:defRPr sz="2100" baseline="0">
                <a:solidFill>
                  <a:schemeClr val="tx1"/>
                </a:solidFill>
              </a:defRPr>
            </a:lvl2pPr>
            <a:lvl3pPr marL="342724" marR="0" indent="-685450" algn="l" defTabSz="10881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100">
                <a:solidFill>
                  <a:schemeClr val="tx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1428"/>
              </a:spcAft>
              <a:buNone/>
              <a:defRPr sz="1400" baseline="0">
                <a:solidFill>
                  <a:srgbClr val="FF00FF"/>
                </a:solidFill>
              </a:defRPr>
            </a:lvl4pPr>
            <a:lvl5pPr>
              <a:spcBef>
                <a:spcPts val="0"/>
              </a:spcBef>
              <a:spcAft>
                <a:spcPts val="1428"/>
              </a:spcAft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54"/>
            <a:ext cx="1678298" cy="42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594137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2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2"/>
            <a:ext cx="10558625" cy="3754084"/>
          </a:xfrm>
          <a:solidFill>
            <a:srgbClr val="FFCCFF"/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428"/>
              </a:spcAft>
              <a:defRPr sz="1400" b="0" baseline="0">
                <a:solidFill>
                  <a:srgbClr val="FF00FF"/>
                </a:solidFill>
              </a:defRPr>
            </a:lvl1pPr>
            <a:lvl2pPr marL="0" indent="-342724"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Font typeface="Arial" pitchFamily="34" charset="0"/>
              <a:buChar char="•"/>
              <a:defRPr sz="2100" baseline="0">
                <a:solidFill>
                  <a:schemeClr val="tx1"/>
                </a:solidFill>
              </a:defRPr>
            </a:lvl2pPr>
            <a:lvl3pPr marL="342724" marR="0" indent="-685450" algn="l" defTabSz="10881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100">
                <a:solidFill>
                  <a:schemeClr val="tx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1428"/>
              </a:spcAft>
              <a:buNone/>
              <a:defRPr sz="1400" baseline="0">
                <a:solidFill>
                  <a:srgbClr val="FF00FF"/>
                </a:solidFill>
              </a:defRPr>
            </a:lvl4pPr>
            <a:lvl5pPr>
              <a:spcBef>
                <a:spcPts val="0"/>
              </a:spcBef>
              <a:spcAft>
                <a:spcPts val="1428"/>
              </a:spcAft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14813" y="5517846"/>
            <a:ext cx="10560792" cy="504942"/>
          </a:xfrm>
        </p:spPr>
        <p:txBody>
          <a:bodyPr>
            <a:normAutofit/>
          </a:bodyPr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multi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54"/>
            <a:ext cx="1678298" cy="42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Content Placeholder 9"/>
          <p:cNvSpPr>
            <a:spLocks noGrp="1"/>
          </p:cNvSpPr>
          <p:nvPr>
            <p:ph sz="quarter" idx="18"/>
          </p:nvPr>
        </p:nvSpPr>
        <p:spPr>
          <a:xfrm>
            <a:off x="6189363" y="3861942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3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9"/>
          <p:cNvSpPr>
            <a:spLocks noGrp="1"/>
          </p:cNvSpPr>
          <p:nvPr>
            <p:ph sz="quarter" idx="19"/>
          </p:nvPr>
        </p:nvSpPr>
        <p:spPr>
          <a:xfrm>
            <a:off x="814812" y="3861942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3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9"/>
          <p:cNvSpPr>
            <a:spLocks noGrp="1"/>
          </p:cNvSpPr>
          <p:nvPr>
            <p:ph sz="quarter" idx="17"/>
          </p:nvPr>
        </p:nvSpPr>
        <p:spPr>
          <a:xfrm>
            <a:off x="6189363" y="1628829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3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5" y="594137"/>
            <a:ext cx="8735247" cy="404822"/>
          </a:xfrm>
          <a:prstGeom prst="rect">
            <a:avLst/>
          </a:prstGeom>
        </p:spPr>
        <p:txBody>
          <a:bodyPr/>
          <a:lstStyle>
            <a:lvl1pPr algn="l">
              <a:defRPr sz="2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14812" y="1628829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3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 algn="l">
              <a:defRPr sz="10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79" y="457312"/>
            <a:ext cx="3931725" cy="160057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2513" y="987662"/>
            <a:ext cx="6171397" cy="4874754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679" y="2057881"/>
            <a:ext cx="3931725" cy="3812471"/>
          </a:xfrm>
        </p:spPr>
        <p:txBody>
          <a:bodyPr/>
          <a:lstStyle>
            <a:lvl1pPr marL="0" indent="0">
              <a:buNone/>
              <a:defRPr sz="1500"/>
            </a:lvl1pPr>
            <a:lvl2pPr marL="457008" indent="0">
              <a:buNone/>
              <a:defRPr sz="1500"/>
            </a:lvl2pPr>
            <a:lvl3pPr marL="914018" indent="0">
              <a:buNone/>
              <a:defRPr sz="1200"/>
            </a:lvl3pPr>
            <a:lvl4pPr marL="1371028" indent="0">
              <a:buNone/>
              <a:defRPr sz="1100"/>
            </a:lvl4pPr>
            <a:lvl5pPr marL="1828034" indent="0">
              <a:buNone/>
              <a:defRPr sz="1100"/>
            </a:lvl5pPr>
            <a:lvl6pPr marL="2285043" indent="0">
              <a:buNone/>
              <a:defRPr sz="1100"/>
            </a:lvl6pPr>
            <a:lvl7pPr marL="2742051" indent="0">
              <a:buNone/>
              <a:defRPr sz="1100"/>
            </a:lvl7pPr>
            <a:lvl8pPr marL="3199056" indent="0">
              <a:buNone/>
              <a:defRPr sz="1100"/>
            </a:lvl8pPr>
            <a:lvl9pPr marL="3656062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Institute for Fiscal Studies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Taxing couples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F8D2-6F77-467D-91D5-DE69D097AAF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28532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full pag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© Institute for Fiscal Studies  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Taxing couples</a:t>
            </a:r>
            <a:endParaRPr lang="en-GB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54"/>
            <a:ext cx="1678298" cy="42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1"/>
            <a:ext cx="10558625" cy="4527011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428"/>
              </a:spcAft>
              <a:defRPr sz="1400" baseline="0">
                <a:solidFill>
                  <a:schemeClr val="tx1"/>
                </a:solidFill>
              </a:defRPr>
            </a:lvl1pPr>
            <a:lvl2pPr marL="0" indent="-342724"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Font typeface="Arial" pitchFamily="34" charset="0"/>
              <a:buChar char="•"/>
              <a:defRPr sz="2100" baseline="0">
                <a:solidFill>
                  <a:schemeClr val="tx1"/>
                </a:solidFill>
              </a:defRPr>
            </a:lvl2pPr>
            <a:lvl3pPr marL="342724" marR="0" indent="-685450" algn="l" defTabSz="10881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1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428"/>
              </a:spcAft>
              <a:buNone/>
              <a:defRPr sz="21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428"/>
              </a:spcAft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54"/>
            <a:ext cx="1678298" cy="42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351254" cy="404822"/>
          </a:xfrm>
          <a:prstGeom prst="rect">
            <a:avLst/>
          </a:prstGeom>
        </p:spPr>
        <p:txBody>
          <a:bodyPr/>
          <a:lstStyle>
            <a:lvl1pPr algn="l">
              <a:defRPr sz="18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900" y="1620382"/>
            <a:ext cx="10558413" cy="3321936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428"/>
              </a:spcAft>
              <a:defRPr sz="1400" baseline="0">
                <a:solidFill>
                  <a:schemeClr val="tx1"/>
                </a:solidFill>
              </a:defRPr>
            </a:lvl1pPr>
            <a:lvl2pPr marL="0" indent="-342724"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Font typeface="Arial" pitchFamily="34" charset="0"/>
              <a:buChar char="•"/>
              <a:defRPr sz="2100" baseline="0">
                <a:solidFill>
                  <a:schemeClr val="tx1"/>
                </a:solidFill>
              </a:defRPr>
            </a:lvl2pPr>
            <a:lvl3pPr marL="342724" marR="0" indent="-685450" algn="l" defTabSz="10881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1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428"/>
              </a:spcAft>
              <a:buNone/>
              <a:defRPr sz="21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428"/>
              </a:spcAft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4811" y="5032332"/>
            <a:ext cx="10559708" cy="1134946"/>
          </a:xfrm>
        </p:spPr>
        <p:txBody>
          <a:bodyPr>
            <a:normAutofit/>
          </a:bodyPr>
          <a:lstStyle>
            <a:lvl1pPr>
              <a:spcAft>
                <a:spcPts val="833"/>
              </a:spcAft>
              <a:defRPr sz="1200">
                <a:solidFill>
                  <a:schemeClr val="tx1"/>
                </a:solidFill>
              </a:defRPr>
            </a:lvl1pPr>
            <a:lvl2pPr marL="0" indent="0">
              <a:spcAft>
                <a:spcPts val="833"/>
              </a:spcAft>
              <a:buFont typeface="Arial" panose="020B0604020202020204" pitchFamily="34" charset="0"/>
              <a:buNone/>
              <a:defRPr sz="1200"/>
            </a:lvl2pPr>
            <a:lvl3pPr marL="204029" indent="-204029">
              <a:spcAft>
                <a:spcPts val="833"/>
              </a:spcAft>
              <a:buFont typeface="Arial" panose="020B0604020202020204" pitchFamily="34" charset="0"/>
              <a:buChar char="•"/>
              <a:defRPr sz="12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with 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54"/>
            <a:ext cx="1678298" cy="42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351254" cy="404822"/>
          </a:xfrm>
          <a:prstGeom prst="rect">
            <a:avLst/>
          </a:prstGeom>
        </p:spPr>
        <p:txBody>
          <a:bodyPr/>
          <a:lstStyle>
            <a:lvl1pPr algn="l">
              <a:defRPr sz="18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425" y="1620376"/>
            <a:ext cx="6959094" cy="4546902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428"/>
              </a:spcAft>
              <a:defRPr sz="1400" baseline="0">
                <a:solidFill>
                  <a:schemeClr val="tx1"/>
                </a:solidFill>
              </a:defRPr>
            </a:lvl1pPr>
            <a:lvl2pPr marL="0" indent="-342724"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Font typeface="Arial" pitchFamily="34" charset="0"/>
              <a:buChar char="•"/>
              <a:defRPr sz="2100" baseline="0">
                <a:solidFill>
                  <a:schemeClr val="tx1"/>
                </a:solidFill>
              </a:defRPr>
            </a:lvl2pPr>
            <a:lvl3pPr marL="342724" marR="0" indent="-685450" algn="l" defTabSz="10881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1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428"/>
              </a:spcAft>
              <a:buNone/>
              <a:defRPr sz="21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428"/>
              </a:spcAft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4811" y="1620376"/>
            <a:ext cx="3407556" cy="4546902"/>
          </a:xfrm>
        </p:spPr>
        <p:txBody>
          <a:bodyPr>
            <a:normAutofit/>
          </a:bodyPr>
          <a:lstStyle>
            <a:lvl1pPr marL="0" indent="0">
              <a:spcAft>
                <a:spcPts val="1250"/>
              </a:spcAft>
              <a:defRPr sz="1800">
                <a:solidFill>
                  <a:schemeClr val="tx1"/>
                </a:solidFill>
              </a:defRPr>
            </a:lvl1pPr>
            <a:lvl2pPr marL="0" indent="0">
              <a:spcAft>
                <a:spcPts val="1250"/>
              </a:spcAft>
              <a:buFont typeface="Arial" panose="020B0604020202020204" pitchFamily="34" charset="0"/>
              <a:buNone/>
              <a:defRPr sz="1800"/>
            </a:lvl2pPr>
            <a:lvl3pPr marL="257043" indent="-257043">
              <a:spcAft>
                <a:spcPts val="1250"/>
              </a:spcAft>
              <a:buFont typeface="Arial" panose="020B0604020202020204" pitchFamily="34" charset="0"/>
              <a:buChar char="•"/>
              <a:defRPr sz="1800"/>
            </a:lvl3pPr>
            <a:lvl4pPr marL="514090" indent="-257043">
              <a:spcAft>
                <a:spcPts val="1250"/>
              </a:spcAft>
              <a:defRPr sz="1800"/>
            </a:lvl4pPr>
            <a:lvl5pPr marL="771129" indent="-257043">
              <a:spcAft>
                <a:spcPts val="1250"/>
              </a:spcAft>
              <a:defRPr sz="1800"/>
            </a:lvl5pPr>
            <a:lvl6pPr marL="1028178" indent="-257043">
              <a:spcAft>
                <a:spcPts val="1250"/>
              </a:spcAft>
              <a:defRPr sz="18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54"/>
            <a:ext cx="1678298" cy="42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519951"/>
            <a:ext cx="8399957" cy="32408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72" tIns="54387" rIns="108772" bIns="54387" anchor="ctr"/>
          <a:lstStyle/>
          <a:p>
            <a:pPr algn="ctr" defTabSz="914165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99957" y="2519951"/>
            <a:ext cx="474072" cy="324083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72" tIns="54387" rIns="108772" bIns="54387" anchor="ctr"/>
          <a:lstStyle/>
          <a:p>
            <a:pPr algn="ctr" defTabSz="914165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874035" y="2519951"/>
            <a:ext cx="2213745" cy="324083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72" tIns="54387" rIns="108772" bIns="54387" anchor="ctr"/>
          <a:lstStyle/>
          <a:p>
            <a:pPr algn="ctr" defTabSz="914165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087780" y="2519951"/>
            <a:ext cx="1102639" cy="3240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72" tIns="54387" rIns="108772" bIns="54387" anchor="ctr"/>
          <a:lstStyle/>
          <a:p>
            <a:pPr algn="ctr" defTabSz="914165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2" name="Pictur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67"/>
            <a:ext cx="2639140" cy="66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2828899"/>
            <a:ext cx="8533289" cy="1251322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1300" b="1">
                <a:solidFill>
                  <a:schemeClr val="bg1"/>
                </a:solidFill>
              </a:defRPr>
            </a:lvl1pPr>
            <a:lvl2pPr marL="544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0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4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2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7" y="6103413"/>
            <a:ext cx="3168237" cy="396092"/>
          </a:xfr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0" y="6103413"/>
            <a:ext cx="3168237" cy="396092"/>
          </a:xfrm>
        </p:spPr>
        <p:txBody>
          <a:bodyPr/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815307" y="1517515"/>
            <a:ext cx="8447839" cy="711117"/>
          </a:xfrm>
          <a:prstGeom prst="rect">
            <a:avLst/>
          </a:prstGeom>
        </p:spPr>
        <p:txBody>
          <a:bodyPr/>
          <a:lstStyle>
            <a:lvl1pPr algn="l">
              <a:defRPr lang="en-GB" sz="2600" b="1" kern="1200" baseline="0" dirty="0">
                <a:solidFill>
                  <a:schemeClr val="accent2"/>
                </a:solidFill>
                <a:latin typeface="Noto Sans" pitchFamily="34" charset="0"/>
                <a:ea typeface="Noto Sans" pitchFamily="34" charset="0"/>
                <a:cs typeface="+mj-cs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619629"/>
            <a:ext cx="8399957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72" tIns="54387" rIns="108772" bIns="54387" anchor="ctr"/>
          <a:lstStyle/>
          <a:p>
            <a:pPr algn="ctr" defTabSz="914165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99957" y="1619629"/>
            <a:ext cx="474072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72" tIns="54387" rIns="108772" bIns="54387" anchor="ctr"/>
          <a:lstStyle/>
          <a:p>
            <a:pPr algn="ctr" defTabSz="914165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874035" y="1619629"/>
            <a:ext cx="2213745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72" tIns="54387" rIns="108772" bIns="54387" anchor="ctr"/>
          <a:lstStyle/>
          <a:p>
            <a:pPr algn="ctr" defTabSz="914165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087780" y="1619629"/>
            <a:ext cx="1102639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72" tIns="54387" rIns="108772" bIns="54387" anchor="ctr"/>
          <a:lstStyle/>
          <a:p>
            <a:pPr algn="ctr" defTabSz="914165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2" name="Pictur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67"/>
            <a:ext cx="2639140" cy="66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5895" y="1764413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6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2703618"/>
            <a:ext cx="8533289" cy="1251322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300" b="1">
                <a:solidFill>
                  <a:schemeClr val="bg1"/>
                </a:solidFill>
              </a:defRPr>
            </a:lvl1pPr>
            <a:lvl2pPr marL="544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0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4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2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7" y="6103413"/>
            <a:ext cx="3168237" cy="396092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0" y="6103413"/>
            <a:ext cx="3168237" cy="396092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0" y="1619629"/>
            <a:ext cx="12190413" cy="4145923"/>
            <a:chOff x="0" y="707"/>
            <a:chExt cx="5760" cy="2611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707"/>
              <a:ext cx="5760" cy="2611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 defTabSz="914165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0" y="1425"/>
              <a:ext cx="4612" cy="1891"/>
            </a:xfrm>
            <a:custGeom>
              <a:avLst/>
              <a:gdLst>
                <a:gd name="T0" fmla="*/ 0 w 4612"/>
                <a:gd name="T1" fmla="*/ 1891 h 1891"/>
                <a:gd name="T2" fmla="*/ 4612 w 4612"/>
                <a:gd name="T3" fmla="*/ 1891 h 1891"/>
                <a:gd name="T4" fmla="*/ 4468 w 4612"/>
                <a:gd name="T5" fmla="*/ 1331 h 1891"/>
                <a:gd name="T6" fmla="*/ 0 w 4612"/>
                <a:gd name="T7" fmla="*/ 0 h 1891"/>
                <a:gd name="T8" fmla="*/ 0 w 4612"/>
                <a:gd name="T9" fmla="*/ 1891 h 1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12" h="1891">
                  <a:moveTo>
                    <a:pt x="0" y="1891"/>
                  </a:moveTo>
                  <a:lnTo>
                    <a:pt x="4612" y="1891"/>
                  </a:lnTo>
                  <a:lnTo>
                    <a:pt x="4468" y="1331"/>
                  </a:lnTo>
                  <a:lnTo>
                    <a:pt x="0" y="0"/>
                  </a:lnTo>
                  <a:lnTo>
                    <a:pt x="0" y="189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pPr defTabSz="914165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4468" y="707"/>
              <a:ext cx="1292" cy="2049"/>
            </a:xfrm>
            <a:custGeom>
              <a:avLst/>
              <a:gdLst>
                <a:gd name="T0" fmla="*/ 36 w 1292"/>
                <a:gd name="T1" fmla="*/ 0 h 2049"/>
                <a:gd name="T2" fmla="*/ 0 w 1292"/>
                <a:gd name="T3" fmla="*/ 2049 h 2049"/>
                <a:gd name="T4" fmla="*/ 1292 w 1292"/>
                <a:gd name="T5" fmla="*/ 931 h 2049"/>
                <a:gd name="T6" fmla="*/ 1292 w 1292"/>
                <a:gd name="T7" fmla="*/ 0 h 2049"/>
                <a:gd name="T8" fmla="*/ 36 w 1292"/>
                <a:gd name="T9" fmla="*/ 0 h 2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2" h="2049">
                  <a:moveTo>
                    <a:pt x="36" y="0"/>
                  </a:moveTo>
                  <a:lnTo>
                    <a:pt x="0" y="2049"/>
                  </a:lnTo>
                  <a:lnTo>
                    <a:pt x="1292" y="931"/>
                  </a:lnTo>
                  <a:lnTo>
                    <a:pt x="1292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pPr defTabSz="914165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0" y="707"/>
              <a:ext cx="5760" cy="2049"/>
            </a:xfrm>
            <a:custGeom>
              <a:avLst/>
              <a:gdLst>
                <a:gd name="T0" fmla="*/ 0 w 5760"/>
                <a:gd name="T1" fmla="*/ 0 h 2049"/>
                <a:gd name="T2" fmla="*/ 0 w 5760"/>
                <a:gd name="T3" fmla="*/ 1295 h 2049"/>
                <a:gd name="T4" fmla="*/ 4468 w 5760"/>
                <a:gd name="T5" fmla="*/ 2049 h 2049"/>
                <a:gd name="T6" fmla="*/ 5760 w 5760"/>
                <a:gd name="T7" fmla="*/ 0 h 2049"/>
                <a:gd name="T8" fmla="*/ 0 w 5760"/>
                <a:gd name="T9" fmla="*/ 0 h 2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0" h="2049">
                  <a:moveTo>
                    <a:pt x="0" y="0"/>
                  </a:moveTo>
                  <a:lnTo>
                    <a:pt x="0" y="1295"/>
                  </a:lnTo>
                  <a:lnTo>
                    <a:pt x="4468" y="2049"/>
                  </a:lnTo>
                  <a:lnTo>
                    <a:pt x="57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pPr defTabSz="914165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15" name="Freeform 8"/>
            <p:cNvSpPr>
              <a:spLocks/>
            </p:cNvSpPr>
            <p:nvPr/>
          </p:nvSpPr>
          <p:spPr bwMode="auto">
            <a:xfrm>
              <a:off x="4468" y="1607"/>
              <a:ext cx="1292" cy="1709"/>
            </a:xfrm>
            <a:custGeom>
              <a:avLst/>
              <a:gdLst>
                <a:gd name="T0" fmla="*/ 0 w 1292"/>
                <a:gd name="T1" fmla="*/ 1149 h 1709"/>
                <a:gd name="T2" fmla="*/ 140 w 1292"/>
                <a:gd name="T3" fmla="*/ 1709 h 1709"/>
                <a:gd name="T4" fmla="*/ 1292 w 1292"/>
                <a:gd name="T5" fmla="*/ 1709 h 1709"/>
                <a:gd name="T6" fmla="*/ 1292 w 1292"/>
                <a:gd name="T7" fmla="*/ 0 h 1709"/>
                <a:gd name="T8" fmla="*/ 0 w 1292"/>
                <a:gd name="T9" fmla="*/ 1149 h 1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2" h="1709">
                  <a:moveTo>
                    <a:pt x="0" y="1149"/>
                  </a:moveTo>
                  <a:lnTo>
                    <a:pt x="140" y="1709"/>
                  </a:lnTo>
                  <a:lnTo>
                    <a:pt x="1292" y="1709"/>
                  </a:lnTo>
                  <a:lnTo>
                    <a:pt x="1292" y="0"/>
                  </a:lnTo>
                  <a:lnTo>
                    <a:pt x="0" y="114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pPr defTabSz="914165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</p:grpSp>
      <p:pic>
        <p:nvPicPr>
          <p:cNvPr id="16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67"/>
            <a:ext cx="2639140" cy="66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7" y="6103413"/>
            <a:ext cx="3168237" cy="396092"/>
          </a:xfrm>
        </p:spPr>
        <p:txBody>
          <a:bodyPr/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0" y="6103413"/>
            <a:ext cx="3168237" cy="396092"/>
          </a:xfrm>
        </p:spPr>
        <p:txBody>
          <a:bodyPr/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815895" y="1764413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6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815894" y="2703618"/>
            <a:ext cx="8533289" cy="1251322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300" b="1">
                <a:solidFill>
                  <a:schemeClr val="bg1"/>
                </a:solidFill>
              </a:defRPr>
            </a:lvl1pPr>
            <a:lvl2pPr marL="544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0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4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2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619629"/>
            <a:ext cx="8399957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72" tIns="54387" rIns="108772" bIns="54387" anchor="ctr"/>
          <a:lstStyle/>
          <a:p>
            <a:pPr algn="ctr" defTabSz="914165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99957" y="1619629"/>
            <a:ext cx="474072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72" tIns="54387" rIns="108772" bIns="54387" anchor="ctr"/>
          <a:lstStyle/>
          <a:p>
            <a:pPr algn="ctr" defTabSz="914165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874035" y="1619629"/>
            <a:ext cx="2213745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72" tIns="54387" rIns="108772" bIns="54387" anchor="ctr"/>
          <a:lstStyle/>
          <a:p>
            <a:pPr algn="ctr" defTabSz="914165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087780" y="1619629"/>
            <a:ext cx="1102639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72" tIns="54387" rIns="108772" bIns="54387" anchor="ctr"/>
          <a:lstStyle/>
          <a:p>
            <a:pPr algn="ctr" defTabSz="914165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3" name="Picture 1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67"/>
            <a:ext cx="2639140" cy="66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7" y="6103413"/>
            <a:ext cx="3168237" cy="396092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0" y="6103413"/>
            <a:ext cx="3168237" cy="396092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814812" y="3717892"/>
            <a:ext cx="5185158" cy="360744"/>
          </a:xfrm>
        </p:spPr>
        <p:txBody>
          <a:bodyPr/>
          <a:lstStyle>
            <a:lvl1pPr marL="408083" marR="0" indent="-408083" algn="l" defTabSz="108822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8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815895" y="1764413"/>
            <a:ext cx="10361851" cy="79470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6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815894" y="2703622"/>
            <a:ext cx="8533289" cy="1014275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300" b="1">
                <a:solidFill>
                  <a:schemeClr val="bg1"/>
                </a:solidFill>
              </a:defRPr>
            </a:lvl1pPr>
            <a:lvl2pPr marL="544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0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4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2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1619629"/>
            <a:ext cx="9070852" cy="41411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72" tIns="54387" rIns="108772" bIns="54387" anchor="ctr"/>
          <a:lstStyle/>
          <a:p>
            <a:pPr algn="ctr" defTabSz="914165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122706" y="1619629"/>
            <a:ext cx="476187" cy="41411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72" tIns="54387" rIns="108772" bIns="54387" anchor="ctr"/>
          <a:lstStyle/>
          <a:p>
            <a:pPr algn="ctr" defTabSz="914165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058154" y="1619629"/>
            <a:ext cx="1058196" cy="41411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72" tIns="54387" rIns="108772" bIns="54387" anchor="ctr"/>
          <a:lstStyle/>
          <a:p>
            <a:pPr algn="ctr" defTabSz="914165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598887" y="1619629"/>
            <a:ext cx="1591526" cy="41411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772" tIns="54387" rIns="108772" bIns="54387" anchor="ctr"/>
          <a:lstStyle/>
          <a:p>
            <a:pPr algn="ctr" defTabSz="914165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15" name="Picture 1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929" y="449367"/>
            <a:ext cx="2639140" cy="66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5895" y="1872439"/>
            <a:ext cx="7487271" cy="549015"/>
          </a:xfrm>
          <a:prstGeom prst="rect">
            <a:avLst/>
          </a:prstGeom>
        </p:spPr>
        <p:txBody>
          <a:bodyPr/>
          <a:lstStyle>
            <a:lvl1pPr algn="l">
              <a:defRPr sz="2600" b="1" baseline="0">
                <a:solidFill>
                  <a:schemeClr val="bg1"/>
                </a:solidFill>
                <a:latin typeface="Noto Sans" pitchFamily="34" charset="0"/>
                <a:ea typeface="Noto Sans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894" y="3096721"/>
            <a:ext cx="8533289" cy="765225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1300" b="1" baseline="0">
                <a:solidFill>
                  <a:schemeClr val="bg1"/>
                </a:solidFill>
              </a:defRPr>
            </a:lvl1pPr>
            <a:lvl2pPr marL="544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0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4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8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2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814817" y="6103413"/>
            <a:ext cx="3168237" cy="396092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655240" y="6103413"/>
            <a:ext cx="3168237" cy="396092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814812" y="4005371"/>
            <a:ext cx="5185158" cy="360744"/>
          </a:xfrm>
        </p:spPr>
        <p:txBody>
          <a:bodyPr/>
          <a:lstStyle>
            <a:lvl1pPr marL="408083" marR="0" indent="-408083" algn="l" defTabSz="108822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8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815571" y="2430563"/>
            <a:ext cx="5183637" cy="576246"/>
          </a:xfrm>
        </p:spPr>
        <p:txBody>
          <a:bodyPr>
            <a:normAutofit/>
          </a:bodyPr>
          <a:lstStyle>
            <a:lvl1pPr marL="0" indent="0">
              <a:defRPr sz="17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79" y="457312"/>
            <a:ext cx="3931725" cy="160057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2513" y="987662"/>
            <a:ext cx="6171397" cy="4874754"/>
          </a:xfrm>
        </p:spPr>
        <p:txBody>
          <a:bodyPr/>
          <a:lstStyle>
            <a:lvl1pPr marL="0" indent="0">
              <a:buNone/>
              <a:defRPr sz="3200"/>
            </a:lvl1pPr>
            <a:lvl2pPr marL="457008" indent="0">
              <a:buNone/>
              <a:defRPr sz="2900"/>
            </a:lvl2pPr>
            <a:lvl3pPr marL="914018" indent="0">
              <a:buNone/>
              <a:defRPr sz="2400"/>
            </a:lvl3pPr>
            <a:lvl4pPr marL="1371028" indent="0">
              <a:buNone/>
              <a:defRPr sz="2000"/>
            </a:lvl4pPr>
            <a:lvl5pPr marL="1828034" indent="0">
              <a:buNone/>
              <a:defRPr sz="2000"/>
            </a:lvl5pPr>
            <a:lvl6pPr marL="2285043" indent="0">
              <a:buNone/>
              <a:defRPr sz="2000"/>
            </a:lvl6pPr>
            <a:lvl7pPr marL="2742051" indent="0">
              <a:buNone/>
              <a:defRPr sz="2000"/>
            </a:lvl7pPr>
            <a:lvl8pPr marL="3199056" indent="0">
              <a:buNone/>
              <a:defRPr sz="2000"/>
            </a:lvl8pPr>
            <a:lvl9pPr marL="3656062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679" y="2057881"/>
            <a:ext cx="3931725" cy="3812471"/>
          </a:xfrm>
        </p:spPr>
        <p:txBody>
          <a:bodyPr/>
          <a:lstStyle>
            <a:lvl1pPr marL="0" indent="0">
              <a:buNone/>
              <a:defRPr sz="1500"/>
            </a:lvl1pPr>
            <a:lvl2pPr marL="457008" indent="0">
              <a:buNone/>
              <a:defRPr sz="1500"/>
            </a:lvl2pPr>
            <a:lvl3pPr marL="914018" indent="0">
              <a:buNone/>
              <a:defRPr sz="1200"/>
            </a:lvl3pPr>
            <a:lvl4pPr marL="1371028" indent="0">
              <a:buNone/>
              <a:defRPr sz="1100"/>
            </a:lvl4pPr>
            <a:lvl5pPr marL="1828034" indent="0">
              <a:buNone/>
              <a:defRPr sz="1100"/>
            </a:lvl5pPr>
            <a:lvl6pPr marL="2285043" indent="0">
              <a:buNone/>
              <a:defRPr sz="1100"/>
            </a:lvl6pPr>
            <a:lvl7pPr marL="2742051" indent="0">
              <a:buNone/>
              <a:defRPr sz="1100"/>
            </a:lvl7pPr>
            <a:lvl8pPr marL="3199056" indent="0">
              <a:buNone/>
              <a:defRPr sz="1100"/>
            </a:lvl8pPr>
            <a:lvl9pPr marL="3656062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Institute for Fiscal Studies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Taxing couples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F8D2-6F77-467D-91D5-DE69D097AAF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99073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0" y="4"/>
            <a:ext cx="12190413" cy="6854825"/>
            <a:chOff x="0" y="0"/>
            <a:chExt cx="5760" cy="4317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0" cy="431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 defTabSz="914165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0" y="1027"/>
              <a:ext cx="4514" cy="3290"/>
            </a:xfrm>
            <a:custGeom>
              <a:avLst/>
              <a:gdLst>
                <a:gd name="T0" fmla="*/ 0 w 4514"/>
                <a:gd name="T1" fmla="*/ 3290 h 3290"/>
                <a:gd name="T2" fmla="*/ 4514 w 4514"/>
                <a:gd name="T3" fmla="*/ 3290 h 3290"/>
                <a:gd name="T4" fmla="*/ 4046 w 4514"/>
                <a:gd name="T5" fmla="*/ 1845 h 3290"/>
                <a:gd name="T6" fmla="*/ 0 w 4514"/>
                <a:gd name="T7" fmla="*/ 0 h 3290"/>
                <a:gd name="T8" fmla="*/ 0 w 4514"/>
                <a:gd name="T9" fmla="*/ 3290 h 3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14" h="3290">
                  <a:moveTo>
                    <a:pt x="0" y="3290"/>
                  </a:moveTo>
                  <a:lnTo>
                    <a:pt x="4514" y="3290"/>
                  </a:lnTo>
                  <a:lnTo>
                    <a:pt x="4046" y="1845"/>
                  </a:lnTo>
                  <a:lnTo>
                    <a:pt x="0" y="0"/>
                  </a:lnTo>
                  <a:lnTo>
                    <a:pt x="0" y="329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pPr defTabSz="914165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4044" y="0"/>
              <a:ext cx="1716" cy="2876"/>
            </a:xfrm>
            <a:custGeom>
              <a:avLst/>
              <a:gdLst>
                <a:gd name="T0" fmla="*/ 1716 w 1716"/>
                <a:gd name="T1" fmla="*/ 0 h 2876"/>
                <a:gd name="T2" fmla="*/ 460 w 1716"/>
                <a:gd name="T3" fmla="*/ 0 h 2876"/>
                <a:gd name="T4" fmla="*/ 0 w 1716"/>
                <a:gd name="T5" fmla="*/ 2876 h 2876"/>
                <a:gd name="T6" fmla="*/ 1716 w 1716"/>
                <a:gd name="T7" fmla="*/ 1731 h 2876"/>
                <a:gd name="T8" fmla="*/ 1716 w 1716"/>
                <a:gd name="T9" fmla="*/ 0 h 2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16" h="2876">
                  <a:moveTo>
                    <a:pt x="1716" y="0"/>
                  </a:moveTo>
                  <a:lnTo>
                    <a:pt x="460" y="0"/>
                  </a:lnTo>
                  <a:lnTo>
                    <a:pt x="0" y="2876"/>
                  </a:lnTo>
                  <a:lnTo>
                    <a:pt x="1716" y="1731"/>
                  </a:lnTo>
                  <a:lnTo>
                    <a:pt x="17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pPr defTabSz="914165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0" y="0"/>
              <a:ext cx="5318" cy="2878"/>
            </a:xfrm>
            <a:custGeom>
              <a:avLst/>
              <a:gdLst>
                <a:gd name="T0" fmla="*/ 0 w 5318"/>
                <a:gd name="T1" fmla="*/ 0 h 2878"/>
                <a:gd name="T2" fmla="*/ 0 w 5318"/>
                <a:gd name="T3" fmla="*/ 2420 h 2878"/>
                <a:gd name="T4" fmla="*/ 4044 w 5318"/>
                <a:gd name="T5" fmla="*/ 2878 h 2878"/>
                <a:gd name="T6" fmla="*/ 5318 w 5318"/>
                <a:gd name="T7" fmla="*/ 0 h 2878"/>
                <a:gd name="T8" fmla="*/ 0 w 5318"/>
                <a:gd name="T9" fmla="*/ 0 h 28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18" h="2878">
                  <a:moveTo>
                    <a:pt x="0" y="0"/>
                  </a:moveTo>
                  <a:lnTo>
                    <a:pt x="0" y="2420"/>
                  </a:lnTo>
                  <a:lnTo>
                    <a:pt x="4044" y="2878"/>
                  </a:lnTo>
                  <a:lnTo>
                    <a:pt x="531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pPr defTabSz="914165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4044" y="1653"/>
              <a:ext cx="1716" cy="2664"/>
            </a:xfrm>
            <a:custGeom>
              <a:avLst/>
              <a:gdLst>
                <a:gd name="T0" fmla="*/ 0 w 1716"/>
                <a:gd name="T1" fmla="*/ 1223 h 2664"/>
                <a:gd name="T2" fmla="*/ 466 w 1716"/>
                <a:gd name="T3" fmla="*/ 2664 h 2664"/>
                <a:gd name="T4" fmla="*/ 1716 w 1716"/>
                <a:gd name="T5" fmla="*/ 2664 h 2664"/>
                <a:gd name="T6" fmla="*/ 1716 w 1716"/>
                <a:gd name="T7" fmla="*/ 0 h 2664"/>
                <a:gd name="T8" fmla="*/ 0 w 1716"/>
                <a:gd name="T9" fmla="*/ 1223 h 2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16" h="2664">
                  <a:moveTo>
                    <a:pt x="0" y="1223"/>
                  </a:moveTo>
                  <a:lnTo>
                    <a:pt x="466" y="2664"/>
                  </a:lnTo>
                  <a:lnTo>
                    <a:pt x="1716" y="2664"/>
                  </a:lnTo>
                  <a:lnTo>
                    <a:pt x="1716" y="0"/>
                  </a:lnTo>
                  <a:lnTo>
                    <a:pt x="0" y="122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pPr defTabSz="914165">
                <a:defRPr/>
              </a:pPr>
              <a:endParaRPr lang="en-US" sz="1800" dirty="0">
                <a:solidFill>
                  <a:srgbClr val="333333"/>
                </a:solidFill>
                <a:cs typeface="Arial" charset="0"/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1620375"/>
            <a:ext cx="7391272" cy="2520584"/>
          </a:xfrm>
          <a:prstGeom prst="rect">
            <a:avLst/>
          </a:prstGeom>
        </p:spPr>
        <p:txBody>
          <a:bodyPr/>
          <a:lstStyle>
            <a:lvl1pPr algn="l">
              <a:defRPr sz="2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© Institute for Fiscal Studies  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Taxing couples</a:t>
            </a:r>
            <a:endParaRPr lang="en-GB" dirty="0">
              <a:solidFill>
                <a:prstClr val="white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54"/>
            <a:ext cx="1678298" cy="42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5" y="593389"/>
            <a:ext cx="8735247" cy="40482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584371"/>
            <a:ext cx="10558625" cy="461152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952"/>
              </a:spcBef>
              <a:spcAft>
                <a:spcPts val="952"/>
              </a:spcAft>
              <a:defRPr sz="2100" b="1" baseline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Font typeface="Arial" pitchFamily="34" charset="0"/>
              <a:buNone/>
              <a:defRPr sz="2100" baseline="0">
                <a:solidFill>
                  <a:schemeClr val="tx1"/>
                </a:solidFill>
                <a:latin typeface="+mn-lt"/>
              </a:defRPr>
            </a:lvl2pPr>
            <a:lvl3pPr marL="342747" marR="0" indent="-342747" algn="l" defTabSz="1088226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952"/>
              </a:spcAft>
              <a:buClr>
                <a:srgbClr val="7BAA1E"/>
              </a:buClr>
              <a:buSzTx/>
              <a:buFont typeface="Arial" panose="020B0604020202020204" pitchFamily="34" charset="0"/>
              <a:buChar char="•"/>
              <a:tabLst/>
              <a:defRPr sz="2100">
                <a:solidFill>
                  <a:schemeClr val="tx1"/>
                </a:solidFill>
                <a:latin typeface="+mn-lt"/>
              </a:defRPr>
            </a:lvl3pPr>
            <a:lvl4pPr marL="685494" indent="-342747">
              <a:lnSpc>
                <a:spcPct val="110000"/>
              </a:lnSpc>
              <a:spcBef>
                <a:spcPts val="0"/>
              </a:spcBef>
              <a:spcAft>
                <a:spcPts val="952"/>
              </a:spcAft>
              <a:buClr>
                <a:srgbClr val="7BAA1E"/>
              </a:buClr>
              <a:buFont typeface="Noto Sans" pitchFamily="34" charset="0"/>
              <a:buChar char="‒"/>
              <a:defRPr sz="2100">
                <a:solidFill>
                  <a:schemeClr val="tx1"/>
                </a:solidFill>
                <a:latin typeface="+mn-lt"/>
              </a:defRPr>
            </a:lvl4pPr>
            <a:lvl5pPr marL="1028244" indent="-342747">
              <a:lnSpc>
                <a:spcPct val="110000"/>
              </a:lnSpc>
              <a:spcBef>
                <a:spcPts val="0"/>
              </a:spcBef>
              <a:spcAft>
                <a:spcPts val="952"/>
              </a:spcAft>
              <a:buClr>
                <a:srgbClr val="7BAA1E"/>
              </a:buClr>
              <a:buFont typeface="Noto Sans" pitchFamily="34" charset="0"/>
              <a:buChar char="‒"/>
              <a:defRPr sz="21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54"/>
            <a:ext cx="1678298" cy="42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594137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2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1"/>
            <a:ext cx="10558625" cy="4402406"/>
          </a:xfrm>
          <a:solidFill>
            <a:srgbClr val="FFCCFF"/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428"/>
              </a:spcAft>
              <a:defRPr sz="1400" b="0" baseline="0">
                <a:solidFill>
                  <a:srgbClr val="FF00FF"/>
                </a:solidFill>
              </a:defRPr>
            </a:lvl1pPr>
            <a:lvl2pPr marL="0" indent="-342747"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Font typeface="Arial" pitchFamily="34" charset="0"/>
              <a:buChar char="•"/>
              <a:defRPr sz="2100" baseline="0">
                <a:solidFill>
                  <a:schemeClr val="tx1"/>
                </a:solidFill>
              </a:defRPr>
            </a:lvl2pPr>
            <a:lvl3pPr marL="342747" marR="0" indent="-685494" algn="l" defTabSz="10882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100">
                <a:solidFill>
                  <a:schemeClr val="tx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1428"/>
              </a:spcAft>
              <a:buNone/>
              <a:defRPr sz="1400" baseline="0">
                <a:solidFill>
                  <a:srgbClr val="FF00FF"/>
                </a:solidFill>
              </a:defRPr>
            </a:lvl4pPr>
            <a:lvl5pPr>
              <a:spcBef>
                <a:spcPts val="0"/>
              </a:spcBef>
              <a:spcAft>
                <a:spcPts val="1428"/>
              </a:spcAft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54"/>
            <a:ext cx="1678298" cy="42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594137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2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1"/>
            <a:ext cx="10558625" cy="3754084"/>
          </a:xfrm>
          <a:solidFill>
            <a:srgbClr val="FFCCFF"/>
          </a:solidFill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428"/>
              </a:spcAft>
              <a:defRPr sz="1400" b="0" baseline="0">
                <a:solidFill>
                  <a:srgbClr val="FF00FF"/>
                </a:solidFill>
              </a:defRPr>
            </a:lvl1pPr>
            <a:lvl2pPr marL="0" indent="-342747"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Font typeface="Arial" pitchFamily="34" charset="0"/>
              <a:buChar char="•"/>
              <a:defRPr sz="2100" baseline="0">
                <a:solidFill>
                  <a:schemeClr val="tx1"/>
                </a:solidFill>
              </a:defRPr>
            </a:lvl2pPr>
            <a:lvl3pPr marL="342747" marR="0" indent="-685494" algn="l" defTabSz="10882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100">
                <a:solidFill>
                  <a:schemeClr val="tx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1428"/>
              </a:spcAft>
              <a:buNone/>
              <a:defRPr sz="1400" baseline="0">
                <a:solidFill>
                  <a:srgbClr val="FF00FF"/>
                </a:solidFill>
              </a:defRPr>
            </a:lvl4pPr>
            <a:lvl5pPr>
              <a:spcBef>
                <a:spcPts val="0"/>
              </a:spcBef>
              <a:spcAft>
                <a:spcPts val="1428"/>
              </a:spcAft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14813" y="5517845"/>
            <a:ext cx="10560792" cy="504942"/>
          </a:xfrm>
        </p:spPr>
        <p:txBody>
          <a:bodyPr>
            <a:normAutofit/>
          </a:bodyPr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multi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54"/>
            <a:ext cx="1678298" cy="42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Content Placeholder 9"/>
          <p:cNvSpPr>
            <a:spLocks noGrp="1"/>
          </p:cNvSpPr>
          <p:nvPr>
            <p:ph sz="quarter" idx="18"/>
          </p:nvPr>
        </p:nvSpPr>
        <p:spPr>
          <a:xfrm>
            <a:off x="6189363" y="3861942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3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9"/>
          <p:cNvSpPr>
            <a:spLocks noGrp="1"/>
          </p:cNvSpPr>
          <p:nvPr>
            <p:ph sz="quarter" idx="19"/>
          </p:nvPr>
        </p:nvSpPr>
        <p:spPr>
          <a:xfrm>
            <a:off x="814812" y="3861942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3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9"/>
          <p:cNvSpPr>
            <a:spLocks noGrp="1"/>
          </p:cNvSpPr>
          <p:nvPr>
            <p:ph sz="quarter" idx="17"/>
          </p:nvPr>
        </p:nvSpPr>
        <p:spPr>
          <a:xfrm>
            <a:off x="6189363" y="1628829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3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5" y="594137"/>
            <a:ext cx="8735247" cy="404822"/>
          </a:xfrm>
          <a:prstGeom prst="rect">
            <a:avLst/>
          </a:prstGeom>
        </p:spPr>
        <p:txBody>
          <a:bodyPr/>
          <a:lstStyle>
            <a:lvl1pPr algn="l">
              <a:defRPr sz="2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14812" y="1628829"/>
            <a:ext cx="5185158" cy="2161088"/>
          </a:xfrm>
          <a:solidFill>
            <a:srgbClr val="FFCCFF"/>
          </a:solidFill>
        </p:spPr>
        <p:txBody>
          <a:bodyPr>
            <a:normAutofit/>
          </a:bodyPr>
          <a:lstStyle>
            <a:lvl1pPr marL="0" indent="0">
              <a:defRPr sz="1300" b="0" baseline="0">
                <a:solidFill>
                  <a:srgbClr val="FF00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 algn="l">
              <a:defRPr sz="10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full pag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© Institute for Fiscal Studies  </a:t>
            </a:r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prstClr val="white"/>
                </a:solidFill>
              </a:rPr>
              <a:t>Taxing couples</a:t>
            </a:r>
            <a:endParaRPr lang="en-GB" dirty="0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54"/>
            <a:ext cx="1678298" cy="42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447252" cy="404822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4" y="1620380"/>
            <a:ext cx="10558625" cy="4527011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428"/>
              </a:spcAft>
              <a:defRPr sz="1400" baseline="0">
                <a:solidFill>
                  <a:schemeClr val="tx1"/>
                </a:solidFill>
              </a:defRPr>
            </a:lvl1pPr>
            <a:lvl2pPr marL="0" indent="-342747"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Font typeface="Arial" pitchFamily="34" charset="0"/>
              <a:buChar char="•"/>
              <a:defRPr sz="2100" baseline="0">
                <a:solidFill>
                  <a:schemeClr val="tx1"/>
                </a:solidFill>
              </a:defRPr>
            </a:lvl2pPr>
            <a:lvl3pPr marL="342747" marR="0" indent="-685494" algn="l" defTabSz="10882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1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428"/>
              </a:spcAft>
              <a:buNone/>
              <a:defRPr sz="21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428"/>
              </a:spcAft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54"/>
            <a:ext cx="1678298" cy="42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351254" cy="404822"/>
          </a:xfrm>
          <a:prstGeom prst="rect">
            <a:avLst/>
          </a:prstGeom>
        </p:spPr>
        <p:txBody>
          <a:bodyPr/>
          <a:lstStyle>
            <a:lvl1pPr algn="l">
              <a:defRPr sz="18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899" y="1620381"/>
            <a:ext cx="10558413" cy="3321936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428"/>
              </a:spcAft>
              <a:defRPr sz="1400" baseline="0">
                <a:solidFill>
                  <a:schemeClr val="tx1"/>
                </a:solidFill>
              </a:defRPr>
            </a:lvl1pPr>
            <a:lvl2pPr marL="0" indent="-342747"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Font typeface="Arial" pitchFamily="34" charset="0"/>
              <a:buChar char="•"/>
              <a:defRPr sz="2100" baseline="0">
                <a:solidFill>
                  <a:schemeClr val="tx1"/>
                </a:solidFill>
              </a:defRPr>
            </a:lvl2pPr>
            <a:lvl3pPr marL="342747" marR="0" indent="-685494" algn="l" defTabSz="10882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1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428"/>
              </a:spcAft>
              <a:buNone/>
              <a:defRPr sz="21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428"/>
              </a:spcAft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4811" y="5032332"/>
            <a:ext cx="10559708" cy="1134946"/>
          </a:xfrm>
        </p:spPr>
        <p:txBody>
          <a:bodyPr>
            <a:normAutofit/>
          </a:bodyPr>
          <a:lstStyle>
            <a:lvl1pPr>
              <a:spcAft>
                <a:spcPts val="833"/>
              </a:spcAft>
              <a:defRPr sz="1200">
                <a:solidFill>
                  <a:schemeClr val="tx1"/>
                </a:solidFill>
              </a:defRPr>
            </a:lvl1pPr>
            <a:lvl2pPr marL="0" indent="0">
              <a:spcAft>
                <a:spcPts val="833"/>
              </a:spcAft>
              <a:buFont typeface="Arial" panose="020B0604020202020204" pitchFamily="34" charset="0"/>
              <a:buNone/>
              <a:defRPr sz="1200"/>
            </a:lvl2pPr>
            <a:lvl3pPr marL="204042" indent="-204042">
              <a:spcAft>
                <a:spcPts val="833"/>
              </a:spcAft>
              <a:buFont typeface="Arial" panose="020B0604020202020204" pitchFamily="34" charset="0"/>
              <a:buChar char="•"/>
              <a:defRPr sz="12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with 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54"/>
            <a:ext cx="1678298" cy="42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4" y="714953"/>
            <a:ext cx="8351254" cy="404822"/>
          </a:xfrm>
          <a:prstGeom prst="rect">
            <a:avLst/>
          </a:prstGeom>
        </p:spPr>
        <p:txBody>
          <a:bodyPr/>
          <a:lstStyle>
            <a:lvl1pPr algn="l">
              <a:defRPr sz="18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425" y="1620376"/>
            <a:ext cx="6959094" cy="4546902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428"/>
              </a:spcAft>
              <a:defRPr sz="1400" baseline="0">
                <a:solidFill>
                  <a:schemeClr val="tx1"/>
                </a:solidFill>
              </a:defRPr>
            </a:lvl1pPr>
            <a:lvl2pPr marL="0" indent="-342747"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Font typeface="Arial" pitchFamily="34" charset="0"/>
              <a:buChar char="•"/>
              <a:defRPr sz="2100" baseline="0">
                <a:solidFill>
                  <a:schemeClr val="tx1"/>
                </a:solidFill>
              </a:defRPr>
            </a:lvl2pPr>
            <a:lvl3pPr marL="342747" marR="0" indent="-685494" algn="l" defTabSz="10882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28"/>
              </a:spcAft>
              <a:buClr>
                <a:srgbClr val="7BAA1E"/>
              </a:buClr>
              <a:buSzTx/>
              <a:buFont typeface="Noto Sans" pitchFamily="34" charset="0"/>
              <a:buChar char="‒"/>
              <a:tabLst/>
              <a:defRPr sz="2100"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1428"/>
              </a:spcAft>
              <a:buNone/>
              <a:defRPr sz="21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1428"/>
              </a:spcAft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4811" y="1620376"/>
            <a:ext cx="3407556" cy="4546902"/>
          </a:xfrm>
        </p:spPr>
        <p:txBody>
          <a:bodyPr>
            <a:normAutofit/>
          </a:bodyPr>
          <a:lstStyle>
            <a:lvl1pPr marL="0" indent="0">
              <a:spcAft>
                <a:spcPts val="1250"/>
              </a:spcAft>
              <a:defRPr sz="1800">
                <a:solidFill>
                  <a:schemeClr val="tx1"/>
                </a:solidFill>
              </a:defRPr>
            </a:lvl1pPr>
            <a:lvl2pPr marL="0" indent="0">
              <a:spcAft>
                <a:spcPts val="1250"/>
              </a:spcAft>
              <a:buFont typeface="Arial" panose="020B0604020202020204" pitchFamily="34" charset="0"/>
              <a:buNone/>
              <a:defRPr sz="1800"/>
            </a:lvl2pPr>
            <a:lvl3pPr marL="257060" indent="-257060">
              <a:spcAft>
                <a:spcPts val="1250"/>
              </a:spcAft>
              <a:buFont typeface="Arial" panose="020B0604020202020204" pitchFamily="34" charset="0"/>
              <a:buChar char="•"/>
              <a:defRPr sz="1800"/>
            </a:lvl3pPr>
            <a:lvl4pPr marL="514123" indent="-257060">
              <a:spcAft>
                <a:spcPts val="1250"/>
              </a:spcAft>
              <a:defRPr sz="1800"/>
            </a:lvl4pPr>
            <a:lvl5pPr marL="771179" indent="-257060">
              <a:spcAft>
                <a:spcPts val="1250"/>
              </a:spcAft>
              <a:defRPr sz="1800"/>
            </a:lvl5pPr>
            <a:lvl6pPr marL="1028244" indent="-257060">
              <a:spcAft>
                <a:spcPts val="1250"/>
              </a:spcAft>
              <a:defRPr sz="18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816927" y="6302247"/>
            <a:ext cx="10556559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95190" y="608154"/>
            <a:ext cx="1678298" cy="423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5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13" Type="http://schemas.openxmlformats.org/officeDocument/2006/relationships/slideLayout" Target="../slideLayouts/slideLayout67.xml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12" Type="http://schemas.openxmlformats.org/officeDocument/2006/relationships/slideLayout" Target="../slideLayouts/slideLayout66.xml"/><Relationship Id="rId2" Type="http://schemas.openxmlformats.org/officeDocument/2006/relationships/slideLayout" Target="../slideLayouts/slideLayout56.xml"/><Relationship Id="rId16" Type="http://schemas.openxmlformats.org/officeDocument/2006/relationships/theme" Target="../theme/theme5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5" Type="http://schemas.openxmlformats.org/officeDocument/2006/relationships/slideLayout" Target="../slideLayouts/slideLayout59.xml"/><Relationship Id="rId15" Type="http://schemas.openxmlformats.org/officeDocument/2006/relationships/slideLayout" Target="../slideLayouts/slideLayout69.xml"/><Relationship Id="rId10" Type="http://schemas.openxmlformats.org/officeDocument/2006/relationships/slideLayout" Target="../slideLayouts/slideLayout64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Relationship Id="rId14" Type="http://schemas.openxmlformats.org/officeDocument/2006/relationships/slideLayout" Target="../slideLayouts/slideLayout6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13" Type="http://schemas.openxmlformats.org/officeDocument/2006/relationships/slideLayout" Target="../slideLayouts/slideLayout82.xml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slideLayout" Target="../slideLayouts/slideLayout81.xml"/><Relationship Id="rId2" Type="http://schemas.openxmlformats.org/officeDocument/2006/relationships/slideLayout" Target="../slideLayouts/slideLayout71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5" Type="http://schemas.openxmlformats.org/officeDocument/2006/relationships/slideLayout" Target="../slideLayouts/slideLayout8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Relationship Id="rId14" Type="http://schemas.openxmlformats.org/officeDocument/2006/relationships/slideLayout" Target="../slideLayouts/slideLayout83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6" Type="http://schemas.openxmlformats.org/officeDocument/2006/relationships/theme" Target="../theme/theme7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5" Type="http://schemas.openxmlformats.org/officeDocument/2006/relationships/slideLayout" Target="../slideLayouts/slideLayout9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091" y="365210"/>
            <a:ext cx="10514231" cy="1325870"/>
          </a:xfrm>
          <a:prstGeom prst="rect">
            <a:avLst/>
          </a:prstGeom>
        </p:spPr>
        <p:txBody>
          <a:bodyPr vert="horz" lIns="91311" tIns="45654" rIns="91311" bIns="45654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091" y="1826048"/>
            <a:ext cx="10514231" cy="4352346"/>
          </a:xfrm>
          <a:prstGeom prst="rect">
            <a:avLst/>
          </a:prstGeom>
        </p:spPr>
        <p:txBody>
          <a:bodyPr vert="horz" lIns="91311" tIns="45654" rIns="91311" bIns="4565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091" y="6357822"/>
            <a:ext cx="2742843" cy="365210"/>
          </a:xfrm>
          <a:prstGeom prst="rect">
            <a:avLst/>
          </a:prstGeom>
        </p:spPr>
        <p:txBody>
          <a:bodyPr vert="horz" lIns="91311" tIns="45654" rIns="91311" bIns="45654" rtlCol="0" anchor="ctr"/>
          <a:lstStyle>
            <a:lvl1pPr algn="l" defTabSz="914018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© Institute for Fiscal Studies 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075" y="6357822"/>
            <a:ext cx="4114264" cy="365210"/>
          </a:xfrm>
          <a:prstGeom prst="rect">
            <a:avLst/>
          </a:prstGeom>
        </p:spPr>
        <p:txBody>
          <a:bodyPr vert="horz" lIns="91311" tIns="45654" rIns="91311" bIns="45654" rtlCol="0" anchor="ctr"/>
          <a:lstStyle>
            <a:lvl1pPr algn="ctr" defTabSz="914018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Taxing couples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9479" y="6357822"/>
            <a:ext cx="2742843" cy="365210"/>
          </a:xfrm>
          <a:prstGeom prst="rect">
            <a:avLst/>
          </a:prstGeom>
        </p:spPr>
        <p:txBody>
          <a:bodyPr vert="horz" lIns="91311" tIns="45654" rIns="91311" bIns="45654" rtlCol="0" anchor="ctr"/>
          <a:lstStyle>
            <a:lvl1pPr algn="r" defTabSz="914018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7F8D2-6F77-467D-91D5-DE69D097AAF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964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defTabSz="91401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06" indent="-228506" algn="l" defTabSz="9140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85516" indent="-228506" algn="l" defTabSz="9140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21" indent="-228506" algn="l" defTabSz="9140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529" indent="-228506" algn="l" defTabSz="9140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540" indent="-228506" algn="l" defTabSz="9140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544" indent="-228506" algn="l" defTabSz="9140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552" indent="-228506" algn="l" defTabSz="9140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563" indent="-228506" algn="l" defTabSz="9140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570" indent="-228506" algn="l" defTabSz="9140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01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08" algn="l" defTabSz="91401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18" algn="l" defTabSz="91401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28" algn="l" defTabSz="91401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034" algn="l" defTabSz="91401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043" algn="l" defTabSz="91401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051" algn="l" defTabSz="91401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056" algn="l" defTabSz="91401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062" algn="l" defTabSz="91401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6927" y="1584697"/>
            <a:ext cx="10556559" cy="45270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Subheading style</a:t>
            </a:r>
          </a:p>
          <a:p>
            <a:pPr lvl="2"/>
            <a:r>
              <a:rPr lang="en-US" dirty="0"/>
              <a:t>First level bullet</a:t>
            </a:r>
          </a:p>
          <a:p>
            <a:pPr lvl="3"/>
            <a:r>
              <a:rPr lang="en-US" dirty="0"/>
              <a:t>Second level bullet</a:t>
            </a:r>
          </a:p>
          <a:p>
            <a:pPr lvl="4"/>
            <a:r>
              <a:rPr lang="en-US" dirty="0"/>
              <a:t>Third level bullet</a:t>
            </a:r>
          </a:p>
          <a:p>
            <a:pPr lvl="5"/>
            <a:r>
              <a:rPr lang="en-US" dirty="0"/>
              <a:t>Fourth level bullet</a:t>
            </a:r>
          </a:p>
          <a:p>
            <a:pPr lvl="6"/>
            <a:r>
              <a:rPr lang="en-US" dirty="0"/>
              <a:t>Fifth level bullet</a:t>
            </a:r>
          </a:p>
          <a:p>
            <a:pPr lvl="0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63458" y="6391173"/>
            <a:ext cx="2110041" cy="365210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914040" fontAlgn="base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2"/>
                </a:solidFill>
                <a:latin typeface="Noto Sans" pitchFamily="34" charset="0"/>
              </a:defRPr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  <a:cs typeface="Arial" charset="0"/>
              </a:rPr>
              <a:t>© Institute for Fiscal Studies  </a:t>
            </a:r>
            <a:endParaRPr lang="en-GB" dirty="0">
              <a:solidFill>
                <a:srgbClr val="317B52"/>
              </a:solidFill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927" y="6391173"/>
            <a:ext cx="3860297" cy="36521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defTabSz="914040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  <a:endParaRPr lang="en-GB" dirty="0">
              <a:solidFill>
                <a:srgbClr val="317B5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87799" y="6391173"/>
            <a:ext cx="2844430" cy="36521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defTabSz="914040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232714-8D43-4D74-8955-E5D8D11E98CA}" type="slidenum">
              <a:rPr lang="en-GB" smtClean="0">
                <a:solidFill>
                  <a:srgbClr val="317B52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317B52"/>
              </a:solidFill>
            </a:endParaRPr>
          </a:p>
        </p:txBody>
      </p:sp>
      <p:sp>
        <p:nvSpPr>
          <p:cNvPr id="1030" name="Title Placeholder 7"/>
          <p:cNvSpPr>
            <a:spLocks noGrp="1"/>
          </p:cNvSpPr>
          <p:nvPr>
            <p:ph type="title"/>
          </p:nvPr>
        </p:nvSpPr>
        <p:spPr bwMode="auto">
          <a:xfrm>
            <a:off x="814813" y="627211"/>
            <a:ext cx="8543870" cy="785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900" b="1" kern="120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5pPr>
      <a:lvl6pPr marL="609343"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6pPr>
      <a:lvl7pPr marL="1218690"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7pPr>
      <a:lvl8pPr marL="1828034"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8pPr>
      <a:lvl9pPr marL="2437379"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9pPr>
    </p:titleStyle>
    <p:bodyStyle>
      <a:lvl1pPr algn="l" rtl="0" eaLnBrk="1" fontAlgn="base" hangingPunct="1">
        <a:lnSpc>
          <a:spcPct val="110000"/>
        </a:lnSpc>
        <a:spcBef>
          <a:spcPts val="1067"/>
        </a:spcBef>
        <a:spcAft>
          <a:spcPts val="1067"/>
        </a:spcAft>
        <a:buFont typeface="Arial" charset="0"/>
        <a:defRPr lang="en-GB" b="1" kern="1200" dirty="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1" fontAlgn="base" hangingPunct="1">
        <a:lnSpc>
          <a:spcPct val="110000"/>
        </a:lnSpc>
        <a:spcBef>
          <a:spcPct val="0"/>
        </a:spcBef>
        <a:spcAft>
          <a:spcPts val="160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382955" indent="-382955" algn="l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Clr>
          <a:schemeClr val="accent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65911" indent="-382955" algn="l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Clr>
          <a:schemeClr val="accent2"/>
        </a:buClr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50985" indent="-382955" algn="l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Clr>
          <a:schemeClr val="accent2"/>
        </a:buClr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535356" indent="-383837" algn="l" defTabSz="1218690" rtl="0" eaLnBrk="1" latinLnBrk="0" hangingPunct="1">
        <a:lnSpc>
          <a:spcPct val="110000"/>
        </a:lnSpc>
        <a:spcBef>
          <a:spcPts val="0"/>
        </a:spcBef>
        <a:spcAft>
          <a:spcPts val="1067"/>
        </a:spcAft>
        <a:buClr>
          <a:schemeClr val="accent2"/>
        </a:buClr>
        <a:buFont typeface="Arial" panose="020B0604020202020204" pitchFamily="34" charset="0"/>
        <a:buChar char="–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19193" indent="-383837" algn="l" defTabSz="1218690" rtl="0" eaLnBrk="1" latinLnBrk="0" hangingPunct="1">
        <a:lnSpc>
          <a:spcPct val="110000"/>
        </a:lnSpc>
        <a:spcBef>
          <a:spcPts val="0"/>
        </a:spcBef>
        <a:spcAft>
          <a:spcPts val="1067"/>
        </a:spcAft>
        <a:buClr>
          <a:schemeClr val="accent2"/>
        </a:buClr>
        <a:buFont typeface="Arial" panose="020B0604020202020204" pitchFamily="34" charset="0"/>
        <a:buChar char="–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570081" indent="-304671" algn="l" defTabSz="121869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9427" indent="-304671" algn="l" defTabSz="121869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6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343" algn="l" defTabSz="12186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690" algn="l" defTabSz="12186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034" algn="l" defTabSz="12186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379" algn="l" defTabSz="12186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6720" algn="l" defTabSz="12186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062" algn="l" defTabSz="12186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408" algn="l" defTabSz="12186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4753" algn="l" defTabSz="121869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6927" y="1584697"/>
            <a:ext cx="10556559" cy="45270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Subheading style</a:t>
            </a:r>
          </a:p>
          <a:p>
            <a:pPr lvl="2"/>
            <a:r>
              <a:rPr lang="en-US" dirty="0"/>
              <a:t>First level bullet</a:t>
            </a:r>
          </a:p>
          <a:p>
            <a:pPr lvl="3"/>
            <a:r>
              <a:rPr lang="en-US" dirty="0"/>
              <a:t>Second level bullet</a:t>
            </a:r>
          </a:p>
          <a:p>
            <a:pPr lvl="4"/>
            <a:r>
              <a:rPr lang="en-US" dirty="0"/>
              <a:t>Third level bullet</a:t>
            </a:r>
          </a:p>
          <a:p>
            <a:pPr lvl="5"/>
            <a:r>
              <a:rPr lang="en-US" dirty="0"/>
              <a:t>Fourth level bullet</a:t>
            </a:r>
          </a:p>
          <a:p>
            <a:pPr lvl="6"/>
            <a:r>
              <a:rPr lang="en-US" dirty="0"/>
              <a:t>Fifth level bullet</a:t>
            </a:r>
          </a:p>
          <a:p>
            <a:pPr lvl="0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63454" y="6391173"/>
            <a:ext cx="2110041" cy="365210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914107" fontAlgn="base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2"/>
                </a:solidFill>
                <a:latin typeface="Noto Sans" pitchFamily="34" charset="0"/>
              </a:defRPr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  <a:cs typeface="Arial" charset="0"/>
              </a:rPr>
              <a:t>© Institute for Fiscal Studies  </a:t>
            </a:r>
            <a:endParaRPr lang="en-GB" dirty="0">
              <a:solidFill>
                <a:srgbClr val="317B52"/>
              </a:solidFill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927" y="6391173"/>
            <a:ext cx="3860297" cy="36521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defTabSz="914107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  <a:endParaRPr lang="en-GB" dirty="0">
              <a:solidFill>
                <a:srgbClr val="317B5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87799" y="6391173"/>
            <a:ext cx="2844430" cy="36521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defTabSz="914107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232714-8D43-4D74-8955-E5D8D11E98CA}" type="slidenum">
              <a:rPr lang="en-GB" smtClean="0">
                <a:solidFill>
                  <a:srgbClr val="317B52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317B52"/>
              </a:solidFill>
            </a:endParaRPr>
          </a:p>
        </p:txBody>
      </p:sp>
      <p:sp>
        <p:nvSpPr>
          <p:cNvPr id="1030" name="Title Placeholder 7"/>
          <p:cNvSpPr>
            <a:spLocks noGrp="1"/>
          </p:cNvSpPr>
          <p:nvPr>
            <p:ph type="title"/>
          </p:nvPr>
        </p:nvSpPr>
        <p:spPr bwMode="auto">
          <a:xfrm>
            <a:off x="814813" y="627209"/>
            <a:ext cx="8543870" cy="785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900" b="1" kern="120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5pPr>
      <a:lvl6pPr marL="609390"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6pPr>
      <a:lvl7pPr marL="1218780"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7pPr>
      <a:lvl8pPr marL="1828170"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8pPr>
      <a:lvl9pPr marL="2437559"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9pPr>
    </p:titleStyle>
    <p:bodyStyle>
      <a:lvl1pPr algn="l" rtl="0" eaLnBrk="1" fontAlgn="base" hangingPunct="1">
        <a:lnSpc>
          <a:spcPct val="110000"/>
        </a:lnSpc>
        <a:spcBef>
          <a:spcPts val="1067"/>
        </a:spcBef>
        <a:spcAft>
          <a:spcPts val="1067"/>
        </a:spcAft>
        <a:buFont typeface="Arial" charset="0"/>
        <a:defRPr lang="en-GB" b="1" kern="1200" dirty="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1" fontAlgn="base" hangingPunct="1">
        <a:lnSpc>
          <a:spcPct val="110000"/>
        </a:lnSpc>
        <a:spcBef>
          <a:spcPct val="0"/>
        </a:spcBef>
        <a:spcAft>
          <a:spcPts val="160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382985" indent="-382985" algn="l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Clr>
          <a:schemeClr val="accent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65966" indent="-382985" algn="l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Clr>
          <a:schemeClr val="accent2"/>
        </a:buClr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51069" indent="-382985" algn="l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Clr>
          <a:schemeClr val="accent2"/>
        </a:buClr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535470" indent="-383866" algn="l" defTabSz="1218780" rtl="0" eaLnBrk="1" latinLnBrk="0" hangingPunct="1">
        <a:lnSpc>
          <a:spcPct val="110000"/>
        </a:lnSpc>
        <a:spcBef>
          <a:spcPts val="0"/>
        </a:spcBef>
        <a:spcAft>
          <a:spcPts val="1067"/>
        </a:spcAft>
        <a:buClr>
          <a:schemeClr val="accent2"/>
        </a:buClr>
        <a:buFont typeface="Arial" panose="020B0604020202020204" pitchFamily="34" charset="0"/>
        <a:buChar char="–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19339" indent="-383866" algn="l" defTabSz="1218780" rtl="0" eaLnBrk="1" latinLnBrk="0" hangingPunct="1">
        <a:lnSpc>
          <a:spcPct val="110000"/>
        </a:lnSpc>
        <a:spcBef>
          <a:spcPts val="0"/>
        </a:spcBef>
        <a:spcAft>
          <a:spcPts val="1067"/>
        </a:spcAft>
        <a:buClr>
          <a:schemeClr val="accent2"/>
        </a:buClr>
        <a:buFont typeface="Arial" panose="020B0604020202020204" pitchFamily="34" charset="0"/>
        <a:buChar char="–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570423" indent="-304695" algn="l" defTabSz="121878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9815" indent="-304695" algn="l" defTabSz="121878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390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780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170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559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6949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337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727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118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6927" y="1584697"/>
            <a:ext cx="10556559" cy="45270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Subheading style</a:t>
            </a:r>
          </a:p>
          <a:p>
            <a:pPr lvl="2"/>
            <a:r>
              <a:rPr lang="en-US" dirty="0"/>
              <a:t>First level bullet</a:t>
            </a:r>
          </a:p>
          <a:p>
            <a:pPr lvl="3"/>
            <a:r>
              <a:rPr lang="en-US" dirty="0"/>
              <a:t>Second level bullet</a:t>
            </a:r>
          </a:p>
          <a:p>
            <a:pPr lvl="4"/>
            <a:r>
              <a:rPr lang="en-US" dirty="0"/>
              <a:t>Third level bullet</a:t>
            </a:r>
          </a:p>
          <a:p>
            <a:pPr lvl="5"/>
            <a:r>
              <a:rPr lang="en-US" dirty="0"/>
              <a:t>Fourth level bullet</a:t>
            </a:r>
          </a:p>
          <a:p>
            <a:pPr lvl="6"/>
            <a:r>
              <a:rPr lang="en-US" dirty="0"/>
              <a:t>Fifth level bullet</a:t>
            </a:r>
          </a:p>
          <a:p>
            <a:pPr lvl="0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63454" y="6391173"/>
            <a:ext cx="2110041" cy="365210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914107" fontAlgn="base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2"/>
                </a:solidFill>
                <a:latin typeface="Noto Sans" pitchFamily="34" charset="0"/>
              </a:defRPr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  <a:cs typeface="Arial" charset="0"/>
              </a:rPr>
              <a:t>© Institute for Fiscal Studies  </a:t>
            </a:r>
            <a:endParaRPr lang="en-GB" dirty="0">
              <a:solidFill>
                <a:srgbClr val="317B52"/>
              </a:solidFill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927" y="6391173"/>
            <a:ext cx="3860297" cy="36521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defTabSz="914107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  <a:endParaRPr lang="en-GB" dirty="0">
              <a:solidFill>
                <a:srgbClr val="317B5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87799" y="6391173"/>
            <a:ext cx="2844430" cy="36521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defTabSz="914107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232714-8D43-4D74-8955-E5D8D11E98CA}" type="slidenum">
              <a:rPr lang="en-GB" smtClean="0">
                <a:solidFill>
                  <a:srgbClr val="317B52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317B52"/>
              </a:solidFill>
            </a:endParaRPr>
          </a:p>
        </p:txBody>
      </p:sp>
      <p:sp>
        <p:nvSpPr>
          <p:cNvPr id="1030" name="Title Placeholder 7"/>
          <p:cNvSpPr>
            <a:spLocks noGrp="1"/>
          </p:cNvSpPr>
          <p:nvPr>
            <p:ph type="title"/>
          </p:nvPr>
        </p:nvSpPr>
        <p:spPr bwMode="auto">
          <a:xfrm>
            <a:off x="814813" y="627209"/>
            <a:ext cx="8543870" cy="785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900" b="1" kern="120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5pPr>
      <a:lvl6pPr marL="609390"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6pPr>
      <a:lvl7pPr marL="1218780"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7pPr>
      <a:lvl8pPr marL="1828170"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8pPr>
      <a:lvl9pPr marL="2437559"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9pPr>
    </p:titleStyle>
    <p:bodyStyle>
      <a:lvl1pPr algn="l" rtl="0" eaLnBrk="1" fontAlgn="base" hangingPunct="1">
        <a:lnSpc>
          <a:spcPct val="110000"/>
        </a:lnSpc>
        <a:spcBef>
          <a:spcPts val="1067"/>
        </a:spcBef>
        <a:spcAft>
          <a:spcPts val="1067"/>
        </a:spcAft>
        <a:buFont typeface="Arial" charset="0"/>
        <a:defRPr lang="en-GB" b="1" kern="1200" dirty="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1" fontAlgn="base" hangingPunct="1">
        <a:lnSpc>
          <a:spcPct val="110000"/>
        </a:lnSpc>
        <a:spcBef>
          <a:spcPct val="0"/>
        </a:spcBef>
        <a:spcAft>
          <a:spcPts val="160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382985" indent="-382985" algn="l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Clr>
          <a:schemeClr val="accent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65966" indent="-382985" algn="l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Clr>
          <a:schemeClr val="accent2"/>
        </a:buClr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51069" indent="-382985" algn="l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Clr>
          <a:schemeClr val="accent2"/>
        </a:buClr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535470" indent="-383866" algn="l" defTabSz="1218780" rtl="0" eaLnBrk="1" latinLnBrk="0" hangingPunct="1">
        <a:lnSpc>
          <a:spcPct val="110000"/>
        </a:lnSpc>
        <a:spcBef>
          <a:spcPts val="0"/>
        </a:spcBef>
        <a:spcAft>
          <a:spcPts val="1067"/>
        </a:spcAft>
        <a:buClr>
          <a:schemeClr val="accent2"/>
        </a:buClr>
        <a:buFont typeface="Arial" panose="020B0604020202020204" pitchFamily="34" charset="0"/>
        <a:buChar char="–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19339" indent="-383866" algn="l" defTabSz="1218780" rtl="0" eaLnBrk="1" latinLnBrk="0" hangingPunct="1">
        <a:lnSpc>
          <a:spcPct val="110000"/>
        </a:lnSpc>
        <a:spcBef>
          <a:spcPts val="0"/>
        </a:spcBef>
        <a:spcAft>
          <a:spcPts val="1067"/>
        </a:spcAft>
        <a:buClr>
          <a:schemeClr val="accent2"/>
        </a:buClr>
        <a:buFont typeface="Arial" panose="020B0604020202020204" pitchFamily="34" charset="0"/>
        <a:buChar char="–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570423" indent="-304695" algn="l" defTabSz="121878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9815" indent="-304695" algn="l" defTabSz="121878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390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780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170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559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6949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337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727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118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6927" y="1584697"/>
            <a:ext cx="10556559" cy="45270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Subheading style</a:t>
            </a:r>
          </a:p>
          <a:p>
            <a:pPr lvl="2"/>
            <a:r>
              <a:rPr lang="en-US" dirty="0"/>
              <a:t>First level bullet</a:t>
            </a:r>
          </a:p>
          <a:p>
            <a:pPr lvl="3"/>
            <a:r>
              <a:rPr lang="en-US" dirty="0"/>
              <a:t>Second level bullet</a:t>
            </a:r>
          </a:p>
          <a:p>
            <a:pPr lvl="4"/>
            <a:r>
              <a:rPr lang="en-US" dirty="0"/>
              <a:t>Third level bullet</a:t>
            </a:r>
          </a:p>
          <a:p>
            <a:pPr lvl="5"/>
            <a:r>
              <a:rPr lang="en-US" dirty="0"/>
              <a:t>Fourth level bullet</a:t>
            </a:r>
          </a:p>
          <a:p>
            <a:pPr lvl="6"/>
            <a:r>
              <a:rPr lang="en-US" dirty="0"/>
              <a:t>Fifth level bullet</a:t>
            </a:r>
          </a:p>
          <a:p>
            <a:pPr lvl="0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63454" y="6391173"/>
            <a:ext cx="2110041" cy="365210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914107" fontAlgn="base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2"/>
                </a:solidFill>
                <a:latin typeface="Noto Sans" pitchFamily="34" charset="0"/>
              </a:defRPr>
            </a:lvl1pPr>
          </a:lstStyle>
          <a:p>
            <a:pPr>
              <a:defRPr/>
            </a:pPr>
            <a:r>
              <a:rPr lang="en-US">
                <a:solidFill>
                  <a:srgbClr val="317B52"/>
                </a:solidFill>
                <a:cs typeface="Arial" charset="0"/>
              </a:rPr>
              <a:t>© Institute for Fiscal Studies  </a:t>
            </a:r>
            <a:endParaRPr lang="en-GB" dirty="0">
              <a:solidFill>
                <a:srgbClr val="317B52"/>
              </a:solidFill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927" y="6391173"/>
            <a:ext cx="3860297" cy="36521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defTabSz="914107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  <a:endParaRPr lang="en-GB" dirty="0">
              <a:solidFill>
                <a:srgbClr val="317B5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87799" y="6391173"/>
            <a:ext cx="2844430" cy="36521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defTabSz="914107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232714-8D43-4D74-8955-E5D8D11E98CA}" type="slidenum">
              <a:rPr lang="en-GB" smtClean="0">
                <a:solidFill>
                  <a:srgbClr val="317B52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317B52"/>
              </a:solidFill>
            </a:endParaRPr>
          </a:p>
        </p:txBody>
      </p:sp>
      <p:sp>
        <p:nvSpPr>
          <p:cNvPr id="1030" name="Title Placeholder 7"/>
          <p:cNvSpPr>
            <a:spLocks noGrp="1"/>
          </p:cNvSpPr>
          <p:nvPr>
            <p:ph type="title"/>
          </p:nvPr>
        </p:nvSpPr>
        <p:spPr bwMode="auto">
          <a:xfrm>
            <a:off x="814813" y="627209"/>
            <a:ext cx="8543870" cy="785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900" b="1" kern="120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5pPr>
      <a:lvl6pPr marL="609390"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6pPr>
      <a:lvl7pPr marL="1218780"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7pPr>
      <a:lvl8pPr marL="1828170"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8pPr>
      <a:lvl9pPr marL="2437559" algn="l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accent2"/>
          </a:solidFill>
          <a:latin typeface="Noto Sans" pitchFamily="34" charset="0"/>
        </a:defRPr>
      </a:lvl9pPr>
    </p:titleStyle>
    <p:bodyStyle>
      <a:lvl1pPr algn="l" rtl="0" eaLnBrk="1" fontAlgn="base" hangingPunct="1">
        <a:lnSpc>
          <a:spcPct val="110000"/>
        </a:lnSpc>
        <a:spcBef>
          <a:spcPts val="1067"/>
        </a:spcBef>
        <a:spcAft>
          <a:spcPts val="1067"/>
        </a:spcAft>
        <a:buFont typeface="Arial" charset="0"/>
        <a:defRPr lang="en-GB" b="1" kern="1200" dirty="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1" fontAlgn="base" hangingPunct="1">
        <a:lnSpc>
          <a:spcPct val="110000"/>
        </a:lnSpc>
        <a:spcBef>
          <a:spcPct val="0"/>
        </a:spcBef>
        <a:spcAft>
          <a:spcPts val="160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382985" indent="-382985" algn="l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Clr>
          <a:schemeClr val="accent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65966" indent="-382985" algn="l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Clr>
          <a:schemeClr val="accent2"/>
        </a:buClr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51069" indent="-382985" algn="l" rtl="0" eaLnBrk="1" fontAlgn="base" hangingPunct="1">
        <a:lnSpc>
          <a:spcPct val="110000"/>
        </a:lnSpc>
        <a:spcBef>
          <a:spcPct val="0"/>
        </a:spcBef>
        <a:spcAft>
          <a:spcPts val="1067"/>
        </a:spcAft>
        <a:buClr>
          <a:schemeClr val="accent2"/>
        </a:buClr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535470" indent="-383866" algn="l" defTabSz="1218780" rtl="0" eaLnBrk="1" latinLnBrk="0" hangingPunct="1">
        <a:lnSpc>
          <a:spcPct val="110000"/>
        </a:lnSpc>
        <a:spcBef>
          <a:spcPts val="0"/>
        </a:spcBef>
        <a:spcAft>
          <a:spcPts val="1067"/>
        </a:spcAft>
        <a:buClr>
          <a:schemeClr val="accent2"/>
        </a:buClr>
        <a:buFont typeface="Arial" panose="020B0604020202020204" pitchFamily="34" charset="0"/>
        <a:buChar char="–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19339" indent="-383866" algn="l" defTabSz="1218780" rtl="0" eaLnBrk="1" latinLnBrk="0" hangingPunct="1">
        <a:lnSpc>
          <a:spcPct val="110000"/>
        </a:lnSpc>
        <a:spcBef>
          <a:spcPts val="0"/>
        </a:spcBef>
        <a:spcAft>
          <a:spcPts val="1067"/>
        </a:spcAft>
        <a:buClr>
          <a:schemeClr val="accent2"/>
        </a:buClr>
        <a:buFont typeface="Arial" panose="020B0604020202020204" pitchFamily="34" charset="0"/>
        <a:buChar char="–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570423" indent="-304695" algn="l" defTabSz="121878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9815" indent="-304695" algn="l" defTabSz="121878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390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780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170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559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6949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337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727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118" algn="l" defTabSz="121878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6927" y="1584697"/>
            <a:ext cx="10556559" cy="45270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Subheading style</a:t>
            </a:r>
          </a:p>
          <a:p>
            <a:pPr lvl="2"/>
            <a:r>
              <a:rPr lang="en-US" dirty="0"/>
              <a:t>First level bullet</a:t>
            </a:r>
          </a:p>
          <a:p>
            <a:pPr lvl="3"/>
            <a:r>
              <a:rPr lang="en-US" dirty="0"/>
              <a:t>Second level bullet</a:t>
            </a:r>
          </a:p>
          <a:p>
            <a:pPr lvl="4"/>
            <a:r>
              <a:rPr lang="en-US" dirty="0"/>
              <a:t>Third level bullet</a:t>
            </a:r>
          </a:p>
          <a:p>
            <a:pPr lvl="5"/>
            <a:r>
              <a:rPr lang="en-US" dirty="0"/>
              <a:t>Fourth level bullet</a:t>
            </a:r>
          </a:p>
          <a:p>
            <a:pPr lvl="6"/>
            <a:r>
              <a:rPr lang="en-US" dirty="0"/>
              <a:t>Fifth level bullet</a:t>
            </a:r>
          </a:p>
          <a:p>
            <a:pPr lvl="0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63452" y="6391173"/>
            <a:ext cx="2110041" cy="365210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914107" fontAlgn="base">
              <a:spcBef>
                <a:spcPct val="0"/>
              </a:spcBef>
              <a:spcAft>
                <a:spcPct val="0"/>
              </a:spcAft>
              <a:defRPr sz="800">
                <a:solidFill>
                  <a:schemeClr val="tx2"/>
                </a:solidFill>
                <a:latin typeface="Noto Sans" pitchFamily="34" charset="0"/>
              </a:defRPr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  <a:cs typeface="Arial" charset="0"/>
              </a:rPr>
              <a:t>© Institute for Fiscal Studies  </a:t>
            </a:r>
            <a:endParaRPr lang="en-GB" dirty="0">
              <a:solidFill>
                <a:srgbClr val="336750"/>
              </a:solidFill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927" y="6391173"/>
            <a:ext cx="3860297" cy="36521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defTabSz="914107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  <a:endParaRPr lang="en-GB" dirty="0">
              <a:solidFill>
                <a:srgbClr val="33675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87799" y="6391173"/>
            <a:ext cx="2844430" cy="36521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defTabSz="914107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232714-8D43-4D74-8955-E5D8D11E98CA}" type="slidenum">
              <a:rPr lang="en-GB" smtClean="0">
                <a:solidFill>
                  <a:srgbClr val="33675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336750"/>
              </a:solidFill>
            </a:endParaRPr>
          </a:p>
        </p:txBody>
      </p:sp>
      <p:sp>
        <p:nvSpPr>
          <p:cNvPr id="1030" name="Title Placeholder 7"/>
          <p:cNvSpPr>
            <a:spLocks noGrp="1"/>
          </p:cNvSpPr>
          <p:nvPr>
            <p:ph type="title"/>
          </p:nvPr>
        </p:nvSpPr>
        <p:spPr bwMode="auto">
          <a:xfrm>
            <a:off x="814812" y="627208"/>
            <a:ext cx="8543870" cy="785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  <p:sldLayoutId id="2147483893" r:id="rId12"/>
    <p:sldLayoutId id="2147483894" r:id="rId13"/>
    <p:sldLayoutId id="2147483895" r:id="rId14"/>
    <p:sldLayoutId id="2147483896" r:id="rId15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kern="120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Noto San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Noto San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Noto San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Noto Sans" pitchFamily="34" charset="0"/>
        </a:defRPr>
      </a:lvl5pPr>
      <a:lvl6pPr marL="544077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Noto Sans" pitchFamily="34" charset="0"/>
        </a:defRPr>
      </a:lvl6pPr>
      <a:lvl7pPr marL="1088157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Noto Sans" pitchFamily="34" charset="0"/>
        </a:defRPr>
      </a:lvl7pPr>
      <a:lvl8pPr marL="1632231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Noto Sans" pitchFamily="34" charset="0"/>
        </a:defRPr>
      </a:lvl8pPr>
      <a:lvl9pPr marL="2176307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Noto Sans" pitchFamily="34" charset="0"/>
        </a:defRPr>
      </a:lvl9pPr>
    </p:titleStyle>
    <p:bodyStyle>
      <a:lvl1pPr algn="l" rtl="0" eaLnBrk="1" fontAlgn="base" hangingPunct="1">
        <a:lnSpc>
          <a:spcPct val="110000"/>
        </a:lnSpc>
        <a:spcBef>
          <a:spcPts val="952"/>
        </a:spcBef>
        <a:spcAft>
          <a:spcPts val="952"/>
        </a:spcAft>
        <a:buFont typeface="Arial" charset="0"/>
        <a:defRPr lang="en-GB" b="1" kern="1200" dirty="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1" fontAlgn="base" hangingPunct="1">
        <a:lnSpc>
          <a:spcPct val="110000"/>
        </a:lnSpc>
        <a:spcBef>
          <a:spcPct val="0"/>
        </a:spcBef>
        <a:spcAft>
          <a:spcPts val="1428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341938" indent="-341938" algn="l" rtl="0" eaLnBrk="1" fontAlgn="base" hangingPunct="1">
        <a:lnSpc>
          <a:spcPct val="110000"/>
        </a:lnSpc>
        <a:spcBef>
          <a:spcPct val="0"/>
        </a:spcBef>
        <a:spcAft>
          <a:spcPts val="952"/>
        </a:spcAft>
        <a:buClr>
          <a:schemeClr val="accent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683873" indent="-341938" algn="l" rtl="0" eaLnBrk="1" fontAlgn="base" hangingPunct="1">
        <a:lnSpc>
          <a:spcPct val="110000"/>
        </a:lnSpc>
        <a:spcBef>
          <a:spcPct val="0"/>
        </a:spcBef>
        <a:spcAft>
          <a:spcPts val="952"/>
        </a:spcAft>
        <a:buClr>
          <a:schemeClr val="accent2"/>
        </a:buClr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027700" indent="-341938" algn="l" rtl="0" eaLnBrk="1" fontAlgn="base" hangingPunct="1">
        <a:lnSpc>
          <a:spcPct val="110000"/>
        </a:lnSpc>
        <a:spcBef>
          <a:spcPct val="0"/>
        </a:spcBef>
        <a:spcAft>
          <a:spcPts val="952"/>
        </a:spcAft>
        <a:buClr>
          <a:schemeClr val="accent2"/>
        </a:buClr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370903" indent="-342724" algn="l" defTabSz="1088157" rtl="0" eaLnBrk="1" latinLnBrk="0" hangingPunct="1">
        <a:lnSpc>
          <a:spcPct val="110000"/>
        </a:lnSpc>
        <a:spcBef>
          <a:spcPts val="0"/>
        </a:spcBef>
        <a:spcAft>
          <a:spcPts val="952"/>
        </a:spcAft>
        <a:buClr>
          <a:schemeClr val="accent2"/>
        </a:buClr>
        <a:buFont typeface="Arial" panose="020B0604020202020204" pitchFamily="34" charset="0"/>
        <a:buChar char="–"/>
        <a:defRPr sz="21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13627" indent="-342724" algn="l" defTabSz="1088157" rtl="0" eaLnBrk="1" latinLnBrk="0" hangingPunct="1">
        <a:lnSpc>
          <a:spcPct val="110000"/>
        </a:lnSpc>
        <a:spcBef>
          <a:spcPts val="0"/>
        </a:spcBef>
        <a:spcAft>
          <a:spcPts val="952"/>
        </a:spcAft>
        <a:buClr>
          <a:schemeClr val="accent2"/>
        </a:buClr>
        <a:buFont typeface="Arial" panose="020B0604020202020204" pitchFamily="34" charset="0"/>
        <a:buChar char="–"/>
        <a:defRPr sz="21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080575" indent="-272037" algn="l" defTabSz="108815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4652" indent="-272037" algn="l" defTabSz="108815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81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077" algn="l" defTabSz="10881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157" algn="l" defTabSz="10881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231" algn="l" defTabSz="10881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6307" algn="l" defTabSz="10881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0379" algn="l" defTabSz="10881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4461" algn="l" defTabSz="10881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8536" algn="l" defTabSz="10881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2614" algn="l" defTabSz="108815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6927" y="1584696"/>
            <a:ext cx="10556559" cy="45270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Subheading style</a:t>
            </a:r>
          </a:p>
          <a:p>
            <a:pPr lvl="2"/>
            <a:r>
              <a:rPr lang="en-US" dirty="0"/>
              <a:t>First level bullet</a:t>
            </a:r>
          </a:p>
          <a:p>
            <a:pPr lvl="3"/>
            <a:r>
              <a:rPr lang="en-US" dirty="0"/>
              <a:t>Second level bullet</a:t>
            </a:r>
          </a:p>
          <a:p>
            <a:pPr lvl="4"/>
            <a:r>
              <a:rPr lang="en-US" dirty="0"/>
              <a:t>Third level bullet</a:t>
            </a:r>
          </a:p>
          <a:p>
            <a:pPr lvl="5"/>
            <a:r>
              <a:rPr lang="en-US" dirty="0"/>
              <a:t>Fourth level bullet</a:t>
            </a:r>
          </a:p>
          <a:p>
            <a:pPr lvl="6"/>
            <a:r>
              <a:rPr lang="en-US" dirty="0"/>
              <a:t>Fifth level bullet</a:t>
            </a:r>
          </a:p>
          <a:p>
            <a:pPr lvl="0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63451" y="6391172"/>
            <a:ext cx="2110041" cy="365210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914165" fontAlgn="base">
              <a:spcBef>
                <a:spcPct val="0"/>
              </a:spcBef>
              <a:spcAft>
                <a:spcPct val="0"/>
              </a:spcAft>
              <a:defRPr sz="800">
                <a:solidFill>
                  <a:schemeClr val="tx2"/>
                </a:solidFill>
                <a:latin typeface="Noto Sans" pitchFamily="34" charset="0"/>
              </a:defRPr>
            </a:lvl1pPr>
          </a:lstStyle>
          <a:p>
            <a:pPr>
              <a:defRPr/>
            </a:pPr>
            <a:r>
              <a:rPr lang="en-US">
                <a:solidFill>
                  <a:srgbClr val="336750"/>
                </a:solidFill>
                <a:cs typeface="Arial" charset="0"/>
              </a:rPr>
              <a:t>© Institute for Fiscal Studies  </a:t>
            </a:r>
            <a:endParaRPr lang="en-GB" dirty="0">
              <a:solidFill>
                <a:srgbClr val="336750"/>
              </a:solidFill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927" y="6391172"/>
            <a:ext cx="3860297" cy="36521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defTabSz="914165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  <a:endParaRPr lang="en-GB" dirty="0">
              <a:solidFill>
                <a:srgbClr val="33675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87799" y="6391172"/>
            <a:ext cx="2844430" cy="36521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defTabSz="914165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232714-8D43-4D74-8955-E5D8D11E98CA}" type="slidenum">
              <a:rPr lang="en-GB" smtClean="0">
                <a:solidFill>
                  <a:srgbClr val="33675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336750"/>
              </a:solidFill>
            </a:endParaRPr>
          </a:p>
        </p:txBody>
      </p:sp>
      <p:sp>
        <p:nvSpPr>
          <p:cNvPr id="1030" name="Title Placeholder 7"/>
          <p:cNvSpPr>
            <a:spLocks noGrp="1"/>
          </p:cNvSpPr>
          <p:nvPr>
            <p:ph type="title"/>
          </p:nvPr>
        </p:nvSpPr>
        <p:spPr bwMode="auto">
          <a:xfrm>
            <a:off x="814812" y="627208"/>
            <a:ext cx="8543870" cy="785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  <p:sldLayoutId id="2147483910" r:id="rId13"/>
    <p:sldLayoutId id="2147483911" r:id="rId14"/>
    <p:sldLayoutId id="2147483912" r:id="rId15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kern="120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Noto San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Noto San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Noto San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Noto Sans" pitchFamily="34" charset="0"/>
        </a:defRPr>
      </a:lvl5pPr>
      <a:lvl6pPr marL="544112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Noto Sans" pitchFamily="34" charset="0"/>
        </a:defRPr>
      </a:lvl6pPr>
      <a:lvl7pPr marL="1088226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Noto Sans" pitchFamily="34" charset="0"/>
        </a:defRPr>
      </a:lvl7pPr>
      <a:lvl8pPr marL="1632336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Noto Sans" pitchFamily="34" charset="0"/>
        </a:defRPr>
      </a:lvl8pPr>
      <a:lvl9pPr marL="2176446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Noto Sans" pitchFamily="34" charset="0"/>
        </a:defRPr>
      </a:lvl9pPr>
    </p:titleStyle>
    <p:bodyStyle>
      <a:lvl1pPr algn="l" rtl="0" eaLnBrk="1" fontAlgn="base" hangingPunct="1">
        <a:lnSpc>
          <a:spcPct val="110000"/>
        </a:lnSpc>
        <a:spcBef>
          <a:spcPts val="952"/>
        </a:spcBef>
        <a:spcAft>
          <a:spcPts val="952"/>
        </a:spcAft>
        <a:buFont typeface="Arial" charset="0"/>
        <a:defRPr lang="en-GB" b="1" kern="1200" dirty="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1" fontAlgn="base" hangingPunct="1">
        <a:lnSpc>
          <a:spcPct val="110000"/>
        </a:lnSpc>
        <a:spcBef>
          <a:spcPct val="0"/>
        </a:spcBef>
        <a:spcAft>
          <a:spcPts val="1428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341960" indent="-341960" algn="l" rtl="0" eaLnBrk="1" fontAlgn="base" hangingPunct="1">
        <a:lnSpc>
          <a:spcPct val="110000"/>
        </a:lnSpc>
        <a:spcBef>
          <a:spcPct val="0"/>
        </a:spcBef>
        <a:spcAft>
          <a:spcPts val="952"/>
        </a:spcAft>
        <a:buClr>
          <a:schemeClr val="accent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683917" indent="-341960" algn="l" rtl="0" eaLnBrk="1" fontAlgn="base" hangingPunct="1">
        <a:lnSpc>
          <a:spcPct val="110000"/>
        </a:lnSpc>
        <a:spcBef>
          <a:spcPct val="0"/>
        </a:spcBef>
        <a:spcAft>
          <a:spcPts val="952"/>
        </a:spcAft>
        <a:buClr>
          <a:schemeClr val="accent2"/>
        </a:buClr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027765" indent="-341960" algn="l" rtl="0" eaLnBrk="1" fontAlgn="base" hangingPunct="1">
        <a:lnSpc>
          <a:spcPct val="110000"/>
        </a:lnSpc>
        <a:spcBef>
          <a:spcPct val="0"/>
        </a:spcBef>
        <a:spcAft>
          <a:spcPts val="952"/>
        </a:spcAft>
        <a:buClr>
          <a:schemeClr val="accent2"/>
        </a:buClr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370991" indent="-342747" algn="l" defTabSz="1088226" rtl="0" eaLnBrk="1" latinLnBrk="0" hangingPunct="1">
        <a:lnSpc>
          <a:spcPct val="110000"/>
        </a:lnSpc>
        <a:spcBef>
          <a:spcPts val="0"/>
        </a:spcBef>
        <a:spcAft>
          <a:spcPts val="952"/>
        </a:spcAft>
        <a:buClr>
          <a:schemeClr val="accent2"/>
        </a:buClr>
        <a:buFont typeface="Arial" panose="020B0604020202020204" pitchFamily="34" charset="0"/>
        <a:buChar char="–"/>
        <a:defRPr sz="21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13737" indent="-342747" algn="l" defTabSz="1088226" rtl="0" eaLnBrk="1" latinLnBrk="0" hangingPunct="1">
        <a:lnSpc>
          <a:spcPct val="110000"/>
        </a:lnSpc>
        <a:spcBef>
          <a:spcPts val="0"/>
        </a:spcBef>
        <a:spcAft>
          <a:spcPts val="952"/>
        </a:spcAft>
        <a:buClr>
          <a:schemeClr val="accent2"/>
        </a:buClr>
        <a:buFont typeface="Arial" panose="020B0604020202020204" pitchFamily="34" charset="0"/>
        <a:buChar char="–"/>
        <a:defRPr sz="21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080836" indent="-272055" algn="l" defTabSz="108822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4948" indent="-272055" algn="l" defTabSz="108822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822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112" algn="l" defTabSz="108822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226" algn="l" defTabSz="108822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336" algn="l" defTabSz="108822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6446" algn="l" defTabSz="108822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0554" algn="l" defTabSz="108822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4670" algn="l" defTabSz="108822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8780" algn="l" defTabSz="108822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2893" algn="l" defTabSz="108822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73610"/>
            <a:ext cx="12190413" cy="4549420"/>
          </a:xfrm>
        </p:spPr>
        <p:txBody>
          <a:bodyPr>
            <a:normAutofit fontScale="62500" lnSpcReduction="20000"/>
          </a:bodyPr>
          <a:lstStyle/>
          <a:p>
            <a:r>
              <a:rPr lang="en-GB" sz="9600" b="1" dirty="0">
                <a:solidFill>
                  <a:srgbClr val="336750"/>
                </a:solidFill>
              </a:rPr>
              <a:t>Taxing families</a:t>
            </a:r>
          </a:p>
          <a:p>
            <a:r>
              <a:rPr lang="en-GB" sz="7100" b="1" dirty="0">
                <a:solidFill>
                  <a:srgbClr val="336750"/>
                </a:solidFill>
              </a:rPr>
              <a:t>30 years after the introduction of </a:t>
            </a:r>
            <a:br>
              <a:rPr lang="en-GB" sz="7100" b="1" dirty="0">
                <a:solidFill>
                  <a:srgbClr val="336750"/>
                </a:solidFill>
              </a:rPr>
            </a:br>
            <a:r>
              <a:rPr lang="en-GB" sz="7100" b="1" dirty="0">
                <a:solidFill>
                  <a:srgbClr val="336750"/>
                </a:solidFill>
              </a:rPr>
              <a:t>independent taxation have we got it right?</a:t>
            </a:r>
          </a:p>
          <a:p>
            <a:endParaRPr lang="en-GB" sz="2300" b="1" dirty="0">
              <a:solidFill>
                <a:srgbClr val="33675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GB" sz="15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900" b="1" dirty="0"/>
              <a:t>Chair: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900" b="1" dirty="0">
                <a:solidFill>
                  <a:srgbClr val="0070C0"/>
                </a:solidFill>
              </a:rPr>
              <a:t>Ray McCann</a:t>
            </a:r>
            <a:r>
              <a:rPr lang="en-GB" sz="2900" dirty="0"/>
              <a:t>, President, Chartered Institute of Taxation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900" b="1" dirty="0"/>
              <a:t>Panellists:</a:t>
            </a:r>
            <a:endParaRPr lang="en-GB" sz="2900" dirty="0"/>
          </a:p>
          <a:p>
            <a:pPr>
              <a:spcBef>
                <a:spcPts val="0"/>
              </a:spcBef>
            </a:pPr>
            <a:r>
              <a:rPr lang="en-GB" sz="2900" b="1" dirty="0">
                <a:solidFill>
                  <a:srgbClr val="0070C0"/>
                </a:solidFill>
              </a:rPr>
              <a:t>Stuart Adam</a:t>
            </a:r>
            <a:r>
              <a:rPr lang="en-GB" sz="2900" dirty="0"/>
              <a:t>, Senior Research Economist, Institute for Fiscal Studies</a:t>
            </a:r>
          </a:p>
          <a:p>
            <a:r>
              <a:rPr lang="en-GB" sz="2900" b="1" dirty="0">
                <a:solidFill>
                  <a:srgbClr val="0070C0"/>
                </a:solidFill>
              </a:rPr>
              <a:t>Fran Bennett</a:t>
            </a:r>
            <a:r>
              <a:rPr lang="en-GB" sz="2900" dirty="0"/>
              <a:t>, Senior Research and Teaching Fellow, University of Oxford, and Women's Budget Group</a:t>
            </a:r>
          </a:p>
          <a:p>
            <a:r>
              <a:rPr lang="en-GB" sz="2900" b="1" dirty="0">
                <a:solidFill>
                  <a:srgbClr val="0070C0"/>
                </a:solidFill>
              </a:rPr>
              <a:t>Don Draper</a:t>
            </a:r>
            <a:r>
              <a:rPr lang="en-GB" sz="2900" dirty="0"/>
              <a:t>, Co-founder, Tax and the Family</a:t>
            </a:r>
          </a:p>
          <a:p>
            <a:r>
              <a:rPr lang="en-GB" sz="2900" b="1" dirty="0">
                <a:solidFill>
                  <a:srgbClr val="0070C0"/>
                </a:solidFill>
              </a:rPr>
              <a:t>Gillian Wrigley</a:t>
            </a:r>
            <a:r>
              <a:rPr lang="en-GB" sz="2900" dirty="0"/>
              <a:t>, Technical Officer, Low Incomes Tax Reform Group</a:t>
            </a:r>
            <a:endParaRPr lang="en-GB" sz="2900" b="1" dirty="0">
              <a:solidFill>
                <a:srgbClr val="0070C0"/>
              </a:solidFill>
            </a:endParaRPr>
          </a:p>
          <a:p>
            <a:endParaRPr lang="en-GB" sz="2900" b="1" dirty="0">
              <a:solidFill>
                <a:srgbClr val="0070C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GB" sz="29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GB" sz="29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7242" y="471321"/>
            <a:ext cx="2018632" cy="113702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9263558" y="6238106"/>
            <a:ext cx="2508375" cy="384587"/>
          </a:xfrm>
          <a:prstGeom prst="rect">
            <a:avLst/>
          </a:prstGeom>
        </p:spPr>
        <p:txBody>
          <a:bodyPr wrap="none" lIns="91311" tIns="45654" rIns="91311" bIns="45654">
            <a:spAutoFit/>
          </a:bodyPr>
          <a:lstStyle/>
          <a:p>
            <a:pPr algn="ctr" defTabSz="914018"/>
            <a:r>
              <a:rPr lang="en-GB" sz="1900" dirty="0">
                <a:solidFill>
                  <a:prstClr val="black"/>
                </a:solidFill>
              </a:rPr>
              <a:t>Twitter: #ciotifsdebates</a:t>
            </a:r>
          </a:p>
        </p:txBody>
      </p:sp>
      <p:pic>
        <p:nvPicPr>
          <p:cNvPr id="8" name="Picture 7" descr="IFS_PRIMARY_RGB sm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9569" y="393128"/>
            <a:ext cx="2614524" cy="1307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609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16934" y="593868"/>
            <a:ext cx="8734347" cy="404907"/>
          </a:xfrm>
        </p:spPr>
        <p:txBody>
          <a:bodyPr/>
          <a:lstStyle/>
          <a:p>
            <a:pPr lvl="3"/>
            <a:r>
              <a:rPr lang="en-GB" dirty="0"/>
              <a:t>Marriage and incentives: summary of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16927" y="1584693"/>
            <a:ext cx="10556559" cy="4611167"/>
          </a:xfrm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r>
              <a:rPr lang="en-GB" dirty="0"/>
              <a:t>Financial incentives do affect marriage rates (and fertility rates)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/>
              <a:t>But effect is very small</a:t>
            </a:r>
          </a:p>
          <a:p>
            <a:r>
              <a:rPr lang="en-GB" dirty="0"/>
              <a:t>Bigger effect on reported status?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/>
              <a:t>Government estimates it overpays more than £0.5bn annually in benefits &amp; tax credits as a result of people falsely claiming to be living without a partner</a:t>
            </a:r>
          </a:p>
          <a:p>
            <a:pPr lvl="0"/>
            <a:r>
              <a:rPr lang="en-GB" dirty="0"/>
              <a:t>Little evidence that marriage </a:t>
            </a:r>
            <a:r>
              <a:rPr lang="en-GB" i="1" dirty="0"/>
              <a:t>per se</a:t>
            </a:r>
            <a:r>
              <a:rPr lang="en-GB" dirty="0"/>
              <a:t> benefits children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/>
              <a:t>Better outcomes for children of married parents largely explained by the characteristics of people who marry, not the effects of marriage</a:t>
            </a:r>
          </a:p>
          <a:p>
            <a:pPr marL="382985" lvl="2" indent="-382985" fontAlgn="base">
              <a:spcBef>
                <a:spcPct val="0"/>
              </a:spcBef>
              <a:buNone/>
            </a:pPr>
            <a:r>
              <a:rPr lang="en-GB" b="1" dirty="0"/>
              <a:t>No evidence that tax-induced marriage benefits children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>
                <a:solidFill>
                  <a:srgbClr val="333333"/>
                </a:solidFill>
              </a:rPr>
              <a:t>Though difficult to test</a:t>
            </a:r>
          </a:p>
          <a:p>
            <a:pPr marL="382985" lvl="2" indent="-382985" fontAlgn="base">
              <a:spcBef>
                <a:spcPct val="0"/>
              </a:spcBef>
              <a:buNone/>
            </a:pPr>
            <a:endParaRPr lang="en-GB" dirty="0">
              <a:solidFill>
                <a:srgbClr val="333333"/>
              </a:solidFill>
            </a:endParaRPr>
          </a:p>
          <a:p>
            <a:pPr marL="382985" lvl="2" indent="-382985" fontAlgn="base">
              <a:spcBef>
                <a:spcPct val="0"/>
              </a:spcBef>
              <a:buNone/>
            </a:pPr>
            <a:endParaRPr lang="en-GB" b="1" dirty="0"/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  <a:endParaRPr lang="en-GB" dirty="0">
              <a:solidFill>
                <a:srgbClr val="317B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36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16934" y="593868"/>
            <a:ext cx="8734347" cy="404907"/>
          </a:xfrm>
        </p:spPr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16927" y="1584693"/>
            <a:ext cx="10556559" cy="4611167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GB" dirty="0"/>
              <a:t>Delicate trade-offs and value judgements</a:t>
            </a:r>
          </a:p>
          <a:p>
            <a:pPr marL="382985" lvl="2" indent="-382985" fontAlgn="base">
              <a:lnSpc>
                <a:spcPct val="120000"/>
              </a:lnSpc>
              <a:spcBef>
                <a:spcPct val="0"/>
              </a:spcBef>
              <a:buFont typeface="Arial" charset="0"/>
              <a:buChar char="•"/>
            </a:pPr>
            <a:r>
              <a:rPr lang="en-GB" dirty="0"/>
              <a:t>Tension between sensible-sounding principles</a:t>
            </a:r>
          </a:p>
          <a:p>
            <a:r>
              <a:rPr lang="en-GB" dirty="0"/>
              <a:t>UK has a hybrid system</a:t>
            </a:r>
          </a:p>
          <a:p>
            <a:pPr marL="382099" lvl="2" indent="-382985">
              <a:spcBef>
                <a:spcPct val="0"/>
              </a:spcBef>
            </a:pPr>
            <a:r>
              <a:rPr lang="en-GB" dirty="0"/>
              <a:t>Broadly independent taxation of earnings</a:t>
            </a:r>
          </a:p>
          <a:p>
            <a:pPr marL="382099" lvl="2" indent="-382985">
              <a:spcBef>
                <a:spcPct val="0"/>
              </a:spcBef>
            </a:pPr>
            <a:r>
              <a:rPr lang="en-GB" dirty="0"/>
              <a:t>Optional joint assessment of capital</a:t>
            </a:r>
          </a:p>
          <a:p>
            <a:pPr marL="382099" lvl="2" indent="-382985">
              <a:spcBef>
                <a:spcPct val="0"/>
              </a:spcBef>
            </a:pPr>
            <a:r>
              <a:rPr lang="en-GB" dirty="0"/>
              <a:t>Joint benefit assessment</a:t>
            </a:r>
          </a:p>
          <a:p>
            <a:r>
              <a:rPr lang="en-GB" dirty="0"/>
              <a:t>Recent reforms </a:t>
            </a:r>
            <a:r>
              <a:rPr lang="en-GB" dirty="0">
                <a:sym typeface="Wingdings" pitchFamily="2" charset="2"/>
              </a:rPr>
              <a:t> no clear principle discernible</a:t>
            </a:r>
            <a:endParaRPr lang="en-GB" dirty="0"/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73610"/>
            <a:ext cx="12190413" cy="4549420"/>
          </a:xfrm>
        </p:spPr>
        <p:txBody>
          <a:bodyPr>
            <a:normAutofit fontScale="62500" lnSpcReduction="20000"/>
          </a:bodyPr>
          <a:lstStyle/>
          <a:p>
            <a:r>
              <a:rPr lang="en-GB" sz="9600" b="1" dirty="0">
                <a:solidFill>
                  <a:srgbClr val="336750"/>
                </a:solidFill>
              </a:rPr>
              <a:t>Taxing families</a:t>
            </a:r>
          </a:p>
          <a:p>
            <a:r>
              <a:rPr lang="en-GB" sz="7100" b="1" dirty="0">
                <a:solidFill>
                  <a:srgbClr val="336750"/>
                </a:solidFill>
              </a:rPr>
              <a:t>30 years after the introduction of </a:t>
            </a:r>
            <a:br>
              <a:rPr lang="en-GB" sz="7100" b="1" dirty="0">
                <a:solidFill>
                  <a:srgbClr val="336750"/>
                </a:solidFill>
              </a:rPr>
            </a:br>
            <a:r>
              <a:rPr lang="en-GB" sz="7100" b="1" dirty="0">
                <a:solidFill>
                  <a:srgbClr val="336750"/>
                </a:solidFill>
              </a:rPr>
              <a:t>independent taxation have we got it right?</a:t>
            </a:r>
          </a:p>
          <a:p>
            <a:endParaRPr lang="en-GB" sz="2300" b="1" dirty="0">
              <a:solidFill>
                <a:srgbClr val="33675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GB" sz="15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900" b="1" dirty="0"/>
              <a:t>Chair: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900" b="1" dirty="0">
                <a:solidFill>
                  <a:srgbClr val="0070C0"/>
                </a:solidFill>
              </a:rPr>
              <a:t>Ray McCann</a:t>
            </a:r>
            <a:r>
              <a:rPr lang="en-GB" sz="2900" dirty="0"/>
              <a:t>, President, Chartered Institute of Taxation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900" b="1" dirty="0"/>
              <a:t>Panellists:</a:t>
            </a:r>
            <a:endParaRPr lang="en-GB" sz="2900" dirty="0"/>
          </a:p>
          <a:p>
            <a:pPr>
              <a:spcBef>
                <a:spcPts val="0"/>
              </a:spcBef>
            </a:pPr>
            <a:r>
              <a:rPr lang="en-GB" sz="2900" b="1" dirty="0">
                <a:solidFill>
                  <a:srgbClr val="0070C0"/>
                </a:solidFill>
              </a:rPr>
              <a:t>Stuart Adam</a:t>
            </a:r>
            <a:r>
              <a:rPr lang="en-GB" sz="2900" dirty="0"/>
              <a:t>, Senior Research Economist, Institute for Fiscal Studies</a:t>
            </a:r>
          </a:p>
          <a:p>
            <a:r>
              <a:rPr lang="en-GB" sz="2900" b="1" dirty="0">
                <a:solidFill>
                  <a:srgbClr val="0070C0"/>
                </a:solidFill>
              </a:rPr>
              <a:t>Fran Bennett</a:t>
            </a:r>
            <a:r>
              <a:rPr lang="en-GB" sz="2900" dirty="0"/>
              <a:t>, Senior Research and Teaching Fellow, University of Oxford, and Women's Budget Group</a:t>
            </a:r>
          </a:p>
          <a:p>
            <a:r>
              <a:rPr lang="en-GB" sz="2900" b="1" dirty="0">
                <a:solidFill>
                  <a:srgbClr val="0070C0"/>
                </a:solidFill>
              </a:rPr>
              <a:t>Don Draper</a:t>
            </a:r>
            <a:r>
              <a:rPr lang="en-GB" sz="2900" dirty="0"/>
              <a:t>, Co-founder, Tax and the Family</a:t>
            </a:r>
          </a:p>
          <a:p>
            <a:r>
              <a:rPr lang="en-GB" sz="2900" b="1" dirty="0">
                <a:solidFill>
                  <a:srgbClr val="0070C0"/>
                </a:solidFill>
              </a:rPr>
              <a:t>Gillian Wrigley</a:t>
            </a:r>
            <a:r>
              <a:rPr lang="en-GB" sz="2900" dirty="0"/>
              <a:t>, Technical Officer, Low Incomes Tax Reform Group</a:t>
            </a:r>
            <a:endParaRPr lang="en-GB" sz="2900" b="1" dirty="0">
              <a:solidFill>
                <a:srgbClr val="0070C0"/>
              </a:solidFill>
            </a:endParaRPr>
          </a:p>
          <a:p>
            <a:endParaRPr lang="en-GB" sz="2900" b="1" dirty="0">
              <a:solidFill>
                <a:srgbClr val="0070C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GB" sz="29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GB" sz="29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7242" y="471321"/>
            <a:ext cx="2018632" cy="113702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9347471" y="6285567"/>
            <a:ext cx="2508375" cy="384587"/>
          </a:xfrm>
          <a:prstGeom prst="rect">
            <a:avLst/>
          </a:prstGeom>
        </p:spPr>
        <p:txBody>
          <a:bodyPr wrap="none" lIns="91311" tIns="45654" rIns="91311" bIns="45654">
            <a:spAutoFit/>
          </a:bodyPr>
          <a:lstStyle/>
          <a:p>
            <a:pPr algn="ctr" defTabSz="914018"/>
            <a:r>
              <a:rPr lang="en-GB" sz="1900" dirty="0">
                <a:solidFill>
                  <a:prstClr val="black"/>
                </a:solidFill>
              </a:rPr>
              <a:t>Twitter: #ciotifsdebates</a:t>
            </a:r>
          </a:p>
        </p:txBody>
      </p:sp>
      <p:pic>
        <p:nvPicPr>
          <p:cNvPr id="8" name="Picture 7" descr="IFS_PRIMARY_RGB sm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9569" y="393128"/>
            <a:ext cx="2614524" cy="1307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609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ubtitle 1"/>
          <p:cNvSpPr>
            <a:spLocks noGrp="1"/>
          </p:cNvSpPr>
          <p:nvPr>
            <p:ph type="subTitle" idx="1"/>
          </p:nvPr>
        </p:nvSpPr>
        <p:spPr bwMode="auto">
          <a:xfrm>
            <a:off x="816927" y="2829580"/>
            <a:ext cx="8533289" cy="125124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ct val="0"/>
              </a:spcAft>
            </a:pPr>
            <a:r>
              <a:rPr lang="en-GB" dirty="0"/>
              <a:t>Stuart</a:t>
            </a:r>
            <a:r>
              <a:rPr dirty="0"/>
              <a:t> Adam</a:t>
            </a:r>
          </a:p>
        </p:txBody>
      </p:sp>
      <p:sp>
        <p:nvSpPr>
          <p:cNvPr id="17413" name="Title 4"/>
          <p:cNvSpPr>
            <a:spLocks noGrp="1"/>
          </p:cNvSpPr>
          <p:nvPr>
            <p:ph type="title"/>
          </p:nvPr>
        </p:nvSpPr>
        <p:spPr>
          <a:xfrm>
            <a:off x="814813" y="1638679"/>
            <a:ext cx="7487792" cy="711365"/>
          </a:xfrm>
        </p:spPr>
        <p:txBody>
          <a:bodyPr/>
          <a:lstStyle/>
          <a:p>
            <a:r>
              <a:rPr dirty="0">
                <a:cs typeface="Noto Sans" pitchFamily="34" charset="0"/>
              </a:rPr>
              <a:t>Taxing couples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816934" y="593868"/>
            <a:ext cx="8734347" cy="404907"/>
          </a:xfrm>
        </p:spPr>
        <p:txBody>
          <a:bodyPr/>
          <a:lstStyle/>
          <a:p>
            <a:r>
              <a:rPr lang="en-GB" sz="2900" dirty="0"/>
              <a:t>Income and Corporation Taxes Act 1970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 bwMode="auto">
          <a:xfrm>
            <a:off x="816927" y="1584692"/>
            <a:ext cx="10556559" cy="4611167"/>
          </a:xfrm>
        </p:spPr>
        <p:txBody>
          <a:bodyPr wrap="square" numCol="1" anchor="ctr" anchorCtr="0" compatLnSpc="1">
            <a:prstTxWarp prst="textNoShape">
              <a:avLst/>
            </a:prstTxWarp>
          </a:bodyPr>
          <a:lstStyle/>
          <a:p>
            <a:r>
              <a:rPr lang="en-GB" sz="3800" i="1" dirty="0"/>
              <a:t>“A woman’s income chargeable to tax shall ... be deemed to be her husband’s income and not her income”</a:t>
            </a:r>
          </a:p>
          <a:p>
            <a:endParaRPr lang="en-GB" sz="3800" i="1" dirty="0"/>
          </a:p>
          <a:p>
            <a:pPr lvl="2"/>
            <a:endParaRPr dirty="0"/>
          </a:p>
        </p:txBody>
      </p:sp>
      <p:sp>
        <p:nvSpPr>
          <p:cNvPr id="1843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816934" y="593868"/>
            <a:ext cx="8734347" cy="404907"/>
          </a:xfrm>
        </p:spPr>
        <p:txBody>
          <a:bodyPr/>
          <a:lstStyle/>
          <a:p>
            <a:r>
              <a:rPr lang="en-GB" sz="2900" dirty="0"/>
              <a:t>Some history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 bwMode="auto">
          <a:xfrm>
            <a:off x="816927" y="1584692"/>
            <a:ext cx="10556559" cy="4611167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dirty="0"/>
              <a:t>1990</a:t>
            </a:r>
          </a:p>
          <a:p>
            <a:pPr lvl="2"/>
            <a:r>
              <a:rPr lang="en-GB" dirty="0"/>
              <a:t>Move from (mostly) joint to (mostly) independent income taxation</a:t>
            </a:r>
          </a:p>
          <a:p>
            <a:r>
              <a:rPr lang="en-GB" dirty="0"/>
              <a:t>1990s</a:t>
            </a:r>
          </a:p>
          <a:p>
            <a:pPr lvl="2"/>
            <a:r>
              <a:rPr lang="en-GB" dirty="0"/>
              <a:t>Married couple’s allowance (mostly) phased out; tax credits for children introduced</a:t>
            </a:r>
          </a:p>
          <a:p>
            <a:r>
              <a:rPr lang="en-GB" dirty="0"/>
              <a:t>2013</a:t>
            </a:r>
          </a:p>
          <a:p>
            <a:pPr lvl="2"/>
            <a:r>
              <a:rPr lang="en-GB" dirty="0"/>
              <a:t>High income child benefit charge introduced</a:t>
            </a:r>
          </a:p>
          <a:p>
            <a:r>
              <a:rPr lang="en-GB" dirty="0"/>
              <a:t>2015</a:t>
            </a:r>
          </a:p>
          <a:p>
            <a:pPr lvl="2"/>
            <a:r>
              <a:rPr lang="en-GB" dirty="0"/>
              <a:t>Marriage allowance introduced</a:t>
            </a:r>
          </a:p>
        </p:txBody>
      </p:sp>
      <p:sp>
        <p:nvSpPr>
          <p:cNvPr id="1843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336750"/>
                </a:solidFill>
              </a:rPr>
              <a:t>© Institute for Fiscal Studies  </a:t>
            </a:r>
            <a:endParaRPr lang="en-GB">
              <a:solidFill>
                <a:srgbClr val="33675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solidFill>
                  <a:srgbClr val="336750"/>
                </a:solidFill>
              </a:rPr>
              <a:t>Taxing couples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16934" y="593868"/>
            <a:ext cx="8734347" cy="404907"/>
          </a:xfrm>
        </p:spPr>
        <p:txBody>
          <a:bodyPr/>
          <a:lstStyle/>
          <a:p>
            <a:pPr lvl="3"/>
            <a:r>
              <a:rPr lang="en-GB" dirty="0"/>
              <a:t>Individual </a:t>
            </a:r>
            <a:r>
              <a:rPr lang="en-GB" dirty="0" err="1"/>
              <a:t>vs</a:t>
            </a:r>
            <a:r>
              <a:rPr lang="en-GB" dirty="0"/>
              <a:t> joint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16927" y="1584693"/>
            <a:ext cx="10556559" cy="4611167"/>
          </a:xfrm>
        </p:spPr>
        <p:txBody>
          <a:bodyPr wrap="square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r>
              <a:rPr lang="en-GB" dirty="0"/>
              <a:t>Family arrangements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/>
              <a:t>Only individual assessment means that marriage does not affect payments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/>
              <a:t>Only joint assessment means that arrangements within marriage do not affect payments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>
                <a:sym typeface="Wingdings" pitchFamily="2" charset="2"/>
              </a:rPr>
              <a:t> Progressive tax and benefit system can’t achieve both </a:t>
            </a:r>
          </a:p>
          <a:p>
            <a:r>
              <a:rPr lang="en-GB" dirty="0"/>
              <a:t>Fairness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/>
              <a:t>Does your ability to pay depend on your spouse’s income?</a:t>
            </a:r>
          </a:p>
          <a:p>
            <a:r>
              <a:rPr lang="en-GB" dirty="0"/>
              <a:t>Work incentives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sz="2600" dirty="0">
                <a:solidFill>
                  <a:srgbClr val="333333"/>
                </a:solidFill>
              </a:rPr>
              <a:t>Individual assessment gives weaker incentives for 1</a:t>
            </a:r>
            <a:r>
              <a:rPr lang="en-GB" sz="2600" baseline="30000" dirty="0">
                <a:solidFill>
                  <a:srgbClr val="333333"/>
                </a:solidFill>
              </a:rPr>
              <a:t>st</a:t>
            </a:r>
            <a:r>
              <a:rPr lang="en-GB" sz="2600" dirty="0">
                <a:solidFill>
                  <a:srgbClr val="333333"/>
                </a:solidFill>
              </a:rPr>
              <a:t> earner, but stronger for 2</a:t>
            </a:r>
            <a:r>
              <a:rPr lang="en-GB" sz="2600" baseline="30000" dirty="0">
                <a:solidFill>
                  <a:srgbClr val="333333"/>
                </a:solidFill>
              </a:rPr>
              <a:t>nd</a:t>
            </a:r>
            <a:r>
              <a:rPr lang="en-GB" sz="2600" dirty="0">
                <a:solidFill>
                  <a:srgbClr val="333333"/>
                </a:solidFill>
              </a:rPr>
              <a:t> earner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sz="2600" dirty="0">
                <a:solidFill>
                  <a:srgbClr val="333333"/>
                </a:solidFill>
              </a:rPr>
              <a:t>2</a:t>
            </a:r>
            <a:r>
              <a:rPr lang="en-GB" sz="2600" baseline="30000" dirty="0">
                <a:solidFill>
                  <a:srgbClr val="333333"/>
                </a:solidFill>
              </a:rPr>
              <a:t>nd</a:t>
            </a:r>
            <a:r>
              <a:rPr lang="en-GB" sz="2600" dirty="0">
                <a:solidFill>
                  <a:srgbClr val="333333"/>
                </a:solidFill>
              </a:rPr>
              <a:t> earners generally more responsive to incentives </a:t>
            </a:r>
            <a:r>
              <a:rPr lang="en-GB" sz="2600" dirty="0">
                <a:solidFill>
                  <a:srgbClr val="333333"/>
                </a:solidFill>
                <a:sym typeface="Wingdings" pitchFamily="2" charset="2"/>
              </a:rPr>
              <a:t> individual assessment more efficient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sz="2600" dirty="0">
                <a:solidFill>
                  <a:srgbClr val="333333"/>
                </a:solidFill>
                <a:sym typeface="Wingdings" pitchFamily="2" charset="2"/>
              </a:rPr>
              <a:t>But maybe we care more about ensuring there’s at least one earner in the family?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sz="2600" dirty="0">
                <a:solidFill>
                  <a:srgbClr val="333333"/>
                </a:solidFill>
                <a:sym typeface="Wingdings" pitchFamily="2" charset="2"/>
              </a:rPr>
              <a:t>Under some assumptions, theory suggests individual tax &amp; joint benefits might be right</a:t>
            </a:r>
            <a:endParaRPr lang="en-GB" sz="2600" dirty="0">
              <a:solidFill>
                <a:srgbClr val="333333"/>
              </a:solidFill>
            </a:endParaRPr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  <a:endParaRPr lang="en-GB" dirty="0">
              <a:solidFill>
                <a:srgbClr val="317B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36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16934" y="593868"/>
            <a:ext cx="8734347" cy="404907"/>
          </a:xfrm>
        </p:spPr>
        <p:txBody>
          <a:bodyPr/>
          <a:lstStyle/>
          <a:p>
            <a:pPr lvl="3"/>
            <a:r>
              <a:rPr lang="en-GB" dirty="0"/>
              <a:t>The UK: a mixed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16927" y="1584693"/>
            <a:ext cx="10556559" cy="4611167"/>
          </a:xfrm>
        </p:spPr>
        <p:txBody>
          <a:bodyPr wrap="square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r>
              <a:rPr lang="en-GB" dirty="0"/>
              <a:t>Independent tax system, joint benefit system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/>
              <a:t>Not quite...</a:t>
            </a:r>
          </a:p>
          <a:p>
            <a:pPr marL="0" lvl="2" indent="0" defTabSz="914400" fontAlgn="base">
              <a:spcBef>
                <a:spcPts val="1067"/>
              </a:spcBef>
              <a:buClrTx/>
              <a:buNone/>
            </a:pPr>
            <a:r>
              <a:rPr lang="en-GB" b="1" dirty="0"/>
              <a:t>Marriage allowance, high income child benefit charge and (residual) married couple’s allowance </a:t>
            </a:r>
          </a:p>
          <a:p>
            <a:r>
              <a:rPr lang="en-GB" dirty="0"/>
              <a:t>Independent taxation of labour income; closer to optional joint taxation of capital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/>
              <a:t>Married couples can transfer assets (and so their returns) to the lower-income spouse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/>
              <a:t>No income tax or capital gains tax consequence of the transfer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/>
              <a:t>No inheritance tax on gifts/bequests to a spouse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/>
              <a:t>Spouse inherits any unused IHT nil-rate band: in effect couples have a double-sized joint allowance</a:t>
            </a:r>
          </a:p>
          <a:p>
            <a:pPr lvl="0"/>
            <a:r>
              <a:rPr lang="en-GB" dirty="0"/>
              <a:t>This raises particularly interesting issues where there is scope to convert labour to capital income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/>
              <a:t>Lots of scope for tax planning by small businesses</a:t>
            </a:r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  <a:endParaRPr lang="en-GB" dirty="0">
              <a:solidFill>
                <a:srgbClr val="317B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36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16934" y="593868"/>
            <a:ext cx="8734347" cy="404907"/>
          </a:xfrm>
        </p:spPr>
        <p:txBody>
          <a:bodyPr/>
          <a:lstStyle/>
          <a:p>
            <a:pPr lvl="3"/>
            <a:r>
              <a:rPr lang="en-GB" dirty="0"/>
              <a:t>The return of the family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16927" y="1584693"/>
            <a:ext cx="10556559" cy="4611167"/>
          </a:xfrm>
        </p:spPr>
        <p:txBody>
          <a:bodyPr wrap="square" numCol="1" anchor="t" anchorCtr="0" compatLnSpc="1">
            <a:prstTxWarp prst="textNoShape">
              <a:avLst/>
            </a:prstTxWarp>
            <a:normAutofit fontScale="92500"/>
          </a:bodyPr>
          <a:lstStyle/>
          <a:p>
            <a:r>
              <a:rPr lang="en-GB" dirty="0"/>
              <a:t>Income tax has started to depend on family circumstances again</a:t>
            </a:r>
          </a:p>
          <a:p>
            <a:r>
              <a:rPr lang="en-GB" dirty="0"/>
              <a:t>2013: High income child benefit charge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/>
              <a:t>Child benefit withdrawn from families with a high-income individual</a:t>
            </a:r>
          </a:p>
          <a:p>
            <a:pPr lvl="0"/>
            <a:r>
              <a:rPr lang="en-GB" dirty="0"/>
              <a:t>2015: Marriage allowance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/>
              <a:t>10% of personal allowance transferable to a basic-rate spouse / civil partner</a:t>
            </a:r>
          </a:p>
          <a:p>
            <a:pPr marL="382985" lvl="2" indent="-382985" fontAlgn="base">
              <a:spcBef>
                <a:spcPct val="0"/>
              </a:spcBef>
              <a:buNone/>
            </a:pPr>
            <a:r>
              <a:rPr lang="en-GB" b="1" dirty="0"/>
              <a:t>Both complicate the system</a:t>
            </a:r>
          </a:p>
          <a:p>
            <a:pPr marL="382985" lvl="2" indent="-382985" fontAlgn="base">
              <a:spcBef>
                <a:spcPct val="0"/>
              </a:spcBef>
              <a:buNone/>
            </a:pPr>
            <a:r>
              <a:rPr lang="en-GB" b="1" dirty="0"/>
              <a:t>Both withdrawn in strange ways</a:t>
            </a:r>
          </a:p>
          <a:p>
            <a:pPr lvl="1"/>
            <a:r>
              <a:rPr lang="en-GB" b="1" dirty="0">
                <a:sym typeface="Wingdings" pitchFamily="2" charset="2"/>
              </a:rPr>
              <a:t> </a:t>
            </a:r>
            <a:r>
              <a:rPr lang="en-GB" b="1" dirty="0"/>
              <a:t>No clear principle for how tax should depend on individual/joint income</a:t>
            </a:r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  <a:endParaRPr lang="en-GB" dirty="0">
              <a:solidFill>
                <a:srgbClr val="317B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36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16934" y="593868"/>
            <a:ext cx="8734347" cy="404907"/>
          </a:xfrm>
        </p:spPr>
        <p:txBody>
          <a:bodyPr/>
          <a:lstStyle/>
          <a:p>
            <a:pPr lvl="3"/>
            <a:r>
              <a:rPr lang="en-GB" dirty="0"/>
              <a:t>The high income child benefit charge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16927" y="1584693"/>
            <a:ext cx="10556559" cy="4611167"/>
          </a:xfrm>
        </p:spPr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82985" lvl="2" indent="-382985" fontAlgn="base">
              <a:spcBef>
                <a:spcPct val="0"/>
              </a:spcBef>
              <a:buNone/>
            </a:pPr>
            <a:r>
              <a:rPr lang="en-GB" b="1" dirty="0"/>
              <a:t>Child benefit withdrawn from families with a high-income individual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>
                <a:solidFill>
                  <a:srgbClr val="333333"/>
                </a:solidFill>
              </a:rPr>
              <a:t>Withdrawn over £50,000 to £60,000 income bracket</a:t>
            </a:r>
          </a:p>
          <a:p>
            <a:pPr marL="382985" lvl="2" indent="-382985" fontAlgn="base">
              <a:spcBef>
                <a:spcPct val="0"/>
              </a:spcBef>
              <a:buNone/>
            </a:pPr>
            <a:r>
              <a:rPr lang="en-GB" b="1" dirty="0"/>
              <a:t>We estimated around 1.1m families stood to lose average of £1,300 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>
                <a:solidFill>
                  <a:srgbClr val="333333"/>
                </a:solidFill>
              </a:rPr>
              <a:t>Potentially saving the Exchequer £1.5bn</a:t>
            </a:r>
          </a:p>
          <a:p>
            <a:pPr marL="382985" lvl="2" indent="-382985" fontAlgn="base">
              <a:spcBef>
                <a:spcPct val="0"/>
              </a:spcBef>
              <a:buNone/>
            </a:pPr>
            <a:r>
              <a:rPr lang="en-GB" b="1" dirty="0"/>
              <a:t>In 2016-17, 840,000 families actually lost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>
                <a:solidFill>
                  <a:srgbClr val="333333"/>
                </a:solidFill>
              </a:rPr>
              <a:t>550,000 opted out of receiving child benefit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>
                <a:solidFill>
                  <a:srgbClr val="333333"/>
                </a:solidFill>
              </a:rPr>
              <a:t>291,000 paid the charge through income tax self-assessment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>
                <a:solidFill>
                  <a:srgbClr val="333333"/>
                </a:solidFill>
                <a:sym typeface="Wingdings" pitchFamily="2" charset="2"/>
              </a:rPr>
              <a:t> </a:t>
            </a:r>
            <a:r>
              <a:rPr lang="en-GB" dirty="0">
                <a:solidFill>
                  <a:srgbClr val="333333"/>
                </a:solidFill>
              </a:rPr>
              <a:t>Around 300,000 unaccounted for?</a:t>
            </a:r>
          </a:p>
          <a:p>
            <a:pPr marL="382985" lvl="2" indent="-382985" fontAlgn="base">
              <a:spcBef>
                <a:spcPct val="0"/>
              </a:spcBef>
              <a:buNone/>
            </a:pPr>
            <a:r>
              <a:rPr lang="en-GB" b="1" dirty="0"/>
              <a:t>Now two benefits for children means-tested in different ways</a:t>
            </a:r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  <a:endParaRPr lang="en-GB" dirty="0">
              <a:solidFill>
                <a:srgbClr val="317B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36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16934" y="593868"/>
            <a:ext cx="8734347" cy="404907"/>
          </a:xfrm>
        </p:spPr>
        <p:txBody>
          <a:bodyPr/>
          <a:lstStyle/>
          <a:p>
            <a:pPr lvl="3"/>
            <a:r>
              <a:rPr lang="en-GB" dirty="0"/>
              <a:t>The marriage allowance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16927" y="1584693"/>
            <a:ext cx="10556559" cy="4611167"/>
          </a:xfrm>
        </p:spPr>
        <p:txBody>
          <a:bodyPr wrap="square" numCol="1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marL="382985" lvl="2" indent="-382985" fontAlgn="base">
              <a:spcBef>
                <a:spcPct val="0"/>
              </a:spcBef>
              <a:buNone/>
            </a:pPr>
            <a:r>
              <a:rPr lang="en-GB" b="1" dirty="0"/>
              <a:t>10% of personal allowance transferable from non-taxpayers to a basic-rate spouse</a:t>
            </a:r>
          </a:p>
          <a:p>
            <a:pPr marL="382985" lvl="2" indent="-382985" fontAlgn="base">
              <a:spcBef>
                <a:spcPct val="0"/>
              </a:spcBef>
              <a:buNone/>
            </a:pPr>
            <a:r>
              <a:rPr lang="en-GB" b="1" dirty="0"/>
              <a:t>Worth £237 a year for most eligible couples</a:t>
            </a:r>
          </a:p>
          <a:p>
            <a:pPr marL="382985" lvl="2" indent="-382985" fontAlgn="base">
              <a:spcBef>
                <a:spcPct val="0"/>
              </a:spcBef>
              <a:buNone/>
            </a:pPr>
            <a:r>
              <a:rPr lang="en-GB" b="1" dirty="0"/>
              <a:t>4.2m out of 12.4m couples in a marriage or civil partnership eligible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>
                <a:solidFill>
                  <a:srgbClr val="333333"/>
                </a:solidFill>
              </a:rPr>
              <a:t>Disproportionately those without children (notably pensioners)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>
                <a:solidFill>
                  <a:srgbClr val="333333"/>
                </a:solidFill>
              </a:rPr>
              <a:t>Typically in the lower-middle of the income distribution</a:t>
            </a:r>
          </a:p>
          <a:p>
            <a:pPr marL="382985" lvl="2" indent="-382985" fontAlgn="base">
              <a:spcBef>
                <a:spcPct val="0"/>
              </a:spcBef>
              <a:buNone/>
            </a:pPr>
            <a:r>
              <a:rPr lang="en-GB" b="1" dirty="0"/>
              <a:t>Initially, very few took it up; now increased to 2.6m (60%)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sz="2600" dirty="0">
                <a:solidFill>
                  <a:srgbClr val="333333"/>
                </a:solidFill>
              </a:rPr>
              <a:t>Government still ‘anticipates full take-up’</a:t>
            </a:r>
          </a:p>
          <a:p>
            <a:pPr marL="382985" lvl="2" indent="-382985" fontAlgn="base">
              <a:spcBef>
                <a:spcPct val="0"/>
              </a:spcBef>
              <a:buNone/>
            </a:pPr>
            <a:r>
              <a:rPr lang="en-GB" b="1" dirty="0"/>
              <a:t>Would cost £600m with full take-up, so around £400m now</a:t>
            </a:r>
          </a:p>
          <a:p>
            <a:pPr marL="382985" lvl="2" indent="-382985" fontAlgn="base">
              <a:spcBef>
                <a:spcPct val="0"/>
              </a:spcBef>
              <a:buNone/>
            </a:pPr>
            <a:r>
              <a:rPr lang="en-GB" b="1" dirty="0"/>
              <a:t>There is still a residual married couple’s allowance for those born before April 1935</a:t>
            </a:r>
          </a:p>
          <a:p>
            <a:pPr marL="382985" lvl="2" indent="-382985">
              <a:spcBef>
                <a:spcPct val="0"/>
              </a:spcBef>
              <a:buFont typeface="Arial" charset="0"/>
              <a:buChar char="•"/>
            </a:pPr>
            <a:r>
              <a:rPr lang="en-GB" dirty="0">
                <a:solidFill>
                  <a:srgbClr val="333333"/>
                </a:solidFill>
              </a:rPr>
              <a:t>Costs £200m a year</a:t>
            </a:r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317B52"/>
                </a:solidFill>
              </a:rPr>
              <a:t>© Institute for Fiscal Studies  </a:t>
            </a:r>
            <a:endParaRPr lang="en-GB">
              <a:solidFill>
                <a:srgbClr val="317B5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solidFill>
                  <a:srgbClr val="317B52"/>
                </a:solidFill>
              </a:rPr>
              <a:t>Taxing couples</a:t>
            </a:r>
            <a:endParaRPr lang="en-GB" dirty="0">
              <a:solidFill>
                <a:srgbClr val="317B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36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FS Powerpoint template with examples">
  <a:themeElements>
    <a:clrScheme name="Custom 1">
      <a:dk1>
        <a:srgbClr val="333333"/>
      </a:dk1>
      <a:lt1>
        <a:sysClr val="window" lastClr="FFFFFF"/>
      </a:lt1>
      <a:dk2>
        <a:srgbClr val="317B52"/>
      </a:dk2>
      <a:lt2>
        <a:srgbClr val="AFBC21"/>
      </a:lt2>
      <a:accent1>
        <a:srgbClr val="336750"/>
      </a:accent1>
      <a:accent2>
        <a:srgbClr val="AFBC21"/>
      </a:accent2>
      <a:accent3>
        <a:srgbClr val="B3B3B3"/>
      </a:accent3>
      <a:accent4>
        <a:srgbClr val="D4D00E"/>
      </a:accent4>
      <a:accent5>
        <a:srgbClr val="333333"/>
      </a:accent5>
      <a:accent6>
        <a:srgbClr val="93A445"/>
      </a:accent6>
      <a:hlink>
        <a:srgbClr val="317B52"/>
      </a:hlink>
      <a:folHlink>
        <a:srgbClr val="317B52"/>
      </a:folHlink>
    </a:clrScheme>
    <a:fontScheme name="IFS report">
      <a:majorFont>
        <a:latin typeface="Noto Sans"/>
        <a:ea typeface=""/>
        <a:cs typeface=""/>
      </a:majorFont>
      <a:minorFont>
        <a:latin typeface="No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ey 1">
      <a:srgbClr val="333333"/>
    </a:custClr>
    <a:custClr name="Grey 2">
      <a:srgbClr val="666666"/>
    </a:custClr>
    <a:custClr name="Grey 3">
      <a:srgbClr val="808080"/>
    </a:custClr>
    <a:custClr name="Grey 4">
      <a:srgbClr val="B3B3B3"/>
    </a:custClr>
    <a:custClr name="Grey 5">
      <a:srgbClr val="E6E6E6"/>
    </a:custClr>
    <a:custClr name="Grey 6">
      <a:srgbClr val="F2F2F2"/>
    </a:custClr>
    <a:custClr name="Chart 1">
      <a:srgbClr val="F26649"/>
    </a:custClr>
    <a:custClr name="Chart 2">
      <a:srgbClr val="82CEC1"/>
    </a:custClr>
    <a:custClr name="Chart 3">
      <a:srgbClr val="A884BC"/>
    </a:custClr>
    <a:custClr name="Chart 4">
      <a:srgbClr val="FFDD55"/>
    </a:custClr>
  </a:custClrLst>
  <a:extLst>
    <a:ext uri="{05A4C25C-085E-4340-85A3-A5531E510DB2}">
      <thm15:themeFamily xmlns:thm15="http://schemas.microsoft.com/office/thememl/2012/main" name="IFS PowerPoint Template.potx" id="{42C390B4-99F5-48EA-BAA2-78D63104BE2A}" vid="{D100B7F6-EF2E-4536-8EAF-BCE804C0CF52}"/>
    </a:ext>
  </a:extLst>
</a:theme>
</file>

<file path=ppt/theme/theme3.xml><?xml version="1.0" encoding="utf-8"?>
<a:theme xmlns:a="http://schemas.openxmlformats.org/drawingml/2006/main" name="5_IFS Powerpoint template with examples">
  <a:themeElements>
    <a:clrScheme name="Custom 1">
      <a:dk1>
        <a:srgbClr val="333333"/>
      </a:dk1>
      <a:lt1>
        <a:sysClr val="window" lastClr="FFFFFF"/>
      </a:lt1>
      <a:dk2>
        <a:srgbClr val="317B52"/>
      </a:dk2>
      <a:lt2>
        <a:srgbClr val="AFBC21"/>
      </a:lt2>
      <a:accent1>
        <a:srgbClr val="336750"/>
      </a:accent1>
      <a:accent2>
        <a:srgbClr val="AFBC21"/>
      </a:accent2>
      <a:accent3>
        <a:srgbClr val="B3B3B3"/>
      </a:accent3>
      <a:accent4>
        <a:srgbClr val="D4D00E"/>
      </a:accent4>
      <a:accent5>
        <a:srgbClr val="333333"/>
      </a:accent5>
      <a:accent6>
        <a:srgbClr val="93A445"/>
      </a:accent6>
      <a:hlink>
        <a:srgbClr val="317B52"/>
      </a:hlink>
      <a:folHlink>
        <a:srgbClr val="317B52"/>
      </a:folHlink>
    </a:clrScheme>
    <a:fontScheme name="IFS report">
      <a:majorFont>
        <a:latin typeface="Noto Sans"/>
        <a:ea typeface=""/>
        <a:cs typeface=""/>
      </a:majorFont>
      <a:minorFont>
        <a:latin typeface="No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ey 1">
      <a:srgbClr val="333333"/>
    </a:custClr>
    <a:custClr name="Grey 2">
      <a:srgbClr val="666666"/>
    </a:custClr>
    <a:custClr name="Grey 3">
      <a:srgbClr val="808080"/>
    </a:custClr>
    <a:custClr name="Grey 4">
      <a:srgbClr val="B3B3B3"/>
    </a:custClr>
    <a:custClr name="Grey 5">
      <a:srgbClr val="E6E6E6"/>
    </a:custClr>
    <a:custClr name="Grey 6">
      <a:srgbClr val="F2F2F2"/>
    </a:custClr>
    <a:custClr name="Chart 1">
      <a:srgbClr val="F26649"/>
    </a:custClr>
    <a:custClr name="Chart 2">
      <a:srgbClr val="82CEC1"/>
    </a:custClr>
    <a:custClr name="Chart 3">
      <a:srgbClr val="A884BC"/>
    </a:custClr>
    <a:custClr name="Chart 4">
      <a:srgbClr val="FFDD55"/>
    </a:custClr>
  </a:custClrLst>
  <a:extLst>
    <a:ext uri="{05A4C25C-085E-4340-85A3-A5531E510DB2}">
      <thm15:themeFamily xmlns:thm15="http://schemas.microsoft.com/office/thememl/2012/main" name="IFS PowerPoint Template.potx" id="{42C390B4-99F5-48EA-BAA2-78D63104BE2A}" vid="{D100B7F6-EF2E-4536-8EAF-BCE804C0CF52}"/>
    </a:ext>
  </a:extLst>
</a:theme>
</file>

<file path=ppt/theme/theme4.xml><?xml version="1.0" encoding="utf-8"?>
<a:theme xmlns:a="http://schemas.openxmlformats.org/drawingml/2006/main" name="9_IFS Powerpoint template with examples">
  <a:themeElements>
    <a:clrScheme name="Custom 1">
      <a:dk1>
        <a:srgbClr val="333333"/>
      </a:dk1>
      <a:lt1>
        <a:sysClr val="window" lastClr="FFFFFF"/>
      </a:lt1>
      <a:dk2>
        <a:srgbClr val="317B52"/>
      </a:dk2>
      <a:lt2>
        <a:srgbClr val="AFBC21"/>
      </a:lt2>
      <a:accent1>
        <a:srgbClr val="336750"/>
      </a:accent1>
      <a:accent2>
        <a:srgbClr val="AFBC21"/>
      </a:accent2>
      <a:accent3>
        <a:srgbClr val="B3B3B3"/>
      </a:accent3>
      <a:accent4>
        <a:srgbClr val="D4D00E"/>
      </a:accent4>
      <a:accent5>
        <a:srgbClr val="333333"/>
      </a:accent5>
      <a:accent6>
        <a:srgbClr val="93A445"/>
      </a:accent6>
      <a:hlink>
        <a:srgbClr val="317B52"/>
      </a:hlink>
      <a:folHlink>
        <a:srgbClr val="317B52"/>
      </a:folHlink>
    </a:clrScheme>
    <a:fontScheme name="IFS report">
      <a:majorFont>
        <a:latin typeface="Noto Sans"/>
        <a:ea typeface=""/>
        <a:cs typeface=""/>
      </a:majorFont>
      <a:minorFont>
        <a:latin typeface="No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ey 1">
      <a:srgbClr val="333333"/>
    </a:custClr>
    <a:custClr name="Grey 2">
      <a:srgbClr val="666666"/>
    </a:custClr>
    <a:custClr name="Grey 3">
      <a:srgbClr val="808080"/>
    </a:custClr>
    <a:custClr name="Grey 4">
      <a:srgbClr val="B3B3B3"/>
    </a:custClr>
    <a:custClr name="Grey 5">
      <a:srgbClr val="E6E6E6"/>
    </a:custClr>
    <a:custClr name="Grey 6">
      <a:srgbClr val="F2F2F2"/>
    </a:custClr>
    <a:custClr name="Chart 1">
      <a:srgbClr val="F26649"/>
    </a:custClr>
    <a:custClr name="Chart 2">
      <a:srgbClr val="82CEC1"/>
    </a:custClr>
    <a:custClr name="Chart 3">
      <a:srgbClr val="A884BC"/>
    </a:custClr>
    <a:custClr name="Chart 4">
      <a:srgbClr val="FFDD55"/>
    </a:custClr>
  </a:custClrLst>
  <a:extLst>
    <a:ext uri="{05A4C25C-085E-4340-85A3-A5531E510DB2}">
      <thm15:themeFamily xmlns:thm15="http://schemas.microsoft.com/office/thememl/2012/main" name="IFS PowerPoint Template.potx" id="{42C390B4-99F5-48EA-BAA2-78D63104BE2A}" vid="{D100B7F6-EF2E-4536-8EAF-BCE804C0CF52}"/>
    </a:ext>
  </a:extLst>
</a:theme>
</file>

<file path=ppt/theme/theme5.xml><?xml version="1.0" encoding="utf-8"?>
<a:theme xmlns:a="http://schemas.openxmlformats.org/drawingml/2006/main" name="12_IFS Powerpoint template with examples">
  <a:themeElements>
    <a:clrScheme name="Custom 1">
      <a:dk1>
        <a:srgbClr val="333333"/>
      </a:dk1>
      <a:lt1>
        <a:sysClr val="window" lastClr="FFFFFF"/>
      </a:lt1>
      <a:dk2>
        <a:srgbClr val="317B52"/>
      </a:dk2>
      <a:lt2>
        <a:srgbClr val="AFBC21"/>
      </a:lt2>
      <a:accent1>
        <a:srgbClr val="336750"/>
      </a:accent1>
      <a:accent2>
        <a:srgbClr val="AFBC21"/>
      </a:accent2>
      <a:accent3>
        <a:srgbClr val="B3B3B3"/>
      </a:accent3>
      <a:accent4>
        <a:srgbClr val="D4D00E"/>
      </a:accent4>
      <a:accent5>
        <a:srgbClr val="333333"/>
      </a:accent5>
      <a:accent6>
        <a:srgbClr val="93A445"/>
      </a:accent6>
      <a:hlink>
        <a:srgbClr val="317B52"/>
      </a:hlink>
      <a:folHlink>
        <a:srgbClr val="317B52"/>
      </a:folHlink>
    </a:clrScheme>
    <a:fontScheme name="IFS report">
      <a:majorFont>
        <a:latin typeface="Noto Sans"/>
        <a:ea typeface=""/>
        <a:cs typeface=""/>
      </a:majorFont>
      <a:minorFont>
        <a:latin typeface="No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ey 1">
      <a:srgbClr val="333333"/>
    </a:custClr>
    <a:custClr name="Grey 2">
      <a:srgbClr val="666666"/>
    </a:custClr>
    <a:custClr name="Grey 3">
      <a:srgbClr val="808080"/>
    </a:custClr>
    <a:custClr name="Grey 4">
      <a:srgbClr val="B3B3B3"/>
    </a:custClr>
    <a:custClr name="Grey 5">
      <a:srgbClr val="E6E6E6"/>
    </a:custClr>
    <a:custClr name="Grey 6">
      <a:srgbClr val="F2F2F2"/>
    </a:custClr>
    <a:custClr name="Chart 1">
      <a:srgbClr val="F26649"/>
    </a:custClr>
    <a:custClr name="Chart 2">
      <a:srgbClr val="82CEC1"/>
    </a:custClr>
    <a:custClr name="Chart 3">
      <a:srgbClr val="A884BC"/>
    </a:custClr>
    <a:custClr name="Chart 4">
      <a:srgbClr val="FFDD55"/>
    </a:custClr>
  </a:custClrLst>
  <a:extLst>
    <a:ext uri="{05A4C25C-085E-4340-85A3-A5531E510DB2}">
      <thm15:themeFamily xmlns:thm15="http://schemas.microsoft.com/office/thememl/2012/main" name="IFS PowerPoint Template.potx" id="{42C390B4-99F5-48EA-BAA2-78D63104BE2A}" vid="{D100B7F6-EF2E-4536-8EAF-BCE804C0CF52}"/>
    </a:ext>
  </a:extLst>
</a:theme>
</file>

<file path=ppt/theme/theme6.xml><?xml version="1.0" encoding="utf-8"?>
<a:theme xmlns:a="http://schemas.openxmlformats.org/drawingml/2006/main" name="IFS Powerpoint template">
  <a:themeElements>
    <a:clrScheme name="Custom 1">
      <a:dk1>
        <a:srgbClr val="333333"/>
      </a:dk1>
      <a:lt1>
        <a:sysClr val="window" lastClr="FFFFFF"/>
      </a:lt1>
      <a:dk2>
        <a:srgbClr val="336750"/>
      </a:dk2>
      <a:lt2>
        <a:srgbClr val="AFBC21"/>
      </a:lt2>
      <a:accent1>
        <a:srgbClr val="336750"/>
      </a:accent1>
      <a:accent2>
        <a:srgbClr val="AFBC21"/>
      </a:accent2>
      <a:accent3>
        <a:srgbClr val="D4D00E"/>
      </a:accent3>
      <a:accent4>
        <a:srgbClr val="93A445"/>
      </a:accent4>
      <a:accent5>
        <a:srgbClr val="B3B3B3"/>
      </a:accent5>
      <a:accent6>
        <a:srgbClr val="93A445"/>
      </a:accent6>
      <a:hlink>
        <a:srgbClr val="93A445"/>
      </a:hlink>
      <a:folHlink>
        <a:srgbClr val="D4D00E"/>
      </a:folHlink>
    </a:clrScheme>
    <a:fontScheme name="IFS report">
      <a:majorFont>
        <a:latin typeface="Noto Sans"/>
        <a:ea typeface=""/>
        <a:cs typeface=""/>
      </a:majorFont>
      <a:minorFont>
        <a:latin typeface="No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ey 1">
      <a:srgbClr val="333333"/>
    </a:custClr>
    <a:custClr name="Grey 2">
      <a:srgbClr val="666666"/>
    </a:custClr>
    <a:custClr name="Grey 3">
      <a:srgbClr val="808080"/>
    </a:custClr>
    <a:custClr name="Grey 4">
      <a:srgbClr val="B3B3B3"/>
    </a:custClr>
    <a:custClr name="Grey 5">
      <a:srgbClr val="E6E6E6"/>
    </a:custClr>
    <a:custClr name="Grey 6">
      <a:srgbClr val="F2F2F2"/>
    </a:custClr>
    <a:custClr name="Blue 1">
      <a:srgbClr val="1759A5"/>
    </a:custClr>
    <a:custClr name="Blue 2">
      <a:srgbClr val="2E8824"/>
    </a:custClr>
    <a:custClr name="Blue 3">
      <a:srgbClr val="46B8D3"/>
    </a:custClr>
    <a:custClr name="Red">
      <a:srgbClr val="F03240"/>
    </a:custClr>
    <a:custClr name="Orange">
      <a:srgbClr val="ED8D1C"/>
    </a:custClr>
    <a:custClr name="Yellow">
      <a:srgbClr val="FAC926"/>
    </a:custClr>
    <a:custClr name="Purple 1">
      <a:srgbClr val="3A1187"/>
    </a:custClr>
    <a:custClr name="Purple 2">
      <a:srgbClr val="6422D4"/>
    </a:custClr>
    <a:custClr name="Purple 3">
      <a:srgbClr val="872DFC"/>
    </a:custClr>
  </a:custClrLst>
  <a:extLst>
    <a:ext uri="{05A4C25C-085E-4340-85A3-A5531E510DB2}">
      <thm15:themeFamily xmlns:thm15="http://schemas.microsoft.com/office/thememl/2012/main" name="IFS PowerPoint Template.potx" id="{42C390B4-99F5-48EA-BAA2-78D63104BE2A}" vid="{D100B7F6-EF2E-4536-8EAF-BCE804C0CF52}"/>
    </a:ext>
  </a:extLst>
</a:theme>
</file>

<file path=ppt/theme/theme7.xml><?xml version="1.0" encoding="utf-8"?>
<a:theme xmlns:a="http://schemas.openxmlformats.org/drawingml/2006/main" name="1_IFS Powerpoint template">
  <a:themeElements>
    <a:clrScheme name="Custom 1">
      <a:dk1>
        <a:srgbClr val="333333"/>
      </a:dk1>
      <a:lt1>
        <a:sysClr val="window" lastClr="FFFFFF"/>
      </a:lt1>
      <a:dk2>
        <a:srgbClr val="336750"/>
      </a:dk2>
      <a:lt2>
        <a:srgbClr val="AFBC21"/>
      </a:lt2>
      <a:accent1>
        <a:srgbClr val="336750"/>
      </a:accent1>
      <a:accent2>
        <a:srgbClr val="AFBC21"/>
      </a:accent2>
      <a:accent3>
        <a:srgbClr val="D4D00E"/>
      </a:accent3>
      <a:accent4>
        <a:srgbClr val="93A445"/>
      </a:accent4>
      <a:accent5>
        <a:srgbClr val="B3B3B3"/>
      </a:accent5>
      <a:accent6>
        <a:srgbClr val="93A445"/>
      </a:accent6>
      <a:hlink>
        <a:srgbClr val="93A445"/>
      </a:hlink>
      <a:folHlink>
        <a:srgbClr val="D4D00E"/>
      </a:folHlink>
    </a:clrScheme>
    <a:fontScheme name="IFS report">
      <a:majorFont>
        <a:latin typeface="Noto Sans"/>
        <a:ea typeface=""/>
        <a:cs typeface=""/>
      </a:majorFont>
      <a:minorFont>
        <a:latin typeface="No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ey 1">
      <a:srgbClr val="333333"/>
    </a:custClr>
    <a:custClr name="Grey 2">
      <a:srgbClr val="666666"/>
    </a:custClr>
    <a:custClr name="Grey 3">
      <a:srgbClr val="808080"/>
    </a:custClr>
    <a:custClr name="Grey 4">
      <a:srgbClr val="B3B3B3"/>
    </a:custClr>
    <a:custClr name="Grey 5">
      <a:srgbClr val="E6E6E6"/>
    </a:custClr>
    <a:custClr name="Grey 6">
      <a:srgbClr val="F2F2F2"/>
    </a:custClr>
    <a:custClr name="Blue 1">
      <a:srgbClr val="1759A5"/>
    </a:custClr>
    <a:custClr name="Blue 2">
      <a:srgbClr val="2E8824"/>
    </a:custClr>
    <a:custClr name="Blue 3">
      <a:srgbClr val="46B8D3"/>
    </a:custClr>
    <a:custClr name="Red">
      <a:srgbClr val="F03240"/>
    </a:custClr>
    <a:custClr name="Orange">
      <a:srgbClr val="ED8D1C"/>
    </a:custClr>
    <a:custClr name="Yellow">
      <a:srgbClr val="FAC926"/>
    </a:custClr>
    <a:custClr name="Purple 1">
      <a:srgbClr val="3A1187"/>
    </a:custClr>
    <a:custClr name="Purple 2">
      <a:srgbClr val="6422D4"/>
    </a:custClr>
    <a:custClr name="Purple 3">
      <a:srgbClr val="872DFC"/>
    </a:custClr>
  </a:custClrLst>
  <a:extLst>
    <a:ext uri="{05A4C25C-085E-4340-85A3-A5531E510DB2}">
      <thm15:themeFamily xmlns:thm15="http://schemas.microsoft.com/office/thememl/2012/main" name="IFS PowerPoint Template.potx" id="{42C390B4-99F5-48EA-BAA2-78D63104BE2A}" vid="{D100B7F6-EF2E-4536-8EAF-BCE804C0CF52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47390AB538204D9726DAFBEA967C7D" ma:contentTypeVersion="8" ma:contentTypeDescription="Create a new document." ma:contentTypeScope="" ma:versionID="1310eb223db0e64309ca042da1ac8fae">
  <xsd:schema xmlns:xsd="http://www.w3.org/2001/XMLSchema" xmlns:xs="http://www.w3.org/2001/XMLSchema" xmlns:p="http://schemas.microsoft.com/office/2006/metadata/properties" xmlns:ns2="7f920014-46d8-413b-84e4-75348e6f5c46" xmlns:ns3="802a39c1-b851-4adf-aa2a-cb56d94f603e" targetNamespace="http://schemas.microsoft.com/office/2006/metadata/properties" ma:root="true" ma:fieldsID="7327b88e62c34b80d6a13b7f52c4c16c" ns2:_="" ns3:_="">
    <xsd:import namespace="7f920014-46d8-413b-84e4-75348e6f5c46"/>
    <xsd:import namespace="802a39c1-b851-4adf-aa2a-cb56d94f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920014-46d8-413b-84e4-75348e6f5c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2a39c1-b851-4adf-aa2a-cb56d94f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57EBBB-8890-473C-BB76-BB62671C25F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253DC38-E9D0-42A9-8DE6-8C0D9ECBE2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B4F348-FAAF-4CCD-A61E-C49D9337EC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920014-46d8-413b-84e4-75348e6f5c46"/>
    <ds:schemaRef ds:uri="802a39c1-b851-4adf-aa2a-cb56d94f60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2304</TotalTime>
  <Words>929</Words>
  <Application>Microsoft Office PowerPoint</Application>
  <PresentationFormat>Custom</PresentationFormat>
  <Paragraphs>137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Calibri</vt:lpstr>
      <vt:lpstr>Calibri Light</vt:lpstr>
      <vt:lpstr>Noto Sans</vt:lpstr>
      <vt:lpstr>Office Theme</vt:lpstr>
      <vt:lpstr>IFS Powerpoint template with examples</vt:lpstr>
      <vt:lpstr>5_IFS Powerpoint template with examples</vt:lpstr>
      <vt:lpstr>9_IFS Powerpoint template with examples</vt:lpstr>
      <vt:lpstr>12_IFS Powerpoint template with examples</vt:lpstr>
      <vt:lpstr>IFS Powerpoint template</vt:lpstr>
      <vt:lpstr>1_IFS Powerpoint template</vt:lpstr>
      <vt:lpstr>PowerPoint Presentation</vt:lpstr>
      <vt:lpstr>Taxing couples</vt:lpstr>
      <vt:lpstr>Income and Corporation Taxes Act 1970</vt:lpstr>
      <vt:lpstr>Some history</vt:lpstr>
      <vt:lpstr>Individual vs joint assessment</vt:lpstr>
      <vt:lpstr>The UK: a mixed system</vt:lpstr>
      <vt:lpstr>The return of the family</vt:lpstr>
      <vt:lpstr>The high income child benefit charge</vt:lpstr>
      <vt:lpstr>The marriage allowance</vt:lpstr>
      <vt:lpstr>Marriage and incentives: summary of evidence</vt:lpstr>
      <vt:lpstr>Conclusions</vt:lpstr>
      <vt:lpstr>PowerPoint Presentation</vt:lpstr>
    </vt:vector>
  </TitlesOfParts>
  <Company>Institute for Fiscal Studies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 Opie</dc:creator>
  <cp:lastModifiedBy>Hamant Verma</cp:lastModifiedBy>
  <cp:revision>96</cp:revision>
  <dcterms:created xsi:type="dcterms:W3CDTF">2018-03-01T09:03:07Z</dcterms:created>
  <dcterms:modified xsi:type="dcterms:W3CDTF">2021-12-06T17:40:12Z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0x0101008147390AB538204D9726DAFBEA967C7D</vt:lpwstr>
  </property>
</Properties>
</file>