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720263" cy="64801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8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6" name="PlaceHolder 2"/>
          <p:cNvSpPr>
            <a:spLocks noGrp="1"/>
          </p:cNvSpPr>
          <p:nvPr>
            <p:ph type="body"/>
          </p:nvPr>
        </p:nvSpPr>
        <p:spPr>
          <a:xfrm>
            <a:off x="486000" y="151632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7" name="PlaceHolder 3"/>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9"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0"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1"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2" name="PlaceHolder 5"/>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34"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35" name="PlaceHolder 3"/>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36" name="Grafik 35"/>
          <p:cNvPicPr/>
          <p:nvPr/>
        </p:nvPicPr>
        <p:blipFill>
          <a:blip r:embed="rId2"/>
          <a:stretch/>
        </p:blipFill>
        <p:spPr>
          <a:xfrm>
            <a:off x="2504520" y="1515960"/>
            <a:ext cx="4709880" cy="3758040"/>
          </a:xfrm>
          <a:prstGeom prst="rect">
            <a:avLst/>
          </a:prstGeom>
          <a:ln>
            <a:noFill/>
          </a:ln>
        </p:spPr>
      </p:pic>
      <p:pic>
        <p:nvPicPr>
          <p:cNvPr id="37" name="Grafik 36"/>
          <p:cNvPicPr/>
          <p:nvPr/>
        </p:nvPicPr>
        <p:blipFill>
          <a:blip r:embed="rId2"/>
          <a:stretch/>
        </p:blipFill>
        <p:spPr>
          <a:xfrm>
            <a:off x="2504520" y="1515960"/>
            <a:ext cx="4709880" cy="3758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3" name="PlaceHolder 2"/>
          <p:cNvSpPr>
            <a:spLocks noGrp="1"/>
          </p:cNvSpPr>
          <p:nvPr>
            <p:ph type="subTitle"/>
          </p:nvPr>
        </p:nvSpPr>
        <p:spPr>
          <a:xfrm>
            <a:off x="486000" y="1516320"/>
            <a:ext cx="8747640" cy="37580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86000" y="258480"/>
            <a:ext cx="8747640" cy="5015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5" name="PlaceHolder 2"/>
          <p:cNvSpPr>
            <a:spLocks noGrp="1"/>
          </p:cNvSpPr>
          <p:nvPr>
            <p:ph type="subTitle"/>
          </p:nvPr>
        </p:nvSpPr>
        <p:spPr>
          <a:xfrm>
            <a:off x="486000" y="1516320"/>
            <a:ext cx="8747640" cy="37580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86000" y="151632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67"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8"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69"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0" name="PlaceHolder 5"/>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73" name="PlaceHolder 3"/>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74" name="Grafik 73"/>
          <p:cNvPicPr/>
          <p:nvPr/>
        </p:nvPicPr>
        <p:blipFill>
          <a:blip r:embed="rId2"/>
          <a:stretch/>
        </p:blipFill>
        <p:spPr>
          <a:xfrm>
            <a:off x="2504520" y="1515960"/>
            <a:ext cx="4709880" cy="3758040"/>
          </a:xfrm>
          <a:prstGeom prst="rect">
            <a:avLst/>
          </a:prstGeom>
          <a:ln>
            <a:noFill/>
          </a:ln>
        </p:spPr>
      </p:pic>
      <p:pic>
        <p:nvPicPr>
          <p:cNvPr id="75" name="Grafik 74"/>
          <p:cNvPicPr/>
          <p:nvPr/>
        </p:nvPicPr>
        <p:blipFill>
          <a:blip r:embed="rId2"/>
          <a:stretch/>
        </p:blipFill>
        <p:spPr>
          <a:xfrm>
            <a:off x="2504520" y="1515960"/>
            <a:ext cx="4709880" cy="37580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81" name="PlaceHolder 2"/>
          <p:cNvSpPr>
            <a:spLocks noGrp="1"/>
          </p:cNvSpPr>
          <p:nvPr>
            <p:ph type="subTitle"/>
          </p:nvPr>
        </p:nvSpPr>
        <p:spPr>
          <a:xfrm>
            <a:off x="486000" y="1516320"/>
            <a:ext cx="8747640" cy="375804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85"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86" name="PlaceHolder 3"/>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86000" y="258480"/>
            <a:ext cx="8747640" cy="5015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90"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1" name="PlaceHolder 3"/>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2" name="PlaceHolder 4"/>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94"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98"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0" name="PlaceHolder 4"/>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02" name="PlaceHolder 2"/>
          <p:cNvSpPr>
            <a:spLocks noGrp="1"/>
          </p:cNvSpPr>
          <p:nvPr>
            <p:ph type="body"/>
          </p:nvPr>
        </p:nvSpPr>
        <p:spPr>
          <a:xfrm>
            <a:off x="486000" y="151632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3" name="PlaceHolder 3"/>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05"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6"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7"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8" name="PlaceHolder 5"/>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11" name="PlaceHolder 3"/>
          <p:cNvSpPr>
            <a:spLocks noGrp="1"/>
          </p:cNvSpPr>
          <p:nvPr>
            <p:ph type="body"/>
          </p:nvPr>
        </p:nvSpPr>
        <p:spPr>
          <a:xfrm>
            <a:off x="486000" y="1516320"/>
            <a:ext cx="874764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pic>
        <p:nvPicPr>
          <p:cNvPr id="112" name="Grafik 111"/>
          <p:cNvPicPr/>
          <p:nvPr/>
        </p:nvPicPr>
        <p:blipFill>
          <a:blip r:embed="rId2"/>
          <a:stretch/>
        </p:blipFill>
        <p:spPr>
          <a:xfrm>
            <a:off x="2504520" y="1515960"/>
            <a:ext cx="4709880" cy="3758040"/>
          </a:xfrm>
          <a:prstGeom prst="rect">
            <a:avLst/>
          </a:prstGeom>
          <a:ln>
            <a:noFill/>
          </a:ln>
        </p:spPr>
      </p:pic>
      <p:pic>
        <p:nvPicPr>
          <p:cNvPr id="113" name="Grafik 112"/>
          <p:cNvPicPr/>
          <p:nvPr/>
        </p:nvPicPr>
        <p:blipFill>
          <a:blip r:embed="rId2"/>
          <a:stretch/>
        </p:blipFill>
        <p:spPr>
          <a:xfrm>
            <a:off x="2504520" y="1515960"/>
            <a:ext cx="4709880" cy="375804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0" name="PlaceHolder 3"/>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86000" y="258480"/>
            <a:ext cx="8747640" cy="5015880"/>
          </a:xfrm>
          <a:prstGeom prst="rect">
            <a:avLst/>
          </a:prstGeom>
        </p:spPr>
        <p:txBody>
          <a:bodyPr lIns="0" tIns="0" rIns="0" bIns="0" anchor="ctr"/>
          <a:lstStyle/>
          <a:p>
            <a:pPr algn="ctr"/>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4"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5" name="PlaceHolder 3"/>
          <p:cNvSpPr>
            <a:spLocks noGrp="1"/>
          </p:cNvSpPr>
          <p:nvPr>
            <p:ph type="body"/>
          </p:nvPr>
        </p:nvSpPr>
        <p:spPr>
          <a:xfrm>
            <a:off x="48600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6" name="PlaceHolder 4"/>
          <p:cNvSpPr>
            <a:spLocks noGrp="1"/>
          </p:cNvSpPr>
          <p:nvPr>
            <p:ph type="body"/>
          </p:nvPr>
        </p:nvSpPr>
        <p:spPr>
          <a:xfrm>
            <a:off x="496836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18" name="PlaceHolder 2"/>
          <p:cNvSpPr>
            <a:spLocks noGrp="1"/>
          </p:cNvSpPr>
          <p:nvPr>
            <p:ph type="body"/>
          </p:nvPr>
        </p:nvSpPr>
        <p:spPr>
          <a:xfrm>
            <a:off x="486000" y="1516320"/>
            <a:ext cx="4268520" cy="37580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19"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0" name="PlaceHolder 4"/>
          <p:cNvSpPr>
            <a:spLocks noGrp="1"/>
          </p:cNvSpPr>
          <p:nvPr>
            <p:ph type="body"/>
          </p:nvPr>
        </p:nvSpPr>
        <p:spPr>
          <a:xfrm>
            <a:off x="4968360" y="347940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86000" y="258480"/>
            <a:ext cx="8747640" cy="1081800"/>
          </a:xfrm>
          <a:prstGeom prst="rect">
            <a:avLst/>
          </a:prstGeom>
        </p:spPr>
        <p:txBody>
          <a:bodyPr lIns="0" tIns="0" rIns="0" bIns="0" anchor="ctr"/>
          <a:lstStyle/>
          <a:p>
            <a:pPr algn="ctr"/>
            <a:endParaRPr lang="de-DE" sz="4400" b="0" strike="noStrike" spc="-1">
              <a:solidFill>
                <a:srgbClr val="000000"/>
              </a:solidFill>
              <a:uFill>
                <a:solidFill>
                  <a:srgbClr val="FFFFFF"/>
                </a:solidFill>
              </a:uFill>
              <a:latin typeface="Arial"/>
            </a:endParaRPr>
          </a:p>
        </p:txBody>
      </p:sp>
      <p:sp>
        <p:nvSpPr>
          <p:cNvPr id="22" name="PlaceHolder 2"/>
          <p:cNvSpPr>
            <a:spLocks noGrp="1"/>
          </p:cNvSpPr>
          <p:nvPr>
            <p:ph type="body"/>
          </p:nvPr>
        </p:nvSpPr>
        <p:spPr>
          <a:xfrm>
            <a:off x="48600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3" name="PlaceHolder 3"/>
          <p:cNvSpPr>
            <a:spLocks noGrp="1"/>
          </p:cNvSpPr>
          <p:nvPr>
            <p:ph type="body"/>
          </p:nvPr>
        </p:nvSpPr>
        <p:spPr>
          <a:xfrm>
            <a:off x="4968360" y="1516320"/>
            <a:ext cx="426852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
        <p:nvSpPr>
          <p:cNvPr id="24" name="PlaceHolder 4"/>
          <p:cNvSpPr>
            <a:spLocks noGrp="1"/>
          </p:cNvSpPr>
          <p:nvPr>
            <p:ph type="body"/>
          </p:nvPr>
        </p:nvSpPr>
        <p:spPr>
          <a:xfrm>
            <a:off x="486000" y="3479400"/>
            <a:ext cx="8747640" cy="1792440"/>
          </a:xfrm>
          <a:prstGeom prst="rect">
            <a:avLst/>
          </a:prstGeom>
        </p:spPr>
        <p:txBody>
          <a:bodyPr lIns="0" tIns="0" rIns="0" bIns="0"/>
          <a:lstStyle/>
          <a:p>
            <a:endParaRPr lang="de-DE"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CustomShape 1"/>
          <p:cNvSpPr/>
          <p:nvPr/>
        </p:nvSpPr>
        <p:spPr>
          <a:xfrm>
            <a:off x="360360" y="1303560"/>
            <a:ext cx="8996760" cy="57240"/>
          </a:xfrm>
          <a:prstGeom prst="rect">
            <a:avLst/>
          </a:prstGeom>
          <a:solidFill>
            <a:srgbClr val="087323"/>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5" name="Immagine 7"/>
          <p:cNvPicPr/>
          <p:nvPr/>
        </p:nvPicPr>
        <p:blipFill>
          <a:blip r:embed="rId14"/>
          <a:stretch/>
        </p:blipFill>
        <p:spPr>
          <a:xfrm>
            <a:off x="474480" y="484920"/>
            <a:ext cx="1598400" cy="553680"/>
          </a:xfrm>
          <a:prstGeom prst="rect">
            <a:avLst/>
          </a:prstGeom>
          <a:ln>
            <a:noFill/>
          </a:ln>
        </p:spPr>
      </p:pic>
      <p:sp>
        <p:nvSpPr>
          <p:cNvPr id="2" name="PlaceHolder 2"/>
          <p:cNvSpPr>
            <a:spLocks noGrp="1"/>
          </p:cNvSpPr>
          <p:nvPr>
            <p:ph type="title"/>
          </p:nvPr>
        </p:nvSpPr>
        <p:spPr>
          <a:xfrm>
            <a:off x="486000" y="258480"/>
            <a:ext cx="8747640" cy="1081800"/>
          </a:xfrm>
          <a:prstGeom prst="rect">
            <a:avLst/>
          </a:prstGeom>
        </p:spPr>
        <p:txBody>
          <a:bodyPr lIns="0" tIns="0" rIns="0" bIns="0" anchor="ctr"/>
          <a:lstStyle/>
          <a:p>
            <a:pPr algn="ctr"/>
            <a:r>
              <a:rPr lang="de-DE" sz="4400" b="0" strike="noStrike" spc="-1">
                <a:solidFill>
                  <a:srgbClr val="000000"/>
                </a:solidFill>
                <a:uFill>
                  <a:solidFill>
                    <a:srgbClr val="FFFFFF"/>
                  </a:solidFill>
                </a:uFill>
                <a:latin typeface="Arial"/>
              </a:rPr>
              <a:t>Format des Titeltextes durch Klicken bearbeiten</a:t>
            </a:r>
          </a:p>
        </p:txBody>
      </p:sp>
      <p:sp>
        <p:nvSpPr>
          <p:cNvPr id="3" name="PlaceHolder 3"/>
          <p:cNvSpPr>
            <a:spLocks noGrp="1"/>
          </p:cNvSpPr>
          <p:nvPr>
            <p:ph type="body"/>
          </p:nvPr>
        </p:nvSpPr>
        <p:spPr>
          <a:xfrm>
            <a:off x="486000" y="1516320"/>
            <a:ext cx="8747640" cy="375804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 name="CustomShape 1"/>
          <p:cNvSpPr/>
          <p:nvPr/>
        </p:nvSpPr>
        <p:spPr>
          <a:xfrm>
            <a:off x="360360" y="1303560"/>
            <a:ext cx="8996760" cy="57240"/>
          </a:xfrm>
          <a:prstGeom prst="rect">
            <a:avLst/>
          </a:prstGeom>
          <a:solidFill>
            <a:srgbClr val="087323"/>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9" name="Immagine 7"/>
          <p:cNvPicPr/>
          <p:nvPr/>
        </p:nvPicPr>
        <p:blipFill>
          <a:blip r:embed="rId14"/>
          <a:stretch/>
        </p:blipFill>
        <p:spPr>
          <a:xfrm>
            <a:off x="474480" y="484920"/>
            <a:ext cx="1598400" cy="553680"/>
          </a:xfrm>
          <a:prstGeom prst="rect">
            <a:avLst/>
          </a:prstGeom>
          <a:ln>
            <a:noFill/>
          </a:ln>
        </p:spPr>
      </p:pic>
      <p:sp>
        <p:nvSpPr>
          <p:cNvPr id="40" name="PlaceHolder 2"/>
          <p:cNvSpPr>
            <a:spLocks noGrp="1"/>
          </p:cNvSpPr>
          <p:nvPr>
            <p:ph type="title"/>
          </p:nvPr>
        </p:nvSpPr>
        <p:spPr>
          <a:xfrm>
            <a:off x="486000" y="258480"/>
            <a:ext cx="8747640" cy="1081800"/>
          </a:xfrm>
          <a:prstGeom prst="rect">
            <a:avLst/>
          </a:prstGeom>
        </p:spPr>
        <p:txBody>
          <a:bodyPr lIns="0" tIns="0" rIns="0" bIns="0" anchor="ctr"/>
          <a:lstStyle/>
          <a:p>
            <a:pPr algn="ctr"/>
            <a:r>
              <a:rPr lang="de-DE" sz="4400" b="0" strike="noStrike" spc="-1">
                <a:solidFill>
                  <a:srgbClr val="000000"/>
                </a:solidFill>
                <a:uFill>
                  <a:solidFill>
                    <a:srgbClr val="FFFFFF"/>
                  </a:solidFill>
                </a:uFill>
                <a:latin typeface="Arial"/>
              </a:rPr>
              <a:t>Format des Titeltextes durch Klicken bearbeiten</a:t>
            </a:r>
          </a:p>
        </p:txBody>
      </p:sp>
      <p:sp>
        <p:nvSpPr>
          <p:cNvPr id="41" name="PlaceHolder 3"/>
          <p:cNvSpPr>
            <a:spLocks noGrp="1"/>
          </p:cNvSpPr>
          <p:nvPr>
            <p:ph type="body"/>
          </p:nvPr>
        </p:nvSpPr>
        <p:spPr>
          <a:xfrm>
            <a:off x="486000" y="1516320"/>
            <a:ext cx="8747640" cy="375804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6" name="CustomShape 1"/>
          <p:cNvSpPr/>
          <p:nvPr/>
        </p:nvSpPr>
        <p:spPr>
          <a:xfrm>
            <a:off x="360360" y="1303560"/>
            <a:ext cx="8996760" cy="57240"/>
          </a:xfrm>
          <a:prstGeom prst="rect">
            <a:avLst/>
          </a:prstGeom>
          <a:solidFill>
            <a:srgbClr val="087323"/>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77" name="Immagine 7"/>
          <p:cNvPicPr/>
          <p:nvPr/>
        </p:nvPicPr>
        <p:blipFill>
          <a:blip r:embed="rId14"/>
          <a:stretch/>
        </p:blipFill>
        <p:spPr>
          <a:xfrm>
            <a:off x="474480" y="484920"/>
            <a:ext cx="1598400" cy="553680"/>
          </a:xfrm>
          <a:prstGeom prst="rect">
            <a:avLst/>
          </a:prstGeom>
          <a:ln>
            <a:noFill/>
          </a:ln>
        </p:spPr>
      </p:pic>
      <p:sp>
        <p:nvSpPr>
          <p:cNvPr id="78" name="PlaceHolder 2"/>
          <p:cNvSpPr>
            <a:spLocks noGrp="1"/>
          </p:cNvSpPr>
          <p:nvPr>
            <p:ph type="title"/>
          </p:nvPr>
        </p:nvSpPr>
        <p:spPr>
          <a:xfrm>
            <a:off x="486000" y="258480"/>
            <a:ext cx="8747640" cy="1081800"/>
          </a:xfrm>
          <a:prstGeom prst="rect">
            <a:avLst/>
          </a:prstGeom>
        </p:spPr>
        <p:txBody>
          <a:bodyPr lIns="0" tIns="0" rIns="0" bIns="0" anchor="ctr"/>
          <a:lstStyle/>
          <a:p>
            <a:pPr algn="ctr"/>
            <a:r>
              <a:rPr lang="de-DE" sz="4400" b="0" strike="noStrike" spc="-1">
                <a:solidFill>
                  <a:srgbClr val="000000"/>
                </a:solidFill>
                <a:uFill>
                  <a:solidFill>
                    <a:srgbClr val="FFFFFF"/>
                  </a:solidFill>
                </a:uFill>
                <a:latin typeface="Arial"/>
              </a:rPr>
              <a:t>Format des Titeltextes durch Klicken bearbeiten</a:t>
            </a:r>
          </a:p>
        </p:txBody>
      </p:sp>
      <p:sp>
        <p:nvSpPr>
          <p:cNvPr id="79" name="PlaceHolder 3"/>
          <p:cNvSpPr>
            <a:spLocks noGrp="1"/>
          </p:cNvSpPr>
          <p:nvPr>
            <p:ph type="body"/>
          </p:nvPr>
        </p:nvSpPr>
        <p:spPr>
          <a:xfrm>
            <a:off x="486000" y="1516320"/>
            <a:ext cx="8747640" cy="375804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de-DE" sz="3200" b="0" strike="noStrike" spc="-1">
                <a:solidFill>
                  <a:srgbClr val="000000"/>
                </a:solidFill>
                <a:uFill>
                  <a:solidFill>
                    <a:srgbClr val="FFFFFF"/>
                  </a:solidFill>
                </a:uFill>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uFill>
                  <a:solidFill>
                    <a:srgbClr val="FFFFFF"/>
                  </a:solidFill>
                </a:uFill>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uFill>
                  <a:solidFill>
                    <a:srgbClr val="FFFFFF"/>
                  </a:solidFill>
                </a:uFill>
                <a:latin typeface="Arial"/>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uFill>
                  <a:solidFill>
                    <a:srgbClr val="FFFFFF"/>
                  </a:solidFill>
                </a:uFill>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uFill>
                  <a:solidFill>
                    <a:srgbClr val="FFFFFF"/>
                  </a:solidFill>
                </a:uFill>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566280" y="1488600"/>
            <a:ext cx="8359200" cy="4193640"/>
          </a:xfrm>
          <a:prstGeom prst="rect">
            <a:avLst/>
          </a:prstGeom>
          <a:blipFill>
            <a:blip r:embed="rId2"/>
            <a:tile/>
          </a:blip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2239" b="0" strike="noStrike" spc="-1">
                <a:solidFill>
                  <a:srgbClr val="000000"/>
                </a:solidFill>
                <a:uFill>
                  <a:solidFill>
                    <a:srgbClr val="FFFFFF"/>
                  </a:solidFill>
                </a:uFill>
                <a:latin typeface="Calibri"/>
                <a:ea typeface="DejaVu Sans"/>
              </a:rPr>
              <a:t>„</a:t>
            </a:r>
            <a:r>
              <a:rPr lang="de-DE" sz="2800" b="1" strike="noStrike" spc="-1">
                <a:solidFill>
                  <a:srgbClr val="000000"/>
                </a:solidFill>
                <a:uFill>
                  <a:solidFill>
                    <a:srgbClr val="FFFFFF"/>
                  </a:solidFill>
                </a:uFill>
                <a:latin typeface="Calibri"/>
                <a:ea typeface="DejaVu Sans"/>
              </a:rPr>
              <a:t>URBAN MOBILITY</a:t>
            </a:r>
            <a:r>
              <a:rPr lang="de-DE" sz="2239" b="0" strike="noStrike" spc="-1">
                <a:solidFill>
                  <a:srgbClr val="000000"/>
                </a:solidFill>
                <a:uFill>
                  <a:solidFill>
                    <a:srgbClr val="FFFFFF"/>
                  </a:solidFill>
                </a:uFill>
                <a:latin typeface="Calibri"/>
                <a:ea typeface="DejaVu Sans"/>
              </a:rPr>
              <a:t>“</a:t>
            </a:r>
            <a:endParaRPr lang="de-DE" sz="1800" b="0" strike="noStrike" spc="-1">
              <a:solidFill>
                <a:srgbClr val="000000"/>
              </a:solidFill>
              <a:uFill>
                <a:solidFill>
                  <a:srgbClr val="FFFFFF"/>
                </a:solidFill>
              </a:uFill>
              <a:latin typeface="Arial"/>
            </a:endParaRPr>
          </a:p>
          <a:p>
            <a:pPr algn="ctr">
              <a:lnSpc>
                <a:spcPct val="100000"/>
              </a:lnSpc>
            </a:pPr>
            <a:r>
              <a:rPr lang="de-DE" sz="2800" b="1" strike="noStrike" spc="-1">
                <a:solidFill>
                  <a:srgbClr val="FF3333"/>
                </a:solidFill>
                <a:uFill>
                  <a:solidFill>
                    <a:srgbClr val="FFFFFF"/>
                  </a:solidFill>
                </a:uFill>
                <a:latin typeface="Calibri"/>
                <a:ea typeface="DejaVu Sans"/>
              </a:rPr>
              <a:t>=</a:t>
            </a:r>
            <a:r>
              <a:rPr lang="de-DE" sz="2239" b="0" strike="noStrike" spc="-1">
                <a:solidFill>
                  <a:srgbClr val="000000"/>
                </a:solidFill>
                <a:uFill>
                  <a:solidFill>
                    <a:srgbClr val="FFFFFF"/>
                  </a:solidFill>
                </a:uFill>
                <a:latin typeface="Calibri"/>
                <a:ea typeface="DejaVu Sans"/>
              </a:rPr>
              <a:t> Mobilität und Nachhaltigkeit</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2239" b="0" strike="noStrike" spc="-1">
                <a:solidFill>
                  <a:srgbClr val="000000"/>
                </a:solidFill>
                <a:uFill>
                  <a:solidFill>
                    <a:srgbClr val="FFFFFF"/>
                  </a:solidFill>
                </a:uFill>
                <a:latin typeface="Calibri"/>
                <a:ea typeface="DejaVu Sans"/>
              </a:rPr>
              <a:t>die Bedürfnisse der Gegenwart zu befriedigen OHNE jene künftiger Generationen zu gefährden</a:t>
            </a: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2239" b="0" strike="noStrike" spc="-1">
                <a:solidFill>
                  <a:srgbClr val="000000"/>
                </a:solidFill>
                <a:uFill>
                  <a:solidFill>
                    <a:srgbClr val="FFFFFF"/>
                  </a:solidFill>
                </a:uFill>
                <a:latin typeface="Calibri"/>
                <a:ea typeface="DejaVu Sans"/>
              </a:rPr>
              <a:t>effizienter und schonender Umfang mit den auf der Erde vorhandenen Ressourcen und Senkung der CO</a:t>
            </a:r>
            <a:r>
              <a:rPr lang="de-DE" sz="2000" b="0" strike="noStrike" spc="-1" baseline="-101000">
                <a:solidFill>
                  <a:srgbClr val="000000"/>
                </a:solidFill>
                <a:uFill>
                  <a:solidFill>
                    <a:srgbClr val="FFFFFF"/>
                  </a:solidFill>
                </a:uFill>
                <a:latin typeface="Calibri"/>
                <a:ea typeface="DejaVu Sans"/>
              </a:rPr>
              <a:t>²</a:t>
            </a:r>
            <a:r>
              <a:rPr lang="de-DE" sz="2239" b="0" strike="noStrike" spc="-1">
                <a:solidFill>
                  <a:srgbClr val="000000"/>
                </a:solidFill>
                <a:uFill>
                  <a:solidFill>
                    <a:srgbClr val="FFFFFF"/>
                  </a:solidFill>
                </a:uFill>
                <a:latin typeface="Calibri"/>
                <a:ea typeface="DejaVu Sans"/>
              </a:rPr>
              <a:t>-Emissionen          „GREEN“</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p:txBody>
      </p:sp>
      <p:sp>
        <p:nvSpPr>
          <p:cNvPr id="115" name="Line 2"/>
          <p:cNvSpPr/>
          <p:nvPr/>
        </p:nvSpPr>
        <p:spPr>
          <a:xfrm>
            <a:off x="4753440" y="2736000"/>
            <a:ext cx="360" cy="360000"/>
          </a:xfrm>
          <a:prstGeom prst="line">
            <a:avLst/>
          </a:prstGeom>
          <a:ln w="18000">
            <a:solidFill>
              <a:srgbClr val="FF3333"/>
            </a:solidFill>
            <a:round/>
            <a:tailEnd type="triangle" w="med" len="med"/>
          </a:ln>
        </p:spPr>
        <p:style>
          <a:lnRef idx="0">
            <a:scrgbClr r="0" g="0" b="0"/>
          </a:lnRef>
          <a:fillRef idx="0">
            <a:scrgbClr r="0" g="0" b="0"/>
          </a:fillRef>
          <a:effectRef idx="0">
            <a:scrgbClr r="0" g="0" b="0"/>
          </a:effectRef>
          <a:fontRef idx="minor"/>
        </p:style>
      </p:sp>
      <p:sp>
        <p:nvSpPr>
          <p:cNvPr id="116" name="Line 3"/>
          <p:cNvSpPr/>
          <p:nvPr/>
        </p:nvSpPr>
        <p:spPr>
          <a:xfrm>
            <a:off x="4752000" y="3744000"/>
            <a:ext cx="1440" cy="504000"/>
          </a:xfrm>
          <a:prstGeom prst="line">
            <a:avLst/>
          </a:prstGeom>
          <a:ln w="18000">
            <a:solidFill>
              <a:srgbClr val="FF3333"/>
            </a:solidFill>
            <a:round/>
            <a:tailEnd type="triangle" w="med" len="med"/>
          </a:ln>
        </p:spPr>
        <p:style>
          <a:lnRef idx="0">
            <a:scrgbClr r="0" g="0" b="0"/>
          </a:lnRef>
          <a:fillRef idx="0">
            <a:scrgbClr r="0" g="0" b="0"/>
          </a:fillRef>
          <a:effectRef idx="0">
            <a:scrgbClr r="0" g="0" b="0"/>
          </a:effectRef>
          <a:fontRef idx="minor"/>
        </p:style>
      </p:sp>
      <p:sp>
        <p:nvSpPr>
          <p:cNvPr id="117" name="Line 4"/>
          <p:cNvSpPr/>
          <p:nvPr/>
        </p:nvSpPr>
        <p:spPr>
          <a:xfrm>
            <a:off x="6696000" y="4895640"/>
            <a:ext cx="360000" cy="360"/>
          </a:xfrm>
          <a:prstGeom prst="line">
            <a:avLst/>
          </a:prstGeom>
          <a:ln w="18000">
            <a:solidFill>
              <a:srgbClr val="FF3333"/>
            </a:solidFill>
            <a:round/>
            <a:tailEnd type="triangle" w="med" len="med"/>
          </a:ln>
        </p:spPr>
        <p:style>
          <a:lnRef idx="0">
            <a:scrgbClr r="0" g="0" b="0"/>
          </a:lnRef>
          <a:fillRef idx="0">
            <a:scrgbClr r="0" g="0" b="0"/>
          </a:fillRef>
          <a:effectRef idx="0">
            <a:scrgbClr r="0" g="0" b="0"/>
          </a:effectRef>
          <a:fontRef idx="minor"/>
        </p:style>
      </p:sp>
      <p:sp>
        <p:nvSpPr>
          <p:cNvPr id="118" name="CustomShape 5"/>
          <p:cNvSpPr/>
          <p:nvPr/>
        </p:nvSpPr>
        <p:spPr>
          <a:xfrm>
            <a:off x="2126880" y="504000"/>
            <a:ext cx="6294240" cy="642240"/>
          </a:xfrm>
          <a:prstGeom prst="rect">
            <a:avLst/>
          </a:prstGeom>
          <a:gradFill>
            <a:gsLst>
              <a:gs pos="0">
                <a:srgbClr val="204A87"/>
              </a:gs>
              <a:gs pos="100000">
                <a:srgbClr val="729FCF"/>
              </a:gs>
            </a:gsLst>
            <a:lin ang="45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800" b="1" strike="noStrike" spc="-1">
                <a:solidFill>
                  <a:srgbClr val="FFFFFF"/>
                </a:solidFill>
                <a:uFill>
                  <a:solidFill>
                    <a:srgbClr val="FFFFFF"/>
                  </a:solidFill>
                </a:uFill>
                <a:latin typeface="Tahoma"/>
                <a:ea typeface="DejaVu Sans"/>
              </a:rPr>
              <a:t>RECHTLICHE ASPEKTE DER MIKROMOBILITÄT</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 presetClass="entr" presetSubtype="1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additive="repl">
                                        <p:cTn id="7" dur="500"/>
                                        <p:tgtEl>
                                          <p:spTgt spid="118"/>
                                        </p:tgtEl>
                                      </p:cBhvr>
                                    </p:animEffect>
                                  </p:childTnLst>
                                </p:cTn>
                              </p:par>
                            </p:childTnLst>
                          </p:cTn>
                        </p:par>
                      </p:childTnLst>
                    </p:cTn>
                  </p:par>
                  <p:par>
                    <p:cTn id="8" fill="freeze">
                      <p:stCondLst>
                        <p:cond delay="indefinite"/>
                      </p:stCondLst>
                      <p:childTnLst>
                        <p:par>
                          <p:cTn id="9" fill="freeze">
                            <p:stCondLst>
                              <p:cond delay="0"/>
                            </p:stCondLst>
                            <p:childTnLst>
                              <p:par>
                                <p:cTn id="10" presetID="3" presetClass="entr" presetSubtype="5"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linds(vertical)">
                                      <p:cBhvr additive="repl">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Grafik 153"/>
          <p:cNvPicPr/>
          <p:nvPr/>
        </p:nvPicPr>
        <p:blipFill>
          <a:blip r:embed="rId2"/>
          <a:stretch/>
        </p:blipFill>
        <p:spPr>
          <a:xfrm>
            <a:off x="1880640" y="1407960"/>
            <a:ext cx="5917320" cy="4673520"/>
          </a:xfrm>
          <a:prstGeom prst="rect">
            <a:avLst/>
          </a:prstGeom>
          <a:ln>
            <a:noFill/>
          </a:ln>
        </p:spPr>
      </p:pic>
      <p:sp>
        <p:nvSpPr>
          <p:cNvPr id="155" name="CustomShape 1"/>
          <p:cNvSpPr/>
          <p:nvPr/>
        </p:nvSpPr>
        <p:spPr>
          <a:xfrm>
            <a:off x="7233840" y="1488600"/>
            <a:ext cx="1839600" cy="2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a:solidFill>
                  <a:srgbClr val="000000"/>
                </a:solidFill>
                <a:uFill>
                  <a:solidFill>
                    <a:srgbClr val="FFFFFF"/>
                  </a:solidFill>
                </a:uFill>
                <a:latin typeface="Tahoma"/>
                <a:ea typeface="DejaVu Sans"/>
              </a:rPr>
              <a:t>Anlage 3 – Art. 4, Abs. 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6" presetClass="entr" presetSubtype="32"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circle(out)">
                                      <p:cBhvr additive="repl">
                                        <p:cTn id="7"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56" name="Grafik 155"/>
          <p:cNvPicPr/>
          <p:nvPr/>
        </p:nvPicPr>
        <p:blipFill>
          <a:blip r:embed="rId2"/>
          <a:stretch/>
        </p:blipFill>
        <p:spPr>
          <a:xfrm>
            <a:off x="720000" y="1870920"/>
            <a:ext cx="3957120" cy="3894840"/>
          </a:xfrm>
          <a:prstGeom prst="rect">
            <a:avLst/>
          </a:prstGeom>
          <a:ln>
            <a:noFill/>
          </a:ln>
        </p:spPr>
      </p:pic>
      <p:pic>
        <p:nvPicPr>
          <p:cNvPr id="157" name="Grafik 156"/>
          <p:cNvPicPr/>
          <p:nvPr/>
        </p:nvPicPr>
        <p:blipFill>
          <a:blip r:embed="rId3"/>
          <a:stretch/>
        </p:blipFill>
        <p:spPr>
          <a:xfrm>
            <a:off x="4962240" y="1872000"/>
            <a:ext cx="4034880" cy="3885120"/>
          </a:xfrm>
          <a:prstGeom prst="rect">
            <a:avLst/>
          </a:prstGeom>
          <a:ln>
            <a:noFill/>
          </a:ln>
        </p:spPr>
      </p:pic>
      <p:sp>
        <p:nvSpPr>
          <p:cNvPr id="158" name="CustomShape 1"/>
          <p:cNvSpPr/>
          <p:nvPr/>
        </p:nvSpPr>
        <p:spPr>
          <a:xfrm>
            <a:off x="7233840" y="1488600"/>
            <a:ext cx="1839600" cy="2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a:solidFill>
                  <a:srgbClr val="000000"/>
                </a:solidFill>
                <a:uFill>
                  <a:solidFill>
                    <a:srgbClr val="FFFFFF"/>
                  </a:solidFill>
                </a:uFill>
                <a:latin typeface="Tahoma"/>
                <a:ea typeface="DejaVu Sans"/>
              </a:rPr>
              <a:t>Anlage 3 – Art. 4, Abs. 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6" presetClass="entr" presetSubtype="32"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circle(out)">
                                      <p:cBhvr additive="repl">
                                        <p:cTn id="7" dur="2000"/>
                                        <p:tgtEl>
                                          <p:spTgt spid="156"/>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circle(out)">
                                      <p:cBhvr additive="repl">
                                        <p:cTn id="12"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Grafik 158"/>
          <p:cNvPicPr/>
          <p:nvPr/>
        </p:nvPicPr>
        <p:blipFill>
          <a:blip r:embed="rId2"/>
          <a:stretch/>
        </p:blipFill>
        <p:spPr>
          <a:xfrm>
            <a:off x="767520" y="1656000"/>
            <a:ext cx="3898800" cy="4264200"/>
          </a:xfrm>
          <a:prstGeom prst="rect">
            <a:avLst/>
          </a:prstGeom>
          <a:ln>
            <a:noFill/>
          </a:ln>
        </p:spPr>
      </p:pic>
      <p:pic>
        <p:nvPicPr>
          <p:cNvPr id="160" name="Grafik 159"/>
          <p:cNvPicPr/>
          <p:nvPr/>
        </p:nvPicPr>
        <p:blipFill>
          <a:blip r:embed="rId3"/>
          <a:stretch/>
        </p:blipFill>
        <p:spPr>
          <a:xfrm>
            <a:off x="4951800" y="1649880"/>
            <a:ext cx="3685320" cy="4259880"/>
          </a:xfrm>
          <a:prstGeom prst="rect">
            <a:avLst/>
          </a:prstGeom>
          <a:ln>
            <a:noFill/>
          </a:ln>
        </p:spPr>
      </p:pic>
      <p:sp>
        <p:nvSpPr>
          <p:cNvPr id="161" name="CustomShape 1"/>
          <p:cNvSpPr/>
          <p:nvPr/>
        </p:nvSpPr>
        <p:spPr>
          <a:xfrm>
            <a:off x="7304760" y="1488600"/>
            <a:ext cx="1839600" cy="2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a:solidFill>
                  <a:srgbClr val="000000"/>
                </a:solidFill>
                <a:uFill>
                  <a:solidFill>
                    <a:srgbClr val="FFFFFF"/>
                  </a:solidFill>
                </a:uFill>
                <a:latin typeface="Tahoma"/>
                <a:ea typeface="DejaVu Sans"/>
              </a:rPr>
              <a:t>Anlage 3 – Art. 4, Abs. 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6" presetClass="entr" presetSubtype="32"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circle(out)">
                                      <p:cBhvr additive="repl">
                                        <p:cTn id="7" dur="2000"/>
                                        <p:tgtEl>
                                          <p:spTgt spid="159"/>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circle(out)">
                                      <p:cBhvr additive="repl">
                                        <p:cTn id="12"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2485800" y="1891800"/>
            <a:ext cx="4887000" cy="475560"/>
          </a:xfrm>
          <a:prstGeom prst="rect">
            <a:avLst/>
          </a:prstGeom>
          <a:noFill/>
          <a:ln>
            <a:noFill/>
          </a:ln>
        </p:spPr>
        <p:style>
          <a:lnRef idx="0">
            <a:scrgbClr r="0" g="0" b="0"/>
          </a:lnRef>
          <a:fillRef idx="0">
            <a:scrgbClr r="0" g="0" b="0"/>
          </a:fillRef>
          <a:effectRef idx="0">
            <a:scrgbClr r="0" g="0" b="0"/>
          </a:effectRef>
          <a:fontRef idx="minor"/>
        </p:style>
      </p:sp>
      <p:sp>
        <p:nvSpPr>
          <p:cNvPr id="163" name="CustomShape 2"/>
          <p:cNvSpPr/>
          <p:nvPr/>
        </p:nvSpPr>
        <p:spPr>
          <a:xfrm>
            <a:off x="2485800" y="658075"/>
            <a:ext cx="5170320" cy="2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b="1" i="1" strike="noStrike" spc="-1">
                <a:solidFill>
                  <a:srgbClr val="000000"/>
                </a:solidFill>
                <a:uFill>
                  <a:solidFill>
                    <a:srgbClr val="FFFFFF"/>
                  </a:solidFill>
                </a:uFill>
                <a:latin typeface="Comic Sans MS" panose="030F0702030302020204" pitchFamily="66" charset="0"/>
                <a:ea typeface="Microsoft YaHei"/>
              </a:rPr>
              <a:t>Dekret des Infrastruktur- und Transportministeriums Nr. 229/2019</a:t>
            </a:r>
            <a:endParaRPr lang="de-DE" b="0" strike="noStrike" spc="-1">
              <a:solidFill>
                <a:srgbClr val="000000"/>
              </a:solidFill>
              <a:uFill>
                <a:solidFill>
                  <a:srgbClr val="FFFFFF"/>
                </a:solidFill>
              </a:uFill>
              <a:latin typeface="Comic Sans MS" panose="030F0702030302020204" pitchFamily="66" charset="0"/>
            </a:endParaRPr>
          </a:p>
        </p:txBody>
      </p:sp>
      <p:sp>
        <p:nvSpPr>
          <p:cNvPr id="164" name="CustomShape 3"/>
          <p:cNvSpPr/>
          <p:nvPr/>
        </p:nvSpPr>
        <p:spPr>
          <a:xfrm>
            <a:off x="927000" y="1972439"/>
            <a:ext cx="7934040" cy="4193229"/>
          </a:xfrm>
          <a:prstGeom prst="rect">
            <a:avLst/>
          </a:prstGeom>
          <a:solidFill>
            <a:schemeClr val="accent3">
              <a:lumMod val="40000"/>
              <a:lumOff val="60000"/>
            </a:schemeClr>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50000"/>
              </a:lnSpc>
            </a:pPr>
            <a:r>
              <a:rPr lang="de-DE" sz="1200" b="0" strike="noStrike" spc="-1" dirty="0">
                <a:solidFill>
                  <a:srgbClr val="000000"/>
                </a:solidFill>
                <a:uFill>
                  <a:solidFill>
                    <a:srgbClr val="FFFFFF"/>
                  </a:solidFill>
                </a:uFill>
                <a:latin typeface="Tahoma"/>
                <a:ea typeface="DejaVu Sans"/>
              </a:rPr>
              <a:t>VORAUSSETZUNGEN UND VERHALTENSREGELN</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Im Rahmen des Projekts der elektrische Mikromobilität dürfen diese Fortbewegungsmittel nur von Personen</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gefahren werden, die volljährig sind oder, falls sie minderjährig sind, mindestens den Führerschein der Klasse</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AM besitzen.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In jedem Fall ist die Personen- oder Güterbeförderung und jede Art vom Ziehen anderer Fahrzeuge verboten.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Nach Sonnenuntergang und bis zu einer halben Stunde vor Sonnenaufgang muss der Lenker vom „Segway“</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eine gut sichtbare reflektierende Weste oder die Träger gemäß Art. 162 der </a:t>
            </a:r>
            <a:r>
              <a:rPr lang="de-DE" sz="1200" b="0" strike="noStrike" spc="-1" dirty="0" err="1">
                <a:solidFill>
                  <a:srgbClr val="000000"/>
                </a:solidFill>
                <a:uFill>
                  <a:solidFill>
                    <a:srgbClr val="FFFFFF"/>
                  </a:solidFill>
                </a:uFill>
                <a:latin typeface="Tahoma"/>
                <a:ea typeface="DejaVu Sans"/>
              </a:rPr>
              <a:t>St.V.O</a:t>
            </a:r>
            <a:r>
              <a:rPr lang="de-DE" sz="1200" b="0" strike="noStrike" spc="-1" dirty="0">
                <a:solidFill>
                  <a:srgbClr val="000000"/>
                </a:solidFill>
                <a:uFill>
                  <a:solidFill>
                    <a:srgbClr val="FFFFFF"/>
                  </a:solidFill>
                </a:uFill>
                <a:latin typeface="Tahoma"/>
                <a:ea typeface="DejaVu Sans"/>
              </a:rPr>
              <a:t>. tragen, wenn er auf </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Straßen in 30 km/h-Zonen oder auf Radwegen unterwegs ist.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In den Fußgängerzonen müssen alle Fortbewegungsmittel für die elektrische Mikromobilität mit einem </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Geschwindigkeitsregler ausgestattet sein, der die Geschwindigkeit auf 6 km/h beschränkt.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Fortbewegungsmittel der elektrischen Mikromobilität können auf Radwegen und in 30 km/h-Zonen</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eine Geschwindigkeit von 20 km/h entwickeln; sollten sie eine höhere Geschwindigkeit entwickeln, müssen sie</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mit einem Geschwindigkeitsregler ausgestattet sein, der die Geschwindigkeit auf 20 km/h beschränkt. </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Die Benutzer müssen eine regelmäßige Fahrweise einhalten und abrupte Manöver und akrobatischen Übungen </a:t>
            </a:r>
            <a:endParaRPr lang="de-DE" sz="1800" b="0" strike="noStrike" spc="-1" dirty="0">
              <a:solidFill>
                <a:srgbClr val="000000"/>
              </a:solidFill>
              <a:uFill>
                <a:solidFill>
                  <a:srgbClr val="FFFFFF"/>
                </a:solidFill>
              </a:uFill>
              <a:latin typeface="Arial"/>
            </a:endParaRPr>
          </a:p>
          <a:p>
            <a:pPr algn="just">
              <a:lnSpc>
                <a:spcPct val="150000"/>
              </a:lnSpc>
            </a:pPr>
            <a:r>
              <a:rPr lang="de-DE" sz="1200" b="0" strike="noStrike" spc="-1" dirty="0">
                <a:solidFill>
                  <a:srgbClr val="000000"/>
                </a:solidFill>
                <a:uFill>
                  <a:solidFill>
                    <a:srgbClr val="FFFFFF"/>
                  </a:solidFill>
                </a:uFill>
                <a:latin typeface="Tahoma"/>
                <a:ea typeface="DejaVu Sans"/>
              </a:rPr>
              <a:t>vermeiden. </a:t>
            </a:r>
            <a:endParaRPr lang="de-DE" sz="1800" b="0" strike="noStrike" spc="-1" dirty="0">
              <a:solidFill>
                <a:srgbClr val="000000"/>
              </a:solidFill>
              <a:uFill>
                <a:solidFill>
                  <a:srgbClr val="FFFFFF"/>
                </a:solidFill>
              </a:uFill>
              <a:latin typeface="Arial"/>
            </a:endParaRPr>
          </a:p>
          <a:p>
            <a:pPr algn="just">
              <a:lnSpc>
                <a:spcPct val="150000"/>
              </a:lnSpc>
            </a:pP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40" presetClass="entr" fill="hold" nodeType="clickEffect">
                                  <p:stCondLst>
                                    <p:cond delay="0"/>
                                  </p:stCondLst>
                                  <p:childTnLst>
                                    <p:set>
                                      <p:cBhvr>
                                        <p:cTn id="6" dur="1" fill="hold">
                                          <p:stCondLst>
                                            <p:cond delay="0"/>
                                          </p:stCondLst>
                                        </p:cTn>
                                        <p:tgtEl>
                                          <p:spTgt spid="163">
                                            <p:txEl>
                                              <p:pRg st="0" end="65"/>
                                            </p:txEl>
                                          </p:spTgt>
                                        </p:tgtEl>
                                        <p:attrNameLst>
                                          <p:attrName>style.visibility</p:attrName>
                                        </p:attrNameLst>
                                      </p:cBhvr>
                                      <p:to>
                                        <p:strVal val="visible"/>
                                      </p:to>
                                    </p:set>
                                    <p:animEffect transition="in" filter="fade">
                                      <p:cBhvr additive="repl">
                                        <p:cTn id="7" dur="1000"/>
                                        <p:tgtEl>
                                          <p:spTgt spid="163">
                                            <p:txEl>
                                              <p:pRg st="0" end="65"/>
                                            </p:txEl>
                                          </p:spTgt>
                                        </p:tgtEl>
                                      </p:cBhvr>
                                    </p:animEffect>
                                    <p:anim calcmode="lin" valueType="num">
                                      <p:cBhvr additive="repl">
                                        <p:cTn id="8" dur="1000" fill="hold"/>
                                        <p:tgtEl>
                                          <p:spTgt spid="163">
                                            <p:txEl>
                                              <p:pRg st="0" end="65"/>
                                            </p:txEl>
                                          </p:spTgt>
                                        </p:tgtEl>
                                        <p:attrNameLst>
                                          <p:attrName>ppt_x</p:attrName>
                                        </p:attrNameLst>
                                      </p:cBhvr>
                                      <p:tavLst>
                                        <p:tav tm="0">
                                          <p:val>
                                            <p:strVal val="#ppt_x-.1"/>
                                          </p:val>
                                        </p:tav>
                                        <p:tav tm="100000">
                                          <p:val>
                                            <p:strVal val="#ppt_x"/>
                                          </p:val>
                                        </p:tav>
                                      </p:tavLst>
                                    </p:anim>
                                    <p:anim calcmode="lin" valueType="num">
                                      <p:cBhvr additive="repl">
                                        <p:cTn id="9" dur="1000" fill="hold"/>
                                        <p:tgtEl>
                                          <p:spTgt spid="163">
                                            <p:txEl>
                                              <p:pRg st="0" end="65"/>
                                            </p:txEl>
                                          </p:spTgt>
                                        </p:tgtEl>
                                        <p:attrNameLst>
                                          <p:attrName>ppt_y</p:attrName>
                                        </p:attrNameLst>
                                      </p:cBhvr>
                                      <p:tavLst>
                                        <p:tav tm="0">
                                          <p:val>
                                            <p:strVal val="#ppt_y"/>
                                          </p:val>
                                        </p:tav>
                                        <p:tav tm="100000">
                                          <p:val>
                                            <p:strVal val="#ppt_y"/>
                                          </p:val>
                                        </p:tav>
                                      </p:tavLst>
                                    </p:anim>
                                  </p:childTnLst>
                                </p:cTn>
                              </p:par>
                            </p:childTnLst>
                          </p:cTn>
                        </p:par>
                      </p:childTnLst>
                    </p:cTn>
                  </p:par>
                  <p:par>
                    <p:cTn id="10" fill="freeze">
                      <p:stCondLst>
                        <p:cond delay="indefinite"/>
                      </p:stCondLst>
                      <p:childTnLst>
                        <p:par>
                          <p:cTn id="11" fill="freeze">
                            <p:stCondLst>
                              <p:cond delay="0"/>
                            </p:stCondLst>
                            <p:childTnLst>
                              <p:par>
                                <p:cTn id="12" presetID="14" presetClass="entr" presetSubtype="5" fill="hold" nodeType="click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randombar(vertical)">
                                      <p:cBhvr additive="repl">
                                        <p:cTn id="14"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2840040" y="682200"/>
            <a:ext cx="3682080" cy="4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020" b="1" strike="noStrike" spc="-1">
                <a:solidFill>
                  <a:srgbClr val="000000"/>
                </a:solidFill>
                <a:uFill>
                  <a:solidFill>
                    <a:srgbClr val="FFFFFF"/>
                  </a:solidFill>
                </a:uFill>
                <a:latin typeface="Tahoma"/>
                <a:ea typeface="DejaVu Sans"/>
              </a:rPr>
              <a:t>SEGWAY</a:t>
            </a:r>
            <a:endParaRPr lang="de-DE" sz="1800" b="0" strike="noStrike" spc="-1">
              <a:solidFill>
                <a:srgbClr val="000000"/>
              </a:solidFill>
              <a:uFill>
                <a:solidFill>
                  <a:srgbClr val="FFFFFF"/>
                </a:solidFill>
              </a:uFill>
              <a:latin typeface="Arial"/>
            </a:endParaRPr>
          </a:p>
        </p:txBody>
      </p:sp>
      <p:sp>
        <p:nvSpPr>
          <p:cNvPr id="166" name="CustomShape 2"/>
          <p:cNvSpPr/>
          <p:nvPr/>
        </p:nvSpPr>
        <p:spPr>
          <a:xfrm>
            <a:off x="603000" y="1442879"/>
            <a:ext cx="8571960" cy="3669051"/>
          </a:xfrm>
          <a:prstGeom prst="rect">
            <a:avLst/>
          </a:prstGeom>
          <a:solidFill>
            <a:schemeClr val="accent3">
              <a:lumMod val="40000"/>
              <a:lumOff val="60000"/>
            </a:schemeClr>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Definition</a:t>
            </a:r>
            <a:r>
              <a:rPr lang="de-DE" sz="1100" b="0" strike="noStrike" spc="-1" dirty="0">
                <a:solidFill>
                  <a:srgbClr val="000000"/>
                </a:solidFill>
                <a:uFill>
                  <a:solidFill>
                    <a:srgbClr val="FFFFFF"/>
                  </a:solidFill>
                </a:uFill>
                <a:latin typeface="Tahoma"/>
                <a:ea typeface="DejaVu Sans"/>
              </a:rPr>
              <a:t>: Zweirädriges Fortbewegungsmittel mit Querachse und Lenkstange („auto-</a:t>
            </a:r>
            <a:r>
              <a:rPr lang="de-DE" sz="1100" b="0" strike="noStrike" spc="-1" dirty="0" err="1">
                <a:solidFill>
                  <a:srgbClr val="000000"/>
                </a:solidFill>
                <a:uFill>
                  <a:solidFill>
                    <a:srgbClr val="FFFFFF"/>
                  </a:solidFill>
                </a:uFill>
                <a:latin typeface="Tahoma"/>
                <a:ea typeface="DejaVu Sans"/>
              </a:rPr>
              <a:t>bilanciato</a:t>
            </a:r>
            <a:r>
              <a:rPr lang="de-DE" sz="1100" b="0"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Geschwindigkeitsregler</a:t>
            </a:r>
            <a:r>
              <a:rPr lang="de-DE" sz="1100" b="0" strike="noStrike" spc="-1" dirty="0">
                <a:solidFill>
                  <a:srgbClr val="000000"/>
                </a:solidFill>
                <a:uFill>
                  <a:solidFill>
                    <a:srgbClr val="FFFFFF"/>
                  </a:solidFill>
                </a:uFill>
                <a:latin typeface="Tahoma"/>
                <a:ea typeface="DejaVu Sans"/>
              </a:rPr>
              <a:t>: obligatorisch bei 20 km/h, wenn die Geschwindigkeit des Fahrzeuges diese Grenze</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überschreitet; obligatorisch bei </a:t>
            </a:r>
            <a:r>
              <a:rPr lang="de-DE" sz="1100" b="1" strike="noStrike" spc="-1" dirty="0">
                <a:solidFill>
                  <a:srgbClr val="000000"/>
                </a:solidFill>
                <a:uFill>
                  <a:solidFill>
                    <a:srgbClr val="FFFFFF"/>
                  </a:solidFill>
                </a:uFill>
                <a:latin typeface="Tahoma"/>
                <a:ea typeface="DejaVu Sans"/>
              </a:rPr>
              <a:t>6 km/h</a:t>
            </a:r>
            <a:r>
              <a:rPr lang="de-DE" sz="1100" b="0" strike="noStrike" spc="-1" dirty="0">
                <a:solidFill>
                  <a:srgbClr val="000000"/>
                </a:solidFill>
                <a:uFill>
                  <a:solidFill>
                    <a:srgbClr val="FFFFFF"/>
                  </a:solidFill>
                </a:uFill>
                <a:latin typeface="Tahoma"/>
                <a:ea typeface="DejaVu Sans"/>
              </a:rPr>
              <a:t> in der </a:t>
            </a:r>
            <a:r>
              <a:rPr lang="de-DE" sz="1100" b="1" strike="noStrike" spc="-1" dirty="0">
                <a:solidFill>
                  <a:srgbClr val="000000"/>
                </a:solidFill>
                <a:uFill>
                  <a:solidFill>
                    <a:srgbClr val="FFFFFF"/>
                  </a:solidFill>
                </a:uFill>
                <a:latin typeface="Tahoma"/>
                <a:ea typeface="DejaVu Sans"/>
              </a:rPr>
              <a:t>Fußgängerzone</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Akustische Vorrichtung</a:t>
            </a:r>
            <a:r>
              <a:rPr lang="de-DE" sz="1100" b="0" strike="noStrike" spc="-1" dirty="0">
                <a:solidFill>
                  <a:srgbClr val="000000"/>
                </a:solidFill>
                <a:uFill>
                  <a:solidFill>
                    <a:srgbClr val="FFFFFF"/>
                  </a:solidFill>
                </a:uFill>
                <a:latin typeface="Tahoma"/>
                <a:ea typeface="DejaVu Sans"/>
              </a:rPr>
              <a: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Rückstrahlende Westen / Träger</a:t>
            </a:r>
            <a:r>
              <a:rPr lang="de-DE" sz="1100" b="0" strike="noStrike" spc="-1" dirty="0">
                <a:solidFill>
                  <a:srgbClr val="000000"/>
                </a:solidFill>
                <a:uFill>
                  <a:solidFill>
                    <a:srgbClr val="FFFFFF"/>
                  </a:solidFill>
                </a:uFill>
                <a:latin typeface="Tahoma"/>
                <a:ea typeface="DejaVu Sans"/>
              </a:rPr>
              <a:t>: obligatorisch in 30 km/h-Zonen und auf den Fahrradwege eine halbe Stunde nach Sonnen-</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err="1">
                <a:solidFill>
                  <a:srgbClr val="000000"/>
                </a:solidFill>
                <a:uFill>
                  <a:solidFill>
                    <a:srgbClr val="FFFFFF"/>
                  </a:solidFill>
                </a:uFill>
                <a:latin typeface="Tahoma"/>
                <a:ea typeface="DejaVu Sans"/>
              </a:rPr>
              <a:t>untergang</a:t>
            </a:r>
            <a:r>
              <a:rPr lang="de-DE" sz="1100" b="0" strike="noStrike" spc="-1" dirty="0">
                <a:solidFill>
                  <a:srgbClr val="000000"/>
                </a:solidFill>
                <a:uFill>
                  <a:solidFill>
                    <a:srgbClr val="FFFFFF"/>
                  </a:solidFill>
                </a:uFill>
                <a:latin typeface="Tahoma"/>
                <a:ea typeface="DejaVu Sans"/>
              </a:rPr>
              <a:t> bzw. eine halbe Stunde vor Sonnenaufgang</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Beleuchtung und Rückstrahler</a:t>
            </a:r>
            <a:r>
              <a:rPr lang="de-DE" sz="1100" b="0" strike="noStrike" spc="-1" dirty="0">
                <a:solidFill>
                  <a:srgbClr val="000000"/>
                </a:solidFill>
                <a:uFill>
                  <a:solidFill>
                    <a:srgbClr val="FFFFFF"/>
                  </a:solidFill>
                </a:uFill>
                <a:latin typeface="Tahoma"/>
                <a:ea typeface="DejaVu Sans"/>
              </a:rPr>
              <a:t>: nicht vorgesehen; sofern vorhanden sind vorne ein weißes oder gelbes Licht und hinten roter</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Sonnenuntergang bzw. eine halbe Stunde vor Sonnenaufgang muss das Fahrzeug geschoben werden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Versicherungsschutz</a:t>
            </a:r>
            <a:r>
              <a:rPr lang="de-DE" sz="1100" b="0" strike="noStrike" spc="-1" dirty="0">
                <a:solidFill>
                  <a:srgbClr val="000000"/>
                </a:solidFill>
                <a:uFill>
                  <a:solidFill>
                    <a:srgbClr val="FFFFFF"/>
                  </a:solidFill>
                </a:uFill>
                <a:latin typeface="Tahoma"/>
                <a:ea typeface="DejaVu Sans"/>
              </a:rPr>
              <a:t>: obligatorisch bei Vermietung, die von der Gemeinde angeboten bzw. mittels Dritte angeboten wird</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Mindestalter</a:t>
            </a:r>
            <a:r>
              <a:rPr lang="de-DE" sz="1100" b="0" strike="noStrike" spc="-1" dirty="0">
                <a:solidFill>
                  <a:srgbClr val="000000"/>
                </a:solidFill>
                <a:uFill>
                  <a:solidFill>
                    <a:srgbClr val="FFFFFF"/>
                  </a:solidFill>
                </a:uFill>
                <a:latin typeface="Tahoma"/>
                <a:ea typeface="DejaVu Sans"/>
              </a:rPr>
              <a:t>: 14 Jahren mit Führerschein AM oder 18 Jahren (ohne Führerschein)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Führerschein</a:t>
            </a:r>
            <a:r>
              <a:rPr lang="de-DE" sz="1100" b="0" strike="noStrike" spc="-1" dirty="0">
                <a:solidFill>
                  <a:srgbClr val="000000"/>
                </a:solidFill>
                <a:uFill>
                  <a:solidFill>
                    <a:srgbClr val="FFFFFF"/>
                  </a:solidFill>
                </a:uFill>
                <a:latin typeface="Tahoma"/>
                <a:ea typeface="DejaVu Sans"/>
              </a:rPr>
              <a:t>: die minderjährige Personen (14 Jahren) müssen im Besitz des Führerscheines AM sein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Typologie und Eigenschaften</a:t>
            </a:r>
            <a:r>
              <a:rPr lang="de-DE" sz="1100" b="0" strike="noStrike" spc="-1" dirty="0">
                <a:solidFill>
                  <a:srgbClr val="000000"/>
                </a:solidFill>
                <a:uFill>
                  <a:solidFill>
                    <a:srgbClr val="FFFFFF"/>
                  </a:solidFill>
                </a:uFill>
                <a:latin typeface="Tahoma"/>
                <a:ea typeface="DejaVu Sans"/>
              </a:rPr>
              <a:t>: die Fortbewegungsmittel müssen die in der Richtlinie 2006/42/CE vorgesehene CE-Kennzeichnung</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tragen</a:t>
            </a:r>
            <a:endParaRPr lang="de-DE" sz="1800" b="0" strike="noStrike" spc="-1" dirty="0">
              <a:solidFill>
                <a:srgbClr val="000000"/>
              </a:solidFill>
              <a:uFill>
                <a:solidFill>
                  <a:srgbClr val="FFFFFF"/>
                </a:solidFill>
              </a:uFill>
              <a:latin typeface="Arial"/>
            </a:endParaRPr>
          </a:p>
        </p:txBody>
      </p:sp>
      <p:sp>
        <p:nvSpPr>
          <p:cNvPr id="167" name="CustomShape 3"/>
          <p:cNvSpPr/>
          <p:nvPr/>
        </p:nvSpPr>
        <p:spPr>
          <a:xfrm>
            <a:off x="798823" y="5493415"/>
            <a:ext cx="3682080" cy="3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200" b="1" strike="noStrike" spc="-1" dirty="0">
                <a:solidFill>
                  <a:srgbClr val="000000"/>
                </a:solidFill>
                <a:uFill>
                  <a:solidFill>
                    <a:srgbClr val="FFFFFF"/>
                  </a:solidFill>
                </a:uFill>
                <a:latin typeface="Tahoma"/>
                <a:ea typeface="DejaVu Sans"/>
              </a:rPr>
              <a:t>Zulässige Verkehrszonen:</a:t>
            </a:r>
            <a:endParaRPr lang="de-DE" sz="1800" b="0" strike="noStrike" spc="-1" dirty="0">
              <a:solidFill>
                <a:srgbClr val="000000"/>
              </a:solidFill>
              <a:uFill>
                <a:solidFill>
                  <a:srgbClr val="FFFFFF"/>
                </a:solidFill>
              </a:uFill>
              <a:latin typeface="Arial"/>
            </a:endParaRPr>
          </a:p>
        </p:txBody>
      </p:sp>
      <p:sp>
        <p:nvSpPr>
          <p:cNvPr id="168" name="CustomShape 4"/>
          <p:cNvSpPr/>
          <p:nvPr/>
        </p:nvSpPr>
        <p:spPr>
          <a:xfrm>
            <a:off x="603000" y="5231695"/>
            <a:ext cx="8571960" cy="1132560"/>
          </a:xfrm>
          <a:prstGeom prst="rect">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de-DE" sz="1800" b="0" strike="noStrike" spc="-1" dirty="0">
                <a:solidFill>
                  <a:srgbClr val="000000"/>
                </a:solidFill>
                <a:uFill>
                  <a:solidFill>
                    <a:srgbClr val="FFFFFF"/>
                  </a:solidFill>
                </a:uFill>
                <a:latin typeface="Arial"/>
              </a:rPr>
              <a:t>Zulässige </a:t>
            </a:r>
            <a:r>
              <a:rPr lang="de-DE" sz="1800" b="0" strike="noStrike" spc="-1" dirty="0" err="1">
                <a:solidFill>
                  <a:srgbClr val="000000"/>
                </a:solidFill>
                <a:uFill>
                  <a:solidFill>
                    <a:srgbClr val="FFFFFF"/>
                  </a:solidFill>
                </a:uFill>
                <a:latin typeface="Arial"/>
              </a:rPr>
              <a:t>Verkehrsszonen</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endParaRPr lang="de-DE" sz="1100" b="1" strike="noStrike" spc="-1" dirty="0">
              <a:solidFill>
                <a:srgbClr val="000000"/>
              </a:solidFill>
              <a:uFill>
                <a:solidFill>
                  <a:srgbClr val="FFFFFF"/>
                </a:solidFill>
              </a:uFill>
              <a:latin typeface="Tahoma"/>
              <a:ea typeface="DejaVu Sans"/>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Fahrradwege, Fuß- u. Fahrradwege</a:t>
            </a:r>
            <a:r>
              <a:rPr lang="de-DE" sz="1100" b="0" strike="noStrike" spc="-1" dirty="0">
                <a:solidFill>
                  <a:srgbClr val="000000"/>
                </a:solidFill>
                <a:uFill>
                  <a:solidFill>
                    <a:srgbClr val="FFFFFF"/>
                  </a:solidFill>
                </a:uFill>
                <a:latin typeface="Tahoma"/>
                <a:ea typeface="DejaVu Sans"/>
              </a:rPr>
              <a:t>: mit einer Geschwindigkeit bis zu 20 km/h </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Fußgängerzone</a:t>
            </a:r>
            <a:r>
              <a:rPr lang="de-DE" sz="1100" b="0" strike="noStrike" spc="-1" dirty="0">
                <a:solidFill>
                  <a:srgbClr val="000000"/>
                </a:solidFill>
                <a:uFill>
                  <a:solidFill>
                    <a:srgbClr val="FFFFFF"/>
                  </a:solidFill>
                </a:uFill>
                <a:latin typeface="Tahoma"/>
                <a:ea typeface="DejaVu Sans"/>
              </a:rPr>
              <a:t>: mit einer Geschwindigkeit bis zu 6 km/h</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30 km/h-Zone</a:t>
            </a:r>
            <a:r>
              <a:rPr lang="de-DE" sz="1100" b="0" strike="noStrike" spc="-1" dirty="0">
                <a:solidFill>
                  <a:srgbClr val="000000"/>
                </a:solidFill>
                <a:uFill>
                  <a:solidFill>
                    <a:srgbClr val="FFFFFF"/>
                  </a:solidFill>
                </a:uFill>
                <a:latin typeface="Tahoma"/>
                <a:ea typeface="DejaVu Sans"/>
              </a:rPr>
              <a:t>: mit Geschwindigkeit bis zu 20 km/h </a:t>
            </a:r>
            <a:endParaRPr lang="de-DE" sz="1800" b="0" strike="noStrike" spc="-1" dirty="0">
              <a:solidFill>
                <a:srgbClr val="000000"/>
              </a:solidFill>
              <a:uFill>
                <a:solidFill>
                  <a:srgbClr val="FFFFFF"/>
                </a:solidFill>
              </a:uFill>
              <a:latin typeface="Arial"/>
            </a:endParaRPr>
          </a:p>
        </p:txBody>
      </p:sp>
      <p:pic>
        <p:nvPicPr>
          <p:cNvPr id="169" name="Grafik 168"/>
          <p:cNvPicPr/>
          <p:nvPr/>
        </p:nvPicPr>
        <p:blipFill>
          <a:blip r:embed="rId2"/>
          <a:stretch/>
        </p:blipFill>
        <p:spPr>
          <a:xfrm>
            <a:off x="7800840" y="440280"/>
            <a:ext cx="1556280" cy="177084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4" presetClass="entr" presetSubtype="10" fill="hold" nodeType="clickEffect">
                                  <p:stCondLst>
                                    <p:cond delay="0"/>
                                  </p:stCondLst>
                                  <p:childTnLst>
                                    <p:set>
                                      <p:cBhvr>
                                        <p:cTn id="6" dur="1" fill="hold">
                                          <p:stCondLst>
                                            <p:cond delay="0"/>
                                          </p:stCondLst>
                                        </p:cTn>
                                        <p:tgtEl>
                                          <p:spTgt spid="165">
                                            <p:txEl>
                                              <p:pRg st="0" end="7"/>
                                            </p:txEl>
                                          </p:spTgt>
                                        </p:tgtEl>
                                        <p:attrNameLst>
                                          <p:attrName>style.visibility</p:attrName>
                                        </p:attrNameLst>
                                      </p:cBhvr>
                                      <p:to>
                                        <p:strVal val="visible"/>
                                      </p:to>
                                    </p:set>
                                    <p:animEffect transition="in" filter="randombar(horizontal)">
                                      <p:cBhvr additive="repl">
                                        <p:cTn id="7" dur="500"/>
                                        <p:tgtEl>
                                          <p:spTgt spid="165">
                                            <p:txEl>
                                              <p:pRg st="0" end="7"/>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10" presetClass="entr"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additive="repl">
                                        <p:cTn id="12" dur="2000"/>
                                        <p:tgtEl>
                                          <p:spTgt spid="169"/>
                                        </p:tgtEl>
                                      </p:cBhvr>
                                    </p:animEffect>
                                  </p:childTnLst>
                                </p:cTn>
                              </p:par>
                            </p:childTnLst>
                          </p:cTn>
                        </p:par>
                      </p:childTnLst>
                    </p:cTn>
                  </p:par>
                  <p:par>
                    <p:cTn id="13" fill="freeze">
                      <p:stCondLst>
                        <p:cond delay="indefinite"/>
                      </p:stCondLst>
                      <p:childTnLst>
                        <p:par>
                          <p:cTn id="14" fill="freeze">
                            <p:stCondLst>
                              <p:cond delay="0"/>
                            </p:stCondLst>
                            <p:childTnLst>
                              <p:par>
                                <p:cTn id="15" presetID="8" presetClass="entr" presetSubtype="32"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diamond(out)">
                                      <p:cBhvr additive="repl">
                                        <p:cTn id="17" dur="2000"/>
                                        <p:tgtEl>
                                          <p:spTgt spid="166"/>
                                        </p:tgtEl>
                                      </p:cBhvr>
                                    </p:animEffect>
                                  </p:childTnLst>
                                </p:cTn>
                              </p:par>
                            </p:childTnLst>
                          </p:cTn>
                        </p:par>
                      </p:childTnLst>
                    </p:cTn>
                  </p:par>
                  <p:par>
                    <p:cTn id="18" fill="freeze">
                      <p:stCondLst>
                        <p:cond delay="indefinite"/>
                      </p:stCondLst>
                      <p:childTnLst>
                        <p:par>
                          <p:cTn id="19" fill="freeze">
                            <p:stCondLst>
                              <p:cond delay="0"/>
                            </p:stCondLst>
                            <p:childTnLst>
                              <p:par>
                                <p:cTn id="20" presetID="14" presetClass="entr" presetSubtype="10" fill="hold" nodeType="clickEffect">
                                  <p:stCondLst>
                                    <p:cond delay="0"/>
                                  </p:stCondLst>
                                  <p:childTnLst>
                                    <p:set>
                                      <p:cBhvr>
                                        <p:cTn id="21" dur="1" fill="hold">
                                          <p:stCondLst>
                                            <p:cond delay="0"/>
                                          </p:stCondLst>
                                        </p:cTn>
                                        <p:tgtEl>
                                          <p:spTgt spid="167">
                                            <p:txEl>
                                              <p:pRg st="0" end="25"/>
                                            </p:txEl>
                                          </p:spTgt>
                                        </p:tgtEl>
                                        <p:attrNameLst>
                                          <p:attrName>style.visibility</p:attrName>
                                        </p:attrNameLst>
                                      </p:cBhvr>
                                      <p:to>
                                        <p:strVal val="visible"/>
                                      </p:to>
                                    </p:set>
                                    <p:animEffect transition="in" filter="randombar(horizontal)">
                                      <p:cBhvr additive="repl">
                                        <p:cTn id="22" dur="500"/>
                                        <p:tgtEl>
                                          <p:spTgt spid="167">
                                            <p:txEl>
                                              <p:pRg st="0" end="25"/>
                                            </p:txEl>
                                          </p:spTgt>
                                        </p:tgtEl>
                                      </p:cBhvr>
                                    </p:animEffect>
                                  </p:childTnLst>
                                </p:cTn>
                              </p:par>
                            </p:childTnLst>
                          </p:cTn>
                        </p:par>
                      </p:childTnLst>
                    </p:cTn>
                  </p:par>
                  <p:par>
                    <p:cTn id="23" fill="freeze">
                      <p:stCondLst>
                        <p:cond delay="indefinite"/>
                      </p:stCondLst>
                      <p:childTnLst>
                        <p:par>
                          <p:cTn id="24" fill="freeze">
                            <p:stCondLst>
                              <p:cond delay="0"/>
                            </p:stCondLst>
                            <p:childTnLst>
                              <p:par>
                                <p:cTn id="25" presetID="8" presetClass="entr" presetSubtype="32"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diamond(out)">
                                      <p:cBhvr additive="repl">
                                        <p:cTn id="27"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2840040" y="682200"/>
            <a:ext cx="3682080" cy="4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020" b="1" strike="noStrike" spc="-1">
                <a:solidFill>
                  <a:srgbClr val="000000"/>
                </a:solidFill>
                <a:uFill>
                  <a:solidFill>
                    <a:srgbClr val="FFFFFF"/>
                  </a:solidFill>
                </a:uFill>
                <a:latin typeface="Tahoma"/>
                <a:ea typeface="DejaVu Sans"/>
              </a:rPr>
              <a:t>HOVERBOARD</a:t>
            </a:r>
            <a:endParaRPr lang="de-DE" sz="1800" b="0" strike="noStrike" spc="-1">
              <a:solidFill>
                <a:srgbClr val="000000"/>
              </a:solidFill>
              <a:uFill>
                <a:solidFill>
                  <a:srgbClr val="FFFFFF"/>
                </a:solidFill>
              </a:uFill>
              <a:latin typeface="Arial"/>
            </a:endParaRPr>
          </a:p>
        </p:txBody>
      </p:sp>
      <p:sp>
        <p:nvSpPr>
          <p:cNvPr id="171" name="CustomShape 2"/>
          <p:cNvSpPr/>
          <p:nvPr/>
        </p:nvSpPr>
        <p:spPr>
          <a:xfrm>
            <a:off x="648000" y="1799640"/>
            <a:ext cx="8571960" cy="3096360"/>
          </a:xfrm>
          <a:prstGeom prst="rect">
            <a:avLst/>
          </a:prstGeom>
          <a:solidFill>
            <a:srgbClr val="CCFFCC"/>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Definition</a:t>
            </a:r>
            <a:r>
              <a:rPr lang="de-DE" sz="1100" b="0" strike="noStrike" spc="-1" dirty="0">
                <a:solidFill>
                  <a:srgbClr val="000000"/>
                </a:solidFill>
                <a:uFill>
                  <a:solidFill>
                    <a:srgbClr val="FFFFFF"/>
                  </a:solidFill>
                </a:uFill>
                <a:latin typeface="Tahoma"/>
                <a:ea typeface="DejaVu Sans"/>
              </a:rPr>
              <a:t>: Zweirädriges Fortbewegungsmittel mit Querachse ohne Lenkstange („auto-</a:t>
            </a:r>
            <a:r>
              <a:rPr lang="de-DE" sz="1100" b="0" strike="noStrike" spc="-1" dirty="0" err="1">
                <a:solidFill>
                  <a:srgbClr val="000000"/>
                </a:solidFill>
                <a:uFill>
                  <a:solidFill>
                    <a:srgbClr val="FFFFFF"/>
                  </a:solidFill>
                </a:uFill>
                <a:latin typeface="Tahoma"/>
                <a:ea typeface="DejaVu Sans"/>
              </a:rPr>
              <a:t>bilanciato</a:t>
            </a:r>
            <a:r>
              <a:rPr lang="de-DE" sz="1100" b="0"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Geschwindigkeitsregler</a:t>
            </a:r>
            <a:r>
              <a:rPr lang="de-DE" sz="1100" b="0" strike="noStrike" spc="-1" dirty="0">
                <a:solidFill>
                  <a:srgbClr val="000000"/>
                </a:solidFill>
                <a:uFill>
                  <a:solidFill>
                    <a:srgbClr val="FFFFFF"/>
                  </a:solidFill>
                </a:uFill>
                <a:latin typeface="Tahoma"/>
                <a:ea typeface="DejaVu Sans"/>
              </a:rPr>
              <a:t>: obligatorisch bei </a:t>
            </a:r>
            <a:r>
              <a:rPr lang="de-DE" sz="1100" b="1" strike="noStrike" spc="-1" dirty="0">
                <a:solidFill>
                  <a:srgbClr val="000000"/>
                </a:solidFill>
                <a:uFill>
                  <a:solidFill>
                    <a:srgbClr val="FFFFFF"/>
                  </a:solidFill>
                </a:uFill>
                <a:latin typeface="Tahoma"/>
                <a:ea typeface="DejaVu Sans"/>
              </a:rPr>
              <a:t>6 km/h</a:t>
            </a:r>
            <a:r>
              <a:rPr lang="de-DE" sz="1100" b="0" strike="noStrike" spc="-1" dirty="0">
                <a:solidFill>
                  <a:srgbClr val="000000"/>
                </a:solidFill>
                <a:uFill>
                  <a:solidFill>
                    <a:srgbClr val="FFFFFF"/>
                  </a:solidFill>
                </a:uFill>
                <a:latin typeface="Tahoma"/>
                <a:ea typeface="DejaVu Sans"/>
              </a:rPr>
              <a:t> in der </a:t>
            </a:r>
            <a:r>
              <a:rPr lang="de-DE" sz="1100" b="1" strike="noStrike" spc="-1" dirty="0">
                <a:solidFill>
                  <a:srgbClr val="000000"/>
                </a:solidFill>
                <a:uFill>
                  <a:solidFill>
                    <a:srgbClr val="FFFFFF"/>
                  </a:solidFill>
                </a:uFill>
                <a:latin typeface="Tahoma"/>
                <a:ea typeface="DejaVu Sans"/>
              </a:rPr>
              <a:t>Fußgängerzone</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Akustische Vorrichtung</a:t>
            </a:r>
            <a:r>
              <a:rPr lang="de-DE" sz="1100" b="0" strike="noStrike" spc="-1" dirty="0">
                <a:solidFill>
                  <a:srgbClr val="000000"/>
                </a:solidFill>
                <a:uFill>
                  <a:solidFill>
                    <a:srgbClr val="FFFFFF"/>
                  </a:solidFill>
                </a:uFill>
                <a:latin typeface="Tahoma"/>
                <a:ea typeface="DejaVu Sans"/>
              </a:rPr>
              <a:t>: nicht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Rückstrahlende Westen / Träger</a:t>
            </a:r>
            <a:r>
              <a:rPr lang="de-DE" sz="1100" b="0" strike="noStrike" spc="-1" dirty="0">
                <a:solidFill>
                  <a:srgbClr val="000000"/>
                </a:solidFill>
                <a:uFill>
                  <a:solidFill>
                    <a:srgbClr val="FFFFFF"/>
                  </a:solidFill>
                </a:uFill>
                <a:latin typeface="Tahoma"/>
                <a:ea typeface="DejaVu Sans"/>
              </a:rPr>
              <a:t>: nicht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Beleuchtung und Rückstrahler</a:t>
            </a:r>
            <a:r>
              <a:rPr lang="de-DE" sz="1100" b="0" strike="noStrike" spc="-1" dirty="0">
                <a:solidFill>
                  <a:srgbClr val="000000"/>
                </a:solidFill>
                <a:uFill>
                  <a:solidFill>
                    <a:srgbClr val="FFFFFF"/>
                  </a:solidFill>
                </a:uFill>
                <a:latin typeface="Tahoma"/>
                <a:ea typeface="DejaVu Sans"/>
              </a:rPr>
              <a:t>: nicht vorgesehen; sofern vorhanden sind vorne ein weißes oder gelbes Licht und hinten roter</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Sonnenuntergang bzw. eine halbe Stunde vor Sonnenaufgang muss das Fahrzeug geschoben werden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Versicherungsschutz</a:t>
            </a:r>
            <a:r>
              <a:rPr lang="de-DE" sz="1100" b="0" strike="noStrike" spc="-1" dirty="0">
                <a:solidFill>
                  <a:srgbClr val="000000"/>
                </a:solidFill>
                <a:uFill>
                  <a:solidFill>
                    <a:srgbClr val="FFFFFF"/>
                  </a:solidFill>
                </a:uFill>
                <a:latin typeface="Tahoma"/>
                <a:ea typeface="DejaVu Sans"/>
              </a:rPr>
              <a:t>: obligatorisch bei Vermietung, die von der Gemeinde angeboten bzw. mittels Dritte angeboten wird</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Mindestalter</a:t>
            </a:r>
            <a:r>
              <a:rPr lang="de-DE" sz="1100" b="0" strike="noStrike" spc="-1" dirty="0">
                <a:solidFill>
                  <a:srgbClr val="000000"/>
                </a:solidFill>
                <a:uFill>
                  <a:solidFill>
                    <a:srgbClr val="FFFFFF"/>
                  </a:solidFill>
                </a:uFill>
                <a:latin typeface="Tahoma"/>
                <a:ea typeface="DejaVu Sans"/>
              </a:rPr>
              <a:t>: 14 Jahren mit Führerschein AM oder 18 Jahren (ohne Führerschein)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Führerschein</a:t>
            </a:r>
            <a:r>
              <a:rPr lang="de-DE" sz="1100" b="0" strike="noStrike" spc="-1" dirty="0">
                <a:solidFill>
                  <a:srgbClr val="000000"/>
                </a:solidFill>
                <a:uFill>
                  <a:solidFill>
                    <a:srgbClr val="FFFFFF"/>
                  </a:solidFill>
                </a:uFill>
                <a:latin typeface="Tahoma"/>
                <a:ea typeface="DejaVu Sans"/>
              </a:rPr>
              <a:t>: die minderjährige Personen (14 Jahren) müssen im Besitz des Führerscheines AM sein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Typologie und Eigenschaften</a:t>
            </a:r>
            <a:r>
              <a:rPr lang="de-DE" sz="1100" b="0" strike="noStrike" spc="-1" dirty="0">
                <a:solidFill>
                  <a:srgbClr val="000000"/>
                </a:solidFill>
                <a:uFill>
                  <a:solidFill>
                    <a:srgbClr val="FFFFFF"/>
                  </a:solidFill>
                </a:uFill>
                <a:latin typeface="Tahoma"/>
                <a:ea typeface="DejaVu Sans"/>
              </a:rPr>
              <a:t>: die Fortbewegungsmittel müssen die in der Richtlinie 2006/42/CE vorgesehene CE-Kennzeichnung</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tragen</a:t>
            </a:r>
            <a:endParaRPr lang="de-DE" sz="1800" b="0" strike="noStrike" spc="-1" dirty="0">
              <a:solidFill>
                <a:srgbClr val="000000"/>
              </a:solidFill>
              <a:uFill>
                <a:solidFill>
                  <a:srgbClr val="FFFFFF"/>
                </a:solidFill>
              </a:uFill>
              <a:latin typeface="Arial"/>
            </a:endParaRPr>
          </a:p>
        </p:txBody>
      </p:sp>
      <p:sp>
        <p:nvSpPr>
          <p:cNvPr id="172" name="CustomShape 3"/>
          <p:cNvSpPr/>
          <p:nvPr/>
        </p:nvSpPr>
        <p:spPr>
          <a:xfrm>
            <a:off x="787337" y="4970967"/>
            <a:ext cx="3682080" cy="3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200" b="1" strike="noStrike" spc="-1" dirty="0">
                <a:solidFill>
                  <a:srgbClr val="000000"/>
                </a:solidFill>
                <a:uFill>
                  <a:solidFill>
                    <a:srgbClr val="FFFFFF"/>
                  </a:solidFill>
                </a:uFill>
                <a:latin typeface="Tahoma"/>
                <a:ea typeface="DejaVu Sans"/>
              </a:rPr>
              <a:t>Zulässige Verkehrszonen:</a:t>
            </a:r>
            <a:endParaRPr lang="de-DE" sz="1800" b="0" strike="noStrike" spc="-1" dirty="0">
              <a:solidFill>
                <a:srgbClr val="000000"/>
              </a:solidFill>
              <a:uFill>
                <a:solidFill>
                  <a:srgbClr val="FFFFFF"/>
                </a:solidFill>
              </a:uFill>
              <a:latin typeface="Arial"/>
            </a:endParaRPr>
          </a:p>
        </p:txBody>
      </p:sp>
      <p:sp>
        <p:nvSpPr>
          <p:cNvPr id="173" name="CustomShape 4"/>
          <p:cNvSpPr/>
          <p:nvPr/>
        </p:nvSpPr>
        <p:spPr>
          <a:xfrm>
            <a:off x="648000" y="5350495"/>
            <a:ext cx="8571960" cy="748800"/>
          </a:xfrm>
          <a:prstGeom prst="rect">
            <a:avLst/>
          </a:prstGeom>
          <a:solidFill>
            <a:srgbClr val="CCFFCC"/>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endParaRPr lang="de-DE" sz="1800" b="0" strike="noStrike" spc="-1">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a:solidFill>
                  <a:srgbClr val="000000"/>
                </a:solidFill>
                <a:uFill>
                  <a:solidFill>
                    <a:srgbClr val="FFFFFF"/>
                  </a:solidFill>
                </a:uFill>
                <a:latin typeface="Tahoma"/>
                <a:ea typeface="DejaVu Sans"/>
              </a:rPr>
              <a:t>Fußgängerzone</a:t>
            </a:r>
            <a:r>
              <a:rPr lang="de-DE" sz="1100" b="0" strike="noStrike" spc="-1">
                <a:solidFill>
                  <a:srgbClr val="000000"/>
                </a:solidFill>
                <a:uFill>
                  <a:solidFill>
                    <a:srgbClr val="FFFFFF"/>
                  </a:solidFill>
                </a:uFill>
                <a:latin typeface="Tahoma"/>
                <a:ea typeface="DejaVu Sans"/>
              </a:rPr>
              <a:t>: mit einer Geschwindigkeit bis zu 6 km/h</a:t>
            </a:r>
            <a:endParaRPr lang="de-DE" sz="1800" b="0" strike="noStrike" spc="-1">
              <a:solidFill>
                <a:srgbClr val="000000"/>
              </a:solidFill>
              <a:uFill>
                <a:solidFill>
                  <a:srgbClr val="FFFFFF"/>
                </a:solidFill>
              </a:uFill>
              <a:latin typeface="Arial"/>
            </a:endParaRPr>
          </a:p>
        </p:txBody>
      </p:sp>
      <p:pic>
        <p:nvPicPr>
          <p:cNvPr id="174" name="Grafik 173"/>
          <p:cNvPicPr/>
          <p:nvPr/>
        </p:nvPicPr>
        <p:blipFill>
          <a:blip r:embed="rId2"/>
          <a:stretch/>
        </p:blipFill>
        <p:spPr>
          <a:xfrm>
            <a:off x="6459120" y="380880"/>
            <a:ext cx="2877120" cy="160452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4" presetClass="entr" presetSubtype="10" fill="hold" nodeType="clickEffect">
                                  <p:stCondLst>
                                    <p:cond delay="0"/>
                                  </p:stCondLst>
                                  <p:childTnLst>
                                    <p:set>
                                      <p:cBhvr>
                                        <p:cTn id="6" dur="1" fill="hold">
                                          <p:stCondLst>
                                            <p:cond delay="0"/>
                                          </p:stCondLst>
                                        </p:cTn>
                                        <p:tgtEl>
                                          <p:spTgt spid="170">
                                            <p:txEl>
                                              <p:pRg st="0" end="11"/>
                                            </p:txEl>
                                          </p:spTgt>
                                        </p:tgtEl>
                                        <p:attrNameLst>
                                          <p:attrName>style.visibility</p:attrName>
                                        </p:attrNameLst>
                                      </p:cBhvr>
                                      <p:to>
                                        <p:strVal val="visible"/>
                                      </p:to>
                                    </p:set>
                                    <p:animEffect transition="in" filter="randombar(horizontal)">
                                      <p:cBhvr additive="repl">
                                        <p:cTn id="7" dur="500"/>
                                        <p:tgtEl>
                                          <p:spTgt spid="170">
                                            <p:txEl>
                                              <p:pRg st="0" end="11"/>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10" presetClass="entr"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additive="repl">
                                        <p:cTn id="12" dur="2000"/>
                                        <p:tgtEl>
                                          <p:spTgt spid="174"/>
                                        </p:tgtEl>
                                      </p:cBhvr>
                                    </p:animEffect>
                                  </p:childTnLst>
                                </p:cTn>
                              </p:par>
                            </p:childTnLst>
                          </p:cTn>
                        </p:par>
                      </p:childTnLst>
                    </p:cTn>
                  </p:par>
                  <p:par>
                    <p:cTn id="13" fill="freeze">
                      <p:stCondLst>
                        <p:cond delay="indefinite"/>
                      </p:stCondLst>
                      <p:childTnLst>
                        <p:par>
                          <p:cTn id="14" fill="freeze">
                            <p:stCondLst>
                              <p:cond delay="0"/>
                            </p:stCondLst>
                            <p:childTnLst>
                              <p:par>
                                <p:cTn id="15" presetID="8" presetClass="entr" presetSubtype="32"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diamond(out)">
                                      <p:cBhvr additive="repl">
                                        <p:cTn id="17" dur="2000"/>
                                        <p:tgtEl>
                                          <p:spTgt spid="171"/>
                                        </p:tgtEl>
                                      </p:cBhvr>
                                    </p:animEffect>
                                  </p:childTnLst>
                                </p:cTn>
                              </p:par>
                            </p:childTnLst>
                          </p:cTn>
                        </p:par>
                      </p:childTnLst>
                    </p:cTn>
                  </p:par>
                  <p:par>
                    <p:cTn id="18" fill="freeze">
                      <p:stCondLst>
                        <p:cond delay="indefinite"/>
                      </p:stCondLst>
                      <p:childTnLst>
                        <p:par>
                          <p:cTn id="19" fill="freeze">
                            <p:stCondLst>
                              <p:cond delay="0"/>
                            </p:stCondLst>
                            <p:childTnLst>
                              <p:par>
                                <p:cTn id="20" presetID="14" presetClass="entr" presetSubtype="10" fill="hold" nodeType="clickEffect">
                                  <p:stCondLst>
                                    <p:cond delay="0"/>
                                  </p:stCondLst>
                                  <p:childTnLst>
                                    <p:set>
                                      <p:cBhvr>
                                        <p:cTn id="21" dur="1" fill="hold">
                                          <p:stCondLst>
                                            <p:cond delay="0"/>
                                          </p:stCondLst>
                                        </p:cTn>
                                        <p:tgtEl>
                                          <p:spTgt spid="172">
                                            <p:txEl>
                                              <p:pRg st="0" end="25"/>
                                            </p:txEl>
                                          </p:spTgt>
                                        </p:tgtEl>
                                        <p:attrNameLst>
                                          <p:attrName>style.visibility</p:attrName>
                                        </p:attrNameLst>
                                      </p:cBhvr>
                                      <p:to>
                                        <p:strVal val="visible"/>
                                      </p:to>
                                    </p:set>
                                    <p:animEffect transition="in" filter="randombar(horizontal)">
                                      <p:cBhvr additive="repl">
                                        <p:cTn id="22" dur="500"/>
                                        <p:tgtEl>
                                          <p:spTgt spid="172">
                                            <p:txEl>
                                              <p:pRg st="0" end="25"/>
                                            </p:txEl>
                                          </p:spTgt>
                                        </p:tgtEl>
                                      </p:cBhvr>
                                    </p:animEffect>
                                  </p:childTnLst>
                                </p:cTn>
                              </p:par>
                            </p:childTnLst>
                          </p:cTn>
                        </p:par>
                      </p:childTnLst>
                    </p:cTn>
                  </p:par>
                  <p:par>
                    <p:cTn id="23" fill="freeze">
                      <p:stCondLst>
                        <p:cond delay="indefinite"/>
                      </p:stCondLst>
                      <p:childTnLst>
                        <p:par>
                          <p:cTn id="24" fill="freeze">
                            <p:stCondLst>
                              <p:cond delay="0"/>
                            </p:stCondLst>
                            <p:childTnLst>
                              <p:par>
                                <p:cTn id="25" presetID="8" presetClass="entr" presetSubtype="32"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diamond(out)">
                                      <p:cBhvr additive="repl">
                                        <p:cTn id="27"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2840040" y="682200"/>
            <a:ext cx="3682080" cy="4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020" b="1" strike="noStrike" spc="-1">
                <a:solidFill>
                  <a:srgbClr val="000000"/>
                </a:solidFill>
                <a:uFill>
                  <a:solidFill>
                    <a:srgbClr val="FFFFFF"/>
                  </a:solidFill>
                </a:uFill>
                <a:latin typeface="Tahoma"/>
                <a:ea typeface="DejaVu Sans"/>
              </a:rPr>
              <a:t>MONOWHEEL</a:t>
            </a:r>
            <a:endParaRPr lang="de-DE" sz="1800" b="0" strike="noStrike" spc="-1">
              <a:solidFill>
                <a:srgbClr val="000000"/>
              </a:solidFill>
              <a:uFill>
                <a:solidFill>
                  <a:srgbClr val="FFFFFF"/>
                </a:solidFill>
              </a:uFill>
              <a:latin typeface="Arial"/>
            </a:endParaRPr>
          </a:p>
        </p:txBody>
      </p:sp>
      <p:sp>
        <p:nvSpPr>
          <p:cNvPr id="176" name="CustomShape 2"/>
          <p:cNvSpPr/>
          <p:nvPr/>
        </p:nvSpPr>
        <p:spPr>
          <a:xfrm>
            <a:off x="643320" y="1649879"/>
            <a:ext cx="8571960" cy="3079161"/>
          </a:xfrm>
          <a:prstGeom prst="rect">
            <a:avLst/>
          </a:prstGeom>
          <a:solidFill>
            <a:srgbClr val="E6E6FF"/>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Definition</a:t>
            </a:r>
            <a:r>
              <a:rPr lang="de-DE" sz="1100" b="0" strike="noStrike" spc="-1" dirty="0">
                <a:solidFill>
                  <a:srgbClr val="000000"/>
                </a:solidFill>
                <a:uFill>
                  <a:solidFill>
                    <a:srgbClr val="FFFFFF"/>
                  </a:solidFill>
                </a:uFill>
                <a:latin typeface="Tahoma"/>
                <a:ea typeface="DejaVu Sans"/>
              </a:rPr>
              <a:t>: Einrädriges Fortbewegungsmittel mit Querachse ohne Lenkstange („auto-</a:t>
            </a:r>
            <a:r>
              <a:rPr lang="de-DE" sz="1100" b="0" strike="noStrike" spc="-1" dirty="0" err="1">
                <a:solidFill>
                  <a:srgbClr val="000000"/>
                </a:solidFill>
                <a:uFill>
                  <a:solidFill>
                    <a:srgbClr val="FFFFFF"/>
                  </a:solidFill>
                </a:uFill>
                <a:latin typeface="Tahoma"/>
                <a:ea typeface="DejaVu Sans"/>
              </a:rPr>
              <a:t>bilanciato</a:t>
            </a:r>
            <a:r>
              <a:rPr lang="de-DE" sz="1100" b="0"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Geschwindigkeitsregler</a:t>
            </a:r>
            <a:r>
              <a:rPr lang="de-DE" sz="1100" b="0" strike="noStrike" spc="-1" dirty="0">
                <a:solidFill>
                  <a:srgbClr val="000000"/>
                </a:solidFill>
                <a:uFill>
                  <a:solidFill>
                    <a:srgbClr val="FFFFFF"/>
                  </a:solidFill>
                </a:uFill>
                <a:latin typeface="Tahoma"/>
                <a:ea typeface="DejaVu Sans"/>
              </a:rPr>
              <a:t>: obligatorisch bei </a:t>
            </a:r>
            <a:r>
              <a:rPr lang="de-DE" sz="1100" b="1" strike="noStrike" spc="-1" dirty="0">
                <a:solidFill>
                  <a:srgbClr val="000000"/>
                </a:solidFill>
                <a:uFill>
                  <a:solidFill>
                    <a:srgbClr val="FFFFFF"/>
                  </a:solidFill>
                </a:uFill>
                <a:latin typeface="Tahoma"/>
                <a:ea typeface="DejaVu Sans"/>
              </a:rPr>
              <a:t>6 km/h</a:t>
            </a:r>
            <a:r>
              <a:rPr lang="de-DE" sz="1100" b="0" strike="noStrike" spc="-1" dirty="0">
                <a:solidFill>
                  <a:srgbClr val="000000"/>
                </a:solidFill>
                <a:uFill>
                  <a:solidFill>
                    <a:srgbClr val="FFFFFF"/>
                  </a:solidFill>
                </a:uFill>
                <a:latin typeface="Tahoma"/>
                <a:ea typeface="DejaVu Sans"/>
              </a:rPr>
              <a:t> in der </a:t>
            </a:r>
            <a:r>
              <a:rPr lang="de-DE" sz="1100" b="1" strike="noStrike" spc="-1" dirty="0">
                <a:solidFill>
                  <a:srgbClr val="000000"/>
                </a:solidFill>
                <a:uFill>
                  <a:solidFill>
                    <a:srgbClr val="FFFFFF"/>
                  </a:solidFill>
                </a:uFill>
                <a:latin typeface="Tahoma"/>
                <a:ea typeface="DejaVu Sans"/>
              </a:rPr>
              <a:t>Fußgängerzone</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Akustische Vorrichtung</a:t>
            </a:r>
            <a:r>
              <a:rPr lang="de-DE" sz="1100" b="0" strike="noStrike" spc="-1" dirty="0">
                <a:solidFill>
                  <a:srgbClr val="000000"/>
                </a:solidFill>
                <a:uFill>
                  <a:solidFill>
                    <a:srgbClr val="FFFFFF"/>
                  </a:solidFill>
                </a:uFill>
                <a:latin typeface="Tahoma"/>
                <a:ea typeface="DejaVu Sans"/>
              </a:rPr>
              <a:t>: nicht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Rückstrahlende Westen / Träger</a:t>
            </a:r>
            <a:r>
              <a:rPr lang="de-DE" sz="1100" b="0" strike="noStrike" spc="-1" dirty="0">
                <a:solidFill>
                  <a:srgbClr val="000000"/>
                </a:solidFill>
                <a:uFill>
                  <a:solidFill>
                    <a:srgbClr val="FFFFFF"/>
                  </a:solidFill>
                </a:uFill>
                <a:latin typeface="Tahoma"/>
                <a:ea typeface="DejaVu Sans"/>
              </a:rPr>
              <a:t>: nicht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Beleuchtung und Rückstrahler</a:t>
            </a:r>
            <a:r>
              <a:rPr lang="de-DE" sz="1100" b="0" strike="noStrike" spc="-1" dirty="0">
                <a:solidFill>
                  <a:srgbClr val="000000"/>
                </a:solidFill>
                <a:uFill>
                  <a:solidFill>
                    <a:srgbClr val="FFFFFF"/>
                  </a:solidFill>
                </a:uFill>
                <a:latin typeface="Tahoma"/>
                <a:ea typeface="DejaVu Sans"/>
              </a:rPr>
              <a:t>: nicht vorgesehen; sofern vorhanden sind vorne ein weißes oder gelbes Licht und hinten roter</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Rückstrahler oder rotes Licht vorgesehen. Wenn sie nicht vorhanden sind, während den Nachtstunden d.h. eine halbe Stunde nach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Sonnenuntergang bzw. eine halbe Stunde vor Sonnenaufgang muss das Fahrzeug geschoben werden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Versicherungsschutz</a:t>
            </a:r>
            <a:r>
              <a:rPr lang="de-DE" sz="1100" b="0" strike="noStrike" spc="-1" dirty="0">
                <a:solidFill>
                  <a:srgbClr val="000000"/>
                </a:solidFill>
                <a:uFill>
                  <a:solidFill>
                    <a:srgbClr val="FFFFFF"/>
                  </a:solidFill>
                </a:uFill>
                <a:latin typeface="Tahoma"/>
                <a:ea typeface="DejaVu Sans"/>
              </a:rPr>
              <a:t>: obligatorisch bei Vermietung, die von der Gemeinde angeboten bzw. mittels Dritte angeboten wird</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Mindestalter</a:t>
            </a:r>
            <a:r>
              <a:rPr lang="de-DE" sz="1100" b="0" strike="noStrike" spc="-1" dirty="0">
                <a:solidFill>
                  <a:srgbClr val="000000"/>
                </a:solidFill>
                <a:uFill>
                  <a:solidFill>
                    <a:srgbClr val="FFFFFF"/>
                  </a:solidFill>
                </a:uFill>
                <a:latin typeface="Tahoma"/>
                <a:ea typeface="DejaVu Sans"/>
              </a:rPr>
              <a:t>: 14 Jahren mit Führerschein AM oder 18 Jahren (ohne Führerschein)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Führerschein</a:t>
            </a:r>
            <a:r>
              <a:rPr lang="de-DE" sz="1100" b="0" strike="noStrike" spc="-1" dirty="0">
                <a:solidFill>
                  <a:srgbClr val="000000"/>
                </a:solidFill>
                <a:uFill>
                  <a:solidFill>
                    <a:srgbClr val="FFFFFF"/>
                  </a:solidFill>
                </a:uFill>
                <a:latin typeface="Tahoma"/>
                <a:ea typeface="DejaVu Sans"/>
              </a:rPr>
              <a:t>: die minderjährige Personen (14 Jahren) müssen im Besitz des Führerscheines AM sein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Typologie und Eigenschaften</a:t>
            </a:r>
            <a:r>
              <a:rPr lang="de-DE" sz="1100" b="0" strike="noStrike" spc="-1" dirty="0">
                <a:solidFill>
                  <a:srgbClr val="000000"/>
                </a:solidFill>
                <a:uFill>
                  <a:solidFill>
                    <a:srgbClr val="FFFFFF"/>
                  </a:solidFill>
                </a:uFill>
                <a:latin typeface="Tahoma"/>
                <a:ea typeface="DejaVu Sans"/>
              </a:rPr>
              <a:t>: die Fortbewegungsmittel müssen die in der Richtlinie 2006/42/CE vorgesehene CE-Kennzeichnung</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tragen</a:t>
            </a:r>
            <a:endParaRPr lang="de-DE" sz="1800" b="0" strike="noStrike" spc="-1" dirty="0">
              <a:solidFill>
                <a:srgbClr val="000000"/>
              </a:solidFill>
              <a:uFill>
                <a:solidFill>
                  <a:srgbClr val="FFFFFF"/>
                </a:solidFill>
              </a:uFill>
              <a:latin typeface="Arial"/>
            </a:endParaRPr>
          </a:p>
        </p:txBody>
      </p:sp>
      <p:sp>
        <p:nvSpPr>
          <p:cNvPr id="177" name="CustomShape 3"/>
          <p:cNvSpPr/>
          <p:nvPr/>
        </p:nvSpPr>
        <p:spPr>
          <a:xfrm>
            <a:off x="643320" y="4924028"/>
            <a:ext cx="3682080" cy="3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200" b="1" strike="noStrike" spc="-1" dirty="0">
                <a:solidFill>
                  <a:srgbClr val="000000"/>
                </a:solidFill>
                <a:uFill>
                  <a:solidFill>
                    <a:srgbClr val="FFFFFF"/>
                  </a:solidFill>
                </a:uFill>
                <a:latin typeface="Tahoma"/>
                <a:ea typeface="DejaVu Sans"/>
              </a:rPr>
              <a:t>Zulässige Verkehrszonen:</a:t>
            </a:r>
            <a:endParaRPr lang="de-DE" sz="1800" b="0" strike="noStrike" spc="-1" dirty="0">
              <a:solidFill>
                <a:srgbClr val="000000"/>
              </a:solidFill>
              <a:uFill>
                <a:solidFill>
                  <a:srgbClr val="FFFFFF"/>
                </a:solidFill>
              </a:uFill>
              <a:latin typeface="Arial"/>
            </a:endParaRPr>
          </a:p>
        </p:txBody>
      </p:sp>
      <p:sp>
        <p:nvSpPr>
          <p:cNvPr id="178" name="CustomShape 4"/>
          <p:cNvSpPr/>
          <p:nvPr/>
        </p:nvSpPr>
        <p:spPr>
          <a:xfrm>
            <a:off x="712989" y="5423575"/>
            <a:ext cx="8571960" cy="748800"/>
          </a:xfrm>
          <a:prstGeom prst="rect">
            <a:avLst/>
          </a:prstGeom>
          <a:solidFill>
            <a:srgbClr val="E6E6FF"/>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Fußgängerzone</a:t>
            </a:r>
            <a:r>
              <a:rPr lang="de-DE" sz="1100" b="0" strike="noStrike" spc="-1" dirty="0">
                <a:solidFill>
                  <a:srgbClr val="000000"/>
                </a:solidFill>
                <a:uFill>
                  <a:solidFill>
                    <a:srgbClr val="FFFFFF"/>
                  </a:solidFill>
                </a:uFill>
                <a:latin typeface="Tahoma"/>
                <a:ea typeface="DejaVu Sans"/>
              </a:rPr>
              <a:t>: mit einer Geschwindigkeit bis zu 6 km/h</a:t>
            </a:r>
            <a:endParaRPr lang="de-DE" sz="1800" b="0" strike="noStrike" spc="-1" dirty="0">
              <a:solidFill>
                <a:srgbClr val="000000"/>
              </a:solidFill>
              <a:uFill>
                <a:solidFill>
                  <a:srgbClr val="FFFFFF"/>
                </a:solidFill>
              </a:uFill>
              <a:latin typeface="Arial"/>
            </a:endParaRPr>
          </a:p>
        </p:txBody>
      </p:sp>
      <p:pic>
        <p:nvPicPr>
          <p:cNvPr id="179" name="Grafik 178"/>
          <p:cNvPicPr/>
          <p:nvPr/>
        </p:nvPicPr>
        <p:blipFill>
          <a:blip r:embed="rId2"/>
          <a:stretch/>
        </p:blipFill>
        <p:spPr>
          <a:xfrm>
            <a:off x="7659000" y="360000"/>
            <a:ext cx="1697760" cy="169020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 presetClass="entr" presetSubtype="10" fill="hold" nodeType="clickEffect">
                                  <p:stCondLst>
                                    <p:cond delay="0"/>
                                  </p:stCondLst>
                                  <p:childTnLst>
                                    <p:set>
                                      <p:cBhvr>
                                        <p:cTn id="6" dur="1" fill="hold">
                                          <p:stCondLst>
                                            <p:cond delay="0"/>
                                          </p:stCondLst>
                                        </p:cTn>
                                        <p:tgtEl>
                                          <p:spTgt spid="175">
                                            <p:txEl>
                                              <p:pRg st="0" end="10"/>
                                            </p:txEl>
                                          </p:spTgt>
                                        </p:tgtEl>
                                        <p:attrNameLst>
                                          <p:attrName>style.visibility</p:attrName>
                                        </p:attrNameLst>
                                      </p:cBhvr>
                                      <p:to>
                                        <p:strVal val="visible"/>
                                      </p:to>
                                    </p:set>
                                    <p:animEffect transition="in" filter="checkerboard(across)">
                                      <p:cBhvr additive="repl">
                                        <p:cTn id="7" dur="500"/>
                                        <p:tgtEl>
                                          <p:spTgt spid="175">
                                            <p:txEl>
                                              <p:pRg st="0" end="10"/>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10" presetClass="entr"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additive="repl">
                                        <p:cTn id="12" dur="2000"/>
                                        <p:tgtEl>
                                          <p:spTgt spid="179"/>
                                        </p:tgtEl>
                                      </p:cBhvr>
                                    </p:animEffect>
                                  </p:childTnLst>
                                </p:cTn>
                              </p:par>
                            </p:childTnLst>
                          </p:cTn>
                        </p:par>
                      </p:childTnLst>
                    </p:cTn>
                  </p:par>
                  <p:par>
                    <p:cTn id="13" fill="freeze">
                      <p:stCondLst>
                        <p:cond delay="indefinite"/>
                      </p:stCondLst>
                      <p:childTnLst>
                        <p:par>
                          <p:cTn id="14" fill="freeze">
                            <p:stCondLst>
                              <p:cond delay="0"/>
                            </p:stCondLst>
                            <p:childTnLst>
                              <p:par>
                                <p:cTn id="15" presetID="8" presetClass="entr" presetSubtype="32"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diamond(out)">
                                      <p:cBhvr additive="repl">
                                        <p:cTn id="17" dur="2000"/>
                                        <p:tgtEl>
                                          <p:spTgt spid="176"/>
                                        </p:tgtEl>
                                      </p:cBhvr>
                                    </p:animEffect>
                                  </p:childTnLst>
                                </p:cTn>
                              </p:par>
                            </p:childTnLst>
                          </p:cTn>
                        </p:par>
                      </p:childTnLst>
                    </p:cTn>
                  </p:par>
                  <p:par>
                    <p:cTn id="18" fill="freeze">
                      <p:stCondLst>
                        <p:cond delay="indefinite"/>
                      </p:stCondLst>
                      <p:childTnLst>
                        <p:par>
                          <p:cTn id="19" fill="freeze">
                            <p:stCondLst>
                              <p:cond delay="0"/>
                            </p:stCondLst>
                            <p:childTnLst>
                              <p:par>
                                <p:cTn id="20" presetID="5" presetClass="entr" presetSubtype="10" fill="hold" nodeType="clickEffect">
                                  <p:stCondLst>
                                    <p:cond delay="0"/>
                                  </p:stCondLst>
                                  <p:childTnLst>
                                    <p:set>
                                      <p:cBhvr>
                                        <p:cTn id="21" dur="1" fill="hold">
                                          <p:stCondLst>
                                            <p:cond delay="0"/>
                                          </p:stCondLst>
                                        </p:cTn>
                                        <p:tgtEl>
                                          <p:spTgt spid="177">
                                            <p:txEl>
                                              <p:pRg st="0" end="25"/>
                                            </p:txEl>
                                          </p:spTgt>
                                        </p:tgtEl>
                                        <p:attrNameLst>
                                          <p:attrName>style.visibility</p:attrName>
                                        </p:attrNameLst>
                                      </p:cBhvr>
                                      <p:to>
                                        <p:strVal val="visible"/>
                                      </p:to>
                                    </p:set>
                                    <p:animEffect transition="in" filter="checkerboard(across)">
                                      <p:cBhvr additive="repl">
                                        <p:cTn id="22" dur="500"/>
                                        <p:tgtEl>
                                          <p:spTgt spid="177">
                                            <p:txEl>
                                              <p:pRg st="0" end="25"/>
                                            </p:txEl>
                                          </p:spTgt>
                                        </p:tgtEl>
                                      </p:cBhvr>
                                    </p:animEffect>
                                  </p:childTnLst>
                                </p:cTn>
                              </p:par>
                            </p:childTnLst>
                          </p:cTn>
                        </p:par>
                      </p:childTnLst>
                    </p:cTn>
                  </p:par>
                  <p:par>
                    <p:cTn id="23" fill="freeze">
                      <p:stCondLst>
                        <p:cond delay="indefinite"/>
                      </p:stCondLst>
                      <p:childTnLst>
                        <p:par>
                          <p:cTn id="24" fill="freeze">
                            <p:stCondLst>
                              <p:cond delay="0"/>
                            </p:stCondLst>
                            <p:childTnLst>
                              <p:par>
                                <p:cTn id="25" presetID="8" presetClass="entr" presetSubtype="32" fill="hold"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diamond(out)">
                                      <p:cBhvr additive="repl">
                                        <p:cTn id="27"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2450520" y="520920"/>
            <a:ext cx="4709880" cy="642240"/>
          </a:xfrm>
          <a:prstGeom prst="rect">
            <a:avLst/>
          </a:prstGeom>
          <a:gradFill>
            <a:gsLst>
              <a:gs pos="0">
                <a:srgbClr val="660066"/>
              </a:gs>
              <a:gs pos="100000">
                <a:srgbClr val="FF8080"/>
              </a:gs>
            </a:gsLst>
            <a:lin ang="27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500" b="1" strike="noStrike" spc="-1">
                <a:solidFill>
                  <a:srgbClr val="000000"/>
                </a:solidFill>
                <a:uFill>
                  <a:solidFill>
                    <a:srgbClr val="FFFFFF"/>
                  </a:solidFill>
                </a:uFill>
                <a:latin typeface="Arial"/>
                <a:ea typeface="DejaVu Sans"/>
              </a:rPr>
              <a:t>FAHRZEUGEN DER ELEKTROMOBILITÄT</a:t>
            </a:r>
            <a:endParaRPr lang="de-DE" sz="1800" b="0" strike="noStrike" spc="-1">
              <a:solidFill>
                <a:srgbClr val="000000"/>
              </a:solidFill>
              <a:uFill>
                <a:solidFill>
                  <a:srgbClr val="FFFFFF"/>
                </a:solidFill>
              </a:uFill>
              <a:latin typeface="Arial"/>
            </a:endParaRPr>
          </a:p>
        </p:txBody>
      </p:sp>
      <p:sp>
        <p:nvSpPr>
          <p:cNvPr id="181" name="CustomShape 2"/>
          <p:cNvSpPr/>
          <p:nvPr/>
        </p:nvSpPr>
        <p:spPr>
          <a:xfrm>
            <a:off x="505097" y="1583999"/>
            <a:ext cx="8934993" cy="4712297"/>
          </a:xfrm>
          <a:prstGeom prst="horizontalScroll">
            <a:avLst>
              <a:gd name="adj" fmla="val 2700"/>
            </a:avLst>
          </a:prstGeom>
          <a:gradFill>
            <a:gsLst>
              <a:gs pos="0">
                <a:srgbClr val="C1E0FF"/>
              </a:gs>
              <a:gs pos="100000">
                <a:srgbClr val="7A8DA1"/>
              </a:gs>
            </a:gsLst>
            <a:lin ang="5400000"/>
          </a:gra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just">
              <a:lnSpc>
                <a:spcPct val="200000"/>
              </a:lnSpc>
            </a:pPr>
            <a:r>
              <a:rPr lang="de-DE" sz="1400" b="1" i="1" strike="noStrike" spc="-1" dirty="0">
                <a:solidFill>
                  <a:srgbClr val="000000"/>
                </a:solidFill>
                <a:uFill>
                  <a:solidFill>
                    <a:srgbClr val="FFFFFF"/>
                  </a:solidFill>
                </a:uFill>
                <a:latin typeface="Tahoma"/>
                <a:ea typeface="DejaVu Sans"/>
              </a:rPr>
              <a:t>ÜBERTRETUNG UND VERWALTUNGSSTRAFE</a:t>
            </a:r>
            <a:r>
              <a:rPr lang="de-DE" spc="-1" dirty="0">
                <a:solidFill>
                  <a:srgbClr val="000000"/>
                </a:solidFill>
                <a:uFill>
                  <a:solidFill>
                    <a:srgbClr val="FFFFFF"/>
                  </a:solidFill>
                </a:uFill>
                <a:latin typeface="Arial"/>
              </a:rPr>
              <a:t>       </a:t>
            </a:r>
            <a:r>
              <a:rPr lang="de-DE" sz="1400" b="1" i="1" strike="noStrike" spc="-1" dirty="0">
                <a:solidFill>
                  <a:srgbClr val="000000"/>
                </a:solidFill>
                <a:uFill>
                  <a:solidFill>
                    <a:srgbClr val="FFFFFF"/>
                  </a:solidFill>
                </a:uFill>
                <a:latin typeface="Tahoma"/>
                <a:ea typeface="DejaVu Sans"/>
              </a:rPr>
              <a:t>Art. 190, Abs. 8 + 10 </a:t>
            </a:r>
            <a:r>
              <a:rPr lang="de-DE" sz="1400" b="1" i="1" strike="noStrike" spc="-1" dirty="0" err="1">
                <a:solidFill>
                  <a:srgbClr val="000000"/>
                </a:solidFill>
                <a:uFill>
                  <a:solidFill>
                    <a:srgbClr val="FFFFFF"/>
                  </a:solidFill>
                </a:uFill>
                <a:latin typeface="Tahoma"/>
                <a:ea typeface="DejaVu Sans"/>
              </a:rPr>
              <a:t>St.V.O</a:t>
            </a:r>
            <a:r>
              <a:rPr lang="de-DE" sz="1400" b="1" i="1"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a:p>
            <a:pPr algn="just">
              <a:lnSpc>
                <a:spcPct val="200000"/>
              </a:lnSpc>
            </a:pPr>
            <a:endParaRPr lang="de-DE" sz="1200" b="0" strike="noStrike" spc="-1" dirty="0">
              <a:solidFill>
                <a:srgbClr val="000000"/>
              </a:solidFill>
              <a:uFill>
                <a:solidFill>
                  <a:srgbClr val="FFFFFF"/>
                </a:solidFill>
              </a:uFill>
              <a:latin typeface="Tahoma"/>
              <a:ea typeface="DejaVu Sans"/>
            </a:endParaRPr>
          </a:p>
          <a:p>
            <a:pPr algn="just">
              <a:lnSpc>
                <a:spcPct val="200000"/>
              </a:lnSpc>
            </a:pPr>
            <a:r>
              <a:rPr lang="de-DE" sz="1200" b="0" strike="noStrike" spc="-1" dirty="0">
                <a:solidFill>
                  <a:srgbClr val="000000"/>
                </a:solidFill>
                <a:uFill>
                  <a:solidFill>
                    <a:srgbClr val="FFFFFF"/>
                  </a:solidFill>
                </a:uFill>
                <a:latin typeface="Tahoma"/>
                <a:ea typeface="DejaVu Sans"/>
              </a:rPr>
              <a:t>Im Rahmen der Experimentierphase ist das Fahren der Fahrzeugen der Elektro-Mobilität unter den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Bedingungen erlaubt, die in den Vorschriften des Dekrets des Infrastruktur- und </a:t>
            </a:r>
            <a:r>
              <a:rPr lang="de-DE" sz="1200" b="0" strike="noStrike" spc="-1" dirty="0" err="1">
                <a:solidFill>
                  <a:srgbClr val="000000"/>
                </a:solidFill>
                <a:uFill>
                  <a:solidFill>
                    <a:srgbClr val="FFFFFF"/>
                  </a:solidFill>
                </a:uFill>
                <a:latin typeface="Tahoma"/>
                <a:ea typeface="DejaVu Sans"/>
              </a:rPr>
              <a:t>Trasportministeriums</a:t>
            </a: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vom 04.06.2019, n. 229 enthalten sind. Werden diese Vorschriften nicht eingehalten, so werden die vom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Art. 190, Abs. 10 der </a:t>
            </a:r>
            <a:r>
              <a:rPr lang="de-DE" sz="1200" b="0" strike="noStrike" spc="-1" dirty="0" err="1">
                <a:solidFill>
                  <a:srgbClr val="000000"/>
                </a:solidFill>
                <a:uFill>
                  <a:solidFill>
                    <a:srgbClr val="FFFFFF"/>
                  </a:solidFill>
                </a:uFill>
                <a:latin typeface="Tahoma"/>
                <a:ea typeface="DejaVu Sans"/>
              </a:rPr>
              <a:t>St.V.O</a:t>
            </a:r>
            <a:r>
              <a:rPr lang="de-DE" sz="1200" b="0" strike="noStrike" spc="-1" dirty="0">
                <a:solidFill>
                  <a:srgbClr val="000000"/>
                </a:solidFill>
                <a:uFill>
                  <a:solidFill>
                    <a:srgbClr val="FFFFFF"/>
                  </a:solidFill>
                </a:uFill>
                <a:latin typeface="Tahoma"/>
                <a:ea typeface="DejaVu Sans"/>
              </a:rPr>
              <a:t>. vorgeschriebene Strafen verhängt (Strafrahmen von 26,00 bis 102,00 Euro).</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Außerhalb der Experimentierphase und außerhalb der ausgewiesenen Zonen ist das Fahren mit diesen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Fortbewegungsmitteln verboten. Der Verstoß wird laut Art. 190, Abs. 10 </a:t>
            </a:r>
            <a:r>
              <a:rPr lang="de-DE" sz="1200" b="0" strike="noStrike" spc="-1" dirty="0" err="1">
                <a:solidFill>
                  <a:srgbClr val="000000"/>
                </a:solidFill>
                <a:uFill>
                  <a:solidFill>
                    <a:srgbClr val="FFFFFF"/>
                  </a:solidFill>
                </a:uFill>
                <a:latin typeface="Tahoma"/>
                <a:ea typeface="DejaVu Sans"/>
              </a:rPr>
              <a:t>St.V.O</a:t>
            </a:r>
            <a:r>
              <a:rPr lang="de-DE" sz="1200" b="0" strike="noStrike" spc="-1" dirty="0">
                <a:solidFill>
                  <a:srgbClr val="000000"/>
                </a:solidFill>
                <a:uFill>
                  <a:solidFill>
                    <a:srgbClr val="FFFFFF"/>
                  </a:solidFill>
                </a:uFill>
                <a:latin typeface="Tahoma"/>
                <a:ea typeface="DejaVu Sans"/>
              </a:rPr>
              <a:t>. mit einer Verwaltungsstrafe</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zwischen 26,00 und 102,00 Euro geahndet.</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8" presetClass="entr" presetSubtype="12"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strips(downLeft)">
                                      <p:cBhvr additive="repl">
                                        <p:cTn id="7" dur="500"/>
                                        <p:tgtEl>
                                          <p:spTgt spid="180"/>
                                        </p:tgtEl>
                                      </p:cBhvr>
                                    </p:animEffect>
                                  </p:childTnLst>
                                </p:cTn>
                              </p:par>
                            </p:childTnLst>
                          </p:cTn>
                        </p:par>
                      </p:childTnLst>
                    </p:cTn>
                  </p:par>
                  <p:par>
                    <p:cTn id="8" fill="freeze">
                      <p:stCondLst>
                        <p:cond delay="indefinite"/>
                      </p:stCondLst>
                      <p:childTnLst>
                        <p:par>
                          <p:cTn id="9" fill="freeze">
                            <p:stCondLst>
                              <p:cond delay="0"/>
                            </p:stCondLst>
                            <p:childTnLst>
                              <p:par>
                                <p:cTn id="10" presetID="16" presetClass="entr" presetSubtype="37"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barn(outVertical)">
                                      <p:cBhvr additive="repl">
                                        <p:cTn id="1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2840040" y="682200"/>
            <a:ext cx="3682080" cy="4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020" b="1" strike="noStrike" spc="-1">
                <a:solidFill>
                  <a:srgbClr val="000000"/>
                </a:solidFill>
                <a:uFill>
                  <a:solidFill>
                    <a:srgbClr val="FFFFFF"/>
                  </a:solidFill>
                </a:uFill>
                <a:latin typeface="Tahoma"/>
                <a:ea typeface="DejaVu Sans"/>
              </a:rPr>
              <a:t>ELEKTRO-ROLLER</a:t>
            </a:r>
            <a:endParaRPr lang="de-DE" sz="1800" b="0" strike="noStrike" spc="-1">
              <a:solidFill>
                <a:srgbClr val="000000"/>
              </a:solidFill>
              <a:uFill>
                <a:solidFill>
                  <a:srgbClr val="FFFFFF"/>
                </a:solidFill>
              </a:uFill>
              <a:latin typeface="Arial"/>
            </a:endParaRPr>
          </a:p>
        </p:txBody>
      </p:sp>
      <p:sp>
        <p:nvSpPr>
          <p:cNvPr id="183" name="CustomShape 2"/>
          <p:cNvSpPr/>
          <p:nvPr/>
        </p:nvSpPr>
        <p:spPr>
          <a:xfrm>
            <a:off x="363143" y="1583999"/>
            <a:ext cx="9068239" cy="3554057"/>
          </a:xfrm>
          <a:prstGeom prst="rect">
            <a:avLst/>
          </a:prstGeom>
          <a:solidFill>
            <a:srgbClr val="FF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Definition</a:t>
            </a:r>
            <a:r>
              <a:rPr lang="de-DE" sz="1100" b="0" strike="noStrike" spc="-1" dirty="0">
                <a:solidFill>
                  <a:srgbClr val="000000"/>
                </a:solidFill>
                <a:uFill>
                  <a:solidFill>
                    <a:srgbClr val="FFFFFF"/>
                  </a:solidFill>
                </a:uFill>
                <a:latin typeface="Tahoma"/>
                <a:ea typeface="DejaVu Sans"/>
              </a:rPr>
              <a:t>: Zweirädriges Fortbewegungsmittel mit Lenkstange </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Maximalkraft des Elektromotors</a:t>
            </a:r>
            <a:r>
              <a:rPr lang="de-DE" sz="1100" b="0" strike="noStrike" spc="-1" dirty="0">
                <a:solidFill>
                  <a:srgbClr val="000000"/>
                </a:solidFill>
                <a:uFill>
                  <a:solidFill>
                    <a:srgbClr val="FFFFFF"/>
                  </a:solidFill>
                </a:uFill>
                <a:latin typeface="Tahoma"/>
                <a:ea typeface="DejaVu Sans"/>
              </a:rPr>
              <a:t>: 0,50 Watt und Geschwindigkeit von maximal 25 km/h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Geschwindigkeitsregler</a:t>
            </a:r>
            <a:r>
              <a:rPr lang="de-DE" sz="1100" b="0" strike="noStrike" spc="-1" dirty="0">
                <a:solidFill>
                  <a:srgbClr val="000000"/>
                </a:solidFill>
                <a:uFill>
                  <a:solidFill>
                    <a:srgbClr val="FFFFFF"/>
                  </a:solidFill>
                </a:uFill>
                <a:latin typeface="Tahoma"/>
                <a:ea typeface="DejaVu Sans"/>
              </a:rPr>
              <a:t>: obligatorisch bei 25 km/h, wenn das Fahrzeug die Geschwindigkeit von 20 km/h überschreitet; obligatorisch</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bei </a:t>
            </a:r>
            <a:r>
              <a:rPr lang="de-DE" sz="1100" b="1" strike="noStrike" spc="-1" dirty="0">
                <a:solidFill>
                  <a:srgbClr val="000000"/>
                </a:solidFill>
                <a:uFill>
                  <a:solidFill>
                    <a:srgbClr val="FFFFFF"/>
                  </a:solidFill>
                </a:uFill>
                <a:latin typeface="Tahoma"/>
                <a:ea typeface="DejaVu Sans"/>
              </a:rPr>
              <a:t>6 km/h</a:t>
            </a:r>
            <a:r>
              <a:rPr lang="de-DE" sz="1100" b="0" strike="noStrike" spc="-1" dirty="0">
                <a:solidFill>
                  <a:srgbClr val="000000"/>
                </a:solidFill>
                <a:uFill>
                  <a:solidFill>
                    <a:srgbClr val="FFFFFF"/>
                  </a:solidFill>
                </a:uFill>
                <a:latin typeface="Tahoma"/>
                <a:ea typeface="DejaVu Sans"/>
              </a:rPr>
              <a:t> in der </a:t>
            </a:r>
            <a:r>
              <a:rPr lang="de-DE" sz="1100" b="1" strike="noStrike" spc="-1" dirty="0">
                <a:solidFill>
                  <a:srgbClr val="000000"/>
                </a:solidFill>
                <a:uFill>
                  <a:solidFill>
                    <a:srgbClr val="FFFFFF"/>
                  </a:solidFill>
                </a:uFill>
                <a:latin typeface="Tahoma"/>
                <a:ea typeface="DejaVu Sans"/>
              </a:rPr>
              <a:t>Fußgängerzone</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Akustische Vorrichtung</a:t>
            </a:r>
            <a:r>
              <a:rPr lang="de-DE" sz="1100" b="0" strike="noStrike" spc="-1" dirty="0">
                <a:solidFill>
                  <a:srgbClr val="000000"/>
                </a:solidFill>
                <a:uFill>
                  <a:solidFill>
                    <a:srgbClr val="FFFFFF"/>
                  </a:solidFill>
                </a:uFill>
                <a:latin typeface="Tahoma"/>
                <a:ea typeface="DejaVu Sans"/>
              </a:rPr>
              <a:t>: obligatorisch</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Rückstrahlende Westen / Träger</a:t>
            </a:r>
            <a:r>
              <a:rPr lang="de-DE" sz="1100" b="0" strike="noStrike" spc="-1" dirty="0">
                <a:solidFill>
                  <a:srgbClr val="000000"/>
                </a:solidFill>
                <a:uFill>
                  <a:solidFill>
                    <a:srgbClr val="FFFFFF"/>
                  </a:solidFill>
                </a:uFill>
                <a:latin typeface="Tahoma"/>
                <a:ea typeface="DejaVu Sans"/>
              </a:rPr>
              <a:t>: außerhalb der geschlossenen Ortschaft (oder in Tunnels) muss der Lenker in den Nachtstunden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eine rückstrahlende Weste oder rückstrahlende Träger tragen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Beleuchtung und Rückstrahler</a:t>
            </a:r>
            <a:r>
              <a:rPr lang="de-DE" sz="1100" b="0" strike="noStrike" spc="-1" dirty="0">
                <a:solidFill>
                  <a:srgbClr val="000000"/>
                </a:solidFill>
                <a:uFill>
                  <a:solidFill>
                    <a:srgbClr val="FFFFFF"/>
                  </a:solidFill>
                </a:uFill>
                <a:latin typeface="Tahoma"/>
                <a:ea typeface="DejaVu Sans"/>
              </a:rPr>
              <a:t>: vorne ein weißes oder gelbes  Licht, hinten ein rotes Licht und ein roter Rückstrahler</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Versicherungsschutz</a:t>
            </a:r>
            <a:r>
              <a:rPr lang="de-DE" sz="1100" b="0" strike="noStrike" spc="-1" dirty="0">
                <a:solidFill>
                  <a:srgbClr val="000000"/>
                </a:solidFill>
                <a:uFill>
                  <a:solidFill>
                    <a:srgbClr val="FFFFFF"/>
                  </a:solidFill>
                </a:uFill>
                <a:latin typeface="Tahoma"/>
                <a:ea typeface="DejaVu Sans"/>
              </a:rPr>
              <a:t>: obligatorisch bei Vermietung, die von der Gemeinde angeboten bzw. mittels Dritte angeboten wird</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Mindestalter</a:t>
            </a:r>
            <a:r>
              <a:rPr lang="de-DE" sz="1100" b="0" strike="noStrike" spc="-1" dirty="0">
                <a:solidFill>
                  <a:srgbClr val="000000"/>
                </a:solidFill>
                <a:uFill>
                  <a:solidFill>
                    <a:srgbClr val="FFFFFF"/>
                  </a:solidFill>
                </a:uFill>
                <a:latin typeface="Tahoma"/>
                <a:ea typeface="DejaVu Sans"/>
              </a:rPr>
              <a:t>: 14 Jahren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Führerschein</a:t>
            </a:r>
            <a:r>
              <a:rPr lang="de-DE" sz="1100" b="0" strike="noStrike" spc="-1" dirty="0">
                <a:solidFill>
                  <a:srgbClr val="000000"/>
                </a:solidFill>
                <a:uFill>
                  <a:solidFill>
                    <a:srgbClr val="FFFFFF"/>
                  </a:solidFill>
                </a:uFill>
                <a:latin typeface="Tahoma"/>
                <a:ea typeface="DejaVu Sans"/>
              </a:rPr>
              <a:t>: nicht vorgesehen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Weitere Vorschriften</a:t>
            </a:r>
            <a:r>
              <a:rPr lang="de-DE" sz="1100" b="0" strike="noStrike" spc="-1" dirty="0">
                <a:solidFill>
                  <a:srgbClr val="000000"/>
                </a:solidFill>
                <a:uFill>
                  <a:solidFill>
                    <a:srgbClr val="FFFFFF"/>
                  </a:solidFill>
                </a:uFill>
                <a:latin typeface="Tahoma"/>
                <a:ea typeface="DejaVu Sans"/>
              </a:rPr>
              <a:t>: die Minderjährigen müssen einen Schutzhelm tragen (Der Schutzhelm </a:t>
            </a:r>
            <a:r>
              <a:rPr lang="de-DE" sz="1100" b="0" strike="noStrike" spc="-1" dirty="0" err="1">
                <a:solidFill>
                  <a:srgbClr val="000000"/>
                </a:solidFill>
                <a:uFill>
                  <a:solidFill>
                    <a:srgbClr val="FFFFFF"/>
                  </a:solidFill>
                </a:uFill>
                <a:latin typeface="Tahoma"/>
                <a:ea typeface="DejaVu Sans"/>
              </a:rPr>
              <a:t>muß</a:t>
            </a:r>
            <a:r>
              <a:rPr lang="de-DE" sz="1100" b="0" strike="noStrike" spc="-1" dirty="0">
                <a:solidFill>
                  <a:srgbClr val="000000"/>
                </a:solidFill>
                <a:uFill>
                  <a:solidFill>
                    <a:srgbClr val="FFFFFF"/>
                  </a:solidFill>
                </a:uFill>
                <a:latin typeface="Tahoma"/>
                <a:ea typeface="DejaVu Sans"/>
              </a:rPr>
              <a:t> geeignet aber amtlich nicht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zugelassen sein)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Typologie </a:t>
            </a:r>
            <a:r>
              <a:rPr lang="de-DE" sz="1100" b="0" strike="noStrike" spc="-1" dirty="0">
                <a:solidFill>
                  <a:srgbClr val="000000"/>
                </a:solidFill>
                <a:uFill>
                  <a:solidFill>
                    <a:srgbClr val="FFFFFF"/>
                  </a:solidFill>
                </a:uFill>
                <a:latin typeface="Tahoma"/>
                <a:ea typeface="DejaVu Sans"/>
              </a:rPr>
              <a:t>: die Fortbewegungsmittel müssen die in der Richtlinie 2006/42/CE vorgesehene CE-Kennzeichnung tragen</a:t>
            </a:r>
            <a:endParaRPr lang="de-DE" sz="1800" b="0" strike="noStrike" spc="-1" dirty="0">
              <a:solidFill>
                <a:srgbClr val="000000"/>
              </a:solidFill>
              <a:uFill>
                <a:solidFill>
                  <a:srgbClr val="FFFFFF"/>
                </a:solidFill>
              </a:uFill>
              <a:latin typeface="Arial"/>
            </a:endParaRPr>
          </a:p>
          <a:p>
            <a:pPr algn="just">
              <a:lnSpc>
                <a:spcPct val="150000"/>
              </a:lnSpc>
            </a:pPr>
            <a:endParaRPr lang="de-DE" sz="1800" b="0" strike="noStrike" spc="-1" dirty="0">
              <a:solidFill>
                <a:srgbClr val="000000"/>
              </a:solidFill>
              <a:uFill>
                <a:solidFill>
                  <a:srgbClr val="FFFFFF"/>
                </a:solidFill>
              </a:uFill>
              <a:latin typeface="Arial"/>
            </a:endParaRPr>
          </a:p>
        </p:txBody>
      </p:sp>
      <p:sp>
        <p:nvSpPr>
          <p:cNvPr id="184" name="CustomShape 3"/>
          <p:cNvSpPr/>
          <p:nvPr/>
        </p:nvSpPr>
        <p:spPr>
          <a:xfrm>
            <a:off x="504000" y="5184474"/>
            <a:ext cx="3682080" cy="3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200" b="1" strike="noStrike" spc="-1" dirty="0">
                <a:solidFill>
                  <a:srgbClr val="000000"/>
                </a:solidFill>
                <a:uFill>
                  <a:solidFill>
                    <a:srgbClr val="FFFFFF"/>
                  </a:solidFill>
                </a:uFill>
                <a:latin typeface="Tahoma"/>
                <a:ea typeface="DejaVu Sans"/>
              </a:rPr>
              <a:t>Zulässige Verkehrszonen:</a:t>
            </a:r>
            <a:endParaRPr lang="de-DE" sz="1800" b="0" strike="noStrike" spc="-1" dirty="0">
              <a:solidFill>
                <a:srgbClr val="000000"/>
              </a:solidFill>
              <a:uFill>
                <a:solidFill>
                  <a:srgbClr val="FFFFFF"/>
                </a:solidFill>
              </a:uFill>
              <a:latin typeface="Arial"/>
            </a:endParaRPr>
          </a:p>
        </p:txBody>
      </p:sp>
      <p:sp>
        <p:nvSpPr>
          <p:cNvPr id="185" name="CustomShape 4"/>
          <p:cNvSpPr/>
          <p:nvPr/>
        </p:nvSpPr>
        <p:spPr>
          <a:xfrm>
            <a:off x="504000" y="5428075"/>
            <a:ext cx="8927382" cy="739800"/>
          </a:xfrm>
          <a:prstGeom prst="rect">
            <a:avLst/>
          </a:prstGeom>
          <a:solidFill>
            <a:srgbClr val="FFCC99"/>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00000"/>
              </a:lnSpc>
              <a:spcBef>
                <a:spcPts val="283"/>
              </a:spcBef>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Innerstädtische Straße</a:t>
            </a:r>
            <a:r>
              <a:rPr lang="de-DE" sz="1100" b="0" strike="noStrike" spc="-1" dirty="0">
                <a:solidFill>
                  <a:srgbClr val="000000"/>
                </a:solidFill>
                <a:uFill>
                  <a:solidFill>
                    <a:srgbClr val="FFFFFF"/>
                  </a:solidFill>
                </a:uFill>
                <a:latin typeface="Tahoma"/>
                <a:ea typeface="DejaVu Sans"/>
              </a:rPr>
              <a:t>: mit einer Geschwindigkeit bis zu 50 km/h (wo der Fahrradverkehr zulässig ist)</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Außerstädtische Straße</a:t>
            </a:r>
            <a:r>
              <a:rPr lang="de-DE" sz="1100" b="0" strike="noStrike" spc="-1" dirty="0">
                <a:solidFill>
                  <a:srgbClr val="000000"/>
                </a:solidFill>
                <a:uFill>
                  <a:solidFill>
                    <a:srgbClr val="FFFFFF"/>
                  </a:solidFill>
                </a:uFill>
                <a:latin typeface="Tahoma"/>
                <a:ea typeface="DejaVu Sans"/>
              </a:rPr>
              <a:t>: nur wenn einen Fahrradweg besteht, ausschließlich auf dem Fahrradweg </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Fußgängerzone</a:t>
            </a:r>
            <a:r>
              <a:rPr lang="de-DE" sz="1100" b="0" strike="noStrike" spc="-1" dirty="0">
                <a:solidFill>
                  <a:srgbClr val="000000"/>
                </a:solidFill>
                <a:uFill>
                  <a:solidFill>
                    <a:srgbClr val="FFFFFF"/>
                  </a:solidFill>
                </a:uFill>
                <a:latin typeface="Tahoma"/>
                <a:ea typeface="DejaVu Sans"/>
              </a:rPr>
              <a:t>: mit einer Geschwindigkeit bis zu 6 km/h (wo der Fahrradverkehr zulässig ist)</a:t>
            </a:r>
            <a:endParaRPr lang="de-DE" sz="1800" b="0" strike="noStrike" spc="-1" dirty="0">
              <a:solidFill>
                <a:srgbClr val="000000"/>
              </a:solidFill>
              <a:uFill>
                <a:solidFill>
                  <a:srgbClr val="FFFFFF"/>
                </a:solidFill>
              </a:uFill>
              <a:latin typeface="Arial"/>
            </a:endParaRPr>
          </a:p>
        </p:txBody>
      </p:sp>
      <p:pic>
        <p:nvPicPr>
          <p:cNvPr id="186" name="Grafik 185"/>
          <p:cNvPicPr/>
          <p:nvPr/>
        </p:nvPicPr>
        <p:blipFill>
          <a:blip r:embed="rId2"/>
          <a:stretch/>
        </p:blipFill>
        <p:spPr>
          <a:xfrm>
            <a:off x="7375680" y="360000"/>
            <a:ext cx="1981440" cy="177084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 presetClass="entr" presetSubtype="10" fill="hold" nodeType="clickEffect">
                                  <p:stCondLst>
                                    <p:cond delay="0"/>
                                  </p:stCondLst>
                                  <p:childTnLst>
                                    <p:set>
                                      <p:cBhvr>
                                        <p:cTn id="6" dur="1" fill="hold">
                                          <p:stCondLst>
                                            <p:cond delay="0"/>
                                          </p:stCondLst>
                                        </p:cTn>
                                        <p:tgtEl>
                                          <p:spTgt spid="182">
                                            <p:txEl>
                                              <p:pRg st="0" end="15"/>
                                            </p:txEl>
                                          </p:spTgt>
                                        </p:tgtEl>
                                        <p:attrNameLst>
                                          <p:attrName>style.visibility</p:attrName>
                                        </p:attrNameLst>
                                      </p:cBhvr>
                                      <p:to>
                                        <p:strVal val="visible"/>
                                      </p:to>
                                    </p:set>
                                    <p:animEffect transition="in" filter="checkerboard(across)">
                                      <p:cBhvr additive="repl">
                                        <p:cTn id="7" dur="500"/>
                                        <p:tgtEl>
                                          <p:spTgt spid="182">
                                            <p:txEl>
                                              <p:pRg st="0" end="15"/>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10" presetClass="entr"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additive="repl">
                                        <p:cTn id="12" dur="2000"/>
                                        <p:tgtEl>
                                          <p:spTgt spid="186"/>
                                        </p:tgtEl>
                                      </p:cBhvr>
                                    </p:animEffect>
                                  </p:childTnLst>
                                </p:cTn>
                              </p:par>
                            </p:childTnLst>
                          </p:cTn>
                        </p:par>
                      </p:childTnLst>
                    </p:cTn>
                  </p:par>
                  <p:par>
                    <p:cTn id="13" fill="freeze">
                      <p:stCondLst>
                        <p:cond delay="indefinite"/>
                      </p:stCondLst>
                      <p:childTnLst>
                        <p:par>
                          <p:cTn id="14" fill="freeze">
                            <p:stCondLst>
                              <p:cond delay="0"/>
                            </p:stCondLst>
                            <p:childTnLst>
                              <p:par>
                                <p:cTn id="15" presetID="8" presetClass="entr" presetSubtype="32"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diamond(out)">
                                      <p:cBhvr additive="repl">
                                        <p:cTn id="17" dur="2000"/>
                                        <p:tgtEl>
                                          <p:spTgt spid="183"/>
                                        </p:tgtEl>
                                      </p:cBhvr>
                                    </p:animEffect>
                                  </p:childTnLst>
                                </p:cTn>
                              </p:par>
                            </p:childTnLst>
                          </p:cTn>
                        </p:par>
                      </p:childTnLst>
                    </p:cTn>
                  </p:par>
                  <p:par>
                    <p:cTn id="18" fill="freeze">
                      <p:stCondLst>
                        <p:cond delay="indefinite"/>
                      </p:stCondLst>
                      <p:childTnLst>
                        <p:par>
                          <p:cTn id="19" fill="freeze">
                            <p:stCondLst>
                              <p:cond delay="0"/>
                            </p:stCondLst>
                            <p:childTnLst>
                              <p:par>
                                <p:cTn id="20" presetID="5" presetClass="entr" presetSubtype="10" fill="hold" nodeType="clickEffect">
                                  <p:stCondLst>
                                    <p:cond delay="0"/>
                                  </p:stCondLst>
                                  <p:childTnLst>
                                    <p:set>
                                      <p:cBhvr>
                                        <p:cTn id="21" dur="1" fill="hold">
                                          <p:stCondLst>
                                            <p:cond delay="0"/>
                                          </p:stCondLst>
                                        </p:cTn>
                                        <p:tgtEl>
                                          <p:spTgt spid="184">
                                            <p:txEl>
                                              <p:pRg st="0" end="25"/>
                                            </p:txEl>
                                          </p:spTgt>
                                        </p:tgtEl>
                                        <p:attrNameLst>
                                          <p:attrName>style.visibility</p:attrName>
                                        </p:attrNameLst>
                                      </p:cBhvr>
                                      <p:to>
                                        <p:strVal val="visible"/>
                                      </p:to>
                                    </p:set>
                                    <p:animEffect transition="in" filter="checkerboard(across)">
                                      <p:cBhvr additive="repl">
                                        <p:cTn id="22" dur="500"/>
                                        <p:tgtEl>
                                          <p:spTgt spid="184">
                                            <p:txEl>
                                              <p:pRg st="0" end="25"/>
                                            </p:txEl>
                                          </p:spTgt>
                                        </p:tgtEl>
                                      </p:cBhvr>
                                    </p:animEffect>
                                  </p:childTnLst>
                                </p:cTn>
                              </p:par>
                            </p:childTnLst>
                          </p:cTn>
                        </p:par>
                      </p:childTnLst>
                    </p:cTn>
                  </p:par>
                  <p:par>
                    <p:cTn id="23" fill="freeze">
                      <p:stCondLst>
                        <p:cond delay="indefinite"/>
                      </p:stCondLst>
                      <p:childTnLst>
                        <p:par>
                          <p:cTn id="24" fill="freeze">
                            <p:stCondLst>
                              <p:cond delay="0"/>
                            </p:stCondLst>
                            <p:childTnLst>
                              <p:par>
                                <p:cTn id="25" presetID="8" presetClass="entr" presetSubtype="32" fill="hold" nodeType="click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diamond(out)">
                                      <p:cBhvr additive="repl">
                                        <p:cTn id="27" dur="2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504000" y="1655999"/>
            <a:ext cx="8690760" cy="3577851"/>
          </a:xfrm>
          <a:prstGeom prst="rect">
            <a:avLst/>
          </a:prstGeom>
          <a:solidFill>
            <a:srgbClr val="99CC66"/>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Definition</a:t>
            </a:r>
            <a:r>
              <a:rPr lang="de-DE" sz="1100" b="0" strike="noStrike" spc="-1" dirty="0">
                <a:solidFill>
                  <a:srgbClr val="000000"/>
                </a:solidFill>
                <a:uFill>
                  <a:solidFill>
                    <a:srgbClr val="FFFFFF"/>
                  </a:solidFill>
                </a:uFill>
                <a:latin typeface="Tahoma"/>
                <a:ea typeface="DejaVu Sans"/>
              </a:rPr>
              <a:t>: Fahrzeuge, welche mit einem elektrischen Hilfsmotor mit einer maximalen Leistung</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von 0,25 </a:t>
            </a:r>
            <a:r>
              <a:rPr lang="de-DE" sz="1100" b="0" strike="noStrike" spc="-1" dirty="0" err="1">
                <a:solidFill>
                  <a:srgbClr val="000000"/>
                </a:solidFill>
                <a:uFill>
                  <a:solidFill>
                    <a:srgbClr val="FFFFFF"/>
                  </a:solidFill>
                </a:uFill>
                <a:latin typeface="Tahoma"/>
                <a:ea typeface="DejaVu Sans"/>
              </a:rPr>
              <a:t>Kw</a:t>
            </a:r>
            <a:r>
              <a:rPr lang="de-DE" sz="1100" b="0" strike="noStrike" spc="-1" dirty="0">
                <a:solidFill>
                  <a:srgbClr val="000000"/>
                </a:solidFill>
                <a:uFill>
                  <a:solidFill>
                    <a:srgbClr val="FFFFFF"/>
                  </a:solidFill>
                </a:uFill>
                <a:latin typeface="Tahoma"/>
                <a:ea typeface="DejaVu Sans"/>
              </a:rPr>
              <a:t> ausgestattet sind, der je nach Höhe der Geschwindigkeit seine Leistung derselben</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anpasst und diese einstellt, sobald das Fahrzeuge eine Geschwindigkeit von maximal 25 km/h erreicht hat oder wenn der</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Radfahrer die Pedale nicht betätigt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Maximalkraft des Elektromotors</a:t>
            </a:r>
            <a:r>
              <a:rPr lang="de-DE" sz="1100" b="0" strike="noStrike" spc="-1" dirty="0">
                <a:solidFill>
                  <a:srgbClr val="000000"/>
                </a:solidFill>
                <a:uFill>
                  <a:solidFill>
                    <a:srgbClr val="FFFFFF"/>
                  </a:solidFill>
                </a:uFill>
                <a:latin typeface="Tahoma"/>
                <a:ea typeface="DejaVu Sans"/>
              </a:rPr>
              <a:t>: 0,25 Kilowatt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Geschwindigkeit</a:t>
            </a:r>
            <a:r>
              <a:rPr lang="de-DE" sz="1100" b="0" strike="noStrike" spc="-1" dirty="0">
                <a:solidFill>
                  <a:srgbClr val="000000"/>
                </a:solidFill>
                <a:uFill>
                  <a:solidFill>
                    <a:srgbClr val="FFFFFF"/>
                  </a:solidFill>
                </a:uFill>
                <a:latin typeface="Tahoma"/>
                <a:ea typeface="DejaVu Sans"/>
              </a:rPr>
              <a:t>: maximal 25 km/h (dann muss der Hilfsmotor seine Tätigkeit automatisch einstellen)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Akustische Vorrichtung</a:t>
            </a:r>
            <a:r>
              <a:rPr lang="de-DE" sz="1100" b="0" strike="noStrike" spc="-1" dirty="0">
                <a:solidFill>
                  <a:srgbClr val="000000"/>
                </a:solidFill>
                <a:uFill>
                  <a:solidFill>
                    <a:srgbClr val="FFFFFF"/>
                  </a:solidFill>
                </a:uFill>
                <a:latin typeface="Tahoma"/>
                <a:ea typeface="DejaVu Sans"/>
              </a:rPr>
              <a:t>: Fahrradklingel, welche so laut sein muss, dass sie auf 30 m Entfernung noch hörbar ist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Rückstrahlende Westen / Träger</a:t>
            </a:r>
            <a:r>
              <a:rPr lang="de-DE" sz="1100" b="0" strike="noStrike" spc="-1" dirty="0">
                <a:solidFill>
                  <a:srgbClr val="000000"/>
                </a:solidFill>
                <a:uFill>
                  <a:solidFill>
                    <a:srgbClr val="FFFFFF"/>
                  </a:solidFill>
                </a:uFill>
                <a:latin typeface="Tahoma"/>
                <a:ea typeface="DejaVu Sans"/>
              </a:rPr>
              <a:t>: außerhalb der geschlossenen Ortschaft (oder in Tunnels) muss der Lenker in den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Nachtstunden eine rückstrahlende Weste oder rückstrahlende Träger tragen</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Beleuchtung und Rückstrahler</a:t>
            </a:r>
            <a:r>
              <a:rPr lang="de-DE" sz="1100" b="0" strike="noStrike" spc="-1" dirty="0">
                <a:solidFill>
                  <a:srgbClr val="000000"/>
                </a:solidFill>
                <a:uFill>
                  <a:solidFill>
                    <a:srgbClr val="FFFFFF"/>
                  </a:solidFill>
                </a:uFill>
                <a:latin typeface="Tahoma"/>
                <a:ea typeface="DejaVu Sans"/>
              </a:rPr>
              <a:t>: vorne ein weißes oder gelbes  Licht, hinten ein rotes Licht und ein roter Rückstrahler  </a:t>
            </a:r>
            <a:endParaRPr lang="de-DE" sz="1800" b="0" strike="noStrike" spc="-1" dirty="0">
              <a:solidFill>
                <a:srgbClr val="000000"/>
              </a:solidFill>
              <a:uFill>
                <a:solidFill>
                  <a:srgbClr val="FFFFFF"/>
                </a:solidFill>
              </a:uFill>
              <a:latin typeface="Arial"/>
            </a:endParaRPr>
          </a:p>
          <a:p>
            <a:pPr algn="just">
              <a:lnSpc>
                <a:spcPct val="150000"/>
              </a:lnSpc>
            </a:pPr>
            <a:r>
              <a:rPr lang="de-DE" sz="1100" b="0" strike="noStrike" spc="-1" dirty="0">
                <a:solidFill>
                  <a:srgbClr val="000000"/>
                </a:solidFill>
                <a:uFill>
                  <a:solidFill>
                    <a:srgbClr val="FFFFFF"/>
                  </a:solidFill>
                </a:uFill>
                <a:latin typeface="Tahoma"/>
                <a:ea typeface="DejaVu Sans"/>
              </a:rPr>
              <a:t>Gelbe Rückstrahler an beiden Seiten jedes Pedals und an beiden Seiten eines jeden Rades</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Besonderheit/Verpflichtungen</a:t>
            </a:r>
            <a:r>
              <a:rPr lang="de-DE" sz="1100" b="0" strike="noStrike" spc="-1" dirty="0">
                <a:solidFill>
                  <a:srgbClr val="000000"/>
                </a:solidFill>
                <a:uFill>
                  <a:solidFill>
                    <a:srgbClr val="FFFFFF"/>
                  </a:solidFill>
                </a:uFill>
                <a:latin typeface="Tahoma"/>
                <a:ea typeface="DejaVu Sans"/>
              </a:rPr>
              <a:t>: keine Helmpflicht, keine Versicherungs- oder Kennzeichenpflicht</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Mindestalter</a:t>
            </a:r>
            <a:r>
              <a:rPr lang="de-DE" sz="1100" b="0" strike="noStrike" spc="-1" dirty="0">
                <a:solidFill>
                  <a:srgbClr val="000000"/>
                </a:solidFill>
                <a:uFill>
                  <a:solidFill>
                    <a:srgbClr val="FFFFFF"/>
                  </a:solidFill>
                </a:uFill>
                <a:latin typeface="Tahoma"/>
                <a:ea typeface="DejaVu Sans"/>
              </a:rPr>
              <a:t>: keines</a:t>
            </a:r>
            <a:endParaRPr lang="de-DE" sz="1800" b="0" strike="noStrike" spc="-1" dirty="0">
              <a:solidFill>
                <a:srgbClr val="000000"/>
              </a:solidFill>
              <a:uFill>
                <a:solidFill>
                  <a:srgbClr val="FFFFFF"/>
                </a:solidFill>
              </a:uFill>
              <a:latin typeface="Arial"/>
            </a:endParaRPr>
          </a:p>
          <a:p>
            <a:pPr marL="216000" indent="-213120" algn="just">
              <a:lnSpc>
                <a:spcPct val="150000"/>
              </a:lnSpc>
              <a:buClr>
                <a:srgbClr val="000000"/>
              </a:buClr>
              <a:buSzPct val="45000"/>
              <a:buFont typeface="Wingdings" charset="2"/>
              <a:buChar char=""/>
            </a:pPr>
            <a:r>
              <a:rPr lang="de-DE" sz="1100" b="1" strike="noStrike" spc="-1" dirty="0">
                <a:solidFill>
                  <a:srgbClr val="000000"/>
                </a:solidFill>
                <a:uFill>
                  <a:solidFill>
                    <a:srgbClr val="FFFFFF"/>
                  </a:solidFill>
                </a:uFill>
                <a:latin typeface="Tahoma"/>
                <a:ea typeface="DejaVu Sans"/>
              </a:rPr>
              <a:t>Führerschein</a:t>
            </a:r>
            <a:r>
              <a:rPr lang="de-DE" sz="1100" b="0" strike="noStrike" spc="-1" dirty="0">
                <a:solidFill>
                  <a:srgbClr val="000000"/>
                </a:solidFill>
                <a:uFill>
                  <a:solidFill>
                    <a:srgbClr val="FFFFFF"/>
                  </a:solidFill>
                </a:uFill>
                <a:latin typeface="Tahoma"/>
                <a:ea typeface="DejaVu Sans"/>
              </a:rPr>
              <a:t>: nicht vorgesehen</a:t>
            </a:r>
            <a:endParaRPr lang="de-DE" sz="1800" b="0" strike="noStrike" spc="-1" dirty="0">
              <a:solidFill>
                <a:srgbClr val="000000"/>
              </a:solidFill>
              <a:uFill>
                <a:solidFill>
                  <a:srgbClr val="FFFFFF"/>
                </a:solidFill>
              </a:uFill>
              <a:latin typeface="Arial"/>
            </a:endParaRPr>
          </a:p>
        </p:txBody>
      </p:sp>
      <p:sp>
        <p:nvSpPr>
          <p:cNvPr id="189" name="CustomShape 3"/>
          <p:cNvSpPr/>
          <p:nvPr/>
        </p:nvSpPr>
        <p:spPr>
          <a:xfrm>
            <a:off x="439303" y="5317457"/>
            <a:ext cx="8713440" cy="883800"/>
          </a:xfrm>
          <a:prstGeom prst="rect">
            <a:avLst/>
          </a:prstGeom>
          <a:solidFill>
            <a:srgbClr val="99CC66"/>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de-DE" sz="1800" b="0" strike="noStrike" spc="-1" dirty="0">
                <a:solidFill>
                  <a:srgbClr val="000000"/>
                </a:solidFill>
                <a:uFill>
                  <a:solidFill>
                    <a:srgbClr val="FFFFFF"/>
                  </a:solidFill>
                </a:uFill>
                <a:latin typeface="Arial"/>
              </a:rPr>
              <a:t>Zulässige Verkehrszonen</a:t>
            </a:r>
          </a:p>
          <a:p>
            <a:pPr marL="216000" indent="-213120" algn="just">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Tahoma"/>
                <a:ea typeface="DejaVu Sans"/>
              </a:rPr>
              <a:t>Auf jeder Straße, ausgenommen auf Autobahnen, Schnellstraßen und wo es ein entsprechendes Verkehrsschild verbietet</a:t>
            </a:r>
            <a:endParaRPr lang="de-DE" sz="1800" b="0" strike="noStrike" spc="-1" dirty="0">
              <a:solidFill>
                <a:srgbClr val="000000"/>
              </a:solidFill>
              <a:uFill>
                <a:solidFill>
                  <a:srgbClr val="FFFFFF"/>
                </a:solidFill>
              </a:uFill>
              <a:latin typeface="Arial"/>
            </a:endParaRPr>
          </a:p>
          <a:p>
            <a:pPr marL="216000" indent="-213120" algn="just">
              <a:lnSpc>
                <a:spcPct val="100000"/>
              </a:lnSpc>
              <a:buClr>
                <a:srgbClr val="000000"/>
              </a:buClr>
              <a:buSzPct val="45000"/>
              <a:buFont typeface="Wingdings" charset="2"/>
              <a:buChar char=""/>
            </a:pPr>
            <a:r>
              <a:rPr lang="de-DE" sz="1100" b="0" strike="noStrike" spc="-1" dirty="0">
                <a:solidFill>
                  <a:srgbClr val="000000"/>
                </a:solidFill>
                <a:uFill>
                  <a:solidFill>
                    <a:srgbClr val="FFFFFF"/>
                  </a:solidFill>
                </a:uFill>
                <a:latin typeface="Tahoma"/>
                <a:ea typeface="DejaVu Sans"/>
              </a:rPr>
              <a:t>Auf Gehsteigen, wenn das Fahrrad von Kindern gelenkt wird und eine Länge von 1,10 m nicht überschreitet</a:t>
            </a: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p:txBody>
      </p:sp>
      <p:sp>
        <p:nvSpPr>
          <p:cNvPr id="190" name="CustomShape 4"/>
          <p:cNvSpPr/>
          <p:nvPr/>
        </p:nvSpPr>
        <p:spPr>
          <a:xfrm>
            <a:off x="2232000" y="489960"/>
            <a:ext cx="4605120" cy="659160"/>
          </a:xfrm>
          <a:prstGeom prst="rect">
            <a:avLst/>
          </a:prstGeom>
          <a:gradFill>
            <a:gsLst>
              <a:gs pos="0">
                <a:srgbClr val="8AE234"/>
              </a:gs>
              <a:gs pos="100000">
                <a:srgbClr val="4E9A06"/>
              </a:gs>
            </a:gsLst>
            <a:lin ang="36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500" b="1" strike="noStrike" spc="-1">
                <a:solidFill>
                  <a:srgbClr val="000000"/>
                </a:solidFill>
                <a:uFill>
                  <a:solidFill>
                    <a:srgbClr val="FFFFFF"/>
                  </a:solidFill>
                </a:uFill>
                <a:latin typeface="Tahoma"/>
                <a:ea typeface="DejaVu Sans"/>
              </a:rPr>
              <a:t>E-BIKE </a:t>
            </a:r>
            <a:endParaRPr lang="de-DE" sz="1800" b="0" strike="noStrike" spc="-1">
              <a:solidFill>
                <a:srgbClr val="000000"/>
              </a:solidFill>
              <a:uFill>
                <a:solidFill>
                  <a:srgbClr val="FFFFFF"/>
                </a:solidFill>
              </a:uFill>
              <a:latin typeface="Arial"/>
            </a:endParaRPr>
          </a:p>
          <a:p>
            <a:pPr algn="ctr">
              <a:lnSpc>
                <a:spcPct val="100000"/>
              </a:lnSpc>
            </a:pPr>
            <a:r>
              <a:rPr lang="de-DE" sz="1500" b="1" strike="noStrike" spc="-1">
                <a:solidFill>
                  <a:srgbClr val="000000"/>
                </a:solidFill>
                <a:uFill>
                  <a:solidFill>
                    <a:srgbClr val="FFFFFF"/>
                  </a:solidFill>
                </a:uFill>
                <a:latin typeface="Tahoma"/>
                <a:ea typeface="DejaVu Sans"/>
              </a:rPr>
              <a:t>(PEDELEC „Pedal Electric Cycle“)</a:t>
            </a:r>
            <a:endParaRPr lang="de-DE" sz="1800" b="0" strike="noStrike" spc="-1">
              <a:solidFill>
                <a:srgbClr val="000000"/>
              </a:solidFill>
              <a:uFill>
                <a:solidFill>
                  <a:srgbClr val="FFFFFF"/>
                </a:solidFill>
              </a:uFill>
              <a:latin typeface="Arial"/>
            </a:endParaRPr>
          </a:p>
        </p:txBody>
      </p:sp>
      <p:pic>
        <p:nvPicPr>
          <p:cNvPr id="191" name="Grafik 190"/>
          <p:cNvPicPr/>
          <p:nvPr/>
        </p:nvPicPr>
        <p:blipFill>
          <a:blip r:embed="rId2"/>
          <a:stretch/>
        </p:blipFill>
        <p:spPr>
          <a:xfrm>
            <a:off x="6984000" y="360000"/>
            <a:ext cx="2373120" cy="177912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 presetClass="entr" presetSubtype="5"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blinds(vertical)">
                                      <p:cBhvr additive="repl">
                                        <p:cTn id="7" dur="500"/>
                                        <p:tgtEl>
                                          <p:spTgt spid="190"/>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circle(out)">
                                      <p:cBhvr additive="repl">
                                        <p:cTn id="12" dur="2000"/>
                                        <p:tgtEl>
                                          <p:spTgt spid="191"/>
                                        </p:tgtEl>
                                      </p:cBhvr>
                                    </p:animEffect>
                                  </p:childTnLst>
                                </p:cTn>
                              </p:par>
                            </p:childTnLst>
                          </p:cTn>
                        </p:par>
                      </p:childTnLst>
                    </p:cTn>
                  </p:par>
                  <p:par>
                    <p:cTn id="13" fill="freeze">
                      <p:stCondLst>
                        <p:cond delay="indefinite"/>
                      </p:stCondLst>
                      <p:childTnLst>
                        <p:par>
                          <p:cTn id="14" fill="freeze">
                            <p:stCondLst>
                              <p:cond delay="0"/>
                            </p:stCondLst>
                            <p:childTnLst>
                              <p:par>
                                <p:cTn id="15" presetID="8" presetClass="entr" presetSubtype="32"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diamond(out)">
                                      <p:cBhvr additive="repl">
                                        <p:cTn id="17" dur="2000"/>
                                        <p:tgtEl>
                                          <p:spTgt spid="187"/>
                                        </p:tgtEl>
                                      </p:cBhvr>
                                    </p:animEffect>
                                  </p:childTnLst>
                                </p:cTn>
                              </p:par>
                            </p:childTnLst>
                          </p:cTn>
                        </p:par>
                      </p:childTnLst>
                    </p:cTn>
                  </p:par>
                  <p:par>
                    <p:cTn id="18" fill="freeze">
                      <p:stCondLst>
                        <p:cond delay="indefinite"/>
                      </p:stCondLst>
                      <p:childTnLst>
                        <p:par>
                          <p:cTn id="19" fill="freeze">
                            <p:stCondLst>
                              <p:cond delay="0"/>
                            </p:stCondLst>
                            <p:childTnLst>
                              <p:par>
                                <p:cTn id="20" presetID="8" presetClass="entr" presetSubtype="32"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diamond(out)">
                                      <p:cBhvr additive="repl">
                                        <p:cTn id="22" dur="2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3"/>
          <p:cNvSpPr/>
          <p:nvPr/>
        </p:nvSpPr>
        <p:spPr>
          <a:xfrm>
            <a:off x="5575817" y="3206299"/>
            <a:ext cx="4144446" cy="2776987"/>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50000"/>
              </a:lnSpc>
            </a:pPr>
            <a:r>
              <a:rPr lang="de-DE" sz="1400" i="1" strike="noStrike" spc="-1" dirty="0">
                <a:solidFill>
                  <a:srgbClr val="000000"/>
                </a:solidFill>
                <a:uFill>
                  <a:solidFill>
                    <a:srgbClr val="FFFFFF"/>
                  </a:solidFill>
                </a:uFill>
                <a:latin typeface="Tahoma"/>
                <a:ea typeface="Microsoft YaHei"/>
              </a:rPr>
              <a:t>Durchführungsverordnung zur </a:t>
            </a:r>
            <a:endParaRPr lang="de-DE" sz="1400" strike="noStrike" spc="-1" dirty="0">
              <a:solidFill>
                <a:srgbClr val="000000"/>
              </a:solidFill>
              <a:uFill>
                <a:solidFill>
                  <a:srgbClr val="FFFFFF"/>
                </a:solidFill>
              </a:uFill>
              <a:latin typeface="Arial"/>
            </a:endParaRPr>
          </a:p>
          <a:p>
            <a:pPr algn="ctr">
              <a:lnSpc>
                <a:spcPct val="150000"/>
              </a:lnSpc>
            </a:pPr>
            <a:r>
              <a:rPr lang="de-DE" sz="1400" i="1" strike="noStrike" spc="-1" dirty="0" err="1">
                <a:solidFill>
                  <a:srgbClr val="000000"/>
                </a:solidFill>
                <a:uFill>
                  <a:solidFill>
                    <a:srgbClr val="FFFFFF"/>
                  </a:solidFill>
                </a:uFill>
                <a:latin typeface="Tahoma"/>
                <a:ea typeface="Microsoft YaHei"/>
              </a:rPr>
              <a:t>St.V.O</a:t>
            </a:r>
            <a:r>
              <a:rPr lang="de-DE" sz="1400" i="1" strike="noStrike" spc="-1" dirty="0">
                <a:solidFill>
                  <a:srgbClr val="000000"/>
                </a:solidFill>
                <a:uFill>
                  <a:solidFill>
                    <a:srgbClr val="FFFFFF"/>
                  </a:solidFill>
                </a:uFill>
                <a:latin typeface="Tahoma"/>
                <a:ea typeface="Microsoft YaHei"/>
              </a:rPr>
              <a:t>  DPR 16.12.1992, Nr. 495 </a:t>
            </a:r>
            <a:endParaRPr lang="de-DE" sz="1400"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
        <p:nvSpPr>
          <p:cNvPr id="119" name="CustomShape 1"/>
          <p:cNvSpPr/>
          <p:nvPr/>
        </p:nvSpPr>
        <p:spPr>
          <a:xfrm>
            <a:off x="2367633" y="1456345"/>
            <a:ext cx="5539749" cy="968040"/>
          </a:xfrm>
          <a:custGeom>
            <a:avLst/>
            <a:gdLst/>
            <a:ahLst/>
            <a:cxnLst/>
            <a:rect l="l" t="t" r="r" b="b"/>
            <a:pathLst>
              <a:path w="11616" h="2699">
                <a:moveTo>
                  <a:pt x="0" y="1349"/>
                </a:moveTo>
                <a:lnTo>
                  <a:pt x="2312" y="0"/>
                </a:lnTo>
                <a:lnTo>
                  <a:pt x="2312" y="674"/>
                </a:lnTo>
                <a:lnTo>
                  <a:pt x="9302" y="674"/>
                </a:lnTo>
                <a:lnTo>
                  <a:pt x="9302" y="0"/>
                </a:lnTo>
                <a:lnTo>
                  <a:pt x="11615" y="1349"/>
                </a:lnTo>
                <a:lnTo>
                  <a:pt x="9302" y="2698"/>
                </a:lnTo>
                <a:lnTo>
                  <a:pt x="9302" y="2023"/>
                </a:lnTo>
                <a:lnTo>
                  <a:pt x="2312" y="2023"/>
                </a:lnTo>
                <a:lnTo>
                  <a:pt x="2312" y="2698"/>
                </a:lnTo>
                <a:lnTo>
                  <a:pt x="0" y="1349"/>
                </a:lnTo>
              </a:path>
            </a:pathLst>
          </a:custGeom>
          <a:blipFill>
            <a:blip r:embed="rId2"/>
            <a:tile/>
          </a:blip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800" b="1" i="1" strike="noStrike" spc="-1" dirty="0">
                <a:solidFill>
                  <a:srgbClr val="000000"/>
                </a:solidFill>
                <a:uFill>
                  <a:solidFill>
                    <a:srgbClr val="FFFFFF"/>
                  </a:solidFill>
                </a:uFill>
                <a:latin typeface="Tahoma"/>
                <a:ea typeface="DejaVu Sans"/>
              </a:rPr>
              <a:t>GESETZLICHE BESTIMMUNGEN</a:t>
            </a:r>
            <a:endParaRPr lang="de-DE" sz="1800" b="0" strike="noStrike" spc="-1" dirty="0">
              <a:solidFill>
                <a:srgbClr val="000000"/>
              </a:solidFill>
              <a:uFill>
                <a:solidFill>
                  <a:srgbClr val="FFFFFF"/>
                </a:solidFill>
              </a:uFill>
              <a:latin typeface="Arial"/>
            </a:endParaRPr>
          </a:p>
        </p:txBody>
      </p:sp>
      <p:sp>
        <p:nvSpPr>
          <p:cNvPr id="120" name="CustomShape 2"/>
          <p:cNvSpPr/>
          <p:nvPr/>
        </p:nvSpPr>
        <p:spPr>
          <a:xfrm>
            <a:off x="2646343" y="2960708"/>
            <a:ext cx="3808611" cy="2665029"/>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i="1" spc="-1" dirty="0">
                <a:solidFill>
                  <a:srgbClr val="000000"/>
                </a:solidFill>
                <a:uFill>
                  <a:solidFill>
                    <a:srgbClr val="FFFFFF"/>
                  </a:solidFill>
                </a:uFill>
                <a:latin typeface="Tahoma"/>
                <a:ea typeface="Microsoft YaHei"/>
              </a:rPr>
              <a:t>Gesetzvertretende Dekret </a:t>
            </a:r>
          </a:p>
          <a:p>
            <a:pPr algn="ctr">
              <a:lnSpc>
                <a:spcPct val="100000"/>
              </a:lnSpc>
            </a:pPr>
            <a:r>
              <a:rPr lang="de-DE" sz="1400" i="1" spc="-1" dirty="0">
                <a:solidFill>
                  <a:srgbClr val="000000"/>
                </a:solidFill>
                <a:uFill>
                  <a:solidFill>
                    <a:srgbClr val="FFFFFF"/>
                  </a:solidFill>
                </a:uFill>
                <a:latin typeface="Tahoma"/>
                <a:ea typeface="Microsoft YaHei"/>
              </a:rPr>
              <a:t>30.04.1992, Nr. 285 </a:t>
            </a:r>
          </a:p>
          <a:p>
            <a:pPr algn="ctr">
              <a:lnSpc>
                <a:spcPct val="100000"/>
              </a:lnSpc>
            </a:pPr>
            <a:r>
              <a:rPr lang="de-DE" sz="1400" i="1" spc="-1" dirty="0">
                <a:solidFill>
                  <a:srgbClr val="000000"/>
                </a:solidFill>
                <a:uFill>
                  <a:solidFill>
                    <a:srgbClr val="FFFFFF"/>
                  </a:solidFill>
                </a:uFill>
                <a:latin typeface="Tahoma"/>
                <a:ea typeface="Microsoft YaHei"/>
              </a:rPr>
              <a:t>„Neue </a:t>
            </a:r>
          </a:p>
          <a:p>
            <a:pPr algn="ctr">
              <a:lnSpc>
                <a:spcPct val="100000"/>
              </a:lnSpc>
            </a:pPr>
            <a:r>
              <a:rPr lang="de-DE" sz="1400" i="1" spc="-1" dirty="0">
                <a:solidFill>
                  <a:srgbClr val="000000"/>
                </a:solidFill>
                <a:uFill>
                  <a:solidFill>
                    <a:srgbClr val="FFFFFF"/>
                  </a:solidFill>
                </a:uFill>
                <a:latin typeface="Tahoma"/>
                <a:ea typeface="Microsoft YaHei"/>
              </a:rPr>
              <a:t>Straßenverkehrsordnung“ </a:t>
            </a:r>
          </a:p>
          <a:p>
            <a:pPr algn="ctr">
              <a:lnSpc>
                <a:spcPct val="100000"/>
              </a:lnSpc>
            </a:pPr>
            <a:endParaRPr lang="de-DE" sz="1800" b="0" strike="noStrike" spc="-1" dirty="0">
              <a:solidFill>
                <a:srgbClr val="000000"/>
              </a:solidFill>
              <a:uFill>
                <a:solidFill>
                  <a:srgbClr val="FFFFFF"/>
                </a:solidFill>
              </a:uFill>
              <a:latin typeface="Arial"/>
            </a:endParaRPr>
          </a:p>
        </p:txBody>
      </p:sp>
      <p:sp>
        <p:nvSpPr>
          <p:cNvPr id="122" name="CustomShape 4"/>
          <p:cNvSpPr/>
          <p:nvPr/>
        </p:nvSpPr>
        <p:spPr>
          <a:xfrm>
            <a:off x="72000" y="2603159"/>
            <a:ext cx="3453480" cy="2437015"/>
          </a:xfrm>
          <a:prstGeom prst="verticalScroll">
            <a:avLst>
              <a:gd name="adj" fmla="val 25000"/>
            </a:avLst>
          </a:prstGeom>
          <a:gradFill>
            <a:gsLst>
              <a:gs pos="0">
                <a:srgbClr val="5E755E"/>
              </a:gs>
              <a:gs pos="50000">
                <a:srgbClr val="CCFFCC"/>
              </a:gs>
              <a:gs pos="100000">
                <a:srgbClr val="5E755E"/>
              </a:gs>
            </a:gsLst>
            <a:lin ang="13500000"/>
          </a:gra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400" i="1" spc="-1" dirty="0">
                <a:solidFill>
                  <a:srgbClr val="000000"/>
                </a:solidFill>
                <a:uFill>
                  <a:solidFill>
                    <a:srgbClr val="FFFFFF"/>
                  </a:solidFill>
                </a:uFill>
                <a:latin typeface="Tahoma"/>
                <a:ea typeface="Microsoft YaHei"/>
              </a:rPr>
              <a:t>Dekret des Infrastruktur- </a:t>
            </a:r>
          </a:p>
          <a:p>
            <a:pPr algn="ctr">
              <a:lnSpc>
                <a:spcPct val="100000"/>
              </a:lnSpc>
            </a:pPr>
            <a:r>
              <a:rPr lang="de-DE" sz="1400" i="1" spc="-1" dirty="0">
                <a:solidFill>
                  <a:srgbClr val="000000"/>
                </a:solidFill>
                <a:uFill>
                  <a:solidFill>
                    <a:srgbClr val="FFFFFF"/>
                  </a:solidFill>
                </a:uFill>
                <a:latin typeface="Tahoma"/>
                <a:ea typeface="Microsoft YaHei"/>
              </a:rPr>
              <a:t>und</a:t>
            </a:r>
          </a:p>
          <a:p>
            <a:pPr algn="ctr">
              <a:lnSpc>
                <a:spcPct val="100000"/>
              </a:lnSpc>
            </a:pPr>
            <a:r>
              <a:rPr lang="de-DE" sz="1400" i="1" spc="-1" dirty="0">
                <a:solidFill>
                  <a:srgbClr val="000000"/>
                </a:solidFill>
                <a:uFill>
                  <a:solidFill>
                    <a:srgbClr val="FFFFFF"/>
                  </a:solidFill>
                </a:uFill>
                <a:latin typeface="Tahoma"/>
                <a:ea typeface="Microsoft YaHei"/>
              </a:rPr>
              <a:t>Transportministeriums vom</a:t>
            </a:r>
          </a:p>
          <a:p>
            <a:pPr algn="ctr">
              <a:lnSpc>
                <a:spcPct val="100000"/>
              </a:lnSpc>
            </a:pPr>
            <a:r>
              <a:rPr lang="de-DE" sz="1400" i="1" spc="-1" dirty="0">
                <a:solidFill>
                  <a:srgbClr val="000000"/>
                </a:solidFill>
                <a:uFill>
                  <a:solidFill>
                    <a:srgbClr val="FFFFFF"/>
                  </a:solidFill>
                </a:uFill>
                <a:latin typeface="Tahoma"/>
                <a:ea typeface="Microsoft YaHei"/>
              </a:rPr>
              <a:t>04. Juni 2019, Nr. 229</a:t>
            </a:r>
          </a:p>
          <a:p>
            <a:pPr algn="ctr">
              <a:lnSpc>
                <a:spcPct val="100000"/>
              </a:lnSpc>
            </a:pPr>
            <a:r>
              <a:rPr lang="de-DE" sz="1400" i="1" spc="-1" dirty="0">
                <a:solidFill>
                  <a:srgbClr val="000000"/>
                </a:solidFill>
                <a:uFill>
                  <a:solidFill>
                    <a:srgbClr val="FFFFFF"/>
                  </a:solidFill>
                </a:uFill>
                <a:latin typeface="Tahoma"/>
                <a:ea typeface="Microsoft YaHei"/>
              </a:rPr>
              <a:t>„</a:t>
            </a:r>
            <a:r>
              <a:rPr lang="de-DE" sz="1400" i="1" spc="-1" dirty="0" err="1">
                <a:solidFill>
                  <a:srgbClr val="000000"/>
                </a:solidFill>
                <a:uFill>
                  <a:solidFill>
                    <a:srgbClr val="FFFFFF"/>
                  </a:solidFill>
                </a:uFill>
                <a:latin typeface="Tahoma"/>
                <a:ea typeface="Microsoft YaHei"/>
              </a:rPr>
              <a:t>Decreto</a:t>
            </a:r>
            <a:r>
              <a:rPr lang="de-DE" sz="1400" i="1" spc="-1" dirty="0">
                <a:solidFill>
                  <a:srgbClr val="000000"/>
                </a:solidFill>
                <a:uFill>
                  <a:solidFill>
                    <a:srgbClr val="FFFFFF"/>
                  </a:solidFill>
                </a:uFill>
                <a:latin typeface="Tahoma"/>
                <a:ea typeface="Microsoft YaHei"/>
              </a:rPr>
              <a:t> </a:t>
            </a:r>
            <a:r>
              <a:rPr lang="de-DE" sz="1400" i="1" spc="-1" dirty="0" err="1">
                <a:solidFill>
                  <a:srgbClr val="000000"/>
                </a:solidFill>
                <a:uFill>
                  <a:solidFill>
                    <a:srgbClr val="FFFFFF"/>
                  </a:solidFill>
                </a:uFill>
                <a:latin typeface="Tahoma"/>
                <a:ea typeface="Microsoft YaHei"/>
              </a:rPr>
              <a:t>Toninelli</a:t>
            </a:r>
            <a:r>
              <a:rPr lang="de-DE" sz="1400" i="1" spc="-1" dirty="0">
                <a:solidFill>
                  <a:srgbClr val="000000"/>
                </a:solidFill>
                <a:uFill>
                  <a:solidFill>
                    <a:srgbClr val="FFFFFF"/>
                  </a:solidFill>
                </a:uFill>
                <a:latin typeface="Tahoma"/>
                <a:ea typeface="Microsoft YaHei"/>
              </a:rPr>
              <a:t>“ </a:t>
            </a: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5" presetClass="entr"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additive="repl">
                                        <p:cTn id="7" dur="2000"/>
                                        <p:tgtEl>
                                          <p:spTgt spid="119"/>
                                        </p:tgtEl>
                                      </p:cBhvr>
                                    </p:animEffect>
                                    <p:anim calcmode="lin" valueType="str">
                                      <p:cBhvr additive="repl">
                                        <p:cTn id="8" dur="2000" fill="hold"/>
                                        <p:tgtEl>
                                          <p:spTgt spid="119"/>
                                        </p:tgtEl>
                                      </p:cBhvr>
                                      <p:tavLst>
                                        <p:tav tm="0">
                                          <p:val>
                                            <p:strVal val="720"/>
                                          </p:val>
                                        </p:tav>
                                        <p:tav tm="100000">
                                          <p:val>
                                            <p:strVal val="0"/>
                                          </p:val>
                                        </p:tav>
                                      </p:tavLst>
                                    </p:anim>
                                    <p:anim calcmode="lin" valueType="str">
                                      <p:cBhvr additive="repl">
                                        <p:cTn id="9" dur="2000" fill="hold"/>
                                        <p:tgtEl>
                                          <p:spTgt spid="119"/>
                                        </p:tgtEl>
                                      </p:cBhvr>
                                      <p:tavLst>
                                        <p:tav tm="0">
                                          <p:val>
                                            <p:strVal val="0"/>
                                          </p:val>
                                        </p:tav>
                                        <p:tav tm="100000">
                                          <p:val>
                                            <p:strVal val="height"/>
                                          </p:val>
                                        </p:tav>
                                      </p:tavLst>
                                    </p:anim>
                                    <p:anim calcmode="lin" valueType="str">
                                      <p:cBhvr additive="repl">
                                        <p:cTn id="10" dur="2000" fill="hold"/>
                                        <p:tgtEl>
                                          <p:spTgt spid="119"/>
                                        </p:tgtEl>
                                      </p:cBhvr>
                                      <p:tavLst>
                                        <p:tav tm="0">
                                          <p:val>
                                            <p:strVal val="0"/>
                                          </p:val>
                                        </p:tav>
                                        <p:tav tm="100000">
                                          <p:val>
                                            <p:strVal val="width"/>
                                          </p:val>
                                        </p:tav>
                                      </p:tavLst>
                                    </p:anim>
                                  </p:childTnLst>
                                </p:cTn>
                              </p:par>
                            </p:childTnLst>
                          </p:cTn>
                        </p:par>
                      </p:childTnLst>
                    </p:cTn>
                  </p:par>
                  <p:par>
                    <p:cTn id="11" fill="freeze">
                      <p:stCondLst>
                        <p:cond delay="indefinite"/>
                      </p:stCondLst>
                      <p:childTnLst>
                        <p:par>
                          <p:cTn id="12" fill="freeze">
                            <p:stCondLst>
                              <p:cond delay="0"/>
                            </p:stCondLst>
                            <p:childTnLst>
                              <p:par>
                                <p:cTn id="13" presetID="5" presetClass="entr" presetSubtype="5"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checkerboard(down)">
                                      <p:cBhvr additive="repl">
                                        <p:cTn id="15" dur="500"/>
                                        <p:tgtEl>
                                          <p:spTgt spid="122"/>
                                        </p:tgtEl>
                                      </p:cBhvr>
                                    </p:animEffect>
                                  </p:childTnLst>
                                </p:cTn>
                              </p:par>
                            </p:childTnLst>
                          </p:cTn>
                        </p:par>
                      </p:childTnLst>
                    </p:cTn>
                  </p:par>
                  <p:par>
                    <p:cTn id="16" fill="freeze">
                      <p:stCondLst>
                        <p:cond delay="indefinite"/>
                      </p:stCondLst>
                      <p:childTnLst>
                        <p:par>
                          <p:cTn id="17" fill="freeze">
                            <p:stCondLst>
                              <p:cond delay="0"/>
                            </p:stCondLst>
                            <p:childTnLst>
                              <p:par>
                                <p:cTn id="18" presetID="5" presetClass="entr" presetSubtype="5"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checkerboard(down)">
                                      <p:cBhvr additive="repl">
                                        <p:cTn id="20" dur="500"/>
                                        <p:tgtEl>
                                          <p:spTgt spid="120"/>
                                        </p:tgtEl>
                                      </p:cBhvr>
                                    </p:animEffect>
                                  </p:childTnLst>
                                </p:cTn>
                              </p:par>
                            </p:childTnLst>
                          </p:cTn>
                        </p:par>
                      </p:childTnLst>
                    </p:cTn>
                  </p:par>
                  <p:par>
                    <p:cTn id="21" fill="freeze">
                      <p:stCondLst>
                        <p:cond delay="indefinite"/>
                      </p:stCondLst>
                      <p:childTnLst>
                        <p:par>
                          <p:cTn id="22" fill="freeze">
                            <p:stCondLst>
                              <p:cond delay="0"/>
                            </p:stCondLst>
                            <p:childTnLst>
                              <p:par>
                                <p:cTn id="23" presetID="5" presetClass="entr" presetSubtype="5"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checkerboard(down)">
                                      <p:cBhvr additive="repl">
                                        <p:cTn id="25"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332412" y="818485"/>
            <a:ext cx="8290559" cy="5582314"/>
          </a:xfrm>
          <a:prstGeom prst="cloudCallout">
            <a:avLst>
              <a:gd name="adj1" fmla="val -19452"/>
              <a:gd name="adj2" fmla="val 26817"/>
            </a:avLst>
          </a:prstGeom>
          <a:solidFill>
            <a:srgbClr val="FFFF99"/>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50000"/>
              </a:lnSpc>
            </a:pPr>
            <a:r>
              <a:rPr lang="de-DE" sz="1100" b="1" strike="noStrike" spc="-1" dirty="0">
                <a:solidFill>
                  <a:srgbClr val="000000"/>
                </a:solidFill>
                <a:uFill>
                  <a:solidFill>
                    <a:srgbClr val="FFFFFF"/>
                  </a:solidFill>
                </a:uFill>
                <a:latin typeface="Tahoma"/>
                <a:ea typeface="DejaVu Sans"/>
              </a:rPr>
              <a:t>Abs. 1 – </a:t>
            </a:r>
            <a:r>
              <a:rPr lang="de-DE" sz="1100" b="0" strike="noStrike" spc="-1" dirty="0">
                <a:solidFill>
                  <a:srgbClr val="000000"/>
                </a:solidFill>
                <a:uFill>
                  <a:solidFill>
                    <a:srgbClr val="FFFFFF"/>
                  </a:solidFill>
                </a:uFill>
                <a:latin typeface="Tahoma"/>
                <a:ea typeface="DejaVu Sans"/>
              </a:rPr>
              <a:t>Man sollte in einer Reihe hintereinander fahren (zwei Ausnahme);</a:t>
            </a:r>
            <a:endParaRPr lang="de-DE" sz="1800" b="0" strike="noStrike" spc="-1" dirty="0">
              <a:solidFill>
                <a:srgbClr val="000000"/>
              </a:solidFill>
              <a:uFill>
                <a:solidFill>
                  <a:srgbClr val="FFFFFF"/>
                </a:solidFill>
              </a:uFill>
              <a:latin typeface="Arial"/>
            </a:endParaRPr>
          </a:p>
          <a:p>
            <a:pPr>
              <a:lnSpc>
                <a:spcPct val="150000"/>
              </a:lnSpc>
            </a:pPr>
            <a:r>
              <a:rPr lang="de-DE" sz="1100" b="1" strike="noStrike" spc="-1" dirty="0">
                <a:solidFill>
                  <a:srgbClr val="000000"/>
                </a:solidFill>
                <a:uFill>
                  <a:solidFill>
                    <a:srgbClr val="FFFFFF"/>
                  </a:solidFill>
                </a:uFill>
                <a:latin typeface="Tahoma"/>
                <a:ea typeface="DejaVu Sans"/>
              </a:rPr>
              <a:t>Abs. 2 – </a:t>
            </a:r>
            <a:r>
              <a:rPr lang="de-DE" sz="1100" b="0" strike="noStrike" spc="-1" dirty="0">
                <a:solidFill>
                  <a:srgbClr val="000000"/>
                </a:solidFill>
                <a:uFill>
                  <a:solidFill>
                    <a:srgbClr val="FFFFFF"/>
                  </a:solidFill>
                </a:uFill>
                <a:latin typeface="Tahoma"/>
                <a:ea typeface="DejaVu Sans"/>
              </a:rPr>
              <a:t>Der Lenker muss Arme und Hände frei bewegen können und die Lenkstange mit wenigstens einer Hand halten;</a:t>
            </a:r>
            <a:endParaRPr lang="de-DE" sz="1800" b="0" strike="noStrike" spc="-1" dirty="0">
              <a:solidFill>
                <a:srgbClr val="000000"/>
              </a:solidFill>
              <a:uFill>
                <a:solidFill>
                  <a:srgbClr val="FFFFFF"/>
                </a:solidFill>
              </a:uFill>
              <a:latin typeface="Arial"/>
            </a:endParaRPr>
          </a:p>
          <a:p>
            <a:pPr>
              <a:lnSpc>
                <a:spcPct val="150000"/>
              </a:lnSpc>
            </a:pPr>
            <a:r>
              <a:rPr lang="de-DE" sz="1100" b="1" strike="noStrike" spc="-1" dirty="0">
                <a:solidFill>
                  <a:srgbClr val="000000"/>
                </a:solidFill>
                <a:uFill>
                  <a:solidFill>
                    <a:srgbClr val="FFFFFF"/>
                  </a:solidFill>
                </a:uFill>
                <a:latin typeface="Tahoma"/>
                <a:ea typeface="DejaVu Sans"/>
              </a:rPr>
              <a:t>Abs. 3 – </a:t>
            </a:r>
            <a:r>
              <a:rPr lang="de-DE" sz="1100" b="0" strike="noStrike" spc="-1" dirty="0">
                <a:solidFill>
                  <a:srgbClr val="000000"/>
                </a:solidFill>
                <a:uFill>
                  <a:solidFill>
                    <a:srgbClr val="FFFFFF"/>
                  </a:solidFill>
                </a:uFill>
                <a:latin typeface="Tahoma"/>
                <a:ea typeface="DejaVu Sans"/>
              </a:rPr>
              <a:t>Es dürfen keine Fahrzeuge gezogen werden und man darf sich nicht von anderen Fahrzeugen ziehen lassen;</a:t>
            </a:r>
            <a:endParaRPr lang="de-DE" sz="1800" b="0" strike="noStrike" spc="-1" dirty="0">
              <a:solidFill>
                <a:srgbClr val="000000"/>
              </a:solidFill>
              <a:uFill>
                <a:solidFill>
                  <a:srgbClr val="FFFFFF"/>
                </a:solidFill>
              </a:uFill>
              <a:latin typeface="Arial"/>
            </a:endParaRPr>
          </a:p>
          <a:p>
            <a:pPr>
              <a:lnSpc>
                <a:spcPct val="150000"/>
              </a:lnSpc>
            </a:pPr>
            <a:r>
              <a:rPr lang="de-DE" sz="1100" b="1" strike="noStrike" spc="-1" dirty="0">
                <a:solidFill>
                  <a:srgbClr val="000000"/>
                </a:solidFill>
                <a:uFill>
                  <a:solidFill>
                    <a:srgbClr val="FFFFFF"/>
                  </a:solidFill>
                </a:uFill>
                <a:latin typeface="Tahoma"/>
                <a:ea typeface="DejaVu Sans"/>
              </a:rPr>
              <a:t>Abs. 4 – </a:t>
            </a:r>
            <a:r>
              <a:rPr lang="de-DE" sz="1100" b="0" strike="noStrike" spc="-1" dirty="0">
                <a:solidFill>
                  <a:srgbClr val="000000"/>
                </a:solidFill>
                <a:uFill>
                  <a:solidFill>
                    <a:srgbClr val="FFFFFF"/>
                  </a:solidFill>
                </a:uFill>
                <a:latin typeface="Tahoma"/>
                <a:ea typeface="DejaVu Sans"/>
              </a:rPr>
              <a:t>E-Roller müssen beim Überqueren einer Straße auf den Zebrastreifen und in den Fußgängerzonen geschoben werden;</a:t>
            </a:r>
            <a:endParaRPr lang="de-DE" sz="1800" b="0" strike="noStrike" spc="-1" dirty="0">
              <a:solidFill>
                <a:srgbClr val="000000"/>
              </a:solidFill>
              <a:uFill>
                <a:solidFill>
                  <a:srgbClr val="FFFFFF"/>
                </a:solidFill>
              </a:uFill>
              <a:latin typeface="Arial"/>
            </a:endParaRPr>
          </a:p>
          <a:p>
            <a:pPr>
              <a:lnSpc>
                <a:spcPct val="150000"/>
              </a:lnSpc>
            </a:pPr>
            <a:r>
              <a:rPr lang="de-DE" sz="1100" b="1" strike="noStrike" spc="-1" dirty="0">
                <a:solidFill>
                  <a:srgbClr val="000000"/>
                </a:solidFill>
                <a:uFill>
                  <a:solidFill>
                    <a:srgbClr val="FFFFFF"/>
                  </a:solidFill>
                </a:uFill>
                <a:latin typeface="Tahoma"/>
                <a:ea typeface="DejaVu Sans"/>
              </a:rPr>
              <a:t>Abs. 5 – </a:t>
            </a:r>
            <a:r>
              <a:rPr lang="de-DE" sz="1100" b="0" strike="noStrike" spc="-1" dirty="0">
                <a:solidFill>
                  <a:srgbClr val="000000"/>
                </a:solidFill>
                <a:uFill>
                  <a:solidFill>
                    <a:srgbClr val="FFFFFF"/>
                  </a:solidFill>
                </a:uFill>
                <a:latin typeface="Tahoma"/>
                <a:ea typeface="DejaVu Sans"/>
              </a:rPr>
              <a:t>Es ist verboten, andere Personen oder Sachen zu transportieren </a:t>
            </a:r>
            <a:r>
              <a:rPr lang="de-DE" sz="1100" b="1" strike="noStrike" spc="-1" dirty="0">
                <a:solidFill>
                  <a:srgbClr val="000000"/>
                </a:solidFill>
                <a:uFill>
                  <a:solidFill>
                    <a:srgbClr val="FFFFFF"/>
                  </a:solidFill>
                </a:uFill>
                <a:latin typeface="Tahoma"/>
                <a:ea typeface="DejaVu Sans"/>
              </a:rPr>
              <a:t>(nur für die E-Roller)</a:t>
            </a:r>
            <a:r>
              <a:rPr lang="de-DE" sz="1100" b="0"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a:p>
            <a:pPr>
              <a:lnSpc>
                <a:spcPct val="150000"/>
              </a:lnSpc>
            </a:pPr>
            <a:r>
              <a:rPr lang="de-DE" sz="1100" b="1" strike="noStrike" spc="-1" dirty="0">
                <a:solidFill>
                  <a:srgbClr val="000000"/>
                </a:solidFill>
                <a:uFill>
                  <a:solidFill>
                    <a:srgbClr val="FFFFFF"/>
                  </a:solidFill>
                </a:uFill>
                <a:latin typeface="Tahoma"/>
                <a:ea typeface="DejaVu Sans"/>
              </a:rPr>
              <a:t>Abs. 9/bis – </a:t>
            </a:r>
            <a:r>
              <a:rPr lang="de-DE" sz="1100" b="0" strike="noStrike" spc="-1" dirty="0">
                <a:solidFill>
                  <a:srgbClr val="000000"/>
                </a:solidFill>
                <a:uFill>
                  <a:solidFill>
                    <a:srgbClr val="FFFFFF"/>
                  </a:solidFill>
                </a:uFill>
                <a:latin typeface="Tahoma"/>
                <a:ea typeface="DejaVu Sans"/>
              </a:rPr>
              <a:t>Man muss hochsichtbare rückstrahlende Warnwesten oder Warnstreifen tragen, wenn man in Tunnels fährt und wenn man in der Zeit zwischen einer halben Stunde nach Sonnenuntergang und einer halben Stunde vor Sonnenaufgang außerhalb geschlossener Ortschaften fährt.</a:t>
            </a: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p:txBody>
      </p:sp>
      <p:sp>
        <p:nvSpPr>
          <p:cNvPr id="193" name="CustomShape 2"/>
          <p:cNvSpPr/>
          <p:nvPr/>
        </p:nvSpPr>
        <p:spPr>
          <a:xfrm>
            <a:off x="358920" y="5040000"/>
            <a:ext cx="4318560" cy="1087560"/>
          </a:xfrm>
          <a:prstGeom prst="rect">
            <a:avLst/>
          </a:prstGeom>
          <a:gradFill>
            <a:gsLst>
              <a:gs pos="0">
                <a:srgbClr val="660066"/>
              </a:gs>
              <a:gs pos="100000">
                <a:srgbClr val="FF8080"/>
              </a:gs>
            </a:gsLst>
            <a:lin ang="27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a:solidFill>
                  <a:srgbClr val="000000"/>
                </a:solidFill>
                <a:uFill>
                  <a:solidFill>
                    <a:srgbClr val="FFFFFF"/>
                  </a:solidFill>
                </a:uFill>
                <a:latin typeface="Tahoma"/>
                <a:ea typeface="DejaVu Sans"/>
              </a:rPr>
              <a:t>VERHALTENSWEISE - ÜBERTRETUNG</a:t>
            </a:r>
            <a:endParaRPr lang="de-DE" sz="1800" b="0" strike="noStrike" spc="-1">
              <a:solidFill>
                <a:srgbClr val="000000"/>
              </a:solidFill>
              <a:uFill>
                <a:solidFill>
                  <a:srgbClr val="FFFFFF"/>
                </a:solidFill>
              </a:uFill>
              <a:latin typeface="Arial"/>
            </a:endParaRPr>
          </a:p>
          <a:p>
            <a:pPr algn="ctr">
              <a:lnSpc>
                <a:spcPct val="100000"/>
              </a:lnSpc>
            </a:pPr>
            <a:r>
              <a:rPr lang="de-DE" sz="1300" b="1" strike="noStrike" spc="-1">
                <a:solidFill>
                  <a:srgbClr val="000000"/>
                </a:solidFill>
                <a:uFill>
                  <a:solidFill>
                    <a:srgbClr val="FFFFFF"/>
                  </a:solidFill>
                </a:uFill>
                <a:latin typeface="Tahoma"/>
                <a:ea typeface="DejaVu Sans"/>
              </a:rPr>
              <a:t>Laut Art. </a:t>
            </a:r>
            <a:r>
              <a:rPr lang="de-DE" sz="1300" b="1" strike="noStrike" spc="-1" dirty="0">
                <a:solidFill>
                  <a:srgbClr val="000000"/>
                </a:solidFill>
                <a:uFill>
                  <a:solidFill>
                    <a:srgbClr val="FFFFFF"/>
                  </a:solidFill>
                </a:uFill>
                <a:latin typeface="Tahoma"/>
                <a:ea typeface="DejaVu Sans"/>
              </a:rPr>
              <a:t>182 </a:t>
            </a:r>
            <a:r>
              <a:rPr lang="de-DE" sz="1300" b="1" strike="noStrike" spc="-1" dirty="0" err="1">
                <a:solidFill>
                  <a:srgbClr val="000000"/>
                </a:solidFill>
                <a:uFill>
                  <a:solidFill>
                    <a:srgbClr val="FFFFFF"/>
                  </a:solidFill>
                </a:uFill>
                <a:latin typeface="Tahoma"/>
                <a:ea typeface="DejaVu Sans"/>
              </a:rPr>
              <a:t>St.V.O</a:t>
            </a:r>
            <a:r>
              <a:rPr lang="de-DE" sz="1300" b="1" strike="noStrike" spc="-1" dirty="0">
                <a:solidFill>
                  <a:srgbClr val="000000"/>
                </a:solidFill>
                <a:uFill>
                  <a:solidFill>
                    <a:srgbClr val="FFFFFF"/>
                  </a:solidFill>
                </a:uFill>
                <a:latin typeface="Tahoma"/>
                <a:ea typeface="DejaVu Sans"/>
              </a:rPr>
              <a:t>.</a:t>
            </a:r>
            <a:endParaRPr lang="de-DE" sz="1800" b="0" strike="noStrike" spc="-1" dirty="0">
              <a:solidFill>
                <a:srgbClr val="000000"/>
              </a:solidFill>
              <a:uFill>
                <a:solidFill>
                  <a:srgbClr val="FFFFFF"/>
                </a:solidFill>
              </a:uFill>
              <a:latin typeface="Arial"/>
            </a:endParaRPr>
          </a:p>
        </p:txBody>
      </p:sp>
      <p:sp>
        <p:nvSpPr>
          <p:cNvPr id="194" name="CustomShape 3"/>
          <p:cNvSpPr/>
          <p:nvPr/>
        </p:nvSpPr>
        <p:spPr>
          <a:xfrm>
            <a:off x="2232000" y="418320"/>
            <a:ext cx="4887720" cy="659160"/>
          </a:xfrm>
          <a:prstGeom prst="rect">
            <a:avLst/>
          </a:prstGeom>
          <a:gradFill>
            <a:gsLst>
              <a:gs pos="0">
                <a:srgbClr val="FCAF3E"/>
              </a:gs>
              <a:gs pos="100000">
                <a:srgbClr val="CE5C00"/>
              </a:gs>
            </a:gsLst>
            <a:lin ang="36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500" b="1" strike="noStrike" spc="-1">
                <a:solidFill>
                  <a:srgbClr val="000000"/>
                </a:solidFill>
                <a:uFill>
                  <a:solidFill>
                    <a:srgbClr val="FFFFFF"/>
                  </a:solidFill>
                </a:uFill>
                <a:latin typeface="Tahoma"/>
                <a:ea typeface="DejaVu Sans"/>
              </a:rPr>
              <a:t>ELEKTRO-ROLLER</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8" presetClass="entr" presetSubtype="12"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strips(downLeft)">
                                      <p:cBhvr additive="repl">
                                        <p:cTn id="7" dur="500"/>
                                        <p:tgtEl>
                                          <p:spTgt spid="194"/>
                                        </p:tgtEl>
                                      </p:cBhvr>
                                    </p:animEffect>
                                  </p:childTnLst>
                                </p:cTn>
                              </p:par>
                            </p:childTnLst>
                          </p:cTn>
                        </p:par>
                      </p:childTnLst>
                    </p:cTn>
                  </p:par>
                  <p:par>
                    <p:cTn id="8" fill="freeze">
                      <p:stCondLst>
                        <p:cond delay="indefinite"/>
                      </p:stCondLst>
                      <p:childTnLst>
                        <p:par>
                          <p:cTn id="9" fill="freeze">
                            <p:stCondLst>
                              <p:cond delay="0"/>
                            </p:stCondLst>
                            <p:childTnLst>
                              <p:par>
                                <p:cTn id="10" presetID="45" presetClass="entr"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additive="repl">
                                        <p:cTn id="12" dur="2000"/>
                                        <p:tgtEl>
                                          <p:spTgt spid="193"/>
                                        </p:tgtEl>
                                      </p:cBhvr>
                                    </p:animEffect>
                                    <p:anim calcmode="lin" valueType="str">
                                      <p:cBhvr additive="repl">
                                        <p:cTn id="13" dur="2000" fill="hold"/>
                                        <p:tgtEl>
                                          <p:spTgt spid="193"/>
                                        </p:tgtEl>
                                      </p:cBhvr>
                                      <p:tavLst>
                                        <p:tav tm="0">
                                          <p:val>
                                            <p:strVal val="0"/>
                                          </p:val>
                                        </p:tav>
                                        <p:tav tm="100000">
                                          <p:val>
                                            <p:strVal val="1"/>
                                          </p:val>
                                        </p:tav>
                                      </p:tavLst>
                                    </p:anim>
                                    <p:anim calcmode="lin" valueType="str">
                                      <p:cBhvr additive="repl">
                                        <p:cTn id="14" dur="2000" fill="hold"/>
                                        <p:tgtEl>
                                          <p:spTgt spid="193"/>
                                        </p:tgtEl>
                                      </p:cBhvr>
                                      <p:tavLst>
                                        <p:tav tm="0">
                                          <p:val>
                                            <p:strVal val="height"/>
                                          </p:val>
                                        </p:tav>
                                        <p:tav tm="100000">
                                          <p:val>
                                            <p:strVal val="height"/>
                                          </p:val>
                                        </p:tav>
                                      </p:tavLst>
                                    </p:anim>
                                  </p:childTnLst>
                                </p:cTn>
                              </p:par>
                            </p:childTnLst>
                          </p:cTn>
                        </p:par>
                      </p:childTnLst>
                    </p:cTn>
                  </p:par>
                  <p:par>
                    <p:cTn id="15" fill="freeze">
                      <p:stCondLst>
                        <p:cond delay="indefinite"/>
                      </p:stCondLst>
                      <p:childTnLst>
                        <p:par>
                          <p:cTn id="16" fill="freeze">
                            <p:stCondLst>
                              <p:cond delay="0"/>
                            </p:stCondLst>
                            <p:childTnLst>
                              <p:par>
                                <p:cTn id="17" presetID="6" presetClass="entr" presetSubtype="32"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circle(out)">
                                      <p:cBhvr additive="repl">
                                        <p:cTn id="19" dur="2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2590560" y="2725560"/>
            <a:ext cx="4318560" cy="1087560"/>
          </a:xfrm>
          <a:prstGeom prst="rect">
            <a:avLst/>
          </a:prstGeom>
          <a:gradFill>
            <a:gsLst>
              <a:gs pos="0">
                <a:srgbClr val="660066"/>
              </a:gs>
              <a:gs pos="100000">
                <a:srgbClr val="FF8080"/>
              </a:gs>
            </a:gsLst>
            <a:lin ang="27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a:solidFill>
                  <a:srgbClr val="000000"/>
                </a:solidFill>
                <a:uFill>
                  <a:solidFill>
                    <a:srgbClr val="FFFFFF"/>
                  </a:solidFill>
                </a:uFill>
                <a:latin typeface="Tahoma"/>
                <a:ea typeface="DejaVu Sans"/>
              </a:rPr>
              <a:t>Danke für Ihre Aufmerksamkeit!</a:t>
            </a:r>
            <a:endParaRPr lang="de-DE" sz="1800" b="0" strike="noStrike" spc="-1">
              <a:solidFill>
                <a:srgbClr val="000000"/>
              </a:solidFill>
              <a:uFill>
                <a:solidFill>
                  <a:srgbClr val="FFFFFF"/>
                </a:solidFill>
              </a:uFill>
              <a:latin typeface="Arial"/>
            </a:endParaRPr>
          </a:p>
          <a:p>
            <a:pPr algn="ctr">
              <a:lnSpc>
                <a:spcPct val="100000"/>
              </a:lnSpc>
            </a:pPr>
            <a:endParaRPr lang="de-DE" sz="1800" b="0" strike="noStrike" spc="-1">
              <a:solidFill>
                <a:srgbClr val="000000"/>
              </a:solidFill>
              <a:uFill>
                <a:solidFill>
                  <a:srgbClr val="FFFFFF"/>
                </a:solidFill>
              </a:uFill>
              <a:latin typeface="Arial"/>
            </a:endParaRPr>
          </a:p>
          <a:p>
            <a:pPr algn="ctr">
              <a:lnSpc>
                <a:spcPct val="100000"/>
              </a:lnSpc>
            </a:pPr>
            <a:r>
              <a:rPr lang="de-DE" sz="1300" b="1" strike="noStrike" spc="-1">
                <a:solidFill>
                  <a:srgbClr val="000000"/>
                </a:solidFill>
                <a:uFill>
                  <a:solidFill>
                    <a:srgbClr val="FFFFFF"/>
                  </a:solidFill>
                </a:uFill>
                <a:latin typeface="Tahoma"/>
                <a:ea typeface="DejaVu Sans"/>
              </a:rPr>
              <a:t>Major Christian Carli</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0" presetClass="entr"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edge">
                                      <p:cBhvr additive="repl">
                                        <p:cTn id="7" dur="2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224000" y="2664000"/>
            <a:ext cx="1839600" cy="96480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dirty="0">
                <a:solidFill>
                  <a:srgbClr val="000000"/>
                </a:solidFill>
                <a:uFill>
                  <a:solidFill>
                    <a:srgbClr val="FFFFFF"/>
                  </a:solidFill>
                </a:uFill>
                <a:latin typeface="Arial"/>
                <a:ea typeface="DejaVu Sans"/>
              </a:rPr>
              <a:t>HOVERBOARD</a:t>
            </a:r>
            <a:endParaRPr lang="de-DE" sz="1800" b="0" strike="noStrike" spc="-1" dirty="0">
              <a:solidFill>
                <a:srgbClr val="000000"/>
              </a:solidFill>
              <a:uFill>
                <a:solidFill>
                  <a:srgbClr val="FFFFFF"/>
                </a:solidFill>
              </a:uFill>
              <a:latin typeface="Arial"/>
            </a:endParaRPr>
          </a:p>
        </p:txBody>
      </p:sp>
      <p:sp>
        <p:nvSpPr>
          <p:cNvPr id="124" name="CustomShape 2"/>
          <p:cNvSpPr/>
          <p:nvPr/>
        </p:nvSpPr>
        <p:spPr>
          <a:xfrm>
            <a:off x="6552000" y="2778480"/>
            <a:ext cx="1769040" cy="964800"/>
          </a:xfrm>
          <a:prstGeom prst="rect">
            <a:avLst/>
          </a:prstGeom>
          <a:gradFill>
            <a:gsLst>
              <a:gs pos="0">
                <a:srgbClr val="FCE94F"/>
              </a:gs>
              <a:gs pos="100000">
                <a:srgbClr val="C4A000"/>
              </a:gs>
            </a:gsLst>
            <a:lin ang="36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a:solidFill>
                  <a:srgbClr val="000000"/>
                </a:solidFill>
                <a:uFill>
                  <a:solidFill>
                    <a:srgbClr val="FFFFFF"/>
                  </a:solidFill>
                </a:uFill>
                <a:latin typeface="Arial"/>
                <a:ea typeface="DejaVu Sans"/>
              </a:rPr>
              <a:t>SEGWAY</a:t>
            </a:r>
            <a:endParaRPr lang="de-DE" sz="1800" b="0" strike="noStrike" spc="-1">
              <a:solidFill>
                <a:srgbClr val="000000"/>
              </a:solidFill>
              <a:uFill>
                <a:solidFill>
                  <a:srgbClr val="FFFFFF"/>
                </a:solidFill>
              </a:uFill>
              <a:latin typeface="Arial"/>
            </a:endParaRPr>
          </a:p>
        </p:txBody>
      </p:sp>
      <p:sp>
        <p:nvSpPr>
          <p:cNvPr id="125" name="CustomShape 3"/>
          <p:cNvSpPr/>
          <p:nvPr/>
        </p:nvSpPr>
        <p:spPr>
          <a:xfrm>
            <a:off x="3917880" y="4752000"/>
            <a:ext cx="1839600" cy="860760"/>
          </a:xfrm>
          <a:prstGeom prst="rect">
            <a:avLst/>
          </a:prstGeom>
          <a:gradFill>
            <a:gsLst>
              <a:gs pos="0">
                <a:srgbClr val="3F4F3D"/>
              </a:gs>
              <a:gs pos="100000">
                <a:srgbClr val="83A67F"/>
              </a:gs>
            </a:gsLst>
            <a:lin ang="18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a:solidFill>
                  <a:srgbClr val="000000"/>
                </a:solidFill>
                <a:uFill>
                  <a:solidFill>
                    <a:srgbClr val="FFFFFF"/>
                  </a:solidFill>
                </a:uFill>
                <a:latin typeface="Arial"/>
                <a:ea typeface="DejaVu Sans"/>
              </a:rPr>
              <a:t>MONOWHEEL</a:t>
            </a:r>
            <a:endParaRPr lang="de-DE" sz="1800" b="0" strike="noStrike" spc="-1">
              <a:solidFill>
                <a:srgbClr val="000000"/>
              </a:solidFill>
              <a:uFill>
                <a:solidFill>
                  <a:srgbClr val="FFFFFF"/>
                </a:solidFill>
              </a:uFill>
              <a:latin typeface="Arial"/>
            </a:endParaRPr>
          </a:p>
        </p:txBody>
      </p:sp>
      <p:sp>
        <p:nvSpPr>
          <p:cNvPr id="126" name="CustomShape 4"/>
          <p:cNvSpPr/>
          <p:nvPr/>
        </p:nvSpPr>
        <p:spPr>
          <a:xfrm>
            <a:off x="3903120" y="1407600"/>
            <a:ext cx="1910520" cy="72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2400" b="0" strike="noStrike" spc="-1">
                <a:solidFill>
                  <a:srgbClr val="6666FF"/>
                </a:solidFill>
                <a:uFill>
                  <a:solidFill>
                    <a:srgbClr val="FFFFFF"/>
                  </a:solidFill>
                </a:uFill>
                <a:latin typeface="Calibri"/>
                <a:ea typeface="DejaVu Sans"/>
              </a:rPr>
              <a:t>Art. 190 St.V.O</a:t>
            </a:r>
            <a:r>
              <a:rPr lang="de-DE" sz="2400" b="0" strike="noStrike" spc="-1">
                <a:solidFill>
                  <a:srgbClr val="000000"/>
                </a:solidFill>
                <a:uFill>
                  <a:solidFill>
                    <a:srgbClr val="FFFFFF"/>
                  </a:solidFill>
                </a:uFill>
                <a:latin typeface="Calibri"/>
                <a:ea typeface="DejaVu Sans"/>
              </a:rPr>
              <a:t> </a:t>
            </a:r>
            <a:endParaRPr lang="de-DE" sz="1800" b="0" strike="noStrike" spc="-1">
              <a:solidFill>
                <a:srgbClr val="000000"/>
              </a:solidFill>
              <a:uFill>
                <a:solidFill>
                  <a:srgbClr val="FFFFFF"/>
                </a:solidFill>
              </a:uFill>
              <a:latin typeface="Arial"/>
            </a:endParaRPr>
          </a:p>
        </p:txBody>
      </p:sp>
      <p:sp>
        <p:nvSpPr>
          <p:cNvPr id="127" name="CustomShape 5"/>
          <p:cNvSpPr/>
          <p:nvPr/>
        </p:nvSpPr>
        <p:spPr>
          <a:xfrm>
            <a:off x="3168000" y="1887480"/>
            <a:ext cx="3212640" cy="2805480"/>
          </a:xfrm>
          <a:custGeom>
            <a:avLst/>
            <a:gdLst/>
            <a:ahLst/>
            <a:cxnLst/>
            <a:rect l="l" t="t" r="r" b="b"/>
            <a:pathLst>
              <a:path w="8467" h="7234">
                <a:moveTo>
                  <a:pt x="2116" y="1808"/>
                </a:moveTo>
                <a:lnTo>
                  <a:pt x="3684" y="1808"/>
                </a:lnTo>
                <a:lnTo>
                  <a:pt x="3684" y="904"/>
                </a:lnTo>
                <a:lnTo>
                  <a:pt x="3174" y="904"/>
                </a:lnTo>
                <a:lnTo>
                  <a:pt x="4233" y="0"/>
                </a:lnTo>
                <a:lnTo>
                  <a:pt x="5291" y="904"/>
                </a:lnTo>
                <a:lnTo>
                  <a:pt x="4781" y="904"/>
                </a:lnTo>
                <a:lnTo>
                  <a:pt x="4781" y="1808"/>
                </a:lnTo>
                <a:lnTo>
                  <a:pt x="6349" y="1808"/>
                </a:lnTo>
                <a:lnTo>
                  <a:pt x="6349" y="3147"/>
                </a:lnTo>
                <a:lnTo>
                  <a:pt x="7407" y="3147"/>
                </a:lnTo>
                <a:lnTo>
                  <a:pt x="7407" y="2712"/>
                </a:lnTo>
                <a:lnTo>
                  <a:pt x="8466" y="3616"/>
                </a:lnTo>
                <a:lnTo>
                  <a:pt x="7407" y="4520"/>
                </a:lnTo>
                <a:lnTo>
                  <a:pt x="7407" y="4085"/>
                </a:lnTo>
                <a:lnTo>
                  <a:pt x="6349" y="4085"/>
                </a:lnTo>
                <a:lnTo>
                  <a:pt x="6349" y="5424"/>
                </a:lnTo>
                <a:lnTo>
                  <a:pt x="4781" y="5424"/>
                </a:lnTo>
                <a:lnTo>
                  <a:pt x="4781" y="6328"/>
                </a:lnTo>
                <a:lnTo>
                  <a:pt x="5291" y="6328"/>
                </a:lnTo>
                <a:lnTo>
                  <a:pt x="4233" y="7233"/>
                </a:lnTo>
                <a:lnTo>
                  <a:pt x="3174" y="6328"/>
                </a:lnTo>
                <a:lnTo>
                  <a:pt x="3684" y="6328"/>
                </a:lnTo>
                <a:lnTo>
                  <a:pt x="3684" y="5424"/>
                </a:lnTo>
                <a:lnTo>
                  <a:pt x="2116" y="5424"/>
                </a:lnTo>
                <a:lnTo>
                  <a:pt x="2116" y="4085"/>
                </a:lnTo>
                <a:lnTo>
                  <a:pt x="1058" y="4085"/>
                </a:lnTo>
                <a:lnTo>
                  <a:pt x="1058" y="4520"/>
                </a:lnTo>
                <a:lnTo>
                  <a:pt x="0" y="3616"/>
                </a:lnTo>
                <a:lnTo>
                  <a:pt x="1058" y="2712"/>
                </a:lnTo>
                <a:lnTo>
                  <a:pt x="1058" y="3147"/>
                </a:lnTo>
                <a:lnTo>
                  <a:pt x="2116" y="3147"/>
                </a:lnTo>
                <a:lnTo>
                  <a:pt x="2116" y="1808"/>
                </a:lnTo>
              </a:path>
            </a:pathLst>
          </a:custGeom>
          <a:solidFill>
            <a:srgbClr val="CCFFCC"/>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1500" b="1" strike="noStrike" spc="-1">
                <a:solidFill>
                  <a:srgbClr val="000000"/>
                </a:solidFill>
                <a:uFill>
                  <a:solidFill>
                    <a:srgbClr val="FFFFFF"/>
                  </a:solidFill>
                </a:uFill>
                <a:latin typeface="Tahoma"/>
                <a:ea typeface="DejaVu Sans"/>
              </a:rPr>
              <a:t>ELEKTRO</a:t>
            </a:r>
            <a:endParaRPr lang="de-DE" sz="1800" b="0" strike="noStrike" spc="-1">
              <a:solidFill>
                <a:srgbClr val="000000"/>
              </a:solidFill>
              <a:uFill>
                <a:solidFill>
                  <a:srgbClr val="FFFFFF"/>
                </a:solidFill>
              </a:uFill>
              <a:latin typeface="Arial"/>
            </a:endParaRPr>
          </a:p>
          <a:p>
            <a:pPr algn="ctr">
              <a:lnSpc>
                <a:spcPct val="100000"/>
              </a:lnSpc>
            </a:pPr>
            <a:r>
              <a:rPr lang="de-DE" sz="1500" b="1" strike="noStrike" spc="-1">
                <a:solidFill>
                  <a:srgbClr val="000000"/>
                </a:solidFill>
                <a:uFill>
                  <a:solidFill>
                    <a:srgbClr val="FFFFFF"/>
                  </a:solidFill>
                </a:uFill>
                <a:latin typeface="Tahoma"/>
                <a:ea typeface="DejaVu Sans"/>
              </a:rPr>
              <a:t>MIKROMOBILITÄT</a:t>
            </a:r>
            <a:endParaRPr lang="de-DE" sz="1800" b="0" strike="noStrike" spc="-1">
              <a:solidFill>
                <a:srgbClr val="000000"/>
              </a:solidFill>
              <a:uFill>
                <a:solidFill>
                  <a:srgbClr val="FFFFFF"/>
                </a:solidFill>
              </a:uFill>
              <a:latin typeface="Arial"/>
            </a:endParaRPr>
          </a:p>
        </p:txBody>
      </p:sp>
      <p:pic>
        <p:nvPicPr>
          <p:cNvPr id="128" name="Grafik 127"/>
          <p:cNvPicPr/>
          <p:nvPr/>
        </p:nvPicPr>
        <p:blipFill>
          <a:blip r:embed="rId2"/>
          <a:stretch/>
        </p:blipFill>
        <p:spPr>
          <a:xfrm>
            <a:off x="997560" y="3810240"/>
            <a:ext cx="2574720" cy="1948680"/>
          </a:xfrm>
          <a:prstGeom prst="rect">
            <a:avLst/>
          </a:prstGeom>
          <a:ln>
            <a:noFill/>
          </a:ln>
        </p:spPr>
      </p:pic>
      <p:pic>
        <p:nvPicPr>
          <p:cNvPr id="129" name="Grafik 128"/>
          <p:cNvPicPr/>
          <p:nvPr/>
        </p:nvPicPr>
        <p:blipFill>
          <a:blip r:embed="rId3"/>
          <a:stretch/>
        </p:blipFill>
        <p:spPr>
          <a:xfrm>
            <a:off x="6013800" y="3845880"/>
            <a:ext cx="2335680" cy="1767600"/>
          </a:xfrm>
          <a:prstGeom prst="rect">
            <a:avLst/>
          </a:prstGeom>
          <a:ln>
            <a:noFill/>
          </a:ln>
        </p:spPr>
      </p:pic>
      <p:pic>
        <p:nvPicPr>
          <p:cNvPr id="130" name="Grafik 129"/>
          <p:cNvPicPr/>
          <p:nvPr/>
        </p:nvPicPr>
        <p:blipFill>
          <a:blip r:embed="rId4"/>
          <a:stretch/>
        </p:blipFill>
        <p:spPr>
          <a:xfrm>
            <a:off x="5940000" y="924120"/>
            <a:ext cx="2713680" cy="1690200"/>
          </a:xfrm>
          <a:prstGeom prst="rect">
            <a:avLst/>
          </a:prstGeom>
          <a:ln>
            <a:noFill/>
          </a:ln>
        </p:spPr>
      </p:pic>
      <p:sp>
        <p:nvSpPr>
          <p:cNvPr id="131" name="CustomShape 6"/>
          <p:cNvSpPr/>
          <p:nvPr/>
        </p:nvSpPr>
        <p:spPr>
          <a:xfrm>
            <a:off x="8226000" y="5277960"/>
            <a:ext cx="847440" cy="55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2600" b="1" strike="noStrike" spc="-1">
                <a:solidFill>
                  <a:srgbClr val="6666FF"/>
                </a:solidFill>
                <a:uFill>
                  <a:solidFill>
                    <a:srgbClr val="FFFFFF"/>
                  </a:solidFill>
                </a:uFill>
                <a:latin typeface="Calibri"/>
                <a:ea typeface="DejaVu Sans"/>
              </a:rPr>
              <a:t>…..</a:t>
            </a:r>
            <a:endParaRPr lang="de-DE" sz="1800" b="0" strike="noStrike" spc="-1">
              <a:solidFill>
                <a:srgbClr val="000000"/>
              </a:solidFill>
              <a:uFill>
                <a:solidFill>
                  <a:srgbClr val="FFFFFF"/>
                </a:solidFill>
              </a:uFill>
              <a:latin typeface="Arial"/>
            </a:endParaRPr>
          </a:p>
        </p:txBody>
      </p:sp>
      <p:sp>
        <p:nvSpPr>
          <p:cNvPr id="132" name="CustomShape 7"/>
          <p:cNvSpPr/>
          <p:nvPr/>
        </p:nvSpPr>
        <p:spPr>
          <a:xfrm>
            <a:off x="2489040" y="482400"/>
            <a:ext cx="4348440" cy="66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200" b="1" i="1" strike="noStrike" spc="-1">
                <a:solidFill>
                  <a:srgbClr val="000000"/>
                </a:solidFill>
                <a:uFill>
                  <a:solidFill>
                    <a:srgbClr val="FFFFFF"/>
                  </a:solidFill>
                </a:uFill>
                <a:latin typeface="Tahoma"/>
                <a:ea typeface="Microsoft YaHei"/>
              </a:rPr>
              <a:t>Dekret des Infrastruktur- und Transportministeriums vom 04. Juni 2019, Nr. 229</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2" presetClass="entr" presetSubtype="1" fill="hold" nodeType="clickEffect">
                                  <p:stCondLst>
                                    <p:cond delay="0"/>
                                  </p:stCondLst>
                                  <p:childTnLst>
                                    <p:set>
                                      <p:cBhvr>
                                        <p:cTn id="6" dur="1" fill="hold">
                                          <p:stCondLst>
                                            <p:cond delay="0"/>
                                          </p:stCondLst>
                                        </p:cTn>
                                        <p:tgtEl>
                                          <p:spTgt spid="132">
                                            <p:txEl>
                                              <p:pRg st="0" end="79"/>
                                            </p:txEl>
                                          </p:spTgt>
                                        </p:tgtEl>
                                        <p:attrNameLst>
                                          <p:attrName>style.visibility</p:attrName>
                                        </p:attrNameLst>
                                      </p:cBhvr>
                                      <p:to>
                                        <p:strVal val="visible"/>
                                      </p:to>
                                    </p:set>
                                    <p:animEffect transition="in" filter="wipe(up)">
                                      <p:cBhvr additive="repl">
                                        <p:cTn id="7" dur="500"/>
                                        <p:tgtEl>
                                          <p:spTgt spid="132">
                                            <p:txEl>
                                              <p:pRg st="0" end="79"/>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42" presetClass="entr"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additive="repl">
                                        <p:cTn id="12" dur="1000"/>
                                        <p:tgtEl>
                                          <p:spTgt spid="127"/>
                                        </p:tgtEl>
                                      </p:cBhvr>
                                    </p:animEffect>
                                    <p:anim calcmode="lin" valueType="num">
                                      <p:cBhvr additive="repl">
                                        <p:cTn id="13" dur="1000" fill="hold"/>
                                        <p:tgtEl>
                                          <p:spTgt spid="127"/>
                                        </p:tgtEl>
                                        <p:attrNameLst>
                                          <p:attrName>ppt_x</p:attrName>
                                        </p:attrNameLst>
                                      </p:cBhvr>
                                      <p:tavLst>
                                        <p:tav tm="0">
                                          <p:val>
                                            <p:strVal val="#ppt_x"/>
                                          </p:val>
                                        </p:tav>
                                        <p:tav tm="100000">
                                          <p:val>
                                            <p:strVal val="#ppt_x"/>
                                          </p:val>
                                        </p:tav>
                                      </p:tavLst>
                                    </p:anim>
                                    <p:anim calcmode="lin" valueType="num">
                                      <p:cBhvr additive="repl">
                                        <p:cTn id="14"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5" fill="freeze">
                      <p:stCondLst>
                        <p:cond delay="indefinite"/>
                      </p:stCondLst>
                      <p:childTnLst>
                        <p:par>
                          <p:cTn id="16" fill="freeze">
                            <p:stCondLst>
                              <p:cond delay="0"/>
                            </p:stCondLst>
                            <p:childTnLst>
                              <p:par>
                                <p:cTn id="17" presetID="14" presetClass="entr" presetSubtype="10" fill="hold" nodeType="clickEffect">
                                  <p:stCondLst>
                                    <p:cond delay="0"/>
                                  </p:stCondLst>
                                  <p:childTnLst>
                                    <p:set>
                                      <p:cBhvr>
                                        <p:cTn id="18" dur="1" fill="hold">
                                          <p:stCondLst>
                                            <p:cond delay="0"/>
                                          </p:stCondLst>
                                        </p:cTn>
                                        <p:tgtEl>
                                          <p:spTgt spid="126">
                                            <p:txEl>
                                              <p:pRg st="0" end="17"/>
                                            </p:txEl>
                                          </p:spTgt>
                                        </p:tgtEl>
                                        <p:attrNameLst>
                                          <p:attrName>style.visibility</p:attrName>
                                        </p:attrNameLst>
                                      </p:cBhvr>
                                      <p:to>
                                        <p:strVal val="visible"/>
                                      </p:to>
                                    </p:set>
                                    <p:animEffect transition="in" filter="randombar(horizontal)">
                                      <p:cBhvr additive="repl">
                                        <p:cTn id="19" dur="500"/>
                                        <p:tgtEl>
                                          <p:spTgt spid="126">
                                            <p:txEl>
                                              <p:pRg st="0" end="17"/>
                                            </p:txEl>
                                          </p:spTgt>
                                        </p:tgtEl>
                                      </p:cBhvr>
                                    </p:animEffect>
                                  </p:childTnLst>
                                </p:cTn>
                              </p:par>
                            </p:childTnLst>
                          </p:cTn>
                        </p:par>
                      </p:childTnLst>
                    </p:cTn>
                  </p:par>
                  <p:par>
                    <p:cTn id="20" fill="freeze">
                      <p:stCondLst>
                        <p:cond delay="indefinite"/>
                      </p:stCondLst>
                      <p:childTnLst>
                        <p:par>
                          <p:cTn id="21" fill="freeze">
                            <p:stCondLst>
                              <p:cond delay="0"/>
                            </p:stCondLst>
                            <p:childTnLst>
                              <p:par>
                                <p:cTn id="22" presetID="3" presetClass="entr" presetSubtype="10" fill="hold" nodeType="click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blinds(horizontal)">
                                      <p:cBhvr additive="repl">
                                        <p:cTn id="24" dur="500"/>
                                        <p:tgtEl>
                                          <p:spTgt spid="123"/>
                                        </p:tgtEl>
                                      </p:cBhvr>
                                    </p:animEffect>
                                  </p:childTnLst>
                                </p:cTn>
                              </p:par>
                            </p:childTnLst>
                          </p:cTn>
                        </p:par>
                      </p:childTnLst>
                    </p:cTn>
                  </p:par>
                  <p:par>
                    <p:cTn id="25" fill="freeze">
                      <p:stCondLst>
                        <p:cond delay="indefinite"/>
                      </p:stCondLst>
                      <p:childTnLst>
                        <p:par>
                          <p:cTn id="26" fill="freeze">
                            <p:stCondLst>
                              <p:cond delay="0"/>
                            </p:stCondLst>
                            <p:childTnLst>
                              <p:par>
                                <p:cTn id="27" presetID="20" presetClass="entr" fill="hold" nodeType="click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edge">
                                      <p:cBhvr additive="repl">
                                        <p:cTn id="29" dur="2000"/>
                                        <p:tgtEl>
                                          <p:spTgt spid="128"/>
                                        </p:tgtEl>
                                      </p:cBhvr>
                                    </p:animEffect>
                                  </p:childTnLst>
                                </p:cTn>
                              </p:par>
                            </p:childTnLst>
                          </p:cTn>
                        </p:par>
                      </p:childTnLst>
                    </p:cTn>
                  </p:par>
                  <p:par>
                    <p:cTn id="30" fill="freeze">
                      <p:stCondLst>
                        <p:cond delay="indefinite"/>
                      </p:stCondLst>
                      <p:childTnLst>
                        <p:par>
                          <p:cTn id="31" fill="freeze">
                            <p:stCondLst>
                              <p:cond delay="0"/>
                            </p:stCondLst>
                            <p:childTnLst>
                              <p:par>
                                <p:cTn id="32" presetID="3" presetClass="entr" presetSubtype="10" fill="hold" nodeType="click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blinds(horizontal)">
                                      <p:cBhvr additive="repl">
                                        <p:cTn id="34" dur="500"/>
                                        <p:tgtEl>
                                          <p:spTgt spid="124"/>
                                        </p:tgtEl>
                                      </p:cBhvr>
                                    </p:animEffect>
                                  </p:childTnLst>
                                </p:cTn>
                              </p:par>
                            </p:childTnLst>
                          </p:cTn>
                        </p:par>
                      </p:childTnLst>
                    </p:cTn>
                  </p:par>
                  <p:par>
                    <p:cTn id="35" fill="freeze">
                      <p:stCondLst>
                        <p:cond delay="indefinite"/>
                      </p:stCondLst>
                      <p:childTnLst>
                        <p:par>
                          <p:cTn id="36" fill="freeze">
                            <p:stCondLst>
                              <p:cond delay="0"/>
                            </p:stCondLst>
                            <p:childTnLst>
                              <p:par>
                                <p:cTn id="37" presetID="20" presetClass="entr" fill="hold" nodeType="click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edge">
                                      <p:cBhvr additive="repl">
                                        <p:cTn id="39" dur="2000"/>
                                        <p:tgtEl>
                                          <p:spTgt spid="130"/>
                                        </p:tgtEl>
                                      </p:cBhvr>
                                    </p:animEffect>
                                  </p:childTnLst>
                                </p:cTn>
                              </p:par>
                            </p:childTnLst>
                          </p:cTn>
                        </p:par>
                      </p:childTnLst>
                    </p:cTn>
                  </p:par>
                  <p:par>
                    <p:cTn id="40" fill="freeze">
                      <p:stCondLst>
                        <p:cond delay="indefinite"/>
                      </p:stCondLst>
                      <p:childTnLst>
                        <p:par>
                          <p:cTn id="41" fill="freeze">
                            <p:stCondLst>
                              <p:cond delay="0"/>
                            </p:stCondLst>
                            <p:childTnLst>
                              <p:par>
                                <p:cTn id="42" presetID="3" presetClass="entr" presetSubtype="10" fill="hold" nodeType="click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linds(horizontal)">
                                      <p:cBhvr additive="repl">
                                        <p:cTn id="44" dur="500"/>
                                        <p:tgtEl>
                                          <p:spTgt spid="125"/>
                                        </p:tgtEl>
                                      </p:cBhvr>
                                    </p:animEffect>
                                  </p:childTnLst>
                                </p:cTn>
                              </p:par>
                            </p:childTnLst>
                          </p:cTn>
                        </p:par>
                      </p:childTnLst>
                    </p:cTn>
                  </p:par>
                  <p:par>
                    <p:cTn id="45" fill="freeze">
                      <p:stCondLst>
                        <p:cond delay="indefinite"/>
                      </p:stCondLst>
                      <p:childTnLst>
                        <p:par>
                          <p:cTn id="46" fill="freeze">
                            <p:stCondLst>
                              <p:cond delay="0"/>
                            </p:stCondLst>
                            <p:childTnLst>
                              <p:par>
                                <p:cTn id="47" presetID="20" presetClass="entr" fill="hold" nodeType="click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edge">
                                      <p:cBhvr additive="repl">
                                        <p:cTn id="49"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4044960" y="3101040"/>
            <a:ext cx="2321006" cy="964800"/>
          </a:xfrm>
          <a:prstGeom prst="rect">
            <a:avLst/>
          </a:prstGeom>
          <a:gradFill>
            <a:gsLst>
              <a:gs pos="0">
                <a:srgbClr val="FCAF3E"/>
              </a:gs>
              <a:gs pos="100000">
                <a:srgbClr val="CE5C00"/>
              </a:gs>
            </a:gsLst>
            <a:lin ang="3600000"/>
          </a:gra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sz="1300" b="1" strike="noStrike" spc="-1" dirty="0">
                <a:solidFill>
                  <a:srgbClr val="000000"/>
                </a:solidFill>
                <a:uFill>
                  <a:solidFill>
                    <a:srgbClr val="FFFFFF"/>
                  </a:solidFill>
                </a:uFill>
                <a:latin typeface="Comic Sans MS" panose="030F0702030302020204" pitchFamily="66" charset="0"/>
                <a:ea typeface="DejaVu Sans"/>
              </a:rPr>
              <a:t>ELEKTRO ROLLER</a:t>
            </a:r>
            <a:endParaRPr lang="de-DE" sz="1800" b="0" strike="noStrike" spc="-1" dirty="0">
              <a:solidFill>
                <a:srgbClr val="000000"/>
              </a:solidFill>
              <a:uFill>
                <a:solidFill>
                  <a:srgbClr val="FFFFFF"/>
                </a:solidFill>
              </a:uFill>
              <a:latin typeface="Comic Sans MS" panose="030F0702030302020204" pitchFamily="66" charset="0"/>
            </a:endParaRPr>
          </a:p>
        </p:txBody>
      </p:sp>
      <p:sp>
        <p:nvSpPr>
          <p:cNvPr id="134" name="CustomShape 2"/>
          <p:cNvSpPr/>
          <p:nvPr/>
        </p:nvSpPr>
        <p:spPr>
          <a:xfrm>
            <a:off x="3548880" y="1569240"/>
            <a:ext cx="2973600" cy="1448280"/>
          </a:xfrm>
          <a:custGeom>
            <a:avLst/>
            <a:gdLst/>
            <a:ahLst/>
            <a:cxnLst/>
            <a:rect l="l" t="t" r="r" b="b"/>
            <a:pathLst>
              <a:path w="8270" h="4033">
                <a:moveTo>
                  <a:pt x="0" y="2688"/>
                </a:moveTo>
                <a:lnTo>
                  <a:pt x="0" y="0"/>
                </a:lnTo>
                <a:lnTo>
                  <a:pt x="8269" y="0"/>
                </a:lnTo>
                <a:lnTo>
                  <a:pt x="8269" y="2688"/>
                </a:lnTo>
                <a:lnTo>
                  <a:pt x="5168" y="2688"/>
                </a:lnTo>
                <a:lnTo>
                  <a:pt x="5168" y="3360"/>
                </a:lnTo>
                <a:lnTo>
                  <a:pt x="6201" y="3360"/>
                </a:lnTo>
                <a:lnTo>
                  <a:pt x="4134" y="4032"/>
                </a:lnTo>
                <a:lnTo>
                  <a:pt x="2067" y="3360"/>
                </a:lnTo>
                <a:lnTo>
                  <a:pt x="3100" y="3360"/>
                </a:lnTo>
                <a:lnTo>
                  <a:pt x="3100" y="2688"/>
                </a:lnTo>
                <a:lnTo>
                  <a:pt x="0" y="2688"/>
                </a:lnTo>
              </a:path>
            </a:pathLst>
          </a:custGeom>
          <a:solidFill>
            <a:srgbClr val="CCFFCC"/>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de-DE" sz="2020" b="0" strike="noStrike" spc="-1">
                <a:solidFill>
                  <a:srgbClr val="000000"/>
                </a:solidFill>
                <a:uFill>
                  <a:solidFill>
                    <a:srgbClr val="FFFFFF"/>
                  </a:solidFill>
                </a:uFill>
                <a:latin typeface="Arial"/>
                <a:ea typeface="DejaVu Sans"/>
              </a:rPr>
              <a:t> </a:t>
            </a:r>
            <a:endParaRPr lang="de-DE" sz="1800" b="0" strike="noStrike" spc="-1">
              <a:solidFill>
                <a:srgbClr val="000000"/>
              </a:solidFill>
              <a:uFill>
                <a:solidFill>
                  <a:srgbClr val="FFFFFF"/>
                </a:solidFill>
              </a:uFill>
              <a:latin typeface="Arial"/>
            </a:endParaRPr>
          </a:p>
        </p:txBody>
      </p:sp>
      <p:sp>
        <p:nvSpPr>
          <p:cNvPr id="135" name="CustomShape 3"/>
          <p:cNvSpPr/>
          <p:nvPr/>
        </p:nvSpPr>
        <p:spPr>
          <a:xfrm>
            <a:off x="4062600" y="1656000"/>
            <a:ext cx="1910520" cy="72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2400" b="0" strike="noStrike" spc="-1">
                <a:solidFill>
                  <a:srgbClr val="6666FF"/>
                </a:solidFill>
                <a:uFill>
                  <a:solidFill>
                    <a:srgbClr val="FFFFFF"/>
                  </a:solidFill>
                </a:uFill>
                <a:latin typeface="Calibri"/>
                <a:ea typeface="DejaVu Sans"/>
              </a:rPr>
              <a:t>Art. 182 St.V.O</a:t>
            </a:r>
            <a:r>
              <a:rPr lang="de-DE" sz="2400" b="0" strike="noStrike" spc="-1">
                <a:solidFill>
                  <a:srgbClr val="000000"/>
                </a:solidFill>
                <a:uFill>
                  <a:solidFill>
                    <a:srgbClr val="FFFFFF"/>
                  </a:solidFill>
                </a:uFill>
                <a:latin typeface="Calibri"/>
                <a:ea typeface="DejaVu Sans"/>
              </a:rPr>
              <a:t> </a:t>
            </a:r>
            <a:endParaRPr lang="de-DE" sz="1800" b="0" strike="noStrike" spc="-1">
              <a:solidFill>
                <a:srgbClr val="000000"/>
              </a:solidFill>
              <a:uFill>
                <a:solidFill>
                  <a:srgbClr val="FFFFFF"/>
                </a:solidFill>
              </a:uFill>
              <a:latin typeface="Arial"/>
            </a:endParaRPr>
          </a:p>
        </p:txBody>
      </p:sp>
      <p:pic>
        <p:nvPicPr>
          <p:cNvPr id="136" name="Grafik 135"/>
          <p:cNvPicPr/>
          <p:nvPr/>
        </p:nvPicPr>
        <p:blipFill>
          <a:blip r:embed="rId2"/>
          <a:stretch/>
        </p:blipFill>
        <p:spPr>
          <a:xfrm>
            <a:off x="6595920" y="2178000"/>
            <a:ext cx="2689920" cy="1779480"/>
          </a:xfrm>
          <a:prstGeom prst="rect">
            <a:avLst/>
          </a:prstGeom>
          <a:ln>
            <a:noFill/>
          </a:ln>
        </p:spPr>
      </p:pic>
      <p:pic>
        <p:nvPicPr>
          <p:cNvPr id="137" name="Grafik 136"/>
          <p:cNvPicPr/>
          <p:nvPr/>
        </p:nvPicPr>
        <p:blipFill>
          <a:blip r:embed="rId3"/>
          <a:stretch/>
        </p:blipFill>
        <p:spPr>
          <a:xfrm>
            <a:off x="6048000" y="4041000"/>
            <a:ext cx="2809440" cy="1788480"/>
          </a:xfrm>
          <a:prstGeom prst="rect">
            <a:avLst/>
          </a:prstGeom>
          <a:ln>
            <a:noFill/>
          </a:ln>
        </p:spPr>
      </p:pic>
      <p:sp>
        <p:nvSpPr>
          <p:cNvPr id="138" name="CustomShape 4"/>
          <p:cNvSpPr/>
          <p:nvPr/>
        </p:nvSpPr>
        <p:spPr>
          <a:xfrm>
            <a:off x="2438400" y="504000"/>
            <a:ext cx="5947953" cy="57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1600" b="1" strike="noStrike" spc="-1" dirty="0">
                <a:solidFill>
                  <a:schemeClr val="tx1">
                    <a:lumMod val="65000"/>
                    <a:lumOff val="35000"/>
                  </a:schemeClr>
                </a:solidFill>
                <a:uFill>
                  <a:solidFill>
                    <a:srgbClr val="FFFFFF"/>
                  </a:solidFill>
                </a:uFill>
                <a:latin typeface="Comic Sans MS" panose="030F0702030302020204" pitchFamily="66" charset="0"/>
                <a:ea typeface="Microsoft YaHei"/>
              </a:rPr>
              <a:t>Gesetzvertretende Dekret 30.04.1992, Nr. 285  „Neue Straßenverkehrsordnung“</a:t>
            </a:r>
            <a:endParaRPr lang="de-DE" sz="1600" b="0" strike="noStrike" spc="-1" dirty="0">
              <a:solidFill>
                <a:schemeClr val="tx1">
                  <a:lumMod val="65000"/>
                  <a:lumOff val="35000"/>
                </a:schemeClr>
              </a:solidFill>
              <a:uFill>
                <a:solidFill>
                  <a:srgbClr val="FFFFFF"/>
                </a:solidFill>
              </a:uFill>
              <a:latin typeface="Comic Sans MS" panose="030F0702030302020204" pitchFamily="66" charset="0"/>
            </a:endParaRPr>
          </a:p>
        </p:txBody>
      </p:sp>
      <p:sp>
        <p:nvSpPr>
          <p:cNvPr id="139" name="CustomShape 5"/>
          <p:cNvSpPr/>
          <p:nvPr/>
        </p:nvSpPr>
        <p:spPr>
          <a:xfrm>
            <a:off x="145526" y="2379240"/>
            <a:ext cx="3669480" cy="3899640"/>
          </a:xfrm>
          <a:custGeom>
            <a:avLst/>
            <a:gdLst/>
            <a:ahLst/>
            <a:cxnLst/>
            <a:rect l="l" t="t" r="r" b="b"/>
            <a:pathLst>
              <a:path w="10177" h="7722">
                <a:moveTo>
                  <a:pt x="0" y="0"/>
                </a:moveTo>
                <a:lnTo>
                  <a:pt x="0" y="1283"/>
                </a:lnTo>
                <a:lnTo>
                  <a:pt x="0" y="2244"/>
                </a:lnTo>
                <a:lnTo>
                  <a:pt x="0" y="3206"/>
                </a:lnTo>
                <a:lnTo>
                  <a:pt x="0" y="4514"/>
                </a:lnTo>
                <a:lnTo>
                  <a:pt x="0" y="5476"/>
                </a:lnTo>
                <a:lnTo>
                  <a:pt x="0" y="6437"/>
                </a:lnTo>
                <a:lnTo>
                  <a:pt x="0" y="7721"/>
                </a:lnTo>
                <a:lnTo>
                  <a:pt x="1525" y="7721"/>
                </a:lnTo>
                <a:lnTo>
                  <a:pt x="2668" y="7721"/>
                </a:lnTo>
                <a:lnTo>
                  <a:pt x="3811" y="7721"/>
                </a:lnTo>
                <a:lnTo>
                  <a:pt x="5367" y="7721"/>
                </a:lnTo>
                <a:lnTo>
                  <a:pt x="6510" y="7721"/>
                </a:lnTo>
                <a:lnTo>
                  <a:pt x="7653" y="7721"/>
                </a:lnTo>
                <a:lnTo>
                  <a:pt x="9179" y="7721"/>
                </a:lnTo>
                <a:lnTo>
                  <a:pt x="9179" y="6437"/>
                </a:lnTo>
                <a:lnTo>
                  <a:pt x="9179" y="5476"/>
                </a:lnTo>
                <a:lnTo>
                  <a:pt x="9179" y="4514"/>
                </a:lnTo>
                <a:lnTo>
                  <a:pt x="9179" y="3206"/>
                </a:lnTo>
                <a:lnTo>
                  <a:pt x="10176" y="593"/>
                </a:lnTo>
                <a:lnTo>
                  <a:pt x="9179" y="1283"/>
                </a:lnTo>
                <a:lnTo>
                  <a:pt x="9179" y="0"/>
                </a:lnTo>
                <a:lnTo>
                  <a:pt x="7653" y="0"/>
                </a:lnTo>
                <a:lnTo>
                  <a:pt x="6510" y="0"/>
                </a:lnTo>
                <a:lnTo>
                  <a:pt x="5367" y="0"/>
                </a:lnTo>
                <a:lnTo>
                  <a:pt x="3811" y="0"/>
                </a:lnTo>
                <a:lnTo>
                  <a:pt x="2668" y="0"/>
                </a:lnTo>
                <a:lnTo>
                  <a:pt x="1525" y="0"/>
                </a:lnTo>
                <a:lnTo>
                  <a:pt x="0" y="0"/>
                </a:lnTo>
              </a:path>
            </a:pathLst>
          </a:custGeom>
          <a:gradFill>
            <a:gsLst>
              <a:gs pos="0">
                <a:srgbClr val="CCFFCC"/>
              </a:gs>
              <a:gs pos="100000">
                <a:srgbClr val="9AC19A"/>
              </a:gs>
            </a:gsLst>
            <a:lin ang="5400000"/>
          </a:gra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GESETZ vom 27. Dezember 2019, Nr. 160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Haushaltsvoranschlag des Staates für das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Finanzjahr 2020 und für den Dreijahreshaus-</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halt 2020-2022 (G.A. Nr. 304 vom 30.12.2019 -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Ord. Zusatz Nr. 45)</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00000"/>
              </a:lnSpc>
            </a:pP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Art. 1</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…omissis..</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1" i="1" strike="noStrike" spc="-1" dirty="0">
                <a:solidFill>
                  <a:srgbClr val="000000"/>
                </a:solidFill>
                <a:uFill>
                  <a:solidFill>
                    <a:srgbClr val="FFFFFF"/>
                  </a:solidFill>
                </a:uFill>
                <a:latin typeface="Comic Sans MS" panose="030F0702030302020204" pitchFamily="66" charset="0"/>
                <a:ea typeface="Microsoft YaHei"/>
              </a:rPr>
              <a:t>75. </a:t>
            </a:r>
            <a:r>
              <a:rPr lang="de-DE" sz="1100" b="0" i="1" strike="noStrike" spc="-1" dirty="0">
                <a:solidFill>
                  <a:srgbClr val="000000"/>
                </a:solidFill>
                <a:uFill>
                  <a:solidFill>
                    <a:srgbClr val="FFFFFF"/>
                  </a:solidFill>
                </a:uFill>
                <a:latin typeface="Comic Sans MS" panose="030F0702030302020204" pitchFamily="66" charset="0"/>
                <a:ea typeface="Microsoft YaHei"/>
              </a:rPr>
              <a:t>Die Elektro-Roller, welche in ihrer </a:t>
            </a:r>
            <a:r>
              <a:rPr lang="de-DE" sz="1100" b="0" i="1" strike="noStrike" spc="-1" dirty="0" err="1">
                <a:solidFill>
                  <a:srgbClr val="000000"/>
                </a:solidFill>
                <a:uFill>
                  <a:solidFill>
                    <a:srgbClr val="FFFFFF"/>
                  </a:solidFill>
                </a:uFill>
                <a:latin typeface="Comic Sans MS" panose="030F0702030302020204" pitchFamily="66" charset="0"/>
                <a:ea typeface="Microsoft YaHei"/>
              </a:rPr>
              <a:t>Geschwin</a:t>
            </a:r>
            <a:r>
              <a:rPr lang="de-DE" sz="1100" b="0" i="1" strike="noStrike" spc="-1" dirty="0">
                <a:solidFill>
                  <a:srgbClr val="000000"/>
                </a:solidFill>
                <a:uFill>
                  <a:solidFill>
                    <a:srgbClr val="FFFFFF"/>
                  </a:solidFill>
                </a:uFill>
                <a:latin typeface="Comic Sans MS" panose="030F0702030302020204" pitchFamily="66" charset="0"/>
                <a:ea typeface="Microsoft YaHei"/>
              </a:rPr>
              <a:t>-</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err="1">
                <a:solidFill>
                  <a:srgbClr val="000000"/>
                </a:solidFill>
                <a:uFill>
                  <a:solidFill>
                    <a:srgbClr val="FFFFFF"/>
                  </a:solidFill>
                </a:uFill>
                <a:latin typeface="Comic Sans MS" panose="030F0702030302020204" pitchFamily="66" charset="0"/>
                <a:ea typeface="Microsoft YaHei"/>
              </a:rPr>
              <a:t>digkeit</a:t>
            </a:r>
            <a:r>
              <a:rPr lang="de-DE" sz="1100" b="0" i="1" strike="noStrike" spc="-1" dirty="0">
                <a:solidFill>
                  <a:srgbClr val="000000"/>
                </a:solidFill>
                <a:uFill>
                  <a:solidFill>
                    <a:srgbClr val="FFFFFF"/>
                  </a:solidFill>
                </a:uFill>
                <a:latin typeface="Comic Sans MS" panose="030F0702030302020204" pitchFamily="66" charset="0"/>
                <a:ea typeface="Microsoft YaHei"/>
              </a:rPr>
              <a:t> und in ihrer Maximalkraft innerhalb der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a:solidFill>
                  <a:srgbClr val="000000"/>
                </a:solidFill>
                <a:uFill>
                  <a:solidFill>
                    <a:srgbClr val="FFFFFF"/>
                  </a:solidFill>
                </a:uFill>
                <a:latin typeface="Comic Sans MS" panose="030F0702030302020204" pitchFamily="66" charset="0"/>
                <a:ea typeface="Microsoft YaHei"/>
              </a:rPr>
              <a:t>vom Dekret des Ministers für Infrastrukturen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a:solidFill>
                  <a:srgbClr val="000000"/>
                </a:solidFill>
                <a:uFill>
                  <a:solidFill>
                    <a:srgbClr val="FFFFFF"/>
                  </a:solidFill>
                </a:uFill>
                <a:latin typeface="Comic Sans MS" panose="030F0702030302020204" pitchFamily="66" charset="0"/>
                <a:ea typeface="Microsoft YaHei"/>
              </a:rPr>
              <a:t>und Transporte vom 04.06.2019, veröffentlicht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a:solidFill>
                  <a:srgbClr val="000000"/>
                </a:solidFill>
                <a:uFill>
                  <a:solidFill>
                    <a:srgbClr val="FFFFFF"/>
                  </a:solidFill>
                </a:uFill>
                <a:latin typeface="Comic Sans MS" panose="030F0702030302020204" pitchFamily="66" charset="0"/>
                <a:ea typeface="Microsoft YaHei"/>
              </a:rPr>
              <a:t>im Amtsblatt Nr. 162 vom 12.07.2019 liegen,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a:solidFill>
                  <a:srgbClr val="000000"/>
                </a:solidFill>
                <a:uFill>
                  <a:solidFill>
                    <a:srgbClr val="FFFFFF"/>
                  </a:solidFill>
                </a:uFill>
                <a:latin typeface="Comic Sans MS" panose="030F0702030302020204" pitchFamily="66" charset="0"/>
                <a:ea typeface="Microsoft YaHei"/>
              </a:rPr>
              <a:t>werden den in der </a:t>
            </a:r>
            <a:r>
              <a:rPr lang="de-DE" sz="1100" b="0" i="1" strike="noStrike" spc="-1" dirty="0" err="1">
                <a:solidFill>
                  <a:srgbClr val="000000"/>
                </a:solidFill>
                <a:uFill>
                  <a:solidFill>
                    <a:srgbClr val="FFFFFF"/>
                  </a:solidFill>
                </a:uFill>
                <a:latin typeface="Comic Sans MS" panose="030F0702030302020204" pitchFamily="66" charset="0"/>
                <a:ea typeface="Microsoft YaHei"/>
              </a:rPr>
              <a:t>St.V.O</a:t>
            </a:r>
            <a:r>
              <a:rPr lang="de-DE" sz="1100" b="0" i="1" strike="noStrike" spc="-1" dirty="0">
                <a:solidFill>
                  <a:srgbClr val="000000"/>
                </a:solidFill>
                <a:uFill>
                  <a:solidFill>
                    <a:srgbClr val="FFFFFF"/>
                  </a:solidFill>
                </a:uFill>
                <a:latin typeface="Comic Sans MS" panose="030F0702030302020204" pitchFamily="66" charset="0"/>
                <a:ea typeface="Microsoft YaHei"/>
              </a:rPr>
              <a:t>. (</a:t>
            </a:r>
            <a:r>
              <a:rPr lang="de-DE" sz="1100" b="0" i="1" strike="noStrike" spc="-1" dirty="0" err="1">
                <a:solidFill>
                  <a:srgbClr val="000000"/>
                </a:solidFill>
                <a:uFill>
                  <a:solidFill>
                    <a:srgbClr val="FFFFFF"/>
                  </a:solidFill>
                </a:uFill>
                <a:latin typeface="Comic Sans MS" panose="030F0702030302020204" pitchFamily="66" charset="0"/>
                <a:ea typeface="Microsoft YaHei"/>
              </a:rPr>
              <a:t>G.v.D</a:t>
            </a:r>
            <a:r>
              <a:rPr lang="de-DE" sz="1100" b="0" i="1" strike="noStrike" spc="-1" dirty="0">
                <a:solidFill>
                  <a:srgbClr val="000000"/>
                </a:solidFill>
                <a:uFill>
                  <a:solidFill>
                    <a:srgbClr val="FFFFFF"/>
                  </a:solidFill>
                </a:uFill>
                <a:latin typeface="Comic Sans MS" panose="030F0702030302020204" pitchFamily="66" charset="0"/>
                <a:ea typeface="Microsoft YaHei"/>
              </a:rPr>
              <a:t>. vom 30. April </a:t>
            </a:r>
            <a:endParaRPr lang="de-DE" sz="1800" b="0" strike="noStrike" spc="-1" dirty="0">
              <a:solidFill>
                <a:srgbClr val="000000"/>
              </a:solidFill>
              <a:uFill>
                <a:solidFill>
                  <a:srgbClr val="FFFFFF"/>
                </a:solidFill>
              </a:uFill>
              <a:latin typeface="Comic Sans MS" panose="030F0702030302020204" pitchFamily="66" charset="0"/>
            </a:endParaRPr>
          </a:p>
          <a:p>
            <a:pPr algn="just">
              <a:lnSpc>
                <a:spcPct val="150000"/>
              </a:lnSpc>
            </a:pPr>
            <a:r>
              <a:rPr lang="de-DE" sz="1100" b="0" i="1" strike="noStrike" spc="-1" dirty="0">
                <a:solidFill>
                  <a:srgbClr val="000000"/>
                </a:solidFill>
                <a:uFill>
                  <a:solidFill>
                    <a:srgbClr val="FFFFFF"/>
                  </a:solidFill>
                </a:uFill>
                <a:latin typeface="Comic Sans MS" panose="030F0702030302020204" pitchFamily="66" charset="0"/>
                <a:ea typeface="Microsoft YaHei"/>
              </a:rPr>
              <a:t>1992, Nr. 285) Fahrrädern gleichgestellt. </a:t>
            </a: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2" presetClass="entr" presetSubtype="1" fill="hold" nodeType="clickEffect">
                                  <p:stCondLst>
                                    <p:cond delay="0"/>
                                  </p:stCondLst>
                                  <p:childTnLst>
                                    <p:set>
                                      <p:cBhvr>
                                        <p:cTn id="6" dur="1" fill="hold">
                                          <p:stCondLst>
                                            <p:cond delay="0"/>
                                          </p:stCondLst>
                                        </p:cTn>
                                        <p:tgtEl>
                                          <p:spTgt spid="138">
                                            <p:txEl>
                                              <p:pRg st="0" end="77"/>
                                            </p:txEl>
                                          </p:spTgt>
                                        </p:tgtEl>
                                        <p:attrNameLst>
                                          <p:attrName>style.visibility</p:attrName>
                                        </p:attrNameLst>
                                      </p:cBhvr>
                                      <p:to>
                                        <p:strVal val="visible"/>
                                      </p:to>
                                    </p:set>
                                    <p:animEffect transition="in" filter="wipe(up)">
                                      <p:cBhvr additive="repl">
                                        <p:cTn id="7" dur="500"/>
                                        <p:tgtEl>
                                          <p:spTgt spid="138">
                                            <p:txEl>
                                              <p:pRg st="0" end="77"/>
                                            </p:txEl>
                                          </p:spTgt>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circle(out)">
                                      <p:cBhvr additive="repl">
                                        <p:cTn id="12" dur="2000"/>
                                        <p:tgtEl>
                                          <p:spTgt spid="133"/>
                                        </p:tgtEl>
                                      </p:cBhvr>
                                    </p:animEffect>
                                  </p:childTnLst>
                                </p:cTn>
                              </p:par>
                            </p:childTnLst>
                          </p:cTn>
                        </p:par>
                      </p:childTnLst>
                    </p:cTn>
                  </p:par>
                  <p:par>
                    <p:cTn id="13" fill="freeze">
                      <p:stCondLst>
                        <p:cond delay="indefinite"/>
                      </p:stCondLst>
                      <p:childTnLst>
                        <p:par>
                          <p:cTn id="14" fill="freeze">
                            <p:stCondLst>
                              <p:cond delay="0"/>
                            </p:stCondLst>
                            <p:childTnLst>
                              <p:par>
                                <p:cTn id="15" presetID="2" presetClass="entr" presetSubtype="4"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 calcmode="lin" valueType="num">
                                      <p:cBhvr additive="repl">
                                        <p:cTn id="17" dur="500" fill="hold"/>
                                        <p:tgtEl>
                                          <p:spTgt spid="134"/>
                                        </p:tgtEl>
                                        <p:attrNameLst>
                                          <p:attrName>ppt_x</p:attrName>
                                        </p:attrNameLst>
                                      </p:cBhvr>
                                      <p:tavLst>
                                        <p:tav tm="0">
                                          <p:val>
                                            <p:strVal val="#ppt_x"/>
                                          </p:val>
                                        </p:tav>
                                        <p:tav tm="100000">
                                          <p:val>
                                            <p:strVal val="#ppt_x"/>
                                          </p:val>
                                        </p:tav>
                                      </p:tavLst>
                                    </p:anim>
                                    <p:anim calcmode="lin" valueType="num">
                                      <p:cBhvr additive="repl">
                                        <p:cTn id="18"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9" fill="freeze">
                      <p:stCondLst>
                        <p:cond delay="indefinite"/>
                      </p:stCondLst>
                      <p:childTnLst>
                        <p:par>
                          <p:cTn id="20" fill="freeze">
                            <p:stCondLst>
                              <p:cond delay="0"/>
                            </p:stCondLst>
                            <p:childTnLst>
                              <p:par>
                                <p:cTn id="21" presetID="3" presetClass="entr" presetSubtype="10" fill="hold" nodeType="clickEffect">
                                  <p:stCondLst>
                                    <p:cond delay="0"/>
                                  </p:stCondLst>
                                  <p:childTnLst>
                                    <p:set>
                                      <p:cBhvr>
                                        <p:cTn id="22" dur="1" fill="hold">
                                          <p:stCondLst>
                                            <p:cond delay="0"/>
                                          </p:stCondLst>
                                        </p:cTn>
                                        <p:tgtEl>
                                          <p:spTgt spid="135">
                                            <p:txEl>
                                              <p:pRg st="0" end="17"/>
                                            </p:txEl>
                                          </p:spTgt>
                                        </p:tgtEl>
                                        <p:attrNameLst>
                                          <p:attrName>style.visibility</p:attrName>
                                        </p:attrNameLst>
                                      </p:cBhvr>
                                      <p:to>
                                        <p:strVal val="visible"/>
                                      </p:to>
                                    </p:set>
                                    <p:animEffect transition="in" filter="blinds(horizontal)">
                                      <p:cBhvr additive="repl">
                                        <p:cTn id="23" dur="500"/>
                                        <p:tgtEl>
                                          <p:spTgt spid="135">
                                            <p:txEl>
                                              <p:pRg st="0" end="17"/>
                                            </p:txEl>
                                          </p:spTgt>
                                        </p:tgtEl>
                                      </p:cBhvr>
                                    </p:animEffect>
                                  </p:childTnLst>
                                </p:cTn>
                              </p:par>
                            </p:childTnLst>
                          </p:cTn>
                        </p:par>
                      </p:childTnLst>
                    </p:cTn>
                  </p:par>
                  <p:par>
                    <p:cTn id="24" fill="freeze">
                      <p:stCondLst>
                        <p:cond delay="indefinite"/>
                      </p:stCondLst>
                      <p:childTnLst>
                        <p:par>
                          <p:cTn id="25" fill="freeze">
                            <p:stCondLst>
                              <p:cond delay="0"/>
                            </p:stCondLst>
                            <p:childTnLst>
                              <p:par>
                                <p:cTn id="26" presetID="42" presetClass="entr" fill="hold" nodeType="click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additive="repl">
                                        <p:cTn id="28" dur="1000"/>
                                        <p:tgtEl>
                                          <p:spTgt spid="139"/>
                                        </p:tgtEl>
                                      </p:cBhvr>
                                    </p:animEffect>
                                    <p:anim calcmode="lin" valueType="num">
                                      <p:cBhvr additive="repl">
                                        <p:cTn id="29" dur="1000" fill="hold"/>
                                        <p:tgtEl>
                                          <p:spTgt spid="139"/>
                                        </p:tgtEl>
                                        <p:attrNameLst>
                                          <p:attrName>ppt_x</p:attrName>
                                        </p:attrNameLst>
                                      </p:cBhvr>
                                      <p:tavLst>
                                        <p:tav tm="0">
                                          <p:val>
                                            <p:strVal val="#ppt_x"/>
                                          </p:val>
                                        </p:tav>
                                        <p:tav tm="100000">
                                          <p:val>
                                            <p:strVal val="#ppt_x"/>
                                          </p:val>
                                        </p:tav>
                                      </p:tavLst>
                                    </p:anim>
                                    <p:anim calcmode="lin" valueType="num">
                                      <p:cBhvr additive="repl">
                                        <p:cTn id="30"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31" fill="freeze">
                      <p:stCondLst>
                        <p:cond delay="indefinite"/>
                      </p:stCondLst>
                      <p:childTnLst>
                        <p:par>
                          <p:cTn id="32" fill="freeze">
                            <p:stCondLst>
                              <p:cond delay="0"/>
                            </p:stCondLst>
                            <p:childTnLst>
                              <p:par>
                                <p:cTn id="33" presetID="3" presetClass="entr" presetSubtype="5"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blinds(vertical)">
                                      <p:cBhvr additive="repl">
                                        <p:cTn id="35" dur="500"/>
                                        <p:tgtEl>
                                          <p:spTgt spid="136"/>
                                        </p:tgtEl>
                                      </p:cBhvr>
                                    </p:animEffect>
                                  </p:childTnLst>
                                </p:cTn>
                              </p:par>
                            </p:childTnLst>
                          </p:cTn>
                        </p:par>
                      </p:childTnLst>
                    </p:cTn>
                  </p:par>
                  <p:par>
                    <p:cTn id="36" fill="freeze">
                      <p:stCondLst>
                        <p:cond delay="indefinite"/>
                      </p:stCondLst>
                      <p:childTnLst>
                        <p:par>
                          <p:cTn id="37" fill="freeze">
                            <p:stCondLst>
                              <p:cond delay="0"/>
                            </p:stCondLst>
                            <p:childTnLst>
                              <p:par>
                                <p:cTn id="38" presetID="3" presetClass="entr" presetSubtype="5" fill="hold" nodeType="click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blinds(vertical)">
                                      <p:cBhvr additive="repl">
                                        <p:cTn id="4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01200" y="1542600"/>
            <a:ext cx="8472240" cy="42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spcBef>
                <a:spcPts val="1123"/>
              </a:spcBef>
            </a:pPr>
            <a:r>
              <a:rPr lang="de-DE" sz="2200" b="1" i="1" strike="noStrike" spc="-1">
                <a:solidFill>
                  <a:srgbClr val="000000"/>
                </a:solidFill>
                <a:uFill>
                  <a:solidFill>
                    <a:srgbClr val="FFFFFF"/>
                  </a:solidFill>
                </a:uFill>
                <a:latin typeface="Tahoma"/>
                <a:ea typeface="DejaVu Sans"/>
              </a:rPr>
              <a:t>VORTEILE</a:t>
            </a:r>
            <a:endParaRPr lang="de-DE" sz="1800" b="0" strike="noStrike" spc="-1">
              <a:solidFill>
                <a:srgbClr val="000000"/>
              </a:solidFill>
              <a:uFill>
                <a:solidFill>
                  <a:srgbClr val="FFFFFF"/>
                </a:solidFill>
              </a:uFill>
              <a:latin typeface="Arial"/>
            </a:endParaRPr>
          </a:p>
        </p:txBody>
      </p:sp>
      <p:sp>
        <p:nvSpPr>
          <p:cNvPr id="141" name="CustomShape 2"/>
          <p:cNvSpPr/>
          <p:nvPr/>
        </p:nvSpPr>
        <p:spPr>
          <a:xfrm>
            <a:off x="1296000" y="2016000"/>
            <a:ext cx="7225560" cy="1951200"/>
          </a:xfrm>
          <a:prstGeom prst="rect">
            <a:avLst/>
          </a:prstGeom>
          <a:blipFill>
            <a:blip r:embed="rId2"/>
            <a:tile/>
          </a:blipFill>
          <a:ln>
            <a:noFill/>
          </a:ln>
        </p:spPr>
        <p:style>
          <a:lnRef idx="0">
            <a:scrgbClr r="0" g="0" b="0"/>
          </a:lnRef>
          <a:fillRef idx="0">
            <a:scrgbClr r="0" g="0" b="0"/>
          </a:fillRef>
          <a:effectRef idx="0">
            <a:scrgbClr r="0" g="0" b="0"/>
          </a:effectRef>
          <a:fontRef idx="minor"/>
        </p:style>
        <p:txBody>
          <a:bodyPr lIns="90000" tIns="45000" rIns="90000" bIns="45000"/>
          <a:lstStyle/>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umweltfreundlich</a:t>
            </a:r>
            <a:endParaRPr lang="de-DE" sz="1800" b="1" strike="noStrike" spc="-1" dirty="0">
              <a:solidFill>
                <a:srgbClr val="000000"/>
              </a:solidFill>
              <a:uFill>
                <a:solidFill>
                  <a:srgbClr val="FFFFFF"/>
                </a:solidFill>
              </a:uFill>
              <a:latin typeface="Arial"/>
            </a:endParaRPr>
          </a:p>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ermöglichen schnell und bequem kurze Fahrten </a:t>
            </a:r>
            <a:endParaRPr lang="de-DE" sz="1800" b="1" strike="noStrike" spc="-1" dirty="0">
              <a:solidFill>
                <a:srgbClr val="000000"/>
              </a:solidFill>
              <a:uFill>
                <a:solidFill>
                  <a:srgbClr val="FFFFFF"/>
                </a:solidFill>
              </a:uFill>
              <a:latin typeface="Arial"/>
            </a:endParaRPr>
          </a:p>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ermöglichen die Vermeidung von Autoverkehr </a:t>
            </a:r>
            <a:endParaRPr lang="de-DE" sz="1800" b="1" strike="noStrike" spc="-1" dirty="0">
              <a:solidFill>
                <a:srgbClr val="000000"/>
              </a:solidFill>
              <a:uFill>
                <a:solidFill>
                  <a:srgbClr val="FFFFFF"/>
                </a:solidFill>
              </a:uFill>
              <a:latin typeface="Arial"/>
            </a:endParaRPr>
          </a:p>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eine günstige Alternativlösung zum Einsatz von Kraftfahrzeugen</a:t>
            </a:r>
            <a:endParaRPr lang="de-DE" sz="1800" b="1" strike="noStrike" spc="-1" dirty="0">
              <a:solidFill>
                <a:srgbClr val="000000"/>
              </a:solidFill>
              <a:uFill>
                <a:solidFill>
                  <a:srgbClr val="FFFFFF"/>
                </a:solidFill>
              </a:uFill>
              <a:latin typeface="Arial"/>
            </a:endParaRPr>
          </a:p>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Fahrspaß </a:t>
            </a:r>
            <a:endParaRPr lang="de-DE" sz="1800" b="1" strike="noStrike" spc="-1" dirty="0">
              <a:solidFill>
                <a:srgbClr val="000000"/>
              </a:solidFill>
              <a:uFill>
                <a:solidFill>
                  <a:srgbClr val="FFFFFF"/>
                </a:solidFill>
              </a:uFill>
              <a:latin typeface="Arial"/>
            </a:endParaRPr>
          </a:p>
        </p:txBody>
      </p:sp>
      <p:sp>
        <p:nvSpPr>
          <p:cNvPr id="142" name="CustomShape 3"/>
          <p:cNvSpPr/>
          <p:nvPr/>
        </p:nvSpPr>
        <p:spPr>
          <a:xfrm>
            <a:off x="2592000" y="4176000"/>
            <a:ext cx="4245120" cy="4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de-DE" sz="2200" b="1" i="1" strike="noStrike" spc="-1">
                <a:solidFill>
                  <a:srgbClr val="000000"/>
                </a:solidFill>
                <a:uFill>
                  <a:solidFill>
                    <a:srgbClr val="FFFFFF"/>
                  </a:solidFill>
                </a:uFill>
                <a:latin typeface="Tahoma"/>
                <a:ea typeface="DejaVu Sans"/>
              </a:rPr>
              <a:t>NACHTEILE</a:t>
            </a:r>
            <a:endParaRPr lang="de-DE" sz="1800" b="0" strike="noStrike" spc="-1">
              <a:solidFill>
                <a:srgbClr val="000000"/>
              </a:solidFill>
              <a:uFill>
                <a:solidFill>
                  <a:srgbClr val="FFFFFF"/>
                </a:solidFill>
              </a:uFill>
              <a:latin typeface="Arial"/>
            </a:endParaRPr>
          </a:p>
        </p:txBody>
      </p:sp>
      <p:sp>
        <p:nvSpPr>
          <p:cNvPr id="143" name="CustomShape 4"/>
          <p:cNvSpPr/>
          <p:nvPr/>
        </p:nvSpPr>
        <p:spPr>
          <a:xfrm>
            <a:off x="1304640" y="4686480"/>
            <a:ext cx="7225560" cy="914760"/>
          </a:xfrm>
          <a:prstGeom prst="rect">
            <a:avLst/>
          </a:prstGeom>
          <a:blipFill>
            <a:blip r:embed="rId2"/>
            <a:tile/>
          </a:blipFill>
          <a:ln>
            <a:noFill/>
          </a:ln>
        </p:spPr>
        <p:style>
          <a:lnRef idx="0">
            <a:scrgbClr r="0" g="0" b="0"/>
          </a:lnRef>
          <a:fillRef idx="0">
            <a:scrgbClr r="0" g="0" b="0"/>
          </a:fillRef>
          <a:effectRef idx="0">
            <a:scrgbClr r="0" g="0" b="0"/>
          </a:effectRef>
          <a:fontRef idx="minor"/>
        </p:style>
        <p:txBody>
          <a:bodyPr lIns="90000" tIns="45000" rIns="90000" bIns="45000"/>
          <a:lstStyle/>
          <a:p>
            <a:pPr marL="216000" indent="-213120">
              <a:lnSpc>
                <a:spcPct val="100000"/>
              </a:lnSpc>
              <a:buBlip>
                <a:blip r:embed="rId3"/>
              </a:buBlip>
            </a:pPr>
            <a:r>
              <a:rPr lang="de-DE" sz="1800" b="1" strike="noStrike" spc="-1" dirty="0">
                <a:solidFill>
                  <a:srgbClr val="FFFFFF"/>
                </a:solidFill>
                <a:uFill>
                  <a:solidFill>
                    <a:srgbClr val="FFFFFF"/>
                  </a:solidFill>
                </a:uFill>
                <a:latin typeface="Tahoma"/>
                <a:ea typeface="DejaVu Sans"/>
              </a:rPr>
              <a:t>Erhöhte Unfall- und Verletzungsgefahr bei unkorrekten Fahrverhalten</a:t>
            </a:r>
            <a:endParaRPr lang="de-DE" sz="1800" b="1" strike="noStrike" spc="-1" dirty="0">
              <a:solidFill>
                <a:srgbClr val="000000"/>
              </a:solidFill>
              <a:uFill>
                <a:solidFill>
                  <a:srgbClr val="FFFFFF"/>
                </a:solidFill>
              </a:uFill>
              <a:latin typeface="Arial"/>
            </a:endParaRPr>
          </a:p>
          <a:p>
            <a:pPr>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 presetClass="entr" presetSubtype="1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blinds(horizontal)">
                                      <p:cBhvr additive="repl">
                                        <p:cTn id="7" dur="500"/>
                                        <p:tgtEl>
                                          <p:spTgt spid="140"/>
                                        </p:tgtEl>
                                      </p:cBhvr>
                                    </p:animEffect>
                                  </p:childTnLst>
                                </p:cTn>
                              </p:par>
                            </p:childTnLst>
                          </p:cTn>
                        </p:par>
                      </p:childTnLst>
                    </p:cTn>
                  </p:par>
                  <p:par>
                    <p:cTn id="8" fill="freeze">
                      <p:stCondLst>
                        <p:cond delay="indefinite"/>
                      </p:stCondLst>
                      <p:childTnLst>
                        <p:par>
                          <p:cTn id="9" fill="freeze">
                            <p:stCondLst>
                              <p:cond delay="0"/>
                            </p:stCondLst>
                            <p:childTnLst>
                              <p:par>
                                <p:cTn id="10" presetID="4" presetClass="entr" presetSubtype="32"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box(out)">
                                      <p:cBhvr additive="repl">
                                        <p:cTn id="12" dur="500"/>
                                        <p:tgtEl>
                                          <p:spTgt spid="141"/>
                                        </p:tgtEl>
                                      </p:cBhvr>
                                    </p:animEffect>
                                  </p:childTnLst>
                                </p:cTn>
                              </p:par>
                            </p:childTnLst>
                          </p:cTn>
                        </p:par>
                      </p:childTnLst>
                    </p:cTn>
                  </p:par>
                  <p:par>
                    <p:cTn id="13" fill="freeze">
                      <p:stCondLst>
                        <p:cond delay="indefinite"/>
                      </p:stCondLst>
                      <p:childTnLst>
                        <p:par>
                          <p:cTn id="14" fill="freeze">
                            <p:stCondLst>
                              <p:cond delay="0"/>
                            </p:stCondLst>
                            <p:childTnLst>
                              <p:par>
                                <p:cTn id="15" presetID="3" presetClass="entr" presetSubtype="10" fill="hold" nodeType="clickEffect">
                                  <p:stCondLst>
                                    <p:cond delay="0"/>
                                  </p:stCondLst>
                                  <p:childTnLst>
                                    <p:set>
                                      <p:cBhvr>
                                        <p:cTn id="16" dur="1" fill="hold">
                                          <p:stCondLst>
                                            <p:cond delay="0"/>
                                          </p:stCondLst>
                                        </p:cTn>
                                        <p:tgtEl>
                                          <p:spTgt spid="142">
                                            <p:txEl>
                                              <p:pRg st="0" end="10"/>
                                            </p:txEl>
                                          </p:spTgt>
                                        </p:tgtEl>
                                        <p:attrNameLst>
                                          <p:attrName>style.visibility</p:attrName>
                                        </p:attrNameLst>
                                      </p:cBhvr>
                                      <p:to>
                                        <p:strVal val="visible"/>
                                      </p:to>
                                    </p:set>
                                    <p:animEffect transition="in" filter="blinds(horizontal)">
                                      <p:cBhvr additive="repl">
                                        <p:cTn id="17" dur="500"/>
                                        <p:tgtEl>
                                          <p:spTgt spid="142">
                                            <p:txEl>
                                              <p:pRg st="0" end="10"/>
                                            </p:txEl>
                                          </p:spTgt>
                                        </p:tgtEl>
                                      </p:cBhvr>
                                    </p:animEffect>
                                  </p:childTnLst>
                                </p:cTn>
                              </p:par>
                            </p:childTnLst>
                          </p:cTn>
                        </p:par>
                      </p:childTnLst>
                    </p:cTn>
                  </p:par>
                  <p:par>
                    <p:cTn id="18" fill="freeze">
                      <p:stCondLst>
                        <p:cond delay="indefinite"/>
                      </p:stCondLst>
                      <p:childTnLst>
                        <p:par>
                          <p:cTn id="19" fill="freeze">
                            <p:stCondLst>
                              <p:cond delay="0"/>
                            </p:stCondLst>
                            <p:childTnLst>
                              <p:par>
                                <p:cTn id="20" presetID="4" presetClass="entr" presetSubtype="32"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box(out)">
                                      <p:cBhvr additive="repl">
                                        <p:cTn id="22"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2485800" y="1891800"/>
            <a:ext cx="4887000" cy="47556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2485800" y="562766"/>
            <a:ext cx="6029348" cy="56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de-DE" b="1" i="1" strike="noStrike" cap="all" spc="-1" dirty="0">
                <a:solidFill>
                  <a:srgbClr val="000000"/>
                </a:solidFill>
                <a:uFill>
                  <a:solidFill>
                    <a:srgbClr val="FFFFFF"/>
                  </a:solidFill>
                </a:uFill>
                <a:latin typeface="Comic Sans MS" panose="030F0702030302020204" pitchFamily="66" charset="0"/>
                <a:ea typeface="Microsoft YaHei"/>
              </a:rPr>
              <a:t>Dekret des Infrastruktur- und </a:t>
            </a:r>
            <a:endParaRPr lang="de-DE" b="0" strike="noStrike" spc="-1" dirty="0">
              <a:solidFill>
                <a:srgbClr val="000000"/>
              </a:solidFill>
              <a:uFill>
                <a:solidFill>
                  <a:srgbClr val="FFFFFF"/>
                </a:solidFill>
              </a:uFill>
              <a:latin typeface="Comic Sans MS" panose="030F0702030302020204" pitchFamily="66" charset="0"/>
            </a:endParaRPr>
          </a:p>
          <a:p>
            <a:pPr algn="ctr">
              <a:lnSpc>
                <a:spcPct val="100000"/>
              </a:lnSpc>
            </a:pPr>
            <a:r>
              <a:rPr lang="de-DE" b="1" i="1" strike="noStrike" cap="all" spc="-1" dirty="0">
                <a:solidFill>
                  <a:srgbClr val="000000"/>
                </a:solidFill>
                <a:uFill>
                  <a:solidFill>
                    <a:srgbClr val="FFFFFF"/>
                  </a:solidFill>
                </a:uFill>
                <a:latin typeface="Comic Sans MS" panose="030F0702030302020204" pitchFamily="66" charset="0"/>
                <a:ea typeface="Microsoft YaHei"/>
              </a:rPr>
              <a:t>Transportministeriums Nr. 229/2019</a:t>
            </a:r>
            <a:endParaRPr lang="de-DE" b="0" strike="noStrike" spc="-1" dirty="0">
              <a:solidFill>
                <a:srgbClr val="000000"/>
              </a:solidFill>
              <a:uFill>
                <a:solidFill>
                  <a:srgbClr val="FFFFFF"/>
                </a:solidFill>
              </a:uFill>
              <a:latin typeface="Comic Sans MS" panose="030F0702030302020204" pitchFamily="66" charset="0"/>
            </a:endParaRPr>
          </a:p>
        </p:txBody>
      </p:sp>
      <p:sp>
        <p:nvSpPr>
          <p:cNvPr id="146" name="CustomShape 3"/>
          <p:cNvSpPr/>
          <p:nvPr/>
        </p:nvSpPr>
        <p:spPr>
          <a:xfrm>
            <a:off x="1128925" y="1985554"/>
            <a:ext cx="7600749" cy="3931855"/>
          </a:xfrm>
          <a:prstGeom prst="rect">
            <a:avLst/>
          </a:prstGeom>
          <a:solidFill>
            <a:schemeClr val="accent3">
              <a:lumMod val="40000"/>
              <a:lumOff val="60000"/>
            </a:schemeClr>
          </a:solidFill>
          <a:ln w="936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de-DE" sz="1200" b="1" strike="noStrike" spc="-1" dirty="0">
                <a:solidFill>
                  <a:srgbClr val="000000"/>
                </a:solidFill>
                <a:uFill>
                  <a:solidFill>
                    <a:srgbClr val="FFFFFF"/>
                  </a:solidFill>
                </a:uFill>
                <a:latin typeface="Tahoma"/>
                <a:ea typeface="DejaVu Sans"/>
              </a:rPr>
              <a:t>ANWENDUNGSBEREICH</a:t>
            </a:r>
            <a:endParaRPr lang="de-DE" sz="1800" b="0" strike="noStrike" spc="-1" dirty="0">
              <a:solidFill>
                <a:srgbClr val="000000"/>
              </a:solidFill>
              <a:uFill>
                <a:solidFill>
                  <a:srgbClr val="FFFFFF"/>
                </a:solidFill>
              </a:uFill>
              <a:latin typeface="Arial"/>
            </a:endParaRPr>
          </a:p>
          <a:p>
            <a:pPr algn="just">
              <a:lnSpc>
                <a:spcPct val="100000"/>
              </a:lnSpc>
            </a:pP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marL="216000" indent="-213120" algn="just">
              <a:lnSpc>
                <a:spcPct val="200000"/>
              </a:lnSpc>
              <a:buClr>
                <a:srgbClr val="000000"/>
              </a:buClr>
              <a:buSzPct val="45000"/>
              <a:buFont typeface="Wingdings" charset="2"/>
              <a:buChar char=""/>
            </a:pPr>
            <a:endParaRPr lang="de-DE" sz="1200" b="0" strike="noStrike" spc="-1" dirty="0">
              <a:solidFill>
                <a:srgbClr val="000000"/>
              </a:solidFill>
              <a:uFill>
                <a:solidFill>
                  <a:srgbClr val="FFFFFF"/>
                </a:solidFill>
              </a:uFill>
              <a:latin typeface="Tahoma"/>
              <a:ea typeface="DejaVu Sans"/>
            </a:endParaRPr>
          </a:p>
          <a:p>
            <a:pPr marL="216000" indent="-213120" algn="just">
              <a:lnSpc>
                <a:spcPct val="20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Die Gemeinden genehmigen versuchsweise den Verkehr von elektrischen Fortbewegungsmitteln für die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Mikromobilität ausschließlich in den geschlossenen Ortschaften, beschränkt auf die in der Tabelle in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Anhang 2 angegebenen spezifischen Straßen bzw. Teilen von diesen.</a:t>
            </a:r>
            <a:endParaRPr lang="de-DE" sz="1800" b="0" strike="noStrike" spc="-1" dirty="0">
              <a:solidFill>
                <a:srgbClr val="000000"/>
              </a:solidFill>
              <a:uFill>
                <a:solidFill>
                  <a:srgbClr val="FFFFFF"/>
                </a:solidFill>
              </a:uFill>
              <a:latin typeface="Arial"/>
            </a:endParaRPr>
          </a:p>
          <a:p>
            <a:pPr marL="216000" indent="-213120" algn="just">
              <a:lnSpc>
                <a:spcPct val="20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Die Versuchsfrist ist auf 36 Monaten ab Inkrafttreten des Dekrets (</a:t>
            </a:r>
            <a:r>
              <a:rPr lang="de-DE" sz="1200" b="0" strike="noStrike" spc="-1" dirty="0" err="1">
                <a:solidFill>
                  <a:srgbClr val="000000"/>
                </a:solidFill>
                <a:uFill>
                  <a:solidFill>
                    <a:srgbClr val="FFFFFF"/>
                  </a:solidFill>
                </a:uFill>
                <a:latin typeface="Tahoma"/>
                <a:ea typeface="DejaVu Sans"/>
              </a:rPr>
              <a:t>u.z.</a:t>
            </a:r>
            <a:r>
              <a:rPr lang="de-DE" sz="1200" b="0" strike="noStrike" spc="-1" dirty="0">
                <a:solidFill>
                  <a:srgbClr val="000000"/>
                </a:solidFill>
                <a:uFill>
                  <a:solidFill>
                    <a:srgbClr val="FFFFFF"/>
                  </a:solidFill>
                </a:uFill>
                <a:latin typeface="Tahoma"/>
                <a:ea typeface="DejaVu Sans"/>
              </a:rPr>
              <a:t> bis 12. Juli 2022) festgeschrieben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und müssen innerhalb von 12 Monaten ab Inkrafttretens des Dekrets beginnen.</a:t>
            </a:r>
            <a:endParaRPr lang="de-DE" sz="1800" b="0" strike="noStrike" spc="-1" dirty="0">
              <a:solidFill>
                <a:srgbClr val="000000"/>
              </a:solidFill>
              <a:uFill>
                <a:solidFill>
                  <a:srgbClr val="FFFFFF"/>
                </a:solidFill>
              </a:uFill>
              <a:latin typeface="Arial"/>
            </a:endParaRPr>
          </a:p>
          <a:p>
            <a:pPr marL="216000" indent="-213120" algn="just">
              <a:lnSpc>
                <a:spcPct val="20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Die Mindestdauer der Versuchsphase beträgt mindestens 12 Monate. </a:t>
            </a:r>
            <a:endParaRPr lang="de-DE" sz="1800" b="0" strike="noStrike" spc="-1" dirty="0">
              <a:solidFill>
                <a:srgbClr val="000000"/>
              </a:solidFill>
              <a:uFill>
                <a:solidFill>
                  <a:srgbClr val="FFFFFF"/>
                </a:solidFill>
              </a:uFill>
              <a:latin typeface="Arial"/>
            </a:endParaRPr>
          </a:p>
          <a:p>
            <a:pPr marL="216000" indent="-213120" algn="just">
              <a:lnSpc>
                <a:spcPct val="20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Die Gemeinden teilen dem Innenministerium innerhalb von dreißig Tagen nach der Genehmigung der </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Versuchsphase die ergriffene Maßnahmen mit.</a:t>
            </a:r>
            <a:endParaRPr lang="de-DE" sz="1800" b="0" strike="noStrike" spc="-1" dirty="0">
              <a:solidFill>
                <a:srgbClr val="000000"/>
              </a:solidFill>
              <a:uFill>
                <a:solidFill>
                  <a:srgbClr val="FFFFFF"/>
                </a:solidFill>
              </a:uFill>
              <a:latin typeface="Arial"/>
            </a:endParaRPr>
          </a:p>
          <a:p>
            <a:pPr marL="216000" indent="-213120" algn="just">
              <a:lnSpc>
                <a:spcPct val="200000"/>
              </a:lnSpc>
              <a:buClr>
                <a:srgbClr val="000000"/>
              </a:buClr>
              <a:buSzPct val="45000"/>
              <a:buFont typeface="Wingdings" charset="2"/>
              <a:buChar char=""/>
            </a:pPr>
            <a:r>
              <a:rPr lang="de-DE" sz="1200" b="0" strike="noStrike" spc="-1" dirty="0">
                <a:solidFill>
                  <a:srgbClr val="000000"/>
                </a:solidFill>
                <a:uFill>
                  <a:solidFill>
                    <a:srgbClr val="FFFFFF"/>
                  </a:solidFill>
                </a:uFill>
                <a:latin typeface="Tahoma"/>
                <a:ea typeface="DejaVu Sans"/>
              </a:rPr>
              <a:t>Innerhalb von drei Monaten nach Ende der Versuchsperiode teilen die Gemeinden dem Infrastruktur- und</a:t>
            </a:r>
            <a:endParaRPr lang="de-DE" sz="1800" b="0" strike="noStrike" spc="-1" dirty="0">
              <a:solidFill>
                <a:srgbClr val="000000"/>
              </a:solidFill>
              <a:uFill>
                <a:solidFill>
                  <a:srgbClr val="FFFFFF"/>
                </a:solidFill>
              </a:uFill>
              <a:latin typeface="Arial"/>
            </a:endParaRPr>
          </a:p>
          <a:p>
            <a:pPr algn="just">
              <a:lnSpc>
                <a:spcPct val="200000"/>
              </a:lnSpc>
            </a:pPr>
            <a:r>
              <a:rPr lang="de-DE" sz="1200" b="0" strike="noStrike" spc="-1" dirty="0">
                <a:solidFill>
                  <a:srgbClr val="000000"/>
                </a:solidFill>
                <a:uFill>
                  <a:solidFill>
                    <a:srgbClr val="FFFFFF"/>
                  </a:solidFill>
                </a:uFill>
                <a:latin typeface="Tahoma"/>
                <a:ea typeface="DejaVu Sans"/>
              </a:rPr>
              <a:t>Transportministerium die Erfahrungen mit.</a:t>
            </a:r>
            <a:endParaRPr lang="de-DE" sz="1800" b="0" strike="noStrike" spc="-1" dirty="0">
              <a:solidFill>
                <a:srgbClr val="000000"/>
              </a:solidFill>
              <a:uFill>
                <a:solidFill>
                  <a:srgbClr val="FFFFFF"/>
                </a:solidFill>
              </a:uFill>
              <a:latin typeface="Arial"/>
            </a:endParaRPr>
          </a:p>
          <a:p>
            <a:pPr algn="just">
              <a:lnSpc>
                <a:spcPct val="100000"/>
              </a:lnSpc>
            </a:pPr>
            <a:r>
              <a:rPr lang="de-DE" sz="1200" b="0" strike="noStrike" spc="-1" dirty="0">
                <a:solidFill>
                  <a:srgbClr val="000000"/>
                </a:solidFill>
                <a:uFill>
                  <a:solidFill>
                    <a:srgbClr val="FFFFFF"/>
                  </a:solidFill>
                </a:uFill>
                <a:latin typeface="Tahoma"/>
                <a:ea typeface="DejaVu Sans"/>
              </a:rPr>
              <a:t>   </a:t>
            </a: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a:p>
            <a:pPr algn="just">
              <a:lnSpc>
                <a:spcPct val="100000"/>
              </a:lnSpc>
            </a:pPr>
            <a:endParaRPr lang="de-DE"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0"/>
                      </p:stCondLst>
                      <p:childTnLst>
                        <p:par>
                          <p:cTn id="4" fill="freeze">
                            <p:stCondLst>
                              <p:cond delay="0"/>
                            </p:stCondLst>
                            <p:childTnLst>
                              <p:par>
                                <p:cTn id="5" presetID="40" presetClass="entr" fill="hold" nodeType="withEffect">
                                  <p:stCondLst>
                                    <p:cond delay="0"/>
                                  </p:stCondLst>
                                  <p:childTnLst>
                                    <p:set>
                                      <p:cBhvr>
                                        <p:cTn id="6" dur="1" fill="hold">
                                          <p:stCondLst>
                                            <p:cond delay="0"/>
                                          </p:stCondLst>
                                        </p:cTn>
                                        <p:tgtEl>
                                          <p:spTgt spid="145">
                                            <p:txEl>
                                              <p:pRg st="66" end="66"/>
                                            </p:txEl>
                                          </p:spTgt>
                                        </p:tgtEl>
                                        <p:attrNameLst>
                                          <p:attrName>style.visibility</p:attrName>
                                        </p:attrNameLst>
                                      </p:cBhvr>
                                      <p:to>
                                        <p:strVal val="visible"/>
                                      </p:to>
                                    </p:set>
                                    <p:animEffect transition="in" filter="fade">
                                      <p:cBhvr additive="repl">
                                        <p:cTn id="7" dur="1000"/>
                                        <p:tgtEl>
                                          <p:spTgt spid="145">
                                            <p:txEl>
                                              <p:pRg st="66" end="66"/>
                                            </p:txEl>
                                          </p:spTgt>
                                        </p:tgtEl>
                                      </p:cBhvr>
                                    </p:animEffect>
                                    <p:anim calcmode="lin" valueType="num">
                                      <p:cBhvr additive="repl">
                                        <p:cTn id="8" dur="1000" fill="hold"/>
                                        <p:tgtEl>
                                          <p:spTgt spid="145">
                                            <p:txEl>
                                              <p:pRg st="66" end="66"/>
                                            </p:txEl>
                                          </p:spTgt>
                                        </p:tgtEl>
                                        <p:attrNameLst>
                                          <p:attrName>ppt_x</p:attrName>
                                        </p:attrNameLst>
                                      </p:cBhvr>
                                      <p:tavLst>
                                        <p:tav tm="0">
                                          <p:val>
                                            <p:strVal val="#ppt_x-.1"/>
                                          </p:val>
                                        </p:tav>
                                        <p:tav tm="100000">
                                          <p:val>
                                            <p:strVal val="#ppt_x"/>
                                          </p:val>
                                        </p:tav>
                                      </p:tavLst>
                                    </p:anim>
                                    <p:anim calcmode="lin" valueType="num">
                                      <p:cBhvr additive="repl">
                                        <p:cTn id="9" dur="1000" fill="hold"/>
                                        <p:tgtEl>
                                          <p:spTgt spid="145">
                                            <p:txEl>
                                              <p:pRg st="66" end="66"/>
                                            </p:txEl>
                                          </p:spTgt>
                                        </p:tgtEl>
                                        <p:attrNameLst>
                                          <p:attrName>ppt_y</p:attrName>
                                        </p:attrNameLst>
                                      </p:cBhvr>
                                      <p:tavLst>
                                        <p:tav tm="0">
                                          <p:val>
                                            <p:strVal val="#ppt_y"/>
                                          </p:val>
                                        </p:tav>
                                        <p:tav tm="100000">
                                          <p:val>
                                            <p:strVal val="#ppt_y"/>
                                          </p:val>
                                        </p:tav>
                                      </p:tavLst>
                                    </p:anim>
                                  </p:childTnLst>
                                </p:cTn>
                              </p:par>
                            </p:childTnLst>
                          </p:cTn>
                        </p:par>
                      </p:childTnLst>
                    </p:cTn>
                  </p:par>
                  <p:par>
                    <p:cTn id="10" fill="freeze">
                      <p:stCondLst>
                        <p:cond delay="indefinite"/>
                      </p:stCondLst>
                      <p:childTnLst>
                        <p:par>
                          <p:cTn id="11" fill="freeze">
                            <p:stCondLst>
                              <p:cond delay="0"/>
                            </p:stCondLst>
                            <p:childTnLst>
                              <p:par>
                                <p:cTn id="12" presetID="5" presetClass="entr" presetSubtype="10" fill="hold" nodeType="clickEffect">
                                  <p:stCondLst>
                                    <p:cond delay="0"/>
                                  </p:stCondLst>
                                  <p:childTnLst>
                                    <p:set>
                                      <p:cBhvr>
                                        <p:cTn id="13" dur="1" fill="hold">
                                          <p:stCondLst>
                                            <p:cond delay="0"/>
                                          </p:stCondLst>
                                        </p:cTn>
                                        <p:tgtEl>
                                          <p:spTgt spid="146"/>
                                        </p:tgtEl>
                                        <p:attrNameLst>
                                          <p:attrName>style.visibility</p:attrName>
                                        </p:attrNameLst>
                                      </p:cBhvr>
                                      <p:to>
                                        <p:strVal val="visible"/>
                                      </p:to>
                                    </p:set>
                                    <p:animEffect transition="in" filter="checkerboard(across)">
                                      <p:cBhvr additive="repl">
                                        <p:cTn id="14"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Grafik 146"/>
          <p:cNvPicPr/>
          <p:nvPr/>
        </p:nvPicPr>
        <p:blipFill>
          <a:blip r:embed="rId2"/>
          <a:stretch/>
        </p:blipFill>
        <p:spPr>
          <a:xfrm>
            <a:off x="997560" y="1548360"/>
            <a:ext cx="7934040" cy="4438080"/>
          </a:xfrm>
          <a:prstGeom prst="rect">
            <a:avLst/>
          </a:prstGeom>
          <a:ln>
            <a:noFill/>
          </a:ln>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8" presetClass="entr" presetSubtype="32"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diamond(out)">
                                      <p:cBhvr additive="repl">
                                        <p:cTn id="7" dur="2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Grafik 147"/>
          <p:cNvPicPr/>
          <p:nvPr/>
        </p:nvPicPr>
        <p:blipFill>
          <a:blip r:embed="rId2"/>
          <a:stretch/>
        </p:blipFill>
        <p:spPr>
          <a:xfrm>
            <a:off x="1008000" y="1891800"/>
            <a:ext cx="3317400" cy="3705840"/>
          </a:xfrm>
          <a:prstGeom prst="rect">
            <a:avLst/>
          </a:prstGeom>
          <a:ln>
            <a:noFill/>
          </a:ln>
        </p:spPr>
      </p:pic>
      <p:pic>
        <p:nvPicPr>
          <p:cNvPr id="149" name="Grafik 148"/>
          <p:cNvPicPr/>
          <p:nvPr/>
        </p:nvPicPr>
        <p:blipFill>
          <a:blip r:embed="rId3"/>
          <a:stretch/>
        </p:blipFill>
        <p:spPr>
          <a:xfrm>
            <a:off x="5249520" y="1811160"/>
            <a:ext cx="3155760" cy="3705840"/>
          </a:xfrm>
          <a:prstGeom prst="rect">
            <a:avLst/>
          </a:prstGeom>
          <a:ln>
            <a:noFill/>
          </a:ln>
        </p:spPr>
      </p:pic>
      <p:sp>
        <p:nvSpPr>
          <p:cNvPr id="150" name="CustomShape 1"/>
          <p:cNvSpPr/>
          <p:nvPr/>
        </p:nvSpPr>
        <p:spPr>
          <a:xfrm>
            <a:off x="7233840" y="1488600"/>
            <a:ext cx="1839600" cy="2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a:solidFill>
                  <a:srgbClr val="000000"/>
                </a:solidFill>
                <a:uFill>
                  <a:solidFill>
                    <a:srgbClr val="FFFFFF"/>
                  </a:solidFill>
                </a:uFill>
                <a:latin typeface="Tahoma"/>
                <a:ea typeface="DejaVu Sans"/>
              </a:rPr>
              <a:t>Anlage 3 – Art. 4, Abs. 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6" presetClass="entr" presetSubtype="32"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circle(out)">
                                      <p:cBhvr additive="repl">
                                        <p:cTn id="7" dur="2000"/>
                                        <p:tgtEl>
                                          <p:spTgt spid="148"/>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circle(out)">
                                      <p:cBhvr additive="repl">
                                        <p:cTn id="12"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fik 150"/>
          <p:cNvPicPr/>
          <p:nvPr/>
        </p:nvPicPr>
        <p:blipFill>
          <a:blip r:embed="rId2"/>
          <a:stretch/>
        </p:blipFill>
        <p:spPr>
          <a:xfrm>
            <a:off x="720000" y="1667880"/>
            <a:ext cx="3750120" cy="4089240"/>
          </a:xfrm>
          <a:prstGeom prst="rect">
            <a:avLst/>
          </a:prstGeom>
          <a:ln>
            <a:noFill/>
          </a:ln>
        </p:spPr>
      </p:pic>
      <p:pic>
        <p:nvPicPr>
          <p:cNvPr id="152" name="Grafik 151"/>
          <p:cNvPicPr/>
          <p:nvPr/>
        </p:nvPicPr>
        <p:blipFill>
          <a:blip r:embed="rId3"/>
          <a:stretch/>
        </p:blipFill>
        <p:spPr>
          <a:xfrm>
            <a:off x="4836600" y="1656000"/>
            <a:ext cx="3512520" cy="4124520"/>
          </a:xfrm>
          <a:prstGeom prst="rect">
            <a:avLst/>
          </a:prstGeom>
          <a:ln>
            <a:noFill/>
          </a:ln>
        </p:spPr>
      </p:pic>
      <p:sp>
        <p:nvSpPr>
          <p:cNvPr id="153" name="CustomShape 1"/>
          <p:cNvSpPr/>
          <p:nvPr/>
        </p:nvSpPr>
        <p:spPr>
          <a:xfrm>
            <a:off x="7375680" y="1458720"/>
            <a:ext cx="1839600" cy="2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de-DE" sz="1000" b="0" strike="noStrike" spc="-1">
                <a:solidFill>
                  <a:srgbClr val="000000"/>
                </a:solidFill>
                <a:uFill>
                  <a:solidFill>
                    <a:srgbClr val="FFFFFF"/>
                  </a:solidFill>
                </a:uFill>
                <a:latin typeface="Tahoma"/>
                <a:ea typeface="DejaVu Sans"/>
              </a:rPr>
              <a:t>Anlage 3 – Art. 4, Abs. 2</a:t>
            </a:r>
            <a:endParaRPr lang="de-DE"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6" presetClass="entr" presetSubtype="32"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circle(out)">
                                      <p:cBhvr additive="repl">
                                        <p:cTn id="7" dur="2000"/>
                                        <p:tgtEl>
                                          <p:spTgt spid="151"/>
                                        </p:tgtEl>
                                      </p:cBhvr>
                                    </p:animEffect>
                                  </p:childTnLst>
                                </p:cTn>
                              </p:par>
                            </p:childTnLst>
                          </p:cTn>
                        </p:par>
                      </p:childTnLst>
                    </p:cTn>
                  </p:par>
                  <p:par>
                    <p:cTn id="8" fill="freeze">
                      <p:stCondLst>
                        <p:cond delay="indefinite"/>
                      </p:stCondLst>
                      <p:childTnLst>
                        <p:par>
                          <p:cTn id="9" fill="freeze">
                            <p:stCondLst>
                              <p:cond delay="0"/>
                            </p:stCondLst>
                            <p:childTnLst>
                              <p:par>
                                <p:cTn id="10" presetID="6" presetClass="entr" presetSubtype="32"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circle(out)">
                                      <p:cBhvr additive="repl">
                                        <p:cTn id="12"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11BF8FA0FA4354082684392593A521C" ma:contentTypeVersion="7" ma:contentTypeDescription="Ein neues Dokument erstellen." ma:contentTypeScope="" ma:versionID="99681536489fee2343149311b320e330">
  <xsd:schema xmlns:xsd="http://www.w3.org/2001/XMLSchema" xmlns:xs="http://www.w3.org/2001/XMLSchema" xmlns:p="http://schemas.microsoft.com/office/2006/metadata/properties" xmlns:ns2="a9c864bb-e3fd-45c2-8286-8d3ae48a9084" targetNamespace="http://schemas.microsoft.com/office/2006/metadata/properties" ma:root="true" ma:fieldsID="fb264aeb963f8731a52c78876fa1827d" ns2:_="">
    <xsd:import namespace="a9c864bb-e3fd-45c2-8286-8d3ae48a90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864bb-e3fd-45c2-8286-8d3ae48a9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E56FF-757B-4247-9886-12159EEC9B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1353E9-3864-45BE-BDF7-6AB6666C5508}">
  <ds:schemaRefs>
    <ds:schemaRef ds:uri="http://schemas.microsoft.com/sharepoint/v3/contenttype/forms"/>
  </ds:schemaRefs>
</ds:datastoreItem>
</file>

<file path=customXml/itemProps3.xml><?xml version="1.0" encoding="utf-8"?>
<ds:datastoreItem xmlns:ds="http://schemas.openxmlformats.org/officeDocument/2006/customXml" ds:itemID="{FE91AE68-9E6F-4F40-8755-5C33A0078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864bb-e3fd-45c2-8286-8d3ae48a9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Green Mobility 16-9</Template>
  <TotalTime>0</TotalTime>
  <Words>1964</Words>
  <Application>Microsoft Office PowerPoint</Application>
  <PresentationFormat>Benutzerdefiniert</PresentationFormat>
  <Paragraphs>208</Paragraphs>
  <Slides>21</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21</vt:i4>
      </vt:variant>
    </vt:vector>
  </HeadingPairs>
  <TitlesOfParts>
    <vt:vector size="30" baseType="lpstr">
      <vt:lpstr>Arial</vt:lpstr>
      <vt:lpstr>Calibri</vt:lpstr>
      <vt:lpstr>Comic Sans MS</vt:lpstr>
      <vt:lpstr>Symbol</vt:lpstr>
      <vt:lpstr>Tahoma</vt:lpstr>
      <vt:lpstr>Wingdings</vt:lpstr>
      <vt:lpstr>Office Theme</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 Projekte / progetti attuali</dc:title>
  <dc:subject/>
  <dc:creator>Elisa Zambiasi</dc:creator>
  <dc:description/>
  <cp:lastModifiedBy>Mayr, Kirsten</cp:lastModifiedBy>
  <cp:revision>138</cp:revision>
  <dcterms:created xsi:type="dcterms:W3CDTF">2017-03-14T14:50:01Z</dcterms:created>
  <dcterms:modified xsi:type="dcterms:W3CDTF">2023-11-08T09:17:54Z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(16:9)</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y fmtid="{D5CDD505-2E9C-101B-9397-08002B2CF9AE}" pid="12" name="ContentTypeId">
    <vt:lpwstr>0x010100C11BF8FA0FA4354082684392593A521C</vt:lpwstr>
  </property>
</Properties>
</file>