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1880850" cy="29524325"/>
  <p:notesSz cx="6858000" cy="9144000"/>
  <p:defaultTextStyle>
    <a:defPPr>
      <a:defRPr lang="nl-NL"/>
    </a:defPPr>
    <a:lvl1pPr marL="0" algn="l" defTabSz="1254841" rtl="0" eaLnBrk="1" latinLnBrk="0" hangingPunct="1">
      <a:defRPr sz="2500" kern="1200">
        <a:solidFill>
          <a:schemeClr val="tx1"/>
        </a:solidFill>
        <a:latin typeface="+mn-lt"/>
        <a:ea typeface="+mn-ea"/>
        <a:cs typeface="+mn-cs"/>
      </a:defRPr>
    </a:lvl1pPr>
    <a:lvl2pPr marL="627420" algn="l" defTabSz="1254841" rtl="0" eaLnBrk="1" latinLnBrk="0" hangingPunct="1">
      <a:defRPr sz="2500" kern="1200">
        <a:solidFill>
          <a:schemeClr val="tx1"/>
        </a:solidFill>
        <a:latin typeface="+mn-lt"/>
        <a:ea typeface="+mn-ea"/>
        <a:cs typeface="+mn-cs"/>
      </a:defRPr>
    </a:lvl2pPr>
    <a:lvl3pPr marL="1254841" algn="l" defTabSz="1254841" rtl="0" eaLnBrk="1" latinLnBrk="0" hangingPunct="1">
      <a:defRPr sz="2500" kern="1200">
        <a:solidFill>
          <a:schemeClr val="tx1"/>
        </a:solidFill>
        <a:latin typeface="+mn-lt"/>
        <a:ea typeface="+mn-ea"/>
        <a:cs typeface="+mn-cs"/>
      </a:defRPr>
    </a:lvl3pPr>
    <a:lvl4pPr marL="1882260" algn="l" defTabSz="1254841" rtl="0" eaLnBrk="1" latinLnBrk="0" hangingPunct="1">
      <a:defRPr sz="2500" kern="1200">
        <a:solidFill>
          <a:schemeClr val="tx1"/>
        </a:solidFill>
        <a:latin typeface="+mn-lt"/>
        <a:ea typeface="+mn-ea"/>
        <a:cs typeface="+mn-cs"/>
      </a:defRPr>
    </a:lvl4pPr>
    <a:lvl5pPr marL="2509681" algn="l" defTabSz="1254841" rtl="0" eaLnBrk="1" latinLnBrk="0" hangingPunct="1">
      <a:defRPr sz="2500" kern="1200">
        <a:solidFill>
          <a:schemeClr val="tx1"/>
        </a:solidFill>
        <a:latin typeface="+mn-lt"/>
        <a:ea typeface="+mn-ea"/>
        <a:cs typeface="+mn-cs"/>
      </a:defRPr>
    </a:lvl5pPr>
    <a:lvl6pPr marL="3137100" algn="l" defTabSz="1254841" rtl="0" eaLnBrk="1" latinLnBrk="0" hangingPunct="1">
      <a:defRPr sz="2500" kern="1200">
        <a:solidFill>
          <a:schemeClr val="tx1"/>
        </a:solidFill>
        <a:latin typeface="+mn-lt"/>
        <a:ea typeface="+mn-ea"/>
        <a:cs typeface="+mn-cs"/>
      </a:defRPr>
    </a:lvl6pPr>
    <a:lvl7pPr marL="3764520" algn="l" defTabSz="1254841" rtl="0" eaLnBrk="1" latinLnBrk="0" hangingPunct="1">
      <a:defRPr sz="2500" kern="1200">
        <a:solidFill>
          <a:schemeClr val="tx1"/>
        </a:solidFill>
        <a:latin typeface="+mn-lt"/>
        <a:ea typeface="+mn-ea"/>
        <a:cs typeface="+mn-cs"/>
      </a:defRPr>
    </a:lvl7pPr>
    <a:lvl8pPr marL="4391941" algn="l" defTabSz="1254841" rtl="0" eaLnBrk="1" latinLnBrk="0" hangingPunct="1">
      <a:defRPr sz="2500" kern="1200">
        <a:solidFill>
          <a:schemeClr val="tx1"/>
        </a:solidFill>
        <a:latin typeface="+mn-lt"/>
        <a:ea typeface="+mn-ea"/>
        <a:cs typeface="+mn-cs"/>
      </a:defRPr>
    </a:lvl8pPr>
    <a:lvl9pPr marL="5019360" algn="l" defTabSz="1254841" rtl="0" eaLnBrk="1" latinLnBrk="0" hangingPunct="1">
      <a:defRPr sz="2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6" d="100"/>
          <a:sy n="66" d="100"/>
        </p:scale>
        <p:origin x="-3240" y="-72"/>
      </p:cViewPr>
      <p:guideLst>
        <p:guide orient="horz" pos="9299"/>
        <p:guide pos="374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891075" y="9171696"/>
            <a:ext cx="10098723" cy="6328592"/>
          </a:xfrm>
        </p:spPr>
        <p:txBody>
          <a:bodyPr/>
          <a:lstStyle/>
          <a:p>
            <a:r>
              <a:rPr lang="nl-NL" smtClean="0"/>
              <a:t>Klik om de stijl te bewerken</a:t>
            </a:r>
            <a:endParaRPr lang="nl-NL"/>
          </a:p>
        </p:txBody>
      </p:sp>
      <p:sp>
        <p:nvSpPr>
          <p:cNvPr id="3" name="Ondertitel 2"/>
          <p:cNvSpPr>
            <a:spLocks noGrp="1"/>
          </p:cNvSpPr>
          <p:nvPr>
            <p:ph type="subTitle" idx="1"/>
          </p:nvPr>
        </p:nvSpPr>
        <p:spPr>
          <a:xfrm>
            <a:off x="1782136" y="16730454"/>
            <a:ext cx="8316595" cy="7545106"/>
          </a:xfrm>
        </p:spPr>
        <p:txBody>
          <a:bodyPr/>
          <a:lstStyle>
            <a:lvl1pPr marL="0" indent="0" algn="ctr">
              <a:buNone/>
              <a:defRPr>
                <a:solidFill>
                  <a:schemeClr val="tx1">
                    <a:tint val="75000"/>
                  </a:schemeClr>
                </a:solidFill>
              </a:defRPr>
            </a:lvl1pPr>
            <a:lvl2pPr marL="627420" indent="0" algn="ctr">
              <a:buNone/>
              <a:defRPr>
                <a:solidFill>
                  <a:schemeClr val="tx1">
                    <a:tint val="75000"/>
                  </a:schemeClr>
                </a:solidFill>
              </a:defRPr>
            </a:lvl2pPr>
            <a:lvl3pPr marL="1254841" indent="0" algn="ctr">
              <a:buNone/>
              <a:defRPr>
                <a:solidFill>
                  <a:schemeClr val="tx1">
                    <a:tint val="75000"/>
                  </a:schemeClr>
                </a:solidFill>
              </a:defRPr>
            </a:lvl3pPr>
            <a:lvl4pPr marL="1882260" indent="0" algn="ctr">
              <a:buNone/>
              <a:defRPr>
                <a:solidFill>
                  <a:schemeClr val="tx1">
                    <a:tint val="75000"/>
                  </a:schemeClr>
                </a:solidFill>
              </a:defRPr>
            </a:lvl4pPr>
            <a:lvl5pPr marL="2509681" indent="0" algn="ctr">
              <a:buNone/>
              <a:defRPr>
                <a:solidFill>
                  <a:schemeClr val="tx1">
                    <a:tint val="75000"/>
                  </a:schemeClr>
                </a:solidFill>
              </a:defRPr>
            </a:lvl5pPr>
            <a:lvl6pPr marL="3137100" indent="0" algn="ctr">
              <a:buNone/>
              <a:defRPr>
                <a:solidFill>
                  <a:schemeClr val="tx1">
                    <a:tint val="75000"/>
                  </a:schemeClr>
                </a:solidFill>
              </a:defRPr>
            </a:lvl6pPr>
            <a:lvl7pPr marL="3764520" indent="0" algn="ctr">
              <a:buNone/>
              <a:defRPr>
                <a:solidFill>
                  <a:schemeClr val="tx1">
                    <a:tint val="75000"/>
                  </a:schemeClr>
                </a:solidFill>
              </a:defRPr>
            </a:lvl7pPr>
            <a:lvl8pPr marL="4391941" indent="0" algn="ctr">
              <a:buNone/>
              <a:defRPr>
                <a:solidFill>
                  <a:schemeClr val="tx1">
                    <a:tint val="75000"/>
                  </a:schemeClr>
                </a:solidFill>
              </a:defRPr>
            </a:lvl8pPr>
            <a:lvl9pPr marL="501936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BCB671E8-082C-48D8-BA5D-C958EF97530F}" type="datetimeFigureOut">
              <a:rPr lang="nl-NL" smtClean="0"/>
              <a:t>19-12-2018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0EE0836-EDBC-4BD1-B877-63EBAD4B6B94}" type="slidenum">
              <a:rPr lang="nl-NL" smtClean="0"/>
              <a:t>‹nr.›</a:t>
            </a:fld>
            <a:endParaRPr lang="nl-NL"/>
          </a:p>
        </p:txBody>
      </p:sp>
    </p:spTree>
    <p:extLst>
      <p:ext uri="{BB962C8B-B14F-4D97-AF65-F5344CB8AC3E}">
        <p14:creationId xmlns:p14="http://schemas.microsoft.com/office/powerpoint/2010/main" val="4168938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CB671E8-082C-48D8-BA5D-C958EF97530F}" type="datetimeFigureOut">
              <a:rPr lang="nl-NL" smtClean="0"/>
              <a:t>19-12-2018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0EE0836-EDBC-4BD1-B877-63EBAD4B6B94}" type="slidenum">
              <a:rPr lang="nl-NL" smtClean="0"/>
              <a:t>‹nr.›</a:t>
            </a:fld>
            <a:endParaRPr lang="nl-NL"/>
          </a:p>
        </p:txBody>
      </p:sp>
    </p:spTree>
    <p:extLst>
      <p:ext uri="{BB962C8B-B14F-4D97-AF65-F5344CB8AC3E}">
        <p14:creationId xmlns:p14="http://schemas.microsoft.com/office/powerpoint/2010/main" val="1038570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460214" y="1578737"/>
            <a:ext cx="2004895" cy="33583921"/>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45541" y="1578737"/>
            <a:ext cx="5816668" cy="33583921"/>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CB671E8-082C-48D8-BA5D-C958EF97530F}" type="datetimeFigureOut">
              <a:rPr lang="nl-NL" smtClean="0"/>
              <a:t>19-12-2018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0EE0836-EDBC-4BD1-B877-63EBAD4B6B94}" type="slidenum">
              <a:rPr lang="nl-NL" smtClean="0"/>
              <a:t>‹nr.›</a:t>
            </a:fld>
            <a:endParaRPr lang="nl-NL"/>
          </a:p>
        </p:txBody>
      </p:sp>
    </p:spTree>
    <p:extLst>
      <p:ext uri="{BB962C8B-B14F-4D97-AF65-F5344CB8AC3E}">
        <p14:creationId xmlns:p14="http://schemas.microsoft.com/office/powerpoint/2010/main" val="216936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CB671E8-082C-48D8-BA5D-C958EF97530F}" type="datetimeFigureOut">
              <a:rPr lang="nl-NL" smtClean="0"/>
              <a:t>19-12-2018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0EE0836-EDBC-4BD1-B877-63EBAD4B6B94}" type="slidenum">
              <a:rPr lang="nl-NL" smtClean="0"/>
              <a:t>‹nr.›</a:t>
            </a:fld>
            <a:endParaRPr lang="nl-NL"/>
          </a:p>
        </p:txBody>
      </p:sp>
    </p:spTree>
    <p:extLst>
      <p:ext uri="{BB962C8B-B14F-4D97-AF65-F5344CB8AC3E}">
        <p14:creationId xmlns:p14="http://schemas.microsoft.com/office/powerpoint/2010/main" val="314982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38512" y="18972121"/>
            <a:ext cx="10098723" cy="5863858"/>
          </a:xfrm>
        </p:spPr>
        <p:txBody>
          <a:bodyPr anchor="t"/>
          <a:lstStyle>
            <a:lvl1pPr algn="l">
              <a:defRPr sz="54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938512" y="12513687"/>
            <a:ext cx="10098723" cy="6458444"/>
          </a:xfrm>
        </p:spPr>
        <p:txBody>
          <a:bodyPr anchor="b"/>
          <a:lstStyle>
            <a:lvl1pPr marL="0" indent="0">
              <a:buNone/>
              <a:defRPr sz="2800">
                <a:solidFill>
                  <a:schemeClr val="tx1">
                    <a:tint val="75000"/>
                  </a:schemeClr>
                </a:solidFill>
              </a:defRPr>
            </a:lvl1pPr>
            <a:lvl2pPr marL="627420" indent="0">
              <a:buNone/>
              <a:defRPr sz="2500">
                <a:solidFill>
                  <a:schemeClr val="tx1">
                    <a:tint val="75000"/>
                  </a:schemeClr>
                </a:solidFill>
              </a:defRPr>
            </a:lvl2pPr>
            <a:lvl3pPr marL="1254841" indent="0">
              <a:buNone/>
              <a:defRPr sz="2200">
                <a:solidFill>
                  <a:schemeClr val="tx1">
                    <a:tint val="75000"/>
                  </a:schemeClr>
                </a:solidFill>
              </a:defRPr>
            </a:lvl3pPr>
            <a:lvl4pPr marL="1882260" indent="0">
              <a:buNone/>
              <a:defRPr sz="1900">
                <a:solidFill>
                  <a:schemeClr val="tx1">
                    <a:tint val="75000"/>
                  </a:schemeClr>
                </a:solidFill>
              </a:defRPr>
            </a:lvl4pPr>
            <a:lvl5pPr marL="2509681" indent="0">
              <a:buNone/>
              <a:defRPr sz="1900">
                <a:solidFill>
                  <a:schemeClr val="tx1">
                    <a:tint val="75000"/>
                  </a:schemeClr>
                </a:solidFill>
              </a:defRPr>
            </a:lvl5pPr>
            <a:lvl6pPr marL="3137100" indent="0">
              <a:buNone/>
              <a:defRPr sz="1900">
                <a:solidFill>
                  <a:schemeClr val="tx1">
                    <a:tint val="75000"/>
                  </a:schemeClr>
                </a:solidFill>
              </a:defRPr>
            </a:lvl6pPr>
            <a:lvl7pPr marL="3764520" indent="0">
              <a:buNone/>
              <a:defRPr sz="1900">
                <a:solidFill>
                  <a:schemeClr val="tx1">
                    <a:tint val="75000"/>
                  </a:schemeClr>
                </a:solidFill>
              </a:defRPr>
            </a:lvl7pPr>
            <a:lvl8pPr marL="4391941" indent="0">
              <a:buNone/>
              <a:defRPr sz="1900">
                <a:solidFill>
                  <a:schemeClr val="tx1">
                    <a:tint val="75000"/>
                  </a:schemeClr>
                </a:solidFill>
              </a:defRPr>
            </a:lvl8pPr>
            <a:lvl9pPr marL="5019360" indent="0">
              <a:buNone/>
              <a:defRPr sz="19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BCB671E8-082C-48D8-BA5D-C958EF97530F}" type="datetimeFigureOut">
              <a:rPr lang="nl-NL" smtClean="0"/>
              <a:t>19-12-2018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0EE0836-EDBC-4BD1-B877-63EBAD4B6B94}" type="slidenum">
              <a:rPr lang="nl-NL" smtClean="0"/>
              <a:t>‹nr.›</a:t>
            </a:fld>
            <a:endParaRPr lang="nl-NL"/>
          </a:p>
        </p:txBody>
      </p:sp>
    </p:spTree>
    <p:extLst>
      <p:ext uri="{BB962C8B-B14F-4D97-AF65-F5344CB8AC3E}">
        <p14:creationId xmlns:p14="http://schemas.microsoft.com/office/powerpoint/2010/main" val="1087851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45542" y="9185367"/>
            <a:ext cx="3910780" cy="25977307"/>
          </a:xfrm>
        </p:spPr>
        <p:txBody>
          <a:bodyPr/>
          <a:lstStyle>
            <a:lvl1pPr>
              <a:defRPr sz="3800"/>
            </a:lvl1pPr>
            <a:lvl2pPr>
              <a:defRPr sz="3300"/>
            </a:lvl2pPr>
            <a:lvl3pPr>
              <a:defRPr sz="2800"/>
            </a:lvl3pPr>
            <a:lvl4pPr>
              <a:defRPr sz="2500"/>
            </a:lvl4pPr>
            <a:lvl5pPr>
              <a:defRPr sz="2500"/>
            </a:lvl5pPr>
            <a:lvl6pPr>
              <a:defRPr sz="2500"/>
            </a:lvl6pPr>
            <a:lvl7pPr>
              <a:defRPr sz="2500"/>
            </a:lvl7pPr>
            <a:lvl8pPr>
              <a:defRPr sz="2500"/>
            </a:lvl8pPr>
            <a:lvl9pPr>
              <a:defRPr sz="25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54332" y="9185367"/>
            <a:ext cx="3910780" cy="25977307"/>
          </a:xfrm>
        </p:spPr>
        <p:txBody>
          <a:bodyPr/>
          <a:lstStyle>
            <a:lvl1pPr>
              <a:defRPr sz="3800"/>
            </a:lvl1pPr>
            <a:lvl2pPr>
              <a:defRPr sz="3300"/>
            </a:lvl2pPr>
            <a:lvl3pPr>
              <a:defRPr sz="2800"/>
            </a:lvl3pPr>
            <a:lvl4pPr>
              <a:defRPr sz="2500"/>
            </a:lvl4pPr>
            <a:lvl5pPr>
              <a:defRPr sz="2500"/>
            </a:lvl5pPr>
            <a:lvl6pPr>
              <a:defRPr sz="2500"/>
            </a:lvl6pPr>
            <a:lvl7pPr>
              <a:defRPr sz="2500"/>
            </a:lvl7pPr>
            <a:lvl8pPr>
              <a:defRPr sz="2500"/>
            </a:lvl8pPr>
            <a:lvl9pPr>
              <a:defRPr sz="25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CB671E8-082C-48D8-BA5D-C958EF97530F}" type="datetimeFigureOut">
              <a:rPr lang="nl-NL" smtClean="0"/>
              <a:t>19-12-2018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0EE0836-EDBC-4BD1-B877-63EBAD4B6B94}" type="slidenum">
              <a:rPr lang="nl-NL" smtClean="0"/>
              <a:t>‹nr.›</a:t>
            </a:fld>
            <a:endParaRPr lang="nl-NL"/>
          </a:p>
        </p:txBody>
      </p:sp>
    </p:spTree>
    <p:extLst>
      <p:ext uri="{BB962C8B-B14F-4D97-AF65-F5344CB8AC3E}">
        <p14:creationId xmlns:p14="http://schemas.microsoft.com/office/powerpoint/2010/main" val="2428132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94054" y="1182351"/>
            <a:ext cx="10692765" cy="4920721"/>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594047" y="6608805"/>
            <a:ext cx="5249439" cy="2754234"/>
          </a:xfrm>
        </p:spPr>
        <p:txBody>
          <a:bodyPr anchor="b"/>
          <a:lstStyle>
            <a:lvl1pPr marL="0" indent="0">
              <a:buNone/>
              <a:defRPr sz="3300" b="1"/>
            </a:lvl1pPr>
            <a:lvl2pPr marL="627420" indent="0">
              <a:buNone/>
              <a:defRPr sz="2800" b="1"/>
            </a:lvl2pPr>
            <a:lvl3pPr marL="1254841" indent="0">
              <a:buNone/>
              <a:defRPr sz="2500" b="1"/>
            </a:lvl3pPr>
            <a:lvl4pPr marL="1882260" indent="0">
              <a:buNone/>
              <a:defRPr sz="2200" b="1"/>
            </a:lvl4pPr>
            <a:lvl5pPr marL="2509681" indent="0">
              <a:buNone/>
              <a:defRPr sz="2200" b="1"/>
            </a:lvl5pPr>
            <a:lvl6pPr marL="3137100" indent="0">
              <a:buNone/>
              <a:defRPr sz="2200" b="1"/>
            </a:lvl6pPr>
            <a:lvl7pPr marL="3764520" indent="0">
              <a:buNone/>
              <a:defRPr sz="2200" b="1"/>
            </a:lvl7pPr>
            <a:lvl8pPr marL="4391941" indent="0">
              <a:buNone/>
              <a:defRPr sz="2200" b="1"/>
            </a:lvl8pPr>
            <a:lvl9pPr marL="5019360" indent="0">
              <a:buNone/>
              <a:defRPr sz="2200" b="1"/>
            </a:lvl9pPr>
          </a:lstStyle>
          <a:p>
            <a:pPr lvl="0"/>
            <a:r>
              <a:rPr lang="nl-NL" smtClean="0"/>
              <a:t>Klik om de modelstijlen te bewerken</a:t>
            </a:r>
          </a:p>
        </p:txBody>
      </p:sp>
      <p:sp>
        <p:nvSpPr>
          <p:cNvPr id="4" name="Tijdelijke aanduiding voor inhoud 3"/>
          <p:cNvSpPr>
            <a:spLocks noGrp="1"/>
          </p:cNvSpPr>
          <p:nvPr>
            <p:ph sz="half" idx="2"/>
          </p:nvPr>
        </p:nvSpPr>
        <p:spPr>
          <a:xfrm>
            <a:off x="594047" y="9363040"/>
            <a:ext cx="5249439" cy="17010660"/>
          </a:xfrm>
        </p:spPr>
        <p:txBody>
          <a:bodyPr/>
          <a:lstStyle>
            <a:lvl1pPr>
              <a:defRPr sz="33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035310" y="6608805"/>
            <a:ext cx="5251501" cy="2754234"/>
          </a:xfrm>
        </p:spPr>
        <p:txBody>
          <a:bodyPr anchor="b"/>
          <a:lstStyle>
            <a:lvl1pPr marL="0" indent="0">
              <a:buNone/>
              <a:defRPr sz="3300" b="1"/>
            </a:lvl1pPr>
            <a:lvl2pPr marL="627420" indent="0">
              <a:buNone/>
              <a:defRPr sz="2800" b="1"/>
            </a:lvl2pPr>
            <a:lvl3pPr marL="1254841" indent="0">
              <a:buNone/>
              <a:defRPr sz="2500" b="1"/>
            </a:lvl3pPr>
            <a:lvl4pPr marL="1882260" indent="0">
              <a:buNone/>
              <a:defRPr sz="2200" b="1"/>
            </a:lvl4pPr>
            <a:lvl5pPr marL="2509681" indent="0">
              <a:buNone/>
              <a:defRPr sz="2200" b="1"/>
            </a:lvl5pPr>
            <a:lvl6pPr marL="3137100" indent="0">
              <a:buNone/>
              <a:defRPr sz="2200" b="1"/>
            </a:lvl6pPr>
            <a:lvl7pPr marL="3764520" indent="0">
              <a:buNone/>
              <a:defRPr sz="2200" b="1"/>
            </a:lvl7pPr>
            <a:lvl8pPr marL="4391941" indent="0">
              <a:buNone/>
              <a:defRPr sz="2200" b="1"/>
            </a:lvl8pPr>
            <a:lvl9pPr marL="5019360" indent="0">
              <a:buNone/>
              <a:defRPr sz="2200" b="1"/>
            </a:lvl9pPr>
          </a:lstStyle>
          <a:p>
            <a:pPr lvl="0"/>
            <a:r>
              <a:rPr lang="nl-NL" smtClean="0"/>
              <a:t>Klik om de modelstijlen te bewerken</a:t>
            </a:r>
          </a:p>
        </p:txBody>
      </p:sp>
      <p:sp>
        <p:nvSpPr>
          <p:cNvPr id="6" name="Tijdelijke aanduiding voor inhoud 5"/>
          <p:cNvSpPr>
            <a:spLocks noGrp="1"/>
          </p:cNvSpPr>
          <p:nvPr>
            <p:ph sz="quarter" idx="4"/>
          </p:nvPr>
        </p:nvSpPr>
        <p:spPr>
          <a:xfrm>
            <a:off x="6035310" y="9363040"/>
            <a:ext cx="5251501" cy="17010660"/>
          </a:xfrm>
        </p:spPr>
        <p:txBody>
          <a:bodyPr/>
          <a:lstStyle>
            <a:lvl1pPr>
              <a:defRPr sz="33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CB671E8-082C-48D8-BA5D-C958EF97530F}" type="datetimeFigureOut">
              <a:rPr lang="nl-NL" smtClean="0"/>
              <a:t>19-12-2018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0EE0836-EDBC-4BD1-B877-63EBAD4B6B94}" type="slidenum">
              <a:rPr lang="nl-NL" smtClean="0"/>
              <a:t>‹nr.›</a:t>
            </a:fld>
            <a:endParaRPr lang="nl-NL"/>
          </a:p>
        </p:txBody>
      </p:sp>
    </p:spTree>
    <p:extLst>
      <p:ext uri="{BB962C8B-B14F-4D97-AF65-F5344CB8AC3E}">
        <p14:creationId xmlns:p14="http://schemas.microsoft.com/office/powerpoint/2010/main" val="1198099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BCB671E8-082C-48D8-BA5D-C958EF97530F}" type="datetimeFigureOut">
              <a:rPr lang="nl-NL" smtClean="0"/>
              <a:t>19-12-2018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0EE0836-EDBC-4BD1-B877-63EBAD4B6B94}" type="slidenum">
              <a:rPr lang="nl-NL" smtClean="0"/>
              <a:t>‹nr.›</a:t>
            </a:fld>
            <a:endParaRPr lang="nl-NL"/>
          </a:p>
        </p:txBody>
      </p:sp>
    </p:spTree>
    <p:extLst>
      <p:ext uri="{BB962C8B-B14F-4D97-AF65-F5344CB8AC3E}">
        <p14:creationId xmlns:p14="http://schemas.microsoft.com/office/powerpoint/2010/main" val="2882553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CB671E8-082C-48D8-BA5D-C958EF97530F}" type="datetimeFigureOut">
              <a:rPr lang="nl-NL" smtClean="0"/>
              <a:t>19-12-2018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0EE0836-EDBC-4BD1-B877-63EBAD4B6B94}" type="slidenum">
              <a:rPr lang="nl-NL" smtClean="0"/>
              <a:t>‹nr.›</a:t>
            </a:fld>
            <a:endParaRPr lang="nl-NL"/>
          </a:p>
        </p:txBody>
      </p:sp>
    </p:spTree>
    <p:extLst>
      <p:ext uri="{BB962C8B-B14F-4D97-AF65-F5344CB8AC3E}">
        <p14:creationId xmlns:p14="http://schemas.microsoft.com/office/powerpoint/2010/main" val="2922326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94056" y="1175513"/>
            <a:ext cx="3908717" cy="5002732"/>
          </a:xfrm>
        </p:spPr>
        <p:txBody>
          <a:bodyPr anchor="b"/>
          <a:lstStyle>
            <a:lvl1pPr algn="l">
              <a:defRPr sz="2800" b="1"/>
            </a:lvl1pPr>
          </a:lstStyle>
          <a:p>
            <a:r>
              <a:rPr lang="nl-NL" smtClean="0"/>
              <a:t>Klik om de stijl te bewerken</a:t>
            </a:r>
            <a:endParaRPr lang="nl-NL"/>
          </a:p>
        </p:txBody>
      </p:sp>
      <p:sp>
        <p:nvSpPr>
          <p:cNvPr id="3" name="Tijdelijke aanduiding voor inhoud 2"/>
          <p:cNvSpPr>
            <a:spLocks noGrp="1"/>
          </p:cNvSpPr>
          <p:nvPr>
            <p:ph idx="1"/>
          </p:nvPr>
        </p:nvSpPr>
        <p:spPr>
          <a:xfrm>
            <a:off x="4645089" y="1175526"/>
            <a:ext cx="6641727" cy="25198193"/>
          </a:xfrm>
        </p:spPr>
        <p:txBody>
          <a:bodyPr/>
          <a:lstStyle>
            <a:lvl1pPr>
              <a:defRPr sz="4400"/>
            </a:lvl1pPr>
            <a:lvl2pPr>
              <a:defRPr sz="3800"/>
            </a:lvl2pPr>
            <a:lvl3pPr>
              <a:defRPr sz="3300"/>
            </a:lvl3pPr>
            <a:lvl4pPr>
              <a:defRPr sz="2800"/>
            </a:lvl4pPr>
            <a:lvl5pPr>
              <a:defRPr sz="2800"/>
            </a:lvl5pPr>
            <a:lvl6pPr>
              <a:defRPr sz="2800"/>
            </a:lvl6pPr>
            <a:lvl7pPr>
              <a:defRPr sz="2800"/>
            </a:lvl7pPr>
            <a:lvl8pPr>
              <a:defRPr sz="2800"/>
            </a:lvl8pPr>
            <a:lvl9pPr>
              <a:defRPr sz="2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594056" y="6178252"/>
            <a:ext cx="3908717" cy="20195460"/>
          </a:xfrm>
        </p:spPr>
        <p:txBody>
          <a:bodyPr/>
          <a:lstStyle>
            <a:lvl1pPr marL="0" indent="0">
              <a:buNone/>
              <a:defRPr sz="1900"/>
            </a:lvl1pPr>
            <a:lvl2pPr marL="627420" indent="0">
              <a:buNone/>
              <a:defRPr sz="1600"/>
            </a:lvl2pPr>
            <a:lvl3pPr marL="1254841" indent="0">
              <a:buNone/>
              <a:defRPr sz="1400"/>
            </a:lvl3pPr>
            <a:lvl4pPr marL="1882260" indent="0">
              <a:buNone/>
              <a:defRPr sz="1300"/>
            </a:lvl4pPr>
            <a:lvl5pPr marL="2509681" indent="0">
              <a:buNone/>
              <a:defRPr sz="1300"/>
            </a:lvl5pPr>
            <a:lvl6pPr marL="3137100" indent="0">
              <a:buNone/>
              <a:defRPr sz="1300"/>
            </a:lvl6pPr>
            <a:lvl7pPr marL="3764520" indent="0">
              <a:buNone/>
              <a:defRPr sz="1300"/>
            </a:lvl7pPr>
            <a:lvl8pPr marL="4391941" indent="0">
              <a:buNone/>
              <a:defRPr sz="1300"/>
            </a:lvl8pPr>
            <a:lvl9pPr marL="5019360" indent="0">
              <a:buNone/>
              <a:defRPr sz="13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CB671E8-082C-48D8-BA5D-C958EF97530F}" type="datetimeFigureOut">
              <a:rPr lang="nl-NL" smtClean="0"/>
              <a:t>19-12-2018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0EE0836-EDBC-4BD1-B877-63EBAD4B6B94}" type="slidenum">
              <a:rPr lang="nl-NL" smtClean="0"/>
              <a:t>‹nr.›</a:t>
            </a:fld>
            <a:endParaRPr lang="nl-NL"/>
          </a:p>
        </p:txBody>
      </p:sp>
    </p:spTree>
    <p:extLst>
      <p:ext uri="{BB962C8B-B14F-4D97-AF65-F5344CB8AC3E}">
        <p14:creationId xmlns:p14="http://schemas.microsoft.com/office/powerpoint/2010/main" val="868205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28738" y="20667046"/>
            <a:ext cx="7128510" cy="2439863"/>
          </a:xfrm>
        </p:spPr>
        <p:txBody>
          <a:bodyPr anchor="b"/>
          <a:lstStyle>
            <a:lvl1pPr algn="l">
              <a:defRPr sz="28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2328738" y="2638060"/>
            <a:ext cx="7128510" cy="17714595"/>
          </a:xfrm>
        </p:spPr>
        <p:txBody>
          <a:bodyPr/>
          <a:lstStyle>
            <a:lvl1pPr marL="0" indent="0">
              <a:buNone/>
              <a:defRPr sz="4400"/>
            </a:lvl1pPr>
            <a:lvl2pPr marL="627420" indent="0">
              <a:buNone/>
              <a:defRPr sz="3800"/>
            </a:lvl2pPr>
            <a:lvl3pPr marL="1254841" indent="0">
              <a:buNone/>
              <a:defRPr sz="3300"/>
            </a:lvl3pPr>
            <a:lvl4pPr marL="1882260" indent="0">
              <a:buNone/>
              <a:defRPr sz="2800"/>
            </a:lvl4pPr>
            <a:lvl5pPr marL="2509681" indent="0">
              <a:buNone/>
              <a:defRPr sz="2800"/>
            </a:lvl5pPr>
            <a:lvl6pPr marL="3137100" indent="0">
              <a:buNone/>
              <a:defRPr sz="2800"/>
            </a:lvl6pPr>
            <a:lvl7pPr marL="3764520" indent="0">
              <a:buNone/>
              <a:defRPr sz="2800"/>
            </a:lvl7pPr>
            <a:lvl8pPr marL="4391941" indent="0">
              <a:buNone/>
              <a:defRPr sz="2800"/>
            </a:lvl8pPr>
            <a:lvl9pPr marL="5019360" indent="0">
              <a:buNone/>
              <a:defRPr sz="2800"/>
            </a:lvl9pPr>
          </a:lstStyle>
          <a:p>
            <a:endParaRPr lang="nl-NL"/>
          </a:p>
        </p:txBody>
      </p:sp>
      <p:sp>
        <p:nvSpPr>
          <p:cNvPr id="4" name="Tijdelijke aanduiding voor tekst 3"/>
          <p:cNvSpPr>
            <a:spLocks noGrp="1"/>
          </p:cNvSpPr>
          <p:nvPr>
            <p:ph type="body" sz="half" idx="2"/>
          </p:nvPr>
        </p:nvSpPr>
        <p:spPr>
          <a:xfrm>
            <a:off x="2328738" y="23106909"/>
            <a:ext cx="7128510" cy="3465002"/>
          </a:xfrm>
        </p:spPr>
        <p:txBody>
          <a:bodyPr/>
          <a:lstStyle>
            <a:lvl1pPr marL="0" indent="0">
              <a:buNone/>
              <a:defRPr sz="1900"/>
            </a:lvl1pPr>
            <a:lvl2pPr marL="627420" indent="0">
              <a:buNone/>
              <a:defRPr sz="1600"/>
            </a:lvl2pPr>
            <a:lvl3pPr marL="1254841" indent="0">
              <a:buNone/>
              <a:defRPr sz="1400"/>
            </a:lvl3pPr>
            <a:lvl4pPr marL="1882260" indent="0">
              <a:buNone/>
              <a:defRPr sz="1300"/>
            </a:lvl4pPr>
            <a:lvl5pPr marL="2509681" indent="0">
              <a:buNone/>
              <a:defRPr sz="1300"/>
            </a:lvl5pPr>
            <a:lvl6pPr marL="3137100" indent="0">
              <a:buNone/>
              <a:defRPr sz="1300"/>
            </a:lvl6pPr>
            <a:lvl7pPr marL="3764520" indent="0">
              <a:buNone/>
              <a:defRPr sz="1300"/>
            </a:lvl7pPr>
            <a:lvl8pPr marL="4391941" indent="0">
              <a:buNone/>
              <a:defRPr sz="1300"/>
            </a:lvl8pPr>
            <a:lvl9pPr marL="5019360" indent="0">
              <a:buNone/>
              <a:defRPr sz="13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CB671E8-082C-48D8-BA5D-C958EF97530F}" type="datetimeFigureOut">
              <a:rPr lang="nl-NL" smtClean="0"/>
              <a:t>19-12-2018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0EE0836-EDBC-4BD1-B877-63EBAD4B6B94}" type="slidenum">
              <a:rPr lang="nl-NL" smtClean="0"/>
              <a:t>‹nr.›</a:t>
            </a:fld>
            <a:endParaRPr lang="nl-NL"/>
          </a:p>
        </p:txBody>
      </p:sp>
    </p:spTree>
    <p:extLst>
      <p:ext uri="{BB962C8B-B14F-4D97-AF65-F5344CB8AC3E}">
        <p14:creationId xmlns:p14="http://schemas.microsoft.com/office/powerpoint/2010/main" val="222291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94054" y="1182351"/>
            <a:ext cx="10692765" cy="4920721"/>
          </a:xfrm>
          <a:prstGeom prst="rect">
            <a:avLst/>
          </a:prstGeom>
        </p:spPr>
        <p:txBody>
          <a:bodyPr vert="horz" lIns="125484" tIns="62742" rIns="125484" bIns="62742"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594054" y="6889029"/>
            <a:ext cx="10692765" cy="19484686"/>
          </a:xfrm>
          <a:prstGeom prst="rect">
            <a:avLst/>
          </a:prstGeom>
        </p:spPr>
        <p:txBody>
          <a:bodyPr vert="horz" lIns="125484" tIns="62742" rIns="125484" bIns="62742"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594054" y="27364700"/>
            <a:ext cx="2772198" cy="1571893"/>
          </a:xfrm>
          <a:prstGeom prst="rect">
            <a:avLst/>
          </a:prstGeom>
        </p:spPr>
        <p:txBody>
          <a:bodyPr vert="horz" lIns="125484" tIns="62742" rIns="125484" bIns="62742" rtlCol="0" anchor="ctr"/>
          <a:lstStyle>
            <a:lvl1pPr algn="l">
              <a:defRPr sz="1600">
                <a:solidFill>
                  <a:schemeClr val="tx1">
                    <a:tint val="75000"/>
                  </a:schemeClr>
                </a:solidFill>
              </a:defRPr>
            </a:lvl1pPr>
          </a:lstStyle>
          <a:p>
            <a:fld id="{BCB671E8-082C-48D8-BA5D-C958EF97530F}" type="datetimeFigureOut">
              <a:rPr lang="nl-NL" smtClean="0"/>
              <a:t>19-12-2018</a:t>
            </a:fld>
            <a:endParaRPr lang="nl-NL"/>
          </a:p>
        </p:txBody>
      </p:sp>
      <p:sp>
        <p:nvSpPr>
          <p:cNvPr id="5" name="Tijdelijke aanduiding voor voettekst 4"/>
          <p:cNvSpPr>
            <a:spLocks noGrp="1"/>
          </p:cNvSpPr>
          <p:nvPr>
            <p:ph type="ftr" sz="quarter" idx="3"/>
          </p:nvPr>
        </p:nvSpPr>
        <p:spPr>
          <a:xfrm>
            <a:off x="4059291" y="27364700"/>
            <a:ext cx="3762270" cy="1571893"/>
          </a:xfrm>
          <a:prstGeom prst="rect">
            <a:avLst/>
          </a:prstGeom>
        </p:spPr>
        <p:txBody>
          <a:bodyPr vert="horz" lIns="125484" tIns="62742" rIns="125484" bIns="62742" rtlCol="0" anchor="ctr"/>
          <a:lstStyle>
            <a:lvl1pPr algn="ctr">
              <a:defRPr sz="16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514618" y="27364700"/>
            <a:ext cx="2772198" cy="1571893"/>
          </a:xfrm>
          <a:prstGeom prst="rect">
            <a:avLst/>
          </a:prstGeom>
        </p:spPr>
        <p:txBody>
          <a:bodyPr vert="horz" lIns="125484" tIns="62742" rIns="125484" bIns="62742" rtlCol="0" anchor="ctr"/>
          <a:lstStyle>
            <a:lvl1pPr algn="r">
              <a:defRPr sz="1600">
                <a:solidFill>
                  <a:schemeClr val="tx1">
                    <a:tint val="75000"/>
                  </a:schemeClr>
                </a:solidFill>
              </a:defRPr>
            </a:lvl1pPr>
          </a:lstStyle>
          <a:p>
            <a:fld id="{50EE0836-EDBC-4BD1-B877-63EBAD4B6B94}" type="slidenum">
              <a:rPr lang="nl-NL" smtClean="0"/>
              <a:t>‹nr.›</a:t>
            </a:fld>
            <a:endParaRPr lang="nl-NL"/>
          </a:p>
        </p:txBody>
      </p:sp>
    </p:spTree>
    <p:extLst>
      <p:ext uri="{BB962C8B-B14F-4D97-AF65-F5344CB8AC3E}">
        <p14:creationId xmlns:p14="http://schemas.microsoft.com/office/powerpoint/2010/main" val="1087784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54841" rtl="0" eaLnBrk="1" latinLnBrk="0" hangingPunct="1">
        <a:spcBef>
          <a:spcPct val="0"/>
        </a:spcBef>
        <a:buNone/>
        <a:defRPr sz="6100" kern="1200">
          <a:solidFill>
            <a:schemeClr val="tx1"/>
          </a:solidFill>
          <a:latin typeface="+mj-lt"/>
          <a:ea typeface="+mj-ea"/>
          <a:cs typeface="+mj-cs"/>
        </a:defRPr>
      </a:lvl1pPr>
    </p:titleStyle>
    <p:bodyStyle>
      <a:lvl1pPr marL="470565" indent="-470565" algn="l" defTabSz="1254841" rtl="0" eaLnBrk="1" latinLnBrk="0" hangingPunct="1">
        <a:spcBef>
          <a:spcPct val="20000"/>
        </a:spcBef>
        <a:buFont typeface="Arial" pitchFamily="34" charset="0"/>
        <a:buChar char="•"/>
        <a:defRPr sz="4400" kern="1200">
          <a:solidFill>
            <a:schemeClr val="tx1"/>
          </a:solidFill>
          <a:latin typeface="+mn-lt"/>
          <a:ea typeface="+mn-ea"/>
          <a:cs typeface="+mn-cs"/>
        </a:defRPr>
      </a:lvl1pPr>
      <a:lvl2pPr marL="1019558" indent="-392138" algn="l" defTabSz="1254841"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68551" indent="-313710" algn="l" defTabSz="1254841" rtl="0" eaLnBrk="1" latinLnBrk="0" hangingPunct="1">
        <a:spcBef>
          <a:spcPct val="20000"/>
        </a:spcBef>
        <a:buFont typeface="Arial" pitchFamily="34" charset="0"/>
        <a:buChar char="•"/>
        <a:defRPr sz="3300" kern="1200">
          <a:solidFill>
            <a:schemeClr val="tx1"/>
          </a:solidFill>
          <a:latin typeface="+mn-lt"/>
          <a:ea typeface="+mn-ea"/>
          <a:cs typeface="+mn-cs"/>
        </a:defRPr>
      </a:lvl3pPr>
      <a:lvl4pPr marL="2195970" indent="-313710" algn="l" defTabSz="1254841"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23390" indent="-313710" algn="l" defTabSz="1254841"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50810" indent="-313710" algn="l" defTabSz="1254841"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078229" indent="-313710" algn="l" defTabSz="1254841"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05650" indent="-313710" algn="l" defTabSz="1254841"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333070" indent="-313710" algn="l" defTabSz="1254841"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nl-NL"/>
      </a:defPPr>
      <a:lvl1pPr marL="0" algn="l" defTabSz="1254841" rtl="0" eaLnBrk="1" latinLnBrk="0" hangingPunct="1">
        <a:defRPr sz="2500" kern="1200">
          <a:solidFill>
            <a:schemeClr val="tx1"/>
          </a:solidFill>
          <a:latin typeface="+mn-lt"/>
          <a:ea typeface="+mn-ea"/>
          <a:cs typeface="+mn-cs"/>
        </a:defRPr>
      </a:lvl1pPr>
      <a:lvl2pPr marL="627420" algn="l" defTabSz="1254841" rtl="0" eaLnBrk="1" latinLnBrk="0" hangingPunct="1">
        <a:defRPr sz="2500" kern="1200">
          <a:solidFill>
            <a:schemeClr val="tx1"/>
          </a:solidFill>
          <a:latin typeface="+mn-lt"/>
          <a:ea typeface="+mn-ea"/>
          <a:cs typeface="+mn-cs"/>
        </a:defRPr>
      </a:lvl2pPr>
      <a:lvl3pPr marL="1254841" algn="l" defTabSz="1254841" rtl="0" eaLnBrk="1" latinLnBrk="0" hangingPunct="1">
        <a:defRPr sz="2500" kern="1200">
          <a:solidFill>
            <a:schemeClr val="tx1"/>
          </a:solidFill>
          <a:latin typeface="+mn-lt"/>
          <a:ea typeface="+mn-ea"/>
          <a:cs typeface="+mn-cs"/>
        </a:defRPr>
      </a:lvl3pPr>
      <a:lvl4pPr marL="1882260" algn="l" defTabSz="1254841" rtl="0" eaLnBrk="1" latinLnBrk="0" hangingPunct="1">
        <a:defRPr sz="2500" kern="1200">
          <a:solidFill>
            <a:schemeClr val="tx1"/>
          </a:solidFill>
          <a:latin typeface="+mn-lt"/>
          <a:ea typeface="+mn-ea"/>
          <a:cs typeface="+mn-cs"/>
        </a:defRPr>
      </a:lvl4pPr>
      <a:lvl5pPr marL="2509681" algn="l" defTabSz="1254841" rtl="0" eaLnBrk="1" latinLnBrk="0" hangingPunct="1">
        <a:defRPr sz="2500" kern="1200">
          <a:solidFill>
            <a:schemeClr val="tx1"/>
          </a:solidFill>
          <a:latin typeface="+mn-lt"/>
          <a:ea typeface="+mn-ea"/>
          <a:cs typeface="+mn-cs"/>
        </a:defRPr>
      </a:lvl5pPr>
      <a:lvl6pPr marL="3137100" algn="l" defTabSz="1254841" rtl="0" eaLnBrk="1" latinLnBrk="0" hangingPunct="1">
        <a:defRPr sz="2500" kern="1200">
          <a:solidFill>
            <a:schemeClr val="tx1"/>
          </a:solidFill>
          <a:latin typeface="+mn-lt"/>
          <a:ea typeface="+mn-ea"/>
          <a:cs typeface="+mn-cs"/>
        </a:defRPr>
      </a:lvl6pPr>
      <a:lvl7pPr marL="3764520" algn="l" defTabSz="1254841" rtl="0" eaLnBrk="1" latinLnBrk="0" hangingPunct="1">
        <a:defRPr sz="2500" kern="1200">
          <a:solidFill>
            <a:schemeClr val="tx1"/>
          </a:solidFill>
          <a:latin typeface="+mn-lt"/>
          <a:ea typeface="+mn-ea"/>
          <a:cs typeface="+mn-cs"/>
        </a:defRPr>
      </a:lvl7pPr>
      <a:lvl8pPr marL="4391941" algn="l" defTabSz="1254841" rtl="0" eaLnBrk="1" latinLnBrk="0" hangingPunct="1">
        <a:defRPr sz="2500" kern="1200">
          <a:solidFill>
            <a:schemeClr val="tx1"/>
          </a:solidFill>
          <a:latin typeface="+mn-lt"/>
          <a:ea typeface="+mn-ea"/>
          <a:cs typeface="+mn-cs"/>
        </a:defRPr>
      </a:lvl8pPr>
      <a:lvl9pPr marL="5019360" algn="l" defTabSz="1254841"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67817" y="1296667"/>
            <a:ext cx="10657184" cy="28519097"/>
          </a:xfrm>
          <a:prstGeom prst="rect">
            <a:avLst/>
          </a:prstGeom>
          <a:noFill/>
        </p:spPr>
        <p:txBody>
          <a:bodyPr wrap="square" lIns="125484" tIns="62742" rIns="125484" bIns="62742" rtlCol="0">
            <a:spAutoFit/>
          </a:bodyPr>
          <a:lstStyle/>
          <a:p>
            <a:pPr algn="just"/>
            <a:r>
              <a:rPr lang="nl-NL" sz="1600" dirty="0" smtClean="0">
                <a:latin typeface="Century Gothic"/>
                <a:ea typeface="Calibri"/>
                <a:cs typeface="Times New Roman"/>
              </a:rPr>
              <a:t>Beste DI &amp; PI, </a:t>
            </a:r>
            <a:endParaRPr lang="nl-NL" sz="1600" dirty="0" smtClean="0">
              <a:ea typeface="Calibri"/>
              <a:cs typeface="Times New Roman"/>
            </a:endParaRPr>
          </a:p>
          <a:p>
            <a:pPr algn="just"/>
            <a:r>
              <a:rPr lang="nl-NL" sz="1500" b="1" dirty="0" smtClean="0">
                <a:latin typeface="Century Gothic"/>
                <a:ea typeface="Calibri"/>
                <a:cs typeface="Times New Roman"/>
              </a:rPr>
              <a:t> </a:t>
            </a:r>
            <a:endParaRPr lang="nl-NL" sz="2000" i="1" dirty="0" smtClean="0">
              <a:solidFill>
                <a:srgbClr val="000000"/>
              </a:solidFill>
              <a:latin typeface="Century Gothic"/>
              <a:ea typeface="Calibri"/>
              <a:cs typeface="Times New Roman"/>
            </a:endParaRPr>
          </a:p>
          <a:p>
            <a:pPr algn="just"/>
            <a:r>
              <a:rPr lang="nl-NL" sz="1400" dirty="0">
                <a:solidFill>
                  <a:srgbClr val="000000"/>
                </a:solidFill>
                <a:latin typeface="Century Gothic"/>
                <a:ea typeface="Calibri"/>
                <a:cs typeface="Times New Roman"/>
              </a:rPr>
              <a:t>Het is alweer eind </a:t>
            </a:r>
            <a:r>
              <a:rPr lang="nl-NL" sz="1400" dirty="0" smtClean="0">
                <a:solidFill>
                  <a:srgbClr val="000000"/>
                </a:solidFill>
                <a:latin typeface="Century Gothic"/>
                <a:ea typeface="Calibri"/>
                <a:cs typeface="Times New Roman"/>
              </a:rPr>
              <a:t>2018</a:t>
            </a:r>
            <a:r>
              <a:rPr lang="nl-NL" sz="1400" dirty="0">
                <a:solidFill>
                  <a:srgbClr val="000000"/>
                </a:solidFill>
                <a:latin typeface="Century Gothic"/>
                <a:ea typeface="Calibri"/>
                <a:cs typeface="Times New Roman"/>
              </a:rPr>
              <a:t>, we zijn nu ruim een jaar bezig na de start in september 2017, dus hoog tijd om jullie te informeren over de laatste stand van zaken! Dit jaar is er hard gewerkt om Hamlett binnen de </a:t>
            </a:r>
            <a:r>
              <a:rPr lang="nl-NL" sz="1400" dirty="0" smtClean="0">
                <a:solidFill>
                  <a:srgbClr val="000000"/>
                </a:solidFill>
                <a:latin typeface="Century Gothic"/>
                <a:ea typeface="Calibri"/>
                <a:cs typeface="Times New Roman"/>
              </a:rPr>
              <a:t>instellingen </a:t>
            </a:r>
            <a:r>
              <a:rPr lang="nl-NL" sz="1400" dirty="0">
                <a:solidFill>
                  <a:srgbClr val="000000"/>
                </a:solidFill>
                <a:latin typeface="Century Gothic"/>
                <a:ea typeface="Calibri"/>
                <a:cs typeface="Times New Roman"/>
              </a:rPr>
              <a:t>een duidelijke plek te </a:t>
            </a:r>
            <a:r>
              <a:rPr lang="nl-NL" sz="1400" dirty="0" smtClean="0">
                <a:solidFill>
                  <a:srgbClr val="000000"/>
                </a:solidFill>
                <a:latin typeface="Century Gothic"/>
                <a:ea typeface="Calibri"/>
                <a:cs typeface="Times New Roman"/>
              </a:rPr>
              <a:t>geven. Ook zijn </a:t>
            </a:r>
            <a:r>
              <a:rPr lang="nl-NL" sz="1400" dirty="0">
                <a:solidFill>
                  <a:srgbClr val="000000"/>
                </a:solidFill>
                <a:latin typeface="Century Gothic"/>
                <a:ea typeface="Calibri"/>
                <a:cs typeface="Times New Roman"/>
              </a:rPr>
              <a:t>alle teamleden inmiddels goed op elkaar ingespeeld zodat we hopelijk weinig patiënten voor de inclusie missen. Elke DI heeft de eigen instellings-voordeur een mooi kleurtje en vorm gegeven zodat alle Hamlett-acties daar goed inpassen, fantastisch hoe dit binnen jullie teams is gelukt!</a:t>
            </a:r>
          </a:p>
          <a:p>
            <a:pPr algn="just"/>
            <a:endParaRPr lang="nl-NL" sz="1400" dirty="0">
              <a:solidFill>
                <a:srgbClr val="000000"/>
              </a:solidFill>
              <a:latin typeface="Century Gothic"/>
              <a:ea typeface="Calibri"/>
              <a:cs typeface="Times New Roman"/>
            </a:endParaRPr>
          </a:p>
          <a:p>
            <a:pPr lvl="0" algn="just"/>
            <a:r>
              <a:rPr lang="nl-NL" sz="1400" dirty="0" smtClean="0">
                <a:solidFill>
                  <a:srgbClr val="000000"/>
                </a:solidFill>
                <a:latin typeface="Century Gothic"/>
                <a:ea typeface="Calibri"/>
                <a:cs typeface="Times New Roman"/>
              </a:rPr>
              <a:t>Voor een aantal instellingen zijn er DI wisselingen </a:t>
            </a:r>
            <a:r>
              <a:rPr lang="nl-NL" sz="1400" i="1" dirty="0" smtClean="0">
                <a:solidFill>
                  <a:srgbClr val="000000"/>
                </a:solidFill>
                <a:latin typeface="Century Gothic"/>
                <a:ea typeface="Calibri"/>
                <a:cs typeface="Times New Roman"/>
              </a:rPr>
              <a:t>(zie wisseling van de wacht) </a:t>
            </a:r>
            <a:r>
              <a:rPr lang="nl-NL" sz="1400" dirty="0" smtClean="0">
                <a:solidFill>
                  <a:srgbClr val="000000"/>
                </a:solidFill>
                <a:latin typeface="Century Gothic"/>
                <a:ea typeface="Calibri"/>
                <a:cs typeface="Times New Roman"/>
              </a:rPr>
              <a:t>geweest en ook zijn er een aantal instellingen ‘gefuseerd’ omdat dit in de praktijk beter werkt. Zo zijn </a:t>
            </a:r>
            <a:r>
              <a:rPr lang="nl-NL" sz="1400" dirty="0" err="1" smtClean="0">
                <a:solidFill>
                  <a:srgbClr val="000000"/>
                </a:solidFill>
                <a:latin typeface="Century Gothic"/>
                <a:ea typeface="Calibri"/>
                <a:cs typeface="Times New Roman"/>
              </a:rPr>
              <a:t>Lentis</a:t>
            </a:r>
            <a:r>
              <a:rPr lang="nl-NL" sz="1400" dirty="0" smtClean="0">
                <a:solidFill>
                  <a:srgbClr val="000000"/>
                </a:solidFill>
                <a:latin typeface="Century Gothic"/>
                <a:ea typeface="Calibri"/>
                <a:cs typeface="Times New Roman"/>
              </a:rPr>
              <a:t> en het UMCG één site geworden en hebben ook </a:t>
            </a:r>
            <a:r>
              <a:rPr lang="nl-NL" sz="1400" dirty="0" err="1" smtClean="0">
                <a:solidFill>
                  <a:srgbClr val="000000"/>
                </a:solidFill>
                <a:latin typeface="Century Gothic"/>
                <a:ea typeface="Calibri"/>
                <a:cs typeface="Times New Roman"/>
              </a:rPr>
              <a:t>Arkin</a:t>
            </a:r>
            <a:r>
              <a:rPr lang="nl-NL" sz="1400" dirty="0" smtClean="0">
                <a:solidFill>
                  <a:srgbClr val="000000"/>
                </a:solidFill>
                <a:latin typeface="Century Gothic"/>
                <a:ea typeface="Calibri"/>
                <a:cs typeface="Times New Roman"/>
              </a:rPr>
              <a:t> en het AMC en ABC </a:t>
            </a:r>
            <a:r>
              <a:rPr lang="nl-NL" sz="1400" dirty="0" err="1" smtClean="0">
                <a:solidFill>
                  <a:srgbClr val="000000"/>
                </a:solidFill>
                <a:latin typeface="Century Gothic"/>
                <a:ea typeface="Calibri"/>
                <a:cs typeface="Times New Roman"/>
              </a:rPr>
              <a:t>Altrecht</a:t>
            </a:r>
            <a:r>
              <a:rPr lang="nl-NL" sz="1400" dirty="0" smtClean="0">
                <a:solidFill>
                  <a:srgbClr val="000000"/>
                </a:solidFill>
                <a:latin typeface="Century Gothic"/>
                <a:ea typeface="Calibri"/>
                <a:cs typeface="Times New Roman"/>
              </a:rPr>
              <a:t>  en het UMCU de handen ineen geslagen. Daarnaast zijn wij erg blij dat GGZ </a:t>
            </a:r>
            <a:r>
              <a:rPr lang="nl-NL" sz="1400" dirty="0">
                <a:solidFill>
                  <a:srgbClr val="000000"/>
                </a:solidFill>
                <a:latin typeface="Century Gothic"/>
                <a:ea typeface="Calibri"/>
                <a:cs typeface="Times New Roman"/>
              </a:rPr>
              <a:t>centraal </a:t>
            </a:r>
            <a:r>
              <a:rPr lang="nl-NL" sz="1400" dirty="0" smtClean="0">
                <a:solidFill>
                  <a:srgbClr val="000000"/>
                </a:solidFill>
                <a:latin typeface="Century Gothic"/>
                <a:ea typeface="Calibri"/>
                <a:cs typeface="Times New Roman"/>
              </a:rPr>
              <a:t>nu ook aangesloten is bij de Hamlett familie! We </a:t>
            </a:r>
            <a:r>
              <a:rPr lang="nl-NL" sz="1400" dirty="0">
                <a:solidFill>
                  <a:srgbClr val="000000"/>
                </a:solidFill>
                <a:latin typeface="Century Gothic"/>
                <a:ea typeface="Calibri"/>
                <a:cs typeface="Times New Roman"/>
              </a:rPr>
              <a:t>hopen dit komende jaar nog een aantal nieuwkomers te verwelkomen</a:t>
            </a:r>
            <a:r>
              <a:rPr lang="nl-NL" sz="1400" dirty="0" smtClean="0">
                <a:solidFill>
                  <a:srgbClr val="000000"/>
                </a:solidFill>
                <a:latin typeface="Century Gothic"/>
                <a:ea typeface="Calibri"/>
                <a:cs typeface="Times New Roman"/>
              </a:rPr>
              <a:t>.</a:t>
            </a:r>
          </a:p>
          <a:p>
            <a:pPr algn="just"/>
            <a:endParaRPr lang="nl-NL" sz="1400" dirty="0">
              <a:solidFill>
                <a:srgbClr val="000000"/>
              </a:solidFill>
              <a:latin typeface="Century Gothic"/>
              <a:ea typeface="Calibri"/>
              <a:cs typeface="Times New Roman"/>
            </a:endParaRPr>
          </a:p>
          <a:p>
            <a:pPr algn="just"/>
            <a:r>
              <a:rPr lang="nl-NL" sz="1500" dirty="0" smtClean="0">
                <a:solidFill>
                  <a:srgbClr val="000000"/>
                </a:solidFill>
                <a:latin typeface="Century Gothic"/>
                <a:ea typeface="Calibri"/>
                <a:cs typeface="Times New Roman"/>
              </a:rPr>
              <a:t> </a:t>
            </a:r>
            <a:endParaRPr lang="nl-NL" sz="1900" dirty="0">
              <a:ea typeface="Calibri"/>
              <a:cs typeface="Times New Roman"/>
            </a:endParaRPr>
          </a:p>
          <a:p>
            <a:pPr algn="just"/>
            <a:r>
              <a:rPr lang="nl-NL" sz="1900" b="1" dirty="0" smtClean="0">
                <a:solidFill>
                  <a:srgbClr val="FF6600"/>
                </a:solidFill>
                <a:latin typeface="Century Gothic"/>
                <a:ea typeface="Calibri"/>
                <a:cs typeface="Times New Roman"/>
              </a:rPr>
              <a:t>HAMLETT </a:t>
            </a:r>
            <a:r>
              <a:rPr lang="nl-NL" sz="1900" b="1" dirty="0" err="1" smtClean="0">
                <a:solidFill>
                  <a:srgbClr val="FF6600"/>
                </a:solidFill>
                <a:latin typeface="Century Gothic"/>
                <a:ea typeface="Calibri"/>
                <a:cs typeface="Times New Roman"/>
              </a:rPr>
              <a:t>meets</a:t>
            </a:r>
            <a:r>
              <a:rPr lang="nl-NL" sz="1900" b="1" dirty="0" smtClean="0">
                <a:solidFill>
                  <a:srgbClr val="FF6600"/>
                </a:solidFill>
                <a:latin typeface="Century Gothic"/>
                <a:ea typeface="Calibri"/>
                <a:cs typeface="Times New Roman"/>
              </a:rPr>
              <a:t> de </a:t>
            </a:r>
            <a:r>
              <a:rPr lang="nl-NL" sz="1900" b="1" dirty="0" err="1" smtClean="0">
                <a:solidFill>
                  <a:srgbClr val="FF6600"/>
                </a:solidFill>
                <a:latin typeface="Century Gothic"/>
                <a:ea typeface="Calibri"/>
                <a:cs typeface="Times New Roman"/>
              </a:rPr>
              <a:t>DI’s</a:t>
            </a:r>
            <a:endParaRPr lang="nl-NL" sz="1900" b="1" dirty="0" smtClean="0">
              <a:solidFill>
                <a:srgbClr val="FF6600"/>
              </a:solidFill>
              <a:latin typeface="Century Gothic"/>
              <a:ea typeface="Calibri"/>
              <a:cs typeface="Times New Roman"/>
            </a:endParaRPr>
          </a:p>
          <a:p>
            <a:pPr algn="just"/>
            <a:endParaRPr lang="nl-NL" sz="1900" b="1" dirty="0">
              <a:solidFill>
                <a:srgbClr val="FF6600"/>
              </a:solidFill>
              <a:latin typeface="Century Gothic"/>
              <a:ea typeface="Calibri"/>
              <a:cs typeface="Times New Roman"/>
            </a:endParaRPr>
          </a:p>
          <a:p>
            <a:r>
              <a:rPr lang="nl-NL" sz="1400" dirty="0" smtClean="0">
                <a:latin typeface="Century Gothic" panose="020B0502020202020204" pitchFamily="34" charset="0"/>
              </a:rPr>
              <a:t>Wat een geweldig mooie opkomst hadden we 16 oktober bij onze tweede officiële Hamlett-DI-dag in Utrecht! De aftrap van deze middag met jullie enthousiaste deelname aan de spellen was een mooie start. Het was goed elkaar weer wat beter te leren kennen en ervaringen uit te wisselen. In het tweede deel van de middag is per instelling gekeken hoe Hamlett loopt, handige tips en problemen zijn besproken en hebben we een interessante en inspirerende presentatie van DI Ellen </a:t>
            </a:r>
            <a:r>
              <a:rPr lang="nl-NL" sz="1400" dirty="0" err="1" smtClean="0">
                <a:latin typeface="Century Gothic" panose="020B0502020202020204" pitchFamily="34" charset="0"/>
              </a:rPr>
              <a:t>Graveland</a:t>
            </a:r>
            <a:r>
              <a:rPr lang="nl-NL" sz="1400" dirty="0" smtClean="0">
                <a:latin typeface="Century Gothic" panose="020B0502020202020204" pitchFamily="34" charset="0"/>
              </a:rPr>
              <a:t> gekregen. Ook zijn er nieuwe afspraken gemaakt en nemen we aantal suggesties van jullie kant weer mee om Hamlett nog beter te laten lopen.</a:t>
            </a:r>
          </a:p>
          <a:p>
            <a:pPr algn="just"/>
            <a:endParaRPr lang="nl-NL" sz="1400" dirty="0">
              <a:latin typeface="Century Gothic"/>
              <a:ea typeface="Calibri"/>
              <a:cs typeface="Times New Roman"/>
            </a:endParaRPr>
          </a:p>
          <a:p>
            <a:pPr algn="just"/>
            <a:endParaRPr lang="nl-NL" sz="1500" b="1" i="1" dirty="0" smtClean="0">
              <a:solidFill>
                <a:srgbClr val="FF6600"/>
              </a:solidFill>
              <a:latin typeface="Century Gothic"/>
              <a:ea typeface="Calibri"/>
              <a:cs typeface="Times New Roman"/>
            </a:endParaRPr>
          </a:p>
          <a:p>
            <a:pPr algn="just"/>
            <a:endParaRPr lang="nl-NL" sz="1900" b="1" dirty="0">
              <a:solidFill>
                <a:srgbClr val="FF6600"/>
              </a:solidFill>
              <a:latin typeface="Century Gothic"/>
              <a:ea typeface="Calibri"/>
              <a:cs typeface="Times New Roman"/>
            </a:endParaRPr>
          </a:p>
          <a:p>
            <a:pPr algn="just"/>
            <a:endParaRPr lang="nl-NL" sz="1900" b="1" dirty="0" smtClean="0">
              <a:solidFill>
                <a:srgbClr val="FF6600"/>
              </a:solidFill>
              <a:latin typeface="Century Gothic"/>
              <a:ea typeface="Calibri"/>
              <a:cs typeface="Times New Roman"/>
            </a:endParaRPr>
          </a:p>
          <a:p>
            <a:pPr algn="just"/>
            <a:endParaRPr lang="nl-NL" sz="1900" b="1" dirty="0">
              <a:solidFill>
                <a:srgbClr val="FF6600"/>
              </a:solidFill>
              <a:latin typeface="Century Gothic"/>
              <a:ea typeface="Calibri"/>
              <a:cs typeface="Times New Roman"/>
            </a:endParaRPr>
          </a:p>
          <a:p>
            <a:pPr algn="just"/>
            <a:endParaRPr lang="nl-NL" sz="1900" b="1" dirty="0" smtClean="0">
              <a:solidFill>
                <a:srgbClr val="FF6600"/>
              </a:solidFill>
              <a:latin typeface="Century Gothic"/>
              <a:ea typeface="Calibri"/>
              <a:cs typeface="Times New Roman"/>
            </a:endParaRPr>
          </a:p>
          <a:p>
            <a:pPr algn="just"/>
            <a:endParaRPr lang="nl-NL" sz="1900" b="1" dirty="0">
              <a:solidFill>
                <a:srgbClr val="FF6600"/>
              </a:solidFill>
              <a:latin typeface="Century Gothic"/>
              <a:ea typeface="Calibri"/>
              <a:cs typeface="Times New Roman"/>
            </a:endParaRPr>
          </a:p>
          <a:p>
            <a:pPr algn="just"/>
            <a:endParaRPr lang="nl-NL" sz="1900" b="1" dirty="0" smtClean="0">
              <a:solidFill>
                <a:srgbClr val="FF6600"/>
              </a:solidFill>
              <a:latin typeface="Century Gothic"/>
              <a:ea typeface="Calibri"/>
              <a:cs typeface="Times New Roman"/>
            </a:endParaRPr>
          </a:p>
          <a:p>
            <a:pPr algn="just"/>
            <a:endParaRPr lang="nl-NL" sz="1900" b="1" dirty="0">
              <a:solidFill>
                <a:srgbClr val="FF6600"/>
              </a:solidFill>
              <a:latin typeface="Century Gothic"/>
              <a:ea typeface="Calibri"/>
              <a:cs typeface="Times New Roman"/>
            </a:endParaRPr>
          </a:p>
          <a:p>
            <a:pPr algn="just"/>
            <a:endParaRPr lang="nl-NL" sz="1900" b="1" dirty="0" smtClean="0">
              <a:solidFill>
                <a:srgbClr val="FF6600"/>
              </a:solidFill>
              <a:latin typeface="Century Gothic"/>
              <a:ea typeface="Calibri"/>
              <a:cs typeface="Times New Roman"/>
            </a:endParaRPr>
          </a:p>
          <a:p>
            <a:pPr algn="just"/>
            <a:endParaRPr lang="nl-NL" sz="1900" b="1" dirty="0">
              <a:solidFill>
                <a:srgbClr val="FF6600"/>
              </a:solidFill>
              <a:latin typeface="Century Gothic"/>
              <a:ea typeface="Calibri"/>
              <a:cs typeface="Times New Roman"/>
            </a:endParaRPr>
          </a:p>
          <a:p>
            <a:pPr algn="just"/>
            <a:endParaRPr lang="nl-NL" sz="1900" b="1" dirty="0" smtClean="0">
              <a:solidFill>
                <a:srgbClr val="FF6600"/>
              </a:solidFill>
              <a:latin typeface="Century Gothic"/>
              <a:ea typeface="Calibri"/>
              <a:cs typeface="Times New Roman"/>
            </a:endParaRPr>
          </a:p>
          <a:p>
            <a:pPr algn="just"/>
            <a:endParaRPr lang="nl-NL" sz="1900" b="1" dirty="0" smtClean="0">
              <a:solidFill>
                <a:srgbClr val="FF6600"/>
              </a:solidFill>
              <a:latin typeface="Century Gothic"/>
              <a:ea typeface="Calibri"/>
              <a:cs typeface="Times New Roman"/>
            </a:endParaRPr>
          </a:p>
          <a:p>
            <a:pPr algn="just"/>
            <a:endParaRPr lang="nl-NL" sz="1900" b="1" dirty="0" smtClean="0">
              <a:solidFill>
                <a:srgbClr val="FF6600"/>
              </a:solidFill>
              <a:latin typeface="Century Gothic"/>
              <a:ea typeface="Calibri"/>
              <a:cs typeface="Times New Roman"/>
            </a:endParaRPr>
          </a:p>
          <a:p>
            <a:pPr algn="just"/>
            <a:r>
              <a:rPr lang="nl-NL" sz="1900" b="1" dirty="0" smtClean="0">
                <a:solidFill>
                  <a:srgbClr val="FF6600"/>
                </a:solidFill>
                <a:latin typeface="Century Gothic"/>
                <a:ea typeface="Calibri"/>
                <a:cs typeface="Times New Roman"/>
              </a:rPr>
              <a:t>De tussenstand</a:t>
            </a:r>
            <a:endParaRPr lang="nl-NL" sz="1900" dirty="0">
              <a:ea typeface="Calibri"/>
              <a:cs typeface="Times New Roman"/>
            </a:endParaRPr>
          </a:p>
          <a:p>
            <a:pPr algn="just"/>
            <a:endParaRPr lang="nl-NL" sz="1500" dirty="0" smtClean="0">
              <a:solidFill>
                <a:srgbClr val="000000"/>
              </a:solidFill>
              <a:latin typeface="Century Gothic"/>
              <a:ea typeface="Calibri"/>
              <a:cs typeface="Times New Roman"/>
            </a:endParaRPr>
          </a:p>
          <a:p>
            <a:pPr algn="just"/>
            <a:r>
              <a:rPr lang="nl-NL" sz="1400" dirty="0" smtClean="0">
                <a:solidFill>
                  <a:srgbClr val="000000"/>
                </a:solidFill>
                <a:latin typeface="Century Gothic"/>
                <a:ea typeface="Calibri"/>
                <a:cs typeface="Times New Roman"/>
              </a:rPr>
              <a:t>Op </a:t>
            </a:r>
            <a:r>
              <a:rPr lang="nl-NL" sz="1400" dirty="0">
                <a:solidFill>
                  <a:srgbClr val="000000"/>
                </a:solidFill>
                <a:latin typeface="Century Gothic"/>
                <a:ea typeface="Calibri"/>
                <a:cs typeface="Times New Roman"/>
              </a:rPr>
              <a:t>dit moment zijn </a:t>
            </a:r>
            <a:r>
              <a:rPr lang="nl-NL" sz="1400" dirty="0" smtClean="0">
                <a:solidFill>
                  <a:srgbClr val="000000"/>
                </a:solidFill>
                <a:latin typeface="Century Gothic"/>
                <a:ea typeface="Calibri"/>
                <a:cs typeface="Times New Roman"/>
              </a:rPr>
              <a:t>96 </a:t>
            </a:r>
            <a:r>
              <a:rPr lang="nl-NL" sz="1400" dirty="0">
                <a:solidFill>
                  <a:srgbClr val="000000"/>
                </a:solidFill>
                <a:latin typeface="Century Gothic"/>
                <a:ea typeface="Calibri"/>
                <a:cs typeface="Times New Roman"/>
              </a:rPr>
              <a:t>deelnemers </a:t>
            </a:r>
            <a:r>
              <a:rPr lang="nl-NL" sz="1400" dirty="0" smtClean="0">
                <a:solidFill>
                  <a:srgbClr val="000000"/>
                </a:solidFill>
                <a:latin typeface="Century Gothic"/>
                <a:ea typeface="Calibri"/>
                <a:cs typeface="Times New Roman"/>
              </a:rPr>
              <a:t>geïncludeerd </a:t>
            </a:r>
            <a:r>
              <a:rPr lang="nl-NL" sz="1400" dirty="0">
                <a:solidFill>
                  <a:srgbClr val="000000"/>
                </a:solidFill>
                <a:latin typeface="Century Gothic"/>
                <a:ea typeface="Calibri"/>
                <a:cs typeface="Times New Roman"/>
              </a:rPr>
              <a:t>voor </a:t>
            </a:r>
            <a:r>
              <a:rPr lang="nl-NL" sz="1400" dirty="0" err="1">
                <a:solidFill>
                  <a:srgbClr val="000000"/>
                </a:solidFill>
                <a:latin typeface="Century Gothic"/>
                <a:ea typeface="Calibri"/>
                <a:cs typeface="Times New Roman"/>
              </a:rPr>
              <a:t>Hamlett</a:t>
            </a:r>
            <a:r>
              <a:rPr lang="nl-NL" sz="1400" dirty="0" smtClean="0">
                <a:solidFill>
                  <a:srgbClr val="000000"/>
                </a:solidFill>
                <a:latin typeface="Century Gothic"/>
                <a:ea typeface="Calibri"/>
                <a:cs typeface="Times New Roman"/>
              </a:rPr>
              <a:t>. Inmiddels zijn er dan ook al veel taarten uitgedeeld! De </a:t>
            </a:r>
            <a:r>
              <a:rPr lang="nl-NL" sz="1400" dirty="0" err="1">
                <a:solidFill>
                  <a:srgbClr val="000000"/>
                </a:solidFill>
                <a:latin typeface="Century Gothic"/>
                <a:ea typeface="Calibri"/>
                <a:cs typeface="Times New Roman"/>
              </a:rPr>
              <a:t>ZonMw</a:t>
            </a:r>
            <a:r>
              <a:rPr lang="nl-NL" sz="1400" dirty="0">
                <a:solidFill>
                  <a:srgbClr val="000000"/>
                </a:solidFill>
                <a:latin typeface="Century Gothic"/>
                <a:ea typeface="Calibri"/>
                <a:cs typeface="Times New Roman"/>
              </a:rPr>
              <a:t> mijlpaal </a:t>
            </a:r>
            <a:r>
              <a:rPr lang="nl-NL" sz="1400" dirty="0" smtClean="0">
                <a:solidFill>
                  <a:srgbClr val="000000"/>
                </a:solidFill>
                <a:latin typeface="Century Gothic"/>
                <a:ea typeface="Calibri"/>
                <a:cs typeface="Times New Roman"/>
              </a:rPr>
              <a:t>voor december is echter 124</a:t>
            </a:r>
            <a:r>
              <a:rPr lang="nl-NL" sz="1400" dirty="0">
                <a:solidFill>
                  <a:srgbClr val="000000"/>
                </a:solidFill>
                <a:latin typeface="Century Gothic"/>
                <a:ea typeface="Calibri"/>
                <a:cs typeface="Times New Roman"/>
              </a:rPr>
              <a:t>, </a:t>
            </a:r>
            <a:r>
              <a:rPr lang="nl-NL" sz="1400" dirty="0" smtClean="0">
                <a:solidFill>
                  <a:srgbClr val="000000"/>
                </a:solidFill>
                <a:latin typeface="Century Gothic"/>
                <a:ea typeface="Calibri"/>
                <a:cs typeface="Times New Roman"/>
              </a:rPr>
              <a:t>we hopen een inhaalslag in het nieuwe jaar te maken en dit </a:t>
            </a:r>
            <a:r>
              <a:rPr lang="nl-NL" sz="1400" dirty="0">
                <a:solidFill>
                  <a:srgbClr val="000000"/>
                </a:solidFill>
                <a:latin typeface="Century Gothic"/>
                <a:ea typeface="Calibri"/>
                <a:cs typeface="Times New Roman"/>
              </a:rPr>
              <a:t>aantal zo snel mogelijk in te </a:t>
            </a:r>
            <a:r>
              <a:rPr lang="nl-NL" sz="1400" dirty="0" smtClean="0">
                <a:solidFill>
                  <a:srgbClr val="000000"/>
                </a:solidFill>
                <a:latin typeface="Century Gothic"/>
                <a:ea typeface="Calibri"/>
                <a:cs typeface="Times New Roman"/>
              </a:rPr>
              <a:t>halen, zodat we van </a:t>
            </a:r>
            <a:r>
              <a:rPr lang="nl-NL" sz="1400" dirty="0" err="1" smtClean="0">
                <a:solidFill>
                  <a:srgbClr val="000000"/>
                </a:solidFill>
                <a:latin typeface="Century Gothic"/>
                <a:ea typeface="Calibri"/>
                <a:cs typeface="Times New Roman"/>
              </a:rPr>
              <a:t>ZonMw</a:t>
            </a:r>
            <a:r>
              <a:rPr lang="nl-NL" sz="1400" dirty="0" smtClean="0">
                <a:solidFill>
                  <a:srgbClr val="000000"/>
                </a:solidFill>
                <a:latin typeface="Century Gothic"/>
                <a:ea typeface="Calibri"/>
                <a:cs typeface="Times New Roman"/>
              </a:rPr>
              <a:t> snel de volgende ‘zak met geld’ krijgen. </a:t>
            </a:r>
          </a:p>
          <a:p>
            <a:pPr algn="just"/>
            <a:endParaRPr lang="nl-NL" sz="1500" dirty="0" smtClean="0">
              <a:solidFill>
                <a:srgbClr val="000000"/>
              </a:solidFill>
              <a:latin typeface="Century Gothic"/>
              <a:ea typeface="Calibri"/>
              <a:cs typeface="Times New Roman"/>
            </a:endParaRPr>
          </a:p>
          <a:p>
            <a:pPr algn="just"/>
            <a:endParaRPr lang="nl-NL" sz="1900" b="1" dirty="0" smtClean="0">
              <a:solidFill>
                <a:srgbClr val="FF6600"/>
              </a:solidFill>
              <a:latin typeface="Century Gothic"/>
              <a:ea typeface="Calibri"/>
              <a:cs typeface="Times New Roman"/>
            </a:endParaRPr>
          </a:p>
          <a:p>
            <a:pPr algn="just"/>
            <a:endParaRPr lang="nl-NL" sz="1900" b="1" dirty="0">
              <a:solidFill>
                <a:srgbClr val="FF6600"/>
              </a:solidFill>
              <a:latin typeface="Century Gothic"/>
              <a:ea typeface="Calibri"/>
              <a:cs typeface="Times New Roman"/>
            </a:endParaRPr>
          </a:p>
          <a:p>
            <a:pPr algn="just"/>
            <a:endParaRPr lang="nl-NL" sz="1900" b="1" dirty="0" smtClean="0">
              <a:solidFill>
                <a:srgbClr val="FF6600"/>
              </a:solidFill>
              <a:latin typeface="Century Gothic"/>
              <a:ea typeface="Calibri"/>
              <a:cs typeface="Times New Roman"/>
            </a:endParaRPr>
          </a:p>
          <a:p>
            <a:pPr algn="just"/>
            <a:endParaRPr lang="nl-NL" sz="1900" b="1" dirty="0">
              <a:solidFill>
                <a:srgbClr val="FF6600"/>
              </a:solidFill>
              <a:latin typeface="Century Gothic"/>
              <a:ea typeface="Calibri"/>
              <a:cs typeface="Times New Roman"/>
            </a:endParaRPr>
          </a:p>
          <a:p>
            <a:pPr algn="just"/>
            <a:endParaRPr lang="nl-NL" sz="1900" b="1" dirty="0" smtClean="0">
              <a:solidFill>
                <a:srgbClr val="FF6600"/>
              </a:solidFill>
              <a:latin typeface="Century Gothic"/>
              <a:ea typeface="Calibri"/>
              <a:cs typeface="Times New Roman"/>
            </a:endParaRPr>
          </a:p>
          <a:p>
            <a:pPr algn="just"/>
            <a:endParaRPr lang="nl-NL" sz="1900" b="1" dirty="0">
              <a:solidFill>
                <a:srgbClr val="FF6600"/>
              </a:solidFill>
              <a:latin typeface="Century Gothic"/>
              <a:ea typeface="Calibri"/>
              <a:cs typeface="Times New Roman"/>
            </a:endParaRPr>
          </a:p>
          <a:p>
            <a:pPr algn="just"/>
            <a:endParaRPr lang="nl-NL" sz="1900" b="1" dirty="0" smtClean="0">
              <a:solidFill>
                <a:srgbClr val="FF6600"/>
              </a:solidFill>
              <a:latin typeface="Century Gothic"/>
              <a:ea typeface="Calibri"/>
              <a:cs typeface="Times New Roman"/>
            </a:endParaRPr>
          </a:p>
          <a:p>
            <a:pPr algn="just"/>
            <a:endParaRPr lang="nl-NL" sz="1900" b="1" dirty="0">
              <a:solidFill>
                <a:srgbClr val="FF6600"/>
              </a:solidFill>
              <a:latin typeface="Century Gothic"/>
              <a:ea typeface="Calibri"/>
              <a:cs typeface="Times New Roman"/>
            </a:endParaRPr>
          </a:p>
          <a:p>
            <a:pPr algn="just"/>
            <a:endParaRPr lang="nl-NL" sz="1900" b="1" dirty="0" smtClean="0">
              <a:solidFill>
                <a:srgbClr val="FF6600"/>
              </a:solidFill>
              <a:latin typeface="Century Gothic"/>
              <a:ea typeface="Calibri"/>
              <a:cs typeface="Times New Roman"/>
            </a:endParaRPr>
          </a:p>
          <a:p>
            <a:pPr algn="just"/>
            <a:endParaRPr lang="nl-NL" sz="1900" b="1" dirty="0">
              <a:solidFill>
                <a:srgbClr val="FF6600"/>
              </a:solidFill>
              <a:latin typeface="Century Gothic"/>
              <a:ea typeface="Calibri"/>
              <a:cs typeface="Times New Roman"/>
            </a:endParaRPr>
          </a:p>
          <a:p>
            <a:pPr algn="just"/>
            <a:endParaRPr lang="nl-NL" sz="1900" b="1" dirty="0" smtClean="0">
              <a:solidFill>
                <a:srgbClr val="FF6600"/>
              </a:solidFill>
              <a:latin typeface="Century Gothic"/>
              <a:ea typeface="Calibri"/>
              <a:cs typeface="Times New Roman"/>
            </a:endParaRPr>
          </a:p>
          <a:p>
            <a:pPr algn="just"/>
            <a:endParaRPr lang="nl-NL" sz="1900" b="1" dirty="0">
              <a:solidFill>
                <a:srgbClr val="FF6600"/>
              </a:solidFill>
              <a:latin typeface="Century Gothic"/>
              <a:ea typeface="Calibri"/>
              <a:cs typeface="Times New Roman"/>
            </a:endParaRPr>
          </a:p>
          <a:p>
            <a:pPr algn="just"/>
            <a:endParaRPr lang="nl-NL" sz="1900" b="1" dirty="0">
              <a:solidFill>
                <a:srgbClr val="FF6600"/>
              </a:solidFill>
              <a:latin typeface="Century Gothic"/>
              <a:ea typeface="Calibri"/>
              <a:cs typeface="Times New Roman"/>
            </a:endParaRPr>
          </a:p>
          <a:p>
            <a:pPr algn="just"/>
            <a:endParaRPr lang="nl-NL" sz="1900" b="1" dirty="0" smtClean="0">
              <a:solidFill>
                <a:srgbClr val="FF6600"/>
              </a:solidFill>
              <a:latin typeface="Century Gothic"/>
              <a:ea typeface="Calibri"/>
              <a:cs typeface="Times New Roman"/>
            </a:endParaRPr>
          </a:p>
          <a:p>
            <a:pPr algn="just"/>
            <a:endParaRPr lang="nl-NL" sz="1900" b="1" dirty="0" smtClean="0">
              <a:solidFill>
                <a:srgbClr val="FF6600"/>
              </a:solidFill>
              <a:latin typeface="Century Gothic"/>
              <a:ea typeface="Calibri"/>
              <a:cs typeface="Times New Roman"/>
            </a:endParaRPr>
          </a:p>
          <a:p>
            <a:pPr algn="just"/>
            <a:endParaRPr lang="nl-NL" sz="1900" b="1" dirty="0" smtClean="0">
              <a:solidFill>
                <a:srgbClr val="FF6600"/>
              </a:solidFill>
              <a:latin typeface="Century Gothic"/>
              <a:ea typeface="Calibri"/>
              <a:cs typeface="Times New Roman"/>
            </a:endParaRPr>
          </a:p>
          <a:p>
            <a:pPr algn="just"/>
            <a:endParaRPr lang="nl-NL" sz="2000" b="1" dirty="0" smtClean="0">
              <a:solidFill>
                <a:srgbClr val="FF6600"/>
              </a:solidFill>
              <a:latin typeface="Century Gothic"/>
              <a:ea typeface="Calibri"/>
              <a:cs typeface="Times New Roman"/>
            </a:endParaRPr>
          </a:p>
          <a:p>
            <a:pPr algn="just"/>
            <a:endParaRPr lang="nl-NL" sz="2000" b="1" dirty="0">
              <a:solidFill>
                <a:srgbClr val="FF6600"/>
              </a:solidFill>
              <a:latin typeface="Century Gothic"/>
              <a:ea typeface="Calibri"/>
              <a:cs typeface="Times New Roman"/>
            </a:endParaRPr>
          </a:p>
          <a:p>
            <a:pPr algn="just"/>
            <a:r>
              <a:rPr lang="nl-NL" sz="1900" b="1" dirty="0" smtClean="0">
                <a:solidFill>
                  <a:srgbClr val="FF6600"/>
                </a:solidFill>
                <a:latin typeface="Century Gothic"/>
                <a:ea typeface="Calibri"/>
                <a:cs typeface="Times New Roman"/>
              </a:rPr>
              <a:t>Wisseling van de wacht</a:t>
            </a:r>
          </a:p>
          <a:p>
            <a:pPr algn="just"/>
            <a:endParaRPr lang="nl-NL" sz="1900" b="1" dirty="0">
              <a:solidFill>
                <a:srgbClr val="FF6600"/>
              </a:solidFill>
              <a:latin typeface="Century Gothic"/>
              <a:ea typeface="Calibri"/>
              <a:cs typeface="Times New Roman"/>
            </a:endParaRPr>
          </a:p>
          <a:p>
            <a:pPr lvl="0" algn="just"/>
            <a:r>
              <a:rPr lang="nl-NL" sz="1400" dirty="0">
                <a:solidFill>
                  <a:srgbClr val="000000"/>
                </a:solidFill>
                <a:latin typeface="Century Gothic"/>
                <a:ea typeface="Calibri"/>
                <a:cs typeface="Times New Roman"/>
              </a:rPr>
              <a:t>Bij UMCM/Mondriaan heeft DI Justine </a:t>
            </a:r>
            <a:r>
              <a:rPr lang="nl-NL" sz="1400" dirty="0" err="1">
                <a:solidFill>
                  <a:srgbClr val="000000"/>
                </a:solidFill>
                <a:latin typeface="Century Gothic"/>
                <a:ea typeface="Calibri"/>
                <a:cs typeface="Times New Roman"/>
              </a:rPr>
              <a:t>Lamée</a:t>
            </a:r>
            <a:r>
              <a:rPr lang="nl-NL" sz="1400" dirty="0">
                <a:solidFill>
                  <a:srgbClr val="000000"/>
                </a:solidFill>
                <a:latin typeface="Century Gothic"/>
                <a:ea typeface="Calibri"/>
                <a:cs typeface="Times New Roman"/>
              </a:rPr>
              <a:t> een andere functie gekregen. Justine, veel dank voor je inzet de afgelopen maanden en gelukkig heb je ook voor een opvolger gezorgd. Een hartelijk welkom voor Bea </a:t>
            </a:r>
            <a:r>
              <a:rPr lang="nl-NL" sz="1400" dirty="0" err="1">
                <a:solidFill>
                  <a:srgbClr val="000000"/>
                </a:solidFill>
                <a:latin typeface="Century Gothic"/>
                <a:ea typeface="Calibri"/>
                <a:cs typeface="Times New Roman"/>
              </a:rPr>
              <a:t>Campforts</a:t>
            </a:r>
            <a:r>
              <a:rPr lang="nl-NL" sz="1400" dirty="0">
                <a:solidFill>
                  <a:srgbClr val="000000"/>
                </a:solidFill>
                <a:latin typeface="Century Gothic"/>
                <a:ea typeface="Calibri"/>
                <a:cs typeface="Times New Roman"/>
              </a:rPr>
              <a:t>. Zij is al volop bezig met de werving en kennismaken met alle teams in Maastricht, leuk dat je Hamlett komt versterken! In GGZ </a:t>
            </a:r>
            <a:r>
              <a:rPr lang="nl-NL" sz="1400" dirty="0" err="1">
                <a:solidFill>
                  <a:srgbClr val="000000"/>
                </a:solidFill>
                <a:latin typeface="Century Gothic"/>
                <a:ea typeface="Calibri"/>
                <a:cs typeface="Times New Roman"/>
              </a:rPr>
              <a:t>Ingeest</a:t>
            </a:r>
            <a:r>
              <a:rPr lang="nl-NL" sz="1400" dirty="0">
                <a:solidFill>
                  <a:srgbClr val="000000"/>
                </a:solidFill>
                <a:latin typeface="Century Gothic"/>
                <a:ea typeface="Calibri"/>
                <a:cs typeface="Times New Roman"/>
              </a:rPr>
              <a:t> wordt het stokje van Wendy Rutten overgenomen door Monica </a:t>
            </a:r>
            <a:r>
              <a:rPr lang="nl-NL" sz="1400" dirty="0" err="1">
                <a:solidFill>
                  <a:srgbClr val="000000"/>
                </a:solidFill>
                <a:latin typeface="Century Gothic"/>
                <a:ea typeface="Calibri"/>
                <a:cs typeface="Times New Roman"/>
              </a:rPr>
              <a:t>Greba</a:t>
            </a:r>
            <a:r>
              <a:rPr lang="nl-NL" sz="1400" dirty="0">
                <a:solidFill>
                  <a:srgbClr val="000000"/>
                </a:solidFill>
                <a:latin typeface="Century Gothic"/>
                <a:ea typeface="Calibri"/>
                <a:cs typeface="Times New Roman"/>
              </a:rPr>
              <a:t>. Wendy, veel dank voor je ongelimiteerde enthousiasme voor de HAMLETT studie. Monica, welkom bij HAMLETT, we kijken uit naar een mooie samenwerking in 2019. Tot slot GGZ NHN, Anika Molenkamp heeft haar werkzaamheden een poosje geleden overgedragen aan </a:t>
            </a:r>
            <a:r>
              <a:rPr lang="nl-NL" sz="1400" dirty="0" err="1">
                <a:solidFill>
                  <a:srgbClr val="000000"/>
                </a:solidFill>
                <a:latin typeface="Century Gothic"/>
                <a:ea typeface="Calibri"/>
                <a:cs typeface="Times New Roman"/>
              </a:rPr>
              <a:t>Lotta</a:t>
            </a:r>
            <a:r>
              <a:rPr lang="nl-NL" sz="1400" dirty="0">
                <a:solidFill>
                  <a:srgbClr val="000000"/>
                </a:solidFill>
                <a:latin typeface="Century Gothic"/>
                <a:ea typeface="Calibri"/>
                <a:cs typeface="Times New Roman"/>
              </a:rPr>
              <a:t> </a:t>
            </a:r>
            <a:r>
              <a:rPr lang="nl-NL" sz="1400" dirty="0" err="1">
                <a:solidFill>
                  <a:srgbClr val="000000"/>
                </a:solidFill>
                <a:latin typeface="Century Gothic"/>
                <a:ea typeface="Calibri"/>
                <a:cs typeface="Times New Roman"/>
              </a:rPr>
              <a:t>Raijmakers</a:t>
            </a:r>
            <a:r>
              <a:rPr lang="nl-NL" sz="1400" dirty="0">
                <a:solidFill>
                  <a:srgbClr val="000000"/>
                </a:solidFill>
                <a:latin typeface="Century Gothic"/>
                <a:ea typeface="Calibri"/>
                <a:cs typeface="Times New Roman"/>
              </a:rPr>
              <a:t>. Anika, veel dank voor al je tijd en nogmaals welkom </a:t>
            </a:r>
            <a:r>
              <a:rPr lang="nl-NL" sz="1400" dirty="0" err="1">
                <a:solidFill>
                  <a:srgbClr val="000000"/>
                </a:solidFill>
                <a:latin typeface="Century Gothic"/>
                <a:ea typeface="Calibri"/>
                <a:cs typeface="Times New Roman"/>
              </a:rPr>
              <a:t>Lotta</a:t>
            </a:r>
            <a:r>
              <a:rPr lang="nl-NL" sz="1400" dirty="0">
                <a:solidFill>
                  <a:srgbClr val="000000"/>
                </a:solidFill>
                <a:latin typeface="Century Gothic"/>
                <a:ea typeface="Calibri"/>
                <a:cs typeface="Times New Roman"/>
              </a:rPr>
              <a:t>. Een hartelijk welkom voor GGZ centraal met PI Truus van den Brink en DI Tineke van den </a:t>
            </a:r>
            <a:r>
              <a:rPr lang="nl-NL" sz="1400" dirty="0" err="1">
                <a:solidFill>
                  <a:srgbClr val="000000"/>
                </a:solidFill>
                <a:latin typeface="Century Gothic"/>
                <a:ea typeface="Calibri"/>
                <a:cs typeface="Times New Roman"/>
              </a:rPr>
              <a:t>Breul</a:t>
            </a:r>
            <a:r>
              <a:rPr lang="nl-NL" sz="1400" dirty="0">
                <a:solidFill>
                  <a:srgbClr val="000000"/>
                </a:solidFill>
                <a:latin typeface="Century Gothic"/>
                <a:ea typeface="Calibri"/>
                <a:cs typeface="Times New Roman"/>
              </a:rPr>
              <a:t>. We hopen dit komende jaar nog een aantal nieuwkomers te verwelkomen.</a:t>
            </a:r>
          </a:p>
          <a:p>
            <a:pPr algn="just"/>
            <a:endParaRPr lang="nl-NL" sz="1900" b="1" dirty="0" smtClean="0">
              <a:solidFill>
                <a:srgbClr val="FF6600"/>
              </a:solidFill>
              <a:latin typeface="Century Gothic"/>
              <a:ea typeface="Calibri"/>
              <a:cs typeface="Times New Roman"/>
            </a:endParaRPr>
          </a:p>
          <a:p>
            <a:pPr algn="just"/>
            <a:r>
              <a:rPr lang="nl-NL" sz="1900" b="1" dirty="0" err="1" smtClean="0">
                <a:solidFill>
                  <a:srgbClr val="FF6600"/>
                </a:solidFill>
                <a:latin typeface="Century Gothic"/>
                <a:ea typeface="Calibri"/>
                <a:cs typeface="Times New Roman"/>
              </a:rPr>
              <a:t>Neuroimaging</a:t>
            </a:r>
            <a:r>
              <a:rPr lang="nl-NL" sz="1900" b="1" dirty="0" smtClean="0">
                <a:solidFill>
                  <a:srgbClr val="FF6600"/>
                </a:solidFill>
                <a:latin typeface="Century Gothic"/>
                <a:ea typeface="Calibri"/>
                <a:cs typeface="Times New Roman"/>
              </a:rPr>
              <a:t> gestart</a:t>
            </a:r>
          </a:p>
          <a:p>
            <a:pPr algn="just"/>
            <a:endParaRPr lang="nl-NL" sz="1900" b="1" dirty="0" smtClean="0">
              <a:solidFill>
                <a:srgbClr val="FF6600"/>
              </a:solidFill>
              <a:latin typeface="Century Gothic"/>
              <a:ea typeface="Calibri"/>
              <a:cs typeface="Times New Roman"/>
            </a:endParaRPr>
          </a:p>
          <a:p>
            <a:pPr lvl="0" algn="just"/>
            <a:r>
              <a:rPr lang="nl-NL" sz="1500" dirty="0" smtClean="0">
                <a:solidFill>
                  <a:srgbClr val="000000"/>
                </a:solidFill>
                <a:latin typeface="Century Gothic"/>
                <a:ea typeface="Calibri"/>
                <a:cs typeface="Times New Roman"/>
              </a:rPr>
              <a:t>Sinds deze maand hebben we ook toestemming van de METc voor het MRI en PET </a:t>
            </a:r>
            <a:r>
              <a:rPr lang="nl-NL" sz="1500" dirty="0" err="1" smtClean="0">
                <a:solidFill>
                  <a:srgbClr val="000000"/>
                </a:solidFill>
                <a:latin typeface="Century Gothic"/>
                <a:ea typeface="Calibri"/>
                <a:cs typeface="Times New Roman"/>
              </a:rPr>
              <a:t>neuroimaging</a:t>
            </a:r>
            <a:r>
              <a:rPr lang="nl-NL" sz="1500" dirty="0" smtClean="0">
                <a:solidFill>
                  <a:srgbClr val="000000"/>
                </a:solidFill>
                <a:latin typeface="Century Gothic"/>
                <a:ea typeface="Calibri"/>
                <a:cs typeface="Times New Roman"/>
              </a:rPr>
              <a:t> deel van </a:t>
            </a:r>
            <a:r>
              <a:rPr lang="nl-NL" sz="1500" dirty="0" err="1" smtClean="0">
                <a:solidFill>
                  <a:srgbClr val="000000"/>
                </a:solidFill>
                <a:latin typeface="Century Gothic"/>
                <a:ea typeface="Calibri"/>
                <a:cs typeface="Times New Roman"/>
              </a:rPr>
              <a:t>Hamlett</a:t>
            </a:r>
            <a:r>
              <a:rPr lang="nl-NL" sz="1500" dirty="0" smtClean="0">
                <a:solidFill>
                  <a:srgbClr val="000000"/>
                </a:solidFill>
                <a:latin typeface="Century Gothic"/>
                <a:ea typeface="Calibri"/>
                <a:cs typeface="Times New Roman"/>
              </a:rPr>
              <a:t>. Hiermee hopen we  te onderzoeken wat het effect van medicatie en afbouwen op het brein is. Praktisch gezien houd het in dat jullie cliënten gevraagd worden hieraan mee te doen, naast de hoofdstudie. De scans worden in Groningen gemaakt. Ter compensatie wordt aan alle deelnemers die van ver moeten komen naast een extra vergoeding, ook een hotelovernachting in Groningen aangeboden!</a:t>
            </a:r>
          </a:p>
          <a:p>
            <a:pPr lvl="0" algn="just"/>
            <a:endParaRPr lang="nl-NL" sz="1800" dirty="0">
              <a:solidFill>
                <a:srgbClr val="000000"/>
              </a:solidFill>
              <a:latin typeface="Century Gothic"/>
              <a:ea typeface="Calibri"/>
              <a:cs typeface="Times New Roman"/>
            </a:endParaRPr>
          </a:p>
          <a:p>
            <a:pPr lvl="0" algn="just"/>
            <a:r>
              <a:rPr lang="nl-NL" sz="1900" b="1" dirty="0" smtClean="0">
                <a:solidFill>
                  <a:schemeClr val="accent6">
                    <a:lumMod val="75000"/>
                  </a:schemeClr>
                </a:solidFill>
                <a:latin typeface="Century Gothic" panose="020B0502020202020204" pitchFamily="34" charset="0"/>
                <a:ea typeface="Calibri"/>
                <a:cs typeface="Times New Roman"/>
              </a:rPr>
              <a:t>Internationale afbouwstudies</a:t>
            </a:r>
          </a:p>
          <a:p>
            <a:pPr lvl="0" algn="just"/>
            <a:endParaRPr lang="nl-NL" sz="1500" b="1" dirty="0">
              <a:solidFill>
                <a:schemeClr val="accent6">
                  <a:lumMod val="75000"/>
                </a:schemeClr>
              </a:solidFill>
              <a:latin typeface="Century Gothic" panose="020B0502020202020204" pitchFamily="34" charset="0"/>
              <a:ea typeface="Calibri"/>
              <a:cs typeface="Times New Roman"/>
            </a:endParaRPr>
          </a:p>
          <a:p>
            <a:pPr lvl="0" algn="just"/>
            <a:r>
              <a:rPr lang="nl-NL" sz="1500" dirty="0">
                <a:solidFill>
                  <a:prstClr val="black"/>
                </a:solidFill>
                <a:latin typeface="Century Gothic" panose="020B0502020202020204" pitchFamily="34" charset="0"/>
                <a:ea typeface="Calibri"/>
                <a:cs typeface="Times New Roman"/>
              </a:rPr>
              <a:t>De HAMLETT studie wordt uitgevoerd binnen heel Nederland, en dat is vrij uniek</a:t>
            </a:r>
            <a:r>
              <a:rPr lang="nl-NL" sz="1500" dirty="0" smtClean="0">
                <a:solidFill>
                  <a:prstClr val="black"/>
                </a:solidFill>
                <a:latin typeface="Century Gothic" panose="020B0502020202020204" pitchFamily="34" charset="0"/>
                <a:ea typeface="Calibri"/>
                <a:cs typeface="Times New Roman"/>
              </a:rPr>
              <a:t>. Bijzonder </a:t>
            </a:r>
            <a:r>
              <a:rPr lang="nl-NL" sz="1500" dirty="0">
                <a:solidFill>
                  <a:prstClr val="black"/>
                </a:solidFill>
                <a:latin typeface="Century Gothic" panose="020B0502020202020204" pitchFamily="34" charset="0"/>
                <a:ea typeface="Calibri"/>
                <a:cs typeface="Times New Roman"/>
              </a:rPr>
              <a:t>is ook dat we (gelukkig) niet de enige onderzoekers zijn die het continueren versus afbouwen van antipsychotica na een eerste psychose evalueren. Wereldwijd worden er op dit moment drie andere gelijksoortig afbouwstudies uitgevoerd: TAILOR (Denmark; </a:t>
            </a:r>
            <a:r>
              <a:rPr lang="nl-NL" sz="1500" dirty="0" err="1">
                <a:solidFill>
                  <a:prstClr val="black"/>
                </a:solidFill>
                <a:latin typeface="Century Gothic" panose="020B0502020202020204" pitchFamily="34" charset="0"/>
                <a:ea typeface="Calibri"/>
                <a:cs typeface="Times New Roman"/>
              </a:rPr>
              <a:t>Stürup</a:t>
            </a:r>
            <a:r>
              <a:rPr lang="nl-NL" sz="1500" dirty="0">
                <a:solidFill>
                  <a:prstClr val="black"/>
                </a:solidFill>
                <a:latin typeface="Century Gothic" panose="020B0502020202020204" pitchFamily="34" charset="0"/>
                <a:ea typeface="Calibri"/>
                <a:cs typeface="Times New Roman"/>
              </a:rPr>
              <a:t> et al., 2017), RADAR (Verenigd Koninkrijk; http://www.ucl.ac.uk/psychiatry/ </a:t>
            </a:r>
            <a:r>
              <a:rPr lang="nl-NL" sz="1500" dirty="0" err="1">
                <a:solidFill>
                  <a:prstClr val="black"/>
                </a:solidFill>
                <a:latin typeface="Century Gothic" panose="020B0502020202020204" pitchFamily="34" charset="0"/>
                <a:ea typeface="Calibri"/>
                <a:cs typeface="Times New Roman"/>
              </a:rPr>
              <a:t>antipsychotic-discontinuation-and-reduction</a:t>
            </a:r>
            <a:r>
              <a:rPr lang="nl-NL" sz="1500" dirty="0">
                <a:solidFill>
                  <a:prstClr val="black"/>
                </a:solidFill>
                <a:latin typeface="Century Gothic" panose="020B0502020202020204" pitchFamily="34" charset="0"/>
                <a:ea typeface="Calibri"/>
                <a:cs typeface="Times New Roman"/>
              </a:rPr>
              <a:t>) en REDUCE (Australië; Weller et al. 2018). Al deze studies zijn in het eerste of tweede jaar van hun uitvoering. Tevens zijn de resultaten van een Chinese studie recentelijk gepubliceerd (Hui et al., 2018). Zij vonden dat de kans op terugval en een slechte klinische uitkomst op lange-termijn kleiner was wanneer medicatie gedurende minstens drie jaar gecontinueerd werd. Dit sluit niet aan bij </a:t>
            </a:r>
            <a:r>
              <a:rPr lang="nl-NL" sz="1500" dirty="0" err="1">
                <a:solidFill>
                  <a:prstClr val="black"/>
                </a:solidFill>
                <a:latin typeface="Century Gothic" panose="020B0502020202020204" pitchFamily="34" charset="0"/>
                <a:ea typeface="Calibri"/>
                <a:cs typeface="Times New Roman"/>
              </a:rPr>
              <a:t>Wunderink</a:t>
            </a:r>
            <a:r>
              <a:rPr lang="nl-NL" sz="1500" dirty="0">
                <a:solidFill>
                  <a:prstClr val="black"/>
                </a:solidFill>
                <a:latin typeface="Century Gothic" panose="020B0502020202020204" pitchFamily="34" charset="0"/>
                <a:ea typeface="Calibri"/>
                <a:cs typeface="Times New Roman"/>
              </a:rPr>
              <a:t> en collega’s, die in 2013 lieten zien dat het herstel na zeven jaar beter was in de groep die de medicatie al eerder startte met afbouwen. </a:t>
            </a:r>
            <a:r>
              <a:rPr lang="nl-NL" sz="1500" dirty="0" smtClean="0">
                <a:solidFill>
                  <a:prstClr val="black"/>
                </a:solidFill>
                <a:latin typeface="Century Gothic" panose="020B0502020202020204" pitchFamily="34" charset="0"/>
                <a:ea typeface="Calibri"/>
                <a:cs typeface="Times New Roman"/>
              </a:rPr>
              <a:t>Dit </a:t>
            </a:r>
            <a:r>
              <a:rPr lang="nl-NL" sz="1500" dirty="0">
                <a:solidFill>
                  <a:prstClr val="black"/>
                </a:solidFill>
                <a:latin typeface="Century Gothic" panose="020B0502020202020204" pitchFamily="34" charset="0"/>
                <a:ea typeface="Calibri"/>
                <a:cs typeface="Times New Roman"/>
              </a:rPr>
              <a:t>maakt dat zowel patiënten, hun naasten en behandelaren nog steeds in onzekerheid verkeren over de juiste strategie. De dringende vraag blijft dus: “</a:t>
            </a:r>
            <a:r>
              <a:rPr lang="nl-NL" sz="1500" dirty="0" err="1">
                <a:solidFill>
                  <a:prstClr val="black"/>
                </a:solidFill>
                <a:latin typeface="Century Gothic" panose="020B0502020202020204" pitchFamily="34" charset="0"/>
                <a:ea typeface="Calibri"/>
                <a:cs typeface="Times New Roman"/>
              </a:rPr>
              <a:t>To</a:t>
            </a:r>
            <a:r>
              <a:rPr lang="nl-NL" sz="1500" dirty="0">
                <a:solidFill>
                  <a:prstClr val="black"/>
                </a:solidFill>
                <a:latin typeface="Century Gothic" panose="020B0502020202020204" pitchFamily="34" charset="0"/>
                <a:ea typeface="Calibri"/>
                <a:cs typeface="Times New Roman"/>
              </a:rPr>
              <a:t> continue or </a:t>
            </a:r>
            <a:r>
              <a:rPr lang="nl-NL" sz="1500" dirty="0" err="1">
                <a:solidFill>
                  <a:prstClr val="black"/>
                </a:solidFill>
                <a:latin typeface="Century Gothic" panose="020B0502020202020204" pitchFamily="34" charset="0"/>
                <a:ea typeface="Calibri"/>
                <a:cs typeface="Times New Roman"/>
              </a:rPr>
              <a:t>not</a:t>
            </a:r>
            <a:r>
              <a:rPr lang="nl-NL" sz="1500" dirty="0">
                <a:solidFill>
                  <a:prstClr val="black"/>
                </a:solidFill>
                <a:latin typeface="Century Gothic" panose="020B0502020202020204" pitchFamily="34" charset="0"/>
                <a:ea typeface="Calibri"/>
                <a:cs typeface="Times New Roman"/>
              </a:rPr>
              <a:t> </a:t>
            </a:r>
            <a:r>
              <a:rPr lang="nl-NL" sz="1500" dirty="0" err="1">
                <a:solidFill>
                  <a:prstClr val="black"/>
                </a:solidFill>
                <a:latin typeface="Century Gothic" panose="020B0502020202020204" pitchFamily="34" charset="0"/>
                <a:ea typeface="Calibri"/>
                <a:cs typeface="Times New Roman"/>
              </a:rPr>
              <a:t>to</a:t>
            </a:r>
            <a:r>
              <a:rPr lang="nl-NL" sz="1500" dirty="0">
                <a:solidFill>
                  <a:prstClr val="black"/>
                </a:solidFill>
                <a:latin typeface="Century Gothic" panose="020B0502020202020204" pitchFamily="34" charset="0"/>
                <a:ea typeface="Calibri"/>
                <a:cs typeface="Times New Roman"/>
              </a:rPr>
              <a:t> continue?”. We hopen hier met elkaar een internationaal gedragen antwoord op te vinden</a:t>
            </a:r>
            <a:r>
              <a:rPr lang="nl-NL" sz="1500" dirty="0" smtClean="0">
                <a:solidFill>
                  <a:prstClr val="black"/>
                </a:solidFill>
                <a:latin typeface="Century Gothic" panose="020B0502020202020204" pitchFamily="34" charset="0"/>
                <a:ea typeface="Calibri"/>
                <a:cs typeface="Times New Roman"/>
              </a:rPr>
              <a:t>.</a:t>
            </a:r>
          </a:p>
          <a:p>
            <a:pPr lvl="0" algn="just"/>
            <a:endParaRPr lang="nl-NL" sz="1500" dirty="0">
              <a:solidFill>
                <a:prstClr val="black"/>
              </a:solidFill>
              <a:latin typeface="Century Gothic" panose="020B0502020202020204" pitchFamily="34" charset="0"/>
              <a:ea typeface="Calibri"/>
              <a:cs typeface="Times New Roman"/>
            </a:endParaRPr>
          </a:p>
          <a:p>
            <a:pPr marL="171450" indent="-171450">
              <a:buFont typeface="Arial" panose="020B0604020202020204" pitchFamily="34" charset="0"/>
              <a:buChar char="•"/>
            </a:pPr>
            <a:r>
              <a:rPr lang="nl-NL" sz="1200" dirty="0" smtClean="0"/>
              <a:t>Hui </a:t>
            </a:r>
            <a:r>
              <a:rPr lang="nl-NL" sz="1200" dirty="0"/>
              <a:t>CLM, </a:t>
            </a:r>
            <a:r>
              <a:rPr lang="nl-NL" sz="1200" dirty="0" err="1"/>
              <a:t>Honer</a:t>
            </a:r>
            <a:r>
              <a:rPr lang="nl-NL" sz="1200" dirty="0"/>
              <a:t> WG, </a:t>
            </a:r>
            <a:r>
              <a:rPr lang="nl-NL" sz="1200" dirty="0" err="1"/>
              <a:t>LeeEHM</a:t>
            </a:r>
            <a:r>
              <a:rPr lang="nl-NL" sz="1200" dirty="0"/>
              <a:t>, et al. </a:t>
            </a:r>
            <a:r>
              <a:rPr lang="en-US" sz="1200" dirty="0"/>
              <a:t>Long-term effects of discontinuation from antipsychotic </a:t>
            </a:r>
            <a:r>
              <a:rPr lang="en-US" sz="1200" dirty="0" smtClean="0"/>
              <a:t>maintenance following </a:t>
            </a:r>
            <a:r>
              <a:rPr lang="en-US" sz="1200" dirty="0"/>
              <a:t>first-episode schizophrenia and related disorders: a 10 year follow-up of  a </a:t>
            </a:r>
            <a:r>
              <a:rPr lang="en-US" sz="1200" dirty="0" err="1"/>
              <a:t>randomised</a:t>
            </a:r>
            <a:r>
              <a:rPr lang="en-US" sz="1200" dirty="0" smtClean="0"/>
              <a:t>, double-blind </a:t>
            </a:r>
            <a:r>
              <a:rPr lang="en-US" sz="1200" dirty="0"/>
              <a:t>trial. The Lancet Psychiatry, 2018, 5(5): 432-442.</a:t>
            </a:r>
            <a:endParaRPr lang="nl-NL" sz="1200" dirty="0"/>
          </a:p>
          <a:p>
            <a:pPr marL="171450" indent="-171450">
              <a:buFont typeface="Arial" panose="020B0604020202020204" pitchFamily="34" charset="0"/>
              <a:buChar char="•"/>
            </a:pPr>
            <a:r>
              <a:rPr lang="nl-NL" sz="1200" dirty="0" err="1"/>
              <a:t>Stürup</a:t>
            </a:r>
            <a:r>
              <a:rPr lang="nl-NL" sz="1200" dirty="0"/>
              <a:t> AE, Jensen HD, </a:t>
            </a:r>
            <a:r>
              <a:rPr lang="nl-NL" sz="1200" dirty="0" err="1"/>
              <a:t>Dolmer</a:t>
            </a:r>
            <a:r>
              <a:rPr lang="nl-NL" sz="1200" dirty="0"/>
              <a:t> S, et al. </a:t>
            </a:r>
            <a:r>
              <a:rPr lang="en-US" sz="1200" dirty="0"/>
              <a:t>TAILOR–tapered discontinuation versus maintenance therapy </a:t>
            </a:r>
            <a:r>
              <a:rPr lang="en-US" sz="1200" dirty="0" smtClean="0"/>
              <a:t>of anti-psychotic </a:t>
            </a:r>
            <a:r>
              <a:rPr lang="en-US" sz="1200" dirty="0"/>
              <a:t>medication in patients with newly diagnosed schizophrenia or persistent delusional disorder in remission of psychotic symptoms: study protocol for a randomized clinical trial. </a:t>
            </a:r>
            <a:r>
              <a:rPr lang="en-GB" sz="1200" dirty="0"/>
              <a:t>Trials. 2017,18(1):445.</a:t>
            </a:r>
            <a:endParaRPr lang="nl-NL" sz="1200" dirty="0"/>
          </a:p>
          <a:p>
            <a:pPr marL="171450" indent="-171450">
              <a:buFont typeface="Arial" panose="020B0604020202020204" pitchFamily="34" charset="0"/>
              <a:buChar char="•"/>
            </a:pPr>
            <a:r>
              <a:rPr lang="nl-NL" sz="1200" dirty="0"/>
              <a:t>Weller A, </a:t>
            </a:r>
            <a:r>
              <a:rPr lang="nl-NL" sz="1200" dirty="0" err="1"/>
              <a:t>Gleeson</a:t>
            </a:r>
            <a:r>
              <a:rPr lang="nl-NL" sz="1200" dirty="0"/>
              <a:t> J, Alvarez‐</a:t>
            </a:r>
            <a:r>
              <a:rPr lang="nl-NL" sz="1200" dirty="0" err="1"/>
              <a:t>Jimenez</a:t>
            </a:r>
            <a:r>
              <a:rPr lang="nl-NL" sz="1200" dirty="0"/>
              <a:t> M, et al. </a:t>
            </a:r>
            <a:r>
              <a:rPr lang="en-GB" sz="1200" dirty="0"/>
              <a:t>Can antipsychotic dose reduction lead to better functional recovery </a:t>
            </a:r>
            <a:r>
              <a:rPr lang="en-GB" sz="1200" dirty="0" smtClean="0"/>
              <a:t>in </a:t>
            </a:r>
            <a:r>
              <a:rPr lang="en-GB" sz="1200" dirty="0"/>
              <a:t>first‐episode psychosis? A randomized controlled‐trial of antipsychotic dose reduction. The reduce trial: Study </a:t>
            </a:r>
            <a:r>
              <a:rPr lang="en-GB" sz="1200" dirty="0" smtClean="0"/>
              <a:t>protocol</a:t>
            </a:r>
            <a:r>
              <a:rPr lang="en-GB" sz="1200" dirty="0"/>
              <a:t>. Early intervention in psychiatry. 2018 (Nov),1-12.</a:t>
            </a:r>
            <a:endParaRPr lang="nl-NL" sz="1200" dirty="0"/>
          </a:p>
          <a:p>
            <a:pPr marL="171450" indent="-171450">
              <a:buFont typeface="Arial" panose="020B0604020202020204" pitchFamily="34" charset="0"/>
              <a:buChar char="•"/>
            </a:pPr>
            <a:r>
              <a:rPr lang="en-US" sz="1200" dirty="0" err="1"/>
              <a:t>Wunderink</a:t>
            </a:r>
            <a:r>
              <a:rPr lang="en-US" sz="1200" dirty="0"/>
              <a:t> L, </a:t>
            </a:r>
            <a:r>
              <a:rPr lang="en-US" sz="1200" dirty="0" err="1"/>
              <a:t>Nieboer</a:t>
            </a:r>
            <a:r>
              <a:rPr lang="en-US" sz="1200" dirty="0"/>
              <a:t> RM, </a:t>
            </a:r>
            <a:r>
              <a:rPr lang="en-US" sz="1200" dirty="0" err="1"/>
              <a:t>Wiersma</a:t>
            </a:r>
            <a:r>
              <a:rPr lang="en-US" sz="1200" dirty="0"/>
              <a:t> D, et al. Recovery in remitted first-episode psychosis at 7 years </a:t>
            </a:r>
            <a:r>
              <a:rPr lang="en-US" sz="1200" dirty="0" smtClean="0"/>
              <a:t>of</a:t>
            </a:r>
            <a:r>
              <a:rPr lang="nl-NL" sz="1200" dirty="0"/>
              <a:t> </a:t>
            </a:r>
            <a:r>
              <a:rPr lang="en-US" sz="1200" dirty="0" smtClean="0"/>
              <a:t>follow-up </a:t>
            </a:r>
            <a:r>
              <a:rPr lang="en-US" sz="1200" dirty="0"/>
              <a:t>of an early dose reduction</a:t>
            </a:r>
            <a:r>
              <a:rPr lang="en-US" sz="1200" dirty="0" smtClean="0"/>
              <a:t>/ discontinuation </a:t>
            </a:r>
            <a:r>
              <a:rPr lang="en-US" sz="1200" dirty="0"/>
              <a:t>or maintenance treatment strategy: long-term follow-up of a 2-year randomized clinical trial. </a:t>
            </a:r>
            <a:r>
              <a:rPr lang="en-GB" sz="1200" dirty="0"/>
              <a:t>JAMA psychiatry. 2013, 70(9):913-20.</a:t>
            </a:r>
            <a:endParaRPr lang="nl-NL" sz="1200" dirty="0"/>
          </a:p>
          <a:p>
            <a:pPr algn="just"/>
            <a:endParaRPr lang="nl-NL" sz="1600" dirty="0" smtClean="0">
              <a:solidFill>
                <a:prstClr val="black"/>
              </a:solidFill>
              <a:latin typeface="Century Gothic" panose="020B0502020202020204" pitchFamily="34" charset="0"/>
              <a:ea typeface="Calibri"/>
              <a:cs typeface="Times New Roman"/>
            </a:endParaRPr>
          </a:p>
          <a:p>
            <a:pPr algn="just"/>
            <a:endParaRPr lang="nl-NL" sz="1600" dirty="0" smtClean="0">
              <a:solidFill>
                <a:prstClr val="black"/>
              </a:solidFill>
              <a:latin typeface="Century Gothic" panose="020B0502020202020204" pitchFamily="34" charset="0"/>
              <a:ea typeface="Calibri"/>
              <a:cs typeface="Times New Roman"/>
            </a:endParaRPr>
          </a:p>
          <a:p>
            <a:pPr algn="just"/>
            <a:endParaRPr lang="nl-NL" sz="1600" dirty="0">
              <a:solidFill>
                <a:prstClr val="black"/>
              </a:solidFill>
              <a:latin typeface="Century Gothic" panose="020B0502020202020204" pitchFamily="34" charset="0"/>
              <a:ea typeface="Calibri"/>
              <a:cs typeface="Times New Roman"/>
            </a:endParaRPr>
          </a:p>
          <a:p>
            <a:pPr algn="just"/>
            <a:r>
              <a:rPr lang="nl-NL" sz="1600" dirty="0" smtClean="0">
                <a:solidFill>
                  <a:prstClr val="black"/>
                </a:solidFill>
                <a:latin typeface="Century Gothic" panose="020B0502020202020204" pitchFamily="34" charset="0"/>
                <a:ea typeface="Calibri"/>
                <a:cs typeface="Times New Roman"/>
              </a:rPr>
              <a:t>We </a:t>
            </a:r>
            <a:r>
              <a:rPr lang="nl-NL" sz="1600" dirty="0">
                <a:solidFill>
                  <a:prstClr val="black"/>
                </a:solidFill>
                <a:latin typeface="Century Gothic" panose="020B0502020202020204" pitchFamily="34" charset="0"/>
                <a:ea typeface="Calibri"/>
                <a:cs typeface="Times New Roman"/>
              </a:rPr>
              <a:t>willen jullie allemaal hartelijk bedanken voor jullie inzet dit </a:t>
            </a:r>
            <a:endParaRPr lang="nl-NL" sz="1600" dirty="0" smtClean="0">
              <a:solidFill>
                <a:prstClr val="black"/>
              </a:solidFill>
              <a:latin typeface="Century Gothic" panose="020B0502020202020204" pitchFamily="34" charset="0"/>
              <a:ea typeface="Calibri"/>
              <a:cs typeface="Times New Roman"/>
            </a:endParaRPr>
          </a:p>
          <a:p>
            <a:pPr algn="just"/>
            <a:r>
              <a:rPr lang="nl-NL" sz="1600" dirty="0" smtClean="0">
                <a:solidFill>
                  <a:prstClr val="black"/>
                </a:solidFill>
                <a:latin typeface="Century Gothic" panose="020B0502020202020204" pitchFamily="34" charset="0"/>
                <a:ea typeface="Calibri"/>
                <a:cs typeface="Times New Roman"/>
              </a:rPr>
              <a:t>afgelopen </a:t>
            </a:r>
            <a:r>
              <a:rPr lang="nl-NL" sz="1600" dirty="0">
                <a:solidFill>
                  <a:prstClr val="black"/>
                </a:solidFill>
                <a:latin typeface="Century Gothic" panose="020B0502020202020204" pitchFamily="34" charset="0"/>
                <a:ea typeface="Calibri"/>
                <a:cs typeface="Times New Roman"/>
              </a:rPr>
              <a:t>jaar en wensen jullie hele fijne feestdagen en </a:t>
            </a:r>
            <a:r>
              <a:rPr lang="nl-NL" sz="1600" dirty="0" smtClean="0">
                <a:solidFill>
                  <a:prstClr val="black"/>
                </a:solidFill>
                <a:latin typeface="Century Gothic" panose="020B0502020202020204" pitchFamily="34" charset="0"/>
                <a:ea typeface="Calibri"/>
                <a:cs typeface="Times New Roman"/>
              </a:rPr>
              <a:t>gaan </a:t>
            </a:r>
          </a:p>
          <a:p>
            <a:pPr algn="just"/>
            <a:r>
              <a:rPr lang="nl-NL" sz="1600" dirty="0" smtClean="0">
                <a:solidFill>
                  <a:prstClr val="black"/>
                </a:solidFill>
                <a:latin typeface="Century Gothic" panose="020B0502020202020204" pitchFamily="34" charset="0"/>
                <a:ea typeface="Calibri"/>
                <a:cs typeface="Times New Roman"/>
              </a:rPr>
              <a:t>er </a:t>
            </a:r>
            <a:r>
              <a:rPr lang="nl-NL" sz="1600" dirty="0">
                <a:solidFill>
                  <a:prstClr val="black"/>
                </a:solidFill>
                <a:latin typeface="Century Gothic" panose="020B0502020202020204" pitchFamily="34" charset="0"/>
                <a:ea typeface="Calibri"/>
                <a:cs typeface="Times New Roman"/>
              </a:rPr>
              <a:t>hopelijk samen weer een succesvol nieuw Hamlett-jaar </a:t>
            </a:r>
            <a:r>
              <a:rPr lang="nl-NL" sz="1600" dirty="0" smtClean="0">
                <a:solidFill>
                  <a:prstClr val="black"/>
                </a:solidFill>
                <a:latin typeface="Century Gothic" panose="020B0502020202020204" pitchFamily="34" charset="0"/>
                <a:ea typeface="Calibri"/>
                <a:cs typeface="Times New Roman"/>
              </a:rPr>
              <a:t>van </a:t>
            </a:r>
          </a:p>
          <a:p>
            <a:pPr algn="just"/>
            <a:r>
              <a:rPr lang="nl-NL" sz="1600" dirty="0" smtClean="0">
                <a:solidFill>
                  <a:prstClr val="black"/>
                </a:solidFill>
                <a:latin typeface="Century Gothic" panose="020B0502020202020204" pitchFamily="34" charset="0"/>
                <a:ea typeface="Calibri"/>
                <a:cs typeface="Times New Roman"/>
              </a:rPr>
              <a:t>maken!</a:t>
            </a:r>
          </a:p>
          <a:p>
            <a:pPr algn="just"/>
            <a:endParaRPr lang="nl-NL" sz="1600" dirty="0">
              <a:solidFill>
                <a:prstClr val="black"/>
              </a:solidFill>
              <a:latin typeface="Century Gothic" panose="020B0502020202020204" pitchFamily="34" charset="0"/>
              <a:ea typeface="Calibri"/>
              <a:cs typeface="Times New Roman"/>
            </a:endParaRPr>
          </a:p>
          <a:p>
            <a:pPr algn="just"/>
            <a:r>
              <a:rPr lang="nl-NL" sz="1600" dirty="0">
                <a:solidFill>
                  <a:prstClr val="black"/>
                </a:solidFill>
                <a:latin typeface="Century Gothic" panose="020B0502020202020204" pitchFamily="34" charset="0"/>
                <a:ea typeface="Calibri"/>
                <a:cs typeface="Times New Roman"/>
              </a:rPr>
              <a:t> </a:t>
            </a:r>
            <a:r>
              <a:rPr lang="nl-NL" sz="1600" dirty="0" smtClean="0">
                <a:solidFill>
                  <a:prstClr val="black"/>
                </a:solidFill>
                <a:latin typeface="Century Gothic" panose="020B0502020202020204" pitchFamily="34" charset="0"/>
                <a:ea typeface="Calibri"/>
                <a:cs typeface="Times New Roman"/>
              </a:rPr>
              <a:t>	Het </a:t>
            </a:r>
            <a:r>
              <a:rPr lang="nl-NL" sz="1600" dirty="0">
                <a:solidFill>
                  <a:prstClr val="black"/>
                </a:solidFill>
                <a:latin typeface="Century Gothic" panose="020B0502020202020204" pitchFamily="34" charset="0"/>
                <a:ea typeface="Calibri"/>
                <a:cs typeface="Times New Roman"/>
              </a:rPr>
              <a:t>Hamlett team</a:t>
            </a:r>
          </a:p>
          <a:p>
            <a:pPr algn="just"/>
            <a:endParaRPr lang="nl-NL" sz="1900" dirty="0">
              <a:latin typeface="Century Gothic "/>
              <a:ea typeface="Calibri"/>
              <a:cs typeface="Times New Roman"/>
            </a:endParaRPr>
          </a:p>
          <a:p>
            <a:pPr algn="just"/>
            <a:endParaRPr lang="nl-NL" sz="1500" dirty="0"/>
          </a:p>
        </p:txBody>
      </p:sp>
      <p:sp>
        <p:nvSpPr>
          <p:cNvPr id="10" name="Tekstvak 9"/>
          <p:cNvSpPr txBox="1"/>
          <p:nvPr/>
        </p:nvSpPr>
        <p:spPr>
          <a:xfrm>
            <a:off x="395292" y="253276"/>
            <a:ext cx="11083831" cy="307777"/>
          </a:xfrm>
          <a:prstGeom prst="rect">
            <a:avLst/>
          </a:prstGeom>
          <a:noFill/>
        </p:spPr>
        <p:txBody>
          <a:bodyPr wrap="square" rtlCol="0">
            <a:spAutoFit/>
          </a:bodyPr>
          <a:lstStyle/>
          <a:p>
            <a:pPr marL="92075" algn="just"/>
            <a:r>
              <a:rPr lang="nl-NL" sz="1400" dirty="0" err="1" smtClean="0">
                <a:solidFill>
                  <a:schemeClr val="tx1">
                    <a:lumMod val="50000"/>
                    <a:lumOff val="50000"/>
                  </a:schemeClr>
                </a:solidFill>
                <a:latin typeface="Century Gothic" pitchFamily="34" charset="0"/>
              </a:rPr>
              <a:t>Hamlett</a:t>
            </a:r>
            <a:r>
              <a:rPr lang="nl-NL" sz="1400" dirty="0" smtClean="0">
                <a:solidFill>
                  <a:schemeClr val="tx1">
                    <a:lumMod val="50000"/>
                    <a:lumOff val="50000"/>
                  </a:schemeClr>
                </a:solidFill>
                <a:latin typeface="Century Gothic" pitchFamily="34" charset="0"/>
              </a:rPr>
              <a:t> nieuws		 			                 December 2018</a:t>
            </a:r>
            <a:endParaRPr lang="nl-NL" sz="1400" dirty="0">
              <a:solidFill>
                <a:schemeClr val="tx1">
                  <a:lumMod val="50000"/>
                  <a:lumOff val="50000"/>
                </a:schemeClr>
              </a:solidFill>
              <a:latin typeface="Century Gothic" pitchFamily="34"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561" y="27004130"/>
            <a:ext cx="3617423" cy="2520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13" y="6553250"/>
            <a:ext cx="4017155" cy="3456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849" t="25073" r="11421" b="17849"/>
          <a:stretch/>
        </p:blipFill>
        <p:spPr bwMode="auto">
          <a:xfrm>
            <a:off x="6967431" y="12385897"/>
            <a:ext cx="3024336" cy="2939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459" t="17687" r="6150" b="26811"/>
          <a:stretch/>
        </p:blipFill>
        <p:spPr bwMode="auto">
          <a:xfrm>
            <a:off x="4889771" y="6526458"/>
            <a:ext cx="6235230" cy="3456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b="5951"/>
          <a:stretch/>
        </p:blipFill>
        <p:spPr bwMode="auto">
          <a:xfrm>
            <a:off x="586581" y="11593810"/>
            <a:ext cx="5569868" cy="485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340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Words>
  <Application>Microsoft Office PowerPoint</Application>
  <PresentationFormat>Aangepast</PresentationFormat>
  <Paragraphs>72</Paragraphs>
  <Slides>1</Slides>
  <Notes>0</Notes>
  <HiddenSlides>0</HiddenSlides>
  <MMClips>0</MMClips>
  <ScaleCrop>false</ScaleCrop>
  <HeadingPairs>
    <vt:vector size="4" baseType="variant">
      <vt:variant>
        <vt:lpstr>Thema</vt:lpstr>
      </vt:variant>
      <vt:variant>
        <vt:i4>1</vt:i4>
      </vt:variant>
      <vt:variant>
        <vt:lpstr>Diatitels</vt:lpstr>
      </vt:variant>
      <vt:variant>
        <vt:i4>1</vt:i4>
      </vt:variant>
    </vt:vector>
  </HeadingPairs>
  <TitlesOfParts>
    <vt:vector size="2" baseType="lpstr">
      <vt:lpstr>Kantoorthema</vt:lpstr>
      <vt:lpstr>PowerPoint-presentatie</vt:lpstr>
    </vt:vector>
  </TitlesOfParts>
  <Company>Universitair Medisch Centrum Groningen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Geraets, CNW (psy)</dc:creator>
  <cp:lastModifiedBy>Geraets, CNW (psy)</cp:lastModifiedBy>
  <cp:revision>39</cp:revision>
  <dcterms:created xsi:type="dcterms:W3CDTF">2017-12-01T13:39:05Z</dcterms:created>
  <dcterms:modified xsi:type="dcterms:W3CDTF">2018-12-19T14:30:43Z</dcterms:modified>
</cp:coreProperties>
</file>