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24"/>
  </p:notesMasterIdLst>
  <p:sldIdLst>
    <p:sldId id="335" r:id="rId2"/>
    <p:sldId id="289" r:id="rId3"/>
    <p:sldId id="336" r:id="rId4"/>
    <p:sldId id="286" r:id="rId5"/>
    <p:sldId id="317" r:id="rId6"/>
    <p:sldId id="283" r:id="rId7"/>
    <p:sldId id="284" r:id="rId8"/>
    <p:sldId id="384" r:id="rId9"/>
    <p:sldId id="326" r:id="rId10"/>
    <p:sldId id="372" r:id="rId11"/>
    <p:sldId id="386" r:id="rId12"/>
    <p:sldId id="376" r:id="rId13"/>
    <p:sldId id="377" r:id="rId14"/>
    <p:sldId id="380" r:id="rId15"/>
    <p:sldId id="373" r:id="rId16"/>
    <p:sldId id="378" r:id="rId17"/>
    <p:sldId id="374" r:id="rId18"/>
    <p:sldId id="375" r:id="rId19"/>
    <p:sldId id="346" r:id="rId20"/>
    <p:sldId id="258" r:id="rId21"/>
    <p:sldId id="385" r:id="rId22"/>
    <p:sldId id="3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lide" id="{265F94D9-309C-4540-94F2-6D9F6A9B671F}">
          <p14:sldIdLst>
            <p14:sldId id="335"/>
          </p14:sldIdLst>
        </p14:section>
        <p14:section name="AI is everywhere" id="{511442CA-B527-F54C-B158-2D723AA5BB9A}">
          <p14:sldIdLst>
            <p14:sldId id="289"/>
            <p14:sldId id="336"/>
            <p14:sldId id="286"/>
            <p14:sldId id="317"/>
            <p14:sldId id="283"/>
            <p14:sldId id="284"/>
            <p14:sldId id="384"/>
            <p14:sldId id="326"/>
            <p14:sldId id="372"/>
            <p14:sldId id="386"/>
            <p14:sldId id="376"/>
            <p14:sldId id="377"/>
            <p14:sldId id="380"/>
            <p14:sldId id="373"/>
            <p14:sldId id="378"/>
            <p14:sldId id="374"/>
            <p14:sldId id="375"/>
            <p14:sldId id="346"/>
            <p14:sldId id="258"/>
            <p14:sldId id="385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Calvanese" initials="DC" lastIdx="0" clrIdx="0">
    <p:extLst/>
  </p:cmAuthor>
  <p:cmAuthor id="2" name="Diego Calvanese" initials="DC [2]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6"/>
    <p:restoredTop sz="83144"/>
  </p:normalViewPr>
  <p:slideViewPr>
    <p:cSldViewPr snapToGrid="0" snapToObjects="1">
      <p:cViewPr varScale="1">
        <p:scale>
          <a:sx n="85" d="100"/>
          <a:sy n="85" d="100"/>
        </p:scale>
        <p:origin x="184" y="9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D036-D4C3-6D46-8EAA-1A4502AD036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84D5-3694-D647-8787-895557F7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ebeat.com/2018/03/13/it-could-be-time-to-make-your-move-into-the-ai-job-mark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</a:t>
            </a:r>
            <a:r>
              <a:rPr lang="en-US" baseline="0" dirty="0"/>
              <a:t> w</a:t>
            </a:r>
            <a:r>
              <a:rPr lang="en-US" dirty="0"/>
              <a:t>e typically under-estimate how much knowledge is actually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Speech recognition, “interpretation”, and synthesis in portable devices</a:t>
            </a:r>
          </a:p>
          <a:p>
            <a:r>
              <a:rPr lang="en-US" dirty="0"/>
              <a:t>- Facial recognition</a:t>
            </a:r>
          </a:p>
          <a:p>
            <a:r>
              <a:rPr lang="en-US" dirty="0"/>
              <a:t>- Recommendation systems</a:t>
            </a:r>
          </a:p>
          <a:p>
            <a:r>
              <a:rPr lang="en-US" dirty="0"/>
              <a:t>- Self-driving vehicles</a:t>
            </a:r>
          </a:p>
          <a:p>
            <a:r>
              <a:rPr lang="en-US" dirty="0"/>
              <a:t>- Support in decision-making based on data analysis</a:t>
            </a:r>
          </a:p>
          <a:p>
            <a:r>
              <a:rPr lang="en-US" dirty="0"/>
              <a:t>- Language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Speech recognition, “interpretation”, and synthesis in portable devices</a:t>
            </a:r>
          </a:p>
          <a:p>
            <a:r>
              <a:rPr lang="en-US" dirty="0"/>
              <a:t>- Facial recognition</a:t>
            </a:r>
          </a:p>
          <a:p>
            <a:r>
              <a:rPr lang="en-US" dirty="0"/>
              <a:t>- Recommendation systems</a:t>
            </a:r>
          </a:p>
          <a:p>
            <a:r>
              <a:rPr lang="en-US" dirty="0"/>
              <a:t>- Self-driving vehicles</a:t>
            </a:r>
          </a:p>
          <a:p>
            <a:r>
              <a:rPr lang="en-US" dirty="0"/>
              <a:t>- Support in decision-making based on data analysis</a:t>
            </a:r>
          </a:p>
          <a:p>
            <a:r>
              <a:rPr lang="en-US" dirty="0"/>
              <a:t>- Language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LinkedIn Emerging Jobs Report </a:t>
            </a:r>
            <a:r>
              <a:rPr lang="en-US" sz="1200" dirty="0">
                <a:hlinkClick r:id="rId3"/>
              </a:rPr>
              <a:t>https://venturebeat.com/2018/03/13/it-could-be-time-to-make-your-move-into-the-ai-job-market/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Speech recognition, “interpretation”, and synthesis in portable devices</a:t>
            </a:r>
          </a:p>
          <a:p>
            <a:r>
              <a:rPr lang="en-US" dirty="0"/>
              <a:t>- Facial recognition</a:t>
            </a:r>
          </a:p>
          <a:p>
            <a:r>
              <a:rPr lang="en-US" dirty="0"/>
              <a:t>- Recommendation systems</a:t>
            </a:r>
          </a:p>
          <a:p>
            <a:r>
              <a:rPr lang="en-US" dirty="0"/>
              <a:t>- Self-driving vehicles</a:t>
            </a:r>
          </a:p>
          <a:p>
            <a:r>
              <a:rPr lang="en-US" dirty="0"/>
              <a:t>- Support in decision-making based on data analysis</a:t>
            </a:r>
          </a:p>
          <a:p>
            <a:r>
              <a:rPr lang="en-US" dirty="0"/>
              <a:t>- Language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consideri il </a:t>
            </a:r>
            <a:r>
              <a:rPr lang="en-US" i="1" dirty="0"/>
              <a:t>British National Corpus</a:t>
            </a:r>
          </a:p>
          <a:p>
            <a:pPr marL="171450" indent="-171450">
              <a:buFontTx/>
              <a:buChar char="-"/>
            </a:pPr>
            <a:r>
              <a:rPr lang="en-US" dirty="0"/>
              <a:t>100 millioni di parole inglesi scritte/parlate, da un gran numero di sorgenti</a:t>
            </a:r>
          </a:p>
          <a:p>
            <a:pPr marL="171450" indent="-171450">
              <a:buFontTx/>
              <a:buChar char="-"/>
            </a:pPr>
            <a:r>
              <a:rPr lang="en-US" dirty="0"/>
              <a:t>la maggior parte delle parole occorrono spesso</a:t>
            </a:r>
          </a:p>
          <a:p>
            <a:pPr marL="171450" indent="-171450">
              <a:buFontTx/>
              <a:buChar char="-"/>
            </a:pPr>
            <a:r>
              <a:rPr lang="en-US" dirty="0"/>
              <a:t>0.5% delle parole occorrono solo una volta</a:t>
            </a:r>
          </a:p>
          <a:p>
            <a:pPr marL="171450" indent="-171450">
              <a:buFontTx/>
              <a:buChar char="-"/>
            </a:pPr>
            <a:r>
              <a:rPr lang="en-US" dirty="0"/>
              <a:t>1.7% delle parole occorrono al più 10 volte</a:t>
            </a:r>
          </a:p>
          <a:p>
            <a:pPr marL="0" indent="0">
              <a:buFontTx/>
              <a:buNone/>
            </a:pPr>
            <a:r>
              <a:rPr lang="en-US" dirty="0"/>
              <a:t>Quindi, leggendo un testo c'è una buona probabilità di incontrare una parola rara.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Speech recognition, “interpretation”, and synthesis in portable devices</a:t>
            </a:r>
          </a:p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Facial recognition</a:t>
            </a:r>
          </a:p>
          <a:p>
            <a:r>
              <a:rPr lang="en-US" dirty="0"/>
              <a:t>- Self-driving vehicles</a:t>
            </a:r>
          </a:p>
          <a:p>
            <a:r>
              <a:rPr lang="en-US" dirty="0"/>
              <a:t>- Support in decision-making based on data analysis</a:t>
            </a:r>
          </a:p>
          <a:p>
            <a:r>
              <a:rPr lang="en-US" dirty="0"/>
              <a:t>- Language translation</a:t>
            </a:r>
          </a:p>
          <a:p>
            <a:r>
              <a:rPr lang="en-US" dirty="0"/>
              <a:t>-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84D5-3694-D647-8787-895557F7ED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AED8-1990-F141-9DDD-B4D0C6BA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4C70-D135-A740-9B06-60509629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A28C-8A3F-5C4C-8107-98F53E51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43DF1-8FCC-9948-B089-66AA6264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780B8-6791-8B40-96F4-FEC1CA56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AF162-5DCA-DE48-AE1B-582706CA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9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5640-FEAF-DE43-A45F-ED3A2749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5EA6-AA39-F04C-8F4A-C9FE82CC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6CD79-4498-6A44-979C-0C57390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0A58F-A3A6-1C4C-BABD-F6134473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29835-9D4F-3545-8FD7-5C0F5DA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35F5-E01C-7642-9592-C5403BC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6C637-935A-FA4D-BCF9-2CC57996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858CC-967F-8A4C-838E-6009C45F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C34DE-4DDC-5A4F-B819-CE4725B1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E33D1-C3D0-1849-8C27-DA58C8E3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FD91-FE82-3B42-9564-C33FB05A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652B2-2610-674C-8114-9850EBC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849DF-1F61-A145-9153-48667AE5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95642-D44C-2244-A4A1-21E4E0B9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A1FEE-6CD4-0C4A-884A-1E8B2E68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78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8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16E6-78E6-014F-8F47-AB8248B0F940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37" y="6309207"/>
            <a:ext cx="567725" cy="45940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4789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Fit for Digital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6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robotstakemyjob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A7781B-A75D-954D-AE7D-3ED3B6655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758" y="0"/>
            <a:ext cx="127057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248" y="202949"/>
            <a:ext cx="9840416" cy="1353843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Arial Narrow" panose="020B0604020202020204" pitchFamily="34" charset="0"/>
                <a:ea typeface="Bodoni Ornaments" pitchFamily="2" charset="0"/>
                <a:cs typeface="Arial Narrow" panose="020B0604020202020204" pitchFamily="34" charset="0"/>
              </a:rPr>
              <a:t>The role of Artificial Intelligence</a:t>
            </a:r>
            <a:endParaRPr lang="it-IT" sz="4400" dirty="0">
              <a:solidFill>
                <a:schemeClr val="tx1"/>
              </a:solidFill>
              <a:latin typeface="Arial Narrow" panose="020B0604020202020204" pitchFamily="34" charset="0"/>
              <a:ea typeface="Bodoni Ornaments" pitchFamily="2" charset="0"/>
              <a:cs typeface="Arial Narrow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4072" y="2645075"/>
            <a:ext cx="5328592" cy="1504006"/>
          </a:xfrm>
        </p:spPr>
        <p:txBody>
          <a:bodyPr>
            <a:norm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Diego </a:t>
            </a:r>
            <a:r>
              <a:rPr lang="it-IT" sz="2800" b="1" dirty="0" err="1">
                <a:solidFill>
                  <a:schemeClr val="bg1"/>
                </a:solidFill>
              </a:rPr>
              <a:t>Calvanese</a:t>
            </a:r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dirty="0" err="1">
                <a:solidFill>
                  <a:srgbClr val="007BE3"/>
                </a:solidFill>
              </a:rPr>
              <a:t>Faculty</a:t>
            </a:r>
            <a:r>
              <a:rPr lang="it-IT" sz="2800" dirty="0">
                <a:solidFill>
                  <a:srgbClr val="007BE3"/>
                </a:solidFill>
              </a:rPr>
              <a:t> of Computer Science</a:t>
            </a:r>
          </a:p>
          <a:p>
            <a:pPr algn="r"/>
            <a:r>
              <a:rPr lang="it-IT" sz="2800" dirty="0">
                <a:solidFill>
                  <a:srgbClr val="007BE3"/>
                </a:solidFill>
              </a:rPr>
              <a:t>Free </a:t>
            </a:r>
            <a:r>
              <a:rPr lang="it-IT" sz="2800" dirty="0" err="1">
                <a:solidFill>
                  <a:srgbClr val="007BE3"/>
                </a:solidFill>
              </a:rPr>
              <a:t>University</a:t>
            </a:r>
            <a:r>
              <a:rPr lang="it-IT" sz="2800" dirty="0">
                <a:solidFill>
                  <a:srgbClr val="007BE3"/>
                </a:solidFill>
              </a:rPr>
              <a:t> of Bozen-Bolzano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" y="332656"/>
            <a:ext cx="804312" cy="650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28329C-8B02-6B4C-B6D2-263336C902E8}"/>
              </a:ext>
            </a:extLst>
          </p:cNvPr>
          <p:cNvSpPr txBox="1"/>
          <p:nvPr/>
        </p:nvSpPr>
        <p:spPr>
          <a:xfrm rot="689027">
            <a:off x="9172729" y="5390465"/>
            <a:ext cx="2586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Fit for Digital Bozen/Bolzano</a:t>
            </a:r>
          </a:p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23/10/2019</a:t>
            </a:r>
            <a:endParaRPr lang="en-US" sz="28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2DBD61-6FD7-E94F-92D8-7F6B7DE1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data all we need?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C3EB3D-31AD-C74E-A9DF-20B3BD1C2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406" y="1443789"/>
            <a:ext cx="9375188" cy="49250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F9312-0B40-FE43-9EB3-D9CA96E0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9EA9E-9105-234B-8AF4-81006A4E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49CAF-829E-8848-A5CB-2AEAD1AB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46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94FC3-0AE8-E94A-8533-206F4AE7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to be careful with data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5E5A8-D9DD-B64C-8042-BD5F807CE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24757-F3AF-514E-98F7-C746DCA9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04A0E-D712-0F4C-ADE9-96D8747E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A28C-ED6E-7C49-B30E-16B33F75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Causality vs. correlation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02ED0F-3801-2248-913B-5E95FCE5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90" y="1359568"/>
            <a:ext cx="10613420" cy="499577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9812-71B8-E049-AB08-DF513755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CEBB-58A2-6046-BB7E-81510DE0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704EF-4926-F841-A202-157093D5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19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A28C-ED6E-7C49-B30E-16B33F75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Causality vs. correlation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9812-71B8-E049-AB08-DF513755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CEBB-58A2-6046-BB7E-81510DE0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704EF-4926-F841-A202-157093D5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F171AE-F2C7-2E4C-B94A-ABAB1A32C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32" y="1415946"/>
            <a:ext cx="10948737" cy="51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8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D8EC6D-F809-084C-827D-52EF5D426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" y="1606837"/>
            <a:ext cx="8723749" cy="514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0700" cy="1325563"/>
          </a:xfrm>
        </p:spPr>
        <p:txBody>
          <a:bodyPr/>
          <a:lstStyle/>
          <a:p>
            <a:r>
              <a:rPr lang="en-US" dirty="0"/>
              <a:t>A problem with big data: the long 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743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There are situations where big data do not help.</a:t>
            </a:r>
          </a:p>
          <a:p>
            <a:pPr marL="177165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b="1" i="1" dirty="0">
                <a:solidFill>
                  <a:schemeClr val="accent5"/>
                </a:solidFill>
              </a:rPr>
              <a:t>Long tail</a:t>
            </a:r>
            <a:r>
              <a:rPr lang="en-US" sz="3200" b="1" dirty="0">
                <a:solidFill>
                  <a:schemeClr val="accent5"/>
                </a:solidFill>
              </a:rPr>
              <a:t> phenomenon</a:t>
            </a:r>
            <a:r>
              <a:rPr lang="en-US" sz="3200" dirty="0"/>
              <a:t>:</a:t>
            </a:r>
          </a:p>
          <a:p>
            <a:pPr marL="222885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Rare events play an important role</a:t>
            </a:r>
            <a:r>
              <a:rPr lang="en-US" dirty="0"/>
              <a:t>.</a:t>
            </a:r>
          </a:p>
          <a:p>
            <a:pPr marL="26860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British National Corpus (10</a:t>
            </a:r>
            <a:r>
              <a:rPr lang="en-US" baseline="30000" dirty="0"/>
              <a:t>8</a:t>
            </a:r>
            <a:r>
              <a:rPr lang="en-US" dirty="0"/>
              <a:t> words): 1,7% occur ≤ 10 times.</a:t>
            </a:r>
          </a:p>
          <a:p>
            <a:pPr marL="26860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Search traffic on the Web: 70% is on keywords with ≤ 10 monthly occurrences [Hitwise]</a:t>
            </a:r>
          </a:p>
          <a:p>
            <a:pPr marL="222885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take this into account, we need to abstract and apply general principles, i.e., </a:t>
            </a:r>
            <a:r>
              <a:rPr lang="en-US" b="1" dirty="0">
                <a:solidFill>
                  <a:srgbClr val="C00000"/>
                </a:solidFill>
              </a:rPr>
              <a:t>make use of knowledge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8901"/>
            <a:ext cx="2743200" cy="365125"/>
          </a:xfrm>
        </p:spPr>
        <p:txBody>
          <a:bodyPr/>
          <a:lstStyle/>
          <a:p>
            <a:r>
              <a:rPr lang="en-US"/>
              <a:t>23/10/2019 - Diego Calvanese</a:t>
            </a:r>
            <a:endParaRPr lang="it-I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F7CF3A-4B8B-E743-A05B-81FA52A2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</p:spPr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CAC0E-5BB9-3F4C-A04A-3166EA20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65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3962-8D88-724E-8E81-0D29092C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meaning is important, not just the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F12AA-F92D-5948-8DE2-B2D42783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B6385-EC72-6548-9275-C994E3A8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6442-F9B0-4C4F-917B-BF5D9101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C91E94-1E08-B342-A71F-CCC1293E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4741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Mars Climate Orbiter (1999)</a:t>
            </a:r>
          </a:p>
          <a:p>
            <a:pPr>
              <a:lnSpc>
                <a:spcPct val="100000"/>
              </a:lnSpc>
            </a:pPr>
            <a:r>
              <a:rPr lang="en-US"/>
              <a:t>Probe sent to Mars</a:t>
            </a:r>
          </a:p>
          <a:p>
            <a:pPr>
              <a:lnSpc>
                <a:spcPct val="100000"/>
              </a:lnSpc>
            </a:pPr>
            <a:r>
              <a:rPr lang="en-US"/>
              <a:t>Cost of mission: 327M €</a:t>
            </a:r>
          </a:p>
          <a:p>
            <a:pPr>
              <a:lnSpc>
                <a:spcPct val="100000"/>
              </a:lnSpc>
            </a:pPr>
            <a:r>
              <a:rPr lang="en-US"/>
              <a:t>Probe got lost when entering Mars orbit.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/>
              <a:t>Problem: different teams of engineers used </a:t>
            </a:r>
            <a:r>
              <a:rPr lang="en-US" b="1">
                <a:solidFill>
                  <a:srgbClr val="C00000"/>
                </a:solidFill>
              </a:rPr>
              <a:t>different measurement units</a:t>
            </a:r>
            <a:r>
              <a:rPr lang="en-US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93A749-7249-6A40-9DE8-E5FAAB7F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305" y="1476208"/>
            <a:ext cx="6741695" cy="4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BE89-2DE4-D34E-87FF-5412018E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 Alexa!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0AAD-6E61-044C-AF29-A374814D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/>
              <a:t>Chi è Diomede?</a:t>
            </a:r>
          </a:p>
          <a:p>
            <a:pPr marL="585788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i="1"/>
              <a:t>“È un personaggio della mitologia greca, che si è distinto come guerriero nella guerra di -BIP-.”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/>
              <a:t>Alexa has only a syntactic understanding of the terms about which she provides answers.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/>
              <a:t>She lacks knowledge, i.e., an explicit model of the data.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1DEE3-ED2F-FC48-BCFD-E2A03922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04210-7E67-AA4B-8F10-E44322F9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914-176F-5441-ABF0-4D18B6C7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0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3884-0CB9-704C-94F0-2B66AD07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FDAE-C5BD-4C49-8698-35E33B0F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08D0-E82B-C34A-8775-D3D16F96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554670-F0C6-B74E-A42F-D05716A63A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33626" y="0"/>
            <a:ext cx="7924749" cy="646095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D85AC9-E841-AE41-9650-41748C9BEF73}"/>
              </a:ext>
            </a:extLst>
          </p:cNvPr>
          <p:cNvGrpSpPr/>
          <p:nvPr/>
        </p:nvGrpSpPr>
        <p:grpSpPr>
          <a:xfrm>
            <a:off x="1568481" y="2654299"/>
            <a:ext cx="9055039" cy="2170363"/>
            <a:chOff x="1568481" y="2654299"/>
            <a:chExt cx="9055039" cy="21703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937824-9E1B-694F-BB87-DB99F3DD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8481" y="2654299"/>
              <a:ext cx="9055039" cy="217036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E4BE8A-EC0C-4143-9EA8-A6B6099759CB}"/>
                </a:ext>
              </a:extLst>
            </p:cNvPr>
            <p:cNvCxnSpPr>
              <a:cxnSpLocks/>
            </p:cNvCxnSpPr>
            <p:nvPr/>
          </p:nvCxnSpPr>
          <p:spPr>
            <a:xfrm>
              <a:off x="2334126" y="3922295"/>
              <a:ext cx="8109285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96F877-9D88-7F46-AB6A-CABA3AFD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663" y="4315326"/>
              <a:ext cx="7812505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3A718A-92E6-FE49-8A23-19FCAE397A48}"/>
                </a:ext>
              </a:extLst>
            </p:cNvPr>
            <p:cNvCxnSpPr>
              <a:cxnSpLocks/>
            </p:cNvCxnSpPr>
            <p:nvPr/>
          </p:nvCxnSpPr>
          <p:spPr>
            <a:xfrm>
              <a:off x="1808747" y="4684295"/>
              <a:ext cx="130743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2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1D9A-45C1-3343-8D2C-3E08C0EC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1642" cy="1325563"/>
          </a:xfrm>
        </p:spPr>
        <p:txBody>
          <a:bodyPr/>
          <a:lstStyle/>
          <a:p>
            <a:r>
              <a:rPr lang="en-US"/>
              <a:t>Having the wrong model can cost a lot!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48854D-17A3-E643-8FC3-77F8C0E5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5536"/>
            <a:ext cx="6593305" cy="50082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A070-7D49-CE4B-981F-279398C4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A7F9E-5E3E-8644-BFE7-5D40DDA2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D016-2A17-C144-AC3C-52BE767B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Bolzano – CS Meets Business – </a:t>
            </a:r>
            <a:fld id="{2D7916E6-78E6-014F-8F47-AB8248B0F940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EA94179-213B-4847-B262-3D6948C23506}"/>
              </a:ext>
            </a:extLst>
          </p:cNvPr>
          <p:cNvSpPr/>
          <p:nvPr/>
        </p:nvSpPr>
        <p:spPr>
          <a:xfrm>
            <a:off x="6837948" y="1852864"/>
            <a:ext cx="4884821" cy="2695074"/>
          </a:xfrm>
          <a:prstGeom prst="wedgeRoundRectCallout">
            <a:avLst>
              <a:gd name="adj1" fmla="val -151056"/>
              <a:gd name="adj2" fmla="val 1587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It was a $3.5 billion question: </a:t>
            </a:r>
          </a:p>
          <a:p>
            <a:r>
              <a:rPr lang="en-US" sz="2800"/>
              <a:t>was the crashing of two aeroplanes into New York’s twin towers in September 2001 one event or two?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6C47C8-362E-0745-832C-F24C4DE5A2AD}"/>
              </a:ext>
            </a:extLst>
          </p:cNvPr>
          <p:cNvSpPr txBox="1"/>
          <p:nvPr/>
        </p:nvSpPr>
        <p:spPr>
          <a:xfrm>
            <a:off x="7772400" y="5305926"/>
            <a:ext cx="422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Thanks to Giancarlo Guizzardi for this nice example!</a:t>
            </a:r>
          </a:p>
        </p:txBody>
      </p:sp>
    </p:spTree>
    <p:extLst>
      <p:ext uri="{BB962C8B-B14F-4D97-AF65-F5344CB8AC3E}">
        <p14:creationId xmlns:p14="http://schemas.microsoft.com/office/powerpoint/2010/main" val="16786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0CB5B2-62D9-8C4D-ACCC-21EDC0A4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</a:t>
            </a:r>
            <a:br>
              <a:rPr lang="en-US" dirty="0"/>
            </a:br>
            <a:r>
              <a:rPr lang="en-US" dirty="0"/>
              <a:t>more than data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8C3339-C747-144D-B172-7CF7078F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9C9B9-8BD8-0B43-AADC-9B699923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F3493-76CB-1945-986F-0E3AFF78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96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94FC3-0AE8-E94A-8533-206F4AE7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</a:t>
            </a:r>
            <a:br>
              <a:rPr lang="en-US" dirty="0"/>
            </a:br>
            <a:r>
              <a:rPr lang="en-US" dirty="0"/>
              <a:t>is everywhere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5E5A8-D9DD-B64C-8042-BD5F807CE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24757-F3AF-514E-98F7-C746DCA9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04A0E-D712-0F4C-ADE9-96D8747E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3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only data, but also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0719" cy="2464873"/>
          </a:xfrm>
        </p:spPr>
        <p:txBody>
          <a:bodyPr>
            <a:normAutofit/>
          </a:bodyPr>
          <a:lstStyle/>
          <a:p>
            <a:r>
              <a:rPr lang="en-US" dirty="0"/>
              <a:t>We humans constantly use background knowledge in our daily life.</a:t>
            </a:r>
          </a:p>
          <a:p>
            <a:r>
              <a:rPr lang="en-US" dirty="0"/>
              <a:t>Knowledge involves data, but data alone is not sufficient.</a:t>
            </a:r>
          </a:p>
          <a:p>
            <a:r>
              <a:rPr lang="en-US" dirty="0"/>
              <a:t>Knowledge is represented and stored as symbolic expressions.</a:t>
            </a:r>
          </a:p>
          <a:p>
            <a:r>
              <a:rPr lang="en-US" dirty="0"/>
              <a:t>The expressions are manipulated according to some general logic based rules, to derive new symbolic expressions that form new knowledge.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</p:spPr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4572000"/>
            <a:ext cx="10713334" cy="176394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22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</a:rPr>
              <a:t>Knowledge Representation Hypothesis</a:t>
            </a:r>
            <a:endParaRPr lang="en-US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Achieving intelligent behavior requires to store and to manipulate symbolic knowledge.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66706-063C-8142-832B-BC934958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7CE66-290B-F744-A2A3-71E256AA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63BE-051F-5B42-A4FB-800EEC29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078"/>
          </a:xfrm>
        </p:spPr>
        <p:txBody>
          <a:bodyPr/>
          <a:lstStyle/>
          <a:p>
            <a:r>
              <a:rPr lang="en-US"/>
              <a:t>Where do the data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181F-464E-D441-A186-2318498C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085"/>
            <a:ext cx="10515600" cy="478287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>
                <a:solidFill>
                  <a:srgbClr val="C00000"/>
                </a:solidFill>
              </a:rPr>
              <a:t>Public administrations collect and own</a:t>
            </a:r>
            <a:br>
              <a:rPr lang="en-US" sz="4600" b="1">
                <a:solidFill>
                  <a:srgbClr val="C00000"/>
                </a:solidFill>
              </a:rPr>
            </a:br>
            <a:r>
              <a:rPr lang="en-US" sz="4600" b="1">
                <a:solidFill>
                  <a:srgbClr val="C00000"/>
                </a:solidFill>
              </a:rPr>
              <a:t>lots of data!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/>
              <a:t>But to exploit data, it needs to be </a:t>
            </a:r>
            <a:r>
              <a:rPr lang="en-US" sz="3600" b="1">
                <a:solidFill>
                  <a:srgbClr val="C00000"/>
                </a:solidFill>
              </a:rPr>
              <a:t>integrated</a:t>
            </a:r>
            <a:endParaRPr lang="en-US" b="1">
              <a:solidFill>
                <a:srgbClr val="C00000"/>
              </a:solidFill>
            </a:endParaRPr>
          </a:p>
          <a:p>
            <a:r>
              <a:rPr lang="en-US"/>
              <a:t>available in a single place</a:t>
            </a:r>
          </a:p>
          <a:p>
            <a:r>
              <a:rPr lang="en-US"/>
              <a:t>represented in the same formats, both logically and conceptually</a:t>
            </a:r>
          </a:p>
          <a:p>
            <a:r>
              <a:rPr lang="en-US"/>
              <a:t>cleaned and reconciled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900" b="1">
                <a:solidFill>
                  <a:srgbClr val="C00000"/>
                </a:solidFill>
              </a:rPr>
              <a:t>Models are key! –  KR in AI deals with models </a:t>
            </a:r>
          </a:p>
          <a:p>
            <a:r>
              <a:rPr lang="en-US"/>
              <a:t>models of the data, to understand what it is about</a:t>
            </a:r>
          </a:p>
          <a:p>
            <a:pPr>
              <a:lnSpc>
                <a:spcPct val="110000"/>
              </a:lnSpc>
            </a:pPr>
            <a:r>
              <a:rPr lang="en-US"/>
              <a:t>models of the processes, to understand how data should and actually is used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103A-DB2A-1D47-9DA6-3C658B7C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0E21-1259-ED49-99F8-86B3B879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B9AB7-33F1-5C40-ACA4-C4449EEB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FB3F-7253-7C45-9209-92DC9F09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  <a:br>
              <a:rPr lang="en-US"/>
            </a:br>
            <a:r>
              <a:rPr lang="en-US"/>
              <a:t>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3A38B-9359-6C4C-BB5F-59D044B31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9FAF0-B366-3E43-9AD7-3846053E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8B5E-3DF6-504A-BE23-F63BE05A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C8B6-F12E-B648-A782-F066261D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2B00E-166A-4C4E-9088-05158554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</a:t>
            </a:r>
            <a:br>
              <a:rPr lang="en-US"/>
            </a:br>
            <a:r>
              <a:rPr lang="en-US"/>
              <a:t>is everywhere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064331-1CB3-7347-8DF7-D7E73F2FE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63" y="4244402"/>
            <a:ext cx="3208363" cy="1804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1"/>
            <a:ext cx="5550458" cy="264614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24757-F3AF-514E-98F7-C746DCA9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04A0E-D712-0F4C-ADE9-96D8747E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2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9" y="-13167"/>
            <a:ext cx="3227269" cy="16136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9868"/>
            <a:ext cx="5569362" cy="1561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27" y="-12291"/>
            <a:ext cx="3414273" cy="6061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CAF359-5023-4E4A-ACBA-99AD609AF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950" y="2642881"/>
            <a:ext cx="3770968" cy="18854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92B24B-99A7-4B42-9EA5-54228D686D07}"/>
              </a:ext>
            </a:extLst>
          </p:cNvPr>
          <p:cNvSpPr txBox="1"/>
          <p:nvPr/>
        </p:nvSpPr>
        <p:spPr>
          <a:xfrm>
            <a:off x="-572877" y="77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" y="2633859"/>
            <a:ext cx="2439864" cy="1896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64" y="1453807"/>
            <a:ext cx="3208364" cy="3052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2D5F5A-2E27-9148-8A64-0E4D585EA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907" y="-33635"/>
            <a:ext cx="12355811" cy="61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the job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306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Robots have automated routine jobs, but so far, new jobs have been created to replace old ones.</a:t>
            </a:r>
          </a:p>
          <a:p>
            <a:r>
              <a:rPr lang="en-US" dirty="0"/>
              <a:t>With AI, we are facing a completely new situation: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C00000"/>
                </a:solidFill>
              </a:rPr>
              <a:t>Humans need to compete with machines that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>
                <a:solidFill>
                  <a:srgbClr val="C00000"/>
                </a:solidFill>
              </a:rPr>
              <a:t>can outperform them in almost anything.</a:t>
            </a:r>
            <a:endParaRPr lang="en-US" sz="3500" dirty="0"/>
          </a:p>
          <a:p>
            <a:pPr>
              <a:spcBef>
                <a:spcPts val="1600"/>
              </a:spcBef>
            </a:pPr>
            <a:r>
              <a:rPr lang="en-US" dirty="0"/>
              <a:t>Economic growth is decoupled from job creation.</a:t>
            </a:r>
          </a:p>
          <a:p>
            <a:r>
              <a:rPr lang="en-US" dirty="0"/>
              <a:t>AI creates a “Winner-takes-all” environment. </a:t>
            </a:r>
          </a:p>
          <a:p>
            <a:r>
              <a:rPr lang="en-US" dirty="0"/>
              <a:t>Many jobs are at high risk of automation in the next 10-15 years.</a:t>
            </a:r>
            <a:br>
              <a:rPr lang="en-US" dirty="0"/>
            </a:br>
            <a:r>
              <a:rPr lang="en-US" dirty="0">
                <a:hlinkClick r:id="rId3"/>
              </a:rPr>
              <a:t>https://willrobotstakemyjob.com/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</p:spPr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C865F-0DF7-6741-B59A-525DE20C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304E-5B10-4042-BF1E-40A34381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60141" cy="1325563"/>
          </a:xfrm>
        </p:spPr>
        <p:txBody>
          <a:bodyPr/>
          <a:lstStyle/>
          <a:p>
            <a:r>
              <a:rPr lang="en-US" dirty="0"/>
              <a:t>AI in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97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Selection of job applicants</a:t>
            </a:r>
          </a:p>
          <a:p>
            <a:r>
              <a:rPr lang="en-US" dirty="0"/>
              <a:t>Performance evaluation</a:t>
            </a:r>
          </a:p>
          <a:p>
            <a:r>
              <a:rPr lang="en-US" dirty="0"/>
              <a:t>Predictive models for crime</a:t>
            </a:r>
          </a:p>
          <a:p>
            <a:r>
              <a:rPr lang="en-US" dirty="0"/>
              <a:t>College admission</a:t>
            </a:r>
          </a:p>
          <a:p>
            <a:r>
              <a:rPr lang="mr-IN" dirty="0"/>
              <a:t>…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dirty="0"/>
              <a:t>“</a:t>
            </a:r>
            <a:r>
              <a:rPr lang="en-US" i="1" dirty="0"/>
              <a:t>In all these domains availability of big data and application of AI techniques may increase inequality, bias, und unfair treatment.</a:t>
            </a:r>
            <a:r>
              <a:rPr lang="en-US" dirty="0"/>
              <a:t>”</a:t>
            </a:r>
          </a:p>
          <a:p>
            <a:pPr marL="0" indent="0" algn="r">
              <a:buNone/>
            </a:pPr>
            <a:r>
              <a:rPr lang="en-US" dirty="0"/>
              <a:t>Cathy O’Neil. 20116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</p:spPr>
        <p:txBody>
          <a:bodyPr/>
          <a:lstStyle/>
          <a:p>
            <a:r>
              <a:rPr lang="en-US"/>
              <a:t>Fit for Digital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D9813-C6FA-0841-8A17-1141DE01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64CB5-4369-5948-8BB2-039D2F65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4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7F6B6-9F4A-B74C-BA41-A255B74C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89" y="-1"/>
            <a:ext cx="4576011" cy="68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9157" cy="1325563"/>
          </a:xfrm>
        </p:spPr>
        <p:txBody>
          <a:bodyPr/>
          <a:lstStyle/>
          <a:p>
            <a:r>
              <a:rPr lang="en-US" dirty="0"/>
              <a:t>What made the recent progress in AI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48103" cy="4351338"/>
          </a:xfrm>
        </p:spPr>
        <p:txBody>
          <a:bodyPr/>
          <a:lstStyle/>
          <a:p>
            <a:r>
              <a:rPr lang="en-US" dirty="0"/>
              <a:t>The underlying technology has been developed over 50 years ago: quantitative (mostly statistical analysis) approach relying on </a:t>
            </a:r>
            <a:r>
              <a:rPr lang="en-US" b="1" dirty="0">
                <a:solidFill>
                  <a:srgbClr val="C00000"/>
                </a:solidFill>
              </a:rPr>
              <a:t>machine learning</a:t>
            </a:r>
          </a:p>
          <a:p>
            <a:r>
              <a:rPr lang="en-US" dirty="0"/>
              <a:t>What changed is the </a:t>
            </a:r>
            <a:r>
              <a:rPr lang="en-US" b="1" dirty="0">
                <a:solidFill>
                  <a:srgbClr val="C00000"/>
                </a:solidFill>
              </a:rPr>
              <a:t>scale</a:t>
            </a:r>
            <a:r>
              <a:rPr lang="en-US" dirty="0"/>
              <a:t> at which machine learning can now be applied:</a:t>
            </a:r>
          </a:p>
          <a:p>
            <a:pPr lvl="1"/>
            <a:r>
              <a:rPr lang="en-US" dirty="0"/>
              <a:t>greatly increased computing power </a:t>
            </a:r>
            <a:r>
              <a:rPr lang="mr-IN" dirty="0"/>
              <a:t>–</a:t>
            </a:r>
            <a:r>
              <a:rPr lang="en-US" dirty="0"/>
              <a:t> Moore’s Law and “the cloud”</a:t>
            </a:r>
          </a:p>
          <a:p>
            <a:pPr lvl="1"/>
            <a:r>
              <a:rPr lang="en-US" dirty="0"/>
              <a:t>availability of enormous amounts of data</a:t>
            </a:r>
          </a:p>
          <a:p>
            <a:r>
              <a:rPr lang="en-US" dirty="0"/>
              <a:t>Also: development of new statistical techniques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deep learning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Turing Award 2018 to Y. Bengio, G. Hinton, Y. LeCun 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71CB622B-D3EF-9549-8268-087EA30B00AD}"/>
              </a:ext>
            </a:extLst>
          </p:cNvPr>
          <p:cNvSpPr/>
          <p:nvPr/>
        </p:nvSpPr>
        <p:spPr>
          <a:xfrm>
            <a:off x="6116273" y="249377"/>
            <a:ext cx="5834731" cy="3269328"/>
          </a:xfrm>
          <a:prstGeom prst="wedgeRectCallout">
            <a:avLst>
              <a:gd name="adj1" fmla="val 3405"/>
              <a:gd name="adj2" fmla="val 6390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128589" y="1882033"/>
            <a:ext cx="5777886" cy="4419913"/>
          </a:xfrm>
          <a:prstGeom prst="wedgeRectCallout">
            <a:avLst>
              <a:gd name="adj1" fmla="val 64685"/>
              <a:gd name="adj2" fmla="val 43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</p:spPr>
        <p:txBody>
          <a:bodyPr/>
          <a:lstStyle/>
          <a:p>
            <a:r>
              <a:rPr lang="en-US"/>
              <a:t>Fit for Digital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6" y="2049035"/>
            <a:ext cx="5587242" cy="408146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73" y="249377"/>
            <a:ext cx="5834732" cy="326932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1D86191-8D47-F346-804A-CD0B827B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93488-9C04-0D4A-AF67-AA660DF4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1" y="3279415"/>
            <a:ext cx="4648085" cy="3028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59" y="3969521"/>
            <a:ext cx="1997168" cy="2010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Machine/deep learning – A toy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</p:spPr>
        <p:txBody>
          <a:bodyPr/>
          <a:lstStyle/>
          <a:p>
            <a:r>
              <a:rPr lang="en-US"/>
              <a:t>Fit for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3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aim is to capture the input/output </a:t>
            </a:r>
            <a:r>
              <a:rPr lang="en-US" dirty="0" err="1"/>
              <a:t>behaviour</a:t>
            </a:r>
            <a:r>
              <a:rPr lang="en-US" dirty="0"/>
              <a:t> of a system through a suitable function.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Example</a:t>
            </a:r>
            <a:r>
              <a:rPr lang="en-US" dirty="0"/>
              <a:t>: recognition of a digit written in a 28x28 matrix of pixels</a:t>
            </a:r>
          </a:p>
          <a:p>
            <a:pPr lvl="1"/>
            <a:r>
              <a:rPr lang="en-US" dirty="0"/>
              <a:t>784 inputs, one for each pixel</a:t>
            </a:r>
          </a:p>
          <a:p>
            <a:pPr lvl="1"/>
            <a:r>
              <a:rPr lang="en-US" dirty="0"/>
              <a:t>10 binary outputs, each one signaling a digit</a:t>
            </a:r>
          </a:p>
          <a:p>
            <a:r>
              <a:rPr lang="en-US" dirty="0"/>
              <a:t>Function represented through weights</a:t>
            </a:r>
          </a:p>
          <a:p>
            <a:pPr marL="271463" indent="-39688">
              <a:spcBef>
                <a:spcPts val="0"/>
              </a:spcBef>
              <a:buNone/>
            </a:pPr>
            <a:r>
              <a:rPr lang="en-US" dirty="0"/>
              <a:t>on connections between nodes.</a:t>
            </a:r>
          </a:p>
          <a:p>
            <a:pPr marL="231775" indent="-219075"/>
            <a:r>
              <a:rPr lang="en-US" dirty="0"/>
              <a:t>A node becomes active if the input signal</a:t>
            </a:r>
          </a:p>
          <a:p>
            <a:pPr marL="184150" indent="0">
              <a:spcBef>
                <a:spcPts val="0"/>
              </a:spcBef>
              <a:buNone/>
            </a:pPr>
            <a:r>
              <a:rPr lang="en-US" dirty="0"/>
              <a:t> is above a threshold.</a:t>
            </a:r>
          </a:p>
          <a:p>
            <a:pPr marL="231775" indent="-219075"/>
            <a:r>
              <a:rPr lang="en-US" dirty="0"/>
              <a:t>Learning task is to determine the weights</a:t>
            </a:r>
          </a:p>
          <a:p>
            <a:pPr marL="233363" indent="0">
              <a:spcBef>
                <a:spcPts val="0"/>
              </a:spcBef>
              <a:buNone/>
            </a:pPr>
            <a:r>
              <a:rPr lang="en-US" dirty="0"/>
              <a:t>that provide the correct output.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542AE83-EBFD-714A-85B6-BD3A2077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F4C98-53A9-E54D-BF8F-379FF76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1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4192-779E-484B-9A5E-8B3C14CC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Machine/deep learning in the ”real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F6C3-0C79-BF49-A539-E8B7D01C9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>
              <a:buNone/>
            </a:pPr>
            <a:r>
              <a:rPr lang="en-US" b="1">
                <a:solidFill>
                  <a:schemeClr val="accent1"/>
                </a:solidFill>
              </a:rPr>
              <a:t>Online systems: </a:t>
            </a:r>
            <a:r>
              <a:rPr lang="en-US"/>
              <a:t>face recognition, natural language understanding, online translation, autonomous vehicles, ...</a:t>
            </a:r>
          </a:p>
          <a:p>
            <a:r>
              <a:rPr lang="en-US"/>
              <a:t>Inputs: come come from the various types of “sensors”</a:t>
            </a:r>
          </a:p>
          <a:p>
            <a:r>
              <a:rPr lang="en-US"/>
              <a:t>Outputs: recognition of a face, natural language text, actions, ...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Offline sytems:</a:t>
            </a:r>
            <a:r>
              <a:rPr lang="en-US"/>
              <a:t> decision making, profiling, classification, ...</a:t>
            </a:r>
          </a:p>
          <a:p>
            <a:r>
              <a:rPr lang="en-US"/>
              <a:t>Input: data about the new case/situation to be analyzed</a:t>
            </a:r>
          </a:p>
          <a:p>
            <a:r>
              <a:rPr lang="en-US"/>
              <a:t>Output: decision taken, classification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49B9D-2C5A-3242-BAAE-C89FD2F2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97FD1-B565-4D4D-B803-2CBE8BEC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Fit for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A9FE-FFA5-5640-B477-93646AAB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0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994B-DEC8-9C4F-9A2C-C8D36A3B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7914-9029-7A46-BA18-CB964253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There are different approaches with which AI systems learn  the input/output behaviour:</a:t>
            </a:r>
          </a:p>
          <a:p>
            <a:pPr>
              <a:spcBef>
                <a:spcPts val="1800"/>
              </a:spcBef>
            </a:pPr>
            <a:r>
              <a:rPr lang="en-US" sz="3200"/>
              <a:t>Unsupervised learning</a:t>
            </a:r>
          </a:p>
          <a:p>
            <a:pPr>
              <a:spcBef>
                <a:spcPts val="1800"/>
              </a:spcBef>
            </a:pPr>
            <a:r>
              <a:rPr lang="en-US" sz="3200"/>
              <a:t>Supervised learning</a:t>
            </a:r>
          </a:p>
          <a:p>
            <a:pPr>
              <a:spcBef>
                <a:spcPts val="1800"/>
              </a:spcBef>
            </a:pPr>
            <a:r>
              <a:rPr lang="en-US" sz="3200"/>
              <a:t>Reinforcement learning</a:t>
            </a:r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In all cases, we need </a:t>
            </a:r>
            <a:r>
              <a:rPr lang="en-US" sz="3200" b="1">
                <a:solidFill>
                  <a:srgbClr val="C00000"/>
                </a:solidFill>
              </a:rPr>
              <a:t>huge amounts of data</a:t>
            </a:r>
            <a:r>
              <a:rPr lang="en-US" sz="3200"/>
              <a:t> for training.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C72D-2FF8-8248-920F-690BE392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23/10/2019 - Diego Calvanese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324B2-DFE6-3642-9C03-3F88A371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Fit for Digital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A7CB1-67EE-194F-A270-2B50C6C6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16E6-78E6-014F-8F47-AB8248B0F94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63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</TotalTime>
  <Words>1225</Words>
  <Application>Microsoft Macintosh PowerPoint</Application>
  <PresentationFormat>Widescreen</PresentationFormat>
  <Paragraphs>206</Paragraphs>
  <Slides>22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Bodoni Ornaments</vt:lpstr>
      <vt:lpstr>Calibri</vt:lpstr>
      <vt:lpstr>Calibri Light</vt:lpstr>
      <vt:lpstr>Mangal</vt:lpstr>
      <vt:lpstr>Office Theme</vt:lpstr>
      <vt:lpstr>The role of Artificial Intelligence</vt:lpstr>
      <vt:lpstr>AI is everywhere</vt:lpstr>
      <vt:lpstr>AI is everywhere</vt:lpstr>
      <vt:lpstr>AI and the job market</vt:lpstr>
      <vt:lpstr>AI in decision making</vt:lpstr>
      <vt:lpstr>What made the recent progress in AI possible?</vt:lpstr>
      <vt:lpstr>Machine/deep learning – A toy example</vt:lpstr>
      <vt:lpstr>Machine/deep learning in the ”real world”</vt:lpstr>
      <vt:lpstr>The role of data</vt:lpstr>
      <vt:lpstr>Is data all we need?</vt:lpstr>
      <vt:lpstr>We have to be careful with data</vt:lpstr>
      <vt:lpstr>Causality vs. correlation</vt:lpstr>
      <vt:lpstr>Causality vs. correlation</vt:lpstr>
      <vt:lpstr>A problem with big data: the long tail</vt:lpstr>
      <vt:lpstr>The meaning is important, not just the data</vt:lpstr>
      <vt:lpstr>Ask Alexa!</vt:lpstr>
      <vt:lpstr>PowerPoint Presentation</vt:lpstr>
      <vt:lpstr>Having the wrong model can cost a lot! </vt:lpstr>
      <vt:lpstr>We need more than data</vt:lpstr>
      <vt:lpstr>Not only data, but also knowledge</vt:lpstr>
      <vt:lpstr>Where do the data come from?</vt:lpstr>
      <vt:lpstr>Thanks for your attention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Heaven or Hell for our (Near) Future?</dc:title>
  <dc:subject/>
  <dc:creator>Diego Calvanese</dc:creator>
  <cp:keywords/>
  <dc:description/>
  <cp:lastModifiedBy>Diego Calvanese</cp:lastModifiedBy>
  <cp:revision>518</cp:revision>
  <cp:lastPrinted>2019-10-22T17:03:02Z</cp:lastPrinted>
  <dcterms:created xsi:type="dcterms:W3CDTF">2017-12-24T15:47:26Z</dcterms:created>
  <dcterms:modified xsi:type="dcterms:W3CDTF">2019-10-23T11:05:27Z</dcterms:modified>
  <cp:category/>
</cp:coreProperties>
</file>