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notesSlides/notesSlide25.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charts/chart17.xml" ContentType="application/vnd.openxmlformats-officedocument.drawingml.chart+xml"/>
  <Override PartName="/ppt/theme/themeOverride1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753" r:id="rId3"/>
    <p:sldMasterId id="2147483756" r:id="rId4"/>
    <p:sldMasterId id="2147483773" r:id="rId5"/>
    <p:sldMasterId id="2147483775" r:id="rId6"/>
  </p:sldMasterIdLst>
  <p:notesMasterIdLst>
    <p:notesMasterId r:id="rId49"/>
  </p:notesMasterIdLst>
  <p:sldIdLst>
    <p:sldId id="256" r:id="rId7"/>
    <p:sldId id="1197" r:id="rId8"/>
    <p:sldId id="1198" r:id="rId9"/>
    <p:sldId id="1225" r:id="rId10"/>
    <p:sldId id="1233" r:id="rId11"/>
    <p:sldId id="1234" r:id="rId12"/>
    <p:sldId id="453" r:id="rId13"/>
    <p:sldId id="1205" r:id="rId14"/>
    <p:sldId id="1206" r:id="rId15"/>
    <p:sldId id="1207" r:id="rId16"/>
    <p:sldId id="1208" r:id="rId17"/>
    <p:sldId id="1209" r:id="rId18"/>
    <p:sldId id="1210" r:id="rId19"/>
    <p:sldId id="1211" r:id="rId20"/>
    <p:sldId id="1212" r:id="rId21"/>
    <p:sldId id="1214" r:id="rId22"/>
    <p:sldId id="1215" r:id="rId23"/>
    <p:sldId id="1216" r:id="rId24"/>
    <p:sldId id="1217" r:id="rId25"/>
    <p:sldId id="1218" r:id="rId26"/>
    <p:sldId id="1219" r:id="rId27"/>
    <p:sldId id="1229" r:id="rId28"/>
    <p:sldId id="4654" r:id="rId29"/>
    <p:sldId id="440" r:id="rId30"/>
    <p:sldId id="441" r:id="rId31"/>
    <p:sldId id="442" r:id="rId32"/>
    <p:sldId id="312" r:id="rId33"/>
    <p:sldId id="317" r:id="rId34"/>
    <p:sldId id="443" r:id="rId35"/>
    <p:sldId id="1793" r:id="rId36"/>
    <p:sldId id="1796" r:id="rId37"/>
    <p:sldId id="4655" r:id="rId38"/>
    <p:sldId id="1683" r:id="rId39"/>
    <p:sldId id="1684" r:id="rId40"/>
    <p:sldId id="1685" r:id="rId41"/>
    <p:sldId id="1736" r:id="rId42"/>
    <p:sldId id="1773" r:id="rId43"/>
    <p:sldId id="1770" r:id="rId44"/>
    <p:sldId id="502" r:id="rId45"/>
    <p:sldId id="501" r:id="rId46"/>
    <p:sldId id="938" r:id="rId47"/>
    <p:sldId id="4656" r:id="rId48"/>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96FF"/>
    <a:srgbClr val="4299FC"/>
    <a:srgbClr val="4DC773"/>
    <a:srgbClr val="FFCA00"/>
    <a:srgbClr val="FF6962"/>
    <a:srgbClr val="002E54"/>
    <a:srgbClr val="FFBAB9"/>
    <a:srgbClr val="FFE1A4"/>
    <a:srgbClr val="90DCA8"/>
    <a:srgbClr val="AED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9"/>
    <p:restoredTop sz="64185" autoAdjust="0"/>
  </p:normalViewPr>
  <p:slideViewPr>
    <p:cSldViewPr snapToGrid="0" snapToObjects="1">
      <p:cViewPr varScale="1">
        <p:scale>
          <a:sx n="204" d="100"/>
          <a:sy n="204" d="100"/>
        </p:scale>
        <p:origin x="1192" y="192"/>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7" d="100"/>
        <a:sy n="197" d="100"/>
      </p:scale>
      <p:origin x="0" y="8176"/>
    </p:cViewPr>
  </p:sorterViewPr>
  <p:notesViewPr>
    <p:cSldViewPr snapToGrid="0" snapToObjects="1">
      <p:cViewPr varScale="1">
        <p:scale>
          <a:sx n="119" d="100"/>
          <a:sy n="119" d="100"/>
        </p:scale>
        <p:origin x="39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Series 1</c:v>
                </c:pt>
              </c:strCache>
            </c:strRef>
          </c:tx>
          <c:spPr>
            <a:ln w="38100">
              <a:solidFill>
                <a:srgbClr val="002E54"/>
              </a:solidFill>
            </a:ln>
            <a:effectLst/>
          </c:spPr>
          <c:marker>
            <c:symbol val="none"/>
          </c:marker>
          <c:cat>
            <c:numRef>
              <c:f>Sheet1!$A$2:$A$402</c:f>
              <c:numCache>
                <c:formatCode>General</c:formatCode>
                <c:ptCount val="401"/>
                <c:pt idx="0">
                  <c:v>-2000</c:v>
                </c:pt>
                <c:pt idx="1">
                  <c:v>-1990</c:v>
                </c:pt>
                <c:pt idx="2">
                  <c:v>-1980</c:v>
                </c:pt>
                <c:pt idx="3">
                  <c:v>-1970</c:v>
                </c:pt>
                <c:pt idx="4">
                  <c:v>-1960</c:v>
                </c:pt>
                <c:pt idx="5">
                  <c:v>-1950</c:v>
                </c:pt>
                <c:pt idx="6">
                  <c:v>-1940</c:v>
                </c:pt>
                <c:pt idx="7">
                  <c:v>-1930</c:v>
                </c:pt>
                <c:pt idx="8">
                  <c:v>-1920</c:v>
                </c:pt>
                <c:pt idx="9">
                  <c:v>-1910</c:v>
                </c:pt>
                <c:pt idx="10">
                  <c:v>-1900</c:v>
                </c:pt>
                <c:pt idx="11">
                  <c:v>-1890</c:v>
                </c:pt>
                <c:pt idx="12">
                  <c:v>-1880</c:v>
                </c:pt>
                <c:pt idx="13">
                  <c:v>-1870</c:v>
                </c:pt>
                <c:pt idx="14">
                  <c:v>-1860</c:v>
                </c:pt>
                <c:pt idx="15">
                  <c:v>-1850</c:v>
                </c:pt>
                <c:pt idx="16">
                  <c:v>-1840</c:v>
                </c:pt>
                <c:pt idx="17">
                  <c:v>-1830</c:v>
                </c:pt>
                <c:pt idx="18">
                  <c:v>-1820</c:v>
                </c:pt>
                <c:pt idx="19">
                  <c:v>-1810</c:v>
                </c:pt>
                <c:pt idx="20">
                  <c:v>-1800</c:v>
                </c:pt>
                <c:pt idx="21">
                  <c:v>-1790</c:v>
                </c:pt>
                <c:pt idx="22">
                  <c:v>-1780</c:v>
                </c:pt>
                <c:pt idx="23">
                  <c:v>-1770</c:v>
                </c:pt>
                <c:pt idx="24">
                  <c:v>-1760</c:v>
                </c:pt>
                <c:pt idx="25">
                  <c:v>-1750</c:v>
                </c:pt>
                <c:pt idx="26">
                  <c:v>-1740</c:v>
                </c:pt>
                <c:pt idx="27">
                  <c:v>-1730</c:v>
                </c:pt>
                <c:pt idx="28">
                  <c:v>-1720</c:v>
                </c:pt>
                <c:pt idx="29">
                  <c:v>-1710</c:v>
                </c:pt>
                <c:pt idx="30">
                  <c:v>-1700</c:v>
                </c:pt>
                <c:pt idx="31">
                  <c:v>-1690</c:v>
                </c:pt>
                <c:pt idx="32">
                  <c:v>-1680</c:v>
                </c:pt>
                <c:pt idx="33">
                  <c:v>-1670</c:v>
                </c:pt>
                <c:pt idx="34">
                  <c:v>-1660</c:v>
                </c:pt>
                <c:pt idx="35">
                  <c:v>-1650</c:v>
                </c:pt>
                <c:pt idx="36">
                  <c:v>-1640</c:v>
                </c:pt>
                <c:pt idx="37">
                  <c:v>-1630</c:v>
                </c:pt>
                <c:pt idx="38">
                  <c:v>-1620</c:v>
                </c:pt>
                <c:pt idx="39">
                  <c:v>-1610</c:v>
                </c:pt>
                <c:pt idx="40">
                  <c:v>-1600</c:v>
                </c:pt>
                <c:pt idx="41">
                  <c:v>-1590</c:v>
                </c:pt>
                <c:pt idx="42">
                  <c:v>-1580</c:v>
                </c:pt>
                <c:pt idx="43">
                  <c:v>-1570</c:v>
                </c:pt>
                <c:pt idx="44">
                  <c:v>-1560</c:v>
                </c:pt>
                <c:pt idx="45">
                  <c:v>-1550</c:v>
                </c:pt>
                <c:pt idx="46">
                  <c:v>-1540</c:v>
                </c:pt>
                <c:pt idx="47">
                  <c:v>-1530</c:v>
                </c:pt>
                <c:pt idx="48">
                  <c:v>-1520</c:v>
                </c:pt>
                <c:pt idx="49">
                  <c:v>-1510</c:v>
                </c:pt>
                <c:pt idx="50">
                  <c:v>-1500</c:v>
                </c:pt>
                <c:pt idx="51">
                  <c:v>-1490</c:v>
                </c:pt>
                <c:pt idx="52">
                  <c:v>-1480</c:v>
                </c:pt>
                <c:pt idx="53">
                  <c:v>-1470</c:v>
                </c:pt>
                <c:pt idx="54">
                  <c:v>-1460</c:v>
                </c:pt>
                <c:pt idx="55">
                  <c:v>-1450</c:v>
                </c:pt>
                <c:pt idx="56">
                  <c:v>-1440</c:v>
                </c:pt>
                <c:pt idx="57">
                  <c:v>-1430</c:v>
                </c:pt>
                <c:pt idx="58">
                  <c:v>-1420</c:v>
                </c:pt>
                <c:pt idx="59">
                  <c:v>-1410</c:v>
                </c:pt>
                <c:pt idx="60">
                  <c:v>-1400</c:v>
                </c:pt>
                <c:pt idx="61">
                  <c:v>-1390</c:v>
                </c:pt>
                <c:pt idx="62">
                  <c:v>-1380</c:v>
                </c:pt>
                <c:pt idx="63">
                  <c:v>-1370</c:v>
                </c:pt>
                <c:pt idx="64">
                  <c:v>-1360</c:v>
                </c:pt>
                <c:pt idx="65">
                  <c:v>-1350</c:v>
                </c:pt>
                <c:pt idx="66">
                  <c:v>-1340</c:v>
                </c:pt>
                <c:pt idx="67">
                  <c:v>-1330</c:v>
                </c:pt>
                <c:pt idx="68">
                  <c:v>-1320</c:v>
                </c:pt>
                <c:pt idx="69">
                  <c:v>-1310</c:v>
                </c:pt>
                <c:pt idx="70">
                  <c:v>-1300</c:v>
                </c:pt>
                <c:pt idx="71">
                  <c:v>-1290</c:v>
                </c:pt>
                <c:pt idx="72">
                  <c:v>-1280</c:v>
                </c:pt>
                <c:pt idx="73">
                  <c:v>-1270</c:v>
                </c:pt>
                <c:pt idx="74">
                  <c:v>-1260</c:v>
                </c:pt>
                <c:pt idx="75">
                  <c:v>-1250</c:v>
                </c:pt>
                <c:pt idx="76">
                  <c:v>-1240</c:v>
                </c:pt>
                <c:pt idx="77">
                  <c:v>-1230</c:v>
                </c:pt>
                <c:pt idx="78">
                  <c:v>-1220</c:v>
                </c:pt>
                <c:pt idx="79">
                  <c:v>-1210</c:v>
                </c:pt>
                <c:pt idx="80">
                  <c:v>-1200</c:v>
                </c:pt>
                <c:pt idx="81">
                  <c:v>-1190</c:v>
                </c:pt>
                <c:pt idx="82">
                  <c:v>-1180</c:v>
                </c:pt>
                <c:pt idx="83">
                  <c:v>-1170</c:v>
                </c:pt>
                <c:pt idx="84">
                  <c:v>-1160</c:v>
                </c:pt>
                <c:pt idx="85">
                  <c:v>-1150</c:v>
                </c:pt>
                <c:pt idx="86">
                  <c:v>-1140</c:v>
                </c:pt>
                <c:pt idx="87">
                  <c:v>-1130</c:v>
                </c:pt>
                <c:pt idx="88">
                  <c:v>-1120</c:v>
                </c:pt>
                <c:pt idx="89">
                  <c:v>-1110</c:v>
                </c:pt>
                <c:pt idx="90">
                  <c:v>-1100</c:v>
                </c:pt>
                <c:pt idx="91">
                  <c:v>-1090</c:v>
                </c:pt>
                <c:pt idx="92">
                  <c:v>-1080</c:v>
                </c:pt>
                <c:pt idx="93">
                  <c:v>-1070</c:v>
                </c:pt>
                <c:pt idx="94">
                  <c:v>-1060</c:v>
                </c:pt>
                <c:pt idx="95">
                  <c:v>-1050</c:v>
                </c:pt>
                <c:pt idx="96">
                  <c:v>-1040</c:v>
                </c:pt>
                <c:pt idx="97">
                  <c:v>-1030</c:v>
                </c:pt>
                <c:pt idx="98">
                  <c:v>-1020</c:v>
                </c:pt>
                <c:pt idx="99">
                  <c:v>-1010</c:v>
                </c:pt>
                <c:pt idx="100">
                  <c:v>-1000</c:v>
                </c:pt>
                <c:pt idx="101">
                  <c:v>-990</c:v>
                </c:pt>
                <c:pt idx="102">
                  <c:v>-980</c:v>
                </c:pt>
                <c:pt idx="103">
                  <c:v>-970</c:v>
                </c:pt>
                <c:pt idx="104">
                  <c:v>-960</c:v>
                </c:pt>
                <c:pt idx="105">
                  <c:v>-950</c:v>
                </c:pt>
                <c:pt idx="106">
                  <c:v>-940</c:v>
                </c:pt>
                <c:pt idx="107">
                  <c:v>-930</c:v>
                </c:pt>
                <c:pt idx="108">
                  <c:v>-920</c:v>
                </c:pt>
                <c:pt idx="109">
                  <c:v>-910</c:v>
                </c:pt>
                <c:pt idx="110">
                  <c:v>-900</c:v>
                </c:pt>
                <c:pt idx="111">
                  <c:v>-890</c:v>
                </c:pt>
                <c:pt idx="112">
                  <c:v>-880</c:v>
                </c:pt>
                <c:pt idx="113">
                  <c:v>-870</c:v>
                </c:pt>
                <c:pt idx="114">
                  <c:v>-860</c:v>
                </c:pt>
                <c:pt idx="115">
                  <c:v>-850</c:v>
                </c:pt>
                <c:pt idx="116">
                  <c:v>-840</c:v>
                </c:pt>
                <c:pt idx="117">
                  <c:v>-830</c:v>
                </c:pt>
                <c:pt idx="118">
                  <c:v>-820</c:v>
                </c:pt>
                <c:pt idx="119">
                  <c:v>-810</c:v>
                </c:pt>
                <c:pt idx="120">
                  <c:v>-800</c:v>
                </c:pt>
                <c:pt idx="121">
                  <c:v>-790</c:v>
                </c:pt>
                <c:pt idx="122">
                  <c:v>-780</c:v>
                </c:pt>
                <c:pt idx="123">
                  <c:v>-770</c:v>
                </c:pt>
                <c:pt idx="124">
                  <c:v>-760</c:v>
                </c:pt>
                <c:pt idx="125">
                  <c:v>-750</c:v>
                </c:pt>
                <c:pt idx="126">
                  <c:v>-740</c:v>
                </c:pt>
                <c:pt idx="127">
                  <c:v>-730</c:v>
                </c:pt>
                <c:pt idx="128">
                  <c:v>-720</c:v>
                </c:pt>
                <c:pt idx="129">
                  <c:v>-710</c:v>
                </c:pt>
                <c:pt idx="130">
                  <c:v>-700</c:v>
                </c:pt>
                <c:pt idx="131">
                  <c:v>-690</c:v>
                </c:pt>
                <c:pt idx="132">
                  <c:v>-680</c:v>
                </c:pt>
                <c:pt idx="133">
                  <c:v>-670</c:v>
                </c:pt>
                <c:pt idx="134">
                  <c:v>-660</c:v>
                </c:pt>
                <c:pt idx="135">
                  <c:v>-650</c:v>
                </c:pt>
                <c:pt idx="136">
                  <c:v>-640</c:v>
                </c:pt>
                <c:pt idx="137">
                  <c:v>-630</c:v>
                </c:pt>
                <c:pt idx="138">
                  <c:v>-620</c:v>
                </c:pt>
                <c:pt idx="139">
                  <c:v>-610</c:v>
                </c:pt>
                <c:pt idx="140">
                  <c:v>-600</c:v>
                </c:pt>
                <c:pt idx="141">
                  <c:v>-590</c:v>
                </c:pt>
                <c:pt idx="142">
                  <c:v>-580</c:v>
                </c:pt>
                <c:pt idx="143">
                  <c:v>-570</c:v>
                </c:pt>
                <c:pt idx="144">
                  <c:v>-560</c:v>
                </c:pt>
                <c:pt idx="145">
                  <c:v>-550</c:v>
                </c:pt>
                <c:pt idx="146">
                  <c:v>-540</c:v>
                </c:pt>
                <c:pt idx="147">
                  <c:v>-530</c:v>
                </c:pt>
                <c:pt idx="148">
                  <c:v>-520</c:v>
                </c:pt>
                <c:pt idx="149">
                  <c:v>-510</c:v>
                </c:pt>
                <c:pt idx="150">
                  <c:v>-500</c:v>
                </c:pt>
                <c:pt idx="151">
                  <c:v>-490</c:v>
                </c:pt>
                <c:pt idx="152">
                  <c:v>-480</c:v>
                </c:pt>
                <c:pt idx="153">
                  <c:v>-470</c:v>
                </c:pt>
                <c:pt idx="154">
                  <c:v>-460</c:v>
                </c:pt>
                <c:pt idx="155">
                  <c:v>-450</c:v>
                </c:pt>
                <c:pt idx="156">
                  <c:v>-440</c:v>
                </c:pt>
                <c:pt idx="157">
                  <c:v>-430</c:v>
                </c:pt>
                <c:pt idx="158">
                  <c:v>-420</c:v>
                </c:pt>
                <c:pt idx="159">
                  <c:v>-410</c:v>
                </c:pt>
                <c:pt idx="160">
                  <c:v>-400</c:v>
                </c:pt>
                <c:pt idx="161">
                  <c:v>-390</c:v>
                </c:pt>
                <c:pt idx="162">
                  <c:v>-380</c:v>
                </c:pt>
                <c:pt idx="163">
                  <c:v>-370</c:v>
                </c:pt>
                <c:pt idx="164">
                  <c:v>-360</c:v>
                </c:pt>
                <c:pt idx="165">
                  <c:v>-350</c:v>
                </c:pt>
                <c:pt idx="166">
                  <c:v>-340</c:v>
                </c:pt>
                <c:pt idx="167">
                  <c:v>-330</c:v>
                </c:pt>
                <c:pt idx="168">
                  <c:v>-320</c:v>
                </c:pt>
                <c:pt idx="169">
                  <c:v>-310</c:v>
                </c:pt>
                <c:pt idx="170">
                  <c:v>-300</c:v>
                </c:pt>
                <c:pt idx="171">
                  <c:v>-290</c:v>
                </c:pt>
                <c:pt idx="172">
                  <c:v>-280</c:v>
                </c:pt>
                <c:pt idx="173">
                  <c:v>-270</c:v>
                </c:pt>
                <c:pt idx="174">
                  <c:v>-260</c:v>
                </c:pt>
                <c:pt idx="175">
                  <c:v>-250</c:v>
                </c:pt>
                <c:pt idx="176">
                  <c:v>-240</c:v>
                </c:pt>
                <c:pt idx="177">
                  <c:v>-230</c:v>
                </c:pt>
                <c:pt idx="178">
                  <c:v>-220</c:v>
                </c:pt>
                <c:pt idx="179">
                  <c:v>-210</c:v>
                </c:pt>
                <c:pt idx="180">
                  <c:v>-200</c:v>
                </c:pt>
                <c:pt idx="181">
                  <c:v>-190</c:v>
                </c:pt>
                <c:pt idx="182">
                  <c:v>-180</c:v>
                </c:pt>
                <c:pt idx="183">
                  <c:v>-170</c:v>
                </c:pt>
                <c:pt idx="184">
                  <c:v>-160</c:v>
                </c:pt>
                <c:pt idx="185">
                  <c:v>-150</c:v>
                </c:pt>
                <c:pt idx="186">
                  <c:v>-140</c:v>
                </c:pt>
                <c:pt idx="187">
                  <c:v>-130</c:v>
                </c:pt>
                <c:pt idx="188">
                  <c:v>-120</c:v>
                </c:pt>
                <c:pt idx="189">
                  <c:v>-110</c:v>
                </c:pt>
                <c:pt idx="190">
                  <c:v>-100</c:v>
                </c:pt>
                <c:pt idx="191">
                  <c:v>-90</c:v>
                </c:pt>
                <c:pt idx="192">
                  <c:v>-80</c:v>
                </c:pt>
                <c:pt idx="193">
                  <c:v>-70</c:v>
                </c:pt>
                <c:pt idx="194">
                  <c:v>-60</c:v>
                </c:pt>
                <c:pt idx="195">
                  <c:v>-50</c:v>
                </c:pt>
                <c:pt idx="196">
                  <c:v>-40</c:v>
                </c:pt>
                <c:pt idx="197">
                  <c:v>-30</c:v>
                </c:pt>
                <c:pt idx="198">
                  <c:v>-20</c:v>
                </c:pt>
                <c:pt idx="199">
                  <c:v>-10</c:v>
                </c:pt>
                <c:pt idx="200">
                  <c:v>0</c:v>
                </c:pt>
                <c:pt idx="201">
                  <c:v>10</c:v>
                </c:pt>
                <c:pt idx="202">
                  <c:v>20</c:v>
                </c:pt>
                <c:pt idx="203">
                  <c:v>30</c:v>
                </c:pt>
                <c:pt idx="204">
                  <c:v>40</c:v>
                </c:pt>
                <c:pt idx="205">
                  <c:v>50</c:v>
                </c:pt>
                <c:pt idx="206">
                  <c:v>60</c:v>
                </c:pt>
                <c:pt idx="207">
                  <c:v>70</c:v>
                </c:pt>
                <c:pt idx="208">
                  <c:v>80</c:v>
                </c:pt>
                <c:pt idx="209">
                  <c:v>90</c:v>
                </c:pt>
                <c:pt idx="210">
                  <c:v>100</c:v>
                </c:pt>
                <c:pt idx="211">
                  <c:v>110</c:v>
                </c:pt>
                <c:pt idx="212">
                  <c:v>120</c:v>
                </c:pt>
                <c:pt idx="213">
                  <c:v>130</c:v>
                </c:pt>
                <c:pt idx="214">
                  <c:v>140</c:v>
                </c:pt>
                <c:pt idx="215">
                  <c:v>150</c:v>
                </c:pt>
                <c:pt idx="216">
                  <c:v>160</c:v>
                </c:pt>
                <c:pt idx="217">
                  <c:v>170</c:v>
                </c:pt>
                <c:pt idx="218">
                  <c:v>180</c:v>
                </c:pt>
                <c:pt idx="219">
                  <c:v>190</c:v>
                </c:pt>
                <c:pt idx="220">
                  <c:v>200</c:v>
                </c:pt>
                <c:pt idx="221">
                  <c:v>210</c:v>
                </c:pt>
                <c:pt idx="222">
                  <c:v>220</c:v>
                </c:pt>
                <c:pt idx="223">
                  <c:v>230</c:v>
                </c:pt>
                <c:pt idx="224">
                  <c:v>240</c:v>
                </c:pt>
                <c:pt idx="225">
                  <c:v>250</c:v>
                </c:pt>
                <c:pt idx="226">
                  <c:v>260</c:v>
                </c:pt>
                <c:pt idx="227">
                  <c:v>270</c:v>
                </c:pt>
                <c:pt idx="228">
                  <c:v>280</c:v>
                </c:pt>
                <c:pt idx="229">
                  <c:v>290</c:v>
                </c:pt>
                <c:pt idx="230">
                  <c:v>300</c:v>
                </c:pt>
                <c:pt idx="231">
                  <c:v>310</c:v>
                </c:pt>
                <c:pt idx="232">
                  <c:v>320</c:v>
                </c:pt>
                <c:pt idx="233">
                  <c:v>330</c:v>
                </c:pt>
                <c:pt idx="234">
                  <c:v>340</c:v>
                </c:pt>
                <c:pt idx="235">
                  <c:v>350</c:v>
                </c:pt>
                <c:pt idx="236">
                  <c:v>360</c:v>
                </c:pt>
                <c:pt idx="237">
                  <c:v>370</c:v>
                </c:pt>
                <c:pt idx="238">
                  <c:v>380</c:v>
                </c:pt>
                <c:pt idx="239">
                  <c:v>390</c:v>
                </c:pt>
                <c:pt idx="240">
                  <c:v>400</c:v>
                </c:pt>
                <c:pt idx="241">
                  <c:v>410</c:v>
                </c:pt>
                <c:pt idx="242">
                  <c:v>420</c:v>
                </c:pt>
                <c:pt idx="243">
                  <c:v>430</c:v>
                </c:pt>
                <c:pt idx="244">
                  <c:v>440</c:v>
                </c:pt>
                <c:pt idx="245">
                  <c:v>450</c:v>
                </c:pt>
                <c:pt idx="246">
                  <c:v>460</c:v>
                </c:pt>
                <c:pt idx="247">
                  <c:v>470</c:v>
                </c:pt>
                <c:pt idx="248">
                  <c:v>480</c:v>
                </c:pt>
                <c:pt idx="249">
                  <c:v>490</c:v>
                </c:pt>
                <c:pt idx="250">
                  <c:v>500</c:v>
                </c:pt>
                <c:pt idx="251">
                  <c:v>510</c:v>
                </c:pt>
                <c:pt idx="252">
                  <c:v>520</c:v>
                </c:pt>
                <c:pt idx="253">
                  <c:v>530</c:v>
                </c:pt>
                <c:pt idx="254">
                  <c:v>540</c:v>
                </c:pt>
                <c:pt idx="255">
                  <c:v>550</c:v>
                </c:pt>
                <c:pt idx="256">
                  <c:v>560</c:v>
                </c:pt>
                <c:pt idx="257">
                  <c:v>570</c:v>
                </c:pt>
                <c:pt idx="258">
                  <c:v>580</c:v>
                </c:pt>
                <c:pt idx="259">
                  <c:v>590</c:v>
                </c:pt>
                <c:pt idx="260">
                  <c:v>600</c:v>
                </c:pt>
                <c:pt idx="261">
                  <c:v>610</c:v>
                </c:pt>
                <c:pt idx="262">
                  <c:v>620</c:v>
                </c:pt>
                <c:pt idx="263">
                  <c:v>630</c:v>
                </c:pt>
                <c:pt idx="264">
                  <c:v>640</c:v>
                </c:pt>
                <c:pt idx="265">
                  <c:v>650</c:v>
                </c:pt>
                <c:pt idx="266">
                  <c:v>660</c:v>
                </c:pt>
                <c:pt idx="267">
                  <c:v>670</c:v>
                </c:pt>
                <c:pt idx="268">
                  <c:v>680</c:v>
                </c:pt>
                <c:pt idx="269">
                  <c:v>690</c:v>
                </c:pt>
                <c:pt idx="270">
                  <c:v>700</c:v>
                </c:pt>
                <c:pt idx="271">
                  <c:v>710</c:v>
                </c:pt>
                <c:pt idx="272">
                  <c:v>720</c:v>
                </c:pt>
                <c:pt idx="273">
                  <c:v>730</c:v>
                </c:pt>
                <c:pt idx="274">
                  <c:v>740</c:v>
                </c:pt>
                <c:pt idx="275">
                  <c:v>750</c:v>
                </c:pt>
                <c:pt idx="276">
                  <c:v>760</c:v>
                </c:pt>
                <c:pt idx="277">
                  <c:v>770</c:v>
                </c:pt>
                <c:pt idx="278">
                  <c:v>780</c:v>
                </c:pt>
                <c:pt idx="279">
                  <c:v>790</c:v>
                </c:pt>
                <c:pt idx="280">
                  <c:v>800</c:v>
                </c:pt>
                <c:pt idx="281">
                  <c:v>810</c:v>
                </c:pt>
                <c:pt idx="282">
                  <c:v>820</c:v>
                </c:pt>
                <c:pt idx="283">
                  <c:v>830</c:v>
                </c:pt>
                <c:pt idx="284">
                  <c:v>840</c:v>
                </c:pt>
                <c:pt idx="285">
                  <c:v>850</c:v>
                </c:pt>
                <c:pt idx="286">
                  <c:v>860</c:v>
                </c:pt>
                <c:pt idx="287">
                  <c:v>870</c:v>
                </c:pt>
                <c:pt idx="288">
                  <c:v>880</c:v>
                </c:pt>
                <c:pt idx="289">
                  <c:v>890</c:v>
                </c:pt>
                <c:pt idx="290">
                  <c:v>900</c:v>
                </c:pt>
                <c:pt idx="291">
                  <c:v>910</c:v>
                </c:pt>
                <c:pt idx="292">
                  <c:v>920</c:v>
                </c:pt>
                <c:pt idx="293">
                  <c:v>930</c:v>
                </c:pt>
                <c:pt idx="294">
                  <c:v>940</c:v>
                </c:pt>
                <c:pt idx="295">
                  <c:v>950</c:v>
                </c:pt>
                <c:pt idx="296">
                  <c:v>960</c:v>
                </c:pt>
                <c:pt idx="297">
                  <c:v>970</c:v>
                </c:pt>
                <c:pt idx="298">
                  <c:v>980</c:v>
                </c:pt>
                <c:pt idx="299">
                  <c:v>990</c:v>
                </c:pt>
                <c:pt idx="300">
                  <c:v>1000</c:v>
                </c:pt>
                <c:pt idx="301">
                  <c:v>1010</c:v>
                </c:pt>
                <c:pt idx="302">
                  <c:v>1020</c:v>
                </c:pt>
                <c:pt idx="303">
                  <c:v>1030</c:v>
                </c:pt>
                <c:pt idx="304">
                  <c:v>1040</c:v>
                </c:pt>
                <c:pt idx="305">
                  <c:v>1050</c:v>
                </c:pt>
                <c:pt idx="306">
                  <c:v>1060</c:v>
                </c:pt>
                <c:pt idx="307">
                  <c:v>1070</c:v>
                </c:pt>
                <c:pt idx="308">
                  <c:v>1080</c:v>
                </c:pt>
                <c:pt idx="309">
                  <c:v>1090</c:v>
                </c:pt>
                <c:pt idx="310">
                  <c:v>1100</c:v>
                </c:pt>
                <c:pt idx="311">
                  <c:v>1110</c:v>
                </c:pt>
                <c:pt idx="312">
                  <c:v>1120</c:v>
                </c:pt>
                <c:pt idx="313">
                  <c:v>1130</c:v>
                </c:pt>
                <c:pt idx="314">
                  <c:v>1140</c:v>
                </c:pt>
                <c:pt idx="315">
                  <c:v>1150</c:v>
                </c:pt>
                <c:pt idx="316">
                  <c:v>1160</c:v>
                </c:pt>
                <c:pt idx="317">
                  <c:v>1170</c:v>
                </c:pt>
                <c:pt idx="318">
                  <c:v>1180</c:v>
                </c:pt>
                <c:pt idx="319">
                  <c:v>1190</c:v>
                </c:pt>
                <c:pt idx="320">
                  <c:v>1200</c:v>
                </c:pt>
                <c:pt idx="321">
                  <c:v>1210</c:v>
                </c:pt>
                <c:pt idx="322">
                  <c:v>1220</c:v>
                </c:pt>
                <c:pt idx="323">
                  <c:v>1230</c:v>
                </c:pt>
                <c:pt idx="324">
                  <c:v>1240</c:v>
                </c:pt>
                <c:pt idx="325">
                  <c:v>1250</c:v>
                </c:pt>
                <c:pt idx="326">
                  <c:v>1260</c:v>
                </c:pt>
                <c:pt idx="327">
                  <c:v>1270</c:v>
                </c:pt>
                <c:pt idx="328">
                  <c:v>1280</c:v>
                </c:pt>
                <c:pt idx="329">
                  <c:v>1290</c:v>
                </c:pt>
                <c:pt idx="330">
                  <c:v>1300</c:v>
                </c:pt>
                <c:pt idx="331">
                  <c:v>1310</c:v>
                </c:pt>
                <c:pt idx="332">
                  <c:v>1320</c:v>
                </c:pt>
                <c:pt idx="333">
                  <c:v>1330</c:v>
                </c:pt>
                <c:pt idx="334">
                  <c:v>1340</c:v>
                </c:pt>
                <c:pt idx="335">
                  <c:v>1350</c:v>
                </c:pt>
                <c:pt idx="336">
                  <c:v>1360</c:v>
                </c:pt>
                <c:pt idx="337">
                  <c:v>1370</c:v>
                </c:pt>
                <c:pt idx="338">
                  <c:v>1380</c:v>
                </c:pt>
                <c:pt idx="339">
                  <c:v>1390</c:v>
                </c:pt>
                <c:pt idx="340">
                  <c:v>1400</c:v>
                </c:pt>
                <c:pt idx="341">
                  <c:v>1410</c:v>
                </c:pt>
                <c:pt idx="342">
                  <c:v>1420</c:v>
                </c:pt>
                <c:pt idx="343">
                  <c:v>1430</c:v>
                </c:pt>
                <c:pt idx="344">
                  <c:v>1440</c:v>
                </c:pt>
                <c:pt idx="345">
                  <c:v>1450</c:v>
                </c:pt>
                <c:pt idx="346">
                  <c:v>1460</c:v>
                </c:pt>
                <c:pt idx="347">
                  <c:v>1470</c:v>
                </c:pt>
                <c:pt idx="348">
                  <c:v>1480</c:v>
                </c:pt>
                <c:pt idx="349">
                  <c:v>1490</c:v>
                </c:pt>
                <c:pt idx="350">
                  <c:v>1500</c:v>
                </c:pt>
                <c:pt idx="351">
                  <c:v>1510</c:v>
                </c:pt>
                <c:pt idx="352">
                  <c:v>1520</c:v>
                </c:pt>
                <c:pt idx="353">
                  <c:v>1530</c:v>
                </c:pt>
                <c:pt idx="354">
                  <c:v>1540</c:v>
                </c:pt>
                <c:pt idx="355">
                  <c:v>1550</c:v>
                </c:pt>
                <c:pt idx="356">
                  <c:v>1560</c:v>
                </c:pt>
                <c:pt idx="357">
                  <c:v>1570</c:v>
                </c:pt>
                <c:pt idx="358">
                  <c:v>1580</c:v>
                </c:pt>
                <c:pt idx="359">
                  <c:v>1590</c:v>
                </c:pt>
                <c:pt idx="360">
                  <c:v>1600</c:v>
                </c:pt>
                <c:pt idx="361">
                  <c:v>1610</c:v>
                </c:pt>
                <c:pt idx="362">
                  <c:v>1620</c:v>
                </c:pt>
                <c:pt idx="363">
                  <c:v>1630</c:v>
                </c:pt>
                <c:pt idx="364">
                  <c:v>1640</c:v>
                </c:pt>
                <c:pt idx="365">
                  <c:v>1650</c:v>
                </c:pt>
                <c:pt idx="366">
                  <c:v>1660</c:v>
                </c:pt>
                <c:pt idx="367">
                  <c:v>1670</c:v>
                </c:pt>
                <c:pt idx="368">
                  <c:v>1680</c:v>
                </c:pt>
                <c:pt idx="369">
                  <c:v>1690</c:v>
                </c:pt>
                <c:pt idx="370">
                  <c:v>1700</c:v>
                </c:pt>
                <c:pt idx="371">
                  <c:v>1710</c:v>
                </c:pt>
                <c:pt idx="372">
                  <c:v>1720</c:v>
                </c:pt>
                <c:pt idx="373">
                  <c:v>1730</c:v>
                </c:pt>
                <c:pt idx="374">
                  <c:v>1740</c:v>
                </c:pt>
                <c:pt idx="375">
                  <c:v>1750</c:v>
                </c:pt>
                <c:pt idx="376">
                  <c:v>1760</c:v>
                </c:pt>
                <c:pt idx="377">
                  <c:v>1770</c:v>
                </c:pt>
                <c:pt idx="378">
                  <c:v>1780</c:v>
                </c:pt>
                <c:pt idx="379">
                  <c:v>1790</c:v>
                </c:pt>
                <c:pt idx="380">
                  <c:v>1800</c:v>
                </c:pt>
                <c:pt idx="381">
                  <c:v>1810</c:v>
                </c:pt>
                <c:pt idx="382">
                  <c:v>1820</c:v>
                </c:pt>
                <c:pt idx="383">
                  <c:v>1830</c:v>
                </c:pt>
                <c:pt idx="384">
                  <c:v>1840</c:v>
                </c:pt>
                <c:pt idx="385">
                  <c:v>1850</c:v>
                </c:pt>
                <c:pt idx="386">
                  <c:v>1860</c:v>
                </c:pt>
                <c:pt idx="387">
                  <c:v>1870</c:v>
                </c:pt>
                <c:pt idx="388">
                  <c:v>1880</c:v>
                </c:pt>
                <c:pt idx="389">
                  <c:v>1890</c:v>
                </c:pt>
                <c:pt idx="390">
                  <c:v>1900</c:v>
                </c:pt>
                <c:pt idx="391">
                  <c:v>1910</c:v>
                </c:pt>
                <c:pt idx="392">
                  <c:v>1920</c:v>
                </c:pt>
                <c:pt idx="393">
                  <c:v>1930</c:v>
                </c:pt>
                <c:pt idx="394">
                  <c:v>1940</c:v>
                </c:pt>
                <c:pt idx="395">
                  <c:v>1950</c:v>
                </c:pt>
                <c:pt idx="396">
                  <c:v>1960</c:v>
                </c:pt>
                <c:pt idx="397">
                  <c:v>1970</c:v>
                </c:pt>
                <c:pt idx="398">
                  <c:v>1980</c:v>
                </c:pt>
                <c:pt idx="399">
                  <c:v>1990</c:v>
                </c:pt>
                <c:pt idx="400">
                  <c:v>2000</c:v>
                </c:pt>
              </c:numCache>
            </c:numRef>
          </c:cat>
          <c:val>
            <c:numRef>
              <c:f>Sheet1!$B$2:$B$402</c:f>
              <c:numCache>
                <c:formatCode>General</c:formatCode>
                <c:ptCount val="401"/>
                <c:pt idx="0">
                  <c:v>27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50</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100</c:v>
                </c:pt>
                <c:pt idx="151">
                  <c:v>#N/A</c:v>
                </c:pt>
                <c:pt idx="152">
                  <c:v>#N/A</c:v>
                </c:pt>
                <c:pt idx="153">
                  <c:v>#N/A</c:v>
                </c:pt>
                <c:pt idx="154">
                  <c:v>#N/A</c:v>
                </c:pt>
                <c:pt idx="155">
                  <c:v>#N/A</c:v>
                </c:pt>
                <c:pt idx="156">
                  <c:v>#N/A</c:v>
                </c:pt>
                <c:pt idx="157">
                  <c:v>#N/A</c:v>
                </c:pt>
                <c:pt idx="158">
                  <c:v>#N/A</c:v>
                </c:pt>
                <c:pt idx="159">
                  <c:v>#N/A</c:v>
                </c:pt>
                <c:pt idx="160">
                  <c:v>162</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150</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170</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190</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190</c:v>
                </c:pt>
                <c:pt idx="241">
                  <c:v>#N/A</c:v>
                </c:pt>
                <c:pt idx="242">
                  <c:v>#N/A</c:v>
                </c:pt>
                <c:pt idx="243">
                  <c:v>#N/A</c:v>
                </c:pt>
                <c:pt idx="244">
                  <c:v>#N/A</c:v>
                </c:pt>
                <c:pt idx="245">
                  <c:v>#N/A</c:v>
                </c:pt>
                <c:pt idx="246">
                  <c:v>#N/A</c:v>
                </c:pt>
                <c:pt idx="247">
                  <c:v>#N/A</c:v>
                </c:pt>
                <c:pt idx="248">
                  <c:v>#N/A</c:v>
                </c:pt>
                <c:pt idx="249">
                  <c:v>#N/A</c:v>
                </c:pt>
                <c:pt idx="250">
                  <c:v>190</c:v>
                </c:pt>
                <c:pt idx="251">
                  <c:v>#N/A</c:v>
                </c:pt>
                <c:pt idx="252">
                  <c:v>#N/A</c:v>
                </c:pt>
                <c:pt idx="253">
                  <c:v>#N/A</c:v>
                </c:pt>
                <c:pt idx="254">
                  <c:v>#N/A</c:v>
                </c:pt>
                <c:pt idx="255">
                  <c:v>#N/A</c:v>
                </c:pt>
                <c:pt idx="256">
                  <c:v>#N/A</c:v>
                </c:pt>
                <c:pt idx="257">
                  <c:v>#N/A</c:v>
                </c:pt>
                <c:pt idx="258">
                  <c:v>#N/A</c:v>
                </c:pt>
                <c:pt idx="259">
                  <c:v>#N/A</c:v>
                </c:pt>
                <c:pt idx="260">
                  <c:v>200</c:v>
                </c:pt>
                <c:pt idx="261">
                  <c:v>#N/A</c:v>
                </c:pt>
                <c:pt idx="262">
                  <c:v>#N/A</c:v>
                </c:pt>
                <c:pt idx="263">
                  <c:v>#N/A</c:v>
                </c:pt>
                <c:pt idx="264">
                  <c:v>#N/A</c:v>
                </c:pt>
                <c:pt idx="265">
                  <c:v>#N/A</c:v>
                </c:pt>
                <c:pt idx="266">
                  <c:v>#N/A</c:v>
                </c:pt>
                <c:pt idx="267">
                  <c:v>#N/A</c:v>
                </c:pt>
                <c:pt idx="268">
                  <c:v>#N/A</c:v>
                </c:pt>
                <c:pt idx="269">
                  <c:v>#N/A</c:v>
                </c:pt>
                <c:pt idx="270">
                  <c:v>207</c:v>
                </c:pt>
                <c:pt idx="271">
                  <c:v>#N/A</c:v>
                </c:pt>
                <c:pt idx="272">
                  <c:v>#N/A</c:v>
                </c:pt>
                <c:pt idx="273">
                  <c:v>#N/A</c:v>
                </c:pt>
                <c:pt idx="274">
                  <c:v>#N/A</c:v>
                </c:pt>
                <c:pt idx="275">
                  <c:v>#N/A</c:v>
                </c:pt>
                <c:pt idx="276">
                  <c:v>#N/A</c:v>
                </c:pt>
                <c:pt idx="277">
                  <c:v>#N/A</c:v>
                </c:pt>
                <c:pt idx="278">
                  <c:v>#N/A</c:v>
                </c:pt>
                <c:pt idx="279">
                  <c:v>#N/A</c:v>
                </c:pt>
                <c:pt idx="280">
                  <c:v>220</c:v>
                </c:pt>
                <c:pt idx="281">
                  <c:v>#N/A</c:v>
                </c:pt>
                <c:pt idx="282">
                  <c:v>#N/A</c:v>
                </c:pt>
                <c:pt idx="283">
                  <c:v>#N/A</c:v>
                </c:pt>
                <c:pt idx="284">
                  <c:v>#N/A</c:v>
                </c:pt>
                <c:pt idx="285">
                  <c:v>#N/A</c:v>
                </c:pt>
                <c:pt idx="286">
                  <c:v>#N/A</c:v>
                </c:pt>
                <c:pt idx="287">
                  <c:v>#N/A</c:v>
                </c:pt>
                <c:pt idx="288">
                  <c:v>#N/A</c:v>
                </c:pt>
                <c:pt idx="289">
                  <c:v>#N/A</c:v>
                </c:pt>
                <c:pt idx="290">
                  <c:v>226</c:v>
                </c:pt>
                <c:pt idx="291">
                  <c:v>#N/A</c:v>
                </c:pt>
                <c:pt idx="292">
                  <c:v>#N/A</c:v>
                </c:pt>
                <c:pt idx="293">
                  <c:v>#N/A</c:v>
                </c:pt>
                <c:pt idx="294">
                  <c:v>#N/A</c:v>
                </c:pt>
                <c:pt idx="295">
                  <c:v>#N/A</c:v>
                </c:pt>
                <c:pt idx="296">
                  <c:v>#N/A</c:v>
                </c:pt>
                <c:pt idx="297">
                  <c:v>#N/A</c:v>
                </c:pt>
                <c:pt idx="298">
                  <c:v>#N/A</c:v>
                </c:pt>
                <c:pt idx="299">
                  <c:v>#N/A</c:v>
                </c:pt>
                <c:pt idx="300">
                  <c:v>254</c:v>
                </c:pt>
                <c:pt idx="301">
                  <c:v>#N/A</c:v>
                </c:pt>
                <c:pt idx="302">
                  <c:v>#N/A</c:v>
                </c:pt>
                <c:pt idx="303">
                  <c:v>#N/A</c:v>
                </c:pt>
                <c:pt idx="304">
                  <c:v>#N/A</c:v>
                </c:pt>
                <c:pt idx="305">
                  <c:v>#N/A</c:v>
                </c:pt>
                <c:pt idx="306">
                  <c:v>#N/A</c:v>
                </c:pt>
                <c:pt idx="307">
                  <c:v>#N/A</c:v>
                </c:pt>
                <c:pt idx="308">
                  <c:v>#N/A</c:v>
                </c:pt>
                <c:pt idx="309">
                  <c:v>#N/A</c:v>
                </c:pt>
                <c:pt idx="310">
                  <c:v>301</c:v>
                </c:pt>
                <c:pt idx="311">
                  <c:v>#N/A</c:v>
                </c:pt>
                <c:pt idx="312">
                  <c:v>#N/A</c:v>
                </c:pt>
                <c:pt idx="313">
                  <c:v>#N/A</c:v>
                </c:pt>
                <c:pt idx="314">
                  <c:v>#N/A</c:v>
                </c:pt>
                <c:pt idx="315">
                  <c:v>#N/A</c:v>
                </c:pt>
                <c:pt idx="316">
                  <c:v>#N/A</c:v>
                </c:pt>
                <c:pt idx="317">
                  <c:v>#N/A</c:v>
                </c:pt>
                <c:pt idx="318">
                  <c:v>#N/A</c:v>
                </c:pt>
                <c:pt idx="319">
                  <c:v>#N/A</c:v>
                </c:pt>
                <c:pt idx="320">
                  <c:v>360</c:v>
                </c:pt>
                <c:pt idx="321">
                  <c:v>#N/A</c:v>
                </c:pt>
                <c:pt idx="322">
                  <c:v>#N/A</c:v>
                </c:pt>
                <c:pt idx="323">
                  <c:v>#N/A</c:v>
                </c:pt>
                <c:pt idx="324">
                  <c:v>#N/A</c:v>
                </c:pt>
                <c:pt idx="325">
                  <c:v>400</c:v>
                </c:pt>
                <c:pt idx="326">
                  <c:v>#N/A</c:v>
                </c:pt>
                <c:pt idx="327">
                  <c:v>#N/A</c:v>
                </c:pt>
                <c:pt idx="328">
                  <c:v>#N/A</c:v>
                </c:pt>
                <c:pt idx="329">
                  <c:v>#N/A</c:v>
                </c:pt>
                <c:pt idx="330">
                  <c:v>360</c:v>
                </c:pt>
                <c:pt idx="331">
                  <c:v>#N/A</c:v>
                </c:pt>
                <c:pt idx="332">
                  <c:v>#N/A</c:v>
                </c:pt>
                <c:pt idx="333">
                  <c:v>#N/A</c:v>
                </c:pt>
                <c:pt idx="334">
                  <c:v>443</c:v>
                </c:pt>
                <c:pt idx="335">
                  <c:v>#N/A</c:v>
                </c:pt>
                <c:pt idx="336">
                  <c:v>#N/A</c:v>
                </c:pt>
                <c:pt idx="337">
                  <c:v>#N/A</c:v>
                </c:pt>
                <c:pt idx="338">
                  <c:v>#N/A</c:v>
                </c:pt>
                <c:pt idx="339">
                  <c:v>#N/A</c:v>
                </c:pt>
                <c:pt idx="340">
                  <c:v>350</c:v>
                </c:pt>
                <c:pt idx="341">
                  <c:v>#N/A</c:v>
                </c:pt>
                <c:pt idx="342">
                  <c:v>#N/A</c:v>
                </c:pt>
                <c:pt idx="343">
                  <c:v>#N/A</c:v>
                </c:pt>
                <c:pt idx="344">
                  <c:v>#N/A</c:v>
                </c:pt>
                <c:pt idx="345">
                  <c:v>#N/A</c:v>
                </c:pt>
                <c:pt idx="346">
                  <c:v>#N/A</c:v>
                </c:pt>
                <c:pt idx="347">
                  <c:v>#N/A</c:v>
                </c:pt>
                <c:pt idx="348">
                  <c:v>#N/A</c:v>
                </c:pt>
                <c:pt idx="349">
                  <c:v>#N/A</c:v>
                </c:pt>
                <c:pt idx="350">
                  <c:v>425</c:v>
                </c:pt>
                <c:pt idx="351">
                  <c:v>#N/A</c:v>
                </c:pt>
                <c:pt idx="352">
                  <c:v>#N/A</c:v>
                </c:pt>
                <c:pt idx="353">
                  <c:v>#N/A</c:v>
                </c:pt>
                <c:pt idx="354">
                  <c:v>#N/A</c:v>
                </c:pt>
                <c:pt idx="355">
                  <c:v>#N/A</c:v>
                </c:pt>
                <c:pt idx="356">
                  <c:v>#N/A</c:v>
                </c:pt>
                <c:pt idx="357">
                  <c:v>#N/A</c:v>
                </c:pt>
                <c:pt idx="358">
                  <c:v>#N/A</c:v>
                </c:pt>
                <c:pt idx="359">
                  <c:v>#N/A</c:v>
                </c:pt>
                <c:pt idx="360">
                  <c:v>545</c:v>
                </c:pt>
                <c:pt idx="361">
                  <c:v>#N/A</c:v>
                </c:pt>
                <c:pt idx="362">
                  <c:v>#N/A</c:v>
                </c:pt>
                <c:pt idx="363">
                  <c:v>#N/A</c:v>
                </c:pt>
                <c:pt idx="364">
                  <c:v>#N/A</c:v>
                </c:pt>
                <c:pt idx="365">
                  <c:v>470</c:v>
                </c:pt>
                <c:pt idx="366">
                  <c:v>#N/A</c:v>
                </c:pt>
                <c:pt idx="367">
                  <c:v>#N/A</c:v>
                </c:pt>
                <c:pt idx="368">
                  <c:v>#N/A</c:v>
                </c:pt>
                <c:pt idx="369">
                  <c:v>#N/A</c:v>
                </c:pt>
                <c:pt idx="370">
                  <c:v>600</c:v>
                </c:pt>
                <c:pt idx="371">
                  <c:v>#N/A</c:v>
                </c:pt>
                <c:pt idx="372">
                  <c:v>#N/A</c:v>
                </c:pt>
                <c:pt idx="373">
                  <c:v>#N/A</c:v>
                </c:pt>
                <c:pt idx="374">
                  <c:v>#N/A</c:v>
                </c:pt>
                <c:pt idx="375">
                  <c:v>629</c:v>
                </c:pt>
                <c:pt idx="376">
                  <c:v>#N/A</c:v>
                </c:pt>
                <c:pt idx="377">
                  <c:v>#N/A</c:v>
                </c:pt>
                <c:pt idx="378">
                  <c:v>#N/A</c:v>
                </c:pt>
                <c:pt idx="379">
                  <c:v>#N/A</c:v>
                </c:pt>
                <c:pt idx="380">
                  <c:v>813</c:v>
                </c:pt>
                <c:pt idx="381">
                  <c:v>#N/A</c:v>
                </c:pt>
                <c:pt idx="382">
                  <c:v>#N/A</c:v>
                </c:pt>
                <c:pt idx="383">
                  <c:v>#N/A</c:v>
                </c:pt>
                <c:pt idx="384">
                  <c:v>#N/A</c:v>
                </c:pt>
                <c:pt idx="385">
                  <c:v>1128</c:v>
                </c:pt>
                <c:pt idx="386">
                  <c:v>#N/A</c:v>
                </c:pt>
                <c:pt idx="387">
                  <c:v>#N/A</c:v>
                </c:pt>
                <c:pt idx="388">
                  <c:v>#N/A</c:v>
                </c:pt>
                <c:pt idx="389">
                  <c:v>#N/A</c:v>
                </c:pt>
                <c:pt idx="390">
                  <c:v>1550</c:v>
                </c:pt>
                <c:pt idx="391">
                  <c:v>1750</c:v>
                </c:pt>
                <c:pt idx="392">
                  <c:v>1860</c:v>
                </c:pt>
                <c:pt idx="393">
                  <c:v>2070</c:v>
                </c:pt>
                <c:pt idx="394">
                  <c:v>2300</c:v>
                </c:pt>
                <c:pt idx="395">
                  <c:v>2400</c:v>
                </c:pt>
                <c:pt idx="396">
                  <c:v>#N/A</c:v>
                </c:pt>
                <c:pt idx="397">
                  <c:v>#N/A</c:v>
                </c:pt>
                <c:pt idx="398">
                  <c:v>#N/A</c:v>
                </c:pt>
                <c:pt idx="399">
                  <c:v>#N/A</c:v>
                </c:pt>
                <c:pt idx="400">
                  <c:v>7000</c:v>
                </c:pt>
              </c:numCache>
            </c:numRef>
          </c:val>
          <c:smooth val="0"/>
          <c:extLst>
            <c:ext xmlns:c16="http://schemas.microsoft.com/office/drawing/2014/chart" uri="{C3380CC4-5D6E-409C-BE32-E72D297353CC}">
              <c16:uniqueId val="{00000000-2A14-B546-AD29-6C6F8C15389B}"/>
            </c:ext>
          </c:extLst>
        </c:ser>
        <c:dLbls>
          <c:showLegendKey val="0"/>
          <c:showVal val="0"/>
          <c:showCatName val="0"/>
          <c:showSerName val="0"/>
          <c:showPercent val="0"/>
          <c:showBubbleSize val="0"/>
        </c:dLbls>
        <c:smooth val="0"/>
        <c:axId val="39871296"/>
        <c:axId val="39873344"/>
      </c:lineChart>
      <c:dateAx>
        <c:axId val="39871296"/>
        <c:scaling>
          <c:orientation val="minMax"/>
        </c:scaling>
        <c:delete val="1"/>
        <c:axPos val="b"/>
        <c:numFmt formatCode="General" sourceLinked="1"/>
        <c:majorTickMark val="out"/>
        <c:minorTickMark val="none"/>
        <c:tickLblPos val="nextTo"/>
        <c:crossAx val="39873344"/>
        <c:crossesAt val="3000"/>
        <c:auto val="0"/>
        <c:lblOffset val="100"/>
        <c:baseTimeUnit val="days"/>
      </c:dateAx>
      <c:valAx>
        <c:axId val="39873344"/>
        <c:scaling>
          <c:orientation val="minMax"/>
          <c:max val="7000"/>
          <c:min val="0"/>
        </c:scaling>
        <c:delete val="1"/>
        <c:axPos val="l"/>
        <c:numFmt formatCode="General" sourceLinked="1"/>
        <c:majorTickMark val="out"/>
        <c:minorTickMark val="none"/>
        <c:tickLblPos val="nextTo"/>
        <c:crossAx val="39871296"/>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212980439383796E-2"/>
          <c:y val="4.8123772852499302E-2"/>
          <c:w val="0.91978707703376605"/>
          <c:h val="0.90375212236480595"/>
        </c:manualLayout>
      </c:layout>
      <c:lineChart>
        <c:grouping val="standard"/>
        <c:varyColors val="0"/>
        <c:ser>
          <c:idx val="0"/>
          <c:order val="0"/>
          <c:tx>
            <c:strRef>
              <c:f>Sheet1!$B$1</c:f>
              <c:strCache>
                <c:ptCount val="1"/>
                <c:pt idx="0">
                  <c:v>Max</c:v>
                </c:pt>
              </c:strCache>
            </c:strRef>
          </c:tx>
          <c:spPr>
            <a:ln w="38100" cap="rnd">
              <a:solidFill>
                <a:schemeClr val="bg1">
                  <a:lumMod val="50000"/>
                </a:schemeClr>
              </a:solidFill>
              <a:round/>
            </a:ln>
            <a:effectLst/>
          </c:spPr>
          <c:marker>
            <c:symbol val="circle"/>
            <c:size val="8"/>
            <c:spPr>
              <a:solidFill>
                <a:schemeClr val="bg1">
                  <a:lumMod val="75000"/>
                </a:schemeClr>
              </a:solidFill>
              <a:ln w="38100">
                <a:solidFill>
                  <a:schemeClr val="bg1">
                    <a:lumMod val="50000"/>
                  </a:schemeClr>
                </a:solidFill>
              </a:ln>
              <a:effectLst/>
            </c:spPr>
          </c:marke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Sheet1!$B$2:$B$6</c:f>
              <c:numCache>
                <c:formatCode>General</c:formatCode>
                <c:ptCount val="5"/>
                <c:pt idx="0">
                  <c:v>73.559600000000003</c:v>
                </c:pt>
                <c:pt idx="1">
                  <c:v>77.539100000000005</c:v>
                </c:pt>
                <c:pt idx="2">
                  <c:v>74.087199999999996</c:v>
                </c:pt>
                <c:pt idx="3">
                  <c:v>68.709999999999994</c:v>
                </c:pt>
                <c:pt idx="4">
                  <c:v>79.866500000000002</c:v>
                </c:pt>
              </c:numCache>
            </c:numRef>
          </c:val>
          <c:smooth val="0"/>
          <c:extLst>
            <c:ext xmlns:c16="http://schemas.microsoft.com/office/drawing/2014/chart" uri="{C3380CC4-5D6E-409C-BE32-E72D297353CC}">
              <c16:uniqueId val="{00000000-EA77-404A-AC40-E12058023783}"/>
            </c:ext>
          </c:extLst>
        </c:ser>
        <c:ser>
          <c:idx val="3"/>
          <c:order val="1"/>
          <c:tx>
            <c:strRef>
              <c:f>Sheet1!$E$1</c:f>
              <c:strCache>
                <c:ptCount val="1"/>
                <c:pt idx="0">
                  <c:v>Min</c:v>
                </c:pt>
              </c:strCache>
            </c:strRef>
          </c:tx>
          <c:spPr>
            <a:ln w="38100" cap="rnd">
              <a:solidFill>
                <a:schemeClr val="tx1"/>
              </a:solidFill>
              <a:round/>
            </a:ln>
            <a:effectLst/>
          </c:spPr>
          <c:marker>
            <c:symbol val="square"/>
            <c:size val="8"/>
            <c:spPr>
              <a:solidFill>
                <a:schemeClr val="bg1"/>
              </a:solidFill>
              <a:ln w="38100">
                <a:solidFill>
                  <a:schemeClr val="tx1"/>
                </a:solidFill>
              </a:ln>
              <a:effectLst/>
            </c:spPr>
          </c:marke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Sheet1!$E$2:$E$6</c:f>
              <c:numCache>
                <c:formatCode>General</c:formatCode>
                <c:ptCount val="5"/>
                <c:pt idx="0">
                  <c:v>41.183300000000003</c:v>
                </c:pt>
                <c:pt idx="1">
                  <c:v>28.5122</c:v>
                </c:pt>
                <c:pt idx="2">
                  <c:v>31.935400000000001</c:v>
                </c:pt>
                <c:pt idx="3">
                  <c:v>18.127400000000009</c:v>
                </c:pt>
                <c:pt idx="4">
                  <c:v>43.21</c:v>
                </c:pt>
              </c:numCache>
            </c:numRef>
          </c:val>
          <c:smooth val="0"/>
          <c:extLst>
            <c:ext xmlns:c16="http://schemas.microsoft.com/office/drawing/2014/chart" uri="{C3380CC4-5D6E-409C-BE32-E72D297353CC}">
              <c16:uniqueId val="{00000003-EA77-404A-AC40-E12058023783}"/>
            </c:ext>
          </c:extLst>
        </c:ser>
        <c:dLbls>
          <c:showLegendKey val="0"/>
          <c:showVal val="0"/>
          <c:showCatName val="0"/>
          <c:showSerName val="0"/>
          <c:showPercent val="0"/>
          <c:showBubbleSize val="0"/>
        </c:dLbls>
        <c:marker val="1"/>
        <c:smooth val="0"/>
        <c:axId val="-2046733360"/>
        <c:axId val="-2046730720"/>
      </c:lineChart>
      <c:catAx>
        <c:axId val="-2046733360"/>
        <c:scaling>
          <c:orientation val="minMax"/>
        </c:scaling>
        <c:delete val="1"/>
        <c:axPos val="b"/>
        <c:numFmt formatCode="General" sourceLinked="1"/>
        <c:majorTickMark val="none"/>
        <c:minorTickMark val="none"/>
        <c:tickLblPos val="nextTo"/>
        <c:crossAx val="-2046730720"/>
        <c:crosses val="autoZero"/>
        <c:auto val="1"/>
        <c:lblAlgn val="ctr"/>
        <c:lblOffset val="100"/>
        <c:noMultiLvlLbl val="0"/>
      </c:catAx>
      <c:valAx>
        <c:axId val="-2046730720"/>
        <c:scaling>
          <c:orientation val="minMax"/>
          <c:max val="85"/>
          <c:min val="15"/>
        </c:scaling>
        <c:delete val="1"/>
        <c:axPos val="l"/>
        <c:numFmt formatCode="General" sourceLinked="0"/>
        <c:majorTickMark val="out"/>
        <c:minorTickMark val="none"/>
        <c:tickLblPos val="nextTo"/>
        <c:crossAx val="-204673336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solidFill>
            <a:srgbClr val="003E67"/>
          </a:solidFill>
          <a:latin typeface="Trebuchet MS" panose="020B0703020202090204" pitchFamily="34" charset="0"/>
        </a:defRPr>
      </a:pPr>
      <a:endParaRPr lang="it-I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Distanza</c:v>
                </c:pt>
              </c:strCache>
            </c:strRef>
          </c:tx>
          <c:spPr>
            <a:solidFill>
              <a:srgbClr val="FFE1A4"/>
            </a:solidFill>
            <a:ln w="25400">
              <a:solidFill>
                <a:srgbClr val="FFCA00"/>
              </a:solidFill>
            </a:ln>
            <a:effectLst/>
          </c:spPr>
          <c:invertIfNegative val="0"/>
          <c:dLbls>
            <c:numFmt formatCode="#,##0.0" sourceLinked="0"/>
            <c:spPr>
              <a:noFill/>
              <a:ln>
                <a:noFill/>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-12.161</c:v>
                </c:pt>
                <c:pt idx="1">
                  <c:v>-13.246840000000001</c:v>
                </c:pt>
                <c:pt idx="2">
                  <c:v>-13.367039999999999</c:v>
                </c:pt>
                <c:pt idx="3">
                  <c:v>-14.281359999999999</c:v>
                </c:pt>
                <c:pt idx="4">
                  <c:v>-15.433</c:v>
                </c:pt>
                <c:pt idx="5">
                  <c:v>-15.3697</c:v>
                </c:pt>
              </c:numCache>
            </c:numRef>
          </c:val>
          <c:extLst>
            <c:ext xmlns:c16="http://schemas.microsoft.com/office/drawing/2014/chart" uri="{C3380CC4-5D6E-409C-BE32-E72D297353CC}">
              <c16:uniqueId val="{00000000-5B5E-034F-9817-C7FAFED87DA6}"/>
            </c:ext>
          </c:extLst>
        </c:ser>
        <c:dLbls>
          <c:showLegendKey val="0"/>
          <c:showVal val="0"/>
          <c:showCatName val="0"/>
          <c:showSerName val="0"/>
          <c:showPercent val="0"/>
          <c:showBubbleSize val="0"/>
        </c:dLbls>
        <c:gapWidth val="100"/>
        <c:overlap val="-27"/>
        <c:axId val="-2046662976"/>
        <c:axId val="-2046659648"/>
      </c:barChart>
      <c:catAx>
        <c:axId val="-2046662976"/>
        <c:scaling>
          <c:orientation val="minMax"/>
        </c:scaling>
        <c:delete val="0"/>
        <c:axPos val="b"/>
        <c:numFmt formatCode="General" sourceLinked="1"/>
        <c:majorTickMark val="none"/>
        <c:minorTickMark val="none"/>
        <c:tickLblPos val="high"/>
        <c:spPr>
          <a:noFill/>
          <a:ln w="25400" cap="flat" cmpd="sng" algn="ctr">
            <a:solidFill>
              <a:srgbClr val="003E67"/>
            </a:solidFill>
            <a:round/>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crossAx val="-2046659648"/>
        <c:crosses val="autoZero"/>
        <c:auto val="1"/>
        <c:lblAlgn val="ctr"/>
        <c:lblOffset val="100"/>
        <c:noMultiLvlLbl val="0"/>
      </c:catAx>
      <c:valAx>
        <c:axId val="-2046659648"/>
        <c:scaling>
          <c:orientation val="minMax"/>
          <c:max val="0"/>
          <c:min val="-20"/>
        </c:scaling>
        <c:delete val="1"/>
        <c:axPos val="l"/>
        <c:numFmt formatCode="General" sourceLinked="1"/>
        <c:majorTickMark val="out"/>
        <c:minorTickMark val="none"/>
        <c:tickLblPos val="nextTo"/>
        <c:crossAx val="-204666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E67"/>
          </a:solidFill>
          <a:latin typeface="Trebuchet MS" panose="020B0703020202090204" pitchFamily="34" charset="0"/>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Distanza</c:v>
                </c:pt>
              </c:strCache>
            </c:strRef>
          </c:tx>
          <c:spPr>
            <a:solidFill>
              <a:srgbClr val="90DCA8"/>
            </a:solidFill>
            <a:ln w="25400">
              <a:solidFill>
                <a:srgbClr val="4DC773"/>
              </a:solidFill>
            </a:ln>
            <a:effectLst/>
          </c:spPr>
          <c:invertIfNegative val="0"/>
          <c:dLbls>
            <c:numFmt formatCode="#,##0.0" sourceLinked="0"/>
            <c:spPr>
              <a:noFill/>
              <a:ln>
                <a:noFill/>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-12.3248</c:v>
                </c:pt>
                <c:pt idx="1">
                  <c:v>-12.494199999999999</c:v>
                </c:pt>
                <c:pt idx="2">
                  <c:v>-13.23746666666667</c:v>
                </c:pt>
                <c:pt idx="3">
                  <c:v>-13.004866666666659</c:v>
                </c:pt>
                <c:pt idx="4">
                  <c:v>-14.022399999999999</c:v>
                </c:pt>
                <c:pt idx="5">
                  <c:v>-13.03230000000001</c:v>
                </c:pt>
              </c:numCache>
            </c:numRef>
          </c:val>
          <c:extLst>
            <c:ext xmlns:c16="http://schemas.microsoft.com/office/drawing/2014/chart" uri="{C3380CC4-5D6E-409C-BE32-E72D297353CC}">
              <c16:uniqueId val="{00000000-BB5A-9D4F-BD6D-D3AEE315C85C}"/>
            </c:ext>
          </c:extLst>
        </c:ser>
        <c:dLbls>
          <c:showLegendKey val="0"/>
          <c:showVal val="0"/>
          <c:showCatName val="0"/>
          <c:showSerName val="0"/>
          <c:showPercent val="0"/>
          <c:showBubbleSize val="0"/>
        </c:dLbls>
        <c:gapWidth val="100"/>
        <c:overlap val="-27"/>
        <c:axId val="-2046627744"/>
        <c:axId val="-2046624416"/>
      </c:barChart>
      <c:catAx>
        <c:axId val="-2046627744"/>
        <c:scaling>
          <c:orientation val="minMax"/>
        </c:scaling>
        <c:delete val="0"/>
        <c:axPos val="b"/>
        <c:numFmt formatCode="General" sourceLinked="1"/>
        <c:majorTickMark val="none"/>
        <c:minorTickMark val="none"/>
        <c:tickLblPos val="high"/>
        <c:spPr>
          <a:noFill/>
          <a:ln w="25400" cap="flat" cmpd="sng" algn="ctr">
            <a:solidFill>
              <a:srgbClr val="003E67"/>
            </a:solidFill>
            <a:round/>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crossAx val="-2046624416"/>
        <c:crosses val="autoZero"/>
        <c:auto val="1"/>
        <c:lblAlgn val="ctr"/>
        <c:lblOffset val="100"/>
        <c:noMultiLvlLbl val="0"/>
      </c:catAx>
      <c:valAx>
        <c:axId val="-2046624416"/>
        <c:scaling>
          <c:orientation val="minMax"/>
          <c:max val="0"/>
          <c:min val="-20"/>
        </c:scaling>
        <c:delete val="1"/>
        <c:axPos val="l"/>
        <c:numFmt formatCode="General" sourceLinked="1"/>
        <c:majorTickMark val="out"/>
        <c:minorTickMark val="none"/>
        <c:tickLblPos val="nextTo"/>
        <c:crossAx val="-2046627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E67"/>
          </a:solidFill>
          <a:latin typeface="Trebuchet MS" panose="020B0703020202090204" pitchFamily="34" charset="0"/>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Distanza</c:v>
                </c:pt>
              </c:strCache>
            </c:strRef>
          </c:tx>
          <c:spPr>
            <a:solidFill>
              <a:srgbClr val="AED9FF"/>
            </a:solidFill>
            <a:ln w="25400">
              <a:solidFill>
                <a:srgbClr val="4299FC"/>
              </a:solidFill>
            </a:ln>
            <a:effectLst/>
          </c:spPr>
          <c:invertIfNegative val="0"/>
          <c:dLbls>
            <c:numFmt formatCode="#,##0.0" sourceLinked="0"/>
            <c:spPr>
              <a:noFill/>
              <a:ln>
                <a:noFill/>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-8.1770999999999994</c:v>
                </c:pt>
                <c:pt idx="1">
                  <c:v>-6.4875999999999996</c:v>
                </c:pt>
                <c:pt idx="2">
                  <c:v>-6.6340000000000003</c:v>
                </c:pt>
                <c:pt idx="3">
                  <c:v>-8.0051500000000004</c:v>
                </c:pt>
                <c:pt idx="4">
                  <c:v>-8.4257000000000009</c:v>
                </c:pt>
                <c:pt idx="5">
                  <c:v>-8.7794000000000025</c:v>
                </c:pt>
              </c:numCache>
            </c:numRef>
          </c:val>
          <c:extLst>
            <c:ext xmlns:c16="http://schemas.microsoft.com/office/drawing/2014/chart" uri="{C3380CC4-5D6E-409C-BE32-E72D297353CC}">
              <c16:uniqueId val="{00000000-AC07-A148-B67A-C307338BB6EE}"/>
            </c:ext>
          </c:extLst>
        </c:ser>
        <c:dLbls>
          <c:showLegendKey val="0"/>
          <c:showVal val="0"/>
          <c:showCatName val="0"/>
          <c:showSerName val="0"/>
          <c:showPercent val="0"/>
          <c:showBubbleSize val="0"/>
        </c:dLbls>
        <c:gapWidth val="100"/>
        <c:overlap val="-27"/>
        <c:axId val="-2046592512"/>
        <c:axId val="-2046589184"/>
      </c:barChart>
      <c:catAx>
        <c:axId val="-2046592512"/>
        <c:scaling>
          <c:orientation val="minMax"/>
        </c:scaling>
        <c:delete val="0"/>
        <c:axPos val="b"/>
        <c:numFmt formatCode="General" sourceLinked="1"/>
        <c:majorTickMark val="none"/>
        <c:minorTickMark val="none"/>
        <c:tickLblPos val="high"/>
        <c:spPr>
          <a:noFill/>
          <a:ln w="25400" cap="flat" cmpd="sng" algn="ctr">
            <a:solidFill>
              <a:srgbClr val="003E67"/>
            </a:solidFill>
            <a:round/>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crossAx val="-2046589184"/>
        <c:crosses val="autoZero"/>
        <c:auto val="1"/>
        <c:lblAlgn val="ctr"/>
        <c:lblOffset val="100"/>
        <c:noMultiLvlLbl val="0"/>
      </c:catAx>
      <c:valAx>
        <c:axId val="-2046589184"/>
        <c:scaling>
          <c:orientation val="minMax"/>
          <c:max val="0"/>
          <c:min val="-20"/>
        </c:scaling>
        <c:delete val="1"/>
        <c:axPos val="l"/>
        <c:numFmt formatCode="General" sourceLinked="1"/>
        <c:majorTickMark val="out"/>
        <c:minorTickMark val="none"/>
        <c:tickLblPos val="nextTo"/>
        <c:crossAx val="-2046592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E67"/>
          </a:solidFill>
          <a:latin typeface="Trebuchet MS" panose="020B0703020202090204" pitchFamily="34" charset="0"/>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Distanza</c:v>
                </c:pt>
              </c:strCache>
            </c:strRef>
          </c:tx>
          <c:spPr>
            <a:solidFill>
              <a:srgbClr val="E7CFFF"/>
            </a:solidFill>
            <a:ln w="25400">
              <a:solidFill>
                <a:srgbClr val="CB96FF"/>
              </a:solidFill>
            </a:ln>
            <a:effectLst/>
          </c:spPr>
          <c:invertIfNegative val="0"/>
          <c:dLbls>
            <c:numFmt formatCode="#,##0.0" sourceLinked="0"/>
            <c:spPr>
              <a:noFill/>
              <a:ln>
                <a:noFill/>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-2.9256666666666722</c:v>
                </c:pt>
                <c:pt idx="1">
                  <c:v>-4.9346666666666641</c:v>
                </c:pt>
                <c:pt idx="2">
                  <c:v>-5.7534000000000001</c:v>
                </c:pt>
                <c:pt idx="3">
                  <c:v>-9.0716666666666725</c:v>
                </c:pt>
                <c:pt idx="4">
                  <c:v>-7.9483999999999924</c:v>
                </c:pt>
                <c:pt idx="5">
                  <c:v>-4.1976000000000013</c:v>
                </c:pt>
              </c:numCache>
            </c:numRef>
          </c:val>
          <c:extLst>
            <c:ext xmlns:c16="http://schemas.microsoft.com/office/drawing/2014/chart" uri="{C3380CC4-5D6E-409C-BE32-E72D297353CC}">
              <c16:uniqueId val="{00000000-1021-0A44-9052-81DA5FA62884}"/>
            </c:ext>
          </c:extLst>
        </c:ser>
        <c:dLbls>
          <c:showLegendKey val="0"/>
          <c:showVal val="0"/>
          <c:showCatName val="0"/>
          <c:showSerName val="0"/>
          <c:showPercent val="0"/>
          <c:showBubbleSize val="0"/>
        </c:dLbls>
        <c:gapWidth val="100"/>
        <c:overlap val="-27"/>
        <c:axId val="-2046557280"/>
        <c:axId val="-2046553952"/>
      </c:barChart>
      <c:catAx>
        <c:axId val="-2046557280"/>
        <c:scaling>
          <c:orientation val="minMax"/>
        </c:scaling>
        <c:delete val="0"/>
        <c:axPos val="b"/>
        <c:numFmt formatCode="General" sourceLinked="1"/>
        <c:majorTickMark val="none"/>
        <c:minorTickMark val="none"/>
        <c:tickLblPos val="high"/>
        <c:spPr>
          <a:noFill/>
          <a:ln w="25400" cap="flat" cmpd="sng" algn="ctr">
            <a:solidFill>
              <a:srgbClr val="003E67"/>
            </a:solidFill>
            <a:round/>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crossAx val="-2046553952"/>
        <c:crosses val="autoZero"/>
        <c:auto val="1"/>
        <c:lblAlgn val="ctr"/>
        <c:lblOffset val="100"/>
        <c:noMultiLvlLbl val="0"/>
      </c:catAx>
      <c:valAx>
        <c:axId val="-2046553952"/>
        <c:scaling>
          <c:orientation val="minMax"/>
          <c:max val="0"/>
          <c:min val="-20"/>
        </c:scaling>
        <c:delete val="1"/>
        <c:axPos val="l"/>
        <c:numFmt formatCode="General" sourceLinked="1"/>
        <c:majorTickMark val="out"/>
        <c:minorTickMark val="none"/>
        <c:tickLblPos val="nextTo"/>
        <c:crossAx val="-2046557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E67"/>
          </a:solidFill>
          <a:latin typeface="Trebuchet MS" panose="020B0703020202090204" pitchFamily="34" charset="0"/>
        </a:defRPr>
      </a:pPr>
      <a:endParaRPr lang="it-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Distanza</c:v>
                </c:pt>
              </c:strCache>
            </c:strRef>
          </c:tx>
          <c:spPr>
            <a:solidFill>
              <a:srgbClr val="FFBAB9"/>
            </a:solidFill>
            <a:ln w="25400">
              <a:solidFill>
                <a:srgbClr val="FF6962"/>
              </a:solidFill>
            </a:ln>
            <a:effectLst/>
          </c:spPr>
          <c:invertIfNegative val="0"/>
          <c:dLbls>
            <c:numFmt formatCode="#,##0.0" sourceLinked="0"/>
            <c:spPr>
              <a:noFill/>
              <a:ln>
                <a:noFill/>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-12.824719999999999</c:v>
                </c:pt>
                <c:pt idx="1">
                  <c:v>-11.103400000000001</c:v>
                </c:pt>
                <c:pt idx="2">
                  <c:v>-10.807600000000001</c:v>
                </c:pt>
                <c:pt idx="3">
                  <c:v>-7.8132000000000019</c:v>
                </c:pt>
                <c:pt idx="4">
                  <c:v>-8.2957999999999998</c:v>
                </c:pt>
                <c:pt idx="5">
                  <c:v>-1.7302000000000031</c:v>
                </c:pt>
              </c:numCache>
            </c:numRef>
          </c:val>
          <c:extLst>
            <c:ext xmlns:c16="http://schemas.microsoft.com/office/drawing/2014/chart" uri="{C3380CC4-5D6E-409C-BE32-E72D297353CC}">
              <c16:uniqueId val="{00000000-59F7-46B4-91EB-518AEECE49CC}"/>
            </c:ext>
          </c:extLst>
        </c:ser>
        <c:dLbls>
          <c:showLegendKey val="0"/>
          <c:showVal val="0"/>
          <c:showCatName val="0"/>
          <c:showSerName val="0"/>
          <c:showPercent val="0"/>
          <c:showBubbleSize val="0"/>
        </c:dLbls>
        <c:gapWidth val="100"/>
        <c:overlap val="-27"/>
        <c:axId val="-2054436608"/>
        <c:axId val="-2054433296"/>
      </c:barChart>
      <c:catAx>
        <c:axId val="-2054436608"/>
        <c:scaling>
          <c:orientation val="minMax"/>
        </c:scaling>
        <c:delete val="0"/>
        <c:axPos val="b"/>
        <c:numFmt formatCode="General" sourceLinked="1"/>
        <c:majorTickMark val="none"/>
        <c:minorTickMark val="none"/>
        <c:tickLblPos val="high"/>
        <c:spPr>
          <a:noFill/>
          <a:ln w="25400" cap="flat" cmpd="sng" algn="ctr">
            <a:solidFill>
              <a:srgbClr val="003E67"/>
            </a:solidFill>
            <a:round/>
          </a:ln>
          <a:effectLst/>
        </c:spPr>
        <c:txPr>
          <a:bodyPr rot="-5400000" spcFirstLastPara="1" vertOverflow="ellipsis" wrap="square" anchor="ctr" anchorCtr="1"/>
          <a:lstStyle/>
          <a:p>
            <a:pPr>
              <a:defRPr sz="1200" b="0" i="0" u="none" strike="noStrike" kern="1200" baseline="0">
                <a:solidFill>
                  <a:srgbClr val="003E67"/>
                </a:solidFill>
                <a:latin typeface="Trebuchet MS" panose="020B0703020202090204" pitchFamily="34" charset="0"/>
                <a:ea typeface="+mn-ea"/>
                <a:cs typeface="+mn-cs"/>
              </a:defRPr>
            </a:pPr>
            <a:endParaRPr lang="it-IT"/>
          </a:p>
        </c:txPr>
        <c:crossAx val="-2054433296"/>
        <c:crosses val="autoZero"/>
        <c:auto val="1"/>
        <c:lblAlgn val="ctr"/>
        <c:lblOffset val="100"/>
        <c:noMultiLvlLbl val="0"/>
      </c:catAx>
      <c:valAx>
        <c:axId val="-2054433296"/>
        <c:scaling>
          <c:orientation val="minMax"/>
          <c:min val="-20"/>
        </c:scaling>
        <c:delete val="1"/>
        <c:axPos val="l"/>
        <c:numFmt formatCode="General" sourceLinked="1"/>
        <c:majorTickMark val="out"/>
        <c:minorTickMark val="none"/>
        <c:tickLblPos val="nextTo"/>
        <c:crossAx val="-2054436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E67"/>
          </a:solidFill>
          <a:latin typeface="Trebuchet MS" panose="020B0703020202090204" pitchFamily="34" charset="0"/>
        </a:defRPr>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70316167684621"/>
          <c:y val="0.12626264728091266"/>
          <c:w val="0.48133225973783389"/>
          <c:h val="0.81501226059698917"/>
        </c:manualLayout>
      </c:layout>
      <c:doughnutChart>
        <c:varyColors val="1"/>
        <c:dLbls>
          <c:showLegendKey val="0"/>
          <c:showVal val="0"/>
          <c:showCatName val="0"/>
          <c:showSerName val="0"/>
          <c:showPercent val="1"/>
          <c:showBubbleSize val="0"/>
          <c:showLeaderLines val="0"/>
        </c:dLbls>
        <c:firstSliceAng val="0"/>
        <c:holeSize val="50"/>
      </c:doughnutChart>
      <c:spPr>
        <a:ln>
          <a:noFill/>
        </a:ln>
      </c:spPr>
    </c:plotArea>
    <c:plotVisOnly val="1"/>
    <c:dispBlanksAs val="gap"/>
    <c:showDLblsOverMax val="0"/>
  </c:chart>
  <c:txPr>
    <a:bodyPr/>
    <a:lstStyle/>
    <a:p>
      <a:pPr>
        <a:defRPr sz="1800">
          <a:latin typeface="PT Sans"/>
          <a:cs typeface="PT Sans"/>
        </a:defRPr>
      </a:pPr>
      <a:endParaRPr lang="it-IT"/>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70316167684621"/>
          <c:y val="0.12626264728091266"/>
          <c:w val="0.48133225973783389"/>
          <c:h val="0.81501226059698917"/>
        </c:manualLayout>
      </c:layout>
      <c:doughnutChart>
        <c:varyColors val="1"/>
        <c:ser>
          <c:idx val="0"/>
          <c:order val="0"/>
          <c:tx>
            <c:strRef>
              <c:f>Foglio1!$B$1</c:f>
              <c:strCache>
                <c:ptCount val="1"/>
                <c:pt idx="0">
                  <c:v>Tipologia azienda</c:v>
                </c:pt>
              </c:strCache>
            </c:strRef>
          </c:tx>
          <c:spPr>
            <a:ln w="28575" cmpd="sng">
              <a:solidFill>
                <a:schemeClr val="bg1"/>
              </a:solidFill>
            </a:ln>
          </c:spPr>
          <c:dPt>
            <c:idx val="0"/>
            <c:bubble3D val="0"/>
            <c:spPr>
              <a:solidFill>
                <a:schemeClr val="accent1"/>
              </a:solidFill>
              <a:ln w="28575" cmpd="sng">
                <a:solidFill>
                  <a:schemeClr val="bg1"/>
                </a:solidFill>
              </a:ln>
            </c:spPr>
            <c:extLst>
              <c:ext xmlns:c16="http://schemas.microsoft.com/office/drawing/2014/chart" uri="{C3380CC4-5D6E-409C-BE32-E72D297353CC}">
                <c16:uniqueId val="{00000001-5390-4121-A892-5F81C8F5FA4C}"/>
              </c:ext>
            </c:extLst>
          </c:dPt>
          <c:dPt>
            <c:idx val="1"/>
            <c:bubble3D val="0"/>
            <c:spPr>
              <a:solidFill>
                <a:srgbClr val="FF9933"/>
              </a:solidFill>
              <a:ln w="28575" cmpd="sng">
                <a:solidFill>
                  <a:schemeClr val="bg1"/>
                </a:solidFill>
              </a:ln>
            </c:spPr>
            <c:extLst>
              <c:ext xmlns:c16="http://schemas.microsoft.com/office/drawing/2014/chart" uri="{C3380CC4-5D6E-409C-BE32-E72D297353CC}">
                <c16:uniqueId val="{00000003-5390-4121-A892-5F81C8F5FA4C}"/>
              </c:ext>
            </c:extLst>
          </c:dPt>
          <c:dPt>
            <c:idx val="2"/>
            <c:bubble3D val="0"/>
            <c:spPr>
              <a:solidFill>
                <a:schemeClr val="bg2"/>
              </a:solidFill>
              <a:ln w="28575" cmpd="sng">
                <a:solidFill>
                  <a:schemeClr val="bg1"/>
                </a:solidFill>
              </a:ln>
            </c:spPr>
            <c:extLst>
              <c:ext xmlns:c16="http://schemas.microsoft.com/office/drawing/2014/chart" uri="{C3380CC4-5D6E-409C-BE32-E72D297353CC}">
                <c16:uniqueId val="{00000005-5390-4121-A892-5F81C8F5FA4C}"/>
              </c:ext>
            </c:extLst>
          </c:dPt>
          <c:dPt>
            <c:idx val="3"/>
            <c:bubble3D val="0"/>
            <c:spPr>
              <a:solidFill>
                <a:schemeClr val="tx2"/>
              </a:solidFill>
              <a:ln w="28575" cmpd="sng">
                <a:solidFill>
                  <a:schemeClr val="bg1"/>
                </a:solidFill>
              </a:ln>
            </c:spPr>
            <c:extLst>
              <c:ext xmlns:c16="http://schemas.microsoft.com/office/drawing/2014/chart" uri="{C3380CC4-5D6E-409C-BE32-E72D297353CC}">
                <c16:uniqueId val="{00000007-5390-4121-A892-5F81C8F5FA4C}"/>
              </c:ext>
            </c:extLst>
          </c:dPt>
          <c:dPt>
            <c:idx val="4"/>
            <c:bubble3D val="0"/>
            <c:spPr>
              <a:solidFill>
                <a:schemeClr val="accent4"/>
              </a:solidFill>
              <a:ln w="28575" cmpd="sng">
                <a:solidFill>
                  <a:schemeClr val="bg1"/>
                </a:solidFill>
              </a:ln>
            </c:spPr>
            <c:extLst>
              <c:ext xmlns:c16="http://schemas.microsoft.com/office/drawing/2014/chart" uri="{C3380CC4-5D6E-409C-BE32-E72D297353CC}">
                <c16:uniqueId val="{00000009-5390-4121-A892-5F81C8F5FA4C}"/>
              </c:ext>
            </c:extLst>
          </c:dPt>
          <c:dPt>
            <c:idx val="5"/>
            <c:bubble3D val="0"/>
            <c:spPr>
              <a:solidFill>
                <a:schemeClr val="accent5"/>
              </a:solidFill>
              <a:ln w="28575" cmpd="sng">
                <a:solidFill>
                  <a:schemeClr val="bg1"/>
                </a:solidFill>
              </a:ln>
            </c:spPr>
            <c:extLst>
              <c:ext xmlns:c16="http://schemas.microsoft.com/office/drawing/2014/chart" uri="{C3380CC4-5D6E-409C-BE32-E72D297353CC}">
                <c16:uniqueId val="{0000000B-5390-4121-A892-5F81C8F5FA4C}"/>
              </c:ext>
            </c:extLst>
          </c:dPt>
          <c:dLbls>
            <c:dLbl>
              <c:idx val="3"/>
              <c:spPr>
                <a:noFill/>
                <a:ln>
                  <a:noFill/>
                </a:ln>
                <a:effectLst/>
              </c:spPr>
              <c:txPr>
                <a:bodyPr/>
                <a:lstStyle/>
                <a:p>
                  <a:pPr>
                    <a:defRPr b="1">
                      <a:solidFill>
                        <a:schemeClr val="bg1"/>
                      </a:solidFill>
                      <a:latin typeface="Calibri Light" panose="020F0302020204030204" pitchFamily="34" charset="0"/>
                      <a:cs typeface="Calibri Light" panose="020F0302020204030204" pitchFamily="34" charset="0"/>
                    </a:defRPr>
                  </a:pPr>
                  <a:endParaRPr lang="it-IT"/>
                </a:p>
              </c:txPr>
              <c:showLegendKey val="0"/>
              <c:showVal val="0"/>
              <c:showCatName val="0"/>
              <c:showSerName val="0"/>
              <c:showPercent val="1"/>
              <c:showBubbleSize val="0"/>
              <c:extLst>
                <c:ext xmlns:c16="http://schemas.microsoft.com/office/drawing/2014/chart" uri="{C3380CC4-5D6E-409C-BE32-E72D297353CC}">
                  <c16:uniqueId val="{00000007-5390-4121-A892-5F81C8F5FA4C}"/>
                </c:ext>
              </c:extLst>
            </c:dLbl>
            <c:dLbl>
              <c:idx val="4"/>
              <c:spPr/>
              <c:txPr>
                <a:bodyPr/>
                <a:lstStyle/>
                <a:p>
                  <a:pPr>
                    <a:defRPr b="1">
                      <a:solidFill>
                        <a:schemeClr val="bg1"/>
                      </a:solidFill>
                      <a:latin typeface="Calibri Light" panose="020F0302020204030204" pitchFamily="34" charset="0"/>
                      <a:cs typeface="Calibri Light" panose="020F0302020204030204" pitchFamily="34" charset="0"/>
                    </a:defRPr>
                  </a:pPr>
                  <a:endParaRPr lang="it-IT"/>
                </a:p>
              </c:txPr>
              <c:showLegendKey val="0"/>
              <c:showVal val="0"/>
              <c:showCatName val="0"/>
              <c:showSerName val="0"/>
              <c:showPercent val="1"/>
              <c:showBubbleSize val="0"/>
              <c:extLst>
                <c:ext xmlns:c16="http://schemas.microsoft.com/office/drawing/2014/chart" uri="{C3380CC4-5D6E-409C-BE32-E72D297353CC}">
                  <c16:uniqueId val="{00000009-5390-4121-A892-5F81C8F5FA4C}"/>
                </c:ext>
              </c:extLst>
            </c:dLbl>
            <c:dLbl>
              <c:idx val="5"/>
              <c:spPr/>
              <c:txPr>
                <a:bodyPr/>
                <a:lstStyle/>
                <a:p>
                  <a:pPr>
                    <a:defRPr b="1">
                      <a:solidFill>
                        <a:schemeClr val="bg1"/>
                      </a:solidFill>
                      <a:latin typeface="Calibri Light" panose="020F0302020204030204" pitchFamily="34" charset="0"/>
                      <a:cs typeface="Calibri Light" panose="020F0302020204030204" pitchFamily="34" charset="0"/>
                    </a:defRPr>
                  </a:pPr>
                  <a:endParaRPr lang="it-IT"/>
                </a:p>
              </c:txPr>
              <c:showLegendKey val="0"/>
              <c:showVal val="0"/>
              <c:showCatName val="0"/>
              <c:showSerName val="0"/>
              <c:showPercent val="1"/>
              <c:showBubbleSize val="0"/>
              <c:extLst>
                <c:ext xmlns:c16="http://schemas.microsoft.com/office/drawing/2014/chart" uri="{C3380CC4-5D6E-409C-BE32-E72D297353CC}">
                  <c16:uniqueId val="{0000000B-5390-4121-A892-5F81C8F5FA4C}"/>
                </c:ext>
              </c:extLst>
            </c:dLbl>
            <c:spPr>
              <a:noFill/>
              <a:ln>
                <a:noFill/>
              </a:ln>
              <a:effectLst/>
            </c:spPr>
            <c:txPr>
              <a:bodyPr/>
              <a:lstStyle/>
              <a:p>
                <a:pPr>
                  <a:defRPr b="1">
                    <a:solidFill>
                      <a:srgbClr val="4C453E"/>
                    </a:solidFill>
                    <a:latin typeface="Calibri Light" panose="020F0302020204030204" pitchFamily="34" charset="0"/>
                    <a:cs typeface="Calibri Light" panose="020F0302020204030204" pitchFamily="34" charset="0"/>
                  </a:defRPr>
                </a:pPr>
                <a:endParaRPr lang="it-IT"/>
              </a:p>
            </c:txPr>
            <c:showLegendKey val="0"/>
            <c:showVal val="0"/>
            <c:showCatName val="0"/>
            <c:showSerName val="0"/>
            <c:showPercent val="1"/>
            <c:showBubbleSize val="0"/>
            <c:showLeaderLines val="1"/>
            <c:extLst>
              <c:ext xmlns:c15="http://schemas.microsoft.com/office/drawing/2012/chart" uri="{CE6537A1-D6FC-4f65-9D91-7224C49458BB}"/>
            </c:extLst>
          </c:dLbls>
          <c:cat>
            <c:strRef>
              <c:f>Foglio1!$A$2:$A$3</c:f>
              <c:strCache>
                <c:ptCount val="2"/>
                <c:pt idx="0">
                  <c:v>Obbiettivi raggiunti</c:v>
                </c:pt>
                <c:pt idx="1">
                  <c:v>Obbiettivi non raggiunti</c:v>
                </c:pt>
              </c:strCache>
            </c:strRef>
          </c:cat>
          <c:val>
            <c:numRef>
              <c:f>Foglio1!$B$2:$B$3</c:f>
              <c:numCache>
                <c:formatCode>General</c:formatCode>
                <c:ptCount val="2"/>
                <c:pt idx="0">
                  <c:v>68</c:v>
                </c:pt>
                <c:pt idx="1">
                  <c:v>111</c:v>
                </c:pt>
              </c:numCache>
            </c:numRef>
          </c:val>
          <c:extLst>
            <c:ext xmlns:c16="http://schemas.microsoft.com/office/drawing/2014/chart" uri="{C3380CC4-5D6E-409C-BE32-E72D297353CC}">
              <c16:uniqueId val="{0000000C-5390-4121-A892-5F81C8F5FA4C}"/>
            </c:ext>
          </c:extLst>
        </c:ser>
        <c:dLbls>
          <c:showLegendKey val="0"/>
          <c:showVal val="0"/>
          <c:showCatName val="0"/>
          <c:showSerName val="0"/>
          <c:showPercent val="1"/>
          <c:showBubbleSize val="0"/>
          <c:showLeaderLines val="1"/>
        </c:dLbls>
        <c:firstSliceAng val="0"/>
        <c:holeSize val="50"/>
      </c:doughnutChart>
      <c:spPr>
        <a:ln>
          <a:noFill/>
        </a:ln>
      </c:spPr>
    </c:plotArea>
    <c:plotVisOnly val="1"/>
    <c:dispBlanksAs val="gap"/>
    <c:showDLblsOverMax val="0"/>
  </c:chart>
  <c:txPr>
    <a:bodyPr/>
    <a:lstStyle/>
    <a:p>
      <a:pPr>
        <a:defRPr sz="1800">
          <a:latin typeface="PT Sans"/>
          <a:cs typeface="PT Sans"/>
        </a:defRPr>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9363433208218E-3"/>
          <c:y val="4.9375000000000002E-2"/>
          <c:w val="0.96135630238730596"/>
          <c:h val="0.93385833860416101"/>
        </c:manualLayout>
      </c:layout>
      <c:lineChart>
        <c:grouping val="stacked"/>
        <c:varyColors val="0"/>
        <c:ser>
          <c:idx val="0"/>
          <c:order val="0"/>
          <c:tx>
            <c:strRef>
              <c:f>Sheet1!$B$1</c:f>
              <c:strCache>
                <c:ptCount val="1"/>
                <c:pt idx="0">
                  <c:v>ICT</c:v>
                </c:pt>
              </c:strCache>
            </c:strRef>
          </c:tx>
          <c:spPr>
            <a:ln w="38100">
              <a:solidFill>
                <a:srgbClr val="3399FF"/>
              </a:solidFill>
            </a:ln>
            <a:effectLst/>
          </c:spPr>
          <c:marker>
            <c:symbol val="square"/>
            <c:size val="6"/>
            <c:spPr>
              <a:solidFill>
                <a:srgbClr val="9FCFFF"/>
              </a:solidFill>
              <a:ln w="25400">
                <a:solidFill>
                  <a:srgbClr val="3399FF"/>
                </a:solidFill>
              </a:ln>
              <a:effectLst/>
            </c:spPr>
          </c:marker>
          <c:dPt>
            <c:idx val="46"/>
            <c:marker>
              <c:spPr>
                <a:solidFill>
                  <a:sysClr val="window" lastClr="FFFFFF"/>
                </a:solidFill>
                <a:ln w="25400">
                  <a:solidFill>
                    <a:srgbClr val="3399FF"/>
                  </a:solidFill>
                </a:ln>
                <a:effectLst/>
              </c:spPr>
            </c:marker>
            <c:bubble3D val="0"/>
            <c:extLst>
              <c:ext xmlns:c16="http://schemas.microsoft.com/office/drawing/2014/chart" uri="{C3380CC4-5D6E-409C-BE32-E72D297353CC}">
                <c16:uniqueId val="{00000000-32A0-0F4A-90ED-B6CAF7C7C50D}"/>
              </c:ext>
            </c:extLst>
          </c:dPt>
          <c:dPt>
            <c:idx val="47"/>
            <c:marker>
              <c:spPr>
                <a:solidFill>
                  <a:sysClr val="window" lastClr="FFFFFF"/>
                </a:solidFill>
                <a:ln w="25400">
                  <a:solidFill>
                    <a:srgbClr val="3399FF"/>
                  </a:solidFill>
                </a:ln>
                <a:effectLst/>
              </c:spPr>
            </c:marker>
            <c:bubble3D val="0"/>
            <c:extLst>
              <c:ext xmlns:c16="http://schemas.microsoft.com/office/drawing/2014/chart" uri="{C3380CC4-5D6E-409C-BE32-E72D297353CC}">
                <c16:uniqueId val="{00000001-32A0-0F4A-90ED-B6CAF7C7C50D}"/>
              </c:ext>
            </c:extLst>
          </c:dPt>
          <c:dPt>
            <c:idx val="48"/>
            <c:marker>
              <c:spPr>
                <a:solidFill>
                  <a:srgbClr val="FFFFFF"/>
                </a:solidFill>
                <a:ln w="25400">
                  <a:solidFill>
                    <a:srgbClr val="3399FF"/>
                  </a:solidFill>
                </a:ln>
                <a:effectLst/>
              </c:spPr>
            </c:marker>
            <c:bubble3D val="0"/>
            <c:extLst>
              <c:ext xmlns:c16="http://schemas.microsoft.com/office/drawing/2014/chart" uri="{C3380CC4-5D6E-409C-BE32-E72D297353CC}">
                <c16:uniqueId val="{00000002-32A0-0F4A-90ED-B6CAF7C7C50D}"/>
              </c:ext>
            </c:extLst>
          </c:dPt>
          <c:dPt>
            <c:idx val="49"/>
            <c:marker>
              <c:spPr>
                <a:solidFill>
                  <a:srgbClr val="FFFFFF"/>
                </a:solidFill>
                <a:ln w="25400">
                  <a:solidFill>
                    <a:srgbClr val="3399FF"/>
                  </a:solidFill>
                </a:ln>
                <a:effectLst/>
              </c:spPr>
            </c:marker>
            <c:bubble3D val="0"/>
            <c:extLst>
              <c:ext xmlns:c16="http://schemas.microsoft.com/office/drawing/2014/chart" uri="{C3380CC4-5D6E-409C-BE32-E72D297353CC}">
                <c16:uniqueId val="{00000003-32A0-0F4A-90ED-B6CAF7C7C50D}"/>
              </c:ext>
            </c:extLst>
          </c:dPt>
          <c:dPt>
            <c:idx val="50"/>
            <c:marker>
              <c:spPr>
                <a:solidFill>
                  <a:srgbClr val="FFFFFF"/>
                </a:solidFill>
                <a:ln w="25400">
                  <a:solidFill>
                    <a:srgbClr val="3399FF"/>
                  </a:solidFill>
                </a:ln>
                <a:effectLst/>
              </c:spPr>
            </c:marker>
            <c:bubble3D val="0"/>
            <c:extLst>
              <c:ext xmlns:c16="http://schemas.microsoft.com/office/drawing/2014/chart" uri="{C3380CC4-5D6E-409C-BE32-E72D297353CC}">
                <c16:uniqueId val="{00000004-32A0-0F4A-90ED-B6CAF7C7C50D}"/>
              </c:ext>
            </c:extLst>
          </c:dPt>
          <c:cat>
            <c:numRef>
              <c:f>Sheet1!$A$2:$A$52</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Sheet1!$B$2:$B$52</c:f>
              <c:numCache>
                <c:formatCode>0</c:formatCode>
                <c:ptCount val="51"/>
                <c:pt idx="0">
                  <c:v>69.463564049290397</c:v>
                </c:pt>
                <c:pt idx="1">
                  <c:v>72.714928783689246</c:v>
                </c:pt>
                <c:pt idx="2">
                  <c:v>74.913536130841706</c:v>
                </c:pt>
                <c:pt idx="3">
                  <c:v>77.483262383200994</c:v>
                </c:pt>
                <c:pt idx="4">
                  <c:v>75.850713261299802</c:v>
                </c:pt>
                <c:pt idx="5">
                  <c:v>78.518946765048113</c:v>
                </c:pt>
                <c:pt idx="6">
                  <c:v>81.4043662978752</c:v>
                </c:pt>
                <c:pt idx="7">
                  <c:v>82.660835549131676</c:v>
                </c:pt>
                <c:pt idx="8">
                  <c:v>83.536214211145804</c:v>
                </c:pt>
                <c:pt idx="9">
                  <c:v>83.791409159584177</c:v>
                </c:pt>
                <c:pt idx="10">
                  <c:v>83.340344235157033</c:v>
                </c:pt>
                <c:pt idx="11">
                  <c:v>84.451340196518359</c:v>
                </c:pt>
                <c:pt idx="12">
                  <c:v>83.084187272034427</c:v>
                </c:pt>
                <c:pt idx="13">
                  <c:v>85.696639579667377</c:v>
                </c:pt>
                <c:pt idx="14">
                  <c:v>87.989996504978123</c:v>
                </c:pt>
                <c:pt idx="15">
                  <c:v>89.821678168143251</c:v>
                </c:pt>
                <c:pt idx="16">
                  <c:v>92.195800650351387</c:v>
                </c:pt>
                <c:pt idx="17">
                  <c:v>92.671102641395962</c:v>
                </c:pt>
                <c:pt idx="18">
                  <c:v>93.523601576834267</c:v>
                </c:pt>
                <c:pt idx="19">
                  <c:v>94.100062491038699</c:v>
                </c:pt>
                <c:pt idx="20">
                  <c:v>95.753463223247095</c:v>
                </c:pt>
                <c:pt idx="21">
                  <c:v>96.213121464994899</c:v>
                </c:pt>
                <c:pt idx="22">
                  <c:v>99.318196988045102</c:v>
                </c:pt>
                <c:pt idx="23">
                  <c:v>99.12893641636478</c:v>
                </c:pt>
                <c:pt idx="24">
                  <c:v>99.476805989256505</c:v>
                </c:pt>
                <c:pt idx="25">
                  <c:v>100</c:v>
                </c:pt>
                <c:pt idx="26">
                  <c:v>102.666684425041</c:v>
                </c:pt>
                <c:pt idx="27">
                  <c:v>104.05439717357839</c:v>
                </c:pt>
                <c:pt idx="28">
                  <c:v>107.016069770608</c:v>
                </c:pt>
                <c:pt idx="29">
                  <c:v>110.5862497452557</c:v>
                </c:pt>
                <c:pt idx="30">
                  <c:v>114.1338253816227</c:v>
                </c:pt>
                <c:pt idx="31">
                  <c:v>117.05175347313801</c:v>
                </c:pt>
                <c:pt idx="32">
                  <c:v>121.468427768217</c:v>
                </c:pt>
                <c:pt idx="33">
                  <c:v>125.86046533058391</c:v>
                </c:pt>
                <c:pt idx="34">
                  <c:v>130.11335505038929</c:v>
                </c:pt>
                <c:pt idx="35">
                  <c:v>132.560781863914</c:v>
                </c:pt>
                <c:pt idx="36">
                  <c:v>133.60451952262949</c:v>
                </c:pt>
                <c:pt idx="37">
                  <c:v>134.8192842227692</c:v>
                </c:pt>
                <c:pt idx="38">
                  <c:v>135.08321313133831</c:v>
                </c:pt>
                <c:pt idx="39">
                  <c:v>138.73666576696431</c:v>
                </c:pt>
                <c:pt idx="40">
                  <c:v>142.25150817284279</c:v>
                </c:pt>
                <c:pt idx="41">
                  <c:v>142.5251065798011</c:v>
                </c:pt>
                <c:pt idx="42">
                  <c:v>143.87845515794029</c:v>
                </c:pt>
                <c:pt idx="43">
                  <c:v>144.95963983207341</c:v>
                </c:pt>
                <c:pt idx="44">
                  <c:v>150</c:v>
                </c:pt>
                <c:pt idx="45">
                  <c:v>155</c:v>
                </c:pt>
                <c:pt idx="46">
                  <c:v>160</c:v>
                </c:pt>
                <c:pt idx="47">
                  <c:v>165</c:v>
                </c:pt>
                <c:pt idx="48">
                  <c:v>170</c:v>
                </c:pt>
                <c:pt idx="49">
                  <c:v>175</c:v>
                </c:pt>
                <c:pt idx="50">
                  <c:v>178</c:v>
                </c:pt>
              </c:numCache>
            </c:numRef>
          </c:val>
          <c:smooth val="0"/>
          <c:extLst>
            <c:ext xmlns:c16="http://schemas.microsoft.com/office/drawing/2014/chart" uri="{C3380CC4-5D6E-409C-BE32-E72D297353CC}">
              <c16:uniqueId val="{00000005-32A0-0F4A-90ED-B6CAF7C7C50D}"/>
            </c:ext>
          </c:extLst>
        </c:ser>
        <c:dLbls>
          <c:showLegendKey val="0"/>
          <c:showVal val="0"/>
          <c:showCatName val="0"/>
          <c:showSerName val="0"/>
          <c:showPercent val="0"/>
          <c:showBubbleSize val="0"/>
        </c:dLbls>
        <c:marker val="1"/>
        <c:smooth val="0"/>
        <c:axId val="2128473128"/>
        <c:axId val="2128476184"/>
      </c:lineChart>
      <c:dateAx>
        <c:axId val="2128473128"/>
        <c:scaling>
          <c:orientation val="minMax"/>
        </c:scaling>
        <c:delete val="1"/>
        <c:axPos val="b"/>
        <c:numFmt formatCode="General" sourceLinked="1"/>
        <c:majorTickMark val="out"/>
        <c:minorTickMark val="none"/>
        <c:tickLblPos val="nextTo"/>
        <c:crossAx val="2128476184"/>
        <c:crosses val="autoZero"/>
        <c:auto val="0"/>
        <c:lblOffset val="100"/>
        <c:baseTimeUnit val="days"/>
      </c:dateAx>
      <c:valAx>
        <c:axId val="2128476184"/>
        <c:scaling>
          <c:orientation val="minMax"/>
          <c:max val="180"/>
          <c:min val="60"/>
        </c:scaling>
        <c:delete val="1"/>
        <c:axPos val="l"/>
        <c:numFmt formatCode="0" sourceLinked="0"/>
        <c:majorTickMark val="out"/>
        <c:minorTickMark val="none"/>
        <c:tickLblPos val="nextTo"/>
        <c:crossAx val="2128473128"/>
        <c:crosses val="autoZero"/>
        <c:crossBetween val="between"/>
      </c:valAx>
    </c:plotArea>
    <c:plotVisOnly val="1"/>
    <c:dispBlanksAs val="zero"/>
    <c:showDLblsOverMax val="0"/>
  </c:chart>
  <c:txPr>
    <a:bodyPr/>
    <a:lstStyle/>
    <a:p>
      <a:pPr>
        <a:defRPr sz="1800"/>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4369192663836E-2"/>
          <c:y val="6.7680392226524999E-2"/>
          <c:w val="0.93992224954026904"/>
          <c:h val="0.89565939531744099"/>
        </c:manualLayout>
      </c:layout>
      <c:lineChart>
        <c:grouping val="stacked"/>
        <c:varyColors val="0"/>
        <c:ser>
          <c:idx val="0"/>
          <c:order val="0"/>
          <c:tx>
            <c:strRef>
              <c:f>Sheet1!$B$1</c:f>
              <c:strCache>
                <c:ptCount val="1"/>
                <c:pt idx="0">
                  <c:v>Electricity</c:v>
                </c:pt>
              </c:strCache>
            </c:strRef>
          </c:tx>
          <c:spPr>
            <a:ln w="38100">
              <a:solidFill>
                <a:srgbClr val="FF5050"/>
              </a:solidFill>
            </a:ln>
            <a:effectLst/>
          </c:spPr>
          <c:marker>
            <c:symbol val="circle"/>
            <c:size val="7"/>
            <c:spPr>
              <a:ln w="25400">
                <a:solidFill>
                  <a:srgbClr val="FF5050"/>
                </a:solidFill>
              </a:ln>
              <a:effectLst/>
            </c:spPr>
          </c:marker>
          <c:cat>
            <c:numRef>
              <c:f>Sheet1!$A$2:$A$52</c:f>
              <c:numCache>
                <c:formatCode>General</c:formatCode>
                <c:ptCount val="51"/>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pt idx="44">
                  <c:v>1934</c:v>
                </c:pt>
                <c:pt idx="45">
                  <c:v>1935</c:v>
                </c:pt>
                <c:pt idx="46">
                  <c:v>1936</c:v>
                </c:pt>
                <c:pt idx="47">
                  <c:v>1937</c:v>
                </c:pt>
                <c:pt idx="48">
                  <c:v>1938</c:v>
                </c:pt>
                <c:pt idx="49">
                  <c:v>1939</c:v>
                </c:pt>
                <c:pt idx="50">
                  <c:v>1940</c:v>
                </c:pt>
              </c:numCache>
            </c:numRef>
          </c:cat>
          <c:val>
            <c:numRef>
              <c:f>Sheet1!$B$2:$B$52</c:f>
              <c:numCache>
                <c:formatCode>0</c:formatCode>
                <c:ptCount val="51"/>
                <c:pt idx="0">
                  <c:v>74.643874643874639</c:v>
                </c:pt>
                <c:pt idx="1">
                  <c:v>75.78347578347578</c:v>
                </c:pt>
                <c:pt idx="2">
                  <c:v>79.772079772079593</c:v>
                </c:pt>
                <c:pt idx="3">
                  <c:v>77.065527065527064</c:v>
                </c:pt>
                <c:pt idx="4">
                  <c:v>78.774928774928767</c:v>
                </c:pt>
                <c:pt idx="5">
                  <c:v>82.193732193731975</c:v>
                </c:pt>
                <c:pt idx="6">
                  <c:v>80.199430199430068</c:v>
                </c:pt>
                <c:pt idx="7">
                  <c:v>85.470085470085451</c:v>
                </c:pt>
                <c:pt idx="8">
                  <c:v>86.752136752136565</c:v>
                </c:pt>
                <c:pt idx="9">
                  <c:v>86.894586894586737</c:v>
                </c:pt>
                <c:pt idx="10">
                  <c:v>87.891737891737876</c:v>
                </c:pt>
                <c:pt idx="11">
                  <c:v>92.877492877492642</c:v>
                </c:pt>
                <c:pt idx="12">
                  <c:v>88.17663817663788</c:v>
                </c:pt>
                <c:pt idx="13">
                  <c:v>89.601139601139593</c:v>
                </c:pt>
                <c:pt idx="14">
                  <c:v>90.455840455840445</c:v>
                </c:pt>
                <c:pt idx="15">
                  <c:v>91.452991452991341</c:v>
                </c:pt>
                <c:pt idx="16">
                  <c:v>97.578347578347575</c:v>
                </c:pt>
                <c:pt idx="17">
                  <c:v>97.578347578347575</c:v>
                </c:pt>
                <c:pt idx="18">
                  <c:v>93.447293447293404</c:v>
                </c:pt>
                <c:pt idx="19">
                  <c:v>99.145299145299134</c:v>
                </c:pt>
                <c:pt idx="20">
                  <c:v>96.438746438746406</c:v>
                </c:pt>
                <c:pt idx="21">
                  <c:v>98.290598290598282</c:v>
                </c:pt>
                <c:pt idx="22">
                  <c:v>99.287749287749264</c:v>
                </c:pt>
                <c:pt idx="23">
                  <c:v>102.27920227920229</c:v>
                </c:pt>
                <c:pt idx="24">
                  <c:v>96.723646723646709</c:v>
                </c:pt>
                <c:pt idx="25">
                  <c:v>100</c:v>
                </c:pt>
                <c:pt idx="26">
                  <c:v>104.98575498575499</c:v>
                </c:pt>
                <c:pt idx="27">
                  <c:v>99.002849002848976</c:v>
                </c:pt>
                <c:pt idx="28">
                  <c:v>106.8376068376068</c:v>
                </c:pt>
                <c:pt idx="29">
                  <c:v>114.52991452991451</c:v>
                </c:pt>
                <c:pt idx="30">
                  <c:v>113.39031339031339</c:v>
                </c:pt>
                <c:pt idx="31">
                  <c:v>123.6467236467236</c:v>
                </c:pt>
                <c:pt idx="32">
                  <c:v>120.940170940171</c:v>
                </c:pt>
                <c:pt idx="33">
                  <c:v>125.64102564102561</c:v>
                </c:pt>
                <c:pt idx="34">
                  <c:v>132.3361823361823</c:v>
                </c:pt>
                <c:pt idx="35">
                  <c:v>131.76638176638181</c:v>
                </c:pt>
                <c:pt idx="36">
                  <c:v>134.4729344729345</c:v>
                </c:pt>
                <c:pt idx="37">
                  <c:v>136.18233618233609</c:v>
                </c:pt>
                <c:pt idx="38">
                  <c:v>136.60968660968661</c:v>
                </c:pt>
                <c:pt idx="39">
                  <c:v>142.45014245014241</c:v>
                </c:pt>
                <c:pt idx="40">
                  <c:v>140.7407407407407</c:v>
                </c:pt>
                <c:pt idx="41">
                  <c:v>145.44159544159541</c:v>
                </c:pt>
                <c:pt idx="42">
                  <c:v>143.58974358974359</c:v>
                </c:pt>
                <c:pt idx="43">
                  <c:v>141.4529914529914</c:v>
                </c:pt>
                <c:pt idx="44">
                  <c:v>154.70085470085431</c:v>
                </c:pt>
                <c:pt idx="45">
                  <c:v>159.40170940170941</c:v>
                </c:pt>
                <c:pt idx="46">
                  <c:v>162.96296296296299</c:v>
                </c:pt>
                <c:pt idx="47">
                  <c:v>164.67236467236469</c:v>
                </c:pt>
                <c:pt idx="48">
                  <c:v>171.36752136752139</c:v>
                </c:pt>
                <c:pt idx="49">
                  <c:v>176.06837606837601</c:v>
                </c:pt>
                <c:pt idx="50">
                  <c:v>177.20797720797719</c:v>
                </c:pt>
              </c:numCache>
            </c:numRef>
          </c:val>
          <c:smooth val="0"/>
          <c:extLst>
            <c:ext xmlns:c16="http://schemas.microsoft.com/office/drawing/2014/chart" uri="{C3380CC4-5D6E-409C-BE32-E72D297353CC}">
              <c16:uniqueId val="{00000000-CC4C-B746-8044-DA8284DF6302}"/>
            </c:ext>
          </c:extLst>
        </c:ser>
        <c:dLbls>
          <c:showLegendKey val="0"/>
          <c:showVal val="0"/>
          <c:showCatName val="0"/>
          <c:showSerName val="0"/>
          <c:showPercent val="0"/>
          <c:showBubbleSize val="0"/>
        </c:dLbls>
        <c:marker val="1"/>
        <c:smooth val="0"/>
        <c:axId val="2130394936"/>
        <c:axId val="2130401016"/>
      </c:lineChart>
      <c:catAx>
        <c:axId val="2130394936"/>
        <c:scaling>
          <c:orientation val="minMax"/>
        </c:scaling>
        <c:delete val="1"/>
        <c:axPos val="b"/>
        <c:numFmt formatCode="General" sourceLinked="1"/>
        <c:majorTickMark val="out"/>
        <c:minorTickMark val="none"/>
        <c:tickLblPos val="nextTo"/>
        <c:crossAx val="2130401016"/>
        <c:crosses val="autoZero"/>
        <c:auto val="1"/>
        <c:lblAlgn val="ctr"/>
        <c:lblOffset val="100"/>
        <c:tickLblSkip val="10"/>
        <c:tickMarkSkip val="10"/>
        <c:noMultiLvlLbl val="0"/>
      </c:catAx>
      <c:valAx>
        <c:axId val="2130401016"/>
        <c:scaling>
          <c:orientation val="minMax"/>
          <c:max val="180"/>
          <c:min val="60"/>
        </c:scaling>
        <c:delete val="1"/>
        <c:axPos val="l"/>
        <c:numFmt formatCode="0" sourceLinked="0"/>
        <c:majorTickMark val="out"/>
        <c:minorTickMark val="none"/>
        <c:tickLblPos val="nextTo"/>
        <c:crossAx val="2130394936"/>
        <c:crosses val="autoZero"/>
        <c:crossBetween val="between"/>
      </c:valAx>
      <c:spPr>
        <a:noFill/>
        <a:ln w="25400">
          <a:noFill/>
        </a:ln>
      </c:spPr>
    </c:plotArea>
    <c:plotVisOnly val="1"/>
    <c:dispBlanksAs val="zero"/>
    <c:showDLblsOverMax val="0"/>
  </c:chart>
  <c:spPr>
    <a:noFill/>
  </c:spPr>
  <c:txPr>
    <a:bodyPr/>
    <a:lstStyle/>
    <a:p>
      <a:pPr>
        <a:defRPr sz="1800"/>
      </a:pPr>
      <a:endParaRPr lang="it-IT"/>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0625000000000001E-2"/>
          <c:w val="1"/>
          <c:h val="0.91874999999999996"/>
        </c:manualLayout>
      </c:layout>
      <c:barChart>
        <c:barDir val="col"/>
        <c:grouping val="stacked"/>
        <c:varyColors val="0"/>
        <c:ser>
          <c:idx val="0"/>
          <c:order val="0"/>
          <c:tx>
            <c:strRef>
              <c:f>Sheet1!$B$1</c:f>
              <c:strCache>
                <c:ptCount val="1"/>
                <c:pt idx="0">
                  <c:v>Royalities artista</c:v>
                </c:pt>
              </c:strCache>
            </c:strRef>
          </c:tx>
          <c:spPr>
            <a:solidFill>
              <a:srgbClr val="FFAAAA"/>
            </a:solidFill>
            <a:ln w="25400">
              <a:solidFill>
                <a:srgbClr val="FF5050"/>
              </a:solidFill>
            </a:ln>
            <a:effectLst/>
          </c:spPr>
          <c:invertIfNegative val="0"/>
          <c:dLbls>
            <c:dLbl>
              <c:idx val="0"/>
              <c:spPr>
                <a:noFill/>
                <a:ln>
                  <a:noFill/>
                </a:ln>
                <a:effectLst/>
              </c:spPr>
              <c:txPr>
                <a:bodyPr wrap="square" lIns="38100" tIns="19050" rIns="38100" bIns="19050" anchor="ctr">
                  <a:spAutoFit/>
                </a:bodyPr>
                <a:lstStyle/>
                <a:p>
                  <a:pPr>
                    <a:defRPr sz="800"/>
                  </a:pPr>
                  <a:endParaRPr lang="it-IT"/>
                </a:p>
              </c:txPr>
              <c:showLegendKey val="0"/>
              <c:showVal val="1"/>
              <c:showCatName val="0"/>
              <c:showSerName val="0"/>
              <c:showPercent val="0"/>
              <c:showBubbleSize val="0"/>
              <c:extLst>
                <c:ext xmlns:c16="http://schemas.microsoft.com/office/drawing/2014/chart" uri="{C3380CC4-5D6E-409C-BE32-E72D297353CC}">
                  <c16:uniqueId val="{00000000-ED31-4B43-BBBB-EFB427D73E7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Sheet1!$B$2</c:f>
              <c:numCache>
                <c:formatCode>\$#,##0.00</c:formatCode>
                <c:ptCount val="1"/>
                <c:pt idx="0">
                  <c:v>2.2599999999999998</c:v>
                </c:pt>
              </c:numCache>
            </c:numRef>
          </c:val>
          <c:extLst>
            <c:ext xmlns:c16="http://schemas.microsoft.com/office/drawing/2014/chart" uri="{C3380CC4-5D6E-409C-BE32-E72D297353CC}">
              <c16:uniqueId val="{00000000-7B0A-D848-BE91-A623068F51E3}"/>
            </c:ext>
          </c:extLst>
        </c:ser>
        <c:dLbls>
          <c:showLegendKey val="0"/>
          <c:showVal val="0"/>
          <c:showCatName val="0"/>
          <c:showSerName val="0"/>
          <c:showPercent val="0"/>
          <c:showBubbleSize val="0"/>
        </c:dLbls>
        <c:gapWidth val="150"/>
        <c:overlap val="100"/>
        <c:axId val="40659952"/>
        <c:axId val="-75695536"/>
      </c:barChart>
      <c:catAx>
        <c:axId val="40659952"/>
        <c:scaling>
          <c:orientation val="minMax"/>
        </c:scaling>
        <c:delete val="1"/>
        <c:axPos val="b"/>
        <c:numFmt formatCode="General" sourceLinked="0"/>
        <c:majorTickMark val="out"/>
        <c:minorTickMark val="none"/>
        <c:tickLblPos val="nextTo"/>
        <c:crossAx val="-75695536"/>
        <c:crosses val="autoZero"/>
        <c:auto val="1"/>
        <c:lblAlgn val="ctr"/>
        <c:lblOffset val="100"/>
        <c:noMultiLvlLbl val="0"/>
      </c:catAx>
      <c:valAx>
        <c:axId val="-75695536"/>
        <c:scaling>
          <c:orientation val="minMax"/>
          <c:max val="16"/>
        </c:scaling>
        <c:delete val="1"/>
        <c:axPos val="l"/>
        <c:numFmt formatCode="\$#,##0.00" sourceLinked="1"/>
        <c:majorTickMark val="out"/>
        <c:minorTickMark val="none"/>
        <c:tickLblPos val="nextTo"/>
        <c:crossAx val="40659952"/>
        <c:crosses val="autoZero"/>
        <c:crossBetween val="between"/>
      </c:valAx>
    </c:plotArea>
    <c:plotVisOnly val="1"/>
    <c:dispBlanksAs val="gap"/>
    <c:showDLblsOverMax val="0"/>
  </c:chart>
  <c:txPr>
    <a:bodyPr/>
    <a:lstStyle/>
    <a:p>
      <a:pPr>
        <a:defRPr sz="1200" b="1">
          <a:solidFill>
            <a:srgbClr val="002E54"/>
          </a:solidFill>
        </a:defRPr>
      </a:pPr>
      <a:endParaRPr lang="it-I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4.0625000000000001E-2"/>
          <c:w val="1"/>
          <c:h val="0.91874999999999996"/>
        </c:manualLayout>
      </c:layout>
      <c:barChart>
        <c:barDir val="col"/>
        <c:grouping val="stacked"/>
        <c:varyColors val="0"/>
        <c:ser>
          <c:idx val="0"/>
          <c:order val="0"/>
          <c:tx>
            <c:strRef>
              <c:f>Sheet1!$B$1</c:f>
              <c:strCache>
                <c:ptCount val="1"/>
                <c:pt idx="0">
                  <c:v>Royalities artista</c:v>
                </c:pt>
              </c:strCache>
            </c:strRef>
          </c:tx>
          <c:spPr>
            <a:solidFill>
              <a:srgbClr val="FFAAAA"/>
            </a:solidFill>
            <a:ln w="25400">
              <a:solidFill>
                <a:srgbClr val="FF5050"/>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Sheet1!$B$2</c:f>
              <c:numCache>
                <c:formatCode>\$#,##0.00</c:formatCode>
                <c:ptCount val="1"/>
                <c:pt idx="0">
                  <c:v>2.25</c:v>
                </c:pt>
              </c:numCache>
            </c:numRef>
          </c:val>
          <c:extLst>
            <c:ext xmlns:c16="http://schemas.microsoft.com/office/drawing/2014/chart" uri="{C3380CC4-5D6E-409C-BE32-E72D297353CC}">
              <c16:uniqueId val="{00000000-DCA6-FB4C-8309-F4B8AC69D2BE}"/>
            </c:ext>
          </c:extLst>
        </c:ser>
        <c:ser>
          <c:idx val="1"/>
          <c:order val="1"/>
          <c:tx>
            <c:strRef>
              <c:f>Sheet1!$C$1</c:f>
              <c:strCache>
                <c:ptCount val="1"/>
                <c:pt idx="0">
                  <c:v>Costi casa discografica</c:v>
                </c:pt>
              </c:strCache>
            </c:strRef>
          </c:tx>
          <c:spPr>
            <a:solidFill>
              <a:srgbClr val="FFDC96"/>
            </a:solidFill>
            <a:ln w="25400">
              <a:solidFill>
                <a:srgbClr val="FFAA50"/>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Sheet1!$C$2</c:f>
              <c:numCache>
                <c:formatCode>\$#,##0.00</c:formatCode>
                <c:ptCount val="1"/>
                <c:pt idx="0">
                  <c:v>3</c:v>
                </c:pt>
              </c:numCache>
            </c:numRef>
          </c:val>
          <c:extLst>
            <c:ext xmlns:c16="http://schemas.microsoft.com/office/drawing/2014/chart" uri="{C3380CC4-5D6E-409C-BE32-E72D297353CC}">
              <c16:uniqueId val="{00000001-DCA6-FB4C-8309-F4B8AC69D2BE}"/>
            </c:ext>
          </c:extLst>
        </c:ser>
        <c:ser>
          <c:idx val="2"/>
          <c:order val="2"/>
          <c:tx>
            <c:strRef>
              <c:f>Sheet1!$D$1</c:f>
              <c:strCache>
                <c:ptCount val="1"/>
                <c:pt idx="0">
                  <c:v>Profitto casa discografica</c:v>
                </c:pt>
              </c:strCache>
            </c:strRef>
          </c:tx>
          <c:spPr>
            <a:solidFill>
              <a:srgbClr val="FFDC96"/>
            </a:solidFill>
            <a:ln w="25400">
              <a:solidFill>
                <a:srgbClr val="FFAA50"/>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Sheet1!$D$2</c:f>
              <c:numCache>
                <c:formatCode>\$#,##0.00</c:formatCode>
                <c:ptCount val="1"/>
                <c:pt idx="0">
                  <c:v>1.5</c:v>
                </c:pt>
              </c:numCache>
            </c:numRef>
          </c:val>
          <c:extLst>
            <c:ext xmlns:c16="http://schemas.microsoft.com/office/drawing/2014/chart" uri="{C3380CC4-5D6E-409C-BE32-E72D297353CC}">
              <c16:uniqueId val="{00000002-DCA6-FB4C-8309-F4B8AC69D2BE}"/>
            </c:ext>
          </c:extLst>
        </c:ser>
        <c:ser>
          <c:idx val="3"/>
          <c:order val="3"/>
          <c:tx>
            <c:strRef>
              <c:f>Sheet1!$E$1</c:f>
              <c:strCache>
                <c:ptCount val="1"/>
                <c:pt idx="0">
                  <c:v>Promozione</c:v>
                </c:pt>
              </c:strCache>
            </c:strRef>
          </c:tx>
          <c:spPr>
            <a:solidFill>
              <a:srgbClr val="FFDC96"/>
            </a:solidFill>
            <a:ln w="25400">
              <a:solidFill>
                <a:srgbClr val="FFAA50"/>
              </a:solidFill>
            </a:ln>
            <a:effectLst/>
          </c:spPr>
          <c:invertIfNegative val="0"/>
          <c:dPt>
            <c:idx val="0"/>
            <c:invertIfNegative val="0"/>
            <c:bubble3D val="0"/>
            <c:spPr>
              <a:gradFill flip="none" rotWithShape="1">
                <a:gsLst>
                  <a:gs pos="0">
                    <a:srgbClr val="FFDC96"/>
                  </a:gs>
                  <a:gs pos="100000">
                    <a:srgbClr val="96DCAA"/>
                  </a:gs>
                </a:gsLst>
                <a:lin ang="16200000" scaled="0"/>
                <a:tileRect/>
              </a:gradFill>
              <a:ln w="25400">
                <a:gradFill flip="none" rotWithShape="1">
                  <a:gsLst>
                    <a:gs pos="0">
                      <a:srgbClr val="FFAA50"/>
                    </a:gs>
                    <a:gs pos="100000">
                      <a:srgbClr val="50C878"/>
                    </a:gs>
                  </a:gsLst>
                  <a:lin ang="16200000" scaled="0"/>
                  <a:tileRect/>
                </a:gradFill>
              </a:ln>
              <a:effectLst/>
            </c:spPr>
            <c:extLst>
              <c:ext xmlns:c16="http://schemas.microsoft.com/office/drawing/2014/chart" uri="{C3380CC4-5D6E-409C-BE32-E72D297353CC}">
                <c16:uniqueId val="{00000004-DCA6-FB4C-8309-F4B8AC69D2B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Sheet1!$E$2</c:f>
              <c:numCache>
                <c:formatCode>\$#,##0.00</c:formatCode>
                <c:ptCount val="1"/>
                <c:pt idx="0">
                  <c:v>2.25</c:v>
                </c:pt>
              </c:numCache>
            </c:numRef>
          </c:val>
          <c:extLst>
            <c:ext xmlns:c16="http://schemas.microsoft.com/office/drawing/2014/chart" uri="{C3380CC4-5D6E-409C-BE32-E72D297353CC}">
              <c16:uniqueId val="{00000005-DCA6-FB4C-8309-F4B8AC69D2BE}"/>
            </c:ext>
          </c:extLst>
        </c:ser>
        <c:ser>
          <c:idx val="4"/>
          <c:order val="4"/>
          <c:tx>
            <c:strRef>
              <c:f>Sheet1!$F$1</c:f>
              <c:strCache>
                <c:ptCount val="1"/>
                <c:pt idx="0">
                  <c:v>Costi del rivenditore</c:v>
                </c:pt>
              </c:strCache>
            </c:strRef>
          </c:tx>
          <c:spPr>
            <a:solidFill>
              <a:srgbClr val="96DCAA"/>
            </a:solidFill>
            <a:ln w="25400">
              <a:solidFill>
                <a:srgbClr val="50C878"/>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Sheet1!$F$2</c:f>
              <c:numCache>
                <c:formatCode>\$#,##0.00</c:formatCode>
                <c:ptCount val="1"/>
                <c:pt idx="0">
                  <c:v>2.25</c:v>
                </c:pt>
              </c:numCache>
            </c:numRef>
          </c:val>
          <c:extLst>
            <c:ext xmlns:c16="http://schemas.microsoft.com/office/drawing/2014/chart" uri="{C3380CC4-5D6E-409C-BE32-E72D297353CC}">
              <c16:uniqueId val="{00000006-DCA6-FB4C-8309-F4B8AC69D2BE}"/>
            </c:ext>
          </c:extLst>
        </c:ser>
        <c:ser>
          <c:idx val="5"/>
          <c:order val="5"/>
          <c:tx>
            <c:strRef>
              <c:f>Sheet1!$G$1</c:f>
              <c:strCache>
                <c:ptCount val="1"/>
                <c:pt idx="0">
                  <c:v>Profitto del rivenditore</c:v>
                </c:pt>
              </c:strCache>
            </c:strRef>
          </c:tx>
          <c:spPr>
            <a:solidFill>
              <a:srgbClr val="96DCAA"/>
            </a:solidFill>
            <a:ln w="25400">
              <a:solidFill>
                <a:srgbClr val="50C878"/>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Sheet1!$G$2</c:f>
              <c:numCache>
                <c:formatCode>\$#,##0.00</c:formatCode>
                <c:ptCount val="1"/>
                <c:pt idx="0">
                  <c:v>0.75</c:v>
                </c:pt>
              </c:numCache>
            </c:numRef>
          </c:val>
          <c:extLst>
            <c:ext xmlns:c16="http://schemas.microsoft.com/office/drawing/2014/chart" uri="{C3380CC4-5D6E-409C-BE32-E72D297353CC}">
              <c16:uniqueId val="{00000007-DCA6-FB4C-8309-F4B8AC69D2BE}"/>
            </c:ext>
          </c:extLst>
        </c:ser>
        <c:ser>
          <c:idx val="6"/>
          <c:order val="6"/>
          <c:tx>
            <c:strRef>
              <c:f>Sheet1!$H$1</c:f>
              <c:strCache>
                <c:ptCount val="1"/>
                <c:pt idx="0">
                  <c:v>Confezionamento e distribuzione</c:v>
                </c:pt>
              </c:strCache>
            </c:strRef>
          </c:tx>
          <c:spPr>
            <a:ln w="25400">
              <a:solidFill>
                <a:srgbClr val="002E54"/>
              </a:solidFill>
            </a:ln>
            <a:effectLst/>
          </c:spPr>
          <c:invertIfNegative val="0"/>
          <c:dPt>
            <c:idx val="0"/>
            <c:invertIfNegative val="0"/>
            <c:bubble3D val="0"/>
            <c:spPr>
              <a:solidFill>
                <a:srgbClr val="AAC8FF"/>
              </a:solidFill>
              <a:ln w="25400">
                <a:solidFill>
                  <a:srgbClr val="32AAFF"/>
                </a:solidFill>
              </a:ln>
              <a:effectLst/>
            </c:spPr>
            <c:extLst>
              <c:ext xmlns:c16="http://schemas.microsoft.com/office/drawing/2014/chart" uri="{C3380CC4-5D6E-409C-BE32-E72D297353CC}">
                <c16:uniqueId val="{00000009-DCA6-FB4C-8309-F4B8AC69D2B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Sheet1!$H$2</c:f>
              <c:numCache>
                <c:formatCode>\$#,##0.00</c:formatCode>
                <c:ptCount val="1"/>
                <c:pt idx="0">
                  <c:v>2.25</c:v>
                </c:pt>
              </c:numCache>
            </c:numRef>
          </c:val>
          <c:extLst>
            <c:ext xmlns:c16="http://schemas.microsoft.com/office/drawing/2014/chart" uri="{C3380CC4-5D6E-409C-BE32-E72D297353CC}">
              <c16:uniqueId val="{0000000A-DCA6-FB4C-8309-F4B8AC69D2BE}"/>
            </c:ext>
          </c:extLst>
        </c:ser>
        <c:dLbls>
          <c:showLegendKey val="0"/>
          <c:showVal val="0"/>
          <c:showCatName val="0"/>
          <c:showSerName val="0"/>
          <c:showPercent val="0"/>
          <c:showBubbleSize val="0"/>
        </c:dLbls>
        <c:gapWidth val="150"/>
        <c:overlap val="100"/>
        <c:axId val="-34355792"/>
        <c:axId val="-34352528"/>
      </c:barChart>
      <c:catAx>
        <c:axId val="-34355792"/>
        <c:scaling>
          <c:orientation val="minMax"/>
        </c:scaling>
        <c:delete val="1"/>
        <c:axPos val="b"/>
        <c:numFmt formatCode="General" sourceLinked="0"/>
        <c:majorTickMark val="out"/>
        <c:minorTickMark val="none"/>
        <c:tickLblPos val="nextTo"/>
        <c:crossAx val="-34352528"/>
        <c:crosses val="autoZero"/>
        <c:auto val="1"/>
        <c:lblAlgn val="ctr"/>
        <c:lblOffset val="100"/>
        <c:noMultiLvlLbl val="0"/>
      </c:catAx>
      <c:valAx>
        <c:axId val="-34352528"/>
        <c:scaling>
          <c:orientation val="minMax"/>
        </c:scaling>
        <c:delete val="1"/>
        <c:axPos val="l"/>
        <c:numFmt formatCode="\$#,##0.00" sourceLinked="1"/>
        <c:majorTickMark val="out"/>
        <c:minorTickMark val="none"/>
        <c:tickLblPos val="nextTo"/>
        <c:crossAx val="-34355792"/>
        <c:crosses val="autoZero"/>
        <c:crossBetween val="between"/>
      </c:valAx>
    </c:plotArea>
    <c:plotVisOnly val="1"/>
    <c:dispBlanksAs val="gap"/>
    <c:showDLblsOverMax val="0"/>
  </c:chart>
  <c:txPr>
    <a:bodyPr/>
    <a:lstStyle/>
    <a:p>
      <a:pPr>
        <a:defRPr sz="800" b="1">
          <a:solidFill>
            <a:srgbClr val="002E54"/>
          </a:solidFill>
        </a:defRPr>
      </a:pPr>
      <a:endParaRPr lang="it-I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4.0625000000000001E-2"/>
          <c:w val="1"/>
          <c:h val="0.91874999999999996"/>
        </c:manualLayout>
      </c:layout>
      <c:barChart>
        <c:barDir val="col"/>
        <c:grouping val="stacked"/>
        <c:varyColors val="0"/>
        <c:ser>
          <c:idx val="0"/>
          <c:order val="0"/>
          <c:tx>
            <c:strRef>
              <c:f>Sheet1!$B$1</c:f>
              <c:strCache>
                <c:ptCount val="1"/>
                <c:pt idx="0">
                  <c:v>Royalities artista</c:v>
                </c:pt>
              </c:strCache>
            </c:strRef>
          </c:tx>
          <c:spPr>
            <a:solidFill>
              <a:srgbClr val="FFAAAA"/>
            </a:solidFill>
            <a:ln w="25400">
              <a:solidFill>
                <a:srgbClr val="FF5050"/>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Sheet1!$B$2</c:f>
              <c:numCache>
                <c:formatCode>\$#,##0.00</c:formatCode>
                <c:ptCount val="1"/>
                <c:pt idx="0">
                  <c:v>1.4</c:v>
                </c:pt>
              </c:numCache>
            </c:numRef>
          </c:val>
          <c:extLst>
            <c:ext xmlns:c16="http://schemas.microsoft.com/office/drawing/2014/chart" uri="{C3380CC4-5D6E-409C-BE32-E72D297353CC}">
              <c16:uniqueId val="{00000000-CD5F-D641-9C9B-52717F2B2214}"/>
            </c:ext>
          </c:extLst>
        </c:ser>
        <c:ser>
          <c:idx val="1"/>
          <c:order val="1"/>
          <c:tx>
            <c:strRef>
              <c:f>Sheet1!$C$1</c:f>
              <c:strCache>
                <c:ptCount val="1"/>
                <c:pt idx="0">
                  <c:v>Casa discografica</c:v>
                </c:pt>
              </c:strCache>
            </c:strRef>
          </c:tx>
          <c:spPr>
            <a:solidFill>
              <a:srgbClr val="FFDC96"/>
            </a:solidFill>
            <a:ln w="25400">
              <a:solidFill>
                <a:srgbClr val="FFAA50"/>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Sheet1!$C$2</c:f>
              <c:numCache>
                <c:formatCode>\$#,##0.00</c:formatCode>
                <c:ptCount val="1"/>
                <c:pt idx="0">
                  <c:v>5.6</c:v>
                </c:pt>
              </c:numCache>
            </c:numRef>
          </c:val>
          <c:extLst>
            <c:ext xmlns:c16="http://schemas.microsoft.com/office/drawing/2014/chart" uri="{C3380CC4-5D6E-409C-BE32-E72D297353CC}">
              <c16:uniqueId val="{00000001-CD5F-D641-9C9B-52717F2B2214}"/>
            </c:ext>
          </c:extLst>
        </c:ser>
        <c:ser>
          <c:idx val="2"/>
          <c:order val="2"/>
          <c:tx>
            <c:strRef>
              <c:f>Sheet1!$D$1</c:f>
              <c:strCache>
                <c:ptCount val="1"/>
                <c:pt idx="0">
                  <c:v>Apple (rivenditore)</c:v>
                </c:pt>
              </c:strCache>
            </c:strRef>
          </c:tx>
          <c:spPr>
            <a:solidFill>
              <a:srgbClr val="96DCAA"/>
            </a:solidFill>
            <a:ln w="25400">
              <a:solidFill>
                <a:srgbClr val="50C878"/>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Prezzo</c:v>
                </c:pt>
              </c:strCache>
            </c:strRef>
          </c:cat>
          <c:val>
            <c:numRef>
              <c:f>Sheet1!$D$2</c:f>
              <c:numCache>
                <c:formatCode>\$#,##0.00</c:formatCode>
                <c:ptCount val="1"/>
                <c:pt idx="0">
                  <c:v>1.5</c:v>
                </c:pt>
              </c:numCache>
            </c:numRef>
          </c:val>
          <c:extLst>
            <c:ext xmlns:c16="http://schemas.microsoft.com/office/drawing/2014/chart" uri="{C3380CC4-5D6E-409C-BE32-E72D297353CC}">
              <c16:uniqueId val="{00000002-CD5F-D641-9C9B-52717F2B2214}"/>
            </c:ext>
          </c:extLst>
        </c:ser>
        <c:dLbls>
          <c:showLegendKey val="0"/>
          <c:showVal val="0"/>
          <c:showCatName val="0"/>
          <c:showSerName val="0"/>
          <c:showPercent val="0"/>
          <c:showBubbleSize val="0"/>
        </c:dLbls>
        <c:gapWidth val="150"/>
        <c:overlap val="100"/>
        <c:axId val="-34317712"/>
        <c:axId val="-34314768"/>
      </c:barChart>
      <c:catAx>
        <c:axId val="-34317712"/>
        <c:scaling>
          <c:orientation val="minMax"/>
        </c:scaling>
        <c:delete val="1"/>
        <c:axPos val="b"/>
        <c:numFmt formatCode="General" sourceLinked="0"/>
        <c:majorTickMark val="out"/>
        <c:minorTickMark val="none"/>
        <c:tickLblPos val="nextTo"/>
        <c:crossAx val="-34314768"/>
        <c:crosses val="autoZero"/>
        <c:auto val="1"/>
        <c:lblAlgn val="ctr"/>
        <c:lblOffset val="100"/>
        <c:noMultiLvlLbl val="0"/>
      </c:catAx>
      <c:valAx>
        <c:axId val="-34314768"/>
        <c:scaling>
          <c:orientation val="minMax"/>
          <c:max val="16"/>
        </c:scaling>
        <c:delete val="1"/>
        <c:axPos val="l"/>
        <c:numFmt formatCode="\$#,##0.00" sourceLinked="1"/>
        <c:majorTickMark val="out"/>
        <c:minorTickMark val="none"/>
        <c:tickLblPos val="nextTo"/>
        <c:crossAx val="-34317712"/>
        <c:crosses val="autoZero"/>
        <c:crossBetween val="between"/>
      </c:valAx>
    </c:plotArea>
    <c:plotVisOnly val="1"/>
    <c:dispBlanksAs val="gap"/>
    <c:showDLblsOverMax val="0"/>
  </c:chart>
  <c:txPr>
    <a:bodyPr/>
    <a:lstStyle/>
    <a:p>
      <a:pPr>
        <a:defRPr sz="800" b="1">
          <a:solidFill>
            <a:srgbClr val="002E54"/>
          </a:solidFill>
        </a:defRPr>
      </a:pPr>
      <a:endParaRPr lang="it-IT"/>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22062024168"/>
          <c:y val="4.8123938817596898E-2"/>
          <c:w val="0.740628512822746"/>
          <c:h val="0.90375212236480595"/>
        </c:manualLayout>
      </c:layout>
      <c:areaChart>
        <c:grouping val="standard"/>
        <c:varyColors val="0"/>
        <c:ser>
          <c:idx val="0"/>
          <c:order val="0"/>
          <c:tx>
            <c:strRef>
              <c:f>Sheet1!$B$1</c:f>
              <c:strCache>
                <c:ptCount val="1"/>
                <c:pt idx="0">
                  <c:v>Max</c:v>
                </c:pt>
              </c:strCache>
            </c:strRef>
          </c:tx>
          <c:spPr>
            <a:solidFill>
              <a:srgbClr val="EBF3FD"/>
            </a:solidFill>
            <a:ln w="38100">
              <a:noFill/>
            </a:ln>
            <a:effectLst/>
          </c:spP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Sheet1!$B$2:$B$6</c:f>
              <c:numCache>
                <c:formatCode>General</c:formatCode>
                <c:ptCount val="5"/>
                <c:pt idx="0">
                  <c:v>73.559600000000003</c:v>
                </c:pt>
                <c:pt idx="1">
                  <c:v>77.539100000000005</c:v>
                </c:pt>
                <c:pt idx="2">
                  <c:v>74.087199999999996</c:v>
                </c:pt>
                <c:pt idx="3">
                  <c:v>68.709999999999994</c:v>
                </c:pt>
                <c:pt idx="4">
                  <c:v>79.866500000000002</c:v>
                </c:pt>
              </c:numCache>
            </c:numRef>
          </c:val>
          <c:extLst>
            <c:ext xmlns:c16="http://schemas.microsoft.com/office/drawing/2014/chart" uri="{C3380CC4-5D6E-409C-BE32-E72D297353CC}">
              <c16:uniqueId val="{00000000-6DDD-4A5E-BC75-E8D9DDF5A118}"/>
            </c:ext>
          </c:extLst>
        </c:ser>
        <c:ser>
          <c:idx val="3"/>
          <c:order val="1"/>
          <c:tx>
            <c:strRef>
              <c:f>Sheet1!$E$1</c:f>
              <c:strCache>
                <c:ptCount val="1"/>
                <c:pt idx="0">
                  <c:v>Min</c:v>
                </c:pt>
              </c:strCache>
            </c:strRef>
          </c:tx>
          <c:spPr>
            <a:solidFill>
              <a:schemeClr val="bg1"/>
            </a:solidFill>
            <a:ln w="38100">
              <a:noFill/>
            </a:ln>
            <a:effectLst/>
          </c:spP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Sheet1!$E$2:$E$6</c:f>
              <c:numCache>
                <c:formatCode>General</c:formatCode>
                <c:ptCount val="5"/>
                <c:pt idx="0">
                  <c:v>41.183300000000003</c:v>
                </c:pt>
                <c:pt idx="1">
                  <c:v>28.5122</c:v>
                </c:pt>
                <c:pt idx="2">
                  <c:v>31.935400000000001</c:v>
                </c:pt>
                <c:pt idx="3">
                  <c:v>18.127400000000009</c:v>
                </c:pt>
                <c:pt idx="4">
                  <c:v>43.21</c:v>
                </c:pt>
              </c:numCache>
            </c:numRef>
          </c:val>
          <c:extLst>
            <c:ext xmlns:c16="http://schemas.microsoft.com/office/drawing/2014/chart" uri="{C3380CC4-5D6E-409C-BE32-E72D297353CC}">
              <c16:uniqueId val="{00000001-6DDD-4A5E-BC75-E8D9DDF5A118}"/>
            </c:ext>
          </c:extLst>
        </c:ser>
        <c:dLbls>
          <c:showLegendKey val="0"/>
          <c:showVal val="0"/>
          <c:showCatName val="0"/>
          <c:showSerName val="0"/>
          <c:showPercent val="0"/>
          <c:showBubbleSize val="0"/>
        </c:dLbls>
        <c:axId val="-2048081056"/>
        <c:axId val="-2048078144"/>
      </c:areaChart>
      <c:catAx>
        <c:axId val="-2048081056"/>
        <c:scaling>
          <c:orientation val="minMax"/>
        </c:scaling>
        <c:delete val="1"/>
        <c:axPos val="b"/>
        <c:numFmt formatCode="General" sourceLinked="1"/>
        <c:majorTickMark val="none"/>
        <c:minorTickMark val="none"/>
        <c:tickLblPos val="nextTo"/>
        <c:crossAx val="-2048078144"/>
        <c:crosses val="autoZero"/>
        <c:auto val="1"/>
        <c:lblAlgn val="ctr"/>
        <c:lblOffset val="100"/>
        <c:noMultiLvlLbl val="0"/>
      </c:catAx>
      <c:valAx>
        <c:axId val="-2048078144"/>
        <c:scaling>
          <c:orientation val="minMax"/>
          <c:max val="85"/>
          <c:min val="15"/>
        </c:scaling>
        <c:delete val="1"/>
        <c:axPos val="l"/>
        <c:numFmt formatCode="General" sourceLinked="1"/>
        <c:majorTickMark val="out"/>
        <c:minorTickMark val="none"/>
        <c:tickLblPos val="nextTo"/>
        <c:crossAx val="-2048081056"/>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a:solidFill>
            <a:srgbClr val="003E67"/>
          </a:solidFill>
        </a:defRPr>
      </a:pPr>
      <a:endParaRPr lang="it-IT"/>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212922966233405E-2"/>
          <c:y val="4.8123938817596898E-2"/>
          <c:w val="0.91978707703376605"/>
          <c:h val="0.90375212236480595"/>
        </c:manualLayout>
      </c:layout>
      <c:lineChart>
        <c:grouping val="standard"/>
        <c:varyColors val="0"/>
        <c:ser>
          <c:idx val="1"/>
          <c:order val="0"/>
          <c:tx>
            <c:strRef>
              <c:f>Sheet1!$C$1</c:f>
              <c:strCache>
                <c:ptCount val="1"/>
                <c:pt idx="0">
                  <c:v>Italia</c:v>
                </c:pt>
              </c:strCache>
            </c:strRef>
          </c:tx>
          <c:spPr>
            <a:ln w="38100" cap="rnd">
              <a:noFill/>
              <a:round/>
            </a:ln>
            <a:effectLst/>
          </c:spPr>
          <c:marker>
            <c:symbol val="circle"/>
            <c:size val="8"/>
            <c:spPr>
              <a:noFill/>
              <a:ln w="38100">
                <a:noFill/>
              </a:ln>
              <a:effectLst/>
            </c:spPr>
          </c:marke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Sheet1!$C$2:$C$6</c:f>
              <c:numCache>
                <c:formatCode>General</c:formatCode>
                <c:ptCount val="5"/>
                <c:pt idx="0">
                  <c:v>57.608200000000011</c:v>
                </c:pt>
                <c:pt idx="1">
                  <c:v>32.639499999999998</c:v>
                </c:pt>
                <c:pt idx="2">
                  <c:v>40.366300000000003</c:v>
                </c:pt>
                <c:pt idx="3">
                  <c:v>32.273099999999999</c:v>
                </c:pt>
                <c:pt idx="4">
                  <c:v>58.658700000000003</c:v>
                </c:pt>
              </c:numCache>
            </c:numRef>
          </c:val>
          <c:smooth val="0"/>
          <c:extLst>
            <c:ext xmlns:c16="http://schemas.microsoft.com/office/drawing/2014/chart" uri="{C3380CC4-5D6E-409C-BE32-E72D297353CC}">
              <c16:uniqueId val="{00000000-A9F7-4E43-9CF5-56E510E1EFA6}"/>
            </c:ext>
          </c:extLst>
        </c:ser>
        <c:dLbls>
          <c:showLegendKey val="0"/>
          <c:showVal val="0"/>
          <c:showCatName val="0"/>
          <c:showSerName val="0"/>
          <c:showPercent val="0"/>
          <c:showBubbleSize val="0"/>
        </c:dLbls>
        <c:marker val="1"/>
        <c:smooth val="0"/>
        <c:axId val="-2048044672"/>
        <c:axId val="-2048041968"/>
      </c:lineChart>
      <c:catAx>
        <c:axId val="-2048044672"/>
        <c:scaling>
          <c:orientation val="minMax"/>
        </c:scaling>
        <c:delete val="1"/>
        <c:axPos val="b"/>
        <c:numFmt formatCode="General" sourceLinked="1"/>
        <c:majorTickMark val="none"/>
        <c:minorTickMark val="none"/>
        <c:tickLblPos val="nextTo"/>
        <c:crossAx val="-2048041968"/>
        <c:crosses val="autoZero"/>
        <c:auto val="1"/>
        <c:lblAlgn val="ctr"/>
        <c:lblOffset val="100"/>
        <c:noMultiLvlLbl val="0"/>
      </c:catAx>
      <c:valAx>
        <c:axId val="-2048041968"/>
        <c:scaling>
          <c:orientation val="minMax"/>
          <c:max val="85"/>
          <c:min val="15"/>
        </c:scaling>
        <c:delete val="0"/>
        <c:axPos val="l"/>
        <c:majorGridlines>
          <c:spPr>
            <a:ln w="9525" cap="flat" cmpd="sng" algn="ctr">
              <a:solidFill>
                <a:schemeClr val="bg1">
                  <a:lumMod val="75000"/>
                </a:schemeClr>
              </a:solidFill>
              <a:round/>
            </a:ln>
            <a:effectLst/>
          </c:spPr>
        </c:majorGridlines>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3E67"/>
                </a:solidFill>
                <a:latin typeface="Trebuchet MS" panose="020B0703020202090204" pitchFamily="34" charset="0"/>
                <a:ea typeface="+mn-ea"/>
                <a:cs typeface="+mn-cs"/>
              </a:defRPr>
            </a:pPr>
            <a:endParaRPr lang="it-IT"/>
          </a:p>
        </c:txPr>
        <c:crossAx val="-2048044672"/>
        <c:crosses val="autoZero"/>
        <c:crossBetween val="between"/>
        <c:majorUnit val="10"/>
        <c:dispUnits>
          <c:builtInUnit val="hundreds"/>
        </c:dispUnits>
      </c:valAx>
      <c:spPr>
        <a:noFill/>
        <a:ln>
          <a:noFill/>
        </a:ln>
        <a:effectLst/>
      </c:spPr>
    </c:plotArea>
    <c:plotVisOnly val="1"/>
    <c:dispBlanksAs val="gap"/>
    <c:showDLblsOverMax val="0"/>
  </c:chart>
  <c:spPr>
    <a:noFill/>
    <a:ln>
      <a:noFill/>
    </a:ln>
    <a:effectLst/>
  </c:spPr>
  <c:txPr>
    <a:bodyPr/>
    <a:lstStyle/>
    <a:p>
      <a:pPr>
        <a:defRPr>
          <a:solidFill>
            <a:srgbClr val="003E67"/>
          </a:solidFill>
        </a:defRPr>
      </a:pPr>
      <a:endParaRPr lang="it-IT"/>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212980439383796E-2"/>
          <c:y val="4.8123772852499302E-2"/>
          <c:w val="0.91978707703376605"/>
          <c:h val="0.90375212236480595"/>
        </c:manualLayout>
      </c:layout>
      <c:lineChart>
        <c:grouping val="standard"/>
        <c:varyColors val="0"/>
        <c:ser>
          <c:idx val="1"/>
          <c:order val="0"/>
          <c:tx>
            <c:strRef>
              <c:f>Sheet1!$C$1</c:f>
              <c:strCache>
                <c:ptCount val="1"/>
                <c:pt idx="0">
                  <c:v>Italia</c:v>
                </c:pt>
              </c:strCache>
            </c:strRef>
          </c:tx>
          <c:spPr>
            <a:ln w="38100" cap="rnd">
              <a:solidFill>
                <a:srgbClr val="003E67"/>
              </a:solidFill>
              <a:round/>
            </a:ln>
            <a:effectLst/>
          </c:spPr>
          <c:marker>
            <c:symbol val="circle"/>
            <c:size val="8"/>
            <c:spPr>
              <a:solidFill>
                <a:srgbClr val="EBF3FD"/>
              </a:solidFill>
              <a:ln w="38100">
                <a:solidFill>
                  <a:srgbClr val="003E67"/>
                </a:solidFill>
              </a:ln>
              <a:effectLst/>
            </c:spPr>
          </c:marke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Sheet1!$C$2:$C$6</c:f>
              <c:numCache>
                <c:formatCode>General</c:formatCode>
                <c:ptCount val="5"/>
                <c:pt idx="0">
                  <c:v>57.608200000000011</c:v>
                </c:pt>
                <c:pt idx="1">
                  <c:v>32.639499999999998</c:v>
                </c:pt>
                <c:pt idx="2">
                  <c:v>40.366300000000003</c:v>
                </c:pt>
                <c:pt idx="3">
                  <c:v>32.273099999999999</c:v>
                </c:pt>
                <c:pt idx="4">
                  <c:v>58.658700000000003</c:v>
                </c:pt>
              </c:numCache>
            </c:numRef>
          </c:val>
          <c:smooth val="0"/>
          <c:extLst>
            <c:ext xmlns:c16="http://schemas.microsoft.com/office/drawing/2014/chart" uri="{C3380CC4-5D6E-409C-BE32-E72D297353CC}">
              <c16:uniqueId val="{00000001-0885-432B-8BAD-6038F5CFB3A1}"/>
            </c:ext>
          </c:extLst>
        </c:ser>
        <c:ser>
          <c:idx val="2"/>
          <c:order val="1"/>
          <c:tx>
            <c:strRef>
              <c:f>Sheet1!$D$1</c:f>
              <c:strCache>
                <c:ptCount val="1"/>
                <c:pt idx="0">
                  <c:v>Media EU</c:v>
                </c:pt>
              </c:strCache>
            </c:strRef>
          </c:tx>
          <c:spPr>
            <a:ln w="38100" cap="rnd">
              <a:solidFill>
                <a:srgbClr val="FF0000"/>
              </a:solidFill>
              <a:prstDash val="sysDash"/>
              <a:round/>
            </a:ln>
            <a:effectLst/>
          </c:spPr>
          <c:marker>
            <c:symbol val="circle"/>
            <c:size val="8"/>
            <c:spPr>
              <a:solidFill>
                <a:srgbClr val="FF0000"/>
              </a:solidFill>
              <a:ln w="38100">
                <a:solidFill>
                  <a:srgbClr val="FF0000"/>
                </a:solidFill>
              </a:ln>
              <a:effectLst/>
            </c:spPr>
          </c:marker>
          <c:cat>
            <c:strRef>
              <c:f>Sheet1!$A$2:$A$6</c:f>
              <c:strCache>
                <c:ptCount val="5"/>
                <c:pt idx="0">
                  <c:v>Connettività</c:v>
                </c:pt>
                <c:pt idx="1">
                  <c:v>Capitale umano</c:v>
                </c:pt>
                <c:pt idx="2">
                  <c:v>Uso di internet</c:v>
                </c:pt>
                <c:pt idx="3">
                  <c:v>Integrazione delle tecnologie digitali</c:v>
                </c:pt>
                <c:pt idx="4">
                  <c:v>Servizi pubblici digitali</c:v>
                </c:pt>
              </c:strCache>
            </c:strRef>
          </c:cat>
          <c:val>
            <c:numRef>
              <c:f>Sheet1!$D$2:$D$6</c:f>
              <c:numCache>
                <c:formatCode>General</c:formatCode>
                <c:ptCount val="5"/>
                <c:pt idx="0">
                  <c:v>59.3384</c:v>
                </c:pt>
                <c:pt idx="1">
                  <c:v>48.009099999999997</c:v>
                </c:pt>
                <c:pt idx="2">
                  <c:v>53.398600000000002</c:v>
                </c:pt>
                <c:pt idx="3">
                  <c:v>41.052500000000002</c:v>
                </c:pt>
                <c:pt idx="4">
                  <c:v>62.856299999999997</c:v>
                </c:pt>
              </c:numCache>
            </c:numRef>
          </c:val>
          <c:smooth val="0"/>
          <c:extLst>
            <c:ext xmlns:c16="http://schemas.microsoft.com/office/drawing/2014/chart" uri="{C3380CC4-5D6E-409C-BE32-E72D297353CC}">
              <c16:uniqueId val="{00000002-0885-432B-8BAD-6038F5CFB3A1}"/>
            </c:ext>
          </c:extLst>
        </c:ser>
        <c:dLbls>
          <c:showLegendKey val="0"/>
          <c:showVal val="0"/>
          <c:showCatName val="0"/>
          <c:showSerName val="0"/>
          <c:showPercent val="0"/>
          <c:showBubbleSize val="0"/>
        </c:dLbls>
        <c:marker val="1"/>
        <c:smooth val="0"/>
        <c:axId val="-2048901856"/>
        <c:axId val="-2048904512"/>
      </c:lineChart>
      <c:catAx>
        <c:axId val="-2048901856"/>
        <c:scaling>
          <c:orientation val="minMax"/>
        </c:scaling>
        <c:delete val="1"/>
        <c:axPos val="b"/>
        <c:numFmt formatCode="General" sourceLinked="1"/>
        <c:majorTickMark val="none"/>
        <c:minorTickMark val="none"/>
        <c:tickLblPos val="nextTo"/>
        <c:crossAx val="-2048904512"/>
        <c:crosses val="autoZero"/>
        <c:auto val="1"/>
        <c:lblAlgn val="ctr"/>
        <c:lblOffset val="100"/>
        <c:noMultiLvlLbl val="0"/>
      </c:catAx>
      <c:valAx>
        <c:axId val="-2048904512"/>
        <c:scaling>
          <c:orientation val="minMax"/>
          <c:max val="85"/>
          <c:min val="15"/>
        </c:scaling>
        <c:delete val="1"/>
        <c:axPos val="l"/>
        <c:numFmt formatCode="General" sourceLinked="0"/>
        <c:majorTickMark val="out"/>
        <c:minorTickMark val="none"/>
        <c:tickLblPos val="nextTo"/>
        <c:crossAx val="-2048901856"/>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solidFill>
            <a:srgbClr val="003E67"/>
          </a:solidFill>
          <a:latin typeface="Trebuchet MS" panose="020B0703020202090204" pitchFamily="34" charset="0"/>
        </a:defRPr>
      </a:pPr>
      <a:endParaRPr lang="it-IT"/>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E3031-F4BA-4284-8959-6F6E56F76568}" type="datetimeFigureOut">
              <a:rPr lang="it-IT" smtClean="0"/>
              <a:t>19/10/19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06A0E-5501-42A1-AE89-E2099EEF7BE6}" type="slidenum">
              <a:rPr lang="it-IT" smtClean="0"/>
              <a:t>‹#›</a:t>
            </a:fld>
            <a:endParaRPr lang="it-IT"/>
          </a:p>
        </p:txBody>
      </p:sp>
    </p:spTree>
    <p:extLst>
      <p:ext uri="{BB962C8B-B14F-4D97-AF65-F5344CB8AC3E}">
        <p14:creationId xmlns:p14="http://schemas.microsoft.com/office/powerpoint/2010/main" val="2882200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D306A0E-5501-42A1-AE89-E2099EEF7BE6}" type="slidenum">
              <a:rPr lang="it-IT" smtClean="0"/>
              <a:t>1</a:t>
            </a:fld>
            <a:endParaRPr lang="it-IT"/>
          </a:p>
        </p:txBody>
      </p:sp>
    </p:spTree>
    <p:extLst>
      <p:ext uri="{BB962C8B-B14F-4D97-AF65-F5344CB8AC3E}">
        <p14:creationId xmlns:p14="http://schemas.microsoft.com/office/powerpoint/2010/main" val="385421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3900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1654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0089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2483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7739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56214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45069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07122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406985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01848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r>
              <a:rPr lang="en-US" baseline="0" dirty="0"/>
              <a:t>Morris “Why the West Rule—For Now”</a:t>
            </a:r>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8100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204898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892869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734904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9110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06A0E-5501-42A1-AE89-E2099EEF7BE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7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06A0E-5501-42A1-AE89-E2099EEF7BE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738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Continua a scendere il numero dei dipendenti pubblici. Gli ultimi numeri ufficiali parlano di </a:t>
            </a:r>
            <a:r>
              <a:rPr lang="it-IT" sz="1200" b="1" kern="1200" dirty="0">
                <a:solidFill>
                  <a:schemeClr val="tx1"/>
                </a:solidFill>
                <a:effectLst/>
                <a:latin typeface="+mn-lt"/>
                <a:ea typeface="+mn-ea"/>
                <a:cs typeface="+mn-cs"/>
              </a:rPr>
              <a:t>3.247.764 occupati</a:t>
            </a:r>
            <a:r>
              <a:rPr lang="it-IT" sz="1200" kern="1200" dirty="0">
                <a:solidFill>
                  <a:schemeClr val="tx1"/>
                </a:solidFill>
                <a:effectLst/>
                <a:latin typeface="+mn-lt"/>
                <a:ea typeface="+mn-ea"/>
                <a:cs typeface="+mn-cs"/>
              </a:rPr>
              <a:t> nelle amministrazioni pubbliche, stiamo parlando di una riduzione del 7,2% dal 2008, vale a dire 246.187 persone sono uscite dalla PA e non sono state rimpiazzate. </a:t>
            </a:r>
          </a:p>
          <a:p>
            <a:r>
              <a:rPr lang="it-IT" sz="1200" kern="1200" dirty="0">
                <a:solidFill>
                  <a:schemeClr val="tx1"/>
                </a:solidFill>
                <a:effectLst/>
                <a:latin typeface="+mn-lt"/>
                <a:ea typeface="+mn-ea"/>
                <a:cs typeface="+mn-cs"/>
              </a:rPr>
              <a:t>Il confronto internazionale ci dice che non è il numero il problema:</a:t>
            </a:r>
          </a:p>
          <a:p>
            <a:r>
              <a:rPr lang="it-IT" sz="1200" b="1" kern="1200" dirty="0">
                <a:solidFill>
                  <a:schemeClr val="tx1"/>
                </a:solidFill>
                <a:effectLst/>
                <a:latin typeface="+mn-lt"/>
                <a:ea typeface="+mn-ea"/>
                <a:cs typeface="+mn-cs"/>
              </a:rPr>
              <a:t>In Francia sono oltre 5 milioni e mezzo, in UK 5,1 milioni, in Germania 4.7</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Piuttosto il problema è dato dall’età: </a:t>
            </a:r>
            <a:r>
              <a:rPr lang="it-IT" sz="1200" b="1" kern="1200" dirty="0">
                <a:solidFill>
                  <a:schemeClr val="tx1"/>
                </a:solidFill>
                <a:effectLst/>
                <a:latin typeface="+mn-lt"/>
                <a:ea typeface="+mn-ea"/>
                <a:cs typeface="+mn-cs"/>
              </a:rPr>
              <a:t>l’età media dei dipendenti è infatti di 51,34 anni</a:t>
            </a:r>
            <a:r>
              <a:rPr lang="it-IT" sz="1200" kern="1200" dirty="0">
                <a:solidFill>
                  <a:schemeClr val="tx1"/>
                </a:solidFill>
                <a:effectLst/>
                <a:latin typeface="+mn-lt"/>
                <a:ea typeface="+mn-ea"/>
                <a:cs typeface="+mn-cs"/>
              </a:rPr>
              <a:t> e cresce con una media di 6 mesi ogni anno, questo vuol dire che a lavorare sulle importanti sfide di sviluppo e cambiamento del Paese saranno nel 2020 dipendenti con un’età media di 53,6 anni. Ma, al di là della media, stiamo parlando di </a:t>
            </a:r>
            <a:r>
              <a:rPr lang="it-IT" sz="1200" b="1" kern="1200" dirty="0">
                <a:solidFill>
                  <a:schemeClr val="tx1"/>
                </a:solidFill>
                <a:effectLst/>
                <a:latin typeface="+mn-lt"/>
                <a:ea typeface="+mn-ea"/>
                <a:cs typeface="+mn-cs"/>
              </a:rPr>
              <a:t>oltre 438.000 persone che hanno tra i 60-64 anni</a:t>
            </a:r>
            <a:r>
              <a:rPr lang="it-IT" sz="1200" kern="1200" dirty="0">
                <a:solidFill>
                  <a:schemeClr val="tx1"/>
                </a:solidFill>
                <a:effectLst/>
                <a:latin typeface="+mn-lt"/>
                <a:ea typeface="+mn-ea"/>
                <a:cs typeface="+mn-cs"/>
              </a:rPr>
              <a:t>, pronti a lasciare il servizio.  Questa è la motivazione dell’attuale sblocco del turnover e delle dichiarazioni del Ministro Giulia Bongiorno della necessità di assumere nei prossimi anni 450mila nuovi dipendenti pubblici con nuove professionalità.</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Altro grande problema è la qualificazione: </a:t>
            </a:r>
            <a:r>
              <a:rPr lang="it-IT" sz="1200" b="1" kern="1200" dirty="0">
                <a:solidFill>
                  <a:schemeClr val="tx1"/>
                </a:solidFill>
                <a:effectLst/>
                <a:latin typeface="+mn-lt"/>
                <a:ea typeface="+mn-ea"/>
                <a:cs typeface="+mn-cs"/>
              </a:rPr>
              <a:t>il 62% dei dipendenti della PA ha al massimo un diploma di licenza media superiore</a:t>
            </a:r>
            <a:r>
              <a:rPr lang="it-IT" sz="1200" kern="1200" dirty="0">
                <a:solidFill>
                  <a:schemeClr val="tx1"/>
                </a:solidFill>
                <a:effectLst/>
                <a:latin typeface="+mn-lt"/>
                <a:ea typeface="+mn-ea"/>
                <a:cs typeface="+mn-cs"/>
              </a:rPr>
              <a:t>, il 4,2% ha una laurea breve e, poco più di 1/3 (34%), ha la laurea o titoli superiori. </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Inoltre si fa </a:t>
            </a:r>
            <a:r>
              <a:rPr lang="it-IT" sz="1200" b="1" kern="1200" dirty="0">
                <a:solidFill>
                  <a:schemeClr val="tx1"/>
                </a:solidFill>
                <a:effectLst/>
                <a:latin typeface="+mn-lt"/>
                <a:ea typeface="+mn-ea"/>
                <a:cs typeface="+mn-cs"/>
              </a:rPr>
              <a:t>sempre meno formazione</a:t>
            </a:r>
            <a:r>
              <a:rPr lang="it-IT" sz="1200" kern="1200" dirty="0">
                <a:solidFill>
                  <a:schemeClr val="tx1"/>
                </a:solidFill>
                <a:effectLst/>
                <a:latin typeface="+mn-lt"/>
                <a:ea typeface="+mn-ea"/>
                <a:cs typeface="+mn-cs"/>
              </a:rPr>
              <a:t>. Nel 2008 la media di giornate di formazione per ciascun dipendente era di 1,4, nel 2016 siamo arrivati a 0,9, mentre i nostri vicini europei di Francia, UK e Germania possono contare su 6/7 ore di formazione in un anno.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C9F1BAAC-9D14-DF4C-A4E2-92E157791DC8}" type="slidenum">
              <a:rPr lang="it-IT" smtClean="0"/>
              <a:t>30</a:t>
            </a:fld>
            <a:endParaRPr lang="it-IT"/>
          </a:p>
        </p:txBody>
      </p:sp>
    </p:spTree>
    <p:extLst>
      <p:ext uri="{BB962C8B-B14F-4D97-AF65-F5344CB8AC3E}">
        <p14:creationId xmlns:p14="http://schemas.microsoft.com/office/powerpoint/2010/main" val="1113843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p:sp>
      <p:sp>
        <p:nvSpPr>
          <p:cNvPr id="1843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solidFill>
                  <a:schemeClr val="tx1"/>
                </a:solidFill>
                <a:latin typeface="Lucida Grande" pitchFamily="123" charset="0"/>
                <a:ea typeface="ヒラギノ角ゴ Pro W3" pitchFamily="123" charset="-128"/>
                <a:cs typeface="Lucida Grande" pitchFamily="123" charset="0"/>
              </a:rPr>
              <a:t>Il divario tra risorse disponibili e bisogni è quindi destinato ad aumentare creando uno spazio che mette a rischio la sostenibilità del sistema sanitario e la qualità delle cure.</a:t>
            </a:r>
            <a:r>
              <a:rPr lang="it-IT" altLang="it-IT" b="1" dirty="0">
                <a:solidFill>
                  <a:schemeClr val="tx1"/>
                </a:solidFill>
                <a:latin typeface="Lucida Grande" pitchFamily="123" charset="0"/>
                <a:ea typeface="ヒラギノ角ゴ Pro W3" pitchFamily="123" charset="-128"/>
                <a:cs typeface="Lucida Grande" pitchFamily="123" charset="0"/>
              </a:rPr>
              <a:t> </a:t>
            </a:r>
            <a:r>
              <a:rPr lang="it-IT" altLang="it-IT" dirty="0">
                <a:solidFill>
                  <a:schemeClr val="tx1"/>
                </a:solidFill>
                <a:latin typeface="Lucida Grande" pitchFamily="123" charset="0"/>
                <a:ea typeface="ヒラギノ角ゴ Pro W3" pitchFamily="123" charset="-128"/>
                <a:cs typeface="Lucida Grande" pitchFamily="123" charset="0"/>
              </a:rPr>
              <a:t>Una sola è la strada per rispondere a questa vera e propria emergenza e colmare questo spazio: l’innovazione. Sono necessari in particolare tre livelli di innovazione:</a:t>
            </a:r>
            <a:endParaRPr lang="it-IT" altLang="it-IT" b="1" dirty="0">
              <a:solidFill>
                <a:schemeClr val="tx1"/>
              </a:solidFill>
              <a:latin typeface="Lucida Grande" pitchFamily="123" charset="0"/>
              <a:ea typeface="ヒラギノ角ゴ Pro W3" pitchFamily="123" charset="-128"/>
              <a:cs typeface="Lucida Grande" pitchFamily="123" charset="0"/>
            </a:endParaRPr>
          </a:p>
          <a:p>
            <a:r>
              <a:rPr lang="it-IT" altLang="it-IT" i="1" dirty="0">
                <a:solidFill>
                  <a:schemeClr val="tx1"/>
                </a:solidFill>
                <a:latin typeface="Lucida Grande" pitchFamily="123" charset="0"/>
                <a:ea typeface="ヒラギノ角ゴ Pro W3" pitchFamily="123" charset="-128"/>
                <a:cs typeface="Lucida Grande" pitchFamily="123" charset="0"/>
              </a:rPr>
              <a:t>Rinnovamento organizzativo e tecnologico</a:t>
            </a:r>
            <a:r>
              <a:rPr lang="it-IT" altLang="it-IT" dirty="0">
                <a:solidFill>
                  <a:schemeClr val="tx1"/>
                </a:solidFill>
                <a:latin typeface="Lucida Grande" pitchFamily="123" charset="0"/>
                <a:ea typeface="ヒラギノ角ゴ Pro W3" pitchFamily="123" charset="-128"/>
                <a:cs typeface="Lucida Grande" pitchFamily="123" charset="0"/>
              </a:rPr>
              <a:t>: occorre ripensare i processi e i modelli organizzativi delle aziende sanitarie e delle Regioni. È necessario spostare le cure dall’ospedale al territorio e definire processi di presa in carico dei sempre più numerosi pazienti cronici, così da ridurre esami e ricoveri evitabili, migliorando contemporaneamente l’accesso alle cure. Le soluzioni digitali possono contribuire enormemente a tali processi, grazie alla Cartella Clinica Elettronica, al Fascicolo Sanitario Elettronico, ai servizi digitali al cittadino e alla Telemedicina. Con i Big Data Analytics e l’</a:t>
            </a:r>
            <a:r>
              <a:rPr lang="it-IT" altLang="it-IT" dirty="0" err="1">
                <a:solidFill>
                  <a:schemeClr val="tx1"/>
                </a:solidFill>
                <a:latin typeface="Lucida Grande" pitchFamily="123" charset="0"/>
                <a:ea typeface="ヒラギノ角ゴ Pro W3" pitchFamily="123" charset="-128"/>
                <a:cs typeface="Lucida Grande" pitchFamily="123" charset="0"/>
              </a:rPr>
              <a:t>Artificial</a:t>
            </a:r>
            <a:r>
              <a:rPr lang="it-IT" altLang="it-IT" dirty="0">
                <a:solidFill>
                  <a:schemeClr val="tx1"/>
                </a:solidFill>
                <a:latin typeface="Lucida Grande" pitchFamily="123" charset="0"/>
                <a:ea typeface="ヒラギノ角ゴ Pro W3" pitchFamily="123" charset="-128"/>
                <a:cs typeface="Lucida Grande" pitchFamily="123" charset="0"/>
              </a:rPr>
              <a:t> Intelligence, inoltre, sarà possibile in futuro migliorare qualità e appropriatezza evitando sprechi e abusi grazie a trattamenti personalizzati in funzione di età, stile di vita, residenza, storia familiare e patrimonio genetico del singolo paziente..</a:t>
            </a:r>
            <a:endParaRPr lang="it-IT" altLang="it-IT" b="1" dirty="0">
              <a:solidFill>
                <a:schemeClr val="tx1"/>
              </a:solidFill>
              <a:latin typeface="Lucida Grande" pitchFamily="123" charset="0"/>
              <a:ea typeface="ヒラギノ角ゴ Pro W3" pitchFamily="123" charset="-128"/>
              <a:cs typeface="Lucida Grande" pitchFamily="123" charset="0"/>
            </a:endParaRPr>
          </a:p>
          <a:p>
            <a:r>
              <a:rPr lang="it-IT" altLang="it-IT" i="1" dirty="0">
                <a:solidFill>
                  <a:schemeClr val="tx1"/>
                </a:solidFill>
                <a:latin typeface="Lucida Grande" pitchFamily="123" charset="0"/>
                <a:ea typeface="ヒラギノ角ゴ Pro W3" pitchFamily="123" charset="-128"/>
                <a:cs typeface="Lucida Grande" pitchFamily="123" charset="0"/>
              </a:rPr>
              <a:t>Empowerment del cittadino/paziente</a:t>
            </a:r>
            <a:r>
              <a:rPr lang="it-IT" altLang="it-IT" dirty="0">
                <a:solidFill>
                  <a:schemeClr val="tx1"/>
                </a:solidFill>
                <a:latin typeface="Lucida Grande" pitchFamily="123" charset="0"/>
                <a:ea typeface="ヒラギノ角ゴ Pro W3" pitchFamily="123" charset="-128"/>
                <a:cs typeface="Lucida Grande" pitchFamily="123" charset="0"/>
              </a:rPr>
              <a:t>: il cittadino dovrà essere sempre più attivo e partecipe nella corretta gestione della propria salute. Anche in questo ambito il digitale può giocare un ruolo fondamentale: l’accesso a informazioni autorevoli attraverso Internet, l’accesso ai propri dati clinici tramite il Fascicolo Sanitario Elettronico, il monitoraggio del proprio stile di vita con le </a:t>
            </a:r>
            <a:r>
              <a:rPr lang="it-IT" altLang="it-IT" dirty="0" err="1">
                <a:solidFill>
                  <a:schemeClr val="tx1"/>
                </a:solidFill>
                <a:latin typeface="Lucida Grande" pitchFamily="123" charset="0"/>
                <a:ea typeface="ヒラギノ角ゴ Pro W3" pitchFamily="123" charset="-128"/>
                <a:cs typeface="Lucida Grande" pitchFamily="123" charset="0"/>
              </a:rPr>
              <a:t>App</a:t>
            </a:r>
            <a:r>
              <a:rPr lang="it-IT" altLang="it-IT" dirty="0">
                <a:solidFill>
                  <a:schemeClr val="tx1"/>
                </a:solidFill>
                <a:latin typeface="Lucida Grande" pitchFamily="123" charset="0"/>
                <a:ea typeface="ヒラギノ角ゴ Pro W3" pitchFamily="123" charset="-128"/>
                <a:cs typeface="Lucida Grande" pitchFamily="123" charset="0"/>
              </a:rPr>
              <a:t>, una continua comunicazione con il proprio medico anche attraverso strumenti digitali: questi sono solo alcuni degli ambiti che consentiranno ai cittadini/pazienti di aumentare la consapevolezza sulla propria salute e, di conseguenza, vivere in modo più sano. Occorre quindi promuovere tra i cittadini un appropriato utilizzo di tali servizi attraverso specifiche campagne di sensibilizzazione e comunicazione, così da farne capire il valore.  </a:t>
            </a:r>
          </a:p>
          <a:p>
            <a:r>
              <a:rPr lang="it-IT" altLang="it-IT" i="1" dirty="0">
                <a:solidFill>
                  <a:schemeClr val="tx1"/>
                </a:solidFill>
                <a:latin typeface="Lucida Grande" pitchFamily="123" charset="0"/>
                <a:ea typeface="ヒラギノ角ゴ Pro W3" pitchFamily="123" charset="-128"/>
                <a:cs typeface="Lucida Grande" pitchFamily="123" charset="0"/>
              </a:rPr>
              <a:t>Sviluppo di nuove competenze per gli operatori sanitari</a:t>
            </a:r>
            <a:r>
              <a:rPr lang="it-IT" altLang="it-IT" dirty="0">
                <a:solidFill>
                  <a:schemeClr val="tx1"/>
                </a:solidFill>
                <a:latin typeface="Lucida Grande" pitchFamily="123" charset="0"/>
                <a:ea typeface="ヒラギノ角ゴ Pro W3" pitchFamily="123" charset="-128"/>
                <a:cs typeface="Lucida Grande" pitchFamily="123" charset="0"/>
              </a:rPr>
              <a:t>: la cultura digitale e la conoscenza delle opportunità offerte dagli strumenti digitali tra i professionisti sono alla base della corretta promozione e della buona riuscita di nuove iniziative di Sanità digitale. Occorre quindi identificare e sviluppare tali competenze nei giusti contesti e con le corrette modalità, partendo dalla formazione universitaria e continuando con la formazione continua e l’apprendimento on the job.</a:t>
            </a:r>
          </a:p>
          <a:p>
            <a:endParaRPr lang="en-US" altLang="it-IT" dirty="0">
              <a:latin typeface="Lucida Grande" pitchFamily="123" charset="0"/>
              <a:ea typeface="ヒラギノ角ゴ Pro W3" pitchFamily="123" charset="-128"/>
              <a:cs typeface="Lucida Grande" pitchFamily="123" charset="0"/>
            </a:endParaRPr>
          </a:p>
          <a:p>
            <a:endParaRPr lang="it-IT" altLang="it-IT" dirty="0">
              <a:latin typeface="Lucida Grande" pitchFamily="123" charset="0"/>
              <a:ea typeface="ヒラギノ角ゴ Pro W3" pitchFamily="123" charset="-128"/>
              <a:cs typeface="Lucida Grande" pitchFamily="123" charset="0"/>
            </a:endParaRPr>
          </a:p>
        </p:txBody>
      </p:sp>
    </p:spTree>
    <p:extLst>
      <p:ext uri="{BB962C8B-B14F-4D97-AF65-F5344CB8AC3E}">
        <p14:creationId xmlns:p14="http://schemas.microsoft.com/office/powerpoint/2010/main" val="2401120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06A0E-5501-42A1-AE89-E2099EEF7BE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857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AC496A-3334-48F6-880F-0E3547D2B144}" type="slidenum">
              <a:rPr lang="en-US" altLang="it-IT" smtClean="0"/>
              <a:pPr/>
              <a:t>33</a:t>
            </a:fld>
            <a:endParaRPr lang="en-US" altLang="it-IT"/>
          </a:p>
        </p:txBody>
      </p:sp>
    </p:spTree>
    <p:extLst>
      <p:ext uri="{BB962C8B-B14F-4D97-AF65-F5344CB8AC3E}">
        <p14:creationId xmlns:p14="http://schemas.microsoft.com/office/powerpoint/2010/main" val="213283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42177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*60% viene utilizzata come soglia per determinare il successo dei progetti di cambiamento</a:t>
            </a:r>
          </a:p>
          <a:p>
            <a:r>
              <a:rPr lang="it-IT" dirty="0"/>
              <a:t>Domanda: </a:t>
            </a:r>
          </a:p>
          <a:p>
            <a:r>
              <a:rPr lang="it-IT" dirty="0"/>
              <a:t>In che misura ritiene che siano stati raggiunti gli obiettivi del cambiamento?</a:t>
            </a:r>
          </a:p>
          <a:p>
            <a:r>
              <a:rPr lang="it-IT" dirty="0"/>
              <a:t>Per i progetti di cambiamento ancora in corso valutare l’allineamento con gli obiettivi previsti per il periodo attuale</a:t>
            </a:r>
          </a:p>
          <a:p>
            <a:r>
              <a:rPr lang="it-IT" dirty="0"/>
              <a:t>Risposte: </a:t>
            </a:r>
          </a:p>
          <a:p>
            <a:r>
              <a:rPr lang="it-IT" dirty="0"/>
              <a:t>&lt;20%  20% - 40%  40% - 60%  60% - 80%  80% - 100%   </a:t>
            </a:r>
          </a:p>
          <a:p>
            <a:endParaRPr lang="it-IT" dirty="0"/>
          </a:p>
        </p:txBody>
      </p:sp>
      <p:sp>
        <p:nvSpPr>
          <p:cNvPr id="4" name="Segnaposto numero diapositiva 3"/>
          <p:cNvSpPr>
            <a:spLocks noGrp="1"/>
          </p:cNvSpPr>
          <p:nvPr>
            <p:ph type="sldNum" sz="quarter" idx="10"/>
          </p:nvPr>
        </p:nvSpPr>
        <p:spPr/>
        <p:txBody>
          <a:bodyPr/>
          <a:lstStyle/>
          <a:p>
            <a:fld id="{CDAC496A-3334-48F6-880F-0E3547D2B144}" type="slidenum">
              <a:rPr lang="en-US" altLang="it-IT" smtClean="0"/>
              <a:pPr/>
              <a:t>34</a:t>
            </a:fld>
            <a:endParaRPr lang="en-US" altLang="it-IT"/>
          </a:p>
        </p:txBody>
      </p:sp>
    </p:spTree>
    <p:extLst>
      <p:ext uri="{BB962C8B-B14F-4D97-AF65-F5344CB8AC3E}">
        <p14:creationId xmlns:p14="http://schemas.microsoft.com/office/powerpoint/2010/main" val="722657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t>
            </a:r>
          </a:p>
          <a:p>
            <a:r>
              <a:rPr lang="it-IT" dirty="0"/>
              <a:t>Quali sono i principali ostacoli al raggiungimento degli obiettivi del cambiamento? (</a:t>
            </a:r>
            <a:r>
              <a:rPr lang="it-IT" dirty="0" err="1"/>
              <a:t>Max</a:t>
            </a:r>
            <a:r>
              <a:rPr lang="it-IT" dirty="0"/>
              <a:t> 3 scelte)</a:t>
            </a:r>
          </a:p>
          <a:p>
            <a:r>
              <a:rPr lang="it-IT" dirty="0"/>
              <a:t>Risposte: </a:t>
            </a:r>
          </a:p>
          <a:p>
            <a:r>
              <a:rPr lang="it-IT" dirty="0"/>
              <a:t>Supporto/sponsorship del top Management  </a:t>
            </a:r>
          </a:p>
          <a:p>
            <a:r>
              <a:rPr lang="it-IT" dirty="0"/>
              <a:t>Engagement e coinvolgimento delle persone coinvolte  </a:t>
            </a:r>
          </a:p>
          <a:p>
            <a:r>
              <a:rPr lang="it-IT" dirty="0"/>
              <a:t>Qualità/capacità degli agenti del cambiamento interni  </a:t>
            </a:r>
          </a:p>
          <a:p>
            <a:r>
              <a:rPr lang="it-IT" dirty="0"/>
              <a:t>Qualità e sistematicità dell'approccio metodologico seguito  </a:t>
            </a:r>
          </a:p>
          <a:p>
            <a:r>
              <a:rPr lang="it-IT" dirty="0"/>
              <a:t>Qualità del supporto di attori esterni  </a:t>
            </a:r>
          </a:p>
          <a:p>
            <a:r>
              <a:rPr lang="it-IT" dirty="0"/>
              <a:t>Presenza di una cultura aperta al cambiamento  </a:t>
            </a:r>
          </a:p>
          <a:p>
            <a:r>
              <a:rPr lang="it-IT" dirty="0"/>
              <a:t>Fattori esogeni al progetto  </a:t>
            </a:r>
          </a:p>
          <a:p>
            <a:r>
              <a:rPr lang="it-IT" dirty="0"/>
              <a:t>Qualità della formazione erogata  </a:t>
            </a:r>
          </a:p>
          <a:p>
            <a:r>
              <a:rPr lang="it-IT" dirty="0"/>
              <a:t>Qualità della comunicazione  </a:t>
            </a:r>
          </a:p>
          <a:p>
            <a:r>
              <a:rPr lang="it-IT" dirty="0"/>
              <a:t>Struttura Organizzativa  </a:t>
            </a:r>
          </a:p>
          <a:p>
            <a:r>
              <a:rPr lang="it-IT" dirty="0"/>
              <a:t>Altro (specificare nel commento) </a:t>
            </a:r>
          </a:p>
          <a:p>
            <a:endParaRPr lang="it-IT" dirty="0"/>
          </a:p>
        </p:txBody>
      </p:sp>
      <p:sp>
        <p:nvSpPr>
          <p:cNvPr id="4" name="Segnaposto numero diapositiva 3"/>
          <p:cNvSpPr>
            <a:spLocks noGrp="1"/>
          </p:cNvSpPr>
          <p:nvPr>
            <p:ph type="sldNum" sz="quarter" idx="10"/>
          </p:nvPr>
        </p:nvSpPr>
        <p:spPr/>
        <p:txBody>
          <a:bodyPr/>
          <a:lstStyle/>
          <a:p>
            <a:fld id="{CDAC496A-3334-48F6-880F-0E3547D2B144}" type="slidenum">
              <a:rPr lang="en-US" altLang="it-IT" smtClean="0"/>
              <a:pPr/>
              <a:t>35</a:t>
            </a:fld>
            <a:endParaRPr lang="en-US" altLang="it-IT"/>
          </a:p>
        </p:txBody>
      </p:sp>
    </p:spTree>
    <p:extLst>
      <p:ext uri="{BB962C8B-B14F-4D97-AF65-F5344CB8AC3E}">
        <p14:creationId xmlns:p14="http://schemas.microsoft.com/office/powerpoint/2010/main" val="351900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Bisogna creare clima di ingaggio che favorisce il cambiamento, le persone sono ancora passive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12. Quale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frase</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meglio</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rappresenta</a:t>
            </a:r>
            <a:r>
              <a:rPr kumimoji="0" lang="en-GB" sz="1200" b="1" i="0" u="none" strike="noStrike" kern="1200" cap="none" spc="0" normalizeH="0" baseline="0" noProof="0" dirty="0">
                <a:ln>
                  <a:noFill/>
                </a:ln>
                <a:solidFill>
                  <a:prstClr val="black"/>
                </a:solidFill>
                <a:effectLst/>
                <a:uLnTx/>
                <a:uFillTx/>
                <a:latin typeface="Calibri"/>
                <a:ea typeface="+mn-ea"/>
                <a:cs typeface="+mn-cs"/>
              </a:rPr>
              <a:t> come le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1" i="0" u="none" strike="noStrike" kern="1200" cap="none" spc="0" normalizeH="0" baseline="0" noProof="0" dirty="0">
                <a:ln>
                  <a:noFill/>
                </a:ln>
                <a:solidFill>
                  <a:prstClr val="black"/>
                </a:solidFill>
                <a:effectLst/>
                <a:uLnTx/>
                <a:uFillTx/>
                <a:latin typeface="Calibri"/>
                <a:ea typeface="+mn-ea"/>
                <a:cs typeface="+mn-cs"/>
              </a:rPr>
              <a:t> in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azienda</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vivono</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il</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cambiamento</a:t>
            </a:r>
            <a:r>
              <a:rPr kumimoji="0" lang="en-GB" sz="1200" b="1" i="0" u="none" strike="noStrike" kern="1200" cap="none" spc="0" normalizeH="0" baseline="0" noProof="0" dirty="0">
                <a:ln>
                  <a:noFill/>
                </a:ln>
                <a:solidFill>
                  <a:prstClr val="black"/>
                </a:solidFill>
                <a:effectLst/>
                <a:uLnTx/>
                <a:uFillTx/>
                <a:latin typeface="Calibri"/>
                <a:ea typeface="+mn-ea"/>
                <a:cs typeface="+mn-cs"/>
              </a:rPr>
              <a:t>? (1 </a:t>
            </a:r>
            <a:r>
              <a:rPr kumimoji="0" lang="en-GB" sz="1200" b="1" i="0" u="none" strike="noStrike" kern="1200" cap="none" spc="0" normalizeH="0" baseline="0" noProof="0" dirty="0" err="1">
                <a:ln>
                  <a:noFill/>
                </a:ln>
                <a:solidFill>
                  <a:prstClr val="black"/>
                </a:solidFill>
                <a:effectLst/>
                <a:uLnTx/>
                <a:uFillTx/>
                <a:latin typeface="Calibri"/>
                <a:ea typeface="+mn-ea"/>
                <a:cs typeface="+mn-cs"/>
              </a:rPr>
              <a:t>risposta</a:t>
            </a:r>
            <a:r>
              <a:rPr kumimoji="0" lang="en-GB" sz="1200" b="1" i="0" u="none" strike="noStrike" kern="1200" cap="none" spc="0" normalizeH="0" baseline="0" noProof="0" dirty="0">
                <a:ln>
                  <a:noFill/>
                </a:ln>
                <a:solidFill>
                  <a:prstClr val="black"/>
                </a:solidFill>
                <a:effectLst/>
                <a:uLnTx/>
                <a:uFillTx/>
                <a:latin typeface="Calibri"/>
                <a:ea typeface="+mn-ea"/>
                <a:cs typeface="+mn-cs"/>
              </a:rPr>
              <a:t>)</a:t>
            </a:r>
          </a:p>
          <a:p>
            <a:pPr marL="171450" marR="0" lvl="0" indent="-171450" algn="l" defTabSz="914400" rtl="0" eaLnBrk="0" fontAlgn="base" latinLnBrk="0" hangingPunct="0">
              <a:lnSpc>
                <a:spcPct val="100000"/>
              </a:lnSpc>
              <a:spcBef>
                <a:spcPct val="30000"/>
              </a:spcBef>
              <a:spcAft>
                <a:spcPct val="0"/>
              </a:spcAft>
              <a:buClrTx/>
              <a:buSzTx/>
              <a:buFont typeface="Wingdings" charset="2"/>
              <a:buChar char="q"/>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reagiscono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negativamente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alle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iniziative</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cambiamento</a:t>
            </a:r>
            <a:r>
              <a:rPr kumimoji="0" lang="en-GB" sz="1200" b="0" i="0" u="none" strike="noStrike" kern="1200" cap="none" spc="0" normalizeH="0" baseline="0" noProof="0" dirty="0">
                <a:ln>
                  <a:noFill/>
                </a:ln>
                <a:solidFill>
                  <a:prstClr val="black"/>
                </a:solidFill>
                <a:effectLst/>
                <a:uLnTx/>
                <a:uFillTx/>
                <a:latin typeface="Calibri"/>
                <a:ea typeface="+mn-ea"/>
                <a:cs typeface="+mn-cs"/>
              </a:rPr>
              <a:t> e lo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ostacolano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 typeface="Wingdings" charset="2"/>
              <a:buChar char="q"/>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0" i="0" u="none" strike="noStrike" kern="1200" cap="none" spc="0" normalizeH="0" baseline="0" noProof="0" dirty="0">
                <a:ln>
                  <a:noFill/>
                </a:ln>
                <a:solidFill>
                  <a:prstClr val="black"/>
                </a:solidFill>
                <a:effectLst/>
                <a:uLnTx/>
                <a:uFillTx/>
                <a:latin typeface="Calibri"/>
                <a:ea typeface="+mn-ea"/>
                <a:cs typeface="+mn-cs"/>
              </a:rPr>
              <a:t> sono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indifferenti</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alle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iniziative</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cambiamento</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Wingdings" charset="2"/>
              <a:buChar char="q"/>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0" i="0" u="none" strike="noStrike" kern="1200" cap="none" spc="0" normalizeH="0" baseline="0" noProof="0" dirty="0">
                <a:ln>
                  <a:noFill/>
                </a:ln>
                <a:solidFill>
                  <a:prstClr val="black"/>
                </a:solidFill>
                <a:effectLst/>
                <a:uLnTx/>
                <a:uFillTx/>
                <a:latin typeface="Calibri"/>
                <a:ea typeface="+mn-ea"/>
                <a:cs typeface="+mn-cs"/>
              </a:rPr>
              <a:t>, se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attivate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partecipano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alle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iniziative</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cambiamento</a:t>
            </a:r>
            <a:r>
              <a:rPr kumimoji="0" lang="en-GB" sz="1200" b="0" i="0" u="none" strike="noStrike" kern="1200" cap="none" spc="0" normalizeH="0" baseline="0" noProof="0" dirty="0">
                <a:ln>
                  <a:noFill/>
                </a:ln>
                <a:solidFill>
                  <a:prstClr val="black"/>
                </a:solidFill>
                <a:effectLst/>
                <a:uLnTx/>
                <a:uFillTx/>
                <a:latin typeface="Calibri"/>
                <a:ea typeface="+mn-ea"/>
                <a:cs typeface="+mn-cs"/>
              </a:rPr>
              <a:t> con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atteggiamento</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accettazione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Wingdings" charset="2"/>
              <a:buChar char="q"/>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partecipano</a:t>
            </a:r>
            <a:r>
              <a:rPr kumimoji="0" lang="en-GB" sz="1200" b="0" i="0" u="none" strike="noStrike" kern="1200" cap="none" spc="0" normalizeH="0" baseline="0" noProof="0" dirty="0">
                <a:ln>
                  <a:noFill/>
                </a:ln>
                <a:solidFill>
                  <a:prstClr val="black"/>
                </a:solidFill>
                <a:effectLst/>
                <a:uLnTx/>
                <a:uFillTx/>
                <a:latin typeface="Calibri"/>
                <a:ea typeface="+mn-ea"/>
                <a:cs typeface="+mn-cs"/>
              </a:rPr>
              <a:t> con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disponibilità</a:t>
            </a:r>
            <a:r>
              <a:rPr kumimoji="0" lang="en-GB" sz="1200" b="0" i="0" u="none" strike="noStrike" kern="1200" cap="none" spc="0" normalizeH="0" baseline="0" noProof="0" dirty="0">
                <a:ln>
                  <a:noFill/>
                </a:ln>
                <a:solidFill>
                  <a:prstClr val="black"/>
                </a:solidFill>
                <a:effectLst/>
                <a:uLnTx/>
                <a:uFillTx/>
                <a:latin typeface="Calibri"/>
                <a:ea typeface="+mn-ea"/>
                <a:cs typeface="+mn-cs"/>
              </a:rPr>
              <a:t> e con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spirito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costruttivo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alle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iniziative</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cambiamento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che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vengono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promosse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dall'azienda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Wingdings" charset="2"/>
              <a:buChar char="q"/>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persone</a:t>
            </a:r>
            <a:r>
              <a:rPr kumimoji="0" lang="en-GB" sz="1200" b="0" i="0" u="none" strike="noStrike" kern="1200" cap="none" spc="0" normalizeH="0" baseline="0" noProof="0" dirty="0">
                <a:ln>
                  <a:noFill/>
                </a:ln>
                <a:solidFill>
                  <a:prstClr val="black"/>
                </a:solidFill>
                <a:effectLst/>
                <a:uLnTx/>
                <a:uFillTx/>
                <a:latin typeface="Calibri"/>
                <a:ea typeface="+mn-ea"/>
                <a:cs typeface="+mn-cs"/>
              </a:rPr>
              <a:t> sono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ingaggiate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propositive</a:t>
            </a:r>
            <a:r>
              <a:rPr kumimoji="0" lang="en-GB" sz="1200" b="0" i="0" u="none" strike="noStrike" kern="1200" cap="none" spc="0" normalizeH="0" baseline="0" noProof="0" dirty="0">
                <a:ln>
                  <a:noFill/>
                </a:ln>
                <a:solidFill>
                  <a:prstClr val="black"/>
                </a:solidFill>
                <a:effectLst/>
                <a:uLnTx/>
                <a:uFillTx/>
                <a:latin typeface="Calibri"/>
                <a:ea typeface="+mn-ea"/>
                <a:cs typeface="+mn-cs"/>
              </a:rPr>
              <a:t> 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promuovo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attivamente</a:t>
            </a:r>
            <a:r>
              <a:rPr kumimoji="0" lang="en-GB" sz="1200" b="0" i="0" u="none" strike="noStrike" kern="1200" cap="none" spc="0" normalizeH="0" baseline="0" noProof="0" dirty="0">
                <a:ln>
                  <a:noFill/>
                </a:ln>
                <a:solidFill>
                  <a:prstClr val="black"/>
                </a:solidFill>
                <a:effectLst/>
                <a:uLnTx/>
                <a:uFillTx/>
                <a:latin typeface="Calibri"/>
                <a:ea typeface="+mn-ea"/>
                <a:cs typeface="+mn-cs"/>
              </a:rPr>
              <a:t> le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iniziative</a:t>
            </a:r>
            <a:r>
              <a:rPr kumimoji="0" lang="en-GB" sz="1200" b="0" i="0" u="none" strike="noStrike" kern="1200" cap="none" spc="0" normalizeH="0" baseline="0" noProof="0" dirty="0">
                <a:ln>
                  <a:noFill/>
                </a:ln>
                <a:solidFill>
                  <a:prstClr val="black"/>
                </a:solidFill>
                <a:effectLst/>
                <a:uLnTx/>
                <a:uFillTx/>
                <a:latin typeface="Calibri"/>
                <a:ea typeface="+mn-ea"/>
                <a:cs typeface="+mn-cs"/>
              </a:rPr>
              <a:t> di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cambiamento</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CDAC496A-3334-48F6-880F-0E3547D2B144}" type="slidenum">
              <a:rPr lang="en-US" altLang="it-IT" smtClean="0"/>
              <a:pPr/>
              <a:t>36</a:t>
            </a:fld>
            <a:endParaRPr lang="en-US" altLang="it-IT"/>
          </a:p>
        </p:txBody>
      </p:sp>
    </p:spTree>
    <p:extLst>
      <p:ext uri="{BB962C8B-B14F-4D97-AF65-F5344CB8AC3E}">
        <p14:creationId xmlns:p14="http://schemas.microsoft.com/office/powerpoint/2010/main" val="415271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it-IT" sz="2400" kern="1200" err="1">
                <a:solidFill>
                  <a:schemeClr val="tx1"/>
                </a:solidFill>
                <a:effectLst/>
                <a:latin typeface="Calibri Light"/>
                <a:ea typeface="MS PGothic" panose="020B0600070205080204" pitchFamily="34" charset="-128"/>
                <a:cs typeface="+mn-cs"/>
              </a:rPr>
              <a:t>Biology</a:t>
            </a:r>
            <a:r>
              <a:rPr lang="it-IT" sz="2400" kern="1200">
                <a:solidFill>
                  <a:schemeClr val="tx1"/>
                </a:solidFill>
                <a:effectLst/>
                <a:latin typeface="Calibri Light"/>
                <a:ea typeface="MS PGothic" panose="020B0600070205080204" pitchFamily="34" charset="-128"/>
                <a:cs typeface="+mn-cs"/>
              </a:rPr>
              <a:t> </a:t>
            </a:r>
            <a:r>
              <a:rPr lang="it-IT" sz="2400" kern="1200" err="1">
                <a:solidFill>
                  <a:schemeClr val="tx1"/>
                </a:solidFill>
                <a:effectLst/>
                <a:latin typeface="Calibri Light"/>
                <a:ea typeface="MS PGothic" panose="020B0600070205080204" pitchFamily="34" charset="-128"/>
                <a:cs typeface="+mn-cs"/>
              </a:rPr>
              <a:t>provides</a:t>
            </a:r>
            <a:r>
              <a:rPr lang="it-IT" sz="2400" kern="1200">
                <a:solidFill>
                  <a:schemeClr val="tx1"/>
                </a:solidFill>
                <a:effectLst/>
                <a:latin typeface="Calibri Light"/>
                <a:ea typeface="MS PGothic" panose="020B0600070205080204" pitchFamily="34" charset="-128"/>
                <a:cs typeface="+mn-cs"/>
              </a:rPr>
              <a:t> </a:t>
            </a:r>
            <a:r>
              <a:rPr lang="it-IT" sz="2400" kern="1200" err="1">
                <a:solidFill>
                  <a:schemeClr val="tx1"/>
                </a:solidFill>
                <a:effectLst/>
                <a:latin typeface="Calibri Light"/>
                <a:ea typeface="MS PGothic" panose="020B0600070205080204" pitchFamily="34" charset="-128"/>
                <a:cs typeface="+mn-cs"/>
              </a:rPr>
              <a:t>us</a:t>
            </a:r>
            <a:r>
              <a:rPr lang="it-IT" sz="2400" kern="1200">
                <a:solidFill>
                  <a:schemeClr val="tx1"/>
                </a:solidFill>
                <a:effectLst/>
                <a:latin typeface="Calibri Light"/>
                <a:ea typeface="MS PGothic" panose="020B0600070205080204" pitchFamily="34" charset="-128"/>
                <a:cs typeface="+mn-cs"/>
              </a:rPr>
              <a:t> with a </a:t>
            </a:r>
            <a:r>
              <a:rPr lang="it-IT" sz="2400" kern="1200" err="1">
                <a:solidFill>
                  <a:schemeClr val="tx1"/>
                </a:solidFill>
                <a:effectLst/>
                <a:latin typeface="Calibri Light"/>
                <a:ea typeface="MS PGothic" panose="020B0600070205080204" pitchFamily="34" charset="-128"/>
                <a:cs typeface="+mn-cs"/>
              </a:rPr>
              <a:t>blueprint</a:t>
            </a:r>
            <a:r>
              <a:rPr lang="it-IT" sz="2400" kern="1200">
                <a:solidFill>
                  <a:schemeClr val="tx1"/>
                </a:solidFill>
                <a:effectLst/>
                <a:latin typeface="Calibri Light"/>
                <a:ea typeface="MS PGothic" panose="020B0600070205080204" pitchFamily="34" charset="-128"/>
                <a:cs typeface="+mn-cs"/>
              </a:rPr>
              <a:t> of </a:t>
            </a:r>
            <a:r>
              <a:rPr lang="it-IT" sz="2400" kern="1200" err="1">
                <a:solidFill>
                  <a:schemeClr val="tx1"/>
                </a:solidFill>
                <a:effectLst/>
                <a:latin typeface="Calibri Light"/>
                <a:ea typeface="MS PGothic" panose="020B0600070205080204" pitchFamily="34" charset="-128"/>
                <a:cs typeface="+mn-cs"/>
              </a:rPr>
              <a:t>how</a:t>
            </a:r>
            <a:r>
              <a:rPr lang="it-IT" sz="2400" kern="1200">
                <a:solidFill>
                  <a:schemeClr val="tx1"/>
                </a:solidFill>
                <a:effectLst/>
                <a:latin typeface="Calibri Light"/>
                <a:ea typeface="MS PGothic" panose="020B0600070205080204" pitchFamily="34" charset="-128"/>
                <a:cs typeface="+mn-cs"/>
              </a:rPr>
              <a:t> </a:t>
            </a:r>
            <a:r>
              <a:rPr lang="it-IT" sz="2400" kern="1200" err="1">
                <a:solidFill>
                  <a:schemeClr val="tx1"/>
                </a:solidFill>
                <a:effectLst/>
                <a:latin typeface="Calibri Light"/>
                <a:ea typeface="MS PGothic" panose="020B0600070205080204" pitchFamily="34" charset="-128"/>
                <a:cs typeface="+mn-cs"/>
              </a:rPr>
              <a:t>we</a:t>
            </a:r>
            <a:r>
              <a:rPr lang="it-IT" sz="2400" kern="1200">
                <a:solidFill>
                  <a:schemeClr val="tx1"/>
                </a:solidFill>
                <a:effectLst/>
                <a:latin typeface="Calibri Light"/>
                <a:ea typeface="MS PGothic" panose="020B0600070205080204" pitchFamily="34" charset="-128"/>
                <a:cs typeface="+mn-cs"/>
              </a:rPr>
              <a:t> can use </a:t>
            </a:r>
            <a:r>
              <a:rPr lang="it-IT" sz="2400" kern="1200" err="1">
                <a:solidFill>
                  <a:schemeClr val="tx1"/>
                </a:solidFill>
                <a:effectLst/>
                <a:latin typeface="Calibri Light"/>
                <a:ea typeface="MS PGothic" panose="020B0600070205080204" pitchFamily="34" charset="-128"/>
                <a:cs typeface="+mn-cs"/>
              </a:rPr>
              <a:t>technology</a:t>
            </a:r>
            <a:r>
              <a:rPr lang="it-IT" sz="2400" kern="1200">
                <a:solidFill>
                  <a:schemeClr val="tx1"/>
                </a:solidFill>
                <a:effectLst/>
                <a:latin typeface="Calibri Light"/>
                <a:ea typeface="MS PGothic" panose="020B0600070205080204" pitchFamily="34" charset="-128"/>
                <a:cs typeface="+mn-cs"/>
              </a:rPr>
              <a:t> to </a:t>
            </a:r>
            <a:r>
              <a:rPr lang="it-IT" sz="2400" kern="1200" err="1">
                <a:solidFill>
                  <a:schemeClr val="tx1"/>
                </a:solidFill>
                <a:effectLst/>
                <a:latin typeface="Calibri Light"/>
                <a:ea typeface="MS PGothic" panose="020B0600070205080204" pitchFamily="34" charset="-128"/>
                <a:cs typeface="+mn-cs"/>
              </a:rPr>
              <a:t>build</a:t>
            </a:r>
            <a:r>
              <a:rPr lang="it-IT" sz="2400" kern="1200">
                <a:solidFill>
                  <a:schemeClr val="tx1"/>
                </a:solidFill>
                <a:effectLst/>
                <a:latin typeface="Calibri Light"/>
                <a:ea typeface="MS PGothic" panose="020B0600070205080204" pitchFamily="34" charset="-128"/>
                <a:cs typeface="+mn-cs"/>
              </a:rPr>
              <a:t> a social, </a:t>
            </a:r>
            <a:r>
              <a:rPr lang="it-IT" sz="2400" kern="1200" err="1">
                <a:solidFill>
                  <a:schemeClr val="tx1"/>
                </a:solidFill>
                <a:effectLst/>
                <a:latin typeface="Calibri Light"/>
                <a:ea typeface="MS PGothic" panose="020B0600070205080204" pitchFamily="34" charset="-128"/>
                <a:cs typeface="+mn-cs"/>
              </a:rPr>
              <a:t>coherent</a:t>
            </a:r>
            <a:r>
              <a:rPr lang="it-IT" sz="2400" kern="1200">
                <a:solidFill>
                  <a:schemeClr val="tx1"/>
                </a:solidFill>
                <a:effectLst/>
                <a:latin typeface="Calibri Light"/>
                <a:ea typeface="MS PGothic" panose="020B0600070205080204" pitchFamily="34" charset="-128"/>
                <a:cs typeface="+mn-cs"/>
              </a:rPr>
              <a:t> and </a:t>
            </a:r>
            <a:r>
              <a:rPr lang="it-IT" sz="2400" kern="1200" err="1">
                <a:solidFill>
                  <a:schemeClr val="tx1"/>
                </a:solidFill>
                <a:effectLst/>
                <a:latin typeface="Calibri Light"/>
                <a:ea typeface="MS PGothic" panose="020B0600070205080204" pitchFamily="34" charset="-128"/>
                <a:cs typeface="+mn-cs"/>
              </a:rPr>
              <a:t>sustainable</a:t>
            </a:r>
            <a:r>
              <a:rPr lang="it-IT" sz="2400" kern="1200">
                <a:solidFill>
                  <a:schemeClr val="tx1"/>
                </a:solidFill>
                <a:effectLst/>
                <a:latin typeface="Calibri Light"/>
                <a:ea typeface="MS PGothic" panose="020B0600070205080204" pitchFamily="34" charset="-128"/>
                <a:cs typeface="+mn-cs"/>
              </a:rPr>
              <a:t> </a:t>
            </a:r>
            <a:r>
              <a:rPr lang="it-IT" sz="2400" kern="1200" err="1">
                <a:solidFill>
                  <a:schemeClr val="tx1"/>
                </a:solidFill>
                <a:effectLst/>
                <a:latin typeface="Calibri Light"/>
                <a:ea typeface="MS PGothic" panose="020B0600070205080204" pitchFamily="34" charset="-128"/>
                <a:cs typeface="+mn-cs"/>
              </a:rPr>
              <a:t>humanity</a:t>
            </a:r>
            <a:r>
              <a:rPr lang="it-IT" sz="2400" kern="1200">
                <a:solidFill>
                  <a:schemeClr val="tx1"/>
                </a:solidFill>
                <a:effectLst/>
                <a:latin typeface="Calibri Light"/>
                <a:ea typeface="MS PGothic" panose="020B0600070205080204" pitchFamily="34" charset="-128"/>
                <a:cs typeface="+mn-cs"/>
              </a:rPr>
              <a:t>. The </a:t>
            </a:r>
            <a:r>
              <a:rPr lang="en-GB" sz="2400" kern="1200">
                <a:solidFill>
                  <a:schemeClr val="tx1"/>
                </a:solidFill>
                <a:effectLst/>
                <a:latin typeface="Calibri Light"/>
                <a:ea typeface="MS PGothic" panose="020B0600070205080204" pitchFamily="34" charset="-128"/>
                <a:cs typeface="+mn-cs"/>
              </a:rPr>
              <a:t>more human and natural technology feels to the user, the faster this building process can take place. </a:t>
            </a:r>
            <a:r>
              <a:rPr lang="it-IT" sz="2400" kern="1200" err="1">
                <a:solidFill>
                  <a:schemeClr val="tx1"/>
                </a:solidFill>
                <a:effectLst/>
                <a:latin typeface="Calibri Light"/>
                <a:ea typeface="MS PGothic" panose="020B0600070205080204" pitchFamily="34" charset="-128"/>
                <a:cs typeface="+mn-cs"/>
              </a:rPr>
              <a:t>This</a:t>
            </a:r>
            <a:r>
              <a:rPr lang="it-IT" sz="2400" kern="1200">
                <a:solidFill>
                  <a:schemeClr val="tx1"/>
                </a:solidFill>
                <a:effectLst/>
                <a:latin typeface="Calibri Light"/>
                <a:ea typeface="MS PGothic" panose="020B0600070205080204" pitchFamily="34" charset="-128"/>
                <a:cs typeface="+mn-cs"/>
              </a:rPr>
              <a:t> </a:t>
            </a:r>
            <a:r>
              <a:rPr lang="it-IT" sz="2400" kern="1200" err="1">
                <a:solidFill>
                  <a:schemeClr val="tx1"/>
                </a:solidFill>
                <a:effectLst/>
                <a:latin typeface="Calibri Light"/>
                <a:ea typeface="MS PGothic" panose="020B0600070205080204" pitchFamily="34" charset="-128"/>
                <a:cs typeface="+mn-cs"/>
              </a:rPr>
              <a:t>is</a:t>
            </a:r>
            <a:r>
              <a:rPr lang="it-IT" sz="2400" kern="1200">
                <a:solidFill>
                  <a:schemeClr val="tx1"/>
                </a:solidFill>
                <a:effectLst/>
                <a:latin typeface="Calibri Light"/>
                <a:ea typeface="MS PGothic" panose="020B0600070205080204" pitchFamily="34" charset="-128"/>
                <a:cs typeface="+mn-cs"/>
              </a:rPr>
              <a:t> the concept of </a:t>
            </a:r>
            <a:r>
              <a:rPr lang="it-IT" sz="2400" kern="1200" err="1">
                <a:solidFill>
                  <a:schemeClr val="tx1"/>
                </a:solidFill>
                <a:effectLst/>
                <a:latin typeface="Calibri Light"/>
                <a:ea typeface="MS PGothic" panose="020B0600070205080204" pitchFamily="34" charset="-128"/>
                <a:cs typeface="+mn-cs"/>
              </a:rPr>
              <a:t>Humanification</a:t>
            </a:r>
            <a:r>
              <a:rPr lang="it-IT" sz="2400" kern="1200">
                <a:solidFill>
                  <a:schemeClr val="tx1"/>
                </a:solidFill>
                <a:effectLst/>
                <a:latin typeface="Calibri Light"/>
                <a:ea typeface="MS PGothic" panose="020B0600070205080204" pitchFamily="34" charset="-128"/>
                <a:cs typeface="+mn-cs"/>
              </a:rPr>
              <a:t>.</a:t>
            </a:r>
          </a:p>
          <a:p>
            <a:r>
              <a:rPr lang="en-GB" sz="2400" kern="1200">
                <a:solidFill>
                  <a:schemeClr val="tx1"/>
                </a:solidFill>
                <a:effectLst/>
                <a:latin typeface="Calibri Light"/>
                <a:ea typeface="MS PGothic" panose="020B0600070205080204" pitchFamily="34" charset="-128"/>
                <a:cs typeface="+mn-cs"/>
              </a:rPr>
              <a:t>Professor Bruce H. Lipton, a specialist in cell biology, discovered that cells rewrite their DNA all the time and adjust to their surroundings. Your DNA is not fixed, like traditional medical science has been telling us. If you want to find out more about this research, then check out the work being done in the field of epigenetics.</a:t>
            </a:r>
            <a:endParaRPr lang="it-IT" sz="2400" kern="1200">
              <a:solidFill>
                <a:schemeClr val="tx1"/>
              </a:solidFill>
              <a:effectLst/>
              <a:latin typeface="Calibri Light"/>
              <a:ea typeface="MS PGothic" panose="020B0600070205080204" pitchFamily="34" charset="-128"/>
              <a:cs typeface="+mn-cs"/>
            </a:endParaRPr>
          </a:p>
          <a:p>
            <a:r>
              <a:rPr lang="en-GB" sz="2400" kern="1200">
                <a:solidFill>
                  <a:schemeClr val="tx1"/>
                </a:solidFill>
                <a:effectLst/>
                <a:latin typeface="Calibri Light"/>
                <a:ea typeface="MS PGothic" panose="020B0600070205080204" pitchFamily="34" charset="-128"/>
                <a:cs typeface="+mn-cs"/>
              </a:rPr>
              <a:t>When you think about communities of people, they react in just the same way. For example, if you have two colleagues in a company department who don’t communicate, trouble soon starts to appear. If the communication issue isn’t solved quickly the problem can infect the whole department, the same way as an illness can eventually affect the whole body.</a:t>
            </a:r>
            <a:endParaRPr lang="it-IT" sz="2400" kern="1200">
              <a:solidFill>
                <a:schemeClr val="tx1"/>
              </a:solidFill>
              <a:effectLst/>
              <a:latin typeface="Calibri Light"/>
              <a:ea typeface="MS PGothic" panose="020B0600070205080204" pitchFamily="34" charset="-128"/>
              <a:cs typeface="+mn-cs"/>
            </a:endParaRPr>
          </a:p>
          <a:p>
            <a:endParaRPr lang="it-IT"/>
          </a:p>
        </p:txBody>
      </p:sp>
      <p:sp>
        <p:nvSpPr>
          <p:cNvPr id="4" name="Segnaposto numero diapositiva 3"/>
          <p:cNvSpPr>
            <a:spLocks noGrp="1"/>
          </p:cNvSpPr>
          <p:nvPr>
            <p:ph type="sldNum" sz="quarter" idx="10"/>
          </p:nvPr>
        </p:nvSpPr>
        <p:spPr/>
        <p:txBody>
          <a:bodyPr/>
          <a:lstStyle/>
          <a:p>
            <a:fld id="{CDAC496A-3334-48F6-880F-0E3547D2B144}" type="slidenum">
              <a:rPr lang="en-US" altLang="it-IT" smtClean="0"/>
              <a:pPr/>
              <a:t>38</a:t>
            </a:fld>
            <a:endParaRPr lang="en-US" altLang="it-IT"/>
          </a:p>
        </p:txBody>
      </p:sp>
    </p:spTree>
    <p:extLst>
      <p:ext uri="{BB962C8B-B14F-4D97-AF65-F5344CB8AC3E}">
        <p14:creationId xmlns:p14="http://schemas.microsoft.com/office/powerpoint/2010/main" val="2873655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E78DB2F-5AD0-A947-BD42-EE1DA07B21C7}" type="slidenum">
              <a:rPr lang="en-GB" smtClean="0"/>
              <a:t>39</a:t>
            </a:fld>
            <a:endParaRPr lang="en-GB"/>
          </a:p>
        </p:txBody>
      </p:sp>
    </p:spTree>
    <p:extLst>
      <p:ext uri="{BB962C8B-B14F-4D97-AF65-F5344CB8AC3E}">
        <p14:creationId xmlns:p14="http://schemas.microsoft.com/office/powerpoint/2010/main" val="1754363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E78DB2F-5AD0-A947-BD42-EE1DA07B21C7}" type="slidenum">
              <a:rPr lang="en-GB" smtClean="0"/>
              <a:t>40</a:t>
            </a:fld>
            <a:endParaRPr lang="en-GB"/>
          </a:p>
        </p:txBody>
      </p:sp>
    </p:spTree>
    <p:extLst>
      <p:ext uri="{BB962C8B-B14F-4D97-AF65-F5344CB8AC3E}">
        <p14:creationId xmlns:p14="http://schemas.microsoft.com/office/powerpoint/2010/main" val="4096955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E78DB2F-5AD0-A947-BD42-EE1DA07B21C7}" type="slidenum">
              <a:rPr lang="en-GB" smtClean="0"/>
              <a:t>41</a:t>
            </a:fld>
            <a:endParaRPr lang="en-GB"/>
          </a:p>
        </p:txBody>
      </p:sp>
    </p:spTree>
    <p:extLst>
      <p:ext uri="{BB962C8B-B14F-4D97-AF65-F5344CB8AC3E}">
        <p14:creationId xmlns:p14="http://schemas.microsoft.com/office/powerpoint/2010/main" val="4230071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D306A0E-5501-42A1-AE89-E2099EEF7BE6}" type="slidenum">
              <a:rPr lang="it-IT" smtClean="0"/>
              <a:t>42</a:t>
            </a:fld>
            <a:endParaRPr lang="it-IT"/>
          </a:p>
        </p:txBody>
      </p:sp>
    </p:spTree>
    <p:extLst>
      <p:ext uri="{BB962C8B-B14F-4D97-AF65-F5344CB8AC3E}">
        <p14:creationId xmlns:p14="http://schemas.microsoft.com/office/powerpoint/2010/main" val="326147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1202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3201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4650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4867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r>
              <a:rPr lang="en-US" baseline="0" dirty="0"/>
              <a:t>   </a:t>
            </a:r>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5371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baseline="0" dirty="0"/>
          </a:p>
        </p:txBody>
      </p:sp>
      <p:sp>
        <p:nvSpPr>
          <p:cNvPr id="20484" name="Slide Number Placeholder 3"/>
          <p:cNvSpPr>
            <a:spLocks noGrp="1"/>
          </p:cNvSpPr>
          <p:nvPr>
            <p:ph type="sldNum" sz="quarter" idx="5"/>
          </p:nvPr>
        </p:nvSpPr>
        <p:spPr bwMode="auto">
          <a:noFill/>
          <a:ln>
            <a:miter lim="800000"/>
            <a:headEnd/>
            <a:tailEnd/>
          </a:ln>
        </p:spPr>
        <p:txBody>
          <a:bodyPr/>
          <a:lstStyle/>
          <a:p>
            <a:fld id="{94676B76-84E7-994C-80D0-CEDE67DC7FD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73635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rgbClr val="D8D8D8"/>
        </a:solidFill>
        <a:effectLst/>
      </p:bgPr>
    </p:bg>
    <p:spTree>
      <p:nvGrpSpPr>
        <p:cNvPr id="1" name=""/>
        <p:cNvGrpSpPr/>
        <p:nvPr/>
      </p:nvGrpSpPr>
      <p:grpSpPr>
        <a:xfrm>
          <a:off x="0" y="0"/>
          <a:ext cx="0" cy="0"/>
          <a:chOff x="0" y="0"/>
          <a:chExt cx="0" cy="0"/>
        </a:xfrm>
      </p:grpSpPr>
      <p:cxnSp>
        <p:nvCxnSpPr>
          <p:cNvPr id="6" name="Connettore 1 5"/>
          <p:cNvCxnSpPr/>
          <p:nvPr userDrawn="1"/>
        </p:nvCxnSpPr>
        <p:spPr>
          <a:xfrm flipV="1">
            <a:off x="970500" y="4233897"/>
            <a:ext cx="7203000" cy="36"/>
          </a:xfrm>
          <a:prstGeom prst="line">
            <a:avLst/>
          </a:prstGeom>
          <a:ln w="38100" cmpd="sng">
            <a:solidFill>
              <a:srgbClr val="90A3B0"/>
            </a:solidFill>
          </a:ln>
        </p:spPr>
        <p:style>
          <a:lnRef idx="1">
            <a:schemeClr val="accent1"/>
          </a:lnRef>
          <a:fillRef idx="0">
            <a:schemeClr val="accent1"/>
          </a:fillRef>
          <a:effectRef idx="0">
            <a:schemeClr val="accent1"/>
          </a:effectRef>
          <a:fontRef idx="minor">
            <a:schemeClr val="tx1"/>
          </a:fontRef>
        </p:style>
      </p:cxnSp>
      <p:sp>
        <p:nvSpPr>
          <p:cNvPr id="17" name="Segnaposto testo 16"/>
          <p:cNvSpPr>
            <a:spLocks noGrp="1"/>
          </p:cNvSpPr>
          <p:nvPr>
            <p:ph type="body" sz="quarter" idx="10"/>
          </p:nvPr>
        </p:nvSpPr>
        <p:spPr>
          <a:xfrm>
            <a:off x="972002" y="1621366"/>
            <a:ext cx="7201498" cy="1930400"/>
          </a:xfrm>
        </p:spPr>
        <p:txBody>
          <a:bodyPr vert="horz" wrap="square" lIns="0" tIns="0" rIns="0" bIns="0" rtlCol="0" anchor="ctr">
            <a:noAutofit/>
          </a:bodyPr>
          <a:lstStyle>
            <a:lvl1pPr algn="ctr">
              <a:spcBef>
                <a:spcPts val="0"/>
              </a:spcBef>
              <a:buFontTx/>
              <a:buNone/>
              <a:defRPr lang="it-IT" sz="3600" b="1" smtClean="0">
                <a:solidFill>
                  <a:srgbClr val="002E58"/>
                </a:solidFill>
                <a:latin typeface="Trebuchet MS"/>
                <a:cs typeface="Trebuchet MS"/>
              </a:defRPr>
            </a:lvl1pPr>
            <a:lvl2pPr>
              <a:defRPr lang="it-IT" sz="1600" smtClean="0">
                <a:solidFill>
                  <a:srgbClr val="002E58"/>
                </a:solidFill>
                <a:latin typeface="Trebuchet MS"/>
                <a:cs typeface="Trebuchet MS"/>
              </a:defRPr>
            </a:lvl2pPr>
            <a:lvl3pPr>
              <a:defRPr lang="it-IT" sz="1600" smtClean="0">
                <a:solidFill>
                  <a:srgbClr val="002E58"/>
                </a:solidFill>
                <a:latin typeface="Trebuchet MS"/>
                <a:cs typeface="Trebuchet MS"/>
              </a:defRPr>
            </a:lvl3pPr>
            <a:lvl4pPr>
              <a:defRPr lang="it-IT" sz="1600" smtClean="0">
                <a:solidFill>
                  <a:srgbClr val="002E58"/>
                </a:solidFill>
                <a:latin typeface="Trebuchet MS"/>
                <a:cs typeface="Trebuchet MS"/>
              </a:defRPr>
            </a:lvl4pPr>
            <a:lvl5pPr>
              <a:defRPr lang="it-IT" sz="1600">
                <a:solidFill>
                  <a:srgbClr val="002E58"/>
                </a:solidFill>
                <a:latin typeface="Trebuchet MS"/>
                <a:cs typeface="Trebuchet MS"/>
              </a:defRPr>
            </a:lvl5pPr>
          </a:lstStyle>
          <a:p>
            <a:pPr marL="0" lvl="0" indent="0" algn="ctr">
              <a:lnSpc>
                <a:spcPct val="90000"/>
              </a:lnSpc>
              <a:buNone/>
            </a:pPr>
            <a:r>
              <a:rPr lang="it-IT" dirty="0"/>
              <a:t>Fare clic per modificare gli stili del testo dello schema</a:t>
            </a:r>
          </a:p>
        </p:txBody>
      </p:sp>
      <p:sp>
        <p:nvSpPr>
          <p:cNvPr id="30" name="Segnaposto testo 16"/>
          <p:cNvSpPr>
            <a:spLocks noGrp="1"/>
          </p:cNvSpPr>
          <p:nvPr>
            <p:ph type="body" sz="quarter" idx="12"/>
          </p:nvPr>
        </p:nvSpPr>
        <p:spPr>
          <a:xfrm>
            <a:off x="970500" y="4219251"/>
            <a:ext cx="7202999" cy="403261"/>
          </a:xfrm>
        </p:spPr>
        <p:txBody>
          <a:bodyPr vert="horz" wrap="none" lIns="0" tIns="0" rIns="0" bIns="0" rtlCol="0" anchor="ctr">
            <a:noAutofit/>
          </a:bodyPr>
          <a:lstStyle>
            <a:lvl1pPr marL="342900" indent="-342900" algn="ctr">
              <a:spcBef>
                <a:spcPts val="0"/>
              </a:spcBef>
              <a:buFontTx/>
              <a:buNone/>
              <a:defRPr lang="it-IT" sz="2000" b="0" dirty="0" smtClean="0">
                <a:solidFill>
                  <a:srgbClr val="17375E"/>
                </a:solidFill>
                <a:latin typeface="Trebuchet MS"/>
                <a:cs typeface="Trebuchet MS"/>
              </a:defRPr>
            </a:lvl1pPr>
          </a:lstStyle>
          <a:p>
            <a:pPr marL="0" lvl="0" indent="0" algn="ctr">
              <a:buNone/>
            </a:pPr>
            <a:r>
              <a:rPr lang="it-IT" dirty="0"/>
              <a:t>Fare clic per modificare gli stili del testo dello schema</a:t>
            </a:r>
          </a:p>
        </p:txBody>
      </p:sp>
      <p:grpSp>
        <p:nvGrpSpPr>
          <p:cNvPr id="2" name="Group 1">
            <a:extLst>
              <a:ext uri="{FF2B5EF4-FFF2-40B4-BE49-F238E27FC236}">
                <a16:creationId xmlns:a16="http://schemas.microsoft.com/office/drawing/2014/main" id="{CD9B9E6E-C008-5C42-8D15-B2A922AD0787}"/>
              </a:ext>
            </a:extLst>
          </p:cNvPr>
          <p:cNvGrpSpPr/>
          <p:nvPr userDrawn="1"/>
        </p:nvGrpSpPr>
        <p:grpSpPr>
          <a:xfrm>
            <a:off x="1869107" y="361874"/>
            <a:ext cx="5405786" cy="1004932"/>
            <a:chOff x="412856" y="361874"/>
            <a:chExt cx="5405786" cy="1004932"/>
          </a:xfrm>
        </p:grpSpPr>
        <p:pic>
          <p:nvPicPr>
            <p:cNvPr id="15" name="Immagine 14"/>
            <p:cNvPicPr>
              <a:picLocks noChangeAspect="1"/>
            </p:cNvPicPr>
            <p:nvPr userDrawn="1"/>
          </p:nvPicPr>
          <p:blipFill rotWithShape="1">
            <a:blip r:embed="rId2" cstate="print">
              <a:extLst>
                <a:ext uri="{28A0092B-C50C-407E-A947-70E740481C1C}">
                  <a14:useLocalDpi xmlns:a14="http://schemas.microsoft.com/office/drawing/2010/main"/>
                </a:ext>
              </a:extLst>
            </a:blip>
            <a:srcRect r="56470"/>
            <a:stretch/>
          </p:blipFill>
          <p:spPr>
            <a:xfrm>
              <a:off x="412856" y="361874"/>
              <a:ext cx="2493283" cy="989972"/>
            </a:xfrm>
            <a:prstGeom prst="rect">
              <a:avLst/>
            </a:prstGeom>
          </p:spPr>
        </p:pic>
        <p:pic>
          <p:nvPicPr>
            <p:cNvPr id="12" name="Immagine 11">
              <a:extLst>
                <a:ext uri="{FF2B5EF4-FFF2-40B4-BE49-F238E27FC236}">
                  <a16:creationId xmlns:a16="http://schemas.microsoft.com/office/drawing/2014/main" id="{8C3591B0-B966-4E18-BFDF-6F753DA0FB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6469"/>
            <a:stretch/>
          </p:blipFill>
          <p:spPr>
            <a:xfrm>
              <a:off x="3325359" y="361874"/>
              <a:ext cx="2493283" cy="989972"/>
            </a:xfrm>
            <a:prstGeom prst="rect">
              <a:avLst/>
            </a:prstGeom>
          </p:spPr>
        </p:pic>
        <p:pic>
          <p:nvPicPr>
            <p:cNvPr id="14" name="Immagine 13">
              <a:extLst>
                <a:ext uri="{FF2B5EF4-FFF2-40B4-BE49-F238E27FC236}">
                  <a16:creationId xmlns:a16="http://schemas.microsoft.com/office/drawing/2014/main" id="{C9E64CFB-56AA-4734-A205-82DB634A85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1512" r="42982"/>
            <a:stretch/>
          </p:blipFill>
          <p:spPr>
            <a:xfrm>
              <a:off x="2973707" y="376834"/>
              <a:ext cx="315383" cy="989972"/>
            </a:xfrm>
            <a:prstGeom prst="rect">
              <a:avLst/>
            </a:prstGeom>
          </p:spPr>
        </p:pic>
      </p:grpSp>
    </p:spTree>
    <p:extLst>
      <p:ext uri="{BB962C8B-B14F-4D97-AF65-F5344CB8AC3E}">
        <p14:creationId xmlns:p14="http://schemas.microsoft.com/office/powerpoint/2010/main" val="428572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vola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Segnaposto immagine 7"/>
          <p:cNvSpPr>
            <a:spLocks noGrp="1" noChangeAspect="1"/>
          </p:cNvSpPr>
          <p:nvPr>
            <p:ph type="pic" sz="quarter" idx="11" hasCustomPrompt="1"/>
          </p:nvPr>
        </p:nvSpPr>
        <p:spPr>
          <a:xfrm>
            <a:off x="3442238"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18" name="Segnaposto immagine 7"/>
          <p:cNvSpPr>
            <a:spLocks noGrp="1" noChangeAspect="1"/>
          </p:cNvSpPr>
          <p:nvPr>
            <p:ph type="pic" sz="quarter" idx="20" hasCustomPrompt="1"/>
          </p:nvPr>
        </p:nvSpPr>
        <p:spPr>
          <a:xfrm>
            <a:off x="7736821"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19" name="Segnaposto immagine 7"/>
          <p:cNvSpPr>
            <a:spLocks noGrp="1" noChangeAspect="1"/>
          </p:cNvSpPr>
          <p:nvPr>
            <p:ph type="pic" sz="quarter" idx="21" hasCustomPrompt="1"/>
          </p:nvPr>
        </p:nvSpPr>
        <p:spPr>
          <a:xfrm>
            <a:off x="579182"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0" name="Segnaposto immagine 7"/>
          <p:cNvSpPr>
            <a:spLocks noGrp="1" noChangeAspect="1"/>
          </p:cNvSpPr>
          <p:nvPr>
            <p:ph type="pic" sz="quarter" idx="23" hasCustomPrompt="1"/>
          </p:nvPr>
        </p:nvSpPr>
        <p:spPr>
          <a:xfrm>
            <a:off x="579182"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1" name="Segnaposto immagine 7"/>
          <p:cNvSpPr>
            <a:spLocks noGrp="1" noChangeAspect="1"/>
          </p:cNvSpPr>
          <p:nvPr>
            <p:ph type="pic" sz="quarter" idx="24" hasCustomPrompt="1"/>
          </p:nvPr>
        </p:nvSpPr>
        <p:spPr>
          <a:xfrm>
            <a:off x="2010710"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2" name="Segnaposto immagine 7"/>
          <p:cNvSpPr>
            <a:spLocks noGrp="1" noChangeAspect="1"/>
          </p:cNvSpPr>
          <p:nvPr>
            <p:ph type="pic" sz="quarter" idx="25" hasCustomPrompt="1"/>
          </p:nvPr>
        </p:nvSpPr>
        <p:spPr>
          <a:xfrm>
            <a:off x="3442238"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3" name="Segnaposto immagine 7"/>
          <p:cNvSpPr>
            <a:spLocks noGrp="1" noChangeAspect="1"/>
          </p:cNvSpPr>
          <p:nvPr>
            <p:ph type="pic" sz="quarter" idx="26" hasCustomPrompt="1"/>
          </p:nvPr>
        </p:nvSpPr>
        <p:spPr>
          <a:xfrm>
            <a:off x="6305295"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4" name="Segnaposto immagine 7"/>
          <p:cNvSpPr>
            <a:spLocks noGrp="1" noChangeAspect="1"/>
          </p:cNvSpPr>
          <p:nvPr>
            <p:ph type="pic" sz="quarter" idx="27" hasCustomPrompt="1"/>
          </p:nvPr>
        </p:nvSpPr>
        <p:spPr>
          <a:xfrm>
            <a:off x="2010710"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indent="0">
              <a:buFont typeface="Arial"/>
              <a:buNone/>
              <a:defRPr lang="it-IT" sz="1200" dirty="0"/>
            </a:lvl1pPr>
          </a:lstStyle>
          <a:p>
            <a:pPr lvl="0"/>
            <a:r>
              <a:rPr lang="it-IT" dirty="0"/>
              <a:t>Logo</a:t>
            </a:r>
          </a:p>
        </p:txBody>
      </p:sp>
      <p:sp>
        <p:nvSpPr>
          <p:cNvPr id="25" name="Segnaposto immagine 7"/>
          <p:cNvSpPr>
            <a:spLocks noGrp="1" noChangeAspect="1"/>
          </p:cNvSpPr>
          <p:nvPr>
            <p:ph type="pic" sz="quarter" idx="28" hasCustomPrompt="1"/>
          </p:nvPr>
        </p:nvSpPr>
        <p:spPr>
          <a:xfrm>
            <a:off x="6305297"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7" name="Segnaposto immagine 7"/>
          <p:cNvSpPr>
            <a:spLocks noGrp="1" noChangeAspect="1"/>
          </p:cNvSpPr>
          <p:nvPr>
            <p:ph type="pic" sz="quarter" idx="30" hasCustomPrompt="1"/>
          </p:nvPr>
        </p:nvSpPr>
        <p:spPr>
          <a:xfrm>
            <a:off x="7736823"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8" name="Segnaposto testo 13"/>
          <p:cNvSpPr>
            <a:spLocks noGrp="1"/>
          </p:cNvSpPr>
          <p:nvPr>
            <p:ph type="body" sz="quarter" idx="31" hasCustomPrompt="1"/>
          </p:nvPr>
        </p:nvSpPr>
        <p:spPr>
          <a:xfrm>
            <a:off x="579182"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29" name="Segnaposto testo 13"/>
          <p:cNvSpPr>
            <a:spLocks noGrp="1"/>
          </p:cNvSpPr>
          <p:nvPr>
            <p:ph type="body" sz="quarter" idx="32" hasCustomPrompt="1"/>
          </p:nvPr>
        </p:nvSpPr>
        <p:spPr>
          <a:xfrm>
            <a:off x="2010710"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0" name="Segnaposto testo 13"/>
          <p:cNvSpPr>
            <a:spLocks noGrp="1"/>
          </p:cNvSpPr>
          <p:nvPr>
            <p:ph type="body" sz="quarter" idx="33" hasCustomPrompt="1"/>
          </p:nvPr>
        </p:nvSpPr>
        <p:spPr>
          <a:xfrm>
            <a:off x="3442238"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1" name="Segnaposto testo 13"/>
          <p:cNvSpPr>
            <a:spLocks noGrp="1"/>
          </p:cNvSpPr>
          <p:nvPr>
            <p:ph type="body" sz="quarter" idx="34" hasCustomPrompt="1"/>
          </p:nvPr>
        </p:nvSpPr>
        <p:spPr>
          <a:xfrm>
            <a:off x="6305296"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2" name="Segnaposto testo 13"/>
          <p:cNvSpPr>
            <a:spLocks noGrp="1"/>
          </p:cNvSpPr>
          <p:nvPr>
            <p:ph type="body" sz="quarter" idx="35" hasCustomPrompt="1"/>
          </p:nvPr>
        </p:nvSpPr>
        <p:spPr>
          <a:xfrm>
            <a:off x="7736822"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1" name="Segnaposto immagine 7"/>
          <p:cNvSpPr>
            <a:spLocks noGrp="1" noChangeAspect="1"/>
          </p:cNvSpPr>
          <p:nvPr userDrawn="1">
            <p:ph type="pic" sz="quarter" idx="39" hasCustomPrompt="1"/>
          </p:nvPr>
        </p:nvSpPr>
        <p:spPr>
          <a:xfrm>
            <a:off x="4873769"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42" name="Segnaposto immagine 7"/>
          <p:cNvSpPr>
            <a:spLocks noGrp="1" noChangeAspect="1"/>
          </p:cNvSpPr>
          <p:nvPr userDrawn="1">
            <p:ph type="pic" sz="quarter" idx="40" hasCustomPrompt="1"/>
          </p:nvPr>
        </p:nvSpPr>
        <p:spPr>
          <a:xfrm>
            <a:off x="4873767"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43" name="Segnaposto testo 13"/>
          <p:cNvSpPr>
            <a:spLocks noGrp="1"/>
          </p:cNvSpPr>
          <p:nvPr userDrawn="1">
            <p:ph type="body" sz="quarter" idx="41" hasCustomPrompt="1"/>
          </p:nvPr>
        </p:nvSpPr>
        <p:spPr>
          <a:xfrm>
            <a:off x="4873768"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3" name="Segnaposto immagine 7"/>
          <p:cNvSpPr>
            <a:spLocks noGrp="1" noChangeAspect="1"/>
          </p:cNvSpPr>
          <p:nvPr>
            <p:ph type="pic" sz="quarter" idx="10" hasCustomPrompt="1"/>
          </p:nvPr>
        </p:nvSpPr>
        <p:spPr>
          <a:xfrm>
            <a:off x="4224131" y="3808544"/>
            <a:ext cx="695739" cy="792000"/>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34" name="Segnaposto testo 13"/>
          <p:cNvSpPr>
            <a:spLocks noGrp="1"/>
          </p:cNvSpPr>
          <p:nvPr>
            <p:ph type="body" sz="quarter" idx="12" hasCustomPrompt="1"/>
          </p:nvPr>
        </p:nvSpPr>
        <p:spPr>
          <a:xfrm>
            <a:off x="4158001" y="3548441"/>
            <a:ext cx="827999" cy="210762"/>
          </a:xfrm>
          <a:prstGeom prst="rect">
            <a:avLst/>
          </a:prstGeom>
        </p:spPr>
        <p:txBody>
          <a:bodyPr vert="horz" wrap="none" lIns="0" tIns="0" rIns="0" bIns="0" rtlCol="0" anchor="t">
            <a:noAutofit/>
          </a:bodyPr>
          <a:lstStyle>
            <a:lvl1pPr marL="285750" indent="-285750" algn="ctr">
              <a:lnSpc>
                <a:spcPct val="80000"/>
              </a:lnSpc>
              <a:spcBef>
                <a:spcPts val="0"/>
              </a:spcBef>
              <a:buFontTx/>
              <a:buNone/>
              <a:defRPr lang="it-IT" sz="1300" b="1" dirty="0" smtClean="0">
                <a:solidFill>
                  <a:srgbClr val="002E58"/>
                </a:solidFill>
                <a:latin typeface="Trebuchet MS"/>
                <a:cs typeface="Trebuchet MS"/>
              </a:defRPr>
            </a:lvl1pPr>
          </a:lstStyle>
          <a:p>
            <a:pPr marL="0" lvl="0" indent="0" algn="ctr">
              <a:buNone/>
            </a:pPr>
            <a:r>
              <a:rPr lang="it-IT" dirty="0"/>
              <a:t>Nome Cognome</a:t>
            </a:r>
          </a:p>
        </p:txBody>
      </p:sp>
      <p:sp>
        <p:nvSpPr>
          <p:cNvPr id="35" name="Segnaposto testo 13"/>
          <p:cNvSpPr>
            <a:spLocks noGrp="1"/>
          </p:cNvSpPr>
          <p:nvPr>
            <p:ph type="body" sz="quarter" idx="19" hasCustomPrompt="1"/>
          </p:nvPr>
        </p:nvSpPr>
        <p:spPr>
          <a:xfrm>
            <a:off x="1472416" y="283371"/>
            <a:ext cx="6223783" cy="292844"/>
          </a:xfrm>
          <a:prstGeom prst="rect">
            <a:avLst/>
          </a:prstGeom>
        </p:spPr>
        <p:txBody>
          <a:bodyPr wrap="none" lIns="0" tIns="0" rIns="0" bIns="0" anchor="b">
            <a:noAutofit/>
          </a:bodyPr>
          <a:lstStyle>
            <a:lvl1pPr marL="0" indent="0" algn="l">
              <a:buNone/>
              <a:defRPr sz="1600" b="1">
                <a:solidFill>
                  <a:srgbClr val="002E58"/>
                </a:solidFill>
                <a:latin typeface="Trebuchet MS"/>
                <a:cs typeface="Trebuchet MS"/>
              </a:defRPr>
            </a:lvl1pPr>
            <a:lvl2pPr marL="457200" indent="0" algn="ctr">
              <a:buNone/>
              <a:defRPr sz="1600">
                <a:solidFill>
                  <a:srgbClr val="002E58"/>
                </a:solidFill>
                <a:latin typeface="Trebuchet MS"/>
                <a:cs typeface="Trebuchet MS"/>
              </a:defRPr>
            </a:lvl2pPr>
            <a:lvl3pPr marL="914400" indent="0" algn="ctr">
              <a:buNone/>
              <a:defRPr sz="1600">
                <a:solidFill>
                  <a:srgbClr val="002E58"/>
                </a:solidFill>
                <a:latin typeface="Trebuchet MS"/>
                <a:cs typeface="Trebuchet MS"/>
              </a:defRPr>
            </a:lvl3pPr>
            <a:lvl4pPr marL="1371600" indent="0" algn="ctr">
              <a:buNone/>
              <a:defRPr sz="1600">
                <a:solidFill>
                  <a:srgbClr val="002E58"/>
                </a:solidFill>
                <a:latin typeface="Trebuchet MS"/>
                <a:cs typeface="Trebuchet MS"/>
              </a:defRPr>
            </a:lvl4pPr>
            <a:lvl5pPr marL="1828800" indent="0" algn="ctr">
              <a:buNone/>
              <a:defRPr sz="1600">
                <a:solidFill>
                  <a:srgbClr val="002E58"/>
                </a:solidFill>
                <a:latin typeface="Trebuchet MS"/>
                <a:cs typeface="Trebuchet MS"/>
              </a:defRPr>
            </a:lvl5pPr>
          </a:lstStyle>
          <a:p>
            <a:pPr lvl="0"/>
            <a:r>
              <a:rPr lang="it-IT" dirty="0"/>
              <a:t>Titolo</a:t>
            </a:r>
          </a:p>
        </p:txBody>
      </p:sp>
      <p:sp>
        <p:nvSpPr>
          <p:cNvPr id="36" name="CasellaDiTesto 35"/>
          <p:cNvSpPr txBox="1"/>
          <p:nvPr userDrawn="1"/>
        </p:nvSpPr>
        <p:spPr>
          <a:xfrm>
            <a:off x="3585793" y="3204558"/>
            <a:ext cx="1972415" cy="293081"/>
          </a:xfrm>
          <a:prstGeom prst="rect">
            <a:avLst/>
          </a:prstGeom>
        </p:spPr>
        <p:txBody>
          <a:bodyPr vert="horz" wrap="none" lIns="0" tIns="0" rIns="0" bIns="0" rtlCol="0" anchor="b">
            <a:no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lgn="ctr"/>
            <a:r>
              <a:rPr lang="it-IT" sz="1050" b="0" dirty="0"/>
              <a:t>MODERA:</a:t>
            </a:r>
          </a:p>
        </p:txBody>
      </p:sp>
      <p:sp>
        <p:nvSpPr>
          <p:cNvPr id="37" name="Segnaposto testo 13"/>
          <p:cNvSpPr>
            <a:spLocks noGrp="1"/>
          </p:cNvSpPr>
          <p:nvPr>
            <p:ph type="body" sz="quarter" idx="29" hasCustomPrompt="1"/>
          </p:nvPr>
        </p:nvSpPr>
        <p:spPr>
          <a:xfrm>
            <a:off x="4158001" y="4697294"/>
            <a:ext cx="827999" cy="210762"/>
          </a:xfrm>
          <a:prstGeom prst="rect">
            <a:avLst/>
          </a:prstGeom>
        </p:spPr>
        <p:txBody>
          <a:bodyPr vert="horz" wrap="none" lIns="0" tIns="0" rIns="0" bIns="0" rtlCol="0" anchor="t">
            <a:noAutofit/>
          </a:bodyPr>
          <a:lstStyle>
            <a:lvl1pPr marL="171450" indent="-171450" algn="ctr">
              <a:lnSpc>
                <a:spcPct val="90000"/>
              </a:lnSpc>
              <a:spcBef>
                <a:spcPts val="0"/>
              </a:spcBef>
              <a:buFontTx/>
              <a:buNone/>
              <a:defRPr lang="it-IT" sz="1100" b="0" dirty="0" smtClean="0">
                <a:solidFill>
                  <a:schemeClr val="tx1">
                    <a:lumMod val="50000"/>
                    <a:lumOff val="50000"/>
                  </a:schemeClr>
                </a:solidFill>
                <a:latin typeface="Trebuchet MS"/>
                <a:cs typeface="Trebuchet MS"/>
              </a:defRPr>
            </a:lvl1pPr>
          </a:lstStyle>
          <a:p>
            <a:pPr marL="0" lvl="0" indent="0" algn="ctr">
              <a:buNone/>
            </a:pPr>
            <a:r>
              <a:rPr lang="it-IT" dirty="0"/>
              <a:t>Jobtitle</a:t>
            </a:r>
          </a:p>
        </p:txBody>
      </p:sp>
    </p:spTree>
    <p:extLst>
      <p:ext uri="{BB962C8B-B14F-4D97-AF65-F5344CB8AC3E}">
        <p14:creationId xmlns:p14="http://schemas.microsoft.com/office/powerpoint/2010/main" val="41043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vola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Segnaposto immagine 7"/>
          <p:cNvSpPr>
            <a:spLocks noGrp="1" noChangeAspect="1"/>
          </p:cNvSpPr>
          <p:nvPr>
            <p:ph type="pic" sz="quarter" idx="11" hasCustomPrompt="1"/>
          </p:nvPr>
        </p:nvSpPr>
        <p:spPr>
          <a:xfrm>
            <a:off x="2939661"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17" name="CasellaDiTesto 16"/>
          <p:cNvSpPr txBox="1"/>
          <p:nvPr userDrawn="1"/>
        </p:nvSpPr>
        <p:spPr>
          <a:xfrm>
            <a:off x="3585793" y="3204558"/>
            <a:ext cx="1972415" cy="293081"/>
          </a:xfrm>
          <a:prstGeom prst="rect">
            <a:avLst/>
          </a:prstGeom>
        </p:spPr>
        <p:txBody>
          <a:bodyPr vert="horz" wrap="none" lIns="0" tIns="0" rIns="0" bIns="0" rtlCol="0" anchor="b">
            <a:no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lgn="ctr"/>
            <a:r>
              <a:rPr lang="it-IT" sz="1050" b="0" dirty="0"/>
              <a:t>MODERA:</a:t>
            </a:r>
          </a:p>
        </p:txBody>
      </p:sp>
      <p:sp>
        <p:nvSpPr>
          <p:cNvPr id="18" name="Segnaposto immagine 7"/>
          <p:cNvSpPr>
            <a:spLocks noGrp="1" noChangeAspect="1"/>
          </p:cNvSpPr>
          <p:nvPr>
            <p:ph type="pic" sz="quarter" idx="20" hasCustomPrompt="1"/>
          </p:nvPr>
        </p:nvSpPr>
        <p:spPr>
          <a:xfrm>
            <a:off x="7813020"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19" name="Segnaposto immagine 7"/>
          <p:cNvSpPr>
            <a:spLocks noGrp="1" noChangeAspect="1"/>
          </p:cNvSpPr>
          <p:nvPr>
            <p:ph type="pic" sz="quarter" idx="21" hasCustomPrompt="1"/>
          </p:nvPr>
        </p:nvSpPr>
        <p:spPr>
          <a:xfrm>
            <a:off x="502981"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0" name="Segnaposto immagine 7"/>
          <p:cNvSpPr>
            <a:spLocks noGrp="1" noChangeAspect="1"/>
          </p:cNvSpPr>
          <p:nvPr>
            <p:ph type="pic" sz="quarter" idx="23" hasCustomPrompt="1"/>
          </p:nvPr>
        </p:nvSpPr>
        <p:spPr>
          <a:xfrm>
            <a:off x="502981"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1" name="Segnaposto immagine 7"/>
          <p:cNvSpPr>
            <a:spLocks noGrp="1" noChangeAspect="1"/>
          </p:cNvSpPr>
          <p:nvPr>
            <p:ph type="pic" sz="quarter" idx="24" hasCustomPrompt="1"/>
          </p:nvPr>
        </p:nvSpPr>
        <p:spPr>
          <a:xfrm>
            <a:off x="1721321"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2" name="Segnaposto immagine 7"/>
          <p:cNvSpPr>
            <a:spLocks noGrp="1" noChangeAspect="1"/>
          </p:cNvSpPr>
          <p:nvPr>
            <p:ph type="pic" sz="quarter" idx="25" hasCustomPrompt="1"/>
          </p:nvPr>
        </p:nvSpPr>
        <p:spPr>
          <a:xfrm>
            <a:off x="2939661"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3" name="Segnaposto immagine 7"/>
          <p:cNvSpPr>
            <a:spLocks noGrp="1" noChangeAspect="1"/>
          </p:cNvSpPr>
          <p:nvPr>
            <p:ph type="pic" sz="quarter" idx="26" hasCustomPrompt="1"/>
          </p:nvPr>
        </p:nvSpPr>
        <p:spPr>
          <a:xfrm>
            <a:off x="6594682"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4" name="Segnaposto immagine 7"/>
          <p:cNvSpPr>
            <a:spLocks noGrp="1" noChangeAspect="1"/>
          </p:cNvSpPr>
          <p:nvPr>
            <p:ph type="pic" sz="quarter" idx="27" hasCustomPrompt="1"/>
          </p:nvPr>
        </p:nvSpPr>
        <p:spPr>
          <a:xfrm>
            <a:off x="1721321"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5" name="Segnaposto immagine 7"/>
          <p:cNvSpPr>
            <a:spLocks noGrp="1" noChangeAspect="1"/>
          </p:cNvSpPr>
          <p:nvPr>
            <p:ph type="pic" sz="quarter" idx="28" hasCustomPrompt="1"/>
          </p:nvPr>
        </p:nvSpPr>
        <p:spPr>
          <a:xfrm>
            <a:off x="6594684"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7" name="Segnaposto immagine 7"/>
          <p:cNvSpPr>
            <a:spLocks noGrp="1" noChangeAspect="1"/>
          </p:cNvSpPr>
          <p:nvPr>
            <p:ph type="pic" sz="quarter" idx="30" hasCustomPrompt="1"/>
          </p:nvPr>
        </p:nvSpPr>
        <p:spPr>
          <a:xfrm>
            <a:off x="7813022"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8" name="Segnaposto testo 13"/>
          <p:cNvSpPr>
            <a:spLocks noGrp="1"/>
          </p:cNvSpPr>
          <p:nvPr>
            <p:ph type="body" sz="quarter" idx="31" hasCustomPrompt="1"/>
          </p:nvPr>
        </p:nvSpPr>
        <p:spPr>
          <a:xfrm>
            <a:off x="502981"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29" name="Segnaposto testo 13"/>
          <p:cNvSpPr>
            <a:spLocks noGrp="1"/>
          </p:cNvSpPr>
          <p:nvPr>
            <p:ph type="body" sz="quarter" idx="32" hasCustomPrompt="1"/>
          </p:nvPr>
        </p:nvSpPr>
        <p:spPr>
          <a:xfrm>
            <a:off x="1721321"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1" name="Segnaposto testo 13"/>
          <p:cNvSpPr>
            <a:spLocks noGrp="1"/>
          </p:cNvSpPr>
          <p:nvPr>
            <p:ph type="body" sz="quarter" idx="34" hasCustomPrompt="1"/>
          </p:nvPr>
        </p:nvSpPr>
        <p:spPr>
          <a:xfrm>
            <a:off x="6594683"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2" name="Segnaposto testo 13"/>
          <p:cNvSpPr>
            <a:spLocks noGrp="1"/>
          </p:cNvSpPr>
          <p:nvPr>
            <p:ph type="body" sz="quarter" idx="35" hasCustomPrompt="1"/>
          </p:nvPr>
        </p:nvSpPr>
        <p:spPr>
          <a:xfrm>
            <a:off x="7813021"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1" name="Segnaposto immagine 7"/>
          <p:cNvSpPr>
            <a:spLocks noGrp="1" noChangeAspect="1"/>
          </p:cNvSpPr>
          <p:nvPr>
            <p:ph type="pic" sz="quarter" idx="39" hasCustomPrompt="1"/>
          </p:nvPr>
        </p:nvSpPr>
        <p:spPr>
          <a:xfrm>
            <a:off x="5376344"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42" name="Segnaposto immagine 7"/>
          <p:cNvSpPr>
            <a:spLocks noGrp="1" noChangeAspect="1"/>
          </p:cNvSpPr>
          <p:nvPr>
            <p:ph type="pic" sz="quarter" idx="40" hasCustomPrompt="1"/>
          </p:nvPr>
        </p:nvSpPr>
        <p:spPr>
          <a:xfrm>
            <a:off x="5376342"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39" name="Segnaposto immagine 7"/>
          <p:cNvSpPr>
            <a:spLocks noGrp="1" noChangeAspect="1"/>
          </p:cNvSpPr>
          <p:nvPr>
            <p:ph type="pic" sz="quarter" idx="42" hasCustomPrompt="1"/>
          </p:nvPr>
        </p:nvSpPr>
        <p:spPr>
          <a:xfrm>
            <a:off x="4158004" y="241854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40" name="Segnaposto immagine 7"/>
          <p:cNvSpPr>
            <a:spLocks noGrp="1" noChangeAspect="1"/>
          </p:cNvSpPr>
          <p:nvPr>
            <p:ph type="pic" sz="quarter" idx="43" hasCustomPrompt="1"/>
          </p:nvPr>
        </p:nvSpPr>
        <p:spPr>
          <a:xfrm>
            <a:off x="4158004" y="140426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46" name="Segnaposto testo 13"/>
          <p:cNvSpPr>
            <a:spLocks noGrp="1"/>
          </p:cNvSpPr>
          <p:nvPr>
            <p:ph type="body" sz="quarter" idx="44" hasCustomPrompt="1"/>
          </p:nvPr>
        </p:nvSpPr>
        <p:spPr>
          <a:xfrm>
            <a:off x="2939660"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7" name="Segnaposto testo 13"/>
          <p:cNvSpPr>
            <a:spLocks noGrp="1"/>
          </p:cNvSpPr>
          <p:nvPr>
            <p:ph type="body" sz="quarter" idx="45" hasCustomPrompt="1"/>
          </p:nvPr>
        </p:nvSpPr>
        <p:spPr>
          <a:xfrm>
            <a:off x="5376342"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8" name="Segnaposto testo 13"/>
          <p:cNvSpPr>
            <a:spLocks noGrp="1"/>
          </p:cNvSpPr>
          <p:nvPr>
            <p:ph type="body" sz="quarter" idx="46" hasCustomPrompt="1"/>
          </p:nvPr>
        </p:nvSpPr>
        <p:spPr>
          <a:xfrm>
            <a:off x="4158005" y="119350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0" name="Segnaposto immagine 7"/>
          <p:cNvSpPr>
            <a:spLocks noGrp="1" noChangeAspect="1"/>
          </p:cNvSpPr>
          <p:nvPr>
            <p:ph type="pic" sz="quarter" idx="10" hasCustomPrompt="1"/>
          </p:nvPr>
        </p:nvSpPr>
        <p:spPr>
          <a:xfrm>
            <a:off x="4224131" y="3808544"/>
            <a:ext cx="695739" cy="792000"/>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33" name="Segnaposto testo 13"/>
          <p:cNvSpPr>
            <a:spLocks noGrp="1"/>
          </p:cNvSpPr>
          <p:nvPr>
            <p:ph type="body" sz="quarter" idx="12" hasCustomPrompt="1"/>
          </p:nvPr>
        </p:nvSpPr>
        <p:spPr>
          <a:xfrm>
            <a:off x="4158001" y="3548441"/>
            <a:ext cx="827999" cy="210762"/>
          </a:xfrm>
          <a:prstGeom prst="rect">
            <a:avLst/>
          </a:prstGeom>
        </p:spPr>
        <p:txBody>
          <a:bodyPr vert="horz" wrap="none" lIns="0" tIns="0" rIns="0" bIns="0" rtlCol="0" anchor="t">
            <a:noAutofit/>
          </a:bodyPr>
          <a:lstStyle>
            <a:lvl1pPr marL="285750" indent="-285750" algn="ctr">
              <a:lnSpc>
                <a:spcPct val="80000"/>
              </a:lnSpc>
              <a:spcBef>
                <a:spcPts val="0"/>
              </a:spcBef>
              <a:buFontTx/>
              <a:buNone/>
              <a:defRPr lang="it-IT" sz="1300" b="1" dirty="0" smtClean="0">
                <a:solidFill>
                  <a:srgbClr val="002E58"/>
                </a:solidFill>
                <a:latin typeface="Trebuchet MS"/>
                <a:cs typeface="Trebuchet MS"/>
              </a:defRPr>
            </a:lvl1pPr>
          </a:lstStyle>
          <a:p>
            <a:pPr marL="0" lvl="0" indent="0" algn="ctr">
              <a:buNone/>
            </a:pPr>
            <a:r>
              <a:rPr lang="it-IT" dirty="0"/>
              <a:t>Nome Cognome</a:t>
            </a:r>
          </a:p>
        </p:txBody>
      </p:sp>
      <p:sp>
        <p:nvSpPr>
          <p:cNvPr id="34" name="Segnaposto testo 13"/>
          <p:cNvSpPr>
            <a:spLocks noGrp="1"/>
          </p:cNvSpPr>
          <p:nvPr>
            <p:ph type="body" sz="quarter" idx="19" hasCustomPrompt="1"/>
          </p:nvPr>
        </p:nvSpPr>
        <p:spPr>
          <a:xfrm>
            <a:off x="1472416" y="283371"/>
            <a:ext cx="6223783" cy="292844"/>
          </a:xfrm>
          <a:prstGeom prst="rect">
            <a:avLst/>
          </a:prstGeom>
        </p:spPr>
        <p:txBody>
          <a:bodyPr wrap="none" lIns="0" tIns="0" rIns="0" bIns="0" anchor="b">
            <a:noAutofit/>
          </a:bodyPr>
          <a:lstStyle>
            <a:lvl1pPr marL="0" indent="0" algn="l">
              <a:buNone/>
              <a:defRPr sz="1600" b="1">
                <a:solidFill>
                  <a:srgbClr val="002E58"/>
                </a:solidFill>
                <a:latin typeface="Trebuchet MS"/>
                <a:cs typeface="Trebuchet MS"/>
              </a:defRPr>
            </a:lvl1pPr>
            <a:lvl2pPr marL="457200" indent="0" algn="ctr">
              <a:buNone/>
              <a:defRPr sz="1600">
                <a:solidFill>
                  <a:srgbClr val="002E58"/>
                </a:solidFill>
                <a:latin typeface="Trebuchet MS"/>
                <a:cs typeface="Trebuchet MS"/>
              </a:defRPr>
            </a:lvl2pPr>
            <a:lvl3pPr marL="914400" indent="0" algn="ctr">
              <a:buNone/>
              <a:defRPr sz="1600">
                <a:solidFill>
                  <a:srgbClr val="002E58"/>
                </a:solidFill>
                <a:latin typeface="Trebuchet MS"/>
                <a:cs typeface="Trebuchet MS"/>
              </a:defRPr>
            </a:lvl3pPr>
            <a:lvl4pPr marL="1371600" indent="0" algn="ctr">
              <a:buNone/>
              <a:defRPr sz="1600">
                <a:solidFill>
                  <a:srgbClr val="002E58"/>
                </a:solidFill>
                <a:latin typeface="Trebuchet MS"/>
                <a:cs typeface="Trebuchet MS"/>
              </a:defRPr>
            </a:lvl4pPr>
            <a:lvl5pPr marL="1828800" indent="0" algn="ctr">
              <a:buNone/>
              <a:defRPr sz="1600">
                <a:solidFill>
                  <a:srgbClr val="002E58"/>
                </a:solidFill>
                <a:latin typeface="Trebuchet MS"/>
                <a:cs typeface="Trebuchet MS"/>
              </a:defRPr>
            </a:lvl5pPr>
          </a:lstStyle>
          <a:p>
            <a:pPr lvl="0"/>
            <a:r>
              <a:rPr lang="it-IT" dirty="0"/>
              <a:t>Titolo</a:t>
            </a:r>
          </a:p>
        </p:txBody>
      </p:sp>
      <p:sp>
        <p:nvSpPr>
          <p:cNvPr id="35" name="CasellaDiTesto 34"/>
          <p:cNvSpPr txBox="1"/>
          <p:nvPr userDrawn="1"/>
        </p:nvSpPr>
        <p:spPr>
          <a:xfrm>
            <a:off x="3585793" y="3204558"/>
            <a:ext cx="1972415" cy="293081"/>
          </a:xfrm>
          <a:prstGeom prst="rect">
            <a:avLst/>
          </a:prstGeom>
        </p:spPr>
        <p:txBody>
          <a:bodyPr vert="horz" wrap="none" lIns="0" tIns="0" rIns="0" bIns="0" rtlCol="0" anchor="b">
            <a:no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lgn="ctr"/>
            <a:r>
              <a:rPr lang="it-IT" sz="1050" b="0" dirty="0"/>
              <a:t>MODERA:</a:t>
            </a:r>
          </a:p>
        </p:txBody>
      </p:sp>
      <p:sp>
        <p:nvSpPr>
          <p:cNvPr id="36" name="Segnaposto testo 13"/>
          <p:cNvSpPr>
            <a:spLocks noGrp="1"/>
          </p:cNvSpPr>
          <p:nvPr>
            <p:ph type="body" sz="quarter" idx="29" hasCustomPrompt="1"/>
          </p:nvPr>
        </p:nvSpPr>
        <p:spPr>
          <a:xfrm>
            <a:off x="4158001" y="4697294"/>
            <a:ext cx="827999" cy="210762"/>
          </a:xfrm>
          <a:prstGeom prst="rect">
            <a:avLst/>
          </a:prstGeom>
        </p:spPr>
        <p:txBody>
          <a:bodyPr vert="horz" wrap="none" lIns="0" tIns="0" rIns="0" bIns="0" rtlCol="0" anchor="t">
            <a:noAutofit/>
          </a:bodyPr>
          <a:lstStyle>
            <a:lvl1pPr marL="171450" indent="-171450" algn="ctr">
              <a:lnSpc>
                <a:spcPct val="90000"/>
              </a:lnSpc>
              <a:spcBef>
                <a:spcPts val="0"/>
              </a:spcBef>
              <a:buFontTx/>
              <a:buNone/>
              <a:defRPr lang="it-IT" sz="1100" b="0" dirty="0" smtClean="0">
                <a:solidFill>
                  <a:schemeClr val="tx1">
                    <a:lumMod val="50000"/>
                    <a:lumOff val="50000"/>
                  </a:schemeClr>
                </a:solidFill>
                <a:latin typeface="Trebuchet MS"/>
                <a:cs typeface="Trebuchet MS"/>
              </a:defRPr>
            </a:lvl1pPr>
          </a:lstStyle>
          <a:p>
            <a:pPr marL="0" lvl="0" indent="0" algn="ctr">
              <a:buNone/>
            </a:pPr>
            <a:r>
              <a:rPr lang="it-IT" dirty="0"/>
              <a:t>Jobtitle</a:t>
            </a:r>
          </a:p>
        </p:txBody>
      </p:sp>
    </p:spTree>
    <p:extLst>
      <p:ext uri="{BB962C8B-B14F-4D97-AF65-F5344CB8AC3E}">
        <p14:creationId xmlns:p14="http://schemas.microsoft.com/office/powerpoint/2010/main" val="34591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vola 8">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Segnaposto immagine 7"/>
          <p:cNvSpPr>
            <a:spLocks noGrp="1" noChangeAspect="1"/>
          </p:cNvSpPr>
          <p:nvPr>
            <p:ph type="pic" sz="quarter" idx="11" hasCustomPrompt="1"/>
          </p:nvPr>
        </p:nvSpPr>
        <p:spPr>
          <a:xfrm>
            <a:off x="2526249"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18" name="Segnaposto immagine 7"/>
          <p:cNvSpPr>
            <a:spLocks noGrp="1" noChangeAspect="1"/>
          </p:cNvSpPr>
          <p:nvPr>
            <p:ph type="pic" sz="quarter" idx="20" hasCustomPrompt="1"/>
          </p:nvPr>
        </p:nvSpPr>
        <p:spPr>
          <a:xfrm>
            <a:off x="7965420"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19" name="Segnaposto immagine 7"/>
          <p:cNvSpPr>
            <a:spLocks noGrp="1" noChangeAspect="1"/>
          </p:cNvSpPr>
          <p:nvPr>
            <p:ph type="pic" sz="quarter" idx="21" hasCustomPrompt="1"/>
          </p:nvPr>
        </p:nvSpPr>
        <p:spPr>
          <a:xfrm>
            <a:off x="350581"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indent="0">
              <a:buFont typeface="Arial"/>
              <a:buNone/>
              <a:defRPr lang="it-IT" sz="1200" dirty="0"/>
            </a:lvl1pPr>
          </a:lstStyle>
          <a:p>
            <a:pPr lvl="0"/>
            <a:r>
              <a:rPr lang="it-IT" dirty="0"/>
              <a:t>Logo</a:t>
            </a:r>
          </a:p>
        </p:txBody>
      </p:sp>
      <p:sp>
        <p:nvSpPr>
          <p:cNvPr id="20" name="Segnaposto immagine 7"/>
          <p:cNvSpPr>
            <a:spLocks noGrp="1" noChangeAspect="1"/>
          </p:cNvSpPr>
          <p:nvPr>
            <p:ph type="pic" sz="quarter" idx="23" hasCustomPrompt="1"/>
          </p:nvPr>
        </p:nvSpPr>
        <p:spPr>
          <a:xfrm>
            <a:off x="350581"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p:txBody>
      </p:sp>
      <p:sp>
        <p:nvSpPr>
          <p:cNvPr id="21" name="Segnaposto immagine 7"/>
          <p:cNvSpPr>
            <a:spLocks noGrp="1" noChangeAspect="1"/>
          </p:cNvSpPr>
          <p:nvPr>
            <p:ph type="pic" sz="quarter" idx="24" hasCustomPrompt="1"/>
          </p:nvPr>
        </p:nvSpPr>
        <p:spPr>
          <a:xfrm>
            <a:off x="1438415"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22" name="Segnaposto immagine 7"/>
          <p:cNvSpPr>
            <a:spLocks noGrp="1" noChangeAspect="1"/>
          </p:cNvSpPr>
          <p:nvPr>
            <p:ph type="pic" sz="quarter" idx="25" hasCustomPrompt="1"/>
          </p:nvPr>
        </p:nvSpPr>
        <p:spPr>
          <a:xfrm>
            <a:off x="2526249"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3" name="Segnaposto immagine 7"/>
          <p:cNvSpPr>
            <a:spLocks noGrp="1" noChangeAspect="1"/>
          </p:cNvSpPr>
          <p:nvPr>
            <p:ph type="pic" sz="quarter" idx="26" hasCustomPrompt="1"/>
          </p:nvPr>
        </p:nvSpPr>
        <p:spPr>
          <a:xfrm>
            <a:off x="6877583"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4" name="Segnaposto immagine 7"/>
          <p:cNvSpPr>
            <a:spLocks noGrp="1" noChangeAspect="1"/>
          </p:cNvSpPr>
          <p:nvPr>
            <p:ph type="pic" sz="quarter" idx="27" hasCustomPrompt="1"/>
          </p:nvPr>
        </p:nvSpPr>
        <p:spPr>
          <a:xfrm>
            <a:off x="1438415"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5" name="Segnaposto immagine 7"/>
          <p:cNvSpPr>
            <a:spLocks noGrp="1" noChangeAspect="1"/>
          </p:cNvSpPr>
          <p:nvPr>
            <p:ph type="pic" sz="quarter" idx="28" hasCustomPrompt="1"/>
          </p:nvPr>
        </p:nvSpPr>
        <p:spPr>
          <a:xfrm>
            <a:off x="6877585"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7" name="Segnaposto immagine 7"/>
          <p:cNvSpPr>
            <a:spLocks noGrp="1" noChangeAspect="1"/>
          </p:cNvSpPr>
          <p:nvPr>
            <p:ph type="pic" sz="quarter" idx="30" hasCustomPrompt="1"/>
          </p:nvPr>
        </p:nvSpPr>
        <p:spPr>
          <a:xfrm>
            <a:off x="7965422"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8" name="Segnaposto testo 13"/>
          <p:cNvSpPr>
            <a:spLocks noGrp="1"/>
          </p:cNvSpPr>
          <p:nvPr>
            <p:ph type="body" sz="quarter" idx="31" hasCustomPrompt="1"/>
          </p:nvPr>
        </p:nvSpPr>
        <p:spPr>
          <a:xfrm>
            <a:off x="350581"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29" name="Segnaposto testo 13"/>
          <p:cNvSpPr>
            <a:spLocks noGrp="1"/>
          </p:cNvSpPr>
          <p:nvPr>
            <p:ph type="body" sz="quarter" idx="32" hasCustomPrompt="1"/>
          </p:nvPr>
        </p:nvSpPr>
        <p:spPr>
          <a:xfrm>
            <a:off x="1438415"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1" name="Segnaposto testo 13"/>
          <p:cNvSpPr>
            <a:spLocks noGrp="1"/>
          </p:cNvSpPr>
          <p:nvPr>
            <p:ph type="body" sz="quarter" idx="34" hasCustomPrompt="1"/>
          </p:nvPr>
        </p:nvSpPr>
        <p:spPr>
          <a:xfrm>
            <a:off x="6877584"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2" name="Segnaposto testo 13"/>
          <p:cNvSpPr>
            <a:spLocks noGrp="1"/>
          </p:cNvSpPr>
          <p:nvPr>
            <p:ph type="body" sz="quarter" idx="35" hasCustomPrompt="1"/>
          </p:nvPr>
        </p:nvSpPr>
        <p:spPr>
          <a:xfrm>
            <a:off x="7965421"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1" name="Segnaposto immagine 7"/>
          <p:cNvSpPr>
            <a:spLocks noGrp="1" noChangeAspect="1"/>
          </p:cNvSpPr>
          <p:nvPr>
            <p:ph type="pic" sz="quarter" idx="39" hasCustomPrompt="1"/>
          </p:nvPr>
        </p:nvSpPr>
        <p:spPr>
          <a:xfrm>
            <a:off x="5789751"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42" name="Segnaposto immagine 7"/>
          <p:cNvSpPr>
            <a:spLocks noGrp="1" noChangeAspect="1"/>
          </p:cNvSpPr>
          <p:nvPr>
            <p:ph type="pic" sz="quarter" idx="40" hasCustomPrompt="1"/>
          </p:nvPr>
        </p:nvSpPr>
        <p:spPr>
          <a:xfrm>
            <a:off x="5789749"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39" name="Segnaposto immagine 7"/>
          <p:cNvSpPr>
            <a:spLocks noGrp="1" noChangeAspect="1"/>
          </p:cNvSpPr>
          <p:nvPr>
            <p:ph type="pic" sz="quarter" idx="42" hasCustomPrompt="1"/>
          </p:nvPr>
        </p:nvSpPr>
        <p:spPr>
          <a:xfrm>
            <a:off x="4701917" y="241854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40" name="Segnaposto immagine 7"/>
          <p:cNvSpPr>
            <a:spLocks noGrp="1" noChangeAspect="1"/>
          </p:cNvSpPr>
          <p:nvPr>
            <p:ph type="pic" sz="quarter" idx="43" hasCustomPrompt="1"/>
          </p:nvPr>
        </p:nvSpPr>
        <p:spPr>
          <a:xfrm>
            <a:off x="4701915" y="140426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46" name="Segnaposto testo 13"/>
          <p:cNvSpPr>
            <a:spLocks noGrp="1"/>
          </p:cNvSpPr>
          <p:nvPr>
            <p:ph type="body" sz="quarter" idx="44" hasCustomPrompt="1"/>
          </p:nvPr>
        </p:nvSpPr>
        <p:spPr>
          <a:xfrm>
            <a:off x="2526249"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7" name="Segnaposto testo 13"/>
          <p:cNvSpPr>
            <a:spLocks noGrp="1"/>
          </p:cNvSpPr>
          <p:nvPr>
            <p:ph type="body" sz="quarter" idx="45" hasCustomPrompt="1"/>
          </p:nvPr>
        </p:nvSpPr>
        <p:spPr>
          <a:xfrm>
            <a:off x="5789750"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8" name="Segnaposto testo 13"/>
          <p:cNvSpPr>
            <a:spLocks noGrp="1"/>
          </p:cNvSpPr>
          <p:nvPr>
            <p:ph type="body" sz="quarter" idx="46" hasCustomPrompt="1"/>
          </p:nvPr>
        </p:nvSpPr>
        <p:spPr>
          <a:xfrm>
            <a:off x="4701916" y="119350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49" name="Segnaposto immagine 7"/>
          <p:cNvSpPr>
            <a:spLocks noGrp="1" noChangeAspect="1"/>
          </p:cNvSpPr>
          <p:nvPr>
            <p:ph type="pic" sz="quarter" idx="47" hasCustomPrompt="1"/>
          </p:nvPr>
        </p:nvSpPr>
        <p:spPr>
          <a:xfrm>
            <a:off x="3614083" y="241854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50" name="Segnaposto immagine 7"/>
          <p:cNvSpPr>
            <a:spLocks noGrp="1" noChangeAspect="1"/>
          </p:cNvSpPr>
          <p:nvPr>
            <p:ph type="pic" sz="quarter" idx="48" hasCustomPrompt="1"/>
          </p:nvPr>
        </p:nvSpPr>
        <p:spPr>
          <a:xfrm>
            <a:off x="3614083" y="140426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51" name="Segnaposto testo 13"/>
          <p:cNvSpPr>
            <a:spLocks noGrp="1"/>
          </p:cNvSpPr>
          <p:nvPr>
            <p:ph type="body" sz="quarter" idx="49" hasCustomPrompt="1"/>
          </p:nvPr>
        </p:nvSpPr>
        <p:spPr>
          <a:xfrm>
            <a:off x="3614083" y="119350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3" name="Segnaposto immagine 7"/>
          <p:cNvSpPr>
            <a:spLocks noGrp="1" noChangeAspect="1"/>
          </p:cNvSpPr>
          <p:nvPr>
            <p:ph type="pic" sz="quarter" idx="10" hasCustomPrompt="1"/>
          </p:nvPr>
        </p:nvSpPr>
        <p:spPr>
          <a:xfrm>
            <a:off x="4224131" y="3808544"/>
            <a:ext cx="695739" cy="792000"/>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34" name="Segnaposto testo 13"/>
          <p:cNvSpPr>
            <a:spLocks noGrp="1"/>
          </p:cNvSpPr>
          <p:nvPr>
            <p:ph type="body" sz="quarter" idx="12" hasCustomPrompt="1"/>
          </p:nvPr>
        </p:nvSpPr>
        <p:spPr>
          <a:xfrm>
            <a:off x="4158001" y="3548441"/>
            <a:ext cx="827999" cy="210762"/>
          </a:xfrm>
          <a:prstGeom prst="rect">
            <a:avLst/>
          </a:prstGeom>
        </p:spPr>
        <p:txBody>
          <a:bodyPr vert="horz" wrap="none" lIns="0" tIns="0" rIns="0" bIns="0" rtlCol="0" anchor="t">
            <a:noAutofit/>
          </a:bodyPr>
          <a:lstStyle>
            <a:lvl1pPr marL="285750" indent="-285750" algn="ctr">
              <a:lnSpc>
                <a:spcPct val="80000"/>
              </a:lnSpc>
              <a:spcBef>
                <a:spcPts val="0"/>
              </a:spcBef>
              <a:buFontTx/>
              <a:buNone/>
              <a:defRPr lang="it-IT" sz="1300" b="1" dirty="0" smtClean="0">
                <a:solidFill>
                  <a:srgbClr val="002E58"/>
                </a:solidFill>
                <a:latin typeface="Trebuchet MS"/>
                <a:cs typeface="Trebuchet MS"/>
              </a:defRPr>
            </a:lvl1pPr>
          </a:lstStyle>
          <a:p>
            <a:pPr marL="0" lvl="0" indent="0" algn="ctr">
              <a:buNone/>
            </a:pPr>
            <a:r>
              <a:rPr lang="it-IT" dirty="0"/>
              <a:t>Nome Cognome</a:t>
            </a:r>
          </a:p>
        </p:txBody>
      </p:sp>
      <p:sp>
        <p:nvSpPr>
          <p:cNvPr id="35" name="Segnaposto testo 13"/>
          <p:cNvSpPr>
            <a:spLocks noGrp="1"/>
          </p:cNvSpPr>
          <p:nvPr>
            <p:ph type="body" sz="quarter" idx="19" hasCustomPrompt="1"/>
          </p:nvPr>
        </p:nvSpPr>
        <p:spPr>
          <a:xfrm>
            <a:off x="1472416" y="283371"/>
            <a:ext cx="6223783" cy="292844"/>
          </a:xfrm>
          <a:prstGeom prst="rect">
            <a:avLst/>
          </a:prstGeom>
        </p:spPr>
        <p:txBody>
          <a:bodyPr wrap="none" lIns="0" tIns="0" rIns="0" bIns="0" anchor="b">
            <a:noAutofit/>
          </a:bodyPr>
          <a:lstStyle>
            <a:lvl1pPr marL="0" indent="0" algn="l">
              <a:buNone/>
              <a:defRPr sz="1600" b="1">
                <a:solidFill>
                  <a:srgbClr val="002E58"/>
                </a:solidFill>
                <a:latin typeface="Trebuchet MS"/>
                <a:cs typeface="Trebuchet MS"/>
              </a:defRPr>
            </a:lvl1pPr>
            <a:lvl2pPr marL="457200" indent="0" algn="ctr">
              <a:buNone/>
              <a:defRPr sz="1600">
                <a:solidFill>
                  <a:srgbClr val="002E58"/>
                </a:solidFill>
                <a:latin typeface="Trebuchet MS"/>
                <a:cs typeface="Trebuchet MS"/>
              </a:defRPr>
            </a:lvl2pPr>
            <a:lvl3pPr marL="914400" indent="0" algn="ctr">
              <a:buNone/>
              <a:defRPr sz="1600">
                <a:solidFill>
                  <a:srgbClr val="002E58"/>
                </a:solidFill>
                <a:latin typeface="Trebuchet MS"/>
                <a:cs typeface="Trebuchet MS"/>
              </a:defRPr>
            </a:lvl3pPr>
            <a:lvl4pPr marL="1371600" indent="0" algn="ctr">
              <a:buNone/>
              <a:defRPr sz="1600">
                <a:solidFill>
                  <a:srgbClr val="002E58"/>
                </a:solidFill>
                <a:latin typeface="Trebuchet MS"/>
                <a:cs typeface="Trebuchet MS"/>
              </a:defRPr>
            </a:lvl4pPr>
            <a:lvl5pPr marL="1828800" indent="0" algn="ctr">
              <a:buNone/>
              <a:defRPr sz="1600">
                <a:solidFill>
                  <a:srgbClr val="002E58"/>
                </a:solidFill>
                <a:latin typeface="Trebuchet MS"/>
                <a:cs typeface="Trebuchet MS"/>
              </a:defRPr>
            </a:lvl5pPr>
          </a:lstStyle>
          <a:p>
            <a:pPr lvl="0"/>
            <a:r>
              <a:rPr lang="it-IT" dirty="0"/>
              <a:t>Titolo</a:t>
            </a:r>
          </a:p>
        </p:txBody>
      </p:sp>
      <p:sp>
        <p:nvSpPr>
          <p:cNvPr id="36" name="CasellaDiTesto 35"/>
          <p:cNvSpPr txBox="1"/>
          <p:nvPr userDrawn="1"/>
        </p:nvSpPr>
        <p:spPr>
          <a:xfrm>
            <a:off x="3585793" y="3204558"/>
            <a:ext cx="1972415" cy="293081"/>
          </a:xfrm>
          <a:prstGeom prst="rect">
            <a:avLst/>
          </a:prstGeom>
        </p:spPr>
        <p:txBody>
          <a:bodyPr vert="horz" wrap="none" lIns="0" tIns="0" rIns="0" bIns="0" rtlCol="0" anchor="b">
            <a:no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lgn="ctr"/>
            <a:r>
              <a:rPr lang="it-IT" sz="1050" b="0" dirty="0"/>
              <a:t>MODERA:</a:t>
            </a:r>
          </a:p>
        </p:txBody>
      </p:sp>
      <p:sp>
        <p:nvSpPr>
          <p:cNvPr id="37" name="Segnaposto testo 13"/>
          <p:cNvSpPr>
            <a:spLocks noGrp="1"/>
          </p:cNvSpPr>
          <p:nvPr>
            <p:ph type="body" sz="quarter" idx="29" hasCustomPrompt="1"/>
          </p:nvPr>
        </p:nvSpPr>
        <p:spPr>
          <a:xfrm>
            <a:off x="4158001" y="4697294"/>
            <a:ext cx="827999" cy="210762"/>
          </a:xfrm>
          <a:prstGeom prst="rect">
            <a:avLst/>
          </a:prstGeom>
        </p:spPr>
        <p:txBody>
          <a:bodyPr vert="horz" wrap="none" lIns="0" tIns="0" rIns="0" bIns="0" rtlCol="0" anchor="t">
            <a:noAutofit/>
          </a:bodyPr>
          <a:lstStyle>
            <a:lvl1pPr marL="171450" indent="-171450" algn="ctr">
              <a:lnSpc>
                <a:spcPct val="90000"/>
              </a:lnSpc>
              <a:spcBef>
                <a:spcPts val="0"/>
              </a:spcBef>
              <a:buFontTx/>
              <a:buNone/>
              <a:defRPr lang="it-IT" sz="1100" b="0" dirty="0" smtClean="0">
                <a:solidFill>
                  <a:schemeClr val="tx1">
                    <a:lumMod val="50000"/>
                    <a:lumOff val="50000"/>
                  </a:schemeClr>
                </a:solidFill>
                <a:latin typeface="Trebuchet MS"/>
                <a:cs typeface="Trebuchet MS"/>
              </a:defRPr>
            </a:lvl1pPr>
          </a:lstStyle>
          <a:p>
            <a:pPr marL="0" lvl="0" indent="0" algn="ctr">
              <a:buNone/>
            </a:pPr>
            <a:r>
              <a:rPr lang="it-IT" dirty="0"/>
              <a:t>Jobtitle</a:t>
            </a:r>
          </a:p>
        </p:txBody>
      </p:sp>
    </p:spTree>
    <p:extLst>
      <p:ext uri="{BB962C8B-B14F-4D97-AF65-F5344CB8AC3E}">
        <p14:creationId xmlns:p14="http://schemas.microsoft.com/office/powerpoint/2010/main" val="84489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elatore">
    <p:bg>
      <p:bgPr>
        <a:solidFill>
          <a:schemeClr val="bg1"/>
        </a:solidFill>
        <a:effectLst/>
      </p:bgPr>
    </p:bg>
    <p:spTree>
      <p:nvGrpSpPr>
        <p:cNvPr id="1" name=""/>
        <p:cNvGrpSpPr/>
        <p:nvPr/>
      </p:nvGrpSpPr>
      <p:grpSpPr>
        <a:xfrm>
          <a:off x="0" y="0"/>
          <a:ext cx="0" cy="0"/>
          <a:chOff x="0" y="0"/>
          <a:chExt cx="0" cy="0"/>
        </a:xfrm>
      </p:grpSpPr>
      <p:sp>
        <p:nvSpPr>
          <p:cNvPr id="10" name="Segnaposto immagine 18"/>
          <p:cNvSpPr>
            <a:spLocks noGrp="1"/>
          </p:cNvSpPr>
          <p:nvPr>
            <p:ph type="pic" sz="quarter" idx="16" hasCustomPrompt="1"/>
          </p:nvPr>
        </p:nvSpPr>
        <p:spPr>
          <a:xfrm>
            <a:off x="0" y="0"/>
            <a:ext cx="9143999" cy="2983500"/>
          </a:xfrm>
          <a:prstGeom prst="rect">
            <a:avLst/>
          </a:prstGeom>
          <a:effectLst/>
        </p:spPr>
        <p:txBody>
          <a:bodyPr>
            <a:normAutofit/>
          </a:bodyPr>
          <a:lstStyle>
            <a:lvl1pPr marL="0" indent="0" algn="ctr">
              <a:buNone/>
              <a:defRPr sz="1800"/>
            </a:lvl1pPr>
          </a:lstStyle>
          <a:p>
            <a:r>
              <a:rPr lang="it-IT" dirty="0"/>
              <a:t>sfondo</a:t>
            </a:r>
          </a:p>
        </p:txBody>
      </p:sp>
      <p:sp>
        <p:nvSpPr>
          <p:cNvPr id="8" name="Rettangolo 7"/>
          <p:cNvSpPr/>
          <p:nvPr userDrawn="1"/>
        </p:nvSpPr>
        <p:spPr>
          <a:xfrm>
            <a:off x="0" y="2983500"/>
            <a:ext cx="9144000" cy="2160000"/>
          </a:xfrm>
          <a:prstGeom prst="rect">
            <a:avLst/>
          </a:prstGeom>
          <a:solidFill>
            <a:srgbClr val="D8D8D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9" name="Segnaposto immagine 18"/>
          <p:cNvSpPr>
            <a:spLocks noGrp="1"/>
          </p:cNvSpPr>
          <p:nvPr>
            <p:ph type="pic" sz="quarter" idx="14" hasCustomPrompt="1"/>
          </p:nvPr>
        </p:nvSpPr>
        <p:spPr>
          <a:xfrm>
            <a:off x="480377" y="2134876"/>
            <a:ext cx="1620000" cy="1871999"/>
          </a:xfrm>
          <a:prstGeom prst="rect">
            <a:avLst/>
          </a:prstGeom>
          <a:effectLst>
            <a:outerShdw blurRad="50800" dist="50800" dir="2700000" algn="tl" rotWithShape="0">
              <a:prstClr val="black">
                <a:alpha val="40000"/>
              </a:prstClr>
            </a:outerShdw>
          </a:effectLst>
        </p:spPr>
        <p:txBody>
          <a:bodyPr>
            <a:normAutofit/>
          </a:bodyPr>
          <a:lstStyle>
            <a:lvl1pPr marL="0" indent="0" algn="ctr">
              <a:buNone/>
              <a:defRPr sz="1800"/>
            </a:lvl1pPr>
          </a:lstStyle>
          <a:p>
            <a:r>
              <a:rPr lang="it-IT" dirty="0"/>
              <a:t>foto</a:t>
            </a:r>
          </a:p>
        </p:txBody>
      </p:sp>
      <p:sp>
        <p:nvSpPr>
          <p:cNvPr id="14" name="Segnaposto testo 13"/>
          <p:cNvSpPr>
            <a:spLocks noGrp="1"/>
          </p:cNvSpPr>
          <p:nvPr>
            <p:ph type="body" sz="quarter" idx="10" hasCustomPrompt="1"/>
          </p:nvPr>
        </p:nvSpPr>
        <p:spPr>
          <a:xfrm>
            <a:off x="2098057" y="3094360"/>
            <a:ext cx="6840000" cy="288000"/>
          </a:xfrm>
          <a:prstGeom prst="rect">
            <a:avLst/>
          </a:prstGeom>
          <a:noFill/>
        </p:spPr>
        <p:txBody>
          <a:bodyPr wrap="square" lIns="360000" tIns="0" rIns="0" bIns="0" rtlCol="0">
            <a:noAutofit/>
          </a:bodyPr>
          <a:lstStyle>
            <a:lvl1pPr marL="0" indent="0">
              <a:buNone/>
              <a:defRPr lang="it-IT" sz="2100" b="1" smtClean="0">
                <a:solidFill>
                  <a:srgbClr val="002E58"/>
                </a:solidFill>
                <a:latin typeface="Trebuchet MS"/>
                <a:cs typeface="Trebuchet MS"/>
              </a:defRPr>
            </a:lvl1pPr>
            <a:lvl2pPr>
              <a:defRPr lang="it-IT" sz="1800" smtClean="0"/>
            </a:lvl2pPr>
            <a:lvl3pPr>
              <a:defRPr lang="it-IT" sz="1800" smtClean="0"/>
            </a:lvl3pPr>
            <a:lvl4pPr>
              <a:defRPr lang="it-IT" sz="1800" smtClean="0"/>
            </a:lvl4pPr>
            <a:lvl5pPr>
              <a:defRPr lang="it-IT" sz="1800"/>
            </a:lvl5pPr>
          </a:lstStyle>
          <a:p>
            <a:pPr marL="0" lvl="0"/>
            <a:r>
              <a:rPr lang="it-IT" dirty="0"/>
              <a:t>Nome</a:t>
            </a:r>
          </a:p>
        </p:txBody>
      </p:sp>
      <p:sp>
        <p:nvSpPr>
          <p:cNvPr id="15" name="Segnaposto testo 13"/>
          <p:cNvSpPr>
            <a:spLocks noGrp="1"/>
          </p:cNvSpPr>
          <p:nvPr>
            <p:ph type="body" sz="quarter" idx="11" hasCustomPrompt="1"/>
          </p:nvPr>
        </p:nvSpPr>
        <p:spPr>
          <a:xfrm>
            <a:off x="2098057" y="3420456"/>
            <a:ext cx="6840000" cy="288000"/>
          </a:xfrm>
          <a:prstGeom prst="rect">
            <a:avLst/>
          </a:prstGeom>
          <a:noFill/>
        </p:spPr>
        <p:txBody>
          <a:bodyPr wrap="square" lIns="360000" tIns="0" rIns="0" bIns="0" rtlCol="0">
            <a:noAutofit/>
          </a:bodyPr>
          <a:lstStyle>
            <a:lvl1pPr marL="0" indent="0">
              <a:buNone/>
              <a:defRPr lang="it-IT" sz="1800" baseline="0" dirty="0" smtClean="0">
                <a:solidFill>
                  <a:schemeClr val="tx1">
                    <a:lumMod val="65000"/>
                    <a:lumOff val="35000"/>
                  </a:schemeClr>
                </a:solidFill>
                <a:latin typeface="Trebuchet MS"/>
                <a:cs typeface="Trebuchet MS"/>
              </a:defRPr>
            </a:lvl1pPr>
          </a:lstStyle>
          <a:p>
            <a:pPr marL="0" lvl="0"/>
            <a:r>
              <a:rPr lang="it-IT" dirty="0"/>
              <a:t>Funzione aziendale</a:t>
            </a:r>
          </a:p>
        </p:txBody>
      </p:sp>
      <p:sp>
        <p:nvSpPr>
          <p:cNvPr id="16" name="Segnaposto testo 13"/>
          <p:cNvSpPr>
            <a:spLocks noGrp="1"/>
          </p:cNvSpPr>
          <p:nvPr>
            <p:ph type="body" sz="quarter" idx="12" hasCustomPrompt="1"/>
          </p:nvPr>
        </p:nvSpPr>
        <p:spPr>
          <a:xfrm>
            <a:off x="2098057" y="3721155"/>
            <a:ext cx="6840000" cy="288000"/>
          </a:xfrm>
          <a:prstGeom prst="rect">
            <a:avLst/>
          </a:prstGeom>
          <a:noFill/>
        </p:spPr>
        <p:txBody>
          <a:bodyPr wrap="square" lIns="360000" tIns="0" rIns="0" bIns="0" rtlCol="0">
            <a:noAutofit/>
          </a:bodyPr>
          <a:lstStyle>
            <a:lvl1pPr marL="0" indent="0">
              <a:buNone/>
              <a:defRPr lang="it-IT" sz="1800" i="1" dirty="0" smtClean="0">
                <a:solidFill>
                  <a:schemeClr val="tx1">
                    <a:lumMod val="65000"/>
                    <a:lumOff val="35000"/>
                  </a:schemeClr>
                </a:solidFill>
                <a:latin typeface="Trebuchet MS"/>
                <a:cs typeface="Trebuchet MS"/>
              </a:defRPr>
            </a:lvl1pPr>
          </a:lstStyle>
          <a:p>
            <a:pPr marL="0" lvl="0"/>
            <a:r>
              <a:rPr lang="it-IT" dirty="0"/>
              <a:t>Azienda</a:t>
            </a:r>
          </a:p>
        </p:txBody>
      </p:sp>
      <p:sp>
        <p:nvSpPr>
          <p:cNvPr id="17" name="Segnaposto testo 13"/>
          <p:cNvSpPr>
            <a:spLocks noGrp="1"/>
          </p:cNvSpPr>
          <p:nvPr>
            <p:ph type="body" sz="quarter" idx="13" hasCustomPrompt="1"/>
          </p:nvPr>
        </p:nvSpPr>
        <p:spPr>
          <a:xfrm>
            <a:off x="2098057" y="4139397"/>
            <a:ext cx="6840000" cy="755999"/>
          </a:xfrm>
          <a:prstGeom prst="rect">
            <a:avLst/>
          </a:prstGeom>
          <a:noFill/>
        </p:spPr>
        <p:txBody>
          <a:bodyPr wrap="square" lIns="360000" tIns="0" rIns="0" bIns="0" rtlCol="0" anchor="ctr">
            <a:noAutofit/>
          </a:bodyPr>
          <a:lstStyle>
            <a:lvl1pPr marL="0" indent="0">
              <a:buNone/>
              <a:defRPr lang="it-IT" sz="1600" dirty="0" smtClean="0">
                <a:solidFill>
                  <a:srgbClr val="002E58"/>
                </a:solidFill>
                <a:latin typeface="Trebuchet MS"/>
                <a:cs typeface="Trebuchet MS"/>
              </a:defRPr>
            </a:lvl1pPr>
          </a:lstStyle>
          <a:p>
            <a:pPr marL="0" lvl="0"/>
            <a:r>
              <a:rPr lang="it-IT" dirty="0"/>
              <a:t>Motto </a:t>
            </a:r>
          </a:p>
        </p:txBody>
      </p:sp>
      <p:sp>
        <p:nvSpPr>
          <p:cNvPr id="20" name="Segnaposto immagine 18"/>
          <p:cNvSpPr>
            <a:spLocks noGrp="1"/>
          </p:cNvSpPr>
          <p:nvPr>
            <p:ph type="pic" sz="quarter" idx="15" hasCustomPrompt="1"/>
          </p:nvPr>
        </p:nvSpPr>
        <p:spPr>
          <a:xfrm>
            <a:off x="480377" y="4139398"/>
            <a:ext cx="1620000" cy="755999"/>
          </a:xfrm>
          <a:prstGeom prst="rect">
            <a:avLst/>
          </a:prstGeom>
          <a:effectLst>
            <a:outerShdw blurRad="50800" dist="50800" dir="2700000" algn="tl" rotWithShape="0">
              <a:prstClr val="black">
                <a:alpha val="40000"/>
              </a:prstClr>
            </a:outerShdw>
          </a:effectLst>
        </p:spPr>
        <p:txBody>
          <a:bodyPr>
            <a:normAutofit/>
          </a:bodyPr>
          <a:lstStyle>
            <a:lvl1pPr marL="0" indent="0" algn="ctr">
              <a:buNone/>
              <a:defRPr sz="1800"/>
            </a:lvl1pPr>
          </a:lstStyle>
          <a:p>
            <a:r>
              <a:rPr lang="it-IT" dirty="0"/>
              <a:t>logo</a:t>
            </a:r>
          </a:p>
        </p:txBody>
      </p:sp>
    </p:spTree>
    <p:extLst>
      <p:ext uri="{BB962C8B-B14F-4D97-AF65-F5344CB8AC3E}">
        <p14:creationId xmlns:p14="http://schemas.microsoft.com/office/powerpoint/2010/main" val="334073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54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609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74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59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23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03">
    <p:spTree>
      <p:nvGrpSpPr>
        <p:cNvPr id="1" name=""/>
        <p:cNvGrpSpPr/>
        <p:nvPr/>
      </p:nvGrpSpPr>
      <p:grpSpPr>
        <a:xfrm>
          <a:off x="0" y="0"/>
          <a:ext cx="0" cy="0"/>
          <a:chOff x="0" y="0"/>
          <a:chExt cx="0" cy="0"/>
        </a:xfrm>
      </p:grpSpPr>
      <p:sp>
        <p:nvSpPr>
          <p:cNvPr id="2" name="Titolo 1"/>
          <p:cNvSpPr>
            <a:spLocks noGrp="1"/>
          </p:cNvSpPr>
          <p:nvPr>
            <p:ph type="title"/>
          </p:nvPr>
        </p:nvSpPr>
        <p:spPr>
          <a:xfrm>
            <a:off x="60400" y="14021"/>
            <a:ext cx="7483400" cy="539356"/>
          </a:xfrm>
        </p:spPr>
        <p:txBody>
          <a:bodyPr anchor="t">
            <a:normAutofit/>
          </a:bodyPr>
          <a:lstStyle>
            <a:lvl1pPr algn="l">
              <a:defRPr sz="2000">
                <a:solidFill>
                  <a:srgbClr val="002E58"/>
                </a:solidFill>
                <a:latin typeface="Trebuchet MS"/>
                <a:cs typeface="Trebuchet MS"/>
              </a:defRPr>
            </a:lvl1pPr>
          </a:lstStyle>
          <a:p>
            <a:r>
              <a:rPr lang="it-IT" dirty="0"/>
              <a:t>Fare clic per modificare stile</a:t>
            </a:r>
          </a:p>
        </p:txBody>
      </p:sp>
      <p:pic>
        <p:nvPicPr>
          <p:cNvPr id="8" name="Immagine 7"/>
          <p:cNvPicPr>
            <a:picLocks noChangeAspect="1"/>
          </p:cNvPicPr>
          <p:nvPr userDrawn="1"/>
        </p:nvPicPr>
        <p:blipFill>
          <a:blip r:embed="rId2"/>
          <a:stretch>
            <a:fillRect/>
          </a:stretch>
        </p:blipFill>
        <p:spPr>
          <a:xfrm>
            <a:off x="7817832" y="180311"/>
            <a:ext cx="1130300" cy="304800"/>
          </a:xfrm>
          <a:prstGeom prst="rect">
            <a:avLst/>
          </a:prstGeom>
        </p:spPr>
      </p:pic>
      <p:cxnSp>
        <p:nvCxnSpPr>
          <p:cNvPr id="14" name="Connettore 1 21"/>
          <p:cNvCxnSpPr/>
          <p:nvPr userDrawn="1"/>
        </p:nvCxnSpPr>
        <p:spPr>
          <a:xfrm>
            <a:off x="128132" y="4866213"/>
            <a:ext cx="8820000" cy="0"/>
          </a:xfrm>
          <a:prstGeom prst="line">
            <a:avLst/>
          </a:prstGeom>
          <a:ln w="25400" cmpd="sng">
            <a:solidFill>
              <a:srgbClr val="90A3B0"/>
            </a:solidFill>
          </a:ln>
        </p:spPr>
        <p:style>
          <a:lnRef idx="1">
            <a:schemeClr val="accent1"/>
          </a:lnRef>
          <a:fillRef idx="0">
            <a:schemeClr val="accent1"/>
          </a:fillRef>
          <a:effectRef idx="0">
            <a:schemeClr val="accent1"/>
          </a:effectRef>
          <a:fontRef idx="minor">
            <a:schemeClr val="tx1"/>
          </a:fontRef>
        </p:style>
      </p:cxnSp>
      <p:cxnSp>
        <p:nvCxnSpPr>
          <p:cNvPr id="22" name="Connettore 1 22"/>
          <p:cNvCxnSpPr>
            <a:cxnSpLocks/>
          </p:cNvCxnSpPr>
          <p:nvPr userDrawn="1"/>
        </p:nvCxnSpPr>
        <p:spPr>
          <a:xfrm>
            <a:off x="128132" y="418604"/>
            <a:ext cx="7644268" cy="0"/>
          </a:xfrm>
          <a:prstGeom prst="line">
            <a:avLst/>
          </a:prstGeom>
          <a:ln w="12700" cmpd="sng">
            <a:solidFill>
              <a:srgbClr val="90A3B0"/>
            </a:solidFill>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userDrawn="1"/>
        </p:nvSpPr>
        <p:spPr>
          <a:xfrm>
            <a:off x="128132" y="4934173"/>
            <a:ext cx="8820000" cy="169277"/>
          </a:xfrm>
          <a:prstGeom prst="rect">
            <a:avLst/>
          </a:prstGeom>
        </p:spPr>
        <p:txBody>
          <a:bodyPr vert="horz" wrap="square" lIns="0" tIns="0" rIns="0" bIns="0" rtlCol="0" anchor="b">
            <a:sp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r>
              <a:rPr lang="it-IT" sz="1100" b="0" noProof="0" dirty="0"/>
              <a:t>Innovazione e competenze digitali per la PA: una questione di necessità	   	      		  	   	            luca.gastaldi@polimi.it</a:t>
            </a:r>
            <a:endParaRPr lang="it-IT" sz="1050" b="0" i="1" noProof="0" dirty="0"/>
          </a:p>
        </p:txBody>
      </p:sp>
    </p:spTree>
    <p:extLst>
      <p:ext uri="{BB962C8B-B14F-4D97-AF65-F5344CB8AC3E}">
        <p14:creationId xmlns:p14="http://schemas.microsoft.com/office/powerpoint/2010/main" val="135644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Copertina">
    <p:bg>
      <p:bgPr>
        <a:solidFill>
          <a:srgbClr val="D8D8D8"/>
        </a:solidFill>
        <a:effectLst/>
      </p:bgPr>
    </p:bg>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970501" y="1621366"/>
            <a:ext cx="7203000" cy="1930400"/>
          </a:xfrm>
          <a:prstGeom prst="rect">
            <a:avLst/>
          </a:prstGeom>
        </p:spPr>
        <p:txBody>
          <a:bodyPr vert="horz" wrap="square" lIns="0" tIns="0" rIns="0" bIns="0" rtlCol="0" anchor="ctr">
            <a:noAutofit/>
          </a:bodyPr>
          <a:lstStyle>
            <a:lvl1pPr marL="0" indent="-571500" algn="ctr">
              <a:buFontTx/>
              <a:buNone/>
              <a:defRPr lang="it-IT" sz="3600" b="1" smtClean="0">
                <a:solidFill>
                  <a:srgbClr val="002E58"/>
                </a:solidFill>
                <a:latin typeface="Trebuchet MS"/>
                <a:cs typeface="Trebuchet MS"/>
              </a:defRPr>
            </a:lvl1pPr>
            <a:lvl2pPr>
              <a:defRPr lang="it-IT" sz="1600" smtClean="0">
                <a:solidFill>
                  <a:srgbClr val="002E58"/>
                </a:solidFill>
                <a:latin typeface="Trebuchet MS"/>
                <a:cs typeface="Trebuchet MS"/>
              </a:defRPr>
            </a:lvl2pPr>
            <a:lvl3pPr>
              <a:defRPr lang="it-IT" sz="1600" smtClean="0">
                <a:solidFill>
                  <a:srgbClr val="002E58"/>
                </a:solidFill>
                <a:latin typeface="Trebuchet MS"/>
                <a:cs typeface="Trebuchet MS"/>
              </a:defRPr>
            </a:lvl3pPr>
            <a:lvl4pPr>
              <a:defRPr lang="it-IT" sz="1600" smtClean="0">
                <a:solidFill>
                  <a:srgbClr val="002E58"/>
                </a:solidFill>
                <a:latin typeface="Trebuchet MS"/>
                <a:cs typeface="Trebuchet MS"/>
              </a:defRPr>
            </a:lvl4pPr>
            <a:lvl5pPr>
              <a:defRPr lang="it-IT" sz="1600">
                <a:solidFill>
                  <a:srgbClr val="002E58"/>
                </a:solidFill>
                <a:latin typeface="Trebuchet MS"/>
                <a:cs typeface="Trebuchet MS"/>
              </a:defRPr>
            </a:lvl5pPr>
          </a:lstStyle>
          <a:p>
            <a:pPr marL="0" lvl="0" indent="0" algn="ctr">
              <a:lnSpc>
                <a:spcPct val="90000"/>
              </a:lnSpc>
            </a:pPr>
            <a:r>
              <a:rPr lang="it-IT" dirty="0"/>
              <a:t>Titolo</a:t>
            </a:r>
          </a:p>
        </p:txBody>
      </p:sp>
      <p:cxnSp>
        <p:nvCxnSpPr>
          <p:cNvPr id="6" name="Connettore 1 5"/>
          <p:cNvCxnSpPr/>
          <p:nvPr userDrawn="1"/>
        </p:nvCxnSpPr>
        <p:spPr>
          <a:xfrm flipV="1">
            <a:off x="970500" y="3870643"/>
            <a:ext cx="7203000" cy="36"/>
          </a:xfrm>
          <a:prstGeom prst="line">
            <a:avLst/>
          </a:prstGeom>
          <a:ln w="38100" cmpd="sng">
            <a:solidFill>
              <a:srgbClr val="90A3B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userDrawn="1"/>
        </p:nvCxnSpPr>
        <p:spPr>
          <a:xfrm>
            <a:off x="972002" y="4273940"/>
            <a:ext cx="7199996" cy="0"/>
          </a:xfrm>
          <a:prstGeom prst="line">
            <a:avLst/>
          </a:prstGeom>
          <a:ln w="12700" cmpd="sng">
            <a:solidFill>
              <a:srgbClr val="90A3B0"/>
            </a:solidFill>
          </a:ln>
        </p:spPr>
        <p:style>
          <a:lnRef idx="1">
            <a:schemeClr val="accent1"/>
          </a:lnRef>
          <a:fillRef idx="0">
            <a:schemeClr val="accent1"/>
          </a:fillRef>
          <a:effectRef idx="0">
            <a:schemeClr val="accent1"/>
          </a:effectRef>
          <a:fontRef idx="minor">
            <a:schemeClr val="tx1"/>
          </a:fontRef>
        </p:style>
      </p:cxnSp>
      <p:sp>
        <p:nvSpPr>
          <p:cNvPr id="29" name="Segnaposto testo 28"/>
          <p:cNvSpPr>
            <a:spLocks noGrp="1"/>
          </p:cNvSpPr>
          <p:nvPr>
            <p:ph type="body" sz="quarter" idx="15" hasCustomPrompt="1"/>
          </p:nvPr>
        </p:nvSpPr>
        <p:spPr>
          <a:xfrm>
            <a:off x="969963" y="3870679"/>
            <a:ext cx="7202487" cy="365161"/>
          </a:xfrm>
          <a:prstGeom prst="rect">
            <a:avLst/>
          </a:prstGeom>
        </p:spPr>
        <p:txBody>
          <a:bodyPr/>
          <a:lstStyle>
            <a:lvl1pPr marL="0" indent="0" algn="ctr">
              <a:buNone/>
              <a:defRPr sz="2000">
                <a:solidFill>
                  <a:srgbClr val="002E58"/>
                </a:solidFill>
              </a:defRPr>
            </a:lvl1pPr>
          </a:lstStyle>
          <a:p>
            <a:pPr lvl="0"/>
            <a:r>
              <a:rPr lang="it-IT" dirty="0"/>
              <a:t>Osservatorio</a:t>
            </a:r>
          </a:p>
        </p:txBody>
      </p:sp>
      <p:pic>
        <p:nvPicPr>
          <p:cNvPr id="15" name="Immagine 14" descr="som-oss-2017.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4828" y="373719"/>
            <a:ext cx="5677705" cy="987922"/>
          </a:xfrm>
          <a:prstGeom prst="rect">
            <a:avLst/>
          </a:prstGeom>
        </p:spPr>
      </p:pic>
    </p:spTree>
    <p:extLst>
      <p:ext uri="{BB962C8B-B14F-4D97-AF65-F5344CB8AC3E}">
        <p14:creationId xmlns:p14="http://schemas.microsoft.com/office/powerpoint/2010/main" val="63011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AC01-3C2C-664B-BF51-6E56DBABEB4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F2E2C46-F0BE-B24E-B6CF-49427D28413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4A3A2AFF-A70D-D947-9C65-7BD7B10CD726}"/>
              </a:ext>
            </a:extLst>
          </p:cNvPr>
          <p:cNvSpPr>
            <a:spLocks noGrp="1"/>
          </p:cNvSpPr>
          <p:nvPr>
            <p:ph type="dt" sz="half" idx="10"/>
          </p:nvPr>
        </p:nvSpPr>
        <p:spPr/>
        <p:txBody>
          <a:bodyPr/>
          <a:lstStyle/>
          <a:p>
            <a:fld id="{071D1F02-32B7-494A-9310-1DE78205E990}" type="datetimeFigureOut">
              <a:rPr lang="it-IT" smtClean="0"/>
              <a:t>19/10/19</a:t>
            </a:fld>
            <a:endParaRPr lang="it-IT"/>
          </a:p>
        </p:txBody>
      </p:sp>
      <p:sp>
        <p:nvSpPr>
          <p:cNvPr id="5" name="Footer Placeholder 4">
            <a:extLst>
              <a:ext uri="{FF2B5EF4-FFF2-40B4-BE49-F238E27FC236}">
                <a16:creationId xmlns:a16="http://schemas.microsoft.com/office/drawing/2014/main" id="{ED17DEFB-11E5-3641-86B7-438760397A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B3BB56E-12CE-014C-9E82-438F0F37801C}"/>
              </a:ext>
            </a:extLst>
          </p:cNvPr>
          <p:cNvSpPr>
            <a:spLocks noGrp="1"/>
          </p:cNvSpPr>
          <p:nvPr>
            <p:ph type="sldNum" sz="quarter" idx="12"/>
          </p:nvPr>
        </p:nvSpPr>
        <p:spPr/>
        <p:txBody>
          <a:bodyPr/>
          <a:lstStyle/>
          <a:p>
            <a:fld id="{29350B5C-B022-7C45-A2AF-AEF2196DCCA6}" type="slidenum">
              <a:rPr lang="it-IT" smtClean="0"/>
              <a:t>‹#›</a:t>
            </a:fld>
            <a:endParaRPr lang="it-IT"/>
          </a:p>
        </p:txBody>
      </p:sp>
    </p:spTree>
    <p:extLst>
      <p:ext uri="{BB962C8B-B14F-4D97-AF65-F5344CB8AC3E}">
        <p14:creationId xmlns:p14="http://schemas.microsoft.com/office/powerpoint/2010/main" val="36793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lide 03">
    <p:spTree>
      <p:nvGrpSpPr>
        <p:cNvPr id="1" name=""/>
        <p:cNvGrpSpPr/>
        <p:nvPr/>
      </p:nvGrpSpPr>
      <p:grpSpPr>
        <a:xfrm>
          <a:off x="0" y="0"/>
          <a:ext cx="0" cy="0"/>
          <a:chOff x="0" y="0"/>
          <a:chExt cx="0" cy="0"/>
        </a:xfrm>
      </p:grpSpPr>
      <p:sp>
        <p:nvSpPr>
          <p:cNvPr id="2" name="Titolo 1"/>
          <p:cNvSpPr>
            <a:spLocks noGrp="1"/>
          </p:cNvSpPr>
          <p:nvPr>
            <p:ph type="title"/>
          </p:nvPr>
        </p:nvSpPr>
        <p:spPr>
          <a:xfrm>
            <a:off x="60400" y="14021"/>
            <a:ext cx="7483400" cy="539356"/>
          </a:xfrm>
        </p:spPr>
        <p:txBody>
          <a:bodyPr anchor="t">
            <a:normAutofit/>
          </a:bodyPr>
          <a:lstStyle>
            <a:lvl1pPr algn="l">
              <a:defRPr sz="2000">
                <a:solidFill>
                  <a:srgbClr val="002E58"/>
                </a:solidFill>
                <a:latin typeface="Trebuchet MS"/>
                <a:cs typeface="Trebuchet MS"/>
              </a:defRPr>
            </a:lvl1pPr>
          </a:lstStyle>
          <a:p>
            <a:r>
              <a:rPr lang="it-IT" dirty="0"/>
              <a:t>Fare clic per modificare stile</a:t>
            </a:r>
          </a:p>
        </p:txBody>
      </p:sp>
      <p:pic>
        <p:nvPicPr>
          <p:cNvPr id="8" name="Immagine 7"/>
          <p:cNvPicPr>
            <a:picLocks noChangeAspect="1"/>
          </p:cNvPicPr>
          <p:nvPr userDrawn="1"/>
        </p:nvPicPr>
        <p:blipFill>
          <a:blip r:embed="rId2"/>
          <a:stretch>
            <a:fillRect/>
          </a:stretch>
        </p:blipFill>
        <p:spPr>
          <a:xfrm>
            <a:off x="7817832" y="180311"/>
            <a:ext cx="1130300" cy="304800"/>
          </a:xfrm>
          <a:prstGeom prst="rect">
            <a:avLst/>
          </a:prstGeom>
        </p:spPr>
      </p:pic>
      <p:cxnSp>
        <p:nvCxnSpPr>
          <p:cNvPr id="14" name="Connettore 1 21"/>
          <p:cNvCxnSpPr/>
          <p:nvPr userDrawn="1"/>
        </p:nvCxnSpPr>
        <p:spPr>
          <a:xfrm>
            <a:off x="128132" y="4866213"/>
            <a:ext cx="8820000" cy="0"/>
          </a:xfrm>
          <a:prstGeom prst="line">
            <a:avLst/>
          </a:prstGeom>
          <a:ln w="25400" cmpd="sng">
            <a:solidFill>
              <a:srgbClr val="90A3B0"/>
            </a:solidFill>
          </a:ln>
        </p:spPr>
        <p:style>
          <a:lnRef idx="1">
            <a:schemeClr val="accent1"/>
          </a:lnRef>
          <a:fillRef idx="0">
            <a:schemeClr val="accent1"/>
          </a:fillRef>
          <a:effectRef idx="0">
            <a:schemeClr val="accent1"/>
          </a:effectRef>
          <a:fontRef idx="minor">
            <a:schemeClr val="tx1"/>
          </a:fontRef>
        </p:style>
      </p:cxnSp>
      <p:cxnSp>
        <p:nvCxnSpPr>
          <p:cNvPr id="22" name="Connettore 1 22"/>
          <p:cNvCxnSpPr>
            <a:cxnSpLocks/>
          </p:cNvCxnSpPr>
          <p:nvPr userDrawn="1"/>
        </p:nvCxnSpPr>
        <p:spPr>
          <a:xfrm>
            <a:off x="128132" y="418604"/>
            <a:ext cx="7644268" cy="0"/>
          </a:xfrm>
          <a:prstGeom prst="line">
            <a:avLst/>
          </a:prstGeom>
          <a:ln w="12700" cmpd="sng">
            <a:solidFill>
              <a:srgbClr val="90A3B0"/>
            </a:solidFill>
          </a:ln>
        </p:spPr>
        <p:style>
          <a:lnRef idx="1">
            <a:schemeClr val="accent1"/>
          </a:lnRef>
          <a:fillRef idx="0">
            <a:schemeClr val="accent1"/>
          </a:fillRef>
          <a:effectRef idx="0">
            <a:schemeClr val="accent1"/>
          </a:effectRef>
          <a:fontRef idx="minor">
            <a:schemeClr val="tx1"/>
          </a:fontRef>
        </p:style>
      </p:cxnSp>
      <p:sp>
        <p:nvSpPr>
          <p:cNvPr id="4" name="Segnaposto testo 3"/>
          <p:cNvSpPr>
            <a:spLocks noGrp="1"/>
          </p:cNvSpPr>
          <p:nvPr>
            <p:ph type="body" sz="quarter" idx="10"/>
          </p:nvPr>
        </p:nvSpPr>
        <p:spPr>
          <a:xfrm>
            <a:off x="128588" y="650875"/>
            <a:ext cx="8820150" cy="4046538"/>
          </a:xfrm>
        </p:spPr>
        <p:txBody>
          <a:bodyPr>
            <a:normAutofit/>
          </a:bodyPr>
          <a:lstStyle>
            <a:lvl1pPr>
              <a:defRPr sz="2000"/>
            </a:lvl1pPr>
            <a:lvl2pPr>
              <a:defRPr sz="1800"/>
            </a:lvl2pPr>
            <a:lvl3pPr>
              <a:defRPr sz="1600"/>
            </a:lvl3pPr>
            <a:lvl4pPr>
              <a:defRPr sz="1400"/>
            </a:lvl4pPr>
            <a:lvl5pPr>
              <a:defRPr sz="1400"/>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CasellaDiTesto 22">
            <a:extLst>
              <a:ext uri="{FF2B5EF4-FFF2-40B4-BE49-F238E27FC236}">
                <a16:creationId xmlns:a16="http://schemas.microsoft.com/office/drawing/2014/main" id="{D7DC7AD1-4398-C441-BD01-A92286D374DD}"/>
              </a:ext>
            </a:extLst>
          </p:cNvPr>
          <p:cNvSpPr txBox="1"/>
          <p:nvPr userDrawn="1"/>
        </p:nvSpPr>
        <p:spPr>
          <a:xfrm>
            <a:off x="128132" y="4934173"/>
            <a:ext cx="8820000" cy="169277"/>
          </a:xfrm>
          <a:prstGeom prst="rect">
            <a:avLst/>
          </a:prstGeom>
        </p:spPr>
        <p:txBody>
          <a:bodyPr vert="horz" wrap="square" lIns="0" tIns="0" rIns="0" bIns="0" rtlCol="0" anchor="b">
            <a:sp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r>
              <a:rPr lang="it-IT" sz="1100" b="0" noProof="0" dirty="0"/>
              <a:t>Osservatorio Agenda Digitale                                          Switch-off di servizi pubblici                                                    </a:t>
            </a:r>
            <a:r>
              <a:rPr lang="it-IT" sz="1050" b="1" noProof="0" dirty="0"/>
              <a:t>13 dicembre 2018</a:t>
            </a:r>
            <a:endParaRPr lang="it-IT" sz="1050" b="0" i="1" noProof="0" dirty="0"/>
          </a:p>
        </p:txBody>
      </p:sp>
    </p:spTree>
    <p:extLst>
      <p:ext uri="{BB962C8B-B14F-4D97-AF65-F5344CB8AC3E}">
        <p14:creationId xmlns:p14="http://schemas.microsoft.com/office/powerpoint/2010/main" val="388724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17" name="Titolo 1"/>
          <p:cNvSpPr>
            <a:spLocks noGrp="1"/>
          </p:cNvSpPr>
          <p:nvPr>
            <p:ph type="title"/>
          </p:nvPr>
        </p:nvSpPr>
        <p:spPr>
          <a:xfrm>
            <a:off x="162000" y="14153"/>
            <a:ext cx="7483400" cy="404517"/>
          </a:xfrm>
          <a:prstGeom prst="rect">
            <a:avLst/>
          </a:prstGeom>
        </p:spPr>
        <p:txBody>
          <a:bodyPr anchor="t">
            <a:normAutofit/>
          </a:bodyPr>
          <a:lstStyle>
            <a:lvl1pPr algn="l">
              <a:defRPr sz="2100">
                <a:solidFill>
                  <a:srgbClr val="002E58"/>
                </a:solidFill>
                <a:latin typeface="Trebuchet MS"/>
                <a:cs typeface="Trebuchet MS"/>
              </a:defRPr>
            </a:lvl1pPr>
          </a:lstStyle>
          <a:p>
            <a:r>
              <a:rPr lang="it-IT" dirty="0"/>
              <a:t>Fare clic per modificare stile</a:t>
            </a:r>
          </a:p>
        </p:txBody>
      </p:sp>
    </p:spTree>
    <p:extLst>
      <p:ext uri="{BB962C8B-B14F-4D97-AF65-F5344CB8AC3E}">
        <p14:creationId xmlns:p14="http://schemas.microsoft.com/office/powerpoint/2010/main" val="112916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it-IT" dirty="0"/>
          </a:p>
        </p:txBody>
      </p:sp>
      <p:sp>
        <p:nvSpPr>
          <p:cNvPr id="3" name="Content Placeholder 2"/>
          <p:cNvSpPr>
            <a:spLocks noGrp="1"/>
          </p:cNvSpPr>
          <p:nvPr>
            <p:ph idx="1" hasCustomPrompt="1"/>
          </p:nvPr>
        </p:nvSpPr>
        <p:spPr/>
        <p:txBody>
          <a:bodyPr/>
          <a:lstStyle>
            <a:lvl1pPr>
              <a:defRPr sz="2100">
                <a:solidFill>
                  <a:schemeClr val="accent4"/>
                </a:solidFill>
              </a:defRPr>
            </a:lvl1pPr>
            <a:lvl2pPr>
              <a:defRPr sz="1800">
                <a:solidFill>
                  <a:schemeClr val="accent4"/>
                </a:solidFill>
              </a:defRPr>
            </a:lvl2pPr>
            <a:lvl3pPr>
              <a:defRPr sz="1350">
                <a:solidFill>
                  <a:schemeClr val="accent4"/>
                </a:solidFill>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Text Box 27"/>
          <p:cNvSpPr txBox="1">
            <a:spLocks noChangeArrowheads="1"/>
          </p:cNvSpPr>
          <p:nvPr userDrawn="1"/>
        </p:nvSpPr>
        <p:spPr bwMode="auto">
          <a:xfrm>
            <a:off x="-10511" y="4937674"/>
            <a:ext cx="2024246" cy="205826"/>
          </a:xfrm>
          <a:prstGeom prst="rect">
            <a:avLst/>
          </a:prstGeom>
          <a:noFill/>
          <a:ln w="12700">
            <a:noFill/>
            <a:miter lim="800000"/>
            <a:headEnd/>
            <a:tailEnd/>
          </a:ln>
          <a:effectLst/>
        </p:spPr>
        <p:txBody>
          <a:bodyPr wrap="square" lIns="0" tIns="33338" rIns="0" bIns="33338" anchor="ctr">
            <a:noAutofit/>
          </a:bodyPr>
          <a:lstStyle/>
          <a:p>
            <a:pPr algn="r">
              <a:spcAft>
                <a:spcPct val="15000"/>
              </a:spcAft>
              <a:buClr>
                <a:srgbClr val="FF9933"/>
              </a:buClr>
              <a:defRPr/>
            </a:pPr>
            <a:r>
              <a:rPr lang="it-IT" sz="900" b="1" dirty="0">
                <a:solidFill>
                  <a:schemeClr val="accent4"/>
                </a:solidFill>
                <a:latin typeface="Trebuchet MS"/>
                <a:cs typeface="Arial"/>
              </a:rPr>
              <a:t>luca.gastaldi@polimi.it</a:t>
            </a:r>
          </a:p>
        </p:txBody>
      </p:sp>
    </p:spTree>
    <p:extLst>
      <p:ext uri="{BB962C8B-B14F-4D97-AF65-F5344CB8AC3E}">
        <p14:creationId xmlns:p14="http://schemas.microsoft.com/office/powerpoint/2010/main" val="83696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vola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Segnaposto immagine 7"/>
          <p:cNvSpPr>
            <a:spLocks noGrp="1" noChangeAspect="1"/>
          </p:cNvSpPr>
          <p:nvPr>
            <p:ph type="pic" sz="quarter" idx="10" hasCustomPrompt="1"/>
          </p:nvPr>
        </p:nvSpPr>
        <p:spPr>
          <a:xfrm>
            <a:off x="4224131" y="3808544"/>
            <a:ext cx="695739" cy="792000"/>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10" name="Segnaposto immagine 7"/>
          <p:cNvSpPr>
            <a:spLocks noGrp="1" noChangeAspect="1"/>
          </p:cNvSpPr>
          <p:nvPr>
            <p:ph type="pic" sz="quarter" idx="11" hasCustomPrompt="1"/>
          </p:nvPr>
        </p:nvSpPr>
        <p:spPr>
          <a:xfrm>
            <a:off x="5211840"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14" name="Segnaposto testo 13"/>
          <p:cNvSpPr>
            <a:spLocks noGrp="1"/>
          </p:cNvSpPr>
          <p:nvPr>
            <p:ph type="body" sz="quarter" idx="12" hasCustomPrompt="1"/>
          </p:nvPr>
        </p:nvSpPr>
        <p:spPr>
          <a:xfrm>
            <a:off x="4158001" y="3548441"/>
            <a:ext cx="827999" cy="210762"/>
          </a:xfrm>
          <a:prstGeom prst="rect">
            <a:avLst/>
          </a:prstGeom>
        </p:spPr>
        <p:txBody>
          <a:bodyPr vert="horz" wrap="none" lIns="0" tIns="0" rIns="0" bIns="0" rtlCol="0" anchor="t">
            <a:noAutofit/>
          </a:bodyPr>
          <a:lstStyle>
            <a:lvl1pPr marL="285750" indent="-285750" algn="ctr">
              <a:lnSpc>
                <a:spcPct val="80000"/>
              </a:lnSpc>
              <a:spcBef>
                <a:spcPts val="0"/>
              </a:spcBef>
              <a:buFontTx/>
              <a:buNone/>
              <a:defRPr lang="it-IT" sz="1300" b="1" dirty="0" smtClean="0">
                <a:solidFill>
                  <a:srgbClr val="002E58"/>
                </a:solidFill>
                <a:latin typeface="Trebuchet MS"/>
                <a:cs typeface="Trebuchet MS"/>
              </a:defRPr>
            </a:lvl1pPr>
          </a:lstStyle>
          <a:p>
            <a:pPr marL="0" lvl="0" indent="0" algn="ctr">
              <a:buNone/>
            </a:pPr>
            <a:r>
              <a:rPr lang="it-IT" dirty="0"/>
              <a:t>Nome Cognome</a:t>
            </a:r>
          </a:p>
        </p:txBody>
      </p:sp>
      <p:sp>
        <p:nvSpPr>
          <p:cNvPr id="15" name="Segnaposto testo 13"/>
          <p:cNvSpPr>
            <a:spLocks noGrp="1"/>
          </p:cNvSpPr>
          <p:nvPr>
            <p:ph type="body" sz="quarter" idx="19" hasCustomPrompt="1"/>
          </p:nvPr>
        </p:nvSpPr>
        <p:spPr>
          <a:xfrm>
            <a:off x="1472416" y="283371"/>
            <a:ext cx="6223783" cy="292844"/>
          </a:xfrm>
          <a:prstGeom prst="rect">
            <a:avLst/>
          </a:prstGeom>
        </p:spPr>
        <p:txBody>
          <a:bodyPr wrap="none" lIns="0" tIns="0" rIns="0" bIns="0" anchor="b">
            <a:noAutofit/>
          </a:bodyPr>
          <a:lstStyle>
            <a:lvl1pPr marL="0" indent="0" algn="l">
              <a:buNone/>
              <a:defRPr sz="1600" b="1">
                <a:solidFill>
                  <a:srgbClr val="002E58"/>
                </a:solidFill>
                <a:latin typeface="Trebuchet MS"/>
                <a:cs typeface="Trebuchet MS"/>
              </a:defRPr>
            </a:lvl1pPr>
            <a:lvl2pPr marL="457200" indent="0" algn="ctr">
              <a:buNone/>
              <a:defRPr sz="1600">
                <a:solidFill>
                  <a:srgbClr val="002E58"/>
                </a:solidFill>
                <a:latin typeface="Trebuchet MS"/>
                <a:cs typeface="Trebuchet MS"/>
              </a:defRPr>
            </a:lvl2pPr>
            <a:lvl3pPr marL="914400" indent="0" algn="ctr">
              <a:buNone/>
              <a:defRPr sz="1600">
                <a:solidFill>
                  <a:srgbClr val="002E58"/>
                </a:solidFill>
                <a:latin typeface="Trebuchet MS"/>
                <a:cs typeface="Trebuchet MS"/>
              </a:defRPr>
            </a:lvl3pPr>
            <a:lvl4pPr marL="1371600" indent="0" algn="ctr">
              <a:buNone/>
              <a:defRPr sz="1600">
                <a:solidFill>
                  <a:srgbClr val="002E58"/>
                </a:solidFill>
                <a:latin typeface="Trebuchet MS"/>
                <a:cs typeface="Trebuchet MS"/>
              </a:defRPr>
            </a:lvl4pPr>
            <a:lvl5pPr marL="1828800" indent="0" algn="ctr">
              <a:buNone/>
              <a:defRPr sz="1600">
                <a:solidFill>
                  <a:srgbClr val="002E58"/>
                </a:solidFill>
                <a:latin typeface="Trebuchet MS"/>
                <a:cs typeface="Trebuchet MS"/>
              </a:defRPr>
            </a:lvl5pPr>
          </a:lstStyle>
          <a:p>
            <a:pPr lvl="0"/>
            <a:r>
              <a:rPr lang="it-IT" dirty="0"/>
              <a:t>Titolo</a:t>
            </a:r>
          </a:p>
        </p:txBody>
      </p:sp>
      <p:sp>
        <p:nvSpPr>
          <p:cNvPr id="17" name="CasellaDiTesto 16"/>
          <p:cNvSpPr txBox="1"/>
          <p:nvPr userDrawn="1"/>
        </p:nvSpPr>
        <p:spPr>
          <a:xfrm>
            <a:off x="3585793" y="3204558"/>
            <a:ext cx="1972415" cy="293081"/>
          </a:xfrm>
          <a:prstGeom prst="rect">
            <a:avLst/>
          </a:prstGeom>
        </p:spPr>
        <p:txBody>
          <a:bodyPr vert="horz" wrap="none" lIns="0" tIns="0" rIns="0" bIns="0" rtlCol="0" anchor="b">
            <a:no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lgn="ctr"/>
            <a:r>
              <a:rPr lang="it-IT" sz="1050" b="0" dirty="0"/>
              <a:t>MODERA:</a:t>
            </a:r>
          </a:p>
        </p:txBody>
      </p:sp>
      <p:sp>
        <p:nvSpPr>
          <p:cNvPr id="18" name="Segnaposto immagine 7"/>
          <p:cNvSpPr>
            <a:spLocks noGrp="1" noChangeAspect="1"/>
          </p:cNvSpPr>
          <p:nvPr>
            <p:ph type="pic" sz="quarter" idx="20" hasCustomPrompt="1"/>
          </p:nvPr>
        </p:nvSpPr>
        <p:spPr>
          <a:xfrm>
            <a:off x="7184834" y="211963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19" name="Segnaposto immagine 7"/>
          <p:cNvSpPr>
            <a:spLocks noGrp="1" noChangeAspect="1"/>
          </p:cNvSpPr>
          <p:nvPr>
            <p:ph type="pic" sz="quarter" idx="21" hasCustomPrompt="1"/>
          </p:nvPr>
        </p:nvSpPr>
        <p:spPr>
          <a:xfrm>
            <a:off x="1172717" y="313390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0" name="Segnaposto immagine 7"/>
          <p:cNvSpPr>
            <a:spLocks noGrp="1" noChangeAspect="1"/>
          </p:cNvSpPr>
          <p:nvPr>
            <p:ph type="pic" sz="quarter" idx="23" hasCustomPrompt="1"/>
          </p:nvPr>
        </p:nvSpPr>
        <p:spPr>
          <a:xfrm>
            <a:off x="1172715" y="2119633"/>
            <a:ext cx="828000" cy="942561"/>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22" name="Segnaposto immagine 7"/>
          <p:cNvSpPr>
            <a:spLocks noGrp="1" noChangeAspect="1"/>
          </p:cNvSpPr>
          <p:nvPr>
            <p:ph type="pic" sz="quarter" idx="25" hasCustomPrompt="1"/>
          </p:nvPr>
        </p:nvSpPr>
        <p:spPr>
          <a:xfrm>
            <a:off x="5211838"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6" name="Segnaposto testo 13"/>
          <p:cNvSpPr>
            <a:spLocks noGrp="1"/>
          </p:cNvSpPr>
          <p:nvPr>
            <p:ph type="body" sz="quarter" idx="29" hasCustomPrompt="1"/>
          </p:nvPr>
        </p:nvSpPr>
        <p:spPr>
          <a:xfrm>
            <a:off x="4158001" y="4697294"/>
            <a:ext cx="827999" cy="210762"/>
          </a:xfrm>
          <a:prstGeom prst="rect">
            <a:avLst/>
          </a:prstGeom>
        </p:spPr>
        <p:txBody>
          <a:bodyPr vert="horz" wrap="none" lIns="0" tIns="0" rIns="0" bIns="0" rtlCol="0" anchor="t">
            <a:noAutofit/>
          </a:bodyPr>
          <a:lstStyle>
            <a:lvl1pPr marL="171450" indent="-171450" algn="ctr">
              <a:lnSpc>
                <a:spcPct val="90000"/>
              </a:lnSpc>
              <a:spcBef>
                <a:spcPts val="0"/>
              </a:spcBef>
              <a:buFontTx/>
              <a:buNone/>
              <a:defRPr lang="it-IT" sz="1100" b="0" dirty="0" smtClean="0">
                <a:solidFill>
                  <a:schemeClr val="tx1">
                    <a:lumMod val="50000"/>
                    <a:lumOff val="50000"/>
                  </a:schemeClr>
                </a:solidFill>
                <a:latin typeface="Trebuchet MS"/>
                <a:cs typeface="Trebuchet MS"/>
              </a:defRPr>
            </a:lvl1pPr>
          </a:lstStyle>
          <a:p>
            <a:pPr marL="0" lvl="0" indent="0" algn="ctr">
              <a:buNone/>
            </a:pPr>
            <a:r>
              <a:rPr lang="it-IT" dirty="0"/>
              <a:t>Jobtitle</a:t>
            </a:r>
          </a:p>
        </p:txBody>
      </p:sp>
      <p:sp>
        <p:nvSpPr>
          <p:cNvPr id="27" name="Segnaposto immagine 7"/>
          <p:cNvSpPr>
            <a:spLocks noGrp="1" noChangeAspect="1"/>
          </p:cNvSpPr>
          <p:nvPr>
            <p:ph type="pic" sz="quarter" idx="30" hasCustomPrompt="1"/>
          </p:nvPr>
        </p:nvSpPr>
        <p:spPr>
          <a:xfrm>
            <a:off x="7184836" y="313390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8" name="Segnaposto testo 13"/>
          <p:cNvSpPr>
            <a:spLocks noGrp="1"/>
          </p:cNvSpPr>
          <p:nvPr>
            <p:ph type="body" sz="quarter" idx="31" hasCustomPrompt="1"/>
          </p:nvPr>
        </p:nvSpPr>
        <p:spPr>
          <a:xfrm>
            <a:off x="1172717" y="1891525"/>
            <a:ext cx="827999" cy="210762"/>
          </a:xfrm>
          <a:prstGeom prst="rect">
            <a:avLst/>
          </a:prstGeom>
        </p:spPr>
        <p:txBody>
          <a:bodyPr vert="horz" wrap="none" lIns="0" tIns="0" rIns="0" bIns="93600" rtlCol="0" anchor="b">
            <a:noAutofit/>
          </a:bodyPr>
          <a:lstStyle>
            <a:lvl1pPr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0" name="Segnaposto testo 13"/>
          <p:cNvSpPr>
            <a:spLocks noGrp="1"/>
          </p:cNvSpPr>
          <p:nvPr>
            <p:ph type="body" sz="quarter" idx="33" hasCustomPrompt="1"/>
          </p:nvPr>
        </p:nvSpPr>
        <p:spPr>
          <a:xfrm>
            <a:off x="5211839"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2" name="Segnaposto testo 13"/>
          <p:cNvSpPr>
            <a:spLocks noGrp="1"/>
          </p:cNvSpPr>
          <p:nvPr>
            <p:ph type="body" sz="quarter" idx="35" hasCustomPrompt="1"/>
          </p:nvPr>
        </p:nvSpPr>
        <p:spPr>
          <a:xfrm>
            <a:off x="7180599" y="18915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3" name="Segnaposto immagine 7"/>
          <p:cNvSpPr>
            <a:spLocks noGrp="1" noChangeAspect="1"/>
          </p:cNvSpPr>
          <p:nvPr>
            <p:ph type="pic" sz="quarter" idx="36" hasCustomPrompt="1"/>
          </p:nvPr>
        </p:nvSpPr>
        <p:spPr>
          <a:xfrm>
            <a:off x="3141479"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34" name="Segnaposto immagine 7"/>
          <p:cNvSpPr>
            <a:spLocks noGrp="1" noChangeAspect="1"/>
          </p:cNvSpPr>
          <p:nvPr>
            <p:ph type="pic" sz="quarter" idx="37" hasCustomPrompt="1"/>
          </p:nvPr>
        </p:nvSpPr>
        <p:spPr>
          <a:xfrm>
            <a:off x="3141477"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35" name="Segnaposto testo 13"/>
          <p:cNvSpPr>
            <a:spLocks noGrp="1"/>
          </p:cNvSpPr>
          <p:nvPr>
            <p:ph type="body" sz="quarter" idx="38" hasCustomPrompt="1"/>
          </p:nvPr>
        </p:nvSpPr>
        <p:spPr>
          <a:xfrm>
            <a:off x="3141478"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Tree>
    <p:extLst>
      <p:ext uri="{BB962C8B-B14F-4D97-AF65-F5344CB8AC3E}">
        <p14:creationId xmlns:p14="http://schemas.microsoft.com/office/powerpoint/2010/main" val="103714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vola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Segnaposto immagine 7"/>
          <p:cNvSpPr>
            <a:spLocks noGrp="1" noChangeAspect="1"/>
          </p:cNvSpPr>
          <p:nvPr>
            <p:ph type="pic" sz="quarter" idx="11" hasCustomPrompt="1"/>
          </p:nvPr>
        </p:nvSpPr>
        <p:spPr>
          <a:xfrm>
            <a:off x="4158001" y="2591260"/>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18" name="Segnaposto immagine 7"/>
          <p:cNvSpPr>
            <a:spLocks noGrp="1" noChangeAspect="1"/>
          </p:cNvSpPr>
          <p:nvPr>
            <p:ph type="pic" sz="quarter" idx="20" hasCustomPrompt="1"/>
          </p:nvPr>
        </p:nvSpPr>
        <p:spPr>
          <a:xfrm>
            <a:off x="7286434"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19" name="Segnaposto immagine 7"/>
          <p:cNvSpPr>
            <a:spLocks noGrp="1" noChangeAspect="1"/>
          </p:cNvSpPr>
          <p:nvPr>
            <p:ph type="pic" sz="quarter" idx="21" hasCustomPrompt="1"/>
          </p:nvPr>
        </p:nvSpPr>
        <p:spPr>
          <a:xfrm>
            <a:off x="1071117"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0" name="Segnaposto immagine 7"/>
          <p:cNvSpPr>
            <a:spLocks noGrp="1" noChangeAspect="1"/>
          </p:cNvSpPr>
          <p:nvPr>
            <p:ph type="pic" sz="quarter" idx="23" hasCustomPrompt="1"/>
          </p:nvPr>
        </p:nvSpPr>
        <p:spPr>
          <a:xfrm>
            <a:off x="1071115" y="2241553"/>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1" name="Segnaposto immagine 7"/>
          <p:cNvSpPr>
            <a:spLocks noGrp="1" noChangeAspect="1"/>
          </p:cNvSpPr>
          <p:nvPr>
            <p:ph type="pic" sz="quarter" idx="24" hasCustomPrompt="1"/>
          </p:nvPr>
        </p:nvSpPr>
        <p:spPr>
          <a:xfrm>
            <a:off x="2593784"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2" name="Segnaposto immagine 7"/>
          <p:cNvSpPr>
            <a:spLocks noGrp="1" noChangeAspect="1"/>
          </p:cNvSpPr>
          <p:nvPr>
            <p:ph type="pic" sz="quarter" idx="25" hasCustomPrompt="1"/>
          </p:nvPr>
        </p:nvSpPr>
        <p:spPr>
          <a:xfrm>
            <a:off x="4158001" y="1576987"/>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3" name="Segnaposto immagine 7"/>
          <p:cNvSpPr>
            <a:spLocks noGrp="1" noChangeAspect="1"/>
          </p:cNvSpPr>
          <p:nvPr>
            <p:ph type="pic" sz="quarter" idx="26" hasCustomPrompt="1"/>
          </p:nvPr>
        </p:nvSpPr>
        <p:spPr>
          <a:xfrm>
            <a:off x="5722218" y="1858468"/>
            <a:ext cx="828000" cy="942561"/>
          </a:xfrm>
          <a:prstGeom prst="rect">
            <a:avLst/>
          </a:prstGeom>
          <a:effectLst>
            <a:outerShdw blurRad="50800" dist="50800" dir="2700000" algn="tl" rotWithShape="0">
              <a:prstClr val="black">
                <a:alpha val="40000"/>
              </a:prstClr>
            </a:outerShdw>
          </a:effectLst>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it-IT" dirty="0"/>
              <a:t>Foto</a:t>
            </a:r>
          </a:p>
          <a:p>
            <a:endParaRPr lang="it-IT" dirty="0"/>
          </a:p>
        </p:txBody>
      </p:sp>
      <p:sp>
        <p:nvSpPr>
          <p:cNvPr id="24" name="Segnaposto immagine 7"/>
          <p:cNvSpPr>
            <a:spLocks noGrp="1" noChangeAspect="1"/>
          </p:cNvSpPr>
          <p:nvPr>
            <p:ph type="pic" sz="quarter" idx="27" hasCustomPrompt="1"/>
          </p:nvPr>
        </p:nvSpPr>
        <p:spPr>
          <a:xfrm>
            <a:off x="2593786"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5" name="Segnaposto immagine 7"/>
          <p:cNvSpPr>
            <a:spLocks noGrp="1" noChangeAspect="1"/>
          </p:cNvSpPr>
          <p:nvPr>
            <p:ph type="pic" sz="quarter" idx="28" hasCustomPrompt="1"/>
          </p:nvPr>
        </p:nvSpPr>
        <p:spPr>
          <a:xfrm>
            <a:off x="5722218" y="2872741"/>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7" name="Segnaposto immagine 7"/>
          <p:cNvSpPr>
            <a:spLocks noGrp="1" noChangeAspect="1"/>
          </p:cNvSpPr>
          <p:nvPr>
            <p:ph type="pic" sz="quarter" idx="30" hasCustomPrompt="1"/>
          </p:nvPr>
        </p:nvSpPr>
        <p:spPr>
          <a:xfrm>
            <a:off x="7286436" y="3255826"/>
            <a:ext cx="827998" cy="383084"/>
          </a:xfrm>
          <a:prstGeom prst="rect">
            <a:avLst/>
          </a:prstGeom>
          <a:effectLst>
            <a:outerShdw blurRad="50800" dist="50800" dir="2700000" algn="tl" rotWithShape="0">
              <a:prstClr val="black">
                <a:alpha val="40000"/>
              </a:prstClr>
            </a:outerShdw>
          </a:effectLst>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it-IT" sz="1200" dirty="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dirty="0"/>
              <a:t>Logo</a:t>
            </a:r>
          </a:p>
          <a:p>
            <a:pPr lvl="0"/>
            <a:endParaRPr lang="it-IT" dirty="0"/>
          </a:p>
        </p:txBody>
      </p:sp>
      <p:sp>
        <p:nvSpPr>
          <p:cNvPr id="28" name="Segnaposto testo 13"/>
          <p:cNvSpPr>
            <a:spLocks noGrp="1"/>
          </p:cNvSpPr>
          <p:nvPr>
            <p:ph type="body" sz="quarter" idx="31" hasCustomPrompt="1"/>
          </p:nvPr>
        </p:nvSpPr>
        <p:spPr>
          <a:xfrm>
            <a:off x="1071117"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29" name="Segnaposto testo 13"/>
          <p:cNvSpPr>
            <a:spLocks noGrp="1"/>
          </p:cNvSpPr>
          <p:nvPr>
            <p:ph type="body" sz="quarter" idx="32" hasCustomPrompt="1"/>
          </p:nvPr>
        </p:nvSpPr>
        <p:spPr>
          <a:xfrm>
            <a:off x="2593784"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0" name="Segnaposto testo 13"/>
          <p:cNvSpPr>
            <a:spLocks noGrp="1"/>
          </p:cNvSpPr>
          <p:nvPr>
            <p:ph type="body" sz="quarter" idx="33" hasCustomPrompt="1"/>
          </p:nvPr>
        </p:nvSpPr>
        <p:spPr>
          <a:xfrm>
            <a:off x="4158000" y="136622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1" name="Segnaposto testo 13"/>
          <p:cNvSpPr>
            <a:spLocks noGrp="1"/>
          </p:cNvSpPr>
          <p:nvPr>
            <p:ph type="body" sz="quarter" idx="34" hasCustomPrompt="1"/>
          </p:nvPr>
        </p:nvSpPr>
        <p:spPr>
          <a:xfrm>
            <a:off x="5722217" y="1645589"/>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2" name="Segnaposto testo 13"/>
          <p:cNvSpPr>
            <a:spLocks noGrp="1"/>
          </p:cNvSpPr>
          <p:nvPr>
            <p:ph type="body" sz="quarter" idx="35" hasCustomPrompt="1"/>
          </p:nvPr>
        </p:nvSpPr>
        <p:spPr>
          <a:xfrm>
            <a:off x="7282199" y="2013445"/>
            <a:ext cx="827999" cy="210762"/>
          </a:xfrm>
          <a:prstGeom prst="rect">
            <a:avLst/>
          </a:prstGeom>
        </p:spPr>
        <p:txBody>
          <a:bodyPr vert="horz" wrap="none" lIns="0" tIns="0" rIns="0" bIns="93600" rtlCol="0" anchor="b">
            <a:noAutofit/>
          </a:bodyPr>
          <a:lstStyle>
            <a:lvl1pPr marL="0" indent="0" algn="ctr">
              <a:lnSpc>
                <a:spcPct val="90000"/>
              </a:lnSpc>
              <a:spcBef>
                <a:spcPts val="0"/>
              </a:spcBef>
              <a:buFontTx/>
              <a:buNone/>
              <a:defRPr lang="it-IT" sz="1600" b="0" dirty="0" smtClean="0">
                <a:solidFill>
                  <a:srgbClr val="002E58"/>
                </a:solidFill>
                <a:latin typeface="Trebuchet MS"/>
                <a:cs typeface="Trebuchet MS"/>
              </a:defRPr>
            </a:lvl1pPr>
          </a:lstStyle>
          <a:p>
            <a:pPr marL="0" lvl="0" indent="0" algn="ctr">
              <a:buNone/>
            </a:pPr>
            <a:r>
              <a:rPr lang="it-IT" dirty="0"/>
              <a:t>Nome</a:t>
            </a:r>
          </a:p>
          <a:p>
            <a:pPr marL="0" lvl="0" indent="0" algn="ctr">
              <a:buNone/>
            </a:pPr>
            <a:r>
              <a:rPr lang="it-IT" dirty="0"/>
              <a:t>Cognome</a:t>
            </a:r>
          </a:p>
        </p:txBody>
      </p:sp>
      <p:sp>
        <p:nvSpPr>
          <p:cNvPr id="33" name="Segnaposto immagine 7"/>
          <p:cNvSpPr>
            <a:spLocks noGrp="1" noChangeAspect="1"/>
          </p:cNvSpPr>
          <p:nvPr>
            <p:ph type="pic" sz="quarter" idx="10" hasCustomPrompt="1"/>
          </p:nvPr>
        </p:nvSpPr>
        <p:spPr>
          <a:xfrm>
            <a:off x="4224131" y="3808544"/>
            <a:ext cx="695739" cy="792000"/>
          </a:xfrm>
          <a:prstGeom prst="rect">
            <a:avLst/>
          </a:prstGeom>
          <a:effectLst>
            <a:outerShdw blurRad="50800" dist="50800" dir="2700000" algn="tl" rotWithShape="0">
              <a:prstClr val="black">
                <a:alpha val="40000"/>
              </a:prstClr>
            </a:outerShdw>
          </a:effectLst>
        </p:spPr>
        <p:txBody>
          <a:bodyPr>
            <a:normAutofit/>
          </a:bodyPr>
          <a:lstStyle>
            <a:lvl1pPr marL="0" indent="0">
              <a:buNone/>
              <a:defRPr sz="1200"/>
            </a:lvl1pPr>
          </a:lstStyle>
          <a:p>
            <a:r>
              <a:rPr lang="it-IT" dirty="0"/>
              <a:t>Foto</a:t>
            </a:r>
          </a:p>
        </p:txBody>
      </p:sp>
      <p:sp>
        <p:nvSpPr>
          <p:cNvPr id="34" name="Segnaposto testo 13"/>
          <p:cNvSpPr>
            <a:spLocks noGrp="1"/>
          </p:cNvSpPr>
          <p:nvPr>
            <p:ph type="body" sz="quarter" idx="12" hasCustomPrompt="1"/>
          </p:nvPr>
        </p:nvSpPr>
        <p:spPr>
          <a:xfrm>
            <a:off x="4158001" y="3548441"/>
            <a:ext cx="827999" cy="210762"/>
          </a:xfrm>
          <a:prstGeom prst="rect">
            <a:avLst/>
          </a:prstGeom>
        </p:spPr>
        <p:txBody>
          <a:bodyPr vert="horz" wrap="none" lIns="0" tIns="0" rIns="0" bIns="0" rtlCol="0" anchor="t">
            <a:noAutofit/>
          </a:bodyPr>
          <a:lstStyle>
            <a:lvl1pPr marL="285750" indent="-285750" algn="ctr">
              <a:lnSpc>
                <a:spcPct val="80000"/>
              </a:lnSpc>
              <a:spcBef>
                <a:spcPts val="0"/>
              </a:spcBef>
              <a:buFontTx/>
              <a:buNone/>
              <a:defRPr lang="it-IT" sz="1300" b="1" dirty="0" smtClean="0">
                <a:solidFill>
                  <a:srgbClr val="002E58"/>
                </a:solidFill>
                <a:latin typeface="Trebuchet MS"/>
                <a:cs typeface="Trebuchet MS"/>
              </a:defRPr>
            </a:lvl1pPr>
          </a:lstStyle>
          <a:p>
            <a:pPr marL="0" lvl="0" indent="0" algn="ctr">
              <a:buNone/>
            </a:pPr>
            <a:r>
              <a:rPr lang="it-IT" dirty="0"/>
              <a:t>Nome Cognome</a:t>
            </a:r>
          </a:p>
        </p:txBody>
      </p:sp>
      <p:sp>
        <p:nvSpPr>
          <p:cNvPr id="35" name="Segnaposto testo 13"/>
          <p:cNvSpPr>
            <a:spLocks noGrp="1"/>
          </p:cNvSpPr>
          <p:nvPr>
            <p:ph type="body" sz="quarter" idx="19" hasCustomPrompt="1"/>
          </p:nvPr>
        </p:nvSpPr>
        <p:spPr>
          <a:xfrm>
            <a:off x="1472416" y="283371"/>
            <a:ext cx="6223783" cy="292844"/>
          </a:xfrm>
          <a:prstGeom prst="rect">
            <a:avLst/>
          </a:prstGeom>
        </p:spPr>
        <p:txBody>
          <a:bodyPr wrap="none" lIns="0" tIns="0" rIns="0" bIns="0" anchor="b">
            <a:noAutofit/>
          </a:bodyPr>
          <a:lstStyle>
            <a:lvl1pPr marL="0" indent="0" algn="l">
              <a:buNone/>
              <a:defRPr sz="1600" b="1">
                <a:solidFill>
                  <a:srgbClr val="002E58"/>
                </a:solidFill>
                <a:latin typeface="Trebuchet MS"/>
                <a:cs typeface="Trebuchet MS"/>
              </a:defRPr>
            </a:lvl1pPr>
            <a:lvl2pPr marL="457200" indent="0" algn="ctr">
              <a:buNone/>
              <a:defRPr sz="1600">
                <a:solidFill>
                  <a:srgbClr val="002E58"/>
                </a:solidFill>
                <a:latin typeface="Trebuchet MS"/>
                <a:cs typeface="Trebuchet MS"/>
              </a:defRPr>
            </a:lvl2pPr>
            <a:lvl3pPr marL="914400" indent="0" algn="ctr">
              <a:buNone/>
              <a:defRPr sz="1600">
                <a:solidFill>
                  <a:srgbClr val="002E58"/>
                </a:solidFill>
                <a:latin typeface="Trebuchet MS"/>
                <a:cs typeface="Trebuchet MS"/>
              </a:defRPr>
            </a:lvl3pPr>
            <a:lvl4pPr marL="1371600" indent="0" algn="ctr">
              <a:buNone/>
              <a:defRPr sz="1600">
                <a:solidFill>
                  <a:srgbClr val="002E58"/>
                </a:solidFill>
                <a:latin typeface="Trebuchet MS"/>
                <a:cs typeface="Trebuchet MS"/>
              </a:defRPr>
            </a:lvl4pPr>
            <a:lvl5pPr marL="1828800" indent="0" algn="ctr">
              <a:buNone/>
              <a:defRPr sz="1600">
                <a:solidFill>
                  <a:srgbClr val="002E58"/>
                </a:solidFill>
                <a:latin typeface="Trebuchet MS"/>
                <a:cs typeface="Trebuchet MS"/>
              </a:defRPr>
            </a:lvl5pPr>
          </a:lstStyle>
          <a:p>
            <a:pPr lvl="0"/>
            <a:r>
              <a:rPr lang="it-IT" dirty="0"/>
              <a:t>Titolo</a:t>
            </a:r>
          </a:p>
        </p:txBody>
      </p:sp>
      <p:sp>
        <p:nvSpPr>
          <p:cNvPr id="37" name="Segnaposto testo 13"/>
          <p:cNvSpPr>
            <a:spLocks noGrp="1"/>
          </p:cNvSpPr>
          <p:nvPr>
            <p:ph type="body" sz="quarter" idx="29" hasCustomPrompt="1"/>
          </p:nvPr>
        </p:nvSpPr>
        <p:spPr>
          <a:xfrm>
            <a:off x="4158001" y="4697294"/>
            <a:ext cx="827999" cy="210762"/>
          </a:xfrm>
          <a:prstGeom prst="rect">
            <a:avLst/>
          </a:prstGeom>
        </p:spPr>
        <p:txBody>
          <a:bodyPr vert="horz" wrap="none" lIns="0" tIns="0" rIns="0" bIns="0" rtlCol="0" anchor="t">
            <a:noAutofit/>
          </a:bodyPr>
          <a:lstStyle>
            <a:lvl1pPr marL="171450" indent="-171450" algn="ctr">
              <a:lnSpc>
                <a:spcPct val="90000"/>
              </a:lnSpc>
              <a:spcBef>
                <a:spcPts val="0"/>
              </a:spcBef>
              <a:buFontTx/>
              <a:buNone/>
              <a:defRPr lang="it-IT" sz="1100" b="0" dirty="0" smtClean="0">
                <a:solidFill>
                  <a:schemeClr val="tx1">
                    <a:lumMod val="50000"/>
                    <a:lumOff val="50000"/>
                  </a:schemeClr>
                </a:solidFill>
                <a:latin typeface="Trebuchet MS"/>
                <a:cs typeface="Trebuchet MS"/>
              </a:defRPr>
            </a:lvl1pPr>
          </a:lstStyle>
          <a:p>
            <a:pPr marL="0" lvl="0" indent="0" algn="ctr">
              <a:buNone/>
            </a:pPr>
            <a:r>
              <a:rPr lang="it-IT" dirty="0"/>
              <a:t>Jobtitle</a:t>
            </a:r>
          </a:p>
        </p:txBody>
      </p:sp>
    </p:spTree>
    <p:extLst>
      <p:ext uri="{BB962C8B-B14F-4D97-AF65-F5344CB8AC3E}">
        <p14:creationId xmlns:p14="http://schemas.microsoft.com/office/powerpoint/2010/main" val="391862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6.xml"/><Relationship Id="rId5" Type="http://schemas.openxmlformats.org/officeDocument/2006/relationships/image" Target="../media/image9.emf"/><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71D1F02-32B7-494A-9310-1DE78205E990}" type="datetimeFigureOut">
              <a:rPr lang="it-IT" smtClean="0"/>
              <a:t>19/10/19</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9350B5C-B022-7C45-A2AF-AEF2196DCCA6}" type="slidenum">
              <a:rPr lang="it-IT" smtClean="0"/>
              <a:t>‹#›</a:t>
            </a:fld>
            <a:endParaRPr lang="it-IT"/>
          </a:p>
        </p:txBody>
      </p:sp>
    </p:spTree>
    <p:extLst>
      <p:ext uri="{BB962C8B-B14F-4D97-AF65-F5344CB8AC3E}">
        <p14:creationId xmlns:p14="http://schemas.microsoft.com/office/powerpoint/2010/main" val="4149625901"/>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3" r:id="rId3"/>
    <p:sldLayoutId id="2147483698" r:id="rId4"/>
    <p:sldLayoutId id="2147483796" r:id="rId5"/>
    <p:sldLayoutId id="2147483797" r:id="rId6"/>
    <p:sldLayoutId id="214748379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7" name="Immagine 7">
            <a:extLst>
              <a:ext uri="{FF2B5EF4-FFF2-40B4-BE49-F238E27FC236}">
                <a16:creationId xmlns:a16="http://schemas.microsoft.com/office/drawing/2014/main" id="{70B31076-FAA8-4946-89F0-AF563B4039AB}"/>
              </a:ext>
            </a:extLst>
          </p:cNvPr>
          <p:cNvPicPr>
            <a:picLocks noChangeAspect="1"/>
          </p:cNvPicPr>
          <p:nvPr userDrawn="1"/>
        </p:nvPicPr>
        <p:blipFill>
          <a:blip r:embed="rId9"/>
          <a:stretch>
            <a:fillRect/>
          </a:stretch>
        </p:blipFill>
        <p:spPr>
          <a:xfrm>
            <a:off x="7817832" y="180311"/>
            <a:ext cx="1130300" cy="304800"/>
          </a:xfrm>
          <a:prstGeom prst="rect">
            <a:avLst/>
          </a:prstGeom>
        </p:spPr>
      </p:pic>
      <p:cxnSp>
        <p:nvCxnSpPr>
          <p:cNvPr id="8" name="Connettore 1 22">
            <a:extLst>
              <a:ext uri="{FF2B5EF4-FFF2-40B4-BE49-F238E27FC236}">
                <a16:creationId xmlns:a16="http://schemas.microsoft.com/office/drawing/2014/main" id="{02867D1D-600B-F34C-B3F3-1DDE8B184601}"/>
              </a:ext>
            </a:extLst>
          </p:cNvPr>
          <p:cNvCxnSpPr>
            <a:cxnSpLocks/>
          </p:cNvCxnSpPr>
          <p:nvPr userDrawn="1"/>
        </p:nvCxnSpPr>
        <p:spPr>
          <a:xfrm>
            <a:off x="128132" y="418604"/>
            <a:ext cx="7644268" cy="0"/>
          </a:xfrm>
          <a:prstGeom prst="line">
            <a:avLst/>
          </a:prstGeom>
          <a:ln w="12700" cmpd="sng">
            <a:solidFill>
              <a:srgbClr val="90A3B0"/>
            </a:solidFill>
          </a:ln>
        </p:spPr>
        <p:style>
          <a:lnRef idx="1">
            <a:schemeClr val="accent1"/>
          </a:lnRef>
          <a:fillRef idx="0">
            <a:schemeClr val="accent1"/>
          </a:fillRef>
          <a:effectRef idx="0">
            <a:schemeClr val="accent1"/>
          </a:effectRef>
          <a:fontRef idx="minor">
            <a:schemeClr val="tx1"/>
          </a:fontRef>
        </p:style>
      </p:cxnSp>
      <p:cxnSp>
        <p:nvCxnSpPr>
          <p:cNvPr id="13" name="Connettore 1 21">
            <a:extLst>
              <a:ext uri="{FF2B5EF4-FFF2-40B4-BE49-F238E27FC236}">
                <a16:creationId xmlns:a16="http://schemas.microsoft.com/office/drawing/2014/main" id="{0B0075DD-5298-C945-BB79-47861345AAD5}"/>
              </a:ext>
            </a:extLst>
          </p:cNvPr>
          <p:cNvCxnSpPr/>
          <p:nvPr userDrawn="1"/>
        </p:nvCxnSpPr>
        <p:spPr>
          <a:xfrm>
            <a:off x="128132" y="4866213"/>
            <a:ext cx="8820000" cy="0"/>
          </a:xfrm>
          <a:prstGeom prst="line">
            <a:avLst/>
          </a:prstGeom>
          <a:ln w="25400" cmpd="sng">
            <a:solidFill>
              <a:srgbClr val="90A3B0"/>
            </a:solidFill>
          </a:ln>
        </p:spPr>
        <p:style>
          <a:lnRef idx="1">
            <a:schemeClr val="accent1"/>
          </a:lnRef>
          <a:fillRef idx="0">
            <a:schemeClr val="accent1"/>
          </a:fillRef>
          <a:effectRef idx="0">
            <a:schemeClr val="accent1"/>
          </a:effectRef>
          <a:fontRef idx="minor">
            <a:schemeClr val="tx1"/>
          </a:fontRef>
        </p:style>
      </p:cxnSp>
      <p:sp>
        <p:nvSpPr>
          <p:cNvPr id="14" name="CasellaDiTesto 22">
            <a:extLst>
              <a:ext uri="{FF2B5EF4-FFF2-40B4-BE49-F238E27FC236}">
                <a16:creationId xmlns:a16="http://schemas.microsoft.com/office/drawing/2014/main" id="{FBB4697D-C4C4-6F4D-8256-1971EA1AC939}"/>
              </a:ext>
            </a:extLst>
          </p:cNvPr>
          <p:cNvSpPr txBox="1"/>
          <p:nvPr userDrawn="1"/>
        </p:nvSpPr>
        <p:spPr>
          <a:xfrm>
            <a:off x="128132" y="4934173"/>
            <a:ext cx="8820000" cy="169277"/>
          </a:xfrm>
          <a:prstGeom prst="rect">
            <a:avLst/>
          </a:prstGeom>
        </p:spPr>
        <p:txBody>
          <a:bodyPr vert="horz" wrap="square" lIns="0" tIns="0" rIns="0" bIns="0" rtlCol="0" anchor="b">
            <a:spAutoFit/>
          </a:bodyPr>
          <a:lstStyle>
            <a:lvl1pPr lvl="0" indent="0">
              <a:spcBef>
                <a:spcPct val="20000"/>
              </a:spcBef>
              <a:buFont typeface="Arial"/>
              <a:buNone/>
              <a:defRPr sz="1600" b="1">
                <a:solidFill>
                  <a:srgbClr val="002E58"/>
                </a:solidFill>
                <a:latin typeface="Trebuchet MS"/>
                <a:cs typeface="Trebuchet MS"/>
              </a:defRPr>
            </a:lvl1pPr>
            <a:lvl2pPr indent="0" algn="ctr">
              <a:spcBef>
                <a:spcPct val="20000"/>
              </a:spcBef>
              <a:buFont typeface="Arial"/>
              <a:buNone/>
              <a:defRPr sz="1600">
                <a:solidFill>
                  <a:srgbClr val="002E58"/>
                </a:solidFill>
                <a:latin typeface="Trebuchet MS"/>
                <a:cs typeface="Trebuchet MS"/>
              </a:defRPr>
            </a:lvl2pPr>
            <a:lvl3pPr indent="0" algn="ctr">
              <a:spcBef>
                <a:spcPct val="20000"/>
              </a:spcBef>
              <a:buFont typeface="Arial"/>
              <a:buNone/>
              <a:defRPr sz="1600">
                <a:solidFill>
                  <a:srgbClr val="002E58"/>
                </a:solidFill>
                <a:latin typeface="Trebuchet MS"/>
                <a:cs typeface="Trebuchet MS"/>
              </a:defRPr>
            </a:lvl3pPr>
            <a:lvl4pPr indent="0" algn="ctr">
              <a:spcBef>
                <a:spcPct val="20000"/>
              </a:spcBef>
              <a:buFont typeface="Arial"/>
              <a:buNone/>
              <a:defRPr sz="1600">
                <a:solidFill>
                  <a:srgbClr val="002E58"/>
                </a:solidFill>
                <a:latin typeface="Trebuchet MS"/>
                <a:cs typeface="Trebuchet MS"/>
              </a:defRPr>
            </a:lvl4pPr>
            <a:lvl5pPr indent="0" algn="ctr">
              <a:spcBef>
                <a:spcPct val="20000"/>
              </a:spcBef>
              <a:buFont typeface="Arial"/>
              <a:buNone/>
              <a:defRPr sz="1600">
                <a:solidFill>
                  <a:srgbClr val="002E58"/>
                </a:solidFill>
                <a:latin typeface="Trebuchet MS"/>
                <a:cs typeface="Trebuchet MS"/>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r>
              <a:rPr lang="it-IT" sz="1100" b="0" noProof="0" dirty="0"/>
              <a:t>Italia digitale: come evitare l’anno zero    			13/12/2018		   	      #OAD18		   	      Digital 360 - Events</a:t>
            </a:r>
            <a:endParaRPr lang="it-IT" sz="1050" b="0" i="1" noProof="0" dirty="0"/>
          </a:p>
        </p:txBody>
      </p:sp>
      <p:pic>
        <p:nvPicPr>
          <p:cNvPr id="15" name="Immagine 23" descr="ND360_events_launcher_2017_05_11.png">
            <a:extLst>
              <a:ext uri="{FF2B5EF4-FFF2-40B4-BE49-F238E27FC236}">
                <a16:creationId xmlns:a16="http://schemas.microsoft.com/office/drawing/2014/main" id="{E2B93C6A-6B6D-E84F-923E-1FC556B2E68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61152" y="4930572"/>
            <a:ext cx="169278" cy="169278"/>
          </a:xfrm>
          <a:prstGeom prst="rect">
            <a:avLst/>
          </a:prstGeom>
        </p:spPr>
      </p:pic>
      <p:pic>
        <p:nvPicPr>
          <p:cNvPr id="16" name="Immagine 24" descr="icon-social-a.png">
            <a:extLst>
              <a:ext uri="{FF2B5EF4-FFF2-40B4-BE49-F238E27FC236}">
                <a16:creationId xmlns:a16="http://schemas.microsoft.com/office/drawing/2014/main" id="{7D9F60A7-E277-F24F-8521-5E21A3E5D91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39815" y="4926188"/>
            <a:ext cx="173662" cy="173662"/>
          </a:xfrm>
          <a:prstGeom prst="rect">
            <a:avLst/>
          </a:prstGeom>
        </p:spPr>
      </p:pic>
    </p:spTree>
    <p:extLst>
      <p:ext uri="{BB962C8B-B14F-4D97-AF65-F5344CB8AC3E}">
        <p14:creationId xmlns:p14="http://schemas.microsoft.com/office/powerpoint/2010/main" val="280786149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96"/>
          <p:cNvSpPr/>
          <p:nvPr userDrawn="1"/>
        </p:nvSpPr>
        <p:spPr>
          <a:xfrm>
            <a:off x="0" y="-27402"/>
            <a:ext cx="9144000" cy="198000"/>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3" name="Shape 96"/>
          <p:cNvSpPr/>
          <p:nvPr userDrawn="1"/>
        </p:nvSpPr>
        <p:spPr>
          <a:xfrm>
            <a:off x="1888935" y="4957831"/>
            <a:ext cx="6172596" cy="192018"/>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4" name="Immagin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4186" y="4651002"/>
            <a:ext cx="1746275" cy="467752"/>
          </a:xfrm>
          <a:prstGeom prst="rect">
            <a:avLst/>
          </a:prstGeom>
        </p:spPr>
      </p:pic>
      <p:pic>
        <p:nvPicPr>
          <p:cNvPr id="15" name="Immagine 14"/>
          <p:cNvPicPr>
            <a:picLocks noChangeAspect="1"/>
          </p:cNvPicPr>
          <p:nvPr userDrawn="1"/>
        </p:nvPicPr>
        <p:blipFill>
          <a:blip r:embed="rId5"/>
          <a:stretch>
            <a:fillRect/>
          </a:stretch>
        </p:blipFill>
        <p:spPr>
          <a:xfrm>
            <a:off x="8084681" y="4692250"/>
            <a:ext cx="1024599" cy="456411"/>
          </a:xfrm>
          <a:prstGeom prst="rect">
            <a:avLst/>
          </a:prstGeom>
        </p:spPr>
      </p:pic>
    </p:spTree>
    <p:extLst>
      <p:ext uri="{BB962C8B-B14F-4D97-AF65-F5344CB8AC3E}">
        <p14:creationId xmlns:p14="http://schemas.microsoft.com/office/powerpoint/2010/main" val="2043791656"/>
      </p:ext>
    </p:extLst>
  </p:cSld>
  <p:clrMap bg1="lt1" tx1="dk1" bg2="lt2" tx2="dk2" accent1="accent1" accent2="accent2" accent3="accent3" accent4="accent4" accent5="accent5" accent6="accent6" hlink="hlink" folHlink="folHlink"/>
  <p:sldLayoutIdLst>
    <p:sldLayoutId id="2147483754" r:id="rId1"/>
    <p:sldLayoutId id="2147483755" r:id="rId2"/>
  </p:sldLayoutIdLst>
  <p:txStyles>
    <p:titleStyle>
      <a:lvl1pPr algn="r" defTabSz="457200" rtl="0" eaLnBrk="1" latinLnBrk="0" hangingPunct="1">
        <a:spcBef>
          <a:spcPct val="0"/>
        </a:spcBef>
        <a:buNone/>
        <a:defRPr lang="it-IT" sz="2500" b="1" kern="1200" dirty="0" smtClean="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hape 95"/>
          <p:cNvSpPr txBox="1"/>
          <p:nvPr userDrawn="1"/>
        </p:nvSpPr>
        <p:spPr>
          <a:xfrm>
            <a:off x="737443" y="138447"/>
            <a:ext cx="2771996"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262626"/>
              </a:buClr>
              <a:buSzPts val="1800"/>
              <a:buFont typeface="Arial" panose="020B0604020202020204"/>
              <a:buNone/>
            </a:pPr>
            <a:r>
              <a:rPr lang="it-IT" sz="1400" b="1" i="0" u="none" strike="noStrike" cap="none" dirty="0">
                <a:solidFill>
                  <a:schemeClr val="tx1">
                    <a:lumMod val="75000"/>
                    <a:lumOff val="25000"/>
                  </a:schemeClr>
                </a:solidFill>
                <a:latin typeface="Arial" panose="020B0604020202020204"/>
                <a:ea typeface="Arial" panose="020B0604020202020204"/>
                <a:cs typeface="Arial" panose="020B0604020202020204"/>
                <a:sym typeface="Arial" panose="020B0604020202020204"/>
              </a:rPr>
              <a:t>PROGETTO </a:t>
            </a:r>
          </a:p>
          <a:p>
            <a:pPr marL="0" marR="0" lvl="0" indent="0" algn="l" rtl="0">
              <a:lnSpc>
                <a:spcPct val="115000"/>
              </a:lnSpc>
              <a:spcBef>
                <a:spcPts val="0"/>
              </a:spcBef>
              <a:spcAft>
                <a:spcPts val="0"/>
              </a:spcAft>
              <a:buClr>
                <a:srgbClr val="262626"/>
              </a:buClr>
              <a:buSzPts val="1800"/>
              <a:buFont typeface="Arial" panose="020B0604020202020204"/>
              <a:buNone/>
            </a:pPr>
            <a:r>
              <a:rPr lang="it-IT" sz="1400" b="1" i="0" u="none" strike="noStrike" cap="none" dirty="0">
                <a:solidFill>
                  <a:srgbClr val="FF6600"/>
                </a:solidFill>
                <a:latin typeface="Arial" panose="020B0604020202020204"/>
                <a:ea typeface="Arial" panose="020B0604020202020204"/>
                <a:cs typeface="Arial" panose="020B0604020202020204"/>
                <a:sym typeface="Arial" panose="020B0604020202020204"/>
              </a:rPr>
              <a:t>SCUOLA DIGITALE LIGURIA</a:t>
            </a:r>
            <a:endParaRPr sz="1400" dirty="0"/>
          </a:p>
        </p:txBody>
      </p:sp>
      <p:sp>
        <p:nvSpPr>
          <p:cNvPr id="13" name="Shape 96"/>
          <p:cNvSpPr/>
          <p:nvPr userDrawn="1"/>
        </p:nvSpPr>
        <p:spPr>
          <a:xfrm>
            <a:off x="1888934" y="4957831"/>
            <a:ext cx="7255065" cy="192018"/>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4" name="Immagin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186" y="4651002"/>
            <a:ext cx="1746275" cy="467752"/>
          </a:xfrm>
          <a:prstGeom prst="rect">
            <a:avLst/>
          </a:prstGeom>
        </p:spPr>
      </p:pic>
      <p:sp>
        <p:nvSpPr>
          <p:cNvPr id="17" name="Shape 96"/>
          <p:cNvSpPr/>
          <p:nvPr userDrawn="1"/>
        </p:nvSpPr>
        <p:spPr>
          <a:xfrm>
            <a:off x="0" y="-27402"/>
            <a:ext cx="9144000" cy="198000"/>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 name="Immagine 15"/>
          <p:cNvPicPr>
            <a:picLocks noChangeAspect="1"/>
          </p:cNvPicPr>
          <p:nvPr userDrawn="1"/>
        </p:nvPicPr>
        <p:blipFill>
          <a:blip r:embed="rId4"/>
          <a:stretch>
            <a:fillRect/>
          </a:stretch>
        </p:blipFill>
        <p:spPr>
          <a:xfrm>
            <a:off x="7194884" y="-27402"/>
            <a:ext cx="1949114" cy="868239"/>
          </a:xfrm>
          <a:prstGeom prst="rect">
            <a:avLst/>
          </a:prstGeom>
        </p:spPr>
      </p:pic>
      <p:pic>
        <p:nvPicPr>
          <p:cNvPr id="12" name="Immagine 11"/>
          <p:cNvPicPr>
            <a:picLocks noChangeAspect="1"/>
          </p:cNvPicPr>
          <p:nvPr userDrawn="1"/>
        </p:nvPicPr>
        <p:blipFill>
          <a:blip r:embed="rId5"/>
          <a:stretch>
            <a:fillRect/>
          </a:stretch>
        </p:blipFill>
        <p:spPr>
          <a:xfrm>
            <a:off x="26168" y="55423"/>
            <a:ext cx="711275" cy="699774"/>
          </a:xfrm>
          <a:prstGeom prst="rect">
            <a:avLst/>
          </a:prstGeom>
        </p:spPr>
      </p:pic>
    </p:spTree>
    <p:extLst>
      <p:ext uri="{BB962C8B-B14F-4D97-AF65-F5344CB8AC3E}">
        <p14:creationId xmlns:p14="http://schemas.microsoft.com/office/powerpoint/2010/main" val="1452614832"/>
      </p:ext>
    </p:extLst>
  </p:cSld>
  <p:clrMap bg1="lt1" tx1="dk1" bg2="lt2" tx2="dk2" accent1="accent1" accent2="accent2" accent3="accent3" accent4="accent4" accent5="accent5" accent6="accent6" hlink="hlink" folHlink="folHlink"/>
  <p:sldLayoutIdLst>
    <p:sldLayoutId id="2147483757" r:id="rId1"/>
  </p:sldLayoutIdLst>
  <p:txStyles>
    <p:titleStyle>
      <a:lvl1pPr algn="r" defTabSz="457200" rtl="0" eaLnBrk="1" latinLnBrk="0" hangingPunct="1">
        <a:spcBef>
          <a:spcPct val="0"/>
        </a:spcBef>
        <a:buNone/>
        <a:defRPr lang="it-IT" sz="2500" b="1" kern="1200" dirty="0" smtClean="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A5F5ADA-9A24-0A4D-B295-93FCF38DDAB5}" type="datetimeFigureOut">
              <a:rPr lang="it-IT" smtClean="0"/>
              <a:t>19/10/19</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ECE35F-564A-2540-9191-561D61CFF412}" type="slidenum">
              <a:rPr lang="it-IT" smtClean="0"/>
              <a:t>‹#›</a:t>
            </a:fld>
            <a:endParaRPr lang="it-IT"/>
          </a:p>
        </p:txBody>
      </p:sp>
      <p:sp>
        <p:nvSpPr>
          <p:cNvPr id="8" name="Shape 96"/>
          <p:cNvSpPr/>
          <p:nvPr userDrawn="1"/>
        </p:nvSpPr>
        <p:spPr>
          <a:xfrm>
            <a:off x="0" y="-27402"/>
            <a:ext cx="9144000" cy="198000"/>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 name="Shape 95"/>
          <p:cNvSpPr txBox="1"/>
          <p:nvPr userDrawn="1"/>
        </p:nvSpPr>
        <p:spPr>
          <a:xfrm>
            <a:off x="737443" y="138447"/>
            <a:ext cx="2771996"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262626"/>
              </a:buClr>
              <a:buSzPts val="1800"/>
              <a:buFont typeface="Arial" panose="020B0604020202020204"/>
              <a:buNone/>
            </a:pPr>
            <a:r>
              <a:rPr lang="it-IT" sz="1400" b="1" i="0" u="none" strike="noStrike" cap="none" dirty="0">
                <a:solidFill>
                  <a:schemeClr val="tx1">
                    <a:lumMod val="75000"/>
                    <a:lumOff val="25000"/>
                  </a:schemeClr>
                </a:solidFill>
                <a:latin typeface="Arial" panose="020B0604020202020204"/>
                <a:ea typeface="Arial" panose="020B0604020202020204"/>
                <a:cs typeface="Arial" panose="020B0604020202020204"/>
                <a:sym typeface="Arial" panose="020B0604020202020204"/>
              </a:rPr>
              <a:t>PROGETTO </a:t>
            </a:r>
          </a:p>
          <a:p>
            <a:pPr marL="0" marR="0" lvl="0" indent="0" algn="l" rtl="0">
              <a:lnSpc>
                <a:spcPct val="115000"/>
              </a:lnSpc>
              <a:spcBef>
                <a:spcPts val="0"/>
              </a:spcBef>
              <a:spcAft>
                <a:spcPts val="0"/>
              </a:spcAft>
              <a:buClr>
                <a:srgbClr val="262626"/>
              </a:buClr>
              <a:buSzPts val="1800"/>
              <a:buFont typeface="Arial" panose="020B0604020202020204"/>
              <a:buNone/>
            </a:pPr>
            <a:r>
              <a:rPr lang="it-IT" sz="1400" b="1" i="0" u="none" strike="noStrike" cap="none" dirty="0">
                <a:solidFill>
                  <a:srgbClr val="FF6600"/>
                </a:solidFill>
                <a:latin typeface="Arial" panose="020B0604020202020204"/>
                <a:ea typeface="Arial" panose="020B0604020202020204"/>
                <a:cs typeface="Arial" panose="020B0604020202020204"/>
                <a:sym typeface="Arial" panose="020B0604020202020204"/>
              </a:rPr>
              <a:t>SCUOLA DIGITALE LIGURIA</a:t>
            </a:r>
            <a:endParaRPr sz="1400" dirty="0"/>
          </a:p>
        </p:txBody>
      </p:sp>
      <p:pic>
        <p:nvPicPr>
          <p:cNvPr id="12" name="Immagine 11"/>
          <p:cNvPicPr>
            <a:picLocks noChangeAspect="1"/>
          </p:cNvPicPr>
          <p:nvPr userDrawn="1"/>
        </p:nvPicPr>
        <p:blipFill>
          <a:blip r:embed="rId3"/>
          <a:stretch>
            <a:fillRect/>
          </a:stretch>
        </p:blipFill>
        <p:spPr>
          <a:xfrm>
            <a:off x="26168" y="55423"/>
            <a:ext cx="711275" cy="699774"/>
          </a:xfrm>
          <a:prstGeom prst="rect">
            <a:avLst/>
          </a:prstGeom>
        </p:spPr>
      </p:pic>
      <p:sp>
        <p:nvSpPr>
          <p:cNvPr id="13" name="Shape 96"/>
          <p:cNvSpPr/>
          <p:nvPr userDrawn="1"/>
        </p:nvSpPr>
        <p:spPr>
          <a:xfrm>
            <a:off x="1888935" y="4957831"/>
            <a:ext cx="6172596" cy="192018"/>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4" name="Immagin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4186" y="4651002"/>
            <a:ext cx="1746275" cy="467752"/>
          </a:xfrm>
          <a:prstGeom prst="rect">
            <a:avLst/>
          </a:prstGeom>
        </p:spPr>
      </p:pic>
      <p:pic>
        <p:nvPicPr>
          <p:cNvPr id="15" name="Immagine 14"/>
          <p:cNvPicPr>
            <a:picLocks noChangeAspect="1"/>
          </p:cNvPicPr>
          <p:nvPr userDrawn="1"/>
        </p:nvPicPr>
        <p:blipFill>
          <a:blip r:embed="rId5"/>
          <a:stretch>
            <a:fillRect/>
          </a:stretch>
        </p:blipFill>
        <p:spPr>
          <a:xfrm>
            <a:off x="8084681" y="4692250"/>
            <a:ext cx="1024599" cy="456411"/>
          </a:xfrm>
          <a:prstGeom prst="rect">
            <a:avLst/>
          </a:prstGeom>
        </p:spPr>
      </p:pic>
    </p:spTree>
    <p:extLst>
      <p:ext uri="{BB962C8B-B14F-4D97-AF65-F5344CB8AC3E}">
        <p14:creationId xmlns:p14="http://schemas.microsoft.com/office/powerpoint/2010/main" val="804811303"/>
      </p:ext>
    </p:extLst>
  </p:cSld>
  <p:clrMap bg1="lt1" tx1="dk1" bg2="lt2" tx2="dk2" accent1="accent1" accent2="accent2" accent3="accent3" accent4="accent4" accent5="accent5" accent6="accent6" hlink="hlink" folHlink="folHlink"/>
  <p:sldLayoutIdLst>
    <p:sldLayoutId id="2147483774" r:id="rId1"/>
  </p:sldLayoutIdLst>
  <p:txStyles>
    <p:titleStyle>
      <a:lvl1pPr algn="r" defTabSz="457200" rtl="0" eaLnBrk="1" latinLnBrk="0" hangingPunct="1">
        <a:spcBef>
          <a:spcPct val="0"/>
        </a:spcBef>
        <a:buNone/>
        <a:defRPr lang="it-IT" sz="2500" b="1" kern="1200" dirty="0" smtClean="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96"/>
          <p:cNvSpPr/>
          <p:nvPr userDrawn="1"/>
        </p:nvSpPr>
        <p:spPr>
          <a:xfrm>
            <a:off x="0" y="-27402"/>
            <a:ext cx="9144000" cy="198000"/>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3" name="Shape 96"/>
          <p:cNvSpPr/>
          <p:nvPr userDrawn="1"/>
        </p:nvSpPr>
        <p:spPr>
          <a:xfrm>
            <a:off x="0" y="4957831"/>
            <a:ext cx="9143999" cy="192018"/>
          </a:xfrm>
          <a:prstGeom prst="rect">
            <a:avLst/>
          </a:prstGeom>
          <a:solidFill>
            <a:schemeClr val="tx1">
              <a:lumMod val="50000"/>
              <a:lumOff val="50000"/>
            </a:schemeClr>
          </a:solidFill>
          <a:ln>
            <a:noFill/>
          </a:ln>
        </p:spPr>
        <p:txBody>
          <a:bodyPr spcFirstLastPara="1" wrap="square" lIns="68550" tIns="34275" rIns="68550" bIns="34275" anchor="ctr" anchorCtr="0">
            <a:no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chemeClr val="dk1"/>
              </a:buClr>
              <a:buSzPts val="1800"/>
              <a:buFont typeface="Calibri" panose="020F050202020403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828865213"/>
      </p:ext>
    </p:extLst>
  </p:cSld>
  <p:clrMap bg1="lt1" tx1="dk1" bg2="lt2" tx2="dk2" accent1="accent1" accent2="accent2" accent3="accent3" accent4="accent4" accent5="accent5" accent6="accent6" hlink="hlink" folHlink="folHlink"/>
  <p:sldLayoutIdLst>
    <p:sldLayoutId id="2147483776" r:id="rId1"/>
  </p:sldLayoutIdLst>
  <p:txStyles>
    <p:titleStyle>
      <a:lvl1pPr algn="r" defTabSz="457200" rtl="0" eaLnBrk="1" latinLnBrk="0" hangingPunct="1">
        <a:spcBef>
          <a:spcPct val="0"/>
        </a:spcBef>
        <a:buNone/>
        <a:defRPr lang="it-IT" sz="2500" b="1" kern="1200" dirty="0" smtClean="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jp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9.png"/><Relationship Id="rId4" Type="http://schemas.openxmlformats.org/officeDocument/2006/relationships/image" Target="../media/image48.jp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4.png"/><Relationship Id="rId1" Type="http://schemas.openxmlformats.org/officeDocument/2006/relationships/slideLayout" Target="../slideLayouts/slideLayout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jpeg"/><Relationship Id="rId4" Type="http://schemas.microsoft.com/office/2007/relationships/hdphoto" Target="../media/hdphoto17.wdp"/></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chart" Target="../charts/char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18.wdp"/><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8.jpeg"/><Relationship Id="rId13" Type="http://schemas.microsoft.com/office/2007/relationships/hdphoto" Target="../media/hdphoto20.wdp"/><Relationship Id="rId3" Type="http://schemas.openxmlformats.org/officeDocument/2006/relationships/image" Target="../media/image83.pn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eg"/><Relationship Id="rId5" Type="http://schemas.microsoft.com/office/2007/relationships/hdphoto" Target="../media/hdphoto18.wdp"/><Relationship Id="rId10" Type="http://schemas.openxmlformats.org/officeDocument/2006/relationships/image" Target="../media/image89.png"/><Relationship Id="rId4" Type="http://schemas.openxmlformats.org/officeDocument/2006/relationships/image" Target="../media/image84.jpeg"/><Relationship Id="rId9" Type="http://schemas.microsoft.com/office/2007/relationships/hdphoto" Target="../media/hdphoto19.wdp"/><Relationship Id="rId14"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3" Type="http://schemas.openxmlformats.org/officeDocument/2006/relationships/image" Target="../media/image92.png"/><Relationship Id="rId7" Type="http://schemas.openxmlformats.org/officeDocument/2006/relationships/image" Target="../media/image89.png"/><Relationship Id="rId12"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96.jpeg"/><Relationship Id="rId5" Type="http://schemas.openxmlformats.org/officeDocument/2006/relationships/image" Target="../media/image88.jpeg"/><Relationship Id="rId10" Type="http://schemas.openxmlformats.org/officeDocument/2006/relationships/image" Target="../media/image95.jpeg"/><Relationship Id="rId4" Type="http://schemas.microsoft.com/office/2007/relationships/hdphoto" Target="../media/hdphoto21.wdp"/><Relationship Id="rId9" Type="http://schemas.openxmlformats.org/officeDocument/2006/relationships/image" Target="../media/image94.jpeg"/><Relationship Id="rId14" Type="http://schemas.microsoft.com/office/2007/relationships/hdphoto" Target="../media/hdphoto22.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5"/>
          </p:nvPr>
        </p:nvSpPr>
        <p:spPr>
          <a:xfrm>
            <a:off x="969963" y="3886200"/>
            <a:ext cx="7202487" cy="402336"/>
          </a:xfrm>
        </p:spPr>
        <p:txBody>
          <a:bodyPr anchor="ctr">
            <a:normAutofit/>
          </a:bodyPr>
          <a:lstStyle/>
          <a:p>
            <a:pPr lvl="0"/>
            <a:r>
              <a:rPr lang="it-IT" dirty="0"/>
              <a:t>Luca Gastaldi, Direttore Osservatorio Agenda Digitale</a:t>
            </a:r>
          </a:p>
        </p:txBody>
      </p:sp>
      <p:sp>
        <p:nvSpPr>
          <p:cNvPr id="10" name="Segnaposto testo 4">
            <a:extLst>
              <a:ext uri="{FF2B5EF4-FFF2-40B4-BE49-F238E27FC236}">
                <a16:creationId xmlns:a16="http://schemas.microsoft.com/office/drawing/2014/main" id="{6D48213F-414F-4943-A2CE-35D6EF5B9AB1}"/>
              </a:ext>
            </a:extLst>
          </p:cNvPr>
          <p:cNvSpPr txBox="1">
            <a:spLocks/>
          </p:cNvSpPr>
          <p:nvPr/>
        </p:nvSpPr>
        <p:spPr>
          <a:xfrm>
            <a:off x="969963" y="4420262"/>
            <a:ext cx="7202487" cy="402336"/>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2000" kern="1200">
                <a:solidFill>
                  <a:srgbClr val="002E5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u="sng" dirty="0"/>
              <a:t>luca.gastaldi@polimi.it</a:t>
            </a:r>
          </a:p>
        </p:txBody>
      </p:sp>
      <p:pic>
        <p:nvPicPr>
          <p:cNvPr id="7" name="Immagine 3">
            <a:extLst>
              <a:ext uri="{FF2B5EF4-FFF2-40B4-BE49-F238E27FC236}">
                <a16:creationId xmlns:a16="http://schemas.microsoft.com/office/drawing/2014/main" id="{52C9B6D5-5900-A84C-8846-A42F115FC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9232"/>
            <a:ext cx="9144000" cy="2144268"/>
          </a:xfrm>
          <a:prstGeom prst="rect">
            <a:avLst/>
          </a:prstGeom>
        </p:spPr>
      </p:pic>
      <p:sp>
        <p:nvSpPr>
          <p:cNvPr id="4" name="Text Placeholder 3">
            <a:extLst>
              <a:ext uri="{FF2B5EF4-FFF2-40B4-BE49-F238E27FC236}">
                <a16:creationId xmlns:a16="http://schemas.microsoft.com/office/drawing/2014/main" id="{D3F21646-F989-D14B-B8FB-BD2C96E95617}"/>
              </a:ext>
            </a:extLst>
          </p:cNvPr>
          <p:cNvSpPr>
            <a:spLocks noGrp="1"/>
          </p:cNvSpPr>
          <p:nvPr>
            <p:ph type="body" sz="quarter" idx="10"/>
          </p:nvPr>
        </p:nvSpPr>
        <p:spPr>
          <a:xfrm>
            <a:off x="970501" y="1455335"/>
            <a:ext cx="7203000" cy="1377866"/>
          </a:xfrm>
        </p:spPr>
        <p:txBody>
          <a:bodyPr/>
          <a:lstStyle/>
          <a:p>
            <a:r>
              <a:rPr lang="it-IT" sz="2000" b="0" dirty="0"/>
              <a:t>Innovazione e competenze digitali per la PA:</a:t>
            </a:r>
          </a:p>
          <a:p>
            <a:r>
              <a:rPr lang="it-IT" sz="2000" b="0" dirty="0"/>
              <a:t>una questione di necessità </a:t>
            </a:r>
          </a:p>
          <a:p>
            <a:endParaRPr lang="it-IT" sz="1400" b="0" dirty="0"/>
          </a:p>
          <a:p>
            <a:r>
              <a:rPr lang="it-IT" sz="1400" b="0" dirty="0"/>
              <a:t>Luca Gastaldi | Direttore Osservatorio Agenda Digitale | </a:t>
            </a:r>
            <a:r>
              <a:rPr lang="it-IT" sz="1400" b="0" u="sng" dirty="0"/>
              <a:t>luca.gastaldi@polimi.it </a:t>
            </a:r>
          </a:p>
        </p:txBody>
      </p:sp>
    </p:spTree>
    <p:extLst>
      <p:ext uri="{BB962C8B-B14F-4D97-AF65-F5344CB8AC3E}">
        <p14:creationId xmlns:p14="http://schemas.microsoft.com/office/powerpoint/2010/main" val="2301864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40"/>
          <p:cNvCxnSpPr>
            <a:cxnSpLocks/>
            <a:endCxn id="63" idx="3"/>
          </p:cNvCxnSpPr>
          <p:nvPr/>
        </p:nvCxnSpPr>
        <p:spPr>
          <a:xfrm rot="10800000" flipV="1">
            <a:off x="1537016" y="1275606"/>
            <a:ext cx="1773096" cy="1379186"/>
          </a:xfrm>
          <a:prstGeom prst="bentConnector3">
            <a:avLst>
              <a:gd name="adj1" fmla="val 50000"/>
            </a:avLst>
          </a:prstGeom>
          <a:ln w="38100">
            <a:solidFill>
              <a:srgbClr val="FFC00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40"/>
          <p:cNvCxnSpPr>
            <a:cxnSpLocks/>
            <a:endCxn id="63" idx="3"/>
          </p:cNvCxnSpPr>
          <p:nvPr/>
        </p:nvCxnSpPr>
        <p:spPr>
          <a:xfrm rot="10800000">
            <a:off x="1537017" y="2654793"/>
            <a:ext cx="1790859" cy="1328811"/>
          </a:xfrm>
          <a:prstGeom prst="bentConnector3">
            <a:avLst>
              <a:gd name="adj1" fmla="val 50000"/>
            </a:avLst>
          </a:prstGeom>
          <a:ln w="38100">
            <a:solidFill>
              <a:srgbClr val="FFC00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1589935" y="2017812"/>
            <a:ext cx="5964131" cy="1227338"/>
            <a:chOff x="264570" y="2628866"/>
            <a:chExt cx="8614856" cy="1772822"/>
          </a:xfrm>
        </p:grpSpPr>
        <p:cxnSp>
          <p:nvCxnSpPr>
            <p:cNvPr id="25" name="Straight Connector 40"/>
            <p:cNvCxnSpPr>
              <a:cxnSpLocks/>
            </p:cNvCxnSpPr>
            <p:nvPr/>
          </p:nvCxnSpPr>
          <p:spPr>
            <a:xfrm flipH="1">
              <a:off x="264570" y="3548950"/>
              <a:ext cx="2510358" cy="0"/>
            </a:xfrm>
            <a:prstGeom prst="straightConnector1">
              <a:avLst/>
            </a:prstGeom>
            <a:ln w="38100">
              <a:solidFill>
                <a:srgbClr val="FFC00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2774929" y="2628866"/>
              <a:ext cx="6104497" cy="1772822"/>
              <a:chOff x="2774929" y="2628866"/>
              <a:chExt cx="6104497" cy="1772822"/>
            </a:xfrm>
          </p:grpSpPr>
          <p:pic>
            <p:nvPicPr>
              <p:cNvPr id="16" name="Picture 15" descr="networks.png"/>
              <p:cNvPicPr>
                <a:picLocks noChangeAspect="1"/>
              </p:cNvPicPr>
              <p:nvPr/>
            </p:nvPicPr>
            <p:blipFill rotWithShape="1">
              <a:blip r:embed="rId3">
                <a:extLst>
                  <a:ext uri="{28A0092B-C50C-407E-A947-70E740481C1C}">
                    <a14:useLocalDpi xmlns:a14="http://schemas.microsoft.com/office/drawing/2010/main" val="0"/>
                  </a:ext>
                </a:extLst>
              </a:blip>
              <a:srcRect b="15385"/>
              <a:stretch/>
            </p:blipFill>
            <p:spPr>
              <a:xfrm>
                <a:off x="2895039" y="2639957"/>
                <a:ext cx="4136226" cy="1694435"/>
              </a:xfrm>
              <a:prstGeom prst="rect">
                <a:avLst/>
              </a:prstGeom>
            </p:spPr>
          </p:pic>
          <p:grpSp>
            <p:nvGrpSpPr>
              <p:cNvPr id="6" name="Group 5"/>
              <p:cNvGrpSpPr/>
              <p:nvPr/>
            </p:nvGrpSpPr>
            <p:grpSpPr>
              <a:xfrm>
                <a:off x="2774929" y="2628866"/>
                <a:ext cx="6104497" cy="1772822"/>
                <a:chOff x="2774929" y="2628866"/>
                <a:chExt cx="6104497" cy="1772822"/>
              </a:xfrm>
            </p:grpSpPr>
            <p:sp>
              <p:nvSpPr>
                <p:cNvPr id="33" name="Rounded Rectangle 32"/>
                <p:cNvSpPr/>
                <p:nvPr/>
              </p:nvSpPr>
              <p:spPr>
                <a:xfrm>
                  <a:off x="2774929" y="2628866"/>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DC96"/>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36" name="TextBox 35"/>
                <p:cNvSpPr txBox="1"/>
                <p:nvPr/>
              </p:nvSpPr>
              <p:spPr>
                <a:xfrm>
                  <a:off x="2968545" y="2639956"/>
                  <a:ext cx="5717259" cy="379642"/>
                </a:xfrm>
                <a:prstGeom prst="rect">
                  <a:avLst/>
                </a:prstGeom>
                <a:noFill/>
                <a:ln>
                  <a:noFill/>
                </a:ln>
              </p:spPr>
              <p:txBody>
                <a:bodyPr wrap="square" rtlCol="0">
                  <a:spAutoFit/>
                </a:bodyPr>
                <a:lstStyle/>
                <a:p>
                  <a:pPr algn="ctr"/>
                  <a:r>
                    <a:rPr lang="en-US" sz="1108" dirty="0" err="1">
                      <a:solidFill>
                        <a:srgbClr val="002E54"/>
                      </a:solidFill>
                    </a:rPr>
                    <a:t>Rapidissimo</a:t>
                  </a:r>
                  <a:r>
                    <a:rPr lang="en-US" sz="1108" dirty="0">
                      <a:solidFill>
                        <a:srgbClr val="002E54"/>
                      </a:solidFill>
                    </a:rPr>
                    <a:t> </a:t>
                  </a:r>
                  <a:r>
                    <a:rPr lang="en-US" sz="1108" dirty="0" err="1">
                      <a:solidFill>
                        <a:srgbClr val="002E54"/>
                      </a:solidFill>
                    </a:rPr>
                    <a:t>miglioramento</a:t>
                  </a:r>
                  <a:r>
                    <a:rPr lang="en-US" sz="1108" dirty="0">
                      <a:solidFill>
                        <a:srgbClr val="002E54"/>
                      </a:solidFill>
                    </a:rPr>
                    <a:t> </a:t>
                  </a:r>
                  <a:r>
                    <a:rPr lang="en-US" sz="1108" dirty="0" err="1">
                      <a:solidFill>
                        <a:srgbClr val="002E54"/>
                      </a:solidFill>
                    </a:rPr>
                    <a:t>delle</a:t>
                  </a:r>
                  <a:r>
                    <a:rPr lang="en-US" sz="1108" dirty="0">
                      <a:solidFill>
                        <a:srgbClr val="002E54"/>
                      </a:solidFill>
                    </a:rPr>
                    <a:t> performance</a:t>
                  </a:r>
                </a:p>
              </p:txBody>
            </p:sp>
          </p:grpSp>
          <p:pic>
            <p:nvPicPr>
              <p:cNvPr id="21" name="Picture 20" descr="NGL2---PlayStati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163" y="3071330"/>
                <a:ext cx="1874432" cy="1249622"/>
              </a:xfrm>
              <a:prstGeom prst="roundRect">
                <a:avLst/>
              </a:prstGeom>
            </p:spPr>
          </p:pic>
          <p:sp>
            <p:nvSpPr>
              <p:cNvPr id="22" name="TextBox 21"/>
              <p:cNvSpPr txBox="1"/>
              <p:nvPr/>
            </p:nvSpPr>
            <p:spPr>
              <a:xfrm>
                <a:off x="5466938" y="2820404"/>
                <a:ext cx="857176" cy="629650"/>
              </a:xfrm>
              <a:prstGeom prst="rect">
                <a:avLst/>
              </a:prstGeom>
              <a:noFill/>
            </p:spPr>
            <p:txBody>
              <a:bodyPr wrap="none" lIns="0" tIns="0" rIns="0" bIns="0" rtlCol="0">
                <a:noAutofit/>
              </a:bodyPr>
              <a:lstStyle/>
              <a:p>
                <a:r>
                  <a:rPr lang="en-US" sz="6923" dirty="0">
                    <a:solidFill>
                      <a:srgbClr val="FFC000"/>
                    </a:solidFill>
                  </a:rPr>
                  <a:t>=</a:t>
                </a:r>
              </a:p>
            </p:txBody>
          </p:sp>
        </p:grpSp>
      </p:grpSp>
      <p:grpSp>
        <p:nvGrpSpPr>
          <p:cNvPr id="44" name="Group 43"/>
          <p:cNvGrpSpPr/>
          <p:nvPr/>
        </p:nvGrpSpPr>
        <p:grpSpPr>
          <a:xfrm>
            <a:off x="3327875" y="3354719"/>
            <a:ext cx="4226190" cy="1227338"/>
            <a:chOff x="2774929" y="4559954"/>
            <a:chExt cx="6104497" cy="1772822"/>
          </a:xfrm>
        </p:grpSpPr>
        <p:grpSp>
          <p:nvGrpSpPr>
            <p:cNvPr id="5" name="Group 4"/>
            <p:cNvGrpSpPr/>
            <p:nvPr/>
          </p:nvGrpSpPr>
          <p:grpSpPr>
            <a:xfrm>
              <a:off x="2774929" y="4559954"/>
              <a:ext cx="6104497" cy="1772822"/>
              <a:chOff x="2774929" y="4559954"/>
              <a:chExt cx="6104497" cy="1772822"/>
            </a:xfrm>
          </p:grpSpPr>
          <p:sp>
            <p:nvSpPr>
              <p:cNvPr id="38" name="Rounded Rectangle 37"/>
              <p:cNvSpPr/>
              <p:nvPr/>
            </p:nvSpPr>
            <p:spPr>
              <a:xfrm>
                <a:off x="2774929" y="4559954"/>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DC96"/>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41" name="TextBox 40"/>
              <p:cNvSpPr txBox="1"/>
              <p:nvPr/>
            </p:nvSpPr>
            <p:spPr>
              <a:xfrm>
                <a:off x="2968545" y="4571044"/>
                <a:ext cx="5717259" cy="379642"/>
              </a:xfrm>
              <a:prstGeom prst="rect">
                <a:avLst/>
              </a:prstGeom>
              <a:noFill/>
              <a:ln>
                <a:noFill/>
              </a:ln>
            </p:spPr>
            <p:txBody>
              <a:bodyPr wrap="square" rtlCol="0">
                <a:spAutoFit/>
              </a:bodyPr>
              <a:lstStyle/>
              <a:p>
                <a:pPr algn="ctr"/>
                <a:r>
                  <a:rPr lang="en-US" sz="1108" dirty="0">
                    <a:solidFill>
                      <a:srgbClr val="002E54"/>
                    </a:solidFill>
                  </a:rPr>
                  <a:t>Trend </a:t>
                </a:r>
                <a:r>
                  <a:rPr lang="en-US" sz="1108" dirty="0" err="1">
                    <a:solidFill>
                      <a:srgbClr val="002E54"/>
                    </a:solidFill>
                  </a:rPr>
                  <a:t>esponenziali</a:t>
                </a:r>
                <a:r>
                  <a:rPr lang="en-US" sz="1108" dirty="0">
                    <a:solidFill>
                      <a:srgbClr val="002E54"/>
                    </a:solidFill>
                  </a:rPr>
                  <a:t> </a:t>
                </a:r>
                <a:r>
                  <a:rPr lang="en-US" sz="1108" dirty="0" err="1">
                    <a:solidFill>
                      <a:srgbClr val="002E54"/>
                    </a:solidFill>
                  </a:rPr>
                  <a:t>che</a:t>
                </a:r>
                <a:r>
                  <a:rPr lang="en-US" sz="1108" dirty="0">
                    <a:solidFill>
                      <a:srgbClr val="002E54"/>
                    </a:solidFill>
                  </a:rPr>
                  <a:t> </a:t>
                </a:r>
                <a:r>
                  <a:rPr lang="en-US" sz="1108" dirty="0" err="1">
                    <a:solidFill>
                      <a:srgbClr val="002E54"/>
                    </a:solidFill>
                  </a:rPr>
                  <a:t>sorprendono</a:t>
                </a:r>
                <a:r>
                  <a:rPr lang="en-US" sz="1108" dirty="0">
                    <a:solidFill>
                      <a:srgbClr val="002E54"/>
                    </a:solidFill>
                  </a:rPr>
                  <a:t> e </a:t>
                </a:r>
                <a:r>
                  <a:rPr lang="en-US" sz="1108" dirty="0" err="1">
                    <a:solidFill>
                      <a:srgbClr val="002E54"/>
                    </a:solidFill>
                  </a:rPr>
                  <a:t>sono</a:t>
                </a:r>
                <a:r>
                  <a:rPr lang="en-US" sz="1108" dirty="0">
                    <a:solidFill>
                      <a:srgbClr val="002E54"/>
                    </a:solidFill>
                  </a:rPr>
                  <a:t> </a:t>
                </a:r>
                <a:r>
                  <a:rPr lang="en-US" sz="1108" dirty="0" err="1">
                    <a:solidFill>
                      <a:srgbClr val="002E54"/>
                    </a:solidFill>
                  </a:rPr>
                  <a:t>inattesi</a:t>
                </a:r>
                <a:endParaRPr lang="en-US" sz="1108" dirty="0">
                  <a:solidFill>
                    <a:srgbClr val="002E54"/>
                  </a:solidFill>
                </a:endParaRPr>
              </a:p>
            </p:txBody>
          </p:sp>
        </p:grpSp>
        <p:pic>
          <p:nvPicPr>
            <p:cNvPr id="32" name="Picture 31" descr="Wii-Conso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8939" y="4985408"/>
              <a:ext cx="1220863" cy="1220863"/>
            </a:xfrm>
            <a:prstGeom prst="rect">
              <a:avLst/>
            </a:prstGeom>
            <a:effectLst>
              <a:outerShdw blurRad="50800" dist="38100" dir="8100000" algn="tr" rotWithShape="0">
                <a:prstClr val="black">
                  <a:alpha val="40000"/>
                </a:prstClr>
              </a:outerShdw>
            </a:effectLst>
          </p:spPr>
        </p:pic>
        <p:pic>
          <p:nvPicPr>
            <p:cNvPr id="34" name="Picture 33" descr="kinect-24mv-800.jpg"/>
            <p:cNvPicPr>
              <a:picLocks noChangeAspect="1"/>
            </p:cNvPicPr>
            <p:nvPr/>
          </p:nvPicPr>
          <p:blipFill rotWithShape="1">
            <a:blip r:embed="rId6">
              <a:extLst>
                <a:ext uri="{28A0092B-C50C-407E-A947-70E740481C1C}">
                  <a14:useLocalDpi xmlns:a14="http://schemas.microsoft.com/office/drawing/2010/main" val="0"/>
                </a:ext>
              </a:extLst>
            </a:blip>
            <a:srcRect l="10625" t="33201" r="10625" b="34250"/>
            <a:stretch/>
          </p:blipFill>
          <p:spPr>
            <a:xfrm>
              <a:off x="4510381" y="5286105"/>
              <a:ext cx="2222848" cy="689083"/>
            </a:xfrm>
            <a:prstGeom prst="rect">
              <a:avLst/>
            </a:prstGeom>
          </p:spPr>
        </p:pic>
        <p:pic>
          <p:nvPicPr>
            <p:cNvPr id="35" name="Picture 34" descr="Mobile-Gaming-6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9862" y="4966740"/>
              <a:ext cx="1877568" cy="1295400"/>
            </a:xfrm>
            <a:prstGeom prst="rect">
              <a:avLst/>
            </a:prstGeom>
          </p:spPr>
        </p:pic>
      </p:grpSp>
      <p:grpSp>
        <p:nvGrpSpPr>
          <p:cNvPr id="42" name="Group 41"/>
          <p:cNvGrpSpPr/>
          <p:nvPr/>
        </p:nvGrpSpPr>
        <p:grpSpPr>
          <a:xfrm>
            <a:off x="3327875" y="684897"/>
            <a:ext cx="4226190" cy="1227338"/>
            <a:chOff x="2774929" y="703545"/>
            <a:chExt cx="6104497" cy="1772822"/>
          </a:xfrm>
        </p:grpSpPr>
        <p:grpSp>
          <p:nvGrpSpPr>
            <p:cNvPr id="7" name="Group 6"/>
            <p:cNvGrpSpPr/>
            <p:nvPr/>
          </p:nvGrpSpPr>
          <p:grpSpPr>
            <a:xfrm>
              <a:off x="2774929" y="703545"/>
              <a:ext cx="6104497" cy="1772822"/>
              <a:chOff x="2774929" y="703545"/>
              <a:chExt cx="6104497" cy="1772822"/>
            </a:xfrm>
          </p:grpSpPr>
          <p:sp>
            <p:nvSpPr>
              <p:cNvPr id="28" name="Rounded Rectangle 27"/>
              <p:cNvSpPr/>
              <p:nvPr/>
            </p:nvSpPr>
            <p:spPr>
              <a:xfrm>
                <a:off x="2774929" y="703545"/>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DC96"/>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31" name="TextBox 30"/>
              <p:cNvSpPr txBox="1"/>
              <p:nvPr/>
            </p:nvSpPr>
            <p:spPr>
              <a:xfrm>
                <a:off x="2968545" y="714635"/>
                <a:ext cx="5717259" cy="379642"/>
              </a:xfrm>
              <a:prstGeom prst="rect">
                <a:avLst/>
              </a:prstGeom>
              <a:noFill/>
              <a:ln>
                <a:noFill/>
              </a:ln>
            </p:spPr>
            <p:txBody>
              <a:bodyPr wrap="square" rtlCol="0">
                <a:spAutoFit/>
              </a:bodyPr>
              <a:lstStyle/>
              <a:p>
                <a:pPr algn="ctr"/>
                <a:r>
                  <a:rPr lang="en-US" sz="1108" dirty="0" err="1">
                    <a:solidFill>
                      <a:srgbClr val="002E54"/>
                    </a:solidFill>
                  </a:rPr>
                  <a:t>Stravolgimento</a:t>
                </a:r>
                <a:r>
                  <a:rPr lang="en-US" sz="1108" dirty="0">
                    <a:solidFill>
                      <a:srgbClr val="002E54"/>
                    </a:solidFill>
                  </a:rPr>
                  <a:t> di </a:t>
                </a:r>
                <a:r>
                  <a:rPr lang="en-US" sz="1108" dirty="0" err="1">
                    <a:solidFill>
                      <a:srgbClr val="002E54"/>
                    </a:solidFill>
                  </a:rPr>
                  <a:t>intere</a:t>
                </a:r>
                <a:r>
                  <a:rPr lang="en-US" sz="1108" dirty="0">
                    <a:solidFill>
                      <a:srgbClr val="002E54"/>
                    </a:solidFill>
                  </a:rPr>
                  <a:t> </a:t>
                </a:r>
                <a:r>
                  <a:rPr lang="en-US" sz="1108" dirty="0" err="1">
                    <a:solidFill>
                      <a:srgbClr val="002E54"/>
                    </a:solidFill>
                  </a:rPr>
                  <a:t>industrie</a:t>
                </a:r>
                <a:endParaRPr lang="en-US" sz="1108" dirty="0">
                  <a:solidFill>
                    <a:srgbClr val="002E54"/>
                  </a:solidFill>
                </a:endParaRPr>
              </a:p>
            </p:txBody>
          </p:sp>
        </p:grpSp>
        <p:pic>
          <p:nvPicPr>
            <p:cNvPr id="37" name="Picture 36" descr="Google-Map-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20" y="1157908"/>
              <a:ext cx="1192394" cy="1192394"/>
            </a:xfrm>
            <a:prstGeom prst="rect">
              <a:avLst/>
            </a:prstGeom>
          </p:spPr>
        </p:pic>
        <p:pic>
          <p:nvPicPr>
            <p:cNvPr id="39" name="Picture 38" descr="New-Logo-Vertical-Dark.jpg"/>
            <p:cNvPicPr>
              <a:picLocks noChangeAspect="1"/>
            </p:cNvPicPr>
            <p:nvPr/>
          </p:nvPicPr>
          <p:blipFill rotWithShape="1">
            <a:blip r:embed="rId9">
              <a:extLst>
                <a:ext uri="{28A0092B-C50C-407E-A947-70E740481C1C}">
                  <a14:useLocalDpi xmlns:a14="http://schemas.microsoft.com/office/drawing/2010/main" val="0"/>
                </a:ext>
              </a:extLst>
            </a:blip>
            <a:srcRect l="10741" t="7791" r="4205" b="7155"/>
            <a:stretch/>
          </p:blipFill>
          <p:spPr>
            <a:xfrm>
              <a:off x="7503678" y="1135068"/>
              <a:ext cx="1224136" cy="1224136"/>
            </a:xfrm>
            <a:prstGeom prst="rect">
              <a:avLst/>
            </a:prstGeom>
          </p:spPr>
        </p:pic>
        <p:pic>
          <p:nvPicPr>
            <p:cNvPr id="40" name="Picture 39" descr="logo_coursera.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8507" y="1556792"/>
              <a:ext cx="2693008" cy="376074"/>
            </a:xfrm>
            <a:prstGeom prst="rect">
              <a:avLst/>
            </a:prstGeom>
          </p:spPr>
        </p:pic>
      </p:grpSp>
      <p:sp>
        <p:nvSpPr>
          <p:cNvPr id="48" name="Title 3">
            <a:extLst>
              <a:ext uri="{FF2B5EF4-FFF2-40B4-BE49-F238E27FC236}">
                <a16:creationId xmlns:a16="http://schemas.microsoft.com/office/drawing/2014/main" id="{E517A2C8-0A89-324B-8B4F-0882A4EF33AC}"/>
              </a:ext>
            </a:extLst>
          </p:cNvPr>
          <p:cNvSpPr>
            <a:spLocks noGrp="1"/>
          </p:cNvSpPr>
          <p:nvPr>
            <p:ph type="title"/>
          </p:nvPr>
        </p:nvSpPr>
        <p:spPr>
          <a:xfrm>
            <a:off x="60400" y="14021"/>
            <a:ext cx="7483400" cy="539356"/>
          </a:xfrm>
        </p:spPr>
        <p:txBody>
          <a:bodyPr>
            <a:normAutofit/>
          </a:bodyPr>
          <a:lstStyle/>
          <a:p>
            <a:r>
              <a:rPr lang="it-IT" dirty="0"/>
              <a:t>L’innovazione oggi è…</a:t>
            </a:r>
          </a:p>
        </p:txBody>
      </p:sp>
      <p:grpSp>
        <p:nvGrpSpPr>
          <p:cNvPr id="49" name="Group 48">
            <a:extLst>
              <a:ext uri="{FF2B5EF4-FFF2-40B4-BE49-F238E27FC236}">
                <a16:creationId xmlns:a16="http://schemas.microsoft.com/office/drawing/2014/main" id="{B9C5011E-2B97-FB43-BF4C-4AA41362CE02}"/>
              </a:ext>
            </a:extLst>
          </p:cNvPr>
          <p:cNvGrpSpPr/>
          <p:nvPr/>
        </p:nvGrpSpPr>
        <p:grpSpPr>
          <a:xfrm>
            <a:off x="164597" y="708277"/>
            <a:ext cx="1372419" cy="3897160"/>
            <a:chOff x="164597" y="708277"/>
            <a:chExt cx="1372419" cy="3897160"/>
          </a:xfrm>
        </p:grpSpPr>
        <p:grpSp>
          <p:nvGrpSpPr>
            <p:cNvPr id="50" name="Group 49">
              <a:extLst>
                <a:ext uri="{FF2B5EF4-FFF2-40B4-BE49-F238E27FC236}">
                  <a16:creationId xmlns:a16="http://schemas.microsoft.com/office/drawing/2014/main" id="{F25A7096-1FD1-4642-B1ED-9BB8A4175038}"/>
                </a:ext>
              </a:extLst>
            </p:cNvPr>
            <p:cNvGrpSpPr/>
            <p:nvPr/>
          </p:nvGrpSpPr>
          <p:grpSpPr>
            <a:xfrm>
              <a:off x="164597" y="3378099"/>
              <a:ext cx="1372419" cy="1227338"/>
              <a:chOff x="227148" y="4559954"/>
              <a:chExt cx="1982383" cy="1772822"/>
            </a:xfrm>
          </p:grpSpPr>
          <p:grpSp>
            <p:nvGrpSpPr>
              <p:cNvPr id="65" name="Group 64">
                <a:extLst>
                  <a:ext uri="{FF2B5EF4-FFF2-40B4-BE49-F238E27FC236}">
                    <a16:creationId xmlns:a16="http://schemas.microsoft.com/office/drawing/2014/main" id="{1032864B-1199-C340-B21F-D8CCFCD8E95F}"/>
                  </a:ext>
                </a:extLst>
              </p:cNvPr>
              <p:cNvGrpSpPr/>
              <p:nvPr/>
            </p:nvGrpSpPr>
            <p:grpSpPr>
              <a:xfrm>
                <a:off x="227148" y="4559954"/>
                <a:ext cx="1982383" cy="1772822"/>
                <a:chOff x="2609729" y="4559954"/>
                <a:chExt cx="1982383" cy="1772822"/>
              </a:xfrm>
            </p:grpSpPr>
            <p:sp>
              <p:nvSpPr>
                <p:cNvPr id="68" name="Rounded Rectangle 67">
                  <a:extLst>
                    <a:ext uri="{FF2B5EF4-FFF2-40B4-BE49-F238E27FC236}">
                      <a16:creationId xmlns:a16="http://schemas.microsoft.com/office/drawing/2014/main" id="{2BCCD7E9-5497-7540-AD98-A0EE773C5D87}"/>
                    </a:ext>
                  </a:extLst>
                </p:cNvPr>
                <p:cNvSpPr/>
                <p:nvPr/>
              </p:nvSpPr>
              <p:spPr>
                <a:xfrm>
                  <a:off x="2609729" y="4559954"/>
                  <a:ext cx="1982383" cy="1772822"/>
                </a:xfrm>
                <a:prstGeom prst="roundRect">
                  <a:avLst>
                    <a:gd name="adj" fmla="val 10843"/>
                  </a:avLst>
                </a:prstGeom>
                <a:solidFill>
                  <a:srgbClr val="96DCAA"/>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69" name="Rounded Rectangle 68">
                  <a:extLst>
                    <a:ext uri="{FF2B5EF4-FFF2-40B4-BE49-F238E27FC236}">
                      <a16:creationId xmlns:a16="http://schemas.microsoft.com/office/drawing/2014/main" id="{C72243BC-1281-604E-B19E-ACE6834305AC}"/>
                    </a:ext>
                  </a:extLst>
                </p:cNvPr>
                <p:cNvSpPr/>
                <p:nvPr/>
              </p:nvSpPr>
              <p:spPr>
                <a:xfrm>
                  <a:off x="2672604" y="4919729"/>
                  <a:ext cx="1856632" cy="1347764"/>
                </a:xfrm>
                <a:prstGeom prst="roundRect">
                  <a:avLst>
                    <a:gd name="adj" fmla="val 10843"/>
                  </a:avLst>
                </a:prstGeom>
                <a:solidFill>
                  <a:srgbClr val="FFFFFF"/>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66" name="TextBox 65">
                <a:extLst>
                  <a:ext uri="{FF2B5EF4-FFF2-40B4-BE49-F238E27FC236}">
                    <a16:creationId xmlns:a16="http://schemas.microsoft.com/office/drawing/2014/main" id="{113B5ACC-E44E-484C-9003-C39437A5D294}"/>
                  </a:ext>
                </a:extLst>
              </p:cNvPr>
              <p:cNvSpPr txBox="1"/>
              <p:nvPr/>
            </p:nvSpPr>
            <p:spPr>
              <a:xfrm>
                <a:off x="290023" y="4559954"/>
                <a:ext cx="1856631" cy="379642"/>
              </a:xfrm>
              <a:prstGeom prst="rect">
                <a:avLst/>
              </a:prstGeom>
              <a:noFill/>
            </p:spPr>
            <p:txBody>
              <a:bodyPr wrap="square" rtlCol="0">
                <a:spAutoFit/>
              </a:bodyPr>
              <a:lstStyle/>
              <a:p>
                <a:pPr algn="ctr"/>
                <a:r>
                  <a:rPr lang="en-US" sz="1108" dirty="0" err="1">
                    <a:solidFill>
                      <a:srgbClr val="002E54"/>
                    </a:solidFill>
                  </a:rPr>
                  <a:t>Combinatoria</a:t>
                </a:r>
                <a:endParaRPr lang="en-US" sz="1108" dirty="0">
                  <a:solidFill>
                    <a:srgbClr val="002E54"/>
                  </a:solidFill>
                </a:endParaRPr>
              </a:p>
            </p:txBody>
          </p:sp>
          <p:sp>
            <p:nvSpPr>
              <p:cNvPr id="67" name="Rectangle 16">
                <a:extLst>
                  <a:ext uri="{FF2B5EF4-FFF2-40B4-BE49-F238E27FC236}">
                    <a16:creationId xmlns:a16="http://schemas.microsoft.com/office/drawing/2014/main" id="{D9E483C6-554E-7848-86CC-102278028067}"/>
                  </a:ext>
                </a:extLst>
              </p:cNvPr>
              <p:cNvSpPr/>
              <p:nvPr/>
            </p:nvSpPr>
            <p:spPr>
              <a:xfrm>
                <a:off x="509599" y="5075977"/>
                <a:ext cx="1420640" cy="1086882"/>
              </a:xfrm>
              <a:custGeom>
                <a:avLst/>
                <a:gdLst/>
                <a:ahLst/>
                <a:cxnLst/>
                <a:rect l="l" t="t" r="r" b="b"/>
                <a:pathLst>
                  <a:path w="1420640" h="1086882">
                    <a:moveTo>
                      <a:pt x="394449" y="0"/>
                    </a:moveTo>
                    <a:lnTo>
                      <a:pt x="501603" y="135126"/>
                    </a:lnTo>
                    <a:lnTo>
                      <a:pt x="506809" y="135896"/>
                    </a:lnTo>
                    <a:lnTo>
                      <a:pt x="614573" y="0"/>
                    </a:lnTo>
                    <a:lnTo>
                      <a:pt x="655825" y="32713"/>
                    </a:lnTo>
                    <a:lnTo>
                      <a:pt x="545048" y="172407"/>
                    </a:lnTo>
                    <a:lnTo>
                      <a:pt x="511713" y="397765"/>
                    </a:lnTo>
                    <a:lnTo>
                      <a:pt x="697942" y="632607"/>
                    </a:lnTo>
                    <a:lnTo>
                      <a:pt x="719538" y="632607"/>
                    </a:lnTo>
                    <a:lnTo>
                      <a:pt x="903102" y="401124"/>
                    </a:lnTo>
                    <a:lnTo>
                      <a:pt x="868538" y="167462"/>
                    </a:lnTo>
                    <a:lnTo>
                      <a:pt x="761683" y="32713"/>
                    </a:lnTo>
                    <a:lnTo>
                      <a:pt x="802935" y="0"/>
                    </a:lnTo>
                    <a:lnTo>
                      <a:pt x="910364" y="135474"/>
                    </a:lnTo>
                    <a:lnTo>
                      <a:pt x="916329" y="134591"/>
                    </a:lnTo>
                    <a:lnTo>
                      <a:pt x="1023060" y="0"/>
                    </a:lnTo>
                    <a:lnTo>
                      <a:pt x="1064311" y="32713"/>
                    </a:lnTo>
                    <a:lnTo>
                      <a:pt x="949997" y="176867"/>
                    </a:lnTo>
                    <a:lnTo>
                      <a:pt x="978382" y="368759"/>
                    </a:lnTo>
                    <a:lnTo>
                      <a:pt x="1001083" y="386761"/>
                    </a:lnTo>
                    <a:lnTo>
                      <a:pt x="1209473" y="304314"/>
                    </a:lnTo>
                    <a:lnTo>
                      <a:pt x="1321395" y="153533"/>
                    </a:lnTo>
                    <a:lnTo>
                      <a:pt x="1363669" y="184913"/>
                    </a:lnTo>
                    <a:lnTo>
                      <a:pt x="1258091" y="327148"/>
                    </a:lnTo>
                    <a:lnTo>
                      <a:pt x="1420640" y="397537"/>
                    </a:lnTo>
                    <a:lnTo>
                      <a:pt x="1399719" y="445850"/>
                    </a:lnTo>
                    <a:lnTo>
                      <a:pt x="1240880" y="377068"/>
                    </a:lnTo>
                    <a:lnTo>
                      <a:pt x="989248" y="476624"/>
                    </a:lnTo>
                    <a:lnTo>
                      <a:pt x="781014" y="739216"/>
                    </a:lnTo>
                    <a:lnTo>
                      <a:pt x="781014" y="1086882"/>
                    </a:lnTo>
                    <a:lnTo>
                      <a:pt x="636465" y="1086882"/>
                    </a:lnTo>
                    <a:lnTo>
                      <a:pt x="636465" y="739216"/>
                    </a:lnTo>
                    <a:lnTo>
                      <a:pt x="429676" y="478446"/>
                    </a:lnTo>
                    <a:lnTo>
                      <a:pt x="179380" y="379419"/>
                    </a:lnTo>
                    <a:lnTo>
                      <a:pt x="20921" y="448036"/>
                    </a:lnTo>
                    <a:lnTo>
                      <a:pt x="0" y="399723"/>
                    </a:lnTo>
                    <a:lnTo>
                      <a:pt x="162549" y="329334"/>
                    </a:lnTo>
                    <a:lnTo>
                      <a:pt x="56970" y="187099"/>
                    </a:lnTo>
                    <a:lnTo>
                      <a:pt x="99245" y="155719"/>
                    </a:lnTo>
                    <a:lnTo>
                      <a:pt x="211498" y="306946"/>
                    </a:lnTo>
                    <a:lnTo>
                      <a:pt x="415343" y="387596"/>
                    </a:lnTo>
                    <a:lnTo>
                      <a:pt x="435516" y="371599"/>
                    </a:lnTo>
                    <a:lnTo>
                      <a:pt x="464822" y="173477"/>
                    </a:lnTo>
                    <a:lnTo>
                      <a:pt x="353197" y="32713"/>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51" name="Group 50">
              <a:extLst>
                <a:ext uri="{FF2B5EF4-FFF2-40B4-BE49-F238E27FC236}">
                  <a16:creationId xmlns:a16="http://schemas.microsoft.com/office/drawing/2014/main" id="{08DA2008-A372-3F4C-8974-88780CCFA87A}"/>
                </a:ext>
              </a:extLst>
            </p:cNvPr>
            <p:cNvGrpSpPr/>
            <p:nvPr/>
          </p:nvGrpSpPr>
          <p:grpSpPr>
            <a:xfrm>
              <a:off x="164597" y="2041123"/>
              <a:ext cx="1372419" cy="1227338"/>
              <a:chOff x="227148" y="2628767"/>
              <a:chExt cx="1982383" cy="1772822"/>
            </a:xfrm>
          </p:grpSpPr>
          <p:grpSp>
            <p:nvGrpSpPr>
              <p:cNvPr id="58" name="Group 57">
                <a:extLst>
                  <a:ext uri="{FF2B5EF4-FFF2-40B4-BE49-F238E27FC236}">
                    <a16:creationId xmlns:a16="http://schemas.microsoft.com/office/drawing/2014/main" id="{0B35F314-2AE0-664B-887D-1EBD04E9B742}"/>
                  </a:ext>
                </a:extLst>
              </p:cNvPr>
              <p:cNvGrpSpPr/>
              <p:nvPr/>
            </p:nvGrpSpPr>
            <p:grpSpPr>
              <a:xfrm>
                <a:off x="227148" y="2628767"/>
                <a:ext cx="1982383" cy="1772822"/>
                <a:chOff x="2609729" y="2628767"/>
                <a:chExt cx="1982383" cy="1772822"/>
              </a:xfrm>
            </p:grpSpPr>
            <p:sp>
              <p:nvSpPr>
                <p:cNvPr id="63" name="Rounded Rectangle 62">
                  <a:extLst>
                    <a:ext uri="{FF2B5EF4-FFF2-40B4-BE49-F238E27FC236}">
                      <a16:creationId xmlns:a16="http://schemas.microsoft.com/office/drawing/2014/main" id="{4A2277F3-7349-434F-A19C-BA6A9E5A0909}"/>
                    </a:ext>
                  </a:extLst>
                </p:cNvPr>
                <p:cNvSpPr/>
                <p:nvPr/>
              </p:nvSpPr>
              <p:spPr>
                <a:xfrm>
                  <a:off x="2609729" y="2628767"/>
                  <a:ext cx="1982383" cy="1772822"/>
                </a:xfrm>
                <a:prstGeom prst="roundRect">
                  <a:avLst>
                    <a:gd name="adj" fmla="val 10843"/>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64" name="Rounded Rectangle 63">
                  <a:extLst>
                    <a:ext uri="{FF2B5EF4-FFF2-40B4-BE49-F238E27FC236}">
                      <a16:creationId xmlns:a16="http://schemas.microsoft.com/office/drawing/2014/main" id="{CBD95A5B-4265-F44F-A2D4-355C0A2CC0F9}"/>
                    </a:ext>
                  </a:extLst>
                </p:cNvPr>
                <p:cNvSpPr/>
                <p:nvPr/>
              </p:nvSpPr>
              <p:spPr>
                <a:xfrm>
                  <a:off x="2672604" y="2988542"/>
                  <a:ext cx="1856632" cy="1347764"/>
                </a:xfrm>
                <a:prstGeom prst="roundRect">
                  <a:avLst>
                    <a:gd name="adj" fmla="val 10843"/>
                  </a:avLst>
                </a:prstGeom>
                <a:solidFill>
                  <a:srgbClr val="FFFFFF"/>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59" name="TextBox 58">
                <a:extLst>
                  <a:ext uri="{FF2B5EF4-FFF2-40B4-BE49-F238E27FC236}">
                    <a16:creationId xmlns:a16="http://schemas.microsoft.com/office/drawing/2014/main" id="{8EA94C3A-1563-CF42-B38A-78B81A641841}"/>
                  </a:ext>
                </a:extLst>
              </p:cNvPr>
              <p:cNvSpPr txBox="1"/>
              <p:nvPr/>
            </p:nvSpPr>
            <p:spPr>
              <a:xfrm>
                <a:off x="290023" y="2628767"/>
                <a:ext cx="1856631" cy="379642"/>
              </a:xfrm>
              <a:prstGeom prst="rect">
                <a:avLst/>
              </a:prstGeom>
              <a:noFill/>
            </p:spPr>
            <p:txBody>
              <a:bodyPr wrap="square" rtlCol="0">
                <a:spAutoFit/>
              </a:bodyPr>
              <a:lstStyle/>
              <a:p>
                <a:pPr algn="ctr"/>
                <a:r>
                  <a:rPr lang="en-US" sz="1108" dirty="0" err="1">
                    <a:solidFill>
                      <a:srgbClr val="002E54"/>
                    </a:solidFill>
                  </a:rPr>
                  <a:t>Esponenziale</a:t>
                </a:r>
                <a:endParaRPr lang="en-US" sz="1108" dirty="0">
                  <a:solidFill>
                    <a:srgbClr val="002E54"/>
                  </a:solidFill>
                </a:endParaRPr>
              </a:p>
            </p:txBody>
          </p:sp>
          <p:sp>
            <p:nvSpPr>
              <p:cNvPr id="61" name="Bent Arrow 60">
                <a:extLst>
                  <a:ext uri="{FF2B5EF4-FFF2-40B4-BE49-F238E27FC236}">
                    <a16:creationId xmlns:a16="http://schemas.microsoft.com/office/drawing/2014/main" id="{B9F8AC42-4CD5-814A-B72D-1F90F882A2B1}"/>
                  </a:ext>
                </a:extLst>
              </p:cNvPr>
              <p:cNvSpPr/>
              <p:nvPr/>
            </p:nvSpPr>
            <p:spPr>
              <a:xfrm rot="16200000" flipV="1">
                <a:off x="781370" y="3003467"/>
                <a:ext cx="887926" cy="1282142"/>
              </a:xfrm>
              <a:prstGeom prst="bentArrow">
                <a:avLst>
                  <a:gd name="adj1" fmla="val 13119"/>
                  <a:gd name="adj2" fmla="val 14604"/>
                  <a:gd name="adj3" fmla="val 25000"/>
                  <a:gd name="adj4" fmla="val 87500"/>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52" name="Group 51">
              <a:extLst>
                <a:ext uri="{FF2B5EF4-FFF2-40B4-BE49-F238E27FC236}">
                  <a16:creationId xmlns:a16="http://schemas.microsoft.com/office/drawing/2014/main" id="{7B8FD187-2C7D-9A42-BA6F-0536855C8FAD}"/>
                </a:ext>
              </a:extLst>
            </p:cNvPr>
            <p:cNvGrpSpPr/>
            <p:nvPr/>
          </p:nvGrpSpPr>
          <p:grpSpPr>
            <a:xfrm>
              <a:off x="164597" y="708277"/>
              <a:ext cx="1372419" cy="1227338"/>
              <a:chOff x="227148" y="703545"/>
              <a:chExt cx="1982383" cy="1772822"/>
            </a:xfrm>
          </p:grpSpPr>
          <p:sp>
            <p:nvSpPr>
              <p:cNvPr id="53" name="Rounded Rectangle 52">
                <a:extLst>
                  <a:ext uri="{FF2B5EF4-FFF2-40B4-BE49-F238E27FC236}">
                    <a16:creationId xmlns:a16="http://schemas.microsoft.com/office/drawing/2014/main" id="{78B1C5C8-16F4-7B40-AF92-9CB03CE70EF2}"/>
                  </a:ext>
                </a:extLst>
              </p:cNvPr>
              <p:cNvSpPr/>
              <p:nvPr/>
            </p:nvSpPr>
            <p:spPr>
              <a:xfrm>
                <a:off x="227148" y="703545"/>
                <a:ext cx="1982383" cy="1772822"/>
              </a:xfrm>
              <a:prstGeom prst="roundRect">
                <a:avLst>
                  <a:gd name="adj" fmla="val 10843"/>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grpSp>
            <p:nvGrpSpPr>
              <p:cNvPr id="54" name="Group 53">
                <a:extLst>
                  <a:ext uri="{FF2B5EF4-FFF2-40B4-BE49-F238E27FC236}">
                    <a16:creationId xmlns:a16="http://schemas.microsoft.com/office/drawing/2014/main" id="{A9ED842A-5EBC-5041-BF50-D95DB55D33AA}"/>
                  </a:ext>
                </a:extLst>
              </p:cNvPr>
              <p:cNvGrpSpPr/>
              <p:nvPr/>
            </p:nvGrpSpPr>
            <p:grpSpPr>
              <a:xfrm>
                <a:off x="290023" y="714636"/>
                <a:ext cx="1856632" cy="1696448"/>
                <a:chOff x="290023" y="714636"/>
                <a:chExt cx="1856632" cy="1696448"/>
              </a:xfrm>
            </p:grpSpPr>
            <p:sp>
              <p:nvSpPr>
                <p:cNvPr id="56" name="Rounded Rectangle 55">
                  <a:extLst>
                    <a:ext uri="{FF2B5EF4-FFF2-40B4-BE49-F238E27FC236}">
                      <a16:creationId xmlns:a16="http://schemas.microsoft.com/office/drawing/2014/main" id="{63388372-9F58-A447-BDA2-DA187A74F936}"/>
                    </a:ext>
                  </a:extLst>
                </p:cNvPr>
                <p:cNvSpPr/>
                <p:nvPr/>
              </p:nvSpPr>
              <p:spPr>
                <a:xfrm>
                  <a:off x="290023" y="1063320"/>
                  <a:ext cx="1856632" cy="1347764"/>
                </a:xfrm>
                <a:prstGeom prst="roundRect">
                  <a:avLst>
                    <a:gd name="adj" fmla="val 10843"/>
                  </a:avLst>
                </a:prstGeom>
                <a:solidFill>
                  <a:srgbClr val="FFFFFF"/>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57" name="TextBox 56">
                  <a:extLst>
                    <a:ext uri="{FF2B5EF4-FFF2-40B4-BE49-F238E27FC236}">
                      <a16:creationId xmlns:a16="http://schemas.microsoft.com/office/drawing/2014/main" id="{7E95A770-05A0-B04C-A233-891618ECB889}"/>
                    </a:ext>
                  </a:extLst>
                </p:cNvPr>
                <p:cNvSpPr txBox="1"/>
                <p:nvPr/>
              </p:nvSpPr>
              <p:spPr>
                <a:xfrm>
                  <a:off x="290023" y="714636"/>
                  <a:ext cx="1856631" cy="379642"/>
                </a:xfrm>
                <a:prstGeom prst="rect">
                  <a:avLst/>
                </a:prstGeom>
                <a:noFill/>
              </p:spPr>
              <p:txBody>
                <a:bodyPr wrap="square" rtlCol="0">
                  <a:spAutoFit/>
                </a:bodyPr>
                <a:lstStyle/>
                <a:p>
                  <a:pPr algn="ctr"/>
                  <a:r>
                    <a:rPr lang="en-US" sz="1108" dirty="0" err="1">
                      <a:solidFill>
                        <a:srgbClr val="002E54"/>
                      </a:solidFill>
                    </a:rPr>
                    <a:t>Digitale</a:t>
                  </a:r>
                  <a:endParaRPr lang="en-US" sz="1108" dirty="0">
                    <a:solidFill>
                      <a:srgbClr val="002E54"/>
                    </a:solidFill>
                  </a:endParaRPr>
                </a:p>
              </p:txBody>
            </p:sp>
          </p:grpSp>
          <p:sp>
            <p:nvSpPr>
              <p:cNvPr id="55" name="Rectangle 61">
                <a:extLst>
                  <a:ext uri="{FF2B5EF4-FFF2-40B4-BE49-F238E27FC236}">
                    <a16:creationId xmlns:a16="http://schemas.microsoft.com/office/drawing/2014/main" id="{56C1F172-F553-C542-B824-357DA1A45B35}"/>
                  </a:ext>
                </a:extLst>
              </p:cNvPr>
              <p:cNvSpPr/>
              <p:nvPr/>
            </p:nvSpPr>
            <p:spPr>
              <a:xfrm>
                <a:off x="602318" y="1355327"/>
                <a:ext cx="1233378" cy="829782"/>
              </a:xfrm>
              <a:custGeom>
                <a:avLst/>
                <a:gdLst/>
                <a:ahLst/>
                <a:cxnLst/>
                <a:rect l="l" t="t" r="r" b="b"/>
                <a:pathLst>
                  <a:path w="1569388" h="784695">
                    <a:moveTo>
                      <a:pt x="784694" y="0"/>
                    </a:moveTo>
                    <a:lnTo>
                      <a:pt x="1569388" y="0"/>
                    </a:lnTo>
                    <a:lnTo>
                      <a:pt x="1569388" y="128952"/>
                    </a:lnTo>
                    <a:lnTo>
                      <a:pt x="818360" y="128952"/>
                    </a:lnTo>
                    <a:lnTo>
                      <a:pt x="818360" y="784695"/>
                    </a:lnTo>
                    <a:lnTo>
                      <a:pt x="784694" y="784695"/>
                    </a:lnTo>
                    <a:lnTo>
                      <a:pt x="784694" y="784695"/>
                    </a:lnTo>
                    <a:lnTo>
                      <a:pt x="0" y="784695"/>
                    </a:lnTo>
                    <a:lnTo>
                      <a:pt x="0" y="655743"/>
                    </a:lnTo>
                    <a:lnTo>
                      <a:pt x="772641" y="655743"/>
                    </a:lnTo>
                    <a:lnTo>
                      <a:pt x="772641" y="0"/>
                    </a:lnTo>
                    <a:lnTo>
                      <a:pt x="784694" y="0"/>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spTree>
    <p:extLst>
      <p:ext uri="{BB962C8B-B14F-4D97-AF65-F5344CB8AC3E}">
        <p14:creationId xmlns:p14="http://schemas.microsoft.com/office/powerpoint/2010/main" val="369809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nodeType="clickEffect">
                                  <p:stCondLst>
                                    <p:cond delay="0"/>
                                  </p:stCondLst>
                                  <p:childTnLst>
                                    <p:animEffect transition="out" filter="wipe(right)">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par>
                                <p:cTn id="31" presetID="22" presetClass="exit" presetSubtype="2" fill="hold" nodeType="withEffect">
                                  <p:stCondLst>
                                    <p:cond delay="0"/>
                                  </p:stCondLst>
                                  <p:childTnLst>
                                    <p:animEffect transition="out" filter="wipe(right)">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22" presetClass="exit" presetSubtype="2" fill="hold" nodeType="withEffect">
                                  <p:stCondLst>
                                    <p:cond delay="0"/>
                                  </p:stCondLst>
                                  <p:childTnLst>
                                    <p:animEffect transition="out" filter="wipe(right)">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par>
                          <p:cTn id="37" fill="hold">
                            <p:stCondLst>
                              <p:cond delay="500"/>
                            </p:stCondLst>
                            <p:childTnLst>
                              <p:par>
                                <p:cTn id="38" presetID="22" presetClass="exit" presetSubtype="1" fill="hold" nodeType="afterEffect">
                                  <p:stCondLst>
                                    <p:cond delay="0"/>
                                  </p:stCondLst>
                                  <p:childTnLst>
                                    <p:animEffect transition="out" filter="wipe(up)">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537016" y="3354719"/>
            <a:ext cx="6017050" cy="1227338"/>
            <a:chOff x="188132" y="4559954"/>
            <a:chExt cx="8691294" cy="1772822"/>
          </a:xfrm>
        </p:grpSpPr>
        <p:cxnSp>
          <p:nvCxnSpPr>
            <p:cNvPr id="25" name="Straight Connector 40"/>
            <p:cNvCxnSpPr>
              <a:cxnSpLocks/>
              <a:endCxn id="68" idx="3"/>
            </p:cNvCxnSpPr>
            <p:nvPr/>
          </p:nvCxnSpPr>
          <p:spPr>
            <a:xfrm flipH="1">
              <a:off x="188132" y="5480136"/>
              <a:ext cx="2586795" cy="0"/>
            </a:xfrm>
            <a:prstGeom prst="straightConnector1">
              <a:avLst/>
            </a:prstGeom>
            <a:ln w="38100">
              <a:solidFill>
                <a:srgbClr val="4DC773"/>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2736870" y="4559954"/>
              <a:ext cx="6142556" cy="1772822"/>
              <a:chOff x="2736870" y="4559954"/>
              <a:chExt cx="6142556" cy="1772822"/>
            </a:xfrm>
          </p:grpSpPr>
          <p:grpSp>
            <p:nvGrpSpPr>
              <p:cNvPr id="5" name="Group 4"/>
              <p:cNvGrpSpPr/>
              <p:nvPr/>
            </p:nvGrpSpPr>
            <p:grpSpPr>
              <a:xfrm>
                <a:off x="2774929" y="4559954"/>
                <a:ext cx="6104497" cy="1772822"/>
                <a:chOff x="2774929" y="4559954"/>
                <a:chExt cx="6104497" cy="1772822"/>
              </a:xfrm>
            </p:grpSpPr>
            <p:sp>
              <p:nvSpPr>
                <p:cNvPr id="37" name="Rounded Rectangle 36"/>
                <p:cNvSpPr/>
                <p:nvPr/>
              </p:nvSpPr>
              <p:spPr>
                <a:xfrm>
                  <a:off x="2774929" y="4559954"/>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40" name="TextBox 39"/>
                <p:cNvSpPr txBox="1"/>
                <p:nvPr/>
              </p:nvSpPr>
              <p:spPr>
                <a:xfrm>
                  <a:off x="2968545" y="4571044"/>
                  <a:ext cx="5717259" cy="379642"/>
                </a:xfrm>
                <a:prstGeom prst="rect">
                  <a:avLst/>
                </a:prstGeom>
                <a:noFill/>
                <a:ln>
                  <a:noFill/>
                </a:ln>
              </p:spPr>
              <p:txBody>
                <a:bodyPr wrap="square" rtlCol="0">
                  <a:spAutoFit/>
                </a:bodyPr>
                <a:lstStyle/>
                <a:p>
                  <a:pPr algn="ctr">
                    <a:buClr>
                      <a:srgbClr val="FF5050"/>
                    </a:buClr>
                  </a:pPr>
                  <a:r>
                    <a:rPr lang="en-GB" sz="1108" dirty="0" err="1">
                      <a:solidFill>
                        <a:srgbClr val="002E54"/>
                      </a:solidFill>
                      <a:ea typeface="Calibri" charset="0"/>
                    </a:rPr>
                    <a:t>Contenuti</a:t>
                  </a:r>
                  <a:r>
                    <a:rPr lang="en-GB" sz="1108" dirty="0">
                      <a:solidFill>
                        <a:srgbClr val="002E54"/>
                      </a:solidFill>
                      <a:ea typeface="Calibri" charset="0"/>
                    </a:rPr>
                    <a:t> </a:t>
                  </a:r>
                  <a:r>
                    <a:rPr lang="en-GB" sz="1108" dirty="0" err="1">
                      <a:solidFill>
                        <a:srgbClr val="002E54"/>
                      </a:solidFill>
                      <a:ea typeface="Calibri" charset="0"/>
                    </a:rPr>
                    <a:t>generati</a:t>
                  </a:r>
                  <a:r>
                    <a:rPr lang="en-GB" sz="1108" dirty="0">
                      <a:solidFill>
                        <a:srgbClr val="002E54"/>
                      </a:solidFill>
                      <a:ea typeface="Calibri" charset="0"/>
                    </a:rPr>
                    <a:t> </a:t>
                  </a:r>
                  <a:r>
                    <a:rPr lang="en-GB" sz="1108" dirty="0" err="1">
                      <a:solidFill>
                        <a:srgbClr val="002E54"/>
                      </a:solidFill>
                      <a:ea typeface="Calibri" charset="0"/>
                    </a:rPr>
                    <a:t>dagli</a:t>
                  </a:r>
                  <a:r>
                    <a:rPr lang="en-GB" sz="1108" dirty="0">
                      <a:solidFill>
                        <a:srgbClr val="002E54"/>
                      </a:solidFill>
                      <a:ea typeface="Calibri" charset="0"/>
                    </a:rPr>
                    <a:t> </a:t>
                  </a:r>
                  <a:r>
                    <a:rPr lang="en-GB" sz="1108" dirty="0" err="1">
                      <a:solidFill>
                        <a:srgbClr val="002E54"/>
                      </a:solidFill>
                      <a:ea typeface="Calibri" charset="0"/>
                    </a:rPr>
                    <a:t>utenti</a:t>
                  </a:r>
                  <a:r>
                    <a:rPr lang="en-GB" sz="1108" dirty="0">
                      <a:solidFill>
                        <a:srgbClr val="002E54"/>
                      </a:solidFill>
                      <a:ea typeface="Calibri" charset="0"/>
                    </a:rPr>
                    <a:t> e “</a:t>
                  </a:r>
                  <a:r>
                    <a:rPr lang="en-GB" sz="1108" dirty="0" err="1">
                      <a:solidFill>
                        <a:srgbClr val="002E54"/>
                      </a:solidFill>
                      <a:ea typeface="Calibri" charset="0"/>
                    </a:rPr>
                    <a:t>saggezza</a:t>
                  </a:r>
                  <a:r>
                    <a:rPr lang="en-GB" sz="1108" dirty="0">
                      <a:solidFill>
                        <a:srgbClr val="002E54"/>
                      </a:solidFill>
                      <a:ea typeface="Calibri" charset="0"/>
                    </a:rPr>
                    <a:t> </a:t>
                  </a:r>
                  <a:r>
                    <a:rPr lang="en-GB" sz="1108" dirty="0" err="1">
                      <a:solidFill>
                        <a:srgbClr val="002E54"/>
                      </a:solidFill>
                      <a:ea typeface="Calibri" charset="0"/>
                    </a:rPr>
                    <a:t>della</a:t>
                  </a:r>
                  <a:r>
                    <a:rPr lang="en-GB" sz="1108" dirty="0">
                      <a:solidFill>
                        <a:srgbClr val="002E54"/>
                      </a:solidFill>
                      <a:ea typeface="Calibri" charset="0"/>
                    </a:rPr>
                    <a:t> </a:t>
                  </a:r>
                  <a:r>
                    <a:rPr lang="en-GB" sz="1108" dirty="0" err="1">
                      <a:solidFill>
                        <a:srgbClr val="002E54"/>
                      </a:solidFill>
                      <a:ea typeface="Calibri" charset="0"/>
                    </a:rPr>
                    <a:t>massa</a:t>
                  </a:r>
                  <a:r>
                    <a:rPr lang="en-GB" sz="1108" dirty="0">
                      <a:solidFill>
                        <a:srgbClr val="002E54"/>
                      </a:solidFill>
                      <a:ea typeface="Calibri" charset="0"/>
                    </a:rPr>
                    <a:t>”</a:t>
                  </a:r>
                </a:p>
              </p:txBody>
            </p:sp>
          </p:grpSp>
          <p:pic>
            <p:nvPicPr>
              <p:cNvPr id="43" name="Picture 42" descr="YouTube-logo-full_color.png"/>
              <p:cNvPicPr>
                <a:picLocks noChangeAspect="1"/>
              </p:cNvPicPr>
              <p:nvPr/>
            </p:nvPicPr>
            <p:blipFill rotWithShape="1">
              <a:blip r:embed="rId3">
                <a:extLst>
                  <a:ext uri="{28A0092B-C50C-407E-A947-70E740481C1C}">
                    <a14:useLocalDpi xmlns:a14="http://schemas.microsoft.com/office/drawing/2010/main" val="0"/>
                  </a:ext>
                </a:extLst>
              </a:blip>
              <a:srcRect t="27080" b="24830"/>
              <a:stretch/>
            </p:blipFill>
            <p:spPr>
              <a:xfrm>
                <a:off x="2736870" y="5078341"/>
                <a:ext cx="3321640" cy="993986"/>
              </a:xfrm>
              <a:prstGeom prst="rect">
                <a:avLst/>
              </a:prstGeom>
            </p:spPr>
          </p:pic>
          <p:pic>
            <p:nvPicPr>
              <p:cNvPr id="44" name="Picture 43" descr="amazon5st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568" y="5058698"/>
                <a:ext cx="2442864" cy="1091146"/>
              </a:xfrm>
              <a:prstGeom prst="rect">
                <a:avLst/>
              </a:prstGeom>
            </p:spPr>
          </p:pic>
        </p:grpSp>
      </p:grpSp>
      <p:cxnSp>
        <p:nvCxnSpPr>
          <p:cNvPr id="22" name="Straight Connector 40"/>
          <p:cNvCxnSpPr>
            <a:cxnSpLocks/>
            <a:stCxn id="16" idx="1"/>
            <a:endCxn id="68" idx="3"/>
          </p:cNvCxnSpPr>
          <p:nvPr/>
        </p:nvCxnSpPr>
        <p:spPr>
          <a:xfrm rot="10800000" flipV="1">
            <a:off x="1537017" y="1370084"/>
            <a:ext cx="1834705" cy="2621683"/>
          </a:xfrm>
          <a:prstGeom prst="bentConnector3">
            <a:avLst>
              <a:gd name="adj1" fmla="val 50000"/>
            </a:avLst>
          </a:prstGeom>
          <a:ln w="38100">
            <a:solidFill>
              <a:srgbClr val="4DC773"/>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cxnSp>
        <p:nvCxnSpPr>
          <p:cNvPr id="24" name="Straight Connector 40"/>
          <p:cNvCxnSpPr>
            <a:cxnSpLocks/>
            <a:endCxn id="68" idx="3"/>
          </p:cNvCxnSpPr>
          <p:nvPr/>
        </p:nvCxnSpPr>
        <p:spPr>
          <a:xfrm rot="10800000" flipV="1">
            <a:off x="1537017" y="2639832"/>
            <a:ext cx="1834705" cy="1351935"/>
          </a:xfrm>
          <a:prstGeom prst="bentConnector3">
            <a:avLst>
              <a:gd name="adj1" fmla="val 50000"/>
            </a:avLst>
          </a:prstGeom>
          <a:ln w="38100">
            <a:solidFill>
              <a:srgbClr val="4DC773"/>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297103" y="684897"/>
            <a:ext cx="4287728" cy="1227338"/>
            <a:chOff x="2730482" y="703545"/>
            <a:chExt cx="6193384" cy="1772822"/>
          </a:xfrm>
        </p:grpSpPr>
        <p:grpSp>
          <p:nvGrpSpPr>
            <p:cNvPr id="7" name="Group 6"/>
            <p:cNvGrpSpPr/>
            <p:nvPr/>
          </p:nvGrpSpPr>
          <p:grpSpPr>
            <a:xfrm>
              <a:off x="2730482" y="703545"/>
              <a:ext cx="6193384" cy="1772822"/>
              <a:chOff x="2730482" y="703545"/>
              <a:chExt cx="6193384" cy="1772822"/>
            </a:xfrm>
          </p:grpSpPr>
          <p:sp>
            <p:nvSpPr>
              <p:cNvPr id="27" name="Rounded Rectangle 26"/>
              <p:cNvSpPr/>
              <p:nvPr/>
            </p:nvSpPr>
            <p:spPr>
              <a:xfrm>
                <a:off x="2774929" y="703545"/>
                <a:ext cx="6104497" cy="1772822"/>
              </a:xfrm>
              <a:custGeom>
                <a:avLst/>
                <a:gdLst/>
                <a:ahLst/>
                <a:cxnLst/>
                <a:rect l="l" t="t" r="r" b="b"/>
                <a:pathLst>
                  <a:path w="6104497" h="1772822">
                    <a:moveTo>
                      <a:pt x="205492" y="359775"/>
                    </a:moveTo>
                    <a:cubicBezTo>
                      <a:pt x="124782" y="359775"/>
                      <a:pt x="59354" y="425203"/>
                      <a:pt x="59354" y="505913"/>
                    </a:cubicBezTo>
                    <a:lnTo>
                      <a:pt x="59354" y="1561401"/>
                    </a:lnTo>
                    <a:cubicBezTo>
                      <a:pt x="59354" y="1642111"/>
                      <a:pt x="124782" y="1707539"/>
                      <a:pt x="205492" y="1707539"/>
                    </a:cubicBezTo>
                    <a:lnTo>
                      <a:pt x="5899000" y="1707539"/>
                    </a:lnTo>
                    <a:cubicBezTo>
                      <a:pt x="5979710" y="1707539"/>
                      <a:pt x="6045138" y="1642111"/>
                      <a:pt x="6045138" y="1561401"/>
                    </a:cubicBezTo>
                    <a:lnTo>
                      <a:pt x="6045138" y="505913"/>
                    </a:lnTo>
                    <a:cubicBezTo>
                      <a:pt x="6045138" y="425203"/>
                      <a:pt x="5979710" y="359775"/>
                      <a:pt x="5899000"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30" name="TextBox 29"/>
              <p:cNvSpPr txBox="1"/>
              <p:nvPr/>
            </p:nvSpPr>
            <p:spPr>
              <a:xfrm>
                <a:off x="2730482" y="714635"/>
                <a:ext cx="6193384" cy="379642"/>
              </a:xfrm>
              <a:prstGeom prst="rect">
                <a:avLst/>
              </a:prstGeom>
              <a:noFill/>
              <a:ln>
                <a:noFill/>
              </a:ln>
            </p:spPr>
            <p:txBody>
              <a:bodyPr wrap="square" rtlCol="0">
                <a:spAutoFit/>
              </a:bodyPr>
              <a:lstStyle/>
              <a:p>
                <a:pPr algn="ctr"/>
                <a:r>
                  <a:rPr lang="en-US" sz="1108" dirty="0" err="1">
                    <a:solidFill>
                      <a:srgbClr val="002E54"/>
                    </a:solidFill>
                  </a:rPr>
                  <a:t>Ogni</a:t>
                </a:r>
                <a:r>
                  <a:rPr lang="en-US" sz="1108" dirty="0">
                    <a:solidFill>
                      <a:srgbClr val="002E54"/>
                    </a:solidFill>
                  </a:rPr>
                  <a:t> </a:t>
                </a:r>
                <a:r>
                  <a:rPr lang="en-US" sz="1108" dirty="0" err="1">
                    <a:solidFill>
                      <a:srgbClr val="002E54"/>
                    </a:solidFill>
                  </a:rPr>
                  <a:t>innovazione</a:t>
                </a:r>
                <a:r>
                  <a:rPr lang="en-US" sz="1108" dirty="0">
                    <a:solidFill>
                      <a:srgbClr val="002E54"/>
                    </a:solidFill>
                  </a:rPr>
                  <a:t> </a:t>
                </a:r>
                <a:r>
                  <a:rPr lang="en-US" sz="1108" dirty="0" err="1">
                    <a:solidFill>
                      <a:srgbClr val="002E54"/>
                    </a:solidFill>
                  </a:rPr>
                  <a:t>rappresenta</a:t>
                </a:r>
                <a:r>
                  <a:rPr lang="en-US" sz="1108" dirty="0">
                    <a:solidFill>
                      <a:srgbClr val="002E54"/>
                    </a:solidFill>
                  </a:rPr>
                  <a:t> un </a:t>
                </a:r>
                <a:r>
                  <a:rPr lang="en-US" sz="1108" dirty="0" err="1">
                    <a:solidFill>
                      <a:srgbClr val="002E54"/>
                    </a:solidFill>
                  </a:rPr>
                  <a:t>mattone</a:t>
                </a:r>
                <a:r>
                  <a:rPr lang="en-US" sz="1108" dirty="0">
                    <a:solidFill>
                      <a:srgbClr val="002E54"/>
                    </a:solidFill>
                  </a:rPr>
                  <a:t> per </a:t>
                </a:r>
                <a:r>
                  <a:rPr lang="en-US" sz="1108" dirty="0" err="1">
                    <a:solidFill>
                      <a:srgbClr val="002E54"/>
                    </a:solidFill>
                  </a:rPr>
                  <a:t>ulteriori</a:t>
                </a:r>
                <a:r>
                  <a:rPr lang="en-US" sz="1108" dirty="0">
                    <a:solidFill>
                      <a:srgbClr val="002E54"/>
                    </a:solidFill>
                  </a:rPr>
                  <a:t> </a:t>
                </a:r>
                <a:r>
                  <a:rPr lang="en-US" sz="1108" dirty="0" err="1">
                    <a:solidFill>
                      <a:srgbClr val="002E54"/>
                    </a:solidFill>
                  </a:rPr>
                  <a:t>innovazioni</a:t>
                </a:r>
                <a:endParaRPr lang="en-US" sz="1108" dirty="0">
                  <a:solidFill>
                    <a:srgbClr val="002E54"/>
                  </a:solidFill>
                </a:endParaRPr>
              </a:p>
            </p:txBody>
          </p:sp>
        </p:grpSp>
        <p:pic>
          <p:nvPicPr>
            <p:cNvPr id="8" name="Picture 7" descr="zynga_gradient-011.png"/>
            <p:cNvPicPr>
              <a:picLocks noChangeAspect="1"/>
            </p:cNvPicPr>
            <p:nvPr/>
          </p:nvPicPr>
          <p:blipFill rotWithShape="1">
            <a:blip r:embed="rId5">
              <a:extLst>
                <a:ext uri="{28A0092B-C50C-407E-A947-70E740481C1C}">
                  <a14:useLocalDpi xmlns:a14="http://schemas.microsoft.com/office/drawing/2010/main" val="0"/>
                </a:ext>
              </a:extLst>
            </a:blip>
            <a:srcRect l="9052" t="25997" r="8263" b="27401"/>
            <a:stretch/>
          </p:blipFill>
          <p:spPr>
            <a:xfrm>
              <a:off x="6030858" y="1412089"/>
              <a:ext cx="2501582" cy="667090"/>
            </a:xfrm>
            <a:prstGeom prst="rect">
              <a:avLst/>
            </a:prstGeom>
          </p:spPr>
        </p:pic>
        <p:pic>
          <p:nvPicPr>
            <p:cNvPr id="16" name="Picture 15" descr="facebook-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263" y="1081465"/>
              <a:ext cx="3252590" cy="1223592"/>
            </a:xfrm>
            <a:prstGeom prst="rect">
              <a:avLst/>
            </a:prstGeom>
          </p:spPr>
        </p:pic>
      </p:grpSp>
      <p:grpSp>
        <p:nvGrpSpPr>
          <p:cNvPr id="46" name="Group 45"/>
          <p:cNvGrpSpPr/>
          <p:nvPr/>
        </p:nvGrpSpPr>
        <p:grpSpPr>
          <a:xfrm>
            <a:off x="3327875" y="2017812"/>
            <a:ext cx="4226190" cy="1227338"/>
            <a:chOff x="2774929" y="2628866"/>
            <a:chExt cx="6104497" cy="1772822"/>
          </a:xfrm>
        </p:grpSpPr>
        <p:grpSp>
          <p:nvGrpSpPr>
            <p:cNvPr id="6" name="Group 5"/>
            <p:cNvGrpSpPr/>
            <p:nvPr/>
          </p:nvGrpSpPr>
          <p:grpSpPr>
            <a:xfrm>
              <a:off x="2774929" y="2628866"/>
              <a:ext cx="6104497" cy="1772822"/>
              <a:chOff x="2774929" y="2628866"/>
              <a:chExt cx="6104497" cy="1772822"/>
            </a:xfrm>
          </p:grpSpPr>
          <p:sp>
            <p:nvSpPr>
              <p:cNvPr id="32" name="Rounded Rectangle 31"/>
              <p:cNvSpPr/>
              <p:nvPr/>
            </p:nvSpPr>
            <p:spPr>
              <a:xfrm>
                <a:off x="2774929" y="2628866"/>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35" name="TextBox 34"/>
              <p:cNvSpPr txBox="1"/>
              <p:nvPr/>
            </p:nvSpPr>
            <p:spPr>
              <a:xfrm>
                <a:off x="2968545" y="2639956"/>
                <a:ext cx="5717259" cy="379642"/>
              </a:xfrm>
              <a:prstGeom prst="rect">
                <a:avLst/>
              </a:prstGeom>
              <a:noFill/>
              <a:ln>
                <a:noFill/>
              </a:ln>
            </p:spPr>
            <p:txBody>
              <a:bodyPr wrap="square" rtlCol="0">
                <a:spAutoFit/>
              </a:bodyPr>
              <a:lstStyle/>
              <a:p>
                <a:pPr algn="ctr">
                  <a:buClr>
                    <a:srgbClr val="FF5050"/>
                  </a:buClr>
                </a:pPr>
                <a:r>
                  <a:rPr lang="en-GB" sz="1108" dirty="0">
                    <a:solidFill>
                      <a:srgbClr val="002E54"/>
                    </a:solidFill>
                    <a:ea typeface="Calibri" charset="0"/>
                  </a:rPr>
                  <a:t>Il </a:t>
                </a:r>
                <a:r>
                  <a:rPr lang="en-GB" sz="1108" dirty="0" err="1">
                    <a:solidFill>
                      <a:srgbClr val="002E54"/>
                    </a:solidFill>
                    <a:ea typeface="Calibri" charset="0"/>
                  </a:rPr>
                  <a:t>valore</a:t>
                </a:r>
                <a:r>
                  <a:rPr lang="en-GB" sz="1108" dirty="0">
                    <a:solidFill>
                      <a:srgbClr val="002E54"/>
                    </a:solidFill>
                    <a:ea typeface="Calibri" charset="0"/>
                  </a:rPr>
                  <a:t> per </a:t>
                </a:r>
                <a:r>
                  <a:rPr lang="en-GB" sz="1108" dirty="0" err="1">
                    <a:solidFill>
                      <a:srgbClr val="002E54"/>
                    </a:solidFill>
                    <a:ea typeface="Calibri" charset="0"/>
                  </a:rPr>
                  <a:t>ogni</a:t>
                </a:r>
                <a:r>
                  <a:rPr lang="en-GB" sz="1108" dirty="0">
                    <a:solidFill>
                      <a:srgbClr val="002E54"/>
                    </a:solidFill>
                    <a:ea typeface="Calibri" charset="0"/>
                  </a:rPr>
                  <a:t> </a:t>
                </a:r>
                <a:r>
                  <a:rPr lang="en-GB" sz="1108" dirty="0" err="1">
                    <a:solidFill>
                      <a:srgbClr val="002E54"/>
                    </a:solidFill>
                    <a:ea typeface="Calibri" charset="0"/>
                  </a:rPr>
                  <a:t>utente</a:t>
                </a:r>
                <a:r>
                  <a:rPr lang="en-GB" sz="1108" dirty="0">
                    <a:solidFill>
                      <a:srgbClr val="002E54"/>
                    </a:solidFill>
                    <a:ea typeface="Calibri" charset="0"/>
                  </a:rPr>
                  <a:t> </a:t>
                </a:r>
                <a:r>
                  <a:rPr lang="en-GB" sz="1108" dirty="0" err="1">
                    <a:solidFill>
                      <a:srgbClr val="002E54"/>
                    </a:solidFill>
                    <a:ea typeface="Calibri" charset="0"/>
                  </a:rPr>
                  <a:t>aumenta</a:t>
                </a:r>
                <a:r>
                  <a:rPr lang="en-GB" sz="1108" dirty="0">
                    <a:solidFill>
                      <a:srgbClr val="002E54"/>
                    </a:solidFill>
                    <a:ea typeface="Calibri" charset="0"/>
                  </a:rPr>
                  <a:t> ad </a:t>
                </a:r>
                <a:r>
                  <a:rPr lang="en-GB" sz="1108" dirty="0" err="1">
                    <a:solidFill>
                      <a:srgbClr val="002E54"/>
                    </a:solidFill>
                    <a:ea typeface="Calibri" charset="0"/>
                  </a:rPr>
                  <a:t>ogni</a:t>
                </a:r>
                <a:r>
                  <a:rPr lang="en-GB" sz="1108" dirty="0">
                    <a:solidFill>
                      <a:srgbClr val="002E54"/>
                    </a:solidFill>
                    <a:ea typeface="Calibri" charset="0"/>
                  </a:rPr>
                  <a:t> </a:t>
                </a:r>
                <a:r>
                  <a:rPr lang="en-GB" sz="1108" dirty="0" err="1">
                    <a:solidFill>
                      <a:srgbClr val="002E54"/>
                    </a:solidFill>
                    <a:ea typeface="Calibri" charset="0"/>
                  </a:rPr>
                  <a:t>utente</a:t>
                </a:r>
                <a:r>
                  <a:rPr lang="en-GB" sz="1108" dirty="0">
                    <a:solidFill>
                      <a:srgbClr val="002E54"/>
                    </a:solidFill>
                    <a:ea typeface="Calibri" charset="0"/>
                  </a:rPr>
                  <a:t> </a:t>
                </a:r>
                <a:r>
                  <a:rPr lang="en-GB" sz="1108" dirty="0" err="1">
                    <a:solidFill>
                      <a:srgbClr val="002E54"/>
                    </a:solidFill>
                    <a:ea typeface="Calibri" charset="0"/>
                  </a:rPr>
                  <a:t>aggiuntivo</a:t>
                </a:r>
                <a:endParaRPr lang="en-GB" sz="1108" dirty="0">
                  <a:solidFill>
                    <a:srgbClr val="002E54"/>
                  </a:solidFill>
                  <a:ea typeface="Calibri" charset="0"/>
                </a:endParaRPr>
              </a:p>
            </p:txBody>
          </p:sp>
        </p:grpSp>
        <p:pic>
          <p:nvPicPr>
            <p:cNvPr id="42" name="Picture 41" descr="logo@2x-55d9cc2eeb71c5231087fb34b1de046b.png"/>
            <p:cNvPicPr>
              <a:picLocks noChangeAspect="1"/>
            </p:cNvPicPr>
            <p:nvPr/>
          </p:nvPicPr>
          <p:blipFill rotWithShape="1">
            <a:blip r:embed="rId7">
              <a:extLst>
                <a:ext uri="{28A0092B-C50C-407E-A947-70E740481C1C}">
                  <a14:useLocalDpi xmlns:a14="http://schemas.microsoft.com/office/drawing/2010/main" val="0"/>
                </a:ext>
              </a:extLst>
            </a:blip>
            <a:srcRect t="28007" b="28254"/>
            <a:stretch/>
          </p:blipFill>
          <p:spPr>
            <a:xfrm>
              <a:off x="3644714" y="3094616"/>
              <a:ext cx="4270152" cy="1188560"/>
            </a:xfrm>
            <a:prstGeom prst="rect">
              <a:avLst/>
            </a:prstGeom>
          </p:spPr>
        </p:pic>
      </p:grpSp>
      <p:grpSp>
        <p:nvGrpSpPr>
          <p:cNvPr id="49" name="Group 48">
            <a:extLst>
              <a:ext uri="{FF2B5EF4-FFF2-40B4-BE49-F238E27FC236}">
                <a16:creationId xmlns:a16="http://schemas.microsoft.com/office/drawing/2014/main" id="{51665F60-4BFA-314A-B06E-FDF3AC8151A8}"/>
              </a:ext>
            </a:extLst>
          </p:cNvPr>
          <p:cNvGrpSpPr/>
          <p:nvPr/>
        </p:nvGrpSpPr>
        <p:grpSpPr>
          <a:xfrm>
            <a:off x="164597" y="708277"/>
            <a:ext cx="1372419" cy="3897160"/>
            <a:chOff x="164597" y="708277"/>
            <a:chExt cx="1372419" cy="3897160"/>
          </a:xfrm>
        </p:grpSpPr>
        <p:grpSp>
          <p:nvGrpSpPr>
            <p:cNvPr id="50" name="Group 49">
              <a:extLst>
                <a:ext uri="{FF2B5EF4-FFF2-40B4-BE49-F238E27FC236}">
                  <a16:creationId xmlns:a16="http://schemas.microsoft.com/office/drawing/2014/main" id="{B242A978-30D7-BE4F-9DA4-FB1BB06FD5FC}"/>
                </a:ext>
              </a:extLst>
            </p:cNvPr>
            <p:cNvGrpSpPr/>
            <p:nvPr/>
          </p:nvGrpSpPr>
          <p:grpSpPr>
            <a:xfrm>
              <a:off x="164597" y="3378099"/>
              <a:ext cx="1372419" cy="1227338"/>
              <a:chOff x="227148" y="4559954"/>
              <a:chExt cx="1982383" cy="1772822"/>
            </a:xfrm>
          </p:grpSpPr>
          <p:grpSp>
            <p:nvGrpSpPr>
              <p:cNvPr id="65" name="Group 64">
                <a:extLst>
                  <a:ext uri="{FF2B5EF4-FFF2-40B4-BE49-F238E27FC236}">
                    <a16:creationId xmlns:a16="http://schemas.microsoft.com/office/drawing/2014/main" id="{7FC466B8-2668-DA41-8D94-ED1D60588D85}"/>
                  </a:ext>
                </a:extLst>
              </p:cNvPr>
              <p:cNvGrpSpPr/>
              <p:nvPr/>
            </p:nvGrpSpPr>
            <p:grpSpPr>
              <a:xfrm>
                <a:off x="227148" y="4559954"/>
                <a:ext cx="1982383" cy="1772822"/>
                <a:chOff x="2609729" y="4559954"/>
                <a:chExt cx="1982383" cy="1772822"/>
              </a:xfrm>
            </p:grpSpPr>
            <p:sp>
              <p:nvSpPr>
                <p:cNvPr id="68" name="Rounded Rectangle 67">
                  <a:extLst>
                    <a:ext uri="{FF2B5EF4-FFF2-40B4-BE49-F238E27FC236}">
                      <a16:creationId xmlns:a16="http://schemas.microsoft.com/office/drawing/2014/main" id="{A2B5EF67-43A9-044C-BD3B-370616516FE4}"/>
                    </a:ext>
                  </a:extLst>
                </p:cNvPr>
                <p:cNvSpPr/>
                <p:nvPr/>
              </p:nvSpPr>
              <p:spPr>
                <a:xfrm>
                  <a:off x="2609729" y="4559954"/>
                  <a:ext cx="1982383" cy="1772822"/>
                </a:xfrm>
                <a:prstGeom prst="roundRect">
                  <a:avLst>
                    <a:gd name="adj" fmla="val 10843"/>
                  </a:avLst>
                </a:prstGeom>
                <a:solidFill>
                  <a:srgbClr val="96DCAA"/>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69" name="Rounded Rectangle 68">
                  <a:extLst>
                    <a:ext uri="{FF2B5EF4-FFF2-40B4-BE49-F238E27FC236}">
                      <a16:creationId xmlns:a16="http://schemas.microsoft.com/office/drawing/2014/main" id="{79111DDC-2769-B349-8BDC-2FFB1A105D3E}"/>
                    </a:ext>
                  </a:extLst>
                </p:cNvPr>
                <p:cNvSpPr/>
                <p:nvPr/>
              </p:nvSpPr>
              <p:spPr>
                <a:xfrm>
                  <a:off x="2672604" y="4919729"/>
                  <a:ext cx="1856632" cy="1347764"/>
                </a:xfrm>
                <a:prstGeom prst="roundRect">
                  <a:avLst>
                    <a:gd name="adj" fmla="val 10843"/>
                  </a:avLst>
                </a:prstGeom>
                <a:solidFill>
                  <a:srgbClr val="FFFFFF"/>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66" name="TextBox 65">
                <a:extLst>
                  <a:ext uri="{FF2B5EF4-FFF2-40B4-BE49-F238E27FC236}">
                    <a16:creationId xmlns:a16="http://schemas.microsoft.com/office/drawing/2014/main" id="{0BF12FCE-1277-0548-8CE7-3014406C3B7B}"/>
                  </a:ext>
                </a:extLst>
              </p:cNvPr>
              <p:cNvSpPr txBox="1"/>
              <p:nvPr/>
            </p:nvSpPr>
            <p:spPr>
              <a:xfrm>
                <a:off x="290023" y="4559954"/>
                <a:ext cx="1856631" cy="379642"/>
              </a:xfrm>
              <a:prstGeom prst="rect">
                <a:avLst/>
              </a:prstGeom>
              <a:noFill/>
            </p:spPr>
            <p:txBody>
              <a:bodyPr wrap="square" rtlCol="0">
                <a:spAutoFit/>
              </a:bodyPr>
              <a:lstStyle/>
              <a:p>
                <a:pPr algn="ctr"/>
                <a:r>
                  <a:rPr lang="en-US" sz="1108" dirty="0" err="1">
                    <a:solidFill>
                      <a:srgbClr val="002E54"/>
                    </a:solidFill>
                  </a:rPr>
                  <a:t>Combinatoria</a:t>
                </a:r>
                <a:endParaRPr lang="en-US" sz="1108" dirty="0">
                  <a:solidFill>
                    <a:srgbClr val="002E54"/>
                  </a:solidFill>
                </a:endParaRPr>
              </a:p>
            </p:txBody>
          </p:sp>
          <p:sp>
            <p:nvSpPr>
              <p:cNvPr id="67" name="Rectangle 16">
                <a:extLst>
                  <a:ext uri="{FF2B5EF4-FFF2-40B4-BE49-F238E27FC236}">
                    <a16:creationId xmlns:a16="http://schemas.microsoft.com/office/drawing/2014/main" id="{1B14D7BF-7C66-274D-8A4B-1690ADD02282}"/>
                  </a:ext>
                </a:extLst>
              </p:cNvPr>
              <p:cNvSpPr/>
              <p:nvPr/>
            </p:nvSpPr>
            <p:spPr>
              <a:xfrm>
                <a:off x="509599" y="5075977"/>
                <a:ext cx="1420640" cy="1086882"/>
              </a:xfrm>
              <a:custGeom>
                <a:avLst/>
                <a:gdLst/>
                <a:ahLst/>
                <a:cxnLst/>
                <a:rect l="l" t="t" r="r" b="b"/>
                <a:pathLst>
                  <a:path w="1420640" h="1086882">
                    <a:moveTo>
                      <a:pt x="394449" y="0"/>
                    </a:moveTo>
                    <a:lnTo>
                      <a:pt x="501603" y="135126"/>
                    </a:lnTo>
                    <a:lnTo>
                      <a:pt x="506809" y="135896"/>
                    </a:lnTo>
                    <a:lnTo>
                      <a:pt x="614573" y="0"/>
                    </a:lnTo>
                    <a:lnTo>
                      <a:pt x="655825" y="32713"/>
                    </a:lnTo>
                    <a:lnTo>
                      <a:pt x="545048" y="172407"/>
                    </a:lnTo>
                    <a:lnTo>
                      <a:pt x="511713" y="397765"/>
                    </a:lnTo>
                    <a:lnTo>
                      <a:pt x="697942" y="632607"/>
                    </a:lnTo>
                    <a:lnTo>
                      <a:pt x="719538" y="632607"/>
                    </a:lnTo>
                    <a:lnTo>
                      <a:pt x="903102" y="401124"/>
                    </a:lnTo>
                    <a:lnTo>
                      <a:pt x="868538" y="167462"/>
                    </a:lnTo>
                    <a:lnTo>
                      <a:pt x="761683" y="32713"/>
                    </a:lnTo>
                    <a:lnTo>
                      <a:pt x="802935" y="0"/>
                    </a:lnTo>
                    <a:lnTo>
                      <a:pt x="910364" y="135474"/>
                    </a:lnTo>
                    <a:lnTo>
                      <a:pt x="916329" y="134591"/>
                    </a:lnTo>
                    <a:lnTo>
                      <a:pt x="1023060" y="0"/>
                    </a:lnTo>
                    <a:lnTo>
                      <a:pt x="1064311" y="32713"/>
                    </a:lnTo>
                    <a:lnTo>
                      <a:pt x="949997" y="176867"/>
                    </a:lnTo>
                    <a:lnTo>
                      <a:pt x="978382" y="368759"/>
                    </a:lnTo>
                    <a:lnTo>
                      <a:pt x="1001083" y="386761"/>
                    </a:lnTo>
                    <a:lnTo>
                      <a:pt x="1209473" y="304314"/>
                    </a:lnTo>
                    <a:lnTo>
                      <a:pt x="1321395" y="153533"/>
                    </a:lnTo>
                    <a:lnTo>
                      <a:pt x="1363669" y="184913"/>
                    </a:lnTo>
                    <a:lnTo>
                      <a:pt x="1258091" y="327148"/>
                    </a:lnTo>
                    <a:lnTo>
                      <a:pt x="1420640" y="397537"/>
                    </a:lnTo>
                    <a:lnTo>
                      <a:pt x="1399719" y="445850"/>
                    </a:lnTo>
                    <a:lnTo>
                      <a:pt x="1240880" y="377068"/>
                    </a:lnTo>
                    <a:lnTo>
                      <a:pt x="989248" y="476624"/>
                    </a:lnTo>
                    <a:lnTo>
                      <a:pt x="781014" y="739216"/>
                    </a:lnTo>
                    <a:lnTo>
                      <a:pt x="781014" y="1086882"/>
                    </a:lnTo>
                    <a:lnTo>
                      <a:pt x="636465" y="1086882"/>
                    </a:lnTo>
                    <a:lnTo>
                      <a:pt x="636465" y="739216"/>
                    </a:lnTo>
                    <a:lnTo>
                      <a:pt x="429676" y="478446"/>
                    </a:lnTo>
                    <a:lnTo>
                      <a:pt x="179380" y="379419"/>
                    </a:lnTo>
                    <a:lnTo>
                      <a:pt x="20921" y="448036"/>
                    </a:lnTo>
                    <a:lnTo>
                      <a:pt x="0" y="399723"/>
                    </a:lnTo>
                    <a:lnTo>
                      <a:pt x="162549" y="329334"/>
                    </a:lnTo>
                    <a:lnTo>
                      <a:pt x="56970" y="187099"/>
                    </a:lnTo>
                    <a:lnTo>
                      <a:pt x="99245" y="155719"/>
                    </a:lnTo>
                    <a:lnTo>
                      <a:pt x="211498" y="306946"/>
                    </a:lnTo>
                    <a:lnTo>
                      <a:pt x="415343" y="387596"/>
                    </a:lnTo>
                    <a:lnTo>
                      <a:pt x="435516" y="371599"/>
                    </a:lnTo>
                    <a:lnTo>
                      <a:pt x="464822" y="173477"/>
                    </a:lnTo>
                    <a:lnTo>
                      <a:pt x="353197" y="32713"/>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51" name="Group 50">
              <a:extLst>
                <a:ext uri="{FF2B5EF4-FFF2-40B4-BE49-F238E27FC236}">
                  <a16:creationId xmlns:a16="http://schemas.microsoft.com/office/drawing/2014/main" id="{67BE42DB-92CE-3E48-A326-C0BD607C60B9}"/>
                </a:ext>
              </a:extLst>
            </p:cNvPr>
            <p:cNvGrpSpPr/>
            <p:nvPr/>
          </p:nvGrpSpPr>
          <p:grpSpPr>
            <a:xfrm>
              <a:off x="164597" y="2041123"/>
              <a:ext cx="1372419" cy="1227338"/>
              <a:chOff x="227148" y="2628767"/>
              <a:chExt cx="1982383" cy="1772822"/>
            </a:xfrm>
          </p:grpSpPr>
          <p:grpSp>
            <p:nvGrpSpPr>
              <p:cNvPr id="58" name="Group 57">
                <a:extLst>
                  <a:ext uri="{FF2B5EF4-FFF2-40B4-BE49-F238E27FC236}">
                    <a16:creationId xmlns:a16="http://schemas.microsoft.com/office/drawing/2014/main" id="{FC71B3F4-A592-6C4A-8B75-093DFF7B3B99}"/>
                  </a:ext>
                </a:extLst>
              </p:cNvPr>
              <p:cNvGrpSpPr/>
              <p:nvPr/>
            </p:nvGrpSpPr>
            <p:grpSpPr>
              <a:xfrm>
                <a:off x="227148" y="2628767"/>
                <a:ext cx="1982383" cy="1772822"/>
                <a:chOff x="2609729" y="2628767"/>
                <a:chExt cx="1982383" cy="1772822"/>
              </a:xfrm>
            </p:grpSpPr>
            <p:sp>
              <p:nvSpPr>
                <p:cNvPr id="63" name="Rounded Rectangle 62">
                  <a:extLst>
                    <a:ext uri="{FF2B5EF4-FFF2-40B4-BE49-F238E27FC236}">
                      <a16:creationId xmlns:a16="http://schemas.microsoft.com/office/drawing/2014/main" id="{8A1D41CF-7D61-1540-BAE1-2914A53D3A1B}"/>
                    </a:ext>
                  </a:extLst>
                </p:cNvPr>
                <p:cNvSpPr/>
                <p:nvPr/>
              </p:nvSpPr>
              <p:spPr>
                <a:xfrm>
                  <a:off x="2609729" y="2628767"/>
                  <a:ext cx="1982383" cy="1772822"/>
                </a:xfrm>
                <a:prstGeom prst="roundRect">
                  <a:avLst>
                    <a:gd name="adj" fmla="val 10843"/>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64" name="Rounded Rectangle 63">
                  <a:extLst>
                    <a:ext uri="{FF2B5EF4-FFF2-40B4-BE49-F238E27FC236}">
                      <a16:creationId xmlns:a16="http://schemas.microsoft.com/office/drawing/2014/main" id="{D4122C9A-A0F9-EA42-ABC9-31D5600CEBB4}"/>
                    </a:ext>
                  </a:extLst>
                </p:cNvPr>
                <p:cNvSpPr/>
                <p:nvPr/>
              </p:nvSpPr>
              <p:spPr>
                <a:xfrm>
                  <a:off x="2672604" y="2988542"/>
                  <a:ext cx="1856632" cy="1347764"/>
                </a:xfrm>
                <a:prstGeom prst="roundRect">
                  <a:avLst>
                    <a:gd name="adj" fmla="val 10843"/>
                  </a:avLst>
                </a:prstGeom>
                <a:solidFill>
                  <a:srgbClr val="FFFFFF"/>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59" name="TextBox 58">
                <a:extLst>
                  <a:ext uri="{FF2B5EF4-FFF2-40B4-BE49-F238E27FC236}">
                    <a16:creationId xmlns:a16="http://schemas.microsoft.com/office/drawing/2014/main" id="{B40FF2FC-19F7-0F49-BCB7-FB86C37F3885}"/>
                  </a:ext>
                </a:extLst>
              </p:cNvPr>
              <p:cNvSpPr txBox="1"/>
              <p:nvPr/>
            </p:nvSpPr>
            <p:spPr>
              <a:xfrm>
                <a:off x="290023" y="2628767"/>
                <a:ext cx="1856631" cy="379642"/>
              </a:xfrm>
              <a:prstGeom prst="rect">
                <a:avLst/>
              </a:prstGeom>
              <a:noFill/>
            </p:spPr>
            <p:txBody>
              <a:bodyPr wrap="square" rtlCol="0">
                <a:spAutoFit/>
              </a:bodyPr>
              <a:lstStyle/>
              <a:p>
                <a:pPr algn="ctr"/>
                <a:r>
                  <a:rPr lang="en-US" sz="1108" dirty="0" err="1">
                    <a:solidFill>
                      <a:srgbClr val="002E54"/>
                    </a:solidFill>
                  </a:rPr>
                  <a:t>Esponenziale</a:t>
                </a:r>
                <a:endParaRPr lang="en-US" sz="1108" dirty="0">
                  <a:solidFill>
                    <a:srgbClr val="002E54"/>
                  </a:solidFill>
                </a:endParaRPr>
              </a:p>
            </p:txBody>
          </p:sp>
          <p:sp>
            <p:nvSpPr>
              <p:cNvPr id="61" name="Bent Arrow 60">
                <a:extLst>
                  <a:ext uri="{FF2B5EF4-FFF2-40B4-BE49-F238E27FC236}">
                    <a16:creationId xmlns:a16="http://schemas.microsoft.com/office/drawing/2014/main" id="{C099988D-D2A8-2447-8C36-0647C20B268A}"/>
                  </a:ext>
                </a:extLst>
              </p:cNvPr>
              <p:cNvSpPr/>
              <p:nvPr/>
            </p:nvSpPr>
            <p:spPr>
              <a:xfrm rot="16200000" flipV="1">
                <a:off x="781370" y="3003467"/>
                <a:ext cx="887926" cy="1282142"/>
              </a:xfrm>
              <a:prstGeom prst="bentArrow">
                <a:avLst>
                  <a:gd name="adj1" fmla="val 13119"/>
                  <a:gd name="adj2" fmla="val 14604"/>
                  <a:gd name="adj3" fmla="val 25000"/>
                  <a:gd name="adj4" fmla="val 87500"/>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52" name="Group 51">
              <a:extLst>
                <a:ext uri="{FF2B5EF4-FFF2-40B4-BE49-F238E27FC236}">
                  <a16:creationId xmlns:a16="http://schemas.microsoft.com/office/drawing/2014/main" id="{A7F399E0-56A6-B34C-9224-60C69D2A5387}"/>
                </a:ext>
              </a:extLst>
            </p:cNvPr>
            <p:cNvGrpSpPr/>
            <p:nvPr/>
          </p:nvGrpSpPr>
          <p:grpSpPr>
            <a:xfrm>
              <a:off x="164597" y="708277"/>
              <a:ext cx="1372419" cy="1227338"/>
              <a:chOff x="227148" y="703545"/>
              <a:chExt cx="1982383" cy="1772822"/>
            </a:xfrm>
          </p:grpSpPr>
          <p:sp>
            <p:nvSpPr>
              <p:cNvPr id="53" name="Rounded Rectangle 52">
                <a:extLst>
                  <a:ext uri="{FF2B5EF4-FFF2-40B4-BE49-F238E27FC236}">
                    <a16:creationId xmlns:a16="http://schemas.microsoft.com/office/drawing/2014/main" id="{7E4D5ECB-4E2A-9E48-8B0D-F8F999B32BD2}"/>
                  </a:ext>
                </a:extLst>
              </p:cNvPr>
              <p:cNvSpPr/>
              <p:nvPr/>
            </p:nvSpPr>
            <p:spPr>
              <a:xfrm>
                <a:off x="227148" y="703545"/>
                <a:ext cx="1982383" cy="1772822"/>
              </a:xfrm>
              <a:prstGeom prst="roundRect">
                <a:avLst>
                  <a:gd name="adj" fmla="val 10843"/>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grpSp>
            <p:nvGrpSpPr>
              <p:cNvPr id="54" name="Group 53">
                <a:extLst>
                  <a:ext uri="{FF2B5EF4-FFF2-40B4-BE49-F238E27FC236}">
                    <a16:creationId xmlns:a16="http://schemas.microsoft.com/office/drawing/2014/main" id="{57BDA6FE-F27D-B041-9CB7-65C69732C323}"/>
                  </a:ext>
                </a:extLst>
              </p:cNvPr>
              <p:cNvGrpSpPr/>
              <p:nvPr/>
            </p:nvGrpSpPr>
            <p:grpSpPr>
              <a:xfrm>
                <a:off x="290023" y="714636"/>
                <a:ext cx="1856632" cy="1696448"/>
                <a:chOff x="290023" y="714636"/>
                <a:chExt cx="1856632" cy="1696448"/>
              </a:xfrm>
            </p:grpSpPr>
            <p:sp>
              <p:nvSpPr>
                <p:cNvPr id="56" name="Rounded Rectangle 55">
                  <a:extLst>
                    <a:ext uri="{FF2B5EF4-FFF2-40B4-BE49-F238E27FC236}">
                      <a16:creationId xmlns:a16="http://schemas.microsoft.com/office/drawing/2014/main" id="{9B80D2E2-9B83-9549-9BC0-F6C7055A3306}"/>
                    </a:ext>
                  </a:extLst>
                </p:cNvPr>
                <p:cNvSpPr/>
                <p:nvPr/>
              </p:nvSpPr>
              <p:spPr>
                <a:xfrm>
                  <a:off x="290023" y="1063320"/>
                  <a:ext cx="1856632" cy="1347764"/>
                </a:xfrm>
                <a:prstGeom prst="roundRect">
                  <a:avLst>
                    <a:gd name="adj" fmla="val 10843"/>
                  </a:avLst>
                </a:prstGeom>
                <a:solidFill>
                  <a:srgbClr val="FFFFFF"/>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57" name="TextBox 56">
                  <a:extLst>
                    <a:ext uri="{FF2B5EF4-FFF2-40B4-BE49-F238E27FC236}">
                      <a16:creationId xmlns:a16="http://schemas.microsoft.com/office/drawing/2014/main" id="{46C3D7CA-ABD1-034A-8D20-CE9B75FDAFFC}"/>
                    </a:ext>
                  </a:extLst>
                </p:cNvPr>
                <p:cNvSpPr txBox="1"/>
                <p:nvPr/>
              </p:nvSpPr>
              <p:spPr>
                <a:xfrm>
                  <a:off x="290023" y="714636"/>
                  <a:ext cx="1856631" cy="379642"/>
                </a:xfrm>
                <a:prstGeom prst="rect">
                  <a:avLst/>
                </a:prstGeom>
                <a:noFill/>
              </p:spPr>
              <p:txBody>
                <a:bodyPr wrap="square" rtlCol="0">
                  <a:spAutoFit/>
                </a:bodyPr>
                <a:lstStyle/>
                <a:p>
                  <a:pPr algn="ctr"/>
                  <a:r>
                    <a:rPr lang="en-US" sz="1108" dirty="0" err="1">
                      <a:solidFill>
                        <a:srgbClr val="002E54"/>
                      </a:solidFill>
                    </a:rPr>
                    <a:t>Digitale</a:t>
                  </a:r>
                  <a:endParaRPr lang="en-US" sz="1108" dirty="0">
                    <a:solidFill>
                      <a:srgbClr val="002E54"/>
                    </a:solidFill>
                  </a:endParaRPr>
                </a:p>
              </p:txBody>
            </p:sp>
          </p:grpSp>
          <p:sp>
            <p:nvSpPr>
              <p:cNvPr id="55" name="Rectangle 61">
                <a:extLst>
                  <a:ext uri="{FF2B5EF4-FFF2-40B4-BE49-F238E27FC236}">
                    <a16:creationId xmlns:a16="http://schemas.microsoft.com/office/drawing/2014/main" id="{4B969057-C77D-D74B-9B02-02F5DE7D6828}"/>
                  </a:ext>
                </a:extLst>
              </p:cNvPr>
              <p:cNvSpPr/>
              <p:nvPr/>
            </p:nvSpPr>
            <p:spPr>
              <a:xfrm>
                <a:off x="602318" y="1355327"/>
                <a:ext cx="1233378" cy="829782"/>
              </a:xfrm>
              <a:custGeom>
                <a:avLst/>
                <a:gdLst/>
                <a:ahLst/>
                <a:cxnLst/>
                <a:rect l="l" t="t" r="r" b="b"/>
                <a:pathLst>
                  <a:path w="1569388" h="784695">
                    <a:moveTo>
                      <a:pt x="784694" y="0"/>
                    </a:moveTo>
                    <a:lnTo>
                      <a:pt x="1569388" y="0"/>
                    </a:lnTo>
                    <a:lnTo>
                      <a:pt x="1569388" y="128952"/>
                    </a:lnTo>
                    <a:lnTo>
                      <a:pt x="818360" y="128952"/>
                    </a:lnTo>
                    <a:lnTo>
                      <a:pt x="818360" y="784695"/>
                    </a:lnTo>
                    <a:lnTo>
                      <a:pt x="784694" y="784695"/>
                    </a:lnTo>
                    <a:lnTo>
                      <a:pt x="784694" y="784695"/>
                    </a:lnTo>
                    <a:lnTo>
                      <a:pt x="0" y="784695"/>
                    </a:lnTo>
                    <a:lnTo>
                      <a:pt x="0" y="655743"/>
                    </a:lnTo>
                    <a:lnTo>
                      <a:pt x="772641" y="655743"/>
                    </a:lnTo>
                    <a:lnTo>
                      <a:pt x="772641" y="0"/>
                    </a:lnTo>
                    <a:lnTo>
                      <a:pt x="784694" y="0"/>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sp>
        <p:nvSpPr>
          <p:cNvPr id="70" name="Title 3">
            <a:extLst>
              <a:ext uri="{FF2B5EF4-FFF2-40B4-BE49-F238E27FC236}">
                <a16:creationId xmlns:a16="http://schemas.microsoft.com/office/drawing/2014/main" id="{956886FA-26B3-A14F-8DAE-31DC672E6A72}"/>
              </a:ext>
            </a:extLst>
          </p:cNvPr>
          <p:cNvSpPr>
            <a:spLocks noGrp="1"/>
          </p:cNvSpPr>
          <p:nvPr>
            <p:ph type="title"/>
          </p:nvPr>
        </p:nvSpPr>
        <p:spPr>
          <a:xfrm>
            <a:off x="60400" y="14021"/>
            <a:ext cx="7483400" cy="539356"/>
          </a:xfrm>
        </p:spPr>
        <p:txBody>
          <a:bodyPr>
            <a:normAutofit/>
          </a:bodyPr>
          <a:lstStyle/>
          <a:p>
            <a:r>
              <a:rPr lang="it-IT" dirty="0"/>
              <a:t>L’innovazione oggi è…</a:t>
            </a:r>
          </a:p>
        </p:txBody>
      </p:sp>
    </p:spTree>
    <p:extLst>
      <p:ext uri="{BB962C8B-B14F-4D97-AF65-F5344CB8AC3E}">
        <p14:creationId xmlns:p14="http://schemas.microsoft.com/office/powerpoint/2010/main" val="258431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a:xfrm>
            <a:off x="3912464" y="1235541"/>
            <a:ext cx="1317092" cy="411972"/>
          </a:xfrm>
          <a:prstGeom prst="rect">
            <a:avLst/>
          </a:prstGeom>
          <a:noFill/>
        </p:spPr>
        <p:txBody>
          <a:bodyPr wrap="none" rtlCol="0">
            <a:spAutoFit/>
          </a:bodyPr>
          <a:lstStyle/>
          <a:p>
            <a:pPr algn="r"/>
            <a:r>
              <a:rPr lang="en-US" sz="2077" dirty="0" err="1"/>
              <a:t>Più</a:t>
            </a:r>
            <a:r>
              <a:rPr lang="en-US" sz="2077" dirty="0"/>
              <a:t> </a:t>
            </a:r>
            <a:r>
              <a:rPr lang="en-US" sz="2077" dirty="0" err="1"/>
              <a:t>volumi</a:t>
            </a:r>
            <a:endParaRPr lang="en-US" sz="2077" dirty="0"/>
          </a:p>
        </p:txBody>
      </p:sp>
      <p:grpSp>
        <p:nvGrpSpPr>
          <p:cNvPr id="11" name="Group 10">
            <a:extLst>
              <a:ext uri="{FF2B5EF4-FFF2-40B4-BE49-F238E27FC236}">
                <a16:creationId xmlns:a16="http://schemas.microsoft.com/office/drawing/2014/main" id="{7933A6D8-41CF-FF49-98C4-26B76BE02975}"/>
              </a:ext>
            </a:extLst>
          </p:cNvPr>
          <p:cNvGrpSpPr/>
          <p:nvPr/>
        </p:nvGrpSpPr>
        <p:grpSpPr>
          <a:xfrm>
            <a:off x="784607" y="2329677"/>
            <a:ext cx="7574788" cy="2127846"/>
            <a:chOff x="1630751" y="1861291"/>
            <a:chExt cx="5882500" cy="1652463"/>
          </a:xfrm>
        </p:grpSpPr>
        <p:pic>
          <p:nvPicPr>
            <p:cNvPr id="2" name="Picture 1" descr="17klu493ps77tjpg.jpg"/>
            <p:cNvPicPr>
              <a:picLocks noChangeAspect="1"/>
            </p:cNvPicPr>
            <p:nvPr/>
          </p:nvPicPr>
          <p:blipFill rotWithShape="1">
            <a:blip r:embed="rId3">
              <a:extLst>
                <a:ext uri="{28A0092B-C50C-407E-A947-70E740481C1C}">
                  <a14:useLocalDpi xmlns:a14="http://schemas.microsoft.com/office/drawing/2010/main" val="0"/>
                </a:ext>
              </a:extLst>
            </a:blip>
            <a:srcRect l="3538" t="32081" r="3538" b="35491"/>
            <a:stretch/>
          </p:blipFill>
          <p:spPr>
            <a:xfrm>
              <a:off x="1630751" y="1861291"/>
              <a:ext cx="5882500" cy="1154706"/>
            </a:xfrm>
            <a:prstGeom prst="rect">
              <a:avLst/>
            </a:prstGeom>
          </p:spPr>
        </p:pic>
        <p:sp>
          <p:nvSpPr>
            <p:cNvPr id="5" name="TextBox 4"/>
            <p:cNvSpPr txBox="1"/>
            <p:nvPr/>
          </p:nvSpPr>
          <p:spPr>
            <a:xfrm>
              <a:off x="4264898" y="3208286"/>
              <a:ext cx="612668" cy="305468"/>
            </a:xfrm>
            <a:prstGeom prst="rect">
              <a:avLst/>
            </a:prstGeom>
            <a:noFill/>
          </p:spPr>
          <p:txBody>
            <a:bodyPr wrap="none" rtlCol="0">
              <a:spAutoFit/>
            </a:bodyPr>
            <a:lstStyle/>
            <a:p>
              <a:pPr algn="r"/>
              <a:r>
                <a:rPr lang="en-US" sz="1385" dirty="0"/>
                <a:t>15 GB</a:t>
              </a:r>
            </a:p>
          </p:txBody>
        </p:sp>
        <p:sp>
          <p:nvSpPr>
            <p:cNvPr id="6" name="TextBox 5"/>
            <p:cNvSpPr txBox="1"/>
            <p:nvPr/>
          </p:nvSpPr>
          <p:spPr>
            <a:xfrm>
              <a:off x="5413572" y="3208286"/>
              <a:ext cx="522900" cy="305468"/>
            </a:xfrm>
            <a:prstGeom prst="rect">
              <a:avLst/>
            </a:prstGeom>
            <a:noFill/>
          </p:spPr>
          <p:txBody>
            <a:bodyPr wrap="none" rtlCol="0">
              <a:spAutoFit/>
            </a:bodyPr>
            <a:lstStyle/>
            <a:p>
              <a:pPr algn="r"/>
              <a:r>
                <a:rPr lang="en-US" sz="1385" dirty="0"/>
                <a:t>5 GB</a:t>
              </a:r>
            </a:p>
          </p:txBody>
        </p:sp>
        <p:sp>
          <p:nvSpPr>
            <p:cNvPr id="7" name="TextBox 6"/>
            <p:cNvSpPr txBox="1"/>
            <p:nvPr/>
          </p:nvSpPr>
          <p:spPr>
            <a:xfrm>
              <a:off x="6572995" y="3208286"/>
              <a:ext cx="612668" cy="305468"/>
            </a:xfrm>
            <a:prstGeom prst="rect">
              <a:avLst/>
            </a:prstGeom>
            <a:noFill/>
          </p:spPr>
          <p:txBody>
            <a:bodyPr wrap="none" rtlCol="0">
              <a:spAutoFit/>
            </a:bodyPr>
            <a:lstStyle/>
            <a:p>
              <a:pPr algn="r"/>
              <a:r>
                <a:rPr lang="en-US" sz="1385" dirty="0"/>
                <a:t>10 GB</a:t>
              </a:r>
            </a:p>
          </p:txBody>
        </p:sp>
        <p:sp>
          <p:nvSpPr>
            <p:cNvPr id="8" name="TextBox 7"/>
            <p:cNvSpPr txBox="1"/>
            <p:nvPr/>
          </p:nvSpPr>
          <p:spPr>
            <a:xfrm>
              <a:off x="3045866" y="3208286"/>
              <a:ext cx="522900" cy="305468"/>
            </a:xfrm>
            <a:prstGeom prst="rect">
              <a:avLst/>
            </a:prstGeom>
            <a:noFill/>
          </p:spPr>
          <p:txBody>
            <a:bodyPr wrap="none" rtlCol="0">
              <a:spAutoFit/>
            </a:bodyPr>
            <a:lstStyle/>
            <a:p>
              <a:pPr algn="r"/>
              <a:r>
                <a:rPr lang="en-US" sz="1385" dirty="0"/>
                <a:t>2 GB</a:t>
              </a:r>
            </a:p>
          </p:txBody>
        </p:sp>
        <p:sp>
          <p:nvSpPr>
            <p:cNvPr id="9" name="TextBox 8"/>
            <p:cNvSpPr txBox="1"/>
            <p:nvPr/>
          </p:nvSpPr>
          <p:spPr>
            <a:xfrm>
              <a:off x="1776677" y="3208286"/>
              <a:ext cx="612668" cy="305468"/>
            </a:xfrm>
            <a:prstGeom prst="rect">
              <a:avLst/>
            </a:prstGeom>
            <a:noFill/>
          </p:spPr>
          <p:txBody>
            <a:bodyPr wrap="none" rtlCol="0">
              <a:spAutoFit/>
            </a:bodyPr>
            <a:lstStyle/>
            <a:p>
              <a:pPr algn="r"/>
              <a:r>
                <a:rPr lang="en-US" sz="1385" dirty="0"/>
                <a:t>15 GB</a:t>
              </a:r>
            </a:p>
          </p:txBody>
        </p:sp>
      </p:grpSp>
      <p:sp>
        <p:nvSpPr>
          <p:cNvPr id="12" name="Title 3">
            <a:extLst>
              <a:ext uri="{FF2B5EF4-FFF2-40B4-BE49-F238E27FC236}">
                <a16:creationId xmlns:a16="http://schemas.microsoft.com/office/drawing/2014/main" id="{43703CBE-8296-7A41-9DB4-5298E8C84E08}"/>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31792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59"/>
          <p:cNvSpPr/>
          <p:nvPr/>
        </p:nvSpPr>
        <p:spPr>
          <a:xfrm>
            <a:off x="1459806" y="3721634"/>
            <a:ext cx="7275170" cy="575317"/>
          </a:xfrm>
          <a:custGeom>
            <a:avLst/>
            <a:gdLst/>
            <a:ahLst/>
            <a:cxnLst/>
            <a:rect l="l" t="t" r="r" b="b"/>
            <a:pathLst>
              <a:path w="5598577" h="641741">
                <a:moveTo>
                  <a:pt x="0" y="0"/>
                </a:moveTo>
                <a:lnTo>
                  <a:pt x="26867" y="18978"/>
                </a:lnTo>
                <a:cubicBezTo>
                  <a:pt x="110889" y="72405"/>
                  <a:pt x="214783" y="120720"/>
                  <a:pt x="353524" y="162017"/>
                </a:cubicBezTo>
                <a:cubicBezTo>
                  <a:pt x="723500" y="272144"/>
                  <a:pt x="1055618" y="327208"/>
                  <a:pt x="1922910" y="378830"/>
                </a:cubicBezTo>
                <a:cubicBezTo>
                  <a:pt x="2627585" y="420773"/>
                  <a:pt x="4126331" y="511562"/>
                  <a:pt x="5037405" y="498909"/>
                </a:cubicBezTo>
                <a:lnTo>
                  <a:pt x="5068421" y="498157"/>
                </a:lnTo>
                <a:lnTo>
                  <a:pt x="5598577" y="507411"/>
                </a:lnTo>
                <a:lnTo>
                  <a:pt x="5598577" y="641741"/>
                </a:lnTo>
                <a:lnTo>
                  <a:pt x="0" y="641741"/>
                </a:lnTo>
                <a:close/>
              </a:path>
            </a:pathLst>
          </a:cu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71" name="Rectangle 57"/>
          <p:cNvSpPr/>
          <p:nvPr/>
        </p:nvSpPr>
        <p:spPr>
          <a:xfrm>
            <a:off x="614228" y="962630"/>
            <a:ext cx="790106" cy="3320026"/>
          </a:xfrm>
          <a:custGeom>
            <a:avLst/>
            <a:gdLst/>
            <a:ahLst/>
            <a:cxnLst/>
            <a:rect l="l" t="t" r="r" b="b"/>
            <a:pathLst>
              <a:path w="1141264" h="4000353">
                <a:moveTo>
                  <a:pt x="0" y="0"/>
                </a:moveTo>
                <a:lnTo>
                  <a:pt x="294623" y="0"/>
                </a:lnTo>
                <a:cubicBezTo>
                  <a:pt x="286020" y="46459"/>
                  <a:pt x="342806" y="1115038"/>
                  <a:pt x="397872" y="1528015"/>
                </a:cubicBezTo>
                <a:cubicBezTo>
                  <a:pt x="452938" y="1940992"/>
                  <a:pt x="537258" y="2219751"/>
                  <a:pt x="625020" y="2477862"/>
                </a:cubicBezTo>
                <a:cubicBezTo>
                  <a:pt x="712782" y="2735973"/>
                  <a:pt x="766127" y="2902885"/>
                  <a:pt x="924442" y="3076679"/>
                </a:cubicBezTo>
                <a:cubicBezTo>
                  <a:pt x="983810" y="3141852"/>
                  <a:pt x="1038097" y="3205090"/>
                  <a:pt x="1102275" y="3264485"/>
                </a:cubicBezTo>
                <a:lnTo>
                  <a:pt x="1141264" y="3297752"/>
                </a:lnTo>
                <a:lnTo>
                  <a:pt x="1141264" y="4000353"/>
                </a:lnTo>
                <a:lnTo>
                  <a:pt x="0" y="4000353"/>
                </a:lnTo>
                <a:close/>
              </a:path>
            </a:pathLst>
          </a:cu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nvGrpSpPr>
          <p:cNvPr id="39" name="Group 38"/>
          <p:cNvGrpSpPr/>
          <p:nvPr/>
        </p:nvGrpSpPr>
        <p:grpSpPr>
          <a:xfrm>
            <a:off x="409024" y="4189436"/>
            <a:ext cx="8528242" cy="366620"/>
            <a:chOff x="1428751" y="5392217"/>
            <a:chExt cx="7058194" cy="492126"/>
          </a:xfrm>
        </p:grpSpPr>
        <p:sp>
          <p:nvSpPr>
            <p:cNvPr id="40" name="Freccia a destra 61"/>
            <p:cNvSpPr/>
            <p:nvPr/>
          </p:nvSpPr>
          <p:spPr bwMode="auto">
            <a:xfrm rot="10800000">
              <a:off x="1428751" y="5392217"/>
              <a:ext cx="7058194" cy="492126"/>
            </a:xfrm>
            <a:prstGeom prst="leftArrow">
              <a:avLst/>
            </a:prstGeom>
            <a:solidFill>
              <a:srgbClr val="002E54"/>
            </a:solidFill>
            <a:ln w="12700" cap="flat" cmpd="sng" algn="ctr">
              <a:noFill/>
              <a:prstDash val="solid"/>
              <a:round/>
              <a:headEnd type="none" w="med" len="med"/>
              <a:tailEnd type="none" w="med" len="med"/>
            </a:ln>
            <a:effectLst/>
          </p:spPr>
          <p:txBody>
            <a:bodyPr wrap="none" lIns="31652" tIns="0" rIns="31652" bIns="0" anchor="ctr"/>
            <a:lstStyle/>
            <a:p>
              <a:pPr algn="ctr" eaLnBrk="0" hangingPunct="0">
                <a:buClr>
                  <a:srgbClr val="3399FF"/>
                </a:buClr>
                <a:defRPr/>
              </a:pPr>
              <a:endParaRPr lang="en-GB" sz="1108" b="1" kern="0">
                <a:solidFill>
                  <a:srgbClr val="002E54"/>
                </a:solidFill>
                <a:effectLst>
                  <a:outerShdw blurRad="38100" dist="38100" dir="2700000" algn="tl">
                    <a:srgbClr val="000000">
                      <a:alpha val="43137"/>
                    </a:srgbClr>
                  </a:outerShdw>
                </a:effectLst>
                <a:latin typeface="Trebuchet MS"/>
                <a:cs typeface="Trebuchet MS"/>
              </a:endParaRPr>
            </a:p>
          </p:txBody>
        </p:sp>
        <p:sp>
          <p:nvSpPr>
            <p:cNvPr id="44" name="TextBox 43"/>
            <p:cNvSpPr txBox="1">
              <a:spLocks noChangeArrowheads="1"/>
            </p:cNvSpPr>
            <p:nvPr/>
          </p:nvSpPr>
          <p:spPr bwMode="auto">
            <a:xfrm>
              <a:off x="6833077" y="5507513"/>
              <a:ext cx="1490752" cy="28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761" b="1" dirty="0" err="1">
                  <a:solidFill>
                    <a:srgbClr val="FFFFFF"/>
                  </a:solidFill>
                  <a:latin typeface="Trebuchet MS" charset="0"/>
                </a:rPr>
                <a:t>Prodotti</a:t>
              </a:r>
              <a:r>
                <a:rPr lang="en-GB" sz="761" b="1" dirty="0">
                  <a:solidFill>
                    <a:srgbClr val="FFFFFF"/>
                  </a:solidFill>
                  <a:latin typeface="Trebuchet MS" charset="0"/>
                </a:rPr>
                <a:t> o </a:t>
              </a:r>
              <a:r>
                <a:rPr lang="en-GB" sz="761" b="1" dirty="0" err="1">
                  <a:solidFill>
                    <a:srgbClr val="FFFFFF"/>
                  </a:solidFill>
                  <a:latin typeface="Trebuchet MS" charset="0"/>
                </a:rPr>
                <a:t>servizi</a:t>
              </a:r>
              <a:endParaRPr lang="en-GB" sz="761" b="1" dirty="0">
                <a:solidFill>
                  <a:srgbClr val="FFFFFF"/>
                </a:solidFill>
                <a:latin typeface="Trebuchet MS" charset="0"/>
              </a:endParaRPr>
            </a:p>
          </p:txBody>
        </p:sp>
      </p:grpSp>
      <p:grpSp>
        <p:nvGrpSpPr>
          <p:cNvPr id="47" name="Group 46"/>
          <p:cNvGrpSpPr/>
          <p:nvPr/>
        </p:nvGrpSpPr>
        <p:grpSpPr>
          <a:xfrm>
            <a:off x="341034" y="777090"/>
            <a:ext cx="366620" cy="3623492"/>
            <a:chOff x="539428" y="1498165"/>
            <a:chExt cx="529561" cy="4572479"/>
          </a:xfrm>
        </p:grpSpPr>
        <p:sp>
          <p:nvSpPr>
            <p:cNvPr id="52" name="Freccia a destra 61"/>
            <p:cNvSpPr/>
            <p:nvPr/>
          </p:nvSpPr>
          <p:spPr bwMode="auto">
            <a:xfrm rot="5400000">
              <a:off x="-1482031" y="3519624"/>
              <a:ext cx="4572479" cy="529561"/>
            </a:xfrm>
            <a:prstGeom prst="leftArrow">
              <a:avLst/>
            </a:prstGeom>
            <a:solidFill>
              <a:srgbClr val="002E54"/>
            </a:solidFill>
            <a:ln w="12700" cap="flat" cmpd="sng" algn="ctr">
              <a:noFill/>
              <a:prstDash val="solid"/>
              <a:round/>
              <a:headEnd type="none" w="med" len="med"/>
              <a:tailEnd type="none" w="med" len="med"/>
            </a:ln>
            <a:effectLst/>
          </p:spPr>
          <p:txBody>
            <a:bodyPr wrap="none" lIns="31652" tIns="0" rIns="31652" bIns="0" anchor="ctr"/>
            <a:lstStyle/>
            <a:p>
              <a:pPr algn="ctr" eaLnBrk="0" hangingPunct="0">
                <a:buClr>
                  <a:srgbClr val="3399FF"/>
                </a:buClr>
                <a:defRPr/>
              </a:pPr>
              <a:endParaRPr lang="en-GB" sz="1108" b="1" kern="0">
                <a:solidFill>
                  <a:srgbClr val="002E54"/>
                </a:solidFill>
                <a:effectLst>
                  <a:outerShdw blurRad="38100" dist="38100" dir="2700000" algn="tl">
                    <a:srgbClr val="000000">
                      <a:alpha val="43137"/>
                    </a:srgbClr>
                  </a:outerShdw>
                </a:effectLst>
                <a:latin typeface="Trebuchet MS"/>
                <a:cs typeface="Trebuchet MS"/>
              </a:endParaRPr>
            </a:p>
          </p:txBody>
        </p:sp>
        <p:sp>
          <p:nvSpPr>
            <p:cNvPr id="50" name="TextBox 43"/>
            <p:cNvSpPr txBox="1">
              <a:spLocks noChangeArrowheads="1"/>
            </p:cNvSpPr>
            <p:nvPr/>
          </p:nvSpPr>
          <p:spPr bwMode="auto">
            <a:xfrm rot="16200000">
              <a:off x="379722" y="1942249"/>
              <a:ext cx="847030" cy="302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761" b="1" dirty="0" err="1">
                  <a:solidFill>
                    <a:srgbClr val="FFFFFF"/>
                  </a:solidFill>
                  <a:latin typeface="Trebuchet MS" charset="0"/>
                </a:rPr>
                <a:t>Popolarità</a:t>
              </a:r>
              <a:endParaRPr lang="en-GB" sz="761" b="1" dirty="0">
                <a:solidFill>
                  <a:srgbClr val="FFFFFF"/>
                </a:solidFill>
                <a:latin typeface="Trebuchet MS" charset="0"/>
              </a:endParaRPr>
            </a:p>
          </p:txBody>
        </p:sp>
      </p:grpSp>
      <p:sp>
        <p:nvSpPr>
          <p:cNvPr id="57" name="Oval 56"/>
          <p:cNvSpPr/>
          <p:nvPr/>
        </p:nvSpPr>
        <p:spPr>
          <a:xfrm>
            <a:off x="368620" y="4200734"/>
            <a:ext cx="314280" cy="308898"/>
          </a:xfrm>
          <a:prstGeom prst="ellipse">
            <a:avLst/>
          </a:prstGeom>
          <a:solidFill>
            <a:srgbClr val="FFFFFF"/>
          </a:solidFill>
          <a:ln w="25400">
            <a:solidFill>
              <a:srgbClr val="002E54"/>
            </a:solidFill>
          </a:ln>
        </p:spPr>
        <p:txBody>
          <a:bodyPr anchor="ctr"/>
          <a:lstStyle/>
          <a:p>
            <a:pPr algn="ctr">
              <a:defRPr/>
            </a:pPr>
            <a:endParaRPr lang="en-GB" sz="969" b="1">
              <a:solidFill>
                <a:schemeClr val="accent4"/>
              </a:solidFill>
              <a:ea typeface="ＭＳ Ｐゴシック" pitchFamily="34" charset="-128"/>
            </a:endParaRPr>
          </a:p>
        </p:txBody>
      </p:sp>
      <p:sp>
        <p:nvSpPr>
          <p:cNvPr id="19461" name="TextBox 19460"/>
          <p:cNvSpPr txBox="1"/>
          <p:nvPr/>
        </p:nvSpPr>
        <p:spPr>
          <a:xfrm>
            <a:off x="763001" y="4014603"/>
            <a:ext cx="517770" cy="284245"/>
          </a:xfrm>
          <a:prstGeom prst="rect">
            <a:avLst/>
          </a:prstGeom>
          <a:noFill/>
        </p:spPr>
        <p:txBody>
          <a:bodyPr wrap="none" rtlCol="0">
            <a:spAutoFit/>
          </a:bodyPr>
          <a:lstStyle/>
          <a:p>
            <a:r>
              <a:rPr lang="en-US" sz="1247" dirty="0" err="1">
                <a:solidFill>
                  <a:srgbClr val="002E54"/>
                </a:solidFill>
              </a:rPr>
              <a:t>Testa</a:t>
            </a:r>
            <a:endParaRPr lang="en-US" sz="1247" dirty="0">
              <a:solidFill>
                <a:srgbClr val="002E54"/>
              </a:solidFill>
            </a:endParaRPr>
          </a:p>
        </p:txBody>
      </p:sp>
      <p:sp>
        <p:nvSpPr>
          <p:cNvPr id="74" name="TextBox 73"/>
          <p:cNvSpPr txBox="1"/>
          <p:nvPr/>
        </p:nvSpPr>
        <p:spPr>
          <a:xfrm>
            <a:off x="1489734" y="4014603"/>
            <a:ext cx="904671" cy="284245"/>
          </a:xfrm>
          <a:prstGeom prst="rect">
            <a:avLst/>
          </a:prstGeom>
          <a:noFill/>
        </p:spPr>
        <p:txBody>
          <a:bodyPr wrap="none" rtlCol="0">
            <a:spAutoFit/>
          </a:bodyPr>
          <a:lstStyle/>
          <a:p>
            <a:r>
              <a:rPr lang="en-US" sz="1247" dirty="0">
                <a:solidFill>
                  <a:srgbClr val="002E54"/>
                </a:solidFill>
              </a:rPr>
              <a:t>Coda </a:t>
            </a:r>
            <a:r>
              <a:rPr lang="en-US" sz="1247" dirty="0" err="1">
                <a:solidFill>
                  <a:srgbClr val="002E54"/>
                </a:solidFill>
              </a:rPr>
              <a:t>lunga</a:t>
            </a:r>
            <a:endParaRPr lang="en-US" sz="1247" dirty="0">
              <a:solidFill>
                <a:srgbClr val="002E54"/>
              </a:solidFill>
            </a:endParaRPr>
          </a:p>
        </p:txBody>
      </p:sp>
      <p:sp>
        <p:nvSpPr>
          <p:cNvPr id="2" name="TextBox 1"/>
          <p:cNvSpPr txBox="1"/>
          <p:nvPr/>
        </p:nvSpPr>
        <p:spPr>
          <a:xfrm>
            <a:off x="7396404" y="1172508"/>
            <a:ext cx="1328633" cy="411972"/>
          </a:xfrm>
          <a:prstGeom prst="rect">
            <a:avLst/>
          </a:prstGeom>
          <a:noFill/>
        </p:spPr>
        <p:txBody>
          <a:bodyPr wrap="none" rtlCol="0">
            <a:spAutoFit/>
          </a:bodyPr>
          <a:lstStyle/>
          <a:p>
            <a:pPr algn="r"/>
            <a:r>
              <a:rPr lang="en-US" sz="2077" dirty="0" err="1"/>
              <a:t>Più</a:t>
            </a:r>
            <a:r>
              <a:rPr lang="en-US" sz="2077" dirty="0"/>
              <a:t> </a:t>
            </a:r>
            <a:r>
              <a:rPr lang="en-US" sz="2077" dirty="0" err="1"/>
              <a:t>varietà</a:t>
            </a:r>
            <a:endParaRPr lang="en-US" sz="2077" dirty="0"/>
          </a:p>
        </p:txBody>
      </p:sp>
      <p:sp>
        <p:nvSpPr>
          <p:cNvPr id="17" name="Title 3">
            <a:extLst>
              <a:ext uri="{FF2B5EF4-FFF2-40B4-BE49-F238E27FC236}">
                <a16:creationId xmlns:a16="http://schemas.microsoft.com/office/drawing/2014/main" id="{BB04C63C-5C71-134C-95B1-47145A2CE0EC}"/>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460492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7463" y="1341386"/>
            <a:ext cx="1327544" cy="411972"/>
          </a:xfrm>
          <a:prstGeom prst="rect">
            <a:avLst/>
          </a:prstGeom>
          <a:noFill/>
        </p:spPr>
        <p:txBody>
          <a:bodyPr wrap="none" rtlCol="0">
            <a:spAutoFit/>
          </a:bodyPr>
          <a:lstStyle/>
          <a:p>
            <a:pPr algn="r"/>
            <a:r>
              <a:rPr lang="en-US" sz="2077" dirty="0" err="1"/>
              <a:t>Più</a:t>
            </a:r>
            <a:r>
              <a:rPr lang="en-US" sz="2077" dirty="0"/>
              <a:t> </a:t>
            </a:r>
            <a:r>
              <a:rPr lang="en-US" sz="2077" dirty="0" err="1"/>
              <a:t>qualità</a:t>
            </a:r>
            <a:endParaRPr lang="en-US" sz="2077" dirty="0"/>
          </a:p>
        </p:txBody>
      </p:sp>
      <p:pic>
        <p:nvPicPr>
          <p:cNvPr id="22" name="Picture 21" descr="0531_WVbacteria.jpg"/>
          <p:cNvPicPr>
            <a:picLocks noChangeAspect="1"/>
          </p:cNvPicPr>
          <p:nvPr/>
        </p:nvPicPr>
        <p:blipFill rotWithShape="1">
          <a:blip r:embed="rId3">
            <a:extLst>
              <a:ext uri="{28A0092B-C50C-407E-A947-70E740481C1C}">
                <a14:useLocalDpi xmlns:a14="http://schemas.microsoft.com/office/drawing/2010/main" val="0"/>
              </a:ext>
            </a:extLst>
          </a:blip>
          <a:srcRect l="7610"/>
          <a:stretch/>
        </p:blipFill>
        <p:spPr>
          <a:xfrm>
            <a:off x="450294" y="769180"/>
            <a:ext cx="3929654" cy="3190003"/>
          </a:xfrm>
          <a:prstGeom prst="rect">
            <a:avLst/>
          </a:prstGeom>
        </p:spPr>
      </p:pic>
      <p:pic>
        <p:nvPicPr>
          <p:cNvPr id="23" name="Picture 22" descr="calc.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7163" t="25850" r="30313" b="22700"/>
          <a:stretch/>
        </p:blipFill>
        <p:spPr>
          <a:xfrm rot="900000">
            <a:off x="5947399" y="3124467"/>
            <a:ext cx="1501766" cy="1362713"/>
          </a:xfrm>
          <a:prstGeom prst="rect">
            <a:avLst/>
          </a:prstGeom>
        </p:spPr>
      </p:pic>
      <p:sp>
        <p:nvSpPr>
          <p:cNvPr id="8" name="Title 3">
            <a:extLst>
              <a:ext uri="{FF2B5EF4-FFF2-40B4-BE49-F238E27FC236}">
                <a16:creationId xmlns:a16="http://schemas.microsoft.com/office/drawing/2014/main" id="{2986F432-317C-0A4B-AEEE-414E014055BD}"/>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87677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409354" y="3572389"/>
            <a:ext cx="1250093" cy="432269"/>
            <a:chOff x="5418270" y="5202685"/>
            <a:chExt cx="1805689" cy="624389"/>
          </a:xfrm>
        </p:grpSpPr>
        <p:cxnSp>
          <p:nvCxnSpPr>
            <p:cNvPr id="15" name="Straight Connector 14"/>
            <p:cNvCxnSpPr/>
            <p:nvPr/>
          </p:nvCxnSpPr>
          <p:spPr>
            <a:xfrm>
              <a:off x="5418270" y="5827074"/>
              <a:ext cx="1805689"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468905" y="5202685"/>
              <a:ext cx="1693373" cy="237667"/>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5534141" y="4081737"/>
            <a:ext cx="910827" cy="433324"/>
          </a:xfrm>
          <a:prstGeom prst="rect">
            <a:avLst/>
          </a:prstGeom>
          <a:noFill/>
        </p:spPr>
        <p:txBody>
          <a:bodyPr wrap="none" rtlCol="0">
            <a:spAutoFit/>
          </a:bodyPr>
          <a:lstStyle/>
          <a:p>
            <a:pPr algn="ctr"/>
            <a:r>
              <a:rPr lang="en-GB" sz="1108" b="1" dirty="0">
                <a:solidFill>
                  <a:srgbClr val="002E54"/>
                </a:solidFill>
              </a:rPr>
              <a:t>In Rainbows</a:t>
            </a:r>
          </a:p>
          <a:p>
            <a:pPr algn="ctr"/>
            <a:r>
              <a:rPr lang="en-GB" sz="1108" b="1" dirty="0">
                <a:solidFill>
                  <a:srgbClr val="002E54"/>
                </a:solidFill>
              </a:rPr>
              <a:t>(Radiohead)</a:t>
            </a:r>
          </a:p>
        </p:txBody>
      </p:sp>
      <p:grpSp>
        <p:nvGrpSpPr>
          <p:cNvPr id="18" name="Group 17"/>
          <p:cNvGrpSpPr/>
          <p:nvPr/>
        </p:nvGrpSpPr>
        <p:grpSpPr>
          <a:xfrm>
            <a:off x="5069616" y="799049"/>
            <a:ext cx="1839874" cy="3340064"/>
            <a:chOff x="6795340" y="868432"/>
            <a:chExt cx="2657595" cy="4824536"/>
          </a:xfrm>
        </p:grpSpPr>
        <p:graphicFrame>
          <p:nvGraphicFramePr>
            <p:cNvPr id="19" name="Chart 18"/>
            <p:cNvGraphicFramePr/>
            <p:nvPr>
              <p:extLst>
                <p:ext uri="{D42A27DB-BD31-4B8C-83A1-F6EECF244321}">
                  <p14:modId xmlns:p14="http://schemas.microsoft.com/office/powerpoint/2010/main" val="443731099"/>
                </p:ext>
              </p:extLst>
            </p:nvPr>
          </p:nvGraphicFramePr>
          <p:xfrm>
            <a:off x="6795340" y="868432"/>
            <a:ext cx="2657595"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7785854" y="4482888"/>
              <a:ext cx="676575" cy="348799"/>
            </a:xfrm>
            <a:prstGeom prst="rect">
              <a:avLst/>
            </a:prstGeom>
            <a:noFill/>
          </p:spPr>
          <p:txBody>
            <a:bodyPr wrap="none" rtlCol="0">
              <a:spAutoFit/>
            </a:bodyPr>
            <a:lstStyle/>
            <a:p>
              <a:pPr algn="ctr"/>
              <a:r>
                <a:rPr lang="en-GB" sz="969" b="1">
                  <a:solidFill>
                    <a:srgbClr val="002E54"/>
                  </a:solidFill>
                </a:rPr>
                <a:t>$2.26</a:t>
              </a:r>
            </a:p>
          </p:txBody>
        </p:sp>
      </p:grpSp>
      <p:grpSp>
        <p:nvGrpSpPr>
          <p:cNvPr id="21" name="Group 20"/>
          <p:cNvGrpSpPr/>
          <p:nvPr/>
        </p:nvGrpSpPr>
        <p:grpSpPr>
          <a:xfrm>
            <a:off x="2482540" y="1703329"/>
            <a:ext cx="1250093" cy="2301329"/>
            <a:chOff x="2635094" y="2502933"/>
            <a:chExt cx="1805689" cy="3324141"/>
          </a:xfrm>
        </p:grpSpPr>
        <p:cxnSp>
          <p:nvCxnSpPr>
            <p:cNvPr id="22" name="Straight Connector 21"/>
            <p:cNvCxnSpPr/>
            <p:nvPr/>
          </p:nvCxnSpPr>
          <p:spPr>
            <a:xfrm>
              <a:off x="2635094" y="5827074"/>
              <a:ext cx="1805689"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695992" y="5202685"/>
              <a:ext cx="1715632" cy="237667"/>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95992" y="3338482"/>
              <a:ext cx="1715632" cy="553319"/>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695992" y="2502933"/>
              <a:ext cx="1715632" cy="972951"/>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6" name="Chart 25"/>
          <p:cNvGraphicFramePr/>
          <p:nvPr>
            <p:extLst>
              <p:ext uri="{D42A27DB-BD31-4B8C-83A1-F6EECF244321}">
                <p14:modId xmlns:p14="http://schemas.microsoft.com/office/powerpoint/2010/main" val="2538150295"/>
              </p:ext>
            </p:extLst>
          </p:nvPr>
        </p:nvGraphicFramePr>
        <p:xfrm>
          <a:off x="1239912" y="799049"/>
          <a:ext cx="1839874" cy="3340064"/>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1815043" y="4081737"/>
            <a:ext cx="689612" cy="262829"/>
          </a:xfrm>
          <a:prstGeom prst="rect">
            <a:avLst/>
          </a:prstGeom>
          <a:noFill/>
        </p:spPr>
        <p:txBody>
          <a:bodyPr wrap="none" rtlCol="0">
            <a:spAutoFit/>
          </a:bodyPr>
          <a:lstStyle/>
          <a:p>
            <a:pPr algn="ctr"/>
            <a:r>
              <a:rPr lang="en-GB" sz="1108" b="1" dirty="0">
                <a:solidFill>
                  <a:srgbClr val="002E54"/>
                </a:solidFill>
              </a:rPr>
              <a:t>CD </a:t>
            </a:r>
            <a:r>
              <a:rPr lang="en-GB" sz="1108" b="1" dirty="0" err="1">
                <a:solidFill>
                  <a:srgbClr val="002E54"/>
                </a:solidFill>
              </a:rPr>
              <a:t>fisico</a:t>
            </a:r>
            <a:endParaRPr lang="en-GB" sz="1108" b="1" dirty="0">
              <a:solidFill>
                <a:srgbClr val="002E54"/>
              </a:solidFill>
            </a:endParaRPr>
          </a:p>
        </p:txBody>
      </p:sp>
      <p:sp>
        <p:nvSpPr>
          <p:cNvPr id="28" name="TextBox 27"/>
          <p:cNvSpPr txBox="1"/>
          <p:nvPr/>
        </p:nvSpPr>
        <p:spPr>
          <a:xfrm>
            <a:off x="3617683" y="4081737"/>
            <a:ext cx="914033" cy="262829"/>
          </a:xfrm>
          <a:prstGeom prst="rect">
            <a:avLst/>
          </a:prstGeom>
          <a:noFill/>
        </p:spPr>
        <p:txBody>
          <a:bodyPr wrap="none" rtlCol="0">
            <a:spAutoFit/>
          </a:bodyPr>
          <a:lstStyle/>
          <a:p>
            <a:pPr algn="ctr"/>
            <a:r>
              <a:rPr lang="en-GB" sz="1108" b="1" dirty="0">
                <a:solidFill>
                  <a:srgbClr val="002E54"/>
                </a:solidFill>
              </a:rPr>
              <a:t>CD in iTunes</a:t>
            </a:r>
          </a:p>
        </p:txBody>
      </p:sp>
      <p:sp>
        <p:nvSpPr>
          <p:cNvPr id="29" name="TextBox 28"/>
          <p:cNvSpPr txBox="1"/>
          <p:nvPr/>
        </p:nvSpPr>
        <p:spPr>
          <a:xfrm>
            <a:off x="1894392" y="1017029"/>
            <a:ext cx="530915" cy="241476"/>
          </a:xfrm>
          <a:prstGeom prst="rect">
            <a:avLst/>
          </a:prstGeom>
          <a:noFill/>
        </p:spPr>
        <p:txBody>
          <a:bodyPr wrap="none" rtlCol="0">
            <a:spAutoFit/>
          </a:bodyPr>
          <a:lstStyle/>
          <a:p>
            <a:pPr algn="ctr"/>
            <a:r>
              <a:rPr lang="en-GB" sz="969" b="1">
                <a:solidFill>
                  <a:srgbClr val="002E54"/>
                </a:solidFill>
              </a:rPr>
              <a:t>$14.99</a:t>
            </a:r>
          </a:p>
        </p:txBody>
      </p:sp>
      <p:grpSp>
        <p:nvGrpSpPr>
          <p:cNvPr id="30" name="Group 29"/>
          <p:cNvGrpSpPr/>
          <p:nvPr/>
        </p:nvGrpSpPr>
        <p:grpSpPr>
          <a:xfrm>
            <a:off x="3154763" y="799049"/>
            <a:ext cx="1839874" cy="3340064"/>
            <a:chOff x="4029442" y="868432"/>
            <a:chExt cx="2657595" cy="4824536"/>
          </a:xfrm>
        </p:grpSpPr>
        <p:graphicFrame>
          <p:nvGraphicFramePr>
            <p:cNvPr id="31" name="Chart 30"/>
            <p:cNvGraphicFramePr/>
            <p:nvPr>
              <p:extLst>
                <p:ext uri="{D42A27DB-BD31-4B8C-83A1-F6EECF244321}">
                  <p14:modId xmlns:p14="http://schemas.microsoft.com/office/powerpoint/2010/main" val="2288895217"/>
                </p:ext>
              </p:extLst>
            </p:nvPr>
          </p:nvGraphicFramePr>
          <p:xfrm>
            <a:off x="4029442" y="868432"/>
            <a:ext cx="2657595" cy="4824536"/>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5019952" y="2749368"/>
              <a:ext cx="676575" cy="348799"/>
            </a:xfrm>
            <a:prstGeom prst="rect">
              <a:avLst/>
            </a:prstGeom>
            <a:noFill/>
          </p:spPr>
          <p:txBody>
            <a:bodyPr wrap="none" rtlCol="0">
              <a:spAutoFit/>
            </a:bodyPr>
            <a:lstStyle/>
            <a:p>
              <a:pPr algn="ctr"/>
              <a:r>
                <a:rPr lang="en-GB" sz="969" b="1">
                  <a:solidFill>
                    <a:srgbClr val="002E54"/>
                  </a:solidFill>
                </a:rPr>
                <a:t>$9.99</a:t>
              </a:r>
            </a:p>
          </p:txBody>
        </p:sp>
      </p:grpSp>
      <p:sp>
        <p:nvSpPr>
          <p:cNvPr id="33" name="TextBox 32"/>
          <p:cNvSpPr txBox="1"/>
          <p:nvPr/>
        </p:nvSpPr>
        <p:spPr>
          <a:xfrm>
            <a:off x="696398" y="3689075"/>
            <a:ext cx="962123" cy="220188"/>
          </a:xfrm>
          <a:prstGeom prst="rect">
            <a:avLst/>
          </a:prstGeom>
          <a:noFill/>
        </p:spPr>
        <p:txBody>
          <a:bodyPr wrap="none" rtlCol="0">
            <a:spAutoFit/>
          </a:bodyPr>
          <a:lstStyle/>
          <a:p>
            <a:pPr algn="r"/>
            <a:r>
              <a:rPr lang="en-GB" sz="831" b="1" dirty="0" err="1">
                <a:solidFill>
                  <a:srgbClr val="002E54"/>
                </a:solidFill>
              </a:rPr>
              <a:t>Diritti</a:t>
            </a:r>
            <a:r>
              <a:rPr lang="en-GB" sz="831" b="1" dirty="0">
                <a:solidFill>
                  <a:srgbClr val="002E54"/>
                </a:solidFill>
              </a:rPr>
              <a:t> </a:t>
            </a:r>
            <a:r>
              <a:rPr lang="en-GB" sz="831" b="1" dirty="0" err="1">
                <a:solidFill>
                  <a:srgbClr val="002E54"/>
                </a:solidFill>
              </a:rPr>
              <a:t>degli</a:t>
            </a:r>
            <a:r>
              <a:rPr lang="en-GB" sz="831" b="1" dirty="0">
                <a:solidFill>
                  <a:srgbClr val="002E54"/>
                </a:solidFill>
              </a:rPr>
              <a:t> </a:t>
            </a:r>
            <a:r>
              <a:rPr lang="en-GB" sz="831" b="1" dirty="0" err="1">
                <a:solidFill>
                  <a:srgbClr val="002E54"/>
                </a:solidFill>
              </a:rPr>
              <a:t>artisti</a:t>
            </a:r>
            <a:endParaRPr lang="en-GB" sz="831" b="1" dirty="0">
              <a:solidFill>
                <a:srgbClr val="002E54"/>
              </a:solidFill>
            </a:endParaRPr>
          </a:p>
        </p:txBody>
      </p:sp>
      <p:sp>
        <p:nvSpPr>
          <p:cNvPr id="34" name="TextBox 33"/>
          <p:cNvSpPr txBox="1"/>
          <p:nvPr/>
        </p:nvSpPr>
        <p:spPr>
          <a:xfrm rot="16200000">
            <a:off x="3250" y="2971822"/>
            <a:ext cx="1360301" cy="220188"/>
          </a:xfrm>
          <a:prstGeom prst="rect">
            <a:avLst/>
          </a:prstGeom>
          <a:noFill/>
        </p:spPr>
        <p:txBody>
          <a:bodyPr wrap="square" rtlCol="0">
            <a:spAutoFit/>
          </a:bodyPr>
          <a:lstStyle/>
          <a:p>
            <a:pPr algn="ctr"/>
            <a:r>
              <a:rPr lang="en-GB" sz="831" b="1" err="1">
                <a:solidFill>
                  <a:srgbClr val="002E54"/>
                </a:solidFill>
              </a:rPr>
              <a:t>Etichetta</a:t>
            </a:r>
            <a:r>
              <a:rPr lang="en-GB" sz="831" b="1" dirty="0">
                <a:solidFill>
                  <a:srgbClr val="002E54"/>
                </a:solidFill>
              </a:rPr>
              <a:t> </a:t>
            </a:r>
            <a:r>
              <a:rPr lang="en-GB" sz="831" b="1" dirty="0" err="1">
                <a:solidFill>
                  <a:srgbClr val="002E54"/>
                </a:solidFill>
              </a:rPr>
              <a:t>discografica</a:t>
            </a:r>
            <a:endParaRPr lang="en-GB" sz="831" b="1" dirty="0">
              <a:solidFill>
                <a:srgbClr val="002E54"/>
              </a:solidFill>
            </a:endParaRPr>
          </a:p>
        </p:txBody>
      </p:sp>
      <p:sp>
        <p:nvSpPr>
          <p:cNvPr id="35" name="TextBox 34"/>
          <p:cNvSpPr txBox="1"/>
          <p:nvPr/>
        </p:nvSpPr>
        <p:spPr>
          <a:xfrm>
            <a:off x="1254243" y="3184787"/>
            <a:ext cx="404278" cy="220188"/>
          </a:xfrm>
          <a:prstGeom prst="rect">
            <a:avLst/>
          </a:prstGeom>
          <a:noFill/>
        </p:spPr>
        <p:txBody>
          <a:bodyPr wrap="none" rtlCol="0">
            <a:spAutoFit/>
          </a:bodyPr>
          <a:lstStyle/>
          <a:p>
            <a:pPr algn="r"/>
            <a:r>
              <a:rPr lang="en-GB" sz="831" b="1" dirty="0" err="1">
                <a:solidFill>
                  <a:srgbClr val="002E54"/>
                </a:solidFill>
              </a:rPr>
              <a:t>Costi</a:t>
            </a:r>
            <a:endParaRPr lang="en-GB" sz="831" b="1" dirty="0">
              <a:solidFill>
                <a:srgbClr val="002E54"/>
              </a:solidFill>
            </a:endParaRPr>
          </a:p>
        </p:txBody>
      </p:sp>
      <p:sp>
        <p:nvSpPr>
          <p:cNvPr id="36" name="TextBox 35"/>
          <p:cNvSpPr txBox="1"/>
          <p:nvPr/>
        </p:nvSpPr>
        <p:spPr>
          <a:xfrm>
            <a:off x="1162872" y="2741832"/>
            <a:ext cx="495649" cy="220188"/>
          </a:xfrm>
          <a:prstGeom prst="rect">
            <a:avLst/>
          </a:prstGeom>
          <a:noFill/>
        </p:spPr>
        <p:txBody>
          <a:bodyPr wrap="none" rtlCol="0">
            <a:spAutoFit/>
          </a:bodyPr>
          <a:lstStyle/>
          <a:p>
            <a:pPr algn="r"/>
            <a:r>
              <a:rPr lang="en-GB" sz="831" b="1" dirty="0" err="1">
                <a:solidFill>
                  <a:srgbClr val="002E54"/>
                </a:solidFill>
              </a:rPr>
              <a:t>Profitti</a:t>
            </a:r>
            <a:endParaRPr lang="en-GB" sz="831" b="1" dirty="0">
              <a:solidFill>
                <a:srgbClr val="002E54"/>
              </a:solidFill>
            </a:endParaRPr>
          </a:p>
        </p:txBody>
      </p:sp>
      <p:sp>
        <p:nvSpPr>
          <p:cNvPr id="37" name="TextBox 36"/>
          <p:cNvSpPr txBox="1"/>
          <p:nvPr/>
        </p:nvSpPr>
        <p:spPr>
          <a:xfrm>
            <a:off x="1247047" y="1957602"/>
            <a:ext cx="404278" cy="220188"/>
          </a:xfrm>
          <a:prstGeom prst="rect">
            <a:avLst/>
          </a:prstGeom>
          <a:noFill/>
        </p:spPr>
        <p:txBody>
          <a:bodyPr wrap="none" rtlCol="0">
            <a:spAutoFit/>
          </a:bodyPr>
          <a:lstStyle/>
          <a:p>
            <a:pPr algn="r"/>
            <a:r>
              <a:rPr lang="en-GB" sz="831" b="1" dirty="0" err="1">
                <a:solidFill>
                  <a:srgbClr val="002E54"/>
                </a:solidFill>
              </a:rPr>
              <a:t>Costi</a:t>
            </a:r>
            <a:endParaRPr lang="en-GB" sz="831" b="1" dirty="0">
              <a:solidFill>
                <a:srgbClr val="002E54"/>
              </a:solidFill>
            </a:endParaRPr>
          </a:p>
        </p:txBody>
      </p:sp>
      <p:sp>
        <p:nvSpPr>
          <p:cNvPr id="38" name="TextBox 37"/>
          <p:cNvSpPr txBox="1"/>
          <p:nvPr/>
        </p:nvSpPr>
        <p:spPr>
          <a:xfrm>
            <a:off x="1162872" y="1677008"/>
            <a:ext cx="495649" cy="220188"/>
          </a:xfrm>
          <a:prstGeom prst="rect">
            <a:avLst/>
          </a:prstGeom>
          <a:noFill/>
        </p:spPr>
        <p:txBody>
          <a:bodyPr wrap="none" rtlCol="0">
            <a:spAutoFit/>
          </a:bodyPr>
          <a:lstStyle/>
          <a:p>
            <a:pPr algn="r"/>
            <a:r>
              <a:rPr lang="en-GB" sz="831" b="1" dirty="0" err="1">
                <a:solidFill>
                  <a:srgbClr val="002E54"/>
                </a:solidFill>
              </a:rPr>
              <a:t>Profitti</a:t>
            </a:r>
            <a:endParaRPr lang="en-GB" sz="831" b="1" dirty="0">
              <a:solidFill>
                <a:srgbClr val="002E54"/>
              </a:solidFill>
            </a:endParaRPr>
          </a:p>
        </p:txBody>
      </p:sp>
      <p:sp>
        <p:nvSpPr>
          <p:cNvPr id="41" name="TextBox 40"/>
          <p:cNvSpPr txBox="1"/>
          <p:nvPr/>
        </p:nvSpPr>
        <p:spPr>
          <a:xfrm>
            <a:off x="934462" y="2387296"/>
            <a:ext cx="716864" cy="220188"/>
          </a:xfrm>
          <a:prstGeom prst="rect">
            <a:avLst/>
          </a:prstGeom>
          <a:noFill/>
        </p:spPr>
        <p:txBody>
          <a:bodyPr wrap="none" rtlCol="0">
            <a:spAutoFit/>
          </a:bodyPr>
          <a:lstStyle/>
          <a:p>
            <a:pPr algn="r"/>
            <a:r>
              <a:rPr lang="en-GB" sz="831" b="1" dirty="0" err="1">
                <a:solidFill>
                  <a:srgbClr val="002E54"/>
                </a:solidFill>
              </a:rPr>
              <a:t>Promozione</a:t>
            </a:r>
            <a:endParaRPr lang="en-GB" sz="831" b="1" dirty="0">
              <a:solidFill>
                <a:srgbClr val="002E54"/>
              </a:solidFill>
            </a:endParaRPr>
          </a:p>
        </p:txBody>
      </p:sp>
      <p:sp>
        <p:nvSpPr>
          <p:cNvPr id="42" name="TextBox 41"/>
          <p:cNvSpPr txBox="1"/>
          <p:nvPr/>
        </p:nvSpPr>
        <p:spPr>
          <a:xfrm rot="16200000">
            <a:off x="333789" y="1805095"/>
            <a:ext cx="699230" cy="220188"/>
          </a:xfrm>
          <a:prstGeom prst="rect">
            <a:avLst/>
          </a:prstGeom>
          <a:noFill/>
        </p:spPr>
        <p:txBody>
          <a:bodyPr wrap="none" rtlCol="0">
            <a:spAutoFit/>
          </a:bodyPr>
          <a:lstStyle/>
          <a:p>
            <a:pPr algn="ctr"/>
            <a:r>
              <a:rPr lang="en-GB" sz="831" b="1" dirty="0" err="1">
                <a:solidFill>
                  <a:srgbClr val="002E54"/>
                </a:solidFill>
              </a:rPr>
              <a:t>Rivenditore</a:t>
            </a:r>
            <a:endParaRPr lang="en-GB" sz="831" b="1" dirty="0">
              <a:solidFill>
                <a:srgbClr val="002E54"/>
              </a:solidFill>
            </a:endParaRPr>
          </a:p>
        </p:txBody>
      </p:sp>
      <p:cxnSp>
        <p:nvCxnSpPr>
          <p:cNvPr id="43" name="Straight Connector 42"/>
          <p:cNvCxnSpPr/>
          <p:nvPr/>
        </p:nvCxnSpPr>
        <p:spPr>
          <a:xfrm flipV="1">
            <a:off x="830169" y="2837714"/>
            <a:ext cx="351332"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830168" y="3282868"/>
            <a:ext cx="455126"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30168" y="2056341"/>
            <a:ext cx="456335"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830170" y="1775089"/>
            <a:ext cx="344738" cy="0"/>
          </a:xfrm>
          <a:prstGeom prst="line">
            <a:avLst/>
          </a:prstGeom>
          <a:ln w="12700">
            <a:solidFill>
              <a:srgbClr val="002E54"/>
            </a:solidFill>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4578144" y="2427159"/>
            <a:ext cx="1133644" cy="1569807"/>
            <a:chOff x="6085438" y="3220146"/>
            <a:chExt cx="1637486" cy="2267499"/>
          </a:xfrm>
        </p:grpSpPr>
        <p:sp>
          <p:nvSpPr>
            <p:cNvPr id="51" name="TextBox 50"/>
            <p:cNvSpPr txBox="1"/>
            <p:nvPr/>
          </p:nvSpPr>
          <p:spPr>
            <a:xfrm>
              <a:off x="6085438" y="5169596"/>
              <a:ext cx="1389733" cy="318049"/>
            </a:xfrm>
            <a:prstGeom prst="rect">
              <a:avLst/>
            </a:prstGeom>
            <a:noFill/>
          </p:spPr>
          <p:txBody>
            <a:bodyPr wrap="none" rtlCol="0">
              <a:spAutoFit/>
            </a:bodyPr>
            <a:lstStyle/>
            <a:p>
              <a:r>
                <a:rPr lang="en-GB" sz="831" b="1" dirty="0" err="1">
                  <a:solidFill>
                    <a:srgbClr val="002E54"/>
                  </a:solidFill>
                </a:rPr>
                <a:t>Diritti</a:t>
              </a:r>
              <a:r>
                <a:rPr lang="en-GB" sz="831" b="1" dirty="0">
                  <a:solidFill>
                    <a:srgbClr val="002E54"/>
                  </a:solidFill>
                </a:rPr>
                <a:t> </a:t>
              </a:r>
              <a:r>
                <a:rPr lang="en-GB" sz="831" b="1" dirty="0" err="1">
                  <a:solidFill>
                    <a:srgbClr val="002E54"/>
                  </a:solidFill>
                </a:rPr>
                <a:t>degli</a:t>
              </a:r>
              <a:r>
                <a:rPr lang="en-GB" sz="831" b="1" dirty="0">
                  <a:solidFill>
                    <a:srgbClr val="002E54"/>
                  </a:solidFill>
                </a:rPr>
                <a:t> </a:t>
              </a:r>
              <a:r>
                <a:rPr lang="en-GB" sz="831" b="1" dirty="0" err="1">
                  <a:solidFill>
                    <a:srgbClr val="002E54"/>
                  </a:solidFill>
                </a:rPr>
                <a:t>artisti</a:t>
              </a:r>
              <a:endParaRPr lang="en-GB" sz="831" b="1" dirty="0">
                <a:solidFill>
                  <a:srgbClr val="002E54"/>
                </a:solidFill>
              </a:endParaRPr>
            </a:p>
          </p:txBody>
        </p:sp>
        <p:sp>
          <p:nvSpPr>
            <p:cNvPr id="53" name="TextBox 52"/>
            <p:cNvSpPr txBox="1"/>
            <p:nvPr/>
          </p:nvSpPr>
          <p:spPr>
            <a:xfrm>
              <a:off x="6085438" y="4191460"/>
              <a:ext cx="1637486" cy="318049"/>
            </a:xfrm>
            <a:prstGeom prst="rect">
              <a:avLst/>
            </a:prstGeom>
            <a:noFill/>
          </p:spPr>
          <p:txBody>
            <a:bodyPr wrap="none" rtlCol="0">
              <a:spAutoFit/>
            </a:bodyPr>
            <a:lstStyle/>
            <a:p>
              <a:r>
                <a:rPr lang="en-GB" sz="831" b="1" dirty="0" err="1">
                  <a:solidFill>
                    <a:srgbClr val="002E54"/>
                  </a:solidFill>
                </a:rPr>
                <a:t>Etichetta</a:t>
              </a:r>
              <a:r>
                <a:rPr lang="en-GB" sz="831" b="1" dirty="0">
                  <a:solidFill>
                    <a:srgbClr val="002E54"/>
                  </a:solidFill>
                </a:rPr>
                <a:t> </a:t>
              </a:r>
              <a:r>
                <a:rPr lang="en-GB" sz="831" b="1" dirty="0" err="1">
                  <a:solidFill>
                    <a:srgbClr val="002E54"/>
                  </a:solidFill>
                </a:rPr>
                <a:t>discografica</a:t>
              </a:r>
              <a:endParaRPr lang="en-GB" sz="831" b="1" dirty="0">
                <a:solidFill>
                  <a:srgbClr val="002E54"/>
                </a:solidFill>
              </a:endParaRPr>
            </a:p>
          </p:txBody>
        </p:sp>
        <p:sp>
          <p:nvSpPr>
            <p:cNvPr id="54" name="TextBox 53"/>
            <p:cNvSpPr txBox="1"/>
            <p:nvPr/>
          </p:nvSpPr>
          <p:spPr>
            <a:xfrm>
              <a:off x="6085438" y="3220146"/>
              <a:ext cx="1484665" cy="318049"/>
            </a:xfrm>
            <a:prstGeom prst="rect">
              <a:avLst/>
            </a:prstGeom>
            <a:noFill/>
          </p:spPr>
          <p:txBody>
            <a:bodyPr wrap="none" rtlCol="0">
              <a:spAutoFit/>
            </a:bodyPr>
            <a:lstStyle/>
            <a:p>
              <a:r>
                <a:rPr lang="en-GB" sz="831" b="1" dirty="0">
                  <a:solidFill>
                    <a:srgbClr val="002E54"/>
                  </a:solidFill>
                </a:rPr>
                <a:t>Apple (</a:t>
              </a:r>
              <a:r>
                <a:rPr lang="en-GB" sz="831" b="1" dirty="0" err="1">
                  <a:solidFill>
                    <a:srgbClr val="002E54"/>
                  </a:solidFill>
                </a:rPr>
                <a:t>rivenditore</a:t>
              </a:r>
              <a:r>
                <a:rPr lang="en-GB" sz="831" b="1" dirty="0">
                  <a:solidFill>
                    <a:srgbClr val="002E54"/>
                  </a:solidFill>
                </a:rPr>
                <a:t>)</a:t>
              </a:r>
            </a:p>
          </p:txBody>
        </p:sp>
      </p:grpSp>
      <p:sp>
        <p:nvSpPr>
          <p:cNvPr id="55" name="TextBox 54"/>
          <p:cNvSpPr txBox="1"/>
          <p:nvPr/>
        </p:nvSpPr>
        <p:spPr>
          <a:xfrm>
            <a:off x="951277" y="1225755"/>
            <a:ext cx="707245" cy="348044"/>
          </a:xfrm>
          <a:prstGeom prst="rect">
            <a:avLst/>
          </a:prstGeom>
          <a:noFill/>
        </p:spPr>
        <p:txBody>
          <a:bodyPr wrap="none" rtlCol="0">
            <a:spAutoFit/>
          </a:bodyPr>
          <a:lstStyle/>
          <a:p>
            <a:pPr algn="r"/>
            <a:r>
              <a:rPr lang="en-GB" sz="831" b="1" dirty="0" err="1">
                <a:solidFill>
                  <a:srgbClr val="002E54"/>
                </a:solidFill>
              </a:rPr>
              <a:t>Produzione</a:t>
            </a:r>
            <a:endParaRPr lang="en-GB" sz="831" b="1" dirty="0">
              <a:solidFill>
                <a:srgbClr val="002E54"/>
              </a:solidFill>
            </a:endParaRPr>
          </a:p>
          <a:p>
            <a:pPr algn="r"/>
            <a:r>
              <a:rPr lang="en-GB" sz="831" b="1" dirty="0">
                <a:solidFill>
                  <a:srgbClr val="002E54"/>
                </a:solidFill>
              </a:rPr>
              <a:t>e packaging</a:t>
            </a:r>
          </a:p>
        </p:txBody>
      </p:sp>
      <p:sp>
        <p:nvSpPr>
          <p:cNvPr id="56" name="TextBox 55"/>
          <p:cNvSpPr txBox="1"/>
          <p:nvPr/>
        </p:nvSpPr>
        <p:spPr>
          <a:xfrm>
            <a:off x="7060499" y="1324416"/>
            <a:ext cx="1389740" cy="411972"/>
          </a:xfrm>
          <a:prstGeom prst="rect">
            <a:avLst/>
          </a:prstGeom>
          <a:noFill/>
        </p:spPr>
        <p:txBody>
          <a:bodyPr wrap="none" rtlCol="0">
            <a:spAutoFit/>
          </a:bodyPr>
          <a:lstStyle/>
          <a:p>
            <a:pPr algn="r"/>
            <a:r>
              <a:rPr lang="en-US" sz="2077" dirty="0" err="1"/>
              <a:t>Meno</a:t>
            </a:r>
            <a:r>
              <a:rPr lang="en-US" sz="2077" dirty="0"/>
              <a:t> </a:t>
            </a:r>
            <a:r>
              <a:rPr lang="en-US" sz="2077" dirty="0" err="1"/>
              <a:t>costi</a:t>
            </a:r>
            <a:endParaRPr lang="en-US" sz="2077" dirty="0"/>
          </a:p>
        </p:txBody>
      </p:sp>
      <p:sp>
        <p:nvSpPr>
          <p:cNvPr id="47" name="Title 3">
            <a:extLst>
              <a:ext uri="{FF2B5EF4-FFF2-40B4-BE49-F238E27FC236}">
                <a16:creationId xmlns:a16="http://schemas.microsoft.com/office/drawing/2014/main" id="{A7BEC6FD-5F2E-B74A-B9C0-6B6D44962D76}"/>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220346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vigation-system-for-arc-welding-29315-2639573.jp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87470" y="1206352"/>
            <a:ext cx="3237888" cy="2641976"/>
          </a:xfrm>
          <a:prstGeom prst="rect">
            <a:avLst/>
          </a:prstGeom>
        </p:spPr>
      </p:pic>
      <p:sp>
        <p:nvSpPr>
          <p:cNvPr id="5" name="Rounded Rectangle 4"/>
          <p:cNvSpPr/>
          <p:nvPr/>
        </p:nvSpPr>
        <p:spPr>
          <a:xfrm>
            <a:off x="641066" y="4137991"/>
            <a:ext cx="7756622" cy="593999"/>
          </a:xfrm>
          <a:prstGeom prst="roundRect">
            <a:avLst>
              <a:gd name="adj" fmla="val 50000"/>
            </a:avLst>
          </a:prstGeom>
          <a:solidFill>
            <a:srgbClr val="E5EFFD"/>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6" name="Oval 5"/>
          <p:cNvSpPr/>
          <p:nvPr/>
        </p:nvSpPr>
        <p:spPr>
          <a:xfrm>
            <a:off x="4249377" y="4164990"/>
            <a:ext cx="540000" cy="540000"/>
          </a:xfrm>
          <a:prstGeom prst="ellipse">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11" name="TextBox 10"/>
          <p:cNvSpPr txBox="1"/>
          <p:nvPr/>
        </p:nvSpPr>
        <p:spPr>
          <a:xfrm>
            <a:off x="3703535" y="834833"/>
            <a:ext cx="1736950" cy="438582"/>
          </a:xfrm>
          <a:prstGeom prst="rect">
            <a:avLst/>
          </a:prstGeom>
          <a:noFill/>
        </p:spPr>
        <p:txBody>
          <a:bodyPr wrap="none" rtlCol="0">
            <a:spAutoFit/>
          </a:bodyPr>
          <a:lstStyle/>
          <a:p>
            <a:pPr algn="ctr"/>
            <a:r>
              <a:rPr lang="it-IT" sz="2250" b="1" dirty="0">
                <a:solidFill>
                  <a:srgbClr val="FF5050"/>
                </a:solidFill>
                <a:latin typeface="Trebuchet MS"/>
                <a:cs typeface="Trebuchet MS"/>
              </a:rPr>
              <a:t>Manifattura</a:t>
            </a:r>
          </a:p>
        </p:txBody>
      </p:sp>
      <p:pic>
        <p:nvPicPr>
          <p:cNvPr id="4" name="Picture 3" descr="teh-wrenc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53" y="1136823"/>
            <a:ext cx="1979367" cy="2946632"/>
          </a:xfrm>
          <a:prstGeom prst="rect">
            <a:avLst/>
          </a:prstGeom>
        </p:spPr>
      </p:pic>
      <p:sp>
        <p:nvSpPr>
          <p:cNvPr id="10" name="Title 3">
            <a:extLst>
              <a:ext uri="{FF2B5EF4-FFF2-40B4-BE49-F238E27FC236}">
                <a16:creationId xmlns:a16="http://schemas.microsoft.com/office/drawing/2014/main" id="{572709F8-B662-D447-8BC6-1C6B7232567E}"/>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16103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341E-6 3.78847E-6 L 0.3909 3.78847E-6 " pathEditMode="relative" rAng="0" ptsTypes="AA">
                                      <p:cBhvr>
                                        <p:cTn id="6" dur="1000" fill="hold"/>
                                        <p:tgtEl>
                                          <p:spTgt spid="6"/>
                                        </p:tgtEl>
                                        <p:attrNameLst>
                                          <p:attrName>ppt_x</p:attrName>
                                          <p:attrName>ppt_y</p:attrName>
                                        </p:attrNameLst>
                                      </p:cBhvr>
                                      <p:rCtr x="195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D957146-CDB7-C745-B0D5-C71C7C95F2B3}"/>
              </a:ext>
            </a:extLst>
          </p:cNvPr>
          <p:cNvSpPr/>
          <p:nvPr/>
        </p:nvSpPr>
        <p:spPr>
          <a:xfrm>
            <a:off x="641066" y="4137991"/>
            <a:ext cx="7756622" cy="593999"/>
          </a:xfrm>
          <a:prstGeom prst="roundRect">
            <a:avLst>
              <a:gd name="adj" fmla="val 50000"/>
            </a:avLst>
          </a:prstGeom>
          <a:solidFill>
            <a:srgbClr val="E5EFFD"/>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6" name="Oval 5"/>
          <p:cNvSpPr/>
          <p:nvPr/>
        </p:nvSpPr>
        <p:spPr>
          <a:xfrm>
            <a:off x="4249377" y="4164990"/>
            <a:ext cx="540000" cy="540000"/>
          </a:xfrm>
          <a:prstGeom prst="ellipse">
            <a:avLst/>
          </a:prstGeom>
          <a:solidFill>
            <a:srgbClr val="FFDC96"/>
          </a:solidFill>
          <a:ln w="25400">
            <a:solidFill>
              <a:srgbClr val="FFAA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11" name="TextBox 10"/>
          <p:cNvSpPr txBox="1"/>
          <p:nvPr/>
        </p:nvSpPr>
        <p:spPr>
          <a:xfrm>
            <a:off x="3785571" y="834833"/>
            <a:ext cx="1572867" cy="438582"/>
          </a:xfrm>
          <a:prstGeom prst="rect">
            <a:avLst/>
          </a:prstGeom>
          <a:noFill/>
        </p:spPr>
        <p:txBody>
          <a:bodyPr wrap="none" rtlCol="0">
            <a:spAutoFit/>
          </a:bodyPr>
          <a:lstStyle/>
          <a:p>
            <a:pPr algn="ctr"/>
            <a:r>
              <a:rPr lang="it-IT" sz="2250" b="1" dirty="0">
                <a:solidFill>
                  <a:srgbClr val="FFAA50"/>
                </a:solidFill>
                <a:latin typeface="Trebuchet MS"/>
                <a:cs typeface="Trebuchet MS"/>
              </a:rPr>
              <a:t>Segreteria</a:t>
            </a:r>
          </a:p>
        </p:txBody>
      </p:sp>
      <p:pic>
        <p:nvPicPr>
          <p:cNvPr id="7" name="Picture 6" descr="apple-sir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996" y="1460859"/>
            <a:ext cx="2121519" cy="2121519"/>
          </a:xfrm>
          <a:prstGeom prst="rect">
            <a:avLst/>
          </a:prstGeom>
        </p:spPr>
      </p:pic>
      <p:pic>
        <p:nvPicPr>
          <p:cNvPr id="12" name="Picture 11" descr="8A2FC8AF-9C1F-4262-8DF6-58F96E18CCDD_mw800_s.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44875" y1="72417" x2="44875" y2="72417"/>
                        <a14:foregroundMark x1="69000" y1="6750" x2="69000" y2="20333"/>
                        <a14:foregroundMark x1="66750" y1="5000" x2="65250" y2="21167"/>
                        <a14:foregroundMark x1="52125" y1="29417" x2="52125" y2="29417"/>
                        <a14:foregroundMark x1="72125" y1="34083" x2="72125" y2="34083"/>
                        <a14:foregroundMark x1="48875" y1="29583" x2="48875" y2="29583"/>
                        <a14:backgroundMark x1="91000" y1="74083" x2="91000" y2="10583"/>
                      </a14:backgroundRemoval>
                    </a14:imgEffect>
                  </a14:imgLayer>
                </a14:imgProps>
              </a:ext>
              <a:ext uri="{28A0092B-C50C-407E-A947-70E740481C1C}">
                <a14:useLocalDpi xmlns:a14="http://schemas.microsoft.com/office/drawing/2010/main" val="0"/>
              </a:ext>
            </a:extLst>
          </a:blip>
          <a:stretch>
            <a:fillRect/>
          </a:stretch>
        </p:blipFill>
        <p:spPr>
          <a:xfrm>
            <a:off x="289929" y="1028811"/>
            <a:ext cx="1850873" cy="2741511"/>
          </a:xfrm>
          <a:prstGeom prst="rect">
            <a:avLst/>
          </a:prstGeom>
        </p:spPr>
      </p:pic>
      <p:sp>
        <p:nvSpPr>
          <p:cNvPr id="10" name="Title 3">
            <a:extLst>
              <a:ext uri="{FF2B5EF4-FFF2-40B4-BE49-F238E27FC236}">
                <a16:creationId xmlns:a16="http://schemas.microsoft.com/office/drawing/2014/main" id="{301D1247-6753-F94C-B35D-CF72E06D804A}"/>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23346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341E-6 3.78847E-6 L 0.3909 3.78847E-6 " pathEditMode="relative" rAng="0" ptsTypes="AA">
                                      <p:cBhvr>
                                        <p:cTn id="6" dur="1000" fill="hold"/>
                                        <p:tgtEl>
                                          <p:spTgt spid="6"/>
                                        </p:tgtEl>
                                        <p:attrNameLst>
                                          <p:attrName>ppt_x</p:attrName>
                                          <p:attrName>ppt_y</p:attrName>
                                        </p:attrNameLst>
                                      </p:cBhvr>
                                      <p:rCtr x="195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3E298D95-F7DE-EA44-B3FE-107073C33FA9}"/>
              </a:ext>
            </a:extLst>
          </p:cNvPr>
          <p:cNvSpPr/>
          <p:nvPr/>
        </p:nvSpPr>
        <p:spPr>
          <a:xfrm>
            <a:off x="641066" y="4137991"/>
            <a:ext cx="7756622" cy="593999"/>
          </a:xfrm>
          <a:prstGeom prst="roundRect">
            <a:avLst>
              <a:gd name="adj" fmla="val 50000"/>
            </a:avLst>
          </a:prstGeom>
          <a:solidFill>
            <a:srgbClr val="E5EFFD"/>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pic>
        <p:nvPicPr>
          <p:cNvPr id="7" name="Picture 6" descr="lpd3_3d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81368" y="2570105"/>
            <a:ext cx="551630" cy="790950"/>
          </a:xfrm>
          <a:prstGeom prst="rect">
            <a:avLst/>
          </a:prstGeom>
        </p:spPr>
      </p:pic>
      <p:pic>
        <p:nvPicPr>
          <p:cNvPr id="2" name="Picture 1" descr="frau-zeigt-mit-finger-auf-leeres-schild.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1066" y="1514865"/>
            <a:ext cx="2725922" cy="1810296"/>
          </a:xfrm>
          <a:prstGeom prst="rect">
            <a:avLst/>
          </a:prstGeom>
        </p:spPr>
      </p:pic>
      <p:pic>
        <p:nvPicPr>
          <p:cNvPr id="3" name="Picture 2" descr="google_translat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11" y="1297973"/>
            <a:ext cx="2405237" cy="2405237"/>
          </a:xfrm>
          <a:prstGeom prst="rect">
            <a:avLst/>
          </a:prstGeom>
        </p:spPr>
      </p:pic>
      <p:sp>
        <p:nvSpPr>
          <p:cNvPr id="6" name="Oval 5"/>
          <p:cNvSpPr/>
          <p:nvPr/>
        </p:nvSpPr>
        <p:spPr>
          <a:xfrm>
            <a:off x="4249377" y="4156485"/>
            <a:ext cx="540000" cy="540000"/>
          </a:xfrm>
          <a:prstGeom prst="ellipse">
            <a:avLst/>
          </a:prstGeom>
          <a:solidFill>
            <a:srgbClr val="96DCAA"/>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9" name="TextBox 8"/>
          <p:cNvSpPr txBox="1"/>
          <p:nvPr/>
        </p:nvSpPr>
        <p:spPr>
          <a:xfrm>
            <a:off x="3734340" y="834833"/>
            <a:ext cx="1675330" cy="438582"/>
          </a:xfrm>
          <a:prstGeom prst="rect">
            <a:avLst/>
          </a:prstGeom>
          <a:noFill/>
        </p:spPr>
        <p:txBody>
          <a:bodyPr wrap="none" rtlCol="0">
            <a:spAutoFit/>
          </a:bodyPr>
          <a:lstStyle/>
          <a:p>
            <a:pPr algn="ctr"/>
            <a:r>
              <a:rPr lang="it-IT" sz="2250" b="1" dirty="0">
                <a:solidFill>
                  <a:srgbClr val="50C878"/>
                </a:solidFill>
                <a:latin typeface="Trebuchet MS"/>
                <a:cs typeface="Trebuchet MS"/>
              </a:rPr>
              <a:t>Traduzione</a:t>
            </a:r>
          </a:p>
        </p:txBody>
      </p:sp>
      <p:sp>
        <p:nvSpPr>
          <p:cNvPr id="4" name="Arc 3"/>
          <p:cNvSpPr/>
          <p:nvPr/>
        </p:nvSpPr>
        <p:spPr>
          <a:xfrm flipH="1" flipV="1">
            <a:off x="1721870" y="1659872"/>
            <a:ext cx="377048" cy="463592"/>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srgbClr val="000003"/>
              </a:solidFill>
              <a:latin typeface="Trebuchet MS"/>
              <a:cs typeface="Arial"/>
            </a:endParaRPr>
          </a:p>
        </p:txBody>
      </p:sp>
      <p:sp>
        <p:nvSpPr>
          <p:cNvPr id="12" name="Title 3">
            <a:extLst>
              <a:ext uri="{FF2B5EF4-FFF2-40B4-BE49-F238E27FC236}">
                <a16:creationId xmlns:a16="http://schemas.microsoft.com/office/drawing/2014/main" id="{189EC8AE-2DD9-6E49-92EB-0BFCE285C837}"/>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7301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341E-6 3.78847E-6 L 0.3909 3.78847E-6 " pathEditMode="relative" rAng="0" ptsTypes="AA">
                                      <p:cBhvr>
                                        <p:cTn id="6" dur="1000" fill="hold"/>
                                        <p:tgtEl>
                                          <p:spTgt spid="6"/>
                                        </p:tgtEl>
                                        <p:attrNameLst>
                                          <p:attrName>ppt_x</p:attrName>
                                          <p:attrName>ppt_y</p:attrName>
                                        </p:attrNameLst>
                                      </p:cBhvr>
                                      <p:rCtr x="195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51C7E02-7D6B-3A46-A6CF-06EF53AAD724}"/>
              </a:ext>
            </a:extLst>
          </p:cNvPr>
          <p:cNvSpPr/>
          <p:nvPr/>
        </p:nvSpPr>
        <p:spPr>
          <a:xfrm>
            <a:off x="641066" y="4137991"/>
            <a:ext cx="7756622" cy="593999"/>
          </a:xfrm>
          <a:prstGeom prst="roundRect">
            <a:avLst>
              <a:gd name="adj" fmla="val 50000"/>
            </a:avLst>
          </a:prstGeom>
          <a:solidFill>
            <a:srgbClr val="E5EFFD"/>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pic>
        <p:nvPicPr>
          <p:cNvPr id="4" name="Picture 3" descr="wats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660" y="1046010"/>
            <a:ext cx="2500908" cy="2854269"/>
          </a:xfrm>
          <a:prstGeom prst="rect">
            <a:avLst/>
          </a:prstGeom>
        </p:spPr>
      </p:pic>
      <p:sp>
        <p:nvSpPr>
          <p:cNvPr id="6" name="Oval 5"/>
          <p:cNvSpPr/>
          <p:nvPr/>
        </p:nvSpPr>
        <p:spPr>
          <a:xfrm>
            <a:off x="4249377" y="4164990"/>
            <a:ext cx="540000" cy="540000"/>
          </a:xfrm>
          <a:prstGeom prst="ellipse">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pic>
        <p:nvPicPr>
          <p:cNvPr id="12" name="Picture 11" descr="Kasparov#6-01.png"/>
          <p:cNvPicPr>
            <a:picLocks noChangeAspect="1"/>
          </p:cNvPicPr>
          <p:nvPr/>
        </p:nvPicPr>
        <p:blipFill rotWithShape="1">
          <a:blip r:embed="rId4">
            <a:extLst>
              <a:ext uri="{BEBA8EAE-BF5A-486C-A8C5-ECC9F3942E4B}">
                <a14:imgProps xmlns:a14="http://schemas.microsoft.com/office/drawing/2010/main">
                  <a14:imgLayer r:embed="rId5">
                    <a14:imgEffect>
                      <a14:backgroundRemoval t="6560" b="80694" l="15728" r="80151"/>
                    </a14:imgEffect>
                  </a14:imgLayer>
                </a14:imgProps>
              </a:ext>
              <a:ext uri="{28A0092B-C50C-407E-A947-70E740481C1C}">
                <a14:useLocalDpi xmlns:a14="http://schemas.microsoft.com/office/drawing/2010/main" val="0"/>
              </a:ext>
            </a:extLst>
          </a:blip>
          <a:srcRect l="24963" t="9051" r="28867" b="21650"/>
          <a:stretch/>
        </p:blipFill>
        <p:spPr>
          <a:xfrm>
            <a:off x="232432" y="866793"/>
            <a:ext cx="2165151" cy="2916324"/>
          </a:xfrm>
          <a:prstGeom prst="ellipse">
            <a:avLst/>
          </a:prstGeom>
          <a:effectLst>
            <a:outerShdw blurRad="53975" dist="88900" dir="5580000" algn="tl" rotWithShape="0">
              <a:srgbClr val="000000">
                <a:alpha val="39000"/>
              </a:srgbClr>
            </a:outerShdw>
          </a:effectLst>
        </p:spPr>
      </p:pic>
      <p:sp>
        <p:nvSpPr>
          <p:cNvPr id="13" name="TextBox 12"/>
          <p:cNvSpPr txBox="1"/>
          <p:nvPr/>
        </p:nvSpPr>
        <p:spPr>
          <a:xfrm>
            <a:off x="3883066" y="834833"/>
            <a:ext cx="1377878" cy="438582"/>
          </a:xfrm>
          <a:prstGeom prst="rect">
            <a:avLst/>
          </a:prstGeom>
          <a:noFill/>
        </p:spPr>
        <p:txBody>
          <a:bodyPr wrap="none" rtlCol="0">
            <a:spAutoFit/>
          </a:bodyPr>
          <a:lstStyle/>
          <a:p>
            <a:pPr algn="ctr"/>
            <a:r>
              <a:rPr lang="it-IT" sz="2250" b="1" dirty="0">
                <a:solidFill>
                  <a:srgbClr val="32AAFF"/>
                </a:solidFill>
                <a:latin typeface="Trebuchet MS"/>
                <a:cs typeface="Trebuchet MS"/>
              </a:rPr>
              <a:t>Strategia</a:t>
            </a:r>
          </a:p>
        </p:txBody>
      </p:sp>
      <p:sp>
        <p:nvSpPr>
          <p:cNvPr id="10" name="Title 3">
            <a:extLst>
              <a:ext uri="{FF2B5EF4-FFF2-40B4-BE49-F238E27FC236}">
                <a16:creationId xmlns:a16="http://schemas.microsoft.com/office/drawing/2014/main" id="{24C46284-33B0-CA43-B774-FB7A8EE49C46}"/>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340086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341E-6 3.78847E-6 L 0.3909 3.78847E-6 " pathEditMode="relative" rAng="0" ptsTypes="AA">
                                      <p:cBhvr>
                                        <p:cTn id="6" dur="1000" fill="hold"/>
                                        <p:tgtEl>
                                          <p:spTgt spid="6"/>
                                        </p:tgtEl>
                                        <p:attrNameLst>
                                          <p:attrName>ppt_x</p:attrName>
                                          <p:attrName>ppt_y</p:attrName>
                                        </p:attrNameLst>
                                      </p:cBhvr>
                                      <p:rCtr x="195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6783235" y="629634"/>
            <a:ext cx="787395" cy="3580893"/>
            <a:chOff x="7624840" y="777659"/>
            <a:chExt cx="1137348" cy="5172401"/>
          </a:xfrm>
        </p:grpSpPr>
        <p:sp>
          <p:nvSpPr>
            <p:cNvPr id="51" name="Rectangle 50"/>
            <p:cNvSpPr/>
            <p:nvPr/>
          </p:nvSpPr>
          <p:spPr>
            <a:xfrm>
              <a:off x="7894749" y="1321527"/>
              <a:ext cx="605454" cy="4628533"/>
            </a:xfrm>
            <a:prstGeom prst="rect">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54" name="Rectangle 53"/>
            <p:cNvSpPr/>
            <p:nvPr/>
          </p:nvSpPr>
          <p:spPr>
            <a:xfrm>
              <a:off x="7624840" y="777659"/>
              <a:ext cx="1137348" cy="564229"/>
            </a:xfrm>
            <a:prstGeom prst="rect">
              <a:avLst/>
            </a:prstGeom>
            <a:noFill/>
          </p:spPr>
          <p:txBody>
            <a:bodyPr wrap="none">
              <a:spAutoFit/>
            </a:bodyPr>
            <a:lstStyle/>
            <a:p>
              <a:pPr algn="ctr"/>
              <a:r>
                <a:rPr lang="it-IT" sz="969" b="1" dirty="0">
                  <a:solidFill>
                    <a:srgbClr val="32AAFF"/>
                  </a:solidFill>
                </a:rPr>
                <a:t>Rivoluzione</a:t>
              </a:r>
            </a:p>
            <a:p>
              <a:pPr algn="ctr"/>
              <a:r>
                <a:rPr lang="it-IT" sz="969" b="1" dirty="0">
                  <a:solidFill>
                    <a:srgbClr val="32AAFF"/>
                  </a:solidFill>
                </a:rPr>
                <a:t>industriale</a:t>
              </a:r>
            </a:p>
          </p:txBody>
        </p:sp>
      </p:grpSp>
      <p:grpSp>
        <p:nvGrpSpPr>
          <p:cNvPr id="23" name="Group 22"/>
          <p:cNvGrpSpPr/>
          <p:nvPr/>
        </p:nvGrpSpPr>
        <p:grpSpPr>
          <a:xfrm>
            <a:off x="3743556" y="770787"/>
            <a:ext cx="516488" cy="3430874"/>
            <a:chOff x="4214350" y="981545"/>
            <a:chExt cx="746039" cy="4955707"/>
          </a:xfrm>
        </p:grpSpPr>
        <p:cxnSp>
          <p:nvCxnSpPr>
            <p:cNvPr id="24" name="Straight Connector 23"/>
            <p:cNvCxnSpPr/>
            <p:nvPr/>
          </p:nvCxnSpPr>
          <p:spPr>
            <a:xfrm flipV="1">
              <a:off x="4560000" y="1321527"/>
              <a:ext cx="27368" cy="4615725"/>
            </a:xfrm>
            <a:prstGeom prst="line">
              <a:avLst/>
            </a:prstGeom>
            <a:ln w="25400">
              <a:solidFill>
                <a:srgbClr val="FF5050"/>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214350" y="981545"/>
              <a:ext cx="746039" cy="348799"/>
            </a:xfrm>
            <a:prstGeom prst="rect">
              <a:avLst/>
            </a:prstGeom>
          </p:spPr>
          <p:txBody>
            <a:bodyPr wrap="none">
              <a:spAutoFit/>
            </a:bodyPr>
            <a:lstStyle/>
            <a:p>
              <a:pPr algn="ctr"/>
              <a:r>
                <a:rPr lang="it-IT" sz="969" b="1" dirty="0">
                  <a:solidFill>
                    <a:srgbClr val="FF5050"/>
                  </a:solidFill>
                </a:rPr>
                <a:t>Budda</a:t>
              </a:r>
            </a:p>
          </p:txBody>
        </p:sp>
      </p:grpSp>
      <p:grpSp>
        <p:nvGrpSpPr>
          <p:cNvPr id="26" name="Group 25"/>
          <p:cNvGrpSpPr/>
          <p:nvPr/>
        </p:nvGrpSpPr>
        <p:grpSpPr>
          <a:xfrm>
            <a:off x="2284058" y="770787"/>
            <a:ext cx="601447" cy="3430874"/>
            <a:chOff x="4152991" y="981545"/>
            <a:chExt cx="868758" cy="4955707"/>
          </a:xfrm>
        </p:grpSpPr>
        <p:cxnSp>
          <p:nvCxnSpPr>
            <p:cNvPr id="27" name="Straight Connector 26"/>
            <p:cNvCxnSpPr/>
            <p:nvPr/>
          </p:nvCxnSpPr>
          <p:spPr>
            <a:xfrm flipV="1">
              <a:off x="4560000" y="1321527"/>
              <a:ext cx="27368" cy="4615725"/>
            </a:xfrm>
            <a:prstGeom prst="line">
              <a:avLst/>
            </a:prstGeom>
            <a:ln w="25400">
              <a:solidFill>
                <a:srgbClr val="FF5050"/>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152991" y="981545"/>
              <a:ext cx="868758" cy="348799"/>
            </a:xfrm>
            <a:prstGeom prst="rect">
              <a:avLst/>
            </a:prstGeom>
          </p:spPr>
          <p:txBody>
            <a:bodyPr wrap="none">
              <a:spAutoFit/>
            </a:bodyPr>
            <a:lstStyle/>
            <a:p>
              <a:pPr algn="ctr"/>
              <a:r>
                <a:rPr lang="it-IT" sz="969" b="1" dirty="0">
                  <a:solidFill>
                    <a:srgbClr val="FF5050"/>
                  </a:solidFill>
                </a:rPr>
                <a:t>Abramo</a:t>
              </a:r>
            </a:p>
          </p:txBody>
        </p:sp>
      </p:grpSp>
      <p:grpSp>
        <p:nvGrpSpPr>
          <p:cNvPr id="29" name="Group 28"/>
          <p:cNvGrpSpPr/>
          <p:nvPr/>
        </p:nvGrpSpPr>
        <p:grpSpPr>
          <a:xfrm>
            <a:off x="5026155" y="770787"/>
            <a:ext cx="739305" cy="3430874"/>
            <a:chOff x="4053431" y="981545"/>
            <a:chExt cx="1067884" cy="4955707"/>
          </a:xfrm>
        </p:grpSpPr>
        <p:cxnSp>
          <p:nvCxnSpPr>
            <p:cNvPr id="30" name="Straight Connector 29"/>
            <p:cNvCxnSpPr/>
            <p:nvPr/>
          </p:nvCxnSpPr>
          <p:spPr>
            <a:xfrm flipV="1">
              <a:off x="4560000" y="1321527"/>
              <a:ext cx="27368" cy="4615725"/>
            </a:xfrm>
            <a:prstGeom prst="line">
              <a:avLst/>
            </a:prstGeom>
            <a:ln w="25400">
              <a:solidFill>
                <a:srgbClr val="FF505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053431" y="981545"/>
              <a:ext cx="1067884" cy="348799"/>
            </a:xfrm>
            <a:prstGeom prst="rect">
              <a:avLst/>
            </a:prstGeom>
          </p:spPr>
          <p:txBody>
            <a:bodyPr wrap="none">
              <a:spAutoFit/>
            </a:bodyPr>
            <a:lstStyle/>
            <a:p>
              <a:pPr algn="ctr"/>
              <a:r>
                <a:rPr lang="it-IT" sz="969" b="1" dirty="0">
                  <a:solidFill>
                    <a:srgbClr val="FF5050"/>
                  </a:solidFill>
                </a:rPr>
                <a:t>Maometto</a:t>
              </a:r>
            </a:p>
          </p:txBody>
        </p:sp>
      </p:grpSp>
      <p:grpSp>
        <p:nvGrpSpPr>
          <p:cNvPr id="32" name="Group 31"/>
          <p:cNvGrpSpPr/>
          <p:nvPr/>
        </p:nvGrpSpPr>
        <p:grpSpPr>
          <a:xfrm>
            <a:off x="3859032" y="1455844"/>
            <a:ext cx="760144" cy="2744786"/>
            <a:chOff x="3986725" y="775905"/>
            <a:chExt cx="1097987" cy="3964691"/>
          </a:xfrm>
        </p:grpSpPr>
        <p:cxnSp>
          <p:nvCxnSpPr>
            <p:cNvPr id="33" name="Straight Connector 32"/>
            <p:cNvCxnSpPr/>
            <p:nvPr/>
          </p:nvCxnSpPr>
          <p:spPr>
            <a:xfrm flipV="1">
              <a:off x="4529025" y="1321528"/>
              <a:ext cx="27368" cy="3419068"/>
            </a:xfrm>
            <a:prstGeom prst="line">
              <a:avLst/>
            </a:prstGeom>
            <a:ln w="25400">
              <a:solidFill>
                <a:srgbClr val="FFAA50"/>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3986725" y="775905"/>
              <a:ext cx="1097987" cy="564229"/>
            </a:xfrm>
            <a:prstGeom prst="rect">
              <a:avLst/>
            </a:prstGeom>
          </p:spPr>
          <p:txBody>
            <a:bodyPr wrap="none">
              <a:spAutoFit/>
            </a:bodyPr>
            <a:lstStyle/>
            <a:p>
              <a:pPr algn="ctr"/>
              <a:r>
                <a:rPr lang="it-IT" sz="969" b="1" dirty="0">
                  <a:solidFill>
                    <a:srgbClr val="FFAA50"/>
                  </a:solidFill>
                </a:rPr>
                <a:t>Alessandro</a:t>
              </a:r>
            </a:p>
            <a:p>
              <a:pPr algn="ctr"/>
              <a:r>
                <a:rPr lang="it-IT" sz="969" b="1" dirty="0">
                  <a:solidFill>
                    <a:srgbClr val="FFAA50"/>
                  </a:solidFill>
                </a:rPr>
                <a:t>Magno</a:t>
              </a:r>
            </a:p>
          </p:txBody>
        </p:sp>
      </p:grpSp>
      <p:grpSp>
        <p:nvGrpSpPr>
          <p:cNvPr id="55" name="Group 54"/>
          <p:cNvGrpSpPr/>
          <p:nvPr/>
        </p:nvGrpSpPr>
        <p:grpSpPr>
          <a:xfrm>
            <a:off x="4569391" y="1456203"/>
            <a:ext cx="716464" cy="2744426"/>
            <a:chOff x="4427069" y="1971593"/>
            <a:chExt cx="1034893" cy="3964170"/>
          </a:xfrm>
        </p:grpSpPr>
        <p:sp>
          <p:nvSpPr>
            <p:cNvPr id="35" name="Rectangle 34"/>
            <p:cNvSpPr/>
            <p:nvPr/>
          </p:nvSpPr>
          <p:spPr>
            <a:xfrm>
              <a:off x="4427069" y="2516695"/>
              <a:ext cx="869611" cy="3419068"/>
            </a:xfrm>
            <a:prstGeom prst="rect">
              <a:avLst/>
            </a:prstGeom>
            <a:solidFill>
              <a:srgbClr val="FFDC96"/>
            </a:solidFill>
            <a:ln w="25400">
              <a:solidFill>
                <a:srgbClr val="FFAA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38" name="Rectangle 37"/>
            <p:cNvSpPr/>
            <p:nvPr/>
          </p:nvSpPr>
          <p:spPr>
            <a:xfrm>
              <a:off x="4604782" y="1971593"/>
              <a:ext cx="857180" cy="564229"/>
            </a:xfrm>
            <a:prstGeom prst="rect">
              <a:avLst/>
            </a:prstGeom>
          </p:spPr>
          <p:txBody>
            <a:bodyPr wrap="none">
              <a:spAutoFit/>
            </a:bodyPr>
            <a:lstStyle/>
            <a:p>
              <a:pPr algn="ctr"/>
              <a:r>
                <a:rPr lang="it-IT" sz="969" b="1" dirty="0">
                  <a:solidFill>
                    <a:srgbClr val="FFAA50"/>
                  </a:solidFill>
                </a:rPr>
                <a:t>Impero</a:t>
              </a:r>
            </a:p>
            <a:p>
              <a:pPr algn="ctr"/>
              <a:r>
                <a:rPr lang="it-IT" sz="969" b="1" dirty="0">
                  <a:solidFill>
                    <a:srgbClr val="FFAA50"/>
                  </a:solidFill>
                </a:rPr>
                <a:t>romano</a:t>
              </a:r>
            </a:p>
          </p:txBody>
        </p:sp>
      </p:grpSp>
      <p:grpSp>
        <p:nvGrpSpPr>
          <p:cNvPr id="56" name="Group 55"/>
          <p:cNvGrpSpPr/>
          <p:nvPr/>
        </p:nvGrpSpPr>
        <p:grpSpPr>
          <a:xfrm>
            <a:off x="6176957" y="1456203"/>
            <a:ext cx="702436" cy="2744426"/>
            <a:chOff x="6749106" y="1971593"/>
            <a:chExt cx="1014630" cy="3964170"/>
          </a:xfrm>
        </p:grpSpPr>
        <p:sp>
          <p:nvSpPr>
            <p:cNvPr id="37" name="Rectangle 36"/>
            <p:cNvSpPr/>
            <p:nvPr/>
          </p:nvSpPr>
          <p:spPr>
            <a:xfrm>
              <a:off x="6948931" y="2516695"/>
              <a:ext cx="605454" cy="3419068"/>
            </a:xfrm>
            <a:prstGeom prst="rect">
              <a:avLst/>
            </a:prstGeom>
            <a:solidFill>
              <a:srgbClr val="FFDC96"/>
            </a:solidFill>
            <a:ln w="25400">
              <a:solidFill>
                <a:srgbClr val="FFAA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39" name="Rectangle 38"/>
            <p:cNvSpPr/>
            <p:nvPr/>
          </p:nvSpPr>
          <p:spPr>
            <a:xfrm>
              <a:off x="6749106" y="1971593"/>
              <a:ext cx="1014630" cy="564229"/>
            </a:xfrm>
            <a:prstGeom prst="rect">
              <a:avLst/>
            </a:prstGeom>
          </p:spPr>
          <p:txBody>
            <a:bodyPr wrap="none">
              <a:spAutoFit/>
            </a:bodyPr>
            <a:lstStyle/>
            <a:p>
              <a:pPr algn="ctr"/>
              <a:r>
                <a:rPr lang="it-IT" sz="969" b="1" dirty="0">
                  <a:solidFill>
                    <a:srgbClr val="FFAA50"/>
                  </a:solidFill>
                </a:rPr>
                <a:t>Impero</a:t>
              </a:r>
            </a:p>
            <a:p>
              <a:pPr algn="ctr"/>
              <a:r>
                <a:rPr lang="it-IT" sz="969" b="1" dirty="0">
                  <a:solidFill>
                    <a:srgbClr val="FFAA50"/>
                  </a:solidFill>
                </a:rPr>
                <a:t>ottomano</a:t>
              </a:r>
            </a:p>
          </p:txBody>
        </p:sp>
      </p:grpSp>
      <p:grpSp>
        <p:nvGrpSpPr>
          <p:cNvPr id="40" name="Group 39"/>
          <p:cNvGrpSpPr/>
          <p:nvPr/>
        </p:nvGrpSpPr>
        <p:grpSpPr>
          <a:xfrm>
            <a:off x="4792521" y="2348475"/>
            <a:ext cx="418704" cy="1861020"/>
            <a:chOff x="4192046" y="981545"/>
            <a:chExt cx="604793" cy="2688140"/>
          </a:xfrm>
        </p:grpSpPr>
        <p:cxnSp>
          <p:nvCxnSpPr>
            <p:cNvPr id="41" name="Straight Connector 40"/>
            <p:cNvCxnSpPr/>
            <p:nvPr/>
          </p:nvCxnSpPr>
          <p:spPr>
            <a:xfrm flipV="1">
              <a:off x="4537597" y="1321528"/>
              <a:ext cx="18796" cy="2348157"/>
            </a:xfrm>
            <a:prstGeom prst="line">
              <a:avLst/>
            </a:prstGeom>
            <a:ln w="25400">
              <a:solidFill>
                <a:srgbClr val="50C878"/>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4192046" y="981545"/>
              <a:ext cx="604793" cy="348799"/>
            </a:xfrm>
            <a:prstGeom prst="rect">
              <a:avLst/>
            </a:prstGeom>
            <a:noFill/>
          </p:spPr>
          <p:txBody>
            <a:bodyPr wrap="none">
              <a:spAutoFit/>
            </a:bodyPr>
            <a:lstStyle/>
            <a:p>
              <a:pPr algn="ctr"/>
              <a:r>
                <a:rPr lang="it-IT" sz="969" b="1" dirty="0">
                  <a:solidFill>
                    <a:srgbClr val="50C878"/>
                  </a:solidFill>
                </a:rPr>
                <a:t>Zero</a:t>
              </a:r>
            </a:p>
          </p:txBody>
        </p:sp>
      </p:grpSp>
      <p:grpSp>
        <p:nvGrpSpPr>
          <p:cNvPr id="44" name="Group 43"/>
          <p:cNvGrpSpPr/>
          <p:nvPr/>
        </p:nvGrpSpPr>
        <p:grpSpPr>
          <a:xfrm>
            <a:off x="6601830" y="2341328"/>
            <a:ext cx="558166" cy="1868168"/>
            <a:chOff x="4593992" y="971221"/>
            <a:chExt cx="806239" cy="2698464"/>
          </a:xfrm>
        </p:grpSpPr>
        <p:cxnSp>
          <p:nvCxnSpPr>
            <p:cNvPr id="45" name="Straight Connector 44"/>
            <p:cNvCxnSpPr/>
            <p:nvPr/>
          </p:nvCxnSpPr>
          <p:spPr>
            <a:xfrm flipV="1">
              <a:off x="4651172" y="1321528"/>
              <a:ext cx="18796" cy="2348157"/>
            </a:xfrm>
            <a:prstGeom prst="line">
              <a:avLst/>
            </a:prstGeom>
            <a:ln w="25400">
              <a:solidFill>
                <a:srgbClr val="50C878"/>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4593992" y="971221"/>
              <a:ext cx="806239" cy="348799"/>
            </a:xfrm>
            <a:prstGeom prst="rect">
              <a:avLst/>
            </a:prstGeom>
            <a:noFill/>
          </p:spPr>
          <p:txBody>
            <a:bodyPr wrap="none">
              <a:spAutoFit/>
            </a:bodyPr>
            <a:lstStyle/>
            <a:p>
              <a:pPr algn="ctr"/>
              <a:r>
                <a:rPr lang="it-IT" sz="969" b="1" dirty="0">
                  <a:solidFill>
                    <a:srgbClr val="50C878"/>
                  </a:solidFill>
                </a:rPr>
                <a:t>Calcolo</a:t>
              </a:r>
            </a:p>
          </p:txBody>
        </p:sp>
      </p:grpSp>
      <p:grpSp>
        <p:nvGrpSpPr>
          <p:cNvPr id="47" name="Group 46"/>
          <p:cNvGrpSpPr/>
          <p:nvPr/>
        </p:nvGrpSpPr>
        <p:grpSpPr>
          <a:xfrm>
            <a:off x="5614525" y="2175761"/>
            <a:ext cx="833883" cy="2034766"/>
            <a:chOff x="3482220" y="730579"/>
            <a:chExt cx="1204498" cy="2939106"/>
          </a:xfrm>
        </p:grpSpPr>
        <p:cxnSp>
          <p:nvCxnSpPr>
            <p:cNvPr id="48" name="Straight Connector 47"/>
            <p:cNvCxnSpPr/>
            <p:nvPr/>
          </p:nvCxnSpPr>
          <p:spPr>
            <a:xfrm flipV="1">
              <a:off x="4651172" y="1321528"/>
              <a:ext cx="18796" cy="2348157"/>
            </a:xfrm>
            <a:prstGeom prst="line">
              <a:avLst/>
            </a:prstGeom>
            <a:ln w="25400">
              <a:solidFill>
                <a:srgbClr val="50C878"/>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482220" y="730579"/>
              <a:ext cx="1204498" cy="564229"/>
            </a:xfrm>
            <a:prstGeom prst="rect">
              <a:avLst/>
            </a:prstGeom>
            <a:noFill/>
          </p:spPr>
          <p:txBody>
            <a:bodyPr wrap="none">
              <a:spAutoFit/>
            </a:bodyPr>
            <a:lstStyle/>
            <a:p>
              <a:pPr algn="ctr"/>
              <a:r>
                <a:rPr lang="it-IT" sz="969" b="1" dirty="0">
                  <a:solidFill>
                    <a:srgbClr val="50C878"/>
                  </a:solidFill>
                </a:rPr>
                <a:t>Scoperta</a:t>
              </a:r>
            </a:p>
            <a:p>
              <a:pPr algn="ctr"/>
              <a:r>
                <a:rPr lang="it-IT" sz="969" b="1" dirty="0">
                  <a:solidFill>
                    <a:srgbClr val="50C878"/>
                  </a:solidFill>
                </a:rPr>
                <a:t>dell’America</a:t>
              </a:r>
            </a:p>
          </p:txBody>
        </p:sp>
      </p:grpSp>
      <p:grpSp>
        <p:nvGrpSpPr>
          <p:cNvPr id="57" name="Group 56"/>
          <p:cNvGrpSpPr/>
          <p:nvPr/>
        </p:nvGrpSpPr>
        <p:grpSpPr>
          <a:xfrm>
            <a:off x="1878722" y="919776"/>
            <a:ext cx="5582012" cy="3381292"/>
            <a:chOff x="540545" y="1196753"/>
            <a:chExt cx="8062907" cy="4884088"/>
          </a:xfrm>
        </p:grpSpPr>
        <p:graphicFrame>
          <p:nvGraphicFramePr>
            <p:cNvPr id="3" name="Chart 2"/>
            <p:cNvGraphicFramePr/>
            <p:nvPr/>
          </p:nvGraphicFramePr>
          <p:xfrm>
            <a:off x="540545" y="1196753"/>
            <a:ext cx="8062907" cy="4884088"/>
          </p:xfrm>
          <a:graphic>
            <a:graphicData uri="http://schemas.openxmlformats.org/drawingml/2006/chart">
              <c:chart xmlns:c="http://schemas.openxmlformats.org/drawingml/2006/chart" xmlns:r="http://schemas.openxmlformats.org/officeDocument/2006/relationships" r:id="rId3"/>
            </a:graphicData>
          </a:graphic>
        </p:graphicFrame>
        <p:sp>
          <p:nvSpPr>
            <p:cNvPr id="50" name="Rectangle 49"/>
            <p:cNvSpPr/>
            <p:nvPr/>
          </p:nvSpPr>
          <p:spPr>
            <a:xfrm>
              <a:off x="1830518" y="4218828"/>
              <a:ext cx="1287854" cy="1641560"/>
            </a:xfrm>
            <a:prstGeom prst="rect">
              <a:avLst/>
            </a:prstGeom>
          </p:spPr>
          <p:txBody>
            <a:bodyPr wrap="none">
              <a:spAutoFit/>
            </a:bodyPr>
            <a:lstStyle/>
            <a:p>
              <a:pPr algn="ctr"/>
              <a:r>
                <a:rPr lang="it-IT" sz="969" b="1" dirty="0">
                  <a:solidFill>
                    <a:srgbClr val="002E54"/>
                  </a:solidFill>
                </a:rPr>
                <a:t>Popolazione</a:t>
              </a:r>
            </a:p>
            <a:p>
              <a:pPr algn="ctr"/>
              <a:r>
                <a:rPr lang="it-IT" sz="969" b="1" dirty="0">
                  <a:solidFill>
                    <a:srgbClr val="002E54"/>
                  </a:solidFill>
                </a:rPr>
                <a:t>mondiale</a:t>
              </a:r>
            </a:p>
            <a:p>
              <a:pPr algn="ctr"/>
              <a:endParaRPr lang="it-IT" sz="485" b="1" dirty="0">
                <a:solidFill>
                  <a:srgbClr val="002E54"/>
                </a:solidFill>
              </a:endParaRPr>
            </a:p>
            <a:p>
              <a:pPr algn="ctr"/>
              <a:r>
                <a:rPr lang="it-IT" sz="969" b="1" dirty="0">
                  <a:solidFill>
                    <a:srgbClr val="002E54"/>
                  </a:solidFill>
                </a:rPr>
                <a:t>e</a:t>
              </a:r>
            </a:p>
            <a:p>
              <a:pPr algn="ctr"/>
              <a:endParaRPr lang="it-IT" sz="485" b="1" dirty="0">
                <a:solidFill>
                  <a:srgbClr val="002E54"/>
                </a:solidFill>
              </a:endParaRPr>
            </a:p>
            <a:p>
              <a:pPr algn="ctr"/>
              <a:r>
                <a:rPr lang="it-IT" sz="969" b="1" dirty="0">
                  <a:solidFill>
                    <a:srgbClr val="002E54"/>
                  </a:solidFill>
                </a:rPr>
                <a:t>Social</a:t>
              </a:r>
            </a:p>
            <a:p>
              <a:pPr algn="ctr"/>
              <a:r>
                <a:rPr lang="it-IT" sz="969" b="1" dirty="0" err="1">
                  <a:solidFill>
                    <a:srgbClr val="002E54"/>
                  </a:solidFill>
                </a:rPr>
                <a:t>improvement</a:t>
              </a:r>
              <a:endParaRPr lang="it-IT" sz="969" b="1" dirty="0">
                <a:solidFill>
                  <a:srgbClr val="002E54"/>
                </a:solidFill>
              </a:endParaRPr>
            </a:p>
            <a:p>
              <a:pPr algn="ctr"/>
              <a:r>
                <a:rPr lang="it-IT" sz="969" b="1" dirty="0" err="1">
                  <a:solidFill>
                    <a:srgbClr val="002E54"/>
                  </a:solidFill>
                </a:rPr>
                <a:t>index</a:t>
              </a:r>
              <a:endParaRPr lang="it-IT" sz="969" b="1" dirty="0">
                <a:solidFill>
                  <a:srgbClr val="002E54"/>
                </a:solidFill>
              </a:endParaRPr>
            </a:p>
          </p:txBody>
        </p:sp>
      </p:grpSp>
      <p:grpSp>
        <p:nvGrpSpPr>
          <p:cNvPr id="20" name="Group 19"/>
          <p:cNvGrpSpPr/>
          <p:nvPr/>
        </p:nvGrpSpPr>
        <p:grpSpPr>
          <a:xfrm>
            <a:off x="4458991" y="770787"/>
            <a:ext cx="442750" cy="3430874"/>
            <a:chOff x="4267605" y="981545"/>
            <a:chExt cx="639527" cy="4955707"/>
          </a:xfrm>
        </p:grpSpPr>
        <p:cxnSp>
          <p:nvCxnSpPr>
            <p:cNvPr id="18" name="Straight Connector 17"/>
            <p:cNvCxnSpPr/>
            <p:nvPr/>
          </p:nvCxnSpPr>
          <p:spPr>
            <a:xfrm flipV="1">
              <a:off x="4560000" y="1321527"/>
              <a:ext cx="27368" cy="4615725"/>
            </a:xfrm>
            <a:prstGeom prst="line">
              <a:avLst/>
            </a:prstGeom>
            <a:ln w="25400">
              <a:solidFill>
                <a:srgbClr val="FF5050"/>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67605" y="981545"/>
              <a:ext cx="639527" cy="348799"/>
            </a:xfrm>
            <a:prstGeom prst="rect">
              <a:avLst/>
            </a:prstGeom>
          </p:spPr>
          <p:txBody>
            <a:bodyPr wrap="none">
              <a:spAutoFit/>
            </a:bodyPr>
            <a:lstStyle/>
            <a:p>
              <a:pPr algn="ctr"/>
              <a:r>
                <a:rPr lang="it-IT" sz="969" b="1" dirty="0">
                  <a:solidFill>
                    <a:srgbClr val="FF5050"/>
                  </a:solidFill>
                </a:rPr>
                <a:t>Gesù</a:t>
              </a:r>
            </a:p>
          </p:txBody>
        </p:sp>
      </p:grpSp>
      <p:grpSp>
        <p:nvGrpSpPr>
          <p:cNvPr id="36" name="Group 35"/>
          <p:cNvGrpSpPr/>
          <p:nvPr/>
        </p:nvGrpSpPr>
        <p:grpSpPr>
          <a:xfrm>
            <a:off x="1504498" y="4170629"/>
            <a:ext cx="3181847" cy="281365"/>
            <a:chOff x="0" y="5892442"/>
            <a:chExt cx="4596001" cy="406417"/>
          </a:xfrm>
          <a:solidFill>
            <a:srgbClr val="E6EFFC"/>
          </a:solidFill>
        </p:grpSpPr>
        <p:grpSp>
          <p:nvGrpSpPr>
            <p:cNvPr id="19" name="Group 18"/>
            <p:cNvGrpSpPr/>
            <p:nvPr/>
          </p:nvGrpSpPr>
          <p:grpSpPr>
            <a:xfrm>
              <a:off x="0" y="5892442"/>
              <a:ext cx="4596001" cy="399350"/>
              <a:chOff x="0" y="5892442"/>
              <a:chExt cx="4596001" cy="399350"/>
            </a:xfrm>
            <a:grpFill/>
          </p:grpSpPr>
          <p:sp>
            <p:nvSpPr>
              <p:cNvPr id="6" name="Rounded Rectangle 5"/>
              <p:cNvSpPr/>
              <p:nvPr/>
            </p:nvSpPr>
            <p:spPr>
              <a:xfrm>
                <a:off x="0" y="5892442"/>
                <a:ext cx="588544" cy="399350"/>
              </a:xfrm>
              <a:prstGeom prst="round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69" b="1" dirty="0">
                    <a:solidFill>
                      <a:srgbClr val="002E54"/>
                    </a:solidFill>
                  </a:rPr>
                  <a:t>AC</a:t>
                </a:r>
              </a:p>
            </p:txBody>
          </p:sp>
          <p:sp>
            <p:nvSpPr>
              <p:cNvPr id="2" name="Round Same Side Corner Rectangle 1"/>
              <p:cNvSpPr/>
              <p:nvPr/>
            </p:nvSpPr>
            <p:spPr>
              <a:xfrm rot="16200000">
                <a:off x="2407982" y="4069814"/>
                <a:ext cx="320584" cy="4055455"/>
              </a:xfrm>
              <a:prstGeom prst="round2SameRect">
                <a:avLst>
                  <a:gd name="adj1" fmla="val 50000"/>
                  <a:gd name="adj2" fmla="val 0"/>
                </a:avLst>
              </a:prstGeom>
              <a:gradFill flip="none" rotWithShape="1">
                <a:gsLst>
                  <a:gs pos="0">
                    <a:srgbClr val="002E54"/>
                  </a:gs>
                  <a:gs pos="5000">
                    <a:srgbClr val="E6EFFC"/>
                  </a:gs>
                </a:gsLst>
                <a:lin ang="16200000" scaled="0"/>
                <a:tileRect/>
              </a:gra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vert="vert" lIns="0" tIns="0" rIns="0" bIns="0" rtlCol="0" anchor="ctr"/>
              <a:lstStyle/>
              <a:p>
                <a:pPr algn="ctr"/>
                <a:endParaRPr lang="it-IT" sz="969" b="1" dirty="0">
                  <a:solidFill>
                    <a:schemeClr val="bg1"/>
                  </a:solidFill>
                </a:endParaRPr>
              </a:p>
            </p:txBody>
          </p:sp>
        </p:grpSp>
        <p:grpSp>
          <p:nvGrpSpPr>
            <p:cNvPr id="4" name="Group 3"/>
            <p:cNvGrpSpPr/>
            <p:nvPr/>
          </p:nvGrpSpPr>
          <p:grpSpPr>
            <a:xfrm>
              <a:off x="632548" y="5937252"/>
              <a:ext cx="3420255" cy="361607"/>
              <a:chOff x="632548" y="5937252"/>
              <a:chExt cx="3420255" cy="361607"/>
            </a:xfrm>
            <a:grpFill/>
          </p:grpSpPr>
          <p:sp>
            <p:nvSpPr>
              <p:cNvPr id="7" name="Rectangle 6"/>
              <p:cNvSpPr/>
              <p:nvPr/>
            </p:nvSpPr>
            <p:spPr>
              <a:xfrm>
                <a:off x="632548" y="5950057"/>
                <a:ext cx="627951" cy="348799"/>
              </a:xfrm>
              <a:prstGeom prst="rect">
                <a:avLst/>
              </a:prstGeom>
              <a:noFill/>
              <a:ln>
                <a:noFill/>
              </a:ln>
            </p:spPr>
            <p:txBody>
              <a:bodyPr wrap="none">
                <a:spAutoFit/>
              </a:bodyPr>
              <a:lstStyle/>
              <a:p>
                <a:pPr algn="ctr"/>
                <a:r>
                  <a:rPr lang="it-IT" sz="969" b="1" dirty="0">
                    <a:solidFill>
                      <a:srgbClr val="002E54"/>
                    </a:solidFill>
                  </a:rPr>
                  <a:t>2000</a:t>
                </a:r>
              </a:p>
            </p:txBody>
          </p:sp>
          <p:sp>
            <p:nvSpPr>
              <p:cNvPr id="12" name="Rectangle 11"/>
              <p:cNvSpPr/>
              <p:nvPr/>
            </p:nvSpPr>
            <p:spPr>
              <a:xfrm>
                <a:off x="2524185" y="5937252"/>
                <a:ext cx="627951" cy="348799"/>
              </a:xfrm>
              <a:prstGeom prst="rect">
                <a:avLst/>
              </a:prstGeom>
              <a:noFill/>
              <a:ln>
                <a:noFill/>
              </a:ln>
            </p:spPr>
            <p:txBody>
              <a:bodyPr wrap="none">
                <a:spAutoFit/>
              </a:bodyPr>
              <a:lstStyle/>
              <a:p>
                <a:pPr algn="ctr"/>
                <a:r>
                  <a:rPr lang="it-IT" sz="969" b="1" dirty="0">
                    <a:solidFill>
                      <a:srgbClr val="002E54"/>
                    </a:solidFill>
                  </a:rPr>
                  <a:t>1000</a:t>
                </a:r>
              </a:p>
            </p:txBody>
          </p:sp>
          <p:sp>
            <p:nvSpPr>
              <p:cNvPr id="14" name="Rectangle 13"/>
              <p:cNvSpPr/>
              <p:nvPr/>
            </p:nvSpPr>
            <p:spPr>
              <a:xfrm>
                <a:off x="3515155" y="5950060"/>
                <a:ext cx="537648" cy="348799"/>
              </a:xfrm>
              <a:prstGeom prst="rect">
                <a:avLst/>
              </a:prstGeom>
              <a:noFill/>
              <a:ln>
                <a:noFill/>
              </a:ln>
            </p:spPr>
            <p:txBody>
              <a:bodyPr wrap="none">
                <a:spAutoFit/>
              </a:bodyPr>
              <a:lstStyle/>
              <a:p>
                <a:pPr algn="ctr"/>
                <a:r>
                  <a:rPr lang="it-IT" sz="969" b="1" dirty="0">
                    <a:solidFill>
                      <a:srgbClr val="002E54"/>
                    </a:solidFill>
                  </a:rPr>
                  <a:t>500</a:t>
                </a:r>
              </a:p>
            </p:txBody>
          </p:sp>
          <p:sp>
            <p:nvSpPr>
              <p:cNvPr id="16" name="Rectangle 15"/>
              <p:cNvSpPr/>
              <p:nvPr/>
            </p:nvSpPr>
            <p:spPr>
              <a:xfrm>
                <a:off x="1578364" y="5948571"/>
                <a:ext cx="627951" cy="348799"/>
              </a:xfrm>
              <a:prstGeom prst="rect">
                <a:avLst/>
              </a:prstGeom>
              <a:noFill/>
              <a:ln>
                <a:noFill/>
              </a:ln>
            </p:spPr>
            <p:txBody>
              <a:bodyPr wrap="none">
                <a:spAutoFit/>
              </a:bodyPr>
              <a:lstStyle/>
              <a:p>
                <a:pPr algn="ctr"/>
                <a:r>
                  <a:rPr lang="it-IT" sz="969" b="1" dirty="0">
                    <a:solidFill>
                      <a:srgbClr val="002E54"/>
                    </a:solidFill>
                  </a:rPr>
                  <a:t>1500</a:t>
                </a:r>
              </a:p>
            </p:txBody>
          </p:sp>
        </p:grpSp>
      </p:grpSp>
      <p:grpSp>
        <p:nvGrpSpPr>
          <p:cNvPr id="43" name="Group 42"/>
          <p:cNvGrpSpPr/>
          <p:nvPr/>
        </p:nvGrpSpPr>
        <p:grpSpPr>
          <a:xfrm>
            <a:off x="4680369" y="4169782"/>
            <a:ext cx="3181844" cy="276473"/>
            <a:chOff x="4548003" y="5891207"/>
            <a:chExt cx="4595997" cy="399350"/>
          </a:xfrm>
        </p:grpSpPr>
        <p:grpSp>
          <p:nvGrpSpPr>
            <p:cNvPr id="22" name="Group 21"/>
            <p:cNvGrpSpPr/>
            <p:nvPr/>
          </p:nvGrpSpPr>
          <p:grpSpPr>
            <a:xfrm>
              <a:off x="4548003" y="5891207"/>
              <a:ext cx="4595997" cy="399350"/>
              <a:chOff x="4548003" y="5891207"/>
              <a:chExt cx="4595997" cy="399350"/>
            </a:xfrm>
          </p:grpSpPr>
          <p:sp>
            <p:nvSpPr>
              <p:cNvPr id="8" name="Rounded Rectangle 7"/>
              <p:cNvSpPr/>
              <p:nvPr/>
            </p:nvSpPr>
            <p:spPr>
              <a:xfrm>
                <a:off x="8555456" y="5891207"/>
                <a:ext cx="588544" cy="399350"/>
              </a:xfrm>
              <a:prstGeom prst="round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69" b="1" dirty="0">
                    <a:solidFill>
                      <a:srgbClr val="002E54"/>
                    </a:solidFill>
                  </a:rPr>
                  <a:t>DC</a:t>
                </a:r>
              </a:p>
            </p:txBody>
          </p:sp>
          <p:sp>
            <p:nvSpPr>
              <p:cNvPr id="5" name="Round Same Side Corner Rectangle 4"/>
              <p:cNvSpPr/>
              <p:nvPr/>
            </p:nvSpPr>
            <p:spPr>
              <a:xfrm rot="5400000">
                <a:off x="6415436" y="4069819"/>
                <a:ext cx="320584" cy="4055450"/>
              </a:xfrm>
              <a:prstGeom prst="round2SameRect">
                <a:avLst>
                  <a:gd name="adj1" fmla="val 50000"/>
                  <a:gd name="adj2" fmla="val 0"/>
                </a:avLst>
              </a:prstGeom>
              <a:solidFill>
                <a:srgbClr val="002E54"/>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b"/>
              <a:lstStyle/>
              <a:p>
                <a:pPr algn="ctr"/>
                <a:endParaRPr lang="it-IT" sz="1247" b="1" dirty="0">
                  <a:solidFill>
                    <a:srgbClr val="002E54"/>
                  </a:solidFill>
                </a:endParaRPr>
              </a:p>
            </p:txBody>
          </p:sp>
        </p:grpSp>
        <p:grpSp>
          <p:nvGrpSpPr>
            <p:cNvPr id="9" name="Group 8"/>
            <p:cNvGrpSpPr/>
            <p:nvPr/>
          </p:nvGrpSpPr>
          <p:grpSpPr>
            <a:xfrm>
              <a:off x="5091198" y="5935763"/>
              <a:ext cx="3420252" cy="350288"/>
              <a:chOff x="5091198" y="5935763"/>
              <a:chExt cx="3420252" cy="350288"/>
            </a:xfrm>
          </p:grpSpPr>
          <p:sp>
            <p:nvSpPr>
              <p:cNvPr id="11" name="Rectangle 10"/>
              <p:cNvSpPr/>
              <p:nvPr/>
            </p:nvSpPr>
            <p:spPr>
              <a:xfrm>
                <a:off x="7883499" y="5937251"/>
                <a:ext cx="627951" cy="348800"/>
              </a:xfrm>
              <a:prstGeom prst="rect">
                <a:avLst/>
              </a:prstGeom>
              <a:ln>
                <a:noFill/>
              </a:ln>
            </p:spPr>
            <p:txBody>
              <a:bodyPr wrap="none">
                <a:spAutoFit/>
              </a:bodyPr>
              <a:lstStyle/>
              <a:p>
                <a:pPr algn="ctr"/>
                <a:r>
                  <a:rPr lang="it-IT" sz="969" b="1" dirty="0">
                    <a:solidFill>
                      <a:schemeClr val="bg1"/>
                    </a:solidFill>
                  </a:rPr>
                  <a:t>2000</a:t>
                </a:r>
              </a:p>
            </p:txBody>
          </p:sp>
          <p:sp>
            <p:nvSpPr>
              <p:cNvPr id="13" name="Rectangle 12"/>
              <p:cNvSpPr/>
              <p:nvPr/>
            </p:nvSpPr>
            <p:spPr>
              <a:xfrm>
                <a:off x="5991865" y="5935763"/>
                <a:ext cx="627951" cy="348799"/>
              </a:xfrm>
              <a:prstGeom prst="rect">
                <a:avLst/>
              </a:prstGeom>
              <a:ln>
                <a:noFill/>
              </a:ln>
            </p:spPr>
            <p:txBody>
              <a:bodyPr wrap="none">
                <a:spAutoFit/>
              </a:bodyPr>
              <a:lstStyle/>
              <a:p>
                <a:pPr algn="ctr"/>
                <a:r>
                  <a:rPr lang="it-IT" sz="969" b="1" dirty="0">
                    <a:solidFill>
                      <a:schemeClr val="bg1"/>
                    </a:solidFill>
                  </a:rPr>
                  <a:t>1000</a:t>
                </a:r>
              </a:p>
            </p:txBody>
          </p:sp>
          <p:sp>
            <p:nvSpPr>
              <p:cNvPr id="15" name="Rectangle 14"/>
              <p:cNvSpPr/>
              <p:nvPr/>
            </p:nvSpPr>
            <p:spPr>
              <a:xfrm>
                <a:off x="5091198" y="5935763"/>
                <a:ext cx="537648" cy="348799"/>
              </a:xfrm>
              <a:prstGeom prst="rect">
                <a:avLst/>
              </a:prstGeom>
              <a:ln>
                <a:noFill/>
              </a:ln>
            </p:spPr>
            <p:txBody>
              <a:bodyPr wrap="none">
                <a:spAutoFit/>
              </a:bodyPr>
              <a:lstStyle/>
              <a:p>
                <a:pPr algn="ctr"/>
                <a:r>
                  <a:rPr lang="it-IT" sz="969" b="1" dirty="0">
                    <a:solidFill>
                      <a:schemeClr val="bg1"/>
                    </a:solidFill>
                  </a:rPr>
                  <a:t>500</a:t>
                </a:r>
              </a:p>
            </p:txBody>
          </p:sp>
          <p:sp>
            <p:nvSpPr>
              <p:cNvPr id="17" name="Rectangle 16"/>
              <p:cNvSpPr/>
              <p:nvPr/>
            </p:nvSpPr>
            <p:spPr>
              <a:xfrm>
                <a:off x="6937682" y="5935763"/>
                <a:ext cx="627950" cy="348799"/>
              </a:xfrm>
              <a:prstGeom prst="rect">
                <a:avLst/>
              </a:prstGeom>
              <a:ln>
                <a:noFill/>
              </a:ln>
            </p:spPr>
            <p:txBody>
              <a:bodyPr wrap="none">
                <a:spAutoFit/>
              </a:bodyPr>
              <a:lstStyle/>
              <a:p>
                <a:pPr algn="ctr"/>
                <a:r>
                  <a:rPr lang="it-IT" sz="969" b="1" dirty="0">
                    <a:solidFill>
                      <a:schemeClr val="bg1"/>
                    </a:solidFill>
                  </a:rPr>
                  <a:t>1500</a:t>
                </a:r>
              </a:p>
            </p:txBody>
          </p:sp>
        </p:grpSp>
      </p:grpSp>
      <p:sp>
        <p:nvSpPr>
          <p:cNvPr id="10" name="Rectangle 9"/>
          <p:cNvSpPr/>
          <p:nvPr/>
        </p:nvSpPr>
        <p:spPr>
          <a:xfrm>
            <a:off x="4546137" y="4201660"/>
            <a:ext cx="247184" cy="241476"/>
          </a:xfrm>
          <a:prstGeom prst="rect">
            <a:avLst/>
          </a:prstGeom>
        </p:spPr>
        <p:txBody>
          <a:bodyPr wrap="square">
            <a:spAutoFit/>
          </a:bodyPr>
          <a:lstStyle/>
          <a:p>
            <a:pPr algn="ctr"/>
            <a:r>
              <a:rPr lang="it-IT" sz="969" b="1" dirty="0">
                <a:solidFill>
                  <a:schemeClr val="bg1"/>
                </a:solidFill>
              </a:rPr>
              <a:t>0</a:t>
            </a:r>
          </a:p>
        </p:txBody>
      </p:sp>
      <p:sp>
        <p:nvSpPr>
          <p:cNvPr id="59" name="Oval 58"/>
          <p:cNvSpPr/>
          <p:nvPr/>
        </p:nvSpPr>
        <p:spPr>
          <a:xfrm>
            <a:off x="6896982" y="3835759"/>
            <a:ext cx="145598" cy="145598"/>
          </a:xfrm>
          <a:prstGeom prst="ellipse">
            <a:avLst/>
          </a:prstGeom>
          <a:solidFill>
            <a:schemeClr val="bg1">
              <a:alpha val="50000"/>
            </a:schemeClr>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61" name="Rectangle 60"/>
          <p:cNvSpPr/>
          <p:nvPr/>
        </p:nvSpPr>
        <p:spPr>
          <a:xfrm>
            <a:off x="5320763" y="3186794"/>
            <a:ext cx="1059906" cy="390620"/>
          </a:xfrm>
          <a:prstGeom prst="rect">
            <a:avLst/>
          </a:prstGeom>
          <a:noFill/>
        </p:spPr>
        <p:txBody>
          <a:bodyPr wrap="square">
            <a:spAutoFit/>
          </a:bodyPr>
          <a:lstStyle/>
          <a:p>
            <a:pPr algn="ctr"/>
            <a:r>
              <a:rPr lang="it-IT" sz="969" b="1" dirty="0">
                <a:solidFill>
                  <a:srgbClr val="32AAFF"/>
                </a:solidFill>
              </a:rPr>
              <a:t>Motore a vapore</a:t>
            </a:r>
          </a:p>
          <a:p>
            <a:pPr algn="ctr"/>
            <a:r>
              <a:rPr lang="it-IT" sz="969" b="1" dirty="0">
                <a:solidFill>
                  <a:srgbClr val="32AAFF"/>
                </a:solidFill>
              </a:rPr>
              <a:t>di Watt, 1775</a:t>
            </a:r>
          </a:p>
        </p:txBody>
      </p:sp>
      <p:cxnSp>
        <p:nvCxnSpPr>
          <p:cNvPr id="62" name="Elbow Connector 61"/>
          <p:cNvCxnSpPr>
            <a:stCxn id="59" idx="2"/>
            <a:endCxn id="61" idx="2"/>
          </p:cNvCxnSpPr>
          <p:nvPr/>
        </p:nvCxnSpPr>
        <p:spPr>
          <a:xfrm rot="10800000">
            <a:off x="5850716" y="3577414"/>
            <a:ext cx="1046266" cy="331144"/>
          </a:xfrm>
          <a:prstGeom prst="bentConnector2">
            <a:avLst/>
          </a:prstGeom>
          <a:ln>
            <a:solidFill>
              <a:srgbClr val="32AAFF"/>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641336" y="4555184"/>
            <a:ext cx="1728358" cy="230832"/>
          </a:xfrm>
          <a:prstGeom prst="rect">
            <a:avLst/>
          </a:prstGeom>
          <a:noFill/>
        </p:spPr>
        <p:txBody>
          <a:bodyPr wrap="square" rtlCol="0">
            <a:spAutoFit/>
          </a:bodyPr>
          <a:lstStyle/>
          <a:p>
            <a:r>
              <a:rPr lang="it-IT" sz="900" dirty="0"/>
              <a:t>[</a:t>
            </a:r>
            <a:r>
              <a:rPr lang="it-IT" sz="900" i="1" dirty="0" err="1"/>
              <a:t>Brynjolfsson</a:t>
            </a:r>
            <a:r>
              <a:rPr lang="it-IT" sz="900" i="1" dirty="0"/>
              <a:t> and McAfee., 2004</a:t>
            </a:r>
            <a:r>
              <a:rPr lang="it-IT" sz="900" dirty="0"/>
              <a:t>]</a:t>
            </a:r>
          </a:p>
        </p:txBody>
      </p:sp>
      <p:sp>
        <p:nvSpPr>
          <p:cNvPr id="68" name="Title 67">
            <a:extLst>
              <a:ext uri="{FF2B5EF4-FFF2-40B4-BE49-F238E27FC236}">
                <a16:creationId xmlns:a16="http://schemas.microsoft.com/office/drawing/2014/main" id="{0E349E11-2025-6F45-9BC7-E7886FCF484C}"/>
              </a:ext>
            </a:extLst>
          </p:cNvPr>
          <p:cNvSpPr>
            <a:spLocks noGrp="1"/>
          </p:cNvSpPr>
          <p:nvPr>
            <p:ph type="title"/>
          </p:nvPr>
        </p:nvSpPr>
        <p:spPr/>
        <p:txBody>
          <a:bodyPr>
            <a:normAutofit/>
          </a:bodyPr>
          <a:lstStyle/>
          <a:p>
            <a:r>
              <a:rPr lang="it-IT" dirty="0"/>
              <a:t>La centralità delle tecnologie</a:t>
            </a:r>
          </a:p>
        </p:txBody>
      </p:sp>
    </p:spTree>
    <p:extLst>
      <p:ext uri="{BB962C8B-B14F-4D97-AF65-F5344CB8AC3E}">
        <p14:creationId xmlns:p14="http://schemas.microsoft.com/office/powerpoint/2010/main" val="22303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down)">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down)">
                                      <p:cBhvr>
                                        <p:cTn id="45" dur="500"/>
                                        <p:tgtEl>
                                          <p:spTgt spid="40"/>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down)">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10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p:cTn id="68" dur="500" fill="hold"/>
                                        <p:tgtEl>
                                          <p:spTgt spid="59"/>
                                        </p:tgtEl>
                                        <p:attrNameLst>
                                          <p:attrName>ppt_w</p:attrName>
                                        </p:attrNameLst>
                                      </p:cBhvr>
                                      <p:tavLst>
                                        <p:tav tm="0">
                                          <p:val>
                                            <p:fltVal val="0"/>
                                          </p:val>
                                        </p:tav>
                                        <p:tav tm="100000">
                                          <p:val>
                                            <p:strVal val="#ppt_w"/>
                                          </p:val>
                                        </p:tav>
                                      </p:tavLst>
                                    </p:anim>
                                    <p:anim calcmode="lin" valueType="num">
                                      <p:cBhvr>
                                        <p:cTn id="69" dur="500" fill="hold"/>
                                        <p:tgtEl>
                                          <p:spTgt spid="59"/>
                                        </p:tgtEl>
                                        <p:attrNameLst>
                                          <p:attrName>ppt_h</p:attrName>
                                        </p:attrNameLst>
                                      </p:cBhvr>
                                      <p:tavLst>
                                        <p:tav tm="0">
                                          <p:val>
                                            <p:fltVal val="0"/>
                                          </p:val>
                                        </p:tav>
                                        <p:tav tm="100000">
                                          <p:val>
                                            <p:strVal val="#ppt_h"/>
                                          </p:val>
                                        </p:tav>
                                      </p:tavLst>
                                    </p:anim>
                                    <p:animEffect transition="in" filter="fade">
                                      <p:cBhvr>
                                        <p:cTn id="70" dur="500"/>
                                        <p:tgtEl>
                                          <p:spTgt spid="59"/>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right)">
                                      <p:cBhvr>
                                        <p:cTn id="74" dur="500"/>
                                        <p:tgtEl>
                                          <p:spTgt spid="62"/>
                                        </p:tgtEl>
                                      </p:cBhvr>
                                    </p:animEffect>
                                  </p:childTnLst>
                                </p:cTn>
                              </p:par>
                            </p:childTnLst>
                          </p:cTn>
                        </p:par>
                        <p:par>
                          <p:cTn id="75" fill="hold">
                            <p:stCondLst>
                              <p:cond delay="1000"/>
                            </p:stCondLst>
                            <p:childTnLst>
                              <p:par>
                                <p:cTn id="76" presetID="22" presetClass="entr" presetSubtype="4"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2E09E30-294A-A647-83B4-044BB39FC057}"/>
              </a:ext>
            </a:extLst>
          </p:cNvPr>
          <p:cNvSpPr/>
          <p:nvPr/>
        </p:nvSpPr>
        <p:spPr>
          <a:xfrm>
            <a:off x="641066" y="4137991"/>
            <a:ext cx="7756622" cy="593999"/>
          </a:xfrm>
          <a:prstGeom prst="roundRect">
            <a:avLst>
              <a:gd name="adj" fmla="val 50000"/>
            </a:avLst>
          </a:prstGeom>
          <a:solidFill>
            <a:srgbClr val="E5EFFD"/>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pic>
        <p:nvPicPr>
          <p:cNvPr id="2" name="Picture 1" descr="Google-car.jpg"/>
          <p:cNvPicPr>
            <a:picLocks noChangeAspect="1"/>
          </p:cNvPicPr>
          <p:nvPr/>
        </p:nvPicPr>
        <p:blipFill>
          <a:blip r:embed="rId3">
            <a:extLst>
              <a:ext uri="{BEBA8EAE-BF5A-486C-A8C5-ECC9F3942E4B}">
                <a14:imgProps xmlns:a14="http://schemas.microsoft.com/office/drawing/2010/main">
                  <a14:imgLayer r:embed="rId4">
                    <a14:imgEffect>
                      <a14:backgroundRemoval t="9944" b="89962" l="1125" r="90000">
                        <a14:foregroundMark x1="19500" y1="56942" x2="19500" y2="56942"/>
                        <a14:foregroundMark x1="41563" y1="23827" x2="41563" y2="23827"/>
                        <a14:foregroundMark x1="40188" y1="23640" x2="40188" y2="23640"/>
                        <a14:foregroundMark x1="40188" y1="22139" x2="40188" y2="22139"/>
                        <a14:foregroundMark x1="29500" y1="34615" x2="33125" y2="28893"/>
                        <a14:foregroundMark x1="34500" y1="28143" x2="31875" y2="30675"/>
                        <a14:foregroundMark x1="82938" y1="61820" x2="83438" y2="67542"/>
                        <a14:foregroundMark x1="83438" y1="68668" x2="81875" y2="74859"/>
                        <a14:foregroundMark x1="80125" y1="54128" x2="81625" y2="57880"/>
                        <a14:backgroundMark x1="17500" y1="40619" x2="17500" y2="40619"/>
                        <a14:backgroundMark x1="35688" y1="31989" x2="45750" y2="32927"/>
                        <a14:backgroundMark x1="26813" y1="32364" x2="21188" y2="42214"/>
                      </a14:backgroundRemoval>
                    </a14:imgEffect>
                  </a14:imgLayer>
                </a14:imgProps>
              </a:ext>
              <a:ext uri="{28A0092B-C50C-407E-A947-70E740481C1C}">
                <a14:useLocalDpi xmlns:a14="http://schemas.microsoft.com/office/drawing/2010/main" val="0"/>
              </a:ext>
            </a:extLst>
          </a:blip>
          <a:stretch>
            <a:fillRect/>
          </a:stretch>
        </p:blipFill>
        <p:spPr>
          <a:xfrm>
            <a:off x="5244595" y="1010921"/>
            <a:ext cx="4379445" cy="2917806"/>
          </a:xfrm>
          <a:prstGeom prst="rect">
            <a:avLst/>
          </a:prstGeom>
        </p:spPr>
      </p:pic>
      <p:sp>
        <p:nvSpPr>
          <p:cNvPr id="6" name="Oval 5"/>
          <p:cNvSpPr/>
          <p:nvPr/>
        </p:nvSpPr>
        <p:spPr>
          <a:xfrm>
            <a:off x="4249377" y="4164990"/>
            <a:ext cx="540000" cy="540000"/>
          </a:xfrm>
          <a:prstGeom prst="ellipse">
            <a:avLst/>
          </a:prstGeom>
          <a:solidFill>
            <a:srgbClr val="E0C1FF"/>
          </a:solidFill>
          <a:ln w="25400">
            <a:solidFill>
              <a:srgbClr val="BE7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03"/>
              </a:solidFill>
              <a:latin typeface="Trebuchet MS"/>
              <a:cs typeface="Arial"/>
            </a:endParaRPr>
          </a:p>
        </p:txBody>
      </p:sp>
      <p:sp>
        <p:nvSpPr>
          <p:cNvPr id="9" name="TextBox 8"/>
          <p:cNvSpPr txBox="1"/>
          <p:nvPr/>
        </p:nvSpPr>
        <p:spPr>
          <a:xfrm>
            <a:off x="3843344" y="834833"/>
            <a:ext cx="1457323" cy="438582"/>
          </a:xfrm>
          <a:prstGeom prst="rect">
            <a:avLst/>
          </a:prstGeom>
          <a:noFill/>
        </p:spPr>
        <p:txBody>
          <a:bodyPr wrap="none" rtlCol="0">
            <a:spAutoFit/>
          </a:bodyPr>
          <a:lstStyle/>
          <a:p>
            <a:pPr algn="ctr"/>
            <a:r>
              <a:rPr lang="it-IT" sz="2250" b="1" dirty="0">
                <a:solidFill>
                  <a:srgbClr val="BE7DFF"/>
                </a:solidFill>
                <a:latin typeface="Trebuchet MS"/>
                <a:cs typeface="Trebuchet MS"/>
              </a:rPr>
              <a:t>Trasporto</a:t>
            </a:r>
          </a:p>
        </p:txBody>
      </p:sp>
      <p:pic>
        <p:nvPicPr>
          <p:cNvPr id="19" name="Picture 18" descr="the-mercedes-benz-dtm-driver-line-up-for-2011-10.jpg"/>
          <p:cNvPicPr>
            <a:picLocks noChangeAspect="1"/>
          </p:cNvPicPr>
          <p:nvPr/>
        </p:nvPicPr>
        <p:blipFill rotWithShape="1">
          <a:blip r:embed="rId5">
            <a:extLst>
              <a:ext uri="{28A0092B-C50C-407E-A947-70E740481C1C}">
                <a14:useLocalDpi xmlns:a14="http://schemas.microsoft.com/office/drawing/2010/main" val="0"/>
              </a:ext>
            </a:extLst>
          </a:blip>
          <a:srcRect l="10625" t="4851" r="53937" b="5900"/>
          <a:stretch/>
        </p:blipFill>
        <p:spPr>
          <a:xfrm>
            <a:off x="391870" y="704775"/>
            <a:ext cx="1705635" cy="3221756"/>
          </a:xfrm>
          <a:prstGeom prst="rect">
            <a:avLst/>
          </a:prstGeom>
        </p:spPr>
      </p:pic>
      <p:sp>
        <p:nvSpPr>
          <p:cNvPr id="10" name="Title 3">
            <a:extLst>
              <a:ext uri="{FF2B5EF4-FFF2-40B4-BE49-F238E27FC236}">
                <a16:creationId xmlns:a16="http://schemas.microsoft.com/office/drawing/2014/main" id="{9E9B4F8C-F0BE-5D42-8BCB-C273600ADDEA}"/>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3374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341E-6 3.78847E-6 L 0.3909 3.78847E-6 " pathEditMode="relative" rAng="0" ptsTypes="AA">
                                      <p:cBhvr>
                                        <p:cTn id="6" dur="1000" fill="hold"/>
                                        <p:tgtEl>
                                          <p:spTgt spid="6"/>
                                        </p:tgtEl>
                                        <p:attrNameLst>
                                          <p:attrName>ppt_x</p:attrName>
                                          <p:attrName>ppt_y</p:attrName>
                                        </p:attrNameLst>
                                      </p:cBhvr>
                                      <p:rCtr x="195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72px-Movie_Ironhide_promoren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433" y="735546"/>
            <a:ext cx="1299333" cy="1444644"/>
          </a:xfrm>
          <a:prstGeom prst="rect">
            <a:avLst/>
          </a:prstGeom>
        </p:spPr>
      </p:pic>
      <p:pic>
        <p:nvPicPr>
          <p:cNvPr id="3" name="Picture 2" descr="3425789957_fcc1802eb1_o_1239287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3810" y="850444"/>
            <a:ext cx="1072706" cy="1181246"/>
          </a:xfrm>
          <a:prstGeom prst="rect">
            <a:avLst/>
          </a:prstGeom>
        </p:spPr>
      </p:pic>
      <p:pic>
        <p:nvPicPr>
          <p:cNvPr id="4" name="Picture 3" descr="megatron2.jpg"/>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23285" y="1599642"/>
            <a:ext cx="4059105" cy="3337662"/>
          </a:xfrm>
          <a:prstGeom prst="rect">
            <a:avLst/>
          </a:prstGeom>
        </p:spPr>
      </p:pic>
      <p:pic>
        <p:nvPicPr>
          <p:cNvPr id="6" name="Picture 5" descr="Transformers_Barricad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484" y="753619"/>
            <a:ext cx="2358218" cy="2365007"/>
          </a:xfrm>
          <a:prstGeom prst="rect">
            <a:avLst/>
          </a:prstGeom>
        </p:spPr>
      </p:pic>
      <p:pic>
        <p:nvPicPr>
          <p:cNvPr id="7" name="Picture 6" descr="transformers_revenge_of_the_fallen_concept_art1.jpg"/>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04931" y="2919003"/>
            <a:ext cx="2660664" cy="1920999"/>
          </a:xfrm>
          <a:prstGeom prst="rect">
            <a:avLst/>
          </a:prstGeom>
        </p:spPr>
      </p:pic>
      <p:sp>
        <p:nvSpPr>
          <p:cNvPr id="11" name="Title 3">
            <a:extLst>
              <a:ext uri="{FF2B5EF4-FFF2-40B4-BE49-F238E27FC236}">
                <a16:creationId xmlns:a16="http://schemas.microsoft.com/office/drawing/2014/main" id="{F61AF9C4-FEEB-CA40-99D0-210769B07671}"/>
              </a:ext>
            </a:extLst>
          </p:cNvPr>
          <p:cNvSpPr>
            <a:spLocks noGrp="1"/>
          </p:cNvSpPr>
          <p:nvPr>
            <p:ph type="title"/>
          </p:nvPr>
        </p:nvSpPr>
        <p:spPr>
          <a:xfrm>
            <a:off x="60400" y="14021"/>
            <a:ext cx="7483400" cy="539356"/>
          </a:xfrm>
        </p:spPr>
        <p:txBody>
          <a:bodyPr>
            <a:normAutofit/>
          </a:bodyPr>
          <a:lstStyle/>
          <a:p>
            <a:r>
              <a:rPr lang="it-IT" dirty="0"/>
              <a:t>Le tecnologie ci ruberanno il lavoro? </a:t>
            </a:r>
          </a:p>
        </p:txBody>
      </p:sp>
    </p:spTree>
    <p:extLst>
      <p:ext uri="{BB962C8B-B14F-4D97-AF65-F5344CB8AC3E}">
        <p14:creationId xmlns:p14="http://schemas.microsoft.com/office/powerpoint/2010/main" val="3181905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41px-Charles_Darwin_(1809-1882).jpeg"/>
          <p:cNvPicPr>
            <a:picLocks noChangeAspect="1"/>
          </p:cNvPicPr>
          <p:nvPr/>
        </p:nvPicPr>
        <p:blipFill>
          <a:blip r:embed="rId3">
            <a:extLst>
              <a:ext uri="{BEBA8EAE-BF5A-486C-A8C5-ECC9F3942E4B}">
                <a14:imgProps xmlns:a14="http://schemas.microsoft.com/office/drawing/2010/main">
                  <a14:imgLayer r:embed="rId4">
                    <a14:imgEffect>
                      <a14:backgroundRemoval t="3506" b="89983" l="9977" r="95465">
                        <a14:foregroundMark x1="52381" y1="35726" x2="52381" y2="35726"/>
                        <a14:foregroundMark x1="50113" y1="47913" x2="50113" y2="47913"/>
                        <a14:foregroundMark x1="55782" y1="14023" x2="55782" y2="14023"/>
                        <a14:foregroundMark x1="35147" y1="19199" x2="35147" y2="19199"/>
                        <a14:foregroundMark x1="41270" y1="25710" x2="41270" y2="25710"/>
                        <a14:foregroundMark x1="45351" y1="14023" x2="45351" y2="14023"/>
                        <a14:foregroundMark x1="43311" y1="18698" x2="43311" y2="18698"/>
                        <a14:foregroundMark x1="63946" y1="18197" x2="63946" y2="18197"/>
                        <a14:foregroundMark x1="53061" y1="17696" x2="53061" y2="17696"/>
                        <a14:foregroundMark x1="36735" y1="14357" x2="36735" y2="14357"/>
                        <a14:foregroundMark x1="41723" y1="8347" x2="41723" y2="8347"/>
                        <a14:foregroundMark x1="48073" y1="7513" x2="48073" y2="7513"/>
                        <a14:foregroundMark x1="55782" y1="8013" x2="55782" y2="8013"/>
                        <a14:foregroundMark x1="61451" y1="12020" x2="61451" y2="12020"/>
                        <a14:foregroundMark x1="64853" y1="15025" x2="64853" y2="15025"/>
                        <a14:foregroundMark x1="66667" y1="20367" x2="66667" y2="20367"/>
                        <a14:foregroundMark x1="59637" y1="19866" x2="59637" y2="19866"/>
                        <a14:foregroundMark x1="32880" y1="13189" x2="32880" y2="13189"/>
                        <a14:foregroundMark x1="45125" y1="6511" x2="45125" y2="6511"/>
                        <a14:foregroundMark x1="41723" y1="6845" x2="41723" y2="6845"/>
                        <a14:foregroundMark x1="53061" y1="6511" x2="53061" y2="6511"/>
                        <a14:foregroundMark x1="75283" y1="47245" x2="75283" y2="47245"/>
                        <a14:foregroundMark x1="54875" y1="6678" x2="54875" y2="6678"/>
                        <a14:foregroundMark x1="57143" y1="7513" x2="57143" y2="7513"/>
                      </a14:backgroundRemoval>
                    </a14:imgEffect>
                  </a14:imgLayer>
                </a14:imgProps>
              </a:ext>
              <a:ext uri="{28A0092B-C50C-407E-A947-70E740481C1C}">
                <a14:useLocalDpi xmlns:a14="http://schemas.microsoft.com/office/drawing/2010/main" val="0"/>
              </a:ext>
            </a:extLst>
          </a:blip>
          <a:stretch>
            <a:fillRect/>
          </a:stretch>
        </p:blipFill>
        <p:spPr>
          <a:xfrm flipH="1">
            <a:off x="6230624" y="1208689"/>
            <a:ext cx="2777423" cy="3772506"/>
          </a:xfrm>
          <a:prstGeom prst="rect">
            <a:avLst/>
          </a:prstGeom>
        </p:spPr>
      </p:pic>
      <p:sp>
        <p:nvSpPr>
          <p:cNvPr id="11" name="TextBox 10"/>
          <p:cNvSpPr txBox="1"/>
          <p:nvPr/>
        </p:nvSpPr>
        <p:spPr>
          <a:xfrm>
            <a:off x="542807" y="937920"/>
            <a:ext cx="3792848" cy="1823576"/>
          </a:xfrm>
          <a:prstGeom prst="rect">
            <a:avLst/>
          </a:prstGeom>
          <a:noFill/>
        </p:spPr>
        <p:txBody>
          <a:bodyPr wrap="square" rtlCol="0">
            <a:spAutoFit/>
          </a:bodyPr>
          <a:lstStyle/>
          <a:p>
            <a:pPr algn="ctr"/>
            <a:r>
              <a:rPr lang="it-IT" sz="1875" i="1" dirty="0">
                <a:solidFill>
                  <a:srgbClr val="002E54"/>
                </a:solidFill>
                <a:latin typeface="Trebuchet MS"/>
                <a:cs typeface="Trebuchet MS"/>
              </a:rPr>
              <a:t>Non è la più forte delle specie che sopravvive, né la più intelligente, ma quella più reattiva ai cambiamenti</a:t>
            </a:r>
          </a:p>
          <a:p>
            <a:pPr algn="ctr"/>
            <a:endParaRPr lang="it-IT" sz="1875" dirty="0">
              <a:solidFill>
                <a:srgbClr val="002E54"/>
              </a:solidFill>
              <a:latin typeface="Trebuchet MS"/>
              <a:cs typeface="Trebuchet MS"/>
            </a:endParaRPr>
          </a:p>
          <a:p>
            <a:pPr algn="ctr"/>
            <a:r>
              <a:rPr lang="it-IT" sz="1875" b="1" dirty="0">
                <a:solidFill>
                  <a:srgbClr val="FF5050"/>
                </a:solidFill>
                <a:latin typeface="Trebuchet MS"/>
                <a:cs typeface="Trebuchet MS"/>
              </a:rPr>
              <a:t>Charles Darwin</a:t>
            </a:r>
          </a:p>
        </p:txBody>
      </p:sp>
      <p:sp>
        <p:nvSpPr>
          <p:cNvPr id="7" name="Title 3">
            <a:extLst>
              <a:ext uri="{FF2B5EF4-FFF2-40B4-BE49-F238E27FC236}">
                <a16:creationId xmlns:a16="http://schemas.microsoft.com/office/drawing/2014/main" id="{1FAFB4A7-2F9F-9340-9C6F-38497A56DC4B}"/>
              </a:ext>
            </a:extLst>
          </p:cNvPr>
          <p:cNvSpPr>
            <a:spLocks noGrp="1"/>
          </p:cNvSpPr>
          <p:nvPr>
            <p:ph type="title"/>
          </p:nvPr>
        </p:nvSpPr>
        <p:spPr>
          <a:xfrm>
            <a:off x="60400" y="14021"/>
            <a:ext cx="7483400" cy="539356"/>
          </a:xfrm>
        </p:spPr>
        <p:txBody>
          <a:bodyPr>
            <a:normAutofit/>
          </a:bodyPr>
          <a:lstStyle/>
          <a:p>
            <a:r>
              <a:rPr lang="it-IT" dirty="0"/>
              <a:t>Gli effetti dell’innovazione digitale</a:t>
            </a:r>
          </a:p>
        </p:txBody>
      </p:sp>
    </p:spTree>
    <p:extLst>
      <p:ext uri="{BB962C8B-B14F-4D97-AF65-F5344CB8AC3E}">
        <p14:creationId xmlns:p14="http://schemas.microsoft.com/office/powerpoint/2010/main" val="1638677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7">
            <a:extLst>
              <a:ext uri="{FF2B5EF4-FFF2-40B4-BE49-F238E27FC236}">
                <a16:creationId xmlns:a16="http://schemas.microsoft.com/office/drawing/2014/main" id="{9B5E8BEE-7C47-E54A-A106-F7E659D3FBDC}"/>
              </a:ext>
            </a:extLst>
          </p:cNvPr>
          <p:cNvSpPr>
            <a:spLocks noGrp="1"/>
          </p:cNvSpPr>
          <p:nvPr>
            <p:ph type="title"/>
          </p:nvPr>
        </p:nvSpPr>
        <p:spPr/>
        <p:txBody>
          <a:bodyPr>
            <a:normAutofit/>
          </a:bodyPr>
          <a:lstStyle/>
          <a:p>
            <a:r>
              <a:rPr lang="it-IT" dirty="0"/>
              <a:t>La risposta di molte PA in Italia</a:t>
            </a:r>
          </a:p>
        </p:txBody>
      </p:sp>
      <p:sp>
        <p:nvSpPr>
          <p:cNvPr id="9" name="TextBox 8">
            <a:extLst>
              <a:ext uri="{FF2B5EF4-FFF2-40B4-BE49-F238E27FC236}">
                <a16:creationId xmlns:a16="http://schemas.microsoft.com/office/drawing/2014/main" id="{6AC5A4BA-60E1-9842-928C-B5307066261D}"/>
              </a:ext>
            </a:extLst>
          </p:cNvPr>
          <p:cNvSpPr txBox="1"/>
          <p:nvPr/>
        </p:nvSpPr>
        <p:spPr>
          <a:xfrm>
            <a:off x="7168847" y="2237043"/>
            <a:ext cx="1620180" cy="669414"/>
          </a:xfrm>
          <a:prstGeom prst="rect">
            <a:avLst/>
          </a:prstGeom>
          <a:noFill/>
        </p:spPr>
        <p:txBody>
          <a:bodyPr wrap="square" rtlCol="0">
            <a:spAutoFit/>
          </a:bodyPr>
          <a:lstStyle/>
          <a:p>
            <a:pPr algn="ctr"/>
            <a:r>
              <a:rPr lang="it-IT" sz="3750" dirty="0">
                <a:solidFill>
                  <a:srgbClr val="002E54"/>
                </a:solidFill>
                <a:latin typeface="Trebuchet MS"/>
                <a:cs typeface="Trebuchet MS"/>
              </a:rPr>
              <a:t>2013</a:t>
            </a:r>
            <a:endParaRPr lang="it-IT" sz="3750" b="1" dirty="0">
              <a:solidFill>
                <a:srgbClr val="002E54"/>
              </a:solidFill>
              <a:latin typeface="Trebuchet MS"/>
              <a:cs typeface="Trebuchet MS"/>
            </a:endParaRPr>
          </a:p>
        </p:txBody>
      </p:sp>
      <p:pic>
        <p:nvPicPr>
          <p:cNvPr id="5" name="Picture 4" descr="sleeping-business.jpg">
            <a:extLst>
              <a:ext uri="{FF2B5EF4-FFF2-40B4-BE49-F238E27FC236}">
                <a16:creationId xmlns:a16="http://schemas.microsoft.com/office/drawing/2014/main" id="{1A33164A-315C-2B4D-9442-6DBFCAEB98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26" b="25122"/>
          <a:stretch/>
        </p:blipFill>
        <p:spPr>
          <a:xfrm>
            <a:off x="0" y="413294"/>
            <a:ext cx="9144000" cy="4468808"/>
          </a:xfrm>
          <a:prstGeom prst="rect">
            <a:avLst/>
          </a:prstGeom>
          <a:gradFill>
            <a:gsLst>
              <a:gs pos="0">
                <a:schemeClr val="accent1">
                  <a:lumMod val="5000"/>
                  <a:lumOff val="95000"/>
                  <a:alpha val="0"/>
                </a:schemeClr>
              </a:gs>
              <a:gs pos="100000">
                <a:schemeClr val="tx1"/>
              </a:gs>
            </a:gsLst>
            <a:lin ang="5400000" scaled="1"/>
          </a:gradFill>
        </p:spPr>
      </p:pic>
    </p:spTree>
    <p:extLst>
      <p:ext uri="{BB962C8B-B14F-4D97-AF65-F5344CB8AC3E}">
        <p14:creationId xmlns:p14="http://schemas.microsoft.com/office/powerpoint/2010/main" val="348643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7CECD-31D7-41AC-87A1-1B89CCE0F9FC}"/>
              </a:ext>
            </a:extLst>
          </p:cNvPr>
          <p:cNvSpPr>
            <a:spLocks noGrp="1"/>
          </p:cNvSpPr>
          <p:nvPr>
            <p:ph type="title"/>
          </p:nvPr>
        </p:nvSpPr>
        <p:spPr>
          <a:xfrm>
            <a:off x="60400" y="14021"/>
            <a:ext cx="7483400" cy="400164"/>
          </a:xfrm>
        </p:spPr>
        <p:txBody>
          <a:bodyPr>
            <a:normAutofit fontScale="90000"/>
          </a:bodyPr>
          <a:lstStyle/>
          <a:p>
            <a:r>
              <a:rPr lang="it-IT" sz="2200" dirty="0"/>
              <a:t>Chi guida l’innovazione digitale? Due pregiudizi da superare</a:t>
            </a:r>
          </a:p>
        </p:txBody>
      </p:sp>
      <p:pic>
        <p:nvPicPr>
          <p:cNvPr id="4" name="Picture 3" descr="A group of people posing for a photo&#10;&#10;Description automatically generated">
            <a:extLst>
              <a:ext uri="{FF2B5EF4-FFF2-40B4-BE49-F238E27FC236}">
                <a16:creationId xmlns:a16="http://schemas.microsoft.com/office/drawing/2014/main" id="{FBB00B8D-0D19-F645-8EC6-99E2E09D1F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9" b="96000" l="6143" r="90000">
                        <a14:foregroundMark x1="75357" y1="5714" x2="75357" y2="26357"/>
                        <a14:foregroundMark x1="71000" y1="27071" x2="70000" y2="58429"/>
                        <a14:foregroundMark x1="80429" y1="28357" x2="81500" y2="63286"/>
                        <a14:foregroundMark x1="78929" y1="24071" x2="86571" y2="25571"/>
                        <a14:foregroundMark x1="87357" y1="39286" x2="87071" y2="47214"/>
                        <a14:foregroundMark x1="71286" y1="60429" x2="70286" y2="87214"/>
                        <a14:foregroundMark x1="70286" y1="87214" x2="70286" y2="87214"/>
                        <a14:foregroundMark x1="65143" y1="30643" x2="67214" y2="45929"/>
                        <a14:foregroundMark x1="82214" y1="91000" x2="82500" y2="90786"/>
                        <a14:foregroundMark x1="67714" y1="94357" x2="69000" y2="92571"/>
                        <a14:foregroundMark x1="17571" y1="5429" x2="17571" y2="5429"/>
                        <a14:foregroundMark x1="20071" y1="20714" x2="20071" y2="38786"/>
                        <a14:foregroundMark x1="14500" y1="21214" x2="14500" y2="28357"/>
                        <a14:foregroundMark x1="15286" y1="23786" x2="21357" y2="23286"/>
                        <a14:foregroundMark x1="21143" y1="20000" x2="15286" y2="19429"/>
                        <a14:foregroundMark x1="7000" y1="26500" x2="6143" y2="56500"/>
                        <a14:foregroundMark x1="9000" y1="96000" x2="13143" y2="93357"/>
                        <a14:foregroundMark x1="9000" y1="95214" x2="9643" y2="94857"/>
                      </a14:backgroundRemoval>
                    </a14:imgEffect>
                    <a14:imgEffect>
                      <a14:sharpenSoften amount="50000"/>
                    </a14:imgEffect>
                  </a14:imgLayer>
                </a14:imgProps>
              </a:ext>
              <a:ext uri="{28A0092B-C50C-407E-A947-70E740481C1C}">
                <a14:useLocalDpi xmlns:a14="http://schemas.microsoft.com/office/drawing/2010/main" val="0"/>
              </a:ext>
            </a:extLst>
          </a:blip>
          <a:srcRect r="60697"/>
          <a:stretch/>
        </p:blipFill>
        <p:spPr>
          <a:xfrm>
            <a:off x="6272043" y="752777"/>
            <a:ext cx="1349384" cy="343325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835823E4-7F4E-C24F-A9FE-F08587EE979E}"/>
              </a:ext>
            </a:extLst>
          </p:cNvPr>
          <p:cNvPicPr>
            <a:picLocks noChangeAspect="1"/>
          </p:cNvPicPr>
          <p:nvPr/>
        </p:nvPicPr>
        <p:blipFill rotWithShape="1">
          <a:blip r:embed="rId2">
            <a:extLst>
              <a:ext uri="{BEBA8EAE-BF5A-486C-A8C5-ECC9F3942E4B}">
                <a14:imgProps xmlns:a14="http://schemas.microsoft.com/office/drawing/2010/main">
                  <a14:imgLayer r:embed="rId4">
                    <a14:imgEffect>
                      <a14:backgroundRemoval t="5429" b="96000" l="6143" r="90000">
                        <a14:foregroundMark x1="75357" y1="5714" x2="75357" y2="26357"/>
                        <a14:foregroundMark x1="71000" y1="27071" x2="70000" y2="58429"/>
                        <a14:foregroundMark x1="80429" y1="28357" x2="81500" y2="63286"/>
                        <a14:foregroundMark x1="78929" y1="24071" x2="86571" y2="25571"/>
                        <a14:foregroundMark x1="87357" y1="39286" x2="87071" y2="47214"/>
                        <a14:foregroundMark x1="71286" y1="60429" x2="70286" y2="87214"/>
                        <a14:foregroundMark x1="70286" y1="87214" x2="70286" y2="87214"/>
                        <a14:foregroundMark x1="65143" y1="30643" x2="67214" y2="45929"/>
                        <a14:foregroundMark x1="82214" y1="91000" x2="82500" y2="90786"/>
                        <a14:foregroundMark x1="67714" y1="94357" x2="69000" y2="92571"/>
                        <a14:foregroundMark x1="17571" y1="5429" x2="17571" y2="5429"/>
                        <a14:foregroundMark x1="20071" y1="20714" x2="20071" y2="38786"/>
                        <a14:foregroundMark x1="14500" y1="21214" x2="14500" y2="28357"/>
                        <a14:foregroundMark x1="15286" y1="23786" x2="21357" y2="23286"/>
                        <a14:foregroundMark x1="21143" y1="20000" x2="15286" y2="19429"/>
                        <a14:foregroundMark x1="7000" y1="26500" x2="6143" y2="56500"/>
                        <a14:foregroundMark x1="9000" y1="96000" x2="13143" y2="93357"/>
                        <a14:foregroundMark x1="9000" y1="95214" x2="9643" y2="94857"/>
                      </a14:backgroundRemoval>
                    </a14:imgEffect>
                    <a14:imgEffect>
                      <a14:sharpenSoften amount="50000"/>
                    </a14:imgEffect>
                  </a14:imgLayer>
                </a14:imgProps>
              </a:ext>
              <a:ext uri="{28A0092B-C50C-407E-A947-70E740481C1C}">
                <a14:useLocalDpi xmlns:a14="http://schemas.microsoft.com/office/drawing/2010/main" val="0"/>
              </a:ext>
            </a:extLst>
          </a:blip>
          <a:srcRect l="60697" r="6491"/>
          <a:stretch/>
        </p:blipFill>
        <p:spPr>
          <a:xfrm>
            <a:off x="1745423" y="752774"/>
            <a:ext cx="1126533" cy="3433253"/>
          </a:xfrm>
          <a:prstGeom prst="rect">
            <a:avLst/>
          </a:prstGeom>
        </p:spPr>
      </p:pic>
      <p:sp>
        <p:nvSpPr>
          <p:cNvPr id="8" name="Titolo 1">
            <a:extLst>
              <a:ext uri="{FF2B5EF4-FFF2-40B4-BE49-F238E27FC236}">
                <a16:creationId xmlns:a16="http://schemas.microsoft.com/office/drawing/2014/main" id="{2407D298-AC9B-C342-9FCE-F0A2946EF6D7}"/>
              </a:ext>
            </a:extLst>
          </p:cNvPr>
          <p:cNvSpPr txBox="1">
            <a:spLocks/>
          </p:cNvSpPr>
          <p:nvPr/>
        </p:nvSpPr>
        <p:spPr>
          <a:xfrm>
            <a:off x="4308459" y="2171586"/>
            <a:ext cx="527081" cy="400164"/>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2000" kern="1200">
                <a:solidFill>
                  <a:srgbClr val="002E58"/>
                </a:solidFill>
                <a:latin typeface="Trebuchet MS"/>
                <a:ea typeface="+mj-ea"/>
                <a:cs typeface="Trebuchet MS"/>
              </a:defRPr>
            </a:lvl1pPr>
          </a:lstStyle>
          <a:p>
            <a:pPr algn="ctr"/>
            <a:r>
              <a:rPr lang="it-IT" sz="2200" dirty="0"/>
              <a:t>vs.</a:t>
            </a:r>
          </a:p>
        </p:txBody>
      </p:sp>
      <p:sp>
        <p:nvSpPr>
          <p:cNvPr id="9" name="Titolo 1">
            <a:extLst>
              <a:ext uri="{FF2B5EF4-FFF2-40B4-BE49-F238E27FC236}">
                <a16:creationId xmlns:a16="http://schemas.microsoft.com/office/drawing/2014/main" id="{68815CDF-84CD-1B45-A45C-E792E0F7F7C2}"/>
              </a:ext>
            </a:extLst>
          </p:cNvPr>
          <p:cNvSpPr txBox="1">
            <a:spLocks/>
          </p:cNvSpPr>
          <p:nvPr/>
        </p:nvSpPr>
        <p:spPr>
          <a:xfrm>
            <a:off x="1895285" y="4324534"/>
            <a:ext cx="826808" cy="40016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000" kern="1200">
                <a:solidFill>
                  <a:srgbClr val="002E58"/>
                </a:solidFill>
                <a:latin typeface="Trebuchet MS"/>
                <a:ea typeface="+mj-ea"/>
                <a:cs typeface="Trebuchet MS"/>
              </a:defRPr>
            </a:lvl1pPr>
          </a:lstStyle>
          <a:p>
            <a:pPr algn="ctr"/>
            <a:r>
              <a:rPr lang="it-IT" sz="1700" dirty="0"/>
              <a:t>Privati</a:t>
            </a:r>
          </a:p>
        </p:txBody>
      </p:sp>
      <p:sp>
        <p:nvSpPr>
          <p:cNvPr id="10" name="Titolo 1">
            <a:extLst>
              <a:ext uri="{FF2B5EF4-FFF2-40B4-BE49-F238E27FC236}">
                <a16:creationId xmlns:a16="http://schemas.microsoft.com/office/drawing/2014/main" id="{169ECFD1-B8E1-874B-8AFC-E095191BCFB3}"/>
              </a:ext>
            </a:extLst>
          </p:cNvPr>
          <p:cNvSpPr txBox="1">
            <a:spLocks/>
          </p:cNvSpPr>
          <p:nvPr/>
        </p:nvSpPr>
        <p:spPr>
          <a:xfrm>
            <a:off x="6533331" y="4321541"/>
            <a:ext cx="826808" cy="40016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000" kern="1200">
                <a:solidFill>
                  <a:srgbClr val="002E58"/>
                </a:solidFill>
                <a:latin typeface="Trebuchet MS"/>
                <a:ea typeface="+mj-ea"/>
                <a:cs typeface="Trebuchet MS"/>
              </a:defRPr>
            </a:lvl1pPr>
          </a:lstStyle>
          <a:p>
            <a:pPr algn="ctr"/>
            <a:r>
              <a:rPr lang="it-IT" sz="1700" dirty="0"/>
              <a:t>PA</a:t>
            </a:r>
          </a:p>
        </p:txBody>
      </p:sp>
    </p:spTree>
    <p:extLst>
      <p:ext uri="{BB962C8B-B14F-4D97-AF65-F5344CB8AC3E}">
        <p14:creationId xmlns:p14="http://schemas.microsoft.com/office/powerpoint/2010/main" val="307867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7CECD-31D7-41AC-87A1-1B89CCE0F9FC}"/>
              </a:ext>
            </a:extLst>
          </p:cNvPr>
          <p:cNvSpPr>
            <a:spLocks noGrp="1"/>
          </p:cNvSpPr>
          <p:nvPr>
            <p:ph type="title"/>
          </p:nvPr>
        </p:nvSpPr>
        <p:spPr>
          <a:xfrm>
            <a:off x="60400" y="14021"/>
            <a:ext cx="7483400" cy="400164"/>
          </a:xfrm>
        </p:spPr>
        <p:txBody>
          <a:bodyPr>
            <a:normAutofit fontScale="90000"/>
          </a:bodyPr>
          <a:lstStyle/>
          <a:p>
            <a:r>
              <a:rPr lang="it-IT" sz="2200" dirty="0"/>
              <a:t>Chi guida l’innovazione digitale? Due pregiudizi da superare</a:t>
            </a:r>
          </a:p>
        </p:txBody>
      </p:sp>
      <p:sp>
        <p:nvSpPr>
          <p:cNvPr id="11" name="Rounded Rectangle 42">
            <a:extLst>
              <a:ext uri="{FF2B5EF4-FFF2-40B4-BE49-F238E27FC236}">
                <a16:creationId xmlns:a16="http://schemas.microsoft.com/office/drawing/2014/main" id="{B1272057-995F-034B-97FA-DC4799FEB99F}"/>
              </a:ext>
            </a:extLst>
          </p:cNvPr>
          <p:cNvSpPr/>
          <p:nvPr/>
        </p:nvSpPr>
        <p:spPr>
          <a:xfrm>
            <a:off x="143105" y="563221"/>
            <a:ext cx="360000" cy="360000"/>
          </a:xfrm>
          <a:prstGeom prst="roundRect">
            <a:avLst>
              <a:gd name="adj" fmla="val 0"/>
            </a:avLst>
          </a:prstGeom>
          <a:solidFill>
            <a:srgbClr val="E7CFFF"/>
          </a:solidFill>
          <a:ln w="25400">
            <a:solidFill>
              <a:srgbClr val="CB96FF"/>
            </a:solidFill>
          </a:ln>
          <a:effectLst/>
        </p:spPr>
        <p:style>
          <a:lnRef idx="1">
            <a:schemeClr val="accent1"/>
          </a:lnRef>
          <a:fillRef idx="3">
            <a:schemeClr val="accent1"/>
          </a:fillRef>
          <a:effectRef idx="2">
            <a:schemeClr val="accent1"/>
          </a:effectRef>
          <a:fontRef idx="minor">
            <a:schemeClr val="lt1"/>
          </a:fontRef>
        </p:style>
        <p:txBody>
          <a:bodyPr lIns="0" tIns="46800" rIns="0" anchor="ctr"/>
          <a:lstStyle/>
          <a:p>
            <a:pPr algn="ctr">
              <a:defRPr/>
            </a:pPr>
            <a:r>
              <a:rPr lang="it-IT" sz="2400" dirty="0">
                <a:solidFill>
                  <a:srgbClr val="002E54"/>
                </a:solidFill>
                <a:latin typeface="Trebuchet MS"/>
              </a:rPr>
              <a:t>A</a:t>
            </a:r>
          </a:p>
        </p:txBody>
      </p:sp>
      <p:sp>
        <p:nvSpPr>
          <p:cNvPr id="12" name="Rounded Rectangle 42">
            <a:extLst>
              <a:ext uri="{FF2B5EF4-FFF2-40B4-BE49-F238E27FC236}">
                <a16:creationId xmlns:a16="http://schemas.microsoft.com/office/drawing/2014/main" id="{04A583B0-546D-E44F-9428-F8228AA4FF3E}"/>
              </a:ext>
            </a:extLst>
          </p:cNvPr>
          <p:cNvSpPr/>
          <p:nvPr/>
        </p:nvSpPr>
        <p:spPr>
          <a:xfrm>
            <a:off x="503105" y="563222"/>
            <a:ext cx="8450651" cy="360000"/>
          </a:xfrm>
          <a:prstGeom prst="roundRect">
            <a:avLst>
              <a:gd name="adj" fmla="val 0"/>
            </a:avLst>
          </a:prstGeom>
          <a:solidFill>
            <a:schemeClr val="bg1"/>
          </a:solidFill>
          <a:ln w="25400">
            <a:solidFill>
              <a:srgbClr val="CB9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it-IT" sz="2000" dirty="0">
                <a:solidFill>
                  <a:srgbClr val="003E67"/>
                </a:solidFill>
                <a:latin typeface="Trebuchet MS" panose="020B0703020202090204" pitchFamily="34" charset="0"/>
              </a:rPr>
              <a:t>La PA non riesce a fare innovazione </a:t>
            </a:r>
          </a:p>
        </p:txBody>
      </p:sp>
      <p:pic>
        <p:nvPicPr>
          <p:cNvPr id="6" name="Picture 5" descr="A person wearing a suit and tie&#10;&#10;Description automatically generated">
            <a:extLst>
              <a:ext uri="{FF2B5EF4-FFF2-40B4-BE49-F238E27FC236}">
                <a16:creationId xmlns:a16="http://schemas.microsoft.com/office/drawing/2014/main" id="{E3C13BDB-BD81-F242-8615-E446A7D7E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975" y="2579701"/>
            <a:ext cx="3306051" cy="227613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4D518ED4-E132-F248-8C15-3001B8686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5" y="3399178"/>
            <a:ext cx="1714500" cy="1181100"/>
          </a:xfrm>
          <a:prstGeom prst="rect">
            <a:avLst/>
          </a:prstGeom>
        </p:spPr>
      </p:pic>
      <p:pic>
        <p:nvPicPr>
          <p:cNvPr id="4" name="Picture 3">
            <a:extLst>
              <a:ext uri="{FF2B5EF4-FFF2-40B4-BE49-F238E27FC236}">
                <a16:creationId xmlns:a16="http://schemas.microsoft.com/office/drawing/2014/main" id="{DE682157-07DF-1D40-B6D1-E5EF04101284}"/>
              </a:ext>
            </a:extLst>
          </p:cNvPr>
          <p:cNvPicPr>
            <a:picLocks noChangeAspect="1"/>
          </p:cNvPicPr>
          <p:nvPr/>
        </p:nvPicPr>
        <p:blipFill rotWithShape="1">
          <a:blip r:embed="rId4">
            <a:extLst>
              <a:ext uri="{28A0092B-C50C-407E-A947-70E740481C1C}">
                <a14:useLocalDpi xmlns:a14="http://schemas.microsoft.com/office/drawing/2010/main" val="0"/>
              </a:ext>
            </a:extLst>
          </a:blip>
          <a:srcRect b="10245"/>
          <a:stretch/>
        </p:blipFill>
        <p:spPr>
          <a:xfrm>
            <a:off x="1106391" y="1665025"/>
            <a:ext cx="1333500" cy="1356471"/>
          </a:xfrm>
          <a:prstGeom prst="rect">
            <a:avLst/>
          </a:prstGeom>
        </p:spPr>
      </p:pic>
      <p:pic>
        <p:nvPicPr>
          <p:cNvPr id="8" name="Picture 7" descr="A circuit board&#10;&#10;Description automatically generated">
            <a:extLst>
              <a:ext uri="{FF2B5EF4-FFF2-40B4-BE49-F238E27FC236}">
                <a16:creationId xmlns:a16="http://schemas.microsoft.com/office/drawing/2014/main" id="{530C9A4B-317B-DE44-BE71-1F42C4D9AA1C}"/>
              </a:ext>
            </a:extLst>
          </p:cNvPr>
          <p:cNvPicPr>
            <a:picLocks noChangeAspect="1"/>
          </p:cNvPicPr>
          <p:nvPr/>
        </p:nvPicPr>
        <p:blipFill rotWithShape="1">
          <a:blip r:embed="rId5">
            <a:extLst>
              <a:ext uri="{28A0092B-C50C-407E-A947-70E740481C1C}">
                <a14:useLocalDpi xmlns:a14="http://schemas.microsoft.com/office/drawing/2010/main" val="0"/>
              </a:ext>
            </a:extLst>
          </a:blip>
          <a:srcRect t="14675" b="23031"/>
          <a:stretch/>
        </p:blipFill>
        <p:spPr>
          <a:xfrm>
            <a:off x="3011325" y="1206162"/>
            <a:ext cx="1371600" cy="917725"/>
          </a:xfrm>
          <a:prstGeom prst="rect">
            <a:avLst/>
          </a:prstGeom>
        </p:spPr>
      </p:pic>
      <p:pic>
        <p:nvPicPr>
          <p:cNvPr id="10" name="Picture 9" descr="A close up of a logo&#10;&#10;Description automatically generated">
            <a:extLst>
              <a:ext uri="{FF2B5EF4-FFF2-40B4-BE49-F238E27FC236}">
                <a16:creationId xmlns:a16="http://schemas.microsoft.com/office/drawing/2014/main" id="{43FA622A-EA6D-8842-926E-70C30FD14B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250" y="1206162"/>
            <a:ext cx="1333500" cy="966787"/>
          </a:xfrm>
          <a:prstGeom prst="rect">
            <a:avLst/>
          </a:prstGeom>
        </p:spPr>
      </p:pic>
      <p:pic>
        <p:nvPicPr>
          <p:cNvPr id="14" name="Picture 13" descr="A picture containing electronics&#10;&#10;Description automatically generated">
            <a:extLst>
              <a:ext uri="{FF2B5EF4-FFF2-40B4-BE49-F238E27FC236}">
                <a16:creationId xmlns:a16="http://schemas.microsoft.com/office/drawing/2014/main" id="{7E99929B-97AE-0245-BCAB-10B912F1D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026" y="1861458"/>
            <a:ext cx="1714501" cy="1180148"/>
          </a:xfrm>
          <a:prstGeom prst="rect">
            <a:avLst/>
          </a:prstGeom>
        </p:spPr>
      </p:pic>
      <p:grpSp>
        <p:nvGrpSpPr>
          <p:cNvPr id="27" name="Group 26">
            <a:extLst>
              <a:ext uri="{FF2B5EF4-FFF2-40B4-BE49-F238E27FC236}">
                <a16:creationId xmlns:a16="http://schemas.microsoft.com/office/drawing/2014/main" id="{158BE303-7C19-A741-A8CF-0B28E5AA2F9C}"/>
              </a:ext>
            </a:extLst>
          </p:cNvPr>
          <p:cNvGrpSpPr/>
          <p:nvPr/>
        </p:nvGrpSpPr>
        <p:grpSpPr>
          <a:xfrm>
            <a:off x="6855576" y="3205317"/>
            <a:ext cx="2288424" cy="1270800"/>
            <a:chOff x="7033194" y="3442799"/>
            <a:chExt cx="1860771" cy="1033317"/>
          </a:xfrm>
        </p:grpSpPr>
        <p:pic>
          <p:nvPicPr>
            <p:cNvPr id="16" name="Picture 15" descr="A close up of a computer&#10;&#10;Description automatically generated">
              <a:extLst>
                <a:ext uri="{FF2B5EF4-FFF2-40B4-BE49-F238E27FC236}">
                  <a16:creationId xmlns:a16="http://schemas.microsoft.com/office/drawing/2014/main" id="{1816E74F-A28A-C247-931F-364C9FF20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194" y="3503339"/>
              <a:ext cx="1860771" cy="972777"/>
            </a:xfrm>
            <a:prstGeom prst="rect">
              <a:avLst/>
            </a:prstGeom>
          </p:spPr>
        </p:pic>
        <p:sp>
          <p:nvSpPr>
            <p:cNvPr id="17" name="Rectangle 16">
              <a:extLst>
                <a:ext uri="{FF2B5EF4-FFF2-40B4-BE49-F238E27FC236}">
                  <a16:creationId xmlns:a16="http://schemas.microsoft.com/office/drawing/2014/main" id="{40D55A0E-A05C-FE45-B2F4-09A7643192D6}"/>
                </a:ext>
              </a:extLst>
            </p:cNvPr>
            <p:cNvSpPr/>
            <p:nvPr/>
          </p:nvSpPr>
          <p:spPr>
            <a:xfrm rot="868094">
              <a:off x="7813097" y="3525491"/>
              <a:ext cx="668222" cy="4941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rgbClr val="003E67"/>
                </a:solidFill>
                <a:latin typeface="Trebuchet MS" panose="020B0703020202090204" pitchFamily="34" charset="0"/>
              </a:endParaRPr>
            </a:p>
          </p:txBody>
        </p:sp>
        <p:cxnSp>
          <p:nvCxnSpPr>
            <p:cNvPr id="19" name="Straight Connector 18">
              <a:extLst>
                <a:ext uri="{FF2B5EF4-FFF2-40B4-BE49-F238E27FC236}">
                  <a16:creationId xmlns:a16="http://schemas.microsoft.com/office/drawing/2014/main" id="{4DCD6DC1-18B9-824F-8272-BD0EEF99CD06}"/>
                </a:ext>
              </a:extLst>
            </p:cNvPr>
            <p:cNvCxnSpPr>
              <a:cxnSpLocks/>
            </p:cNvCxnSpPr>
            <p:nvPr/>
          </p:nvCxnSpPr>
          <p:spPr>
            <a:xfrm flipH="1">
              <a:off x="7788275" y="3442799"/>
              <a:ext cx="29244" cy="11199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E0EFEA-6D2F-E74E-818F-414282A0C886}"/>
                </a:ext>
              </a:extLst>
            </p:cNvPr>
            <p:cNvCxnSpPr>
              <a:cxnSpLocks/>
            </p:cNvCxnSpPr>
            <p:nvPr/>
          </p:nvCxnSpPr>
          <p:spPr>
            <a:xfrm>
              <a:off x="7788275" y="3554794"/>
              <a:ext cx="0" cy="6054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73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7CECD-31D7-41AC-87A1-1B89CCE0F9FC}"/>
              </a:ext>
            </a:extLst>
          </p:cNvPr>
          <p:cNvSpPr>
            <a:spLocks noGrp="1"/>
          </p:cNvSpPr>
          <p:nvPr>
            <p:ph type="title"/>
          </p:nvPr>
        </p:nvSpPr>
        <p:spPr>
          <a:xfrm>
            <a:off x="60400" y="14021"/>
            <a:ext cx="7483400" cy="400164"/>
          </a:xfrm>
        </p:spPr>
        <p:txBody>
          <a:bodyPr>
            <a:normAutofit fontScale="90000"/>
          </a:bodyPr>
          <a:lstStyle/>
          <a:p>
            <a:r>
              <a:rPr lang="it-IT" sz="2200" dirty="0"/>
              <a:t>Chi guida l’innovazione digitale? Due pregiudizi da superare</a:t>
            </a:r>
          </a:p>
        </p:txBody>
      </p:sp>
      <p:sp>
        <p:nvSpPr>
          <p:cNvPr id="11" name="Rounded Rectangle 42">
            <a:extLst>
              <a:ext uri="{FF2B5EF4-FFF2-40B4-BE49-F238E27FC236}">
                <a16:creationId xmlns:a16="http://schemas.microsoft.com/office/drawing/2014/main" id="{B1272057-995F-034B-97FA-DC4799FEB99F}"/>
              </a:ext>
            </a:extLst>
          </p:cNvPr>
          <p:cNvSpPr/>
          <p:nvPr/>
        </p:nvSpPr>
        <p:spPr>
          <a:xfrm>
            <a:off x="143105" y="563221"/>
            <a:ext cx="360000" cy="360000"/>
          </a:xfrm>
          <a:prstGeom prst="roundRect">
            <a:avLst>
              <a:gd name="adj" fmla="val 0"/>
            </a:avLst>
          </a:prstGeom>
          <a:solidFill>
            <a:srgbClr val="E7CFFF"/>
          </a:solidFill>
          <a:ln w="25400">
            <a:solidFill>
              <a:srgbClr val="CB96FF"/>
            </a:solidFill>
          </a:ln>
          <a:effectLst/>
        </p:spPr>
        <p:style>
          <a:lnRef idx="1">
            <a:schemeClr val="accent1"/>
          </a:lnRef>
          <a:fillRef idx="3">
            <a:schemeClr val="accent1"/>
          </a:fillRef>
          <a:effectRef idx="2">
            <a:schemeClr val="accent1"/>
          </a:effectRef>
          <a:fontRef idx="minor">
            <a:schemeClr val="lt1"/>
          </a:fontRef>
        </p:style>
        <p:txBody>
          <a:bodyPr lIns="0" tIns="46800" rIns="0" anchor="ctr"/>
          <a:lstStyle/>
          <a:p>
            <a:pPr algn="ctr">
              <a:defRPr/>
            </a:pPr>
            <a:r>
              <a:rPr lang="it-IT" sz="2400" dirty="0">
                <a:solidFill>
                  <a:srgbClr val="002E54"/>
                </a:solidFill>
                <a:latin typeface="Trebuchet MS"/>
              </a:rPr>
              <a:t>B</a:t>
            </a:r>
          </a:p>
        </p:txBody>
      </p:sp>
      <p:sp>
        <p:nvSpPr>
          <p:cNvPr id="12" name="Rounded Rectangle 42">
            <a:extLst>
              <a:ext uri="{FF2B5EF4-FFF2-40B4-BE49-F238E27FC236}">
                <a16:creationId xmlns:a16="http://schemas.microsoft.com/office/drawing/2014/main" id="{04A583B0-546D-E44F-9428-F8228AA4FF3E}"/>
              </a:ext>
            </a:extLst>
          </p:cNvPr>
          <p:cNvSpPr/>
          <p:nvPr/>
        </p:nvSpPr>
        <p:spPr>
          <a:xfrm>
            <a:off x="503105" y="563222"/>
            <a:ext cx="8450651" cy="360000"/>
          </a:xfrm>
          <a:prstGeom prst="roundRect">
            <a:avLst>
              <a:gd name="adj" fmla="val 0"/>
            </a:avLst>
          </a:prstGeom>
          <a:solidFill>
            <a:schemeClr val="bg1"/>
          </a:solidFill>
          <a:ln w="25400">
            <a:solidFill>
              <a:srgbClr val="CB9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it-IT" sz="2000" dirty="0">
                <a:solidFill>
                  <a:srgbClr val="003E67"/>
                </a:solidFill>
                <a:latin typeface="Trebuchet MS" panose="020B0703020202090204" pitchFamily="34" charset="0"/>
              </a:rPr>
              <a:t>La PA fatica a fare innovazione con il settore privato</a:t>
            </a:r>
          </a:p>
        </p:txBody>
      </p:sp>
      <p:grpSp>
        <p:nvGrpSpPr>
          <p:cNvPr id="5" name="Group 4">
            <a:extLst>
              <a:ext uri="{FF2B5EF4-FFF2-40B4-BE49-F238E27FC236}">
                <a16:creationId xmlns:a16="http://schemas.microsoft.com/office/drawing/2014/main" id="{354BE7E2-086D-D141-A72E-A7E4DDB745B6}"/>
              </a:ext>
            </a:extLst>
          </p:cNvPr>
          <p:cNvGrpSpPr/>
          <p:nvPr/>
        </p:nvGrpSpPr>
        <p:grpSpPr>
          <a:xfrm flipH="1">
            <a:off x="2561028" y="1223447"/>
            <a:ext cx="4261819" cy="3478920"/>
            <a:chOff x="2234319" y="1008766"/>
            <a:chExt cx="4261819" cy="3478920"/>
          </a:xfrm>
        </p:grpSpPr>
        <p:pic>
          <p:nvPicPr>
            <p:cNvPr id="4" name="Picture 3" descr="A group of people posing for the camera&#10;&#10;Description automatically generated">
              <a:extLst>
                <a:ext uri="{FF2B5EF4-FFF2-40B4-BE49-F238E27FC236}">
                  <a16:creationId xmlns:a16="http://schemas.microsoft.com/office/drawing/2014/main" id="{CFB5A152-537D-9540-BAFB-A3C0167D8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862" y="1008766"/>
              <a:ext cx="3848276" cy="3428062"/>
            </a:xfrm>
            <a:prstGeom prst="rect">
              <a:avLst/>
            </a:prstGeom>
          </p:spPr>
        </p:pic>
        <p:sp>
          <p:nvSpPr>
            <p:cNvPr id="3" name="Oval 2">
              <a:extLst>
                <a:ext uri="{FF2B5EF4-FFF2-40B4-BE49-F238E27FC236}">
                  <a16:creationId xmlns:a16="http://schemas.microsoft.com/office/drawing/2014/main" id="{AFD77B40-4204-CD49-AC0B-9D3F67A889BD}"/>
                </a:ext>
              </a:extLst>
            </p:cNvPr>
            <p:cNvSpPr/>
            <p:nvPr/>
          </p:nvSpPr>
          <p:spPr>
            <a:xfrm>
              <a:off x="2234319" y="4059748"/>
              <a:ext cx="1248355" cy="427938"/>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rgbClr val="003E67"/>
                </a:solidFill>
                <a:latin typeface="Trebuchet MS" panose="020B0703020202090204" pitchFamily="34" charset="0"/>
              </a:endParaRPr>
            </a:p>
          </p:txBody>
        </p:sp>
        <p:sp>
          <p:nvSpPr>
            <p:cNvPr id="7" name="Oval 6">
              <a:extLst>
                <a:ext uri="{FF2B5EF4-FFF2-40B4-BE49-F238E27FC236}">
                  <a16:creationId xmlns:a16="http://schemas.microsoft.com/office/drawing/2014/main" id="{AA2C98A4-7686-8341-8CEB-8F720E645ADD}"/>
                </a:ext>
              </a:extLst>
            </p:cNvPr>
            <p:cNvSpPr/>
            <p:nvPr/>
          </p:nvSpPr>
          <p:spPr>
            <a:xfrm>
              <a:off x="2370815" y="3046674"/>
              <a:ext cx="1248355" cy="1320243"/>
            </a:xfrm>
            <a:prstGeom prst="ellipse">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rgbClr val="003E67"/>
                </a:solidFill>
                <a:latin typeface="Trebuchet MS" panose="020B0703020202090204" pitchFamily="34" charset="0"/>
              </a:endParaRPr>
            </a:p>
          </p:txBody>
        </p:sp>
      </p:grpSp>
      <p:pic>
        <p:nvPicPr>
          <p:cNvPr id="9" name="Picture 8" descr="A picture containing clipart&#10;&#10;Description automatically generated">
            <a:extLst>
              <a:ext uri="{FF2B5EF4-FFF2-40B4-BE49-F238E27FC236}">
                <a16:creationId xmlns:a16="http://schemas.microsoft.com/office/drawing/2014/main" id="{AFFA6837-818A-C64D-96C5-7840560B3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5" y="3477834"/>
            <a:ext cx="1714500" cy="1181100"/>
          </a:xfrm>
          <a:prstGeom prst="rect">
            <a:avLst/>
          </a:prstGeom>
        </p:spPr>
      </p:pic>
      <p:pic>
        <p:nvPicPr>
          <p:cNvPr id="10" name="Picture 9">
            <a:extLst>
              <a:ext uri="{FF2B5EF4-FFF2-40B4-BE49-F238E27FC236}">
                <a16:creationId xmlns:a16="http://schemas.microsoft.com/office/drawing/2014/main" id="{73291C86-F2EC-3A4E-9E69-BDEE1EA9EF7F}"/>
              </a:ext>
            </a:extLst>
          </p:cNvPr>
          <p:cNvPicPr>
            <a:picLocks noChangeAspect="1"/>
          </p:cNvPicPr>
          <p:nvPr/>
        </p:nvPicPr>
        <p:blipFill rotWithShape="1">
          <a:blip r:embed="rId4">
            <a:extLst>
              <a:ext uri="{28A0092B-C50C-407E-A947-70E740481C1C}">
                <a14:useLocalDpi xmlns:a14="http://schemas.microsoft.com/office/drawing/2010/main" val="0"/>
              </a:ext>
            </a:extLst>
          </a:blip>
          <a:srcRect b="10245"/>
          <a:stretch/>
        </p:blipFill>
        <p:spPr>
          <a:xfrm>
            <a:off x="352583" y="2023807"/>
            <a:ext cx="1333500" cy="1356471"/>
          </a:xfrm>
          <a:prstGeom prst="rect">
            <a:avLst/>
          </a:prstGeom>
        </p:spPr>
      </p:pic>
      <p:pic>
        <p:nvPicPr>
          <p:cNvPr id="13" name="Picture 12" descr="A circuit board&#10;&#10;Description automatically generated">
            <a:extLst>
              <a:ext uri="{FF2B5EF4-FFF2-40B4-BE49-F238E27FC236}">
                <a16:creationId xmlns:a16="http://schemas.microsoft.com/office/drawing/2014/main" id="{0601CEC1-0113-2C4C-BCB8-9E05A7E726F8}"/>
              </a:ext>
            </a:extLst>
          </p:cNvPr>
          <p:cNvPicPr>
            <a:picLocks noChangeAspect="1"/>
          </p:cNvPicPr>
          <p:nvPr/>
        </p:nvPicPr>
        <p:blipFill rotWithShape="1">
          <a:blip r:embed="rId5">
            <a:extLst>
              <a:ext uri="{28A0092B-C50C-407E-A947-70E740481C1C}">
                <a14:useLocalDpi xmlns:a14="http://schemas.microsoft.com/office/drawing/2010/main" val="0"/>
              </a:ext>
            </a:extLst>
          </a:blip>
          <a:srcRect t="14675" b="23031"/>
          <a:stretch/>
        </p:blipFill>
        <p:spPr>
          <a:xfrm>
            <a:off x="314555" y="1050999"/>
            <a:ext cx="1371600" cy="917725"/>
          </a:xfrm>
          <a:prstGeom prst="rect">
            <a:avLst/>
          </a:prstGeom>
        </p:spPr>
      </p:pic>
      <p:pic>
        <p:nvPicPr>
          <p:cNvPr id="14" name="Picture 13" descr="A close up of a logo&#10;&#10;Description automatically generated">
            <a:extLst>
              <a:ext uri="{FF2B5EF4-FFF2-40B4-BE49-F238E27FC236}">
                <a16:creationId xmlns:a16="http://schemas.microsoft.com/office/drawing/2014/main" id="{70D8CB79-B065-584C-845F-86B3E37B0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256" y="1179918"/>
            <a:ext cx="1333500" cy="966787"/>
          </a:xfrm>
          <a:prstGeom prst="rect">
            <a:avLst/>
          </a:prstGeom>
        </p:spPr>
      </p:pic>
      <p:pic>
        <p:nvPicPr>
          <p:cNvPr id="15" name="Picture 14" descr="A picture containing electronics&#10;&#10;Description automatically generated">
            <a:extLst>
              <a:ext uri="{FF2B5EF4-FFF2-40B4-BE49-F238E27FC236}">
                <a16:creationId xmlns:a16="http://schemas.microsoft.com/office/drawing/2014/main" id="{2C5B74C3-5F50-0F43-81E7-5A312BD06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8368" y="2111003"/>
            <a:ext cx="1714501" cy="1180148"/>
          </a:xfrm>
          <a:prstGeom prst="rect">
            <a:avLst/>
          </a:prstGeom>
        </p:spPr>
      </p:pic>
      <p:grpSp>
        <p:nvGrpSpPr>
          <p:cNvPr id="16" name="Group 15">
            <a:extLst>
              <a:ext uri="{FF2B5EF4-FFF2-40B4-BE49-F238E27FC236}">
                <a16:creationId xmlns:a16="http://schemas.microsoft.com/office/drawing/2014/main" id="{99538B76-694C-1C4C-B645-3213A7F4B015}"/>
              </a:ext>
            </a:extLst>
          </p:cNvPr>
          <p:cNvGrpSpPr/>
          <p:nvPr/>
        </p:nvGrpSpPr>
        <p:grpSpPr>
          <a:xfrm>
            <a:off x="6871260" y="3334486"/>
            <a:ext cx="2288424" cy="1270800"/>
            <a:chOff x="7033194" y="3442799"/>
            <a:chExt cx="1860771" cy="1033317"/>
          </a:xfrm>
        </p:grpSpPr>
        <p:pic>
          <p:nvPicPr>
            <p:cNvPr id="17" name="Picture 16" descr="A close up of a computer&#10;&#10;Description automatically generated">
              <a:extLst>
                <a:ext uri="{FF2B5EF4-FFF2-40B4-BE49-F238E27FC236}">
                  <a16:creationId xmlns:a16="http://schemas.microsoft.com/office/drawing/2014/main" id="{C63104EA-8E80-4249-B743-3AD6F6AB7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194" y="3503339"/>
              <a:ext cx="1860771" cy="972777"/>
            </a:xfrm>
            <a:prstGeom prst="rect">
              <a:avLst/>
            </a:prstGeom>
          </p:spPr>
        </p:pic>
        <p:sp>
          <p:nvSpPr>
            <p:cNvPr id="18" name="Rectangle 17">
              <a:extLst>
                <a:ext uri="{FF2B5EF4-FFF2-40B4-BE49-F238E27FC236}">
                  <a16:creationId xmlns:a16="http://schemas.microsoft.com/office/drawing/2014/main" id="{0FCF26F6-28F3-4D4F-9CE2-2C048BD31EBC}"/>
                </a:ext>
              </a:extLst>
            </p:cNvPr>
            <p:cNvSpPr/>
            <p:nvPr/>
          </p:nvSpPr>
          <p:spPr>
            <a:xfrm rot="868094">
              <a:off x="7813097" y="3525491"/>
              <a:ext cx="668222" cy="49417"/>
            </a:xfrm>
            <a:prstGeom prst="rect">
              <a:avLst/>
            </a:prstGeom>
            <a:solidFill>
              <a:schemeClr val="tx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rgbClr val="003E67"/>
                </a:solidFill>
                <a:latin typeface="Trebuchet MS" panose="020B0703020202090204" pitchFamily="34" charset="0"/>
              </a:endParaRPr>
            </a:p>
          </p:txBody>
        </p:sp>
        <p:cxnSp>
          <p:nvCxnSpPr>
            <p:cNvPr id="19" name="Straight Connector 18">
              <a:extLst>
                <a:ext uri="{FF2B5EF4-FFF2-40B4-BE49-F238E27FC236}">
                  <a16:creationId xmlns:a16="http://schemas.microsoft.com/office/drawing/2014/main" id="{87112CC4-8246-9446-9B44-7A2ECDE3A8CE}"/>
                </a:ext>
              </a:extLst>
            </p:cNvPr>
            <p:cNvCxnSpPr>
              <a:cxnSpLocks/>
            </p:cNvCxnSpPr>
            <p:nvPr/>
          </p:nvCxnSpPr>
          <p:spPr>
            <a:xfrm flipH="1">
              <a:off x="7788275" y="3442799"/>
              <a:ext cx="29244" cy="11199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F9E2F85-182B-F049-AC76-DED30053D4D3}"/>
                </a:ext>
              </a:extLst>
            </p:cNvPr>
            <p:cNvCxnSpPr>
              <a:cxnSpLocks/>
            </p:cNvCxnSpPr>
            <p:nvPr/>
          </p:nvCxnSpPr>
          <p:spPr>
            <a:xfrm>
              <a:off x="7788275" y="3554794"/>
              <a:ext cx="0" cy="6054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942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E5D6B-C82F-284F-A810-0449092E4753}"/>
              </a:ext>
            </a:extLst>
          </p:cNvPr>
          <p:cNvSpPr>
            <a:spLocks noGrp="1"/>
          </p:cNvSpPr>
          <p:nvPr>
            <p:ph type="title"/>
          </p:nvPr>
        </p:nvSpPr>
        <p:spPr/>
        <p:txBody>
          <a:bodyPr/>
          <a:lstStyle/>
          <a:p>
            <a:r>
              <a:rPr lang="it-IT" dirty="0"/>
              <a:t>2 evidenze frutto di una rielaborazione dell’Osservatorio</a:t>
            </a:r>
          </a:p>
        </p:txBody>
      </p:sp>
      <p:graphicFrame>
        <p:nvGraphicFramePr>
          <p:cNvPr id="9" name="Ombra"/>
          <p:cNvGraphicFramePr/>
          <p:nvPr/>
        </p:nvGraphicFramePr>
        <p:xfrm>
          <a:off x="-196644" y="1527461"/>
          <a:ext cx="8561711" cy="2526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Righe"/>
          <p:cNvGraphicFramePr/>
          <p:nvPr/>
        </p:nvGraphicFramePr>
        <p:xfrm>
          <a:off x="29499" y="1515986"/>
          <a:ext cx="8053070" cy="2526693"/>
        </p:xfrm>
        <a:graphic>
          <a:graphicData uri="http://schemas.openxmlformats.org/drawingml/2006/chart">
            <c:chart xmlns:c="http://schemas.openxmlformats.org/drawingml/2006/chart" xmlns:r="http://schemas.openxmlformats.org/officeDocument/2006/relationships" r:id="rId4"/>
          </a:graphicData>
        </a:graphic>
      </p:graphicFrame>
      <p:grpSp>
        <p:nvGrpSpPr>
          <p:cNvPr id="56" name="Frecce">
            <a:extLst>
              <a:ext uri="{FF2B5EF4-FFF2-40B4-BE49-F238E27FC236}">
                <a16:creationId xmlns:a16="http://schemas.microsoft.com/office/drawing/2014/main" id="{85556FD8-C9B9-AA47-B61B-7D26930ABB77}"/>
              </a:ext>
            </a:extLst>
          </p:cNvPr>
          <p:cNvGrpSpPr/>
          <p:nvPr/>
        </p:nvGrpSpPr>
        <p:grpSpPr>
          <a:xfrm>
            <a:off x="1014290" y="1238862"/>
            <a:ext cx="6837331" cy="3016944"/>
            <a:chOff x="1014289" y="1238862"/>
            <a:chExt cx="6837331" cy="3016944"/>
          </a:xfrm>
        </p:grpSpPr>
        <p:sp>
          <p:nvSpPr>
            <p:cNvPr id="49" name="Up Arrow 9"/>
            <p:cNvSpPr/>
            <p:nvPr/>
          </p:nvSpPr>
          <p:spPr>
            <a:xfrm>
              <a:off x="1014289" y="1238862"/>
              <a:ext cx="498371" cy="3016944"/>
            </a:xfrm>
            <a:prstGeom prst="upArrow">
              <a:avLst/>
            </a:prstGeom>
            <a:solidFill>
              <a:srgbClr val="FFBAB9"/>
            </a:solidFill>
            <a:ln w="25400">
              <a:solidFill>
                <a:srgbClr val="FF6962"/>
              </a:solid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dirty="0">
                <a:solidFill>
                  <a:prstClr val="black"/>
                </a:solidFill>
                <a:latin typeface="Trebuchet MS" charset="0"/>
                <a:ea typeface="Trebuchet MS" charset="0"/>
                <a:cs typeface="Trebuchet MS" charset="0"/>
              </a:endParaRPr>
            </a:p>
          </p:txBody>
        </p:sp>
        <p:sp>
          <p:nvSpPr>
            <p:cNvPr id="50" name="Up Arrow 10"/>
            <p:cNvSpPr/>
            <p:nvPr/>
          </p:nvSpPr>
          <p:spPr>
            <a:xfrm>
              <a:off x="2599028" y="1238862"/>
              <a:ext cx="498371" cy="3016944"/>
            </a:xfrm>
            <a:prstGeom prst="upArrow">
              <a:avLst/>
            </a:prstGeom>
            <a:solidFill>
              <a:srgbClr val="FFE1A4"/>
            </a:solidFill>
            <a:ln w="25400">
              <a:solidFill>
                <a:srgbClr val="FFCA00"/>
              </a:solid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dirty="0">
                <a:solidFill>
                  <a:prstClr val="black"/>
                </a:solidFill>
                <a:latin typeface="Trebuchet MS" charset="0"/>
                <a:ea typeface="Trebuchet MS" charset="0"/>
                <a:cs typeface="Trebuchet MS" charset="0"/>
              </a:endParaRPr>
            </a:p>
          </p:txBody>
        </p:sp>
        <p:sp>
          <p:nvSpPr>
            <p:cNvPr id="51" name="Up Arrow 11"/>
            <p:cNvSpPr/>
            <p:nvPr/>
          </p:nvSpPr>
          <p:spPr>
            <a:xfrm>
              <a:off x="4183768" y="1238862"/>
              <a:ext cx="498371" cy="3016944"/>
            </a:xfrm>
            <a:prstGeom prst="upArrow">
              <a:avLst/>
            </a:prstGeom>
            <a:solidFill>
              <a:srgbClr val="90DCA8"/>
            </a:solidFill>
            <a:ln w="25400">
              <a:solidFill>
                <a:srgbClr val="4DC773"/>
              </a:solid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dirty="0">
                <a:solidFill>
                  <a:prstClr val="black"/>
                </a:solidFill>
                <a:latin typeface="Trebuchet MS" charset="0"/>
                <a:ea typeface="Trebuchet MS" charset="0"/>
                <a:cs typeface="Trebuchet MS" charset="0"/>
              </a:endParaRPr>
            </a:p>
          </p:txBody>
        </p:sp>
        <p:sp>
          <p:nvSpPr>
            <p:cNvPr id="52" name="Up Arrow 12"/>
            <p:cNvSpPr/>
            <p:nvPr/>
          </p:nvSpPr>
          <p:spPr>
            <a:xfrm>
              <a:off x="5768508" y="1238862"/>
              <a:ext cx="498371" cy="3016944"/>
            </a:xfrm>
            <a:prstGeom prst="upArrow">
              <a:avLst/>
            </a:prstGeom>
            <a:solidFill>
              <a:srgbClr val="AED9FF"/>
            </a:solidFill>
            <a:ln w="25400">
              <a:solidFill>
                <a:srgbClr val="4299FC"/>
              </a:solid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dirty="0">
                <a:solidFill>
                  <a:prstClr val="black"/>
                </a:solidFill>
                <a:latin typeface="Trebuchet MS" charset="0"/>
                <a:ea typeface="Trebuchet MS" charset="0"/>
                <a:cs typeface="Trebuchet MS" charset="0"/>
              </a:endParaRPr>
            </a:p>
          </p:txBody>
        </p:sp>
        <p:sp>
          <p:nvSpPr>
            <p:cNvPr id="53" name="Up Arrow 13"/>
            <p:cNvSpPr/>
            <p:nvPr/>
          </p:nvSpPr>
          <p:spPr>
            <a:xfrm>
              <a:off x="7353249" y="1238862"/>
              <a:ext cx="498371" cy="3016944"/>
            </a:xfrm>
            <a:prstGeom prst="upArrow">
              <a:avLst/>
            </a:prstGeom>
            <a:solidFill>
              <a:srgbClr val="E7CFFF"/>
            </a:solidFill>
            <a:ln w="25400">
              <a:solidFill>
                <a:srgbClr val="CB96FF"/>
              </a:solid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dirty="0">
                <a:solidFill>
                  <a:prstClr val="black"/>
                </a:solidFill>
                <a:latin typeface="Trebuchet MS" charset="0"/>
                <a:ea typeface="Trebuchet MS" charset="0"/>
                <a:cs typeface="Trebuchet MS" charset="0"/>
              </a:endParaRPr>
            </a:p>
          </p:txBody>
        </p:sp>
      </p:grpSp>
      <p:sp>
        <p:nvSpPr>
          <p:cNvPr id="44" name="TextBox 16"/>
          <p:cNvSpPr txBox="1"/>
          <p:nvPr/>
        </p:nvSpPr>
        <p:spPr>
          <a:xfrm>
            <a:off x="535583" y="4136174"/>
            <a:ext cx="1490523" cy="507849"/>
          </a:xfrm>
          <a:prstGeom prst="rect">
            <a:avLst/>
          </a:prstGeom>
          <a:solidFill>
            <a:srgbClr val="FFBAB9"/>
          </a:solidFill>
          <a:ln w="25400">
            <a:solidFill>
              <a:srgbClr val="FF6962"/>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Connettività</a:t>
            </a:r>
          </a:p>
        </p:txBody>
      </p:sp>
      <p:sp>
        <p:nvSpPr>
          <p:cNvPr id="45" name="TextBox 17"/>
          <p:cNvSpPr txBox="1"/>
          <p:nvPr/>
        </p:nvSpPr>
        <p:spPr>
          <a:xfrm>
            <a:off x="2120323" y="4136174"/>
            <a:ext cx="1490523" cy="507849"/>
          </a:xfrm>
          <a:prstGeom prst="rect">
            <a:avLst/>
          </a:prstGeom>
          <a:solidFill>
            <a:srgbClr val="FFE1A4"/>
          </a:solidFill>
          <a:ln w="25400">
            <a:solidFill>
              <a:srgbClr val="FFCA00"/>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Capitale umano</a:t>
            </a:r>
          </a:p>
        </p:txBody>
      </p:sp>
      <p:sp>
        <p:nvSpPr>
          <p:cNvPr id="46" name="TextBox 18"/>
          <p:cNvSpPr txBox="1"/>
          <p:nvPr/>
        </p:nvSpPr>
        <p:spPr>
          <a:xfrm>
            <a:off x="3705062" y="4136174"/>
            <a:ext cx="1490523" cy="507849"/>
          </a:xfrm>
          <a:prstGeom prst="rect">
            <a:avLst/>
          </a:prstGeom>
          <a:solidFill>
            <a:srgbClr val="90DCA8"/>
          </a:solidFill>
          <a:ln w="25400">
            <a:solidFill>
              <a:srgbClr val="4DC773"/>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Uso di internet</a:t>
            </a:r>
          </a:p>
        </p:txBody>
      </p:sp>
      <p:sp>
        <p:nvSpPr>
          <p:cNvPr id="47" name="TextBox 19"/>
          <p:cNvSpPr txBox="1"/>
          <p:nvPr/>
        </p:nvSpPr>
        <p:spPr>
          <a:xfrm>
            <a:off x="5289803" y="4136174"/>
            <a:ext cx="1490523" cy="507849"/>
          </a:xfrm>
          <a:prstGeom prst="rect">
            <a:avLst/>
          </a:prstGeom>
          <a:solidFill>
            <a:srgbClr val="AED9FF"/>
          </a:solidFill>
          <a:ln w="25400">
            <a:solidFill>
              <a:srgbClr val="4299FC"/>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Integrazione delle</a:t>
            </a:r>
          </a:p>
          <a:p>
            <a:pPr algn="ctr">
              <a:defRPr/>
            </a:pPr>
            <a:r>
              <a:rPr lang="it-IT" sz="1200" dirty="0">
                <a:solidFill>
                  <a:srgbClr val="002E54"/>
                </a:solidFill>
                <a:latin typeface="Trebuchet MS" charset="0"/>
                <a:ea typeface="Trebuchet MS" charset="0"/>
                <a:cs typeface="Trebuchet MS" charset="0"/>
              </a:rPr>
              <a:t>tecnologie digitali</a:t>
            </a:r>
          </a:p>
        </p:txBody>
      </p:sp>
      <p:sp>
        <p:nvSpPr>
          <p:cNvPr id="48" name="TextBox 20"/>
          <p:cNvSpPr txBox="1"/>
          <p:nvPr/>
        </p:nvSpPr>
        <p:spPr>
          <a:xfrm>
            <a:off x="6874544" y="4136174"/>
            <a:ext cx="1490523" cy="507849"/>
          </a:xfrm>
          <a:prstGeom prst="rect">
            <a:avLst/>
          </a:prstGeom>
          <a:solidFill>
            <a:srgbClr val="E7CFFF"/>
          </a:solidFill>
          <a:ln w="25400">
            <a:solidFill>
              <a:srgbClr val="CB96FF"/>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Servizi pubblici</a:t>
            </a:r>
          </a:p>
          <a:p>
            <a:pPr algn="ctr">
              <a:defRPr/>
            </a:pPr>
            <a:r>
              <a:rPr lang="it-IT" sz="1200" dirty="0">
                <a:solidFill>
                  <a:srgbClr val="002E54"/>
                </a:solidFill>
                <a:latin typeface="Trebuchet MS" charset="0"/>
                <a:ea typeface="Trebuchet MS" charset="0"/>
                <a:cs typeface="Trebuchet MS" charset="0"/>
              </a:rPr>
              <a:t>digitali</a:t>
            </a:r>
          </a:p>
        </p:txBody>
      </p:sp>
      <p:sp>
        <p:nvSpPr>
          <p:cNvPr id="13" name="Bianco"/>
          <p:cNvSpPr txBox="1"/>
          <p:nvPr/>
        </p:nvSpPr>
        <p:spPr>
          <a:xfrm>
            <a:off x="7739348" y="1507066"/>
            <a:ext cx="833826" cy="2511440"/>
          </a:xfrm>
          <a:prstGeom prst="rect">
            <a:avLst/>
          </a:prstGeom>
          <a:solidFill>
            <a:srgbClr val="FFFFFF"/>
          </a:solidFill>
        </p:spPr>
        <p:txBody>
          <a:bodyPr wrap="none" lIns="70381" tIns="35191" rIns="70381" bIns="35191" rtlCol="0">
            <a:noAutofit/>
          </a:bodyPr>
          <a:lstStyle/>
          <a:p>
            <a:pPr algn="ctr" defTabSz="914378">
              <a:defRPr/>
            </a:pPr>
            <a:endParaRPr lang="it-IT" sz="800" kern="0" baseline="30000" dirty="0">
              <a:solidFill>
                <a:srgbClr val="003E67"/>
              </a:solidFill>
              <a:latin typeface="Trebuchet MS" charset="0"/>
              <a:ea typeface="Trebuchet MS" charset="0"/>
              <a:cs typeface="Trebuchet MS" charset="0"/>
            </a:endParaRPr>
          </a:p>
        </p:txBody>
      </p:sp>
      <p:grpSp>
        <p:nvGrpSpPr>
          <p:cNvPr id="58" name="MEdiaEU">
            <a:extLst>
              <a:ext uri="{FF2B5EF4-FFF2-40B4-BE49-F238E27FC236}">
                <a16:creationId xmlns:a16="http://schemas.microsoft.com/office/drawing/2014/main" id="{C64EF0CB-E65E-614A-951D-0D7364F3DD49}"/>
              </a:ext>
            </a:extLst>
          </p:cNvPr>
          <p:cNvGrpSpPr/>
          <p:nvPr/>
        </p:nvGrpSpPr>
        <p:grpSpPr>
          <a:xfrm>
            <a:off x="7528330" y="2031370"/>
            <a:ext cx="1480573" cy="393349"/>
            <a:chOff x="7528329" y="2231059"/>
            <a:chExt cx="1480573" cy="393349"/>
          </a:xfrm>
        </p:grpSpPr>
        <p:sp>
          <p:nvSpPr>
            <p:cNvPr id="42" name="TextBox 22"/>
            <p:cNvSpPr txBox="1"/>
            <p:nvPr/>
          </p:nvSpPr>
          <p:spPr>
            <a:xfrm>
              <a:off x="8175077" y="2231059"/>
              <a:ext cx="833825" cy="393349"/>
            </a:xfrm>
            <a:prstGeom prst="rect">
              <a:avLst/>
            </a:prstGeom>
            <a:noFill/>
          </p:spPr>
          <p:txBody>
            <a:bodyPr wrap="none" rtlCol="0">
              <a:noAutofit/>
            </a:bodyPr>
            <a:lstStyle/>
            <a:p>
              <a:pPr>
                <a:defRPr/>
              </a:pPr>
              <a:r>
                <a:rPr lang="it-IT" sz="1100" b="1" dirty="0">
                  <a:solidFill>
                    <a:srgbClr val="FF0000"/>
                  </a:solidFill>
                  <a:latin typeface="Trebuchet MS" charset="0"/>
                  <a:ea typeface="Trebuchet MS" charset="0"/>
                  <a:cs typeface="Trebuchet MS" charset="0"/>
                </a:rPr>
                <a:t>Media</a:t>
              </a:r>
            </a:p>
            <a:p>
              <a:pPr>
                <a:defRPr/>
              </a:pPr>
              <a:r>
                <a:rPr lang="it-IT" sz="1100" b="1" dirty="0" err="1">
                  <a:solidFill>
                    <a:srgbClr val="FF0000"/>
                  </a:solidFill>
                  <a:latin typeface="Trebuchet MS" charset="0"/>
                  <a:ea typeface="Trebuchet MS" charset="0"/>
                  <a:cs typeface="Trebuchet MS" charset="0"/>
                </a:rPr>
                <a:t>europa</a:t>
              </a:r>
              <a:endParaRPr lang="it-IT" sz="1100" b="1" dirty="0">
                <a:solidFill>
                  <a:srgbClr val="FF0000"/>
                </a:solidFill>
                <a:latin typeface="Trebuchet MS" charset="0"/>
                <a:ea typeface="Trebuchet MS" charset="0"/>
                <a:cs typeface="Trebuchet MS" charset="0"/>
              </a:endParaRPr>
            </a:p>
          </p:txBody>
        </p:sp>
        <p:cxnSp>
          <p:nvCxnSpPr>
            <p:cNvPr id="43" name="Straight Connector 23"/>
            <p:cNvCxnSpPr/>
            <p:nvPr/>
          </p:nvCxnSpPr>
          <p:spPr bwMode="auto">
            <a:xfrm flipH="1">
              <a:off x="7528329" y="2559600"/>
              <a:ext cx="673489" cy="0"/>
            </a:xfrm>
            <a:prstGeom prst="line">
              <a:avLst/>
            </a:prstGeom>
            <a:noFill/>
            <a:ln w="38100" cap="flat" cmpd="sng" algn="ctr">
              <a:solidFill>
                <a:srgbClr val="FF0000"/>
              </a:solidFill>
              <a:prstDash val="sysDash"/>
              <a:round/>
              <a:headEnd type="none" w="med" len="med"/>
              <a:tailEnd type="none" w="med" len="med"/>
            </a:ln>
            <a:effectLst/>
          </p:spPr>
        </p:cxnSp>
      </p:grpSp>
      <p:sp>
        <p:nvSpPr>
          <p:cNvPr id="35" name="TextBox 37"/>
          <p:cNvSpPr txBox="1"/>
          <p:nvPr/>
        </p:nvSpPr>
        <p:spPr>
          <a:xfrm>
            <a:off x="5965560" y="1870971"/>
            <a:ext cx="833825" cy="177484"/>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Irlanda</a:t>
            </a:r>
            <a:endParaRPr lang="it-IT" sz="800" b="1" baseline="30000" dirty="0">
              <a:solidFill>
                <a:srgbClr val="003E67"/>
              </a:solidFill>
              <a:latin typeface="Trebuchet MS" charset="0"/>
              <a:ea typeface="Trebuchet MS" charset="0"/>
              <a:cs typeface="Trebuchet MS" charset="0"/>
            </a:endParaRPr>
          </a:p>
        </p:txBody>
      </p:sp>
      <p:sp>
        <p:nvSpPr>
          <p:cNvPr id="36" name="TextBox 38"/>
          <p:cNvSpPr txBox="1"/>
          <p:nvPr/>
        </p:nvSpPr>
        <p:spPr>
          <a:xfrm>
            <a:off x="6916363" y="1600518"/>
            <a:ext cx="833825" cy="177484"/>
          </a:xfrm>
          <a:prstGeom prst="rect">
            <a:avLst/>
          </a:prstGeom>
          <a:noFill/>
        </p:spPr>
        <p:txBody>
          <a:bodyPr wrap="none" rtlCol="0">
            <a:noAutofit/>
          </a:bodyPr>
          <a:lstStyle/>
          <a:p>
            <a:pPr>
              <a:defRPr/>
            </a:pPr>
            <a:r>
              <a:rPr lang="it-IT" sz="800" b="1" dirty="0">
                <a:solidFill>
                  <a:srgbClr val="003E67"/>
                </a:solidFill>
                <a:latin typeface="Trebuchet MS" charset="0"/>
                <a:ea typeface="Trebuchet MS" charset="0"/>
                <a:cs typeface="Trebuchet MS" charset="0"/>
              </a:rPr>
              <a:t>Finlandia</a:t>
            </a:r>
            <a:endParaRPr lang="it-IT" sz="800" b="1" baseline="30000" dirty="0">
              <a:solidFill>
                <a:srgbClr val="003E67"/>
              </a:solidFill>
              <a:latin typeface="Trebuchet MS" charset="0"/>
              <a:ea typeface="Trebuchet MS" charset="0"/>
              <a:cs typeface="Trebuchet MS" charset="0"/>
            </a:endParaRPr>
          </a:p>
        </p:txBody>
      </p:sp>
      <p:sp>
        <p:nvSpPr>
          <p:cNvPr id="37" name="TextBox 39"/>
          <p:cNvSpPr txBox="1"/>
          <p:nvPr/>
        </p:nvSpPr>
        <p:spPr>
          <a:xfrm>
            <a:off x="4440261" y="1776137"/>
            <a:ext cx="833825" cy="177484"/>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Danimarca</a:t>
            </a:r>
            <a:endParaRPr lang="it-IT" sz="800" b="1" baseline="30000" dirty="0">
              <a:solidFill>
                <a:srgbClr val="003E67"/>
              </a:solidFill>
              <a:latin typeface="Trebuchet MS" charset="0"/>
              <a:ea typeface="Trebuchet MS" charset="0"/>
              <a:cs typeface="Trebuchet MS" charset="0"/>
            </a:endParaRPr>
          </a:p>
        </p:txBody>
      </p:sp>
      <p:sp>
        <p:nvSpPr>
          <p:cNvPr id="38" name="TextBox 40"/>
          <p:cNvSpPr txBox="1"/>
          <p:nvPr/>
        </p:nvSpPr>
        <p:spPr>
          <a:xfrm>
            <a:off x="2855037" y="1648080"/>
            <a:ext cx="833825" cy="177484"/>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Finlandia</a:t>
            </a:r>
            <a:endParaRPr lang="it-IT" sz="800" b="1" baseline="30000" dirty="0">
              <a:solidFill>
                <a:srgbClr val="003E67"/>
              </a:solidFill>
              <a:latin typeface="Trebuchet MS" charset="0"/>
              <a:ea typeface="Trebuchet MS" charset="0"/>
              <a:cs typeface="Trebuchet MS" charset="0"/>
            </a:endParaRPr>
          </a:p>
        </p:txBody>
      </p:sp>
      <p:sp>
        <p:nvSpPr>
          <p:cNvPr id="39" name="TextBox 41"/>
          <p:cNvSpPr txBox="1"/>
          <p:nvPr/>
        </p:nvSpPr>
        <p:spPr>
          <a:xfrm>
            <a:off x="1236919" y="1717895"/>
            <a:ext cx="833825" cy="177484"/>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Danimarca</a:t>
            </a:r>
            <a:endParaRPr lang="it-IT" sz="800" b="1" baseline="30000" dirty="0">
              <a:solidFill>
                <a:srgbClr val="003E67"/>
              </a:solidFill>
              <a:latin typeface="Trebuchet MS" charset="0"/>
              <a:ea typeface="Trebuchet MS" charset="0"/>
              <a:cs typeface="Trebuchet MS" charset="0"/>
            </a:endParaRPr>
          </a:p>
        </p:txBody>
      </p:sp>
      <p:sp>
        <p:nvSpPr>
          <p:cNvPr id="31" name="TextBox 50"/>
          <p:cNvSpPr txBox="1"/>
          <p:nvPr/>
        </p:nvSpPr>
        <p:spPr>
          <a:xfrm>
            <a:off x="5964966" y="3723785"/>
            <a:ext cx="833825" cy="177483"/>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Bulgaria</a:t>
            </a:r>
            <a:endParaRPr lang="it-IT" sz="800" b="1" baseline="30000" dirty="0">
              <a:solidFill>
                <a:srgbClr val="003E67"/>
              </a:solidFill>
              <a:latin typeface="Trebuchet MS" charset="0"/>
              <a:ea typeface="Trebuchet MS" charset="0"/>
              <a:cs typeface="Trebuchet MS" charset="0"/>
            </a:endParaRPr>
          </a:p>
        </p:txBody>
      </p:sp>
      <p:sp>
        <p:nvSpPr>
          <p:cNvPr id="32" name="TextBox 51"/>
          <p:cNvSpPr txBox="1"/>
          <p:nvPr/>
        </p:nvSpPr>
        <p:spPr>
          <a:xfrm>
            <a:off x="6957860" y="3246721"/>
            <a:ext cx="833825" cy="177483"/>
          </a:xfrm>
          <a:prstGeom prst="rect">
            <a:avLst/>
          </a:prstGeom>
          <a:noFill/>
        </p:spPr>
        <p:txBody>
          <a:bodyPr wrap="none" rtlCol="0">
            <a:noAutofit/>
          </a:bodyPr>
          <a:lstStyle/>
          <a:p>
            <a:pPr>
              <a:defRPr/>
            </a:pPr>
            <a:r>
              <a:rPr lang="it-IT" sz="800" b="1" dirty="0">
                <a:solidFill>
                  <a:srgbClr val="003E67"/>
                </a:solidFill>
                <a:latin typeface="Trebuchet MS" charset="0"/>
                <a:ea typeface="Trebuchet MS" charset="0"/>
                <a:cs typeface="Trebuchet MS" charset="0"/>
              </a:rPr>
              <a:t>Romania</a:t>
            </a:r>
            <a:endParaRPr lang="it-IT" sz="800" b="1" baseline="30000" dirty="0">
              <a:solidFill>
                <a:srgbClr val="003E67"/>
              </a:solidFill>
              <a:latin typeface="Trebuchet MS" charset="0"/>
              <a:ea typeface="Trebuchet MS" charset="0"/>
              <a:cs typeface="Trebuchet MS" charset="0"/>
            </a:endParaRPr>
          </a:p>
        </p:txBody>
      </p:sp>
      <p:sp>
        <p:nvSpPr>
          <p:cNvPr id="33" name="TextBox 52"/>
          <p:cNvSpPr txBox="1"/>
          <p:nvPr/>
        </p:nvSpPr>
        <p:spPr>
          <a:xfrm>
            <a:off x="4373962" y="3465389"/>
            <a:ext cx="833825" cy="177483"/>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Romania</a:t>
            </a:r>
            <a:endParaRPr lang="it-IT" sz="800" b="1" baseline="30000" dirty="0">
              <a:solidFill>
                <a:srgbClr val="003E67"/>
              </a:solidFill>
              <a:latin typeface="Trebuchet MS" charset="0"/>
              <a:ea typeface="Trebuchet MS" charset="0"/>
              <a:cs typeface="Trebuchet MS" charset="0"/>
            </a:endParaRPr>
          </a:p>
        </p:txBody>
      </p:sp>
      <p:sp>
        <p:nvSpPr>
          <p:cNvPr id="34" name="TextBox 54"/>
          <p:cNvSpPr txBox="1"/>
          <p:nvPr/>
        </p:nvSpPr>
        <p:spPr>
          <a:xfrm>
            <a:off x="1167281" y="3201785"/>
            <a:ext cx="833825" cy="177483"/>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Grecia</a:t>
            </a:r>
            <a:endParaRPr lang="it-IT" sz="800" b="1" baseline="30000" dirty="0">
              <a:solidFill>
                <a:srgbClr val="003E67"/>
              </a:solidFill>
              <a:latin typeface="Trebuchet MS" charset="0"/>
              <a:ea typeface="Trebuchet MS" charset="0"/>
              <a:cs typeface="Trebuchet MS" charset="0"/>
            </a:endParaRPr>
          </a:p>
        </p:txBody>
      </p:sp>
      <p:sp>
        <p:nvSpPr>
          <p:cNvPr id="30" name="TextBox 54"/>
          <p:cNvSpPr txBox="1"/>
          <p:nvPr/>
        </p:nvSpPr>
        <p:spPr>
          <a:xfrm>
            <a:off x="2771198" y="3493599"/>
            <a:ext cx="833825" cy="177484"/>
          </a:xfrm>
          <a:prstGeom prst="rect">
            <a:avLst/>
          </a:prstGeom>
          <a:noFill/>
        </p:spPr>
        <p:txBody>
          <a:bodyPr wrap="none" rtlCol="0">
            <a:noAutofit/>
          </a:bodyPr>
          <a:lstStyle/>
          <a:p>
            <a:pPr algn="ctr">
              <a:defRPr/>
            </a:pPr>
            <a:r>
              <a:rPr lang="it-IT" sz="800" b="1" dirty="0">
                <a:solidFill>
                  <a:srgbClr val="003E67"/>
                </a:solidFill>
                <a:latin typeface="Trebuchet MS" charset="0"/>
                <a:ea typeface="Trebuchet MS" charset="0"/>
                <a:cs typeface="Trebuchet MS" charset="0"/>
              </a:rPr>
              <a:t>Bulgaria</a:t>
            </a:r>
            <a:endParaRPr lang="it-IT" sz="800" b="1" baseline="30000" dirty="0">
              <a:solidFill>
                <a:srgbClr val="003E67"/>
              </a:solidFill>
              <a:latin typeface="Trebuchet MS" charset="0"/>
              <a:ea typeface="Trebuchet MS" charset="0"/>
              <a:cs typeface="Trebuchet MS" charset="0"/>
            </a:endParaRPr>
          </a:p>
        </p:txBody>
      </p:sp>
      <p:grpSp>
        <p:nvGrpSpPr>
          <p:cNvPr id="59" name="Italia">
            <a:extLst>
              <a:ext uri="{FF2B5EF4-FFF2-40B4-BE49-F238E27FC236}">
                <a16:creationId xmlns:a16="http://schemas.microsoft.com/office/drawing/2014/main" id="{F61020A1-4884-AF4B-8562-05556D5CF9FA}"/>
              </a:ext>
            </a:extLst>
          </p:cNvPr>
          <p:cNvGrpSpPr/>
          <p:nvPr/>
        </p:nvGrpSpPr>
        <p:grpSpPr>
          <a:xfrm>
            <a:off x="7533290" y="2366616"/>
            <a:ext cx="1329057" cy="303544"/>
            <a:chOff x="7533290" y="2566311"/>
            <a:chExt cx="1329057" cy="303544"/>
          </a:xfrm>
        </p:grpSpPr>
        <p:sp>
          <p:nvSpPr>
            <p:cNvPr id="27" name="TextBox 29"/>
            <p:cNvSpPr txBox="1"/>
            <p:nvPr/>
          </p:nvSpPr>
          <p:spPr>
            <a:xfrm>
              <a:off x="8028522" y="2566311"/>
              <a:ext cx="833825" cy="303544"/>
            </a:xfrm>
            <a:prstGeom prst="rect">
              <a:avLst/>
            </a:prstGeom>
            <a:noFill/>
          </p:spPr>
          <p:txBody>
            <a:bodyPr wrap="none" rtlCol="0" anchor="ctr">
              <a:noAutofit/>
            </a:bodyPr>
            <a:lstStyle/>
            <a:p>
              <a:pPr algn="ctr">
                <a:defRPr/>
              </a:pPr>
              <a:r>
                <a:rPr lang="it-IT" sz="1100" b="1" dirty="0">
                  <a:solidFill>
                    <a:srgbClr val="003E67"/>
                  </a:solidFill>
                  <a:latin typeface="Trebuchet MS" charset="0"/>
                  <a:ea typeface="Trebuchet MS" charset="0"/>
                  <a:cs typeface="Trebuchet MS" charset="0"/>
                </a:rPr>
                <a:t>Italia</a:t>
              </a:r>
            </a:p>
          </p:txBody>
        </p:sp>
        <p:cxnSp>
          <p:nvCxnSpPr>
            <p:cNvPr id="28" name="Straight Connector 30"/>
            <p:cNvCxnSpPr/>
            <p:nvPr/>
          </p:nvCxnSpPr>
          <p:spPr bwMode="auto">
            <a:xfrm flipH="1">
              <a:off x="7533290" y="2716832"/>
              <a:ext cx="668528" cy="0"/>
            </a:xfrm>
            <a:prstGeom prst="line">
              <a:avLst/>
            </a:prstGeom>
            <a:noFill/>
            <a:ln w="38100" cap="flat" cmpd="sng" algn="ctr">
              <a:solidFill>
                <a:srgbClr val="003E67"/>
              </a:solidFill>
              <a:prstDash val="solid"/>
              <a:round/>
              <a:headEnd type="none" w="med" len="med"/>
              <a:tailEnd type="none" w="med" len="med"/>
            </a:ln>
            <a:effectLst/>
          </p:spPr>
        </p:cxnSp>
      </p:grpSp>
      <p:grpSp>
        <p:nvGrpSpPr>
          <p:cNvPr id="60" name="Peggiore">
            <a:extLst>
              <a:ext uri="{FF2B5EF4-FFF2-40B4-BE49-F238E27FC236}">
                <a16:creationId xmlns:a16="http://schemas.microsoft.com/office/drawing/2014/main" id="{2A5AA7F0-7706-9A4A-82B8-7EAA483F1424}"/>
              </a:ext>
            </a:extLst>
          </p:cNvPr>
          <p:cNvGrpSpPr/>
          <p:nvPr/>
        </p:nvGrpSpPr>
        <p:grpSpPr>
          <a:xfrm>
            <a:off x="7533291" y="2882138"/>
            <a:ext cx="1485442" cy="624081"/>
            <a:chOff x="7533290" y="3018767"/>
            <a:chExt cx="1485442" cy="624081"/>
          </a:xfrm>
        </p:grpSpPr>
        <p:cxnSp>
          <p:nvCxnSpPr>
            <p:cNvPr id="23" name="Straight Connector 46"/>
            <p:cNvCxnSpPr/>
            <p:nvPr/>
          </p:nvCxnSpPr>
          <p:spPr bwMode="auto">
            <a:xfrm flipH="1">
              <a:off x="7533290" y="3146382"/>
              <a:ext cx="668528" cy="0"/>
            </a:xfrm>
            <a:prstGeom prst="line">
              <a:avLst/>
            </a:prstGeom>
            <a:noFill/>
            <a:ln w="38100" cap="flat" cmpd="sng" algn="ctr">
              <a:solidFill>
                <a:srgbClr val="000003"/>
              </a:solidFill>
              <a:prstDash val="solid"/>
              <a:round/>
              <a:headEnd type="none" w="med" len="med"/>
              <a:tailEnd type="none" w="med" len="med"/>
            </a:ln>
            <a:effectLst/>
          </p:spPr>
        </p:cxnSp>
        <p:sp>
          <p:nvSpPr>
            <p:cNvPr id="24" name="TextBox 47"/>
            <p:cNvSpPr txBox="1"/>
            <p:nvPr/>
          </p:nvSpPr>
          <p:spPr>
            <a:xfrm>
              <a:off x="8184907" y="3018767"/>
              <a:ext cx="833825" cy="624081"/>
            </a:xfrm>
            <a:prstGeom prst="rect">
              <a:avLst/>
            </a:prstGeom>
            <a:noFill/>
          </p:spPr>
          <p:txBody>
            <a:bodyPr wrap="none" rtlCol="0">
              <a:noAutofit/>
            </a:bodyPr>
            <a:lstStyle/>
            <a:p>
              <a:pPr defTabSz="914378">
                <a:defRPr/>
              </a:pPr>
              <a:r>
                <a:rPr lang="it-IT" sz="1100" b="1" kern="0" dirty="0">
                  <a:solidFill>
                    <a:sysClr val="windowText" lastClr="000000"/>
                  </a:solidFill>
                  <a:latin typeface="Trebuchet MS" charset="0"/>
                  <a:ea typeface="Trebuchet MS" charset="0"/>
                  <a:cs typeface="Trebuchet MS" charset="0"/>
                </a:rPr>
                <a:t>Peggior</a:t>
              </a:r>
            </a:p>
            <a:p>
              <a:pPr defTabSz="914378">
                <a:defRPr/>
              </a:pPr>
              <a:r>
                <a:rPr lang="it-IT" sz="1100" b="1" kern="0" dirty="0">
                  <a:solidFill>
                    <a:sysClr val="windowText" lastClr="000000"/>
                  </a:solidFill>
                  <a:latin typeface="Trebuchet MS" charset="0"/>
                  <a:ea typeface="Trebuchet MS" charset="0"/>
                  <a:cs typeface="Trebuchet MS" charset="0"/>
                </a:rPr>
                <a:t>Paese</a:t>
              </a:r>
            </a:p>
            <a:p>
              <a:pPr defTabSz="914378">
                <a:defRPr/>
              </a:pPr>
              <a:r>
                <a:rPr lang="it-IT" sz="1100" b="1" kern="0" dirty="0">
                  <a:solidFill>
                    <a:sysClr val="windowText" lastClr="000000"/>
                  </a:solidFill>
                  <a:latin typeface="Trebuchet MS" charset="0"/>
                  <a:ea typeface="Trebuchet MS" charset="0"/>
                  <a:cs typeface="Trebuchet MS" charset="0"/>
                </a:rPr>
                <a:t>europeo</a:t>
              </a:r>
              <a:endParaRPr lang="it-IT" sz="800" kern="0" baseline="30000" dirty="0">
                <a:solidFill>
                  <a:sysClr val="windowText" lastClr="000000"/>
                </a:solidFill>
                <a:latin typeface="Trebuchet MS" charset="0"/>
                <a:ea typeface="Trebuchet MS" charset="0"/>
                <a:cs typeface="Trebuchet MS" charset="0"/>
              </a:endParaRPr>
            </a:p>
          </p:txBody>
        </p:sp>
      </p:grpSp>
      <p:grpSp>
        <p:nvGrpSpPr>
          <p:cNvPr id="57" name="Migliore">
            <a:extLst>
              <a:ext uri="{FF2B5EF4-FFF2-40B4-BE49-F238E27FC236}">
                <a16:creationId xmlns:a16="http://schemas.microsoft.com/office/drawing/2014/main" id="{948C5125-DFD0-D042-A515-32672D8BAFF9}"/>
              </a:ext>
            </a:extLst>
          </p:cNvPr>
          <p:cNvGrpSpPr/>
          <p:nvPr/>
        </p:nvGrpSpPr>
        <p:grpSpPr>
          <a:xfrm>
            <a:off x="7533290" y="1514227"/>
            <a:ext cx="1485444" cy="624080"/>
            <a:chOff x="7533290" y="1587796"/>
            <a:chExt cx="1485444" cy="624080"/>
          </a:xfrm>
        </p:grpSpPr>
        <p:sp>
          <p:nvSpPr>
            <p:cNvPr id="41" name="TextBox 33"/>
            <p:cNvSpPr txBox="1"/>
            <p:nvPr/>
          </p:nvSpPr>
          <p:spPr>
            <a:xfrm>
              <a:off x="8184909" y="1587796"/>
              <a:ext cx="833825" cy="624080"/>
            </a:xfrm>
            <a:prstGeom prst="rect">
              <a:avLst/>
            </a:prstGeom>
            <a:noFill/>
          </p:spPr>
          <p:txBody>
            <a:bodyPr wrap="none" rtlCol="0">
              <a:noAutofit/>
            </a:bodyPr>
            <a:lstStyle/>
            <a:p>
              <a:pPr defTabSz="914378">
                <a:defRPr/>
              </a:pPr>
              <a:r>
                <a:rPr lang="it-IT" sz="1100" b="1" kern="0" dirty="0">
                  <a:solidFill>
                    <a:srgbClr val="FFFFFF">
                      <a:lumMod val="50000"/>
                    </a:srgbClr>
                  </a:solidFill>
                  <a:latin typeface="Trebuchet MS" charset="0"/>
                  <a:ea typeface="Trebuchet MS" charset="0"/>
                  <a:cs typeface="Trebuchet MS" charset="0"/>
                </a:rPr>
                <a:t>Miglior</a:t>
              </a:r>
            </a:p>
            <a:p>
              <a:pPr defTabSz="914378">
                <a:defRPr/>
              </a:pPr>
              <a:r>
                <a:rPr lang="it-IT" sz="1100" b="1" kern="0" dirty="0">
                  <a:solidFill>
                    <a:srgbClr val="FFFFFF">
                      <a:lumMod val="50000"/>
                    </a:srgbClr>
                  </a:solidFill>
                  <a:latin typeface="Trebuchet MS" charset="0"/>
                  <a:ea typeface="Trebuchet MS" charset="0"/>
                  <a:cs typeface="Trebuchet MS" charset="0"/>
                </a:rPr>
                <a:t>Paese</a:t>
              </a:r>
            </a:p>
            <a:p>
              <a:pPr defTabSz="914378">
                <a:defRPr/>
              </a:pPr>
              <a:r>
                <a:rPr lang="it-IT" sz="1100" b="1" kern="0" dirty="0">
                  <a:solidFill>
                    <a:srgbClr val="FFFFFF">
                      <a:lumMod val="50000"/>
                    </a:srgbClr>
                  </a:solidFill>
                  <a:latin typeface="Trebuchet MS" charset="0"/>
                  <a:ea typeface="Trebuchet MS" charset="0"/>
                  <a:cs typeface="Trebuchet MS" charset="0"/>
                </a:rPr>
                <a:t>europeo</a:t>
              </a:r>
              <a:endParaRPr lang="it-IT" sz="800" kern="0" baseline="30000" dirty="0">
                <a:solidFill>
                  <a:srgbClr val="FFFFFF">
                    <a:lumMod val="50000"/>
                  </a:srgbClr>
                </a:solidFill>
                <a:latin typeface="Trebuchet MS" charset="0"/>
                <a:ea typeface="Trebuchet MS" charset="0"/>
                <a:cs typeface="Trebuchet MS" charset="0"/>
              </a:endParaRPr>
            </a:p>
          </p:txBody>
        </p:sp>
        <p:cxnSp>
          <p:nvCxnSpPr>
            <p:cNvPr id="55" name="Straight Connector 32">
              <a:extLst>
                <a:ext uri="{FF2B5EF4-FFF2-40B4-BE49-F238E27FC236}">
                  <a16:creationId xmlns:a16="http://schemas.microsoft.com/office/drawing/2014/main" id="{F1BB3D54-26A1-8A48-9420-862D232E5977}"/>
                </a:ext>
              </a:extLst>
            </p:cNvPr>
            <p:cNvCxnSpPr/>
            <p:nvPr/>
          </p:nvCxnSpPr>
          <p:spPr bwMode="auto">
            <a:xfrm flipH="1">
              <a:off x="7533290" y="1871117"/>
              <a:ext cx="668528" cy="0"/>
            </a:xfrm>
            <a:prstGeom prst="line">
              <a:avLst/>
            </a:prstGeom>
            <a:noFill/>
            <a:ln w="38100" cap="flat" cmpd="sng" algn="ctr">
              <a:solidFill>
                <a:srgbClr val="FFFFFF">
                  <a:lumMod val="50000"/>
                </a:srgbClr>
              </a:solidFill>
              <a:prstDash val="solid"/>
              <a:round/>
              <a:headEnd type="none" w="med" len="med"/>
              <a:tailEnd type="none" w="med" len="med"/>
            </a:ln>
            <a:effectLst/>
          </p:spPr>
        </p:cxnSp>
      </p:grpSp>
      <p:graphicFrame>
        <p:nvGraphicFramePr>
          <p:cNvPr id="17" name="Andamento"/>
          <p:cNvGraphicFramePr/>
          <p:nvPr/>
        </p:nvGraphicFramePr>
        <p:xfrm>
          <a:off x="-214448" y="1515986"/>
          <a:ext cx="8591532" cy="25266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 name="Andamento">
            <a:extLst>
              <a:ext uri="{FF2B5EF4-FFF2-40B4-BE49-F238E27FC236}">
                <a16:creationId xmlns:a16="http://schemas.microsoft.com/office/drawing/2014/main" id="{BA144D85-A4DB-394E-A0CB-9E141D3AFA68}"/>
              </a:ext>
            </a:extLst>
          </p:cNvPr>
          <p:cNvGraphicFramePr/>
          <p:nvPr/>
        </p:nvGraphicFramePr>
        <p:xfrm>
          <a:off x="-214448" y="1515986"/>
          <a:ext cx="8591532" cy="2526693"/>
        </p:xfrm>
        <a:graphic>
          <a:graphicData uri="http://schemas.openxmlformats.org/drawingml/2006/chart">
            <c:chart xmlns:c="http://schemas.openxmlformats.org/drawingml/2006/chart" xmlns:r="http://schemas.openxmlformats.org/officeDocument/2006/relationships" r:id="rId6"/>
          </a:graphicData>
        </a:graphic>
      </p:graphicFrame>
      <p:sp>
        <p:nvSpPr>
          <p:cNvPr id="54" name="Rounded Rectangle 42">
            <a:extLst>
              <a:ext uri="{FF2B5EF4-FFF2-40B4-BE49-F238E27FC236}">
                <a16:creationId xmlns:a16="http://schemas.microsoft.com/office/drawing/2014/main" id="{C96E605C-1C35-3E43-B08E-01A38066BE80}"/>
              </a:ext>
            </a:extLst>
          </p:cNvPr>
          <p:cNvSpPr/>
          <p:nvPr/>
        </p:nvSpPr>
        <p:spPr>
          <a:xfrm>
            <a:off x="503106" y="563222"/>
            <a:ext cx="8450651" cy="360000"/>
          </a:xfrm>
          <a:prstGeom prst="roundRect">
            <a:avLst>
              <a:gd name="adj" fmla="val 0"/>
            </a:avLst>
          </a:prstGeom>
          <a:solidFill>
            <a:schemeClr val="bg1"/>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500" dirty="0">
                <a:solidFill>
                  <a:srgbClr val="003E67"/>
                </a:solidFill>
                <a:latin typeface="Trebuchet MS" panose="020B0703020202090204" pitchFamily="34" charset="0"/>
              </a:rPr>
              <a:t>Sul fronte della digitalizzazione dei propri servizi pubblici l’Italia è allineata al resto d’Europa</a:t>
            </a:r>
          </a:p>
        </p:txBody>
      </p:sp>
      <p:sp>
        <p:nvSpPr>
          <p:cNvPr id="61" name="Rounded Rectangle 42">
            <a:extLst>
              <a:ext uri="{FF2B5EF4-FFF2-40B4-BE49-F238E27FC236}">
                <a16:creationId xmlns:a16="http://schemas.microsoft.com/office/drawing/2014/main" id="{164012F7-67E1-0B45-AC7D-475D14FFBA97}"/>
              </a:ext>
            </a:extLst>
          </p:cNvPr>
          <p:cNvSpPr/>
          <p:nvPr/>
        </p:nvSpPr>
        <p:spPr>
          <a:xfrm>
            <a:off x="143105" y="563221"/>
            <a:ext cx="360000" cy="360000"/>
          </a:xfrm>
          <a:prstGeom prst="roundRect">
            <a:avLst>
              <a:gd name="adj" fmla="val 0"/>
            </a:avLst>
          </a:prstGeom>
          <a:solidFill>
            <a:srgbClr val="002E54"/>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2400" dirty="0">
                <a:solidFill>
                  <a:schemeClr val="bg1"/>
                </a:solidFill>
                <a:latin typeface="Trebuchet MS" panose="020B0703020202090204" pitchFamily="34" charset="0"/>
              </a:rPr>
              <a:t>1</a:t>
            </a:r>
          </a:p>
        </p:txBody>
      </p:sp>
    </p:spTree>
    <p:extLst>
      <p:ext uri="{BB962C8B-B14F-4D97-AF65-F5344CB8AC3E}">
        <p14:creationId xmlns:p14="http://schemas.microsoft.com/office/powerpoint/2010/main" val="267588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left)">
                                      <p:cBhvr>
                                        <p:cTn id="42" dur="500"/>
                                        <p:tgtEl>
                                          <p:spTgt spid="17">
                                            <p:graphicEl>
                                              <a:chart seriesIdx="0" categoryIdx="-4" bldStep="series"/>
                                            </p:graphic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left)">
                                      <p:cBhvr>
                                        <p:cTn id="51" dur="500"/>
                                        <p:tgtEl>
                                          <p:spTgt spid="17">
                                            <p:graphicEl>
                                              <a:chart seriesIdx="1" categoryIdx="-4" bldStep="series"/>
                                            </p:graphicEl>
                                          </p:spTgt>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500"/>
                                        <p:tgtEl>
                                          <p:spTgt spid="5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2">
                                            <p:graphicEl>
                                              <a:chart seriesIdx="0" categoryIdx="-4" bldStep="series"/>
                                            </p:graphicEl>
                                          </p:spTgt>
                                        </p:tgtEl>
                                        <p:attrNameLst>
                                          <p:attrName>style.visibility</p:attrName>
                                        </p:attrNameLst>
                                      </p:cBhvr>
                                      <p:to>
                                        <p:strVal val="visible"/>
                                      </p:to>
                                    </p:set>
                                    <p:animEffect transition="in" filter="wipe(left)">
                                      <p:cBhvr>
                                        <p:cTn id="60" dur="500"/>
                                        <p:tgtEl>
                                          <p:spTgt spid="62">
                                            <p:graphicEl>
                                              <a:chart seriesIdx="0" categoryIdx="-4" bldStep="series"/>
                                            </p:graphic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left)">
                                      <p:cBhvr>
                                        <p:cTn id="76" dur="500"/>
                                        <p:tgtEl>
                                          <p:spTgt spid="3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left)">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2">
                                            <p:graphicEl>
                                              <a:chart seriesIdx="1" categoryIdx="-4" bldStep="series"/>
                                            </p:graphicEl>
                                          </p:spTgt>
                                        </p:tgtEl>
                                        <p:attrNameLst>
                                          <p:attrName>style.visibility</p:attrName>
                                        </p:attrNameLst>
                                      </p:cBhvr>
                                      <p:to>
                                        <p:strVal val="visible"/>
                                      </p:to>
                                    </p:set>
                                    <p:animEffect transition="in" filter="wipe(left)">
                                      <p:cBhvr>
                                        <p:cTn id="84" dur="500"/>
                                        <p:tgtEl>
                                          <p:spTgt spid="62">
                                            <p:graphicEl>
                                              <a:chart seriesIdx="1" categoryIdx="-4" bldStep="series"/>
                                            </p:graphicEl>
                                          </p:spTgt>
                                        </p:tgtEl>
                                      </p:cBhvr>
                                    </p:animEffect>
                                  </p:childTnLst>
                                </p:cTn>
                              </p:par>
                            </p:childTnLst>
                          </p:cTn>
                        </p:par>
                        <p:par>
                          <p:cTn id="85" fill="hold">
                            <p:stCondLst>
                              <p:cond delay="500"/>
                            </p:stCondLst>
                            <p:childTnLst>
                              <p:par>
                                <p:cTn id="86" presetID="22" presetClass="entr" presetSubtype="8" fill="hold" nodeType="after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wipe(left)">
                                      <p:cBhvr>
                                        <p:cTn id="88" dur="500"/>
                                        <p:tgtEl>
                                          <p:spTgt spid="6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left)">
                                      <p:cBhvr>
                                        <p:cTn id="91" dur="500"/>
                                        <p:tgtEl>
                                          <p:spTgt spid="3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left)">
                                      <p:cBhvr>
                                        <p:cTn id="94" dur="500"/>
                                        <p:tgtEl>
                                          <p:spTgt spid="32"/>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ipe(left)">
                                      <p:cBhvr>
                                        <p:cTn id="100" dur="500"/>
                                        <p:tgtEl>
                                          <p:spTgt spid="3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childTnLst>
                          </p:cTn>
                        </p:par>
                        <p:par>
                          <p:cTn id="104" fill="hold">
                            <p:stCondLst>
                              <p:cond delay="1000"/>
                            </p:stCondLst>
                            <p:childTnLst>
                              <p:par>
                                <p:cTn id="105" presetID="16" presetClass="entr" presetSubtype="42" fill="hold" grpId="0"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barn(outHorizontal)">
                                      <p:cBhvr>
                                        <p:cTn id="107" dur="500"/>
                                        <p:tgtEl>
                                          <p:spTgt spid="9"/>
                                        </p:tgtEl>
                                      </p:cBhvr>
                                    </p:animEffect>
                                  </p:childTnLst>
                                </p:cTn>
                              </p:par>
                            </p:childTnLst>
                          </p:cTn>
                        </p:par>
                        <p:par>
                          <p:cTn id="108" fill="hold">
                            <p:stCondLst>
                              <p:cond delay="1500"/>
                            </p:stCondLst>
                            <p:childTnLst>
                              <p:par>
                                <p:cTn id="109" presetID="53" presetClass="entr" presetSubtype="16" fill="hold" grpId="0" nodeType="after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p:cTn id="111" dur="500" fill="hold"/>
                                        <p:tgtEl>
                                          <p:spTgt spid="61"/>
                                        </p:tgtEl>
                                        <p:attrNameLst>
                                          <p:attrName>ppt_w</p:attrName>
                                        </p:attrNameLst>
                                      </p:cBhvr>
                                      <p:tavLst>
                                        <p:tav tm="0">
                                          <p:val>
                                            <p:fltVal val="0"/>
                                          </p:val>
                                        </p:tav>
                                        <p:tav tm="100000">
                                          <p:val>
                                            <p:strVal val="#ppt_w"/>
                                          </p:val>
                                        </p:tav>
                                      </p:tavLst>
                                    </p:anim>
                                    <p:anim calcmode="lin" valueType="num">
                                      <p:cBhvr>
                                        <p:cTn id="112" dur="500" fill="hold"/>
                                        <p:tgtEl>
                                          <p:spTgt spid="61"/>
                                        </p:tgtEl>
                                        <p:attrNameLst>
                                          <p:attrName>ppt_h</p:attrName>
                                        </p:attrNameLst>
                                      </p:cBhvr>
                                      <p:tavLst>
                                        <p:tav tm="0">
                                          <p:val>
                                            <p:fltVal val="0"/>
                                          </p:val>
                                        </p:tav>
                                        <p:tav tm="100000">
                                          <p:val>
                                            <p:strVal val="#ppt_h"/>
                                          </p:val>
                                        </p:tav>
                                      </p:tavLst>
                                    </p:anim>
                                    <p:animEffect transition="in" filter="fade">
                                      <p:cBhvr>
                                        <p:cTn id="113" dur="500"/>
                                        <p:tgtEl>
                                          <p:spTgt spid="61"/>
                                        </p:tgtEl>
                                      </p:cBhvr>
                                    </p:animEffect>
                                  </p:childTnLst>
                                </p:cTn>
                              </p:par>
                            </p:childTnLst>
                          </p:cTn>
                        </p:par>
                        <p:par>
                          <p:cTn id="114" fill="hold">
                            <p:stCondLst>
                              <p:cond delay="2000"/>
                            </p:stCondLst>
                            <p:childTnLst>
                              <p:par>
                                <p:cTn id="115" presetID="22" presetClass="entr" presetSubtype="8" fill="hold" grpId="0" nodeType="after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wipe(left)">
                                      <p:cBhvr>
                                        <p:cTn id="117" dur="500"/>
                                        <p:tgtEl>
                                          <p:spTgt spid="54"/>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1" nodeType="clickEffect">
                                  <p:stCondLst>
                                    <p:cond delay="0"/>
                                  </p:stCondLst>
                                  <p:childTnLst>
                                    <p:animEffect transition="out" filter="dissolv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56"/>
                                        </p:tgtEl>
                                      </p:cBhvr>
                                    </p:animEffect>
                                    <p:set>
                                      <p:cBhvr>
                                        <p:cTn id="128" dur="1" fill="hold">
                                          <p:stCondLst>
                                            <p:cond delay="499"/>
                                          </p:stCondLst>
                                        </p:cTn>
                                        <p:tgtEl>
                                          <p:spTgt spid="56"/>
                                        </p:tgtEl>
                                        <p:attrNameLst>
                                          <p:attrName>style.visibility</p:attrName>
                                        </p:attrNameLst>
                                      </p:cBhvr>
                                      <p:to>
                                        <p:strVal val="hidden"/>
                                      </p:to>
                                    </p:set>
                                  </p:childTnLst>
                                </p:cTn>
                              </p:par>
                              <p:par>
                                <p:cTn id="129" presetID="9" presetClass="exit" presetSubtype="0" fill="hold" grpId="0" nodeType="withEffect">
                                  <p:stCondLst>
                                    <p:cond delay="0"/>
                                  </p:stCondLst>
                                  <p:childTnLst>
                                    <p:animEffect transition="out" filter="dissolve">
                                      <p:cBhvr>
                                        <p:cTn id="130" dur="500"/>
                                        <p:tgtEl>
                                          <p:spTgt spid="13"/>
                                        </p:tgtEl>
                                      </p:cBhvr>
                                    </p:animEffect>
                                    <p:set>
                                      <p:cBhvr>
                                        <p:cTn id="131" dur="1" fill="hold">
                                          <p:stCondLst>
                                            <p:cond delay="499"/>
                                          </p:stCondLst>
                                        </p:cTn>
                                        <p:tgtEl>
                                          <p:spTgt spid="13"/>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58"/>
                                        </p:tgtEl>
                                      </p:cBhvr>
                                    </p:animEffect>
                                    <p:set>
                                      <p:cBhvr>
                                        <p:cTn id="134" dur="1" fill="hold">
                                          <p:stCondLst>
                                            <p:cond delay="499"/>
                                          </p:stCondLst>
                                        </p:cTn>
                                        <p:tgtEl>
                                          <p:spTgt spid="58"/>
                                        </p:tgtEl>
                                        <p:attrNameLst>
                                          <p:attrName>style.visibility</p:attrName>
                                        </p:attrNameLst>
                                      </p:cBhvr>
                                      <p:to>
                                        <p:strVal val="hidden"/>
                                      </p:to>
                                    </p:set>
                                  </p:childTnLst>
                                </p:cTn>
                              </p:par>
                              <p:par>
                                <p:cTn id="135" presetID="9" presetClass="exit" presetSubtype="0" fill="hold" grpId="1" nodeType="withEffect">
                                  <p:stCondLst>
                                    <p:cond delay="0"/>
                                  </p:stCondLst>
                                  <p:childTnLst>
                                    <p:animEffect transition="out" filter="dissolve">
                                      <p:cBhvr>
                                        <p:cTn id="136" dur="500"/>
                                        <p:tgtEl>
                                          <p:spTgt spid="35"/>
                                        </p:tgtEl>
                                      </p:cBhvr>
                                    </p:animEffect>
                                    <p:set>
                                      <p:cBhvr>
                                        <p:cTn id="137" dur="1" fill="hold">
                                          <p:stCondLst>
                                            <p:cond delay="499"/>
                                          </p:stCondLst>
                                        </p:cTn>
                                        <p:tgtEl>
                                          <p:spTgt spid="35"/>
                                        </p:tgtEl>
                                        <p:attrNameLst>
                                          <p:attrName>style.visibility</p:attrName>
                                        </p:attrNameLst>
                                      </p:cBhvr>
                                      <p:to>
                                        <p:strVal val="hidden"/>
                                      </p:to>
                                    </p:set>
                                  </p:childTnLst>
                                </p:cTn>
                              </p:par>
                              <p:par>
                                <p:cTn id="138" presetID="9" presetClass="exit" presetSubtype="0" fill="hold" grpId="1" nodeType="withEffect">
                                  <p:stCondLst>
                                    <p:cond delay="0"/>
                                  </p:stCondLst>
                                  <p:childTnLst>
                                    <p:animEffect transition="out" filter="dissolve">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37"/>
                                        </p:tgtEl>
                                      </p:cBhvr>
                                    </p:animEffect>
                                    <p:set>
                                      <p:cBhvr>
                                        <p:cTn id="143" dur="1" fill="hold">
                                          <p:stCondLst>
                                            <p:cond delay="499"/>
                                          </p:stCondLst>
                                        </p:cTn>
                                        <p:tgtEl>
                                          <p:spTgt spid="37"/>
                                        </p:tgtEl>
                                        <p:attrNameLst>
                                          <p:attrName>style.visibility</p:attrName>
                                        </p:attrNameLst>
                                      </p:cBhvr>
                                      <p:to>
                                        <p:strVal val="hidden"/>
                                      </p:to>
                                    </p:set>
                                  </p:childTnLst>
                                </p:cTn>
                              </p:par>
                              <p:par>
                                <p:cTn id="144" presetID="9" presetClass="exit" presetSubtype="0" fill="hold" grpId="1" nodeType="withEffect">
                                  <p:stCondLst>
                                    <p:cond delay="0"/>
                                  </p:stCondLst>
                                  <p:childTnLst>
                                    <p:animEffect transition="out" filter="dissolve">
                                      <p:cBhvr>
                                        <p:cTn id="145" dur="500"/>
                                        <p:tgtEl>
                                          <p:spTgt spid="38"/>
                                        </p:tgtEl>
                                      </p:cBhvr>
                                    </p:animEffect>
                                    <p:set>
                                      <p:cBhvr>
                                        <p:cTn id="146" dur="1" fill="hold">
                                          <p:stCondLst>
                                            <p:cond delay="499"/>
                                          </p:stCondLst>
                                        </p:cTn>
                                        <p:tgtEl>
                                          <p:spTgt spid="38"/>
                                        </p:tgtEl>
                                        <p:attrNameLst>
                                          <p:attrName>style.visibility</p:attrName>
                                        </p:attrNameLst>
                                      </p:cBhvr>
                                      <p:to>
                                        <p:strVal val="hidden"/>
                                      </p:to>
                                    </p:set>
                                  </p:childTnLst>
                                </p:cTn>
                              </p:par>
                              <p:par>
                                <p:cTn id="147" presetID="9" presetClass="exit" presetSubtype="0" fill="hold" grpId="1" nodeType="withEffect">
                                  <p:stCondLst>
                                    <p:cond delay="0"/>
                                  </p:stCondLst>
                                  <p:childTnLst>
                                    <p:animEffect transition="out" filter="dissolve">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par>
                                <p:cTn id="150" presetID="9" presetClass="exit" presetSubtype="0" fill="hold" grpId="1" nodeType="withEffect">
                                  <p:stCondLst>
                                    <p:cond delay="0"/>
                                  </p:stCondLst>
                                  <p:childTnLst>
                                    <p:animEffect transition="out" filter="dissolve">
                                      <p:cBhvr>
                                        <p:cTn id="151" dur="500"/>
                                        <p:tgtEl>
                                          <p:spTgt spid="31"/>
                                        </p:tgtEl>
                                      </p:cBhvr>
                                    </p:animEffect>
                                    <p:set>
                                      <p:cBhvr>
                                        <p:cTn id="152" dur="1" fill="hold">
                                          <p:stCondLst>
                                            <p:cond delay="499"/>
                                          </p:stCondLst>
                                        </p:cTn>
                                        <p:tgtEl>
                                          <p:spTgt spid="31"/>
                                        </p:tgtEl>
                                        <p:attrNameLst>
                                          <p:attrName>style.visibility</p:attrName>
                                        </p:attrNameLst>
                                      </p:cBhvr>
                                      <p:to>
                                        <p:strVal val="hidden"/>
                                      </p:to>
                                    </p:set>
                                  </p:childTnLst>
                                </p:cTn>
                              </p:par>
                              <p:par>
                                <p:cTn id="153" presetID="9" presetClass="exit" presetSubtype="0" fill="hold" grpId="1" nodeType="withEffect">
                                  <p:stCondLst>
                                    <p:cond delay="0"/>
                                  </p:stCondLst>
                                  <p:childTnLst>
                                    <p:animEffect transition="out" filter="dissolve">
                                      <p:cBhvr>
                                        <p:cTn id="154" dur="500"/>
                                        <p:tgtEl>
                                          <p:spTgt spid="32"/>
                                        </p:tgtEl>
                                      </p:cBhvr>
                                    </p:animEffect>
                                    <p:set>
                                      <p:cBhvr>
                                        <p:cTn id="155" dur="1" fill="hold">
                                          <p:stCondLst>
                                            <p:cond delay="499"/>
                                          </p:stCondLst>
                                        </p:cTn>
                                        <p:tgtEl>
                                          <p:spTgt spid="32"/>
                                        </p:tgtEl>
                                        <p:attrNameLst>
                                          <p:attrName>style.visibility</p:attrName>
                                        </p:attrNameLst>
                                      </p:cBhvr>
                                      <p:to>
                                        <p:strVal val="hidden"/>
                                      </p:to>
                                    </p:set>
                                  </p:childTnLst>
                                </p:cTn>
                              </p:par>
                              <p:par>
                                <p:cTn id="156" presetID="9" presetClass="exit" presetSubtype="0" fill="hold" grpId="1" nodeType="withEffect">
                                  <p:stCondLst>
                                    <p:cond delay="0"/>
                                  </p:stCondLst>
                                  <p:childTnLst>
                                    <p:animEffect transition="out" filter="dissolve">
                                      <p:cBhvr>
                                        <p:cTn id="157" dur="500"/>
                                        <p:tgtEl>
                                          <p:spTgt spid="33"/>
                                        </p:tgtEl>
                                      </p:cBhvr>
                                    </p:animEffect>
                                    <p:set>
                                      <p:cBhvr>
                                        <p:cTn id="158" dur="1" fill="hold">
                                          <p:stCondLst>
                                            <p:cond delay="499"/>
                                          </p:stCondLst>
                                        </p:cTn>
                                        <p:tgtEl>
                                          <p:spTgt spid="33"/>
                                        </p:tgtEl>
                                        <p:attrNameLst>
                                          <p:attrName>style.visibility</p:attrName>
                                        </p:attrNameLst>
                                      </p:cBhvr>
                                      <p:to>
                                        <p:strVal val="hidden"/>
                                      </p:to>
                                    </p:set>
                                  </p:childTnLst>
                                </p:cTn>
                              </p:par>
                              <p:par>
                                <p:cTn id="159" presetID="9" presetClass="exit" presetSubtype="0" fill="hold" grpId="1" nodeType="withEffect">
                                  <p:stCondLst>
                                    <p:cond delay="0"/>
                                  </p:stCondLst>
                                  <p:childTnLst>
                                    <p:animEffect transition="out" filter="dissolve">
                                      <p:cBhvr>
                                        <p:cTn id="160" dur="500"/>
                                        <p:tgtEl>
                                          <p:spTgt spid="34"/>
                                        </p:tgtEl>
                                      </p:cBhvr>
                                    </p:animEffect>
                                    <p:set>
                                      <p:cBhvr>
                                        <p:cTn id="161" dur="1" fill="hold">
                                          <p:stCondLst>
                                            <p:cond delay="499"/>
                                          </p:stCondLst>
                                        </p:cTn>
                                        <p:tgtEl>
                                          <p:spTgt spid="34"/>
                                        </p:tgtEl>
                                        <p:attrNameLst>
                                          <p:attrName>style.visibility</p:attrName>
                                        </p:attrNameLst>
                                      </p:cBhvr>
                                      <p:to>
                                        <p:strVal val="hidden"/>
                                      </p:to>
                                    </p:set>
                                  </p:childTnLst>
                                </p:cTn>
                              </p:par>
                              <p:par>
                                <p:cTn id="162" presetID="9" presetClass="exit" presetSubtype="0" fill="hold" grpId="1" nodeType="withEffect">
                                  <p:stCondLst>
                                    <p:cond delay="0"/>
                                  </p:stCondLst>
                                  <p:childTnLst>
                                    <p:animEffect transition="out" filter="dissolve">
                                      <p:cBhvr>
                                        <p:cTn id="163" dur="500"/>
                                        <p:tgtEl>
                                          <p:spTgt spid="30"/>
                                        </p:tgtEl>
                                      </p:cBhvr>
                                    </p:animEffect>
                                    <p:set>
                                      <p:cBhvr>
                                        <p:cTn id="164" dur="1" fill="hold">
                                          <p:stCondLst>
                                            <p:cond delay="499"/>
                                          </p:stCondLst>
                                        </p:cTn>
                                        <p:tgtEl>
                                          <p:spTgt spid="30"/>
                                        </p:tgtEl>
                                        <p:attrNameLst>
                                          <p:attrName>style.visibility</p:attrName>
                                        </p:attrNameLst>
                                      </p:cBhvr>
                                      <p:to>
                                        <p:strVal val="hidden"/>
                                      </p:to>
                                    </p:set>
                                  </p:childTnLst>
                                </p:cTn>
                              </p:par>
                              <p:par>
                                <p:cTn id="165" presetID="9" presetClass="exit" presetSubtype="0" fill="hold" nodeType="withEffect">
                                  <p:stCondLst>
                                    <p:cond delay="0"/>
                                  </p:stCondLst>
                                  <p:childTnLst>
                                    <p:animEffect transition="out" filter="dissolv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par>
                                <p:cTn id="168" presetID="9" presetClass="exit" presetSubtype="0" fill="hold" nodeType="withEffect">
                                  <p:stCondLst>
                                    <p:cond delay="0"/>
                                  </p:stCondLst>
                                  <p:childTnLst>
                                    <p:animEffect transition="out" filter="dissolve">
                                      <p:cBhvr>
                                        <p:cTn id="169" dur="500"/>
                                        <p:tgtEl>
                                          <p:spTgt spid="60"/>
                                        </p:tgtEl>
                                      </p:cBhvr>
                                    </p:animEffect>
                                    <p:set>
                                      <p:cBhvr>
                                        <p:cTn id="170" dur="1" fill="hold">
                                          <p:stCondLst>
                                            <p:cond delay="499"/>
                                          </p:stCondLst>
                                        </p:cTn>
                                        <p:tgtEl>
                                          <p:spTgt spid="60"/>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57"/>
                                        </p:tgtEl>
                                      </p:cBhvr>
                                    </p:animEffect>
                                    <p:set>
                                      <p:cBhvr>
                                        <p:cTn id="173" dur="1" fill="hold">
                                          <p:stCondLst>
                                            <p:cond delay="499"/>
                                          </p:stCondLst>
                                        </p:cTn>
                                        <p:tgtEl>
                                          <p:spTgt spid="57"/>
                                        </p:tgtEl>
                                        <p:attrNameLst>
                                          <p:attrName>style.visibility</p:attrName>
                                        </p:attrNameLst>
                                      </p:cBhvr>
                                      <p:to>
                                        <p:strVal val="hidden"/>
                                      </p:to>
                                    </p:set>
                                  </p:childTnLst>
                                </p:cTn>
                              </p:par>
                              <p:par>
                                <p:cTn id="174" presetID="9" presetClass="exit" presetSubtype="0" fill="hold" grpId="1" nodeType="withEffect">
                                  <p:stCondLst>
                                    <p:cond delay="0"/>
                                  </p:stCondLst>
                                  <p:childTnLst>
                                    <p:animEffect transition="out" filter="dissolve">
                                      <p:cBhvr>
                                        <p:cTn id="175" dur="500"/>
                                        <p:tgtEl>
                                          <p:spTgt spid="17">
                                            <p:graphicEl>
                                              <a:chart seriesIdx="1" categoryIdx="-4" bldStep="series"/>
                                            </p:graphicEl>
                                          </p:spTgt>
                                        </p:tgtEl>
                                      </p:cBhvr>
                                    </p:animEffect>
                                    <p:set>
                                      <p:cBhvr>
                                        <p:cTn id="176" dur="1" fill="hold">
                                          <p:stCondLst>
                                            <p:cond delay="499"/>
                                          </p:stCondLst>
                                        </p:cTn>
                                        <p:tgtEl>
                                          <p:spTgt spid="17">
                                            <p:graphicEl>
                                              <a:chart seriesIdx="1" categoryIdx="-4" bldStep="series"/>
                                            </p:graphicEl>
                                          </p:spTgt>
                                        </p:tgtEl>
                                        <p:attrNameLst>
                                          <p:attrName>style.visibility</p:attrName>
                                        </p:attrNameLst>
                                      </p:cBhvr>
                                      <p:to>
                                        <p:strVal val="hidden"/>
                                      </p:to>
                                    </p:set>
                                  </p:childTnLst>
                                </p:cTn>
                              </p:par>
                              <p:par>
                                <p:cTn id="177" presetID="9" presetClass="exit" presetSubtype="0" fill="hold" grpId="1" nodeType="withEffect">
                                  <p:stCondLst>
                                    <p:cond delay="0"/>
                                  </p:stCondLst>
                                  <p:childTnLst>
                                    <p:animEffect transition="out" filter="dissolve">
                                      <p:cBhvr>
                                        <p:cTn id="178" dur="500"/>
                                        <p:tgtEl>
                                          <p:spTgt spid="17">
                                            <p:graphicEl>
                                              <a:chart seriesIdx="0" categoryIdx="-4" bldStep="series"/>
                                            </p:graphicEl>
                                          </p:spTgt>
                                        </p:tgtEl>
                                      </p:cBhvr>
                                    </p:animEffect>
                                    <p:set>
                                      <p:cBhvr>
                                        <p:cTn id="179" dur="1" fill="hold">
                                          <p:stCondLst>
                                            <p:cond delay="499"/>
                                          </p:stCondLst>
                                        </p:cTn>
                                        <p:tgtEl>
                                          <p:spTgt spid="17">
                                            <p:graphicEl>
                                              <a:chart seriesIdx="0" categoryIdx="-4" bldStep="series"/>
                                            </p:graphicEl>
                                          </p:spTgt>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7">
                                            <p:graphicEl>
                                              <a:chart seriesIdx="-3" categoryIdx="-3" bldStep="gridLegend"/>
                                            </p:graphicEl>
                                          </p:spTgt>
                                        </p:tgtEl>
                                      </p:cBhvr>
                                    </p:animEffect>
                                    <p:set>
                                      <p:cBhvr>
                                        <p:cTn id="182" dur="1" fill="hold">
                                          <p:stCondLst>
                                            <p:cond delay="499"/>
                                          </p:stCondLst>
                                        </p:cTn>
                                        <p:tgtEl>
                                          <p:spTgt spid="17">
                                            <p:graphicEl>
                                              <a:chart seriesIdx="-3" categoryIdx="-3" bldStep="gridLegend"/>
                                            </p:graphicEl>
                                          </p:spTgt>
                                        </p:tgtEl>
                                        <p:attrNameLst>
                                          <p:attrName>style.visibility</p:attrName>
                                        </p:attrNameLst>
                                      </p:cBhvr>
                                      <p:to>
                                        <p:strVal val="hidden"/>
                                      </p:to>
                                    </p:set>
                                  </p:childTnLst>
                                </p:cTn>
                              </p:par>
                              <p:par>
                                <p:cTn id="183" presetID="9" presetClass="exit" presetSubtype="0" fill="hold" grpId="1" nodeType="withEffect">
                                  <p:stCondLst>
                                    <p:cond delay="0"/>
                                  </p:stCondLst>
                                  <p:childTnLst>
                                    <p:animEffect transition="out" filter="dissolve">
                                      <p:cBhvr>
                                        <p:cTn id="184" dur="500"/>
                                        <p:tgtEl>
                                          <p:spTgt spid="62">
                                            <p:graphicEl>
                                              <a:chart seriesIdx="1" categoryIdx="-4" bldStep="series"/>
                                            </p:graphicEl>
                                          </p:spTgt>
                                        </p:tgtEl>
                                      </p:cBhvr>
                                    </p:animEffect>
                                    <p:set>
                                      <p:cBhvr>
                                        <p:cTn id="185" dur="1" fill="hold">
                                          <p:stCondLst>
                                            <p:cond delay="499"/>
                                          </p:stCondLst>
                                        </p:cTn>
                                        <p:tgtEl>
                                          <p:spTgt spid="62">
                                            <p:graphicEl>
                                              <a:chart seriesIdx="1" categoryIdx="-4" bldStep="series"/>
                                            </p:graphicEl>
                                          </p:spTgt>
                                        </p:tgtEl>
                                        <p:attrNameLst>
                                          <p:attrName>style.visibility</p:attrName>
                                        </p:attrNameLst>
                                      </p:cBhvr>
                                      <p:to>
                                        <p:strVal val="hidden"/>
                                      </p:to>
                                    </p:set>
                                  </p:childTnLst>
                                </p:cTn>
                              </p:par>
                              <p:par>
                                <p:cTn id="186" presetID="9" presetClass="exit" presetSubtype="0" fill="hold" grpId="1" nodeType="withEffect">
                                  <p:stCondLst>
                                    <p:cond delay="0"/>
                                  </p:stCondLst>
                                  <p:childTnLst>
                                    <p:animEffect transition="out" filter="dissolve">
                                      <p:cBhvr>
                                        <p:cTn id="187" dur="500"/>
                                        <p:tgtEl>
                                          <p:spTgt spid="62">
                                            <p:graphicEl>
                                              <a:chart seriesIdx="0" categoryIdx="-4" bldStep="series"/>
                                            </p:graphicEl>
                                          </p:spTgt>
                                        </p:tgtEl>
                                      </p:cBhvr>
                                    </p:animEffect>
                                    <p:set>
                                      <p:cBhvr>
                                        <p:cTn id="188" dur="1" fill="hold">
                                          <p:stCondLst>
                                            <p:cond delay="499"/>
                                          </p:stCondLst>
                                        </p:cTn>
                                        <p:tgtEl>
                                          <p:spTgt spid="62">
                                            <p:graphicEl>
                                              <a:chart seriesIdx="0" categoryIdx="-4" bldStep="series"/>
                                            </p:graphicEl>
                                          </p:spTgt>
                                        </p:tgtEl>
                                        <p:attrNameLst>
                                          <p:attrName>style.visibility</p:attrName>
                                        </p:attrNameLst>
                                      </p:cBhvr>
                                      <p:to>
                                        <p:strVal val="hidden"/>
                                      </p:to>
                                    </p:set>
                                  </p:childTnLst>
                                </p:cTn>
                              </p:par>
                              <p:par>
                                <p:cTn id="189" presetID="9" presetClass="exit" presetSubtype="0" fill="hold" grpId="1" nodeType="withEffect">
                                  <p:stCondLst>
                                    <p:cond delay="0"/>
                                  </p:stCondLst>
                                  <p:childTnLst>
                                    <p:animEffect transition="out" filter="dissolve">
                                      <p:cBhvr>
                                        <p:cTn id="190" dur="500"/>
                                        <p:tgtEl>
                                          <p:spTgt spid="62">
                                            <p:graphicEl>
                                              <a:chart seriesIdx="-3" categoryIdx="-3" bldStep="gridLegend"/>
                                            </p:graphicEl>
                                          </p:spTgt>
                                        </p:tgtEl>
                                      </p:cBhvr>
                                    </p:animEffect>
                                    <p:set>
                                      <p:cBhvr>
                                        <p:cTn id="191" dur="1" fill="hold">
                                          <p:stCondLst>
                                            <p:cond delay="499"/>
                                          </p:stCondLst>
                                        </p:cTn>
                                        <p:tgtEl>
                                          <p:spTgt spid="62">
                                            <p:graphicEl>
                                              <a:chart seriesIdx="-3" categoryIdx="-3" bldStep="gridLegend"/>
                                            </p:graphicEl>
                                          </p:spTgt>
                                        </p:tgtEl>
                                        <p:attrNameLst>
                                          <p:attrName>style.visibility</p:attrName>
                                        </p:attrNameLst>
                                      </p:cBhvr>
                                      <p:to>
                                        <p:strVal val="hidden"/>
                                      </p:to>
                                    </p:set>
                                  </p:childTnLst>
                                </p:cTn>
                              </p:par>
                              <p:par>
                                <p:cTn id="192" presetID="9" presetClass="exit" presetSubtype="0" fill="hold" grpId="1" nodeType="withEffect">
                                  <p:stCondLst>
                                    <p:cond delay="0"/>
                                  </p:stCondLst>
                                  <p:childTnLst>
                                    <p:animEffect transition="out" filter="dissolve">
                                      <p:cBhvr>
                                        <p:cTn id="193" dur="500"/>
                                        <p:tgtEl>
                                          <p:spTgt spid="61"/>
                                        </p:tgtEl>
                                      </p:cBhvr>
                                    </p:animEffect>
                                    <p:set>
                                      <p:cBhvr>
                                        <p:cTn id="194" dur="1" fill="hold">
                                          <p:stCondLst>
                                            <p:cond delay="499"/>
                                          </p:stCondLst>
                                        </p:cTn>
                                        <p:tgtEl>
                                          <p:spTgt spid="61"/>
                                        </p:tgtEl>
                                        <p:attrNameLst>
                                          <p:attrName>style.visibility</p:attrName>
                                        </p:attrNameLst>
                                      </p:cBhvr>
                                      <p:to>
                                        <p:strVal val="hidden"/>
                                      </p:to>
                                    </p:set>
                                  </p:childTnLst>
                                </p:cTn>
                              </p:par>
                              <p:par>
                                <p:cTn id="195" presetID="9" presetClass="exit" presetSubtype="0" fill="hold" grpId="1" nodeType="withEffect">
                                  <p:stCondLst>
                                    <p:cond delay="0"/>
                                  </p:stCondLst>
                                  <p:childTnLst>
                                    <p:animEffect transition="out" filter="dissolve">
                                      <p:cBhvr>
                                        <p:cTn id="196" dur="500"/>
                                        <p:tgtEl>
                                          <p:spTgt spid="54"/>
                                        </p:tgtEl>
                                      </p:cBhvr>
                                    </p:animEffect>
                                    <p:set>
                                      <p:cBhvr>
                                        <p:cTn id="19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9" grpId="1">
        <p:bldAsOne/>
      </p:bldGraphic>
      <p:bldGraphic spid="10" grpId="0">
        <p:bldAsOne/>
      </p:bldGraphic>
      <p:bldGraphic spid="10" grpId="1">
        <p:bldAsOne/>
      </p:bldGraphic>
      <p:bldP spid="44" grpId="0" animBg="1"/>
      <p:bldP spid="45" grpId="0" animBg="1"/>
      <p:bldP spid="46" grpId="0" animBg="1"/>
      <p:bldP spid="47" grpId="0" animBg="1"/>
      <p:bldP spid="48" grpId="0" animBg="1"/>
      <p:bldP spid="13" grpId="0" animBg="1"/>
      <p:bldP spid="35" grpId="0"/>
      <p:bldP spid="35" grpId="1"/>
      <p:bldP spid="36" grpId="0"/>
      <p:bldP spid="36" grpId="1"/>
      <p:bldP spid="37" grpId="0"/>
      <p:bldP spid="37" grpId="1"/>
      <p:bldP spid="38" grpId="0"/>
      <p:bldP spid="38" grpId="1"/>
      <p:bldP spid="39" grpId="0"/>
      <p:bldP spid="39" grpId="1"/>
      <p:bldP spid="31" grpId="0"/>
      <p:bldP spid="31" grpId="1"/>
      <p:bldP spid="32" grpId="0"/>
      <p:bldP spid="32" grpId="1"/>
      <p:bldP spid="33" grpId="0"/>
      <p:bldP spid="33" grpId="1"/>
      <p:bldP spid="34" grpId="0"/>
      <p:bldP spid="34" grpId="1"/>
      <p:bldP spid="30" grpId="0"/>
      <p:bldP spid="30" grpId="1"/>
      <p:bldGraphic spid="17" grpId="0" uiExpand="1">
        <p:bldSub>
          <a:bldChart bld="series" animBg="0"/>
        </p:bldSub>
      </p:bldGraphic>
      <p:bldGraphic spid="17" grpId="1">
        <p:bldSub>
          <a:bldChart bld="series"/>
        </p:bldSub>
      </p:bldGraphic>
      <p:bldGraphic spid="62" grpId="0" uiExpand="1">
        <p:bldSub>
          <a:bldChart bld="series" animBg="0"/>
        </p:bldSub>
      </p:bldGraphic>
      <p:bldGraphic spid="62" grpId="1">
        <p:bldSub>
          <a:bldChart bld="series"/>
        </p:bldSub>
      </p:bldGraphic>
      <p:bldP spid="54" grpId="0" animBg="1"/>
      <p:bldP spid="54" grpId="1" animBg="1"/>
      <p:bldP spid="61" grpId="0" animBg="1"/>
      <p:bldP spid="6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42">
            <a:extLst>
              <a:ext uri="{FF2B5EF4-FFF2-40B4-BE49-F238E27FC236}">
                <a16:creationId xmlns:a16="http://schemas.microsoft.com/office/drawing/2014/main" id="{988EBED5-421E-274C-ACC4-E26083D1FE0E}"/>
              </a:ext>
            </a:extLst>
          </p:cNvPr>
          <p:cNvSpPr/>
          <p:nvPr/>
        </p:nvSpPr>
        <p:spPr>
          <a:xfrm>
            <a:off x="503106" y="563222"/>
            <a:ext cx="8450651" cy="360000"/>
          </a:xfrm>
          <a:prstGeom prst="roundRect">
            <a:avLst>
              <a:gd name="adj" fmla="val 0"/>
            </a:avLst>
          </a:prstGeom>
          <a:solidFill>
            <a:schemeClr val="bg1"/>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600" dirty="0">
                <a:solidFill>
                  <a:srgbClr val="003E67"/>
                </a:solidFill>
                <a:latin typeface="Trebuchet MS" panose="020B0703020202090204" pitchFamily="34" charset="0"/>
              </a:rPr>
              <a:t>Nelle aree Connettività e Servizi pubblici digitali l’Italia fa registrare i migliori progressi</a:t>
            </a:r>
          </a:p>
        </p:txBody>
      </p:sp>
      <p:sp>
        <p:nvSpPr>
          <p:cNvPr id="56" name="Rounded Rectangle 42">
            <a:extLst>
              <a:ext uri="{FF2B5EF4-FFF2-40B4-BE49-F238E27FC236}">
                <a16:creationId xmlns:a16="http://schemas.microsoft.com/office/drawing/2014/main" id="{59262629-FEF6-AA49-BBC2-E81701AF9D4C}"/>
              </a:ext>
            </a:extLst>
          </p:cNvPr>
          <p:cNvSpPr/>
          <p:nvPr/>
        </p:nvSpPr>
        <p:spPr>
          <a:xfrm>
            <a:off x="143105" y="563221"/>
            <a:ext cx="360000" cy="360000"/>
          </a:xfrm>
          <a:prstGeom prst="roundRect">
            <a:avLst>
              <a:gd name="adj" fmla="val 0"/>
            </a:avLst>
          </a:prstGeom>
          <a:solidFill>
            <a:srgbClr val="002E54"/>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2400" dirty="0">
                <a:solidFill>
                  <a:schemeClr val="bg1"/>
                </a:solidFill>
                <a:latin typeface="Trebuchet MS" panose="020B0703020202090204" pitchFamily="34" charset="0"/>
              </a:rPr>
              <a:t>2</a:t>
            </a:r>
          </a:p>
        </p:txBody>
      </p:sp>
      <p:grpSp>
        <p:nvGrpSpPr>
          <p:cNvPr id="3" name="Group 2">
            <a:extLst>
              <a:ext uri="{FF2B5EF4-FFF2-40B4-BE49-F238E27FC236}">
                <a16:creationId xmlns:a16="http://schemas.microsoft.com/office/drawing/2014/main" id="{E12AE9CE-B7B7-984D-B769-510D5AB328E9}"/>
              </a:ext>
            </a:extLst>
          </p:cNvPr>
          <p:cNvGrpSpPr/>
          <p:nvPr/>
        </p:nvGrpSpPr>
        <p:grpSpPr>
          <a:xfrm>
            <a:off x="535582" y="4136174"/>
            <a:ext cx="7829484" cy="507849"/>
            <a:chOff x="535582" y="4136174"/>
            <a:chExt cx="7829484" cy="507849"/>
          </a:xfrm>
        </p:grpSpPr>
        <p:sp>
          <p:nvSpPr>
            <p:cNvPr id="19" name="TextBox 16">
              <a:extLst>
                <a:ext uri="{FF2B5EF4-FFF2-40B4-BE49-F238E27FC236}">
                  <a16:creationId xmlns:a16="http://schemas.microsoft.com/office/drawing/2014/main" id="{4308DB60-3F40-694E-B3BD-71732F3C7457}"/>
                </a:ext>
              </a:extLst>
            </p:cNvPr>
            <p:cNvSpPr txBox="1"/>
            <p:nvPr/>
          </p:nvSpPr>
          <p:spPr>
            <a:xfrm>
              <a:off x="535582" y="4136174"/>
              <a:ext cx="1490523" cy="507849"/>
            </a:xfrm>
            <a:prstGeom prst="rect">
              <a:avLst/>
            </a:prstGeom>
            <a:solidFill>
              <a:srgbClr val="FFBAB9"/>
            </a:solidFill>
            <a:ln w="25400">
              <a:solidFill>
                <a:srgbClr val="FF6962"/>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Connettività</a:t>
              </a:r>
            </a:p>
          </p:txBody>
        </p:sp>
        <p:sp>
          <p:nvSpPr>
            <p:cNvPr id="20" name="TextBox 17">
              <a:extLst>
                <a:ext uri="{FF2B5EF4-FFF2-40B4-BE49-F238E27FC236}">
                  <a16:creationId xmlns:a16="http://schemas.microsoft.com/office/drawing/2014/main" id="{61A5C1F9-4E4B-D143-9FB2-E78DF7BD0934}"/>
                </a:ext>
              </a:extLst>
            </p:cNvPr>
            <p:cNvSpPr txBox="1"/>
            <p:nvPr/>
          </p:nvSpPr>
          <p:spPr>
            <a:xfrm>
              <a:off x="2120322" y="4136174"/>
              <a:ext cx="1490523" cy="507849"/>
            </a:xfrm>
            <a:prstGeom prst="rect">
              <a:avLst/>
            </a:prstGeom>
            <a:solidFill>
              <a:srgbClr val="FFE1A4"/>
            </a:solidFill>
            <a:ln w="25400">
              <a:solidFill>
                <a:srgbClr val="FFCA00"/>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Capitale umano</a:t>
              </a:r>
            </a:p>
          </p:txBody>
        </p:sp>
        <p:sp>
          <p:nvSpPr>
            <p:cNvPr id="32" name="TextBox 18">
              <a:extLst>
                <a:ext uri="{FF2B5EF4-FFF2-40B4-BE49-F238E27FC236}">
                  <a16:creationId xmlns:a16="http://schemas.microsoft.com/office/drawing/2014/main" id="{994F6838-68B8-3747-94C6-995BD95E056E}"/>
                </a:ext>
              </a:extLst>
            </p:cNvPr>
            <p:cNvSpPr txBox="1"/>
            <p:nvPr/>
          </p:nvSpPr>
          <p:spPr>
            <a:xfrm>
              <a:off x="3705062" y="4136174"/>
              <a:ext cx="1490523" cy="507849"/>
            </a:xfrm>
            <a:prstGeom prst="rect">
              <a:avLst/>
            </a:prstGeom>
            <a:solidFill>
              <a:srgbClr val="90DCA8"/>
            </a:solidFill>
            <a:ln w="25400">
              <a:solidFill>
                <a:srgbClr val="4DC773"/>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Uso di internet</a:t>
              </a:r>
            </a:p>
          </p:txBody>
        </p:sp>
        <p:sp>
          <p:nvSpPr>
            <p:cNvPr id="33" name="TextBox 19">
              <a:extLst>
                <a:ext uri="{FF2B5EF4-FFF2-40B4-BE49-F238E27FC236}">
                  <a16:creationId xmlns:a16="http://schemas.microsoft.com/office/drawing/2014/main" id="{8F4E8613-2D26-814C-9F58-42F0106E7453}"/>
                </a:ext>
              </a:extLst>
            </p:cNvPr>
            <p:cNvSpPr txBox="1"/>
            <p:nvPr/>
          </p:nvSpPr>
          <p:spPr>
            <a:xfrm>
              <a:off x="5289802" y="4136174"/>
              <a:ext cx="1490523" cy="507849"/>
            </a:xfrm>
            <a:prstGeom prst="rect">
              <a:avLst/>
            </a:prstGeom>
            <a:solidFill>
              <a:srgbClr val="AED9FF"/>
            </a:solidFill>
            <a:ln w="25400">
              <a:solidFill>
                <a:srgbClr val="4299FC"/>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Integrazione delle</a:t>
              </a:r>
            </a:p>
            <a:p>
              <a:pPr algn="ctr">
                <a:defRPr/>
              </a:pPr>
              <a:r>
                <a:rPr lang="it-IT" sz="1200" dirty="0">
                  <a:solidFill>
                    <a:srgbClr val="002E54"/>
                  </a:solidFill>
                  <a:latin typeface="Trebuchet MS" charset="0"/>
                  <a:ea typeface="Trebuchet MS" charset="0"/>
                  <a:cs typeface="Trebuchet MS" charset="0"/>
                </a:rPr>
                <a:t>tecnologie digitali</a:t>
              </a:r>
            </a:p>
          </p:txBody>
        </p:sp>
        <p:sp>
          <p:nvSpPr>
            <p:cNvPr id="34" name="TextBox 20">
              <a:extLst>
                <a:ext uri="{FF2B5EF4-FFF2-40B4-BE49-F238E27FC236}">
                  <a16:creationId xmlns:a16="http://schemas.microsoft.com/office/drawing/2014/main" id="{91ADDBE1-1904-714C-8259-9C127FAF50A0}"/>
                </a:ext>
              </a:extLst>
            </p:cNvPr>
            <p:cNvSpPr txBox="1"/>
            <p:nvPr/>
          </p:nvSpPr>
          <p:spPr>
            <a:xfrm>
              <a:off x="6874543" y="4136174"/>
              <a:ext cx="1490523" cy="507849"/>
            </a:xfrm>
            <a:prstGeom prst="rect">
              <a:avLst/>
            </a:prstGeom>
            <a:solidFill>
              <a:srgbClr val="E7CFFF"/>
            </a:solidFill>
            <a:ln w="25400">
              <a:solidFill>
                <a:srgbClr val="CB96FF"/>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Servizi pubblici</a:t>
              </a:r>
            </a:p>
            <a:p>
              <a:pPr algn="ctr">
                <a:defRPr/>
              </a:pPr>
              <a:r>
                <a:rPr lang="it-IT" sz="1200" dirty="0">
                  <a:solidFill>
                    <a:srgbClr val="002E54"/>
                  </a:solidFill>
                  <a:latin typeface="Trebuchet MS" charset="0"/>
                  <a:ea typeface="Trebuchet MS" charset="0"/>
                  <a:cs typeface="Trebuchet MS" charset="0"/>
                </a:rPr>
                <a:t>digitali</a:t>
              </a:r>
            </a:p>
          </p:txBody>
        </p:sp>
      </p:grpSp>
      <p:grpSp>
        <p:nvGrpSpPr>
          <p:cNvPr id="5" name="Group 4">
            <a:extLst>
              <a:ext uri="{FF2B5EF4-FFF2-40B4-BE49-F238E27FC236}">
                <a16:creationId xmlns:a16="http://schemas.microsoft.com/office/drawing/2014/main" id="{0498899A-1FAC-3E43-81C2-C51173FE00A7}"/>
              </a:ext>
            </a:extLst>
          </p:cNvPr>
          <p:cNvGrpSpPr/>
          <p:nvPr/>
        </p:nvGrpSpPr>
        <p:grpSpPr>
          <a:xfrm>
            <a:off x="119756" y="3947037"/>
            <a:ext cx="8904491" cy="886119"/>
            <a:chOff x="119755" y="4173281"/>
            <a:chExt cx="8904491" cy="886119"/>
          </a:xfrm>
        </p:grpSpPr>
        <p:sp>
          <p:nvSpPr>
            <p:cNvPr id="35" name="Rettangolo 3">
              <a:extLst>
                <a:ext uri="{FF2B5EF4-FFF2-40B4-BE49-F238E27FC236}">
                  <a16:creationId xmlns:a16="http://schemas.microsoft.com/office/drawing/2014/main" id="{038B7080-ADD0-8A43-A82B-D610630F2B63}"/>
                </a:ext>
              </a:extLst>
            </p:cNvPr>
            <p:cNvSpPr/>
            <p:nvPr/>
          </p:nvSpPr>
          <p:spPr>
            <a:xfrm>
              <a:off x="119755" y="4173281"/>
              <a:ext cx="8904491" cy="886119"/>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it-IT" sz="1400" dirty="0">
                <a:solidFill>
                  <a:srgbClr val="003E67"/>
                </a:solidFill>
                <a:latin typeface="Trebuchet MS" panose="020B0703020202090204" pitchFamily="34" charset="0"/>
              </a:endParaRPr>
            </a:p>
          </p:txBody>
        </p:sp>
        <p:grpSp>
          <p:nvGrpSpPr>
            <p:cNvPr id="2" name="Group 1">
              <a:extLst>
                <a:ext uri="{FF2B5EF4-FFF2-40B4-BE49-F238E27FC236}">
                  <a16:creationId xmlns:a16="http://schemas.microsoft.com/office/drawing/2014/main" id="{88A46E0C-34A7-894D-8BA4-E16606643BBA}"/>
                </a:ext>
              </a:extLst>
            </p:cNvPr>
            <p:cNvGrpSpPr/>
            <p:nvPr/>
          </p:nvGrpSpPr>
          <p:grpSpPr>
            <a:xfrm>
              <a:off x="1124272" y="4362417"/>
              <a:ext cx="7829484" cy="507849"/>
              <a:chOff x="865520" y="4362417"/>
              <a:chExt cx="7829484" cy="507849"/>
            </a:xfrm>
          </p:grpSpPr>
          <p:sp>
            <p:nvSpPr>
              <p:cNvPr id="27" name="TextBox 16">
                <a:extLst>
                  <a:ext uri="{FF2B5EF4-FFF2-40B4-BE49-F238E27FC236}">
                    <a16:creationId xmlns:a16="http://schemas.microsoft.com/office/drawing/2014/main" id="{7A246DFA-E206-384E-B90C-73C2D4D3ECF9}"/>
                  </a:ext>
                </a:extLst>
              </p:cNvPr>
              <p:cNvSpPr txBox="1"/>
              <p:nvPr/>
            </p:nvSpPr>
            <p:spPr>
              <a:xfrm>
                <a:off x="865520" y="4362417"/>
                <a:ext cx="1490523" cy="507849"/>
              </a:xfrm>
              <a:prstGeom prst="rect">
                <a:avLst/>
              </a:prstGeom>
              <a:solidFill>
                <a:srgbClr val="FFBAB9"/>
              </a:solidFill>
              <a:ln w="25400">
                <a:solidFill>
                  <a:srgbClr val="FF6962"/>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Connettività</a:t>
                </a:r>
              </a:p>
            </p:txBody>
          </p:sp>
          <p:sp>
            <p:nvSpPr>
              <p:cNvPr id="28" name="TextBox 17">
                <a:extLst>
                  <a:ext uri="{FF2B5EF4-FFF2-40B4-BE49-F238E27FC236}">
                    <a16:creationId xmlns:a16="http://schemas.microsoft.com/office/drawing/2014/main" id="{5F74944F-AA91-BB49-B7C2-DB0041539732}"/>
                  </a:ext>
                </a:extLst>
              </p:cNvPr>
              <p:cNvSpPr txBox="1"/>
              <p:nvPr/>
            </p:nvSpPr>
            <p:spPr>
              <a:xfrm>
                <a:off x="2450260" y="4362417"/>
                <a:ext cx="1490523" cy="507849"/>
              </a:xfrm>
              <a:prstGeom prst="rect">
                <a:avLst/>
              </a:prstGeom>
              <a:solidFill>
                <a:srgbClr val="FFE1A4"/>
              </a:solidFill>
              <a:ln w="25400">
                <a:solidFill>
                  <a:srgbClr val="FFCA00"/>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Capitale umano</a:t>
                </a:r>
              </a:p>
            </p:txBody>
          </p:sp>
          <p:sp>
            <p:nvSpPr>
              <p:cNvPr id="29" name="TextBox 18">
                <a:extLst>
                  <a:ext uri="{FF2B5EF4-FFF2-40B4-BE49-F238E27FC236}">
                    <a16:creationId xmlns:a16="http://schemas.microsoft.com/office/drawing/2014/main" id="{CE6B01E9-576F-7847-9CC5-1455CAEBCFE8}"/>
                  </a:ext>
                </a:extLst>
              </p:cNvPr>
              <p:cNvSpPr txBox="1"/>
              <p:nvPr/>
            </p:nvSpPr>
            <p:spPr>
              <a:xfrm>
                <a:off x="4035000" y="4362417"/>
                <a:ext cx="1490523" cy="507849"/>
              </a:xfrm>
              <a:prstGeom prst="rect">
                <a:avLst/>
              </a:prstGeom>
              <a:solidFill>
                <a:srgbClr val="90DCA8"/>
              </a:solidFill>
              <a:ln w="25400">
                <a:solidFill>
                  <a:srgbClr val="4DC773"/>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Uso di internet</a:t>
                </a:r>
              </a:p>
            </p:txBody>
          </p:sp>
          <p:sp>
            <p:nvSpPr>
              <p:cNvPr id="30" name="TextBox 19">
                <a:extLst>
                  <a:ext uri="{FF2B5EF4-FFF2-40B4-BE49-F238E27FC236}">
                    <a16:creationId xmlns:a16="http://schemas.microsoft.com/office/drawing/2014/main" id="{36409151-5A19-484C-867A-44CD1B52559F}"/>
                  </a:ext>
                </a:extLst>
              </p:cNvPr>
              <p:cNvSpPr txBox="1"/>
              <p:nvPr/>
            </p:nvSpPr>
            <p:spPr>
              <a:xfrm>
                <a:off x="5619740" y="4362417"/>
                <a:ext cx="1490523" cy="507849"/>
              </a:xfrm>
              <a:prstGeom prst="rect">
                <a:avLst/>
              </a:prstGeom>
              <a:solidFill>
                <a:srgbClr val="AED9FF"/>
              </a:solidFill>
              <a:ln w="25400">
                <a:solidFill>
                  <a:srgbClr val="4299FC"/>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Integrazione delle</a:t>
                </a:r>
              </a:p>
              <a:p>
                <a:pPr algn="ctr">
                  <a:defRPr/>
                </a:pPr>
                <a:r>
                  <a:rPr lang="it-IT" sz="1200" dirty="0">
                    <a:solidFill>
                      <a:srgbClr val="002E54"/>
                    </a:solidFill>
                    <a:latin typeface="Trebuchet MS" charset="0"/>
                    <a:ea typeface="Trebuchet MS" charset="0"/>
                    <a:cs typeface="Trebuchet MS" charset="0"/>
                  </a:rPr>
                  <a:t>tecnologie digitali</a:t>
                </a:r>
              </a:p>
            </p:txBody>
          </p:sp>
          <p:sp>
            <p:nvSpPr>
              <p:cNvPr id="31" name="TextBox 20">
                <a:extLst>
                  <a:ext uri="{FF2B5EF4-FFF2-40B4-BE49-F238E27FC236}">
                    <a16:creationId xmlns:a16="http://schemas.microsoft.com/office/drawing/2014/main" id="{BCDE9F41-8069-B449-9D36-1871C2C8CDAC}"/>
                  </a:ext>
                </a:extLst>
              </p:cNvPr>
              <p:cNvSpPr txBox="1"/>
              <p:nvPr/>
            </p:nvSpPr>
            <p:spPr>
              <a:xfrm>
                <a:off x="7204481" y="4362417"/>
                <a:ext cx="1490523" cy="507849"/>
              </a:xfrm>
              <a:prstGeom prst="rect">
                <a:avLst/>
              </a:prstGeom>
              <a:solidFill>
                <a:srgbClr val="E7CFFF"/>
              </a:solidFill>
              <a:ln w="25400">
                <a:solidFill>
                  <a:srgbClr val="CB96FF"/>
                </a:solidFill>
              </a:ln>
            </p:spPr>
            <p:txBody>
              <a:bodyPr wrap="none" lIns="0" tIns="0" rIns="0" bIns="0" rtlCol="0" anchor="ctr" anchorCtr="1">
                <a:noAutofit/>
              </a:bodyPr>
              <a:lstStyle/>
              <a:p>
                <a:pPr algn="ctr">
                  <a:defRPr/>
                </a:pPr>
                <a:r>
                  <a:rPr lang="it-IT" sz="1200" dirty="0">
                    <a:solidFill>
                      <a:srgbClr val="002E54"/>
                    </a:solidFill>
                    <a:latin typeface="Trebuchet MS" charset="0"/>
                    <a:ea typeface="Trebuchet MS" charset="0"/>
                    <a:cs typeface="Trebuchet MS" charset="0"/>
                  </a:rPr>
                  <a:t>Servizi pubblici</a:t>
                </a:r>
              </a:p>
              <a:p>
                <a:pPr algn="ctr">
                  <a:defRPr/>
                </a:pPr>
                <a:r>
                  <a:rPr lang="it-IT" sz="1200" dirty="0">
                    <a:solidFill>
                      <a:srgbClr val="002E54"/>
                    </a:solidFill>
                    <a:latin typeface="Trebuchet MS" charset="0"/>
                    <a:ea typeface="Trebuchet MS" charset="0"/>
                    <a:cs typeface="Trebuchet MS" charset="0"/>
                  </a:rPr>
                  <a:t>digitali</a:t>
                </a:r>
              </a:p>
            </p:txBody>
          </p:sp>
        </p:grpSp>
      </p:grpSp>
      <p:grpSp>
        <p:nvGrpSpPr>
          <p:cNvPr id="12" name="Group 11">
            <a:extLst>
              <a:ext uri="{FF2B5EF4-FFF2-40B4-BE49-F238E27FC236}">
                <a16:creationId xmlns:a16="http://schemas.microsoft.com/office/drawing/2014/main" id="{565121D8-0902-1C4C-B203-8302A68ABE84}"/>
              </a:ext>
            </a:extLst>
          </p:cNvPr>
          <p:cNvGrpSpPr/>
          <p:nvPr/>
        </p:nvGrpSpPr>
        <p:grpSpPr>
          <a:xfrm>
            <a:off x="1124272" y="1112359"/>
            <a:ext cx="7829480" cy="507849"/>
            <a:chOff x="1124272" y="1112358"/>
            <a:chExt cx="7829480" cy="507849"/>
          </a:xfrm>
        </p:grpSpPr>
        <p:sp>
          <p:nvSpPr>
            <p:cNvPr id="36" name="TextBox 16">
              <a:extLst>
                <a:ext uri="{FF2B5EF4-FFF2-40B4-BE49-F238E27FC236}">
                  <a16:creationId xmlns:a16="http://schemas.microsoft.com/office/drawing/2014/main" id="{21376F22-D1BF-1F4B-BD8F-CA37F0817666}"/>
                </a:ext>
              </a:extLst>
            </p:cNvPr>
            <p:cNvSpPr txBox="1"/>
            <p:nvPr/>
          </p:nvSpPr>
          <p:spPr>
            <a:xfrm>
              <a:off x="1124272" y="1112358"/>
              <a:ext cx="1490523" cy="507849"/>
            </a:xfrm>
            <a:prstGeom prst="rect">
              <a:avLst/>
            </a:prstGeom>
            <a:solidFill>
              <a:srgbClr val="FFBAB9"/>
            </a:solidFill>
            <a:ln w="25400">
              <a:solidFill>
                <a:srgbClr val="FF6962"/>
              </a:solidFill>
            </a:ln>
          </p:spPr>
          <p:txBody>
            <a:bodyPr wrap="none" lIns="0" tIns="0" rIns="0" bIns="0" rtlCol="0" anchor="ctr" anchorCtr="1">
              <a:noAutofit/>
            </a:bodyPr>
            <a:lstStyle/>
            <a:p>
              <a:pPr lvl="0" algn="ctr">
                <a:defRPr/>
              </a:pPr>
              <a:r>
                <a:rPr lang="it-IT" sz="2400" dirty="0">
                  <a:solidFill>
                    <a:srgbClr val="002E54"/>
                  </a:solidFill>
                  <a:latin typeface="Trebuchet MS" charset="0"/>
                  <a:ea typeface="Trebuchet MS" charset="0"/>
                  <a:cs typeface="Trebuchet MS" charset="0"/>
                </a:rPr>
                <a:t>19</a:t>
              </a:r>
              <a:r>
                <a:rPr lang="it-IT" sz="1200" dirty="0">
                  <a:solidFill>
                    <a:srgbClr val="002E54"/>
                  </a:solidFill>
                  <a:latin typeface="Trebuchet MS" charset="0"/>
                  <a:ea typeface="Trebuchet MS" charset="0"/>
                  <a:cs typeface="Trebuchet MS" charset="0"/>
                </a:rPr>
                <a:t>/28</a:t>
              </a:r>
              <a:r>
                <a:rPr lang="it-IT" sz="2400" dirty="0">
                  <a:solidFill>
                    <a:srgbClr val="002E54"/>
                  </a:solidFill>
                  <a:latin typeface="Trebuchet MS" charset="0"/>
                  <a:ea typeface="Trebuchet MS" charset="0"/>
                  <a:cs typeface="Trebuchet MS" charset="0"/>
                </a:rPr>
                <a:t> </a:t>
              </a:r>
              <a:r>
                <a:rPr lang="it-IT" sz="2400" b="1" dirty="0">
                  <a:solidFill>
                    <a:srgbClr val="002E54"/>
                  </a:solidFill>
                  <a:latin typeface="Trebuchet MS" charset="0"/>
                  <a:ea typeface="Trebuchet MS" charset="0"/>
                  <a:cs typeface="Trebuchet MS" charset="0"/>
                </a:rPr>
                <a:t>▲7</a:t>
              </a:r>
              <a:endParaRPr lang="it-IT" sz="2400" dirty="0">
                <a:solidFill>
                  <a:srgbClr val="002E54"/>
                </a:solidFill>
                <a:latin typeface="Trebuchet MS" charset="0"/>
                <a:ea typeface="Trebuchet MS" charset="0"/>
                <a:cs typeface="Trebuchet MS" charset="0"/>
              </a:endParaRPr>
            </a:p>
          </p:txBody>
        </p:sp>
        <p:sp>
          <p:nvSpPr>
            <p:cNvPr id="37" name="TextBox 16">
              <a:extLst>
                <a:ext uri="{FF2B5EF4-FFF2-40B4-BE49-F238E27FC236}">
                  <a16:creationId xmlns:a16="http://schemas.microsoft.com/office/drawing/2014/main" id="{9007F1ED-5FA7-EB46-8141-EF7275F6CD09}"/>
                </a:ext>
              </a:extLst>
            </p:cNvPr>
            <p:cNvSpPr txBox="1"/>
            <p:nvPr/>
          </p:nvSpPr>
          <p:spPr>
            <a:xfrm>
              <a:off x="2709012" y="1112358"/>
              <a:ext cx="1490523" cy="507849"/>
            </a:xfrm>
            <a:prstGeom prst="rect">
              <a:avLst/>
            </a:prstGeom>
            <a:solidFill>
              <a:srgbClr val="FFE1A4"/>
            </a:solidFill>
            <a:ln w="25400">
              <a:solidFill>
                <a:srgbClr val="FFCA00"/>
              </a:solidFill>
            </a:ln>
          </p:spPr>
          <p:txBody>
            <a:bodyPr wrap="none" lIns="0" tIns="0" rIns="0" bIns="0" rtlCol="0" anchor="ctr" anchorCtr="1">
              <a:noAutofit/>
            </a:bodyPr>
            <a:lstStyle/>
            <a:p>
              <a:pPr algn="ctr">
                <a:defRPr/>
              </a:pPr>
              <a:r>
                <a:rPr lang="it-IT" sz="2400" dirty="0">
                  <a:solidFill>
                    <a:srgbClr val="003E67"/>
                  </a:solidFill>
                  <a:latin typeface="Trebuchet MS" charset="0"/>
                  <a:ea typeface="Trebuchet MS" charset="0"/>
                  <a:cs typeface="Trebuchet MS" charset="0"/>
                </a:rPr>
                <a:t>26</a:t>
              </a:r>
              <a:r>
                <a:rPr lang="it-IT" sz="1200" dirty="0">
                  <a:solidFill>
                    <a:srgbClr val="003E67"/>
                  </a:solidFill>
                  <a:latin typeface="Trebuchet MS" charset="0"/>
                  <a:ea typeface="Trebuchet MS" charset="0"/>
                  <a:cs typeface="Trebuchet MS" charset="0"/>
                </a:rPr>
                <a:t>/28</a:t>
              </a:r>
              <a:r>
                <a:rPr lang="it-IT" sz="2400" dirty="0">
                  <a:solidFill>
                    <a:srgbClr val="003E67"/>
                  </a:solidFill>
                  <a:latin typeface="Trebuchet MS" charset="0"/>
                  <a:ea typeface="Trebuchet MS" charset="0"/>
                  <a:cs typeface="Trebuchet MS" charset="0"/>
                </a:rPr>
                <a:t> </a:t>
              </a:r>
              <a:r>
                <a:rPr lang="it-IT" sz="2400" b="1" dirty="0">
                  <a:solidFill>
                    <a:srgbClr val="002E54"/>
                  </a:solidFill>
                  <a:latin typeface="Trebuchet MS" charset="0"/>
                  <a:ea typeface="Trebuchet MS" charset="0"/>
                  <a:cs typeface="Trebuchet MS" charset="0"/>
                </a:rPr>
                <a:t>▼1</a:t>
              </a:r>
              <a:endParaRPr lang="it-IT" sz="2400" dirty="0">
                <a:solidFill>
                  <a:srgbClr val="002E54"/>
                </a:solidFill>
                <a:latin typeface="Trebuchet MS" charset="0"/>
                <a:ea typeface="Trebuchet MS" charset="0"/>
                <a:cs typeface="Trebuchet MS" charset="0"/>
              </a:endParaRPr>
            </a:p>
          </p:txBody>
        </p:sp>
        <p:sp>
          <p:nvSpPr>
            <p:cNvPr id="38" name="TextBox 16">
              <a:extLst>
                <a:ext uri="{FF2B5EF4-FFF2-40B4-BE49-F238E27FC236}">
                  <a16:creationId xmlns:a16="http://schemas.microsoft.com/office/drawing/2014/main" id="{6C5D129C-A8D5-3049-97B5-81921ECF664E}"/>
                </a:ext>
              </a:extLst>
            </p:cNvPr>
            <p:cNvSpPr txBox="1"/>
            <p:nvPr/>
          </p:nvSpPr>
          <p:spPr>
            <a:xfrm>
              <a:off x="4293751" y="1112358"/>
              <a:ext cx="1490523" cy="507849"/>
            </a:xfrm>
            <a:prstGeom prst="rect">
              <a:avLst/>
            </a:prstGeom>
            <a:solidFill>
              <a:srgbClr val="90DCA8"/>
            </a:solidFill>
            <a:ln w="25400">
              <a:solidFill>
                <a:srgbClr val="4DC773"/>
              </a:solidFill>
            </a:ln>
          </p:spPr>
          <p:txBody>
            <a:bodyPr wrap="none" lIns="0" tIns="0" rIns="0" bIns="0" rtlCol="0" anchor="ctr" anchorCtr="1">
              <a:noAutofit/>
            </a:bodyPr>
            <a:lstStyle/>
            <a:p>
              <a:pPr algn="ctr">
                <a:defRPr/>
              </a:pPr>
              <a:r>
                <a:rPr lang="it-IT" sz="2400" dirty="0">
                  <a:solidFill>
                    <a:srgbClr val="002E54"/>
                  </a:solidFill>
                  <a:latin typeface="Trebuchet MS" charset="0"/>
                  <a:ea typeface="Trebuchet MS" charset="0"/>
                  <a:cs typeface="Trebuchet MS" charset="0"/>
                </a:rPr>
                <a:t>25</a:t>
              </a:r>
              <a:r>
                <a:rPr lang="it-IT" sz="1200" dirty="0">
                  <a:solidFill>
                    <a:srgbClr val="002E54"/>
                  </a:solidFill>
                  <a:latin typeface="Trebuchet MS" charset="0"/>
                  <a:ea typeface="Trebuchet MS" charset="0"/>
                  <a:cs typeface="Trebuchet MS" charset="0"/>
                </a:rPr>
                <a:t>/28</a:t>
              </a:r>
              <a:r>
                <a:rPr lang="it-IT" sz="2400" dirty="0">
                  <a:solidFill>
                    <a:srgbClr val="002E54"/>
                  </a:solidFill>
                  <a:latin typeface="Trebuchet MS" charset="0"/>
                  <a:ea typeface="Trebuchet MS" charset="0"/>
                  <a:cs typeface="Trebuchet MS" charset="0"/>
                </a:rPr>
                <a:t>   </a:t>
              </a:r>
              <a:r>
                <a:rPr lang="it-IT" sz="2400" b="1" dirty="0">
                  <a:solidFill>
                    <a:srgbClr val="002E54"/>
                  </a:solidFill>
                  <a:latin typeface="Trebuchet MS" charset="0"/>
                  <a:ea typeface="Trebuchet MS" charset="0"/>
                  <a:cs typeface="Trebuchet MS" charset="0"/>
                </a:rPr>
                <a:t> =</a:t>
              </a:r>
              <a:endParaRPr lang="it-IT" sz="2400" dirty="0">
                <a:solidFill>
                  <a:srgbClr val="002E54"/>
                </a:solidFill>
                <a:latin typeface="Trebuchet MS" charset="0"/>
                <a:ea typeface="Trebuchet MS" charset="0"/>
                <a:cs typeface="Trebuchet MS" charset="0"/>
              </a:endParaRPr>
            </a:p>
          </p:txBody>
        </p:sp>
        <p:sp>
          <p:nvSpPr>
            <p:cNvPr id="39" name="TextBox 16">
              <a:extLst>
                <a:ext uri="{FF2B5EF4-FFF2-40B4-BE49-F238E27FC236}">
                  <a16:creationId xmlns:a16="http://schemas.microsoft.com/office/drawing/2014/main" id="{EF89F54E-BED2-A246-8640-01F9BD5DC10E}"/>
                </a:ext>
              </a:extLst>
            </p:cNvPr>
            <p:cNvSpPr txBox="1"/>
            <p:nvPr/>
          </p:nvSpPr>
          <p:spPr>
            <a:xfrm>
              <a:off x="5878490" y="1112358"/>
              <a:ext cx="1490523" cy="507849"/>
            </a:xfrm>
            <a:prstGeom prst="rect">
              <a:avLst/>
            </a:prstGeom>
            <a:solidFill>
              <a:srgbClr val="AED9FF"/>
            </a:solidFill>
            <a:ln w="25400">
              <a:solidFill>
                <a:srgbClr val="4299FC"/>
              </a:solidFill>
            </a:ln>
          </p:spPr>
          <p:txBody>
            <a:bodyPr wrap="none" lIns="0" tIns="0" rIns="0" bIns="0" rtlCol="0" anchor="ctr" anchorCtr="1">
              <a:noAutofit/>
            </a:bodyPr>
            <a:lstStyle/>
            <a:p>
              <a:pPr lvl="0" algn="ctr">
                <a:defRPr/>
              </a:pPr>
              <a:r>
                <a:rPr lang="it-IT" sz="2400" dirty="0">
                  <a:solidFill>
                    <a:srgbClr val="002E54"/>
                  </a:solidFill>
                  <a:latin typeface="Trebuchet MS" charset="0"/>
                  <a:ea typeface="Trebuchet MS" charset="0"/>
                  <a:cs typeface="Trebuchet MS" charset="0"/>
                </a:rPr>
                <a:t>23</a:t>
              </a:r>
              <a:r>
                <a:rPr lang="it-IT" sz="1200" dirty="0">
                  <a:solidFill>
                    <a:srgbClr val="002E54"/>
                  </a:solidFill>
                  <a:latin typeface="Trebuchet MS" charset="0"/>
                  <a:ea typeface="Trebuchet MS" charset="0"/>
                  <a:cs typeface="Trebuchet MS" charset="0"/>
                </a:rPr>
                <a:t>/28</a:t>
              </a:r>
              <a:r>
                <a:rPr lang="it-IT" sz="2400" dirty="0">
                  <a:solidFill>
                    <a:srgbClr val="002E54"/>
                  </a:solidFill>
                  <a:latin typeface="Trebuchet MS" charset="0"/>
                  <a:ea typeface="Trebuchet MS" charset="0"/>
                  <a:cs typeface="Trebuchet MS" charset="0"/>
                </a:rPr>
                <a:t>    </a:t>
              </a:r>
              <a:r>
                <a:rPr lang="it-IT" sz="2400" b="1" dirty="0">
                  <a:solidFill>
                    <a:srgbClr val="002E54"/>
                  </a:solidFill>
                  <a:latin typeface="Trebuchet MS" charset="0"/>
                  <a:ea typeface="Trebuchet MS" charset="0"/>
                  <a:cs typeface="Trebuchet MS" charset="0"/>
                </a:rPr>
                <a:t>=</a:t>
              </a:r>
              <a:endParaRPr lang="it-IT" sz="2400" dirty="0">
                <a:solidFill>
                  <a:srgbClr val="002E54"/>
                </a:solidFill>
                <a:latin typeface="Trebuchet MS" charset="0"/>
                <a:ea typeface="Trebuchet MS" charset="0"/>
                <a:cs typeface="Trebuchet MS" charset="0"/>
              </a:endParaRPr>
            </a:p>
          </p:txBody>
        </p:sp>
        <p:sp>
          <p:nvSpPr>
            <p:cNvPr id="40" name="TextBox 16">
              <a:extLst>
                <a:ext uri="{FF2B5EF4-FFF2-40B4-BE49-F238E27FC236}">
                  <a16:creationId xmlns:a16="http://schemas.microsoft.com/office/drawing/2014/main" id="{224BF05A-3403-844A-93B7-4C86197F3716}"/>
                </a:ext>
              </a:extLst>
            </p:cNvPr>
            <p:cNvSpPr txBox="1"/>
            <p:nvPr/>
          </p:nvSpPr>
          <p:spPr>
            <a:xfrm>
              <a:off x="7463229" y="1112358"/>
              <a:ext cx="1490523" cy="507849"/>
            </a:xfrm>
            <a:prstGeom prst="rect">
              <a:avLst/>
            </a:prstGeom>
            <a:solidFill>
              <a:srgbClr val="E7CFFF"/>
            </a:solidFill>
            <a:ln w="25400">
              <a:solidFill>
                <a:srgbClr val="CB96FF"/>
              </a:solidFill>
            </a:ln>
          </p:spPr>
          <p:txBody>
            <a:bodyPr wrap="none" lIns="0" tIns="0" rIns="0" bIns="0" rtlCol="0" anchor="ctr" anchorCtr="1">
              <a:noAutofit/>
            </a:bodyPr>
            <a:lstStyle/>
            <a:p>
              <a:pPr algn="ctr">
                <a:defRPr/>
              </a:pPr>
              <a:r>
                <a:rPr lang="it-IT" sz="2400" dirty="0">
                  <a:solidFill>
                    <a:srgbClr val="002E54"/>
                  </a:solidFill>
                  <a:latin typeface="Trebuchet MS" charset="0"/>
                  <a:ea typeface="Trebuchet MS" charset="0"/>
                  <a:cs typeface="Trebuchet MS" charset="0"/>
                </a:rPr>
                <a:t>18</a:t>
              </a:r>
              <a:r>
                <a:rPr lang="it-IT" sz="1200" dirty="0">
                  <a:solidFill>
                    <a:srgbClr val="002E54"/>
                  </a:solidFill>
                  <a:latin typeface="Trebuchet MS" charset="0"/>
                  <a:ea typeface="Trebuchet MS" charset="0"/>
                  <a:cs typeface="Trebuchet MS" charset="0"/>
                </a:rPr>
                <a:t>/28</a:t>
              </a:r>
              <a:r>
                <a:rPr lang="it-IT" sz="2400" dirty="0">
                  <a:solidFill>
                    <a:srgbClr val="002E54"/>
                  </a:solidFill>
                  <a:latin typeface="Trebuchet MS" charset="0"/>
                  <a:ea typeface="Trebuchet MS" charset="0"/>
                  <a:cs typeface="Trebuchet MS" charset="0"/>
                </a:rPr>
                <a:t> </a:t>
              </a:r>
              <a:r>
                <a:rPr lang="it-IT" sz="2400" b="1" dirty="0">
                  <a:solidFill>
                    <a:srgbClr val="002E54"/>
                  </a:solidFill>
                  <a:latin typeface="Trebuchet MS" charset="0"/>
                  <a:ea typeface="Trebuchet MS" charset="0"/>
                  <a:cs typeface="Trebuchet MS" charset="0"/>
                </a:rPr>
                <a:t>▲1</a:t>
              </a:r>
              <a:endParaRPr lang="it-IT" sz="2400" dirty="0">
                <a:solidFill>
                  <a:srgbClr val="002E54"/>
                </a:solidFill>
                <a:latin typeface="Trebuchet MS" charset="0"/>
                <a:ea typeface="Trebuchet MS" charset="0"/>
                <a:cs typeface="Trebuchet MS" charset="0"/>
              </a:endParaRPr>
            </a:p>
          </p:txBody>
        </p:sp>
      </p:grpSp>
      <p:sp>
        <p:nvSpPr>
          <p:cNvPr id="41" name="TextBox 40">
            <a:extLst>
              <a:ext uri="{FF2B5EF4-FFF2-40B4-BE49-F238E27FC236}">
                <a16:creationId xmlns:a16="http://schemas.microsoft.com/office/drawing/2014/main" id="{5C382262-0A52-054F-B0C7-018E9A804587}"/>
              </a:ext>
            </a:extLst>
          </p:cNvPr>
          <p:cNvSpPr txBox="1"/>
          <p:nvPr/>
        </p:nvSpPr>
        <p:spPr>
          <a:xfrm>
            <a:off x="58057" y="1112358"/>
            <a:ext cx="971999" cy="507850"/>
          </a:xfrm>
          <a:prstGeom prst="flowChartAlternateProcess">
            <a:avLst/>
          </a:prstGeom>
          <a:noFill/>
          <a:ln w="25400">
            <a:noFill/>
          </a:ln>
        </p:spPr>
        <p:txBody>
          <a:bodyPr wrap="none" lIns="0" tIns="0" rIns="0" bIns="0" rtlCol="0" anchor="ctr" anchorCtr="1">
            <a:noAutofit/>
          </a:bodyPr>
          <a:lstStyle/>
          <a:p>
            <a:pPr algn="ctr">
              <a:defRPr/>
            </a:pPr>
            <a:r>
              <a:rPr lang="it-IT" sz="1200" b="1" dirty="0">
                <a:solidFill>
                  <a:srgbClr val="003E67"/>
                </a:solidFill>
                <a:latin typeface="Trebuchet MS" charset="0"/>
                <a:ea typeface="Trebuchet MS" charset="0"/>
                <a:cs typeface="Trebuchet MS" charset="0"/>
              </a:rPr>
              <a:t>Ranking</a:t>
            </a:r>
          </a:p>
          <a:p>
            <a:pPr algn="ctr">
              <a:defRPr/>
            </a:pPr>
            <a:r>
              <a:rPr lang="it-IT" sz="1200" b="1" dirty="0">
                <a:solidFill>
                  <a:srgbClr val="003E67"/>
                </a:solidFill>
                <a:latin typeface="Trebuchet MS" charset="0"/>
                <a:ea typeface="Trebuchet MS" charset="0"/>
                <a:cs typeface="Trebuchet MS" charset="0"/>
              </a:rPr>
              <a:t>Italia 2019</a:t>
            </a:r>
          </a:p>
        </p:txBody>
      </p:sp>
      <p:sp>
        <p:nvSpPr>
          <p:cNvPr id="47" name="TextBox 46">
            <a:extLst>
              <a:ext uri="{FF2B5EF4-FFF2-40B4-BE49-F238E27FC236}">
                <a16:creationId xmlns:a16="http://schemas.microsoft.com/office/drawing/2014/main" id="{94276FC4-F71A-6E44-9B2B-F9BA8F3F3560}"/>
              </a:ext>
            </a:extLst>
          </p:cNvPr>
          <p:cNvSpPr txBox="1"/>
          <p:nvPr/>
        </p:nvSpPr>
        <p:spPr>
          <a:xfrm>
            <a:off x="58057" y="4136172"/>
            <a:ext cx="971999" cy="507850"/>
          </a:xfrm>
          <a:prstGeom prst="flowChartAlternateProcess">
            <a:avLst/>
          </a:prstGeom>
          <a:noFill/>
          <a:ln w="25400">
            <a:noFill/>
          </a:ln>
        </p:spPr>
        <p:txBody>
          <a:bodyPr wrap="none" lIns="0" tIns="0" rIns="0" bIns="0" rtlCol="0" anchor="ctr" anchorCtr="1">
            <a:noAutofit/>
          </a:bodyPr>
          <a:lstStyle/>
          <a:p>
            <a:pPr algn="ctr">
              <a:defRPr/>
            </a:pPr>
            <a:r>
              <a:rPr lang="it-IT" sz="1200" b="1" dirty="0">
                <a:solidFill>
                  <a:srgbClr val="003E67"/>
                </a:solidFill>
                <a:latin typeface="Trebuchet MS" charset="0"/>
                <a:ea typeface="Trebuchet MS" charset="0"/>
                <a:cs typeface="Trebuchet MS" charset="0"/>
              </a:rPr>
              <a:t>Area</a:t>
            </a:r>
          </a:p>
        </p:txBody>
      </p:sp>
      <p:grpSp>
        <p:nvGrpSpPr>
          <p:cNvPr id="13" name="Group 12">
            <a:extLst>
              <a:ext uri="{FF2B5EF4-FFF2-40B4-BE49-F238E27FC236}">
                <a16:creationId xmlns:a16="http://schemas.microsoft.com/office/drawing/2014/main" id="{0F1C1C1B-9353-1A4B-964A-EEAD752965DE}"/>
              </a:ext>
            </a:extLst>
          </p:cNvPr>
          <p:cNvGrpSpPr/>
          <p:nvPr/>
        </p:nvGrpSpPr>
        <p:grpSpPr>
          <a:xfrm>
            <a:off x="58056" y="1620206"/>
            <a:ext cx="8895696" cy="2515967"/>
            <a:chOff x="58056" y="1620207"/>
            <a:chExt cx="8895696" cy="2515967"/>
          </a:xfrm>
        </p:grpSpPr>
        <p:sp>
          <p:nvSpPr>
            <p:cNvPr id="48" name="TextBox 47">
              <a:extLst>
                <a:ext uri="{FF2B5EF4-FFF2-40B4-BE49-F238E27FC236}">
                  <a16:creationId xmlns:a16="http://schemas.microsoft.com/office/drawing/2014/main" id="{E375715B-B5F0-CC4D-9FDD-B92B7CB91E8D}"/>
                </a:ext>
              </a:extLst>
            </p:cNvPr>
            <p:cNvSpPr txBox="1"/>
            <p:nvPr/>
          </p:nvSpPr>
          <p:spPr>
            <a:xfrm>
              <a:off x="58056" y="2401727"/>
              <a:ext cx="971999" cy="952927"/>
            </a:xfrm>
            <a:prstGeom prst="flowChartAlternateProcess">
              <a:avLst/>
            </a:prstGeom>
            <a:noFill/>
            <a:ln w="25400">
              <a:noFill/>
            </a:ln>
          </p:spPr>
          <p:txBody>
            <a:bodyPr wrap="none" lIns="0" tIns="0" rIns="0" bIns="0" rtlCol="0" anchor="ctr" anchorCtr="1">
              <a:noAutofit/>
            </a:bodyPr>
            <a:lstStyle/>
            <a:p>
              <a:pPr algn="ctr">
                <a:defRPr/>
              </a:pPr>
              <a:r>
                <a:rPr lang="it-IT" sz="1200" b="1" dirty="0">
                  <a:solidFill>
                    <a:srgbClr val="003E67"/>
                  </a:solidFill>
                  <a:latin typeface="Trebuchet MS" charset="0"/>
                  <a:ea typeface="Trebuchet MS" charset="0"/>
                  <a:cs typeface="Trebuchet MS" charset="0"/>
                </a:rPr>
                <a:t>Punti di</a:t>
              </a:r>
            </a:p>
            <a:p>
              <a:pPr algn="ctr">
                <a:defRPr/>
              </a:pPr>
              <a:r>
                <a:rPr lang="it-IT" sz="1200" b="1" dirty="0">
                  <a:solidFill>
                    <a:srgbClr val="003E67"/>
                  </a:solidFill>
                  <a:latin typeface="Trebuchet MS" charset="0"/>
                  <a:ea typeface="Trebuchet MS" charset="0"/>
                  <a:cs typeface="Trebuchet MS" charset="0"/>
                </a:rPr>
                <a:t>distanza</a:t>
              </a:r>
            </a:p>
            <a:p>
              <a:pPr algn="ctr">
                <a:defRPr/>
              </a:pPr>
              <a:r>
                <a:rPr lang="it-IT" sz="1200" b="1" dirty="0">
                  <a:solidFill>
                    <a:srgbClr val="003E67"/>
                  </a:solidFill>
                  <a:latin typeface="Trebuchet MS" charset="0"/>
                  <a:ea typeface="Trebuchet MS" charset="0"/>
                  <a:cs typeface="Trebuchet MS" charset="0"/>
                </a:rPr>
                <a:t>dell’Italia </a:t>
              </a:r>
            </a:p>
            <a:p>
              <a:pPr algn="ctr">
                <a:defRPr/>
              </a:pPr>
              <a:r>
                <a:rPr lang="it-IT" sz="1200" b="1" dirty="0">
                  <a:solidFill>
                    <a:srgbClr val="003E67"/>
                  </a:solidFill>
                  <a:latin typeface="Trebuchet MS" charset="0"/>
                  <a:ea typeface="Trebuchet MS" charset="0"/>
                  <a:cs typeface="Trebuchet MS" charset="0"/>
                </a:rPr>
                <a:t>dalla media</a:t>
              </a:r>
            </a:p>
            <a:p>
              <a:pPr algn="ctr">
                <a:defRPr/>
              </a:pPr>
              <a:r>
                <a:rPr lang="it-IT" sz="1200" b="1" dirty="0">
                  <a:solidFill>
                    <a:srgbClr val="003E67"/>
                  </a:solidFill>
                  <a:latin typeface="Trebuchet MS" charset="0"/>
                  <a:ea typeface="Trebuchet MS" charset="0"/>
                  <a:cs typeface="Trebuchet MS" charset="0"/>
                </a:rPr>
                <a:t>europea</a:t>
              </a:r>
            </a:p>
          </p:txBody>
        </p:sp>
        <p:sp>
          <p:nvSpPr>
            <p:cNvPr id="42" name="TextBox 16">
              <a:extLst>
                <a:ext uri="{FF2B5EF4-FFF2-40B4-BE49-F238E27FC236}">
                  <a16:creationId xmlns:a16="http://schemas.microsoft.com/office/drawing/2014/main" id="{F47E68D0-BD6D-6047-92C9-2013752D8C6C}"/>
                </a:ext>
              </a:extLst>
            </p:cNvPr>
            <p:cNvSpPr txBox="1"/>
            <p:nvPr/>
          </p:nvSpPr>
          <p:spPr>
            <a:xfrm>
              <a:off x="1124268" y="1620207"/>
              <a:ext cx="1490523" cy="2515967"/>
            </a:xfrm>
            <a:prstGeom prst="rect">
              <a:avLst/>
            </a:prstGeom>
            <a:solidFill>
              <a:schemeClr val="bg1"/>
            </a:solidFill>
            <a:ln w="25400">
              <a:solidFill>
                <a:srgbClr val="FF6962"/>
              </a:solidFill>
            </a:ln>
          </p:spPr>
          <p:txBody>
            <a:bodyPr wrap="none" lIns="0" tIns="0" rIns="0" bIns="0" rtlCol="0" anchor="ctr" anchorCtr="1">
              <a:noAutofit/>
            </a:bodyPr>
            <a:lstStyle/>
            <a:p>
              <a:pPr algn="ctr">
                <a:defRPr/>
              </a:pPr>
              <a:endParaRPr lang="it-IT" sz="1200" dirty="0">
                <a:solidFill>
                  <a:srgbClr val="003E67"/>
                </a:solidFill>
                <a:latin typeface="Trebuchet MS" charset="0"/>
                <a:ea typeface="Trebuchet MS" charset="0"/>
                <a:cs typeface="Trebuchet MS" charset="0"/>
              </a:endParaRPr>
            </a:p>
          </p:txBody>
        </p:sp>
        <p:sp>
          <p:nvSpPr>
            <p:cNvPr id="43" name="TextBox 17">
              <a:extLst>
                <a:ext uri="{FF2B5EF4-FFF2-40B4-BE49-F238E27FC236}">
                  <a16:creationId xmlns:a16="http://schemas.microsoft.com/office/drawing/2014/main" id="{733A6DC6-FC4C-984B-9D15-1D3BACAFB0BA}"/>
                </a:ext>
              </a:extLst>
            </p:cNvPr>
            <p:cNvSpPr txBox="1"/>
            <p:nvPr/>
          </p:nvSpPr>
          <p:spPr>
            <a:xfrm>
              <a:off x="2709008" y="1620207"/>
              <a:ext cx="1490523" cy="2515967"/>
            </a:xfrm>
            <a:prstGeom prst="rect">
              <a:avLst/>
            </a:prstGeom>
            <a:solidFill>
              <a:schemeClr val="bg1"/>
            </a:solidFill>
            <a:ln w="25400">
              <a:solidFill>
                <a:srgbClr val="FFCA00"/>
              </a:solidFill>
            </a:ln>
          </p:spPr>
          <p:txBody>
            <a:bodyPr wrap="none" lIns="0" tIns="0" rIns="0" bIns="0" rtlCol="0" anchor="ctr" anchorCtr="1">
              <a:noAutofit/>
            </a:bodyPr>
            <a:lstStyle/>
            <a:p>
              <a:pPr algn="ctr">
                <a:defRPr/>
              </a:pPr>
              <a:endParaRPr lang="it-IT" sz="1200" dirty="0">
                <a:solidFill>
                  <a:srgbClr val="003E67"/>
                </a:solidFill>
                <a:latin typeface="Trebuchet MS" charset="0"/>
                <a:ea typeface="Trebuchet MS" charset="0"/>
                <a:cs typeface="Trebuchet MS" charset="0"/>
              </a:endParaRPr>
            </a:p>
          </p:txBody>
        </p:sp>
        <p:sp>
          <p:nvSpPr>
            <p:cNvPr id="44" name="TextBox 18">
              <a:extLst>
                <a:ext uri="{FF2B5EF4-FFF2-40B4-BE49-F238E27FC236}">
                  <a16:creationId xmlns:a16="http://schemas.microsoft.com/office/drawing/2014/main" id="{8710FC05-EE4B-5E47-9D97-B4571206FDF5}"/>
                </a:ext>
              </a:extLst>
            </p:cNvPr>
            <p:cNvSpPr txBox="1"/>
            <p:nvPr/>
          </p:nvSpPr>
          <p:spPr>
            <a:xfrm>
              <a:off x="4293748" y="1620207"/>
              <a:ext cx="1490523" cy="2515967"/>
            </a:xfrm>
            <a:prstGeom prst="rect">
              <a:avLst/>
            </a:prstGeom>
            <a:solidFill>
              <a:schemeClr val="bg1"/>
            </a:solidFill>
            <a:ln w="25400">
              <a:solidFill>
                <a:srgbClr val="4DC773"/>
              </a:solidFill>
            </a:ln>
          </p:spPr>
          <p:txBody>
            <a:bodyPr wrap="none" lIns="0" tIns="0" rIns="0" bIns="0" rtlCol="0" anchor="ctr" anchorCtr="1">
              <a:noAutofit/>
            </a:bodyPr>
            <a:lstStyle/>
            <a:p>
              <a:pPr algn="ctr">
                <a:defRPr/>
              </a:pPr>
              <a:endParaRPr lang="it-IT" sz="1200" dirty="0">
                <a:solidFill>
                  <a:srgbClr val="003E67"/>
                </a:solidFill>
                <a:latin typeface="Trebuchet MS" charset="0"/>
                <a:ea typeface="Trebuchet MS" charset="0"/>
                <a:cs typeface="Trebuchet MS" charset="0"/>
              </a:endParaRPr>
            </a:p>
          </p:txBody>
        </p:sp>
        <p:sp>
          <p:nvSpPr>
            <p:cNvPr id="45" name="TextBox 19">
              <a:extLst>
                <a:ext uri="{FF2B5EF4-FFF2-40B4-BE49-F238E27FC236}">
                  <a16:creationId xmlns:a16="http://schemas.microsoft.com/office/drawing/2014/main" id="{9967824E-8C36-2A4B-8518-ABC53ECBD840}"/>
                </a:ext>
              </a:extLst>
            </p:cNvPr>
            <p:cNvSpPr txBox="1"/>
            <p:nvPr/>
          </p:nvSpPr>
          <p:spPr>
            <a:xfrm>
              <a:off x="5878488" y="1620207"/>
              <a:ext cx="1490523" cy="2515967"/>
            </a:xfrm>
            <a:prstGeom prst="rect">
              <a:avLst/>
            </a:prstGeom>
            <a:solidFill>
              <a:schemeClr val="bg1"/>
            </a:solidFill>
            <a:ln w="25400">
              <a:solidFill>
                <a:srgbClr val="4299FC"/>
              </a:solidFill>
            </a:ln>
          </p:spPr>
          <p:txBody>
            <a:bodyPr wrap="none" lIns="0" tIns="0" rIns="0" bIns="0" rtlCol="0" anchor="ctr" anchorCtr="1">
              <a:noAutofit/>
            </a:bodyPr>
            <a:lstStyle/>
            <a:p>
              <a:pPr algn="ctr">
                <a:defRPr/>
              </a:pPr>
              <a:endParaRPr lang="it-IT" sz="1200" dirty="0">
                <a:solidFill>
                  <a:srgbClr val="003E67"/>
                </a:solidFill>
                <a:latin typeface="Trebuchet MS" charset="0"/>
                <a:ea typeface="Trebuchet MS" charset="0"/>
                <a:cs typeface="Trebuchet MS" charset="0"/>
              </a:endParaRPr>
            </a:p>
          </p:txBody>
        </p:sp>
        <p:sp>
          <p:nvSpPr>
            <p:cNvPr id="46" name="TextBox 20">
              <a:extLst>
                <a:ext uri="{FF2B5EF4-FFF2-40B4-BE49-F238E27FC236}">
                  <a16:creationId xmlns:a16="http://schemas.microsoft.com/office/drawing/2014/main" id="{8922D7A8-BB89-104A-AE37-C79F729AE8AE}"/>
                </a:ext>
              </a:extLst>
            </p:cNvPr>
            <p:cNvSpPr txBox="1"/>
            <p:nvPr/>
          </p:nvSpPr>
          <p:spPr>
            <a:xfrm>
              <a:off x="7463229" y="1620207"/>
              <a:ext cx="1490523" cy="2515967"/>
            </a:xfrm>
            <a:prstGeom prst="rect">
              <a:avLst/>
            </a:prstGeom>
            <a:solidFill>
              <a:schemeClr val="bg1"/>
            </a:solidFill>
            <a:ln w="25400">
              <a:solidFill>
                <a:srgbClr val="CB96FF"/>
              </a:solidFill>
            </a:ln>
          </p:spPr>
          <p:txBody>
            <a:bodyPr wrap="none" lIns="0" tIns="0" rIns="0" bIns="0" rtlCol="0" anchor="ctr" anchorCtr="1">
              <a:noAutofit/>
            </a:bodyPr>
            <a:lstStyle/>
            <a:p>
              <a:pPr algn="ctr">
                <a:defRPr/>
              </a:pPr>
              <a:endParaRPr lang="it-IT" sz="1200" dirty="0">
                <a:solidFill>
                  <a:srgbClr val="003E67"/>
                </a:solidFill>
                <a:latin typeface="Trebuchet MS" charset="0"/>
                <a:ea typeface="Trebuchet MS" charset="0"/>
                <a:cs typeface="Trebuchet MS" charset="0"/>
              </a:endParaRPr>
            </a:p>
          </p:txBody>
        </p:sp>
      </p:grpSp>
      <p:grpSp>
        <p:nvGrpSpPr>
          <p:cNvPr id="8" name="Gruppo 7"/>
          <p:cNvGrpSpPr/>
          <p:nvPr/>
        </p:nvGrpSpPr>
        <p:grpSpPr>
          <a:xfrm>
            <a:off x="1110488" y="1729925"/>
            <a:ext cx="7843265" cy="2304747"/>
            <a:chOff x="1110487" y="1729925"/>
            <a:chExt cx="7843265" cy="2304747"/>
          </a:xfrm>
        </p:grpSpPr>
        <p:grpSp>
          <p:nvGrpSpPr>
            <p:cNvPr id="14" name="Group 13">
              <a:extLst>
                <a:ext uri="{FF2B5EF4-FFF2-40B4-BE49-F238E27FC236}">
                  <a16:creationId xmlns:a16="http://schemas.microsoft.com/office/drawing/2014/main" id="{312A702E-54BC-614B-AA14-E11C60227785}"/>
                </a:ext>
              </a:extLst>
            </p:cNvPr>
            <p:cNvGrpSpPr/>
            <p:nvPr/>
          </p:nvGrpSpPr>
          <p:grpSpPr>
            <a:xfrm>
              <a:off x="2709008" y="1729925"/>
              <a:ext cx="6244744" cy="2296527"/>
              <a:chOff x="2709008" y="1729925"/>
              <a:chExt cx="6244744" cy="2296527"/>
            </a:xfrm>
          </p:grpSpPr>
          <p:graphicFrame>
            <p:nvGraphicFramePr>
              <p:cNvPr id="50" name="Chart 49">
                <a:extLst>
                  <a:ext uri="{FF2B5EF4-FFF2-40B4-BE49-F238E27FC236}">
                    <a16:creationId xmlns:a16="http://schemas.microsoft.com/office/drawing/2014/main" id="{81E429AD-77FA-E44C-BEAD-C99366339BF0}"/>
                  </a:ext>
                </a:extLst>
              </p:cNvPr>
              <p:cNvGraphicFramePr/>
              <p:nvPr>
                <p:extLst>
                  <p:ext uri="{D42A27DB-BD31-4B8C-83A1-F6EECF244321}">
                    <p14:modId xmlns:p14="http://schemas.microsoft.com/office/powerpoint/2010/main" val="388852348"/>
                  </p:ext>
                </p:extLst>
              </p:nvPr>
            </p:nvGraphicFramePr>
            <p:xfrm>
              <a:off x="2709008" y="1729925"/>
              <a:ext cx="1490522" cy="2296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Chart 50">
                <a:extLst>
                  <a:ext uri="{FF2B5EF4-FFF2-40B4-BE49-F238E27FC236}">
                    <a16:creationId xmlns:a16="http://schemas.microsoft.com/office/drawing/2014/main" id="{EB16D5FD-5ACA-FB4C-8434-43BAD35A5775}"/>
                  </a:ext>
                </a:extLst>
              </p:cNvPr>
              <p:cNvGraphicFramePr/>
              <p:nvPr>
                <p:extLst>
                  <p:ext uri="{D42A27DB-BD31-4B8C-83A1-F6EECF244321}">
                    <p14:modId xmlns:p14="http://schemas.microsoft.com/office/powerpoint/2010/main" val="3420595612"/>
                  </p:ext>
                </p:extLst>
              </p:nvPr>
            </p:nvGraphicFramePr>
            <p:xfrm>
              <a:off x="4293748" y="1729925"/>
              <a:ext cx="1490522" cy="22965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Chart 51">
                <a:extLst>
                  <a:ext uri="{FF2B5EF4-FFF2-40B4-BE49-F238E27FC236}">
                    <a16:creationId xmlns:a16="http://schemas.microsoft.com/office/drawing/2014/main" id="{A43C8888-4FD5-5D45-BFBD-0D73B0BFBA2D}"/>
                  </a:ext>
                </a:extLst>
              </p:cNvPr>
              <p:cNvGraphicFramePr/>
              <p:nvPr>
                <p:extLst>
                  <p:ext uri="{D42A27DB-BD31-4B8C-83A1-F6EECF244321}">
                    <p14:modId xmlns:p14="http://schemas.microsoft.com/office/powerpoint/2010/main" val="2146418979"/>
                  </p:ext>
                </p:extLst>
              </p:nvPr>
            </p:nvGraphicFramePr>
            <p:xfrm>
              <a:off x="5878483" y="1729925"/>
              <a:ext cx="1490522" cy="22965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a:extLst>
                  <a:ext uri="{FF2B5EF4-FFF2-40B4-BE49-F238E27FC236}">
                    <a16:creationId xmlns:a16="http://schemas.microsoft.com/office/drawing/2014/main" id="{DF7E3288-FE21-B84B-A146-D24A420D32D9}"/>
                  </a:ext>
                </a:extLst>
              </p:cNvPr>
              <p:cNvGraphicFramePr/>
              <p:nvPr>
                <p:extLst>
                  <p:ext uri="{D42A27DB-BD31-4B8C-83A1-F6EECF244321}">
                    <p14:modId xmlns:p14="http://schemas.microsoft.com/office/powerpoint/2010/main" val="3575790640"/>
                  </p:ext>
                </p:extLst>
              </p:nvPr>
            </p:nvGraphicFramePr>
            <p:xfrm>
              <a:off x="7463230" y="1729925"/>
              <a:ext cx="1490522" cy="2296527"/>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113" name="Chart 5">
              <a:extLst>
                <a:ext uri="{FF2B5EF4-FFF2-40B4-BE49-F238E27FC236}">
                  <a16:creationId xmlns:a16="http://schemas.microsoft.com/office/drawing/2014/main" id="{FFED0C6A-FA80-D841-BEE8-54E976D90615}"/>
                </a:ext>
              </a:extLst>
            </p:cNvPr>
            <p:cNvGraphicFramePr/>
            <p:nvPr>
              <p:extLst>
                <p:ext uri="{D42A27DB-BD31-4B8C-83A1-F6EECF244321}">
                  <p14:modId xmlns:p14="http://schemas.microsoft.com/office/powerpoint/2010/main" val="3199962066"/>
                </p:ext>
              </p:extLst>
            </p:nvPr>
          </p:nvGraphicFramePr>
          <p:xfrm>
            <a:off x="1110487" y="1738145"/>
            <a:ext cx="1490522" cy="2296527"/>
          </p:xfrm>
          <a:graphic>
            <a:graphicData uri="http://schemas.openxmlformats.org/drawingml/2006/chart">
              <c:chart xmlns:c="http://schemas.openxmlformats.org/drawingml/2006/chart" xmlns:r="http://schemas.openxmlformats.org/officeDocument/2006/relationships" r:id="rId7"/>
            </a:graphicData>
          </a:graphic>
        </p:graphicFrame>
      </p:grpSp>
      <p:sp>
        <p:nvSpPr>
          <p:cNvPr id="49" name="Title 3">
            <a:extLst>
              <a:ext uri="{FF2B5EF4-FFF2-40B4-BE49-F238E27FC236}">
                <a16:creationId xmlns:a16="http://schemas.microsoft.com/office/drawing/2014/main" id="{5FCA62F7-E116-D747-B0A5-1D202470B35C}"/>
              </a:ext>
            </a:extLst>
          </p:cNvPr>
          <p:cNvSpPr>
            <a:spLocks noGrp="1"/>
          </p:cNvSpPr>
          <p:nvPr>
            <p:ph type="title"/>
          </p:nvPr>
        </p:nvSpPr>
        <p:spPr>
          <a:xfrm>
            <a:off x="60400" y="14021"/>
            <a:ext cx="7483400" cy="539356"/>
          </a:xfrm>
        </p:spPr>
        <p:txBody>
          <a:bodyPr/>
          <a:lstStyle/>
          <a:p>
            <a:r>
              <a:rPr lang="it-IT" dirty="0"/>
              <a:t>2 evidenze frutto di una rielaborazione dell’Osservatorio</a:t>
            </a:r>
          </a:p>
        </p:txBody>
      </p:sp>
    </p:spTree>
    <p:extLst>
      <p:ext uri="{BB962C8B-B14F-4D97-AF65-F5344CB8AC3E}">
        <p14:creationId xmlns:p14="http://schemas.microsoft.com/office/powerpoint/2010/main" val="4405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04 0.00061 L 0.06441 0.00061 " pathEditMode="relative" rAng="0" ptsTypes="AA">
                                      <p:cBhvr>
                                        <p:cTn id="6" dur="500" fill="hold"/>
                                        <p:tgtEl>
                                          <p:spTgt spid="3"/>
                                        </p:tgtEl>
                                        <p:attrNameLst>
                                          <p:attrName>ppt_x</p:attrName>
                                          <p:attrName>ppt_y</p:attrName>
                                        </p:attrNameLst>
                                      </p:cBhvr>
                                      <p:rCtr x="3160" y="0"/>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41"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olo 1">
            <a:extLst>
              <a:ext uri="{FF2B5EF4-FFF2-40B4-BE49-F238E27FC236}">
                <a16:creationId xmlns:a16="http://schemas.microsoft.com/office/drawing/2014/main" id="{0B674BAB-235F-B449-B310-53BA0EEC40BC}"/>
              </a:ext>
            </a:extLst>
          </p:cNvPr>
          <p:cNvSpPr>
            <a:spLocks noGrp="1"/>
          </p:cNvSpPr>
          <p:nvPr>
            <p:ph type="title"/>
          </p:nvPr>
        </p:nvSpPr>
        <p:spPr/>
        <p:txBody>
          <a:bodyPr>
            <a:normAutofit fontScale="90000"/>
          </a:bodyPr>
          <a:lstStyle/>
          <a:p>
            <a:r>
              <a:rPr lang="it-IT" sz="2200" dirty="0"/>
              <a:t>La centralità della PA nella trasformazione digitale del Paese</a:t>
            </a:r>
          </a:p>
        </p:txBody>
      </p:sp>
      <p:sp>
        <p:nvSpPr>
          <p:cNvPr id="23" name="Rectangle 22">
            <a:extLst>
              <a:ext uri="{FF2B5EF4-FFF2-40B4-BE49-F238E27FC236}">
                <a16:creationId xmlns:a16="http://schemas.microsoft.com/office/drawing/2014/main" id="{BB5B438E-0476-8E4C-9513-1EDFCC55E5D2}"/>
              </a:ext>
            </a:extLst>
          </p:cNvPr>
          <p:cNvSpPr/>
          <p:nvPr/>
        </p:nvSpPr>
        <p:spPr>
          <a:xfrm>
            <a:off x="3745064" y="842050"/>
            <a:ext cx="5066358" cy="3693319"/>
          </a:xfrm>
          <a:prstGeom prst="rect">
            <a:avLst/>
          </a:prstGeom>
        </p:spPr>
        <p:txBody>
          <a:bodyPr wrap="square">
            <a:spAutoFit/>
          </a:bodyPr>
          <a:lstStyle/>
          <a:p>
            <a:pPr marL="285750" indent="-285750">
              <a:buClr>
                <a:srgbClr val="FF0000"/>
              </a:buClr>
              <a:buFont typeface="Arial" panose="020B0604020202020204" pitchFamily="34" charset="0"/>
              <a:buChar char="•"/>
            </a:pPr>
            <a:r>
              <a:rPr lang="it-IT" dirty="0">
                <a:solidFill>
                  <a:srgbClr val="002E54"/>
                </a:solidFill>
                <a:latin typeface="Trebuchet MS" panose="020B0703020202090204" pitchFamily="34" charset="0"/>
              </a:rPr>
              <a:t>«Proprietà» di </a:t>
            </a:r>
            <a:r>
              <a:rPr lang="it-IT" b="1" dirty="0">
                <a:solidFill>
                  <a:srgbClr val="FF0000"/>
                </a:solidFill>
                <a:latin typeface="Trebuchet MS" panose="020B0703020202090204" pitchFamily="34" charset="0"/>
              </a:rPr>
              <a:t>piattaforme digitali </a:t>
            </a:r>
            <a:r>
              <a:rPr lang="it-IT" dirty="0">
                <a:solidFill>
                  <a:srgbClr val="002E54"/>
                </a:solidFill>
                <a:latin typeface="Trebuchet MS" panose="020B0703020202090204" pitchFamily="34" charset="0"/>
              </a:rPr>
              <a:t>di fondamentale importanza (es. ANPR)</a:t>
            </a: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r>
              <a:rPr lang="it-IT" dirty="0">
                <a:solidFill>
                  <a:srgbClr val="002E54"/>
                </a:solidFill>
                <a:latin typeface="Trebuchet MS" panose="020B0703020202090204" pitchFamily="34" charset="0"/>
              </a:rPr>
              <a:t>Enorme massa di </a:t>
            </a:r>
            <a:r>
              <a:rPr lang="it-IT" b="1" dirty="0">
                <a:solidFill>
                  <a:srgbClr val="FF0000"/>
                </a:solidFill>
                <a:latin typeface="Trebuchet MS" panose="020B0703020202090204" pitchFamily="34" charset="0"/>
              </a:rPr>
              <a:t>informazioni e dati</a:t>
            </a: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r>
              <a:rPr lang="it-IT" dirty="0">
                <a:solidFill>
                  <a:srgbClr val="002E54"/>
                </a:solidFill>
                <a:latin typeface="Trebuchet MS" panose="020B0703020202090204" pitchFamily="34" charset="0"/>
              </a:rPr>
              <a:t>Diretto </a:t>
            </a:r>
            <a:r>
              <a:rPr lang="it-IT" b="1" dirty="0">
                <a:solidFill>
                  <a:srgbClr val="FF0000"/>
                </a:solidFill>
                <a:latin typeface="Trebuchet MS" panose="020B0703020202090204" pitchFamily="34" charset="0"/>
              </a:rPr>
              <a:t>contatto con tutti i cittadini</a:t>
            </a: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endParaRPr lang="it-IT" dirty="0">
              <a:solidFill>
                <a:srgbClr val="002E54"/>
              </a:solidFill>
              <a:latin typeface="Trebuchet MS" panose="020B0703020202090204" pitchFamily="34" charset="0"/>
            </a:endParaRPr>
          </a:p>
          <a:p>
            <a:pPr marL="285750" indent="-285750">
              <a:buClr>
                <a:srgbClr val="FF0000"/>
              </a:buClr>
              <a:buFont typeface="Arial" panose="020B0604020202020204" pitchFamily="34" charset="0"/>
              <a:buChar char="•"/>
            </a:pPr>
            <a:r>
              <a:rPr lang="it-IT" dirty="0">
                <a:solidFill>
                  <a:srgbClr val="002E54"/>
                </a:solidFill>
                <a:latin typeface="Trebuchet MS" panose="020B0703020202090204" pitchFamily="34" charset="0"/>
              </a:rPr>
              <a:t>Massa critica e assenza di competitività per scatenare </a:t>
            </a:r>
            <a:r>
              <a:rPr lang="it-IT" b="1" dirty="0">
                <a:solidFill>
                  <a:srgbClr val="FF0000"/>
                </a:solidFill>
                <a:latin typeface="Trebuchet MS" panose="020B0703020202090204" pitchFamily="34" charset="0"/>
              </a:rPr>
              <a:t>processi di </a:t>
            </a:r>
            <a:r>
              <a:rPr lang="it-IT" b="1" dirty="0" err="1">
                <a:solidFill>
                  <a:srgbClr val="FF0000"/>
                </a:solidFill>
                <a:latin typeface="Trebuchet MS" panose="020B0703020202090204" pitchFamily="34" charset="0"/>
              </a:rPr>
              <a:t>switch</a:t>
            </a:r>
            <a:r>
              <a:rPr lang="it-IT" b="1" dirty="0">
                <a:solidFill>
                  <a:srgbClr val="FF0000"/>
                </a:solidFill>
                <a:latin typeface="Trebuchet MS" panose="020B0703020202090204" pitchFamily="34" charset="0"/>
              </a:rPr>
              <a:t>-off</a:t>
            </a:r>
            <a:r>
              <a:rPr lang="it-IT" dirty="0">
                <a:solidFill>
                  <a:srgbClr val="002E54"/>
                </a:solidFill>
                <a:latin typeface="Trebuchet MS" panose="020B0703020202090204" pitchFamily="34" charset="0"/>
              </a:rPr>
              <a:t> di impatto (es. fatturazione elettronica)</a:t>
            </a:r>
            <a:endParaRPr lang="it-IT" dirty="0">
              <a:solidFill>
                <a:srgbClr val="002E54"/>
              </a:solidFill>
              <a:effectLst/>
              <a:latin typeface="Trebuchet MS" panose="020B0703020202090204" pitchFamily="34" charset="0"/>
            </a:endParaRPr>
          </a:p>
        </p:txBody>
      </p:sp>
      <p:pic>
        <p:nvPicPr>
          <p:cNvPr id="3" name="Picture 2">
            <a:extLst>
              <a:ext uri="{FF2B5EF4-FFF2-40B4-BE49-F238E27FC236}">
                <a16:creationId xmlns:a16="http://schemas.microsoft.com/office/drawing/2014/main" id="{97BA8B74-98D7-2C45-B868-DD4874DDD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09" y="683813"/>
            <a:ext cx="2715247" cy="4181392"/>
          </a:xfrm>
          <a:prstGeom prst="rect">
            <a:avLst/>
          </a:prstGeom>
        </p:spPr>
      </p:pic>
      <p:grpSp>
        <p:nvGrpSpPr>
          <p:cNvPr id="31" name="Group 30">
            <a:extLst>
              <a:ext uri="{FF2B5EF4-FFF2-40B4-BE49-F238E27FC236}">
                <a16:creationId xmlns:a16="http://schemas.microsoft.com/office/drawing/2014/main" id="{461C108E-E88E-3D48-8A3D-01041AEC409D}"/>
              </a:ext>
            </a:extLst>
          </p:cNvPr>
          <p:cNvGrpSpPr/>
          <p:nvPr/>
        </p:nvGrpSpPr>
        <p:grpSpPr>
          <a:xfrm>
            <a:off x="1349375" y="3822701"/>
            <a:ext cx="981076" cy="981072"/>
            <a:chOff x="1349375" y="3822701"/>
            <a:chExt cx="981076" cy="981072"/>
          </a:xfrm>
        </p:grpSpPr>
        <p:pic>
          <p:nvPicPr>
            <p:cNvPr id="29" name="Picture 28">
              <a:extLst>
                <a:ext uri="{FF2B5EF4-FFF2-40B4-BE49-F238E27FC236}">
                  <a16:creationId xmlns:a16="http://schemas.microsoft.com/office/drawing/2014/main" id="{A15DF2DF-5FC6-D447-82B0-C939A7C2D7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9" b="92889" l="5357" r="89286">
                          <a14:foregroundMark x1="51339" y1="39111" x2="48661" y2="71556"/>
                          <a14:foregroundMark x1="48214" y1="34222" x2="67411" y2="65333"/>
                          <a14:foregroundMark x1="67411" y1="65333" x2="67411" y2="65333"/>
                          <a14:foregroundMark x1="41964" y1="39556" x2="41518" y2="63556"/>
                          <a14:foregroundMark x1="47768" y1="60889" x2="47768" y2="60889"/>
                          <a14:foregroundMark x1="54464" y1="60000" x2="54464" y2="60000"/>
                          <a14:foregroundMark x1="48214" y1="59111" x2="48214" y2="59111"/>
                          <a14:foregroundMark x1="52679" y1="56444" x2="52679" y2="56444"/>
                          <a14:foregroundMark x1="57143" y1="58667" x2="57143" y2="58667"/>
                          <a14:foregroundMark x1="54464" y1="69333" x2="54464" y2="69333"/>
                          <a14:foregroundMark x1="54018" y1="67111" x2="54018" y2="67111"/>
                          <a14:foregroundMark x1="67857" y1="68000" x2="67857" y2="68000"/>
                          <a14:foregroundMark x1="74554" y1="69778" x2="33482" y2="70222"/>
                          <a14:foregroundMark x1="33482" y1="70222" x2="43304" y2="37333"/>
                          <a14:foregroundMark x1="43304" y1="37333" x2="50446" y2="30667"/>
                          <a14:foregroundMark x1="49554" y1="30222" x2="49554" y2="30222"/>
                          <a14:foregroundMark x1="52232" y1="32444" x2="61607" y2="48000"/>
                          <a14:foregroundMark x1="69196" y1="68889" x2="80804" y2="68000"/>
                          <a14:foregroundMark x1="66071" y1="69333" x2="78125" y2="69778"/>
                          <a14:foregroundMark x1="23214" y1="67111" x2="23214" y2="67111"/>
                          <a14:foregroundMark x1="71875" y1="69333" x2="71875" y2="69333"/>
                          <a14:foregroundMark x1="72768" y1="69333" x2="72768" y2="69333"/>
                          <a14:foregroundMark x1="72321" y1="68889" x2="72321" y2="68889"/>
                          <a14:foregroundMark x1="72768" y1="68889" x2="72768" y2="68889"/>
                          <a14:foregroundMark x1="74554" y1="68889" x2="74554" y2="68889"/>
                          <a14:foregroundMark x1="72768" y1="68889" x2="72768" y2="68889"/>
                          <a14:foregroundMark x1="68304" y1="68889" x2="68304" y2="68889"/>
                          <a14:foregroundMark x1="79018" y1="68889" x2="79018" y2="68889"/>
                          <a14:foregroundMark x1="48214" y1="92889" x2="48214" y2="92889"/>
                          <a14:foregroundMark x1="89286" y1="47111" x2="89286" y2="47111"/>
                          <a14:foregroundMark x1="48214" y1="9333" x2="48214" y2="9333"/>
                          <a14:foregroundMark x1="5357" y1="48000" x2="5357" y2="48000"/>
                          <a14:foregroundMark x1="67857" y1="69333" x2="69196" y2="68889"/>
                          <a14:foregroundMark x1="69643" y1="69333" x2="69643" y2="69333"/>
                          <a14:foregroundMark x1="72321" y1="68444" x2="72321" y2="68444"/>
                        </a14:backgroundRemoval>
                      </a14:imgEffect>
                    </a14:imgLayer>
                  </a14:imgProps>
                </a:ext>
                <a:ext uri="{28A0092B-C50C-407E-A947-70E740481C1C}">
                  <a14:useLocalDpi xmlns:a14="http://schemas.microsoft.com/office/drawing/2010/main" val="0"/>
                </a:ext>
              </a:extLst>
            </a:blip>
            <a:stretch>
              <a:fillRect/>
            </a:stretch>
          </p:blipFill>
          <p:spPr>
            <a:xfrm>
              <a:off x="1349375" y="3822701"/>
              <a:ext cx="981076" cy="981072"/>
            </a:xfrm>
            <a:prstGeom prst="rect">
              <a:avLst/>
            </a:prstGeom>
          </p:spPr>
        </p:pic>
        <p:sp>
          <p:nvSpPr>
            <p:cNvPr id="30" name="Donut 29">
              <a:extLst>
                <a:ext uri="{FF2B5EF4-FFF2-40B4-BE49-F238E27FC236}">
                  <a16:creationId xmlns:a16="http://schemas.microsoft.com/office/drawing/2014/main" id="{179F29BF-3A4C-5544-981F-AE496071C74A}"/>
                </a:ext>
              </a:extLst>
            </p:cNvPr>
            <p:cNvSpPr/>
            <p:nvPr/>
          </p:nvSpPr>
          <p:spPr>
            <a:xfrm>
              <a:off x="1417638" y="3890962"/>
              <a:ext cx="844550" cy="844550"/>
            </a:xfrm>
            <a:prstGeom prst="donut">
              <a:avLst>
                <a:gd name="adj" fmla="val 8025"/>
              </a:avLst>
            </a:prstGeom>
            <a:solidFill>
              <a:srgbClr val="0B53A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rgbClr val="003E67"/>
                </a:solidFill>
                <a:latin typeface="Trebuchet MS" panose="020B0703020202090204" pitchFamily="34" charset="0"/>
              </a:endParaRPr>
            </a:p>
          </p:txBody>
        </p:sp>
      </p:grpSp>
    </p:spTree>
    <p:extLst>
      <p:ext uri="{BB962C8B-B14F-4D97-AF65-F5344CB8AC3E}">
        <p14:creationId xmlns:p14="http://schemas.microsoft.com/office/powerpoint/2010/main" val="3133755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85792" y="2746121"/>
            <a:ext cx="1372419" cy="1740442"/>
            <a:chOff x="3580809" y="3435704"/>
            <a:chExt cx="1982383" cy="2513971"/>
          </a:xfrm>
        </p:grpSpPr>
        <p:sp>
          <p:nvSpPr>
            <p:cNvPr id="22" name="Rounded Rectangle 21"/>
            <p:cNvSpPr/>
            <p:nvPr/>
          </p:nvSpPr>
          <p:spPr>
            <a:xfrm>
              <a:off x="3580809" y="5301021"/>
              <a:ext cx="1982383" cy="648654"/>
            </a:xfrm>
            <a:prstGeom prst="roundRect">
              <a:avLst>
                <a:gd name="adj" fmla="val 30784"/>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Elettricità</a:t>
              </a:r>
            </a:p>
          </p:txBody>
        </p:sp>
        <p:pic>
          <p:nvPicPr>
            <p:cNvPr id="27" name="Picture 26" descr="sxc.hu-brokenarts-light-bulb.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995936" y="3435704"/>
              <a:ext cx="1152128" cy="1536172"/>
            </a:xfrm>
            <a:prstGeom prst="rect">
              <a:avLst/>
            </a:prstGeom>
          </p:spPr>
        </p:pic>
      </p:grpSp>
      <p:grpSp>
        <p:nvGrpSpPr>
          <p:cNvPr id="10" name="Group 9"/>
          <p:cNvGrpSpPr/>
          <p:nvPr/>
        </p:nvGrpSpPr>
        <p:grpSpPr>
          <a:xfrm>
            <a:off x="7301278" y="2783191"/>
            <a:ext cx="1394182" cy="1703372"/>
            <a:chOff x="6362405" y="3489250"/>
            <a:chExt cx="2013818" cy="2460425"/>
          </a:xfrm>
        </p:grpSpPr>
        <p:sp>
          <p:nvSpPr>
            <p:cNvPr id="23" name="Rounded Rectangle 22"/>
            <p:cNvSpPr/>
            <p:nvPr/>
          </p:nvSpPr>
          <p:spPr>
            <a:xfrm>
              <a:off x="6362405" y="5301021"/>
              <a:ext cx="1982383" cy="648654"/>
            </a:xfrm>
            <a:prstGeom prst="roundRect">
              <a:avLst>
                <a:gd name="adj" fmla="val 30784"/>
              </a:avLst>
            </a:pr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Tecnologie digitali</a:t>
              </a:r>
            </a:p>
          </p:txBody>
        </p:sp>
        <p:pic>
          <p:nvPicPr>
            <p:cNvPr id="28" name="Picture 27" descr="samsung-ativ-smart-pc-xe500t1c-a01fr-2.jpg"/>
            <p:cNvPicPr>
              <a:picLocks noChangeAspect="1"/>
            </p:cNvPicPr>
            <p:nvPr/>
          </p:nvPicPr>
          <p:blipFill rotWithShape="1">
            <a:blip r:embed="rId5">
              <a:extLst>
                <a:ext uri="{28A0092B-C50C-407E-A947-70E740481C1C}">
                  <a14:useLocalDpi xmlns:a14="http://schemas.microsoft.com/office/drawing/2010/main" val="0"/>
                </a:ext>
              </a:extLst>
            </a:blip>
            <a:srcRect l="6804" r="4742"/>
            <a:stretch/>
          </p:blipFill>
          <p:spPr>
            <a:xfrm>
              <a:off x="6421855" y="3489250"/>
              <a:ext cx="1954368" cy="1603984"/>
            </a:xfrm>
            <a:prstGeom prst="rect">
              <a:avLst/>
            </a:prstGeom>
          </p:spPr>
        </p:pic>
      </p:grpSp>
      <p:grpSp>
        <p:nvGrpSpPr>
          <p:cNvPr id="8" name="Group 7"/>
          <p:cNvGrpSpPr/>
          <p:nvPr/>
        </p:nvGrpSpPr>
        <p:grpSpPr>
          <a:xfrm>
            <a:off x="464737" y="2721305"/>
            <a:ext cx="1495332" cy="1765256"/>
            <a:chOff x="791169" y="3399861"/>
            <a:chExt cx="2159924" cy="2549814"/>
          </a:xfrm>
        </p:grpSpPr>
        <p:sp>
          <p:nvSpPr>
            <p:cNvPr id="17" name="Rounded Rectangle 16"/>
            <p:cNvSpPr/>
            <p:nvPr/>
          </p:nvSpPr>
          <p:spPr>
            <a:xfrm>
              <a:off x="799213" y="5301021"/>
              <a:ext cx="1982383" cy="648654"/>
            </a:xfrm>
            <a:prstGeom prst="roundRect">
              <a:avLst>
                <a:gd name="adj" fmla="val 30784"/>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Vapore</a:t>
              </a:r>
            </a:p>
          </p:txBody>
        </p:sp>
        <p:pic>
          <p:nvPicPr>
            <p:cNvPr id="29" name="Picture 28" descr="FREE-SHIPPING--Vintage-Style-Locomotive-Model-Metal-Train-Model-Iron-Steam-TRAIN-Handcraft-Treasure-Memory.jpg"/>
            <p:cNvPicPr>
              <a:picLocks noChangeAspect="1"/>
            </p:cNvPicPr>
            <p:nvPr/>
          </p:nvPicPr>
          <p:blipFill rotWithShape="1">
            <a:blip r:embed="rId6">
              <a:extLst>
                <a:ext uri="{BEBA8EAE-BF5A-486C-A8C5-ECC9F3942E4B}">
                  <a14:imgProps xmlns:a14="http://schemas.microsoft.com/office/drawing/2010/main">
                    <a14:imgLayer r:embed="rId7">
                      <a14:imgEffect>
                        <a14:backgroundRemoval t="17200" b="94400" l="0" r="100000"/>
                      </a14:imgEffect>
                    </a14:imgLayer>
                  </a14:imgProps>
                </a:ext>
                <a:ext uri="{28A0092B-C50C-407E-A947-70E740481C1C}">
                  <a14:useLocalDpi xmlns:a14="http://schemas.microsoft.com/office/drawing/2010/main" val="0"/>
                </a:ext>
              </a:extLst>
            </a:blip>
            <a:srcRect t="20601" b="8936"/>
            <a:stretch/>
          </p:blipFill>
          <p:spPr>
            <a:xfrm>
              <a:off x="791169" y="3399861"/>
              <a:ext cx="2159924" cy="1720332"/>
            </a:xfrm>
            <a:prstGeom prst="rect">
              <a:avLst/>
            </a:prstGeom>
          </p:spPr>
        </p:pic>
      </p:grpSp>
      <p:grpSp>
        <p:nvGrpSpPr>
          <p:cNvPr id="19" name="Group 18"/>
          <p:cNvGrpSpPr/>
          <p:nvPr/>
        </p:nvGrpSpPr>
        <p:grpSpPr>
          <a:xfrm>
            <a:off x="464736" y="1835729"/>
            <a:ext cx="8208957" cy="654914"/>
            <a:chOff x="799213" y="2269387"/>
            <a:chExt cx="7577012" cy="945986"/>
          </a:xfrm>
        </p:grpSpPr>
        <p:grpSp>
          <p:nvGrpSpPr>
            <p:cNvPr id="16" name="Group 15"/>
            <p:cNvGrpSpPr/>
            <p:nvPr/>
          </p:nvGrpSpPr>
          <p:grpSpPr>
            <a:xfrm>
              <a:off x="799213" y="2877045"/>
              <a:ext cx="7577012" cy="338328"/>
              <a:chOff x="799213" y="2877045"/>
              <a:chExt cx="7577012" cy="338328"/>
            </a:xfrm>
          </p:grpSpPr>
          <p:sp>
            <p:nvSpPr>
              <p:cNvPr id="3" name="Right Brace 2"/>
              <p:cNvSpPr/>
              <p:nvPr/>
            </p:nvSpPr>
            <p:spPr>
              <a:xfrm rot="16200000">
                <a:off x="4418555" y="-742297"/>
                <a:ext cx="338328" cy="7577011"/>
              </a:xfrm>
              <a:prstGeom prst="rightBrace">
                <a:avLst>
                  <a:gd name="adj1" fmla="val 75000"/>
                  <a:gd name="adj2" fmla="val 49845"/>
                </a:avLst>
              </a:prstGeom>
              <a:solidFill>
                <a:srgbClr val="AAC8FF"/>
              </a:solidFill>
              <a:ln>
                <a:solidFill>
                  <a:srgbClr val="32AA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247" dirty="0"/>
              </a:p>
            </p:txBody>
          </p:sp>
          <p:cxnSp>
            <p:nvCxnSpPr>
              <p:cNvPr id="5" name="Straight Connector 4"/>
              <p:cNvCxnSpPr/>
              <p:nvPr/>
            </p:nvCxnSpPr>
            <p:spPr>
              <a:xfrm flipH="1">
                <a:off x="799213" y="3215373"/>
                <a:ext cx="7577012" cy="0"/>
              </a:xfrm>
              <a:prstGeom prst="line">
                <a:avLst/>
              </a:prstGeom>
              <a:ln>
                <a:solidFill>
                  <a:srgbClr val="32AAFF"/>
                </a:solidFill>
              </a:ln>
              <a:effectLst/>
            </p:spPr>
            <p:style>
              <a:lnRef idx="2">
                <a:schemeClr val="accent1"/>
              </a:lnRef>
              <a:fillRef idx="0">
                <a:schemeClr val="accent1"/>
              </a:fillRef>
              <a:effectRef idx="1">
                <a:schemeClr val="accent1"/>
              </a:effectRef>
              <a:fontRef idx="minor">
                <a:schemeClr val="tx1"/>
              </a:fontRef>
            </p:style>
          </p:cxnSp>
        </p:grpSp>
        <p:sp>
          <p:nvSpPr>
            <p:cNvPr id="12" name="Rounded Rectangle 11"/>
            <p:cNvSpPr/>
            <p:nvPr/>
          </p:nvSpPr>
          <p:spPr>
            <a:xfrm>
              <a:off x="2555778" y="2269387"/>
              <a:ext cx="4032446" cy="648653"/>
            </a:xfrm>
            <a:prstGeom prst="roundRect">
              <a:avLst>
                <a:gd name="adj" fmla="val 30784"/>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Tecnologie general-</a:t>
              </a:r>
              <a:r>
                <a:rPr lang="it-IT" sz="1247" dirty="0" err="1">
                  <a:solidFill>
                    <a:srgbClr val="002E54"/>
                  </a:solidFill>
                </a:rPr>
                <a:t>purpose</a:t>
              </a:r>
              <a:endParaRPr lang="it-IT" sz="1247" dirty="0">
                <a:solidFill>
                  <a:srgbClr val="002E54"/>
                </a:solidFill>
              </a:endParaRPr>
            </a:p>
          </p:txBody>
        </p:sp>
      </p:grpSp>
      <p:sp>
        <p:nvSpPr>
          <p:cNvPr id="13" name="Rounded Rectangle 12"/>
          <p:cNvSpPr/>
          <p:nvPr/>
        </p:nvSpPr>
        <p:spPr>
          <a:xfrm>
            <a:off x="470306" y="824629"/>
            <a:ext cx="1372419" cy="449069"/>
          </a:xfrm>
          <a:prstGeom prst="roundRect">
            <a:avLst>
              <a:gd name="adj" fmla="val 30784"/>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Pervasive ad altre industrie</a:t>
            </a:r>
          </a:p>
        </p:txBody>
      </p:sp>
      <p:sp>
        <p:nvSpPr>
          <p:cNvPr id="14" name="Rounded Rectangle 13"/>
          <p:cNvSpPr/>
          <p:nvPr/>
        </p:nvSpPr>
        <p:spPr>
          <a:xfrm>
            <a:off x="3885792" y="824629"/>
            <a:ext cx="1372419" cy="449069"/>
          </a:xfrm>
          <a:prstGeom prst="roundRect">
            <a:avLst>
              <a:gd name="adj" fmla="val 30784"/>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Miglioramento continuo</a:t>
            </a:r>
          </a:p>
        </p:txBody>
      </p:sp>
      <p:sp>
        <p:nvSpPr>
          <p:cNvPr id="15" name="Rounded Rectangle 14"/>
          <p:cNvSpPr/>
          <p:nvPr/>
        </p:nvSpPr>
        <p:spPr>
          <a:xfrm>
            <a:off x="7301275" y="824629"/>
            <a:ext cx="1372419" cy="449069"/>
          </a:xfrm>
          <a:prstGeom prst="roundRect">
            <a:avLst>
              <a:gd name="adj" fmla="val 30784"/>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47" dirty="0">
                <a:solidFill>
                  <a:srgbClr val="002E54"/>
                </a:solidFill>
              </a:rPr>
              <a:t>Generatrici di nuove </a:t>
            </a:r>
            <a:r>
              <a:rPr lang="it-IT" sz="1247" dirty="0" err="1">
                <a:solidFill>
                  <a:srgbClr val="002E54"/>
                </a:solidFill>
              </a:rPr>
              <a:t>innovaz</a:t>
            </a:r>
            <a:r>
              <a:rPr lang="it-IT" sz="1247" dirty="0">
                <a:solidFill>
                  <a:srgbClr val="002E54"/>
                </a:solidFill>
              </a:rPr>
              <a:t>.</a:t>
            </a:r>
          </a:p>
        </p:txBody>
      </p:sp>
      <p:sp>
        <p:nvSpPr>
          <p:cNvPr id="6" name="Up Arrow 5"/>
          <p:cNvSpPr/>
          <p:nvPr/>
        </p:nvSpPr>
        <p:spPr>
          <a:xfrm>
            <a:off x="4475108" y="1420380"/>
            <a:ext cx="193784" cy="391225"/>
          </a:xfrm>
          <a:prstGeom prst="upArrow">
            <a:avLst/>
          </a:prstGeom>
          <a:solidFill>
            <a:srgbClr val="E0C1FF"/>
          </a:solidFill>
          <a:ln w="25400">
            <a:solidFill>
              <a:srgbClr val="BE7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7" name="Bent Arrow 6"/>
          <p:cNvSpPr/>
          <p:nvPr/>
        </p:nvSpPr>
        <p:spPr>
          <a:xfrm rot="16200000">
            <a:off x="1881365" y="612442"/>
            <a:ext cx="643187" cy="2259064"/>
          </a:xfrm>
          <a:prstGeom prst="bentArrow">
            <a:avLst>
              <a:gd name="adj1" fmla="val 16140"/>
              <a:gd name="adj2" fmla="val 18039"/>
              <a:gd name="adj3" fmla="val 25000"/>
              <a:gd name="adj4" fmla="val 33860"/>
            </a:avLst>
          </a:prstGeom>
          <a:solidFill>
            <a:srgbClr val="E0C1FF"/>
          </a:solidFill>
          <a:ln w="25400">
            <a:solidFill>
              <a:srgbClr val="BE7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18" name="Bent Arrow 17"/>
          <p:cNvSpPr/>
          <p:nvPr/>
        </p:nvSpPr>
        <p:spPr>
          <a:xfrm rot="5400000" flipH="1">
            <a:off x="6619448" y="612441"/>
            <a:ext cx="643187" cy="2259062"/>
          </a:xfrm>
          <a:prstGeom prst="bentArrow">
            <a:avLst>
              <a:gd name="adj1" fmla="val 16140"/>
              <a:gd name="adj2" fmla="val 18039"/>
              <a:gd name="adj3" fmla="val 25000"/>
              <a:gd name="adj4" fmla="val 43750"/>
            </a:avLst>
          </a:prstGeom>
          <a:solidFill>
            <a:srgbClr val="E0C1FF"/>
          </a:solidFill>
          <a:ln w="25400">
            <a:solidFill>
              <a:srgbClr val="BE7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47" b="1" dirty="0">
              <a:solidFill>
                <a:srgbClr val="002E54"/>
              </a:solidFill>
            </a:endParaRPr>
          </a:p>
        </p:txBody>
      </p:sp>
      <p:sp>
        <p:nvSpPr>
          <p:cNvPr id="26" name="Title 67">
            <a:extLst>
              <a:ext uri="{FF2B5EF4-FFF2-40B4-BE49-F238E27FC236}">
                <a16:creationId xmlns:a16="http://schemas.microsoft.com/office/drawing/2014/main" id="{23C9CCB7-3E9D-104C-A079-674A8CB03DFD}"/>
              </a:ext>
            </a:extLst>
          </p:cNvPr>
          <p:cNvSpPr>
            <a:spLocks noGrp="1"/>
          </p:cNvSpPr>
          <p:nvPr>
            <p:ph type="title"/>
          </p:nvPr>
        </p:nvSpPr>
        <p:spPr/>
        <p:txBody>
          <a:bodyPr>
            <a:normAutofit/>
          </a:bodyPr>
          <a:lstStyle/>
          <a:p>
            <a:r>
              <a:rPr lang="it-IT" dirty="0"/>
              <a:t>La centralità delle tecnologie</a:t>
            </a:r>
          </a:p>
        </p:txBody>
      </p:sp>
    </p:spTree>
    <p:extLst>
      <p:ext uri="{BB962C8B-B14F-4D97-AF65-F5344CB8AC3E}">
        <p14:creationId xmlns:p14="http://schemas.microsoft.com/office/powerpoint/2010/main" val="23610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6" grpId="0" animBg="1"/>
      <p:bldP spid="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38CA37A-E1FB-4C58-BCC8-A05FEE0E0682}"/>
              </a:ext>
            </a:extLst>
          </p:cNvPr>
          <p:cNvSpPr>
            <a:spLocks noGrp="1"/>
          </p:cNvSpPr>
          <p:nvPr>
            <p:ph type="title"/>
          </p:nvPr>
        </p:nvSpPr>
        <p:spPr/>
        <p:txBody>
          <a:bodyPr>
            <a:normAutofit/>
          </a:bodyPr>
          <a:lstStyle/>
          <a:p>
            <a:r>
              <a:rPr lang="it-IT" dirty="0"/>
              <a:t>8 numeri per descrivere la PA italiana oggi</a:t>
            </a:r>
          </a:p>
        </p:txBody>
      </p:sp>
      <p:sp>
        <p:nvSpPr>
          <p:cNvPr id="6" name="CasellaDiTesto 5">
            <a:extLst>
              <a:ext uri="{FF2B5EF4-FFF2-40B4-BE49-F238E27FC236}">
                <a16:creationId xmlns:a16="http://schemas.microsoft.com/office/drawing/2014/main" id="{2217454A-5AAC-4BE5-ADF0-21E79963B299}"/>
              </a:ext>
            </a:extLst>
          </p:cNvPr>
          <p:cNvSpPr txBox="1"/>
          <p:nvPr/>
        </p:nvSpPr>
        <p:spPr>
          <a:xfrm>
            <a:off x="404251" y="936703"/>
            <a:ext cx="2361155"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3.247.764</a:t>
            </a:r>
          </a:p>
        </p:txBody>
      </p:sp>
      <p:sp>
        <p:nvSpPr>
          <p:cNvPr id="7" name="CasellaDiTesto 6">
            <a:extLst>
              <a:ext uri="{FF2B5EF4-FFF2-40B4-BE49-F238E27FC236}">
                <a16:creationId xmlns:a16="http://schemas.microsoft.com/office/drawing/2014/main" id="{CCAB10CE-C616-4AAF-AB9D-AB9674ED7F97}"/>
              </a:ext>
            </a:extLst>
          </p:cNvPr>
          <p:cNvSpPr txBox="1"/>
          <p:nvPr/>
        </p:nvSpPr>
        <p:spPr>
          <a:xfrm>
            <a:off x="162000" y="1412055"/>
            <a:ext cx="2845657" cy="840230"/>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Gli occupati della PA in Italia. </a:t>
            </a:r>
            <a:r>
              <a:rPr lang="it-IT" b="1" dirty="0">
                <a:solidFill>
                  <a:srgbClr val="C00000"/>
                </a:solidFill>
                <a:latin typeface="Calibri Light"/>
              </a:rPr>
              <a:t>Francia 5,5 Milioni, UK 5</a:t>
            </a:r>
            <a:r>
              <a:rPr lang="it-IT" dirty="0">
                <a:solidFill>
                  <a:prstClr val="black">
                    <a:lumMod val="65000"/>
                    <a:lumOff val="35000"/>
                  </a:prstClr>
                </a:solidFill>
                <a:latin typeface="Calibri Light"/>
              </a:rPr>
              <a:t> e </a:t>
            </a:r>
            <a:r>
              <a:rPr lang="it-IT" b="1" dirty="0">
                <a:solidFill>
                  <a:srgbClr val="C00000"/>
                </a:solidFill>
                <a:latin typeface="Calibri Light"/>
              </a:rPr>
              <a:t>Germania 4,7</a:t>
            </a:r>
          </a:p>
        </p:txBody>
      </p:sp>
      <p:sp>
        <p:nvSpPr>
          <p:cNvPr id="15" name="CasellaDiTesto 14">
            <a:extLst>
              <a:ext uri="{FF2B5EF4-FFF2-40B4-BE49-F238E27FC236}">
                <a16:creationId xmlns:a16="http://schemas.microsoft.com/office/drawing/2014/main" id="{2217454A-5AAC-4BE5-ADF0-21E79963B299}"/>
              </a:ext>
            </a:extLst>
          </p:cNvPr>
          <p:cNvSpPr txBox="1"/>
          <p:nvPr/>
        </p:nvSpPr>
        <p:spPr>
          <a:xfrm>
            <a:off x="3571346" y="882501"/>
            <a:ext cx="2312383"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51,34</a:t>
            </a:r>
          </a:p>
        </p:txBody>
      </p:sp>
      <p:sp>
        <p:nvSpPr>
          <p:cNvPr id="16" name="CasellaDiTesto 15">
            <a:extLst>
              <a:ext uri="{FF2B5EF4-FFF2-40B4-BE49-F238E27FC236}">
                <a16:creationId xmlns:a16="http://schemas.microsoft.com/office/drawing/2014/main" id="{CCAB10CE-C616-4AAF-AB9D-AB9674ED7F97}"/>
              </a:ext>
            </a:extLst>
          </p:cNvPr>
          <p:cNvSpPr txBox="1"/>
          <p:nvPr/>
        </p:nvSpPr>
        <p:spPr>
          <a:xfrm>
            <a:off x="3334099" y="1319618"/>
            <a:ext cx="2786876" cy="341632"/>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L’età media dei dipendenti</a:t>
            </a:r>
            <a:endParaRPr lang="it-IT" b="1" dirty="0">
              <a:solidFill>
                <a:srgbClr val="C00000"/>
              </a:solidFill>
              <a:latin typeface="Calibri Light"/>
            </a:endParaRPr>
          </a:p>
        </p:txBody>
      </p:sp>
      <p:sp>
        <p:nvSpPr>
          <p:cNvPr id="18" name="CasellaDiTesto 17">
            <a:extLst>
              <a:ext uri="{FF2B5EF4-FFF2-40B4-BE49-F238E27FC236}">
                <a16:creationId xmlns:a16="http://schemas.microsoft.com/office/drawing/2014/main" id="{2217454A-5AAC-4BE5-ADF0-21E79963B299}"/>
              </a:ext>
            </a:extLst>
          </p:cNvPr>
          <p:cNvSpPr txBox="1"/>
          <p:nvPr/>
        </p:nvSpPr>
        <p:spPr>
          <a:xfrm>
            <a:off x="265647" y="2286943"/>
            <a:ext cx="2589205"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438.000</a:t>
            </a:r>
          </a:p>
        </p:txBody>
      </p:sp>
      <p:sp>
        <p:nvSpPr>
          <p:cNvPr id="19" name="CasellaDiTesto 18">
            <a:extLst>
              <a:ext uri="{FF2B5EF4-FFF2-40B4-BE49-F238E27FC236}">
                <a16:creationId xmlns:a16="http://schemas.microsoft.com/office/drawing/2014/main" id="{CCAB10CE-C616-4AAF-AB9D-AB9674ED7F97}"/>
              </a:ext>
            </a:extLst>
          </p:cNvPr>
          <p:cNvSpPr txBox="1"/>
          <p:nvPr/>
        </p:nvSpPr>
        <p:spPr>
          <a:xfrm>
            <a:off x="42924" y="2718895"/>
            <a:ext cx="3120501" cy="590931"/>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Le persone che hanno </a:t>
            </a:r>
            <a:r>
              <a:rPr lang="it-IT" b="1" dirty="0">
                <a:solidFill>
                  <a:srgbClr val="C00000"/>
                </a:solidFill>
                <a:latin typeface="Calibri Light"/>
              </a:rPr>
              <a:t>tra 60 e 64 anni</a:t>
            </a:r>
            <a:r>
              <a:rPr lang="it-IT" dirty="0">
                <a:solidFill>
                  <a:prstClr val="black">
                    <a:lumMod val="65000"/>
                    <a:lumOff val="35000"/>
                  </a:prstClr>
                </a:solidFill>
                <a:latin typeface="Calibri Light"/>
              </a:rPr>
              <a:t> prossimi alla pensione</a:t>
            </a:r>
            <a:endParaRPr lang="it-IT" b="1" dirty="0">
              <a:solidFill>
                <a:srgbClr val="C00000"/>
              </a:solidFill>
              <a:latin typeface="Calibri Light"/>
            </a:endParaRPr>
          </a:p>
        </p:txBody>
      </p:sp>
      <p:sp>
        <p:nvSpPr>
          <p:cNvPr id="21" name="CasellaDiTesto 20">
            <a:extLst>
              <a:ext uri="{FF2B5EF4-FFF2-40B4-BE49-F238E27FC236}">
                <a16:creationId xmlns:a16="http://schemas.microsoft.com/office/drawing/2014/main" id="{2217454A-5AAC-4BE5-ADF0-21E79963B299}"/>
              </a:ext>
            </a:extLst>
          </p:cNvPr>
          <p:cNvSpPr txBox="1"/>
          <p:nvPr/>
        </p:nvSpPr>
        <p:spPr>
          <a:xfrm>
            <a:off x="6386401" y="1188326"/>
            <a:ext cx="2437236"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62%</a:t>
            </a:r>
          </a:p>
        </p:txBody>
      </p:sp>
      <p:sp>
        <p:nvSpPr>
          <p:cNvPr id="22" name="CasellaDiTesto 21">
            <a:extLst>
              <a:ext uri="{FF2B5EF4-FFF2-40B4-BE49-F238E27FC236}">
                <a16:creationId xmlns:a16="http://schemas.microsoft.com/office/drawing/2014/main" id="{CCAB10CE-C616-4AAF-AB9D-AB9674ED7F97}"/>
              </a:ext>
            </a:extLst>
          </p:cNvPr>
          <p:cNvSpPr txBox="1"/>
          <p:nvPr/>
        </p:nvSpPr>
        <p:spPr>
          <a:xfrm>
            <a:off x="6136345" y="1661354"/>
            <a:ext cx="2937348" cy="590931"/>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I dipendenti della PA </a:t>
            </a:r>
            <a:br>
              <a:rPr lang="it-IT" dirty="0">
                <a:solidFill>
                  <a:prstClr val="black">
                    <a:lumMod val="65000"/>
                    <a:lumOff val="35000"/>
                  </a:prstClr>
                </a:solidFill>
                <a:latin typeface="Calibri Light"/>
              </a:rPr>
            </a:br>
            <a:r>
              <a:rPr lang="it-IT" dirty="0">
                <a:solidFill>
                  <a:prstClr val="black">
                    <a:lumMod val="65000"/>
                    <a:lumOff val="35000"/>
                  </a:prstClr>
                </a:solidFill>
                <a:latin typeface="Calibri Light"/>
              </a:rPr>
              <a:t>non laureati</a:t>
            </a:r>
            <a:endParaRPr lang="it-IT" b="1" dirty="0">
              <a:solidFill>
                <a:srgbClr val="C00000"/>
              </a:solidFill>
              <a:latin typeface="Calibri Light"/>
            </a:endParaRPr>
          </a:p>
        </p:txBody>
      </p:sp>
      <p:sp>
        <p:nvSpPr>
          <p:cNvPr id="27" name="CasellaDiTesto 26">
            <a:extLst>
              <a:ext uri="{FF2B5EF4-FFF2-40B4-BE49-F238E27FC236}">
                <a16:creationId xmlns:a16="http://schemas.microsoft.com/office/drawing/2014/main" id="{2217454A-5AAC-4BE5-ADF0-21E79963B299}"/>
              </a:ext>
            </a:extLst>
          </p:cNvPr>
          <p:cNvSpPr txBox="1"/>
          <p:nvPr/>
        </p:nvSpPr>
        <p:spPr>
          <a:xfrm>
            <a:off x="3402312" y="2017343"/>
            <a:ext cx="2677813"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246.187</a:t>
            </a:r>
          </a:p>
        </p:txBody>
      </p:sp>
      <p:sp>
        <p:nvSpPr>
          <p:cNvPr id="28" name="CasellaDiTesto 27">
            <a:extLst>
              <a:ext uri="{FF2B5EF4-FFF2-40B4-BE49-F238E27FC236}">
                <a16:creationId xmlns:a16="http://schemas.microsoft.com/office/drawing/2014/main" id="{CCAB10CE-C616-4AAF-AB9D-AB9674ED7F97}"/>
              </a:ext>
            </a:extLst>
          </p:cNvPr>
          <p:cNvSpPr txBox="1"/>
          <p:nvPr/>
        </p:nvSpPr>
        <p:spPr>
          <a:xfrm>
            <a:off x="3127574" y="2475339"/>
            <a:ext cx="3227291" cy="590931"/>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I lavoratori che dal 2008 sono usciti senza essere rimpiazzati</a:t>
            </a:r>
            <a:endParaRPr lang="it-IT" b="1" dirty="0">
              <a:solidFill>
                <a:srgbClr val="C00000"/>
              </a:solidFill>
              <a:latin typeface="Calibri Light"/>
            </a:endParaRPr>
          </a:p>
        </p:txBody>
      </p:sp>
      <p:sp>
        <p:nvSpPr>
          <p:cNvPr id="33" name="CasellaDiTesto 32">
            <a:extLst>
              <a:ext uri="{FF2B5EF4-FFF2-40B4-BE49-F238E27FC236}">
                <a16:creationId xmlns:a16="http://schemas.microsoft.com/office/drawing/2014/main" id="{2217454A-5AAC-4BE5-ADF0-21E79963B299}"/>
              </a:ext>
            </a:extLst>
          </p:cNvPr>
          <p:cNvSpPr txBox="1"/>
          <p:nvPr/>
        </p:nvSpPr>
        <p:spPr>
          <a:xfrm>
            <a:off x="6457663" y="2595071"/>
            <a:ext cx="1953519"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0,9</a:t>
            </a:r>
          </a:p>
        </p:txBody>
      </p:sp>
      <p:sp>
        <p:nvSpPr>
          <p:cNvPr id="34" name="CasellaDiTesto 33">
            <a:extLst>
              <a:ext uri="{FF2B5EF4-FFF2-40B4-BE49-F238E27FC236}">
                <a16:creationId xmlns:a16="http://schemas.microsoft.com/office/drawing/2014/main" id="{CCAB10CE-C616-4AAF-AB9D-AB9674ED7F97}"/>
              </a:ext>
            </a:extLst>
          </p:cNvPr>
          <p:cNvSpPr txBox="1"/>
          <p:nvPr/>
        </p:nvSpPr>
        <p:spPr>
          <a:xfrm>
            <a:off x="6095495" y="3012162"/>
            <a:ext cx="2891937" cy="1089529"/>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Le giornate di formazione per addetto nel 2016. </a:t>
            </a:r>
            <a:r>
              <a:rPr lang="it-IT" b="1" dirty="0">
                <a:solidFill>
                  <a:srgbClr val="C00000"/>
                </a:solidFill>
                <a:latin typeface="Calibri Light"/>
              </a:rPr>
              <a:t>Era di 1,4, nel 2016</a:t>
            </a:r>
            <a:r>
              <a:rPr lang="it-IT" dirty="0">
                <a:solidFill>
                  <a:prstClr val="black">
                    <a:lumMod val="65000"/>
                    <a:lumOff val="35000"/>
                  </a:prstClr>
                </a:solidFill>
                <a:latin typeface="Calibri Light"/>
              </a:rPr>
              <a:t>. In </a:t>
            </a:r>
            <a:r>
              <a:rPr lang="it-IT" b="1" dirty="0">
                <a:solidFill>
                  <a:srgbClr val="C00000"/>
                </a:solidFill>
                <a:latin typeface="Calibri Light"/>
              </a:rPr>
              <a:t>Francia, </a:t>
            </a:r>
            <a:br>
              <a:rPr lang="it-IT" b="1" dirty="0">
                <a:solidFill>
                  <a:srgbClr val="C00000"/>
                </a:solidFill>
                <a:latin typeface="Calibri Light"/>
              </a:rPr>
            </a:br>
            <a:r>
              <a:rPr lang="it-IT" b="1" dirty="0">
                <a:solidFill>
                  <a:srgbClr val="C00000"/>
                </a:solidFill>
                <a:latin typeface="Calibri Light"/>
              </a:rPr>
              <a:t>UK e Germania sono tra 6 e 7</a:t>
            </a:r>
            <a:endParaRPr lang="it-IT" dirty="0">
              <a:solidFill>
                <a:prstClr val="black">
                  <a:lumMod val="65000"/>
                  <a:lumOff val="35000"/>
                </a:prstClr>
              </a:solidFill>
              <a:latin typeface="Calibri Light"/>
            </a:endParaRPr>
          </a:p>
        </p:txBody>
      </p:sp>
      <p:sp>
        <p:nvSpPr>
          <p:cNvPr id="36" name="CasellaDiTesto 35">
            <a:extLst>
              <a:ext uri="{FF2B5EF4-FFF2-40B4-BE49-F238E27FC236}">
                <a16:creationId xmlns:a16="http://schemas.microsoft.com/office/drawing/2014/main" id="{2217454A-5AAC-4BE5-ADF0-21E79963B299}"/>
              </a:ext>
            </a:extLst>
          </p:cNvPr>
          <p:cNvSpPr txBox="1"/>
          <p:nvPr/>
        </p:nvSpPr>
        <p:spPr>
          <a:xfrm>
            <a:off x="3648527" y="3287896"/>
            <a:ext cx="2155106"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450.000</a:t>
            </a:r>
          </a:p>
        </p:txBody>
      </p:sp>
      <p:sp>
        <p:nvSpPr>
          <p:cNvPr id="37" name="CasellaDiTesto 36">
            <a:extLst>
              <a:ext uri="{FF2B5EF4-FFF2-40B4-BE49-F238E27FC236}">
                <a16:creationId xmlns:a16="http://schemas.microsoft.com/office/drawing/2014/main" id="{CCAB10CE-C616-4AAF-AB9D-AB9674ED7F97}"/>
              </a:ext>
            </a:extLst>
          </p:cNvPr>
          <p:cNvSpPr txBox="1"/>
          <p:nvPr/>
        </p:nvSpPr>
        <p:spPr>
          <a:xfrm>
            <a:off x="3442555" y="3712242"/>
            <a:ext cx="2597326" cy="840230"/>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Le persone che andranno assunte secondo il Ministero della PA</a:t>
            </a:r>
            <a:endParaRPr lang="it-IT" b="1" dirty="0">
              <a:solidFill>
                <a:srgbClr val="C00000"/>
              </a:solidFill>
              <a:latin typeface="Calibri Light"/>
            </a:endParaRPr>
          </a:p>
        </p:txBody>
      </p:sp>
      <p:sp>
        <p:nvSpPr>
          <p:cNvPr id="39" name="CasellaDiTesto 38">
            <a:extLst>
              <a:ext uri="{FF2B5EF4-FFF2-40B4-BE49-F238E27FC236}">
                <a16:creationId xmlns:a16="http://schemas.microsoft.com/office/drawing/2014/main" id="{2217454A-5AAC-4BE5-ADF0-21E79963B299}"/>
              </a:ext>
            </a:extLst>
          </p:cNvPr>
          <p:cNvSpPr txBox="1"/>
          <p:nvPr/>
        </p:nvSpPr>
        <p:spPr>
          <a:xfrm>
            <a:off x="522056" y="3404351"/>
            <a:ext cx="1953519" cy="535531"/>
          </a:xfrm>
          <a:prstGeom prst="rect">
            <a:avLst/>
          </a:prstGeom>
          <a:noFill/>
        </p:spPr>
        <p:txBody>
          <a:bodyPr wrap="square" rtlCol="0">
            <a:spAutoFit/>
          </a:bodyPr>
          <a:lstStyle/>
          <a:p>
            <a:pPr algn="ctr" defTabSz="685800">
              <a:lnSpc>
                <a:spcPct val="90000"/>
              </a:lnSpc>
              <a:spcBef>
                <a:spcPts val="750"/>
              </a:spcBef>
              <a:defRPr/>
            </a:pPr>
            <a:r>
              <a:rPr lang="it-IT" sz="3200" b="1" dirty="0">
                <a:solidFill>
                  <a:srgbClr val="C00000"/>
                </a:solidFill>
                <a:latin typeface="Arial Black" panose="020B0A04020102020204" pitchFamily="34" charset="0"/>
              </a:rPr>
              <a:t>85</a:t>
            </a:r>
          </a:p>
        </p:txBody>
      </p:sp>
      <p:sp>
        <p:nvSpPr>
          <p:cNvPr id="40" name="CasellaDiTesto 39">
            <a:extLst>
              <a:ext uri="{FF2B5EF4-FFF2-40B4-BE49-F238E27FC236}">
                <a16:creationId xmlns:a16="http://schemas.microsoft.com/office/drawing/2014/main" id="{CCAB10CE-C616-4AAF-AB9D-AB9674ED7F97}"/>
              </a:ext>
            </a:extLst>
          </p:cNvPr>
          <p:cNvSpPr txBox="1"/>
          <p:nvPr/>
        </p:nvSpPr>
        <p:spPr>
          <a:xfrm>
            <a:off x="138859" y="3845095"/>
            <a:ext cx="2891937" cy="840230"/>
          </a:xfrm>
          <a:prstGeom prst="rect">
            <a:avLst/>
          </a:prstGeom>
          <a:noFill/>
        </p:spPr>
        <p:txBody>
          <a:bodyPr wrap="square" rtlCol="0">
            <a:spAutoFit/>
          </a:bodyPr>
          <a:lstStyle/>
          <a:p>
            <a:pPr algn="ctr" defTabSz="685800">
              <a:lnSpc>
                <a:spcPct val="90000"/>
              </a:lnSpc>
              <a:spcBef>
                <a:spcPts val="750"/>
              </a:spcBef>
              <a:defRPr/>
            </a:pPr>
            <a:r>
              <a:rPr lang="it-IT" dirty="0">
                <a:solidFill>
                  <a:prstClr val="black">
                    <a:lumMod val="65000"/>
                    <a:lumOff val="35000"/>
                  </a:prstClr>
                </a:solidFill>
                <a:latin typeface="Calibri Light"/>
              </a:rPr>
              <a:t>La spesa digitale per la PA per cittadino. </a:t>
            </a:r>
            <a:r>
              <a:rPr lang="it-IT" b="1" dirty="0">
                <a:solidFill>
                  <a:srgbClr val="C00000"/>
                </a:solidFill>
                <a:latin typeface="Calibri Light"/>
              </a:rPr>
              <a:t>Francia 186, </a:t>
            </a:r>
            <a:br>
              <a:rPr lang="it-IT" b="1" dirty="0">
                <a:solidFill>
                  <a:srgbClr val="C00000"/>
                </a:solidFill>
                <a:latin typeface="Calibri Light"/>
              </a:rPr>
            </a:br>
            <a:r>
              <a:rPr lang="it-IT" b="1" dirty="0">
                <a:solidFill>
                  <a:srgbClr val="C00000"/>
                </a:solidFill>
                <a:latin typeface="Calibri Light"/>
              </a:rPr>
              <a:t>UK 323 e Germania 207</a:t>
            </a:r>
            <a:endParaRPr lang="it-IT" dirty="0">
              <a:solidFill>
                <a:prstClr val="black">
                  <a:lumMod val="65000"/>
                  <a:lumOff val="35000"/>
                </a:prstClr>
              </a:solidFill>
              <a:latin typeface="Calibri Light"/>
            </a:endParaRPr>
          </a:p>
        </p:txBody>
      </p:sp>
    </p:spTree>
    <p:extLst>
      <p:ext uri="{BB962C8B-B14F-4D97-AF65-F5344CB8AC3E}">
        <p14:creationId xmlns:p14="http://schemas.microsoft.com/office/powerpoint/2010/main" val="10071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8" grpId="0"/>
      <p:bldP spid="19" grpId="0"/>
      <p:bldP spid="21" grpId="0"/>
      <p:bldP spid="22" grpId="0"/>
      <p:bldP spid="27" grpId="0"/>
      <p:bldP spid="28" grpId="0"/>
      <p:bldP spid="33" grpId="0"/>
      <p:bldP spid="34" grpId="0"/>
      <p:bldP spid="36" grpId="0"/>
      <p:bldP spid="37"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dirty="0"/>
              <a:t>La PA in Italia: uno spazio per innovare!</a:t>
            </a:r>
          </a:p>
        </p:txBody>
      </p:sp>
      <p:grpSp>
        <p:nvGrpSpPr>
          <p:cNvPr id="17411" name="Gruppo 32"/>
          <p:cNvGrpSpPr>
            <a:grpSpLocks/>
          </p:cNvGrpSpPr>
          <p:nvPr/>
        </p:nvGrpSpPr>
        <p:grpSpPr bwMode="auto">
          <a:xfrm>
            <a:off x="0" y="662549"/>
            <a:ext cx="9144000" cy="3841923"/>
            <a:chOff x="-1" y="283342"/>
            <a:chExt cx="9154495" cy="4753435"/>
          </a:xfrm>
        </p:grpSpPr>
        <p:grpSp>
          <p:nvGrpSpPr>
            <p:cNvPr id="17412" name="Group 22"/>
            <p:cNvGrpSpPr>
              <a:grpSpLocks/>
            </p:cNvGrpSpPr>
            <p:nvPr/>
          </p:nvGrpSpPr>
          <p:grpSpPr bwMode="auto">
            <a:xfrm>
              <a:off x="835210" y="413283"/>
              <a:ext cx="7473578" cy="3690171"/>
              <a:chOff x="835211" y="413283"/>
              <a:chExt cx="7473578" cy="3690169"/>
            </a:xfrm>
          </p:grpSpPr>
          <p:pic>
            <p:nvPicPr>
              <p:cNvPr id="17428" name="Picture 10" descr="ima-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211" y="413283"/>
                <a:ext cx="7473578" cy="369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TextBox 18"/>
              <p:cNvSpPr txBox="1">
                <a:spLocks noChangeArrowheads="1"/>
              </p:cNvSpPr>
              <p:nvPr/>
            </p:nvSpPr>
            <p:spPr bwMode="auto">
              <a:xfrm>
                <a:off x="2635623" y="1018203"/>
                <a:ext cx="3872753" cy="4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2025" b="1">
                    <a:solidFill>
                      <a:srgbClr val="002E58"/>
                    </a:solidFill>
                  </a:rPr>
                  <a:t>INNOVAZIONE DIGITALE</a:t>
                </a:r>
              </a:p>
            </p:txBody>
          </p:sp>
        </p:grpSp>
        <p:grpSp>
          <p:nvGrpSpPr>
            <p:cNvPr id="17413" name="Group 8"/>
            <p:cNvGrpSpPr>
              <a:grpSpLocks/>
            </p:cNvGrpSpPr>
            <p:nvPr/>
          </p:nvGrpSpPr>
          <p:grpSpPr bwMode="auto">
            <a:xfrm>
              <a:off x="-1" y="283342"/>
              <a:ext cx="2407920" cy="4692210"/>
              <a:chOff x="0" y="283342"/>
              <a:chExt cx="2407920" cy="4692207"/>
            </a:xfrm>
          </p:grpSpPr>
          <p:pic>
            <p:nvPicPr>
              <p:cNvPr id="17426" name="Picture 4" descr="ima-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63085"/>
                <a:ext cx="2407920" cy="371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6" descr="ima-0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000" y="283342"/>
                <a:ext cx="1616262" cy="16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24" name="Picture 5" descr="ima-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50554" y="1263086"/>
              <a:ext cx="2403940" cy="371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descr="ima-0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8503" y="2120381"/>
              <a:ext cx="1328847" cy="224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ima-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18070" y="2120381"/>
              <a:ext cx="1328847" cy="224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ima-1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56649" y="2120382"/>
              <a:ext cx="1328847" cy="224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ima-05.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96568" y="3307561"/>
              <a:ext cx="1290781" cy="129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5" descr="ima-06.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93166" y="3201909"/>
              <a:ext cx="1290781" cy="12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6" descr="ima-0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63229" y="3275390"/>
              <a:ext cx="1290781" cy="129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9"/>
            <p:cNvSpPr txBox="1">
              <a:spLocks noChangeArrowheads="1"/>
            </p:cNvSpPr>
            <p:nvPr/>
          </p:nvSpPr>
          <p:spPr bwMode="auto">
            <a:xfrm>
              <a:off x="1830736" y="4343962"/>
              <a:ext cx="2162823" cy="69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1013" b="1" dirty="0" err="1">
                  <a:solidFill>
                    <a:srgbClr val="002E58"/>
                  </a:solidFill>
                </a:rPr>
                <a:t>Rinnovamento</a:t>
              </a:r>
              <a:r>
                <a:rPr lang="en-US" altLang="it-IT" sz="1013" b="1" dirty="0">
                  <a:solidFill>
                    <a:srgbClr val="002E58"/>
                  </a:solidFill>
                </a:rPr>
                <a:t> </a:t>
              </a:r>
            </a:p>
            <a:p>
              <a:pPr algn="ctr"/>
              <a:r>
                <a:rPr lang="en-US" altLang="it-IT" sz="1013" b="1" dirty="0" err="1">
                  <a:solidFill>
                    <a:srgbClr val="002E58"/>
                  </a:solidFill>
                </a:rPr>
                <a:t>organizzativo</a:t>
              </a:r>
              <a:r>
                <a:rPr lang="en-US" altLang="it-IT" sz="1013" b="1" dirty="0">
                  <a:solidFill>
                    <a:srgbClr val="002E58"/>
                  </a:solidFill>
                </a:rPr>
                <a:t> e </a:t>
              </a:r>
              <a:r>
                <a:rPr lang="en-US" altLang="it-IT" sz="1013" b="1" dirty="0" err="1">
                  <a:solidFill>
                    <a:srgbClr val="002E58"/>
                  </a:solidFill>
                </a:rPr>
                <a:t>tecnologico</a:t>
              </a:r>
              <a:endParaRPr lang="en-US" altLang="it-IT" sz="1013" b="1" dirty="0">
                <a:solidFill>
                  <a:srgbClr val="002E58"/>
                </a:solidFill>
              </a:endParaRPr>
            </a:p>
          </p:txBody>
        </p:sp>
        <p:sp>
          <p:nvSpPr>
            <p:cNvPr id="17422" name="TextBox 20"/>
            <p:cNvSpPr txBox="1">
              <a:spLocks noChangeArrowheads="1"/>
            </p:cNvSpPr>
            <p:nvPr/>
          </p:nvSpPr>
          <p:spPr bwMode="auto">
            <a:xfrm>
              <a:off x="3724618" y="4267402"/>
              <a:ext cx="1792075" cy="69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1013" b="1" dirty="0">
                  <a:solidFill>
                    <a:srgbClr val="002E58"/>
                  </a:solidFill>
                </a:rPr>
                <a:t>Empowerment </a:t>
              </a:r>
            </a:p>
            <a:p>
              <a:pPr algn="ctr"/>
              <a:r>
                <a:rPr lang="en-US" altLang="it-IT" sz="1013" b="1" dirty="0" err="1">
                  <a:solidFill>
                    <a:srgbClr val="002E58"/>
                  </a:solidFill>
                </a:rPr>
                <a:t>Digitale</a:t>
              </a:r>
              <a:r>
                <a:rPr lang="en-US" altLang="it-IT" sz="1013" b="1" dirty="0">
                  <a:solidFill>
                    <a:srgbClr val="002E58"/>
                  </a:solidFill>
                </a:rPr>
                <a:t> </a:t>
              </a:r>
              <a:r>
                <a:rPr lang="en-US" altLang="it-IT" sz="1013" b="1" dirty="0" err="1">
                  <a:solidFill>
                    <a:srgbClr val="002E58"/>
                  </a:solidFill>
                </a:rPr>
                <a:t>dei</a:t>
              </a:r>
              <a:r>
                <a:rPr lang="en-US" altLang="it-IT" sz="1013" b="1" dirty="0">
                  <a:solidFill>
                    <a:srgbClr val="002E58"/>
                  </a:solidFill>
                </a:rPr>
                <a:t> </a:t>
              </a:r>
              <a:br>
                <a:rPr lang="en-US" altLang="it-IT" sz="1013" b="1" dirty="0">
                  <a:solidFill>
                    <a:srgbClr val="002E58"/>
                  </a:solidFill>
                </a:rPr>
              </a:br>
              <a:r>
                <a:rPr lang="en-US" altLang="it-IT" sz="1013" b="1" dirty="0" err="1">
                  <a:solidFill>
                    <a:srgbClr val="002E58"/>
                  </a:solidFill>
                </a:rPr>
                <a:t>cittadini</a:t>
              </a:r>
              <a:endParaRPr lang="en-US" altLang="it-IT" sz="1013" b="1" dirty="0">
                <a:solidFill>
                  <a:srgbClr val="002E58"/>
                </a:solidFill>
              </a:endParaRPr>
            </a:p>
          </p:txBody>
        </p:sp>
        <p:sp>
          <p:nvSpPr>
            <p:cNvPr id="17423" name="TextBox 21"/>
            <p:cNvSpPr txBox="1">
              <a:spLocks noChangeArrowheads="1"/>
            </p:cNvSpPr>
            <p:nvPr/>
          </p:nvSpPr>
          <p:spPr bwMode="auto">
            <a:xfrm>
              <a:off x="5290921" y="4261856"/>
              <a:ext cx="1792075" cy="69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1013" b="1" dirty="0" err="1">
                  <a:solidFill>
                    <a:srgbClr val="002E58"/>
                  </a:solidFill>
                </a:rPr>
                <a:t>Competenze</a:t>
              </a:r>
              <a:r>
                <a:rPr lang="en-US" altLang="it-IT" sz="1013" b="1" dirty="0">
                  <a:solidFill>
                    <a:srgbClr val="002E58"/>
                  </a:solidFill>
                </a:rPr>
                <a:t> </a:t>
              </a:r>
            </a:p>
            <a:p>
              <a:pPr algn="ctr"/>
              <a:r>
                <a:rPr lang="en-US" altLang="it-IT" sz="1013" b="1" dirty="0" err="1">
                  <a:solidFill>
                    <a:srgbClr val="002E58"/>
                  </a:solidFill>
                </a:rPr>
                <a:t>Manageriali</a:t>
              </a:r>
              <a:r>
                <a:rPr lang="en-US" altLang="it-IT" sz="1013" b="1" dirty="0">
                  <a:solidFill>
                    <a:srgbClr val="002E58"/>
                  </a:solidFill>
                </a:rPr>
                <a:t> </a:t>
              </a:r>
              <a:br>
                <a:rPr lang="en-US" altLang="it-IT" sz="1013" b="1" dirty="0">
                  <a:solidFill>
                    <a:srgbClr val="002E58"/>
                  </a:solidFill>
                </a:rPr>
              </a:br>
              <a:r>
                <a:rPr lang="en-US" altLang="it-IT" sz="1013" b="1" dirty="0">
                  <a:solidFill>
                    <a:srgbClr val="002E58"/>
                  </a:solidFill>
                </a:rPr>
                <a:t>e </a:t>
              </a:r>
              <a:r>
                <a:rPr lang="en-US" altLang="it-IT" sz="1013" b="1" dirty="0" err="1">
                  <a:solidFill>
                    <a:srgbClr val="002E58"/>
                  </a:solidFill>
                </a:rPr>
                <a:t>digitali</a:t>
              </a:r>
              <a:endParaRPr lang="en-US" altLang="it-IT" sz="1013" b="1" dirty="0">
                <a:solidFill>
                  <a:srgbClr val="002E58"/>
                </a:solidFill>
              </a:endParaRPr>
            </a:p>
          </p:txBody>
        </p:sp>
      </p:grpSp>
      <p:pic>
        <p:nvPicPr>
          <p:cNvPr id="6146" name="Picture 2" descr="Risultati immagini per servizi pubblic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3834" y="945756"/>
            <a:ext cx="1240468" cy="84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05572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3">
            <a:extLst>
              <a:ext uri="{FF2B5EF4-FFF2-40B4-BE49-F238E27FC236}">
                <a16:creationId xmlns:a16="http://schemas.microsoft.com/office/drawing/2014/main" id="{5FCA62F7-E116-D747-B0A5-1D202470B35C}"/>
              </a:ext>
            </a:extLst>
          </p:cNvPr>
          <p:cNvSpPr>
            <a:spLocks noGrp="1"/>
          </p:cNvSpPr>
          <p:nvPr>
            <p:ph type="title"/>
          </p:nvPr>
        </p:nvSpPr>
        <p:spPr>
          <a:xfrm>
            <a:off x="60400" y="14021"/>
            <a:ext cx="7483400" cy="539356"/>
          </a:xfrm>
        </p:spPr>
        <p:txBody>
          <a:bodyPr/>
          <a:lstStyle/>
          <a:p>
            <a:r>
              <a:rPr lang="it-IT" dirty="0"/>
              <a:t>Il problema chiave</a:t>
            </a:r>
          </a:p>
        </p:txBody>
      </p:sp>
      <p:pic>
        <p:nvPicPr>
          <p:cNvPr id="53" name="Picture 52" descr="Frog-Wallpaper-frogs-7018056-1280-800.jpg">
            <a:extLst>
              <a:ext uri="{FF2B5EF4-FFF2-40B4-BE49-F238E27FC236}">
                <a16:creationId xmlns:a16="http://schemas.microsoft.com/office/drawing/2014/main" id="{54E78686-1764-8243-BD2A-3C314B07FEE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00" b="92500" l="7500" r="92500">
                        <a14:foregroundMark x1="45859" y1="50250" x2="45859" y2="50250"/>
                        <a14:foregroundMark x1="48281" y1="39000" x2="52031" y2="41125"/>
                        <a14:foregroundMark x1="16484" y1="69000" x2="17266" y2="75250"/>
                        <a14:foregroundMark x1="18828" y1="77625" x2="22344" y2="84125"/>
                        <a14:backgroundMark x1="53125" y1="79500" x2="55703" y2="79500"/>
                        <a14:backgroundMark x1="59609" y1="82250" x2="63125" y2="80625"/>
                        <a14:backgroundMark x1="31016" y1="78875" x2="34766" y2="85625"/>
                      </a14:backgroundRemoval>
                    </a14:imgEffect>
                  </a14:imgLayer>
                </a14:imgProps>
              </a:ext>
              <a:ext uri="{28A0092B-C50C-407E-A947-70E740481C1C}">
                <a14:useLocalDpi xmlns:a14="http://schemas.microsoft.com/office/drawing/2010/main" val="0"/>
              </a:ext>
            </a:extLst>
          </a:blip>
          <a:srcRect l="-8192" t="-201" r="-2513" b="-3606"/>
          <a:stretch/>
        </p:blipFill>
        <p:spPr>
          <a:xfrm flipH="1">
            <a:off x="1022523" y="1149281"/>
            <a:ext cx="3892492" cy="2281265"/>
          </a:xfrm>
          <a:prstGeom prst="ellipse">
            <a:avLst/>
          </a:prstGeom>
        </p:spPr>
      </p:pic>
      <p:grpSp>
        <p:nvGrpSpPr>
          <p:cNvPr id="57" name="Group 56">
            <a:extLst>
              <a:ext uri="{FF2B5EF4-FFF2-40B4-BE49-F238E27FC236}">
                <a16:creationId xmlns:a16="http://schemas.microsoft.com/office/drawing/2014/main" id="{ACF8E8D1-9BD5-C147-9FB5-9A9E27B8E842}"/>
              </a:ext>
            </a:extLst>
          </p:cNvPr>
          <p:cNvGrpSpPr/>
          <p:nvPr/>
        </p:nvGrpSpPr>
        <p:grpSpPr>
          <a:xfrm>
            <a:off x="300280" y="618829"/>
            <a:ext cx="4919792" cy="3736522"/>
            <a:chOff x="300280" y="2564904"/>
            <a:chExt cx="4919792" cy="3736522"/>
          </a:xfrm>
        </p:grpSpPr>
        <p:pic>
          <p:nvPicPr>
            <p:cNvPr id="58" name="Picture 57" descr="1206_Bassine_a_ragout_alu_sans_couvercle_1365089428.jpg">
              <a:extLst>
                <a:ext uri="{FF2B5EF4-FFF2-40B4-BE49-F238E27FC236}">
                  <a16:creationId xmlns:a16="http://schemas.microsoft.com/office/drawing/2014/main" id="{AB68667E-AD48-7849-9D09-23FB53ADD7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19" r="9223" b="4138"/>
            <a:stretch/>
          </p:blipFill>
          <p:spPr>
            <a:xfrm>
              <a:off x="300280" y="2564904"/>
              <a:ext cx="4919792" cy="3736522"/>
            </a:xfrm>
            <a:prstGeom prst="rect">
              <a:avLst/>
            </a:prstGeom>
          </p:spPr>
        </p:pic>
        <p:pic>
          <p:nvPicPr>
            <p:cNvPr id="59" name="Picture 58" descr="Frog-Wallpaper-frogs-7018056-1280-800.jpg">
              <a:extLst>
                <a:ext uri="{FF2B5EF4-FFF2-40B4-BE49-F238E27FC236}">
                  <a16:creationId xmlns:a16="http://schemas.microsoft.com/office/drawing/2014/main" id="{25F3D117-6440-C94F-8670-1701779678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00" b="92500" l="7500" r="92500">
                          <a14:foregroundMark x1="45859" y1="50250" x2="45859" y2="50250"/>
                          <a14:foregroundMark x1="48281" y1="39000" x2="52031" y2="41125"/>
                          <a14:foregroundMark x1="16484" y1="69000" x2="17266" y2="75250"/>
                          <a14:foregroundMark x1="18828" y1="77625" x2="22344" y2="84125"/>
                          <a14:backgroundMark x1="53125" y1="79500" x2="55703" y2="79500"/>
                          <a14:backgroundMark x1="59609" y1="82250" x2="63125" y2="80625"/>
                          <a14:backgroundMark x1="31016" y1="78875" x2="34766" y2="85625"/>
                        </a14:backgroundRemoval>
                      </a14:imgEffect>
                    </a14:imgLayer>
                  </a14:imgProps>
                </a:ext>
                <a:ext uri="{28A0092B-C50C-407E-A947-70E740481C1C}">
                  <a14:useLocalDpi xmlns:a14="http://schemas.microsoft.com/office/drawing/2010/main" val="0"/>
                </a:ext>
              </a:extLst>
            </a:blip>
            <a:srcRect l="-4980" t="-10494" r="-2666" b="31872"/>
            <a:stretch/>
          </p:blipFill>
          <p:spPr>
            <a:xfrm flipH="1">
              <a:off x="1017298" y="2874383"/>
              <a:ext cx="3785027" cy="1727830"/>
            </a:xfrm>
            <a:prstGeom prst="ellipse">
              <a:avLst/>
            </a:prstGeom>
          </p:spPr>
        </p:pic>
      </p:grpSp>
      <p:grpSp>
        <p:nvGrpSpPr>
          <p:cNvPr id="60" name="Group 59">
            <a:extLst>
              <a:ext uri="{FF2B5EF4-FFF2-40B4-BE49-F238E27FC236}">
                <a16:creationId xmlns:a16="http://schemas.microsoft.com/office/drawing/2014/main" id="{1C451834-8E82-404E-9050-E63D22F85431}"/>
              </a:ext>
            </a:extLst>
          </p:cNvPr>
          <p:cNvGrpSpPr/>
          <p:nvPr/>
        </p:nvGrpSpPr>
        <p:grpSpPr>
          <a:xfrm>
            <a:off x="1132000" y="1148455"/>
            <a:ext cx="3541011" cy="1503130"/>
            <a:chOff x="1132000" y="3094530"/>
            <a:chExt cx="3541011" cy="1503130"/>
          </a:xfrm>
        </p:grpSpPr>
        <p:sp>
          <p:nvSpPr>
            <p:cNvPr id="61" name="Oval 16">
              <a:extLst>
                <a:ext uri="{FF2B5EF4-FFF2-40B4-BE49-F238E27FC236}">
                  <a16:creationId xmlns:a16="http://schemas.microsoft.com/office/drawing/2014/main" id="{663E1797-23CC-AF42-8888-2331C203C445}"/>
                </a:ext>
              </a:extLst>
            </p:cNvPr>
            <p:cNvSpPr/>
            <p:nvPr/>
          </p:nvSpPr>
          <p:spPr>
            <a:xfrm>
              <a:off x="1132000" y="3522244"/>
              <a:ext cx="3541011" cy="1075416"/>
            </a:xfrm>
            <a:custGeom>
              <a:avLst/>
              <a:gdLst/>
              <a:ahLst/>
              <a:cxnLst/>
              <a:rect l="l" t="t" r="r" b="b"/>
              <a:pathLst>
                <a:path w="4301693" h="1306438">
                  <a:moveTo>
                    <a:pt x="2146879" y="0"/>
                  </a:moveTo>
                  <a:cubicBezTo>
                    <a:pt x="3101333" y="0"/>
                    <a:pt x="3920250" y="253883"/>
                    <a:pt x="4270055" y="615709"/>
                  </a:cubicBezTo>
                  <a:lnTo>
                    <a:pt x="4301693" y="653527"/>
                  </a:lnTo>
                  <a:lnTo>
                    <a:pt x="4270678" y="690729"/>
                  </a:lnTo>
                  <a:cubicBezTo>
                    <a:pt x="3922075" y="1052555"/>
                    <a:pt x="3105973" y="1306438"/>
                    <a:pt x="2154800" y="1306438"/>
                  </a:cubicBezTo>
                  <a:cubicBezTo>
                    <a:pt x="1203627" y="1306438"/>
                    <a:pt x="387525" y="1052555"/>
                    <a:pt x="38922" y="690729"/>
                  </a:cubicBezTo>
                  <a:lnTo>
                    <a:pt x="0" y="644043"/>
                  </a:lnTo>
                  <a:lnTo>
                    <a:pt x="23703" y="615709"/>
                  </a:lnTo>
                  <a:cubicBezTo>
                    <a:pt x="373508" y="253883"/>
                    <a:pt x="1192425" y="0"/>
                    <a:pt x="2146879" y="0"/>
                  </a:cubicBezTo>
                  <a:close/>
                </a:path>
              </a:pathLst>
            </a:custGeom>
            <a:solidFill>
              <a:srgbClr val="E6EFFC">
                <a:alpha val="82000"/>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2" name="Picture 61" descr="Frog-Wallpaper-frogs-7018056-1280-800.jpg">
              <a:extLst>
                <a:ext uri="{FF2B5EF4-FFF2-40B4-BE49-F238E27FC236}">
                  <a16:creationId xmlns:a16="http://schemas.microsoft.com/office/drawing/2014/main" id="{7B29C29F-3667-AA47-A4E7-D1CB3EC586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00" b="92500" l="7500" r="92500">
                          <a14:foregroundMark x1="45859" y1="50250" x2="45859" y2="50250"/>
                          <a14:foregroundMark x1="48281" y1="39000" x2="52031" y2="41125"/>
                          <a14:foregroundMark x1="16484" y1="69000" x2="17266" y2="75250"/>
                          <a14:foregroundMark x1="18828" y1="77625" x2="22344" y2="84125"/>
                          <a14:backgroundMark x1="53125" y1="79500" x2="55703" y2="79500"/>
                          <a14:backgroundMark x1="59609" y1="82250" x2="63125" y2="80625"/>
                          <a14:backgroundMark x1="31016" y1="78875" x2="34766" y2="85625"/>
                        </a14:backgroundRemoval>
                      </a14:imgEffect>
                    </a14:imgLayer>
                  </a14:imgProps>
                </a:ext>
                <a:ext uri="{28A0092B-C50C-407E-A947-70E740481C1C}">
                  <a14:useLocalDpi xmlns:a14="http://schemas.microsoft.com/office/drawing/2010/main" val="0"/>
                </a:ext>
              </a:extLst>
            </a:blip>
            <a:srcRect l="20226" t="-201" r="14028" b="40862"/>
            <a:stretch/>
          </p:blipFill>
          <p:spPr>
            <a:xfrm flipH="1">
              <a:off x="1604321" y="3094530"/>
              <a:ext cx="2311709" cy="1304041"/>
            </a:xfrm>
            <a:prstGeom prst="ellipse">
              <a:avLst/>
            </a:prstGeom>
          </p:spPr>
        </p:pic>
      </p:grpSp>
      <p:sp>
        <p:nvSpPr>
          <p:cNvPr id="64" name="Title 2">
            <a:extLst>
              <a:ext uri="{FF2B5EF4-FFF2-40B4-BE49-F238E27FC236}">
                <a16:creationId xmlns:a16="http://schemas.microsoft.com/office/drawing/2014/main" id="{7318076A-8018-8B41-ACB9-AA6A39D105AC}"/>
              </a:ext>
            </a:extLst>
          </p:cNvPr>
          <p:cNvSpPr txBox="1">
            <a:spLocks/>
          </p:cNvSpPr>
          <p:nvPr/>
        </p:nvSpPr>
        <p:spPr bwMode="auto">
          <a:xfrm>
            <a:off x="5292080" y="1576169"/>
            <a:ext cx="3168352" cy="302409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spcBef>
                <a:spcPct val="0"/>
              </a:spcBef>
              <a:spcAft>
                <a:spcPct val="0"/>
              </a:spcAft>
              <a:defRPr sz="2600" b="1">
                <a:solidFill>
                  <a:srgbClr val="003F6E"/>
                </a:solidFill>
                <a:latin typeface="+mj-lt"/>
                <a:ea typeface="+mj-ea"/>
                <a:cs typeface="+mj-cs"/>
              </a:defRPr>
            </a:lvl1pPr>
            <a:lvl2pPr algn="l" rtl="0" fontAlgn="base">
              <a:spcBef>
                <a:spcPct val="0"/>
              </a:spcBef>
              <a:spcAft>
                <a:spcPct val="0"/>
              </a:spcAft>
              <a:defRPr sz="2200" b="1">
                <a:solidFill>
                  <a:srgbClr val="003F6E"/>
                </a:solidFill>
                <a:latin typeface="Arial" pitchFamily="34" charset="0"/>
              </a:defRPr>
            </a:lvl2pPr>
            <a:lvl3pPr algn="l" rtl="0" fontAlgn="base">
              <a:spcBef>
                <a:spcPct val="0"/>
              </a:spcBef>
              <a:spcAft>
                <a:spcPct val="0"/>
              </a:spcAft>
              <a:defRPr sz="2200" b="1">
                <a:solidFill>
                  <a:srgbClr val="003F6E"/>
                </a:solidFill>
                <a:latin typeface="Arial" pitchFamily="34" charset="0"/>
              </a:defRPr>
            </a:lvl3pPr>
            <a:lvl4pPr algn="l" rtl="0" fontAlgn="base">
              <a:spcBef>
                <a:spcPct val="0"/>
              </a:spcBef>
              <a:spcAft>
                <a:spcPct val="0"/>
              </a:spcAft>
              <a:defRPr sz="2200" b="1">
                <a:solidFill>
                  <a:srgbClr val="003F6E"/>
                </a:solidFill>
                <a:latin typeface="Arial" pitchFamily="34" charset="0"/>
              </a:defRPr>
            </a:lvl4pPr>
            <a:lvl5pPr algn="l" rtl="0" fontAlgn="base">
              <a:spcBef>
                <a:spcPct val="0"/>
              </a:spcBef>
              <a:spcAft>
                <a:spcPct val="0"/>
              </a:spcAft>
              <a:defRPr sz="2200" b="1">
                <a:solidFill>
                  <a:srgbClr val="003F6E"/>
                </a:solidFill>
                <a:latin typeface="Arial" pitchFamily="34" charset="0"/>
              </a:defRPr>
            </a:lvl5pPr>
            <a:lvl6pPr marL="457200" algn="l" rtl="0" fontAlgn="base">
              <a:spcBef>
                <a:spcPct val="0"/>
              </a:spcBef>
              <a:spcAft>
                <a:spcPct val="0"/>
              </a:spcAft>
              <a:defRPr sz="2200" b="1">
                <a:solidFill>
                  <a:srgbClr val="003F6E"/>
                </a:solidFill>
                <a:latin typeface="Arial" pitchFamily="34" charset="0"/>
              </a:defRPr>
            </a:lvl6pPr>
            <a:lvl7pPr marL="914400" algn="l" rtl="0" fontAlgn="base">
              <a:spcBef>
                <a:spcPct val="0"/>
              </a:spcBef>
              <a:spcAft>
                <a:spcPct val="0"/>
              </a:spcAft>
              <a:defRPr sz="2200" b="1">
                <a:solidFill>
                  <a:srgbClr val="003F6E"/>
                </a:solidFill>
                <a:latin typeface="Arial" pitchFamily="34" charset="0"/>
              </a:defRPr>
            </a:lvl7pPr>
            <a:lvl8pPr marL="1371600" algn="l" rtl="0" fontAlgn="base">
              <a:spcBef>
                <a:spcPct val="0"/>
              </a:spcBef>
              <a:spcAft>
                <a:spcPct val="0"/>
              </a:spcAft>
              <a:defRPr sz="2200" b="1">
                <a:solidFill>
                  <a:srgbClr val="003F6E"/>
                </a:solidFill>
                <a:latin typeface="Arial" pitchFamily="34" charset="0"/>
              </a:defRPr>
            </a:lvl8pPr>
            <a:lvl9pPr marL="1828800" algn="l" rtl="0" fontAlgn="base">
              <a:spcBef>
                <a:spcPct val="0"/>
              </a:spcBef>
              <a:spcAft>
                <a:spcPct val="0"/>
              </a:spcAft>
              <a:defRPr sz="2200" b="1">
                <a:solidFill>
                  <a:srgbClr val="003F6E"/>
                </a:solidFill>
                <a:latin typeface="Arial" pitchFamily="34" charset="0"/>
              </a:defRPr>
            </a:lvl9pPr>
          </a:lstStyle>
          <a:p>
            <a:pPr algn="ctr"/>
            <a:r>
              <a:rPr lang="en-US" sz="3000" b="0" dirty="0" err="1">
                <a:solidFill>
                  <a:srgbClr val="002E54"/>
                </a:solidFill>
              </a:rPr>
              <a:t>Percepire</a:t>
            </a:r>
            <a:r>
              <a:rPr lang="en-US" sz="3000" b="0" dirty="0">
                <a:solidFill>
                  <a:srgbClr val="002E54"/>
                </a:solidFill>
              </a:rPr>
              <a:t>, </a:t>
            </a:r>
            <a:r>
              <a:rPr lang="en-US" sz="3000" b="0" dirty="0" err="1">
                <a:solidFill>
                  <a:srgbClr val="002E54"/>
                </a:solidFill>
              </a:rPr>
              <a:t>capire</a:t>
            </a:r>
            <a:r>
              <a:rPr lang="en-US" sz="3000" b="0" dirty="0">
                <a:solidFill>
                  <a:srgbClr val="002E54"/>
                </a:solidFill>
              </a:rPr>
              <a:t>, </a:t>
            </a:r>
            <a:r>
              <a:rPr lang="en-US" sz="3000" b="0" dirty="0" err="1">
                <a:solidFill>
                  <a:srgbClr val="002E54"/>
                </a:solidFill>
              </a:rPr>
              <a:t>anticipare</a:t>
            </a:r>
            <a:r>
              <a:rPr lang="en-US" sz="3000" b="0" dirty="0">
                <a:solidFill>
                  <a:srgbClr val="002E54"/>
                </a:solidFill>
              </a:rPr>
              <a:t> e </a:t>
            </a:r>
            <a:r>
              <a:rPr lang="en-US" sz="3000" b="0" dirty="0" err="1">
                <a:solidFill>
                  <a:srgbClr val="002E54"/>
                </a:solidFill>
              </a:rPr>
              <a:t>gestire</a:t>
            </a:r>
            <a:r>
              <a:rPr lang="en-US" sz="3000" b="0" dirty="0">
                <a:solidFill>
                  <a:srgbClr val="002E54"/>
                </a:solidFill>
              </a:rPr>
              <a:t> </a:t>
            </a:r>
            <a:r>
              <a:rPr lang="en-US" sz="3000" b="0" dirty="0" err="1">
                <a:solidFill>
                  <a:srgbClr val="002E54"/>
                </a:solidFill>
              </a:rPr>
              <a:t>efficacemente</a:t>
            </a:r>
            <a:r>
              <a:rPr lang="en-US" sz="3000" b="0" dirty="0">
                <a:solidFill>
                  <a:srgbClr val="002E54"/>
                </a:solidFill>
              </a:rPr>
              <a:t> </a:t>
            </a:r>
            <a:r>
              <a:rPr lang="en-US" sz="3000" b="0" dirty="0" err="1">
                <a:solidFill>
                  <a:srgbClr val="002E54"/>
                </a:solidFill>
              </a:rPr>
              <a:t>il</a:t>
            </a:r>
            <a:r>
              <a:rPr lang="en-US" sz="3000" b="0" dirty="0">
                <a:solidFill>
                  <a:srgbClr val="002E54"/>
                </a:solidFill>
              </a:rPr>
              <a:t> </a:t>
            </a:r>
            <a:r>
              <a:rPr lang="en-US" sz="3000" b="0" dirty="0" err="1">
                <a:solidFill>
                  <a:srgbClr val="002E54"/>
                </a:solidFill>
              </a:rPr>
              <a:t>cambiamento</a:t>
            </a:r>
            <a:endParaRPr lang="en-US" sz="3000" dirty="0">
              <a:solidFill>
                <a:srgbClr val="002E54"/>
              </a:solidFill>
            </a:endParaRPr>
          </a:p>
        </p:txBody>
      </p:sp>
    </p:spTree>
    <p:extLst>
      <p:ext uri="{BB962C8B-B14F-4D97-AF65-F5344CB8AC3E}">
        <p14:creationId xmlns:p14="http://schemas.microsoft.com/office/powerpoint/2010/main" val="39429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C0F2-482C-214B-A9EA-0B487E9502CA}"/>
              </a:ext>
            </a:extLst>
          </p:cNvPr>
          <p:cNvSpPr>
            <a:spLocks noGrp="1"/>
          </p:cNvSpPr>
          <p:nvPr>
            <p:ph type="title"/>
          </p:nvPr>
        </p:nvSpPr>
        <p:spPr/>
        <p:txBody>
          <a:bodyPr>
            <a:normAutofit/>
          </a:bodyPr>
          <a:lstStyle/>
          <a:p>
            <a:r>
              <a:rPr lang="it-IT" dirty="0"/>
              <a:t>Quanti cambiamenti hanno successo? </a:t>
            </a:r>
          </a:p>
        </p:txBody>
      </p:sp>
      <p:pic>
        <p:nvPicPr>
          <p:cNvPr id="2054"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042" y="1920079"/>
            <a:ext cx="1791261" cy="1791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afico 9"/>
          <p:cNvGraphicFramePr/>
          <p:nvPr/>
        </p:nvGraphicFramePr>
        <p:xfrm>
          <a:off x="3161079" y="961773"/>
          <a:ext cx="5492758" cy="3243929"/>
        </p:xfrm>
        <a:graphic>
          <a:graphicData uri="http://schemas.openxmlformats.org/drawingml/2006/chart">
            <c:chart xmlns:c="http://schemas.openxmlformats.org/drawingml/2006/chart" xmlns:r="http://schemas.openxmlformats.org/officeDocument/2006/relationships" r:id="rId4"/>
          </a:graphicData>
        </a:graphic>
      </p:graphicFrame>
      <p:pic>
        <p:nvPicPr>
          <p:cNvPr id="2058" name="Picture 10" descr="Risultati immagini per arrow 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65" y="1972133"/>
            <a:ext cx="2903502" cy="29079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isultati immagini per arrow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361803">
            <a:off x="1452936" y="2556745"/>
            <a:ext cx="517931" cy="5179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isultati immagini per arrow carto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163601">
            <a:off x="3079841" y="3256383"/>
            <a:ext cx="517931" cy="5179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isultati immagini per arrow carto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66923">
            <a:off x="3053672" y="1925685"/>
            <a:ext cx="458249" cy="5834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isultati immagini per arrow carto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35826">
            <a:off x="2580059" y="1371729"/>
            <a:ext cx="517931" cy="6293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isultati immagini per arrow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62471">
            <a:off x="2262694" y="2556746"/>
            <a:ext cx="517931" cy="51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20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arrotondato 53">
            <a:extLst>
              <a:ext uri="{FF2B5EF4-FFF2-40B4-BE49-F238E27FC236}">
                <a16:creationId xmlns:a16="http://schemas.microsoft.com/office/drawing/2014/main" id="{06747B5A-04CE-054C-B76A-FF78E9908D0C}"/>
              </a:ext>
            </a:extLst>
          </p:cNvPr>
          <p:cNvSpPr/>
          <p:nvPr/>
        </p:nvSpPr>
        <p:spPr>
          <a:xfrm>
            <a:off x="3014655" y="1243955"/>
            <a:ext cx="4291780" cy="3032255"/>
          </a:xfrm>
          <a:prstGeom prst="roundRect">
            <a:avLst>
              <a:gd name="adj" fmla="val 1343"/>
            </a:avLst>
          </a:prstGeom>
          <a:solidFill>
            <a:schemeClr val="accent3">
              <a:lumMod val="20000"/>
              <a:lumOff val="80000"/>
            </a:schemeClr>
          </a:solidFill>
          <a:ln w="12700">
            <a:solidFill>
              <a:srgbClr val="17375E"/>
            </a:solidFill>
          </a:ln>
        </p:spPr>
        <p:txBody>
          <a:bodyPr rtlCol="0" anchor="ctr"/>
          <a:lstStyle/>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a:p>
            <a:pPr algn="ctr"/>
            <a:endParaRPr lang="it-IT" sz="9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60BC0F2-482C-214B-A9EA-0B487E9502CA}"/>
              </a:ext>
            </a:extLst>
          </p:cNvPr>
          <p:cNvSpPr>
            <a:spLocks noGrp="1"/>
          </p:cNvSpPr>
          <p:nvPr>
            <p:ph type="title"/>
          </p:nvPr>
        </p:nvSpPr>
        <p:spPr/>
        <p:txBody>
          <a:bodyPr>
            <a:normAutofit/>
          </a:bodyPr>
          <a:lstStyle/>
          <a:p>
            <a:r>
              <a:rPr lang="it-IT" dirty="0"/>
              <a:t>Quanti cambiamenti hanno successo? </a:t>
            </a:r>
          </a:p>
        </p:txBody>
      </p:sp>
      <p:sp>
        <p:nvSpPr>
          <p:cNvPr id="7" name="Rettangolo 6">
            <a:extLst>
              <a:ext uri="{FF2B5EF4-FFF2-40B4-BE49-F238E27FC236}">
                <a16:creationId xmlns:a16="http://schemas.microsoft.com/office/drawing/2014/main" id="{B782C20A-F867-4E7C-963C-2235FA53906C}"/>
              </a:ext>
            </a:extLst>
          </p:cNvPr>
          <p:cNvSpPr/>
          <p:nvPr/>
        </p:nvSpPr>
        <p:spPr>
          <a:xfrm>
            <a:off x="5578562" y="4639426"/>
            <a:ext cx="3429000" cy="253916"/>
          </a:xfrm>
          <a:prstGeom prst="rect">
            <a:avLst/>
          </a:prstGeom>
        </p:spPr>
        <p:txBody>
          <a:bodyPr>
            <a:spAutoFit/>
          </a:bodyPr>
          <a:lstStyle/>
          <a:p>
            <a:r>
              <a:rPr lang="it-IT" sz="1050" b="1" dirty="0">
                <a:latin typeface="Lato"/>
              </a:rPr>
              <a:t>Campione: </a:t>
            </a:r>
            <a:r>
              <a:rPr lang="it-IT" sz="1050" dirty="0">
                <a:latin typeface="Lato"/>
              </a:rPr>
              <a:t>179 rispondenti </a:t>
            </a:r>
            <a:endParaRPr lang="it-IT" sz="1050" b="1" dirty="0">
              <a:latin typeface="Lato"/>
            </a:endParaRPr>
          </a:p>
        </p:txBody>
      </p:sp>
      <p:pic>
        <p:nvPicPr>
          <p:cNvPr id="2054"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913" y="1794818"/>
            <a:ext cx="1791261" cy="1791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afico 9"/>
          <p:cNvGraphicFramePr/>
          <p:nvPr/>
        </p:nvGraphicFramePr>
        <p:xfrm>
          <a:off x="3161079" y="961773"/>
          <a:ext cx="5492758" cy="3243929"/>
        </p:xfrm>
        <a:graphic>
          <a:graphicData uri="http://schemas.openxmlformats.org/drawingml/2006/chart">
            <c:chart xmlns:c="http://schemas.openxmlformats.org/drawingml/2006/chart" xmlns:r="http://schemas.openxmlformats.org/officeDocument/2006/relationships" r:id="rId4"/>
          </a:graphicData>
        </a:graphic>
      </p:graphicFrame>
      <p:sp>
        <p:nvSpPr>
          <p:cNvPr id="13" name="Rettangolo arrotondato 53">
            <a:extLst>
              <a:ext uri="{FF2B5EF4-FFF2-40B4-BE49-F238E27FC236}">
                <a16:creationId xmlns:a16="http://schemas.microsoft.com/office/drawing/2014/main" id="{E7ABEFD6-A49C-7D4A-93DB-F360E79E9DCF}"/>
              </a:ext>
            </a:extLst>
          </p:cNvPr>
          <p:cNvSpPr>
            <a:spLocks/>
          </p:cNvSpPr>
          <p:nvPr/>
        </p:nvSpPr>
        <p:spPr>
          <a:xfrm>
            <a:off x="3113197" y="1025267"/>
            <a:ext cx="4094693" cy="254549"/>
          </a:xfrm>
          <a:prstGeom prst="roundRect">
            <a:avLst>
              <a:gd name="adj" fmla="val 14667"/>
            </a:avLst>
          </a:prstGeom>
          <a:solidFill>
            <a:srgbClr val="17375E"/>
          </a:solidFill>
          <a:ln w="19050">
            <a:noFill/>
          </a:ln>
        </p:spPr>
        <p:txBody>
          <a:bodyPr rtlCol="0" anchor="ctr"/>
          <a:lstStyle/>
          <a:p>
            <a:pPr algn="ctr"/>
            <a:r>
              <a:rPr lang="it-IT" sz="1200" b="1" dirty="0">
                <a:solidFill>
                  <a:schemeClr val="bg1"/>
                </a:solidFill>
                <a:latin typeface="Lato"/>
                <a:cs typeface="Arial" panose="020B0604020202020204" pitchFamily="34" charset="0"/>
              </a:rPr>
              <a:t>Tasso di successo dei progetti di cambiamento</a:t>
            </a:r>
          </a:p>
        </p:txBody>
      </p:sp>
      <p:sp>
        <p:nvSpPr>
          <p:cNvPr id="14" name="Rettangolo arrotondato 12">
            <a:extLst>
              <a:ext uri="{FF2B5EF4-FFF2-40B4-BE49-F238E27FC236}">
                <a16:creationId xmlns:a16="http://schemas.microsoft.com/office/drawing/2014/main" id="{26776CBC-EC74-F247-9FB0-692C7717D74D}"/>
              </a:ext>
            </a:extLst>
          </p:cNvPr>
          <p:cNvSpPr/>
          <p:nvPr/>
        </p:nvSpPr>
        <p:spPr bwMode="auto">
          <a:xfrm>
            <a:off x="5727280" y="1630898"/>
            <a:ext cx="741122" cy="327842"/>
          </a:xfrm>
          <a:prstGeom prst="roundRect">
            <a:avLst>
              <a:gd name="adj" fmla="val 15103"/>
            </a:avLst>
          </a:prstGeom>
          <a:solidFill>
            <a:schemeClr val="bg1"/>
          </a:solidFill>
          <a:ln>
            <a:solidFill>
              <a:srgbClr val="0068BF"/>
            </a:solidFill>
          </a:ln>
        </p:spPr>
        <p:txBody>
          <a:bodyPr wrap="none" lIns="27000" tIns="0" rIns="27000" bIns="0" rtlCol="0" anchor="ctr">
            <a:noAutofit/>
          </a:bodyPr>
          <a:lstStyle/>
          <a:p>
            <a:pPr algn="ctr"/>
            <a:r>
              <a:rPr lang="it-IT" sz="900" b="1" dirty="0">
                <a:solidFill>
                  <a:srgbClr val="17375E"/>
                </a:solidFill>
                <a:latin typeface="Lato"/>
              </a:rPr>
              <a:t>OBIETTIVI </a:t>
            </a:r>
          </a:p>
          <a:p>
            <a:pPr algn="ctr"/>
            <a:r>
              <a:rPr lang="it-IT" sz="900" b="1" dirty="0">
                <a:solidFill>
                  <a:srgbClr val="17375E"/>
                </a:solidFill>
                <a:latin typeface="Lato"/>
              </a:rPr>
              <a:t>RAGGIUNTI</a:t>
            </a:r>
          </a:p>
        </p:txBody>
      </p:sp>
      <p:sp>
        <p:nvSpPr>
          <p:cNvPr id="15" name="Rettangolo arrotondato 10">
            <a:extLst>
              <a:ext uri="{FF2B5EF4-FFF2-40B4-BE49-F238E27FC236}">
                <a16:creationId xmlns:a16="http://schemas.microsoft.com/office/drawing/2014/main" id="{5FE46933-B6EE-C64F-BF43-BC6BDE3696E3}"/>
              </a:ext>
            </a:extLst>
          </p:cNvPr>
          <p:cNvSpPr/>
          <p:nvPr/>
        </p:nvSpPr>
        <p:spPr bwMode="auto">
          <a:xfrm>
            <a:off x="3668743" y="3349648"/>
            <a:ext cx="1062653" cy="327842"/>
          </a:xfrm>
          <a:prstGeom prst="roundRect">
            <a:avLst>
              <a:gd name="adj" fmla="val 15103"/>
            </a:avLst>
          </a:prstGeom>
          <a:solidFill>
            <a:schemeClr val="bg1"/>
          </a:solidFill>
          <a:ln>
            <a:solidFill>
              <a:srgbClr val="FF9832"/>
            </a:solidFill>
          </a:ln>
        </p:spPr>
        <p:txBody>
          <a:bodyPr wrap="none" lIns="27000" tIns="0" rIns="27000" bIns="0" rtlCol="0" anchor="ctr">
            <a:noAutofit/>
          </a:bodyPr>
          <a:lstStyle/>
          <a:p>
            <a:pPr algn="ctr"/>
            <a:r>
              <a:rPr lang="it-IT" sz="900" b="1" dirty="0">
                <a:solidFill>
                  <a:srgbClr val="17375E"/>
                </a:solidFill>
                <a:latin typeface="Lato"/>
              </a:rPr>
              <a:t>OBIETTIVI </a:t>
            </a:r>
          </a:p>
          <a:p>
            <a:pPr algn="ctr"/>
            <a:r>
              <a:rPr lang="it-IT" sz="900" b="1" dirty="0">
                <a:solidFill>
                  <a:srgbClr val="17375E"/>
                </a:solidFill>
                <a:latin typeface="Lato"/>
              </a:rPr>
              <a:t>NON RAGGIUNTI </a:t>
            </a:r>
          </a:p>
        </p:txBody>
      </p:sp>
      <p:pic>
        <p:nvPicPr>
          <p:cNvPr id="17" name="Picture 10" descr="Risultati immagini per arrow arch">
            <a:extLst>
              <a:ext uri="{FF2B5EF4-FFF2-40B4-BE49-F238E27FC236}">
                <a16:creationId xmlns:a16="http://schemas.microsoft.com/office/drawing/2014/main" id="{12F97BD3-BC5F-D949-80E8-CB018C5EB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65" y="1972133"/>
            <a:ext cx="2903502" cy="290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right)">
                                      <p:cBhvr>
                                        <p:cTn id="7" dur="500"/>
                                        <p:tgtEl>
                                          <p:spTgt spid="10">
                                            <p:graphicEl>
                                              <a:chart seriesIdx="-3" categoryIdx="-3" bldStep="gridLegend"/>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right)">
                                      <p:cBhvr>
                                        <p:cTn id="11" dur="500"/>
                                        <p:tgtEl>
                                          <p:spTgt spid="10">
                                            <p:graphicEl>
                                              <a:chart seriesIdx="-4" categoryIdx="0" bldStep="category"/>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right)">
                                      <p:cBhvr>
                                        <p:cTn id="15" dur="500"/>
                                        <p:tgtEl>
                                          <p:spTgt spid="10">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10" grpId="0" uiExpand="1">
        <p:bldSub>
          <a:bldChart bld="category"/>
        </p:bldSub>
      </p:bldGraphic>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C0F2-482C-214B-A9EA-0B487E9502CA}"/>
              </a:ext>
            </a:extLst>
          </p:cNvPr>
          <p:cNvSpPr>
            <a:spLocks noGrp="1"/>
          </p:cNvSpPr>
          <p:nvPr>
            <p:ph type="title"/>
          </p:nvPr>
        </p:nvSpPr>
        <p:spPr/>
        <p:txBody>
          <a:bodyPr>
            <a:normAutofit/>
          </a:bodyPr>
          <a:lstStyle/>
          <a:p>
            <a:r>
              <a:rPr lang="it-IT" dirty="0"/>
              <a:t>Perché i cambiamenti falliscono? </a:t>
            </a:r>
          </a:p>
        </p:txBody>
      </p:sp>
      <p:sp>
        <p:nvSpPr>
          <p:cNvPr id="12" name="TextBox 2"/>
          <p:cNvSpPr txBox="1"/>
          <p:nvPr/>
        </p:nvSpPr>
        <p:spPr>
          <a:xfrm>
            <a:off x="5670785" y="2049758"/>
            <a:ext cx="2426515" cy="510778"/>
          </a:xfrm>
          <a:prstGeom prst="roundRect">
            <a:avLst/>
          </a:prstGeom>
          <a:solidFill>
            <a:srgbClr val="7AA0AD"/>
          </a:solidFill>
          <a:ln>
            <a:noFill/>
          </a:ln>
        </p:spPr>
        <p:txBody>
          <a:bodyPr wrap="square" rtlCol="0" anchor="ctr">
            <a:spAutoFit/>
          </a:bodyPr>
          <a:lstStyle/>
          <a:p>
            <a:pPr algn="ctr"/>
            <a:r>
              <a:rPr lang="it-IT" sz="1200" b="1" dirty="0">
                <a:solidFill>
                  <a:schemeClr val="bg1"/>
                </a:solidFill>
                <a:latin typeface="Lato"/>
                <a:cs typeface="Calibri Light" panose="020F0302020204030204" pitchFamily="34" charset="0"/>
              </a:rPr>
              <a:t>Cultura non aperta al cambiamento  </a:t>
            </a:r>
          </a:p>
        </p:txBody>
      </p:sp>
      <p:sp>
        <p:nvSpPr>
          <p:cNvPr id="14" name="TextBox 2"/>
          <p:cNvSpPr txBox="1"/>
          <p:nvPr/>
        </p:nvSpPr>
        <p:spPr>
          <a:xfrm>
            <a:off x="5670785" y="1205253"/>
            <a:ext cx="2426515" cy="510778"/>
          </a:xfrm>
          <a:prstGeom prst="roundRect">
            <a:avLst/>
          </a:prstGeom>
          <a:solidFill>
            <a:srgbClr val="7AA0AD"/>
          </a:solidFill>
          <a:ln>
            <a:noFill/>
          </a:ln>
        </p:spPr>
        <p:txBody>
          <a:bodyPr wrap="square" rtlCol="0" anchor="ctr">
            <a:spAutoFit/>
          </a:bodyPr>
          <a:lstStyle/>
          <a:p>
            <a:pPr algn="ctr"/>
            <a:r>
              <a:rPr lang="it-IT" sz="1200" b="1" dirty="0">
                <a:solidFill>
                  <a:schemeClr val="bg1"/>
                </a:solidFill>
                <a:latin typeface="Lato"/>
                <a:cs typeface="Calibri Light" panose="020F0302020204030204" pitchFamily="34" charset="0"/>
              </a:rPr>
              <a:t>Scarso engagement delle persone</a:t>
            </a:r>
          </a:p>
        </p:txBody>
      </p:sp>
      <p:sp>
        <p:nvSpPr>
          <p:cNvPr id="15" name="TextBox 2"/>
          <p:cNvSpPr txBox="1"/>
          <p:nvPr/>
        </p:nvSpPr>
        <p:spPr>
          <a:xfrm>
            <a:off x="5670784" y="2921346"/>
            <a:ext cx="2426516" cy="510778"/>
          </a:xfrm>
          <a:prstGeom prst="roundRect">
            <a:avLst/>
          </a:prstGeom>
          <a:solidFill>
            <a:srgbClr val="7AA0AD"/>
          </a:solidFill>
          <a:ln>
            <a:noFill/>
          </a:ln>
        </p:spPr>
        <p:txBody>
          <a:bodyPr wrap="square" rtlCol="0" anchor="ctr">
            <a:spAutoFit/>
          </a:bodyPr>
          <a:lstStyle/>
          <a:p>
            <a:pPr algn="ctr"/>
            <a:r>
              <a:rPr lang="it-IT" sz="1200" b="1" dirty="0">
                <a:solidFill>
                  <a:schemeClr val="bg1"/>
                </a:solidFill>
                <a:latin typeface="Lato"/>
                <a:cs typeface="Calibri Light" panose="020F0302020204030204" pitchFamily="34" charset="0"/>
              </a:rPr>
              <a:t>Scarsa sponsorship del top management </a:t>
            </a:r>
          </a:p>
        </p:txBody>
      </p:sp>
      <p:sp>
        <p:nvSpPr>
          <p:cNvPr id="20" name="TextBox 2"/>
          <p:cNvSpPr txBox="1"/>
          <p:nvPr/>
        </p:nvSpPr>
        <p:spPr>
          <a:xfrm>
            <a:off x="5688949" y="3775179"/>
            <a:ext cx="2408351" cy="510778"/>
          </a:xfrm>
          <a:prstGeom prst="roundRect">
            <a:avLst/>
          </a:prstGeom>
          <a:solidFill>
            <a:srgbClr val="7AA0AD"/>
          </a:solidFill>
          <a:ln>
            <a:noFill/>
          </a:ln>
        </p:spPr>
        <p:txBody>
          <a:bodyPr wrap="square" rtlCol="0" anchor="ctr">
            <a:spAutoFit/>
          </a:bodyPr>
          <a:lstStyle/>
          <a:p>
            <a:pPr algn="ctr"/>
            <a:r>
              <a:rPr lang="it-IT" sz="1200" b="1" dirty="0">
                <a:solidFill>
                  <a:schemeClr val="bg1"/>
                </a:solidFill>
                <a:latin typeface="Lato"/>
                <a:cs typeface="Calibri Light" panose="020F0302020204030204" pitchFamily="34" charset="0"/>
              </a:rPr>
              <a:t>Capacità degli agenti di cambiamento interni </a:t>
            </a:r>
          </a:p>
        </p:txBody>
      </p:sp>
      <p:sp>
        <p:nvSpPr>
          <p:cNvPr id="22" name="TextBox 2"/>
          <p:cNvSpPr txBox="1"/>
          <p:nvPr/>
        </p:nvSpPr>
        <p:spPr>
          <a:xfrm>
            <a:off x="8087238" y="1295837"/>
            <a:ext cx="572563" cy="332006"/>
          </a:xfrm>
          <a:prstGeom prst="roundRect">
            <a:avLst/>
          </a:prstGeom>
          <a:noFill/>
          <a:ln>
            <a:noFill/>
          </a:ln>
        </p:spPr>
        <p:txBody>
          <a:bodyPr wrap="square" rtlCol="0" anchor="ctr">
            <a:spAutoFit/>
          </a:bodyPr>
          <a:lstStyle/>
          <a:p>
            <a:pPr algn="ctr"/>
            <a:r>
              <a:rPr lang="it-IT" sz="1350" b="1" dirty="0">
                <a:solidFill>
                  <a:srgbClr val="7AA0AD"/>
                </a:solidFill>
                <a:latin typeface="Lato"/>
                <a:cs typeface="Calibri Light" panose="020F0302020204030204" pitchFamily="34" charset="0"/>
              </a:rPr>
              <a:t>44%</a:t>
            </a:r>
          </a:p>
        </p:txBody>
      </p:sp>
      <p:sp>
        <p:nvSpPr>
          <p:cNvPr id="23" name="TextBox 2"/>
          <p:cNvSpPr txBox="1"/>
          <p:nvPr/>
        </p:nvSpPr>
        <p:spPr>
          <a:xfrm>
            <a:off x="8054054" y="2139144"/>
            <a:ext cx="572563" cy="332006"/>
          </a:xfrm>
          <a:prstGeom prst="roundRect">
            <a:avLst/>
          </a:prstGeom>
          <a:noFill/>
          <a:ln>
            <a:noFill/>
          </a:ln>
        </p:spPr>
        <p:txBody>
          <a:bodyPr wrap="square" rtlCol="0" anchor="ctr">
            <a:spAutoFit/>
          </a:bodyPr>
          <a:lstStyle/>
          <a:p>
            <a:pPr algn="ctr"/>
            <a:r>
              <a:rPr lang="it-IT" sz="1350" b="1" dirty="0">
                <a:solidFill>
                  <a:srgbClr val="7AA0AD"/>
                </a:solidFill>
                <a:latin typeface="Lato"/>
                <a:cs typeface="Calibri Light" panose="020F0302020204030204" pitchFamily="34" charset="0"/>
              </a:rPr>
              <a:t>41%</a:t>
            </a:r>
          </a:p>
        </p:txBody>
      </p:sp>
      <p:sp>
        <p:nvSpPr>
          <p:cNvPr id="24" name="TextBox 2"/>
          <p:cNvSpPr txBox="1"/>
          <p:nvPr/>
        </p:nvSpPr>
        <p:spPr>
          <a:xfrm>
            <a:off x="8053740" y="3012488"/>
            <a:ext cx="572563" cy="332006"/>
          </a:xfrm>
          <a:prstGeom prst="roundRect">
            <a:avLst/>
          </a:prstGeom>
          <a:noFill/>
          <a:ln>
            <a:noFill/>
          </a:ln>
        </p:spPr>
        <p:txBody>
          <a:bodyPr wrap="square" rtlCol="0" anchor="ctr">
            <a:spAutoFit/>
          </a:bodyPr>
          <a:lstStyle/>
          <a:p>
            <a:pPr algn="ctr"/>
            <a:r>
              <a:rPr lang="it-IT" sz="1350" b="1" dirty="0">
                <a:solidFill>
                  <a:srgbClr val="7AA0AD"/>
                </a:solidFill>
                <a:latin typeface="Lato"/>
                <a:cs typeface="Calibri Light" panose="020F0302020204030204" pitchFamily="34" charset="0"/>
              </a:rPr>
              <a:t>35%</a:t>
            </a:r>
          </a:p>
        </p:txBody>
      </p:sp>
      <p:sp>
        <p:nvSpPr>
          <p:cNvPr id="25" name="TextBox 2"/>
          <p:cNvSpPr txBox="1"/>
          <p:nvPr/>
        </p:nvSpPr>
        <p:spPr>
          <a:xfrm>
            <a:off x="8054054" y="3864565"/>
            <a:ext cx="572563" cy="332006"/>
          </a:xfrm>
          <a:prstGeom prst="roundRect">
            <a:avLst/>
          </a:prstGeom>
          <a:noFill/>
          <a:ln>
            <a:noFill/>
          </a:ln>
        </p:spPr>
        <p:txBody>
          <a:bodyPr wrap="square" rtlCol="0" anchor="ctr">
            <a:spAutoFit/>
          </a:bodyPr>
          <a:lstStyle/>
          <a:p>
            <a:pPr algn="ctr"/>
            <a:r>
              <a:rPr lang="it-IT" sz="1350" b="1" dirty="0">
                <a:solidFill>
                  <a:srgbClr val="7AA0AD"/>
                </a:solidFill>
                <a:latin typeface="Lato"/>
                <a:cs typeface="Calibri Light" panose="020F0302020204030204" pitchFamily="34" charset="0"/>
              </a:rPr>
              <a:t>30%</a:t>
            </a:r>
          </a:p>
        </p:txBody>
      </p:sp>
      <p:sp>
        <p:nvSpPr>
          <p:cNvPr id="26" name="Rettangolo 25">
            <a:extLst>
              <a:ext uri="{FF2B5EF4-FFF2-40B4-BE49-F238E27FC236}">
                <a16:creationId xmlns:a16="http://schemas.microsoft.com/office/drawing/2014/main" id="{B782C20A-F867-4E7C-963C-2235FA53906C}"/>
              </a:ext>
            </a:extLst>
          </p:cNvPr>
          <p:cNvSpPr/>
          <p:nvPr/>
        </p:nvSpPr>
        <p:spPr>
          <a:xfrm>
            <a:off x="4751668" y="4442576"/>
            <a:ext cx="4861012" cy="253916"/>
          </a:xfrm>
          <a:prstGeom prst="rect">
            <a:avLst/>
          </a:prstGeom>
        </p:spPr>
        <p:txBody>
          <a:bodyPr wrap="square">
            <a:spAutoFit/>
          </a:bodyPr>
          <a:lstStyle/>
          <a:p>
            <a:r>
              <a:rPr lang="it-IT" sz="1050" b="1" dirty="0">
                <a:latin typeface="Lato"/>
              </a:rPr>
              <a:t>Fonte: </a:t>
            </a:r>
            <a:r>
              <a:rPr lang="it-IT" sz="1050" dirty="0">
                <a:latin typeface="Lato"/>
              </a:rPr>
              <a:t>Indagine Politecnico Assochange 2018, 179 aziende rispondenti </a:t>
            </a:r>
            <a:endParaRPr lang="it-IT" sz="1050" b="1" dirty="0">
              <a:latin typeface="Lato"/>
            </a:endParaRPr>
          </a:p>
        </p:txBody>
      </p:sp>
      <p:pic>
        <p:nvPicPr>
          <p:cNvPr id="19" name="Picture 6" descr="Immagine correlata">
            <a:extLst>
              <a:ext uri="{FF2B5EF4-FFF2-40B4-BE49-F238E27FC236}">
                <a16:creationId xmlns:a16="http://schemas.microsoft.com/office/drawing/2014/main" id="{1628E1C9-E96D-EF4D-91C5-642C107C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042" y="1920079"/>
            <a:ext cx="1791261" cy="17912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isultati immagini per arrow arch">
            <a:extLst>
              <a:ext uri="{FF2B5EF4-FFF2-40B4-BE49-F238E27FC236}">
                <a16:creationId xmlns:a16="http://schemas.microsoft.com/office/drawing/2014/main" id="{B73F209E-62E1-524B-8D70-281D82AEF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65" y="1972133"/>
            <a:ext cx="2903502" cy="29079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isultati immagini per arrow cartoon">
            <a:extLst>
              <a:ext uri="{FF2B5EF4-FFF2-40B4-BE49-F238E27FC236}">
                <a16:creationId xmlns:a16="http://schemas.microsoft.com/office/drawing/2014/main" id="{F7E41A53-F973-FE45-839D-89D82A344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61803">
            <a:off x="1452936" y="2556745"/>
            <a:ext cx="517931" cy="5179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isultati immagini per arrow cartoon">
            <a:extLst>
              <a:ext uri="{FF2B5EF4-FFF2-40B4-BE49-F238E27FC236}">
                <a16:creationId xmlns:a16="http://schemas.microsoft.com/office/drawing/2014/main" id="{37477C0C-2407-034D-8FD2-8C3C101E7C4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163601">
            <a:off x="3079841" y="3256383"/>
            <a:ext cx="517931" cy="5179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isultati immagini per arrow cartoon">
            <a:extLst>
              <a:ext uri="{FF2B5EF4-FFF2-40B4-BE49-F238E27FC236}">
                <a16:creationId xmlns:a16="http://schemas.microsoft.com/office/drawing/2014/main" id="{2CC636D9-F25E-124B-A675-9E109F886FA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66923">
            <a:off x="3053672" y="1925685"/>
            <a:ext cx="458249" cy="5834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isultati immagini per arrow cartoon">
            <a:extLst>
              <a:ext uri="{FF2B5EF4-FFF2-40B4-BE49-F238E27FC236}">
                <a16:creationId xmlns:a16="http://schemas.microsoft.com/office/drawing/2014/main" id="{266BED28-EC36-C04B-8440-F7BC30C6F2A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35826">
            <a:off x="2580059" y="1371729"/>
            <a:ext cx="517931" cy="6293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isultati immagini per arrow cartoon">
            <a:extLst>
              <a:ext uri="{FF2B5EF4-FFF2-40B4-BE49-F238E27FC236}">
                <a16:creationId xmlns:a16="http://schemas.microsoft.com/office/drawing/2014/main" id="{6EC510E3-C9F3-FF4A-AC82-215F2ADB8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62471">
            <a:off x="2262694" y="2556746"/>
            <a:ext cx="517931" cy="51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20" grpId="0" animBg="1"/>
      <p:bldP spid="22"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magine correlata"/>
          <p:cNvPicPr>
            <a:picLocks noChangeAspect="1" noChangeArrowheads="1"/>
          </p:cNvPicPr>
          <p:nvPr/>
        </p:nvPicPr>
        <p:blipFill rotWithShape="1">
          <a:blip r:embed="rId3">
            <a:extLst>
              <a:ext uri="{28A0092B-C50C-407E-A947-70E740481C1C}">
                <a14:useLocalDpi xmlns:a14="http://schemas.microsoft.com/office/drawing/2010/main" val="0"/>
              </a:ext>
            </a:extLst>
          </a:blip>
          <a:srcRect l="4375" t="45410" r="632" b="16511"/>
          <a:stretch/>
        </p:blipFill>
        <p:spPr bwMode="auto">
          <a:xfrm>
            <a:off x="0" y="14153"/>
            <a:ext cx="9083600" cy="4846959"/>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2729117" y="926272"/>
            <a:ext cx="718466" cy="323165"/>
          </a:xfrm>
          <a:prstGeom prst="rect">
            <a:avLst/>
          </a:prstGeom>
        </p:spPr>
        <p:txBody>
          <a:bodyPr wrap="none">
            <a:spAutoFit/>
          </a:bodyPr>
          <a:lstStyle/>
          <a:p>
            <a:r>
              <a:rPr lang="en-US" altLang="it-IT" sz="1500" b="1" i="1" dirty="0" err="1">
                <a:solidFill>
                  <a:schemeClr val="bg1"/>
                </a:solidFill>
                <a:latin typeface="+mj-lt"/>
              </a:rPr>
              <a:t>Paura</a:t>
            </a:r>
            <a:endParaRPr lang="it-IT" sz="1500" b="1" i="1" dirty="0">
              <a:latin typeface="+mj-lt"/>
            </a:endParaRPr>
          </a:p>
        </p:txBody>
      </p:sp>
      <p:sp>
        <p:nvSpPr>
          <p:cNvPr id="11" name="Rettangolo 10"/>
          <p:cNvSpPr/>
          <p:nvPr/>
        </p:nvSpPr>
        <p:spPr>
          <a:xfrm>
            <a:off x="2630368" y="1984988"/>
            <a:ext cx="675185" cy="323165"/>
          </a:xfrm>
          <a:prstGeom prst="rect">
            <a:avLst/>
          </a:prstGeom>
        </p:spPr>
        <p:txBody>
          <a:bodyPr wrap="none">
            <a:spAutoFit/>
          </a:bodyPr>
          <a:lstStyle/>
          <a:p>
            <a:r>
              <a:rPr lang="en-US" altLang="it-IT" sz="1500" b="1" i="1" dirty="0" err="1">
                <a:solidFill>
                  <a:schemeClr val="bg1"/>
                </a:solidFill>
                <a:latin typeface="+mj-lt"/>
              </a:rPr>
              <a:t>Ansia</a:t>
            </a:r>
            <a:endParaRPr lang="it-IT" sz="1500" b="1" i="1" dirty="0">
              <a:latin typeface="+mj-lt"/>
            </a:endParaRPr>
          </a:p>
        </p:txBody>
      </p:sp>
      <p:sp>
        <p:nvSpPr>
          <p:cNvPr id="12" name="Rettangolo 11"/>
          <p:cNvSpPr/>
          <p:nvPr/>
        </p:nvSpPr>
        <p:spPr>
          <a:xfrm>
            <a:off x="2301114" y="3004213"/>
            <a:ext cx="1146469" cy="553998"/>
          </a:xfrm>
          <a:prstGeom prst="rect">
            <a:avLst/>
          </a:prstGeom>
        </p:spPr>
        <p:txBody>
          <a:bodyPr wrap="none">
            <a:spAutoFit/>
          </a:bodyPr>
          <a:lstStyle/>
          <a:p>
            <a:pPr algn="ctr"/>
            <a:r>
              <a:rPr lang="en-US" altLang="it-IT" sz="1500" b="1" i="1" dirty="0" err="1">
                <a:solidFill>
                  <a:schemeClr val="bg1"/>
                </a:solidFill>
                <a:latin typeface="+mj-lt"/>
              </a:rPr>
              <a:t>Senso</a:t>
            </a:r>
            <a:r>
              <a:rPr lang="en-US" altLang="it-IT" sz="1500" b="1" i="1" dirty="0">
                <a:solidFill>
                  <a:schemeClr val="bg1"/>
                </a:solidFill>
                <a:latin typeface="+mj-lt"/>
              </a:rPr>
              <a:t> di</a:t>
            </a:r>
          </a:p>
          <a:p>
            <a:pPr algn="ctr"/>
            <a:r>
              <a:rPr lang="en-US" sz="1500" b="1" i="1" dirty="0" err="1">
                <a:solidFill>
                  <a:schemeClr val="bg1"/>
                </a:solidFill>
                <a:latin typeface="+mj-lt"/>
              </a:rPr>
              <a:t>impotenza</a:t>
            </a:r>
            <a:endParaRPr lang="it-IT" sz="1500" b="1" i="1" dirty="0">
              <a:latin typeface="+mj-lt"/>
            </a:endParaRPr>
          </a:p>
        </p:txBody>
      </p:sp>
      <p:sp>
        <p:nvSpPr>
          <p:cNvPr id="14" name="Rettangolo 13"/>
          <p:cNvSpPr/>
          <p:nvPr/>
        </p:nvSpPr>
        <p:spPr>
          <a:xfrm>
            <a:off x="5970363" y="1017047"/>
            <a:ext cx="976549" cy="323165"/>
          </a:xfrm>
          <a:prstGeom prst="rect">
            <a:avLst/>
          </a:prstGeom>
        </p:spPr>
        <p:txBody>
          <a:bodyPr wrap="none">
            <a:spAutoFit/>
          </a:bodyPr>
          <a:lstStyle/>
          <a:p>
            <a:pPr algn="ctr"/>
            <a:r>
              <a:rPr lang="en-US" altLang="it-IT" sz="1500" b="1" i="1" dirty="0" err="1">
                <a:solidFill>
                  <a:schemeClr val="bg1"/>
                </a:solidFill>
                <a:latin typeface="+mj-lt"/>
              </a:rPr>
              <a:t>Chiusura</a:t>
            </a:r>
            <a:endParaRPr lang="it-IT" sz="1500" b="1" i="1" dirty="0">
              <a:latin typeface="+mj-lt"/>
            </a:endParaRPr>
          </a:p>
        </p:txBody>
      </p:sp>
      <p:sp>
        <p:nvSpPr>
          <p:cNvPr id="15" name="Rettangolo 14"/>
          <p:cNvSpPr/>
          <p:nvPr/>
        </p:nvSpPr>
        <p:spPr>
          <a:xfrm>
            <a:off x="5935921" y="1984988"/>
            <a:ext cx="1457450" cy="553998"/>
          </a:xfrm>
          <a:prstGeom prst="rect">
            <a:avLst/>
          </a:prstGeom>
        </p:spPr>
        <p:txBody>
          <a:bodyPr wrap="none">
            <a:spAutoFit/>
          </a:bodyPr>
          <a:lstStyle/>
          <a:p>
            <a:pPr algn="ctr"/>
            <a:r>
              <a:rPr lang="en-US" altLang="it-IT" sz="1500" b="1" i="1" dirty="0" err="1">
                <a:solidFill>
                  <a:schemeClr val="bg1"/>
                </a:solidFill>
                <a:latin typeface="+mj-lt"/>
              </a:rPr>
              <a:t>Pregiudizio</a:t>
            </a:r>
            <a:endParaRPr lang="en-US" altLang="it-IT" sz="1500" b="1" i="1" dirty="0">
              <a:solidFill>
                <a:schemeClr val="bg1"/>
              </a:solidFill>
              <a:latin typeface="+mj-lt"/>
            </a:endParaRPr>
          </a:p>
          <a:p>
            <a:pPr algn="ctr"/>
            <a:r>
              <a:rPr lang="en-US" sz="1500" b="1" i="1" dirty="0">
                <a:solidFill>
                  <a:schemeClr val="bg1"/>
                </a:solidFill>
                <a:latin typeface="+mj-lt"/>
              </a:rPr>
              <a:t>verso </a:t>
            </a:r>
            <a:r>
              <a:rPr lang="en-US" sz="1500" b="1" i="1" dirty="0" err="1">
                <a:solidFill>
                  <a:schemeClr val="bg1"/>
                </a:solidFill>
                <a:latin typeface="+mj-lt"/>
              </a:rPr>
              <a:t>il</a:t>
            </a:r>
            <a:r>
              <a:rPr lang="en-US" sz="1500" b="1" i="1" dirty="0">
                <a:solidFill>
                  <a:schemeClr val="bg1"/>
                </a:solidFill>
                <a:latin typeface="+mj-lt"/>
              </a:rPr>
              <a:t> </a:t>
            </a:r>
            <a:r>
              <a:rPr lang="en-US" sz="1500" b="1" i="1" dirty="0" err="1">
                <a:solidFill>
                  <a:schemeClr val="bg1"/>
                </a:solidFill>
                <a:latin typeface="+mj-lt"/>
              </a:rPr>
              <a:t>nuovo</a:t>
            </a:r>
            <a:endParaRPr lang="it-IT" sz="1500" b="1" i="1" dirty="0">
              <a:latin typeface="+mj-lt"/>
            </a:endParaRPr>
          </a:p>
        </p:txBody>
      </p:sp>
      <p:sp>
        <p:nvSpPr>
          <p:cNvPr id="16" name="Rettangolo 15"/>
          <p:cNvSpPr/>
          <p:nvPr/>
        </p:nvSpPr>
        <p:spPr>
          <a:xfrm>
            <a:off x="5935921" y="3004213"/>
            <a:ext cx="1521571" cy="553998"/>
          </a:xfrm>
          <a:prstGeom prst="rect">
            <a:avLst/>
          </a:prstGeom>
        </p:spPr>
        <p:txBody>
          <a:bodyPr wrap="none">
            <a:spAutoFit/>
          </a:bodyPr>
          <a:lstStyle/>
          <a:p>
            <a:pPr algn="ctr"/>
            <a:r>
              <a:rPr lang="en-US" altLang="it-IT" sz="1500" b="1" i="1" dirty="0" err="1">
                <a:solidFill>
                  <a:schemeClr val="bg1"/>
                </a:solidFill>
                <a:latin typeface="+mj-lt"/>
              </a:rPr>
              <a:t>Rifiuto</a:t>
            </a:r>
            <a:endParaRPr lang="en-US" altLang="it-IT" sz="1500" b="1" i="1" dirty="0">
              <a:solidFill>
                <a:schemeClr val="bg1"/>
              </a:solidFill>
              <a:latin typeface="+mj-lt"/>
            </a:endParaRPr>
          </a:p>
          <a:p>
            <a:pPr algn="ctr"/>
            <a:r>
              <a:rPr lang="en-US" sz="1500" b="1" i="1" dirty="0" err="1">
                <a:solidFill>
                  <a:schemeClr val="bg1"/>
                </a:solidFill>
                <a:latin typeface="+mj-lt"/>
              </a:rPr>
              <a:t>della</a:t>
            </a:r>
            <a:r>
              <a:rPr lang="en-US" sz="1500" b="1" i="1" dirty="0">
                <a:solidFill>
                  <a:schemeClr val="bg1"/>
                </a:solidFill>
                <a:latin typeface="+mj-lt"/>
              </a:rPr>
              <a:t> </a:t>
            </a:r>
            <a:r>
              <a:rPr lang="en-US" sz="1500" b="1" i="1" dirty="0" err="1">
                <a:solidFill>
                  <a:schemeClr val="bg1"/>
                </a:solidFill>
                <a:latin typeface="+mj-lt"/>
              </a:rPr>
              <a:t>diversità</a:t>
            </a:r>
            <a:endParaRPr lang="it-IT" sz="1500" b="1" i="1" dirty="0">
              <a:latin typeface="+mj-lt"/>
            </a:endParaRPr>
          </a:p>
        </p:txBody>
      </p:sp>
      <p:sp>
        <p:nvSpPr>
          <p:cNvPr id="3" name="Titolo 2"/>
          <p:cNvSpPr>
            <a:spLocks noGrp="1"/>
          </p:cNvSpPr>
          <p:nvPr>
            <p:ph type="title"/>
          </p:nvPr>
        </p:nvSpPr>
        <p:spPr/>
        <p:txBody>
          <a:bodyPr>
            <a:normAutofit/>
          </a:bodyPr>
          <a:lstStyle/>
          <a:p>
            <a:r>
              <a:rPr lang="it-IT" sz="2400" dirty="0">
                <a:solidFill>
                  <a:schemeClr val="bg1"/>
                </a:solidFill>
                <a:latin typeface="+mj-lt"/>
              </a:rPr>
              <a:t>Le persone di fronte al cambiamento</a:t>
            </a:r>
          </a:p>
        </p:txBody>
      </p:sp>
    </p:spTree>
    <p:extLst>
      <p:ext uri="{BB962C8B-B14F-4D97-AF65-F5344CB8AC3E}">
        <p14:creationId xmlns:p14="http://schemas.microsoft.com/office/powerpoint/2010/main" val="16868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Come si distinguono le organizzazioni con maggiori tassi di successo?</a:t>
            </a:r>
          </a:p>
        </p:txBody>
      </p:sp>
      <p:sp>
        <p:nvSpPr>
          <p:cNvPr id="10" name="Rettangolo 9"/>
          <p:cNvSpPr/>
          <p:nvPr/>
        </p:nvSpPr>
        <p:spPr>
          <a:xfrm>
            <a:off x="0" y="826509"/>
            <a:ext cx="8089900" cy="2031325"/>
          </a:xfrm>
          <a:prstGeom prst="rect">
            <a:avLst/>
          </a:prstGeom>
        </p:spPr>
        <p:txBody>
          <a:bodyPr wrap="square">
            <a:spAutoFit/>
          </a:bodyPr>
          <a:lstStyle/>
          <a:p>
            <a:pPr marL="728663" lvl="1" indent="-385763">
              <a:buAutoNum type="arabicParenR"/>
            </a:pPr>
            <a:r>
              <a:rPr lang="it-IT" dirty="0">
                <a:solidFill>
                  <a:srgbClr val="17375E"/>
                </a:solidFill>
                <a:latin typeface="Lato" panose="020F0502020204030203"/>
              </a:rPr>
              <a:t>Coinvolgono le persone nel cambiamento (59% di successo vs 32%)</a:t>
            </a:r>
          </a:p>
          <a:p>
            <a:pPr marL="728663" lvl="1" indent="-385763">
              <a:buAutoNum type="arabicParenR"/>
            </a:pPr>
            <a:endParaRPr lang="it-IT" dirty="0">
              <a:solidFill>
                <a:srgbClr val="17375E"/>
              </a:solidFill>
              <a:latin typeface="Lato" panose="020F0502020204030203"/>
            </a:endParaRPr>
          </a:p>
          <a:p>
            <a:pPr marL="728663" lvl="1" indent="-385763">
              <a:buAutoNum type="arabicParenR"/>
            </a:pPr>
            <a:endParaRPr lang="it-IT" dirty="0">
              <a:solidFill>
                <a:srgbClr val="17375E"/>
              </a:solidFill>
              <a:latin typeface="Lato" panose="020F0502020204030203"/>
            </a:endParaRPr>
          </a:p>
          <a:p>
            <a:pPr marL="728663" lvl="1" indent="-385763">
              <a:buAutoNum type="arabicParenR"/>
            </a:pPr>
            <a:r>
              <a:rPr lang="it-IT" dirty="0">
                <a:solidFill>
                  <a:srgbClr val="17375E"/>
                </a:solidFill>
                <a:latin typeface="Lato" panose="020F0502020204030203"/>
              </a:rPr>
              <a:t>Creano urgenza, ma senza indurre paura ed ansia (52% vs 35%)</a:t>
            </a:r>
          </a:p>
          <a:p>
            <a:pPr marL="728663" lvl="1" indent="-385763">
              <a:buAutoNum type="arabicParenR"/>
            </a:pPr>
            <a:endParaRPr lang="it-IT" dirty="0">
              <a:solidFill>
                <a:srgbClr val="17375E"/>
              </a:solidFill>
              <a:latin typeface="Lato" panose="020F0502020204030203"/>
            </a:endParaRPr>
          </a:p>
          <a:p>
            <a:pPr marL="728663" lvl="1" indent="-385763">
              <a:buAutoNum type="arabicParenR"/>
            </a:pPr>
            <a:endParaRPr lang="it-IT" dirty="0">
              <a:solidFill>
                <a:srgbClr val="17375E"/>
              </a:solidFill>
              <a:latin typeface="Lato" panose="020F0502020204030203"/>
            </a:endParaRPr>
          </a:p>
          <a:p>
            <a:pPr marL="728663" lvl="1" indent="-385763">
              <a:buAutoNum type="arabicParenR"/>
            </a:pPr>
            <a:r>
              <a:rPr lang="it-IT" dirty="0">
                <a:solidFill>
                  <a:srgbClr val="17375E"/>
                </a:solidFill>
                <a:latin typeface="Lato" panose="020F0502020204030203"/>
              </a:rPr>
              <a:t>Investono in un’organizzazione agile (40% vs 25%)</a:t>
            </a:r>
          </a:p>
        </p:txBody>
      </p:sp>
      <p:pic>
        <p:nvPicPr>
          <p:cNvPr id="1026" name="Picture 2" descr="Risultati immagini per bussola"/>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7065"/>
          <a:stretch/>
        </p:blipFill>
        <p:spPr bwMode="auto">
          <a:xfrm>
            <a:off x="6925856" y="2571750"/>
            <a:ext cx="1843429" cy="188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endParaRPr lang="it-IT"/>
          </a:p>
        </p:txBody>
      </p:sp>
      <p:pic>
        <p:nvPicPr>
          <p:cNvPr id="2050"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56" y="-8165"/>
            <a:ext cx="10286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90015" y="370406"/>
            <a:ext cx="9377888" cy="2250744"/>
          </a:xfrm>
          <a:prstGeom prst="rect">
            <a:avLst/>
          </a:prstGeom>
        </p:spPr>
        <p:txBody>
          <a:bodyPr wrap="none">
            <a:spAutoFit/>
          </a:bodyPr>
          <a:lstStyle/>
          <a:p>
            <a:pPr algn="ctr"/>
            <a:r>
              <a:rPr lang="it-IT" sz="2700" b="1" i="1" dirty="0">
                <a:solidFill>
                  <a:schemeClr val="bg1"/>
                </a:solidFill>
                <a:latin typeface="Arial" panose="020B0604020202020204" pitchFamily="34" charset="0"/>
                <a:cs typeface="Arial" panose="020B0604020202020204" pitchFamily="34" charset="0"/>
              </a:rPr>
              <a:t>La</a:t>
            </a:r>
            <a:r>
              <a:rPr lang="it-IT" sz="2100" b="1" i="1" dirty="0">
                <a:solidFill>
                  <a:schemeClr val="bg1"/>
                </a:solidFill>
                <a:latin typeface="Arial" panose="020B0604020202020204" pitchFamily="34" charset="0"/>
                <a:cs typeface="Arial" panose="020B0604020202020204" pitchFamily="34" charset="0"/>
              </a:rPr>
              <a:t> </a:t>
            </a:r>
            <a:r>
              <a:rPr lang="it-IT" sz="2700" b="1" i="1" dirty="0">
                <a:solidFill>
                  <a:schemeClr val="bg1"/>
                </a:solidFill>
                <a:latin typeface="Arial" panose="020B0604020202020204" pitchFamily="34" charset="0"/>
                <a:cs typeface="Arial" panose="020B0604020202020204" pitchFamily="34" charset="0"/>
              </a:rPr>
              <a:t>trasformazione Digitale può avere successo solo se </a:t>
            </a:r>
            <a:br>
              <a:rPr lang="it-IT" sz="2700" b="1" i="1" dirty="0">
                <a:solidFill>
                  <a:schemeClr val="bg1"/>
                </a:solidFill>
                <a:latin typeface="Arial" panose="020B0604020202020204" pitchFamily="34" charset="0"/>
                <a:cs typeface="Arial" panose="020B0604020202020204" pitchFamily="34" charset="0"/>
              </a:rPr>
            </a:br>
            <a:r>
              <a:rPr lang="it-IT" sz="2700" b="1" i="1" dirty="0">
                <a:solidFill>
                  <a:schemeClr val="bg1"/>
                </a:solidFill>
                <a:latin typeface="Arial" panose="020B0604020202020204" pitchFamily="34" charset="0"/>
                <a:cs typeface="Arial" panose="020B0604020202020204" pitchFamily="34" charset="0"/>
              </a:rPr>
              <a:t>accompagnata da un approccio Umano!</a:t>
            </a:r>
          </a:p>
          <a:p>
            <a:pPr algn="ctr"/>
            <a:endParaRPr lang="it-IT" sz="2400" dirty="0">
              <a:solidFill>
                <a:schemeClr val="bg1"/>
              </a:solidFill>
              <a:latin typeface="Arial" panose="020B0604020202020204" pitchFamily="34" charset="0"/>
              <a:cs typeface="Arial" panose="020B0604020202020204" pitchFamily="34" charset="0"/>
            </a:endParaRPr>
          </a:p>
          <a:p>
            <a:pPr algn="ctr"/>
            <a:endParaRPr lang="it-IT" sz="2026" b="1" dirty="0">
              <a:solidFill>
                <a:schemeClr val="bg1"/>
              </a:solidFill>
              <a:latin typeface="Arial" panose="020B0604020202020204" pitchFamily="34" charset="0"/>
              <a:cs typeface="Arial" panose="020B0604020202020204" pitchFamily="34" charset="0"/>
            </a:endParaRPr>
          </a:p>
          <a:p>
            <a:pPr algn="ctr"/>
            <a:r>
              <a:rPr lang="it-IT" sz="2100" b="1" dirty="0">
                <a:solidFill>
                  <a:schemeClr val="bg1"/>
                </a:solidFill>
                <a:latin typeface="Arial" panose="020B0604020202020204" pitchFamily="34" charset="0"/>
                <a:cs typeface="Arial" panose="020B0604020202020204" pitchFamily="34" charset="0"/>
              </a:rPr>
              <a:t>Occorre accompagnare le persone</a:t>
            </a:r>
            <a:br>
              <a:rPr lang="it-IT" sz="2100" b="1" dirty="0">
                <a:solidFill>
                  <a:schemeClr val="bg1"/>
                </a:solidFill>
                <a:latin typeface="Arial" panose="020B0604020202020204" pitchFamily="34" charset="0"/>
                <a:cs typeface="Arial" panose="020B0604020202020204" pitchFamily="34" charset="0"/>
              </a:rPr>
            </a:br>
            <a:r>
              <a:rPr lang="it-IT" sz="2100" b="1" dirty="0">
                <a:solidFill>
                  <a:schemeClr val="bg1"/>
                </a:solidFill>
                <a:latin typeface="Arial" panose="020B0604020202020204" pitchFamily="34" charset="0"/>
                <a:cs typeface="Arial" panose="020B0604020202020204" pitchFamily="34" charset="0"/>
              </a:rPr>
              <a:t>a riscrivere il proprio DNA professionale!</a:t>
            </a:r>
            <a:endParaRPr lang="it-IT" sz="13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124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B61B9517-8EE0-7D42-80E9-A26C2ECB6AEF}"/>
              </a:ext>
            </a:extLst>
          </p:cNvPr>
          <p:cNvGrpSpPr/>
          <p:nvPr/>
        </p:nvGrpSpPr>
        <p:grpSpPr>
          <a:xfrm>
            <a:off x="825975" y="572374"/>
            <a:ext cx="2786400" cy="1981842"/>
            <a:chOff x="736454" y="847470"/>
            <a:chExt cx="3715200" cy="2642456"/>
          </a:xfrm>
        </p:grpSpPr>
        <p:grpSp>
          <p:nvGrpSpPr>
            <p:cNvPr id="29" name="Group 28">
              <a:extLst>
                <a:ext uri="{FF2B5EF4-FFF2-40B4-BE49-F238E27FC236}">
                  <a16:creationId xmlns:a16="http://schemas.microsoft.com/office/drawing/2014/main" id="{342DFD1D-1E53-6B49-8853-77BA5A260299}"/>
                </a:ext>
              </a:extLst>
            </p:cNvPr>
            <p:cNvGrpSpPr/>
            <p:nvPr/>
          </p:nvGrpSpPr>
          <p:grpSpPr>
            <a:xfrm>
              <a:off x="736454" y="847470"/>
              <a:ext cx="3715200" cy="2642456"/>
              <a:chOff x="736454" y="847470"/>
              <a:chExt cx="3715200" cy="2642456"/>
            </a:xfrm>
          </p:grpSpPr>
          <p:sp>
            <p:nvSpPr>
              <p:cNvPr id="31" name="Rounded Rectangle 30">
                <a:extLst>
                  <a:ext uri="{FF2B5EF4-FFF2-40B4-BE49-F238E27FC236}">
                    <a16:creationId xmlns:a16="http://schemas.microsoft.com/office/drawing/2014/main" id="{B0C3FBB5-47A6-D74E-B245-37369FB5ED9D}"/>
                  </a:ext>
                </a:extLst>
              </p:cNvPr>
              <p:cNvSpPr/>
              <p:nvPr/>
            </p:nvSpPr>
            <p:spPr>
              <a:xfrm>
                <a:off x="742835" y="847470"/>
                <a:ext cx="3708819" cy="2642456"/>
              </a:xfrm>
              <a:prstGeom prst="roundRect">
                <a:avLst>
                  <a:gd name="adj" fmla="val 8356"/>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2" name="Rounded Rectangle 31">
                <a:extLst>
                  <a:ext uri="{FF2B5EF4-FFF2-40B4-BE49-F238E27FC236}">
                    <a16:creationId xmlns:a16="http://schemas.microsoft.com/office/drawing/2014/main" id="{DC61AC3E-612A-BF42-A530-DBB2E6BBF30D}"/>
                  </a:ext>
                </a:extLst>
              </p:cNvPr>
              <p:cNvSpPr/>
              <p:nvPr/>
            </p:nvSpPr>
            <p:spPr>
              <a:xfrm>
                <a:off x="798816" y="1157123"/>
                <a:ext cx="3584094" cy="2272834"/>
              </a:xfrm>
              <a:prstGeom prst="roundRect">
                <a:avLst>
                  <a:gd name="adj" fmla="val 7317"/>
                </a:avLst>
              </a:prstGeom>
              <a:solidFill>
                <a:schemeClr val="bg1"/>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33" name="TextBox 32">
                <a:extLst>
                  <a:ext uri="{FF2B5EF4-FFF2-40B4-BE49-F238E27FC236}">
                    <a16:creationId xmlns:a16="http://schemas.microsoft.com/office/drawing/2014/main" id="{2BAD2FFB-381E-D041-B0A5-82E95936ABD4}"/>
                  </a:ext>
                </a:extLst>
              </p:cNvPr>
              <p:cNvSpPr txBox="1"/>
              <p:nvPr/>
            </p:nvSpPr>
            <p:spPr>
              <a:xfrm>
                <a:off x="736454" y="864617"/>
                <a:ext cx="3708816" cy="338555"/>
              </a:xfrm>
              <a:prstGeom prst="rect">
                <a:avLst/>
              </a:prstGeom>
              <a:noFill/>
            </p:spPr>
            <p:txBody>
              <a:bodyPr wrap="square" rtlCol="0">
                <a:spAutoFit/>
              </a:bodyPr>
              <a:lstStyle/>
              <a:p>
                <a:pPr algn="ctr"/>
                <a:r>
                  <a:rPr lang="en-GB" sz="1050" dirty="0" err="1">
                    <a:solidFill>
                      <a:srgbClr val="002E54"/>
                    </a:solidFill>
                  </a:rPr>
                  <a:t>Gerarchia</a:t>
                </a:r>
                <a:endParaRPr lang="en-GB" sz="1050" dirty="0">
                  <a:solidFill>
                    <a:srgbClr val="002E54"/>
                  </a:solidFill>
                </a:endParaRPr>
              </a:p>
            </p:txBody>
          </p:sp>
        </p:grpSp>
        <p:pic>
          <p:nvPicPr>
            <p:cNvPr id="30" name="Picture 29" descr="apples_piled.jpg">
              <a:extLst>
                <a:ext uri="{FF2B5EF4-FFF2-40B4-BE49-F238E27FC236}">
                  <a16:creationId xmlns:a16="http://schemas.microsoft.com/office/drawing/2014/main" id="{344F390D-D865-8943-9548-C7EBC0B5CD78}"/>
                </a:ext>
              </a:extLst>
            </p:cNvPr>
            <p:cNvPicPr>
              <a:picLocks noChangeAspect="1"/>
            </p:cNvPicPr>
            <p:nvPr/>
          </p:nvPicPr>
          <p:blipFill rotWithShape="1">
            <a:blip r:embed="rId3">
              <a:extLst>
                <a:ext uri="{28A0092B-C50C-407E-A947-70E740481C1C}">
                  <a14:useLocalDpi xmlns:a14="http://schemas.microsoft.com/office/drawing/2010/main" val="0"/>
                </a:ext>
              </a:extLst>
            </a:blip>
            <a:srcRect t="7343" b="3196"/>
            <a:stretch/>
          </p:blipFill>
          <p:spPr>
            <a:xfrm>
              <a:off x="1140517" y="1340769"/>
              <a:ext cx="2904359" cy="2016224"/>
            </a:xfrm>
            <a:prstGeom prst="rect">
              <a:avLst/>
            </a:prstGeom>
            <a:noFill/>
            <a:ln>
              <a:noFill/>
            </a:ln>
          </p:spPr>
        </p:pic>
      </p:grpSp>
      <p:grpSp>
        <p:nvGrpSpPr>
          <p:cNvPr id="34" name="Group 33">
            <a:extLst>
              <a:ext uri="{FF2B5EF4-FFF2-40B4-BE49-F238E27FC236}">
                <a16:creationId xmlns:a16="http://schemas.microsoft.com/office/drawing/2014/main" id="{27A61B65-21FD-B744-B6CD-270CFC98238F}"/>
              </a:ext>
            </a:extLst>
          </p:cNvPr>
          <p:cNvGrpSpPr/>
          <p:nvPr/>
        </p:nvGrpSpPr>
        <p:grpSpPr>
          <a:xfrm>
            <a:off x="5736754" y="572374"/>
            <a:ext cx="2786400" cy="1981842"/>
            <a:chOff x="4696894" y="847470"/>
            <a:chExt cx="3715200" cy="2642456"/>
          </a:xfrm>
        </p:grpSpPr>
        <p:grpSp>
          <p:nvGrpSpPr>
            <p:cNvPr id="35" name="Group 34">
              <a:extLst>
                <a:ext uri="{FF2B5EF4-FFF2-40B4-BE49-F238E27FC236}">
                  <a16:creationId xmlns:a16="http://schemas.microsoft.com/office/drawing/2014/main" id="{AA1972B6-024D-DF4C-AA67-5039D6EC01DF}"/>
                </a:ext>
              </a:extLst>
            </p:cNvPr>
            <p:cNvGrpSpPr/>
            <p:nvPr/>
          </p:nvGrpSpPr>
          <p:grpSpPr>
            <a:xfrm>
              <a:off x="4696894" y="847470"/>
              <a:ext cx="3715200" cy="2642456"/>
              <a:chOff x="4696894" y="847470"/>
              <a:chExt cx="3715200" cy="2642456"/>
            </a:xfrm>
          </p:grpSpPr>
          <p:sp>
            <p:nvSpPr>
              <p:cNvPr id="37" name="Rounded Rectangle 36">
                <a:extLst>
                  <a:ext uri="{FF2B5EF4-FFF2-40B4-BE49-F238E27FC236}">
                    <a16:creationId xmlns:a16="http://schemas.microsoft.com/office/drawing/2014/main" id="{22729F87-4F0F-104E-95C3-061678546885}"/>
                  </a:ext>
                </a:extLst>
              </p:cNvPr>
              <p:cNvSpPr/>
              <p:nvPr/>
            </p:nvSpPr>
            <p:spPr>
              <a:xfrm>
                <a:off x="4703275" y="847470"/>
                <a:ext cx="3708819" cy="2642456"/>
              </a:xfrm>
              <a:prstGeom prst="roundRect">
                <a:avLst>
                  <a:gd name="adj" fmla="val 8356"/>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8" name="Rounded Rectangle 37">
                <a:extLst>
                  <a:ext uri="{FF2B5EF4-FFF2-40B4-BE49-F238E27FC236}">
                    <a16:creationId xmlns:a16="http://schemas.microsoft.com/office/drawing/2014/main" id="{1F48DFD7-E569-E642-9D3A-F13076883D30}"/>
                  </a:ext>
                </a:extLst>
              </p:cNvPr>
              <p:cNvSpPr/>
              <p:nvPr/>
            </p:nvSpPr>
            <p:spPr>
              <a:xfrm>
                <a:off x="4759256" y="1157123"/>
                <a:ext cx="3584094" cy="2272834"/>
              </a:xfrm>
              <a:prstGeom prst="roundRect">
                <a:avLst>
                  <a:gd name="adj" fmla="val 7317"/>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39" name="TextBox 38">
                <a:extLst>
                  <a:ext uri="{FF2B5EF4-FFF2-40B4-BE49-F238E27FC236}">
                    <a16:creationId xmlns:a16="http://schemas.microsoft.com/office/drawing/2014/main" id="{1E49FC47-60F4-B445-951F-60DC36197FB2}"/>
                  </a:ext>
                </a:extLst>
              </p:cNvPr>
              <p:cNvSpPr txBox="1"/>
              <p:nvPr/>
            </p:nvSpPr>
            <p:spPr>
              <a:xfrm>
                <a:off x="4696894" y="864617"/>
                <a:ext cx="3708816" cy="338555"/>
              </a:xfrm>
              <a:prstGeom prst="rect">
                <a:avLst/>
              </a:prstGeom>
              <a:noFill/>
            </p:spPr>
            <p:txBody>
              <a:bodyPr wrap="square" rtlCol="0">
                <a:spAutoFit/>
              </a:bodyPr>
              <a:lstStyle/>
              <a:p>
                <a:pPr algn="ctr"/>
                <a:r>
                  <a:rPr lang="en-GB" sz="1050" dirty="0" err="1">
                    <a:solidFill>
                      <a:srgbClr val="002E54"/>
                    </a:solidFill>
                  </a:rPr>
                  <a:t>Formalizzazione</a:t>
                </a:r>
                <a:r>
                  <a:rPr lang="en-GB" sz="1050" dirty="0">
                    <a:solidFill>
                      <a:srgbClr val="002E54"/>
                    </a:solidFill>
                  </a:rPr>
                  <a:t> e </a:t>
                </a:r>
                <a:r>
                  <a:rPr lang="en-GB" sz="1050" dirty="0" err="1">
                    <a:solidFill>
                      <a:srgbClr val="002E54"/>
                    </a:solidFill>
                  </a:rPr>
                  <a:t>stabilità</a:t>
                </a:r>
                <a:endParaRPr lang="en-GB" sz="1050" dirty="0">
                  <a:solidFill>
                    <a:srgbClr val="002E54"/>
                  </a:solidFill>
                </a:endParaRPr>
              </a:p>
            </p:txBody>
          </p:sp>
        </p:grpSp>
        <p:pic>
          <p:nvPicPr>
            <p:cNvPr id="36" name="Picture 35" descr="rock1.jpg">
              <a:extLst>
                <a:ext uri="{FF2B5EF4-FFF2-40B4-BE49-F238E27FC236}">
                  <a16:creationId xmlns:a16="http://schemas.microsoft.com/office/drawing/2014/main" id="{F5216B34-9FBA-8B4E-B6CA-3A3F75A8055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backgroundMark x1="33039" y1="82011" x2="49030" y2="87713"/>
                          <a14:backgroundMark x1="64433" y1="85832" x2="72252" y2="80600"/>
                        </a14:backgroundRemoval>
                      </a14:imgEffect>
                    </a14:imgLayer>
                  </a14:imgProps>
                </a:ext>
                <a:ext uri="{28A0092B-C50C-407E-A947-70E740481C1C}">
                  <a14:useLocalDpi xmlns:a14="http://schemas.microsoft.com/office/drawing/2010/main" val="0"/>
                </a:ext>
              </a:extLst>
            </a:blip>
            <a:srcRect t="19549" b="8276"/>
            <a:stretch/>
          </p:blipFill>
          <p:spPr>
            <a:xfrm>
              <a:off x="5156371" y="1340768"/>
              <a:ext cx="2793530" cy="2016224"/>
            </a:xfrm>
            <a:prstGeom prst="rect">
              <a:avLst/>
            </a:prstGeom>
          </p:spPr>
        </p:pic>
      </p:grpSp>
      <p:grpSp>
        <p:nvGrpSpPr>
          <p:cNvPr id="40" name="Group 39">
            <a:extLst>
              <a:ext uri="{FF2B5EF4-FFF2-40B4-BE49-F238E27FC236}">
                <a16:creationId xmlns:a16="http://schemas.microsoft.com/office/drawing/2014/main" id="{18641666-4662-9C40-B1CB-71D7F2207624}"/>
              </a:ext>
            </a:extLst>
          </p:cNvPr>
          <p:cNvGrpSpPr/>
          <p:nvPr/>
        </p:nvGrpSpPr>
        <p:grpSpPr>
          <a:xfrm>
            <a:off x="825975" y="2676828"/>
            <a:ext cx="2786400" cy="1981842"/>
            <a:chOff x="731906" y="3645024"/>
            <a:chExt cx="3715200" cy="2642456"/>
          </a:xfrm>
        </p:grpSpPr>
        <p:grpSp>
          <p:nvGrpSpPr>
            <p:cNvPr id="41" name="Group 40">
              <a:extLst>
                <a:ext uri="{FF2B5EF4-FFF2-40B4-BE49-F238E27FC236}">
                  <a16:creationId xmlns:a16="http://schemas.microsoft.com/office/drawing/2014/main" id="{69EE12C7-2471-7D41-B7DD-24BC82AC571E}"/>
                </a:ext>
              </a:extLst>
            </p:cNvPr>
            <p:cNvGrpSpPr/>
            <p:nvPr/>
          </p:nvGrpSpPr>
          <p:grpSpPr>
            <a:xfrm>
              <a:off x="731906" y="3645024"/>
              <a:ext cx="3715200" cy="2642456"/>
              <a:chOff x="731906" y="3645024"/>
              <a:chExt cx="3715200" cy="2642456"/>
            </a:xfrm>
          </p:grpSpPr>
          <p:sp>
            <p:nvSpPr>
              <p:cNvPr id="43" name="Rounded Rectangle 42">
                <a:extLst>
                  <a:ext uri="{FF2B5EF4-FFF2-40B4-BE49-F238E27FC236}">
                    <a16:creationId xmlns:a16="http://schemas.microsoft.com/office/drawing/2014/main" id="{6CAEBDCC-9168-DC44-83BF-280AF339FA0B}"/>
                  </a:ext>
                </a:extLst>
              </p:cNvPr>
              <p:cNvSpPr/>
              <p:nvPr/>
            </p:nvSpPr>
            <p:spPr>
              <a:xfrm>
                <a:off x="738287" y="3645024"/>
                <a:ext cx="3708819" cy="2642456"/>
              </a:xfrm>
              <a:prstGeom prst="roundRect">
                <a:avLst>
                  <a:gd name="adj" fmla="val 8356"/>
                </a:avLst>
              </a:pr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4" name="Rounded Rectangle 43">
                <a:extLst>
                  <a:ext uri="{FF2B5EF4-FFF2-40B4-BE49-F238E27FC236}">
                    <a16:creationId xmlns:a16="http://schemas.microsoft.com/office/drawing/2014/main" id="{D9340D1C-E7C7-AA44-9B0B-2AF754B5E0FE}"/>
                  </a:ext>
                </a:extLst>
              </p:cNvPr>
              <p:cNvSpPr/>
              <p:nvPr/>
            </p:nvSpPr>
            <p:spPr>
              <a:xfrm>
                <a:off x="794268" y="3954677"/>
                <a:ext cx="3584094" cy="2272834"/>
              </a:xfrm>
              <a:prstGeom prst="roundRect">
                <a:avLst>
                  <a:gd name="adj" fmla="val 7317"/>
                </a:avLst>
              </a:prstGeom>
              <a:solidFill>
                <a:schemeClr val="bg1"/>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45" name="TextBox 44">
                <a:extLst>
                  <a:ext uri="{FF2B5EF4-FFF2-40B4-BE49-F238E27FC236}">
                    <a16:creationId xmlns:a16="http://schemas.microsoft.com/office/drawing/2014/main" id="{550FFBD2-1E32-984F-AEC5-E210E84ACD31}"/>
                  </a:ext>
                </a:extLst>
              </p:cNvPr>
              <p:cNvSpPr txBox="1"/>
              <p:nvPr/>
            </p:nvSpPr>
            <p:spPr>
              <a:xfrm>
                <a:off x="731906" y="3662171"/>
                <a:ext cx="3708816" cy="338555"/>
              </a:xfrm>
              <a:prstGeom prst="rect">
                <a:avLst/>
              </a:prstGeom>
              <a:noFill/>
            </p:spPr>
            <p:txBody>
              <a:bodyPr wrap="square" rtlCol="0">
                <a:spAutoFit/>
              </a:bodyPr>
              <a:lstStyle/>
              <a:p>
                <a:pPr algn="ctr"/>
                <a:r>
                  <a:rPr lang="en-GB" sz="1050" dirty="0" err="1">
                    <a:solidFill>
                      <a:srgbClr val="002E54"/>
                    </a:solidFill>
                  </a:rPr>
                  <a:t>Regole</a:t>
                </a:r>
                <a:r>
                  <a:rPr lang="en-GB" sz="1050" dirty="0">
                    <a:solidFill>
                      <a:srgbClr val="002E54"/>
                    </a:solidFill>
                  </a:rPr>
                  <a:t> e procedure</a:t>
                </a:r>
              </a:p>
            </p:txBody>
          </p:sp>
        </p:grpSp>
        <p:pic>
          <p:nvPicPr>
            <p:cNvPr id="42" name="Picture 41" descr="one-way-right-safety-sign-p3115-118279_zoom.png">
              <a:extLst>
                <a:ext uri="{FF2B5EF4-FFF2-40B4-BE49-F238E27FC236}">
                  <a16:creationId xmlns:a16="http://schemas.microsoft.com/office/drawing/2014/main" id="{08689AAD-037E-2449-B5DD-7D7338F20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17" b="16617"/>
            <a:stretch/>
          </p:blipFill>
          <p:spPr>
            <a:xfrm>
              <a:off x="1215820" y="4170025"/>
              <a:ext cx="2753752" cy="1830318"/>
            </a:xfrm>
            <a:prstGeom prst="rect">
              <a:avLst/>
            </a:prstGeom>
            <a:noFill/>
            <a:ln>
              <a:noFill/>
            </a:ln>
          </p:spPr>
        </p:pic>
      </p:grpSp>
      <p:grpSp>
        <p:nvGrpSpPr>
          <p:cNvPr id="46" name="Group 45">
            <a:extLst>
              <a:ext uri="{FF2B5EF4-FFF2-40B4-BE49-F238E27FC236}">
                <a16:creationId xmlns:a16="http://schemas.microsoft.com/office/drawing/2014/main" id="{9747155F-F2B8-4B41-9BB6-8FF436FA2105}"/>
              </a:ext>
            </a:extLst>
          </p:cNvPr>
          <p:cNvGrpSpPr/>
          <p:nvPr/>
        </p:nvGrpSpPr>
        <p:grpSpPr>
          <a:xfrm>
            <a:off x="5736754" y="2676828"/>
            <a:ext cx="2786400" cy="1981842"/>
            <a:chOff x="4692346" y="3645024"/>
            <a:chExt cx="3715200" cy="2642456"/>
          </a:xfrm>
        </p:grpSpPr>
        <p:grpSp>
          <p:nvGrpSpPr>
            <p:cNvPr id="47" name="Group 46">
              <a:extLst>
                <a:ext uri="{FF2B5EF4-FFF2-40B4-BE49-F238E27FC236}">
                  <a16:creationId xmlns:a16="http://schemas.microsoft.com/office/drawing/2014/main" id="{9E3D8A68-FA55-2F4C-B9AF-D6A90A018030}"/>
                </a:ext>
              </a:extLst>
            </p:cNvPr>
            <p:cNvGrpSpPr/>
            <p:nvPr/>
          </p:nvGrpSpPr>
          <p:grpSpPr>
            <a:xfrm>
              <a:off x="4692346" y="3645024"/>
              <a:ext cx="3715200" cy="2642456"/>
              <a:chOff x="4692346" y="3645024"/>
              <a:chExt cx="3715200" cy="2642456"/>
            </a:xfrm>
          </p:grpSpPr>
          <p:sp>
            <p:nvSpPr>
              <p:cNvPr id="49" name="Rounded Rectangle 48">
                <a:extLst>
                  <a:ext uri="{FF2B5EF4-FFF2-40B4-BE49-F238E27FC236}">
                    <a16:creationId xmlns:a16="http://schemas.microsoft.com/office/drawing/2014/main" id="{AF3128F0-A0DD-1B43-AF52-CE49C1C9E342}"/>
                  </a:ext>
                </a:extLst>
              </p:cNvPr>
              <p:cNvSpPr/>
              <p:nvPr/>
            </p:nvSpPr>
            <p:spPr>
              <a:xfrm>
                <a:off x="4698727" y="3645024"/>
                <a:ext cx="3708819" cy="2642456"/>
              </a:xfrm>
              <a:prstGeom prst="roundRect">
                <a:avLst>
                  <a:gd name="adj" fmla="val 8356"/>
                </a:avLst>
              </a:prstGeom>
              <a:solidFill>
                <a:srgbClr val="9FCFFF"/>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0" name="Rounded Rectangle 49">
                <a:extLst>
                  <a:ext uri="{FF2B5EF4-FFF2-40B4-BE49-F238E27FC236}">
                    <a16:creationId xmlns:a16="http://schemas.microsoft.com/office/drawing/2014/main" id="{2936506E-F127-4349-98E0-165158FB33D4}"/>
                  </a:ext>
                </a:extLst>
              </p:cNvPr>
              <p:cNvSpPr/>
              <p:nvPr/>
            </p:nvSpPr>
            <p:spPr>
              <a:xfrm>
                <a:off x="4754708" y="3954677"/>
                <a:ext cx="3584094" cy="2272834"/>
              </a:xfrm>
              <a:prstGeom prst="roundRect">
                <a:avLst>
                  <a:gd name="adj" fmla="val 7317"/>
                </a:avLst>
              </a:prstGeom>
              <a:solidFill>
                <a:schemeClr val="bg1"/>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51" name="TextBox 50">
                <a:extLst>
                  <a:ext uri="{FF2B5EF4-FFF2-40B4-BE49-F238E27FC236}">
                    <a16:creationId xmlns:a16="http://schemas.microsoft.com/office/drawing/2014/main" id="{8EA6AA4A-DE4B-1840-A8C4-2DBE65DBE178}"/>
                  </a:ext>
                </a:extLst>
              </p:cNvPr>
              <p:cNvSpPr txBox="1"/>
              <p:nvPr/>
            </p:nvSpPr>
            <p:spPr>
              <a:xfrm>
                <a:off x="4692346" y="3662171"/>
                <a:ext cx="3708816" cy="338555"/>
              </a:xfrm>
              <a:prstGeom prst="rect">
                <a:avLst/>
              </a:prstGeom>
              <a:noFill/>
            </p:spPr>
            <p:txBody>
              <a:bodyPr wrap="square" rtlCol="0">
                <a:spAutoFit/>
              </a:bodyPr>
              <a:lstStyle/>
              <a:p>
                <a:pPr algn="ctr"/>
                <a:r>
                  <a:rPr lang="en-GB" sz="1050" dirty="0" err="1"/>
                  <a:t>Obbedienza</a:t>
                </a:r>
                <a:r>
                  <a:rPr lang="en-GB" sz="1050" dirty="0"/>
                  <a:t> e </a:t>
                </a:r>
                <a:r>
                  <a:rPr lang="en-GB" sz="1050" dirty="0" err="1"/>
                  <a:t>subordinazione</a:t>
                </a:r>
                <a:endParaRPr lang="en-GB" sz="1050" dirty="0"/>
              </a:p>
            </p:txBody>
          </p:sp>
        </p:grpSp>
        <p:pic>
          <p:nvPicPr>
            <p:cNvPr id="48" name="Picture 47" descr="ff987c_ea9ca16bd2857510a3386c94275e976b.gif_srz_1373_1248_75_22_0.50_1.20_0.00_gif.jpeg">
              <a:extLst>
                <a:ext uri="{FF2B5EF4-FFF2-40B4-BE49-F238E27FC236}">
                  <a16:creationId xmlns:a16="http://schemas.microsoft.com/office/drawing/2014/main" id="{6B11B8D5-D6E7-374C-A423-DF51ECA99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882" y="4109346"/>
              <a:ext cx="2521412" cy="1861616"/>
            </a:xfrm>
            <a:prstGeom prst="rect">
              <a:avLst/>
            </a:prstGeom>
          </p:spPr>
        </p:pic>
      </p:grpSp>
      <p:pic>
        <p:nvPicPr>
          <p:cNvPr id="53" name="Picture 52" descr="A picture containing clipart&#10;&#10;Description automatically generated">
            <a:extLst>
              <a:ext uri="{FF2B5EF4-FFF2-40B4-BE49-F238E27FC236}">
                <a16:creationId xmlns:a16="http://schemas.microsoft.com/office/drawing/2014/main" id="{A1B47B54-66CD-F34F-A89A-565ADCE88E11}"/>
              </a:ext>
            </a:extLst>
          </p:cNvPr>
          <p:cNvPicPr>
            <a:picLocks noChangeAspect="1"/>
          </p:cNvPicPr>
          <p:nvPr/>
        </p:nvPicPr>
        <p:blipFill>
          <a:blip r:embed="rId8">
            <a:duotone>
              <a:schemeClr val="accent1">
                <a:shade val="45000"/>
                <a:satMod val="135000"/>
              </a:schemeClr>
              <a:prstClr val="white"/>
            </a:duotone>
          </a:blip>
          <a:stretch>
            <a:fillRect/>
          </a:stretch>
        </p:blipFill>
        <p:spPr>
          <a:xfrm>
            <a:off x="3968467" y="1879600"/>
            <a:ext cx="1473200" cy="1384300"/>
          </a:xfrm>
          <a:prstGeom prst="rect">
            <a:avLst/>
          </a:prstGeom>
        </p:spPr>
      </p:pic>
      <p:sp>
        <p:nvSpPr>
          <p:cNvPr id="52" name="Title 3">
            <a:extLst>
              <a:ext uri="{FF2B5EF4-FFF2-40B4-BE49-F238E27FC236}">
                <a16:creationId xmlns:a16="http://schemas.microsoft.com/office/drawing/2014/main" id="{1CD22040-FDFD-364A-892C-44A384FFCA6A}"/>
              </a:ext>
            </a:extLst>
          </p:cNvPr>
          <p:cNvSpPr>
            <a:spLocks noGrp="1"/>
          </p:cNvSpPr>
          <p:nvPr>
            <p:ph type="title"/>
          </p:nvPr>
        </p:nvSpPr>
        <p:spPr>
          <a:xfrm>
            <a:off x="60400" y="14021"/>
            <a:ext cx="7483400" cy="539356"/>
          </a:xfrm>
        </p:spPr>
        <p:txBody>
          <a:bodyPr/>
          <a:lstStyle/>
          <a:p>
            <a:r>
              <a:rPr lang="it-IT" dirty="0"/>
              <a:t>I vecchi principi di organizzazione del lavoro</a:t>
            </a:r>
          </a:p>
        </p:txBody>
      </p:sp>
    </p:spTree>
    <p:extLst>
      <p:ext uri="{BB962C8B-B14F-4D97-AF65-F5344CB8AC3E}">
        <p14:creationId xmlns:p14="http://schemas.microsoft.com/office/powerpoint/2010/main" val="13781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1+#ppt_w/2"/>
                                          </p:val>
                                        </p:tav>
                                        <p:tav tm="100000">
                                          <p:val>
                                            <p:strVal val="#ppt_x"/>
                                          </p:val>
                                        </p:tav>
                                      </p:tavLst>
                                    </p:anim>
                                    <p:anim calcmode="lin" valueType="num">
                                      <p:cBhvr additive="base">
                                        <p:cTn id="13" dur="500" fill="hold"/>
                                        <p:tgtEl>
                                          <p:spTgt spid="3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1+#ppt_w/2"/>
                                          </p:val>
                                        </p:tav>
                                        <p:tav tm="100000">
                                          <p:val>
                                            <p:strVal val="#ppt_x"/>
                                          </p:val>
                                        </p:tav>
                                      </p:tavLst>
                                    </p:anim>
                                    <p:anim calcmode="lin" valueType="num">
                                      <p:cBhvr additive="base">
                                        <p:cTn id="23"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newly_elected_pope_francis_appears_at_the_window_o_514615b265.JPG"/>
          <p:cNvPicPr>
            <a:picLocks noChangeAspect="1"/>
          </p:cNvPicPr>
          <p:nvPr/>
        </p:nvPicPr>
        <p:blipFill rotWithShape="1">
          <a:blip r:embed="rId3">
            <a:extLst>
              <a:ext uri="{28A0092B-C50C-407E-A947-70E740481C1C}">
                <a14:useLocalDpi xmlns:a14="http://schemas.microsoft.com/office/drawing/2010/main" val="0"/>
              </a:ext>
            </a:extLst>
          </a:blip>
          <a:srcRect t="-111" b="7650"/>
          <a:stretch/>
        </p:blipFill>
        <p:spPr>
          <a:xfrm>
            <a:off x="0" y="407373"/>
            <a:ext cx="6877878" cy="4460294"/>
          </a:xfrm>
          <a:prstGeom prst="rect">
            <a:avLst/>
          </a:prstGeom>
        </p:spPr>
      </p:pic>
      <p:sp>
        <p:nvSpPr>
          <p:cNvPr id="7" name="Title 67">
            <a:extLst>
              <a:ext uri="{FF2B5EF4-FFF2-40B4-BE49-F238E27FC236}">
                <a16:creationId xmlns:a16="http://schemas.microsoft.com/office/drawing/2014/main" id="{9B5E8BEE-7C47-E54A-A106-F7E659D3FBDC}"/>
              </a:ext>
            </a:extLst>
          </p:cNvPr>
          <p:cNvSpPr>
            <a:spLocks noGrp="1"/>
          </p:cNvSpPr>
          <p:nvPr>
            <p:ph type="title"/>
          </p:nvPr>
        </p:nvSpPr>
        <p:spPr/>
        <p:txBody>
          <a:bodyPr>
            <a:normAutofit/>
          </a:bodyPr>
          <a:lstStyle/>
          <a:p>
            <a:r>
              <a:rPr lang="it-IT" dirty="0"/>
              <a:t>La centralità delle tecnologie</a:t>
            </a:r>
          </a:p>
        </p:txBody>
      </p:sp>
      <p:pic>
        <p:nvPicPr>
          <p:cNvPr id="4" name="Picture 3" descr="newly_elected_pope_francis_appears_at_the_window_o_514615b265.JPG">
            <a:extLst>
              <a:ext uri="{FF2B5EF4-FFF2-40B4-BE49-F238E27FC236}">
                <a16:creationId xmlns:a16="http://schemas.microsoft.com/office/drawing/2014/main" id="{74B48BC7-E3E3-CC45-ACD3-57AD1462AC5F}"/>
              </a:ext>
            </a:extLst>
          </p:cNvPr>
          <p:cNvPicPr>
            <a:picLocks noChangeAspect="1"/>
          </p:cNvPicPr>
          <p:nvPr/>
        </p:nvPicPr>
        <p:blipFill rotWithShape="1">
          <a:blip r:embed="rId3">
            <a:extLst>
              <a:ext uri="{28A0092B-C50C-407E-A947-70E740481C1C}">
                <a14:useLocalDpi xmlns:a14="http://schemas.microsoft.com/office/drawing/2010/main" val="0"/>
              </a:ext>
            </a:extLst>
          </a:blip>
          <a:srcRect l="81098" t="-111" b="7650"/>
          <a:stretch/>
        </p:blipFill>
        <p:spPr>
          <a:xfrm>
            <a:off x="6877878" y="407373"/>
            <a:ext cx="1300038" cy="4460294"/>
          </a:xfrm>
          <a:prstGeom prst="rect">
            <a:avLst/>
          </a:prstGeom>
        </p:spPr>
      </p:pic>
      <p:pic>
        <p:nvPicPr>
          <p:cNvPr id="5" name="Picture 4" descr="newly_elected_pope_francis_appears_at_the_window_o_514615b265.JPG">
            <a:extLst>
              <a:ext uri="{FF2B5EF4-FFF2-40B4-BE49-F238E27FC236}">
                <a16:creationId xmlns:a16="http://schemas.microsoft.com/office/drawing/2014/main" id="{0842280B-6719-4E4C-A267-30B8D79583B4}"/>
              </a:ext>
            </a:extLst>
          </p:cNvPr>
          <p:cNvPicPr>
            <a:picLocks noChangeAspect="1"/>
          </p:cNvPicPr>
          <p:nvPr/>
        </p:nvPicPr>
        <p:blipFill rotWithShape="1">
          <a:blip r:embed="rId3">
            <a:extLst>
              <a:ext uri="{28A0092B-C50C-407E-A947-70E740481C1C}">
                <a14:useLocalDpi xmlns:a14="http://schemas.microsoft.com/office/drawing/2010/main" val="0"/>
              </a:ext>
            </a:extLst>
          </a:blip>
          <a:srcRect l="81098" t="-111" b="7650"/>
          <a:stretch/>
        </p:blipFill>
        <p:spPr>
          <a:xfrm>
            <a:off x="7843962" y="407373"/>
            <a:ext cx="1300038" cy="4460294"/>
          </a:xfrm>
          <a:prstGeom prst="rect">
            <a:avLst/>
          </a:prstGeom>
        </p:spPr>
      </p:pic>
    </p:spTree>
    <p:extLst>
      <p:ext uri="{BB962C8B-B14F-4D97-AF65-F5344CB8AC3E}">
        <p14:creationId xmlns:p14="http://schemas.microsoft.com/office/powerpoint/2010/main" val="4092091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6016CA-6AB5-1448-BFC5-3F8ACACFFDC1}"/>
              </a:ext>
            </a:extLst>
          </p:cNvPr>
          <p:cNvGrpSpPr/>
          <p:nvPr/>
        </p:nvGrpSpPr>
        <p:grpSpPr>
          <a:xfrm>
            <a:off x="825975" y="572374"/>
            <a:ext cx="7697179" cy="4086296"/>
            <a:chOff x="825975" y="572374"/>
            <a:chExt cx="7697179" cy="4086296"/>
          </a:xfrm>
        </p:grpSpPr>
        <p:grpSp>
          <p:nvGrpSpPr>
            <p:cNvPr id="28" name="Group 27">
              <a:extLst>
                <a:ext uri="{FF2B5EF4-FFF2-40B4-BE49-F238E27FC236}">
                  <a16:creationId xmlns:a16="http://schemas.microsoft.com/office/drawing/2014/main" id="{B61B9517-8EE0-7D42-80E9-A26C2ECB6AEF}"/>
                </a:ext>
              </a:extLst>
            </p:cNvPr>
            <p:cNvGrpSpPr/>
            <p:nvPr/>
          </p:nvGrpSpPr>
          <p:grpSpPr>
            <a:xfrm>
              <a:off x="825975" y="572374"/>
              <a:ext cx="2786400" cy="1981842"/>
              <a:chOff x="736454" y="847470"/>
              <a:chExt cx="3715200" cy="2642456"/>
            </a:xfrm>
          </p:grpSpPr>
          <p:grpSp>
            <p:nvGrpSpPr>
              <p:cNvPr id="29" name="Group 28">
                <a:extLst>
                  <a:ext uri="{FF2B5EF4-FFF2-40B4-BE49-F238E27FC236}">
                    <a16:creationId xmlns:a16="http://schemas.microsoft.com/office/drawing/2014/main" id="{342DFD1D-1E53-6B49-8853-77BA5A260299}"/>
                  </a:ext>
                </a:extLst>
              </p:cNvPr>
              <p:cNvGrpSpPr/>
              <p:nvPr/>
            </p:nvGrpSpPr>
            <p:grpSpPr>
              <a:xfrm>
                <a:off x="736454" y="847470"/>
                <a:ext cx="3715200" cy="2642456"/>
                <a:chOff x="736454" y="847470"/>
                <a:chExt cx="3715200" cy="2642456"/>
              </a:xfrm>
            </p:grpSpPr>
            <p:sp>
              <p:nvSpPr>
                <p:cNvPr id="31" name="Rounded Rectangle 30">
                  <a:extLst>
                    <a:ext uri="{FF2B5EF4-FFF2-40B4-BE49-F238E27FC236}">
                      <a16:creationId xmlns:a16="http://schemas.microsoft.com/office/drawing/2014/main" id="{B0C3FBB5-47A6-D74E-B245-37369FB5ED9D}"/>
                    </a:ext>
                  </a:extLst>
                </p:cNvPr>
                <p:cNvSpPr/>
                <p:nvPr/>
              </p:nvSpPr>
              <p:spPr>
                <a:xfrm>
                  <a:off x="742835" y="847470"/>
                  <a:ext cx="3708819" cy="2642456"/>
                </a:xfrm>
                <a:prstGeom prst="roundRect">
                  <a:avLst>
                    <a:gd name="adj" fmla="val 8356"/>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2" name="Rounded Rectangle 31">
                  <a:extLst>
                    <a:ext uri="{FF2B5EF4-FFF2-40B4-BE49-F238E27FC236}">
                      <a16:creationId xmlns:a16="http://schemas.microsoft.com/office/drawing/2014/main" id="{DC61AC3E-612A-BF42-A530-DBB2E6BBF30D}"/>
                    </a:ext>
                  </a:extLst>
                </p:cNvPr>
                <p:cNvSpPr/>
                <p:nvPr/>
              </p:nvSpPr>
              <p:spPr>
                <a:xfrm>
                  <a:off x="798816" y="1157123"/>
                  <a:ext cx="3584094" cy="2272834"/>
                </a:xfrm>
                <a:prstGeom prst="roundRect">
                  <a:avLst>
                    <a:gd name="adj" fmla="val 7317"/>
                  </a:avLst>
                </a:prstGeom>
                <a:solidFill>
                  <a:schemeClr val="bg1"/>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33" name="TextBox 32">
                  <a:extLst>
                    <a:ext uri="{FF2B5EF4-FFF2-40B4-BE49-F238E27FC236}">
                      <a16:creationId xmlns:a16="http://schemas.microsoft.com/office/drawing/2014/main" id="{2BAD2FFB-381E-D041-B0A5-82E95936ABD4}"/>
                    </a:ext>
                  </a:extLst>
                </p:cNvPr>
                <p:cNvSpPr txBox="1"/>
                <p:nvPr/>
              </p:nvSpPr>
              <p:spPr>
                <a:xfrm>
                  <a:off x="736454" y="864617"/>
                  <a:ext cx="3708816" cy="338555"/>
                </a:xfrm>
                <a:prstGeom prst="rect">
                  <a:avLst/>
                </a:prstGeom>
                <a:noFill/>
              </p:spPr>
              <p:txBody>
                <a:bodyPr wrap="square" rtlCol="0">
                  <a:spAutoFit/>
                </a:bodyPr>
                <a:lstStyle/>
                <a:p>
                  <a:pPr algn="ctr"/>
                  <a:r>
                    <a:rPr lang="en-GB" sz="1050" dirty="0" err="1">
                      <a:solidFill>
                        <a:srgbClr val="002E54"/>
                      </a:solidFill>
                    </a:rPr>
                    <a:t>Gerarchia</a:t>
                  </a:r>
                  <a:endParaRPr lang="en-GB" sz="1050" dirty="0">
                    <a:solidFill>
                      <a:srgbClr val="002E54"/>
                    </a:solidFill>
                  </a:endParaRPr>
                </a:p>
              </p:txBody>
            </p:sp>
          </p:grpSp>
          <p:pic>
            <p:nvPicPr>
              <p:cNvPr id="30" name="Picture 29" descr="apples_piled.jpg">
                <a:extLst>
                  <a:ext uri="{FF2B5EF4-FFF2-40B4-BE49-F238E27FC236}">
                    <a16:creationId xmlns:a16="http://schemas.microsoft.com/office/drawing/2014/main" id="{344F390D-D865-8943-9548-C7EBC0B5C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17" y="1175236"/>
                <a:ext cx="2904358" cy="2253782"/>
              </a:xfrm>
              <a:prstGeom prst="rect">
                <a:avLst/>
              </a:prstGeom>
              <a:noFill/>
              <a:ln>
                <a:noFill/>
              </a:ln>
            </p:spPr>
          </p:pic>
        </p:grpSp>
        <p:grpSp>
          <p:nvGrpSpPr>
            <p:cNvPr id="34" name="Group 33">
              <a:extLst>
                <a:ext uri="{FF2B5EF4-FFF2-40B4-BE49-F238E27FC236}">
                  <a16:creationId xmlns:a16="http://schemas.microsoft.com/office/drawing/2014/main" id="{27A61B65-21FD-B744-B6CD-270CFC98238F}"/>
                </a:ext>
              </a:extLst>
            </p:cNvPr>
            <p:cNvGrpSpPr/>
            <p:nvPr/>
          </p:nvGrpSpPr>
          <p:grpSpPr>
            <a:xfrm>
              <a:off x="5736754" y="572374"/>
              <a:ext cx="2786400" cy="1981842"/>
              <a:chOff x="4696894" y="847470"/>
              <a:chExt cx="3715200" cy="2642456"/>
            </a:xfrm>
          </p:grpSpPr>
          <p:grpSp>
            <p:nvGrpSpPr>
              <p:cNvPr id="35" name="Group 34">
                <a:extLst>
                  <a:ext uri="{FF2B5EF4-FFF2-40B4-BE49-F238E27FC236}">
                    <a16:creationId xmlns:a16="http://schemas.microsoft.com/office/drawing/2014/main" id="{AA1972B6-024D-DF4C-AA67-5039D6EC01DF}"/>
                  </a:ext>
                </a:extLst>
              </p:cNvPr>
              <p:cNvGrpSpPr/>
              <p:nvPr/>
            </p:nvGrpSpPr>
            <p:grpSpPr>
              <a:xfrm>
                <a:off x="4696894" y="847470"/>
                <a:ext cx="3715200" cy="2642456"/>
                <a:chOff x="4696894" y="847470"/>
                <a:chExt cx="3715200" cy="2642456"/>
              </a:xfrm>
            </p:grpSpPr>
            <p:sp>
              <p:nvSpPr>
                <p:cNvPr id="37" name="Rounded Rectangle 36">
                  <a:extLst>
                    <a:ext uri="{FF2B5EF4-FFF2-40B4-BE49-F238E27FC236}">
                      <a16:creationId xmlns:a16="http://schemas.microsoft.com/office/drawing/2014/main" id="{22729F87-4F0F-104E-95C3-061678546885}"/>
                    </a:ext>
                  </a:extLst>
                </p:cNvPr>
                <p:cNvSpPr/>
                <p:nvPr/>
              </p:nvSpPr>
              <p:spPr>
                <a:xfrm>
                  <a:off x="4703275" y="847470"/>
                  <a:ext cx="3708819" cy="2642456"/>
                </a:xfrm>
                <a:prstGeom prst="roundRect">
                  <a:avLst>
                    <a:gd name="adj" fmla="val 8356"/>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8" name="Rounded Rectangle 37">
                  <a:extLst>
                    <a:ext uri="{FF2B5EF4-FFF2-40B4-BE49-F238E27FC236}">
                      <a16:creationId xmlns:a16="http://schemas.microsoft.com/office/drawing/2014/main" id="{1F48DFD7-E569-E642-9D3A-F13076883D30}"/>
                    </a:ext>
                  </a:extLst>
                </p:cNvPr>
                <p:cNvSpPr/>
                <p:nvPr/>
              </p:nvSpPr>
              <p:spPr>
                <a:xfrm>
                  <a:off x="4759256" y="1157123"/>
                  <a:ext cx="3584094" cy="2272834"/>
                </a:xfrm>
                <a:prstGeom prst="roundRect">
                  <a:avLst>
                    <a:gd name="adj" fmla="val 7317"/>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39" name="TextBox 38">
                  <a:extLst>
                    <a:ext uri="{FF2B5EF4-FFF2-40B4-BE49-F238E27FC236}">
                      <a16:creationId xmlns:a16="http://schemas.microsoft.com/office/drawing/2014/main" id="{1E49FC47-60F4-B445-951F-60DC36197FB2}"/>
                    </a:ext>
                  </a:extLst>
                </p:cNvPr>
                <p:cNvSpPr txBox="1"/>
                <p:nvPr/>
              </p:nvSpPr>
              <p:spPr>
                <a:xfrm>
                  <a:off x="4696894" y="864617"/>
                  <a:ext cx="3708816" cy="338555"/>
                </a:xfrm>
                <a:prstGeom prst="rect">
                  <a:avLst/>
                </a:prstGeom>
                <a:noFill/>
              </p:spPr>
              <p:txBody>
                <a:bodyPr wrap="square" rtlCol="0">
                  <a:spAutoFit/>
                </a:bodyPr>
                <a:lstStyle/>
                <a:p>
                  <a:pPr algn="ctr"/>
                  <a:r>
                    <a:rPr lang="en-GB" sz="1050" dirty="0" err="1">
                      <a:solidFill>
                        <a:srgbClr val="002E54"/>
                      </a:solidFill>
                    </a:rPr>
                    <a:t>Formalizzazione</a:t>
                  </a:r>
                  <a:r>
                    <a:rPr lang="en-GB" sz="1050" dirty="0">
                      <a:solidFill>
                        <a:srgbClr val="002E54"/>
                      </a:solidFill>
                    </a:rPr>
                    <a:t> e </a:t>
                  </a:r>
                  <a:r>
                    <a:rPr lang="en-GB" sz="1050" dirty="0" err="1">
                      <a:solidFill>
                        <a:srgbClr val="002E54"/>
                      </a:solidFill>
                    </a:rPr>
                    <a:t>stabilità</a:t>
                  </a:r>
                  <a:endParaRPr lang="en-GB" sz="1050" dirty="0">
                    <a:solidFill>
                      <a:srgbClr val="002E54"/>
                    </a:solidFill>
                  </a:endParaRPr>
                </a:p>
              </p:txBody>
            </p:sp>
          </p:grpSp>
          <p:pic>
            <p:nvPicPr>
              <p:cNvPr id="36" name="Picture 35" descr="rock1.jpg">
                <a:extLst>
                  <a:ext uri="{FF2B5EF4-FFF2-40B4-BE49-F238E27FC236}">
                    <a16:creationId xmlns:a16="http://schemas.microsoft.com/office/drawing/2014/main" id="{F5216B34-9FBA-8B4E-B6CA-3A3F75A8055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backgroundMark x1="33039" y1="82011" x2="49030" y2="87713"/>
                            <a14:backgroundMark x1="64433" y1="85832" x2="72252" y2="80600"/>
                          </a14:backgroundRemoval>
                        </a14:imgEffect>
                      </a14:imgLayer>
                    </a14:imgProps>
                  </a:ext>
                  <a:ext uri="{28A0092B-C50C-407E-A947-70E740481C1C}">
                    <a14:useLocalDpi xmlns:a14="http://schemas.microsoft.com/office/drawing/2010/main" val="0"/>
                  </a:ext>
                </a:extLst>
              </a:blip>
              <a:srcRect t="19549" b="8276"/>
              <a:stretch/>
            </p:blipFill>
            <p:spPr>
              <a:xfrm>
                <a:off x="5156371" y="1340768"/>
                <a:ext cx="2793530" cy="2016224"/>
              </a:xfrm>
              <a:prstGeom prst="rect">
                <a:avLst/>
              </a:prstGeom>
            </p:spPr>
          </p:pic>
        </p:grpSp>
        <p:grpSp>
          <p:nvGrpSpPr>
            <p:cNvPr id="40" name="Group 39">
              <a:extLst>
                <a:ext uri="{FF2B5EF4-FFF2-40B4-BE49-F238E27FC236}">
                  <a16:creationId xmlns:a16="http://schemas.microsoft.com/office/drawing/2014/main" id="{18641666-4662-9C40-B1CB-71D7F2207624}"/>
                </a:ext>
              </a:extLst>
            </p:cNvPr>
            <p:cNvGrpSpPr/>
            <p:nvPr/>
          </p:nvGrpSpPr>
          <p:grpSpPr>
            <a:xfrm>
              <a:off x="825975" y="2676828"/>
              <a:ext cx="2786400" cy="1981842"/>
              <a:chOff x="731906" y="3645024"/>
              <a:chExt cx="3715200" cy="2642456"/>
            </a:xfrm>
          </p:grpSpPr>
          <p:grpSp>
            <p:nvGrpSpPr>
              <p:cNvPr id="41" name="Group 40">
                <a:extLst>
                  <a:ext uri="{FF2B5EF4-FFF2-40B4-BE49-F238E27FC236}">
                    <a16:creationId xmlns:a16="http://schemas.microsoft.com/office/drawing/2014/main" id="{69EE12C7-2471-7D41-B7DD-24BC82AC571E}"/>
                  </a:ext>
                </a:extLst>
              </p:cNvPr>
              <p:cNvGrpSpPr/>
              <p:nvPr/>
            </p:nvGrpSpPr>
            <p:grpSpPr>
              <a:xfrm>
                <a:off x="731906" y="3645024"/>
                <a:ext cx="3715200" cy="2642456"/>
                <a:chOff x="731906" y="3645024"/>
                <a:chExt cx="3715200" cy="2642456"/>
              </a:xfrm>
            </p:grpSpPr>
            <p:sp>
              <p:nvSpPr>
                <p:cNvPr id="43" name="Rounded Rectangle 42">
                  <a:extLst>
                    <a:ext uri="{FF2B5EF4-FFF2-40B4-BE49-F238E27FC236}">
                      <a16:creationId xmlns:a16="http://schemas.microsoft.com/office/drawing/2014/main" id="{6CAEBDCC-9168-DC44-83BF-280AF339FA0B}"/>
                    </a:ext>
                  </a:extLst>
                </p:cNvPr>
                <p:cNvSpPr/>
                <p:nvPr/>
              </p:nvSpPr>
              <p:spPr>
                <a:xfrm>
                  <a:off x="738287" y="3645024"/>
                  <a:ext cx="3708819" cy="2642456"/>
                </a:xfrm>
                <a:prstGeom prst="roundRect">
                  <a:avLst>
                    <a:gd name="adj" fmla="val 8356"/>
                  </a:avLst>
                </a:pr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4" name="Rounded Rectangle 43">
                  <a:extLst>
                    <a:ext uri="{FF2B5EF4-FFF2-40B4-BE49-F238E27FC236}">
                      <a16:creationId xmlns:a16="http://schemas.microsoft.com/office/drawing/2014/main" id="{D9340D1C-E7C7-AA44-9B0B-2AF754B5E0FE}"/>
                    </a:ext>
                  </a:extLst>
                </p:cNvPr>
                <p:cNvSpPr/>
                <p:nvPr/>
              </p:nvSpPr>
              <p:spPr>
                <a:xfrm>
                  <a:off x="794268" y="3954677"/>
                  <a:ext cx="3584094" cy="2272834"/>
                </a:xfrm>
                <a:prstGeom prst="roundRect">
                  <a:avLst>
                    <a:gd name="adj" fmla="val 7317"/>
                  </a:avLst>
                </a:prstGeom>
                <a:solidFill>
                  <a:schemeClr val="bg1"/>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45" name="TextBox 44">
                  <a:extLst>
                    <a:ext uri="{FF2B5EF4-FFF2-40B4-BE49-F238E27FC236}">
                      <a16:creationId xmlns:a16="http://schemas.microsoft.com/office/drawing/2014/main" id="{550FFBD2-1E32-984F-AEC5-E210E84ACD31}"/>
                    </a:ext>
                  </a:extLst>
                </p:cNvPr>
                <p:cNvSpPr txBox="1"/>
                <p:nvPr/>
              </p:nvSpPr>
              <p:spPr>
                <a:xfrm>
                  <a:off x="731906" y="3662171"/>
                  <a:ext cx="3708816" cy="338555"/>
                </a:xfrm>
                <a:prstGeom prst="rect">
                  <a:avLst/>
                </a:prstGeom>
                <a:noFill/>
              </p:spPr>
              <p:txBody>
                <a:bodyPr wrap="square" rtlCol="0">
                  <a:spAutoFit/>
                </a:bodyPr>
                <a:lstStyle/>
                <a:p>
                  <a:pPr algn="ctr"/>
                  <a:r>
                    <a:rPr lang="en-GB" sz="1050" dirty="0" err="1">
                      <a:solidFill>
                        <a:srgbClr val="002E54"/>
                      </a:solidFill>
                    </a:rPr>
                    <a:t>Regole</a:t>
                  </a:r>
                  <a:r>
                    <a:rPr lang="en-GB" sz="1050" dirty="0">
                      <a:solidFill>
                        <a:srgbClr val="002E54"/>
                      </a:solidFill>
                    </a:rPr>
                    <a:t> e procedure</a:t>
                  </a:r>
                </a:p>
              </p:txBody>
            </p:sp>
          </p:grpSp>
          <p:pic>
            <p:nvPicPr>
              <p:cNvPr id="42" name="Picture 41" descr="one-way-right-safety-sign-p3115-118279_zoom.png">
                <a:extLst>
                  <a:ext uri="{FF2B5EF4-FFF2-40B4-BE49-F238E27FC236}">
                    <a16:creationId xmlns:a16="http://schemas.microsoft.com/office/drawing/2014/main" id="{08689AAD-037E-2449-B5DD-7D7338F20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17" b="16617"/>
              <a:stretch/>
            </p:blipFill>
            <p:spPr>
              <a:xfrm>
                <a:off x="1215820" y="4170025"/>
                <a:ext cx="2753752" cy="1830318"/>
              </a:xfrm>
              <a:prstGeom prst="rect">
                <a:avLst/>
              </a:prstGeom>
              <a:noFill/>
              <a:ln>
                <a:noFill/>
              </a:ln>
            </p:spPr>
          </p:pic>
        </p:grpSp>
        <p:grpSp>
          <p:nvGrpSpPr>
            <p:cNvPr id="46" name="Group 45">
              <a:extLst>
                <a:ext uri="{FF2B5EF4-FFF2-40B4-BE49-F238E27FC236}">
                  <a16:creationId xmlns:a16="http://schemas.microsoft.com/office/drawing/2014/main" id="{9747155F-F2B8-4B41-9BB6-8FF436FA2105}"/>
                </a:ext>
              </a:extLst>
            </p:cNvPr>
            <p:cNvGrpSpPr/>
            <p:nvPr/>
          </p:nvGrpSpPr>
          <p:grpSpPr>
            <a:xfrm>
              <a:off x="5736754" y="2676828"/>
              <a:ext cx="2786400" cy="1981842"/>
              <a:chOff x="4692346" y="3645024"/>
              <a:chExt cx="3715200" cy="2642456"/>
            </a:xfrm>
          </p:grpSpPr>
          <p:grpSp>
            <p:nvGrpSpPr>
              <p:cNvPr id="47" name="Group 46">
                <a:extLst>
                  <a:ext uri="{FF2B5EF4-FFF2-40B4-BE49-F238E27FC236}">
                    <a16:creationId xmlns:a16="http://schemas.microsoft.com/office/drawing/2014/main" id="{9E3D8A68-FA55-2F4C-B9AF-D6A90A018030}"/>
                  </a:ext>
                </a:extLst>
              </p:cNvPr>
              <p:cNvGrpSpPr/>
              <p:nvPr/>
            </p:nvGrpSpPr>
            <p:grpSpPr>
              <a:xfrm>
                <a:off x="4692346" y="3645024"/>
                <a:ext cx="3715200" cy="2642456"/>
                <a:chOff x="4692346" y="3645024"/>
                <a:chExt cx="3715200" cy="2642456"/>
              </a:xfrm>
            </p:grpSpPr>
            <p:sp>
              <p:nvSpPr>
                <p:cNvPr id="49" name="Rounded Rectangle 48">
                  <a:extLst>
                    <a:ext uri="{FF2B5EF4-FFF2-40B4-BE49-F238E27FC236}">
                      <a16:creationId xmlns:a16="http://schemas.microsoft.com/office/drawing/2014/main" id="{AF3128F0-A0DD-1B43-AF52-CE49C1C9E342}"/>
                    </a:ext>
                  </a:extLst>
                </p:cNvPr>
                <p:cNvSpPr/>
                <p:nvPr/>
              </p:nvSpPr>
              <p:spPr>
                <a:xfrm>
                  <a:off x="4698727" y="3645024"/>
                  <a:ext cx="3708819" cy="2642456"/>
                </a:xfrm>
                <a:prstGeom prst="roundRect">
                  <a:avLst>
                    <a:gd name="adj" fmla="val 8356"/>
                  </a:avLst>
                </a:prstGeom>
                <a:solidFill>
                  <a:srgbClr val="9FCFFF"/>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0" name="Rounded Rectangle 49">
                  <a:extLst>
                    <a:ext uri="{FF2B5EF4-FFF2-40B4-BE49-F238E27FC236}">
                      <a16:creationId xmlns:a16="http://schemas.microsoft.com/office/drawing/2014/main" id="{2936506E-F127-4349-98E0-165158FB33D4}"/>
                    </a:ext>
                  </a:extLst>
                </p:cNvPr>
                <p:cNvSpPr/>
                <p:nvPr/>
              </p:nvSpPr>
              <p:spPr>
                <a:xfrm>
                  <a:off x="4754708" y="3954677"/>
                  <a:ext cx="3584094" cy="2272834"/>
                </a:xfrm>
                <a:prstGeom prst="roundRect">
                  <a:avLst>
                    <a:gd name="adj" fmla="val 7317"/>
                  </a:avLst>
                </a:prstGeom>
                <a:solidFill>
                  <a:schemeClr val="bg1"/>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chemeClr val="tx1"/>
                    </a:solidFill>
                    <a:latin typeface="Arial" charset="0"/>
                    <a:cs typeface="Arial" charset="0"/>
                  </a:endParaRPr>
                </a:p>
              </p:txBody>
            </p:sp>
            <p:sp>
              <p:nvSpPr>
                <p:cNvPr id="51" name="TextBox 50">
                  <a:extLst>
                    <a:ext uri="{FF2B5EF4-FFF2-40B4-BE49-F238E27FC236}">
                      <a16:creationId xmlns:a16="http://schemas.microsoft.com/office/drawing/2014/main" id="{8EA6AA4A-DE4B-1840-A8C4-2DBE65DBE178}"/>
                    </a:ext>
                  </a:extLst>
                </p:cNvPr>
                <p:cNvSpPr txBox="1"/>
                <p:nvPr/>
              </p:nvSpPr>
              <p:spPr>
                <a:xfrm>
                  <a:off x="4692346" y="3662171"/>
                  <a:ext cx="3708816" cy="338555"/>
                </a:xfrm>
                <a:prstGeom prst="rect">
                  <a:avLst/>
                </a:prstGeom>
                <a:noFill/>
              </p:spPr>
              <p:txBody>
                <a:bodyPr wrap="square" rtlCol="0">
                  <a:spAutoFit/>
                </a:bodyPr>
                <a:lstStyle/>
                <a:p>
                  <a:pPr algn="ctr"/>
                  <a:r>
                    <a:rPr lang="en-GB" sz="1050" dirty="0" err="1"/>
                    <a:t>Obbedienza</a:t>
                  </a:r>
                  <a:r>
                    <a:rPr lang="en-GB" sz="1050" dirty="0"/>
                    <a:t> e </a:t>
                  </a:r>
                  <a:r>
                    <a:rPr lang="en-GB" sz="1050" dirty="0" err="1"/>
                    <a:t>subordinazione</a:t>
                  </a:r>
                  <a:endParaRPr lang="en-GB" sz="1050" dirty="0"/>
                </a:p>
              </p:txBody>
            </p:sp>
          </p:grpSp>
          <p:pic>
            <p:nvPicPr>
              <p:cNvPr id="48" name="Picture 47" descr="ff987c_ea9ca16bd2857510a3386c94275e976b.gif_srz_1373_1248_75_22_0.50_1.20_0.00_gif.jpeg">
                <a:extLst>
                  <a:ext uri="{FF2B5EF4-FFF2-40B4-BE49-F238E27FC236}">
                    <a16:creationId xmlns:a16="http://schemas.microsoft.com/office/drawing/2014/main" id="{6B11B8D5-D6E7-374C-A423-DF51ECA99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882" y="4109346"/>
                <a:ext cx="2521412" cy="1861616"/>
              </a:xfrm>
              <a:prstGeom prst="rect">
                <a:avLst/>
              </a:prstGeom>
            </p:spPr>
          </p:pic>
        </p:grpSp>
      </p:grpSp>
      <p:grpSp>
        <p:nvGrpSpPr>
          <p:cNvPr id="52" name="Group 51">
            <a:extLst>
              <a:ext uri="{FF2B5EF4-FFF2-40B4-BE49-F238E27FC236}">
                <a16:creationId xmlns:a16="http://schemas.microsoft.com/office/drawing/2014/main" id="{D1B0A899-5926-F142-B352-B4CEE5283A40}"/>
              </a:ext>
            </a:extLst>
          </p:cNvPr>
          <p:cNvGrpSpPr/>
          <p:nvPr/>
        </p:nvGrpSpPr>
        <p:grpSpPr>
          <a:xfrm>
            <a:off x="5741540" y="580078"/>
            <a:ext cx="2786400" cy="1981842"/>
            <a:chOff x="4696894" y="847470"/>
            <a:chExt cx="3715200" cy="2642456"/>
          </a:xfrm>
        </p:grpSpPr>
        <p:grpSp>
          <p:nvGrpSpPr>
            <p:cNvPr id="54" name="Group 53">
              <a:extLst>
                <a:ext uri="{FF2B5EF4-FFF2-40B4-BE49-F238E27FC236}">
                  <a16:creationId xmlns:a16="http://schemas.microsoft.com/office/drawing/2014/main" id="{0F6883C3-EDF1-D246-8007-E2ACFC7B802A}"/>
                </a:ext>
              </a:extLst>
            </p:cNvPr>
            <p:cNvGrpSpPr/>
            <p:nvPr/>
          </p:nvGrpSpPr>
          <p:grpSpPr>
            <a:xfrm>
              <a:off x="4696894" y="847470"/>
              <a:ext cx="3715200" cy="2642456"/>
              <a:chOff x="4696894" y="847470"/>
              <a:chExt cx="3715200" cy="2642456"/>
            </a:xfrm>
          </p:grpSpPr>
          <p:sp>
            <p:nvSpPr>
              <p:cNvPr id="56" name="Rounded Rectangle 55">
                <a:extLst>
                  <a:ext uri="{FF2B5EF4-FFF2-40B4-BE49-F238E27FC236}">
                    <a16:creationId xmlns:a16="http://schemas.microsoft.com/office/drawing/2014/main" id="{D72DE3F5-9163-A04F-AE4D-6735BD639DA4}"/>
                  </a:ext>
                </a:extLst>
              </p:cNvPr>
              <p:cNvSpPr/>
              <p:nvPr/>
            </p:nvSpPr>
            <p:spPr>
              <a:xfrm>
                <a:off x="4703275" y="847470"/>
                <a:ext cx="3708819" cy="2642456"/>
              </a:xfrm>
              <a:prstGeom prst="roundRect">
                <a:avLst>
                  <a:gd name="adj" fmla="val 8356"/>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002E54"/>
                  </a:solidFill>
                </a:endParaRPr>
              </a:p>
            </p:txBody>
          </p:sp>
          <p:sp>
            <p:nvSpPr>
              <p:cNvPr id="57" name="Rounded Rectangle 56">
                <a:extLst>
                  <a:ext uri="{FF2B5EF4-FFF2-40B4-BE49-F238E27FC236}">
                    <a16:creationId xmlns:a16="http://schemas.microsoft.com/office/drawing/2014/main" id="{1CF25DC8-0CD7-7845-BFD4-1C96EE920A8D}"/>
                  </a:ext>
                </a:extLst>
              </p:cNvPr>
              <p:cNvSpPr/>
              <p:nvPr/>
            </p:nvSpPr>
            <p:spPr>
              <a:xfrm>
                <a:off x="4759256" y="1157123"/>
                <a:ext cx="3584094" cy="2272834"/>
              </a:xfrm>
              <a:prstGeom prst="roundRect">
                <a:avLst>
                  <a:gd name="adj" fmla="val 7317"/>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rgbClr val="002E54"/>
                  </a:solidFill>
                  <a:latin typeface="Arial" charset="0"/>
                  <a:cs typeface="Arial" charset="0"/>
                </a:endParaRPr>
              </a:p>
            </p:txBody>
          </p:sp>
          <p:sp>
            <p:nvSpPr>
              <p:cNvPr id="58" name="TextBox 57">
                <a:extLst>
                  <a:ext uri="{FF2B5EF4-FFF2-40B4-BE49-F238E27FC236}">
                    <a16:creationId xmlns:a16="http://schemas.microsoft.com/office/drawing/2014/main" id="{FEA1118F-433C-974A-A609-CE68F6F6D931}"/>
                  </a:ext>
                </a:extLst>
              </p:cNvPr>
              <p:cNvSpPr txBox="1"/>
              <p:nvPr/>
            </p:nvSpPr>
            <p:spPr>
              <a:xfrm>
                <a:off x="4696894" y="864617"/>
                <a:ext cx="3708816" cy="338555"/>
              </a:xfrm>
              <a:prstGeom prst="rect">
                <a:avLst/>
              </a:prstGeom>
              <a:noFill/>
            </p:spPr>
            <p:txBody>
              <a:bodyPr wrap="square" rtlCol="0">
                <a:spAutoFit/>
              </a:bodyPr>
              <a:lstStyle/>
              <a:p>
                <a:pPr algn="ctr"/>
                <a:r>
                  <a:rPr lang="en-GB" sz="1050" dirty="0" err="1">
                    <a:solidFill>
                      <a:srgbClr val="002E54"/>
                    </a:solidFill>
                  </a:rPr>
                  <a:t>Miglioramento</a:t>
                </a:r>
                <a:r>
                  <a:rPr lang="en-GB" sz="1050" dirty="0">
                    <a:solidFill>
                      <a:srgbClr val="002E54"/>
                    </a:solidFill>
                  </a:rPr>
                  <a:t> ed empowerment</a:t>
                </a:r>
              </a:p>
            </p:txBody>
          </p:sp>
        </p:grpSp>
        <p:pic>
          <p:nvPicPr>
            <p:cNvPr id="55" name="Picture 54" descr="amp-muscle_main.jpg">
              <a:extLst>
                <a:ext uri="{FF2B5EF4-FFF2-40B4-BE49-F238E27FC236}">
                  <a16:creationId xmlns:a16="http://schemas.microsoft.com/office/drawing/2014/main" id="{81A5C5CB-1221-F140-9F76-A7FC35503A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27248" y="1218504"/>
              <a:ext cx="3162386" cy="2188980"/>
            </a:xfrm>
            <a:prstGeom prst="rect">
              <a:avLst/>
            </a:prstGeom>
          </p:spPr>
        </p:pic>
      </p:grpSp>
      <p:grpSp>
        <p:nvGrpSpPr>
          <p:cNvPr id="59" name="Group 58">
            <a:extLst>
              <a:ext uri="{FF2B5EF4-FFF2-40B4-BE49-F238E27FC236}">
                <a16:creationId xmlns:a16="http://schemas.microsoft.com/office/drawing/2014/main" id="{94C74705-384F-E440-8C70-9AD2DB2C4AD4}"/>
              </a:ext>
            </a:extLst>
          </p:cNvPr>
          <p:cNvGrpSpPr/>
          <p:nvPr/>
        </p:nvGrpSpPr>
        <p:grpSpPr>
          <a:xfrm>
            <a:off x="819474" y="2676828"/>
            <a:ext cx="2786400" cy="1981842"/>
            <a:chOff x="731906" y="3645024"/>
            <a:chExt cx="3715200" cy="2642456"/>
          </a:xfrm>
        </p:grpSpPr>
        <p:grpSp>
          <p:nvGrpSpPr>
            <p:cNvPr id="60" name="Group 59">
              <a:extLst>
                <a:ext uri="{FF2B5EF4-FFF2-40B4-BE49-F238E27FC236}">
                  <a16:creationId xmlns:a16="http://schemas.microsoft.com/office/drawing/2014/main" id="{D301493F-8C64-4741-BF34-50C8EF54DAF1}"/>
                </a:ext>
              </a:extLst>
            </p:cNvPr>
            <p:cNvGrpSpPr/>
            <p:nvPr/>
          </p:nvGrpSpPr>
          <p:grpSpPr>
            <a:xfrm>
              <a:off x="731906" y="3645024"/>
              <a:ext cx="3715200" cy="2642456"/>
              <a:chOff x="731906" y="3645024"/>
              <a:chExt cx="3715200" cy="2642456"/>
            </a:xfrm>
          </p:grpSpPr>
          <p:sp>
            <p:nvSpPr>
              <p:cNvPr id="62" name="Rounded Rectangle 61">
                <a:extLst>
                  <a:ext uri="{FF2B5EF4-FFF2-40B4-BE49-F238E27FC236}">
                    <a16:creationId xmlns:a16="http://schemas.microsoft.com/office/drawing/2014/main" id="{90633DB4-DFBF-A24F-B125-6E293D037F9A}"/>
                  </a:ext>
                </a:extLst>
              </p:cNvPr>
              <p:cNvSpPr/>
              <p:nvPr/>
            </p:nvSpPr>
            <p:spPr>
              <a:xfrm>
                <a:off x="738287" y="3645024"/>
                <a:ext cx="3708819" cy="2642456"/>
              </a:xfrm>
              <a:prstGeom prst="roundRect">
                <a:avLst>
                  <a:gd name="adj" fmla="val 8356"/>
                </a:avLst>
              </a:pr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002E54"/>
                  </a:solidFill>
                </a:endParaRPr>
              </a:p>
            </p:txBody>
          </p:sp>
          <p:sp>
            <p:nvSpPr>
              <p:cNvPr id="63" name="Rounded Rectangle 62">
                <a:extLst>
                  <a:ext uri="{FF2B5EF4-FFF2-40B4-BE49-F238E27FC236}">
                    <a16:creationId xmlns:a16="http://schemas.microsoft.com/office/drawing/2014/main" id="{EF91E730-4472-1840-9E74-2086C8A331F5}"/>
                  </a:ext>
                </a:extLst>
              </p:cNvPr>
              <p:cNvSpPr/>
              <p:nvPr/>
            </p:nvSpPr>
            <p:spPr>
              <a:xfrm>
                <a:off x="794268" y="3954677"/>
                <a:ext cx="3584094" cy="2272834"/>
              </a:xfrm>
              <a:prstGeom prst="roundRect">
                <a:avLst>
                  <a:gd name="adj" fmla="val 7317"/>
                </a:avLst>
              </a:prstGeom>
              <a:solidFill>
                <a:schemeClr val="bg1"/>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rgbClr val="002E54"/>
                  </a:solidFill>
                  <a:latin typeface="Arial" charset="0"/>
                  <a:cs typeface="Arial" charset="0"/>
                </a:endParaRPr>
              </a:p>
            </p:txBody>
          </p:sp>
          <p:sp>
            <p:nvSpPr>
              <p:cNvPr id="64" name="TextBox 63">
                <a:extLst>
                  <a:ext uri="{FF2B5EF4-FFF2-40B4-BE49-F238E27FC236}">
                    <a16:creationId xmlns:a16="http://schemas.microsoft.com/office/drawing/2014/main" id="{DA673761-4411-AC4F-B64B-2FE044298843}"/>
                  </a:ext>
                </a:extLst>
              </p:cNvPr>
              <p:cNvSpPr txBox="1"/>
              <p:nvPr/>
            </p:nvSpPr>
            <p:spPr>
              <a:xfrm>
                <a:off x="731906" y="3662171"/>
                <a:ext cx="3708816" cy="338555"/>
              </a:xfrm>
              <a:prstGeom prst="rect">
                <a:avLst/>
              </a:prstGeom>
              <a:noFill/>
            </p:spPr>
            <p:txBody>
              <a:bodyPr wrap="square" rtlCol="0">
                <a:spAutoFit/>
              </a:bodyPr>
              <a:lstStyle/>
              <a:p>
                <a:pPr algn="ctr"/>
                <a:r>
                  <a:rPr lang="en-GB" sz="1050" dirty="0" err="1">
                    <a:solidFill>
                      <a:srgbClr val="002E54"/>
                    </a:solidFill>
                  </a:rPr>
                  <a:t>Personalizzazione</a:t>
                </a:r>
                <a:r>
                  <a:rPr lang="en-GB" sz="1050" dirty="0">
                    <a:solidFill>
                      <a:srgbClr val="002E54"/>
                    </a:solidFill>
                  </a:rPr>
                  <a:t> e </a:t>
                </a:r>
                <a:r>
                  <a:rPr lang="en-GB" sz="1050" dirty="0" err="1">
                    <a:solidFill>
                      <a:srgbClr val="002E54"/>
                    </a:solidFill>
                  </a:rPr>
                  <a:t>flessibiltà</a:t>
                </a:r>
                <a:endParaRPr lang="en-GB" sz="1050" dirty="0">
                  <a:solidFill>
                    <a:srgbClr val="002E54"/>
                  </a:solidFill>
                </a:endParaRPr>
              </a:p>
            </p:txBody>
          </p:sp>
        </p:grpSp>
        <p:pic>
          <p:nvPicPr>
            <p:cNvPr id="61" name="Picture 60" descr="img-bendy-woman-new.png">
              <a:extLst>
                <a:ext uri="{FF2B5EF4-FFF2-40B4-BE49-F238E27FC236}">
                  <a16:creationId xmlns:a16="http://schemas.microsoft.com/office/drawing/2014/main" id="{0CB4377B-5A81-D541-B217-9F7F76C27A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43608" y="4221088"/>
              <a:ext cx="3146296" cy="1819130"/>
            </a:xfrm>
            <a:prstGeom prst="rect">
              <a:avLst/>
            </a:prstGeom>
          </p:spPr>
        </p:pic>
      </p:grpSp>
      <p:grpSp>
        <p:nvGrpSpPr>
          <p:cNvPr id="65" name="Group 64">
            <a:extLst>
              <a:ext uri="{FF2B5EF4-FFF2-40B4-BE49-F238E27FC236}">
                <a16:creationId xmlns:a16="http://schemas.microsoft.com/office/drawing/2014/main" id="{3473F67C-F475-9A49-871A-CA03D01D038E}"/>
              </a:ext>
            </a:extLst>
          </p:cNvPr>
          <p:cNvGrpSpPr/>
          <p:nvPr/>
        </p:nvGrpSpPr>
        <p:grpSpPr>
          <a:xfrm>
            <a:off x="5743933" y="2676828"/>
            <a:ext cx="2786400" cy="1981842"/>
            <a:chOff x="4692346" y="3645024"/>
            <a:chExt cx="3715200" cy="2642456"/>
          </a:xfrm>
        </p:grpSpPr>
        <p:grpSp>
          <p:nvGrpSpPr>
            <p:cNvPr id="66" name="Group 65">
              <a:extLst>
                <a:ext uri="{FF2B5EF4-FFF2-40B4-BE49-F238E27FC236}">
                  <a16:creationId xmlns:a16="http://schemas.microsoft.com/office/drawing/2014/main" id="{95B11894-6F6C-2249-8308-4C4F70640CAA}"/>
                </a:ext>
              </a:extLst>
            </p:cNvPr>
            <p:cNvGrpSpPr/>
            <p:nvPr/>
          </p:nvGrpSpPr>
          <p:grpSpPr>
            <a:xfrm>
              <a:off x="4692346" y="3645024"/>
              <a:ext cx="3715200" cy="2642456"/>
              <a:chOff x="4692346" y="3645024"/>
              <a:chExt cx="3715200" cy="2642456"/>
            </a:xfrm>
          </p:grpSpPr>
          <p:sp>
            <p:nvSpPr>
              <p:cNvPr id="68" name="Rounded Rectangle 67">
                <a:extLst>
                  <a:ext uri="{FF2B5EF4-FFF2-40B4-BE49-F238E27FC236}">
                    <a16:creationId xmlns:a16="http://schemas.microsoft.com/office/drawing/2014/main" id="{501846A0-C2F4-4A4C-B10B-89C8019FAC1A}"/>
                  </a:ext>
                </a:extLst>
              </p:cNvPr>
              <p:cNvSpPr/>
              <p:nvPr/>
            </p:nvSpPr>
            <p:spPr>
              <a:xfrm>
                <a:off x="4698727" y="3645024"/>
                <a:ext cx="3708819" cy="2642456"/>
              </a:xfrm>
              <a:prstGeom prst="roundRect">
                <a:avLst>
                  <a:gd name="adj" fmla="val 8356"/>
                </a:avLst>
              </a:prstGeom>
              <a:solidFill>
                <a:srgbClr val="9FCFFF"/>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002E54"/>
                  </a:solidFill>
                </a:endParaRPr>
              </a:p>
            </p:txBody>
          </p:sp>
          <p:sp>
            <p:nvSpPr>
              <p:cNvPr id="69" name="Rounded Rectangle 68">
                <a:extLst>
                  <a:ext uri="{FF2B5EF4-FFF2-40B4-BE49-F238E27FC236}">
                    <a16:creationId xmlns:a16="http://schemas.microsoft.com/office/drawing/2014/main" id="{4664D95C-FFF0-BA47-B020-173DDF906205}"/>
                  </a:ext>
                </a:extLst>
              </p:cNvPr>
              <p:cNvSpPr/>
              <p:nvPr/>
            </p:nvSpPr>
            <p:spPr>
              <a:xfrm>
                <a:off x="4754708" y="3954677"/>
                <a:ext cx="3584094" cy="2272834"/>
              </a:xfrm>
              <a:prstGeom prst="roundRect">
                <a:avLst>
                  <a:gd name="adj" fmla="val 7317"/>
                </a:avLst>
              </a:prstGeom>
              <a:solidFill>
                <a:schemeClr val="bg1"/>
              </a:solidFill>
              <a:ln w="25400">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rgbClr val="002E54"/>
                  </a:solidFill>
                  <a:latin typeface="Arial" charset="0"/>
                  <a:cs typeface="Arial" charset="0"/>
                </a:endParaRPr>
              </a:p>
            </p:txBody>
          </p:sp>
          <p:sp>
            <p:nvSpPr>
              <p:cNvPr id="70" name="TextBox 69">
                <a:extLst>
                  <a:ext uri="{FF2B5EF4-FFF2-40B4-BE49-F238E27FC236}">
                    <a16:creationId xmlns:a16="http://schemas.microsoft.com/office/drawing/2014/main" id="{BE399223-FC41-D449-A94E-698684D58608}"/>
                  </a:ext>
                </a:extLst>
              </p:cNvPr>
              <p:cNvSpPr txBox="1"/>
              <p:nvPr/>
            </p:nvSpPr>
            <p:spPr>
              <a:xfrm>
                <a:off x="4692346" y="3662171"/>
                <a:ext cx="3708816" cy="338555"/>
              </a:xfrm>
              <a:prstGeom prst="rect">
                <a:avLst/>
              </a:prstGeom>
              <a:noFill/>
            </p:spPr>
            <p:txBody>
              <a:bodyPr wrap="square" rtlCol="0">
                <a:spAutoFit/>
              </a:bodyPr>
              <a:lstStyle/>
              <a:p>
                <a:pPr algn="ctr"/>
                <a:r>
                  <a:rPr lang="en-GB" sz="1050" dirty="0" err="1">
                    <a:solidFill>
                      <a:srgbClr val="002E54"/>
                    </a:solidFill>
                  </a:rPr>
                  <a:t>Innovazione</a:t>
                </a:r>
                <a:r>
                  <a:rPr lang="en-GB" sz="1050" dirty="0">
                    <a:solidFill>
                      <a:srgbClr val="002E54"/>
                    </a:solidFill>
                  </a:rPr>
                  <a:t> e </a:t>
                </a:r>
                <a:r>
                  <a:rPr lang="en-GB" sz="1050" dirty="0" err="1">
                    <a:solidFill>
                      <a:srgbClr val="002E54"/>
                    </a:solidFill>
                  </a:rPr>
                  <a:t>crescita</a:t>
                </a:r>
                <a:r>
                  <a:rPr lang="en-GB" sz="1050" dirty="0">
                    <a:solidFill>
                      <a:srgbClr val="002E54"/>
                    </a:solidFill>
                  </a:rPr>
                  <a:t> </a:t>
                </a:r>
                <a:r>
                  <a:rPr lang="en-GB" sz="1050" dirty="0" err="1">
                    <a:solidFill>
                      <a:srgbClr val="002E54"/>
                    </a:solidFill>
                  </a:rPr>
                  <a:t>dei</a:t>
                </a:r>
                <a:r>
                  <a:rPr lang="en-GB" sz="1050" dirty="0">
                    <a:solidFill>
                      <a:srgbClr val="002E54"/>
                    </a:solidFill>
                  </a:rPr>
                  <a:t> </a:t>
                </a:r>
                <a:r>
                  <a:rPr lang="en-GB" sz="1050" dirty="0" err="1">
                    <a:solidFill>
                      <a:srgbClr val="002E54"/>
                    </a:solidFill>
                  </a:rPr>
                  <a:t>talenti</a:t>
                </a:r>
                <a:endParaRPr lang="en-GB" sz="1050" dirty="0">
                  <a:solidFill>
                    <a:srgbClr val="002E54"/>
                  </a:solidFill>
                </a:endParaRPr>
              </a:p>
            </p:txBody>
          </p:sp>
        </p:grpSp>
        <p:pic>
          <p:nvPicPr>
            <p:cNvPr id="67" name="Picture 66" descr="wm-hand.jpg">
              <a:extLst>
                <a:ext uri="{FF2B5EF4-FFF2-40B4-BE49-F238E27FC236}">
                  <a16:creationId xmlns:a16="http://schemas.microsoft.com/office/drawing/2014/main" id="{2B9FFCDC-C018-3248-8537-0EAB655BE63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8502"/>
            <a:stretch/>
          </p:blipFill>
          <p:spPr>
            <a:xfrm flipH="1">
              <a:off x="5198556" y="4221088"/>
              <a:ext cx="3112778" cy="1903085"/>
            </a:xfrm>
            <a:prstGeom prst="rect">
              <a:avLst/>
            </a:prstGeom>
          </p:spPr>
        </p:pic>
      </p:grpSp>
      <p:grpSp>
        <p:nvGrpSpPr>
          <p:cNvPr id="71" name="Group 70">
            <a:extLst>
              <a:ext uri="{FF2B5EF4-FFF2-40B4-BE49-F238E27FC236}">
                <a16:creationId xmlns:a16="http://schemas.microsoft.com/office/drawing/2014/main" id="{5661DC09-E2B0-5543-97AB-DEA9741A80BA}"/>
              </a:ext>
            </a:extLst>
          </p:cNvPr>
          <p:cNvGrpSpPr/>
          <p:nvPr/>
        </p:nvGrpSpPr>
        <p:grpSpPr>
          <a:xfrm>
            <a:off x="821868" y="580871"/>
            <a:ext cx="2786400" cy="1981842"/>
            <a:chOff x="736454" y="847470"/>
            <a:chExt cx="3715200" cy="2642456"/>
          </a:xfrm>
        </p:grpSpPr>
        <p:grpSp>
          <p:nvGrpSpPr>
            <p:cNvPr id="72" name="Group 71">
              <a:extLst>
                <a:ext uri="{FF2B5EF4-FFF2-40B4-BE49-F238E27FC236}">
                  <a16:creationId xmlns:a16="http://schemas.microsoft.com/office/drawing/2014/main" id="{0D231E58-A897-034A-B9D2-B4B76DD5DCC3}"/>
                </a:ext>
              </a:extLst>
            </p:cNvPr>
            <p:cNvGrpSpPr/>
            <p:nvPr/>
          </p:nvGrpSpPr>
          <p:grpSpPr>
            <a:xfrm>
              <a:off x="736454" y="847470"/>
              <a:ext cx="3715200" cy="2642456"/>
              <a:chOff x="736454" y="847470"/>
              <a:chExt cx="3715200" cy="2642456"/>
            </a:xfrm>
          </p:grpSpPr>
          <p:sp>
            <p:nvSpPr>
              <p:cNvPr id="74" name="Rounded Rectangle 73">
                <a:extLst>
                  <a:ext uri="{FF2B5EF4-FFF2-40B4-BE49-F238E27FC236}">
                    <a16:creationId xmlns:a16="http://schemas.microsoft.com/office/drawing/2014/main" id="{726546FC-7263-1640-A3DA-9C98DE2EC4E1}"/>
                  </a:ext>
                </a:extLst>
              </p:cNvPr>
              <p:cNvSpPr/>
              <p:nvPr/>
            </p:nvSpPr>
            <p:spPr>
              <a:xfrm>
                <a:off x="742835" y="847470"/>
                <a:ext cx="3708819" cy="2642456"/>
              </a:xfrm>
              <a:prstGeom prst="roundRect">
                <a:avLst>
                  <a:gd name="adj" fmla="val 8356"/>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002E54"/>
                  </a:solidFill>
                </a:endParaRPr>
              </a:p>
            </p:txBody>
          </p:sp>
          <p:sp>
            <p:nvSpPr>
              <p:cNvPr id="75" name="Rounded Rectangle 74">
                <a:extLst>
                  <a:ext uri="{FF2B5EF4-FFF2-40B4-BE49-F238E27FC236}">
                    <a16:creationId xmlns:a16="http://schemas.microsoft.com/office/drawing/2014/main" id="{DFF264FB-FAC9-DA47-BE5F-E40B8894D7C0}"/>
                  </a:ext>
                </a:extLst>
              </p:cNvPr>
              <p:cNvSpPr/>
              <p:nvPr/>
            </p:nvSpPr>
            <p:spPr>
              <a:xfrm>
                <a:off x="798816" y="1157123"/>
                <a:ext cx="3584094" cy="2272834"/>
              </a:xfrm>
              <a:prstGeom prst="roundRect">
                <a:avLst>
                  <a:gd name="adj" fmla="val 7317"/>
                </a:avLst>
              </a:prstGeom>
              <a:solidFill>
                <a:schemeClr val="bg1"/>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900" dirty="0">
                  <a:solidFill>
                    <a:srgbClr val="002E54"/>
                  </a:solidFill>
                  <a:latin typeface="Arial" charset="0"/>
                  <a:cs typeface="Arial" charset="0"/>
                </a:endParaRPr>
              </a:p>
            </p:txBody>
          </p:sp>
          <p:sp>
            <p:nvSpPr>
              <p:cNvPr id="76" name="TextBox 75">
                <a:extLst>
                  <a:ext uri="{FF2B5EF4-FFF2-40B4-BE49-F238E27FC236}">
                    <a16:creationId xmlns:a16="http://schemas.microsoft.com/office/drawing/2014/main" id="{2FEF1D9B-0021-0443-81D9-90BAB9F63C07}"/>
                  </a:ext>
                </a:extLst>
              </p:cNvPr>
              <p:cNvSpPr txBox="1"/>
              <p:nvPr/>
            </p:nvSpPr>
            <p:spPr>
              <a:xfrm>
                <a:off x="736454" y="864617"/>
                <a:ext cx="3708816" cy="338555"/>
              </a:xfrm>
              <a:prstGeom prst="rect">
                <a:avLst/>
              </a:prstGeom>
              <a:noFill/>
            </p:spPr>
            <p:txBody>
              <a:bodyPr wrap="square" rtlCol="0">
                <a:spAutoFit/>
              </a:bodyPr>
              <a:lstStyle/>
              <a:p>
                <a:pPr algn="ctr"/>
                <a:r>
                  <a:rPr lang="en-GB" sz="1050" dirty="0" err="1">
                    <a:solidFill>
                      <a:srgbClr val="002E54"/>
                    </a:solidFill>
                  </a:rPr>
                  <a:t>Collaborazione</a:t>
                </a:r>
                <a:r>
                  <a:rPr lang="en-GB" sz="1050" dirty="0">
                    <a:solidFill>
                      <a:srgbClr val="002E54"/>
                    </a:solidFill>
                  </a:rPr>
                  <a:t> e </a:t>
                </a:r>
                <a:r>
                  <a:rPr lang="en-GB" sz="1050" dirty="0" err="1">
                    <a:solidFill>
                      <a:srgbClr val="002E54"/>
                    </a:solidFill>
                  </a:rPr>
                  <a:t>comunicazione</a:t>
                </a:r>
                <a:endParaRPr lang="en-GB" sz="1050" dirty="0">
                  <a:solidFill>
                    <a:srgbClr val="002E54"/>
                  </a:solidFill>
                </a:endParaRPr>
              </a:p>
            </p:txBody>
          </p:sp>
        </p:grpSp>
        <p:pic>
          <p:nvPicPr>
            <p:cNvPr id="73" name="Picture 72" descr="Group-in-a-circle.jpg">
              <a:extLst>
                <a:ext uri="{FF2B5EF4-FFF2-40B4-BE49-F238E27FC236}">
                  <a16:creationId xmlns:a16="http://schemas.microsoft.com/office/drawing/2014/main" id="{CAFC32E1-099E-3C41-9F38-2B417D60934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6958" y1="57437" x2="10778" y2="52135"/>
                          <a14:foregroundMark x1="5593" y1="59647" x2="8322" y2="63181"/>
                          <a14:foregroundMark x1="19645" y1="92489" x2="21419" y2="85567"/>
                          <a14:foregroundMark x1="21010" y1="81001" x2="13233" y2="73490"/>
                          <a14:foregroundMark x1="36562" y1="91311" x2="41473" y2="92489"/>
                          <a14:foregroundMark x1="47885" y1="92931" x2="54570" y2="95876"/>
                          <a14:foregroundMark x1="58799" y1="93225" x2="54980" y2="97791"/>
                        </a14:backgroundRemoval>
                      </a14:imgEffect>
                    </a14:imgLayer>
                  </a14:imgProps>
                </a:ext>
                <a:ext uri="{28A0092B-C50C-407E-A947-70E740481C1C}">
                  <a14:useLocalDpi xmlns:a14="http://schemas.microsoft.com/office/drawing/2010/main" val="0"/>
                </a:ext>
              </a:extLst>
            </a:blip>
            <a:stretch>
              <a:fillRect/>
            </a:stretch>
          </p:blipFill>
          <p:spPr>
            <a:xfrm>
              <a:off x="1194305" y="1258614"/>
              <a:ext cx="2775266" cy="2023072"/>
            </a:xfrm>
            <a:prstGeom prst="rect">
              <a:avLst/>
            </a:prstGeom>
          </p:spPr>
        </p:pic>
      </p:grpSp>
      <p:pic>
        <p:nvPicPr>
          <p:cNvPr id="77" name="Picture 76" descr="A picture containing clipart&#10;&#10;Description automatically generated">
            <a:extLst>
              <a:ext uri="{FF2B5EF4-FFF2-40B4-BE49-F238E27FC236}">
                <a16:creationId xmlns:a16="http://schemas.microsoft.com/office/drawing/2014/main" id="{ABC56BC2-E85C-464C-B699-DD01EB5DBB84}"/>
              </a:ext>
            </a:extLst>
          </p:cNvPr>
          <p:cNvPicPr>
            <a:picLocks noChangeAspect="1"/>
          </p:cNvPicPr>
          <p:nvPr/>
        </p:nvPicPr>
        <p:blipFill>
          <a:blip r:embed="rId14">
            <a:duotone>
              <a:schemeClr val="accent1">
                <a:shade val="45000"/>
                <a:satMod val="135000"/>
              </a:schemeClr>
              <a:prstClr val="white"/>
            </a:duotone>
          </a:blip>
          <a:stretch>
            <a:fillRect/>
          </a:stretch>
        </p:blipFill>
        <p:spPr>
          <a:xfrm>
            <a:off x="3968467" y="1879600"/>
            <a:ext cx="1473200" cy="1384300"/>
          </a:xfrm>
          <a:prstGeom prst="rect">
            <a:avLst/>
          </a:prstGeom>
        </p:spPr>
      </p:pic>
      <p:sp>
        <p:nvSpPr>
          <p:cNvPr id="78" name="Title 3">
            <a:extLst>
              <a:ext uri="{FF2B5EF4-FFF2-40B4-BE49-F238E27FC236}">
                <a16:creationId xmlns:a16="http://schemas.microsoft.com/office/drawing/2014/main" id="{74415514-83EE-164F-9F65-C56311D82123}"/>
              </a:ext>
            </a:extLst>
          </p:cNvPr>
          <p:cNvSpPr>
            <a:spLocks noGrp="1"/>
          </p:cNvSpPr>
          <p:nvPr>
            <p:ph type="title"/>
          </p:nvPr>
        </p:nvSpPr>
        <p:spPr>
          <a:xfrm>
            <a:off x="60400" y="14021"/>
            <a:ext cx="7483400" cy="539356"/>
          </a:xfrm>
        </p:spPr>
        <p:txBody>
          <a:bodyPr/>
          <a:lstStyle/>
          <a:p>
            <a:r>
              <a:rPr lang="it-IT" dirty="0"/>
              <a:t>I nuovi principi di organizzazione del lavoro</a:t>
            </a:r>
          </a:p>
        </p:txBody>
      </p:sp>
    </p:spTree>
    <p:extLst>
      <p:ext uri="{BB962C8B-B14F-4D97-AF65-F5344CB8AC3E}">
        <p14:creationId xmlns:p14="http://schemas.microsoft.com/office/powerpoint/2010/main" val="39803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down)">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down)">
                                      <p:cBhvr>
                                        <p:cTn id="2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62A5442-E108-5F44-A14D-68ECD5EB024F}"/>
              </a:ext>
            </a:extLst>
          </p:cNvPr>
          <p:cNvGrpSpPr/>
          <p:nvPr/>
        </p:nvGrpSpPr>
        <p:grpSpPr>
          <a:xfrm>
            <a:off x="179512" y="1131258"/>
            <a:ext cx="2885941" cy="2880984"/>
            <a:chOff x="179512" y="818494"/>
            <a:chExt cx="2885941" cy="2880984"/>
          </a:xfrm>
        </p:grpSpPr>
        <p:grpSp>
          <p:nvGrpSpPr>
            <p:cNvPr id="78" name="Group 77">
              <a:extLst>
                <a:ext uri="{FF2B5EF4-FFF2-40B4-BE49-F238E27FC236}">
                  <a16:creationId xmlns:a16="http://schemas.microsoft.com/office/drawing/2014/main" id="{0D452C96-5A9C-0B4C-A0AF-E7E0E41E9E88}"/>
                </a:ext>
              </a:extLst>
            </p:cNvPr>
            <p:cNvGrpSpPr/>
            <p:nvPr/>
          </p:nvGrpSpPr>
          <p:grpSpPr>
            <a:xfrm>
              <a:off x="179512" y="818494"/>
              <a:ext cx="2885941" cy="2880984"/>
              <a:chOff x="511421" y="818494"/>
              <a:chExt cx="2885941" cy="2880984"/>
            </a:xfrm>
          </p:grpSpPr>
          <p:sp>
            <p:nvSpPr>
              <p:cNvPr id="88" name="Rounded Rectangle 87">
                <a:extLst>
                  <a:ext uri="{FF2B5EF4-FFF2-40B4-BE49-F238E27FC236}">
                    <a16:creationId xmlns:a16="http://schemas.microsoft.com/office/drawing/2014/main" id="{09A8C2CB-579A-C749-84D9-0EF3860E413E}"/>
                  </a:ext>
                </a:extLst>
              </p:cNvPr>
              <p:cNvSpPr/>
              <p:nvPr/>
            </p:nvSpPr>
            <p:spPr>
              <a:xfrm>
                <a:off x="516378" y="818494"/>
                <a:ext cx="2880984" cy="2880984"/>
              </a:xfrm>
              <a:prstGeom prst="roundRect">
                <a:avLst>
                  <a:gd name="adj" fmla="val 8356"/>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Rounded Rectangle 88">
                <a:extLst>
                  <a:ext uri="{FF2B5EF4-FFF2-40B4-BE49-F238E27FC236}">
                    <a16:creationId xmlns:a16="http://schemas.microsoft.com/office/drawing/2014/main" id="{74A7F8DD-657E-A84E-A165-D80415BD71C7}"/>
                  </a:ext>
                </a:extLst>
              </p:cNvPr>
              <p:cNvSpPr/>
              <p:nvPr/>
            </p:nvSpPr>
            <p:spPr>
              <a:xfrm>
                <a:off x="582680" y="1156099"/>
                <a:ext cx="2738465" cy="2477997"/>
              </a:xfrm>
              <a:prstGeom prst="roundRect">
                <a:avLst>
                  <a:gd name="adj" fmla="val 7317"/>
                </a:avLst>
              </a:prstGeom>
              <a:solidFill>
                <a:schemeClr val="bg1"/>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1000" dirty="0">
                  <a:solidFill>
                    <a:schemeClr val="tx1"/>
                  </a:solidFill>
                  <a:latin typeface="Arial" charset="0"/>
                  <a:cs typeface="Arial" charset="0"/>
                </a:endParaRPr>
              </a:p>
            </p:txBody>
          </p:sp>
          <p:sp>
            <p:nvSpPr>
              <p:cNvPr id="90" name="TextBox 89">
                <a:extLst>
                  <a:ext uri="{FF2B5EF4-FFF2-40B4-BE49-F238E27FC236}">
                    <a16:creationId xmlns:a16="http://schemas.microsoft.com/office/drawing/2014/main" id="{392890E0-8F8F-DC44-8310-849455308444}"/>
                  </a:ext>
                </a:extLst>
              </p:cNvPr>
              <p:cNvSpPr txBox="1"/>
              <p:nvPr/>
            </p:nvSpPr>
            <p:spPr>
              <a:xfrm>
                <a:off x="511421" y="860646"/>
                <a:ext cx="2880983" cy="307777"/>
              </a:xfrm>
              <a:prstGeom prst="rect">
                <a:avLst/>
              </a:prstGeom>
              <a:noFill/>
            </p:spPr>
            <p:txBody>
              <a:bodyPr wrap="square" rtlCol="0">
                <a:spAutoFit/>
              </a:bodyPr>
              <a:lstStyle/>
              <a:p>
                <a:pPr algn="ctr"/>
                <a:r>
                  <a:rPr lang="en-GB" sz="1400" dirty="0" err="1">
                    <a:solidFill>
                      <a:srgbClr val="002E54"/>
                    </a:solidFill>
                  </a:rPr>
                  <a:t>Principi</a:t>
                </a:r>
                <a:endParaRPr lang="en-GB" sz="1400" dirty="0">
                  <a:solidFill>
                    <a:srgbClr val="002E54"/>
                  </a:solidFill>
                </a:endParaRPr>
              </a:p>
            </p:txBody>
          </p:sp>
        </p:grpSp>
        <p:grpSp>
          <p:nvGrpSpPr>
            <p:cNvPr id="79" name="Group 78">
              <a:extLst>
                <a:ext uri="{FF2B5EF4-FFF2-40B4-BE49-F238E27FC236}">
                  <a16:creationId xmlns:a16="http://schemas.microsoft.com/office/drawing/2014/main" id="{B0CA72D0-A8E8-9547-ABA2-5414836D0E4B}"/>
                </a:ext>
              </a:extLst>
            </p:cNvPr>
            <p:cNvGrpSpPr/>
            <p:nvPr/>
          </p:nvGrpSpPr>
          <p:grpSpPr>
            <a:xfrm>
              <a:off x="262787" y="1974829"/>
              <a:ext cx="2615869" cy="1523032"/>
              <a:chOff x="262787" y="1974829"/>
              <a:chExt cx="2615869" cy="1523032"/>
            </a:xfrm>
          </p:grpSpPr>
          <p:sp>
            <p:nvSpPr>
              <p:cNvPr id="84" name="Rettangolo 61">
                <a:extLst>
                  <a:ext uri="{FF2B5EF4-FFF2-40B4-BE49-F238E27FC236}">
                    <a16:creationId xmlns:a16="http://schemas.microsoft.com/office/drawing/2014/main" id="{C94B6EBF-C6EF-554B-A627-48FC9DE6E936}"/>
                  </a:ext>
                </a:extLst>
              </p:cNvPr>
              <p:cNvSpPr/>
              <p:nvPr/>
            </p:nvSpPr>
            <p:spPr>
              <a:xfrm>
                <a:off x="1692113" y="1974829"/>
                <a:ext cx="1186543" cy="400110"/>
              </a:xfrm>
              <a:prstGeom prst="rect">
                <a:avLst/>
              </a:prstGeom>
            </p:spPr>
            <p:txBody>
              <a:bodyPr wrap="none">
                <a:spAutoFit/>
              </a:bodyPr>
              <a:lstStyle/>
              <a:p>
                <a:pPr algn="ctr" eaLnBrk="0" hangingPunct="0">
                  <a:buClr>
                    <a:srgbClr val="7FBE00"/>
                  </a:buClr>
                </a:pPr>
                <a:r>
                  <a:rPr lang="en-GB" sz="1000" dirty="0" err="1">
                    <a:solidFill>
                      <a:srgbClr val="002E54"/>
                    </a:solidFill>
                  </a:rPr>
                  <a:t>Miglioramento</a:t>
                </a:r>
                <a:r>
                  <a:rPr lang="en-GB" sz="1000" dirty="0">
                    <a:solidFill>
                      <a:srgbClr val="002E54"/>
                    </a:solidFill>
                  </a:rPr>
                  <a:t> ed</a:t>
                </a:r>
              </a:p>
              <a:p>
                <a:pPr algn="ctr" eaLnBrk="0" hangingPunct="0">
                  <a:buClr>
                    <a:srgbClr val="7FBE00"/>
                  </a:buClr>
                </a:pPr>
                <a:r>
                  <a:rPr lang="en-GB" sz="1000" dirty="0">
                    <a:solidFill>
                      <a:srgbClr val="002E54"/>
                    </a:solidFill>
                  </a:rPr>
                  <a:t>empowerment</a:t>
                </a:r>
              </a:p>
            </p:txBody>
          </p:sp>
          <p:sp>
            <p:nvSpPr>
              <p:cNvPr id="85" name="Rettangolo 62">
                <a:extLst>
                  <a:ext uri="{FF2B5EF4-FFF2-40B4-BE49-F238E27FC236}">
                    <a16:creationId xmlns:a16="http://schemas.microsoft.com/office/drawing/2014/main" id="{E1141C49-3A19-A54B-BBD5-7AC9BFDDCCD3}"/>
                  </a:ext>
                </a:extLst>
              </p:cNvPr>
              <p:cNvSpPr/>
              <p:nvPr/>
            </p:nvSpPr>
            <p:spPr>
              <a:xfrm>
                <a:off x="262787" y="3097751"/>
                <a:ext cx="1207382" cy="400110"/>
              </a:xfrm>
              <a:prstGeom prst="rect">
                <a:avLst/>
              </a:prstGeom>
            </p:spPr>
            <p:txBody>
              <a:bodyPr wrap="none">
                <a:spAutoFit/>
              </a:bodyPr>
              <a:lstStyle/>
              <a:p>
                <a:pPr marL="177800" indent="-177800" algn="ctr" eaLnBrk="0" hangingPunct="0">
                  <a:buClr>
                    <a:srgbClr val="7FBE00"/>
                  </a:buClr>
                </a:pPr>
                <a:r>
                  <a:rPr lang="en-GB" sz="1000" dirty="0" err="1">
                    <a:solidFill>
                      <a:srgbClr val="002E54"/>
                    </a:solidFill>
                  </a:rPr>
                  <a:t>Personalizzazione</a:t>
                </a:r>
                <a:endParaRPr lang="en-GB" sz="1000" dirty="0">
                  <a:solidFill>
                    <a:srgbClr val="002E54"/>
                  </a:solidFill>
                </a:endParaRPr>
              </a:p>
              <a:p>
                <a:pPr marL="177800" indent="-177800" algn="ctr" eaLnBrk="0" hangingPunct="0">
                  <a:buClr>
                    <a:srgbClr val="7FBE00"/>
                  </a:buClr>
                </a:pPr>
                <a:r>
                  <a:rPr lang="en-GB" sz="1000" dirty="0">
                    <a:solidFill>
                      <a:srgbClr val="002E54"/>
                    </a:solidFill>
                  </a:rPr>
                  <a:t>e </a:t>
                </a:r>
                <a:r>
                  <a:rPr lang="en-GB" sz="1000" dirty="0" err="1">
                    <a:solidFill>
                      <a:srgbClr val="002E54"/>
                    </a:solidFill>
                  </a:rPr>
                  <a:t>flessibilità</a:t>
                </a:r>
                <a:r>
                  <a:rPr lang="en-GB" sz="1000" dirty="0">
                    <a:solidFill>
                      <a:srgbClr val="002E54"/>
                    </a:solidFill>
                  </a:rPr>
                  <a:t> </a:t>
                </a:r>
              </a:p>
            </p:txBody>
          </p:sp>
          <p:sp>
            <p:nvSpPr>
              <p:cNvPr id="86" name="Rettangolo 63">
                <a:extLst>
                  <a:ext uri="{FF2B5EF4-FFF2-40B4-BE49-F238E27FC236}">
                    <a16:creationId xmlns:a16="http://schemas.microsoft.com/office/drawing/2014/main" id="{85158CC6-F7A8-BF4B-8551-5D3F8538B1F8}"/>
                  </a:ext>
                </a:extLst>
              </p:cNvPr>
              <p:cNvSpPr/>
              <p:nvPr/>
            </p:nvSpPr>
            <p:spPr>
              <a:xfrm>
                <a:off x="1583666" y="3097751"/>
                <a:ext cx="1282722" cy="400110"/>
              </a:xfrm>
              <a:prstGeom prst="rect">
                <a:avLst/>
              </a:prstGeom>
            </p:spPr>
            <p:txBody>
              <a:bodyPr wrap="none">
                <a:spAutoFit/>
              </a:bodyPr>
              <a:lstStyle/>
              <a:p>
                <a:pPr marL="177800" indent="-177800" algn="ctr" eaLnBrk="0" hangingPunct="0">
                  <a:buClr>
                    <a:srgbClr val="7FBE00"/>
                  </a:buClr>
                </a:pPr>
                <a:r>
                  <a:rPr lang="en-GB" sz="1000" dirty="0" err="1">
                    <a:solidFill>
                      <a:srgbClr val="002E54"/>
                    </a:solidFill>
                  </a:rPr>
                  <a:t>Innovazione</a:t>
                </a:r>
                <a:r>
                  <a:rPr lang="en-GB" sz="1000" dirty="0">
                    <a:solidFill>
                      <a:srgbClr val="002E54"/>
                    </a:solidFill>
                  </a:rPr>
                  <a:t> e</a:t>
                </a:r>
              </a:p>
              <a:p>
                <a:pPr marL="177800" indent="-177800" algn="ctr" eaLnBrk="0" hangingPunct="0">
                  <a:buClr>
                    <a:srgbClr val="7FBE00"/>
                  </a:buClr>
                </a:pPr>
                <a:r>
                  <a:rPr lang="en-GB" sz="1000" dirty="0" err="1">
                    <a:solidFill>
                      <a:srgbClr val="002E54"/>
                    </a:solidFill>
                  </a:rPr>
                  <a:t>crescita</a:t>
                </a:r>
                <a:r>
                  <a:rPr lang="en-GB" sz="1000" dirty="0">
                    <a:solidFill>
                      <a:srgbClr val="002E54"/>
                    </a:solidFill>
                  </a:rPr>
                  <a:t> </a:t>
                </a:r>
                <a:r>
                  <a:rPr lang="en-GB" sz="1000" dirty="0" err="1">
                    <a:solidFill>
                      <a:srgbClr val="002E54"/>
                    </a:solidFill>
                  </a:rPr>
                  <a:t>dei</a:t>
                </a:r>
                <a:r>
                  <a:rPr lang="en-GB" sz="1000" dirty="0">
                    <a:solidFill>
                      <a:srgbClr val="002E54"/>
                    </a:solidFill>
                  </a:rPr>
                  <a:t> </a:t>
                </a:r>
                <a:r>
                  <a:rPr lang="en-GB" sz="1000" dirty="0" err="1">
                    <a:solidFill>
                      <a:srgbClr val="002E54"/>
                    </a:solidFill>
                  </a:rPr>
                  <a:t>talenti</a:t>
                </a:r>
                <a:endParaRPr lang="en-GB" sz="1000" dirty="0">
                  <a:solidFill>
                    <a:srgbClr val="002E54"/>
                  </a:solidFill>
                </a:endParaRPr>
              </a:p>
            </p:txBody>
          </p:sp>
          <p:sp>
            <p:nvSpPr>
              <p:cNvPr id="87" name="Rettangolo 64">
                <a:extLst>
                  <a:ext uri="{FF2B5EF4-FFF2-40B4-BE49-F238E27FC236}">
                    <a16:creationId xmlns:a16="http://schemas.microsoft.com/office/drawing/2014/main" id="{CE52D48F-E698-6845-9BB1-DC6E499C751A}"/>
                  </a:ext>
                </a:extLst>
              </p:cNvPr>
              <p:cNvSpPr/>
              <p:nvPr/>
            </p:nvSpPr>
            <p:spPr>
              <a:xfrm>
                <a:off x="367719" y="1974829"/>
                <a:ext cx="1136850" cy="400110"/>
              </a:xfrm>
              <a:prstGeom prst="rect">
                <a:avLst/>
              </a:prstGeom>
            </p:spPr>
            <p:txBody>
              <a:bodyPr wrap="none">
                <a:spAutoFit/>
              </a:bodyPr>
              <a:lstStyle/>
              <a:p>
                <a:pPr marL="177800" indent="-177800" algn="ctr" eaLnBrk="0" hangingPunct="0">
                  <a:buClr>
                    <a:srgbClr val="7FBE00"/>
                  </a:buClr>
                </a:pPr>
                <a:r>
                  <a:rPr lang="en-GB" sz="1000" dirty="0" err="1">
                    <a:solidFill>
                      <a:srgbClr val="002E54"/>
                    </a:solidFill>
                  </a:rPr>
                  <a:t>Comunicazione</a:t>
                </a:r>
                <a:endParaRPr lang="en-GB" sz="1000" dirty="0">
                  <a:solidFill>
                    <a:srgbClr val="002E54"/>
                  </a:solidFill>
                </a:endParaRPr>
              </a:p>
              <a:p>
                <a:pPr marL="177800" indent="-177800" algn="ctr" eaLnBrk="0" hangingPunct="0">
                  <a:buClr>
                    <a:srgbClr val="7FBE00"/>
                  </a:buClr>
                </a:pPr>
                <a:r>
                  <a:rPr lang="en-GB" sz="1000" dirty="0">
                    <a:solidFill>
                      <a:srgbClr val="002E54"/>
                    </a:solidFill>
                  </a:rPr>
                  <a:t>e </a:t>
                </a:r>
                <a:r>
                  <a:rPr lang="en-GB" sz="1000" dirty="0" err="1">
                    <a:solidFill>
                      <a:srgbClr val="002E54"/>
                    </a:solidFill>
                  </a:rPr>
                  <a:t>collaborazione</a:t>
                </a:r>
                <a:endParaRPr lang="en-GB" sz="1000" dirty="0">
                  <a:solidFill>
                    <a:srgbClr val="002E54"/>
                  </a:solidFill>
                </a:endParaRPr>
              </a:p>
            </p:txBody>
          </p:sp>
        </p:grpSp>
        <p:pic>
          <p:nvPicPr>
            <p:cNvPr id="80" name="Picture 79" descr="Group-in-a-circle.jpg">
              <a:extLst>
                <a:ext uri="{FF2B5EF4-FFF2-40B4-BE49-F238E27FC236}">
                  <a16:creationId xmlns:a16="http://schemas.microsoft.com/office/drawing/2014/main" id="{74ED37F6-FA66-F34B-95BB-5FD316B5F4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958" y1="57437" x2="10778" y2="52135"/>
                          <a14:foregroundMark x1="5593" y1="59647" x2="8322" y2="63181"/>
                          <a14:foregroundMark x1="19645" y1="92489" x2="21419" y2="85567"/>
                          <a14:foregroundMark x1="21010" y1="81001" x2="13233" y2="73490"/>
                          <a14:foregroundMark x1="36562" y1="91311" x2="41473" y2="92489"/>
                          <a14:foregroundMark x1="47885" y1="92931" x2="54570" y2="95876"/>
                          <a14:foregroundMark x1="58799" y1="93225" x2="54980" y2="97791"/>
                        </a14:backgroundRemoval>
                      </a14:imgEffect>
                    </a14:imgLayer>
                  </a14:imgProps>
                </a:ext>
                <a:ext uri="{28A0092B-C50C-407E-A947-70E740481C1C}">
                  <a14:useLocalDpi xmlns:a14="http://schemas.microsoft.com/office/drawing/2010/main" val="0"/>
                </a:ext>
              </a:extLst>
            </a:blip>
            <a:stretch>
              <a:fillRect/>
            </a:stretch>
          </p:blipFill>
          <p:spPr>
            <a:xfrm>
              <a:off x="395536" y="1279459"/>
              <a:ext cx="938974" cy="684480"/>
            </a:xfrm>
            <a:prstGeom prst="rect">
              <a:avLst/>
            </a:prstGeom>
          </p:spPr>
        </p:pic>
        <p:pic>
          <p:nvPicPr>
            <p:cNvPr id="81" name="Picture 80" descr="amp-muscle_main.jpg">
              <a:extLst>
                <a:ext uri="{FF2B5EF4-FFF2-40B4-BE49-F238E27FC236}">
                  <a16:creationId xmlns:a16="http://schemas.microsoft.com/office/drawing/2014/main" id="{FF5A6937-2901-2B4E-83EB-EFDA8CC6649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1734" y="1299582"/>
              <a:ext cx="908332" cy="628741"/>
            </a:xfrm>
            <a:prstGeom prst="rect">
              <a:avLst/>
            </a:prstGeom>
          </p:spPr>
        </p:pic>
        <p:pic>
          <p:nvPicPr>
            <p:cNvPr id="82" name="Picture 81" descr="img-bendy-woman-new.png">
              <a:extLst>
                <a:ext uri="{FF2B5EF4-FFF2-40B4-BE49-F238E27FC236}">
                  <a16:creationId xmlns:a16="http://schemas.microsoft.com/office/drawing/2014/main" id="{FFFC12D2-6B6A-DB40-848C-714EE7DB0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7818" y="2534982"/>
              <a:ext cx="938872" cy="542838"/>
            </a:xfrm>
            <a:prstGeom prst="rect">
              <a:avLst/>
            </a:prstGeom>
          </p:spPr>
        </p:pic>
        <p:pic>
          <p:nvPicPr>
            <p:cNvPr id="83" name="Picture 82" descr="wm-hand.jpg">
              <a:extLst>
                <a:ext uri="{FF2B5EF4-FFF2-40B4-BE49-F238E27FC236}">
                  <a16:creationId xmlns:a16="http://schemas.microsoft.com/office/drawing/2014/main" id="{F18DDDFD-ACA7-6146-BD01-43AF32A654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502"/>
            <a:stretch/>
          </p:blipFill>
          <p:spPr>
            <a:xfrm flipH="1">
              <a:off x="1806638" y="2512297"/>
              <a:ext cx="831420" cy="508312"/>
            </a:xfrm>
            <a:prstGeom prst="rect">
              <a:avLst/>
            </a:prstGeom>
          </p:spPr>
        </p:pic>
      </p:grpSp>
      <p:grpSp>
        <p:nvGrpSpPr>
          <p:cNvPr id="10" name="Group 9">
            <a:extLst>
              <a:ext uri="{FF2B5EF4-FFF2-40B4-BE49-F238E27FC236}">
                <a16:creationId xmlns:a16="http://schemas.microsoft.com/office/drawing/2014/main" id="{0D0DBC0D-1F57-B943-AF82-92A25451A92A}"/>
              </a:ext>
            </a:extLst>
          </p:cNvPr>
          <p:cNvGrpSpPr/>
          <p:nvPr/>
        </p:nvGrpSpPr>
        <p:grpSpPr>
          <a:xfrm>
            <a:off x="3077845" y="1121633"/>
            <a:ext cx="3298048" cy="2880984"/>
            <a:chOff x="3077845" y="1121633"/>
            <a:chExt cx="3298048" cy="2880984"/>
          </a:xfrm>
        </p:grpSpPr>
        <p:grpSp>
          <p:nvGrpSpPr>
            <p:cNvPr id="4" name="Group 3">
              <a:extLst>
                <a:ext uri="{FF2B5EF4-FFF2-40B4-BE49-F238E27FC236}">
                  <a16:creationId xmlns:a16="http://schemas.microsoft.com/office/drawing/2014/main" id="{87977020-5BA6-3C48-91CC-EFB771A3501D}"/>
                </a:ext>
              </a:extLst>
            </p:cNvPr>
            <p:cNvGrpSpPr/>
            <p:nvPr/>
          </p:nvGrpSpPr>
          <p:grpSpPr>
            <a:xfrm>
              <a:off x="3489952" y="1121633"/>
              <a:ext cx="2885941" cy="2880984"/>
              <a:chOff x="3379184" y="1131258"/>
              <a:chExt cx="2885941" cy="2880984"/>
            </a:xfrm>
          </p:grpSpPr>
          <p:grpSp>
            <p:nvGrpSpPr>
              <p:cNvPr id="95" name="Group 94">
                <a:extLst>
                  <a:ext uri="{FF2B5EF4-FFF2-40B4-BE49-F238E27FC236}">
                    <a16:creationId xmlns:a16="http://schemas.microsoft.com/office/drawing/2014/main" id="{292D402D-87DE-BA4E-8B8E-F4219AB8F099}"/>
                  </a:ext>
                </a:extLst>
              </p:cNvPr>
              <p:cNvGrpSpPr/>
              <p:nvPr/>
            </p:nvGrpSpPr>
            <p:grpSpPr>
              <a:xfrm>
                <a:off x="3379184" y="1131258"/>
                <a:ext cx="2885941" cy="2880984"/>
                <a:chOff x="179512" y="818494"/>
                <a:chExt cx="2885941" cy="2880984"/>
              </a:xfrm>
            </p:grpSpPr>
            <p:grpSp>
              <p:nvGrpSpPr>
                <p:cNvPr id="96" name="Group 95">
                  <a:extLst>
                    <a:ext uri="{FF2B5EF4-FFF2-40B4-BE49-F238E27FC236}">
                      <a16:creationId xmlns:a16="http://schemas.microsoft.com/office/drawing/2014/main" id="{D3C228D6-3067-7441-8B05-2EAE7346B417}"/>
                    </a:ext>
                  </a:extLst>
                </p:cNvPr>
                <p:cNvGrpSpPr/>
                <p:nvPr/>
              </p:nvGrpSpPr>
              <p:grpSpPr>
                <a:xfrm>
                  <a:off x="179512" y="818494"/>
                  <a:ext cx="2885941" cy="2880984"/>
                  <a:chOff x="511421" y="818494"/>
                  <a:chExt cx="2885941" cy="2880984"/>
                </a:xfrm>
              </p:grpSpPr>
              <p:sp>
                <p:nvSpPr>
                  <p:cNvPr id="106" name="Rounded Rectangle 105">
                    <a:extLst>
                      <a:ext uri="{FF2B5EF4-FFF2-40B4-BE49-F238E27FC236}">
                        <a16:creationId xmlns:a16="http://schemas.microsoft.com/office/drawing/2014/main" id="{ADB882BA-E134-5A47-AD9F-5855900911B4}"/>
                      </a:ext>
                    </a:extLst>
                  </p:cNvPr>
                  <p:cNvSpPr/>
                  <p:nvPr/>
                </p:nvSpPr>
                <p:spPr>
                  <a:xfrm>
                    <a:off x="516378" y="818494"/>
                    <a:ext cx="2880984" cy="2880984"/>
                  </a:xfrm>
                  <a:prstGeom prst="roundRect">
                    <a:avLst>
                      <a:gd name="adj" fmla="val 8356"/>
                    </a:avLst>
                  </a:prstGeom>
                  <a:solidFill>
                    <a:srgbClr val="FFE1A4"/>
                  </a:solidFill>
                  <a:ln w="25400">
                    <a:solidFill>
                      <a:srgbClr val="FBD4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Rounded Rectangle 106">
                    <a:extLst>
                      <a:ext uri="{FF2B5EF4-FFF2-40B4-BE49-F238E27FC236}">
                        <a16:creationId xmlns:a16="http://schemas.microsoft.com/office/drawing/2014/main" id="{ADB8E41B-FBDF-D241-8777-9BADB79EEF8D}"/>
                      </a:ext>
                    </a:extLst>
                  </p:cNvPr>
                  <p:cNvSpPr/>
                  <p:nvPr/>
                </p:nvSpPr>
                <p:spPr>
                  <a:xfrm>
                    <a:off x="582680" y="1156099"/>
                    <a:ext cx="2738465" cy="2477997"/>
                  </a:xfrm>
                  <a:prstGeom prst="roundRect">
                    <a:avLst>
                      <a:gd name="adj" fmla="val 7317"/>
                    </a:avLst>
                  </a:prstGeom>
                  <a:solidFill>
                    <a:schemeClr val="bg1"/>
                  </a:solidFill>
                  <a:ln w="25400">
                    <a:solidFill>
                      <a:srgbClr val="FBD4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1000" dirty="0">
                      <a:solidFill>
                        <a:schemeClr val="tx1"/>
                      </a:solidFill>
                      <a:latin typeface="Arial" charset="0"/>
                      <a:cs typeface="Arial" charset="0"/>
                    </a:endParaRPr>
                  </a:p>
                </p:txBody>
              </p:sp>
              <p:sp>
                <p:nvSpPr>
                  <p:cNvPr id="108" name="TextBox 107">
                    <a:extLst>
                      <a:ext uri="{FF2B5EF4-FFF2-40B4-BE49-F238E27FC236}">
                        <a16:creationId xmlns:a16="http://schemas.microsoft.com/office/drawing/2014/main" id="{4712C865-C17D-9847-877F-04458040B493}"/>
                      </a:ext>
                    </a:extLst>
                  </p:cNvPr>
                  <p:cNvSpPr txBox="1"/>
                  <p:nvPr/>
                </p:nvSpPr>
                <p:spPr>
                  <a:xfrm>
                    <a:off x="511421" y="860646"/>
                    <a:ext cx="2880983" cy="307777"/>
                  </a:xfrm>
                  <a:prstGeom prst="rect">
                    <a:avLst/>
                  </a:prstGeom>
                  <a:noFill/>
                </p:spPr>
                <p:txBody>
                  <a:bodyPr wrap="square" rtlCol="0">
                    <a:spAutoFit/>
                  </a:bodyPr>
                  <a:lstStyle/>
                  <a:p>
                    <a:pPr algn="ctr"/>
                    <a:r>
                      <a:rPr lang="en-GB" sz="1400" dirty="0">
                        <a:solidFill>
                          <a:srgbClr val="002E54"/>
                        </a:solidFill>
                      </a:rPr>
                      <a:t>Le </a:t>
                    </a:r>
                    <a:r>
                      <a:rPr lang="en-GB" sz="1400" dirty="0" err="1">
                        <a:solidFill>
                          <a:srgbClr val="002E54"/>
                        </a:solidFill>
                      </a:rPr>
                      <a:t>leve</a:t>
                    </a:r>
                    <a:r>
                      <a:rPr lang="en-GB" sz="1400" dirty="0">
                        <a:solidFill>
                          <a:srgbClr val="002E54"/>
                        </a:solidFill>
                      </a:rPr>
                      <a:t> </a:t>
                    </a:r>
                    <a:r>
                      <a:rPr lang="en-GB" sz="1400" dirty="0" err="1">
                        <a:solidFill>
                          <a:srgbClr val="002E54"/>
                        </a:solidFill>
                      </a:rPr>
                      <a:t>su</a:t>
                    </a:r>
                    <a:r>
                      <a:rPr lang="en-GB" sz="1400" dirty="0">
                        <a:solidFill>
                          <a:srgbClr val="002E54"/>
                        </a:solidFill>
                      </a:rPr>
                      <a:t> cui </a:t>
                    </a:r>
                    <a:r>
                      <a:rPr lang="en-GB" sz="1400" dirty="0" err="1">
                        <a:solidFill>
                          <a:srgbClr val="002E54"/>
                        </a:solidFill>
                      </a:rPr>
                      <a:t>agire</a:t>
                    </a:r>
                    <a:endParaRPr lang="en-GB" sz="1400" dirty="0">
                      <a:solidFill>
                        <a:srgbClr val="002E54"/>
                      </a:solidFill>
                    </a:endParaRPr>
                  </a:p>
                </p:txBody>
              </p:sp>
            </p:grpSp>
            <p:grpSp>
              <p:nvGrpSpPr>
                <p:cNvPr id="97" name="Group 96">
                  <a:extLst>
                    <a:ext uri="{FF2B5EF4-FFF2-40B4-BE49-F238E27FC236}">
                      <a16:creationId xmlns:a16="http://schemas.microsoft.com/office/drawing/2014/main" id="{D726D976-4E36-DB44-B2AA-08123922C974}"/>
                    </a:ext>
                  </a:extLst>
                </p:cNvPr>
                <p:cNvGrpSpPr/>
                <p:nvPr/>
              </p:nvGrpSpPr>
              <p:grpSpPr>
                <a:xfrm>
                  <a:off x="459895" y="1974829"/>
                  <a:ext cx="2231213" cy="1523032"/>
                  <a:chOff x="459895" y="1974829"/>
                  <a:chExt cx="2231213" cy="1523032"/>
                </a:xfrm>
              </p:grpSpPr>
              <p:sp>
                <p:nvSpPr>
                  <p:cNvPr id="102" name="Rettangolo 61">
                    <a:extLst>
                      <a:ext uri="{FF2B5EF4-FFF2-40B4-BE49-F238E27FC236}">
                        <a16:creationId xmlns:a16="http://schemas.microsoft.com/office/drawing/2014/main" id="{89390EA0-408F-B147-AFEA-E46FDF4CB71B}"/>
                      </a:ext>
                    </a:extLst>
                  </p:cNvPr>
                  <p:cNvSpPr/>
                  <p:nvPr/>
                </p:nvSpPr>
                <p:spPr>
                  <a:xfrm>
                    <a:off x="1879668" y="1974829"/>
                    <a:ext cx="811440" cy="400110"/>
                  </a:xfrm>
                  <a:prstGeom prst="rect">
                    <a:avLst/>
                  </a:prstGeom>
                </p:spPr>
                <p:txBody>
                  <a:bodyPr wrap="none">
                    <a:spAutoFit/>
                  </a:bodyPr>
                  <a:lstStyle/>
                  <a:p>
                    <a:pPr algn="ctr" eaLnBrk="0" hangingPunct="0">
                      <a:buClr>
                        <a:srgbClr val="7FBE00"/>
                      </a:buClr>
                    </a:pPr>
                    <a:r>
                      <a:rPr lang="en-GB" sz="1000" dirty="0" err="1">
                        <a:solidFill>
                          <a:srgbClr val="002E54"/>
                        </a:solidFill>
                      </a:rPr>
                      <a:t>Tecnologie</a:t>
                    </a:r>
                    <a:endParaRPr lang="en-GB" sz="1000" dirty="0">
                      <a:solidFill>
                        <a:srgbClr val="002E54"/>
                      </a:solidFill>
                    </a:endParaRPr>
                  </a:p>
                  <a:p>
                    <a:pPr algn="ctr" eaLnBrk="0" hangingPunct="0">
                      <a:buClr>
                        <a:srgbClr val="7FBE00"/>
                      </a:buClr>
                    </a:pPr>
                    <a:r>
                      <a:rPr lang="en-GB" sz="1000" dirty="0" err="1">
                        <a:solidFill>
                          <a:srgbClr val="002E54"/>
                        </a:solidFill>
                      </a:rPr>
                      <a:t>digitali</a:t>
                    </a:r>
                    <a:endParaRPr lang="en-GB" sz="1000" dirty="0">
                      <a:solidFill>
                        <a:srgbClr val="002E54"/>
                      </a:solidFill>
                    </a:endParaRPr>
                  </a:p>
                </p:txBody>
              </p:sp>
              <p:sp>
                <p:nvSpPr>
                  <p:cNvPr id="103" name="Rettangolo 62">
                    <a:extLst>
                      <a:ext uri="{FF2B5EF4-FFF2-40B4-BE49-F238E27FC236}">
                        <a16:creationId xmlns:a16="http://schemas.microsoft.com/office/drawing/2014/main" id="{739CF8CA-B638-0741-8D83-7EE13F98AC73}"/>
                      </a:ext>
                    </a:extLst>
                  </p:cNvPr>
                  <p:cNvSpPr/>
                  <p:nvPr/>
                </p:nvSpPr>
                <p:spPr>
                  <a:xfrm>
                    <a:off x="580984" y="3097751"/>
                    <a:ext cx="570990" cy="400110"/>
                  </a:xfrm>
                  <a:prstGeom prst="rect">
                    <a:avLst/>
                  </a:prstGeom>
                </p:spPr>
                <p:txBody>
                  <a:bodyPr wrap="none">
                    <a:spAutoFit/>
                  </a:bodyPr>
                  <a:lstStyle/>
                  <a:p>
                    <a:pPr marL="177800" indent="-177800" algn="ctr" eaLnBrk="0" hangingPunct="0">
                      <a:buClr>
                        <a:srgbClr val="7FBE00"/>
                      </a:buClr>
                    </a:pPr>
                    <a:r>
                      <a:rPr lang="en-GB" sz="1000" dirty="0">
                        <a:solidFill>
                          <a:srgbClr val="002E54"/>
                        </a:solidFill>
                      </a:rPr>
                      <a:t>Layout</a:t>
                    </a:r>
                  </a:p>
                  <a:p>
                    <a:pPr marL="177800" indent="-177800" algn="ctr" eaLnBrk="0" hangingPunct="0">
                      <a:buClr>
                        <a:srgbClr val="7FBE00"/>
                      </a:buClr>
                    </a:pPr>
                    <a:r>
                      <a:rPr lang="en-GB" sz="1000" dirty="0" err="1">
                        <a:solidFill>
                          <a:srgbClr val="002E54"/>
                        </a:solidFill>
                      </a:rPr>
                      <a:t>fisici</a:t>
                    </a:r>
                    <a:endParaRPr lang="en-GB" sz="1000" dirty="0">
                      <a:solidFill>
                        <a:srgbClr val="002E54"/>
                      </a:solidFill>
                    </a:endParaRPr>
                  </a:p>
                </p:txBody>
              </p:sp>
              <p:sp>
                <p:nvSpPr>
                  <p:cNvPr id="104" name="Rettangolo 63">
                    <a:extLst>
                      <a:ext uri="{FF2B5EF4-FFF2-40B4-BE49-F238E27FC236}">
                        <a16:creationId xmlns:a16="http://schemas.microsoft.com/office/drawing/2014/main" id="{64E8BF6E-55DA-8E45-A54B-28C1A649BF89}"/>
                      </a:ext>
                    </a:extLst>
                  </p:cNvPr>
                  <p:cNvSpPr/>
                  <p:nvPr/>
                </p:nvSpPr>
                <p:spPr>
                  <a:xfrm>
                    <a:off x="1832937" y="3097751"/>
                    <a:ext cx="784189" cy="400110"/>
                  </a:xfrm>
                  <a:prstGeom prst="rect">
                    <a:avLst/>
                  </a:prstGeom>
                </p:spPr>
                <p:txBody>
                  <a:bodyPr wrap="none">
                    <a:spAutoFit/>
                  </a:bodyPr>
                  <a:lstStyle/>
                  <a:p>
                    <a:pPr marL="177800" indent="-177800" algn="ctr" eaLnBrk="0" hangingPunct="0">
                      <a:buClr>
                        <a:srgbClr val="7FBE00"/>
                      </a:buClr>
                    </a:pPr>
                    <a:r>
                      <a:rPr lang="en-GB" sz="1000" dirty="0" err="1">
                        <a:solidFill>
                          <a:srgbClr val="002E54"/>
                        </a:solidFill>
                      </a:rPr>
                      <a:t>Stili</a:t>
                    </a:r>
                    <a:r>
                      <a:rPr lang="en-GB" sz="1000" dirty="0">
                        <a:solidFill>
                          <a:srgbClr val="002E54"/>
                        </a:solidFill>
                      </a:rPr>
                      <a:t> di</a:t>
                    </a:r>
                  </a:p>
                  <a:p>
                    <a:pPr marL="177800" indent="-177800" algn="ctr" eaLnBrk="0" hangingPunct="0">
                      <a:buClr>
                        <a:srgbClr val="7FBE00"/>
                      </a:buClr>
                    </a:pPr>
                    <a:r>
                      <a:rPr lang="en-GB" sz="1000" dirty="0">
                        <a:solidFill>
                          <a:srgbClr val="002E54"/>
                        </a:solidFill>
                      </a:rPr>
                      <a:t>leadership</a:t>
                    </a:r>
                  </a:p>
                </p:txBody>
              </p:sp>
              <p:sp>
                <p:nvSpPr>
                  <p:cNvPr id="105" name="Rettangolo 64">
                    <a:extLst>
                      <a:ext uri="{FF2B5EF4-FFF2-40B4-BE49-F238E27FC236}">
                        <a16:creationId xmlns:a16="http://schemas.microsoft.com/office/drawing/2014/main" id="{50207B54-D90D-7C41-9F28-027E5A20F39D}"/>
                      </a:ext>
                    </a:extLst>
                  </p:cNvPr>
                  <p:cNvSpPr/>
                  <p:nvPr/>
                </p:nvSpPr>
                <p:spPr>
                  <a:xfrm>
                    <a:off x="459895" y="1974829"/>
                    <a:ext cx="952504" cy="400110"/>
                  </a:xfrm>
                  <a:prstGeom prst="rect">
                    <a:avLst/>
                  </a:prstGeom>
                </p:spPr>
                <p:txBody>
                  <a:bodyPr wrap="none">
                    <a:spAutoFit/>
                  </a:bodyPr>
                  <a:lstStyle/>
                  <a:p>
                    <a:pPr marL="177800" indent="-177800" algn="ctr" eaLnBrk="0" hangingPunct="0">
                      <a:buClr>
                        <a:srgbClr val="7FBE00"/>
                      </a:buClr>
                    </a:pPr>
                    <a:r>
                      <a:rPr lang="en-GB" sz="1000" dirty="0">
                        <a:solidFill>
                          <a:srgbClr val="002E54"/>
                        </a:solidFill>
                      </a:rPr>
                      <a:t>Policy</a:t>
                    </a:r>
                  </a:p>
                  <a:p>
                    <a:pPr marL="177800" indent="-177800" algn="ctr" eaLnBrk="0" hangingPunct="0">
                      <a:buClr>
                        <a:srgbClr val="7FBE00"/>
                      </a:buClr>
                    </a:pPr>
                    <a:r>
                      <a:rPr lang="en-GB" sz="1000" dirty="0" err="1">
                        <a:solidFill>
                          <a:srgbClr val="002E54"/>
                        </a:solidFill>
                      </a:rPr>
                      <a:t>organizzative</a:t>
                    </a:r>
                    <a:endParaRPr lang="en-GB" sz="1000" dirty="0">
                      <a:solidFill>
                        <a:srgbClr val="002E54"/>
                      </a:solidFill>
                    </a:endParaRPr>
                  </a:p>
                </p:txBody>
              </p:sp>
            </p:grpSp>
          </p:grpSp>
          <p:pic>
            <p:nvPicPr>
              <p:cNvPr id="111" name="Picture 110" descr="with_locking_drawer_Office_furniture_executive_desk.jpg">
                <a:extLst>
                  <a:ext uri="{FF2B5EF4-FFF2-40B4-BE49-F238E27FC236}">
                    <a16:creationId xmlns:a16="http://schemas.microsoft.com/office/drawing/2014/main" id="{CCFE9F16-030D-B44C-913E-4A87A2DE10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4978" y="2960196"/>
                <a:ext cx="761682" cy="498335"/>
              </a:xfrm>
              <a:prstGeom prst="rect">
                <a:avLst/>
              </a:prstGeom>
            </p:spPr>
          </p:pic>
          <p:pic>
            <p:nvPicPr>
              <p:cNvPr id="114" name="Picture 113" descr="samsung-ativ-smart-pc-xe500t1c-a01fr-3.jpg">
                <a:extLst>
                  <a:ext uri="{FF2B5EF4-FFF2-40B4-BE49-F238E27FC236}">
                    <a16:creationId xmlns:a16="http://schemas.microsoft.com/office/drawing/2014/main" id="{E134E943-92B5-5742-A11F-B50501C910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7625" y="1647473"/>
                <a:ext cx="890422" cy="593614"/>
              </a:xfrm>
              <a:prstGeom prst="rect">
                <a:avLst/>
              </a:prstGeom>
            </p:spPr>
          </p:pic>
          <p:pic>
            <p:nvPicPr>
              <p:cNvPr id="117" name="Picture 116" descr="Compass1.jpg">
                <a:extLst>
                  <a:ext uri="{FF2B5EF4-FFF2-40B4-BE49-F238E27FC236}">
                    <a16:creationId xmlns:a16="http://schemas.microsoft.com/office/drawing/2014/main" id="{56425CF4-442E-F349-88EA-B79D7850B3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1152" y="2871159"/>
                <a:ext cx="707816" cy="539356"/>
              </a:xfrm>
              <a:prstGeom prst="rect">
                <a:avLst/>
              </a:prstGeom>
            </p:spPr>
          </p:pic>
          <p:pic>
            <p:nvPicPr>
              <p:cNvPr id="120" name="Picture 119" descr="Traffic Light.jpg">
                <a:extLst>
                  <a:ext uri="{FF2B5EF4-FFF2-40B4-BE49-F238E27FC236}">
                    <a16:creationId xmlns:a16="http://schemas.microsoft.com/office/drawing/2014/main" id="{8EF810EB-D768-B34F-B674-2EAA620FB2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01620" y="1606745"/>
                <a:ext cx="468398" cy="655435"/>
              </a:xfrm>
              <a:prstGeom prst="rect">
                <a:avLst/>
              </a:prstGeom>
            </p:spPr>
          </p:pic>
        </p:grpSp>
        <p:sp>
          <p:nvSpPr>
            <p:cNvPr id="136" name="Right Arrow 135">
              <a:extLst>
                <a:ext uri="{FF2B5EF4-FFF2-40B4-BE49-F238E27FC236}">
                  <a16:creationId xmlns:a16="http://schemas.microsoft.com/office/drawing/2014/main" id="{87617E03-D687-5A47-89FA-C534A1B202E1}"/>
                </a:ext>
              </a:extLst>
            </p:cNvPr>
            <p:cNvSpPr/>
            <p:nvPr/>
          </p:nvSpPr>
          <p:spPr>
            <a:xfrm>
              <a:off x="3077845" y="2478023"/>
              <a:ext cx="414586" cy="347038"/>
            </a:xfrm>
            <a:prstGeom prst="rightArrow">
              <a:avLst/>
            </a:prstGeom>
            <a:solidFill>
              <a:srgbClr val="002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12" name="Group 11">
            <a:extLst>
              <a:ext uri="{FF2B5EF4-FFF2-40B4-BE49-F238E27FC236}">
                <a16:creationId xmlns:a16="http://schemas.microsoft.com/office/drawing/2014/main" id="{231E1815-2647-E646-A713-3C02E41C6970}"/>
              </a:ext>
            </a:extLst>
          </p:cNvPr>
          <p:cNvGrpSpPr/>
          <p:nvPr/>
        </p:nvGrpSpPr>
        <p:grpSpPr>
          <a:xfrm>
            <a:off x="6380850" y="1131258"/>
            <a:ext cx="2633609" cy="2880984"/>
            <a:chOff x="6380850" y="1131258"/>
            <a:chExt cx="2633609" cy="2880984"/>
          </a:xfrm>
        </p:grpSpPr>
        <p:sp>
          <p:nvSpPr>
            <p:cNvPr id="5" name="Right Arrow 4">
              <a:extLst>
                <a:ext uri="{FF2B5EF4-FFF2-40B4-BE49-F238E27FC236}">
                  <a16:creationId xmlns:a16="http://schemas.microsoft.com/office/drawing/2014/main" id="{D26AF3C1-2AEC-B74C-BB7D-3C482C7935E3}"/>
                </a:ext>
              </a:extLst>
            </p:cNvPr>
            <p:cNvSpPr/>
            <p:nvPr/>
          </p:nvSpPr>
          <p:spPr>
            <a:xfrm>
              <a:off x="6380850" y="2478023"/>
              <a:ext cx="414586" cy="347038"/>
            </a:xfrm>
            <a:prstGeom prst="rightArrow">
              <a:avLst/>
            </a:prstGeom>
            <a:solidFill>
              <a:srgbClr val="002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1" name="Group 10">
              <a:extLst>
                <a:ext uri="{FF2B5EF4-FFF2-40B4-BE49-F238E27FC236}">
                  <a16:creationId xmlns:a16="http://schemas.microsoft.com/office/drawing/2014/main" id="{FF6B1E3A-FCE4-864B-A600-ADCBB57E98DE}"/>
                </a:ext>
              </a:extLst>
            </p:cNvPr>
            <p:cNvGrpSpPr/>
            <p:nvPr/>
          </p:nvGrpSpPr>
          <p:grpSpPr>
            <a:xfrm>
              <a:off x="6795436" y="1131258"/>
              <a:ext cx="2219023" cy="2880984"/>
              <a:chOff x="6795436" y="1131258"/>
              <a:chExt cx="2219023" cy="2880984"/>
            </a:xfrm>
          </p:grpSpPr>
          <p:grpSp>
            <p:nvGrpSpPr>
              <p:cNvPr id="127" name="Group 126">
                <a:extLst>
                  <a:ext uri="{FF2B5EF4-FFF2-40B4-BE49-F238E27FC236}">
                    <a16:creationId xmlns:a16="http://schemas.microsoft.com/office/drawing/2014/main" id="{03A71069-0E27-EE44-A2AB-708F00958938}"/>
                  </a:ext>
                </a:extLst>
              </p:cNvPr>
              <p:cNvGrpSpPr/>
              <p:nvPr/>
            </p:nvGrpSpPr>
            <p:grpSpPr>
              <a:xfrm>
                <a:off x="6795436" y="1131258"/>
                <a:ext cx="2219023" cy="2880984"/>
                <a:chOff x="1178339" y="818494"/>
                <a:chExt cx="2219023" cy="2880984"/>
              </a:xfrm>
            </p:grpSpPr>
            <p:sp>
              <p:nvSpPr>
                <p:cNvPr id="133" name="Rounded Rectangle 132">
                  <a:extLst>
                    <a:ext uri="{FF2B5EF4-FFF2-40B4-BE49-F238E27FC236}">
                      <a16:creationId xmlns:a16="http://schemas.microsoft.com/office/drawing/2014/main" id="{F8BC4208-4808-6040-99B1-EE0AFAF0E14D}"/>
                    </a:ext>
                  </a:extLst>
                </p:cNvPr>
                <p:cNvSpPr/>
                <p:nvPr/>
              </p:nvSpPr>
              <p:spPr>
                <a:xfrm>
                  <a:off x="1183296" y="818494"/>
                  <a:ext cx="2214066" cy="2880984"/>
                </a:xfrm>
                <a:prstGeom prst="roundRect">
                  <a:avLst>
                    <a:gd name="adj" fmla="val 8356"/>
                  </a:avLst>
                </a:prstGeom>
                <a:solidFill>
                  <a:srgbClr val="90DCA8"/>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4" name="Rounded Rectangle 133">
                  <a:extLst>
                    <a:ext uri="{FF2B5EF4-FFF2-40B4-BE49-F238E27FC236}">
                      <a16:creationId xmlns:a16="http://schemas.microsoft.com/office/drawing/2014/main" id="{756E05E9-EF0A-074F-9113-D3E420553CC3}"/>
                    </a:ext>
                  </a:extLst>
                </p:cNvPr>
                <p:cNvSpPr/>
                <p:nvPr/>
              </p:nvSpPr>
              <p:spPr>
                <a:xfrm>
                  <a:off x="1255341" y="1156099"/>
                  <a:ext cx="2065804" cy="2477997"/>
                </a:xfrm>
                <a:prstGeom prst="roundRect">
                  <a:avLst>
                    <a:gd name="adj" fmla="val 7317"/>
                  </a:avLst>
                </a:prstGeom>
                <a:solidFill>
                  <a:schemeClr val="bg1"/>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FF5050"/>
                    </a:buClr>
                  </a:pPr>
                  <a:endParaRPr lang="en-GB" sz="1000" dirty="0">
                    <a:solidFill>
                      <a:schemeClr val="tx1"/>
                    </a:solidFill>
                    <a:latin typeface="Arial" charset="0"/>
                    <a:cs typeface="Arial" charset="0"/>
                  </a:endParaRPr>
                </a:p>
              </p:txBody>
            </p:sp>
            <p:sp>
              <p:nvSpPr>
                <p:cNvPr id="135" name="TextBox 134">
                  <a:extLst>
                    <a:ext uri="{FF2B5EF4-FFF2-40B4-BE49-F238E27FC236}">
                      <a16:creationId xmlns:a16="http://schemas.microsoft.com/office/drawing/2014/main" id="{05B89BAC-C19F-3442-80ED-650E4A16ACBD}"/>
                    </a:ext>
                  </a:extLst>
                </p:cNvPr>
                <p:cNvSpPr txBox="1"/>
                <p:nvPr/>
              </p:nvSpPr>
              <p:spPr>
                <a:xfrm>
                  <a:off x="1178339" y="860646"/>
                  <a:ext cx="2214065" cy="307777"/>
                </a:xfrm>
                <a:prstGeom prst="rect">
                  <a:avLst/>
                </a:prstGeom>
                <a:noFill/>
              </p:spPr>
              <p:txBody>
                <a:bodyPr wrap="square" rtlCol="0">
                  <a:spAutoFit/>
                </a:bodyPr>
                <a:lstStyle/>
                <a:p>
                  <a:pPr algn="ctr"/>
                  <a:r>
                    <a:rPr lang="en-GB" sz="1400" dirty="0" err="1">
                      <a:solidFill>
                        <a:srgbClr val="002E54"/>
                      </a:solidFill>
                    </a:rPr>
                    <a:t>Nuovi</a:t>
                  </a:r>
                  <a:r>
                    <a:rPr lang="en-GB" sz="1400" dirty="0">
                      <a:solidFill>
                        <a:srgbClr val="002E54"/>
                      </a:solidFill>
                    </a:rPr>
                    <a:t> </a:t>
                  </a:r>
                  <a:r>
                    <a:rPr lang="en-GB" sz="1400" dirty="0" err="1">
                      <a:solidFill>
                        <a:srgbClr val="002E54"/>
                      </a:solidFill>
                    </a:rPr>
                    <a:t>servizi</a:t>
                  </a:r>
                  <a:r>
                    <a:rPr lang="en-GB" sz="1400" dirty="0">
                      <a:solidFill>
                        <a:srgbClr val="002E54"/>
                      </a:solidFill>
                    </a:rPr>
                    <a:t> al </a:t>
                  </a:r>
                  <a:r>
                    <a:rPr lang="en-GB" sz="1400" dirty="0" err="1">
                      <a:solidFill>
                        <a:srgbClr val="002E54"/>
                      </a:solidFill>
                    </a:rPr>
                    <a:t>cittadino</a:t>
                  </a:r>
                  <a:endParaRPr lang="en-GB" sz="1400" dirty="0">
                    <a:solidFill>
                      <a:srgbClr val="002E54"/>
                    </a:solidFill>
                  </a:endParaRPr>
                </a:p>
              </p:txBody>
            </p:sp>
          </p:grpSp>
          <p:pic>
            <p:nvPicPr>
              <p:cNvPr id="9" name="Picture 8">
                <a:extLst>
                  <a:ext uri="{FF2B5EF4-FFF2-40B4-BE49-F238E27FC236}">
                    <a16:creationId xmlns:a16="http://schemas.microsoft.com/office/drawing/2014/main" id="{FA7ADE97-D71D-674E-93B9-28A256BFBFB1}"/>
                  </a:ext>
                </a:extLst>
              </p:cNvPr>
              <p:cNvPicPr>
                <a:picLocks noChangeAspect="1"/>
              </p:cNvPicPr>
              <p:nvPr/>
            </p:nvPicPr>
            <p:blipFill rotWithShape="1">
              <a:blip r:embed="rId13">
                <a:biLevel thresh="75000"/>
                <a:extLst>
                  <a:ext uri="{BEBA8EAE-BF5A-486C-A8C5-ECC9F3942E4B}">
                    <a14:imgProps xmlns:a14="http://schemas.microsoft.com/office/drawing/2010/main">
                      <a14:imgLayer r:embed="rId14">
                        <a14:imgEffect>
                          <a14:backgroundRemoval t="10000" b="90000" l="10000" r="90000">
                            <a14:foregroundMark x1="47456" y1="52051" x2="47144" y2="61328"/>
                            <a14:foregroundMark x1="47144" y1="61328" x2="41225" y2="72461"/>
                            <a14:foregroundMark x1="35826" y1="66016" x2="33853" y2="71289"/>
                            <a14:foregroundMark x1="66771" y1="24512" x2="42264" y2="24707"/>
                            <a14:foregroundMark x1="70717" y1="23926" x2="73001" y2="33594"/>
                            <a14:foregroundMark x1="73001" y1="33594" x2="69470" y2="42285"/>
                            <a14:foregroundMark x1="55348" y1="31836" x2="46833" y2="28223"/>
                            <a14:foregroundMark x1="71547" y1="42871" x2="71547" y2="51660"/>
                            <a14:foregroundMark x1="41848" y1="44141" x2="58567" y2="44531"/>
                          </a14:backgroundRemoval>
                        </a14:imgEffect>
                        <a14:imgEffect>
                          <a14:sharpenSoften amount="50000"/>
                        </a14:imgEffect>
                      </a14:imgLayer>
                    </a14:imgProps>
                  </a:ext>
                </a:extLst>
              </a:blip>
              <a:srcRect l="23521" t="19275" r="24104" b="26101"/>
              <a:stretch/>
            </p:blipFill>
            <p:spPr>
              <a:xfrm>
                <a:off x="7004502" y="1603924"/>
                <a:ext cx="1854123" cy="2058390"/>
              </a:xfrm>
              <a:prstGeom prst="rect">
                <a:avLst/>
              </a:prstGeom>
            </p:spPr>
          </p:pic>
        </p:grpSp>
      </p:grpSp>
      <p:sp>
        <p:nvSpPr>
          <p:cNvPr id="6" name="Title 5">
            <a:extLst>
              <a:ext uri="{FF2B5EF4-FFF2-40B4-BE49-F238E27FC236}">
                <a16:creationId xmlns:a16="http://schemas.microsoft.com/office/drawing/2014/main" id="{AA9A39D4-D890-154B-9010-C70D758C7E4B}"/>
              </a:ext>
            </a:extLst>
          </p:cNvPr>
          <p:cNvSpPr>
            <a:spLocks noGrp="1"/>
          </p:cNvSpPr>
          <p:nvPr>
            <p:ph type="title"/>
          </p:nvPr>
        </p:nvSpPr>
        <p:spPr/>
        <p:txBody>
          <a:bodyPr/>
          <a:lstStyle/>
          <a:p>
            <a:r>
              <a:rPr lang="it-IT" dirty="0"/>
              <a:t>Le leve su cui agire per trasformare i servizi pubblici</a:t>
            </a:r>
          </a:p>
        </p:txBody>
      </p:sp>
    </p:spTree>
    <p:extLst>
      <p:ext uri="{BB962C8B-B14F-4D97-AF65-F5344CB8AC3E}">
        <p14:creationId xmlns:p14="http://schemas.microsoft.com/office/powerpoint/2010/main" val="7902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5"/>
          </p:nvPr>
        </p:nvSpPr>
        <p:spPr>
          <a:xfrm>
            <a:off x="969963" y="3886200"/>
            <a:ext cx="7202487" cy="402336"/>
          </a:xfrm>
        </p:spPr>
        <p:txBody>
          <a:bodyPr anchor="ctr">
            <a:normAutofit/>
          </a:bodyPr>
          <a:lstStyle/>
          <a:p>
            <a:pPr lvl="0"/>
            <a:r>
              <a:rPr lang="it-IT" dirty="0"/>
              <a:t>Luca Gastaldi, Direttore Osservatorio Agenda Digitale</a:t>
            </a:r>
          </a:p>
        </p:txBody>
      </p:sp>
      <p:sp>
        <p:nvSpPr>
          <p:cNvPr id="10" name="Segnaposto testo 4">
            <a:extLst>
              <a:ext uri="{FF2B5EF4-FFF2-40B4-BE49-F238E27FC236}">
                <a16:creationId xmlns:a16="http://schemas.microsoft.com/office/drawing/2014/main" id="{6D48213F-414F-4943-A2CE-35D6EF5B9AB1}"/>
              </a:ext>
            </a:extLst>
          </p:cNvPr>
          <p:cNvSpPr txBox="1">
            <a:spLocks/>
          </p:cNvSpPr>
          <p:nvPr/>
        </p:nvSpPr>
        <p:spPr>
          <a:xfrm>
            <a:off x="969963" y="4420262"/>
            <a:ext cx="7202487" cy="402336"/>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2000" kern="1200">
                <a:solidFill>
                  <a:srgbClr val="002E5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u="sng" dirty="0"/>
              <a:t>luca.gastaldi@polimi.it</a:t>
            </a:r>
          </a:p>
        </p:txBody>
      </p:sp>
      <p:pic>
        <p:nvPicPr>
          <p:cNvPr id="7" name="Immagine 3">
            <a:extLst>
              <a:ext uri="{FF2B5EF4-FFF2-40B4-BE49-F238E27FC236}">
                <a16:creationId xmlns:a16="http://schemas.microsoft.com/office/drawing/2014/main" id="{52C9B6D5-5900-A84C-8846-A42F115FC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9232"/>
            <a:ext cx="9144000" cy="2144268"/>
          </a:xfrm>
          <a:prstGeom prst="rect">
            <a:avLst/>
          </a:prstGeom>
        </p:spPr>
      </p:pic>
      <p:sp>
        <p:nvSpPr>
          <p:cNvPr id="4" name="Text Placeholder 3">
            <a:extLst>
              <a:ext uri="{FF2B5EF4-FFF2-40B4-BE49-F238E27FC236}">
                <a16:creationId xmlns:a16="http://schemas.microsoft.com/office/drawing/2014/main" id="{D3F21646-F989-D14B-B8FB-BD2C96E95617}"/>
              </a:ext>
            </a:extLst>
          </p:cNvPr>
          <p:cNvSpPr>
            <a:spLocks noGrp="1"/>
          </p:cNvSpPr>
          <p:nvPr>
            <p:ph type="body" sz="quarter" idx="10"/>
          </p:nvPr>
        </p:nvSpPr>
        <p:spPr>
          <a:xfrm>
            <a:off x="970501" y="1455335"/>
            <a:ext cx="7203000" cy="1377866"/>
          </a:xfrm>
        </p:spPr>
        <p:txBody>
          <a:bodyPr/>
          <a:lstStyle/>
          <a:p>
            <a:r>
              <a:rPr lang="it-IT" sz="2000" b="0" dirty="0"/>
              <a:t>Innovazione e competenze digitali per la PA:</a:t>
            </a:r>
          </a:p>
          <a:p>
            <a:r>
              <a:rPr lang="it-IT" sz="2000" b="0" dirty="0"/>
              <a:t>una questione di necessità </a:t>
            </a:r>
          </a:p>
          <a:p>
            <a:endParaRPr lang="it-IT" sz="1400" b="0" dirty="0"/>
          </a:p>
          <a:p>
            <a:r>
              <a:rPr lang="it-IT" sz="1400" b="0" dirty="0"/>
              <a:t>Luca Gastaldi | Direttore Osservatorio Agenda Digitale | </a:t>
            </a:r>
            <a:r>
              <a:rPr lang="it-IT" sz="1400" b="0" u="sng" dirty="0"/>
              <a:t>luca.gastaldi@polimi.it </a:t>
            </a:r>
          </a:p>
        </p:txBody>
      </p:sp>
    </p:spTree>
    <p:extLst>
      <p:ext uri="{BB962C8B-B14F-4D97-AF65-F5344CB8AC3E}">
        <p14:creationId xmlns:p14="http://schemas.microsoft.com/office/powerpoint/2010/main" val="407914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7">
            <a:extLst>
              <a:ext uri="{FF2B5EF4-FFF2-40B4-BE49-F238E27FC236}">
                <a16:creationId xmlns:a16="http://schemas.microsoft.com/office/drawing/2014/main" id="{9B5E8BEE-7C47-E54A-A106-F7E659D3FBDC}"/>
              </a:ext>
            </a:extLst>
          </p:cNvPr>
          <p:cNvSpPr>
            <a:spLocks noGrp="1"/>
          </p:cNvSpPr>
          <p:nvPr>
            <p:ph type="title"/>
          </p:nvPr>
        </p:nvSpPr>
        <p:spPr/>
        <p:txBody>
          <a:bodyPr>
            <a:normAutofit/>
          </a:bodyPr>
          <a:lstStyle/>
          <a:p>
            <a:r>
              <a:rPr lang="it-IT" dirty="0"/>
              <a:t>La centralità delle tecnologie</a:t>
            </a:r>
          </a:p>
        </p:txBody>
      </p:sp>
      <p:pic>
        <p:nvPicPr>
          <p:cNvPr id="5" name="Picture 4" descr="2005-papal-conclave.jpg">
            <a:extLst>
              <a:ext uri="{FF2B5EF4-FFF2-40B4-BE49-F238E27FC236}">
                <a16:creationId xmlns:a16="http://schemas.microsoft.com/office/drawing/2014/main" id="{21D0B7A8-73A0-384F-B66C-27AB3597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326"/>
            <a:ext cx="6861976" cy="4453087"/>
          </a:xfrm>
          <a:prstGeom prst="rect">
            <a:avLst/>
          </a:prstGeom>
        </p:spPr>
      </p:pic>
      <p:sp>
        <p:nvSpPr>
          <p:cNvPr id="8" name="TextBox 7">
            <a:extLst>
              <a:ext uri="{FF2B5EF4-FFF2-40B4-BE49-F238E27FC236}">
                <a16:creationId xmlns:a16="http://schemas.microsoft.com/office/drawing/2014/main" id="{DD3DFD8B-E9C8-DA4C-A9F7-AD1AA0F6DD7C}"/>
              </a:ext>
            </a:extLst>
          </p:cNvPr>
          <p:cNvSpPr txBox="1"/>
          <p:nvPr/>
        </p:nvSpPr>
        <p:spPr>
          <a:xfrm>
            <a:off x="7168847" y="2237043"/>
            <a:ext cx="1620180" cy="669414"/>
          </a:xfrm>
          <a:prstGeom prst="rect">
            <a:avLst/>
          </a:prstGeom>
          <a:noFill/>
        </p:spPr>
        <p:txBody>
          <a:bodyPr wrap="square" rtlCol="0">
            <a:spAutoFit/>
          </a:bodyPr>
          <a:lstStyle/>
          <a:p>
            <a:pPr algn="ctr"/>
            <a:r>
              <a:rPr lang="it-IT" sz="3750" dirty="0">
                <a:solidFill>
                  <a:srgbClr val="002E54"/>
                </a:solidFill>
                <a:latin typeface="Trebuchet MS"/>
                <a:cs typeface="Trebuchet MS"/>
              </a:rPr>
              <a:t>2005</a:t>
            </a:r>
            <a:endParaRPr lang="it-IT" sz="3750" b="1" dirty="0">
              <a:solidFill>
                <a:srgbClr val="002E54"/>
              </a:solidFill>
              <a:latin typeface="Trebuchet MS"/>
              <a:cs typeface="Trebuchet MS"/>
            </a:endParaRPr>
          </a:p>
        </p:txBody>
      </p:sp>
    </p:spTree>
    <p:extLst>
      <p:ext uri="{BB962C8B-B14F-4D97-AF65-F5344CB8AC3E}">
        <p14:creationId xmlns:p14="http://schemas.microsoft.com/office/powerpoint/2010/main" val="278471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7">
            <a:extLst>
              <a:ext uri="{FF2B5EF4-FFF2-40B4-BE49-F238E27FC236}">
                <a16:creationId xmlns:a16="http://schemas.microsoft.com/office/drawing/2014/main" id="{9B5E8BEE-7C47-E54A-A106-F7E659D3FBDC}"/>
              </a:ext>
            </a:extLst>
          </p:cNvPr>
          <p:cNvSpPr>
            <a:spLocks noGrp="1"/>
          </p:cNvSpPr>
          <p:nvPr>
            <p:ph type="title"/>
          </p:nvPr>
        </p:nvSpPr>
        <p:spPr>
          <a:xfrm>
            <a:off x="60400" y="14021"/>
            <a:ext cx="7483400" cy="539356"/>
          </a:xfrm>
        </p:spPr>
        <p:txBody>
          <a:bodyPr>
            <a:normAutofit/>
          </a:bodyPr>
          <a:lstStyle/>
          <a:p>
            <a:r>
              <a:rPr lang="it-IT" dirty="0"/>
              <a:t>La centralità delle tecnologie</a:t>
            </a:r>
          </a:p>
        </p:txBody>
      </p:sp>
      <p:pic>
        <p:nvPicPr>
          <p:cNvPr id="8" name="Picture 7" descr="19aaadaa228546809c4b7824331296b3.jpg">
            <a:extLst>
              <a:ext uri="{FF2B5EF4-FFF2-40B4-BE49-F238E27FC236}">
                <a16:creationId xmlns:a16="http://schemas.microsoft.com/office/drawing/2014/main" id="{A8596B8E-1D76-7949-B712-532CF480E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540"/>
            <a:ext cx="6846073" cy="4453312"/>
          </a:xfrm>
          <a:prstGeom prst="rect">
            <a:avLst/>
          </a:prstGeom>
        </p:spPr>
      </p:pic>
      <p:sp>
        <p:nvSpPr>
          <p:cNvPr id="9" name="TextBox 8">
            <a:extLst>
              <a:ext uri="{FF2B5EF4-FFF2-40B4-BE49-F238E27FC236}">
                <a16:creationId xmlns:a16="http://schemas.microsoft.com/office/drawing/2014/main" id="{6AC5A4BA-60E1-9842-928C-B5307066261D}"/>
              </a:ext>
            </a:extLst>
          </p:cNvPr>
          <p:cNvSpPr txBox="1"/>
          <p:nvPr/>
        </p:nvSpPr>
        <p:spPr>
          <a:xfrm>
            <a:off x="7168847" y="2237043"/>
            <a:ext cx="1620180" cy="669414"/>
          </a:xfrm>
          <a:prstGeom prst="rect">
            <a:avLst/>
          </a:prstGeom>
          <a:noFill/>
        </p:spPr>
        <p:txBody>
          <a:bodyPr wrap="square" rtlCol="0">
            <a:spAutoFit/>
          </a:bodyPr>
          <a:lstStyle/>
          <a:p>
            <a:pPr algn="ctr"/>
            <a:r>
              <a:rPr lang="it-IT" sz="3750" dirty="0">
                <a:solidFill>
                  <a:srgbClr val="002E54"/>
                </a:solidFill>
                <a:latin typeface="Trebuchet MS"/>
                <a:cs typeface="Trebuchet MS"/>
              </a:rPr>
              <a:t>2013</a:t>
            </a:r>
            <a:endParaRPr lang="it-IT" sz="3750" b="1" dirty="0">
              <a:solidFill>
                <a:srgbClr val="002E54"/>
              </a:solidFill>
              <a:latin typeface="Trebuchet MS"/>
              <a:cs typeface="Trebuchet MS"/>
            </a:endParaRPr>
          </a:p>
        </p:txBody>
      </p:sp>
    </p:spTree>
    <p:extLst>
      <p:ext uri="{BB962C8B-B14F-4D97-AF65-F5344CB8AC3E}">
        <p14:creationId xmlns:p14="http://schemas.microsoft.com/office/powerpoint/2010/main" val="62202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9052" y="1122915"/>
            <a:ext cx="2410801" cy="3141449"/>
          </a:xfrm>
          <a:prstGeom prst="rect">
            <a:avLst/>
          </a:prstGeom>
          <a:solidFill>
            <a:srgbClr val="FFDB93">
              <a:alpha val="50000"/>
            </a:srgbClr>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b="1" dirty="0">
              <a:solidFill>
                <a:srgbClr val="002E54"/>
              </a:solidFill>
            </a:endParaRPr>
          </a:p>
          <a:p>
            <a:pPr algn="ctr"/>
            <a:r>
              <a:rPr lang="en-US" sz="1350" b="1" dirty="0" err="1">
                <a:solidFill>
                  <a:srgbClr val="002E54"/>
                </a:solidFill>
              </a:rPr>
              <a:t>Introduzione</a:t>
            </a: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p:txBody>
      </p:sp>
      <p:sp>
        <p:nvSpPr>
          <p:cNvPr id="31" name="Rectangle 30"/>
          <p:cNvSpPr/>
          <p:nvPr/>
        </p:nvSpPr>
        <p:spPr>
          <a:xfrm>
            <a:off x="4242109" y="1122915"/>
            <a:ext cx="2669919" cy="3141449"/>
          </a:xfrm>
          <a:prstGeom prst="rect">
            <a:avLst/>
          </a:prstGeom>
          <a:solidFill>
            <a:srgbClr val="90DCA8">
              <a:alpha val="50000"/>
            </a:srgbClr>
          </a:solidFill>
          <a:ln w="25400">
            <a:solidFill>
              <a:srgbClr val="4DC7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endParaRPr lang="en-US" sz="1350" b="1" dirty="0">
              <a:solidFill>
                <a:srgbClr val="002E54"/>
              </a:solidFill>
            </a:endParaRPr>
          </a:p>
          <a:p>
            <a:pPr algn="ctr"/>
            <a:r>
              <a:rPr lang="en-US" sz="1350" b="1" dirty="0" err="1">
                <a:solidFill>
                  <a:srgbClr val="002E54"/>
                </a:solidFill>
              </a:rPr>
              <a:t>Innovazioni</a:t>
            </a:r>
            <a:endParaRPr lang="en-US" sz="1350" b="1" dirty="0">
              <a:solidFill>
                <a:srgbClr val="002E54"/>
              </a:solidFill>
            </a:endParaRPr>
          </a:p>
          <a:p>
            <a:pPr algn="ctr"/>
            <a:r>
              <a:rPr lang="en-US" sz="1350" b="1" dirty="0" err="1">
                <a:solidFill>
                  <a:srgbClr val="002E54"/>
                </a:solidFill>
              </a:rPr>
              <a:t>complementari</a:t>
            </a:r>
            <a:r>
              <a:rPr lang="en-US" sz="1350" b="1" dirty="0">
                <a:solidFill>
                  <a:srgbClr val="002E54"/>
                </a:solidFill>
              </a:rPr>
              <a:t> </a:t>
            </a:r>
          </a:p>
          <a:p>
            <a:pPr algn="ctr"/>
            <a:endParaRPr lang="en-US" sz="675" b="1" dirty="0">
              <a:solidFill>
                <a:srgbClr val="002E54"/>
              </a:solidFill>
            </a:endParaRPr>
          </a:p>
          <a:p>
            <a:pPr algn="ctr"/>
            <a:endParaRPr lang="en-US" sz="675" b="1" dirty="0">
              <a:solidFill>
                <a:srgbClr val="002E54"/>
              </a:solidFill>
            </a:endParaRPr>
          </a:p>
          <a:p>
            <a:pPr algn="ctr"/>
            <a:endParaRPr lang="en-US" sz="675" b="1" dirty="0">
              <a:solidFill>
                <a:srgbClr val="002E54"/>
              </a:solidFill>
            </a:endParaRPr>
          </a:p>
        </p:txBody>
      </p:sp>
      <p:grpSp>
        <p:nvGrpSpPr>
          <p:cNvPr id="42" name="Group 41"/>
          <p:cNvGrpSpPr/>
          <p:nvPr/>
        </p:nvGrpSpPr>
        <p:grpSpPr>
          <a:xfrm>
            <a:off x="1621227" y="824059"/>
            <a:ext cx="6114536" cy="397172"/>
            <a:chOff x="637635" y="1088163"/>
            <a:chExt cx="8152715" cy="529562"/>
          </a:xfrm>
        </p:grpSpPr>
        <p:sp>
          <p:nvSpPr>
            <p:cNvPr id="10" name="Freccia a destra 61"/>
            <p:cNvSpPr/>
            <p:nvPr/>
          </p:nvSpPr>
          <p:spPr bwMode="auto">
            <a:xfrm rot="10800000">
              <a:off x="637635" y="1088163"/>
              <a:ext cx="7318740" cy="529562"/>
            </a:xfrm>
            <a:prstGeom prst="leftArrow">
              <a:avLst/>
            </a:prstGeom>
            <a:solidFill>
              <a:srgbClr val="FFAAAA"/>
            </a:solidFill>
            <a:ln w="25400" cap="flat" cmpd="sng" algn="ctr">
              <a:solidFill>
                <a:srgbClr val="FF5050"/>
              </a:solidFill>
              <a:prstDash val="solid"/>
              <a:round/>
              <a:headEnd type="none" w="med" len="med"/>
              <a:tailEnd type="none" w="med" len="med"/>
            </a:ln>
            <a:effectLst/>
          </p:spPr>
          <p:txBody>
            <a:bodyPr wrap="none" lIns="34290" tIns="0" rIns="34290" bIns="0" anchor="ctr"/>
            <a:lstStyle/>
            <a:p>
              <a:pPr algn="ctr" eaLnBrk="0" hangingPunct="0">
                <a:buClr>
                  <a:srgbClr val="3399FF"/>
                </a:buClr>
              </a:pPr>
              <a:endParaRPr lang="en-GB" sz="1200" b="1" kern="0">
                <a:solidFill>
                  <a:srgbClr val="002E54"/>
                </a:solidFill>
                <a:effectLst>
                  <a:outerShdw blurRad="38100" dist="38100" dir="2700000" algn="tl">
                    <a:srgbClr val="000000">
                      <a:alpha val="43137"/>
                    </a:srgbClr>
                  </a:outerShdw>
                </a:effectLst>
                <a:latin typeface="Trebuchet MS"/>
                <a:cs typeface="Trebuchet MS"/>
              </a:endParaRPr>
            </a:p>
          </p:txBody>
        </p:sp>
        <p:sp>
          <p:nvSpPr>
            <p:cNvPr id="13" name="TextBox 7"/>
            <p:cNvSpPr txBox="1">
              <a:spLocks noChangeArrowheads="1"/>
            </p:cNvSpPr>
            <p:nvPr/>
          </p:nvSpPr>
          <p:spPr bwMode="auto">
            <a:xfrm>
              <a:off x="7862505" y="1204832"/>
              <a:ext cx="92784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975" b="1" dirty="0">
                  <a:solidFill>
                    <a:srgbClr val="FF5050"/>
                  </a:solidFill>
                  <a:latin typeface="Trebuchet MS" charset="0"/>
                </a:rPr>
                <a:t>Anno</a:t>
              </a:r>
              <a:endParaRPr lang="en-GB" sz="975" b="1" i="1" dirty="0">
                <a:solidFill>
                  <a:srgbClr val="FF5050"/>
                </a:solidFill>
                <a:latin typeface="Trebuchet MS" charset="0"/>
              </a:endParaRPr>
            </a:p>
          </p:txBody>
        </p:sp>
        <p:sp>
          <p:nvSpPr>
            <p:cNvPr id="11" name="Rectangle 10"/>
            <p:cNvSpPr/>
            <p:nvPr/>
          </p:nvSpPr>
          <p:spPr>
            <a:xfrm>
              <a:off x="1992608" y="1197138"/>
              <a:ext cx="665140" cy="338554"/>
            </a:xfrm>
            <a:prstGeom prst="rect">
              <a:avLst/>
            </a:prstGeom>
            <a:ln>
              <a:noFill/>
            </a:ln>
          </p:spPr>
          <p:txBody>
            <a:bodyPr wrap="none">
              <a:spAutoFit/>
            </a:bodyPr>
            <a:lstStyle/>
            <a:p>
              <a:pPr algn="ctr"/>
              <a:r>
                <a:rPr lang="en-US" sz="1050" b="1" dirty="0">
                  <a:solidFill>
                    <a:srgbClr val="002E54"/>
                  </a:solidFill>
                </a:rPr>
                <a:t>1900</a:t>
              </a:r>
            </a:p>
          </p:txBody>
        </p:sp>
        <p:sp>
          <p:nvSpPr>
            <p:cNvPr id="14" name="Rectangle 13"/>
            <p:cNvSpPr/>
            <p:nvPr/>
          </p:nvSpPr>
          <p:spPr>
            <a:xfrm>
              <a:off x="3260747" y="1197138"/>
              <a:ext cx="665140" cy="338554"/>
            </a:xfrm>
            <a:prstGeom prst="rect">
              <a:avLst/>
            </a:prstGeom>
            <a:ln>
              <a:noFill/>
            </a:ln>
          </p:spPr>
          <p:txBody>
            <a:bodyPr wrap="none">
              <a:spAutoFit/>
            </a:bodyPr>
            <a:lstStyle/>
            <a:p>
              <a:pPr algn="ctr"/>
              <a:r>
                <a:rPr lang="en-US" sz="1050" b="1" dirty="0">
                  <a:solidFill>
                    <a:srgbClr val="002E54"/>
                  </a:solidFill>
                </a:rPr>
                <a:t>1910</a:t>
              </a:r>
            </a:p>
          </p:txBody>
        </p:sp>
        <p:sp>
          <p:nvSpPr>
            <p:cNvPr id="17" name="Rectangle 16"/>
            <p:cNvSpPr/>
            <p:nvPr/>
          </p:nvSpPr>
          <p:spPr>
            <a:xfrm>
              <a:off x="4528886" y="1197138"/>
              <a:ext cx="665140" cy="338554"/>
            </a:xfrm>
            <a:prstGeom prst="rect">
              <a:avLst/>
            </a:prstGeom>
            <a:ln>
              <a:noFill/>
            </a:ln>
          </p:spPr>
          <p:txBody>
            <a:bodyPr wrap="none">
              <a:spAutoFit/>
            </a:bodyPr>
            <a:lstStyle/>
            <a:p>
              <a:pPr algn="ctr"/>
              <a:r>
                <a:rPr lang="en-US" sz="1050" b="1" dirty="0">
                  <a:solidFill>
                    <a:srgbClr val="002E54"/>
                  </a:solidFill>
                </a:rPr>
                <a:t>1920</a:t>
              </a:r>
            </a:p>
          </p:txBody>
        </p:sp>
        <p:sp>
          <p:nvSpPr>
            <p:cNvPr id="18" name="Rectangle 17"/>
            <p:cNvSpPr/>
            <p:nvPr/>
          </p:nvSpPr>
          <p:spPr>
            <a:xfrm>
              <a:off x="5798926" y="1197138"/>
              <a:ext cx="665140" cy="338554"/>
            </a:xfrm>
            <a:prstGeom prst="rect">
              <a:avLst/>
            </a:prstGeom>
            <a:ln>
              <a:noFill/>
            </a:ln>
          </p:spPr>
          <p:txBody>
            <a:bodyPr wrap="none">
              <a:spAutoFit/>
            </a:bodyPr>
            <a:lstStyle/>
            <a:p>
              <a:pPr algn="ctr"/>
              <a:r>
                <a:rPr lang="en-US" sz="1050" b="1" dirty="0">
                  <a:solidFill>
                    <a:srgbClr val="002E54"/>
                  </a:solidFill>
                </a:rPr>
                <a:t>1930</a:t>
              </a:r>
            </a:p>
          </p:txBody>
        </p:sp>
        <p:sp>
          <p:nvSpPr>
            <p:cNvPr id="19" name="Rectangle 18"/>
            <p:cNvSpPr/>
            <p:nvPr/>
          </p:nvSpPr>
          <p:spPr>
            <a:xfrm>
              <a:off x="7067065" y="1197138"/>
              <a:ext cx="665140" cy="338554"/>
            </a:xfrm>
            <a:prstGeom prst="rect">
              <a:avLst/>
            </a:prstGeom>
            <a:ln>
              <a:noFill/>
            </a:ln>
          </p:spPr>
          <p:txBody>
            <a:bodyPr wrap="none">
              <a:spAutoFit/>
            </a:bodyPr>
            <a:lstStyle/>
            <a:p>
              <a:pPr algn="ctr"/>
              <a:r>
                <a:rPr lang="en-US" sz="1050" b="1" dirty="0">
                  <a:solidFill>
                    <a:srgbClr val="002E54"/>
                  </a:solidFill>
                </a:rPr>
                <a:t>1940</a:t>
              </a:r>
            </a:p>
          </p:txBody>
        </p:sp>
      </p:grpSp>
      <p:grpSp>
        <p:nvGrpSpPr>
          <p:cNvPr id="9" name="Group 8"/>
          <p:cNvGrpSpPr/>
          <p:nvPr/>
        </p:nvGrpSpPr>
        <p:grpSpPr>
          <a:xfrm>
            <a:off x="1550749" y="921429"/>
            <a:ext cx="397172" cy="3446426"/>
            <a:chOff x="543665" y="1228572"/>
            <a:chExt cx="529562" cy="4595234"/>
          </a:xfrm>
        </p:grpSpPr>
        <p:sp>
          <p:nvSpPr>
            <p:cNvPr id="15" name="Freccia a destra 61"/>
            <p:cNvSpPr/>
            <p:nvPr/>
          </p:nvSpPr>
          <p:spPr bwMode="auto">
            <a:xfrm rot="5400000">
              <a:off x="-1489171" y="3261408"/>
              <a:ext cx="4595234" cy="529562"/>
            </a:xfrm>
            <a:prstGeom prst="leftArrow">
              <a:avLst/>
            </a:prstGeom>
            <a:solidFill>
              <a:srgbClr val="002E54"/>
            </a:solidFill>
            <a:ln w="12700" cap="flat" cmpd="sng" algn="ctr">
              <a:noFill/>
              <a:prstDash val="solid"/>
              <a:round/>
              <a:headEnd type="none" w="med" len="med"/>
              <a:tailEnd type="none" w="med" len="med"/>
            </a:ln>
            <a:effectLst/>
          </p:spPr>
          <p:txBody>
            <a:bodyPr wrap="none" lIns="34290" tIns="0" rIns="34290" bIns="0" anchor="ctr"/>
            <a:lstStyle/>
            <a:p>
              <a:pPr algn="ctr" eaLnBrk="0" hangingPunct="0">
                <a:buClr>
                  <a:srgbClr val="3399FF"/>
                </a:buClr>
                <a:defRPr/>
              </a:pPr>
              <a:endParaRPr lang="en-GB" sz="1200" b="1" kern="0">
                <a:solidFill>
                  <a:srgbClr val="002E54"/>
                </a:solidFill>
                <a:effectLst>
                  <a:outerShdw blurRad="38100" dist="38100" dir="2700000" algn="tl">
                    <a:srgbClr val="000000">
                      <a:alpha val="43137"/>
                    </a:srgbClr>
                  </a:outerShdw>
                </a:effectLst>
                <a:latin typeface="Trebuchet MS"/>
                <a:cs typeface="Trebuchet MS"/>
              </a:endParaRPr>
            </a:p>
          </p:txBody>
        </p:sp>
        <p:sp>
          <p:nvSpPr>
            <p:cNvPr id="20" name="Rectangle 19"/>
            <p:cNvSpPr/>
            <p:nvPr/>
          </p:nvSpPr>
          <p:spPr>
            <a:xfrm rot="16200000">
              <a:off x="529585" y="3968668"/>
              <a:ext cx="560411" cy="338554"/>
            </a:xfrm>
            <a:prstGeom prst="rect">
              <a:avLst/>
            </a:prstGeom>
            <a:ln>
              <a:noFill/>
            </a:ln>
          </p:spPr>
          <p:txBody>
            <a:bodyPr wrap="none">
              <a:spAutoFit/>
            </a:bodyPr>
            <a:lstStyle/>
            <a:p>
              <a:pPr algn="ctr"/>
              <a:r>
                <a:rPr lang="en-US" sz="1050" b="1" dirty="0">
                  <a:solidFill>
                    <a:schemeClr val="bg1"/>
                  </a:solidFill>
                </a:rPr>
                <a:t>100</a:t>
              </a:r>
            </a:p>
          </p:txBody>
        </p:sp>
        <p:sp>
          <p:nvSpPr>
            <p:cNvPr id="21" name="Rectangle 20"/>
            <p:cNvSpPr/>
            <p:nvPr/>
          </p:nvSpPr>
          <p:spPr>
            <a:xfrm rot="16200000">
              <a:off x="580462" y="4631489"/>
              <a:ext cx="455680" cy="338554"/>
            </a:xfrm>
            <a:prstGeom prst="rect">
              <a:avLst/>
            </a:prstGeom>
            <a:ln>
              <a:noFill/>
            </a:ln>
          </p:spPr>
          <p:txBody>
            <a:bodyPr wrap="none">
              <a:spAutoFit/>
            </a:bodyPr>
            <a:lstStyle/>
            <a:p>
              <a:pPr algn="ctr"/>
              <a:r>
                <a:rPr lang="en-US" sz="1050" b="1" dirty="0">
                  <a:solidFill>
                    <a:schemeClr val="bg1"/>
                  </a:solidFill>
                </a:rPr>
                <a:t>80</a:t>
              </a:r>
            </a:p>
          </p:txBody>
        </p:sp>
        <p:sp>
          <p:nvSpPr>
            <p:cNvPr id="22" name="Rectangle 21"/>
            <p:cNvSpPr/>
            <p:nvPr/>
          </p:nvSpPr>
          <p:spPr>
            <a:xfrm rot="16200000">
              <a:off x="528097" y="3325767"/>
              <a:ext cx="560411" cy="338554"/>
            </a:xfrm>
            <a:prstGeom prst="rect">
              <a:avLst/>
            </a:prstGeom>
            <a:ln>
              <a:noFill/>
            </a:ln>
          </p:spPr>
          <p:txBody>
            <a:bodyPr wrap="none">
              <a:spAutoFit/>
            </a:bodyPr>
            <a:lstStyle/>
            <a:p>
              <a:pPr algn="ctr"/>
              <a:r>
                <a:rPr lang="en-US" sz="1050" b="1" dirty="0">
                  <a:solidFill>
                    <a:schemeClr val="bg1"/>
                  </a:solidFill>
                </a:rPr>
                <a:t>120</a:t>
              </a:r>
            </a:p>
          </p:txBody>
        </p:sp>
        <p:sp>
          <p:nvSpPr>
            <p:cNvPr id="23" name="Rectangle 22"/>
            <p:cNvSpPr/>
            <p:nvPr/>
          </p:nvSpPr>
          <p:spPr>
            <a:xfrm rot="16200000">
              <a:off x="526609" y="2694735"/>
              <a:ext cx="560411" cy="338554"/>
            </a:xfrm>
            <a:prstGeom prst="rect">
              <a:avLst/>
            </a:prstGeom>
            <a:ln>
              <a:noFill/>
            </a:ln>
          </p:spPr>
          <p:txBody>
            <a:bodyPr wrap="none">
              <a:spAutoFit/>
            </a:bodyPr>
            <a:lstStyle/>
            <a:p>
              <a:pPr algn="ctr"/>
              <a:r>
                <a:rPr lang="en-US" sz="1050" b="1" dirty="0">
                  <a:solidFill>
                    <a:schemeClr val="bg1"/>
                  </a:solidFill>
                </a:rPr>
                <a:t>140</a:t>
              </a:r>
            </a:p>
          </p:txBody>
        </p:sp>
        <p:sp>
          <p:nvSpPr>
            <p:cNvPr id="24" name="Rectangle 23"/>
            <p:cNvSpPr/>
            <p:nvPr/>
          </p:nvSpPr>
          <p:spPr>
            <a:xfrm rot="16200000">
              <a:off x="526609" y="2030003"/>
              <a:ext cx="560411" cy="338554"/>
            </a:xfrm>
            <a:prstGeom prst="rect">
              <a:avLst/>
            </a:prstGeom>
            <a:ln>
              <a:noFill/>
            </a:ln>
          </p:spPr>
          <p:txBody>
            <a:bodyPr wrap="none">
              <a:spAutoFit/>
            </a:bodyPr>
            <a:lstStyle/>
            <a:p>
              <a:pPr algn="ctr"/>
              <a:r>
                <a:rPr lang="en-US" sz="1050" b="1" dirty="0">
                  <a:solidFill>
                    <a:schemeClr val="bg1"/>
                  </a:solidFill>
                </a:rPr>
                <a:t>160</a:t>
              </a:r>
            </a:p>
          </p:txBody>
        </p:sp>
      </p:grpSp>
      <p:grpSp>
        <p:nvGrpSpPr>
          <p:cNvPr id="7" name="Group 6"/>
          <p:cNvGrpSpPr/>
          <p:nvPr/>
        </p:nvGrpSpPr>
        <p:grpSpPr>
          <a:xfrm>
            <a:off x="1621227" y="4059623"/>
            <a:ext cx="6114536" cy="397172"/>
            <a:chOff x="637636" y="5412831"/>
            <a:chExt cx="8152714" cy="529562"/>
          </a:xfrm>
        </p:grpSpPr>
        <p:sp>
          <p:nvSpPr>
            <p:cNvPr id="8" name="Freccia a destra 61"/>
            <p:cNvSpPr/>
            <p:nvPr/>
          </p:nvSpPr>
          <p:spPr bwMode="auto">
            <a:xfrm rot="10800000">
              <a:off x="637636" y="5412831"/>
              <a:ext cx="7318740" cy="529562"/>
            </a:xfrm>
            <a:prstGeom prst="leftArrow">
              <a:avLst/>
            </a:prstGeom>
            <a:solidFill>
              <a:srgbClr val="9FCFFF"/>
            </a:solidFill>
            <a:ln w="25400" cap="flat" cmpd="sng" algn="ctr">
              <a:solidFill>
                <a:srgbClr val="3399FF"/>
              </a:solidFill>
              <a:prstDash val="solid"/>
              <a:round/>
              <a:headEnd type="none" w="med" len="med"/>
              <a:tailEnd type="none" w="med" len="med"/>
            </a:ln>
            <a:effectLst/>
          </p:spPr>
          <p:txBody>
            <a:bodyPr wrap="none" lIns="34290" tIns="0" rIns="34290" bIns="0" anchor="ctr"/>
            <a:lstStyle/>
            <a:p>
              <a:pPr algn="ctr" eaLnBrk="0" hangingPunct="0">
                <a:buClr>
                  <a:srgbClr val="3399FF"/>
                </a:buClr>
                <a:defRPr/>
              </a:pPr>
              <a:endParaRPr lang="en-GB" sz="1200" b="1" kern="0">
                <a:solidFill>
                  <a:srgbClr val="002E54"/>
                </a:solidFill>
                <a:effectLst>
                  <a:outerShdw blurRad="38100" dist="38100" dir="2700000" algn="tl">
                    <a:srgbClr val="000000">
                      <a:alpha val="43137"/>
                    </a:srgbClr>
                  </a:outerShdw>
                </a:effectLst>
                <a:latin typeface="Trebuchet MS"/>
                <a:cs typeface="Trebuchet MS"/>
              </a:endParaRPr>
            </a:p>
          </p:txBody>
        </p:sp>
        <p:sp>
          <p:nvSpPr>
            <p:cNvPr id="12" name="TextBox 7"/>
            <p:cNvSpPr txBox="1">
              <a:spLocks noChangeArrowheads="1"/>
            </p:cNvSpPr>
            <p:nvPr/>
          </p:nvSpPr>
          <p:spPr bwMode="auto">
            <a:xfrm>
              <a:off x="7862505" y="5531418"/>
              <a:ext cx="92784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975" b="1" dirty="0">
                  <a:solidFill>
                    <a:srgbClr val="3399FF"/>
                  </a:solidFill>
                  <a:latin typeface="Trebuchet MS" charset="0"/>
                </a:rPr>
                <a:t>Anno</a:t>
              </a:r>
              <a:endParaRPr lang="en-GB" sz="975" b="1" i="1" dirty="0">
                <a:solidFill>
                  <a:srgbClr val="3399FF"/>
                </a:solidFill>
                <a:latin typeface="Trebuchet MS" charset="0"/>
              </a:endParaRPr>
            </a:p>
          </p:txBody>
        </p:sp>
        <p:sp>
          <p:nvSpPr>
            <p:cNvPr id="25" name="Rectangle 24"/>
            <p:cNvSpPr/>
            <p:nvPr/>
          </p:nvSpPr>
          <p:spPr>
            <a:xfrm>
              <a:off x="1992608" y="5519548"/>
              <a:ext cx="665140" cy="338554"/>
            </a:xfrm>
            <a:prstGeom prst="rect">
              <a:avLst/>
            </a:prstGeom>
            <a:ln>
              <a:noFill/>
            </a:ln>
          </p:spPr>
          <p:txBody>
            <a:bodyPr wrap="none">
              <a:spAutoFit/>
            </a:bodyPr>
            <a:lstStyle/>
            <a:p>
              <a:pPr algn="ctr"/>
              <a:r>
                <a:rPr lang="en-US" sz="1050" b="1" dirty="0">
                  <a:solidFill>
                    <a:srgbClr val="002E54"/>
                  </a:solidFill>
                </a:rPr>
                <a:t>1980</a:t>
              </a:r>
            </a:p>
          </p:txBody>
        </p:sp>
        <p:sp>
          <p:nvSpPr>
            <p:cNvPr id="26" name="Rectangle 25"/>
            <p:cNvSpPr/>
            <p:nvPr/>
          </p:nvSpPr>
          <p:spPr>
            <a:xfrm>
              <a:off x="3260748" y="5519548"/>
              <a:ext cx="665140" cy="338554"/>
            </a:xfrm>
            <a:prstGeom prst="rect">
              <a:avLst/>
            </a:prstGeom>
            <a:ln>
              <a:noFill/>
            </a:ln>
          </p:spPr>
          <p:txBody>
            <a:bodyPr wrap="none">
              <a:spAutoFit/>
            </a:bodyPr>
            <a:lstStyle/>
            <a:p>
              <a:pPr algn="ctr"/>
              <a:r>
                <a:rPr lang="en-US" sz="1050" b="1" dirty="0">
                  <a:solidFill>
                    <a:srgbClr val="002E54"/>
                  </a:solidFill>
                </a:rPr>
                <a:t>1990</a:t>
              </a:r>
            </a:p>
          </p:txBody>
        </p:sp>
        <p:sp>
          <p:nvSpPr>
            <p:cNvPr id="27" name="Rectangle 26"/>
            <p:cNvSpPr/>
            <p:nvPr/>
          </p:nvSpPr>
          <p:spPr>
            <a:xfrm>
              <a:off x="4528886" y="5519548"/>
              <a:ext cx="665140" cy="338554"/>
            </a:xfrm>
            <a:prstGeom prst="rect">
              <a:avLst/>
            </a:prstGeom>
            <a:ln>
              <a:noFill/>
            </a:ln>
          </p:spPr>
          <p:txBody>
            <a:bodyPr wrap="none">
              <a:spAutoFit/>
            </a:bodyPr>
            <a:lstStyle/>
            <a:p>
              <a:pPr algn="ctr"/>
              <a:r>
                <a:rPr lang="en-US" sz="1050" b="1" dirty="0">
                  <a:solidFill>
                    <a:srgbClr val="002E54"/>
                  </a:solidFill>
                </a:rPr>
                <a:t>2000</a:t>
              </a:r>
            </a:p>
          </p:txBody>
        </p:sp>
        <p:sp>
          <p:nvSpPr>
            <p:cNvPr id="28" name="Rectangle 27"/>
            <p:cNvSpPr/>
            <p:nvPr/>
          </p:nvSpPr>
          <p:spPr>
            <a:xfrm>
              <a:off x="5798928" y="5519548"/>
              <a:ext cx="665140" cy="338554"/>
            </a:xfrm>
            <a:prstGeom prst="rect">
              <a:avLst/>
            </a:prstGeom>
            <a:ln>
              <a:noFill/>
            </a:ln>
          </p:spPr>
          <p:txBody>
            <a:bodyPr wrap="none">
              <a:spAutoFit/>
            </a:bodyPr>
            <a:lstStyle/>
            <a:p>
              <a:pPr algn="ctr"/>
              <a:r>
                <a:rPr lang="en-US" sz="1050" b="1" dirty="0">
                  <a:solidFill>
                    <a:srgbClr val="002E54"/>
                  </a:solidFill>
                </a:rPr>
                <a:t>2010</a:t>
              </a:r>
            </a:p>
          </p:txBody>
        </p:sp>
        <p:sp>
          <p:nvSpPr>
            <p:cNvPr id="29" name="Rectangle 28"/>
            <p:cNvSpPr/>
            <p:nvPr/>
          </p:nvSpPr>
          <p:spPr>
            <a:xfrm>
              <a:off x="7067065" y="5519548"/>
              <a:ext cx="665140" cy="338554"/>
            </a:xfrm>
            <a:prstGeom prst="rect">
              <a:avLst/>
            </a:prstGeom>
            <a:ln>
              <a:noFill/>
            </a:ln>
          </p:spPr>
          <p:txBody>
            <a:bodyPr wrap="none">
              <a:spAutoFit/>
            </a:bodyPr>
            <a:lstStyle/>
            <a:p>
              <a:pPr algn="ctr"/>
              <a:r>
                <a:rPr lang="en-US" sz="1050" b="1" dirty="0">
                  <a:solidFill>
                    <a:srgbClr val="002E54"/>
                  </a:solidFill>
                </a:rPr>
                <a:t>2020</a:t>
              </a:r>
            </a:p>
          </p:txBody>
        </p:sp>
      </p:grpSp>
      <p:sp>
        <p:nvSpPr>
          <p:cNvPr id="54" name="Rectangle 5"/>
          <p:cNvSpPr/>
          <p:nvPr/>
        </p:nvSpPr>
        <p:spPr>
          <a:xfrm>
            <a:off x="4179607" y="1128881"/>
            <a:ext cx="2732421" cy="2046096"/>
          </a:xfrm>
          <a:custGeom>
            <a:avLst/>
            <a:gdLst/>
            <a:ahLst/>
            <a:cxnLst/>
            <a:rect l="l" t="t" r="r" b="b"/>
            <a:pathLst>
              <a:path w="3643228" h="2728128">
                <a:moveTo>
                  <a:pt x="3640387" y="0"/>
                </a:moveTo>
                <a:lnTo>
                  <a:pt x="3643228" y="0"/>
                </a:lnTo>
                <a:lnTo>
                  <a:pt x="3643228" y="2062430"/>
                </a:lnTo>
                <a:lnTo>
                  <a:pt x="0" y="2728128"/>
                </a:lnTo>
                <a:close/>
              </a:path>
            </a:pathLst>
          </a:custGeom>
          <a:solidFill>
            <a:srgbClr val="E0C1FF"/>
          </a:solidFill>
          <a:ln w="25400">
            <a:solidFill>
              <a:srgbClr val="BE7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solidFill>
                <a:srgbClr val="002E54"/>
              </a:solidFill>
            </a:endParaRPr>
          </a:p>
        </p:txBody>
      </p:sp>
      <p:graphicFrame>
        <p:nvGraphicFramePr>
          <p:cNvPr id="30" name="Chart 29"/>
          <p:cNvGraphicFramePr/>
          <p:nvPr/>
        </p:nvGraphicFramePr>
        <p:xfrm>
          <a:off x="1768990" y="951570"/>
          <a:ext cx="5185238" cy="32490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652587" y="4441443"/>
            <a:ext cx="6573659" cy="300082"/>
          </a:xfrm>
          <a:prstGeom prst="rect">
            <a:avLst/>
          </a:prstGeom>
          <a:noFill/>
        </p:spPr>
        <p:txBody>
          <a:bodyPr wrap="none" rtlCol="0">
            <a:spAutoFit/>
          </a:bodyPr>
          <a:lstStyle/>
          <a:p>
            <a:r>
              <a:rPr lang="en-US" sz="1350" b="1" dirty="0" err="1">
                <a:solidFill>
                  <a:srgbClr val="3399FF"/>
                </a:solidFill>
              </a:rPr>
              <a:t>Produttività</a:t>
            </a:r>
            <a:r>
              <a:rPr lang="en-US" sz="1350" b="1" dirty="0">
                <a:solidFill>
                  <a:srgbClr val="3399FF"/>
                </a:solidFill>
              </a:rPr>
              <a:t> del </a:t>
            </a:r>
            <a:r>
              <a:rPr lang="en-US" sz="1350" b="1" dirty="0" err="1">
                <a:solidFill>
                  <a:srgbClr val="3399FF"/>
                </a:solidFill>
              </a:rPr>
              <a:t>lavoro</a:t>
            </a:r>
            <a:r>
              <a:rPr lang="en-US" sz="1350" b="1" dirty="0">
                <a:solidFill>
                  <a:srgbClr val="3399FF"/>
                </a:solidFill>
              </a:rPr>
              <a:t> </a:t>
            </a:r>
            <a:r>
              <a:rPr lang="en-US" sz="1350" b="1" dirty="0" err="1">
                <a:solidFill>
                  <a:srgbClr val="3399FF"/>
                </a:solidFill>
              </a:rPr>
              <a:t>nell’era</a:t>
            </a:r>
            <a:r>
              <a:rPr lang="en-US" sz="1350" b="1" dirty="0">
                <a:solidFill>
                  <a:srgbClr val="3399FF"/>
                </a:solidFill>
              </a:rPr>
              <a:t> </a:t>
            </a:r>
            <a:r>
              <a:rPr lang="en-US" sz="1350" b="1" dirty="0" err="1">
                <a:solidFill>
                  <a:srgbClr val="3399FF"/>
                </a:solidFill>
              </a:rPr>
              <a:t>della</a:t>
            </a:r>
            <a:r>
              <a:rPr lang="en-US" sz="1350" b="1" dirty="0">
                <a:solidFill>
                  <a:srgbClr val="3399FF"/>
                </a:solidFill>
              </a:rPr>
              <a:t> </a:t>
            </a:r>
            <a:r>
              <a:rPr lang="en-US" sz="1350" b="1" dirty="0" err="1">
                <a:solidFill>
                  <a:srgbClr val="3399FF"/>
                </a:solidFill>
              </a:rPr>
              <a:t>trasformazione</a:t>
            </a:r>
            <a:r>
              <a:rPr lang="en-US" sz="1350" b="1" dirty="0">
                <a:solidFill>
                  <a:srgbClr val="3399FF"/>
                </a:solidFill>
              </a:rPr>
              <a:t> </a:t>
            </a:r>
            <a:r>
              <a:rPr lang="en-US" sz="1350" b="1" dirty="0" err="1">
                <a:solidFill>
                  <a:srgbClr val="3399FF"/>
                </a:solidFill>
              </a:rPr>
              <a:t>digitale</a:t>
            </a:r>
            <a:r>
              <a:rPr lang="en-US" sz="1350" b="1" dirty="0">
                <a:solidFill>
                  <a:srgbClr val="3399FF"/>
                </a:solidFill>
              </a:rPr>
              <a:t> (dal 1970 al 2020)</a:t>
            </a:r>
          </a:p>
        </p:txBody>
      </p:sp>
      <p:sp>
        <p:nvSpPr>
          <p:cNvPr id="32" name="TextBox 31"/>
          <p:cNvSpPr txBox="1"/>
          <p:nvPr/>
        </p:nvSpPr>
        <p:spPr>
          <a:xfrm>
            <a:off x="1652587" y="553042"/>
            <a:ext cx="6029215" cy="300082"/>
          </a:xfrm>
          <a:prstGeom prst="rect">
            <a:avLst/>
          </a:prstGeom>
          <a:noFill/>
        </p:spPr>
        <p:txBody>
          <a:bodyPr wrap="none" rtlCol="0">
            <a:spAutoFit/>
          </a:bodyPr>
          <a:lstStyle/>
          <a:p>
            <a:r>
              <a:rPr lang="en-US" sz="1350" b="1" dirty="0" err="1">
                <a:solidFill>
                  <a:srgbClr val="FF5050"/>
                </a:solidFill>
              </a:rPr>
              <a:t>Produttività</a:t>
            </a:r>
            <a:r>
              <a:rPr lang="en-US" sz="1350" b="1" dirty="0">
                <a:solidFill>
                  <a:srgbClr val="FF5050"/>
                </a:solidFill>
              </a:rPr>
              <a:t> del </a:t>
            </a:r>
            <a:r>
              <a:rPr lang="en-US" sz="1350" b="1" dirty="0" err="1">
                <a:solidFill>
                  <a:srgbClr val="FF5050"/>
                </a:solidFill>
              </a:rPr>
              <a:t>lavoro</a:t>
            </a:r>
            <a:r>
              <a:rPr lang="en-US" sz="1350" b="1" dirty="0">
                <a:solidFill>
                  <a:srgbClr val="FF5050"/>
                </a:solidFill>
              </a:rPr>
              <a:t> </a:t>
            </a:r>
            <a:r>
              <a:rPr lang="en-US" sz="1350" b="1" dirty="0" err="1">
                <a:solidFill>
                  <a:srgbClr val="FF5050"/>
                </a:solidFill>
              </a:rPr>
              <a:t>nell’era</a:t>
            </a:r>
            <a:r>
              <a:rPr lang="en-US" sz="1350" b="1" dirty="0">
                <a:solidFill>
                  <a:srgbClr val="FF5050"/>
                </a:solidFill>
              </a:rPr>
              <a:t> </a:t>
            </a:r>
            <a:r>
              <a:rPr lang="en-US" sz="1350" b="1" dirty="0" err="1">
                <a:solidFill>
                  <a:srgbClr val="FF5050"/>
                </a:solidFill>
              </a:rPr>
              <a:t>dell’elettrificazione</a:t>
            </a:r>
            <a:r>
              <a:rPr lang="en-US" sz="1350" b="1" dirty="0">
                <a:solidFill>
                  <a:srgbClr val="FF5050"/>
                </a:solidFill>
              </a:rPr>
              <a:t> (dal 1890 al 1940)</a:t>
            </a:r>
          </a:p>
        </p:txBody>
      </p:sp>
      <p:sp>
        <p:nvSpPr>
          <p:cNvPr id="33" name="Rounded Rectangle 32"/>
          <p:cNvSpPr/>
          <p:nvPr/>
        </p:nvSpPr>
        <p:spPr>
          <a:xfrm>
            <a:off x="1299646" y="862789"/>
            <a:ext cx="896090" cy="334640"/>
          </a:xfrm>
          <a:prstGeom prst="roundRect">
            <a:avLst/>
          </a:prstGeom>
          <a:solidFill>
            <a:srgbClr val="FFFFFF"/>
          </a:solidFill>
          <a:ln w="25400">
            <a:solidFill>
              <a:srgbClr val="002E54"/>
            </a:solidFill>
          </a:ln>
        </p:spPr>
        <p:txBody>
          <a:bodyPr anchor="ctr"/>
          <a:lstStyle/>
          <a:p>
            <a:pPr algn="ctr">
              <a:defRPr/>
            </a:pPr>
            <a:r>
              <a:rPr lang="en-GB" sz="1050" b="1" dirty="0">
                <a:solidFill>
                  <a:srgbClr val="FF5050"/>
                </a:solidFill>
                <a:ea typeface="ＭＳ Ｐゴシック" pitchFamily="34" charset="-128"/>
              </a:rPr>
              <a:t>1915 = 100</a:t>
            </a:r>
          </a:p>
        </p:txBody>
      </p:sp>
      <p:sp>
        <p:nvSpPr>
          <p:cNvPr id="4" name="Title 3">
            <a:extLst>
              <a:ext uri="{FF2B5EF4-FFF2-40B4-BE49-F238E27FC236}">
                <a16:creationId xmlns:a16="http://schemas.microsoft.com/office/drawing/2014/main" id="{38A60771-14D0-1443-8E4F-2719BDD8F996}"/>
              </a:ext>
            </a:extLst>
          </p:cNvPr>
          <p:cNvSpPr>
            <a:spLocks noGrp="1"/>
          </p:cNvSpPr>
          <p:nvPr>
            <p:ph type="title"/>
          </p:nvPr>
        </p:nvSpPr>
        <p:spPr/>
        <p:txBody>
          <a:bodyPr>
            <a:normAutofit/>
          </a:bodyPr>
          <a:lstStyle/>
          <a:p>
            <a:r>
              <a:rPr lang="it-IT" dirty="0"/>
              <a:t>La necessità di innovazioni organizzative</a:t>
            </a:r>
          </a:p>
        </p:txBody>
      </p:sp>
      <p:sp>
        <p:nvSpPr>
          <p:cNvPr id="5" name="Rounded Rectangle 4"/>
          <p:cNvSpPr/>
          <p:nvPr/>
        </p:nvSpPr>
        <p:spPr>
          <a:xfrm>
            <a:off x="1299646" y="4092421"/>
            <a:ext cx="896090" cy="334640"/>
          </a:xfrm>
          <a:prstGeom prst="roundRect">
            <a:avLst/>
          </a:prstGeom>
          <a:solidFill>
            <a:srgbClr val="FFFFFF"/>
          </a:solidFill>
          <a:ln w="25400">
            <a:solidFill>
              <a:srgbClr val="002E54"/>
            </a:solidFill>
          </a:ln>
        </p:spPr>
        <p:txBody>
          <a:bodyPr anchor="ctr"/>
          <a:lstStyle/>
          <a:p>
            <a:pPr algn="ctr">
              <a:defRPr/>
            </a:pPr>
            <a:r>
              <a:rPr lang="en-GB" sz="1050" b="1" dirty="0">
                <a:solidFill>
                  <a:srgbClr val="3399FF"/>
                </a:solidFill>
                <a:ea typeface="ＭＳ Ｐゴシック" pitchFamily="34" charset="-128"/>
              </a:rPr>
              <a:t>1995 = 100</a:t>
            </a:r>
          </a:p>
        </p:txBody>
      </p:sp>
      <p:graphicFrame>
        <p:nvGraphicFramePr>
          <p:cNvPr id="16" name="Chart 15"/>
          <p:cNvGraphicFramePr/>
          <p:nvPr/>
        </p:nvGraphicFramePr>
        <p:xfrm>
          <a:off x="1768990" y="951570"/>
          <a:ext cx="5185238" cy="3249015"/>
        </p:xfrm>
        <a:graphic>
          <a:graphicData uri="http://schemas.openxmlformats.org/drawingml/2006/chart">
            <c:chart xmlns:c="http://schemas.openxmlformats.org/drawingml/2006/chart" xmlns:r="http://schemas.openxmlformats.org/officeDocument/2006/relationships" r:id="rId4"/>
          </a:graphicData>
        </a:graphic>
      </p:graphicFrame>
      <p:sp>
        <p:nvSpPr>
          <p:cNvPr id="55" name="Rectangle 54"/>
          <p:cNvSpPr/>
          <p:nvPr/>
        </p:nvSpPr>
        <p:spPr>
          <a:xfrm rot="21000000">
            <a:off x="4591327" y="2868872"/>
            <a:ext cx="2258916" cy="63350"/>
          </a:xfrm>
          <a:prstGeom prst="rect">
            <a:avLst/>
          </a:prstGeom>
          <a:solidFill>
            <a:srgbClr val="002E54"/>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solidFill>
                <a:srgbClr val="002E54"/>
              </a:solidFill>
            </a:endParaRPr>
          </a:p>
        </p:txBody>
      </p:sp>
      <p:sp>
        <p:nvSpPr>
          <p:cNvPr id="56" name="Up Arrow 55"/>
          <p:cNvSpPr/>
          <p:nvPr/>
        </p:nvSpPr>
        <p:spPr>
          <a:xfrm rot="21000000">
            <a:off x="5613559" y="2332184"/>
            <a:ext cx="127000" cy="594395"/>
          </a:xfrm>
          <a:prstGeom prst="upArrow">
            <a:avLst/>
          </a:prstGeom>
          <a:solidFill>
            <a:srgbClr val="002E54"/>
          </a:solidFill>
          <a:ln w="25400">
            <a:solidFill>
              <a:srgbClr val="002E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solidFill>
                <a:srgbClr val="002E54"/>
              </a:solidFill>
            </a:endParaRPr>
          </a:p>
        </p:txBody>
      </p:sp>
      <p:sp>
        <p:nvSpPr>
          <p:cNvPr id="57" name="TextBox 56"/>
          <p:cNvSpPr txBox="1"/>
          <p:nvPr/>
        </p:nvSpPr>
        <p:spPr>
          <a:xfrm rot="21000000">
            <a:off x="4575605" y="2927337"/>
            <a:ext cx="2350900" cy="300082"/>
          </a:xfrm>
          <a:prstGeom prst="rect">
            <a:avLst/>
          </a:prstGeom>
          <a:noFill/>
        </p:spPr>
        <p:txBody>
          <a:bodyPr wrap="none" rtlCol="0">
            <a:spAutoFit/>
          </a:bodyPr>
          <a:lstStyle/>
          <a:p>
            <a:r>
              <a:rPr lang="en-US" sz="1350" b="1" dirty="0" err="1">
                <a:solidFill>
                  <a:srgbClr val="002E54"/>
                </a:solidFill>
              </a:rPr>
              <a:t>Cambiamenti</a:t>
            </a:r>
            <a:r>
              <a:rPr lang="en-US" sz="1350" b="1" dirty="0">
                <a:solidFill>
                  <a:srgbClr val="002E54"/>
                </a:solidFill>
              </a:rPr>
              <a:t> </a:t>
            </a:r>
            <a:r>
              <a:rPr lang="en-US" sz="1350" b="1" dirty="0" err="1">
                <a:solidFill>
                  <a:srgbClr val="002E54"/>
                </a:solidFill>
              </a:rPr>
              <a:t>organizzativi</a:t>
            </a:r>
            <a:endParaRPr lang="en-US" sz="1350" b="1" dirty="0">
              <a:solidFill>
                <a:srgbClr val="002E54"/>
              </a:solidFill>
            </a:endParaRPr>
          </a:p>
        </p:txBody>
      </p:sp>
    </p:spTree>
    <p:extLst>
      <p:ext uri="{BB962C8B-B14F-4D97-AF65-F5344CB8AC3E}">
        <p14:creationId xmlns:p14="http://schemas.microsoft.com/office/powerpoint/2010/main" val="220498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left)">
                                      <p:cBhvr>
                                        <p:cTn id="53" dur="500"/>
                                        <p:tgtEl>
                                          <p:spTgt spid="42"/>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down)">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down)">
                                      <p:cBhvr>
                                        <p:cTn id="7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54" grpId="0" animBg="1"/>
      <p:bldGraphic spid="30" grpId="0">
        <p:bldAsOne/>
      </p:bldGraphic>
      <p:bldP spid="3" grpId="0"/>
      <p:bldP spid="32" grpId="0"/>
      <p:bldP spid="33" grpId="0" animBg="1"/>
      <p:bldP spid="5" grpId="0" animBg="1"/>
      <p:bldGraphic spid="16" grpId="0">
        <p:bldAsOne/>
      </p:bldGraphic>
      <p:bldP spid="55" grpId="0" animBg="1"/>
      <p:bldP spid="56" grpId="0" animBg="1"/>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4597" y="3378099"/>
            <a:ext cx="1372419" cy="1227338"/>
            <a:chOff x="227148" y="4559954"/>
            <a:chExt cx="1982383" cy="1772822"/>
          </a:xfrm>
        </p:grpSpPr>
        <p:grpSp>
          <p:nvGrpSpPr>
            <p:cNvPr id="4" name="Group 3"/>
            <p:cNvGrpSpPr/>
            <p:nvPr/>
          </p:nvGrpSpPr>
          <p:grpSpPr>
            <a:xfrm>
              <a:off x="227148" y="4559954"/>
              <a:ext cx="1982383" cy="1772822"/>
              <a:chOff x="2609729" y="4559954"/>
              <a:chExt cx="1982383" cy="1772822"/>
            </a:xfrm>
          </p:grpSpPr>
          <p:sp>
            <p:nvSpPr>
              <p:cNvPr id="12" name="Rounded Rectangle 11"/>
              <p:cNvSpPr/>
              <p:nvPr/>
            </p:nvSpPr>
            <p:spPr>
              <a:xfrm>
                <a:off x="2609729" y="4559954"/>
                <a:ext cx="1982383" cy="1772822"/>
              </a:xfrm>
              <a:prstGeom prst="roundRect">
                <a:avLst>
                  <a:gd name="adj" fmla="val 10843"/>
                </a:avLst>
              </a:prstGeom>
              <a:solidFill>
                <a:srgbClr val="96DCAA"/>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13" name="Rounded Rectangle 12"/>
              <p:cNvSpPr/>
              <p:nvPr/>
            </p:nvSpPr>
            <p:spPr>
              <a:xfrm>
                <a:off x="2672604" y="4919729"/>
                <a:ext cx="1856632" cy="1347764"/>
              </a:xfrm>
              <a:prstGeom prst="roundRect">
                <a:avLst>
                  <a:gd name="adj" fmla="val 10843"/>
                </a:avLst>
              </a:prstGeom>
              <a:solidFill>
                <a:srgbClr val="FFFFFF"/>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23" name="TextBox 22"/>
            <p:cNvSpPr txBox="1"/>
            <p:nvPr/>
          </p:nvSpPr>
          <p:spPr>
            <a:xfrm>
              <a:off x="290023" y="4559954"/>
              <a:ext cx="1856631" cy="379642"/>
            </a:xfrm>
            <a:prstGeom prst="rect">
              <a:avLst/>
            </a:prstGeom>
            <a:noFill/>
          </p:spPr>
          <p:txBody>
            <a:bodyPr wrap="square" rtlCol="0">
              <a:spAutoFit/>
            </a:bodyPr>
            <a:lstStyle/>
            <a:p>
              <a:pPr algn="ctr"/>
              <a:r>
                <a:rPr lang="en-US" sz="1108" dirty="0" err="1">
                  <a:solidFill>
                    <a:srgbClr val="002E54"/>
                  </a:solidFill>
                </a:rPr>
                <a:t>Combinatoria</a:t>
              </a:r>
              <a:endParaRPr lang="en-US" sz="1108" dirty="0">
                <a:solidFill>
                  <a:srgbClr val="002E54"/>
                </a:solidFill>
              </a:endParaRPr>
            </a:p>
          </p:txBody>
        </p:sp>
        <p:sp>
          <p:nvSpPr>
            <p:cNvPr id="17" name="Rectangle 16"/>
            <p:cNvSpPr/>
            <p:nvPr/>
          </p:nvSpPr>
          <p:spPr>
            <a:xfrm>
              <a:off x="509599" y="5075977"/>
              <a:ext cx="1420640" cy="1086882"/>
            </a:xfrm>
            <a:custGeom>
              <a:avLst/>
              <a:gdLst/>
              <a:ahLst/>
              <a:cxnLst/>
              <a:rect l="l" t="t" r="r" b="b"/>
              <a:pathLst>
                <a:path w="1420640" h="1086882">
                  <a:moveTo>
                    <a:pt x="394449" y="0"/>
                  </a:moveTo>
                  <a:lnTo>
                    <a:pt x="501603" y="135126"/>
                  </a:lnTo>
                  <a:lnTo>
                    <a:pt x="506809" y="135896"/>
                  </a:lnTo>
                  <a:lnTo>
                    <a:pt x="614573" y="0"/>
                  </a:lnTo>
                  <a:lnTo>
                    <a:pt x="655825" y="32713"/>
                  </a:lnTo>
                  <a:lnTo>
                    <a:pt x="545048" y="172407"/>
                  </a:lnTo>
                  <a:lnTo>
                    <a:pt x="511713" y="397765"/>
                  </a:lnTo>
                  <a:lnTo>
                    <a:pt x="697942" y="632607"/>
                  </a:lnTo>
                  <a:lnTo>
                    <a:pt x="719538" y="632607"/>
                  </a:lnTo>
                  <a:lnTo>
                    <a:pt x="903102" y="401124"/>
                  </a:lnTo>
                  <a:lnTo>
                    <a:pt x="868538" y="167462"/>
                  </a:lnTo>
                  <a:lnTo>
                    <a:pt x="761683" y="32713"/>
                  </a:lnTo>
                  <a:lnTo>
                    <a:pt x="802935" y="0"/>
                  </a:lnTo>
                  <a:lnTo>
                    <a:pt x="910364" y="135474"/>
                  </a:lnTo>
                  <a:lnTo>
                    <a:pt x="916329" y="134591"/>
                  </a:lnTo>
                  <a:lnTo>
                    <a:pt x="1023060" y="0"/>
                  </a:lnTo>
                  <a:lnTo>
                    <a:pt x="1064311" y="32713"/>
                  </a:lnTo>
                  <a:lnTo>
                    <a:pt x="949997" y="176867"/>
                  </a:lnTo>
                  <a:lnTo>
                    <a:pt x="978382" y="368759"/>
                  </a:lnTo>
                  <a:lnTo>
                    <a:pt x="1001083" y="386761"/>
                  </a:lnTo>
                  <a:lnTo>
                    <a:pt x="1209473" y="304314"/>
                  </a:lnTo>
                  <a:lnTo>
                    <a:pt x="1321395" y="153533"/>
                  </a:lnTo>
                  <a:lnTo>
                    <a:pt x="1363669" y="184913"/>
                  </a:lnTo>
                  <a:lnTo>
                    <a:pt x="1258091" y="327148"/>
                  </a:lnTo>
                  <a:lnTo>
                    <a:pt x="1420640" y="397537"/>
                  </a:lnTo>
                  <a:lnTo>
                    <a:pt x="1399719" y="445850"/>
                  </a:lnTo>
                  <a:lnTo>
                    <a:pt x="1240880" y="377068"/>
                  </a:lnTo>
                  <a:lnTo>
                    <a:pt x="989248" y="476624"/>
                  </a:lnTo>
                  <a:lnTo>
                    <a:pt x="781014" y="739216"/>
                  </a:lnTo>
                  <a:lnTo>
                    <a:pt x="781014" y="1086882"/>
                  </a:lnTo>
                  <a:lnTo>
                    <a:pt x="636465" y="1086882"/>
                  </a:lnTo>
                  <a:lnTo>
                    <a:pt x="636465" y="739216"/>
                  </a:lnTo>
                  <a:lnTo>
                    <a:pt x="429676" y="478446"/>
                  </a:lnTo>
                  <a:lnTo>
                    <a:pt x="179380" y="379419"/>
                  </a:lnTo>
                  <a:lnTo>
                    <a:pt x="20921" y="448036"/>
                  </a:lnTo>
                  <a:lnTo>
                    <a:pt x="0" y="399723"/>
                  </a:lnTo>
                  <a:lnTo>
                    <a:pt x="162549" y="329334"/>
                  </a:lnTo>
                  <a:lnTo>
                    <a:pt x="56970" y="187099"/>
                  </a:lnTo>
                  <a:lnTo>
                    <a:pt x="99245" y="155719"/>
                  </a:lnTo>
                  <a:lnTo>
                    <a:pt x="211498" y="306946"/>
                  </a:lnTo>
                  <a:lnTo>
                    <a:pt x="415343" y="387596"/>
                  </a:lnTo>
                  <a:lnTo>
                    <a:pt x="435516" y="371599"/>
                  </a:lnTo>
                  <a:lnTo>
                    <a:pt x="464822" y="173477"/>
                  </a:lnTo>
                  <a:lnTo>
                    <a:pt x="353197" y="32713"/>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6" name="Group 5"/>
          <p:cNvGrpSpPr/>
          <p:nvPr/>
        </p:nvGrpSpPr>
        <p:grpSpPr>
          <a:xfrm>
            <a:off x="164597" y="2041123"/>
            <a:ext cx="1372419" cy="1227338"/>
            <a:chOff x="227148" y="2628767"/>
            <a:chExt cx="1982383" cy="1772822"/>
          </a:xfrm>
        </p:grpSpPr>
        <p:grpSp>
          <p:nvGrpSpPr>
            <p:cNvPr id="3" name="Group 2"/>
            <p:cNvGrpSpPr/>
            <p:nvPr/>
          </p:nvGrpSpPr>
          <p:grpSpPr>
            <a:xfrm>
              <a:off x="227148" y="2628767"/>
              <a:ext cx="1982383" cy="1772822"/>
              <a:chOff x="2609729" y="2628767"/>
              <a:chExt cx="1982383" cy="1772822"/>
            </a:xfrm>
          </p:grpSpPr>
          <p:sp>
            <p:nvSpPr>
              <p:cNvPr id="10" name="Rounded Rectangle 9"/>
              <p:cNvSpPr/>
              <p:nvPr/>
            </p:nvSpPr>
            <p:spPr>
              <a:xfrm>
                <a:off x="2609729" y="2628767"/>
                <a:ext cx="1982383" cy="1772822"/>
              </a:xfrm>
              <a:prstGeom prst="roundRect">
                <a:avLst>
                  <a:gd name="adj" fmla="val 10843"/>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11" name="Rounded Rectangle 10"/>
              <p:cNvSpPr/>
              <p:nvPr/>
            </p:nvSpPr>
            <p:spPr>
              <a:xfrm>
                <a:off x="2672604" y="2988542"/>
                <a:ext cx="1856632" cy="1347764"/>
              </a:xfrm>
              <a:prstGeom prst="roundRect">
                <a:avLst>
                  <a:gd name="adj" fmla="val 10843"/>
                </a:avLst>
              </a:prstGeom>
              <a:solidFill>
                <a:srgbClr val="FFFFFF"/>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20" name="TextBox 19"/>
            <p:cNvSpPr txBox="1"/>
            <p:nvPr/>
          </p:nvSpPr>
          <p:spPr>
            <a:xfrm>
              <a:off x="290023" y="2628767"/>
              <a:ext cx="1856631" cy="379642"/>
            </a:xfrm>
            <a:prstGeom prst="rect">
              <a:avLst/>
            </a:prstGeom>
            <a:noFill/>
          </p:spPr>
          <p:txBody>
            <a:bodyPr wrap="square" rtlCol="0">
              <a:spAutoFit/>
            </a:bodyPr>
            <a:lstStyle/>
            <a:p>
              <a:pPr algn="ctr"/>
              <a:r>
                <a:rPr lang="en-US" sz="1108" dirty="0" err="1">
                  <a:solidFill>
                    <a:srgbClr val="002E54"/>
                  </a:solidFill>
                </a:rPr>
                <a:t>Esponenziale</a:t>
              </a:r>
              <a:endParaRPr lang="en-US" sz="1108" dirty="0">
                <a:solidFill>
                  <a:srgbClr val="002E54"/>
                </a:solidFill>
              </a:endParaRPr>
            </a:p>
          </p:txBody>
        </p:sp>
        <p:sp>
          <p:nvSpPr>
            <p:cNvPr id="60" name="Bent Arrow 59"/>
            <p:cNvSpPr/>
            <p:nvPr/>
          </p:nvSpPr>
          <p:spPr>
            <a:xfrm rot="16200000" flipV="1">
              <a:off x="781370" y="3003467"/>
              <a:ext cx="887926" cy="1282142"/>
            </a:xfrm>
            <a:prstGeom prst="bentArrow">
              <a:avLst>
                <a:gd name="adj1" fmla="val 13119"/>
                <a:gd name="adj2" fmla="val 14604"/>
                <a:gd name="adj3" fmla="val 25000"/>
                <a:gd name="adj4" fmla="val 87500"/>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5" name="Group 4"/>
          <p:cNvGrpSpPr/>
          <p:nvPr/>
        </p:nvGrpSpPr>
        <p:grpSpPr>
          <a:xfrm>
            <a:off x="164597" y="708277"/>
            <a:ext cx="1372419" cy="1227338"/>
            <a:chOff x="227148" y="703545"/>
            <a:chExt cx="1982383" cy="1772822"/>
          </a:xfrm>
        </p:grpSpPr>
        <p:sp>
          <p:nvSpPr>
            <p:cNvPr id="2" name="Rounded Rectangle 1"/>
            <p:cNvSpPr/>
            <p:nvPr/>
          </p:nvSpPr>
          <p:spPr>
            <a:xfrm>
              <a:off x="227148" y="703545"/>
              <a:ext cx="1982383" cy="1772822"/>
            </a:xfrm>
            <a:prstGeom prst="roundRect">
              <a:avLst>
                <a:gd name="adj" fmla="val 10843"/>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grpSp>
          <p:nvGrpSpPr>
            <p:cNvPr id="15" name="Group 14"/>
            <p:cNvGrpSpPr/>
            <p:nvPr/>
          </p:nvGrpSpPr>
          <p:grpSpPr>
            <a:xfrm>
              <a:off x="290023" y="714636"/>
              <a:ext cx="1856632" cy="1696448"/>
              <a:chOff x="290023" y="714636"/>
              <a:chExt cx="1856632" cy="1696448"/>
            </a:xfrm>
          </p:grpSpPr>
          <p:sp>
            <p:nvSpPr>
              <p:cNvPr id="9" name="Rounded Rectangle 8"/>
              <p:cNvSpPr/>
              <p:nvPr/>
            </p:nvSpPr>
            <p:spPr>
              <a:xfrm>
                <a:off x="290023" y="1063320"/>
                <a:ext cx="1856632" cy="1347764"/>
              </a:xfrm>
              <a:prstGeom prst="roundRect">
                <a:avLst>
                  <a:gd name="adj" fmla="val 10843"/>
                </a:avLst>
              </a:prstGeom>
              <a:solidFill>
                <a:srgbClr val="FFFFFF"/>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14" name="TextBox 13"/>
              <p:cNvSpPr txBox="1"/>
              <p:nvPr/>
            </p:nvSpPr>
            <p:spPr>
              <a:xfrm>
                <a:off x="290023" y="714636"/>
                <a:ext cx="1856631" cy="379642"/>
              </a:xfrm>
              <a:prstGeom prst="rect">
                <a:avLst/>
              </a:prstGeom>
              <a:noFill/>
            </p:spPr>
            <p:txBody>
              <a:bodyPr wrap="square" rtlCol="0">
                <a:spAutoFit/>
              </a:bodyPr>
              <a:lstStyle/>
              <a:p>
                <a:pPr algn="ctr"/>
                <a:r>
                  <a:rPr lang="en-US" sz="1108" dirty="0" err="1">
                    <a:solidFill>
                      <a:srgbClr val="002E54"/>
                    </a:solidFill>
                  </a:rPr>
                  <a:t>Digitale</a:t>
                </a:r>
                <a:endParaRPr lang="en-US" sz="1108" dirty="0">
                  <a:solidFill>
                    <a:srgbClr val="002E54"/>
                  </a:solidFill>
                </a:endParaRPr>
              </a:p>
            </p:txBody>
          </p:sp>
        </p:grpSp>
        <p:sp>
          <p:nvSpPr>
            <p:cNvPr id="62" name="Rectangle 61"/>
            <p:cNvSpPr/>
            <p:nvPr/>
          </p:nvSpPr>
          <p:spPr>
            <a:xfrm>
              <a:off x="602318" y="1355327"/>
              <a:ext cx="1233378" cy="829782"/>
            </a:xfrm>
            <a:custGeom>
              <a:avLst/>
              <a:gdLst/>
              <a:ahLst/>
              <a:cxnLst/>
              <a:rect l="l" t="t" r="r" b="b"/>
              <a:pathLst>
                <a:path w="1569388" h="784695">
                  <a:moveTo>
                    <a:pt x="784694" y="0"/>
                  </a:moveTo>
                  <a:lnTo>
                    <a:pt x="1569388" y="0"/>
                  </a:lnTo>
                  <a:lnTo>
                    <a:pt x="1569388" y="128952"/>
                  </a:lnTo>
                  <a:lnTo>
                    <a:pt x="818360" y="128952"/>
                  </a:lnTo>
                  <a:lnTo>
                    <a:pt x="818360" y="784695"/>
                  </a:lnTo>
                  <a:lnTo>
                    <a:pt x="784694" y="784695"/>
                  </a:lnTo>
                  <a:lnTo>
                    <a:pt x="784694" y="784695"/>
                  </a:lnTo>
                  <a:lnTo>
                    <a:pt x="0" y="784695"/>
                  </a:lnTo>
                  <a:lnTo>
                    <a:pt x="0" y="655743"/>
                  </a:lnTo>
                  <a:lnTo>
                    <a:pt x="772641" y="655743"/>
                  </a:lnTo>
                  <a:lnTo>
                    <a:pt x="772641" y="0"/>
                  </a:lnTo>
                  <a:lnTo>
                    <a:pt x="784694" y="0"/>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24" name="Title 3">
            <a:extLst>
              <a:ext uri="{FF2B5EF4-FFF2-40B4-BE49-F238E27FC236}">
                <a16:creationId xmlns:a16="http://schemas.microsoft.com/office/drawing/2014/main" id="{3DE74684-8486-784A-A964-7B4A1B5EA79A}"/>
              </a:ext>
            </a:extLst>
          </p:cNvPr>
          <p:cNvSpPr>
            <a:spLocks noGrp="1"/>
          </p:cNvSpPr>
          <p:nvPr>
            <p:ph type="title"/>
          </p:nvPr>
        </p:nvSpPr>
        <p:spPr>
          <a:xfrm>
            <a:off x="60400" y="14021"/>
            <a:ext cx="7483400" cy="539356"/>
          </a:xfrm>
        </p:spPr>
        <p:txBody>
          <a:bodyPr>
            <a:normAutofit/>
          </a:bodyPr>
          <a:lstStyle/>
          <a:p>
            <a:r>
              <a:rPr lang="it-IT" dirty="0"/>
              <a:t>L’innovazione oggi è…</a:t>
            </a:r>
          </a:p>
        </p:txBody>
      </p:sp>
    </p:spTree>
    <p:extLst>
      <p:ext uri="{BB962C8B-B14F-4D97-AF65-F5344CB8AC3E}">
        <p14:creationId xmlns:p14="http://schemas.microsoft.com/office/powerpoint/2010/main" val="12796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1537016" y="636423"/>
            <a:ext cx="6017050" cy="1431194"/>
            <a:chOff x="188132" y="633527"/>
            <a:chExt cx="8691294" cy="2067280"/>
          </a:xfrm>
        </p:grpSpPr>
        <p:cxnSp>
          <p:nvCxnSpPr>
            <p:cNvPr id="59" name="Straight Connector 40"/>
            <p:cNvCxnSpPr>
              <a:cxnSpLocks/>
              <a:endCxn id="98" idx="3"/>
            </p:cNvCxnSpPr>
            <p:nvPr/>
          </p:nvCxnSpPr>
          <p:spPr>
            <a:xfrm flipH="1">
              <a:off x="188132" y="1623727"/>
              <a:ext cx="2586796" cy="0"/>
            </a:xfrm>
            <a:prstGeom prst="straightConnector1">
              <a:avLst/>
            </a:prstGeom>
            <a:ln w="38100">
              <a:solidFill>
                <a:srgbClr val="FF505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2774929" y="633527"/>
              <a:ext cx="6104497" cy="2067280"/>
              <a:chOff x="2774929" y="633527"/>
              <a:chExt cx="6104497" cy="2067280"/>
            </a:xfrm>
          </p:grpSpPr>
          <p:pic>
            <p:nvPicPr>
              <p:cNvPr id="63" name="Picture 62" descr="copy-paste-770x444.jpg"/>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221" r="100000">
                            <a14:backgroundMark x1="52727" y1="30856" x2="53896" y2="30856"/>
                            <a14:backgroundMark x1="31818" y1="79730" x2="88571" y2="55180"/>
                          </a14:backgroundRemoval>
                        </a14:imgEffect>
                      </a14:imgLayer>
                    </a14:imgProps>
                  </a:ext>
                  <a:ext uri="{28A0092B-C50C-407E-A947-70E740481C1C}">
                    <a14:useLocalDpi xmlns:a14="http://schemas.microsoft.com/office/drawing/2010/main" val="0"/>
                  </a:ext>
                </a:extLst>
              </a:blip>
              <a:srcRect l="18524" b="6586"/>
              <a:stretch/>
            </p:blipFill>
            <p:spPr>
              <a:xfrm rot="593214">
                <a:off x="4292537" y="633527"/>
                <a:ext cx="3126940" cy="2067280"/>
              </a:xfrm>
              <a:prstGeom prst="roundRect">
                <a:avLst>
                  <a:gd name="adj" fmla="val 50000"/>
                </a:avLst>
              </a:prstGeom>
              <a:effectLst>
                <a:outerShdw blurRad="50800" dist="38100" dir="8100000" algn="tr" rotWithShape="0">
                  <a:prstClr val="black">
                    <a:alpha val="40000"/>
                  </a:prstClr>
                </a:outerShdw>
              </a:effectLst>
            </p:spPr>
          </p:pic>
          <p:grpSp>
            <p:nvGrpSpPr>
              <p:cNvPr id="64" name="Group 63"/>
              <p:cNvGrpSpPr/>
              <p:nvPr/>
            </p:nvGrpSpPr>
            <p:grpSpPr>
              <a:xfrm>
                <a:off x="2774929" y="703545"/>
                <a:ext cx="6104497" cy="1772822"/>
                <a:chOff x="2774929" y="703545"/>
                <a:chExt cx="6104497" cy="1772822"/>
              </a:xfrm>
            </p:grpSpPr>
            <p:sp>
              <p:nvSpPr>
                <p:cNvPr id="65" name="Rounded Rectangle 26"/>
                <p:cNvSpPr/>
                <p:nvPr/>
              </p:nvSpPr>
              <p:spPr>
                <a:xfrm>
                  <a:off x="2774929" y="703545"/>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66" name="TextBox 65"/>
                <p:cNvSpPr txBox="1"/>
                <p:nvPr/>
              </p:nvSpPr>
              <p:spPr>
                <a:xfrm>
                  <a:off x="2968545" y="714635"/>
                  <a:ext cx="5717259" cy="379642"/>
                </a:xfrm>
                <a:prstGeom prst="rect">
                  <a:avLst/>
                </a:prstGeom>
                <a:noFill/>
              </p:spPr>
              <p:txBody>
                <a:bodyPr wrap="square" rtlCol="0">
                  <a:spAutoFit/>
                </a:bodyPr>
                <a:lstStyle/>
                <a:p>
                  <a:pPr algn="ctr"/>
                  <a:r>
                    <a:rPr lang="en-US" sz="1108" dirty="0">
                      <a:solidFill>
                        <a:srgbClr val="002E54"/>
                      </a:solidFill>
                    </a:rPr>
                    <a:t>Replica a </a:t>
                  </a:r>
                  <a:r>
                    <a:rPr lang="en-US" sz="1108" dirty="0" err="1">
                      <a:solidFill>
                        <a:srgbClr val="002E54"/>
                      </a:solidFill>
                    </a:rPr>
                    <a:t>una</a:t>
                  </a:r>
                  <a:r>
                    <a:rPr lang="en-US" sz="1108" dirty="0">
                      <a:solidFill>
                        <a:srgbClr val="002E54"/>
                      </a:solidFill>
                    </a:rPr>
                    <a:t> </a:t>
                  </a:r>
                  <a:r>
                    <a:rPr lang="en-US" sz="1108" dirty="0" err="1">
                      <a:solidFill>
                        <a:srgbClr val="002E54"/>
                      </a:solidFill>
                    </a:rPr>
                    <a:t>qualità</a:t>
                  </a:r>
                  <a:r>
                    <a:rPr lang="en-US" sz="1108" dirty="0">
                      <a:solidFill>
                        <a:srgbClr val="002E54"/>
                      </a:solidFill>
                    </a:rPr>
                    <a:t> </a:t>
                  </a:r>
                  <a:r>
                    <a:rPr lang="en-US" sz="1108" dirty="0" err="1">
                      <a:solidFill>
                        <a:srgbClr val="002E54"/>
                      </a:solidFill>
                    </a:rPr>
                    <a:t>perfetta</a:t>
                  </a:r>
                  <a:r>
                    <a:rPr lang="en-US" sz="1108" dirty="0">
                      <a:solidFill>
                        <a:srgbClr val="002E54"/>
                      </a:solidFill>
                    </a:rPr>
                    <a:t> e </a:t>
                  </a:r>
                  <a:r>
                    <a:rPr lang="en-US" sz="1108" dirty="0" err="1">
                      <a:solidFill>
                        <a:srgbClr val="002E54"/>
                      </a:solidFill>
                    </a:rPr>
                    <a:t>costi</a:t>
                  </a:r>
                  <a:r>
                    <a:rPr lang="en-US" sz="1108" dirty="0">
                      <a:solidFill>
                        <a:srgbClr val="002E54"/>
                      </a:solidFill>
                    </a:rPr>
                    <a:t> </a:t>
                  </a:r>
                  <a:r>
                    <a:rPr lang="en-US" sz="1108" dirty="0" err="1">
                      <a:solidFill>
                        <a:srgbClr val="002E54"/>
                      </a:solidFill>
                    </a:rPr>
                    <a:t>sostanzialmente</a:t>
                  </a:r>
                  <a:r>
                    <a:rPr lang="en-US" sz="1108" dirty="0">
                      <a:solidFill>
                        <a:srgbClr val="002E54"/>
                      </a:solidFill>
                    </a:rPr>
                    <a:t> </a:t>
                  </a:r>
                  <a:r>
                    <a:rPr lang="en-US" sz="1108" dirty="0" err="1">
                      <a:solidFill>
                        <a:srgbClr val="002E54"/>
                      </a:solidFill>
                    </a:rPr>
                    <a:t>nulli</a:t>
                  </a:r>
                  <a:endParaRPr lang="en-US" sz="1108" dirty="0">
                    <a:solidFill>
                      <a:srgbClr val="002E54"/>
                    </a:solidFill>
                  </a:endParaRPr>
                </a:p>
              </p:txBody>
            </p:sp>
          </p:grpSp>
        </p:grpSp>
      </p:grpSp>
      <p:cxnSp>
        <p:nvCxnSpPr>
          <p:cNvPr id="67" name="Straight Connector 40"/>
          <p:cNvCxnSpPr>
            <a:cxnSpLocks/>
          </p:cNvCxnSpPr>
          <p:nvPr/>
        </p:nvCxnSpPr>
        <p:spPr>
          <a:xfrm>
            <a:off x="1155351" y="1321946"/>
            <a:ext cx="2189597" cy="2694189"/>
          </a:xfrm>
          <a:prstGeom prst="bentConnector3">
            <a:avLst>
              <a:gd name="adj1" fmla="val 57989"/>
            </a:avLst>
          </a:prstGeom>
          <a:ln w="38100">
            <a:solidFill>
              <a:srgbClr val="FF505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3327875" y="3354719"/>
            <a:ext cx="4226190" cy="1227338"/>
            <a:chOff x="2774929" y="4559954"/>
            <a:chExt cx="6104497" cy="1772822"/>
          </a:xfrm>
        </p:grpSpPr>
        <p:pic>
          <p:nvPicPr>
            <p:cNvPr id="69" name="Picture 68" descr="1.tiff"/>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903"/>
            <a:stretch/>
          </p:blipFill>
          <p:spPr>
            <a:xfrm>
              <a:off x="3350884" y="4840142"/>
              <a:ext cx="5032176" cy="1350383"/>
            </a:xfrm>
            <a:prstGeom prst="rect">
              <a:avLst/>
            </a:prstGeom>
          </p:spPr>
        </p:pic>
        <p:grpSp>
          <p:nvGrpSpPr>
            <p:cNvPr id="70" name="Group 69"/>
            <p:cNvGrpSpPr/>
            <p:nvPr/>
          </p:nvGrpSpPr>
          <p:grpSpPr>
            <a:xfrm>
              <a:off x="2774929" y="4559954"/>
              <a:ext cx="6104497" cy="1772822"/>
              <a:chOff x="2774929" y="4559954"/>
              <a:chExt cx="6104497" cy="1772822"/>
            </a:xfrm>
          </p:grpSpPr>
          <p:sp>
            <p:nvSpPr>
              <p:cNvPr id="71" name="Rounded Rectangle 36"/>
              <p:cNvSpPr/>
              <p:nvPr/>
            </p:nvSpPr>
            <p:spPr>
              <a:xfrm>
                <a:off x="2774929" y="4559954"/>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72" name="TextBox 71"/>
              <p:cNvSpPr txBox="1"/>
              <p:nvPr/>
            </p:nvSpPr>
            <p:spPr>
              <a:xfrm>
                <a:off x="2968545" y="4571044"/>
                <a:ext cx="5717259" cy="379642"/>
              </a:xfrm>
              <a:prstGeom prst="rect">
                <a:avLst/>
              </a:prstGeom>
              <a:noFill/>
            </p:spPr>
            <p:txBody>
              <a:bodyPr wrap="square" rtlCol="0">
                <a:spAutoFit/>
              </a:bodyPr>
              <a:lstStyle/>
              <a:p>
                <a:pPr algn="ctr"/>
                <a:r>
                  <a:rPr lang="en-US" sz="1108" dirty="0" err="1">
                    <a:solidFill>
                      <a:srgbClr val="002E54"/>
                    </a:solidFill>
                  </a:rPr>
                  <a:t>Possibilità</a:t>
                </a:r>
                <a:r>
                  <a:rPr lang="en-US" sz="1108" dirty="0">
                    <a:solidFill>
                      <a:srgbClr val="002E54"/>
                    </a:solidFill>
                  </a:rPr>
                  <a:t> di </a:t>
                </a:r>
                <a:r>
                  <a:rPr lang="en-US" sz="1108" dirty="0" err="1">
                    <a:solidFill>
                      <a:srgbClr val="002E54"/>
                    </a:solidFill>
                  </a:rPr>
                  <a:t>misurare</a:t>
                </a:r>
                <a:r>
                  <a:rPr lang="en-US" sz="1108" dirty="0">
                    <a:solidFill>
                      <a:srgbClr val="002E54"/>
                    </a:solidFill>
                  </a:rPr>
                  <a:t> </a:t>
                </a:r>
                <a:r>
                  <a:rPr lang="en-US" sz="1108" dirty="0" err="1">
                    <a:solidFill>
                      <a:srgbClr val="002E54"/>
                    </a:solidFill>
                  </a:rPr>
                  <a:t>facilmente</a:t>
                </a:r>
                <a:r>
                  <a:rPr lang="en-US" sz="1108" dirty="0">
                    <a:solidFill>
                      <a:srgbClr val="002E54"/>
                    </a:solidFill>
                  </a:rPr>
                  <a:t> </a:t>
                </a:r>
                <a:r>
                  <a:rPr lang="en-US" sz="1108" dirty="0" err="1">
                    <a:solidFill>
                      <a:srgbClr val="002E54"/>
                    </a:solidFill>
                  </a:rPr>
                  <a:t>ogni</a:t>
                </a:r>
                <a:r>
                  <a:rPr lang="en-US" sz="1108" dirty="0">
                    <a:solidFill>
                      <a:srgbClr val="002E54"/>
                    </a:solidFill>
                  </a:rPr>
                  <a:t> </a:t>
                </a:r>
                <a:r>
                  <a:rPr lang="en-US" sz="1108" dirty="0" err="1">
                    <a:solidFill>
                      <a:srgbClr val="002E54"/>
                    </a:solidFill>
                  </a:rPr>
                  <a:t>miglioramento</a:t>
                </a:r>
                <a:endParaRPr lang="en-US" sz="1108" dirty="0">
                  <a:solidFill>
                    <a:srgbClr val="002E54"/>
                  </a:solidFill>
                </a:endParaRPr>
              </a:p>
            </p:txBody>
          </p:sp>
        </p:grpSp>
      </p:grpSp>
      <p:cxnSp>
        <p:nvCxnSpPr>
          <p:cNvPr id="73" name="Straight Connector 40"/>
          <p:cNvCxnSpPr>
            <a:cxnSpLocks/>
            <a:stCxn id="98" idx="3"/>
          </p:cNvCxnSpPr>
          <p:nvPr/>
        </p:nvCxnSpPr>
        <p:spPr>
          <a:xfrm>
            <a:off x="1537016" y="1321946"/>
            <a:ext cx="1790859" cy="1309936"/>
          </a:xfrm>
          <a:prstGeom prst="bentConnector3">
            <a:avLst>
              <a:gd name="adj1" fmla="val 50000"/>
            </a:avLst>
          </a:prstGeom>
          <a:ln w="38100">
            <a:solidFill>
              <a:srgbClr val="FF505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3327875" y="2017812"/>
            <a:ext cx="4226190" cy="1227338"/>
            <a:chOff x="2774929" y="2628866"/>
            <a:chExt cx="6104497" cy="1772822"/>
          </a:xfrm>
        </p:grpSpPr>
        <p:grpSp>
          <p:nvGrpSpPr>
            <p:cNvPr id="75" name="Group 74"/>
            <p:cNvGrpSpPr/>
            <p:nvPr/>
          </p:nvGrpSpPr>
          <p:grpSpPr>
            <a:xfrm>
              <a:off x="2774929" y="2628866"/>
              <a:ext cx="6104497" cy="1772822"/>
              <a:chOff x="2774929" y="2628866"/>
              <a:chExt cx="6104497" cy="1772822"/>
            </a:xfrm>
          </p:grpSpPr>
          <p:sp>
            <p:nvSpPr>
              <p:cNvPr id="77" name="Rounded Rectangle 31"/>
              <p:cNvSpPr/>
              <p:nvPr/>
            </p:nvSpPr>
            <p:spPr>
              <a:xfrm>
                <a:off x="2774929" y="2628866"/>
                <a:ext cx="6104497" cy="1772822"/>
              </a:xfrm>
              <a:custGeom>
                <a:avLst/>
                <a:gdLst/>
                <a:ahLst/>
                <a:cxnLst/>
                <a:rect l="l" t="t" r="r" b="b"/>
                <a:pathLst>
                  <a:path w="6104497" h="1772822">
                    <a:moveTo>
                      <a:pt x="205493" y="359775"/>
                    </a:moveTo>
                    <a:cubicBezTo>
                      <a:pt x="124783" y="359775"/>
                      <a:pt x="59355" y="425203"/>
                      <a:pt x="59355" y="505913"/>
                    </a:cubicBezTo>
                    <a:lnTo>
                      <a:pt x="59355" y="1561401"/>
                    </a:lnTo>
                    <a:cubicBezTo>
                      <a:pt x="59355" y="1642111"/>
                      <a:pt x="124783" y="1707539"/>
                      <a:pt x="205493" y="1707539"/>
                    </a:cubicBezTo>
                    <a:lnTo>
                      <a:pt x="5899001" y="1707539"/>
                    </a:lnTo>
                    <a:cubicBezTo>
                      <a:pt x="5979711" y="1707539"/>
                      <a:pt x="6045139" y="1642111"/>
                      <a:pt x="6045139" y="1561401"/>
                    </a:cubicBezTo>
                    <a:lnTo>
                      <a:pt x="6045139" y="505913"/>
                    </a:lnTo>
                    <a:cubicBezTo>
                      <a:pt x="6045139" y="425203"/>
                      <a:pt x="5979711" y="359775"/>
                      <a:pt x="5899001" y="359775"/>
                    </a:cubicBezTo>
                    <a:close/>
                    <a:moveTo>
                      <a:pt x="192227" y="0"/>
                    </a:moveTo>
                    <a:lnTo>
                      <a:pt x="5912270" y="0"/>
                    </a:lnTo>
                    <a:cubicBezTo>
                      <a:pt x="6018434" y="0"/>
                      <a:pt x="6104497" y="86063"/>
                      <a:pt x="6104497" y="192227"/>
                    </a:cubicBezTo>
                    <a:lnTo>
                      <a:pt x="6104497" y="1580595"/>
                    </a:lnTo>
                    <a:cubicBezTo>
                      <a:pt x="6104497" y="1686759"/>
                      <a:pt x="6018434" y="1772822"/>
                      <a:pt x="5912270" y="1772822"/>
                    </a:cubicBezTo>
                    <a:lnTo>
                      <a:pt x="192227" y="1772822"/>
                    </a:lnTo>
                    <a:cubicBezTo>
                      <a:pt x="86063" y="1772822"/>
                      <a:pt x="0" y="1686759"/>
                      <a:pt x="0" y="1580595"/>
                    </a:cubicBezTo>
                    <a:lnTo>
                      <a:pt x="0" y="192227"/>
                    </a:lnTo>
                    <a:cubicBezTo>
                      <a:pt x="0" y="86063"/>
                      <a:pt x="86063" y="0"/>
                      <a:pt x="192227" y="0"/>
                    </a:cubicBezTo>
                    <a:close/>
                  </a:path>
                </a:pathLst>
              </a:cu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sp>
            <p:nvSpPr>
              <p:cNvPr id="78" name="TextBox 77"/>
              <p:cNvSpPr txBox="1"/>
              <p:nvPr/>
            </p:nvSpPr>
            <p:spPr>
              <a:xfrm>
                <a:off x="2968545" y="2639956"/>
                <a:ext cx="5717259" cy="379642"/>
              </a:xfrm>
              <a:prstGeom prst="rect">
                <a:avLst/>
              </a:prstGeom>
              <a:noFill/>
            </p:spPr>
            <p:txBody>
              <a:bodyPr wrap="square" rtlCol="0">
                <a:spAutoFit/>
              </a:bodyPr>
              <a:lstStyle/>
              <a:p>
                <a:pPr algn="ctr"/>
                <a:r>
                  <a:rPr lang="en-US" sz="1108" dirty="0" err="1">
                    <a:solidFill>
                      <a:srgbClr val="002E54"/>
                    </a:solidFill>
                  </a:rPr>
                  <a:t>Possibilità</a:t>
                </a:r>
                <a:r>
                  <a:rPr lang="en-US" sz="1108" dirty="0">
                    <a:solidFill>
                      <a:srgbClr val="002E54"/>
                    </a:solidFill>
                  </a:rPr>
                  <a:t> di </a:t>
                </a:r>
                <a:r>
                  <a:rPr lang="en-US" sz="1108" dirty="0" err="1">
                    <a:solidFill>
                      <a:srgbClr val="002E54"/>
                    </a:solidFill>
                  </a:rPr>
                  <a:t>veicolare</a:t>
                </a:r>
                <a:r>
                  <a:rPr lang="en-US" sz="1108" dirty="0">
                    <a:solidFill>
                      <a:srgbClr val="002E54"/>
                    </a:solidFill>
                  </a:rPr>
                  <a:t> </a:t>
                </a:r>
                <a:r>
                  <a:rPr lang="en-US" sz="1108" dirty="0" err="1">
                    <a:solidFill>
                      <a:srgbClr val="002E54"/>
                    </a:solidFill>
                  </a:rPr>
                  <a:t>valore</a:t>
                </a:r>
                <a:r>
                  <a:rPr lang="en-US" sz="1108" dirty="0">
                    <a:solidFill>
                      <a:srgbClr val="002E54"/>
                    </a:solidFill>
                  </a:rPr>
                  <a:t> quasi </a:t>
                </a:r>
                <a:r>
                  <a:rPr lang="en-US" sz="1108" dirty="0" err="1">
                    <a:solidFill>
                      <a:srgbClr val="002E54"/>
                    </a:solidFill>
                  </a:rPr>
                  <a:t>istantaneamente</a:t>
                </a:r>
                <a:endParaRPr lang="en-US" sz="1108" dirty="0">
                  <a:solidFill>
                    <a:srgbClr val="002E54"/>
                  </a:solidFill>
                </a:endParaRPr>
              </a:p>
            </p:txBody>
          </p:sp>
        </p:grpSp>
        <p:pic>
          <p:nvPicPr>
            <p:cNvPr id="76" name="Picture 75" descr="Dropbox-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728" y="3009780"/>
              <a:ext cx="3966144" cy="1343530"/>
            </a:xfrm>
            <a:prstGeom prst="rect">
              <a:avLst/>
            </a:prstGeom>
          </p:spPr>
        </p:pic>
      </p:grpSp>
      <p:sp>
        <p:nvSpPr>
          <p:cNvPr id="41" name="Title 3">
            <a:extLst>
              <a:ext uri="{FF2B5EF4-FFF2-40B4-BE49-F238E27FC236}">
                <a16:creationId xmlns:a16="http://schemas.microsoft.com/office/drawing/2014/main" id="{D7F3522D-F8C6-6842-AE86-F2BEBF907995}"/>
              </a:ext>
            </a:extLst>
          </p:cNvPr>
          <p:cNvSpPr>
            <a:spLocks noGrp="1"/>
          </p:cNvSpPr>
          <p:nvPr>
            <p:ph type="title"/>
          </p:nvPr>
        </p:nvSpPr>
        <p:spPr>
          <a:xfrm>
            <a:off x="60400" y="14021"/>
            <a:ext cx="7483400" cy="539356"/>
          </a:xfrm>
        </p:spPr>
        <p:txBody>
          <a:bodyPr>
            <a:normAutofit/>
          </a:bodyPr>
          <a:lstStyle/>
          <a:p>
            <a:r>
              <a:rPr lang="it-IT" dirty="0"/>
              <a:t>L’innovazione oggi è…</a:t>
            </a:r>
          </a:p>
        </p:txBody>
      </p:sp>
      <p:grpSp>
        <p:nvGrpSpPr>
          <p:cNvPr id="6" name="Group 5">
            <a:extLst>
              <a:ext uri="{FF2B5EF4-FFF2-40B4-BE49-F238E27FC236}">
                <a16:creationId xmlns:a16="http://schemas.microsoft.com/office/drawing/2014/main" id="{4B6F32AE-E4D2-964C-81FA-E906D48B354B}"/>
              </a:ext>
            </a:extLst>
          </p:cNvPr>
          <p:cNvGrpSpPr/>
          <p:nvPr/>
        </p:nvGrpSpPr>
        <p:grpSpPr>
          <a:xfrm>
            <a:off x="164597" y="708277"/>
            <a:ext cx="1372419" cy="3897160"/>
            <a:chOff x="164597" y="708277"/>
            <a:chExt cx="1372419" cy="3897160"/>
          </a:xfrm>
        </p:grpSpPr>
        <p:grpSp>
          <p:nvGrpSpPr>
            <p:cNvPr id="62" name="Group 61">
              <a:extLst>
                <a:ext uri="{FF2B5EF4-FFF2-40B4-BE49-F238E27FC236}">
                  <a16:creationId xmlns:a16="http://schemas.microsoft.com/office/drawing/2014/main" id="{30403AB6-8432-7D4A-BB5D-D30550DBBB1D}"/>
                </a:ext>
              </a:extLst>
            </p:cNvPr>
            <p:cNvGrpSpPr/>
            <p:nvPr/>
          </p:nvGrpSpPr>
          <p:grpSpPr>
            <a:xfrm>
              <a:off x="164597" y="3378099"/>
              <a:ext cx="1372419" cy="1227338"/>
              <a:chOff x="227148" y="4559954"/>
              <a:chExt cx="1982383" cy="1772822"/>
            </a:xfrm>
          </p:grpSpPr>
          <p:grpSp>
            <p:nvGrpSpPr>
              <p:cNvPr id="86" name="Group 85">
                <a:extLst>
                  <a:ext uri="{FF2B5EF4-FFF2-40B4-BE49-F238E27FC236}">
                    <a16:creationId xmlns:a16="http://schemas.microsoft.com/office/drawing/2014/main" id="{CC507C73-E815-5B45-AD7A-7C0871F66823}"/>
                  </a:ext>
                </a:extLst>
              </p:cNvPr>
              <p:cNvGrpSpPr/>
              <p:nvPr/>
            </p:nvGrpSpPr>
            <p:grpSpPr>
              <a:xfrm>
                <a:off x="227148" y="4559954"/>
                <a:ext cx="1982383" cy="1772822"/>
                <a:chOff x="2609729" y="4559954"/>
                <a:chExt cx="1982383" cy="1772822"/>
              </a:xfrm>
            </p:grpSpPr>
            <p:sp>
              <p:nvSpPr>
                <p:cNvPr id="89" name="Rounded Rectangle 88">
                  <a:extLst>
                    <a:ext uri="{FF2B5EF4-FFF2-40B4-BE49-F238E27FC236}">
                      <a16:creationId xmlns:a16="http://schemas.microsoft.com/office/drawing/2014/main" id="{19ED91BE-5384-D940-B356-6C8773E4B830}"/>
                    </a:ext>
                  </a:extLst>
                </p:cNvPr>
                <p:cNvSpPr/>
                <p:nvPr/>
              </p:nvSpPr>
              <p:spPr>
                <a:xfrm>
                  <a:off x="2609729" y="4559954"/>
                  <a:ext cx="1982383" cy="1772822"/>
                </a:xfrm>
                <a:prstGeom prst="roundRect">
                  <a:avLst>
                    <a:gd name="adj" fmla="val 10843"/>
                  </a:avLst>
                </a:prstGeom>
                <a:solidFill>
                  <a:srgbClr val="96DCAA"/>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90" name="Rounded Rectangle 89">
                  <a:extLst>
                    <a:ext uri="{FF2B5EF4-FFF2-40B4-BE49-F238E27FC236}">
                      <a16:creationId xmlns:a16="http://schemas.microsoft.com/office/drawing/2014/main" id="{AEB037C1-1D6E-6441-A18F-394EA198AB79}"/>
                    </a:ext>
                  </a:extLst>
                </p:cNvPr>
                <p:cNvSpPr/>
                <p:nvPr/>
              </p:nvSpPr>
              <p:spPr>
                <a:xfrm>
                  <a:off x="2672604" y="4919729"/>
                  <a:ext cx="1856632" cy="1347764"/>
                </a:xfrm>
                <a:prstGeom prst="roundRect">
                  <a:avLst>
                    <a:gd name="adj" fmla="val 10843"/>
                  </a:avLst>
                </a:prstGeom>
                <a:solidFill>
                  <a:srgbClr val="FFFFFF"/>
                </a:solidFill>
                <a:ln w="25400">
                  <a:solidFill>
                    <a:srgbClr val="50C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87" name="TextBox 86">
                <a:extLst>
                  <a:ext uri="{FF2B5EF4-FFF2-40B4-BE49-F238E27FC236}">
                    <a16:creationId xmlns:a16="http://schemas.microsoft.com/office/drawing/2014/main" id="{C413B2E3-0137-6146-97B3-7AD3E6E3F22E}"/>
                  </a:ext>
                </a:extLst>
              </p:cNvPr>
              <p:cNvSpPr txBox="1"/>
              <p:nvPr/>
            </p:nvSpPr>
            <p:spPr>
              <a:xfrm>
                <a:off x="290023" y="4559954"/>
                <a:ext cx="1856631" cy="379642"/>
              </a:xfrm>
              <a:prstGeom prst="rect">
                <a:avLst/>
              </a:prstGeom>
              <a:noFill/>
            </p:spPr>
            <p:txBody>
              <a:bodyPr wrap="square" rtlCol="0">
                <a:spAutoFit/>
              </a:bodyPr>
              <a:lstStyle/>
              <a:p>
                <a:pPr algn="ctr"/>
                <a:r>
                  <a:rPr lang="en-US" sz="1108" dirty="0" err="1">
                    <a:solidFill>
                      <a:srgbClr val="002E54"/>
                    </a:solidFill>
                  </a:rPr>
                  <a:t>Combinatoria</a:t>
                </a:r>
                <a:endParaRPr lang="en-US" sz="1108" dirty="0">
                  <a:solidFill>
                    <a:srgbClr val="002E54"/>
                  </a:solidFill>
                </a:endParaRPr>
              </a:p>
            </p:txBody>
          </p:sp>
          <p:sp>
            <p:nvSpPr>
              <p:cNvPr id="88" name="Rectangle 16">
                <a:extLst>
                  <a:ext uri="{FF2B5EF4-FFF2-40B4-BE49-F238E27FC236}">
                    <a16:creationId xmlns:a16="http://schemas.microsoft.com/office/drawing/2014/main" id="{2EFBC3F1-BB4F-AC42-91FE-97DF00A35771}"/>
                  </a:ext>
                </a:extLst>
              </p:cNvPr>
              <p:cNvSpPr/>
              <p:nvPr/>
            </p:nvSpPr>
            <p:spPr>
              <a:xfrm>
                <a:off x="509599" y="5075977"/>
                <a:ext cx="1420640" cy="1086882"/>
              </a:xfrm>
              <a:custGeom>
                <a:avLst/>
                <a:gdLst/>
                <a:ahLst/>
                <a:cxnLst/>
                <a:rect l="l" t="t" r="r" b="b"/>
                <a:pathLst>
                  <a:path w="1420640" h="1086882">
                    <a:moveTo>
                      <a:pt x="394449" y="0"/>
                    </a:moveTo>
                    <a:lnTo>
                      <a:pt x="501603" y="135126"/>
                    </a:lnTo>
                    <a:lnTo>
                      <a:pt x="506809" y="135896"/>
                    </a:lnTo>
                    <a:lnTo>
                      <a:pt x="614573" y="0"/>
                    </a:lnTo>
                    <a:lnTo>
                      <a:pt x="655825" y="32713"/>
                    </a:lnTo>
                    <a:lnTo>
                      <a:pt x="545048" y="172407"/>
                    </a:lnTo>
                    <a:lnTo>
                      <a:pt x="511713" y="397765"/>
                    </a:lnTo>
                    <a:lnTo>
                      <a:pt x="697942" y="632607"/>
                    </a:lnTo>
                    <a:lnTo>
                      <a:pt x="719538" y="632607"/>
                    </a:lnTo>
                    <a:lnTo>
                      <a:pt x="903102" y="401124"/>
                    </a:lnTo>
                    <a:lnTo>
                      <a:pt x="868538" y="167462"/>
                    </a:lnTo>
                    <a:lnTo>
                      <a:pt x="761683" y="32713"/>
                    </a:lnTo>
                    <a:lnTo>
                      <a:pt x="802935" y="0"/>
                    </a:lnTo>
                    <a:lnTo>
                      <a:pt x="910364" y="135474"/>
                    </a:lnTo>
                    <a:lnTo>
                      <a:pt x="916329" y="134591"/>
                    </a:lnTo>
                    <a:lnTo>
                      <a:pt x="1023060" y="0"/>
                    </a:lnTo>
                    <a:lnTo>
                      <a:pt x="1064311" y="32713"/>
                    </a:lnTo>
                    <a:lnTo>
                      <a:pt x="949997" y="176867"/>
                    </a:lnTo>
                    <a:lnTo>
                      <a:pt x="978382" y="368759"/>
                    </a:lnTo>
                    <a:lnTo>
                      <a:pt x="1001083" y="386761"/>
                    </a:lnTo>
                    <a:lnTo>
                      <a:pt x="1209473" y="304314"/>
                    </a:lnTo>
                    <a:lnTo>
                      <a:pt x="1321395" y="153533"/>
                    </a:lnTo>
                    <a:lnTo>
                      <a:pt x="1363669" y="184913"/>
                    </a:lnTo>
                    <a:lnTo>
                      <a:pt x="1258091" y="327148"/>
                    </a:lnTo>
                    <a:lnTo>
                      <a:pt x="1420640" y="397537"/>
                    </a:lnTo>
                    <a:lnTo>
                      <a:pt x="1399719" y="445850"/>
                    </a:lnTo>
                    <a:lnTo>
                      <a:pt x="1240880" y="377068"/>
                    </a:lnTo>
                    <a:lnTo>
                      <a:pt x="989248" y="476624"/>
                    </a:lnTo>
                    <a:lnTo>
                      <a:pt x="781014" y="739216"/>
                    </a:lnTo>
                    <a:lnTo>
                      <a:pt x="781014" y="1086882"/>
                    </a:lnTo>
                    <a:lnTo>
                      <a:pt x="636465" y="1086882"/>
                    </a:lnTo>
                    <a:lnTo>
                      <a:pt x="636465" y="739216"/>
                    </a:lnTo>
                    <a:lnTo>
                      <a:pt x="429676" y="478446"/>
                    </a:lnTo>
                    <a:lnTo>
                      <a:pt x="179380" y="379419"/>
                    </a:lnTo>
                    <a:lnTo>
                      <a:pt x="20921" y="448036"/>
                    </a:lnTo>
                    <a:lnTo>
                      <a:pt x="0" y="399723"/>
                    </a:lnTo>
                    <a:lnTo>
                      <a:pt x="162549" y="329334"/>
                    </a:lnTo>
                    <a:lnTo>
                      <a:pt x="56970" y="187099"/>
                    </a:lnTo>
                    <a:lnTo>
                      <a:pt x="99245" y="155719"/>
                    </a:lnTo>
                    <a:lnTo>
                      <a:pt x="211498" y="306946"/>
                    </a:lnTo>
                    <a:lnTo>
                      <a:pt x="415343" y="387596"/>
                    </a:lnTo>
                    <a:lnTo>
                      <a:pt x="435516" y="371599"/>
                    </a:lnTo>
                    <a:lnTo>
                      <a:pt x="464822" y="173477"/>
                    </a:lnTo>
                    <a:lnTo>
                      <a:pt x="353197" y="32713"/>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91" name="Group 90">
              <a:extLst>
                <a:ext uri="{FF2B5EF4-FFF2-40B4-BE49-F238E27FC236}">
                  <a16:creationId xmlns:a16="http://schemas.microsoft.com/office/drawing/2014/main" id="{090F1CBE-47B0-0D40-B753-0D9240CB00BF}"/>
                </a:ext>
              </a:extLst>
            </p:cNvPr>
            <p:cNvGrpSpPr/>
            <p:nvPr/>
          </p:nvGrpSpPr>
          <p:grpSpPr>
            <a:xfrm>
              <a:off x="164597" y="2041123"/>
              <a:ext cx="1372419" cy="1227338"/>
              <a:chOff x="227148" y="2628767"/>
              <a:chExt cx="1982383" cy="1772822"/>
            </a:xfrm>
          </p:grpSpPr>
          <p:grpSp>
            <p:nvGrpSpPr>
              <p:cNvPr id="92" name="Group 91">
                <a:extLst>
                  <a:ext uri="{FF2B5EF4-FFF2-40B4-BE49-F238E27FC236}">
                    <a16:creationId xmlns:a16="http://schemas.microsoft.com/office/drawing/2014/main" id="{BEABD51F-99EA-0943-ABEA-AFFFC5FC8155}"/>
                  </a:ext>
                </a:extLst>
              </p:cNvPr>
              <p:cNvGrpSpPr/>
              <p:nvPr/>
            </p:nvGrpSpPr>
            <p:grpSpPr>
              <a:xfrm>
                <a:off x="227148" y="2628767"/>
                <a:ext cx="1982383" cy="1772822"/>
                <a:chOff x="2609729" y="2628767"/>
                <a:chExt cx="1982383" cy="1772822"/>
              </a:xfrm>
            </p:grpSpPr>
            <p:sp>
              <p:nvSpPr>
                <p:cNvPr id="95" name="Rounded Rectangle 94">
                  <a:extLst>
                    <a:ext uri="{FF2B5EF4-FFF2-40B4-BE49-F238E27FC236}">
                      <a16:creationId xmlns:a16="http://schemas.microsoft.com/office/drawing/2014/main" id="{A81D8579-A4A0-3548-95D9-FE1C9B203AB8}"/>
                    </a:ext>
                  </a:extLst>
                </p:cNvPr>
                <p:cNvSpPr/>
                <p:nvPr/>
              </p:nvSpPr>
              <p:spPr>
                <a:xfrm>
                  <a:off x="2609729" y="2628767"/>
                  <a:ext cx="1982383" cy="1772822"/>
                </a:xfrm>
                <a:prstGeom prst="roundRect">
                  <a:avLst>
                    <a:gd name="adj" fmla="val 10843"/>
                  </a:avLst>
                </a:prstGeom>
                <a:solidFill>
                  <a:srgbClr val="FFDB93"/>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96" name="Rounded Rectangle 95">
                  <a:extLst>
                    <a:ext uri="{FF2B5EF4-FFF2-40B4-BE49-F238E27FC236}">
                      <a16:creationId xmlns:a16="http://schemas.microsoft.com/office/drawing/2014/main" id="{ABCB27C2-5B41-074B-9ACA-436318D3D33C}"/>
                    </a:ext>
                  </a:extLst>
                </p:cNvPr>
                <p:cNvSpPr/>
                <p:nvPr/>
              </p:nvSpPr>
              <p:spPr>
                <a:xfrm>
                  <a:off x="2672604" y="2988542"/>
                  <a:ext cx="1856632" cy="1347764"/>
                </a:xfrm>
                <a:prstGeom prst="roundRect">
                  <a:avLst>
                    <a:gd name="adj" fmla="val 10843"/>
                  </a:avLst>
                </a:prstGeom>
                <a:solidFill>
                  <a:srgbClr val="FFFFFF"/>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sp>
            <p:nvSpPr>
              <p:cNvPr id="93" name="TextBox 92">
                <a:extLst>
                  <a:ext uri="{FF2B5EF4-FFF2-40B4-BE49-F238E27FC236}">
                    <a16:creationId xmlns:a16="http://schemas.microsoft.com/office/drawing/2014/main" id="{0902F77C-D8DE-F24B-AA06-3EAE5DB186C5}"/>
                  </a:ext>
                </a:extLst>
              </p:cNvPr>
              <p:cNvSpPr txBox="1"/>
              <p:nvPr/>
            </p:nvSpPr>
            <p:spPr>
              <a:xfrm>
                <a:off x="290023" y="2628767"/>
                <a:ext cx="1856631" cy="379642"/>
              </a:xfrm>
              <a:prstGeom prst="rect">
                <a:avLst/>
              </a:prstGeom>
              <a:noFill/>
            </p:spPr>
            <p:txBody>
              <a:bodyPr wrap="square" rtlCol="0">
                <a:spAutoFit/>
              </a:bodyPr>
              <a:lstStyle/>
              <a:p>
                <a:pPr algn="ctr"/>
                <a:r>
                  <a:rPr lang="en-US" sz="1108" dirty="0" err="1">
                    <a:solidFill>
                      <a:srgbClr val="002E54"/>
                    </a:solidFill>
                  </a:rPr>
                  <a:t>Esponenziale</a:t>
                </a:r>
                <a:endParaRPr lang="en-US" sz="1108" dirty="0">
                  <a:solidFill>
                    <a:srgbClr val="002E54"/>
                  </a:solidFill>
                </a:endParaRPr>
              </a:p>
            </p:txBody>
          </p:sp>
          <p:sp>
            <p:nvSpPr>
              <p:cNvPr id="94" name="Bent Arrow 93">
                <a:extLst>
                  <a:ext uri="{FF2B5EF4-FFF2-40B4-BE49-F238E27FC236}">
                    <a16:creationId xmlns:a16="http://schemas.microsoft.com/office/drawing/2014/main" id="{8C0DAB20-C6B4-1A47-A267-8322A142C361}"/>
                  </a:ext>
                </a:extLst>
              </p:cNvPr>
              <p:cNvSpPr/>
              <p:nvPr/>
            </p:nvSpPr>
            <p:spPr>
              <a:xfrm rot="16200000" flipV="1">
                <a:off x="781370" y="3003467"/>
                <a:ext cx="887926" cy="1282142"/>
              </a:xfrm>
              <a:prstGeom prst="bentArrow">
                <a:avLst>
                  <a:gd name="adj1" fmla="val 13119"/>
                  <a:gd name="adj2" fmla="val 14604"/>
                  <a:gd name="adj3" fmla="val 25000"/>
                  <a:gd name="adj4" fmla="val 87500"/>
                </a:avLst>
              </a:pr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nvGrpSpPr>
            <p:cNvPr id="97" name="Group 96">
              <a:extLst>
                <a:ext uri="{FF2B5EF4-FFF2-40B4-BE49-F238E27FC236}">
                  <a16:creationId xmlns:a16="http://schemas.microsoft.com/office/drawing/2014/main" id="{FF90C233-C559-BB4F-ADE6-B9279B5D1AB2}"/>
                </a:ext>
              </a:extLst>
            </p:cNvPr>
            <p:cNvGrpSpPr/>
            <p:nvPr/>
          </p:nvGrpSpPr>
          <p:grpSpPr>
            <a:xfrm>
              <a:off x="164597" y="708277"/>
              <a:ext cx="1372419" cy="1227338"/>
              <a:chOff x="227148" y="703545"/>
              <a:chExt cx="1982383" cy="1772822"/>
            </a:xfrm>
          </p:grpSpPr>
          <p:sp>
            <p:nvSpPr>
              <p:cNvPr id="98" name="Rounded Rectangle 97">
                <a:extLst>
                  <a:ext uri="{FF2B5EF4-FFF2-40B4-BE49-F238E27FC236}">
                    <a16:creationId xmlns:a16="http://schemas.microsoft.com/office/drawing/2014/main" id="{D0AACCF2-4A89-E242-BC65-46FD185EE6AE}"/>
                  </a:ext>
                </a:extLst>
              </p:cNvPr>
              <p:cNvSpPr/>
              <p:nvPr/>
            </p:nvSpPr>
            <p:spPr>
              <a:xfrm>
                <a:off x="227148" y="703545"/>
                <a:ext cx="1982383" cy="1772822"/>
              </a:xfrm>
              <a:prstGeom prst="roundRect">
                <a:avLst>
                  <a:gd name="adj" fmla="val 10843"/>
                </a:avLst>
              </a:prstGeom>
              <a:solidFill>
                <a:srgbClr val="FFAAAA"/>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247" b="1" dirty="0">
                  <a:solidFill>
                    <a:srgbClr val="002E54"/>
                  </a:solidFill>
                </a:endParaRPr>
              </a:p>
            </p:txBody>
          </p:sp>
          <p:grpSp>
            <p:nvGrpSpPr>
              <p:cNvPr id="99" name="Group 98">
                <a:extLst>
                  <a:ext uri="{FF2B5EF4-FFF2-40B4-BE49-F238E27FC236}">
                    <a16:creationId xmlns:a16="http://schemas.microsoft.com/office/drawing/2014/main" id="{344758BB-3885-4949-A3D3-5D4B50EF61FF}"/>
                  </a:ext>
                </a:extLst>
              </p:cNvPr>
              <p:cNvGrpSpPr/>
              <p:nvPr/>
            </p:nvGrpSpPr>
            <p:grpSpPr>
              <a:xfrm>
                <a:off x="290023" y="714636"/>
                <a:ext cx="1856632" cy="1696448"/>
                <a:chOff x="290023" y="714636"/>
                <a:chExt cx="1856632" cy="1696448"/>
              </a:xfrm>
            </p:grpSpPr>
            <p:sp>
              <p:nvSpPr>
                <p:cNvPr id="101" name="Rounded Rectangle 100">
                  <a:extLst>
                    <a:ext uri="{FF2B5EF4-FFF2-40B4-BE49-F238E27FC236}">
                      <a16:creationId xmlns:a16="http://schemas.microsoft.com/office/drawing/2014/main" id="{EBA0B07A-3E6C-4846-ADE8-720F6C05D5DF}"/>
                    </a:ext>
                  </a:extLst>
                </p:cNvPr>
                <p:cNvSpPr/>
                <p:nvPr/>
              </p:nvSpPr>
              <p:spPr>
                <a:xfrm>
                  <a:off x="290023" y="1063320"/>
                  <a:ext cx="1856632" cy="1347764"/>
                </a:xfrm>
                <a:prstGeom prst="roundRect">
                  <a:avLst>
                    <a:gd name="adj" fmla="val 10843"/>
                  </a:avLst>
                </a:prstGeom>
                <a:solidFill>
                  <a:srgbClr val="FFFFFF"/>
                </a:solidFill>
                <a:ln w="2540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sp>
              <p:nvSpPr>
                <p:cNvPr id="102" name="TextBox 101">
                  <a:extLst>
                    <a:ext uri="{FF2B5EF4-FFF2-40B4-BE49-F238E27FC236}">
                      <a16:creationId xmlns:a16="http://schemas.microsoft.com/office/drawing/2014/main" id="{EDFBCE3F-E587-8146-9F2C-5CCA6C1B3C7F}"/>
                    </a:ext>
                  </a:extLst>
                </p:cNvPr>
                <p:cNvSpPr txBox="1"/>
                <p:nvPr/>
              </p:nvSpPr>
              <p:spPr>
                <a:xfrm>
                  <a:off x="290023" y="714636"/>
                  <a:ext cx="1856631" cy="379642"/>
                </a:xfrm>
                <a:prstGeom prst="rect">
                  <a:avLst/>
                </a:prstGeom>
                <a:noFill/>
              </p:spPr>
              <p:txBody>
                <a:bodyPr wrap="square" rtlCol="0">
                  <a:spAutoFit/>
                </a:bodyPr>
                <a:lstStyle/>
                <a:p>
                  <a:pPr algn="ctr"/>
                  <a:r>
                    <a:rPr lang="en-US" sz="1108" dirty="0" err="1">
                      <a:solidFill>
                        <a:srgbClr val="002E54"/>
                      </a:solidFill>
                    </a:rPr>
                    <a:t>Digitale</a:t>
                  </a:r>
                  <a:endParaRPr lang="en-US" sz="1108" dirty="0">
                    <a:solidFill>
                      <a:srgbClr val="002E54"/>
                    </a:solidFill>
                  </a:endParaRPr>
                </a:p>
              </p:txBody>
            </p:sp>
          </p:grpSp>
          <p:sp>
            <p:nvSpPr>
              <p:cNvPr id="100" name="Rectangle 61">
                <a:extLst>
                  <a:ext uri="{FF2B5EF4-FFF2-40B4-BE49-F238E27FC236}">
                    <a16:creationId xmlns:a16="http://schemas.microsoft.com/office/drawing/2014/main" id="{4AD8721B-7E97-4A4B-9639-AD78834E1E1B}"/>
                  </a:ext>
                </a:extLst>
              </p:cNvPr>
              <p:cNvSpPr/>
              <p:nvPr/>
            </p:nvSpPr>
            <p:spPr>
              <a:xfrm>
                <a:off x="602318" y="1355327"/>
                <a:ext cx="1233378" cy="829782"/>
              </a:xfrm>
              <a:custGeom>
                <a:avLst/>
                <a:gdLst/>
                <a:ahLst/>
                <a:cxnLst/>
                <a:rect l="l" t="t" r="r" b="b"/>
                <a:pathLst>
                  <a:path w="1569388" h="784695">
                    <a:moveTo>
                      <a:pt x="784694" y="0"/>
                    </a:moveTo>
                    <a:lnTo>
                      <a:pt x="1569388" y="0"/>
                    </a:lnTo>
                    <a:lnTo>
                      <a:pt x="1569388" y="128952"/>
                    </a:lnTo>
                    <a:lnTo>
                      <a:pt x="818360" y="128952"/>
                    </a:lnTo>
                    <a:lnTo>
                      <a:pt x="818360" y="784695"/>
                    </a:lnTo>
                    <a:lnTo>
                      <a:pt x="784694" y="784695"/>
                    </a:lnTo>
                    <a:lnTo>
                      <a:pt x="784694" y="784695"/>
                    </a:lnTo>
                    <a:lnTo>
                      <a:pt x="0" y="784695"/>
                    </a:lnTo>
                    <a:lnTo>
                      <a:pt x="0" y="655743"/>
                    </a:lnTo>
                    <a:lnTo>
                      <a:pt x="772641" y="655743"/>
                    </a:lnTo>
                    <a:lnTo>
                      <a:pt x="772641" y="0"/>
                    </a:lnTo>
                    <a:lnTo>
                      <a:pt x="784694" y="0"/>
                    </a:lnTo>
                    <a:close/>
                  </a:path>
                </a:pathLst>
              </a:custGeom>
              <a:solidFill>
                <a:srgbClr val="AAC8FF"/>
              </a:solidFill>
              <a:ln w="25400">
                <a:solidFill>
                  <a:srgbClr val="32A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b="1" dirty="0">
                  <a:solidFill>
                    <a:srgbClr val="002E54"/>
                  </a:solidFill>
                </a:endParaRPr>
              </a:p>
            </p:txBody>
          </p:sp>
        </p:grpSp>
      </p:grpSp>
    </p:spTree>
    <p:extLst>
      <p:ext uri="{BB962C8B-B14F-4D97-AF65-F5344CB8AC3E}">
        <p14:creationId xmlns:p14="http://schemas.microsoft.com/office/powerpoint/2010/main" val="33841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up)">
                                      <p:cBhvr>
                                        <p:cTn id="12" dur="500"/>
                                        <p:tgtEl>
                                          <p:spTgt spid="7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nodeType="clickEffect">
                                  <p:stCondLst>
                                    <p:cond delay="0"/>
                                  </p:stCondLst>
                                  <p:childTnLst>
                                    <p:animEffect transition="out" filter="wipe(right)">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22" presetClass="exit" presetSubtype="2" fill="hold" nodeType="withEffect">
                                  <p:stCondLst>
                                    <p:cond delay="0"/>
                                  </p:stCondLst>
                                  <p:childTnLst>
                                    <p:animEffect transition="out" filter="wipe(right)">
                                      <p:cBhvr>
                                        <p:cTn id="32" dur="500"/>
                                        <p:tgtEl>
                                          <p:spTgt spid="74"/>
                                        </p:tgtEl>
                                      </p:cBhvr>
                                    </p:animEffect>
                                    <p:set>
                                      <p:cBhvr>
                                        <p:cTn id="33" dur="1" fill="hold">
                                          <p:stCondLst>
                                            <p:cond delay="499"/>
                                          </p:stCondLst>
                                        </p:cTn>
                                        <p:tgtEl>
                                          <p:spTgt spid="74"/>
                                        </p:tgtEl>
                                        <p:attrNameLst>
                                          <p:attrName>style.visibility</p:attrName>
                                        </p:attrNameLst>
                                      </p:cBhvr>
                                      <p:to>
                                        <p:strVal val="hidden"/>
                                      </p:to>
                                    </p:set>
                                  </p:childTnLst>
                                </p:cTn>
                              </p:par>
                              <p:par>
                                <p:cTn id="34" presetID="22" presetClass="exit" presetSubtype="2" fill="hold" nodeType="withEffect">
                                  <p:stCondLst>
                                    <p:cond delay="0"/>
                                  </p:stCondLst>
                                  <p:childTnLst>
                                    <p:animEffect transition="out" filter="wipe(right)">
                                      <p:cBhvr>
                                        <p:cTn id="35" dur="500"/>
                                        <p:tgtEl>
                                          <p:spTgt spid="68"/>
                                        </p:tgtEl>
                                      </p:cBhvr>
                                    </p:animEffect>
                                    <p:set>
                                      <p:cBhvr>
                                        <p:cTn id="36" dur="1" fill="hold">
                                          <p:stCondLst>
                                            <p:cond delay="499"/>
                                          </p:stCondLst>
                                        </p:cTn>
                                        <p:tgtEl>
                                          <p:spTgt spid="68"/>
                                        </p:tgtEl>
                                        <p:attrNameLst>
                                          <p:attrName>style.visibility</p:attrName>
                                        </p:attrNameLst>
                                      </p:cBhvr>
                                      <p:to>
                                        <p:strVal val="hidden"/>
                                      </p:to>
                                    </p:set>
                                  </p:childTnLst>
                                </p:cTn>
                              </p:par>
                            </p:childTnLst>
                          </p:cTn>
                        </p:par>
                        <p:par>
                          <p:cTn id="37" fill="hold">
                            <p:stCondLst>
                              <p:cond delay="500"/>
                            </p:stCondLst>
                            <p:childTnLst>
                              <p:par>
                                <p:cTn id="38" presetID="22" presetClass="exit" presetSubtype="4" fill="hold" nodeType="afterEffect">
                                  <p:stCondLst>
                                    <p:cond delay="0"/>
                                  </p:stCondLst>
                                  <p:childTnLst>
                                    <p:animEffect transition="out" filter="wipe(down)">
                                      <p:cBhvr>
                                        <p:cTn id="39" dur="500"/>
                                        <p:tgtEl>
                                          <p:spTgt spid="73"/>
                                        </p:tgtEl>
                                      </p:cBhvr>
                                    </p:animEffect>
                                    <p:set>
                                      <p:cBhvr>
                                        <p:cTn id="40" dur="1" fill="hold">
                                          <p:stCondLst>
                                            <p:cond delay="499"/>
                                          </p:stCondLst>
                                        </p:cTn>
                                        <p:tgtEl>
                                          <p:spTgt spid="73"/>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A4"/>
        </a:solidFill>
        <a:ln w="25400">
          <a:solidFill>
            <a:srgbClr val="FF6962"/>
          </a:solidFill>
        </a:ln>
        <a:effectLst/>
      </a:spPr>
      <a:bodyPr rtlCol="0" anchor="ctr"/>
      <a:lstStyle>
        <a:defPPr algn="ctr">
          <a:defRPr sz="1400" dirty="0">
            <a:solidFill>
              <a:srgbClr val="003E67"/>
            </a:solidFill>
            <a:latin typeface="Trebuchet MS" panose="020B070302020209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avola Rotond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ica">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YGBPG">
    <a:dk1>
      <a:sysClr val="windowText" lastClr="000000"/>
    </a:dk1>
    <a:lt1>
      <a:sysClr val="window" lastClr="FFFFFF"/>
    </a:lt1>
    <a:dk2>
      <a:srgbClr val="000000"/>
    </a:dk2>
    <a:lt2>
      <a:srgbClr val="FFFFFF"/>
    </a:lt2>
    <a:accent1>
      <a:srgbClr val="FFAAAA"/>
    </a:accent1>
    <a:accent2>
      <a:srgbClr val="FFDC96"/>
    </a:accent2>
    <a:accent3>
      <a:srgbClr val="96DCAA"/>
    </a:accent3>
    <a:accent4>
      <a:srgbClr val="A0C8FF"/>
    </a:accent4>
    <a:accent5>
      <a:srgbClr val="DCC8FF"/>
    </a:accent5>
    <a:accent6>
      <a:srgbClr val="C8C8C8"/>
    </a:accent6>
    <a:hlink>
      <a:srgbClr val="000000"/>
    </a:hlink>
    <a:folHlink>
      <a:srgbClr val="00000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sservatori 14">
    <a:dk1>
      <a:srgbClr val="000003"/>
    </a:dk1>
    <a:lt1>
      <a:srgbClr val="FFFFFF"/>
    </a:lt1>
    <a:dk2>
      <a:srgbClr val="7F7F7F"/>
    </a:dk2>
    <a:lt2>
      <a:srgbClr val="D9D9D9"/>
    </a:lt2>
    <a:accent1>
      <a:srgbClr val="91BAD0"/>
    </a:accent1>
    <a:accent2>
      <a:srgbClr val="FF9933"/>
    </a:accent2>
    <a:accent3>
      <a:srgbClr val="FFFFFF"/>
    </a:accent3>
    <a:accent4>
      <a:srgbClr val="17375E"/>
    </a:accent4>
    <a:accent5>
      <a:srgbClr val="0068BF"/>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sservatori 14">
    <a:dk1>
      <a:srgbClr val="000003"/>
    </a:dk1>
    <a:lt1>
      <a:srgbClr val="FFFFFF"/>
    </a:lt1>
    <a:dk2>
      <a:srgbClr val="7F7F7F"/>
    </a:dk2>
    <a:lt2>
      <a:srgbClr val="D9D9D9"/>
    </a:lt2>
    <a:accent1>
      <a:srgbClr val="91BAD0"/>
    </a:accent1>
    <a:accent2>
      <a:srgbClr val="FF9933"/>
    </a:accent2>
    <a:accent3>
      <a:srgbClr val="FFFFFF"/>
    </a:accent3>
    <a:accent4>
      <a:srgbClr val="17375E"/>
    </a:accent4>
    <a:accent5>
      <a:srgbClr val="0068BF"/>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YGBPG">
    <a:dk1>
      <a:sysClr val="windowText" lastClr="000000"/>
    </a:dk1>
    <a:lt1>
      <a:sysClr val="window" lastClr="FFFFFF"/>
    </a:lt1>
    <a:dk2>
      <a:srgbClr val="000000"/>
    </a:dk2>
    <a:lt2>
      <a:srgbClr val="FFFFFF"/>
    </a:lt2>
    <a:accent1>
      <a:srgbClr val="FFAAAA"/>
    </a:accent1>
    <a:accent2>
      <a:srgbClr val="FFDC96"/>
    </a:accent2>
    <a:accent3>
      <a:srgbClr val="96DCAA"/>
    </a:accent3>
    <a:accent4>
      <a:srgbClr val="A0C8FF"/>
    </a:accent4>
    <a:accent5>
      <a:srgbClr val="DCC8FF"/>
    </a:accent5>
    <a:accent6>
      <a:srgbClr val="C8C8C8"/>
    </a:accent6>
    <a:hlink>
      <a:srgbClr val="000000"/>
    </a:hlink>
    <a:folHlink>
      <a:srgbClr val="00000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YGBPG">
    <a:dk1>
      <a:sysClr val="windowText" lastClr="000000"/>
    </a:dk1>
    <a:lt1>
      <a:sysClr val="window" lastClr="FFFFFF"/>
    </a:lt1>
    <a:dk2>
      <a:srgbClr val="000000"/>
    </a:dk2>
    <a:lt2>
      <a:srgbClr val="FFFFFF"/>
    </a:lt2>
    <a:accent1>
      <a:srgbClr val="FFAAAA"/>
    </a:accent1>
    <a:accent2>
      <a:srgbClr val="FFDC96"/>
    </a:accent2>
    <a:accent3>
      <a:srgbClr val="96DCAA"/>
    </a:accent3>
    <a:accent4>
      <a:srgbClr val="A0C8FF"/>
    </a:accent4>
    <a:accent5>
      <a:srgbClr val="DCC8FF"/>
    </a:accent5>
    <a:accent6>
      <a:srgbClr val="C8C8C8"/>
    </a:accent6>
    <a:hlink>
      <a:srgbClr val="000000"/>
    </a:hlink>
    <a:folHlink>
      <a:srgbClr val="00000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RYGBPG">
    <a:dk1>
      <a:sysClr val="windowText" lastClr="000000"/>
    </a:dk1>
    <a:lt1>
      <a:sysClr val="window" lastClr="FFFFFF"/>
    </a:lt1>
    <a:dk2>
      <a:srgbClr val="000000"/>
    </a:dk2>
    <a:lt2>
      <a:srgbClr val="FFFFFF"/>
    </a:lt2>
    <a:accent1>
      <a:srgbClr val="FFAAAA"/>
    </a:accent1>
    <a:accent2>
      <a:srgbClr val="FFDC96"/>
    </a:accent2>
    <a:accent3>
      <a:srgbClr val="96DCAA"/>
    </a:accent3>
    <a:accent4>
      <a:srgbClr val="A0C8FF"/>
    </a:accent4>
    <a:accent5>
      <a:srgbClr val="DCC8FF"/>
    </a:accent5>
    <a:accent6>
      <a:srgbClr val="C8C8C8"/>
    </a:accent6>
    <a:hlink>
      <a:srgbClr val="000000"/>
    </a:hlink>
    <a:folHlink>
      <a:srgbClr val="00000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RYGBPG">
    <a:dk1>
      <a:sysClr val="windowText" lastClr="000000"/>
    </a:dk1>
    <a:lt1>
      <a:sysClr val="window" lastClr="FFFFFF"/>
    </a:lt1>
    <a:dk2>
      <a:srgbClr val="000000"/>
    </a:dk2>
    <a:lt2>
      <a:srgbClr val="FFFFFF"/>
    </a:lt2>
    <a:accent1>
      <a:srgbClr val="FFAAAA"/>
    </a:accent1>
    <a:accent2>
      <a:srgbClr val="FFDC96"/>
    </a:accent2>
    <a:accent3>
      <a:srgbClr val="96DCAA"/>
    </a:accent3>
    <a:accent4>
      <a:srgbClr val="A0C8FF"/>
    </a:accent4>
    <a:accent5>
      <a:srgbClr val="DCC8FF"/>
    </a:accent5>
    <a:accent6>
      <a:srgbClr val="C8C8C8"/>
    </a:accent6>
    <a:hlink>
      <a:srgbClr val="000000"/>
    </a:hlink>
    <a:folHlink>
      <a:srgbClr val="00000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Impostazioni personalizzate 3">
    <a:dk1>
      <a:srgbClr val="000003"/>
    </a:dk1>
    <a:lt1>
      <a:srgbClr val="FFFFFF"/>
    </a:lt1>
    <a:dk2>
      <a:srgbClr val="787878"/>
    </a:dk2>
    <a:lt2>
      <a:srgbClr val="AAAAAA"/>
    </a:lt2>
    <a:accent1>
      <a:srgbClr val="81AEF2"/>
    </a:accent1>
    <a:accent2>
      <a:srgbClr val="FF9933"/>
    </a:accent2>
    <a:accent3>
      <a:srgbClr val="FFFFFF"/>
    </a:accent3>
    <a:accent4>
      <a:srgbClr val="002E54"/>
    </a:accent4>
    <a:accent5>
      <a:srgbClr val="88B3C7"/>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Impostazioni personalizzate 3">
    <a:dk1>
      <a:srgbClr val="000003"/>
    </a:dk1>
    <a:lt1>
      <a:srgbClr val="FFFFFF"/>
    </a:lt1>
    <a:dk2>
      <a:srgbClr val="787878"/>
    </a:dk2>
    <a:lt2>
      <a:srgbClr val="AAAAAA"/>
    </a:lt2>
    <a:accent1>
      <a:srgbClr val="81AEF2"/>
    </a:accent1>
    <a:accent2>
      <a:srgbClr val="FF9933"/>
    </a:accent2>
    <a:accent3>
      <a:srgbClr val="FFFFFF"/>
    </a:accent3>
    <a:accent4>
      <a:srgbClr val="002E54"/>
    </a:accent4>
    <a:accent5>
      <a:srgbClr val="88B3C7"/>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Impostazioni personalizzate 3">
    <a:dk1>
      <a:srgbClr val="000003"/>
    </a:dk1>
    <a:lt1>
      <a:srgbClr val="FFFFFF"/>
    </a:lt1>
    <a:dk2>
      <a:srgbClr val="787878"/>
    </a:dk2>
    <a:lt2>
      <a:srgbClr val="AAAAAA"/>
    </a:lt2>
    <a:accent1>
      <a:srgbClr val="81AEF2"/>
    </a:accent1>
    <a:accent2>
      <a:srgbClr val="FF9933"/>
    </a:accent2>
    <a:accent3>
      <a:srgbClr val="FFFFFF"/>
    </a:accent3>
    <a:accent4>
      <a:srgbClr val="002E54"/>
    </a:accent4>
    <a:accent5>
      <a:srgbClr val="88B3C7"/>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Impostazioni personalizzate 3">
    <a:dk1>
      <a:srgbClr val="000003"/>
    </a:dk1>
    <a:lt1>
      <a:srgbClr val="FFFFFF"/>
    </a:lt1>
    <a:dk2>
      <a:srgbClr val="787878"/>
    </a:dk2>
    <a:lt2>
      <a:srgbClr val="AAAAAA"/>
    </a:lt2>
    <a:accent1>
      <a:srgbClr val="81AEF2"/>
    </a:accent1>
    <a:accent2>
      <a:srgbClr val="FF9933"/>
    </a:accent2>
    <a:accent3>
      <a:srgbClr val="FFFFFF"/>
    </a:accent3>
    <a:accent4>
      <a:srgbClr val="002E54"/>
    </a:accent4>
    <a:accent5>
      <a:srgbClr val="88B3C7"/>
    </a:accent5>
    <a:accent6>
      <a:srgbClr val="FF9933"/>
    </a:accent6>
    <a:hlink>
      <a:srgbClr val="FFCC00"/>
    </a:hlink>
    <a:folHlink>
      <a:srgbClr val="7FBE00"/>
    </a:folHlink>
  </a:clrScheme>
  <a:fontScheme name="convegni">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23594</TotalTime>
  <Words>2275</Words>
  <Application>Microsoft Macintosh PowerPoint</Application>
  <PresentationFormat>On-screen Show (16:9)</PresentationFormat>
  <Paragraphs>466</Paragraphs>
  <Slides>42</Slides>
  <Notes>37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42</vt:i4>
      </vt:variant>
    </vt:vector>
  </HeadingPairs>
  <TitlesOfParts>
    <vt:vector size="56" baseType="lpstr">
      <vt:lpstr>Arial</vt:lpstr>
      <vt:lpstr>Arial Black</vt:lpstr>
      <vt:lpstr>Calibri</vt:lpstr>
      <vt:lpstr>Calibri Light</vt:lpstr>
      <vt:lpstr>Lato</vt:lpstr>
      <vt:lpstr>Lucida Grande</vt:lpstr>
      <vt:lpstr>Trebuchet MS</vt:lpstr>
      <vt:lpstr>Wingdings</vt:lpstr>
      <vt:lpstr>Tema di Office</vt:lpstr>
      <vt:lpstr>Tavola Rotonda</vt:lpstr>
      <vt:lpstr>5_Tema di Office</vt:lpstr>
      <vt:lpstr>6_Tema di Office</vt:lpstr>
      <vt:lpstr>8_Tema di Office</vt:lpstr>
      <vt:lpstr>9_Tema di Office</vt:lpstr>
      <vt:lpstr>PowerPoint Presentation</vt:lpstr>
      <vt:lpstr>La centralità delle tecnologie</vt:lpstr>
      <vt:lpstr>La centralità delle tecnologie</vt:lpstr>
      <vt:lpstr>La centralità delle tecnologie</vt:lpstr>
      <vt:lpstr>La centralità delle tecnologie</vt:lpstr>
      <vt:lpstr>La centralità delle tecnologie</vt:lpstr>
      <vt:lpstr>La necessità di innovazioni organizzative</vt:lpstr>
      <vt:lpstr>L’innovazione oggi è…</vt:lpstr>
      <vt:lpstr>L’innovazione oggi è…</vt:lpstr>
      <vt:lpstr>L’innovazione oggi è…</vt:lpstr>
      <vt:lpstr>L’innovazione oggi è…</vt:lpstr>
      <vt:lpstr>Gli effetti dell’innovazione digitale</vt:lpstr>
      <vt:lpstr>Gli effetti dell’innovazione digitale</vt:lpstr>
      <vt:lpstr>Gli effetti dell’innovazione digitale</vt:lpstr>
      <vt:lpstr>Gli effetti dell’innovazione digitale</vt:lpstr>
      <vt:lpstr>Gli effetti dell’innovazione digitale</vt:lpstr>
      <vt:lpstr>Gli effetti dell’innovazione digitale</vt:lpstr>
      <vt:lpstr>Gli effetti dell’innovazione digitale</vt:lpstr>
      <vt:lpstr>Gli effetti dell’innovazione digitale</vt:lpstr>
      <vt:lpstr>Gli effetti dell’innovazione digitale</vt:lpstr>
      <vt:lpstr>Le tecnologie ci ruberanno il lavoro? </vt:lpstr>
      <vt:lpstr>Gli effetti dell’innovazione digitale</vt:lpstr>
      <vt:lpstr>La risposta di molte PA in Italia</vt:lpstr>
      <vt:lpstr>Chi guida l’innovazione digitale? Due pregiudizi da superare</vt:lpstr>
      <vt:lpstr>Chi guida l’innovazione digitale? Due pregiudizi da superare</vt:lpstr>
      <vt:lpstr>Chi guida l’innovazione digitale? Due pregiudizi da superare</vt:lpstr>
      <vt:lpstr>2 evidenze frutto di una rielaborazione dell’Osservatorio</vt:lpstr>
      <vt:lpstr>2 evidenze frutto di una rielaborazione dell’Osservatorio</vt:lpstr>
      <vt:lpstr>La centralità della PA nella trasformazione digitale del Paese</vt:lpstr>
      <vt:lpstr>8 numeri per descrivere la PA italiana oggi</vt:lpstr>
      <vt:lpstr>La PA in Italia: uno spazio per innovare!</vt:lpstr>
      <vt:lpstr>Il problema chiave</vt:lpstr>
      <vt:lpstr>Quanti cambiamenti hanno successo? </vt:lpstr>
      <vt:lpstr>Quanti cambiamenti hanno successo? </vt:lpstr>
      <vt:lpstr>Perché i cambiamenti falliscono? </vt:lpstr>
      <vt:lpstr>Le persone di fronte al cambiamento</vt:lpstr>
      <vt:lpstr>Come si distinguono le organizzazioni con maggiori tassi di successo?</vt:lpstr>
      <vt:lpstr>PowerPoint Presentation</vt:lpstr>
      <vt:lpstr>I vecchi principi di organizzazione del lavoro</vt:lpstr>
      <vt:lpstr>I nuovi principi di organizzazione del lavoro</vt:lpstr>
      <vt:lpstr>Le leve su cui agire per trasformare i servizi pubblici</vt:lpstr>
      <vt:lpstr>PowerPoint Presentation</vt:lpstr>
    </vt:vector>
  </TitlesOfParts>
  <Company>Politecnico di Milano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Giacomo Vella</dc:creator>
  <cp:lastModifiedBy>Luca Gastaldi</cp:lastModifiedBy>
  <cp:revision>2317</cp:revision>
  <cp:lastPrinted>2018-12-12T17:45:32Z</cp:lastPrinted>
  <dcterms:created xsi:type="dcterms:W3CDTF">2017-02-01T14:21:31Z</dcterms:created>
  <dcterms:modified xsi:type="dcterms:W3CDTF">2019-10-19T16:59:33Z</dcterms:modified>
</cp:coreProperties>
</file>