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0" r:id="rId2"/>
    <p:sldId id="350" r:id="rId3"/>
    <p:sldId id="341" r:id="rId4"/>
    <p:sldId id="342" r:id="rId5"/>
    <p:sldId id="356" r:id="rId6"/>
    <p:sldId id="357" r:id="rId7"/>
    <p:sldId id="362" r:id="rId8"/>
    <p:sldId id="360" r:id="rId9"/>
    <p:sldId id="359" r:id="rId10"/>
    <p:sldId id="361" r:id="rId11"/>
    <p:sldId id="363" r:id="rId12"/>
    <p:sldId id="325" r:id="rId13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F3"/>
    <a:srgbClr val="B1BADD"/>
    <a:srgbClr val="CC3300"/>
    <a:srgbClr val="8094AE"/>
    <a:srgbClr val="D42A2A"/>
    <a:srgbClr val="FFF2CD"/>
    <a:srgbClr val="FFF8E5"/>
    <a:srgbClr val="996633"/>
    <a:srgbClr val="66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C13FF-EE9C-3144-9FA5-C5CD27CB4321}" v="175" dt="2019-10-21T14:42:06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95" autoAdjust="0"/>
    <p:restoredTop sz="94024"/>
  </p:normalViewPr>
  <p:slideViewPr>
    <p:cSldViewPr snapToGrid="0">
      <p:cViewPr varScale="1">
        <p:scale>
          <a:sx n="100" d="100"/>
          <a:sy n="100" d="100"/>
        </p:scale>
        <p:origin x="114" y="4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818A9-B905-5446-9C18-F5D4D057C7BB}" type="doc">
      <dgm:prSet loTypeId="urn:microsoft.com/office/officeart/2005/8/layout/matrix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7C48745-5AAA-3745-A02B-A4CCC5A56C71}">
      <dgm:prSet phldrT="[Testo]" custT="1"/>
      <dgm:spPr>
        <a:solidFill>
          <a:srgbClr val="CC3300"/>
        </a:solidFill>
      </dgm:spPr>
      <dgm:t>
        <a:bodyPr/>
        <a:lstStyle/>
        <a:p>
          <a:r>
            <a:rPr lang="it-IT" sz="2900" dirty="0">
              <a:solidFill>
                <a:schemeClr val="bg1"/>
              </a:solidFill>
            </a:rPr>
            <a:t>Digitale </a:t>
          </a:r>
          <a:r>
            <a:rPr lang="it-IT" sz="2900" dirty="0" err="1">
              <a:solidFill>
                <a:schemeClr val="bg1"/>
              </a:solidFill>
            </a:rPr>
            <a:t>Transformation</a:t>
          </a:r>
          <a:endParaRPr lang="it-IT" sz="2900" dirty="0">
            <a:solidFill>
              <a:schemeClr val="bg1"/>
            </a:solidFill>
          </a:endParaRPr>
        </a:p>
        <a:p>
          <a:r>
            <a:rPr lang="it-IT" sz="2400" dirty="0">
              <a:solidFill>
                <a:schemeClr val="bg1"/>
              </a:solidFill>
            </a:rPr>
            <a:t>«</a:t>
          </a:r>
          <a:r>
            <a:rPr lang="it-IT" sz="2400" dirty="0" err="1">
              <a:solidFill>
                <a:schemeClr val="bg1"/>
              </a:solidFill>
            </a:rPr>
            <a:t>citizen</a:t>
          </a:r>
          <a:r>
            <a:rPr lang="it-IT" sz="2400" dirty="0">
              <a:solidFill>
                <a:schemeClr val="bg1"/>
              </a:solidFill>
            </a:rPr>
            <a:t> </a:t>
          </a:r>
          <a:r>
            <a:rPr lang="it-IT" sz="2400" dirty="0" err="1">
              <a:solidFill>
                <a:schemeClr val="bg1"/>
              </a:solidFill>
            </a:rPr>
            <a:t>centric</a:t>
          </a:r>
          <a:r>
            <a:rPr lang="it-IT" sz="2400" dirty="0">
              <a:solidFill>
                <a:schemeClr val="bg1"/>
              </a:solidFill>
            </a:rPr>
            <a:t>»</a:t>
          </a:r>
        </a:p>
      </dgm:t>
    </dgm:pt>
    <dgm:pt modelId="{4F1022E5-67C9-574B-8749-71D3C1ADD944}" type="parTrans" cxnId="{19AFABEA-1D5D-3242-B7B4-58646D2BB3C3}">
      <dgm:prSet/>
      <dgm:spPr/>
      <dgm:t>
        <a:bodyPr/>
        <a:lstStyle/>
        <a:p>
          <a:endParaRPr lang="it-IT"/>
        </a:p>
      </dgm:t>
    </dgm:pt>
    <dgm:pt modelId="{4E02D0F6-8D20-0440-B70A-B7717361CCA0}" type="sibTrans" cxnId="{19AFABEA-1D5D-3242-B7B4-58646D2BB3C3}">
      <dgm:prSet/>
      <dgm:spPr/>
      <dgm:t>
        <a:bodyPr/>
        <a:lstStyle/>
        <a:p>
          <a:endParaRPr lang="it-IT"/>
        </a:p>
      </dgm:t>
    </dgm:pt>
    <dgm:pt modelId="{889469A2-020D-6E4C-9FEB-8DDB3BDD1763}">
      <dgm:prSet phldrT="[Testo]"/>
      <dgm:spPr/>
      <dgm:t>
        <a:bodyPr anchor="ctr" anchorCtr="0"/>
        <a:lstStyle/>
        <a:p>
          <a:r>
            <a:rPr lang="de-DE" noProof="0" dirty="0"/>
            <a:t>Infrastruktur</a:t>
          </a:r>
        </a:p>
      </dgm:t>
    </dgm:pt>
    <dgm:pt modelId="{50B69E7E-47D9-FA49-8FFF-BDA30F61FDFD}" type="parTrans" cxnId="{A6CD5FFA-173C-E444-907B-43698DBFBDC1}">
      <dgm:prSet/>
      <dgm:spPr/>
      <dgm:t>
        <a:bodyPr/>
        <a:lstStyle/>
        <a:p>
          <a:endParaRPr lang="it-IT"/>
        </a:p>
      </dgm:t>
    </dgm:pt>
    <dgm:pt modelId="{C795FAC2-61CB-4844-AA5B-1F41DF4F8847}" type="sibTrans" cxnId="{A6CD5FFA-173C-E444-907B-43698DBFBDC1}">
      <dgm:prSet/>
      <dgm:spPr/>
      <dgm:t>
        <a:bodyPr/>
        <a:lstStyle/>
        <a:p>
          <a:endParaRPr lang="it-IT"/>
        </a:p>
      </dgm:t>
    </dgm:pt>
    <dgm:pt modelId="{1CA98FC4-26C4-C445-B7B9-287D2B73CD24}">
      <dgm:prSet phldrT="[Testo]"/>
      <dgm:spPr>
        <a:solidFill>
          <a:srgbClr val="EDF0F3"/>
        </a:solidFill>
      </dgm:spPr>
      <dgm:t>
        <a:bodyPr/>
        <a:lstStyle/>
        <a:p>
          <a:r>
            <a:rPr lang="de-DE" noProof="0" dirty="0">
              <a:solidFill>
                <a:schemeClr val="tx1"/>
              </a:solidFill>
            </a:rPr>
            <a:t>Verwaltung</a:t>
          </a:r>
        </a:p>
      </dgm:t>
    </dgm:pt>
    <dgm:pt modelId="{F8632D04-78C0-284D-887E-A4EE3AD9366E}" type="parTrans" cxnId="{1481912B-F198-0348-98A2-12B0E90219E3}">
      <dgm:prSet/>
      <dgm:spPr/>
      <dgm:t>
        <a:bodyPr/>
        <a:lstStyle/>
        <a:p>
          <a:endParaRPr lang="it-IT"/>
        </a:p>
      </dgm:t>
    </dgm:pt>
    <dgm:pt modelId="{123533D2-2F28-B241-9323-51939F8F784E}" type="sibTrans" cxnId="{1481912B-F198-0348-98A2-12B0E90219E3}">
      <dgm:prSet/>
      <dgm:spPr/>
      <dgm:t>
        <a:bodyPr/>
        <a:lstStyle/>
        <a:p>
          <a:endParaRPr lang="it-IT"/>
        </a:p>
      </dgm:t>
    </dgm:pt>
    <dgm:pt modelId="{7FA97CC2-978D-B644-8F77-8F2721FB9B84}">
      <dgm:prSet phldrT="[Testo]"/>
      <dgm:spPr>
        <a:solidFill>
          <a:srgbClr val="8094AE"/>
        </a:solidFill>
      </dgm:spPr>
      <dgm:t>
        <a:bodyPr/>
        <a:lstStyle/>
        <a:p>
          <a:r>
            <a:rPr lang="de-DE" noProof="0" dirty="0"/>
            <a:t>Wirtschaft</a:t>
          </a:r>
        </a:p>
      </dgm:t>
    </dgm:pt>
    <dgm:pt modelId="{01E96EBD-1826-BE45-B61F-4BA24BD7DBF6}" type="parTrans" cxnId="{7DA13E87-78E0-D04C-BF8E-F844401AE351}">
      <dgm:prSet/>
      <dgm:spPr/>
      <dgm:t>
        <a:bodyPr/>
        <a:lstStyle/>
        <a:p>
          <a:endParaRPr lang="it-IT"/>
        </a:p>
      </dgm:t>
    </dgm:pt>
    <dgm:pt modelId="{8605E026-BE79-4748-86CC-377742D66C10}" type="sibTrans" cxnId="{7DA13E87-78E0-D04C-BF8E-F844401AE351}">
      <dgm:prSet/>
      <dgm:spPr/>
      <dgm:t>
        <a:bodyPr/>
        <a:lstStyle/>
        <a:p>
          <a:endParaRPr lang="it-IT"/>
        </a:p>
      </dgm:t>
    </dgm:pt>
    <dgm:pt modelId="{4EBC57F8-6F0D-8E41-A76D-19A258578EF9}">
      <dgm:prSet phldrT="[Testo]"/>
      <dgm:spPr/>
      <dgm:t>
        <a:bodyPr/>
        <a:lstStyle/>
        <a:p>
          <a:r>
            <a:rPr lang="de-DE" noProof="0" dirty="0"/>
            <a:t>Bildung</a:t>
          </a:r>
        </a:p>
      </dgm:t>
    </dgm:pt>
    <dgm:pt modelId="{0CA760A4-2DB0-6B41-BCB9-0CF98CD6F3C1}" type="parTrans" cxnId="{E7E1F40B-3FCA-C140-B3FE-BAC9B629B64F}">
      <dgm:prSet/>
      <dgm:spPr/>
      <dgm:t>
        <a:bodyPr/>
        <a:lstStyle/>
        <a:p>
          <a:endParaRPr lang="it-IT"/>
        </a:p>
      </dgm:t>
    </dgm:pt>
    <dgm:pt modelId="{B151231E-E406-3641-8C70-1E10FB0F5CCD}" type="sibTrans" cxnId="{E7E1F40B-3FCA-C140-B3FE-BAC9B629B64F}">
      <dgm:prSet/>
      <dgm:spPr/>
      <dgm:t>
        <a:bodyPr/>
        <a:lstStyle/>
        <a:p>
          <a:endParaRPr lang="it-IT"/>
        </a:p>
      </dgm:t>
    </dgm:pt>
    <dgm:pt modelId="{47B210CF-2386-9145-B249-8F59CCBB9F98}" type="pres">
      <dgm:prSet presAssocID="{50E818A9-B905-5446-9C18-F5D4D057C7B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DD839F-34E4-7840-BA2C-01A5F084B329}" type="pres">
      <dgm:prSet presAssocID="{50E818A9-B905-5446-9C18-F5D4D057C7BB}" presName="matrix" presStyleCnt="0"/>
      <dgm:spPr/>
    </dgm:pt>
    <dgm:pt modelId="{46A2A625-5296-E949-B0ED-1F7980E3B5FD}" type="pres">
      <dgm:prSet presAssocID="{50E818A9-B905-5446-9C18-F5D4D057C7BB}" presName="tile1" presStyleLbl="node1" presStyleIdx="0" presStyleCnt="4"/>
      <dgm:spPr/>
    </dgm:pt>
    <dgm:pt modelId="{D5FFBC66-72DD-224F-B5D9-E339D9491A3D}" type="pres">
      <dgm:prSet presAssocID="{50E818A9-B905-5446-9C18-F5D4D057C7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E877E1-89D5-FA40-8F20-B59D6A47CDD0}" type="pres">
      <dgm:prSet presAssocID="{50E818A9-B905-5446-9C18-F5D4D057C7BB}" presName="tile2" presStyleLbl="node1" presStyleIdx="1" presStyleCnt="4" custLinFactNeighborX="11554" custLinFactNeighborY="-9553"/>
      <dgm:spPr/>
    </dgm:pt>
    <dgm:pt modelId="{21AF0651-F503-E845-A38D-9EDF6FFB4DEE}" type="pres">
      <dgm:prSet presAssocID="{50E818A9-B905-5446-9C18-F5D4D057C7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1B15F6-4B96-E340-B8E8-F26CB730368F}" type="pres">
      <dgm:prSet presAssocID="{50E818A9-B905-5446-9C18-F5D4D057C7BB}" presName="tile3" presStyleLbl="node1" presStyleIdx="2" presStyleCnt="4" custLinFactNeighborX="-2049" custLinFactNeighborY="0"/>
      <dgm:spPr/>
    </dgm:pt>
    <dgm:pt modelId="{688D52C8-74C3-8E47-8598-C26B9BE3BF80}" type="pres">
      <dgm:prSet presAssocID="{50E818A9-B905-5446-9C18-F5D4D057C7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CEC00ED-397D-8D4F-B65F-E5C5C02E9282}" type="pres">
      <dgm:prSet presAssocID="{50E818A9-B905-5446-9C18-F5D4D057C7BB}" presName="tile4" presStyleLbl="node1" presStyleIdx="3" presStyleCnt="4" custLinFactNeighborX="1894"/>
      <dgm:spPr/>
    </dgm:pt>
    <dgm:pt modelId="{743624D3-CBFE-8941-A5AF-C6A86B73483B}" type="pres">
      <dgm:prSet presAssocID="{50E818A9-B905-5446-9C18-F5D4D057C7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015E95D-D25C-D94F-9964-3C9FA05C612D}" type="pres">
      <dgm:prSet presAssocID="{50E818A9-B905-5446-9C18-F5D4D057C7BB}" presName="centerTile" presStyleLbl="fgShp" presStyleIdx="0" presStyleCnt="1" custScaleX="144648" custScaleY="172960">
        <dgm:presLayoutVars>
          <dgm:chMax val="0"/>
          <dgm:chPref val="0"/>
        </dgm:presLayoutVars>
      </dgm:prSet>
      <dgm:spPr/>
    </dgm:pt>
  </dgm:ptLst>
  <dgm:cxnLst>
    <dgm:cxn modelId="{E7E1F40B-3FCA-C140-B3FE-BAC9B629B64F}" srcId="{A7C48745-5AAA-3745-A02B-A4CCC5A56C71}" destId="{4EBC57F8-6F0D-8E41-A76D-19A258578EF9}" srcOrd="3" destOrd="0" parTransId="{0CA760A4-2DB0-6B41-BCB9-0CF98CD6F3C1}" sibTransId="{B151231E-E406-3641-8C70-1E10FB0F5CCD}"/>
    <dgm:cxn modelId="{F78FA80E-9BF4-7444-9696-90F3ED60B8F3}" type="presOf" srcId="{4EBC57F8-6F0D-8E41-A76D-19A258578EF9}" destId="{743624D3-CBFE-8941-A5AF-C6A86B73483B}" srcOrd="1" destOrd="0" presId="urn:microsoft.com/office/officeart/2005/8/layout/matrix1"/>
    <dgm:cxn modelId="{1481912B-F198-0348-98A2-12B0E90219E3}" srcId="{A7C48745-5AAA-3745-A02B-A4CCC5A56C71}" destId="{1CA98FC4-26C4-C445-B7B9-287D2B73CD24}" srcOrd="1" destOrd="0" parTransId="{F8632D04-78C0-284D-887E-A4EE3AD9366E}" sibTransId="{123533D2-2F28-B241-9323-51939F8F784E}"/>
    <dgm:cxn modelId="{6EE03B37-1A6E-A747-8D98-C1B60A5BF2E6}" type="presOf" srcId="{7FA97CC2-978D-B644-8F77-8F2721FB9B84}" destId="{688D52C8-74C3-8E47-8598-C26B9BE3BF80}" srcOrd="1" destOrd="0" presId="urn:microsoft.com/office/officeart/2005/8/layout/matrix1"/>
    <dgm:cxn modelId="{A132AA3A-9596-AC46-92F3-2C24DAD2F603}" type="presOf" srcId="{1CA98FC4-26C4-C445-B7B9-287D2B73CD24}" destId="{21AF0651-F503-E845-A38D-9EDF6FFB4DEE}" srcOrd="1" destOrd="0" presId="urn:microsoft.com/office/officeart/2005/8/layout/matrix1"/>
    <dgm:cxn modelId="{2CFBE561-3E7A-D441-9F4D-3FB5288895E3}" type="presOf" srcId="{A7C48745-5AAA-3745-A02B-A4CCC5A56C71}" destId="{7015E95D-D25C-D94F-9964-3C9FA05C612D}" srcOrd="0" destOrd="0" presId="urn:microsoft.com/office/officeart/2005/8/layout/matrix1"/>
    <dgm:cxn modelId="{62F6756A-56D8-044A-BDEE-535BDC687B64}" type="presOf" srcId="{4EBC57F8-6F0D-8E41-A76D-19A258578EF9}" destId="{CCEC00ED-397D-8D4F-B65F-E5C5C02E9282}" srcOrd="0" destOrd="0" presId="urn:microsoft.com/office/officeart/2005/8/layout/matrix1"/>
    <dgm:cxn modelId="{B8D44D6D-8D62-CA42-86ED-7FF12FEF3F43}" type="presOf" srcId="{1CA98FC4-26C4-C445-B7B9-287D2B73CD24}" destId="{7CE877E1-89D5-FA40-8F20-B59D6A47CDD0}" srcOrd="0" destOrd="0" presId="urn:microsoft.com/office/officeart/2005/8/layout/matrix1"/>
    <dgm:cxn modelId="{7EA64F4F-8415-B441-AA17-B8710A6D19CE}" type="presOf" srcId="{7FA97CC2-978D-B644-8F77-8F2721FB9B84}" destId="{7B1B15F6-4B96-E340-B8E8-F26CB730368F}" srcOrd="0" destOrd="0" presId="urn:microsoft.com/office/officeart/2005/8/layout/matrix1"/>
    <dgm:cxn modelId="{41972C7C-8FE1-3440-B188-4C72A9537CDC}" type="presOf" srcId="{889469A2-020D-6E4C-9FEB-8DDB3BDD1763}" destId="{46A2A625-5296-E949-B0ED-1F7980E3B5FD}" srcOrd="0" destOrd="0" presId="urn:microsoft.com/office/officeart/2005/8/layout/matrix1"/>
    <dgm:cxn modelId="{7DA13E87-78E0-D04C-BF8E-F844401AE351}" srcId="{A7C48745-5AAA-3745-A02B-A4CCC5A56C71}" destId="{7FA97CC2-978D-B644-8F77-8F2721FB9B84}" srcOrd="2" destOrd="0" parTransId="{01E96EBD-1826-BE45-B61F-4BA24BD7DBF6}" sibTransId="{8605E026-BE79-4748-86CC-377742D66C10}"/>
    <dgm:cxn modelId="{AA4A5CB3-C5EC-7843-A248-B45523EF4C78}" type="presOf" srcId="{50E818A9-B905-5446-9C18-F5D4D057C7BB}" destId="{47B210CF-2386-9145-B249-8F59CCBB9F98}" srcOrd="0" destOrd="0" presId="urn:microsoft.com/office/officeart/2005/8/layout/matrix1"/>
    <dgm:cxn modelId="{71B7A4DD-5E05-704C-BC7E-15966BA38678}" type="presOf" srcId="{889469A2-020D-6E4C-9FEB-8DDB3BDD1763}" destId="{D5FFBC66-72DD-224F-B5D9-E339D9491A3D}" srcOrd="1" destOrd="0" presId="urn:microsoft.com/office/officeart/2005/8/layout/matrix1"/>
    <dgm:cxn modelId="{19AFABEA-1D5D-3242-B7B4-58646D2BB3C3}" srcId="{50E818A9-B905-5446-9C18-F5D4D057C7BB}" destId="{A7C48745-5AAA-3745-A02B-A4CCC5A56C71}" srcOrd="0" destOrd="0" parTransId="{4F1022E5-67C9-574B-8749-71D3C1ADD944}" sibTransId="{4E02D0F6-8D20-0440-B70A-B7717361CCA0}"/>
    <dgm:cxn modelId="{A6CD5FFA-173C-E444-907B-43698DBFBDC1}" srcId="{A7C48745-5AAA-3745-A02B-A4CCC5A56C71}" destId="{889469A2-020D-6E4C-9FEB-8DDB3BDD1763}" srcOrd="0" destOrd="0" parTransId="{50B69E7E-47D9-FA49-8FFF-BDA30F61FDFD}" sibTransId="{C795FAC2-61CB-4844-AA5B-1F41DF4F8847}"/>
    <dgm:cxn modelId="{F3A8D835-1413-C24A-88F9-9CDC4DCFBEC4}" type="presParOf" srcId="{47B210CF-2386-9145-B249-8F59CCBB9F98}" destId="{CDDD839F-34E4-7840-BA2C-01A5F084B329}" srcOrd="0" destOrd="0" presId="urn:microsoft.com/office/officeart/2005/8/layout/matrix1"/>
    <dgm:cxn modelId="{31F9567D-F121-3947-ABB5-6D8BF2DDDA69}" type="presParOf" srcId="{CDDD839F-34E4-7840-BA2C-01A5F084B329}" destId="{46A2A625-5296-E949-B0ED-1F7980E3B5FD}" srcOrd="0" destOrd="0" presId="urn:microsoft.com/office/officeart/2005/8/layout/matrix1"/>
    <dgm:cxn modelId="{4C15CE5B-A690-9E4E-82CD-A55C6010E154}" type="presParOf" srcId="{CDDD839F-34E4-7840-BA2C-01A5F084B329}" destId="{D5FFBC66-72DD-224F-B5D9-E339D9491A3D}" srcOrd="1" destOrd="0" presId="urn:microsoft.com/office/officeart/2005/8/layout/matrix1"/>
    <dgm:cxn modelId="{812399F8-FDF3-C44C-9BB5-DB3AEB934F72}" type="presParOf" srcId="{CDDD839F-34E4-7840-BA2C-01A5F084B329}" destId="{7CE877E1-89D5-FA40-8F20-B59D6A47CDD0}" srcOrd="2" destOrd="0" presId="urn:microsoft.com/office/officeart/2005/8/layout/matrix1"/>
    <dgm:cxn modelId="{2AB4F9E2-FB84-DE43-855D-10C31BB26FB1}" type="presParOf" srcId="{CDDD839F-34E4-7840-BA2C-01A5F084B329}" destId="{21AF0651-F503-E845-A38D-9EDF6FFB4DEE}" srcOrd="3" destOrd="0" presId="urn:microsoft.com/office/officeart/2005/8/layout/matrix1"/>
    <dgm:cxn modelId="{6729D7EB-EF11-3942-B431-8DC9BE46A209}" type="presParOf" srcId="{CDDD839F-34E4-7840-BA2C-01A5F084B329}" destId="{7B1B15F6-4B96-E340-B8E8-F26CB730368F}" srcOrd="4" destOrd="0" presId="urn:microsoft.com/office/officeart/2005/8/layout/matrix1"/>
    <dgm:cxn modelId="{5BE7A49F-2870-3B4A-897D-D2F29FCB2F0D}" type="presParOf" srcId="{CDDD839F-34E4-7840-BA2C-01A5F084B329}" destId="{688D52C8-74C3-8E47-8598-C26B9BE3BF80}" srcOrd="5" destOrd="0" presId="urn:microsoft.com/office/officeart/2005/8/layout/matrix1"/>
    <dgm:cxn modelId="{FD762574-FB31-0441-B306-A4DBF7A8306D}" type="presParOf" srcId="{CDDD839F-34E4-7840-BA2C-01A5F084B329}" destId="{CCEC00ED-397D-8D4F-B65F-E5C5C02E9282}" srcOrd="6" destOrd="0" presId="urn:microsoft.com/office/officeart/2005/8/layout/matrix1"/>
    <dgm:cxn modelId="{E86537F2-93DE-A946-9F1D-1FDB377719F9}" type="presParOf" srcId="{CDDD839F-34E4-7840-BA2C-01A5F084B329}" destId="{743624D3-CBFE-8941-A5AF-C6A86B73483B}" srcOrd="7" destOrd="0" presId="urn:microsoft.com/office/officeart/2005/8/layout/matrix1"/>
    <dgm:cxn modelId="{7D4DEF23-8B27-5644-A745-49F422E75985}" type="presParOf" srcId="{47B210CF-2386-9145-B249-8F59CCBB9F98}" destId="{7015E95D-D25C-D94F-9964-3C9FA05C612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D5940-8AAA-4822-A122-1E464CE288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383F7B-67C9-44E3-8A7B-D015F6052571}">
      <dgm:prSet custT="1"/>
      <dgm:spPr>
        <a:solidFill>
          <a:schemeClr val="tx2"/>
        </a:solidFill>
      </dgm:spPr>
      <dgm:t>
        <a:bodyPr/>
        <a:lstStyle/>
        <a:p>
          <a:r>
            <a:rPr lang="de-DE" sz="4800" dirty="0"/>
            <a:t>Agenda Südtirol 2020</a:t>
          </a:r>
        </a:p>
      </dgm:t>
    </dgm:pt>
    <dgm:pt modelId="{D9591C42-BEDD-49D5-B975-9F37B33973BD}" type="parTrans" cxnId="{FF909714-5CDD-4AE5-AACB-5660C0EE35A6}">
      <dgm:prSet/>
      <dgm:spPr/>
      <dgm:t>
        <a:bodyPr/>
        <a:lstStyle/>
        <a:p>
          <a:endParaRPr lang="de-DE" sz="1800"/>
        </a:p>
      </dgm:t>
    </dgm:pt>
    <dgm:pt modelId="{6DC62413-BD87-4437-A580-2CA0C198F397}" type="sibTrans" cxnId="{FF909714-5CDD-4AE5-AACB-5660C0EE35A6}">
      <dgm:prSet/>
      <dgm:spPr/>
      <dgm:t>
        <a:bodyPr/>
        <a:lstStyle/>
        <a:p>
          <a:endParaRPr lang="de-DE" sz="1800"/>
        </a:p>
      </dgm:t>
    </dgm:pt>
    <dgm:pt modelId="{D040BE5E-CF97-4C4F-A60D-984161B36E50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de-DE" sz="2400" kern="1200" dirty="0"/>
            <a:t> Ausbau Bürgerportal </a:t>
          </a:r>
          <a:r>
            <a:rPr lang="de-DE" sz="2400" kern="1200" dirty="0" err="1"/>
            <a:t>MyCivis</a:t>
          </a:r>
          <a:r>
            <a:rPr lang="de-DE" sz="2400" kern="1200" dirty="0"/>
            <a:t>, z.B.</a:t>
          </a:r>
        </a:p>
      </dgm:t>
    </dgm:pt>
    <dgm:pt modelId="{ECD60C2F-58FC-447D-9541-7CBB08F550C8}" type="parTrans" cxnId="{BF42742A-938F-4E19-8BF6-B6A05732D6DE}">
      <dgm:prSet/>
      <dgm:spPr/>
      <dgm:t>
        <a:bodyPr/>
        <a:lstStyle/>
        <a:p>
          <a:endParaRPr lang="de-DE" sz="1800"/>
        </a:p>
      </dgm:t>
    </dgm:pt>
    <dgm:pt modelId="{01F46174-FBD0-49EE-BBC3-FA5A6031AF20}" type="sibTrans" cxnId="{BF42742A-938F-4E19-8BF6-B6A05732D6DE}">
      <dgm:prSet/>
      <dgm:spPr/>
      <dgm:t>
        <a:bodyPr/>
        <a:lstStyle/>
        <a:p>
          <a:endParaRPr lang="de-DE" sz="1800"/>
        </a:p>
      </dgm:t>
    </dgm:pt>
    <dgm:pt modelId="{D2358404-44E8-4BC0-BFE0-3E1089750ED8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r>
            <a:rPr lang="de-DE" sz="2000" kern="1200" dirty="0"/>
            <a:t>Onlinezugang für Bürger von Labor- und </a:t>
          </a:r>
          <a:r>
            <a:rPr lang="de-DE" sz="2000" kern="1200" dirty="0" err="1"/>
            <a:t>Radiologiebefunde</a:t>
          </a:r>
          <a:r>
            <a:rPr lang="de-DE" sz="2000" kern="1200" dirty="0"/>
            <a:t>, </a:t>
          </a:r>
          <a:r>
            <a:rPr lang="de-DE" sz="2000" kern="1200" dirty="0" err="1"/>
            <a:t>Höfekartei</a:t>
          </a:r>
          <a:endParaRPr lang="de-DE" sz="2000" kern="1200" dirty="0"/>
        </a:p>
      </dgm:t>
    </dgm:pt>
    <dgm:pt modelId="{121FE06D-3474-42A4-BFE9-6E4F717EB9C1}" type="parTrans" cxnId="{9230AF52-6501-4D50-802F-9C7A6A96C2D9}">
      <dgm:prSet/>
      <dgm:spPr/>
      <dgm:t>
        <a:bodyPr/>
        <a:lstStyle/>
        <a:p>
          <a:endParaRPr lang="de-DE" sz="1800"/>
        </a:p>
      </dgm:t>
    </dgm:pt>
    <dgm:pt modelId="{EFB596BE-C71D-4ADE-BFCA-16249807E25F}" type="sibTrans" cxnId="{9230AF52-6501-4D50-802F-9C7A6A96C2D9}">
      <dgm:prSet/>
      <dgm:spPr/>
      <dgm:t>
        <a:bodyPr/>
        <a:lstStyle/>
        <a:p>
          <a:endParaRPr lang="de-DE" sz="1800"/>
        </a:p>
      </dgm:t>
    </dgm:pt>
    <dgm:pt modelId="{20AE607B-2C51-4114-A8E7-4CA381B8D657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r>
            <a:rPr lang="de-DE" sz="2000" kern="1200" dirty="0"/>
            <a:t>Onlineeinschreibungen an Schule und für Schulmensa</a:t>
          </a:r>
        </a:p>
      </dgm:t>
    </dgm:pt>
    <dgm:pt modelId="{E6CF9326-7E79-4E3F-8BC2-50133E061A0E}" type="parTrans" cxnId="{22EBBDD3-6EAC-4903-8876-9903733774D0}">
      <dgm:prSet/>
      <dgm:spPr/>
      <dgm:t>
        <a:bodyPr/>
        <a:lstStyle/>
        <a:p>
          <a:endParaRPr lang="de-DE" sz="1800"/>
        </a:p>
      </dgm:t>
    </dgm:pt>
    <dgm:pt modelId="{C66C494E-7A2D-4E58-8253-D421FA9F8E51}" type="sibTrans" cxnId="{22EBBDD3-6EAC-4903-8876-9903733774D0}">
      <dgm:prSet/>
      <dgm:spPr/>
      <dgm:t>
        <a:bodyPr/>
        <a:lstStyle/>
        <a:p>
          <a:endParaRPr lang="de-DE" sz="1800"/>
        </a:p>
      </dgm:t>
    </dgm:pt>
    <dgm:pt modelId="{9C1D4396-C22D-4C26-A3E8-700463A52737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Online Zahlungen mit </a:t>
          </a:r>
          <a:r>
            <a:rPr lang="de-DE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PagoPA</a:t>
          </a:r>
          <a:endParaRPr lang="de-DE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53269F-37FD-47B9-80CD-D6D615E3F9F7}" type="parTrans" cxnId="{04650EDF-A405-47D9-A326-0F0C28B4E722}">
      <dgm:prSet/>
      <dgm:spPr/>
      <dgm:t>
        <a:bodyPr/>
        <a:lstStyle/>
        <a:p>
          <a:endParaRPr lang="de-DE" sz="1800"/>
        </a:p>
      </dgm:t>
    </dgm:pt>
    <dgm:pt modelId="{174FE5E3-FA0F-46B9-BB7F-9F77DB1CB5A0}" type="sibTrans" cxnId="{04650EDF-A405-47D9-A326-0F0C28B4E722}">
      <dgm:prSet/>
      <dgm:spPr/>
      <dgm:t>
        <a:bodyPr/>
        <a:lstStyle/>
        <a:p>
          <a:endParaRPr lang="de-DE" sz="1800"/>
        </a:p>
      </dgm:t>
    </dgm:pt>
    <dgm:pt modelId="{10986F19-A257-455A-AF16-C06262F00D81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Public WiFi Hotspots an öffentlichen Orten</a:t>
          </a:r>
          <a:b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(für Bürger zugänglich)</a:t>
          </a:r>
        </a:p>
      </dgm:t>
    </dgm:pt>
    <dgm:pt modelId="{1441564F-C944-4865-A034-3C2032FA8C1A}" type="parTrans" cxnId="{D6134C9B-BB7B-48DC-9E33-D018A28C5B24}">
      <dgm:prSet/>
      <dgm:spPr/>
      <dgm:t>
        <a:bodyPr/>
        <a:lstStyle/>
        <a:p>
          <a:endParaRPr lang="de-DE" sz="1800"/>
        </a:p>
      </dgm:t>
    </dgm:pt>
    <dgm:pt modelId="{04BF9FDA-0A75-4CE8-8DE3-757E569A6A13}" type="sibTrans" cxnId="{D6134C9B-BB7B-48DC-9E33-D018A28C5B24}">
      <dgm:prSet/>
      <dgm:spPr/>
      <dgm:t>
        <a:bodyPr/>
        <a:lstStyle/>
        <a:p>
          <a:endParaRPr lang="de-DE" sz="1800"/>
        </a:p>
      </dgm:t>
    </dgm:pt>
    <dgm:pt modelId="{A9BF74B4-EE38-4428-A509-5CAC35F87E6C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endParaRPr lang="de-DE" sz="2000" kern="1200" dirty="0"/>
        </a:p>
      </dgm:t>
    </dgm:pt>
    <dgm:pt modelId="{DEC1EF15-C9A5-4070-9AC6-33C495C85BAC}" type="parTrans" cxnId="{DEE7D467-19D2-48DF-90C5-2FCF650AE89F}">
      <dgm:prSet/>
      <dgm:spPr/>
      <dgm:t>
        <a:bodyPr/>
        <a:lstStyle/>
        <a:p>
          <a:endParaRPr lang="de-DE"/>
        </a:p>
      </dgm:t>
    </dgm:pt>
    <dgm:pt modelId="{D8C491FD-EDFA-4A35-9A10-93A27C1A5CF4}" type="sibTrans" cxnId="{DEE7D467-19D2-48DF-90C5-2FCF650AE89F}">
      <dgm:prSet/>
      <dgm:spPr/>
      <dgm:t>
        <a:bodyPr/>
        <a:lstStyle/>
        <a:p>
          <a:endParaRPr lang="de-DE"/>
        </a:p>
      </dgm:t>
    </dgm:pt>
    <dgm:pt modelId="{E6998C7C-2106-4096-BDE7-A63B3CCA91C2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de-DE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E7A5CB9-9786-498E-855B-5A1958CD8A27}" type="parTrans" cxnId="{D1B60D11-AF10-4762-9F1C-1A29EA990BE8}">
      <dgm:prSet/>
      <dgm:spPr/>
      <dgm:t>
        <a:bodyPr/>
        <a:lstStyle/>
        <a:p>
          <a:endParaRPr lang="de-DE"/>
        </a:p>
      </dgm:t>
    </dgm:pt>
    <dgm:pt modelId="{EE655EAF-CEDC-4FFC-8F92-D679D260F8F5}" type="sibTrans" cxnId="{D1B60D11-AF10-4762-9F1C-1A29EA990BE8}">
      <dgm:prSet/>
      <dgm:spPr/>
      <dgm:t>
        <a:bodyPr/>
        <a:lstStyle/>
        <a:p>
          <a:endParaRPr lang="de-DE"/>
        </a:p>
      </dgm:t>
    </dgm:pt>
    <dgm:pt modelId="{FC80988F-48D3-4803-83EE-FA8C8374F728}" type="pres">
      <dgm:prSet presAssocID="{54AD5940-8AAA-4822-A122-1E464CE288DB}" presName="Name0" presStyleCnt="0">
        <dgm:presLayoutVars>
          <dgm:dir/>
          <dgm:animLvl val="lvl"/>
          <dgm:resizeHandles val="exact"/>
        </dgm:presLayoutVars>
      </dgm:prSet>
      <dgm:spPr/>
    </dgm:pt>
    <dgm:pt modelId="{C97DF1A4-3873-467E-B3E4-E1DDB9FA90AE}" type="pres">
      <dgm:prSet presAssocID="{6C383F7B-67C9-44E3-8A7B-D015F6052571}" presName="linNode" presStyleCnt="0"/>
      <dgm:spPr/>
    </dgm:pt>
    <dgm:pt modelId="{2DBC66B7-04E3-4167-BBE7-88EC4DC25C31}" type="pres">
      <dgm:prSet presAssocID="{6C383F7B-67C9-44E3-8A7B-D015F6052571}" presName="parentText" presStyleLbl="node1" presStyleIdx="0" presStyleCnt="1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BBC89B4-CA85-4675-ACBF-AFF84CC97360}" type="pres">
      <dgm:prSet presAssocID="{6C383F7B-67C9-44E3-8A7B-D015F6052571}" presName="descendantText" presStyleLbl="alignAccFollowNode1" presStyleIdx="0" presStyleCnt="1" custScaleY="12512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1B60D11-AF10-4762-9F1C-1A29EA990BE8}" srcId="{6C383F7B-67C9-44E3-8A7B-D015F6052571}" destId="{E6998C7C-2106-4096-BDE7-A63B3CCA91C2}" srcOrd="3" destOrd="0" parTransId="{1E7A5CB9-9786-498E-855B-5A1958CD8A27}" sibTransId="{EE655EAF-CEDC-4FFC-8F92-D679D260F8F5}"/>
    <dgm:cxn modelId="{FF909714-5CDD-4AE5-AACB-5660C0EE35A6}" srcId="{54AD5940-8AAA-4822-A122-1E464CE288DB}" destId="{6C383F7B-67C9-44E3-8A7B-D015F6052571}" srcOrd="0" destOrd="0" parTransId="{D9591C42-BEDD-49D5-B975-9F37B33973BD}" sibTransId="{6DC62413-BD87-4437-A580-2CA0C198F397}"/>
    <dgm:cxn modelId="{F6C8D926-DF67-4EA5-A34D-0FFA50C131DB}" type="presOf" srcId="{D2358404-44E8-4BC0-BFE0-3E1089750ED8}" destId="{4BBC89B4-CA85-4675-ACBF-AFF84CC97360}" srcOrd="0" destOrd="1" presId="urn:microsoft.com/office/officeart/2005/8/layout/vList5"/>
    <dgm:cxn modelId="{BF42742A-938F-4E19-8BF6-B6A05732D6DE}" srcId="{6C383F7B-67C9-44E3-8A7B-D015F6052571}" destId="{D040BE5E-CF97-4C4F-A60D-984161B36E50}" srcOrd="0" destOrd="0" parTransId="{ECD60C2F-58FC-447D-9541-7CBB08F550C8}" sibTransId="{01F46174-FBD0-49EE-BBC3-FA5A6031AF20}"/>
    <dgm:cxn modelId="{53564A3C-A2B1-42AF-BC7C-96ED2831D8D5}" type="presOf" srcId="{6C383F7B-67C9-44E3-8A7B-D015F6052571}" destId="{2DBC66B7-04E3-4167-BBE7-88EC4DC25C31}" srcOrd="0" destOrd="0" presId="urn:microsoft.com/office/officeart/2005/8/layout/vList5"/>
    <dgm:cxn modelId="{DEE7D467-19D2-48DF-90C5-2FCF650AE89F}" srcId="{6C383F7B-67C9-44E3-8A7B-D015F6052571}" destId="{A9BF74B4-EE38-4428-A509-5CAC35F87E6C}" srcOrd="1" destOrd="0" parTransId="{DEC1EF15-C9A5-4070-9AC6-33C495C85BAC}" sibTransId="{D8C491FD-EDFA-4A35-9A10-93A27C1A5CF4}"/>
    <dgm:cxn modelId="{9230AF52-6501-4D50-802F-9C7A6A96C2D9}" srcId="{D040BE5E-CF97-4C4F-A60D-984161B36E50}" destId="{D2358404-44E8-4BC0-BFE0-3E1089750ED8}" srcOrd="0" destOrd="0" parTransId="{121FE06D-3474-42A4-BFE9-6E4F717EB9C1}" sibTransId="{EFB596BE-C71D-4ADE-BFCA-16249807E25F}"/>
    <dgm:cxn modelId="{E756D656-393C-4E3C-B87B-ECAAA17731A8}" type="presOf" srcId="{54AD5940-8AAA-4822-A122-1E464CE288DB}" destId="{FC80988F-48D3-4803-83EE-FA8C8374F728}" srcOrd="0" destOrd="0" presId="urn:microsoft.com/office/officeart/2005/8/layout/vList5"/>
    <dgm:cxn modelId="{EFB58B95-2D12-4FE2-BF3B-F544DE176756}" type="presOf" srcId="{20AE607B-2C51-4114-A8E7-4CA381B8D657}" destId="{4BBC89B4-CA85-4675-ACBF-AFF84CC97360}" srcOrd="0" destOrd="2" presId="urn:microsoft.com/office/officeart/2005/8/layout/vList5"/>
    <dgm:cxn modelId="{D6134C9B-BB7B-48DC-9E33-D018A28C5B24}" srcId="{6C383F7B-67C9-44E3-8A7B-D015F6052571}" destId="{10986F19-A257-455A-AF16-C06262F00D81}" srcOrd="4" destOrd="0" parTransId="{1441564F-C944-4865-A034-3C2032FA8C1A}" sibTransId="{04BF9FDA-0A75-4CE8-8DE3-757E569A6A13}"/>
    <dgm:cxn modelId="{D97029AF-EF16-4EC4-95C0-7D4328F2819F}" type="presOf" srcId="{A9BF74B4-EE38-4428-A509-5CAC35F87E6C}" destId="{4BBC89B4-CA85-4675-ACBF-AFF84CC97360}" srcOrd="0" destOrd="3" presId="urn:microsoft.com/office/officeart/2005/8/layout/vList5"/>
    <dgm:cxn modelId="{6B4F64AF-285E-47CA-BBCF-4A7FD27BEBD6}" type="presOf" srcId="{9C1D4396-C22D-4C26-A3E8-700463A52737}" destId="{4BBC89B4-CA85-4675-ACBF-AFF84CC97360}" srcOrd="0" destOrd="4" presId="urn:microsoft.com/office/officeart/2005/8/layout/vList5"/>
    <dgm:cxn modelId="{22EBBDD3-6EAC-4903-8876-9903733774D0}" srcId="{D040BE5E-CF97-4C4F-A60D-984161B36E50}" destId="{20AE607B-2C51-4114-A8E7-4CA381B8D657}" srcOrd="1" destOrd="0" parTransId="{E6CF9326-7E79-4E3F-8BC2-50133E061A0E}" sibTransId="{C66C494E-7A2D-4E58-8253-D421FA9F8E51}"/>
    <dgm:cxn modelId="{38312ED5-38D4-4442-9935-3C9C1AFAD1F2}" type="presOf" srcId="{D040BE5E-CF97-4C4F-A60D-984161B36E50}" destId="{4BBC89B4-CA85-4675-ACBF-AFF84CC97360}" srcOrd="0" destOrd="0" presId="urn:microsoft.com/office/officeart/2005/8/layout/vList5"/>
    <dgm:cxn modelId="{04650EDF-A405-47D9-A326-0F0C28B4E722}" srcId="{6C383F7B-67C9-44E3-8A7B-D015F6052571}" destId="{9C1D4396-C22D-4C26-A3E8-700463A52737}" srcOrd="2" destOrd="0" parTransId="{4353269F-37FD-47B9-80CD-D6D615E3F9F7}" sibTransId="{174FE5E3-FA0F-46B9-BB7F-9F77DB1CB5A0}"/>
    <dgm:cxn modelId="{E55695E2-7C49-4711-86A9-43FC59BB4272}" type="presOf" srcId="{10986F19-A257-455A-AF16-C06262F00D81}" destId="{4BBC89B4-CA85-4675-ACBF-AFF84CC97360}" srcOrd="0" destOrd="6" presId="urn:microsoft.com/office/officeart/2005/8/layout/vList5"/>
    <dgm:cxn modelId="{158086FB-4A50-40B7-896A-47AB9610CF6A}" type="presOf" srcId="{E6998C7C-2106-4096-BDE7-A63B3CCA91C2}" destId="{4BBC89B4-CA85-4675-ACBF-AFF84CC97360}" srcOrd="0" destOrd="5" presId="urn:microsoft.com/office/officeart/2005/8/layout/vList5"/>
    <dgm:cxn modelId="{A0656663-E7D2-4415-8655-A63FF8E03E61}" type="presParOf" srcId="{FC80988F-48D3-4803-83EE-FA8C8374F728}" destId="{C97DF1A4-3873-467E-B3E4-E1DDB9FA90AE}" srcOrd="0" destOrd="0" presId="urn:microsoft.com/office/officeart/2005/8/layout/vList5"/>
    <dgm:cxn modelId="{11F78595-B12D-4805-8426-88EE489F91A4}" type="presParOf" srcId="{C97DF1A4-3873-467E-B3E4-E1DDB9FA90AE}" destId="{2DBC66B7-04E3-4167-BBE7-88EC4DC25C31}" srcOrd="0" destOrd="0" presId="urn:microsoft.com/office/officeart/2005/8/layout/vList5"/>
    <dgm:cxn modelId="{07C5B2EA-05F2-4A2D-A39C-6B76C740DE86}" type="presParOf" srcId="{C97DF1A4-3873-467E-B3E4-E1DDB9FA90AE}" destId="{4BBC89B4-CA85-4675-ACBF-AFF84CC973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AD5940-8AAA-4822-A122-1E464CE288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383F7B-67C9-44E3-8A7B-D015F6052571}">
      <dgm:prSet custT="1"/>
      <dgm:spPr>
        <a:solidFill>
          <a:schemeClr val="tx2"/>
        </a:solidFill>
      </dgm:spPr>
      <dgm:t>
        <a:bodyPr/>
        <a:lstStyle/>
        <a:p>
          <a:r>
            <a:rPr lang="de-DE" sz="4800" dirty="0"/>
            <a:t>Revision </a:t>
          </a:r>
          <a:br>
            <a:rPr lang="de-DE" sz="4800" dirty="0"/>
          </a:br>
          <a:r>
            <a:rPr lang="de-DE" sz="4800" dirty="0"/>
            <a:t>IT-Drei-jahresplan</a:t>
          </a:r>
        </a:p>
      </dgm:t>
    </dgm:pt>
    <dgm:pt modelId="{D9591C42-BEDD-49D5-B975-9F37B33973BD}" type="parTrans" cxnId="{FF909714-5CDD-4AE5-AACB-5660C0EE35A6}">
      <dgm:prSet/>
      <dgm:spPr/>
      <dgm:t>
        <a:bodyPr/>
        <a:lstStyle/>
        <a:p>
          <a:endParaRPr lang="de-DE" sz="1800"/>
        </a:p>
      </dgm:t>
    </dgm:pt>
    <dgm:pt modelId="{6DC62413-BD87-4437-A580-2CA0C198F397}" type="sibTrans" cxnId="{FF909714-5CDD-4AE5-AACB-5660C0EE35A6}">
      <dgm:prSet/>
      <dgm:spPr/>
      <dgm:t>
        <a:bodyPr/>
        <a:lstStyle/>
        <a:p>
          <a:endParaRPr lang="de-DE" sz="1800"/>
        </a:p>
      </dgm:t>
    </dgm:pt>
    <dgm:pt modelId="{D040BE5E-CF97-4C4F-A60D-984161B36E50}">
      <dgm:prSet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Massive konsolidierte Digitalisierung der Verwaltungsverfahren – „design </a:t>
          </a:r>
          <a:r>
            <a:rPr lang="de-DE" sz="2400" kern="1200" dirty="0" err="1"/>
            <a:t>thinking</a:t>
          </a:r>
          <a:r>
            <a:rPr lang="de-DE" sz="2400" kern="1200" dirty="0"/>
            <a:t>“ – aktive Miteinbeziehung der </a:t>
          </a:r>
          <a:r>
            <a:rPr lang="de-DE" sz="2400" kern="1200" dirty="0" err="1"/>
            <a:t>stakeholder</a:t>
          </a:r>
          <a:r>
            <a:rPr lang="de-DE" sz="2400" kern="1200" dirty="0"/>
            <a:t> </a:t>
          </a:r>
        </a:p>
      </dgm:t>
    </dgm:pt>
    <dgm:pt modelId="{ECD60C2F-58FC-447D-9541-7CBB08F550C8}" type="parTrans" cxnId="{BF42742A-938F-4E19-8BF6-B6A05732D6DE}">
      <dgm:prSet/>
      <dgm:spPr/>
      <dgm:t>
        <a:bodyPr/>
        <a:lstStyle/>
        <a:p>
          <a:endParaRPr lang="de-DE" sz="1800"/>
        </a:p>
      </dgm:t>
    </dgm:pt>
    <dgm:pt modelId="{01F46174-FBD0-49EE-BBC3-FA5A6031AF20}" type="sibTrans" cxnId="{BF42742A-938F-4E19-8BF6-B6A05732D6DE}">
      <dgm:prSet/>
      <dgm:spPr/>
      <dgm:t>
        <a:bodyPr/>
        <a:lstStyle/>
        <a:p>
          <a:endParaRPr lang="de-DE" sz="1800"/>
        </a:p>
      </dgm:t>
    </dgm:pt>
    <dgm:pt modelId="{564917B0-CDAB-4615-AE6F-5A72B0E6B006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Einführung des neuen digitalen Dokumentenverwaltungssystems (</a:t>
          </a:r>
          <a:r>
            <a:rPr lang="de-DE" sz="2400" kern="1200" dirty="0" err="1"/>
            <a:t>xECM</a:t>
          </a:r>
          <a:r>
            <a:rPr lang="de-DE" sz="2400" kern="1200" dirty="0"/>
            <a:t>)</a:t>
          </a:r>
        </a:p>
      </dgm:t>
    </dgm:pt>
    <dgm:pt modelId="{2D0F9B78-57A7-441B-9BF3-FD28A8EF65A7}" type="parTrans" cxnId="{26A90D92-8A38-4B2C-AAEC-981302FD9A8D}">
      <dgm:prSet/>
      <dgm:spPr/>
    </dgm:pt>
    <dgm:pt modelId="{556DB02C-40A1-488A-BC61-0A669108EA70}" type="sibTrans" cxnId="{26A90D92-8A38-4B2C-AAEC-981302FD9A8D}">
      <dgm:prSet/>
      <dgm:spPr/>
    </dgm:pt>
    <dgm:pt modelId="{59CA3554-1DA5-4F05-A842-F11E32DB4CA7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Hochwertige und sichere Daten</a:t>
          </a:r>
        </a:p>
      </dgm:t>
    </dgm:pt>
    <dgm:pt modelId="{E22B97BA-DEAA-4147-B783-01485892AFB8}" type="parTrans" cxnId="{3FA4A8F9-F6B4-408D-BAC3-AB2327C5DCA3}">
      <dgm:prSet/>
      <dgm:spPr/>
    </dgm:pt>
    <dgm:pt modelId="{5C8BF5DD-3B58-432A-ACF6-46CE76139145}" type="sibTrans" cxnId="{3FA4A8F9-F6B4-408D-BAC3-AB2327C5DCA3}">
      <dgm:prSet/>
      <dgm:spPr/>
    </dgm:pt>
    <dgm:pt modelId="{36F2825F-4889-448D-A812-B93EFBD5F570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Ausrangierung alter IT-Systeme</a:t>
          </a:r>
        </a:p>
      </dgm:t>
    </dgm:pt>
    <dgm:pt modelId="{BC73A142-249F-442F-88F0-FCDFE42EDECC}" type="parTrans" cxnId="{637B6877-7933-4793-8944-E68AEFE4C91E}">
      <dgm:prSet/>
      <dgm:spPr/>
    </dgm:pt>
    <dgm:pt modelId="{6EF8F445-6B28-4077-8101-6AF51E43E78A}" type="sibTrans" cxnId="{637B6877-7933-4793-8944-E68AEFE4C91E}">
      <dgm:prSet/>
      <dgm:spPr/>
    </dgm:pt>
    <dgm:pt modelId="{DCDF7149-ADD5-4C0D-89A1-C7DD292F14F4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Bereitstellung transversaler IT-Lösungen</a:t>
          </a:r>
        </a:p>
      </dgm:t>
    </dgm:pt>
    <dgm:pt modelId="{CB904F20-DD0A-4509-96A6-B62980519C26}" type="parTrans" cxnId="{801DEAF8-404E-46CF-B4E4-4ACBA8030FFA}">
      <dgm:prSet/>
      <dgm:spPr/>
    </dgm:pt>
    <dgm:pt modelId="{A5489F6A-B1F8-43B2-8D1C-1CD0A6715B08}" type="sibTrans" cxnId="{801DEAF8-404E-46CF-B4E4-4ACBA8030FFA}">
      <dgm:prSet/>
      <dgm:spPr/>
    </dgm:pt>
    <dgm:pt modelId="{59DE1DE0-8541-4127-8CBA-FEE71793412A}">
      <dgm:prSet phldrT="[Text]" custT="1"/>
      <dgm:spPr>
        <a:solidFill>
          <a:srgbClr val="EDF0F3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2400" kern="1200" dirty="0"/>
            <a:t>Smarte Arbeitsplätze</a:t>
          </a:r>
        </a:p>
      </dgm:t>
    </dgm:pt>
    <dgm:pt modelId="{E3C6AF5E-EF1B-4F11-B29E-288F0D4F3432}" type="parTrans" cxnId="{76EFB383-117B-4E94-A475-A33B6A90F6FB}">
      <dgm:prSet/>
      <dgm:spPr/>
    </dgm:pt>
    <dgm:pt modelId="{E543EF05-B9D0-4A99-A9EA-B6CF0F135B5A}" type="sibTrans" cxnId="{76EFB383-117B-4E94-A475-A33B6A90F6FB}">
      <dgm:prSet/>
      <dgm:spPr/>
    </dgm:pt>
    <dgm:pt modelId="{FC80988F-48D3-4803-83EE-FA8C8374F728}" type="pres">
      <dgm:prSet presAssocID="{54AD5940-8AAA-4822-A122-1E464CE288DB}" presName="Name0" presStyleCnt="0">
        <dgm:presLayoutVars>
          <dgm:dir/>
          <dgm:animLvl val="lvl"/>
          <dgm:resizeHandles val="exact"/>
        </dgm:presLayoutVars>
      </dgm:prSet>
      <dgm:spPr/>
    </dgm:pt>
    <dgm:pt modelId="{C97DF1A4-3873-467E-B3E4-E1DDB9FA90AE}" type="pres">
      <dgm:prSet presAssocID="{6C383F7B-67C9-44E3-8A7B-D015F6052571}" presName="linNode" presStyleCnt="0"/>
      <dgm:spPr/>
    </dgm:pt>
    <dgm:pt modelId="{2DBC66B7-04E3-4167-BBE7-88EC4DC25C31}" type="pres">
      <dgm:prSet presAssocID="{6C383F7B-67C9-44E3-8A7B-D015F6052571}" presName="parentText" presStyleLbl="node1" presStyleIdx="0" presStyleCnt="1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4BBC89B4-CA85-4675-ACBF-AFF84CC97360}" type="pres">
      <dgm:prSet presAssocID="{6C383F7B-67C9-44E3-8A7B-D015F6052571}" presName="descendantText" presStyleLbl="alignAccFollowNode1" presStyleIdx="0" presStyleCnt="1" custScaleY="12512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FF909714-5CDD-4AE5-AACB-5660C0EE35A6}" srcId="{54AD5940-8AAA-4822-A122-1E464CE288DB}" destId="{6C383F7B-67C9-44E3-8A7B-D015F6052571}" srcOrd="0" destOrd="0" parTransId="{D9591C42-BEDD-49D5-B975-9F37B33973BD}" sibTransId="{6DC62413-BD87-4437-A580-2CA0C198F397}"/>
    <dgm:cxn modelId="{4CF9B429-D099-4C8A-96A3-12CB28EA22B1}" type="presOf" srcId="{36F2825F-4889-448D-A812-B93EFBD5F570}" destId="{4BBC89B4-CA85-4675-ACBF-AFF84CC97360}" srcOrd="0" destOrd="3" presId="urn:microsoft.com/office/officeart/2005/8/layout/vList5"/>
    <dgm:cxn modelId="{BF42742A-938F-4E19-8BF6-B6A05732D6DE}" srcId="{6C383F7B-67C9-44E3-8A7B-D015F6052571}" destId="{D040BE5E-CF97-4C4F-A60D-984161B36E50}" srcOrd="0" destOrd="0" parTransId="{ECD60C2F-58FC-447D-9541-7CBB08F550C8}" sibTransId="{01F46174-FBD0-49EE-BBC3-FA5A6031AF20}"/>
    <dgm:cxn modelId="{53564A3C-A2B1-42AF-BC7C-96ED2831D8D5}" type="presOf" srcId="{6C383F7B-67C9-44E3-8A7B-D015F6052571}" destId="{2DBC66B7-04E3-4167-BBE7-88EC4DC25C31}" srcOrd="0" destOrd="0" presId="urn:microsoft.com/office/officeart/2005/8/layout/vList5"/>
    <dgm:cxn modelId="{E756D656-393C-4E3C-B87B-ECAAA17731A8}" type="presOf" srcId="{54AD5940-8AAA-4822-A122-1E464CE288DB}" destId="{FC80988F-48D3-4803-83EE-FA8C8374F728}" srcOrd="0" destOrd="0" presId="urn:microsoft.com/office/officeart/2005/8/layout/vList5"/>
    <dgm:cxn modelId="{637B6877-7933-4793-8944-E68AEFE4C91E}" srcId="{6C383F7B-67C9-44E3-8A7B-D015F6052571}" destId="{36F2825F-4889-448D-A812-B93EFBD5F570}" srcOrd="3" destOrd="0" parTransId="{BC73A142-249F-442F-88F0-FCDFE42EDECC}" sibTransId="{6EF8F445-6B28-4077-8101-6AF51E43E78A}"/>
    <dgm:cxn modelId="{B2ED687A-30B2-4D53-8CE9-BBB49A48FEE1}" type="presOf" srcId="{59CA3554-1DA5-4F05-A842-F11E32DB4CA7}" destId="{4BBC89B4-CA85-4675-ACBF-AFF84CC97360}" srcOrd="0" destOrd="2" presId="urn:microsoft.com/office/officeart/2005/8/layout/vList5"/>
    <dgm:cxn modelId="{76EFB383-117B-4E94-A475-A33B6A90F6FB}" srcId="{6C383F7B-67C9-44E3-8A7B-D015F6052571}" destId="{59DE1DE0-8541-4127-8CBA-FEE71793412A}" srcOrd="5" destOrd="0" parTransId="{E3C6AF5E-EF1B-4F11-B29E-288F0D4F3432}" sibTransId="{E543EF05-B9D0-4A99-A9EA-B6CF0F135B5A}"/>
    <dgm:cxn modelId="{26A90D92-8A38-4B2C-AAEC-981302FD9A8D}" srcId="{6C383F7B-67C9-44E3-8A7B-D015F6052571}" destId="{564917B0-CDAB-4615-AE6F-5A72B0E6B006}" srcOrd="1" destOrd="0" parTransId="{2D0F9B78-57A7-441B-9BF3-FD28A8EF65A7}" sibTransId="{556DB02C-40A1-488A-BC61-0A669108EA70}"/>
    <dgm:cxn modelId="{CFE56FB2-E853-4E19-8DC4-6638949D003A}" type="presOf" srcId="{DCDF7149-ADD5-4C0D-89A1-C7DD292F14F4}" destId="{4BBC89B4-CA85-4675-ACBF-AFF84CC97360}" srcOrd="0" destOrd="4" presId="urn:microsoft.com/office/officeart/2005/8/layout/vList5"/>
    <dgm:cxn modelId="{04A689B3-6A8C-4604-A0C4-84F37326B3BB}" type="presOf" srcId="{564917B0-CDAB-4615-AE6F-5A72B0E6B006}" destId="{4BBC89B4-CA85-4675-ACBF-AFF84CC97360}" srcOrd="0" destOrd="1" presId="urn:microsoft.com/office/officeart/2005/8/layout/vList5"/>
    <dgm:cxn modelId="{38312ED5-38D4-4442-9935-3C9C1AFAD1F2}" type="presOf" srcId="{D040BE5E-CF97-4C4F-A60D-984161B36E50}" destId="{4BBC89B4-CA85-4675-ACBF-AFF84CC97360}" srcOrd="0" destOrd="0" presId="urn:microsoft.com/office/officeart/2005/8/layout/vList5"/>
    <dgm:cxn modelId="{9912F2D6-6A32-4348-AC1E-1C06533C1998}" type="presOf" srcId="{59DE1DE0-8541-4127-8CBA-FEE71793412A}" destId="{4BBC89B4-CA85-4675-ACBF-AFF84CC97360}" srcOrd="0" destOrd="5" presId="urn:microsoft.com/office/officeart/2005/8/layout/vList5"/>
    <dgm:cxn modelId="{801DEAF8-404E-46CF-B4E4-4ACBA8030FFA}" srcId="{6C383F7B-67C9-44E3-8A7B-D015F6052571}" destId="{DCDF7149-ADD5-4C0D-89A1-C7DD292F14F4}" srcOrd="4" destOrd="0" parTransId="{CB904F20-DD0A-4509-96A6-B62980519C26}" sibTransId="{A5489F6A-B1F8-43B2-8D1C-1CD0A6715B08}"/>
    <dgm:cxn modelId="{3FA4A8F9-F6B4-408D-BAC3-AB2327C5DCA3}" srcId="{6C383F7B-67C9-44E3-8A7B-D015F6052571}" destId="{59CA3554-1DA5-4F05-A842-F11E32DB4CA7}" srcOrd="2" destOrd="0" parTransId="{E22B97BA-DEAA-4147-B783-01485892AFB8}" sibTransId="{5C8BF5DD-3B58-432A-ACF6-46CE76139145}"/>
    <dgm:cxn modelId="{A0656663-E7D2-4415-8655-A63FF8E03E61}" type="presParOf" srcId="{FC80988F-48D3-4803-83EE-FA8C8374F728}" destId="{C97DF1A4-3873-467E-B3E4-E1DDB9FA90AE}" srcOrd="0" destOrd="0" presId="urn:microsoft.com/office/officeart/2005/8/layout/vList5"/>
    <dgm:cxn modelId="{11F78595-B12D-4805-8426-88EE489F91A4}" type="presParOf" srcId="{C97DF1A4-3873-467E-B3E4-E1DDB9FA90AE}" destId="{2DBC66B7-04E3-4167-BBE7-88EC4DC25C31}" srcOrd="0" destOrd="0" presId="urn:microsoft.com/office/officeart/2005/8/layout/vList5"/>
    <dgm:cxn modelId="{07C5B2EA-05F2-4A2D-A39C-6B76C740DE86}" type="presParOf" srcId="{C97DF1A4-3873-467E-B3E4-E1DDB9FA90AE}" destId="{4BBC89B4-CA85-4675-ACBF-AFF84CC973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2A625-5296-E949-B0ED-1F7980E3B5FD}">
      <dsp:nvSpPr>
        <dsp:cNvPr id="0" name=""/>
        <dsp:cNvSpPr/>
      </dsp:nvSpPr>
      <dsp:spPr>
        <a:xfrm rot="16200000">
          <a:off x="681321" y="-681321"/>
          <a:ext cx="1929830" cy="3292473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noProof="0" dirty="0"/>
            <a:t>Infrastruktur</a:t>
          </a:r>
        </a:p>
      </dsp:txBody>
      <dsp:txXfrm rot="5400000">
        <a:off x="0" y="0"/>
        <a:ext cx="3292473" cy="1447372"/>
      </dsp:txXfrm>
    </dsp:sp>
    <dsp:sp modelId="{7CE877E1-89D5-FA40-8F20-B59D6A47CDD0}">
      <dsp:nvSpPr>
        <dsp:cNvPr id="0" name=""/>
        <dsp:cNvSpPr/>
      </dsp:nvSpPr>
      <dsp:spPr>
        <a:xfrm>
          <a:off x="3292473" y="0"/>
          <a:ext cx="3292473" cy="1929830"/>
        </a:xfrm>
        <a:prstGeom prst="round1Rect">
          <a:avLst/>
        </a:prstGeom>
        <a:solidFill>
          <a:srgbClr val="EDF0F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noProof="0" dirty="0">
              <a:solidFill>
                <a:schemeClr val="tx1"/>
              </a:solidFill>
            </a:rPr>
            <a:t>Verwaltung</a:t>
          </a:r>
        </a:p>
      </dsp:txBody>
      <dsp:txXfrm>
        <a:off x="3292473" y="0"/>
        <a:ext cx="3292473" cy="1447372"/>
      </dsp:txXfrm>
    </dsp:sp>
    <dsp:sp modelId="{7B1B15F6-4B96-E340-B8E8-F26CB730368F}">
      <dsp:nvSpPr>
        <dsp:cNvPr id="0" name=""/>
        <dsp:cNvSpPr/>
      </dsp:nvSpPr>
      <dsp:spPr>
        <a:xfrm rot="10800000">
          <a:off x="0" y="1929830"/>
          <a:ext cx="3292473" cy="1929830"/>
        </a:xfrm>
        <a:prstGeom prst="round1Rect">
          <a:avLst/>
        </a:prstGeom>
        <a:solidFill>
          <a:srgbClr val="8094A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noProof="0" dirty="0"/>
            <a:t>Wirtschaft</a:t>
          </a:r>
        </a:p>
      </dsp:txBody>
      <dsp:txXfrm rot="10800000">
        <a:off x="0" y="2412288"/>
        <a:ext cx="3292473" cy="1447372"/>
      </dsp:txXfrm>
    </dsp:sp>
    <dsp:sp modelId="{CCEC00ED-397D-8D4F-B65F-E5C5C02E9282}">
      <dsp:nvSpPr>
        <dsp:cNvPr id="0" name=""/>
        <dsp:cNvSpPr/>
      </dsp:nvSpPr>
      <dsp:spPr>
        <a:xfrm rot="5400000">
          <a:off x="3973794" y="1248509"/>
          <a:ext cx="1929830" cy="3292473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noProof="0" dirty="0"/>
            <a:t>Bildung</a:t>
          </a:r>
        </a:p>
      </dsp:txBody>
      <dsp:txXfrm rot="-5400000">
        <a:off x="3292473" y="2412288"/>
        <a:ext cx="3292473" cy="1447372"/>
      </dsp:txXfrm>
    </dsp:sp>
    <dsp:sp modelId="{7015E95D-D25C-D94F-9964-3C9FA05C612D}">
      <dsp:nvSpPr>
        <dsp:cNvPr id="0" name=""/>
        <dsp:cNvSpPr/>
      </dsp:nvSpPr>
      <dsp:spPr>
        <a:xfrm>
          <a:off x="1863724" y="1095371"/>
          <a:ext cx="2857497" cy="1668917"/>
        </a:xfrm>
        <a:prstGeom prst="roundRect">
          <a:avLst/>
        </a:prstGeom>
        <a:solidFill>
          <a:srgbClr val="CC33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chemeClr val="bg1"/>
              </a:solidFill>
            </a:rPr>
            <a:t>Digitale </a:t>
          </a:r>
          <a:r>
            <a:rPr lang="it-IT" sz="2900" kern="1200" dirty="0" err="1">
              <a:solidFill>
                <a:schemeClr val="bg1"/>
              </a:solidFill>
            </a:rPr>
            <a:t>Transformation</a:t>
          </a:r>
          <a:endParaRPr lang="it-IT" sz="2900" kern="1200" dirty="0">
            <a:solidFill>
              <a:schemeClr val="bg1"/>
            </a:solidFill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bg1"/>
              </a:solidFill>
            </a:rPr>
            <a:t>«</a:t>
          </a:r>
          <a:r>
            <a:rPr lang="it-IT" sz="2400" kern="1200" dirty="0" err="1">
              <a:solidFill>
                <a:schemeClr val="bg1"/>
              </a:solidFill>
            </a:rPr>
            <a:t>citizen</a:t>
          </a:r>
          <a:r>
            <a:rPr lang="it-IT" sz="2400" kern="1200" dirty="0">
              <a:solidFill>
                <a:schemeClr val="bg1"/>
              </a:solidFill>
            </a:rPr>
            <a:t> </a:t>
          </a:r>
          <a:r>
            <a:rPr lang="it-IT" sz="2400" kern="1200" dirty="0" err="1">
              <a:solidFill>
                <a:schemeClr val="bg1"/>
              </a:solidFill>
            </a:rPr>
            <a:t>centric</a:t>
          </a:r>
          <a:r>
            <a:rPr lang="it-IT" sz="2400" kern="1200" dirty="0">
              <a:solidFill>
                <a:schemeClr val="bg1"/>
              </a:solidFill>
            </a:rPr>
            <a:t>»</a:t>
          </a:r>
        </a:p>
      </dsp:txBody>
      <dsp:txXfrm>
        <a:off x="1945194" y="1176841"/>
        <a:ext cx="2694557" cy="1505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89B4-CA85-4675-ACBF-AFF84CC97360}">
      <dsp:nvSpPr>
        <dsp:cNvPr id="0" name=""/>
        <dsp:cNvSpPr/>
      </dsp:nvSpPr>
      <dsp:spPr>
        <a:xfrm rot="5400000">
          <a:off x="5210424" y="-1423368"/>
          <a:ext cx="3876669" cy="6723411"/>
        </a:xfrm>
        <a:prstGeom prst="rect">
          <a:avLst/>
        </a:prstGeom>
        <a:solidFill>
          <a:srgbClr val="EDF0F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de-DE" sz="2400" kern="1200" dirty="0"/>
            <a:t> Ausbau Bürgerportal </a:t>
          </a:r>
          <a:r>
            <a:rPr lang="de-DE" sz="2400" kern="1200" dirty="0" err="1"/>
            <a:t>MyCivis</a:t>
          </a:r>
          <a:r>
            <a:rPr lang="de-DE" sz="2400" kern="1200" dirty="0"/>
            <a:t>, z.B.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Onlinezugang für Bürger von Labor- und </a:t>
          </a:r>
          <a:r>
            <a:rPr lang="de-DE" sz="2000" kern="1200" dirty="0" err="1"/>
            <a:t>Radiologiebefunde</a:t>
          </a:r>
          <a:r>
            <a:rPr lang="de-DE" sz="2000" kern="1200" dirty="0"/>
            <a:t>, </a:t>
          </a:r>
          <a:r>
            <a:rPr lang="de-DE" sz="2000" kern="1200" dirty="0" err="1"/>
            <a:t>Höfekartei</a:t>
          </a:r>
          <a:endParaRPr lang="de-DE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 dirty="0"/>
            <a:t>Onlineeinschreibungen an Schule und für Schulmensa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Online Zahlungen mit </a:t>
          </a:r>
          <a:r>
            <a:rPr lang="de-DE" sz="2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PagoPA</a:t>
          </a:r>
          <a:endParaRPr lang="de-DE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de-DE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Public WiFi Hotspots an öffentlichen Orten</a:t>
          </a:r>
          <a:b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de-DE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(für Bürger zugänglich)</a:t>
          </a:r>
        </a:p>
      </dsp:txBody>
      <dsp:txXfrm rot="-5400000">
        <a:off x="3787053" y="3"/>
        <a:ext cx="6723411" cy="3876669"/>
      </dsp:txXfrm>
    </dsp:sp>
    <dsp:sp modelId="{2DBC66B7-04E3-4167-BBE7-88EC4DC25C31}">
      <dsp:nvSpPr>
        <dsp:cNvPr id="0" name=""/>
        <dsp:cNvSpPr/>
      </dsp:nvSpPr>
      <dsp:spPr>
        <a:xfrm>
          <a:off x="5134" y="1892"/>
          <a:ext cx="3781919" cy="387288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Agenda Südtirol 2020</a:t>
          </a:r>
        </a:p>
      </dsp:txBody>
      <dsp:txXfrm>
        <a:off x="5134" y="1892"/>
        <a:ext cx="3781919" cy="3872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C89B4-CA85-4675-ACBF-AFF84CC97360}">
      <dsp:nvSpPr>
        <dsp:cNvPr id="0" name=""/>
        <dsp:cNvSpPr/>
      </dsp:nvSpPr>
      <dsp:spPr>
        <a:xfrm rot="5400000">
          <a:off x="5210424" y="-1423368"/>
          <a:ext cx="3876669" cy="6723411"/>
        </a:xfrm>
        <a:prstGeom prst="rect">
          <a:avLst/>
        </a:prstGeom>
        <a:solidFill>
          <a:srgbClr val="EDF0F3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Massive konsolidierte Digitalisierung der Verwaltungsverfahren – „design </a:t>
          </a:r>
          <a:r>
            <a:rPr lang="de-DE" sz="2400" kern="1200" dirty="0" err="1"/>
            <a:t>thinking</a:t>
          </a:r>
          <a:r>
            <a:rPr lang="de-DE" sz="2400" kern="1200" dirty="0"/>
            <a:t>“ – aktive Miteinbeziehung der </a:t>
          </a:r>
          <a:r>
            <a:rPr lang="de-DE" sz="2400" kern="1200" dirty="0" err="1"/>
            <a:t>stakeholder</a:t>
          </a:r>
          <a:r>
            <a:rPr lang="de-DE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Einführung des neuen digitalen Dokumentenverwaltungssystems (</a:t>
          </a:r>
          <a:r>
            <a:rPr lang="de-DE" sz="2400" kern="1200" dirty="0" err="1"/>
            <a:t>xECM</a:t>
          </a:r>
          <a:r>
            <a:rPr lang="de-DE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Hochwertige und sichere Daten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Ausrangierung alter IT-Systeme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Bereitstellung transversaler IT-Lösungen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2400" kern="1200" dirty="0"/>
            <a:t>Smarte Arbeitsplätze</a:t>
          </a:r>
        </a:p>
      </dsp:txBody>
      <dsp:txXfrm rot="-5400000">
        <a:off x="3787053" y="3"/>
        <a:ext cx="6723411" cy="3876669"/>
      </dsp:txXfrm>
    </dsp:sp>
    <dsp:sp modelId="{2DBC66B7-04E3-4167-BBE7-88EC4DC25C31}">
      <dsp:nvSpPr>
        <dsp:cNvPr id="0" name=""/>
        <dsp:cNvSpPr/>
      </dsp:nvSpPr>
      <dsp:spPr>
        <a:xfrm>
          <a:off x="5134" y="1892"/>
          <a:ext cx="3781919" cy="387288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 dirty="0"/>
            <a:t>Revision </a:t>
          </a:r>
          <a:br>
            <a:rPr lang="de-DE" sz="4800" kern="1200" dirty="0"/>
          </a:br>
          <a:r>
            <a:rPr lang="de-DE" sz="4800" kern="1200" dirty="0"/>
            <a:t>IT-Drei-jahresplan</a:t>
          </a:r>
        </a:p>
      </dsp:txBody>
      <dsp:txXfrm>
        <a:off x="5134" y="1892"/>
        <a:ext cx="3781919" cy="3872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D3183E9-ECD8-49C2-A190-2B6C44761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433BD0-166D-4023-95EA-B43D0354C4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9B2FE-EEDD-448A-8764-EECE9FC930E5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D5FA5C-0AAB-48FF-8F75-DCE4A6F19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FC1300-1ED4-486D-891B-036A0B9577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56B8-4C9B-4532-B5F3-64D7E6D846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28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EDDEC-D96D-4665-AC89-6509740BA50C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28B4-A746-4BDB-AFC1-A52D469912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328B4-A746-4BDB-AFC1-A52D469912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1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65018-0550-47F2-B842-398CF80C4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9D6DDF-26CC-4B1C-A00D-3F46B3F6C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38833FD-6D28-4948-8233-39AAFCE9BB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667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</p:spPr>
        <p:txBody>
          <a:bodyPr lIns="0" tIns="0" rIns="180000" bIns="0" anchor="ctr"/>
          <a:lstStyle>
            <a:lvl1pPr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Aft>
                <a:spcPct val="20000"/>
              </a:spcAft>
              <a:defRPr/>
            </a:pP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//</a:t>
            </a:r>
            <a:r>
              <a:rPr lang="de-DE" altLang="de-DE" sz="2000" b="1" i="1" noProof="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b="1" i="1" noProof="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digital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1C67F970-E814-4809-89CB-7D28EA2395C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1845" y="6503437"/>
            <a:ext cx="5245748" cy="21383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4214F662-C375-4A76-B890-3A4470B1EF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32881" y="631685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08711ACE-2758-4CF6-A72A-C206EF5C5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99893" y="631685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sz="800" dirty="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1" name="Line 40">
            <a:extLst>
              <a:ext uri="{FF2B5EF4-FFF2-40B4-BE49-F238E27FC236}">
                <a16:creationId xmlns:a16="http://schemas.microsoft.com/office/drawing/2014/main" id="{B690EA61-557C-47C1-AEB5-5C5B9B201E6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496731" y="6503437"/>
            <a:ext cx="5166534" cy="21383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12" name="Picture 65" descr="LW_Adler_4C_16x20">
            <a:extLst>
              <a:ext uri="{FF2B5EF4-FFF2-40B4-BE49-F238E27FC236}">
                <a16:creationId xmlns:a16="http://schemas.microsoft.com/office/drawing/2014/main" id="{927F6809-89CC-45CB-BD25-61583EC23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81" y="630098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BACB-0690-4A53-B503-E3B244BC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368D92-9014-452E-8D8D-12D8E3607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033FF-37A4-45F4-BDE4-D1C9CBEA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8EF532-7D83-4242-AEB1-A274060A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478DF-4377-4CAE-AA3E-EAE54B46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28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8D9CF73-F6E8-46A4-9CB5-D1095807F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21CAB5-4F3E-4649-98DF-6B7BA505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EE085D-B25B-4CED-9B68-B6125A32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98F6A4-87B5-4924-88A7-E43C6EA3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73387-B210-43F5-98AD-AD4029CD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57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9738-2F54-4932-85C1-CF3AC28E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3"/>
            <a:ext cx="10515600" cy="51318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C9C58C-A7F3-4689-8AB9-03627ED8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293"/>
            <a:ext cx="10515600" cy="4506365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39A8068-9509-4ECA-A2E5-9E5FD30F12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667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</p:spPr>
        <p:txBody>
          <a:bodyPr lIns="0" tIns="0" rIns="180000" bIns="0" anchor="ctr"/>
          <a:lstStyle>
            <a:lvl1pPr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Aft>
                <a:spcPct val="20000"/>
              </a:spcAft>
              <a:defRPr/>
            </a:pP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//</a:t>
            </a:r>
            <a:r>
              <a:rPr lang="de-DE" altLang="de-DE" sz="2000" b="1" i="1" noProof="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000" b="1" i="1" noProof="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lang="de-DE" altLang="de-DE" sz="2000" b="1" i="1" noProof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digital</a:t>
            </a: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EEB125BA-5FEA-4CCA-A2EF-A3EAD57F74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1845" y="6503437"/>
            <a:ext cx="5245748" cy="21383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D7A994E6-5B61-46BB-93C1-94674E277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32881" y="631685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6E3104D3-585E-45C9-89DB-2AC15602D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99893" y="631685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it-IT" sz="800" dirty="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1" name="Line 40">
            <a:extLst>
              <a:ext uri="{FF2B5EF4-FFF2-40B4-BE49-F238E27FC236}">
                <a16:creationId xmlns:a16="http://schemas.microsoft.com/office/drawing/2014/main" id="{A702CD67-F661-4D31-91A2-7CD0971DDAB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496731" y="6503437"/>
            <a:ext cx="5166534" cy="21383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12" name="Picture 65" descr="LW_Adler_4C_16x20">
            <a:extLst>
              <a:ext uri="{FF2B5EF4-FFF2-40B4-BE49-F238E27FC236}">
                <a16:creationId xmlns:a16="http://schemas.microsoft.com/office/drawing/2014/main" id="{79929A51-757F-4C4E-86ED-D0DA6CD29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81" y="630098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84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720A3-A5B3-43E7-ADEB-3D77CA5A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4F0250-7561-4E60-B1FC-8C7D0EE1A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C06032-776B-4269-B176-D0C47B33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053DDF-567A-4A01-A736-C6EAC52C4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6BFFCB-AC4A-43AB-B166-4E9E92E7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36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4263-7F54-4E35-BDCD-592679D3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0EF5F-0715-4D95-9512-86B943F45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0CC47C-B9BE-4C0A-A85F-94AF0B1EA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C660FA-AFF1-4CBE-9DD5-0AD55CCB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88C573-1AE6-45AC-9295-718EAE0E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1DF519-025F-4E47-A729-12F04CDB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55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64143-9A02-49AD-8D40-CC194DFA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6A04C1-0C3B-4BD5-9207-DB46A6DDB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7F5C0A-661D-4EC1-AF86-E41285C6F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79F0B0-0785-455B-92A1-9B51BD536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59AC54-E5FB-494A-B274-1C44CFE9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A57427-6381-4D66-95C6-5A7044F5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4DEC69-78AD-4907-B489-1BD23AFA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6C663F-63B6-4961-A364-6AA69FC0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73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AAAED-6029-4FF8-8EFF-25D7B410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E493FF-5E2E-4A7F-916C-48036704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617B60-B3A4-416D-A1AB-BD256316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241B3-EB71-443C-A7F8-24B3EC2A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84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B30986F-175C-41E6-A62F-9EE174B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4ACA61-AB44-4154-861F-3002DC62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862DE2-E9FE-4D5B-8A8A-41CD6107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0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DDC16-4469-4A78-9D04-9FCB81F5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75E30F-7C3D-408A-87B2-CD2532AB8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7B9B72-3F05-499D-821B-20EA3934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71ADCD-BA7A-4A90-8D5C-73520ACB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72D733-428F-4C7E-9524-A68F5852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45CD0-E96D-4670-9266-A124E3B6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3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ADD5-158A-4CBC-87BA-B72FB32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41A8BE-3A40-4834-B2B8-DCA1C47FE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D1CCD2-AC41-4C51-8241-845D01B1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3D61B1-6CDB-40B9-8CC7-78AC339A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15E2F7-F5BA-4FFB-A077-61E24B38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B085FB-1509-4663-AE46-C119CBF0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4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1CC904-C812-4AB5-A859-D57A57D2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FC7E3C-69CA-4394-AF61-B9E2E9DD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DC58CA-E736-43E3-959B-1F03A963C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686E-FD6B-4B69-AB67-EF93212E420E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191E39-8795-42E2-98D3-980233FEC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0470A6-8A1C-4C3F-B230-08A180604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3C8D-9BFB-492A-BD80-552F2DA22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60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8C06C-49EA-284C-9DE8-AED16A30C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7474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de-DE" sz="11500" b="1" dirty="0" err="1">
                <a:solidFill>
                  <a:schemeClr val="tx2"/>
                </a:solidFill>
              </a:rPr>
              <a:t>we</a:t>
            </a:r>
            <a:r>
              <a:rPr lang="de-DE" sz="11500" b="1" dirty="0">
                <a:solidFill>
                  <a:schemeClr val="tx2"/>
                </a:solidFill>
              </a:rPr>
              <a:t> </a:t>
            </a:r>
            <a:r>
              <a:rPr lang="de-DE" sz="11500" b="1" dirty="0" err="1">
                <a:solidFill>
                  <a:schemeClr val="tx2"/>
                </a:solidFill>
              </a:rPr>
              <a:t>go</a:t>
            </a:r>
            <a:r>
              <a:rPr lang="de-DE" sz="11500" b="1" dirty="0">
                <a:solidFill>
                  <a:schemeClr val="tx2"/>
                </a:solidFill>
              </a:rPr>
              <a:t> digital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8668C6-63BC-B44E-8B2D-C093D5E0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5074"/>
            <a:ext cx="9144000" cy="1847850"/>
          </a:xfrm>
        </p:spPr>
        <p:txBody>
          <a:bodyPr>
            <a:normAutofit/>
          </a:bodyPr>
          <a:lstStyle/>
          <a:p>
            <a:r>
              <a:rPr lang="de-DE" dirty="0"/>
              <a:t>Alexander Steiner</a:t>
            </a:r>
            <a:br>
              <a:rPr lang="de-DE" dirty="0"/>
            </a:br>
            <a:r>
              <a:rPr lang="de-DE" dirty="0"/>
              <a:t>Generaldirektor der Landesverwaltung</a:t>
            </a:r>
            <a:br>
              <a:rPr lang="de-DE" dirty="0"/>
            </a:br>
            <a:endParaRPr lang="de-DE" dirty="0"/>
          </a:p>
          <a:p>
            <a:r>
              <a:rPr lang="de-DE" sz="1900" dirty="0"/>
              <a:t>fit </a:t>
            </a:r>
            <a:r>
              <a:rPr lang="de-DE" sz="1900" dirty="0" err="1"/>
              <a:t>for</a:t>
            </a:r>
            <a:r>
              <a:rPr lang="de-DE" sz="1900" dirty="0"/>
              <a:t> digital</a:t>
            </a:r>
            <a:br>
              <a:rPr lang="de-DE" sz="1900" dirty="0"/>
            </a:br>
            <a:r>
              <a:rPr lang="de-DE" sz="1900" dirty="0" err="1"/>
              <a:t>eurac</a:t>
            </a:r>
            <a:r>
              <a:rPr lang="de-DE" sz="1900" dirty="0"/>
              <a:t>, 23. Oktober 2019</a:t>
            </a:r>
          </a:p>
        </p:txBody>
      </p:sp>
    </p:spTree>
    <p:extLst>
      <p:ext uri="{BB962C8B-B14F-4D97-AF65-F5344CB8AC3E}">
        <p14:creationId xmlns:p14="http://schemas.microsoft.com/office/powerpoint/2010/main" val="40328860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C7A3-8E0A-4541-88E8-CE7981B1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packen wir’s an (III)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68CC29-84A6-4C45-B808-9571FFE1F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053369"/>
              </p:ext>
            </p:extLst>
          </p:nvPr>
        </p:nvGraphicFramePr>
        <p:xfrm>
          <a:off x="838200" y="1876425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1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C7A3-8E0A-4541-88E8-CE7981B1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packen wir’s an (IV)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A68CC29-84A6-4C45-B808-9571FFE1F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0797"/>
              </p:ext>
            </p:extLst>
          </p:nvPr>
        </p:nvGraphicFramePr>
        <p:xfrm>
          <a:off x="838200" y="1876425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1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FDDF27-649E-444E-A620-1C88A1FA5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3812" r="2530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5777D7-E465-4B2B-B933-8FC3F387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82" y="2203462"/>
            <a:ext cx="4619878" cy="24510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0" dirty="0" err="1">
                <a:solidFill>
                  <a:srgbClr val="000000"/>
                </a:solidFill>
              </a:rPr>
              <a:t>Vielen</a:t>
            </a:r>
            <a:r>
              <a:rPr lang="en-US" sz="4000" b="0" dirty="0">
                <a:solidFill>
                  <a:srgbClr val="000000"/>
                </a:solidFill>
              </a:rPr>
              <a:t> Dank </a:t>
            </a:r>
            <a:br>
              <a:rPr lang="en-US" sz="4000" b="0" dirty="0">
                <a:solidFill>
                  <a:srgbClr val="000000"/>
                </a:solidFill>
              </a:rPr>
            </a:br>
            <a:r>
              <a:rPr lang="en-US" sz="4000" b="0" dirty="0">
                <a:solidFill>
                  <a:srgbClr val="000000"/>
                </a:solidFill>
              </a:rPr>
              <a:t>für </a:t>
            </a:r>
            <a:r>
              <a:rPr lang="en-US" sz="4000" b="0" dirty="0" err="1">
                <a:solidFill>
                  <a:srgbClr val="000000"/>
                </a:solidFill>
              </a:rPr>
              <a:t>Ihre</a:t>
            </a:r>
            <a:br>
              <a:rPr lang="en-US" sz="4000" b="0" dirty="0">
                <a:solidFill>
                  <a:srgbClr val="000000"/>
                </a:solidFill>
              </a:rPr>
            </a:br>
            <a:r>
              <a:rPr lang="en-US" sz="4000" b="0" dirty="0" err="1">
                <a:solidFill>
                  <a:srgbClr val="000000"/>
                </a:solidFill>
              </a:rPr>
              <a:t>Aufmerksamkeit</a:t>
            </a:r>
            <a:endParaRPr lang="en-US" sz="4000" b="0" dirty="0"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1084DC-B369-45AE-A647-42002B675A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55" r="20202"/>
          <a:stretch/>
        </p:blipFill>
        <p:spPr>
          <a:xfrm>
            <a:off x="5434877" y="6106258"/>
            <a:ext cx="67056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7633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interni, nero, sedendo, tavolo&#10;&#10;Descrizione generata automaticamente">
            <a:extLst>
              <a:ext uri="{FF2B5EF4-FFF2-40B4-BE49-F238E27FC236}">
                <a16:creationId xmlns:a16="http://schemas.microsoft.com/office/drawing/2014/main" id="{E75BBA7E-B43B-9749-8490-8A15D560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r="1660" b="-32"/>
          <a:stretch/>
        </p:blipFill>
        <p:spPr>
          <a:xfrm>
            <a:off x="2898774" y="860175"/>
            <a:ext cx="6394450" cy="3657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AD4F61-F172-AA45-B461-78221FA6E8F8}"/>
              </a:ext>
            </a:extLst>
          </p:cNvPr>
          <p:cNvSpPr txBox="1"/>
          <p:nvPr/>
        </p:nvSpPr>
        <p:spPr>
          <a:xfrm>
            <a:off x="6770847" y="3993713"/>
            <a:ext cx="236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Motorola </a:t>
            </a:r>
            <a:r>
              <a:rPr lang="it-IT" dirty="0" err="1"/>
              <a:t>StarTac</a:t>
            </a:r>
            <a:r>
              <a:rPr lang="it-IT" dirty="0"/>
              <a:t>, 1996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A81269-57C7-5042-BBAB-D3F762EA83A8}"/>
              </a:ext>
            </a:extLst>
          </p:cNvPr>
          <p:cNvSpPr txBox="1"/>
          <p:nvPr/>
        </p:nvSpPr>
        <p:spPr>
          <a:xfrm>
            <a:off x="2898774" y="4520497"/>
            <a:ext cx="6394451" cy="1477328"/>
          </a:xfrm>
          <a:prstGeom prst="rect">
            <a:avLst/>
          </a:prstGeom>
          <a:solidFill>
            <a:schemeClr val="tx2"/>
          </a:solidFill>
          <a:ln w="19050" cap="rnd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88 Gramm Gewicht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SMS empfangen (in der Folge dann auch senden)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Li-Ion Batterie (auf Wunsch)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Vibration</a:t>
            </a:r>
          </a:p>
        </p:txBody>
      </p:sp>
    </p:spTree>
    <p:extLst>
      <p:ext uri="{BB962C8B-B14F-4D97-AF65-F5344CB8AC3E}">
        <p14:creationId xmlns:p14="http://schemas.microsoft.com/office/powerpoint/2010/main" val="79572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 descr="Immagine che contiene elettronico, stereo, sedendo, fotografia&#10;&#10;Descrizione generata automaticamente">
            <a:extLst>
              <a:ext uri="{FF2B5EF4-FFF2-40B4-BE49-F238E27FC236}">
                <a16:creationId xmlns:a16="http://schemas.microsoft.com/office/drawing/2014/main" id="{0218A02B-6DA6-AA4D-B0D1-297B2554A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 b="2866"/>
          <a:stretch/>
        </p:blipFill>
        <p:spPr>
          <a:xfrm>
            <a:off x="3029050" y="1107825"/>
            <a:ext cx="3809800" cy="3759548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E38BF4-1C1B-944E-8B17-7CF32D8D63AC}"/>
              </a:ext>
            </a:extLst>
          </p:cNvPr>
          <p:cNvSpPr txBox="1"/>
          <p:nvPr/>
        </p:nvSpPr>
        <p:spPr>
          <a:xfrm>
            <a:off x="3248025" y="4867373"/>
            <a:ext cx="5838825" cy="646331"/>
          </a:xfrm>
          <a:prstGeom prst="rect">
            <a:avLst/>
          </a:prstGeom>
          <a:solidFill>
            <a:schemeClr val="tx2"/>
          </a:solidFill>
          <a:ln w="19050" cap="rnd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Features</a:t>
            </a:r>
            <a:endParaRPr lang="it-IT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bg1"/>
                </a:solidFill>
              </a:rPr>
              <a:t>Seriously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8A64485-152E-3241-AA37-DFDF247B1269}"/>
              </a:ext>
            </a:extLst>
          </p:cNvPr>
          <p:cNvSpPr/>
          <p:nvPr/>
        </p:nvSpPr>
        <p:spPr>
          <a:xfrm>
            <a:off x="6278596" y="4470708"/>
            <a:ext cx="266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Apple </a:t>
            </a:r>
            <a:r>
              <a:rPr lang="it-IT" dirty="0" err="1"/>
              <a:t>iPhone</a:t>
            </a:r>
            <a:r>
              <a:rPr lang="it-IT" dirty="0"/>
              <a:t> 11 Pro, 2019</a:t>
            </a:r>
          </a:p>
        </p:txBody>
      </p:sp>
    </p:spTree>
    <p:extLst>
      <p:ext uri="{BB962C8B-B14F-4D97-AF65-F5344CB8AC3E}">
        <p14:creationId xmlns:p14="http://schemas.microsoft.com/office/powerpoint/2010/main" val="9706496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6410810-5028-C246-8B94-92A079AEE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29" y="3335019"/>
            <a:ext cx="1854200" cy="1473200"/>
          </a:xfrm>
          <a:prstGeom prst="rect">
            <a:avLst/>
          </a:prstGeom>
        </p:spPr>
      </p:pic>
      <p:pic>
        <p:nvPicPr>
          <p:cNvPr id="22" name="Immagine 2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B977AF8-5D1B-6445-AB97-D11ADA20A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86" y="4994246"/>
            <a:ext cx="1834114" cy="135724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2AF631-CA6B-0D4A-8AB5-CC011063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 passiert und verändert uns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896C36F-8ADF-0046-8F10-DD3C5876B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5" b="34666"/>
          <a:stretch/>
        </p:blipFill>
        <p:spPr>
          <a:xfrm>
            <a:off x="3181254" y="4191528"/>
            <a:ext cx="3549746" cy="1000281"/>
          </a:xfr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E0534AD-319E-894F-A29E-2AAEFC963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2" y="2753066"/>
            <a:ext cx="1270000" cy="1270000"/>
          </a:xfrm>
          <a:prstGeom prst="rect">
            <a:avLst/>
          </a:prstGeom>
        </p:spPr>
      </p:pic>
      <p:pic>
        <p:nvPicPr>
          <p:cNvPr id="13" name="Immagine 12" descr="Immagine che contiene oggetto, disegnando&#10;&#10;Descrizione generata automaticamente">
            <a:extLst>
              <a:ext uri="{FF2B5EF4-FFF2-40B4-BE49-F238E27FC236}">
                <a16:creationId xmlns:a16="http://schemas.microsoft.com/office/drawing/2014/main" id="{B9AA1DC0-A6D8-7142-B668-01C75914D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36" y="4677237"/>
            <a:ext cx="1422400" cy="1422400"/>
          </a:xfrm>
          <a:prstGeom prst="rect">
            <a:avLst/>
          </a:prstGeom>
        </p:spPr>
      </p:pic>
      <p:pic>
        <p:nvPicPr>
          <p:cNvPr id="15" name="Immagine 14" descr="Immagine che contiene uccello, pappagallo, cigno&#10;&#10;Descrizione generata automaticamente">
            <a:extLst>
              <a:ext uri="{FF2B5EF4-FFF2-40B4-BE49-F238E27FC236}">
                <a16:creationId xmlns:a16="http://schemas.microsoft.com/office/drawing/2014/main" id="{F102F85C-5723-BE45-9C44-6B2613162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" y="3255008"/>
            <a:ext cx="983084" cy="98308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C3938CB-A3F5-1748-AF55-125885FFB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36" y="2970426"/>
            <a:ext cx="1236351" cy="1236351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5BE2E863-91E9-D24B-AA9C-76965AFF5C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127" y="1690200"/>
            <a:ext cx="2962562" cy="8097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946945A-04BF-8A40-946B-9801066CAD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8"/>
          <a:stretch/>
        </p:blipFill>
        <p:spPr>
          <a:xfrm>
            <a:off x="5401676" y="2555253"/>
            <a:ext cx="2411647" cy="1399510"/>
          </a:xfrm>
          <a:prstGeom prst="rect">
            <a:avLst/>
          </a:prstGeom>
        </p:spPr>
      </p:pic>
      <p:pic>
        <p:nvPicPr>
          <p:cNvPr id="4" name="Immagine 3" descr="Immagine che contiene disegnando, cibo&#10;&#10;Descrizione generata automaticamente">
            <a:extLst>
              <a:ext uri="{FF2B5EF4-FFF2-40B4-BE49-F238E27FC236}">
                <a16:creationId xmlns:a16="http://schemas.microsoft.com/office/drawing/2014/main" id="{F6506380-9B6A-564D-8B51-ED3FF8D22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7" y="5044493"/>
            <a:ext cx="1314023" cy="983084"/>
          </a:xfrm>
          <a:prstGeom prst="rect">
            <a:avLst/>
          </a:prstGeom>
        </p:spPr>
      </p:pic>
      <p:pic>
        <p:nvPicPr>
          <p:cNvPr id="6" name="Immagine 5" descr="Immagine che contiene tavolo, disegnando&#10;&#10;Descrizione generata automaticamente">
            <a:extLst>
              <a:ext uri="{FF2B5EF4-FFF2-40B4-BE49-F238E27FC236}">
                <a16:creationId xmlns:a16="http://schemas.microsoft.com/office/drawing/2014/main" id="{ECE5F172-10B9-B44F-BC86-B89E370144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22333" r="10249" b="27666"/>
          <a:stretch/>
        </p:blipFill>
        <p:spPr>
          <a:xfrm>
            <a:off x="4386589" y="1630295"/>
            <a:ext cx="2308895" cy="735455"/>
          </a:xfrm>
          <a:prstGeom prst="rect">
            <a:avLst/>
          </a:prstGeom>
        </p:spPr>
      </p:pic>
      <p:pic>
        <p:nvPicPr>
          <p:cNvPr id="5" name="Immagine 4" descr="Immagine che contiene luce&#10;&#10;Descrizione generata automaticamente">
            <a:extLst>
              <a:ext uri="{FF2B5EF4-FFF2-40B4-BE49-F238E27FC236}">
                <a16:creationId xmlns:a16="http://schemas.microsoft.com/office/drawing/2014/main" id="{472FE343-0246-8144-B75A-829BF282A8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5" y="1345941"/>
            <a:ext cx="3600580" cy="1800290"/>
          </a:xfrm>
          <a:prstGeom prst="rect">
            <a:avLst/>
          </a:prstGeom>
        </p:spPr>
      </p:pic>
      <p:pic>
        <p:nvPicPr>
          <p:cNvPr id="12" name="Immagine 11" descr="Immagine che contiene colpendo, giocatore, racchetta, dondolando&#10;&#10;Descrizione generata automaticamente">
            <a:extLst>
              <a:ext uri="{FF2B5EF4-FFF2-40B4-BE49-F238E27FC236}">
                <a16:creationId xmlns:a16="http://schemas.microsoft.com/office/drawing/2014/main" id="{B89809FE-68BE-E948-A40E-BD762822B7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85" y="4306178"/>
            <a:ext cx="3600580" cy="18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F7F27-EEB6-FE42-9C28-B0F56A59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de-DE" sz="3600" dirty="0"/>
              <a:t>Unser Credo: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27AF68-F3FE-864F-B629-B294DFBA0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28888"/>
            <a:ext cx="5334000" cy="38836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4000" b="1" dirty="0">
                <a:solidFill>
                  <a:srgbClr val="C00000"/>
                </a:solidFill>
              </a:rPr>
              <a:t>V</a:t>
            </a:r>
            <a:r>
              <a:rPr lang="de-DE" sz="2400" b="1" dirty="0"/>
              <a:t>ertrauen: </a:t>
            </a:r>
            <a:r>
              <a:rPr lang="de-DE" sz="2400" dirty="0"/>
              <a:t>Keine doppelten Kontrollen, sondern klare Verantwortungen mit dazugehörigem Spielraum und Ermessen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C00000"/>
                </a:solidFill>
              </a:rPr>
              <a:t>V</a:t>
            </a:r>
            <a:r>
              <a:rPr lang="de-DE" sz="2400" b="1" dirty="0"/>
              <a:t>ereinfachen: </a:t>
            </a:r>
            <a:r>
              <a:rPr lang="de-DE" sz="2400" dirty="0"/>
              <a:t>Dadurch ergeben sich einfachere Prozesse, ergo Verfahren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C00000"/>
                </a:solidFill>
              </a:rPr>
              <a:t>W</a:t>
            </a:r>
            <a:r>
              <a:rPr lang="de-DE" sz="2400" b="1" dirty="0"/>
              <a:t>eglassen: </a:t>
            </a:r>
            <a:r>
              <a:rPr lang="de-DE" sz="2400" dirty="0"/>
              <a:t>Es fallen unnötige Arbeiten weg, wir sind schneller und orientieren uns leichter</a:t>
            </a: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2888B9-899E-4718-93DB-2FF74EE64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" r="1240" b="-2"/>
          <a:stretch/>
        </p:blipFill>
        <p:spPr>
          <a:xfrm>
            <a:off x="6750141" y="-2008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E123CD-8087-47C4-BC36-065C5A6CB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4" y="6182458"/>
            <a:ext cx="115728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C4E3F-7AE7-624E-A1D8-721A48B3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Digitalisierung in der ÖV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206B1-7C13-1B44-B206-06B81908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5"/>
            <a:ext cx="10515600" cy="44658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de-DE" b="1" dirty="0"/>
              <a:t> Für die Südtiroler Gesellschaft – Für den Bürger – „</a:t>
            </a:r>
            <a:r>
              <a:rPr lang="de-DE" b="1" dirty="0" err="1"/>
              <a:t>citizen</a:t>
            </a:r>
            <a:r>
              <a:rPr lang="de-DE" b="1" dirty="0"/>
              <a:t> </a:t>
            </a:r>
            <a:r>
              <a:rPr lang="de-DE" b="1" dirty="0" err="1"/>
              <a:t>first</a:t>
            </a:r>
            <a:r>
              <a:rPr lang="de-DE" b="1" dirty="0"/>
              <a:t>“</a:t>
            </a:r>
          </a:p>
          <a:p>
            <a:pPr marL="0" indent="0">
              <a:buNone/>
            </a:pPr>
            <a:endParaRPr lang="de-DE" sz="1100" b="1" dirty="0"/>
          </a:p>
          <a:p>
            <a:r>
              <a:rPr lang="de-DE" dirty="0"/>
              <a:t>Die Erwartungshaltung an die digitale Dienstleistung können wir nur dann erfüllen, wenn wir ihre Entstehung ebenso digitalisieren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Digitalisierung der Landesverwaltung</a:t>
            </a:r>
          </a:p>
          <a:p>
            <a:pPr lvl="1"/>
            <a:r>
              <a:rPr lang="de-DE" dirty="0"/>
              <a:t>Prozesse, Organisationen (Geschäftsarchitektur)</a:t>
            </a:r>
          </a:p>
          <a:p>
            <a:pPr lvl="2"/>
            <a:r>
              <a:rPr lang="de-DE" dirty="0"/>
              <a:t>Daten und Dienste in Echtzeit</a:t>
            </a:r>
          </a:p>
          <a:p>
            <a:pPr lvl="1"/>
            <a:r>
              <a:rPr lang="de-DE" dirty="0"/>
              <a:t>IT-Architektur (Rationalisierung und Konsolidierung) </a:t>
            </a:r>
          </a:p>
          <a:p>
            <a:pPr lvl="1"/>
            <a:r>
              <a:rPr lang="de-DE" dirty="0"/>
              <a:t>beide in Wechselwirkung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1E71D3E-142D-4BF6-9F3A-37116F91402A}"/>
              </a:ext>
            </a:extLst>
          </p:cNvPr>
          <p:cNvSpPr/>
          <p:nvPr/>
        </p:nvSpPr>
        <p:spPr>
          <a:xfrm>
            <a:off x="1162050" y="3248025"/>
            <a:ext cx="200025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Schnelligkeit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7DB25AB-BE02-44BA-9822-0489F8C770CE}"/>
              </a:ext>
            </a:extLst>
          </p:cNvPr>
          <p:cNvSpPr/>
          <p:nvPr/>
        </p:nvSpPr>
        <p:spPr>
          <a:xfrm>
            <a:off x="3790950" y="3248024"/>
            <a:ext cx="200025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Effektivität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8E2E35-581F-41EF-BA48-FEA23410143B}"/>
              </a:ext>
            </a:extLst>
          </p:cNvPr>
          <p:cNvSpPr/>
          <p:nvPr/>
        </p:nvSpPr>
        <p:spPr>
          <a:xfrm>
            <a:off x="6400802" y="3248024"/>
            <a:ext cx="200025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Transparenz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A86085-4669-4E87-A4E1-6EFDE64F13D6}"/>
              </a:ext>
            </a:extLst>
          </p:cNvPr>
          <p:cNvSpPr/>
          <p:nvPr/>
        </p:nvSpPr>
        <p:spPr>
          <a:xfrm>
            <a:off x="9010654" y="3248023"/>
            <a:ext cx="200025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69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AC429B3-964C-7B4F-B60C-C91466B08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r="-1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873E7EBA-A3DC-234C-95BD-AA78D1D716BC}"/>
              </a:ext>
            </a:extLst>
          </p:cNvPr>
          <p:cNvSpPr txBox="1"/>
          <p:nvPr/>
        </p:nvSpPr>
        <p:spPr>
          <a:xfrm>
            <a:off x="346922" y="3337139"/>
            <a:ext cx="48156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Digitalisation</a:t>
            </a:r>
            <a:b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now!</a:t>
            </a:r>
          </a:p>
        </p:txBody>
      </p:sp>
    </p:spTree>
    <p:extLst>
      <p:ext uri="{BB962C8B-B14F-4D97-AF65-F5344CB8AC3E}">
        <p14:creationId xmlns:p14="http://schemas.microsoft.com/office/powerpoint/2010/main" val="5307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C7A3-8E0A-4541-88E8-CE7981B1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packen wir’s an (I)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83DFB5C-B4E2-454F-BAB4-07980224F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944314"/>
              </p:ext>
            </p:extLst>
          </p:nvPr>
        </p:nvGraphicFramePr>
        <p:xfrm>
          <a:off x="2803527" y="1674364"/>
          <a:ext cx="6584946" cy="385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C7A3-8E0A-4541-88E8-CE7981B1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3"/>
            <a:ext cx="10515600" cy="513185"/>
          </a:xfrm>
        </p:spPr>
        <p:txBody>
          <a:bodyPr/>
          <a:lstStyle/>
          <a:p>
            <a:r>
              <a:rPr lang="de-DE" dirty="0"/>
              <a:t>So packen wir’s an (II)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2DE431-1D97-2F49-B1E9-3B2214A1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3728341"/>
            <a:ext cx="9744074" cy="2109092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Einführung des «Verantwortlichen für die digitale Umwandlung»</a:t>
            </a:r>
          </a:p>
          <a:p>
            <a:pPr lvl="1"/>
            <a:r>
              <a:rPr lang="de-DE" dirty="0"/>
              <a:t>(«</a:t>
            </a:r>
            <a:r>
              <a:rPr lang="de-DE" dirty="0" err="1"/>
              <a:t>Responsabile</a:t>
            </a:r>
            <a:r>
              <a:rPr lang="de-DE" dirty="0"/>
              <a:t> per la </a:t>
            </a:r>
            <a:r>
              <a:rPr lang="de-DE" dirty="0" err="1"/>
              <a:t>transazione</a:t>
            </a:r>
            <a:r>
              <a:rPr lang="de-DE" dirty="0"/>
              <a:t> al digitale», CAD Art. 17)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#</a:t>
            </a:r>
            <a:r>
              <a:rPr lang="de-DE" dirty="0" err="1"/>
              <a:t>pabgoesdigital</a:t>
            </a:r>
            <a:r>
              <a:rPr lang="de-DE" dirty="0"/>
              <a:t> &amp; digitales Team</a:t>
            </a:r>
          </a:p>
          <a:p>
            <a:pPr lvl="1"/>
            <a:r>
              <a:rPr lang="de-DE" dirty="0"/>
              <a:t>Digitalisierungs-Roadmap sämtlicher Verwaltungsverfahren der Landesverwaltung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E841A9-4B25-42CE-8D52-EB14AC398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4041"/>
            <a:ext cx="914400" cy="8564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04E628-F035-4A87-8B20-CFBBE80BDA8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6645"/>
            <a:ext cx="914400" cy="856488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F0AFDA59-23A5-48DD-882C-D988A44DFB45}"/>
              </a:ext>
            </a:extLst>
          </p:cNvPr>
          <p:cNvSpPr txBox="1">
            <a:spLocks/>
          </p:cNvSpPr>
          <p:nvPr/>
        </p:nvSpPr>
        <p:spPr>
          <a:xfrm>
            <a:off x="838200" y="1942337"/>
            <a:ext cx="10429874" cy="1504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„Digitalisierung beginnt im Kopf!“</a:t>
            </a:r>
          </a:p>
          <a:p>
            <a:endParaRPr lang="de-DE" sz="2000" dirty="0"/>
          </a:p>
          <a:p>
            <a:r>
              <a:rPr lang="de-DE" dirty="0"/>
              <a:t>Digitalisierung als Chance wahrnehmen und nutzen!</a:t>
            </a:r>
          </a:p>
          <a:p>
            <a:pPr lvl="1"/>
            <a:r>
              <a:rPr lang="de-DE" dirty="0"/>
              <a:t>Digitalisierung passiert hier, heute und macht vor niemandem Halt</a:t>
            </a:r>
          </a:p>
        </p:txBody>
      </p:sp>
    </p:spTree>
    <p:extLst>
      <p:ext uri="{BB962C8B-B14F-4D97-AF65-F5344CB8AC3E}">
        <p14:creationId xmlns:p14="http://schemas.microsoft.com/office/powerpoint/2010/main" val="18821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Breitbild</PresentationFormat>
  <Paragraphs>67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</vt:lpstr>
      <vt:lpstr>we go digital</vt:lpstr>
      <vt:lpstr>PowerPoint-Präsentation</vt:lpstr>
      <vt:lpstr>PowerPoint-Präsentation</vt:lpstr>
      <vt:lpstr>Digitalisierung passiert und verändert uns</vt:lpstr>
      <vt:lpstr>Unser Credo:</vt:lpstr>
      <vt:lpstr>Digitalisierung in der ÖV</vt:lpstr>
      <vt:lpstr>PowerPoint-Präsentation</vt:lpstr>
      <vt:lpstr>So packen wir’s an (I)</vt:lpstr>
      <vt:lpstr>So packen wir’s an (II)</vt:lpstr>
      <vt:lpstr>So packen wir’s an (III)</vt:lpstr>
      <vt:lpstr>So packen wir’s an (IV)</vt:lpstr>
      <vt:lpstr>Vielen Dank 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Alto Adige goes digital</dc:title>
  <dc:creator>Vieider, Samuel</dc:creator>
  <cp:lastModifiedBy>Vieider, Samuel</cp:lastModifiedBy>
  <cp:revision>18</cp:revision>
  <dcterms:created xsi:type="dcterms:W3CDTF">2019-10-22T10:44:43Z</dcterms:created>
  <dcterms:modified xsi:type="dcterms:W3CDTF">2019-10-23T06:21:18Z</dcterms:modified>
</cp:coreProperties>
</file>