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71" r:id="rId2"/>
    <p:sldId id="387" r:id="rId3"/>
    <p:sldId id="391" r:id="rId4"/>
    <p:sldId id="436" r:id="rId5"/>
    <p:sldId id="438" r:id="rId6"/>
    <p:sldId id="394" r:id="rId7"/>
    <p:sldId id="397" r:id="rId8"/>
    <p:sldId id="401" r:id="rId9"/>
    <p:sldId id="402" r:id="rId10"/>
    <p:sldId id="403" r:id="rId11"/>
    <p:sldId id="404" r:id="rId12"/>
    <p:sldId id="405" r:id="rId13"/>
    <p:sldId id="407" r:id="rId14"/>
    <p:sldId id="428" r:id="rId15"/>
    <p:sldId id="429" r:id="rId16"/>
    <p:sldId id="430" r:id="rId17"/>
    <p:sldId id="432" r:id="rId18"/>
    <p:sldId id="426" r:id="rId19"/>
    <p:sldId id="433" r:id="rId20"/>
    <p:sldId id="427" r:id="rId21"/>
    <p:sldId id="415" r:id="rId22"/>
    <p:sldId id="367" r:id="rId23"/>
    <p:sldId id="368" r:id="rId24"/>
    <p:sldId id="369" r:id="rId25"/>
    <p:sldId id="370" r:id="rId26"/>
    <p:sldId id="347" r:id="rId27"/>
    <p:sldId id="380" r:id="rId28"/>
    <p:sldId id="382" r:id="rId29"/>
    <p:sldId id="446" r:id="rId30"/>
    <p:sldId id="449" r:id="rId31"/>
    <p:sldId id="450" r:id="rId32"/>
  </p:sldIdLst>
  <p:sldSz cx="12192000" cy="6858000"/>
  <p:notesSz cx="7099300" cy="10234613"/>
  <p:embeddedFontLst>
    <p:embeddedFont>
      <p:font typeface="Editor Medium" pitchFamily="5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 Light" panose="02000000000000000000" pitchFamily="2" charset="0"/>
      <p:regular r:id="rId40"/>
    </p:embeddedFont>
    <p:embeddedFont>
      <p:font typeface="MS PGothic" panose="020B0600070205080204" pitchFamily="34" charset="-128"/>
      <p:regular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88" autoAdjust="0"/>
    <p:restoredTop sz="94660"/>
  </p:normalViewPr>
  <p:slideViewPr>
    <p:cSldViewPr>
      <p:cViewPr varScale="1">
        <p:scale>
          <a:sx n="58" d="100"/>
          <a:sy n="58" d="100"/>
        </p:scale>
        <p:origin x="405" y="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3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4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0506" y="0"/>
            <a:ext cx="3077137" cy="512304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35B8D363-4B0C-4000-B5C6-4C1589F7BD22}" type="datetimeFigureOut">
              <a:rPr lang="de-AT" smtClean="0"/>
              <a:t>23.10.2019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0506" y="9720673"/>
            <a:ext cx="3077137" cy="51230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202D954F-D1B3-4651-BAF7-23140AF2297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6400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22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0506" y="0"/>
            <a:ext cx="3077137" cy="51222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E1EA6EB9-3012-40FA-8D24-51BA69B2356A}" type="datetimeFigureOut">
              <a:rPr lang="de-AT" smtClean="0"/>
              <a:t>23.10.2019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599" y="4862016"/>
            <a:ext cx="5680103" cy="4605085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7137" cy="51222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0506" y="9720755"/>
            <a:ext cx="3077137" cy="512223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0A74C712-43D8-4A59-80C9-875209F50AEC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79274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709F26-1DD6-41B9-B0D6-6C8B6E844F91}" type="slidenum">
              <a:rPr lang="de-DE" altLang="de-DE" smtClean="0"/>
              <a:pPr eaLnBrk="1" hangingPunct="1"/>
              <a:t>3</a:t>
            </a:fld>
            <a:endParaRPr lang="de-DE" altLang="de-DE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87400"/>
            <a:ext cx="6780213" cy="3813175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016" y="4858938"/>
            <a:ext cx="5205270" cy="461123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580" tIns="48289" rIns="96580" bIns="48289"/>
          <a:lstStyle/>
          <a:p>
            <a:pPr defTabSz="988817">
              <a:spcBef>
                <a:spcPct val="0"/>
              </a:spcBef>
            </a:pPr>
            <a:endParaRPr lang="it-IT" altLang="de-DE" sz="1900"/>
          </a:p>
        </p:txBody>
      </p:sp>
    </p:spTree>
    <p:extLst>
      <p:ext uri="{BB962C8B-B14F-4D97-AF65-F5344CB8AC3E}">
        <p14:creationId xmlns:p14="http://schemas.microsoft.com/office/powerpoint/2010/main" val="273484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 </a:t>
            </a:r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C712-43D8-4A59-80C9-875209F50AEC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36360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>
              <a:defRPr/>
            </a:pPr>
            <a:r>
              <a:rPr lang="en-US" b="1" dirty="0"/>
              <a:t>Digital Humanism</a:t>
            </a:r>
            <a:r>
              <a:rPr lang="en-US" dirty="0"/>
              <a:t>: describes, analyzes, and, most importantly, influences the complex interplay of technology and humankind, for a better society and life, fully respecting universal human rights</a:t>
            </a:r>
            <a:endParaRPr lang="de-DE" dirty="0"/>
          </a:p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C712-43D8-4A59-80C9-875209F50AEC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42752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AT" dirty="0" smtClean="0">
              <a:latin typeface="Arial" pitchFamily="34" charset="0"/>
            </a:endParaRPr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0462"/>
            <a:fld id="{A1B2ED3B-648D-4D74-8A2B-B821BB73A4A7}" type="slidenum">
              <a:rPr lang="de-DE" smtClean="0">
                <a:latin typeface="Arial" pitchFamily="34" charset="0"/>
              </a:rPr>
              <a:pPr defTabSz="990462"/>
              <a:t>28</a:t>
            </a:fld>
            <a:endParaRPr lang="de-DE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01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3658C6-0BD4-4E75-A7BD-E713F34311D0}" type="slidenum">
              <a:rPr lang="de-DE" altLang="de-DE" smtClean="0"/>
              <a:pPr eaLnBrk="1" hangingPunct="1"/>
              <a:t>4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267345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709F26-1DD6-41B9-B0D6-6C8B6E844F91}" type="slidenum">
              <a:rPr lang="de-DE" altLang="de-DE" smtClean="0"/>
              <a:pPr eaLnBrk="1" hangingPunct="1"/>
              <a:t>5</a:t>
            </a:fld>
            <a:endParaRPr lang="de-DE" altLang="de-DE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750" y="787400"/>
            <a:ext cx="6780213" cy="3813175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016" y="4858161"/>
            <a:ext cx="5205270" cy="461049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6580" tIns="48289" rIns="96580" bIns="48289"/>
          <a:lstStyle/>
          <a:p>
            <a:pPr defTabSz="988817">
              <a:spcBef>
                <a:spcPct val="0"/>
              </a:spcBef>
            </a:pPr>
            <a:r>
              <a:rPr lang="en-US" sz="1900" dirty="0"/>
              <a:t>IFTF – Institute </a:t>
            </a:r>
            <a:r>
              <a:rPr lang="en-US" sz="1900" dirty="0" smtClean="0"/>
              <a:t>for </a:t>
            </a:r>
            <a:r>
              <a:rPr lang="en-US" sz="1900" dirty="0"/>
              <a:t>the </a:t>
            </a:r>
            <a:r>
              <a:rPr lang="en-US" sz="1900" dirty="0" err="1"/>
              <a:t>Futuire</a:t>
            </a:r>
            <a:r>
              <a:rPr lang="en-US" sz="1900" dirty="0"/>
              <a:t> </a:t>
            </a:r>
            <a:endParaRPr lang="it-IT" altLang="de-DE" sz="1900" dirty="0"/>
          </a:p>
        </p:txBody>
      </p:sp>
    </p:spTree>
    <p:extLst>
      <p:ext uri="{BB962C8B-B14F-4D97-AF65-F5344CB8AC3E}">
        <p14:creationId xmlns:p14="http://schemas.microsoft.com/office/powerpoint/2010/main" val="2193094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C010E4-874D-47BF-9CC2-956080FB792F}" type="slidenum">
              <a:rPr lang="de-DE" altLang="de-DE" smtClean="0"/>
              <a:pPr eaLnBrk="1" hangingPunct="1"/>
              <a:t>6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43171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71F82D-8DD8-4F3D-B101-9C1CE785F251}" type="slidenum">
              <a:rPr lang="de-DE" altLang="de-DE" smtClean="0"/>
              <a:pPr eaLnBrk="1" hangingPunct="1"/>
              <a:t>7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74899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90462"/>
            <a:fld id="{73B7560D-327D-4667-897A-BB99F841CB8A}" type="slidenum">
              <a:rPr lang="de-DE" smtClean="0">
                <a:latin typeface="Arial" pitchFamily="34" charset="0"/>
              </a:rPr>
              <a:pPr defTabSz="990462"/>
              <a:t>10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2875" y="768350"/>
            <a:ext cx="6819900" cy="3836988"/>
          </a:xfrm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685" y="4861157"/>
            <a:ext cx="5205932" cy="4607457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323" tIns="45162" rIns="90323" bIns="45162"/>
          <a:lstStyle/>
          <a:p>
            <a:pPr>
              <a:spcBef>
                <a:spcPct val="0"/>
              </a:spcBef>
            </a:pPr>
            <a:endParaRPr lang="en-US" sz="19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00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AT" altLang="de-DE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817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93" indent="-29615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605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447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289" indent="-236921" defTabSz="988817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6131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974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816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658" indent="-236921" defTabSz="9888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3511566-E87C-4795-99E8-23D930FC3731}" type="slidenum">
              <a:rPr lang="de-DE" altLang="de-DE" smtClean="0"/>
              <a:pPr eaLnBrk="1" hangingPunct="1"/>
              <a:t>14</a:t>
            </a:fld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3610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56D3AF-926A-4578-A21E-4FAC2AE91DF5}" type="slidenum">
              <a:rPr lang="de-DE"/>
              <a:pPr/>
              <a:t>16</a:t>
            </a:fld>
            <a:endParaRPr lang="de-DE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59339"/>
            <a:ext cx="5203825" cy="4606925"/>
          </a:xfrm>
        </p:spPr>
        <p:txBody>
          <a:bodyPr lIns="90248" tIns="45125" rIns="90248" bIns="45125"/>
          <a:lstStyle/>
          <a:p>
            <a:pPr>
              <a:spcBef>
                <a:spcPct val="0"/>
              </a:spcBef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7541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C712-43D8-4A59-80C9-875209F50AEC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5262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2" y="387459"/>
            <a:ext cx="8136609" cy="5424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57189" y="805916"/>
            <a:ext cx="6593803" cy="4626243"/>
          </a:xfrm>
        </p:spPr>
        <p:txBody>
          <a:bodyPr lIns="108000" anchor="ctr" anchorCtr="0"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e-DE" dirty="0" smtClean="0"/>
              <a:t>Add title</a:t>
            </a:r>
            <a:endParaRPr lang="de-AT" dirty="0"/>
          </a:p>
        </p:txBody>
      </p:sp>
      <p:sp>
        <p:nvSpPr>
          <p:cNvPr id="19" name="Rechteck 18"/>
          <p:cNvSpPr/>
          <p:nvPr userDrawn="1"/>
        </p:nvSpPr>
        <p:spPr>
          <a:xfrm>
            <a:off x="7153193" y="3758343"/>
            <a:ext cx="4269059" cy="2533973"/>
          </a:xfrm>
          <a:prstGeom prst="rect">
            <a:avLst/>
          </a:prstGeom>
          <a:solidFill>
            <a:srgbClr val="DF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7307263" y="3921072"/>
            <a:ext cx="3937000" cy="222414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350" baseline="0">
                <a:solidFill>
                  <a:srgbClr val="5E7677"/>
                </a:solidFill>
              </a:defRPr>
            </a:lvl1pPr>
          </a:lstStyle>
          <a:p>
            <a:pPr lvl="0"/>
            <a:r>
              <a:rPr lang="de-DE" dirty="0" smtClean="0"/>
              <a:t>Add </a:t>
            </a:r>
            <a:r>
              <a:rPr lang="de-DE" dirty="0" err="1" smtClean="0"/>
              <a:t>text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96002" y="6218026"/>
            <a:ext cx="636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6854AF-E7AE-434F-9AAB-367F768267AB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685800"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65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Add title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 baseline="0"/>
            </a:lvl4pPr>
            <a:lvl5pPr>
              <a:defRPr/>
            </a:lvl5pPr>
          </a:lstStyle>
          <a:p>
            <a:pPr lvl="0"/>
            <a:r>
              <a:rPr lang="de-DE" dirty="0" smtClean="0"/>
              <a:t>Add </a:t>
            </a:r>
            <a:r>
              <a:rPr lang="de-DE" dirty="0" err="1" smtClean="0"/>
              <a:t>text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096002" y="6218026"/>
            <a:ext cx="636495" cy="365125"/>
          </a:xfrm>
        </p:spPr>
        <p:txBody>
          <a:bodyPr/>
          <a:lstStyle/>
          <a:p>
            <a:pPr defTabSz="685800"/>
            <a:fld id="{236854AF-E7AE-434F-9AAB-367F768267AB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68580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5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38C3CE-BE02-474D-813F-9E12466CFE40}" type="datetimeFigureOut">
              <a:rPr lang="de-AT" smtClean="0"/>
              <a:t>23.10.2019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EC2B-8D86-41AC-B2C9-B19B65144A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2895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238C3CE-BE02-474D-813F-9E12466CFE40}" type="datetimeFigureOut">
              <a:rPr lang="de-AT" smtClean="0"/>
              <a:t>23.10.2019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EC2B-8D86-41AC-B2C9-B19B65144A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469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C3CE-BE02-474D-813F-9E12466CFE40}" type="datetimeFigureOut">
              <a:rPr lang="de-AT" smtClean="0"/>
              <a:t>23.10.2019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DEC2B-8D86-41AC-B2C9-B19B65144A2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379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Add title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7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dirty="0" smtClean="0"/>
              <a:t>Add </a:t>
            </a:r>
            <a:r>
              <a:rPr lang="de-DE" noProof="0" dirty="0" err="1" smtClean="0"/>
              <a:t>text</a:t>
            </a:r>
            <a:endParaRPr lang="de-DE" dirty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layer</a:t>
            </a:r>
            <a:endParaRPr lang="de-DE" dirty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layer</a:t>
            </a:r>
            <a:endParaRPr lang="de-DE" dirty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endParaRPr lang="de-DE" dirty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layer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96002" y="6218026"/>
            <a:ext cx="6364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6854AF-E7AE-434F-9AAB-367F768267AB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685800"/>
              <a:t>‹Nr.›</a:t>
            </a:fld>
            <a:endParaRPr lang="de-AT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6" y="6211598"/>
            <a:ext cx="2035932" cy="30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8" r:id="rId5"/>
  </p:sldLayoutIdLst>
  <p:timing>
    <p:tnLst>
      <p:par>
        <p:cTn id="1" dur="indefinite" restart="never" nodeType="tmRoot"/>
      </p:par>
    </p:tnLst>
  </p:timing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Times New Roman" panose="02020603050405020304" pitchFamily="18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238" kern="1200" baseline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unz.com/print/Encounter-1969mar-00052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NUL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NULL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NUL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policyandinternet@oii.ox.ac.uk/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357189" y="805916"/>
            <a:ext cx="7250979" cy="4626243"/>
          </a:xfrm>
        </p:spPr>
        <p:txBody>
          <a:bodyPr/>
          <a:lstStyle/>
          <a:p>
            <a:r>
              <a:rPr lang="en-US" altLang="de-DE" sz="4000" b="1" dirty="0" smtClean="0"/>
              <a:t>IT does not stop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altLang="de-DE" sz="2400" dirty="0" smtClean="0">
                <a:solidFill>
                  <a:schemeClr val="tx1"/>
                </a:solidFill>
              </a:rPr>
              <a:t>Hannes </a:t>
            </a:r>
            <a:r>
              <a:rPr lang="en-GB" altLang="de-DE" sz="2400" dirty="0">
                <a:solidFill>
                  <a:schemeClr val="tx1"/>
                </a:solidFill>
              </a:rPr>
              <a:t>Werthner</a:t>
            </a:r>
          </a:p>
          <a:p>
            <a:endParaRPr lang="de-AT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791200" y="836613"/>
            <a:ext cx="6400800" cy="1223962"/>
          </a:xfrm>
        </p:spPr>
        <p:txBody>
          <a:bodyPr>
            <a:noAutofit/>
          </a:bodyPr>
          <a:lstStyle/>
          <a:p>
            <a:endParaRPr lang="en-GB" altLang="de-DE" sz="1800" b="1" dirty="0">
              <a:solidFill>
                <a:schemeClr val="tx1"/>
              </a:solidFill>
              <a:latin typeface="Arial" charset="0"/>
            </a:endParaRPr>
          </a:p>
          <a:p>
            <a:endParaRPr lang="en-GB" altLang="de-DE" sz="1800" b="1" dirty="0">
              <a:solidFill>
                <a:schemeClr val="tx1"/>
              </a:solidFill>
              <a:latin typeface="Arial" charset="0"/>
            </a:endParaRPr>
          </a:p>
          <a:p>
            <a:endParaRPr lang="en-GB" altLang="de-DE" sz="18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9416" y="276000"/>
            <a:ext cx="10873207" cy="536575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r"/>
            <a:r>
              <a:rPr lang="de-AT" sz="3200" b="1" dirty="0" smtClean="0"/>
              <a:t>Innovation</a:t>
            </a:r>
            <a:endParaRPr lang="it-IT" sz="3200" b="1" dirty="0" smtClean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7408" y="976106"/>
            <a:ext cx="9878825" cy="382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sz="2000" dirty="0" err="1">
                <a:ea typeface="MS PGothic" pitchFamily="34" charset="-128"/>
              </a:rPr>
              <a:t>Im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Wesentlichen</a:t>
            </a:r>
            <a:r>
              <a:rPr lang="en-US" sz="2000" dirty="0">
                <a:ea typeface="MS PGothic" pitchFamily="34" charset="-128"/>
              </a:rPr>
              <a:t> von </a:t>
            </a:r>
            <a:r>
              <a:rPr lang="en-US" sz="2000" dirty="0" err="1">
                <a:ea typeface="MS PGothic" pitchFamily="34" charset="-128"/>
              </a:rPr>
              <a:t>Aussen</a:t>
            </a:r>
            <a:endParaRPr lang="en-US" sz="2000" dirty="0">
              <a:ea typeface="MS PGothic" pitchFamily="34" charset="-128"/>
            </a:endParaRPr>
          </a:p>
          <a:p>
            <a:pPr marL="261938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sz="2000" dirty="0" err="1">
                <a:ea typeface="MS PGothic" pitchFamily="34" charset="-128"/>
              </a:rPr>
              <a:t>Kopie</a:t>
            </a:r>
            <a:r>
              <a:rPr lang="en-US" sz="2000" dirty="0">
                <a:ea typeface="MS PGothic" pitchFamily="34" charset="-128"/>
              </a:rPr>
              <a:t> (</a:t>
            </a:r>
            <a:r>
              <a:rPr lang="en-US" sz="2000" dirty="0" err="1">
                <a:ea typeface="MS PGothic" pitchFamily="34" charset="-128"/>
              </a:rPr>
              <a:t>oder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Erweiterung</a:t>
            </a:r>
            <a:r>
              <a:rPr lang="en-US" sz="2000" dirty="0">
                <a:ea typeface="MS PGothic" pitchFamily="34" charset="-128"/>
              </a:rPr>
              <a:t>) </a:t>
            </a:r>
            <a:r>
              <a:rPr lang="en-US" sz="2000" dirty="0" err="1">
                <a:ea typeface="MS PGothic" pitchFamily="34" charset="-128"/>
              </a:rPr>
              <a:t>vorhandener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Dienste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bzw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Firmen</a:t>
            </a:r>
            <a:endParaRPr lang="en-US" sz="2000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 err="1">
                <a:ea typeface="MS PGothic" pitchFamily="34" charset="-128"/>
              </a:rPr>
              <a:t>Reisebüros</a:t>
            </a:r>
            <a:r>
              <a:rPr lang="en-US" dirty="0">
                <a:ea typeface="MS PGothic" pitchFamily="34" charset="-128"/>
              </a:rPr>
              <a:t> / </a:t>
            </a:r>
            <a:r>
              <a:rPr lang="en-US" dirty="0" err="1">
                <a:ea typeface="MS PGothic" pitchFamily="34" charset="-128"/>
              </a:rPr>
              <a:t>Veranstalter</a:t>
            </a:r>
            <a:r>
              <a:rPr lang="en-US" dirty="0">
                <a:ea typeface="MS PGothic" pitchFamily="34" charset="-128"/>
              </a:rPr>
              <a:t> </a:t>
            </a:r>
            <a:r>
              <a:rPr lang="en-US" dirty="0" smtClean="0">
                <a:ea typeface="MS PGothic" pitchFamily="34" charset="-128"/>
              </a:rPr>
              <a:t> -  </a:t>
            </a:r>
            <a:r>
              <a:rPr lang="en-US" dirty="0" err="1" smtClean="0">
                <a:ea typeface="MS PGothic" pitchFamily="34" charset="-128"/>
              </a:rPr>
              <a:t>expedia</a:t>
            </a:r>
            <a:r>
              <a:rPr lang="en-US" dirty="0" smtClean="0">
                <a:ea typeface="MS PGothic" pitchFamily="34" charset="-128"/>
              </a:rPr>
              <a:t> </a:t>
            </a:r>
            <a:endParaRPr lang="en-US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 err="1" smtClean="0">
                <a:ea typeface="MS PGothic" pitchFamily="34" charset="-128"/>
              </a:rPr>
              <a:t>Öffentliche</a:t>
            </a:r>
            <a:r>
              <a:rPr lang="en-US" dirty="0" smtClean="0">
                <a:ea typeface="MS PGothic" pitchFamily="34" charset="-128"/>
              </a:rPr>
              <a:t> </a:t>
            </a:r>
            <a:r>
              <a:rPr lang="en-US" dirty="0" err="1" smtClean="0">
                <a:ea typeface="MS PGothic" pitchFamily="34" charset="-128"/>
              </a:rPr>
              <a:t>Wissensbasen</a:t>
            </a:r>
            <a:r>
              <a:rPr lang="en-US" dirty="0" smtClean="0">
                <a:ea typeface="MS PGothic" pitchFamily="34" charset="-128"/>
              </a:rPr>
              <a:t> </a:t>
            </a:r>
            <a:r>
              <a:rPr lang="en-US" dirty="0">
                <a:ea typeface="MS PGothic" pitchFamily="34" charset="-128"/>
              </a:rPr>
              <a:t>– Wikipedia</a:t>
            </a: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ea typeface="MS PGothic" pitchFamily="34" charset="-128"/>
              </a:rPr>
              <a:t>booking support - </a:t>
            </a:r>
            <a:r>
              <a:rPr lang="en-US" dirty="0" smtClean="0">
                <a:ea typeface="MS PGothic" pitchFamily="34" charset="-128"/>
              </a:rPr>
              <a:t>Bookings</a:t>
            </a:r>
            <a:endParaRPr lang="en-US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de-DE" dirty="0">
                <a:ea typeface="MS PGothic" pitchFamily="34" charset="-128"/>
              </a:rPr>
              <a:t>Mobilität – Tesla, </a:t>
            </a:r>
            <a:r>
              <a:rPr lang="de-DE" dirty="0" smtClean="0">
                <a:ea typeface="MS PGothic" pitchFamily="34" charset="-128"/>
              </a:rPr>
              <a:t>Google, ….</a:t>
            </a:r>
            <a:endParaRPr lang="en-US" dirty="0">
              <a:ea typeface="MS PGothic" pitchFamily="34" charset="-128"/>
            </a:endParaRPr>
          </a:p>
          <a:p>
            <a:pPr marL="261938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sz="2000" dirty="0" err="1">
                <a:ea typeface="MS PGothic" pitchFamily="34" charset="-128"/>
              </a:rPr>
              <a:t>Neue</a:t>
            </a:r>
            <a:r>
              <a:rPr lang="en-US" sz="2000" dirty="0">
                <a:ea typeface="MS PGothic" pitchFamily="34" charset="-128"/>
              </a:rPr>
              <a:t> </a:t>
            </a:r>
            <a:r>
              <a:rPr lang="en-US" sz="2000" dirty="0" err="1">
                <a:ea typeface="MS PGothic" pitchFamily="34" charset="-128"/>
              </a:rPr>
              <a:t>Dienste</a:t>
            </a:r>
            <a:endParaRPr lang="en-US" sz="2000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 err="1" smtClean="0">
                <a:ea typeface="MS PGothic" pitchFamily="34" charset="-128"/>
              </a:rPr>
              <a:t>Neue</a:t>
            </a:r>
            <a:r>
              <a:rPr lang="en-US" dirty="0" smtClean="0">
                <a:ea typeface="MS PGothic" pitchFamily="34" charset="-128"/>
              </a:rPr>
              <a:t> </a:t>
            </a:r>
            <a:r>
              <a:rPr lang="en-US" dirty="0" err="1">
                <a:ea typeface="MS PGothic" pitchFamily="34" charset="-128"/>
              </a:rPr>
              <a:t>Marktformen</a:t>
            </a:r>
            <a:r>
              <a:rPr lang="en-US" dirty="0">
                <a:ea typeface="MS PGothic" pitchFamily="34" charset="-128"/>
              </a:rPr>
              <a:t> </a:t>
            </a:r>
            <a:r>
              <a:rPr lang="en-US" dirty="0" smtClean="0">
                <a:ea typeface="MS PGothic" pitchFamily="34" charset="-128"/>
              </a:rPr>
              <a:t>– e-bay</a:t>
            </a:r>
            <a:r>
              <a:rPr lang="en-US" dirty="0">
                <a:ea typeface="MS PGothic" pitchFamily="34" charset="-128"/>
              </a:rPr>
              <a:t>, </a:t>
            </a:r>
            <a:r>
              <a:rPr lang="en-US" dirty="0" smtClean="0">
                <a:ea typeface="MS PGothic" pitchFamily="34" charset="-128"/>
              </a:rPr>
              <a:t>Amazon</a:t>
            </a:r>
            <a:endParaRPr lang="en-US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 err="1">
                <a:ea typeface="MS PGothic" pitchFamily="34" charset="-128"/>
              </a:rPr>
              <a:t>Suchen</a:t>
            </a:r>
            <a:r>
              <a:rPr lang="en-US" dirty="0">
                <a:ea typeface="MS PGothic" pitchFamily="34" charset="-128"/>
              </a:rPr>
              <a:t> und </a:t>
            </a:r>
            <a:r>
              <a:rPr lang="en-US" dirty="0" err="1">
                <a:ea typeface="MS PGothic" pitchFamily="34" charset="-128"/>
              </a:rPr>
              <a:t>Vergleichen</a:t>
            </a:r>
            <a:r>
              <a:rPr lang="en-US" dirty="0">
                <a:ea typeface="MS PGothic" pitchFamily="34" charset="-128"/>
              </a:rPr>
              <a:t> </a:t>
            </a:r>
            <a:r>
              <a:rPr lang="en-US" dirty="0" smtClean="0">
                <a:ea typeface="MS PGothic" pitchFamily="34" charset="-128"/>
              </a:rPr>
              <a:t>– Google</a:t>
            </a:r>
            <a:r>
              <a:rPr lang="en-US" dirty="0">
                <a:ea typeface="MS PGothic" pitchFamily="34" charset="-128"/>
              </a:rPr>
              <a:t>, </a:t>
            </a:r>
            <a:r>
              <a:rPr lang="en-US" dirty="0" err="1">
                <a:ea typeface="MS PGothic" pitchFamily="34" charset="-128"/>
              </a:rPr>
              <a:t>trivago</a:t>
            </a:r>
            <a:r>
              <a:rPr lang="en-US" dirty="0">
                <a:ea typeface="MS PGothic" pitchFamily="34" charset="-128"/>
              </a:rPr>
              <a:t>, </a:t>
            </a:r>
            <a:r>
              <a:rPr lang="en-US" dirty="0" err="1" smtClean="0">
                <a:ea typeface="MS PGothic" pitchFamily="34" charset="-128"/>
              </a:rPr>
              <a:t>swoodoo</a:t>
            </a:r>
            <a:endParaRPr lang="en-US" dirty="0">
              <a:ea typeface="MS PGothic" pitchFamily="34" charset="-128"/>
            </a:endParaRPr>
          </a:p>
          <a:p>
            <a:pPr marL="719138" lvl="1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dirty="0">
                <a:ea typeface="MS PGothic" pitchFamily="34" charset="-128"/>
              </a:rPr>
              <a:t>Community / Word of mouth </a:t>
            </a:r>
            <a:r>
              <a:rPr lang="en-US" dirty="0" smtClean="0">
                <a:ea typeface="MS PGothic" pitchFamily="34" charset="-128"/>
              </a:rPr>
              <a:t>– </a:t>
            </a:r>
            <a:r>
              <a:rPr lang="en-US" dirty="0" err="1" smtClean="0">
                <a:ea typeface="MS PGothic" pitchFamily="34" charset="-128"/>
              </a:rPr>
              <a:t>facebook</a:t>
            </a:r>
            <a:r>
              <a:rPr lang="en-US" dirty="0">
                <a:ea typeface="MS PGothic" pitchFamily="34" charset="-128"/>
              </a:rPr>
              <a:t>, twitter, </a:t>
            </a:r>
            <a:r>
              <a:rPr lang="en-US" dirty="0" err="1" smtClean="0">
                <a:ea typeface="MS PGothic" pitchFamily="34" charset="-128"/>
              </a:rPr>
              <a:t>tripadvisor</a:t>
            </a:r>
            <a:endParaRPr lang="en-US" dirty="0">
              <a:ea typeface="MS PGothic" pitchFamily="34" charset="-128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95400" y="4884504"/>
            <a:ext cx="9806817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>
              <a:lnSpc>
                <a:spcPct val="110000"/>
              </a:lnSpc>
              <a:spcBef>
                <a:spcPts val="300"/>
              </a:spcBef>
              <a:spcAft>
                <a:spcPct val="5000"/>
              </a:spcAft>
              <a:buClr>
                <a:schemeClr val="tx1"/>
              </a:buClr>
              <a:buSzPct val="125000"/>
              <a:buFont typeface="Wingdings" pitchFamily="2" charset="2"/>
              <a:buChar char="§"/>
            </a:pPr>
            <a:r>
              <a:rPr lang="en-US" sz="2000" dirty="0" err="1" smtClean="0">
                <a:ea typeface="MS PGothic" pitchFamily="34" charset="-128"/>
              </a:rPr>
              <a:t>Meist</a:t>
            </a:r>
            <a:r>
              <a:rPr lang="en-US" sz="2000" dirty="0" smtClean="0">
                <a:ea typeface="MS PGothic" pitchFamily="34" charset="-128"/>
              </a:rPr>
              <a:t> </a:t>
            </a:r>
            <a:r>
              <a:rPr lang="en-US" sz="2000" dirty="0" err="1" smtClean="0">
                <a:ea typeface="MS PGothic" pitchFamily="34" charset="-128"/>
              </a:rPr>
              <a:t>verbunden</a:t>
            </a:r>
            <a:r>
              <a:rPr lang="en-US" sz="2000" dirty="0" smtClean="0">
                <a:ea typeface="MS PGothic" pitchFamily="34" charset="-128"/>
              </a:rPr>
              <a:t> </a:t>
            </a:r>
            <a:r>
              <a:rPr lang="en-US" sz="2000" dirty="0" err="1" smtClean="0">
                <a:ea typeface="MS PGothic" pitchFamily="34" charset="-128"/>
              </a:rPr>
              <a:t>mit</a:t>
            </a:r>
            <a:r>
              <a:rPr lang="en-US" sz="2000" dirty="0" smtClean="0">
                <a:ea typeface="MS PGothic" pitchFamily="34" charset="-128"/>
              </a:rPr>
              <a:t> </a:t>
            </a:r>
            <a:r>
              <a:rPr lang="en-US" sz="2000" dirty="0" err="1" smtClean="0">
                <a:ea typeface="MS PGothic" pitchFamily="34" charset="-128"/>
              </a:rPr>
              <a:t>einer</a:t>
            </a:r>
            <a:r>
              <a:rPr lang="en-US" sz="2000" dirty="0" smtClean="0">
                <a:ea typeface="MS PGothic" pitchFamily="34" charset="-128"/>
              </a:rPr>
              <a:t> </a:t>
            </a:r>
            <a:r>
              <a:rPr lang="en-US" sz="2000" dirty="0" err="1" smtClean="0">
                <a:ea typeface="MS PGothic" pitchFamily="34" charset="-128"/>
              </a:rPr>
              <a:t>Plattformstrategie</a:t>
            </a:r>
            <a:r>
              <a:rPr lang="en-US" sz="2000" dirty="0" smtClean="0">
                <a:ea typeface="MS PGothic" pitchFamily="34" charset="-128"/>
              </a:rPr>
              <a:t> und </a:t>
            </a:r>
            <a:r>
              <a:rPr lang="en-US" sz="2000" dirty="0" err="1" smtClean="0">
                <a:ea typeface="MS PGothic" pitchFamily="34" charset="-128"/>
              </a:rPr>
              <a:t>Netzwerkeffekt</a:t>
            </a:r>
            <a:r>
              <a:rPr lang="en-US" sz="2000" dirty="0" smtClean="0">
                <a:ea typeface="MS PGothic" pitchFamily="34" charset="-128"/>
              </a:rPr>
              <a:t> </a:t>
            </a:r>
            <a:endParaRPr lang="en-US" sz="2000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8231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8968" y="188640"/>
            <a:ext cx="8229600" cy="634082"/>
          </a:xfrm>
        </p:spPr>
        <p:txBody>
          <a:bodyPr>
            <a:normAutofit/>
          </a:bodyPr>
          <a:lstStyle/>
          <a:p>
            <a:pPr algn="r"/>
            <a:r>
              <a:rPr lang="de-DE" sz="3200" b="1" dirty="0" smtClean="0"/>
              <a:t>Plattformen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63352" y="790488"/>
            <a:ext cx="11593288" cy="1702408"/>
          </a:xfrm>
        </p:spPr>
        <p:txBody>
          <a:bodyPr>
            <a:noAutofit/>
          </a:bodyPr>
          <a:lstStyle/>
          <a:p>
            <a:pPr marL="268288" indent="-268288">
              <a:lnSpc>
                <a:spcPct val="100000"/>
              </a:lnSpc>
            </a:pPr>
            <a:r>
              <a:rPr lang="en-US" sz="2000" dirty="0" err="1" smtClean="0"/>
              <a:t>Plattform</a:t>
            </a:r>
            <a:r>
              <a:rPr lang="en-US" sz="2000" dirty="0"/>
              <a:t>: </a:t>
            </a:r>
            <a:r>
              <a:rPr lang="en-US" sz="2000" dirty="0" err="1"/>
              <a:t>Technologie</a:t>
            </a:r>
            <a:r>
              <a:rPr lang="en-US" sz="2000" dirty="0"/>
              <a:t> / </a:t>
            </a:r>
            <a:r>
              <a:rPr lang="en-US" sz="2000" dirty="0" err="1"/>
              <a:t>Dienste</a:t>
            </a:r>
            <a:r>
              <a:rPr lang="en-US" sz="2000" dirty="0"/>
              <a:t> </a:t>
            </a:r>
            <a:r>
              <a:rPr lang="en-US" sz="2000" dirty="0" err="1"/>
              <a:t>offen</a:t>
            </a:r>
            <a:r>
              <a:rPr lang="en-US" sz="2000" dirty="0"/>
              <a:t> </a:t>
            </a:r>
            <a:r>
              <a:rPr lang="en-US" sz="2000" dirty="0" err="1"/>
              <a:t>für</a:t>
            </a:r>
            <a:r>
              <a:rPr lang="en-US" sz="2000" dirty="0"/>
              <a:t> </a:t>
            </a:r>
            <a:r>
              <a:rPr lang="en-US" sz="2000" dirty="0" err="1"/>
              <a:t>breites</a:t>
            </a:r>
            <a:r>
              <a:rPr lang="en-US" sz="2000" dirty="0"/>
              <a:t>, </a:t>
            </a:r>
            <a:r>
              <a:rPr lang="en-US" sz="2000" dirty="0" err="1" smtClean="0"/>
              <a:t>unabhängiges</a:t>
            </a:r>
            <a:r>
              <a:rPr lang="en-US" sz="2000" dirty="0" smtClean="0"/>
              <a:t> “</a:t>
            </a:r>
            <a:r>
              <a:rPr lang="en-US" sz="2000" dirty="0" err="1" smtClean="0"/>
              <a:t>Ökosystem</a:t>
            </a:r>
            <a:r>
              <a:rPr lang="en-US" sz="2000" dirty="0"/>
              <a:t>” von </a:t>
            </a:r>
            <a:r>
              <a:rPr lang="en-US" sz="2000" dirty="0" err="1"/>
              <a:t>Nutzern</a:t>
            </a:r>
            <a:r>
              <a:rPr lang="en-US" sz="2000" dirty="0"/>
              <a:t> und </a:t>
            </a:r>
            <a:r>
              <a:rPr lang="en-US" sz="2000" dirty="0" err="1"/>
              <a:t>Firmen</a:t>
            </a:r>
            <a:r>
              <a:rPr lang="en-US" sz="2000" dirty="0"/>
              <a:t> </a:t>
            </a:r>
            <a:endParaRPr lang="en-US" sz="2000" dirty="0" smtClean="0"/>
          </a:p>
          <a:p>
            <a:pPr marL="268288" indent="-268288">
              <a:lnSpc>
                <a:spcPct val="100000"/>
              </a:lnSpc>
            </a:pPr>
            <a:r>
              <a:rPr lang="en-US" sz="2000" dirty="0" err="1" smtClean="0"/>
              <a:t>Gesteuert</a:t>
            </a:r>
            <a:r>
              <a:rPr lang="en-US" sz="2000" dirty="0" smtClean="0"/>
              <a:t> </a:t>
            </a:r>
            <a:r>
              <a:rPr lang="en-US" sz="2000" dirty="0" err="1" smtClean="0"/>
              <a:t>durch</a:t>
            </a:r>
            <a:r>
              <a:rPr lang="en-US" sz="2000" dirty="0" smtClean="0"/>
              <a:t> </a:t>
            </a:r>
            <a:r>
              <a:rPr lang="en-US" sz="2000" dirty="0" err="1" smtClean="0"/>
              <a:t>Regeln</a:t>
            </a:r>
            <a:r>
              <a:rPr lang="en-US" sz="2000" dirty="0" smtClean="0"/>
              <a:t> und </a:t>
            </a:r>
            <a:r>
              <a:rPr lang="en-US" sz="2000" dirty="0" err="1" smtClean="0"/>
              <a:t>gemeinsame</a:t>
            </a:r>
            <a:r>
              <a:rPr lang="en-US" sz="2000" dirty="0" smtClean="0"/>
              <a:t> </a:t>
            </a:r>
            <a:r>
              <a:rPr lang="en-US" sz="2000" dirty="0" err="1" smtClean="0"/>
              <a:t>Architektur</a:t>
            </a:r>
            <a:r>
              <a:rPr lang="en-US" sz="2000" dirty="0" smtClean="0"/>
              <a:t> </a:t>
            </a:r>
          </a:p>
          <a:p>
            <a:pPr marL="268288" indent="-268288">
              <a:lnSpc>
                <a:spcPct val="100000"/>
              </a:lnSpc>
            </a:pPr>
            <a:r>
              <a:rPr lang="en-US" sz="2000" dirty="0" err="1" smtClean="0"/>
              <a:t>Netzwerkeffekte</a:t>
            </a:r>
            <a:endParaRPr lang="en-US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268760"/>
            <a:ext cx="533148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>
          <a:xfrm>
            <a:off x="263352" y="2852936"/>
            <a:ext cx="11593288" cy="1656184"/>
          </a:xfrm>
        </p:spPr>
        <p:txBody>
          <a:bodyPr>
            <a:noAutofit/>
          </a:bodyPr>
          <a:lstStyle/>
          <a:p>
            <a:pPr marL="268288" indent="-268288">
              <a:lnSpc>
                <a:spcPct val="100000"/>
              </a:lnSpc>
            </a:pPr>
            <a:r>
              <a:rPr lang="de-AT" sz="2000" dirty="0" smtClean="0"/>
              <a:t>Wert wächst mit Anzahl Teilnehmer</a:t>
            </a:r>
            <a:endParaRPr lang="de-AT" sz="2000" dirty="0"/>
          </a:p>
          <a:p>
            <a:pPr marL="268288" indent="-268288">
              <a:lnSpc>
                <a:spcPct val="100000"/>
              </a:lnSpc>
            </a:pPr>
            <a:r>
              <a:rPr lang="de-AT" sz="2000" dirty="0" smtClean="0"/>
              <a:t>Effizienzsteigerung des </a:t>
            </a:r>
            <a:r>
              <a:rPr lang="de-AT" sz="2000" dirty="0"/>
              <a:t>Marktes durch Senkung der </a:t>
            </a:r>
            <a:r>
              <a:rPr lang="de-AT" sz="2000" dirty="0" smtClean="0"/>
              <a:t/>
            </a:r>
            <a:br>
              <a:rPr lang="de-AT" sz="2000" dirty="0" smtClean="0"/>
            </a:br>
            <a:r>
              <a:rPr lang="de-AT" sz="2000" dirty="0" smtClean="0"/>
              <a:t>Transaktionskosten (siehe Williamson 1985) </a:t>
            </a:r>
            <a:endParaRPr lang="de-AT" sz="2000" dirty="0"/>
          </a:p>
          <a:p>
            <a:pPr marL="268288" indent="-268288">
              <a:lnSpc>
                <a:spcPct val="100000"/>
              </a:lnSpc>
            </a:pPr>
            <a:endParaRPr lang="de-AT" sz="1600" dirty="0"/>
          </a:p>
          <a:p>
            <a:pPr marL="268288" indent="-268288">
              <a:lnSpc>
                <a:spcPct val="100000"/>
              </a:lnSpc>
              <a:buNone/>
            </a:pPr>
            <a:endParaRPr lang="en-US" sz="1600" dirty="0" smtClean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263352" y="4365104"/>
            <a:ext cx="11593288" cy="5976664"/>
          </a:xfrm>
        </p:spPr>
        <p:txBody>
          <a:bodyPr>
            <a:noAutofit/>
          </a:bodyPr>
          <a:lstStyle/>
          <a:p>
            <a:pPr marL="268288" indent="-268288">
              <a:lnSpc>
                <a:spcPct val="100000"/>
              </a:lnSpc>
            </a:pPr>
            <a:r>
              <a:rPr lang="de-AT" sz="2000" dirty="0" smtClean="0"/>
              <a:t>Die </a:t>
            </a:r>
            <a:r>
              <a:rPr lang="de-AT" sz="2000" dirty="0"/>
              <a:t>Produktion bzw. das konkrete Produkt spielt fast keine Rolle, es wird </a:t>
            </a:r>
            <a:r>
              <a:rPr lang="de-AT" sz="2000" dirty="0" smtClean="0"/>
              <a:t>virtualisiert</a:t>
            </a:r>
          </a:p>
          <a:p>
            <a:pPr marL="268288" indent="-268288">
              <a:lnSpc>
                <a:spcPct val="100000"/>
              </a:lnSpc>
            </a:pPr>
            <a:r>
              <a:rPr lang="de-DE" sz="2000" dirty="0" smtClean="0"/>
              <a:t>Paradoxe Spirale: man </a:t>
            </a:r>
            <a:r>
              <a:rPr lang="de-DE" sz="2000" dirty="0"/>
              <a:t>muss mitmachen, gleichzeitig erhöht Teilnahme Abhängigkeit</a:t>
            </a:r>
          </a:p>
          <a:p>
            <a:pPr marL="268288" indent="-268288">
              <a:lnSpc>
                <a:spcPct val="100000"/>
              </a:lnSpc>
            </a:pPr>
            <a:r>
              <a:rPr lang="de-DE" sz="2000" dirty="0" smtClean="0"/>
              <a:t>Komplexes Netzwerk: </a:t>
            </a:r>
            <a:r>
              <a:rPr lang="de-DE" sz="2000" b="1" dirty="0"/>
              <a:t>Nicht </a:t>
            </a:r>
            <a:r>
              <a:rPr lang="de-DE" sz="2000" b="1" dirty="0" err="1"/>
              <a:t>process</a:t>
            </a:r>
            <a:r>
              <a:rPr lang="de-DE" sz="2000" b="1" dirty="0"/>
              <a:t> </a:t>
            </a:r>
            <a:r>
              <a:rPr lang="de-DE" sz="2000" b="1" dirty="0" err="1"/>
              <a:t>reengineering</a:t>
            </a:r>
            <a:r>
              <a:rPr lang="de-DE" sz="2000" b="1" dirty="0"/>
              <a:t>, </a:t>
            </a:r>
            <a:r>
              <a:rPr lang="de-DE" sz="2000" b="1" dirty="0" smtClean="0"/>
              <a:t>sondern </a:t>
            </a:r>
            <a:r>
              <a:rPr lang="de-DE" sz="2000" b="1" dirty="0" err="1"/>
              <a:t>network</a:t>
            </a:r>
            <a:r>
              <a:rPr lang="de-DE" sz="2000" b="1" dirty="0"/>
              <a:t> </a:t>
            </a:r>
            <a:r>
              <a:rPr lang="de-DE" sz="2000" b="1" dirty="0" err="1"/>
              <a:t>engineering</a:t>
            </a:r>
            <a:r>
              <a:rPr lang="de-DE" sz="2000" b="1" dirty="0"/>
              <a:t> </a:t>
            </a:r>
            <a:r>
              <a:rPr lang="de-DE" sz="2000" dirty="0"/>
              <a:t>(Werthner, 1998)</a:t>
            </a:r>
          </a:p>
          <a:p>
            <a:pPr marL="268288" indent="-268288">
              <a:lnSpc>
                <a:spcPct val="100000"/>
              </a:lnSpc>
            </a:pP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5437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9145016" cy="648072"/>
          </a:xfrm>
        </p:spPr>
        <p:txBody>
          <a:bodyPr>
            <a:normAutofit/>
          </a:bodyPr>
          <a:lstStyle/>
          <a:p>
            <a:pPr algn="r"/>
            <a:r>
              <a:rPr lang="de-DE" sz="3200" b="1" dirty="0" smtClean="0"/>
              <a:t>Von einfach zu komplex</a:t>
            </a:r>
            <a:endParaRPr lang="de-AT" sz="32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963" y="764704"/>
            <a:ext cx="6747831" cy="269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70" y="3645024"/>
            <a:ext cx="6654130" cy="287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51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0" y="116632"/>
            <a:ext cx="10729192" cy="1143000"/>
          </a:xfrm>
        </p:spPr>
        <p:txBody>
          <a:bodyPr>
            <a:noAutofit/>
          </a:bodyPr>
          <a:lstStyle/>
          <a:p>
            <a:pPr algn="r"/>
            <a:r>
              <a:rPr lang="de-DE" sz="3200" b="1" dirty="0" smtClean="0"/>
              <a:t>Bis zu</a:t>
            </a:r>
            <a:endParaRPr lang="de-AT" sz="3200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16" y="1628800"/>
            <a:ext cx="9379988" cy="389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45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5733" y="188640"/>
            <a:ext cx="11006667" cy="857250"/>
          </a:xfrm>
        </p:spPr>
        <p:txBody>
          <a:bodyPr>
            <a:normAutofit/>
          </a:bodyPr>
          <a:lstStyle/>
          <a:p>
            <a:pPr algn="ctr"/>
            <a:r>
              <a:rPr lang="en-US" altLang="de-DE" sz="3200" b="1" dirty="0" smtClean="0"/>
              <a:t>Evolution </a:t>
            </a:r>
            <a:r>
              <a:rPr lang="en-US" altLang="de-DE" sz="3200" b="1" dirty="0"/>
              <a:t>der “business” </a:t>
            </a:r>
            <a:r>
              <a:rPr lang="en-US" altLang="de-DE" sz="3200" b="1" dirty="0" err="1"/>
              <a:t>Landschaft</a:t>
            </a:r>
            <a:endParaRPr lang="en-US" altLang="de-DE" sz="3200" b="1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3971" y="620688"/>
            <a:ext cx="10515600" cy="3600400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de-DE" altLang="de-DE" sz="2200" dirty="0" smtClean="0"/>
              <a:t> </a:t>
            </a:r>
          </a:p>
          <a:p>
            <a:pPr marL="538163" lvl="1" indent="-280988" eaLnBrk="1" hangingPunct="1"/>
            <a:r>
              <a:rPr lang="de-DE" altLang="de-DE" sz="2200" dirty="0" smtClean="0"/>
              <a:t>Google 1998</a:t>
            </a:r>
          </a:p>
          <a:p>
            <a:pPr marL="538163" lvl="1" indent="-280988" eaLnBrk="1" hangingPunct="1"/>
            <a:r>
              <a:rPr lang="de-DE" altLang="de-DE" sz="2200" dirty="0" smtClean="0"/>
              <a:t>YouTube 2005</a:t>
            </a:r>
          </a:p>
          <a:p>
            <a:pPr marL="538163" lvl="1" indent="-280988" eaLnBrk="1" hangingPunct="1"/>
            <a:r>
              <a:rPr lang="de-DE" altLang="de-DE" sz="2200" dirty="0" smtClean="0"/>
              <a:t>Skype 2003</a:t>
            </a:r>
          </a:p>
          <a:p>
            <a:pPr marL="538163" lvl="1" indent="-280988" eaLnBrk="1" hangingPunct="1"/>
            <a:r>
              <a:rPr lang="de-DE" altLang="de-DE" sz="2200" dirty="0" smtClean="0"/>
              <a:t>eBay 1997</a:t>
            </a:r>
          </a:p>
          <a:p>
            <a:pPr marL="538163" lvl="1" indent="-280988" eaLnBrk="1" hangingPunct="1"/>
            <a:r>
              <a:rPr lang="de-DE" altLang="de-DE" sz="2200" dirty="0" smtClean="0"/>
              <a:t>Twitter 2006</a:t>
            </a:r>
          </a:p>
          <a:p>
            <a:pPr marL="538163" lvl="1" indent="-280988" eaLnBrk="1" hangingPunct="1"/>
            <a:r>
              <a:rPr lang="de-DE" altLang="de-DE" sz="2200" dirty="0" smtClean="0"/>
              <a:t>Facebook 2004 </a:t>
            </a:r>
          </a:p>
          <a:p>
            <a:pPr marL="538163" lvl="1" indent="-280988" eaLnBrk="1" hangingPunct="1"/>
            <a:r>
              <a:rPr lang="de-DE" altLang="de-DE" sz="2200" dirty="0" smtClean="0"/>
              <a:t>LinkedIn 2003</a:t>
            </a:r>
          </a:p>
          <a:p>
            <a:pPr marL="538163" lvl="1" indent="-280988" eaLnBrk="1" hangingPunct="1"/>
            <a:r>
              <a:rPr lang="de-DE" altLang="de-DE" sz="2200" dirty="0" smtClean="0"/>
              <a:t>Uber 2009</a:t>
            </a:r>
          </a:p>
          <a:p>
            <a:pPr marL="538163" lvl="1" indent="-280988" eaLnBrk="1" hangingPunct="1"/>
            <a:r>
              <a:rPr lang="de-DE" altLang="de-DE" sz="2200" dirty="0" err="1" smtClean="0"/>
              <a:t>Airbnb</a:t>
            </a:r>
            <a:r>
              <a:rPr lang="de-DE" altLang="de-DE" sz="2200" dirty="0" smtClean="0"/>
              <a:t> 2008</a:t>
            </a:r>
          </a:p>
          <a:p>
            <a:pPr marL="538163" lvl="1" indent="-280988" eaLnBrk="1" hangingPunct="1"/>
            <a:r>
              <a:rPr lang="de-DE" altLang="de-DE" sz="2200" dirty="0" smtClean="0"/>
              <a:t>Instagram 2010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19749" y="4581128"/>
            <a:ext cx="11208899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252000"/>
            <a:r>
              <a:rPr lang="en-US" altLang="de-DE" sz="2200" dirty="0" smtClean="0"/>
              <a:t>Basis: </a:t>
            </a:r>
            <a:r>
              <a:rPr lang="en-US" altLang="de-DE" sz="2200" dirty="0" err="1" smtClean="0"/>
              <a:t>Nutzernetzwerk</a:t>
            </a:r>
            <a:r>
              <a:rPr lang="en-US" altLang="de-DE" sz="2200" dirty="0" smtClean="0"/>
              <a:t> und Information von </a:t>
            </a:r>
            <a:r>
              <a:rPr lang="en-US" altLang="de-DE" sz="2200" dirty="0" err="1" smtClean="0"/>
              <a:t>Nutzern</a:t>
            </a:r>
            <a:r>
              <a:rPr lang="en-US" altLang="de-DE" sz="2200" dirty="0" smtClean="0"/>
              <a:t> und </a:t>
            </a:r>
            <a:r>
              <a:rPr lang="en-US" altLang="de-DE" sz="2200" dirty="0" err="1" smtClean="0"/>
              <a:t>über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Nutzer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sowie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Märkte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nicht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Infrastruktur</a:t>
            </a:r>
            <a:endParaRPr lang="en-US" altLang="de-DE" sz="2200" dirty="0" smtClean="0"/>
          </a:p>
          <a:p>
            <a:pPr marL="360000" indent="-252000"/>
            <a:r>
              <a:rPr lang="en-US" altLang="de-DE" sz="2200" dirty="0" err="1" smtClean="0"/>
              <a:t>Virtualisierung</a:t>
            </a:r>
            <a:r>
              <a:rPr lang="en-US" altLang="de-DE" sz="2200" dirty="0" smtClean="0"/>
              <a:t> des </a:t>
            </a:r>
            <a:r>
              <a:rPr lang="en-US" altLang="de-DE" sz="2200" dirty="0" err="1" smtClean="0"/>
              <a:t>Geschäfts</a:t>
            </a:r>
            <a:r>
              <a:rPr lang="en-US" altLang="de-DE" sz="2200" dirty="0" smtClean="0"/>
              <a:t> (</a:t>
            </a:r>
            <a:r>
              <a:rPr lang="en-US" altLang="de-DE" sz="2200" dirty="0" err="1" smtClean="0"/>
              <a:t>nicht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nur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Technologie</a:t>
            </a:r>
            <a:r>
              <a:rPr lang="en-US" altLang="de-DE" sz="2200" dirty="0" smtClean="0"/>
              <a:t>)</a:t>
            </a:r>
          </a:p>
          <a:p>
            <a:pPr marL="360000" indent="-252000"/>
            <a:r>
              <a:rPr lang="en-US" altLang="de-DE" sz="2200" dirty="0" smtClean="0"/>
              <a:t>Permanent </a:t>
            </a:r>
            <a:r>
              <a:rPr lang="en-US" altLang="de-DE" sz="2200" dirty="0" err="1" smtClean="0"/>
              <a:t>neue</a:t>
            </a:r>
            <a:r>
              <a:rPr lang="en-US" altLang="de-DE" sz="2200" dirty="0" smtClean="0"/>
              <a:t> “</a:t>
            </a:r>
            <a:r>
              <a:rPr lang="en-US" altLang="de-DE" sz="2200" dirty="0" err="1" smtClean="0"/>
              <a:t>Spieler</a:t>
            </a:r>
            <a:r>
              <a:rPr lang="en-US" altLang="de-DE" sz="2200" dirty="0" smtClean="0"/>
              <a:t>”, </a:t>
            </a:r>
            <a:r>
              <a:rPr lang="en-US" altLang="de-DE" sz="2200" dirty="0" err="1" smtClean="0"/>
              <a:t>gleichzeitig</a:t>
            </a:r>
            <a:r>
              <a:rPr lang="en-US" altLang="de-DE" sz="2200" dirty="0" smtClean="0"/>
              <a:t> Trend </a:t>
            </a:r>
            <a:r>
              <a:rPr lang="en-US" altLang="de-DE" sz="2200" dirty="0" err="1" smtClean="0"/>
              <a:t>zu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Konzentration</a:t>
            </a:r>
            <a:r>
              <a:rPr lang="en-US" altLang="de-DE" sz="2200" dirty="0" smtClean="0"/>
              <a:t> </a:t>
            </a:r>
            <a:r>
              <a:rPr lang="en-US" altLang="de-DE" sz="2200" dirty="0" err="1" smtClean="0"/>
              <a:t>mit</a:t>
            </a:r>
            <a:r>
              <a:rPr lang="en-US" altLang="de-DE" sz="2200" dirty="0" smtClean="0"/>
              <a:t> </a:t>
            </a:r>
            <a:r>
              <a:rPr lang="en-US" altLang="de-DE" sz="2200" b="1" dirty="0" err="1" smtClean="0"/>
              <a:t>Winnesr</a:t>
            </a:r>
            <a:r>
              <a:rPr lang="en-US" altLang="de-DE" sz="2200" b="1" dirty="0" smtClean="0"/>
              <a:t> take it all</a:t>
            </a:r>
          </a:p>
        </p:txBody>
      </p:sp>
    </p:spTree>
    <p:extLst>
      <p:ext uri="{BB962C8B-B14F-4D97-AF65-F5344CB8AC3E}">
        <p14:creationId xmlns:p14="http://schemas.microsoft.com/office/powerpoint/2010/main" val="85072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964994"/>
            <a:ext cx="7839282" cy="54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480376" y="4797152"/>
            <a:ext cx="2496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Geoff Parker </a:t>
            </a:r>
            <a:r>
              <a:rPr lang="de-DE" sz="1600" dirty="0" err="1" smtClean="0"/>
              <a:t>Oct</a:t>
            </a:r>
            <a:r>
              <a:rPr lang="de-DE" sz="1600" dirty="0" smtClean="0"/>
              <a:t> 10, 2019</a:t>
            </a:r>
            <a:endParaRPr lang="de-AT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smtClean="0"/>
              <a:t>Marktkapitalisierung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229975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684" y="333376"/>
            <a:ext cx="10363200" cy="536575"/>
          </a:xfrm>
          <a:noFill/>
          <a:ln/>
        </p:spPr>
        <p:txBody>
          <a:bodyPr lIns="92075" tIns="46038" rIns="92075" bIns="46038">
            <a:normAutofit/>
          </a:bodyPr>
          <a:lstStyle/>
          <a:p>
            <a:pPr algn="ctr"/>
            <a:r>
              <a:rPr lang="de-DE" sz="3200" b="1" dirty="0" err="1" smtClean="0"/>
              <a:t>Marktkap</a:t>
            </a:r>
            <a:r>
              <a:rPr lang="it-IT" sz="3200" b="1" dirty="0" err="1" smtClean="0"/>
              <a:t>italisierung</a:t>
            </a:r>
            <a:endParaRPr lang="it-IT" sz="32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43405" y="5694469"/>
            <a:ext cx="11257251" cy="39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  <a:spcAft>
                <a:spcPct val="5000"/>
              </a:spcAft>
              <a:buClr>
                <a:srgbClr val="881427"/>
              </a:buClr>
            </a:pPr>
            <a:r>
              <a:rPr lang="en-US" sz="20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Liste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der top </a:t>
            </a:r>
            <a:r>
              <a:rPr lang="en-US" sz="20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bewerteten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Firmen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– Basis Financial </a:t>
            </a:r>
            <a:r>
              <a:rPr lang="en-US" sz="20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Times Global 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500, </a:t>
            </a:r>
            <a:r>
              <a:rPr lang="en-US" sz="20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keine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Investmentfirmen</a:t>
            </a:r>
            <a:r>
              <a:rPr lang="en-US" sz="20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59899" y="1556792"/>
            <a:ext cx="359585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Sep 2019, </a:t>
            </a:r>
            <a:r>
              <a:rPr lang="de-DE" b="1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Mrd</a:t>
            </a:r>
            <a:r>
              <a:rPr lang="de-DE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USD</a:t>
            </a: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Microsoft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1,062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Apple Inc. 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1,012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Amazon.com 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858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Alphabet Inc. 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838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Berkshire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Hathaway 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508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Facebook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508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Alibaba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Group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435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Tencent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	   398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Visa 	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  385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JPMorgan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Chase 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	   376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719508" y="1556792"/>
            <a:ext cx="333937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März 2011, </a:t>
            </a:r>
            <a:r>
              <a:rPr lang="de-DE" b="1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Mrd</a:t>
            </a:r>
            <a:r>
              <a:rPr lang="de-DE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USD</a:t>
            </a: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Exxon Mobil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417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PetroChina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326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b="1" i="1" dirty="0">
                <a:latin typeface="Roboto Light" panose="02000000000000000000" pitchFamily="2" charset="0"/>
                <a:ea typeface="Roboto Light" panose="02000000000000000000" pitchFamily="2" charset="0"/>
              </a:rPr>
              <a:t>Apple Inc. 		</a:t>
            </a:r>
            <a:r>
              <a:rPr lang="de-AT" b="1" i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321</a:t>
            </a:r>
            <a:endParaRPr lang="de-AT" b="1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ICBC 	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251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Petrobras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247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BHP </a:t>
            </a:r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Billiton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247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China </a:t>
            </a:r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Construction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Bank 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232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Royal </a:t>
            </a:r>
            <a:r>
              <a:rPr lang="de-AT" dirty="0" err="1">
                <a:latin typeface="Roboto Light" panose="02000000000000000000" pitchFamily="2" charset="0"/>
                <a:ea typeface="Roboto Light" panose="02000000000000000000" pitchFamily="2" charset="0"/>
              </a:rPr>
              <a:t>Dutch</a:t>
            </a:r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 Shell 	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226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dirty="0">
                <a:latin typeface="Roboto Light" panose="02000000000000000000" pitchFamily="2" charset="0"/>
                <a:ea typeface="Roboto Light" panose="02000000000000000000" pitchFamily="2" charset="0"/>
              </a:rPr>
              <a:t>Chevron Corporation 	</a:t>
            </a:r>
            <a:r>
              <a:rPr lang="de-AT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215</a:t>
            </a:r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de-AT" i="1" dirty="0">
                <a:latin typeface="Roboto Light" panose="02000000000000000000" pitchFamily="2" charset="0"/>
                <a:ea typeface="Roboto Light" panose="02000000000000000000" pitchFamily="2" charset="0"/>
              </a:rPr>
              <a:t>Microsoft 		</a:t>
            </a:r>
            <a:r>
              <a:rPr lang="de-AT" i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213</a:t>
            </a:r>
            <a:endParaRPr lang="de-AT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de-AT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355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199456" y="188640"/>
            <a:ext cx="10515600" cy="687607"/>
          </a:xfrm>
        </p:spPr>
        <p:txBody>
          <a:bodyPr>
            <a:normAutofit/>
          </a:bodyPr>
          <a:lstStyle/>
          <a:p>
            <a:pPr algn="r"/>
            <a:r>
              <a:rPr lang="de-DE" altLang="de-DE" sz="3200" b="1" dirty="0" smtClean="0"/>
              <a:t>Regionen </a:t>
            </a:r>
            <a:r>
              <a:rPr lang="de-DE" altLang="de-DE" sz="3200" b="1" dirty="0" err="1"/>
              <a:t>bzw</a:t>
            </a:r>
            <a:r>
              <a:rPr lang="de-DE" altLang="de-DE" sz="3200" b="1" dirty="0"/>
              <a:t> Staaten</a:t>
            </a:r>
          </a:p>
        </p:txBody>
      </p:sp>
      <p:pic>
        <p:nvPicPr>
          <p:cNvPr id="7" name="Grafi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908720"/>
            <a:ext cx="8784976" cy="58326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7680176" y="350100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European Digital Economy and Society Index (DESI)</a:t>
            </a:r>
            <a:endParaRPr lang="en-US" dirty="0" smtClean="0"/>
          </a:p>
          <a:p>
            <a:r>
              <a:rPr lang="en-US" dirty="0" smtClean="0"/>
              <a:t>EU Innovation </a:t>
            </a:r>
            <a:r>
              <a:rPr lang="en-US"/>
              <a:t>Scoreboard </a:t>
            </a:r>
            <a:r>
              <a:rPr lang="en-US" smtClean="0"/>
              <a:t>Map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98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07368" y="1356463"/>
            <a:ext cx="11449272" cy="5096873"/>
          </a:xfrm>
        </p:spPr>
        <p:txBody>
          <a:bodyPr>
            <a:normAutofit/>
          </a:bodyPr>
          <a:lstStyle/>
          <a:p>
            <a:pPr marL="179388" indent="-179388">
              <a:lnSpc>
                <a:spcPct val="100000"/>
              </a:lnSpc>
            </a:pPr>
            <a:r>
              <a:rPr lang="en-US" sz="2000" dirty="0" err="1" smtClean="0"/>
              <a:t>Empirische</a:t>
            </a:r>
            <a:r>
              <a:rPr lang="en-US" sz="2000" dirty="0" smtClean="0"/>
              <a:t> </a:t>
            </a:r>
            <a:r>
              <a:rPr lang="en-US" sz="2000" dirty="0" err="1" smtClean="0"/>
              <a:t>Evidenz</a:t>
            </a:r>
            <a:r>
              <a:rPr lang="en-US" sz="2000" dirty="0" smtClean="0"/>
              <a:t>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regionale</a:t>
            </a:r>
            <a:r>
              <a:rPr lang="en-US" sz="2000" dirty="0" smtClean="0"/>
              <a:t> </a:t>
            </a:r>
            <a:r>
              <a:rPr lang="en-US" sz="2000" dirty="0" err="1" smtClean="0"/>
              <a:t>Effekte</a:t>
            </a:r>
            <a:r>
              <a:rPr lang="en-US" sz="2000" dirty="0" smtClean="0"/>
              <a:t> von F&amp;E </a:t>
            </a:r>
            <a:r>
              <a:rPr lang="en-US" sz="2000" dirty="0" err="1" smtClean="0"/>
              <a:t>Investition</a:t>
            </a:r>
            <a:r>
              <a:rPr lang="en-US" sz="2000" dirty="0" smtClean="0"/>
              <a:t> (</a:t>
            </a:r>
            <a:r>
              <a:rPr lang="en-US" sz="2000" dirty="0" err="1" smtClean="0"/>
              <a:t>siehe</a:t>
            </a:r>
            <a:r>
              <a:rPr lang="en-US" sz="2000" dirty="0" smtClean="0"/>
              <a:t>: The Economic Rationale for Public R&amp;I Funding, </a:t>
            </a:r>
            <a:r>
              <a:rPr lang="en-US" sz="2000" dirty="0"/>
              <a:t>European Commission </a:t>
            </a:r>
            <a:r>
              <a:rPr lang="en-US" sz="2000" dirty="0" smtClean="0"/>
              <a:t>2017) </a:t>
            </a:r>
            <a:endParaRPr lang="en-US" sz="2000" dirty="0"/>
          </a:p>
          <a:p>
            <a:pPr marL="447675" lvl="1" indent="-190500"/>
            <a:r>
              <a:rPr lang="en-US" sz="2000" dirty="0" err="1" smtClean="0"/>
              <a:t>Zwei</a:t>
            </a:r>
            <a:r>
              <a:rPr lang="en-US" sz="2000" dirty="0" smtClean="0"/>
              <a:t> </a:t>
            </a:r>
            <a:r>
              <a:rPr lang="en-US" sz="2000" dirty="0" err="1" smtClean="0"/>
              <a:t>Drittel</a:t>
            </a:r>
            <a:r>
              <a:rPr lang="en-US" sz="2000" dirty="0" smtClean="0"/>
              <a:t> des </a:t>
            </a:r>
            <a:r>
              <a:rPr lang="en-US" sz="2000" dirty="0" err="1" smtClean="0"/>
              <a:t>Europäischen</a:t>
            </a:r>
            <a:r>
              <a:rPr lang="en-US" sz="2000" dirty="0" smtClean="0"/>
              <a:t> </a:t>
            </a:r>
            <a:r>
              <a:rPr lang="en-US" sz="2000" dirty="0" err="1" smtClean="0"/>
              <a:t>Wachstums</a:t>
            </a:r>
            <a:r>
              <a:rPr lang="en-US" sz="2000" dirty="0" smtClean="0"/>
              <a:t> 1995 - </a:t>
            </a:r>
            <a:r>
              <a:rPr lang="en-US" sz="2000" dirty="0"/>
              <a:t>2007 </a:t>
            </a:r>
            <a:r>
              <a:rPr lang="en-US" sz="2000" dirty="0" err="1" smtClean="0"/>
              <a:t>wird</a:t>
            </a:r>
            <a:r>
              <a:rPr lang="en-US" sz="2000" dirty="0" smtClean="0"/>
              <a:t> auf </a:t>
            </a:r>
            <a:r>
              <a:rPr lang="en-US" sz="2000" dirty="0" err="1" smtClean="0"/>
              <a:t>F&amp;E</a:t>
            </a:r>
            <a:r>
              <a:rPr lang="en-US" sz="2000" dirty="0" smtClean="0"/>
              <a:t> </a:t>
            </a:r>
            <a:r>
              <a:rPr lang="en-US" sz="2000" dirty="0" err="1" smtClean="0"/>
              <a:t>zurückgeführt</a:t>
            </a:r>
            <a:r>
              <a:rPr lang="en-US" sz="2000" dirty="0" smtClean="0"/>
              <a:t> </a:t>
            </a:r>
            <a:endParaRPr lang="en-US" sz="2000" dirty="0"/>
          </a:p>
          <a:p>
            <a:pPr marL="447675" lvl="1" indent="-190500"/>
            <a:endParaRPr lang="en-US" sz="2000" dirty="0" smtClean="0"/>
          </a:p>
          <a:p>
            <a:pPr marL="179388" indent="-179388"/>
            <a:r>
              <a:rPr lang="en-US" sz="2000" dirty="0" err="1" smtClean="0"/>
              <a:t>Wichtig</a:t>
            </a:r>
            <a:r>
              <a:rPr lang="en-US" sz="2000" dirty="0" smtClean="0"/>
              <a:t> </a:t>
            </a:r>
            <a:r>
              <a:rPr lang="en-US" sz="2000" dirty="0" err="1" smtClean="0"/>
              <a:t>Kooperation</a:t>
            </a:r>
            <a:r>
              <a:rPr lang="en-US" sz="2000" dirty="0" smtClean="0"/>
              <a:t> </a:t>
            </a:r>
            <a:r>
              <a:rPr lang="en-US" sz="2000" dirty="0" err="1" smtClean="0"/>
              <a:t>privater</a:t>
            </a:r>
            <a:r>
              <a:rPr lang="en-US" sz="2000" dirty="0" smtClean="0"/>
              <a:t> </a:t>
            </a:r>
            <a:r>
              <a:rPr lang="en-US" sz="2000" dirty="0" err="1" smtClean="0"/>
              <a:t>Firmen</a:t>
            </a:r>
            <a:r>
              <a:rPr lang="en-US" sz="2000" dirty="0" smtClean="0"/>
              <a:t> und </a:t>
            </a:r>
            <a:r>
              <a:rPr lang="en-US" sz="2000" dirty="0" err="1" smtClean="0"/>
              <a:t>öffentlicher</a:t>
            </a:r>
            <a:r>
              <a:rPr lang="en-US" sz="2000" dirty="0" smtClean="0"/>
              <a:t> Hand</a:t>
            </a:r>
            <a:endParaRPr lang="en-US" sz="2000" dirty="0"/>
          </a:p>
        </p:txBody>
      </p:sp>
      <p:sp>
        <p:nvSpPr>
          <p:cNvPr id="4" name="Titel 4"/>
          <p:cNvSpPr>
            <a:spLocks noGrp="1"/>
          </p:cNvSpPr>
          <p:nvPr>
            <p:ph type="title"/>
          </p:nvPr>
        </p:nvSpPr>
        <p:spPr>
          <a:xfrm>
            <a:off x="1196975" y="365124"/>
            <a:ext cx="10515600" cy="759619"/>
          </a:xfrm>
        </p:spPr>
        <p:txBody>
          <a:bodyPr>
            <a:normAutofit/>
          </a:bodyPr>
          <a:lstStyle/>
          <a:p>
            <a:pPr algn="r"/>
            <a:r>
              <a:rPr lang="en-US" altLang="de-DE" sz="3200" b="1" dirty="0" smtClean="0"/>
              <a:t>F&amp;E und reg. </a:t>
            </a:r>
            <a:r>
              <a:rPr lang="en-US" altLang="de-DE" sz="3200" b="1" dirty="0" err="1" smtClean="0"/>
              <a:t>Wachstum</a:t>
            </a:r>
            <a:endParaRPr lang="de-DE" alt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6387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63352" y="260648"/>
            <a:ext cx="11449272" cy="687607"/>
          </a:xfrm>
        </p:spPr>
        <p:txBody>
          <a:bodyPr>
            <a:normAutofit/>
          </a:bodyPr>
          <a:lstStyle/>
          <a:p>
            <a:pPr algn="r"/>
            <a:r>
              <a:rPr lang="en-US" altLang="de-DE" sz="3200" b="1" dirty="0" smtClean="0"/>
              <a:t>F&amp;E und </a:t>
            </a:r>
            <a:r>
              <a:rPr lang="en-US" altLang="de-DE" sz="3200" b="1" dirty="0"/>
              <a:t>reg. </a:t>
            </a:r>
            <a:r>
              <a:rPr lang="en-US" altLang="de-DE" sz="3200" b="1" dirty="0" err="1"/>
              <a:t>Wachstum</a:t>
            </a:r>
            <a:endParaRPr lang="de-DE" altLang="de-DE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908720"/>
            <a:ext cx="6984776" cy="516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472264" y="1988840"/>
            <a:ext cx="3482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Investition 2000 </a:t>
            </a:r>
            <a:r>
              <a:rPr lang="de-DE" sz="2000" dirty="0" err="1"/>
              <a:t>vs</a:t>
            </a:r>
            <a:r>
              <a:rPr lang="de-DE" sz="2000" dirty="0"/>
              <a:t> </a:t>
            </a:r>
            <a:r>
              <a:rPr lang="de-DE" sz="2000" dirty="0" err="1"/>
              <a:t>durchsch</a:t>
            </a:r>
            <a:r>
              <a:rPr lang="de-DE" sz="2000" dirty="0"/>
              <a:t>. </a:t>
            </a:r>
            <a:r>
              <a:rPr lang="de-DE" sz="2000" dirty="0" err="1"/>
              <a:t>jährl</a:t>
            </a:r>
            <a:r>
              <a:rPr lang="de-DE" sz="2000" dirty="0"/>
              <a:t>. Produktivitätszuwachs </a:t>
            </a:r>
            <a:r>
              <a:rPr lang="de-DE" sz="2000" dirty="0" smtClean="0"/>
              <a:t>2000-2007</a:t>
            </a:r>
          </a:p>
          <a:p>
            <a:endParaRPr lang="de-AT" sz="2000" dirty="0" smtClean="0"/>
          </a:p>
        </p:txBody>
      </p:sp>
    </p:spTree>
    <p:extLst>
      <p:ext uri="{BB962C8B-B14F-4D97-AF65-F5344CB8AC3E}">
        <p14:creationId xmlns:p14="http://schemas.microsoft.com/office/powerpoint/2010/main" val="26763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ChangeArrowheads="1"/>
          </p:cNvSpPr>
          <p:nvPr/>
        </p:nvSpPr>
        <p:spPr bwMode="auto">
          <a:xfrm>
            <a:off x="2057400" y="1326207"/>
            <a:ext cx="8229600" cy="1382713"/>
          </a:xfrm>
          <a:prstGeom prst="rect">
            <a:avLst/>
          </a:prstGeom>
          <a:gradFill rotWithShape="0">
            <a:gsLst>
              <a:gs pos="0">
                <a:srgbClr val="FFFF66">
                  <a:gamma/>
                  <a:tint val="46275"/>
                  <a:invGamma/>
                </a:srgbClr>
              </a:gs>
              <a:gs pos="100000">
                <a:srgbClr val="FFFF6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2075" tIns="46038" rIns="92075" bIns="46038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63588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82688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1788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0888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8088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35288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92488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49688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de-DE" altLang="de-DE" sz="2800" b="1" i="1" dirty="0">
                <a:latin typeface="+mn-lt"/>
              </a:rPr>
              <a:t>More </a:t>
            </a:r>
            <a:r>
              <a:rPr lang="de-DE" altLang="de-DE" sz="2800" b="1" i="1" dirty="0" err="1">
                <a:latin typeface="+mn-lt"/>
              </a:rPr>
              <a:t>than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being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helped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by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computers</a:t>
            </a:r>
            <a:r>
              <a:rPr lang="de-DE" altLang="de-DE" sz="2800" b="1" i="1" dirty="0">
                <a:latin typeface="+mn-lt"/>
              </a:rPr>
              <a:t>, </a:t>
            </a:r>
            <a:r>
              <a:rPr lang="de-DE" altLang="de-DE" sz="2800" b="1" i="1" dirty="0" err="1">
                <a:latin typeface="+mn-lt"/>
              </a:rPr>
              <a:t>companies</a:t>
            </a:r>
            <a:r>
              <a:rPr lang="de-DE" altLang="de-DE" sz="2800" b="1" i="1" dirty="0">
                <a:latin typeface="+mn-lt"/>
              </a:rPr>
              <a:t> will live </a:t>
            </a:r>
            <a:r>
              <a:rPr lang="de-DE" altLang="de-DE" sz="2800" b="1" i="1" dirty="0" err="1">
                <a:latin typeface="+mn-lt"/>
              </a:rPr>
              <a:t>by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them</a:t>
            </a:r>
            <a:r>
              <a:rPr lang="de-DE" altLang="de-DE" sz="2800" b="1" i="1" dirty="0">
                <a:latin typeface="+mn-lt"/>
              </a:rPr>
              <a:t>, </a:t>
            </a:r>
            <a:r>
              <a:rPr lang="de-DE" altLang="de-DE" sz="2800" b="1" i="1" dirty="0" err="1">
                <a:latin typeface="+mn-lt"/>
              </a:rPr>
              <a:t>shaping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strategy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and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structure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to</a:t>
            </a:r>
            <a:r>
              <a:rPr lang="de-DE" altLang="de-DE" sz="2800" b="1" i="1" dirty="0">
                <a:latin typeface="+mn-lt"/>
              </a:rPr>
              <a:t> fit </a:t>
            </a:r>
            <a:r>
              <a:rPr lang="de-DE" altLang="de-DE" sz="2800" b="1" i="1" dirty="0" err="1">
                <a:latin typeface="+mn-lt"/>
              </a:rPr>
              <a:t>new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information</a:t>
            </a:r>
            <a:r>
              <a:rPr lang="de-DE" altLang="de-DE" sz="2800" b="1" i="1" dirty="0">
                <a:latin typeface="+mn-lt"/>
              </a:rPr>
              <a:t> </a:t>
            </a:r>
            <a:r>
              <a:rPr lang="de-DE" altLang="de-DE" sz="2800" b="1" i="1" dirty="0" err="1">
                <a:latin typeface="+mn-lt"/>
              </a:rPr>
              <a:t>technology</a:t>
            </a:r>
            <a:endParaRPr lang="de-DE" altLang="de-DE" sz="2800" b="1" dirty="0">
              <a:latin typeface="+mn-lt"/>
            </a:endParaRPr>
          </a:p>
        </p:txBody>
      </p:sp>
      <p:sp>
        <p:nvSpPr>
          <p:cNvPr id="171011" name="Text Box 3"/>
          <p:cNvSpPr txBox="1">
            <a:spLocks noChangeArrowheads="1"/>
          </p:cNvSpPr>
          <p:nvPr/>
        </p:nvSpPr>
        <p:spPr bwMode="auto">
          <a:xfrm>
            <a:off x="2057400" y="3429000"/>
            <a:ext cx="820737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algn="l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endParaRPr lang="de-DE" altLang="de-DE" sz="1200" dirty="0">
              <a:latin typeface="+mn-lt"/>
            </a:endParaRPr>
          </a:p>
          <a:p>
            <a:pPr eaLnBrk="0" hangingPunct="0"/>
            <a:r>
              <a:rPr lang="de-DE" altLang="de-DE" sz="2000" dirty="0" err="1">
                <a:latin typeface="+mn-lt"/>
              </a:rPr>
              <a:t>Encyclopaedia</a:t>
            </a:r>
            <a:r>
              <a:rPr lang="de-DE" altLang="de-DE" sz="2000" dirty="0">
                <a:latin typeface="+mn-lt"/>
              </a:rPr>
              <a:t> </a:t>
            </a:r>
            <a:r>
              <a:rPr lang="de-DE" altLang="de-DE" sz="2000" dirty="0" err="1">
                <a:latin typeface="+mn-lt"/>
              </a:rPr>
              <a:t>Britannica</a:t>
            </a:r>
            <a:r>
              <a:rPr lang="de-DE" altLang="de-DE" sz="2000" dirty="0">
                <a:latin typeface="+mn-lt"/>
              </a:rPr>
              <a:t> – </a:t>
            </a:r>
            <a:r>
              <a:rPr lang="de-DE" altLang="de-DE" sz="2000" dirty="0" smtClean="0">
                <a:latin typeface="+mn-lt"/>
              </a:rPr>
              <a:t>Wikipedia</a:t>
            </a:r>
          </a:p>
          <a:p>
            <a:pPr eaLnBrk="0" hangingPunct="0"/>
            <a:r>
              <a:rPr lang="de-DE" altLang="de-DE" sz="2000" dirty="0" smtClean="0">
                <a:latin typeface="+mn-lt"/>
              </a:rPr>
              <a:t>Medien </a:t>
            </a:r>
            <a:endParaRPr lang="de-DE" altLang="de-DE" sz="2000" dirty="0">
              <a:latin typeface="+mn-lt"/>
            </a:endParaRPr>
          </a:p>
          <a:p>
            <a:pPr eaLnBrk="0" hangingPunct="0"/>
            <a:r>
              <a:rPr lang="de-DE" altLang="de-DE" sz="2000" dirty="0" smtClean="0">
                <a:latin typeface="+mn-lt"/>
              </a:rPr>
              <a:t>E-</a:t>
            </a:r>
            <a:r>
              <a:rPr lang="de-DE" altLang="de-DE" sz="2000" dirty="0" err="1" smtClean="0">
                <a:latin typeface="+mn-lt"/>
              </a:rPr>
              <a:t>commerce</a:t>
            </a:r>
            <a:endParaRPr lang="de-DE" altLang="de-DE" sz="2000" dirty="0" smtClean="0">
              <a:latin typeface="+mn-lt"/>
            </a:endParaRPr>
          </a:p>
          <a:p>
            <a:pPr eaLnBrk="0" hangingPunct="0"/>
            <a:r>
              <a:rPr lang="de-DE" altLang="de-DE" sz="2000" dirty="0" smtClean="0">
                <a:latin typeface="+mn-lt"/>
              </a:rPr>
              <a:t>E-</a:t>
            </a:r>
            <a:r>
              <a:rPr lang="de-DE" altLang="de-DE" sz="2000" dirty="0" err="1" smtClean="0">
                <a:latin typeface="+mn-lt"/>
              </a:rPr>
              <a:t>governemnt</a:t>
            </a:r>
            <a:endParaRPr lang="de-DE" altLang="de-DE" sz="2000" dirty="0">
              <a:latin typeface="+mn-lt"/>
            </a:endParaRPr>
          </a:p>
          <a:p>
            <a:pPr eaLnBrk="0" hangingPunct="0"/>
            <a:r>
              <a:rPr lang="de-DE" altLang="de-DE" sz="2000" dirty="0" smtClean="0">
                <a:latin typeface="+mn-lt"/>
              </a:rPr>
              <a:t>Politik  </a:t>
            </a:r>
          </a:p>
          <a:p>
            <a:pPr eaLnBrk="0" hangingPunct="0"/>
            <a:r>
              <a:rPr lang="de-DE" altLang="de-DE" sz="2000" dirty="0" smtClean="0">
                <a:latin typeface="+mn-lt"/>
              </a:rPr>
              <a:t>…..…</a:t>
            </a:r>
            <a:endParaRPr lang="de-DE" altLang="de-DE" sz="2000" dirty="0">
              <a:latin typeface="+mn-lt"/>
            </a:endParaRP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8609447" y="2956882"/>
            <a:ext cx="187904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de-DE" altLang="de-DE" sz="2000" b="1" dirty="0"/>
              <a:t>(Fortune 1988) </a:t>
            </a:r>
            <a:endParaRPr lang="it-IT" altLang="de-DE" sz="2000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7968208" y="1628800"/>
            <a:ext cx="2088232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6672064" y="764704"/>
            <a:ext cx="5331909" cy="4924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altLang="de-DE" sz="2600" b="1" i="1" dirty="0" smtClean="0"/>
              <a:t>Staaten, Regierungen, Verwaltung</a:t>
            </a:r>
            <a:r>
              <a:rPr lang="de-DE" altLang="de-DE" sz="2400" b="1" i="1" dirty="0" smtClean="0"/>
              <a:t>…..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74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1" grpId="0"/>
      <p:bldP spid="17101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/>
          <p:nvPr/>
        </p:nvPicPr>
        <p:blipFill>
          <a:blip r:embed="rId2"/>
          <a:stretch>
            <a:fillRect/>
          </a:stretch>
        </p:blipFill>
        <p:spPr>
          <a:xfrm>
            <a:off x="4223792" y="692696"/>
            <a:ext cx="7272808" cy="6120680"/>
          </a:xfrm>
          <a:prstGeom prst="rect">
            <a:avLst/>
          </a:prstGeom>
        </p:spPr>
      </p:pic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335360" y="1052736"/>
            <a:ext cx="3600400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b="1" dirty="0" err="1" smtClean="0"/>
              <a:t>Tire</a:t>
            </a:r>
            <a:r>
              <a:rPr lang="de-DE" sz="1800" b="1" dirty="0" smtClean="0"/>
              <a:t> Tracks </a:t>
            </a:r>
          </a:p>
          <a:p>
            <a:pPr marL="0" indent="0">
              <a:buNone/>
            </a:pPr>
            <a:r>
              <a:rPr lang="en-US" sz="1800" dirty="0" smtClean="0"/>
              <a:t>US </a:t>
            </a:r>
            <a:r>
              <a:rPr lang="en-US" sz="1800" dirty="0"/>
              <a:t>National Academy Workshop Report, 2016;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“</a:t>
            </a:r>
            <a:r>
              <a:rPr lang="en-US" sz="1800" dirty="0"/>
              <a:t>Continuing Innovation in IT</a:t>
            </a:r>
            <a:r>
              <a:rPr lang="en-US" sz="1800" dirty="0" smtClean="0"/>
              <a:t>”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err="1" smtClean="0"/>
              <a:t>Wichtige</a:t>
            </a:r>
            <a:r>
              <a:rPr lang="en-US" sz="1800" dirty="0" smtClean="0"/>
              <a:t> Rolle </a:t>
            </a:r>
            <a:r>
              <a:rPr lang="en-US" sz="1800" dirty="0" err="1" smtClean="0"/>
              <a:t>universitärer</a:t>
            </a:r>
            <a:r>
              <a:rPr lang="en-US" sz="1800" dirty="0" smtClean="0"/>
              <a:t> </a:t>
            </a:r>
            <a:r>
              <a:rPr lang="en-US" sz="1800" dirty="0" err="1" smtClean="0"/>
              <a:t>Forschung</a:t>
            </a:r>
            <a:r>
              <a:rPr lang="en-US" sz="1800" dirty="0" smtClean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9032" y="188640"/>
            <a:ext cx="10515600" cy="576064"/>
          </a:xfrm>
        </p:spPr>
        <p:txBody>
          <a:bodyPr>
            <a:normAutofit/>
          </a:bodyPr>
          <a:lstStyle/>
          <a:p>
            <a:pPr algn="r"/>
            <a:r>
              <a:rPr lang="de-DE" altLang="de-DE" sz="3200" b="1" dirty="0" smtClean="0"/>
              <a:t>Langer Weg der Forschung</a:t>
            </a:r>
            <a:endParaRPr lang="de-AT" sz="3200" b="1" dirty="0"/>
          </a:p>
        </p:txBody>
      </p:sp>
    </p:spTree>
    <p:extLst>
      <p:ext uri="{BB962C8B-B14F-4D97-AF65-F5344CB8AC3E}">
        <p14:creationId xmlns:p14="http://schemas.microsoft.com/office/powerpoint/2010/main" val="12443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73746" y="211978"/>
            <a:ext cx="10106830" cy="706090"/>
          </a:xfrm>
        </p:spPr>
        <p:txBody>
          <a:bodyPr>
            <a:normAutofit/>
          </a:bodyPr>
          <a:lstStyle/>
          <a:p>
            <a:pPr algn="r"/>
            <a:r>
              <a:rPr lang="de-AT" sz="3200" b="1" dirty="0"/>
              <a:t>Rolle der </a:t>
            </a:r>
            <a:r>
              <a:rPr lang="de-AT" sz="3200" b="1" dirty="0" smtClean="0"/>
              <a:t>IT</a:t>
            </a:r>
            <a:endParaRPr lang="de-AT" sz="3200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3935760" y="980728"/>
            <a:ext cx="2088232" cy="4806240"/>
            <a:chOff x="2411760" y="980728"/>
            <a:chExt cx="2088232" cy="4806240"/>
          </a:xfrm>
        </p:grpSpPr>
        <p:sp>
          <p:nvSpPr>
            <p:cNvPr id="8" name="Rechteck 7"/>
            <p:cNvSpPr/>
            <p:nvPr/>
          </p:nvSpPr>
          <p:spPr>
            <a:xfrm>
              <a:off x="2411760" y="980728"/>
              <a:ext cx="2088232" cy="1008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/>
                  </a:solidFill>
                </a:rPr>
                <a:t>IT</a:t>
              </a:r>
              <a:br>
                <a:rPr lang="de-AT" b="1" dirty="0">
                  <a:solidFill>
                    <a:schemeClr val="bg1"/>
                  </a:solidFill>
                </a:rPr>
              </a:br>
              <a:r>
                <a:rPr lang="de-AT" b="1" dirty="0" err="1">
                  <a:solidFill>
                    <a:schemeClr val="bg1"/>
                  </a:solidFill>
                </a:rPr>
                <a:t>enables</a:t>
              </a:r>
              <a:endParaRPr lang="de-AT" b="1" dirty="0">
                <a:solidFill>
                  <a:schemeClr val="bg1"/>
                </a:solidFill>
              </a:endParaRPr>
            </a:p>
            <a:p>
              <a:pPr algn="ctr"/>
              <a:r>
                <a:rPr lang="de-AT" b="1" dirty="0" err="1">
                  <a:solidFill>
                    <a:schemeClr val="bg1"/>
                  </a:solidFill>
                </a:rPr>
                <a:t>the</a:t>
              </a:r>
              <a:r>
                <a:rPr lang="de-AT" b="1" dirty="0">
                  <a:solidFill>
                    <a:schemeClr val="bg1"/>
                  </a:solidFill>
                </a:rPr>
                <a:t> Business</a:t>
              </a:r>
            </a:p>
          </p:txBody>
        </p:sp>
        <p:graphicFrame>
          <p:nvGraphicFramePr>
            <p:cNvPr id="7" name="Objekt 6"/>
            <p:cNvGraphicFramePr>
              <a:graphicFrameLocks noChangeAspect="1"/>
            </p:cNvGraphicFramePr>
            <p:nvPr>
              <p:extLst/>
            </p:nvPr>
          </p:nvGraphicFramePr>
          <p:xfrm>
            <a:off x="2411761" y="1988840"/>
            <a:ext cx="2087736" cy="3798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2" name="Image" r:id="rId3" imgW="2818800" imgH="5130000" progId="Photoshop.Image.13">
                    <p:embed/>
                  </p:oleObj>
                </mc:Choice>
                <mc:Fallback>
                  <p:oleObj name="Image" r:id="rId3" imgW="2818800" imgH="5130000" progId="Photoshop.Image.13">
                    <p:embed/>
                    <p:pic>
                      <p:nvPicPr>
                        <p:cNvPr id="7" name="Objekt 6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411761" y="1988840"/>
                          <a:ext cx="2087736" cy="3798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uppieren 5"/>
          <p:cNvGrpSpPr/>
          <p:nvPr/>
        </p:nvGrpSpPr>
        <p:grpSpPr>
          <a:xfrm>
            <a:off x="6148143" y="980728"/>
            <a:ext cx="2088727" cy="4806240"/>
            <a:chOff x="4624142" y="980728"/>
            <a:chExt cx="2088727" cy="4806240"/>
          </a:xfrm>
        </p:grpSpPr>
        <p:sp>
          <p:nvSpPr>
            <p:cNvPr id="9" name="Rechteck 8"/>
            <p:cNvSpPr/>
            <p:nvPr/>
          </p:nvSpPr>
          <p:spPr>
            <a:xfrm>
              <a:off x="4624637" y="980728"/>
              <a:ext cx="2088232" cy="1008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/>
                  </a:solidFill>
                </a:rPr>
                <a:t>IT</a:t>
              </a:r>
              <a:br>
                <a:rPr lang="de-AT" b="1" dirty="0">
                  <a:solidFill>
                    <a:schemeClr val="bg1"/>
                  </a:solidFill>
                </a:rPr>
              </a:br>
              <a:r>
                <a:rPr lang="de-AT" b="1" dirty="0" err="1">
                  <a:solidFill>
                    <a:schemeClr val="bg1"/>
                  </a:solidFill>
                </a:rPr>
                <a:t>runs</a:t>
              </a:r>
              <a:endParaRPr lang="de-AT" b="1" dirty="0">
                <a:solidFill>
                  <a:schemeClr val="bg1"/>
                </a:solidFill>
              </a:endParaRPr>
            </a:p>
            <a:p>
              <a:pPr algn="ctr"/>
              <a:r>
                <a:rPr lang="de-AT" b="1" dirty="0" err="1">
                  <a:solidFill>
                    <a:schemeClr val="bg1"/>
                  </a:solidFill>
                </a:rPr>
                <a:t>the</a:t>
              </a:r>
              <a:r>
                <a:rPr lang="de-AT" b="1" dirty="0">
                  <a:solidFill>
                    <a:schemeClr val="bg1"/>
                  </a:solidFill>
                </a:rPr>
                <a:t> Business</a:t>
              </a:r>
            </a:p>
          </p:txBody>
        </p:sp>
        <p:graphicFrame>
          <p:nvGraphicFramePr>
            <p:cNvPr id="13" name="Objekt 12"/>
            <p:cNvGraphicFramePr>
              <a:graphicFrameLocks noChangeAspect="1"/>
            </p:cNvGraphicFramePr>
            <p:nvPr>
              <p:extLst/>
            </p:nvPr>
          </p:nvGraphicFramePr>
          <p:xfrm>
            <a:off x="4624142" y="1988840"/>
            <a:ext cx="2084411" cy="3798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3" name="Image" r:id="rId5" imgW="2793600" imgH="5091840" progId="Photoshop.Image.13">
                    <p:embed/>
                  </p:oleObj>
                </mc:Choice>
                <mc:Fallback>
                  <p:oleObj name="Image" r:id="rId5" imgW="2793600" imgH="5091840" progId="Photoshop.Image.13">
                    <p:embed/>
                    <p:pic>
                      <p:nvPicPr>
                        <p:cNvPr id="13" name="Objekt 1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24142" y="1988840"/>
                          <a:ext cx="2084411" cy="3798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uppieren 2"/>
          <p:cNvGrpSpPr/>
          <p:nvPr/>
        </p:nvGrpSpPr>
        <p:grpSpPr>
          <a:xfrm>
            <a:off x="1703512" y="980729"/>
            <a:ext cx="2088232" cy="4814557"/>
            <a:chOff x="179512" y="980728"/>
            <a:chExt cx="2088232" cy="4814557"/>
          </a:xfrm>
        </p:grpSpPr>
        <p:sp>
          <p:nvSpPr>
            <p:cNvPr id="2" name="Rechteck 1"/>
            <p:cNvSpPr/>
            <p:nvPr/>
          </p:nvSpPr>
          <p:spPr>
            <a:xfrm>
              <a:off x="179512" y="980728"/>
              <a:ext cx="2088232" cy="1008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/>
                  </a:solidFill>
                </a:rPr>
                <a:t>IT</a:t>
              </a:r>
              <a:br>
                <a:rPr lang="de-AT" b="1" dirty="0">
                  <a:solidFill>
                    <a:schemeClr val="bg1"/>
                  </a:solidFill>
                </a:rPr>
              </a:br>
              <a:r>
                <a:rPr lang="de-AT" b="1" dirty="0" err="1">
                  <a:solidFill>
                    <a:schemeClr val="bg1"/>
                  </a:solidFill>
                </a:rPr>
                <a:t>supports</a:t>
              </a:r>
              <a:endParaRPr lang="de-AT" b="1" dirty="0">
                <a:solidFill>
                  <a:schemeClr val="bg1"/>
                </a:solidFill>
              </a:endParaRPr>
            </a:p>
            <a:p>
              <a:pPr algn="ctr"/>
              <a:r>
                <a:rPr lang="de-AT" b="1" dirty="0" err="1">
                  <a:solidFill>
                    <a:schemeClr val="bg1"/>
                  </a:solidFill>
                </a:rPr>
                <a:t>the</a:t>
              </a:r>
              <a:r>
                <a:rPr lang="de-AT" b="1" dirty="0">
                  <a:solidFill>
                    <a:schemeClr val="bg1"/>
                  </a:solidFill>
                </a:rPr>
                <a:t> Business</a:t>
              </a:r>
            </a:p>
          </p:txBody>
        </p:sp>
        <p:graphicFrame>
          <p:nvGraphicFramePr>
            <p:cNvPr id="14" name="Objekt 13"/>
            <p:cNvGraphicFramePr>
              <a:graphicFrameLocks noChangeAspect="1"/>
            </p:cNvGraphicFramePr>
            <p:nvPr>
              <p:extLst/>
            </p:nvPr>
          </p:nvGraphicFramePr>
          <p:xfrm>
            <a:off x="179512" y="1990699"/>
            <a:ext cx="2088232" cy="38045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4" name="Image" r:id="rId7" imgW="2780640" imgH="5066640" progId="Photoshop.Image.13">
                    <p:embed/>
                  </p:oleObj>
                </mc:Choice>
                <mc:Fallback>
                  <p:oleObj name="Image" r:id="rId7" imgW="2780640" imgH="5066640" progId="Photoshop.Image.13">
                    <p:embed/>
                    <p:pic>
                      <p:nvPicPr>
                        <p:cNvPr id="14" name="Objekt 13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79512" y="1990699"/>
                          <a:ext cx="2088232" cy="38045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uppieren 11"/>
          <p:cNvGrpSpPr/>
          <p:nvPr/>
        </p:nvGrpSpPr>
        <p:grpSpPr>
          <a:xfrm>
            <a:off x="8356704" y="980728"/>
            <a:ext cx="2100140" cy="4834902"/>
            <a:chOff x="6832704" y="980728"/>
            <a:chExt cx="2100140" cy="4834902"/>
          </a:xfrm>
        </p:grpSpPr>
        <p:sp>
          <p:nvSpPr>
            <p:cNvPr id="10" name="Rechteck 9"/>
            <p:cNvSpPr/>
            <p:nvPr/>
          </p:nvSpPr>
          <p:spPr>
            <a:xfrm>
              <a:off x="6837514" y="980728"/>
              <a:ext cx="2088232" cy="100811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AT" b="1" dirty="0">
                  <a:solidFill>
                    <a:schemeClr val="bg1"/>
                  </a:solidFill>
                </a:rPr>
                <a:t>IT</a:t>
              </a:r>
              <a:br>
                <a:rPr lang="de-AT" b="1" dirty="0">
                  <a:solidFill>
                    <a:schemeClr val="bg1"/>
                  </a:solidFill>
                </a:rPr>
              </a:br>
              <a:r>
                <a:rPr lang="de-AT" b="1" dirty="0" err="1">
                  <a:solidFill>
                    <a:schemeClr val="bg1"/>
                  </a:solidFill>
                </a:rPr>
                <a:t>is</a:t>
              </a:r>
              <a:endParaRPr lang="de-AT" b="1" dirty="0">
                <a:solidFill>
                  <a:schemeClr val="bg1"/>
                </a:solidFill>
              </a:endParaRPr>
            </a:p>
            <a:p>
              <a:pPr algn="ctr"/>
              <a:r>
                <a:rPr lang="de-AT" b="1" dirty="0" err="1">
                  <a:solidFill>
                    <a:schemeClr val="bg1"/>
                  </a:solidFill>
                </a:rPr>
                <a:t>the</a:t>
              </a:r>
              <a:r>
                <a:rPr lang="de-AT" b="1" dirty="0">
                  <a:solidFill>
                    <a:schemeClr val="bg1"/>
                  </a:solidFill>
                </a:rPr>
                <a:t> Business</a:t>
              </a:r>
            </a:p>
          </p:txBody>
        </p:sp>
        <p:graphicFrame>
          <p:nvGraphicFramePr>
            <p:cNvPr id="16" name="Objekt 15"/>
            <p:cNvGraphicFramePr>
              <a:graphicFrameLocks noChangeAspect="1"/>
            </p:cNvGraphicFramePr>
            <p:nvPr>
              <p:extLst/>
            </p:nvPr>
          </p:nvGraphicFramePr>
          <p:xfrm>
            <a:off x="6832704" y="1988840"/>
            <a:ext cx="2100140" cy="38267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5" name="Image" r:id="rId9" imgW="2793600" imgH="5091840" progId="Photoshop.Image.13">
                    <p:embed/>
                  </p:oleObj>
                </mc:Choice>
                <mc:Fallback>
                  <p:oleObj name="Image" r:id="rId9" imgW="2793600" imgH="5091840" progId="Photoshop.Image.13">
                    <p:embed/>
                    <p:pic>
                      <p:nvPicPr>
                        <p:cNvPr id="16" name="Objekt 1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832704" y="1988840"/>
                          <a:ext cx="2100140" cy="38267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itel 3"/>
          <p:cNvSpPr txBox="1">
            <a:spLocks/>
          </p:cNvSpPr>
          <p:nvPr/>
        </p:nvSpPr>
        <p:spPr>
          <a:xfrm>
            <a:off x="1970856" y="587727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2000" dirty="0">
                <a:latin typeface="+mn-lt"/>
              </a:rPr>
              <a:t>Zunehmende </a:t>
            </a:r>
            <a:r>
              <a:rPr lang="de-AT" sz="2000" dirty="0" err="1" smtClean="0">
                <a:latin typeface="+mn-lt"/>
              </a:rPr>
              <a:t>Informatisierung</a:t>
            </a:r>
            <a:r>
              <a:rPr lang="de-AT" sz="2000" dirty="0" smtClean="0">
                <a:latin typeface="+mn-lt"/>
              </a:rPr>
              <a:t>, von Firmen </a:t>
            </a:r>
            <a:r>
              <a:rPr lang="de-AT" sz="2000" dirty="0">
                <a:latin typeface="+mn-lt"/>
              </a:rPr>
              <a:t>zu Märkten und </a:t>
            </a:r>
            <a:r>
              <a:rPr lang="de-AT" sz="2000" dirty="0" smtClean="0">
                <a:latin typeface="+mn-lt"/>
              </a:rPr>
              <a:t>Gesellschaft</a:t>
            </a:r>
            <a:endParaRPr lang="de-AT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529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sz="half" idx="4294967295"/>
          </p:nvPr>
        </p:nvSpPr>
        <p:spPr>
          <a:xfrm>
            <a:off x="840184" y="3573016"/>
            <a:ext cx="8712200" cy="1080120"/>
          </a:xfrm>
        </p:spPr>
        <p:txBody>
          <a:bodyPr>
            <a:noAutofit/>
          </a:bodyPr>
          <a:lstStyle/>
          <a:p>
            <a:pPr marL="265113" indent="-265113"/>
            <a:r>
              <a:rPr lang="en-US" sz="2000" b="1" dirty="0" smtClean="0"/>
              <a:t>The </a:t>
            </a:r>
            <a:r>
              <a:rPr lang="en-US" sz="2000" b="1" dirty="0"/>
              <a:t>system is </a:t>
            </a:r>
            <a:r>
              <a:rPr lang="en-US" sz="2000" b="1" dirty="0" smtClean="0"/>
              <a:t>failing</a:t>
            </a:r>
            <a:r>
              <a:rPr lang="en-US" sz="2000" dirty="0" smtClean="0"/>
              <a:t>, Tim </a:t>
            </a:r>
            <a:r>
              <a:rPr lang="en-US" sz="2000" dirty="0"/>
              <a:t>Berners-Lee </a:t>
            </a:r>
          </a:p>
          <a:p>
            <a:pPr marL="265113" indent="-265113"/>
            <a:r>
              <a:rPr lang="en-US" sz="2000" b="1" dirty="0" smtClean="0"/>
              <a:t>The </a:t>
            </a:r>
            <a:r>
              <a:rPr lang="en-US" sz="2000" b="1" dirty="0"/>
              <a:t>Internet </a:t>
            </a:r>
            <a:r>
              <a:rPr lang="en-US" sz="2000" b="1" dirty="0" smtClean="0"/>
              <a:t>apologizes</a:t>
            </a:r>
            <a:r>
              <a:rPr lang="en-US" sz="2000" dirty="0"/>
              <a:t>,</a:t>
            </a:r>
            <a:r>
              <a:rPr lang="en-US" sz="2000" dirty="0" smtClean="0"/>
              <a:t> Jaron </a:t>
            </a:r>
            <a:r>
              <a:rPr lang="en-US" sz="2000" dirty="0"/>
              <a:t>Lanier, </a:t>
            </a:r>
            <a:r>
              <a:rPr lang="de-DE" sz="2000" dirty="0" smtClean="0"/>
              <a:t>Pionier</a:t>
            </a:r>
            <a:r>
              <a:rPr lang="en-US" sz="2000" dirty="0" smtClean="0"/>
              <a:t> Virtual Reality</a:t>
            </a:r>
          </a:p>
          <a:p>
            <a:pPr marL="265113" indent="-265113"/>
            <a:r>
              <a:rPr lang="en-US" sz="2000" b="1" dirty="0" smtClean="0"/>
              <a:t>How the hippies destroyed the Internet</a:t>
            </a:r>
            <a:r>
              <a:rPr lang="en-US" sz="2000" dirty="0" smtClean="0"/>
              <a:t>, Moshe Vardi </a:t>
            </a:r>
            <a:endParaRPr lang="en-US" sz="2000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4294967295"/>
          </p:nvPr>
        </p:nvSpPr>
        <p:spPr>
          <a:xfrm>
            <a:off x="551384" y="5012655"/>
            <a:ext cx="10873208" cy="9366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 smtClean="0"/>
              <a:t>April </a:t>
            </a:r>
            <a:r>
              <a:rPr lang="de-DE" sz="2000" dirty="0"/>
              <a:t>2019 </a:t>
            </a:r>
            <a:r>
              <a:rPr lang="de-DE" sz="2000" dirty="0" smtClean="0"/>
              <a:t>Wiener </a:t>
            </a:r>
            <a:r>
              <a:rPr lang="en-US" sz="2000" dirty="0" smtClean="0"/>
              <a:t>Workshop </a:t>
            </a:r>
            <a:r>
              <a:rPr lang="en-US" sz="2000" dirty="0" err="1" smtClean="0"/>
              <a:t>zu</a:t>
            </a:r>
            <a:r>
              <a:rPr lang="en-US" sz="2000" dirty="0" smtClean="0"/>
              <a:t> </a:t>
            </a:r>
            <a:r>
              <a:rPr lang="en-US" sz="2000" dirty="0" err="1" smtClean="0"/>
              <a:t>Digitalen</a:t>
            </a:r>
            <a:r>
              <a:rPr lang="en-US" sz="2000" dirty="0" smtClean="0"/>
              <a:t> </a:t>
            </a:r>
            <a:r>
              <a:rPr lang="en-US" sz="2000" dirty="0" err="1" smtClean="0"/>
              <a:t>Humanismus</a:t>
            </a:r>
            <a:r>
              <a:rPr lang="en-US" sz="2000" dirty="0" smtClean="0"/>
              <a:t> </a:t>
            </a:r>
            <a:r>
              <a:rPr lang="en-US" sz="2000" dirty="0"/>
              <a:t>(www.informatics.tuwien.ac.at/dighum)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87607"/>
          </a:xfrm>
        </p:spPr>
        <p:txBody>
          <a:bodyPr>
            <a:normAutofit/>
          </a:bodyPr>
          <a:lstStyle/>
          <a:p>
            <a:pPr algn="r"/>
            <a:r>
              <a:rPr lang="de-DE" sz="3200" b="1" dirty="0" smtClean="0"/>
              <a:t>Kritische Punkte</a:t>
            </a:r>
            <a:endParaRPr lang="de-AT" sz="2400" b="1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838200" y="1196752"/>
            <a:ext cx="10515600" cy="2161421"/>
          </a:xfrm>
        </p:spPr>
        <p:txBody>
          <a:bodyPr>
            <a:noAutofit/>
          </a:bodyPr>
          <a:lstStyle/>
          <a:p>
            <a:pPr marL="192088" indent="-192088"/>
            <a:r>
              <a:rPr lang="de-DE" sz="1912" dirty="0" smtClean="0"/>
              <a:t>Konzentration und Monopole im Web (Plattformen)</a:t>
            </a:r>
          </a:p>
          <a:p>
            <a:pPr marL="192088" indent="-192088"/>
            <a:r>
              <a:rPr lang="de-DE" sz="1912" dirty="0" smtClean="0"/>
              <a:t>Entscheidend in ökonomischen, politischen und militärischen Konflikten, bis autonome Waffen</a:t>
            </a:r>
            <a:endParaRPr lang="de-DE" sz="1912" dirty="0"/>
          </a:p>
          <a:p>
            <a:pPr marL="192088" indent="-192088"/>
            <a:r>
              <a:rPr lang="de-DE" sz="1912" dirty="0" smtClean="0"/>
              <a:t>Echokammern und </a:t>
            </a:r>
            <a:r>
              <a:rPr lang="de-DE" sz="1912" dirty="0"/>
              <a:t>fake </a:t>
            </a:r>
            <a:r>
              <a:rPr lang="de-DE" sz="1912" dirty="0" err="1"/>
              <a:t>news</a:t>
            </a:r>
            <a:r>
              <a:rPr lang="de-DE" sz="1912" dirty="0"/>
              <a:t> </a:t>
            </a:r>
            <a:r>
              <a:rPr lang="de-DE" sz="1912" dirty="0" smtClean="0"/>
              <a:t>(werden </a:t>
            </a:r>
            <a:r>
              <a:rPr lang="de-DE" sz="1912" dirty="0" err="1" smtClean="0"/>
              <a:t>social</a:t>
            </a:r>
            <a:r>
              <a:rPr lang="de-DE" sz="1912" dirty="0" smtClean="0"/>
              <a:t> </a:t>
            </a:r>
            <a:r>
              <a:rPr lang="de-DE" sz="1912" dirty="0" err="1" smtClean="0"/>
              <a:t>media</a:t>
            </a:r>
            <a:r>
              <a:rPr lang="de-DE" sz="1912" dirty="0" smtClean="0"/>
              <a:t> 5</a:t>
            </a:r>
            <a:r>
              <a:rPr lang="de-DE" sz="1912" dirty="0"/>
              <a:t>. </a:t>
            </a:r>
            <a:r>
              <a:rPr lang="de-DE" sz="1912" dirty="0" smtClean="0"/>
              <a:t>Macht?)</a:t>
            </a:r>
            <a:endParaRPr lang="de-DE" sz="1912" dirty="0"/>
          </a:p>
          <a:p>
            <a:pPr marL="192088" indent="-192088"/>
            <a:r>
              <a:rPr lang="de-DE" sz="1912" dirty="0" smtClean="0"/>
              <a:t>Datenschutz</a:t>
            </a:r>
            <a:endParaRPr lang="de-DE" sz="1912" dirty="0"/>
          </a:p>
          <a:p>
            <a:pPr marL="192088" indent="-192088"/>
            <a:r>
              <a:rPr lang="de-DE" sz="1912" dirty="0" smtClean="0"/>
              <a:t>Automatisierung und Arbeit</a:t>
            </a:r>
            <a:endParaRPr lang="de-DE" sz="1912" dirty="0"/>
          </a:p>
        </p:txBody>
      </p:sp>
    </p:spTree>
    <p:extLst>
      <p:ext uri="{BB962C8B-B14F-4D97-AF65-F5344CB8AC3E}">
        <p14:creationId xmlns:p14="http://schemas.microsoft.com/office/powerpoint/2010/main" val="1580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615599"/>
          </a:xfrm>
        </p:spPr>
        <p:txBody>
          <a:bodyPr>
            <a:noAutofit/>
          </a:bodyPr>
          <a:lstStyle/>
          <a:p>
            <a:pPr algn="ctr"/>
            <a:r>
              <a:rPr lang="de-AT" sz="3200" b="1" dirty="0" smtClean="0"/>
              <a:t>Welcher Weg?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46648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AT" sz="2400" dirty="0" smtClean="0"/>
              <a:t>4. </a:t>
            </a:r>
            <a:r>
              <a:rPr lang="de-AT" sz="2400" dirty="0" err="1"/>
              <a:t>Indust</a:t>
            </a:r>
            <a:r>
              <a:rPr lang="de-AT" sz="2400" dirty="0"/>
              <a:t>. Revolution vs. </a:t>
            </a:r>
            <a:r>
              <a:rPr lang="de-AT" sz="2400" dirty="0" smtClean="0"/>
              <a:t>Überwachungskapitalismus</a:t>
            </a:r>
            <a:endParaRPr lang="de-AT" sz="2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38" y="2087934"/>
            <a:ext cx="2289247" cy="36342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27" y="2087933"/>
            <a:ext cx="2715146" cy="3636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117" y="2087933"/>
            <a:ext cx="2332523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6984" y="221113"/>
            <a:ext cx="10515600" cy="615599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smtClean="0"/>
              <a:t>Workshop Digitaler Humanismus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59701" y="908720"/>
            <a:ext cx="10515600" cy="1587680"/>
          </a:xfrm>
        </p:spPr>
        <p:txBody>
          <a:bodyPr>
            <a:noAutofit/>
          </a:bodyPr>
          <a:lstStyle/>
          <a:p>
            <a:r>
              <a:rPr lang="en-US" sz="2000" dirty="0" err="1" smtClean="0"/>
              <a:t>Über</a:t>
            </a:r>
            <a:r>
              <a:rPr lang="en-US" sz="2000" dirty="0" smtClean="0"/>
              <a:t> 100 </a:t>
            </a:r>
            <a:r>
              <a:rPr lang="en-US" sz="2000" dirty="0" err="1" smtClean="0"/>
              <a:t>TeilnehmerInnen</a:t>
            </a:r>
            <a:r>
              <a:rPr lang="en-US" sz="2000" dirty="0" smtClean="0"/>
              <a:t> – </a:t>
            </a:r>
            <a:r>
              <a:rPr lang="en-US" sz="2000" dirty="0" err="1" smtClean="0"/>
              <a:t>weltweit</a:t>
            </a:r>
            <a:r>
              <a:rPr lang="en-US" sz="2000" dirty="0" smtClean="0"/>
              <a:t> – Informatik, </a:t>
            </a:r>
            <a:r>
              <a:rPr lang="en-US" sz="2000" dirty="0" err="1" smtClean="0"/>
              <a:t>Philosophie</a:t>
            </a:r>
            <a:r>
              <a:rPr lang="en-US" sz="2000" dirty="0" smtClean="0"/>
              <a:t>, Geschichte, Anthropologie, </a:t>
            </a:r>
            <a:r>
              <a:rPr lang="en-US" sz="2000" dirty="0" err="1" smtClean="0"/>
              <a:t>Recht</a:t>
            </a:r>
            <a:r>
              <a:rPr lang="en-US" sz="2000" dirty="0" smtClean="0"/>
              <a:t>, </a:t>
            </a:r>
            <a:r>
              <a:rPr lang="en-US" sz="2000" dirty="0" err="1" smtClean="0"/>
              <a:t>Ökonomie</a:t>
            </a:r>
            <a:r>
              <a:rPr lang="en-US" sz="2000" dirty="0" smtClean="0"/>
              <a:t>, </a:t>
            </a:r>
            <a:r>
              <a:rPr lang="en-US" sz="2000" dirty="0" err="1" smtClean="0"/>
              <a:t>Politikwissenschaften</a:t>
            </a:r>
            <a:r>
              <a:rPr lang="en-US" sz="2000" dirty="0" smtClean="0"/>
              <a:t>, </a:t>
            </a:r>
            <a:r>
              <a:rPr lang="en-US" sz="2000" dirty="0" err="1" smtClean="0"/>
              <a:t>Mathematik</a:t>
            </a:r>
            <a:r>
              <a:rPr lang="en-US" sz="2000" dirty="0" smtClean="0"/>
              <a:t>, </a:t>
            </a:r>
            <a:r>
              <a:rPr lang="en-US" sz="2000" dirty="0" err="1" smtClean="0"/>
              <a:t>Soziologie</a:t>
            </a:r>
            <a:endParaRPr lang="en-US" sz="2000" dirty="0" smtClean="0"/>
          </a:p>
          <a:p>
            <a:r>
              <a:rPr lang="en-US" sz="2000" dirty="0" err="1" smtClean="0"/>
              <a:t>Drei</a:t>
            </a:r>
            <a:r>
              <a:rPr lang="en-US" sz="2000" dirty="0" smtClean="0"/>
              <a:t> Sessions</a:t>
            </a:r>
            <a:r>
              <a:rPr lang="en-US" sz="2000" dirty="0"/>
              <a:t>: </a:t>
            </a:r>
          </a:p>
          <a:p>
            <a:pPr lvl="1"/>
            <a:r>
              <a:rPr lang="en-US" sz="1800" dirty="0" smtClean="0"/>
              <a:t>Geschichte und </a:t>
            </a:r>
            <a:r>
              <a:rPr lang="en-US" sz="1800" dirty="0" err="1" smtClean="0"/>
              <a:t>Auswirkungen</a:t>
            </a:r>
            <a:r>
              <a:rPr lang="en-US" sz="1800" dirty="0" smtClean="0"/>
              <a:t> der IT </a:t>
            </a:r>
          </a:p>
          <a:p>
            <a:pPr lvl="1"/>
            <a:r>
              <a:rPr lang="en-US" sz="1800" dirty="0" smtClean="0"/>
              <a:t>Menschen und </a:t>
            </a:r>
            <a:r>
              <a:rPr lang="en-US" sz="1800" dirty="0" err="1" smtClean="0"/>
              <a:t>Geselllschaft</a:t>
            </a:r>
            <a:r>
              <a:rPr lang="en-US" sz="1800" dirty="0" smtClean="0"/>
              <a:t>, AI und </a:t>
            </a:r>
            <a:r>
              <a:rPr lang="en-US" sz="1800" dirty="0" err="1" smtClean="0"/>
              <a:t>Ethik</a:t>
            </a:r>
            <a:r>
              <a:rPr lang="en-US" sz="1800" dirty="0" smtClean="0"/>
              <a:t> </a:t>
            </a:r>
            <a:endParaRPr lang="en-US" sz="1800" dirty="0"/>
          </a:p>
          <a:p>
            <a:pPr lvl="1"/>
            <a:r>
              <a:rPr lang="en-US" sz="1800" dirty="0" smtClean="0"/>
              <a:t>Die </a:t>
            </a:r>
            <a:r>
              <a:rPr lang="en-US" sz="1800" dirty="0" err="1" smtClean="0"/>
              <a:t>Dynamik</a:t>
            </a:r>
            <a:r>
              <a:rPr lang="en-US" sz="1800" dirty="0" smtClean="0"/>
              <a:t> der </a:t>
            </a:r>
            <a:r>
              <a:rPr lang="en-US" sz="1800" dirty="0" err="1" smtClean="0"/>
              <a:t>neuen</a:t>
            </a:r>
            <a:r>
              <a:rPr lang="en-US" sz="1800" dirty="0" smtClean="0"/>
              <a:t> Welt – </a:t>
            </a:r>
            <a:r>
              <a:rPr lang="en-US" sz="1800" dirty="0" err="1" smtClean="0"/>
              <a:t>Fragen</a:t>
            </a:r>
            <a:r>
              <a:rPr lang="en-US" sz="1800" dirty="0" smtClean="0"/>
              <a:t> und </a:t>
            </a:r>
            <a:r>
              <a:rPr lang="en-US" sz="1800" dirty="0" err="1" smtClean="0"/>
              <a:t>Antworten</a:t>
            </a:r>
            <a:endParaRPr lang="en-US" sz="1800" dirty="0"/>
          </a:p>
          <a:p>
            <a:r>
              <a:rPr lang="en-US" sz="2000" dirty="0" err="1" smtClean="0"/>
              <a:t>Präsentationen</a:t>
            </a:r>
            <a:r>
              <a:rPr lang="en-US" sz="2000" dirty="0" smtClean="0"/>
              <a:t> auf </a:t>
            </a:r>
            <a:r>
              <a:rPr lang="en-US" sz="2000" dirty="0" err="1" smtClean="0"/>
              <a:t>www.informatics.tuwien.ac.at</a:t>
            </a:r>
            <a:r>
              <a:rPr lang="en-US" sz="2000" dirty="0" smtClean="0"/>
              <a:t>/</a:t>
            </a:r>
            <a:r>
              <a:rPr lang="en-US" sz="2000" dirty="0" err="1" smtClean="0"/>
              <a:t>dighum</a:t>
            </a:r>
            <a:endParaRPr lang="en-US" sz="1600" dirty="0"/>
          </a:p>
        </p:txBody>
      </p:sp>
      <p:sp>
        <p:nvSpPr>
          <p:cNvPr id="4" name="Textfeld 3"/>
          <p:cNvSpPr txBox="1"/>
          <p:nvPr/>
        </p:nvSpPr>
        <p:spPr>
          <a:xfrm>
            <a:off x="839416" y="5795972"/>
            <a:ext cx="1094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Popper </a:t>
            </a:r>
            <a:r>
              <a:rPr lang="en-US" dirty="0"/>
              <a:t>(1969) </a:t>
            </a:r>
            <a:r>
              <a:rPr lang="en-US" dirty="0" smtClean="0"/>
              <a:t>“</a:t>
            </a:r>
            <a:r>
              <a:rPr lang="en-US" dirty="0"/>
              <a:t>Moral Responsibility of the Scientist” 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www.unz.com/print/Encounter-1969mar-00052</a:t>
            </a:r>
            <a:endParaRPr lang="en-US" dirty="0" smtClean="0"/>
          </a:p>
        </p:txBody>
      </p:sp>
      <p:pic>
        <p:nvPicPr>
          <p:cNvPr id="15362" name="Picture 2" descr="Participants of the Worksh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7" y="3111598"/>
            <a:ext cx="10596913" cy="269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0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16632"/>
            <a:ext cx="5400600" cy="9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1225216"/>
            <a:ext cx="10658400" cy="5012096"/>
          </a:xfrm>
        </p:spPr>
        <p:txBody>
          <a:bodyPr>
            <a:noAutofit/>
          </a:bodyPr>
          <a:lstStyle/>
          <a:p>
            <a:pPr marL="265113" indent="-265113"/>
            <a:r>
              <a:rPr lang="de-AT" sz="2000" dirty="0" smtClean="0"/>
              <a:t>Manifest </a:t>
            </a:r>
            <a:r>
              <a:rPr lang="de-AT" sz="2000" dirty="0"/>
              <a:t>ist ein Aufruf zum Nachdenken und Handeln </a:t>
            </a:r>
            <a:r>
              <a:rPr lang="de-AT" sz="2000" dirty="0" smtClean="0"/>
              <a:t>(gerichtet auch an Entscheidungs-träger</a:t>
            </a:r>
            <a:r>
              <a:rPr lang="en-US" sz="2000" dirty="0" smtClean="0"/>
              <a:t>),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ist</a:t>
            </a:r>
            <a:r>
              <a:rPr lang="en-US" sz="2000" dirty="0" smtClean="0"/>
              <a:t> </a:t>
            </a:r>
            <a:r>
              <a:rPr lang="en-US" sz="2000" dirty="0" err="1" smtClean="0"/>
              <a:t>auch</a:t>
            </a:r>
            <a:r>
              <a:rPr lang="en-US" sz="2000" dirty="0" smtClean="0"/>
              <a:t> </a:t>
            </a:r>
            <a:r>
              <a:rPr lang="en-US" sz="2000" dirty="0" err="1" smtClean="0"/>
              <a:t>ein</a:t>
            </a:r>
            <a:r>
              <a:rPr lang="en-US" sz="2000" dirty="0" smtClean="0"/>
              <a:t> </a:t>
            </a:r>
            <a:r>
              <a:rPr lang="en-US" sz="2000" dirty="0" err="1" smtClean="0"/>
              <a:t>Forschungsprogramm</a:t>
            </a:r>
            <a:r>
              <a:rPr lang="en-US" sz="2000" dirty="0" smtClean="0"/>
              <a:t> </a:t>
            </a:r>
            <a:endParaRPr lang="en-US" sz="2000" dirty="0"/>
          </a:p>
          <a:p>
            <a:pPr marL="265113" indent="-265113"/>
            <a:r>
              <a:rPr lang="de-AT" sz="2000" dirty="0" smtClean="0"/>
              <a:t>Formen wir Technologien </a:t>
            </a:r>
            <a:r>
              <a:rPr lang="de-AT" sz="2000" dirty="0"/>
              <a:t>nach menschlichen Werten und </a:t>
            </a:r>
            <a:r>
              <a:rPr lang="de-AT" sz="2000" dirty="0" smtClean="0"/>
              <a:t>Bedürfnissen, anstatt </a:t>
            </a:r>
            <a:r>
              <a:rPr lang="de-AT" sz="2000" dirty="0" err="1" smtClean="0"/>
              <a:t>dass</a:t>
            </a:r>
            <a:r>
              <a:rPr lang="de-AT" sz="2000" dirty="0" smtClean="0"/>
              <a:t> </a:t>
            </a:r>
            <a:r>
              <a:rPr lang="de-AT" sz="2000" dirty="0"/>
              <a:t>Technologien Menschen </a:t>
            </a:r>
            <a:r>
              <a:rPr lang="de-AT" sz="2000" dirty="0" smtClean="0"/>
              <a:t>formen</a:t>
            </a:r>
            <a:endParaRPr lang="en-US" sz="2000" dirty="0"/>
          </a:p>
          <a:p>
            <a:pPr marL="265113" indent="-265113"/>
            <a:r>
              <a:rPr lang="en-US" sz="2000" dirty="0" err="1" smtClean="0"/>
              <a:t>Einige</a:t>
            </a:r>
            <a:r>
              <a:rPr lang="en-US" sz="2000" dirty="0" smtClean="0"/>
              <a:t> </a:t>
            </a:r>
            <a:r>
              <a:rPr lang="en-US" sz="2000" dirty="0" err="1" smtClean="0"/>
              <a:t>Kernforderungen</a:t>
            </a:r>
            <a:r>
              <a:rPr lang="en-US" sz="2000" dirty="0" smtClean="0"/>
              <a:t>:</a:t>
            </a:r>
            <a:endParaRPr lang="en-US" sz="2000" dirty="0"/>
          </a:p>
          <a:p>
            <a:pPr marL="627063" lvl="1" indent="-269875"/>
            <a:r>
              <a:rPr lang="en-US" sz="2000" b="1" dirty="0"/>
              <a:t>Digital </a:t>
            </a:r>
            <a:r>
              <a:rPr lang="en-US" sz="2000" b="1" dirty="0" err="1" smtClean="0"/>
              <a:t>Technologien</a:t>
            </a:r>
            <a:r>
              <a:rPr lang="en-US" sz="2000" b="1" dirty="0"/>
              <a:t>  </a:t>
            </a:r>
            <a:r>
              <a:rPr lang="en-US" sz="2000" b="1" dirty="0" err="1"/>
              <a:t>Demokratie</a:t>
            </a:r>
            <a:r>
              <a:rPr lang="en-US" sz="2000" b="1" dirty="0"/>
              <a:t> und </a:t>
            </a:r>
            <a:r>
              <a:rPr lang="en-US" sz="2000" b="1" dirty="0" err="1"/>
              <a:t>Inklusion</a:t>
            </a:r>
            <a:r>
              <a:rPr lang="en-US" sz="2000" b="1" dirty="0"/>
              <a:t> </a:t>
            </a:r>
            <a:r>
              <a:rPr lang="en-US" sz="2000" b="1" dirty="0" err="1" smtClean="0"/>
              <a:t>fördern</a:t>
            </a:r>
            <a:endParaRPr lang="en-US" sz="2000" b="1" dirty="0"/>
          </a:p>
          <a:p>
            <a:pPr marL="627063" lvl="1" indent="-269875"/>
            <a:r>
              <a:rPr lang="de-AT" sz="2000" dirty="0" err="1" smtClean="0"/>
              <a:t>Fairness</a:t>
            </a:r>
            <a:r>
              <a:rPr lang="de-AT" sz="2000" dirty="0" smtClean="0"/>
              <a:t>, Verantwortlichkeit &amp; </a:t>
            </a:r>
            <a:r>
              <a:rPr lang="de-AT" sz="2000" dirty="0"/>
              <a:t>Transparenz von Softwareprogrammen und </a:t>
            </a:r>
            <a:r>
              <a:rPr lang="de-AT" sz="2000" dirty="0" smtClean="0"/>
              <a:t>Algorithmen</a:t>
            </a:r>
            <a:endParaRPr lang="en-US" sz="2000" dirty="0"/>
          </a:p>
          <a:p>
            <a:pPr marL="627063" lvl="1" indent="-269875"/>
            <a:r>
              <a:rPr lang="de-AT" sz="2000" b="1" dirty="0" smtClean="0"/>
              <a:t>Regulierungen gegenüber Technologiemonopolen</a:t>
            </a:r>
            <a:endParaRPr lang="en-US" sz="2000" b="1" dirty="0" smtClean="0"/>
          </a:p>
          <a:p>
            <a:pPr marL="627063" lvl="1" indent="-269875"/>
            <a:r>
              <a:rPr lang="de-AT" sz="2000" dirty="0" smtClean="0"/>
              <a:t>Entscheidungen Menschenrechte betreffend, müssen von </a:t>
            </a:r>
            <a:r>
              <a:rPr lang="de-AT" sz="2000" dirty="0"/>
              <a:t>Menschen getroffen </a:t>
            </a:r>
            <a:r>
              <a:rPr lang="de-AT" sz="2000" dirty="0" smtClean="0"/>
              <a:t>werden</a:t>
            </a:r>
            <a:endParaRPr lang="en-US" sz="2000" dirty="0"/>
          </a:p>
          <a:p>
            <a:pPr marL="627063" lvl="1" indent="-269875"/>
            <a:r>
              <a:rPr lang="de-AT" sz="2000" dirty="0" smtClean="0"/>
              <a:t>Durchbrechen wir disziplinäre </a:t>
            </a:r>
            <a:r>
              <a:rPr lang="de-AT" sz="2000" dirty="0"/>
              <a:t>‚Silos</a:t>
            </a:r>
            <a:r>
              <a:rPr lang="de-AT" sz="2000" dirty="0" smtClean="0"/>
              <a:t>‘, Ansätze verschiedener </a:t>
            </a:r>
            <a:r>
              <a:rPr lang="de-AT" sz="2000" dirty="0"/>
              <a:t>Disziplinen </a:t>
            </a:r>
            <a:r>
              <a:rPr lang="de-AT" sz="2000" dirty="0" smtClean="0"/>
              <a:t>sind notwendig</a:t>
            </a:r>
            <a:endParaRPr lang="en-US" sz="2000" dirty="0"/>
          </a:p>
          <a:p>
            <a:pPr marL="627063" lvl="1" indent="-269875"/>
            <a:r>
              <a:rPr lang="de-AT" sz="2000" b="1" dirty="0"/>
              <a:t>Universitäten </a:t>
            </a:r>
            <a:r>
              <a:rPr lang="de-AT" sz="2000" b="1" dirty="0" smtClean="0"/>
              <a:t>(erzeugen neues </a:t>
            </a:r>
            <a:r>
              <a:rPr lang="de-AT" sz="2000" b="1" dirty="0"/>
              <a:t>Wissen </a:t>
            </a:r>
            <a:r>
              <a:rPr lang="de-AT" sz="2000" b="1" dirty="0" smtClean="0"/>
              <a:t>und fördern kritisches Denken) haben eine </a:t>
            </a:r>
            <a:r>
              <a:rPr lang="de-AT" sz="2000" b="1" dirty="0"/>
              <a:t>besondere </a:t>
            </a:r>
            <a:r>
              <a:rPr lang="de-AT" sz="2000" b="1" dirty="0" smtClean="0"/>
              <a:t>Verantwortung</a:t>
            </a:r>
          </a:p>
          <a:p>
            <a:pPr marL="627063" lvl="1" indent="-269875"/>
            <a:r>
              <a:rPr lang="en-US" sz="2000" dirty="0" err="1" smtClean="0"/>
              <a:t>ForscherInnen</a:t>
            </a:r>
            <a:r>
              <a:rPr lang="en-US" sz="2000" dirty="0" smtClean="0"/>
              <a:t> </a:t>
            </a:r>
            <a:r>
              <a:rPr lang="en-US" sz="2000" dirty="0" err="1" smtClean="0"/>
              <a:t>müssen</a:t>
            </a:r>
            <a:r>
              <a:rPr lang="en-US" sz="2000" dirty="0" smtClean="0"/>
              <a:t> </a:t>
            </a:r>
            <a:r>
              <a:rPr lang="en-US" sz="2000" dirty="0" err="1" smtClean="0"/>
              <a:t>einen</a:t>
            </a:r>
            <a:r>
              <a:rPr lang="en-US" sz="2000" dirty="0" smtClean="0"/>
              <a:t> </a:t>
            </a:r>
            <a:r>
              <a:rPr lang="en-US" sz="2000" dirty="0" err="1" smtClean="0"/>
              <a:t>offenen</a:t>
            </a:r>
            <a:r>
              <a:rPr lang="en-US" sz="2000" dirty="0" smtClean="0"/>
              <a:t> Dialog </a:t>
            </a:r>
            <a:r>
              <a:rPr lang="en-US" sz="2000" dirty="0" err="1" smtClean="0"/>
              <a:t>mit</a:t>
            </a:r>
            <a:r>
              <a:rPr lang="en-US" sz="2000" dirty="0" smtClean="0"/>
              <a:t> der </a:t>
            </a:r>
            <a:r>
              <a:rPr lang="en-US" sz="2000" dirty="0" err="1" smtClean="0"/>
              <a:t>Gesellschaft</a:t>
            </a:r>
            <a:r>
              <a:rPr lang="en-US" sz="2000" dirty="0" smtClean="0"/>
              <a:t> </a:t>
            </a:r>
            <a:r>
              <a:rPr lang="en-US" sz="2000" dirty="0" err="1" smtClean="0"/>
              <a:t>führen</a:t>
            </a:r>
            <a:endParaRPr lang="en-US" sz="2000" dirty="0"/>
          </a:p>
          <a:p>
            <a:pPr marL="627063" lvl="1" indent="-269875"/>
            <a:r>
              <a:rPr lang="de-AT" sz="2000" b="1" dirty="0" smtClean="0"/>
              <a:t>In der wissenschaftlichen Lehre Integration von Geistes-</a:t>
            </a:r>
            <a:r>
              <a:rPr lang="de-AT" sz="2000" b="1" dirty="0"/>
              <a:t>, Sozial- und </a:t>
            </a:r>
            <a:r>
              <a:rPr lang="de-AT" sz="2000" b="1" dirty="0" smtClean="0"/>
              <a:t>Ingenieurwissenschaften </a:t>
            </a:r>
            <a:r>
              <a:rPr lang="en-US" sz="2000" dirty="0" smtClean="0"/>
              <a:t>(</a:t>
            </a:r>
            <a:r>
              <a:rPr lang="en-US" sz="2000" dirty="0" err="1" smtClean="0"/>
              <a:t>siehe</a:t>
            </a:r>
            <a:r>
              <a:rPr lang="en-US" sz="2000" dirty="0" smtClean="0"/>
              <a:t> Harvard)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333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543591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smtClean="0"/>
              <a:t>Danach</a:t>
            </a:r>
            <a:endParaRPr lang="de-AT" sz="3200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48952" y="980728"/>
            <a:ext cx="1080363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de-DE" sz="2000" dirty="0" err="1" smtClean="0"/>
              <a:t>Manifesto</a:t>
            </a:r>
            <a:r>
              <a:rPr lang="de-DE" sz="2000" dirty="0" smtClean="0"/>
              <a:t> </a:t>
            </a:r>
            <a:r>
              <a:rPr lang="de-DE" sz="2000" dirty="0"/>
              <a:t>– </a:t>
            </a:r>
            <a:r>
              <a:rPr lang="de-DE" sz="2000" dirty="0" smtClean="0"/>
              <a:t>600 Unterschriften (</a:t>
            </a:r>
            <a:r>
              <a:rPr lang="de-DE" sz="2000" dirty="0"/>
              <a:t>42 </a:t>
            </a:r>
            <a:r>
              <a:rPr lang="de-DE" sz="2000" dirty="0" smtClean="0"/>
              <a:t>Länder) und 5 Sprachen</a:t>
            </a:r>
            <a:endParaRPr lang="en-US" sz="2000" dirty="0"/>
          </a:p>
          <a:p>
            <a:pPr marL="285750" indent="-285750"/>
            <a:r>
              <a:rPr lang="en-US" sz="2000" dirty="0" err="1" smtClean="0"/>
              <a:t>Forschungsprogramm</a:t>
            </a:r>
            <a:r>
              <a:rPr lang="en-US" sz="2000" dirty="0" smtClean="0"/>
              <a:t> in Wien</a:t>
            </a:r>
            <a:endParaRPr lang="de-AT" sz="2000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547736" y="1844824"/>
            <a:ext cx="1080363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 err="1" smtClean="0"/>
              <a:t>Artikel</a:t>
            </a:r>
            <a:r>
              <a:rPr lang="en-US" sz="2000" dirty="0" smtClean="0"/>
              <a:t> in der </a:t>
            </a:r>
            <a:r>
              <a:rPr lang="en-US" sz="2000" dirty="0" err="1" smtClean="0"/>
              <a:t>griechischen</a:t>
            </a:r>
            <a:r>
              <a:rPr lang="en-US" sz="2000" dirty="0" smtClean="0"/>
              <a:t> </a:t>
            </a:r>
            <a:r>
              <a:rPr lang="en-US" sz="2000" dirty="0" err="1" smtClean="0"/>
              <a:t>Zeitung</a:t>
            </a:r>
            <a:r>
              <a:rPr lang="en-US" sz="2000" dirty="0" smtClean="0"/>
              <a:t> "</a:t>
            </a:r>
            <a:r>
              <a:rPr lang="en-US" sz="2000" b="1" dirty="0" err="1"/>
              <a:t>Kathimerini</a:t>
            </a:r>
            <a:r>
              <a:rPr lang="en-US" sz="2000" dirty="0"/>
              <a:t>". </a:t>
            </a:r>
          </a:p>
          <a:p>
            <a:pPr marL="285750" indent="-285750"/>
            <a:r>
              <a:rPr lang="en-US" sz="2000" dirty="0" smtClean="0"/>
              <a:t>Diente </a:t>
            </a:r>
            <a:r>
              <a:rPr lang="en-US" sz="2000" dirty="0" err="1" smtClean="0"/>
              <a:t>auch</a:t>
            </a:r>
            <a:r>
              <a:rPr lang="en-US" sz="2000" dirty="0" smtClean="0"/>
              <a:t> </a:t>
            </a:r>
            <a:r>
              <a:rPr lang="en-US" sz="2000" dirty="0" err="1" smtClean="0"/>
              <a:t>als</a:t>
            </a:r>
            <a:r>
              <a:rPr lang="en-US" sz="2000" dirty="0" smtClean="0"/>
              <a:t> Text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landesweiten</a:t>
            </a:r>
            <a:r>
              <a:rPr lang="en-US" sz="2000" dirty="0" smtClean="0"/>
              <a:t> </a:t>
            </a:r>
            <a:r>
              <a:rPr lang="en-US" sz="2000" dirty="0" err="1" smtClean="0"/>
              <a:t>Aufnahmetest</a:t>
            </a:r>
            <a:r>
              <a:rPr lang="en-US" sz="2000" dirty="0" smtClean="0"/>
              <a:t>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alle</a:t>
            </a:r>
            <a:r>
              <a:rPr lang="en-US" sz="2000" dirty="0" smtClean="0"/>
              <a:t> </a:t>
            </a:r>
            <a:r>
              <a:rPr lang="en-US" sz="2000" dirty="0" err="1" smtClean="0"/>
              <a:t>griechischen</a:t>
            </a:r>
            <a:r>
              <a:rPr lang="en-US" sz="2000" dirty="0" smtClean="0"/>
              <a:t> </a:t>
            </a:r>
            <a:r>
              <a:rPr lang="en-US" sz="2000" dirty="0" err="1" smtClean="0"/>
              <a:t>Universitäten</a:t>
            </a:r>
            <a:endParaRPr lang="de-DE" sz="2000" dirty="0" smtClean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2636912"/>
            <a:ext cx="6408712" cy="36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32656"/>
            <a:ext cx="10515600" cy="543591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smtClean="0"/>
              <a:t>Danach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2564904"/>
            <a:ext cx="10803632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b="1" dirty="0" smtClean="0"/>
              <a:t>Lehrveranstaltung </a:t>
            </a:r>
            <a:r>
              <a:rPr lang="de-DE" sz="2000" b="1" dirty="0" err="1" smtClean="0"/>
              <a:t>DigHum</a:t>
            </a:r>
            <a:r>
              <a:rPr lang="de-DE" sz="2000" b="1" dirty="0" smtClean="0"/>
              <a:t> an TU </a:t>
            </a:r>
            <a:r>
              <a:rPr lang="de-DE" sz="2000" b="1" dirty="0"/>
              <a:t>Wien / </a:t>
            </a:r>
            <a:r>
              <a:rPr lang="de-DE" sz="2000" b="1" dirty="0" smtClean="0"/>
              <a:t>Informatik</a:t>
            </a:r>
          </a:p>
          <a:p>
            <a:pPr marL="216000" indent="-216000"/>
            <a:r>
              <a:rPr lang="en-US" sz="2000" dirty="0" err="1" smtClean="0"/>
              <a:t>Studierende</a:t>
            </a:r>
            <a:r>
              <a:rPr lang="en-US" sz="2000" dirty="0" smtClean="0"/>
              <a:t> </a:t>
            </a:r>
            <a:r>
              <a:rPr lang="en-US" sz="2000" dirty="0" err="1" smtClean="0"/>
              <a:t>arbeiten</a:t>
            </a:r>
            <a:r>
              <a:rPr lang="en-US" sz="2000" dirty="0" smtClean="0"/>
              <a:t> in </a:t>
            </a:r>
            <a:r>
              <a:rPr lang="en-US" sz="2000" dirty="0" err="1" smtClean="0"/>
              <a:t>Gruppen</a:t>
            </a:r>
            <a:r>
              <a:rPr lang="en-US" sz="2000" dirty="0" smtClean="0"/>
              <a:t> </a:t>
            </a:r>
            <a:r>
              <a:rPr lang="en-US" sz="2000" dirty="0" err="1" smtClean="0"/>
              <a:t>mit</a:t>
            </a:r>
            <a:r>
              <a:rPr lang="en-US" sz="2000" dirty="0" smtClean="0"/>
              <a:t> </a:t>
            </a:r>
            <a:r>
              <a:rPr lang="en-US" sz="2000" dirty="0" err="1" smtClean="0"/>
              <a:t>jeweils</a:t>
            </a:r>
            <a:r>
              <a:rPr lang="en-US" sz="2000" dirty="0" smtClean="0"/>
              <a:t> </a:t>
            </a:r>
            <a:r>
              <a:rPr lang="en-US" sz="2000" dirty="0" err="1" smtClean="0"/>
              <a:t>einer</a:t>
            </a:r>
            <a:r>
              <a:rPr lang="en-US" sz="2000" dirty="0" smtClean="0"/>
              <a:t>/m </a:t>
            </a:r>
            <a:r>
              <a:rPr lang="en-US" sz="2000" dirty="0" err="1" smtClean="0"/>
              <a:t>BetreuerIn</a:t>
            </a:r>
            <a:r>
              <a:rPr lang="en-US" sz="2000" dirty="0" smtClean="0"/>
              <a:t> (incl. </a:t>
            </a:r>
            <a:r>
              <a:rPr lang="en-US" sz="2000" dirty="0" err="1" smtClean="0"/>
              <a:t>Philosophie</a:t>
            </a:r>
            <a:r>
              <a:rPr lang="en-US" sz="2000" dirty="0" smtClean="0"/>
              <a:t>)</a:t>
            </a:r>
          </a:p>
          <a:p>
            <a:pPr marL="216000" indent="-216000"/>
            <a:r>
              <a:rPr lang="en-US" sz="2000" dirty="0" err="1" smtClean="0"/>
              <a:t>Studenten</a:t>
            </a:r>
            <a:r>
              <a:rPr lang="en-US" sz="2000" dirty="0" smtClean="0"/>
              <a:t> </a:t>
            </a:r>
            <a:r>
              <a:rPr lang="en-US" sz="2000" dirty="0" err="1" smtClean="0"/>
              <a:t>liefern</a:t>
            </a:r>
            <a:r>
              <a:rPr lang="en-US" sz="2000" dirty="0" smtClean="0"/>
              <a:t> </a:t>
            </a:r>
            <a:r>
              <a:rPr lang="en-US" sz="2000" dirty="0" err="1" smtClean="0"/>
              <a:t>Abschlussbericht</a:t>
            </a:r>
            <a:r>
              <a:rPr lang="en-US" sz="2000" dirty="0" smtClean="0"/>
              <a:t> </a:t>
            </a:r>
            <a:r>
              <a:rPr lang="en-US" sz="2000" dirty="0" err="1" smtClean="0"/>
              <a:t>bzw</a:t>
            </a:r>
            <a:r>
              <a:rPr lang="en-US" sz="2000" dirty="0" smtClean="0"/>
              <a:t> software und </a:t>
            </a:r>
            <a:r>
              <a:rPr lang="en-US" sz="2000" dirty="0" err="1" smtClean="0"/>
              <a:t>veröffentlichen</a:t>
            </a:r>
            <a:r>
              <a:rPr lang="en-US" sz="2000" dirty="0" smtClean="0"/>
              <a:t> </a:t>
            </a:r>
            <a:r>
              <a:rPr lang="en-US" sz="2000" dirty="0" err="1" smtClean="0"/>
              <a:t>ihre</a:t>
            </a:r>
            <a:r>
              <a:rPr lang="en-US" sz="2000" dirty="0" smtClean="0"/>
              <a:t> </a:t>
            </a:r>
            <a:r>
              <a:rPr lang="en-US" sz="2000" dirty="0" err="1" smtClean="0"/>
              <a:t>Arbeit</a:t>
            </a:r>
            <a:r>
              <a:rPr lang="en-US" sz="2000" dirty="0" smtClean="0"/>
              <a:t> </a:t>
            </a:r>
            <a:r>
              <a:rPr lang="en-US" sz="2000" dirty="0" err="1" smtClean="0"/>
              <a:t>im</a:t>
            </a:r>
            <a:r>
              <a:rPr lang="en-US" sz="2000" dirty="0" smtClean="0"/>
              <a:t> Web</a:t>
            </a:r>
          </a:p>
          <a:p>
            <a:pPr marL="216000" indent="-216000"/>
            <a:r>
              <a:rPr lang="de-DE" sz="2000" dirty="0" smtClean="0"/>
              <a:t>Kombiniert mit einer öffentlichen </a:t>
            </a:r>
            <a:r>
              <a:rPr lang="de-DE" sz="2000" dirty="0" err="1" smtClean="0"/>
              <a:t>Lecture</a:t>
            </a:r>
            <a:r>
              <a:rPr lang="de-DE" sz="2000" dirty="0" smtClean="0"/>
              <a:t> Series mit internationalen </a:t>
            </a:r>
            <a:r>
              <a:rPr lang="de-DE" sz="2000" dirty="0" err="1" smtClean="0"/>
              <a:t>RednerInnen</a:t>
            </a:r>
            <a:endParaRPr lang="en-US" sz="2000" dirty="0" smtClean="0"/>
          </a:p>
          <a:p>
            <a:pPr marL="216000" indent="-216000">
              <a:buNone/>
            </a:pPr>
            <a:endParaRPr lang="en-US" sz="200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48952" y="836712"/>
            <a:ext cx="1080363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de-DE" sz="2000" dirty="0" err="1" smtClean="0"/>
              <a:t>Manifesto</a:t>
            </a:r>
            <a:r>
              <a:rPr lang="de-DE" sz="2000" dirty="0" smtClean="0"/>
              <a:t> </a:t>
            </a:r>
            <a:r>
              <a:rPr lang="de-DE" sz="2000" dirty="0"/>
              <a:t>– </a:t>
            </a:r>
            <a:r>
              <a:rPr lang="de-DE" sz="2000" dirty="0" smtClean="0"/>
              <a:t>600 Unterschriften (</a:t>
            </a:r>
            <a:r>
              <a:rPr lang="de-DE" sz="2000" dirty="0"/>
              <a:t>42 </a:t>
            </a:r>
            <a:r>
              <a:rPr lang="de-DE" sz="2000" dirty="0" smtClean="0"/>
              <a:t>Länder) und 5 Sprachen</a:t>
            </a:r>
            <a:endParaRPr lang="en-US" sz="2000" dirty="0"/>
          </a:p>
          <a:p>
            <a:pPr marL="285750" indent="-285750"/>
            <a:r>
              <a:rPr lang="en-US" sz="2000" dirty="0" err="1" smtClean="0"/>
              <a:t>Forschungsprogramm</a:t>
            </a:r>
            <a:r>
              <a:rPr lang="en-US" sz="2000" dirty="0" smtClean="0"/>
              <a:t> in Wien</a:t>
            </a:r>
            <a:endParaRPr lang="de-AT" sz="2000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47736" y="1628800"/>
            <a:ext cx="10803632" cy="792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dirty="0" err="1" smtClean="0"/>
              <a:t>Artikel</a:t>
            </a:r>
            <a:r>
              <a:rPr lang="en-US" sz="2000" dirty="0" smtClean="0"/>
              <a:t> in der </a:t>
            </a:r>
            <a:r>
              <a:rPr lang="en-US" sz="2000" dirty="0" err="1" smtClean="0"/>
              <a:t>griechischen</a:t>
            </a:r>
            <a:r>
              <a:rPr lang="en-US" sz="2000" dirty="0" smtClean="0"/>
              <a:t> </a:t>
            </a:r>
            <a:r>
              <a:rPr lang="en-US" sz="2000" dirty="0" err="1" smtClean="0"/>
              <a:t>Zeitung</a:t>
            </a:r>
            <a:r>
              <a:rPr lang="en-US" sz="2000" dirty="0" smtClean="0"/>
              <a:t> "</a:t>
            </a:r>
            <a:r>
              <a:rPr lang="en-US" sz="2000" b="1" dirty="0" err="1"/>
              <a:t>Kathimerini</a:t>
            </a:r>
            <a:r>
              <a:rPr lang="en-US" sz="2000" dirty="0"/>
              <a:t>". </a:t>
            </a:r>
          </a:p>
          <a:p>
            <a:pPr marL="285750" indent="-285750"/>
            <a:r>
              <a:rPr lang="en-US" sz="2000" dirty="0" smtClean="0"/>
              <a:t>Diente </a:t>
            </a:r>
            <a:r>
              <a:rPr lang="en-US" sz="2000" dirty="0" err="1" smtClean="0"/>
              <a:t>auch</a:t>
            </a:r>
            <a:r>
              <a:rPr lang="en-US" sz="2000" dirty="0" smtClean="0"/>
              <a:t> </a:t>
            </a:r>
            <a:r>
              <a:rPr lang="en-US" sz="2000" dirty="0" err="1" smtClean="0"/>
              <a:t>als</a:t>
            </a:r>
            <a:r>
              <a:rPr lang="en-US" sz="2000" dirty="0" smtClean="0"/>
              <a:t> Text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landesweiten</a:t>
            </a:r>
            <a:r>
              <a:rPr lang="en-US" sz="2000" dirty="0" smtClean="0"/>
              <a:t> </a:t>
            </a:r>
            <a:r>
              <a:rPr lang="en-US" sz="2000" dirty="0" err="1" smtClean="0"/>
              <a:t>Aufnahmetest</a:t>
            </a:r>
            <a:r>
              <a:rPr lang="en-US" sz="2000" dirty="0" smtClean="0"/>
              <a:t>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alle</a:t>
            </a:r>
            <a:r>
              <a:rPr lang="en-US" sz="2000" dirty="0" smtClean="0"/>
              <a:t> </a:t>
            </a:r>
            <a:r>
              <a:rPr lang="en-US" sz="2000" dirty="0" err="1" smtClean="0"/>
              <a:t>griechischen</a:t>
            </a:r>
            <a:r>
              <a:rPr lang="en-US" sz="2000" dirty="0" smtClean="0"/>
              <a:t> </a:t>
            </a:r>
            <a:r>
              <a:rPr lang="en-US" sz="2000" dirty="0" err="1" smtClean="0"/>
              <a:t>Universitäten</a:t>
            </a:r>
            <a:endParaRPr lang="de-DE" sz="2000" dirty="0" smtClean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562472" y="4332631"/>
            <a:ext cx="11294168" cy="1616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b="1" dirty="0" smtClean="0"/>
              <a:t>Themen (einige)</a:t>
            </a:r>
          </a:p>
          <a:p>
            <a:pPr marL="252000" indent="-252000">
              <a:buFont typeface="+mj-lt"/>
              <a:buAutoNum type="arabicPeriod"/>
            </a:pPr>
            <a:r>
              <a:rPr lang="de-DE" sz="1800" dirty="0"/>
              <a:t>Führen </a:t>
            </a:r>
            <a:r>
              <a:rPr lang="de-DE" sz="1800" b="1" dirty="0"/>
              <a:t>soziale Medien </a:t>
            </a:r>
            <a:r>
              <a:rPr lang="de-DE" sz="1800" dirty="0"/>
              <a:t>zu einem mehr oder weniger </a:t>
            </a:r>
            <a:r>
              <a:rPr lang="de-DE" sz="1800" b="1" dirty="0"/>
              <a:t>verantwortungsvollem </a:t>
            </a:r>
            <a:r>
              <a:rPr lang="de-DE" sz="1800" b="1" dirty="0" smtClean="0"/>
              <a:t>Diskurs</a:t>
            </a:r>
            <a:endParaRPr lang="de-DE" sz="1800" dirty="0"/>
          </a:p>
          <a:p>
            <a:pPr marL="252000" indent="-252000">
              <a:buFont typeface="+mj-lt"/>
              <a:buAutoNum type="arabicPeriod"/>
            </a:pPr>
            <a:r>
              <a:rPr lang="de-DE" sz="1800" dirty="0" smtClean="0"/>
              <a:t>Welche </a:t>
            </a:r>
            <a:r>
              <a:rPr lang="de-DE" sz="1800" b="1" dirty="0"/>
              <a:t>Macht </a:t>
            </a:r>
            <a:r>
              <a:rPr lang="de-DE" sz="1800" dirty="0"/>
              <a:t>haben </a:t>
            </a:r>
            <a:r>
              <a:rPr lang="de-DE" sz="1800" b="1" dirty="0"/>
              <a:t>kleinere Staaten </a:t>
            </a:r>
            <a:r>
              <a:rPr lang="de-DE" sz="1800" dirty="0"/>
              <a:t>beim </a:t>
            </a:r>
            <a:r>
              <a:rPr lang="de-DE" sz="1800" b="1" dirty="0"/>
              <a:t>Regulieren von Online Plattformen</a:t>
            </a:r>
            <a:r>
              <a:rPr lang="de-DE" sz="1800" dirty="0"/>
              <a:t>.  </a:t>
            </a:r>
          </a:p>
          <a:p>
            <a:pPr marL="252000" indent="-252000">
              <a:buFont typeface="+mj-lt"/>
              <a:buAutoNum type="arabicPeriod"/>
            </a:pPr>
            <a:r>
              <a:rPr lang="de-DE" sz="1800" dirty="0" smtClean="0"/>
              <a:t>Führen digitale </a:t>
            </a:r>
            <a:r>
              <a:rPr lang="de-DE" sz="1800" dirty="0"/>
              <a:t>Medien zu einer “</a:t>
            </a:r>
            <a:r>
              <a:rPr lang="de-DE" sz="1800" b="1" dirty="0" err="1"/>
              <a:t>pornographic</a:t>
            </a:r>
            <a:r>
              <a:rPr lang="de-DE" sz="1800" b="1" dirty="0"/>
              <a:t> </a:t>
            </a:r>
            <a:r>
              <a:rPr lang="de-DE" sz="1800" b="1" dirty="0" err="1"/>
              <a:t>exhibition</a:t>
            </a:r>
            <a:r>
              <a:rPr lang="de-DE" sz="1800" b="1" dirty="0"/>
              <a:t> of </a:t>
            </a:r>
            <a:r>
              <a:rPr lang="de-DE" sz="1800" b="1" dirty="0" err="1"/>
              <a:t>the</a:t>
            </a:r>
            <a:r>
              <a:rPr lang="de-DE" sz="1800" b="1" dirty="0"/>
              <a:t> </a:t>
            </a:r>
            <a:r>
              <a:rPr lang="de-DE" sz="1800" b="1" dirty="0" err="1"/>
              <a:t>intimacy</a:t>
            </a:r>
            <a:r>
              <a:rPr lang="de-DE" sz="1800" b="1" dirty="0"/>
              <a:t> of </a:t>
            </a:r>
            <a:r>
              <a:rPr lang="de-DE" sz="1800" b="1" dirty="0" err="1"/>
              <a:t>everyday</a:t>
            </a:r>
            <a:r>
              <a:rPr lang="de-DE" sz="1800" b="1" dirty="0"/>
              <a:t> </a:t>
            </a:r>
            <a:r>
              <a:rPr lang="de-DE" sz="1800" b="1" dirty="0" err="1"/>
              <a:t>life</a:t>
            </a:r>
            <a:r>
              <a:rPr lang="de-DE" sz="18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560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839416" y="274737"/>
            <a:ext cx="10363200" cy="561975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 dirty="0" err="1" smtClean="0"/>
              <a:t>Als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Abschluss</a:t>
            </a:r>
            <a:endParaRPr lang="de-DE" sz="3200" b="1" dirty="0" smtClean="0"/>
          </a:p>
        </p:txBody>
      </p:sp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623392" y="1124744"/>
            <a:ext cx="11349055" cy="42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Weiterhin Technologie und „Service“ </a:t>
            </a: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Wellen, Gleichzeitigkeit von Kooperation &amp; Wettbewerb </a:t>
            </a: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Auch innerhalb und zwischen Regionen / Staaten</a:t>
            </a:r>
            <a:endParaRPr lang="de-DE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Unterschiedliche Geschwindigkeiten (</a:t>
            </a:r>
            <a:r>
              <a:rPr lang="de-DE" sz="2000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digital </a:t>
            </a:r>
            <a:r>
              <a:rPr lang="de-DE" sz="2000" b="1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divide</a:t>
            </a:r>
            <a:r>
              <a:rPr lang="de-DE" sz="2000" b="1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in mehreren Dimensionen)</a:t>
            </a: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0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Komplexität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-  </a:t>
            </a:r>
            <a:r>
              <a:rPr lang="en-US" sz="20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Struktur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 &amp; </a:t>
            </a:r>
            <a:r>
              <a:rPr lang="en-US" sz="20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Technologie</a:t>
            </a:r>
            <a:endParaRPr lang="en-US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Achtung: Network </a:t>
            </a:r>
            <a:r>
              <a:rPr lang="de-DE" sz="20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engineering</a:t>
            </a:r>
            <a:endParaRPr lang="de-DE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28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endParaRPr lang="en-US" sz="8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Technologie nicht „gott-gegeben“, man kann &amp; muss eingreifen </a:t>
            </a:r>
          </a:p>
          <a:p>
            <a:pPr marL="800100" lvl="1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Wingdings" panose="05000000000000000000" pitchFamily="2" charset="2"/>
              <a:buChar char="Ø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Wir sind an einer Weggabelung</a:t>
            </a:r>
          </a:p>
          <a:p>
            <a:pPr marL="342900" indent="-342900">
              <a:lnSpc>
                <a:spcPts val="28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endParaRPr lang="de-DE" sz="1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lnSpc>
                <a:spcPts val="28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de-DE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Bedeutung der Wissenschaft und Forschung </a:t>
            </a:r>
            <a:endParaRPr lang="de-DE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8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543591"/>
          </a:xfrm>
        </p:spPr>
        <p:txBody>
          <a:bodyPr>
            <a:normAutofit/>
          </a:bodyPr>
          <a:lstStyle/>
          <a:p>
            <a:pPr algn="ctr"/>
            <a:r>
              <a:rPr lang="de-DE" sz="3200" b="1" dirty="0" err="1" smtClean="0"/>
              <a:t>Lecture</a:t>
            </a:r>
            <a:r>
              <a:rPr lang="de-DE" sz="3200" b="1" dirty="0" smtClean="0"/>
              <a:t> </a:t>
            </a:r>
            <a:r>
              <a:rPr lang="de-DE" sz="3200" b="1" dirty="0" err="1" smtClean="0"/>
              <a:t>series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905216"/>
            <a:ext cx="11449272" cy="5116072"/>
          </a:xfrm>
        </p:spPr>
        <p:txBody>
          <a:bodyPr>
            <a:noAutofit/>
          </a:bodyPr>
          <a:lstStyle/>
          <a:p>
            <a:pPr marL="176213" indent="-176213"/>
            <a:r>
              <a:rPr lang="en-US" sz="2000" dirty="0"/>
              <a:t>6 November, 17.00. (</a:t>
            </a:r>
            <a:r>
              <a:rPr lang="en-US" sz="2000" dirty="0" err="1"/>
              <a:t>EI</a:t>
            </a:r>
            <a:r>
              <a:rPr lang="en-US" sz="2000" dirty="0"/>
              <a:t> 9):</a:t>
            </a:r>
            <a:br>
              <a:rPr lang="en-US" sz="2000" dirty="0"/>
            </a:br>
            <a:r>
              <a:rPr lang="en-US" sz="2000" b="1" dirty="0"/>
              <a:t>Susan J. Winter</a:t>
            </a:r>
            <a:r>
              <a:rPr lang="en-US" sz="2000" dirty="0"/>
              <a:t>, Associate Dean for Research and Co-Director of the Center for Advanced Study of Communities and Information at the University of Maryland, College of Information Studies</a:t>
            </a:r>
            <a:br>
              <a:rPr lang="en-US" sz="2000" dirty="0"/>
            </a:br>
            <a:r>
              <a:rPr lang="en-US" sz="2000" b="1" dirty="0"/>
              <a:t>"Cui Bono: A </a:t>
            </a:r>
            <a:r>
              <a:rPr lang="en-US" sz="2000" b="1" dirty="0" err="1"/>
              <a:t>Sociotechical</a:t>
            </a:r>
            <a:r>
              <a:rPr lang="en-US" sz="2000" b="1" dirty="0"/>
              <a:t> View of Smart Cities"</a:t>
            </a:r>
          </a:p>
          <a:p>
            <a:pPr marL="176213" indent="-176213"/>
            <a:endParaRPr lang="en-US" sz="1000" dirty="0"/>
          </a:p>
          <a:p>
            <a:pPr marL="176213" indent="-176213"/>
            <a:r>
              <a:rPr lang="en-US" sz="2000" dirty="0"/>
              <a:t>20 November, 17.00. (EI 3):</a:t>
            </a:r>
            <a:br>
              <a:rPr lang="en-US" sz="2000" dirty="0"/>
            </a:br>
            <a:r>
              <a:rPr lang="en-US" sz="2000" b="1" dirty="0" err="1"/>
              <a:t>Gerfried</a:t>
            </a:r>
            <a:r>
              <a:rPr lang="en-US" sz="2000" b="1" dirty="0"/>
              <a:t> Stocker</a:t>
            </a:r>
            <a:r>
              <a:rPr lang="en-US" sz="2000" dirty="0"/>
              <a:t>, Artistic Director of </a:t>
            </a:r>
            <a:r>
              <a:rPr lang="en-US" sz="2000" dirty="0" err="1"/>
              <a:t>Ars</a:t>
            </a:r>
            <a:r>
              <a:rPr lang="en-US" sz="2000" dirty="0"/>
              <a:t> Electronica, Linz, </a:t>
            </a:r>
            <a:r>
              <a:rPr lang="en-US" sz="2000" dirty="0" smtClean="0"/>
              <a:t>Austria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"Humanizing Technology through Arts</a:t>
            </a:r>
            <a:r>
              <a:rPr lang="en-US" sz="2000" b="1" dirty="0" smtClean="0"/>
              <a:t>"</a:t>
            </a:r>
            <a:endParaRPr lang="en-US" sz="2000" b="1" dirty="0"/>
          </a:p>
          <a:p>
            <a:pPr marL="176213" indent="-176213"/>
            <a:endParaRPr lang="en-US" sz="1000" dirty="0"/>
          </a:p>
          <a:p>
            <a:pPr marL="176213" indent="-176213"/>
            <a:r>
              <a:rPr lang="en-US" sz="2000" dirty="0"/>
              <a:t>18 December, 17.00. </a:t>
            </a:r>
            <a:r>
              <a:rPr lang="en-US" sz="2000" dirty="0" smtClean="0"/>
              <a:t>(EI 3):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Edward A. Lee</a:t>
            </a:r>
            <a:r>
              <a:rPr lang="en-US" sz="2000" dirty="0"/>
              <a:t>, Professor Emeritus at the University of California at Berkeley, Electrical Engineering and Computer Sciences </a:t>
            </a:r>
            <a:r>
              <a:rPr lang="en-US" sz="2000" dirty="0" smtClean="0"/>
              <a:t>Department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"The Coevolution of Humans and Machines</a:t>
            </a:r>
            <a:r>
              <a:rPr lang="en-US" sz="2000" b="1" dirty="0" smtClean="0"/>
              <a:t>"</a:t>
            </a:r>
            <a:endParaRPr lang="en-US" sz="2000" b="1" dirty="0"/>
          </a:p>
          <a:p>
            <a:pPr marL="176213" indent="-176213"/>
            <a:endParaRPr lang="en-US" sz="1000" dirty="0"/>
          </a:p>
          <a:p>
            <a:pPr marL="176213" indent="-176213"/>
            <a:r>
              <a:rPr lang="en-US" sz="2000" dirty="0"/>
              <a:t>8 January 2020, 17.00. (</a:t>
            </a:r>
            <a:r>
              <a:rPr lang="en-US" sz="2000" dirty="0" smtClean="0"/>
              <a:t>FH 8):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Julian Nida-</a:t>
            </a:r>
            <a:r>
              <a:rPr lang="en-US" sz="2000" b="1" dirty="0" err="1"/>
              <a:t>Rümelin</a:t>
            </a:r>
            <a:r>
              <a:rPr lang="en-US" sz="2000" dirty="0"/>
              <a:t>, Professor at the Ludwig-</a:t>
            </a:r>
            <a:r>
              <a:rPr lang="en-US" sz="2000" dirty="0" err="1"/>
              <a:t>Maximilians</a:t>
            </a:r>
            <a:r>
              <a:rPr lang="en-US" sz="2000" dirty="0"/>
              <a:t>-</a:t>
            </a:r>
            <a:r>
              <a:rPr lang="en-US" sz="2000" dirty="0" err="1"/>
              <a:t>Universität</a:t>
            </a:r>
            <a:r>
              <a:rPr lang="en-US" sz="2000" dirty="0"/>
              <a:t> Munich, Chair of Philosophy and Political </a:t>
            </a:r>
            <a:r>
              <a:rPr lang="en-US" sz="2000" dirty="0" smtClean="0"/>
              <a:t>Theory and former German Minister of Arts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/>
              <a:t>"</a:t>
            </a:r>
            <a:r>
              <a:rPr lang="en-US" sz="2000" b="1" dirty="0" err="1"/>
              <a:t>Digitaler</a:t>
            </a:r>
            <a:r>
              <a:rPr lang="en-US" sz="2000" b="1" dirty="0"/>
              <a:t> </a:t>
            </a:r>
            <a:r>
              <a:rPr lang="en-US" sz="2000" b="1" dirty="0" err="1"/>
              <a:t>Humanismus</a:t>
            </a:r>
            <a:r>
              <a:rPr lang="en-US" sz="2000" b="1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387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55840" y="188640"/>
            <a:ext cx="6610350" cy="779462"/>
          </a:xfrm>
        </p:spPr>
        <p:txBody>
          <a:bodyPr>
            <a:normAutofit/>
          </a:bodyPr>
          <a:lstStyle/>
          <a:p>
            <a:pPr algn="r" eaLnBrk="1" hangingPunct="1"/>
            <a:r>
              <a:rPr lang="de-DE" altLang="de-DE" sz="3200" b="1" dirty="0" smtClean="0"/>
              <a:t>Informationstechnologie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408" y="1460748"/>
            <a:ext cx="10498782" cy="355242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5000"/>
              </a:lnSpc>
            </a:pPr>
            <a:r>
              <a:rPr lang="de-DE" altLang="de-DE" sz="2000" b="1" dirty="0"/>
              <a:t>Digitale Transformation</a:t>
            </a:r>
            <a:r>
              <a:rPr lang="de-DE" altLang="de-DE" sz="2000" dirty="0"/>
              <a:t> </a:t>
            </a:r>
            <a:r>
              <a:rPr lang="de-DE" altLang="de-DE" sz="2000" dirty="0" smtClean="0"/>
              <a:t>-&gt; </a:t>
            </a:r>
            <a:r>
              <a:rPr lang="de-DE" altLang="de-DE" sz="2000" dirty="0" err="1" smtClean="0"/>
              <a:t>Informatisierung</a:t>
            </a:r>
            <a:r>
              <a:rPr lang="de-DE" altLang="de-DE" sz="2000" dirty="0" smtClean="0"/>
              <a:t> ganzer </a:t>
            </a:r>
            <a:r>
              <a:rPr lang="de-DE" altLang="de-DE" sz="2000" dirty="0"/>
              <a:t>Industrien </a:t>
            </a:r>
            <a:r>
              <a:rPr lang="de-DE" altLang="de-DE" sz="2000" dirty="0" smtClean="0"/>
              <a:t>und Gesellschaft </a:t>
            </a:r>
            <a:endParaRPr lang="de-DE" altLang="de-DE" sz="2000" dirty="0"/>
          </a:p>
          <a:p>
            <a:pPr marL="285750" indent="-285750">
              <a:lnSpc>
                <a:spcPct val="105000"/>
              </a:lnSpc>
            </a:pPr>
            <a:r>
              <a:rPr lang="en-US" altLang="de-DE" sz="2000" dirty="0" smtClean="0"/>
              <a:t>Innovation und </a:t>
            </a:r>
            <a:r>
              <a:rPr lang="en-US" altLang="de-DE" sz="2000" dirty="0" err="1" smtClean="0"/>
              <a:t>Wachstum</a:t>
            </a:r>
            <a:r>
              <a:rPr lang="en-US" altLang="de-DE" sz="2000" dirty="0" smtClean="0"/>
              <a:t> </a:t>
            </a:r>
            <a:endParaRPr lang="en-US" altLang="de-DE" sz="2000" dirty="0"/>
          </a:p>
          <a:p>
            <a:pPr marL="285750" indent="-285750">
              <a:lnSpc>
                <a:spcPct val="105000"/>
              </a:lnSpc>
            </a:pPr>
            <a:r>
              <a:rPr lang="de-DE" altLang="de-DE" sz="2000" dirty="0" smtClean="0"/>
              <a:t>Internet / Web als global Infrastruktur</a:t>
            </a:r>
          </a:p>
          <a:p>
            <a:pPr marL="285750" indent="-285750">
              <a:lnSpc>
                <a:spcPct val="105000"/>
              </a:lnSpc>
            </a:pPr>
            <a:r>
              <a:rPr lang="de-DE" altLang="de-DE" sz="2000" dirty="0" smtClean="0"/>
              <a:t>Digitalisierung, Virtualisierung und Miniaturisierung</a:t>
            </a:r>
            <a:endParaRPr lang="de-DE" altLang="de-DE" sz="2000" dirty="0"/>
          </a:p>
          <a:p>
            <a:pPr marL="285750" indent="-285750">
              <a:lnSpc>
                <a:spcPct val="105000"/>
              </a:lnSpc>
            </a:pPr>
            <a:endParaRPr lang="de-DE" altLang="de-DE" sz="2000" dirty="0" smtClean="0"/>
          </a:p>
          <a:p>
            <a:pPr marL="288000" indent="-288000">
              <a:lnSpc>
                <a:spcPct val="120000"/>
              </a:lnSpc>
            </a:pPr>
            <a:r>
              <a:rPr lang="de-DE" altLang="de-DE" sz="2000" dirty="0" smtClean="0"/>
              <a:t>Informatik ist „</a:t>
            </a:r>
            <a:r>
              <a:rPr lang="de-DE" altLang="de-DE" sz="2000" dirty="0" err="1" smtClean="0"/>
              <a:t>foundational</a:t>
            </a:r>
            <a:r>
              <a:rPr lang="de-DE" altLang="de-DE" sz="2000" dirty="0" smtClean="0"/>
              <a:t>“ Disziplin mit ihren M</a:t>
            </a:r>
            <a:r>
              <a:rPr lang="en-US" sz="2000" dirty="0" err="1" smtClean="0"/>
              <a:t>ethoden</a:t>
            </a:r>
            <a:r>
              <a:rPr lang="en-US" sz="2000" dirty="0" smtClean="0"/>
              <a:t> und </a:t>
            </a:r>
            <a:r>
              <a:rPr lang="en-US" sz="2000" dirty="0" err="1" smtClean="0"/>
              <a:t>Artefakten</a:t>
            </a:r>
            <a:endParaRPr lang="en-US" sz="2000" dirty="0"/>
          </a:p>
          <a:p>
            <a:pPr marL="545175" lvl="1" indent="-288000">
              <a:lnSpc>
                <a:spcPct val="120000"/>
              </a:lnSpc>
            </a:pPr>
            <a:r>
              <a:rPr lang="en-US" sz="2000" i="1" dirty="0"/>
              <a:t>Informatics as subject</a:t>
            </a:r>
            <a:r>
              <a:rPr lang="en-US" sz="2000" dirty="0"/>
              <a:t>, </a:t>
            </a:r>
            <a:r>
              <a:rPr lang="en-US" sz="2000" i="1" dirty="0"/>
              <a:t>Informatics in subject </a:t>
            </a:r>
          </a:p>
          <a:p>
            <a:pPr marL="285750" indent="-285750">
              <a:lnSpc>
                <a:spcPct val="120000"/>
              </a:lnSpc>
            </a:pPr>
            <a:r>
              <a:rPr lang="en-US" altLang="de-DE" sz="2000" dirty="0" smtClean="0"/>
              <a:t>Metamorphose </a:t>
            </a:r>
            <a:r>
              <a:rPr lang="de-DE" altLang="de-DE" sz="2000" dirty="0" smtClean="0"/>
              <a:t>vom </a:t>
            </a:r>
            <a:r>
              <a:rPr lang="de-DE" altLang="de-DE" sz="2000" dirty="0"/>
              <a:t>Computer </a:t>
            </a:r>
            <a:r>
              <a:rPr lang="de-DE" altLang="de-DE" sz="2000" dirty="0" smtClean="0"/>
              <a:t>(Rechner) zur weltweiten „Medienmaschine</a:t>
            </a:r>
            <a:r>
              <a:rPr lang="de-DE" altLang="de-DE" sz="2000" dirty="0"/>
              <a:t>“</a:t>
            </a:r>
          </a:p>
          <a:p>
            <a:pPr marL="285750" indent="-285750">
              <a:lnSpc>
                <a:spcPct val="105000"/>
              </a:lnSpc>
            </a:pPr>
            <a:r>
              <a:rPr lang="de-DE" altLang="de-DE" sz="2000" dirty="0" smtClean="0"/>
              <a:t>Jedes Ding von Software </a:t>
            </a:r>
            <a:r>
              <a:rPr lang="de-DE" altLang="de-DE" sz="2000" dirty="0"/>
              <a:t>berührt wird zum </a:t>
            </a:r>
            <a:r>
              <a:rPr lang="de-DE" altLang="de-DE" sz="2000" dirty="0" smtClean="0"/>
              <a:t>Computer</a:t>
            </a:r>
          </a:p>
          <a:p>
            <a:pPr marL="285750" indent="-285750">
              <a:lnSpc>
                <a:spcPct val="105000"/>
              </a:lnSpc>
            </a:pPr>
            <a:endParaRPr lang="de-DE" altLang="de-DE" sz="2000" dirty="0" smtClean="0"/>
          </a:p>
          <a:p>
            <a:pPr marL="285750" indent="-285750">
              <a:lnSpc>
                <a:spcPct val="105000"/>
              </a:lnSpc>
            </a:pPr>
            <a:endParaRPr lang="de-DE" altLang="de-DE" sz="2000" dirty="0" smtClean="0"/>
          </a:p>
          <a:p>
            <a:pPr marL="285750" indent="-285750">
              <a:lnSpc>
                <a:spcPct val="105000"/>
              </a:lnSpc>
              <a:buNone/>
            </a:pPr>
            <a:endParaRPr lang="de-DE" altLang="de-DE" sz="2000" dirty="0" smtClean="0"/>
          </a:p>
          <a:p>
            <a:pPr marL="285750" indent="-285750"/>
            <a:endParaRPr lang="de-DE" altLang="de-DE" sz="3200" dirty="0"/>
          </a:p>
        </p:txBody>
      </p:sp>
    </p:spTree>
    <p:extLst>
      <p:ext uri="{BB962C8B-B14F-4D97-AF65-F5344CB8AC3E}">
        <p14:creationId xmlns:p14="http://schemas.microsoft.com/office/powerpoint/2010/main" val="216188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184" y="149105"/>
            <a:ext cx="11018440" cy="687607"/>
          </a:xfrm>
        </p:spPr>
        <p:txBody>
          <a:bodyPr>
            <a:normAutofit/>
          </a:bodyPr>
          <a:lstStyle/>
          <a:p>
            <a:pPr algn="r"/>
            <a:r>
              <a:rPr lang="de-DE" sz="3200" b="1" dirty="0" smtClean="0"/>
              <a:t>Informatik für aktuelle fundamentale Probleme</a:t>
            </a:r>
            <a:endParaRPr lang="de-AT" sz="32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764704"/>
            <a:ext cx="11161240" cy="1944216"/>
          </a:xfrm>
        </p:spPr>
        <p:txBody>
          <a:bodyPr>
            <a:noAutofit/>
          </a:bodyPr>
          <a:lstStyle/>
          <a:p>
            <a:pPr marL="268288" indent="-268288"/>
            <a:r>
              <a:rPr lang="en-US" sz="2000" dirty="0" err="1" smtClean="0"/>
              <a:t>Beispiel</a:t>
            </a:r>
            <a:r>
              <a:rPr lang="en-US" sz="2000" dirty="0" smtClean="0"/>
              <a:t> Sustainable Development Goals (SDG) der UNO (CACM/9,2019)</a:t>
            </a:r>
          </a:p>
          <a:p>
            <a:pPr marL="268288" indent="-268288"/>
            <a:r>
              <a:rPr lang="de-AT" sz="2000" dirty="0" smtClean="0"/>
              <a:t>Informatikbeitrag für Nachhaltigkeit / Ausgleich von Umwelt- und </a:t>
            </a:r>
            <a:r>
              <a:rPr lang="en-US" sz="2000" dirty="0" err="1" smtClean="0"/>
              <a:t>sozioökonische</a:t>
            </a:r>
            <a:r>
              <a:rPr lang="en-US" sz="2000" dirty="0" smtClean="0"/>
              <a:t> </a:t>
            </a:r>
            <a:r>
              <a:rPr lang="en-US" sz="2000" dirty="0" err="1" smtClean="0"/>
              <a:t>Fragen</a:t>
            </a:r>
            <a:endParaRPr lang="de-AT" sz="1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7" y="1196752"/>
            <a:ext cx="1130509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3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56913" y="165101"/>
            <a:ext cx="9039687" cy="638175"/>
          </a:xfrm>
          <a:noFill/>
          <a:ln/>
        </p:spPr>
        <p:txBody>
          <a:bodyPr>
            <a:normAutofit/>
          </a:bodyPr>
          <a:lstStyle/>
          <a:p>
            <a:pPr algn="r"/>
            <a:r>
              <a:rPr lang="de-AT" altLang="de-DE" sz="3200" b="1" dirty="0" smtClean="0"/>
              <a:t>Ungleiche Verteilung 2</a:t>
            </a:r>
            <a:endParaRPr lang="it-IT" altLang="de-DE" sz="32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42" y="1124744"/>
            <a:ext cx="8490614" cy="429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120336" y="562117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112431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415480" y="260649"/>
            <a:ext cx="10441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latin typeface="+mj-lt"/>
              </a:rPr>
              <a:t>Entwicklung vom Rechner zu …</a:t>
            </a:r>
            <a:endParaRPr lang="de-AT" b="1" dirty="0">
              <a:latin typeface="+mj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433025" y="5035041"/>
            <a:ext cx="7537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Und: </a:t>
            </a:r>
          </a:p>
          <a:p>
            <a:r>
              <a:rPr lang="de-DE" sz="2000" b="1" dirty="0" smtClean="0"/>
              <a:t>………</a:t>
            </a:r>
          </a:p>
          <a:p>
            <a:r>
              <a:rPr lang="de-AT" sz="2000" b="1" dirty="0" smtClean="0"/>
              <a:t>…..</a:t>
            </a:r>
            <a:endParaRPr lang="de-DE" sz="2000" b="1" dirty="0"/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D4D66F1D-741C-B245-A499-D0576052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91" y="5077361"/>
            <a:ext cx="552981" cy="829471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7A94DEFB-B78E-E64D-902B-8D0608FBE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670" y="4642292"/>
            <a:ext cx="463972" cy="347979"/>
          </a:xfrm>
          <a:prstGeom prst="rect">
            <a:avLst/>
          </a:prstGeom>
        </p:spPr>
      </p:pic>
      <p:cxnSp>
        <p:nvCxnSpPr>
          <p:cNvPr id="35" name="Straight Arrow Connector 8">
            <a:extLst>
              <a:ext uri="{FF2B5EF4-FFF2-40B4-BE49-F238E27FC236}">
                <a16:creationId xmlns:a16="http://schemas.microsoft.com/office/drawing/2014/main" id="{0DED87D6-9594-FC4D-92BD-48FAC338A35A}"/>
              </a:ext>
            </a:extLst>
          </p:cNvPr>
          <p:cNvCxnSpPr>
            <a:cxnSpLocks/>
          </p:cNvCxnSpPr>
          <p:nvPr/>
        </p:nvCxnSpPr>
        <p:spPr>
          <a:xfrm>
            <a:off x="834635" y="6194578"/>
            <a:ext cx="1035887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10">
            <a:extLst>
              <a:ext uri="{FF2B5EF4-FFF2-40B4-BE49-F238E27FC236}">
                <a16:creationId xmlns:a16="http://schemas.microsoft.com/office/drawing/2014/main" id="{0725D729-8001-9E4D-BB4F-17CE22FA42B6}"/>
              </a:ext>
            </a:extLst>
          </p:cNvPr>
          <p:cNvCxnSpPr>
            <a:cxnSpLocks/>
          </p:cNvCxnSpPr>
          <p:nvPr/>
        </p:nvCxnSpPr>
        <p:spPr>
          <a:xfrm flipV="1">
            <a:off x="834635" y="721149"/>
            <a:ext cx="0" cy="547343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6">
            <a:extLst>
              <a:ext uri="{FF2B5EF4-FFF2-40B4-BE49-F238E27FC236}">
                <a16:creationId xmlns:a16="http://schemas.microsoft.com/office/drawing/2014/main" id="{3613691A-6159-9C4E-8E1E-754A8D1E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826" y="5100572"/>
            <a:ext cx="463972" cy="347979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1B616931-C696-0D4F-8FED-63A115AB0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533" y="5558852"/>
            <a:ext cx="463972" cy="347979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8FA343A9-1262-3742-A940-12CAA828F4AB}"/>
              </a:ext>
            </a:extLst>
          </p:cNvPr>
          <p:cNvSpPr txBox="1"/>
          <p:nvPr/>
        </p:nvSpPr>
        <p:spPr>
          <a:xfrm>
            <a:off x="1012882" y="4362759"/>
            <a:ext cx="162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Mainframe</a:t>
            </a:r>
          </a:p>
        </p:txBody>
      </p:sp>
      <p:pic>
        <p:nvPicPr>
          <p:cNvPr id="40" name="Picture 15">
            <a:extLst>
              <a:ext uri="{FF2B5EF4-FFF2-40B4-BE49-F238E27FC236}">
                <a16:creationId xmlns:a16="http://schemas.microsoft.com/office/drawing/2014/main" id="{DD4C6D06-FF2F-DA43-B40E-C523A8744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341" y="4268108"/>
            <a:ext cx="563143" cy="384431"/>
          </a:xfrm>
          <a:prstGeom prst="rect">
            <a:avLst/>
          </a:prstGeom>
        </p:spPr>
      </p:pic>
      <p:pic>
        <p:nvPicPr>
          <p:cNvPr id="41" name="Picture 21">
            <a:extLst>
              <a:ext uri="{FF2B5EF4-FFF2-40B4-BE49-F238E27FC236}">
                <a16:creationId xmlns:a16="http://schemas.microsoft.com/office/drawing/2014/main" id="{64495A03-A20E-6D49-A838-22AD50F94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607" y="3737113"/>
            <a:ext cx="563144" cy="384432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B50A880B-AB8C-0A4B-8261-2D0EB0563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878" y="4269413"/>
            <a:ext cx="563143" cy="384431"/>
          </a:xfrm>
          <a:prstGeom prst="rect">
            <a:avLst/>
          </a:prstGeom>
        </p:spPr>
      </p:pic>
      <p:cxnSp>
        <p:nvCxnSpPr>
          <p:cNvPr id="43" name="Straight Arrow Connector 19">
            <a:extLst>
              <a:ext uri="{FF2B5EF4-FFF2-40B4-BE49-F238E27FC236}">
                <a16:creationId xmlns:a16="http://schemas.microsoft.com/office/drawing/2014/main" id="{F7B42514-8BAF-1E43-A0AD-2485E4BF4096}"/>
              </a:ext>
            </a:extLst>
          </p:cNvPr>
          <p:cNvCxnSpPr>
            <a:cxnSpLocks/>
            <a:stCxn id="41" idx="3"/>
            <a:endCxn id="42" idx="0"/>
          </p:cNvCxnSpPr>
          <p:nvPr/>
        </p:nvCxnSpPr>
        <p:spPr>
          <a:xfrm>
            <a:off x="4338753" y="3929329"/>
            <a:ext cx="340697" cy="34008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23">
            <a:extLst>
              <a:ext uri="{FF2B5EF4-FFF2-40B4-BE49-F238E27FC236}">
                <a16:creationId xmlns:a16="http://schemas.microsoft.com/office/drawing/2014/main" id="{854A42AF-3145-AC4F-9BF7-F373E40B3343}"/>
              </a:ext>
            </a:extLst>
          </p:cNvPr>
          <p:cNvCxnSpPr>
            <a:cxnSpLocks/>
            <a:stCxn id="41" idx="1"/>
            <a:endCxn id="40" idx="0"/>
          </p:cNvCxnSpPr>
          <p:nvPr/>
        </p:nvCxnSpPr>
        <p:spPr>
          <a:xfrm flipH="1">
            <a:off x="3434911" y="3929331"/>
            <a:ext cx="340696" cy="33877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25">
            <a:extLst>
              <a:ext uri="{FF2B5EF4-FFF2-40B4-BE49-F238E27FC236}">
                <a16:creationId xmlns:a16="http://schemas.microsoft.com/office/drawing/2014/main" id="{BBD75520-5A84-DE48-AFAD-5F5BDEC78B3A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>
            <a:off x="3716481" y="4460324"/>
            <a:ext cx="681395" cy="130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9">
            <a:extLst>
              <a:ext uri="{FF2B5EF4-FFF2-40B4-BE49-F238E27FC236}">
                <a16:creationId xmlns:a16="http://schemas.microsoft.com/office/drawing/2014/main" id="{B8111F08-F303-A841-8314-97CD45797E62}"/>
              </a:ext>
            </a:extLst>
          </p:cNvPr>
          <p:cNvSpPr txBox="1"/>
          <p:nvPr/>
        </p:nvSpPr>
        <p:spPr>
          <a:xfrm>
            <a:off x="3716483" y="3406029"/>
            <a:ext cx="77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PCs</a:t>
            </a:r>
          </a:p>
        </p:txBody>
      </p:sp>
      <p:pic>
        <p:nvPicPr>
          <p:cNvPr id="47" name="Graphic 27">
            <a:extLst>
              <a:ext uri="{FF2B5EF4-FFF2-40B4-BE49-F238E27FC236}">
                <a16:creationId xmlns:a16="http://schemas.microsoft.com/office/drawing/2014/main" id="{72D1AEFE-AC30-FD48-88C2-E4E74DA2A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3103" y="3199829"/>
            <a:ext cx="540821" cy="405616"/>
          </a:xfrm>
          <a:prstGeom prst="rect">
            <a:avLst/>
          </a:prstGeom>
        </p:spPr>
      </p:pic>
      <p:pic>
        <p:nvPicPr>
          <p:cNvPr id="48" name="Graphic 30">
            <a:extLst>
              <a:ext uri="{FF2B5EF4-FFF2-40B4-BE49-F238E27FC236}">
                <a16:creationId xmlns:a16="http://schemas.microsoft.com/office/drawing/2014/main" id="{3DE18B37-4F82-5E47-97D7-754F6F2BBF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4936" y="3192340"/>
            <a:ext cx="563137" cy="422353"/>
          </a:xfrm>
          <a:prstGeom prst="rect">
            <a:avLst/>
          </a:prstGeom>
        </p:spPr>
      </p:pic>
      <p:pic>
        <p:nvPicPr>
          <p:cNvPr id="49" name="Graphic 32">
            <a:extLst>
              <a:ext uri="{FF2B5EF4-FFF2-40B4-BE49-F238E27FC236}">
                <a16:creationId xmlns:a16="http://schemas.microsoft.com/office/drawing/2014/main" id="{02D511ED-144E-9840-AE5D-EA9AA048B8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63056" y="2737572"/>
            <a:ext cx="398435" cy="298826"/>
          </a:xfrm>
          <a:prstGeom prst="rect">
            <a:avLst/>
          </a:prstGeom>
        </p:spPr>
      </p:pic>
      <p:cxnSp>
        <p:nvCxnSpPr>
          <p:cNvPr id="50" name="Straight Arrow Connector 50">
            <a:extLst>
              <a:ext uri="{FF2B5EF4-FFF2-40B4-BE49-F238E27FC236}">
                <a16:creationId xmlns:a16="http://schemas.microsoft.com/office/drawing/2014/main" id="{B089CCAB-211A-A04E-BB92-3BF8F1650BED}"/>
              </a:ext>
            </a:extLst>
          </p:cNvPr>
          <p:cNvCxnSpPr>
            <a:cxnSpLocks/>
            <a:stCxn id="49" idx="1"/>
            <a:endCxn id="48" idx="0"/>
          </p:cNvCxnSpPr>
          <p:nvPr/>
        </p:nvCxnSpPr>
        <p:spPr>
          <a:xfrm flipH="1">
            <a:off x="5816505" y="2886987"/>
            <a:ext cx="346553" cy="30535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2">
            <a:extLst>
              <a:ext uri="{FF2B5EF4-FFF2-40B4-BE49-F238E27FC236}">
                <a16:creationId xmlns:a16="http://schemas.microsoft.com/office/drawing/2014/main" id="{46EF541B-3727-B948-A648-C0BDD313881C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6561491" y="2886987"/>
            <a:ext cx="320413" cy="261011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7">
            <a:extLst>
              <a:ext uri="{FF2B5EF4-FFF2-40B4-BE49-F238E27FC236}">
                <a16:creationId xmlns:a16="http://schemas.microsoft.com/office/drawing/2014/main" id="{F52C34EA-5295-0243-9E54-E773A6EB61D1}"/>
              </a:ext>
            </a:extLst>
          </p:cNvPr>
          <p:cNvCxnSpPr>
            <a:stCxn id="48" idx="3"/>
            <a:endCxn id="47" idx="1"/>
          </p:cNvCxnSpPr>
          <p:nvPr/>
        </p:nvCxnSpPr>
        <p:spPr>
          <a:xfrm flipV="1">
            <a:off x="6098071" y="3402637"/>
            <a:ext cx="485032" cy="87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62">
            <a:extLst>
              <a:ext uri="{FF2B5EF4-FFF2-40B4-BE49-F238E27FC236}">
                <a16:creationId xmlns:a16="http://schemas.microsoft.com/office/drawing/2014/main" id="{4F3A6290-B827-A24F-BC46-59936821C133}"/>
              </a:ext>
            </a:extLst>
          </p:cNvPr>
          <p:cNvSpPr txBox="1"/>
          <p:nvPr/>
        </p:nvSpPr>
        <p:spPr>
          <a:xfrm>
            <a:off x="5274826" y="2354738"/>
            <a:ext cx="217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Mobile Devices</a:t>
            </a:r>
          </a:p>
        </p:txBody>
      </p:sp>
      <p:pic>
        <p:nvPicPr>
          <p:cNvPr id="54" name="Picture 60">
            <a:extLst>
              <a:ext uri="{FF2B5EF4-FFF2-40B4-BE49-F238E27FC236}">
                <a16:creationId xmlns:a16="http://schemas.microsoft.com/office/drawing/2014/main" id="{F1CD08E5-4636-6A48-B711-3192FAE464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94014" y="1265338"/>
            <a:ext cx="2024804" cy="1518603"/>
          </a:xfrm>
          <a:prstGeom prst="rect">
            <a:avLst/>
          </a:prstGeom>
        </p:spPr>
      </p:pic>
      <p:sp>
        <p:nvSpPr>
          <p:cNvPr id="55" name="TextBox 65">
            <a:extLst>
              <a:ext uri="{FF2B5EF4-FFF2-40B4-BE49-F238E27FC236}">
                <a16:creationId xmlns:a16="http://schemas.microsoft.com/office/drawing/2014/main" id="{1B7E21F3-BDBF-7E4D-84B4-E1ABBE69ACFC}"/>
              </a:ext>
            </a:extLst>
          </p:cNvPr>
          <p:cNvSpPr txBox="1"/>
          <p:nvPr/>
        </p:nvSpPr>
        <p:spPr>
          <a:xfrm>
            <a:off x="8038306" y="891537"/>
            <a:ext cx="2553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Intelligent Objects</a:t>
            </a:r>
          </a:p>
        </p:txBody>
      </p:sp>
      <p:sp>
        <p:nvSpPr>
          <p:cNvPr id="56" name="TextBox 67">
            <a:extLst>
              <a:ext uri="{FF2B5EF4-FFF2-40B4-BE49-F238E27FC236}">
                <a16:creationId xmlns:a16="http://schemas.microsoft.com/office/drawing/2014/main" id="{EE54D855-46AB-2344-BBD6-0EBCC81E98A0}"/>
              </a:ext>
            </a:extLst>
          </p:cNvPr>
          <p:cNvSpPr txBox="1"/>
          <p:nvPr/>
        </p:nvSpPr>
        <p:spPr>
          <a:xfrm>
            <a:off x="10344752" y="619457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</a:t>
            </a:r>
          </a:p>
        </p:txBody>
      </p:sp>
      <p:sp>
        <p:nvSpPr>
          <p:cNvPr id="57" name="TextBox 68">
            <a:extLst>
              <a:ext uri="{FF2B5EF4-FFF2-40B4-BE49-F238E27FC236}">
                <a16:creationId xmlns:a16="http://schemas.microsoft.com/office/drawing/2014/main" id="{3814825C-4375-B04B-A29B-BE74E4F8FC1A}"/>
              </a:ext>
            </a:extLst>
          </p:cNvPr>
          <p:cNvSpPr txBox="1"/>
          <p:nvPr/>
        </p:nvSpPr>
        <p:spPr>
          <a:xfrm rot="16200000">
            <a:off x="-138415" y="1013163"/>
            <a:ext cx="1586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Ubiquity</a:t>
            </a:r>
          </a:p>
        </p:txBody>
      </p:sp>
      <p:sp>
        <p:nvSpPr>
          <p:cNvPr id="58" name="Right Arrow 1">
            <a:extLst>
              <a:ext uri="{FF2B5EF4-FFF2-40B4-BE49-F238E27FC236}">
                <a16:creationId xmlns:a16="http://schemas.microsoft.com/office/drawing/2014/main" id="{F23ABF14-BD12-B348-830E-F4DF95AD9E55}"/>
              </a:ext>
            </a:extLst>
          </p:cNvPr>
          <p:cNvSpPr/>
          <p:nvPr/>
        </p:nvSpPr>
        <p:spPr>
          <a:xfrm>
            <a:off x="2750188" y="5232612"/>
            <a:ext cx="1180592" cy="39689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ight Arrow 28">
            <a:extLst>
              <a:ext uri="{FF2B5EF4-FFF2-40B4-BE49-F238E27FC236}">
                <a16:creationId xmlns:a16="http://schemas.microsoft.com/office/drawing/2014/main" id="{4934D508-B807-4340-BDB0-137891ACE537}"/>
              </a:ext>
            </a:extLst>
          </p:cNvPr>
          <p:cNvSpPr/>
          <p:nvPr/>
        </p:nvSpPr>
        <p:spPr>
          <a:xfrm>
            <a:off x="5332187" y="3988862"/>
            <a:ext cx="1180592" cy="39689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ight Arrow 31">
            <a:extLst>
              <a:ext uri="{FF2B5EF4-FFF2-40B4-BE49-F238E27FC236}">
                <a16:creationId xmlns:a16="http://schemas.microsoft.com/office/drawing/2014/main" id="{5397EFC2-B36B-A246-8C70-54C2892AA00D}"/>
              </a:ext>
            </a:extLst>
          </p:cNvPr>
          <p:cNvSpPr/>
          <p:nvPr/>
        </p:nvSpPr>
        <p:spPr>
          <a:xfrm>
            <a:off x="7401583" y="2984452"/>
            <a:ext cx="1180592" cy="396893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76320" y="3212976"/>
            <a:ext cx="3124200" cy="14668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8961" y="743467"/>
            <a:ext cx="3114522" cy="17142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90602" y="4482707"/>
            <a:ext cx="3809654" cy="168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66776" y="331256"/>
            <a:ext cx="8813800" cy="779462"/>
          </a:xfrm>
        </p:spPr>
        <p:txBody>
          <a:bodyPr>
            <a:normAutofit/>
          </a:bodyPr>
          <a:lstStyle/>
          <a:p>
            <a:pPr algn="r" eaLnBrk="1" hangingPunct="1"/>
            <a:r>
              <a:rPr lang="de-DE" altLang="de-DE" sz="3200" b="1" dirty="0" smtClean="0"/>
              <a:t>Nun </a:t>
            </a:r>
            <a:r>
              <a:rPr lang="de-DE" altLang="de-DE" sz="3200" b="1" dirty="0" err="1" smtClean="0"/>
              <a:t>Artificial</a:t>
            </a:r>
            <a:r>
              <a:rPr lang="de-DE" altLang="de-DE" sz="3200" b="1" dirty="0" smtClean="0"/>
              <a:t> </a:t>
            </a:r>
            <a:r>
              <a:rPr lang="de-DE" altLang="de-DE" sz="3200" b="1" dirty="0" err="1" smtClean="0"/>
              <a:t>Intelligence</a:t>
            </a:r>
            <a:endParaRPr lang="de-DE" altLang="de-DE" sz="3200" b="1" dirty="0" smtClean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29684" y="1110718"/>
            <a:ext cx="11762316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238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/>
              <a:t>AI (</a:t>
            </a:r>
            <a:r>
              <a:rPr lang="en-US" sz="2000" dirty="0" err="1" smtClean="0"/>
              <a:t>oder</a:t>
            </a:r>
            <a:r>
              <a:rPr lang="en-US" sz="2000" dirty="0" smtClean="0"/>
              <a:t> </a:t>
            </a:r>
            <a:r>
              <a:rPr lang="en-US" sz="2000" dirty="0" err="1" smtClean="0"/>
              <a:t>besser</a:t>
            </a:r>
            <a:r>
              <a:rPr lang="en-US" sz="2000" dirty="0" smtClean="0"/>
              <a:t> </a:t>
            </a:r>
            <a:r>
              <a:rPr lang="en-US" sz="2000" b="1" dirty="0" smtClean="0"/>
              <a:t>IA</a:t>
            </a:r>
            <a:r>
              <a:rPr lang="en-US" sz="2000" dirty="0" smtClean="0"/>
              <a:t> – </a:t>
            </a:r>
            <a:r>
              <a:rPr lang="en-US" sz="2000" dirty="0" err="1" smtClean="0"/>
              <a:t>Intelligente</a:t>
            </a:r>
            <a:r>
              <a:rPr lang="en-US" sz="2000" dirty="0" smtClean="0"/>
              <a:t> </a:t>
            </a:r>
            <a:r>
              <a:rPr lang="en-US" sz="2000" dirty="0" err="1" smtClean="0"/>
              <a:t>Applikationen</a:t>
            </a:r>
            <a:r>
              <a:rPr lang="en-US" sz="2000" dirty="0" smtClean="0"/>
              <a:t>) – </a:t>
            </a:r>
            <a:r>
              <a:rPr lang="en-US" sz="2000" dirty="0" err="1" smtClean="0"/>
              <a:t>Automatisierung</a:t>
            </a:r>
            <a:r>
              <a:rPr lang="en-US" sz="2000" dirty="0" smtClean="0"/>
              <a:t> der </a:t>
            </a:r>
            <a:r>
              <a:rPr lang="en-US" sz="2000" dirty="0" err="1" smtClean="0"/>
              <a:t>Arbeit</a:t>
            </a:r>
            <a:r>
              <a:rPr lang="en-US" sz="2000" dirty="0" smtClean="0"/>
              <a:t> und des </a:t>
            </a:r>
            <a:r>
              <a:rPr lang="en-US" sz="2000" dirty="0" err="1" smtClean="0"/>
              <a:t>Denkens</a:t>
            </a:r>
            <a:endParaRPr lang="en-US" sz="2000" dirty="0" smtClean="0"/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/>
              <a:t>Diskussion</a:t>
            </a:r>
            <a:r>
              <a:rPr lang="en-US" sz="2000" dirty="0" smtClean="0"/>
              <a:t> </a:t>
            </a:r>
            <a:r>
              <a:rPr lang="en-US" sz="2000" dirty="0" err="1" smtClean="0"/>
              <a:t>zwischen</a:t>
            </a:r>
            <a:r>
              <a:rPr lang="en-US" sz="2000" dirty="0" smtClean="0"/>
              <a:t> </a:t>
            </a:r>
            <a:r>
              <a:rPr lang="en-US" sz="2000" dirty="0" err="1" smtClean="0"/>
              <a:t>Utopie</a:t>
            </a:r>
            <a:r>
              <a:rPr lang="en-US" sz="2000" dirty="0" smtClean="0"/>
              <a:t> und </a:t>
            </a:r>
            <a:r>
              <a:rPr lang="en-US" sz="2000" dirty="0" err="1" smtClean="0"/>
              <a:t>Dystopie</a:t>
            </a:r>
            <a:endParaRPr lang="en-US" sz="2000" dirty="0" smtClean="0"/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/>
              <a:t>Aktuell</a:t>
            </a:r>
            <a:r>
              <a:rPr lang="en-US" sz="2000" dirty="0" smtClean="0"/>
              <a:t> </a:t>
            </a:r>
            <a:r>
              <a:rPr lang="en-US" sz="2000" b="1" dirty="0" err="1" smtClean="0"/>
              <a:t>Neuronale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Netze</a:t>
            </a:r>
            <a:r>
              <a:rPr lang="en-US" sz="2000" dirty="0" smtClean="0"/>
              <a:t> </a:t>
            </a:r>
            <a:r>
              <a:rPr lang="en-US" sz="2000" dirty="0" err="1" smtClean="0"/>
              <a:t>als</a:t>
            </a:r>
            <a:r>
              <a:rPr lang="en-US" sz="2000" dirty="0" smtClean="0"/>
              <a:t> das </a:t>
            </a:r>
            <a:r>
              <a:rPr lang="en-US" sz="2000" dirty="0" err="1" smtClean="0"/>
              <a:t>Pardigma</a:t>
            </a:r>
            <a:r>
              <a:rPr lang="en-US" sz="2000" dirty="0" smtClean="0"/>
              <a:t> der AI (</a:t>
            </a:r>
            <a:r>
              <a:rPr lang="en-US" sz="2000" dirty="0" err="1" smtClean="0"/>
              <a:t>Datensicht</a:t>
            </a:r>
            <a:r>
              <a:rPr lang="en-US" sz="2000" dirty="0" smtClean="0"/>
              <a:t> </a:t>
            </a:r>
            <a:r>
              <a:rPr lang="en-US" sz="2000" dirty="0" err="1" smtClean="0"/>
              <a:t>als</a:t>
            </a:r>
            <a:r>
              <a:rPr lang="en-US" sz="2000" dirty="0" smtClean="0"/>
              <a:t> “</a:t>
            </a:r>
            <a:r>
              <a:rPr lang="en-US" sz="2000" dirty="0" err="1" smtClean="0"/>
              <a:t>Gegensatz</a:t>
            </a:r>
            <a:r>
              <a:rPr lang="en-US" sz="2000" dirty="0" smtClean="0"/>
              <a:t>” </a:t>
            </a:r>
            <a:r>
              <a:rPr lang="en-US" sz="2000" dirty="0" err="1" smtClean="0"/>
              <a:t>zu</a:t>
            </a:r>
            <a:r>
              <a:rPr lang="en-US" sz="2000" dirty="0" smtClean="0"/>
              <a:t> </a:t>
            </a:r>
            <a:r>
              <a:rPr lang="en-US" sz="2000" dirty="0" err="1" smtClean="0"/>
              <a:t>logikbasiertem</a:t>
            </a:r>
            <a:r>
              <a:rPr lang="en-US" sz="2000" dirty="0" smtClean="0"/>
              <a:t>  </a:t>
            </a:r>
            <a:r>
              <a:rPr lang="en-US" sz="2000" dirty="0" err="1" smtClean="0"/>
              <a:t>Paradigma</a:t>
            </a:r>
            <a:r>
              <a:rPr lang="en-US" sz="2000" dirty="0" smtClean="0"/>
              <a:t>) </a:t>
            </a:r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/>
              <a:t>Entwicklung</a:t>
            </a:r>
            <a:r>
              <a:rPr lang="en-US" sz="2000" dirty="0" smtClean="0"/>
              <a:t> </a:t>
            </a:r>
            <a:r>
              <a:rPr lang="en-US" sz="2000" dirty="0" err="1" smtClean="0"/>
              <a:t>seit</a:t>
            </a:r>
            <a:r>
              <a:rPr lang="en-US" sz="2000" dirty="0" smtClean="0"/>
              <a:t> den 50ern, </a:t>
            </a:r>
            <a:r>
              <a:rPr lang="en-US" sz="2000" dirty="0" err="1" smtClean="0"/>
              <a:t>mit</a:t>
            </a:r>
            <a:r>
              <a:rPr lang="en-US" sz="2000" dirty="0" smtClean="0"/>
              <a:t> </a:t>
            </a:r>
            <a:r>
              <a:rPr lang="en-US" sz="2000" dirty="0" err="1" smtClean="0"/>
              <a:t>vielen</a:t>
            </a:r>
            <a:r>
              <a:rPr lang="en-US" sz="2000" dirty="0" smtClean="0"/>
              <a:t> AI “Winter” und “Sommer”</a:t>
            </a:r>
            <a:endParaRPr lang="en-US" sz="2000" dirty="0"/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err="1" smtClean="0"/>
              <a:t>Wichtig</a:t>
            </a:r>
            <a:r>
              <a:rPr lang="en-US" sz="2000" dirty="0" smtClean="0"/>
              <a:t> </a:t>
            </a:r>
            <a:r>
              <a:rPr lang="en-US" sz="2000" dirty="0" err="1" smtClean="0"/>
              <a:t>für</a:t>
            </a:r>
            <a:r>
              <a:rPr lang="en-US" sz="2000" dirty="0" smtClean="0"/>
              <a:t> </a:t>
            </a:r>
            <a:r>
              <a:rPr lang="en-US" sz="2000" dirty="0" err="1" smtClean="0"/>
              <a:t>Erfolg</a:t>
            </a:r>
            <a:r>
              <a:rPr lang="en-US" sz="2000" dirty="0" smtClean="0"/>
              <a:t> </a:t>
            </a:r>
            <a:r>
              <a:rPr lang="en-US" sz="2000" dirty="0" err="1" smtClean="0"/>
              <a:t>technische</a:t>
            </a:r>
            <a:r>
              <a:rPr lang="en-US" sz="2000" dirty="0" smtClean="0"/>
              <a:t> Basis (</a:t>
            </a:r>
            <a:r>
              <a:rPr lang="en-US" sz="2000" b="1" dirty="0" err="1" smtClean="0"/>
              <a:t>Technologiestack</a:t>
            </a:r>
            <a:r>
              <a:rPr lang="en-US" sz="2000" dirty="0" smtClean="0"/>
              <a:t>): </a:t>
            </a:r>
            <a:r>
              <a:rPr lang="en-US" sz="2000" dirty="0" err="1" smtClean="0"/>
              <a:t>Rechen</a:t>
            </a:r>
            <a:r>
              <a:rPr lang="en-US" sz="2000" dirty="0" smtClean="0"/>
              <a:t>- und </a:t>
            </a:r>
            <a:r>
              <a:rPr lang="en-US" sz="2000" dirty="0" err="1" smtClean="0"/>
              <a:t>Speicherkapazität</a:t>
            </a:r>
            <a:r>
              <a:rPr lang="en-US" sz="2000" dirty="0" smtClean="0"/>
              <a:t>, </a:t>
            </a:r>
            <a:r>
              <a:rPr lang="en-US" sz="2000" b="1" dirty="0" err="1" smtClean="0"/>
              <a:t>zugreifbare</a:t>
            </a:r>
            <a:r>
              <a:rPr lang="en-US" sz="2000" b="1" dirty="0" smtClean="0"/>
              <a:t> </a:t>
            </a:r>
            <a:r>
              <a:rPr lang="en-US" sz="2000" dirty="0" smtClean="0"/>
              <a:t>und </a:t>
            </a:r>
            <a:r>
              <a:rPr lang="en-US" sz="2000" dirty="0" err="1" smtClean="0"/>
              <a:t>große</a:t>
            </a:r>
            <a:r>
              <a:rPr lang="en-US" sz="2000" dirty="0" smtClean="0"/>
              <a:t> </a:t>
            </a:r>
            <a:r>
              <a:rPr lang="en-US" sz="2000" dirty="0" err="1" smtClean="0"/>
              <a:t>Menge</a:t>
            </a:r>
            <a:r>
              <a:rPr lang="en-US" sz="2000" dirty="0" smtClean="0"/>
              <a:t> von </a:t>
            </a:r>
            <a:r>
              <a:rPr lang="en-US" sz="2000" dirty="0" err="1" smtClean="0"/>
              <a:t>Daten</a:t>
            </a:r>
            <a:endParaRPr lang="en-US" sz="2000" dirty="0"/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endParaRPr lang="en-US" sz="2000" dirty="0" smtClean="0"/>
          </a:p>
          <a:p>
            <a:pPr marL="288000" indent="-288000"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/>
              <a:t>Roy Amara (</a:t>
            </a:r>
            <a:r>
              <a:rPr lang="en-US" sz="2000" dirty="0" err="1" smtClean="0"/>
              <a:t>Präsident</a:t>
            </a:r>
            <a:r>
              <a:rPr lang="en-US" sz="2000" dirty="0" smtClean="0"/>
              <a:t> des </a:t>
            </a:r>
            <a:r>
              <a:rPr lang="en-US" sz="2000" dirty="0" err="1" smtClean="0"/>
              <a:t>IFTF</a:t>
            </a:r>
            <a:r>
              <a:rPr lang="en-US" sz="2000" dirty="0" smtClean="0"/>
              <a:t>) </a:t>
            </a:r>
            <a:r>
              <a:rPr lang="en-US" sz="2000" dirty="0" err="1" smtClean="0"/>
              <a:t>mit</a:t>
            </a:r>
            <a:r>
              <a:rPr lang="en-US" sz="2000" dirty="0" smtClean="0"/>
              <a:t> </a:t>
            </a:r>
            <a:r>
              <a:rPr lang="en-US" sz="2000" dirty="0" err="1" smtClean="0"/>
              <a:t>seinem</a:t>
            </a:r>
            <a:r>
              <a:rPr lang="en-US" sz="2000" dirty="0" smtClean="0"/>
              <a:t> “</a:t>
            </a:r>
            <a:r>
              <a:rPr lang="en-US" sz="2000" dirty="0" err="1" smtClean="0"/>
              <a:t>Gesetz</a:t>
            </a:r>
            <a:r>
              <a:rPr lang="en-US" sz="2000" dirty="0" smtClean="0"/>
              <a:t>” : </a:t>
            </a:r>
            <a:r>
              <a:rPr lang="en-US" sz="2000" b="1" dirty="0" smtClean="0"/>
              <a:t>We tend to overestimate the effect of a technology in the short run and underestimate it in the long run</a:t>
            </a:r>
            <a:endParaRPr lang="en-US" sz="2312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61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2593528" y="116632"/>
            <a:ext cx="8255000" cy="857250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altLang="de-DE" sz="3200" b="1" dirty="0"/>
              <a:t>Internet / Web: </a:t>
            </a:r>
            <a:r>
              <a:rPr lang="en-US" altLang="de-DE" sz="3200" b="1" dirty="0" err="1"/>
              <a:t>nicht</a:t>
            </a:r>
            <a:r>
              <a:rPr lang="en-US" altLang="de-DE" sz="3200" b="1" dirty="0"/>
              <a:t> </a:t>
            </a:r>
            <a:r>
              <a:rPr lang="en-US" altLang="de-DE" sz="3200" b="1" dirty="0" err="1"/>
              <a:t>nur</a:t>
            </a:r>
            <a:r>
              <a:rPr lang="en-US" altLang="de-DE" sz="3200" b="1" dirty="0"/>
              <a:t> </a:t>
            </a:r>
            <a:r>
              <a:rPr lang="en-US" altLang="de-DE" sz="3200" b="1" dirty="0" err="1"/>
              <a:t>Technologie</a:t>
            </a:r>
            <a:endParaRPr lang="en-US" altLang="de-DE" sz="3200" b="1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7408" y="1207318"/>
            <a:ext cx="8475662" cy="2725738"/>
          </a:xfrm>
        </p:spPr>
        <p:txBody>
          <a:bodyPr/>
          <a:lstStyle/>
          <a:p>
            <a:pPr eaLnBrk="1" hangingPunct="1"/>
            <a:r>
              <a:rPr lang="de-DE" altLang="de-DE" sz="2200" dirty="0"/>
              <a:t>Ökonomische Veränderung (</a:t>
            </a:r>
            <a:r>
              <a:rPr lang="de-DE" altLang="de-DE" sz="2200" dirty="0" smtClean="0"/>
              <a:t>Firmen, Märkte, Industrien)</a:t>
            </a:r>
            <a:endParaRPr lang="de-DE" altLang="de-DE" sz="2200" dirty="0"/>
          </a:p>
          <a:p>
            <a:pPr eaLnBrk="1" hangingPunct="1"/>
            <a:r>
              <a:rPr lang="de-DE" altLang="de-DE" sz="2200" dirty="0"/>
              <a:t>Soziale </a:t>
            </a:r>
            <a:r>
              <a:rPr lang="de-DE" altLang="de-DE" sz="2200" dirty="0" smtClean="0"/>
              <a:t>Expansion</a:t>
            </a:r>
          </a:p>
          <a:p>
            <a:r>
              <a:rPr lang="de-DE" altLang="de-DE" sz="2200" dirty="0" smtClean="0"/>
              <a:t>Physischer Raum</a:t>
            </a:r>
            <a:endParaRPr lang="de-DE" altLang="de-DE" sz="2200" dirty="0"/>
          </a:p>
          <a:p>
            <a:pPr eaLnBrk="1" hangingPunct="1"/>
            <a:r>
              <a:rPr lang="de-DE" altLang="de-DE" sz="2200" dirty="0" smtClean="0"/>
              <a:t>Psychologische </a:t>
            </a:r>
            <a:r>
              <a:rPr lang="de-DE" altLang="de-DE" sz="2200" dirty="0"/>
              <a:t>Änderungen (bis zur körperlichen – smart </a:t>
            </a:r>
            <a:r>
              <a:rPr lang="de-DE" altLang="de-DE" sz="2200" dirty="0" err="1"/>
              <a:t>phone</a:t>
            </a:r>
            <a:r>
              <a:rPr lang="de-DE" altLang="de-DE" sz="2200" dirty="0"/>
              <a:t>)</a:t>
            </a:r>
          </a:p>
          <a:p>
            <a:pPr eaLnBrk="1" hangingPunct="1"/>
            <a:r>
              <a:rPr lang="de-DE" altLang="de-DE" sz="2200" dirty="0"/>
              <a:t>Politische Bedeutung</a:t>
            </a:r>
          </a:p>
          <a:p>
            <a:pPr eaLnBrk="1" hangingPunct="1"/>
            <a:r>
              <a:rPr lang="de-DE" altLang="de-DE" sz="2200" dirty="0"/>
              <a:t>Rechtliche Aspekte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240016" y="4005064"/>
            <a:ext cx="3094436" cy="2417679"/>
            <a:chOff x="8616280" y="4149080"/>
            <a:chExt cx="3094436" cy="2417679"/>
          </a:xfrm>
        </p:grpSpPr>
        <p:pic>
          <p:nvPicPr>
            <p:cNvPr id="6" name="Grafik 5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616280" y="4500350"/>
              <a:ext cx="3094436" cy="2066409"/>
            </a:xfrm>
            <a:prstGeom prst="rect">
              <a:avLst/>
            </a:prstGeom>
          </p:spPr>
        </p:pic>
        <p:sp>
          <p:nvSpPr>
            <p:cNvPr id="2" name="Textfeld 1"/>
            <p:cNvSpPr txBox="1"/>
            <p:nvPr/>
          </p:nvSpPr>
          <p:spPr>
            <a:xfrm>
              <a:off x="10549821" y="4149080"/>
              <a:ext cx="1160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Augsburg</a:t>
              </a:r>
              <a:endParaRPr lang="de-AT" dirty="0"/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8052472" y="971436"/>
            <a:ext cx="3600440" cy="2538061"/>
            <a:chOff x="8052472" y="971436"/>
            <a:chExt cx="3600440" cy="2538061"/>
          </a:xfrm>
        </p:grpSpPr>
        <p:pic>
          <p:nvPicPr>
            <p:cNvPr id="5" name="Grafik 4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052472" y="1313231"/>
              <a:ext cx="3600440" cy="2196266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/>
          </p:nvSpPr>
          <p:spPr>
            <a:xfrm>
              <a:off x="10704512" y="971436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Vilnius</a:t>
              </a:r>
              <a:endParaRPr lang="de-AT" dirty="0"/>
            </a:p>
          </p:txBody>
        </p:sp>
      </p:grpSp>
    </p:spTree>
    <p:extLst>
      <p:ext uri="{BB962C8B-B14F-4D97-AF65-F5344CB8AC3E}">
        <p14:creationId xmlns:p14="http://schemas.microsoft.com/office/powerpoint/2010/main" val="165240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672" y="332656"/>
            <a:ext cx="8255000" cy="720725"/>
          </a:xfrm>
        </p:spPr>
        <p:txBody>
          <a:bodyPr>
            <a:normAutofit/>
          </a:bodyPr>
          <a:lstStyle/>
          <a:p>
            <a:pPr algn="r" eaLnBrk="1" hangingPunct="1"/>
            <a:r>
              <a:rPr lang="de-DE" altLang="de-DE" sz="3200" b="1" dirty="0"/>
              <a:t>Internet Penetration / weltweit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428" y="1628800"/>
            <a:ext cx="9533124" cy="461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722077" y="1124744"/>
            <a:ext cx="41264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dirty="0"/>
              <a:t>4,6 </a:t>
            </a:r>
            <a:r>
              <a:rPr lang="de-AT" dirty="0" err="1"/>
              <a:t>Mrd</a:t>
            </a:r>
            <a:r>
              <a:rPr lang="de-AT" dirty="0"/>
              <a:t> </a:t>
            </a:r>
            <a:r>
              <a:rPr lang="de-AT" dirty="0" err="1" smtClean="0"/>
              <a:t>NutzerInnen</a:t>
            </a:r>
            <a:r>
              <a:rPr lang="de-AT" dirty="0" smtClean="0"/>
              <a:t>, </a:t>
            </a:r>
            <a:r>
              <a:rPr lang="de-AT" dirty="0"/>
              <a:t>2002 </a:t>
            </a:r>
            <a:r>
              <a:rPr lang="de-AT" dirty="0" err="1"/>
              <a:t>ca</a:t>
            </a:r>
            <a:r>
              <a:rPr lang="de-AT" dirty="0"/>
              <a:t> 670 </a:t>
            </a:r>
            <a:r>
              <a:rPr lang="de-AT" dirty="0" err="1"/>
              <a:t>Mio</a:t>
            </a:r>
            <a:r>
              <a:rPr lang="de-AT" dirty="0"/>
              <a:t> 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27075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932580" y="260648"/>
            <a:ext cx="7772400" cy="638175"/>
          </a:xfrm>
          <a:noFill/>
          <a:ln/>
        </p:spPr>
        <p:txBody>
          <a:bodyPr>
            <a:normAutofit/>
          </a:bodyPr>
          <a:lstStyle/>
          <a:p>
            <a:pPr algn="r"/>
            <a:r>
              <a:rPr lang="de-AT" altLang="de-DE" sz="3200" b="1" dirty="0" smtClean="0"/>
              <a:t>Das Netz</a:t>
            </a:r>
            <a:endParaRPr lang="it-IT" altLang="de-DE" sz="3200" b="1" dirty="0">
              <a:solidFill>
                <a:srgbClr val="FF0000"/>
              </a:solidFill>
            </a:endParaRPr>
          </a:p>
        </p:txBody>
      </p:sp>
      <p:pic>
        <p:nvPicPr>
          <p:cNvPr id="10" name="Grafik 9" descr="http://www.opte.org/maps/testmaps/1069524880.2D.2048x204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04665"/>
            <a:ext cx="6192688" cy="58376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032"/>
          <p:cNvSpPr txBox="1">
            <a:spLocks noChangeArrowheads="1"/>
          </p:cNvSpPr>
          <p:nvPr/>
        </p:nvSpPr>
        <p:spPr bwMode="auto">
          <a:xfrm>
            <a:off x="6816081" y="2492896"/>
            <a:ext cx="532859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dirty="0" smtClean="0"/>
              <a:t>Internet Landkarte</a:t>
            </a:r>
            <a:r>
              <a:rPr lang="de-AT" dirty="0"/>
              <a:t>, Knoten </a:t>
            </a:r>
            <a:r>
              <a:rPr lang="de-AT" dirty="0" smtClean="0"/>
              <a:t>Internet </a:t>
            </a:r>
            <a:r>
              <a:rPr lang="de-AT" dirty="0"/>
              <a:t>Adressen, </a:t>
            </a:r>
          </a:p>
          <a:p>
            <a:pPr algn="l"/>
            <a:r>
              <a:rPr lang="de-AT" altLang="de-DE" dirty="0" smtClean="0"/>
              <a:t>Farben beziehen sich auf geogr. Regionen:</a:t>
            </a:r>
            <a:endParaRPr lang="de-AT" altLang="de-DE" dirty="0"/>
          </a:p>
          <a:p>
            <a:r>
              <a:rPr lang="en-US" altLang="de-DE" sz="1400" dirty="0"/>
              <a:t>Asia Pacifica - </a:t>
            </a:r>
            <a:r>
              <a:rPr lang="en-US" altLang="de-DE" sz="1400" dirty="0" smtClean="0"/>
              <a:t>Rot</a:t>
            </a:r>
            <a:endParaRPr lang="en-US" altLang="de-DE" sz="1400" dirty="0"/>
          </a:p>
          <a:p>
            <a:r>
              <a:rPr lang="en-US" altLang="de-DE" sz="1400" dirty="0"/>
              <a:t>Europe/Middle East/Central Asia/Africa - </a:t>
            </a:r>
            <a:r>
              <a:rPr lang="en-US" altLang="de-DE" sz="1400" dirty="0" err="1" smtClean="0"/>
              <a:t>Grün</a:t>
            </a:r>
            <a:endParaRPr lang="en-US" altLang="de-DE" sz="1400" dirty="0"/>
          </a:p>
          <a:p>
            <a:r>
              <a:rPr lang="en-US" altLang="de-DE" sz="1400" dirty="0"/>
              <a:t>North America - </a:t>
            </a:r>
            <a:r>
              <a:rPr lang="en-US" altLang="de-DE" sz="1400" dirty="0" err="1" smtClean="0"/>
              <a:t>Blau</a:t>
            </a:r>
            <a:endParaRPr lang="en-US" altLang="de-DE" sz="1400" dirty="0"/>
          </a:p>
          <a:p>
            <a:r>
              <a:rPr lang="en-US" altLang="de-DE" sz="1400" dirty="0"/>
              <a:t>Latin American and Caribbean - </a:t>
            </a:r>
            <a:r>
              <a:rPr lang="en-US" altLang="de-DE" sz="1400" dirty="0" smtClean="0"/>
              <a:t>Gelb</a:t>
            </a:r>
            <a:endParaRPr lang="en-US" altLang="de-DE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8617775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OPTE </a:t>
            </a:r>
            <a:r>
              <a:rPr lang="de-AT" dirty="0" smtClean="0"/>
              <a:t>Project</a:t>
            </a:r>
            <a:r>
              <a:rPr lang="de-AT" dirty="0"/>
              <a:t>, Barrett </a:t>
            </a:r>
            <a:r>
              <a:rPr lang="de-AT" dirty="0" smtClean="0"/>
              <a:t>Lyon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942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524" y="270545"/>
            <a:ext cx="9130084" cy="638175"/>
          </a:xfrm>
          <a:noFill/>
          <a:ln/>
        </p:spPr>
        <p:txBody>
          <a:bodyPr>
            <a:normAutofit/>
          </a:bodyPr>
          <a:lstStyle/>
          <a:p>
            <a:pPr algn="r"/>
            <a:r>
              <a:rPr lang="de-AT" altLang="de-DE" sz="3200" b="1" dirty="0" smtClean="0"/>
              <a:t>Verteilung</a:t>
            </a:r>
            <a:endParaRPr lang="it-IT" altLang="de-DE" sz="3200" b="1" dirty="0">
              <a:solidFill>
                <a:srgbClr val="FF0000"/>
              </a:solidFill>
            </a:endParaRPr>
          </a:p>
        </p:txBody>
      </p:sp>
      <p:pic>
        <p:nvPicPr>
          <p:cNvPr id="6" name="Grafik 5" descr="https://blogs.oii.ox.ac.uk/policy/wp-content/uploads/sites/77/2013/05/Flickr-mapped-around-the-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803276"/>
            <a:ext cx="8424936" cy="52180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9552384" y="1844824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Geographie</a:t>
            </a:r>
            <a:r>
              <a:rPr lang="en-US" sz="2000" dirty="0" smtClean="0"/>
              <a:t> geotagged </a:t>
            </a:r>
            <a:r>
              <a:rPr lang="en-US" sz="2000" dirty="0" err="1" smtClean="0"/>
              <a:t>Bilder</a:t>
            </a:r>
            <a:r>
              <a:rPr lang="en-US" sz="2000" dirty="0" smtClean="0"/>
              <a:t> auf Flickr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419168" y="6138179"/>
            <a:ext cx="614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Mark </a:t>
            </a:r>
            <a:r>
              <a:rPr lang="en-US" dirty="0"/>
              <a:t>Graham -  </a:t>
            </a:r>
            <a:r>
              <a:rPr lang="en-US" dirty="0" err="1" smtClean="0"/>
              <a:t>Juni</a:t>
            </a:r>
            <a:r>
              <a:rPr lang="en-US" dirty="0" smtClean="0"/>
              <a:t> </a:t>
            </a:r>
            <a:r>
              <a:rPr lang="en-US" dirty="0"/>
              <a:t>2013; </a:t>
            </a:r>
            <a:r>
              <a:rPr lang="en-US" u="sng" dirty="0">
                <a:hlinkClick r:id="rId3"/>
              </a:rPr>
              <a:t>policyandinternet@oii.ox.ac.uk//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9300356" y="530120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605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Informatics">
      <a:dk1>
        <a:srgbClr val="000000"/>
      </a:dk1>
      <a:lt1>
        <a:srgbClr val="FFFFFF"/>
      </a:lt1>
      <a:dk2>
        <a:srgbClr val="5E7677"/>
      </a:dk2>
      <a:lt2>
        <a:srgbClr val="DFE4E4"/>
      </a:lt2>
      <a:accent1>
        <a:srgbClr val="D20000"/>
      </a:accent1>
      <a:accent2>
        <a:srgbClr val="A9BE1E"/>
      </a:accent2>
      <a:accent3>
        <a:srgbClr val="FF6B00"/>
      </a:accent3>
      <a:accent4>
        <a:srgbClr val="FFC000"/>
      </a:accent4>
      <a:accent5>
        <a:srgbClr val="FFD000"/>
      </a:accent5>
      <a:accent6>
        <a:srgbClr val="FFFFFF"/>
      </a:accent6>
      <a:hlink>
        <a:srgbClr val="0563C1"/>
      </a:hlink>
      <a:folHlink>
        <a:srgbClr val="954F72"/>
      </a:folHlink>
    </a:clrScheme>
    <a:fontScheme name="Informatics Fonts">
      <a:majorFont>
        <a:latin typeface="Editor Medium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slides_en" id="{520E7632-1B60-4319-86AA-1523D6D09719}" vid="{F366CE6B-34E7-4E84-A871-F40FE70F810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Breitbild</PresentationFormat>
  <Paragraphs>244</Paragraphs>
  <Slides>31</Slides>
  <Notes>12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40" baseType="lpstr">
      <vt:lpstr>Editor Medium</vt:lpstr>
      <vt:lpstr>Times New Roman</vt:lpstr>
      <vt:lpstr>Calibri</vt:lpstr>
      <vt:lpstr>Roboto Light</vt:lpstr>
      <vt:lpstr>Arial</vt:lpstr>
      <vt:lpstr>Wingdings</vt:lpstr>
      <vt:lpstr>MS PGothic</vt:lpstr>
      <vt:lpstr>Office</vt:lpstr>
      <vt:lpstr>Image</vt:lpstr>
      <vt:lpstr>PowerPoint-Präsentation</vt:lpstr>
      <vt:lpstr>PowerPoint-Präsentation</vt:lpstr>
      <vt:lpstr>Informationstechnologie</vt:lpstr>
      <vt:lpstr>PowerPoint-Präsentation</vt:lpstr>
      <vt:lpstr>Nun Artificial Intelligence</vt:lpstr>
      <vt:lpstr>Internet / Web: nicht nur Technologie</vt:lpstr>
      <vt:lpstr>Internet Penetration / weltweit</vt:lpstr>
      <vt:lpstr>Das Netz</vt:lpstr>
      <vt:lpstr>Verteilung</vt:lpstr>
      <vt:lpstr>Innovation</vt:lpstr>
      <vt:lpstr>Plattformen</vt:lpstr>
      <vt:lpstr>Von einfach zu komplex</vt:lpstr>
      <vt:lpstr>Bis zu</vt:lpstr>
      <vt:lpstr>Evolution der “business” Landschaft</vt:lpstr>
      <vt:lpstr>Marktkapitalisierung</vt:lpstr>
      <vt:lpstr>Marktkapitalisierung</vt:lpstr>
      <vt:lpstr>Regionen bzw Staaten</vt:lpstr>
      <vt:lpstr>F&amp;E und reg. Wachstum</vt:lpstr>
      <vt:lpstr>F&amp;E und reg. Wachstum</vt:lpstr>
      <vt:lpstr>Langer Weg der Forschung</vt:lpstr>
      <vt:lpstr>Rolle der IT</vt:lpstr>
      <vt:lpstr>Kritische Punkte</vt:lpstr>
      <vt:lpstr>Welcher Weg?</vt:lpstr>
      <vt:lpstr>Workshop Digitaler Humanismus</vt:lpstr>
      <vt:lpstr>PowerPoint-Präsentation</vt:lpstr>
      <vt:lpstr>Danach</vt:lpstr>
      <vt:lpstr>Danach</vt:lpstr>
      <vt:lpstr>Als Abschluss</vt:lpstr>
      <vt:lpstr>Lecture series</vt:lpstr>
      <vt:lpstr>Informatik für aktuelle fundamentale Probleme</vt:lpstr>
      <vt:lpstr>Ungleiche Verteilung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Christina Sommer</dc:creator>
  <cp:lastModifiedBy>Hannes Werthner</cp:lastModifiedBy>
  <cp:revision>225</cp:revision>
  <cp:lastPrinted>2019-10-21T14:41:38Z</cp:lastPrinted>
  <dcterms:created xsi:type="dcterms:W3CDTF">2013-11-24T09:14:56Z</dcterms:created>
  <dcterms:modified xsi:type="dcterms:W3CDTF">2019-10-23T05:42:06Z</dcterms:modified>
</cp:coreProperties>
</file>