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1" r:id="rId3"/>
    <p:sldId id="278" r:id="rId4"/>
    <p:sldId id="286" r:id="rId5"/>
    <p:sldId id="276" r:id="rId6"/>
    <p:sldId id="281" r:id="rId7"/>
    <p:sldId id="282" r:id="rId8"/>
    <p:sldId id="285" r:id="rId9"/>
    <p:sldId id="288" r:id="rId10"/>
    <p:sldId id="287" r:id="rId11"/>
    <p:sldId id="275" r:id="rId12"/>
  </p:sldIdLst>
  <p:sldSz cx="10693400" cy="7562850"/>
  <p:notesSz cx="6858000" cy="9144000"/>
  <p:custDataLst>
    <p:tags r:id="rId14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4423">
          <p15:clr>
            <a:srgbClr val="A4A3A4"/>
          </p15:clr>
        </p15:guide>
        <p15:guide id="3" orient="horz" pos="3380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432">
          <p15:clr>
            <a:srgbClr val="A4A3A4"/>
          </p15:clr>
        </p15:guide>
        <p15:guide id="6" orient="horz" pos="4196">
          <p15:clr>
            <a:srgbClr val="A4A3A4"/>
          </p15:clr>
        </p15:guide>
        <p15:guide id="7" pos="3368">
          <p15:clr>
            <a:srgbClr val="A4A3A4"/>
          </p15:clr>
        </p15:guide>
        <p15:guide id="8" pos="1236">
          <p15:clr>
            <a:srgbClr val="A4A3A4"/>
          </p15:clr>
        </p15:guide>
        <p15:guide id="9" pos="329">
          <p15:clr>
            <a:srgbClr val="A4A3A4"/>
          </p15:clr>
        </p15:guide>
        <p15:guide id="10" pos="4865">
          <p15:clr>
            <a:srgbClr val="A4A3A4"/>
          </p15:clr>
        </p15:guide>
        <p15:guide id="11" pos="6407">
          <p15:clr>
            <a:srgbClr val="A4A3A4"/>
          </p15:clr>
        </p15:guide>
        <p15:guide id="12" pos="7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C05"/>
    <a:srgbClr val="96BE00"/>
    <a:srgbClr val="46B48C"/>
    <a:srgbClr val="D23C96"/>
    <a:srgbClr val="1EBEEB"/>
    <a:srgbClr val="FFD200"/>
    <a:srgbClr val="FFA500"/>
    <a:srgbClr val="FFC864"/>
    <a:srgbClr val="FFDC96"/>
    <a:srgbClr val="FFF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6" autoAdjust="0"/>
    <p:restoredTop sz="93826" autoAdjust="0"/>
  </p:normalViewPr>
  <p:slideViewPr>
    <p:cSldViewPr showGuides="1">
      <p:cViewPr>
        <p:scale>
          <a:sx n="57" d="100"/>
          <a:sy n="57" d="100"/>
        </p:scale>
        <p:origin x="596" y="44"/>
      </p:cViewPr>
      <p:guideLst>
        <p:guide orient="horz" pos="2382"/>
        <p:guide orient="horz" pos="4423"/>
        <p:guide orient="horz" pos="3380"/>
        <p:guide orient="horz" pos="1339"/>
        <p:guide orient="horz" pos="432"/>
        <p:guide orient="horz" pos="4196"/>
        <p:guide pos="3368"/>
        <p:guide pos="1236"/>
        <p:guide pos="329"/>
        <p:guide pos="4865"/>
        <p:guide pos="6407"/>
        <p:guide pos="7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2B0C62-07EA-4146-9798-A0A17F7FEF9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1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0C62-07EA-4146-9798-A0A17F7FEF9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82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0C62-07EA-4146-9798-A0A17F7FEF9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29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0C62-07EA-4146-9798-A0A17F7FEF9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76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0C62-07EA-4146-9798-A0A17F7FEF9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19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0C62-07EA-4146-9798-A0A17F7FEF9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75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0C62-07EA-4146-9798-A0A17F7FEF9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65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0C62-07EA-4146-9798-A0A17F7FEF9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96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0C62-07EA-4146-9798-A0A17F7FEF9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71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0C62-07EA-4146-9798-A0A17F7FEF9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71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6" y="684995"/>
            <a:ext cx="1374362" cy="187226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30" y="2125196"/>
            <a:ext cx="2451411" cy="489667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288" y="4718050"/>
            <a:ext cx="6985000" cy="71913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288" y="5294313"/>
            <a:ext cx="6985000" cy="1008062"/>
          </a:xfrm>
        </p:spPr>
        <p:txBody>
          <a:bodyPr/>
          <a:lstStyle>
            <a:lvl1pPr>
              <a:spcAft>
                <a:spcPct val="0"/>
              </a:spcAft>
              <a:defRPr sz="2400" i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288" y="671513"/>
            <a:ext cx="9648825" cy="9493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522288" y="2138363"/>
            <a:ext cx="4135437" cy="45227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10125" y="2138363"/>
            <a:ext cx="4137025" cy="4522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947150" y="7165975"/>
            <a:ext cx="1223963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B7440A9E-2DF6-49F5-A69A-7E83E654EF6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13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B189BCE-72B6-4347-8C11-17284F861ED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05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2288" y="2138363"/>
            <a:ext cx="4135437" cy="4522787"/>
          </a:xfrm>
        </p:spPr>
        <p:txBody>
          <a:bodyPr/>
          <a:lstStyle>
            <a:lvl1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0125" y="2138363"/>
            <a:ext cx="4137025" cy="4522787"/>
          </a:xfrm>
        </p:spPr>
        <p:txBody>
          <a:bodyPr/>
          <a:lstStyle>
            <a:lvl1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de-DE" sz="1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C9DF4026-A29C-4B40-902F-41C57635FD7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42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A62AABA-5C59-49CF-A516-801C5D3DCF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40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7991D8C6-CAB4-44CE-8EA5-8D04D05EBC0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5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5D2BB0D-2C4F-41CB-81FD-E9CE2EF002E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17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9700" y="671513"/>
            <a:ext cx="2411413" cy="59896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2288" y="671513"/>
            <a:ext cx="7085012" cy="59896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C495611-ACA6-4783-9F35-F2E84BDDE61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54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288" y="671513"/>
            <a:ext cx="9648825" cy="9493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22288" y="2138363"/>
            <a:ext cx="8424862" cy="45227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947150" y="7165975"/>
            <a:ext cx="1223963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0192516-3A96-4AF1-ACCE-4FA25417AC1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43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288" y="671513"/>
            <a:ext cx="9648825" cy="9493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2288" y="2138363"/>
            <a:ext cx="4135437" cy="45227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810125" y="2138363"/>
            <a:ext cx="4137025" cy="452278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947150" y="7165975"/>
            <a:ext cx="1223963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7AE973F-D322-44D2-BC6C-F98FA548D40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66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270" y="5365645"/>
            <a:ext cx="720100" cy="14402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671513"/>
            <a:ext cx="96488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2138363"/>
            <a:ext cx="8424862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7150" y="7165975"/>
            <a:ext cx="12239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1054100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59EA8C07-EA1E-4A55-873B-B297E2C8BA1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512763" y="7165975"/>
            <a:ext cx="77136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10541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27050" algn="l" defTabSz="10541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54100" algn="l" defTabSz="10541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81150" algn="l" defTabSz="10541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106613" algn="l" defTabSz="10541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38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10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782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354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 b="1" dirty="0"/>
              <a:t>Hochschule Hannover</a:t>
            </a:r>
            <a:r>
              <a:rPr lang="de-DE" sz="1000" dirty="0"/>
              <a:t>   </a:t>
            </a:r>
            <a:r>
              <a:rPr lang="de-DE" sz="1000" i="1" dirty="0" smtClean="0"/>
              <a:t>Prof. Dr. Andreas Schmid </a:t>
            </a:r>
            <a:r>
              <a:rPr lang="de-DE" sz="1000" i="0" baseline="0" dirty="0" smtClean="0"/>
              <a:t> - Effizient und effektiv arbeitende öffentliche Verwaltung</a:t>
            </a:r>
            <a:endParaRPr lang="de-DE" sz="1000" dirty="0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22288" y="7021513"/>
            <a:ext cx="9648825" cy="0"/>
          </a:xfrm>
          <a:prstGeom prst="line">
            <a:avLst/>
          </a:prstGeom>
          <a:noFill/>
          <a:ln w="50800">
            <a:solidFill>
              <a:srgbClr val="DC3C05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ftr="0" dt="0"/>
  <p:txStyles>
    <p:titleStyle>
      <a:lvl1pPr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defTabSz="10541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algn="l" defTabSz="1054100" rtl="0" fontAlgn="base">
        <a:lnSpc>
          <a:spcPct val="110000"/>
        </a:lnSpc>
        <a:spcBef>
          <a:spcPct val="0"/>
        </a:spcBef>
        <a:spcAft>
          <a:spcPct val="4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Char char="•"/>
        <a:defRPr sz="1700">
          <a:solidFill>
            <a:schemeClr val="tx1"/>
          </a:solidFill>
          <a:latin typeface="+mn-lt"/>
        </a:defRPr>
      </a:lvl2pPr>
      <a:lvl3pPr marL="627063" indent="-177800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3pPr>
      <a:lvl4pPr marL="1074738" indent="-174625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 i="1">
          <a:solidFill>
            <a:schemeClr val="tx1"/>
          </a:solidFill>
          <a:latin typeface="+mn-lt"/>
        </a:defRPr>
      </a:lvl4pPr>
      <a:lvl5pPr marL="1616075" indent="-176213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2073275" indent="-176213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2530475" indent="-176213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2987675" indent="-176213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3444875" indent="-176213" algn="l" defTabSz="1054100" rtl="0" fontAlgn="base">
        <a:lnSpc>
          <a:spcPct val="110000"/>
        </a:lnSpc>
        <a:spcBef>
          <a:spcPct val="0"/>
        </a:spcBef>
        <a:spcAft>
          <a:spcPct val="4000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>
                <a:solidFill>
                  <a:schemeClr val="tx1"/>
                </a:solidFill>
              </a:rPr>
              <a:t>Die effizient und effektiv arbeitende öffentliche Verwaltung sichert den gesellschaftlichen </a:t>
            </a:r>
            <a:r>
              <a:rPr lang="de-DE" sz="3200" dirty="0" smtClean="0">
                <a:solidFill>
                  <a:schemeClr val="tx1"/>
                </a:solidFill>
              </a:rPr>
              <a:t>Wohlstand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22288" y="6878638"/>
            <a:ext cx="6634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10541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27050" algn="l" defTabSz="10541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54100" algn="l" defTabSz="10541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81150" algn="l" defTabSz="10541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106613" algn="l" defTabSz="10541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38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10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782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35413" defTabSz="1054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 dirty="0" smtClean="0"/>
              <a:t>Prof. Dr. Andreas Schmid, Bozen 23. Oktober 2019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66050" y="5653685"/>
            <a:ext cx="8425170" cy="6480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de-DE" sz="1800" b="1" i="1" dirty="0" smtClean="0"/>
              <a:t>Kann</a:t>
            </a:r>
            <a:r>
              <a:rPr lang="de-DE" sz="1800" b="1" dirty="0" smtClean="0"/>
              <a:t> die Verwaltung überhaupt bereit sein für die Digitale Transformation?</a:t>
            </a:r>
            <a:endParaRPr lang="de-DE" sz="18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Disruptives</a:t>
            </a:r>
            <a:r>
              <a:rPr lang="de-DE" dirty="0" smtClean="0"/>
              <a:t> Geschäftsmodell oder die Elektrifizierung von Prozessen?*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030" y="1909166"/>
            <a:ext cx="8713210" cy="37445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Politik verfolgt Wiederwahlchancen, d.h. </a:t>
            </a:r>
            <a:r>
              <a:rPr lang="de-DE" sz="1600" b="1" dirty="0" smtClean="0"/>
              <a:t>Mandatsträger wollen für die Bürger sichtbare Ergebnisse</a:t>
            </a:r>
            <a:r>
              <a:rPr lang="de-DE" sz="1600" dirty="0" smtClean="0"/>
              <a:t>, z.B. Flugtaxis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 smtClean="0"/>
              <a:t>Disruptive</a:t>
            </a:r>
            <a:r>
              <a:rPr lang="de-DE" sz="1600" b="1" dirty="0" smtClean="0"/>
              <a:t> Geschäftsmodelle </a:t>
            </a:r>
            <a:r>
              <a:rPr lang="de-DE" sz="1600" dirty="0" smtClean="0"/>
              <a:t>auf Basis von Internettechnologien </a:t>
            </a:r>
            <a:r>
              <a:rPr lang="de-DE" sz="1600" b="1" dirty="0" smtClean="0"/>
              <a:t>gefährden herkömmliche Geschäftsmodelle </a:t>
            </a:r>
            <a:r>
              <a:rPr lang="de-DE" sz="1600" dirty="0" smtClean="0"/>
              <a:t>etablierter Unternehmen und </a:t>
            </a:r>
            <a:r>
              <a:rPr lang="de-DE" sz="1600" b="1" dirty="0" smtClean="0"/>
              <a:t>sorgen bei diesen zudem zu höheren Anpassungskosten </a:t>
            </a:r>
            <a:r>
              <a:rPr lang="de-DE" sz="1600" dirty="0" smtClean="0"/>
              <a:t>(z.B. Buchhandel versus Amazon)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Verwaltungen sind vor </a:t>
            </a:r>
            <a:r>
              <a:rPr lang="de-DE" sz="1600" b="1" dirty="0" err="1" smtClean="0"/>
              <a:t>disruptiven</a:t>
            </a:r>
            <a:r>
              <a:rPr lang="de-DE" sz="1600" b="1" dirty="0" smtClean="0"/>
              <a:t> Konkurrenz-Geschäftsmodellen geschützt, </a:t>
            </a:r>
            <a:r>
              <a:rPr lang="de-DE" sz="1600" dirty="0" smtClean="0"/>
              <a:t>hieraus folgt: 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b="1" dirty="0" smtClean="0"/>
              <a:t>Anpassungskosten werden erheblich sein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b="1" dirty="0" smtClean="0"/>
              <a:t>Lange Umsetzungsdauern 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b="1" dirty="0" smtClean="0"/>
              <a:t>Begrenzte Nutzenpotenziale </a:t>
            </a:r>
            <a:r>
              <a:rPr lang="de-DE" sz="1600" dirty="0" smtClean="0"/>
              <a:t>aufgrund struktureller Restriktionen  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b="1" dirty="0" smtClean="0"/>
              <a:t>„Elektrifizierung“ von Prozessen  </a:t>
            </a:r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B189BCE-72B6-4347-8C11-17284F861ED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50020" y="6445795"/>
            <a:ext cx="90732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*Auf Basis von: Weiß, Jens</a:t>
            </a:r>
            <a:r>
              <a:rPr lang="de-DE" sz="1000" dirty="0">
                <a:solidFill>
                  <a:schemeClr val="tx1"/>
                </a:solidFill>
              </a:rPr>
              <a:t>: Zwischen Alexa und </a:t>
            </a:r>
            <a:r>
              <a:rPr lang="de-DE" sz="1000" dirty="0" smtClean="0">
                <a:solidFill>
                  <a:schemeClr val="tx1"/>
                </a:solidFill>
              </a:rPr>
              <a:t>Aktenmappe: Was </a:t>
            </a:r>
            <a:r>
              <a:rPr lang="de-DE" sz="1000" dirty="0">
                <a:solidFill>
                  <a:schemeClr val="tx1"/>
                </a:solidFill>
              </a:rPr>
              <a:t>lässt sich aus der Entwicklung </a:t>
            </a:r>
            <a:r>
              <a:rPr lang="de-DE" sz="1000" dirty="0" smtClean="0">
                <a:solidFill>
                  <a:schemeClr val="tx1"/>
                </a:solidFill>
              </a:rPr>
              <a:t>des E-</a:t>
            </a:r>
            <a:r>
              <a:rPr lang="de-DE" sz="1000" dirty="0" err="1" smtClean="0">
                <a:solidFill>
                  <a:schemeClr val="tx1"/>
                </a:solidFill>
              </a:rPr>
              <a:t>Governments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>
                <a:solidFill>
                  <a:schemeClr val="tx1"/>
                </a:solidFill>
              </a:rPr>
              <a:t>für die </a:t>
            </a:r>
            <a:r>
              <a:rPr lang="de-DE" sz="1000" dirty="0" smtClean="0">
                <a:solidFill>
                  <a:schemeClr val="tx1"/>
                </a:solidFill>
              </a:rPr>
              <a:t>Digitalisierung der </a:t>
            </a:r>
            <a:r>
              <a:rPr lang="de-DE" sz="1000" dirty="0">
                <a:solidFill>
                  <a:schemeClr val="tx1"/>
                </a:solidFill>
              </a:rPr>
              <a:t>öffentlichen Verwaltung </a:t>
            </a:r>
            <a:r>
              <a:rPr lang="de-DE" sz="1000" dirty="0" smtClean="0">
                <a:solidFill>
                  <a:schemeClr val="tx1"/>
                </a:solidFill>
              </a:rPr>
              <a:t>lernen?, in: </a:t>
            </a:r>
            <a:r>
              <a:rPr lang="de-DE" sz="1000" dirty="0">
                <a:solidFill>
                  <a:schemeClr val="tx1"/>
                </a:solidFill>
              </a:rPr>
              <a:t>Schmid, Andreas (Hrsg.): Verwaltung, eGovernment und Digitalisierung - Grundlagen, Konzepte und Anwendungsfälle, Springer-Vieweg </a:t>
            </a:r>
            <a:r>
              <a:rPr lang="de-DE" sz="1000" dirty="0" smtClean="0">
                <a:solidFill>
                  <a:schemeClr val="tx1"/>
                </a:solidFill>
              </a:rPr>
              <a:t>2019</a:t>
            </a:r>
            <a:endParaRPr lang="de-DE" sz="10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10" y="3925445"/>
            <a:ext cx="1440200" cy="14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7C825A45-7494-4182-9A4A-AB4F72FEBB3C}" type="slidenum">
              <a:rPr lang="de-DE"/>
              <a:pPr/>
              <a:t>11</a:t>
            </a:fld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522030" y="901025"/>
            <a:ext cx="9648825" cy="949325"/>
          </a:xfrm>
        </p:spPr>
        <p:txBody>
          <a:bodyPr/>
          <a:lstStyle/>
          <a:p>
            <a:r>
              <a:rPr lang="en-US"/>
              <a:t>Vielen Dank für Ihre Aufmerksamkeit!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30" y="2485245"/>
            <a:ext cx="1601706" cy="183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2466300" y="2485245"/>
            <a:ext cx="4392610" cy="18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l"/>
            <a:r>
              <a:rPr lang="de-DE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Prof. Dr. Andreas Schmid</a:t>
            </a:r>
          </a:p>
          <a:p>
            <a:pPr algn="l"/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Fakultät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IV - Wirtschaft und Informatik</a:t>
            </a:r>
            <a:b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Abteilung Wirtschaftsinformatik </a:t>
            </a:r>
            <a:b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Ricklinger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Stadtweg 120</a:t>
            </a:r>
            <a:b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30459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Hannover</a:t>
            </a:r>
          </a:p>
          <a:p>
            <a:pPr algn="l"/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Mobil: +49 174 372 7786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Tel: +49 511 9296 1542</a:t>
            </a:r>
            <a:b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Gebäude: Fak. IV Raum: 1H.2.02 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4CDCE16C-BB8B-41B6-BC70-61DAD202005A}" type="slidenum">
              <a:rPr lang="de-DE"/>
              <a:pPr/>
              <a:t>2</a:t>
            </a:fld>
            <a:endParaRPr lang="de-DE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Einführung: Die Bedeutung der Verwaltung und ihrer Modernität für eine Volkswirtschaft</a:t>
            </a:r>
            <a:r>
              <a:rPr lang="de-DE" dirty="0"/>
              <a:t/>
            </a:r>
            <a:br>
              <a:rPr lang="de-DE" dirty="0"/>
            </a:br>
            <a:endParaRPr lang="de-DE" sz="2400" b="0" i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030" y="3205345"/>
            <a:ext cx="8857230" cy="2075122"/>
          </a:xfrm>
          <a:noFill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Warum muss die </a:t>
            </a:r>
            <a:r>
              <a:rPr lang="de-DE" sz="1400" b="1" dirty="0" smtClean="0"/>
              <a:t>öffentliche Verwaltung bereit für die Digitale Transformation sein</a:t>
            </a:r>
            <a:r>
              <a:rPr lang="de-DE" sz="1400" dirty="0" smtClean="0"/>
              <a:t>? </a:t>
            </a:r>
          </a:p>
          <a:p>
            <a:pPr marL="555625" lvl="1" indent="-285750">
              <a:buFont typeface="Wingdings" panose="05000000000000000000" pitchFamily="2" charset="2"/>
              <a:buChar char="ü"/>
            </a:pPr>
            <a:r>
              <a:rPr lang="de-DE" sz="1400" dirty="0" smtClean="0"/>
              <a:t>Verwaltung ist </a:t>
            </a:r>
            <a:r>
              <a:rPr lang="de-DE" sz="1400" b="1" dirty="0" smtClean="0"/>
              <a:t>der Wettbewerbsfaktor </a:t>
            </a:r>
            <a:r>
              <a:rPr lang="de-DE" sz="1400" dirty="0" smtClean="0"/>
              <a:t>einer Volkswirtschaft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Was ist „</a:t>
            </a:r>
            <a:r>
              <a:rPr lang="de-DE" sz="1400" b="1" dirty="0" smtClean="0"/>
              <a:t>Digitalisierung“</a:t>
            </a:r>
            <a:r>
              <a:rPr lang="de-DE" sz="1400" dirty="0" smtClean="0"/>
              <a:t>? </a:t>
            </a:r>
          </a:p>
          <a:p>
            <a:pPr marL="555625" lvl="1" indent="-285750">
              <a:buFont typeface="Wingdings" panose="05000000000000000000" pitchFamily="2" charset="2"/>
              <a:buChar char="ü"/>
            </a:pPr>
            <a:r>
              <a:rPr lang="de-DE" sz="1400" b="1" i="1" dirty="0" smtClean="0"/>
              <a:t>„Unter </a:t>
            </a:r>
            <a:r>
              <a:rPr lang="de-DE" sz="1400" b="1" i="1" dirty="0"/>
              <a:t>Digitalisierung wird die Automatisierung durch Informationstechnologie verstanden. Die von Menschen wahrgenommenen Aufgaben werden von Computern übernommen</a:t>
            </a:r>
            <a:r>
              <a:rPr lang="de-DE" sz="1400" b="1" i="1" dirty="0" smtClean="0"/>
              <a:t>“* </a:t>
            </a:r>
          </a:p>
          <a:p>
            <a:pPr lvl="1" indent="0">
              <a:buNone/>
            </a:pPr>
            <a:endParaRPr lang="de-DE" sz="1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Was folgt aus diesen Sachverhalten? </a:t>
            </a:r>
            <a:r>
              <a:rPr lang="de-DE" sz="1400" b="1" dirty="0" smtClean="0"/>
              <a:t>Die Digitalisierung der Verwaltung</a:t>
            </a:r>
            <a:r>
              <a:rPr lang="de-DE" sz="1400" dirty="0" smtClean="0"/>
              <a:t>…</a:t>
            </a:r>
          </a:p>
          <a:p>
            <a:pPr marL="555625" lvl="1" indent="-285750">
              <a:buFont typeface="Wingdings" panose="05000000000000000000" pitchFamily="2" charset="2"/>
              <a:buChar char="ü"/>
            </a:pPr>
            <a:r>
              <a:rPr lang="de-DE" sz="1400" dirty="0" smtClean="0"/>
              <a:t>… ist ein </a:t>
            </a:r>
            <a:r>
              <a:rPr lang="de-DE" sz="1400" b="1" dirty="0" smtClean="0"/>
              <a:t>Hebel zur Erhöhung der Wettbewerbsfähigkeit </a:t>
            </a:r>
            <a:r>
              <a:rPr lang="de-DE" sz="1400" dirty="0" smtClean="0"/>
              <a:t>einer Gebietskörperschaft (Land, Region etc.) </a:t>
            </a:r>
          </a:p>
          <a:p>
            <a:pPr marL="555625" lvl="1" indent="-285750">
              <a:buFont typeface="Wingdings" panose="05000000000000000000" pitchFamily="2" charset="2"/>
              <a:buChar char="ü"/>
            </a:pPr>
            <a:r>
              <a:rPr lang="de-DE" sz="1400" dirty="0" smtClean="0"/>
              <a:t>… ist </a:t>
            </a:r>
            <a:r>
              <a:rPr lang="de-DE" sz="1400" b="1" dirty="0" smtClean="0"/>
              <a:t>ein Instrument zur Begegnung des demografischen Wandels </a:t>
            </a:r>
          </a:p>
          <a:p>
            <a:pPr marL="555625" lvl="1" indent="-285750">
              <a:buFont typeface="Wingdings" panose="05000000000000000000" pitchFamily="2" charset="2"/>
              <a:buChar char="ü"/>
            </a:pPr>
            <a:r>
              <a:rPr lang="de-DE" sz="1400" dirty="0" smtClean="0"/>
              <a:t>… leistet einen </a:t>
            </a:r>
            <a:r>
              <a:rPr lang="de-DE" sz="1400" b="1" dirty="0" smtClean="0"/>
              <a:t>aktiven Betrag zum Umweltschutz </a:t>
            </a:r>
          </a:p>
          <a:p>
            <a:pPr marL="555625" lvl="1" indent="-285750">
              <a:buFont typeface="Wingdings" panose="05000000000000000000" pitchFamily="2" charset="2"/>
              <a:buChar char="ü"/>
            </a:pPr>
            <a:r>
              <a:rPr lang="de-DE" sz="1400" dirty="0" smtClean="0"/>
              <a:t>… erhöht</a:t>
            </a:r>
            <a:r>
              <a:rPr lang="de-DE" sz="1400" b="1" dirty="0" smtClean="0"/>
              <a:t> die Zufriedenheit der Bürgerinnen und Bürger </a:t>
            </a:r>
            <a:r>
              <a:rPr lang="de-DE" sz="1400" dirty="0" smtClean="0"/>
              <a:t>usw.</a:t>
            </a:r>
            <a:endParaRPr lang="en-US" sz="1400" dirty="0"/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522030" y="1837155"/>
            <a:ext cx="8857230" cy="110799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de-DE"/>
            </a:defPPr>
            <a:lvl1pPr algn="just">
              <a:defRPr i="1"/>
            </a:lvl1pPr>
          </a:lstStyle>
          <a:p>
            <a:r>
              <a:rPr lang="de-DE" dirty="0">
                <a:latin typeface="Arial" panose="020B0604020202020204" pitchFamily="34" charset="0"/>
              </a:rPr>
              <a:t>„Die Stabilität, ja die Lebensfähigkeit des </a:t>
            </a:r>
            <a:r>
              <a:rPr lang="de-DE" dirty="0" smtClean="0">
                <a:latin typeface="Arial" panose="020B0604020202020204" pitchFamily="34" charset="0"/>
              </a:rPr>
              <a:t>Gemeinwesens </a:t>
            </a:r>
            <a:r>
              <a:rPr lang="de-DE" dirty="0">
                <a:latin typeface="Arial" panose="020B0604020202020204" pitchFamily="34" charset="0"/>
              </a:rPr>
              <a:t>hängt entscheidend davon ab, von wem und auf welche Weise über öffentliche Aufgaben entschieden wird und wie diese letztlich durchgeführt werden“ </a:t>
            </a:r>
            <a:endParaRPr lang="de-DE" dirty="0" smtClean="0">
              <a:latin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</a:endParaRPr>
          </a:p>
          <a:p>
            <a:r>
              <a:rPr lang="de-DE" sz="1200" i="0" dirty="0" smtClean="0">
                <a:latin typeface="Arial" panose="020B0604020202020204" pitchFamily="34" charset="0"/>
              </a:rPr>
              <a:t>(Hesse</a:t>
            </a:r>
            <a:r>
              <a:rPr lang="de-DE" sz="1200" i="0" dirty="0">
                <a:latin typeface="Arial" panose="020B0604020202020204" pitchFamily="34" charset="0"/>
              </a:rPr>
              <a:t>, Joachim Jens/</a:t>
            </a:r>
            <a:r>
              <a:rPr lang="de-DE" sz="1200" i="0" dirty="0" err="1">
                <a:latin typeface="Arial" panose="020B0604020202020204" pitchFamily="34" charset="0"/>
              </a:rPr>
              <a:t>Ellwein</a:t>
            </a:r>
            <a:r>
              <a:rPr lang="de-DE" sz="1200" i="0" dirty="0">
                <a:latin typeface="Arial" panose="020B0604020202020204" pitchFamily="34" charset="0"/>
              </a:rPr>
              <a:t>, Thomas: Das Regierungssystem der Bundesrepublik Deutschland, Band 1, 9. vollständig neu bearbeitete Auflage, Berlin </a:t>
            </a:r>
            <a:r>
              <a:rPr lang="de-DE" sz="1200" i="0" dirty="0" smtClean="0">
                <a:latin typeface="Arial" panose="020B0604020202020204" pitchFamily="34" charset="0"/>
              </a:rPr>
              <a:t>2004, S. 351) </a:t>
            </a:r>
            <a:r>
              <a:rPr lang="de-DE" sz="1200" i="0" dirty="0" smtClean="0"/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450020" y="6661825"/>
            <a:ext cx="9073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800" dirty="0" smtClean="0">
                <a:solidFill>
                  <a:schemeClr val="tx1"/>
                </a:solidFill>
              </a:rPr>
              <a:t>*Hess</a:t>
            </a:r>
            <a:r>
              <a:rPr lang="de-DE" sz="800" dirty="0">
                <a:solidFill>
                  <a:schemeClr val="tx1"/>
                </a:solidFill>
              </a:rPr>
              <a:t>, T., Enzyklopädie der Wirtschaftsinformatik, Online Lexikon, Begriff „Digitalisierung“, http://www.enzyklopaedie-der-wirtschaftsinformatik.de/wi-enzyklopaedie/lexikon/technologien-methoden/Informatik--Grundlagen/digitalisierung/, Stand: 19. September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4CDCE16C-BB8B-41B6-BC70-61DAD202005A}" type="slidenum">
              <a:rPr lang="de-DE"/>
              <a:pPr/>
              <a:t>3</a:t>
            </a:fld>
            <a:endParaRPr lang="de-D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23180" y="4307577"/>
            <a:ext cx="1980000" cy="55399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182880" tIns="137160" rIns="182880" bIns="137160" anchor="ctr">
            <a:spAutoFit/>
          </a:bodyPr>
          <a:lstStyle/>
          <a:p>
            <a:r>
              <a:rPr lang="de-DE" altLang="de-DE" sz="1800" b="1"/>
              <a:t>Effektivität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62380" y="4307577"/>
            <a:ext cx="1980000" cy="55399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182880" tIns="137160" rIns="182880" bIns="137160" anchor="ctr">
            <a:spAutoFit/>
          </a:bodyPr>
          <a:lstStyle/>
          <a:p>
            <a:r>
              <a:rPr lang="de-DE" altLang="de-DE" sz="1800" b="1"/>
              <a:t>Effizienz</a:t>
            </a:r>
          </a:p>
        </p:txBody>
      </p:sp>
      <p:sp>
        <p:nvSpPr>
          <p:cNvPr id="3" name="AutoShape 2" descr="{\displaystyle {\text{Effektivität}}={\frac {\text{Ergebnis}}{\text{Ziel}}}}"/>
          <p:cNvSpPr>
            <a:spLocks noChangeAspect="1" noChangeArrowheads="1"/>
          </p:cNvSpPr>
          <p:nvPr/>
        </p:nvSpPr>
        <p:spPr bwMode="auto">
          <a:xfrm>
            <a:off x="18923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3" descr="{\displaystyle {\text{Effizienz}}={\frac {\text{Ergebnis}}{\text{Aufwand}}}}"/>
          <p:cNvSpPr>
            <a:spLocks noChangeAspect="1" noChangeArrowheads="1"/>
          </p:cNvSpPr>
          <p:nvPr/>
        </p:nvSpPr>
        <p:spPr bwMode="auto">
          <a:xfrm>
            <a:off x="1984375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20" y="2149229"/>
            <a:ext cx="5760800" cy="2196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feil nach rechts 8"/>
          <p:cNvSpPr/>
          <p:nvPr/>
        </p:nvSpPr>
        <p:spPr bwMode="auto">
          <a:xfrm rot="16200000">
            <a:off x="972092" y="3823215"/>
            <a:ext cx="612085" cy="67252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671513"/>
            <a:ext cx="9648825" cy="949325"/>
          </a:xfrm>
        </p:spPr>
        <p:txBody>
          <a:bodyPr/>
          <a:lstStyle/>
          <a:p>
            <a:r>
              <a:rPr lang="de-DE" dirty="0" smtClean="0"/>
              <a:t>Durch erhöhte Effizienz „mehr“ Effektivität erzielen – Digitalisierung als Schlüssel</a:t>
            </a:r>
            <a:endParaRPr lang="de-DE" sz="2400" b="0" i="1" dirty="0"/>
          </a:p>
        </p:txBody>
      </p:sp>
      <p:sp>
        <p:nvSpPr>
          <p:cNvPr id="2" name="Rechteck 1"/>
          <p:cNvSpPr/>
          <p:nvPr/>
        </p:nvSpPr>
        <p:spPr>
          <a:xfrm>
            <a:off x="666050" y="5005595"/>
            <a:ext cx="2736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b="1" smtClean="0">
                <a:solidFill>
                  <a:schemeClr val="tx1"/>
                </a:solidFill>
                <a:latin typeface="Arial" panose="020B0604020202020204" pitchFamily="34" charset="0"/>
              </a:rPr>
              <a:t>Das erzielte Ergebnis und die eingesetzten Mittel stehen in einem möglichst günstigen Kosten-Nutzen-Verhältnis. 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6426850" y="5005595"/>
            <a:ext cx="2736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Grad des Erreichens der gesetzten Ziele. </a:t>
            </a:r>
            <a:endParaRPr lang="de-DE" dirty="0"/>
          </a:p>
        </p:txBody>
      </p:sp>
      <p:sp>
        <p:nvSpPr>
          <p:cNvPr id="14" name="Pfeil nach rechts 13"/>
          <p:cNvSpPr/>
          <p:nvPr/>
        </p:nvSpPr>
        <p:spPr bwMode="auto">
          <a:xfrm rot="16200000">
            <a:off x="8270504" y="3823216"/>
            <a:ext cx="612085" cy="67252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097783" y="6229765"/>
            <a:ext cx="590482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tx1"/>
                </a:solidFill>
              </a:rPr>
              <a:t>Die Digitalisierung steigert die Effizienz der Verwaltung, wodurch sich der Wohlstand in der Gesellschaft erhöht. 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54090" y="2053185"/>
            <a:ext cx="8281150" cy="144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Umschlag des Kapitals als Indikator für erfolgreiche Digitalisierung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22288" y="2138363"/>
                <a:ext cx="8712952" cy="4522787"/>
              </a:xfrm>
            </p:spPr>
            <p:txBody>
              <a:bodyPr/>
              <a:lstStyle/>
              <a:p>
                <a:pPr algn="ctr"/>
                <a:r>
                  <a:rPr lang="de-DE" sz="1600" dirty="0" smtClean="0">
                    <a:latin typeface="+mj-lt"/>
                  </a:rPr>
                  <a:t>Kapitalumschlaghäufigkeit in der Privatwirtschaft </a:t>
                </a:r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𝑈𝑚𝑠𝑎𝑡𝑧𝑒𝑟𝑙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ö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𝐺𝑒𝑠𝑎𝑚𝑡𝑘𝑎𝑝𝑖𝑡𝑎𝑙</m:t>
                        </m:r>
                      </m:den>
                    </m:f>
                  </m:oMath>
                </a14:m>
                <a:endParaRPr lang="de-DE" sz="1800" dirty="0" smtClean="0">
                  <a:latin typeface="+mj-lt"/>
                </a:endParaRPr>
              </a:p>
              <a:p>
                <a:pPr algn="ctr"/>
                <a:r>
                  <a:rPr lang="de-DE" sz="1600" b="1" dirty="0" smtClean="0"/>
                  <a:t>„Kapitalumschlaghäufigkeit </a:t>
                </a:r>
                <a:r>
                  <a:rPr lang="de-DE" sz="1600" b="1" dirty="0"/>
                  <a:t>i</a:t>
                </a:r>
                <a:r>
                  <a:rPr lang="de-DE" sz="1600" b="1" dirty="0" smtClean="0"/>
                  <a:t>m öffentlichen Sektor“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1" i="1" smtClean="0">
                            <a:latin typeface="Cambria Math" panose="02040503050406030204" pitchFamily="18" charset="0"/>
                          </a:rPr>
                          <m:t>𝑮𝒆𝒎𝒆𝒊𝒏𝒘𝒐𝒉𝒍</m:t>
                        </m:r>
                        <m:r>
                          <a:rPr lang="de-DE" sz="1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𝐺𝑒𝑠𝑎𝑚𝑡𝑘𝑎𝑝𝑖𝑡𝑎𝑙</m:t>
                        </m:r>
                      </m:den>
                    </m:f>
                  </m:oMath>
                </a14:m>
                <a:endParaRPr lang="de-DE" sz="1800" dirty="0" smtClean="0"/>
              </a:p>
              <a:p>
                <a:pPr algn="ctr"/>
                <a:endParaRPr lang="de-DE" sz="18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 smtClean="0"/>
                  <a:t>Erhöht </a:t>
                </a:r>
                <a:r>
                  <a:rPr lang="de-DE" sz="1600" dirty="0"/>
                  <a:t>sich die </a:t>
                </a:r>
                <a:r>
                  <a:rPr lang="de-DE" sz="1600" dirty="0" smtClean="0"/>
                  <a:t>Kapitalumschlagshäufigkeit </a:t>
                </a:r>
                <a:r>
                  <a:rPr lang="de-DE" sz="1600" b="1" dirty="0" smtClean="0"/>
                  <a:t>ohne die Veränderung des Kapitaleinsatzes</a:t>
                </a:r>
                <a:r>
                  <a:rPr lang="de-DE" sz="1600" dirty="0" smtClean="0"/>
                  <a:t>, dann muss das Gemeinwohl angestiegen sein, z.B. durch </a:t>
                </a:r>
                <a:r>
                  <a:rPr lang="de-DE" sz="1600" b="1" dirty="0" smtClean="0"/>
                  <a:t>Verkürzung von Antragsprozessen in der Verwaltung (Digitalisierung).</a:t>
                </a:r>
                <a:r>
                  <a:rPr lang="de-DE" sz="1600" dirty="0" smtClean="0"/>
                  <a:t> 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de-DE" sz="16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 smtClean="0"/>
                  <a:t>Erhöht </a:t>
                </a:r>
                <a:r>
                  <a:rPr lang="de-DE" sz="1600" dirty="0"/>
                  <a:t>sich </a:t>
                </a:r>
                <a:r>
                  <a:rPr lang="de-DE" sz="1600" dirty="0" smtClean="0"/>
                  <a:t>die Kapitalumschlagshäufigkeit durch eine </a:t>
                </a:r>
                <a:r>
                  <a:rPr lang="de-DE" sz="1600" b="1" dirty="0" smtClean="0"/>
                  <a:t>Senkung des eingesetzten Kapitals</a:t>
                </a:r>
                <a:r>
                  <a:rPr lang="de-DE" sz="1600" dirty="0" smtClean="0"/>
                  <a:t>, dann kann dies z.B. auf einen </a:t>
                </a:r>
                <a:r>
                  <a:rPr lang="de-DE" sz="1600" b="1" dirty="0" smtClean="0"/>
                  <a:t>verringerten Infrastrukturbedarf zurückzuführen sein (Elektronische Akte).</a:t>
                </a:r>
                <a:r>
                  <a:rPr lang="de-DE" sz="1600" dirty="0" smtClean="0"/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de-DE" sz="16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 smtClean="0"/>
                  <a:t>…</a:t>
                </a:r>
                <a:endParaRPr lang="de-DE" sz="16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288" y="2138363"/>
                <a:ext cx="8712952" cy="4522787"/>
              </a:xfrm>
              <a:blipFill rotWithShape="0">
                <a:blip r:embed="rId3"/>
                <a:stretch>
                  <a:fillRect l="-1330" r="-1470" b="-17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B189BCE-72B6-4347-8C11-17284F861ED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1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Effizienz und Effektivität der Verwaltung durch Digitalisierung steigern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B189BCE-72B6-4347-8C11-17284F861EDC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30" y="1909165"/>
            <a:ext cx="3312460" cy="48422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66550" y="1909165"/>
            <a:ext cx="475266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627063" indent="-177800"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3pPr>
            <a:lvl4pPr marL="1074738" indent="-174625"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Font typeface="Arial" charset="0"/>
              <a:buChar char="-"/>
              <a:defRPr sz="1700" i="1">
                <a:solidFill>
                  <a:schemeClr val="tx1"/>
                </a:solidFill>
                <a:latin typeface="+mn-lt"/>
              </a:defRPr>
            </a:lvl4pPr>
            <a:lvl5pPr marL="1616075" indent="-176213"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5pPr>
            <a:lvl6pPr marL="2073275" indent="-176213"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6pPr>
            <a:lvl7pPr marL="2530475" indent="-176213"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7pPr>
            <a:lvl8pPr marL="2987675" indent="-176213"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8pPr>
            <a:lvl9pPr marL="3444875" indent="-176213" algn="l" defTabSz="1054100" rtl="0" fontAlgn="base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b="1" kern="0" dirty="0" smtClean="0"/>
              <a:t>Motivation: ernüchternder Sachstand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kern="0" dirty="0" smtClean="0"/>
              <a:t>Forschungsprojekt an der Hochschule Hannover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kern="0" dirty="0" smtClean="0"/>
              <a:t>Grundlagen und Anwendungsfälle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kern="0" dirty="0" smtClean="0"/>
              <a:t>Beteiligung zahlreicher Experten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kern="0" dirty="0" smtClean="0"/>
              <a:t>Vielzahl neuer Erkenntnisse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de-DE" kern="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261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positives Beispiel aus Deutschland: „Kfz-online“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030" y="1549115"/>
            <a:ext cx="8713210" cy="45227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Mit rd. </a:t>
            </a:r>
            <a:r>
              <a:rPr lang="de-DE" b="1" dirty="0" smtClean="0"/>
              <a:t>20 Millionen Kfz-Zulassungen pro Jahr</a:t>
            </a:r>
            <a:r>
              <a:rPr lang="de-DE" dirty="0" smtClean="0"/>
              <a:t> handelt es sich um einen der </a:t>
            </a:r>
            <a:r>
              <a:rPr lang="de-DE" b="1" dirty="0" smtClean="0"/>
              <a:t>meistgenutzten Verwaltungsvorgänge in Deutschland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Seit </a:t>
            </a:r>
            <a:r>
              <a:rPr lang="de-DE" dirty="0"/>
              <a:t>2015 </a:t>
            </a:r>
            <a:r>
              <a:rPr lang="de-DE" dirty="0" smtClean="0"/>
              <a:t>darf das </a:t>
            </a:r>
            <a:r>
              <a:rPr lang="de-DE" b="1" dirty="0" smtClean="0"/>
              <a:t>Kennzeichen bei </a:t>
            </a:r>
            <a:r>
              <a:rPr lang="de-DE" b="1" dirty="0"/>
              <a:t>einem Umzug in ein anderes </a:t>
            </a:r>
            <a:r>
              <a:rPr lang="de-DE" b="1" dirty="0" smtClean="0"/>
              <a:t>Zulassungsgebiet behalten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Seit </a:t>
            </a:r>
            <a:r>
              <a:rPr lang="de-DE" dirty="0"/>
              <a:t>dem 1. Oktober 2019 können Fahrzeugbesitzer </a:t>
            </a:r>
            <a:r>
              <a:rPr lang="de-DE" b="1" dirty="0"/>
              <a:t>deutschlandweit ihr Fahrzeug online anmelden, zulassen und abmelden</a:t>
            </a:r>
            <a:r>
              <a:rPr lang="de-DE" dirty="0"/>
              <a:t> – auch bei einem </a:t>
            </a:r>
            <a:r>
              <a:rPr lang="de-DE" dirty="0" smtClean="0"/>
              <a:t>Halterwechsel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Nach einer Untersuchung des ADAC mussten </a:t>
            </a:r>
            <a:r>
              <a:rPr lang="de-DE" b="1" dirty="0" smtClean="0"/>
              <a:t>Autofahrer</a:t>
            </a:r>
            <a:r>
              <a:rPr lang="de-DE" dirty="0" smtClean="0"/>
              <a:t> ohne Termin </a:t>
            </a:r>
            <a:r>
              <a:rPr lang="de-DE" b="1" dirty="0" smtClean="0"/>
              <a:t>zuvor durchschnittlich 62 Minuten warten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Ausgewählte Effekte: </a:t>
            </a:r>
          </a:p>
          <a:p>
            <a:pPr marL="555625" lvl="1" indent="-285750">
              <a:buFont typeface="Wingdings" panose="05000000000000000000" pitchFamily="2" charset="2"/>
              <a:buChar char="ü"/>
            </a:pPr>
            <a:r>
              <a:rPr lang="de-DE" dirty="0" smtClean="0"/>
              <a:t>Personalbedarf in der Verwaltung sinkt </a:t>
            </a:r>
          </a:p>
          <a:p>
            <a:pPr marL="555625" lvl="1" indent="-285750">
              <a:buFont typeface="Wingdings" panose="05000000000000000000" pitchFamily="2" charset="2"/>
              <a:buChar char="ü"/>
            </a:pPr>
            <a:r>
              <a:rPr lang="de-DE" dirty="0" smtClean="0"/>
              <a:t>Kapitaleinsatz sinkt</a:t>
            </a:r>
          </a:p>
          <a:p>
            <a:pPr marL="555625" lvl="1" indent="-285750">
              <a:buFont typeface="Wingdings" panose="05000000000000000000" pitchFamily="2" charset="2"/>
              <a:buChar char="ü"/>
            </a:pPr>
            <a:r>
              <a:rPr lang="de-DE" dirty="0" smtClean="0"/>
              <a:t>Bürgerfreundlichkeit steigt</a:t>
            </a:r>
          </a:p>
          <a:p>
            <a:pPr marL="555625" lvl="1" indent="-285750">
              <a:buFont typeface="Wingdings" panose="05000000000000000000" pitchFamily="2" charset="2"/>
              <a:buChar char="ü"/>
            </a:pPr>
            <a:r>
              <a:rPr lang="de-DE" dirty="0" smtClean="0"/>
              <a:t>Beitrag zum </a:t>
            </a:r>
            <a:r>
              <a:rPr lang="de-DE" dirty="0" err="1" smtClean="0"/>
              <a:t>Uweltschutz</a:t>
            </a:r>
            <a:r>
              <a:rPr lang="de-DE" dirty="0" smtClean="0"/>
              <a:t> (z.B. keine neue Schilder, keine Fahrt mehr zum Amt) usw.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B189BCE-72B6-4347-8C11-17284F861EDC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09" y="4357505"/>
            <a:ext cx="2812787" cy="1872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7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 der Digitalisierung in regelbasierten Verwaltungsprozessen als „</a:t>
            </a:r>
            <a:r>
              <a:rPr lang="de-DE" dirty="0" err="1" smtClean="0"/>
              <a:t>win-win</a:t>
            </a:r>
            <a:r>
              <a:rPr lang="de-DE" dirty="0" smtClean="0"/>
              <a:t>“ </a:t>
            </a:r>
            <a:r>
              <a:rPr lang="de-DE" sz="1600" b="0" dirty="0" smtClean="0"/>
              <a:t>(wie z.B. „Kfz-Online“)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030" y="1923008"/>
            <a:ext cx="8785220" cy="4522787"/>
          </a:xfrm>
        </p:spPr>
        <p:txBody>
          <a:bodyPr/>
          <a:lstStyle/>
          <a:p>
            <a:pPr algn="ctr"/>
            <a:r>
              <a:rPr lang="de-DE" sz="1600" dirty="0" smtClean="0"/>
              <a:t>These: </a:t>
            </a:r>
            <a:r>
              <a:rPr lang="de-DE" sz="1600" b="1" dirty="0" smtClean="0"/>
              <a:t>Wenn sich Prozesse digital abbilden lassen, dann ist die Automatisierung von Entscheidungsprozessen der naheliegende nächste Schritt                                     (Stichwort: „Dunkelverarbeitung“)</a:t>
            </a:r>
          </a:p>
          <a:p>
            <a:pPr algn="ctr"/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Empfehlungen</a:t>
            </a:r>
            <a:r>
              <a:rPr lang="de-DE" sz="1600" dirty="0" smtClean="0"/>
              <a:t> für Verwaltungen: 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b="1" dirty="0" smtClean="0"/>
              <a:t>Identifikation</a:t>
            </a:r>
            <a:r>
              <a:rPr lang="de-DE" sz="1600" dirty="0" smtClean="0"/>
              <a:t> von regelbasierten Prozessen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b="1" dirty="0" smtClean="0"/>
              <a:t>Design</a:t>
            </a:r>
            <a:r>
              <a:rPr lang="de-DE" sz="1600" dirty="0" smtClean="0"/>
              <a:t> </a:t>
            </a:r>
            <a:r>
              <a:rPr lang="de-DE" sz="1600" dirty="0"/>
              <a:t>von </a:t>
            </a:r>
            <a:r>
              <a:rPr lang="de-DE" sz="1600" dirty="0" smtClean="0"/>
              <a:t>optimierten regelbasierten Prozessen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b="1" dirty="0" smtClean="0"/>
              <a:t>Voraussetzung für das Design </a:t>
            </a:r>
            <a:r>
              <a:rPr lang="de-DE" sz="1600" dirty="0" smtClean="0"/>
              <a:t>sind eine neue Zusammenarbeit / ein anderes Organisationsverständnis (keine Funktionshierarchie, agile Elemente usw.) 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b="1" dirty="0" smtClean="0"/>
              <a:t>Fachexperten benötigen Datenverständnis 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endParaRPr lang="de-DE" sz="1600" b="1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ea typeface="+mn-ea"/>
                <a:cs typeface="+mn-cs"/>
              </a:rPr>
              <a:t>Ausgewählte </a:t>
            </a:r>
            <a:r>
              <a:rPr lang="de-DE" sz="1600" b="1" dirty="0">
                <a:ea typeface="+mn-ea"/>
                <a:cs typeface="+mn-cs"/>
              </a:rPr>
              <a:t>Effekte: </a:t>
            </a:r>
            <a:endParaRPr lang="de-DE" sz="1600" b="1" dirty="0" smtClean="0">
              <a:ea typeface="+mn-ea"/>
              <a:cs typeface="+mn-cs"/>
            </a:endParaRPr>
          </a:p>
          <a:p>
            <a:pPr marL="642938" lvl="2" indent="-285750">
              <a:buFont typeface="Symbol" panose="05050102010706020507" pitchFamily="18" charset="2"/>
              <a:buChar char="-"/>
            </a:pPr>
            <a:r>
              <a:rPr lang="de-DE" dirty="0" smtClean="0"/>
              <a:t>Kapitaleinsatz sinkt</a:t>
            </a:r>
          </a:p>
          <a:p>
            <a:pPr marL="642938" lvl="2" indent="-285750">
              <a:buFont typeface="Symbol" panose="05050102010706020507" pitchFamily="18" charset="2"/>
              <a:buChar char="-"/>
            </a:pPr>
            <a:r>
              <a:rPr lang="de-DE" dirty="0" smtClean="0"/>
              <a:t>Personalbedarf sinkt usw.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B189BCE-72B6-4347-8C11-17284F861EDC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200" y="2413235"/>
            <a:ext cx="1319760" cy="13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„Dilettantismus“ in den Verwaltungen als Risiko für die Digitalisierung*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030" y="1909165"/>
            <a:ext cx="8425170" cy="45227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Deutschland</a:t>
            </a:r>
            <a:r>
              <a:rPr lang="de-DE" sz="1600" dirty="0" smtClean="0"/>
              <a:t> ist ein „</a:t>
            </a:r>
            <a:r>
              <a:rPr lang="de-DE" sz="1600" b="1" dirty="0" smtClean="0"/>
              <a:t>Verwaltungsstaat</a:t>
            </a:r>
            <a:r>
              <a:rPr lang="de-DE" sz="1600" dirty="0" smtClean="0"/>
              <a:t>“ und ein „</a:t>
            </a:r>
            <a:r>
              <a:rPr lang="de-DE" sz="1600" b="1" dirty="0" smtClean="0"/>
              <a:t>Juristenstaat</a:t>
            </a:r>
            <a:r>
              <a:rPr lang="de-DE" sz="1600" dirty="0" smtClean="0"/>
              <a:t>“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Verwaltungen werden nicht von qualifizierten Managern geführt</a:t>
            </a:r>
            <a:r>
              <a:rPr lang="de-DE" sz="1600" dirty="0" smtClean="0"/>
              <a:t>, sondern von Personen, denen Kompetenz unterstellt wird (z.B. Professoren als Dekane, Juristen als Verwaltungsleiter</a:t>
            </a:r>
            <a:r>
              <a:rPr lang="de-DE" sz="1600" dirty="0"/>
              <a:t>)</a:t>
            </a:r>
            <a:r>
              <a:rPr lang="de-DE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In Behörden agieren Entscheidungsträger, die selbst </a:t>
            </a:r>
            <a:r>
              <a:rPr lang="de-DE" sz="1600" b="1" dirty="0" smtClean="0"/>
              <a:t>keine </a:t>
            </a:r>
            <a:r>
              <a:rPr lang="de-DE" sz="1600" b="1" dirty="0"/>
              <a:t>direkte Kenntnis der </a:t>
            </a:r>
            <a:r>
              <a:rPr lang="de-DE" sz="1600" b="1" dirty="0" smtClean="0"/>
              <a:t>Probleme haben</a:t>
            </a:r>
            <a:r>
              <a:rPr lang="de-DE" sz="1600" dirty="0" smtClean="0"/>
              <a:t> und denen es an </a:t>
            </a:r>
            <a:r>
              <a:rPr lang="de-DE" sz="1600" b="1" dirty="0" smtClean="0"/>
              <a:t>Grundkenntnissen und Fähigkeiten fehlt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Ausgewählte Folgewirkungen: 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dirty="0"/>
              <a:t>Ü</a:t>
            </a:r>
            <a:r>
              <a:rPr lang="de-DE" sz="1600" dirty="0" smtClean="0"/>
              <a:t>bergreifende </a:t>
            </a:r>
            <a:r>
              <a:rPr lang="de-DE" sz="1600" b="1" dirty="0" smtClean="0"/>
              <a:t>Zusammenhänge können </a:t>
            </a:r>
            <a:r>
              <a:rPr lang="de-DE" sz="1600" b="1" dirty="0"/>
              <a:t>nicht erkannt und adäquat organisierend umgesetzt </a:t>
            </a:r>
            <a:r>
              <a:rPr lang="de-DE" sz="1600" b="1" dirty="0" smtClean="0"/>
              <a:t>werden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b="1" dirty="0"/>
              <a:t>D</a:t>
            </a:r>
            <a:r>
              <a:rPr lang="de-DE" sz="1600" b="1" dirty="0" smtClean="0"/>
              <a:t>ysfunktionalen </a:t>
            </a:r>
            <a:r>
              <a:rPr lang="de-DE" sz="1600" b="1" dirty="0"/>
              <a:t>Auswirkungen </a:t>
            </a:r>
            <a:r>
              <a:rPr lang="de-DE" sz="1600" b="1" dirty="0" smtClean="0"/>
              <a:t>eines Dilettantismus in Behörden</a:t>
            </a:r>
            <a:r>
              <a:rPr lang="de-DE" sz="1600" dirty="0" smtClean="0"/>
              <a:t>, insbes. in Projekten mit weitreichenden Wirkungen in / auf / für die Digitalisierung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Empfehlungen</a:t>
            </a:r>
            <a:r>
              <a:rPr lang="de-DE" sz="1600" dirty="0" smtClean="0"/>
              <a:t> für Verwaltungen: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Umfeldanalyse / </a:t>
            </a:r>
            <a:r>
              <a:rPr lang="de-DE" sz="1600" dirty="0" err="1" smtClean="0"/>
              <a:t>Umsystemanalyse</a:t>
            </a:r>
            <a:r>
              <a:rPr lang="de-DE" sz="1600" dirty="0" smtClean="0"/>
              <a:t> durchführen und ggf. auf Digitalisierung verzichten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dirty="0" smtClean="0"/>
              <a:t>Bei Durchführung eines Projekts: </a:t>
            </a:r>
            <a:r>
              <a:rPr lang="de-DE" sz="1600" b="1" dirty="0" err="1" smtClean="0"/>
              <a:t>Stakeholdermanagement</a:t>
            </a:r>
            <a:r>
              <a:rPr lang="de-DE" sz="1600" b="1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B189BCE-72B6-4347-8C11-17284F861EDC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50020" y="6589815"/>
            <a:ext cx="8713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*Auf Basis von: Kazmierski, Ulrich: Wie </a:t>
            </a:r>
            <a:r>
              <a:rPr lang="de-DE" sz="1000" dirty="0">
                <a:solidFill>
                  <a:schemeClr val="tx1"/>
                </a:solidFill>
              </a:rPr>
              <a:t>lässt sich die Digitalisierung </a:t>
            </a:r>
            <a:r>
              <a:rPr lang="de-DE" sz="1000" dirty="0" smtClean="0">
                <a:solidFill>
                  <a:schemeClr val="tx1"/>
                </a:solidFill>
              </a:rPr>
              <a:t>als Innovationsschub </a:t>
            </a:r>
            <a:r>
              <a:rPr lang="de-DE" sz="1000" dirty="0">
                <a:solidFill>
                  <a:schemeClr val="tx1"/>
                </a:solidFill>
              </a:rPr>
              <a:t>in der </a:t>
            </a:r>
            <a:r>
              <a:rPr lang="de-DE" sz="1000" dirty="0" smtClean="0">
                <a:solidFill>
                  <a:schemeClr val="tx1"/>
                </a:solidFill>
              </a:rPr>
              <a:t>öffentlichen Verwaltung </a:t>
            </a:r>
            <a:r>
              <a:rPr lang="de-DE" sz="1000" dirty="0">
                <a:solidFill>
                  <a:schemeClr val="tx1"/>
                </a:solidFill>
              </a:rPr>
              <a:t>erfolgreich verhindern</a:t>
            </a:r>
            <a:r>
              <a:rPr lang="de-DE" sz="1000" dirty="0" smtClean="0">
                <a:solidFill>
                  <a:schemeClr val="tx1"/>
                </a:solidFill>
              </a:rPr>
              <a:t>?, in: </a:t>
            </a:r>
            <a:r>
              <a:rPr lang="de-DE" sz="1000" dirty="0">
                <a:solidFill>
                  <a:schemeClr val="tx1"/>
                </a:solidFill>
              </a:rPr>
              <a:t>Schmid, Andreas (Hrsg.): Verwaltung, eGovernment und Digitalisierung - Grundlagen, Konzepte und Anwendungsfälle, Springer-Vieweg </a:t>
            </a:r>
            <a:r>
              <a:rPr lang="de-DE" sz="1000" dirty="0" smtClean="0">
                <a:solidFill>
                  <a:schemeClr val="tx1"/>
                </a:solidFill>
              </a:rPr>
              <a:t>2019</a:t>
            </a:r>
            <a:endParaRPr lang="de-DE" sz="1000" dirty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11" y="1405095"/>
            <a:ext cx="1368190" cy="15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Digitalisierung erfordert mehr, als eine bloße Reorganisation*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030" y="1981175"/>
            <a:ext cx="8713210" cy="45227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Grundlegende </a:t>
            </a:r>
            <a:r>
              <a:rPr lang="de-DE" sz="1600" b="1" dirty="0" smtClean="0"/>
              <a:t>Organisationsveränderungen aufgrund von Digitalisierung sind unbestritten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Faktenwissen</a:t>
            </a:r>
            <a:r>
              <a:rPr lang="de-DE" sz="1600" dirty="0"/>
              <a:t> </a:t>
            </a:r>
            <a:r>
              <a:rPr lang="de-DE" sz="1600" dirty="0" smtClean="0"/>
              <a:t>ist kaum mehr gefragt, sondern </a:t>
            </a:r>
            <a:r>
              <a:rPr lang="de-DE" sz="1600" b="1" dirty="0" smtClean="0"/>
              <a:t>auf neue / veränderte Rahmenbedingungen und Anforderungen nicht mit Stress zu reagieren </a:t>
            </a:r>
            <a:r>
              <a:rPr lang="de-DE" sz="1600" dirty="0" smtClean="0"/>
              <a:t>(Stichwort: Resilienz)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Steuerungs-, Bewertungs- und Entlohnungssysteme sind neu zu justieren – </a:t>
            </a:r>
            <a:r>
              <a:rPr lang="de-DE" sz="1600" dirty="0" smtClean="0"/>
              <a:t>herkömmliche Soziologie der Verwaltung wird infrage gestellt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Verwaltung muss sich neu erfinden durch </a:t>
            </a:r>
            <a:r>
              <a:rPr lang="de-DE" sz="1600" b="1" dirty="0" smtClean="0"/>
              <a:t>z.B. ein Klima der Offenheit, Toleranz gegenüber Fehlern, Ausprobieren von Problemlösungen („</a:t>
            </a:r>
            <a:r>
              <a:rPr lang="de-DE" sz="1600" b="1" dirty="0" err="1" smtClean="0"/>
              <a:t>trail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error</a:t>
            </a:r>
            <a:r>
              <a:rPr lang="de-DE" sz="1600" b="1" dirty="0" smtClean="0"/>
              <a:t>“)</a:t>
            </a:r>
          </a:p>
          <a:p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Empfehlungen </a:t>
            </a:r>
            <a:r>
              <a:rPr lang="de-DE" sz="1600" dirty="0" smtClean="0"/>
              <a:t>für Verwaltungen: 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b="1" dirty="0" smtClean="0"/>
              <a:t>Kann sich unserer Verwaltung so verändern?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b="1" dirty="0" smtClean="0"/>
              <a:t>Transformationsprozesse müssen intensiv begleitet werden </a:t>
            </a:r>
          </a:p>
          <a:p>
            <a:pPr marL="555625" lvl="1" indent="-285750">
              <a:buFont typeface="Symbol" panose="05050102010706020507" pitchFamily="18" charset="2"/>
              <a:buChar char="-"/>
            </a:pPr>
            <a:r>
              <a:rPr lang="de-DE" sz="1600" b="1" dirty="0" smtClean="0"/>
              <a:t>„Neue“ Governance in Verwaltungen</a:t>
            </a:r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B189BCE-72B6-4347-8C11-17284F861ED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50020" y="6549755"/>
            <a:ext cx="9073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*Auf Basis von</a:t>
            </a:r>
            <a:r>
              <a:rPr lang="de-DE" sz="1000" dirty="0">
                <a:solidFill>
                  <a:schemeClr val="tx1"/>
                </a:solidFill>
              </a:rPr>
              <a:t>: </a:t>
            </a:r>
            <a:r>
              <a:rPr lang="de-DE" sz="1000" dirty="0" smtClean="0">
                <a:solidFill>
                  <a:schemeClr val="tx1"/>
                </a:solidFill>
              </a:rPr>
              <a:t>Jahn, Sebastian et al.: </a:t>
            </a:r>
            <a:r>
              <a:rPr lang="de-DE" sz="1000" dirty="0">
                <a:solidFill>
                  <a:schemeClr val="tx1"/>
                </a:solidFill>
              </a:rPr>
              <a:t>Zwischen Alexa und </a:t>
            </a:r>
            <a:r>
              <a:rPr lang="de-DE" sz="1000" dirty="0" smtClean="0">
                <a:solidFill>
                  <a:schemeClr val="tx1"/>
                </a:solidFill>
              </a:rPr>
              <a:t>Aktenmappe</a:t>
            </a:r>
            <a:r>
              <a:rPr lang="de-DE" sz="1000" dirty="0">
                <a:solidFill>
                  <a:schemeClr val="tx1"/>
                </a:solidFill>
              </a:rPr>
              <a:t>: Digitalisierung als </a:t>
            </a:r>
            <a:r>
              <a:rPr lang="de-DE" sz="1000" dirty="0" smtClean="0">
                <a:solidFill>
                  <a:schemeClr val="tx1"/>
                </a:solidFill>
              </a:rPr>
              <a:t>Kulturwandel 4.0 </a:t>
            </a:r>
            <a:r>
              <a:rPr lang="de-DE" sz="1000" dirty="0">
                <a:solidFill>
                  <a:schemeClr val="tx1"/>
                </a:solidFill>
              </a:rPr>
              <a:t>– Beispiel Digital Roadmap Stadt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Nürnberg, </a:t>
            </a:r>
            <a:r>
              <a:rPr lang="de-DE" sz="1000" dirty="0" smtClean="0">
                <a:solidFill>
                  <a:schemeClr val="tx1"/>
                </a:solidFill>
              </a:rPr>
              <a:t>in: </a:t>
            </a:r>
            <a:r>
              <a:rPr lang="de-DE" sz="1000" dirty="0">
                <a:solidFill>
                  <a:schemeClr val="tx1"/>
                </a:solidFill>
              </a:rPr>
              <a:t>Schmid, Andreas (Hrsg.): Verwaltung, eGovernment und Digitalisierung - Grundlagen, Konzepte und Anwendungsfälle, Springer-Vieweg </a:t>
            </a:r>
            <a:r>
              <a:rPr lang="de-DE" sz="1000" dirty="0" smtClean="0">
                <a:solidFill>
                  <a:schemeClr val="tx1"/>
                </a:solidFill>
              </a:rPr>
              <a:t>2019</a:t>
            </a:r>
            <a:endParaRPr lang="de-DE" sz="10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60" y="4631875"/>
            <a:ext cx="1967850" cy="13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HsH"/>
</p:tagLst>
</file>

<file path=ppt/theme/theme1.xml><?xml version="1.0" encoding="utf-8"?>
<a:theme xmlns:a="http://schemas.openxmlformats.org/drawingml/2006/main" name="Standarddesign">
  <a:themeElements>
    <a:clrScheme name="Benutzerdefiniert 5">
      <a:dk1>
        <a:srgbClr val="000000"/>
      </a:dk1>
      <a:lt1>
        <a:srgbClr val="FFFFFF"/>
      </a:lt1>
      <a:dk2>
        <a:srgbClr val="000000"/>
      </a:dk2>
      <a:lt2>
        <a:srgbClr val="D23C96"/>
      </a:lt2>
      <a:accent1>
        <a:srgbClr val="DC3C05"/>
      </a:accent1>
      <a:accent2>
        <a:srgbClr val="1EBEEB"/>
      </a:accent2>
      <a:accent3>
        <a:srgbClr val="FFFFFF"/>
      </a:accent3>
      <a:accent4>
        <a:srgbClr val="000000"/>
      </a:accent4>
      <a:accent5>
        <a:srgbClr val="FFCAAA"/>
      </a:accent5>
      <a:accent6>
        <a:srgbClr val="1AACD5"/>
      </a:accent6>
      <a:hlink>
        <a:srgbClr val="46B48C"/>
      </a:hlink>
      <a:folHlink>
        <a:srgbClr val="FFD2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A500"/>
        </a:solidFill>
        <a:ln w="9525" cap="flat" cmpd="sng" algn="ctr">
          <a:solidFill>
            <a:srgbClr val="FFA5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82880" tIns="137160" rIns="182880" bIns="13716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A500"/>
        </a:solidFill>
        <a:ln w="9525" cap="flat" cmpd="sng" algn="ctr">
          <a:solidFill>
            <a:srgbClr val="FFA5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82880" tIns="137160" rIns="182880" bIns="13716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23C96"/>
        </a:lt2>
        <a:accent1>
          <a:srgbClr val="FF9900"/>
        </a:accent1>
        <a:accent2>
          <a:srgbClr val="1EBEEB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1AACD5"/>
        </a:accent6>
        <a:hlink>
          <a:srgbClr val="46B48C"/>
        </a:hlink>
        <a:folHlink>
          <a:srgbClr val="FFD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Benutzerdefiniert</PresentationFormat>
  <Paragraphs>118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Symbol</vt:lpstr>
      <vt:lpstr>Times New Roman</vt:lpstr>
      <vt:lpstr>Wingdings</vt:lpstr>
      <vt:lpstr>Standarddesign</vt:lpstr>
      <vt:lpstr>Die effizient und effektiv arbeitende öffentliche Verwaltung sichert den gesellschaftlichen Wohlstand</vt:lpstr>
      <vt:lpstr>Einführung: Die Bedeutung der Verwaltung und ihrer Modernität für eine Volkswirtschaft </vt:lpstr>
      <vt:lpstr>Durch erhöhte Effizienz „mehr“ Effektivität erzielen – Digitalisierung als Schlüssel</vt:lpstr>
      <vt:lpstr>Der Umschlag des Kapitals als Indikator für erfolgreiche Digitalisierung</vt:lpstr>
      <vt:lpstr>Die Effizienz und Effektivität der Verwaltung durch Digitalisierung steigern</vt:lpstr>
      <vt:lpstr>Ein positives Beispiel aus Deutschland: „Kfz-online“</vt:lpstr>
      <vt:lpstr>Umsetzung der Digitalisierung in regelbasierten Verwaltungsprozessen als „win-win“ (wie z.B. „Kfz-Online“)   </vt:lpstr>
      <vt:lpstr>„Dilettantismus“ in den Verwaltungen als Risiko für die Digitalisierung*  </vt:lpstr>
      <vt:lpstr>Digitalisierung erfordert mehr, als eine bloße Reorganisation*  </vt:lpstr>
      <vt:lpstr>Disruptives Geschäftsmodell oder die Elektrifizierung von Prozessen?*  </vt:lpstr>
      <vt:lpstr>Vielen Dank für Ihre Aufmerksamkeit!</vt:lpstr>
    </vt:vector>
  </TitlesOfParts>
  <Company>in.form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p.wania</dc:creator>
  <cp:lastModifiedBy>Prof. Dr. Andreas Schmid</cp:lastModifiedBy>
  <cp:revision>87</cp:revision>
  <dcterms:created xsi:type="dcterms:W3CDTF">2012-10-15T09:49:53Z</dcterms:created>
  <dcterms:modified xsi:type="dcterms:W3CDTF">2019-10-21T10:00:54Z</dcterms:modified>
</cp:coreProperties>
</file>