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86" r:id="rId2"/>
    <p:sldId id="284" r:id="rId3"/>
    <p:sldId id="298" r:id="rId4"/>
    <p:sldId id="277" r:id="rId5"/>
    <p:sldId id="278" r:id="rId6"/>
    <p:sldId id="261" r:id="rId7"/>
    <p:sldId id="259" r:id="rId8"/>
    <p:sldId id="260" r:id="rId9"/>
    <p:sldId id="262" r:id="rId10"/>
    <p:sldId id="264" r:id="rId11"/>
    <p:sldId id="266" r:id="rId12"/>
    <p:sldId id="265" r:id="rId13"/>
    <p:sldId id="285" r:id="rId14"/>
    <p:sldId id="288" r:id="rId15"/>
    <p:sldId id="287" r:id="rId16"/>
    <p:sldId id="256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13E436-40DE-45D0-A385-45E7234965EF}" type="doc">
      <dgm:prSet loTypeId="urn:microsoft.com/office/officeart/2005/8/layout/bProcess2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0859CD-8761-4C05-A55C-719FC4C7E0C0}">
      <dgm:prSet custT="1"/>
      <dgm:spPr/>
      <dgm:t>
        <a:bodyPr/>
        <a:lstStyle/>
        <a:p>
          <a:r>
            <a:rPr lang="it-IT" sz="1600" dirty="0">
              <a:latin typeface="Verdana" panose="020B0604030504040204" pitchFamily="34" charset="0"/>
              <a:ea typeface="Verdana" panose="020B0604030504040204" pitchFamily="34" charset="0"/>
            </a:rPr>
            <a:t>Prelievo</a:t>
          </a:r>
          <a:endParaRPr lang="en-US" sz="16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FE0A218-786F-450E-8C61-1E7572E15764}" type="parTrans" cxnId="{DA248738-8780-481E-98A4-CEBCD73BD9EB}">
      <dgm:prSet/>
      <dgm:spPr/>
      <dgm:t>
        <a:bodyPr/>
        <a:lstStyle/>
        <a:p>
          <a:endParaRPr lang="en-US"/>
        </a:p>
      </dgm:t>
    </dgm:pt>
    <dgm:pt modelId="{20498367-FB9C-4593-88D0-CFD698F3A29E}" type="sibTrans" cxnId="{DA248738-8780-481E-98A4-CEBCD73BD9EB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D51F18C0-B57D-4964-B24F-B566A83A8D58}">
      <dgm:prSet custT="1"/>
      <dgm:spPr/>
      <dgm:t>
        <a:bodyPr/>
        <a:lstStyle/>
        <a:p>
          <a:r>
            <a:rPr lang="it-IT" sz="1600" dirty="0">
              <a:latin typeface="Verdana" panose="020B0604030504040204" pitchFamily="34" charset="0"/>
              <a:ea typeface="Verdana" panose="020B0604030504040204" pitchFamily="34" charset="0"/>
            </a:rPr>
            <a:t>Analisi</a:t>
          </a:r>
          <a:endParaRPr lang="en-US" sz="16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EBB4D44-D60D-44FC-80F0-F5629C71001E}" type="parTrans" cxnId="{524FF784-60DD-495D-8D13-3AC29145F665}">
      <dgm:prSet/>
      <dgm:spPr/>
      <dgm:t>
        <a:bodyPr/>
        <a:lstStyle/>
        <a:p>
          <a:endParaRPr lang="en-US"/>
        </a:p>
      </dgm:t>
    </dgm:pt>
    <dgm:pt modelId="{3FA2BD28-E58E-4020-A297-1D27826FEB7C}" type="sibTrans" cxnId="{524FF784-60DD-495D-8D13-3AC29145F665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1D0C673B-216E-42D7-B7EF-4DC2D9A1781C}">
      <dgm:prSet custT="1"/>
      <dgm:spPr/>
      <dgm:t>
        <a:bodyPr/>
        <a:lstStyle/>
        <a:p>
          <a:r>
            <a:rPr lang="it-IT" sz="1100" b="1" dirty="0"/>
            <a:t>Risultato negativo:</a:t>
          </a:r>
          <a:br>
            <a:rPr lang="it-IT" sz="1100" b="1" dirty="0"/>
          </a:br>
          <a:r>
            <a:rPr lang="it-IT" sz="1100" dirty="0"/>
            <a:t>nessuna ulteriore comunicazione</a:t>
          </a:r>
          <a:endParaRPr lang="en-US" sz="1100" dirty="0"/>
        </a:p>
      </dgm:t>
    </dgm:pt>
    <dgm:pt modelId="{A2B23535-68EF-4BA2-95D1-C07D3BB375A8}" type="parTrans" cxnId="{B85A64B9-89CB-4B01-857B-45652A879EE0}">
      <dgm:prSet/>
      <dgm:spPr/>
      <dgm:t>
        <a:bodyPr/>
        <a:lstStyle/>
        <a:p>
          <a:endParaRPr lang="en-US"/>
        </a:p>
      </dgm:t>
    </dgm:pt>
    <dgm:pt modelId="{1C2CE8F9-46BC-472D-A14B-162689E3EB0F}" type="sibTrans" cxnId="{B85A64B9-89CB-4B01-857B-45652A879EE0}">
      <dgm:prSet/>
      <dgm:spPr>
        <a:solidFill>
          <a:srgbClr val="00B050"/>
        </a:solidFill>
      </dgm:spPr>
      <dgm:t>
        <a:bodyPr/>
        <a:lstStyle/>
        <a:p>
          <a:endParaRPr lang="en-US">
            <a:solidFill>
              <a:srgbClr val="00B050"/>
            </a:solidFill>
          </a:endParaRPr>
        </a:p>
      </dgm:t>
    </dgm:pt>
    <dgm:pt modelId="{901D2998-4CCF-43C4-BC09-6181B69E9A44}">
      <dgm:prSet custT="1"/>
      <dgm:spPr/>
      <dgm:t>
        <a:bodyPr/>
        <a:lstStyle/>
        <a:p>
          <a:r>
            <a:rPr lang="it-IT" sz="1100" b="1" dirty="0"/>
            <a:t>Risultato positivo</a:t>
          </a:r>
          <a:r>
            <a:rPr lang="it-IT" sz="1100" dirty="0"/>
            <a:t>:</a:t>
          </a:r>
          <a:br>
            <a:rPr lang="it-IT" sz="1100" dirty="0"/>
          </a:br>
          <a:r>
            <a:rPr lang="it-IT" sz="1100" dirty="0"/>
            <a:t>esame per definire la carica virale (PCR HCV-RNA)</a:t>
          </a:r>
          <a:endParaRPr lang="en-US" sz="1100" dirty="0"/>
        </a:p>
      </dgm:t>
    </dgm:pt>
    <dgm:pt modelId="{EE7D185D-C8B7-424E-9D2F-756B1498AAEE}" type="parTrans" cxnId="{93EFE376-7601-4FC8-B3BC-6DBC30345D31}">
      <dgm:prSet/>
      <dgm:spPr/>
      <dgm:t>
        <a:bodyPr/>
        <a:lstStyle/>
        <a:p>
          <a:endParaRPr lang="en-US"/>
        </a:p>
      </dgm:t>
    </dgm:pt>
    <dgm:pt modelId="{BD7525E9-A084-430C-8B6E-39DAE534E336}" type="sibTrans" cxnId="{93EFE376-7601-4FC8-B3BC-6DBC30345D31}">
      <dgm:prSet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C3F48841-306C-4C97-9EBA-3F72282093D8}">
      <dgm:prSet/>
      <dgm:spPr/>
      <dgm:t>
        <a:bodyPr/>
        <a:lstStyle/>
        <a:p>
          <a:r>
            <a:rPr lang="it-IT" b="1" dirty="0"/>
            <a:t>Infezione in corso:</a:t>
          </a:r>
          <a:br>
            <a:rPr lang="it-IT" b="1" dirty="0"/>
          </a:br>
          <a:r>
            <a:rPr lang="it-IT" dirty="0"/>
            <a:t>avvio ai trattamenti</a:t>
          </a:r>
          <a:endParaRPr lang="en-US" dirty="0"/>
        </a:p>
      </dgm:t>
    </dgm:pt>
    <dgm:pt modelId="{C6A5DE8C-F358-4F1E-BE11-20365403B8C7}" type="parTrans" cxnId="{6B87516E-62AB-41A7-8B66-550EECCD8D7F}">
      <dgm:prSet/>
      <dgm:spPr/>
      <dgm:t>
        <a:bodyPr/>
        <a:lstStyle/>
        <a:p>
          <a:endParaRPr lang="en-US"/>
        </a:p>
      </dgm:t>
    </dgm:pt>
    <dgm:pt modelId="{AF2511E4-2721-4E76-AF76-294A5C70ADB9}" type="sibTrans" cxnId="{6B87516E-62AB-41A7-8B66-550EECCD8D7F}">
      <dgm:prSet/>
      <dgm:spPr/>
      <dgm:t>
        <a:bodyPr/>
        <a:lstStyle/>
        <a:p>
          <a:endParaRPr lang="en-US"/>
        </a:p>
      </dgm:t>
    </dgm:pt>
    <dgm:pt modelId="{48AAB609-5658-4089-995F-A062B03E152E}" type="pres">
      <dgm:prSet presAssocID="{7813E436-40DE-45D0-A385-45E7234965EF}" presName="diagram" presStyleCnt="0">
        <dgm:presLayoutVars>
          <dgm:dir/>
          <dgm:resizeHandles/>
        </dgm:presLayoutVars>
      </dgm:prSet>
      <dgm:spPr/>
    </dgm:pt>
    <dgm:pt modelId="{5EEF42C0-A59B-4382-94DE-395B8625FD8A}" type="pres">
      <dgm:prSet presAssocID="{2D0859CD-8761-4C05-A55C-719FC4C7E0C0}" presName="firstNode" presStyleLbl="node1" presStyleIdx="0" presStyleCnt="5" custScaleX="143950" custScaleY="119443" custLinFactNeighborX="-2104" custLinFactNeighborY="7782">
        <dgm:presLayoutVars>
          <dgm:bulletEnabled val="1"/>
        </dgm:presLayoutVars>
      </dgm:prSet>
      <dgm:spPr/>
    </dgm:pt>
    <dgm:pt modelId="{24B7FF9D-5C91-419A-BEAF-65855346F477}" type="pres">
      <dgm:prSet presAssocID="{20498367-FB9C-4593-88D0-CFD698F3A29E}" presName="sibTrans" presStyleLbl="sibTrans2D1" presStyleIdx="0" presStyleCnt="4" custLinFactNeighborX="-9371" custLinFactNeighborY="-1927"/>
      <dgm:spPr/>
    </dgm:pt>
    <dgm:pt modelId="{D5A20A34-C2D3-4AB8-8761-3D7F3C1F7583}" type="pres">
      <dgm:prSet presAssocID="{D51F18C0-B57D-4964-B24F-B566A83A8D58}" presName="middleNode" presStyleCnt="0"/>
      <dgm:spPr/>
    </dgm:pt>
    <dgm:pt modelId="{A6EF71DB-FF2B-437A-A94D-2B44D4F58C49}" type="pres">
      <dgm:prSet presAssocID="{D51F18C0-B57D-4964-B24F-B566A83A8D58}" presName="padding" presStyleLbl="node1" presStyleIdx="0" presStyleCnt="5"/>
      <dgm:spPr/>
    </dgm:pt>
    <dgm:pt modelId="{4BE0EA39-81D4-4379-8720-C7253B6E2E28}" type="pres">
      <dgm:prSet presAssocID="{D51F18C0-B57D-4964-B24F-B566A83A8D58}" presName="shape" presStyleLbl="node1" presStyleIdx="1" presStyleCnt="5" custScaleX="221069" custScaleY="185839" custLinFactX="100000" custLinFactY="-100000" custLinFactNeighborX="179897" custLinFactNeighborY="-119152">
        <dgm:presLayoutVars>
          <dgm:bulletEnabled val="1"/>
        </dgm:presLayoutVars>
      </dgm:prSet>
      <dgm:spPr/>
    </dgm:pt>
    <dgm:pt modelId="{29452043-34B4-4268-8448-F6CA2F07A569}" type="pres">
      <dgm:prSet presAssocID="{3FA2BD28-E58E-4020-A297-1D27826FEB7C}" presName="sibTrans" presStyleLbl="sibTrans2D1" presStyleIdx="1" presStyleCnt="4" custAng="5450699" custLinFactX="-200000" custLinFactY="100000" custLinFactNeighborX="-250466" custLinFactNeighborY="132929"/>
      <dgm:spPr/>
    </dgm:pt>
    <dgm:pt modelId="{5D788213-F3B9-471D-A64E-B26D845FDC77}" type="pres">
      <dgm:prSet presAssocID="{1D0C673B-216E-42D7-B7EF-4DC2D9A1781C}" presName="middleNode" presStyleCnt="0"/>
      <dgm:spPr/>
    </dgm:pt>
    <dgm:pt modelId="{6468E90C-2510-4EAE-937F-BF1D09CA21D4}" type="pres">
      <dgm:prSet presAssocID="{1D0C673B-216E-42D7-B7EF-4DC2D9A1781C}" presName="padding" presStyleLbl="node1" presStyleIdx="1" presStyleCnt="5"/>
      <dgm:spPr/>
    </dgm:pt>
    <dgm:pt modelId="{EEBC8094-BAA1-47FB-A851-609D5C8B8BEB}" type="pres">
      <dgm:prSet presAssocID="{1D0C673B-216E-42D7-B7EF-4DC2D9A1781C}" presName="shape" presStyleLbl="node1" presStyleIdx="2" presStyleCnt="5" custScaleX="231897" custScaleY="193809" custLinFactX="100000" custLinFactY="-100000" custLinFactNeighborX="163709" custLinFactNeighborY="-107253">
        <dgm:presLayoutVars>
          <dgm:bulletEnabled val="1"/>
        </dgm:presLayoutVars>
      </dgm:prSet>
      <dgm:spPr/>
    </dgm:pt>
    <dgm:pt modelId="{24B61E03-0802-4980-8F33-7BEE88A7FA35}" type="pres">
      <dgm:prSet presAssocID="{1C2CE8F9-46BC-472D-A14B-162689E3EB0F}" presName="sibTrans" presStyleLbl="sibTrans2D1" presStyleIdx="2" presStyleCnt="4" custAng="13058933" custFlipVert="1" custScaleX="100831" custLinFactY="-100000" custLinFactNeighborX="21662" custLinFactNeighborY="-147669"/>
      <dgm:spPr/>
    </dgm:pt>
    <dgm:pt modelId="{AC0B26A5-0F04-4274-A765-880A1FD8B366}" type="pres">
      <dgm:prSet presAssocID="{901D2998-4CCF-43C4-BC09-6181B69E9A44}" presName="middleNode" presStyleCnt="0"/>
      <dgm:spPr/>
    </dgm:pt>
    <dgm:pt modelId="{98E5567C-2860-4F50-BA1F-F33218659005}" type="pres">
      <dgm:prSet presAssocID="{901D2998-4CCF-43C4-BC09-6181B69E9A44}" presName="padding" presStyleLbl="node1" presStyleIdx="2" presStyleCnt="5"/>
      <dgm:spPr/>
    </dgm:pt>
    <dgm:pt modelId="{CA1C5DDB-CAEA-48D8-83F1-BDB180B1AB18}" type="pres">
      <dgm:prSet presAssocID="{901D2998-4CCF-43C4-BC09-6181B69E9A44}" presName="shape" presStyleLbl="node1" presStyleIdx="3" presStyleCnt="5" custScaleX="228852" custScaleY="179220" custLinFactY="100000" custLinFactNeighborX="-27430" custLinFactNeighborY="165756">
        <dgm:presLayoutVars>
          <dgm:bulletEnabled val="1"/>
        </dgm:presLayoutVars>
      </dgm:prSet>
      <dgm:spPr/>
    </dgm:pt>
    <dgm:pt modelId="{D8C508EC-1D37-48AB-94EF-557B27E5AC40}" type="pres">
      <dgm:prSet presAssocID="{BD7525E9-A084-430C-8B6E-39DAE534E336}" presName="sibTrans" presStyleLbl="sibTrans2D1" presStyleIdx="3" presStyleCnt="4" custAng="21551801" custLinFactNeighborX="2832" custLinFactNeighborY="-18415"/>
      <dgm:spPr/>
    </dgm:pt>
    <dgm:pt modelId="{C25F82D7-AB7A-4F38-975F-70FD6B628617}" type="pres">
      <dgm:prSet presAssocID="{C3F48841-306C-4C97-9EBA-3F72282093D8}" presName="lastNode" presStyleLbl="node1" presStyleIdx="4" presStyleCnt="5" custScaleX="148980" custScaleY="118127" custLinFactY="76540" custLinFactNeighborX="-28781" custLinFactNeighborY="100000">
        <dgm:presLayoutVars>
          <dgm:bulletEnabled val="1"/>
        </dgm:presLayoutVars>
      </dgm:prSet>
      <dgm:spPr/>
    </dgm:pt>
  </dgm:ptLst>
  <dgm:cxnLst>
    <dgm:cxn modelId="{A9C37B0A-BB3A-4D8C-BB24-B6F4234CF39C}" type="presOf" srcId="{BD7525E9-A084-430C-8B6E-39DAE534E336}" destId="{D8C508EC-1D37-48AB-94EF-557B27E5AC40}" srcOrd="0" destOrd="0" presId="urn:microsoft.com/office/officeart/2005/8/layout/bProcess2"/>
    <dgm:cxn modelId="{604AF61A-C8F1-48A5-A8F1-D9810053EF35}" type="presOf" srcId="{20498367-FB9C-4593-88D0-CFD698F3A29E}" destId="{24B7FF9D-5C91-419A-BEAF-65855346F477}" srcOrd="0" destOrd="0" presId="urn:microsoft.com/office/officeart/2005/8/layout/bProcess2"/>
    <dgm:cxn modelId="{DA248738-8780-481E-98A4-CEBCD73BD9EB}" srcId="{7813E436-40DE-45D0-A385-45E7234965EF}" destId="{2D0859CD-8761-4C05-A55C-719FC4C7E0C0}" srcOrd="0" destOrd="0" parTransId="{BFE0A218-786F-450E-8C61-1E7572E15764}" sibTransId="{20498367-FB9C-4593-88D0-CFD698F3A29E}"/>
    <dgm:cxn modelId="{37F73261-6634-4366-AD45-C48D1018851C}" type="presOf" srcId="{D51F18C0-B57D-4964-B24F-B566A83A8D58}" destId="{4BE0EA39-81D4-4379-8720-C7253B6E2E28}" srcOrd="0" destOrd="0" presId="urn:microsoft.com/office/officeart/2005/8/layout/bProcess2"/>
    <dgm:cxn modelId="{6B87516E-62AB-41A7-8B66-550EECCD8D7F}" srcId="{7813E436-40DE-45D0-A385-45E7234965EF}" destId="{C3F48841-306C-4C97-9EBA-3F72282093D8}" srcOrd="4" destOrd="0" parTransId="{C6A5DE8C-F358-4F1E-BE11-20365403B8C7}" sibTransId="{AF2511E4-2721-4E76-AF76-294A5C70ADB9}"/>
    <dgm:cxn modelId="{93EFE376-7601-4FC8-B3BC-6DBC30345D31}" srcId="{7813E436-40DE-45D0-A385-45E7234965EF}" destId="{901D2998-4CCF-43C4-BC09-6181B69E9A44}" srcOrd="3" destOrd="0" parTransId="{EE7D185D-C8B7-424E-9D2F-756B1498AAEE}" sibTransId="{BD7525E9-A084-430C-8B6E-39DAE534E336}"/>
    <dgm:cxn modelId="{524FF784-60DD-495D-8D13-3AC29145F665}" srcId="{7813E436-40DE-45D0-A385-45E7234965EF}" destId="{D51F18C0-B57D-4964-B24F-B566A83A8D58}" srcOrd="1" destOrd="0" parTransId="{FEBB4D44-D60D-44FC-80F0-F5629C71001E}" sibTransId="{3FA2BD28-E58E-4020-A297-1D27826FEB7C}"/>
    <dgm:cxn modelId="{8FD32887-D3CF-4B13-9105-F77E2A889667}" type="presOf" srcId="{901D2998-4CCF-43C4-BC09-6181B69E9A44}" destId="{CA1C5DDB-CAEA-48D8-83F1-BDB180B1AB18}" srcOrd="0" destOrd="0" presId="urn:microsoft.com/office/officeart/2005/8/layout/bProcess2"/>
    <dgm:cxn modelId="{456BF299-78C0-4123-8543-0882C32D70C6}" type="presOf" srcId="{3FA2BD28-E58E-4020-A297-1D27826FEB7C}" destId="{29452043-34B4-4268-8448-F6CA2F07A569}" srcOrd="0" destOrd="0" presId="urn:microsoft.com/office/officeart/2005/8/layout/bProcess2"/>
    <dgm:cxn modelId="{EE6952B7-8AFB-4497-8E22-1921058753D5}" type="presOf" srcId="{2D0859CD-8761-4C05-A55C-719FC4C7E0C0}" destId="{5EEF42C0-A59B-4382-94DE-395B8625FD8A}" srcOrd="0" destOrd="0" presId="urn:microsoft.com/office/officeart/2005/8/layout/bProcess2"/>
    <dgm:cxn modelId="{B85A64B9-89CB-4B01-857B-45652A879EE0}" srcId="{7813E436-40DE-45D0-A385-45E7234965EF}" destId="{1D0C673B-216E-42D7-B7EF-4DC2D9A1781C}" srcOrd="2" destOrd="0" parTransId="{A2B23535-68EF-4BA2-95D1-C07D3BB375A8}" sibTransId="{1C2CE8F9-46BC-472D-A14B-162689E3EB0F}"/>
    <dgm:cxn modelId="{20C050CF-C0FC-4AFE-83B8-D86E21E7047F}" type="presOf" srcId="{C3F48841-306C-4C97-9EBA-3F72282093D8}" destId="{C25F82D7-AB7A-4F38-975F-70FD6B628617}" srcOrd="0" destOrd="0" presId="urn:microsoft.com/office/officeart/2005/8/layout/bProcess2"/>
    <dgm:cxn modelId="{A3B111F1-43F4-410B-BB13-697CCD833ABC}" type="presOf" srcId="{1C2CE8F9-46BC-472D-A14B-162689E3EB0F}" destId="{24B61E03-0802-4980-8F33-7BEE88A7FA35}" srcOrd="0" destOrd="0" presId="urn:microsoft.com/office/officeart/2005/8/layout/bProcess2"/>
    <dgm:cxn modelId="{E681CDFB-6625-4977-B5DF-D197276A28AB}" type="presOf" srcId="{7813E436-40DE-45D0-A385-45E7234965EF}" destId="{48AAB609-5658-4089-995F-A062B03E152E}" srcOrd="0" destOrd="0" presId="urn:microsoft.com/office/officeart/2005/8/layout/bProcess2"/>
    <dgm:cxn modelId="{3EE4B9FE-4F19-490F-8993-79ACEF28979B}" type="presOf" srcId="{1D0C673B-216E-42D7-B7EF-4DC2D9A1781C}" destId="{EEBC8094-BAA1-47FB-A851-609D5C8B8BEB}" srcOrd="0" destOrd="0" presId="urn:microsoft.com/office/officeart/2005/8/layout/bProcess2"/>
    <dgm:cxn modelId="{38ED2E1A-3A37-4829-A080-632A644E1FF8}" type="presParOf" srcId="{48AAB609-5658-4089-995F-A062B03E152E}" destId="{5EEF42C0-A59B-4382-94DE-395B8625FD8A}" srcOrd="0" destOrd="0" presId="urn:microsoft.com/office/officeart/2005/8/layout/bProcess2"/>
    <dgm:cxn modelId="{55081218-1482-4340-BA97-77D67B261087}" type="presParOf" srcId="{48AAB609-5658-4089-995F-A062B03E152E}" destId="{24B7FF9D-5C91-419A-BEAF-65855346F477}" srcOrd="1" destOrd="0" presId="urn:microsoft.com/office/officeart/2005/8/layout/bProcess2"/>
    <dgm:cxn modelId="{AC9F114C-EB4E-40ED-8390-C6C779644DF5}" type="presParOf" srcId="{48AAB609-5658-4089-995F-A062B03E152E}" destId="{D5A20A34-C2D3-4AB8-8761-3D7F3C1F7583}" srcOrd="2" destOrd="0" presId="urn:microsoft.com/office/officeart/2005/8/layout/bProcess2"/>
    <dgm:cxn modelId="{460834D1-EF60-4B98-84EA-877E4FE54BDD}" type="presParOf" srcId="{D5A20A34-C2D3-4AB8-8761-3D7F3C1F7583}" destId="{A6EF71DB-FF2B-437A-A94D-2B44D4F58C49}" srcOrd="0" destOrd="0" presId="urn:microsoft.com/office/officeart/2005/8/layout/bProcess2"/>
    <dgm:cxn modelId="{3DCC6AC1-A570-45E8-BF5C-349914B28FD2}" type="presParOf" srcId="{D5A20A34-C2D3-4AB8-8761-3D7F3C1F7583}" destId="{4BE0EA39-81D4-4379-8720-C7253B6E2E28}" srcOrd="1" destOrd="0" presId="urn:microsoft.com/office/officeart/2005/8/layout/bProcess2"/>
    <dgm:cxn modelId="{72B211BC-AFE3-4D90-A88B-52F5E02300AA}" type="presParOf" srcId="{48AAB609-5658-4089-995F-A062B03E152E}" destId="{29452043-34B4-4268-8448-F6CA2F07A569}" srcOrd="3" destOrd="0" presId="urn:microsoft.com/office/officeart/2005/8/layout/bProcess2"/>
    <dgm:cxn modelId="{1BAA90BB-2CC1-48CD-8D14-4DFD011E7E16}" type="presParOf" srcId="{48AAB609-5658-4089-995F-A062B03E152E}" destId="{5D788213-F3B9-471D-A64E-B26D845FDC77}" srcOrd="4" destOrd="0" presId="urn:microsoft.com/office/officeart/2005/8/layout/bProcess2"/>
    <dgm:cxn modelId="{4FBC130D-FA8B-4972-BDCE-4CE6251E57F0}" type="presParOf" srcId="{5D788213-F3B9-471D-A64E-B26D845FDC77}" destId="{6468E90C-2510-4EAE-937F-BF1D09CA21D4}" srcOrd="0" destOrd="0" presId="urn:microsoft.com/office/officeart/2005/8/layout/bProcess2"/>
    <dgm:cxn modelId="{0C12412E-C47B-47FC-A703-F3C04BB5DDC8}" type="presParOf" srcId="{5D788213-F3B9-471D-A64E-B26D845FDC77}" destId="{EEBC8094-BAA1-47FB-A851-609D5C8B8BEB}" srcOrd="1" destOrd="0" presId="urn:microsoft.com/office/officeart/2005/8/layout/bProcess2"/>
    <dgm:cxn modelId="{0ABA517F-115B-4ADF-A989-2144E3A8910C}" type="presParOf" srcId="{48AAB609-5658-4089-995F-A062B03E152E}" destId="{24B61E03-0802-4980-8F33-7BEE88A7FA35}" srcOrd="5" destOrd="0" presId="urn:microsoft.com/office/officeart/2005/8/layout/bProcess2"/>
    <dgm:cxn modelId="{40BE3BA7-FB65-453A-9FE1-B52565917980}" type="presParOf" srcId="{48AAB609-5658-4089-995F-A062B03E152E}" destId="{AC0B26A5-0F04-4274-A765-880A1FD8B366}" srcOrd="6" destOrd="0" presId="urn:microsoft.com/office/officeart/2005/8/layout/bProcess2"/>
    <dgm:cxn modelId="{1967526B-E985-4C93-B06B-40290E6788A8}" type="presParOf" srcId="{AC0B26A5-0F04-4274-A765-880A1FD8B366}" destId="{98E5567C-2860-4F50-BA1F-F33218659005}" srcOrd="0" destOrd="0" presId="urn:microsoft.com/office/officeart/2005/8/layout/bProcess2"/>
    <dgm:cxn modelId="{2CEC717F-8E19-427C-A8E4-A1F2A1D5439F}" type="presParOf" srcId="{AC0B26A5-0F04-4274-A765-880A1FD8B366}" destId="{CA1C5DDB-CAEA-48D8-83F1-BDB180B1AB18}" srcOrd="1" destOrd="0" presId="urn:microsoft.com/office/officeart/2005/8/layout/bProcess2"/>
    <dgm:cxn modelId="{496BA12A-0F44-4DB7-AEF1-50B145BC1BDC}" type="presParOf" srcId="{48AAB609-5658-4089-995F-A062B03E152E}" destId="{D8C508EC-1D37-48AB-94EF-557B27E5AC40}" srcOrd="7" destOrd="0" presId="urn:microsoft.com/office/officeart/2005/8/layout/bProcess2"/>
    <dgm:cxn modelId="{5F3D6770-107B-4BC3-95F1-8111E9BF19DB}" type="presParOf" srcId="{48AAB609-5658-4089-995F-A062B03E152E}" destId="{C25F82D7-AB7A-4F38-975F-70FD6B628617}" srcOrd="8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EF42C0-A59B-4382-94DE-395B8625FD8A}">
      <dsp:nvSpPr>
        <dsp:cNvPr id="0" name=""/>
        <dsp:cNvSpPr/>
      </dsp:nvSpPr>
      <dsp:spPr>
        <a:xfrm>
          <a:off x="0" y="551089"/>
          <a:ext cx="1482256" cy="122990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latin typeface="Verdana" panose="020B0604030504040204" pitchFamily="34" charset="0"/>
              <a:ea typeface="Verdana" panose="020B0604030504040204" pitchFamily="34" charset="0"/>
            </a:rPr>
            <a:t>Prelievo</a:t>
          </a:r>
          <a:endParaRPr lang="en-US" sz="16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17071" y="731205"/>
        <a:ext cx="1048114" cy="869675"/>
      </dsp:txXfrm>
    </dsp:sp>
    <dsp:sp modelId="{24B7FF9D-5C91-419A-BEAF-65855346F477}">
      <dsp:nvSpPr>
        <dsp:cNvPr id="0" name=""/>
        <dsp:cNvSpPr/>
      </dsp:nvSpPr>
      <dsp:spPr>
        <a:xfrm rot="5450004">
          <a:off x="1508521" y="1065935"/>
          <a:ext cx="360395" cy="214479"/>
        </a:xfrm>
        <a:prstGeom prst="triangle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E0EA39-81D4-4379-8720-C7253B6E2E28}">
      <dsp:nvSpPr>
        <dsp:cNvPr id="0" name=""/>
        <dsp:cNvSpPr/>
      </dsp:nvSpPr>
      <dsp:spPr>
        <a:xfrm>
          <a:off x="1923241" y="556100"/>
          <a:ext cx="1518327" cy="127636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latin typeface="Verdana" panose="020B0604030504040204" pitchFamily="34" charset="0"/>
              <a:ea typeface="Verdana" panose="020B0604030504040204" pitchFamily="34" charset="0"/>
            </a:rPr>
            <a:t>Analisi</a:t>
          </a:r>
          <a:endParaRPr lang="en-US" sz="16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2145595" y="743019"/>
        <a:ext cx="1073619" cy="902525"/>
      </dsp:txXfrm>
    </dsp:sp>
    <dsp:sp modelId="{29452043-34B4-4268-8448-F6CA2F07A569}">
      <dsp:nvSpPr>
        <dsp:cNvPr id="0" name=""/>
        <dsp:cNvSpPr/>
      </dsp:nvSpPr>
      <dsp:spPr>
        <a:xfrm rot="10946049">
          <a:off x="2503132" y="1953339"/>
          <a:ext cx="360395" cy="214479"/>
        </a:xfrm>
        <a:prstGeom prst="triangle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BC8094-BAA1-47FB-A851-609D5C8B8BEB}">
      <dsp:nvSpPr>
        <dsp:cNvPr id="0" name=""/>
        <dsp:cNvSpPr/>
      </dsp:nvSpPr>
      <dsp:spPr>
        <a:xfrm>
          <a:off x="3845239" y="583085"/>
          <a:ext cx="1592695" cy="133110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/>
            <a:t>Risultato negativo:</a:t>
          </a:r>
          <a:br>
            <a:rPr lang="it-IT" sz="1100" b="1" kern="1200" dirty="0"/>
          </a:br>
          <a:r>
            <a:rPr lang="it-IT" sz="1100" kern="1200" dirty="0"/>
            <a:t>nessuna ulteriore comunicazione</a:t>
          </a:r>
          <a:endParaRPr lang="en-US" sz="1100" kern="1200" dirty="0"/>
        </a:p>
      </dsp:txBody>
      <dsp:txXfrm>
        <a:off x="4078484" y="778020"/>
        <a:ext cx="1126205" cy="941232"/>
      </dsp:txXfrm>
    </dsp:sp>
    <dsp:sp modelId="{24B61E03-0802-4980-8F33-7BEE88A7FA35}">
      <dsp:nvSpPr>
        <dsp:cNvPr id="0" name=""/>
        <dsp:cNvSpPr/>
      </dsp:nvSpPr>
      <dsp:spPr>
        <a:xfrm rot="16268629" flipV="1">
          <a:off x="3490557" y="1065627"/>
          <a:ext cx="360395" cy="216261"/>
        </a:xfrm>
        <a:prstGeom prst="triangle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1C5DDB-CAEA-48D8-83F1-BDB180B1AB18}">
      <dsp:nvSpPr>
        <dsp:cNvPr id="0" name=""/>
        <dsp:cNvSpPr/>
      </dsp:nvSpPr>
      <dsp:spPr>
        <a:xfrm>
          <a:off x="1856119" y="2240466"/>
          <a:ext cx="1571782" cy="12309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dirty="0"/>
            <a:t>Risultato positivo</a:t>
          </a:r>
          <a:r>
            <a:rPr lang="it-IT" sz="1100" kern="1200" dirty="0"/>
            <a:t>:</a:t>
          </a:r>
          <a:br>
            <a:rPr lang="it-IT" sz="1100" kern="1200" dirty="0"/>
          </a:br>
          <a:r>
            <a:rPr lang="it-IT" sz="1100" kern="1200" dirty="0"/>
            <a:t>esame per definire la carica virale (PCR HCV-RNA)</a:t>
          </a:r>
          <a:endParaRPr lang="en-US" sz="1100" kern="1200" dirty="0"/>
        </a:p>
      </dsp:txBody>
      <dsp:txXfrm>
        <a:off x="2086301" y="2420728"/>
        <a:ext cx="1111418" cy="870379"/>
      </dsp:txXfrm>
    </dsp:sp>
    <dsp:sp modelId="{D8C508EC-1D37-48AB-94EF-557B27E5AC40}">
      <dsp:nvSpPr>
        <dsp:cNvPr id="0" name=""/>
        <dsp:cNvSpPr/>
      </dsp:nvSpPr>
      <dsp:spPr>
        <a:xfrm rot="5326188">
          <a:off x="3468518" y="2674856"/>
          <a:ext cx="360395" cy="214479"/>
        </a:xfrm>
        <a:prstGeom prst="triangle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5F82D7-AB7A-4F38-975F-70FD6B628617}">
      <dsp:nvSpPr>
        <dsp:cNvPr id="0" name=""/>
        <dsp:cNvSpPr/>
      </dsp:nvSpPr>
      <dsp:spPr>
        <a:xfrm>
          <a:off x="3845243" y="2233060"/>
          <a:ext cx="1534050" cy="121635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Infezione in corso:</a:t>
          </a:r>
          <a:br>
            <a:rPr lang="it-IT" sz="1400" b="1" kern="1200" dirty="0"/>
          </a:br>
          <a:r>
            <a:rPr lang="it-IT" sz="1400" kern="1200" dirty="0"/>
            <a:t>avvio ai trattamenti</a:t>
          </a:r>
          <a:endParaRPr lang="en-US" sz="1400" kern="1200" dirty="0"/>
        </a:p>
      </dsp:txBody>
      <dsp:txXfrm>
        <a:off x="4069899" y="2411191"/>
        <a:ext cx="1084738" cy="860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1C591-9486-4607-ADCA-721769AB8A71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BED42-3505-417E-A9BE-A3C6D6113B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8106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7EAE6951-1783-94E2-5249-2C918695CD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5298" indent="-28665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6612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5257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63902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22547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81192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39837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98482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8CAFB31-F9CF-4781-94FD-36AD41ACAE4A}" type="slidenum">
              <a:rPr lang="de-DE" altLang="de-DE" sz="1200"/>
              <a:pPr/>
              <a:t>4</a:t>
            </a:fld>
            <a:endParaRPr lang="de-DE" altLang="de-DE" sz="12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5447D010-3E6A-7A64-699F-BC39340236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C4B3A520-5E40-C005-6F5A-560ED88E26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61320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7EAE6951-1783-94E2-5249-2C918695CD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5298" indent="-28665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6612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5257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63902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22547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81192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39837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98482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8CAFB31-F9CF-4781-94FD-36AD41ACAE4A}" type="slidenum">
              <a:rPr lang="de-DE" altLang="de-DE" sz="1200"/>
              <a:pPr/>
              <a:t>5</a:t>
            </a:fld>
            <a:endParaRPr lang="de-DE" altLang="de-DE" sz="12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5447D010-3E6A-7A64-699F-BC39340236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C4B3A520-5E40-C005-6F5A-560ED88E26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4300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17A6FF11-6542-8053-861C-AC86E1A6E4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5298" indent="-28665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6612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5257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63902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22547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81192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39837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98482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8645">
              <a:defRPr/>
            </a:pPr>
            <a:fld id="{0E2B6B32-4D87-41A1-A6BC-B18D6E8F3D67}" type="slidenum">
              <a:rPr lang="de-DE" altLang="de-DE" sz="1200">
                <a:solidFill>
                  <a:srgbClr val="000000"/>
                </a:solidFill>
              </a:rPr>
              <a:pPr defTabSz="458645">
                <a:defRPr/>
              </a:pPr>
              <a:t>6</a:t>
            </a:fld>
            <a:endParaRPr lang="de-DE" altLang="de-DE" sz="1200">
              <a:solidFill>
                <a:srgbClr val="000000"/>
              </a:solidFill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4662A029-E946-48FB-12EC-5856AA4CF8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A374F1E9-BC30-AD58-A5D6-CB555C381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0551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17A6FF11-6542-8053-861C-AC86E1A6E4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5298" indent="-28665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6612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5257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63902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22547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81192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39837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98482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2B6B32-4D87-41A1-A6BC-B18D6E8F3D67}" type="slidenum">
              <a:rPr lang="de-DE" altLang="de-DE" sz="1200"/>
              <a:pPr/>
              <a:t>7</a:t>
            </a:fld>
            <a:endParaRPr lang="de-DE" altLang="de-DE" sz="12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4662A029-E946-48FB-12EC-5856AA4CF8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A374F1E9-BC30-AD58-A5D6-CB555C381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1A91D7EB-9D1A-6153-6592-AA1BEED583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5298" indent="-28665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6612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5257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63902" indent="-22932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22547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81192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39837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98482" indent="-2293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80B27CF-DB76-44B9-81E6-A77F949E2BC1}" type="slidenum">
              <a:rPr lang="de-DE" altLang="de-DE" sz="1200"/>
              <a:pPr/>
              <a:t>16</a:t>
            </a:fld>
            <a:endParaRPr lang="de-DE" altLang="de-DE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0715910D-835F-21AD-6A0E-D90387501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FBD43B3C-42B2-0586-2A6F-5D45557E2F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F4593D-886F-4890-A65C-E43B298DE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7C9A310-B2BA-4507-84A0-F76FC7E45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4C28A0-90E8-4C77-9100-9ED900814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32C55F-17D5-48C9-B235-08A51C0A6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924E18-99BB-46EE-BB02-16634297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115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4949A1-7D16-4896-9E47-128AB2348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25E26EC-5E97-4CB9-9E7A-AD5A2A60F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32AFFE-2384-4982-BB94-D8943989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186C5B-F9CB-497C-BF4C-2E3D88C9E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7A6B52-ABFB-4566-BEC6-19F975BFA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90210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184B19D-AA8E-46C4-88A0-AE8A49A16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7868AA-AA67-4DA2-84C5-41ACD3FA5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65ACAF-0E9D-44D5-9093-5C1BD252F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A57CAE-617A-4E15-A983-430FADA82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19C61A-782D-4E82-A090-3B2FCA039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020024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94328B-131C-4D6A-91CA-BB61809D5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2802D1-A2A6-4246-A8FD-516D0FD0E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3D64D9-F752-4B84-BEEB-939F010CD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280821-9C1E-4970-B704-83CA56E24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A41D88-2DBB-41C8-97CF-4B0B2F52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551906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84F22C-255A-4E5C-92FC-C33C73A98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A185A1C-20F8-4B41-B6A5-D37E0426E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C9D491-0E55-42E4-8A6E-F9B46085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45C5FC-5371-4AED-8FCB-1A97CA9A3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C9CC38-4A66-47D4-8987-76202656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16173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D3C1D7-A3FB-4AB2-819F-A7DE26309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33B2E7-5EA8-4AA3-9BFF-669B99DCA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88A21A8-6D7D-4461-8540-7A8A358EF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00351CA-3385-445F-8095-A027C734B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E01B9C-E397-4418-BB8F-435A3FC52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F89599A-9ECE-4CEE-8FB7-69E790A16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749569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503D77-3E6D-4E32-B561-A835E440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4102B58-3651-4F32-8EF9-3AAE5EF0C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EEED6C9-C0D2-437A-B3C9-F15B0C9DF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432AFA7-4741-4865-99A2-11C20B6A9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391E4BC-3D91-4685-B4DE-2C6068DB38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76DACAF-7C6E-4AA6-972B-6D5FB5A44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D15FB3C-3ADD-4B56-A8E8-EE6ECFCAF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74C6E90-9A12-4CF6-B593-95C47523E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29742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36B9BF-14A4-46E4-B7B0-400769A48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CD8960F-D913-46B7-841F-6D8C9FACA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3DB48FC-9577-4EF1-9DCF-41891635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11643C4-9258-489A-88B4-536D4B16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4873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25F3A6B-A8B1-4DB2-9022-EF9E423CE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F967279-7C44-49CB-99EE-E8238527F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9ABDBF2-B69A-410E-A062-07E499BC7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23378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3246B2-8960-4B2B-9F48-31ADAAD0E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897267-B541-4026-804C-ED54D8C0B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6F4D552-B94D-4BD1-A33B-FB4669AC5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0110B4F-F3A6-4427-81B2-A98303537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F571CA3-828B-41B1-A2B1-F7F849A7C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1AC8C91-5D25-4D6F-BC33-293DA72B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275053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ED278D-4F81-4E97-BD38-68911FD19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F8E59E8-1D17-4861-8C9C-4D402A9611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3E89AC9-A2AA-4C34-BE45-00AFBA217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490EB3B-E8A3-4870-8DB2-22E06CC9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001F0B5-9805-476D-9AFE-DBD5FF56C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altLang="de-DE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C69B3E0-B91D-443C-A276-BBE949E1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262065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1B3BED7-B390-4047-ADC7-838AB6D53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0BBE24F-C244-4014-AC6A-35FE3E69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298B39-BF2D-48DB-82BD-B68AFE6189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33FCF8-E7C7-4617-A87D-6AC60B75AD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E15374-2CE0-4F43-9441-35B4DC775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37C2D-F9E5-4A79-99B3-3AFE8B2654F0}" type="slidenum">
              <a:rPr lang="de-DE" altLang="de-DE" smtClean="0"/>
              <a:pPr/>
              <a:t>‹N›</a:t>
            </a:fld>
            <a:endParaRPr lang="de-DE" altLang="de-DE" dirty="0"/>
          </a:p>
        </p:txBody>
      </p:sp>
      <p:pic>
        <p:nvPicPr>
          <p:cNvPr id="7" name="Picture 9" descr="Icon&#10;&#10;Description automatically generated">
            <a:extLst>
              <a:ext uri="{FF2B5EF4-FFF2-40B4-BE49-F238E27FC236}">
                <a16:creationId xmlns:a16="http://schemas.microsoft.com/office/drawing/2014/main" id="{1C45980E-CFAB-4AAC-886B-60D506B5E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9" b="35300"/>
          <a:stretch/>
        </p:blipFill>
        <p:spPr>
          <a:xfrm>
            <a:off x="0" y="4869160"/>
            <a:ext cx="12192000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3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276BCD-0725-430A-96CC-A2B4F002B577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72673" y="1988375"/>
            <a:ext cx="5040313" cy="3811587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PRESSEKONFERENZ HEPATITIS-C-VORSORGE </a:t>
            </a:r>
            <a:b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CONFERENZA STAMPA SCREENING EPATITE C</a:t>
            </a:r>
            <a:b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23.02.2023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D22AB43-592A-4855-AF82-30D35D76C0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7" y="457200"/>
            <a:ext cx="6048301" cy="1099592"/>
          </a:xfrm>
        </p:spPr>
        <p:txBody>
          <a:bodyPr anchor="t">
            <a:normAutofit/>
          </a:bodyPr>
          <a:lstStyle/>
          <a:p>
            <a:r>
              <a:rPr lang="it-IT" sz="3600" b="1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</p:txBody>
      </p:sp>
      <p:pic>
        <p:nvPicPr>
          <p:cNvPr id="11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7591814-0A48-4D98-BD94-99A3D6617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83" y="25617"/>
            <a:ext cx="3623892" cy="1811946"/>
          </a:xfrm>
          <a:prstGeom prst="rect">
            <a:avLst/>
          </a:prstGeom>
        </p:spPr>
      </p:pic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7D8E7BEA-0AF5-0DFC-23E1-D3472EB010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0703" y="0"/>
          <a:ext cx="484862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8019999" imgH="11344198" progId="AcroExch.Document.DC">
                  <p:embed/>
                </p:oleObj>
              </mc:Choice>
              <mc:Fallback>
                <p:oleObj name="Acrobat Document" r:id="rId3" imgW="8019999" imgH="11344198" progId="AcroExch.Document.DC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7D8E7BEA-0AF5-0DFC-23E1-D3472EB010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70703" y="0"/>
                        <a:ext cx="484862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097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Persone che si tengono le mani">
            <a:extLst>
              <a:ext uri="{FF2B5EF4-FFF2-40B4-BE49-F238E27FC236}">
                <a16:creationId xmlns:a16="http://schemas.microsoft.com/office/drawing/2014/main" id="{51722A57-0833-4058-855B-D600AF83E5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5" b="1296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solidFill>
            <a:srgbClr val="ABD2F3"/>
          </a:solidFill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D2CF78F-4AD2-499F-A82E-3D7D1A5A9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5291"/>
            <a:ext cx="9144000" cy="1297360"/>
          </a:xfrm>
        </p:spPr>
        <p:txBody>
          <a:bodyPr anchor="t">
            <a:normAutofit/>
          </a:bodyPr>
          <a:lstStyle/>
          <a:p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Scopi dello screening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72F64BF-DEF5-49CB-A38E-3201272DC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07941"/>
            <a:ext cx="9144000" cy="1221059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it-IT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ilevazione delle infezioni non ancora diagnosticate;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it-IT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avorire le diagnosi precoci;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it-IT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vvio di appositi trattamenti antivirali;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it-IT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nterrompere la catena dei contagi.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14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561205-1D28-4270-9343-84B923C40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188640"/>
            <a:ext cx="5654931" cy="16287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 err="1">
                <a:latin typeface="Verdana" panose="020B0604030504040204" pitchFamily="34" charset="0"/>
                <a:ea typeface="Verdana" panose="020B0604030504040204" pitchFamily="34" charset="0"/>
              </a:rPr>
              <a:t>Svolgimento</a:t>
            </a: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4000" dirty="0" err="1">
                <a:latin typeface="Verdana" panose="020B0604030504040204" pitchFamily="34" charset="0"/>
                <a:ea typeface="Verdana" panose="020B0604030504040204" pitchFamily="34" charset="0"/>
              </a:rPr>
              <a:t>dello</a:t>
            </a: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 screening</a:t>
            </a:r>
          </a:p>
        </p:txBody>
      </p:sp>
      <p:pic>
        <p:nvPicPr>
          <p:cNvPr id="7" name="Segnaposto contenuto 6" descr="Uomo che esamina provetta con liquido in laboratorio">
            <a:extLst>
              <a:ext uri="{FF2B5EF4-FFF2-40B4-BE49-F238E27FC236}">
                <a16:creationId xmlns:a16="http://schemas.microsoft.com/office/drawing/2014/main" id="{E05B16F0-173E-41A9-A736-26E260F2CD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" r="38583" b="-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graphicFrame>
        <p:nvGraphicFramePr>
          <p:cNvPr id="9" name="Segnaposto contenuto 3">
            <a:extLst>
              <a:ext uri="{FF2B5EF4-FFF2-40B4-BE49-F238E27FC236}">
                <a16:creationId xmlns:a16="http://schemas.microsoft.com/office/drawing/2014/main" id="{84F9166C-3C60-13D1-2BEC-5473340B3E05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6417733" y="1484784"/>
          <a:ext cx="5676530" cy="3752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646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80CBA7-602B-4224-B1CA-278EAF809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06" y="404664"/>
            <a:ext cx="4626274" cy="532859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Roadmap</a:t>
            </a:r>
            <a:b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</a:rPr>
              <a:t>Necessaria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</a:rPr>
              <a:t>prenotazione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</a:rPr>
              <a:t> online o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</a:rPr>
              <a:t>sull’app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</a:rPr>
              <a:t>SaniBook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</a:rPr>
              <a:t>oppure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</a:rPr>
              <a:t>telefonando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</a:rPr>
              <a:t> al n.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</a:rPr>
              <a:t>unico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</a:rPr>
              <a:t> 047* 100 100</a:t>
            </a:r>
          </a:p>
        </p:txBody>
      </p:sp>
      <p:pic>
        <p:nvPicPr>
          <p:cNvPr id="5" name="Segnaposto contenuto 4" descr="Provetta con campioni su un supporto per provette">
            <a:extLst>
              <a:ext uri="{FF2B5EF4-FFF2-40B4-BE49-F238E27FC236}">
                <a16:creationId xmlns:a16="http://schemas.microsoft.com/office/drawing/2014/main" id="{7168B343-B514-4671-956F-9B35579C4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0" r="14285" b="-1"/>
          <a:stretch/>
        </p:blipFill>
        <p:spPr>
          <a:xfrm>
            <a:off x="5326408" y="10"/>
            <a:ext cx="6865592" cy="6857990"/>
          </a:xfrm>
          <a:custGeom>
            <a:avLst/>
            <a:gdLst/>
            <a:ahLst/>
            <a:cxnLst/>
            <a:rect l="l" t="t" r="r" b="b"/>
            <a:pathLst>
              <a:path w="6865592" h="6858000">
                <a:moveTo>
                  <a:pt x="3068432" y="0"/>
                </a:moveTo>
                <a:lnTo>
                  <a:pt x="6865592" y="0"/>
                </a:lnTo>
                <a:lnTo>
                  <a:pt x="6865592" y="6858000"/>
                </a:lnTo>
                <a:lnTo>
                  <a:pt x="3068431" y="6858000"/>
                </a:lnTo>
                <a:lnTo>
                  <a:pt x="3064426" y="6854853"/>
                </a:lnTo>
                <a:cubicBezTo>
                  <a:pt x="2077725" y="6040555"/>
                  <a:pt x="1448804" y="4808224"/>
                  <a:pt x="1448804" y="3429000"/>
                </a:cubicBezTo>
                <a:cubicBezTo>
                  <a:pt x="1448804" y="2049777"/>
                  <a:pt x="2077725" y="817446"/>
                  <a:pt x="3064426" y="3148"/>
                </a:cubicBezTo>
                <a:close/>
                <a:moveTo>
                  <a:pt x="1056707" y="0"/>
                </a:moveTo>
                <a:lnTo>
                  <a:pt x="2472663" y="0"/>
                </a:lnTo>
                <a:lnTo>
                  <a:pt x="2400426" y="75768"/>
                </a:lnTo>
                <a:cubicBezTo>
                  <a:pt x="1595468" y="961418"/>
                  <a:pt x="1104860" y="2137915"/>
                  <a:pt x="1104860" y="3429000"/>
                </a:cubicBezTo>
                <a:cubicBezTo>
                  <a:pt x="1104860" y="4720086"/>
                  <a:pt x="1595468" y="5896583"/>
                  <a:pt x="2400426" y="6782233"/>
                </a:cubicBezTo>
                <a:lnTo>
                  <a:pt x="2472663" y="6858000"/>
                </a:lnTo>
                <a:lnTo>
                  <a:pt x="1056707" y="6858000"/>
                </a:lnTo>
                <a:lnTo>
                  <a:pt x="1040415" y="6835090"/>
                </a:lnTo>
                <a:cubicBezTo>
                  <a:pt x="383550" y="5862802"/>
                  <a:pt x="0" y="4690693"/>
                  <a:pt x="0" y="3429000"/>
                </a:cubicBezTo>
                <a:cubicBezTo>
                  <a:pt x="0" y="2167308"/>
                  <a:pt x="383550" y="995199"/>
                  <a:pt x="1040415" y="22911"/>
                </a:cubicBezTo>
                <a:close/>
              </a:path>
            </a:pathLst>
          </a:cu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4C04AC2C-FF4B-493A-A3D9-0286F7FB1B02}"/>
              </a:ext>
            </a:extLst>
          </p:cNvPr>
          <p:cNvSpPr/>
          <p:nvPr/>
        </p:nvSpPr>
        <p:spPr>
          <a:xfrm>
            <a:off x="3971764" y="1010111"/>
            <a:ext cx="4248472" cy="792088"/>
          </a:xfrm>
          <a:prstGeom prst="roundRect">
            <a:avLst/>
          </a:prstGeom>
          <a:solidFill>
            <a:srgbClr val="ABD2F3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it-IT" sz="2400" dirty="0"/>
              <a:t>02.2023:</a:t>
            </a:r>
            <a:br>
              <a:rPr lang="it-IT" sz="2400" dirty="0"/>
            </a:br>
            <a:r>
              <a:rPr lang="it-IT" sz="2400" dirty="0"/>
              <a:t>Invio inviti nate/i 1969-1989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3B466679-E4D8-4F37-A086-287A55D7C2AE}"/>
              </a:ext>
            </a:extLst>
          </p:cNvPr>
          <p:cNvSpPr/>
          <p:nvPr/>
        </p:nvSpPr>
        <p:spPr>
          <a:xfrm>
            <a:off x="0" y="2132856"/>
            <a:ext cx="12192000" cy="1944216"/>
          </a:xfrm>
          <a:prstGeom prst="round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lvl="1" indent="-457200" algn="ctr">
              <a:buFont typeface="Wingdings" panose="05000000000000000000" pitchFamily="2" charset="2"/>
              <a:buChar char="q"/>
            </a:pPr>
            <a:r>
              <a:rPr lang="it-IT" sz="5400" b="1" dirty="0">
                <a:solidFill>
                  <a:srgbClr val="5D2648"/>
                </a:solidFill>
              </a:rPr>
              <a:t>17-18.03.2023:</a:t>
            </a:r>
            <a:br>
              <a:rPr lang="it-IT" sz="5400" b="1" dirty="0">
                <a:solidFill>
                  <a:srgbClr val="5D2648"/>
                </a:solidFill>
              </a:rPr>
            </a:br>
            <a:r>
              <a:rPr lang="it-IT" sz="5400" b="1" u="sng" dirty="0">
                <a:solidFill>
                  <a:srgbClr val="5D2648"/>
                </a:solidFill>
              </a:rPr>
              <a:t>Screening Days</a:t>
            </a:r>
            <a:r>
              <a:rPr lang="it-IT" sz="5400" b="1" dirty="0">
                <a:solidFill>
                  <a:srgbClr val="5D2648"/>
                </a:solidFill>
              </a:rPr>
              <a:t>*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58FF49B5-287A-4E64-B7AD-B76A2C929EB2}"/>
              </a:ext>
            </a:extLst>
          </p:cNvPr>
          <p:cNvSpPr/>
          <p:nvPr/>
        </p:nvSpPr>
        <p:spPr>
          <a:xfrm>
            <a:off x="3971764" y="4407729"/>
            <a:ext cx="4248472" cy="792088"/>
          </a:xfrm>
          <a:prstGeom prst="roundRect">
            <a:avLst/>
          </a:prstGeom>
          <a:solidFill>
            <a:srgbClr val="ABD2F3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it-IT" sz="2400" dirty="0">
                <a:solidFill>
                  <a:schemeClr val="bg1"/>
                </a:solidFill>
              </a:rPr>
              <a:t>Lo screening continua*</a:t>
            </a:r>
          </a:p>
        </p:txBody>
      </p:sp>
    </p:spTree>
    <p:extLst>
      <p:ext uri="{BB962C8B-B14F-4D97-AF65-F5344CB8AC3E}">
        <p14:creationId xmlns:p14="http://schemas.microsoft.com/office/powerpoint/2010/main" val="42727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2E1E612D-5089-48F0-9815-73AAA7D9A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8721" y="206145"/>
            <a:ext cx="4087306" cy="1147863"/>
          </a:xfrm>
        </p:spPr>
        <p:txBody>
          <a:bodyPr anchor="t">
            <a:normAutofit/>
          </a:bodyPr>
          <a:lstStyle/>
          <a:p>
            <a:pPr algn="l"/>
            <a:r>
              <a:rPr lang="it-IT" sz="3200" b="1" dirty="0"/>
              <a:t>Località e orari di prelievo Screening Days</a:t>
            </a:r>
          </a:p>
        </p:txBody>
      </p:sp>
      <p:sp>
        <p:nvSpPr>
          <p:cNvPr id="6" name="Sottotitolo 5">
            <a:extLst>
              <a:ext uri="{FF2B5EF4-FFF2-40B4-BE49-F238E27FC236}">
                <a16:creationId xmlns:a16="http://schemas.microsoft.com/office/drawing/2014/main" id="{7D794DC8-9C14-4534-9762-2DDA3BBAF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8721" y="1261073"/>
            <a:ext cx="4994244" cy="3411595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it-IT" sz="2000" dirty="0"/>
              <a:t>Venerdì, 17.03.2023</a:t>
            </a:r>
            <a:br>
              <a:rPr lang="it-IT" sz="2000" dirty="0"/>
            </a:br>
            <a:r>
              <a:rPr lang="it-IT" sz="2000" b="1" dirty="0"/>
              <a:t>Ospedali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- Bolzano, 11:00-18:00;</a:t>
            </a:r>
            <a:br>
              <a:rPr lang="it-IT" sz="2000" dirty="0"/>
            </a:br>
            <a:r>
              <a:rPr lang="it-IT" sz="2000" dirty="0"/>
              <a:t>- Merano, 08:00-16:00;</a:t>
            </a:r>
            <a:br>
              <a:rPr lang="it-IT" sz="2000" dirty="0"/>
            </a:br>
            <a:r>
              <a:rPr lang="it-IT" sz="2000" dirty="0"/>
              <a:t>- Silandro, 09:30-16:00;</a:t>
            </a:r>
            <a:br>
              <a:rPr lang="it-IT" sz="2000" dirty="0"/>
            </a:br>
            <a:r>
              <a:rPr lang="it-IT" sz="2000" dirty="0"/>
              <a:t>- Bressanone, 11:00-16:00;</a:t>
            </a:r>
            <a:br>
              <a:rPr lang="it-IT" sz="2000" dirty="0"/>
            </a:br>
            <a:r>
              <a:rPr lang="it-IT" sz="2000" dirty="0"/>
              <a:t>- Vipiteno, 11:00-16:00;</a:t>
            </a:r>
            <a:br>
              <a:rPr lang="it-IT" sz="2000" dirty="0"/>
            </a:br>
            <a:r>
              <a:rPr lang="it-IT" sz="2000" dirty="0"/>
              <a:t>- Brunico, 07:00-17:00;</a:t>
            </a:r>
            <a:br>
              <a:rPr lang="it-IT" sz="2000" dirty="0"/>
            </a:br>
            <a:r>
              <a:rPr lang="it-IT" sz="2000" dirty="0"/>
              <a:t>- San Candido, 10:00-16:00.</a:t>
            </a:r>
            <a:br>
              <a:rPr lang="it-IT" sz="2000" dirty="0"/>
            </a:br>
            <a:br>
              <a:rPr lang="it-IT" sz="2000" dirty="0"/>
            </a:br>
            <a:r>
              <a:rPr lang="it-IT" sz="1800" i="1" dirty="0"/>
              <a:t>I punti di prelievo osserveranno una pausa</a:t>
            </a:r>
            <a:br>
              <a:rPr lang="it-IT" sz="1800" i="1" dirty="0"/>
            </a:br>
            <a:r>
              <a:rPr lang="it-IT" sz="1800" i="1" dirty="0"/>
              <a:t>tra le ore 12:00 e le 12:30.</a:t>
            </a:r>
          </a:p>
          <a:p>
            <a:pPr algn="l"/>
            <a:endParaRPr lang="it-IT" sz="20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9B4B3E3-6C87-E146-B043-E63D2C9909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" r="-1" b="1331"/>
          <a:stretch/>
        </p:blipFill>
        <p:spPr>
          <a:xfrm>
            <a:off x="100670" y="-227723"/>
            <a:ext cx="5318448" cy="5189427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2864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2E1E612D-5089-48F0-9815-73AAA7D9A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1480" y="206145"/>
            <a:ext cx="4087306" cy="1147863"/>
          </a:xfrm>
        </p:spPr>
        <p:txBody>
          <a:bodyPr anchor="t">
            <a:normAutofit/>
          </a:bodyPr>
          <a:lstStyle/>
          <a:p>
            <a:pPr algn="l"/>
            <a:r>
              <a:rPr lang="it-IT" sz="3200" b="1" dirty="0"/>
              <a:t>Località e orari di prelievo Screening Days</a:t>
            </a:r>
          </a:p>
        </p:txBody>
      </p:sp>
      <p:sp>
        <p:nvSpPr>
          <p:cNvPr id="6" name="Sottotitolo 5">
            <a:extLst>
              <a:ext uri="{FF2B5EF4-FFF2-40B4-BE49-F238E27FC236}">
                <a16:creationId xmlns:a16="http://schemas.microsoft.com/office/drawing/2014/main" id="{7D794DC8-9C14-4534-9762-2DDA3BBAF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1480" y="1354008"/>
            <a:ext cx="4994244" cy="3411595"/>
          </a:xfrm>
        </p:spPr>
        <p:txBody>
          <a:bodyPr anchor="t">
            <a:normAutofit/>
          </a:bodyPr>
          <a:lstStyle/>
          <a:p>
            <a:pPr algn="l"/>
            <a:r>
              <a:rPr lang="it-IT" sz="2000" dirty="0"/>
              <a:t>Venerdì, 17.03.2023 (data unica) </a:t>
            </a:r>
            <a:br>
              <a:rPr lang="it-IT" sz="2000" dirty="0"/>
            </a:br>
            <a:r>
              <a:rPr lang="it-IT" sz="2000" b="1" dirty="0"/>
              <a:t>Strutture convenzionate</a:t>
            </a:r>
            <a:br>
              <a:rPr lang="it-IT" sz="2000" b="1" dirty="0"/>
            </a:br>
            <a:br>
              <a:rPr lang="it-IT" sz="2000" dirty="0"/>
            </a:br>
            <a:r>
              <a:rPr lang="it-IT" sz="2000" dirty="0"/>
              <a:t>- Centro Prelievi (C.P.) Druso, 08:00-14:00;</a:t>
            </a:r>
            <a:br>
              <a:rPr lang="it-IT" sz="2000" dirty="0"/>
            </a:br>
            <a:r>
              <a:rPr lang="it-IT" sz="2000" dirty="0"/>
              <a:t>- C.P. Laives, 07:30-09:30;</a:t>
            </a:r>
            <a:br>
              <a:rPr lang="it-IT" sz="2000" dirty="0"/>
            </a:br>
            <a:r>
              <a:rPr lang="it-IT" sz="2000" dirty="0"/>
              <a:t>- </a:t>
            </a:r>
            <a:r>
              <a:rPr lang="it-IT" sz="2000" dirty="0" err="1"/>
              <a:t>Martinsbrunn</a:t>
            </a:r>
            <a:r>
              <a:rPr lang="it-IT" sz="2000" dirty="0"/>
              <a:t> </a:t>
            </a:r>
            <a:r>
              <a:rPr lang="it-IT" sz="2000" dirty="0" err="1"/>
              <a:t>ParkClinic</a:t>
            </a:r>
            <a:r>
              <a:rPr lang="it-IT" sz="2000" dirty="0"/>
              <a:t>, 10:30-17:30*;</a:t>
            </a:r>
            <a:br>
              <a:rPr lang="it-IT" sz="2000" dirty="0"/>
            </a:br>
            <a:r>
              <a:rPr lang="it-IT" sz="2000" dirty="0"/>
              <a:t>- Clinica S. Maria,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10:30-17:30*.</a:t>
            </a:r>
            <a:br>
              <a:rPr lang="it-IT" sz="2000" dirty="0"/>
            </a:br>
            <a:br>
              <a:rPr lang="it-IT" sz="2000" dirty="0"/>
            </a:br>
            <a:endParaRPr lang="it-IT" sz="2000" dirty="0"/>
          </a:p>
          <a:p>
            <a:pPr algn="l"/>
            <a:r>
              <a:rPr lang="it-IT" sz="1800" dirty="0"/>
              <a:t>* </a:t>
            </a:r>
            <a:r>
              <a:rPr lang="it-IT" sz="1800" i="1" dirty="0"/>
              <a:t>Le cliniche osserveranno una pausa tra le ore 12:30 e le 13:00.</a:t>
            </a:r>
          </a:p>
          <a:p>
            <a:pPr algn="l"/>
            <a:endParaRPr lang="it-IT" sz="20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9B4B3E3-6C87-E146-B043-E63D2C9909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" r="-1" b="1331"/>
          <a:stretch/>
        </p:blipFill>
        <p:spPr>
          <a:xfrm>
            <a:off x="100670" y="-227723"/>
            <a:ext cx="5318448" cy="5189427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0698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2E1E612D-5089-48F0-9815-73AAA7D9A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0555" y="189367"/>
            <a:ext cx="4087306" cy="1147863"/>
          </a:xfrm>
        </p:spPr>
        <p:txBody>
          <a:bodyPr anchor="t">
            <a:normAutofit/>
          </a:bodyPr>
          <a:lstStyle/>
          <a:p>
            <a:pPr algn="l"/>
            <a:r>
              <a:rPr lang="it-IT" sz="3200" b="1" dirty="0"/>
              <a:t>Località e orari di prelievo Screening Days</a:t>
            </a:r>
          </a:p>
        </p:txBody>
      </p:sp>
      <p:sp>
        <p:nvSpPr>
          <p:cNvPr id="6" name="Sottotitolo 5">
            <a:extLst>
              <a:ext uri="{FF2B5EF4-FFF2-40B4-BE49-F238E27FC236}">
                <a16:creationId xmlns:a16="http://schemas.microsoft.com/office/drawing/2014/main" id="{7D794DC8-9C14-4534-9762-2DDA3BBAF9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0555" y="1337230"/>
            <a:ext cx="4994244" cy="3411595"/>
          </a:xfrm>
        </p:spPr>
        <p:txBody>
          <a:bodyPr anchor="t">
            <a:normAutofit fontScale="92500" lnSpcReduction="10000"/>
          </a:bodyPr>
          <a:lstStyle/>
          <a:p>
            <a:pPr algn="l"/>
            <a:r>
              <a:rPr lang="it-IT" sz="2000" dirty="0"/>
              <a:t>Sabato, 18.03.2023</a:t>
            </a:r>
            <a:br>
              <a:rPr lang="it-IT" sz="2000" dirty="0"/>
            </a:br>
            <a:r>
              <a:rPr lang="it-IT" sz="2000" b="1" dirty="0"/>
              <a:t>Ospedali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- Bolzano, 10:00-18:00;</a:t>
            </a:r>
            <a:br>
              <a:rPr lang="it-IT" sz="2000" dirty="0"/>
            </a:br>
            <a:r>
              <a:rPr lang="it-IT" sz="2000" dirty="0"/>
              <a:t>- Merano, 08:00-16:00</a:t>
            </a:r>
            <a:r>
              <a:rPr lang="it-IT" sz="2000" dirty="0">
                <a:solidFill>
                  <a:prstClr val="white"/>
                </a:solidFill>
                <a:latin typeface="Calibri" panose="020F0502020204030204"/>
              </a:rPr>
              <a:t>;</a:t>
            </a:r>
            <a:br>
              <a:rPr lang="it-IT" sz="2000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it-IT" sz="2000" dirty="0"/>
              <a:t>- Silandro, 08:00-16:00;</a:t>
            </a:r>
            <a:br>
              <a:rPr lang="it-IT" sz="2000" dirty="0"/>
            </a:br>
            <a:r>
              <a:rPr lang="it-IT" sz="2000" dirty="0"/>
              <a:t>- Bressanone,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08:00-16:00</a:t>
            </a:r>
            <a:r>
              <a:rPr lang="it-IT" sz="2000" dirty="0"/>
              <a:t>;</a:t>
            </a:r>
            <a:br>
              <a:rPr lang="it-IT" sz="2000" dirty="0"/>
            </a:br>
            <a:r>
              <a:rPr lang="it-IT" sz="2000" dirty="0"/>
              <a:t>- Vipiteno,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08:00-16:00</a:t>
            </a:r>
            <a:r>
              <a:rPr lang="it-IT" sz="2000" dirty="0"/>
              <a:t>;</a:t>
            </a:r>
            <a:br>
              <a:rPr lang="it-IT" sz="2000" dirty="0"/>
            </a:br>
            <a:r>
              <a:rPr lang="it-IT" sz="2000" dirty="0"/>
              <a:t>- Brunico,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08:00-16:00</a:t>
            </a:r>
            <a:r>
              <a:rPr lang="it-IT" sz="2000" dirty="0"/>
              <a:t>;</a:t>
            </a:r>
            <a:br>
              <a:rPr lang="it-IT" sz="2000" dirty="0"/>
            </a:br>
            <a:r>
              <a:rPr lang="it-IT" sz="2000" dirty="0"/>
              <a:t>- San Candido,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08:00-16:</a:t>
            </a:r>
            <a:r>
              <a:rPr lang="it-IT" sz="2000" dirty="0"/>
              <a:t>00.</a:t>
            </a:r>
            <a:br>
              <a:rPr lang="it-IT" sz="2000" dirty="0"/>
            </a:br>
            <a:br>
              <a:rPr lang="it-IT" sz="2000" dirty="0"/>
            </a:br>
            <a:r>
              <a:rPr lang="it-IT" sz="1800" i="1" dirty="0"/>
              <a:t>I punti di prelievo osserveranno una pausa</a:t>
            </a:r>
            <a:br>
              <a:rPr lang="it-IT" sz="1800" i="1"/>
            </a:br>
            <a:r>
              <a:rPr lang="it-IT" sz="1800" i="1"/>
              <a:t>tra</a:t>
            </a:r>
            <a:r>
              <a:rPr lang="it-IT" sz="1800" i="1" dirty="0"/>
              <a:t> </a:t>
            </a:r>
            <a:r>
              <a:rPr lang="it-IT" sz="1800" i="1"/>
              <a:t>le </a:t>
            </a:r>
            <a:r>
              <a:rPr lang="it-IT" sz="1800" i="1" dirty="0"/>
              <a:t>ore 12:00 e le 12:30.</a:t>
            </a:r>
          </a:p>
          <a:p>
            <a:pPr algn="l"/>
            <a:endParaRPr lang="it-IT" sz="20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9B4B3E3-6C87-E146-B043-E63D2C9909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" r="-1" b="1331"/>
          <a:stretch/>
        </p:blipFill>
        <p:spPr>
          <a:xfrm>
            <a:off x="100670" y="-227723"/>
            <a:ext cx="5318448" cy="5189427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5171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">
            <a:extLst>
              <a:ext uri="{FF2B5EF4-FFF2-40B4-BE49-F238E27FC236}">
                <a16:creationId xmlns:a16="http://schemas.microsoft.com/office/drawing/2014/main" id="{999FA156-1BF9-16F3-9C0B-C4E20FA72F11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122363"/>
            <a:ext cx="9144000" cy="2387600"/>
          </a:xfrm>
        </p:spPr>
        <p:txBody>
          <a:bodyPr/>
          <a:lstStyle/>
          <a:p>
            <a:pPr algn="l" eaLnBrk="1" hangingPunct="1"/>
            <a:r>
              <a:rPr lang="de-DE" altLang="de-DE" sz="3600" dirty="0"/>
              <a:t>                                                         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98F66029-0DB3-F65E-C564-3E40B065D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448" y="2163353"/>
            <a:ext cx="3623892" cy="1811946"/>
          </a:xfrm>
          <a:prstGeom prst="rect">
            <a:avLst/>
          </a:prstGeom>
        </p:spPr>
      </p:pic>
      <p:pic>
        <p:nvPicPr>
          <p:cNvPr id="7" name="Segnaposto contenuto 8">
            <a:extLst>
              <a:ext uri="{FF2B5EF4-FFF2-40B4-BE49-F238E27FC236}">
                <a16:creationId xmlns:a16="http://schemas.microsoft.com/office/drawing/2014/main" id="{D40EF7BA-D35D-49B9-91B7-49AA28D64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96" y="561996"/>
            <a:ext cx="5734007" cy="517364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73CE2BF-68C3-4349-A97D-44CE871E8D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716" y="1720185"/>
            <a:ext cx="2852936" cy="2852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2684C6-F94A-4489-94AB-9272B69E5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22461"/>
          </a:xfrm>
        </p:spPr>
        <p:txBody>
          <a:bodyPr anchor="t">
            <a:normAutofit/>
          </a:bodyPr>
          <a:lstStyle/>
          <a:p>
            <a:r>
              <a:rPr lang="it-IT" sz="2800" b="1" dirty="0">
                <a:latin typeface="Verdana" panose="020B0604030504040204" pitchFamily="34" charset="0"/>
                <a:ea typeface="Verdana" panose="020B0604030504040204" pitchFamily="34" charset="0"/>
              </a:rPr>
              <a:t>Interventi/</a:t>
            </a:r>
            <a:r>
              <a:rPr lang="it-IT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Ablauf</a:t>
            </a:r>
            <a:endParaRPr lang="it-IT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5958383-6E76-4093-9B75-5E1D1DAC0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76872"/>
            <a:ext cx="9144000" cy="3312368"/>
          </a:xfrm>
        </p:spPr>
        <p:txBody>
          <a:bodyPr>
            <a:normAutofit fontScale="85000" lnSpcReduction="20000"/>
          </a:bodyPr>
          <a:lstStyle/>
          <a:p>
            <a:r>
              <a:rPr lang="it-IT" sz="1800" b="1" dirty="0">
                <a:latin typeface="Verdana" panose="020B0604030504040204" pitchFamily="34" charset="0"/>
                <a:ea typeface="Verdana" panose="020B0604030504040204" pitchFamily="34" charset="0"/>
              </a:rPr>
              <a:t>Dott./Dr. Arno </a:t>
            </a:r>
            <a:r>
              <a:rPr lang="it-IT" sz="1800" b="1" dirty="0" err="1">
                <a:latin typeface="Verdana" panose="020B0604030504040204" pitchFamily="34" charset="0"/>
                <a:ea typeface="Verdana" panose="020B0604030504040204" pitchFamily="34" charset="0"/>
              </a:rPr>
              <a:t>Kompatscher</a:t>
            </a:r>
            <a:br>
              <a:rPr lang="it-IT" dirty="0"/>
            </a:br>
            <a:r>
              <a:rPr lang="it-IT" sz="1400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Presidente della Provincia e Ass. alla Salute</a:t>
            </a:r>
            <a:br>
              <a:rPr lang="it-IT" sz="1400" i="1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de-DE" sz="1400" i="1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Landeshauptmann und Gesundheitslandesrat</a:t>
            </a:r>
          </a:p>
          <a:p>
            <a: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</a:rPr>
              <a:t>Dott./Dr. Josef Widmann</a:t>
            </a:r>
            <a:b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e-DE" sz="1400" kern="50" dirty="0" err="1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Direttore</a:t>
            </a:r>
            <a:r>
              <a:rPr lang="de-DE" sz="1400" kern="50" dirty="0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de-DE" sz="1400" kern="50" dirty="0" err="1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sanitario</a:t>
            </a:r>
            <a:br>
              <a:rPr lang="de-DE" sz="1400" kern="50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de-DE" sz="1400" i="1" kern="50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Sanitätsdirektor</a:t>
            </a:r>
            <a:endParaRPr lang="de-DE" sz="1400" i="1" kern="50" dirty="0">
              <a:latin typeface="Verdana" panose="020B060403050404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</a:rPr>
              <a:t>Dott.ssa/Dr.in </a:t>
            </a:r>
            <a:r>
              <a:rPr lang="it-IT" sz="1800" b="1" dirty="0">
                <a:latin typeface="Verdana" panose="020B0604030504040204" pitchFamily="34" charset="0"/>
                <a:ea typeface="Verdana" panose="020B0604030504040204" pitchFamily="34" charset="0"/>
              </a:rPr>
              <a:t>Lorella Zago</a:t>
            </a:r>
            <a:br>
              <a:rPr lang="it-IT" sz="1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1400" kern="50" dirty="0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Direttrice ufficio Prevenzione, Promozione della salute e Sanità pubblica </a:t>
            </a:r>
            <a:br>
              <a:rPr lang="it-IT" sz="1400" i="1" kern="50" dirty="0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de-DE" sz="1400" i="1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Direktorin Amt für Prävention, Gesundheitsförderung und öffentliche Gesundheit</a:t>
            </a:r>
          </a:p>
          <a:p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Dott.ssa/Dr.in </a:t>
            </a:r>
            <a:r>
              <a:rPr lang="de-DE" sz="1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Elke Maria Erne</a:t>
            </a:r>
            <a:br>
              <a:rPr lang="de-DE" sz="1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1400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Primaria rep. Malattie infettive </a:t>
            </a:r>
            <a:r>
              <a:rPr lang="it-IT" sz="1400" kern="50" dirty="0" err="1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Osp</a:t>
            </a:r>
            <a:r>
              <a:rPr lang="it-IT" sz="1400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. di Bolzano</a:t>
            </a:r>
            <a:br>
              <a:rPr lang="it-IT" sz="1400" i="1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de-DE" sz="1400" i="1" kern="50" dirty="0" err="1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Primarin</a:t>
            </a:r>
            <a:r>
              <a:rPr lang="de-DE" sz="1400" i="1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der Abteilung für Infektionskrankheiten, Krankenhaus Bozen</a:t>
            </a:r>
          </a:p>
          <a:p>
            <a:r>
              <a:rPr lang="it-IT" sz="1800" b="1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Dott./Dr. Stefan Platzgummer</a:t>
            </a:r>
            <a:br>
              <a:rPr lang="it-IT" sz="1800" b="1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it-IT" sz="1400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Primario del Laboratorio di analisi chimico-cliniche e Microbiologia </a:t>
            </a:r>
            <a:r>
              <a:rPr lang="it-IT" sz="1400" kern="50" dirty="0" err="1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Osp</a:t>
            </a:r>
            <a:r>
              <a:rPr lang="it-IT" sz="1400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. di Merano</a:t>
            </a:r>
            <a:br>
              <a:rPr lang="it-IT" sz="1400" i="1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de-DE" sz="1400" i="1" kern="50" dirty="0">
                <a:effectLst/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Primar des Labors für chemisch-klinische Analysen und Mikrobiologie, Krankenhaus Meran</a:t>
            </a:r>
          </a:p>
          <a:p>
            <a:r>
              <a:rPr lang="de-DE" sz="1800" b="1" kern="50" dirty="0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Dott./Dr. Florian </a:t>
            </a:r>
            <a:r>
              <a:rPr lang="de-DE" sz="1800" b="1" kern="50" dirty="0" err="1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Zerzer</a:t>
            </a:r>
            <a:br>
              <a:rPr lang="de-DE" sz="1800" b="1" kern="50" dirty="0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it-IT" sz="1400" kern="50" dirty="0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Direttore generale dell’Azienda sanitaria dell’Alto Adige</a:t>
            </a:r>
            <a:br>
              <a:rPr lang="it-IT" sz="1400" i="1" kern="50" dirty="0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it-IT" sz="1400" i="1" kern="50" dirty="0" err="1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Generaldirektor</a:t>
            </a:r>
            <a:r>
              <a:rPr lang="it-IT" sz="1400" i="1" kern="50" dirty="0">
                <a:latin typeface="Verdana" panose="020B060403050404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Südtiroler Sanitätsbetrieb</a:t>
            </a:r>
          </a:p>
          <a:p>
            <a:endParaRPr lang="de-DE" sz="1400" i="1" kern="50" dirty="0">
              <a:latin typeface="Verdana" panose="020B060403050404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93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A5B3B6-5BEA-4DC7-B927-12936D22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t">
            <a:normAutofit/>
          </a:bodyPr>
          <a:lstStyle/>
          <a:p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Base </a:t>
            </a:r>
            <a:r>
              <a:rPr kumimoji="0" lang="de-DE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giuridica</a:t>
            </a:r>
            <a:endParaRPr lang="de-DE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Martelletto da giudice">
            <a:extLst>
              <a:ext uri="{FF2B5EF4-FFF2-40B4-BE49-F238E27FC236}">
                <a16:creationId xmlns:a16="http://schemas.microsoft.com/office/drawing/2014/main" id="{BE3BA70C-7125-9C80-27E5-90899B86E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2" r="5110" b="-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7645CA-DCAD-4017-99D6-EF0FD9B75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2" y="1552575"/>
            <a:ext cx="5291663" cy="4108673"/>
          </a:xfrm>
        </p:spPr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Decreto</a:t>
            </a:r>
            <a:r>
              <a:rPr kumimoji="0" lang="it-IT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Legge: progetto pilota per lo screening gratuito </a:t>
            </a:r>
            <a:br>
              <a:rPr kumimoji="0" lang="it-IT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it-IT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30 </a:t>
            </a:r>
            <a:r>
              <a:rPr kumimoji="0" lang="fr-FR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dicembre</a:t>
            </a:r>
            <a:r>
              <a:rPr kumimoji="0" lang="fr-F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2019, n. 162, art. 25-sexies)</a:t>
            </a:r>
            <a:endParaRPr kumimoji="0" lang="it-IT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Decreto del </a:t>
            </a: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Ministero della Salute </a:t>
            </a:r>
            <a:r>
              <a:rPr kumimoji="0" lang="it-IT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(14 maggio 2021): Esecuzione dello screening nazionale per l’eliminazione del virus dell’HCV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Obiettivo</a:t>
            </a:r>
            <a:r>
              <a:rPr kumimoji="0" lang="it-IT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 lotta ed eliminazione del virus dell’epatite C (HCV)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Delibera</a:t>
            </a:r>
            <a:r>
              <a:rPr kumimoji="0" lang="it-IT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n. 81 della Giunta provinciale del 31.01.2023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Attuazione in </a:t>
            </a:r>
            <a:r>
              <a:rPr kumimoji="0" lang="it-IT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Alto Adige</a:t>
            </a:r>
            <a:r>
              <a:rPr kumimoji="0" lang="it-IT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 campagna informativa, giornate di screening, centro screening, prelievo del sangue ed esami in laboratorio</a:t>
            </a:r>
            <a:endParaRPr kumimoji="0" lang="de-DE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86309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18F2CBE-EAC7-F54F-15E5-EEF0F854B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65430" y="198624"/>
            <a:ext cx="6586491" cy="1286160"/>
          </a:xfrm>
        </p:spPr>
        <p:txBody>
          <a:bodyPr anchor="t">
            <a:normAutofit/>
          </a:bodyPr>
          <a:lstStyle/>
          <a:p>
            <a:pPr eaLnBrk="1" hangingPunct="1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Epatite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C: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una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overview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endParaRPr lang="de-DE" altLang="de-DE" sz="1200" dirty="0"/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DFF89C67-3754-4241-A374-87F98541DF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65430" y="1124744"/>
            <a:ext cx="6819201" cy="4320480"/>
          </a:xfrm>
        </p:spPr>
        <p:txBody>
          <a:bodyPr>
            <a:normAutofit/>
          </a:bodyPr>
          <a:lstStyle/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Che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cos’è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?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È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malattia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infettiva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del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fegato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causata dal virus HCV.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trasmette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?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Attraverso il contatto con sangue infetto (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</a:rPr>
              <a:t>es.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trasfusioni), utilizzo di strumentazioni mediche o estetiche non sterili oppure contatto con fluidi corporei che lo contengono. Meno frequente, ma non impossibile, è la trasmissione per via sessuale.</a:t>
            </a:r>
            <a:b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lang="it-IT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Qual è il periodo di incubazione?</a:t>
            </a:r>
            <a:br>
              <a:rPr kumimoji="0" lang="it-IT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Il periodo di incubazione va da 2 settimane a 6 mesi e, per lo più, è compreso fra 6 e 9 settimane.</a:t>
            </a:r>
            <a:br>
              <a:rPr kumimoji="0" lang="it-IT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de-DE" altLang="de-DE" sz="1100" b="1" u="sng" dirty="0"/>
          </a:p>
        </p:txBody>
      </p:sp>
      <p:pic>
        <p:nvPicPr>
          <p:cNvPr id="4" name="Immagine 3" descr="Immagine che contiene torta, vicino&#10;&#10;Descrizione generata automaticamente">
            <a:extLst>
              <a:ext uri="{FF2B5EF4-FFF2-40B4-BE49-F238E27FC236}">
                <a16:creationId xmlns:a16="http://schemas.microsoft.com/office/drawing/2014/main" id="{959E2193-0931-410E-9792-5EF486F6C8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9" r="42751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39542044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18F2CBE-EAC7-F54F-15E5-EEF0F854B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65430" y="198624"/>
            <a:ext cx="6586491" cy="782104"/>
          </a:xfrm>
        </p:spPr>
        <p:txBody>
          <a:bodyPr anchor="t">
            <a:normAutofit/>
          </a:bodyPr>
          <a:lstStyle/>
          <a:p>
            <a:pPr eaLnBrk="1" hangingPunct="1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Epatite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C: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una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overview</a:t>
            </a:r>
            <a:endParaRPr lang="de-DE" altLang="de-DE" sz="1200" dirty="0"/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DFF89C67-3754-4241-A374-87F98541DF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65430" y="1124744"/>
            <a:ext cx="6819201" cy="4896544"/>
          </a:xfrm>
        </p:spPr>
        <p:txBody>
          <a:bodyPr>
            <a:normAutofit fontScale="92500" lnSpcReduction="20000"/>
          </a:bodyPr>
          <a:lstStyle/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Quali sono i sintomi?</a:t>
            </a:r>
            <a:br>
              <a:rPr kumimoji="0" lang="it-IT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L’epatite C decorre spesso in maniera del tutto asintomatica. I sintomi, quando presenti, sono caratterizzati da dolori muscolari, nausea, vomito, febbre, dolori addominali e ittero (colorazione gialle di sclere e cute).</a:t>
            </a:r>
            <a:br>
              <a:rPr kumimoji="0" lang="it-IT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 sintomi si possono presentare prevalentemente dopo due o tre mesi dall’infezione. Dopo l’infezione acuta, </a:t>
            </a:r>
            <a:r>
              <a:rPr kumimoji="0" lang="it-IT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circa il 60-80% evolve verso l’epatite cronica</a:t>
            </a: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br>
              <a:rPr kumimoji="0" lang="it-IT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kumimoji="0" lang="it-IT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lang="it-IT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it-IT" sz="1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it-IT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Cosa può provocare?</a:t>
            </a:r>
            <a:br>
              <a:rPr kumimoji="0" lang="it-IT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it-IT" sz="19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</a:t>
            </a:r>
            <a:r>
              <a:rPr kumimoji="0" lang="it-IT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it-IT" sz="19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Cirrosi epatica</a:t>
            </a:r>
            <a:br>
              <a:rPr kumimoji="0" lang="it-IT" sz="19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it-IT" sz="19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Insufficienza epatica</a:t>
            </a:r>
            <a:br>
              <a:rPr kumimoji="0" lang="it-IT" sz="19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it-IT" sz="19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 Tumore al fegato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en-US" sz="10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10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10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4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onti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Ministero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della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Salute - ISS</a:t>
            </a:r>
            <a:endParaRPr kumimoji="0" lang="de-DE" altLang="de-DE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eaLnBrk="1" hangingPunct="1">
              <a:defRPr/>
            </a:pPr>
            <a:endParaRPr lang="de-DE" altLang="de-DE" sz="1100" b="1" u="sng" dirty="0"/>
          </a:p>
        </p:txBody>
      </p:sp>
      <p:pic>
        <p:nvPicPr>
          <p:cNvPr id="4" name="Immagine 3" descr="Immagine che contiene torta, vicino&#10;&#10;Descrizione generata automaticamente">
            <a:extLst>
              <a:ext uri="{FF2B5EF4-FFF2-40B4-BE49-F238E27FC236}">
                <a16:creationId xmlns:a16="http://schemas.microsoft.com/office/drawing/2014/main" id="{959E2193-0931-410E-9792-5EF486F6C8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9" r="42751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96816640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4983E92-8934-7487-8DEF-E73813A2DA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17734" y="188640"/>
            <a:ext cx="5291663" cy="1628775"/>
          </a:xfrm>
        </p:spPr>
        <p:txBody>
          <a:bodyPr anchor="ctr">
            <a:normAutofit/>
          </a:bodyPr>
          <a:lstStyle/>
          <a:p>
            <a:pPr eaLnBrk="1" hangingPunct="1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Statistiche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internazionali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endParaRPr lang="de-DE" altLang="de-DE" sz="1200" dirty="0"/>
          </a:p>
        </p:txBody>
      </p:sp>
      <p:sp>
        <p:nvSpPr>
          <p:cNvPr id="10246" name="Content Placeholder 10245">
            <a:extLst>
              <a:ext uri="{FF2B5EF4-FFF2-40B4-BE49-F238E27FC236}">
                <a16:creationId xmlns:a16="http://schemas.microsoft.com/office/drawing/2014/main" id="{93C9A8F2-D2D9-6042-07F2-38AEB81EB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1772817"/>
            <a:ext cx="5291663" cy="3816424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L’OMS stima che ogni anno, nel mondo, si verifichino circa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1,5 milioni di nuovi casi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1C2024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Le persone nel </a:t>
            </a:r>
            <a:r>
              <a:rPr lang="it-IT" sz="1800" b="1" dirty="0">
                <a:solidFill>
                  <a:srgbClr val="1C202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mondo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 infezione cronica sono circa 58 milioni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it-IT" sz="1800" dirty="0">
              <a:solidFill>
                <a:srgbClr val="1C202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Ogni anno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muoiono circa 290.000 persone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causa di patologie del fegato HCV correlate.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3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F</a:t>
            </a:r>
            <a:r>
              <a:rPr kumimoji="0" lang="en-US" sz="13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onte</a:t>
            </a:r>
            <a:r>
              <a:rPr kumimoji="0" lang="en-US" sz="13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: </a:t>
            </a:r>
            <a:r>
              <a:rPr kumimoji="0" lang="en-US" sz="13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Ministero</a:t>
            </a:r>
            <a:r>
              <a:rPr kumimoji="0" lang="en-US" sz="13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kumimoji="0" lang="en-US" sz="13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della</a:t>
            </a:r>
            <a:r>
              <a:rPr kumimoji="0" lang="en-US" sz="13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Salute</a:t>
            </a:r>
            <a:endParaRPr lang="en-US" sz="1300" dirty="0"/>
          </a:p>
        </p:txBody>
      </p:sp>
      <p:pic>
        <p:nvPicPr>
          <p:cNvPr id="3" name="Segnaposto contenuto 2" descr="Pianeta Terra visto dallo spazio">
            <a:extLst>
              <a:ext uri="{FF2B5EF4-FFF2-40B4-BE49-F238E27FC236}">
                <a16:creationId xmlns:a16="http://schemas.microsoft.com/office/drawing/2014/main" id="{BEE04C0F-06A4-427B-8FBA-351A665FFA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r="44619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1300118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4983E92-8934-7487-8DEF-E73813A2DA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63562" y="460603"/>
            <a:ext cx="5291663" cy="1240206"/>
          </a:xfrm>
        </p:spPr>
        <p:txBody>
          <a:bodyPr anchor="t">
            <a:normAutofit/>
          </a:bodyPr>
          <a:lstStyle/>
          <a:p>
            <a:pPr eaLnBrk="1" hangingPunct="1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Statistiche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Italia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 Alto Adige</a:t>
            </a:r>
            <a:endParaRPr lang="de-DE" altLang="de-DE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C65CEDDB-A0C8-E7DF-EF62-8FD1C91BA0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63562" y="1825431"/>
            <a:ext cx="6165086" cy="3752849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Prevalenza c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asi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di epatite C in Italia nel 2019:</a:t>
            </a:r>
            <a:br>
              <a:rPr kumimoji="0" lang="it-IT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0,3%/100.000 abitanti</a:t>
            </a:r>
            <a:br>
              <a:rPr kumimoji="0" lang="it-IT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fonte: European Centre For Disease Prevention and Control – </a:t>
            </a: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Survillance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Report Hepatitis C, 2021)</a:t>
            </a:r>
            <a:br>
              <a:rPr kumimoji="0" lang="en-US" sz="15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en-US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Casi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stimati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di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epatite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C in Alto Adige: 0,4%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della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popolazione</a:t>
            </a:r>
            <a:br>
              <a:rPr lang="en-US" dirty="0">
                <a:solidFill>
                  <a:srgbClr val="FF0000"/>
                </a:solidFill>
                <a:cs typeface="+mn-cs"/>
              </a:rPr>
            </a:br>
            <a:endParaRPr kumimoji="0" lang="en-US" sz="12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 eaLnBrk="1" hangingPunct="1">
              <a:buNone/>
            </a:pPr>
            <a:endParaRPr lang="de-DE" altLang="de-DE" sz="1800" dirty="0"/>
          </a:p>
        </p:txBody>
      </p:sp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D71935C7-4554-4689-B307-C6005653BB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770"/>
          <a:stretch/>
        </p:blipFill>
        <p:spPr>
          <a:xfrm>
            <a:off x="0" y="460602"/>
            <a:ext cx="5763562" cy="6482508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66D0C0-2924-4FDB-825A-5D4BBA8EF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850231"/>
          </a:xfrm>
        </p:spPr>
        <p:txBody>
          <a:bodyPr anchor="t">
            <a:normAutofit/>
          </a:bodyPr>
          <a:lstStyle/>
          <a:p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Cure disponibili</a:t>
            </a:r>
            <a:endParaRPr lang="it-IT" sz="4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2EF44D-EE69-45A4-A450-CDB7E5A64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552575"/>
            <a:ext cx="5291663" cy="3752849"/>
          </a:xfrm>
        </p:spPr>
        <p:txBody>
          <a:bodyPr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Prevenzione: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Screening epatite C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1C202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(test del sangue) 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Nuovi farmaci antivirali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ad azione diretta, estremamente efficaci, sicuri e ben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tollerat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i.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it-IT" sz="2400" b="1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ono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in grado di curare oltre il 95% delle persone infette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endParaRPr lang="it-IT" sz="1800" dirty="0"/>
          </a:p>
        </p:txBody>
      </p:sp>
      <p:pic>
        <p:nvPicPr>
          <p:cNvPr id="5" name="Immagine 4" descr="Operatore sanitario sorridente">
            <a:extLst>
              <a:ext uri="{FF2B5EF4-FFF2-40B4-BE49-F238E27FC236}">
                <a16:creationId xmlns:a16="http://schemas.microsoft.com/office/drawing/2014/main" id="{E56DC6BF-D025-4927-8CF7-228015023F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2" r="13450" b="-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257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276BCD-0725-430A-96CC-A2B4F002B577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416" y="1678769"/>
            <a:ext cx="5040313" cy="3811587"/>
          </a:xfrm>
        </p:spPr>
        <p:txBody>
          <a:bodyPr/>
          <a:lstStyle/>
          <a:p>
            <a:pPr marL="0" indent="0">
              <a:buNone/>
            </a:pPr>
            <a:r>
              <a:rPr lang="it-IT" sz="3600" b="1" dirty="0"/>
              <a:t>I target</a:t>
            </a:r>
          </a:p>
          <a:p>
            <a:pPr marL="0" indent="0">
              <a:buNone/>
            </a:pPr>
            <a:r>
              <a:rPr lang="it-IT" sz="2400" dirty="0"/>
              <a:t>Ca. </a:t>
            </a:r>
            <a:r>
              <a:rPr lang="it-IT" sz="2400" b="1" dirty="0"/>
              <a:t>150.000 soggetti nate/i tra il 1969-1989 </a:t>
            </a:r>
            <a:r>
              <a:rPr lang="it-IT" sz="2400" dirty="0"/>
              <a:t>residenti in Provincia;</a:t>
            </a:r>
            <a:br>
              <a:rPr lang="it-IT" sz="2400" dirty="0"/>
            </a:br>
            <a:endParaRPr lang="it-IT" sz="2400" dirty="0"/>
          </a:p>
          <a:p>
            <a:pPr marL="0" indent="0">
              <a:buNone/>
            </a:pPr>
            <a:r>
              <a:rPr lang="it-IT" sz="2400" dirty="0"/>
              <a:t>Popolazione delle strutture circondariali senza limiti di età;</a:t>
            </a:r>
            <a:br>
              <a:rPr lang="it-IT" sz="2400" dirty="0"/>
            </a:br>
            <a:endParaRPr lang="it-IT" sz="2400" dirty="0"/>
          </a:p>
          <a:p>
            <a:pPr marL="0" indent="0">
              <a:buNone/>
            </a:pPr>
            <a:r>
              <a:rPr lang="it-IT" sz="2400" dirty="0"/>
              <a:t>Persone seguite dai Servizi per le Dipendenze (</a:t>
            </a:r>
            <a:r>
              <a:rPr lang="it-IT" sz="2400" dirty="0" err="1"/>
              <a:t>serD</a:t>
            </a:r>
            <a:r>
              <a:rPr lang="it-IT" sz="2400" dirty="0"/>
              <a:t>) senza limiti di età.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D22AB43-592A-4855-AF82-30D35D76C0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7" y="457200"/>
            <a:ext cx="6048301" cy="1099592"/>
          </a:xfrm>
        </p:spPr>
        <p:txBody>
          <a:bodyPr anchor="t">
            <a:normAutofit/>
          </a:bodyPr>
          <a:lstStyle/>
          <a:p>
            <a:r>
              <a:rPr lang="it-IT" sz="3600" b="1" dirty="0">
                <a:latin typeface="Verdana" panose="020B0604030504040204" pitchFamily="34" charset="0"/>
                <a:ea typeface="Verdana" panose="020B0604030504040204" pitchFamily="34" charset="0"/>
              </a:rPr>
              <a:t>Screening gratuito epatite C in Alto Adige</a:t>
            </a:r>
          </a:p>
        </p:txBody>
      </p:sp>
      <p:pic>
        <p:nvPicPr>
          <p:cNvPr id="8" name="Elemento grafico 7" descr="Utente con riempimento a tinta unita">
            <a:extLst>
              <a:ext uri="{FF2B5EF4-FFF2-40B4-BE49-F238E27FC236}">
                <a16:creationId xmlns:a16="http://schemas.microsoft.com/office/drawing/2014/main" id="{05C2B300-8D1E-4D24-8226-474F695F7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504" y="2301857"/>
            <a:ext cx="504056" cy="504056"/>
          </a:xfrm>
          <a:prstGeom prst="rect">
            <a:avLst/>
          </a:prstGeom>
        </p:spPr>
      </p:pic>
      <p:pic>
        <p:nvPicPr>
          <p:cNvPr id="9" name="Elemento grafico 8" descr="Utente con riempimento a tinta unita">
            <a:extLst>
              <a:ext uri="{FF2B5EF4-FFF2-40B4-BE49-F238E27FC236}">
                <a16:creationId xmlns:a16="http://schemas.microsoft.com/office/drawing/2014/main" id="{4B7CC87D-87CD-4BD9-9273-BA0F22F80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504" y="3429000"/>
            <a:ext cx="504056" cy="504056"/>
          </a:xfrm>
          <a:prstGeom prst="rect">
            <a:avLst/>
          </a:prstGeom>
        </p:spPr>
      </p:pic>
      <p:pic>
        <p:nvPicPr>
          <p:cNvPr id="10" name="Elemento grafico 9" descr="Utente con riempimento a tinta unita">
            <a:extLst>
              <a:ext uri="{FF2B5EF4-FFF2-40B4-BE49-F238E27FC236}">
                <a16:creationId xmlns:a16="http://schemas.microsoft.com/office/drawing/2014/main" id="{1DD39A75-59AA-4C77-8A0F-F961E4AFB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504" y="4556143"/>
            <a:ext cx="504056" cy="504056"/>
          </a:xfrm>
          <a:prstGeom prst="rect">
            <a:avLst/>
          </a:prstGeom>
        </p:spPr>
      </p:pic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48AF6828-2B93-CEE7-6628-4B4DDBF87E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21576" y="457200"/>
          <a:ext cx="3830637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019999" imgH="11344198" progId="AcroExch.Document.DC">
                  <p:embed/>
                </p:oleObj>
              </mc:Choice>
              <mc:Fallback>
                <p:oleObj name="Acrobat Document" r:id="rId4" imgW="8019999" imgH="11344198" progId="AcroExch.Document.DC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48AF6828-2B93-CEE7-6628-4B4DDBF87E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21576" y="457200"/>
                        <a:ext cx="3830637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861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994</Words>
  <Application>Microsoft Office PowerPoint</Application>
  <PresentationFormat>Widescreen</PresentationFormat>
  <Paragraphs>76</Paragraphs>
  <Slides>16</Slides>
  <Notes>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Verdana</vt:lpstr>
      <vt:lpstr>Wingdings</vt:lpstr>
      <vt:lpstr>1_Tema di Office</vt:lpstr>
      <vt:lpstr>Acrobat Document</vt:lpstr>
      <vt:lpstr>  </vt:lpstr>
      <vt:lpstr>Interventi/Ablauf</vt:lpstr>
      <vt:lpstr>Base giuridica</vt:lpstr>
      <vt:lpstr>Epatite C: una overview </vt:lpstr>
      <vt:lpstr>Epatite C: una overview</vt:lpstr>
      <vt:lpstr>Statistiche internazionali </vt:lpstr>
      <vt:lpstr>Statistiche Italia e Alto Adige</vt:lpstr>
      <vt:lpstr>Cure disponibili</vt:lpstr>
      <vt:lpstr>Screening gratuito epatite C in Alto Adige</vt:lpstr>
      <vt:lpstr>Scopi dello screening</vt:lpstr>
      <vt:lpstr>Svolgimento dello screening</vt:lpstr>
      <vt:lpstr>Roadmap                 *Necessaria la prenotazione online o sull’app SaniBook oppure telefonando al n. unico 047* 100 100</vt:lpstr>
      <vt:lpstr>Località e orari di prelievo Screening Days</vt:lpstr>
      <vt:lpstr>Località e orari di prelievo Screening Days</vt:lpstr>
      <vt:lpstr>Località e orari di prelievo Screening Days</vt:lpstr>
      <vt:lpstr>                                             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Leo Dr. Rocco</dc:creator>
  <cp:lastModifiedBy>Leo Dr. Rocco</cp:lastModifiedBy>
  <cp:revision>11</cp:revision>
  <dcterms:created xsi:type="dcterms:W3CDTF">2023-02-17T09:35:51Z</dcterms:created>
  <dcterms:modified xsi:type="dcterms:W3CDTF">2023-02-23T08:45:33Z</dcterms:modified>
</cp:coreProperties>
</file>