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8" r:id="rId3"/>
    <p:sldId id="284" r:id="rId4"/>
    <p:sldId id="296" r:id="rId5"/>
    <p:sldId id="269" r:id="rId6"/>
    <p:sldId id="281" r:id="rId7"/>
    <p:sldId id="289" r:id="rId8"/>
    <p:sldId id="290" r:id="rId9"/>
    <p:sldId id="291" r:id="rId10"/>
    <p:sldId id="273" r:id="rId11"/>
    <p:sldId id="279" r:id="rId12"/>
    <p:sldId id="293" r:id="rId13"/>
    <p:sldId id="292" r:id="rId14"/>
    <p:sldId id="299" r:id="rId15"/>
    <p:sldId id="300" r:id="rId16"/>
    <p:sldId id="294" r:id="rId17"/>
    <p:sldId id="295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3E436-40DE-45D0-A385-45E7234965EF}" type="doc">
      <dgm:prSet loTypeId="urn:microsoft.com/office/officeart/2005/8/layout/bProcess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0859CD-8761-4C05-A55C-719FC4C7E0C0}">
      <dgm:prSet custT="1"/>
      <dgm:spPr/>
      <dgm:t>
        <a:bodyPr/>
        <a:lstStyle/>
        <a:p>
          <a:r>
            <a:rPr lang="it-IT" sz="1600" dirty="0" err="1">
              <a:latin typeface="Verdana" panose="020B0604030504040204" pitchFamily="34" charset="0"/>
              <a:ea typeface="Verdana" panose="020B0604030504040204" pitchFamily="34" charset="0"/>
            </a:rPr>
            <a:t>Bluttest</a:t>
          </a:r>
          <a:endParaRPr lang="en-US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FE0A218-786F-450E-8C61-1E7572E15764}" type="parTrans" cxnId="{DA248738-8780-481E-98A4-CEBCD73BD9EB}">
      <dgm:prSet/>
      <dgm:spPr/>
      <dgm:t>
        <a:bodyPr/>
        <a:lstStyle/>
        <a:p>
          <a:endParaRPr lang="en-US"/>
        </a:p>
      </dgm:t>
    </dgm:pt>
    <dgm:pt modelId="{20498367-FB9C-4593-88D0-CFD698F3A29E}" type="sibTrans" cxnId="{DA248738-8780-481E-98A4-CEBCD73BD9E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51F18C0-B57D-4964-B24F-B566A83A8D58}">
      <dgm:prSet custT="1"/>
      <dgm:spPr/>
      <dgm:t>
        <a:bodyPr/>
        <a:lstStyle/>
        <a:p>
          <a:r>
            <a:rPr lang="en-US" sz="1600" dirty="0" err="1">
              <a:latin typeface="Verdana" panose="020B0604030504040204" pitchFamily="34" charset="0"/>
              <a:ea typeface="Verdana" panose="020B0604030504040204" pitchFamily="34" charset="0"/>
            </a:rPr>
            <a:t>Auswertung</a:t>
          </a:r>
          <a:endParaRPr lang="en-US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EBB4D44-D60D-44FC-80F0-F5629C71001E}" type="parTrans" cxnId="{524FF784-60DD-495D-8D13-3AC29145F665}">
      <dgm:prSet/>
      <dgm:spPr/>
      <dgm:t>
        <a:bodyPr/>
        <a:lstStyle/>
        <a:p>
          <a:endParaRPr lang="en-US"/>
        </a:p>
      </dgm:t>
    </dgm:pt>
    <dgm:pt modelId="{3FA2BD28-E58E-4020-A297-1D27826FEB7C}" type="sibTrans" cxnId="{524FF784-60DD-495D-8D13-3AC29145F665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1D0C673B-216E-42D7-B7EF-4DC2D9A1781C}">
      <dgm:prSet custT="1"/>
      <dgm:spPr/>
      <dgm:t>
        <a:bodyPr/>
        <a:lstStyle/>
        <a:p>
          <a:r>
            <a:rPr lang="it-IT" sz="1100" b="1" dirty="0" err="1"/>
            <a:t>Ergebnis</a:t>
          </a:r>
          <a:r>
            <a:rPr lang="it-IT" sz="1100" b="1" dirty="0"/>
            <a:t> </a:t>
          </a:r>
          <a:r>
            <a:rPr lang="it-IT" sz="1100" b="1" dirty="0" err="1"/>
            <a:t>negativ</a:t>
          </a:r>
          <a:r>
            <a:rPr lang="it-IT" sz="1100" b="1" dirty="0"/>
            <a:t>:</a:t>
          </a:r>
          <a:br>
            <a:rPr lang="it-IT" sz="1100" b="1" dirty="0"/>
          </a:br>
          <a:r>
            <a:rPr lang="it-IT" sz="1100" dirty="0" err="1"/>
            <a:t>keine</a:t>
          </a:r>
          <a:r>
            <a:rPr lang="it-IT" sz="1100" dirty="0"/>
            <a:t> </a:t>
          </a:r>
          <a:r>
            <a:rPr lang="it-IT" sz="1100" dirty="0" err="1"/>
            <a:t>weitere</a:t>
          </a:r>
          <a:r>
            <a:rPr lang="it-IT" sz="1100" dirty="0"/>
            <a:t> </a:t>
          </a:r>
          <a:r>
            <a:rPr lang="it-IT" sz="1100" dirty="0" err="1"/>
            <a:t>Mitteilung</a:t>
          </a:r>
          <a:endParaRPr lang="en-US" sz="1100" dirty="0"/>
        </a:p>
      </dgm:t>
    </dgm:pt>
    <dgm:pt modelId="{A2B23535-68EF-4BA2-95D1-C07D3BB375A8}" type="parTrans" cxnId="{B85A64B9-89CB-4B01-857B-45652A879EE0}">
      <dgm:prSet/>
      <dgm:spPr/>
      <dgm:t>
        <a:bodyPr/>
        <a:lstStyle/>
        <a:p>
          <a:endParaRPr lang="en-US"/>
        </a:p>
      </dgm:t>
    </dgm:pt>
    <dgm:pt modelId="{1C2CE8F9-46BC-472D-A14B-162689E3EB0F}" type="sibTrans" cxnId="{B85A64B9-89CB-4B01-857B-45652A879EE0}">
      <dgm:prSet/>
      <dgm:spPr>
        <a:solidFill>
          <a:srgbClr val="00B050"/>
        </a:solidFill>
      </dgm:spPr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901D2998-4CCF-43C4-BC09-6181B69E9A44}">
      <dgm:prSet custT="1"/>
      <dgm:spPr/>
      <dgm:t>
        <a:bodyPr/>
        <a:lstStyle/>
        <a:p>
          <a:r>
            <a:rPr lang="it-IT" sz="1100" b="1" dirty="0" err="1"/>
            <a:t>Ergebnis</a:t>
          </a:r>
          <a:r>
            <a:rPr lang="it-IT" sz="1100" b="1" dirty="0"/>
            <a:t> </a:t>
          </a:r>
          <a:r>
            <a:rPr lang="it-IT" sz="1100" b="1" dirty="0" err="1"/>
            <a:t>positiv</a:t>
          </a:r>
          <a:r>
            <a:rPr lang="it-IT" sz="1100" dirty="0"/>
            <a:t>:</a:t>
          </a:r>
          <a:br>
            <a:rPr lang="it-IT" sz="1100" dirty="0"/>
          </a:br>
          <a:r>
            <a:rPr lang="it-IT" sz="1100" dirty="0" err="1"/>
            <a:t>Untersuchung</a:t>
          </a:r>
          <a:r>
            <a:rPr lang="it-IT" sz="1100" dirty="0"/>
            <a:t> zur </a:t>
          </a:r>
          <a:r>
            <a:rPr lang="it-IT" sz="1100" dirty="0" err="1"/>
            <a:t>Bestimmung</a:t>
          </a:r>
          <a:r>
            <a:rPr lang="it-IT" sz="1100" dirty="0"/>
            <a:t> </a:t>
          </a:r>
          <a:r>
            <a:rPr lang="it-IT" sz="1100" dirty="0" err="1"/>
            <a:t>der</a:t>
          </a:r>
          <a:r>
            <a:rPr lang="it-IT" sz="1100" dirty="0"/>
            <a:t> </a:t>
          </a:r>
          <a:r>
            <a:rPr lang="it-IT" sz="1100" dirty="0" err="1"/>
            <a:t>Viruslast</a:t>
          </a:r>
          <a:r>
            <a:rPr lang="it-IT" sz="1100" dirty="0"/>
            <a:t> (PCR HCV-RNA)</a:t>
          </a:r>
          <a:endParaRPr lang="en-US" sz="1100" dirty="0"/>
        </a:p>
      </dgm:t>
    </dgm:pt>
    <dgm:pt modelId="{EE7D185D-C8B7-424E-9D2F-756B1498AAEE}" type="parTrans" cxnId="{93EFE376-7601-4FC8-B3BC-6DBC30345D31}">
      <dgm:prSet/>
      <dgm:spPr/>
      <dgm:t>
        <a:bodyPr/>
        <a:lstStyle/>
        <a:p>
          <a:endParaRPr lang="en-US"/>
        </a:p>
      </dgm:t>
    </dgm:pt>
    <dgm:pt modelId="{BD7525E9-A084-430C-8B6E-39DAE534E336}" type="sibTrans" cxnId="{93EFE376-7601-4FC8-B3BC-6DBC30345D31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C3F48841-306C-4C97-9EBA-3F72282093D8}">
      <dgm:prSet/>
      <dgm:spPr/>
      <dgm:t>
        <a:bodyPr/>
        <a:lstStyle/>
        <a:p>
          <a:r>
            <a:rPr lang="it-IT" b="1" dirty="0" err="1"/>
            <a:t>Bestehende</a:t>
          </a:r>
          <a:r>
            <a:rPr lang="it-IT" b="1" dirty="0"/>
            <a:t> </a:t>
          </a:r>
          <a:r>
            <a:rPr lang="it-IT" b="1" dirty="0" err="1"/>
            <a:t>Infektion</a:t>
          </a:r>
          <a:r>
            <a:rPr lang="it-IT" b="1" dirty="0"/>
            <a:t>:</a:t>
          </a:r>
          <a:br>
            <a:rPr lang="it-IT" b="1" dirty="0"/>
          </a:br>
          <a:r>
            <a:rPr lang="it-IT" b="1" dirty="0" err="1"/>
            <a:t>Beginn</a:t>
          </a:r>
          <a:r>
            <a:rPr lang="it-IT" b="1" dirty="0"/>
            <a:t> </a:t>
          </a:r>
          <a:r>
            <a:rPr lang="it-IT" b="1" dirty="0" err="1"/>
            <a:t>der</a:t>
          </a:r>
          <a:r>
            <a:rPr lang="it-IT" b="1" dirty="0"/>
            <a:t> </a:t>
          </a:r>
          <a:r>
            <a:rPr lang="it-IT" dirty="0" err="1"/>
            <a:t>Behandlung</a:t>
          </a:r>
          <a:endParaRPr lang="en-US" dirty="0"/>
        </a:p>
      </dgm:t>
    </dgm:pt>
    <dgm:pt modelId="{C6A5DE8C-F358-4F1E-BE11-20365403B8C7}" type="parTrans" cxnId="{6B87516E-62AB-41A7-8B66-550EECCD8D7F}">
      <dgm:prSet/>
      <dgm:spPr/>
      <dgm:t>
        <a:bodyPr/>
        <a:lstStyle/>
        <a:p>
          <a:endParaRPr lang="en-US"/>
        </a:p>
      </dgm:t>
    </dgm:pt>
    <dgm:pt modelId="{AF2511E4-2721-4E76-AF76-294A5C70ADB9}" type="sibTrans" cxnId="{6B87516E-62AB-41A7-8B66-550EECCD8D7F}">
      <dgm:prSet/>
      <dgm:spPr/>
      <dgm:t>
        <a:bodyPr/>
        <a:lstStyle/>
        <a:p>
          <a:endParaRPr lang="en-US"/>
        </a:p>
      </dgm:t>
    </dgm:pt>
    <dgm:pt modelId="{48AAB609-5658-4089-995F-A062B03E152E}" type="pres">
      <dgm:prSet presAssocID="{7813E436-40DE-45D0-A385-45E7234965EF}" presName="diagram" presStyleCnt="0">
        <dgm:presLayoutVars>
          <dgm:dir/>
          <dgm:resizeHandles/>
        </dgm:presLayoutVars>
      </dgm:prSet>
      <dgm:spPr/>
    </dgm:pt>
    <dgm:pt modelId="{5EEF42C0-A59B-4382-94DE-395B8625FD8A}" type="pres">
      <dgm:prSet presAssocID="{2D0859CD-8761-4C05-A55C-719FC4C7E0C0}" presName="firstNode" presStyleLbl="node1" presStyleIdx="0" presStyleCnt="5" custScaleX="143950" custScaleY="119443" custLinFactNeighborX="-2104" custLinFactNeighborY="7782">
        <dgm:presLayoutVars>
          <dgm:bulletEnabled val="1"/>
        </dgm:presLayoutVars>
      </dgm:prSet>
      <dgm:spPr/>
    </dgm:pt>
    <dgm:pt modelId="{24B7FF9D-5C91-419A-BEAF-65855346F477}" type="pres">
      <dgm:prSet presAssocID="{20498367-FB9C-4593-88D0-CFD698F3A29E}" presName="sibTrans" presStyleLbl="sibTrans2D1" presStyleIdx="0" presStyleCnt="4" custLinFactNeighborX="-9371" custLinFactNeighborY="-1927"/>
      <dgm:spPr/>
    </dgm:pt>
    <dgm:pt modelId="{D5A20A34-C2D3-4AB8-8761-3D7F3C1F7583}" type="pres">
      <dgm:prSet presAssocID="{D51F18C0-B57D-4964-B24F-B566A83A8D58}" presName="middleNode" presStyleCnt="0"/>
      <dgm:spPr/>
    </dgm:pt>
    <dgm:pt modelId="{A6EF71DB-FF2B-437A-A94D-2B44D4F58C49}" type="pres">
      <dgm:prSet presAssocID="{D51F18C0-B57D-4964-B24F-B566A83A8D58}" presName="padding" presStyleLbl="node1" presStyleIdx="0" presStyleCnt="5"/>
      <dgm:spPr/>
    </dgm:pt>
    <dgm:pt modelId="{4BE0EA39-81D4-4379-8720-C7253B6E2E28}" type="pres">
      <dgm:prSet presAssocID="{D51F18C0-B57D-4964-B24F-B566A83A8D58}" presName="shape" presStyleLbl="node1" presStyleIdx="1" presStyleCnt="5" custScaleX="280759" custScaleY="185839" custLinFactX="100000" custLinFactY="-100000" custLinFactNeighborX="179897" custLinFactNeighborY="-119152">
        <dgm:presLayoutVars>
          <dgm:bulletEnabled val="1"/>
        </dgm:presLayoutVars>
      </dgm:prSet>
      <dgm:spPr/>
    </dgm:pt>
    <dgm:pt modelId="{29452043-34B4-4268-8448-F6CA2F07A569}" type="pres">
      <dgm:prSet presAssocID="{3FA2BD28-E58E-4020-A297-1D27826FEB7C}" presName="sibTrans" presStyleLbl="sibTrans2D1" presStyleIdx="1" presStyleCnt="4" custAng="5450699" custLinFactX="-452902" custLinFactY="100000" custLinFactNeighborX="-500000" custLinFactNeighborY="120856"/>
      <dgm:spPr/>
    </dgm:pt>
    <dgm:pt modelId="{5D788213-F3B9-471D-A64E-B26D845FDC77}" type="pres">
      <dgm:prSet presAssocID="{1D0C673B-216E-42D7-B7EF-4DC2D9A1781C}" presName="middleNode" presStyleCnt="0"/>
      <dgm:spPr/>
    </dgm:pt>
    <dgm:pt modelId="{6468E90C-2510-4EAE-937F-BF1D09CA21D4}" type="pres">
      <dgm:prSet presAssocID="{1D0C673B-216E-42D7-B7EF-4DC2D9A1781C}" presName="padding" presStyleLbl="node1" presStyleIdx="1" presStyleCnt="5"/>
      <dgm:spPr/>
    </dgm:pt>
    <dgm:pt modelId="{EEBC8094-BAA1-47FB-A851-609D5C8B8BEB}" type="pres">
      <dgm:prSet presAssocID="{1D0C673B-216E-42D7-B7EF-4DC2D9A1781C}" presName="shape" presStyleLbl="node1" presStyleIdx="2" presStyleCnt="5" custScaleX="231897" custScaleY="193809" custLinFactX="100000" custLinFactY="-100000" custLinFactNeighborX="163709" custLinFactNeighborY="-107253">
        <dgm:presLayoutVars>
          <dgm:bulletEnabled val="1"/>
        </dgm:presLayoutVars>
      </dgm:prSet>
      <dgm:spPr/>
    </dgm:pt>
    <dgm:pt modelId="{24B61E03-0802-4980-8F33-7BEE88A7FA35}" type="pres">
      <dgm:prSet presAssocID="{1C2CE8F9-46BC-472D-A14B-162689E3EB0F}" presName="sibTrans" presStyleLbl="sibTrans2D1" presStyleIdx="2" presStyleCnt="4" custAng="13058933" custFlipVert="1" custScaleX="100831" custLinFactY="-100000" custLinFactNeighborX="94153" custLinFactNeighborY="-140811"/>
      <dgm:spPr/>
    </dgm:pt>
    <dgm:pt modelId="{AC0B26A5-0F04-4274-A765-880A1FD8B366}" type="pres">
      <dgm:prSet presAssocID="{901D2998-4CCF-43C4-BC09-6181B69E9A44}" presName="middleNode" presStyleCnt="0"/>
      <dgm:spPr/>
    </dgm:pt>
    <dgm:pt modelId="{98E5567C-2860-4F50-BA1F-F33218659005}" type="pres">
      <dgm:prSet presAssocID="{901D2998-4CCF-43C4-BC09-6181B69E9A44}" presName="padding" presStyleLbl="node1" presStyleIdx="2" presStyleCnt="5"/>
      <dgm:spPr/>
    </dgm:pt>
    <dgm:pt modelId="{CA1C5DDB-CAEA-48D8-83F1-BDB180B1AB18}" type="pres">
      <dgm:prSet presAssocID="{901D2998-4CCF-43C4-BC09-6181B69E9A44}" presName="shape" presStyleLbl="node1" presStyleIdx="3" presStyleCnt="5" custScaleX="228852" custScaleY="179220" custLinFactY="100000" custLinFactNeighborX="-59101" custLinFactNeighborY="168297">
        <dgm:presLayoutVars>
          <dgm:bulletEnabled val="1"/>
        </dgm:presLayoutVars>
      </dgm:prSet>
      <dgm:spPr/>
    </dgm:pt>
    <dgm:pt modelId="{D8C508EC-1D37-48AB-94EF-557B27E5AC40}" type="pres">
      <dgm:prSet presAssocID="{BD7525E9-A084-430C-8B6E-39DAE534E336}" presName="sibTrans" presStyleLbl="sibTrans2D1" presStyleIdx="3" presStyleCnt="4" custAng="21551801" custLinFactNeighborX="38886" custLinFactNeighborY="-23163"/>
      <dgm:spPr/>
    </dgm:pt>
    <dgm:pt modelId="{C25F82D7-AB7A-4F38-975F-70FD6B628617}" type="pres">
      <dgm:prSet presAssocID="{C3F48841-306C-4C97-9EBA-3F72282093D8}" presName="lastNode" presStyleLbl="node1" presStyleIdx="4" presStyleCnt="5" custScaleX="148980" custScaleY="118127" custLinFactY="86452" custLinFactNeighborX="-33146" custLinFactNeighborY="100000">
        <dgm:presLayoutVars>
          <dgm:bulletEnabled val="1"/>
        </dgm:presLayoutVars>
      </dgm:prSet>
      <dgm:spPr/>
    </dgm:pt>
  </dgm:ptLst>
  <dgm:cxnLst>
    <dgm:cxn modelId="{A9C37B0A-BB3A-4D8C-BB24-B6F4234CF39C}" type="presOf" srcId="{BD7525E9-A084-430C-8B6E-39DAE534E336}" destId="{D8C508EC-1D37-48AB-94EF-557B27E5AC40}" srcOrd="0" destOrd="0" presId="urn:microsoft.com/office/officeart/2005/8/layout/bProcess2"/>
    <dgm:cxn modelId="{604AF61A-C8F1-48A5-A8F1-D9810053EF35}" type="presOf" srcId="{20498367-FB9C-4593-88D0-CFD698F3A29E}" destId="{24B7FF9D-5C91-419A-BEAF-65855346F477}" srcOrd="0" destOrd="0" presId="urn:microsoft.com/office/officeart/2005/8/layout/bProcess2"/>
    <dgm:cxn modelId="{DA248738-8780-481E-98A4-CEBCD73BD9EB}" srcId="{7813E436-40DE-45D0-A385-45E7234965EF}" destId="{2D0859CD-8761-4C05-A55C-719FC4C7E0C0}" srcOrd="0" destOrd="0" parTransId="{BFE0A218-786F-450E-8C61-1E7572E15764}" sibTransId="{20498367-FB9C-4593-88D0-CFD698F3A29E}"/>
    <dgm:cxn modelId="{37F73261-6634-4366-AD45-C48D1018851C}" type="presOf" srcId="{D51F18C0-B57D-4964-B24F-B566A83A8D58}" destId="{4BE0EA39-81D4-4379-8720-C7253B6E2E28}" srcOrd="0" destOrd="0" presId="urn:microsoft.com/office/officeart/2005/8/layout/bProcess2"/>
    <dgm:cxn modelId="{6B87516E-62AB-41A7-8B66-550EECCD8D7F}" srcId="{7813E436-40DE-45D0-A385-45E7234965EF}" destId="{C3F48841-306C-4C97-9EBA-3F72282093D8}" srcOrd="4" destOrd="0" parTransId="{C6A5DE8C-F358-4F1E-BE11-20365403B8C7}" sibTransId="{AF2511E4-2721-4E76-AF76-294A5C70ADB9}"/>
    <dgm:cxn modelId="{93EFE376-7601-4FC8-B3BC-6DBC30345D31}" srcId="{7813E436-40DE-45D0-A385-45E7234965EF}" destId="{901D2998-4CCF-43C4-BC09-6181B69E9A44}" srcOrd="3" destOrd="0" parTransId="{EE7D185D-C8B7-424E-9D2F-756B1498AAEE}" sibTransId="{BD7525E9-A084-430C-8B6E-39DAE534E336}"/>
    <dgm:cxn modelId="{524FF784-60DD-495D-8D13-3AC29145F665}" srcId="{7813E436-40DE-45D0-A385-45E7234965EF}" destId="{D51F18C0-B57D-4964-B24F-B566A83A8D58}" srcOrd="1" destOrd="0" parTransId="{FEBB4D44-D60D-44FC-80F0-F5629C71001E}" sibTransId="{3FA2BD28-E58E-4020-A297-1D27826FEB7C}"/>
    <dgm:cxn modelId="{8FD32887-D3CF-4B13-9105-F77E2A889667}" type="presOf" srcId="{901D2998-4CCF-43C4-BC09-6181B69E9A44}" destId="{CA1C5DDB-CAEA-48D8-83F1-BDB180B1AB18}" srcOrd="0" destOrd="0" presId="urn:microsoft.com/office/officeart/2005/8/layout/bProcess2"/>
    <dgm:cxn modelId="{456BF299-78C0-4123-8543-0882C32D70C6}" type="presOf" srcId="{3FA2BD28-E58E-4020-A297-1D27826FEB7C}" destId="{29452043-34B4-4268-8448-F6CA2F07A569}" srcOrd="0" destOrd="0" presId="urn:microsoft.com/office/officeart/2005/8/layout/bProcess2"/>
    <dgm:cxn modelId="{EE6952B7-8AFB-4497-8E22-1921058753D5}" type="presOf" srcId="{2D0859CD-8761-4C05-A55C-719FC4C7E0C0}" destId="{5EEF42C0-A59B-4382-94DE-395B8625FD8A}" srcOrd="0" destOrd="0" presId="urn:microsoft.com/office/officeart/2005/8/layout/bProcess2"/>
    <dgm:cxn modelId="{B85A64B9-89CB-4B01-857B-45652A879EE0}" srcId="{7813E436-40DE-45D0-A385-45E7234965EF}" destId="{1D0C673B-216E-42D7-B7EF-4DC2D9A1781C}" srcOrd="2" destOrd="0" parTransId="{A2B23535-68EF-4BA2-95D1-C07D3BB375A8}" sibTransId="{1C2CE8F9-46BC-472D-A14B-162689E3EB0F}"/>
    <dgm:cxn modelId="{20C050CF-C0FC-4AFE-83B8-D86E21E7047F}" type="presOf" srcId="{C3F48841-306C-4C97-9EBA-3F72282093D8}" destId="{C25F82D7-AB7A-4F38-975F-70FD6B628617}" srcOrd="0" destOrd="0" presId="urn:microsoft.com/office/officeart/2005/8/layout/bProcess2"/>
    <dgm:cxn modelId="{A3B111F1-43F4-410B-BB13-697CCD833ABC}" type="presOf" srcId="{1C2CE8F9-46BC-472D-A14B-162689E3EB0F}" destId="{24B61E03-0802-4980-8F33-7BEE88A7FA35}" srcOrd="0" destOrd="0" presId="urn:microsoft.com/office/officeart/2005/8/layout/bProcess2"/>
    <dgm:cxn modelId="{E681CDFB-6625-4977-B5DF-D197276A28AB}" type="presOf" srcId="{7813E436-40DE-45D0-A385-45E7234965EF}" destId="{48AAB609-5658-4089-995F-A062B03E152E}" srcOrd="0" destOrd="0" presId="urn:microsoft.com/office/officeart/2005/8/layout/bProcess2"/>
    <dgm:cxn modelId="{3EE4B9FE-4F19-490F-8993-79ACEF28979B}" type="presOf" srcId="{1D0C673B-216E-42D7-B7EF-4DC2D9A1781C}" destId="{EEBC8094-BAA1-47FB-A851-609D5C8B8BEB}" srcOrd="0" destOrd="0" presId="urn:microsoft.com/office/officeart/2005/8/layout/bProcess2"/>
    <dgm:cxn modelId="{38ED2E1A-3A37-4829-A080-632A644E1FF8}" type="presParOf" srcId="{48AAB609-5658-4089-995F-A062B03E152E}" destId="{5EEF42C0-A59B-4382-94DE-395B8625FD8A}" srcOrd="0" destOrd="0" presId="urn:microsoft.com/office/officeart/2005/8/layout/bProcess2"/>
    <dgm:cxn modelId="{55081218-1482-4340-BA97-77D67B261087}" type="presParOf" srcId="{48AAB609-5658-4089-995F-A062B03E152E}" destId="{24B7FF9D-5C91-419A-BEAF-65855346F477}" srcOrd="1" destOrd="0" presId="urn:microsoft.com/office/officeart/2005/8/layout/bProcess2"/>
    <dgm:cxn modelId="{AC9F114C-EB4E-40ED-8390-C6C779644DF5}" type="presParOf" srcId="{48AAB609-5658-4089-995F-A062B03E152E}" destId="{D5A20A34-C2D3-4AB8-8761-3D7F3C1F7583}" srcOrd="2" destOrd="0" presId="urn:microsoft.com/office/officeart/2005/8/layout/bProcess2"/>
    <dgm:cxn modelId="{460834D1-EF60-4B98-84EA-877E4FE54BDD}" type="presParOf" srcId="{D5A20A34-C2D3-4AB8-8761-3D7F3C1F7583}" destId="{A6EF71DB-FF2B-437A-A94D-2B44D4F58C49}" srcOrd="0" destOrd="0" presId="urn:microsoft.com/office/officeart/2005/8/layout/bProcess2"/>
    <dgm:cxn modelId="{3DCC6AC1-A570-45E8-BF5C-349914B28FD2}" type="presParOf" srcId="{D5A20A34-C2D3-4AB8-8761-3D7F3C1F7583}" destId="{4BE0EA39-81D4-4379-8720-C7253B6E2E28}" srcOrd="1" destOrd="0" presId="urn:microsoft.com/office/officeart/2005/8/layout/bProcess2"/>
    <dgm:cxn modelId="{72B211BC-AFE3-4D90-A88B-52F5E02300AA}" type="presParOf" srcId="{48AAB609-5658-4089-995F-A062B03E152E}" destId="{29452043-34B4-4268-8448-F6CA2F07A569}" srcOrd="3" destOrd="0" presId="urn:microsoft.com/office/officeart/2005/8/layout/bProcess2"/>
    <dgm:cxn modelId="{1BAA90BB-2CC1-48CD-8D14-4DFD011E7E16}" type="presParOf" srcId="{48AAB609-5658-4089-995F-A062B03E152E}" destId="{5D788213-F3B9-471D-A64E-B26D845FDC77}" srcOrd="4" destOrd="0" presId="urn:microsoft.com/office/officeart/2005/8/layout/bProcess2"/>
    <dgm:cxn modelId="{4FBC130D-FA8B-4972-BDCE-4CE6251E57F0}" type="presParOf" srcId="{5D788213-F3B9-471D-A64E-B26D845FDC77}" destId="{6468E90C-2510-4EAE-937F-BF1D09CA21D4}" srcOrd="0" destOrd="0" presId="urn:microsoft.com/office/officeart/2005/8/layout/bProcess2"/>
    <dgm:cxn modelId="{0C12412E-C47B-47FC-A703-F3C04BB5DDC8}" type="presParOf" srcId="{5D788213-F3B9-471D-A64E-B26D845FDC77}" destId="{EEBC8094-BAA1-47FB-A851-609D5C8B8BEB}" srcOrd="1" destOrd="0" presId="urn:microsoft.com/office/officeart/2005/8/layout/bProcess2"/>
    <dgm:cxn modelId="{0ABA517F-115B-4ADF-A989-2144E3A8910C}" type="presParOf" srcId="{48AAB609-5658-4089-995F-A062B03E152E}" destId="{24B61E03-0802-4980-8F33-7BEE88A7FA35}" srcOrd="5" destOrd="0" presId="urn:microsoft.com/office/officeart/2005/8/layout/bProcess2"/>
    <dgm:cxn modelId="{40BE3BA7-FB65-453A-9FE1-B52565917980}" type="presParOf" srcId="{48AAB609-5658-4089-995F-A062B03E152E}" destId="{AC0B26A5-0F04-4274-A765-880A1FD8B366}" srcOrd="6" destOrd="0" presId="urn:microsoft.com/office/officeart/2005/8/layout/bProcess2"/>
    <dgm:cxn modelId="{1967526B-E985-4C93-B06B-40290E6788A8}" type="presParOf" srcId="{AC0B26A5-0F04-4274-A765-880A1FD8B366}" destId="{98E5567C-2860-4F50-BA1F-F33218659005}" srcOrd="0" destOrd="0" presId="urn:microsoft.com/office/officeart/2005/8/layout/bProcess2"/>
    <dgm:cxn modelId="{2CEC717F-8E19-427C-A8E4-A1F2A1D5439F}" type="presParOf" srcId="{AC0B26A5-0F04-4274-A765-880A1FD8B366}" destId="{CA1C5DDB-CAEA-48D8-83F1-BDB180B1AB18}" srcOrd="1" destOrd="0" presId="urn:microsoft.com/office/officeart/2005/8/layout/bProcess2"/>
    <dgm:cxn modelId="{496BA12A-0F44-4DB7-AEF1-50B145BC1BDC}" type="presParOf" srcId="{48AAB609-5658-4089-995F-A062B03E152E}" destId="{D8C508EC-1D37-48AB-94EF-557B27E5AC40}" srcOrd="7" destOrd="0" presId="urn:microsoft.com/office/officeart/2005/8/layout/bProcess2"/>
    <dgm:cxn modelId="{5F3D6770-107B-4BC3-95F1-8111E9BF19DB}" type="presParOf" srcId="{48AAB609-5658-4089-995F-A062B03E152E}" destId="{C25F82D7-AB7A-4F38-975F-70FD6B628617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F42C0-A59B-4382-94DE-395B8625FD8A}">
      <dsp:nvSpPr>
        <dsp:cNvPr id="0" name=""/>
        <dsp:cNvSpPr/>
      </dsp:nvSpPr>
      <dsp:spPr>
        <a:xfrm>
          <a:off x="188432" y="640277"/>
          <a:ext cx="1382508" cy="11471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latin typeface="Verdana" panose="020B0604030504040204" pitchFamily="34" charset="0"/>
              <a:ea typeface="Verdana" panose="020B0604030504040204" pitchFamily="34" charset="0"/>
            </a:rPr>
            <a:t>Bluttest</a:t>
          </a:r>
          <a:endParaRPr lang="en-US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90896" y="808272"/>
        <a:ext cx="977580" cy="811151"/>
      </dsp:txXfrm>
    </dsp:sp>
    <dsp:sp modelId="{24B7FF9D-5C91-419A-BEAF-65855346F477}">
      <dsp:nvSpPr>
        <dsp:cNvPr id="0" name=""/>
        <dsp:cNvSpPr/>
      </dsp:nvSpPr>
      <dsp:spPr>
        <a:xfrm rot="5449933">
          <a:off x="1506538" y="1159973"/>
          <a:ext cx="336143" cy="118209"/>
        </a:xfrm>
        <a:prstGeom prst="triangle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E0EA39-81D4-4379-8720-C7253B6E2E28}">
      <dsp:nvSpPr>
        <dsp:cNvPr id="0" name=""/>
        <dsp:cNvSpPr/>
      </dsp:nvSpPr>
      <dsp:spPr>
        <a:xfrm>
          <a:off x="1793633" y="644951"/>
          <a:ext cx="1798521" cy="119047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Verdana" panose="020B0604030504040204" pitchFamily="34" charset="0"/>
              <a:ea typeface="Verdana" panose="020B0604030504040204" pitchFamily="34" charset="0"/>
            </a:rPr>
            <a:t>Auswertung</a:t>
          </a:r>
          <a:endParaRPr lang="en-US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057020" y="819291"/>
        <a:ext cx="1271747" cy="841791"/>
      </dsp:txXfrm>
    </dsp:sp>
    <dsp:sp modelId="{29452043-34B4-4268-8448-F6CA2F07A569}">
      <dsp:nvSpPr>
        <dsp:cNvPr id="0" name=""/>
        <dsp:cNvSpPr/>
      </dsp:nvSpPr>
      <dsp:spPr>
        <a:xfrm rot="10937022">
          <a:off x="2489100" y="1950868"/>
          <a:ext cx="336143" cy="118209"/>
        </a:xfrm>
        <a:prstGeom prst="triangl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BC8094-BAA1-47FB-A851-609D5C8B8BEB}">
      <dsp:nvSpPr>
        <dsp:cNvPr id="0" name=""/>
        <dsp:cNvSpPr/>
      </dsp:nvSpPr>
      <dsp:spPr>
        <a:xfrm>
          <a:off x="3968660" y="670120"/>
          <a:ext cx="1485515" cy="124152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 err="1"/>
            <a:t>Ergebnis</a:t>
          </a:r>
          <a:r>
            <a:rPr lang="it-IT" sz="1100" b="1" kern="1200" dirty="0"/>
            <a:t> </a:t>
          </a:r>
          <a:r>
            <a:rPr lang="it-IT" sz="1100" b="1" kern="1200" dirty="0" err="1"/>
            <a:t>negativ</a:t>
          </a:r>
          <a:r>
            <a:rPr lang="it-IT" sz="1100" b="1" kern="1200" dirty="0"/>
            <a:t>:</a:t>
          </a:r>
          <a:br>
            <a:rPr lang="it-IT" sz="1100" b="1" kern="1200" dirty="0"/>
          </a:br>
          <a:r>
            <a:rPr lang="it-IT" sz="1100" kern="1200" dirty="0" err="1"/>
            <a:t>keine</a:t>
          </a:r>
          <a:r>
            <a:rPr lang="it-IT" sz="1100" kern="1200" dirty="0"/>
            <a:t> </a:t>
          </a:r>
          <a:r>
            <a:rPr lang="it-IT" sz="1100" kern="1200" dirty="0" err="1"/>
            <a:t>weitere</a:t>
          </a:r>
          <a:r>
            <a:rPr lang="it-IT" sz="1100" kern="1200" dirty="0"/>
            <a:t> </a:t>
          </a:r>
          <a:r>
            <a:rPr lang="it-IT" sz="1100" kern="1200" dirty="0" err="1"/>
            <a:t>Mitteilung</a:t>
          </a:r>
          <a:endParaRPr lang="en-US" sz="1100" kern="1200" dirty="0"/>
        </a:p>
      </dsp:txBody>
      <dsp:txXfrm>
        <a:off x="4186209" y="851937"/>
        <a:ext cx="1050417" cy="877892"/>
      </dsp:txXfrm>
    </dsp:sp>
    <dsp:sp modelId="{24B61E03-0802-4980-8F33-7BEE88A7FA35}">
      <dsp:nvSpPr>
        <dsp:cNvPr id="0" name=""/>
        <dsp:cNvSpPr/>
      </dsp:nvSpPr>
      <dsp:spPr>
        <a:xfrm rot="16115150" flipV="1">
          <a:off x="3606369" y="1190015"/>
          <a:ext cx="336143" cy="119192"/>
        </a:xfrm>
        <a:prstGeom prst="triangl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1C5DDB-CAEA-48D8-83F1-BDB180B1AB18}">
      <dsp:nvSpPr>
        <dsp:cNvPr id="0" name=""/>
        <dsp:cNvSpPr/>
      </dsp:nvSpPr>
      <dsp:spPr>
        <a:xfrm>
          <a:off x="1910515" y="2232245"/>
          <a:ext cx="1466009" cy="11480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 err="1"/>
            <a:t>Ergebnis</a:t>
          </a:r>
          <a:r>
            <a:rPr lang="it-IT" sz="1100" b="1" kern="1200" dirty="0"/>
            <a:t> </a:t>
          </a:r>
          <a:r>
            <a:rPr lang="it-IT" sz="1100" b="1" kern="1200" dirty="0" err="1"/>
            <a:t>positiv</a:t>
          </a:r>
          <a:r>
            <a:rPr lang="it-IT" sz="1100" kern="1200" dirty="0"/>
            <a:t>:</a:t>
          </a:r>
          <a:br>
            <a:rPr lang="it-IT" sz="1100" kern="1200" dirty="0"/>
          </a:br>
          <a:r>
            <a:rPr lang="it-IT" sz="1100" kern="1200" dirty="0" err="1"/>
            <a:t>Untersuchung</a:t>
          </a:r>
          <a:r>
            <a:rPr lang="it-IT" sz="1100" kern="1200" dirty="0"/>
            <a:t> zur </a:t>
          </a:r>
          <a:r>
            <a:rPr lang="it-IT" sz="1100" kern="1200" dirty="0" err="1"/>
            <a:t>Bestimmung</a:t>
          </a:r>
          <a:r>
            <a:rPr lang="it-IT" sz="1100" kern="1200" dirty="0"/>
            <a:t> </a:t>
          </a:r>
          <a:r>
            <a:rPr lang="it-IT" sz="1100" kern="1200" dirty="0" err="1"/>
            <a:t>der</a:t>
          </a:r>
          <a:r>
            <a:rPr lang="it-IT" sz="1100" kern="1200" dirty="0"/>
            <a:t> </a:t>
          </a:r>
          <a:r>
            <a:rPr lang="it-IT" sz="1100" kern="1200" dirty="0" err="1"/>
            <a:t>Viruslast</a:t>
          </a:r>
          <a:r>
            <a:rPr lang="it-IT" sz="1100" kern="1200" dirty="0"/>
            <a:t> (PCR HCV-RNA)</a:t>
          </a:r>
          <a:endParaRPr lang="en-US" sz="1100" kern="1200" dirty="0"/>
        </a:p>
      </dsp:txBody>
      <dsp:txXfrm>
        <a:off x="2125207" y="2400376"/>
        <a:ext cx="1036625" cy="811808"/>
      </dsp:txXfrm>
    </dsp:sp>
    <dsp:sp modelId="{D8C508EC-1D37-48AB-94EF-557B27E5AC40}">
      <dsp:nvSpPr>
        <dsp:cNvPr id="0" name=""/>
        <dsp:cNvSpPr/>
      </dsp:nvSpPr>
      <dsp:spPr>
        <a:xfrm rot="5463954">
          <a:off x="3532857" y="2702324"/>
          <a:ext cx="336143" cy="118209"/>
        </a:xfrm>
        <a:prstGeom prst="triangle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5F82D7-AB7A-4F38-975F-70FD6B628617}">
      <dsp:nvSpPr>
        <dsp:cNvPr id="0" name=""/>
        <dsp:cNvSpPr/>
      </dsp:nvSpPr>
      <dsp:spPr>
        <a:xfrm>
          <a:off x="3926742" y="2304256"/>
          <a:ext cx="1430817" cy="11345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 err="1"/>
            <a:t>Bestehende</a:t>
          </a:r>
          <a:r>
            <a:rPr lang="it-IT" sz="1300" b="1" kern="1200" dirty="0"/>
            <a:t> </a:t>
          </a:r>
          <a:r>
            <a:rPr lang="it-IT" sz="1300" b="1" kern="1200" dirty="0" err="1"/>
            <a:t>Infektion</a:t>
          </a:r>
          <a:r>
            <a:rPr lang="it-IT" sz="1300" b="1" kern="1200" dirty="0"/>
            <a:t>:</a:t>
          </a:r>
          <a:br>
            <a:rPr lang="it-IT" sz="1300" b="1" kern="1200" dirty="0"/>
          </a:br>
          <a:r>
            <a:rPr lang="it-IT" sz="1300" b="1" kern="1200" dirty="0" err="1"/>
            <a:t>Beginn</a:t>
          </a:r>
          <a:r>
            <a:rPr lang="it-IT" sz="1300" b="1" kern="1200" dirty="0"/>
            <a:t> </a:t>
          </a:r>
          <a:r>
            <a:rPr lang="it-IT" sz="1300" b="1" kern="1200" dirty="0" err="1"/>
            <a:t>der</a:t>
          </a:r>
          <a:r>
            <a:rPr lang="it-IT" sz="1300" b="1" kern="1200" dirty="0"/>
            <a:t> </a:t>
          </a:r>
          <a:r>
            <a:rPr lang="it-IT" sz="1300" kern="1200" dirty="0" err="1"/>
            <a:t>Behandlung</a:t>
          </a:r>
          <a:endParaRPr lang="en-US" sz="1300" kern="1200" dirty="0"/>
        </a:p>
      </dsp:txBody>
      <dsp:txXfrm>
        <a:off x="4136280" y="2470400"/>
        <a:ext cx="1011741" cy="802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B693E-F5C1-4267-8B26-27C5AB61099E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26F5A-F955-4D59-B436-7837C04775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6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EAE6951-1783-94E2-5249-2C918695CD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FB31-F9CF-4781-94FD-36AD41ACAE4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447D010-3E6A-7A64-699F-BC3934023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4B3A520-5E40-C005-6F5A-560ED88E26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9934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EAE6951-1783-94E2-5249-2C918695CD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CAFB31-F9CF-4781-94FD-36AD41ACAE4A}" type="slidenum">
              <a:rPr lang="de-DE" altLang="de-DE" sz="1200"/>
              <a:pPr/>
              <a:t>5</a:t>
            </a:fld>
            <a:endParaRPr lang="de-DE" altLang="de-DE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447D010-3E6A-7A64-699F-BC3934023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4B3A520-5E40-C005-6F5A-560ED88E26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738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17A6FF11-6542-8053-861C-AC86E1A6E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8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B6B32-4D87-41A1-A6BC-B18D6E8F3D67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8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4662A029-E946-48FB-12EC-5856AA4CF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374F1E9-BC30-AD58-A5D6-CB555C381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357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17A6FF11-6542-8053-861C-AC86E1A6E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B6B32-4D87-41A1-A6BC-B18D6E8F3D67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4662A029-E946-48FB-12EC-5856AA4CF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374F1E9-BC30-AD58-A5D6-CB555C381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55792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1A91D7EB-9D1A-6153-6592-AA1BEED583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0B27CF-DB76-44B9-81E6-A77F949E2BC1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715910D-835F-21AD-6A0E-D90387501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BD43B3C-42B2-0586-2A6F-5D45557E2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50C447-4527-4034-8771-F8B4708D8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C1FF01E-CB7F-466A-A946-BD3FD1469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A061B8-A1BA-4E39-9F99-A0F1AA59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84914E-F69F-4F78-96CB-B4BEE111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9FCD66-F9B0-45C7-BD0C-ADA1809B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08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BB82EA-17F0-472A-B109-A582E574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66591DD-FF57-4D5F-ABE1-10E65C36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0E86ED-DBCF-4401-8885-F149BDB6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CD14DE-A15C-4639-90D7-92DB2CA5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A886C2-C38C-470F-A8A0-DC23B00F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80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DA9EB70-D395-4CA7-BB5C-0A50E0E84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4A068A-E0A0-495C-A5DD-DA7FC5099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589A76-58A0-4FDE-BFEB-FB1C08C3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98DBF0-ABB5-4658-88DB-AC8BE5BE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6BD123-8681-46FE-9C67-F0BB3ADF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455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F4593D-886F-4890-A65C-E43B298DE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C9A310-B2BA-4507-84A0-F76FC7E45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4C28A0-90E8-4C77-9100-9ED90081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32C55F-17D5-48C9-B235-08A51C0A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924E18-99BB-46EE-BB02-16634297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68752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94328B-131C-4D6A-91CA-BB61809D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2802D1-A2A6-4246-A8FD-516D0FD0E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3D64D9-F752-4B84-BEEB-939F010C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80821-9C1E-4970-B704-83CA56E2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A41D88-2DBB-41C8-97CF-4B0B2F5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40847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84F22C-255A-4E5C-92FC-C33C73A9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185A1C-20F8-4B41-B6A5-D37E0426E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9D491-0E55-42E4-8A6E-F9B46085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45C5FC-5371-4AED-8FCB-1A97CA9A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C9CC38-4A66-47D4-8987-76202656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67824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3C1D7-A3FB-4AB2-819F-A7DE2630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33B2E7-5EA8-4AA3-9BFF-669B99DCA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8A21A8-6D7D-4461-8540-7A8A358EF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0351CA-3385-445F-8095-A027C734B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E01B9C-E397-4418-BB8F-435A3FC52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89599A-9ECE-4CEE-8FB7-69E790A1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60682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503D77-3E6D-4E32-B561-A835E440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102B58-3651-4F32-8EF9-3AAE5EF0C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EED6C9-C0D2-437A-B3C9-F15B0C9D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432AFA7-4741-4865-99A2-11C20B6A9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391E4BC-3D91-4685-B4DE-2C6068DB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76DACAF-7C6E-4AA6-972B-6D5FB5A4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D15FB3C-3ADD-4B56-A8E8-EE6ECFCA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74C6E90-9A12-4CF6-B593-95C47523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23899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36B9BF-14A4-46E4-B7B0-400769A4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D8960F-D913-46B7-841F-6D8C9FACA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DB48FC-9577-4EF1-9DCF-41891635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1643C4-9258-489A-88B4-536D4B16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75516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5F3A6B-A8B1-4DB2-9022-EF9E423CE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F967279-7C44-49CB-99EE-E8238527F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ABDBF2-B69A-410E-A062-07E499BC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67801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3246B2-8960-4B2B-9F48-31ADAAD0E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897267-B541-4026-804C-ED54D8C0B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6F4D552-B94D-4BD1-A33B-FB4669AC5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110B4F-F3A6-4427-81B2-A9830353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571CA3-828B-41B1-A2B1-F7F849A7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AC8C91-5D25-4D6F-BC33-293DA72B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6695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2141B0-E593-4BB1-A316-02E069DF8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6C2FD7-DA87-4A2D-AC89-25A5C03AC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1D90AA-8279-4AEF-84AA-BC1A056C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AF245F-81BD-4167-A21C-F88C9AE6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5DF5F2-7550-409E-9E4F-B24D552F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712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ED278D-4F81-4E97-BD38-68911FD1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F8E59E8-1D17-4861-8C9C-4D402A961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E89AC9-A2AA-4C34-BE45-00AFBA217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90EB3B-E8A3-4870-8DB2-22E06CC9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01F0B5-9805-476D-9AFE-DBD5FF56C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69B3E0-B91D-443C-A276-BBE949E1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5775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949A1-7D16-4896-9E47-128AB234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5E26EC-5E97-4CB9-9E7A-AD5A2A60F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32AFFE-2384-4982-BB94-D8943989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186C5B-F9CB-497C-BF4C-2E3D88C9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7A6B52-ABFB-4566-BEC6-19F975BF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17979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184B19D-AA8E-46C4-88A0-AE8A49A16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7868AA-AA67-4DA2-84C5-41ACD3FA5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65ACAF-0E9D-44D5-9093-5C1BD252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A57CAE-617A-4E15-A983-430FADA8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19C61A-782D-4E82-A090-3B2FCA03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6948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6FF601-A403-42C0-8DA1-05B6A960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BCD616-21CF-4E9C-B1E3-6D72EAA7E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4DF415-D4CF-4A27-BF80-B5E7BDDE0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59716E-506C-4C18-A918-F0DF47AC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B6731B-9C84-4277-9511-CE7B16C8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83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3F00D3-B42A-44EE-89E5-98DABFCFE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10D8B5-4D16-4A1D-84E4-D45BE1653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1C0F89-C88C-4B1A-87B2-F7115B15D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8AB082-D0C8-4F67-A9BA-CE2E7FF71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C555A7-3639-4AF8-8FC1-8EEDE4FA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A8D469-D284-4668-8617-91F5C18E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03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5B1FCA-DFDF-4821-ADDB-B00536AA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6E797B-0AC0-4C22-A197-FE2E904B4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F936E9F-CFD8-423A-B90D-083606D49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AAE381F-7331-491B-BDE0-D8EBA7D31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0C6AB2D-A429-4A3B-A860-5A9E56AECE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68EF55-D83A-4540-8763-65F25F84D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9F00825-F395-4ADB-BD22-30F6FEF1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63831B4-F92C-488D-B0D7-70221127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70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A9647A-3555-43E9-A788-56D3A245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BE0DFDA-37F5-418F-897F-7A2A9F0E8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3AE084-659D-455B-9EB4-42B41AE5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B8D975-5FAB-48C7-8F4D-41223DA97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49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2743693-FDBE-471B-B2F3-0E62FA62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DBA5818-743B-4E9B-8333-18996A0E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6DB760-29D3-4A38-AFA0-F116A3A1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97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F80D8B-7011-437C-98EC-85A05C4F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73A24A-48F5-440A-B52B-E4113125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00B611-2D49-4BDB-872F-F30EECAA3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2A6B14-0888-49CC-AC30-A2CCC274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CED42A-F3A1-4FD8-AE1A-183D9F75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039ABE-6927-4C88-B0E8-C078DF16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20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27126-C484-4128-8965-84CDFC0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3A536C8-E954-4FD8-9B81-D449D12B0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F6B536-0D0B-47E3-A494-59216977B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A42C3F-9AC4-46EB-8987-B694445E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163AEF-C12E-49EA-9A36-B51EF347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6039EA-2177-4F6F-8C96-DEA953393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70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BDBB5B3-4262-4964-8C18-BC0A7C6F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F223E2-6DF0-4BF2-8CA3-4B4F5ADE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C909ED-E4E0-4E00-97C4-247B56119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61B03-44CA-492B-946D-EABA28CB4D3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C3834F-580B-4D2A-A41B-E29D86463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5734EA-F60A-420A-B6F4-F7F9E2A4E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8343F-AE4C-4886-9F43-C0E38D467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77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1B3BED7-B390-4047-ADC7-838AB6D53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0BBE24F-C244-4014-AC6A-35FE3E69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298B39-BF2D-48DB-82BD-B68AFE618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33FCF8-E7C7-4617-A87D-6AC60B75A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E15374-2CE0-4F43-9441-35B4DC775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  <p:pic>
        <p:nvPicPr>
          <p:cNvPr id="7" name="Picture 9" descr="Icon&#10;&#10;Description automatically generated">
            <a:extLst>
              <a:ext uri="{FF2B5EF4-FFF2-40B4-BE49-F238E27FC236}">
                <a16:creationId xmlns:a16="http://schemas.microsoft.com/office/drawing/2014/main" id="{1C45980E-CFAB-4AAC-886B-60D506B5E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 b="35300"/>
          <a:stretch/>
        </p:blipFill>
        <p:spPr>
          <a:xfrm>
            <a:off x="0" y="4869160"/>
            <a:ext cx="12192000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8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276BCD-0725-430A-96CC-A2B4F002B57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72673" y="1988375"/>
            <a:ext cx="5040313" cy="38115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PRESSEKONFERENZ HEPATITIS-C-VORSORGE </a:t>
            </a:r>
            <a:b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CONFERENZA STAMPA SCREENING EPATITE C</a:t>
            </a:r>
            <a:b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23.02.2023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22AB43-592A-4855-AF82-30D35D76C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7" y="457200"/>
            <a:ext cx="6048301" cy="1099592"/>
          </a:xfrm>
        </p:spPr>
        <p:txBody>
          <a:bodyPr anchor="t">
            <a:normAutofit/>
          </a:bodyPr>
          <a:lstStyle/>
          <a:p>
            <a:r>
              <a:rPr lang="it-IT" sz="3600" b="1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pic>
        <p:nvPicPr>
          <p:cNvPr id="11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7591814-0A48-4D98-BD94-99A3D6617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83" y="25617"/>
            <a:ext cx="3623892" cy="1811946"/>
          </a:xfrm>
          <a:prstGeom prst="rect">
            <a:avLst/>
          </a:prstGeom>
        </p:spPr>
      </p:pic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7D8E7BEA-0AF5-0DFC-23E1-D3472EB010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703" y="0"/>
          <a:ext cx="48486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999" imgH="11344198" progId="AcroExch.Document.DC">
                  <p:embed/>
                </p:oleObj>
              </mc:Choice>
              <mc:Fallback>
                <p:oleObj name="Acrobat Document" r:id="rId3" imgW="8019999" imgH="11344198" progId="AcroExch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7D8E7BEA-0AF5-0DFC-23E1-D3472EB010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0703" y="0"/>
                        <a:ext cx="484862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7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ersone che si tengono le mani">
            <a:extLst>
              <a:ext uri="{FF2B5EF4-FFF2-40B4-BE49-F238E27FC236}">
                <a16:creationId xmlns:a16="http://schemas.microsoft.com/office/drawing/2014/main" id="{51722A57-0833-4058-855B-D600AF83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 b="1296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rgbClr val="ABD2F3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D2CF78F-4AD2-499F-A82E-3D7D1A5A9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5291"/>
            <a:ext cx="9144000" cy="1297360"/>
          </a:xfrm>
        </p:spPr>
        <p:txBody>
          <a:bodyPr anchor="t">
            <a:normAutofit/>
          </a:bodyPr>
          <a:lstStyle/>
          <a:p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Ziele </a:t>
            </a:r>
            <a:r>
              <a:rPr kumimoji="0" lang="it-IT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der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it-IT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Vorsorge</a:t>
            </a:r>
            <a:endParaRPr lang="it-IT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2F64BF-DEF5-49CB-A38E-3201272DC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7941"/>
            <a:ext cx="9144000" cy="1869131"/>
          </a:xfr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Erkennen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diagnostizierter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Hepatitis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-C-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Infektionen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Frühzeitige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Rechtzeitiger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Behandlungsbeginn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Unterbrechung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Infektionskette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3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561205-1D28-4270-9343-84B923C4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188640"/>
            <a:ext cx="5654931" cy="1628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Ablauf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 der </a:t>
            </a:r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Vorsorge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Segnaposto contenuto 6" descr="Uomo che esamina provetta con liquido in laboratorio">
            <a:extLst>
              <a:ext uri="{FF2B5EF4-FFF2-40B4-BE49-F238E27FC236}">
                <a16:creationId xmlns:a16="http://schemas.microsoft.com/office/drawing/2014/main" id="{E05B16F0-173E-41A9-A736-26E260F2CD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r="38583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9" name="Segnaposto contenuto 3">
            <a:extLst>
              <a:ext uri="{FF2B5EF4-FFF2-40B4-BE49-F238E27FC236}">
                <a16:creationId xmlns:a16="http://schemas.microsoft.com/office/drawing/2014/main" id="{84F9166C-3C60-13D1-2BEC-5473340B3E0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417733" y="1484784"/>
          <a:ext cx="5676530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9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0CBA7-602B-4224-B1CA-278EAF80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06" y="404664"/>
            <a:ext cx="4626274" cy="532859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Fahrplan</a:t>
            </a:r>
            <a:b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*Vormerkung online,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über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die App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SaniBook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oder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über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die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einheitliche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Vormerknummer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047* 100 100</a:t>
            </a:r>
          </a:p>
        </p:txBody>
      </p:sp>
      <p:pic>
        <p:nvPicPr>
          <p:cNvPr id="5" name="Segnaposto contenuto 4" descr="Provetta con campioni su un supporto per provette">
            <a:extLst>
              <a:ext uri="{FF2B5EF4-FFF2-40B4-BE49-F238E27FC236}">
                <a16:creationId xmlns:a16="http://schemas.microsoft.com/office/drawing/2014/main" id="{7168B343-B514-4671-956F-9B35579C4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r="14285" b="-1"/>
          <a:stretch/>
        </p:blipFill>
        <p:spPr>
          <a:xfrm>
            <a:off x="5326408" y="10"/>
            <a:ext cx="6865592" cy="6857990"/>
          </a:xfrm>
          <a:custGeom>
            <a:avLst/>
            <a:gdLst/>
            <a:ahLst/>
            <a:cxnLst/>
            <a:rect l="l" t="t" r="r" b="b"/>
            <a:pathLst>
              <a:path w="6865592" h="6858000">
                <a:moveTo>
                  <a:pt x="3068432" y="0"/>
                </a:moveTo>
                <a:lnTo>
                  <a:pt x="6865592" y="0"/>
                </a:lnTo>
                <a:lnTo>
                  <a:pt x="6865592" y="6858000"/>
                </a:lnTo>
                <a:lnTo>
                  <a:pt x="3068431" y="6858000"/>
                </a:lnTo>
                <a:lnTo>
                  <a:pt x="3064426" y="6854853"/>
                </a:lnTo>
                <a:cubicBezTo>
                  <a:pt x="2077725" y="6040555"/>
                  <a:pt x="1448804" y="4808224"/>
                  <a:pt x="1448804" y="3429000"/>
                </a:cubicBezTo>
                <a:cubicBezTo>
                  <a:pt x="1448804" y="2049777"/>
                  <a:pt x="2077725" y="817446"/>
                  <a:pt x="3064426" y="3148"/>
                </a:cubicBezTo>
                <a:close/>
                <a:moveTo>
                  <a:pt x="1056707" y="0"/>
                </a:moveTo>
                <a:lnTo>
                  <a:pt x="2472663" y="0"/>
                </a:lnTo>
                <a:lnTo>
                  <a:pt x="2400426" y="75768"/>
                </a:lnTo>
                <a:cubicBezTo>
                  <a:pt x="1595468" y="961418"/>
                  <a:pt x="1104860" y="2137915"/>
                  <a:pt x="1104860" y="3429000"/>
                </a:cubicBezTo>
                <a:cubicBezTo>
                  <a:pt x="1104860" y="4720086"/>
                  <a:pt x="1595468" y="5896583"/>
                  <a:pt x="2400426" y="6782233"/>
                </a:cubicBezTo>
                <a:lnTo>
                  <a:pt x="2472663" y="6858000"/>
                </a:lnTo>
                <a:lnTo>
                  <a:pt x="1056707" y="6858000"/>
                </a:lnTo>
                <a:lnTo>
                  <a:pt x="1040415" y="6835090"/>
                </a:lnTo>
                <a:cubicBezTo>
                  <a:pt x="383550" y="5862802"/>
                  <a:pt x="0" y="4690693"/>
                  <a:pt x="0" y="3429000"/>
                </a:cubicBezTo>
                <a:cubicBezTo>
                  <a:pt x="0" y="2167308"/>
                  <a:pt x="383550" y="995199"/>
                  <a:pt x="1040415" y="22911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B34BBC-69D7-4906-8E5B-64C9EE038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26408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C04AC2C-FF4B-493A-A3D9-0286F7FB1B02}"/>
              </a:ext>
            </a:extLst>
          </p:cNvPr>
          <p:cNvSpPr/>
          <p:nvPr/>
        </p:nvSpPr>
        <p:spPr>
          <a:xfrm>
            <a:off x="3971764" y="764704"/>
            <a:ext cx="4248472" cy="1037495"/>
          </a:xfrm>
          <a:prstGeom prst="roundRect">
            <a:avLst/>
          </a:prstGeom>
          <a:solidFill>
            <a:srgbClr val="ABD2F3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02.2023: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Einladungsschreiben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die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Jahrgänge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1969 - 1989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3B466679-E4D8-4F37-A086-287A55D7C2AE}"/>
              </a:ext>
            </a:extLst>
          </p:cNvPr>
          <p:cNvSpPr/>
          <p:nvPr/>
        </p:nvSpPr>
        <p:spPr>
          <a:xfrm>
            <a:off x="0" y="2132856"/>
            <a:ext cx="12192000" cy="194421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1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5D26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17-18.03.2023:</a:t>
            </a:r>
            <a:b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5D26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5400" b="1" i="0" u="sng" strike="noStrike" kern="1200" cap="none" spc="0" normalizeH="0" baseline="0" noProof="0" dirty="0">
                <a:ln>
                  <a:noFill/>
                </a:ln>
                <a:solidFill>
                  <a:srgbClr val="5D26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Screening Days</a:t>
            </a: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5D26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8FF49B5-287A-4E64-B7AD-B76A2C929EB2}"/>
              </a:ext>
            </a:extLst>
          </p:cNvPr>
          <p:cNvSpPr/>
          <p:nvPr/>
        </p:nvSpPr>
        <p:spPr>
          <a:xfrm>
            <a:off x="3971764" y="4407729"/>
            <a:ext cx="4626274" cy="792088"/>
          </a:xfrm>
          <a:prstGeom prst="roundRect">
            <a:avLst/>
          </a:prstGeom>
          <a:solidFill>
            <a:srgbClr val="ABD2F3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Vorsorge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fortgesetzt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E1E612D-5089-48F0-9815-73AAA7D9A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21" y="206145"/>
            <a:ext cx="4087306" cy="1147863"/>
          </a:xfrm>
        </p:spPr>
        <p:txBody>
          <a:bodyPr anchor="t">
            <a:normAutofit/>
          </a:bodyPr>
          <a:lstStyle/>
          <a:p>
            <a:pPr algn="l"/>
            <a:r>
              <a:rPr lang="it-IT" sz="3200" b="1" dirty="0"/>
              <a:t>Screening Days – Orte und </a:t>
            </a:r>
            <a:r>
              <a:rPr lang="it-IT" sz="3200" b="1" dirty="0" err="1"/>
              <a:t>Öffnungszeiten</a:t>
            </a:r>
            <a:endParaRPr lang="it-IT" sz="3200" b="1" dirty="0"/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7D794DC8-9C14-4534-9762-2DDA3BBAF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21" y="1261073"/>
            <a:ext cx="4994244" cy="3411595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it-IT" sz="2000" dirty="0"/>
              <a:t>Freitag, 17.03.2023</a:t>
            </a:r>
            <a:br>
              <a:rPr lang="it-IT" sz="2000" dirty="0"/>
            </a:br>
            <a:r>
              <a:rPr lang="it-IT" sz="2000" b="1" dirty="0" err="1"/>
              <a:t>Krankenhäuser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- Bozen, 11:00-18:00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Meran, 08:00-16:00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Schlanders, 09:30-16:00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Brixen, 11:00-16:00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Sterzing, 11:00-16:00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Bruneck, 07:00-17:00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Innichen, 10:00-16:00 </a:t>
            </a:r>
            <a:r>
              <a:rPr lang="it-IT" sz="2000" dirty="0" err="1"/>
              <a:t>Uhr</a:t>
            </a:r>
            <a:r>
              <a:rPr lang="it-IT" sz="2000" dirty="0"/>
              <a:t>.</a:t>
            </a:r>
            <a:br>
              <a:rPr lang="it-IT" sz="2000" dirty="0"/>
            </a:br>
            <a:br>
              <a:rPr lang="it-IT" sz="2000" dirty="0"/>
            </a:br>
            <a:r>
              <a:rPr lang="it-IT" sz="1800" i="1" dirty="0"/>
              <a:t>Die </a:t>
            </a:r>
            <a:r>
              <a:rPr lang="it-IT" sz="1800" i="1" dirty="0" err="1"/>
              <a:t>Blutentnahmestellen</a:t>
            </a:r>
            <a:r>
              <a:rPr lang="it-IT" sz="1800" i="1" dirty="0"/>
              <a:t> </a:t>
            </a:r>
            <a:r>
              <a:rPr lang="it-IT" sz="1800" i="1" dirty="0" err="1"/>
              <a:t>haben</a:t>
            </a:r>
            <a:r>
              <a:rPr lang="it-IT" sz="1800" i="1" dirty="0"/>
              <a:t> </a:t>
            </a:r>
            <a:r>
              <a:rPr lang="it-IT" sz="1800" i="1" dirty="0" err="1"/>
              <a:t>zwischen</a:t>
            </a:r>
            <a:r>
              <a:rPr lang="it-IT" sz="1800" i="1" dirty="0"/>
              <a:t> 12:00</a:t>
            </a:r>
            <a:br>
              <a:rPr lang="it-IT" sz="1800" i="1" dirty="0"/>
            </a:br>
            <a:r>
              <a:rPr lang="it-IT" sz="1800" i="1" dirty="0"/>
              <a:t>und 12:30 </a:t>
            </a:r>
            <a:r>
              <a:rPr lang="it-IT" sz="1800" i="1" dirty="0" err="1"/>
              <a:t>Uhr</a:t>
            </a:r>
            <a:r>
              <a:rPr lang="it-IT" sz="1800" i="1" dirty="0"/>
              <a:t> </a:t>
            </a:r>
            <a:r>
              <a:rPr lang="it-IT" sz="1800" i="1" dirty="0" err="1"/>
              <a:t>geschlossen</a:t>
            </a:r>
            <a:r>
              <a:rPr lang="it-IT" sz="1800" i="1" dirty="0"/>
              <a:t>.</a:t>
            </a:r>
          </a:p>
          <a:p>
            <a:pPr algn="l"/>
            <a:endParaRPr lang="it-IT" sz="20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B4B3E3-6C87-E146-B043-E63D2C99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r="-1" b="1331"/>
          <a:stretch/>
        </p:blipFill>
        <p:spPr>
          <a:xfrm>
            <a:off x="100670" y="-227723"/>
            <a:ext cx="5318448" cy="518942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8162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E1E612D-5089-48F0-9815-73AAA7D9A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21" y="206145"/>
            <a:ext cx="4087306" cy="1147863"/>
          </a:xfrm>
        </p:spPr>
        <p:txBody>
          <a:bodyPr anchor="t">
            <a:normAutofit/>
          </a:bodyPr>
          <a:lstStyle/>
          <a:p>
            <a:pPr algn="l"/>
            <a:r>
              <a:rPr lang="it-IT" sz="3200" b="1" dirty="0"/>
              <a:t>Screening Days – Orte und </a:t>
            </a:r>
            <a:r>
              <a:rPr lang="it-IT" sz="3200" b="1" dirty="0" err="1"/>
              <a:t>Öffnungszeiten</a:t>
            </a:r>
            <a:endParaRPr lang="it-IT" sz="3200" b="1" dirty="0"/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7D794DC8-9C14-4534-9762-2DDA3BBAF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21" y="1253340"/>
            <a:ext cx="4994244" cy="3411595"/>
          </a:xfrm>
        </p:spPr>
        <p:txBody>
          <a:bodyPr anchor="t">
            <a:normAutofit/>
          </a:bodyPr>
          <a:lstStyle/>
          <a:p>
            <a:pPr algn="l"/>
            <a:r>
              <a:rPr lang="it-IT" sz="2000" dirty="0"/>
              <a:t>Freitag, 17.03.2023 (</a:t>
            </a:r>
            <a:r>
              <a:rPr lang="it-IT" sz="2000" dirty="0" err="1"/>
              <a:t>nur</a:t>
            </a:r>
            <a:r>
              <a:rPr lang="it-IT" sz="2000" dirty="0"/>
              <a:t> an </a:t>
            </a:r>
            <a:r>
              <a:rPr lang="it-IT" sz="2000" dirty="0" err="1"/>
              <a:t>diesem</a:t>
            </a:r>
            <a:r>
              <a:rPr lang="it-IT" sz="2000" dirty="0"/>
              <a:t> Tag) </a:t>
            </a:r>
            <a:br>
              <a:rPr lang="it-IT" sz="2000" dirty="0"/>
            </a:br>
            <a:r>
              <a:rPr lang="it-IT" sz="2000" b="1" dirty="0" err="1"/>
              <a:t>Konventionierte</a:t>
            </a:r>
            <a:r>
              <a:rPr lang="it-IT" sz="2000" b="1" dirty="0"/>
              <a:t> </a:t>
            </a:r>
            <a:r>
              <a:rPr lang="it-IT" sz="2000" b="1" dirty="0" err="1"/>
              <a:t>Einrichtungen</a:t>
            </a:r>
            <a:br>
              <a:rPr lang="it-IT" sz="2000" b="1" dirty="0"/>
            </a:br>
            <a:br>
              <a:rPr lang="it-IT" sz="2000" dirty="0"/>
            </a:br>
            <a:r>
              <a:rPr lang="it-IT" sz="2000" dirty="0"/>
              <a:t>- Laboratorium Druso, 08:00-14:00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</a:t>
            </a:r>
            <a:r>
              <a:rPr lang="it-IT" sz="2000" dirty="0" err="1"/>
              <a:t>Labormed-Zentrum</a:t>
            </a:r>
            <a:r>
              <a:rPr lang="it-IT" sz="2000" dirty="0"/>
              <a:t> Leifers, 07:30-09:30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</a:t>
            </a:r>
            <a:r>
              <a:rPr lang="it-IT" sz="2000" dirty="0" err="1"/>
              <a:t>Martinsbrunn</a:t>
            </a:r>
            <a:r>
              <a:rPr lang="it-IT" sz="2000" dirty="0"/>
              <a:t> </a:t>
            </a:r>
            <a:r>
              <a:rPr lang="it-IT" sz="2000" dirty="0" err="1"/>
              <a:t>ParkClinic</a:t>
            </a:r>
            <a:r>
              <a:rPr lang="it-IT" sz="2000" dirty="0"/>
              <a:t>, 10:30-17:30*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</a:t>
            </a:r>
            <a:r>
              <a:rPr lang="it-IT" sz="2000" dirty="0" err="1"/>
              <a:t>Marienklinik</a:t>
            </a:r>
            <a:r>
              <a:rPr lang="it-IT" sz="2000" dirty="0"/>
              <a:t>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10:30-17:30* </a:t>
            </a:r>
            <a:r>
              <a:rPr lang="it-IT" sz="2000" dirty="0" err="1"/>
              <a:t>Uhr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lang="it-IT" sz="2000" dirty="0"/>
            </a:br>
            <a:br>
              <a:rPr lang="it-IT" sz="2000" dirty="0"/>
            </a:br>
            <a:endParaRPr lang="it-IT" sz="2000" dirty="0"/>
          </a:p>
          <a:p>
            <a:pPr algn="l"/>
            <a:r>
              <a:rPr lang="it-IT" sz="1800" dirty="0"/>
              <a:t>*</a:t>
            </a:r>
            <a:r>
              <a:rPr lang="it-IT" sz="1800" i="1" dirty="0"/>
              <a:t>Die </a:t>
            </a:r>
            <a:r>
              <a:rPr lang="it-IT" sz="1800" i="1" dirty="0" err="1"/>
              <a:t>Blutentnahmestellen</a:t>
            </a:r>
            <a:r>
              <a:rPr lang="it-IT" sz="1800" i="1" dirty="0"/>
              <a:t> </a:t>
            </a:r>
            <a:r>
              <a:rPr lang="it-IT" sz="1800" i="1" dirty="0" err="1"/>
              <a:t>haben</a:t>
            </a:r>
            <a:r>
              <a:rPr lang="it-IT" sz="1800" i="1" dirty="0"/>
              <a:t> </a:t>
            </a:r>
            <a:r>
              <a:rPr lang="it-IT" sz="1800" i="1" dirty="0" err="1"/>
              <a:t>zwischen</a:t>
            </a:r>
            <a:r>
              <a:rPr lang="it-IT" sz="1800" i="1" dirty="0"/>
              <a:t> 12:30 </a:t>
            </a:r>
            <a:r>
              <a:rPr lang="it-IT" sz="1800" i="1"/>
              <a:t>und 13:00 </a:t>
            </a:r>
            <a:r>
              <a:rPr lang="it-IT" sz="1800" i="1" dirty="0" err="1"/>
              <a:t>Uhr</a:t>
            </a:r>
            <a:r>
              <a:rPr lang="it-IT" sz="1800" i="1" dirty="0"/>
              <a:t> </a:t>
            </a:r>
            <a:r>
              <a:rPr lang="it-IT" sz="1800" i="1" dirty="0" err="1"/>
              <a:t>geschlossen</a:t>
            </a:r>
            <a:r>
              <a:rPr lang="it-IT" sz="1800" i="1" dirty="0"/>
              <a:t>.</a:t>
            </a:r>
          </a:p>
          <a:p>
            <a:pPr algn="l"/>
            <a:endParaRPr lang="it-IT" sz="20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B4B3E3-6C87-E146-B043-E63D2C99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r="-1" b="1331"/>
          <a:stretch/>
        </p:blipFill>
        <p:spPr>
          <a:xfrm>
            <a:off x="100670" y="-227723"/>
            <a:ext cx="5318448" cy="518942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0596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E1E612D-5089-48F0-9815-73AAA7D9A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0555" y="189367"/>
            <a:ext cx="4087306" cy="1147863"/>
          </a:xfrm>
        </p:spPr>
        <p:txBody>
          <a:bodyPr anchor="t">
            <a:normAutofit/>
          </a:bodyPr>
          <a:lstStyle/>
          <a:p>
            <a:pPr algn="l"/>
            <a:r>
              <a:rPr lang="it-IT" sz="3200" b="1" dirty="0"/>
              <a:t>Screening Days – Orte und </a:t>
            </a:r>
            <a:r>
              <a:rPr lang="it-IT" sz="3200" b="1" dirty="0" err="1"/>
              <a:t>Öffnungszeiten</a:t>
            </a:r>
            <a:endParaRPr lang="it-IT" sz="3200" b="1" dirty="0"/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7D794DC8-9C14-4534-9762-2DDA3BBAF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0555" y="1337230"/>
            <a:ext cx="4994244" cy="3411595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it-IT" sz="2000" dirty="0" err="1"/>
              <a:t>Samstag</a:t>
            </a:r>
            <a:r>
              <a:rPr lang="it-IT" sz="2000" dirty="0"/>
              <a:t>, 18.03.2023</a:t>
            </a:r>
            <a:br>
              <a:rPr lang="it-IT" sz="2000" dirty="0"/>
            </a:br>
            <a:r>
              <a:rPr lang="it-IT" sz="2000" b="1" dirty="0" err="1"/>
              <a:t>Krankenhäuser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- Bozen, 10:00-18:00 </a:t>
            </a:r>
            <a:r>
              <a:rPr lang="it-IT" sz="2000" dirty="0" err="1"/>
              <a:t>Uhr</a:t>
            </a:r>
            <a:r>
              <a:rPr lang="it-IT" sz="2000" dirty="0"/>
              <a:t>; </a:t>
            </a:r>
            <a:br>
              <a:rPr lang="it-IT" sz="2000" dirty="0"/>
            </a:br>
            <a:r>
              <a:rPr lang="it-IT" sz="2000" dirty="0"/>
              <a:t>- Meran, 08:00-16:00 </a:t>
            </a:r>
            <a:r>
              <a:rPr lang="it-IT" sz="2000" dirty="0" err="1"/>
              <a:t>Uhr</a:t>
            </a:r>
            <a:r>
              <a:rPr lang="it-IT" sz="2000" dirty="0">
                <a:solidFill>
                  <a:prstClr val="white"/>
                </a:solidFill>
                <a:latin typeface="Calibri" panose="020F0502020204030204"/>
              </a:rPr>
              <a:t>;</a:t>
            </a:r>
            <a:br>
              <a:rPr lang="it-IT" sz="20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it-IT" sz="2000" dirty="0"/>
              <a:t>- Schlanders, 08:00-16:00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Brixen,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08:00-16:00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Sterzing,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08:00-16:00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Bruneck,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08:00-16:00 </a:t>
            </a:r>
            <a:r>
              <a:rPr lang="it-IT" sz="2000" dirty="0" err="1"/>
              <a:t>Uhr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Innichen,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08:00-16:</a:t>
            </a:r>
            <a:r>
              <a:rPr lang="it-IT" sz="2000" dirty="0"/>
              <a:t>00 </a:t>
            </a:r>
            <a:r>
              <a:rPr lang="it-IT" sz="2000" dirty="0" err="1"/>
              <a:t>Uhr</a:t>
            </a:r>
            <a:r>
              <a:rPr lang="it-IT" sz="2000" dirty="0"/>
              <a:t>.</a:t>
            </a:r>
            <a:br>
              <a:rPr lang="it-IT" sz="2000" dirty="0"/>
            </a:br>
            <a:br>
              <a:rPr lang="it-IT" sz="2000" dirty="0"/>
            </a:br>
            <a:r>
              <a:rPr lang="it-IT" sz="1800" i="1" dirty="0"/>
              <a:t>Die </a:t>
            </a:r>
            <a:r>
              <a:rPr lang="it-IT" sz="1800" i="1" dirty="0" err="1"/>
              <a:t>Blutentnahmestellen</a:t>
            </a:r>
            <a:r>
              <a:rPr lang="it-IT" sz="1800" i="1" dirty="0"/>
              <a:t> </a:t>
            </a:r>
            <a:r>
              <a:rPr lang="it-IT" sz="1800" i="1" dirty="0" err="1"/>
              <a:t>haben</a:t>
            </a:r>
            <a:r>
              <a:rPr lang="it-IT" sz="1800" i="1" dirty="0"/>
              <a:t> </a:t>
            </a:r>
            <a:r>
              <a:rPr lang="it-IT" sz="1800" i="1" dirty="0" err="1"/>
              <a:t>zwischen</a:t>
            </a:r>
            <a:r>
              <a:rPr lang="it-IT" sz="1800" i="1" dirty="0"/>
              <a:t> 12:00</a:t>
            </a:r>
            <a:br>
              <a:rPr lang="it-IT" sz="1800" i="1" dirty="0"/>
            </a:br>
            <a:r>
              <a:rPr lang="it-IT" sz="1800" i="1" dirty="0"/>
              <a:t>und 12:30 </a:t>
            </a:r>
            <a:r>
              <a:rPr lang="it-IT" sz="1800" i="1" dirty="0" err="1"/>
              <a:t>Uhr</a:t>
            </a:r>
            <a:r>
              <a:rPr lang="it-IT" sz="1800" i="1" dirty="0"/>
              <a:t> </a:t>
            </a:r>
            <a:r>
              <a:rPr lang="it-IT" sz="1800" i="1" dirty="0" err="1"/>
              <a:t>geschlossen</a:t>
            </a:r>
            <a:r>
              <a:rPr lang="it-IT" sz="1800" i="1" dirty="0"/>
              <a:t>.</a:t>
            </a:r>
          </a:p>
          <a:p>
            <a:pPr algn="l"/>
            <a:endParaRPr lang="it-IT" sz="20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B4B3E3-6C87-E146-B043-E63D2C99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r="-1" b="1331"/>
          <a:stretch/>
        </p:blipFill>
        <p:spPr>
          <a:xfrm>
            <a:off x="100670" y="-227723"/>
            <a:ext cx="5318448" cy="518942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9719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">
            <a:extLst>
              <a:ext uri="{FF2B5EF4-FFF2-40B4-BE49-F238E27FC236}">
                <a16:creationId xmlns:a16="http://schemas.microsoft.com/office/drawing/2014/main" id="{999FA156-1BF9-16F3-9C0B-C4E20FA72F1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pPr algn="l" eaLnBrk="1" hangingPunct="1"/>
            <a:r>
              <a:rPr lang="de-DE" altLang="de-DE" sz="3600" dirty="0"/>
              <a:t>                                                         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8F66029-0DB3-F65E-C564-3E40B065D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48" y="2163353"/>
            <a:ext cx="3623892" cy="1811946"/>
          </a:xfrm>
          <a:prstGeom prst="rect">
            <a:avLst/>
          </a:prstGeom>
        </p:spPr>
      </p:pic>
      <p:pic>
        <p:nvPicPr>
          <p:cNvPr id="7" name="Segnaposto contenuto 8">
            <a:extLst>
              <a:ext uri="{FF2B5EF4-FFF2-40B4-BE49-F238E27FC236}">
                <a16:creationId xmlns:a16="http://schemas.microsoft.com/office/drawing/2014/main" id="{D40EF7BA-D35D-49B9-91B7-49AA28D64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96" y="561996"/>
            <a:ext cx="5734007" cy="517364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73CE2BF-68C3-4349-A97D-44CE871E8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16" y="1720185"/>
            <a:ext cx="2852936" cy="2852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2684C6-F94A-4489-94AB-9272B69E5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22461"/>
          </a:xfrm>
        </p:spPr>
        <p:txBody>
          <a:bodyPr anchor="t">
            <a:normAutofit/>
          </a:bodyPr>
          <a:lstStyle/>
          <a:p>
            <a:r>
              <a:rPr lang="it-IT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Interventi/</a:t>
            </a:r>
            <a:r>
              <a:rPr lang="it-IT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Ablauf</a:t>
            </a:r>
            <a:endParaRPr lang="it-IT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5958383-6E76-4093-9B75-5E1D1DAC0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76872"/>
            <a:ext cx="9144000" cy="3312368"/>
          </a:xfrm>
        </p:spPr>
        <p:txBody>
          <a:bodyPr>
            <a:normAutofit fontScale="85000" lnSpcReduction="20000"/>
          </a:bodyPr>
          <a:lstStyle/>
          <a:p>
            <a:r>
              <a:rPr lang="it-IT" sz="1800" b="1" dirty="0">
                <a:latin typeface="Verdana" panose="020B0604030504040204" pitchFamily="34" charset="0"/>
                <a:ea typeface="Verdana" panose="020B0604030504040204" pitchFamily="34" charset="0"/>
              </a:rPr>
              <a:t>Dott./Dr. Arno </a:t>
            </a:r>
            <a:r>
              <a:rPr lang="it-IT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Kompatscher</a:t>
            </a:r>
            <a:br>
              <a:rPr lang="it-IT" dirty="0"/>
            </a:b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Presidente della Provincia e Ass. alla Salute</a:t>
            </a:r>
            <a:br>
              <a:rPr lang="it-IT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Landeshauptmann und Gesundheitslandesrat</a:t>
            </a:r>
          </a:p>
          <a:p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Dott./Dr. Josef Widmann</a:t>
            </a:r>
            <a:b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400" kern="50" dirty="0" err="1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Direttore</a:t>
            </a:r>
            <a:r>
              <a:rPr lang="de-DE" sz="1400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de-DE" sz="1400" kern="50" dirty="0" err="1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sanitario</a:t>
            </a:r>
            <a:br>
              <a:rPr lang="de-DE" sz="1400" kern="5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Sanitätsdirektor</a:t>
            </a:r>
            <a:endParaRPr lang="de-DE" sz="1400" i="1" kern="50" dirty="0">
              <a:latin typeface="Verdana" panose="020B060403050404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Dott.ssa/Dr.in </a:t>
            </a:r>
            <a:r>
              <a:rPr lang="it-IT" sz="1800" b="1" dirty="0">
                <a:latin typeface="Verdana" panose="020B0604030504040204" pitchFamily="34" charset="0"/>
                <a:ea typeface="Verdana" panose="020B0604030504040204" pitchFamily="34" charset="0"/>
              </a:rPr>
              <a:t>Lorella Zago</a:t>
            </a:r>
            <a:br>
              <a:rPr lang="it-IT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400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Direttrice ufficio Prevenzione, Promozione della salute e Sanità pubblica </a:t>
            </a:r>
            <a:br>
              <a:rPr lang="it-IT" sz="1400" i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Direktorin Amt für Prävention, Gesundheitsförderung und öffentliche Gesundheit</a:t>
            </a:r>
          </a:p>
          <a:p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Dott.ssa/Dr.in </a:t>
            </a:r>
            <a:r>
              <a:rPr lang="de-DE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Maria Erne</a:t>
            </a:r>
            <a:br>
              <a:rPr lang="de-DE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Primaria rep. Malattie infettive </a:t>
            </a:r>
            <a:r>
              <a:rPr lang="it-IT" sz="1400" kern="50" dirty="0" err="1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Osp</a:t>
            </a: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. di Bolzano</a:t>
            </a:r>
            <a:br>
              <a:rPr lang="it-IT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 dirty="0" err="1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Primarin</a:t>
            </a:r>
            <a:r>
              <a:rPr lang="de-DE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der Abteilung für Infektionskrankheiten, Krankenhaus Bozen</a:t>
            </a:r>
          </a:p>
          <a:p>
            <a:r>
              <a:rPr lang="it-IT" sz="1800" b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Dott./Dr. Stefan Platzgummer</a:t>
            </a:r>
            <a:br>
              <a:rPr lang="it-IT" sz="1800" b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Primario del Laboratorio di analisi chimico-cliniche e Microbiologia </a:t>
            </a:r>
            <a:r>
              <a:rPr lang="it-IT" sz="1400" kern="50" dirty="0" err="1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Osp</a:t>
            </a: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. di Merano</a:t>
            </a:r>
            <a:br>
              <a:rPr lang="it-IT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Primar des Labors für chemisch-klinische Analysen und Mikrobiologie, Krankenhaus Meran</a:t>
            </a:r>
          </a:p>
          <a:p>
            <a:r>
              <a:rPr lang="de-DE" sz="1800" b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Dott./Dr. Florian </a:t>
            </a:r>
            <a:r>
              <a:rPr lang="de-DE" sz="1800" b="1" kern="50" dirty="0" err="1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Zerzer</a:t>
            </a:r>
            <a:br>
              <a:rPr lang="de-DE" sz="1800" b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it-IT" sz="1400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Direttore generale dell’Azienda sanitaria dell’Alto Adige</a:t>
            </a:r>
            <a:br>
              <a:rPr lang="it-IT" sz="1400" i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it-IT" sz="1400" i="1" kern="50" dirty="0" err="1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Generaldirektor</a:t>
            </a:r>
            <a:r>
              <a:rPr lang="it-IT" sz="1400" i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Südtiroler Sanitätsbetrieb</a:t>
            </a:r>
          </a:p>
          <a:p>
            <a:endParaRPr lang="de-DE" sz="1400" i="1" kern="50" dirty="0">
              <a:latin typeface="Verdana" panose="020B060403050404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5B3B6-5BEA-4DC7-B927-12936D22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t">
            <a:normAutofit/>
          </a:bodyPr>
          <a:lstStyle/>
          <a:p>
            <a:r>
              <a:rPr lang="de-DE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Rechtliche Grundlagen </a:t>
            </a:r>
          </a:p>
        </p:txBody>
      </p:sp>
      <p:pic>
        <p:nvPicPr>
          <p:cNvPr id="7" name="Immagine 6" descr="Martelletto da giudice">
            <a:extLst>
              <a:ext uri="{FF2B5EF4-FFF2-40B4-BE49-F238E27FC236}">
                <a16:creationId xmlns:a16="http://schemas.microsoft.com/office/drawing/2014/main" id="{BE3BA70C-7125-9C80-27E5-90899B86E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2" r="5110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7645CA-DCAD-4017-99D6-EF0FD9B75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1916832"/>
            <a:ext cx="5291663" cy="3752849"/>
          </a:xfrm>
        </p:spPr>
        <p:txBody>
          <a:bodyPr>
            <a:norm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Nationales 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Gesetzesdekret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: Pilotprojekt für kostenloses Screening 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30.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Dezember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2019, Nr. 162, Art. 25-sexies)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Ziel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: Eliminierung und Ausrottung des Hepatitis-C-Virus</a:t>
            </a:r>
          </a:p>
          <a:p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Dekret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Gesundheitsministerium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(14. Mai 2021): “</a:t>
            </a:r>
            <a:r>
              <a:rPr lang="it-IT" sz="1600" i="1" dirty="0">
                <a:latin typeface="Verdana" panose="020B0604030504040204" pitchFamily="34" charset="0"/>
                <a:ea typeface="Verdana" panose="020B0604030504040204" pitchFamily="34" charset="0"/>
              </a:rPr>
              <a:t>Esecuzione dello screening nazionale per l'eliminazione del virus dell'HCV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</a:p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Beschluss Nr. 81 der 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Landesregierung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vom 31.01.2023</a:t>
            </a:r>
          </a:p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Umsetzung in 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Südtirol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: Informationskampagne, Screening-Days, Screening-Zentrum, Blutabnahme und Laboruntersuchungen </a:t>
            </a:r>
          </a:p>
        </p:txBody>
      </p:sp>
    </p:spTree>
    <p:extLst>
      <p:ext uri="{BB962C8B-B14F-4D97-AF65-F5344CB8AC3E}">
        <p14:creationId xmlns:p14="http://schemas.microsoft.com/office/powerpoint/2010/main" val="25219481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18F2CBE-EAC7-F54F-15E5-EEF0F854B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5430" y="198624"/>
            <a:ext cx="6586491" cy="1286160"/>
          </a:xfrm>
        </p:spPr>
        <p:txBody>
          <a:bodyPr anchor="t">
            <a:normAutofit/>
          </a:bodyPr>
          <a:lstStyle/>
          <a:p>
            <a:pPr eaLnBrk="1" hangingPunct="1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Hepatitis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Überblick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de-DE" altLang="de-DE" sz="1200" dirty="0"/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DFF89C67-3754-4241-A374-87F98541DF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65430" y="1124744"/>
            <a:ext cx="6819201" cy="4896544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Was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ist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Hepatitis 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?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Lebererkrankung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hervorgerufen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durch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das HCV Virus.</a:t>
            </a:r>
            <a:br>
              <a:rPr lang="en-US" sz="1600" noProof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600" noProof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erfolgt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die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Übertragung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?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Über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infiziertes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Blut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(z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.B. T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ransfusionen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durch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Gebrauch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von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nicht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sterilen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med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izinischen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Instrumenten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unhygienische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Tatoos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od. Piercings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oder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durch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Kontakt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mit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infizierten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Körperflüssigkeiten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Sexuelle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Übertragung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ist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seltener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jedoch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nicht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ganz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auszuschließen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it-IT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it-IT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Dauer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der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Inkubationszeit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Inkubationszeit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2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Wochen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- 6 Monate,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meist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zwischen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6 und 9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Wochen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br>
              <a:rPr kumimoji="0" lang="it-IT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it-IT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torta, vicino&#10;&#10;Descrizione generata automaticamente">
            <a:extLst>
              <a:ext uri="{FF2B5EF4-FFF2-40B4-BE49-F238E27FC236}">
                <a16:creationId xmlns:a16="http://schemas.microsoft.com/office/drawing/2014/main" id="{959E2193-0931-410E-9792-5EF486F6C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r="4275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1782337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18F2CBE-EAC7-F54F-15E5-EEF0F854B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5430" y="198624"/>
            <a:ext cx="6586491" cy="1286160"/>
          </a:xfrm>
        </p:spPr>
        <p:txBody>
          <a:bodyPr anchor="t">
            <a:normAutofit/>
          </a:bodyPr>
          <a:lstStyle/>
          <a:p>
            <a:pPr eaLnBrk="1" hangingPunct="1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Hepatitis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Überblick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de-DE" altLang="de-DE" sz="1200" dirty="0"/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DFF89C67-3754-4241-A374-87F98541DF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65430" y="1124744"/>
            <a:ext cx="6819201" cy="4896544"/>
          </a:xfrm>
        </p:spPr>
        <p:txBody>
          <a:bodyPr>
            <a:normAutofit lnSpcReduction="10000"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Symptome:</a:t>
            </a:r>
            <a:br>
              <a:rPr kumimoji="0" lang="it-IT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Hepatitis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verläuft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häufig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asymptomatisch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Mögliche Symptome sind Muskelschmerzen, Übelkeit, Erbrechen, Fieber, Bauchschmerzen und Ikterus/Gelbsucht (Gelbfärbung von Haut und Sklera/Lederhaut der Augen). Die Symptome treten meist 2 oder 3 Monate nach der Infektion auf. Nach der akuten Infektion bildet sich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bei ca. 60-80% der Fälle eine chronische Hepatitis. 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Hep</a:t>
            </a:r>
            <a:r>
              <a:rPr lang="it-IT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atitis</a:t>
            </a:r>
            <a:r>
              <a:rPr lang="it-IT" sz="1800" b="1" dirty="0">
                <a:latin typeface="Verdana" panose="020B0604030504040204" pitchFamily="34" charset="0"/>
                <a:ea typeface="Verdana" panose="020B0604030504040204" pitchFamily="34" charset="0"/>
              </a:rPr>
              <a:t> C </a:t>
            </a:r>
            <a:r>
              <a:rPr lang="it-IT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auslösen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?</a:t>
            </a:r>
            <a:br>
              <a:rPr kumimoji="0" lang="it-IT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</a:t>
            </a: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Leberzirrhose</a:t>
            </a:r>
            <a:br>
              <a:rPr kumimoji="0" lang="it-IT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</a:t>
            </a: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Leberversagen</a:t>
            </a:r>
            <a:br>
              <a:rPr kumimoji="0" lang="it-IT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</a:t>
            </a:r>
            <a:r>
              <a:rPr lang="it-IT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Leberkrebs</a:t>
            </a:r>
            <a:br>
              <a:rPr kumimoji="0" lang="it-IT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it-IT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de-DE" altLang="de-DE" sz="1100" b="1" u="sng" dirty="0"/>
          </a:p>
          <a:p>
            <a:pPr marL="0" indent="0" eaLnBrk="1" hangingPunct="1">
              <a:buNone/>
              <a:defRPr/>
            </a:pPr>
            <a:endParaRPr lang="de-DE" altLang="de-DE" sz="1100" b="1" u="sng" dirty="0"/>
          </a:p>
          <a:p>
            <a:pPr marL="0" indent="0" eaLnBrk="1" hangingPunct="1">
              <a:buNone/>
              <a:defRPr/>
            </a:pPr>
            <a:b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kumimoji="0" lang="en-US" sz="13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Quellen: </a:t>
            </a:r>
            <a:r>
              <a:rPr kumimoji="0" lang="en-US" sz="13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Gesundheitsministerium</a:t>
            </a:r>
            <a:r>
              <a:rPr kumimoji="0" lang="en-US" sz="13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- ISS</a:t>
            </a:r>
            <a:endParaRPr lang="de-DE" altLang="de-DE" sz="1300" u="sng" dirty="0"/>
          </a:p>
        </p:txBody>
      </p:sp>
      <p:pic>
        <p:nvPicPr>
          <p:cNvPr id="4" name="Immagine 3" descr="Immagine che contiene torta, vicino&#10;&#10;Descrizione generata automaticamente">
            <a:extLst>
              <a:ext uri="{FF2B5EF4-FFF2-40B4-BE49-F238E27FC236}">
                <a16:creationId xmlns:a16="http://schemas.microsoft.com/office/drawing/2014/main" id="{959E2193-0931-410E-9792-5EF486F6C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r="4275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0441417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4983E92-8934-7487-8DEF-E73813A2D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7734" y="188640"/>
            <a:ext cx="5291663" cy="1628775"/>
          </a:xfrm>
        </p:spPr>
        <p:txBody>
          <a:bodyPr anchor="ctr">
            <a:normAutofit/>
          </a:bodyPr>
          <a:lstStyle/>
          <a:p>
            <a:pPr eaLnBrk="1" hangingPunct="1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Internationale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Zahlen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de-DE" altLang="de-DE" sz="1200" dirty="0"/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93C9A8F2-D2D9-6042-07F2-38AEB81E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1772816"/>
            <a:ext cx="5291663" cy="4248149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Gemäß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WHO-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Schätzungen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kommt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es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jedes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Jahr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weltweit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zu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ca. 1,5 Mio.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Neuinfektionen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1C202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Ca. 58 Mio.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Menschen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haben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eine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chronische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Infektion</a:t>
            </a:r>
            <a:r>
              <a:rPr lang="it-IT" sz="1800" b="1" dirty="0">
                <a:solidFill>
                  <a:srgbClr val="1C202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br>
              <a:rPr lang="it-IT" sz="1800" b="1" dirty="0">
                <a:solidFill>
                  <a:srgbClr val="1C202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1C202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Jedes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Jahr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sterben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etwa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290.000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Menschen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HCV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zusammenhängenden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Lebererkrankungen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indent="0">
              <a:buNone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>
              <a:buNone/>
            </a:pPr>
            <a:endParaRPr lang="en-US" sz="1200" b="1" i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>
              <a:buNone/>
            </a:pPr>
            <a:r>
              <a:rPr kumimoji="0" lang="en-US" sz="13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Quelle: </a:t>
            </a:r>
            <a:r>
              <a:rPr kumimoji="0" lang="en-US" sz="13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Gesundheitsministerium</a:t>
            </a:r>
            <a:endParaRPr lang="en-US" sz="1300" dirty="0"/>
          </a:p>
        </p:txBody>
      </p:sp>
      <p:pic>
        <p:nvPicPr>
          <p:cNvPr id="3" name="Segnaposto contenuto 2" descr="Pianeta Terra visto dallo spazio">
            <a:extLst>
              <a:ext uri="{FF2B5EF4-FFF2-40B4-BE49-F238E27FC236}">
                <a16:creationId xmlns:a16="http://schemas.microsoft.com/office/drawing/2014/main" id="{BEE04C0F-06A4-427B-8FBA-351A665FF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44619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189426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4983E92-8934-7487-8DEF-E73813A2D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63562" y="460603"/>
            <a:ext cx="5291663" cy="1240206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Zahlen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aus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Italien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und Südtirol</a:t>
            </a:r>
            <a:endParaRPr lang="de-DE" altLang="de-DE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65CEDDB-A0C8-E7DF-EF62-8FD1C91BA0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63562" y="1825431"/>
            <a:ext cx="6165086" cy="3752849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Vorkommen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von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Hepatitis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C in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Italien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im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Jahr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2019:</a:t>
            </a:r>
            <a:b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0,3%/100.000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Einwohner</a:t>
            </a:r>
            <a:b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Quelle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European Centre For Disease Prevention and Control –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Survillance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Report Hepatitis C, 2021)</a:t>
            </a:r>
            <a:br>
              <a:rPr kumimoji="0" lang="en-US" sz="15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en-US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Geschätzte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Häufigkeit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von Hepatitis C in Südtirol: 0,4% der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Bevölkerung</a:t>
            </a:r>
            <a:br>
              <a:rPr lang="en-US" dirty="0">
                <a:solidFill>
                  <a:srgbClr val="FF0000"/>
                </a:solidFill>
                <a:cs typeface="+mn-cs"/>
              </a:rPr>
            </a:b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eaLnBrk="1" hangingPunct="1">
              <a:buNone/>
            </a:pPr>
            <a:endParaRPr lang="de-DE" altLang="de-DE" sz="1800" dirty="0"/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D71935C7-4554-4689-B307-C6005653B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770"/>
          <a:stretch/>
        </p:blipFill>
        <p:spPr>
          <a:xfrm>
            <a:off x="0" y="460602"/>
            <a:ext cx="5763562" cy="6482508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479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66D0C0-2924-4FDB-825A-5D4BBA8E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850231"/>
          </a:xfrm>
        </p:spPr>
        <p:txBody>
          <a:bodyPr anchor="t">
            <a:normAutofit/>
          </a:bodyPr>
          <a:lstStyle/>
          <a:p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Behandlung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2EF44D-EE69-45A4-A450-CDB7E5A64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552575"/>
            <a:ext cx="5291663" cy="3752849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Hepatitis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-C-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Vorsorgeuntersuchung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Bluttest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Neue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edikamentöse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Therapie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sehr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wirksam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sicher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und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gut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verträglich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Damit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können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über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95%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infizierten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Personen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geheilt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werden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endParaRPr lang="it-IT" sz="1800" dirty="0"/>
          </a:p>
        </p:txBody>
      </p:sp>
      <p:pic>
        <p:nvPicPr>
          <p:cNvPr id="5" name="Immagine 4" descr="Operatore sanitario sorridente">
            <a:extLst>
              <a:ext uri="{FF2B5EF4-FFF2-40B4-BE49-F238E27FC236}">
                <a16:creationId xmlns:a16="http://schemas.microsoft.com/office/drawing/2014/main" id="{E56DC6BF-D025-4927-8CF7-228015023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r="13450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352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276BCD-0725-430A-96CC-A2B4F002B57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7560" y="2063751"/>
            <a:ext cx="5040313" cy="38115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3600" b="1" dirty="0"/>
              <a:t>Die </a:t>
            </a:r>
            <a:r>
              <a:rPr lang="it-IT" sz="3600" b="1" dirty="0" err="1"/>
              <a:t>Zielgruppen</a:t>
            </a:r>
            <a:endParaRPr lang="it-IT" sz="3600" b="1" dirty="0"/>
          </a:p>
          <a:p>
            <a:pPr marL="0" indent="0">
              <a:buNone/>
            </a:pPr>
            <a:r>
              <a:rPr lang="it-IT" sz="2400" dirty="0"/>
              <a:t>Ca. </a:t>
            </a:r>
            <a:r>
              <a:rPr lang="it-IT" sz="2400" b="1" dirty="0"/>
              <a:t>150.000 </a:t>
            </a:r>
            <a:r>
              <a:rPr lang="it-IT" sz="2400" b="1" dirty="0" err="1"/>
              <a:t>EinwohnerInnen</a:t>
            </a:r>
            <a:r>
              <a:rPr lang="it-IT" sz="2400" b="1" dirty="0"/>
              <a:t> </a:t>
            </a:r>
            <a:r>
              <a:rPr lang="it-IT" sz="2400" b="1" dirty="0" err="1"/>
              <a:t>Südtirols</a:t>
            </a:r>
            <a:r>
              <a:rPr lang="it-IT" sz="2400" b="1" dirty="0"/>
              <a:t>, die </a:t>
            </a:r>
            <a:r>
              <a:rPr lang="it-IT" sz="2400" b="1" dirty="0" err="1"/>
              <a:t>zwischen</a:t>
            </a:r>
            <a:r>
              <a:rPr lang="it-IT" sz="2400" b="1" dirty="0"/>
              <a:t> 1969 und 1989 </a:t>
            </a:r>
            <a:r>
              <a:rPr lang="it-IT" sz="2400" dirty="0" err="1"/>
              <a:t>geboren</a:t>
            </a:r>
            <a:r>
              <a:rPr lang="it-IT" sz="2400" dirty="0"/>
              <a:t> </a:t>
            </a:r>
            <a:r>
              <a:rPr lang="it-IT" sz="2400" dirty="0" err="1"/>
              <a:t>sind</a:t>
            </a:r>
            <a:r>
              <a:rPr lang="it-IT" sz="2400" dirty="0"/>
              <a:t>;</a:t>
            </a:r>
            <a:br>
              <a:rPr lang="it-IT" sz="2400" dirty="0"/>
            </a:br>
            <a:endParaRPr lang="it-IT" sz="2400" dirty="0"/>
          </a:p>
          <a:p>
            <a:pPr marL="0" indent="0">
              <a:buNone/>
            </a:pPr>
            <a:r>
              <a:rPr lang="it-IT" sz="2400" dirty="0"/>
              <a:t>Alle </a:t>
            </a:r>
            <a:r>
              <a:rPr lang="it-IT" sz="2400" dirty="0" err="1"/>
              <a:t>Gefängnisinsassen</a:t>
            </a:r>
            <a:r>
              <a:rPr lang="it-IT" sz="2400" dirty="0"/>
              <a:t> </a:t>
            </a:r>
            <a:r>
              <a:rPr lang="it-IT" sz="2400" dirty="0" err="1"/>
              <a:t>ohne</a:t>
            </a:r>
            <a:r>
              <a:rPr lang="it-IT" sz="2400" dirty="0"/>
              <a:t> </a:t>
            </a:r>
            <a:r>
              <a:rPr lang="it-IT" sz="2400" dirty="0" err="1"/>
              <a:t>Altersgrenze</a:t>
            </a:r>
            <a:r>
              <a:rPr lang="it-IT" sz="2400" dirty="0"/>
              <a:t>;</a:t>
            </a:r>
            <a:br>
              <a:rPr lang="it-IT" sz="2400" dirty="0"/>
            </a:br>
            <a:endParaRPr lang="it-IT" sz="2400" dirty="0"/>
          </a:p>
          <a:p>
            <a:pPr marL="0" indent="0">
              <a:buNone/>
            </a:pPr>
            <a:r>
              <a:rPr lang="de-DE" sz="2400" dirty="0"/>
              <a:t>Die PatientInnen des Dienstes für Abhängigkeitserkrankungen ohne Altersgrenze</a:t>
            </a:r>
            <a:r>
              <a:rPr lang="it-IT" sz="2400" dirty="0"/>
              <a:t>.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22AB43-592A-4855-AF82-30D35D76C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7" y="457200"/>
            <a:ext cx="6048301" cy="1099592"/>
          </a:xfrm>
        </p:spPr>
        <p:txBody>
          <a:bodyPr anchor="t">
            <a:normAutofit/>
          </a:bodyPr>
          <a:lstStyle/>
          <a:p>
            <a:r>
              <a:rPr lang="it-IT" sz="3600" b="1" dirty="0">
                <a:latin typeface="Verdana" panose="020B0604030504040204" pitchFamily="34" charset="0"/>
                <a:ea typeface="Verdana" panose="020B0604030504040204" pitchFamily="34" charset="0"/>
              </a:rPr>
              <a:t>Kostenlose </a:t>
            </a:r>
            <a:r>
              <a:rPr lang="it-IT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Hepatitis</a:t>
            </a:r>
            <a:r>
              <a:rPr lang="it-IT" sz="3600" b="1" dirty="0">
                <a:latin typeface="Verdana" panose="020B0604030504040204" pitchFamily="34" charset="0"/>
                <a:ea typeface="Verdana" panose="020B0604030504040204" pitchFamily="34" charset="0"/>
              </a:rPr>
              <a:t>-C-</a:t>
            </a:r>
            <a:r>
              <a:rPr lang="it-IT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Vorsorge</a:t>
            </a:r>
            <a:r>
              <a:rPr lang="it-IT" sz="3600" b="1" dirty="0">
                <a:latin typeface="Verdana" panose="020B0604030504040204" pitchFamily="34" charset="0"/>
                <a:ea typeface="Verdana" panose="020B0604030504040204" pitchFamily="34" charset="0"/>
              </a:rPr>
              <a:t> in Südtirol</a:t>
            </a:r>
          </a:p>
        </p:txBody>
      </p:sp>
      <p:pic>
        <p:nvPicPr>
          <p:cNvPr id="8" name="Elemento grafico 7" descr="Utente con riempimento a tinta unita">
            <a:extLst>
              <a:ext uri="{FF2B5EF4-FFF2-40B4-BE49-F238E27FC236}">
                <a16:creationId xmlns:a16="http://schemas.microsoft.com/office/drawing/2014/main" id="{05C2B300-8D1E-4D24-8226-474F695F7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504" y="2301857"/>
            <a:ext cx="504056" cy="504056"/>
          </a:xfrm>
          <a:prstGeom prst="rect">
            <a:avLst/>
          </a:prstGeom>
        </p:spPr>
      </p:pic>
      <p:pic>
        <p:nvPicPr>
          <p:cNvPr id="9" name="Elemento grafico 8" descr="Utente con riempimento a tinta unita">
            <a:extLst>
              <a:ext uri="{FF2B5EF4-FFF2-40B4-BE49-F238E27FC236}">
                <a16:creationId xmlns:a16="http://schemas.microsoft.com/office/drawing/2014/main" id="{4B7CC87D-87CD-4BD9-9273-BA0F22F80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504" y="3429000"/>
            <a:ext cx="504056" cy="504056"/>
          </a:xfrm>
          <a:prstGeom prst="rect">
            <a:avLst/>
          </a:prstGeom>
        </p:spPr>
      </p:pic>
      <p:pic>
        <p:nvPicPr>
          <p:cNvPr id="10" name="Elemento grafico 9" descr="Utente con riempimento a tinta unita">
            <a:extLst>
              <a:ext uri="{FF2B5EF4-FFF2-40B4-BE49-F238E27FC236}">
                <a16:creationId xmlns:a16="http://schemas.microsoft.com/office/drawing/2014/main" id="{1DD39A75-59AA-4C77-8A0F-F961E4AFB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504" y="4556143"/>
            <a:ext cx="504056" cy="504056"/>
          </a:xfrm>
          <a:prstGeom prst="rect">
            <a:avLst/>
          </a:prstGeom>
        </p:spPr>
      </p:pic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B1AE5C6-5E80-E449-2BD2-2181EEE99D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316274"/>
              </p:ext>
            </p:extLst>
          </p:nvPr>
        </p:nvGraphicFramePr>
        <p:xfrm>
          <a:off x="7521576" y="457200"/>
          <a:ext cx="383063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999" imgH="11344198" progId="AcroExch.Document.DC">
                  <p:embed/>
                </p:oleObj>
              </mc:Choice>
              <mc:Fallback>
                <p:oleObj name="Acrobat Document" r:id="rId4" imgW="8019999" imgH="113441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21576" y="457200"/>
                        <a:ext cx="383063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729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Office PowerPoint</Application>
  <PresentationFormat>Widescreen</PresentationFormat>
  <Paragraphs>76</Paragraphs>
  <Slides>16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Wingdings</vt:lpstr>
      <vt:lpstr>Tema di Office</vt:lpstr>
      <vt:lpstr>1_Tema di Office</vt:lpstr>
      <vt:lpstr>Acrobat Document</vt:lpstr>
      <vt:lpstr>  </vt:lpstr>
      <vt:lpstr>Interventi/Ablauf</vt:lpstr>
      <vt:lpstr>Rechtliche Grundlagen </vt:lpstr>
      <vt:lpstr>Hepatitis C im Überblick </vt:lpstr>
      <vt:lpstr>Hepatitis C im Überblick </vt:lpstr>
      <vt:lpstr>Internationale Zahlen </vt:lpstr>
      <vt:lpstr>Die Zahlen aus Italien und Südtirol</vt:lpstr>
      <vt:lpstr>Behandlung</vt:lpstr>
      <vt:lpstr>Kostenlose Hepatitis-C-Vorsorge in Südtirol</vt:lpstr>
      <vt:lpstr>Ziele der Vorsorge</vt:lpstr>
      <vt:lpstr>Ablauf der Vorsorge</vt:lpstr>
      <vt:lpstr>Fahrplan                 *Vormerkung online, über die App SaniBook oder über die einheitliche Vormerknummer 047* 100 100</vt:lpstr>
      <vt:lpstr>Screening Days – Orte und Öffnungszeiten</vt:lpstr>
      <vt:lpstr>Screening Days – Orte und Öffnungszeiten</vt:lpstr>
      <vt:lpstr>Screening Days – Orte und Öffnungszeiten</vt:lpstr>
      <vt:lpstr>                                      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Leo Dr. Rocco</dc:creator>
  <cp:lastModifiedBy>Leo Dr. Rocco</cp:lastModifiedBy>
  <cp:revision>18</cp:revision>
  <dcterms:created xsi:type="dcterms:W3CDTF">2023-02-15T15:00:50Z</dcterms:created>
  <dcterms:modified xsi:type="dcterms:W3CDTF">2023-02-27T09:14:33Z</dcterms:modified>
</cp:coreProperties>
</file>