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4" r:id="rId11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D39"/>
    <a:srgbClr val="C4D666"/>
    <a:srgbClr val="4C2236"/>
    <a:srgbClr val="C9E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4" autoAdjust="0"/>
    <p:restoredTop sz="90929"/>
  </p:normalViewPr>
  <p:slideViewPr>
    <p:cSldViewPr showGuides="1">
      <p:cViewPr varScale="1">
        <p:scale>
          <a:sx n="101" d="100"/>
          <a:sy n="101" d="100"/>
        </p:scale>
        <p:origin x="462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18" d="100"/>
          <a:sy n="118" d="100"/>
        </p:scale>
        <p:origin x="-2896" y="-10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85731674844989E-2"/>
          <c:y val="8.5530703429611762E-2"/>
          <c:w val="0.90976644223819847"/>
          <c:h val="0.75344595156708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Casi totali</c:v>
                </c:pt>
              </c:strCache>
            </c:strRef>
          </c:tx>
          <c:spPr>
            <a:solidFill>
              <a:srgbClr val="70AD47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C1-455F-9527-006876BDB4D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Maschi alla nascita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17</c:v>
                </c:pt>
                <c:pt idx="1">
                  <c:v>14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C1-455F-9527-006876BDB4D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Femmine alla nascita</c:v>
                </c:pt>
              </c:strCache>
            </c:strRef>
          </c:tx>
          <c:spPr>
            <a:solidFill>
              <a:srgbClr val="FFC00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Foglio1!$D$2:$D$5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C1-455F-9527-006876BDB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706915"/>
        <c:axId val="86815261"/>
      </c:barChart>
      <c:catAx>
        <c:axId val="3470691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it-IT"/>
          </a:p>
        </c:txPr>
        <c:crossAx val="86815261"/>
        <c:crosses val="autoZero"/>
        <c:auto val="1"/>
        <c:lblAlgn val="ctr"/>
        <c:lblOffset val="100"/>
        <c:noMultiLvlLbl val="0"/>
      </c:catAx>
      <c:valAx>
        <c:axId val="86815261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it-IT"/>
          </a:p>
        </c:txPr>
        <c:crossAx val="34706915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197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it-IT"/>
        </a:p>
      </c:txPr>
    </c:legend>
    <c:plotVisOnly val="1"/>
    <c:dispBlanksAs val="gap"/>
    <c:showDLblsOverMax val="1"/>
  </c:chart>
  <c:spPr>
    <a:noFill/>
    <a:ln w="0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sz="2128" b="1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r>
              <a:rPr lang="it-IT" sz="2128" b="1" strike="noStrike" spc="-1">
                <a:solidFill>
                  <a:srgbClr val="595959"/>
                </a:solidFill>
                <a:latin typeface="Calibri"/>
                <a:ea typeface="DejaVu Sans"/>
              </a:rPr>
              <a:t>media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467800220624595E-2"/>
          <c:y val="0.1058883497443775"/>
          <c:w val="0.95082924417056569"/>
          <c:h val="0.70098323779949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media</c:v>
                </c:pt>
              </c:strCache>
            </c:strRef>
          </c:tx>
          <c:spPr>
            <a:gradFill>
              <a:gsLst>
                <a:gs pos="0">
                  <a:srgbClr val="F08C56"/>
                </a:gs>
                <a:gs pos="100000">
                  <a:srgbClr val="F57A27"/>
                </a:gs>
              </a:gsLst>
              <a:lin ang="5400000"/>
            </a:gra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44.27</c:v>
                </c:pt>
                <c:pt idx="1">
                  <c:v>39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5-4613-A6D5-5FEDA2E5F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4882435"/>
        <c:axId val="92490509"/>
      </c:barChart>
      <c:catAx>
        <c:axId val="6488243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60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it-IT"/>
          </a:p>
        </c:txPr>
        <c:crossAx val="92490509"/>
        <c:crosses val="autoZero"/>
        <c:auto val="1"/>
        <c:lblAlgn val="ctr"/>
        <c:lblOffset val="100"/>
        <c:noMultiLvlLbl val="0"/>
      </c:catAx>
      <c:valAx>
        <c:axId val="92490509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it-IT"/>
          </a:p>
        </c:txPr>
        <c:crossAx val="64882435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197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it-IT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A5BCC4EE-012A-4D43-B6D1-79ACA026EE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52E381A6-0890-4717-9426-5B28203060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5412" name="Rectangle 4">
            <a:extLst>
              <a:ext uri="{FF2B5EF4-FFF2-40B4-BE49-F238E27FC236}">
                <a16:creationId xmlns:a16="http://schemas.microsoft.com/office/drawing/2014/main" id="{2C604000-6B6C-442C-805F-2A9848348CE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5413" name="Rectangle 5">
            <a:extLst>
              <a:ext uri="{FF2B5EF4-FFF2-40B4-BE49-F238E27FC236}">
                <a16:creationId xmlns:a16="http://schemas.microsoft.com/office/drawing/2014/main" id="{8BD9E754-4CA5-490F-9E67-7F83249C02E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5EE9F3-A5EE-480C-8BC4-31FD02E9843D}" type="slidenum">
              <a:rPr lang="de-DE" altLang="de-DE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D3A6D120-D0D1-4F23-A9F0-F99A1F78EC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808F8372-69CC-4393-ABA2-B4D84D9D51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286AEA5-028D-CFBD-C66F-83B8BAF7088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950" y="739775"/>
            <a:ext cx="658177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7461" name="Rectangle 5">
            <a:extLst>
              <a:ext uri="{FF2B5EF4-FFF2-40B4-BE49-F238E27FC236}">
                <a16:creationId xmlns:a16="http://schemas.microsoft.com/office/drawing/2014/main" id="{08D73185-F917-4F9E-AF70-A1096707B9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47462" name="Rectangle 6">
            <a:extLst>
              <a:ext uri="{FF2B5EF4-FFF2-40B4-BE49-F238E27FC236}">
                <a16:creationId xmlns:a16="http://schemas.microsoft.com/office/drawing/2014/main" id="{2E05D8A6-724B-4744-A692-27EFE1E7799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7463" name="Rectangle 7">
            <a:extLst>
              <a:ext uri="{FF2B5EF4-FFF2-40B4-BE49-F238E27FC236}">
                <a16:creationId xmlns:a16="http://schemas.microsoft.com/office/drawing/2014/main" id="{9453B1F2-4AAB-4C4B-A093-23DDA0F2BB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72E9CF-95C4-4B4A-B667-E86E13B64391}" type="slidenum">
              <a:rPr lang="de-DE" altLang="de-DE"/>
              <a:pPr/>
              <a:t>‹N›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A91D7EB-9D1A-6153-6592-AA1BEED583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0B27CF-DB76-44B9-81E6-A77F949E2BC1}" type="slidenum">
              <a:rPr lang="de-DE" altLang="de-DE" sz="1200"/>
              <a:pPr/>
              <a:t>2</a:t>
            </a:fld>
            <a:endParaRPr lang="de-DE" altLang="de-DE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715910D-835F-21AD-6A0E-D90387501C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BD43B3C-42B2-0586-2A6F-5D45557E2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632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313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448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500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235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016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657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130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663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50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755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‹N›</a:t>
            </a:fld>
            <a:endParaRPr lang="de-DE" altLang="de-DE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7549559-C9B4-53E7-51BB-51855DEED4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9" b="35300"/>
          <a:stretch/>
        </p:blipFill>
        <p:spPr>
          <a:xfrm>
            <a:off x="0" y="4869160"/>
            <a:ext cx="1219200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1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Marchio&#10;&#10;Il contenuto generato dall'IA potrebbe non essere corretto.">
            <a:extLst>
              <a:ext uri="{FF2B5EF4-FFF2-40B4-BE49-F238E27FC236}">
                <a16:creationId xmlns:a16="http://schemas.microsoft.com/office/drawing/2014/main" id="{2098AEE7-9F72-EBA0-B376-E941CE98F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8900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D3759-4BFC-B36E-9E67-C7EBE5843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Marchio&#10;&#10;Il contenuto generato dall'IA potrebbe non essere corretto.">
            <a:extLst>
              <a:ext uri="{FF2B5EF4-FFF2-40B4-BE49-F238E27FC236}">
                <a16:creationId xmlns:a16="http://schemas.microsoft.com/office/drawing/2014/main" id="{4DBB7197-6220-78AD-5232-F6361A73A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8871CF2-5D1B-9AFB-1C55-43138C00E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500" y="1844824"/>
            <a:ext cx="9001000" cy="3168351"/>
          </a:xfrm>
        </p:spPr>
        <p:txBody>
          <a:bodyPr>
            <a:normAutofit/>
          </a:bodyPr>
          <a:lstStyle/>
          <a:p>
            <a:r>
              <a:rPr lang="it-IT" sz="2800" b="1" spc="-1" dirty="0">
                <a:solidFill>
                  <a:srgbClr val="C4D666"/>
                </a:solidFill>
              </a:rPr>
              <a:t>Campagna </a:t>
            </a:r>
            <a:br>
              <a:rPr lang="it-IT" sz="2800" dirty="0">
                <a:solidFill>
                  <a:srgbClr val="C4D666"/>
                </a:solidFill>
              </a:rPr>
            </a:br>
            <a:r>
              <a:rPr lang="it-IT" sz="2800" b="1" spc="-1" dirty="0">
                <a:solidFill>
                  <a:srgbClr val="C4D666"/>
                </a:solidFill>
              </a:rPr>
              <a:t>STOP HIV!</a:t>
            </a:r>
            <a:br>
              <a:rPr lang="it-IT" sz="2800" b="1" spc="-1" dirty="0">
                <a:solidFill>
                  <a:srgbClr val="C4D666"/>
                </a:solidFill>
              </a:rPr>
            </a:br>
            <a:r>
              <a:rPr lang="it-IT" sz="2800" b="1" spc="-1" dirty="0">
                <a:solidFill>
                  <a:srgbClr val="C4D666"/>
                </a:solidFill>
              </a:rPr>
              <a:t>2025</a:t>
            </a:r>
            <a:br>
              <a:rPr lang="it-IT" sz="2800" dirty="0">
                <a:solidFill>
                  <a:srgbClr val="C4D666"/>
                </a:solidFill>
              </a:rPr>
            </a:br>
            <a:br>
              <a:rPr lang="it-IT" sz="2800" dirty="0"/>
            </a:br>
            <a:r>
              <a:rPr lang="it-IT" sz="2800" b="1" spc="-1" dirty="0">
                <a:solidFill>
                  <a:srgbClr val="193D39"/>
                </a:solidFill>
              </a:rPr>
              <a:t>Epidemiologia in Alto Adige</a:t>
            </a:r>
            <a:br>
              <a:rPr lang="it-IT" sz="2800" dirty="0">
                <a:solidFill>
                  <a:srgbClr val="193D39"/>
                </a:solidFill>
              </a:rPr>
            </a:br>
            <a:r>
              <a:rPr lang="it-IT" sz="2800" b="1" spc="-1" dirty="0">
                <a:solidFill>
                  <a:srgbClr val="193D39"/>
                </a:solidFill>
              </a:rPr>
              <a:t>Stato attuale</a:t>
            </a:r>
            <a:br>
              <a:rPr lang="it-IT" sz="2800" dirty="0">
                <a:solidFill>
                  <a:srgbClr val="193D39"/>
                </a:solidFill>
              </a:rPr>
            </a:br>
            <a:r>
              <a:rPr lang="it-IT" sz="2800" b="1" spc="-1" dirty="0">
                <a:solidFill>
                  <a:srgbClr val="193D39"/>
                </a:solidFill>
              </a:rPr>
              <a:t>Reparto di Malattie Infettive</a:t>
            </a:r>
            <a:br>
              <a:rPr lang="it-IT" sz="2800" b="1" spc="-1" dirty="0">
                <a:solidFill>
                  <a:srgbClr val="193D39"/>
                </a:solidFill>
              </a:rPr>
            </a:br>
            <a:r>
              <a:rPr lang="it-IT" sz="2800" b="1" spc="-1" dirty="0">
                <a:solidFill>
                  <a:srgbClr val="193D39"/>
                </a:solidFill>
              </a:rPr>
              <a:t>Ospedale di Bolzano</a:t>
            </a:r>
            <a:endParaRPr lang="de-DE" sz="2800" b="1" dirty="0">
              <a:solidFill>
                <a:srgbClr val="193D39"/>
              </a:solidFill>
            </a:endParaRP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98F66029-0DB3-F65E-C564-3E40B065D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" y="104886"/>
            <a:ext cx="3863752" cy="193187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5BFF11-FC1E-E506-4870-7427FCCE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spc="-1" dirty="0">
                <a:solidFill>
                  <a:srgbClr val="C4D666"/>
                </a:solidFill>
              </a:rPr>
              <a:t>Stato dell’arte</a:t>
            </a:r>
            <a:br>
              <a:rPr lang="it-IT" spc="-1" dirty="0">
                <a:solidFill>
                  <a:srgbClr val="000000"/>
                </a:solidFill>
                <a:latin typeface="Arial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755D9B-CDA2-F10A-D16A-ABD65F039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3455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it-IT" spc="-1" dirty="0">
                <a:solidFill>
                  <a:srgbClr val="193D39"/>
                </a:solidFill>
                <a:latin typeface="Calibri"/>
              </a:rPr>
              <a:t>In Italia ci sono circa 120.000/130.000 persone infette da HIV* </a:t>
            </a:r>
            <a:br>
              <a:rPr lang="it-IT" spc="-1" dirty="0">
                <a:solidFill>
                  <a:srgbClr val="193D39"/>
                </a:solidFill>
                <a:latin typeface="Arial"/>
              </a:rPr>
            </a:br>
            <a:endParaRPr lang="it-IT" spc="-1" dirty="0">
              <a:solidFill>
                <a:srgbClr val="193D39"/>
              </a:solidFill>
              <a:latin typeface="Arial"/>
            </a:endParaRPr>
          </a:p>
          <a:p>
            <a:pPr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it-IT" spc="-1" dirty="0">
                <a:solidFill>
                  <a:srgbClr val="193D39"/>
                </a:solidFill>
                <a:latin typeface="Calibri"/>
              </a:rPr>
              <a:t>Ogni anno ci sono circa 3800-4000 nuove diagnosi (10/giorno- incidenza 3,6/100.000 abitanti)*</a:t>
            </a:r>
            <a:br>
              <a:rPr lang="it-IT" spc="-1" dirty="0">
                <a:solidFill>
                  <a:srgbClr val="193D39"/>
                </a:solidFill>
                <a:latin typeface="Calibri"/>
              </a:rPr>
            </a:br>
            <a:endParaRPr lang="it-IT" spc="-1" dirty="0">
              <a:solidFill>
                <a:srgbClr val="193D39"/>
              </a:solidFill>
              <a:latin typeface="Arial"/>
            </a:endParaRPr>
          </a:p>
          <a:p>
            <a:pPr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it-IT" spc="-1" dirty="0">
                <a:solidFill>
                  <a:srgbClr val="193D39"/>
                </a:solidFill>
                <a:latin typeface="Calibri"/>
              </a:rPr>
              <a:t>La fascia di età più rappresentata è quella fra i 30 e 40 anni*</a:t>
            </a:r>
          </a:p>
          <a:p>
            <a:pPr marL="0" indent="0">
              <a:spcBef>
                <a:spcPts val="1001"/>
              </a:spcBef>
              <a:buClr>
                <a:srgbClr val="000000"/>
              </a:buClr>
              <a:buSzPct val="45000"/>
              <a:buNone/>
              <a:tabLst>
                <a:tab pos="0" algn="l"/>
              </a:tabLst>
            </a:pPr>
            <a:br>
              <a:rPr lang="it-IT" u="sng" spc="-1" dirty="0">
                <a:solidFill>
                  <a:srgbClr val="193D39"/>
                </a:solidFill>
                <a:latin typeface="Calibri"/>
              </a:rPr>
            </a:br>
            <a:r>
              <a:rPr lang="it-IT" sz="1800" spc="-1" dirty="0">
                <a:solidFill>
                  <a:srgbClr val="193D39"/>
                </a:solidFill>
                <a:latin typeface="Calibri"/>
              </a:rPr>
              <a:t>(Solo persone che hanno svolto il TEST)</a:t>
            </a:r>
          </a:p>
          <a:p>
            <a:pPr marL="0" indent="0">
              <a:spcBef>
                <a:spcPts val="1001"/>
              </a:spcBef>
              <a:buClr>
                <a:srgbClr val="000000"/>
              </a:buClr>
              <a:buSzPct val="45000"/>
              <a:buNone/>
              <a:tabLst>
                <a:tab pos="0" algn="l"/>
              </a:tabLst>
            </a:pPr>
            <a:br>
              <a:rPr lang="it-IT" u="sng" spc="-1" dirty="0">
                <a:solidFill>
                  <a:srgbClr val="FF0000"/>
                </a:solidFill>
                <a:latin typeface="Calibri"/>
              </a:rPr>
            </a:br>
            <a:r>
              <a:rPr lang="it-IT" sz="1800" spc="-1" dirty="0">
                <a:solidFill>
                  <a:srgbClr val="193D39"/>
                </a:solidFill>
                <a:latin typeface="Calibri"/>
              </a:rPr>
              <a:t>*Fonte ISS</a:t>
            </a:r>
            <a:endParaRPr lang="it-IT" sz="1800" spc="-1" dirty="0">
              <a:solidFill>
                <a:srgbClr val="000000"/>
              </a:solidFill>
              <a:latin typeface="Arial"/>
            </a:endParaRPr>
          </a:p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endParaRPr lang="it-IT" spc="-1" dirty="0">
              <a:solidFill>
                <a:srgbClr val="193D39"/>
              </a:solidFill>
              <a:latin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194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B85B41-EF91-924C-1DDF-EBF5F09DF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spc="-1" dirty="0">
                <a:solidFill>
                  <a:srgbClr val="C4D666"/>
                </a:solidFill>
              </a:rPr>
              <a:t>In Alto Adige….</a:t>
            </a:r>
            <a:endParaRPr lang="it-IT" dirty="0">
              <a:solidFill>
                <a:srgbClr val="C4D666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C6219B-B3C9-429E-A5FB-8F717678F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pc="-1" dirty="0">
                <a:solidFill>
                  <a:srgbClr val="193D39"/>
                </a:solidFill>
                <a:latin typeface="Arial"/>
                <a:ea typeface="DejaVu Sans"/>
              </a:rPr>
              <a:t>Il nostro Ambulatorio segue oltre 700 pazienti</a:t>
            </a:r>
            <a:endParaRPr lang="it-IT" spc="-1" dirty="0">
              <a:solidFill>
                <a:srgbClr val="193D39"/>
              </a:solidFill>
              <a:latin typeface="Arial"/>
            </a:endParaRPr>
          </a:p>
          <a:p>
            <a:r>
              <a:rPr lang="it-IT" spc="-1" dirty="0">
                <a:solidFill>
                  <a:srgbClr val="193D39"/>
                </a:solidFill>
                <a:latin typeface="Arial"/>
                <a:ea typeface="DejaVu Sans"/>
              </a:rPr>
              <a:t>L’incidenza è sovrapponibile a quella Italiana (3,2)</a:t>
            </a:r>
          </a:p>
          <a:p>
            <a:pPr marL="0" indent="0">
              <a:buNone/>
            </a:pPr>
            <a:endParaRPr lang="it-IT" b="1" i="1" u="sng" spc="-1" dirty="0">
              <a:solidFill>
                <a:srgbClr val="193D39"/>
              </a:solidFill>
              <a:latin typeface="Arial"/>
              <a:ea typeface="DejaVu Sans"/>
            </a:endParaRPr>
          </a:p>
          <a:p>
            <a:pPr marL="0" indent="0" algn="ctr">
              <a:buNone/>
            </a:pPr>
            <a:r>
              <a:rPr lang="it-IT" b="1" u="sng" spc="-1" dirty="0">
                <a:solidFill>
                  <a:srgbClr val="4C2236"/>
                </a:solidFill>
                <a:latin typeface="Arial"/>
                <a:ea typeface="DejaVu Sans"/>
              </a:rPr>
              <a:t>16 nuovi casi dal gennaio 2025</a:t>
            </a:r>
          </a:p>
          <a:p>
            <a:pPr marL="0" indent="0" algn="ctr">
              <a:buNone/>
            </a:pPr>
            <a:endParaRPr lang="it-IT" b="1" u="sng" spc="-1" dirty="0">
              <a:solidFill>
                <a:srgbClr val="4C2236"/>
              </a:solidFill>
              <a:latin typeface="Arial"/>
              <a:ea typeface="DejaVu Sans"/>
            </a:endParaRPr>
          </a:p>
          <a:p>
            <a:pPr marL="0" indent="0" algn="ctr">
              <a:buNone/>
            </a:pPr>
            <a:r>
              <a:rPr lang="it-IT" sz="1400" spc="-1" dirty="0">
                <a:solidFill>
                  <a:srgbClr val="193D39"/>
                </a:solidFill>
              </a:rPr>
              <a:t>Ambulatori Malattie Infettive Ospedale di Bolzano</a:t>
            </a:r>
            <a:br>
              <a:rPr lang="it-IT" sz="1400" spc="-1" dirty="0">
                <a:solidFill>
                  <a:srgbClr val="193D39"/>
                </a:solidFill>
              </a:rPr>
            </a:br>
            <a:r>
              <a:rPr lang="it-IT" sz="1400" spc="-1" dirty="0">
                <a:solidFill>
                  <a:srgbClr val="193D39"/>
                </a:solidFill>
              </a:rPr>
              <a:t>da lunedì al giovedì, 8:00-16:00,</a:t>
            </a:r>
            <a:br>
              <a:rPr lang="it-IT" sz="1400" spc="-1" dirty="0">
                <a:solidFill>
                  <a:srgbClr val="193D39"/>
                </a:solidFill>
              </a:rPr>
            </a:br>
            <a:r>
              <a:rPr lang="it-IT" sz="1400" spc="-1" dirty="0">
                <a:solidFill>
                  <a:srgbClr val="193D39"/>
                </a:solidFill>
              </a:rPr>
              <a:t>venerdì 8:00-13:00  </a:t>
            </a:r>
          </a:p>
          <a:p>
            <a:pPr marL="0" indent="0" algn="ctr">
              <a:buNone/>
            </a:pPr>
            <a:endParaRPr lang="it-IT" spc="-1" dirty="0">
              <a:solidFill>
                <a:srgbClr val="4C2236"/>
              </a:solidFill>
              <a:latin typeface="Arial"/>
            </a:endParaRPr>
          </a:p>
          <a:p>
            <a:pPr marL="0" indent="0">
              <a:buNone/>
            </a:pPr>
            <a:endParaRPr lang="it-IT" i="1" spc="-1" dirty="0">
              <a:solidFill>
                <a:srgbClr val="4C2236"/>
              </a:solidFill>
              <a:latin typeface="Arial"/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05D76FD-484E-475C-7153-B550615E57C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38200" y="2924944"/>
            <a:ext cx="1729408" cy="1656184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18722354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7D9FBA-ACFC-F6C6-48DC-F1FF9841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pc="-1" dirty="0">
                <a:solidFill>
                  <a:srgbClr val="C4D666"/>
                </a:solidFill>
              </a:rPr>
              <a:t>Numero nuovi casi – Alto Adige</a:t>
            </a:r>
            <a:endParaRPr lang="it-IT" dirty="0">
              <a:solidFill>
                <a:srgbClr val="C4D666"/>
              </a:solidFill>
            </a:endParaRPr>
          </a:p>
        </p:txBody>
      </p:sp>
      <p:graphicFrame>
        <p:nvGraphicFramePr>
          <p:cNvPr id="7" name="Segnaposto contenuto 19">
            <a:extLst>
              <a:ext uri="{FF2B5EF4-FFF2-40B4-BE49-F238E27FC236}">
                <a16:creationId xmlns:a16="http://schemas.microsoft.com/office/drawing/2014/main" id="{6DA4FE3C-BB45-7D55-2C51-8C4B3DCD47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854825"/>
              </p:ext>
            </p:extLst>
          </p:nvPr>
        </p:nvGraphicFramePr>
        <p:xfrm>
          <a:off x="838200" y="1297049"/>
          <a:ext cx="10515600" cy="4263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4856947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B3F30D-5DF1-2E6C-53F2-A8DD006E4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pc="-1" dirty="0">
                <a:solidFill>
                  <a:srgbClr val="C4D666"/>
                </a:solidFill>
              </a:rPr>
              <a:t>Età media– Alto Adige </a:t>
            </a:r>
            <a:endParaRPr lang="it-IT" dirty="0">
              <a:solidFill>
                <a:srgbClr val="C4D666"/>
              </a:solidFill>
            </a:endParaRPr>
          </a:p>
        </p:txBody>
      </p:sp>
      <p:graphicFrame>
        <p:nvGraphicFramePr>
          <p:cNvPr id="4" name="Segnaposto contenuto 9">
            <a:extLst>
              <a:ext uri="{FF2B5EF4-FFF2-40B4-BE49-F238E27FC236}">
                <a16:creationId xmlns:a16="http://schemas.microsoft.com/office/drawing/2014/main" id="{3233104B-EE23-318E-C2E7-22B92E0BE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294995"/>
              </p:ext>
            </p:extLst>
          </p:nvPr>
        </p:nvGraphicFramePr>
        <p:xfrm>
          <a:off x="842020" y="125333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88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012788-0D45-FB33-3D0B-102D6C0E6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664"/>
            <a:ext cx="10515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it-IT" spc="-1" dirty="0">
                <a:solidFill>
                  <a:srgbClr val="C4D666"/>
                </a:solidFill>
              </a:rPr>
              <a:t>Presentazione clinica dei nuovi casi (2025)</a:t>
            </a:r>
            <a:endParaRPr lang="it-IT" dirty="0">
              <a:solidFill>
                <a:srgbClr val="C4D666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288143-C06D-3CB9-05BF-B4045323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endParaRPr lang="it-IT" b="1" i="1" spc="-1" dirty="0">
              <a:solidFill>
                <a:srgbClr val="FF0000"/>
              </a:solidFill>
              <a:highlight>
                <a:srgbClr val="FFFF00"/>
              </a:highlight>
              <a:latin typeface="Calibri"/>
            </a:endParaRPr>
          </a:p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endParaRPr lang="it-IT" b="1" i="1" spc="-1" dirty="0">
              <a:solidFill>
                <a:srgbClr val="FF0000"/>
              </a:solidFill>
              <a:latin typeface="Calibri"/>
            </a:endParaRPr>
          </a:p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b="1" spc="-1" dirty="0">
                <a:solidFill>
                  <a:srgbClr val="193D39"/>
                </a:solidFill>
                <a:latin typeface="Calibri"/>
              </a:rPr>
              <a:t>6 su 16 pazienti sono stati </a:t>
            </a:r>
            <a:r>
              <a:rPr lang="it-IT" b="1" i="1" spc="-1" dirty="0">
                <a:solidFill>
                  <a:srgbClr val="193D39"/>
                </a:solidFill>
                <a:latin typeface="Calibri"/>
              </a:rPr>
              <a:t>Late </a:t>
            </a:r>
            <a:r>
              <a:rPr lang="it-IT" b="1" i="1" spc="-1" dirty="0" err="1">
                <a:solidFill>
                  <a:srgbClr val="193D39"/>
                </a:solidFill>
                <a:latin typeface="Calibri"/>
              </a:rPr>
              <a:t>Presenter</a:t>
            </a:r>
            <a:r>
              <a:rPr lang="it-IT" b="1" spc="-1" dirty="0">
                <a:solidFill>
                  <a:srgbClr val="193D39"/>
                </a:solidFill>
                <a:latin typeface="Calibri"/>
              </a:rPr>
              <a:t>, vale a dire persone con un’importante alterazione del sistema immunitario con conta dei linfociti CD4 &lt; 350 </a:t>
            </a:r>
            <a:r>
              <a:rPr lang="it-IT" b="1" spc="-1" dirty="0" err="1">
                <a:solidFill>
                  <a:srgbClr val="193D39"/>
                </a:solidFill>
                <a:latin typeface="Calibri"/>
              </a:rPr>
              <a:t>cell</a:t>
            </a:r>
            <a:r>
              <a:rPr lang="it-IT" b="1" spc="-1" dirty="0">
                <a:solidFill>
                  <a:srgbClr val="193D39"/>
                </a:solidFill>
                <a:latin typeface="Calibri"/>
              </a:rPr>
              <a:t>/ml. Infatti, tutti e 6 avevano dei linfociti</a:t>
            </a:r>
            <a:br>
              <a:rPr lang="it-IT" b="1" spc="-1" dirty="0">
                <a:solidFill>
                  <a:srgbClr val="193D39"/>
                </a:solidFill>
                <a:latin typeface="Calibri"/>
              </a:rPr>
            </a:br>
            <a:r>
              <a:rPr lang="it-IT" b="1" spc="-1" dirty="0">
                <a:solidFill>
                  <a:srgbClr val="193D39"/>
                </a:solidFill>
                <a:latin typeface="Calibri"/>
              </a:rPr>
              <a:t>CD 4 &lt; 200 </a:t>
            </a:r>
            <a:r>
              <a:rPr lang="it-IT" b="1" spc="-1" dirty="0" err="1">
                <a:solidFill>
                  <a:srgbClr val="193D39"/>
                </a:solidFill>
                <a:latin typeface="Calibri"/>
              </a:rPr>
              <a:t>cell</a:t>
            </a:r>
            <a:r>
              <a:rPr lang="it-IT" b="1" spc="-1" dirty="0">
                <a:solidFill>
                  <a:srgbClr val="193D39"/>
                </a:solidFill>
                <a:latin typeface="Calibri"/>
              </a:rPr>
              <a:t>/ml.</a:t>
            </a:r>
            <a:endParaRPr lang="it-IT" spc="-1" dirty="0">
              <a:solidFill>
                <a:srgbClr val="193D39"/>
              </a:solidFill>
              <a:latin typeface="Arial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602697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6EC9C7-8147-C715-475D-5B5C6E40B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656"/>
            <a:ext cx="10515600" cy="1325563"/>
          </a:xfrm>
        </p:spPr>
        <p:txBody>
          <a:bodyPr/>
          <a:lstStyle/>
          <a:p>
            <a:pPr algn="ctr"/>
            <a:r>
              <a:rPr lang="it-IT" spc="-1" dirty="0">
                <a:solidFill>
                  <a:srgbClr val="C4D666"/>
                </a:solidFill>
              </a:rPr>
              <a:t>Ulteriori attività</a:t>
            </a:r>
            <a:endParaRPr lang="it-IT" dirty="0">
              <a:solidFill>
                <a:srgbClr val="C4D666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8CE78E-658D-51FE-C4E7-D599C9805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1228"/>
            <a:ext cx="10515600" cy="3115543"/>
          </a:xfrm>
        </p:spPr>
        <p:txBody>
          <a:bodyPr/>
          <a:lstStyle/>
          <a:p>
            <a:pPr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pc="-1" dirty="0">
                <a:solidFill>
                  <a:srgbClr val="193D39"/>
                </a:solidFill>
              </a:rPr>
              <a:t>Campagne di prevenzione nelle scuole;</a:t>
            </a:r>
          </a:p>
          <a:p>
            <a:pPr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pc="-1" dirty="0">
                <a:solidFill>
                  <a:srgbClr val="193D39"/>
                </a:solidFill>
              </a:rPr>
              <a:t>Campagne di divulgazione e prevenzione tramite i media locali (radio, TV);</a:t>
            </a:r>
          </a:p>
          <a:p>
            <a:pPr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pc="-1" dirty="0">
                <a:solidFill>
                  <a:srgbClr val="193D39"/>
                </a:solidFill>
              </a:rPr>
              <a:t>Commissione Provinciale AIDS;</a:t>
            </a:r>
          </a:p>
          <a:p>
            <a:pPr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pc="-1" dirty="0">
                <a:solidFill>
                  <a:srgbClr val="193D39"/>
                </a:solidFill>
              </a:rPr>
              <a:t>Collaborazione con le Associazioni del Territorio (eventi, iniziative, </a:t>
            </a:r>
            <a:r>
              <a:rPr lang="it-IT" spc="-1" dirty="0" err="1">
                <a:solidFill>
                  <a:srgbClr val="193D39"/>
                </a:solidFill>
              </a:rPr>
              <a:t>ecc</a:t>
            </a:r>
            <a:r>
              <a:rPr lang="it-IT" spc="-1" dirty="0">
                <a:solidFill>
                  <a:srgbClr val="193D39"/>
                </a:solidFill>
              </a:rPr>
              <a:t>…).</a:t>
            </a:r>
          </a:p>
          <a:p>
            <a:endParaRPr lang="it-IT" dirty="0"/>
          </a:p>
        </p:txBody>
      </p:sp>
      <p:pic>
        <p:nvPicPr>
          <p:cNvPr id="5" name="Elemento grafico 9">
            <a:extLst>
              <a:ext uri="{FF2B5EF4-FFF2-40B4-BE49-F238E27FC236}">
                <a16:creationId xmlns:a16="http://schemas.microsoft.com/office/drawing/2014/main" id="{2DCAC822-CDFE-1985-583E-C7DA3A2EC69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0272464" y="137809"/>
            <a:ext cx="1512168" cy="1722019"/>
          </a:xfrm>
          <a:prstGeom prst="rect">
            <a:avLst/>
          </a:prstGeom>
          <a:ln w="0">
            <a:noFill/>
          </a:ln>
        </p:spPr>
      </p:pic>
      <p:pic>
        <p:nvPicPr>
          <p:cNvPr id="6" name="Immagine 4" descr="Immagine che contiene sedia, interno, aula, arredo&#10;&#10;Il contenuto generato dall'IA potrebbe non essere corretto.">
            <a:extLst>
              <a:ext uri="{FF2B5EF4-FFF2-40B4-BE49-F238E27FC236}">
                <a16:creationId xmlns:a16="http://schemas.microsoft.com/office/drawing/2014/main" id="{3B0FC134-23B6-A8F4-DB37-D6E7AEB7172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565658" y="4293096"/>
            <a:ext cx="3060684" cy="1603592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8381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751FA3-37AE-3F75-01C3-F9E87CC69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GRAZIE/DANKE!</a:t>
            </a:r>
          </a:p>
        </p:txBody>
      </p:sp>
    </p:spTree>
    <p:extLst>
      <p:ext uri="{BB962C8B-B14F-4D97-AF65-F5344CB8AC3E}">
        <p14:creationId xmlns:p14="http://schemas.microsoft.com/office/powerpoint/2010/main" val="3662881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240</Words>
  <Application>Microsoft Office PowerPoint</Application>
  <PresentationFormat>Widescreen</PresentationFormat>
  <Paragraphs>29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Office Theme</vt:lpstr>
      <vt:lpstr>Presentazione standard di PowerPoint</vt:lpstr>
      <vt:lpstr>Presentazione standard di PowerPoint</vt:lpstr>
      <vt:lpstr>Stato dell’arte </vt:lpstr>
      <vt:lpstr>In Alto Adige….</vt:lpstr>
      <vt:lpstr>Numero nuovi casi – Alto Adige</vt:lpstr>
      <vt:lpstr>Età media– Alto Adige </vt:lpstr>
      <vt:lpstr>Presentazione clinica dei nuovi casi (2025)</vt:lpstr>
      <vt:lpstr>Ulteriori attività</vt:lpstr>
      <vt:lpstr>GRAZIE/DANKE!</vt:lpstr>
      <vt:lpstr>Presentazione standard di PowerPoint</vt:lpstr>
    </vt:vector>
  </TitlesOfParts>
  <Company>Intel 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 bis zwei Zeilen</dc:title>
  <dc:creator>Intel Mac</dc:creator>
  <cp:lastModifiedBy>Leo Dr. Rocco</cp:lastModifiedBy>
  <cp:revision>36</cp:revision>
  <cp:lastPrinted>2025-11-25T12:55:02Z</cp:lastPrinted>
  <dcterms:created xsi:type="dcterms:W3CDTF">2007-03-22T15:52:25Z</dcterms:created>
  <dcterms:modified xsi:type="dcterms:W3CDTF">2025-11-25T12:55:34Z</dcterms:modified>
</cp:coreProperties>
</file>