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5" r:id="rId10"/>
    <p:sldId id="264" r:id="rId11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D39"/>
    <a:srgbClr val="C4D666"/>
    <a:srgbClr val="4C2236"/>
    <a:srgbClr val="C9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4" autoAdjust="0"/>
    <p:restoredTop sz="90929"/>
  </p:normalViewPr>
  <p:slideViewPr>
    <p:cSldViewPr showGuides="1">
      <p:cViewPr varScale="1">
        <p:scale>
          <a:sx n="92" d="100"/>
          <a:sy n="92" d="100"/>
        </p:scale>
        <p:origin x="204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8" d="100"/>
          <a:sy n="118" d="100"/>
        </p:scale>
        <p:origin x="-2896" y="-10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85731674844989E-2"/>
          <c:y val="8.5530703429611762E-2"/>
          <c:w val="0.90976644223819847"/>
          <c:h val="0.75344595156708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Casi totali</c:v>
                </c:pt>
              </c:strCache>
            </c:strRef>
          </c:tx>
          <c:spPr>
            <a:solidFill>
              <a:srgbClr val="70AD47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1-455F-9527-006876BDB4D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Maschi alla nascita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1-455F-9527-006876BDB4D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Femmine alla nascita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C1-455F-9527-006876BDB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706915"/>
        <c:axId val="86815261"/>
      </c:barChart>
      <c:catAx>
        <c:axId val="3470691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it-IT"/>
          </a:p>
        </c:txPr>
        <c:crossAx val="86815261"/>
        <c:crosses val="autoZero"/>
        <c:auto val="1"/>
        <c:lblAlgn val="ctr"/>
        <c:lblOffset val="100"/>
        <c:noMultiLvlLbl val="0"/>
      </c:catAx>
      <c:valAx>
        <c:axId val="8681526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it-IT"/>
          </a:p>
        </c:txPr>
        <c:crossAx val="34706915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31378704020693066"/>
          <c:y val="0.93904830341980261"/>
          <c:w val="0.40624224961010308"/>
          <c:h val="6.0951696580197334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7800220624595E-2"/>
          <c:y val="0.1058883497443775"/>
          <c:w val="0.95082924417056569"/>
          <c:h val="0.70098323779949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media</c:v>
                </c:pt>
              </c:strCache>
            </c:strRef>
          </c:tx>
          <c:spPr>
            <a:gradFill>
              <a:gsLst>
                <a:gs pos="0">
                  <a:srgbClr val="F08C56"/>
                </a:gs>
                <a:gs pos="100000">
                  <a:srgbClr val="F57A27"/>
                </a:gs>
              </a:gsLst>
              <a:lin ang="5400000"/>
            </a:gradFill>
            <a:ln w="0">
              <a:noFill/>
            </a:ln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0" strike="noStrike" spc="-1">
                    <a:solidFill>
                      <a:srgbClr val="404040"/>
                    </a:solidFill>
                    <a:latin typeface="Calibri"/>
                    <a:ea typeface="DejaVu San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44.27</c:v>
                </c:pt>
                <c:pt idx="1">
                  <c:v>39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5-4613-A6D5-5FEDA2E5F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4882435"/>
        <c:axId val="92490509"/>
      </c:barChart>
      <c:catAx>
        <c:axId val="6488243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60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it-IT"/>
          </a:p>
        </c:txPr>
        <c:crossAx val="92490509"/>
        <c:crosses val="autoZero"/>
        <c:auto val="1"/>
        <c:lblAlgn val="ctr"/>
        <c:lblOffset val="100"/>
        <c:noMultiLvlLbl val="0"/>
      </c:catAx>
      <c:valAx>
        <c:axId val="9249050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it-IT"/>
          </a:p>
        </c:txPr>
        <c:crossAx val="64882435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it-IT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0.45652</cdr:x>
      <cdr:y>0.39277</cdr:y>
    </cdr:from>
    <cdr:to>
      <cdr:x>0.54348</cdr:x>
      <cdr:y>0.60723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C69B5462-5D16-C25C-9DF7-2F1AAC1516BC}"/>
            </a:ext>
          </a:extLst>
        </cdr:cNvPr>
        <cdr:cNvSpPr txBox="1"/>
      </cdr:nvSpPr>
      <cdr:spPr>
        <a:xfrm xmlns:a="http://schemas.openxmlformats.org/drawingml/2006/main">
          <a:off x="4800600" y="167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kern="1200" dirty="0"/>
        </a:p>
      </cdr:txBody>
    </cdr:sp>
  </cdr:relSizeAnchor>
  <cdr:relSizeAnchor xmlns:cdr="http://schemas.openxmlformats.org/drawingml/2006/chartDrawing">
    <cdr:from>
      <cdr:x>0.20555</cdr:x>
      <cdr:y>0.89867</cdr:y>
    </cdr:from>
    <cdr:to>
      <cdr:x>0.68489</cdr:x>
      <cdr:y>1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B9CB4367-CC35-D752-BF4E-D703A8D73FC5}"/>
            </a:ext>
          </a:extLst>
        </cdr:cNvPr>
        <cdr:cNvSpPr txBox="1"/>
      </cdr:nvSpPr>
      <cdr:spPr>
        <a:xfrm xmlns:a="http://schemas.openxmlformats.org/drawingml/2006/main">
          <a:off x="2161456" y="3831853"/>
          <a:ext cx="50405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kern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5BCC4EE-012A-4D43-B6D1-79ACA026EE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52E381A6-0890-4717-9426-5B28203060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2C604000-6B6C-442C-805F-2A9848348CE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8BD9E754-4CA5-490F-9E67-7F83249C02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5EE9F3-A5EE-480C-8BC4-31FD02E984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3A6D120-D0D1-4F23-A9F0-F99A1F78EC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808F8372-69CC-4393-ABA2-B4D84D9D51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286AEA5-028D-CFBD-C66F-83B8BAF708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39775"/>
            <a:ext cx="65817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08D73185-F917-4F9E-AF70-A1096707B9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2E05D8A6-724B-4744-A692-27EFE1E779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9453B1F2-4AAB-4C4B-A093-23DDA0F2B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2E9CF-95C4-4B4A-B667-E86E13B6439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FB832-1B2D-A2F9-B743-BA2582BE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F397B2D-F871-D9CB-63F6-7C162C664E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0B27CF-DB76-44B9-81E6-A77F949E2BC1}" type="slidenum">
              <a:rPr lang="de-DE" altLang="de-DE" sz="1200"/>
              <a:pPr/>
              <a:t>2</a:t>
            </a:fld>
            <a:endParaRPr lang="de-DE" altLang="de-DE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01B9E42-4C65-3477-E8D5-0B56E086C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A430C05-3290-355D-71E6-BD1C969A4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556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632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13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48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00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23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16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5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13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66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50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75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7C2D-F9E5-4A79-99B3-3AFE8B2654F0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7549559-C9B4-53E7-51BB-51855DEED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9" b="35300"/>
          <a:stretch/>
        </p:blipFill>
        <p:spPr>
          <a:xfrm>
            <a:off x="0" y="4869160"/>
            <a:ext cx="12192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2098AEE7-9F72-EBA0-B376-E941CE98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900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D3759-4BFC-B36E-9E67-C7EBE5843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4DBB7197-6220-78AD-5232-F6361A73A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1E09A-1F68-FD8A-4C94-4194476A6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7C80AE3-7144-F774-0C79-F92A68106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500" y="1844824"/>
            <a:ext cx="9001000" cy="3168351"/>
          </a:xfrm>
        </p:spPr>
        <p:txBody>
          <a:bodyPr>
            <a:normAutofit/>
          </a:bodyPr>
          <a:lstStyle/>
          <a:p>
            <a:r>
              <a:rPr lang="it-IT" sz="2800" b="1" spc="-1" dirty="0" err="1">
                <a:solidFill>
                  <a:srgbClr val="C4D666"/>
                </a:solidFill>
              </a:rPr>
              <a:t>Aktion</a:t>
            </a:r>
            <a:r>
              <a:rPr lang="it-IT" sz="2800" b="1" spc="-1" dirty="0">
                <a:solidFill>
                  <a:srgbClr val="C4D666"/>
                </a:solidFill>
              </a:rPr>
              <a:t> </a:t>
            </a:r>
            <a:br>
              <a:rPr lang="it-IT" sz="2800" dirty="0">
                <a:solidFill>
                  <a:srgbClr val="C4D666"/>
                </a:solidFill>
              </a:rPr>
            </a:br>
            <a:r>
              <a:rPr lang="it-IT" sz="2800" b="1" spc="-1" dirty="0">
                <a:solidFill>
                  <a:srgbClr val="C4D666"/>
                </a:solidFill>
              </a:rPr>
              <a:t>STOP HIV!</a:t>
            </a:r>
            <a:br>
              <a:rPr lang="it-IT" sz="2800" b="1" spc="-1" dirty="0">
                <a:solidFill>
                  <a:srgbClr val="C4D666"/>
                </a:solidFill>
              </a:rPr>
            </a:br>
            <a:r>
              <a:rPr lang="it-IT" sz="2800" b="1" spc="-1" dirty="0">
                <a:solidFill>
                  <a:srgbClr val="C4D666"/>
                </a:solidFill>
              </a:rPr>
              <a:t>2025</a:t>
            </a:r>
            <a:br>
              <a:rPr lang="it-IT" sz="2800" dirty="0">
                <a:solidFill>
                  <a:srgbClr val="C4D666"/>
                </a:solidFill>
              </a:rPr>
            </a:br>
            <a:br>
              <a:rPr lang="it-IT" sz="2800" dirty="0"/>
            </a:br>
            <a:r>
              <a:rPr lang="it-IT" sz="2800" b="1" spc="-1" dirty="0" err="1">
                <a:solidFill>
                  <a:srgbClr val="193D39"/>
                </a:solidFill>
              </a:rPr>
              <a:t>Infektionen</a:t>
            </a:r>
            <a:r>
              <a:rPr lang="it-IT" sz="2800" b="1" spc="-1" dirty="0">
                <a:solidFill>
                  <a:srgbClr val="193D39"/>
                </a:solidFill>
              </a:rPr>
              <a:t> in Südtirol</a:t>
            </a:r>
            <a:br>
              <a:rPr lang="it-IT" sz="2800" dirty="0">
                <a:solidFill>
                  <a:srgbClr val="193D39"/>
                </a:solidFill>
              </a:rPr>
            </a:br>
            <a:r>
              <a:rPr lang="it-IT" sz="2800" b="1" spc="-1" dirty="0" err="1">
                <a:solidFill>
                  <a:srgbClr val="193D39"/>
                </a:solidFill>
              </a:rPr>
              <a:t>Aktueller</a:t>
            </a:r>
            <a:r>
              <a:rPr lang="it-IT" sz="2800" b="1" spc="-1" dirty="0">
                <a:solidFill>
                  <a:srgbClr val="193D39"/>
                </a:solidFill>
              </a:rPr>
              <a:t> Stand</a:t>
            </a:r>
            <a:br>
              <a:rPr lang="it-IT" sz="2800" dirty="0">
                <a:solidFill>
                  <a:srgbClr val="193D39"/>
                </a:solidFill>
              </a:rPr>
            </a:br>
            <a:r>
              <a:rPr lang="it-IT" sz="2800" b="1" spc="-1" dirty="0" err="1">
                <a:solidFill>
                  <a:srgbClr val="193D39"/>
                </a:solidFill>
              </a:rPr>
              <a:t>Abteilung</a:t>
            </a:r>
            <a:r>
              <a:rPr lang="it-IT" sz="2800" b="1" spc="-1" dirty="0">
                <a:solidFill>
                  <a:srgbClr val="193D39"/>
                </a:solidFill>
              </a:rPr>
              <a:t> </a:t>
            </a:r>
            <a:r>
              <a:rPr lang="it-IT" sz="2800" b="1" spc="-1" dirty="0" err="1">
                <a:solidFill>
                  <a:srgbClr val="193D39"/>
                </a:solidFill>
              </a:rPr>
              <a:t>für</a:t>
            </a:r>
            <a:r>
              <a:rPr lang="it-IT" sz="2800" b="1" spc="-1" dirty="0">
                <a:solidFill>
                  <a:srgbClr val="193D39"/>
                </a:solidFill>
              </a:rPr>
              <a:t> </a:t>
            </a:r>
            <a:r>
              <a:rPr lang="it-IT" sz="2800" b="1" spc="-1" dirty="0" err="1">
                <a:solidFill>
                  <a:srgbClr val="193D39"/>
                </a:solidFill>
              </a:rPr>
              <a:t>Infektionskrankheiten</a:t>
            </a:r>
            <a:r>
              <a:rPr lang="it-IT" sz="2800" b="1" spc="-1" dirty="0">
                <a:solidFill>
                  <a:srgbClr val="193D39"/>
                </a:solidFill>
              </a:rPr>
              <a:t> </a:t>
            </a:r>
            <a:br>
              <a:rPr lang="it-IT" sz="2800" b="1" spc="-1" dirty="0">
                <a:solidFill>
                  <a:srgbClr val="193D39"/>
                </a:solidFill>
              </a:rPr>
            </a:br>
            <a:r>
              <a:rPr lang="it-IT" sz="2800" b="1" spc="-1" dirty="0" err="1">
                <a:solidFill>
                  <a:srgbClr val="193D39"/>
                </a:solidFill>
              </a:rPr>
              <a:t>Krankenhaus</a:t>
            </a:r>
            <a:r>
              <a:rPr lang="it-IT" sz="2800" b="1" spc="-1" dirty="0">
                <a:solidFill>
                  <a:srgbClr val="193D39"/>
                </a:solidFill>
              </a:rPr>
              <a:t> Bozen</a:t>
            </a:r>
            <a:endParaRPr lang="de-DE" sz="2800" b="1" dirty="0">
              <a:solidFill>
                <a:srgbClr val="193D39"/>
              </a:solidFill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93FDA18-2EED-FA71-79A9-733920D84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" y="104886"/>
            <a:ext cx="3863752" cy="19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22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A4C97-26C1-1CC6-84CF-5C6E305F6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88056-52E4-5D0D-3AB8-9B637266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-1" dirty="0" err="1">
                <a:solidFill>
                  <a:srgbClr val="C4D666"/>
                </a:solidFill>
              </a:rPr>
              <a:t>Aktueller</a:t>
            </a:r>
            <a:r>
              <a:rPr lang="it-IT" b="1" spc="-1" dirty="0">
                <a:solidFill>
                  <a:srgbClr val="C4D666"/>
                </a:solidFill>
              </a:rPr>
              <a:t> Stand</a:t>
            </a:r>
            <a:br>
              <a:rPr lang="it-IT" spc="-1" dirty="0">
                <a:solidFill>
                  <a:srgbClr val="000000"/>
                </a:solidFill>
                <a:latin typeface="Arial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DB8C9-1348-CAC9-CCC6-67936AF9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08" y="1360983"/>
            <a:ext cx="10515600" cy="4136033"/>
          </a:xfrm>
        </p:spPr>
        <p:txBody>
          <a:bodyPr>
            <a:normAutofit lnSpcReduction="10000"/>
          </a:bodyPr>
          <a:lstStyle/>
          <a:p>
            <a:pPr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pc="-1" dirty="0">
                <a:solidFill>
                  <a:srgbClr val="193D39"/>
                </a:solidFill>
                <a:latin typeface="Calibri"/>
              </a:rPr>
              <a:t>In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Italien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sind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circa 120.000/130.000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Menschen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mit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HIV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infiziert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* </a:t>
            </a:r>
            <a:br>
              <a:rPr lang="it-IT" spc="-1" dirty="0">
                <a:solidFill>
                  <a:srgbClr val="193D39"/>
                </a:solidFill>
                <a:latin typeface="Arial"/>
              </a:rPr>
            </a:br>
            <a:endParaRPr lang="it-IT" spc="-1" dirty="0">
              <a:solidFill>
                <a:srgbClr val="193D39"/>
              </a:solidFill>
              <a:latin typeface="Arial"/>
            </a:endParaRPr>
          </a:p>
          <a:p>
            <a:pPr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pc="-1" dirty="0" err="1">
                <a:solidFill>
                  <a:srgbClr val="193D39"/>
                </a:solidFill>
                <a:latin typeface="Calibri"/>
              </a:rPr>
              <a:t>Jedes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Jahr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circa 3800-4000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neue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Diagnosen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(10/Tag,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Inzidenz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3,6/100.000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Einwohner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)*</a:t>
            </a:r>
            <a:br>
              <a:rPr lang="it-IT" spc="-1" dirty="0">
                <a:solidFill>
                  <a:srgbClr val="193D39"/>
                </a:solidFill>
                <a:latin typeface="Calibri"/>
              </a:rPr>
            </a:br>
            <a:endParaRPr lang="it-IT" spc="-1" dirty="0">
              <a:solidFill>
                <a:srgbClr val="193D39"/>
              </a:solidFill>
              <a:latin typeface="Arial"/>
            </a:endParaRPr>
          </a:p>
          <a:p>
            <a:pPr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pc="-1" dirty="0" err="1">
                <a:solidFill>
                  <a:srgbClr val="193D39"/>
                </a:solidFill>
                <a:latin typeface="Calibri"/>
              </a:rPr>
              <a:t>Durchschnittsalter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liegt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zwischen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 30 und 40 </a:t>
            </a:r>
            <a:r>
              <a:rPr lang="it-IT" spc="-1" dirty="0" err="1">
                <a:solidFill>
                  <a:srgbClr val="193D39"/>
                </a:solidFill>
                <a:latin typeface="Calibri"/>
              </a:rPr>
              <a:t>Jahren</a:t>
            </a:r>
            <a:r>
              <a:rPr lang="it-IT" spc="-1" dirty="0">
                <a:solidFill>
                  <a:srgbClr val="193D39"/>
                </a:solidFill>
                <a:latin typeface="Calibri"/>
              </a:rPr>
              <a:t>*</a:t>
            </a:r>
          </a:p>
          <a:p>
            <a:pPr marL="0" indent="0">
              <a:spcBef>
                <a:spcPts val="1001"/>
              </a:spcBef>
              <a:buClr>
                <a:srgbClr val="000000"/>
              </a:buClr>
              <a:buSzPct val="45000"/>
              <a:buNone/>
              <a:tabLst>
                <a:tab pos="0" algn="l"/>
              </a:tabLst>
            </a:pPr>
            <a:br>
              <a:rPr lang="it-IT" u="sng" spc="-1" dirty="0">
                <a:solidFill>
                  <a:srgbClr val="193D39"/>
                </a:solidFill>
                <a:latin typeface="Calibri"/>
              </a:rPr>
            </a:br>
            <a:r>
              <a:rPr lang="it-IT" sz="1800" spc="-1" dirty="0">
                <a:solidFill>
                  <a:srgbClr val="193D39"/>
                </a:solidFill>
                <a:latin typeface="Calibri"/>
              </a:rPr>
              <a:t>(</a:t>
            </a:r>
            <a:r>
              <a:rPr lang="it-IT" sz="1800" spc="-1" dirty="0" err="1">
                <a:solidFill>
                  <a:srgbClr val="193D39"/>
                </a:solidFill>
                <a:latin typeface="Calibri"/>
              </a:rPr>
              <a:t>betrifft</a:t>
            </a:r>
            <a:r>
              <a:rPr lang="it-IT" sz="1800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sz="1800" spc="-1" dirty="0" err="1">
                <a:solidFill>
                  <a:srgbClr val="193D39"/>
                </a:solidFill>
                <a:latin typeface="Calibri"/>
              </a:rPr>
              <a:t>Personen</a:t>
            </a:r>
            <a:r>
              <a:rPr lang="it-IT" sz="1800" spc="-1" dirty="0">
                <a:solidFill>
                  <a:srgbClr val="193D39"/>
                </a:solidFill>
                <a:latin typeface="Calibri"/>
              </a:rPr>
              <a:t>, die </a:t>
            </a:r>
            <a:r>
              <a:rPr lang="it-IT" sz="1800" spc="-1" dirty="0" err="1">
                <a:solidFill>
                  <a:srgbClr val="193D39"/>
                </a:solidFill>
                <a:latin typeface="Calibri"/>
              </a:rPr>
              <a:t>den</a:t>
            </a:r>
            <a:r>
              <a:rPr lang="it-IT" sz="1800" spc="-1" dirty="0">
                <a:solidFill>
                  <a:srgbClr val="193D39"/>
                </a:solidFill>
                <a:latin typeface="Calibri"/>
              </a:rPr>
              <a:t> TEST </a:t>
            </a:r>
            <a:r>
              <a:rPr lang="it-IT" sz="1800" spc="-1" dirty="0" err="1">
                <a:solidFill>
                  <a:srgbClr val="193D39"/>
                </a:solidFill>
                <a:latin typeface="Calibri"/>
              </a:rPr>
              <a:t>gemacht</a:t>
            </a:r>
            <a:r>
              <a:rPr lang="it-IT" sz="1800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sz="1800" spc="-1" dirty="0" err="1">
                <a:solidFill>
                  <a:srgbClr val="193D39"/>
                </a:solidFill>
                <a:latin typeface="Calibri"/>
              </a:rPr>
              <a:t>haben</a:t>
            </a:r>
            <a:r>
              <a:rPr lang="it-IT" sz="1800" spc="-1" dirty="0">
                <a:solidFill>
                  <a:srgbClr val="193D39"/>
                </a:solidFill>
                <a:latin typeface="Calibri"/>
              </a:rPr>
              <a:t>)</a:t>
            </a:r>
          </a:p>
          <a:p>
            <a:pPr marL="0" indent="0">
              <a:spcBef>
                <a:spcPts val="1001"/>
              </a:spcBef>
              <a:buClr>
                <a:srgbClr val="000000"/>
              </a:buClr>
              <a:buSzPct val="45000"/>
              <a:buNone/>
              <a:tabLst>
                <a:tab pos="0" algn="l"/>
              </a:tabLst>
            </a:pPr>
            <a:br>
              <a:rPr lang="it-IT" u="sng" spc="-1" dirty="0">
                <a:solidFill>
                  <a:srgbClr val="FF0000"/>
                </a:solidFill>
                <a:latin typeface="Calibri"/>
              </a:rPr>
            </a:br>
            <a:r>
              <a:rPr lang="it-IT" sz="1800" spc="-1" dirty="0">
                <a:solidFill>
                  <a:srgbClr val="193D39"/>
                </a:solidFill>
                <a:latin typeface="Calibri"/>
              </a:rPr>
              <a:t>*Quelle ISS</a:t>
            </a:r>
            <a:endParaRPr lang="it-IT" sz="1800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it-IT" spc="-1" dirty="0">
              <a:solidFill>
                <a:srgbClr val="193D39"/>
              </a:solidFill>
              <a:latin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741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14E60-8154-8F82-89D5-82E58870D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CA6239-A543-DD52-9D9B-506F200F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-1" dirty="0">
                <a:solidFill>
                  <a:srgbClr val="C4D666"/>
                </a:solidFill>
              </a:rPr>
              <a:t>In Südtirol….</a:t>
            </a:r>
            <a:endParaRPr lang="it-IT" dirty="0">
              <a:solidFill>
                <a:srgbClr val="C4D666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78FC8A-2A38-62EC-4EBB-1D2C406D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Unsere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Ambulanz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betreut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über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700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Patientinnen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und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Patienten</a:t>
            </a:r>
            <a:endParaRPr lang="it-IT" spc="-1" dirty="0">
              <a:solidFill>
                <a:srgbClr val="193D39"/>
              </a:solidFill>
              <a:latin typeface="Arial"/>
            </a:endParaRPr>
          </a:p>
          <a:p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Die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Inzidenz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ist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mit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jener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im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Rest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Italiens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</a:t>
            </a:r>
            <a:r>
              <a:rPr lang="it-IT" spc="-1" dirty="0" err="1">
                <a:solidFill>
                  <a:srgbClr val="193D39"/>
                </a:solidFill>
                <a:latin typeface="Arial"/>
                <a:ea typeface="DejaVu Sans"/>
              </a:rPr>
              <a:t>vergleichbar</a:t>
            </a:r>
            <a:r>
              <a:rPr lang="it-IT" spc="-1" dirty="0">
                <a:solidFill>
                  <a:srgbClr val="193D39"/>
                </a:solidFill>
                <a:latin typeface="Arial"/>
                <a:ea typeface="DejaVu Sans"/>
              </a:rPr>
              <a:t> (3,2)</a:t>
            </a:r>
          </a:p>
          <a:p>
            <a:pPr marL="0" indent="0">
              <a:buNone/>
            </a:pPr>
            <a:endParaRPr lang="it-IT" b="1" i="1" u="sng" spc="-1" dirty="0">
              <a:solidFill>
                <a:srgbClr val="193D39"/>
              </a:solidFill>
              <a:latin typeface="Arial"/>
              <a:ea typeface="DejaVu Sans"/>
            </a:endParaRPr>
          </a:p>
          <a:p>
            <a:pPr marL="0" indent="0" algn="ctr">
              <a:buNone/>
            </a:pPr>
            <a:r>
              <a:rPr lang="it-IT" b="1" u="sng" spc="-1" dirty="0" err="1">
                <a:solidFill>
                  <a:srgbClr val="4C2236"/>
                </a:solidFill>
                <a:latin typeface="Arial"/>
                <a:ea typeface="DejaVu Sans"/>
              </a:rPr>
              <a:t>Seit</a:t>
            </a:r>
            <a:r>
              <a:rPr lang="it-IT" b="1" u="sng" spc="-1" dirty="0">
                <a:solidFill>
                  <a:srgbClr val="4C2236"/>
                </a:solidFill>
                <a:latin typeface="Arial"/>
                <a:ea typeface="DejaVu Sans"/>
              </a:rPr>
              <a:t> </a:t>
            </a:r>
            <a:r>
              <a:rPr lang="it-IT" b="1" u="sng" spc="-1" dirty="0" err="1">
                <a:solidFill>
                  <a:srgbClr val="4C2236"/>
                </a:solidFill>
                <a:latin typeface="Arial"/>
                <a:ea typeface="DejaVu Sans"/>
              </a:rPr>
              <a:t>Jänner</a:t>
            </a:r>
            <a:r>
              <a:rPr lang="it-IT" b="1" u="sng" spc="-1" dirty="0">
                <a:solidFill>
                  <a:srgbClr val="4C2236"/>
                </a:solidFill>
                <a:latin typeface="Arial"/>
                <a:ea typeface="DejaVu Sans"/>
              </a:rPr>
              <a:t> 2025:16 </a:t>
            </a:r>
            <a:r>
              <a:rPr lang="it-IT" b="1" u="sng" spc="-1" dirty="0" err="1">
                <a:solidFill>
                  <a:srgbClr val="4C2236"/>
                </a:solidFill>
                <a:latin typeface="Arial"/>
                <a:ea typeface="DejaVu Sans"/>
              </a:rPr>
              <a:t>neue</a:t>
            </a:r>
            <a:r>
              <a:rPr lang="it-IT" b="1" u="sng" spc="-1" dirty="0">
                <a:solidFill>
                  <a:srgbClr val="4C2236"/>
                </a:solidFill>
                <a:latin typeface="Arial"/>
                <a:ea typeface="DejaVu Sans"/>
              </a:rPr>
              <a:t> </a:t>
            </a:r>
            <a:r>
              <a:rPr lang="it-IT" b="1" u="sng" spc="-1" dirty="0" err="1">
                <a:solidFill>
                  <a:srgbClr val="4C2236"/>
                </a:solidFill>
                <a:latin typeface="Arial"/>
                <a:ea typeface="DejaVu Sans"/>
              </a:rPr>
              <a:t>Fälle</a:t>
            </a:r>
            <a:r>
              <a:rPr lang="it-IT" b="1" u="sng" spc="-1" dirty="0">
                <a:solidFill>
                  <a:srgbClr val="4C2236"/>
                </a:solidFill>
                <a:latin typeface="Arial"/>
                <a:ea typeface="DejaVu Sans"/>
              </a:rPr>
              <a:t> </a:t>
            </a:r>
          </a:p>
          <a:p>
            <a:pPr marL="0" indent="0" algn="ctr">
              <a:buNone/>
            </a:pPr>
            <a:endParaRPr lang="it-IT" b="1" u="sng" spc="-1" dirty="0">
              <a:solidFill>
                <a:srgbClr val="4C2236"/>
              </a:solidFill>
              <a:latin typeface="Arial"/>
              <a:ea typeface="DejaVu Sans"/>
            </a:endParaRPr>
          </a:p>
          <a:p>
            <a:pPr marL="0" indent="0" algn="ctr">
              <a:buNone/>
            </a:pPr>
            <a:r>
              <a:rPr lang="it-IT" sz="1400" spc="-1" dirty="0">
                <a:solidFill>
                  <a:srgbClr val="193D39"/>
                </a:solidFill>
              </a:rPr>
              <a:t>    HIV-</a:t>
            </a:r>
            <a:r>
              <a:rPr lang="it-IT" sz="1400" spc="-1" dirty="0" err="1">
                <a:solidFill>
                  <a:srgbClr val="193D39"/>
                </a:solidFill>
              </a:rPr>
              <a:t>Ambulatorium</a:t>
            </a:r>
            <a:r>
              <a:rPr lang="it-IT" sz="1400" spc="-1" dirty="0">
                <a:solidFill>
                  <a:srgbClr val="193D39"/>
                </a:solidFill>
              </a:rPr>
              <a:t> </a:t>
            </a:r>
            <a:r>
              <a:rPr lang="it-IT" sz="1400" spc="-1" dirty="0" err="1">
                <a:solidFill>
                  <a:srgbClr val="193D39"/>
                </a:solidFill>
              </a:rPr>
              <a:t>der</a:t>
            </a:r>
            <a:r>
              <a:rPr lang="it-IT" sz="1400" spc="-1" dirty="0">
                <a:solidFill>
                  <a:srgbClr val="193D39"/>
                </a:solidFill>
              </a:rPr>
              <a:t> </a:t>
            </a:r>
            <a:r>
              <a:rPr lang="de-DE" sz="1400" spc="-1" dirty="0">
                <a:solidFill>
                  <a:srgbClr val="193D39"/>
                </a:solidFill>
              </a:rPr>
              <a:t>Abteilung für Infektionskrankheiten, Krankenhaus Bozen</a:t>
            </a:r>
            <a:br>
              <a:rPr lang="it-IT" sz="1400" spc="-1" dirty="0">
                <a:solidFill>
                  <a:srgbClr val="193D39"/>
                </a:solidFill>
              </a:rPr>
            </a:br>
            <a:r>
              <a:rPr lang="it-IT" sz="1400" spc="-1" dirty="0" err="1">
                <a:solidFill>
                  <a:srgbClr val="193D39"/>
                </a:solidFill>
              </a:rPr>
              <a:t>Montag</a:t>
            </a:r>
            <a:r>
              <a:rPr lang="it-IT" sz="1400" spc="-1" dirty="0">
                <a:solidFill>
                  <a:srgbClr val="193D39"/>
                </a:solidFill>
              </a:rPr>
              <a:t> bis </a:t>
            </a:r>
            <a:r>
              <a:rPr lang="it-IT" sz="1400" spc="-1" dirty="0" err="1">
                <a:solidFill>
                  <a:srgbClr val="193D39"/>
                </a:solidFill>
              </a:rPr>
              <a:t>Donnerstag</a:t>
            </a:r>
            <a:r>
              <a:rPr lang="it-IT" sz="1400" spc="-1" dirty="0">
                <a:solidFill>
                  <a:srgbClr val="193D39"/>
                </a:solidFill>
              </a:rPr>
              <a:t>, 08:00-16:00 </a:t>
            </a:r>
            <a:r>
              <a:rPr lang="it-IT" sz="1400" spc="-1" dirty="0" err="1">
                <a:solidFill>
                  <a:srgbClr val="193D39"/>
                </a:solidFill>
              </a:rPr>
              <a:t>Uhr</a:t>
            </a:r>
            <a:r>
              <a:rPr lang="it-IT" sz="1400" spc="-1" dirty="0">
                <a:solidFill>
                  <a:srgbClr val="193D39"/>
                </a:solidFill>
              </a:rPr>
              <a:t>,</a:t>
            </a:r>
            <a:br>
              <a:rPr lang="it-IT" sz="1400" spc="-1" dirty="0">
                <a:solidFill>
                  <a:srgbClr val="193D39"/>
                </a:solidFill>
              </a:rPr>
            </a:br>
            <a:r>
              <a:rPr lang="it-IT" sz="1400" spc="-1" dirty="0">
                <a:solidFill>
                  <a:srgbClr val="193D39"/>
                </a:solidFill>
              </a:rPr>
              <a:t>Freitag 08:00-13:00 </a:t>
            </a:r>
            <a:r>
              <a:rPr lang="it-IT" sz="1400" spc="-1" dirty="0" err="1">
                <a:solidFill>
                  <a:srgbClr val="193D39"/>
                </a:solidFill>
              </a:rPr>
              <a:t>Uhr</a:t>
            </a:r>
            <a:r>
              <a:rPr lang="it-IT" sz="1400" spc="-1" dirty="0">
                <a:solidFill>
                  <a:srgbClr val="193D39"/>
                </a:solidFill>
              </a:rPr>
              <a:t>  </a:t>
            </a:r>
          </a:p>
          <a:p>
            <a:pPr marL="0" indent="0" algn="ctr">
              <a:buNone/>
            </a:pPr>
            <a:endParaRPr lang="it-IT" spc="-1" dirty="0">
              <a:solidFill>
                <a:srgbClr val="4C2236"/>
              </a:solidFill>
              <a:latin typeface="Arial"/>
            </a:endParaRPr>
          </a:p>
          <a:p>
            <a:pPr marL="0" indent="0">
              <a:buNone/>
            </a:pPr>
            <a:endParaRPr lang="it-IT" i="1" spc="-1" dirty="0">
              <a:solidFill>
                <a:srgbClr val="4C2236"/>
              </a:solidFill>
              <a:latin typeface="Arial"/>
            </a:endParaRP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623963-3517-FB48-A498-3B06ACA5FF1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8200" y="2924944"/>
            <a:ext cx="1729408" cy="165618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9441792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EA0E9-298F-22F3-F966-6069D080E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CB541-DE9F-6857-7285-C3284254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pc="-1" dirty="0" err="1">
                <a:solidFill>
                  <a:srgbClr val="C4D666"/>
                </a:solidFill>
              </a:rPr>
              <a:t>Anzahl</a:t>
            </a:r>
            <a:r>
              <a:rPr lang="it-IT" spc="-1" dirty="0">
                <a:solidFill>
                  <a:srgbClr val="C4D666"/>
                </a:solidFill>
              </a:rPr>
              <a:t> </a:t>
            </a:r>
            <a:r>
              <a:rPr lang="it-IT" spc="-1" dirty="0" err="1">
                <a:solidFill>
                  <a:srgbClr val="C4D666"/>
                </a:solidFill>
              </a:rPr>
              <a:t>neuer</a:t>
            </a:r>
            <a:r>
              <a:rPr lang="it-IT" spc="-1" dirty="0">
                <a:solidFill>
                  <a:srgbClr val="C4D666"/>
                </a:solidFill>
              </a:rPr>
              <a:t> </a:t>
            </a:r>
            <a:r>
              <a:rPr lang="it-IT" spc="-1" dirty="0" err="1">
                <a:solidFill>
                  <a:srgbClr val="C4D666"/>
                </a:solidFill>
              </a:rPr>
              <a:t>Fälle</a:t>
            </a:r>
            <a:r>
              <a:rPr lang="it-IT" spc="-1" dirty="0">
                <a:solidFill>
                  <a:srgbClr val="C4D666"/>
                </a:solidFill>
              </a:rPr>
              <a:t> in Südtirol</a:t>
            </a:r>
            <a:endParaRPr lang="it-IT" dirty="0">
              <a:solidFill>
                <a:srgbClr val="C4D666"/>
              </a:solidFill>
            </a:endParaRPr>
          </a:p>
        </p:txBody>
      </p:sp>
      <p:graphicFrame>
        <p:nvGraphicFramePr>
          <p:cNvPr id="7" name="Segnaposto contenuto 19">
            <a:extLst>
              <a:ext uri="{FF2B5EF4-FFF2-40B4-BE49-F238E27FC236}">
                <a16:creationId xmlns:a16="http://schemas.microsoft.com/office/drawing/2014/main" id="{7D5D5957-BD3A-BEED-8B2E-944FBB63D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206516"/>
              </p:ext>
            </p:extLst>
          </p:nvPr>
        </p:nvGraphicFramePr>
        <p:xfrm>
          <a:off x="838200" y="1297049"/>
          <a:ext cx="10515600" cy="426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27020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F57DF-60C8-170F-AB21-F5FE93E07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76F23-0026-D5A5-163F-D2F58B47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3"/>
            <a:ext cx="10515600" cy="1574056"/>
          </a:xfrm>
        </p:spPr>
        <p:txBody>
          <a:bodyPr>
            <a:normAutofit/>
          </a:bodyPr>
          <a:lstStyle/>
          <a:p>
            <a:pPr algn="ctr"/>
            <a:r>
              <a:rPr lang="it-IT" spc="-1" dirty="0" err="1">
                <a:solidFill>
                  <a:srgbClr val="C4D666"/>
                </a:solidFill>
              </a:rPr>
              <a:t>Durchschnittsalter</a:t>
            </a:r>
            <a:r>
              <a:rPr lang="it-IT" spc="-1" dirty="0">
                <a:solidFill>
                  <a:srgbClr val="C4D666"/>
                </a:solidFill>
              </a:rPr>
              <a:t> in Südtirol </a:t>
            </a:r>
            <a:endParaRPr lang="it-IT" dirty="0">
              <a:solidFill>
                <a:srgbClr val="C4D666"/>
              </a:solidFill>
            </a:endParaRPr>
          </a:p>
        </p:txBody>
      </p:sp>
      <p:graphicFrame>
        <p:nvGraphicFramePr>
          <p:cNvPr id="4" name="Segnaposto contenuto 9">
            <a:extLst>
              <a:ext uri="{FF2B5EF4-FFF2-40B4-BE49-F238E27FC236}">
                <a16:creationId xmlns:a16="http://schemas.microsoft.com/office/drawing/2014/main" id="{399B2D67-2723-6292-49C1-B6A4A2A03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212991"/>
              </p:ext>
            </p:extLst>
          </p:nvPr>
        </p:nvGraphicFramePr>
        <p:xfrm>
          <a:off x="842020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16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903E5-1AFD-0408-893C-8733F30DD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DEBD59-3041-C2AA-A2BA-97462F50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64"/>
            <a:ext cx="10515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it-IT" spc="-1" dirty="0" err="1">
                <a:solidFill>
                  <a:srgbClr val="C4D666"/>
                </a:solidFill>
              </a:rPr>
              <a:t>Klinisches</a:t>
            </a:r>
            <a:r>
              <a:rPr lang="it-IT" spc="-1" dirty="0">
                <a:solidFill>
                  <a:srgbClr val="C4D666"/>
                </a:solidFill>
              </a:rPr>
              <a:t> </a:t>
            </a:r>
            <a:r>
              <a:rPr lang="it-IT" spc="-1" dirty="0" err="1">
                <a:solidFill>
                  <a:srgbClr val="C4D666"/>
                </a:solidFill>
              </a:rPr>
              <a:t>Erscheinungsbild</a:t>
            </a:r>
            <a:r>
              <a:rPr lang="it-IT" spc="-1" dirty="0">
                <a:solidFill>
                  <a:srgbClr val="C4D666"/>
                </a:solidFill>
              </a:rPr>
              <a:t> </a:t>
            </a:r>
            <a:r>
              <a:rPr lang="it-IT" spc="-1" dirty="0" err="1">
                <a:solidFill>
                  <a:srgbClr val="C4D666"/>
                </a:solidFill>
              </a:rPr>
              <a:t>der</a:t>
            </a:r>
            <a:r>
              <a:rPr lang="it-IT" spc="-1" dirty="0">
                <a:solidFill>
                  <a:srgbClr val="C4D666"/>
                </a:solidFill>
              </a:rPr>
              <a:t> </a:t>
            </a:r>
            <a:r>
              <a:rPr lang="it-IT" spc="-1" dirty="0" err="1">
                <a:solidFill>
                  <a:srgbClr val="C4D666"/>
                </a:solidFill>
              </a:rPr>
              <a:t>neuen</a:t>
            </a:r>
            <a:r>
              <a:rPr lang="it-IT" spc="-1" dirty="0">
                <a:solidFill>
                  <a:srgbClr val="C4D666"/>
                </a:solidFill>
              </a:rPr>
              <a:t> </a:t>
            </a:r>
            <a:r>
              <a:rPr lang="it-IT" spc="-1" dirty="0" err="1">
                <a:solidFill>
                  <a:srgbClr val="C4D666"/>
                </a:solidFill>
              </a:rPr>
              <a:t>Fälle</a:t>
            </a:r>
            <a:r>
              <a:rPr lang="it-IT" spc="-1" dirty="0">
                <a:solidFill>
                  <a:srgbClr val="C4D666"/>
                </a:solidFill>
              </a:rPr>
              <a:t> (2025)</a:t>
            </a:r>
            <a:endParaRPr lang="it-IT" dirty="0">
              <a:solidFill>
                <a:srgbClr val="C4D666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EA6FE6-42CE-42F7-9179-885EBA4F1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it-IT" b="1" i="1" spc="-1" dirty="0">
              <a:solidFill>
                <a:srgbClr val="FF0000"/>
              </a:solidFill>
              <a:highlight>
                <a:srgbClr val="FFFF00"/>
              </a:highlight>
              <a:latin typeface="Calibri"/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it-IT" b="1" i="1" spc="-1" dirty="0">
              <a:solidFill>
                <a:srgbClr val="FF0000"/>
              </a:solidFill>
              <a:latin typeface="Calibri"/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b="1" spc="-1" dirty="0">
                <a:solidFill>
                  <a:srgbClr val="193D39"/>
                </a:solidFill>
                <a:latin typeface="Calibri"/>
              </a:rPr>
              <a:t>6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der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 16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Patientinnen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 und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Patienten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waren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sog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. </a:t>
            </a:r>
            <a:r>
              <a:rPr lang="it-IT" b="1" i="1" spc="-1" dirty="0">
                <a:solidFill>
                  <a:srgbClr val="193D39"/>
                </a:solidFill>
                <a:latin typeface="Calibri"/>
              </a:rPr>
              <a:t>Late </a:t>
            </a:r>
            <a:r>
              <a:rPr lang="it-IT" b="1" i="1" spc="-1" dirty="0" err="1">
                <a:solidFill>
                  <a:srgbClr val="193D39"/>
                </a:solidFill>
                <a:latin typeface="Calibri"/>
              </a:rPr>
              <a:t>Presenter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,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also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Personen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de-DE" b="1" spc="-1" dirty="0">
                <a:solidFill>
                  <a:srgbClr val="193D39"/>
                </a:solidFill>
                <a:latin typeface="Calibri"/>
              </a:rPr>
              <a:t>mit einer erheblichen Beeinträchtigung des Immunsystems und einer </a:t>
            </a:r>
            <a:r>
              <a:rPr lang="de-DE" b="1" spc="-1" dirty="0" err="1">
                <a:solidFill>
                  <a:srgbClr val="193D39"/>
                </a:solidFill>
                <a:latin typeface="Calibri"/>
              </a:rPr>
              <a:t>Lymphozytenzahl</a:t>
            </a:r>
            <a:r>
              <a:rPr lang="de-DE" b="1" spc="-1" dirty="0">
                <a:solidFill>
                  <a:srgbClr val="193D39"/>
                </a:solidFill>
                <a:latin typeface="Calibri"/>
              </a:rPr>
              <a:t> von 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CD4 &lt; 350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cell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/ml. Alle 6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hatten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eine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Lymphozytenzahl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 von CD 4 &lt; 200 </a:t>
            </a:r>
            <a:r>
              <a:rPr lang="it-IT" b="1" spc="-1" dirty="0" err="1">
                <a:solidFill>
                  <a:srgbClr val="193D39"/>
                </a:solidFill>
                <a:latin typeface="Calibri"/>
              </a:rPr>
              <a:t>cell</a:t>
            </a:r>
            <a:r>
              <a:rPr lang="it-IT" b="1" spc="-1" dirty="0">
                <a:solidFill>
                  <a:srgbClr val="193D39"/>
                </a:solidFill>
                <a:latin typeface="Calibri"/>
              </a:rPr>
              <a:t>/ml.</a:t>
            </a:r>
            <a:endParaRPr lang="it-IT" spc="-1" dirty="0">
              <a:solidFill>
                <a:srgbClr val="193D39"/>
              </a:solidFill>
              <a:latin typeface="Arial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51593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79C81-F60F-828C-F48B-7DE37F952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4B9A8-B987-4332-11C9-F30014E8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56"/>
            <a:ext cx="10515600" cy="1325563"/>
          </a:xfrm>
        </p:spPr>
        <p:txBody>
          <a:bodyPr/>
          <a:lstStyle/>
          <a:p>
            <a:pPr algn="ctr"/>
            <a:r>
              <a:rPr lang="it-IT" spc="-1" dirty="0" err="1">
                <a:solidFill>
                  <a:srgbClr val="C4D666"/>
                </a:solidFill>
              </a:rPr>
              <a:t>Weitere</a:t>
            </a:r>
            <a:r>
              <a:rPr lang="it-IT" spc="-1" dirty="0">
                <a:solidFill>
                  <a:srgbClr val="C4D666"/>
                </a:solidFill>
              </a:rPr>
              <a:t> </a:t>
            </a:r>
            <a:r>
              <a:rPr lang="it-IT" spc="-1" dirty="0" err="1">
                <a:solidFill>
                  <a:srgbClr val="C4D666"/>
                </a:solidFill>
              </a:rPr>
              <a:t>Aktionen</a:t>
            </a:r>
            <a:endParaRPr lang="it-IT" dirty="0">
              <a:solidFill>
                <a:srgbClr val="C4D666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3950A-66E4-8018-0312-6EA61085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228"/>
            <a:ext cx="10515600" cy="3115543"/>
          </a:xfrm>
        </p:spPr>
        <p:txBody>
          <a:bodyPr>
            <a:normAutofit/>
          </a:bodyPr>
          <a:lstStyle/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pc="-1" dirty="0" err="1">
                <a:solidFill>
                  <a:srgbClr val="193D39"/>
                </a:solidFill>
              </a:rPr>
              <a:t>Aufklärungskampagne</a:t>
            </a:r>
            <a:r>
              <a:rPr lang="it-IT" spc="-1" dirty="0">
                <a:solidFill>
                  <a:srgbClr val="193D39"/>
                </a:solidFill>
              </a:rPr>
              <a:t> in </a:t>
            </a:r>
            <a:r>
              <a:rPr lang="it-IT" spc="-1" dirty="0" err="1">
                <a:solidFill>
                  <a:srgbClr val="193D39"/>
                </a:solidFill>
              </a:rPr>
              <a:t>den</a:t>
            </a:r>
            <a:r>
              <a:rPr lang="it-IT" spc="-1" dirty="0">
                <a:solidFill>
                  <a:srgbClr val="193D39"/>
                </a:solidFill>
              </a:rPr>
              <a:t> </a:t>
            </a:r>
            <a:r>
              <a:rPr lang="it-IT" spc="-1" dirty="0" err="1">
                <a:solidFill>
                  <a:srgbClr val="193D39"/>
                </a:solidFill>
              </a:rPr>
              <a:t>Schulen</a:t>
            </a:r>
            <a:r>
              <a:rPr lang="it-IT" spc="-1" dirty="0">
                <a:solidFill>
                  <a:srgbClr val="193D39"/>
                </a:solidFill>
              </a:rPr>
              <a:t>;</a:t>
            </a:r>
          </a:p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pc="-1" dirty="0" err="1">
                <a:solidFill>
                  <a:srgbClr val="193D39"/>
                </a:solidFill>
              </a:rPr>
              <a:t>Aufklärungs</a:t>
            </a:r>
            <a:r>
              <a:rPr lang="it-IT" spc="-1" dirty="0">
                <a:solidFill>
                  <a:srgbClr val="193D39"/>
                </a:solidFill>
              </a:rPr>
              <a:t>- und </a:t>
            </a:r>
            <a:r>
              <a:rPr lang="it-IT" spc="-1" dirty="0" err="1">
                <a:solidFill>
                  <a:srgbClr val="193D39"/>
                </a:solidFill>
              </a:rPr>
              <a:t>Präventionskampagne</a:t>
            </a:r>
            <a:r>
              <a:rPr lang="it-IT" spc="-1" dirty="0">
                <a:solidFill>
                  <a:srgbClr val="193D39"/>
                </a:solidFill>
              </a:rPr>
              <a:t> </a:t>
            </a:r>
            <a:r>
              <a:rPr lang="it-IT" spc="-1" dirty="0" err="1">
                <a:solidFill>
                  <a:srgbClr val="193D39"/>
                </a:solidFill>
              </a:rPr>
              <a:t>über</a:t>
            </a:r>
            <a:r>
              <a:rPr lang="it-IT" spc="-1" dirty="0">
                <a:solidFill>
                  <a:srgbClr val="193D39"/>
                </a:solidFill>
              </a:rPr>
              <a:t> die </a:t>
            </a:r>
            <a:r>
              <a:rPr lang="it-IT" spc="-1" dirty="0" err="1">
                <a:solidFill>
                  <a:srgbClr val="193D39"/>
                </a:solidFill>
              </a:rPr>
              <a:t>lokalen</a:t>
            </a:r>
            <a:r>
              <a:rPr lang="it-IT" spc="-1" dirty="0">
                <a:solidFill>
                  <a:srgbClr val="193D39"/>
                </a:solidFill>
              </a:rPr>
              <a:t> </a:t>
            </a:r>
            <a:r>
              <a:rPr lang="it-IT" spc="-1" dirty="0" err="1">
                <a:solidFill>
                  <a:srgbClr val="193D39"/>
                </a:solidFill>
              </a:rPr>
              <a:t>Medien</a:t>
            </a:r>
            <a:r>
              <a:rPr lang="it-IT" spc="-1" dirty="0">
                <a:solidFill>
                  <a:srgbClr val="193D39"/>
                </a:solidFill>
              </a:rPr>
              <a:t> (Radio, TV);</a:t>
            </a:r>
          </a:p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pc="-1" dirty="0" err="1">
                <a:solidFill>
                  <a:srgbClr val="193D39"/>
                </a:solidFill>
              </a:rPr>
              <a:t>Landeskommission</a:t>
            </a:r>
            <a:r>
              <a:rPr lang="it-IT" spc="-1" dirty="0">
                <a:solidFill>
                  <a:srgbClr val="193D39"/>
                </a:solidFill>
              </a:rPr>
              <a:t> AIDS;</a:t>
            </a:r>
          </a:p>
          <a:p>
            <a:pPr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pc="-1" dirty="0" err="1">
                <a:solidFill>
                  <a:srgbClr val="193D39"/>
                </a:solidFill>
              </a:rPr>
              <a:t>Zusammenarbeit</a:t>
            </a:r>
            <a:r>
              <a:rPr lang="it-IT" spc="-1" dirty="0">
                <a:solidFill>
                  <a:srgbClr val="193D39"/>
                </a:solidFill>
              </a:rPr>
              <a:t> </a:t>
            </a:r>
            <a:r>
              <a:rPr lang="it-IT" spc="-1" dirty="0" err="1">
                <a:solidFill>
                  <a:srgbClr val="193D39"/>
                </a:solidFill>
              </a:rPr>
              <a:t>mit</a:t>
            </a:r>
            <a:r>
              <a:rPr lang="it-IT" spc="-1" dirty="0">
                <a:solidFill>
                  <a:srgbClr val="193D39"/>
                </a:solidFill>
              </a:rPr>
              <a:t> </a:t>
            </a:r>
            <a:r>
              <a:rPr lang="it-IT" spc="-1" dirty="0" err="1">
                <a:solidFill>
                  <a:srgbClr val="193D39"/>
                </a:solidFill>
              </a:rPr>
              <a:t>den</a:t>
            </a:r>
            <a:r>
              <a:rPr lang="it-IT" spc="-1" dirty="0">
                <a:solidFill>
                  <a:srgbClr val="193D39"/>
                </a:solidFill>
              </a:rPr>
              <a:t> </a:t>
            </a:r>
            <a:r>
              <a:rPr lang="it-IT" spc="-1" dirty="0" err="1">
                <a:solidFill>
                  <a:srgbClr val="193D39"/>
                </a:solidFill>
              </a:rPr>
              <a:t>Vereinen</a:t>
            </a:r>
            <a:r>
              <a:rPr lang="it-IT" spc="-1" dirty="0">
                <a:solidFill>
                  <a:srgbClr val="193D39"/>
                </a:solidFill>
              </a:rPr>
              <a:t> </a:t>
            </a:r>
            <a:r>
              <a:rPr lang="it-IT" spc="-1" dirty="0" err="1">
                <a:solidFill>
                  <a:srgbClr val="193D39"/>
                </a:solidFill>
              </a:rPr>
              <a:t>vor</a:t>
            </a:r>
            <a:r>
              <a:rPr lang="it-IT" spc="-1" dirty="0">
                <a:solidFill>
                  <a:srgbClr val="193D39"/>
                </a:solidFill>
              </a:rPr>
              <a:t> </a:t>
            </a:r>
            <a:r>
              <a:rPr lang="it-IT" spc="-1" dirty="0" err="1">
                <a:solidFill>
                  <a:srgbClr val="193D39"/>
                </a:solidFill>
              </a:rPr>
              <a:t>Ort</a:t>
            </a:r>
            <a:r>
              <a:rPr lang="it-IT" spc="-1" dirty="0">
                <a:solidFill>
                  <a:srgbClr val="193D39"/>
                </a:solidFill>
              </a:rPr>
              <a:t> (</a:t>
            </a:r>
            <a:r>
              <a:rPr lang="it-IT" spc="-1" dirty="0" err="1">
                <a:solidFill>
                  <a:srgbClr val="193D39"/>
                </a:solidFill>
              </a:rPr>
              <a:t>Initiativen</a:t>
            </a:r>
            <a:r>
              <a:rPr lang="it-IT" spc="-1" dirty="0">
                <a:solidFill>
                  <a:srgbClr val="193D39"/>
                </a:solidFill>
              </a:rPr>
              <a:t>, </a:t>
            </a:r>
            <a:r>
              <a:rPr lang="it-IT" spc="-1" dirty="0" err="1">
                <a:solidFill>
                  <a:srgbClr val="193D39"/>
                </a:solidFill>
              </a:rPr>
              <a:t>Aktionen</a:t>
            </a:r>
            <a:r>
              <a:rPr lang="it-IT" spc="-1" dirty="0">
                <a:solidFill>
                  <a:srgbClr val="193D39"/>
                </a:solidFill>
              </a:rPr>
              <a:t>, </a:t>
            </a:r>
            <a:r>
              <a:rPr lang="it-IT" spc="-1" dirty="0" err="1">
                <a:solidFill>
                  <a:srgbClr val="193D39"/>
                </a:solidFill>
              </a:rPr>
              <a:t>u.ä</a:t>
            </a:r>
            <a:r>
              <a:rPr lang="it-IT" spc="-1" dirty="0">
                <a:solidFill>
                  <a:srgbClr val="193D39"/>
                </a:solidFill>
              </a:rPr>
              <a:t>.).</a:t>
            </a:r>
          </a:p>
          <a:p>
            <a:endParaRPr lang="it-IT" dirty="0"/>
          </a:p>
        </p:txBody>
      </p:sp>
      <p:pic>
        <p:nvPicPr>
          <p:cNvPr id="5" name="Elemento grafico 9">
            <a:extLst>
              <a:ext uri="{FF2B5EF4-FFF2-40B4-BE49-F238E27FC236}">
                <a16:creationId xmlns:a16="http://schemas.microsoft.com/office/drawing/2014/main" id="{BE4D06E9-4491-3B23-BCB8-574C10DE350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272464" y="137809"/>
            <a:ext cx="1512168" cy="1722019"/>
          </a:xfrm>
          <a:prstGeom prst="rect">
            <a:avLst/>
          </a:prstGeom>
          <a:ln w="0">
            <a:noFill/>
          </a:ln>
        </p:spPr>
      </p:pic>
      <p:pic>
        <p:nvPicPr>
          <p:cNvPr id="6" name="Immagine 4" descr="Immagine che contiene sedia, interno, aula, arredo&#10;&#10;Il contenuto generato dall'IA potrebbe non essere corretto.">
            <a:extLst>
              <a:ext uri="{FF2B5EF4-FFF2-40B4-BE49-F238E27FC236}">
                <a16:creationId xmlns:a16="http://schemas.microsoft.com/office/drawing/2014/main" id="{A75F989E-420B-2497-E95F-0119E947ABF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565658" y="4293096"/>
            <a:ext cx="3060684" cy="160359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4679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751FA3-37AE-3F75-01C3-F9E87CC6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GRAZIE/DANKE!</a:t>
            </a:r>
          </a:p>
        </p:txBody>
      </p:sp>
    </p:spTree>
    <p:extLst>
      <p:ext uri="{BB962C8B-B14F-4D97-AF65-F5344CB8AC3E}">
        <p14:creationId xmlns:p14="http://schemas.microsoft.com/office/powerpoint/2010/main" val="366288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227</Words>
  <Application>Microsoft Office PowerPoint</Application>
  <PresentationFormat>Breitbild</PresentationFormat>
  <Paragraphs>28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Office Theme</vt:lpstr>
      <vt:lpstr>PowerPoint-Präsentation</vt:lpstr>
      <vt:lpstr>PowerPoint-Präsentation</vt:lpstr>
      <vt:lpstr>Aktueller Stand </vt:lpstr>
      <vt:lpstr>In Südtirol….</vt:lpstr>
      <vt:lpstr>Anzahl neuer Fälle in Südtirol</vt:lpstr>
      <vt:lpstr>Durchschnittsalter in Südtirol </vt:lpstr>
      <vt:lpstr>Klinisches Erscheinungsbild der neuen Fälle (2025)</vt:lpstr>
      <vt:lpstr>Weitere Aktionen</vt:lpstr>
      <vt:lpstr>GRAZIE/DANKE!</vt:lpstr>
      <vt:lpstr>PowerPoint-Präsentation</vt:lpstr>
    </vt:vector>
  </TitlesOfParts>
  <Company>Intel 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 bis zwei Zeilen</dc:title>
  <dc:creator>Intel Mac</dc:creator>
  <cp:lastModifiedBy>Schindler Dr. Vera</cp:lastModifiedBy>
  <cp:revision>39</cp:revision>
  <cp:lastPrinted>2025-11-25T14:25:28Z</cp:lastPrinted>
  <dcterms:created xsi:type="dcterms:W3CDTF">2007-03-22T15:52:25Z</dcterms:created>
  <dcterms:modified xsi:type="dcterms:W3CDTF">2025-11-25T14:41:31Z</dcterms:modified>
</cp:coreProperties>
</file>