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83" r:id="rId2"/>
    <p:sldMasterId id="2147483699" r:id="rId3"/>
  </p:sldMasterIdLst>
  <p:notesMasterIdLst>
    <p:notesMasterId r:id="rId13"/>
  </p:notesMasterIdLst>
  <p:handoutMasterIdLst>
    <p:handoutMasterId r:id="rId14"/>
  </p:handoutMasterIdLst>
  <p:sldIdLst>
    <p:sldId id="256" r:id="rId4"/>
    <p:sldId id="406" r:id="rId5"/>
    <p:sldId id="261" r:id="rId6"/>
    <p:sldId id="1580" r:id="rId7"/>
    <p:sldId id="257" r:id="rId8"/>
    <p:sldId id="409" r:id="rId9"/>
    <p:sldId id="264" r:id="rId10"/>
    <p:sldId id="277" r:id="rId11"/>
    <p:sldId id="269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D39"/>
    <a:srgbClr val="003366"/>
    <a:srgbClr val="FFCCFF"/>
    <a:srgbClr val="66FF33"/>
    <a:srgbClr val="0000FF"/>
    <a:srgbClr val="99FF33"/>
    <a:srgbClr val="C9EAF3"/>
    <a:srgbClr val="4C2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19" autoAdjust="0"/>
    <p:restoredTop sz="90929"/>
  </p:normalViewPr>
  <p:slideViewPr>
    <p:cSldViewPr showGuides="1">
      <p:cViewPr varScale="1">
        <p:scale>
          <a:sx n="100" d="100"/>
          <a:sy n="100" d="100"/>
        </p:scale>
        <p:origin x="11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18" d="100"/>
          <a:sy n="118" d="100"/>
        </p:scale>
        <p:origin x="-2896" y="-10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A5BCC4EE-012A-4D43-B6D1-79ACA026EE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52E381A6-0890-4717-9426-5B28203060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1"/>
            <a:ext cx="2946400" cy="4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5412" name="Rectangle 4">
            <a:extLst>
              <a:ext uri="{FF2B5EF4-FFF2-40B4-BE49-F238E27FC236}">
                <a16:creationId xmlns:a16="http://schemas.microsoft.com/office/drawing/2014/main" id="{2C604000-6B6C-442C-805F-2A9848348CE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226"/>
            <a:ext cx="2946400" cy="4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5413" name="Rectangle 5">
            <a:extLst>
              <a:ext uri="{FF2B5EF4-FFF2-40B4-BE49-F238E27FC236}">
                <a16:creationId xmlns:a16="http://schemas.microsoft.com/office/drawing/2014/main" id="{8BD9E754-4CA5-490F-9E67-7F83249C02E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0226"/>
            <a:ext cx="2946400" cy="4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5EE9F3-A5EE-480C-8BC4-31FD02E9843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D3A6D120-D0D1-4F23-A9F0-F99A1F78EC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808F8372-69CC-4393-ABA2-B4D84D9D51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1"/>
            <a:ext cx="2946400" cy="4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286AEA5-028D-CFBD-C66F-83B8BAF7088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7461" name="Rectangle 5">
            <a:extLst>
              <a:ext uri="{FF2B5EF4-FFF2-40B4-BE49-F238E27FC236}">
                <a16:creationId xmlns:a16="http://schemas.microsoft.com/office/drawing/2014/main" id="{08D73185-F917-4F9E-AF70-A1096707B9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5113"/>
            <a:ext cx="4984750" cy="446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Mastertextformat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47462" name="Rectangle 6">
            <a:extLst>
              <a:ext uri="{FF2B5EF4-FFF2-40B4-BE49-F238E27FC236}">
                <a16:creationId xmlns:a16="http://schemas.microsoft.com/office/drawing/2014/main" id="{2E05D8A6-724B-4744-A692-27EFE1E7799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226"/>
            <a:ext cx="2946400" cy="4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7463" name="Rectangle 7">
            <a:extLst>
              <a:ext uri="{FF2B5EF4-FFF2-40B4-BE49-F238E27FC236}">
                <a16:creationId xmlns:a16="http://schemas.microsoft.com/office/drawing/2014/main" id="{9453B1F2-4AAB-4C4B-A093-23DDA0F2BB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0226"/>
            <a:ext cx="2946400" cy="4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72E9CF-95C4-4B4A-B667-E86E13B6439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1A91D7EB-9D1A-6153-6592-AA1BEED583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0B27CF-DB76-44B9-81E6-A77F949E2BC1}" type="slidenum">
              <a:rPr lang="de-DE" altLang="de-DE" sz="1200"/>
              <a:pPr/>
              <a:t>1</a:t>
            </a:fld>
            <a:endParaRPr lang="de-DE" altLang="de-DE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715910D-835F-21AD-6A0E-D90387501C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BD43B3C-42B2-0586-2A6F-5D45557E2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7EAE6951-1783-94E2-5249-2C918695CD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CAFB31-F9CF-4781-94FD-36AD41ACAE4A}" type="slidenum">
              <a:rPr lang="de-DE" altLang="de-DE" sz="1200"/>
              <a:pPr/>
              <a:t>2</a:t>
            </a:fld>
            <a:endParaRPr lang="de-DE" altLang="de-DE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447D010-3E6A-7A64-699F-BC3934023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4B3A520-5E40-C005-6F5A-560ED88E2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8152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7EAE6951-1783-94E2-5249-2C918695CD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CAFB31-F9CF-4781-94FD-36AD41ACAE4A}" type="slidenum">
              <a:rPr lang="de-DE" altLang="de-DE" sz="1200"/>
              <a:pPr/>
              <a:t>5</a:t>
            </a:fld>
            <a:endParaRPr lang="de-DE" altLang="de-DE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447D010-3E6A-7A64-699F-BC3934023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4B3A520-5E40-C005-6F5A-560ED88E2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969963"/>
            <a:ext cx="6477000" cy="36433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https://stwunder.wordpress.com/2012/08/02/die-werte-von-scrum/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Titel der Präsentation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4C0E07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Ausgabe ?-2013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4C0E07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www.powerpoint-aktuell.de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4C0E07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10EB2-22E3-4366-A501-E8110BED7B62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srgbClr val="4C0E07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rgbClr val="4C0E07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674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E9CF-95C4-4B4A-B667-E86E13B64391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765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9632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313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4489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r Titel bre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31839" y="1"/>
            <a:ext cx="10728324" cy="981074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grpSp>
        <p:nvGrpSpPr>
          <p:cNvPr id="23" name="Gruppieren 22"/>
          <p:cNvGrpSpPr>
            <a:grpSpLocks noChangeAspect="1"/>
          </p:cNvGrpSpPr>
          <p:nvPr userDrawn="1"/>
        </p:nvGrpSpPr>
        <p:grpSpPr>
          <a:xfrm>
            <a:off x="872598" y="6573251"/>
            <a:ext cx="1788946" cy="216000"/>
            <a:chOff x="2667000" y="3025776"/>
            <a:chExt cx="6850063" cy="827088"/>
          </a:xfrm>
        </p:grpSpPr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7535863" y="3244851"/>
              <a:ext cx="1981200" cy="601663"/>
            </a:xfrm>
            <a:custGeom>
              <a:avLst/>
              <a:gdLst>
                <a:gd name="T0" fmla="*/ 55 w 1248"/>
                <a:gd name="T1" fmla="*/ 264 h 379"/>
                <a:gd name="T2" fmla="*/ 43 w 1248"/>
                <a:gd name="T3" fmla="*/ 316 h 379"/>
                <a:gd name="T4" fmla="*/ 111 w 1248"/>
                <a:gd name="T5" fmla="*/ 331 h 379"/>
                <a:gd name="T6" fmla="*/ 108 w 1248"/>
                <a:gd name="T7" fmla="*/ 251 h 379"/>
                <a:gd name="T8" fmla="*/ 851 w 1248"/>
                <a:gd name="T9" fmla="*/ 169 h 379"/>
                <a:gd name="T10" fmla="*/ 939 w 1248"/>
                <a:gd name="T11" fmla="*/ 169 h 379"/>
                <a:gd name="T12" fmla="*/ 579 w 1248"/>
                <a:gd name="T13" fmla="*/ 108 h 379"/>
                <a:gd name="T14" fmla="*/ 626 w 1248"/>
                <a:gd name="T15" fmla="*/ 327 h 379"/>
                <a:gd name="T16" fmla="*/ 670 w 1248"/>
                <a:gd name="T17" fmla="*/ 343 h 379"/>
                <a:gd name="T18" fmla="*/ 704 w 1248"/>
                <a:gd name="T19" fmla="*/ 311 h 379"/>
                <a:gd name="T20" fmla="*/ 750 w 1248"/>
                <a:gd name="T21" fmla="*/ 297 h 379"/>
                <a:gd name="T22" fmla="*/ 719 w 1248"/>
                <a:gd name="T23" fmla="*/ 336 h 379"/>
                <a:gd name="T24" fmla="*/ 665 w 1248"/>
                <a:gd name="T25" fmla="*/ 378 h 379"/>
                <a:gd name="T26" fmla="*/ 597 w 1248"/>
                <a:gd name="T27" fmla="*/ 359 h 379"/>
                <a:gd name="T28" fmla="*/ 579 w 1248"/>
                <a:gd name="T29" fmla="*/ 108 h 379"/>
                <a:gd name="T30" fmla="*/ 156 w 1248"/>
                <a:gd name="T31" fmla="*/ 127 h 379"/>
                <a:gd name="T32" fmla="*/ 165 w 1248"/>
                <a:gd name="T33" fmla="*/ 303 h 379"/>
                <a:gd name="T34" fmla="*/ 130 w 1248"/>
                <a:gd name="T35" fmla="*/ 343 h 379"/>
                <a:gd name="T36" fmla="*/ 47 w 1248"/>
                <a:gd name="T37" fmla="*/ 374 h 379"/>
                <a:gd name="T38" fmla="*/ 0 w 1248"/>
                <a:gd name="T39" fmla="*/ 302 h 379"/>
                <a:gd name="T40" fmla="*/ 46 w 1248"/>
                <a:gd name="T41" fmla="*/ 230 h 379"/>
                <a:gd name="T42" fmla="*/ 128 w 1248"/>
                <a:gd name="T43" fmla="*/ 221 h 379"/>
                <a:gd name="T44" fmla="*/ 121 w 1248"/>
                <a:gd name="T45" fmla="*/ 149 h 379"/>
                <a:gd name="T46" fmla="*/ 55 w 1248"/>
                <a:gd name="T47" fmla="*/ 141 h 379"/>
                <a:gd name="T48" fmla="*/ 51 w 1248"/>
                <a:gd name="T49" fmla="*/ 109 h 379"/>
                <a:gd name="T50" fmla="*/ 941 w 1248"/>
                <a:gd name="T51" fmla="*/ 110 h 379"/>
                <a:gd name="T52" fmla="*/ 981 w 1248"/>
                <a:gd name="T53" fmla="*/ 203 h 379"/>
                <a:gd name="T54" fmla="*/ 843 w 1248"/>
                <a:gd name="T55" fmla="*/ 265 h 379"/>
                <a:gd name="T56" fmla="*/ 871 w 1248"/>
                <a:gd name="T57" fmla="*/ 332 h 379"/>
                <a:gd name="T58" fmla="*/ 938 w 1248"/>
                <a:gd name="T59" fmla="*/ 340 h 379"/>
                <a:gd name="T60" fmla="*/ 941 w 1248"/>
                <a:gd name="T61" fmla="*/ 373 h 379"/>
                <a:gd name="T62" fmla="*/ 839 w 1248"/>
                <a:gd name="T63" fmla="*/ 357 h 379"/>
                <a:gd name="T64" fmla="*/ 803 w 1248"/>
                <a:gd name="T65" fmla="*/ 239 h 379"/>
                <a:gd name="T66" fmla="*/ 842 w 1248"/>
                <a:gd name="T67" fmla="*/ 121 h 379"/>
                <a:gd name="T68" fmla="*/ 481 w 1248"/>
                <a:gd name="T69" fmla="*/ 108 h 379"/>
                <a:gd name="T70" fmla="*/ 482 w 1248"/>
                <a:gd name="T71" fmla="*/ 320 h 379"/>
                <a:gd name="T72" fmla="*/ 504 w 1248"/>
                <a:gd name="T73" fmla="*/ 344 h 379"/>
                <a:gd name="T74" fmla="*/ 540 w 1248"/>
                <a:gd name="T75" fmla="*/ 336 h 379"/>
                <a:gd name="T76" fmla="*/ 464 w 1248"/>
                <a:gd name="T77" fmla="*/ 371 h 379"/>
                <a:gd name="T78" fmla="*/ 443 w 1248"/>
                <a:gd name="T79" fmla="*/ 141 h 379"/>
                <a:gd name="T80" fmla="*/ 481 w 1248"/>
                <a:gd name="T81" fmla="*/ 42 h 379"/>
                <a:gd name="T82" fmla="*/ 1205 w 1248"/>
                <a:gd name="T83" fmla="*/ 336 h 379"/>
                <a:gd name="T84" fmla="*/ 1231 w 1248"/>
                <a:gd name="T85" fmla="*/ 343 h 379"/>
                <a:gd name="T86" fmla="*/ 1229 w 1248"/>
                <a:gd name="T87" fmla="*/ 376 h 379"/>
                <a:gd name="T88" fmla="*/ 1163 w 1248"/>
                <a:gd name="T89" fmla="*/ 341 h 379"/>
                <a:gd name="T90" fmla="*/ 1075 w 1248"/>
                <a:gd name="T91" fmla="*/ 310 h 379"/>
                <a:gd name="T92" fmla="*/ 1091 w 1248"/>
                <a:gd name="T93" fmla="*/ 344 h 379"/>
                <a:gd name="T94" fmla="*/ 1119 w 1248"/>
                <a:gd name="T95" fmla="*/ 371 h 379"/>
                <a:gd name="T96" fmla="*/ 1049 w 1248"/>
                <a:gd name="T97" fmla="*/ 366 h 379"/>
                <a:gd name="T98" fmla="*/ 229 w 1248"/>
                <a:gd name="T99" fmla="*/ 0 h 379"/>
                <a:gd name="T100" fmla="*/ 393 w 1248"/>
                <a:gd name="T101" fmla="*/ 108 h 379"/>
                <a:gd name="T102" fmla="*/ 355 w 1248"/>
                <a:gd name="T103" fmla="*/ 373 h 379"/>
                <a:gd name="T104" fmla="*/ 229 w 1248"/>
                <a:gd name="T105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8" h="379">
                  <a:moveTo>
                    <a:pt x="108" y="251"/>
                  </a:moveTo>
                  <a:lnTo>
                    <a:pt x="83" y="252"/>
                  </a:lnTo>
                  <a:lnTo>
                    <a:pt x="71" y="255"/>
                  </a:lnTo>
                  <a:lnTo>
                    <a:pt x="62" y="260"/>
                  </a:lnTo>
                  <a:lnTo>
                    <a:pt x="55" y="264"/>
                  </a:lnTo>
                  <a:lnTo>
                    <a:pt x="50" y="269"/>
                  </a:lnTo>
                  <a:lnTo>
                    <a:pt x="46" y="275"/>
                  </a:lnTo>
                  <a:lnTo>
                    <a:pt x="42" y="285"/>
                  </a:lnTo>
                  <a:lnTo>
                    <a:pt x="41" y="297"/>
                  </a:lnTo>
                  <a:lnTo>
                    <a:pt x="43" y="316"/>
                  </a:lnTo>
                  <a:lnTo>
                    <a:pt x="51" y="331"/>
                  </a:lnTo>
                  <a:lnTo>
                    <a:pt x="63" y="339"/>
                  </a:lnTo>
                  <a:lnTo>
                    <a:pt x="77" y="343"/>
                  </a:lnTo>
                  <a:lnTo>
                    <a:pt x="97" y="340"/>
                  </a:lnTo>
                  <a:lnTo>
                    <a:pt x="111" y="331"/>
                  </a:lnTo>
                  <a:lnTo>
                    <a:pt x="122" y="320"/>
                  </a:lnTo>
                  <a:lnTo>
                    <a:pt x="128" y="309"/>
                  </a:lnTo>
                  <a:lnTo>
                    <a:pt x="128" y="251"/>
                  </a:lnTo>
                  <a:lnTo>
                    <a:pt x="118" y="251"/>
                  </a:lnTo>
                  <a:lnTo>
                    <a:pt x="108" y="251"/>
                  </a:lnTo>
                  <a:close/>
                  <a:moveTo>
                    <a:pt x="898" y="135"/>
                  </a:moveTo>
                  <a:lnTo>
                    <a:pt x="884" y="138"/>
                  </a:lnTo>
                  <a:lnTo>
                    <a:pt x="871" y="144"/>
                  </a:lnTo>
                  <a:lnTo>
                    <a:pt x="860" y="155"/>
                  </a:lnTo>
                  <a:lnTo>
                    <a:pt x="851" y="169"/>
                  </a:lnTo>
                  <a:lnTo>
                    <a:pt x="846" y="188"/>
                  </a:lnTo>
                  <a:lnTo>
                    <a:pt x="843" y="212"/>
                  </a:lnTo>
                  <a:lnTo>
                    <a:pt x="944" y="212"/>
                  </a:lnTo>
                  <a:lnTo>
                    <a:pt x="943" y="188"/>
                  </a:lnTo>
                  <a:lnTo>
                    <a:pt x="939" y="169"/>
                  </a:lnTo>
                  <a:lnTo>
                    <a:pt x="932" y="155"/>
                  </a:lnTo>
                  <a:lnTo>
                    <a:pt x="923" y="144"/>
                  </a:lnTo>
                  <a:lnTo>
                    <a:pt x="913" y="138"/>
                  </a:lnTo>
                  <a:lnTo>
                    <a:pt x="898" y="135"/>
                  </a:lnTo>
                  <a:close/>
                  <a:moveTo>
                    <a:pt x="579" y="108"/>
                  </a:moveTo>
                  <a:lnTo>
                    <a:pt x="618" y="108"/>
                  </a:lnTo>
                  <a:lnTo>
                    <a:pt x="618" y="269"/>
                  </a:lnTo>
                  <a:lnTo>
                    <a:pt x="618" y="294"/>
                  </a:lnTo>
                  <a:lnTo>
                    <a:pt x="621" y="314"/>
                  </a:lnTo>
                  <a:lnTo>
                    <a:pt x="626" y="327"/>
                  </a:lnTo>
                  <a:lnTo>
                    <a:pt x="632" y="337"/>
                  </a:lnTo>
                  <a:lnTo>
                    <a:pt x="643" y="343"/>
                  </a:lnTo>
                  <a:lnTo>
                    <a:pt x="656" y="345"/>
                  </a:lnTo>
                  <a:lnTo>
                    <a:pt x="663" y="344"/>
                  </a:lnTo>
                  <a:lnTo>
                    <a:pt x="670" y="343"/>
                  </a:lnTo>
                  <a:lnTo>
                    <a:pt x="676" y="340"/>
                  </a:lnTo>
                  <a:lnTo>
                    <a:pt x="685" y="335"/>
                  </a:lnTo>
                  <a:lnTo>
                    <a:pt x="691" y="328"/>
                  </a:lnTo>
                  <a:lnTo>
                    <a:pt x="698" y="320"/>
                  </a:lnTo>
                  <a:lnTo>
                    <a:pt x="704" y="311"/>
                  </a:lnTo>
                  <a:lnTo>
                    <a:pt x="708" y="302"/>
                  </a:lnTo>
                  <a:lnTo>
                    <a:pt x="712" y="292"/>
                  </a:lnTo>
                  <a:lnTo>
                    <a:pt x="712" y="108"/>
                  </a:lnTo>
                  <a:lnTo>
                    <a:pt x="750" y="108"/>
                  </a:lnTo>
                  <a:lnTo>
                    <a:pt x="750" y="297"/>
                  </a:lnTo>
                  <a:lnTo>
                    <a:pt x="752" y="337"/>
                  </a:lnTo>
                  <a:lnTo>
                    <a:pt x="754" y="356"/>
                  </a:lnTo>
                  <a:lnTo>
                    <a:pt x="756" y="373"/>
                  </a:lnTo>
                  <a:lnTo>
                    <a:pt x="729" y="373"/>
                  </a:lnTo>
                  <a:lnTo>
                    <a:pt x="719" y="336"/>
                  </a:lnTo>
                  <a:lnTo>
                    <a:pt x="718" y="336"/>
                  </a:lnTo>
                  <a:lnTo>
                    <a:pt x="707" y="352"/>
                  </a:lnTo>
                  <a:lnTo>
                    <a:pt x="691" y="366"/>
                  </a:lnTo>
                  <a:lnTo>
                    <a:pt x="680" y="374"/>
                  </a:lnTo>
                  <a:lnTo>
                    <a:pt x="665" y="378"/>
                  </a:lnTo>
                  <a:lnTo>
                    <a:pt x="650" y="379"/>
                  </a:lnTo>
                  <a:lnTo>
                    <a:pt x="632" y="378"/>
                  </a:lnTo>
                  <a:lnTo>
                    <a:pt x="619" y="375"/>
                  </a:lnTo>
                  <a:lnTo>
                    <a:pt x="608" y="369"/>
                  </a:lnTo>
                  <a:lnTo>
                    <a:pt x="597" y="359"/>
                  </a:lnTo>
                  <a:lnTo>
                    <a:pt x="589" y="346"/>
                  </a:lnTo>
                  <a:lnTo>
                    <a:pt x="584" y="329"/>
                  </a:lnTo>
                  <a:lnTo>
                    <a:pt x="580" y="307"/>
                  </a:lnTo>
                  <a:lnTo>
                    <a:pt x="579" y="280"/>
                  </a:lnTo>
                  <a:lnTo>
                    <a:pt x="579" y="108"/>
                  </a:lnTo>
                  <a:close/>
                  <a:moveTo>
                    <a:pt x="98" y="102"/>
                  </a:moveTo>
                  <a:lnTo>
                    <a:pt x="118" y="105"/>
                  </a:lnTo>
                  <a:lnTo>
                    <a:pt x="134" y="110"/>
                  </a:lnTo>
                  <a:lnTo>
                    <a:pt x="147" y="118"/>
                  </a:lnTo>
                  <a:lnTo>
                    <a:pt x="156" y="127"/>
                  </a:lnTo>
                  <a:lnTo>
                    <a:pt x="163" y="140"/>
                  </a:lnTo>
                  <a:lnTo>
                    <a:pt x="165" y="153"/>
                  </a:lnTo>
                  <a:lnTo>
                    <a:pt x="168" y="185"/>
                  </a:lnTo>
                  <a:lnTo>
                    <a:pt x="166" y="246"/>
                  </a:lnTo>
                  <a:lnTo>
                    <a:pt x="165" y="303"/>
                  </a:lnTo>
                  <a:lnTo>
                    <a:pt x="166" y="341"/>
                  </a:lnTo>
                  <a:lnTo>
                    <a:pt x="172" y="374"/>
                  </a:lnTo>
                  <a:lnTo>
                    <a:pt x="142" y="374"/>
                  </a:lnTo>
                  <a:lnTo>
                    <a:pt x="132" y="343"/>
                  </a:lnTo>
                  <a:lnTo>
                    <a:pt x="130" y="343"/>
                  </a:lnTo>
                  <a:lnTo>
                    <a:pt x="121" y="356"/>
                  </a:lnTo>
                  <a:lnTo>
                    <a:pt x="108" y="366"/>
                  </a:lnTo>
                  <a:lnTo>
                    <a:pt x="89" y="374"/>
                  </a:lnTo>
                  <a:lnTo>
                    <a:pt x="66" y="376"/>
                  </a:lnTo>
                  <a:lnTo>
                    <a:pt x="47" y="374"/>
                  </a:lnTo>
                  <a:lnTo>
                    <a:pt x="33" y="367"/>
                  </a:lnTo>
                  <a:lnTo>
                    <a:pt x="19" y="357"/>
                  </a:lnTo>
                  <a:lnTo>
                    <a:pt x="9" y="341"/>
                  </a:lnTo>
                  <a:lnTo>
                    <a:pt x="3" y="323"/>
                  </a:lnTo>
                  <a:lnTo>
                    <a:pt x="0" y="302"/>
                  </a:lnTo>
                  <a:lnTo>
                    <a:pt x="3" y="281"/>
                  </a:lnTo>
                  <a:lnTo>
                    <a:pt x="8" y="263"/>
                  </a:lnTo>
                  <a:lnTo>
                    <a:pt x="17" y="250"/>
                  </a:lnTo>
                  <a:lnTo>
                    <a:pt x="30" y="238"/>
                  </a:lnTo>
                  <a:lnTo>
                    <a:pt x="46" y="230"/>
                  </a:lnTo>
                  <a:lnTo>
                    <a:pt x="63" y="225"/>
                  </a:lnTo>
                  <a:lnTo>
                    <a:pt x="84" y="222"/>
                  </a:lnTo>
                  <a:lnTo>
                    <a:pt x="106" y="221"/>
                  </a:lnTo>
                  <a:lnTo>
                    <a:pt x="117" y="221"/>
                  </a:lnTo>
                  <a:lnTo>
                    <a:pt x="128" y="221"/>
                  </a:lnTo>
                  <a:lnTo>
                    <a:pt x="130" y="205"/>
                  </a:lnTo>
                  <a:lnTo>
                    <a:pt x="130" y="192"/>
                  </a:lnTo>
                  <a:lnTo>
                    <a:pt x="128" y="174"/>
                  </a:lnTo>
                  <a:lnTo>
                    <a:pt x="126" y="160"/>
                  </a:lnTo>
                  <a:lnTo>
                    <a:pt x="121" y="149"/>
                  </a:lnTo>
                  <a:lnTo>
                    <a:pt x="113" y="143"/>
                  </a:lnTo>
                  <a:lnTo>
                    <a:pt x="102" y="139"/>
                  </a:lnTo>
                  <a:lnTo>
                    <a:pt x="88" y="138"/>
                  </a:lnTo>
                  <a:lnTo>
                    <a:pt x="72" y="139"/>
                  </a:lnTo>
                  <a:lnTo>
                    <a:pt x="55" y="141"/>
                  </a:lnTo>
                  <a:lnTo>
                    <a:pt x="39" y="147"/>
                  </a:lnTo>
                  <a:lnTo>
                    <a:pt x="26" y="153"/>
                  </a:lnTo>
                  <a:lnTo>
                    <a:pt x="15" y="123"/>
                  </a:lnTo>
                  <a:lnTo>
                    <a:pt x="32" y="114"/>
                  </a:lnTo>
                  <a:lnTo>
                    <a:pt x="51" y="109"/>
                  </a:lnTo>
                  <a:lnTo>
                    <a:pt x="75" y="104"/>
                  </a:lnTo>
                  <a:lnTo>
                    <a:pt x="98" y="102"/>
                  </a:lnTo>
                  <a:close/>
                  <a:moveTo>
                    <a:pt x="898" y="101"/>
                  </a:moveTo>
                  <a:lnTo>
                    <a:pt x="928" y="105"/>
                  </a:lnTo>
                  <a:lnTo>
                    <a:pt x="941" y="110"/>
                  </a:lnTo>
                  <a:lnTo>
                    <a:pt x="955" y="119"/>
                  </a:lnTo>
                  <a:lnTo>
                    <a:pt x="965" y="132"/>
                  </a:lnTo>
                  <a:lnTo>
                    <a:pt x="973" y="151"/>
                  </a:lnTo>
                  <a:lnTo>
                    <a:pt x="978" y="174"/>
                  </a:lnTo>
                  <a:lnTo>
                    <a:pt x="981" y="203"/>
                  </a:lnTo>
                  <a:lnTo>
                    <a:pt x="981" y="213"/>
                  </a:lnTo>
                  <a:lnTo>
                    <a:pt x="979" y="222"/>
                  </a:lnTo>
                  <a:lnTo>
                    <a:pt x="978" y="245"/>
                  </a:lnTo>
                  <a:lnTo>
                    <a:pt x="842" y="245"/>
                  </a:lnTo>
                  <a:lnTo>
                    <a:pt x="843" y="265"/>
                  </a:lnTo>
                  <a:lnTo>
                    <a:pt x="846" y="285"/>
                  </a:lnTo>
                  <a:lnTo>
                    <a:pt x="851" y="303"/>
                  </a:lnTo>
                  <a:lnTo>
                    <a:pt x="858" y="318"/>
                  </a:lnTo>
                  <a:lnTo>
                    <a:pt x="864" y="326"/>
                  </a:lnTo>
                  <a:lnTo>
                    <a:pt x="871" y="332"/>
                  </a:lnTo>
                  <a:lnTo>
                    <a:pt x="879" y="337"/>
                  </a:lnTo>
                  <a:lnTo>
                    <a:pt x="893" y="343"/>
                  </a:lnTo>
                  <a:lnTo>
                    <a:pt x="910" y="345"/>
                  </a:lnTo>
                  <a:lnTo>
                    <a:pt x="924" y="344"/>
                  </a:lnTo>
                  <a:lnTo>
                    <a:pt x="938" y="340"/>
                  </a:lnTo>
                  <a:lnTo>
                    <a:pt x="951" y="333"/>
                  </a:lnTo>
                  <a:lnTo>
                    <a:pt x="960" y="327"/>
                  </a:lnTo>
                  <a:lnTo>
                    <a:pt x="973" y="354"/>
                  </a:lnTo>
                  <a:lnTo>
                    <a:pt x="958" y="365"/>
                  </a:lnTo>
                  <a:lnTo>
                    <a:pt x="941" y="373"/>
                  </a:lnTo>
                  <a:lnTo>
                    <a:pt x="920" y="378"/>
                  </a:lnTo>
                  <a:lnTo>
                    <a:pt x="900" y="379"/>
                  </a:lnTo>
                  <a:lnTo>
                    <a:pt x="876" y="376"/>
                  </a:lnTo>
                  <a:lnTo>
                    <a:pt x="856" y="370"/>
                  </a:lnTo>
                  <a:lnTo>
                    <a:pt x="839" y="357"/>
                  </a:lnTo>
                  <a:lnTo>
                    <a:pt x="826" y="341"/>
                  </a:lnTo>
                  <a:lnTo>
                    <a:pt x="816" y="322"/>
                  </a:lnTo>
                  <a:lnTo>
                    <a:pt x="808" y="297"/>
                  </a:lnTo>
                  <a:lnTo>
                    <a:pt x="804" y="271"/>
                  </a:lnTo>
                  <a:lnTo>
                    <a:pt x="803" y="239"/>
                  </a:lnTo>
                  <a:lnTo>
                    <a:pt x="804" y="208"/>
                  </a:lnTo>
                  <a:lnTo>
                    <a:pt x="809" y="181"/>
                  </a:lnTo>
                  <a:lnTo>
                    <a:pt x="817" y="156"/>
                  </a:lnTo>
                  <a:lnTo>
                    <a:pt x="828" y="136"/>
                  </a:lnTo>
                  <a:lnTo>
                    <a:pt x="842" y="121"/>
                  </a:lnTo>
                  <a:lnTo>
                    <a:pt x="858" y="110"/>
                  </a:lnTo>
                  <a:lnTo>
                    <a:pt x="877" y="104"/>
                  </a:lnTo>
                  <a:lnTo>
                    <a:pt x="898" y="101"/>
                  </a:lnTo>
                  <a:close/>
                  <a:moveTo>
                    <a:pt x="481" y="42"/>
                  </a:moveTo>
                  <a:lnTo>
                    <a:pt x="481" y="108"/>
                  </a:lnTo>
                  <a:lnTo>
                    <a:pt x="538" y="108"/>
                  </a:lnTo>
                  <a:lnTo>
                    <a:pt x="538" y="141"/>
                  </a:lnTo>
                  <a:lnTo>
                    <a:pt x="481" y="141"/>
                  </a:lnTo>
                  <a:lnTo>
                    <a:pt x="481" y="299"/>
                  </a:lnTo>
                  <a:lnTo>
                    <a:pt x="482" y="320"/>
                  </a:lnTo>
                  <a:lnTo>
                    <a:pt x="486" y="333"/>
                  </a:lnTo>
                  <a:lnTo>
                    <a:pt x="490" y="339"/>
                  </a:lnTo>
                  <a:lnTo>
                    <a:pt x="494" y="341"/>
                  </a:lnTo>
                  <a:lnTo>
                    <a:pt x="499" y="344"/>
                  </a:lnTo>
                  <a:lnTo>
                    <a:pt x="504" y="344"/>
                  </a:lnTo>
                  <a:lnTo>
                    <a:pt x="512" y="344"/>
                  </a:lnTo>
                  <a:lnTo>
                    <a:pt x="517" y="343"/>
                  </a:lnTo>
                  <a:lnTo>
                    <a:pt x="523" y="341"/>
                  </a:lnTo>
                  <a:lnTo>
                    <a:pt x="532" y="339"/>
                  </a:lnTo>
                  <a:lnTo>
                    <a:pt x="540" y="336"/>
                  </a:lnTo>
                  <a:lnTo>
                    <a:pt x="547" y="366"/>
                  </a:lnTo>
                  <a:lnTo>
                    <a:pt x="521" y="375"/>
                  </a:lnTo>
                  <a:lnTo>
                    <a:pt x="492" y="379"/>
                  </a:lnTo>
                  <a:lnTo>
                    <a:pt x="475" y="376"/>
                  </a:lnTo>
                  <a:lnTo>
                    <a:pt x="464" y="371"/>
                  </a:lnTo>
                  <a:lnTo>
                    <a:pt x="454" y="361"/>
                  </a:lnTo>
                  <a:lnTo>
                    <a:pt x="448" y="348"/>
                  </a:lnTo>
                  <a:lnTo>
                    <a:pt x="444" y="328"/>
                  </a:lnTo>
                  <a:lnTo>
                    <a:pt x="443" y="305"/>
                  </a:lnTo>
                  <a:lnTo>
                    <a:pt x="443" y="141"/>
                  </a:lnTo>
                  <a:lnTo>
                    <a:pt x="410" y="141"/>
                  </a:lnTo>
                  <a:lnTo>
                    <a:pt x="410" y="108"/>
                  </a:lnTo>
                  <a:lnTo>
                    <a:pt x="443" y="108"/>
                  </a:lnTo>
                  <a:lnTo>
                    <a:pt x="443" y="54"/>
                  </a:lnTo>
                  <a:lnTo>
                    <a:pt x="481" y="42"/>
                  </a:lnTo>
                  <a:close/>
                  <a:moveTo>
                    <a:pt x="1161" y="0"/>
                  </a:moveTo>
                  <a:lnTo>
                    <a:pt x="1199" y="0"/>
                  </a:lnTo>
                  <a:lnTo>
                    <a:pt x="1199" y="310"/>
                  </a:lnTo>
                  <a:lnTo>
                    <a:pt x="1201" y="326"/>
                  </a:lnTo>
                  <a:lnTo>
                    <a:pt x="1205" y="336"/>
                  </a:lnTo>
                  <a:lnTo>
                    <a:pt x="1207" y="340"/>
                  </a:lnTo>
                  <a:lnTo>
                    <a:pt x="1210" y="343"/>
                  </a:lnTo>
                  <a:lnTo>
                    <a:pt x="1214" y="344"/>
                  </a:lnTo>
                  <a:lnTo>
                    <a:pt x="1219" y="344"/>
                  </a:lnTo>
                  <a:lnTo>
                    <a:pt x="1231" y="343"/>
                  </a:lnTo>
                  <a:lnTo>
                    <a:pt x="1245" y="339"/>
                  </a:lnTo>
                  <a:lnTo>
                    <a:pt x="1248" y="369"/>
                  </a:lnTo>
                  <a:lnTo>
                    <a:pt x="1243" y="371"/>
                  </a:lnTo>
                  <a:lnTo>
                    <a:pt x="1236" y="374"/>
                  </a:lnTo>
                  <a:lnTo>
                    <a:pt x="1229" y="376"/>
                  </a:lnTo>
                  <a:lnTo>
                    <a:pt x="1206" y="379"/>
                  </a:lnTo>
                  <a:lnTo>
                    <a:pt x="1188" y="375"/>
                  </a:lnTo>
                  <a:lnTo>
                    <a:pt x="1173" y="366"/>
                  </a:lnTo>
                  <a:lnTo>
                    <a:pt x="1167" y="356"/>
                  </a:lnTo>
                  <a:lnTo>
                    <a:pt x="1163" y="341"/>
                  </a:lnTo>
                  <a:lnTo>
                    <a:pt x="1161" y="323"/>
                  </a:lnTo>
                  <a:lnTo>
                    <a:pt x="1161" y="0"/>
                  </a:lnTo>
                  <a:close/>
                  <a:moveTo>
                    <a:pt x="1037" y="0"/>
                  </a:moveTo>
                  <a:lnTo>
                    <a:pt x="1075" y="0"/>
                  </a:lnTo>
                  <a:lnTo>
                    <a:pt x="1075" y="310"/>
                  </a:lnTo>
                  <a:lnTo>
                    <a:pt x="1076" y="326"/>
                  </a:lnTo>
                  <a:lnTo>
                    <a:pt x="1080" y="336"/>
                  </a:lnTo>
                  <a:lnTo>
                    <a:pt x="1083" y="340"/>
                  </a:lnTo>
                  <a:lnTo>
                    <a:pt x="1087" y="343"/>
                  </a:lnTo>
                  <a:lnTo>
                    <a:pt x="1091" y="344"/>
                  </a:lnTo>
                  <a:lnTo>
                    <a:pt x="1095" y="344"/>
                  </a:lnTo>
                  <a:lnTo>
                    <a:pt x="1106" y="343"/>
                  </a:lnTo>
                  <a:lnTo>
                    <a:pt x="1121" y="339"/>
                  </a:lnTo>
                  <a:lnTo>
                    <a:pt x="1125" y="369"/>
                  </a:lnTo>
                  <a:lnTo>
                    <a:pt x="1119" y="371"/>
                  </a:lnTo>
                  <a:lnTo>
                    <a:pt x="1113" y="374"/>
                  </a:lnTo>
                  <a:lnTo>
                    <a:pt x="1105" y="376"/>
                  </a:lnTo>
                  <a:lnTo>
                    <a:pt x="1082" y="379"/>
                  </a:lnTo>
                  <a:lnTo>
                    <a:pt x="1063" y="375"/>
                  </a:lnTo>
                  <a:lnTo>
                    <a:pt x="1049" y="366"/>
                  </a:lnTo>
                  <a:lnTo>
                    <a:pt x="1042" y="356"/>
                  </a:lnTo>
                  <a:lnTo>
                    <a:pt x="1038" y="341"/>
                  </a:lnTo>
                  <a:lnTo>
                    <a:pt x="1037" y="323"/>
                  </a:lnTo>
                  <a:lnTo>
                    <a:pt x="1037" y="0"/>
                  </a:lnTo>
                  <a:close/>
                  <a:moveTo>
                    <a:pt x="229" y="0"/>
                  </a:moveTo>
                  <a:lnTo>
                    <a:pt x="269" y="0"/>
                  </a:lnTo>
                  <a:lnTo>
                    <a:pt x="269" y="228"/>
                  </a:lnTo>
                  <a:lnTo>
                    <a:pt x="286" y="220"/>
                  </a:lnTo>
                  <a:lnTo>
                    <a:pt x="348" y="108"/>
                  </a:lnTo>
                  <a:lnTo>
                    <a:pt x="393" y="108"/>
                  </a:lnTo>
                  <a:lnTo>
                    <a:pt x="330" y="215"/>
                  </a:lnTo>
                  <a:lnTo>
                    <a:pt x="310" y="232"/>
                  </a:lnTo>
                  <a:lnTo>
                    <a:pt x="333" y="252"/>
                  </a:lnTo>
                  <a:lnTo>
                    <a:pt x="401" y="373"/>
                  </a:lnTo>
                  <a:lnTo>
                    <a:pt x="355" y="373"/>
                  </a:lnTo>
                  <a:lnTo>
                    <a:pt x="288" y="254"/>
                  </a:lnTo>
                  <a:lnTo>
                    <a:pt x="269" y="254"/>
                  </a:lnTo>
                  <a:lnTo>
                    <a:pt x="269" y="373"/>
                  </a:lnTo>
                  <a:lnTo>
                    <a:pt x="229" y="373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4C0E0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3155950" y="3251201"/>
              <a:ext cx="452438" cy="601663"/>
            </a:xfrm>
            <a:custGeom>
              <a:avLst/>
              <a:gdLst>
                <a:gd name="T0" fmla="*/ 127 w 285"/>
                <a:gd name="T1" fmla="*/ 79 h 379"/>
                <a:gd name="T2" fmla="*/ 103 w 285"/>
                <a:gd name="T3" fmla="*/ 102 h 379"/>
                <a:gd name="T4" fmla="*/ 93 w 285"/>
                <a:gd name="T5" fmla="*/ 136 h 379"/>
                <a:gd name="T6" fmla="*/ 89 w 285"/>
                <a:gd name="T7" fmla="*/ 190 h 379"/>
                <a:gd name="T8" fmla="*/ 94 w 285"/>
                <a:gd name="T9" fmla="*/ 251 h 379"/>
                <a:gd name="T10" fmla="*/ 111 w 285"/>
                <a:gd name="T11" fmla="*/ 289 h 379"/>
                <a:gd name="T12" fmla="*/ 142 w 285"/>
                <a:gd name="T13" fmla="*/ 302 h 379"/>
                <a:gd name="T14" fmla="*/ 172 w 285"/>
                <a:gd name="T15" fmla="*/ 292 h 379"/>
                <a:gd name="T16" fmla="*/ 189 w 285"/>
                <a:gd name="T17" fmla="*/ 261 h 379"/>
                <a:gd name="T18" fmla="*/ 196 w 285"/>
                <a:gd name="T19" fmla="*/ 218 h 379"/>
                <a:gd name="T20" fmla="*/ 195 w 285"/>
                <a:gd name="T21" fmla="*/ 156 h 379"/>
                <a:gd name="T22" fmla="*/ 184 w 285"/>
                <a:gd name="T23" fmla="*/ 105 h 379"/>
                <a:gd name="T24" fmla="*/ 161 w 285"/>
                <a:gd name="T25" fmla="*/ 80 h 379"/>
                <a:gd name="T26" fmla="*/ 142 w 285"/>
                <a:gd name="T27" fmla="*/ 0 h 379"/>
                <a:gd name="T28" fmla="*/ 195 w 285"/>
                <a:gd name="T29" fmla="*/ 8 h 379"/>
                <a:gd name="T30" fmla="*/ 234 w 285"/>
                <a:gd name="T31" fmla="*/ 30 h 379"/>
                <a:gd name="T32" fmla="*/ 265 w 285"/>
                <a:gd name="T33" fmla="*/ 75 h 379"/>
                <a:gd name="T34" fmla="*/ 282 w 285"/>
                <a:gd name="T35" fmla="*/ 145 h 379"/>
                <a:gd name="T36" fmla="*/ 284 w 285"/>
                <a:gd name="T37" fmla="*/ 226 h 379"/>
                <a:gd name="T38" fmla="*/ 272 w 285"/>
                <a:gd name="T39" fmla="*/ 288 h 379"/>
                <a:gd name="T40" fmla="*/ 247 w 285"/>
                <a:gd name="T41" fmla="*/ 332 h 379"/>
                <a:gd name="T42" fmla="*/ 203 w 285"/>
                <a:gd name="T43" fmla="*/ 367 h 379"/>
                <a:gd name="T44" fmla="*/ 142 w 285"/>
                <a:gd name="T45" fmla="*/ 379 h 379"/>
                <a:gd name="T46" fmla="*/ 110 w 285"/>
                <a:gd name="T47" fmla="*/ 375 h 379"/>
                <a:gd name="T48" fmla="*/ 56 w 285"/>
                <a:gd name="T49" fmla="*/ 352 h 379"/>
                <a:gd name="T50" fmla="*/ 21 w 285"/>
                <a:gd name="T51" fmla="*/ 305 h 379"/>
                <a:gd name="T52" fmla="*/ 2 w 285"/>
                <a:gd name="T53" fmla="*/ 234 h 379"/>
                <a:gd name="T54" fmla="*/ 2 w 285"/>
                <a:gd name="T55" fmla="*/ 153 h 379"/>
                <a:gd name="T56" fmla="*/ 14 w 285"/>
                <a:gd name="T57" fmla="*/ 92 h 379"/>
                <a:gd name="T58" fmla="*/ 38 w 285"/>
                <a:gd name="T59" fmla="*/ 47 h 379"/>
                <a:gd name="T60" fmla="*/ 82 w 285"/>
                <a:gd name="T61" fmla="*/ 12 h 379"/>
                <a:gd name="T62" fmla="*/ 142 w 285"/>
                <a:gd name="T6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5" h="379">
                  <a:moveTo>
                    <a:pt x="142" y="76"/>
                  </a:moveTo>
                  <a:lnTo>
                    <a:pt x="127" y="79"/>
                  </a:lnTo>
                  <a:lnTo>
                    <a:pt x="114" y="88"/>
                  </a:lnTo>
                  <a:lnTo>
                    <a:pt x="103" y="102"/>
                  </a:lnTo>
                  <a:lnTo>
                    <a:pt x="97" y="117"/>
                  </a:lnTo>
                  <a:lnTo>
                    <a:pt x="93" y="136"/>
                  </a:lnTo>
                  <a:lnTo>
                    <a:pt x="90" y="161"/>
                  </a:lnTo>
                  <a:lnTo>
                    <a:pt x="89" y="190"/>
                  </a:lnTo>
                  <a:lnTo>
                    <a:pt x="90" y="222"/>
                  </a:lnTo>
                  <a:lnTo>
                    <a:pt x="94" y="251"/>
                  </a:lnTo>
                  <a:lnTo>
                    <a:pt x="102" y="273"/>
                  </a:lnTo>
                  <a:lnTo>
                    <a:pt x="111" y="289"/>
                  </a:lnTo>
                  <a:lnTo>
                    <a:pt x="125" y="299"/>
                  </a:lnTo>
                  <a:lnTo>
                    <a:pt x="142" y="302"/>
                  </a:lnTo>
                  <a:lnTo>
                    <a:pt x="159" y="299"/>
                  </a:lnTo>
                  <a:lnTo>
                    <a:pt x="172" y="292"/>
                  </a:lnTo>
                  <a:lnTo>
                    <a:pt x="183" y="277"/>
                  </a:lnTo>
                  <a:lnTo>
                    <a:pt x="189" y="261"/>
                  </a:lnTo>
                  <a:lnTo>
                    <a:pt x="193" y="242"/>
                  </a:lnTo>
                  <a:lnTo>
                    <a:pt x="196" y="218"/>
                  </a:lnTo>
                  <a:lnTo>
                    <a:pt x="196" y="190"/>
                  </a:lnTo>
                  <a:lnTo>
                    <a:pt x="195" y="156"/>
                  </a:lnTo>
                  <a:lnTo>
                    <a:pt x="191" y="127"/>
                  </a:lnTo>
                  <a:lnTo>
                    <a:pt x="184" y="105"/>
                  </a:lnTo>
                  <a:lnTo>
                    <a:pt x="174" y="89"/>
                  </a:lnTo>
                  <a:lnTo>
                    <a:pt x="161" y="80"/>
                  </a:lnTo>
                  <a:lnTo>
                    <a:pt x="142" y="76"/>
                  </a:lnTo>
                  <a:close/>
                  <a:moveTo>
                    <a:pt x="142" y="0"/>
                  </a:moveTo>
                  <a:lnTo>
                    <a:pt x="170" y="2"/>
                  </a:lnTo>
                  <a:lnTo>
                    <a:pt x="195" y="8"/>
                  </a:lnTo>
                  <a:lnTo>
                    <a:pt x="216" y="17"/>
                  </a:lnTo>
                  <a:lnTo>
                    <a:pt x="234" y="30"/>
                  </a:lnTo>
                  <a:lnTo>
                    <a:pt x="250" y="47"/>
                  </a:lnTo>
                  <a:lnTo>
                    <a:pt x="265" y="75"/>
                  </a:lnTo>
                  <a:lnTo>
                    <a:pt x="276" y="106"/>
                  </a:lnTo>
                  <a:lnTo>
                    <a:pt x="282" y="145"/>
                  </a:lnTo>
                  <a:lnTo>
                    <a:pt x="285" y="190"/>
                  </a:lnTo>
                  <a:lnTo>
                    <a:pt x="284" y="226"/>
                  </a:lnTo>
                  <a:lnTo>
                    <a:pt x="280" y="259"/>
                  </a:lnTo>
                  <a:lnTo>
                    <a:pt x="272" y="288"/>
                  </a:lnTo>
                  <a:lnTo>
                    <a:pt x="261" y="311"/>
                  </a:lnTo>
                  <a:lnTo>
                    <a:pt x="247" y="332"/>
                  </a:lnTo>
                  <a:lnTo>
                    <a:pt x="227" y="353"/>
                  </a:lnTo>
                  <a:lnTo>
                    <a:pt x="203" y="367"/>
                  </a:lnTo>
                  <a:lnTo>
                    <a:pt x="174" y="376"/>
                  </a:lnTo>
                  <a:lnTo>
                    <a:pt x="142" y="379"/>
                  </a:lnTo>
                  <a:lnTo>
                    <a:pt x="142" y="379"/>
                  </a:lnTo>
                  <a:lnTo>
                    <a:pt x="110" y="375"/>
                  </a:lnTo>
                  <a:lnTo>
                    <a:pt x="79" y="367"/>
                  </a:lnTo>
                  <a:lnTo>
                    <a:pt x="56" y="352"/>
                  </a:lnTo>
                  <a:lnTo>
                    <a:pt x="36" y="331"/>
                  </a:lnTo>
                  <a:lnTo>
                    <a:pt x="21" y="305"/>
                  </a:lnTo>
                  <a:lnTo>
                    <a:pt x="9" y="272"/>
                  </a:lnTo>
                  <a:lnTo>
                    <a:pt x="2" y="234"/>
                  </a:lnTo>
                  <a:lnTo>
                    <a:pt x="0" y="190"/>
                  </a:lnTo>
                  <a:lnTo>
                    <a:pt x="2" y="153"/>
                  </a:lnTo>
                  <a:lnTo>
                    <a:pt x="6" y="120"/>
                  </a:lnTo>
                  <a:lnTo>
                    <a:pt x="14" y="92"/>
                  </a:lnTo>
                  <a:lnTo>
                    <a:pt x="25" y="67"/>
                  </a:lnTo>
                  <a:lnTo>
                    <a:pt x="38" y="47"/>
                  </a:lnTo>
                  <a:lnTo>
                    <a:pt x="59" y="26"/>
                  </a:lnTo>
                  <a:lnTo>
                    <a:pt x="82" y="12"/>
                  </a:lnTo>
                  <a:lnTo>
                    <a:pt x="111" y="3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C2D1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6907213" y="3117851"/>
              <a:ext cx="320675" cy="733425"/>
            </a:xfrm>
            <a:custGeom>
              <a:avLst/>
              <a:gdLst>
                <a:gd name="T0" fmla="*/ 125 w 202"/>
                <a:gd name="T1" fmla="*/ 0 h 462"/>
                <a:gd name="T2" fmla="*/ 125 w 202"/>
                <a:gd name="T3" fmla="*/ 94 h 462"/>
                <a:gd name="T4" fmla="*/ 195 w 202"/>
                <a:gd name="T5" fmla="*/ 94 h 462"/>
                <a:gd name="T6" fmla="*/ 195 w 202"/>
                <a:gd name="T7" fmla="*/ 169 h 462"/>
                <a:gd name="T8" fmla="*/ 125 w 202"/>
                <a:gd name="T9" fmla="*/ 169 h 462"/>
                <a:gd name="T10" fmla="*/ 125 w 202"/>
                <a:gd name="T11" fmla="*/ 327 h 462"/>
                <a:gd name="T12" fmla="*/ 125 w 202"/>
                <a:gd name="T13" fmla="*/ 345 h 462"/>
                <a:gd name="T14" fmla="*/ 128 w 202"/>
                <a:gd name="T15" fmla="*/ 360 h 462"/>
                <a:gd name="T16" fmla="*/ 130 w 202"/>
                <a:gd name="T17" fmla="*/ 370 h 462"/>
                <a:gd name="T18" fmla="*/ 136 w 202"/>
                <a:gd name="T19" fmla="*/ 378 h 462"/>
                <a:gd name="T20" fmla="*/ 144 w 202"/>
                <a:gd name="T21" fmla="*/ 382 h 462"/>
                <a:gd name="T22" fmla="*/ 153 w 202"/>
                <a:gd name="T23" fmla="*/ 383 h 462"/>
                <a:gd name="T24" fmla="*/ 163 w 202"/>
                <a:gd name="T25" fmla="*/ 383 h 462"/>
                <a:gd name="T26" fmla="*/ 172 w 202"/>
                <a:gd name="T27" fmla="*/ 381 h 462"/>
                <a:gd name="T28" fmla="*/ 182 w 202"/>
                <a:gd name="T29" fmla="*/ 378 h 462"/>
                <a:gd name="T30" fmla="*/ 191 w 202"/>
                <a:gd name="T31" fmla="*/ 374 h 462"/>
                <a:gd name="T32" fmla="*/ 202 w 202"/>
                <a:gd name="T33" fmla="*/ 443 h 462"/>
                <a:gd name="T34" fmla="*/ 185 w 202"/>
                <a:gd name="T35" fmla="*/ 450 h 462"/>
                <a:gd name="T36" fmla="*/ 166 w 202"/>
                <a:gd name="T37" fmla="*/ 456 h 462"/>
                <a:gd name="T38" fmla="*/ 144 w 202"/>
                <a:gd name="T39" fmla="*/ 460 h 462"/>
                <a:gd name="T40" fmla="*/ 121 w 202"/>
                <a:gd name="T41" fmla="*/ 462 h 462"/>
                <a:gd name="T42" fmla="*/ 96 w 202"/>
                <a:gd name="T43" fmla="*/ 459 h 462"/>
                <a:gd name="T44" fmla="*/ 75 w 202"/>
                <a:gd name="T45" fmla="*/ 451 h 462"/>
                <a:gd name="T46" fmla="*/ 60 w 202"/>
                <a:gd name="T47" fmla="*/ 438 h 462"/>
                <a:gd name="T48" fmla="*/ 51 w 202"/>
                <a:gd name="T49" fmla="*/ 424 h 462"/>
                <a:gd name="T50" fmla="*/ 44 w 202"/>
                <a:gd name="T51" fmla="*/ 407 h 462"/>
                <a:gd name="T52" fmla="*/ 40 w 202"/>
                <a:gd name="T53" fmla="*/ 385 h 462"/>
                <a:gd name="T54" fmla="*/ 39 w 202"/>
                <a:gd name="T55" fmla="*/ 359 h 462"/>
                <a:gd name="T56" fmla="*/ 39 w 202"/>
                <a:gd name="T57" fmla="*/ 169 h 462"/>
                <a:gd name="T58" fmla="*/ 0 w 202"/>
                <a:gd name="T59" fmla="*/ 169 h 462"/>
                <a:gd name="T60" fmla="*/ 0 w 202"/>
                <a:gd name="T61" fmla="*/ 94 h 462"/>
                <a:gd name="T62" fmla="*/ 39 w 202"/>
                <a:gd name="T63" fmla="*/ 94 h 462"/>
                <a:gd name="T64" fmla="*/ 39 w 202"/>
                <a:gd name="T65" fmla="*/ 26 h 462"/>
                <a:gd name="T66" fmla="*/ 125 w 202"/>
                <a:gd name="T67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2" h="462">
                  <a:moveTo>
                    <a:pt x="125" y="0"/>
                  </a:moveTo>
                  <a:lnTo>
                    <a:pt x="125" y="94"/>
                  </a:lnTo>
                  <a:lnTo>
                    <a:pt x="195" y="94"/>
                  </a:lnTo>
                  <a:lnTo>
                    <a:pt x="195" y="169"/>
                  </a:lnTo>
                  <a:lnTo>
                    <a:pt x="125" y="169"/>
                  </a:lnTo>
                  <a:lnTo>
                    <a:pt x="125" y="327"/>
                  </a:lnTo>
                  <a:lnTo>
                    <a:pt x="125" y="345"/>
                  </a:lnTo>
                  <a:lnTo>
                    <a:pt x="128" y="360"/>
                  </a:lnTo>
                  <a:lnTo>
                    <a:pt x="130" y="370"/>
                  </a:lnTo>
                  <a:lnTo>
                    <a:pt x="136" y="378"/>
                  </a:lnTo>
                  <a:lnTo>
                    <a:pt x="144" y="382"/>
                  </a:lnTo>
                  <a:lnTo>
                    <a:pt x="153" y="383"/>
                  </a:lnTo>
                  <a:lnTo>
                    <a:pt x="163" y="383"/>
                  </a:lnTo>
                  <a:lnTo>
                    <a:pt x="172" y="381"/>
                  </a:lnTo>
                  <a:lnTo>
                    <a:pt x="182" y="378"/>
                  </a:lnTo>
                  <a:lnTo>
                    <a:pt x="191" y="374"/>
                  </a:lnTo>
                  <a:lnTo>
                    <a:pt x="202" y="443"/>
                  </a:lnTo>
                  <a:lnTo>
                    <a:pt x="185" y="450"/>
                  </a:lnTo>
                  <a:lnTo>
                    <a:pt x="166" y="456"/>
                  </a:lnTo>
                  <a:lnTo>
                    <a:pt x="144" y="460"/>
                  </a:lnTo>
                  <a:lnTo>
                    <a:pt x="121" y="462"/>
                  </a:lnTo>
                  <a:lnTo>
                    <a:pt x="96" y="459"/>
                  </a:lnTo>
                  <a:lnTo>
                    <a:pt x="75" y="451"/>
                  </a:lnTo>
                  <a:lnTo>
                    <a:pt x="60" y="438"/>
                  </a:lnTo>
                  <a:lnTo>
                    <a:pt x="51" y="424"/>
                  </a:lnTo>
                  <a:lnTo>
                    <a:pt x="44" y="407"/>
                  </a:lnTo>
                  <a:lnTo>
                    <a:pt x="40" y="385"/>
                  </a:lnTo>
                  <a:lnTo>
                    <a:pt x="39" y="359"/>
                  </a:lnTo>
                  <a:lnTo>
                    <a:pt x="39" y="169"/>
                  </a:lnTo>
                  <a:lnTo>
                    <a:pt x="0" y="169"/>
                  </a:lnTo>
                  <a:lnTo>
                    <a:pt x="0" y="94"/>
                  </a:lnTo>
                  <a:lnTo>
                    <a:pt x="39" y="94"/>
                  </a:lnTo>
                  <a:lnTo>
                    <a:pt x="39" y="2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DC2D1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7" name="Freeform 9"/>
            <p:cNvSpPr>
              <a:spLocks noEditPoints="1"/>
            </p:cNvSpPr>
            <p:nvPr/>
          </p:nvSpPr>
          <p:spPr bwMode="auto">
            <a:xfrm>
              <a:off x="2667000" y="3025776"/>
              <a:ext cx="473075" cy="812800"/>
            </a:xfrm>
            <a:custGeom>
              <a:avLst/>
              <a:gdLst>
                <a:gd name="T0" fmla="*/ 128 w 298"/>
                <a:gd name="T1" fmla="*/ 81 h 512"/>
                <a:gd name="T2" fmla="*/ 107 w 298"/>
                <a:gd name="T3" fmla="*/ 82 h 512"/>
                <a:gd name="T4" fmla="*/ 90 w 298"/>
                <a:gd name="T5" fmla="*/ 85 h 512"/>
                <a:gd name="T6" fmla="*/ 90 w 298"/>
                <a:gd name="T7" fmla="*/ 256 h 512"/>
                <a:gd name="T8" fmla="*/ 94 w 298"/>
                <a:gd name="T9" fmla="*/ 257 h 512"/>
                <a:gd name="T10" fmla="*/ 99 w 298"/>
                <a:gd name="T11" fmla="*/ 259 h 512"/>
                <a:gd name="T12" fmla="*/ 107 w 298"/>
                <a:gd name="T13" fmla="*/ 259 h 512"/>
                <a:gd name="T14" fmla="*/ 114 w 298"/>
                <a:gd name="T15" fmla="*/ 260 h 512"/>
                <a:gd name="T16" fmla="*/ 119 w 298"/>
                <a:gd name="T17" fmla="*/ 260 h 512"/>
                <a:gd name="T18" fmla="*/ 123 w 298"/>
                <a:gd name="T19" fmla="*/ 260 h 512"/>
                <a:gd name="T20" fmla="*/ 139 w 298"/>
                <a:gd name="T21" fmla="*/ 259 h 512"/>
                <a:gd name="T22" fmla="*/ 153 w 298"/>
                <a:gd name="T23" fmla="*/ 256 h 512"/>
                <a:gd name="T24" fmla="*/ 168 w 298"/>
                <a:gd name="T25" fmla="*/ 249 h 512"/>
                <a:gd name="T26" fmla="*/ 179 w 298"/>
                <a:gd name="T27" fmla="*/ 242 h 512"/>
                <a:gd name="T28" fmla="*/ 190 w 298"/>
                <a:gd name="T29" fmla="*/ 229 h 512"/>
                <a:gd name="T30" fmla="*/ 198 w 298"/>
                <a:gd name="T31" fmla="*/ 212 h 512"/>
                <a:gd name="T32" fmla="*/ 202 w 298"/>
                <a:gd name="T33" fmla="*/ 192 h 512"/>
                <a:gd name="T34" fmla="*/ 203 w 298"/>
                <a:gd name="T35" fmla="*/ 166 h 512"/>
                <a:gd name="T36" fmla="*/ 202 w 298"/>
                <a:gd name="T37" fmla="*/ 144 h 512"/>
                <a:gd name="T38" fmla="*/ 198 w 298"/>
                <a:gd name="T39" fmla="*/ 125 h 512"/>
                <a:gd name="T40" fmla="*/ 190 w 298"/>
                <a:gd name="T41" fmla="*/ 111 h 512"/>
                <a:gd name="T42" fmla="*/ 181 w 298"/>
                <a:gd name="T43" fmla="*/ 99 h 512"/>
                <a:gd name="T44" fmla="*/ 169 w 298"/>
                <a:gd name="T45" fmla="*/ 91 h 512"/>
                <a:gd name="T46" fmla="*/ 157 w 298"/>
                <a:gd name="T47" fmla="*/ 85 h 512"/>
                <a:gd name="T48" fmla="*/ 143 w 298"/>
                <a:gd name="T49" fmla="*/ 82 h 512"/>
                <a:gd name="T50" fmla="*/ 128 w 298"/>
                <a:gd name="T51" fmla="*/ 81 h 512"/>
                <a:gd name="T52" fmla="*/ 119 w 298"/>
                <a:gd name="T53" fmla="*/ 0 h 512"/>
                <a:gd name="T54" fmla="*/ 152 w 298"/>
                <a:gd name="T55" fmla="*/ 1 h 512"/>
                <a:gd name="T56" fmla="*/ 185 w 298"/>
                <a:gd name="T57" fmla="*/ 7 h 512"/>
                <a:gd name="T58" fmla="*/ 215 w 298"/>
                <a:gd name="T59" fmla="*/ 16 h 512"/>
                <a:gd name="T60" fmla="*/ 242 w 298"/>
                <a:gd name="T61" fmla="*/ 30 h 512"/>
                <a:gd name="T62" fmla="*/ 258 w 298"/>
                <a:gd name="T63" fmla="*/ 44 h 512"/>
                <a:gd name="T64" fmla="*/ 271 w 298"/>
                <a:gd name="T65" fmla="*/ 61 h 512"/>
                <a:gd name="T66" fmla="*/ 283 w 298"/>
                <a:gd name="T67" fmla="*/ 81 h 512"/>
                <a:gd name="T68" fmla="*/ 292 w 298"/>
                <a:gd name="T69" fmla="*/ 106 h 512"/>
                <a:gd name="T70" fmla="*/ 297 w 298"/>
                <a:gd name="T71" fmla="*/ 133 h 512"/>
                <a:gd name="T72" fmla="*/ 298 w 298"/>
                <a:gd name="T73" fmla="*/ 166 h 512"/>
                <a:gd name="T74" fmla="*/ 297 w 298"/>
                <a:gd name="T75" fmla="*/ 197 h 512"/>
                <a:gd name="T76" fmla="*/ 293 w 298"/>
                <a:gd name="T77" fmla="*/ 223 h 512"/>
                <a:gd name="T78" fmla="*/ 285 w 298"/>
                <a:gd name="T79" fmla="*/ 247 h 512"/>
                <a:gd name="T80" fmla="*/ 275 w 298"/>
                <a:gd name="T81" fmla="*/ 268 h 512"/>
                <a:gd name="T82" fmla="*/ 263 w 298"/>
                <a:gd name="T83" fmla="*/ 286 h 512"/>
                <a:gd name="T84" fmla="*/ 250 w 298"/>
                <a:gd name="T85" fmla="*/ 302 h 512"/>
                <a:gd name="T86" fmla="*/ 225 w 298"/>
                <a:gd name="T87" fmla="*/ 319 h 512"/>
                <a:gd name="T88" fmla="*/ 198 w 298"/>
                <a:gd name="T89" fmla="*/ 332 h 512"/>
                <a:gd name="T90" fmla="*/ 169 w 298"/>
                <a:gd name="T91" fmla="*/ 338 h 512"/>
                <a:gd name="T92" fmla="*/ 137 w 298"/>
                <a:gd name="T93" fmla="*/ 341 h 512"/>
                <a:gd name="T94" fmla="*/ 128 w 298"/>
                <a:gd name="T95" fmla="*/ 341 h 512"/>
                <a:gd name="T96" fmla="*/ 115 w 298"/>
                <a:gd name="T97" fmla="*/ 341 h 512"/>
                <a:gd name="T98" fmla="*/ 101 w 298"/>
                <a:gd name="T99" fmla="*/ 340 h 512"/>
                <a:gd name="T100" fmla="*/ 94 w 298"/>
                <a:gd name="T101" fmla="*/ 338 h 512"/>
                <a:gd name="T102" fmla="*/ 90 w 298"/>
                <a:gd name="T103" fmla="*/ 338 h 512"/>
                <a:gd name="T104" fmla="*/ 90 w 298"/>
                <a:gd name="T105" fmla="*/ 512 h 512"/>
                <a:gd name="T106" fmla="*/ 0 w 298"/>
                <a:gd name="T107" fmla="*/ 512 h 512"/>
                <a:gd name="T108" fmla="*/ 0 w 298"/>
                <a:gd name="T109" fmla="*/ 13 h 512"/>
                <a:gd name="T110" fmla="*/ 27 w 298"/>
                <a:gd name="T111" fmla="*/ 8 h 512"/>
                <a:gd name="T112" fmla="*/ 58 w 298"/>
                <a:gd name="T113" fmla="*/ 4 h 512"/>
                <a:gd name="T114" fmla="*/ 119 w 298"/>
                <a:gd name="T115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8" h="512">
                  <a:moveTo>
                    <a:pt x="128" y="81"/>
                  </a:moveTo>
                  <a:lnTo>
                    <a:pt x="107" y="82"/>
                  </a:lnTo>
                  <a:lnTo>
                    <a:pt x="90" y="85"/>
                  </a:lnTo>
                  <a:lnTo>
                    <a:pt x="90" y="256"/>
                  </a:lnTo>
                  <a:lnTo>
                    <a:pt x="94" y="257"/>
                  </a:lnTo>
                  <a:lnTo>
                    <a:pt x="99" y="259"/>
                  </a:lnTo>
                  <a:lnTo>
                    <a:pt x="107" y="259"/>
                  </a:lnTo>
                  <a:lnTo>
                    <a:pt x="114" y="260"/>
                  </a:lnTo>
                  <a:lnTo>
                    <a:pt x="119" y="260"/>
                  </a:lnTo>
                  <a:lnTo>
                    <a:pt x="123" y="260"/>
                  </a:lnTo>
                  <a:lnTo>
                    <a:pt x="139" y="259"/>
                  </a:lnTo>
                  <a:lnTo>
                    <a:pt x="153" y="256"/>
                  </a:lnTo>
                  <a:lnTo>
                    <a:pt x="168" y="249"/>
                  </a:lnTo>
                  <a:lnTo>
                    <a:pt x="179" y="242"/>
                  </a:lnTo>
                  <a:lnTo>
                    <a:pt x="190" y="229"/>
                  </a:lnTo>
                  <a:lnTo>
                    <a:pt x="198" y="212"/>
                  </a:lnTo>
                  <a:lnTo>
                    <a:pt x="202" y="192"/>
                  </a:lnTo>
                  <a:lnTo>
                    <a:pt x="203" y="166"/>
                  </a:lnTo>
                  <a:lnTo>
                    <a:pt x="202" y="144"/>
                  </a:lnTo>
                  <a:lnTo>
                    <a:pt x="198" y="125"/>
                  </a:lnTo>
                  <a:lnTo>
                    <a:pt x="190" y="111"/>
                  </a:lnTo>
                  <a:lnTo>
                    <a:pt x="181" y="99"/>
                  </a:lnTo>
                  <a:lnTo>
                    <a:pt x="169" y="91"/>
                  </a:lnTo>
                  <a:lnTo>
                    <a:pt x="157" y="85"/>
                  </a:lnTo>
                  <a:lnTo>
                    <a:pt x="143" y="82"/>
                  </a:lnTo>
                  <a:lnTo>
                    <a:pt x="128" y="81"/>
                  </a:lnTo>
                  <a:close/>
                  <a:moveTo>
                    <a:pt x="119" y="0"/>
                  </a:moveTo>
                  <a:lnTo>
                    <a:pt x="152" y="1"/>
                  </a:lnTo>
                  <a:lnTo>
                    <a:pt x="185" y="7"/>
                  </a:lnTo>
                  <a:lnTo>
                    <a:pt x="215" y="16"/>
                  </a:lnTo>
                  <a:lnTo>
                    <a:pt x="242" y="30"/>
                  </a:lnTo>
                  <a:lnTo>
                    <a:pt x="258" y="44"/>
                  </a:lnTo>
                  <a:lnTo>
                    <a:pt x="271" y="61"/>
                  </a:lnTo>
                  <a:lnTo>
                    <a:pt x="283" y="81"/>
                  </a:lnTo>
                  <a:lnTo>
                    <a:pt x="292" y="106"/>
                  </a:lnTo>
                  <a:lnTo>
                    <a:pt x="297" y="133"/>
                  </a:lnTo>
                  <a:lnTo>
                    <a:pt x="298" y="166"/>
                  </a:lnTo>
                  <a:lnTo>
                    <a:pt x="297" y="197"/>
                  </a:lnTo>
                  <a:lnTo>
                    <a:pt x="293" y="223"/>
                  </a:lnTo>
                  <a:lnTo>
                    <a:pt x="285" y="247"/>
                  </a:lnTo>
                  <a:lnTo>
                    <a:pt x="275" y="268"/>
                  </a:lnTo>
                  <a:lnTo>
                    <a:pt x="263" y="286"/>
                  </a:lnTo>
                  <a:lnTo>
                    <a:pt x="250" y="302"/>
                  </a:lnTo>
                  <a:lnTo>
                    <a:pt x="225" y="319"/>
                  </a:lnTo>
                  <a:lnTo>
                    <a:pt x="198" y="332"/>
                  </a:lnTo>
                  <a:lnTo>
                    <a:pt x="169" y="338"/>
                  </a:lnTo>
                  <a:lnTo>
                    <a:pt x="137" y="341"/>
                  </a:lnTo>
                  <a:lnTo>
                    <a:pt x="128" y="341"/>
                  </a:lnTo>
                  <a:lnTo>
                    <a:pt x="115" y="341"/>
                  </a:lnTo>
                  <a:lnTo>
                    <a:pt x="101" y="340"/>
                  </a:lnTo>
                  <a:lnTo>
                    <a:pt x="94" y="338"/>
                  </a:lnTo>
                  <a:lnTo>
                    <a:pt x="90" y="338"/>
                  </a:lnTo>
                  <a:lnTo>
                    <a:pt x="90" y="512"/>
                  </a:lnTo>
                  <a:lnTo>
                    <a:pt x="0" y="512"/>
                  </a:lnTo>
                  <a:lnTo>
                    <a:pt x="0" y="13"/>
                  </a:lnTo>
                  <a:lnTo>
                    <a:pt x="27" y="8"/>
                  </a:lnTo>
                  <a:lnTo>
                    <a:pt x="58" y="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DC2D1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8" name="Freeform 10"/>
            <p:cNvSpPr>
              <a:spLocks noEditPoints="1"/>
            </p:cNvSpPr>
            <p:nvPr/>
          </p:nvSpPr>
          <p:spPr bwMode="auto">
            <a:xfrm>
              <a:off x="5659438" y="3251201"/>
              <a:ext cx="452438" cy="601663"/>
            </a:xfrm>
            <a:custGeom>
              <a:avLst/>
              <a:gdLst>
                <a:gd name="T0" fmla="*/ 127 w 285"/>
                <a:gd name="T1" fmla="*/ 79 h 379"/>
                <a:gd name="T2" fmla="*/ 104 w 285"/>
                <a:gd name="T3" fmla="*/ 102 h 379"/>
                <a:gd name="T4" fmla="*/ 92 w 285"/>
                <a:gd name="T5" fmla="*/ 136 h 379"/>
                <a:gd name="T6" fmla="*/ 89 w 285"/>
                <a:gd name="T7" fmla="*/ 190 h 379"/>
                <a:gd name="T8" fmla="*/ 94 w 285"/>
                <a:gd name="T9" fmla="*/ 251 h 379"/>
                <a:gd name="T10" fmla="*/ 111 w 285"/>
                <a:gd name="T11" fmla="*/ 289 h 379"/>
                <a:gd name="T12" fmla="*/ 143 w 285"/>
                <a:gd name="T13" fmla="*/ 302 h 379"/>
                <a:gd name="T14" fmla="*/ 173 w 285"/>
                <a:gd name="T15" fmla="*/ 292 h 379"/>
                <a:gd name="T16" fmla="*/ 189 w 285"/>
                <a:gd name="T17" fmla="*/ 261 h 379"/>
                <a:gd name="T18" fmla="*/ 195 w 285"/>
                <a:gd name="T19" fmla="*/ 218 h 379"/>
                <a:gd name="T20" fmla="*/ 195 w 285"/>
                <a:gd name="T21" fmla="*/ 156 h 379"/>
                <a:gd name="T22" fmla="*/ 185 w 285"/>
                <a:gd name="T23" fmla="*/ 105 h 379"/>
                <a:gd name="T24" fmla="*/ 160 w 285"/>
                <a:gd name="T25" fmla="*/ 80 h 379"/>
                <a:gd name="T26" fmla="*/ 143 w 285"/>
                <a:gd name="T27" fmla="*/ 0 h 379"/>
                <a:gd name="T28" fmla="*/ 194 w 285"/>
                <a:gd name="T29" fmla="*/ 8 h 379"/>
                <a:gd name="T30" fmla="*/ 234 w 285"/>
                <a:gd name="T31" fmla="*/ 30 h 379"/>
                <a:gd name="T32" fmla="*/ 266 w 285"/>
                <a:gd name="T33" fmla="*/ 75 h 379"/>
                <a:gd name="T34" fmla="*/ 283 w 285"/>
                <a:gd name="T35" fmla="*/ 145 h 379"/>
                <a:gd name="T36" fmla="*/ 284 w 285"/>
                <a:gd name="T37" fmla="*/ 226 h 379"/>
                <a:gd name="T38" fmla="*/ 271 w 285"/>
                <a:gd name="T39" fmla="*/ 288 h 379"/>
                <a:gd name="T40" fmla="*/ 248 w 285"/>
                <a:gd name="T41" fmla="*/ 332 h 379"/>
                <a:gd name="T42" fmla="*/ 203 w 285"/>
                <a:gd name="T43" fmla="*/ 367 h 379"/>
                <a:gd name="T44" fmla="*/ 143 w 285"/>
                <a:gd name="T45" fmla="*/ 379 h 379"/>
                <a:gd name="T46" fmla="*/ 109 w 285"/>
                <a:gd name="T47" fmla="*/ 375 h 379"/>
                <a:gd name="T48" fmla="*/ 55 w 285"/>
                <a:gd name="T49" fmla="*/ 352 h 379"/>
                <a:gd name="T50" fmla="*/ 20 w 285"/>
                <a:gd name="T51" fmla="*/ 305 h 379"/>
                <a:gd name="T52" fmla="*/ 3 w 285"/>
                <a:gd name="T53" fmla="*/ 234 h 379"/>
                <a:gd name="T54" fmla="*/ 1 w 285"/>
                <a:gd name="T55" fmla="*/ 153 h 379"/>
                <a:gd name="T56" fmla="*/ 13 w 285"/>
                <a:gd name="T57" fmla="*/ 92 h 379"/>
                <a:gd name="T58" fmla="*/ 38 w 285"/>
                <a:gd name="T59" fmla="*/ 47 h 379"/>
                <a:gd name="T60" fmla="*/ 83 w 285"/>
                <a:gd name="T61" fmla="*/ 12 h 379"/>
                <a:gd name="T62" fmla="*/ 143 w 285"/>
                <a:gd name="T6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5" h="379">
                  <a:moveTo>
                    <a:pt x="143" y="76"/>
                  </a:moveTo>
                  <a:lnTo>
                    <a:pt x="127" y="79"/>
                  </a:lnTo>
                  <a:lnTo>
                    <a:pt x="114" y="88"/>
                  </a:lnTo>
                  <a:lnTo>
                    <a:pt x="104" y="102"/>
                  </a:lnTo>
                  <a:lnTo>
                    <a:pt x="97" y="117"/>
                  </a:lnTo>
                  <a:lnTo>
                    <a:pt x="92" y="136"/>
                  </a:lnTo>
                  <a:lnTo>
                    <a:pt x="89" y="161"/>
                  </a:lnTo>
                  <a:lnTo>
                    <a:pt x="89" y="190"/>
                  </a:lnTo>
                  <a:lnTo>
                    <a:pt x="90" y="222"/>
                  </a:lnTo>
                  <a:lnTo>
                    <a:pt x="94" y="251"/>
                  </a:lnTo>
                  <a:lnTo>
                    <a:pt x="101" y="273"/>
                  </a:lnTo>
                  <a:lnTo>
                    <a:pt x="111" y="289"/>
                  </a:lnTo>
                  <a:lnTo>
                    <a:pt x="124" y="299"/>
                  </a:lnTo>
                  <a:lnTo>
                    <a:pt x="143" y="302"/>
                  </a:lnTo>
                  <a:lnTo>
                    <a:pt x="158" y="299"/>
                  </a:lnTo>
                  <a:lnTo>
                    <a:pt x="173" y="292"/>
                  </a:lnTo>
                  <a:lnTo>
                    <a:pt x="183" y="277"/>
                  </a:lnTo>
                  <a:lnTo>
                    <a:pt x="189" y="261"/>
                  </a:lnTo>
                  <a:lnTo>
                    <a:pt x="193" y="242"/>
                  </a:lnTo>
                  <a:lnTo>
                    <a:pt x="195" y="218"/>
                  </a:lnTo>
                  <a:lnTo>
                    <a:pt x="196" y="190"/>
                  </a:lnTo>
                  <a:lnTo>
                    <a:pt x="195" y="156"/>
                  </a:lnTo>
                  <a:lnTo>
                    <a:pt x="191" y="127"/>
                  </a:lnTo>
                  <a:lnTo>
                    <a:pt x="185" y="105"/>
                  </a:lnTo>
                  <a:lnTo>
                    <a:pt x="174" y="89"/>
                  </a:lnTo>
                  <a:lnTo>
                    <a:pt x="160" y="80"/>
                  </a:lnTo>
                  <a:lnTo>
                    <a:pt x="143" y="76"/>
                  </a:lnTo>
                  <a:close/>
                  <a:moveTo>
                    <a:pt x="143" y="0"/>
                  </a:moveTo>
                  <a:lnTo>
                    <a:pt x="169" y="2"/>
                  </a:lnTo>
                  <a:lnTo>
                    <a:pt x="194" y="8"/>
                  </a:lnTo>
                  <a:lnTo>
                    <a:pt x="216" y="17"/>
                  </a:lnTo>
                  <a:lnTo>
                    <a:pt x="234" y="30"/>
                  </a:lnTo>
                  <a:lnTo>
                    <a:pt x="250" y="47"/>
                  </a:lnTo>
                  <a:lnTo>
                    <a:pt x="266" y="75"/>
                  </a:lnTo>
                  <a:lnTo>
                    <a:pt x="276" y="106"/>
                  </a:lnTo>
                  <a:lnTo>
                    <a:pt x="283" y="145"/>
                  </a:lnTo>
                  <a:lnTo>
                    <a:pt x="285" y="190"/>
                  </a:lnTo>
                  <a:lnTo>
                    <a:pt x="284" y="226"/>
                  </a:lnTo>
                  <a:lnTo>
                    <a:pt x="279" y="259"/>
                  </a:lnTo>
                  <a:lnTo>
                    <a:pt x="271" y="288"/>
                  </a:lnTo>
                  <a:lnTo>
                    <a:pt x="261" y="311"/>
                  </a:lnTo>
                  <a:lnTo>
                    <a:pt x="248" y="332"/>
                  </a:lnTo>
                  <a:lnTo>
                    <a:pt x="227" y="353"/>
                  </a:lnTo>
                  <a:lnTo>
                    <a:pt x="203" y="367"/>
                  </a:lnTo>
                  <a:lnTo>
                    <a:pt x="174" y="376"/>
                  </a:lnTo>
                  <a:lnTo>
                    <a:pt x="143" y="379"/>
                  </a:lnTo>
                  <a:lnTo>
                    <a:pt x="143" y="379"/>
                  </a:lnTo>
                  <a:lnTo>
                    <a:pt x="109" y="375"/>
                  </a:lnTo>
                  <a:lnTo>
                    <a:pt x="80" y="367"/>
                  </a:lnTo>
                  <a:lnTo>
                    <a:pt x="55" y="352"/>
                  </a:lnTo>
                  <a:lnTo>
                    <a:pt x="35" y="331"/>
                  </a:lnTo>
                  <a:lnTo>
                    <a:pt x="20" y="305"/>
                  </a:lnTo>
                  <a:lnTo>
                    <a:pt x="9" y="272"/>
                  </a:lnTo>
                  <a:lnTo>
                    <a:pt x="3" y="234"/>
                  </a:lnTo>
                  <a:lnTo>
                    <a:pt x="0" y="190"/>
                  </a:lnTo>
                  <a:lnTo>
                    <a:pt x="1" y="153"/>
                  </a:lnTo>
                  <a:lnTo>
                    <a:pt x="7" y="120"/>
                  </a:lnTo>
                  <a:lnTo>
                    <a:pt x="13" y="92"/>
                  </a:lnTo>
                  <a:lnTo>
                    <a:pt x="24" y="67"/>
                  </a:lnTo>
                  <a:lnTo>
                    <a:pt x="38" y="47"/>
                  </a:lnTo>
                  <a:lnTo>
                    <a:pt x="58" y="26"/>
                  </a:lnTo>
                  <a:lnTo>
                    <a:pt x="83" y="12"/>
                  </a:lnTo>
                  <a:lnTo>
                    <a:pt x="110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DC2D1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3621088" y="3267076"/>
              <a:ext cx="700088" cy="574675"/>
            </a:xfrm>
            <a:custGeom>
              <a:avLst/>
              <a:gdLst>
                <a:gd name="T0" fmla="*/ 0 w 441"/>
                <a:gd name="T1" fmla="*/ 0 h 362"/>
                <a:gd name="T2" fmla="*/ 93 w 441"/>
                <a:gd name="T3" fmla="*/ 0 h 362"/>
                <a:gd name="T4" fmla="*/ 132 w 441"/>
                <a:gd name="T5" fmla="*/ 180 h 362"/>
                <a:gd name="T6" fmla="*/ 139 w 441"/>
                <a:gd name="T7" fmla="*/ 244 h 362"/>
                <a:gd name="T8" fmla="*/ 141 w 441"/>
                <a:gd name="T9" fmla="*/ 244 h 362"/>
                <a:gd name="T10" fmla="*/ 150 w 441"/>
                <a:gd name="T11" fmla="*/ 180 h 362"/>
                <a:gd name="T12" fmla="*/ 195 w 441"/>
                <a:gd name="T13" fmla="*/ 0 h 362"/>
                <a:gd name="T14" fmla="*/ 259 w 441"/>
                <a:gd name="T15" fmla="*/ 0 h 362"/>
                <a:gd name="T16" fmla="*/ 310 w 441"/>
                <a:gd name="T17" fmla="*/ 184 h 362"/>
                <a:gd name="T18" fmla="*/ 318 w 441"/>
                <a:gd name="T19" fmla="*/ 244 h 362"/>
                <a:gd name="T20" fmla="*/ 322 w 441"/>
                <a:gd name="T21" fmla="*/ 244 h 362"/>
                <a:gd name="T22" fmla="*/ 328 w 441"/>
                <a:gd name="T23" fmla="*/ 182 h 362"/>
                <a:gd name="T24" fmla="*/ 362 w 441"/>
                <a:gd name="T25" fmla="*/ 0 h 362"/>
                <a:gd name="T26" fmla="*/ 441 w 441"/>
                <a:gd name="T27" fmla="*/ 0 h 362"/>
                <a:gd name="T28" fmla="*/ 352 w 441"/>
                <a:gd name="T29" fmla="*/ 362 h 362"/>
                <a:gd name="T30" fmla="*/ 284 w 441"/>
                <a:gd name="T31" fmla="*/ 362 h 362"/>
                <a:gd name="T32" fmla="*/ 230 w 441"/>
                <a:gd name="T33" fmla="*/ 163 h 362"/>
                <a:gd name="T34" fmla="*/ 224 w 441"/>
                <a:gd name="T35" fmla="*/ 116 h 362"/>
                <a:gd name="T36" fmla="*/ 220 w 441"/>
                <a:gd name="T37" fmla="*/ 116 h 362"/>
                <a:gd name="T38" fmla="*/ 215 w 441"/>
                <a:gd name="T39" fmla="*/ 164 h 362"/>
                <a:gd name="T40" fmla="*/ 162 w 441"/>
                <a:gd name="T41" fmla="*/ 362 h 362"/>
                <a:gd name="T42" fmla="*/ 93 w 441"/>
                <a:gd name="T43" fmla="*/ 362 h 362"/>
                <a:gd name="T44" fmla="*/ 0 w 441"/>
                <a:gd name="T4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1" h="362">
                  <a:moveTo>
                    <a:pt x="0" y="0"/>
                  </a:moveTo>
                  <a:lnTo>
                    <a:pt x="93" y="0"/>
                  </a:lnTo>
                  <a:lnTo>
                    <a:pt x="132" y="180"/>
                  </a:lnTo>
                  <a:lnTo>
                    <a:pt x="139" y="244"/>
                  </a:lnTo>
                  <a:lnTo>
                    <a:pt x="141" y="244"/>
                  </a:lnTo>
                  <a:lnTo>
                    <a:pt x="150" y="180"/>
                  </a:lnTo>
                  <a:lnTo>
                    <a:pt x="195" y="0"/>
                  </a:lnTo>
                  <a:lnTo>
                    <a:pt x="259" y="0"/>
                  </a:lnTo>
                  <a:lnTo>
                    <a:pt x="310" y="184"/>
                  </a:lnTo>
                  <a:lnTo>
                    <a:pt x="318" y="244"/>
                  </a:lnTo>
                  <a:lnTo>
                    <a:pt x="322" y="244"/>
                  </a:lnTo>
                  <a:lnTo>
                    <a:pt x="328" y="182"/>
                  </a:lnTo>
                  <a:lnTo>
                    <a:pt x="362" y="0"/>
                  </a:lnTo>
                  <a:lnTo>
                    <a:pt x="441" y="0"/>
                  </a:lnTo>
                  <a:lnTo>
                    <a:pt x="352" y="362"/>
                  </a:lnTo>
                  <a:lnTo>
                    <a:pt x="284" y="362"/>
                  </a:lnTo>
                  <a:lnTo>
                    <a:pt x="230" y="163"/>
                  </a:lnTo>
                  <a:lnTo>
                    <a:pt x="224" y="116"/>
                  </a:lnTo>
                  <a:lnTo>
                    <a:pt x="220" y="116"/>
                  </a:lnTo>
                  <a:lnTo>
                    <a:pt x="215" y="164"/>
                  </a:lnTo>
                  <a:lnTo>
                    <a:pt x="162" y="362"/>
                  </a:lnTo>
                  <a:lnTo>
                    <a:pt x="93" y="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2D1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6189663" y="3267076"/>
              <a:ext cx="136525" cy="571500"/>
            </a:xfrm>
            <a:prstGeom prst="rect">
              <a:avLst/>
            </a:prstGeom>
            <a:solidFill>
              <a:srgbClr val="DC2D1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6437313" y="3251201"/>
              <a:ext cx="419100" cy="587375"/>
            </a:xfrm>
            <a:custGeom>
              <a:avLst/>
              <a:gdLst>
                <a:gd name="T0" fmla="*/ 174 w 264"/>
                <a:gd name="T1" fmla="*/ 0 h 370"/>
                <a:gd name="T2" fmla="*/ 195 w 264"/>
                <a:gd name="T3" fmla="*/ 3 h 370"/>
                <a:gd name="T4" fmla="*/ 213 w 264"/>
                <a:gd name="T5" fmla="*/ 7 h 370"/>
                <a:gd name="T6" fmla="*/ 229 w 264"/>
                <a:gd name="T7" fmla="*/ 16 h 370"/>
                <a:gd name="T8" fmla="*/ 241 w 264"/>
                <a:gd name="T9" fmla="*/ 29 h 370"/>
                <a:gd name="T10" fmla="*/ 251 w 264"/>
                <a:gd name="T11" fmla="*/ 46 h 370"/>
                <a:gd name="T12" fmla="*/ 259 w 264"/>
                <a:gd name="T13" fmla="*/ 68 h 370"/>
                <a:gd name="T14" fmla="*/ 263 w 264"/>
                <a:gd name="T15" fmla="*/ 96 h 370"/>
                <a:gd name="T16" fmla="*/ 264 w 264"/>
                <a:gd name="T17" fmla="*/ 130 h 370"/>
                <a:gd name="T18" fmla="*/ 264 w 264"/>
                <a:gd name="T19" fmla="*/ 370 h 370"/>
                <a:gd name="T20" fmla="*/ 178 w 264"/>
                <a:gd name="T21" fmla="*/ 370 h 370"/>
                <a:gd name="T22" fmla="*/ 178 w 264"/>
                <a:gd name="T23" fmla="*/ 151 h 370"/>
                <a:gd name="T24" fmla="*/ 178 w 264"/>
                <a:gd name="T25" fmla="*/ 127 h 370"/>
                <a:gd name="T26" fmla="*/ 174 w 264"/>
                <a:gd name="T27" fmla="*/ 109 h 370"/>
                <a:gd name="T28" fmla="*/ 169 w 264"/>
                <a:gd name="T29" fmla="*/ 96 h 370"/>
                <a:gd name="T30" fmla="*/ 161 w 264"/>
                <a:gd name="T31" fmla="*/ 87 h 370"/>
                <a:gd name="T32" fmla="*/ 150 w 264"/>
                <a:gd name="T33" fmla="*/ 81 h 370"/>
                <a:gd name="T34" fmla="*/ 137 w 264"/>
                <a:gd name="T35" fmla="*/ 79 h 370"/>
                <a:gd name="T36" fmla="*/ 120 w 264"/>
                <a:gd name="T37" fmla="*/ 83 h 370"/>
                <a:gd name="T38" fmla="*/ 104 w 264"/>
                <a:gd name="T39" fmla="*/ 90 h 370"/>
                <a:gd name="T40" fmla="*/ 93 w 264"/>
                <a:gd name="T41" fmla="*/ 104 h 370"/>
                <a:gd name="T42" fmla="*/ 85 w 264"/>
                <a:gd name="T43" fmla="*/ 119 h 370"/>
                <a:gd name="T44" fmla="*/ 85 w 264"/>
                <a:gd name="T45" fmla="*/ 370 h 370"/>
                <a:gd name="T46" fmla="*/ 0 w 264"/>
                <a:gd name="T47" fmla="*/ 370 h 370"/>
                <a:gd name="T48" fmla="*/ 0 w 264"/>
                <a:gd name="T49" fmla="*/ 10 h 370"/>
                <a:gd name="T50" fmla="*/ 68 w 264"/>
                <a:gd name="T51" fmla="*/ 10 h 370"/>
                <a:gd name="T52" fmla="*/ 78 w 264"/>
                <a:gd name="T53" fmla="*/ 51 h 370"/>
                <a:gd name="T54" fmla="*/ 80 w 264"/>
                <a:gd name="T55" fmla="*/ 51 h 370"/>
                <a:gd name="T56" fmla="*/ 95 w 264"/>
                <a:gd name="T57" fmla="*/ 32 h 370"/>
                <a:gd name="T58" fmla="*/ 116 w 264"/>
                <a:gd name="T59" fmla="*/ 16 h 370"/>
                <a:gd name="T60" fmla="*/ 132 w 264"/>
                <a:gd name="T61" fmla="*/ 7 h 370"/>
                <a:gd name="T62" fmla="*/ 152 w 264"/>
                <a:gd name="T63" fmla="*/ 3 h 370"/>
                <a:gd name="T64" fmla="*/ 174 w 264"/>
                <a:gd name="T65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4" h="370">
                  <a:moveTo>
                    <a:pt x="174" y="0"/>
                  </a:moveTo>
                  <a:lnTo>
                    <a:pt x="195" y="3"/>
                  </a:lnTo>
                  <a:lnTo>
                    <a:pt x="213" y="7"/>
                  </a:lnTo>
                  <a:lnTo>
                    <a:pt x="229" y="16"/>
                  </a:lnTo>
                  <a:lnTo>
                    <a:pt x="241" y="29"/>
                  </a:lnTo>
                  <a:lnTo>
                    <a:pt x="251" y="46"/>
                  </a:lnTo>
                  <a:lnTo>
                    <a:pt x="259" y="68"/>
                  </a:lnTo>
                  <a:lnTo>
                    <a:pt x="263" y="96"/>
                  </a:lnTo>
                  <a:lnTo>
                    <a:pt x="264" y="130"/>
                  </a:lnTo>
                  <a:lnTo>
                    <a:pt x="264" y="370"/>
                  </a:lnTo>
                  <a:lnTo>
                    <a:pt x="178" y="370"/>
                  </a:lnTo>
                  <a:lnTo>
                    <a:pt x="178" y="151"/>
                  </a:lnTo>
                  <a:lnTo>
                    <a:pt x="178" y="127"/>
                  </a:lnTo>
                  <a:lnTo>
                    <a:pt x="174" y="109"/>
                  </a:lnTo>
                  <a:lnTo>
                    <a:pt x="169" y="96"/>
                  </a:lnTo>
                  <a:lnTo>
                    <a:pt x="161" y="87"/>
                  </a:lnTo>
                  <a:lnTo>
                    <a:pt x="150" y="81"/>
                  </a:lnTo>
                  <a:lnTo>
                    <a:pt x="137" y="79"/>
                  </a:lnTo>
                  <a:lnTo>
                    <a:pt x="120" y="83"/>
                  </a:lnTo>
                  <a:lnTo>
                    <a:pt x="104" y="90"/>
                  </a:lnTo>
                  <a:lnTo>
                    <a:pt x="93" y="104"/>
                  </a:lnTo>
                  <a:lnTo>
                    <a:pt x="85" y="119"/>
                  </a:lnTo>
                  <a:lnTo>
                    <a:pt x="85" y="370"/>
                  </a:lnTo>
                  <a:lnTo>
                    <a:pt x="0" y="370"/>
                  </a:lnTo>
                  <a:lnTo>
                    <a:pt x="0" y="10"/>
                  </a:lnTo>
                  <a:lnTo>
                    <a:pt x="68" y="10"/>
                  </a:lnTo>
                  <a:lnTo>
                    <a:pt x="78" y="51"/>
                  </a:lnTo>
                  <a:lnTo>
                    <a:pt x="80" y="51"/>
                  </a:lnTo>
                  <a:lnTo>
                    <a:pt x="95" y="32"/>
                  </a:lnTo>
                  <a:lnTo>
                    <a:pt x="116" y="16"/>
                  </a:lnTo>
                  <a:lnTo>
                    <a:pt x="132" y="7"/>
                  </a:lnTo>
                  <a:lnTo>
                    <a:pt x="152" y="3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DC2D1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6175375" y="3025776"/>
              <a:ext cx="169863" cy="155575"/>
            </a:xfrm>
            <a:custGeom>
              <a:avLst/>
              <a:gdLst>
                <a:gd name="T0" fmla="*/ 52 w 107"/>
                <a:gd name="T1" fmla="*/ 0 h 98"/>
                <a:gd name="T2" fmla="*/ 53 w 107"/>
                <a:gd name="T3" fmla="*/ 0 h 98"/>
                <a:gd name="T4" fmla="*/ 53 w 107"/>
                <a:gd name="T5" fmla="*/ 47 h 98"/>
                <a:gd name="T6" fmla="*/ 107 w 107"/>
                <a:gd name="T7" fmla="*/ 47 h 98"/>
                <a:gd name="T8" fmla="*/ 107 w 107"/>
                <a:gd name="T9" fmla="*/ 50 h 98"/>
                <a:gd name="T10" fmla="*/ 106 w 107"/>
                <a:gd name="T11" fmla="*/ 64 h 98"/>
                <a:gd name="T12" fmla="*/ 101 w 107"/>
                <a:gd name="T13" fmla="*/ 76 h 98"/>
                <a:gd name="T14" fmla="*/ 93 w 107"/>
                <a:gd name="T15" fmla="*/ 85 h 98"/>
                <a:gd name="T16" fmla="*/ 81 w 107"/>
                <a:gd name="T17" fmla="*/ 93 h 98"/>
                <a:gd name="T18" fmla="*/ 68 w 107"/>
                <a:gd name="T19" fmla="*/ 97 h 98"/>
                <a:gd name="T20" fmla="*/ 52 w 107"/>
                <a:gd name="T21" fmla="*/ 98 h 98"/>
                <a:gd name="T22" fmla="*/ 36 w 107"/>
                <a:gd name="T23" fmla="*/ 97 h 98"/>
                <a:gd name="T24" fmla="*/ 23 w 107"/>
                <a:gd name="T25" fmla="*/ 93 h 98"/>
                <a:gd name="T26" fmla="*/ 13 w 107"/>
                <a:gd name="T27" fmla="*/ 85 h 98"/>
                <a:gd name="T28" fmla="*/ 5 w 107"/>
                <a:gd name="T29" fmla="*/ 74 h 98"/>
                <a:gd name="T30" fmla="*/ 1 w 107"/>
                <a:gd name="T31" fmla="*/ 63 h 98"/>
                <a:gd name="T32" fmla="*/ 0 w 107"/>
                <a:gd name="T33" fmla="*/ 50 h 98"/>
                <a:gd name="T34" fmla="*/ 1 w 107"/>
                <a:gd name="T35" fmla="*/ 37 h 98"/>
                <a:gd name="T36" fmla="*/ 5 w 107"/>
                <a:gd name="T37" fmla="*/ 25 h 98"/>
                <a:gd name="T38" fmla="*/ 13 w 107"/>
                <a:gd name="T39" fmla="*/ 14 h 98"/>
                <a:gd name="T40" fmla="*/ 23 w 107"/>
                <a:gd name="T41" fmla="*/ 7 h 98"/>
                <a:gd name="T42" fmla="*/ 36 w 107"/>
                <a:gd name="T43" fmla="*/ 1 h 98"/>
                <a:gd name="T44" fmla="*/ 52 w 107"/>
                <a:gd name="T4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7" h="98">
                  <a:moveTo>
                    <a:pt x="52" y="0"/>
                  </a:moveTo>
                  <a:lnTo>
                    <a:pt x="53" y="0"/>
                  </a:lnTo>
                  <a:lnTo>
                    <a:pt x="53" y="47"/>
                  </a:lnTo>
                  <a:lnTo>
                    <a:pt x="107" y="47"/>
                  </a:lnTo>
                  <a:lnTo>
                    <a:pt x="107" y="50"/>
                  </a:lnTo>
                  <a:lnTo>
                    <a:pt x="106" y="64"/>
                  </a:lnTo>
                  <a:lnTo>
                    <a:pt x="101" y="76"/>
                  </a:lnTo>
                  <a:lnTo>
                    <a:pt x="93" y="85"/>
                  </a:lnTo>
                  <a:lnTo>
                    <a:pt x="81" y="93"/>
                  </a:lnTo>
                  <a:lnTo>
                    <a:pt x="68" y="97"/>
                  </a:lnTo>
                  <a:lnTo>
                    <a:pt x="52" y="98"/>
                  </a:lnTo>
                  <a:lnTo>
                    <a:pt x="36" y="97"/>
                  </a:lnTo>
                  <a:lnTo>
                    <a:pt x="23" y="93"/>
                  </a:lnTo>
                  <a:lnTo>
                    <a:pt x="13" y="85"/>
                  </a:lnTo>
                  <a:lnTo>
                    <a:pt x="5" y="74"/>
                  </a:lnTo>
                  <a:lnTo>
                    <a:pt x="1" y="63"/>
                  </a:lnTo>
                  <a:lnTo>
                    <a:pt x="0" y="50"/>
                  </a:lnTo>
                  <a:lnTo>
                    <a:pt x="1" y="37"/>
                  </a:lnTo>
                  <a:lnTo>
                    <a:pt x="5" y="25"/>
                  </a:lnTo>
                  <a:lnTo>
                    <a:pt x="13" y="14"/>
                  </a:lnTo>
                  <a:lnTo>
                    <a:pt x="23" y="7"/>
                  </a:lnTo>
                  <a:lnTo>
                    <a:pt x="36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DC2D1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3" name="Freeform 15"/>
            <p:cNvSpPr>
              <a:spLocks noEditPoints="1"/>
            </p:cNvSpPr>
            <p:nvPr/>
          </p:nvSpPr>
          <p:spPr bwMode="auto">
            <a:xfrm>
              <a:off x="5181600" y="3025776"/>
              <a:ext cx="473075" cy="812800"/>
            </a:xfrm>
            <a:custGeom>
              <a:avLst/>
              <a:gdLst>
                <a:gd name="T0" fmla="*/ 128 w 298"/>
                <a:gd name="T1" fmla="*/ 81 h 512"/>
                <a:gd name="T2" fmla="*/ 107 w 298"/>
                <a:gd name="T3" fmla="*/ 82 h 512"/>
                <a:gd name="T4" fmla="*/ 92 w 298"/>
                <a:gd name="T5" fmla="*/ 85 h 512"/>
                <a:gd name="T6" fmla="*/ 92 w 298"/>
                <a:gd name="T7" fmla="*/ 256 h 512"/>
                <a:gd name="T8" fmla="*/ 94 w 298"/>
                <a:gd name="T9" fmla="*/ 257 h 512"/>
                <a:gd name="T10" fmla="*/ 101 w 298"/>
                <a:gd name="T11" fmla="*/ 259 h 512"/>
                <a:gd name="T12" fmla="*/ 107 w 298"/>
                <a:gd name="T13" fmla="*/ 259 h 512"/>
                <a:gd name="T14" fmla="*/ 114 w 298"/>
                <a:gd name="T15" fmla="*/ 260 h 512"/>
                <a:gd name="T16" fmla="*/ 120 w 298"/>
                <a:gd name="T17" fmla="*/ 260 h 512"/>
                <a:gd name="T18" fmla="*/ 123 w 298"/>
                <a:gd name="T19" fmla="*/ 260 h 512"/>
                <a:gd name="T20" fmla="*/ 139 w 298"/>
                <a:gd name="T21" fmla="*/ 259 h 512"/>
                <a:gd name="T22" fmla="*/ 154 w 298"/>
                <a:gd name="T23" fmla="*/ 256 h 512"/>
                <a:gd name="T24" fmla="*/ 168 w 298"/>
                <a:gd name="T25" fmla="*/ 249 h 512"/>
                <a:gd name="T26" fmla="*/ 179 w 298"/>
                <a:gd name="T27" fmla="*/ 242 h 512"/>
                <a:gd name="T28" fmla="*/ 190 w 298"/>
                <a:gd name="T29" fmla="*/ 229 h 512"/>
                <a:gd name="T30" fmla="*/ 198 w 298"/>
                <a:gd name="T31" fmla="*/ 212 h 512"/>
                <a:gd name="T32" fmla="*/ 202 w 298"/>
                <a:gd name="T33" fmla="*/ 192 h 512"/>
                <a:gd name="T34" fmla="*/ 204 w 298"/>
                <a:gd name="T35" fmla="*/ 166 h 512"/>
                <a:gd name="T36" fmla="*/ 202 w 298"/>
                <a:gd name="T37" fmla="*/ 144 h 512"/>
                <a:gd name="T38" fmla="*/ 198 w 298"/>
                <a:gd name="T39" fmla="*/ 125 h 512"/>
                <a:gd name="T40" fmla="*/ 190 w 298"/>
                <a:gd name="T41" fmla="*/ 111 h 512"/>
                <a:gd name="T42" fmla="*/ 181 w 298"/>
                <a:gd name="T43" fmla="*/ 99 h 512"/>
                <a:gd name="T44" fmla="*/ 170 w 298"/>
                <a:gd name="T45" fmla="*/ 91 h 512"/>
                <a:gd name="T46" fmla="*/ 157 w 298"/>
                <a:gd name="T47" fmla="*/ 85 h 512"/>
                <a:gd name="T48" fmla="*/ 143 w 298"/>
                <a:gd name="T49" fmla="*/ 82 h 512"/>
                <a:gd name="T50" fmla="*/ 128 w 298"/>
                <a:gd name="T51" fmla="*/ 81 h 512"/>
                <a:gd name="T52" fmla="*/ 119 w 298"/>
                <a:gd name="T53" fmla="*/ 0 h 512"/>
                <a:gd name="T54" fmla="*/ 152 w 298"/>
                <a:gd name="T55" fmla="*/ 1 h 512"/>
                <a:gd name="T56" fmla="*/ 185 w 298"/>
                <a:gd name="T57" fmla="*/ 7 h 512"/>
                <a:gd name="T58" fmla="*/ 215 w 298"/>
                <a:gd name="T59" fmla="*/ 16 h 512"/>
                <a:gd name="T60" fmla="*/ 242 w 298"/>
                <a:gd name="T61" fmla="*/ 30 h 512"/>
                <a:gd name="T62" fmla="*/ 258 w 298"/>
                <a:gd name="T63" fmla="*/ 44 h 512"/>
                <a:gd name="T64" fmla="*/ 271 w 298"/>
                <a:gd name="T65" fmla="*/ 61 h 512"/>
                <a:gd name="T66" fmla="*/ 283 w 298"/>
                <a:gd name="T67" fmla="*/ 81 h 512"/>
                <a:gd name="T68" fmla="*/ 292 w 298"/>
                <a:gd name="T69" fmla="*/ 106 h 512"/>
                <a:gd name="T70" fmla="*/ 297 w 298"/>
                <a:gd name="T71" fmla="*/ 133 h 512"/>
                <a:gd name="T72" fmla="*/ 298 w 298"/>
                <a:gd name="T73" fmla="*/ 166 h 512"/>
                <a:gd name="T74" fmla="*/ 297 w 298"/>
                <a:gd name="T75" fmla="*/ 197 h 512"/>
                <a:gd name="T76" fmla="*/ 293 w 298"/>
                <a:gd name="T77" fmla="*/ 223 h 512"/>
                <a:gd name="T78" fmla="*/ 285 w 298"/>
                <a:gd name="T79" fmla="*/ 247 h 512"/>
                <a:gd name="T80" fmla="*/ 276 w 298"/>
                <a:gd name="T81" fmla="*/ 268 h 512"/>
                <a:gd name="T82" fmla="*/ 263 w 298"/>
                <a:gd name="T83" fmla="*/ 286 h 512"/>
                <a:gd name="T84" fmla="*/ 250 w 298"/>
                <a:gd name="T85" fmla="*/ 302 h 512"/>
                <a:gd name="T86" fmla="*/ 225 w 298"/>
                <a:gd name="T87" fmla="*/ 319 h 512"/>
                <a:gd name="T88" fmla="*/ 198 w 298"/>
                <a:gd name="T89" fmla="*/ 332 h 512"/>
                <a:gd name="T90" fmla="*/ 169 w 298"/>
                <a:gd name="T91" fmla="*/ 338 h 512"/>
                <a:gd name="T92" fmla="*/ 137 w 298"/>
                <a:gd name="T93" fmla="*/ 341 h 512"/>
                <a:gd name="T94" fmla="*/ 128 w 298"/>
                <a:gd name="T95" fmla="*/ 341 h 512"/>
                <a:gd name="T96" fmla="*/ 115 w 298"/>
                <a:gd name="T97" fmla="*/ 341 h 512"/>
                <a:gd name="T98" fmla="*/ 101 w 298"/>
                <a:gd name="T99" fmla="*/ 340 h 512"/>
                <a:gd name="T100" fmla="*/ 96 w 298"/>
                <a:gd name="T101" fmla="*/ 338 h 512"/>
                <a:gd name="T102" fmla="*/ 92 w 298"/>
                <a:gd name="T103" fmla="*/ 338 h 512"/>
                <a:gd name="T104" fmla="*/ 92 w 298"/>
                <a:gd name="T105" fmla="*/ 512 h 512"/>
                <a:gd name="T106" fmla="*/ 0 w 298"/>
                <a:gd name="T107" fmla="*/ 512 h 512"/>
                <a:gd name="T108" fmla="*/ 0 w 298"/>
                <a:gd name="T109" fmla="*/ 13 h 512"/>
                <a:gd name="T110" fmla="*/ 27 w 298"/>
                <a:gd name="T111" fmla="*/ 8 h 512"/>
                <a:gd name="T112" fmla="*/ 58 w 298"/>
                <a:gd name="T113" fmla="*/ 4 h 512"/>
                <a:gd name="T114" fmla="*/ 119 w 298"/>
                <a:gd name="T115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8" h="512">
                  <a:moveTo>
                    <a:pt x="128" y="81"/>
                  </a:moveTo>
                  <a:lnTo>
                    <a:pt x="107" y="82"/>
                  </a:lnTo>
                  <a:lnTo>
                    <a:pt x="92" y="85"/>
                  </a:lnTo>
                  <a:lnTo>
                    <a:pt x="92" y="256"/>
                  </a:lnTo>
                  <a:lnTo>
                    <a:pt x="94" y="257"/>
                  </a:lnTo>
                  <a:lnTo>
                    <a:pt x="101" y="259"/>
                  </a:lnTo>
                  <a:lnTo>
                    <a:pt x="107" y="259"/>
                  </a:lnTo>
                  <a:lnTo>
                    <a:pt x="114" y="260"/>
                  </a:lnTo>
                  <a:lnTo>
                    <a:pt x="120" y="260"/>
                  </a:lnTo>
                  <a:lnTo>
                    <a:pt x="123" y="260"/>
                  </a:lnTo>
                  <a:lnTo>
                    <a:pt x="139" y="259"/>
                  </a:lnTo>
                  <a:lnTo>
                    <a:pt x="154" y="256"/>
                  </a:lnTo>
                  <a:lnTo>
                    <a:pt x="168" y="249"/>
                  </a:lnTo>
                  <a:lnTo>
                    <a:pt x="179" y="242"/>
                  </a:lnTo>
                  <a:lnTo>
                    <a:pt x="190" y="229"/>
                  </a:lnTo>
                  <a:lnTo>
                    <a:pt x="198" y="212"/>
                  </a:lnTo>
                  <a:lnTo>
                    <a:pt x="202" y="192"/>
                  </a:lnTo>
                  <a:lnTo>
                    <a:pt x="204" y="166"/>
                  </a:lnTo>
                  <a:lnTo>
                    <a:pt x="202" y="144"/>
                  </a:lnTo>
                  <a:lnTo>
                    <a:pt x="198" y="125"/>
                  </a:lnTo>
                  <a:lnTo>
                    <a:pt x="190" y="111"/>
                  </a:lnTo>
                  <a:lnTo>
                    <a:pt x="181" y="99"/>
                  </a:lnTo>
                  <a:lnTo>
                    <a:pt x="170" y="91"/>
                  </a:lnTo>
                  <a:lnTo>
                    <a:pt x="157" y="85"/>
                  </a:lnTo>
                  <a:lnTo>
                    <a:pt x="143" y="82"/>
                  </a:lnTo>
                  <a:lnTo>
                    <a:pt x="128" y="81"/>
                  </a:lnTo>
                  <a:close/>
                  <a:moveTo>
                    <a:pt x="119" y="0"/>
                  </a:moveTo>
                  <a:lnTo>
                    <a:pt x="152" y="1"/>
                  </a:lnTo>
                  <a:lnTo>
                    <a:pt x="185" y="7"/>
                  </a:lnTo>
                  <a:lnTo>
                    <a:pt x="215" y="16"/>
                  </a:lnTo>
                  <a:lnTo>
                    <a:pt x="242" y="30"/>
                  </a:lnTo>
                  <a:lnTo>
                    <a:pt x="258" y="44"/>
                  </a:lnTo>
                  <a:lnTo>
                    <a:pt x="271" y="61"/>
                  </a:lnTo>
                  <a:lnTo>
                    <a:pt x="283" y="81"/>
                  </a:lnTo>
                  <a:lnTo>
                    <a:pt x="292" y="106"/>
                  </a:lnTo>
                  <a:lnTo>
                    <a:pt x="297" y="133"/>
                  </a:lnTo>
                  <a:lnTo>
                    <a:pt x="298" y="166"/>
                  </a:lnTo>
                  <a:lnTo>
                    <a:pt x="297" y="197"/>
                  </a:lnTo>
                  <a:lnTo>
                    <a:pt x="293" y="223"/>
                  </a:lnTo>
                  <a:lnTo>
                    <a:pt x="285" y="247"/>
                  </a:lnTo>
                  <a:lnTo>
                    <a:pt x="276" y="268"/>
                  </a:lnTo>
                  <a:lnTo>
                    <a:pt x="263" y="286"/>
                  </a:lnTo>
                  <a:lnTo>
                    <a:pt x="250" y="302"/>
                  </a:lnTo>
                  <a:lnTo>
                    <a:pt x="225" y="319"/>
                  </a:lnTo>
                  <a:lnTo>
                    <a:pt x="198" y="332"/>
                  </a:lnTo>
                  <a:lnTo>
                    <a:pt x="169" y="338"/>
                  </a:lnTo>
                  <a:lnTo>
                    <a:pt x="137" y="341"/>
                  </a:lnTo>
                  <a:lnTo>
                    <a:pt x="128" y="341"/>
                  </a:lnTo>
                  <a:lnTo>
                    <a:pt x="115" y="341"/>
                  </a:lnTo>
                  <a:lnTo>
                    <a:pt x="101" y="340"/>
                  </a:lnTo>
                  <a:lnTo>
                    <a:pt x="96" y="338"/>
                  </a:lnTo>
                  <a:lnTo>
                    <a:pt x="92" y="338"/>
                  </a:lnTo>
                  <a:lnTo>
                    <a:pt x="92" y="512"/>
                  </a:lnTo>
                  <a:lnTo>
                    <a:pt x="0" y="512"/>
                  </a:lnTo>
                  <a:lnTo>
                    <a:pt x="0" y="13"/>
                  </a:lnTo>
                  <a:lnTo>
                    <a:pt x="27" y="8"/>
                  </a:lnTo>
                  <a:lnTo>
                    <a:pt x="58" y="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DC2D1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4843463" y="3254376"/>
              <a:ext cx="285750" cy="584200"/>
            </a:xfrm>
            <a:custGeom>
              <a:avLst/>
              <a:gdLst>
                <a:gd name="T0" fmla="*/ 146 w 180"/>
                <a:gd name="T1" fmla="*/ 0 h 368"/>
                <a:gd name="T2" fmla="*/ 163 w 180"/>
                <a:gd name="T3" fmla="*/ 2 h 368"/>
                <a:gd name="T4" fmla="*/ 180 w 180"/>
                <a:gd name="T5" fmla="*/ 8 h 368"/>
                <a:gd name="T6" fmla="*/ 171 w 180"/>
                <a:gd name="T7" fmla="*/ 92 h 368"/>
                <a:gd name="T8" fmla="*/ 154 w 180"/>
                <a:gd name="T9" fmla="*/ 87 h 368"/>
                <a:gd name="T10" fmla="*/ 138 w 180"/>
                <a:gd name="T11" fmla="*/ 86 h 368"/>
                <a:gd name="T12" fmla="*/ 120 w 180"/>
                <a:gd name="T13" fmla="*/ 88 h 368"/>
                <a:gd name="T14" fmla="*/ 106 w 180"/>
                <a:gd name="T15" fmla="*/ 96 h 368"/>
                <a:gd name="T16" fmla="*/ 94 w 180"/>
                <a:gd name="T17" fmla="*/ 109 h 368"/>
                <a:gd name="T18" fmla="*/ 86 w 180"/>
                <a:gd name="T19" fmla="*/ 126 h 368"/>
                <a:gd name="T20" fmla="*/ 86 w 180"/>
                <a:gd name="T21" fmla="*/ 368 h 368"/>
                <a:gd name="T22" fmla="*/ 0 w 180"/>
                <a:gd name="T23" fmla="*/ 368 h 368"/>
                <a:gd name="T24" fmla="*/ 0 w 180"/>
                <a:gd name="T25" fmla="*/ 8 h 368"/>
                <a:gd name="T26" fmla="*/ 66 w 180"/>
                <a:gd name="T27" fmla="*/ 8 h 368"/>
                <a:gd name="T28" fmla="*/ 76 w 180"/>
                <a:gd name="T29" fmla="*/ 51 h 368"/>
                <a:gd name="T30" fmla="*/ 79 w 180"/>
                <a:gd name="T31" fmla="*/ 51 h 368"/>
                <a:gd name="T32" fmla="*/ 90 w 180"/>
                <a:gd name="T33" fmla="*/ 30 h 368"/>
                <a:gd name="T34" fmla="*/ 106 w 180"/>
                <a:gd name="T35" fmla="*/ 14 h 368"/>
                <a:gd name="T36" fmla="*/ 125 w 180"/>
                <a:gd name="T37" fmla="*/ 4 h 368"/>
                <a:gd name="T38" fmla="*/ 146 w 180"/>
                <a:gd name="T3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368">
                  <a:moveTo>
                    <a:pt x="146" y="0"/>
                  </a:moveTo>
                  <a:lnTo>
                    <a:pt x="163" y="2"/>
                  </a:lnTo>
                  <a:lnTo>
                    <a:pt x="180" y="8"/>
                  </a:lnTo>
                  <a:lnTo>
                    <a:pt x="171" y="92"/>
                  </a:lnTo>
                  <a:lnTo>
                    <a:pt x="154" y="87"/>
                  </a:lnTo>
                  <a:lnTo>
                    <a:pt x="138" y="86"/>
                  </a:lnTo>
                  <a:lnTo>
                    <a:pt x="120" y="88"/>
                  </a:lnTo>
                  <a:lnTo>
                    <a:pt x="106" y="96"/>
                  </a:lnTo>
                  <a:lnTo>
                    <a:pt x="94" y="109"/>
                  </a:lnTo>
                  <a:lnTo>
                    <a:pt x="86" y="126"/>
                  </a:lnTo>
                  <a:lnTo>
                    <a:pt x="86" y="368"/>
                  </a:lnTo>
                  <a:lnTo>
                    <a:pt x="0" y="368"/>
                  </a:lnTo>
                  <a:lnTo>
                    <a:pt x="0" y="8"/>
                  </a:lnTo>
                  <a:lnTo>
                    <a:pt x="66" y="8"/>
                  </a:lnTo>
                  <a:lnTo>
                    <a:pt x="76" y="51"/>
                  </a:lnTo>
                  <a:lnTo>
                    <a:pt x="79" y="51"/>
                  </a:lnTo>
                  <a:lnTo>
                    <a:pt x="90" y="30"/>
                  </a:lnTo>
                  <a:lnTo>
                    <a:pt x="106" y="14"/>
                  </a:lnTo>
                  <a:lnTo>
                    <a:pt x="125" y="4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DC2D1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5" name="Freeform 17"/>
            <p:cNvSpPr>
              <a:spLocks noEditPoints="1"/>
            </p:cNvSpPr>
            <p:nvPr/>
          </p:nvSpPr>
          <p:spPr bwMode="auto">
            <a:xfrm>
              <a:off x="4333875" y="3249613"/>
              <a:ext cx="423863" cy="603250"/>
            </a:xfrm>
            <a:custGeom>
              <a:avLst/>
              <a:gdLst>
                <a:gd name="T0" fmla="*/ 143 w 267"/>
                <a:gd name="T1" fmla="*/ 73 h 380"/>
                <a:gd name="T2" fmla="*/ 126 w 267"/>
                <a:gd name="T3" fmla="*/ 76 h 380"/>
                <a:gd name="T4" fmla="*/ 112 w 267"/>
                <a:gd name="T5" fmla="*/ 84 h 380"/>
                <a:gd name="T6" fmla="*/ 101 w 267"/>
                <a:gd name="T7" fmla="*/ 95 h 380"/>
                <a:gd name="T8" fmla="*/ 93 w 267"/>
                <a:gd name="T9" fmla="*/ 111 h 380"/>
                <a:gd name="T10" fmla="*/ 88 w 267"/>
                <a:gd name="T11" fmla="*/ 133 h 380"/>
                <a:gd name="T12" fmla="*/ 85 w 267"/>
                <a:gd name="T13" fmla="*/ 157 h 380"/>
                <a:gd name="T14" fmla="*/ 186 w 267"/>
                <a:gd name="T15" fmla="*/ 157 h 380"/>
                <a:gd name="T16" fmla="*/ 186 w 267"/>
                <a:gd name="T17" fmla="*/ 132 h 380"/>
                <a:gd name="T18" fmla="*/ 183 w 267"/>
                <a:gd name="T19" fmla="*/ 111 h 380"/>
                <a:gd name="T20" fmla="*/ 178 w 267"/>
                <a:gd name="T21" fmla="*/ 95 h 380"/>
                <a:gd name="T22" fmla="*/ 169 w 267"/>
                <a:gd name="T23" fmla="*/ 84 h 380"/>
                <a:gd name="T24" fmla="*/ 157 w 267"/>
                <a:gd name="T25" fmla="*/ 76 h 380"/>
                <a:gd name="T26" fmla="*/ 143 w 267"/>
                <a:gd name="T27" fmla="*/ 73 h 380"/>
                <a:gd name="T28" fmla="*/ 145 w 267"/>
                <a:gd name="T29" fmla="*/ 0 h 380"/>
                <a:gd name="T30" fmla="*/ 167 w 267"/>
                <a:gd name="T31" fmla="*/ 1 h 380"/>
                <a:gd name="T32" fmla="*/ 190 w 267"/>
                <a:gd name="T33" fmla="*/ 7 h 380"/>
                <a:gd name="T34" fmla="*/ 211 w 267"/>
                <a:gd name="T35" fmla="*/ 16 h 380"/>
                <a:gd name="T36" fmla="*/ 229 w 267"/>
                <a:gd name="T37" fmla="*/ 30 h 380"/>
                <a:gd name="T38" fmla="*/ 243 w 267"/>
                <a:gd name="T39" fmla="*/ 50 h 380"/>
                <a:gd name="T40" fmla="*/ 256 w 267"/>
                <a:gd name="T41" fmla="*/ 73 h 380"/>
                <a:gd name="T42" fmla="*/ 262 w 267"/>
                <a:gd name="T43" fmla="*/ 93 h 380"/>
                <a:gd name="T44" fmla="*/ 266 w 267"/>
                <a:gd name="T45" fmla="*/ 115 h 380"/>
                <a:gd name="T46" fmla="*/ 267 w 267"/>
                <a:gd name="T47" fmla="*/ 141 h 380"/>
                <a:gd name="T48" fmla="*/ 264 w 267"/>
                <a:gd name="T49" fmla="*/ 175 h 380"/>
                <a:gd name="T50" fmla="*/ 259 w 267"/>
                <a:gd name="T51" fmla="*/ 214 h 380"/>
                <a:gd name="T52" fmla="*/ 82 w 267"/>
                <a:gd name="T53" fmla="*/ 214 h 380"/>
                <a:gd name="T54" fmla="*/ 85 w 267"/>
                <a:gd name="T55" fmla="*/ 242 h 380"/>
                <a:gd name="T56" fmla="*/ 92 w 267"/>
                <a:gd name="T57" fmla="*/ 264 h 380"/>
                <a:gd name="T58" fmla="*/ 101 w 267"/>
                <a:gd name="T59" fmla="*/ 282 h 380"/>
                <a:gd name="T60" fmla="*/ 115 w 267"/>
                <a:gd name="T61" fmla="*/ 295 h 380"/>
                <a:gd name="T62" fmla="*/ 133 w 267"/>
                <a:gd name="T63" fmla="*/ 303 h 380"/>
                <a:gd name="T64" fmla="*/ 157 w 267"/>
                <a:gd name="T65" fmla="*/ 306 h 380"/>
                <a:gd name="T66" fmla="*/ 179 w 267"/>
                <a:gd name="T67" fmla="*/ 304 h 380"/>
                <a:gd name="T68" fmla="*/ 200 w 267"/>
                <a:gd name="T69" fmla="*/ 299 h 380"/>
                <a:gd name="T70" fmla="*/ 217 w 267"/>
                <a:gd name="T71" fmla="*/ 291 h 380"/>
                <a:gd name="T72" fmla="*/ 229 w 267"/>
                <a:gd name="T73" fmla="*/ 283 h 380"/>
                <a:gd name="T74" fmla="*/ 256 w 267"/>
                <a:gd name="T75" fmla="*/ 343 h 380"/>
                <a:gd name="T76" fmla="*/ 236 w 267"/>
                <a:gd name="T77" fmla="*/ 358 h 380"/>
                <a:gd name="T78" fmla="*/ 207 w 267"/>
                <a:gd name="T79" fmla="*/ 370 h 380"/>
                <a:gd name="T80" fmla="*/ 175 w 267"/>
                <a:gd name="T81" fmla="*/ 377 h 380"/>
                <a:gd name="T82" fmla="*/ 143 w 267"/>
                <a:gd name="T83" fmla="*/ 380 h 380"/>
                <a:gd name="T84" fmla="*/ 143 w 267"/>
                <a:gd name="T85" fmla="*/ 380 h 380"/>
                <a:gd name="T86" fmla="*/ 119 w 267"/>
                <a:gd name="T87" fmla="*/ 379 h 380"/>
                <a:gd name="T88" fmla="*/ 97 w 267"/>
                <a:gd name="T89" fmla="*/ 373 h 380"/>
                <a:gd name="T90" fmla="*/ 77 w 267"/>
                <a:gd name="T91" fmla="*/ 367 h 380"/>
                <a:gd name="T92" fmla="*/ 60 w 267"/>
                <a:gd name="T93" fmla="*/ 356 h 380"/>
                <a:gd name="T94" fmla="*/ 46 w 267"/>
                <a:gd name="T95" fmla="*/ 345 h 380"/>
                <a:gd name="T96" fmla="*/ 33 w 267"/>
                <a:gd name="T97" fmla="*/ 329 h 380"/>
                <a:gd name="T98" fmla="*/ 18 w 267"/>
                <a:gd name="T99" fmla="*/ 302 h 380"/>
                <a:gd name="T100" fmla="*/ 8 w 267"/>
                <a:gd name="T101" fmla="*/ 270 h 380"/>
                <a:gd name="T102" fmla="*/ 1 w 267"/>
                <a:gd name="T103" fmla="*/ 232 h 380"/>
                <a:gd name="T104" fmla="*/ 0 w 267"/>
                <a:gd name="T105" fmla="*/ 191 h 380"/>
                <a:gd name="T106" fmla="*/ 1 w 267"/>
                <a:gd name="T107" fmla="*/ 154 h 380"/>
                <a:gd name="T108" fmla="*/ 5 w 267"/>
                <a:gd name="T109" fmla="*/ 120 h 380"/>
                <a:gd name="T110" fmla="*/ 13 w 267"/>
                <a:gd name="T111" fmla="*/ 91 h 380"/>
                <a:gd name="T112" fmla="*/ 23 w 267"/>
                <a:gd name="T113" fmla="*/ 68 h 380"/>
                <a:gd name="T114" fmla="*/ 38 w 267"/>
                <a:gd name="T115" fmla="*/ 47 h 380"/>
                <a:gd name="T116" fmla="*/ 59 w 267"/>
                <a:gd name="T117" fmla="*/ 26 h 380"/>
                <a:gd name="T118" fmla="*/ 84 w 267"/>
                <a:gd name="T119" fmla="*/ 12 h 380"/>
                <a:gd name="T120" fmla="*/ 112 w 267"/>
                <a:gd name="T121" fmla="*/ 3 h 380"/>
                <a:gd name="T122" fmla="*/ 145 w 267"/>
                <a:gd name="T1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7" h="380">
                  <a:moveTo>
                    <a:pt x="143" y="73"/>
                  </a:moveTo>
                  <a:lnTo>
                    <a:pt x="126" y="76"/>
                  </a:lnTo>
                  <a:lnTo>
                    <a:pt x="112" y="84"/>
                  </a:lnTo>
                  <a:lnTo>
                    <a:pt x="101" y="95"/>
                  </a:lnTo>
                  <a:lnTo>
                    <a:pt x="93" y="111"/>
                  </a:lnTo>
                  <a:lnTo>
                    <a:pt x="88" y="133"/>
                  </a:lnTo>
                  <a:lnTo>
                    <a:pt x="85" y="157"/>
                  </a:lnTo>
                  <a:lnTo>
                    <a:pt x="186" y="157"/>
                  </a:lnTo>
                  <a:lnTo>
                    <a:pt x="186" y="132"/>
                  </a:lnTo>
                  <a:lnTo>
                    <a:pt x="183" y="111"/>
                  </a:lnTo>
                  <a:lnTo>
                    <a:pt x="178" y="95"/>
                  </a:lnTo>
                  <a:lnTo>
                    <a:pt x="169" y="84"/>
                  </a:lnTo>
                  <a:lnTo>
                    <a:pt x="157" y="76"/>
                  </a:lnTo>
                  <a:lnTo>
                    <a:pt x="143" y="73"/>
                  </a:lnTo>
                  <a:close/>
                  <a:moveTo>
                    <a:pt x="145" y="0"/>
                  </a:moveTo>
                  <a:lnTo>
                    <a:pt x="167" y="1"/>
                  </a:lnTo>
                  <a:lnTo>
                    <a:pt x="190" y="7"/>
                  </a:lnTo>
                  <a:lnTo>
                    <a:pt x="211" y="16"/>
                  </a:lnTo>
                  <a:lnTo>
                    <a:pt x="229" y="30"/>
                  </a:lnTo>
                  <a:lnTo>
                    <a:pt x="243" y="50"/>
                  </a:lnTo>
                  <a:lnTo>
                    <a:pt x="256" y="73"/>
                  </a:lnTo>
                  <a:lnTo>
                    <a:pt x="262" y="93"/>
                  </a:lnTo>
                  <a:lnTo>
                    <a:pt x="266" y="115"/>
                  </a:lnTo>
                  <a:lnTo>
                    <a:pt x="267" y="141"/>
                  </a:lnTo>
                  <a:lnTo>
                    <a:pt x="264" y="175"/>
                  </a:lnTo>
                  <a:lnTo>
                    <a:pt x="259" y="214"/>
                  </a:lnTo>
                  <a:lnTo>
                    <a:pt x="82" y="214"/>
                  </a:lnTo>
                  <a:lnTo>
                    <a:pt x="85" y="242"/>
                  </a:lnTo>
                  <a:lnTo>
                    <a:pt x="92" y="264"/>
                  </a:lnTo>
                  <a:lnTo>
                    <a:pt x="101" y="282"/>
                  </a:lnTo>
                  <a:lnTo>
                    <a:pt x="115" y="295"/>
                  </a:lnTo>
                  <a:lnTo>
                    <a:pt x="133" y="303"/>
                  </a:lnTo>
                  <a:lnTo>
                    <a:pt x="157" y="306"/>
                  </a:lnTo>
                  <a:lnTo>
                    <a:pt x="179" y="304"/>
                  </a:lnTo>
                  <a:lnTo>
                    <a:pt x="200" y="299"/>
                  </a:lnTo>
                  <a:lnTo>
                    <a:pt x="217" y="291"/>
                  </a:lnTo>
                  <a:lnTo>
                    <a:pt x="229" y="283"/>
                  </a:lnTo>
                  <a:lnTo>
                    <a:pt x="256" y="343"/>
                  </a:lnTo>
                  <a:lnTo>
                    <a:pt x="236" y="358"/>
                  </a:lnTo>
                  <a:lnTo>
                    <a:pt x="207" y="370"/>
                  </a:lnTo>
                  <a:lnTo>
                    <a:pt x="175" y="377"/>
                  </a:lnTo>
                  <a:lnTo>
                    <a:pt x="143" y="380"/>
                  </a:lnTo>
                  <a:lnTo>
                    <a:pt x="143" y="380"/>
                  </a:lnTo>
                  <a:lnTo>
                    <a:pt x="119" y="379"/>
                  </a:lnTo>
                  <a:lnTo>
                    <a:pt x="97" y="373"/>
                  </a:lnTo>
                  <a:lnTo>
                    <a:pt x="77" y="367"/>
                  </a:lnTo>
                  <a:lnTo>
                    <a:pt x="60" y="356"/>
                  </a:lnTo>
                  <a:lnTo>
                    <a:pt x="46" y="345"/>
                  </a:lnTo>
                  <a:lnTo>
                    <a:pt x="33" y="329"/>
                  </a:lnTo>
                  <a:lnTo>
                    <a:pt x="18" y="302"/>
                  </a:lnTo>
                  <a:lnTo>
                    <a:pt x="8" y="270"/>
                  </a:lnTo>
                  <a:lnTo>
                    <a:pt x="1" y="232"/>
                  </a:lnTo>
                  <a:lnTo>
                    <a:pt x="0" y="191"/>
                  </a:lnTo>
                  <a:lnTo>
                    <a:pt x="1" y="154"/>
                  </a:lnTo>
                  <a:lnTo>
                    <a:pt x="5" y="120"/>
                  </a:lnTo>
                  <a:lnTo>
                    <a:pt x="13" y="91"/>
                  </a:lnTo>
                  <a:lnTo>
                    <a:pt x="23" y="68"/>
                  </a:lnTo>
                  <a:lnTo>
                    <a:pt x="38" y="47"/>
                  </a:lnTo>
                  <a:lnTo>
                    <a:pt x="59" y="26"/>
                  </a:lnTo>
                  <a:lnTo>
                    <a:pt x="84" y="12"/>
                  </a:lnTo>
                  <a:lnTo>
                    <a:pt x="112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DC2D1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F21F-0B00-4E41-A4CC-2A0476E7159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Datumsplatzhalter 6"/>
          <p:cNvSpPr>
            <a:spLocks noGrp="1"/>
          </p:cNvSpPr>
          <p:nvPr>
            <p:ph type="dt" sz="half" idx="10"/>
          </p:nvPr>
        </p:nvSpPr>
        <p:spPr>
          <a:xfrm>
            <a:off x="3886199" y="6489700"/>
            <a:ext cx="4442960" cy="368299"/>
          </a:xfrm>
        </p:spPr>
        <p:txBody>
          <a:bodyPr/>
          <a:lstStyle/>
          <a:p>
            <a:r>
              <a:rPr lang="de-DE"/>
              <a:t>Themenspecial zu Ausgabe 1-2019</a:t>
            </a:r>
            <a:endParaRPr lang="de-DE" dirty="0"/>
          </a:p>
        </p:txBody>
      </p:sp>
      <p:sp>
        <p:nvSpPr>
          <p:cNvPr id="20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8329159" y="6489700"/>
            <a:ext cx="3131004" cy="368299"/>
          </a:xfrm>
        </p:spPr>
        <p:txBody>
          <a:bodyPr/>
          <a:lstStyle/>
          <a:p>
            <a:r>
              <a:rPr lang="de-DE" dirty="0"/>
              <a:t>www.powerpoint-aktuell.de</a:t>
            </a:r>
          </a:p>
        </p:txBody>
      </p:sp>
    </p:spTree>
    <p:extLst>
      <p:ext uri="{BB962C8B-B14F-4D97-AF65-F5344CB8AC3E}">
        <p14:creationId xmlns:p14="http://schemas.microsoft.com/office/powerpoint/2010/main" val="2703732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de-DE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Fare clic per modificare lo stile del sottotitolo dello schema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4000">
                <a:solidFill>
                  <a:srgbClr val="00505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2F5B0-B569-489A-81D3-8A5A78ABFBB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6924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Fare</a:t>
            </a:r>
            <a:r>
              <a:rPr lang="de-DE" dirty="0"/>
              <a:t> </a:t>
            </a:r>
            <a:r>
              <a:rPr lang="de-DE" dirty="0" err="1"/>
              <a:t>clic</a:t>
            </a:r>
            <a:r>
              <a:rPr lang="de-DE" dirty="0"/>
              <a:t> per </a:t>
            </a:r>
            <a:r>
              <a:rPr lang="de-DE" dirty="0" err="1"/>
              <a:t>modificare</a:t>
            </a:r>
            <a:r>
              <a:rPr lang="de-DE" dirty="0"/>
              <a:t> </a:t>
            </a:r>
            <a:r>
              <a:rPr lang="de-DE" dirty="0" err="1"/>
              <a:t>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328" y="1520788"/>
            <a:ext cx="12001333" cy="45752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err="1"/>
              <a:t>Fare</a:t>
            </a:r>
            <a:r>
              <a:rPr lang="de-DE" dirty="0"/>
              <a:t> </a:t>
            </a:r>
            <a:r>
              <a:rPr lang="de-DE" dirty="0" err="1"/>
              <a:t>clic</a:t>
            </a:r>
            <a:r>
              <a:rPr lang="de-DE" dirty="0"/>
              <a:t> per </a:t>
            </a:r>
            <a:r>
              <a:rPr lang="de-DE" dirty="0" err="1"/>
              <a:t>modificare</a:t>
            </a:r>
            <a:r>
              <a:rPr lang="de-DE" dirty="0"/>
              <a:t> </a:t>
            </a:r>
            <a:r>
              <a:rPr lang="de-DE" dirty="0" err="1"/>
              <a:t>gli</a:t>
            </a:r>
            <a:r>
              <a:rPr lang="de-DE" dirty="0"/>
              <a:t> </a:t>
            </a:r>
            <a:r>
              <a:rPr lang="de-DE" dirty="0" err="1"/>
              <a:t>stili</a:t>
            </a:r>
            <a:r>
              <a:rPr lang="de-DE" dirty="0"/>
              <a:t> del </a:t>
            </a:r>
            <a:r>
              <a:rPr lang="de-DE" dirty="0" err="1"/>
              <a:t>testo</a:t>
            </a:r>
            <a:r>
              <a:rPr lang="de-DE" dirty="0"/>
              <a:t> </a:t>
            </a:r>
            <a:r>
              <a:rPr lang="de-DE" dirty="0" err="1"/>
              <a:t>dello</a:t>
            </a:r>
            <a:r>
              <a:rPr lang="de-DE" dirty="0"/>
              <a:t> </a:t>
            </a:r>
            <a:r>
              <a:rPr lang="de-DE" dirty="0" err="1"/>
              <a:t>schema</a:t>
            </a:r>
            <a:endParaRPr lang="de-DE" dirty="0"/>
          </a:p>
          <a:p>
            <a:pPr lvl="1"/>
            <a:r>
              <a:rPr lang="de-DE" dirty="0" err="1"/>
              <a:t>Secondo</a:t>
            </a:r>
            <a:r>
              <a:rPr lang="de-DE" dirty="0"/>
              <a:t> </a:t>
            </a:r>
            <a:r>
              <a:rPr lang="de-DE" dirty="0" err="1"/>
              <a:t>livello</a:t>
            </a:r>
            <a:endParaRPr lang="de-DE" dirty="0"/>
          </a:p>
          <a:p>
            <a:pPr lvl="2"/>
            <a:r>
              <a:rPr lang="de-DE" dirty="0" err="1"/>
              <a:t>Terzo</a:t>
            </a:r>
            <a:r>
              <a:rPr lang="de-DE" dirty="0"/>
              <a:t> </a:t>
            </a:r>
            <a:r>
              <a:rPr lang="de-DE" dirty="0" err="1"/>
              <a:t>livello</a:t>
            </a:r>
            <a:endParaRPr lang="de-DE" dirty="0"/>
          </a:p>
          <a:p>
            <a:pPr lvl="3"/>
            <a:r>
              <a:rPr lang="de-DE" dirty="0"/>
              <a:t>Quarto </a:t>
            </a:r>
            <a:r>
              <a:rPr lang="de-DE" dirty="0" err="1"/>
              <a:t>livello</a:t>
            </a:r>
            <a:endParaRPr lang="de-DE" dirty="0"/>
          </a:p>
          <a:p>
            <a:pPr lvl="4"/>
            <a:r>
              <a:rPr lang="de-DE" dirty="0" err="1"/>
              <a:t>Quinto</a:t>
            </a:r>
            <a:r>
              <a:rPr lang="de-DE" dirty="0"/>
              <a:t> </a:t>
            </a:r>
            <a:r>
              <a:rPr lang="de-DE" dirty="0" err="1"/>
              <a:t>livello</a:t>
            </a:r>
            <a:endParaRPr lang="it-IT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4000">
                <a:solidFill>
                  <a:srgbClr val="00505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B177E-1457-49AD-BF96-66A1B7C3C1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49608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Fare clic per modificare gli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4000">
                <a:solidFill>
                  <a:srgbClr val="00505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B584E-F923-4DCF-8E66-8D4D1D09C64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60843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Fare clic per modificare gli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Fare clic per modificare gli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4000">
                <a:solidFill>
                  <a:srgbClr val="00505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6E065-575B-497A-8BBB-4070BAD76F8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10117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err="1"/>
              <a:t>Fare</a:t>
            </a:r>
            <a:r>
              <a:rPr lang="de-DE" dirty="0"/>
              <a:t> </a:t>
            </a:r>
            <a:r>
              <a:rPr lang="de-DE" dirty="0" err="1"/>
              <a:t>clic</a:t>
            </a:r>
            <a:r>
              <a:rPr lang="de-DE" dirty="0"/>
              <a:t> per </a:t>
            </a:r>
            <a:r>
              <a:rPr lang="de-DE" dirty="0" err="1"/>
              <a:t>modificare</a:t>
            </a:r>
            <a:r>
              <a:rPr lang="de-DE" dirty="0"/>
              <a:t> </a:t>
            </a:r>
            <a:r>
              <a:rPr lang="de-DE" dirty="0" err="1"/>
              <a:t>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Fare clic per modificare gli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Fare clic per modificare gli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4000">
                <a:solidFill>
                  <a:srgbClr val="00505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FA113-8593-4E6B-8594-FBB3A0D6E14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03656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281" y="116632"/>
            <a:ext cx="11467323" cy="1143000"/>
          </a:xfrm>
        </p:spPr>
        <p:txBody>
          <a:bodyPr/>
          <a:lstStyle>
            <a:lvl1pPr>
              <a:defRPr sz="2200"/>
            </a:lvl1pPr>
          </a:lstStyle>
          <a:p>
            <a:r>
              <a:rPr lang="de-DE" dirty="0" err="1"/>
              <a:t>Fare</a:t>
            </a:r>
            <a:r>
              <a:rPr lang="de-DE" dirty="0"/>
              <a:t> </a:t>
            </a:r>
            <a:r>
              <a:rPr lang="de-DE" dirty="0" err="1"/>
              <a:t>clic</a:t>
            </a:r>
            <a:r>
              <a:rPr lang="de-DE" dirty="0"/>
              <a:t> per </a:t>
            </a:r>
            <a:r>
              <a:rPr lang="de-DE" dirty="0" err="1"/>
              <a:t>modificare</a:t>
            </a:r>
            <a:r>
              <a:rPr lang="de-DE" dirty="0"/>
              <a:t> </a:t>
            </a:r>
            <a:r>
              <a:rPr lang="de-DE" dirty="0" err="1"/>
              <a:t>stile</a:t>
            </a:r>
            <a:endParaRPr lang="it-IT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4000">
                <a:solidFill>
                  <a:srgbClr val="00505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81985-35F2-4E43-A980-715F0A7B9B7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84370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4000">
                <a:solidFill>
                  <a:srgbClr val="00505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AB1D-8AF8-4D6D-95C6-D71C7C5E738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496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5001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7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Fare clic per modificare gli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Fare clic per modificare gli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4000">
                <a:solidFill>
                  <a:srgbClr val="00505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4182-E62A-4CAE-B4DA-3834944C7D3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00609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Fare clic per modificare gli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4000">
                <a:solidFill>
                  <a:srgbClr val="00505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8F9FB-ED98-4FB2-A135-646F8C9FEBB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34714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Fare clic per modificare gli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4000">
                <a:solidFill>
                  <a:srgbClr val="00505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E267C-26F3-489D-81A3-C486C97DA4E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99668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de-DE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de-DE"/>
              <a:t>Fare clic per modificare gli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4000">
                <a:solidFill>
                  <a:srgbClr val="00505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CF207-E506-4321-B35A-8B3420A6330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53046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281" y="116632"/>
            <a:ext cx="11467323" cy="1143000"/>
          </a:xfrm>
        </p:spPr>
        <p:txBody>
          <a:bodyPr/>
          <a:lstStyle/>
          <a:p>
            <a:r>
              <a:rPr lang="de-DE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de-DE"/>
              <a:t>Fare clic per modificare gli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de-DE"/>
              <a:t>Fare clic per modificare gli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4000">
                <a:solidFill>
                  <a:srgbClr val="00505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A5640-574F-4757-BC65-49D7812C399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74057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329" y="116632"/>
            <a:ext cx="11473275" cy="1143000"/>
          </a:xfrm>
        </p:spPr>
        <p:txBody>
          <a:bodyPr/>
          <a:lstStyle/>
          <a:p>
            <a:r>
              <a:rPr lang="de-DE"/>
              <a:t>Fare clic per modificare stile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it-IT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4000">
                <a:solidFill>
                  <a:srgbClr val="00505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E7AF2-344B-4D2D-9339-09CF9CB9DE9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5127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281" y="116632"/>
            <a:ext cx="11467323" cy="1143000"/>
          </a:xfrm>
        </p:spPr>
        <p:txBody>
          <a:bodyPr/>
          <a:lstStyle>
            <a:lvl1pPr>
              <a:defRPr sz="2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4000">
                <a:solidFill>
                  <a:srgbClr val="00505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3D8C6-E645-4009-9B3E-F8A4D697A6F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49596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6"/>
          <p:cNvSpPr txBox="1">
            <a:spLocks noChangeArrowheads="1"/>
          </p:cNvSpPr>
          <p:nvPr userDrawn="1"/>
        </p:nvSpPr>
        <p:spPr bwMode="auto">
          <a:xfrm>
            <a:off x="3564920" y="6616700"/>
            <a:ext cx="5235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r>
              <a:rPr lang="de-DE" altLang="de-DE" sz="800" dirty="0">
                <a:solidFill>
                  <a:srgbClr val="005050"/>
                </a:solidFill>
              </a:rPr>
              <a:t>Südtiroler Sanitätsbetrieb │ SAB-14-01 Projekt Lean Healthcare 2014 - ©2014 </a:t>
            </a:r>
            <a:r>
              <a:rPr lang="de-DE" altLang="de-DE" sz="800" dirty="0" err="1">
                <a:solidFill>
                  <a:srgbClr val="005050"/>
                </a:solidFill>
              </a:rPr>
              <a:t>by</a:t>
            </a:r>
            <a:r>
              <a:rPr lang="de-DE" altLang="de-DE" sz="800" dirty="0">
                <a:solidFill>
                  <a:srgbClr val="005050"/>
                </a:solidFill>
              </a:rPr>
              <a:t> Matt &amp; Partner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C0C1B-88A1-4E31-87FE-09050B65677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9759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B0C-A08E-43F4-9D80-16204F97A303}" type="datetimeFigureOut">
              <a:rPr lang="de-DE" smtClean="0"/>
              <a:t>14.06.2024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0D8A-84C7-46A7-B482-1B8EF7A8B2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060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B0C-A08E-43F4-9D80-16204F97A303}" type="datetimeFigureOut">
              <a:rPr lang="de-DE" smtClean="0"/>
              <a:t>14.06.2024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0D8A-84C7-46A7-B482-1B8EF7A8B2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79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12353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B0C-A08E-43F4-9D80-16204F97A303}" type="datetimeFigureOut">
              <a:rPr lang="de-DE" smtClean="0"/>
              <a:t>14.06.2024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0D8A-84C7-46A7-B482-1B8EF7A8B2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473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B0C-A08E-43F4-9D80-16204F97A303}" type="datetimeFigureOut">
              <a:rPr lang="de-DE" smtClean="0"/>
              <a:t>14.06.2024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0D8A-84C7-46A7-B482-1B8EF7A8B2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947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B0C-A08E-43F4-9D80-16204F97A303}" type="datetimeFigureOut">
              <a:rPr lang="de-DE" smtClean="0"/>
              <a:t>14.06.2024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0D8A-84C7-46A7-B482-1B8EF7A8B2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757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B0C-A08E-43F4-9D80-16204F97A303}" type="datetimeFigureOut">
              <a:rPr lang="de-DE" smtClean="0"/>
              <a:t>14.06.2024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0D8A-84C7-46A7-B482-1B8EF7A8B2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687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B0C-A08E-43F4-9D80-16204F97A303}" type="datetimeFigureOut">
              <a:rPr lang="de-DE" smtClean="0"/>
              <a:t>14.06.2024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0D8A-84C7-46A7-B482-1B8EF7A8B2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601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B0C-A08E-43F4-9D80-16204F97A303}" type="datetimeFigureOut">
              <a:rPr lang="de-DE" smtClean="0"/>
              <a:t>14.06.2024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0D8A-84C7-46A7-B482-1B8EF7A8B2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6224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B0C-A08E-43F4-9D80-16204F97A303}" type="datetimeFigureOut">
              <a:rPr lang="de-DE" smtClean="0"/>
              <a:t>14.06.2024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0D8A-84C7-46A7-B482-1B8EF7A8B2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2576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B0C-A08E-43F4-9D80-16204F97A303}" type="datetimeFigureOut">
              <a:rPr lang="de-DE" smtClean="0"/>
              <a:t>14.06.2024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0D8A-84C7-46A7-B482-1B8EF7A8B2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4706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B0C-A08E-43F4-9D80-16204F97A303}" type="datetimeFigureOut">
              <a:rPr lang="de-DE" smtClean="0"/>
              <a:t>14.06.2024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0D8A-84C7-46A7-B482-1B8EF7A8B2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016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657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9130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1663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2506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755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7549559-C9B4-53E7-51BB-51855DEED4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9" b="35300"/>
          <a:stretch/>
        </p:blipFill>
        <p:spPr>
          <a:xfrm>
            <a:off x="0" y="4869160"/>
            <a:ext cx="1219200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1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567" y="115888"/>
            <a:ext cx="12001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/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Textfeld 5"/>
          <p:cNvSpPr txBox="1">
            <a:spLocks noChangeArrowheads="1"/>
          </p:cNvSpPr>
          <p:nvPr/>
        </p:nvSpPr>
        <p:spPr bwMode="auto">
          <a:xfrm>
            <a:off x="3564920" y="6616700"/>
            <a:ext cx="5235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r>
              <a:rPr lang="de-DE" altLang="de-DE" sz="800" dirty="0">
                <a:solidFill>
                  <a:srgbClr val="005050"/>
                </a:solidFill>
              </a:rPr>
              <a:t>Südtiroler Sanitätsbetrieb │ SAB-14-01 Projekt Lean Healthcare 2014 - ©2014 </a:t>
            </a:r>
            <a:r>
              <a:rPr lang="de-DE" altLang="de-DE" sz="800" dirty="0" err="1">
                <a:solidFill>
                  <a:srgbClr val="005050"/>
                </a:solidFill>
              </a:rPr>
              <a:t>by</a:t>
            </a:r>
            <a:r>
              <a:rPr lang="de-DE" altLang="de-DE" sz="800" dirty="0">
                <a:solidFill>
                  <a:srgbClr val="005050"/>
                </a:solidFill>
              </a:rPr>
              <a:t> Matt &amp; Partner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224685" y="6581775"/>
            <a:ext cx="110278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5050"/>
                </a:solidFill>
              </a:defRPr>
            </a:lvl1pPr>
          </a:lstStyle>
          <a:p>
            <a:pPr>
              <a:defRPr/>
            </a:pPr>
            <a:fld id="{99A8BB84-049E-4F6D-BB6C-64194A05CFC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048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it-IT"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189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377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566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754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4CB0C-A08E-43F4-9D80-16204F97A303}" type="datetimeFigureOut">
              <a:rPr lang="de-DE" smtClean="0"/>
              <a:t>14.06.2024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80D8A-84C7-46A7-B482-1B8EF7A8B2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43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sv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>
            <a:extLst>
              <a:ext uri="{FF2B5EF4-FFF2-40B4-BE49-F238E27FC236}">
                <a16:creationId xmlns:a16="http://schemas.microsoft.com/office/drawing/2014/main" id="{999FA156-1BF9-16F3-9C0B-C4E20FA72F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altLang="de-DE" sz="3600" b="1" dirty="0"/>
              <a:t>Pronto </a:t>
            </a:r>
            <a:r>
              <a:rPr lang="de-DE" altLang="de-DE" sz="3600" b="1" dirty="0" err="1"/>
              <a:t>soccorso</a:t>
            </a:r>
            <a:r>
              <a:rPr lang="de-DE" altLang="de-DE" sz="3600" b="1" dirty="0"/>
              <a:t> di Merano 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8871CF2-5D1B-9AFB-1C55-43138C00E2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Primario</a:t>
            </a:r>
            <a:r>
              <a:rPr lang="de-DE" dirty="0"/>
              <a:t> Dr. Norbert Pfeifer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98F66029-0DB3-F65E-C564-3E40B065D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" y="104886"/>
            <a:ext cx="3863752" cy="19318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B527EE06-A3A8-D148-2163-85C353567C43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353610" y="1399424"/>
            <a:ext cx="275592" cy="4024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261DE2E-E6CF-BBBA-08AD-1089412AC8ED}"/>
              </a:ext>
            </a:extLst>
          </p:cNvPr>
          <p:cNvCxnSpPr>
            <a:cxnSpLocks/>
          </p:cNvCxnSpPr>
          <p:nvPr/>
        </p:nvCxnSpPr>
        <p:spPr>
          <a:xfrm flipV="1">
            <a:off x="5722324" y="1121520"/>
            <a:ext cx="0" cy="33289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8737FB92-26B0-EC12-4D7D-1F43217E19B5}"/>
              </a:ext>
            </a:extLst>
          </p:cNvPr>
          <p:cNvCxnSpPr>
            <a:cxnSpLocks/>
          </p:cNvCxnSpPr>
          <p:nvPr/>
        </p:nvCxnSpPr>
        <p:spPr>
          <a:xfrm>
            <a:off x="6558923" y="3644637"/>
            <a:ext cx="341623" cy="41338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6004B95A-3E79-8561-E16C-DE99B5B6CC52}"/>
              </a:ext>
            </a:extLst>
          </p:cNvPr>
          <p:cNvCxnSpPr>
            <a:cxnSpLocks/>
          </p:cNvCxnSpPr>
          <p:nvPr/>
        </p:nvCxnSpPr>
        <p:spPr>
          <a:xfrm flipV="1">
            <a:off x="4062272" y="3394421"/>
            <a:ext cx="1180365" cy="7243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767AAE75-ABF4-702A-A083-01B4CB533201}"/>
              </a:ext>
            </a:extLst>
          </p:cNvPr>
          <p:cNvCxnSpPr>
            <a:cxnSpLocks/>
          </p:cNvCxnSpPr>
          <p:nvPr/>
        </p:nvCxnSpPr>
        <p:spPr>
          <a:xfrm flipV="1">
            <a:off x="6745237" y="2021460"/>
            <a:ext cx="841781" cy="4714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D5D721B3-67F2-DF32-5F7E-D14B6DEEED88}"/>
              </a:ext>
            </a:extLst>
          </p:cNvPr>
          <p:cNvSpPr txBox="1"/>
          <p:nvPr/>
        </p:nvSpPr>
        <p:spPr>
          <a:xfrm>
            <a:off x="4903205" y="36830"/>
            <a:ext cx="2010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/>
              <a:t>Su di </a:t>
            </a:r>
            <a:r>
              <a:rPr lang="de-DE" sz="4000" b="1" dirty="0" err="1"/>
              <a:t>me</a:t>
            </a:r>
            <a:endParaRPr lang="de-DE" sz="4000" b="1" dirty="0"/>
          </a:p>
        </p:txBody>
      </p:sp>
      <p:pic>
        <p:nvPicPr>
          <p:cNvPr id="5" name="Grafik 4" descr="Ein Bild, das Person, Gebäude, Kleidung, Menschliches Gesicht enthält.&#10;&#10;Automatisch generierte Beschreibung">
            <a:extLst>
              <a:ext uri="{FF2B5EF4-FFF2-40B4-BE49-F238E27FC236}">
                <a16:creationId xmlns:a16="http://schemas.microsoft.com/office/drawing/2014/main" id="{FE75B9DD-6E90-0F1D-8172-20A33A2F9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16" y="1462276"/>
            <a:ext cx="3091815" cy="23188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E4343A9-9632-F39A-60D6-20B44CF8724F}"/>
              </a:ext>
            </a:extLst>
          </p:cNvPr>
          <p:cNvCxnSpPr>
            <a:cxnSpLocks/>
          </p:cNvCxnSpPr>
          <p:nvPr/>
        </p:nvCxnSpPr>
        <p:spPr>
          <a:xfrm>
            <a:off x="5722323" y="1121520"/>
            <a:ext cx="66605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Büromitarbeiter mit einfarbiger Füllung">
            <a:extLst>
              <a:ext uri="{FF2B5EF4-FFF2-40B4-BE49-F238E27FC236}">
                <a16:creationId xmlns:a16="http://schemas.microsoft.com/office/drawing/2014/main" id="{A4824E7B-5799-CA9E-ADBF-0345F6C3A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8377" y="680947"/>
            <a:ext cx="643835" cy="64383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AD52F9B-C051-39FD-8D3D-2B5D03AAA57B}"/>
              </a:ext>
            </a:extLst>
          </p:cNvPr>
          <p:cNvSpPr txBox="1"/>
          <p:nvPr/>
        </p:nvSpPr>
        <p:spPr>
          <a:xfrm>
            <a:off x="7054429" y="952243"/>
            <a:ext cx="1688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>
                <a:solidFill>
                  <a:schemeClr val="accent1"/>
                </a:solidFill>
              </a:rPr>
              <a:t>Profilo</a:t>
            </a:r>
            <a:r>
              <a:rPr lang="de-DE" sz="1600" b="1" dirty="0">
                <a:solidFill>
                  <a:schemeClr val="accent1"/>
                </a:solidFill>
              </a:rPr>
              <a:t> personale</a:t>
            </a:r>
          </a:p>
        </p:txBody>
      </p:sp>
      <p:pic>
        <p:nvPicPr>
          <p:cNvPr id="13" name="Grafik 12" descr="Abschlusshut mit einfarbiger Füllung">
            <a:extLst>
              <a:ext uri="{FF2B5EF4-FFF2-40B4-BE49-F238E27FC236}">
                <a16:creationId xmlns:a16="http://schemas.microsoft.com/office/drawing/2014/main" id="{8619EC17-F2FA-A810-B052-3FB593EF91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4509" y="1707816"/>
            <a:ext cx="567287" cy="567287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6567D74C-7FE7-2F5E-84EC-ACE71BDE952E}"/>
              </a:ext>
            </a:extLst>
          </p:cNvPr>
          <p:cNvSpPr txBox="1"/>
          <p:nvPr/>
        </p:nvSpPr>
        <p:spPr>
          <a:xfrm>
            <a:off x="8458246" y="1872821"/>
            <a:ext cx="1184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/>
              <a:t>Formazione</a:t>
            </a:r>
            <a:endParaRPr lang="de-DE" sz="1600" dirty="0"/>
          </a:p>
        </p:txBody>
      </p:sp>
      <p:pic>
        <p:nvPicPr>
          <p:cNvPr id="1026" name="Picture 2" descr="Achievement Icons - Free SVG &amp; PNG Achievement Images - Noun Project">
            <a:extLst>
              <a:ext uri="{FF2B5EF4-FFF2-40B4-BE49-F238E27FC236}">
                <a16:creationId xmlns:a16="http://schemas.microsoft.com/office/drawing/2014/main" id="{B24C3799-5198-5EB9-9CCD-76065C6B6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897" y="569130"/>
            <a:ext cx="876633" cy="876633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357C5169-BC72-31F9-AB41-9D2F3AAA63D3}"/>
              </a:ext>
            </a:extLst>
          </p:cNvPr>
          <p:cNvSpPr txBox="1"/>
          <p:nvPr/>
        </p:nvSpPr>
        <p:spPr>
          <a:xfrm>
            <a:off x="2144635" y="1155505"/>
            <a:ext cx="935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/>
              <a:t>Successi</a:t>
            </a:r>
            <a:endParaRPr lang="de-DE" sz="1600" b="1" dirty="0"/>
          </a:p>
        </p:txBody>
      </p:sp>
      <p:pic>
        <p:nvPicPr>
          <p:cNvPr id="30" name="Grafik 29" descr="Arzt mit einfarbiger Füllung">
            <a:extLst>
              <a:ext uri="{FF2B5EF4-FFF2-40B4-BE49-F238E27FC236}">
                <a16:creationId xmlns:a16="http://schemas.microsoft.com/office/drawing/2014/main" id="{53C056D0-4A99-C0FE-904A-99B7FB6B92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62398" y="3533417"/>
            <a:ext cx="635333" cy="635333"/>
          </a:xfrm>
          <a:prstGeom prst="rect">
            <a:avLst/>
          </a:prstGeom>
        </p:spPr>
      </p:pic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1B9F7597-16EB-9702-8BE2-2ED7426CA168}"/>
              </a:ext>
            </a:extLst>
          </p:cNvPr>
          <p:cNvCxnSpPr/>
          <p:nvPr/>
        </p:nvCxnSpPr>
        <p:spPr>
          <a:xfrm>
            <a:off x="6885973" y="4058017"/>
            <a:ext cx="288032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CB0A8805-352C-E82C-95EC-A26D3A170E55}"/>
              </a:ext>
            </a:extLst>
          </p:cNvPr>
          <p:cNvSpPr txBox="1"/>
          <p:nvPr/>
        </p:nvSpPr>
        <p:spPr>
          <a:xfrm>
            <a:off x="4933413" y="3848438"/>
            <a:ext cx="864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>
                <a:solidFill>
                  <a:schemeClr val="accent6"/>
                </a:solidFill>
              </a:rPr>
              <a:t>Carriera</a:t>
            </a:r>
            <a:endParaRPr lang="de-DE" sz="1600" b="1" dirty="0">
              <a:solidFill>
                <a:schemeClr val="accent6"/>
              </a:solidFill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C6C3480-1246-38B7-1C99-D0BB7C9EDA27}"/>
              </a:ext>
            </a:extLst>
          </p:cNvPr>
          <p:cNvSpPr txBox="1"/>
          <p:nvPr/>
        </p:nvSpPr>
        <p:spPr>
          <a:xfrm>
            <a:off x="7895941" y="2222104"/>
            <a:ext cx="3521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Studio di Medicina a Innsbruck e Modena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Specializzazione</a:t>
            </a:r>
            <a:r>
              <a:rPr lang="de-DE" sz="1200" dirty="0"/>
              <a:t> in </a:t>
            </a:r>
            <a:r>
              <a:rPr lang="de-DE" sz="1200" dirty="0" err="1"/>
              <a:t>Anestesia</a:t>
            </a:r>
            <a:r>
              <a:rPr lang="de-DE" sz="1200" dirty="0"/>
              <a:t> e </a:t>
            </a:r>
            <a:r>
              <a:rPr lang="de-DE" sz="1200" dirty="0" err="1"/>
              <a:t>medicina</a:t>
            </a:r>
            <a:r>
              <a:rPr lang="de-DE" sz="1200" dirty="0"/>
              <a:t> </a:t>
            </a:r>
            <a:r>
              <a:rPr lang="de-DE" sz="1200" dirty="0" err="1"/>
              <a:t>intensiva</a:t>
            </a:r>
            <a:r>
              <a:rPr lang="de-DE" sz="1200" dirty="0"/>
              <a:t> Innsbruck-</a:t>
            </a:r>
            <a:r>
              <a:rPr lang="de-DE" sz="1200" dirty="0" err="1"/>
              <a:t>Salisburgo</a:t>
            </a:r>
            <a:r>
              <a:rPr lang="de-DE" sz="1200" dirty="0"/>
              <a:t>-Vienna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Medico </a:t>
            </a:r>
            <a:r>
              <a:rPr lang="de-DE" sz="1200" dirty="0" err="1"/>
              <a:t>coord</a:t>
            </a:r>
            <a:r>
              <a:rPr lang="de-DE" sz="1200" dirty="0"/>
              <a:t>. </a:t>
            </a:r>
            <a:r>
              <a:rPr lang="de-DE" sz="1200" dirty="0" err="1"/>
              <a:t>d‘urgenza</a:t>
            </a:r>
            <a:r>
              <a:rPr lang="de-DE" sz="1200" dirty="0"/>
              <a:t> </a:t>
            </a:r>
            <a:r>
              <a:rPr lang="de-DE" sz="1200" dirty="0" err="1"/>
              <a:t>Università</a:t>
            </a:r>
            <a:r>
              <a:rPr lang="de-DE" sz="1200" dirty="0"/>
              <a:t> di </a:t>
            </a:r>
            <a:r>
              <a:rPr lang="de-DE" sz="1200" dirty="0" err="1"/>
              <a:t>Magonza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Corsi in Austria, Germania, Svizzera, Italia </a:t>
            </a:r>
            <a:r>
              <a:rPr lang="de-DE" sz="1200" dirty="0" err="1"/>
              <a:t>ed</a:t>
            </a:r>
            <a:r>
              <a:rPr lang="de-DE" sz="1200" dirty="0"/>
              <a:t> </a:t>
            </a:r>
            <a:r>
              <a:rPr lang="de-DE" sz="1200" dirty="0" err="1"/>
              <a:t>Inghilterra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Emergency and </a:t>
            </a:r>
            <a:r>
              <a:rPr lang="de-DE" sz="1200" dirty="0" err="1"/>
              <a:t>Contingency</a:t>
            </a:r>
            <a:r>
              <a:rPr lang="de-DE" sz="1200" dirty="0"/>
              <a:t>-Planner a Graz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MSc. EMDM - European Master of Disaster Medicine Novara – Bruxelles 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58146D2-F137-9DF4-3A24-D43CAB48BDF2}"/>
              </a:ext>
            </a:extLst>
          </p:cNvPr>
          <p:cNvSpPr txBox="1"/>
          <p:nvPr/>
        </p:nvSpPr>
        <p:spPr>
          <a:xfrm>
            <a:off x="6924779" y="1258954"/>
            <a:ext cx="3521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Nato </a:t>
            </a:r>
            <a:r>
              <a:rPr lang="de-DE" sz="1200" dirty="0" err="1"/>
              <a:t>il</a:t>
            </a:r>
            <a:r>
              <a:rPr lang="de-DE" sz="1200" dirty="0"/>
              <a:t> 05.02.1960 a </a:t>
            </a:r>
            <a:r>
              <a:rPr lang="de-DE" sz="1200" dirty="0" err="1"/>
              <a:t>Lagundo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Medico </a:t>
            </a:r>
            <a:r>
              <a:rPr lang="de-DE" sz="1200" dirty="0" err="1"/>
              <a:t>con</a:t>
            </a:r>
            <a:r>
              <a:rPr lang="de-DE" sz="1200" dirty="0"/>
              <a:t> </a:t>
            </a:r>
            <a:r>
              <a:rPr lang="de-DE" sz="1200" dirty="0" err="1"/>
              <a:t>passione</a:t>
            </a:r>
            <a:endParaRPr lang="de-DE" sz="12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38E2CE0-0B12-1B4B-8A05-14241D52A571}"/>
              </a:ext>
            </a:extLst>
          </p:cNvPr>
          <p:cNvSpPr txBox="1"/>
          <p:nvPr/>
        </p:nvSpPr>
        <p:spPr>
          <a:xfrm>
            <a:off x="4565343" y="4282562"/>
            <a:ext cx="43255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Medico </a:t>
            </a:r>
            <a:r>
              <a:rPr lang="de-DE" sz="1200" dirty="0" err="1"/>
              <a:t>d‘assistenza</a:t>
            </a:r>
            <a:r>
              <a:rPr lang="de-DE" sz="1200" dirty="0"/>
              <a:t> </a:t>
            </a:r>
            <a:r>
              <a:rPr lang="de-DE" sz="1200" dirty="0" err="1"/>
              <a:t>Chirurgia</a:t>
            </a:r>
            <a:r>
              <a:rPr lang="de-DE" sz="1200" dirty="0"/>
              <a:t> – Barmherzige Brüder </a:t>
            </a:r>
            <a:r>
              <a:rPr lang="de-DE" sz="1200" dirty="0" err="1"/>
              <a:t>Salisburgo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Medico </a:t>
            </a:r>
            <a:r>
              <a:rPr lang="de-DE" sz="1200" dirty="0" err="1"/>
              <a:t>d‘assistenza</a:t>
            </a:r>
            <a:r>
              <a:rPr lang="de-DE" sz="1200" dirty="0"/>
              <a:t> </a:t>
            </a:r>
            <a:r>
              <a:rPr lang="de-DE" sz="1200" dirty="0" err="1"/>
              <a:t>Anestesia</a:t>
            </a:r>
            <a:r>
              <a:rPr lang="de-DE" sz="1200" dirty="0"/>
              <a:t> ´“Lorenz Böhler“ Merano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Medico </a:t>
            </a:r>
            <a:r>
              <a:rPr lang="de-DE" sz="1200" dirty="0" err="1"/>
              <a:t>d‘assitenza</a:t>
            </a:r>
            <a:r>
              <a:rPr lang="de-DE" sz="1200" dirty="0"/>
              <a:t> </a:t>
            </a:r>
            <a:r>
              <a:rPr lang="de-DE" sz="1200" dirty="0" err="1"/>
              <a:t>Ospedale</a:t>
            </a:r>
            <a:r>
              <a:rPr lang="de-DE" sz="1200" dirty="0"/>
              <a:t> di Merano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Vice-Primario</a:t>
            </a:r>
            <a:r>
              <a:rPr lang="de-DE" sz="1200" dirty="0"/>
              <a:t> 118 </a:t>
            </a:r>
            <a:r>
              <a:rPr lang="de-DE" sz="1200" dirty="0" err="1"/>
              <a:t>Ospedale</a:t>
            </a:r>
            <a:r>
              <a:rPr lang="de-DE" sz="1200" dirty="0"/>
              <a:t> di Bolzano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Dirigente</a:t>
            </a:r>
            <a:r>
              <a:rPr lang="de-DE" sz="1200" dirty="0"/>
              <a:t> medico Base </a:t>
            </a:r>
            <a:r>
              <a:rPr lang="de-DE" sz="1200" dirty="0" err="1"/>
              <a:t>elisoccorso</a:t>
            </a:r>
            <a:r>
              <a:rPr lang="de-DE" sz="1200" dirty="0"/>
              <a:t> Pelikan 1 – Bolzano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Dirigente</a:t>
            </a:r>
            <a:r>
              <a:rPr lang="de-DE" sz="1200" dirty="0"/>
              <a:t> medico </a:t>
            </a:r>
            <a:r>
              <a:rPr lang="de-DE" sz="1200" dirty="0" err="1"/>
              <a:t>struttura</a:t>
            </a:r>
            <a:r>
              <a:rPr lang="de-DE" sz="1200" dirty="0"/>
              <a:t> semplice </a:t>
            </a:r>
            <a:r>
              <a:rPr lang="de-DE" sz="1200" dirty="0" err="1"/>
              <a:t>Ospedale</a:t>
            </a:r>
            <a:r>
              <a:rPr lang="de-DE" sz="1200" dirty="0"/>
              <a:t> di Merano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Primario</a:t>
            </a:r>
            <a:r>
              <a:rPr lang="de-DE" sz="1200" dirty="0"/>
              <a:t> Pronto </a:t>
            </a:r>
            <a:r>
              <a:rPr lang="de-DE" sz="1200" dirty="0" err="1"/>
              <a:t>Soccorso</a:t>
            </a:r>
            <a:r>
              <a:rPr lang="de-DE" sz="1200" dirty="0"/>
              <a:t> </a:t>
            </a:r>
            <a:r>
              <a:rPr lang="de-DE" sz="1200" dirty="0" err="1"/>
              <a:t>Ospedale</a:t>
            </a:r>
            <a:r>
              <a:rPr lang="de-DE" sz="1200" dirty="0"/>
              <a:t> di Merano 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7C548B97-B687-6B22-C6D3-E3F81DFA0B89}"/>
              </a:ext>
            </a:extLst>
          </p:cNvPr>
          <p:cNvSpPr txBox="1"/>
          <p:nvPr/>
        </p:nvSpPr>
        <p:spPr>
          <a:xfrm>
            <a:off x="68668" y="1445763"/>
            <a:ext cx="40042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Premio „Österreichischer Dissertationspreis“ per </a:t>
            </a:r>
            <a:r>
              <a:rPr lang="de-DE" sz="1200" dirty="0" err="1"/>
              <a:t>Anestesia</a:t>
            </a:r>
            <a:r>
              <a:rPr lang="de-DE" sz="1200" dirty="0"/>
              <a:t> e Medicina </a:t>
            </a:r>
            <a:r>
              <a:rPr lang="de-DE" sz="1200" dirty="0" err="1"/>
              <a:t>intensiva</a:t>
            </a:r>
            <a:r>
              <a:rPr lang="de-DE" sz="1200" dirty="0"/>
              <a:t> a Vienna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Attestato</a:t>
            </a:r>
            <a:r>
              <a:rPr lang="de-DE" sz="1200" dirty="0"/>
              <a:t> di Pubblica </a:t>
            </a:r>
            <a:r>
              <a:rPr lang="de-DE" sz="1200" dirty="0" err="1"/>
              <a:t>Benemerenza</a:t>
            </a:r>
            <a:r>
              <a:rPr lang="de-DE" sz="1200" dirty="0"/>
              <a:t> (</a:t>
            </a:r>
            <a:r>
              <a:rPr lang="de-DE" sz="1200" dirty="0" err="1"/>
              <a:t>terremoto</a:t>
            </a:r>
            <a:r>
              <a:rPr lang="de-DE" sz="1200" dirty="0"/>
              <a:t> </a:t>
            </a:r>
            <a:r>
              <a:rPr lang="de-DE" sz="1200" dirty="0" err="1"/>
              <a:t>Abruzzo</a:t>
            </a:r>
            <a:r>
              <a:rPr lang="de-DE" sz="12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Svolgimento</a:t>
            </a:r>
            <a:r>
              <a:rPr lang="de-DE" sz="1200" dirty="0"/>
              <a:t> della fase </a:t>
            </a:r>
            <a:r>
              <a:rPr lang="de-DE" sz="1200" dirty="0" err="1"/>
              <a:t>sperimentale</a:t>
            </a:r>
            <a:r>
              <a:rPr lang="de-DE" sz="1200" dirty="0"/>
              <a:t> di </a:t>
            </a:r>
            <a:r>
              <a:rPr lang="de-DE" sz="1200" dirty="0" err="1"/>
              <a:t>volo</a:t>
            </a:r>
            <a:r>
              <a:rPr lang="de-DE" sz="1200" dirty="0"/>
              <a:t> </a:t>
            </a:r>
            <a:r>
              <a:rPr lang="de-DE" sz="1200" dirty="0" err="1"/>
              <a:t>notturno</a:t>
            </a:r>
            <a:r>
              <a:rPr lang="de-DE" sz="1200" dirty="0"/>
              <a:t>  </a:t>
            </a:r>
          </a:p>
          <a:p>
            <a:r>
              <a:rPr lang="de-DE" sz="1200" dirty="0"/>
              <a:t>     Pelikan 1, 2000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Introduzione</a:t>
            </a:r>
            <a:r>
              <a:rPr lang="de-DE" sz="1200" dirty="0"/>
              <a:t> </a:t>
            </a:r>
            <a:r>
              <a:rPr lang="de-DE" sz="1200" dirty="0" err="1"/>
              <a:t>dell‘OBI</a:t>
            </a:r>
            <a:r>
              <a:rPr lang="de-DE" sz="1200" dirty="0"/>
              <a:t> </a:t>
            </a:r>
            <a:r>
              <a:rPr lang="de-DE" sz="1200" dirty="0" err="1"/>
              <a:t>come</a:t>
            </a:r>
            <a:r>
              <a:rPr lang="de-DE" sz="1200" dirty="0"/>
              <a:t> </a:t>
            </a:r>
            <a:r>
              <a:rPr lang="de-DE" sz="1200" dirty="0" err="1"/>
              <a:t>progetto</a:t>
            </a:r>
            <a:r>
              <a:rPr lang="de-DE" sz="1200" dirty="0"/>
              <a:t> clinico-</a:t>
            </a:r>
            <a:r>
              <a:rPr lang="de-DE" sz="1200" dirty="0" err="1"/>
              <a:t>innovativo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Introduzione</a:t>
            </a:r>
            <a:r>
              <a:rPr lang="de-DE" sz="1200" dirty="0"/>
              <a:t> del </a:t>
            </a:r>
            <a:r>
              <a:rPr lang="de-DE" sz="1200" dirty="0" err="1"/>
              <a:t>sistema</a:t>
            </a:r>
            <a:r>
              <a:rPr lang="de-DE" sz="1200" dirty="0"/>
              <a:t> Manchester Triage in Alto Adige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Costruzione</a:t>
            </a:r>
            <a:r>
              <a:rPr lang="de-DE" sz="1200" dirty="0"/>
              <a:t> </a:t>
            </a:r>
            <a:r>
              <a:rPr lang="de-DE" sz="1200" dirty="0" err="1"/>
              <a:t>nuova</a:t>
            </a:r>
            <a:r>
              <a:rPr lang="de-DE" sz="1200" dirty="0"/>
              <a:t> Pronto </a:t>
            </a:r>
            <a:r>
              <a:rPr lang="de-DE" sz="1200" dirty="0" err="1"/>
              <a:t>soccorso</a:t>
            </a:r>
            <a:r>
              <a:rPr lang="de-DE" sz="1200" dirty="0"/>
              <a:t> di Merano</a:t>
            </a:r>
          </a:p>
          <a:p>
            <a:endParaRPr lang="de-DE" sz="1400" dirty="0"/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85B198DC-0907-C8F6-4C5F-17F3664EEFCA}"/>
              </a:ext>
            </a:extLst>
          </p:cNvPr>
          <p:cNvCxnSpPr>
            <a:cxnSpLocks/>
          </p:cNvCxnSpPr>
          <p:nvPr/>
        </p:nvCxnSpPr>
        <p:spPr>
          <a:xfrm>
            <a:off x="3784842" y="1412776"/>
            <a:ext cx="5687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E1BBF959-E00E-6940-9DF2-230DB2CA62E6}"/>
              </a:ext>
            </a:extLst>
          </p:cNvPr>
          <p:cNvCxnSpPr/>
          <p:nvPr/>
        </p:nvCxnSpPr>
        <p:spPr>
          <a:xfrm>
            <a:off x="7587018" y="2021460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id="{1A7CD130-31E2-56D1-F9A1-77F858628EEE}"/>
              </a:ext>
            </a:extLst>
          </p:cNvPr>
          <p:cNvCxnSpPr/>
          <p:nvPr/>
        </p:nvCxnSpPr>
        <p:spPr>
          <a:xfrm>
            <a:off x="3774240" y="4118760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analyse unter mikroskop solide symbol, medizinische tests konzept, laborgeräte zeichen auf weißem hintergrund, mikroskop-symbol im glyphenstil für mobiles konzept, web-design. vektorgrafiken. - wissenschaft icons stock-grafiken, -clipart, -cartoons und -symbole">
            <a:extLst>
              <a:ext uri="{FF2B5EF4-FFF2-40B4-BE49-F238E27FC236}">
                <a16:creationId xmlns:a16="http://schemas.microsoft.com/office/drawing/2014/main" id="{97ACD57C-C6A5-BF28-345B-4069B71AA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93" y="3457253"/>
            <a:ext cx="726466" cy="72646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3" name="Textfeld 62">
            <a:extLst>
              <a:ext uri="{FF2B5EF4-FFF2-40B4-BE49-F238E27FC236}">
                <a16:creationId xmlns:a16="http://schemas.microsoft.com/office/drawing/2014/main" id="{EE751D00-CD24-FD91-95E7-5966B4E79693}"/>
              </a:ext>
            </a:extLst>
          </p:cNvPr>
          <p:cNvSpPr txBox="1"/>
          <p:nvPr/>
        </p:nvSpPr>
        <p:spPr>
          <a:xfrm>
            <a:off x="1765278" y="3884278"/>
            <a:ext cx="812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/>
              <a:t>Scienza</a:t>
            </a:r>
            <a:endParaRPr lang="de-DE" sz="1600" b="1" dirty="0"/>
          </a:p>
        </p:txBody>
      </p:sp>
      <p:sp>
        <p:nvSpPr>
          <p:cNvPr id="1024" name="Textfeld 1023">
            <a:extLst>
              <a:ext uri="{FF2B5EF4-FFF2-40B4-BE49-F238E27FC236}">
                <a16:creationId xmlns:a16="http://schemas.microsoft.com/office/drawing/2014/main" id="{E48048CE-B872-D8AD-860A-F493BACE979C}"/>
              </a:ext>
            </a:extLst>
          </p:cNvPr>
          <p:cNvSpPr txBox="1"/>
          <p:nvPr/>
        </p:nvSpPr>
        <p:spPr>
          <a:xfrm>
            <a:off x="198632" y="4252876"/>
            <a:ext cx="4461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Diverse </a:t>
            </a:r>
            <a:r>
              <a:rPr lang="de-DE" sz="1200" dirty="0" err="1"/>
              <a:t>pubblicazioni</a:t>
            </a:r>
            <a:r>
              <a:rPr lang="de-DE" sz="1200" dirty="0"/>
              <a:t> </a:t>
            </a:r>
            <a:r>
              <a:rPr lang="de-DE" sz="1200" dirty="0" err="1"/>
              <a:t>sulla</a:t>
            </a:r>
            <a:r>
              <a:rPr lang="de-DE" sz="1200" dirty="0"/>
              <a:t> </a:t>
            </a:r>
            <a:r>
              <a:rPr lang="de-DE" sz="1200" dirty="0" err="1"/>
              <a:t>medicina</a:t>
            </a:r>
            <a:r>
              <a:rPr lang="de-DE" sz="1200" dirty="0"/>
              <a:t> </a:t>
            </a:r>
            <a:r>
              <a:rPr lang="de-DE" sz="1200" dirty="0" err="1"/>
              <a:t>d‘urgenza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Organizzazione</a:t>
            </a:r>
            <a:r>
              <a:rPr lang="de-DE" sz="1200" dirty="0"/>
              <a:t> di </a:t>
            </a:r>
            <a:r>
              <a:rPr lang="de-DE" sz="1200" dirty="0" err="1"/>
              <a:t>diversi</a:t>
            </a:r>
            <a:r>
              <a:rPr lang="de-DE" sz="1200" dirty="0"/>
              <a:t> </a:t>
            </a:r>
            <a:r>
              <a:rPr lang="de-DE" sz="1200" dirty="0" err="1"/>
              <a:t>congressi</a:t>
            </a:r>
            <a:r>
              <a:rPr lang="de-DE" sz="1200" dirty="0"/>
              <a:t> </a:t>
            </a:r>
            <a:r>
              <a:rPr lang="de-DE" sz="1200" dirty="0" err="1"/>
              <a:t>nazionali</a:t>
            </a:r>
            <a:r>
              <a:rPr lang="de-DE" sz="1200" dirty="0"/>
              <a:t> </a:t>
            </a:r>
            <a:r>
              <a:rPr lang="de-DE" sz="1200" dirty="0" err="1"/>
              <a:t>ed</a:t>
            </a:r>
            <a:r>
              <a:rPr lang="de-DE" sz="1200" dirty="0"/>
              <a:t> </a:t>
            </a:r>
            <a:r>
              <a:rPr lang="de-DE" sz="1200" dirty="0" err="1"/>
              <a:t>internazionali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Relazioni</a:t>
            </a:r>
            <a:r>
              <a:rPr lang="de-DE" sz="1200" dirty="0"/>
              <a:t> in </a:t>
            </a:r>
            <a:r>
              <a:rPr lang="de-DE" sz="1200" dirty="0" err="1"/>
              <a:t>diversi</a:t>
            </a:r>
            <a:r>
              <a:rPr lang="de-DE" sz="1200" dirty="0"/>
              <a:t> </a:t>
            </a:r>
            <a:r>
              <a:rPr lang="de-DE" sz="1200" dirty="0" err="1"/>
              <a:t>congressi</a:t>
            </a:r>
            <a:r>
              <a:rPr lang="de-DE" sz="1200" dirty="0"/>
              <a:t> in Germania, Spagna, Gran </a:t>
            </a:r>
            <a:r>
              <a:rPr lang="de-DE" sz="1200" dirty="0" err="1"/>
              <a:t>Bretagna</a:t>
            </a:r>
            <a:r>
              <a:rPr lang="de-DE" sz="1200" dirty="0"/>
              <a:t>,</a:t>
            </a:r>
          </a:p>
          <a:p>
            <a:r>
              <a:rPr lang="de-DE" sz="1200" dirty="0"/>
              <a:t>     Portogallo, Italia </a:t>
            </a:r>
            <a:r>
              <a:rPr lang="de-DE" sz="1200" dirty="0" err="1"/>
              <a:t>ed</a:t>
            </a:r>
            <a:r>
              <a:rPr lang="de-DE" sz="1200" dirty="0"/>
              <a:t> Austria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Prof. </a:t>
            </a:r>
            <a:r>
              <a:rPr lang="de-DE" sz="1200" dirty="0" err="1"/>
              <a:t>a.c.</a:t>
            </a:r>
            <a:r>
              <a:rPr lang="de-DE" sz="1200" dirty="0"/>
              <a:t> </a:t>
            </a:r>
            <a:r>
              <a:rPr lang="de-DE" sz="1200" dirty="0" err="1"/>
              <a:t>Università</a:t>
            </a:r>
            <a:r>
              <a:rPr lang="de-DE" sz="1200" dirty="0"/>
              <a:t> di Verona, Medicina </a:t>
            </a:r>
            <a:r>
              <a:rPr lang="de-DE" sz="1200" dirty="0" err="1"/>
              <a:t>d‘urgenza</a:t>
            </a:r>
            <a:r>
              <a:rPr lang="de-DE" sz="1200" dirty="0"/>
              <a:t> </a:t>
            </a:r>
            <a:r>
              <a:rPr lang="de-DE" sz="1200" dirty="0" err="1"/>
              <a:t>presso</a:t>
            </a:r>
            <a:r>
              <a:rPr lang="de-DE" sz="1200" dirty="0"/>
              <a:t> </a:t>
            </a:r>
            <a:r>
              <a:rPr lang="de-DE" sz="1200" dirty="0" err="1"/>
              <a:t>il</a:t>
            </a:r>
            <a:r>
              <a:rPr lang="de-DE" sz="1200" dirty="0"/>
              <a:t> </a:t>
            </a:r>
          </a:p>
          <a:p>
            <a:r>
              <a:rPr lang="de-DE" sz="1200" dirty="0"/>
              <a:t>     Polo </a:t>
            </a:r>
            <a:r>
              <a:rPr lang="de-DE" sz="1200" dirty="0" err="1"/>
              <a:t>universitario</a:t>
            </a:r>
            <a:r>
              <a:rPr lang="de-DE" sz="1200"/>
              <a:t> „</a:t>
            </a:r>
            <a:r>
              <a:rPr lang="de-DE" sz="1200" dirty="0"/>
              <a:t>Claudiana“ a Bolzano</a:t>
            </a:r>
          </a:p>
        </p:txBody>
      </p:sp>
    </p:spTree>
    <p:extLst>
      <p:ext uri="{BB962C8B-B14F-4D97-AF65-F5344CB8AC3E}">
        <p14:creationId xmlns:p14="http://schemas.microsoft.com/office/powerpoint/2010/main" val="3706591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21272B4-310B-4E12-9222-282D81706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8F1707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Ausgabe 1-2019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8F1707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6575A4-A32D-4D66-B7ED-6479DE88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8F1707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www.powerpoint-aktuell.de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8F1707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27" name="Grafik 4">
            <a:extLst>
              <a:ext uri="{FF2B5EF4-FFF2-40B4-BE49-F238E27FC236}">
                <a16:creationId xmlns:a16="http://schemas.microsoft.com/office/drawing/2014/main" id="{FF7DE441-AB82-4329-AD9E-3CB0B1454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344" y="1772816"/>
            <a:ext cx="2892224" cy="3443676"/>
          </a:xfrm>
          <a:prstGeom prst="rect">
            <a:avLst/>
          </a:prstGeom>
        </p:spPr>
      </p:pic>
      <p:pic>
        <p:nvPicPr>
          <p:cNvPr id="26" name="Grafik 3">
            <a:extLst>
              <a:ext uri="{FF2B5EF4-FFF2-40B4-BE49-F238E27FC236}">
                <a16:creationId xmlns:a16="http://schemas.microsoft.com/office/drawing/2014/main" id="{A7128AF0-0F1F-4293-8EFC-193D595D2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62" y="2725270"/>
            <a:ext cx="3349338" cy="2995036"/>
          </a:xfrm>
          <a:prstGeom prst="rect">
            <a:avLst/>
          </a:prstGeom>
        </p:spPr>
      </p:pic>
      <p:pic>
        <p:nvPicPr>
          <p:cNvPr id="25" name="Grafik 2">
            <a:extLst>
              <a:ext uri="{FF2B5EF4-FFF2-40B4-BE49-F238E27FC236}">
                <a16:creationId xmlns:a16="http://schemas.microsoft.com/office/drawing/2014/main" id="{D78F9814-CE00-47BC-829B-FE04C3AFD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23" y="3428231"/>
            <a:ext cx="3738736" cy="2332988"/>
          </a:xfrm>
          <a:prstGeom prst="rect">
            <a:avLst/>
          </a:prstGeom>
        </p:spPr>
      </p:pic>
      <p:pic>
        <p:nvPicPr>
          <p:cNvPr id="24" name="Grafik 1">
            <a:extLst>
              <a:ext uri="{FF2B5EF4-FFF2-40B4-BE49-F238E27FC236}">
                <a16:creationId xmlns:a16="http://schemas.microsoft.com/office/drawing/2014/main" id="{2C5EFD3C-4FD5-43B4-837C-973950E52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080" y="2725270"/>
            <a:ext cx="2376264" cy="30417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A94EAC-40D3-5353-AADF-107211FA4087}"/>
              </a:ext>
            </a:extLst>
          </p:cNvPr>
          <p:cNvSpPr txBox="1">
            <a:spLocks/>
          </p:cNvSpPr>
          <p:nvPr/>
        </p:nvSpPr>
        <p:spPr>
          <a:xfrm>
            <a:off x="812800" y="157480"/>
            <a:ext cx="10871200" cy="1341120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de-DE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defTabSz="1219170">
              <a:defRPr/>
            </a:pPr>
            <a:r>
              <a:rPr lang="de-DE" sz="6000" b="1" dirty="0">
                <a:solidFill>
                  <a:schemeClr val="tx1"/>
                </a:solidFill>
              </a:rPr>
              <a:t>Il Pronto </a:t>
            </a:r>
            <a:r>
              <a:rPr lang="de-DE" sz="6000" b="1" dirty="0" err="1">
                <a:solidFill>
                  <a:schemeClr val="tx1"/>
                </a:solidFill>
              </a:rPr>
              <a:t>soccorso</a:t>
            </a:r>
            <a:r>
              <a:rPr lang="de-DE" sz="6000" b="1" dirty="0">
                <a:solidFill>
                  <a:schemeClr val="tx1"/>
                </a:solidFill>
              </a:rPr>
              <a:t> </a:t>
            </a:r>
            <a:r>
              <a:rPr lang="de-DE" sz="6000" b="1" dirty="0" err="1">
                <a:solidFill>
                  <a:schemeClr val="tx1"/>
                </a:solidFill>
              </a:rPr>
              <a:t>nell‘arco</a:t>
            </a:r>
            <a:r>
              <a:rPr lang="de-DE" sz="6000" b="1" dirty="0">
                <a:solidFill>
                  <a:schemeClr val="tx1"/>
                </a:solidFill>
              </a:rPr>
              <a:t> del tempo</a:t>
            </a:r>
            <a:endParaRPr lang="de-DE" sz="5600" b="1" dirty="0">
              <a:solidFill>
                <a:schemeClr val="tx1"/>
              </a:solidFill>
              <a:latin typeface="Tw Cen M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359FF6B-2542-B0D0-70FB-8F49F32BA581}"/>
              </a:ext>
            </a:extLst>
          </p:cNvPr>
          <p:cNvSpPr txBox="1"/>
          <p:nvPr/>
        </p:nvSpPr>
        <p:spPr>
          <a:xfrm>
            <a:off x="695400" y="2509956"/>
            <a:ext cx="224932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err="1"/>
              <a:t>Cambiamento</a:t>
            </a:r>
            <a:r>
              <a:rPr lang="de-DE" sz="1200" dirty="0"/>
              <a:t> da </a:t>
            </a:r>
            <a:r>
              <a:rPr lang="de-DE" sz="1200" dirty="0" err="1"/>
              <a:t>una</a:t>
            </a:r>
            <a:r>
              <a:rPr lang="de-DE" sz="1200" dirty="0"/>
              <a:t> „</a:t>
            </a:r>
            <a:r>
              <a:rPr lang="de-DE" sz="1200" dirty="0" err="1"/>
              <a:t>cosa</a:t>
            </a:r>
            <a:r>
              <a:rPr lang="de-DE" sz="1200" dirty="0"/>
              <a:t> </a:t>
            </a:r>
            <a:r>
              <a:rPr lang="de-DE" sz="1200" dirty="0" err="1"/>
              <a:t>necessaria</a:t>
            </a:r>
            <a:r>
              <a:rPr lang="de-DE" sz="1200" dirty="0"/>
              <a:t>“ a </a:t>
            </a:r>
            <a:r>
              <a:rPr lang="de-DE" sz="1200" dirty="0" err="1"/>
              <a:t>una</a:t>
            </a:r>
            <a:r>
              <a:rPr lang="de-DE" sz="1200" dirty="0"/>
              <a:t> </a:t>
            </a:r>
            <a:r>
              <a:rPr lang="de-DE" sz="1200" dirty="0" err="1"/>
              <a:t>parte</a:t>
            </a:r>
            <a:r>
              <a:rPr lang="de-DE" sz="1200" dirty="0"/>
              <a:t> </a:t>
            </a:r>
            <a:r>
              <a:rPr lang="de-DE" sz="1200" dirty="0" err="1"/>
              <a:t>importante</a:t>
            </a:r>
            <a:r>
              <a:rPr lang="de-DE" sz="1200" dirty="0"/>
              <a:t> di </a:t>
            </a:r>
            <a:r>
              <a:rPr lang="de-DE" sz="1200" dirty="0" err="1"/>
              <a:t>un</a:t>
            </a:r>
            <a:r>
              <a:rPr lang="de-DE" sz="1200" dirty="0"/>
              <a:t> </a:t>
            </a:r>
            <a:r>
              <a:rPr lang="de-DE" sz="1200" dirty="0" err="1"/>
              <a:t>Ospedale</a:t>
            </a:r>
            <a:endParaRPr lang="de-DE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6CD40CF-3C88-2DF9-D04A-E558D3A37B60}"/>
              </a:ext>
            </a:extLst>
          </p:cNvPr>
          <p:cNvSpPr txBox="1"/>
          <p:nvPr/>
        </p:nvSpPr>
        <p:spPr>
          <a:xfrm>
            <a:off x="4751787" y="2345836"/>
            <a:ext cx="1368224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de-DE" sz="1200" dirty="0" err="1">
                <a:solidFill>
                  <a:srgbClr val="161F31"/>
                </a:solidFill>
                <a:latin typeface="Calibri" panose="020F0502020204030204" pitchFamily="34" charset="0"/>
              </a:rPr>
              <a:t>Pazienti</a:t>
            </a:r>
            <a:r>
              <a:rPr lang="de-DE" sz="1200" dirty="0">
                <a:solidFill>
                  <a:srgbClr val="161F31"/>
                </a:solidFill>
                <a:latin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rgbClr val="161F31"/>
                </a:solidFill>
                <a:latin typeface="Calibri" panose="020F0502020204030204" pitchFamily="34" charset="0"/>
              </a:rPr>
              <a:t>che</a:t>
            </a:r>
            <a:r>
              <a:rPr lang="de-DE" sz="1200" dirty="0">
                <a:solidFill>
                  <a:srgbClr val="161F31"/>
                </a:solidFill>
                <a:latin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rgbClr val="161F31"/>
                </a:solidFill>
                <a:latin typeface="Calibri" panose="020F0502020204030204" pitchFamily="34" charset="0"/>
              </a:rPr>
              <a:t>necessitano</a:t>
            </a:r>
            <a:r>
              <a:rPr lang="de-DE" sz="1200" dirty="0">
                <a:solidFill>
                  <a:srgbClr val="161F31"/>
                </a:solidFill>
                <a:latin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rgbClr val="161F31"/>
                </a:solidFill>
                <a:latin typeface="Calibri" panose="020F0502020204030204" pitchFamily="34" charset="0"/>
              </a:rPr>
              <a:t>un‘alta</a:t>
            </a:r>
            <a:r>
              <a:rPr lang="de-DE" sz="1200" dirty="0">
                <a:solidFill>
                  <a:srgbClr val="161F31"/>
                </a:solidFill>
                <a:latin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rgbClr val="161F31"/>
                </a:solidFill>
                <a:latin typeface="Calibri" panose="020F0502020204030204" pitchFamily="34" charset="0"/>
              </a:rPr>
              <a:t>assistenza</a:t>
            </a:r>
            <a:r>
              <a:rPr lang="de-DE" sz="1200" dirty="0">
                <a:solidFill>
                  <a:srgbClr val="161F31"/>
                </a:solidFill>
                <a:latin typeface="Calibri" panose="020F0502020204030204" pitchFamily="34" charset="0"/>
              </a:rPr>
              <a:t> e </a:t>
            </a:r>
            <a:r>
              <a:rPr lang="de-DE" sz="1200" dirty="0" err="1">
                <a:solidFill>
                  <a:srgbClr val="161F31"/>
                </a:solidFill>
                <a:latin typeface="Calibri" panose="020F0502020204030204" pitchFamily="34" charset="0"/>
              </a:rPr>
              <a:t>meno</a:t>
            </a:r>
            <a:r>
              <a:rPr lang="de-DE" sz="1200" dirty="0">
                <a:solidFill>
                  <a:srgbClr val="161F31"/>
                </a:solidFill>
                <a:latin typeface="Calibri" panose="020F0502020204030204" pitchFamily="34" charset="0"/>
              </a:rPr>
              <a:t> – </a:t>
            </a:r>
            <a:r>
              <a:rPr lang="de-DE" sz="1200" dirty="0" err="1">
                <a:solidFill>
                  <a:srgbClr val="161F31"/>
                </a:solidFill>
                <a:latin typeface="Calibri" panose="020F0502020204030204" pitchFamily="34" charset="0"/>
              </a:rPr>
              <a:t>il</a:t>
            </a:r>
            <a:r>
              <a:rPr lang="de-DE" sz="1200" dirty="0">
                <a:solidFill>
                  <a:srgbClr val="161F31"/>
                </a:solidFill>
                <a:latin typeface="Calibri" panose="020F0502020204030204" pitchFamily="34" charset="0"/>
              </a:rPr>
              <a:t> medico </a:t>
            </a:r>
            <a:r>
              <a:rPr lang="de-DE" sz="1200" dirty="0" err="1">
                <a:solidFill>
                  <a:srgbClr val="161F31"/>
                </a:solidFill>
                <a:latin typeface="Calibri" panose="020F0502020204030204" pitchFamily="34" charset="0"/>
              </a:rPr>
              <a:t>ospedaliero</a:t>
            </a:r>
            <a:r>
              <a:rPr lang="de-DE" sz="1200" dirty="0">
                <a:solidFill>
                  <a:srgbClr val="161F31"/>
                </a:solidFill>
                <a:latin typeface="Calibri" panose="020F0502020204030204" pitchFamily="34" charset="0"/>
              </a:rPr>
              <a:t> è </a:t>
            </a:r>
            <a:r>
              <a:rPr lang="de-DE" sz="1200" dirty="0" err="1">
                <a:solidFill>
                  <a:srgbClr val="161F31"/>
                </a:solidFill>
                <a:latin typeface="Calibri" panose="020F0502020204030204" pitchFamily="34" charset="0"/>
              </a:rPr>
              <a:t>il</a:t>
            </a:r>
            <a:r>
              <a:rPr lang="de-DE" sz="1200" dirty="0">
                <a:solidFill>
                  <a:srgbClr val="161F31"/>
                </a:solidFill>
                <a:latin typeface="Calibri" panose="020F0502020204030204" pitchFamily="34" charset="0"/>
              </a:rPr>
              <a:t> „medico di </a:t>
            </a:r>
            <a:r>
              <a:rPr lang="de-DE" sz="1200" dirty="0" err="1">
                <a:solidFill>
                  <a:srgbClr val="161F31"/>
                </a:solidFill>
                <a:latin typeface="Calibri" panose="020F0502020204030204" pitchFamily="34" charset="0"/>
              </a:rPr>
              <a:t>famiglia</a:t>
            </a:r>
            <a:r>
              <a:rPr lang="de-DE" sz="1200" dirty="0">
                <a:solidFill>
                  <a:srgbClr val="161F31"/>
                </a:solidFill>
                <a:latin typeface="Calibri" panose="020F0502020204030204" pitchFamily="34" charset="0"/>
              </a:rPr>
              <a:t>“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68DB684-BD3C-2617-C1E1-8F08E7A489FA}"/>
              </a:ext>
            </a:extLst>
          </p:cNvPr>
          <p:cNvSpPr txBox="1"/>
          <p:nvPr/>
        </p:nvSpPr>
        <p:spPr>
          <a:xfrm>
            <a:off x="7320136" y="1919873"/>
            <a:ext cx="132111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de-DE" sz="1200" b="0" i="0" u="none" strike="noStrike" baseline="0" dirty="0" err="1">
                <a:solidFill>
                  <a:srgbClr val="161F31"/>
                </a:solidFill>
                <a:latin typeface="Calibri" panose="020F0502020204030204" pitchFamily="34" charset="0"/>
              </a:rPr>
              <a:t>Effettività</a:t>
            </a:r>
            <a:r>
              <a:rPr lang="de-DE" sz="1200" b="0" i="0" u="none" strike="noStrike" baseline="0" dirty="0">
                <a:solidFill>
                  <a:srgbClr val="161F31"/>
                </a:solidFill>
                <a:latin typeface="Calibri" panose="020F0502020204030204" pitchFamily="34" charset="0"/>
              </a:rPr>
              <a:t>,  </a:t>
            </a:r>
            <a:r>
              <a:rPr lang="de-DE" sz="1200" b="0" i="0" u="none" strike="noStrike" baseline="0" dirty="0" err="1">
                <a:solidFill>
                  <a:srgbClr val="161F31"/>
                </a:solidFill>
                <a:latin typeface="Calibri" panose="020F0502020204030204" pitchFamily="34" charset="0"/>
              </a:rPr>
              <a:t>orientamento</a:t>
            </a:r>
            <a:r>
              <a:rPr lang="de-DE" sz="1200" b="0" i="0" u="none" strike="noStrike" baseline="0" dirty="0">
                <a:solidFill>
                  <a:srgbClr val="161F31"/>
                </a:solidFill>
                <a:latin typeface="Calibri" panose="020F0502020204030204" pitchFamily="34" charset="0"/>
              </a:rPr>
              <a:t> </a:t>
            </a:r>
            <a:r>
              <a:rPr lang="de-DE" sz="1200" b="0" i="0" u="none" strike="noStrike" baseline="0" dirty="0" err="1">
                <a:solidFill>
                  <a:srgbClr val="161F31"/>
                </a:solidFill>
                <a:latin typeface="Calibri" panose="020F0502020204030204" pitchFamily="34" charset="0"/>
              </a:rPr>
              <a:t>agli</a:t>
            </a:r>
            <a:r>
              <a:rPr lang="de-DE" sz="1200" b="0" i="0" u="none" strike="noStrike" baseline="0" dirty="0">
                <a:solidFill>
                  <a:srgbClr val="161F31"/>
                </a:solidFill>
                <a:latin typeface="Calibri" panose="020F0502020204030204" pitchFamily="34" charset="0"/>
              </a:rPr>
              <a:t> </a:t>
            </a:r>
            <a:r>
              <a:rPr lang="de-DE" sz="1200" b="0" i="0" u="none" strike="noStrike" baseline="0" dirty="0" err="1">
                <a:solidFill>
                  <a:srgbClr val="161F31"/>
                </a:solidFill>
                <a:latin typeface="Calibri" panose="020F0502020204030204" pitchFamily="34" charset="0"/>
              </a:rPr>
              <a:t>obiettivi</a:t>
            </a:r>
            <a:r>
              <a:rPr lang="de-DE" sz="1200" b="0" i="0" u="none" strike="noStrike" baseline="0" dirty="0">
                <a:solidFill>
                  <a:srgbClr val="161F31"/>
                </a:solidFill>
                <a:latin typeface="Calibri" panose="020F0502020204030204" pitchFamily="34" charset="0"/>
              </a:rPr>
              <a:t>, </a:t>
            </a:r>
            <a:r>
              <a:rPr lang="de-DE" sz="1200" b="0" i="0" u="none" strike="noStrike" baseline="0" dirty="0" err="1">
                <a:solidFill>
                  <a:srgbClr val="161F31"/>
                </a:solidFill>
                <a:latin typeface="Calibri" panose="020F0502020204030204" pitchFamily="34" charset="0"/>
              </a:rPr>
              <a:t>affidabilità</a:t>
            </a:r>
            <a:r>
              <a:rPr lang="de-DE" sz="1200" b="0" i="0" u="none" strike="noStrike" baseline="0" dirty="0">
                <a:solidFill>
                  <a:srgbClr val="161F31"/>
                </a:solidFill>
                <a:latin typeface="Calibri" panose="020F0502020204030204" pitchFamily="34" charset="0"/>
              </a:rPr>
              <a:t>, </a:t>
            </a:r>
            <a:r>
              <a:rPr lang="de-DE" sz="1200" b="0" i="0" u="none" strike="noStrike" baseline="0" dirty="0" err="1">
                <a:solidFill>
                  <a:srgbClr val="161F31"/>
                </a:solidFill>
                <a:latin typeface="Calibri" panose="020F0502020204030204" pitchFamily="34" charset="0"/>
              </a:rPr>
              <a:t>standards</a:t>
            </a:r>
            <a:r>
              <a:rPr lang="de-DE" sz="1200" b="0" i="0" u="none" strike="noStrike" baseline="0" dirty="0">
                <a:solidFill>
                  <a:srgbClr val="161F31"/>
                </a:solidFill>
                <a:latin typeface="Calibri" panose="020F0502020204030204" pitchFamily="34" charset="0"/>
              </a:rPr>
              <a:t> di</a:t>
            </a:r>
            <a:r>
              <a:rPr lang="de-DE" sz="1200" dirty="0">
                <a:solidFill>
                  <a:srgbClr val="161F31"/>
                </a:solidFill>
                <a:latin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rgbClr val="161F31"/>
                </a:solidFill>
                <a:latin typeface="Calibri" panose="020F0502020204030204" pitchFamily="34" charset="0"/>
              </a:rPr>
              <a:t>cura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79464D3-798C-BB90-74A2-DB24E3C58B96}"/>
              </a:ext>
            </a:extLst>
          </p:cNvPr>
          <p:cNvSpPr txBox="1"/>
          <p:nvPr/>
        </p:nvSpPr>
        <p:spPr>
          <a:xfrm>
            <a:off x="9840416" y="1632543"/>
            <a:ext cx="1364005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1200" b="0" i="0" u="none" strike="noStrike" baseline="0" dirty="0">
                <a:solidFill>
                  <a:srgbClr val="161F31"/>
                </a:solidFill>
                <a:latin typeface="Calibri" panose="020F0502020204030204" pitchFamily="34" charset="0"/>
              </a:rPr>
              <a:t>Tempi di </a:t>
            </a:r>
            <a:r>
              <a:rPr lang="de-DE" sz="1200" b="0" i="0" u="none" strike="noStrike" baseline="0" dirty="0" err="1">
                <a:solidFill>
                  <a:srgbClr val="161F31"/>
                </a:solidFill>
                <a:latin typeface="Calibri" panose="020F0502020204030204" pitchFamily="34" charset="0"/>
              </a:rPr>
              <a:t>attesa</a:t>
            </a:r>
            <a:r>
              <a:rPr lang="de-DE" sz="1200" b="0" i="0" u="none" strike="noStrike" baseline="0" dirty="0">
                <a:solidFill>
                  <a:srgbClr val="161F31"/>
                </a:solidFill>
                <a:latin typeface="Calibri" panose="020F0502020204030204" pitchFamily="34" charset="0"/>
              </a:rPr>
              <a:t> </a:t>
            </a:r>
            <a:r>
              <a:rPr lang="de-DE" sz="1200" b="0" i="0" u="none" strike="noStrike" baseline="0" dirty="0" err="1">
                <a:solidFill>
                  <a:srgbClr val="161F31"/>
                </a:solidFill>
                <a:latin typeface="Calibri" panose="020F0502020204030204" pitchFamily="34" charset="0"/>
              </a:rPr>
              <a:t>ovunque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210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/>
          <p:cNvSpPr/>
          <p:nvPr/>
        </p:nvSpPr>
        <p:spPr bwMode="auto">
          <a:xfrm>
            <a:off x="4821073" y="2630836"/>
            <a:ext cx="4860925" cy="122396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 err="1">
                <a:solidFill>
                  <a:srgbClr val="005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Reparti</a:t>
            </a:r>
            <a:endParaRPr lang="de-DE" sz="1200" dirty="0">
              <a:solidFill>
                <a:srgbClr val="00505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311371" y="69438"/>
            <a:ext cx="11467323" cy="1143000"/>
          </a:xfrm>
        </p:spPr>
        <p:txBody>
          <a:bodyPr/>
          <a:lstStyle/>
          <a:p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Far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vedere</a:t>
            </a:r>
            <a:r>
              <a:rPr lang="de-DE" sz="3200" dirty="0">
                <a:solidFill>
                  <a:schemeClr val="tx1"/>
                </a:solidFill>
              </a:rPr>
              <a:t> le </a:t>
            </a:r>
            <a:r>
              <a:rPr lang="de-DE" sz="3200" dirty="0" err="1">
                <a:solidFill>
                  <a:schemeClr val="tx1"/>
                </a:solidFill>
              </a:rPr>
              <a:t>attività</a:t>
            </a:r>
            <a:r>
              <a:rPr lang="de-DE" sz="3200" dirty="0">
                <a:solidFill>
                  <a:schemeClr val="tx1"/>
                </a:solidFill>
              </a:rPr>
              <a:t> non </a:t>
            </a:r>
            <a:r>
              <a:rPr lang="de-DE" sz="3200" dirty="0" err="1">
                <a:solidFill>
                  <a:schemeClr val="tx1"/>
                </a:solidFill>
              </a:rPr>
              <a:t>produttive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4" name="Abgerundetes Rechteck 3"/>
          <p:cNvSpPr/>
          <p:nvPr/>
        </p:nvSpPr>
        <p:spPr>
          <a:xfrm rot="20340667">
            <a:off x="5375108" y="1376936"/>
            <a:ext cx="1771650" cy="287338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i="1" dirty="0" err="1">
                <a:solidFill>
                  <a:srgbClr val="005050"/>
                </a:solidFill>
                <a:latin typeface="Verdana"/>
                <a:ea typeface="ＭＳ Ｐゴシック"/>
              </a:rPr>
              <a:t>Esempio</a:t>
            </a:r>
            <a:endParaRPr lang="de-DE" sz="1600" i="1" dirty="0">
              <a:solidFill>
                <a:srgbClr val="005050"/>
              </a:solidFill>
              <a:latin typeface="Verdana"/>
              <a:ea typeface="ＭＳ Ｐゴシック"/>
            </a:endParaRPr>
          </a:p>
        </p:txBody>
      </p:sp>
      <p:sp>
        <p:nvSpPr>
          <p:cNvPr id="6" name="Textfeld 5"/>
          <p:cNvSpPr txBox="1"/>
          <p:nvPr/>
        </p:nvSpPr>
        <p:spPr bwMode="blackWhite">
          <a:xfrm>
            <a:off x="1524247" y="6610350"/>
            <a:ext cx="1498859" cy="24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54000" rIns="54000" bIns="54000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900" dirty="0" err="1">
                <a:solidFill>
                  <a:srgbClr val="005050"/>
                </a:solidFill>
                <a:latin typeface="Verdana"/>
                <a:ea typeface="ＭＳ Ｐゴシック" pitchFamily="34" charset="-128"/>
              </a:rPr>
              <a:t>Fonte</a:t>
            </a:r>
            <a:r>
              <a:rPr lang="de-DE" sz="900" dirty="0">
                <a:solidFill>
                  <a:srgbClr val="005050"/>
                </a:solidFill>
                <a:latin typeface="Verdana"/>
                <a:ea typeface="ＭＳ Ｐゴシック" pitchFamily="34" charset="-128"/>
              </a:rPr>
              <a:t>: IAP GmbH, 2012</a:t>
            </a:r>
          </a:p>
        </p:txBody>
      </p:sp>
      <p:sp>
        <p:nvSpPr>
          <p:cNvPr id="29701" name="Rechteck 6"/>
          <p:cNvSpPr>
            <a:spLocks noChangeArrowheads="1"/>
          </p:cNvSpPr>
          <p:nvPr/>
        </p:nvSpPr>
        <p:spPr bwMode="auto">
          <a:xfrm>
            <a:off x="2481095" y="1965674"/>
            <a:ext cx="1006475" cy="61118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 err="1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Accettazione</a:t>
            </a:r>
            <a:endParaRPr lang="de-DE" sz="1200" dirty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9702" name="Rechteck 7"/>
          <p:cNvSpPr>
            <a:spLocks noChangeArrowheads="1"/>
          </p:cNvSpPr>
          <p:nvPr/>
        </p:nvSpPr>
        <p:spPr bwMode="auto">
          <a:xfrm>
            <a:off x="2481096" y="3062633"/>
            <a:ext cx="900112" cy="61118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 err="1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Accett</a:t>
            </a:r>
            <a:r>
              <a:rPr lang="de-DE" sz="1200" dirty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. </a:t>
            </a:r>
            <a:r>
              <a:rPr lang="de-DE" sz="1200" dirty="0" err="1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centrale</a:t>
            </a:r>
            <a:endParaRPr lang="de-DE" sz="1200" dirty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9703" name="Rechteck 8"/>
          <p:cNvSpPr>
            <a:spLocks noChangeArrowheads="1"/>
          </p:cNvSpPr>
          <p:nvPr/>
        </p:nvSpPr>
        <p:spPr bwMode="auto">
          <a:xfrm>
            <a:off x="3705060" y="3062633"/>
            <a:ext cx="900113" cy="61118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 err="1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Accett</a:t>
            </a:r>
            <a:r>
              <a:rPr lang="de-DE" sz="1200" dirty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. </a:t>
            </a:r>
            <a:r>
              <a:rPr lang="de-DE" sz="1200" dirty="0" err="1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reparto</a:t>
            </a:r>
            <a:endParaRPr lang="de-DE" sz="1200" dirty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9704" name="Rechteck 9"/>
          <p:cNvSpPr>
            <a:spLocks noChangeArrowheads="1"/>
          </p:cNvSpPr>
          <p:nvPr/>
        </p:nvSpPr>
        <p:spPr bwMode="auto">
          <a:xfrm>
            <a:off x="4965534" y="3062633"/>
            <a:ext cx="900113" cy="61118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Diagnostica</a:t>
            </a:r>
          </a:p>
        </p:txBody>
      </p:sp>
      <p:sp>
        <p:nvSpPr>
          <p:cNvPr id="29705" name="Rechteck 10"/>
          <p:cNvSpPr>
            <a:spLocks noChangeArrowheads="1"/>
          </p:cNvSpPr>
          <p:nvPr/>
        </p:nvSpPr>
        <p:spPr bwMode="auto">
          <a:xfrm>
            <a:off x="6260934" y="3062633"/>
            <a:ext cx="900113" cy="61118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 err="1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Anestesia</a:t>
            </a:r>
            <a:endParaRPr lang="de-DE" sz="1200" dirty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9706" name="Rechteck 11"/>
          <p:cNvSpPr>
            <a:spLocks noChangeArrowheads="1"/>
          </p:cNvSpPr>
          <p:nvPr/>
        </p:nvSpPr>
        <p:spPr bwMode="auto">
          <a:xfrm>
            <a:off x="7449971" y="3062633"/>
            <a:ext cx="900112" cy="61118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 err="1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Chirurgia</a:t>
            </a:r>
            <a:endParaRPr lang="de-DE" sz="1200" dirty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9707" name="Rechteck 12"/>
          <p:cNvSpPr>
            <a:spLocks noChangeArrowheads="1"/>
          </p:cNvSpPr>
          <p:nvPr/>
        </p:nvSpPr>
        <p:spPr bwMode="auto">
          <a:xfrm>
            <a:off x="8673935" y="3062633"/>
            <a:ext cx="900113" cy="61118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Medicina </a:t>
            </a:r>
            <a:r>
              <a:rPr lang="de-DE" sz="1200" dirty="0" err="1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interna</a:t>
            </a:r>
            <a:endParaRPr lang="de-DE" sz="1200" dirty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9708" name="Rechteck 13"/>
          <p:cNvSpPr>
            <a:spLocks noChangeArrowheads="1"/>
          </p:cNvSpPr>
          <p:nvPr/>
        </p:nvSpPr>
        <p:spPr bwMode="auto">
          <a:xfrm>
            <a:off x="8673935" y="1929161"/>
            <a:ext cx="900113" cy="61277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Entlassung</a:t>
            </a:r>
          </a:p>
        </p:txBody>
      </p:sp>
      <p:sp>
        <p:nvSpPr>
          <p:cNvPr id="29709" name="Rechteck 16"/>
          <p:cNvSpPr>
            <a:spLocks noChangeArrowheads="1"/>
          </p:cNvSpPr>
          <p:nvPr/>
        </p:nvSpPr>
        <p:spPr bwMode="auto">
          <a:xfrm>
            <a:off x="3813010" y="4573936"/>
            <a:ext cx="1152525" cy="612775"/>
          </a:xfrm>
          <a:prstGeom prst="rect">
            <a:avLst/>
          </a:prstGeom>
          <a:solidFill>
            <a:srgbClr val="FFC000"/>
          </a:solidFill>
          <a:ln w="15875" algn="ctr">
            <a:solidFill>
              <a:schemeClr val="bg1"/>
            </a:solidFill>
            <a:round/>
            <a:headEnd/>
            <a:tailEnd/>
          </a:ln>
        </p:spPr>
        <p:txBody>
          <a:bodyPr lIns="36000" tIns="36000" rIns="36000" bIns="3600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 err="1">
                <a:solidFill>
                  <a:srgbClr val="005050"/>
                </a:solidFill>
                <a:latin typeface="Arial" charset="0"/>
                <a:ea typeface="ＭＳ Ｐゴシック" pitchFamily="34" charset="-128"/>
              </a:rPr>
              <a:t>Aspettare</a:t>
            </a:r>
            <a:r>
              <a:rPr lang="de-DE" sz="1200" dirty="0">
                <a:solidFill>
                  <a:srgbClr val="00505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de-DE" sz="1200" dirty="0" err="1">
                <a:solidFill>
                  <a:srgbClr val="005050"/>
                </a:solidFill>
                <a:latin typeface="Arial" charset="0"/>
                <a:ea typeface="ＭＳ Ｐゴシック" pitchFamily="34" charset="-128"/>
              </a:rPr>
              <a:t>dopo</a:t>
            </a:r>
            <a:r>
              <a:rPr lang="de-DE" sz="1200" dirty="0">
                <a:solidFill>
                  <a:srgbClr val="00505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de-DE" sz="1200" dirty="0" err="1">
                <a:solidFill>
                  <a:srgbClr val="005050"/>
                </a:solidFill>
                <a:latin typeface="Arial" charset="0"/>
                <a:ea typeface="ＭＳ Ｐゴシック" pitchFamily="34" charset="-128"/>
              </a:rPr>
              <a:t>l‘accettazione</a:t>
            </a:r>
            <a:endParaRPr lang="de-DE" sz="1200" dirty="0">
              <a:solidFill>
                <a:srgbClr val="00505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9710" name="Rechteck 17"/>
          <p:cNvSpPr>
            <a:spLocks noChangeArrowheads="1"/>
          </p:cNvSpPr>
          <p:nvPr/>
        </p:nvSpPr>
        <p:spPr bwMode="auto">
          <a:xfrm>
            <a:off x="4965533" y="4573936"/>
            <a:ext cx="1042988" cy="612775"/>
          </a:xfrm>
          <a:prstGeom prst="rect">
            <a:avLst/>
          </a:prstGeom>
          <a:solidFill>
            <a:srgbClr val="FFC000"/>
          </a:solidFill>
          <a:ln w="15875" algn="ctr">
            <a:solidFill>
              <a:schemeClr val="bg1"/>
            </a:solidFill>
            <a:round/>
            <a:headEnd/>
            <a:tailEnd/>
          </a:ln>
        </p:spPr>
        <p:txBody>
          <a:bodyPr lIns="36000" tIns="36000" rIns="36000" bIns="3600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 err="1">
                <a:solidFill>
                  <a:srgbClr val="005050"/>
                </a:solidFill>
                <a:latin typeface="Arial" charset="0"/>
                <a:ea typeface="ＭＳ Ｐゴシック" pitchFamily="34" charset="-128"/>
              </a:rPr>
              <a:t>Trasporto</a:t>
            </a:r>
            <a:endParaRPr lang="de-DE" sz="1200" dirty="0">
              <a:solidFill>
                <a:srgbClr val="00505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9711" name="Rechteck 18"/>
          <p:cNvSpPr>
            <a:spLocks noChangeArrowheads="1"/>
          </p:cNvSpPr>
          <p:nvPr/>
        </p:nvSpPr>
        <p:spPr bwMode="auto">
          <a:xfrm>
            <a:off x="6008523" y="4573936"/>
            <a:ext cx="1152525" cy="612775"/>
          </a:xfrm>
          <a:prstGeom prst="rect">
            <a:avLst/>
          </a:prstGeom>
          <a:solidFill>
            <a:srgbClr val="FFC000"/>
          </a:solidFill>
          <a:ln w="15875" algn="ctr">
            <a:solidFill>
              <a:schemeClr val="bg1"/>
            </a:solidFill>
            <a:round/>
            <a:headEnd/>
            <a:tailEnd/>
          </a:ln>
        </p:spPr>
        <p:txBody>
          <a:bodyPr lIns="36000" tIns="36000" rIns="36000" bIns="3600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 err="1">
                <a:solidFill>
                  <a:srgbClr val="005050"/>
                </a:solidFill>
                <a:latin typeface="Arial" charset="0"/>
                <a:ea typeface="ＭＳ Ｐゴシック" pitchFamily="34" charset="-128"/>
              </a:rPr>
              <a:t>Aspettare</a:t>
            </a:r>
            <a:r>
              <a:rPr lang="de-DE" sz="1200" dirty="0">
                <a:solidFill>
                  <a:srgbClr val="005050"/>
                </a:solidFill>
                <a:latin typeface="Arial" charset="0"/>
                <a:ea typeface="ＭＳ Ｐゴシック" pitchFamily="34" charset="-128"/>
              </a:rPr>
              <a:t> prima della </a:t>
            </a:r>
            <a:r>
              <a:rPr lang="de-DE" sz="1200" dirty="0" err="1">
                <a:solidFill>
                  <a:srgbClr val="005050"/>
                </a:solidFill>
                <a:latin typeface="Arial" charset="0"/>
                <a:ea typeface="ＭＳ Ｐゴシック" pitchFamily="34" charset="-128"/>
              </a:rPr>
              <a:t>diagnostica</a:t>
            </a:r>
            <a:endParaRPr lang="de-DE" sz="1200" dirty="0">
              <a:solidFill>
                <a:srgbClr val="00505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9712" name="Rechteck 19"/>
          <p:cNvSpPr>
            <a:spLocks noChangeArrowheads="1"/>
          </p:cNvSpPr>
          <p:nvPr/>
        </p:nvSpPr>
        <p:spPr bwMode="auto">
          <a:xfrm>
            <a:off x="7161048" y="4573936"/>
            <a:ext cx="1044575" cy="612775"/>
          </a:xfrm>
          <a:prstGeom prst="rect">
            <a:avLst/>
          </a:prstGeom>
          <a:solidFill>
            <a:srgbClr val="C2D978"/>
          </a:solidFill>
          <a:ln w="15875" algn="ctr">
            <a:solidFill>
              <a:schemeClr val="bg1"/>
            </a:solidFill>
            <a:round/>
            <a:headEnd/>
            <a:tailEnd/>
          </a:ln>
        </p:spPr>
        <p:txBody>
          <a:bodyPr lIns="36000" tIns="36000" rIns="36000" bIns="3600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 err="1">
                <a:solidFill>
                  <a:srgbClr val="005050"/>
                </a:solidFill>
                <a:latin typeface="Arial" charset="0"/>
                <a:ea typeface="ＭＳ Ｐゴシック" pitchFamily="34" charset="-128"/>
              </a:rPr>
              <a:t>preparazione</a:t>
            </a:r>
            <a:endParaRPr lang="de-DE" sz="1200" dirty="0">
              <a:solidFill>
                <a:srgbClr val="00505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9713" name="Rechteck 20"/>
          <p:cNvSpPr>
            <a:spLocks noChangeArrowheads="1"/>
          </p:cNvSpPr>
          <p:nvPr/>
        </p:nvSpPr>
        <p:spPr bwMode="auto">
          <a:xfrm>
            <a:off x="8205623" y="4573936"/>
            <a:ext cx="1152525" cy="612775"/>
          </a:xfrm>
          <a:prstGeom prst="rect">
            <a:avLst/>
          </a:prstGeom>
          <a:solidFill>
            <a:srgbClr val="C2D978"/>
          </a:solidFill>
          <a:ln w="15875" algn="ctr">
            <a:solidFill>
              <a:schemeClr val="bg1"/>
            </a:solidFill>
            <a:round/>
            <a:headEnd/>
            <a:tailEnd/>
          </a:ln>
        </p:spPr>
        <p:txBody>
          <a:bodyPr lIns="36000" tIns="36000" rIns="36000" bIns="3600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 err="1">
                <a:solidFill>
                  <a:srgbClr val="005050"/>
                </a:solidFill>
                <a:latin typeface="Arial" charset="0"/>
                <a:ea typeface="ＭＳ Ｐゴシック" pitchFamily="34" charset="-128"/>
              </a:rPr>
              <a:t>Svolgimento</a:t>
            </a:r>
            <a:endParaRPr lang="de-DE" sz="1200" dirty="0">
              <a:solidFill>
                <a:srgbClr val="005050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2" name="Gruppieren 35"/>
          <p:cNvGrpSpPr>
            <a:grpSpLocks/>
          </p:cNvGrpSpPr>
          <p:nvPr/>
        </p:nvGrpSpPr>
        <p:grpSpPr bwMode="auto">
          <a:xfrm>
            <a:off x="2516023" y="1568796"/>
            <a:ext cx="217487" cy="360362"/>
            <a:chOff x="3239852" y="2528900"/>
            <a:chExt cx="216024" cy="360040"/>
          </a:xfrm>
        </p:grpSpPr>
        <p:sp>
          <p:nvSpPr>
            <p:cNvPr id="29797" name="Ellipse 21"/>
            <p:cNvSpPr>
              <a:spLocks noChangeArrowheads="1"/>
            </p:cNvSpPr>
            <p:nvPr/>
          </p:nvSpPr>
          <p:spPr bwMode="auto">
            <a:xfrm>
              <a:off x="3293858" y="2528900"/>
              <a:ext cx="108012" cy="108012"/>
            </a:xfrm>
            <a:prstGeom prst="ellipse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505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29798" name="Gerade Verbindung 23"/>
            <p:cNvCxnSpPr>
              <a:cxnSpLocks noChangeShapeType="1"/>
              <a:stCxn id="29797" idx="4"/>
            </p:cNvCxnSpPr>
            <p:nvPr/>
          </p:nvCxnSpPr>
          <p:spPr bwMode="auto">
            <a:xfrm>
              <a:off x="3347864" y="2636912"/>
              <a:ext cx="0" cy="18002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99" name="Gerade Verbindung 25"/>
            <p:cNvCxnSpPr>
              <a:cxnSpLocks noChangeShapeType="1"/>
            </p:cNvCxnSpPr>
            <p:nvPr/>
          </p:nvCxnSpPr>
          <p:spPr bwMode="auto">
            <a:xfrm flipV="1">
              <a:off x="3347864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800" name="Gerade Verbindung 27"/>
            <p:cNvCxnSpPr>
              <a:cxnSpLocks noChangeShapeType="1"/>
            </p:cNvCxnSpPr>
            <p:nvPr/>
          </p:nvCxnSpPr>
          <p:spPr bwMode="auto">
            <a:xfrm flipH="1" flipV="1">
              <a:off x="3239852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801" name="Gerade Verbindung 30"/>
            <p:cNvCxnSpPr>
              <a:cxnSpLocks noChangeShapeType="1"/>
            </p:cNvCxnSpPr>
            <p:nvPr/>
          </p:nvCxnSpPr>
          <p:spPr bwMode="auto">
            <a:xfrm flipV="1">
              <a:off x="3239852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802" name="Gerade Verbindung 31"/>
            <p:cNvCxnSpPr>
              <a:cxnSpLocks noChangeShapeType="1"/>
            </p:cNvCxnSpPr>
            <p:nvPr/>
          </p:nvCxnSpPr>
          <p:spPr bwMode="auto">
            <a:xfrm flipH="1" flipV="1">
              <a:off x="3347864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29715" name="Gerade Verbindung mit Pfeil 38"/>
          <p:cNvCxnSpPr>
            <a:cxnSpLocks noChangeShapeType="1"/>
            <a:stCxn id="29701" idx="2"/>
            <a:endCxn id="29702" idx="0"/>
          </p:cNvCxnSpPr>
          <p:nvPr/>
        </p:nvCxnSpPr>
        <p:spPr bwMode="auto">
          <a:xfrm flipH="1">
            <a:off x="2931152" y="2576861"/>
            <a:ext cx="53181" cy="48577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16" name="Gerade Verbindung mit Pfeil 39"/>
          <p:cNvCxnSpPr>
            <a:cxnSpLocks noChangeShapeType="1"/>
            <a:stCxn id="29702" idx="3"/>
            <a:endCxn id="29703" idx="1"/>
          </p:cNvCxnSpPr>
          <p:nvPr/>
        </p:nvCxnSpPr>
        <p:spPr bwMode="auto">
          <a:xfrm>
            <a:off x="3381208" y="3367433"/>
            <a:ext cx="32385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17" name="Gerade Verbindung mit Pfeil 43"/>
          <p:cNvCxnSpPr>
            <a:cxnSpLocks noChangeShapeType="1"/>
            <a:stCxn id="29703" idx="3"/>
            <a:endCxn id="29704" idx="1"/>
          </p:cNvCxnSpPr>
          <p:nvPr/>
        </p:nvCxnSpPr>
        <p:spPr bwMode="auto">
          <a:xfrm>
            <a:off x="4605171" y="3367433"/>
            <a:ext cx="360362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18" name="Gerade Verbindung mit Pfeil 45"/>
          <p:cNvCxnSpPr>
            <a:cxnSpLocks noChangeShapeType="1"/>
            <a:stCxn id="29704" idx="3"/>
            <a:endCxn id="29705" idx="1"/>
          </p:cNvCxnSpPr>
          <p:nvPr/>
        </p:nvCxnSpPr>
        <p:spPr bwMode="auto">
          <a:xfrm>
            <a:off x="5865647" y="3367433"/>
            <a:ext cx="395287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19" name="Gerade Verbindung mit Pfeil 47"/>
          <p:cNvCxnSpPr>
            <a:cxnSpLocks noChangeShapeType="1"/>
            <a:stCxn id="29705" idx="3"/>
            <a:endCxn id="29706" idx="1"/>
          </p:cNvCxnSpPr>
          <p:nvPr/>
        </p:nvCxnSpPr>
        <p:spPr bwMode="auto">
          <a:xfrm>
            <a:off x="7161048" y="3367433"/>
            <a:ext cx="28892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20" name="Gerade Verbindung mit Pfeil 49"/>
          <p:cNvCxnSpPr>
            <a:cxnSpLocks noChangeShapeType="1"/>
            <a:stCxn id="29706" idx="3"/>
            <a:endCxn id="29707" idx="1"/>
          </p:cNvCxnSpPr>
          <p:nvPr/>
        </p:nvCxnSpPr>
        <p:spPr bwMode="auto">
          <a:xfrm>
            <a:off x="8350083" y="3367433"/>
            <a:ext cx="32385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21" name="Gerade Verbindung mit Pfeil 51"/>
          <p:cNvCxnSpPr>
            <a:cxnSpLocks noChangeShapeType="1"/>
            <a:stCxn id="29707" idx="0"/>
            <a:endCxn id="29708" idx="2"/>
          </p:cNvCxnSpPr>
          <p:nvPr/>
        </p:nvCxnSpPr>
        <p:spPr bwMode="auto">
          <a:xfrm flipV="1">
            <a:off x="9123196" y="2541933"/>
            <a:ext cx="0" cy="5207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22" name="Gerade Verbindung mit Pfeil 52"/>
          <p:cNvCxnSpPr>
            <a:cxnSpLocks noChangeShapeType="1"/>
          </p:cNvCxnSpPr>
          <p:nvPr/>
        </p:nvCxnSpPr>
        <p:spPr bwMode="auto">
          <a:xfrm>
            <a:off x="2930358" y="1568799"/>
            <a:ext cx="0" cy="3968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23" name="Gerade Verbindung mit Pfeil 53"/>
          <p:cNvCxnSpPr>
            <a:cxnSpLocks noChangeShapeType="1"/>
          </p:cNvCxnSpPr>
          <p:nvPr/>
        </p:nvCxnSpPr>
        <p:spPr bwMode="auto">
          <a:xfrm flipV="1">
            <a:off x="9123196" y="1568799"/>
            <a:ext cx="0" cy="3968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9724" name="Textfeld 54"/>
          <p:cNvSpPr txBox="1">
            <a:spLocks noChangeArrowheads="1"/>
          </p:cNvSpPr>
          <p:nvPr/>
        </p:nvSpPr>
        <p:spPr bwMode="auto">
          <a:xfrm>
            <a:off x="2623260" y="1268761"/>
            <a:ext cx="8300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 err="1">
                <a:solidFill>
                  <a:srgbClr val="005050"/>
                </a:solidFill>
                <a:latin typeface="Verdana" pitchFamily="34" charset="0"/>
                <a:ea typeface="ＭＳ Ｐゴシック" pitchFamily="34" charset="-128"/>
              </a:rPr>
              <a:t>Paziente</a:t>
            </a:r>
            <a:endParaRPr lang="de-DE" sz="1200" dirty="0">
              <a:solidFill>
                <a:srgbClr val="00505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9725" name="Textfeld 55"/>
          <p:cNvSpPr txBox="1">
            <a:spLocks noChangeArrowheads="1"/>
          </p:cNvSpPr>
          <p:nvPr/>
        </p:nvSpPr>
        <p:spPr bwMode="auto">
          <a:xfrm>
            <a:off x="8817426" y="1268761"/>
            <a:ext cx="7194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5050"/>
                </a:solidFill>
                <a:latin typeface="Verdana" pitchFamily="34" charset="0"/>
                <a:ea typeface="ＭＳ Ｐゴシック" pitchFamily="34" charset="-128"/>
              </a:rPr>
              <a:t>Patient</a:t>
            </a:r>
          </a:p>
        </p:txBody>
      </p:sp>
      <p:cxnSp>
        <p:nvCxnSpPr>
          <p:cNvPr id="58" name="Gerade Verbindung 57"/>
          <p:cNvCxnSpPr>
            <a:stCxn id="29703" idx="3"/>
          </p:cNvCxnSpPr>
          <p:nvPr/>
        </p:nvCxnSpPr>
        <p:spPr bwMode="auto">
          <a:xfrm flipH="1">
            <a:off x="3813010" y="3367433"/>
            <a:ext cx="792163" cy="12065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731" name="Textfeld 70"/>
          <p:cNvSpPr txBox="1">
            <a:spLocks noChangeArrowheads="1"/>
          </p:cNvSpPr>
          <p:nvPr/>
        </p:nvSpPr>
        <p:spPr bwMode="auto">
          <a:xfrm>
            <a:off x="2021787" y="4819998"/>
            <a:ext cx="18806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 err="1">
                <a:solidFill>
                  <a:srgbClr val="005050"/>
                </a:solidFill>
                <a:latin typeface="Verdana" pitchFamily="34" charset="0"/>
                <a:ea typeface="ＭＳ Ｐゴシック" pitchFamily="34" charset="-128"/>
              </a:rPr>
              <a:t>Elemento</a:t>
            </a:r>
            <a:r>
              <a:rPr lang="de-DE" sz="1200" dirty="0">
                <a:solidFill>
                  <a:srgbClr val="005050"/>
                </a:solidFill>
                <a:latin typeface="Verdana" pitchFamily="34" charset="0"/>
                <a:ea typeface="ＭＳ Ｐゴシック" pitchFamily="34" charset="-128"/>
              </a:rPr>
              <a:t> di </a:t>
            </a:r>
            <a:r>
              <a:rPr lang="de-DE" sz="1200" dirty="0" err="1">
                <a:solidFill>
                  <a:srgbClr val="005050"/>
                </a:solidFill>
                <a:latin typeface="Verdana" pitchFamily="34" charset="0"/>
                <a:ea typeface="ＭＳ Ｐゴシック" pitchFamily="34" charset="-128"/>
              </a:rPr>
              <a:t>percorso</a:t>
            </a:r>
            <a:endParaRPr lang="de-DE" sz="1200" dirty="0">
              <a:solidFill>
                <a:srgbClr val="00505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cxnSp>
        <p:nvCxnSpPr>
          <p:cNvPr id="29732" name="Gerade Verbindung 72"/>
          <p:cNvCxnSpPr>
            <a:cxnSpLocks noChangeShapeType="1"/>
          </p:cNvCxnSpPr>
          <p:nvPr/>
        </p:nvCxnSpPr>
        <p:spPr bwMode="auto">
          <a:xfrm>
            <a:off x="3813008" y="5186708"/>
            <a:ext cx="0" cy="71913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33" name="Gerade Verbindung 73"/>
          <p:cNvCxnSpPr>
            <a:cxnSpLocks noChangeShapeType="1"/>
          </p:cNvCxnSpPr>
          <p:nvPr/>
        </p:nvCxnSpPr>
        <p:spPr bwMode="auto">
          <a:xfrm>
            <a:off x="9321633" y="5186708"/>
            <a:ext cx="0" cy="71913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34" name="Gerade Verbindung mit Pfeil 75"/>
          <p:cNvCxnSpPr>
            <a:cxnSpLocks noChangeShapeType="1"/>
          </p:cNvCxnSpPr>
          <p:nvPr/>
        </p:nvCxnSpPr>
        <p:spPr bwMode="auto">
          <a:xfrm>
            <a:off x="3813009" y="5366096"/>
            <a:ext cx="3348038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9735" name="Gerade Verbindung 76"/>
          <p:cNvCxnSpPr>
            <a:cxnSpLocks noChangeShapeType="1"/>
          </p:cNvCxnSpPr>
          <p:nvPr/>
        </p:nvCxnSpPr>
        <p:spPr bwMode="auto">
          <a:xfrm>
            <a:off x="7161046" y="5186708"/>
            <a:ext cx="0" cy="1793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36" name="Gerade Verbindung mit Pfeil 79"/>
          <p:cNvCxnSpPr>
            <a:cxnSpLocks noChangeShapeType="1"/>
          </p:cNvCxnSpPr>
          <p:nvPr/>
        </p:nvCxnSpPr>
        <p:spPr bwMode="auto">
          <a:xfrm>
            <a:off x="3813010" y="5870921"/>
            <a:ext cx="550862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9737" name="Gerade Verbindung mit Pfeil 81"/>
          <p:cNvCxnSpPr>
            <a:cxnSpLocks noChangeShapeType="1"/>
          </p:cNvCxnSpPr>
          <p:nvPr/>
        </p:nvCxnSpPr>
        <p:spPr bwMode="auto">
          <a:xfrm>
            <a:off x="7161047" y="5366096"/>
            <a:ext cx="2160587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9738" name="Textfeld 83"/>
          <p:cNvSpPr txBox="1">
            <a:spLocks noChangeArrowheads="1"/>
          </p:cNvSpPr>
          <p:nvPr/>
        </p:nvSpPr>
        <p:spPr bwMode="auto">
          <a:xfrm>
            <a:off x="4457329" y="5186711"/>
            <a:ext cx="217687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solidFill>
                  <a:srgbClr val="005050"/>
                </a:solidFill>
                <a:latin typeface="Verdana" pitchFamily="34" charset="0"/>
                <a:ea typeface="ＭＳ Ｐゴシック" pitchFamily="34" charset="-128"/>
              </a:rPr>
              <a:t>ZUE – Tempo di </a:t>
            </a:r>
            <a:r>
              <a:rPr lang="de-DE" sz="1200" dirty="0" err="1">
                <a:solidFill>
                  <a:srgbClr val="005050"/>
                </a:solidFill>
                <a:latin typeface="Verdana" pitchFamily="34" charset="0"/>
                <a:ea typeface="ＭＳ Ｐゴシック" pitchFamily="34" charset="-128"/>
              </a:rPr>
              <a:t>intervallo</a:t>
            </a:r>
            <a:endParaRPr lang="de-DE" sz="1200" dirty="0">
              <a:solidFill>
                <a:srgbClr val="005050"/>
              </a:solidFill>
              <a:latin typeface="Verdana" pitchFamily="34" charset="0"/>
              <a:ea typeface="ＭＳ Ｐゴシック" pitchFamily="34" charset="-128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solidFill>
                  <a:srgbClr val="005050"/>
                </a:solidFill>
                <a:latin typeface="Verdana" pitchFamily="34" charset="0"/>
                <a:ea typeface="ＭＳ Ｐゴシック" pitchFamily="34" charset="-128"/>
              </a:rPr>
              <a:t>= 90-95%</a:t>
            </a:r>
          </a:p>
        </p:txBody>
      </p:sp>
      <p:sp>
        <p:nvSpPr>
          <p:cNvPr id="29739" name="Textfeld 84"/>
          <p:cNvSpPr txBox="1">
            <a:spLocks noChangeArrowheads="1"/>
          </p:cNvSpPr>
          <p:nvPr/>
        </p:nvSpPr>
        <p:spPr bwMode="auto">
          <a:xfrm>
            <a:off x="7009405" y="5186711"/>
            <a:ext cx="2495619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solidFill>
                  <a:srgbClr val="005050"/>
                </a:solidFill>
                <a:latin typeface="Verdana" pitchFamily="34" charset="0"/>
                <a:ea typeface="ＭＳ Ｐゴシック" pitchFamily="34" charset="-128"/>
              </a:rPr>
              <a:t>ZDF – Tempo </a:t>
            </a:r>
            <a:r>
              <a:rPr lang="de-DE" sz="1200" dirty="0" err="1">
                <a:solidFill>
                  <a:srgbClr val="005050"/>
                </a:solidFill>
                <a:latin typeface="Verdana" pitchFamily="34" charset="0"/>
                <a:ea typeface="ＭＳ Ｐゴシック" pitchFamily="34" charset="-128"/>
              </a:rPr>
              <a:t>dello</a:t>
            </a:r>
            <a:r>
              <a:rPr lang="de-DE" sz="1200" dirty="0">
                <a:solidFill>
                  <a:srgbClr val="005050"/>
                </a:solidFill>
                <a:latin typeface="Verdana" pitchFamily="34" charset="0"/>
                <a:ea typeface="ＭＳ Ｐゴシック" pitchFamily="34" charset="-128"/>
              </a:rPr>
              <a:t> </a:t>
            </a:r>
            <a:r>
              <a:rPr lang="de-DE" sz="1200" dirty="0" err="1">
                <a:solidFill>
                  <a:srgbClr val="005050"/>
                </a:solidFill>
                <a:latin typeface="Verdana" pitchFamily="34" charset="0"/>
                <a:ea typeface="ＭＳ Ｐゴシック" pitchFamily="34" charset="-128"/>
              </a:rPr>
              <a:t>svolgimento</a:t>
            </a:r>
            <a:endParaRPr lang="de-DE" sz="1200" dirty="0">
              <a:solidFill>
                <a:srgbClr val="005050"/>
              </a:solidFill>
              <a:latin typeface="Verdana" pitchFamily="34" charset="0"/>
              <a:ea typeface="ＭＳ Ｐゴシック" pitchFamily="34" charset="-128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solidFill>
                  <a:srgbClr val="005050"/>
                </a:solidFill>
                <a:latin typeface="Verdana" pitchFamily="34" charset="0"/>
                <a:ea typeface="ＭＳ Ｐゴシック" pitchFamily="34" charset="-128"/>
              </a:rPr>
              <a:t>= 5-10%</a:t>
            </a:r>
          </a:p>
        </p:txBody>
      </p:sp>
      <p:sp>
        <p:nvSpPr>
          <p:cNvPr id="29740" name="Textfeld 85"/>
          <p:cNvSpPr txBox="1">
            <a:spLocks noChangeArrowheads="1"/>
          </p:cNvSpPr>
          <p:nvPr/>
        </p:nvSpPr>
        <p:spPr bwMode="auto">
          <a:xfrm>
            <a:off x="5517707" y="5780436"/>
            <a:ext cx="2053191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solidFill>
                  <a:srgbClr val="005050"/>
                </a:solidFill>
                <a:latin typeface="Verdana" pitchFamily="34" charset="0"/>
                <a:ea typeface="ＭＳ Ｐゴシック" pitchFamily="34" charset="-128"/>
              </a:rPr>
              <a:t>ZDL – </a:t>
            </a:r>
            <a:r>
              <a:rPr lang="de-DE" sz="1200" dirty="0" err="1">
                <a:solidFill>
                  <a:srgbClr val="005050"/>
                </a:solidFill>
                <a:latin typeface="Verdana" pitchFamily="34" charset="0"/>
                <a:ea typeface="ＭＳ Ｐゴシック" pitchFamily="34" charset="-128"/>
              </a:rPr>
              <a:t>Percorso</a:t>
            </a:r>
            <a:r>
              <a:rPr lang="de-DE" sz="1200" dirty="0">
                <a:solidFill>
                  <a:srgbClr val="005050"/>
                </a:solidFill>
                <a:latin typeface="Verdana" pitchFamily="34" charset="0"/>
                <a:ea typeface="ＭＳ Ｐゴシック" pitchFamily="34" charset="-128"/>
              </a:rPr>
              <a:t> = 100%</a:t>
            </a:r>
          </a:p>
        </p:txBody>
      </p:sp>
      <p:grpSp>
        <p:nvGrpSpPr>
          <p:cNvPr id="3" name="Gruppieren 86"/>
          <p:cNvGrpSpPr>
            <a:grpSpLocks/>
          </p:cNvGrpSpPr>
          <p:nvPr/>
        </p:nvGrpSpPr>
        <p:grpSpPr bwMode="auto">
          <a:xfrm>
            <a:off x="2516023" y="2665761"/>
            <a:ext cx="217487" cy="360363"/>
            <a:chOff x="3239852" y="2528900"/>
            <a:chExt cx="216024" cy="360040"/>
          </a:xfrm>
        </p:grpSpPr>
        <p:sp>
          <p:nvSpPr>
            <p:cNvPr id="29791" name="Ellipse 87"/>
            <p:cNvSpPr>
              <a:spLocks noChangeArrowheads="1"/>
            </p:cNvSpPr>
            <p:nvPr/>
          </p:nvSpPr>
          <p:spPr bwMode="auto">
            <a:xfrm>
              <a:off x="3293858" y="2528900"/>
              <a:ext cx="108012" cy="108012"/>
            </a:xfrm>
            <a:prstGeom prst="ellipse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505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29792" name="Gerade Verbindung 88"/>
            <p:cNvCxnSpPr>
              <a:cxnSpLocks noChangeShapeType="1"/>
              <a:stCxn id="29791" idx="4"/>
            </p:cNvCxnSpPr>
            <p:nvPr/>
          </p:nvCxnSpPr>
          <p:spPr bwMode="auto">
            <a:xfrm>
              <a:off x="3347864" y="2636912"/>
              <a:ext cx="0" cy="18002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93" name="Gerade Verbindung 89"/>
            <p:cNvCxnSpPr>
              <a:cxnSpLocks noChangeShapeType="1"/>
            </p:cNvCxnSpPr>
            <p:nvPr/>
          </p:nvCxnSpPr>
          <p:spPr bwMode="auto">
            <a:xfrm flipV="1">
              <a:off x="3347864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94" name="Gerade Verbindung 90"/>
            <p:cNvCxnSpPr>
              <a:cxnSpLocks noChangeShapeType="1"/>
            </p:cNvCxnSpPr>
            <p:nvPr/>
          </p:nvCxnSpPr>
          <p:spPr bwMode="auto">
            <a:xfrm flipH="1" flipV="1">
              <a:off x="3239852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95" name="Gerade Verbindung 91"/>
            <p:cNvCxnSpPr>
              <a:cxnSpLocks noChangeShapeType="1"/>
            </p:cNvCxnSpPr>
            <p:nvPr/>
          </p:nvCxnSpPr>
          <p:spPr bwMode="auto">
            <a:xfrm flipV="1">
              <a:off x="3239852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96" name="Gerade Verbindung 92"/>
            <p:cNvCxnSpPr>
              <a:cxnSpLocks noChangeShapeType="1"/>
            </p:cNvCxnSpPr>
            <p:nvPr/>
          </p:nvCxnSpPr>
          <p:spPr bwMode="auto">
            <a:xfrm flipH="1" flipV="1">
              <a:off x="3347864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" name="Gruppieren 93"/>
          <p:cNvGrpSpPr>
            <a:grpSpLocks/>
          </p:cNvGrpSpPr>
          <p:nvPr/>
        </p:nvGrpSpPr>
        <p:grpSpPr bwMode="auto">
          <a:xfrm>
            <a:off x="3433596" y="2881661"/>
            <a:ext cx="215900" cy="360363"/>
            <a:chOff x="3239852" y="2528900"/>
            <a:chExt cx="216024" cy="360040"/>
          </a:xfrm>
        </p:grpSpPr>
        <p:sp>
          <p:nvSpPr>
            <p:cNvPr id="29785" name="Ellipse 94"/>
            <p:cNvSpPr>
              <a:spLocks noChangeArrowheads="1"/>
            </p:cNvSpPr>
            <p:nvPr/>
          </p:nvSpPr>
          <p:spPr bwMode="auto">
            <a:xfrm>
              <a:off x="3293858" y="2528900"/>
              <a:ext cx="108012" cy="108012"/>
            </a:xfrm>
            <a:prstGeom prst="ellipse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505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29786" name="Gerade Verbindung 95"/>
            <p:cNvCxnSpPr>
              <a:cxnSpLocks noChangeShapeType="1"/>
              <a:stCxn id="29785" idx="4"/>
            </p:cNvCxnSpPr>
            <p:nvPr/>
          </p:nvCxnSpPr>
          <p:spPr bwMode="auto">
            <a:xfrm>
              <a:off x="3347864" y="2636912"/>
              <a:ext cx="0" cy="18002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87" name="Gerade Verbindung 96"/>
            <p:cNvCxnSpPr>
              <a:cxnSpLocks noChangeShapeType="1"/>
            </p:cNvCxnSpPr>
            <p:nvPr/>
          </p:nvCxnSpPr>
          <p:spPr bwMode="auto">
            <a:xfrm flipV="1">
              <a:off x="3347864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88" name="Gerade Verbindung 97"/>
            <p:cNvCxnSpPr>
              <a:cxnSpLocks noChangeShapeType="1"/>
            </p:cNvCxnSpPr>
            <p:nvPr/>
          </p:nvCxnSpPr>
          <p:spPr bwMode="auto">
            <a:xfrm flipH="1" flipV="1">
              <a:off x="3239852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89" name="Gerade Verbindung 98"/>
            <p:cNvCxnSpPr>
              <a:cxnSpLocks noChangeShapeType="1"/>
            </p:cNvCxnSpPr>
            <p:nvPr/>
          </p:nvCxnSpPr>
          <p:spPr bwMode="auto">
            <a:xfrm flipV="1">
              <a:off x="3239852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90" name="Gerade Verbindung 99"/>
            <p:cNvCxnSpPr>
              <a:cxnSpLocks noChangeShapeType="1"/>
            </p:cNvCxnSpPr>
            <p:nvPr/>
          </p:nvCxnSpPr>
          <p:spPr bwMode="auto">
            <a:xfrm flipH="1" flipV="1">
              <a:off x="3347864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7" name="Gruppieren 100"/>
          <p:cNvGrpSpPr>
            <a:grpSpLocks/>
          </p:cNvGrpSpPr>
          <p:nvPr/>
        </p:nvGrpSpPr>
        <p:grpSpPr bwMode="auto">
          <a:xfrm>
            <a:off x="4676608" y="2935636"/>
            <a:ext cx="215900" cy="360363"/>
            <a:chOff x="3239852" y="2528900"/>
            <a:chExt cx="216024" cy="360040"/>
          </a:xfrm>
        </p:grpSpPr>
        <p:sp>
          <p:nvSpPr>
            <p:cNvPr id="29779" name="Ellipse 101"/>
            <p:cNvSpPr>
              <a:spLocks noChangeArrowheads="1"/>
            </p:cNvSpPr>
            <p:nvPr/>
          </p:nvSpPr>
          <p:spPr bwMode="auto">
            <a:xfrm>
              <a:off x="3293858" y="2528900"/>
              <a:ext cx="108012" cy="108012"/>
            </a:xfrm>
            <a:prstGeom prst="ellipse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505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29780" name="Gerade Verbindung 102"/>
            <p:cNvCxnSpPr>
              <a:cxnSpLocks noChangeShapeType="1"/>
              <a:stCxn id="29779" idx="4"/>
            </p:cNvCxnSpPr>
            <p:nvPr/>
          </p:nvCxnSpPr>
          <p:spPr bwMode="auto">
            <a:xfrm>
              <a:off x="3347864" y="2636912"/>
              <a:ext cx="0" cy="18002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81" name="Gerade Verbindung 103"/>
            <p:cNvCxnSpPr>
              <a:cxnSpLocks noChangeShapeType="1"/>
            </p:cNvCxnSpPr>
            <p:nvPr/>
          </p:nvCxnSpPr>
          <p:spPr bwMode="auto">
            <a:xfrm flipV="1">
              <a:off x="3347864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82" name="Gerade Verbindung 104"/>
            <p:cNvCxnSpPr>
              <a:cxnSpLocks noChangeShapeType="1"/>
            </p:cNvCxnSpPr>
            <p:nvPr/>
          </p:nvCxnSpPr>
          <p:spPr bwMode="auto">
            <a:xfrm flipH="1" flipV="1">
              <a:off x="3239852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83" name="Gerade Verbindung 105"/>
            <p:cNvCxnSpPr>
              <a:cxnSpLocks noChangeShapeType="1"/>
            </p:cNvCxnSpPr>
            <p:nvPr/>
          </p:nvCxnSpPr>
          <p:spPr bwMode="auto">
            <a:xfrm flipV="1">
              <a:off x="3239852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84" name="Gerade Verbindung 106"/>
            <p:cNvCxnSpPr>
              <a:cxnSpLocks noChangeShapeType="1"/>
            </p:cNvCxnSpPr>
            <p:nvPr/>
          </p:nvCxnSpPr>
          <p:spPr bwMode="auto">
            <a:xfrm flipH="1" flipV="1">
              <a:off x="3347864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8" name="Gruppieren 107"/>
          <p:cNvGrpSpPr>
            <a:grpSpLocks/>
          </p:cNvGrpSpPr>
          <p:nvPr/>
        </p:nvGrpSpPr>
        <p:grpSpPr bwMode="auto">
          <a:xfrm>
            <a:off x="5937083" y="2935636"/>
            <a:ext cx="215900" cy="360363"/>
            <a:chOff x="3239852" y="2528900"/>
            <a:chExt cx="216024" cy="360040"/>
          </a:xfrm>
        </p:grpSpPr>
        <p:sp>
          <p:nvSpPr>
            <p:cNvPr id="29773" name="Ellipse 108"/>
            <p:cNvSpPr>
              <a:spLocks noChangeArrowheads="1"/>
            </p:cNvSpPr>
            <p:nvPr/>
          </p:nvSpPr>
          <p:spPr bwMode="auto">
            <a:xfrm>
              <a:off x="3293858" y="2528900"/>
              <a:ext cx="108012" cy="108012"/>
            </a:xfrm>
            <a:prstGeom prst="ellipse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505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29774" name="Gerade Verbindung 109"/>
            <p:cNvCxnSpPr>
              <a:cxnSpLocks noChangeShapeType="1"/>
              <a:stCxn id="29773" idx="4"/>
            </p:cNvCxnSpPr>
            <p:nvPr/>
          </p:nvCxnSpPr>
          <p:spPr bwMode="auto">
            <a:xfrm>
              <a:off x="3347864" y="2636912"/>
              <a:ext cx="0" cy="18002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75" name="Gerade Verbindung 110"/>
            <p:cNvCxnSpPr>
              <a:cxnSpLocks noChangeShapeType="1"/>
            </p:cNvCxnSpPr>
            <p:nvPr/>
          </p:nvCxnSpPr>
          <p:spPr bwMode="auto">
            <a:xfrm flipV="1">
              <a:off x="3347864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76" name="Gerade Verbindung 111"/>
            <p:cNvCxnSpPr>
              <a:cxnSpLocks noChangeShapeType="1"/>
            </p:cNvCxnSpPr>
            <p:nvPr/>
          </p:nvCxnSpPr>
          <p:spPr bwMode="auto">
            <a:xfrm flipH="1" flipV="1">
              <a:off x="3239852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77" name="Gerade Verbindung 112"/>
            <p:cNvCxnSpPr>
              <a:cxnSpLocks noChangeShapeType="1"/>
            </p:cNvCxnSpPr>
            <p:nvPr/>
          </p:nvCxnSpPr>
          <p:spPr bwMode="auto">
            <a:xfrm flipV="1">
              <a:off x="3239852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78" name="Gerade Verbindung 113"/>
            <p:cNvCxnSpPr>
              <a:cxnSpLocks noChangeShapeType="1"/>
            </p:cNvCxnSpPr>
            <p:nvPr/>
          </p:nvCxnSpPr>
          <p:spPr bwMode="auto">
            <a:xfrm flipH="1" flipV="1">
              <a:off x="3347864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" name="Gruppieren 114"/>
          <p:cNvGrpSpPr>
            <a:grpSpLocks/>
          </p:cNvGrpSpPr>
          <p:nvPr/>
        </p:nvGrpSpPr>
        <p:grpSpPr bwMode="auto">
          <a:xfrm>
            <a:off x="7197558" y="2935636"/>
            <a:ext cx="215900" cy="360363"/>
            <a:chOff x="3239852" y="2528900"/>
            <a:chExt cx="216024" cy="360040"/>
          </a:xfrm>
        </p:grpSpPr>
        <p:sp>
          <p:nvSpPr>
            <p:cNvPr id="29767" name="Ellipse 115"/>
            <p:cNvSpPr>
              <a:spLocks noChangeArrowheads="1"/>
            </p:cNvSpPr>
            <p:nvPr/>
          </p:nvSpPr>
          <p:spPr bwMode="auto">
            <a:xfrm>
              <a:off x="3293858" y="2528900"/>
              <a:ext cx="108012" cy="108012"/>
            </a:xfrm>
            <a:prstGeom prst="ellipse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505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29768" name="Gerade Verbindung 116"/>
            <p:cNvCxnSpPr>
              <a:cxnSpLocks noChangeShapeType="1"/>
              <a:stCxn id="29767" idx="4"/>
            </p:cNvCxnSpPr>
            <p:nvPr/>
          </p:nvCxnSpPr>
          <p:spPr bwMode="auto">
            <a:xfrm>
              <a:off x="3347864" y="2636912"/>
              <a:ext cx="0" cy="18002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69" name="Gerade Verbindung 117"/>
            <p:cNvCxnSpPr>
              <a:cxnSpLocks noChangeShapeType="1"/>
            </p:cNvCxnSpPr>
            <p:nvPr/>
          </p:nvCxnSpPr>
          <p:spPr bwMode="auto">
            <a:xfrm flipV="1">
              <a:off x="3347864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70" name="Gerade Verbindung 118"/>
            <p:cNvCxnSpPr>
              <a:cxnSpLocks noChangeShapeType="1"/>
            </p:cNvCxnSpPr>
            <p:nvPr/>
          </p:nvCxnSpPr>
          <p:spPr bwMode="auto">
            <a:xfrm flipH="1" flipV="1">
              <a:off x="3239852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71" name="Gerade Verbindung 119"/>
            <p:cNvCxnSpPr>
              <a:cxnSpLocks noChangeShapeType="1"/>
            </p:cNvCxnSpPr>
            <p:nvPr/>
          </p:nvCxnSpPr>
          <p:spPr bwMode="auto">
            <a:xfrm flipV="1">
              <a:off x="3239852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72" name="Gerade Verbindung 120"/>
            <p:cNvCxnSpPr>
              <a:cxnSpLocks noChangeShapeType="1"/>
            </p:cNvCxnSpPr>
            <p:nvPr/>
          </p:nvCxnSpPr>
          <p:spPr bwMode="auto">
            <a:xfrm flipH="1" flipV="1">
              <a:off x="3347864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0" name="Gruppieren 121"/>
          <p:cNvGrpSpPr>
            <a:grpSpLocks/>
          </p:cNvGrpSpPr>
          <p:nvPr/>
        </p:nvGrpSpPr>
        <p:grpSpPr bwMode="auto">
          <a:xfrm>
            <a:off x="8385008" y="2935636"/>
            <a:ext cx="215900" cy="360363"/>
            <a:chOff x="3239852" y="2528900"/>
            <a:chExt cx="216024" cy="360040"/>
          </a:xfrm>
        </p:grpSpPr>
        <p:sp>
          <p:nvSpPr>
            <p:cNvPr id="29761" name="Ellipse 122"/>
            <p:cNvSpPr>
              <a:spLocks noChangeArrowheads="1"/>
            </p:cNvSpPr>
            <p:nvPr/>
          </p:nvSpPr>
          <p:spPr bwMode="auto">
            <a:xfrm>
              <a:off x="3293858" y="2528900"/>
              <a:ext cx="108012" cy="108012"/>
            </a:xfrm>
            <a:prstGeom prst="ellipse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505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29762" name="Gerade Verbindung 123"/>
            <p:cNvCxnSpPr>
              <a:cxnSpLocks noChangeShapeType="1"/>
              <a:stCxn id="29761" idx="4"/>
            </p:cNvCxnSpPr>
            <p:nvPr/>
          </p:nvCxnSpPr>
          <p:spPr bwMode="auto">
            <a:xfrm>
              <a:off x="3347864" y="2636912"/>
              <a:ext cx="0" cy="18002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63" name="Gerade Verbindung 124"/>
            <p:cNvCxnSpPr>
              <a:cxnSpLocks noChangeShapeType="1"/>
            </p:cNvCxnSpPr>
            <p:nvPr/>
          </p:nvCxnSpPr>
          <p:spPr bwMode="auto">
            <a:xfrm flipV="1">
              <a:off x="3347864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64" name="Gerade Verbindung 125"/>
            <p:cNvCxnSpPr>
              <a:cxnSpLocks noChangeShapeType="1"/>
            </p:cNvCxnSpPr>
            <p:nvPr/>
          </p:nvCxnSpPr>
          <p:spPr bwMode="auto">
            <a:xfrm flipH="1" flipV="1">
              <a:off x="3239852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65" name="Gerade Verbindung 126"/>
            <p:cNvCxnSpPr>
              <a:cxnSpLocks noChangeShapeType="1"/>
            </p:cNvCxnSpPr>
            <p:nvPr/>
          </p:nvCxnSpPr>
          <p:spPr bwMode="auto">
            <a:xfrm flipV="1">
              <a:off x="3239852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66" name="Gerade Verbindung 127"/>
            <p:cNvCxnSpPr>
              <a:cxnSpLocks noChangeShapeType="1"/>
            </p:cNvCxnSpPr>
            <p:nvPr/>
          </p:nvCxnSpPr>
          <p:spPr bwMode="auto">
            <a:xfrm flipH="1" flipV="1">
              <a:off x="3347864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" name="Gruppieren 128"/>
          <p:cNvGrpSpPr>
            <a:grpSpLocks/>
          </p:cNvGrpSpPr>
          <p:nvPr/>
        </p:nvGrpSpPr>
        <p:grpSpPr bwMode="auto">
          <a:xfrm>
            <a:off x="9250196" y="2637186"/>
            <a:ext cx="215900" cy="360363"/>
            <a:chOff x="3239852" y="2528900"/>
            <a:chExt cx="216024" cy="360040"/>
          </a:xfrm>
        </p:grpSpPr>
        <p:sp>
          <p:nvSpPr>
            <p:cNvPr id="29755" name="Ellipse 129"/>
            <p:cNvSpPr>
              <a:spLocks noChangeArrowheads="1"/>
            </p:cNvSpPr>
            <p:nvPr/>
          </p:nvSpPr>
          <p:spPr bwMode="auto">
            <a:xfrm>
              <a:off x="3293858" y="2528900"/>
              <a:ext cx="108012" cy="108012"/>
            </a:xfrm>
            <a:prstGeom prst="ellipse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505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29756" name="Gerade Verbindung 130"/>
            <p:cNvCxnSpPr>
              <a:cxnSpLocks noChangeShapeType="1"/>
              <a:stCxn id="29755" idx="4"/>
            </p:cNvCxnSpPr>
            <p:nvPr/>
          </p:nvCxnSpPr>
          <p:spPr bwMode="auto">
            <a:xfrm>
              <a:off x="3347864" y="2636912"/>
              <a:ext cx="0" cy="18002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57" name="Gerade Verbindung 131"/>
            <p:cNvCxnSpPr>
              <a:cxnSpLocks noChangeShapeType="1"/>
            </p:cNvCxnSpPr>
            <p:nvPr/>
          </p:nvCxnSpPr>
          <p:spPr bwMode="auto">
            <a:xfrm flipV="1">
              <a:off x="3347864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58" name="Gerade Verbindung 132"/>
            <p:cNvCxnSpPr>
              <a:cxnSpLocks noChangeShapeType="1"/>
            </p:cNvCxnSpPr>
            <p:nvPr/>
          </p:nvCxnSpPr>
          <p:spPr bwMode="auto">
            <a:xfrm flipH="1" flipV="1">
              <a:off x="3239852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59" name="Gerade Verbindung 133"/>
            <p:cNvCxnSpPr>
              <a:cxnSpLocks noChangeShapeType="1"/>
            </p:cNvCxnSpPr>
            <p:nvPr/>
          </p:nvCxnSpPr>
          <p:spPr bwMode="auto">
            <a:xfrm flipV="1">
              <a:off x="3239852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60" name="Gerade Verbindung 134"/>
            <p:cNvCxnSpPr>
              <a:cxnSpLocks noChangeShapeType="1"/>
            </p:cNvCxnSpPr>
            <p:nvPr/>
          </p:nvCxnSpPr>
          <p:spPr bwMode="auto">
            <a:xfrm flipH="1" flipV="1">
              <a:off x="3347864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2" name="Gruppieren 135"/>
          <p:cNvGrpSpPr>
            <a:grpSpLocks/>
          </p:cNvGrpSpPr>
          <p:nvPr/>
        </p:nvGrpSpPr>
        <p:grpSpPr bwMode="auto">
          <a:xfrm>
            <a:off x="8708858" y="1521174"/>
            <a:ext cx="215900" cy="358775"/>
            <a:chOff x="3239852" y="2528900"/>
            <a:chExt cx="216024" cy="360040"/>
          </a:xfrm>
        </p:grpSpPr>
        <p:sp>
          <p:nvSpPr>
            <p:cNvPr id="29749" name="Ellipse 136"/>
            <p:cNvSpPr>
              <a:spLocks noChangeArrowheads="1"/>
            </p:cNvSpPr>
            <p:nvPr/>
          </p:nvSpPr>
          <p:spPr bwMode="auto">
            <a:xfrm>
              <a:off x="3293858" y="2528900"/>
              <a:ext cx="108012" cy="108012"/>
            </a:xfrm>
            <a:prstGeom prst="ellipse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505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29750" name="Gerade Verbindung 137"/>
            <p:cNvCxnSpPr>
              <a:cxnSpLocks noChangeShapeType="1"/>
              <a:stCxn id="29749" idx="4"/>
            </p:cNvCxnSpPr>
            <p:nvPr/>
          </p:nvCxnSpPr>
          <p:spPr bwMode="auto">
            <a:xfrm>
              <a:off x="3347864" y="2636912"/>
              <a:ext cx="0" cy="18002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51" name="Gerade Verbindung 138"/>
            <p:cNvCxnSpPr>
              <a:cxnSpLocks noChangeShapeType="1"/>
            </p:cNvCxnSpPr>
            <p:nvPr/>
          </p:nvCxnSpPr>
          <p:spPr bwMode="auto">
            <a:xfrm flipV="1">
              <a:off x="3347864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52" name="Gerade Verbindung 139"/>
            <p:cNvCxnSpPr>
              <a:cxnSpLocks noChangeShapeType="1"/>
            </p:cNvCxnSpPr>
            <p:nvPr/>
          </p:nvCxnSpPr>
          <p:spPr bwMode="auto">
            <a:xfrm flipH="1" flipV="1">
              <a:off x="3239852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53" name="Gerade Verbindung 140"/>
            <p:cNvCxnSpPr>
              <a:cxnSpLocks noChangeShapeType="1"/>
            </p:cNvCxnSpPr>
            <p:nvPr/>
          </p:nvCxnSpPr>
          <p:spPr bwMode="auto">
            <a:xfrm flipV="1">
              <a:off x="3239852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54" name="Gerade Verbindung 141"/>
            <p:cNvCxnSpPr>
              <a:cxnSpLocks noChangeShapeType="1"/>
            </p:cNvCxnSpPr>
            <p:nvPr/>
          </p:nvCxnSpPr>
          <p:spPr bwMode="auto">
            <a:xfrm flipH="1" flipV="1">
              <a:off x="3347864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08" name="Gleichschenkliges Dreieck 107"/>
          <p:cNvSpPr/>
          <p:nvPr/>
        </p:nvSpPr>
        <p:spPr bwMode="auto">
          <a:xfrm>
            <a:off x="1955540" y="1487125"/>
            <a:ext cx="457386" cy="442035"/>
          </a:xfrm>
          <a:prstGeom prst="triangl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5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</a:t>
            </a:r>
          </a:p>
        </p:txBody>
      </p:sp>
      <p:sp>
        <p:nvSpPr>
          <p:cNvPr id="109" name="Gleichschenkliges Dreieck 108"/>
          <p:cNvSpPr/>
          <p:nvPr/>
        </p:nvSpPr>
        <p:spPr bwMode="auto">
          <a:xfrm>
            <a:off x="1955540" y="2555514"/>
            <a:ext cx="457386" cy="442035"/>
          </a:xfrm>
          <a:prstGeom prst="triangl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5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</a:t>
            </a:r>
          </a:p>
        </p:txBody>
      </p:sp>
      <p:sp>
        <p:nvSpPr>
          <p:cNvPr id="110" name="Gleichschenkliges Dreieck 109"/>
          <p:cNvSpPr/>
          <p:nvPr/>
        </p:nvSpPr>
        <p:spPr bwMode="auto">
          <a:xfrm>
            <a:off x="3308791" y="3452806"/>
            <a:ext cx="457386" cy="442035"/>
          </a:xfrm>
          <a:prstGeom prst="triangl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5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</a:t>
            </a:r>
          </a:p>
        </p:txBody>
      </p:sp>
      <p:sp>
        <p:nvSpPr>
          <p:cNvPr id="111" name="Gleichschenkliges Dreieck 110"/>
          <p:cNvSpPr/>
          <p:nvPr/>
        </p:nvSpPr>
        <p:spPr bwMode="auto">
          <a:xfrm>
            <a:off x="4555865" y="3452806"/>
            <a:ext cx="457386" cy="442035"/>
          </a:xfrm>
          <a:prstGeom prst="triangl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5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</a:t>
            </a:r>
          </a:p>
        </p:txBody>
      </p:sp>
      <p:sp>
        <p:nvSpPr>
          <p:cNvPr id="112" name="Gleichschenkliges Dreieck 111"/>
          <p:cNvSpPr/>
          <p:nvPr/>
        </p:nvSpPr>
        <p:spPr bwMode="auto">
          <a:xfrm>
            <a:off x="5816340" y="3452806"/>
            <a:ext cx="457386" cy="442035"/>
          </a:xfrm>
          <a:prstGeom prst="triangl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5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</a:t>
            </a:r>
          </a:p>
        </p:txBody>
      </p:sp>
      <p:sp>
        <p:nvSpPr>
          <p:cNvPr id="113" name="Gleichschenkliges Dreieck 112"/>
          <p:cNvSpPr/>
          <p:nvPr/>
        </p:nvSpPr>
        <p:spPr bwMode="auto">
          <a:xfrm>
            <a:off x="7076815" y="3452806"/>
            <a:ext cx="457386" cy="442035"/>
          </a:xfrm>
          <a:prstGeom prst="triangl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5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</a:t>
            </a:r>
          </a:p>
        </p:txBody>
      </p:sp>
      <p:sp>
        <p:nvSpPr>
          <p:cNvPr id="114" name="Gleichschenkliges Dreieck 113"/>
          <p:cNvSpPr/>
          <p:nvPr/>
        </p:nvSpPr>
        <p:spPr bwMode="auto">
          <a:xfrm>
            <a:off x="8277343" y="3452806"/>
            <a:ext cx="457386" cy="442035"/>
          </a:xfrm>
          <a:prstGeom prst="triangl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5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</a:t>
            </a:r>
          </a:p>
        </p:txBody>
      </p:sp>
      <p:sp>
        <p:nvSpPr>
          <p:cNvPr id="115" name="Gleichschenkliges Dreieck 114"/>
          <p:cNvSpPr/>
          <p:nvPr/>
        </p:nvSpPr>
        <p:spPr bwMode="auto">
          <a:xfrm>
            <a:off x="9548149" y="2552852"/>
            <a:ext cx="457386" cy="442035"/>
          </a:xfrm>
          <a:prstGeom prst="triangl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5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</a:t>
            </a:r>
          </a:p>
        </p:txBody>
      </p:sp>
      <p:sp>
        <p:nvSpPr>
          <p:cNvPr id="116" name="Gleichschenkliges Dreieck 115"/>
          <p:cNvSpPr/>
          <p:nvPr/>
        </p:nvSpPr>
        <p:spPr bwMode="auto">
          <a:xfrm>
            <a:off x="9548149" y="1407789"/>
            <a:ext cx="457386" cy="442035"/>
          </a:xfrm>
          <a:prstGeom prst="triangl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5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</a:t>
            </a:r>
          </a:p>
        </p:txBody>
      </p:sp>
      <p:cxnSp>
        <p:nvCxnSpPr>
          <p:cNvPr id="60" name="Gerade Verbindung 59"/>
          <p:cNvCxnSpPr/>
          <p:nvPr/>
        </p:nvCxnSpPr>
        <p:spPr bwMode="auto">
          <a:xfrm>
            <a:off x="4713121" y="3367433"/>
            <a:ext cx="252412" cy="12065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62"/>
          <p:cNvCxnSpPr/>
          <p:nvPr/>
        </p:nvCxnSpPr>
        <p:spPr bwMode="auto">
          <a:xfrm>
            <a:off x="4821071" y="3367433"/>
            <a:ext cx="1187450" cy="12065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>
            <a:stCxn id="29704" idx="1"/>
          </p:cNvCxnSpPr>
          <p:nvPr/>
        </p:nvCxnSpPr>
        <p:spPr bwMode="auto">
          <a:xfrm>
            <a:off x="4965534" y="3367433"/>
            <a:ext cx="2195513" cy="12065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Gerade Verbindung 67"/>
          <p:cNvCxnSpPr>
            <a:stCxn id="29704" idx="3"/>
          </p:cNvCxnSpPr>
          <p:nvPr/>
        </p:nvCxnSpPr>
        <p:spPr bwMode="auto">
          <a:xfrm>
            <a:off x="5865647" y="3367433"/>
            <a:ext cx="3455987" cy="12065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1668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C2D16F3-9EA5-D8BE-8BE5-3404ECEE3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52" y="165821"/>
            <a:ext cx="4032448" cy="53058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7A5D444-54F0-4FFC-85EB-1B33B6C34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59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b="1" i="0" u="none" strike="noStrike" baseline="0" dirty="0" err="1">
                <a:solidFill>
                  <a:srgbClr val="22314A"/>
                </a:solidFill>
                <a:latin typeface="Calibri-Bold"/>
              </a:rPr>
              <a:t>Miglioramento</a:t>
            </a:r>
            <a:r>
              <a:rPr lang="de-DE" sz="4000" b="1" i="0" u="none" strike="noStrike" baseline="0" dirty="0">
                <a:solidFill>
                  <a:srgbClr val="22314A"/>
                </a:solidFill>
                <a:latin typeface="Calibri-Bold"/>
              </a:rPr>
              <a:t> del </a:t>
            </a:r>
            <a:r>
              <a:rPr lang="de-DE" sz="4000" b="1" i="0" u="none" strike="noStrike" baseline="0" dirty="0" err="1">
                <a:solidFill>
                  <a:srgbClr val="22314A"/>
                </a:solidFill>
                <a:latin typeface="Calibri-Bold"/>
              </a:rPr>
              <a:t>processo</a:t>
            </a:r>
            <a:r>
              <a:rPr lang="de-DE" sz="4000" b="1" i="0" u="none" strike="noStrike" baseline="0" dirty="0">
                <a:solidFill>
                  <a:srgbClr val="22314A"/>
                </a:solidFill>
                <a:latin typeface="Calibri-Bold"/>
              </a:rPr>
              <a:t> di Pronto </a:t>
            </a:r>
            <a:r>
              <a:rPr lang="de-DE" sz="4000" b="1" dirty="0" err="1">
                <a:solidFill>
                  <a:srgbClr val="22314A"/>
                </a:solidFill>
                <a:latin typeface="Calibri-Bold"/>
              </a:rPr>
              <a:t>soccorso</a:t>
            </a:r>
            <a:r>
              <a:rPr lang="de-DE" sz="4000" b="1" dirty="0">
                <a:solidFill>
                  <a:srgbClr val="22314A"/>
                </a:solidFill>
                <a:latin typeface="Calibri-Bold"/>
              </a:rPr>
              <a:t> e dei </a:t>
            </a:r>
            <a:r>
              <a:rPr lang="de-DE" sz="4000" b="1" dirty="0" err="1">
                <a:solidFill>
                  <a:srgbClr val="22314A"/>
                </a:solidFill>
                <a:latin typeface="Calibri-Bold"/>
              </a:rPr>
              <a:t>flussi</a:t>
            </a:r>
            <a:r>
              <a:rPr lang="de-DE" sz="4000" b="1" dirty="0">
                <a:solidFill>
                  <a:srgbClr val="22314A"/>
                </a:solidFill>
                <a:latin typeface="Calibri-Bold"/>
              </a:rPr>
              <a:t> di </a:t>
            </a:r>
            <a:r>
              <a:rPr lang="de-DE" sz="4000" b="1" dirty="0" err="1">
                <a:solidFill>
                  <a:srgbClr val="22314A"/>
                </a:solidFill>
                <a:latin typeface="Calibri-Bold"/>
              </a:rPr>
              <a:t>pazienti</a:t>
            </a:r>
            <a:endParaRPr lang="de-DE" sz="4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Themenspecial zu Ausgabe 1-2019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www.powerpoint-aktuell.de</a:t>
            </a:r>
            <a:endParaRPr lang="de-DE" dirty="0"/>
          </a:p>
        </p:txBody>
      </p:sp>
      <p:grpSp>
        <p:nvGrpSpPr>
          <p:cNvPr id="49" name="Rollo LINKS">
            <a:extLst>
              <a:ext uri="{FF2B5EF4-FFF2-40B4-BE49-F238E27FC236}">
                <a16:creationId xmlns:a16="http://schemas.microsoft.com/office/drawing/2014/main" id="{AC1FD676-98CC-4AE0-810D-3EB6533C3D45}"/>
              </a:ext>
            </a:extLst>
          </p:cNvPr>
          <p:cNvGrpSpPr/>
          <p:nvPr/>
        </p:nvGrpSpPr>
        <p:grpSpPr>
          <a:xfrm>
            <a:off x="1023624" y="1873659"/>
            <a:ext cx="2313374" cy="3425162"/>
            <a:chOff x="453307" y="2730054"/>
            <a:chExt cx="2313374" cy="3425162"/>
          </a:xfrm>
        </p:grpSpPr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11C8EF47-0B04-4EA5-8BD3-43FF7533940A}"/>
                </a:ext>
              </a:extLst>
            </p:cNvPr>
            <p:cNvSpPr/>
            <p:nvPr/>
          </p:nvSpPr>
          <p:spPr>
            <a:xfrm>
              <a:off x="453307" y="2730054"/>
              <a:ext cx="2313374" cy="3220371"/>
            </a:xfrm>
            <a:prstGeom prst="rect">
              <a:avLst/>
            </a:prstGeom>
            <a:gradFill>
              <a:gsLst>
                <a:gs pos="54000">
                  <a:srgbClr val="FFFFFF">
                    <a:lumMod val="95000"/>
                  </a:srgbClr>
                </a:gs>
                <a:gs pos="100000">
                  <a:srgbClr val="AAAAAA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lIns="144000" tIns="252000" rIns="108000" bIns="72000" rtlCol="0" anchor="t"/>
            <a:lstStyle/>
            <a:p>
              <a:pPr marL="216000" indent="-21600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de-DE" sz="1200" dirty="0" err="1">
                  <a:solidFill>
                    <a:srgbClr val="000000"/>
                  </a:solidFill>
                </a:rPr>
                <a:t>Entro</a:t>
              </a:r>
              <a:r>
                <a:rPr lang="de-DE" sz="1200" dirty="0">
                  <a:solidFill>
                    <a:srgbClr val="000000"/>
                  </a:solidFill>
                </a:rPr>
                <a:t> 5 min </a:t>
              </a:r>
              <a:r>
                <a:rPr lang="de-DE" sz="1200" dirty="0" err="1">
                  <a:solidFill>
                    <a:srgbClr val="000000"/>
                  </a:solidFill>
                </a:rPr>
                <a:t>dopo</a:t>
              </a:r>
              <a:r>
                <a:rPr lang="de-DE" sz="1200" dirty="0">
                  <a:solidFill>
                    <a:srgbClr val="000000"/>
                  </a:solidFill>
                </a:rPr>
                <a:t> </a:t>
              </a:r>
              <a:r>
                <a:rPr lang="de-DE" sz="1200" dirty="0" err="1">
                  <a:solidFill>
                    <a:srgbClr val="000000"/>
                  </a:solidFill>
                </a:rPr>
                <a:t>l‘arrivo</a:t>
              </a:r>
              <a:endParaRPr lang="de-DE" sz="1200" dirty="0">
                <a:solidFill>
                  <a:srgbClr val="000000"/>
                </a:solidFill>
              </a:endParaRPr>
            </a:p>
            <a:p>
              <a:pPr marL="216000" indent="-21600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de-DE" sz="1200" kern="0" dirty="0" err="1">
                  <a:solidFill>
                    <a:srgbClr val="000000"/>
                  </a:solidFill>
                  <a:latin typeface="Calibri"/>
                </a:rPr>
                <a:t>Precisa</a:t>
              </a:r>
              <a:r>
                <a:rPr lang="de-DE" sz="1200" kern="0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de-DE" sz="1200" kern="0" dirty="0" err="1">
                  <a:solidFill>
                    <a:srgbClr val="000000"/>
                  </a:solidFill>
                  <a:latin typeface="Calibri"/>
                </a:rPr>
                <a:t>richiesta</a:t>
              </a:r>
              <a:r>
                <a:rPr lang="de-DE" sz="1200" kern="0" dirty="0">
                  <a:solidFill>
                    <a:srgbClr val="000000"/>
                  </a:solidFill>
                  <a:latin typeface="Calibri"/>
                </a:rPr>
                <a:t> dei </a:t>
              </a:r>
              <a:r>
                <a:rPr lang="de-DE" sz="1200" kern="0" dirty="0" err="1">
                  <a:solidFill>
                    <a:srgbClr val="000000"/>
                  </a:solidFill>
                  <a:latin typeface="Calibri"/>
                </a:rPr>
                <a:t>sintomi</a:t>
              </a:r>
              <a:r>
                <a:rPr lang="de-DE" sz="1200" kern="0" dirty="0">
                  <a:solidFill>
                    <a:srgbClr val="000000"/>
                  </a:solidFill>
                  <a:latin typeface="Calibri"/>
                </a:rPr>
                <a:t> e del </a:t>
              </a:r>
              <a:r>
                <a:rPr lang="de-DE" sz="1200" kern="0" dirty="0" err="1">
                  <a:solidFill>
                    <a:srgbClr val="000000"/>
                  </a:solidFill>
                  <a:latin typeface="Calibri"/>
                </a:rPr>
                <a:t>codice</a:t>
              </a:r>
              <a:r>
                <a:rPr lang="de-DE" sz="1200" kern="0" dirty="0">
                  <a:solidFill>
                    <a:srgbClr val="000000"/>
                  </a:solidFill>
                  <a:latin typeface="Calibri"/>
                </a:rPr>
                <a:t> di </a:t>
              </a:r>
              <a:r>
                <a:rPr lang="de-DE" sz="1200" kern="0" dirty="0" err="1">
                  <a:solidFill>
                    <a:srgbClr val="000000"/>
                  </a:solidFill>
                  <a:latin typeface="Calibri"/>
                </a:rPr>
                <a:t>priorità</a:t>
              </a:r>
              <a:r>
                <a:rPr lang="de-DE" sz="1200" kern="0" dirty="0">
                  <a:solidFill>
                    <a:srgbClr val="000000"/>
                  </a:solidFill>
                  <a:latin typeface="Calibri"/>
                </a:rPr>
                <a:t> (5 </a:t>
              </a:r>
              <a:r>
                <a:rPr lang="de-DE" sz="1200" kern="0" dirty="0" err="1">
                  <a:solidFill>
                    <a:srgbClr val="000000"/>
                  </a:solidFill>
                  <a:latin typeface="Calibri"/>
                </a:rPr>
                <a:t>colori</a:t>
              </a:r>
              <a:r>
                <a:rPr lang="de-DE" sz="1200" kern="0" dirty="0">
                  <a:solidFill>
                    <a:srgbClr val="000000"/>
                  </a:solidFill>
                  <a:latin typeface="Calibri"/>
                </a:rPr>
                <a:t>)</a:t>
              </a:r>
            </a:p>
            <a:p>
              <a:pPr marL="216000" indent="-21600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kumimoji="0" lang="de-DE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Richieste</a:t>
              </a: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lang="de-DE" sz="1200" kern="0" dirty="0">
                  <a:solidFill>
                    <a:srgbClr val="000000"/>
                  </a:solidFill>
                  <a:latin typeface="Calibri"/>
                </a:rPr>
                <a:t>al </a:t>
              </a:r>
              <a:r>
                <a:rPr lang="de-DE" sz="1200" kern="0" dirty="0" err="1">
                  <a:solidFill>
                    <a:srgbClr val="000000"/>
                  </a:solidFill>
                  <a:latin typeface="Calibri"/>
                </a:rPr>
                <a:t>laboratorio</a:t>
              </a:r>
              <a:r>
                <a:rPr lang="de-DE" sz="1200" kern="0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de-DE" sz="1200" kern="0" dirty="0" err="1">
                  <a:solidFill>
                    <a:srgbClr val="000000"/>
                  </a:solidFill>
                  <a:latin typeface="Calibri"/>
                </a:rPr>
                <a:t>possono</a:t>
              </a:r>
              <a:r>
                <a:rPr lang="de-DE" sz="1200" kern="0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de-DE" sz="1200" kern="0" dirty="0" err="1">
                  <a:solidFill>
                    <a:srgbClr val="000000"/>
                  </a:solidFill>
                  <a:latin typeface="Calibri"/>
                </a:rPr>
                <a:t>essere</a:t>
              </a:r>
              <a:r>
                <a:rPr lang="de-DE" sz="1200" kern="0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de-DE" sz="1200" kern="0" dirty="0" err="1">
                  <a:solidFill>
                    <a:srgbClr val="000000"/>
                  </a:solidFill>
                  <a:latin typeface="Calibri"/>
                </a:rPr>
                <a:t>fatte</a:t>
              </a:r>
              <a:r>
                <a:rPr lang="de-DE" sz="1200" kern="0" dirty="0">
                  <a:solidFill>
                    <a:srgbClr val="000000"/>
                  </a:solidFill>
                  <a:latin typeface="Calibri"/>
                </a:rPr>
                <a:t>, ci si </a:t>
              </a:r>
              <a:r>
                <a:rPr lang="de-DE" sz="1200" kern="0" dirty="0" err="1">
                  <a:solidFill>
                    <a:srgbClr val="000000"/>
                  </a:solidFill>
                  <a:latin typeface="Calibri"/>
                </a:rPr>
                <a:t>risparmia</a:t>
              </a:r>
              <a:r>
                <a:rPr lang="de-DE" sz="1200" kern="0" dirty="0">
                  <a:solidFill>
                    <a:srgbClr val="000000"/>
                  </a:solidFill>
                  <a:latin typeface="Calibri"/>
                </a:rPr>
                <a:t> ca. </a:t>
              </a: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</a:t>
              </a:r>
              <a:r>
                <a:rPr kumimoji="0" lang="de-DE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ora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1A6FA360-870A-4F44-AAFF-658528B9EDC2}"/>
                </a:ext>
              </a:extLst>
            </p:cNvPr>
            <p:cNvGrpSpPr/>
            <p:nvPr/>
          </p:nvGrpSpPr>
          <p:grpSpPr>
            <a:xfrm>
              <a:off x="453307" y="5950425"/>
              <a:ext cx="2313374" cy="204791"/>
              <a:chOff x="453307" y="5950425"/>
              <a:chExt cx="2313374" cy="204791"/>
            </a:xfrm>
          </p:grpSpPr>
          <p:cxnSp>
            <p:nvCxnSpPr>
              <p:cNvPr id="52" name="Gerade Verbindung 7">
                <a:extLst>
                  <a:ext uri="{FF2B5EF4-FFF2-40B4-BE49-F238E27FC236}">
                    <a16:creationId xmlns:a16="http://schemas.microsoft.com/office/drawing/2014/main" id="{70D3DE1C-042D-4AC5-83A3-772AC163C836}"/>
                  </a:ext>
                </a:extLst>
              </p:cNvPr>
              <p:cNvCxnSpPr/>
              <p:nvPr/>
            </p:nvCxnSpPr>
            <p:spPr>
              <a:xfrm>
                <a:off x="453307" y="5950425"/>
                <a:ext cx="2313374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B42222"/>
                </a:solidFill>
                <a:prstDash val="solid"/>
              </a:ln>
              <a:effectLst/>
            </p:spPr>
          </p:cxnSp>
          <p:sp>
            <p:nvSpPr>
              <p:cNvPr id="53" name="Träne 52">
                <a:extLst>
                  <a:ext uri="{FF2B5EF4-FFF2-40B4-BE49-F238E27FC236}">
                    <a16:creationId xmlns:a16="http://schemas.microsoft.com/office/drawing/2014/main" id="{F607FA4A-5461-4C1E-9860-7278D615CE69}"/>
                  </a:ext>
                </a:extLst>
              </p:cNvPr>
              <p:cNvSpPr/>
              <p:nvPr/>
            </p:nvSpPr>
            <p:spPr>
              <a:xfrm rot="18900000">
                <a:off x="1533125" y="6001478"/>
                <a:ext cx="153738" cy="153738"/>
              </a:xfrm>
              <a:prstGeom prst="teardrop">
                <a:avLst/>
              </a:prstGeom>
              <a:noFill/>
              <a:ln w="38100" cap="flat" cmpd="sng" algn="ctr">
                <a:solidFill>
                  <a:srgbClr val="B4222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4" name="Rollo MITTE">
            <a:extLst>
              <a:ext uri="{FF2B5EF4-FFF2-40B4-BE49-F238E27FC236}">
                <a16:creationId xmlns:a16="http://schemas.microsoft.com/office/drawing/2014/main" id="{0F90D24B-81F4-41A8-ABB1-979ABA65F446}"/>
              </a:ext>
            </a:extLst>
          </p:cNvPr>
          <p:cNvGrpSpPr/>
          <p:nvPr/>
        </p:nvGrpSpPr>
        <p:grpSpPr>
          <a:xfrm>
            <a:off x="3964714" y="1873659"/>
            <a:ext cx="2313374" cy="3425162"/>
            <a:chOff x="3394397" y="2730054"/>
            <a:chExt cx="2313374" cy="3425162"/>
          </a:xfrm>
        </p:grpSpPr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7804F37E-B7B5-48AB-BBAC-C232BE9A71EE}"/>
                </a:ext>
              </a:extLst>
            </p:cNvPr>
            <p:cNvSpPr/>
            <p:nvPr/>
          </p:nvSpPr>
          <p:spPr>
            <a:xfrm>
              <a:off x="3394397" y="2730054"/>
              <a:ext cx="2313374" cy="3220371"/>
            </a:xfrm>
            <a:prstGeom prst="rect">
              <a:avLst/>
            </a:prstGeom>
            <a:gradFill>
              <a:gsLst>
                <a:gs pos="54000">
                  <a:srgbClr val="FFFFFF">
                    <a:lumMod val="95000"/>
                  </a:srgbClr>
                </a:gs>
                <a:gs pos="100000">
                  <a:srgbClr val="AAAAAA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44000" tIns="252000" rIns="108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16000" indent="-21600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de-DE" sz="1200" dirty="0">
                  <a:solidFill>
                    <a:srgbClr val="000000"/>
                  </a:solidFill>
                </a:rPr>
                <a:t>In </a:t>
              </a:r>
              <a:r>
                <a:rPr lang="de-DE" sz="1200" dirty="0" err="1">
                  <a:solidFill>
                    <a:srgbClr val="000000"/>
                  </a:solidFill>
                </a:rPr>
                <a:t>base</a:t>
              </a:r>
              <a:r>
                <a:rPr lang="de-DE" sz="1200" dirty="0">
                  <a:solidFill>
                    <a:srgbClr val="000000"/>
                  </a:solidFill>
                </a:rPr>
                <a:t> al </a:t>
              </a:r>
              <a:r>
                <a:rPr lang="de-DE" sz="1200" dirty="0" err="1">
                  <a:solidFill>
                    <a:srgbClr val="000000"/>
                  </a:solidFill>
                </a:rPr>
                <a:t>codice</a:t>
              </a:r>
              <a:r>
                <a:rPr lang="de-DE" sz="1200" dirty="0">
                  <a:solidFill>
                    <a:srgbClr val="000000"/>
                  </a:solidFill>
                </a:rPr>
                <a:t> di </a:t>
              </a:r>
              <a:r>
                <a:rPr lang="de-DE" sz="1200" dirty="0" err="1">
                  <a:solidFill>
                    <a:srgbClr val="000000"/>
                  </a:solidFill>
                </a:rPr>
                <a:t>colore</a:t>
              </a:r>
              <a:r>
                <a:rPr lang="de-DE" sz="1200" dirty="0">
                  <a:solidFill>
                    <a:srgbClr val="000000"/>
                  </a:solidFill>
                </a:rPr>
                <a:t> </a:t>
              </a:r>
              <a:r>
                <a:rPr lang="de-DE" sz="1200" dirty="0" err="1">
                  <a:solidFill>
                    <a:srgbClr val="000000"/>
                  </a:solidFill>
                </a:rPr>
                <a:t>cambiano</a:t>
              </a:r>
              <a:r>
                <a:rPr lang="de-DE" sz="1200" dirty="0">
                  <a:solidFill>
                    <a:srgbClr val="000000"/>
                  </a:solidFill>
                </a:rPr>
                <a:t> i </a:t>
              </a:r>
              <a:r>
                <a:rPr lang="de-DE" sz="1200" dirty="0" err="1">
                  <a:solidFill>
                    <a:srgbClr val="000000"/>
                  </a:solidFill>
                </a:rPr>
                <a:t>tempi</a:t>
              </a:r>
              <a:r>
                <a:rPr lang="de-DE" sz="1200" dirty="0">
                  <a:solidFill>
                    <a:srgbClr val="000000"/>
                  </a:solidFill>
                </a:rPr>
                <a:t> di </a:t>
              </a:r>
              <a:r>
                <a:rPr lang="de-DE" sz="1200" dirty="0" err="1">
                  <a:solidFill>
                    <a:srgbClr val="000000"/>
                  </a:solidFill>
                </a:rPr>
                <a:t>attesa</a:t>
              </a:r>
              <a:r>
                <a:rPr lang="de-DE" sz="1200" dirty="0">
                  <a:solidFill>
                    <a:srgbClr val="000000"/>
                  </a:solidFill>
                </a:rPr>
                <a:t>:</a:t>
              </a:r>
            </a:p>
            <a:p>
              <a:pPr marL="673200" lvl="1" indent="-21600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de-DE" sz="1200" dirty="0">
                  <a:solidFill>
                    <a:srgbClr val="000000"/>
                  </a:solidFill>
                </a:rPr>
                <a:t>Rosso = </a:t>
              </a:r>
              <a:r>
                <a:rPr lang="de-DE" sz="1200" dirty="0" err="1">
                  <a:solidFill>
                    <a:srgbClr val="000000"/>
                  </a:solidFill>
                </a:rPr>
                <a:t>immediato</a:t>
              </a:r>
              <a:endParaRPr lang="de-DE" sz="1200" dirty="0">
                <a:solidFill>
                  <a:srgbClr val="000000"/>
                </a:solidFill>
              </a:endParaRPr>
            </a:p>
            <a:p>
              <a:pPr marL="673200" lvl="1" indent="-21600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de-DE" sz="1200" dirty="0" err="1">
                  <a:solidFill>
                    <a:srgbClr val="000000"/>
                  </a:solidFill>
                </a:rPr>
                <a:t>arancio</a:t>
              </a:r>
              <a:r>
                <a:rPr lang="de-DE" sz="1200" dirty="0">
                  <a:solidFill>
                    <a:srgbClr val="000000"/>
                  </a:solidFill>
                </a:rPr>
                <a:t> = 10 min</a:t>
              </a:r>
            </a:p>
            <a:p>
              <a:pPr marL="673200" lvl="1" indent="-21600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de-DE" sz="1200" dirty="0" err="1">
                  <a:solidFill>
                    <a:srgbClr val="000000"/>
                  </a:solidFill>
                </a:rPr>
                <a:t>giallo</a:t>
              </a:r>
              <a:r>
                <a:rPr lang="de-DE" sz="1200" dirty="0">
                  <a:solidFill>
                    <a:srgbClr val="000000"/>
                  </a:solidFill>
                </a:rPr>
                <a:t> = 30 min</a:t>
              </a:r>
            </a:p>
            <a:p>
              <a:pPr marL="673200" lvl="1" indent="-21600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de-DE" sz="1200" dirty="0" err="1">
                  <a:solidFill>
                    <a:srgbClr val="000000"/>
                  </a:solidFill>
                </a:rPr>
                <a:t>verde</a:t>
              </a:r>
              <a:r>
                <a:rPr lang="de-DE" sz="1200" dirty="0">
                  <a:solidFill>
                    <a:srgbClr val="000000"/>
                  </a:solidFill>
                </a:rPr>
                <a:t> = 90 min</a:t>
              </a:r>
            </a:p>
            <a:p>
              <a:pPr marL="673200" lvl="1" indent="-21600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de-DE" sz="1200" dirty="0" err="1">
                  <a:solidFill>
                    <a:srgbClr val="000000"/>
                  </a:solidFill>
                </a:rPr>
                <a:t>blu</a:t>
              </a:r>
              <a:r>
                <a:rPr lang="de-DE" sz="1200" dirty="0">
                  <a:solidFill>
                    <a:srgbClr val="000000"/>
                  </a:solidFill>
                </a:rPr>
                <a:t> </a:t>
              </a:r>
              <a:r>
                <a:rPr lang="de-DE" sz="1200">
                  <a:solidFill>
                    <a:srgbClr val="000000"/>
                  </a:solidFill>
                </a:rPr>
                <a:t>= 120 </a:t>
              </a:r>
              <a:r>
                <a:rPr lang="de-DE" sz="1200" dirty="0">
                  <a:solidFill>
                    <a:srgbClr val="000000"/>
                  </a:solidFill>
                </a:rPr>
                <a:t>min</a:t>
              </a:r>
            </a:p>
            <a:p>
              <a:pPr marL="216000" indent="-21600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D6D9D504-E545-4DC0-8A90-669DC9C74BEF}"/>
                </a:ext>
              </a:extLst>
            </p:cNvPr>
            <p:cNvGrpSpPr/>
            <p:nvPr/>
          </p:nvGrpSpPr>
          <p:grpSpPr>
            <a:xfrm>
              <a:off x="3394397" y="5950425"/>
              <a:ext cx="2313374" cy="204791"/>
              <a:chOff x="453307" y="5950425"/>
              <a:chExt cx="2313374" cy="204791"/>
            </a:xfrm>
          </p:grpSpPr>
          <p:cxnSp>
            <p:nvCxnSpPr>
              <p:cNvPr id="57" name="Gerade Verbindung 26">
                <a:extLst>
                  <a:ext uri="{FF2B5EF4-FFF2-40B4-BE49-F238E27FC236}">
                    <a16:creationId xmlns:a16="http://schemas.microsoft.com/office/drawing/2014/main" id="{75454F55-52A3-41ED-86B1-653E2629AB6E}"/>
                  </a:ext>
                </a:extLst>
              </p:cNvPr>
              <p:cNvCxnSpPr/>
              <p:nvPr/>
            </p:nvCxnSpPr>
            <p:spPr>
              <a:xfrm>
                <a:off x="453307" y="5950425"/>
                <a:ext cx="2313374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58" name="Träne 57">
                <a:extLst>
                  <a:ext uri="{FF2B5EF4-FFF2-40B4-BE49-F238E27FC236}">
                    <a16:creationId xmlns:a16="http://schemas.microsoft.com/office/drawing/2014/main" id="{0AABD288-4A70-40C1-8BCB-07EA9A004B56}"/>
                  </a:ext>
                </a:extLst>
              </p:cNvPr>
              <p:cNvSpPr/>
              <p:nvPr/>
            </p:nvSpPr>
            <p:spPr>
              <a:xfrm rot="18900000">
                <a:off x="1533125" y="6001478"/>
                <a:ext cx="153738" cy="153738"/>
              </a:xfrm>
              <a:prstGeom prst="teardrop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9" name="Rollo RECHTS">
            <a:extLst>
              <a:ext uri="{FF2B5EF4-FFF2-40B4-BE49-F238E27FC236}">
                <a16:creationId xmlns:a16="http://schemas.microsoft.com/office/drawing/2014/main" id="{97EF816C-9741-45EF-BE58-5696CBF0077D}"/>
              </a:ext>
            </a:extLst>
          </p:cNvPr>
          <p:cNvGrpSpPr/>
          <p:nvPr/>
        </p:nvGrpSpPr>
        <p:grpSpPr>
          <a:xfrm>
            <a:off x="6905804" y="1873659"/>
            <a:ext cx="2313374" cy="3425162"/>
            <a:chOff x="6335487" y="2730054"/>
            <a:chExt cx="2313374" cy="3425162"/>
          </a:xfrm>
        </p:grpSpPr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386D9F4E-BDB4-4643-A02C-CFE79F54DC42}"/>
                </a:ext>
              </a:extLst>
            </p:cNvPr>
            <p:cNvSpPr/>
            <p:nvPr/>
          </p:nvSpPr>
          <p:spPr>
            <a:xfrm>
              <a:off x="6335487" y="2730054"/>
              <a:ext cx="2313374" cy="3220371"/>
            </a:xfrm>
            <a:prstGeom prst="rect">
              <a:avLst/>
            </a:prstGeom>
            <a:gradFill>
              <a:gsLst>
                <a:gs pos="54000">
                  <a:srgbClr val="FFFFFF">
                    <a:lumMod val="95000"/>
                  </a:srgbClr>
                </a:gs>
                <a:gs pos="100000">
                  <a:srgbClr val="AAAAAA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80000" tIns="252000" rIns="180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de-DE" sz="1200" dirty="0" err="1">
                  <a:solidFill>
                    <a:srgbClr val="000000"/>
                  </a:solidFill>
                </a:rPr>
                <a:t>Dopo</a:t>
              </a:r>
              <a:r>
                <a:rPr lang="de-DE" sz="1200" dirty="0">
                  <a:solidFill>
                    <a:srgbClr val="000000"/>
                  </a:solidFill>
                </a:rPr>
                <a:t> la </a:t>
              </a:r>
              <a:r>
                <a:rPr lang="de-DE" sz="1200" dirty="0" err="1">
                  <a:solidFill>
                    <a:srgbClr val="000000"/>
                  </a:solidFill>
                </a:rPr>
                <a:t>visita</a:t>
              </a:r>
              <a:r>
                <a:rPr lang="de-DE" sz="1200" dirty="0">
                  <a:solidFill>
                    <a:srgbClr val="000000"/>
                  </a:solidFill>
                </a:rPr>
                <a:t> → Posttriage:</a:t>
              </a:r>
            </a:p>
            <a:p>
              <a:pPr marL="216000" indent="-21600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de-DE" sz="1200" dirty="0">
                  <a:solidFill>
                    <a:srgbClr val="000000"/>
                  </a:solidFill>
                </a:rPr>
                <a:t>Il </a:t>
              </a:r>
              <a:r>
                <a:rPr lang="de-DE" sz="1200" dirty="0" err="1">
                  <a:solidFill>
                    <a:srgbClr val="000000"/>
                  </a:solidFill>
                </a:rPr>
                <a:t>codice</a:t>
              </a:r>
              <a:r>
                <a:rPr lang="de-DE" sz="1200" dirty="0">
                  <a:solidFill>
                    <a:srgbClr val="000000"/>
                  </a:solidFill>
                </a:rPr>
                <a:t> </a:t>
              </a:r>
              <a:r>
                <a:rPr lang="de-DE" sz="1200" dirty="0" err="1">
                  <a:solidFill>
                    <a:srgbClr val="000000"/>
                  </a:solidFill>
                </a:rPr>
                <a:t>blu</a:t>
              </a:r>
              <a:r>
                <a:rPr lang="de-DE" sz="1200" dirty="0">
                  <a:solidFill>
                    <a:srgbClr val="000000"/>
                  </a:solidFill>
                </a:rPr>
                <a:t> </a:t>
              </a:r>
              <a:r>
                <a:rPr lang="de-DE" sz="1200" dirty="0" err="1">
                  <a:solidFill>
                    <a:srgbClr val="000000"/>
                  </a:solidFill>
                </a:rPr>
                <a:t>può</a:t>
              </a:r>
              <a:r>
                <a:rPr lang="de-DE" sz="1200" dirty="0">
                  <a:solidFill>
                    <a:srgbClr val="000000"/>
                  </a:solidFill>
                </a:rPr>
                <a:t> </a:t>
              </a:r>
              <a:r>
                <a:rPr lang="de-DE" sz="1200" dirty="0" err="1">
                  <a:solidFill>
                    <a:srgbClr val="000000"/>
                  </a:solidFill>
                </a:rPr>
                <a:t>essere</a:t>
              </a:r>
              <a:r>
                <a:rPr lang="de-DE" sz="1200" dirty="0">
                  <a:solidFill>
                    <a:srgbClr val="000000"/>
                  </a:solidFill>
                </a:rPr>
                <a:t> </a:t>
              </a:r>
              <a:r>
                <a:rPr lang="de-DE" sz="1200" dirty="0" err="1">
                  <a:solidFill>
                    <a:srgbClr val="000000"/>
                  </a:solidFill>
                </a:rPr>
                <a:t>dimesso</a:t>
              </a:r>
              <a:r>
                <a:rPr lang="de-DE" sz="1200" dirty="0">
                  <a:solidFill>
                    <a:srgbClr val="000000"/>
                  </a:solidFill>
                </a:rPr>
                <a:t> </a:t>
              </a:r>
              <a:r>
                <a:rPr lang="de-DE" sz="1200" dirty="0" err="1">
                  <a:solidFill>
                    <a:srgbClr val="000000"/>
                  </a:solidFill>
                </a:rPr>
                <a:t>con</a:t>
              </a:r>
              <a:r>
                <a:rPr lang="de-DE" sz="1200" dirty="0">
                  <a:solidFill>
                    <a:srgbClr val="000000"/>
                  </a:solidFill>
                </a:rPr>
                <a:t> </a:t>
              </a:r>
              <a:r>
                <a:rPr lang="de-DE" sz="1200" dirty="0" err="1">
                  <a:solidFill>
                    <a:srgbClr val="000000"/>
                  </a:solidFill>
                </a:rPr>
                <a:t>impegnativa</a:t>
              </a:r>
              <a:endParaRPr lang="de-DE" sz="1200" dirty="0">
                <a:solidFill>
                  <a:srgbClr val="000000"/>
                </a:solidFill>
              </a:endParaRPr>
            </a:p>
            <a:p>
              <a:pPr marL="216000" indent="-21600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de-DE" sz="1200" dirty="0">
                  <a:solidFill>
                    <a:srgbClr val="000000"/>
                  </a:solidFill>
                </a:rPr>
                <a:t>RX </a:t>
              </a:r>
              <a:r>
                <a:rPr lang="de-DE" sz="1200" dirty="0" err="1">
                  <a:solidFill>
                    <a:srgbClr val="000000"/>
                  </a:solidFill>
                </a:rPr>
                <a:t>può</a:t>
              </a:r>
              <a:r>
                <a:rPr lang="de-DE" sz="1200" dirty="0">
                  <a:solidFill>
                    <a:srgbClr val="000000"/>
                  </a:solidFill>
                </a:rPr>
                <a:t> </a:t>
              </a:r>
              <a:r>
                <a:rPr lang="de-DE" sz="1200" dirty="0" err="1">
                  <a:solidFill>
                    <a:srgbClr val="000000"/>
                  </a:solidFill>
                </a:rPr>
                <a:t>essere</a:t>
              </a:r>
              <a:r>
                <a:rPr lang="de-DE" sz="1200" dirty="0">
                  <a:solidFill>
                    <a:srgbClr val="000000"/>
                  </a:solidFill>
                </a:rPr>
                <a:t> </a:t>
              </a:r>
              <a:r>
                <a:rPr lang="de-DE" sz="1200" dirty="0" err="1">
                  <a:solidFill>
                    <a:srgbClr val="000000"/>
                  </a:solidFill>
                </a:rPr>
                <a:t>prescritto</a:t>
              </a:r>
              <a:r>
                <a:rPr lang="de-DE" sz="1200" dirty="0">
                  <a:solidFill>
                    <a:srgbClr val="000000"/>
                  </a:solidFill>
                </a:rPr>
                <a:t>, ci si </a:t>
              </a:r>
              <a:r>
                <a:rPr lang="de-DE" sz="1200" dirty="0" err="1">
                  <a:solidFill>
                    <a:srgbClr val="000000"/>
                  </a:solidFill>
                </a:rPr>
                <a:t>risparmia</a:t>
              </a:r>
              <a:r>
                <a:rPr lang="de-DE" sz="1200" dirty="0">
                  <a:solidFill>
                    <a:srgbClr val="000000"/>
                  </a:solidFill>
                </a:rPr>
                <a:t> ca. 1 </a:t>
              </a:r>
              <a:r>
                <a:rPr lang="de-DE" sz="1200" dirty="0" err="1">
                  <a:solidFill>
                    <a:srgbClr val="000000"/>
                  </a:solidFill>
                </a:rPr>
                <a:t>ora</a:t>
              </a:r>
              <a:endParaRPr lang="de-DE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0B09D196-55DA-4344-8DF8-95A84DD39CE8}"/>
                </a:ext>
              </a:extLst>
            </p:cNvPr>
            <p:cNvGrpSpPr/>
            <p:nvPr/>
          </p:nvGrpSpPr>
          <p:grpSpPr>
            <a:xfrm>
              <a:off x="6335487" y="5950425"/>
              <a:ext cx="2313374" cy="204791"/>
              <a:chOff x="453307" y="5950425"/>
              <a:chExt cx="2313374" cy="204791"/>
            </a:xfrm>
          </p:grpSpPr>
          <p:cxnSp>
            <p:nvCxnSpPr>
              <p:cNvPr id="62" name="Gerade Verbindung 29">
                <a:extLst>
                  <a:ext uri="{FF2B5EF4-FFF2-40B4-BE49-F238E27FC236}">
                    <a16:creationId xmlns:a16="http://schemas.microsoft.com/office/drawing/2014/main" id="{4BA92388-FE95-4A71-8051-761CAFAC3265}"/>
                  </a:ext>
                </a:extLst>
              </p:cNvPr>
              <p:cNvCxnSpPr/>
              <p:nvPr/>
            </p:nvCxnSpPr>
            <p:spPr>
              <a:xfrm>
                <a:off x="453307" y="5950425"/>
                <a:ext cx="2313374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D86118"/>
                </a:solidFill>
                <a:prstDash val="solid"/>
              </a:ln>
              <a:effectLst/>
            </p:spPr>
          </p:cxnSp>
          <p:sp>
            <p:nvSpPr>
              <p:cNvPr id="63" name="Träne 62">
                <a:extLst>
                  <a:ext uri="{FF2B5EF4-FFF2-40B4-BE49-F238E27FC236}">
                    <a16:creationId xmlns:a16="http://schemas.microsoft.com/office/drawing/2014/main" id="{C5BFB79B-2FED-4A36-A3D5-98377693E9D8}"/>
                  </a:ext>
                </a:extLst>
              </p:cNvPr>
              <p:cNvSpPr/>
              <p:nvPr/>
            </p:nvSpPr>
            <p:spPr>
              <a:xfrm rot="18900000">
                <a:off x="1533125" y="6001478"/>
                <a:ext cx="153738" cy="153738"/>
              </a:xfrm>
              <a:prstGeom prst="teardrop">
                <a:avLst/>
              </a:prstGeom>
              <a:noFill/>
              <a:ln w="38100" cap="flat" cmpd="sng" algn="ctr">
                <a:solidFill>
                  <a:srgbClr val="D861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E3D30D80-7B71-4451-8927-165E5DA4F87C}"/>
              </a:ext>
            </a:extLst>
          </p:cNvPr>
          <p:cNvSpPr/>
          <p:nvPr/>
        </p:nvSpPr>
        <p:spPr>
          <a:xfrm>
            <a:off x="856036" y="1480520"/>
            <a:ext cx="90299" cy="406156"/>
          </a:xfrm>
          <a:prstGeom prst="rect">
            <a:avLst/>
          </a:prstGeom>
          <a:gradFill flip="none" rotWithShape="1">
            <a:gsLst>
              <a:gs pos="0">
                <a:srgbClr val="B42222">
                  <a:lumMod val="50000"/>
                </a:srgbClr>
              </a:gs>
              <a:gs pos="51000">
                <a:srgbClr val="B42222"/>
              </a:gs>
              <a:gs pos="100000">
                <a:srgbClr val="B42222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DC084416-B101-4999-BC64-550FE613BAB9}"/>
              </a:ext>
            </a:extLst>
          </p:cNvPr>
          <p:cNvSpPr/>
          <p:nvPr/>
        </p:nvSpPr>
        <p:spPr>
          <a:xfrm>
            <a:off x="946335" y="1540606"/>
            <a:ext cx="2467952" cy="285983"/>
          </a:xfrm>
          <a:prstGeom prst="rect">
            <a:avLst/>
          </a:prstGeom>
          <a:gradFill flip="none" rotWithShape="1">
            <a:gsLst>
              <a:gs pos="0">
                <a:srgbClr val="B42222">
                  <a:lumMod val="50000"/>
                </a:srgbClr>
              </a:gs>
              <a:gs pos="51000">
                <a:srgbClr val="B42222"/>
              </a:gs>
              <a:gs pos="100000">
                <a:srgbClr val="B42222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7C98169-D2FD-4CC1-A408-77DFA74A6BA6}"/>
              </a:ext>
            </a:extLst>
          </p:cNvPr>
          <p:cNvSpPr/>
          <p:nvPr/>
        </p:nvSpPr>
        <p:spPr>
          <a:xfrm>
            <a:off x="3414286" y="1480520"/>
            <a:ext cx="90299" cy="406156"/>
          </a:xfrm>
          <a:prstGeom prst="rect">
            <a:avLst/>
          </a:prstGeom>
          <a:gradFill flip="none" rotWithShape="1">
            <a:gsLst>
              <a:gs pos="0">
                <a:srgbClr val="B42222">
                  <a:lumMod val="50000"/>
                </a:srgbClr>
              </a:gs>
              <a:gs pos="51000">
                <a:srgbClr val="B42222"/>
              </a:gs>
              <a:gs pos="100000">
                <a:srgbClr val="B42222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16BC7CA9-1F98-49CA-A487-F18164C4DB89}"/>
              </a:ext>
            </a:extLst>
          </p:cNvPr>
          <p:cNvSpPr/>
          <p:nvPr/>
        </p:nvSpPr>
        <p:spPr>
          <a:xfrm>
            <a:off x="1023624" y="1480520"/>
            <a:ext cx="2313374" cy="406156"/>
          </a:xfrm>
          <a:prstGeom prst="rect">
            <a:avLst/>
          </a:prstGeom>
          <a:gradFill>
            <a:gsLst>
              <a:gs pos="0">
                <a:srgbClr val="AAAAAA"/>
              </a:gs>
              <a:gs pos="51000">
                <a:srgbClr val="FFFFFF">
                  <a:lumMod val="95000"/>
                </a:srgbClr>
              </a:gs>
              <a:gs pos="100000">
                <a:srgbClr val="AAAAAA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Triage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4183B071-E3FA-49B2-AC1F-F61A4B2D2E1C}"/>
              </a:ext>
            </a:extLst>
          </p:cNvPr>
          <p:cNvSpPr/>
          <p:nvPr/>
        </p:nvSpPr>
        <p:spPr>
          <a:xfrm>
            <a:off x="3797126" y="1480520"/>
            <a:ext cx="90299" cy="406156"/>
          </a:xfrm>
          <a:prstGeom prst="rect">
            <a:avLst/>
          </a:prstGeom>
          <a:gradFill flip="none" rotWithShape="1">
            <a:gsLst>
              <a:gs pos="0">
                <a:srgbClr val="0070C0">
                  <a:lumMod val="50000"/>
                </a:srgbClr>
              </a:gs>
              <a:gs pos="51000">
                <a:srgbClr val="0070C0"/>
              </a:gs>
              <a:gs pos="100000">
                <a:srgbClr val="0070C0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51FF8C77-E1B2-4059-8B7C-5B65529B7ED7}"/>
              </a:ext>
            </a:extLst>
          </p:cNvPr>
          <p:cNvSpPr/>
          <p:nvPr/>
        </p:nvSpPr>
        <p:spPr>
          <a:xfrm>
            <a:off x="3887425" y="1540606"/>
            <a:ext cx="2467952" cy="285983"/>
          </a:xfrm>
          <a:prstGeom prst="rect">
            <a:avLst/>
          </a:prstGeom>
          <a:gradFill flip="none" rotWithShape="1">
            <a:gsLst>
              <a:gs pos="0">
                <a:srgbClr val="0070C0">
                  <a:lumMod val="50000"/>
                </a:srgbClr>
              </a:gs>
              <a:gs pos="51000">
                <a:srgbClr val="0070C0"/>
              </a:gs>
              <a:gs pos="100000">
                <a:srgbClr val="0070C0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EAFADE18-A69E-483D-BE9E-3EDDAAA69499}"/>
              </a:ext>
            </a:extLst>
          </p:cNvPr>
          <p:cNvSpPr/>
          <p:nvPr/>
        </p:nvSpPr>
        <p:spPr>
          <a:xfrm>
            <a:off x="6355376" y="1480520"/>
            <a:ext cx="90299" cy="406156"/>
          </a:xfrm>
          <a:prstGeom prst="rect">
            <a:avLst/>
          </a:prstGeom>
          <a:gradFill flip="none" rotWithShape="1">
            <a:gsLst>
              <a:gs pos="0">
                <a:srgbClr val="0070C0">
                  <a:lumMod val="50000"/>
                </a:srgbClr>
              </a:gs>
              <a:gs pos="51000">
                <a:srgbClr val="0070C0"/>
              </a:gs>
              <a:gs pos="100000">
                <a:srgbClr val="0070C0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A8757EEF-B73C-46C5-856F-4CAB66F26C46}"/>
              </a:ext>
            </a:extLst>
          </p:cNvPr>
          <p:cNvSpPr/>
          <p:nvPr/>
        </p:nvSpPr>
        <p:spPr>
          <a:xfrm>
            <a:off x="3964714" y="1480520"/>
            <a:ext cx="2313374" cy="406156"/>
          </a:xfrm>
          <a:prstGeom prst="rect">
            <a:avLst/>
          </a:prstGeom>
          <a:gradFill>
            <a:gsLst>
              <a:gs pos="0">
                <a:srgbClr val="AAAAAA"/>
              </a:gs>
              <a:gs pos="51000">
                <a:srgbClr val="FFFFFF">
                  <a:lumMod val="95000"/>
                </a:srgbClr>
              </a:gs>
              <a:gs pos="100000">
                <a:srgbClr val="AAAAAA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kern="0" dirty="0" err="1">
                <a:solidFill>
                  <a:srgbClr val="000000"/>
                </a:solidFill>
                <a:latin typeface="+mj-lt"/>
              </a:rPr>
              <a:t>Visita</a:t>
            </a:r>
            <a:endParaRPr lang="de-DE" b="1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CD94E5F3-F424-444B-B960-813DACB1C972}"/>
              </a:ext>
            </a:extLst>
          </p:cNvPr>
          <p:cNvSpPr/>
          <p:nvPr/>
        </p:nvSpPr>
        <p:spPr>
          <a:xfrm>
            <a:off x="6738216" y="1480520"/>
            <a:ext cx="90299" cy="406156"/>
          </a:xfrm>
          <a:prstGeom prst="rect">
            <a:avLst/>
          </a:prstGeom>
          <a:gradFill flip="none" rotWithShape="1">
            <a:gsLst>
              <a:gs pos="0">
                <a:srgbClr val="D86118">
                  <a:lumMod val="50000"/>
                </a:srgbClr>
              </a:gs>
              <a:gs pos="51000">
                <a:srgbClr val="D86118"/>
              </a:gs>
              <a:gs pos="100000">
                <a:srgbClr val="D86118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E97BD824-A70E-4E45-B360-0C60153F40C4}"/>
              </a:ext>
            </a:extLst>
          </p:cNvPr>
          <p:cNvSpPr/>
          <p:nvPr/>
        </p:nvSpPr>
        <p:spPr>
          <a:xfrm>
            <a:off x="6828515" y="1540606"/>
            <a:ext cx="2467952" cy="285983"/>
          </a:xfrm>
          <a:prstGeom prst="rect">
            <a:avLst/>
          </a:prstGeom>
          <a:gradFill flip="none" rotWithShape="1">
            <a:gsLst>
              <a:gs pos="0">
                <a:srgbClr val="D86118">
                  <a:lumMod val="50000"/>
                </a:srgbClr>
              </a:gs>
              <a:gs pos="51000">
                <a:srgbClr val="D86118"/>
              </a:gs>
              <a:gs pos="100000">
                <a:srgbClr val="D86118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C38872C8-59BC-40F2-97CE-E749D3551021}"/>
              </a:ext>
            </a:extLst>
          </p:cNvPr>
          <p:cNvSpPr/>
          <p:nvPr/>
        </p:nvSpPr>
        <p:spPr>
          <a:xfrm>
            <a:off x="9296466" y="1480520"/>
            <a:ext cx="90299" cy="406156"/>
          </a:xfrm>
          <a:prstGeom prst="rect">
            <a:avLst/>
          </a:prstGeom>
          <a:gradFill flip="none" rotWithShape="1">
            <a:gsLst>
              <a:gs pos="0">
                <a:srgbClr val="D86118">
                  <a:lumMod val="50000"/>
                </a:srgbClr>
              </a:gs>
              <a:gs pos="51000">
                <a:srgbClr val="D86118"/>
              </a:gs>
              <a:gs pos="100000">
                <a:srgbClr val="D86118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37EB0632-F82E-4C56-A577-E366313DB43C}"/>
              </a:ext>
            </a:extLst>
          </p:cNvPr>
          <p:cNvSpPr/>
          <p:nvPr/>
        </p:nvSpPr>
        <p:spPr>
          <a:xfrm>
            <a:off x="6905804" y="1480520"/>
            <a:ext cx="2313374" cy="406156"/>
          </a:xfrm>
          <a:prstGeom prst="rect">
            <a:avLst/>
          </a:prstGeom>
          <a:gradFill>
            <a:gsLst>
              <a:gs pos="0">
                <a:srgbClr val="AAAAAA"/>
              </a:gs>
              <a:gs pos="51000">
                <a:srgbClr val="FFFFFF">
                  <a:lumMod val="95000"/>
                </a:srgbClr>
              </a:gs>
              <a:gs pos="100000">
                <a:srgbClr val="AAAAAA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kern="0" dirty="0">
                <a:solidFill>
                  <a:srgbClr val="000000"/>
                </a:solidFill>
                <a:latin typeface="+mj-lt"/>
              </a:rPr>
              <a:t>Post-Triage</a:t>
            </a:r>
          </a:p>
        </p:txBody>
      </p:sp>
      <p:grpSp>
        <p:nvGrpSpPr>
          <p:cNvPr id="76" name="Schalter KUNDEN">
            <a:extLst>
              <a:ext uri="{FF2B5EF4-FFF2-40B4-BE49-F238E27FC236}">
                <a16:creationId xmlns:a16="http://schemas.microsoft.com/office/drawing/2014/main" id="{E5906250-6249-4B8D-977B-5D097D0EBC58}"/>
              </a:ext>
            </a:extLst>
          </p:cNvPr>
          <p:cNvGrpSpPr/>
          <p:nvPr/>
        </p:nvGrpSpPr>
        <p:grpSpPr>
          <a:xfrm>
            <a:off x="1897763" y="5520169"/>
            <a:ext cx="565096" cy="565096"/>
            <a:chOff x="1327446" y="5887818"/>
            <a:chExt cx="565096" cy="565096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9C9B38B7-7687-4151-A4B5-FC9B42317F61}"/>
                </a:ext>
              </a:extLst>
            </p:cNvPr>
            <p:cNvSpPr/>
            <p:nvPr/>
          </p:nvSpPr>
          <p:spPr>
            <a:xfrm>
              <a:off x="1327446" y="5887818"/>
              <a:ext cx="565096" cy="565096"/>
            </a:xfrm>
            <a:prstGeom prst="ellipse">
              <a:avLst/>
            </a:prstGeom>
            <a:solidFill>
              <a:srgbClr val="DBDBDB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Gleichschenkliges Dreieck 77">
              <a:extLst>
                <a:ext uri="{FF2B5EF4-FFF2-40B4-BE49-F238E27FC236}">
                  <a16:creationId xmlns:a16="http://schemas.microsoft.com/office/drawing/2014/main" id="{49D40BFF-F9D9-432E-89B7-C816C79850B9}"/>
                </a:ext>
              </a:extLst>
            </p:cNvPr>
            <p:cNvSpPr/>
            <p:nvPr/>
          </p:nvSpPr>
          <p:spPr>
            <a:xfrm flipV="1">
              <a:off x="1412213" y="6186103"/>
              <a:ext cx="395561" cy="205692"/>
            </a:xfrm>
            <a:prstGeom prst="triangle">
              <a:avLst/>
            </a:prstGeom>
            <a:solidFill>
              <a:srgbClr val="8F1B1B"/>
            </a:soli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Gleichschenkliges Dreieck 78">
              <a:extLst>
                <a:ext uri="{FF2B5EF4-FFF2-40B4-BE49-F238E27FC236}">
                  <a16:creationId xmlns:a16="http://schemas.microsoft.com/office/drawing/2014/main" id="{06D0EF60-4BBF-4E46-81AC-B8C66579FF8E}"/>
                </a:ext>
              </a:extLst>
            </p:cNvPr>
            <p:cNvSpPr/>
            <p:nvPr/>
          </p:nvSpPr>
          <p:spPr>
            <a:xfrm rot="10800000" flipV="1">
              <a:off x="1412213" y="5948938"/>
              <a:ext cx="395561" cy="205692"/>
            </a:xfrm>
            <a:prstGeom prst="triangle">
              <a:avLst/>
            </a:prstGeom>
            <a:solidFill>
              <a:srgbClr val="8F1B1B"/>
            </a:soli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0" name="Schalter LIEFERANTEN">
            <a:extLst>
              <a:ext uri="{FF2B5EF4-FFF2-40B4-BE49-F238E27FC236}">
                <a16:creationId xmlns:a16="http://schemas.microsoft.com/office/drawing/2014/main" id="{8FD01770-2F1B-411C-926A-6E7FF8D7BAB6}"/>
              </a:ext>
            </a:extLst>
          </p:cNvPr>
          <p:cNvGrpSpPr/>
          <p:nvPr/>
        </p:nvGrpSpPr>
        <p:grpSpPr>
          <a:xfrm>
            <a:off x="4838853" y="5520169"/>
            <a:ext cx="565096" cy="565096"/>
            <a:chOff x="1327446" y="5887818"/>
            <a:chExt cx="565096" cy="565096"/>
          </a:xfrm>
        </p:grpSpPr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BAED6FFA-DD77-45B9-B210-A3499FC0B037}"/>
                </a:ext>
              </a:extLst>
            </p:cNvPr>
            <p:cNvSpPr/>
            <p:nvPr/>
          </p:nvSpPr>
          <p:spPr>
            <a:xfrm>
              <a:off x="1327446" y="5887818"/>
              <a:ext cx="565096" cy="565096"/>
            </a:xfrm>
            <a:prstGeom prst="ellipse">
              <a:avLst/>
            </a:prstGeom>
            <a:solidFill>
              <a:srgbClr val="DBDBDB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Gleichschenkliges Dreieck 81">
              <a:extLst>
                <a:ext uri="{FF2B5EF4-FFF2-40B4-BE49-F238E27FC236}">
                  <a16:creationId xmlns:a16="http://schemas.microsoft.com/office/drawing/2014/main" id="{5C31FC31-057F-407A-8199-D0DB1FEAD3B8}"/>
                </a:ext>
              </a:extLst>
            </p:cNvPr>
            <p:cNvSpPr/>
            <p:nvPr/>
          </p:nvSpPr>
          <p:spPr>
            <a:xfrm flipV="1">
              <a:off x="1412213" y="6186103"/>
              <a:ext cx="395561" cy="205692"/>
            </a:xfrm>
            <a:prstGeom prst="triangle">
              <a:avLst/>
            </a:prstGeom>
            <a:solidFill>
              <a:srgbClr val="0070C0"/>
            </a:soli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Gleichschenkliges Dreieck 82">
              <a:extLst>
                <a:ext uri="{FF2B5EF4-FFF2-40B4-BE49-F238E27FC236}">
                  <a16:creationId xmlns:a16="http://schemas.microsoft.com/office/drawing/2014/main" id="{F643E9EE-0C97-48F2-9CA9-180E777D0338}"/>
                </a:ext>
              </a:extLst>
            </p:cNvPr>
            <p:cNvSpPr/>
            <p:nvPr/>
          </p:nvSpPr>
          <p:spPr>
            <a:xfrm rot="10800000" flipV="1">
              <a:off x="1412213" y="5948938"/>
              <a:ext cx="395561" cy="205692"/>
            </a:xfrm>
            <a:prstGeom prst="triangle">
              <a:avLst/>
            </a:prstGeom>
            <a:solidFill>
              <a:srgbClr val="0070C0"/>
            </a:soli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4" name="Schalter MITARBEITER">
            <a:extLst>
              <a:ext uri="{FF2B5EF4-FFF2-40B4-BE49-F238E27FC236}">
                <a16:creationId xmlns:a16="http://schemas.microsoft.com/office/drawing/2014/main" id="{9E938C7E-C6C3-4D61-800F-6BB0672241AA}"/>
              </a:ext>
            </a:extLst>
          </p:cNvPr>
          <p:cNvGrpSpPr/>
          <p:nvPr/>
        </p:nvGrpSpPr>
        <p:grpSpPr>
          <a:xfrm>
            <a:off x="7779943" y="5520169"/>
            <a:ext cx="565096" cy="565096"/>
            <a:chOff x="1327446" y="5887818"/>
            <a:chExt cx="565096" cy="565096"/>
          </a:xfrm>
        </p:grpSpPr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BB707B8C-D2DA-4E0B-9E45-8AA4E7693AC9}"/>
                </a:ext>
              </a:extLst>
            </p:cNvPr>
            <p:cNvSpPr/>
            <p:nvPr/>
          </p:nvSpPr>
          <p:spPr>
            <a:xfrm>
              <a:off x="1327446" y="5887818"/>
              <a:ext cx="565096" cy="565096"/>
            </a:xfrm>
            <a:prstGeom prst="ellipse">
              <a:avLst/>
            </a:prstGeom>
            <a:solidFill>
              <a:srgbClr val="DBDBDB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Gleichschenkliges Dreieck 85">
              <a:extLst>
                <a:ext uri="{FF2B5EF4-FFF2-40B4-BE49-F238E27FC236}">
                  <a16:creationId xmlns:a16="http://schemas.microsoft.com/office/drawing/2014/main" id="{2CC08B58-7E8D-4BE1-884C-FF9A047137FC}"/>
                </a:ext>
              </a:extLst>
            </p:cNvPr>
            <p:cNvSpPr/>
            <p:nvPr/>
          </p:nvSpPr>
          <p:spPr>
            <a:xfrm flipV="1">
              <a:off x="1412213" y="6186103"/>
              <a:ext cx="395561" cy="205692"/>
            </a:xfrm>
            <a:prstGeom prst="triangle">
              <a:avLst/>
            </a:prstGeom>
            <a:solidFill>
              <a:srgbClr val="D86118"/>
            </a:soli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Gleichschenkliges Dreieck 86">
              <a:extLst>
                <a:ext uri="{FF2B5EF4-FFF2-40B4-BE49-F238E27FC236}">
                  <a16:creationId xmlns:a16="http://schemas.microsoft.com/office/drawing/2014/main" id="{E7F52E13-8285-4C4B-993C-06C3282A02A5}"/>
                </a:ext>
              </a:extLst>
            </p:cNvPr>
            <p:cNvSpPr/>
            <p:nvPr/>
          </p:nvSpPr>
          <p:spPr>
            <a:xfrm rot="10800000" flipV="1">
              <a:off x="1412213" y="5948938"/>
              <a:ext cx="395561" cy="205692"/>
            </a:xfrm>
            <a:prstGeom prst="triangle">
              <a:avLst/>
            </a:prstGeom>
            <a:solidFill>
              <a:srgbClr val="D86118"/>
            </a:soli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028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Themenspecial zu Ausgabe 1-2019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www.powerpoint-aktuell.de</a:t>
            </a:r>
            <a:endParaRPr lang="de-DE" dirty="0"/>
          </a:p>
        </p:txBody>
      </p:sp>
      <p:grpSp>
        <p:nvGrpSpPr>
          <p:cNvPr id="49" name="Rollo LINKS">
            <a:extLst>
              <a:ext uri="{FF2B5EF4-FFF2-40B4-BE49-F238E27FC236}">
                <a16:creationId xmlns:a16="http://schemas.microsoft.com/office/drawing/2014/main" id="{AC1FD676-98CC-4AE0-810D-3EB6533C3D45}"/>
              </a:ext>
            </a:extLst>
          </p:cNvPr>
          <p:cNvGrpSpPr/>
          <p:nvPr/>
        </p:nvGrpSpPr>
        <p:grpSpPr>
          <a:xfrm>
            <a:off x="1023624" y="1873659"/>
            <a:ext cx="2313374" cy="3425162"/>
            <a:chOff x="453307" y="2730054"/>
            <a:chExt cx="2313374" cy="3425162"/>
          </a:xfrm>
        </p:grpSpPr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11C8EF47-0B04-4EA5-8BD3-43FF7533940A}"/>
                </a:ext>
              </a:extLst>
            </p:cNvPr>
            <p:cNvSpPr/>
            <p:nvPr/>
          </p:nvSpPr>
          <p:spPr>
            <a:xfrm>
              <a:off x="453307" y="2730054"/>
              <a:ext cx="2313374" cy="3220371"/>
            </a:xfrm>
            <a:prstGeom prst="rect">
              <a:avLst/>
            </a:prstGeom>
            <a:gradFill>
              <a:gsLst>
                <a:gs pos="54000">
                  <a:srgbClr val="FFFFFF">
                    <a:lumMod val="95000"/>
                  </a:srgbClr>
                </a:gs>
                <a:gs pos="100000">
                  <a:srgbClr val="AAAAAA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lIns="180000" tIns="252000" rIns="180000" bIns="72000" rtlCol="0" anchor="t"/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1A6FA360-870A-4F44-AAFF-658528B9EDC2}"/>
                </a:ext>
              </a:extLst>
            </p:cNvPr>
            <p:cNvGrpSpPr/>
            <p:nvPr/>
          </p:nvGrpSpPr>
          <p:grpSpPr>
            <a:xfrm>
              <a:off x="453307" y="5950425"/>
              <a:ext cx="2313374" cy="204791"/>
              <a:chOff x="453307" y="5950425"/>
              <a:chExt cx="2313374" cy="204791"/>
            </a:xfrm>
          </p:grpSpPr>
          <p:cxnSp>
            <p:nvCxnSpPr>
              <p:cNvPr id="52" name="Gerade Verbindung 7">
                <a:extLst>
                  <a:ext uri="{FF2B5EF4-FFF2-40B4-BE49-F238E27FC236}">
                    <a16:creationId xmlns:a16="http://schemas.microsoft.com/office/drawing/2014/main" id="{70D3DE1C-042D-4AC5-83A3-772AC163C836}"/>
                  </a:ext>
                </a:extLst>
              </p:cNvPr>
              <p:cNvCxnSpPr/>
              <p:nvPr/>
            </p:nvCxnSpPr>
            <p:spPr>
              <a:xfrm>
                <a:off x="453307" y="5950425"/>
                <a:ext cx="2313374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B42222"/>
                </a:solidFill>
                <a:prstDash val="solid"/>
              </a:ln>
              <a:effectLst/>
            </p:spPr>
          </p:cxnSp>
          <p:sp>
            <p:nvSpPr>
              <p:cNvPr id="53" name="Träne 52">
                <a:extLst>
                  <a:ext uri="{FF2B5EF4-FFF2-40B4-BE49-F238E27FC236}">
                    <a16:creationId xmlns:a16="http://schemas.microsoft.com/office/drawing/2014/main" id="{F607FA4A-5461-4C1E-9860-7278D615CE69}"/>
                  </a:ext>
                </a:extLst>
              </p:cNvPr>
              <p:cNvSpPr/>
              <p:nvPr/>
            </p:nvSpPr>
            <p:spPr>
              <a:xfrm rot="18900000">
                <a:off x="1533125" y="6001478"/>
                <a:ext cx="153738" cy="153738"/>
              </a:xfrm>
              <a:prstGeom prst="teardrop">
                <a:avLst/>
              </a:prstGeom>
              <a:noFill/>
              <a:ln w="38100" cap="flat" cmpd="sng" algn="ctr">
                <a:solidFill>
                  <a:srgbClr val="B4222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4" name="Rollo MITTE">
            <a:extLst>
              <a:ext uri="{FF2B5EF4-FFF2-40B4-BE49-F238E27FC236}">
                <a16:creationId xmlns:a16="http://schemas.microsoft.com/office/drawing/2014/main" id="{0F90D24B-81F4-41A8-ABB1-979ABA65F446}"/>
              </a:ext>
            </a:extLst>
          </p:cNvPr>
          <p:cNvGrpSpPr/>
          <p:nvPr/>
        </p:nvGrpSpPr>
        <p:grpSpPr>
          <a:xfrm>
            <a:off x="3964714" y="1873659"/>
            <a:ext cx="2313374" cy="3425162"/>
            <a:chOff x="3394397" y="2730054"/>
            <a:chExt cx="2313374" cy="3425162"/>
          </a:xfrm>
        </p:grpSpPr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7804F37E-B7B5-48AB-BBAC-C232BE9A71EE}"/>
                </a:ext>
              </a:extLst>
            </p:cNvPr>
            <p:cNvSpPr/>
            <p:nvPr/>
          </p:nvSpPr>
          <p:spPr>
            <a:xfrm>
              <a:off x="3394397" y="2730054"/>
              <a:ext cx="2313374" cy="3220371"/>
            </a:xfrm>
            <a:prstGeom prst="rect">
              <a:avLst/>
            </a:prstGeom>
            <a:gradFill>
              <a:gsLst>
                <a:gs pos="54000">
                  <a:srgbClr val="FFFFFF">
                    <a:lumMod val="95000"/>
                  </a:srgbClr>
                </a:gs>
                <a:gs pos="100000">
                  <a:srgbClr val="AAAAAA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80000" tIns="252000" rIns="180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D6D9D504-E545-4DC0-8A90-669DC9C74BEF}"/>
                </a:ext>
              </a:extLst>
            </p:cNvPr>
            <p:cNvGrpSpPr/>
            <p:nvPr/>
          </p:nvGrpSpPr>
          <p:grpSpPr>
            <a:xfrm>
              <a:off x="3394397" y="5950425"/>
              <a:ext cx="2313374" cy="204791"/>
              <a:chOff x="453307" y="5950425"/>
              <a:chExt cx="2313374" cy="204791"/>
            </a:xfrm>
          </p:grpSpPr>
          <p:cxnSp>
            <p:nvCxnSpPr>
              <p:cNvPr id="57" name="Gerade Verbindung 26">
                <a:extLst>
                  <a:ext uri="{FF2B5EF4-FFF2-40B4-BE49-F238E27FC236}">
                    <a16:creationId xmlns:a16="http://schemas.microsoft.com/office/drawing/2014/main" id="{75454F55-52A3-41ED-86B1-653E2629AB6E}"/>
                  </a:ext>
                </a:extLst>
              </p:cNvPr>
              <p:cNvCxnSpPr/>
              <p:nvPr/>
            </p:nvCxnSpPr>
            <p:spPr>
              <a:xfrm>
                <a:off x="453307" y="5950425"/>
                <a:ext cx="2313374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58" name="Träne 57">
                <a:extLst>
                  <a:ext uri="{FF2B5EF4-FFF2-40B4-BE49-F238E27FC236}">
                    <a16:creationId xmlns:a16="http://schemas.microsoft.com/office/drawing/2014/main" id="{0AABD288-4A70-40C1-8BCB-07EA9A004B56}"/>
                  </a:ext>
                </a:extLst>
              </p:cNvPr>
              <p:cNvSpPr/>
              <p:nvPr/>
            </p:nvSpPr>
            <p:spPr>
              <a:xfrm rot="18900000">
                <a:off x="1533125" y="6001478"/>
                <a:ext cx="153738" cy="153738"/>
              </a:xfrm>
              <a:prstGeom prst="teardrop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9" name="Rollo RECHTS">
            <a:extLst>
              <a:ext uri="{FF2B5EF4-FFF2-40B4-BE49-F238E27FC236}">
                <a16:creationId xmlns:a16="http://schemas.microsoft.com/office/drawing/2014/main" id="{97EF816C-9741-45EF-BE58-5696CBF0077D}"/>
              </a:ext>
            </a:extLst>
          </p:cNvPr>
          <p:cNvGrpSpPr/>
          <p:nvPr/>
        </p:nvGrpSpPr>
        <p:grpSpPr>
          <a:xfrm>
            <a:off x="6878368" y="1873659"/>
            <a:ext cx="2313374" cy="3425162"/>
            <a:chOff x="6335487" y="2730054"/>
            <a:chExt cx="2313374" cy="3425162"/>
          </a:xfrm>
        </p:grpSpPr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386D9F4E-BDB4-4643-A02C-CFE79F54DC42}"/>
                </a:ext>
              </a:extLst>
            </p:cNvPr>
            <p:cNvSpPr/>
            <p:nvPr/>
          </p:nvSpPr>
          <p:spPr>
            <a:xfrm>
              <a:off x="6335487" y="2730054"/>
              <a:ext cx="2313374" cy="3220371"/>
            </a:xfrm>
            <a:prstGeom prst="rect">
              <a:avLst/>
            </a:prstGeom>
            <a:gradFill>
              <a:gsLst>
                <a:gs pos="54000">
                  <a:srgbClr val="FFFFFF">
                    <a:lumMod val="95000"/>
                  </a:srgbClr>
                </a:gs>
                <a:gs pos="100000">
                  <a:srgbClr val="AAAAAA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80000" tIns="252000" rIns="180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0B09D196-55DA-4344-8DF8-95A84DD39CE8}"/>
                </a:ext>
              </a:extLst>
            </p:cNvPr>
            <p:cNvGrpSpPr/>
            <p:nvPr/>
          </p:nvGrpSpPr>
          <p:grpSpPr>
            <a:xfrm>
              <a:off x="6335487" y="5950425"/>
              <a:ext cx="2313374" cy="204791"/>
              <a:chOff x="453307" y="5950425"/>
              <a:chExt cx="2313374" cy="204791"/>
            </a:xfrm>
          </p:grpSpPr>
          <p:cxnSp>
            <p:nvCxnSpPr>
              <p:cNvPr id="62" name="Gerade Verbindung 29">
                <a:extLst>
                  <a:ext uri="{FF2B5EF4-FFF2-40B4-BE49-F238E27FC236}">
                    <a16:creationId xmlns:a16="http://schemas.microsoft.com/office/drawing/2014/main" id="{4BA92388-FE95-4A71-8051-761CAFAC3265}"/>
                  </a:ext>
                </a:extLst>
              </p:cNvPr>
              <p:cNvCxnSpPr/>
              <p:nvPr/>
            </p:nvCxnSpPr>
            <p:spPr>
              <a:xfrm>
                <a:off x="453307" y="5950425"/>
                <a:ext cx="2313374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D86118"/>
                </a:solidFill>
                <a:prstDash val="solid"/>
              </a:ln>
              <a:effectLst/>
            </p:spPr>
          </p:cxnSp>
          <p:sp>
            <p:nvSpPr>
              <p:cNvPr id="63" name="Träne 62">
                <a:extLst>
                  <a:ext uri="{FF2B5EF4-FFF2-40B4-BE49-F238E27FC236}">
                    <a16:creationId xmlns:a16="http://schemas.microsoft.com/office/drawing/2014/main" id="{C5BFB79B-2FED-4A36-A3D5-98377693E9D8}"/>
                  </a:ext>
                </a:extLst>
              </p:cNvPr>
              <p:cNvSpPr/>
              <p:nvPr/>
            </p:nvSpPr>
            <p:spPr>
              <a:xfrm rot="18900000">
                <a:off x="1533125" y="6001478"/>
                <a:ext cx="153738" cy="153738"/>
              </a:xfrm>
              <a:prstGeom prst="teardrop">
                <a:avLst/>
              </a:prstGeom>
              <a:noFill/>
              <a:ln w="38100" cap="flat" cmpd="sng" algn="ctr">
                <a:solidFill>
                  <a:srgbClr val="D861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E3D30D80-7B71-4451-8927-165E5DA4F87C}"/>
              </a:ext>
            </a:extLst>
          </p:cNvPr>
          <p:cNvSpPr/>
          <p:nvPr/>
        </p:nvSpPr>
        <p:spPr>
          <a:xfrm>
            <a:off x="856036" y="1480520"/>
            <a:ext cx="90299" cy="406156"/>
          </a:xfrm>
          <a:prstGeom prst="rect">
            <a:avLst/>
          </a:prstGeom>
          <a:gradFill flip="none" rotWithShape="1">
            <a:gsLst>
              <a:gs pos="0">
                <a:srgbClr val="B42222">
                  <a:lumMod val="50000"/>
                </a:srgbClr>
              </a:gs>
              <a:gs pos="51000">
                <a:srgbClr val="B42222"/>
              </a:gs>
              <a:gs pos="100000">
                <a:srgbClr val="B42222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DC084416-B101-4999-BC64-550FE613BAB9}"/>
              </a:ext>
            </a:extLst>
          </p:cNvPr>
          <p:cNvSpPr/>
          <p:nvPr/>
        </p:nvSpPr>
        <p:spPr>
          <a:xfrm>
            <a:off x="946335" y="1540606"/>
            <a:ext cx="2467952" cy="285983"/>
          </a:xfrm>
          <a:prstGeom prst="rect">
            <a:avLst/>
          </a:prstGeom>
          <a:gradFill flip="none" rotWithShape="1">
            <a:gsLst>
              <a:gs pos="0">
                <a:srgbClr val="B42222">
                  <a:lumMod val="50000"/>
                </a:srgbClr>
              </a:gs>
              <a:gs pos="51000">
                <a:srgbClr val="B42222"/>
              </a:gs>
              <a:gs pos="100000">
                <a:srgbClr val="B42222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7C98169-D2FD-4CC1-A408-77DFA74A6BA6}"/>
              </a:ext>
            </a:extLst>
          </p:cNvPr>
          <p:cNvSpPr/>
          <p:nvPr/>
        </p:nvSpPr>
        <p:spPr>
          <a:xfrm>
            <a:off x="3414286" y="1480520"/>
            <a:ext cx="90299" cy="406156"/>
          </a:xfrm>
          <a:prstGeom prst="rect">
            <a:avLst/>
          </a:prstGeom>
          <a:gradFill flip="none" rotWithShape="1">
            <a:gsLst>
              <a:gs pos="0">
                <a:srgbClr val="B42222">
                  <a:lumMod val="50000"/>
                </a:srgbClr>
              </a:gs>
              <a:gs pos="51000">
                <a:srgbClr val="B42222"/>
              </a:gs>
              <a:gs pos="100000">
                <a:srgbClr val="B42222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16BC7CA9-1F98-49CA-A487-F18164C4DB89}"/>
              </a:ext>
            </a:extLst>
          </p:cNvPr>
          <p:cNvSpPr/>
          <p:nvPr/>
        </p:nvSpPr>
        <p:spPr>
          <a:xfrm>
            <a:off x="1023624" y="1480520"/>
            <a:ext cx="2313374" cy="406156"/>
          </a:xfrm>
          <a:prstGeom prst="rect">
            <a:avLst/>
          </a:prstGeom>
          <a:gradFill>
            <a:gsLst>
              <a:gs pos="0">
                <a:srgbClr val="AAAAAA"/>
              </a:gs>
              <a:gs pos="51000">
                <a:srgbClr val="FFFFFF">
                  <a:lumMod val="95000"/>
                </a:srgbClr>
              </a:gs>
              <a:gs pos="100000">
                <a:srgbClr val="AAAAAA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FAST-TRACK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4183B071-E3FA-49B2-AC1F-F61A4B2D2E1C}"/>
              </a:ext>
            </a:extLst>
          </p:cNvPr>
          <p:cNvSpPr/>
          <p:nvPr/>
        </p:nvSpPr>
        <p:spPr>
          <a:xfrm>
            <a:off x="3797126" y="1480520"/>
            <a:ext cx="90299" cy="406156"/>
          </a:xfrm>
          <a:prstGeom prst="rect">
            <a:avLst/>
          </a:prstGeom>
          <a:gradFill flip="none" rotWithShape="1">
            <a:gsLst>
              <a:gs pos="0">
                <a:srgbClr val="0070C0">
                  <a:lumMod val="50000"/>
                </a:srgbClr>
              </a:gs>
              <a:gs pos="51000">
                <a:srgbClr val="0070C0"/>
              </a:gs>
              <a:gs pos="100000">
                <a:srgbClr val="0070C0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51FF8C77-E1B2-4059-8B7C-5B65529B7ED7}"/>
              </a:ext>
            </a:extLst>
          </p:cNvPr>
          <p:cNvSpPr/>
          <p:nvPr/>
        </p:nvSpPr>
        <p:spPr>
          <a:xfrm>
            <a:off x="3887425" y="1540606"/>
            <a:ext cx="2467952" cy="285983"/>
          </a:xfrm>
          <a:prstGeom prst="rect">
            <a:avLst/>
          </a:prstGeom>
          <a:gradFill flip="none" rotWithShape="1">
            <a:gsLst>
              <a:gs pos="0">
                <a:srgbClr val="0070C0">
                  <a:lumMod val="50000"/>
                </a:srgbClr>
              </a:gs>
              <a:gs pos="51000">
                <a:srgbClr val="0070C0"/>
              </a:gs>
              <a:gs pos="100000">
                <a:srgbClr val="0070C0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EAFADE18-A69E-483D-BE9E-3EDDAAA69499}"/>
              </a:ext>
            </a:extLst>
          </p:cNvPr>
          <p:cNvSpPr/>
          <p:nvPr/>
        </p:nvSpPr>
        <p:spPr>
          <a:xfrm>
            <a:off x="6355376" y="1480520"/>
            <a:ext cx="90299" cy="406156"/>
          </a:xfrm>
          <a:prstGeom prst="rect">
            <a:avLst/>
          </a:prstGeom>
          <a:gradFill flip="none" rotWithShape="1">
            <a:gsLst>
              <a:gs pos="0">
                <a:srgbClr val="0070C0">
                  <a:lumMod val="50000"/>
                </a:srgbClr>
              </a:gs>
              <a:gs pos="51000">
                <a:srgbClr val="0070C0"/>
              </a:gs>
              <a:gs pos="100000">
                <a:srgbClr val="0070C0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A8757EEF-B73C-46C5-856F-4CAB66F26C46}"/>
              </a:ext>
            </a:extLst>
          </p:cNvPr>
          <p:cNvSpPr/>
          <p:nvPr/>
        </p:nvSpPr>
        <p:spPr>
          <a:xfrm>
            <a:off x="3964714" y="1480520"/>
            <a:ext cx="2313374" cy="406156"/>
          </a:xfrm>
          <a:prstGeom prst="rect">
            <a:avLst/>
          </a:prstGeom>
          <a:gradFill>
            <a:gsLst>
              <a:gs pos="0">
                <a:srgbClr val="AAAAAA"/>
              </a:gs>
              <a:gs pos="51000">
                <a:srgbClr val="FFFFFF">
                  <a:lumMod val="95000"/>
                </a:srgbClr>
              </a:gs>
              <a:gs pos="100000">
                <a:srgbClr val="AAAAAA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kern="0" dirty="0" err="1">
                <a:solidFill>
                  <a:srgbClr val="000000"/>
                </a:solidFill>
                <a:latin typeface="+mj-lt"/>
              </a:rPr>
              <a:t>Osservazione</a:t>
            </a:r>
            <a:r>
              <a:rPr lang="de-DE" b="1" kern="0" dirty="0">
                <a:solidFill>
                  <a:srgbClr val="000000"/>
                </a:solidFill>
                <a:latin typeface="+mj-lt"/>
              </a:rPr>
              <a:t> Breve Int.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CD94E5F3-F424-444B-B960-813DACB1C972}"/>
              </a:ext>
            </a:extLst>
          </p:cNvPr>
          <p:cNvSpPr/>
          <p:nvPr/>
        </p:nvSpPr>
        <p:spPr>
          <a:xfrm>
            <a:off x="6738216" y="1480520"/>
            <a:ext cx="90299" cy="406156"/>
          </a:xfrm>
          <a:prstGeom prst="rect">
            <a:avLst/>
          </a:prstGeom>
          <a:gradFill flip="none" rotWithShape="1">
            <a:gsLst>
              <a:gs pos="0">
                <a:srgbClr val="D86118">
                  <a:lumMod val="50000"/>
                </a:srgbClr>
              </a:gs>
              <a:gs pos="51000">
                <a:srgbClr val="D86118"/>
              </a:gs>
              <a:gs pos="100000">
                <a:srgbClr val="D86118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E97BD824-A70E-4E45-B360-0C60153F40C4}"/>
              </a:ext>
            </a:extLst>
          </p:cNvPr>
          <p:cNvSpPr/>
          <p:nvPr/>
        </p:nvSpPr>
        <p:spPr>
          <a:xfrm>
            <a:off x="6828515" y="1540606"/>
            <a:ext cx="2467952" cy="285983"/>
          </a:xfrm>
          <a:prstGeom prst="rect">
            <a:avLst/>
          </a:prstGeom>
          <a:gradFill flip="none" rotWithShape="1">
            <a:gsLst>
              <a:gs pos="0">
                <a:srgbClr val="D86118">
                  <a:lumMod val="50000"/>
                </a:srgbClr>
              </a:gs>
              <a:gs pos="51000">
                <a:srgbClr val="D86118"/>
              </a:gs>
              <a:gs pos="100000">
                <a:srgbClr val="D86118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C38872C8-59BC-40F2-97CE-E749D3551021}"/>
              </a:ext>
            </a:extLst>
          </p:cNvPr>
          <p:cNvSpPr/>
          <p:nvPr/>
        </p:nvSpPr>
        <p:spPr>
          <a:xfrm>
            <a:off x="9296466" y="1480520"/>
            <a:ext cx="90299" cy="406156"/>
          </a:xfrm>
          <a:prstGeom prst="rect">
            <a:avLst/>
          </a:prstGeom>
          <a:gradFill flip="none" rotWithShape="1">
            <a:gsLst>
              <a:gs pos="0">
                <a:srgbClr val="D86118">
                  <a:lumMod val="50000"/>
                </a:srgbClr>
              </a:gs>
              <a:gs pos="51000">
                <a:srgbClr val="D86118"/>
              </a:gs>
              <a:gs pos="100000">
                <a:srgbClr val="D86118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37EB0632-F82E-4C56-A577-E366313DB43C}"/>
              </a:ext>
            </a:extLst>
          </p:cNvPr>
          <p:cNvSpPr/>
          <p:nvPr/>
        </p:nvSpPr>
        <p:spPr>
          <a:xfrm>
            <a:off x="6905804" y="1480520"/>
            <a:ext cx="2313374" cy="406156"/>
          </a:xfrm>
          <a:prstGeom prst="rect">
            <a:avLst/>
          </a:prstGeom>
          <a:gradFill>
            <a:gsLst>
              <a:gs pos="0">
                <a:srgbClr val="AAAAAA"/>
              </a:gs>
              <a:gs pos="51000">
                <a:srgbClr val="FFFFFF">
                  <a:lumMod val="95000"/>
                </a:srgbClr>
              </a:gs>
              <a:gs pos="100000">
                <a:srgbClr val="AAAAAA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kern="0" dirty="0" err="1">
                <a:solidFill>
                  <a:srgbClr val="000000"/>
                </a:solidFill>
                <a:latin typeface="+mj-lt"/>
              </a:rPr>
              <a:t>Inoltre</a:t>
            </a:r>
            <a:endParaRPr lang="de-DE" kern="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76" name="Schalter KUNDEN">
            <a:extLst>
              <a:ext uri="{FF2B5EF4-FFF2-40B4-BE49-F238E27FC236}">
                <a16:creationId xmlns:a16="http://schemas.microsoft.com/office/drawing/2014/main" id="{E5906250-6249-4B8D-977B-5D097D0EBC58}"/>
              </a:ext>
            </a:extLst>
          </p:cNvPr>
          <p:cNvGrpSpPr/>
          <p:nvPr/>
        </p:nvGrpSpPr>
        <p:grpSpPr>
          <a:xfrm>
            <a:off x="1897763" y="5520169"/>
            <a:ext cx="565096" cy="565096"/>
            <a:chOff x="1327446" y="5887818"/>
            <a:chExt cx="565096" cy="565096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9C9B38B7-7687-4151-A4B5-FC9B42317F61}"/>
                </a:ext>
              </a:extLst>
            </p:cNvPr>
            <p:cNvSpPr/>
            <p:nvPr/>
          </p:nvSpPr>
          <p:spPr>
            <a:xfrm>
              <a:off x="1327446" y="5887818"/>
              <a:ext cx="565096" cy="565096"/>
            </a:xfrm>
            <a:prstGeom prst="ellipse">
              <a:avLst/>
            </a:prstGeom>
            <a:solidFill>
              <a:srgbClr val="DBDBDB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Gleichschenkliges Dreieck 77">
              <a:extLst>
                <a:ext uri="{FF2B5EF4-FFF2-40B4-BE49-F238E27FC236}">
                  <a16:creationId xmlns:a16="http://schemas.microsoft.com/office/drawing/2014/main" id="{49D40BFF-F9D9-432E-89B7-C816C79850B9}"/>
                </a:ext>
              </a:extLst>
            </p:cNvPr>
            <p:cNvSpPr/>
            <p:nvPr/>
          </p:nvSpPr>
          <p:spPr>
            <a:xfrm flipV="1">
              <a:off x="1412213" y="6186103"/>
              <a:ext cx="395561" cy="205692"/>
            </a:xfrm>
            <a:prstGeom prst="triangle">
              <a:avLst/>
            </a:prstGeom>
            <a:solidFill>
              <a:srgbClr val="8F1B1B"/>
            </a:soli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Gleichschenkliges Dreieck 78">
              <a:extLst>
                <a:ext uri="{FF2B5EF4-FFF2-40B4-BE49-F238E27FC236}">
                  <a16:creationId xmlns:a16="http://schemas.microsoft.com/office/drawing/2014/main" id="{06D0EF60-4BBF-4E46-81AC-B8C66579FF8E}"/>
                </a:ext>
              </a:extLst>
            </p:cNvPr>
            <p:cNvSpPr/>
            <p:nvPr/>
          </p:nvSpPr>
          <p:spPr>
            <a:xfrm rot="10800000" flipV="1">
              <a:off x="1412213" y="5948938"/>
              <a:ext cx="395561" cy="205692"/>
            </a:xfrm>
            <a:prstGeom prst="triangle">
              <a:avLst/>
            </a:prstGeom>
            <a:solidFill>
              <a:srgbClr val="8F1B1B"/>
            </a:soli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0" name="Schalter LIEFERANTEN">
            <a:extLst>
              <a:ext uri="{FF2B5EF4-FFF2-40B4-BE49-F238E27FC236}">
                <a16:creationId xmlns:a16="http://schemas.microsoft.com/office/drawing/2014/main" id="{8FD01770-2F1B-411C-926A-6E7FF8D7BAB6}"/>
              </a:ext>
            </a:extLst>
          </p:cNvPr>
          <p:cNvGrpSpPr/>
          <p:nvPr/>
        </p:nvGrpSpPr>
        <p:grpSpPr>
          <a:xfrm>
            <a:off x="4838853" y="5520169"/>
            <a:ext cx="565096" cy="565096"/>
            <a:chOff x="1327446" y="5887818"/>
            <a:chExt cx="565096" cy="565096"/>
          </a:xfrm>
        </p:grpSpPr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BAED6FFA-DD77-45B9-B210-A3499FC0B037}"/>
                </a:ext>
              </a:extLst>
            </p:cNvPr>
            <p:cNvSpPr/>
            <p:nvPr/>
          </p:nvSpPr>
          <p:spPr>
            <a:xfrm>
              <a:off x="1327446" y="5887818"/>
              <a:ext cx="565096" cy="565096"/>
            </a:xfrm>
            <a:prstGeom prst="ellipse">
              <a:avLst/>
            </a:prstGeom>
            <a:solidFill>
              <a:srgbClr val="DBDBDB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Gleichschenkliges Dreieck 81">
              <a:extLst>
                <a:ext uri="{FF2B5EF4-FFF2-40B4-BE49-F238E27FC236}">
                  <a16:creationId xmlns:a16="http://schemas.microsoft.com/office/drawing/2014/main" id="{5C31FC31-057F-407A-8199-D0DB1FEAD3B8}"/>
                </a:ext>
              </a:extLst>
            </p:cNvPr>
            <p:cNvSpPr/>
            <p:nvPr/>
          </p:nvSpPr>
          <p:spPr>
            <a:xfrm flipV="1">
              <a:off x="1412213" y="6186103"/>
              <a:ext cx="395561" cy="205692"/>
            </a:xfrm>
            <a:prstGeom prst="triangle">
              <a:avLst/>
            </a:prstGeom>
            <a:solidFill>
              <a:srgbClr val="0070C0"/>
            </a:soli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Gleichschenkliges Dreieck 82">
              <a:extLst>
                <a:ext uri="{FF2B5EF4-FFF2-40B4-BE49-F238E27FC236}">
                  <a16:creationId xmlns:a16="http://schemas.microsoft.com/office/drawing/2014/main" id="{F643E9EE-0C97-48F2-9CA9-180E777D0338}"/>
                </a:ext>
              </a:extLst>
            </p:cNvPr>
            <p:cNvSpPr/>
            <p:nvPr/>
          </p:nvSpPr>
          <p:spPr>
            <a:xfrm rot="10800000" flipV="1">
              <a:off x="1412213" y="5948938"/>
              <a:ext cx="395561" cy="205692"/>
            </a:xfrm>
            <a:prstGeom prst="triangle">
              <a:avLst/>
            </a:prstGeom>
            <a:solidFill>
              <a:srgbClr val="0070C0"/>
            </a:soli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4" name="Schalter MITARBEITER">
            <a:extLst>
              <a:ext uri="{FF2B5EF4-FFF2-40B4-BE49-F238E27FC236}">
                <a16:creationId xmlns:a16="http://schemas.microsoft.com/office/drawing/2014/main" id="{9E938C7E-C6C3-4D61-800F-6BB0672241AA}"/>
              </a:ext>
            </a:extLst>
          </p:cNvPr>
          <p:cNvGrpSpPr/>
          <p:nvPr/>
        </p:nvGrpSpPr>
        <p:grpSpPr>
          <a:xfrm>
            <a:off x="7779943" y="5520169"/>
            <a:ext cx="565096" cy="565096"/>
            <a:chOff x="1327446" y="5887818"/>
            <a:chExt cx="565096" cy="565096"/>
          </a:xfrm>
        </p:grpSpPr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BB707B8C-D2DA-4E0B-9E45-8AA4E7693AC9}"/>
                </a:ext>
              </a:extLst>
            </p:cNvPr>
            <p:cNvSpPr/>
            <p:nvPr/>
          </p:nvSpPr>
          <p:spPr>
            <a:xfrm>
              <a:off x="1327446" y="5887818"/>
              <a:ext cx="565096" cy="565096"/>
            </a:xfrm>
            <a:prstGeom prst="ellipse">
              <a:avLst/>
            </a:prstGeom>
            <a:solidFill>
              <a:srgbClr val="DBDBDB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Gleichschenkliges Dreieck 85">
              <a:extLst>
                <a:ext uri="{FF2B5EF4-FFF2-40B4-BE49-F238E27FC236}">
                  <a16:creationId xmlns:a16="http://schemas.microsoft.com/office/drawing/2014/main" id="{2CC08B58-7E8D-4BE1-884C-FF9A047137FC}"/>
                </a:ext>
              </a:extLst>
            </p:cNvPr>
            <p:cNvSpPr/>
            <p:nvPr/>
          </p:nvSpPr>
          <p:spPr>
            <a:xfrm flipV="1">
              <a:off x="1412213" y="6186103"/>
              <a:ext cx="395561" cy="205692"/>
            </a:xfrm>
            <a:prstGeom prst="triangle">
              <a:avLst/>
            </a:prstGeom>
            <a:solidFill>
              <a:srgbClr val="D86118"/>
            </a:soli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Gleichschenkliges Dreieck 86">
              <a:extLst>
                <a:ext uri="{FF2B5EF4-FFF2-40B4-BE49-F238E27FC236}">
                  <a16:creationId xmlns:a16="http://schemas.microsoft.com/office/drawing/2014/main" id="{E7F52E13-8285-4C4B-993C-06C3282A02A5}"/>
                </a:ext>
              </a:extLst>
            </p:cNvPr>
            <p:cNvSpPr/>
            <p:nvPr/>
          </p:nvSpPr>
          <p:spPr>
            <a:xfrm rot="10800000" flipV="1">
              <a:off x="1412213" y="5948938"/>
              <a:ext cx="395561" cy="205692"/>
            </a:xfrm>
            <a:prstGeom prst="triangle">
              <a:avLst/>
            </a:prstGeom>
            <a:solidFill>
              <a:srgbClr val="D86118"/>
            </a:soli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8" name="Rechteck 87">
            <a:extLst>
              <a:ext uri="{FF2B5EF4-FFF2-40B4-BE49-F238E27FC236}">
                <a16:creationId xmlns:a16="http://schemas.microsoft.com/office/drawing/2014/main" id="{993A971B-C585-4486-BCAD-D014FBCF3CC2}"/>
              </a:ext>
            </a:extLst>
          </p:cNvPr>
          <p:cNvSpPr/>
          <p:nvPr/>
        </p:nvSpPr>
        <p:spPr>
          <a:xfrm>
            <a:off x="1070069" y="2229461"/>
            <a:ext cx="2220485" cy="830997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216000" indent="-216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200" dirty="0" err="1">
                <a:solidFill>
                  <a:srgbClr val="000000"/>
                </a:solidFill>
              </a:rPr>
              <a:t>Pazienti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con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monopatologia</a:t>
            </a:r>
            <a:r>
              <a:rPr lang="de-DE" sz="1200" dirty="0">
                <a:solidFill>
                  <a:srgbClr val="000000"/>
                </a:solidFill>
              </a:rPr>
              <a:t> (mal di </a:t>
            </a:r>
            <a:r>
              <a:rPr lang="de-DE" sz="1200" dirty="0" err="1">
                <a:solidFill>
                  <a:srgbClr val="000000"/>
                </a:solidFill>
              </a:rPr>
              <a:t>gola</a:t>
            </a:r>
            <a:r>
              <a:rPr lang="de-DE" sz="1200" dirty="0">
                <a:solidFill>
                  <a:srgbClr val="000000"/>
                </a:solidFill>
              </a:rPr>
              <a:t>) </a:t>
            </a:r>
            <a:r>
              <a:rPr lang="de-DE" sz="1200" dirty="0" err="1">
                <a:solidFill>
                  <a:srgbClr val="000000"/>
                </a:solidFill>
              </a:rPr>
              <a:t>vengono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inviati</a:t>
            </a:r>
            <a:r>
              <a:rPr lang="de-DE" sz="1200" dirty="0">
                <a:solidFill>
                  <a:srgbClr val="000000"/>
                </a:solidFill>
              </a:rPr>
              <a:t> in ORL, </a:t>
            </a:r>
            <a:r>
              <a:rPr lang="de-DE" sz="1200" dirty="0" err="1">
                <a:solidFill>
                  <a:srgbClr val="000000"/>
                </a:solidFill>
              </a:rPr>
              <a:t>nessun</a:t>
            </a:r>
            <a:r>
              <a:rPr lang="de-DE" sz="1200" dirty="0">
                <a:solidFill>
                  <a:srgbClr val="000000"/>
                </a:solidFill>
              </a:rPr>
              <a:t> tempo di </a:t>
            </a:r>
            <a:r>
              <a:rPr lang="de-DE" sz="1200" dirty="0" err="1">
                <a:solidFill>
                  <a:srgbClr val="000000"/>
                </a:solidFill>
              </a:rPr>
              <a:t>attesa</a:t>
            </a:r>
            <a:r>
              <a:rPr lang="de-DE" sz="1200" dirty="0">
                <a:solidFill>
                  <a:srgbClr val="000000"/>
                </a:solidFill>
              </a:rPr>
              <a:t> in Pronto </a:t>
            </a:r>
            <a:r>
              <a:rPr lang="de-DE" sz="1200" dirty="0" err="1">
                <a:solidFill>
                  <a:srgbClr val="000000"/>
                </a:solidFill>
              </a:rPr>
              <a:t>soccorso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DB61E9DD-071E-4F8C-B2F1-161B8AC6BDC5}"/>
              </a:ext>
            </a:extLst>
          </p:cNvPr>
          <p:cNvSpPr/>
          <p:nvPr/>
        </p:nvSpPr>
        <p:spPr>
          <a:xfrm>
            <a:off x="4011157" y="2229461"/>
            <a:ext cx="2220485" cy="1354217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216000" indent="-216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200" dirty="0" err="1">
                <a:solidFill>
                  <a:srgbClr val="000000"/>
                </a:solidFill>
              </a:rPr>
              <a:t>Pazienti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vengono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monitorati</a:t>
            </a:r>
            <a:r>
              <a:rPr lang="de-DE" sz="1200" dirty="0">
                <a:solidFill>
                  <a:srgbClr val="000000"/>
                </a:solidFill>
              </a:rPr>
              <a:t> in OBI (Osservazione Breve Intensiva - OBI) </a:t>
            </a:r>
          </a:p>
          <a:p>
            <a:pPr marL="216000" indent="-216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200" dirty="0" err="1">
                <a:solidFill>
                  <a:srgbClr val="000000"/>
                </a:solidFill>
              </a:rPr>
              <a:t>Nessun</a:t>
            </a:r>
            <a:r>
              <a:rPr lang="de-DE" sz="1200" dirty="0">
                <a:solidFill>
                  <a:srgbClr val="000000"/>
                </a:solidFill>
              </a:rPr>
              <a:t> tempo di </a:t>
            </a:r>
            <a:r>
              <a:rPr lang="de-DE" sz="1200" dirty="0" err="1">
                <a:solidFill>
                  <a:srgbClr val="000000"/>
                </a:solidFill>
              </a:rPr>
              <a:t>attesa</a:t>
            </a:r>
            <a:r>
              <a:rPr lang="de-DE" sz="1200" dirty="0">
                <a:solidFill>
                  <a:srgbClr val="000000"/>
                </a:solidFill>
              </a:rPr>
              <a:t>, </a:t>
            </a:r>
            <a:r>
              <a:rPr lang="de-DE" sz="1200" dirty="0" err="1">
                <a:solidFill>
                  <a:srgbClr val="000000"/>
                </a:solidFill>
              </a:rPr>
              <a:t>vengono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inviati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direttamente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dal</a:t>
            </a:r>
            <a:r>
              <a:rPr lang="de-DE" sz="1200" dirty="0">
                <a:solidFill>
                  <a:srgbClr val="000000"/>
                </a:solidFill>
              </a:rPr>
              <a:t> PS in OBI e </a:t>
            </a:r>
            <a:r>
              <a:rPr lang="de-DE" sz="1200" dirty="0" err="1">
                <a:solidFill>
                  <a:srgbClr val="000000"/>
                </a:solidFill>
              </a:rPr>
              <a:t>monitorati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4ABB8E31-6AA0-40EB-A35F-3362E6F24D8C}"/>
              </a:ext>
            </a:extLst>
          </p:cNvPr>
          <p:cNvSpPr/>
          <p:nvPr/>
        </p:nvSpPr>
        <p:spPr>
          <a:xfrm>
            <a:off x="6952248" y="2229461"/>
            <a:ext cx="2220485" cy="615553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216000" indent="-216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2 </a:t>
            </a:r>
            <a:r>
              <a:rPr lang="de-DE" sz="1200" dirty="0" err="1">
                <a:solidFill>
                  <a:srgbClr val="000000"/>
                </a:solidFill>
              </a:rPr>
              <a:t>posti</a:t>
            </a:r>
            <a:r>
              <a:rPr lang="de-DE" sz="1200" dirty="0">
                <a:solidFill>
                  <a:srgbClr val="000000"/>
                </a:solidFill>
              </a:rPr>
              <a:t> Triage</a:t>
            </a:r>
          </a:p>
          <a:p>
            <a:pPr marL="216000" indent="-216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200" dirty="0" err="1">
                <a:solidFill>
                  <a:srgbClr val="000000"/>
                </a:solidFill>
              </a:rPr>
              <a:t>Perciò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tempi</a:t>
            </a:r>
            <a:r>
              <a:rPr lang="de-DE" sz="1200" dirty="0">
                <a:solidFill>
                  <a:srgbClr val="000000"/>
                </a:solidFill>
              </a:rPr>
              <a:t> di </a:t>
            </a:r>
            <a:r>
              <a:rPr lang="de-DE" sz="1200" dirty="0" err="1">
                <a:solidFill>
                  <a:srgbClr val="000000"/>
                </a:solidFill>
              </a:rPr>
              <a:t>attesa</a:t>
            </a:r>
            <a:r>
              <a:rPr lang="de-DE" sz="1200" dirty="0">
                <a:solidFill>
                  <a:srgbClr val="000000"/>
                </a:solidFill>
              </a:rPr>
              <a:t> brevi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BAF48B-0E56-66F5-D315-B76EDE69F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35474"/>
            <a:ext cx="10870110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2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88" grpId="0"/>
      <p:bldP spid="88" grpId="1"/>
      <p:bldP spid="89" grpId="0"/>
      <p:bldP spid="89" grpId="1"/>
      <p:bldP spid="90" grpId="0"/>
      <p:bldP spid="9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im Hintergrund"/>
          <p:cNvSpPr/>
          <p:nvPr/>
        </p:nvSpPr>
        <p:spPr>
          <a:xfrm>
            <a:off x="0" y="2455277"/>
            <a:ext cx="12192000" cy="17102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 defTabSz="914377"/>
            <a:endParaRPr lang="de-DE" dirty="0" err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4" name="Dreieck unten"/>
          <p:cNvSpPr/>
          <p:nvPr/>
        </p:nvSpPr>
        <p:spPr>
          <a:xfrm>
            <a:off x="5787921" y="4164143"/>
            <a:ext cx="716280" cy="406268"/>
          </a:xfrm>
          <a:custGeom>
            <a:avLst/>
            <a:gdLst>
              <a:gd name="connsiteX0" fmla="*/ 704850 w 704850"/>
              <a:gd name="connsiteY0" fmla="*/ 7620 h 411480"/>
              <a:gd name="connsiteX1" fmla="*/ 476250 w 704850"/>
              <a:gd name="connsiteY1" fmla="*/ 411480 h 411480"/>
              <a:gd name="connsiteX2" fmla="*/ 0 w 704850"/>
              <a:gd name="connsiteY2" fmla="*/ 0 h 411480"/>
              <a:gd name="connsiteX3" fmla="*/ 704850 w 704850"/>
              <a:gd name="connsiteY3" fmla="*/ 7620 h 411480"/>
              <a:gd name="connsiteX0" fmla="*/ 704850 w 704850"/>
              <a:gd name="connsiteY0" fmla="*/ 7620 h 419100"/>
              <a:gd name="connsiteX1" fmla="*/ 472440 w 704850"/>
              <a:gd name="connsiteY1" fmla="*/ 419100 h 419100"/>
              <a:gd name="connsiteX2" fmla="*/ 0 w 704850"/>
              <a:gd name="connsiteY2" fmla="*/ 0 h 419100"/>
              <a:gd name="connsiteX3" fmla="*/ 704850 w 704850"/>
              <a:gd name="connsiteY3" fmla="*/ 7620 h 419100"/>
              <a:gd name="connsiteX0" fmla="*/ 714375 w 714375"/>
              <a:gd name="connsiteY0" fmla="*/ 7620 h 419100"/>
              <a:gd name="connsiteX1" fmla="*/ 472440 w 714375"/>
              <a:gd name="connsiteY1" fmla="*/ 419100 h 419100"/>
              <a:gd name="connsiteX2" fmla="*/ 0 w 714375"/>
              <a:gd name="connsiteY2" fmla="*/ 0 h 419100"/>
              <a:gd name="connsiteX3" fmla="*/ 714375 w 714375"/>
              <a:gd name="connsiteY3" fmla="*/ 7620 h 419100"/>
              <a:gd name="connsiteX0" fmla="*/ 712470 w 712470"/>
              <a:gd name="connsiteY0" fmla="*/ 0 h 411480"/>
              <a:gd name="connsiteX1" fmla="*/ 470535 w 712470"/>
              <a:gd name="connsiteY1" fmla="*/ 411480 h 411480"/>
              <a:gd name="connsiteX2" fmla="*/ 0 w 712470"/>
              <a:gd name="connsiteY2" fmla="*/ 3810 h 411480"/>
              <a:gd name="connsiteX3" fmla="*/ 712470 w 712470"/>
              <a:gd name="connsiteY3" fmla="*/ 0 h 411480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1905 h 409575"/>
              <a:gd name="connsiteX3" fmla="*/ 716280 w 716280"/>
              <a:gd name="connsiteY3" fmla="*/ 0 h 409575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0 h 409575"/>
              <a:gd name="connsiteX3" fmla="*/ 716280 w 716280"/>
              <a:gd name="connsiteY3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" h="409575">
                <a:moveTo>
                  <a:pt x="716280" y="0"/>
                </a:moveTo>
                <a:lnTo>
                  <a:pt x="470535" y="409575"/>
                </a:lnTo>
                <a:lnTo>
                  <a:pt x="0" y="0"/>
                </a:lnTo>
                <a:lnTo>
                  <a:pt x="71628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 defTabSz="914377"/>
            <a:endParaRPr lang="de-DE" dirty="0" err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5" name="Dreieck oben"/>
          <p:cNvSpPr/>
          <p:nvPr/>
        </p:nvSpPr>
        <p:spPr>
          <a:xfrm flipH="1" flipV="1">
            <a:off x="8451811" y="2049094"/>
            <a:ext cx="716280" cy="406268"/>
          </a:xfrm>
          <a:custGeom>
            <a:avLst/>
            <a:gdLst>
              <a:gd name="connsiteX0" fmla="*/ 704850 w 704850"/>
              <a:gd name="connsiteY0" fmla="*/ 7620 h 411480"/>
              <a:gd name="connsiteX1" fmla="*/ 476250 w 704850"/>
              <a:gd name="connsiteY1" fmla="*/ 411480 h 411480"/>
              <a:gd name="connsiteX2" fmla="*/ 0 w 704850"/>
              <a:gd name="connsiteY2" fmla="*/ 0 h 411480"/>
              <a:gd name="connsiteX3" fmla="*/ 704850 w 704850"/>
              <a:gd name="connsiteY3" fmla="*/ 7620 h 411480"/>
              <a:gd name="connsiteX0" fmla="*/ 704850 w 704850"/>
              <a:gd name="connsiteY0" fmla="*/ 7620 h 419100"/>
              <a:gd name="connsiteX1" fmla="*/ 472440 w 704850"/>
              <a:gd name="connsiteY1" fmla="*/ 419100 h 419100"/>
              <a:gd name="connsiteX2" fmla="*/ 0 w 704850"/>
              <a:gd name="connsiteY2" fmla="*/ 0 h 419100"/>
              <a:gd name="connsiteX3" fmla="*/ 704850 w 704850"/>
              <a:gd name="connsiteY3" fmla="*/ 7620 h 419100"/>
              <a:gd name="connsiteX0" fmla="*/ 714375 w 714375"/>
              <a:gd name="connsiteY0" fmla="*/ 7620 h 419100"/>
              <a:gd name="connsiteX1" fmla="*/ 472440 w 714375"/>
              <a:gd name="connsiteY1" fmla="*/ 419100 h 419100"/>
              <a:gd name="connsiteX2" fmla="*/ 0 w 714375"/>
              <a:gd name="connsiteY2" fmla="*/ 0 h 419100"/>
              <a:gd name="connsiteX3" fmla="*/ 714375 w 714375"/>
              <a:gd name="connsiteY3" fmla="*/ 7620 h 419100"/>
              <a:gd name="connsiteX0" fmla="*/ 712470 w 712470"/>
              <a:gd name="connsiteY0" fmla="*/ 0 h 411480"/>
              <a:gd name="connsiteX1" fmla="*/ 470535 w 712470"/>
              <a:gd name="connsiteY1" fmla="*/ 411480 h 411480"/>
              <a:gd name="connsiteX2" fmla="*/ 0 w 712470"/>
              <a:gd name="connsiteY2" fmla="*/ 3810 h 411480"/>
              <a:gd name="connsiteX3" fmla="*/ 712470 w 712470"/>
              <a:gd name="connsiteY3" fmla="*/ 0 h 411480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1905 h 409575"/>
              <a:gd name="connsiteX3" fmla="*/ 716280 w 716280"/>
              <a:gd name="connsiteY3" fmla="*/ 0 h 409575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0 h 409575"/>
              <a:gd name="connsiteX3" fmla="*/ 716280 w 716280"/>
              <a:gd name="connsiteY3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" h="409575">
                <a:moveTo>
                  <a:pt x="716280" y="0"/>
                </a:moveTo>
                <a:lnTo>
                  <a:pt x="470535" y="409575"/>
                </a:lnTo>
                <a:lnTo>
                  <a:pt x="0" y="0"/>
                </a:lnTo>
                <a:lnTo>
                  <a:pt x="71628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 defTabSz="914377"/>
            <a:endParaRPr lang="de-DE" dirty="0" err="1">
              <a:solidFill>
                <a:prstClr val="white"/>
              </a:solidFill>
              <a:latin typeface="Calibri Light"/>
            </a:endParaRPr>
          </a:p>
        </p:txBody>
      </p:sp>
      <p:grpSp>
        <p:nvGrpSpPr>
          <p:cNvPr id="36" name="5 Parallelogramm mit Text"/>
          <p:cNvGrpSpPr/>
          <p:nvPr/>
        </p:nvGrpSpPr>
        <p:grpSpPr>
          <a:xfrm>
            <a:off x="6258455" y="1668317"/>
            <a:ext cx="2448000" cy="3274963"/>
            <a:chOff x="792480" y="1930912"/>
            <a:chExt cx="2448000" cy="3274963"/>
          </a:xfrm>
          <a:solidFill>
            <a:srgbClr val="FFC000"/>
          </a:solidFill>
        </p:grpSpPr>
        <p:sp>
          <p:nvSpPr>
            <p:cNvPr id="37" name="Parallelogramm"/>
            <p:cNvSpPr/>
            <p:nvPr/>
          </p:nvSpPr>
          <p:spPr>
            <a:xfrm>
              <a:off x="792480" y="2313006"/>
              <a:ext cx="2448000" cy="2520000"/>
            </a:xfrm>
            <a:prstGeom prst="parallelogram">
              <a:avLst>
                <a:gd name="adj" fmla="val 6203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 defTabSz="914377"/>
              <a:endParaRPr lang="de-DE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38" name="Textfeld"/>
            <p:cNvSpPr txBox="1"/>
            <p:nvPr/>
          </p:nvSpPr>
          <p:spPr>
            <a:xfrm rot="18000000">
              <a:off x="331710" y="3368339"/>
              <a:ext cx="3274963" cy="400110"/>
            </a:xfrm>
            <a:prstGeom prst="rect">
              <a:avLst/>
            </a:prstGeom>
            <a:noFill/>
          </p:spPr>
          <p:txBody>
            <a:bodyPr wrap="none" lIns="144000" rIns="144000" rtlCol="0">
              <a:spAutoFit/>
            </a:bodyPr>
            <a:lstStyle/>
            <a:p>
              <a:pPr algn="ctr" defTabSz="914377"/>
              <a:r>
                <a:rPr lang="de-DE" sz="2000" b="1" dirty="0">
                  <a:solidFill>
                    <a:prstClr val="white"/>
                  </a:solidFill>
                </a:rPr>
                <a:t>Tempi </a:t>
              </a:r>
              <a:r>
                <a:rPr lang="de-DE" sz="2000" b="1" dirty="0" err="1">
                  <a:solidFill>
                    <a:prstClr val="white"/>
                  </a:solidFill>
                </a:rPr>
                <a:t>medi</a:t>
              </a:r>
              <a:r>
                <a:rPr lang="de-DE" sz="2000" b="1" dirty="0">
                  <a:solidFill>
                    <a:prstClr val="white"/>
                  </a:solidFill>
                </a:rPr>
                <a:t> </a:t>
              </a:r>
              <a:r>
                <a:rPr lang="de-DE" sz="2000" b="1" dirty="0" err="1">
                  <a:solidFill>
                    <a:prstClr val="white"/>
                  </a:solidFill>
                </a:rPr>
                <a:t>miglioramento</a:t>
              </a:r>
              <a:endParaRPr lang="de-DE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Dreieck unten"/>
          <p:cNvSpPr/>
          <p:nvPr/>
        </p:nvSpPr>
        <p:spPr>
          <a:xfrm>
            <a:off x="2406547" y="4164143"/>
            <a:ext cx="716280" cy="406268"/>
          </a:xfrm>
          <a:custGeom>
            <a:avLst/>
            <a:gdLst>
              <a:gd name="connsiteX0" fmla="*/ 704850 w 704850"/>
              <a:gd name="connsiteY0" fmla="*/ 7620 h 411480"/>
              <a:gd name="connsiteX1" fmla="*/ 476250 w 704850"/>
              <a:gd name="connsiteY1" fmla="*/ 411480 h 411480"/>
              <a:gd name="connsiteX2" fmla="*/ 0 w 704850"/>
              <a:gd name="connsiteY2" fmla="*/ 0 h 411480"/>
              <a:gd name="connsiteX3" fmla="*/ 704850 w 704850"/>
              <a:gd name="connsiteY3" fmla="*/ 7620 h 411480"/>
              <a:gd name="connsiteX0" fmla="*/ 704850 w 704850"/>
              <a:gd name="connsiteY0" fmla="*/ 7620 h 419100"/>
              <a:gd name="connsiteX1" fmla="*/ 472440 w 704850"/>
              <a:gd name="connsiteY1" fmla="*/ 419100 h 419100"/>
              <a:gd name="connsiteX2" fmla="*/ 0 w 704850"/>
              <a:gd name="connsiteY2" fmla="*/ 0 h 419100"/>
              <a:gd name="connsiteX3" fmla="*/ 704850 w 704850"/>
              <a:gd name="connsiteY3" fmla="*/ 7620 h 419100"/>
              <a:gd name="connsiteX0" fmla="*/ 714375 w 714375"/>
              <a:gd name="connsiteY0" fmla="*/ 7620 h 419100"/>
              <a:gd name="connsiteX1" fmla="*/ 472440 w 714375"/>
              <a:gd name="connsiteY1" fmla="*/ 419100 h 419100"/>
              <a:gd name="connsiteX2" fmla="*/ 0 w 714375"/>
              <a:gd name="connsiteY2" fmla="*/ 0 h 419100"/>
              <a:gd name="connsiteX3" fmla="*/ 714375 w 714375"/>
              <a:gd name="connsiteY3" fmla="*/ 7620 h 419100"/>
              <a:gd name="connsiteX0" fmla="*/ 712470 w 712470"/>
              <a:gd name="connsiteY0" fmla="*/ 0 h 411480"/>
              <a:gd name="connsiteX1" fmla="*/ 470535 w 712470"/>
              <a:gd name="connsiteY1" fmla="*/ 411480 h 411480"/>
              <a:gd name="connsiteX2" fmla="*/ 0 w 712470"/>
              <a:gd name="connsiteY2" fmla="*/ 3810 h 411480"/>
              <a:gd name="connsiteX3" fmla="*/ 712470 w 712470"/>
              <a:gd name="connsiteY3" fmla="*/ 0 h 411480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1905 h 409575"/>
              <a:gd name="connsiteX3" fmla="*/ 716280 w 716280"/>
              <a:gd name="connsiteY3" fmla="*/ 0 h 409575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0 h 409575"/>
              <a:gd name="connsiteX3" fmla="*/ 716280 w 716280"/>
              <a:gd name="connsiteY3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" h="409575">
                <a:moveTo>
                  <a:pt x="716280" y="0"/>
                </a:moveTo>
                <a:lnTo>
                  <a:pt x="470535" y="409575"/>
                </a:lnTo>
                <a:lnTo>
                  <a:pt x="0" y="0"/>
                </a:lnTo>
                <a:lnTo>
                  <a:pt x="71628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 defTabSz="914377"/>
            <a:endParaRPr lang="de-DE" dirty="0" err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0" name="Dreieck oben"/>
          <p:cNvSpPr/>
          <p:nvPr/>
        </p:nvSpPr>
        <p:spPr>
          <a:xfrm flipH="1" flipV="1">
            <a:off x="5070436" y="2049094"/>
            <a:ext cx="716280" cy="406268"/>
          </a:xfrm>
          <a:custGeom>
            <a:avLst/>
            <a:gdLst>
              <a:gd name="connsiteX0" fmla="*/ 704850 w 704850"/>
              <a:gd name="connsiteY0" fmla="*/ 7620 h 411480"/>
              <a:gd name="connsiteX1" fmla="*/ 476250 w 704850"/>
              <a:gd name="connsiteY1" fmla="*/ 411480 h 411480"/>
              <a:gd name="connsiteX2" fmla="*/ 0 w 704850"/>
              <a:gd name="connsiteY2" fmla="*/ 0 h 411480"/>
              <a:gd name="connsiteX3" fmla="*/ 704850 w 704850"/>
              <a:gd name="connsiteY3" fmla="*/ 7620 h 411480"/>
              <a:gd name="connsiteX0" fmla="*/ 704850 w 704850"/>
              <a:gd name="connsiteY0" fmla="*/ 7620 h 419100"/>
              <a:gd name="connsiteX1" fmla="*/ 472440 w 704850"/>
              <a:gd name="connsiteY1" fmla="*/ 419100 h 419100"/>
              <a:gd name="connsiteX2" fmla="*/ 0 w 704850"/>
              <a:gd name="connsiteY2" fmla="*/ 0 h 419100"/>
              <a:gd name="connsiteX3" fmla="*/ 704850 w 704850"/>
              <a:gd name="connsiteY3" fmla="*/ 7620 h 419100"/>
              <a:gd name="connsiteX0" fmla="*/ 714375 w 714375"/>
              <a:gd name="connsiteY0" fmla="*/ 7620 h 419100"/>
              <a:gd name="connsiteX1" fmla="*/ 472440 w 714375"/>
              <a:gd name="connsiteY1" fmla="*/ 419100 h 419100"/>
              <a:gd name="connsiteX2" fmla="*/ 0 w 714375"/>
              <a:gd name="connsiteY2" fmla="*/ 0 h 419100"/>
              <a:gd name="connsiteX3" fmla="*/ 714375 w 714375"/>
              <a:gd name="connsiteY3" fmla="*/ 7620 h 419100"/>
              <a:gd name="connsiteX0" fmla="*/ 712470 w 712470"/>
              <a:gd name="connsiteY0" fmla="*/ 0 h 411480"/>
              <a:gd name="connsiteX1" fmla="*/ 470535 w 712470"/>
              <a:gd name="connsiteY1" fmla="*/ 411480 h 411480"/>
              <a:gd name="connsiteX2" fmla="*/ 0 w 712470"/>
              <a:gd name="connsiteY2" fmla="*/ 3810 h 411480"/>
              <a:gd name="connsiteX3" fmla="*/ 712470 w 712470"/>
              <a:gd name="connsiteY3" fmla="*/ 0 h 411480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1905 h 409575"/>
              <a:gd name="connsiteX3" fmla="*/ 716280 w 716280"/>
              <a:gd name="connsiteY3" fmla="*/ 0 h 409575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0 h 409575"/>
              <a:gd name="connsiteX3" fmla="*/ 716280 w 716280"/>
              <a:gd name="connsiteY3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" h="409575">
                <a:moveTo>
                  <a:pt x="716280" y="0"/>
                </a:moveTo>
                <a:lnTo>
                  <a:pt x="470535" y="409575"/>
                </a:lnTo>
                <a:lnTo>
                  <a:pt x="0" y="0"/>
                </a:lnTo>
                <a:lnTo>
                  <a:pt x="71628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 defTabSz="914377"/>
            <a:endParaRPr lang="de-DE" dirty="0" err="1">
              <a:solidFill>
                <a:prstClr val="white"/>
              </a:solidFill>
              <a:latin typeface="Calibri Light"/>
            </a:endParaRPr>
          </a:p>
        </p:txBody>
      </p:sp>
      <p:grpSp>
        <p:nvGrpSpPr>
          <p:cNvPr id="31" name="4 Parallelogramm mit Text"/>
          <p:cNvGrpSpPr/>
          <p:nvPr/>
        </p:nvGrpSpPr>
        <p:grpSpPr>
          <a:xfrm>
            <a:off x="2877081" y="1733843"/>
            <a:ext cx="2448000" cy="3055415"/>
            <a:chOff x="792480" y="1996438"/>
            <a:chExt cx="2448000" cy="3055415"/>
          </a:xfrm>
          <a:solidFill>
            <a:srgbClr val="FFC000"/>
          </a:solidFill>
        </p:grpSpPr>
        <p:sp>
          <p:nvSpPr>
            <p:cNvPr id="32" name="Parallelogramm"/>
            <p:cNvSpPr/>
            <p:nvPr/>
          </p:nvSpPr>
          <p:spPr>
            <a:xfrm>
              <a:off x="792480" y="2313006"/>
              <a:ext cx="2448000" cy="2520000"/>
            </a:xfrm>
            <a:prstGeom prst="parallelogram">
              <a:avLst>
                <a:gd name="adj" fmla="val 6203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 defTabSz="914377"/>
              <a:endParaRPr lang="de-DE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33" name="Textfeld"/>
            <p:cNvSpPr txBox="1"/>
            <p:nvPr/>
          </p:nvSpPr>
          <p:spPr>
            <a:xfrm rot="18000000">
              <a:off x="488783" y="3324091"/>
              <a:ext cx="3055415" cy="400110"/>
            </a:xfrm>
            <a:prstGeom prst="rect">
              <a:avLst/>
            </a:prstGeom>
            <a:noFill/>
          </p:spPr>
          <p:txBody>
            <a:bodyPr wrap="none" lIns="144000" rIns="144000" rtlCol="0">
              <a:spAutoFit/>
            </a:bodyPr>
            <a:lstStyle/>
            <a:p>
              <a:pPr algn="ctr" defTabSz="914377"/>
              <a:r>
                <a:rPr lang="de-DE" sz="2000" b="1" dirty="0" err="1">
                  <a:solidFill>
                    <a:prstClr val="white"/>
                  </a:solidFill>
                </a:rPr>
                <a:t>Soddisfazione</a:t>
              </a:r>
              <a:r>
                <a:rPr lang="de-DE" sz="2000" b="1" dirty="0">
                  <a:solidFill>
                    <a:prstClr val="white"/>
                  </a:solidFill>
                </a:rPr>
                <a:t> dei </a:t>
              </a:r>
              <a:r>
                <a:rPr lang="de-DE" sz="2000" b="1" dirty="0" err="1">
                  <a:solidFill>
                    <a:prstClr val="white"/>
                  </a:solidFill>
                </a:rPr>
                <a:t>pazienti</a:t>
              </a:r>
              <a:endParaRPr lang="de-DE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4" name="Dreieck unten"/>
          <p:cNvSpPr/>
          <p:nvPr/>
        </p:nvSpPr>
        <p:spPr>
          <a:xfrm>
            <a:off x="7471745" y="4164143"/>
            <a:ext cx="716280" cy="406268"/>
          </a:xfrm>
          <a:custGeom>
            <a:avLst/>
            <a:gdLst>
              <a:gd name="connsiteX0" fmla="*/ 704850 w 704850"/>
              <a:gd name="connsiteY0" fmla="*/ 7620 h 411480"/>
              <a:gd name="connsiteX1" fmla="*/ 476250 w 704850"/>
              <a:gd name="connsiteY1" fmla="*/ 411480 h 411480"/>
              <a:gd name="connsiteX2" fmla="*/ 0 w 704850"/>
              <a:gd name="connsiteY2" fmla="*/ 0 h 411480"/>
              <a:gd name="connsiteX3" fmla="*/ 704850 w 704850"/>
              <a:gd name="connsiteY3" fmla="*/ 7620 h 411480"/>
              <a:gd name="connsiteX0" fmla="*/ 704850 w 704850"/>
              <a:gd name="connsiteY0" fmla="*/ 7620 h 419100"/>
              <a:gd name="connsiteX1" fmla="*/ 472440 w 704850"/>
              <a:gd name="connsiteY1" fmla="*/ 419100 h 419100"/>
              <a:gd name="connsiteX2" fmla="*/ 0 w 704850"/>
              <a:gd name="connsiteY2" fmla="*/ 0 h 419100"/>
              <a:gd name="connsiteX3" fmla="*/ 704850 w 704850"/>
              <a:gd name="connsiteY3" fmla="*/ 7620 h 419100"/>
              <a:gd name="connsiteX0" fmla="*/ 714375 w 714375"/>
              <a:gd name="connsiteY0" fmla="*/ 7620 h 419100"/>
              <a:gd name="connsiteX1" fmla="*/ 472440 w 714375"/>
              <a:gd name="connsiteY1" fmla="*/ 419100 h 419100"/>
              <a:gd name="connsiteX2" fmla="*/ 0 w 714375"/>
              <a:gd name="connsiteY2" fmla="*/ 0 h 419100"/>
              <a:gd name="connsiteX3" fmla="*/ 714375 w 714375"/>
              <a:gd name="connsiteY3" fmla="*/ 7620 h 419100"/>
              <a:gd name="connsiteX0" fmla="*/ 712470 w 712470"/>
              <a:gd name="connsiteY0" fmla="*/ 0 h 411480"/>
              <a:gd name="connsiteX1" fmla="*/ 470535 w 712470"/>
              <a:gd name="connsiteY1" fmla="*/ 411480 h 411480"/>
              <a:gd name="connsiteX2" fmla="*/ 0 w 712470"/>
              <a:gd name="connsiteY2" fmla="*/ 3810 h 411480"/>
              <a:gd name="connsiteX3" fmla="*/ 712470 w 712470"/>
              <a:gd name="connsiteY3" fmla="*/ 0 h 411480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1905 h 409575"/>
              <a:gd name="connsiteX3" fmla="*/ 716280 w 716280"/>
              <a:gd name="connsiteY3" fmla="*/ 0 h 409575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0 h 409575"/>
              <a:gd name="connsiteX3" fmla="*/ 716280 w 716280"/>
              <a:gd name="connsiteY3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" h="409575">
                <a:moveTo>
                  <a:pt x="716280" y="0"/>
                </a:moveTo>
                <a:lnTo>
                  <a:pt x="470535" y="409575"/>
                </a:lnTo>
                <a:lnTo>
                  <a:pt x="0" y="0"/>
                </a:lnTo>
                <a:lnTo>
                  <a:pt x="71628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 defTabSz="914377"/>
            <a:endParaRPr lang="de-DE" dirty="0" err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5" name="Dreieck oben"/>
          <p:cNvSpPr/>
          <p:nvPr/>
        </p:nvSpPr>
        <p:spPr>
          <a:xfrm flipH="1" flipV="1">
            <a:off x="10135635" y="2049094"/>
            <a:ext cx="716280" cy="406268"/>
          </a:xfrm>
          <a:custGeom>
            <a:avLst/>
            <a:gdLst>
              <a:gd name="connsiteX0" fmla="*/ 704850 w 704850"/>
              <a:gd name="connsiteY0" fmla="*/ 7620 h 411480"/>
              <a:gd name="connsiteX1" fmla="*/ 476250 w 704850"/>
              <a:gd name="connsiteY1" fmla="*/ 411480 h 411480"/>
              <a:gd name="connsiteX2" fmla="*/ 0 w 704850"/>
              <a:gd name="connsiteY2" fmla="*/ 0 h 411480"/>
              <a:gd name="connsiteX3" fmla="*/ 704850 w 704850"/>
              <a:gd name="connsiteY3" fmla="*/ 7620 h 411480"/>
              <a:gd name="connsiteX0" fmla="*/ 704850 w 704850"/>
              <a:gd name="connsiteY0" fmla="*/ 7620 h 419100"/>
              <a:gd name="connsiteX1" fmla="*/ 472440 w 704850"/>
              <a:gd name="connsiteY1" fmla="*/ 419100 h 419100"/>
              <a:gd name="connsiteX2" fmla="*/ 0 w 704850"/>
              <a:gd name="connsiteY2" fmla="*/ 0 h 419100"/>
              <a:gd name="connsiteX3" fmla="*/ 704850 w 704850"/>
              <a:gd name="connsiteY3" fmla="*/ 7620 h 419100"/>
              <a:gd name="connsiteX0" fmla="*/ 714375 w 714375"/>
              <a:gd name="connsiteY0" fmla="*/ 7620 h 419100"/>
              <a:gd name="connsiteX1" fmla="*/ 472440 w 714375"/>
              <a:gd name="connsiteY1" fmla="*/ 419100 h 419100"/>
              <a:gd name="connsiteX2" fmla="*/ 0 w 714375"/>
              <a:gd name="connsiteY2" fmla="*/ 0 h 419100"/>
              <a:gd name="connsiteX3" fmla="*/ 714375 w 714375"/>
              <a:gd name="connsiteY3" fmla="*/ 7620 h 419100"/>
              <a:gd name="connsiteX0" fmla="*/ 712470 w 712470"/>
              <a:gd name="connsiteY0" fmla="*/ 0 h 411480"/>
              <a:gd name="connsiteX1" fmla="*/ 470535 w 712470"/>
              <a:gd name="connsiteY1" fmla="*/ 411480 h 411480"/>
              <a:gd name="connsiteX2" fmla="*/ 0 w 712470"/>
              <a:gd name="connsiteY2" fmla="*/ 3810 h 411480"/>
              <a:gd name="connsiteX3" fmla="*/ 712470 w 712470"/>
              <a:gd name="connsiteY3" fmla="*/ 0 h 411480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1905 h 409575"/>
              <a:gd name="connsiteX3" fmla="*/ 716280 w 716280"/>
              <a:gd name="connsiteY3" fmla="*/ 0 h 409575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0 h 409575"/>
              <a:gd name="connsiteX3" fmla="*/ 716280 w 716280"/>
              <a:gd name="connsiteY3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" h="409575">
                <a:moveTo>
                  <a:pt x="716280" y="0"/>
                </a:moveTo>
                <a:lnTo>
                  <a:pt x="470535" y="409575"/>
                </a:lnTo>
                <a:lnTo>
                  <a:pt x="0" y="0"/>
                </a:lnTo>
                <a:lnTo>
                  <a:pt x="71628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 defTabSz="914377"/>
            <a:endParaRPr lang="de-DE" dirty="0" err="1">
              <a:solidFill>
                <a:prstClr val="white"/>
              </a:solidFill>
              <a:latin typeface="Calibri Light"/>
            </a:endParaRPr>
          </a:p>
        </p:txBody>
      </p:sp>
      <p:grpSp>
        <p:nvGrpSpPr>
          <p:cNvPr id="26" name="3 Parallelogramm mit Text"/>
          <p:cNvGrpSpPr/>
          <p:nvPr/>
        </p:nvGrpSpPr>
        <p:grpSpPr>
          <a:xfrm>
            <a:off x="7942279" y="2032131"/>
            <a:ext cx="2448000" cy="2538281"/>
            <a:chOff x="792480" y="2294725"/>
            <a:chExt cx="2448000" cy="2538281"/>
          </a:xfrm>
          <a:solidFill>
            <a:srgbClr val="00B050"/>
          </a:solidFill>
        </p:grpSpPr>
        <p:sp>
          <p:nvSpPr>
            <p:cNvPr id="27" name="Parallelogramm"/>
            <p:cNvSpPr/>
            <p:nvPr/>
          </p:nvSpPr>
          <p:spPr>
            <a:xfrm>
              <a:off x="792480" y="2313006"/>
              <a:ext cx="2448000" cy="2520000"/>
            </a:xfrm>
            <a:prstGeom prst="parallelogram">
              <a:avLst>
                <a:gd name="adj" fmla="val 6203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 defTabSz="914377"/>
              <a:endParaRPr lang="de-DE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28" name="Textfeld"/>
            <p:cNvSpPr txBox="1"/>
            <p:nvPr/>
          </p:nvSpPr>
          <p:spPr>
            <a:xfrm rot="18000000">
              <a:off x="787070" y="3324091"/>
              <a:ext cx="2458842" cy="400110"/>
            </a:xfrm>
            <a:prstGeom prst="rect">
              <a:avLst/>
            </a:prstGeom>
            <a:solidFill>
              <a:srgbClr val="7030A0"/>
            </a:solidFill>
          </p:spPr>
          <p:txBody>
            <a:bodyPr wrap="none" lIns="144000" rIns="144000" rtlCol="0">
              <a:spAutoFit/>
            </a:bodyPr>
            <a:lstStyle/>
            <a:p>
              <a:pPr algn="ctr" defTabSz="914377"/>
              <a:r>
                <a:rPr lang="de-DE" sz="2000" b="1" dirty="0" err="1">
                  <a:solidFill>
                    <a:prstClr val="white"/>
                  </a:solidFill>
                </a:rPr>
                <a:t>Qualità</a:t>
              </a:r>
              <a:r>
                <a:rPr lang="de-DE" sz="2000" b="1" dirty="0">
                  <a:solidFill>
                    <a:prstClr val="white"/>
                  </a:solidFill>
                </a:rPr>
                <a:t> </a:t>
              </a:r>
              <a:r>
                <a:rPr lang="de-DE" sz="2000" b="1" dirty="0" err="1">
                  <a:solidFill>
                    <a:prstClr val="white"/>
                  </a:solidFill>
                </a:rPr>
                <a:t>dle</a:t>
              </a:r>
              <a:r>
                <a:rPr lang="de-DE" sz="2000" b="1" dirty="0">
                  <a:solidFill>
                    <a:prstClr val="white"/>
                  </a:solidFill>
                </a:rPr>
                <a:t> </a:t>
              </a:r>
              <a:r>
                <a:rPr lang="de-DE" sz="2000" b="1" dirty="0" err="1">
                  <a:solidFill>
                    <a:prstClr val="white"/>
                  </a:solidFill>
                </a:rPr>
                <a:t>processo</a:t>
              </a:r>
              <a:endParaRPr lang="de-DE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Dreieck unten"/>
          <p:cNvSpPr/>
          <p:nvPr/>
        </p:nvSpPr>
        <p:spPr>
          <a:xfrm>
            <a:off x="4091576" y="4164143"/>
            <a:ext cx="716280" cy="406268"/>
          </a:xfrm>
          <a:custGeom>
            <a:avLst/>
            <a:gdLst>
              <a:gd name="connsiteX0" fmla="*/ 704850 w 704850"/>
              <a:gd name="connsiteY0" fmla="*/ 7620 h 411480"/>
              <a:gd name="connsiteX1" fmla="*/ 476250 w 704850"/>
              <a:gd name="connsiteY1" fmla="*/ 411480 h 411480"/>
              <a:gd name="connsiteX2" fmla="*/ 0 w 704850"/>
              <a:gd name="connsiteY2" fmla="*/ 0 h 411480"/>
              <a:gd name="connsiteX3" fmla="*/ 704850 w 704850"/>
              <a:gd name="connsiteY3" fmla="*/ 7620 h 411480"/>
              <a:gd name="connsiteX0" fmla="*/ 704850 w 704850"/>
              <a:gd name="connsiteY0" fmla="*/ 7620 h 419100"/>
              <a:gd name="connsiteX1" fmla="*/ 472440 w 704850"/>
              <a:gd name="connsiteY1" fmla="*/ 419100 h 419100"/>
              <a:gd name="connsiteX2" fmla="*/ 0 w 704850"/>
              <a:gd name="connsiteY2" fmla="*/ 0 h 419100"/>
              <a:gd name="connsiteX3" fmla="*/ 704850 w 704850"/>
              <a:gd name="connsiteY3" fmla="*/ 7620 h 419100"/>
              <a:gd name="connsiteX0" fmla="*/ 714375 w 714375"/>
              <a:gd name="connsiteY0" fmla="*/ 7620 h 419100"/>
              <a:gd name="connsiteX1" fmla="*/ 472440 w 714375"/>
              <a:gd name="connsiteY1" fmla="*/ 419100 h 419100"/>
              <a:gd name="connsiteX2" fmla="*/ 0 w 714375"/>
              <a:gd name="connsiteY2" fmla="*/ 0 h 419100"/>
              <a:gd name="connsiteX3" fmla="*/ 714375 w 714375"/>
              <a:gd name="connsiteY3" fmla="*/ 7620 h 419100"/>
              <a:gd name="connsiteX0" fmla="*/ 712470 w 712470"/>
              <a:gd name="connsiteY0" fmla="*/ 0 h 411480"/>
              <a:gd name="connsiteX1" fmla="*/ 470535 w 712470"/>
              <a:gd name="connsiteY1" fmla="*/ 411480 h 411480"/>
              <a:gd name="connsiteX2" fmla="*/ 0 w 712470"/>
              <a:gd name="connsiteY2" fmla="*/ 3810 h 411480"/>
              <a:gd name="connsiteX3" fmla="*/ 712470 w 712470"/>
              <a:gd name="connsiteY3" fmla="*/ 0 h 411480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1905 h 409575"/>
              <a:gd name="connsiteX3" fmla="*/ 716280 w 716280"/>
              <a:gd name="connsiteY3" fmla="*/ 0 h 409575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0 h 409575"/>
              <a:gd name="connsiteX3" fmla="*/ 716280 w 716280"/>
              <a:gd name="connsiteY3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" h="409575">
                <a:moveTo>
                  <a:pt x="716280" y="0"/>
                </a:moveTo>
                <a:lnTo>
                  <a:pt x="470535" y="409575"/>
                </a:lnTo>
                <a:lnTo>
                  <a:pt x="0" y="0"/>
                </a:lnTo>
                <a:lnTo>
                  <a:pt x="71628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 defTabSz="914377"/>
            <a:endParaRPr lang="de-DE" dirty="0" err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0" name="Dreieck oben"/>
          <p:cNvSpPr/>
          <p:nvPr/>
        </p:nvSpPr>
        <p:spPr>
          <a:xfrm flipH="1" flipV="1">
            <a:off x="6755465" y="2049094"/>
            <a:ext cx="716280" cy="406268"/>
          </a:xfrm>
          <a:custGeom>
            <a:avLst/>
            <a:gdLst>
              <a:gd name="connsiteX0" fmla="*/ 704850 w 704850"/>
              <a:gd name="connsiteY0" fmla="*/ 7620 h 411480"/>
              <a:gd name="connsiteX1" fmla="*/ 476250 w 704850"/>
              <a:gd name="connsiteY1" fmla="*/ 411480 h 411480"/>
              <a:gd name="connsiteX2" fmla="*/ 0 w 704850"/>
              <a:gd name="connsiteY2" fmla="*/ 0 h 411480"/>
              <a:gd name="connsiteX3" fmla="*/ 704850 w 704850"/>
              <a:gd name="connsiteY3" fmla="*/ 7620 h 411480"/>
              <a:gd name="connsiteX0" fmla="*/ 704850 w 704850"/>
              <a:gd name="connsiteY0" fmla="*/ 7620 h 419100"/>
              <a:gd name="connsiteX1" fmla="*/ 472440 w 704850"/>
              <a:gd name="connsiteY1" fmla="*/ 419100 h 419100"/>
              <a:gd name="connsiteX2" fmla="*/ 0 w 704850"/>
              <a:gd name="connsiteY2" fmla="*/ 0 h 419100"/>
              <a:gd name="connsiteX3" fmla="*/ 704850 w 704850"/>
              <a:gd name="connsiteY3" fmla="*/ 7620 h 419100"/>
              <a:gd name="connsiteX0" fmla="*/ 714375 w 714375"/>
              <a:gd name="connsiteY0" fmla="*/ 7620 h 419100"/>
              <a:gd name="connsiteX1" fmla="*/ 472440 w 714375"/>
              <a:gd name="connsiteY1" fmla="*/ 419100 h 419100"/>
              <a:gd name="connsiteX2" fmla="*/ 0 w 714375"/>
              <a:gd name="connsiteY2" fmla="*/ 0 h 419100"/>
              <a:gd name="connsiteX3" fmla="*/ 714375 w 714375"/>
              <a:gd name="connsiteY3" fmla="*/ 7620 h 419100"/>
              <a:gd name="connsiteX0" fmla="*/ 712470 w 712470"/>
              <a:gd name="connsiteY0" fmla="*/ 0 h 411480"/>
              <a:gd name="connsiteX1" fmla="*/ 470535 w 712470"/>
              <a:gd name="connsiteY1" fmla="*/ 411480 h 411480"/>
              <a:gd name="connsiteX2" fmla="*/ 0 w 712470"/>
              <a:gd name="connsiteY2" fmla="*/ 3810 h 411480"/>
              <a:gd name="connsiteX3" fmla="*/ 712470 w 712470"/>
              <a:gd name="connsiteY3" fmla="*/ 0 h 411480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1905 h 409575"/>
              <a:gd name="connsiteX3" fmla="*/ 716280 w 716280"/>
              <a:gd name="connsiteY3" fmla="*/ 0 h 409575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0 h 409575"/>
              <a:gd name="connsiteX3" fmla="*/ 716280 w 716280"/>
              <a:gd name="connsiteY3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" h="409575">
                <a:moveTo>
                  <a:pt x="716280" y="0"/>
                </a:moveTo>
                <a:lnTo>
                  <a:pt x="470535" y="409575"/>
                </a:lnTo>
                <a:lnTo>
                  <a:pt x="0" y="0"/>
                </a:lnTo>
                <a:lnTo>
                  <a:pt x="71628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 defTabSz="914377"/>
            <a:endParaRPr lang="de-DE" dirty="0" err="1">
              <a:solidFill>
                <a:prstClr val="white"/>
              </a:solidFill>
              <a:latin typeface="Calibri Light"/>
            </a:endParaRPr>
          </a:p>
        </p:txBody>
      </p:sp>
      <p:grpSp>
        <p:nvGrpSpPr>
          <p:cNvPr id="21" name="2 Parallelogramm mit Text"/>
          <p:cNvGrpSpPr/>
          <p:nvPr/>
        </p:nvGrpSpPr>
        <p:grpSpPr>
          <a:xfrm>
            <a:off x="4562111" y="1586816"/>
            <a:ext cx="2448000" cy="3349470"/>
            <a:chOff x="792480" y="1849411"/>
            <a:chExt cx="2448000" cy="3349470"/>
          </a:xfrm>
          <a:solidFill>
            <a:srgbClr val="FFC000"/>
          </a:solidFill>
        </p:grpSpPr>
        <p:sp>
          <p:nvSpPr>
            <p:cNvPr id="22" name="Parallelogramm"/>
            <p:cNvSpPr/>
            <p:nvPr/>
          </p:nvSpPr>
          <p:spPr>
            <a:xfrm>
              <a:off x="792480" y="2313006"/>
              <a:ext cx="2448000" cy="2520000"/>
            </a:xfrm>
            <a:prstGeom prst="parallelogram">
              <a:avLst>
                <a:gd name="adj" fmla="val 620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 defTabSz="914377"/>
              <a:endParaRPr lang="de-DE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23" name="Textfeld"/>
            <p:cNvSpPr txBox="1"/>
            <p:nvPr/>
          </p:nvSpPr>
          <p:spPr>
            <a:xfrm rot="18000000">
              <a:off x="341756" y="3324091"/>
              <a:ext cx="3349470" cy="400110"/>
            </a:xfrm>
            <a:prstGeom prst="rect">
              <a:avLst/>
            </a:prstGeom>
            <a:noFill/>
          </p:spPr>
          <p:txBody>
            <a:bodyPr wrap="none" lIns="144000" rIns="144000" rtlCol="0">
              <a:spAutoFit/>
            </a:bodyPr>
            <a:lstStyle/>
            <a:p>
              <a:pPr algn="ctr" defTabSz="914377"/>
              <a:r>
                <a:rPr lang="de-DE" sz="2000" b="1" dirty="0" err="1">
                  <a:solidFill>
                    <a:prstClr val="white"/>
                  </a:solidFill>
                </a:rPr>
                <a:t>Soddisfazione</a:t>
              </a:r>
              <a:r>
                <a:rPr lang="de-DE" sz="2000" b="1" dirty="0">
                  <a:solidFill>
                    <a:prstClr val="white"/>
                  </a:solidFill>
                </a:rPr>
                <a:t> del </a:t>
              </a:r>
              <a:r>
                <a:rPr lang="de-DE" sz="2000" b="1" dirty="0" err="1">
                  <a:solidFill>
                    <a:prstClr val="white"/>
                  </a:solidFill>
                </a:rPr>
                <a:t>personalet</a:t>
              </a:r>
              <a:endParaRPr lang="de-DE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Dreieck unten"/>
          <p:cNvSpPr/>
          <p:nvPr/>
        </p:nvSpPr>
        <p:spPr>
          <a:xfrm>
            <a:off x="711407" y="4164143"/>
            <a:ext cx="716280" cy="406268"/>
          </a:xfrm>
          <a:custGeom>
            <a:avLst/>
            <a:gdLst>
              <a:gd name="connsiteX0" fmla="*/ 704850 w 704850"/>
              <a:gd name="connsiteY0" fmla="*/ 7620 h 411480"/>
              <a:gd name="connsiteX1" fmla="*/ 476250 w 704850"/>
              <a:gd name="connsiteY1" fmla="*/ 411480 h 411480"/>
              <a:gd name="connsiteX2" fmla="*/ 0 w 704850"/>
              <a:gd name="connsiteY2" fmla="*/ 0 h 411480"/>
              <a:gd name="connsiteX3" fmla="*/ 704850 w 704850"/>
              <a:gd name="connsiteY3" fmla="*/ 7620 h 411480"/>
              <a:gd name="connsiteX0" fmla="*/ 704850 w 704850"/>
              <a:gd name="connsiteY0" fmla="*/ 7620 h 419100"/>
              <a:gd name="connsiteX1" fmla="*/ 472440 w 704850"/>
              <a:gd name="connsiteY1" fmla="*/ 419100 h 419100"/>
              <a:gd name="connsiteX2" fmla="*/ 0 w 704850"/>
              <a:gd name="connsiteY2" fmla="*/ 0 h 419100"/>
              <a:gd name="connsiteX3" fmla="*/ 704850 w 704850"/>
              <a:gd name="connsiteY3" fmla="*/ 7620 h 419100"/>
              <a:gd name="connsiteX0" fmla="*/ 714375 w 714375"/>
              <a:gd name="connsiteY0" fmla="*/ 7620 h 419100"/>
              <a:gd name="connsiteX1" fmla="*/ 472440 w 714375"/>
              <a:gd name="connsiteY1" fmla="*/ 419100 h 419100"/>
              <a:gd name="connsiteX2" fmla="*/ 0 w 714375"/>
              <a:gd name="connsiteY2" fmla="*/ 0 h 419100"/>
              <a:gd name="connsiteX3" fmla="*/ 714375 w 714375"/>
              <a:gd name="connsiteY3" fmla="*/ 7620 h 419100"/>
              <a:gd name="connsiteX0" fmla="*/ 712470 w 712470"/>
              <a:gd name="connsiteY0" fmla="*/ 0 h 411480"/>
              <a:gd name="connsiteX1" fmla="*/ 470535 w 712470"/>
              <a:gd name="connsiteY1" fmla="*/ 411480 h 411480"/>
              <a:gd name="connsiteX2" fmla="*/ 0 w 712470"/>
              <a:gd name="connsiteY2" fmla="*/ 3810 h 411480"/>
              <a:gd name="connsiteX3" fmla="*/ 712470 w 712470"/>
              <a:gd name="connsiteY3" fmla="*/ 0 h 411480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1905 h 409575"/>
              <a:gd name="connsiteX3" fmla="*/ 716280 w 716280"/>
              <a:gd name="connsiteY3" fmla="*/ 0 h 409575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0 h 409575"/>
              <a:gd name="connsiteX3" fmla="*/ 716280 w 716280"/>
              <a:gd name="connsiteY3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" h="409575">
                <a:moveTo>
                  <a:pt x="716280" y="0"/>
                </a:moveTo>
                <a:lnTo>
                  <a:pt x="470535" y="409575"/>
                </a:lnTo>
                <a:lnTo>
                  <a:pt x="0" y="0"/>
                </a:lnTo>
                <a:lnTo>
                  <a:pt x="71628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 defTabSz="914377"/>
            <a:endParaRPr lang="de-DE" dirty="0" err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0" name="Dreieck oben"/>
          <p:cNvSpPr/>
          <p:nvPr/>
        </p:nvSpPr>
        <p:spPr>
          <a:xfrm flipH="1" flipV="1">
            <a:off x="3375296" y="2049094"/>
            <a:ext cx="716280" cy="406268"/>
          </a:xfrm>
          <a:custGeom>
            <a:avLst/>
            <a:gdLst>
              <a:gd name="connsiteX0" fmla="*/ 704850 w 704850"/>
              <a:gd name="connsiteY0" fmla="*/ 7620 h 411480"/>
              <a:gd name="connsiteX1" fmla="*/ 476250 w 704850"/>
              <a:gd name="connsiteY1" fmla="*/ 411480 h 411480"/>
              <a:gd name="connsiteX2" fmla="*/ 0 w 704850"/>
              <a:gd name="connsiteY2" fmla="*/ 0 h 411480"/>
              <a:gd name="connsiteX3" fmla="*/ 704850 w 704850"/>
              <a:gd name="connsiteY3" fmla="*/ 7620 h 411480"/>
              <a:gd name="connsiteX0" fmla="*/ 704850 w 704850"/>
              <a:gd name="connsiteY0" fmla="*/ 7620 h 419100"/>
              <a:gd name="connsiteX1" fmla="*/ 472440 w 704850"/>
              <a:gd name="connsiteY1" fmla="*/ 419100 h 419100"/>
              <a:gd name="connsiteX2" fmla="*/ 0 w 704850"/>
              <a:gd name="connsiteY2" fmla="*/ 0 h 419100"/>
              <a:gd name="connsiteX3" fmla="*/ 704850 w 704850"/>
              <a:gd name="connsiteY3" fmla="*/ 7620 h 419100"/>
              <a:gd name="connsiteX0" fmla="*/ 714375 w 714375"/>
              <a:gd name="connsiteY0" fmla="*/ 7620 h 419100"/>
              <a:gd name="connsiteX1" fmla="*/ 472440 w 714375"/>
              <a:gd name="connsiteY1" fmla="*/ 419100 h 419100"/>
              <a:gd name="connsiteX2" fmla="*/ 0 w 714375"/>
              <a:gd name="connsiteY2" fmla="*/ 0 h 419100"/>
              <a:gd name="connsiteX3" fmla="*/ 714375 w 714375"/>
              <a:gd name="connsiteY3" fmla="*/ 7620 h 419100"/>
              <a:gd name="connsiteX0" fmla="*/ 712470 w 712470"/>
              <a:gd name="connsiteY0" fmla="*/ 0 h 411480"/>
              <a:gd name="connsiteX1" fmla="*/ 470535 w 712470"/>
              <a:gd name="connsiteY1" fmla="*/ 411480 h 411480"/>
              <a:gd name="connsiteX2" fmla="*/ 0 w 712470"/>
              <a:gd name="connsiteY2" fmla="*/ 3810 h 411480"/>
              <a:gd name="connsiteX3" fmla="*/ 712470 w 712470"/>
              <a:gd name="connsiteY3" fmla="*/ 0 h 411480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1905 h 409575"/>
              <a:gd name="connsiteX3" fmla="*/ 716280 w 716280"/>
              <a:gd name="connsiteY3" fmla="*/ 0 h 409575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0 h 409575"/>
              <a:gd name="connsiteX3" fmla="*/ 716280 w 716280"/>
              <a:gd name="connsiteY3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" h="409575">
                <a:moveTo>
                  <a:pt x="716280" y="0"/>
                </a:moveTo>
                <a:lnTo>
                  <a:pt x="470535" y="409575"/>
                </a:lnTo>
                <a:lnTo>
                  <a:pt x="0" y="0"/>
                </a:lnTo>
                <a:lnTo>
                  <a:pt x="71628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 defTabSz="914377"/>
            <a:endParaRPr lang="de-DE" dirty="0" err="1">
              <a:solidFill>
                <a:prstClr val="white"/>
              </a:solidFill>
              <a:latin typeface="Calibri Light"/>
            </a:endParaRPr>
          </a:p>
        </p:txBody>
      </p:sp>
      <p:grpSp>
        <p:nvGrpSpPr>
          <p:cNvPr id="18" name="1 Parallelogramm mit Text"/>
          <p:cNvGrpSpPr/>
          <p:nvPr/>
        </p:nvGrpSpPr>
        <p:grpSpPr>
          <a:xfrm>
            <a:off x="1181941" y="2050411"/>
            <a:ext cx="2448000" cy="2520000"/>
            <a:chOff x="792480" y="2313006"/>
            <a:chExt cx="2448000" cy="2520000"/>
          </a:xfrm>
        </p:grpSpPr>
        <p:sp>
          <p:nvSpPr>
            <p:cNvPr id="6" name="Parallelogramm"/>
            <p:cNvSpPr/>
            <p:nvPr/>
          </p:nvSpPr>
          <p:spPr>
            <a:xfrm>
              <a:off x="792480" y="2313006"/>
              <a:ext cx="2448000" cy="2520000"/>
            </a:xfrm>
            <a:prstGeom prst="parallelogram">
              <a:avLst>
                <a:gd name="adj" fmla="val 62037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 defTabSz="914377"/>
              <a:endParaRPr lang="de-DE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17" name="Textfeld"/>
            <p:cNvSpPr txBox="1"/>
            <p:nvPr/>
          </p:nvSpPr>
          <p:spPr>
            <a:xfrm rot="18000000">
              <a:off x="1262620" y="3324091"/>
              <a:ext cx="1507749" cy="400110"/>
            </a:xfrm>
            <a:prstGeom prst="rect">
              <a:avLst/>
            </a:prstGeom>
            <a:noFill/>
          </p:spPr>
          <p:txBody>
            <a:bodyPr wrap="none" lIns="144000" rIns="144000" rtlCol="0">
              <a:spAutoFit/>
            </a:bodyPr>
            <a:lstStyle/>
            <a:p>
              <a:pPr algn="ctr" defTabSz="914377"/>
              <a:r>
                <a:rPr lang="de-DE" sz="2000" b="1" dirty="0">
                  <a:solidFill>
                    <a:prstClr val="white"/>
                  </a:solidFill>
                </a:rPr>
                <a:t>Tempi in PS</a:t>
              </a:r>
            </a:p>
          </p:txBody>
        </p:sp>
      </p:grpSp>
      <p:sp>
        <p:nvSpPr>
          <p:cNvPr id="40" name="Linie über Textfeld"/>
          <p:cNvSpPr/>
          <p:nvPr/>
        </p:nvSpPr>
        <p:spPr>
          <a:xfrm>
            <a:off x="-4323811" y="5387677"/>
            <a:ext cx="4320000" cy="72000"/>
          </a:xfrm>
          <a:prstGeom prst="rect">
            <a:avLst/>
          </a:prstGeom>
          <a:solidFill>
            <a:srgbClr val="328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 defTabSz="914377"/>
            <a:endParaRPr lang="de-DE" dirty="0" err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0C7924C6-1BAF-4F03-AC3C-789BC8C91577}"/>
              </a:ext>
            </a:extLst>
          </p:cNvPr>
          <p:cNvSpPr txBox="1">
            <a:spLocks/>
          </p:cNvSpPr>
          <p:nvPr/>
        </p:nvSpPr>
        <p:spPr>
          <a:xfrm>
            <a:off x="812800" y="157480"/>
            <a:ext cx="10871200" cy="92420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de-DE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defTabSz="1219170">
              <a:defRPr/>
            </a:pPr>
            <a:r>
              <a:rPr lang="de-DE" sz="4000" b="1" i="0" u="none" strike="noStrike" baseline="0" dirty="0" err="1">
                <a:solidFill>
                  <a:srgbClr val="193D39"/>
                </a:solidFill>
                <a:latin typeface="+mn-lt"/>
              </a:rPr>
              <a:t>Progetto</a:t>
            </a:r>
            <a:r>
              <a:rPr lang="de-DE" sz="4000" b="1" i="0" u="none" strike="noStrike" baseline="0" dirty="0">
                <a:solidFill>
                  <a:srgbClr val="193D39"/>
                </a:solidFill>
                <a:latin typeface="+mn-lt"/>
              </a:rPr>
              <a:t> di </a:t>
            </a:r>
            <a:r>
              <a:rPr lang="de-DE" sz="4000" b="1" i="0" u="none" strike="noStrike" baseline="0" dirty="0" err="1">
                <a:solidFill>
                  <a:srgbClr val="193D39"/>
                </a:solidFill>
                <a:latin typeface="+mn-lt"/>
              </a:rPr>
              <a:t>ottimizzazione</a:t>
            </a:r>
            <a:endParaRPr lang="de-DE" sz="4000" b="1" dirty="0">
              <a:solidFill>
                <a:srgbClr val="193D3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536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5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5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3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5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15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400"/>
                            </p:stCondLst>
                            <p:childTnLst>
                              <p:par>
                                <p:cTn id="69" presetID="63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95833E-6 -7.40741E-7 L 0.4539 -7.40741E-7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 animBg="1"/>
      <p:bldP spid="35" grpId="0" animBg="1"/>
      <p:bldP spid="29" grpId="0" animBg="1"/>
      <p:bldP spid="30" grpId="0" animBg="1"/>
      <p:bldP spid="24" grpId="0" animBg="1"/>
      <p:bldP spid="25" grpId="0" animBg="1"/>
      <p:bldP spid="19" grpId="0" animBg="1"/>
      <p:bldP spid="20" grpId="0" animBg="1"/>
      <p:bldP spid="9" grpId="0" animBg="1"/>
      <p:bldP spid="10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C6AFD8-29AD-627C-7C48-6E170D285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b="1" dirty="0"/>
              <a:t>Nuovo Pronto </a:t>
            </a:r>
            <a:r>
              <a:rPr lang="de-DE" sz="4000" b="1" dirty="0" err="1"/>
              <a:t>soccorso</a:t>
            </a:r>
            <a:r>
              <a:rPr lang="de-DE" sz="4000" b="1" dirty="0"/>
              <a:t> </a:t>
            </a:r>
            <a:r>
              <a:rPr lang="de-DE" sz="4000" b="1" dirty="0" err="1"/>
              <a:t>Ospedale</a:t>
            </a:r>
            <a:r>
              <a:rPr lang="de-DE" sz="4000" b="1" dirty="0"/>
              <a:t> di Merano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C0F854-8703-01E4-4E20-B71CC3110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55938"/>
            <a:ext cx="10542051" cy="467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18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cture 3.png">
  <a:themeElements>
    <a:clrScheme name="">
      <a:dk1>
        <a:srgbClr val="005050"/>
      </a:dk1>
      <a:lt1>
        <a:srgbClr val="FFFFFF"/>
      </a:lt1>
      <a:dk2>
        <a:srgbClr val="4C004C"/>
      </a:dk2>
      <a:lt2>
        <a:srgbClr val="BFBFBF"/>
      </a:lt2>
      <a:accent1>
        <a:srgbClr val="BFFFFF"/>
      </a:accent1>
      <a:accent2>
        <a:srgbClr val="333399"/>
      </a:accent2>
      <a:accent3>
        <a:srgbClr val="FFFFFF"/>
      </a:accent3>
      <a:accent4>
        <a:srgbClr val="004343"/>
      </a:accent4>
      <a:accent5>
        <a:srgbClr val="DCFFFF"/>
      </a:accent5>
      <a:accent6>
        <a:srgbClr val="2D2D8A"/>
      </a:accent6>
      <a:hlink>
        <a:srgbClr val="009999"/>
      </a:hlink>
      <a:folHlink>
        <a:srgbClr val="B3FF4C"/>
      </a:folHlink>
    </a:clrScheme>
    <a:fontScheme name="Picture 3.png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algn="ctr">
          <a:solidFill>
            <a:srgbClr val="C1D979"/>
          </a:solidFill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1600" dirty="0" err="1" smtClean="0"/>
        </a:defPPr>
      </a:lstStyle>
    </a:txDef>
  </a:objectDefaults>
  <a:extraClrSchemeLst>
    <a:extraClrScheme>
      <a:clrScheme name="Picture 3.p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cture 3.p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cture 3.p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cture 3.p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cture 3.p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cture 3.p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cture 3.p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cture 3.p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cture 3.p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cture 3.p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cture 3.p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cture 3.p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615</Words>
  <Application>Microsoft Office PowerPoint</Application>
  <PresentationFormat>Breitbild</PresentationFormat>
  <Paragraphs>121</Paragraphs>
  <Slides>9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Calibri-Bold</vt:lpstr>
      <vt:lpstr>Tw Cen MT</vt:lpstr>
      <vt:lpstr>Verdana</vt:lpstr>
      <vt:lpstr>Wingdings</vt:lpstr>
      <vt:lpstr>Office Theme</vt:lpstr>
      <vt:lpstr>Picture 3.png</vt:lpstr>
      <vt:lpstr>Office</vt:lpstr>
      <vt:lpstr>Pronto soccorso di Merano </vt:lpstr>
      <vt:lpstr>PowerPoint-Präsentation</vt:lpstr>
      <vt:lpstr>PowerPoint-Präsentation</vt:lpstr>
      <vt:lpstr> Far vedere le attività non produttive</vt:lpstr>
      <vt:lpstr>PowerPoint-Präsentation</vt:lpstr>
      <vt:lpstr>Miglioramento del processo di Pronto soccorso e dei flussi di pazienti</vt:lpstr>
      <vt:lpstr>PowerPoint-Präsentation</vt:lpstr>
      <vt:lpstr>PowerPoint-Präsentation</vt:lpstr>
      <vt:lpstr>Nuovo Pronto soccorso Ospedale di Merano </vt:lpstr>
    </vt:vector>
  </TitlesOfParts>
  <Company>Intel 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ein bis zwei Zeilen</dc:title>
  <dc:creator>Intel Mac</dc:creator>
  <cp:lastModifiedBy>Flarer Sabine</cp:lastModifiedBy>
  <cp:revision>43</cp:revision>
  <cp:lastPrinted>2024-06-14T05:53:44Z</cp:lastPrinted>
  <dcterms:created xsi:type="dcterms:W3CDTF">2007-03-22T15:52:25Z</dcterms:created>
  <dcterms:modified xsi:type="dcterms:W3CDTF">2024-06-14T11:02:04Z</dcterms:modified>
</cp:coreProperties>
</file>