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21"/>
  </p:notesMasterIdLst>
  <p:handoutMasterIdLst>
    <p:handoutMasterId r:id="rId22"/>
  </p:handoutMasterIdLst>
  <p:sldIdLst>
    <p:sldId id="4342" r:id="rId4"/>
    <p:sldId id="4353" r:id="rId5"/>
    <p:sldId id="4354" r:id="rId6"/>
    <p:sldId id="4350" r:id="rId7"/>
    <p:sldId id="4351" r:id="rId8"/>
    <p:sldId id="4344" r:id="rId9"/>
    <p:sldId id="4346" r:id="rId10"/>
    <p:sldId id="292" r:id="rId11"/>
    <p:sldId id="4348" r:id="rId12"/>
    <p:sldId id="4349" r:id="rId13"/>
    <p:sldId id="260" r:id="rId14"/>
    <p:sldId id="4343" r:id="rId15"/>
    <p:sldId id="4352" r:id="rId16"/>
    <p:sldId id="271" r:id="rId17"/>
    <p:sldId id="259" r:id="rId18"/>
    <p:sldId id="4347" r:id="rId19"/>
    <p:sldId id="258" r:id="rId20"/>
  </p:sldIdLst>
  <p:sldSz cx="9144000" cy="6858000" type="screen4x3"/>
  <p:notesSz cx="6669088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rardi Sandra" initials="" lastIdx="1" clrIdx="0"/>
  <p:cmAuthor id="2" name="Unbekannter Benutzer1" initials="Unbekannter Benutzer1" lastIdx="1" clrIdx="1"/>
  <p:cmAuthor id="3" name="Wasserer Martina" initials="" lastIdx="2" clrIdx="2"/>
  <p:cmAuthor id="4" name="Fellin Martina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D39"/>
    <a:srgbClr val="2C2520"/>
    <a:srgbClr val="000000"/>
    <a:srgbClr val="C1D979"/>
    <a:srgbClr val="FFC000"/>
    <a:srgbClr val="C9EAF3"/>
    <a:srgbClr val="4C2236"/>
    <a:srgbClr val="F6B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52B07E-5BC3-4C34-9724-6AB0601AC511}" v="18" dt="2024-05-15T09:57:22.2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99" autoAdjust="0"/>
    <p:restoredTop sz="88707" autoAdjust="0"/>
  </p:normalViewPr>
  <p:slideViewPr>
    <p:cSldViewPr>
      <p:cViewPr varScale="1">
        <p:scale>
          <a:sx n="101" d="100"/>
          <a:sy n="101" d="100"/>
        </p:scale>
        <p:origin x="15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12" y="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1D15D-FFCA-8545-B63F-DC7F7C84D754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5D98F5CD-A234-DD4F-A0A2-24FBF3687FFF}">
      <dgm:prSet phldrT="[Testo]" custT="1"/>
      <dgm:spPr/>
      <dgm:t>
        <a:bodyPr/>
        <a:lstStyle/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>
              <a:solidFill>
                <a:srgbClr val="0070C0"/>
              </a:solidFill>
              <a:latin typeface="Verdana"/>
              <a:ea typeface="MS PGothic"/>
              <a:cs typeface="+mn-cs"/>
            </a:rPr>
            <a:t>PDTA Stroke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>
              <a:solidFill>
                <a:srgbClr val="0070C0"/>
              </a:solidFill>
              <a:latin typeface="Verdana"/>
              <a:ea typeface="MS PGothic"/>
              <a:cs typeface="+mn-cs"/>
            </a:rPr>
            <a:t>GRIGLIA AGENAS 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>
              <a:solidFill>
                <a:srgbClr val="0070C0"/>
              </a:solidFill>
              <a:latin typeface="Verdana"/>
              <a:ea typeface="MS PGothic"/>
              <a:cs typeface="+mn-cs"/>
            </a:rPr>
            <a:t>16/12/2020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>
              <a:solidFill>
                <a:srgbClr val="0070C0"/>
              </a:solidFill>
              <a:latin typeface="Verdana"/>
              <a:ea typeface="MS PGothic"/>
              <a:cs typeface="+mn-cs"/>
            </a:rPr>
            <a:t>PDTA </a:t>
          </a:r>
          <a:r>
            <a:rPr lang="it-IT" sz="800" kern="1200" dirty="0" err="1">
              <a:solidFill>
                <a:srgbClr val="0070C0"/>
              </a:solidFill>
              <a:latin typeface="Verdana"/>
              <a:ea typeface="MS PGothic"/>
              <a:cs typeface="+mn-cs"/>
            </a:rPr>
            <a:t>Schlaganfall</a:t>
          </a:r>
          <a:r>
            <a:rPr lang="it-IT" sz="800" kern="1200" dirty="0">
              <a:solidFill>
                <a:srgbClr val="0070C0"/>
              </a:solidFill>
              <a:latin typeface="Verdana"/>
              <a:ea typeface="MS PGothic"/>
              <a:cs typeface="+mn-cs"/>
            </a:rPr>
            <a:t>-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>
              <a:solidFill>
                <a:srgbClr val="0070C0"/>
              </a:solidFill>
              <a:latin typeface="Verdana"/>
              <a:ea typeface="MS PGothic"/>
              <a:cs typeface="+mn-cs"/>
            </a:rPr>
            <a:t> </a:t>
          </a:r>
          <a:r>
            <a:rPr lang="it-IT" sz="800" kern="1200" dirty="0" err="1">
              <a:solidFill>
                <a:srgbClr val="0070C0"/>
              </a:solidFill>
              <a:latin typeface="Verdana"/>
              <a:ea typeface="MS PGothic"/>
              <a:cs typeface="+mn-cs"/>
            </a:rPr>
            <a:t>Raster</a:t>
          </a:r>
          <a:r>
            <a:rPr lang="it-IT" sz="800" kern="1200" dirty="0">
              <a:solidFill>
                <a:srgbClr val="0070C0"/>
              </a:solidFill>
              <a:latin typeface="Verdana"/>
              <a:ea typeface="MS PGothic"/>
              <a:cs typeface="+mn-cs"/>
            </a:rPr>
            <a:t> AGENAS</a:t>
          </a:r>
        </a:p>
      </dgm:t>
    </dgm:pt>
    <dgm:pt modelId="{1BB93C07-1918-7448-9287-94021487D9EC}" type="parTrans" cxnId="{ABC41BF0-3C1A-DA4E-B330-D30B18C68CEA}">
      <dgm:prSet/>
      <dgm:spPr/>
      <dgm:t>
        <a:bodyPr/>
        <a:lstStyle/>
        <a:p>
          <a:endParaRPr lang="it-IT"/>
        </a:p>
      </dgm:t>
    </dgm:pt>
    <dgm:pt modelId="{058287BC-DC39-3A4F-BE20-C810346689B6}" type="sibTrans" cxnId="{ABC41BF0-3C1A-DA4E-B330-D30B18C68CEA}">
      <dgm:prSet/>
      <dgm:spPr/>
      <dgm:t>
        <a:bodyPr/>
        <a:lstStyle/>
        <a:p>
          <a:endParaRPr lang="it-IT"/>
        </a:p>
      </dgm:t>
    </dgm:pt>
    <dgm:pt modelId="{A1CED5A4-E1EC-F142-9572-1D8544763F68}">
      <dgm:prSet phldrT="[Testo]"/>
      <dgm:spPr/>
      <dgm:t>
        <a:bodyPr/>
        <a:lstStyle/>
        <a:p>
          <a:r>
            <a:rPr lang="it-IT" dirty="0">
              <a:solidFill>
                <a:srgbClr val="0070C0"/>
              </a:solidFill>
            </a:rPr>
            <a:t>Verifica Criteri Griglia monitoraggio AGENAS</a:t>
          </a:r>
        </a:p>
        <a:p>
          <a:r>
            <a:rPr lang="it-IT" dirty="0">
              <a:solidFill>
                <a:srgbClr val="0070C0"/>
              </a:solidFill>
            </a:rPr>
            <a:t>Reti Tempo Dipendenti</a:t>
          </a:r>
        </a:p>
        <a:p>
          <a:r>
            <a:rPr lang="it-IT" dirty="0">
              <a:solidFill>
                <a:srgbClr val="0070C0"/>
              </a:solidFill>
            </a:rPr>
            <a:t>2021</a:t>
          </a:r>
        </a:p>
        <a:p>
          <a:r>
            <a:rPr lang="de-DE" dirty="0">
              <a:solidFill>
                <a:srgbClr val="0070C0"/>
              </a:solidFill>
            </a:rPr>
            <a:t>Überprüfung Kriterien Raster Monitoring AGENAS zeitabhängige Netzwerke</a:t>
          </a:r>
          <a:endParaRPr lang="it-IT" dirty="0"/>
        </a:p>
      </dgm:t>
    </dgm:pt>
    <dgm:pt modelId="{F6415BE6-1F56-6841-B215-488016D9ABBE}" type="parTrans" cxnId="{FBE56532-23E3-3B4B-A564-CC907EEA3F53}">
      <dgm:prSet/>
      <dgm:spPr/>
      <dgm:t>
        <a:bodyPr/>
        <a:lstStyle/>
        <a:p>
          <a:endParaRPr lang="it-IT"/>
        </a:p>
      </dgm:t>
    </dgm:pt>
    <dgm:pt modelId="{7F4EA68F-4190-E042-A2AB-1ED2B70A6E55}" type="sibTrans" cxnId="{FBE56532-23E3-3B4B-A564-CC907EEA3F53}">
      <dgm:prSet/>
      <dgm:spPr/>
      <dgm:t>
        <a:bodyPr/>
        <a:lstStyle/>
        <a:p>
          <a:endParaRPr lang="it-IT"/>
        </a:p>
      </dgm:t>
    </dgm:pt>
    <dgm:pt modelId="{77C0D450-A66D-6C42-89B9-891C1BC80E1F}">
      <dgm:prSet phldrT="[Testo]" custT="1"/>
      <dgm:spPr>
        <a:solidFill>
          <a:srgbClr val="B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4003" tIns="8001" rIns="8001" bIns="8001" numCol="1" spcCol="1270" anchor="ctr" anchorCtr="0"/>
        <a:lstStyle/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>
              <a:solidFill>
                <a:srgbClr val="0070C0"/>
              </a:solidFill>
              <a:latin typeface="Verdana"/>
              <a:ea typeface="MS PGothic"/>
              <a:cs typeface="+mn-cs"/>
            </a:rPr>
            <a:t>Verifica Criteri Griglia monitoraggio AGENAS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>
              <a:solidFill>
                <a:srgbClr val="0070C0"/>
              </a:solidFill>
              <a:latin typeface="Verdana"/>
              <a:ea typeface="MS PGothic"/>
              <a:cs typeface="+mn-cs"/>
            </a:rPr>
            <a:t>Reti Tempo Dipendenti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>
              <a:solidFill>
                <a:srgbClr val="0070C0"/>
              </a:solidFill>
              <a:latin typeface="Verdana"/>
              <a:ea typeface="MS PGothic"/>
              <a:cs typeface="+mn-cs"/>
            </a:rPr>
            <a:t>2023</a:t>
          </a:r>
        </a:p>
        <a:p>
          <a:pPr marL="0"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0070C0"/>
              </a:solidFill>
              <a:latin typeface="Verdana"/>
              <a:ea typeface="MS PGothic"/>
              <a:cs typeface="+mn-cs"/>
            </a:rPr>
            <a:t>Überprüfung Kriterien Raster Monitoring AGENAS zeitabhängige Netzwerke</a:t>
          </a:r>
          <a:endParaRPr lang="it-IT" sz="800" kern="1200" dirty="0">
            <a:solidFill>
              <a:srgbClr val="0070C0"/>
            </a:solidFill>
            <a:latin typeface="Verdana"/>
            <a:ea typeface="MS PGothic"/>
            <a:cs typeface="+mn-cs"/>
          </a:endParaRPr>
        </a:p>
      </dgm:t>
    </dgm:pt>
    <dgm:pt modelId="{047BF5CA-C2A9-1D41-89F2-9CA0C3E11B68}" type="parTrans" cxnId="{FB9B0835-AA0D-4C49-8BFD-213EB647631F}">
      <dgm:prSet/>
      <dgm:spPr/>
      <dgm:t>
        <a:bodyPr/>
        <a:lstStyle/>
        <a:p>
          <a:endParaRPr lang="it-IT"/>
        </a:p>
      </dgm:t>
    </dgm:pt>
    <dgm:pt modelId="{432D8172-2A2A-CA4B-A0C3-CF8C6D28FD49}" type="sibTrans" cxnId="{FB9B0835-AA0D-4C49-8BFD-213EB647631F}">
      <dgm:prSet/>
      <dgm:spPr/>
      <dgm:t>
        <a:bodyPr/>
        <a:lstStyle/>
        <a:p>
          <a:endParaRPr lang="it-IT"/>
        </a:p>
      </dgm:t>
    </dgm:pt>
    <dgm:pt modelId="{32070583-13CE-A54C-B944-17CFBE4E3318}" type="pres">
      <dgm:prSet presAssocID="{7151D15D-FFCA-8545-B63F-DC7F7C84D754}" presName="Name0" presStyleCnt="0">
        <dgm:presLayoutVars>
          <dgm:dir/>
          <dgm:animLvl val="lvl"/>
          <dgm:resizeHandles val="exact"/>
        </dgm:presLayoutVars>
      </dgm:prSet>
      <dgm:spPr/>
    </dgm:pt>
    <dgm:pt modelId="{4789ECAB-82AE-ED4C-88B1-5C345EDBB7F3}" type="pres">
      <dgm:prSet presAssocID="{5D98F5CD-A234-DD4F-A0A2-24FBF3687FFF}" presName="parTxOnly" presStyleLbl="node1" presStyleIdx="0" presStyleCnt="3" custScaleY="124470" custLinFactNeighborX="-6548" custLinFactNeighborY="0">
        <dgm:presLayoutVars>
          <dgm:chMax val="0"/>
          <dgm:chPref val="0"/>
          <dgm:bulletEnabled val="1"/>
        </dgm:presLayoutVars>
      </dgm:prSet>
      <dgm:spPr/>
    </dgm:pt>
    <dgm:pt modelId="{EF946C69-BF4D-AE43-BFDB-8B04D810693A}" type="pres">
      <dgm:prSet presAssocID="{058287BC-DC39-3A4F-BE20-C810346689B6}" presName="parTxOnlySpace" presStyleCnt="0"/>
      <dgm:spPr/>
    </dgm:pt>
    <dgm:pt modelId="{872C81DD-AFB6-9D4F-97D4-8FF731962905}" type="pres">
      <dgm:prSet presAssocID="{A1CED5A4-E1EC-F142-9572-1D8544763F6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1BF0C08-6E4C-604A-9CEA-037296C6A9FF}" type="pres">
      <dgm:prSet presAssocID="{7F4EA68F-4190-E042-A2AB-1ED2B70A6E55}" presName="parTxOnlySpace" presStyleCnt="0"/>
      <dgm:spPr/>
    </dgm:pt>
    <dgm:pt modelId="{E6D686EC-1DAE-1B45-997B-092E3A91927C}" type="pres">
      <dgm:prSet presAssocID="{77C0D450-A66D-6C42-89B9-891C1BC80E1F}" presName="parTxOnly" presStyleLbl="node1" presStyleIdx="2" presStyleCnt="3">
        <dgm:presLayoutVars>
          <dgm:chMax val="0"/>
          <dgm:chPref val="0"/>
          <dgm:bulletEnabled val="1"/>
        </dgm:presLayoutVars>
      </dgm:prSet>
      <dgm:spPr>
        <a:xfrm>
          <a:off x="4304489" y="926097"/>
          <a:ext cx="2390292" cy="956117"/>
        </a:xfrm>
        <a:prstGeom prst="chevron">
          <a:avLst/>
        </a:prstGeom>
      </dgm:spPr>
    </dgm:pt>
  </dgm:ptLst>
  <dgm:cxnLst>
    <dgm:cxn modelId="{FBE56532-23E3-3B4B-A564-CC907EEA3F53}" srcId="{7151D15D-FFCA-8545-B63F-DC7F7C84D754}" destId="{A1CED5A4-E1EC-F142-9572-1D8544763F68}" srcOrd="1" destOrd="0" parTransId="{F6415BE6-1F56-6841-B215-488016D9ABBE}" sibTransId="{7F4EA68F-4190-E042-A2AB-1ED2B70A6E55}"/>
    <dgm:cxn modelId="{FB9B0835-AA0D-4C49-8BFD-213EB647631F}" srcId="{7151D15D-FFCA-8545-B63F-DC7F7C84D754}" destId="{77C0D450-A66D-6C42-89B9-891C1BC80E1F}" srcOrd="2" destOrd="0" parTransId="{047BF5CA-C2A9-1D41-89F2-9CA0C3E11B68}" sibTransId="{432D8172-2A2A-CA4B-A0C3-CF8C6D28FD49}"/>
    <dgm:cxn modelId="{6173BF3E-ABD0-6F4C-AF7A-EE5434F96A65}" type="presOf" srcId="{A1CED5A4-E1EC-F142-9572-1D8544763F68}" destId="{872C81DD-AFB6-9D4F-97D4-8FF731962905}" srcOrd="0" destOrd="0" presId="urn:microsoft.com/office/officeart/2005/8/layout/chevron1"/>
    <dgm:cxn modelId="{96E12B65-6C11-4844-9D91-398A713CF1E1}" type="presOf" srcId="{7151D15D-FFCA-8545-B63F-DC7F7C84D754}" destId="{32070583-13CE-A54C-B944-17CFBE4E3318}" srcOrd="0" destOrd="0" presId="urn:microsoft.com/office/officeart/2005/8/layout/chevron1"/>
    <dgm:cxn modelId="{BA0FA47C-CA38-344A-AFC1-B78EC0946B7F}" type="presOf" srcId="{5D98F5CD-A234-DD4F-A0A2-24FBF3687FFF}" destId="{4789ECAB-82AE-ED4C-88B1-5C345EDBB7F3}" srcOrd="0" destOrd="0" presId="urn:microsoft.com/office/officeart/2005/8/layout/chevron1"/>
    <dgm:cxn modelId="{D8148595-4D33-8C43-B6D7-1C68D9118227}" type="presOf" srcId="{77C0D450-A66D-6C42-89B9-891C1BC80E1F}" destId="{E6D686EC-1DAE-1B45-997B-092E3A91927C}" srcOrd="0" destOrd="0" presId="urn:microsoft.com/office/officeart/2005/8/layout/chevron1"/>
    <dgm:cxn modelId="{ABC41BF0-3C1A-DA4E-B330-D30B18C68CEA}" srcId="{7151D15D-FFCA-8545-B63F-DC7F7C84D754}" destId="{5D98F5CD-A234-DD4F-A0A2-24FBF3687FFF}" srcOrd="0" destOrd="0" parTransId="{1BB93C07-1918-7448-9287-94021487D9EC}" sibTransId="{058287BC-DC39-3A4F-BE20-C810346689B6}"/>
    <dgm:cxn modelId="{0B7BF63D-EC81-A24A-804B-567F3BDA8969}" type="presParOf" srcId="{32070583-13CE-A54C-B944-17CFBE4E3318}" destId="{4789ECAB-82AE-ED4C-88B1-5C345EDBB7F3}" srcOrd="0" destOrd="0" presId="urn:microsoft.com/office/officeart/2005/8/layout/chevron1"/>
    <dgm:cxn modelId="{7E1D4402-AEB0-F54A-9B51-C4FAC6838406}" type="presParOf" srcId="{32070583-13CE-A54C-B944-17CFBE4E3318}" destId="{EF946C69-BF4D-AE43-BFDB-8B04D810693A}" srcOrd="1" destOrd="0" presId="urn:microsoft.com/office/officeart/2005/8/layout/chevron1"/>
    <dgm:cxn modelId="{BD010644-EFF1-5041-A81C-6F8247D6C857}" type="presParOf" srcId="{32070583-13CE-A54C-B944-17CFBE4E3318}" destId="{872C81DD-AFB6-9D4F-97D4-8FF731962905}" srcOrd="2" destOrd="0" presId="urn:microsoft.com/office/officeart/2005/8/layout/chevron1"/>
    <dgm:cxn modelId="{4F2B0331-5FC9-C845-8F38-100E5BF95333}" type="presParOf" srcId="{32070583-13CE-A54C-B944-17CFBE4E3318}" destId="{71BF0C08-6E4C-604A-9CEA-037296C6A9FF}" srcOrd="3" destOrd="0" presId="urn:microsoft.com/office/officeart/2005/8/layout/chevron1"/>
    <dgm:cxn modelId="{D1E50C76-ADF1-5940-BAF1-C1E0F6640DE8}" type="presParOf" srcId="{32070583-13CE-A54C-B944-17CFBE4E3318}" destId="{E6D686EC-1DAE-1B45-997B-092E3A91927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9ECAB-82AE-ED4C-88B1-5C345EDBB7F3}">
      <dsp:nvSpPr>
        <dsp:cNvPr id="0" name=""/>
        <dsp:cNvSpPr/>
      </dsp:nvSpPr>
      <dsp:spPr>
        <a:xfrm>
          <a:off x="0" y="809116"/>
          <a:ext cx="2390292" cy="119007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>
              <a:solidFill>
                <a:srgbClr val="0070C0"/>
              </a:solidFill>
              <a:latin typeface="Verdana"/>
              <a:ea typeface="MS PGothic"/>
              <a:cs typeface="+mn-cs"/>
            </a:rPr>
            <a:t>PDTA Stroke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>
              <a:solidFill>
                <a:srgbClr val="0070C0"/>
              </a:solidFill>
              <a:latin typeface="Verdana"/>
              <a:ea typeface="MS PGothic"/>
              <a:cs typeface="+mn-cs"/>
            </a:rPr>
            <a:t>GRIGLIA AGENAS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>
              <a:solidFill>
                <a:srgbClr val="0070C0"/>
              </a:solidFill>
              <a:latin typeface="Verdana"/>
              <a:ea typeface="MS PGothic"/>
              <a:cs typeface="+mn-cs"/>
            </a:rPr>
            <a:t>16/12/2020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>
              <a:solidFill>
                <a:srgbClr val="0070C0"/>
              </a:solidFill>
              <a:latin typeface="Verdana"/>
              <a:ea typeface="MS PGothic"/>
              <a:cs typeface="+mn-cs"/>
            </a:rPr>
            <a:t>PDTA </a:t>
          </a:r>
          <a:r>
            <a:rPr lang="it-IT" sz="800" kern="1200" dirty="0" err="1">
              <a:solidFill>
                <a:srgbClr val="0070C0"/>
              </a:solidFill>
              <a:latin typeface="Verdana"/>
              <a:ea typeface="MS PGothic"/>
              <a:cs typeface="+mn-cs"/>
            </a:rPr>
            <a:t>Schlaganfall</a:t>
          </a:r>
          <a:r>
            <a:rPr lang="it-IT" sz="800" kern="1200" dirty="0">
              <a:solidFill>
                <a:srgbClr val="0070C0"/>
              </a:solidFill>
              <a:latin typeface="Verdana"/>
              <a:ea typeface="MS PGothic"/>
              <a:cs typeface="+mn-cs"/>
            </a:rPr>
            <a:t>-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>
              <a:solidFill>
                <a:srgbClr val="0070C0"/>
              </a:solidFill>
              <a:latin typeface="Verdana"/>
              <a:ea typeface="MS PGothic"/>
              <a:cs typeface="+mn-cs"/>
            </a:rPr>
            <a:t> </a:t>
          </a:r>
          <a:r>
            <a:rPr lang="it-IT" sz="800" kern="1200" dirty="0" err="1">
              <a:solidFill>
                <a:srgbClr val="0070C0"/>
              </a:solidFill>
              <a:latin typeface="Verdana"/>
              <a:ea typeface="MS PGothic"/>
              <a:cs typeface="+mn-cs"/>
            </a:rPr>
            <a:t>Raster</a:t>
          </a:r>
          <a:r>
            <a:rPr lang="it-IT" sz="800" kern="1200" dirty="0">
              <a:solidFill>
                <a:srgbClr val="0070C0"/>
              </a:solidFill>
              <a:latin typeface="Verdana"/>
              <a:ea typeface="MS PGothic"/>
              <a:cs typeface="+mn-cs"/>
            </a:rPr>
            <a:t> AGENAS</a:t>
          </a:r>
        </a:p>
      </dsp:txBody>
      <dsp:txXfrm>
        <a:off x="595040" y="809116"/>
        <a:ext cx="1200213" cy="1190079"/>
      </dsp:txXfrm>
    </dsp:sp>
    <dsp:sp modelId="{872C81DD-AFB6-9D4F-97D4-8FF731962905}">
      <dsp:nvSpPr>
        <dsp:cNvPr id="0" name=""/>
        <dsp:cNvSpPr/>
      </dsp:nvSpPr>
      <dsp:spPr>
        <a:xfrm>
          <a:off x="2153225" y="926097"/>
          <a:ext cx="2390292" cy="9561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" tIns="10668" rIns="10668" bIns="10668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>
              <a:solidFill>
                <a:srgbClr val="0070C0"/>
              </a:solidFill>
            </a:rPr>
            <a:t>Verifica Criteri Griglia monitoraggio AGENAS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>
              <a:solidFill>
                <a:srgbClr val="0070C0"/>
              </a:solidFill>
            </a:rPr>
            <a:t>Reti Tempo Dipendenti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>
              <a:solidFill>
                <a:srgbClr val="0070C0"/>
              </a:solidFill>
            </a:rPr>
            <a:t>2021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0070C0"/>
              </a:solidFill>
            </a:rPr>
            <a:t>Überprüfung Kriterien Raster Monitoring AGENAS zeitabhängige Netzwerke</a:t>
          </a:r>
          <a:endParaRPr lang="it-IT" sz="800" kern="1200" dirty="0"/>
        </a:p>
      </dsp:txBody>
      <dsp:txXfrm>
        <a:off x="2631284" y="926097"/>
        <a:ext cx="1434175" cy="956117"/>
      </dsp:txXfrm>
    </dsp:sp>
    <dsp:sp modelId="{E6D686EC-1DAE-1B45-997B-092E3A91927C}">
      <dsp:nvSpPr>
        <dsp:cNvPr id="0" name=""/>
        <dsp:cNvSpPr/>
      </dsp:nvSpPr>
      <dsp:spPr>
        <a:xfrm>
          <a:off x="4304489" y="926097"/>
          <a:ext cx="2390292" cy="956117"/>
        </a:xfrm>
        <a:prstGeom prst="chevron">
          <a:avLst/>
        </a:prstGeom>
        <a:solidFill>
          <a:srgbClr val="BFFFFF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" tIns="8001" rIns="8001" bIns="8001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>
              <a:solidFill>
                <a:srgbClr val="0070C0"/>
              </a:solidFill>
              <a:latin typeface="Verdana"/>
              <a:ea typeface="MS PGothic"/>
              <a:cs typeface="+mn-cs"/>
            </a:rPr>
            <a:t>Verifica Criteri Griglia monitoraggio AGENAS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>
              <a:solidFill>
                <a:srgbClr val="0070C0"/>
              </a:solidFill>
              <a:latin typeface="Verdana"/>
              <a:ea typeface="MS PGothic"/>
              <a:cs typeface="+mn-cs"/>
            </a:rPr>
            <a:t>Reti Tempo Dipendenti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800" kern="1200" dirty="0">
              <a:solidFill>
                <a:srgbClr val="0070C0"/>
              </a:solidFill>
              <a:latin typeface="Verdana"/>
              <a:ea typeface="MS PGothic"/>
              <a:cs typeface="+mn-cs"/>
            </a:rPr>
            <a:t>2023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800" kern="1200" dirty="0">
              <a:solidFill>
                <a:srgbClr val="0070C0"/>
              </a:solidFill>
              <a:latin typeface="Verdana"/>
              <a:ea typeface="MS PGothic"/>
              <a:cs typeface="+mn-cs"/>
            </a:rPr>
            <a:t>Überprüfung Kriterien Raster Monitoring AGENAS zeitabhängige Netzwerke</a:t>
          </a:r>
          <a:endParaRPr lang="it-IT" sz="800" kern="1200" dirty="0">
            <a:solidFill>
              <a:srgbClr val="0070C0"/>
            </a:solidFill>
            <a:latin typeface="Verdana"/>
            <a:ea typeface="MS PGothic"/>
            <a:cs typeface="+mn-cs"/>
          </a:endParaRPr>
        </a:p>
      </dsp:txBody>
      <dsp:txXfrm>
        <a:off x="4782548" y="926097"/>
        <a:ext cx="1434175" cy="956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C025EFC3-9E38-9528-C5FA-84930605B0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79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146" tIns="45573" rIns="91146" bIns="45573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1B5AC99A-C990-D89D-65C2-A11606FA6D8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423" y="0"/>
            <a:ext cx="2890665" cy="4979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146" tIns="45573" rIns="91146" bIns="455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5412" name="Rectangle 4">
            <a:extLst>
              <a:ext uri="{FF2B5EF4-FFF2-40B4-BE49-F238E27FC236}">
                <a16:creationId xmlns:a16="http://schemas.microsoft.com/office/drawing/2014/main" id="{8BABE506-73DE-E025-D360-9908F45F5C0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710"/>
            <a:ext cx="2890665" cy="4979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146" tIns="45573" rIns="91146" bIns="45573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5413" name="Rectangle 5">
            <a:extLst>
              <a:ext uri="{FF2B5EF4-FFF2-40B4-BE49-F238E27FC236}">
                <a16:creationId xmlns:a16="http://schemas.microsoft.com/office/drawing/2014/main" id="{1800023E-3BC6-C6AF-D107-EC32A101036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423" y="9428710"/>
            <a:ext cx="2890665" cy="4979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146" tIns="45573" rIns="91146" bIns="4557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4BAD64-3082-46DA-8A2D-98E34B329CD1}" type="slidenum">
              <a:rPr lang="de-DE" altLang="it-IT"/>
              <a:pPr>
                <a:defRPr/>
              </a:pPr>
              <a:t>‹Nr.›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B4506393-7B9D-56FE-0D50-F7E982F4B04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79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146" tIns="45573" rIns="91146" bIns="45573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CA68116B-A833-F364-4D1E-DA956BD2E2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423" y="0"/>
            <a:ext cx="2890665" cy="4979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146" tIns="45573" rIns="91146" bIns="455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A2139ED2-BB69-9EBC-DD99-070A1EDABF3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7461" name="Rectangle 5">
            <a:extLst>
              <a:ext uri="{FF2B5EF4-FFF2-40B4-BE49-F238E27FC236}">
                <a16:creationId xmlns:a16="http://schemas.microsoft.com/office/drawing/2014/main" id="{6B07365A-8806-D2E9-6443-D7314DED26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316" y="4714355"/>
            <a:ext cx="4890457" cy="44669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146" tIns="45573" rIns="91146" bIns="45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147462" name="Rectangle 6">
            <a:extLst>
              <a:ext uri="{FF2B5EF4-FFF2-40B4-BE49-F238E27FC236}">
                <a16:creationId xmlns:a16="http://schemas.microsoft.com/office/drawing/2014/main" id="{FF171A3A-F966-474C-43AC-39B9521780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10"/>
            <a:ext cx="2890665" cy="4979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146" tIns="45573" rIns="91146" bIns="45573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7463" name="Rectangle 7">
            <a:extLst>
              <a:ext uri="{FF2B5EF4-FFF2-40B4-BE49-F238E27FC236}">
                <a16:creationId xmlns:a16="http://schemas.microsoft.com/office/drawing/2014/main" id="{CFA7EDC6-8EE2-C6A7-ECDB-0CB5E434B2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423" y="9428710"/>
            <a:ext cx="2890665" cy="4979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146" tIns="45573" rIns="91146" bIns="4557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563BF1-FF5E-4A5D-96F2-E21898503266}" type="slidenum">
              <a:rPr lang="de-DE" altLang="it-IT"/>
              <a:pPr>
                <a:defRPr/>
              </a:pPr>
              <a:t>‹Nr.›</a:t>
            </a:fld>
            <a:endParaRPr lang="de-DE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C9E3CBA-79A9-79A1-7BD0-5835A35AB8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E2824999-393F-4E73-8FF4-2A0F40FB71B0}" type="slidenum">
              <a:rPr lang="de-DE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de-DE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EAF3E604-6CFF-0AB4-2AC7-C255033663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688975"/>
            <a:ext cx="4597400" cy="3448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E9E72611-B5F8-F768-9477-7480FC88C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2827" y="4366444"/>
            <a:ext cx="5382617" cy="4136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015C24D-D89E-10C1-8EC6-65ED497816F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B360CEE0-D06E-4246-BA38-61C40DDF4191}" type="slidenum">
              <a:rPr lang="de-DE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15</a:t>
            </a:fld>
            <a:endParaRPr lang="de-DE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C7743E56-CB51-E482-EB96-A91E019DA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688975"/>
            <a:ext cx="4597400" cy="3448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51D140AC-967A-C088-746C-AD3310D3BA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2827" y="4366444"/>
            <a:ext cx="5382617" cy="4136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C36F9E96-D3DD-2BB7-0201-3CCD3EAE6A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6AAC79A0-EF0F-4917-A13C-4545F44DA1B8}" type="slidenum">
              <a:rPr lang="de-DE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17</a:t>
            </a:fld>
            <a:endParaRPr lang="de-DE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3F0F5735-B5F5-4CBF-57B4-7000D01889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688975"/>
            <a:ext cx="4597400" cy="3448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A88514F2-08F7-0838-5BEE-14D2EB595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2827" y="4366444"/>
            <a:ext cx="5382617" cy="4136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563BF1-FF5E-4A5D-96F2-E21898503266}" type="slidenum">
              <a:rPr lang="de-DE" altLang="it-IT" smtClean="0"/>
              <a:pPr>
                <a:defRPr/>
              </a:pPr>
              <a:t>3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1186954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Come abbiamo visto quindi dal </a:t>
            </a:r>
            <a:r>
              <a:rPr lang="it-IT" sz="12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2005 ad oggi sono stati pubblicati diversi documenti programmatici per la gestione delle principali Patologie Tempo Dipendenti” tra le quali l’ictus (DM70/2015; Atti Indirizzo Reti-TP 2016), nei quali vengono esplicitati requisiti e linee guida per la costituzione e l’identificazione di centri specializzati, modalità di integrazione in rete e gli indicatori di efficacia per il monitoraggio dell’adeguatezza del percorso alle esigenze assistenziali. 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563BF1-FF5E-4A5D-96F2-E21898503266}" type="slidenum">
              <a:rPr lang="de-DE" altLang="it-IT" smtClean="0"/>
              <a:pPr>
                <a:defRPr/>
              </a:pPr>
              <a:t>6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3651021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22 referenti + 49 partecipanti = 71 almeno più altri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La Provincia Autonoma di Bolzano (PAB) dal punto di vista normativo (CSR-2195-2005 PDTA ICTUS REGIONALE TAA; DP 1327/2017 “Neuroradiologia Stroke”) ha identificato e accreditato le strutture dedicate all’assistenza ai/alle pazienti con ictus cerebrale acuto. Sono autorizzati a eseguire la terapia trombolitica intravenosa e intra-arteriosa meccanica (Decreto Ministeriale 70/2015) i centri dotati dei seguenti requisiti: presenza di personale medico adeguatamente formato all’uso della terapia trombolitica e con dimostrata esperienza nel trattamento di pazienti con patologie cerebrovascolari, presenza nella struttura di reparti e di servizi di diagnostica con disponibilità H24 (Radiologia per TC,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angio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-TC, angiografia interventistica, Risonanza Magnetica (RMN), Unità Terapia Intensiva Cardiologica (UTIC) ed Emodinamica, Diagnostica di Laboratorio, Neurochirurgia, Cardiologia, Anestesia e Rianimazione, Chirurgia vascolare). Questo setting identifica il centro di alta specializzazione identificabile come Unità </a:t>
            </a:r>
            <a:r>
              <a:rPr lang="it-IT" sz="1800" b="0" i="0" u="none" strike="noStrike" baseline="0" dirty="0" err="1">
                <a:solidFill>
                  <a:srgbClr val="000000"/>
                </a:solidFill>
                <a:latin typeface="Verdana" panose="020B0604030504040204" pitchFamily="34" charset="0"/>
              </a:rPr>
              <a:t>Neurovascolare</a:t>
            </a:r>
            <a:r>
              <a:rPr lang="it-IT" sz="1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di II livello.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563BF1-FF5E-4A5D-96F2-E21898503266}" type="slidenum">
              <a:rPr lang="de-DE" altLang="it-IT" smtClean="0"/>
              <a:pPr>
                <a:defRPr/>
              </a:pPr>
              <a:t>9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3064747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4BA6B-A0F6-4598-DE5F-95794482C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D3E3EA9-9931-9A80-FE3A-F89A7336B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5592350-CB42-3529-A194-4318FD6D3A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22 referenti + 49 partecipanti = 71 almeno più altri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5D8D375-D00C-E325-7C68-8A22AF6739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563BF1-FF5E-4A5D-96F2-E21898503266}" type="slidenum">
              <a:rPr lang="de-DE" altLang="it-IT" smtClean="0"/>
              <a:pPr>
                <a:defRPr/>
              </a:pPr>
              <a:t>10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2519046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69E85719-331E-F117-B014-2A7451A202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AC0901-6364-44D0-B947-DAD3F00513E3}" type="slidenum">
              <a:rPr lang="de-AT" altLang="it-IT"/>
              <a:pPr/>
              <a:t>11</a:t>
            </a:fld>
            <a:endParaRPr lang="de-AT" altLang="it-IT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03B7013C-D04C-CC69-5D61-233A03A54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590" y="9510103"/>
            <a:ext cx="2834596" cy="44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5360" rIns="90360" bIns="453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61C8AED3-E3F8-4BD6-B73E-2EDF6D17CA1A}" type="slidenum">
              <a:rPr lang="de-AT" altLang="it-IT" sz="1200">
                <a:solidFill>
                  <a:srgbClr val="000000"/>
                </a:solidFill>
                <a:latin typeface="Tahoma" panose="020B0604030504040204" pitchFamily="34" charset="0"/>
              </a:rPr>
              <a:pPr algn="r">
                <a:buClrTx/>
                <a:buFontTx/>
                <a:buNone/>
              </a:pPr>
              <a:t>11</a:t>
            </a:fld>
            <a:endParaRPr lang="de-AT" altLang="it-IT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9D52BB4E-A781-AE57-5C94-91AF16C43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591" y="9510103"/>
            <a:ext cx="2837711" cy="45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5360" rIns="90360" bIns="453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B1F16B26-FAA0-42E6-B071-E33D8256CA0A}" type="slidenum">
              <a:rPr lang="de-AT" altLang="it-IT" sz="1200">
                <a:solidFill>
                  <a:srgbClr val="000000"/>
                </a:solidFill>
                <a:latin typeface="Tahoma" panose="020B0604030504040204" pitchFamily="34" charset="0"/>
              </a:rPr>
              <a:pPr algn="r">
                <a:buClrTx/>
                <a:buFontTx/>
                <a:buNone/>
              </a:pPr>
              <a:t>11</a:t>
            </a:fld>
            <a:endParaRPr lang="de-AT" altLang="it-IT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8735F169-1A67-89F5-269A-1DD946A42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591" y="9510103"/>
            <a:ext cx="2842383" cy="45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5360" rIns="90360" bIns="453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2726C03F-2F70-45B2-AAA7-18DDD34D617A}" type="slidenum">
              <a:rPr lang="de-AT" altLang="it-IT" sz="1200">
                <a:solidFill>
                  <a:srgbClr val="000000"/>
                </a:solidFill>
                <a:latin typeface="Tahoma" panose="020B0604030504040204" pitchFamily="34" charset="0"/>
              </a:rPr>
              <a:pPr algn="r">
                <a:buClrTx/>
                <a:buFontTx/>
                <a:buNone/>
              </a:pPr>
              <a:t>11</a:t>
            </a:fld>
            <a:endParaRPr lang="de-AT" altLang="it-IT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74289614-BF06-907C-23E1-EC8095C6CA5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30263" y="768350"/>
            <a:ext cx="5010150" cy="375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7D054637-EC9E-EB05-98A2-6BE9DE3EE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103" y="4757445"/>
            <a:ext cx="4871767" cy="451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F9A4A480-222D-B4A9-C490-43DB9126E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590" y="9510103"/>
            <a:ext cx="2845498" cy="45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5360" rIns="90360" bIns="453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648469FF-2955-4D03-8239-318D613CB4AC}" type="slidenum">
              <a:rPr lang="de-AT" altLang="it-IT" sz="1200">
                <a:solidFill>
                  <a:srgbClr val="005050"/>
                </a:solidFill>
                <a:latin typeface="Tahoma" panose="020B0604030504040204" pitchFamily="34" charset="0"/>
              </a:rPr>
              <a:pPr algn="r">
                <a:buClrTx/>
                <a:buFontTx/>
                <a:buNone/>
              </a:pPr>
              <a:t>11</a:t>
            </a:fld>
            <a:endParaRPr lang="de-AT" altLang="it-IT" sz="1200">
              <a:solidFill>
                <a:srgbClr val="005050"/>
              </a:solidFill>
              <a:latin typeface="Tahoma" panose="020B0604030504040204" pitchFamily="34" charset="0"/>
            </a:endParaRPr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3EDB325-4B90-882C-62BF-F2ACF7DB99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2D903E47-DF31-0B0B-63D8-2A5B367311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8DD1A1-E1A9-434B-89D4-C9825EC05FFC}" type="slidenum">
              <a:rPr lang="de-AT" altLang="it-IT"/>
              <a:pPr/>
              <a:t>12</a:t>
            </a:fld>
            <a:endParaRPr lang="de-AT" altLang="it-IT"/>
          </a:p>
        </p:txBody>
      </p:sp>
      <p:sp>
        <p:nvSpPr>
          <p:cNvPr id="25601" name="Text Box 1">
            <a:extLst>
              <a:ext uri="{FF2B5EF4-FFF2-40B4-BE49-F238E27FC236}">
                <a16:creationId xmlns:a16="http://schemas.microsoft.com/office/drawing/2014/main" id="{C922BF28-5B9F-34AE-906B-C2569E0B8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590" y="9510103"/>
            <a:ext cx="2834596" cy="44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5360" rIns="90360" bIns="453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CB106CC6-152F-43C8-A460-E0FA0E188B04}" type="slidenum">
              <a:rPr lang="de-AT" altLang="it-IT" sz="1200">
                <a:solidFill>
                  <a:srgbClr val="000000"/>
                </a:solidFill>
                <a:latin typeface="Tahoma" panose="020B0604030504040204" pitchFamily="34" charset="0"/>
              </a:rPr>
              <a:pPr algn="r">
                <a:buClrTx/>
                <a:buFontTx/>
                <a:buNone/>
              </a:pPr>
              <a:t>12</a:t>
            </a:fld>
            <a:endParaRPr lang="de-AT" altLang="it-IT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A8A7A586-8F1F-3393-A7CB-E7ABDD8FF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591" y="9510103"/>
            <a:ext cx="2837711" cy="45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5360" rIns="90360" bIns="453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F396AB2C-AFEF-46B8-BA2D-771AAC53636E}" type="slidenum">
              <a:rPr lang="de-AT" altLang="it-IT" sz="1200">
                <a:solidFill>
                  <a:srgbClr val="000000"/>
                </a:solidFill>
                <a:latin typeface="Tahoma" panose="020B0604030504040204" pitchFamily="34" charset="0"/>
              </a:rPr>
              <a:pPr algn="r">
                <a:buClrTx/>
                <a:buFontTx/>
                <a:buNone/>
              </a:pPr>
              <a:t>12</a:t>
            </a:fld>
            <a:endParaRPr lang="de-AT" altLang="it-IT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96D4978B-2BE6-1FC3-2161-9CB8D2AF9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591" y="9510103"/>
            <a:ext cx="2842383" cy="45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5360" rIns="90360" bIns="453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7261AFB6-43DE-4CEC-A13A-F7E770F78598}" type="slidenum">
              <a:rPr lang="de-AT" altLang="it-IT" sz="1200">
                <a:solidFill>
                  <a:srgbClr val="000000"/>
                </a:solidFill>
                <a:latin typeface="Tahoma" panose="020B0604030504040204" pitchFamily="34" charset="0"/>
              </a:rPr>
              <a:pPr algn="r">
                <a:buClrTx/>
                <a:buFontTx/>
                <a:buNone/>
              </a:pPr>
              <a:t>12</a:t>
            </a:fld>
            <a:endParaRPr lang="de-AT" altLang="it-IT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D6D421FC-9014-FEF6-FA8D-1825F6675BD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30263" y="768350"/>
            <a:ext cx="5010150" cy="375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5" name="Text Box 5">
            <a:extLst>
              <a:ext uri="{FF2B5EF4-FFF2-40B4-BE49-F238E27FC236}">
                <a16:creationId xmlns:a16="http://schemas.microsoft.com/office/drawing/2014/main" id="{D2CDD750-A50C-CB44-6366-69B2D854E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103" y="4757445"/>
            <a:ext cx="4871767" cy="451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6883574-5198-2E73-8667-D9F18208B45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08FAA801-AD86-4364-AB42-EE376A6AD19E}" type="slidenum">
              <a:rPr lang="de-DE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13</a:t>
            </a:fld>
            <a:endParaRPr lang="de-DE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150FD45F-C04D-8F00-5230-E63D08D67E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688975"/>
            <a:ext cx="4597400" cy="344805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E9017D07-49C3-0C7C-2672-3A16548B2B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2827" y="4366444"/>
            <a:ext cx="5382617" cy="41366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30CD05F9-7B15-C67B-8BBF-E5286616696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34A1B0-E463-4B42-ABB6-94F64A342478}" type="slidenum">
              <a:rPr lang="de-AT" altLang="it-IT"/>
              <a:pPr/>
              <a:t>14</a:t>
            </a:fld>
            <a:endParaRPr lang="de-AT" altLang="it-IT"/>
          </a:p>
        </p:txBody>
      </p:sp>
      <p:sp>
        <p:nvSpPr>
          <p:cNvPr id="38913" name="Text Box 1">
            <a:extLst>
              <a:ext uri="{FF2B5EF4-FFF2-40B4-BE49-F238E27FC236}">
                <a16:creationId xmlns:a16="http://schemas.microsoft.com/office/drawing/2014/main" id="{950D6FE6-D9FC-E704-A502-A6761AD0D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590" y="9510103"/>
            <a:ext cx="2834596" cy="44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5360" rIns="90360" bIns="453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6DC5C7D0-4215-475B-9EEA-A32B6B1BDB73}" type="slidenum">
              <a:rPr lang="de-AT" altLang="it-IT" sz="1200">
                <a:solidFill>
                  <a:srgbClr val="000000"/>
                </a:solidFill>
                <a:latin typeface="Tahoma" panose="020B0604030504040204" pitchFamily="34" charset="0"/>
              </a:rPr>
              <a:pPr algn="r">
                <a:buClrTx/>
                <a:buFontTx/>
                <a:buNone/>
              </a:pPr>
              <a:t>14</a:t>
            </a:fld>
            <a:endParaRPr lang="de-AT" altLang="it-IT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50945980-75F8-7DF4-AE39-5E29D4E1C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591" y="9510103"/>
            <a:ext cx="2837711" cy="45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5360" rIns="90360" bIns="453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1F2B727F-F3A1-42BC-BD1A-355629FB33F9}" type="slidenum">
              <a:rPr lang="de-AT" altLang="it-IT" sz="1200">
                <a:solidFill>
                  <a:srgbClr val="000000"/>
                </a:solidFill>
                <a:latin typeface="Tahoma" panose="020B0604030504040204" pitchFamily="34" charset="0"/>
              </a:rPr>
              <a:pPr algn="r">
                <a:buClrTx/>
                <a:buFontTx/>
                <a:buNone/>
              </a:pPr>
              <a:t>14</a:t>
            </a:fld>
            <a:endParaRPr lang="de-AT" altLang="it-IT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id="{FD31ED2F-12DD-8391-C37F-EE6D7BA50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591" y="9510103"/>
            <a:ext cx="2842383" cy="45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5360" rIns="90360" bIns="453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6CEEE678-A936-4846-AF0D-6261F749656E}" type="slidenum">
              <a:rPr lang="de-AT" altLang="it-IT" sz="1200">
                <a:solidFill>
                  <a:srgbClr val="000000"/>
                </a:solidFill>
                <a:latin typeface="Tahoma" panose="020B0604030504040204" pitchFamily="34" charset="0"/>
              </a:rPr>
              <a:pPr algn="r">
                <a:buClrTx/>
                <a:buFontTx/>
                <a:buNone/>
              </a:pPr>
              <a:t>14</a:t>
            </a:fld>
            <a:endParaRPr lang="de-AT" altLang="it-IT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0CDA1631-6939-B19C-E20B-E6D5A6C63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590" y="9510103"/>
            <a:ext cx="2845498" cy="45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360" tIns="45360" rIns="90360" bIns="4536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buClrTx/>
              <a:buFontTx/>
              <a:buNone/>
            </a:pPr>
            <a:fld id="{33B9C612-BC9C-401C-BF4F-56877077F135}" type="slidenum">
              <a:rPr lang="de-AT" altLang="it-IT" sz="1200">
                <a:solidFill>
                  <a:srgbClr val="005050"/>
                </a:solidFill>
                <a:latin typeface="Tahoma" panose="020B0604030504040204" pitchFamily="34" charset="0"/>
              </a:rPr>
              <a:pPr algn="r">
                <a:buClrTx/>
                <a:buFontTx/>
                <a:buNone/>
              </a:pPr>
              <a:t>14</a:t>
            </a:fld>
            <a:endParaRPr lang="de-AT" altLang="it-IT" sz="1200">
              <a:solidFill>
                <a:srgbClr val="005050"/>
              </a:solidFill>
              <a:latin typeface="Tahoma" panose="020B0604030504040204" pitchFamily="34" charset="0"/>
            </a:endParaRP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F0AE4F4E-0ECE-9C67-9CA3-B51AD1A0E55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30263" y="768350"/>
            <a:ext cx="5010150" cy="375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3D6BB8A7-FC77-421E-8711-9ED0F4E5C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103" y="4757445"/>
            <a:ext cx="4871767" cy="4519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it-I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519271-89B4-6F7B-729E-956C422CB0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B21799-CE26-7732-449B-AF8A6F37D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217816-FB94-E893-AD9B-713FBC5544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97700-E8AF-45B3-84BE-C6A3F36ACF3B}" type="slidenum">
              <a:rPr lang="de-DE" altLang="it-IT"/>
              <a:pPr>
                <a:defRPr/>
              </a:pPr>
              <a:t>‹Nr.›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336926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it-I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BE6F9F-1D4C-7C4B-868C-71DDA512DE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E7DDC9-E2DB-8175-009A-4AD2456A1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DD3A75-3CDE-123D-4FAE-C022085F4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79D97-E207-4F5A-8EF1-DD4F140B02C0}" type="slidenum">
              <a:rPr lang="de-DE" altLang="it-IT"/>
              <a:pPr>
                <a:defRPr/>
              </a:pPr>
              <a:t>‹Nr.›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53391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it-I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08C89A-B382-B271-B475-B12A09804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196F2D-4F2D-3C12-0024-F67F9D7781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3F0679-0D47-3FD1-B417-9C1D84E2A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91E77-D832-4109-83F4-A170E061C07E}" type="slidenum">
              <a:rPr lang="de-DE" altLang="it-IT"/>
              <a:pPr>
                <a:defRPr/>
              </a:pPr>
              <a:t>‹Nr.›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831179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Ins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338" y="543986"/>
            <a:ext cx="7772400" cy="97154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03809" y="1617129"/>
            <a:ext cx="8001000" cy="1879600"/>
          </a:xfrm>
          <a:prstGeom prst="rect">
            <a:avLst/>
          </a:prstGeom>
        </p:spPr>
        <p:txBody>
          <a:bodyPr/>
          <a:lstStyle>
            <a:lvl1pPr>
              <a:buClr>
                <a:srgbClr val="CD0920"/>
              </a:buClr>
              <a:defRPr sz="1800"/>
            </a:lvl1pPr>
            <a:lvl2pPr marL="557213" indent="-214313">
              <a:buClr>
                <a:srgbClr val="CD0920"/>
              </a:buClr>
              <a:buFont typeface="Arial"/>
              <a:buChar char="•"/>
              <a:defRPr sz="1650" baseline="0"/>
            </a:lvl2pPr>
            <a:lvl3pPr>
              <a:buClr>
                <a:srgbClr val="CD0920"/>
              </a:buClr>
              <a:defRPr sz="1200"/>
            </a:lvl3pPr>
            <a:lvl4pPr marL="1200150" indent="-171450">
              <a:buClr>
                <a:srgbClr val="CD0920"/>
              </a:buClr>
              <a:buFont typeface="Arial"/>
              <a:buChar char="•"/>
              <a:defRPr sz="12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3624788-5788-4DDC-A26C-B9601955BD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A0E7C-493A-40DD-8B07-0679BFC9B853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050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8013"/>
            <a:ext cx="7770813" cy="114141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D05E5D-8847-E3B1-60F9-FB57F9479E8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AD893-D83D-4514-BE6D-C29E29423DB4}" type="slidenum">
              <a:rPr lang="it-IT" altLang="it-IT"/>
              <a:pPr>
                <a:defRPr/>
              </a:pPr>
              <a:t>‹Nr.›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065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it-I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B9776F-5942-E881-7FF8-0074A04405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87ACA5-812C-13AE-B79A-842DACA32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22B936-7A1B-498F-EAA8-AA75E0D908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2E82C-B930-42CA-ABB4-5DFF5BF4F24C}" type="slidenum">
              <a:rPr lang="de-DE" altLang="it-IT"/>
              <a:pPr>
                <a:defRPr/>
              </a:pPr>
              <a:t>‹Nr.›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399822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it-I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FA96A9-A3CC-200C-F55D-DE7FC8052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1CECFA-C05B-3702-62C8-FE25CD286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E3E0AB-6F04-6AAD-72ED-11596B3F6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02056-8DF1-4046-9935-DEA8B68A7A5C}" type="slidenum">
              <a:rPr lang="de-DE" altLang="it-IT"/>
              <a:pPr>
                <a:defRPr/>
              </a:pPr>
              <a:t>‹Nr.›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397308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it-I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A9E5BC-FCD8-C56D-284E-D7230F56E0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602B27-C673-B681-7A90-A9D7F2CEF4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2E1148-41BB-DDD3-73B9-517C02419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D1126-7F83-4D5D-A071-7DB9714B0CB3}" type="slidenum">
              <a:rPr lang="de-DE" altLang="it-IT"/>
              <a:pPr>
                <a:defRPr/>
              </a:pPr>
              <a:t>‹Nr.›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30605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it-I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2753A0-3341-8620-7216-15DC5C15E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B7126E-9530-E91C-FF32-D71F0B7E3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BB7CD8-0620-EE71-A30B-DFCCD21E41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74642-EA69-4011-80E2-BB445345811E}" type="slidenum">
              <a:rPr lang="de-DE" altLang="it-IT"/>
              <a:pPr>
                <a:defRPr/>
              </a:pPr>
              <a:t>‹Nr.›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270125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it-IT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D7F1A9E-3B48-E953-5F7F-713DF7844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7EC913-D357-DC64-C997-2159C4364B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FBDAEF-14D7-592C-9988-149A4E1E1E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F20EC-658C-44A8-8797-FC53D0BA8930}" type="slidenum">
              <a:rPr lang="de-DE" altLang="it-IT"/>
              <a:pPr>
                <a:defRPr/>
              </a:pPr>
              <a:t>‹Nr.›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102861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560D6F-BD77-1E84-9C8C-A66DDAFC15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F507302-664B-F6AF-5D64-BCA60C93F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A494EA-E5C4-5D23-8BFD-0539D3B05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77306-2FA7-46ED-9136-0A949A8980BA}" type="slidenum">
              <a:rPr lang="de-DE" altLang="it-IT"/>
              <a:pPr>
                <a:defRPr/>
              </a:pPr>
              <a:t>‹Nr.›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351263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it-I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I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CA006C-B799-61C5-6437-C28E9910C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44C0E1-B3BD-6DB7-6A94-FBBE51924E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CD7D3B-A505-32A1-3723-1B99ECD75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3D2E4-240D-4F68-9D72-88B3845921B5}" type="slidenum">
              <a:rPr lang="de-DE" altLang="it-IT"/>
              <a:pPr>
                <a:defRPr/>
              </a:pPr>
              <a:t>‹Nr.›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329655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it-I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458FFF-90C7-518B-4D7B-D5CE26ADE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65CDD9-6BC0-452D-3013-9E07B6B85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12FD0C-9979-B117-482A-844D396556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591D2-D3AC-434E-AA55-2453D5583739}" type="slidenum">
              <a:rPr lang="de-DE" altLang="it-IT"/>
              <a:pPr>
                <a:defRPr/>
              </a:pPr>
              <a:t>‹Nr.›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101797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680351E-E37E-9B36-D770-BE104247E1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it-IT"/>
              <a:t>Mastertitelformat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3A8F53C-9DB0-E060-33D5-DDE6770A2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it-IT"/>
              <a:t>Mastertextformat bearbeiten</a:t>
            </a:r>
          </a:p>
          <a:p>
            <a:pPr lvl="1"/>
            <a:r>
              <a:rPr lang="de-DE" altLang="it-IT"/>
              <a:t>Zweite Ebene</a:t>
            </a:r>
          </a:p>
          <a:p>
            <a:pPr lvl="2"/>
            <a:r>
              <a:rPr lang="de-DE" altLang="it-IT"/>
              <a:t>Dritte Ebene</a:t>
            </a:r>
          </a:p>
          <a:p>
            <a:pPr lvl="3"/>
            <a:r>
              <a:rPr lang="de-DE" altLang="it-IT"/>
              <a:t>Vierte Ebene</a:t>
            </a:r>
          </a:p>
          <a:p>
            <a:pPr lvl="4"/>
            <a:r>
              <a:rPr lang="de-DE" altLang="it-IT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B0FF9AF-1E83-921E-657F-416A2C4368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50D8F57-2212-1D4C-82B6-286D1AD4DB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F5423A3-FF2B-C04E-22E2-12940233617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660A26AE-4F59-4111-A827-7EABE1A8D550}" type="slidenum">
              <a:rPr lang="de-DE" altLang="it-IT"/>
              <a:pPr>
                <a:defRPr/>
              </a:pPr>
              <a:t>‹Nr.›</a:t>
            </a:fld>
            <a:endParaRPr lang="de-DE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  <p:sldLayoutId id="2147487911" r:id="rId12"/>
    <p:sldLayoutId id="214748791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diagramDrawing" Target="../diagrams/drawing1.xml"/><Relationship Id="rId5" Type="http://schemas.openxmlformats.org/officeDocument/2006/relationships/image" Target="../media/image10.emf"/><Relationship Id="rId10" Type="http://schemas.openxmlformats.org/officeDocument/2006/relationships/diagramColors" Target="../diagrams/colors1.xml"/><Relationship Id="rId4" Type="http://schemas.openxmlformats.org/officeDocument/2006/relationships/image" Target="../media/image9.emf"/><Relationship Id="rId9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4">
            <a:extLst>
              <a:ext uri="{FF2B5EF4-FFF2-40B4-BE49-F238E27FC236}">
                <a16:creationId xmlns:a16="http://schemas.microsoft.com/office/drawing/2014/main" id="{339239E9-0568-7A20-B3D2-A8E9C5CCBF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1009"/>
            <a:ext cx="5046662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Text Box 1">
            <a:extLst>
              <a:ext uri="{FF2B5EF4-FFF2-40B4-BE49-F238E27FC236}">
                <a16:creationId xmlns:a16="http://schemas.microsoft.com/office/drawing/2014/main" id="{DB4A6EB2-CF98-28A4-028A-5770D146C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" y="2492896"/>
            <a:ext cx="889317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</a:pPr>
            <a:r>
              <a:rPr lang="de-DE" altLang="it-IT" sz="1800" b="1" dirty="0">
                <a:solidFill>
                  <a:srgbClr val="4C004C"/>
                </a:solidFill>
                <a:latin typeface="Verdana" panose="020B0604030504040204" pitchFamily="34" charset="0"/>
              </a:rPr>
              <a:t>AGENAS </a:t>
            </a:r>
          </a:p>
          <a:p>
            <a:pPr algn="ctr" eaLnBrk="1" hangingPunct="1">
              <a:lnSpc>
                <a:spcPct val="150000"/>
              </a:lnSpc>
              <a:buClrTx/>
            </a:pPr>
            <a:r>
              <a:rPr lang="de-DE" altLang="it-IT" sz="1600" b="1" dirty="0">
                <a:solidFill>
                  <a:srgbClr val="4C004C"/>
                </a:solidFill>
                <a:latin typeface="Verdana" panose="020B0604030504040204" pitchFamily="34" charset="0"/>
              </a:rPr>
              <a:t>Nationale Erhebung der zeitabhängigen Notfallnetzwerke 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de-DE" altLang="it-IT" sz="1600" b="1" dirty="0" err="1">
                <a:solidFill>
                  <a:srgbClr val="4C004C"/>
                </a:solidFill>
                <a:latin typeface="Verdana" panose="020B0604030504040204" pitchFamily="34" charset="0"/>
              </a:rPr>
              <a:t>Terza</a:t>
            </a:r>
            <a:r>
              <a:rPr lang="de-DE" altLang="it-IT" sz="1600" b="1" dirty="0">
                <a:solidFill>
                  <a:srgbClr val="4C004C"/>
                </a:solidFill>
                <a:latin typeface="Verdana" panose="020B0604030504040204" pitchFamily="34" charset="0"/>
              </a:rPr>
              <a:t> </a:t>
            </a:r>
            <a:r>
              <a:rPr lang="de-DE" altLang="it-IT" sz="1600" b="1" dirty="0" err="1">
                <a:solidFill>
                  <a:srgbClr val="4C004C"/>
                </a:solidFill>
                <a:latin typeface="Verdana" panose="020B0604030504040204" pitchFamily="34" charset="0"/>
              </a:rPr>
              <a:t>indagine</a:t>
            </a:r>
            <a:r>
              <a:rPr lang="de-DE" altLang="it-IT" sz="1600" b="1" dirty="0">
                <a:solidFill>
                  <a:srgbClr val="4C004C"/>
                </a:solidFill>
                <a:latin typeface="Verdana" panose="020B0604030504040204" pitchFamily="34" charset="0"/>
              </a:rPr>
              <a:t> </a:t>
            </a:r>
            <a:r>
              <a:rPr lang="de-DE" altLang="it-IT" sz="1600" b="1" dirty="0" err="1">
                <a:solidFill>
                  <a:srgbClr val="4C004C"/>
                </a:solidFill>
                <a:latin typeface="Verdana" panose="020B0604030504040204" pitchFamily="34" charset="0"/>
              </a:rPr>
              <a:t>Nazionale</a:t>
            </a:r>
            <a:r>
              <a:rPr lang="de-DE" altLang="it-IT" sz="1600" b="1" dirty="0">
                <a:solidFill>
                  <a:srgbClr val="4C004C"/>
                </a:solidFill>
                <a:latin typeface="Verdana" panose="020B0604030504040204" pitchFamily="34" charset="0"/>
              </a:rPr>
              <a:t> delle Reti Tempo </a:t>
            </a:r>
            <a:r>
              <a:rPr lang="de-DE" altLang="it-IT" sz="1600" b="1" dirty="0" err="1">
                <a:solidFill>
                  <a:srgbClr val="4C004C"/>
                </a:solidFill>
                <a:latin typeface="Verdana" panose="020B0604030504040204" pitchFamily="34" charset="0"/>
              </a:rPr>
              <a:t>Dipendenti</a:t>
            </a:r>
            <a:r>
              <a:rPr lang="de-DE" altLang="it-IT" sz="1600" b="1" dirty="0">
                <a:solidFill>
                  <a:srgbClr val="4C004C"/>
                </a:solidFill>
                <a:latin typeface="Verdana" panose="020B0604030504040204" pitchFamily="34" charset="0"/>
              </a:rPr>
              <a:t> 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endParaRPr lang="de-DE" altLang="it-IT" sz="1600" b="1" dirty="0">
              <a:solidFill>
                <a:srgbClr val="4C004C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de-DE" altLang="it-IT" sz="2800" b="1" dirty="0">
                <a:solidFill>
                  <a:srgbClr val="4C004C"/>
                </a:solidFill>
                <a:latin typeface="Verdana" panose="020B0604030504040204" pitchFamily="34" charset="0"/>
              </a:rPr>
              <a:t>Netzwerk für Schlaganfall</a:t>
            </a: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de-DE" altLang="it-IT" sz="2800" b="1" dirty="0" err="1">
                <a:solidFill>
                  <a:srgbClr val="4C004C"/>
                </a:solidFill>
                <a:latin typeface="Verdana" panose="020B0604030504040204" pitchFamily="34" charset="0"/>
              </a:rPr>
              <a:t>Rete</a:t>
            </a:r>
            <a:r>
              <a:rPr lang="de-DE" altLang="it-IT" sz="2800" b="1" dirty="0">
                <a:solidFill>
                  <a:srgbClr val="4C004C"/>
                </a:solidFill>
                <a:latin typeface="Verdana" panose="020B0604030504040204" pitchFamily="34" charset="0"/>
              </a:rPr>
              <a:t> </a:t>
            </a:r>
            <a:r>
              <a:rPr lang="de-DE" altLang="it-IT" sz="2800" b="1" dirty="0" err="1">
                <a:solidFill>
                  <a:srgbClr val="4C004C"/>
                </a:solidFill>
                <a:latin typeface="Verdana" panose="020B0604030504040204" pitchFamily="34" charset="0"/>
              </a:rPr>
              <a:t>Stroke</a:t>
            </a:r>
            <a:endParaRPr lang="de-DE" altLang="it-IT" sz="2800" b="1" dirty="0">
              <a:solidFill>
                <a:srgbClr val="4C004C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r>
              <a:rPr lang="de-DE" altLang="it-IT" sz="1800" b="1" dirty="0">
                <a:solidFill>
                  <a:srgbClr val="4C004C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EA4E86EE-6F09-8198-E663-B44E189D7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2" y="5229200"/>
            <a:ext cx="6400800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endParaRPr lang="de-DE" altLang="it-IT" sz="2000" dirty="0">
              <a:solidFill>
                <a:srgbClr val="005050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de-DE" altLang="it-IT" sz="1600" dirty="0">
                <a:solidFill>
                  <a:srgbClr val="005050"/>
                </a:solidFill>
                <a:latin typeface="Verdana" panose="020B0604030504040204" pitchFamily="34" charset="0"/>
              </a:rPr>
              <a:t>Bozen – Bolzano 17.5.2024</a:t>
            </a:r>
          </a:p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de-DE" altLang="it-IT" sz="1600" dirty="0">
                <a:solidFill>
                  <a:srgbClr val="005050"/>
                </a:solidFill>
                <a:latin typeface="Verdana" panose="020B0604030504040204" pitchFamily="34" charset="0"/>
              </a:rPr>
              <a:t>Pressekonferenz – </a:t>
            </a:r>
            <a:r>
              <a:rPr lang="de-DE" altLang="it-IT" sz="1600" dirty="0" err="1">
                <a:solidFill>
                  <a:srgbClr val="005050"/>
                </a:solidFill>
                <a:latin typeface="Verdana" panose="020B0604030504040204" pitchFamily="34" charset="0"/>
              </a:rPr>
              <a:t>Conferenza</a:t>
            </a:r>
            <a:r>
              <a:rPr lang="de-DE" altLang="it-IT" sz="1600" dirty="0">
                <a:solidFill>
                  <a:srgbClr val="005050"/>
                </a:solidFill>
                <a:latin typeface="Verdana" panose="020B0604030504040204" pitchFamily="34" charset="0"/>
              </a:rPr>
              <a:t> </a:t>
            </a:r>
            <a:r>
              <a:rPr lang="de-DE" altLang="it-IT" sz="1600" dirty="0" err="1">
                <a:solidFill>
                  <a:srgbClr val="005050"/>
                </a:solidFill>
                <a:latin typeface="Verdana" panose="020B0604030504040204" pitchFamily="34" charset="0"/>
              </a:rPr>
              <a:t>stampa</a:t>
            </a:r>
            <a:endParaRPr lang="de-DE" altLang="it-IT" sz="1600" dirty="0">
              <a:solidFill>
                <a:srgbClr val="005050"/>
              </a:solidFill>
              <a:latin typeface="Verdana" panose="020B0604030504040204" pitchFamily="34" charset="0"/>
            </a:endParaRP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1AB0794E-7AD9-A67D-CA19-B84E64F71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692150"/>
            <a:ext cx="309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1F0EB-A334-F66A-1513-232E1BD6A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34EED0-4B09-2381-66BA-D24F1F4D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80" y="260647"/>
            <a:ext cx="8132440" cy="931277"/>
          </a:xfrm>
        </p:spPr>
        <p:txBody>
          <a:bodyPr/>
          <a:lstStyle/>
          <a:p>
            <a:pPr algn="ctr"/>
            <a:r>
              <a:rPr lang="de-DE" sz="2400" dirty="0"/>
              <a:t>Erweiterte Arbeitsgruppe</a:t>
            </a:r>
            <a:br>
              <a:rPr lang="de-DE" sz="2400" dirty="0"/>
            </a:br>
            <a:r>
              <a:rPr lang="de-DE" sz="800" dirty="0"/>
              <a:t> </a:t>
            </a:r>
            <a:br>
              <a:rPr lang="de-DE" sz="2400" dirty="0"/>
            </a:br>
            <a:r>
              <a:rPr lang="de-DE" sz="2400" dirty="0" err="1"/>
              <a:t>Gruppo</a:t>
            </a:r>
            <a:r>
              <a:rPr lang="de-DE" sz="2400" dirty="0"/>
              <a:t> di lavoro </a:t>
            </a:r>
            <a:r>
              <a:rPr lang="de-DE" sz="2400" dirty="0" err="1"/>
              <a:t>esteso</a:t>
            </a:r>
            <a:endParaRPr lang="de-DE" sz="24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CC9650-34D8-4624-03BD-E33B0E3A0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4646049-5A1E-B80C-66AC-FDA8D5812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91925"/>
            <a:ext cx="7772400" cy="447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0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CC31163-5D21-9B8D-24AF-CE8915D67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492375"/>
            <a:ext cx="69119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ClrTx/>
              <a:buFontTx/>
              <a:buNone/>
            </a:pPr>
            <a:br>
              <a:rPr lang="de-DE" altLang="it-IT" sz="2800">
                <a:solidFill>
                  <a:srgbClr val="4C004C"/>
                </a:solidFill>
                <a:latin typeface="Verdana" panose="020B0604030504040204" pitchFamily="34" charset="0"/>
              </a:rPr>
            </a:br>
            <a:endParaRPr lang="de-DE" altLang="it-IT" sz="2800">
              <a:solidFill>
                <a:srgbClr val="4C004C"/>
              </a:solidFill>
              <a:latin typeface="Verdana" panose="020B0604030504040204" pitchFamily="34" charset="0"/>
            </a:endParaRP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7823F4E1-26FC-3D4E-3EAE-6813BE2CB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7" y="155575"/>
            <a:ext cx="5020877" cy="24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1">
            <a:extLst>
              <a:ext uri="{FF2B5EF4-FFF2-40B4-BE49-F238E27FC236}">
                <a16:creationId xmlns:a16="http://schemas.microsoft.com/office/drawing/2014/main" id="{863317D7-9739-E816-CB06-7125EB3EE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261" y="260648"/>
            <a:ext cx="4090739" cy="647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</a:pPr>
            <a:r>
              <a:rPr lang="de-DE" altLang="it-IT" b="1" dirty="0">
                <a:solidFill>
                  <a:srgbClr val="4C004C"/>
                </a:solidFill>
                <a:latin typeface="Verdana" panose="020B0604030504040204" pitchFamily="34" charset="0"/>
              </a:rPr>
              <a:t>TIME IS BRAIN!</a:t>
            </a:r>
            <a:endParaRPr lang="it-IT" altLang="it-IT" b="1" dirty="0">
              <a:solidFill>
                <a:srgbClr val="4C004C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9EC9EE8-32B1-2E6B-4307-153E9C56F7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613"/>
          <a:stretch/>
        </p:blipFill>
        <p:spPr>
          <a:xfrm>
            <a:off x="179513" y="2710066"/>
            <a:ext cx="8684194" cy="3992359"/>
          </a:xfrm>
          <a:prstGeom prst="rect">
            <a:avLst/>
          </a:prstGeom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CAE00623-EF8A-0BE9-4C79-A49AF36FFF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7" t="7712" r="33980" b="8995"/>
          <a:stretch>
            <a:fillRect/>
          </a:stretch>
        </p:blipFill>
        <p:spPr bwMode="auto">
          <a:xfrm>
            <a:off x="6660232" y="4239860"/>
            <a:ext cx="942662" cy="106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737" t="7712" r="33980" b="899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Immagine 40">
            <a:extLst>
              <a:ext uri="{FF2B5EF4-FFF2-40B4-BE49-F238E27FC236}">
                <a16:creationId xmlns:a16="http://schemas.microsoft.com/office/drawing/2014/main" id="{928A0A38-BDE4-D0A6-8385-43316D904F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8" t="6014" b="17175"/>
          <a:stretch/>
        </p:blipFill>
        <p:spPr bwMode="auto">
          <a:xfrm>
            <a:off x="5848294" y="1110888"/>
            <a:ext cx="2500671" cy="126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7739275-99BA-FC69-35CB-EF166192FE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562" y="4603967"/>
            <a:ext cx="2060848" cy="20608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C31026B6-05B0-84E0-19D2-DB81ED889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777240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15900"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143000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  <a:tab pos="9677400" algn="l"/>
                <a:tab pos="10126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2">
              <a:buClrTx/>
              <a:buFontTx/>
              <a:buNone/>
            </a:pPr>
            <a:endParaRPr lang="de-DE" altLang="it-IT" sz="3600" b="1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lvl="2">
              <a:buClrTx/>
              <a:buFontTx/>
              <a:buNone/>
            </a:pPr>
            <a:endParaRPr lang="de-DE" altLang="it-IT" sz="3600" b="1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lvl="2">
              <a:buClrTx/>
              <a:buFontTx/>
              <a:buNone/>
            </a:pPr>
            <a:endParaRPr lang="de-DE" altLang="it-IT" sz="3600" b="1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5122" name="Text Box 2">
            <a:extLst>
              <a:ext uri="{FF2B5EF4-FFF2-40B4-BE49-F238E27FC236}">
                <a16:creationId xmlns:a16="http://schemas.microsoft.com/office/drawing/2014/main" id="{08C7BE33-0563-51A7-17E5-F4C297AD5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1689100"/>
            <a:ext cx="40798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0200" indent="-327025"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0200" algn="l"/>
                <a:tab pos="777875" algn="l"/>
                <a:tab pos="1227138" algn="l"/>
                <a:tab pos="1676400" algn="l"/>
                <a:tab pos="2125663" algn="l"/>
                <a:tab pos="2574925" algn="l"/>
                <a:tab pos="3024188" algn="l"/>
                <a:tab pos="3473450" algn="l"/>
                <a:tab pos="3922713" algn="l"/>
                <a:tab pos="4371975" algn="l"/>
                <a:tab pos="4821238" algn="l"/>
                <a:tab pos="5270500" algn="l"/>
                <a:tab pos="5719763" algn="l"/>
                <a:tab pos="6169025" algn="l"/>
                <a:tab pos="6618288" algn="l"/>
                <a:tab pos="7067550" algn="l"/>
                <a:tab pos="7516813" algn="l"/>
                <a:tab pos="7966075" algn="l"/>
                <a:tab pos="8415338" algn="l"/>
                <a:tab pos="8864600" algn="l"/>
                <a:tab pos="93138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endParaRPr lang="it-IT" altLang="it-IT" sz="200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marL="331788">
              <a:spcBef>
                <a:spcPts val="450"/>
              </a:spcBef>
              <a:buClrTx/>
              <a:buFontTx/>
              <a:buNone/>
            </a:pPr>
            <a:endParaRPr lang="it-IT" altLang="it-IT" sz="200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4AB80169-EC2D-7DA6-B6E4-0ED331784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40" y="1057550"/>
            <a:ext cx="7199312" cy="264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125" name="Group 5">
            <a:extLst>
              <a:ext uri="{FF2B5EF4-FFF2-40B4-BE49-F238E27FC236}">
                <a16:creationId xmlns:a16="http://schemas.microsoft.com/office/drawing/2014/main" id="{8FB972D3-0980-4F3C-21BC-9DB45BE5978A}"/>
              </a:ext>
            </a:extLst>
          </p:cNvPr>
          <p:cNvGrpSpPr>
            <a:grpSpLocks noGrp="1" noUngrp="1" noRot="1" noMove="1" noResize="1"/>
          </p:cNvGrpSpPr>
          <p:nvPr/>
        </p:nvGrpSpPr>
        <p:grpSpPr bwMode="auto">
          <a:xfrm>
            <a:off x="361950" y="3671888"/>
            <a:ext cx="8420099" cy="2277391"/>
            <a:chOff x="228" y="2313"/>
            <a:chExt cx="5304" cy="1321"/>
          </a:xfrm>
        </p:grpSpPr>
        <p:sp>
          <p:nvSpPr>
            <p:cNvPr id="5126" name="Text Box 6">
              <a:extLst>
                <a:ext uri="{FF2B5EF4-FFF2-40B4-BE49-F238E27FC236}">
                  <a16:creationId xmlns:a16="http://schemas.microsoft.com/office/drawing/2014/main" id="{3B595604-EAEF-7DF2-11AE-A7E4615952C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967" y="3183"/>
              <a:ext cx="1552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/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FFFFFF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it-IT" altLang="it-IT" sz="1800" b="1" dirty="0" err="1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</a:rPr>
                <a:t>Infusive</a:t>
              </a:r>
              <a:r>
                <a:rPr lang="it-IT" altLang="it-IT" sz="1800" dirty="0">
                  <a:solidFill>
                    <a:srgbClr val="0070C0"/>
                  </a:solidFill>
                </a:rPr>
                <a:t> </a:t>
              </a:r>
              <a:r>
                <a:rPr lang="it-IT" altLang="it-IT" sz="1800" b="1" dirty="0" err="1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</a:rPr>
                <a:t>Therapie</a:t>
              </a:r>
              <a:endParaRPr lang="it-IT" altLang="it-IT" sz="1800" b="1" dirty="0">
                <a:solidFill>
                  <a:schemeClr val="tx1"/>
                </a:solidFill>
                <a:latin typeface="+mn-lt"/>
                <a:ea typeface="MS PGothic" panose="020B0600070205080204" pitchFamily="34" charset="-128"/>
              </a:endParaRPr>
            </a:p>
          </p:txBody>
        </p:sp>
        <p:grpSp>
          <p:nvGrpSpPr>
            <p:cNvPr id="5127" name="Group 7">
              <a:extLst>
                <a:ext uri="{FF2B5EF4-FFF2-40B4-BE49-F238E27FC236}">
                  <a16:creationId xmlns:a16="http://schemas.microsoft.com/office/drawing/2014/main" id="{09EAFD3A-9455-A5C9-90F4-D7D7C4CA4A5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228" y="2313"/>
              <a:ext cx="5304" cy="1321"/>
              <a:chOff x="228" y="2313"/>
              <a:chExt cx="5304" cy="1321"/>
            </a:xfrm>
          </p:grpSpPr>
          <p:sp>
            <p:nvSpPr>
              <p:cNvPr id="5128" name="Text Box 8">
                <a:extLst>
                  <a:ext uri="{FF2B5EF4-FFF2-40B4-BE49-F238E27FC236}">
                    <a16:creationId xmlns:a16="http://schemas.microsoft.com/office/drawing/2014/main" id="{5A0B460B-AFF5-93A3-42CF-58C10E1413A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28" y="2426"/>
                <a:ext cx="3111" cy="1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rgbClr val="FFFFFF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buClrTx/>
                  <a:buSzPct val="45000"/>
                  <a:buFontTx/>
                  <a:buNone/>
                </a:pPr>
                <a:r>
                  <a:rPr lang="it-IT" altLang="it-IT" sz="1600" b="1" dirty="0" err="1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</a:rPr>
                  <a:t>Akute</a:t>
                </a:r>
                <a:r>
                  <a:rPr lang="it-IT" altLang="it-IT" sz="1600" b="1" dirty="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</a:rPr>
                  <a:t> </a:t>
                </a:r>
                <a:r>
                  <a:rPr lang="it-IT" altLang="it-IT" sz="1600" b="1" dirty="0" err="1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</a:rPr>
                  <a:t>Behandlung</a:t>
                </a:r>
                <a:r>
                  <a:rPr lang="it-IT" altLang="it-IT" sz="1600" b="1" dirty="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</a:rPr>
                  <a:t> - Terapia acuta</a:t>
                </a:r>
              </a:p>
              <a:p>
                <a:pPr>
                  <a:buClrTx/>
                  <a:buSzPct val="45000"/>
                  <a:buFontTx/>
                  <a:buNone/>
                </a:pPr>
                <a:endParaRPr lang="it-IT" altLang="it-IT" sz="1600" b="1" dirty="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</a:endParaRPr>
              </a:p>
              <a:p>
                <a:pPr>
                  <a:buClrTx/>
                  <a:buSzPct val="45000"/>
                  <a:buFontTx/>
                  <a:buNone/>
                </a:pPr>
                <a:r>
                  <a:rPr lang="it-IT" altLang="it-IT" sz="1600" b="1" dirty="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</a:rPr>
                  <a:t>Intensive </a:t>
                </a:r>
                <a:r>
                  <a:rPr lang="it-IT" altLang="it-IT" sz="1600" b="1" dirty="0" err="1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</a:rPr>
                  <a:t>Beobachtung</a:t>
                </a:r>
                <a:r>
                  <a:rPr lang="it-IT" altLang="it-IT" sz="1600" b="1" dirty="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</a:rPr>
                  <a:t> –</a:t>
                </a:r>
              </a:p>
              <a:p>
                <a:pPr>
                  <a:buClrTx/>
                  <a:buSzPct val="45000"/>
                  <a:buFontTx/>
                  <a:buNone/>
                </a:pPr>
                <a:r>
                  <a:rPr lang="it-IT" altLang="it-IT" sz="1600" b="1" dirty="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</a:rPr>
                  <a:t>Osservazione intensiva, monitorata</a:t>
                </a:r>
              </a:p>
              <a:p>
                <a:pPr>
                  <a:buClrTx/>
                  <a:buSzPct val="45000"/>
                  <a:buFontTx/>
                  <a:buNone/>
                </a:pPr>
                <a:endParaRPr lang="it-IT" altLang="it-IT" sz="1600" b="1" dirty="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</a:endParaRPr>
              </a:p>
              <a:p>
                <a:pPr>
                  <a:buClrTx/>
                  <a:buSzPct val="45000"/>
                  <a:buFontTx/>
                  <a:buNone/>
                </a:pPr>
                <a:r>
                  <a:rPr lang="it-IT" altLang="it-IT" sz="1600" b="1" dirty="0" err="1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</a:rPr>
                  <a:t>Sofortige</a:t>
                </a:r>
                <a:r>
                  <a:rPr lang="it-IT" altLang="it-IT" sz="1600" b="1" dirty="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</a:rPr>
                  <a:t> </a:t>
                </a:r>
                <a:r>
                  <a:rPr lang="it-IT" altLang="it-IT" sz="1600" b="1" dirty="0" err="1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</a:rPr>
                  <a:t>Reha</a:t>
                </a:r>
                <a:r>
                  <a:rPr lang="it-IT" altLang="it-IT" sz="1600" b="1" dirty="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</a:rPr>
                  <a:t> - Precoce riabilitazione</a:t>
                </a:r>
              </a:p>
              <a:p>
                <a:pPr>
                  <a:buClrTx/>
                  <a:buSzPct val="45000"/>
                  <a:buFontTx/>
                  <a:buNone/>
                </a:pPr>
                <a:endParaRPr lang="it-IT" altLang="it-IT" sz="1600" b="1" dirty="0">
                  <a:solidFill>
                    <a:schemeClr val="tx1"/>
                  </a:solidFill>
                  <a:latin typeface="+mn-lt"/>
                  <a:ea typeface="MS PGothic" panose="020B0600070205080204" pitchFamily="34" charset="-128"/>
                </a:endParaRPr>
              </a:p>
              <a:p>
                <a:pPr>
                  <a:buClrTx/>
                  <a:buSzPct val="45000"/>
                  <a:buFontTx/>
                  <a:buNone/>
                </a:pPr>
                <a:r>
                  <a:rPr lang="it-IT" altLang="it-IT" sz="1600" b="1" dirty="0" err="1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</a:rPr>
                  <a:t>Multidisziplinäres</a:t>
                </a:r>
                <a:r>
                  <a:rPr lang="it-IT" altLang="it-IT" sz="1600" b="1" dirty="0">
                    <a:solidFill>
                      <a:schemeClr val="tx1"/>
                    </a:solidFill>
                    <a:latin typeface="+mn-lt"/>
                    <a:ea typeface="MS PGothic" panose="020B0600070205080204" pitchFamily="34" charset="-128"/>
                  </a:rPr>
                  <a:t> Team multi-disciplinare</a:t>
                </a:r>
              </a:p>
            </p:txBody>
          </p:sp>
          <p:sp>
            <p:nvSpPr>
              <p:cNvPr id="5129" name="Line 9">
                <a:extLst>
                  <a:ext uri="{FF2B5EF4-FFF2-40B4-BE49-F238E27FC236}">
                    <a16:creationId xmlns:a16="http://schemas.microsoft.com/office/drawing/2014/main" id="{9AAAF024-E90F-4DE3-2298-B6380C80D91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3424" y="2886"/>
                <a:ext cx="543" cy="0"/>
              </a:xfrm>
              <a:prstGeom prst="line">
                <a:avLst/>
              </a:prstGeom>
              <a:noFill/>
              <a:ln w="72000" cap="flat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 dirty="0">
                  <a:highlight>
                    <a:srgbClr val="FF0000"/>
                  </a:highlight>
                </a:endParaRPr>
              </a:p>
            </p:txBody>
          </p:sp>
          <p:pic>
            <p:nvPicPr>
              <p:cNvPr id="5130" name="Picture 10">
                <a:extLst>
                  <a:ext uri="{FF2B5EF4-FFF2-40B4-BE49-F238E27FC236}">
                    <a16:creationId xmlns:a16="http://schemas.microsoft.com/office/drawing/2014/main" id="{F1EAC9B5-7450-343F-9A68-889F42D5AF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4" y="2313"/>
                <a:ext cx="1328" cy="9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" name="Text Box 1">
            <a:extLst>
              <a:ext uri="{FF2B5EF4-FFF2-40B4-BE49-F238E27FC236}">
                <a16:creationId xmlns:a16="http://schemas.microsoft.com/office/drawing/2014/main" id="{F65AB621-04C9-23FE-D384-47C83BA5B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" y="190977"/>
            <a:ext cx="8893175" cy="99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</a:pPr>
            <a:endParaRPr lang="de-DE" altLang="it-IT" sz="2000" b="1" dirty="0">
              <a:solidFill>
                <a:srgbClr val="4C004C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  <a:buClrTx/>
            </a:pPr>
            <a:endParaRPr lang="de-DE" altLang="it-IT" sz="2000" b="1" dirty="0">
              <a:solidFill>
                <a:srgbClr val="4C004C"/>
              </a:solidFill>
              <a:latin typeface="Verdana" panose="020B0604030504040204" pitchFamily="34" charset="0"/>
            </a:endParaRPr>
          </a:p>
          <a:p>
            <a:pPr algn="ctr" eaLnBrk="1" hangingPunct="1">
              <a:buClrTx/>
            </a:pPr>
            <a:r>
              <a:rPr lang="de-DE" altLang="it-IT" b="1" dirty="0" err="1">
                <a:solidFill>
                  <a:srgbClr val="4C004C"/>
                </a:solidFill>
                <a:latin typeface="Verdana" panose="020B0604030504040204" pitchFamily="34" charset="0"/>
              </a:rPr>
              <a:t>Terapie</a:t>
            </a:r>
            <a:r>
              <a:rPr lang="de-DE" altLang="it-IT" b="1" dirty="0">
                <a:solidFill>
                  <a:srgbClr val="4C004C"/>
                </a:solidFill>
                <a:latin typeface="Verdana" panose="020B0604030504040204" pitchFamily="34" charset="0"/>
              </a:rPr>
              <a:t> </a:t>
            </a:r>
            <a:r>
              <a:rPr lang="de-DE" altLang="it-IT" b="1" dirty="0" err="1">
                <a:solidFill>
                  <a:srgbClr val="4C004C"/>
                </a:solidFill>
                <a:latin typeface="Verdana" panose="020B0604030504040204" pitchFamily="34" charset="0"/>
              </a:rPr>
              <a:t>Riperfusive</a:t>
            </a:r>
            <a:endParaRPr lang="de-DE" altLang="it-IT" b="1" dirty="0">
              <a:solidFill>
                <a:srgbClr val="4C004C"/>
              </a:solidFill>
              <a:latin typeface="Verdana" panose="020B0604030504040204" pitchFamily="34" charset="0"/>
            </a:endParaRPr>
          </a:p>
          <a:p>
            <a:pPr algn="ctr" eaLnBrk="1" hangingPunct="1">
              <a:buClrTx/>
            </a:pPr>
            <a:endParaRPr lang="de-DE" altLang="it-IT" sz="800" b="1" dirty="0">
              <a:solidFill>
                <a:srgbClr val="4C004C"/>
              </a:solidFill>
              <a:latin typeface="Verdana" panose="020B0604030504040204" pitchFamily="34" charset="0"/>
            </a:endParaRPr>
          </a:p>
          <a:p>
            <a:pPr algn="ctr" eaLnBrk="1" hangingPunct="1">
              <a:buClrTx/>
            </a:pPr>
            <a:r>
              <a:rPr lang="de-DE" altLang="it-IT" b="1" dirty="0" err="1">
                <a:solidFill>
                  <a:srgbClr val="4C004C"/>
                </a:solidFill>
                <a:latin typeface="Verdana" panose="020B0604030504040204" pitchFamily="34" charset="0"/>
              </a:rPr>
              <a:t>Reperfusive</a:t>
            </a:r>
            <a:r>
              <a:rPr lang="de-DE" altLang="it-IT" b="1" dirty="0">
                <a:solidFill>
                  <a:srgbClr val="4C004C"/>
                </a:solidFill>
                <a:latin typeface="Verdana" panose="020B0604030504040204" pitchFamily="34" charset="0"/>
              </a:rPr>
              <a:t> Therapien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41C678A-F569-C8AF-A4BC-2F7F34BFBF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6449305" y="6180625"/>
            <a:ext cx="2160413" cy="55768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rPr>
              <a:t>Stroke Unit</a:t>
            </a: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E685E781-798C-4C1B-E3D2-6D852F36A1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7277483" y="5583572"/>
            <a:ext cx="504056" cy="557683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B6BB8E40-0E53-47A8-50F6-A8FB4486D9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6577" y="1"/>
            <a:ext cx="8068448" cy="1053810"/>
          </a:xfrm>
        </p:spPr>
        <p:txBody>
          <a:bodyPr/>
          <a:lstStyle/>
          <a:p>
            <a:pPr algn="ctr"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it-IT" sz="2400" dirty="0" err="1"/>
              <a:t>Trombectomia</a:t>
            </a:r>
            <a:r>
              <a:rPr lang="de-DE" altLang="it-IT" sz="2400" dirty="0"/>
              <a:t> </a:t>
            </a:r>
            <a:r>
              <a:rPr lang="de-DE" altLang="it-IT" sz="2400" dirty="0" err="1"/>
              <a:t>meccanica</a:t>
            </a:r>
            <a:br>
              <a:rPr lang="de-DE" altLang="it-IT" sz="2400" dirty="0"/>
            </a:br>
            <a:r>
              <a:rPr lang="de-DE" altLang="it-IT" sz="2400" dirty="0"/>
              <a:t> Mechanische Thrombektomie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5165F9A0-C520-07FE-83A1-CFCD640A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"/>
          <a:stretch>
            <a:fillRect/>
          </a:stretch>
        </p:blipFill>
        <p:spPr bwMode="auto">
          <a:xfrm>
            <a:off x="161132" y="1103678"/>
            <a:ext cx="332898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8">
            <a:extLst>
              <a:ext uri="{FF2B5EF4-FFF2-40B4-BE49-F238E27FC236}">
                <a16:creationId xmlns:a16="http://schemas.microsoft.com/office/drawing/2014/main" id="{4DF81BB5-0C08-028B-B3CC-7AF05AF1E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2" y="3463350"/>
            <a:ext cx="4624387" cy="78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1600" b="1" dirty="0">
                <a:solidFill>
                  <a:schemeClr val="tx1"/>
                </a:solidFill>
                <a:latin typeface="+mn-lt"/>
              </a:rPr>
              <a:t>Accesso femorale e setup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1600" b="1" dirty="0" err="1">
                <a:solidFill>
                  <a:schemeClr val="tx1"/>
                </a:solidFill>
                <a:latin typeface="+mn-lt"/>
              </a:rPr>
              <a:t>Femoraler</a:t>
            </a:r>
            <a:r>
              <a:rPr lang="it-IT" altLang="en-US" sz="1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en-US" sz="1600" b="1" dirty="0" err="1">
                <a:solidFill>
                  <a:schemeClr val="tx1"/>
                </a:solidFill>
                <a:latin typeface="+mn-lt"/>
              </a:rPr>
              <a:t>Zugang</a:t>
            </a:r>
            <a:r>
              <a:rPr lang="it-IT" altLang="en-US" sz="1600" b="1" dirty="0">
                <a:solidFill>
                  <a:schemeClr val="tx1"/>
                </a:solidFill>
                <a:latin typeface="+mn-lt"/>
              </a:rPr>
              <a:t> und Setup</a:t>
            </a:r>
          </a:p>
        </p:txBody>
      </p:sp>
      <p:sp>
        <p:nvSpPr>
          <p:cNvPr id="5127" name="TextBox 9">
            <a:extLst>
              <a:ext uri="{FF2B5EF4-FFF2-40B4-BE49-F238E27FC236}">
                <a16:creationId xmlns:a16="http://schemas.microsoft.com/office/drawing/2014/main" id="{820ACD1B-811C-865B-24FB-8FD3D1665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4551340"/>
            <a:ext cx="38281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1600" b="1" dirty="0">
                <a:solidFill>
                  <a:schemeClr val="tx1"/>
                </a:solidFill>
                <a:latin typeface="+mn-lt"/>
              </a:rPr>
              <a:t>Embolo su </a:t>
            </a:r>
            <a:r>
              <a:rPr lang="it-IT" altLang="en-US" sz="1600" b="1" dirty="0" err="1">
                <a:solidFill>
                  <a:schemeClr val="tx1"/>
                </a:solidFill>
                <a:latin typeface="+mn-lt"/>
              </a:rPr>
              <a:t>stentretriever</a:t>
            </a:r>
            <a:r>
              <a:rPr lang="it-IT" altLang="en-US" sz="1600" b="1" dirty="0">
                <a:solidFill>
                  <a:schemeClr val="tx1"/>
                </a:solidFill>
                <a:latin typeface="+mn-lt"/>
              </a:rPr>
              <a:t> e </a:t>
            </a:r>
            <a:r>
              <a:rPr lang="it-IT" altLang="en-US" sz="1600" b="1" dirty="0" err="1">
                <a:solidFill>
                  <a:schemeClr val="tx1"/>
                </a:solidFill>
                <a:latin typeface="+mn-lt"/>
              </a:rPr>
              <a:t>microcatetere</a:t>
            </a:r>
            <a:endParaRPr lang="it-IT" altLang="en-US" sz="1600" b="1" dirty="0">
              <a:solidFill>
                <a:schemeClr val="tx1"/>
              </a:solidFill>
              <a:latin typeface="+mn-lt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en-US" sz="1600" b="1" dirty="0">
              <a:solidFill>
                <a:schemeClr val="tx1"/>
              </a:solidFill>
              <a:latin typeface="+mn-lt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1600" b="1" dirty="0" err="1">
                <a:solidFill>
                  <a:schemeClr val="tx1"/>
                </a:solidFill>
                <a:latin typeface="+mn-lt"/>
              </a:rPr>
              <a:t>Blutgerinnsel</a:t>
            </a:r>
            <a:r>
              <a:rPr lang="it-IT" altLang="en-US" sz="1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en-US" sz="1600" b="1" dirty="0" err="1">
                <a:solidFill>
                  <a:schemeClr val="tx1"/>
                </a:solidFill>
                <a:latin typeface="+mn-lt"/>
              </a:rPr>
              <a:t>auf</a:t>
            </a:r>
            <a:r>
              <a:rPr lang="it-IT" altLang="en-US" sz="1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it-IT" altLang="en-US" sz="1600" b="1" dirty="0" err="1">
                <a:solidFill>
                  <a:schemeClr val="tx1"/>
                </a:solidFill>
                <a:latin typeface="+mn-lt"/>
              </a:rPr>
              <a:t>Stentretriever</a:t>
            </a:r>
            <a:endParaRPr lang="it-IT" altLang="en-US" sz="1600" b="1" dirty="0">
              <a:solidFill>
                <a:schemeClr val="tx1"/>
              </a:solidFill>
              <a:latin typeface="+mn-lt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1600" b="1" dirty="0">
                <a:solidFill>
                  <a:schemeClr val="tx1"/>
                </a:solidFill>
                <a:latin typeface="+mn-lt"/>
              </a:rPr>
              <a:t>und </a:t>
            </a:r>
            <a:r>
              <a:rPr lang="it-IT" altLang="en-US" sz="1600" b="1" dirty="0" err="1">
                <a:solidFill>
                  <a:schemeClr val="tx1"/>
                </a:solidFill>
                <a:latin typeface="+mn-lt"/>
              </a:rPr>
              <a:t>Microkatheter</a:t>
            </a:r>
            <a:endParaRPr lang="it-IT" altLang="en-US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28" name="TextBox 10">
            <a:extLst>
              <a:ext uri="{FF2B5EF4-FFF2-40B4-BE49-F238E27FC236}">
                <a16:creationId xmlns:a16="http://schemas.microsoft.com/office/drawing/2014/main" id="{D77F409E-529F-135D-6CE6-9B3F73B2D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3" y="6577013"/>
            <a:ext cx="3273426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en-US" sz="1200">
                <a:solidFill>
                  <a:schemeClr val="tx1"/>
                </a:solidFill>
              </a:rPr>
              <a:t>Dott. Alessio Comai, Dirett. </a:t>
            </a:r>
            <a:r>
              <a:rPr lang="it-IT" altLang="en-US" sz="1200" i="1">
                <a:solidFill>
                  <a:schemeClr val="tx1"/>
                </a:solidFill>
              </a:rPr>
              <a:t>ff</a:t>
            </a:r>
            <a:r>
              <a:rPr lang="it-IT" altLang="en-US" sz="1200">
                <a:solidFill>
                  <a:schemeClr val="tx1"/>
                </a:solidFill>
              </a:rPr>
              <a:t> Neuroradiologia</a:t>
            </a:r>
          </a:p>
        </p:txBody>
      </p:sp>
      <p:pic>
        <p:nvPicPr>
          <p:cNvPr id="3" name="Grafik 2" descr="Ein Bild, das medizinische Ausrüstung, medizinisch, Gesundheitsversorgung, Laborausstattung enthält.&#10;&#10;Automatisch generierte Beschreibung">
            <a:extLst>
              <a:ext uri="{FF2B5EF4-FFF2-40B4-BE49-F238E27FC236}">
                <a16:creationId xmlns:a16="http://schemas.microsoft.com/office/drawing/2014/main" id="{E99B5A8F-3208-C7AB-B057-DACD601F6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74" y="1053810"/>
            <a:ext cx="3533775" cy="3438525"/>
          </a:xfrm>
          <a:prstGeom prst="rect">
            <a:avLst/>
          </a:prstGeom>
        </p:spPr>
      </p:pic>
      <p:pic>
        <p:nvPicPr>
          <p:cNvPr id="5" name="Grafik 4" descr="Ein Bild, das medizinische Ausrüstung, medizinisch, Im Haus, Gesundheitsversorgung enthält.&#10;&#10;Automatisch generierte Beschreibung">
            <a:extLst>
              <a:ext uri="{FF2B5EF4-FFF2-40B4-BE49-F238E27FC236}">
                <a16:creationId xmlns:a16="http://schemas.microsoft.com/office/drawing/2014/main" id="{0DA5E40B-54CF-B71E-D6B6-6CECEB0C1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51" y="4281045"/>
            <a:ext cx="3409950" cy="20097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6446B335-B379-DCC9-2BAB-154C965FE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079500"/>
            <a:ext cx="67992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2226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800"/>
              </a:spcBef>
              <a:buClrTx/>
              <a:buFontTx/>
              <a:buNone/>
            </a:pPr>
            <a:endParaRPr lang="it-IT" altLang="it-IT">
              <a:solidFill>
                <a:srgbClr val="005050"/>
              </a:solidFill>
              <a:latin typeface="Verdana" panose="020B0604030504040204" pitchFamily="34" charset="0"/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endParaRPr lang="it-IT" altLang="it-IT">
              <a:solidFill>
                <a:srgbClr val="005050"/>
              </a:solidFill>
              <a:latin typeface="Verdana" panose="020B0604030504040204" pitchFamily="34" charset="0"/>
            </a:endParaRPr>
          </a:p>
          <a:p>
            <a:pPr>
              <a:spcBef>
                <a:spcPts val="800"/>
              </a:spcBef>
              <a:buClrTx/>
              <a:buFontTx/>
              <a:buNone/>
            </a:pPr>
            <a:endParaRPr lang="it-IT" altLang="it-IT">
              <a:solidFill>
                <a:srgbClr val="005050"/>
              </a:solidFill>
              <a:latin typeface="Verdana" panose="020B0604030504040204" pitchFamily="34" charset="0"/>
            </a:endParaRP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727666DD-FC95-D01A-E4D7-92A9E22CC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65" y="2031306"/>
            <a:ext cx="3178175" cy="308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A3462DF5-3024-F8A2-3536-F9249B6BD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54225"/>
            <a:ext cx="3240088" cy="300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AutoShape 4">
            <a:extLst>
              <a:ext uri="{FF2B5EF4-FFF2-40B4-BE49-F238E27FC236}">
                <a16:creationId xmlns:a16="http://schemas.microsoft.com/office/drawing/2014/main" id="{51E5516A-6B00-93C2-A30B-BFFF06645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3" y="3527425"/>
            <a:ext cx="749300" cy="174625"/>
          </a:xfrm>
          <a:prstGeom prst="rightArrow">
            <a:avLst>
              <a:gd name="adj1" fmla="val 50000"/>
              <a:gd name="adj2" fmla="val 107273"/>
            </a:avLst>
          </a:prstGeom>
          <a:solidFill>
            <a:srgbClr val="729FCF"/>
          </a:solidFill>
          <a:ln w="9360" cap="sq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BA6AEE3E-E469-8327-ADE5-FC2173E70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331668"/>
            <a:ext cx="33115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558800" indent="-538163"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558800" algn="l"/>
                <a:tab pos="1006475" algn="l"/>
                <a:tab pos="1455738" algn="l"/>
                <a:tab pos="1905000" algn="l"/>
                <a:tab pos="2354263" algn="l"/>
                <a:tab pos="2803525" algn="l"/>
                <a:tab pos="3252788" algn="l"/>
                <a:tab pos="3702050" algn="l"/>
                <a:tab pos="4151313" algn="l"/>
                <a:tab pos="4600575" algn="l"/>
                <a:tab pos="5049838" algn="l"/>
                <a:tab pos="5499100" algn="l"/>
                <a:tab pos="5948363" algn="l"/>
                <a:tab pos="6397625" algn="l"/>
                <a:tab pos="6846888" algn="l"/>
                <a:tab pos="7296150" algn="l"/>
                <a:tab pos="7745413" algn="l"/>
                <a:tab pos="8194675" algn="l"/>
                <a:tab pos="8643938" algn="l"/>
                <a:tab pos="9093200" algn="l"/>
                <a:tab pos="95424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ts val="800"/>
              </a:spcBef>
              <a:buClrTx/>
              <a:buFontTx/>
              <a:buNone/>
            </a:pPr>
            <a:r>
              <a:rPr lang="it-IT" altLang="it-IT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3200" dirty="0">
                <a:solidFill>
                  <a:srgbClr val="000000"/>
                </a:solidFill>
                <a:latin typeface="Trebuchet MS" panose="020B0603020202020204" pitchFamily="34" charset="0"/>
              </a:rPr>
              <a:t>ADAPT</a:t>
            </a:r>
          </a:p>
        </p:txBody>
      </p:sp>
      <p:sp>
        <p:nvSpPr>
          <p:cNvPr id="18438" name="Text Box 6">
            <a:extLst>
              <a:ext uri="{FF2B5EF4-FFF2-40B4-BE49-F238E27FC236}">
                <a16:creationId xmlns:a16="http://schemas.microsoft.com/office/drawing/2014/main" id="{37279528-A1B8-12BE-0C9B-00D7A1F24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3" y="5286400"/>
            <a:ext cx="3311526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0478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32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Stent</a:t>
            </a:r>
            <a:r>
              <a:rPr lang="it-IT" altLang="it-IT" sz="3200" dirty="0">
                <a:solidFill>
                  <a:srgbClr val="000000"/>
                </a:solidFill>
                <a:latin typeface="Trebuchet MS" panose="020B0603020202020204" pitchFamily="34" charset="0"/>
              </a:rPr>
              <a:t> RETRIEVER + </a:t>
            </a:r>
            <a:r>
              <a:rPr lang="it-IT" altLang="it-IT" sz="32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aspiration</a:t>
            </a:r>
            <a:endParaRPr lang="it-IT" altLang="it-IT" sz="32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E76958-4B2D-6DF7-2841-A96876160B8D}"/>
              </a:ext>
            </a:extLst>
          </p:cNvPr>
          <p:cNvSpPr txBox="1">
            <a:spLocks noChangeArrowheads="1"/>
          </p:cNvSpPr>
          <p:nvPr/>
        </p:nvSpPr>
        <p:spPr>
          <a:xfrm>
            <a:off x="395288" y="349572"/>
            <a:ext cx="8353425" cy="134238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it-IT" sz="2400" kern="0" dirty="0" err="1"/>
              <a:t>Trombectomia</a:t>
            </a:r>
            <a:r>
              <a:rPr lang="de-DE" altLang="it-IT" sz="2400" kern="0" dirty="0"/>
              <a:t> </a:t>
            </a:r>
            <a:r>
              <a:rPr lang="de-DE" altLang="it-IT" sz="2400" kern="0" dirty="0" err="1"/>
              <a:t>meccanica</a:t>
            </a:r>
            <a:endParaRPr lang="de-DE" altLang="it-IT" sz="2400" kern="0" dirty="0"/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altLang="it-IT" sz="800" kern="0" dirty="0"/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it-IT" sz="2400" kern="0" dirty="0"/>
              <a:t>Mechanische Thrombektomie </a:t>
            </a:r>
            <a:r>
              <a:rPr lang="de-DE" altLang="it-IT" sz="2400" kern="0" dirty="0" err="1"/>
              <a:t>Sequential</a:t>
            </a:r>
            <a:r>
              <a:rPr lang="de-DE" altLang="it-IT" sz="2400" kern="0" dirty="0"/>
              <a:t> </a:t>
            </a:r>
            <a:r>
              <a:rPr lang="de-DE" altLang="it-IT" sz="2400" kern="0" dirty="0" err="1"/>
              <a:t>Endovascular</a:t>
            </a:r>
            <a:r>
              <a:rPr lang="de-DE" altLang="it-IT" sz="2400" kern="0" dirty="0"/>
              <a:t> Approach-SETA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307BD349-D45B-0145-DA77-0224D86FE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648"/>
            <a:ext cx="8353425" cy="1007765"/>
          </a:xfrm>
        </p:spPr>
        <p:txBody>
          <a:bodyPr/>
          <a:lstStyle/>
          <a:p>
            <a:pPr algn="ctr">
              <a:lnSpc>
                <a:spcPct val="15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it-IT" sz="2400" dirty="0" err="1"/>
              <a:t>Procegure</a:t>
            </a:r>
            <a:r>
              <a:rPr lang="de-DE" altLang="it-IT" sz="2400" dirty="0"/>
              <a:t> </a:t>
            </a:r>
            <a:r>
              <a:rPr lang="de-DE" altLang="it-IT" sz="2400" dirty="0" err="1"/>
              <a:t>guidate</a:t>
            </a:r>
            <a:r>
              <a:rPr lang="de-DE" altLang="it-IT" sz="2400" dirty="0"/>
              <a:t> </a:t>
            </a:r>
            <a:r>
              <a:rPr lang="de-DE" altLang="it-IT" sz="2400" dirty="0" err="1"/>
              <a:t>dalle</a:t>
            </a:r>
            <a:r>
              <a:rPr lang="de-DE" altLang="it-IT" sz="2400" dirty="0"/>
              <a:t> </a:t>
            </a:r>
            <a:r>
              <a:rPr lang="de-DE" altLang="it-IT" sz="2400" dirty="0" err="1"/>
              <a:t>immagini</a:t>
            </a:r>
            <a:br>
              <a:rPr lang="de-DE" altLang="it-IT" sz="2400" dirty="0"/>
            </a:br>
            <a:r>
              <a:rPr lang="de-DE" altLang="it-IT" sz="2400" dirty="0"/>
              <a:t>Bilder-gesteuerte Interventionen</a:t>
            </a:r>
          </a:p>
        </p:txBody>
      </p:sp>
      <p:pic>
        <p:nvPicPr>
          <p:cNvPr id="7171" name="Picture 2" descr="A close-up of an x-ray of a head&#10;&#10;Description automatically generated">
            <a:extLst>
              <a:ext uri="{FF2B5EF4-FFF2-40B4-BE49-F238E27FC236}">
                <a16:creationId xmlns:a16="http://schemas.microsoft.com/office/drawing/2014/main" id="{E8EDD723-00DA-31B5-F295-2ABD2A9E5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0" t="5910" r="-1070" b="12402"/>
          <a:stretch>
            <a:fillRect/>
          </a:stretch>
        </p:blipFill>
        <p:spPr bwMode="auto">
          <a:xfrm>
            <a:off x="107950" y="1363663"/>
            <a:ext cx="28797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A close-up of an x-ray of a brain&#10;&#10;Description automatically generated">
            <a:extLst>
              <a:ext uri="{FF2B5EF4-FFF2-40B4-BE49-F238E27FC236}">
                <a16:creationId xmlns:a16="http://schemas.microsoft.com/office/drawing/2014/main" id="{E97101EF-3B90-E49B-1834-0DD3E9FDE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1" b="10194"/>
          <a:stretch>
            <a:fillRect/>
          </a:stretch>
        </p:blipFill>
        <p:spPr bwMode="auto">
          <a:xfrm>
            <a:off x="3063875" y="1363663"/>
            <a:ext cx="258762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 descr="A x-ray of a skull&#10;&#10;Description automatically generated">
            <a:extLst>
              <a:ext uri="{FF2B5EF4-FFF2-40B4-BE49-F238E27FC236}">
                <a16:creationId xmlns:a16="http://schemas.microsoft.com/office/drawing/2014/main" id="{DFDC1971-C153-3DC5-4802-DFA5A102D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6"/>
          <a:stretch>
            <a:fillRect/>
          </a:stretch>
        </p:blipFill>
        <p:spPr bwMode="auto">
          <a:xfrm>
            <a:off x="5795963" y="1363663"/>
            <a:ext cx="3306762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12">
            <a:extLst>
              <a:ext uri="{FF2B5EF4-FFF2-40B4-BE49-F238E27FC236}">
                <a16:creationId xmlns:a16="http://schemas.microsoft.com/office/drawing/2014/main" id="{537287A5-0562-7F7B-AD4F-8DC8B0122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49" y="4795150"/>
            <a:ext cx="885666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>
                <a:solidFill>
                  <a:schemeClr val="tx1"/>
                </a:solidFill>
              </a:rPr>
              <a:t>Occlusione di arteria cerebrale media sinistra prima (1) e dopo trattamento (2), anche con rappresentazione del cranio (3)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400" dirty="0">
              <a:solidFill>
                <a:schemeClr val="tx1"/>
              </a:solidFill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400" dirty="0" err="1">
                <a:solidFill>
                  <a:schemeClr val="tx1"/>
                </a:solidFill>
              </a:rPr>
              <a:t>Okklusion</a:t>
            </a:r>
            <a:r>
              <a:rPr lang="it-IT" altLang="it-IT" sz="1400" dirty="0">
                <a:solidFill>
                  <a:schemeClr val="tx1"/>
                </a:solidFill>
              </a:rPr>
              <a:t> </a:t>
            </a:r>
            <a:r>
              <a:rPr lang="it-IT" altLang="it-IT" sz="1400" dirty="0" err="1">
                <a:solidFill>
                  <a:schemeClr val="tx1"/>
                </a:solidFill>
              </a:rPr>
              <a:t>einer</a:t>
            </a:r>
            <a:r>
              <a:rPr lang="it-IT" altLang="it-IT" sz="1400" dirty="0">
                <a:solidFill>
                  <a:schemeClr val="tx1"/>
                </a:solidFill>
              </a:rPr>
              <a:t> </a:t>
            </a:r>
            <a:r>
              <a:rPr lang="it-IT" altLang="it-IT" sz="1400" dirty="0" err="1">
                <a:solidFill>
                  <a:schemeClr val="tx1"/>
                </a:solidFill>
              </a:rPr>
              <a:t>linken</a:t>
            </a:r>
            <a:r>
              <a:rPr lang="it-IT" altLang="it-IT" sz="1400" dirty="0">
                <a:solidFill>
                  <a:schemeClr val="tx1"/>
                </a:solidFill>
              </a:rPr>
              <a:t> </a:t>
            </a:r>
            <a:r>
              <a:rPr lang="it-IT" altLang="it-IT" sz="1400" dirty="0" err="1">
                <a:solidFill>
                  <a:schemeClr val="tx1"/>
                </a:solidFill>
              </a:rPr>
              <a:t>mittleren</a:t>
            </a:r>
            <a:r>
              <a:rPr lang="it-IT" altLang="it-IT" sz="1400" dirty="0">
                <a:solidFill>
                  <a:schemeClr val="tx1"/>
                </a:solidFill>
              </a:rPr>
              <a:t> </a:t>
            </a:r>
            <a:r>
              <a:rPr lang="it-IT" altLang="it-IT" sz="1400" dirty="0" err="1">
                <a:solidFill>
                  <a:schemeClr val="tx1"/>
                </a:solidFill>
              </a:rPr>
              <a:t>Hirnarterie</a:t>
            </a:r>
            <a:r>
              <a:rPr lang="it-IT" altLang="it-IT" sz="1400" dirty="0">
                <a:solidFill>
                  <a:schemeClr val="tx1"/>
                </a:solidFill>
              </a:rPr>
              <a:t> </a:t>
            </a:r>
            <a:r>
              <a:rPr lang="it-IT" altLang="it-IT" sz="1400" dirty="0" err="1">
                <a:solidFill>
                  <a:schemeClr val="tx1"/>
                </a:solidFill>
              </a:rPr>
              <a:t>vor</a:t>
            </a:r>
            <a:r>
              <a:rPr lang="it-IT" altLang="it-IT" sz="1400" dirty="0">
                <a:solidFill>
                  <a:schemeClr val="tx1"/>
                </a:solidFill>
              </a:rPr>
              <a:t> (1) und </a:t>
            </a:r>
            <a:r>
              <a:rPr lang="it-IT" altLang="it-IT" sz="1400" dirty="0" err="1">
                <a:solidFill>
                  <a:schemeClr val="tx1"/>
                </a:solidFill>
              </a:rPr>
              <a:t>nach</a:t>
            </a:r>
            <a:r>
              <a:rPr lang="it-IT" altLang="it-IT" sz="1400" dirty="0">
                <a:solidFill>
                  <a:schemeClr val="tx1"/>
                </a:solidFill>
              </a:rPr>
              <a:t> </a:t>
            </a:r>
            <a:r>
              <a:rPr lang="it-IT" altLang="it-IT" sz="1400" dirty="0" err="1">
                <a:solidFill>
                  <a:schemeClr val="tx1"/>
                </a:solidFill>
              </a:rPr>
              <a:t>Behandlung</a:t>
            </a:r>
            <a:r>
              <a:rPr lang="it-IT" altLang="it-IT" sz="1400" dirty="0">
                <a:solidFill>
                  <a:schemeClr val="tx1"/>
                </a:solidFill>
              </a:rPr>
              <a:t> (2), </a:t>
            </a:r>
            <a:r>
              <a:rPr lang="it-IT" altLang="it-IT" sz="1400" dirty="0" err="1">
                <a:solidFill>
                  <a:schemeClr val="tx1"/>
                </a:solidFill>
              </a:rPr>
              <a:t>auch</a:t>
            </a:r>
            <a:r>
              <a:rPr lang="it-IT" altLang="it-IT" sz="1400" dirty="0">
                <a:solidFill>
                  <a:schemeClr val="tx1"/>
                </a:solidFill>
              </a:rPr>
              <a:t> </a:t>
            </a:r>
            <a:r>
              <a:rPr lang="it-IT" altLang="it-IT" sz="1400" dirty="0" err="1">
                <a:solidFill>
                  <a:schemeClr val="tx1"/>
                </a:solidFill>
              </a:rPr>
              <a:t>mit</a:t>
            </a:r>
            <a:r>
              <a:rPr lang="it-IT" altLang="it-IT" sz="1400" dirty="0">
                <a:solidFill>
                  <a:schemeClr val="tx1"/>
                </a:solidFill>
              </a:rPr>
              <a:t> </a:t>
            </a:r>
            <a:r>
              <a:rPr lang="it-IT" altLang="it-IT" sz="1400" dirty="0" err="1">
                <a:solidFill>
                  <a:schemeClr val="tx1"/>
                </a:solidFill>
              </a:rPr>
              <a:t>Darstellung</a:t>
            </a:r>
            <a:r>
              <a:rPr lang="it-IT" altLang="it-IT" sz="1400" dirty="0">
                <a:solidFill>
                  <a:schemeClr val="tx1"/>
                </a:solidFill>
              </a:rPr>
              <a:t> </a:t>
            </a:r>
            <a:r>
              <a:rPr lang="it-IT" altLang="it-IT" sz="1400" dirty="0" err="1">
                <a:solidFill>
                  <a:schemeClr val="tx1"/>
                </a:solidFill>
              </a:rPr>
              <a:t>des</a:t>
            </a:r>
            <a:r>
              <a:rPr lang="it-IT" altLang="it-IT" sz="1400" dirty="0">
                <a:solidFill>
                  <a:schemeClr val="tx1"/>
                </a:solidFill>
              </a:rPr>
              <a:t> </a:t>
            </a:r>
            <a:r>
              <a:rPr lang="it-IT" altLang="it-IT" sz="1400" dirty="0" err="1">
                <a:solidFill>
                  <a:schemeClr val="tx1"/>
                </a:solidFill>
              </a:rPr>
              <a:t>Schädels</a:t>
            </a:r>
            <a:r>
              <a:rPr lang="it-IT" altLang="it-IT" sz="1400" dirty="0">
                <a:solidFill>
                  <a:schemeClr val="tx1"/>
                </a:solidFill>
              </a:rPr>
              <a:t>.  </a:t>
            </a:r>
          </a:p>
        </p:txBody>
      </p:sp>
      <p:sp>
        <p:nvSpPr>
          <p:cNvPr id="7175" name="TextBox 13">
            <a:extLst>
              <a:ext uri="{FF2B5EF4-FFF2-40B4-BE49-F238E27FC236}">
                <a16:creationId xmlns:a16="http://schemas.microsoft.com/office/drawing/2014/main" id="{3F4A41A5-1CAC-0191-779C-7B38A23FC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292600"/>
            <a:ext cx="365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600"/>
              <a:t>1</a:t>
            </a:r>
          </a:p>
        </p:txBody>
      </p:sp>
      <p:sp>
        <p:nvSpPr>
          <p:cNvPr id="7176" name="TextBox 14">
            <a:extLst>
              <a:ext uri="{FF2B5EF4-FFF2-40B4-BE49-F238E27FC236}">
                <a16:creationId xmlns:a16="http://schemas.microsoft.com/office/drawing/2014/main" id="{8B6EABF7-5039-AABF-480B-72D658785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963" y="4292600"/>
            <a:ext cx="3635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600"/>
              <a:t>2</a:t>
            </a:r>
          </a:p>
        </p:txBody>
      </p:sp>
      <p:sp>
        <p:nvSpPr>
          <p:cNvPr id="7177" name="TextBox 15">
            <a:extLst>
              <a:ext uri="{FF2B5EF4-FFF2-40B4-BE49-F238E27FC236}">
                <a16:creationId xmlns:a16="http://schemas.microsoft.com/office/drawing/2014/main" id="{794F042E-48EA-EB4D-7E70-620D50795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50" y="4292600"/>
            <a:ext cx="3651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it-IT" sz="1600"/>
              <a:t>3</a:t>
            </a: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FD683546-FEAE-FCEF-20FE-DFC7D6A14C84}"/>
              </a:ext>
            </a:extLst>
          </p:cNvPr>
          <p:cNvSpPr>
            <a:spLocks/>
          </p:cNvSpPr>
          <p:nvPr/>
        </p:nvSpPr>
        <p:spPr bwMode="auto">
          <a:xfrm>
            <a:off x="4262654" y="5792564"/>
            <a:ext cx="253739" cy="334962"/>
          </a:xfrm>
          <a:prstGeom prst="downArrow">
            <a:avLst>
              <a:gd name="adj1" fmla="val 50000"/>
              <a:gd name="adj2" fmla="val 57508"/>
            </a:avLst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D23AD97-BD5E-C39D-9490-1AB07CED8716}"/>
              </a:ext>
            </a:extLst>
          </p:cNvPr>
          <p:cNvSpPr>
            <a:spLocks/>
          </p:cNvSpPr>
          <p:nvPr/>
        </p:nvSpPr>
        <p:spPr bwMode="auto">
          <a:xfrm>
            <a:off x="3309318" y="6140226"/>
            <a:ext cx="2160413" cy="55768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PGothic" pitchFamily="34" charset="-128"/>
              </a:rPr>
              <a:t>Stroke Unit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7974D9-04D6-A9ED-5DA5-41686547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864095"/>
          </a:xfrm>
        </p:spPr>
        <p:txBody>
          <a:bodyPr/>
          <a:lstStyle/>
          <a:p>
            <a:pPr algn="ctr"/>
            <a:r>
              <a:rPr lang="de-DE" sz="1400" dirty="0"/>
              <a:t>AKUTSTATIONÄRE PHASE - KRANKENHAUS HUB</a:t>
            </a:r>
            <a:br>
              <a:rPr lang="it-IT" sz="1400" dirty="0"/>
            </a:br>
            <a:r>
              <a:rPr lang="it-IT" sz="1400" dirty="0"/>
              <a:t>FASE RICOVERO PER ACUTI – OSPEDALE HUB</a:t>
            </a:r>
            <a:br>
              <a:rPr lang="it-IT" sz="1400" dirty="0"/>
            </a:br>
            <a:r>
              <a:rPr lang="it-IT" sz="1800" dirty="0"/>
              <a:t>STROKE UNIT MANAGEMENT</a:t>
            </a:r>
            <a:endParaRPr lang="it-IT" sz="14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71A090C-95B1-C7A4-19B2-C8D3A3AFBB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833" y="1223753"/>
            <a:ext cx="7758608" cy="149416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CFD59C1D-9333-6EDC-A6AD-EABC5D8222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32" y="2816924"/>
            <a:ext cx="7812360" cy="399203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C2420B9-38E6-5C6B-A10A-9B3917AC78D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92080" y="6309320"/>
            <a:ext cx="26642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dirty="0">
                <a:solidFill>
                  <a:srgbClr val="00B050"/>
                </a:solidFill>
                <a:latin typeface="+mn-lt"/>
              </a:rPr>
              <a:t>Landes-</a:t>
            </a:r>
            <a:r>
              <a:rPr lang="it-IT" sz="1050" b="0" i="0" u="none" strike="noStrike" baseline="0" dirty="0" err="1">
                <a:solidFill>
                  <a:srgbClr val="00B050"/>
                </a:solidFill>
                <a:latin typeface="+mn-lt"/>
              </a:rPr>
              <a:t>Rehabilitationspfade</a:t>
            </a:r>
            <a:endParaRPr lang="it-IT" sz="1050" b="0" i="0" u="none" strike="noStrike" baseline="0" dirty="0">
              <a:solidFill>
                <a:srgbClr val="00B050"/>
              </a:solidFill>
              <a:latin typeface="+mn-lt"/>
            </a:endParaRPr>
          </a:p>
          <a:p>
            <a:pPr algn="ctr"/>
            <a:r>
              <a:rPr lang="it-IT" sz="1050" dirty="0">
                <a:solidFill>
                  <a:srgbClr val="00B050"/>
                </a:solidFill>
                <a:latin typeface="+mn-lt"/>
              </a:rPr>
              <a:t>P</a:t>
            </a:r>
            <a:r>
              <a:rPr lang="it-IT" sz="1050" b="0" i="0" u="none" strike="noStrike" baseline="0" dirty="0">
                <a:solidFill>
                  <a:srgbClr val="00B050"/>
                </a:solidFill>
                <a:latin typeface="+mn-lt"/>
              </a:rPr>
              <a:t>ercorsi riabilitativi territoriali</a:t>
            </a:r>
            <a:endParaRPr lang="it-IT" sz="12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9582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ECACA2FB-0894-4FED-36F8-9AEB29178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32856"/>
            <a:ext cx="7772400" cy="2160240"/>
          </a:xfrm>
        </p:spPr>
        <p:txBody>
          <a:bodyPr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dirty="0"/>
              <a:t> </a:t>
            </a:r>
            <a:br>
              <a:rPr lang="it-IT" altLang="it-IT" dirty="0"/>
            </a:br>
            <a:r>
              <a:rPr lang="it-IT" altLang="it-IT" dirty="0"/>
              <a:t>www.sabes.it</a:t>
            </a:r>
            <a:br>
              <a:rPr lang="it-IT" altLang="it-IT" dirty="0"/>
            </a:br>
            <a:r>
              <a:rPr lang="it-IT" altLang="it-IT" sz="800" dirty="0"/>
              <a:t> </a:t>
            </a:r>
            <a:br>
              <a:rPr lang="it-IT" altLang="it-IT" dirty="0"/>
            </a:br>
            <a:r>
              <a:rPr lang="it-IT" altLang="it-IT" dirty="0"/>
              <a:t>www.asdaa.it</a:t>
            </a:r>
            <a:br>
              <a:rPr lang="it-IT" altLang="it-IT" dirty="0"/>
            </a:br>
            <a:br>
              <a:rPr lang="it-IT" altLang="it-IT" dirty="0"/>
            </a:br>
            <a:endParaRPr lang="it-IT" alt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A8973-9E88-EAF9-1156-8538EB310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44327"/>
            <a:ext cx="7772400" cy="659160"/>
          </a:xfrm>
        </p:spPr>
        <p:txBody>
          <a:bodyPr/>
          <a:lstStyle/>
          <a:p>
            <a:pPr algn="ctr"/>
            <a:r>
              <a:rPr lang="it-IT" sz="2700" dirty="0"/>
              <a:t>«PNE» INDIKATOREN - AGENAS 2023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C5CE0D-95A7-07AD-1949-B5D6B93C4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412776"/>
            <a:ext cx="3810000" cy="4875076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9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Indicatori in sperimentazione</a:t>
            </a:r>
            <a:endParaRPr lang="de-DE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Ospedalizzazioni</a:t>
            </a:r>
            <a:r>
              <a:rPr lang="de-DE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ictus </a:t>
            </a:r>
            <a:r>
              <a:rPr lang="de-DE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ischemico</a:t>
            </a:r>
            <a:endParaRPr lang="it-IT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Ictus ischemico: MACCE* a 1 anno con mortalità per ogni causa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 di </a:t>
            </a:r>
            <a:r>
              <a:rPr lang="it-IT" sz="19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trombectemie</a:t>
            </a:r>
            <a:r>
              <a:rPr lang="it-IT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pazienti con ictus ischemico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Ospedalizzazioni per ictus emorragico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4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*MACCE</a:t>
            </a:r>
            <a:r>
              <a:rPr lang="en-US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Major Adverse Cardiac and Cerebrovascular Events</a:t>
            </a:r>
            <a:endParaRPr lang="it-IT" sz="14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it-IT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ABF308-7A9F-93A1-F0D5-BFE80050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7411" y="1412776"/>
            <a:ext cx="3810000" cy="4279032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9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Getestete Indikatoren</a:t>
            </a:r>
            <a:endParaRPr lang="it-IT" sz="19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Krankenhausaufenthalte aufgrund eines ischämischen Schlaganfalls</a:t>
            </a:r>
            <a:endParaRPr lang="it-IT" sz="19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Ischämischer Schlaganfall: MACCE* nach 1 Jahr mit Gesamtmortalität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Anzahl der </a:t>
            </a:r>
            <a:r>
              <a:rPr lang="it-IT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Thrombektomien</a:t>
            </a:r>
            <a:r>
              <a:rPr lang="de-DE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bei Patienten mit ischämischem Schlaganfall</a:t>
            </a:r>
            <a:endParaRPr lang="it-IT" sz="19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Hämorrhagischer Schlaganfall: Krankenhausaufenthalte</a:t>
            </a:r>
            <a:endParaRPr lang="it-IT" sz="19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220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7F789-A070-761A-C54D-7532BCE1C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87152"/>
          </a:xfrm>
        </p:spPr>
        <p:txBody>
          <a:bodyPr/>
          <a:lstStyle/>
          <a:p>
            <a:pPr algn="ctr"/>
            <a:r>
              <a:rPr lang="it-IT" sz="2700" dirty="0"/>
              <a:t>«PNE» INDIKATOREN - AGENAS 2023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137336-B8D8-6C58-AC00-1BCBBD949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484784"/>
            <a:ext cx="3810000" cy="4763616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it-IT" sz="1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Cerebrovascolare</a:t>
            </a:r>
          </a:p>
          <a:p>
            <a:pPr>
              <a:spcAft>
                <a:spcPts val="800"/>
              </a:spcAft>
            </a:pPr>
            <a:r>
              <a:rPr lang="it-IT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Ictus ischemico: mortalità a 30 giorni</a:t>
            </a:r>
          </a:p>
          <a:p>
            <a:pPr>
              <a:spcAft>
                <a:spcPts val="800"/>
              </a:spcAft>
            </a:pPr>
            <a:r>
              <a:rPr lang="it-IT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Ictus ischemico: riammissioni ospedaliere a 30 giorni</a:t>
            </a:r>
          </a:p>
          <a:p>
            <a:pPr>
              <a:spcAft>
                <a:spcPts val="800"/>
              </a:spcAft>
            </a:pPr>
            <a:r>
              <a:rPr lang="it-IT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Ictus ischemico: volume di ricoveri</a:t>
            </a:r>
          </a:p>
          <a:p>
            <a:pPr>
              <a:spcAft>
                <a:spcPts val="800"/>
              </a:spcAft>
            </a:pPr>
            <a:r>
              <a:rPr lang="it-IT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Ictus ischemico: volume di ricoveri con trombolisi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it-IT" sz="15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Assistenza ospedaliera – Indicatori di esito</a:t>
            </a:r>
          </a:p>
          <a:p>
            <a:pPr>
              <a:spcAft>
                <a:spcPts val="800"/>
              </a:spcAft>
            </a:pPr>
            <a:r>
              <a:rPr lang="it-IT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Ictus ischemico: MACCE a 1 anno</a:t>
            </a:r>
          </a:p>
          <a:p>
            <a:pPr>
              <a:spcAft>
                <a:spcPts val="800"/>
              </a:spcAft>
            </a:pPr>
            <a:r>
              <a:rPr lang="it-IT" sz="1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Ictus ischemico: mortalità a 1 anno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4A7197-2324-093C-0D27-3CC13C023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7519" y="1484784"/>
            <a:ext cx="3810000" cy="4763616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de-DE" sz="1500" b="1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Zerebrovaskulär</a:t>
            </a:r>
            <a:endParaRPr lang="it-IT" sz="15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5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Ischämischer Schlaganfall: Sterblichkeit innerhalb 30 Tagen</a:t>
            </a:r>
            <a:endParaRPr lang="it-IT" sz="15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5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Ischämischer Schlaganfall: Krankenhauswiederaufnahmen innerhalb 30 Tagen</a:t>
            </a:r>
            <a:endParaRPr lang="it-IT" sz="15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5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Ischämischer Schlaganfall: Anzahl der Krankenhausaufenthalte</a:t>
            </a:r>
            <a:endParaRPr lang="it-IT" sz="15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5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Ischämischer Schlaganfall: Anzahl der Einweisungen mit Thrombolyse</a:t>
            </a:r>
            <a:endParaRPr lang="it-IT" sz="15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15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Krankenhausversorgung - Ergebnisindikatoren</a:t>
            </a:r>
            <a:endParaRPr lang="it-IT" sz="1500" b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de-DE" sz="15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Ischämischer Schlaganfall: </a:t>
            </a:r>
            <a:r>
              <a:rPr lang="it-IT" sz="15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MACCE </a:t>
            </a:r>
            <a:r>
              <a:rPr lang="it-IT" sz="15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nach</a:t>
            </a:r>
            <a:r>
              <a:rPr lang="it-IT" sz="15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5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einem</a:t>
            </a:r>
            <a:r>
              <a:rPr lang="it-IT" sz="15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5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Jahr</a:t>
            </a:r>
            <a:endParaRPr lang="it-IT" sz="15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de-DE" sz="15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Ischämischer Schlaganfall: </a:t>
            </a:r>
            <a:r>
              <a:rPr lang="it-IT" sz="15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Mortalität</a:t>
            </a:r>
            <a:r>
              <a:rPr lang="it-IT" sz="15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5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nach</a:t>
            </a:r>
            <a:r>
              <a:rPr lang="it-IT" sz="15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5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einem</a:t>
            </a:r>
            <a:r>
              <a:rPr lang="it-IT" sz="15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5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Jahr</a:t>
            </a:r>
            <a:endParaRPr lang="it-IT" sz="15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596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6F290D-D65B-5CDA-5D83-707EFD67D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93" y="308390"/>
            <a:ext cx="7770813" cy="465599"/>
          </a:xfrm>
        </p:spPr>
        <p:txBody>
          <a:bodyPr/>
          <a:lstStyle/>
          <a:p>
            <a:pPr algn="ctr"/>
            <a:r>
              <a:rPr lang="it-IT" sz="2400" dirty="0"/>
              <a:t>ERGEBNISSE – RISULTATI AGENAS 2023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50C0FA9-FFF2-0F4E-9B4F-DBB93F9E8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06" y="1175831"/>
            <a:ext cx="3569274" cy="251825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17B6F40-D1F7-DB9D-56DD-15C4A5C98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54" y="741086"/>
            <a:ext cx="3569274" cy="25182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C02F6BC-A91D-60D0-0E76-32A32317F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59" y="3660526"/>
            <a:ext cx="3411827" cy="240818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9ACBE7D-6803-B0F4-7611-BDFB8C513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591" y="3651247"/>
            <a:ext cx="3373040" cy="240818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2327CA0-00EA-C8D3-0D03-23A401D33F66}"/>
              </a:ext>
            </a:extLst>
          </p:cNvPr>
          <p:cNvSpPr txBox="1">
            <a:spLocks/>
          </p:cNvSpPr>
          <p:nvPr/>
        </p:nvSpPr>
        <p:spPr>
          <a:xfrm>
            <a:off x="2850868" y="966179"/>
            <a:ext cx="158417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0" i="0" u="none" strike="noStrike" baseline="0" dirty="0">
                <a:solidFill>
                  <a:srgbClr val="002060"/>
                </a:solidFill>
                <a:latin typeface="+mn-lt"/>
              </a:rPr>
              <a:t>% ricoveri per ictus ischemico trattati con </a:t>
            </a:r>
            <a:r>
              <a:rPr lang="it-IT" sz="1050" b="0" i="0" u="none" strike="noStrike" baseline="0" dirty="0">
                <a:solidFill>
                  <a:srgbClr val="C00000"/>
                </a:solidFill>
                <a:latin typeface="+mn-lt"/>
              </a:rPr>
              <a:t>trombolisi</a:t>
            </a:r>
            <a:r>
              <a:rPr lang="it-IT" sz="1050" b="0" i="0" u="none" strike="noStrike" baseline="0" dirty="0">
                <a:solidFill>
                  <a:srgbClr val="002060"/>
                </a:solidFill>
                <a:latin typeface="+mn-lt"/>
              </a:rPr>
              <a:t> per area territoriale </a:t>
            </a:r>
          </a:p>
          <a:p>
            <a:endParaRPr lang="it-IT" sz="1050" dirty="0">
              <a:solidFill>
                <a:srgbClr val="002060"/>
              </a:solidFill>
              <a:latin typeface="+mn-lt"/>
            </a:endParaRPr>
          </a:p>
          <a:p>
            <a:r>
              <a:rPr lang="de-DE" sz="1050" b="0" i="0" u="none" strike="noStrike" baseline="0" dirty="0">
                <a:solidFill>
                  <a:srgbClr val="002060"/>
                </a:solidFill>
                <a:latin typeface="+mn-lt"/>
              </a:rPr>
              <a:t>% der mit Thrombolyse behandelten ischämischen Schlaganfälle</a:t>
            </a:r>
            <a:endParaRPr lang="it-IT" sz="1200" dirty="0">
              <a:latin typeface="+mn-lt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540218B-8D3F-43B3-E81F-C42C0C6729B0}"/>
              </a:ext>
            </a:extLst>
          </p:cNvPr>
          <p:cNvSpPr txBox="1">
            <a:spLocks/>
          </p:cNvSpPr>
          <p:nvPr/>
        </p:nvSpPr>
        <p:spPr>
          <a:xfrm>
            <a:off x="7141840" y="686826"/>
            <a:ext cx="1584176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sz="1050" b="0" i="0" u="none" strike="noStrike" baseline="0" dirty="0">
              <a:solidFill>
                <a:srgbClr val="002060"/>
              </a:solidFill>
              <a:latin typeface="+mn-lt"/>
            </a:endParaRPr>
          </a:p>
          <a:p>
            <a:r>
              <a:rPr lang="it-IT" sz="1050" b="0" i="0" u="none" strike="noStrike" baseline="0" dirty="0">
                <a:solidFill>
                  <a:srgbClr val="002060"/>
                </a:solidFill>
                <a:latin typeface="+mn-lt"/>
              </a:rPr>
              <a:t>% ricoveri per ictus ischemico trattati con </a:t>
            </a:r>
            <a:r>
              <a:rPr lang="it-IT" sz="1050" b="0" i="0" u="none" strike="noStrike" baseline="0" dirty="0" err="1">
                <a:solidFill>
                  <a:srgbClr val="C00000"/>
                </a:solidFill>
                <a:latin typeface="+mn-lt"/>
              </a:rPr>
              <a:t>trombectomia</a:t>
            </a:r>
            <a:r>
              <a:rPr lang="it-IT" sz="1050" b="0" i="0" u="none" strike="noStrike" baseline="0" dirty="0">
                <a:solidFill>
                  <a:srgbClr val="002060"/>
                </a:solidFill>
                <a:latin typeface="+mn-lt"/>
              </a:rPr>
              <a:t> per area territoriale</a:t>
            </a:r>
          </a:p>
          <a:p>
            <a:endParaRPr lang="it-IT" sz="1050" dirty="0">
              <a:solidFill>
                <a:srgbClr val="002060"/>
              </a:solidFill>
              <a:latin typeface="+mn-lt"/>
            </a:endParaRPr>
          </a:p>
          <a:p>
            <a:r>
              <a:rPr lang="de-DE" sz="1050" b="0" i="0" u="none" strike="noStrike" baseline="0" dirty="0">
                <a:solidFill>
                  <a:srgbClr val="002060"/>
                </a:solidFill>
                <a:latin typeface="+mn-lt"/>
              </a:rPr>
              <a:t>% der Einweisungen wegen ischämischer Schlaganfälle, die mit Thrombektomie behandelt wurden</a:t>
            </a:r>
            <a:r>
              <a:rPr lang="it-IT" sz="1050" b="0" i="0" u="none" strike="noStrike" baseline="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endParaRPr lang="it-IT" sz="1200" dirty="0">
              <a:latin typeface="+mn-lt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0C8BCB3-79C1-CA08-3A87-038B4DC209AB}"/>
              </a:ext>
            </a:extLst>
          </p:cNvPr>
          <p:cNvSpPr txBox="1">
            <a:spLocks/>
          </p:cNvSpPr>
          <p:nvPr/>
        </p:nvSpPr>
        <p:spPr>
          <a:xfrm>
            <a:off x="3517257" y="3595037"/>
            <a:ext cx="158417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sz="1050" b="0" i="0" u="none" strike="noStrike" baseline="0" dirty="0">
              <a:solidFill>
                <a:srgbClr val="002060"/>
              </a:solidFill>
              <a:latin typeface="+mn-lt"/>
            </a:endParaRPr>
          </a:p>
          <a:p>
            <a:r>
              <a:rPr lang="it-IT" sz="1050" b="0" i="0" u="none" strike="noStrike" baseline="0" dirty="0">
                <a:solidFill>
                  <a:srgbClr val="C00000"/>
                </a:solidFill>
                <a:latin typeface="+mn-lt"/>
              </a:rPr>
              <a:t>% trattamento </a:t>
            </a:r>
            <a:r>
              <a:rPr lang="it-IT" sz="1050" b="0" i="0" u="none" strike="noStrike" baseline="0" dirty="0">
                <a:solidFill>
                  <a:srgbClr val="002060"/>
                </a:solidFill>
                <a:latin typeface="+mn-lt"/>
              </a:rPr>
              <a:t>dell’emorragia subaracnoidea </a:t>
            </a:r>
            <a:r>
              <a:rPr lang="it-IT" sz="1050" b="0" i="0" u="none" strike="noStrike" baseline="0" dirty="0">
                <a:solidFill>
                  <a:srgbClr val="C00000"/>
                </a:solidFill>
                <a:latin typeface="+mn-lt"/>
              </a:rPr>
              <a:t>entro 48 h</a:t>
            </a:r>
            <a:r>
              <a:rPr lang="it-IT" sz="1050" b="0" i="0" u="none" strike="noStrike" baseline="0" dirty="0">
                <a:solidFill>
                  <a:srgbClr val="002060"/>
                </a:solidFill>
                <a:latin typeface="+mn-lt"/>
              </a:rPr>
              <a:t> dal ricovero (%) per Regione/P.A. </a:t>
            </a:r>
          </a:p>
          <a:p>
            <a:endParaRPr lang="it-IT" sz="1050" b="0" i="0" u="none" strike="noStrike" baseline="0" dirty="0">
              <a:solidFill>
                <a:srgbClr val="002060"/>
              </a:solidFill>
              <a:latin typeface="+mn-lt"/>
            </a:endParaRPr>
          </a:p>
          <a:p>
            <a:r>
              <a:rPr lang="de-DE" sz="1050" b="0" i="0" u="none" strike="noStrike" baseline="0" dirty="0">
                <a:solidFill>
                  <a:srgbClr val="FF0000"/>
                </a:solidFill>
                <a:latin typeface="+mn-lt"/>
              </a:rPr>
              <a:t>% Behandlung </a:t>
            </a:r>
            <a:r>
              <a:rPr lang="de-DE" sz="1050" b="0" i="0" u="none" strike="noStrike" baseline="0" dirty="0">
                <a:solidFill>
                  <a:srgbClr val="002060"/>
                </a:solidFill>
                <a:latin typeface="+mn-lt"/>
              </a:rPr>
              <a:t>von </a:t>
            </a:r>
            <a:r>
              <a:rPr lang="de-DE" sz="1050" b="0" i="0" u="none" strike="noStrike" baseline="0" dirty="0" err="1">
                <a:solidFill>
                  <a:srgbClr val="002060"/>
                </a:solidFill>
                <a:latin typeface="+mn-lt"/>
              </a:rPr>
              <a:t>Subarachnoidalblut-ungen</a:t>
            </a:r>
            <a:r>
              <a:rPr lang="de-DE" sz="1050" b="0" i="0" u="none" strike="noStrike" baseline="0" dirty="0">
                <a:solidFill>
                  <a:srgbClr val="002060"/>
                </a:solidFill>
                <a:latin typeface="+mn-lt"/>
              </a:rPr>
              <a:t> </a:t>
            </a:r>
            <a:r>
              <a:rPr lang="de-DE" sz="1050" b="0" i="0" u="none" strike="noStrike" baseline="0" dirty="0">
                <a:solidFill>
                  <a:srgbClr val="FF0000"/>
                </a:solidFill>
                <a:latin typeface="+mn-lt"/>
              </a:rPr>
              <a:t>innerhalb 48 Stunden </a:t>
            </a:r>
            <a:r>
              <a:rPr lang="de-DE" sz="1050" b="0" i="0" u="none" strike="noStrike" baseline="0" dirty="0">
                <a:solidFill>
                  <a:srgbClr val="002060"/>
                </a:solidFill>
                <a:latin typeface="+mn-lt"/>
              </a:rPr>
              <a:t>nach der Einlieferung (%) nach Regionen/A.P.</a:t>
            </a:r>
            <a:endParaRPr lang="it-IT" sz="1050" b="0" i="0" u="none" strike="noStrike" baseline="0" dirty="0">
              <a:solidFill>
                <a:srgbClr val="002060"/>
              </a:solidFill>
              <a:latin typeface="+mn-lt"/>
            </a:endParaRPr>
          </a:p>
          <a:p>
            <a:endParaRPr lang="it-IT" sz="1200" dirty="0">
              <a:latin typeface="+mn-lt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AD5AC44-FC8A-9389-B0FF-61F77FFDB41C}"/>
              </a:ext>
            </a:extLst>
          </p:cNvPr>
          <p:cNvSpPr txBox="1">
            <a:spLocks/>
          </p:cNvSpPr>
          <p:nvPr/>
        </p:nvSpPr>
        <p:spPr>
          <a:xfrm>
            <a:off x="7480840" y="3313600"/>
            <a:ext cx="1584176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050" b="0" i="0" u="none" strike="noStrike" baseline="0" dirty="0">
                <a:solidFill>
                  <a:srgbClr val="002060"/>
                </a:solidFill>
                <a:latin typeface="+mn-lt"/>
              </a:rPr>
              <a:t>% di ricoveri di pazienti con diagnosi di ictus indirizzati ad un </a:t>
            </a:r>
            <a:r>
              <a:rPr lang="it-IT" sz="1050" b="0" i="0" u="none" strike="noStrike" baseline="0" dirty="0">
                <a:solidFill>
                  <a:srgbClr val="C00000"/>
                </a:solidFill>
                <a:latin typeface="+mn-lt"/>
              </a:rPr>
              <a:t>percorso riabilitativo </a:t>
            </a:r>
            <a:r>
              <a:rPr lang="it-IT" sz="1050" b="0" i="0" u="none" strike="noStrike" baseline="0" dirty="0">
                <a:solidFill>
                  <a:srgbClr val="002060"/>
                </a:solidFill>
                <a:latin typeface="+mn-lt"/>
              </a:rPr>
              <a:t>per area territoriale</a:t>
            </a:r>
          </a:p>
          <a:p>
            <a:pPr algn="l"/>
            <a:endParaRPr lang="it-IT" sz="1050" dirty="0">
              <a:solidFill>
                <a:srgbClr val="002060"/>
              </a:solidFill>
              <a:latin typeface="+mn-lt"/>
            </a:endParaRPr>
          </a:p>
          <a:p>
            <a:pPr algn="l"/>
            <a:r>
              <a:rPr lang="de-DE" sz="1050" b="0" i="0" u="none" strike="noStrike" baseline="0" dirty="0">
                <a:solidFill>
                  <a:srgbClr val="002060"/>
                </a:solidFill>
                <a:latin typeface="+mn-lt"/>
              </a:rPr>
              <a:t>% Patienten mit Schlaganfalldiagnose, die in ein </a:t>
            </a:r>
            <a:r>
              <a:rPr lang="de-DE" sz="1050" b="0" i="0" u="none" strike="noStrike" baseline="0" dirty="0">
                <a:solidFill>
                  <a:srgbClr val="FF0000"/>
                </a:solidFill>
                <a:latin typeface="+mn-lt"/>
              </a:rPr>
              <a:t>Rehabilitationspro-gramm </a:t>
            </a:r>
            <a:r>
              <a:rPr lang="de-DE" sz="1050" b="0" i="0" u="none" strike="noStrike" baseline="0" dirty="0">
                <a:solidFill>
                  <a:srgbClr val="002060"/>
                </a:solidFill>
                <a:latin typeface="+mn-lt"/>
              </a:rPr>
              <a:t>überwiesen werden</a:t>
            </a:r>
            <a:r>
              <a:rPr lang="it-IT" sz="1050" b="0" i="0" u="none" strike="noStrike" baseline="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endParaRPr lang="it-IT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846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B18B681A-50EC-957A-E561-79BC3E8E8478}"/>
              </a:ext>
            </a:extLst>
          </p:cNvPr>
          <p:cNvSpPr txBox="1">
            <a:spLocks/>
          </p:cNvSpPr>
          <p:nvPr/>
        </p:nvSpPr>
        <p:spPr bwMode="auto">
          <a:xfrm>
            <a:off x="686593" y="308546"/>
            <a:ext cx="7770813" cy="88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it-IT" sz="2400" kern="0" dirty="0"/>
              <a:t>ERGEBNISSE – RISULTATI </a:t>
            </a:r>
            <a:br>
              <a:rPr lang="it-IT" sz="2400" kern="0" dirty="0"/>
            </a:br>
            <a:r>
              <a:rPr lang="it-IT" sz="2400" kern="0" dirty="0"/>
              <a:t>AGENAS 2023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69AE7EAE-B360-EDC2-D703-7C0AD06C3206}"/>
              </a:ext>
            </a:extLst>
          </p:cNvPr>
          <p:cNvSpPr txBox="1">
            <a:spLocks/>
          </p:cNvSpPr>
          <p:nvPr/>
        </p:nvSpPr>
        <p:spPr bwMode="auto">
          <a:xfrm>
            <a:off x="107504" y="5013176"/>
            <a:ext cx="8696448" cy="77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endParaRPr lang="it-IT" sz="1800" kern="0" dirty="0"/>
          </a:p>
          <a:p>
            <a:pPr algn="ctr">
              <a:lnSpc>
                <a:spcPct val="150000"/>
              </a:lnSpc>
            </a:pPr>
            <a:endParaRPr lang="it-IT" sz="1800" kern="0" dirty="0"/>
          </a:p>
          <a:p>
            <a:pPr algn="ctr">
              <a:lnSpc>
                <a:spcPct val="150000"/>
              </a:lnSpc>
            </a:pPr>
            <a:r>
              <a:rPr lang="it-IT" sz="1800" kern="0" dirty="0"/>
              <a:t>ISCO: Indici Sintetici Complessivi di Valutazione per Rete</a:t>
            </a:r>
          </a:p>
          <a:p>
            <a:pPr algn="ctr">
              <a:lnSpc>
                <a:spcPct val="150000"/>
              </a:lnSpc>
            </a:pPr>
            <a:r>
              <a:rPr lang="de-DE" sz="1800" kern="50" spc="1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ISCO: Synthetischer Gesamtbewertungsindex</a:t>
            </a:r>
            <a:endParaRPr lang="it-IT" sz="1800" kern="0" dirty="0"/>
          </a:p>
        </p:txBody>
      </p:sp>
      <p:pic>
        <p:nvPicPr>
          <p:cNvPr id="1026" name="Immagine 11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A71EFE37-7919-D22F-AC92-D3FDE3C724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84298"/>
            <a:ext cx="4124448" cy="31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magine 10" descr="Immagine che contiene schermata, testo, Diagramma, linea&#10;&#10;Descrizione generata automaticamente">
            <a:extLst>
              <a:ext uri="{FF2B5EF4-FFF2-40B4-BE49-F238E27FC236}">
                <a16:creationId xmlns:a16="http://schemas.microsoft.com/office/drawing/2014/main" id="{8DEBE351-3726-5E71-7AAB-93F1E2771B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097" y="1584298"/>
            <a:ext cx="4741903" cy="314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21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FBE6684-BC38-AD9B-6411-27AEDA9C253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2" y="192632"/>
            <a:ext cx="4056622" cy="186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E703FF78-7044-CBB5-F67E-935C63412C87}"/>
              </a:ext>
            </a:extLst>
          </p:cNvPr>
          <p:cNvSpPr txBox="1">
            <a:spLocks/>
          </p:cNvSpPr>
          <p:nvPr/>
        </p:nvSpPr>
        <p:spPr>
          <a:xfrm>
            <a:off x="3909006" y="549076"/>
            <a:ext cx="5112568" cy="1311117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00B050"/>
            </a:solidFill>
            <a:prstDash val="solid"/>
          </a:ln>
          <a:effectLst/>
        </p:spPr>
        <p:txBody>
          <a:bodyPr vert="horz" lIns="68580" tIns="34290" rIns="68580" bIns="34290" rtlCol="0" anchor="t" anchorCtr="0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de-DE" altLang="it-IT" sz="2400" b="1" kern="0" dirty="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rPr>
              <a:t>REGULATORISCHER PFAD</a:t>
            </a:r>
          </a:p>
          <a:p>
            <a:pPr algn="l" defTabSz="6858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it-IT" sz="1000" b="1" kern="0" dirty="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rPr>
              <a:t> </a:t>
            </a:r>
          </a:p>
          <a:p>
            <a:pPr algn="l" defTabSz="685800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it-IT" sz="2400" b="1" kern="0" dirty="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rPr>
              <a:t>P</a:t>
            </a:r>
            <a:r>
              <a:rPr lang="de-DE" altLang="it-IT" sz="2400" b="1" kern="0" dirty="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+mj-cs"/>
              </a:rPr>
              <a:t>ERCORSO NORMATIVO SABES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E1F9B59-C9BE-F9E5-6BDC-9219F200E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948" y="2132856"/>
            <a:ext cx="3460685" cy="131111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929ABB2-B9FA-578F-25BE-49B8BD403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41" y="2005059"/>
            <a:ext cx="3730196" cy="149594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985537F-EDF1-3BFE-C04A-0BFD70078592}"/>
              </a:ext>
            </a:extLst>
          </p:cNvPr>
          <p:cNvSpPr txBox="1"/>
          <p:nvPr/>
        </p:nvSpPr>
        <p:spPr>
          <a:xfrm>
            <a:off x="6039906" y="348748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70C0"/>
                </a:solidFill>
              </a:rPr>
              <a:t>16/12/2018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1DA5900-49D1-56B4-6E05-ACCD141B01AE}"/>
              </a:ext>
            </a:extLst>
          </p:cNvPr>
          <p:cNvSpPr txBox="1"/>
          <p:nvPr/>
        </p:nvSpPr>
        <p:spPr>
          <a:xfrm>
            <a:off x="1533175" y="3457467"/>
            <a:ext cx="1195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70C0"/>
                </a:solidFill>
              </a:rPr>
              <a:t>28/11/2017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651D259-6048-5852-9DC1-911DFE3AF3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318" y="5101857"/>
            <a:ext cx="4215972" cy="1563511"/>
          </a:xfrm>
          <a:prstGeom prst="rect">
            <a:avLst/>
          </a:prstGeom>
        </p:spPr>
      </p:pic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6C8C8D5C-2F40-BD4D-E8E9-5460869AE1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5702199"/>
              </p:ext>
            </p:extLst>
          </p:nvPr>
        </p:nvGraphicFramePr>
        <p:xfrm>
          <a:off x="1115616" y="2996952"/>
          <a:ext cx="669674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9691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39E651-8BBA-60E7-3356-F1281A7D5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540" y="548680"/>
            <a:ext cx="4032448" cy="1346920"/>
          </a:xfrm>
        </p:spPr>
        <p:txBody>
          <a:bodyPr/>
          <a:lstStyle/>
          <a:p>
            <a:r>
              <a:rPr lang="it-IT" sz="2400" dirty="0" err="1"/>
              <a:t>Das</a:t>
            </a:r>
            <a:r>
              <a:rPr lang="it-IT" sz="2400" dirty="0"/>
              <a:t> </a:t>
            </a:r>
            <a:r>
              <a:rPr lang="it-IT" sz="2400" dirty="0" err="1"/>
              <a:t>Netzwerk-Modell</a:t>
            </a:r>
            <a:br>
              <a:rPr lang="it-IT" sz="2400" dirty="0"/>
            </a:br>
            <a:r>
              <a:rPr lang="it-IT" sz="800" dirty="0"/>
              <a:t> </a:t>
            </a:r>
            <a:br>
              <a:rPr lang="it-IT" sz="2400" dirty="0"/>
            </a:br>
            <a:r>
              <a:rPr lang="it-IT" sz="2400" dirty="0"/>
              <a:t>Il modello di Rete</a:t>
            </a:r>
            <a:br>
              <a:rPr lang="it-IT" sz="2400" dirty="0"/>
            </a:b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ABE99EA-A53F-B6A0-B9A6-A2B1CCAA8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348880"/>
            <a:ext cx="4789287" cy="304772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312C436-10D1-C81D-A1AC-3B2B20BB2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716" y="620688"/>
            <a:ext cx="4424261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4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EDC4F25-20DC-7841-B04E-6EDA9782A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233" y="3469730"/>
            <a:ext cx="3174035" cy="239549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C997142-C8DB-292B-BDDB-A5988695A3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94" t="4593" r="13173"/>
          <a:stretch/>
        </p:blipFill>
        <p:spPr>
          <a:xfrm>
            <a:off x="324419" y="1698663"/>
            <a:ext cx="4096980" cy="3960440"/>
          </a:xfrm>
          <a:prstGeom prst="rect">
            <a:avLst/>
          </a:prstGeom>
        </p:spPr>
      </p:pic>
      <p:pic>
        <p:nvPicPr>
          <p:cNvPr id="6" name="Immagine 40">
            <a:extLst>
              <a:ext uri="{FF2B5EF4-FFF2-40B4-BE49-F238E27FC236}">
                <a16:creationId xmlns:a16="http://schemas.microsoft.com/office/drawing/2014/main" id="{6F12E720-A5E4-3E4C-B8C2-2EF15A5C88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8" t="6014" b="17175"/>
          <a:stretch/>
        </p:blipFill>
        <p:spPr bwMode="auto">
          <a:xfrm>
            <a:off x="4124527" y="992772"/>
            <a:ext cx="4718680" cy="239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">
            <a:extLst>
              <a:ext uri="{FF2B5EF4-FFF2-40B4-BE49-F238E27FC236}">
                <a16:creationId xmlns:a16="http://schemas.microsoft.com/office/drawing/2014/main" id="{FF242234-6D3B-8010-C2B2-6797860D9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49" y="188640"/>
            <a:ext cx="5382692" cy="143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buClrTx/>
            </a:pPr>
            <a:endParaRPr lang="de-DE" altLang="it-IT" sz="2000" b="1" dirty="0">
              <a:solidFill>
                <a:srgbClr val="4C004C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  <a:buClrTx/>
            </a:pPr>
            <a:endParaRPr lang="de-DE" altLang="it-IT" sz="2000" b="1" dirty="0">
              <a:solidFill>
                <a:srgbClr val="4C004C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buClrTx/>
            </a:pPr>
            <a:r>
              <a:rPr lang="de-DE" altLang="it-IT" b="1" dirty="0">
                <a:solidFill>
                  <a:srgbClr val="4C004C"/>
                </a:solidFill>
                <a:latin typeface="Verdana" panose="020B0604030504040204" pitchFamily="34" charset="0"/>
              </a:rPr>
              <a:t>Betreuungspfad Schlaganfall</a:t>
            </a:r>
          </a:p>
          <a:p>
            <a:pPr eaLnBrk="1" hangingPunct="1">
              <a:lnSpc>
                <a:spcPct val="150000"/>
              </a:lnSpc>
              <a:buClrTx/>
            </a:pPr>
            <a:r>
              <a:rPr lang="de-DE" altLang="it-IT" b="1" dirty="0">
                <a:solidFill>
                  <a:srgbClr val="4C004C"/>
                </a:solidFill>
                <a:latin typeface="Verdana" panose="020B0604030504040204" pitchFamily="34" charset="0"/>
              </a:rPr>
              <a:t>PDTA </a:t>
            </a:r>
            <a:r>
              <a:rPr lang="de-DE" altLang="it-IT" b="1" dirty="0" err="1">
                <a:solidFill>
                  <a:srgbClr val="4C004C"/>
                </a:solidFill>
                <a:latin typeface="Verdana" panose="020B0604030504040204" pitchFamily="34" charset="0"/>
              </a:rPr>
              <a:t>Stroke</a:t>
            </a:r>
            <a:endParaRPr lang="de-DE" altLang="it-IT" b="1" dirty="0">
              <a:solidFill>
                <a:srgbClr val="4C004C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50000"/>
              </a:lnSpc>
              <a:buClrTx/>
              <a:buFontTx/>
              <a:buNone/>
            </a:pPr>
            <a:endParaRPr lang="de-DE" altLang="it-IT" sz="2000" b="1" dirty="0">
              <a:solidFill>
                <a:srgbClr val="4C004C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82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FBDF0-39DC-4D49-826C-7AFD9B4B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80" y="190500"/>
            <a:ext cx="8132440" cy="1143000"/>
          </a:xfrm>
        </p:spPr>
        <p:txBody>
          <a:bodyPr/>
          <a:lstStyle/>
          <a:p>
            <a:pPr algn="ctr"/>
            <a:br>
              <a:rPr lang="de-DE" sz="2400" dirty="0"/>
            </a:br>
            <a:r>
              <a:rPr lang="de-DE" sz="2400" dirty="0"/>
              <a:t>Referenten der Arbeitsgruppe</a:t>
            </a:r>
            <a:br>
              <a:rPr lang="de-DE" sz="2400" dirty="0"/>
            </a:br>
            <a:r>
              <a:rPr lang="de-DE" sz="800" dirty="0"/>
              <a:t> </a:t>
            </a:r>
            <a:br>
              <a:rPr lang="de-DE" sz="2400" dirty="0"/>
            </a:br>
            <a:r>
              <a:rPr lang="de-DE" sz="2400" dirty="0" err="1"/>
              <a:t>Referenti</a:t>
            </a:r>
            <a:r>
              <a:rPr lang="de-DE" sz="2400" dirty="0"/>
              <a:t> del </a:t>
            </a:r>
            <a:r>
              <a:rPr lang="de-DE" sz="2400" dirty="0" err="1"/>
              <a:t>gruppo</a:t>
            </a:r>
            <a:r>
              <a:rPr lang="de-DE" sz="2400" dirty="0"/>
              <a:t> di lavoro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6EBB526-8422-55BC-93E4-1CB6856C1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48FCE9F-78BA-7C14-617C-414D98A66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29" y="1333500"/>
            <a:ext cx="8026731" cy="454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36903"/>
      </p:ext>
    </p:extLst>
  </p:cSld>
  <p:clrMapOvr>
    <a:masterClrMapping/>
  </p:clrMapOvr>
</p:sld>
</file>

<file path=ppt/theme/theme1.xml><?xml version="1.0" encoding="utf-8"?>
<a:theme xmlns:a="http://schemas.openxmlformats.org/drawingml/2006/main" name="Picture 3.png">
  <a:themeElements>
    <a:clrScheme name="">
      <a:dk1>
        <a:srgbClr val="005050"/>
      </a:dk1>
      <a:lt1>
        <a:srgbClr val="FFFFFF"/>
      </a:lt1>
      <a:dk2>
        <a:srgbClr val="4C004C"/>
      </a:dk2>
      <a:lt2>
        <a:srgbClr val="BFBFBF"/>
      </a:lt2>
      <a:accent1>
        <a:srgbClr val="BFFFFF"/>
      </a:accent1>
      <a:accent2>
        <a:srgbClr val="333399"/>
      </a:accent2>
      <a:accent3>
        <a:srgbClr val="FFFFFF"/>
      </a:accent3>
      <a:accent4>
        <a:srgbClr val="004343"/>
      </a:accent4>
      <a:accent5>
        <a:srgbClr val="DCFFFF"/>
      </a:accent5>
      <a:accent6>
        <a:srgbClr val="2D2D8A"/>
      </a:accent6>
      <a:hlink>
        <a:srgbClr val="009999"/>
      </a:hlink>
      <a:folHlink>
        <a:srgbClr val="B3FF4C"/>
      </a:folHlink>
    </a:clrScheme>
    <a:fontScheme name="Picture 3.png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Picture 3.p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ture 3.p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ture 3.p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ture 3.p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ture 3.p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cture 3.p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3.p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3.p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3.p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3.p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3.p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cture 3.p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258C0A4EDF274A95268A41570E6494" ma:contentTypeVersion="13" ma:contentTypeDescription="Ein neues Dokument erstellen." ma:contentTypeScope="" ma:versionID="18530dbad2127ed876f17a88968f8cfc">
  <xsd:schema xmlns:xsd="http://www.w3.org/2001/XMLSchema" xmlns:xs="http://www.w3.org/2001/XMLSchema" xmlns:p="http://schemas.microsoft.com/office/2006/metadata/properties" xmlns:ns2="b6bf6068-f180-49b1-89ce-f89d13de5046" xmlns:ns3="7b557bc4-e99f-44e5-ac20-51239643b505" targetNamespace="http://schemas.microsoft.com/office/2006/metadata/properties" ma:root="true" ma:fieldsID="41f0a8f55dd08df7cefe7ee8ac0a9642" ns2:_="" ns3:_="">
    <xsd:import namespace="b6bf6068-f180-49b1-89ce-f89d13de5046"/>
    <xsd:import namespace="7b557bc4-e99f-44e5-ac20-51239643b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bf6068-f180-49b1-89ce-f89d13de50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57bc4-e99f-44e5-ac20-51239643b50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FF4FB3-F6F9-4143-BA9A-D39FE1515D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bf6068-f180-49b1-89ce-f89d13de5046"/>
    <ds:schemaRef ds:uri="7b557bc4-e99f-44e5-ac20-51239643b5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EC6B52-9AFA-424E-92EE-A4185B0779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866</Words>
  <Application>Microsoft Office PowerPoint</Application>
  <PresentationFormat>Bildschirmpräsentation (4:3)</PresentationFormat>
  <Paragraphs>155</Paragraphs>
  <Slides>17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Trebuchet MS</vt:lpstr>
      <vt:lpstr>Verdana</vt:lpstr>
      <vt:lpstr>Picture 3.png</vt:lpstr>
      <vt:lpstr>PowerPoint-Präsentation</vt:lpstr>
      <vt:lpstr>«PNE» INDIKATOREN - AGENAS 2023</vt:lpstr>
      <vt:lpstr>«PNE» INDIKATOREN - AGENAS 2023</vt:lpstr>
      <vt:lpstr>ERGEBNISSE – RISULTATI AGENAS 2023</vt:lpstr>
      <vt:lpstr>PowerPoint-Präsentation</vt:lpstr>
      <vt:lpstr>PowerPoint-Präsentation</vt:lpstr>
      <vt:lpstr>Das Netzwerk-Modell   Il modello di Rete </vt:lpstr>
      <vt:lpstr>PowerPoint-Präsentation</vt:lpstr>
      <vt:lpstr> Referenten der Arbeitsgruppe   Referenti del gruppo di lavoro</vt:lpstr>
      <vt:lpstr>Erweiterte Arbeitsgruppe   Gruppo di lavoro esteso</vt:lpstr>
      <vt:lpstr>PowerPoint-Präsentation</vt:lpstr>
      <vt:lpstr>PowerPoint-Präsentation</vt:lpstr>
      <vt:lpstr>Trombectomia meccanica  Mechanische Thrombektomie</vt:lpstr>
      <vt:lpstr>PowerPoint-Präsentation</vt:lpstr>
      <vt:lpstr>Procegure guidate dalle immagini Bilder-gesteuerte Interventionen</vt:lpstr>
      <vt:lpstr>AKUTSTATIONÄRE PHASE - KRANKENHAUS HUB FASE RICOVERO PER ACUTI – OSPEDALE HUB STROKE UNIT MANAGEMENT</vt:lpstr>
      <vt:lpstr>  www.sabes.it   www.asdaa.it  </vt:lpstr>
    </vt:vector>
  </TitlesOfParts>
  <Company>Azienda Sanitaria dell'Alto Adige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 Stroke ASDAA</dc:title>
  <dc:creator>SABES</dc:creator>
  <cp:lastModifiedBy>Seebacher Dr. Peter Alois</cp:lastModifiedBy>
  <cp:revision>637</cp:revision>
  <cp:lastPrinted>2024-05-17T07:07:44Z</cp:lastPrinted>
  <dcterms:created xsi:type="dcterms:W3CDTF">2007-03-22T15:52:25Z</dcterms:created>
  <dcterms:modified xsi:type="dcterms:W3CDTF">2024-05-17T12:16:49Z</dcterms:modified>
  <cp:category>Processi aziendali</cp:category>
</cp:coreProperties>
</file>