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2" r:id="rId5"/>
    <p:sldId id="263" r:id="rId6"/>
    <p:sldId id="261" r:id="rId7"/>
    <p:sldId id="264" r:id="rId8"/>
  </p:sldIdLst>
  <p:sldSz cx="12192000" cy="6858000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941651"/>
    <a:srgbClr val="193D39"/>
    <a:srgbClr val="C9EAF3"/>
    <a:srgbClr val="4C2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51" autoAdjust="0"/>
    <p:restoredTop sz="90979"/>
  </p:normalViewPr>
  <p:slideViewPr>
    <p:cSldViewPr>
      <p:cViewPr varScale="1">
        <p:scale>
          <a:sx n="100" d="100"/>
          <a:sy n="100" d="100"/>
        </p:scale>
        <p:origin x="46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-2896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F4FF4911-E03D-4625-C7F7-29E152560A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FB364FF9-ED76-CA4B-0ADE-CB99F2241F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2" name="Rectangle 4">
            <a:extLst>
              <a:ext uri="{FF2B5EF4-FFF2-40B4-BE49-F238E27FC236}">
                <a16:creationId xmlns:a16="http://schemas.microsoft.com/office/drawing/2014/main" id="{502E7281-8A33-447A-A46C-F0A047E338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3" name="Rectangle 5">
            <a:extLst>
              <a:ext uri="{FF2B5EF4-FFF2-40B4-BE49-F238E27FC236}">
                <a16:creationId xmlns:a16="http://schemas.microsoft.com/office/drawing/2014/main" id="{116EC304-6102-C26C-EECD-C1AAE9A27B8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5B24CD-D9EC-465F-9F3E-83EA872826B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46886812-4B25-E142-CAA5-8701A60701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D1B55DE9-23AB-3236-9C70-9FF1E20B39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4535BF2-E854-67D7-E4DF-CB5FBE9ACB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7461" name="Rectangle 5">
            <a:extLst>
              <a:ext uri="{FF2B5EF4-FFF2-40B4-BE49-F238E27FC236}">
                <a16:creationId xmlns:a16="http://schemas.microsoft.com/office/drawing/2014/main" id="{FF3A0E60-B9FF-5966-D51C-204984816C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113"/>
            <a:ext cx="4984750" cy="446770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47462" name="Rectangle 6">
            <a:extLst>
              <a:ext uri="{FF2B5EF4-FFF2-40B4-BE49-F238E27FC236}">
                <a16:creationId xmlns:a16="http://schemas.microsoft.com/office/drawing/2014/main" id="{574FC852-2601-4570-01C5-A24374FC79F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63" name="Rectangle 7">
            <a:extLst>
              <a:ext uri="{FF2B5EF4-FFF2-40B4-BE49-F238E27FC236}">
                <a16:creationId xmlns:a16="http://schemas.microsoft.com/office/drawing/2014/main" id="{7EB098E9-021C-129C-0153-CBCF3CA1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AD12933-F129-41B2-B5E0-2AF12113854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6E0CC36-BBF6-6D5F-42B1-8B8A1149FA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C78EC2-0888-4868-BAC7-A83193FC946D}" type="slidenum">
              <a:rPr lang="de-DE" altLang="de-DE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 altLang="de-DE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920D5C8-4E10-3FA5-8F0C-B1B46A2EA1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56C7C21-2F59-73CA-F661-730B9CE692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584FB1C-22C3-ED27-727A-00B794B40B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979675-8922-4E15-A0F4-EC1D8F92DFB5}" type="slidenum">
              <a:rPr lang="de-DE" altLang="de-DE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 altLang="de-DE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63D9195-7CB9-62B9-F2A6-FED0A16DA8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83DC53B-693D-4F6E-E0AE-5636AA45B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6EA46DB-67BF-FEB9-C5D8-F654D23660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25551-1C12-4083-ACB3-F5282292D99C}" type="slidenum">
              <a:rPr lang="de-DE" altLang="de-DE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DE" altLang="de-DE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B75B3AD-C5BD-CE57-A3CB-072AB1F901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B2C2485-AF11-ABC4-7786-376344C6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70293-859C-AFF7-373B-F6500050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F5390-0D80-E811-C7B0-D7BBD54A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ADAA2-DB72-2B43-D5F9-0E1619CB0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5AD9D1B9-D0AE-4279-95F2-65BC7090A7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6217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0522E-C5E7-A6A8-846F-E67A4F6F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2A426-5293-3955-4FCC-FB964E2E7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091D1-699C-9956-1F91-C4D311E94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E1FFD523-A810-45E0-974F-4E5C1E1987C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86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14E7F-D2E5-E477-CB20-F6B6A64D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B89CE-01EC-8298-4748-2A18251A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D1D99-E04A-27AB-4104-6D3677BB0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6EAD9EF5-A4C9-4C82-BF66-CA608C37B27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830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E0347-42B8-1E8F-006A-02AB5E2D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CA31-5E0B-762B-9C41-BA65F749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4EB42-3E34-3756-4289-E7B0EAF7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C3A64133-DDB1-4022-8F12-11A6291172D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697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9072-4B5B-9AF7-38AD-40E1426A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89331-FA2E-CF65-D7FD-7E8B08F4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FBAFE-511E-85B1-AACC-C777A86C0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35370EFE-4D07-4BBC-B142-E8A9907D437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7418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371C9-8431-E4AA-41D1-E7658B5B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59717-9154-697E-7F04-90704DA4E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91FD6-CFD3-4E52-C591-26FAC5D0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DAFF6CD4-60AC-45DF-B7F2-58733E94BB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693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CA3137-C858-3D3E-D02B-7BA90E5F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9AD6E1-6FFE-5663-A20A-3EE3F515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B4098-3372-F744-F981-54A4261B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1BD731E4-0B7B-4A1B-8335-79C4E7E5558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99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397CC1-45B4-F5EE-0A27-7AC6731BD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899643-E724-5209-84E9-B86759CE4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326104-520C-555A-A0B6-FAC5FE33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E9EE57FA-D342-450A-837A-C7F8DBBDF5A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3539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7D4363-A442-756D-BAC5-E3760926E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42C632-6A65-7892-1910-F1D1FD64B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5BE5C-3011-9C45-809F-757786E5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246BCDC1-722A-4546-A563-7DD3475D89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576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24033-CD4E-F91E-471B-7B9C50613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97154-7DAD-8172-FE47-95ACB3900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25909-8574-1DE7-A5FF-C0D01AED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93CD7BBE-0A19-4090-BFD8-465E809E4EA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5044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AD0C8-868C-E3CB-E378-B20FF6740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F654C-B483-56B5-DECA-3C628A290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7738B-3F34-5F56-B727-5BDC418F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615AB689-2047-41D1-8B8D-358A3420502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684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FE4F2B6-0900-CC5D-EB2C-0E8A5F7B3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BE1DAE-85DD-B6B9-4966-8843170B19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  <a:p>
            <a:pPr lvl="3"/>
            <a:r>
              <a:rPr lang="en-US" altLang="de-DE"/>
              <a:t>Fourth level</a:t>
            </a:r>
          </a:p>
          <a:p>
            <a:pPr lvl="4"/>
            <a:r>
              <a:rPr lang="en-US" alt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A0EA1-1339-4C24-8BE0-97AAD5C8B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24941-4556-166B-A209-7E1CF726D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BD1B0-0B3D-4E38-C8C8-190C652C3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9919A6-D614-47BD-8FC8-D99E2C262A20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031" name="Picture 9" descr="Icon&#10;&#10;Description automatically generated">
            <a:extLst>
              <a:ext uri="{FF2B5EF4-FFF2-40B4-BE49-F238E27FC236}">
                <a16:creationId xmlns:a16="http://schemas.microsoft.com/office/drawing/2014/main" id="{1AEEF65C-E741-B857-BB0F-0DB3C41E4D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99" b="35300"/>
          <a:stretch>
            <a:fillRect/>
          </a:stretch>
        </p:blipFill>
        <p:spPr bwMode="auto">
          <a:xfrm>
            <a:off x="0" y="4868863"/>
            <a:ext cx="12192000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>
            <a:extLst>
              <a:ext uri="{FF2B5EF4-FFF2-40B4-BE49-F238E27FC236}">
                <a16:creationId xmlns:a16="http://schemas.microsoft.com/office/drawing/2014/main" id="{4EAFD046-2E8B-F843-D2F7-B0B2D4BC4F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de-DE" altLang="de-DE" sz="3600" dirty="0">
                <a:solidFill>
                  <a:srgbClr val="941651"/>
                </a:solidFill>
              </a:rPr>
              <a:t>Dr.in Rosita Saraceno</a:t>
            </a:r>
          </a:p>
        </p:txBody>
      </p:sp>
      <p:sp>
        <p:nvSpPr>
          <p:cNvPr id="15363" name="Subtitle 1">
            <a:extLst>
              <a:ext uri="{FF2B5EF4-FFF2-40B4-BE49-F238E27FC236}">
                <a16:creationId xmlns:a16="http://schemas.microsoft.com/office/drawing/2014/main" id="{12228B35-7112-7C6B-24D2-A787EF3057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de-DE" altLang="de-DE" dirty="0" err="1"/>
              <a:t>Primariat</a:t>
            </a:r>
            <a:r>
              <a:rPr lang="de-DE" altLang="de-DE" dirty="0"/>
              <a:t> der Dermatologie</a:t>
            </a:r>
          </a:p>
        </p:txBody>
      </p:sp>
      <p:pic>
        <p:nvPicPr>
          <p:cNvPr id="1536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87D9D9F4-9F52-2DB8-58B1-B2013B872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104775"/>
            <a:ext cx="3863976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76E91B5-428C-0937-3BDC-B93FC7AE4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7988" y="44450"/>
            <a:ext cx="11088687" cy="1143000"/>
          </a:xfrm>
        </p:spPr>
        <p:txBody>
          <a:bodyPr/>
          <a:lstStyle/>
          <a:p>
            <a:r>
              <a:rPr lang="de-DE" altLang="de-DE" sz="3200" b="1" dirty="0">
                <a:solidFill>
                  <a:srgbClr val="941651"/>
                </a:solidFill>
              </a:rPr>
              <a:t>Ausbildung und Forschung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C8FE87-E207-BBF0-8B4B-A3152E8E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8" y="1124744"/>
            <a:ext cx="9217025" cy="4567238"/>
          </a:xfrm>
        </p:spPr>
        <p:txBody>
          <a:bodyPr rtlCol="0">
            <a:normAutofit fontScale="25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2004 – Promotion in «Medicina e Chirurgia» - </a:t>
            </a:r>
            <a:r>
              <a:rPr lang="it-IT" sz="5600" dirty="0" err="1">
                <a:solidFill>
                  <a:srgbClr val="FF0000"/>
                </a:solidFill>
              </a:rPr>
              <a:t>Universität</a:t>
            </a:r>
            <a:r>
              <a:rPr lang="it-IT" sz="5600" dirty="0">
                <a:solidFill>
                  <a:srgbClr val="FF0000"/>
                </a:solidFill>
              </a:rPr>
              <a:t> Rom </a:t>
            </a:r>
            <a:r>
              <a:rPr lang="it-IT" sz="5600" dirty="0"/>
              <a:t>Tor Vergata.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2004 – </a:t>
            </a:r>
            <a:r>
              <a:rPr lang="it-IT" sz="5600" dirty="0" err="1"/>
              <a:t>Einschreibung</a:t>
            </a:r>
            <a:r>
              <a:rPr lang="it-IT" sz="5600" dirty="0"/>
              <a:t> an </a:t>
            </a:r>
            <a:r>
              <a:rPr lang="it-IT" sz="5600" dirty="0" err="1"/>
              <a:t>der</a:t>
            </a:r>
            <a:r>
              <a:rPr lang="it-IT" sz="5600" dirty="0"/>
              <a:t> «Scuola di Specializzazione in Dermatologia e Venereologia» – Rom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2004 - 2006 </a:t>
            </a:r>
            <a:r>
              <a:rPr lang="it-IT" sz="5600" dirty="0" err="1"/>
              <a:t>Forscherin</a:t>
            </a:r>
            <a:r>
              <a:rPr lang="it-IT" sz="5600" dirty="0"/>
              <a:t> - </a:t>
            </a:r>
            <a:r>
              <a:rPr lang="it-IT" sz="5600" dirty="0" err="1">
                <a:solidFill>
                  <a:srgbClr val="FF0000"/>
                </a:solidFill>
              </a:rPr>
              <a:t>Universität</a:t>
            </a:r>
            <a:r>
              <a:rPr lang="it-IT" sz="5600" dirty="0">
                <a:solidFill>
                  <a:srgbClr val="FF0000"/>
                </a:solidFill>
              </a:rPr>
              <a:t> Manchester</a:t>
            </a:r>
            <a:r>
              <a:rPr lang="it-IT" sz="5600" dirty="0"/>
              <a:t> – Stress und </a:t>
            </a:r>
            <a:r>
              <a:rPr lang="it-IT" sz="5600" dirty="0" err="1"/>
              <a:t>Auftreten</a:t>
            </a:r>
            <a:r>
              <a:rPr lang="it-IT" sz="5600" dirty="0"/>
              <a:t> von </a:t>
            </a:r>
            <a:r>
              <a:rPr lang="it-IT" sz="5600" dirty="0" err="1"/>
              <a:t>Dermatosen</a:t>
            </a:r>
            <a:r>
              <a:rPr lang="it-IT" sz="5600" dirty="0"/>
              <a:t>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2006 - 2007 </a:t>
            </a:r>
            <a:r>
              <a:rPr lang="it-IT" sz="5600" dirty="0" err="1"/>
              <a:t>Forscherin</a:t>
            </a:r>
            <a:r>
              <a:rPr lang="it-IT" sz="5600" dirty="0"/>
              <a:t> -  </a:t>
            </a:r>
            <a:r>
              <a:rPr lang="it-IT" sz="5600" dirty="0">
                <a:solidFill>
                  <a:srgbClr val="FF0000"/>
                </a:solidFill>
              </a:rPr>
              <a:t>Tufts-NEMC University di Boston </a:t>
            </a:r>
            <a:r>
              <a:rPr lang="it-IT" sz="5600" dirty="0"/>
              <a:t>– </a:t>
            </a:r>
            <a:r>
              <a:rPr lang="it-IT" sz="5600" dirty="0" err="1"/>
              <a:t>Pathogenese</a:t>
            </a:r>
            <a:r>
              <a:rPr lang="it-IT" sz="5600" dirty="0"/>
              <a:t> </a:t>
            </a:r>
            <a:r>
              <a:rPr lang="it-IT" sz="5600" dirty="0" err="1"/>
              <a:t>der</a:t>
            </a:r>
            <a:r>
              <a:rPr lang="it-IT" sz="5600" dirty="0"/>
              <a:t> </a:t>
            </a:r>
            <a:r>
              <a:rPr lang="it-IT" sz="5600" dirty="0" err="1"/>
              <a:t>Schistosomiasis</a:t>
            </a:r>
            <a:r>
              <a:rPr lang="it-IT" sz="5600" dirty="0"/>
              <a:t>.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2007 – </a:t>
            </a:r>
            <a:r>
              <a:rPr lang="it-IT" sz="5600" dirty="0" err="1"/>
              <a:t>Fachärztin</a:t>
            </a:r>
            <a:r>
              <a:rPr lang="it-IT" sz="5600" dirty="0"/>
              <a:t> für Dermatologie: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“</a:t>
            </a:r>
            <a:r>
              <a:rPr lang="it-IT" sz="5600" b="1" dirty="0">
                <a:solidFill>
                  <a:srgbClr val="FF0000"/>
                </a:solidFill>
              </a:rPr>
              <a:t>Il ruolo dello stress acuto nella migrazione delle cellule di Langerhans epidermiche e nell’espressione cutanea di neuro peptidi”.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2008 – Klinische </a:t>
            </a:r>
            <a:r>
              <a:rPr lang="it-IT" sz="5600" dirty="0" err="1"/>
              <a:t>Forschung</a:t>
            </a:r>
            <a:r>
              <a:rPr lang="it-IT" sz="5600" dirty="0"/>
              <a:t> an </a:t>
            </a:r>
            <a:r>
              <a:rPr lang="it-IT" sz="5600" dirty="0" err="1"/>
              <a:t>der</a:t>
            </a:r>
            <a:r>
              <a:rPr lang="it-IT" sz="5600" dirty="0"/>
              <a:t> Abteilung für </a:t>
            </a:r>
            <a:r>
              <a:rPr lang="it-IT" sz="5600" dirty="0" err="1"/>
              <a:t>Innere</a:t>
            </a:r>
            <a:r>
              <a:rPr lang="it-IT" sz="5600" dirty="0"/>
              <a:t> Medizin </a:t>
            </a:r>
            <a:r>
              <a:rPr lang="it-IT" sz="5600" dirty="0" err="1"/>
              <a:t>am</a:t>
            </a:r>
            <a:r>
              <a:rPr lang="it-IT" sz="5600" dirty="0"/>
              <a:t> </a:t>
            </a:r>
            <a:r>
              <a:rPr lang="it-IT" sz="5600" dirty="0" err="1"/>
              <a:t>Krankenhaus</a:t>
            </a:r>
            <a:r>
              <a:rPr lang="it-IT" sz="5600" dirty="0"/>
              <a:t> Dubbo– </a:t>
            </a:r>
            <a:r>
              <a:rPr lang="it-IT" sz="5600" dirty="0" err="1"/>
              <a:t>Äthiopien</a:t>
            </a:r>
            <a:r>
              <a:rPr lang="it-IT" sz="5600" dirty="0"/>
              <a:t>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5600" dirty="0"/>
              <a:t>2008 – </a:t>
            </a:r>
            <a:r>
              <a:rPr lang="it-IT" sz="5600" dirty="0" err="1"/>
              <a:t>Fellowship</a:t>
            </a:r>
            <a:r>
              <a:rPr lang="it-IT" sz="5600" dirty="0"/>
              <a:t> zur </a:t>
            </a:r>
            <a:r>
              <a:rPr lang="it-IT" sz="5600" dirty="0" err="1"/>
              <a:t>Perfektionierung</a:t>
            </a:r>
            <a:r>
              <a:rPr lang="it-IT" sz="5600" dirty="0"/>
              <a:t> </a:t>
            </a:r>
            <a:r>
              <a:rPr lang="it-IT" sz="5600" dirty="0" err="1"/>
              <a:t>der</a:t>
            </a:r>
            <a:r>
              <a:rPr lang="it-IT" sz="5600" dirty="0"/>
              <a:t> </a:t>
            </a:r>
            <a:r>
              <a:rPr lang="it-IT" sz="5600" dirty="0" err="1"/>
              <a:t>dermatologischen</a:t>
            </a:r>
            <a:r>
              <a:rPr lang="it-IT" sz="5600" dirty="0"/>
              <a:t> und </a:t>
            </a:r>
            <a:r>
              <a:rPr lang="it-IT" sz="5600" dirty="0" err="1"/>
              <a:t>pädiatrischen</a:t>
            </a:r>
            <a:r>
              <a:rPr lang="it-IT" sz="5600" dirty="0"/>
              <a:t> Chirurgie und zur </a:t>
            </a:r>
            <a:r>
              <a:rPr lang="it-IT" sz="5600" dirty="0" err="1"/>
              <a:t>Handhabung</a:t>
            </a:r>
            <a:r>
              <a:rPr lang="it-IT" sz="5600" dirty="0"/>
              <a:t> von </a:t>
            </a:r>
            <a:r>
              <a:rPr lang="it-IT" sz="5600" dirty="0" err="1"/>
              <a:t>großflächigen</a:t>
            </a:r>
            <a:r>
              <a:rPr lang="it-IT" sz="5600" dirty="0"/>
              <a:t> </a:t>
            </a:r>
            <a:r>
              <a:rPr lang="it-IT" sz="5600" dirty="0" err="1"/>
              <a:t>Verbrennungen</a:t>
            </a:r>
            <a:r>
              <a:rPr lang="it-IT" sz="5600" dirty="0"/>
              <a:t> </a:t>
            </a:r>
            <a:r>
              <a:rPr lang="it-IT" sz="5600" dirty="0" err="1"/>
              <a:t>am</a:t>
            </a:r>
            <a:r>
              <a:rPr lang="it-IT" sz="5600" dirty="0"/>
              <a:t> </a:t>
            </a:r>
            <a:r>
              <a:rPr lang="it-IT" sz="5600" dirty="0" err="1"/>
              <a:t>Krankenhaus</a:t>
            </a:r>
            <a:r>
              <a:rPr lang="it-IT" sz="5600" dirty="0"/>
              <a:t> Bufalini in Cesena.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5600" dirty="0"/>
          </a:p>
          <a:p>
            <a:pPr fontAlgn="auto"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17412" name="Textfeld 5">
            <a:extLst>
              <a:ext uri="{FF2B5EF4-FFF2-40B4-BE49-F238E27FC236}">
                <a16:creationId xmlns:a16="http://schemas.microsoft.com/office/drawing/2014/main" id="{00E7E032-D739-A53A-588B-551CBBC82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2350" y="911225"/>
            <a:ext cx="15128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3600" b="1" dirty="0">
                <a:solidFill>
                  <a:srgbClr val="FF0000"/>
                </a:solidFill>
              </a:rPr>
              <a:t>Rom</a:t>
            </a:r>
          </a:p>
        </p:txBody>
      </p:sp>
      <p:sp>
        <p:nvSpPr>
          <p:cNvPr id="17413" name="Textfeld 8">
            <a:extLst>
              <a:ext uri="{FF2B5EF4-FFF2-40B4-BE49-F238E27FC236}">
                <a16:creationId xmlns:a16="http://schemas.microsoft.com/office/drawing/2014/main" id="{0FE7D5F9-DBFF-483A-26FE-5FA0B601A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9113" y="1844675"/>
            <a:ext cx="2722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4000" b="1">
                <a:solidFill>
                  <a:srgbClr val="929292"/>
                </a:solidFill>
              </a:rPr>
              <a:t>Manchester</a:t>
            </a:r>
          </a:p>
        </p:txBody>
      </p:sp>
      <p:sp>
        <p:nvSpPr>
          <p:cNvPr id="17414" name="Textfeld 9">
            <a:extLst>
              <a:ext uri="{FF2B5EF4-FFF2-40B4-BE49-F238E27FC236}">
                <a16:creationId xmlns:a16="http://schemas.microsoft.com/office/drawing/2014/main" id="{D0DE08F1-4DE9-BF64-B094-54A17437A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0" y="2781300"/>
            <a:ext cx="1965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4800" b="1">
                <a:solidFill>
                  <a:srgbClr val="92D050"/>
                </a:solidFill>
              </a:rPr>
              <a:t>Boston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91D5661-5D4C-3F25-3069-466579A07F8B}"/>
              </a:ext>
            </a:extLst>
          </p:cNvPr>
          <p:cNvSpPr txBox="1"/>
          <p:nvPr/>
        </p:nvSpPr>
        <p:spPr>
          <a:xfrm>
            <a:off x="9507932" y="3840163"/>
            <a:ext cx="268406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48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Äthiopien</a:t>
            </a:r>
          </a:p>
        </p:txBody>
      </p:sp>
      <p:sp>
        <p:nvSpPr>
          <p:cNvPr id="17416" name="Textfeld 12">
            <a:extLst>
              <a:ext uri="{FF2B5EF4-FFF2-40B4-BE49-F238E27FC236}">
                <a16:creationId xmlns:a16="http://schemas.microsoft.com/office/drawing/2014/main" id="{0897DDE9-9BC2-6B38-EC82-D43D5DD22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3313" y="5013325"/>
            <a:ext cx="200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3600" b="1">
                <a:solidFill>
                  <a:srgbClr val="941651"/>
                </a:solidFill>
              </a:rPr>
              <a:t>Cesena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08168F4-6805-77B6-BC5D-3866281F7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" y="-26988"/>
            <a:ext cx="10515600" cy="1325563"/>
          </a:xfrm>
        </p:spPr>
        <p:txBody>
          <a:bodyPr/>
          <a:lstStyle/>
          <a:p>
            <a:r>
              <a:rPr lang="de-DE" altLang="de-DE" sz="3200" b="1" dirty="0">
                <a:solidFill>
                  <a:srgbClr val="941651"/>
                </a:solidFill>
              </a:rPr>
              <a:t>Titel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763D1C8-1C85-BD10-1BD0-31276CBCB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9063" y="1052513"/>
            <a:ext cx="8137525" cy="4537075"/>
          </a:xfrm>
        </p:spPr>
        <p:txBody>
          <a:bodyPr>
            <a:normAutofit/>
          </a:bodyPr>
          <a:lstStyle/>
          <a:p>
            <a:pPr algn="just"/>
            <a:r>
              <a:rPr lang="it-IT" altLang="de-DE" sz="1600" dirty="0"/>
              <a:t>2009 – 2016 </a:t>
            </a:r>
            <a:r>
              <a:rPr lang="it-IT" altLang="de-DE" sz="1600" dirty="0" err="1"/>
              <a:t>Forscher</a:t>
            </a:r>
            <a:r>
              <a:rPr lang="it-IT" altLang="de-DE" sz="1600" dirty="0"/>
              <a:t> ATD MED 35 an </a:t>
            </a:r>
            <a:r>
              <a:rPr lang="it-IT" altLang="de-DE" sz="1600" dirty="0" err="1"/>
              <a:t>der</a:t>
            </a:r>
            <a:r>
              <a:rPr lang="it-IT" altLang="de-DE" sz="1600" dirty="0"/>
              <a:t> </a:t>
            </a:r>
            <a:r>
              <a:rPr lang="it-IT" altLang="de-DE" sz="1600" dirty="0" err="1"/>
              <a:t>Universität</a:t>
            </a:r>
            <a:r>
              <a:rPr lang="it-IT" altLang="de-DE" sz="1600" dirty="0"/>
              <a:t> Rom Tor Vergata.</a:t>
            </a:r>
          </a:p>
          <a:p>
            <a:pPr algn="just"/>
            <a:r>
              <a:rPr lang="it-IT" altLang="de-DE" sz="1600" dirty="0"/>
              <a:t>2012 - </a:t>
            </a:r>
            <a:r>
              <a:rPr lang="it-IT" altLang="de-DE" sz="1600" dirty="0">
                <a:solidFill>
                  <a:srgbClr val="FF0000"/>
                </a:solidFill>
              </a:rPr>
              <a:t>MASTER</a:t>
            </a:r>
            <a:r>
              <a:rPr lang="it-IT" altLang="de-DE" sz="1600" dirty="0"/>
              <a:t> UNIVERSIT. 2. </a:t>
            </a:r>
            <a:r>
              <a:rPr lang="it-IT" altLang="de-DE" sz="1600" dirty="0" err="1"/>
              <a:t>Ebene</a:t>
            </a:r>
            <a:r>
              <a:rPr lang="it-IT" altLang="de-DE" sz="1600" dirty="0"/>
              <a:t> in </a:t>
            </a:r>
            <a:r>
              <a:rPr lang="it-IT" altLang="de-DE" sz="1600" dirty="0" err="1"/>
              <a:t>Dermoskopie</a:t>
            </a:r>
            <a:r>
              <a:rPr lang="it-IT" altLang="de-DE" sz="1600" dirty="0"/>
              <a:t> </a:t>
            </a:r>
            <a:r>
              <a:rPr lang="it-IT" altLang="de-DE" sz="1600" dirty="0" err="1"/>
              <a:t>Universität</a:t>
            </a:r>
            <a:r>
              <a:rPr lang="it-IT" altLang="de-DE" sz="1600" dirty="0"/>
              <a:t> Rom Tor Vergata – “Il follow-up del nevo displastico”</a:t>
            </a:r>
          </a:p>
          <a:p>
            <a:pPr algn="just"/>
            <a:r>
              <a:rPr lang="it-IT" altLang="de-DE" sz="1600" dirty="0"/>
              <a:t>2013 – </a:t>
            </a:r>
            <a:r>
              <a:rPr lang="it-IT" altLang="de-DE" sz="1600" dirty="0" err="1"/>
              <a:t>Wissenschaftliche</a:t>
            </a:r>
            <a:r>
              <a:rPr lang="it-IT" altLang="de-DE" sz="1600" dirty="0"/>
              <a:t> </a:t>
            </a:r>
            <a:r>
              <a:rPr lang="it-IT" altLang="de-DE" sz="1600" dirty="0" err="1">
                <a:solidFill>
                  <a:srgbClr val="FF0000"/>
                </a:solidFill>
              </a:rPr>
              <a:t>Habilitierung</a:t>
            </a:r>
            <a:r>
              <a:rPr lang="it-IT" altLang="de-DE" sz="1600" dirty="0">
                <a:solidFill>
                  <a:srgbClr val="FF0000"/>
                </a:solidFill>
              </a:rPr>
              <a:t> </a:t>
            </a:r>
            <a:r>
              <a:rPr lang="it-IT" altLang="de-DE" sz="1600" dirty="0"/>
              <a:t>06/D4 </a:t>
            </a:r>
            <a:r>
              <a:rPr lang="it-IT" altLang="de-DE" sz="1600" dirty="0" err="1"/>
              <a:t>als</a:t>
            </a:r>
            <a:r>
              <a:rPr lang="it-IT" altLang="de-DE" sz="1600" dirty="0"/>
              <a:t> </a:t>
            </a:r>
            <a:r>
              <a:rPr lang="it-IT" altLang="de-DE" sz="1600" dirty="0" err="1"/>
              <a:t>Assoziierter</a:t>
            </a:r>
            <a:r>
              <a:rPr lang="it-IT" altLang="de-DE" sz="1600" dirty="0"/>
              <a:t> Professor </a:t>
            </a:r>
            <a:r>
              <a:rPr lang="it-IT" altLang="de-DE" sz="1600" dirty="0">
                <a:solidFill>
                  <a:srgbClr val="FF0000"/>
                </a:solidFill>
              </a:rPr>
              <a:t>(II </a:t>
            </a:r>
            <a:r>
              <a:rPr lang="it-IT" altLang="de-DE" sz="1600" dirty="0" err="1">
                <a:solidFill>
                  <a:srgbClr val="FF0000"/>
                </a:solidFill>
              </a:rPr>
              <a:t>Ebene</a:t>
            </a:r>
            <a:r>
              <a:rPr lang="it-IT" altLang="de-DE" sz="1600" dirty="0">
                <a:solidFill>
                  <a:srgbClr val="FF0000"/>
                </a:solidFill>
              </a:rPr>
              <a:t>) </a:t>
            </a:r>
            <a:r>
              <a:rPr lang="it-IT" altLang="de-DE" sz="1600" dirty="0"/>
              <a:t>– </a:t>
            </a:r>
            <a:r>
              <a:rPr lang="it-IT" altLang="de-DE" sz="1600" dirty="0" err="1"/>
              <a:t>gültig</a:t>
            </a:r>
            <a:r>
              <a:rPr lang="it-IT" altLang="de-DE" sz="1600" dirty="0"/>
              <a:t> </a:t>
            </a:r>
            <a:r>
              <a:rPr lang="it-IT" altLang="de-DE" sz="1600" dirty="0" err="1"/>
              <a:t>vom</a:t>
            </a:r>
            <a:r>
              <a:rPr lang="it-IT" altLang="de-DE" sz="1600" dirty="0"/>
              <a:t> 16-12-2013 bis zum 16-</a:t>
            </a:r>
            <a:r>
              <a:rPr lang="it-IT" altLang="de-DE" sz="1600" dirty="0">
                <a:solidFill>
                  <a:srgbClr val="FF0000"/>
                </a:solidFill>
              </a:rPr>
              <a:t>12-2024.</a:t>
            </a:r>
          </a:p>
          <a:p>
            <a:pPr algn="just"/>
            <a:r>
              <a:rPr lang="it-IT" altLang="de-DE" sz="1600" dirty="0"/>
              <a:t>2014 – </a:t>
            </a:r>
            <a:r>
              <a:rPr lang="it-IT" altLang="de-DE" sz="1600" dirty="0" err="1"/>
              <a:t>Wissenschaftliche</a:t>
            </a:r>
            <a:r>
              <a:rPr lang="it-IT" altLang="de-DE" sz="1600" dirty="0"/>
              <a:t> </a:t>
            </a:r>
            <a:r>
              <a:rPr lang="it-IT" altLang="de-DE" sz="1600" dirty="0" err="1">
                <a:solidFill>
                  <a:srgbClr val="FF0000"/>
                </a:solidFill>
              </a:rPr>
              <a:t>Habilitierung</a:t>
            </a:r>
            <a:r>
              <a:rPr lang="it-IT" altLang="de-DE" sz="1600" dirty="0">
                <a:solidFill>
                  <a:srgbClr val="FF0000"/>
                </a:solidFill>
              </a:rPr>
              <a:t> </a:t>
            </a:r>
            <a:r>
              <a:rPr lang="it-IT" altLang="de-DE" sz="1600" dirty="0"/>
              <a:t>06/D4 </a:t>
            </a:r>
            <a:r>
              <a:rPr lang="it-IT" altLang="de-DE" sz="1600" dirty="0" err="1"/>
              <a:t>als</a:t>
            </a:r>
            <a:r>
              <a:rPr lang="it-IT" altLang="de-DE" sz="1600" dirty="0"/>
              <a:t> </a:t>
            </a:r>
            <a:r>
              <a:rPr lang="it-IT" altLang="de-DE" sz="1600" dirty="0" err="1"/>
              <a:t>Ordentlicher</a:t>
            </a:r>
            <a:r>
              <a:rPr lang="it-IT" altLang="de-DE" sz="1600" dirty="0"/>
              <a:t> Professor </a:t>
            </a:r>
            <a:r>
              <a:rPr lang="it-IT" altLang="de-DE" sz="1600" dirty="0">
                <a:solidFill>
                  <a:srgbClr val="FF0000"/>
                </a:solidFill>
              </a:rPr>
              <a:t>(I. </a:t>
            </a:r>
            <a:r>
              <a:rPr lang="it-IT" altLang="de-DE" sz="1600" dirty="0" err="1">
                <a:solidFill>
                  <a:srgbClr val="FF0000"/>
                </a:solidFill>
              </a:rPr>
              <a:t>Ebene</a:t>
            </a:r>
            <a:r>
              <a:rPr lang="it-IT" altLang="de-DE" sz="1600" dirty="0">
                <a:solidFill>
                  <a:srgbClr val="FF0000"/>
                </a:solidFill>
              </a:rPr>
              <a:t>)  </a:t>
            </a:r>
            <a:r>
              <a:rPr lang="it-IT" altLang="de-DE" sz="1600" dirty="0"/>
              <a:t>- </a:t>
            </a:r>
            <a:r>
              <a:rPr lang="it-IT" altLang="de-DE" sz="1600" dirty="0" err="1"/>
              <a:t>gültig</a:t>
            </a:r>
            <a:r>
              <a:rPr lang="it-IT" altLang="de-DE" sz="1600" dirty="0"/>
              <a:t> </a:t>
            </a:r>
            <a:r>
              <a:rPr lang="it-IT" altLang="de-DE" sz="1600" dirty="0" err="1"/>
              <a:t>vom</a:t>
            </a:r>
            <a:r>
              <a:rPr lang="it-IT" altLang="de-DE" sz="1600" dirty="0"/>
              <a:t> 1-12-2014 bis zum </a:t>
            </a:r>
            <a:r>
              <a:rPr lang="it-IT" altLang="de-DE" sz="1600" dirty="0">
                <a:solidFill>
                  <a:srgbClr val="FF0000"/>
                </a:solidFill>
              </a:rPr>
              <a:t>1-12-2025.</a:t>
            </a:r>
          </a:p>
          <a:p>
            <a:pPr algn="just"/>
            <a:r>
              <a:rPr lang="it-IT" altLang="de-DE" sz="1600" dirty="0"/>
              <a:t>2022 – </a:t>
            </a:r>
            <a:r>
              <a:rPr lang="it-IT" altLang="de-DE" sz="1600" dirty="0" err="1"/>
              <a:t>Erhalt</a:t>
            </a:r>
            <a:r>
              <a:rPr lang="it-IT" altLang="de-DE" sz="1600" dirty="0"/>
              <a:t> </a:t>
            </a:r>
            <a:r>
              <a:rPr lang="it-IT" altLang="de-DE" sz="1600" dirty="0" err="1"/>
              <a:t>der</a:t>
            </a:r>
            <a:r>
              <a:rPr lang="it-IT" altLang="de-DE" sz="1600" dirty="0"/>
              <a:t> </a:t>
            </a:r>
            <a:r>
              <a:rPr lang="it-IT" altLang="de-DE" sz="1600" dirty="0" err="1">
                <a:solidFill>
                  <a:srgbClr val="FF0000"/>
                </a:solidFill>
              </a:rPr>
              <a:t>hohen</a:t>
            </a:r>
            <a:r>
              <a:rPr lang="it-IT" altLang="de-DE" sz="1600" dirty="0">
                <a:solidFill>
                  <a:srgbClr val="FF0000"/>
                </a:solidFill>
              </a:rPr>
              <a:t> </a:t>
            </a:r>
            <a:r>
              <a:rPr lang="it-IT" altLang="de-DE" sz="1600" dirty="0" err="1">
                <a:solidFill>
                  <a:srgbClr val="FF0000"/>
                </a:solidFill>
              </a:rPr>
              <a:t>Spezialisierung</a:t>
            </a:r>
            <a:r>
              <a:rPr lang="it-IT" altLang="de-DE" sz="1600" dirty="0">
                <a:solidFill>
                  <a:srgbClr val="FF0000"/>
                </a:solidFill>
              </a:rPr>
              <a:t> 1. </a:t>
            </a:r>
            <a:r>
              <a:rPr lang="it-IT" altLang="de-DE" sz="1600" dirty="0" err="1">
                <a:solidFill>
                  <a:srgbClr val="FF0000"/>
                </a:solidFill>
              </a:rPr>
              <a:t>Ebene</a:t>
            </a:r>
            <a:r>
              <a:rPr lang="it-IT" altLang="de-DE" sz="1600" dirty="0">
                <a:solidFill>
                  <a:srgbClr val="FF0000"/>
                </a:solidFill>
              </a:rPr>
              <a:t> </a:t>
            </a:r>
            <a:r>
              <a:rPr lang="it-IT" altLang="de-DE" sz="1600" dirty="0"/>
              <a:t>von </a:t>
            </a:r>
            <a:r>
              <a:rPr lang="it-IT" altLang="de-DE" sz="1600" dirty="0" err="1"/>
              <a:t>Seiten</a:t>
            </a:r>
            <a:r>
              <a:rPr lang="it-IT" altLang="de-DE" sz="1600" dirty="0"/>
              <a:t> des Südtiroler </a:t>
            </a:r>
            <a:r>
              <a:rPr lang="it-IT" altLang="de-DE" sz="1600" dirty="0" err="1"/>
              <a:t>Sanitätsbetriebes</a:t>
            </a:r>
            <a:r>
              <a:rPr lang="it-IT" altLang="de-DE" sz="1600" dirty="0"/>
              <a:t> in Dermatologie – </a:t>
            </a:r>
            <a:r>
              <a:rPr lang="it-IT" altLang="de-DE" sz="1600" dirty="0" err="1"/>
              <a:t>dermatologische</a:t>
            </a:r>
            <a:r>
              <a:rPr lang="it-IT" altLang="de-DE" sz="1600" dirty="0"/>
              <a:t> </a:t>
            </a:r>
            <a:r>
              <a:rPr lang="it-IT" altLang="de-DE" sz="1600" dirty="0" err="1"/>
              <a:t>Autoimmunerkrankungen</a:t>
            </a:r>
            <a:r>
              <a:rPr lang="it-IT" altLang="de-DE" sz="1600" dirty="0"/>
              <a:t> und </a:t>
            </a:r>
            <a:r>
              <a:rPr lang="it-IT" altLang="de-DE" sz="1600" dirty="0" err="1"/>
              <a:t>Pathologien</a:t>
            </a:r>
            <a:r>
              <a:rPr lang="it-IT" altLang="de-DE" sz="1600" dirty="0"/>
              <a:t>, die </a:t>
            </a:r>
            <a:r>
              <a:rPr lang="it-IT" altLang="de-DE" sz="1600" dirty="0" err="1"/>
              <a:t>einen</a:t>
            </a:r>
            <a:r>
              <a:rPr lang="it-IT" altLang="de-DE" sz="1600" dirty="0"/>
              <a:t> </a:t>
            </a:r>
            <a:r>
              <a:rPr lang="it-IT" altLang="de-DE" sz="1600" dirty="0" err="1"/>
              <a:t>multidisziplinären</a:t>
            </a:r>
            <a:r>
              <a:rPr lang="it-IT" altLang="de-DE" sz="1600" dirty="0"/>
              <a:t> </a:t>
            </a:r>
            <a:r>
              <a:rPr lang="it-IT" altLang="de-DE" sz="1600" dirty="0" err="1"/>
              <a:t>Ansatz</a:t>
            </a:r>
            <a:r>
              <a:rPr lang="it-IT" altLang="de-DE" sz="1600" dirty="0"/>
              <a:t> </a:t>
            </a:r>
            <a:r>
              <a:rPr lang="it-IT" altLang="de-DE" sz="1600" dirty="0" err="1"/>
              <a:t>erfordern</a:t>
            </a:r>
            <a:r>
              <a:rPr lang="it-IT" altLang="de-DE" sz="1600" dirty="0"/>
              <a:t>.</a:t>
            </a:r>
          </a:p>
          <a:p>
            <a:pPr algn="just"/>
            <a:r>
              <a:rPr lang="it-IT" altLang="de-DE" sz="1600" dirty="0" err="1">
                <a:solidFill>
                  <a:srgbClr val="FF0000"/>
                </a:solidFill>
              </a:rPr>
              <a:t>Managementkurs</a:t>
            </a:r>
            <a:r>
              <a:rPr lang="it-IT" altLang="de-DE" sz="1600" dirty="0">
                <a:solidFill>
                  <a:srgbClr val="FF0000"/>
                </a:solidFill>
              </a:rPr>
              <a:t> </a:t>
            </a:r>
            <a:r>
              <a:rPr lang="it-IT" altLang="de-DE" sz="1600" dirty="0"/>
              <a:t>für </a:t>
            </a:r>
            <a:r>
              <a:rPr lang="it-IT" altLang="de-DE" sz="1600" dirty="0" err="1"/>
              <a:t>Führungskräfte</a:t>
            </a:r>
            <a:r>
              <a:rPr lang="it-IT" altLang="de-DE" sz="1600" dirty="0"/>
              <a:t> </a:t>
            </a:r>
            <a:r>
              <a:rPr lang="it-IT" altLang="de-DE" sz="1600" dirty="0" err="1"/>
              <a:t>aus</a:t>
            </a:r>
            <a:r>
              <a:rPr lang="it-IT" altLang="de-DE" sz="1600" dirty="0"/>
              <a:t> dem </a:t>
            </a:r>
            <a:r>
              <a:rPr lang="it-IT" altLang="de-DE" sz="1600" dirty="0" err="1"/>
              <a:t>Gesundheitswesen</a:t>
            </a:r>
            <a:r>
              <a:rPr lang="it-IT" altLang="de-DE" sz="1600" dirty="0"/>
              <a:t>, </a:t>
            </a:r>
            <a:r>
              <a:rPr lang="it-IT" altLang="de-DE" sz="1600" dirty="0" err="1"/>
              <a:t>abgeschlossen</a:t>
            </a:r>
            <a:r>
              <a:rPr lang="it-IT" altLang="de-DE" sz="1600" dirty="0"/>
              <a:t> </a:t>
            </a:r>
            <a:r>
              <a:rPr lang="it-IT" altLang="de-DE" sz="1600" dirty="0" err="1"/>
              <a:t>am</a:t>
            </a:r>
            <a:r>
              <a:rPr lang="it-IT" altLang="de-DE" sz="1600" dirty="0"/>
              <a:t> 15.12.2023</a:t>
            </a:r>
          </a:p>
          <a:p>
            <a:pPr>
              <a:buFont typeface="Arial" panose="020B0604020202020204" pitchFamily="34" charset="0"/>
              <a:buNone/>
            </a:pPr>
            <a:endParaRPr lang="de-DE" altLang="de-DE" sz="1600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1EBECDD3-0CF3-F455-6109-89756ACD66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370190"/>
              </p:ext>
            </p:extLst>
          </p:nvPr>
        </p:nvGraphicFramePr>
        <p:xfrm>
          <a:off x="8551863" y="1041400"/>
          <a:ext cx="3376612" cy="451512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590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081"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900">
                          <a:effectLst/>
                        </a:rPr>
                        <a:t>n.</a:t>
                      </a:r>
                      <a:endParaRPr lang="de-D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161"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x-none" sz="1200" dirty="0">
                          <a:solidFill>
                            <a:schemeClr val="tx1"/>
                          </a:solidFill>
                          <a:effectLst/>
                        </a:rPr>
                        <a:t>ARTI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KEL IN INTERNAZIONALEN ZEITSCHRIFTEN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</a:rPr>
                        <a:t>103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161"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KAPITEL IN BÜCHERN 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</a:rPr>
                        <a:t>14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20">
                <a:tc>
                  <a:txBody>
                    <a:bodyPr/>
                    <a:lstStyle/>
                    <a:p>
                      <a:pPr algn="just"/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ARTIKEL IN NATIONALEN ZEITSCHRIFTEN</a:t>
                      </a:r>
                      <a:r>
                        <a:rPr lang="it-IT" sz="1200" u="sng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</a:rPr>
                        <a:t>4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161">
                <a:tc>
                  <a:txBody>
                    <a:bodyPr/>
                    <a:lstStyle/>
                    <a:p>
                      <a:pPr algn="just"/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ABSTRACT IN ZEITSCHRIFTEN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</a:rPr>
                        <a:t>16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20">
                <a:tc>
                  <a:txBody>
                    <a:bodyPr/>
                    <a:lstStyle/>
                    <a:p>
                      <a:pPr algn="l"/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PRÄSENTATIONEN UND VORTRÄGE IN SEMINAREN; KURSEN UND MEETING AUF NATIONALER UND INTERNATIONALER EBENE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  <a:latin typeface="+mn-lt"/>
                          <a:ea typeface="+mn-ea"/>
                        </a:rPr>
                        <a:t>80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2242"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PRÄSENTIERTE ABSTRACTS IN NATIONALEN UND INTERNATIONALEN MEETINGS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</a:rPr>
                        <a:t>45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2242">
                <a:tc>
                  <a:txBody>
                    <a:bodyPr/>
                    <a:lstStyle/>
                    <a:p>
                      <a:pPr algn="l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PRÄSENTIERTE POSTER IN NATIONALEN UND INTERNATIONALEN MEETINGS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060065" algn="ctr"/>
                          <a:tab pos="6120130" algn="r"/>
                          <a:tab pos="1828800" algn="l"/>
                        </a:tabLst>
                      </a:pPr>
                      <a:r>
                        <a:rPr lang="it-IT" sz="1200" dirty="0">
                          <a:effectLst/>
                          <a:latin typeface="+mn-lt"/>
                          <a:ea typeface="+mn-ea"/>
                        </a:rPr>
                        <a:t>42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5" marR="6858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489" name="CasellaDiTesto 1">
            <a:extLst>
              <a:ext uri="{FF2B5EF4-FFF2-40B4-BE49-F238E27FC236}">
                <a16:creationId xmlns:a16="http://schemas.microsoft.com/office/drawing/2014/main" id="{B74AFFA1-6793-CF04-1CB5-7467C6EF8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0150" y="260350"/>
            <a:ext cx="2389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de-DE" sz="3600" b="1">
                <a:solidFill>
                  <a:srgbClr val="00B050"/>
                </a:solidFill>
              </a:rPr>
              <a:t>H-INDEX 30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4462A3DF-7CFC-8EDF-E78B-D5CABDFCF6D7}"/>
              </a:ext>
            </a:extLst>
          </p:cNvPr>
          <p:cNvSpPr/>
          <p:nvPr/>
        </p:nvSpPr>
        <p:spPr>
          <a:xfrm>
            <a:off x="8399463" y="115888"/>
            <a:ext cx="3305175" cy="914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n>
                <a:solidFill>
                  <a:srgbClr val="C00000"/>
                </a:solidFill>
              </a:ln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>
            <a:extLst>
              <a:ext uri="{FF2B5EF4-FFF2-40B4-BE49-F238E27FC236}">
                <a16:creationId xmlns:a16="http://schemas.microsoft.com/office/drawing/2014/main" id="{00324CD9-664A-5DDE-E711-81DE313693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4963" y="-315913"/>
            <a:ext cx="10515600" cy="1358901"/>
          </a:xfrm>
        </p:spPr>
        <p:txBody>
          <a:bodyPr/>
          <a:lstStyle/>
          <a:p>
            <a:r>
              <a:rPr lang="de-DE" altLang="de-DE" sz="3200" b="1" dirty="0">
                <a:solidFill>
                  <a:srgbClr val="941651"/>
                </a:solidFill>
              </a:rPr>
              <a:t>Lehr- und Dozententätigkeit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EB1814-A73F-3E63-F1C7-B918125BF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75" y="1125538"/>
            <a:ext cx="11811000" cy="4535710"/>
          </a:xfrm>
        </p:spPr>
        <p:txBody>
          <a:bodyPr>
            <a:normAutofit/>
          </a:bodyPr>
          <a:lstStyle/>
          <a:p>
            <a:pPr algn="just">
              <a:lnSpc>
                <a:spcPct val="70000"/>
              </a:lnSpc>
            </a:pPr>
            <a:r>
              <a:rPr lang="it-IT" altLang="de-DE" sz="1400" dirty="0" err="1"/>
              <a:t>Dozentin</a:t>
            </a:r>
            <a:r>
              <a:rPr lang="it-IT" altLang="de-DE" sz="1400" dirty="0"/>
              <a:t> an </a:t>
            </a:r>
            <a:r>
              <a:rPr lang="it-IT" altLang="de-DE" sz="1400" dirty="0" err="1"/>
              <a:t>der</a:t>
            </a:r>
            <a:r>
              <a:rPr lang="it-IT" altLang="de-DE" sz="1400" dirty="0"/>
              <a:t> </a:t>
            </a:r>
            <a:r>
              <a:rPr lang="it-IT" altLang="de-DE" sz="1400" dirty="0">
                <a:solidFill>
                  <a:srgbClr val="FF0000"/>
                </a:solidFill>
              </a:rPr>
              <a:t>Università Nostra Signora del Buon Consiglio in </a:t>
            </a:r>
            <a:r>
              <a:rPr lang="it-IT" altLang="de-DE" sz="2000" b="1" dirty="0">
                <a:solidFill>
                  <a:srgbClr val="FF0000"/>
                </a:solidFill>
              </a:rPr>
              <a:t>Tirana</a:t>
            </a:r>
            <a:r>
              <a:rPr lang="it-IT" altLang="de-DE" sz="1900" b="1" dirty="0">
                <a:solidFill>
                  <a:srgbClr val="FF0000"/>
                </a:solidFill>
              </a:rPr>
              <a:t> – </a:t>
            </a:r>
            <a:r>
              <a:rPr lang="it-IT" altLang="de-DE" sz="1400" dirty="0" err="1"/>
              <a:t>Lehrtätigkeit</a:t>
            </a:r>
            <a:r>
              <a:rPr lang="it-IT" altLang="de-DE" sz="1400" dirty="0"/>
              <a:t> </a:t>
            </a:r>
            <a:r>
              <a:rPr lang="it-IT" altLang="de-DE" sz="1400" dirty="0" err="1"/>
              <a:t>zu</a:t>
            </a:r>
            <a:r>
              <a:rPr lang="it-IT" altLang="de-DE" sz="1400" dirty="0"/>
              <a:t> </a:t>
            </a:r>
            <a:r>
              <a:rPr lang="it-IT" altLang="de-DE" sz="1400" dirty="0" err="1"/>
              <a:t>Haut</a:t>
            </a:r>
            <a:r>
              <a:rPr lang="it-IT" altLang="de-DE" sz="1400" dirty="0"/>
              <a:t>- und </a:t>
            </a:r>
            <a:r>
              <a:rPr lang="it-IT" altLang="de-DE" sz="1400" dirty="0" err="1"/>
              <a:t>Geschlechtserkrankungen</a:t>
            </a:r>
            <a:r>
              <a:rPr lang="it-IT" altLang="de-DE" sz="1400" dirty="0"/>
              <a:t> </a:t>
            </a:r>
            <a:r>
              <a:rPr lang="it-IT" altLang="de-DE" sz="1400" dirty="0" err="1"/>
              <a:t>im</a:t>
            </a:r>
            <a:r>
              <a:rPr lang="it-IT" altLang="de-DE" sz="1400" dirty="0"/>
              <a:t> </a:t>
            </a:r>
            <a:r>
              <a:rPr lang="it-IT" altLang="de-DE" sz="1400" dirty="0" err="1"/>
              <a:t>Studiengang</a:t>
            </a:r>
            <a:r>
              <a:rPr lang="it-IT" altLang="de-DE" sz="1400" dirty="0"/>
              <a:t> «Medicina e Chirurgia» - AA 2009 - 2019.</a:t>
            </a:r>
          </a:p>
          <a:p>
            <a:pPr algn="just">
              <a:lnSpc>
                <a:spcPct val="70000"/>
              </a:lnSpc>
            </a:pPr>
            <a:endParaRPr lang="de-DE" altLang="de-DE" sz="1400" dirty="0"/>
          </a:p>
          <a:p>
            <a:pPr algn="just">
              <a:lnSpc>
                <a:spcPct val="70000"/>
              </a:lnSpc>
            </a:pPr>
            <a:r>
              <a:rPr lang="it-IT" altLang="de-DE" sz="1400" dirty="0" err="1"/>
              <a:t>Dozentin</a:t>
            </a:r>
            <a:r>
              <a:rPr lang="it-IT" altLang="de-DE" sz="1400" dirty="0"/>
              <a:t> </a:t>
            </a:r>
            <a:r>
              <a:rPr lang="it-IT" altLang="de-DE" sz="1400" dirty="0" err="1"/>
              <a:t>zu</a:t>
            </a:r>
            <a:r>
              <a:rPr lang="it-IT" altLang="de-DE" sz="1400" dirty="0"/>
              <a:t> </a:t>
            </a:r>
            <a:r>
              <a:rPr lang="it-IT" altLang="de-DE" sz="1400" dirty="0" err="1"/>
              <a:t>pädiatrischer</a:t>
            </a:r>
            <a:r>
              <a:rPr lang="it-IT" altLang="de-DE" sz="1400" dirty="0"/>
              <a:t> Dermatologie</a:t>
            </a:r>
            <a:r>
              <a:rPr lang="it-IT" altLang="de-DE" sz="1400" dirty="0">
                <a:cs typeface="Arial" panose="020B0604020202020204" pitchFamily="34" charset="0"/>
              </a:rPr>
              <a:t> - Master 2. </a:t>
            </a:r>
            <a:r>
              <a:rPr lang="it-IT" altLang="de-DE" sz="1400" dirty="0" err="1">
                <a:cs typeface="Arial" panose="020B0604020202020204" pitchFamily="34" charset="0"/>
              </a:rPr>
              <a:t>Ebene</a:t>
            </a:r>
            <a:r>
              <a:rPr lang="it-IT" altLang="de-DE" sz="1400" dirty="0">
                <a:cs typeface="Arial" panose="020B0604020202020204" pitchFamily="34" charset="0"/>
              </a:rPr>
              <a:t> </a:t>
            </a:r>
            <a:r>
              <a:rPr lang="it-IT" altLang="de-DE" sz="1400" dirty="0" err="1">
                <a:cs typeface="Arial" panose="020B0604020202020204" pitchFamily="34" charset="0"/>
              </a:rPr>
              <a:t>im</a:t>
            </a:r>
            <a:r>
              <a:rPr lang="it-IT" altLang="de-DE" sz="1400" dirty="0">
                <a:cs typeface="Arial" panose="020B0604020202020204" pitchFamily="34" charset="0"/>
              </a:rPr>
              <a:t> </a:t>
            </a:r>
            <a:r>
              <a:rPr lang="it-IT" altLang="de-DE" sz="1400" dirty="0" err="1">
                <a:cs typeface="Arial" panose="020B0604020202020204" pitchFamily="34" charset="0"/>
              </a:rPr>
              <a:t>Studiengang</a:t>
            </a:r>
            <a:r>
              <a:rPr lang="it-IT" altLang="de-DE" sz="1400" dirty="0">
                <a:cs typeface="Arial" panose="020B0604020202020204" pitchFamily="34" charset="0"/>
              </a:rPr>
              <a:t> «Medicina e Chirurgia» </a:t>
            </a:r>
            <a:r>
              <a:rPr lang="it-IT" altLang="de-DE" sz="1400" dirty="0" err="1">
                <a:cs typeface="Arial" panose="020B0604020202020204" pitchFamily="34" charset="0"/>
              </a:rPr>
              <a:t>der</a:t>
            </a:r>
            <a:r>
              <a:rPr lang="it-IT" altLang="de-DE" sz="1400" dirty="0">
                <a:cs typeface="Arial" panose="020B0604020202020204" pitchFamily="34" charset="0"/>
              </a:rPr>
              <a:t> </a:t>
            </a:r>
            <a:r>
              <a:rPr lang="it-IT" altLang="de-DE" sz="1400" dirty="0">
                <a:solidFill>
                  <a:srgbClr val="FF0000"/>
                </a:solidFill>
                <a:cs typeface="Arial" panose="020B0604020202020204" pitchFamily="34" charset="0"/>
              </a:rPr>
              <a:t>Università degli Studi di </a:t>
            </a:r>
            <a:r>
              <a:rPr lang="it-IT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Roma</a:t>
            </a:r>
            <a:r>
              <a:rPr lang="it-IT" altLang="de-DE" sz="1400" dirty="0">
                <a:solidFill>
                  <a:srgbClr val="FF0000"/>
                </a:solidFill>
                <a:cs typeface="Arial" panose="020B0604020202020204" pitchFamily="34" charset="0"/>
              </a:rPr>
              <a:t> Tor Vergata </a:t>
            </a:r>
            <a:r>
              <a:rPr lang="it-IT" altLang="de-DE" sz="1400" dirty="0">
                <a:cs typeface="Arial" panose="020B0604020202020204" pitchFamily="34" charset="0"/>
              </a:rPr>
              <a:t>- AA 2014-2015.</a:t>
            </a:r>
          </a:p>
          <a:p>
            <a:pPr algn="just">
              <a:lnSpc>
                <a:spcPct val="70000"/>
              </a:lnSpc>
              <a:buFont typeface="Arial" panose="020B0604020202020204" pitchFamily="34" charset="0"/>
              <a:buNone/>
            </a:pPr>
            <a:endParaRPr lang="it-IT" altLang="de-DE" sz="1400" dirty="0">
              <a:cs typeface="Arial" panose="020B0604020202020204" pitchFamily="34" charset="0"/>
            </a:endParaRPr>
          </a:p>
          <a:p>
            <a:pPr algn="just">
              <a:lnSpc>
                <a:spcPct val="70000"/>
              </a:lnSpc>
            </a:pPr>
            <a:r>
              <a:rPr lang="it-IT" altLang="de-DE" sz="1400" dirty="0" err="1">
                <a:cs typeface="Arial" panose="020B0604020202020204" pitchFamily="34" charset="0"/>
              </a:rPr>
              <a:t>Dozentin</a:t>
            </a:r>
            <a:r>
              <a:rPr lang="it-IT" altLang="de-DE" sz="1400" dirty="0">
                <a:cs typeface="Arial" panose="020B0604020202020204" pitchFamily="34" charset="0"/>
              </a:rPr>
              <a:t> in Dermatologie für </a:t>
            </a:r>
            <a:r>
              <a:rPr lang="it-IT" altLang="de-DE" sz="1400" dirty="0" err="1">
                <a:cs typeface="Arial" panose="020B0604020202020204" pitchFamily="34" charset="0"/>
              </a:rPr>
              <a:t>den</a:t>
            </a:r>
            <a:r>
              <a:rPr lang="it-IT" altLang="de-DE" sz="1400" dirty="0">
                <a:cs typeface="Arial" panose="020B0604020202020204" pitchFamily="34" charset="0"/>
              </a:rPr>
              <a:t> Master 2. </a:t>
            </a:r>
            <a:r>
              <a:rPr lang="it-IT" altLang="de-DE" sz="1400" dirty="0" err="1">
                <a:cs typeface="Arial" panose="020B0604020202020204" pitchFamily="34" charset="0"/>
              </a:rPr>
              <a:t>Ebene</a:t>
            </a:r>
            <a:r>
              <a:rPr lang="it-IT" altLang="de-DE" sz="1400" dirty="0">
                <a:cs typeface="Arial" panose="020B0604020202020204" pitchFamily="34" charset="0"/>
              </a:rPr>
              <a:t> in «Clinica e patofisiologia sperimentale delle malattie infiammatorie e croniche dell'intestino» an </a:t>
            </a:r>
            <a:r>
              <a:rPr lang="it-IT" altLang="de-DE" sz="1400" dirty="0" err="1">
                <a:cs typeface="Arial" panose="020B0604020202020204" pitchFamily="34" charset="0"/>
              </a:rPr>
              <a:t>den</a:t>
            </a:r>
            <a:r>
              <a:rPr lang="it-IT" altLang="de-DE" sz="1400" dirty="0">
                <a:cs typeface="Arial" panose="020B0604020202020204" pitchFamily="34" charset="0"/>
              </a:rPr>
              <a:t> </a:t>
            </a:r>
            <a:r>
              <a:rPr lang="it-IT" altLang="de-DE" sz="1400" dirty="0" err="1">
                <a:cs typeface="Arial" panose="020B0604020202020204" pitchFamily="34" charset="0"/>
              </a:rPr>
              <a:t>Departements</a:t>
            </a:r>
            <a:r>
              <a:rPr lang="it-IT" altLang="de-DE" sz="1400" dirty="0">
                <a:cs typeface="Arial" panose="020B0604020202020204" pitchFamily="34" charset="0"/>
              </a:rPr>
              <a:t> für Medizin und Chirurgie an </a:t>
            </a:r>
            <a:r>
              <a:rPr lang="it-IT" altLang="de-DE" sz="1400" dirty="0" err="1">
                <a:cs typeface="Arial" panose="020B0604020202020204" pitchFamily="34" charset="0"/>
              </a:rPr>
              <a:t>der</a:t>
            </a:r>
            <a:r>
              <a:rPr lang="it-IT" altLang="de-DE" sz="1400" dirty="0">
                <a:cs typeface="Arial" panose="020B0604020202020204" pitchFamily="34" charset="0"/>
              </a:rPr>
              <a:t> </a:t>
            </a:r>
            <a:r>
              <a:rPr lang="it-IT" altLang="de-DE" sz="1400" dirty="0">
                <a:solidFill>
                  <a:srgbClr val="FF0000"/>
                </a:solidFill>
                <a:cs typeface="Arial" panose="020B0604020202020204" pitchFamily="34" charset="0"/>
              </a:rPr>
              <a:t>Università degli Studi di </a:t>
            </a:r>
            <a:r>
              <a:rPr lang="it-IT" altLang="de-DE" sz="2000" b="1" dirty="0">
                <a:solidFill>
                  <a:srgbClr val="FF0000"/>
                </a:solidFill>
                <a:cs typeface="Arial" panose="020B0604020202020204" pitchFamily="34" charset="0"/>
              </a:rPr>
              <a:t>Napoli</a:t>
            </a:r>
            <a:r>
              <a:rPr lang="it-IT" altLang="de-DE" sz="1400" dirty="0">
                <a:solidFill>
                  <a:srgbClr val="FF0000"/>
                </a:solidFill>
                <a:cs typeface="Arial" panose="020B0604020202020204" pitchFamily="34" charset="0"/>
              </a:rPr>
              <a:t> Federico II und</a:t>
            </a:r>
            <a:r>
              <a:rPr lang="it-IT" altLang="de-DE" sz="1400" dirty="0">
                <a:cs typeface="Arial" panose="020B0604020202020204" pitchFamily="34" charset="0"/>
              </a:rPr>
              <a:t> an </a:t>
            </a:r>
            <a:r>
              <a:rPr lang="it-IT" altLang="de-DE" sz="1400" dirty="0" err="1">
                <a:cs typeface="Arial" panose="020B0604020202020204" pitchFamily="34" charset="0"/>
              </a:rPr>
              <a:t>der</a:t>
            </a:r>
            <a:r>
              <a:rPr lang="it-IT" altLang="de-DE" sz="1400" dirty="0">
                <a:cs typeface="Arial" panose="020B0604020202020204" pitchFamily="34" charset="0"/>
              </a:rPr>
              <a:t> Università degli studi di Roma Tor Vergata – AA 2014-2015.</a:t>
            </a:r>
          </a:p>
          <a:p>
            <a:pPr algn="just">
              <a:lnSpc>
                <a:spcPct val="70000"/>
              </a:lnSpc>
            </a:pPr>
            <a:endParaRPr lang="it-IT" altLang="de-DE" sz="1400" dirty="0">
              <a:cs typeface="Arial" panose="020B0604020202020204" pitchFamily="34" charset="0"/>
            </a:endParaRPr>
          </a:p>
          <a:p>
            <a:pPr algn="just">
              <a:lnSpc>
                <a:spcPct val="70000"/>
              </a:lnSpc>
            </a:pP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Dozentin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Dermatologie für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Master 1.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Ebene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Ernährung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und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Kosmetik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Studiengangs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Medizin und Chirurgie an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Universita’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degli Studi di Roma Tor Vergata - AA 2014-2015.</a:t>
            </a:r>
          </a:p>
          <a:p>
            <a:pPr algn="just">
              <a:lnSpc>
                <a:spcPct val="70000"/>
              </a:lnSpc>
            </a:pPr>
            <a:endParaRPr lang="it-IT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</a:pP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Dozentin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Dermatologie und für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Geschlechtskrankheiten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Laureatsstudiengang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 </a:t>
            </a:r>
            <a:r>
              <a:rPr lang="it-IT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Zahnhygiene</a:t>
            </a:r>
            <a:r>
              <a:rPr lang="it-IT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</a:t>
            </a:r>
            <a:r>
              <a:rPr lang="it-IT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Fakultät</a:t>
            </a:r>
            <a:r>
              <a:rPr lang="it-IT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für Medizin und Chirurgie </a:t>
            </a:r>
            <a:r>
              <a:rPr lang="it-IT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</a:t>
            </a:r>
            <a:r>
              <a:rPr lang="it-IT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it-IT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niversita’</a:t>
            </a:r>
            <a:r>
              <a:rPr lang="it-IT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degli Studi di Roma Tor Vergata - AA 2016-2017.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buFont typeface="Arial" panose="020B0604020202020204" pitchFamily="34" charset="0"/>
              <a:buNone/>
            </a:pPr>
            <a:endParaRPr lang="it-IT" altLang="de-DE" sz="1400" dirty="0"/>
          </a:p>
          <a:p>
            <a:pPr algn="just">
              <a:lnSpc>
                <a:spcPct val="70000"/>
              </a:lnSpc>
            </a:pPr>
            <a:r>
              <a:rPr lang="it-IT" altLang="de-DE" sz="1400" dirty="0" err="1"/>
              <a:t>Dozentin</a:t>
            </a:r>
            <a:r>
              <a:rPr lang="it-IT" altLang="de-DE" sz="1400" dirty="0"/>
              <a:t> an </a:t>
            </a:r>
            <a:r>
              <a:rPr lang="it-IT" altLang="de-DE" sz="1400" dirty="0" err="1"/>
              <a:t>der</a:t>
            </a:r>
            <a:r>
              <a:rPr lang="it-IT" altLang="de-DE" sz="1400" dirty="0"/>
              <a:t> </a:t>
            </a:r>
            <a:r>
              <a:rPr lang="it-IT" altLang="de-DE" sz="1400" dirty="0">
                <a:solidFill>
                  <a:srgbClr val="FF0000"/>
                </a:solidFill>
              </a:rPr>
              <a:t>Università di </a:t>
            </a:r>
            <a:r>
              <a:rPr lang="it-IT" altLang="de-DE" sz="2000" b="1" dirty="0">
                <a:solidFill>
                  <a:srgbClr val="FF0000"/>
                </a:solidFill>
              </a:rPr>
              <a:t>Trieste</a:t>
            </a:r>
            <a:r>
              <a:rPr lang="it-IT" altLang="de-DE" sz="1400" dirty="0">
                <a:solidFill>
                  <a:srgbClr val="FF0000"/>
                </a:solidFill>
              </a:rPr>
              <a:t> </a:t>
            </a:r>
            <a:r>
              <a:rPr lang="it-IT" altLang="de-DE" sz="1400" dirty="0" err="1"/>
              <a:t>zu</a:t>
            </a:r>
            <a:r>
              <a:rPr lang="it-IT" altLang="de-DE" sz="1400" dirty="0"/>
              <a:t> </a:t>
            </a:r>
            <a:r>
              <a:rPr lang="it-IT" altLang="de-DE" sz="1400" dirty="0" err="1"/>
              <a:t>Haut</a:t>
            </a:r>
            <a:r>
              <a:rPr lang="it-IT" altLang="de-DE" sz="1400" dirty="0"/>
              <a:t>- und </a:t>
            </a:r>
            <a:r>
              <a:rPr lang="it-IT" altLang="de-DE" sz="1400" dirty="0" err="1"/>
              <a:t>Geschlechtserkrankungen</a:t>
            </a:r>
            <a:r>
              <a:rPr lang="it-IT" altLang="de-DE" sz="1400" dirty="0"/>
              <a:t> des </a:t>
            </a:r>
            <a:r>
              <a:rPr lang="it-IT" altLang="de-DE" sz="1400" dirty="0" err="1"/>
              <a:t>Spezialisierungslehrgangs</a:t>
            </a:r>
            <a:r>
              <a:rPr lang="it-IT" altLang="de-DE" sz="1400" dirty="0"/>
              <a:t> in Dermatologie von 2020 bis zum </a:t>
            </a:r>
            <a:r>
              <a:rPr lang="it-IT" altLang="de-DE" sz="1400" dirty="0" err="1"/>
              <a:t>heutigen</a:t>
            </a:r>
            <a:r>
              <a:rPr lang="it-IT" altLang="de-DE" sz="1400" dirty="0"/>
              <a:t> </a:t>
            </a:r>
            <a:r>
              <a:rPr lang="it-IT" altLang="de-DE" sz="1400" dirty="0" err="1"/>
              <a:t>Zeitpunkt</a:t>
            </a:r>
            <a:r>
              <a:rPr lang="it-IT" altLang="de-DE" sz="1400" dirty="0"/>
              <a:t>.</a:t>
            </a:r>
            <a:endParaRPr lang="de-DE" altLang="de-DE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>
            <a:extLst>
              <a:ext uri="{FF2B5EF4-FFF2-40B4-BE49-F238E27FC236}">
                <a16:creationId xmlns:a16="http://schemas.microsoft.com/office/drawing/2014/main" id="{3D01827A-13A4-2258-DD07-02B9FC254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325" y="-100013"/>
            <a:ext cx="10515600" cy="1325563"/>
          </a:xfrm>
        </p:spPr>
        <p:txBody>
          <a:bodyPr/>
          <a:lstStyle/>
          <a:p>
            <a:r>
              <a:rPr lang="it-IT" altLang="de-DE" sz="3200" b="1" dirty="0">
                <a:solidFill>
                  <a:srgbClr val="941651"/>
                </a:solidFill>
              </a:rPr>
              <a:t>Gesundheitsbezirk Meran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29B532-EDB9-2F58-0C69-0D6C3FFE0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413"/>
            <a:ext cx="12192000" cy="435133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it-IT" altLang="de-DE" sz="1800" dirty="0" err="1">
                <a:solidFill>
                  <a:srgbClr val="FF0000"/>
                </a:solidFill>
              </a:rPr>
              <a:t>Seit</a:t>
            </a:r>
            <a:r>
              <a:rPr lang="it-IT" altLang="de-DE" sz="1800" dirty="0">
                <a:solidFill>
                  <a:srgbClr val="FF0000"/>
                </a:solidFill>
              </a:rPr>
              <a:t> 2018 </a:t>
            </a:r>
            <a:r>
              <a:rPr lang="it-IT" altLang="de-DE" sz="1800" dirty="0" err="1">
                <a:solidFill>
                  <a:srgbClr val="FF0000"/>
                </a:solidFill>
              </a:rPr>
              <a:t>Facharzt</a:t>
            </a:r>
            <a:r>
              <a:rPr lang="it-IT" altLang="de-DE" sz="1800" dirty="0">
                <a:solidFill>
                  <a:srgbClr val="FF0000"/>
                </a:solidFill>
              </a:rPr>
              <a:t> an </a:t>
            </a:r>
            <a:r>
              <a:rPr lang="it-IT" altLang="de-DE" sz="1800" dirty="0" err="1">
                <a:solidFill>
                  <a:srgbClr val="FF0000"/>
                </a:solidFill>
              </a:rPr>
              <a:t>der</a:t>
            </a:r>
            <a:r>
              <a:rPr lang="it-IT" altLang="de-DE" sz="1800" dirty="0">
                <a:solidFill>
                  <a:srgbClr val="FF0000"/>
                </a:solidFill>
              </a:rPr>
              <a:t> </a:t>
            </a:r>
            <a:r>
              <a:rPr lang="it-IT" altLang="de-DE" sz="1800" dirty="0" err="1">
                <a:solidFill>
                  <a:srgbClr val="FF0000"/>
                </a:solidFill>
              </a:rPr>
              <a:t>komplexen</a:t>
            </a:r>
            <a:r>
              <a:rPr lang="it-IT" altLang="de-DE" sz="1800" dirty="0">
                <a:solidFill>
                  <a:srgbClr val="FF0000"/>
                </a:solidFill>
              </a:rPr>
              <a:t> </a:t>
            </a:r>
            <a:r>
              <a:rPr lang="it-IT" altLang="de-DE" sz="1800" dirty="0" err="1">
                <a:solidFill>
                  <a:srgbClr val="FF0000"/>
                </a:solidFill>
              </a:rPr>
              <a:t>Struktur</a:t>
            </a:r>
            <a:r>
              <a:rPr lang="it-IT" altLang="de-DE" sz="1800" dirty="0">
                <a:solidFill>
                  <a:srgbClr val="FF0000"/>
                </a:solidFill>
              </a:rPr>
              <a:t> (</a:t>
            </a:r>
            <a:r>
              <a:rPr lang="it-IT" altLang="de-DE" sz="1800" dirty="0" err="1">
                <a:solidFill>
                  <a:srgbClr val="FF0000"/>
                </a:solidFill>
              </a:rPr>
              <a:t>Primariat</a:t>
            </a:r>
            <a:r>
              <a:rPr lang="it-IT" altLang="de-DE" sz="1800" dirty="0">
                <a:solidFill>
                  <a:srgbClr val="FF0000"/>
                </a:solidFill>
              </a:rPr>
              <a:t>) </a:t>
            </a:r>
            <a:r>
              <a:rPr lang="it-IT" altLang="de-DE" sz="1800" dirty="0" err="1">
                <a:solidFill>
                  <a:srgbClr val="FF0000"/>
                </a:solidFill>
              </a:rPr>
              <a:t>der</a:t>
            </a:r>
            <a:r>
              <a:rPr lang="it-IT" altLang="de-DE" sz="1800" dirty="0">
                <a:solidFill>
                  <a:srgbClr val="FF0000"/>
                </a:solidFill>
              </a:rPr>
              <a:t> Dermatologie, </a:t>
            </a:r>
            <a:r>
              <a:rPr lang="it-IT" altLang="de-DE" sz="1800" dirty="0" err="1">
                <a:solidFill>
                  <a:srgbClr val="FF0000"/>
                </a:solidFill>
              </a:rPr>
              <a:t>geleitet</a:t>
            </a:r>
            <a:r>
              <a:rPr lang="it-IT" altLang="de-DE" sz="1800" dirty="0">
                <a:solidFill>
                  <a:srgbClr val="FF0000"/>
                </a:solidFill>
              </a:rPr>
              <a:t> von Dr. Zampieri. 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it-IT" altLang="de-DE" sz="1050" b="1" dirty="0" err="1">
                <a:solidFill>
                  <a:srgbClr val="929292"/>
                </a:solidFill>
              </a:rPr>
              <a:t>Durchschnitt</a:t>
            </a:r>
            <a:r>
              <a:rPr lang="it-IT" altLang="de-DE" sz="1050" b="1" dirty="0">
                <a:solidFill>
                  <a:srgbClr val="929292"/>
                </a:solidFill>
              </a:rPr>
              <a:t> an </a:t>
            </a:r>
            <a:r>
              <a:rPr lang="it-IT" altLang="de-DE" sz="1050" b="1" dirty="0" err="1">
                <a:solidFill>
                  <a:srgbClr val="929292"/>
                </a:solidFill>
              </a:rPr>
              <a:t>Facharztleistungen</a:t>
            </a:r>
            <a:r>
              <a:rPr lang="it-IT" altLang="de-DE" sz="1050" b="1" dirty="0">
                <a:solidFill>
                  <a:srgbClr val="929292"/>
                </a:solidFill>
              </a:rPr>
              <a:t> </a:t>
            </a:r>
            <a:r>
              <a:rPr lang="it-IT" altLang="de-DE" sz="1050" b="1" dirty="0" err="1">
                <a:solidFill>
                  <a:srgbClr val="929292"/>
                </a:solidFill>
              </a:rPr>
              <a:t>der</a:t>
            </a:r>
            <a:r>
              <a:rPr lang="it-IT" altLang="de-DE" sz="1050" b="1" dirty="0">
                <a:solidFill>
                  <a:srgbClr val="929292"/>
                </a:solidFill>
              </a:rPr>
              <a:t> </a:t>
            </a:r>
            <a:r>
              <a:rPr lang="it-IT" altLang="de-DE" sz="1050" b="1" dirty="0" err="1">
                <a:solidFill>
                  <a:srgbClr val="929292"/>
                </a:solidFill>
              </a:rPr>
              <a:t>Jahre</a:t>
            </a:r>
            <a:r>
              <a:rPr lang="it-IT" altLang="de-DE" sz="1050" b="1" dirty="0">
                <a:solidFill>
                  <a:srgbClr val="929292"/>
                </a:solidFill>
              </a:rPr>
              <a:t> 2018 al 2023</a:t>
            </a:r>
            <a:r>
              <a:rPr lang="it-IT" altLang="de-DE" sz="1050" dirty="0">
                <a:solidFill>
                  <a:srgbClr val="929292"/>
                </a:solidFill>
              </a:rPr>
              <a:t>:</a:t>
            </a:r>
          </a:p>
          <a:p>
            <a:pPr>
              <a:lnSpc>
                <a:spcPct val="70000"/>
              </a:lnSpc>
            </a:pPr>
            <a:endParaRPr lang="it-IT" altLang="de-DE" sz="1400" dirty="0"/>
          </a:p>
          <a:p>
            <a:pPr>
              <a:lnSpc>
                <a:spcPct val="70000"/>
              </a:lnSpc>
            </a:pPr>
            <a:r>
              <a:rPr lang="it-IT" altLang="de-DE" sz="1200" dirty="0"/>
              <a:t>Ambulante </a:t>
            </a:r>
            <a:r>
              <a:rPr lang="it-IT" altLang="de-DE" sz="1200" dirty="0" err="1"/>
              <a:t>dermatologische</a:t>
            </a:r>
            <a:r>
              <a:rPr lang="it-IT" altLang="de-DE" sz="1200" dirty="0"/>
              <a:t> und </a:t>
            </a:r>
            <a:r>
              <a:rPr lang="it-IT" altLang="de-DE" sz="1200" dirty="0" err="1"/>
              <a:t>dermatologisch-onkologische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Tätigkeit</a:t>
            </a:r>
            <a:r>
              <a:rPr lang="it-IT" altLang="de-DE" sz="1200" dirty="0"/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durchgeführte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Leistungen</a:t>
            </a:r>
            <a:r>
              <a:rPr lang="it-IT" altLang="de-DE" sz="1200" dirty="0"/>
              <a:t>: 1200</a:t>
            </a:r>
          </a:p>
          <a:p>
            <a:pPr>
              <a:lnSpc>
                <a:spcPct val="70000"/>
              </a:lnSpc>
            </a:pPr>
            <a:r>
              <a:rPr lang="it-IT" altLang="de-DE" sz="1200" dirty="0"/>
              <a:t>Ambulante </a:t>
            </a:r>
            <a:r>
              <a:rPr lang="it-IT" altLang="de-DE" sz="1200" dirty="0" err="1"/>
              <a:t>Kontrollvisiten</a:t>
            </a:r>
            <a:r>
              <a:rPr lang="it-IT" altLang="de-DE" sz="1200" dirty="0"/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durchgeführt</a:t>
            </a:r>
            <a:r>
              <a:rPr lang="it-IT" altLang="de-DE" sz="1200" dirty="0"/>
              <a:t>: 1100</a:t>
            </a:r>
          </a:p>
          <a:p>
            <a:pPr>
              <a:lnSpc>
                <a:spcPct val="70000"/>
              </a:lnSpc>
            </a:pPr>
            <a:r>
              <a:rPr lang="de-DE" altLang="de-DE" sz="1200" dirty="0"/>
              <a:t>Dermatologische Allergologie</a:t>
            </a:r>
            <a:r>
              <a:rPr lang="it-IT" altLang="de-DE" sz="1200" dirty="0"/>
              <a:t>: </a:t>
            </a:r>
            <a:r>
              <a:rPr lang="it-IT" altLang="de-DE" sz="1200" dirty="0" err="1"/>
              <a:t>Valutation</a:t>
            </a:r>
            <a:r>
              <a:rPr lang="it-IT" altLang="de-DE" sz="1200" dirty="0"/>
              <a:t>, P</a:t>
            </a:r>
            <a:r>
              <a:rPr lang="de-DE" altLang="de-DE" sz="1200" dirty="0" err="1"/>
              <a:t>rick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test</a:t>
            </a:r>
            <a:r>
              <a:rPr lang="de-DE" altLang="de-DE" sz="1200" dirty="0"/>
              <a:t>, Patch </a:t>
            </a:r>
            <a:r>
              <a:rPr lang="de-DE" altLang="de-DE" sz="1200" dirty="0" err="1"/>
              <a:t>test</a:t>
            </a:r>
            <a:r>
              <a:rPr lang="it-IT" altLang="de-DE" sz="1200" dirty="0"/>
              <a:t>, </a:t>
            </a:r>
            <a:r>
              <a:rPr lang="it-IT" altLang="de-DE" sz="1200" dirty="0" err="1"/>
              <a:t>Hyposensibilierung</a:t>
            </a:r>
            <a:r>
              <a:rPr lang="it-IT" altLang="de-DE" sz="1200" dirty="0"/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durchgeführte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Leistungen</a:t>
            </a:r>
            <a:r>
              <a:rPr lang="it-IT" altLang="de-DE" sz="1200" dirty="0"/>
              <a:t>: 250</a:t>
            </a:r>
          </a:p>
          <a:p>
            <a:pPr>
              <a:lnSpc>
                <a:spcPct val="160000"/>
              </a:lnSpc>
            </a:pPr>
            <a:r>
              <a:rPr lang="it-IT" altLang="de-DE" sz="1200" b="1" dirty="0" err="1">
                <a:solidFill>
                  <a:srgbClr val="941651"/>
                </a:solidFill>
              </a:rPr>
              <a:t>Ambulatorium</a:t>
            </a:r>
            <a:r>
              <a:rPr lang="it-IT" altLang="de-DE" sz="1200" b="1" dirty="0">
                <a:solidFill>
                  <a:srgbClr val="941651"/>
                </a:solidFill>
              </a:rPr>
              <a:t> für </a:t>
            </a:r>
            <a:r>
              <a:rPr lang="it-IT" altLang="de-DE" sz="1200" b="1" dirty="0" err="1">
                <a:solidFill>
                  <a:srgbClr val="941651"/>
                </a:solidFill>
              </a:rPr>
              <a:t>biologische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Therapien</a:t>
            </a:r>
            <a:r>
              <a:rPr lang="it-IT" altLang="de-DE" sz="1200" b="1" dirty="0">
                <a:solidFill>
                  <a:srgbClr val="941651"/>
                </a:solidFill>
              </a:rPr>
              <a:t> für </a:t>
            </a:r>
            <a:r>
              <a:rPr lang="it-IT" altLang="de-DE" sz="1200" b="1" dirty="0" err="1">
                <a:solidFill>
                  <a:srgbClr val="941651"/>
                </a:solidFill>
              </a:rPr>
              <a:t>Patienten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mit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Psoriasis</a:t>
            </a:r>
            <a:r>
              <a:rPr lang="it-IT" altLang="de-DE" sz="1200" b="1" dirty="0">
                <a:solidFill>
                  <a:srgbClr val="941651"/>
                </a:solidFill>
              </a:rPr>
              <a:t>, </a:t>
            </a:r>
            <a:r>
              <a:rPr lang="it-IT" altLang="de-DE" sz="1200" b="1" dirty="0" err="1">
                <a:solidFill>
                  <a:srgbClr val="941651"/>
                </a:solidFill>
              </a:rPr>
              <a:t>atopischer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Dermatitis</a:t>
            </a:r>
            <a:r>
              <a:rPr lang="it-IT" altLang="de-DE" sz="1200" b="1" dirty="0">
                <a:solidFill>
                  <a:srgbClr val="941651"/>
                </a:solidFill>
              </a:rPr>
              <a:t>, </a:t>
            </a:r>
            <a:r>
              <a:rPr lang="it-IT" altLang="de-DE" sz="1200" b="1" dirty="0" err="1">
                <a:solidFill>
                  <a:srgbClr val="941651"/>
                </a:solidFill>
              </a:rPr>
              <a:t>Hydrosadenitis</a:t>
            </a:r>
            <a:r>
              <a:rPr lang="it-IT" altLang="de-DE" sz="1200" b="1" dirty="0">
                <a:solidFill>
                  <a:srgbClr val="941651"/>
                </a:solidFill>
              </a:rPr>
              <a:t> und </a:t>
            </a:r>
            <a:r>
              <a:rPr lang="it-IT" altLang="de-DE" sz="1200" b="1" dirty="0" err="1">
                <a:solidFill>
                  <a:srgbClr val="941651"/>
                </a:solidFill>
              </a:rPr>
              <a:t>Urtikaria</a:t>
            </a:r>
            <a:r>
              <a:rPr lang="it-IT" altLang="de-DE" sz="1200" b="1" dirty="0">
                <a:solidFill>
                  <a:srgbClr val="941651"/>
                </a:solidFill>
              </a:rPr>
              <a:t> – </a:t>
            </a:r>
            <a:r>
              <a:rPr lang="it-IT" altLang="de-DE" sz="1200" dirty="0" err="1"/>
              <a:t>Durchschn</a:t>
            </a:r>
            <a:r>
              <a:rPr lang="it-IT" altLang="de-DE" sz="1200" dirty="0"/>
              <a:t>. </a:t>
            </a:r>
            <a:r>
              <a:rPr lang="it-IT" altLang="de-DE" sz="1200" dirty="0" err="1"/>
              <a:t>Jährlich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durchgeführte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Leistungen</a:t>
            </a:r>
            <a:r>
              <a:rPr lang="it-IT" altLang="de-DE" sz="1200" dirty="0"/>
              <a:t>: 250</a:t>
            </a:r>
          </a:p>
          <a:p>
            <a:pPr>
              <a:lnSpc>
                <a:spcPct val="70000"/>
              </a:lnSpc>
            </a:pPr>
            <a:r>
              <a:rPr lang="it-IT" altLang="de-DE" sz="1200" b="1" dirty="0" err="1">
                <a:solidFill>
                  <a:srgbClr val="941651"/>
                </a:solidFill>
              </a:rPr>
              <a:t>Mulitdisziplinäres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Ambulatorium</a:t>
            </a:r>
            <a:r>
              <a:rPr lang="it-IT" altLang="de-DE" sz="1200" b="1" dirty="0">
                <a:solidFill>
                  <a:srgbClr val="941651"/>
                </a:solidFill>
              </a:rPr>
              <a:t> HNO-</a:t>
            </a:r>
            <a:r>
              <a:rPr lang="it-IT" altLang="de-DE" sz="1200" b="1" dirty="0" err="1">
                <a:solidFill>
                  <a:srgbClr val="941651"/>
                </a:solidFill>
              </a:rPr>
              <a:t>Kieferchirurgie</a:t>
            </a:r>
            <a:r>
              <a:rPr lang="it-IT" altLang="de-DE" sz="1200" b="1" dirty="0">
                <a:solidFill>
                  <a:srgbClr val="941651"/>
                </a:solidFill>
              </a:rPr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: 120</a:t>
            </a:r>
            <a:endParaRPr lang="it-IT" altLang="de-DE" sz="1200" b="1" dirty="0">
              <a:solidFill>
                <a:srgbClr val="941651"/>
              </a:solidFill>
            </a:endParaRPr>
          </a:p>
          <a:p>
            <a:pPr>
              <a:lnSpc>
                <a:spcPct val="70000"/>
              </a:lnSpc>
            </a:pPr>
            <a:r>
              <a:rPr lang="it-IT" altLang="de-DE" sz="1200" dirty="0" err="1"/>
              <a:t>Medikation</a:t>
            </a:r>
            <a:r>
              <a:rPr lang="it-IT" altLang="de-DE" sz="1200" dirty="0"/>
              <a:t> von </a:t>
            </a:r>
            <a:r>
              <a:rPr lang="it-IT" altLang="de-DE" sz="1200" dirty="0" err="1"/>
              <a:t>offenen</a:t>
            </a:r>
            <a:r>
              <a:rPr lang="it-IT" altLang="de-DE" sz="1200" dirty="0"/>
              <a:t> </a:t>
            </a:r>
            <a:r>
              <a:rPr lang="it-IT" altLang="de-DE" sz="1200" dirty="0" err="1"/>
              <a:t>Gefäßen</a:t>
            </a:r>
            <a:r>
              <a:rPr lang="it-IT" altLang="de-DE" sz="1200" dirty="0"/>
              <a:t> und </a:t>
            </a:r>
            <a:r>
              <a:rPr lang="it-IT" altLang="de-DE" sz="1200" dirty="0" err="1"/>
              <a:t>diabetischem</a:t>
            </a:r>
            <a:r>
              <a:rPr lang="it-IT" altLang="de-DE" sz="1200" dirty="0"/>
              <a:t> </a:t>
            </a:r>
            <a:r>
              <a:rPr lang="it-IT" altLang="de-DE" sz="1200" dirty="0" err="1"/>
              <a:t>Fuß</a:t>
            </a:r>
            <a:r>
              <a:rPr lang="it-IT" altLang="de-DE" sz="1200" dirty="0"/>
              <a:t>-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: 350</a:t>
            </a:r>
          </a:p>
          <a:p>
            <a:pPr>
              <a:lnSpc>
                <a:spcPct val="70000"/>
              </a:lnSpc>
            </a:pPr>
            <a:r>
              <a:rPr lang="de-DE" altLang="de-DE" sz="1200" dirty="0"/>
              <a:t>Fototherapie zur Behandlung von Vitiligo, Hautlymphomen und Dermatosen </a:t>
            </a:r>
            <a:r>
              <a:rPr lang="it-IT" altLang="de-DE" sz="1200" dirty="0"/>
              <a:t>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: 30</a:t>
            </a:r>
          </a:p>
          <a:p>
            <a:pPr>
              <a:lnSpc>
                <a:spcPct val="70000"/>
              </a:lnSpc>
            </a:pPr>
            <a:r>
              <a:rPr lang="de-DE" altLang="de-DE" sz="1200" dirty="0" err="1"/>
              <a:t>Dermatoskopie</a:t>
            </a:r>
            <a:r>
              <a:rPr lang="de-DE" altLang="de-DE" sz="1200" dirty="0"/>
              <a:t> (pigmentierte Läsionen, Hauttumore und entzündliche Läsionen) – Durchschnittlich jährliche Patienten:</a:t>
            </a:r>
            <a:r>
              <a:rPr lang="it-IT" altLang="de-DE" sz="1200" dirty="0"/>
              <a:t> 1600</a:t>
            </a:r>
          </a:p>
          <a:p>
            <a:pPr>
              <a:lnSpc>
                <a:spcPct val="70000"/>
              </a:lnSpc>
            </a:pPr>
            <a:r>
              <a:rPr lang="it-IT" altLang="de-DE" sz="1200" dirty="0" err="1"/>
              <a:t>Dermatochirurgie</a:t>
            </a:r>
            <a:r>
              <a:rPr lang="it-IT" altLang="de-DE" sz="1200" dirty="0"/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operierte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</a:t>
            </a:r>
            <a:r>
              <a:rPr lang="it-IT" altLang="de-DE" sz="1200" dirty="0"/>
              <a:t>: 350</a:t>
            </a:r>
          </a:p>
          <a:p>
            <a:pPr>
              <a:lnSpc>
                <a:spcPct val="70000"/>
              </a:lnSpc>
            </a:pPr>
            <a:r>
              <a:rPr lang="it-IT" altLang="de-DE" sz="1200" b="1" dirty="0" err="1">
                <a:solidFill>
                  <a:srgbClr val="941651"/>
                </a:solidFill>
              </a:rPr>
              <a:t>Verabreichung</a:t>
            </a:r>
            <a:r>
              <a:rPr lang="it-IT" altLang="de-DE" sz="1200" b="1" dirty="0">
                <a:solidFill>
                  <a:srgbClr val="941651"/>
                </a:solidFill>
              </a:rPr>
              <a:t> von </a:t>
            </a:r>
            <a:r>
              <a:rPr lang="it-IT" altLang="de-DE" sz="1200" b="1" dirty="0" err="1">
                <a:solidFill>
                  <a:srgbClr val="941651"/>
                </a:solidFill>
              </a:rPr>
              <a:t>Botolinum</a:t>
            </a:r>
            <a:r>
              <a:rPr lang="it-IT" altLang="de-DE" sz="1200" b="1" dirty="0">
                <a:solidFill>
                  <a:srgbClr val="941651"/>
                </a:solidFill>
              </a:rPr>
              <a:t> zur </a:t>
            </a:r>
            <a:r>
              <a:rPr lang="it-IT" altLang="de-DE" sz="1200" b="1" dirty="0" err="1">
                <a:solidFill>
                  <a:srgbClr val="941651"/>
                </a:solidFill>
              </a:rPr>
              <a:t>Behandlung</a:t>
            </a:r>
            <a:r>
              <a:rPr lang="it-IT" altLang="de-DE" sz="1200" b="1" dirty="0">
                <a:solidFill>
                  <a:srgbClr val="941651"/>
                </a:solidFill>
              </a:rPr>
              <a:t> von </a:t>
            </a:r>
            <a:r>
              <a:rPr lang="it-IT" altLang="de-DE" sz="1200" b="1" dirty="0" err="1">
                <a:solidFill>
                  <a:srgbClr val="941651"/>
                </a:solidFill>
              </a:rPr>
              <a:t>übermäßigem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Achselschweiß</a:t>
            </a:r>
            <a:r>
              <a:rPr lang="it-IT" altLang="de-DE" sz="1200" dirty="0"/>
              <a:t>-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: 25</a:t>
            </a:r>
          </a:p>
          <a:p>
            <a:pPr>
              <a:lnSpc>
                <a:spcPct val="70000"/>
              </a:lnSpc>
            </a:pPr>
            <a:r>
              <a:rPr lang="de-DE" altLang="de-DE" sz="1200" dirty="0"/>
              <a:t>Fotodynamische Therapie</a:t>
            </a:r>
            <a:r>
              <a:rPr lang="it-IT" altLang="de-DE" sz="1200" dirty="0"/>
              <a:t> - PDT</a:t>
            </a:r>
            <a:r>
              <a:rPr lang="de-DE" altLang="de-DE" sz="1200" dirty="0"/>
              <a:t> (zur Behandlung von oberflächlichen Karzinomen und Keratosen) – Durchschnittlich jährliche behandelte Patienten: </a:t>
            </a:r>
            <a:r>
              <a:rPr lang="it-IT" altLang="de-DE" sz="1200" dirty="0"/>
              <a:t>30</a:t>
            </a:r>
          </a:p>
          <a:p>
            <a:pPr>
              <a:lnSpc>
                <a:spcPct val="70000"/>
              </a:lnSpc>
            </a:pPr>
            <a:r>
              <a:rPr lang="it-IT" altLang="de-DE" sz="1200" dirty="0" err="1"/>
              <a:t>Behandlung</a:t>
            </a:r>
            <a:r>
              <a:rPr lang="it-IT" altLang="de-DE" sz="1200" dirty="0"/>
              <a:t> von </a:t>
            </a:r>
            <a:r>
              <a:rPr lang="it-IT" altLang="de-DE" sz="1200" dirty="0" err="1"/>
              <a:t>stationär</a:t>
            </a:r>
            <a:r>
              <a:rPr lang="it-IT" altLang="de-DE" sz="1200" dirty="0"/>
              <a:t> </a:t>
            </a:r>
            <a:r>
              <a:rPr lang="it-IT" altLang="de-DE" sz="1200" dirty="0" err="1"/>
              <a:t>aufgenommen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 und </a:t>
            </a:r>
            <a:r>
              <a:rPr lang="it-IT" altLang="de-DE" sz="1200" dirty="0" err="1"/>
              <a:t>Konsulenzen</a:t>
            </a:r>
            <a:r>
              <a:rPr lang="it-IT" altLang="de-DE" sz="1200" dirty="0"/>
              <a:t> für </a:t>
            </a:r>
            <a:r>
              <a:rPr lang="it-IT" altLang="de-DE" sz="1200" dirty="0" err="1"/>
              <a:t>aufgenommene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 – </a:t>
            </a:r>
            <a:r>
              <a:rPr lang="it-IT" altLang="de-DE" sz="1200" dirty="0" err="1"/>
              <a:t>Durchschnittlich</a:t>
            </a:r>
            <a:r>
              <a:rPr lang="it-IT" altLang="de-DE" sz="1200" dirty="0"/>
              <a:t> </a:t>
            </a:r>
            <a:r>
              <a:rPr lang="it-IT" altLang="de-DE" sz="1200" dirty="0" err="1"/>
              <a:t>jährliche</a:t>
            </a:r>
            <a:r>
              <a:rPr lang="it-IT" altLang="de-DE" sz="1200" dirty="0"/>
              <a:t> </a:t>
            </a:r>
            <a:r>
              <a:rPr lang="it-IT" altLang="de-DE" sz="1200" dirty="0" err="1"/>
              <a:t>Patienten</a:t>
            </a:r>
            <a:r>
              <a:rPr lang="it-IT" altLang="de-DE" sz="1200" dirty="0"/>
              <a:t>: 150</a:t>
            </a:r>
          </a:p>
          <a:p>
            <a:pPr>
              <a:lnSpc>
                <a:spcPct val="150000"/>
              </a:lnSpc>
            </a:pPr>
            <a:r>
              <a:rPr lang="it-IT" altLang="de-DE" sz="1200" b="1" dirty="0">
                <a:solidFill>
                  <a:srgbClr val="941651"/>
                </a:solidFill>
              </a:rPr>
              <a:t>Tutor und </a:t>
            </a:r>
            <a:r>
              <a:rPr lang="it-IT" altLang="de-DE" sz="1200" b="1" dirty="0" err="1">
                <a:solidFill>
                  <a:srgbClr val="941651"/>
                </a:solidFill>
              </a:rPr>
              <a:t>Referent</a:t>
            </a:r>
            <a:r>
              <a:rPr lang="it-IT" altLang="de-DE" sz="1200" b="1" dirty="0">
                <a:solidFill>
                  <a:srgbClr val="941651"/>
                </a:solidFill>
              </a:rPr>
              <a:t> für </a:t>
            </a:r>
            <a:r>
              <a:rPr lang="it-IT" altLang="de-DE" sz="1200" b="1" dirty="0" err="1">
                <a:solidFill>
                  <a:srgbClr val="941651"/>
                </a:solidFill>
              </a:rPr>
              <a:t>klinisches</a:t>
            </a:r>
            <a:r>
              <a:rPr lang="it-IT" altLang="de-DE" sz="1200" b="1" dirty="0">
                <a:solidFill>
                  <a:srgbClr val="941651"/>
                </a:solidFill>
              </a:rPr>
              <a:t>  </a:t>
            </a:r>
            <a:r>
              <a:rPr lang="it-IT" altLang="de-DE" sz="1200" b="1" dirty="0" err="1">
                <a:solidFill>
                  <a:srgbClr val="941651"/>
                </a:solidFill>
              </a:rPr>
              <a:t>Teaching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der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Ärzte</a:t>
            </a:r>
            <a:r>
              <a:rPr lang="it-IT" altLang="de-DE" sz="1200" b="1" dirty="0">
                <a:solidFill>
                  <a:srgbClr val="941651"/>
                </a:solidFill>
              </a:rPr>
              <a:t> in </a:t>
            </a:r>
            <a:r>
              <a:rPr lang="it-IT" altLang="de-DE" sz="1200" b="1" dirty="0" err="1">
                <a:solidFill>
                  <a:srgbClr val="941651"/>
                </a:solidFill>
              </a:rPr>
              <a:t>Ausbildung</a:t>
            </a:r>
            <a:r>
              <a:rPr lang="it-IT" altLang="de-DE" sz="1200" b="1" dirty="0">
                <a:solidFill>
                  <a:srgbClr val="941651"/>
                </a:solidFill>
              </a:rPr>
              <a:t>, </a:t>
            </a:r>
            <a:r>
              <a:rPr lang="it-IT" altLang="de-DE" sz="1200" b="1" dirty="0" err="1">
                <a:solidFill>
                  <a:srgbClr val="941651"/>
                </a:solidFill>
              </a:rPr>
              <a:t>Studenten</a:t>
            </a:r>
            <a:r>
              <a:rPr lang="it-IT" altLang="de-DE" sz="1200" b="1" dirty="0">
                <a:solidFill>
                  <a:srgbClr val="941651"/>
                </a:solidFill>
              </a:rPr>
              <a:t> und </a:t>
            </a:r>
            <a:r>
              <a:rPr lang="it-IT" altLang="de-DE" sz="1200" b="1" dirty="0" err="1">
                <a:solidFill>
                  <a:srgbClr val="941651"/>
                </a:solidFill>
              </a:rPr>
              <a:t>Gastärzte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im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dermatologischen</a:t>
            </a:r>
            <a:r>
              <a:rPr lang="it-IT" altLang="de-DE" sz="1200" b="1" dirty="0">
                <a:solidFill>
                  <a:srgbClr val="941651"/>
                </a:solidFill>
              </a:rPr>
              <a:t> </a:t>
            </a:r>
            <a:r>
              <a:rPr lang="it-IT" altLang="de-DE" sz="1200" b="1" dirty="0" err="1">
                <a:solidFill>
                  <a:srgbClr val="941651"/>
                </a:solidFill>
              </a:rPr>
              <a:t>Ambulatorium</a:t>
            </a:r>
            <a:r>
              <a:rPr lang="it-IT" altLang="de-DE" sz="1200" b="1" dirty="0">
                <a:solidFill>
                  <a:srgbClr val="941651"/>
                </a:solidFill>
              </a:rPr>
              <a:t>.</a:t>
            </a:r>
          </a:p>
          <a:p>
            <a:pPr>
              <a:lnSpc>
                <a:spcPct val="70000"/>
              </a:lnSpc>
            </a:pPr>
            <a:endParaRPr lang="it-IT" altLang="de-DE" sz="11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>
            <a:extLst>
              <a:ext uri="{FF2B5EF4-FFF2-40B4-BE49-F238E27FC236}">
                <a16:creationId xmlns:a16="http://schemas.microsoft.com/office/drawing/2014/main" id="{5852B298-65CD-E589-BC69-670339B9F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4450"/>
            <a:ext cx="10515600" cy="1325563"/>
          </a:xfrm>
        </p:spPr>
        <p:txBody>
          <a:bodyPr/>
          <a:lstStyle/>
          <a:p>
            <a:r>
              <a:rPr lang="de-DE" altLang="de-DE" sz="3200" b="1" dirty="0">
                <a:solidFill>
                  <a:srgbClr val="941651"/>
                </a:solidFill>
              </a:rPr>
              <a:t>Ziele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B0FA92-1016-AE81-DCA1-840E316A0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412875"/>
            <a:ext cx="11088688" cy="4351338"/>
          </a:xfrm>
        </p:spPr>
        <p:txBody>
          <a:bodyPr rtlCol="0">
            <a:normAutofit fontScale="47500" lnSpcReduction="2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Die Kommunikation zwischen den Mitarbeitern und Patienten verbessern.</a:t>
            </a:r>
          </a:p>
          <a:p>
            <a:pPr algn="just" fontAlgn="auto">
              <a:spcAft>
                <a:spcPts val="0"/>
              </a:spcAft>
              <a:defRPr/>
            </a:pPr>
            <a:endParaRPr lang="de-DE" dirty="0"/>
          </a:p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Abbau der Wartelisten, indem die Ressourcen optimiert werden und den Ärzten für Allgemeinmedizin die Leitlinien erklärt werden und Pfade für die Patienten durch die Zusammenarbeit zwischen den Bezirken aufgezeigt werden.</a:t>
            </a:r>
          </a:p>
          <a:p>
            <a:pPr algn="just" fontAlgn="auto">
              <a:spcAft>
                <a:spcPts val="0"/>
              </a:spcAft>
              <a:defRPr/>
            </a:pPr>
            <a:endParaRPr lang="de-DE" dirty="0"/>
          </a:p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Klinische Forschung – wissenschaftliche Veröffentlichungen – multidisziplinäres Team (z.B. zwischen der Kieferchirurgie, am Beispiel des diabetischen Fußes und der Gefäßchirurgie, der Rheumatologie, Orthopädie usw.)</a:t>
            </a:r>
          </a:p>
          <a:p>
            <a:pPr algn="just" fontAlgn="auto">
              <a:spcAft>
                <a:spcPts val="0"/>
              </a:spcAft>
              <a:defRPr/>
            </a:pPr>
            <a:endParaRPr lang="de-DE" dirty="0"/>
          </a:p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Zusammenarbeit mit universitären Einrichtungen und den anderen Bezirken für die Publikation von epidemiologischen und klinischen Studien über die Bevölkerung Südtirols und deren dermatologische Erkrankungen.</a:t>
            </a:r>
          </a:p>
          <a:p>
            <a:pPr algn="just" fontAlgn="auto">
              <a:spcAft>
                <a:spcPts val="0"/>
              </a:spcAft>
              <a:defRPr/>
            </a:pPr>
            <a:endParaRPr lang="de-DE" dirty="0"/>
          </a:p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Die Neugier der Ärzte in Ausbildung wecken, indem sie bereits vom ersten Jahr an ermuntert werden, an nationalen und internationalen Kongressen teilzunehmen, Vorträge zu halten oder Poster zu präsentieren.</a:t>
            </a:r>
          </a:p>
          <a:p>
            <a:pPr algn="just" fontAlgn="auto">
              <a:spcAft>
                <a:spcPts val="0"/>
              </a:spcAft>
              <a:defRPr/>
            </a:pPr>
            <a:endParaRPr lang="de-DE" dirty="0"/>
          </a:p>
          <a:p>
            <a:pPr algn="just" fontAlgn="auto">
              <a:spcAft>
                <a:spcPts val="0"/>
              </a:spcAft>
              <a:defRPr/>
            </a:pPr>
            <a:r>
              <a:rPr lang="de-DE" dirty="0"/>
              <a:t>Vermehrte Anfragen von Praktikanten (die positiv angenommen werden), ebenso vermehrte Anfragen von Fellowship-Studenten und Gastärzten. Dadurch soll die Attraktivität gesteigert werden, aber auch zukünftige Ressourcen sollten dadurch gefördert werden.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olo 1">
            <a:extLst>
              <a:ext uri="{FF2B5EF4-FFF2-40B4-BE49-F238E27FC236}">
                <a16:creationId xmlns:a16="http://schemas.microsoft.com/office/drawing/2014/main" id="{348FE769-D841-C5C0-F7F1-4750C2F006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de-DE" dirty="0" err="1">
                <a:solidFill>
                  <a:srgbClr val="941651"/>
                </a:solidFill>
              </a:rPr>
              <a:t>Danke</a:t>
            </a:r>
            <a:r>
              <a:rPr lang="it-IT" altLang="de-DE" dirty="0">
                <a:solidFill>
                  <a:srgbClr val="941651"/>
                </a:solidFill>
              </a:rPr>
              <a:t> für </a:t>
            </a:r>
            <a:r>
              <a:rPr lang="it-IT" altLang="de-DE" dirty="0" err="1">
                <a:solidFill>
                  <a:srgbClr val="941651"/>
                </a:solidFill>
              </a:rPr>
              <a:t>Ihre</a:t>
            </a:r>
            <a:r>
              <a:rPr lang="it-IT" altLang="de-DE" dirty="0">
                <a:solidFill>
                  <a:srgbClr val="941651"/>
                </a:solidFill>
              </a:rPr>
              <a:t> </a:t>
            </a:r>
            <a:r>
              <a:rPr lang="it-IT" altLang="de-DE" dirty="0" err="1">
                <a:solidFill>
                  <a:srgbClr val="941651"/>
                </a:solidFill>
              </a:rPr>
              <a:t>Aufmerksamkeit</a:t>
            </a:r>
            <a:endParaRPr lang="it-IT" altLang="de-DE" dirty="0">
              <a:solidFill>
                <a:srgbClr val="941651"/>
              </a:solidFill>
            </a:endParaRPr>
          </a:p>
        </p:txBody>
      </p:sp>
      <p:sp>
        <p:nvSpPr>
          <p:cNvPr id="24579" name="Sottotitolo 2">
            <a:extLst>
              <a:ext uri="{FF2B5EF4-FFF2-40B4-BE49-F238E27FC236}">
                <a16:creationId xmlns:a16="http://schemas.microsoft.com/office/drawing/2014/main" id="{07F43C72-795C-AE43-4DF5-86C2F3BD0EA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it-IT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905</Words>
  <Application>Microsoft Office PowerPoint</Application>
  <PresentationFormat>Breitbild</PresentationFormat>
  <Paragraphs>93</Paragraphs>
  <Slides>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Office Theme</vt:lpstr>
      <vt:lpstr>Dr.in Rosita Saraceno</vt:lpstr>
      <vt:lpstr>Ausbildung und Forschung</vt:lpstr>
      <vt:lpstr>Titel</vt:lpstr>
      <vt:lpstr>Lehr- und Dozententätigkeit</vt:lpstr>
      <vt:lpstr>Gesundheitsbezirk Meran</vt:lpstr>
      <vt:lpstr>Ziele </vt:lpstr>
      <vt:lpstr>Danke für Ihre Aufmerksamkeit</vt:lpstr>
    </vt:vector>
  </TitlesOfParts>
  <Company>Intel 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ein bis zwei Zeilen</dc:title>
  <dc:creator>Intel Mac</dc:creator>
  <cp:lastModifiedBy>Flarer Sabine</cp:lastModifiedBy>
  <cp:revision>65</cp:revision>
  <cp:lastPrinted>2024-06-14T05:56:13Z</cp:lastPrinted>
  <dcterms:created xsi:type="dcterms:W3CDTF">2007-03-22T15:52:25Z</dcterms:created>
  <dcterms:modified xsi:type="dcterms:W3CDTF">2024-06-14T06:10:39Z</dcterms:modified>
</cp:coreProperties>
</file>