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332" r:id="rId2"/>
    <p:sldId id="539" r:id="rId3"/>
    <p:sldId id="538" r:id="rId4"/>
    <p:sldId id="540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99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0ADEC-78F6-9442-84B5-7850DBEBE1B6}" type="datetimeFigureOut">
              <a:rPr lang="de-DE" smtClean="0"/>
              <a:t>27.09.2023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6F0889-6BDA-144F-AD29-36C3E16D70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59917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AC431-9AB5-4E94-972F-D8FCF1333FB5}" type="datetimeFigureOut">
              <a:rPr lang="de-DE" smtClean="0"/>
              <a:t>27.09.2023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63541-8D9C-45EE-8576-982D78AA3F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64141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2EFCCDA-40E5-4FA4-823B-AC9CD35C02D0}" type="slidenum">
              <a:rPr lang="de-DE" altLang="de-DE" sz="1200" smtClean="0">
                <a:solidFill>
                  <a:srgbClr val="000000"/>
                </a:solidFill>
              </a:rPr>
              <a:pPr/>
              <a:t>1</a:t>
            </a:fld>
            <a:endParaRPr lang="de-DE" altLang="de-DE" sz="1200">
              <a:solidFill>
                <a:srgbClr val="000000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3398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2EFCCDA-40E5-4FA4-823B-AC9CD35C02D0}" type="slidenum">
              <a:rPr lang="de-DE" altLang="de-DE" sz="1200" smtClean="0">
                <a:solidFill>
                  <a:srgbClr val="000000"/>
                </a:solidFill>
              </a:rPr>
              <a:pPr/>
              <a:t>2</a:t>
            </a:fld>
            <a:endParaRPr lang="de-DE" altLang="de-DE" sz="1200">
              <a:solidFill>
                <a:srgbClr val="000000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4207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15.01.2015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9D394-D3FF-414F-BBE5-A8CDFEEB752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81410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15.01.2015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272B0-3A44-4319-A85F-0F129D9B01E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42306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15.01.2015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BD1F8-775F-4D1D-93E4-66759096504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0184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15.01.2015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38D68-7975-4895-909F-74978DBC03D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4605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15.01.2015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543BF-66D9-4F1F-BC8D-14FB3559C18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17135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15.01.2015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F5D73-0BE9-4830-9BB3-AF5C2C997D3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19988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15.01.2015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F40D0-DEAC-4749-8089-A251A37013D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56110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15.01.2015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37294-4DC2-4504-AA04-80C13B0607D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65759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15.01.2015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53A71-ECA7-4688-80FD-5DB43F7E1A5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53213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15.01.2015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C2DC1-4D06-4B60-867D-2284D44F355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38184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15.01.2015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6B0FC-9A9A-4576-ABCD-90AA23F64DC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99146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Mastertitelformat bearbeiten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5532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5050"/>
                </a:solidFill>
                <a:latin typeface="+mn-lt"/>
                <a:ea typeface="ＭＳ Ｐゴシック" panose="020B0600070205080204" pitchFamily="34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15.01.2015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553200"/>
            <a:ext cx="386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5050"/>
                </a:solidFill>
                <a:latin typeface="+mn-lt"/>
                <a:ea typeface="ＭＳ Ｐゴシック" panose="020B0600070205080204" pitchFamily="34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5532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5050"/>
                </a:solidFill>
                <a:latin typeface="Verdana" pitchFamily="116" charset="0"/>
                <a:ea typeface="ＭＳ Ｐゴシック" pitchFamily="116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168E5AF-810F-4C37-9C18-53D22C38A9EA}" type="slidenum">
              <a:rPr lang="de-DE" altLang="de-DE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32615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ＭＳ Ｐゴシック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ＭＳ Ｐゴシック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ＭＳ Ｐゴシック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ＭＳ Ｐゴシック" panose="020B0600070205080204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ＭＳ Ｐゴシック" panose="020B0600070205080204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ＭＳ Ｐゴシック" panose="020B0600070205080204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anose="020B060403050404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7" y="-1"/>
            <a:ext cx="12192001" cy="6858001"/>
          </a:xfrm>
          <a:prstGeom prst="rect">
            <a:avLst/>
          </a:prstGeom>
        </p:spPr>
      </p:pic>
      <p:sp>
        <p:nvSpPr>
          <p:cNvPr id="15362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95459" y="1635617"/>
            <a:ext cx="10573555" cy="3135119"/>
          </a:xfrm>
        </p:spPr>
        <p:txBody>
          <a:bodyPr/>
          <a:lstStyle/>
          <a:p>
            <a:pPr eaLnBrk="1" hangingPunct="1"/>
            <a:br>
              <a:rPr lang="it-IT" altLang="de-DE" sz="3600" dirty="0"/>
            </a:br>
            <a:endParaRPr lang="it-IT" altLang="de-DE" sz="3600" dirty="0"/>
          </a:p>
        </p:txBody>
      </p:sp>
      <p:pic>
        <p:nvPicPr>
          <p:cNvPr id="15364" name="Picture 15" descr="Logo SB_färbi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6556" y="5024442"/>
            <a:ext cx="3485444" cy="183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hteck 2"/>
          <p:cNvSpPr/>
          <p:nvPr/>
        </p:nvSpPr>
        <p:spPr>
          <a:xfrm>
            <a:off x="217801" y="114699"/>
            <a:ext cx="87912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>
                <a:solidFill>
                  <a:schemeClr val="accent6"/>
                </a:solidFill>
              </a:rPr>
              <a:t>Bezirk Brixen, klinische Forschungsprojekte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>
          <a:xfrm>
            <a:off x="38287" y="5682744"/>
            <a:ext cx="9115386" cy="1175256"/>
          </a:xfrm>
          <a:solidFill>
            <a:schemeClr val="bg1"/>
          </a:solidFill>
        </p:spPr>
        <p:txBody>
          <a:bodyPr/>
          <a:lstStyle/>
          <a:p>
            <a:pPr algn="l"/>
            <a:r>
              <a:rPr lang="de-DE" dirty="0">
                <a:solidFill>
                  <a:schemeClr val="accent6"/>
                </a:solidFill>
              </a:rPr>
              <a:t>Prim. Dr. Christian Schaller</a:t>
            </a:r>
          </a:p>
          <a:p>
            <a:pPr algn="l"/>
            <a:r>
              <a:rPr lang="de-DE" dirty="0">
                <a:solidFill>
                  <a:schemeClr val="accent6"/>
                </a:solidFill>
              </a:rPr>
              <a:t>Orthopädie und Traumatologie KH Brixen</a:t>
            </a:r>
          </a:p>
          <a:p>
            <a:pPr algn="l"/>
            <a:endParaRPr lang="de-DE" dirty="0">
              <a:solidFill>
                <a:schemeClr val="accent6"/>
              </a:solidFill>
            </a:endParaRPr>
          </a:p>
          <a:p>
            <a:pPr algn="l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161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7" y="-1"/>
            <a:ext cx="12192001" cy="6858001"/>
          </a:xfrm>
          <a:prstGeom prst="rect">
            <a:avLst/>
          </a:prstGeom>
        </p:spPr>
      </p:pic>
      <p:sp>
        <p:nvSpPr>
          <p:cNvPr id="15362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95459" y="1635617"/>
            <a:ext cx="10573555" cy="3135119"/>
          </a:xfrm>
        </p:spPr>
        <p:txBody>
          <a:bodyPr/>
          <a:lstStyle/>
          <a:p>
            <a:pPr eaLnBrk="1" hangingPunct="1"/>
            <a:br>
              <a:rPr lang="it-IT" altLang="de-DE" sz="3600" dirty="0"/>
            </a:br>
            <a:endParaRPr lang="it-IT" altLang="de-DE" sz="3600" dirty="0"/>
          </a:p>
        </p:txBody>
      </p:sp>
      <p:pic>
        <p:nvPicPr>
          <p:cNvPr id="15364" name="Picture 15" descr="Logo SB_färbi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6556" y="5024442"/>
            <a:ext cx="3485444" cy="183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hteck 2"/>
          <p:cNvSpPr/>
          <p:nvPr/>
        </p:nvSpPr>
        <p:spPr>
          <a:xfrm>
            <a:off x="217801" y="114699"/>
            <a:ext cx="97315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 err="1">
                <a:solidFill>
                  <a:schemeClr val="accent6"/>
                </a:solidFill>
              </a:rPr>
              <a:t>Comprensorio</a:t>
            </a:r>
            <a:r>
              <a:rPr lang="de-DE" sz="2800" dirty="0">
                <a:solidFill>
                  <a:schemeClr val="accent6"/>
                </a:solidFill>
              </a:rPr>
              <a:t> di </a:t>
            </a:r>
            <a:r>
              <a:rPr lang="de-DE" sz="2800" dirty="0" err="1">
                <a:solidFill>
                  <a:schemeClr val="accent6"/>
                </a:solidFill>
              </a:rPr>
              <a:t>Bressanone</a:t>
            </a:r>
            <a:r>
              <a:rPr lang="de-DE" sz="2800" dirty="0">
                <a:solidFill>
                  <a:schemeClr val="accent6"/>
                </a:solidFill>
              </a:rPr>
              <a:t>, </a:t>
            </a:r>
          </a:p>
          <a:p>
            <a:r>
              <a:rPr lang="de-DE" sz="2800" dirty="0" err="1">
                <a:solidFill>
                  <a:schemeClr val="accent6"/>
                </a:solidFill>
              </a:rPr>
              <a:t>progetti</a:t>
            </a:r>
            <a:r>
              <a:rPr lang="de-DE" sz="2800" dirty="0">
                <a:solidFill>
                  <a:schemeClr val="accent6"/>
                </a:solidFill>
              </a:rPr>
              <a:t> </a:t>
            </a:r>
            <a:r>
              <a:rPr lang="de-DE" sz="2800" dirty="0" err="1">
                <a:solidFill>
                  <a:schemeClr val="accent6"/>
                </a:solidFill>
              </a:rPr>
              <a:t>scienza</a:t>
            </a:r>
            <a:r>
              <a:rPr lang="de-DE" sz="2800" dirty="0">
                <a:solidFill>
                  <a:schemeClr val="accent6"/>
                </a:solidFill>
              </a:rPr>
              <a:t> </a:t>
            </a:r>
            <a:r>
              <a:rPr lang="de-DE" sz="2800" dirty="0" err="1">
                <a:solidFill>
                  <a:schemeClr val="accent6"/>
                </a:solidFill>
              </a:rPr>
              <a:t>clinica</a:t>
            </a:r>
            <a:endParaRPr lang="de-DE" sz="2800" dirty="0">
              <a:solidFill>
                <a:schemeClr val="accent6"/>
              </a:solidFill>
            </a:endParaRP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>
          <a:xfrm>
            <a:off x="38287" y="5682744"/>
            <a:ext cx="9115386" cy="1175256"/>
          </a:xfrm>
          <a:solidFill>
            <a:schemeClr val="bg1"/>
          </a:solidFill>
        </p:spPr>
        <p:txBody>
          <a:bodyPr/>
          <a:lstStyle/>
          <a:p>
            <a:pPr algn="l"/>
            <a:r>
              <a:rPr lang="de-DE" dirty="0">
                <a:solidFill>
                  <a:schemeClr val="accent6"/>
                </a:solidFill>
              </a:rPr>
              <a:t>Prim. </a:t>
            </a:r>
            <a:r>
              <a:rPr lang="de-DE" dirty="0" err="1">
                <a:solidFill>
                  <a:schemeClr val="accent6"/>
                </a:solidFill>
              </a:rPr>
              <a:t>dott</a:t>
            </a:r>
            <a:r>
              <a:rPr lang="de-DE" dirty="0">
                <a:solidFill>
                  <a:schemeClr val="accent6"/>
                </a:solidFill>
              </a:rPr>
              <a:t>. Christian Schaller</a:t>
            </a:r>
          </a:p>
          <a:p>
            <a:pPr algn="l"/>
            <a:r>
              <a:rPr lang="de-DE" dirty="0">
                <a:solidFill>
                  <a:schemeClr val="accent6"/>
                </a:solidFill>
              </a:rPr>
              <a:t>U.O. </a:t>
            </a:r>
            <a:r>
              <a:rPr lang="de-DE" dirty="0" err="1">
                <a:solidFill>
                  <a:schemeClr val="accent6"/>
                </a:solidFill>
              </a:rPr>
              <a:t>Ortopedia</a:t>
            </a:r>
            <a:r>
              <a:rPr lang="de-DE" dirty="0">
                <a:solidFill>
                  <a:schemeClr val="accent6"/>
                </a:solidFill>
              </a:rPr>
              <a:t> e </a:t>
            </a:r>
            <a:r>
              <a:rPr lang="de-DE" dirty="0" err="1">
                <a:solidFill>
                  <a:schemeClr val="accent6"/>
                </a:solidFill>
              </a:rPr>
              <a:t>traumatologia</a:t>
            </a:r>
            <a:r>
              <a:rPr lang="de-DE" dirty="0">
                <a:solidFill>
                  <a:schemeClr val="accent6"/>
                </a:solidFill>
              </a:rPr>
              <a:t> </a:t>
            </a:r>
            <a:r>
              <a:rPr lang="de-DE" dirty="0" err="1">
                <a:solidFill>
                  <a:schemeClr val="accent6"/>
                </a:solidFill>
              </a:rPr>
              <a:t>Ospedale</a:t>
            </a:r>
            <a:r>
              <a:rPr lang="de-DE" dirty="0">
                <a:solidFill>
                  <a:schemeClr val="accent6"/>
                </a:solidFill>
              </a:rPr>
              <a:t> di </a:t>
            </a:r>
            <a:r>
              <a:rPr lang="de-DE" dirty="0" err="1">
                <a:solidFill>
                  <a:schemeClr val="accent6"/>
                </a:solidFill>
              </a:rPr>
              <a:t>Bressanone</a:t>
            </a:r>
            <a:endParaRPr lang="de-DE" dirty="0">
              <a:solidFill>
                <a:schemeClr val="accent6"/>
              </a:solidFill>
            </a:endParaRPr>
          </a:p>
          <a:p>
            <a:pPr algn="l"/>
            <a:endParaRPr lang="de-DE" dirty="0">
              <a:solidFill>
                <a:schemeClr val="accent6"/>
              </a:solidFill>
            </a:endParaRPr>
          </a:p>
          <a:p>
            <a:pPr algn="l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09468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F58E06-AB56-223B-6B2F-BA060F74A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90500"/>
            <a:ext cx="10363200" cy="1143000"/>
          </a:xfrm>
        </p:spPr>
        <p:txBody>
          <a:bodyPr/>
          <a:lstStyle/>
          <a:p>
            <a:r>
              <a:rPr lang="de-DE" dirty="0"/>
              <a:t>Projekte Bezirk Brixen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D42A54-A6B4-DAB2-8FBC-4551F19267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sz="1800" dirty="0"/>
              <a:t>KH Brixen (Dr. Schaller)</a:t>
            </a:r>
          </a:p>
          <a:p>
            <a:endParaRPr lang="de-DE" sz="1400" dirty="0"/>
          </a:p>
          <a:p>
            <a:r>
              <a:rPr lang="de-DE" sz="1400" dirty="0"/>
              <a:t>Ganganalyse bei robotisch- navigierten </a:t>
            </a:r>
            <a:r>
              <a:rPr lang="de-DE" sz="1400" dirty="0" err="1"/>
              <a:t>Kniegelenksendoprothesen</a:t>
            </a:r>
            <a:r>
              <a:rPr lang="de-DE" sz="1400" dirty="0"/>
              <a:t> (Indelli, Valpiana)</a:t>
            </a:r>
          </a:p>
          <a:p>
            <a:r>
              <a:rPr lang="de-DE" sz="1400" dirty="0"/>
              <a:t>Sequenzierung von Erregern bei Gelenksinfektionen (Indelli)</a:t>
            </a:r>
          </a:p>
          <a:p>
            <a:r>
              <a:rPr lang="de-DE" sz="1400" dirty="0"/>
              <a:t>Ergebnisse bei LCA- </a:t>
            </a:r>
            <a:r>
              <a:rPr lang="de-DE" sz="1400" dirty="0" err="1"/>
              <a:t>Refixation</a:t>
            </a:r>
            <a:r>
              <a:rPr lang="de-DE" sz="1400" dirty="0"/>
              <a:t> (Gioitta)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2EEC33-97D8-B09E-37B2-933D18C1892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sz="1800" dirty="0"/>
              <a:t>KH Sterzing (Dr. Engl, Dr. Demetz)</a:t>
            </a:r>
          </a:p>
          <a:p>
            <a:endParaRPr lang="de-DE" sz="1400" dirty="0"/>
          </a:p>
          <a:p>
            <a:r>
              <a:rPr lang="de-DE" sz="1400" dirty="0" err="1"/>
              <a:t>endoportal</a:t>
            </a:r>
            <a:r>
              <a:rPr lang="de-DE" sz="1400" dirty="0"/>
              <a:t> </a:t>
            </a:r>
            <a:r>
              <a:rPr lang="de-DE" sz="1400" dirty="0" err="1"/>
              <a:t>sabes</a:t>
            </a:r>
            <a:r>
              <a:rPr lang="de-DE" sz="1400" dirty="0"/>
              <a:t>: Patienten- App. zur besseren prä- und </a:t>
            </a:r>
            <a:r>
              <a:rPr lang="de-DE" sz="1400" dirty="0" err="1"/>
              <a:t>postop</a:t>
            </a:r>
            <a:r>
              <a:rPr lang="de-DE" sz="1400" dirty="0"/>
              <a:t>. Betreuung bei endoprothetischen Eingriffen</a:t>
            </a:r>
          </a:p>
          <a:p>
            <a:r>
              <a:rPr lang="de-DE" sz="1400" dirty="0"/>
              <a:t>Implantation von </a:t>
            </a:r>
            <a:r>
              <a:rPr lang="de-DE" sz="1400" dirty="0" err="1"/>
              <a:t>Kniegelenksendoprothesen</a:t>
            </a:r>
            <a:r>
              <a:rPr lang="de-DE" sz="1400" dirty="0"/>
              <a:t> mit </a:t>
            </a:r>
            <a:r>
              <a:rPr lang="de-DE" sz="1400" dirty="0" err="1"/>
              <a:t>augmented</a:t>
            </a:r>
            <a:r>
              <a:rPr lang="de-DE" sz="1400" dirty="0"/>
              <a:t> </a:t>
            </a:r>
            <a:r>
              <a:rPr lang="de-DE" sz="1400" dirty="0" err="1"/>
              <a:t>reality</a:t>
            </a:r>
            <a:endParaRPr lang="de-DE" sz="1400" dirty="0"/>
          </a:p>
          <a:p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1725855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F58E06-AB56-223B-6B2F-BA060F74A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90500"/>
            <a:ext cx="10363200" cy="1143000"/>
          </a:xfrm>
        </p:spPr>
        <p:txBody>
          <a:bodyPr/>
          <a:lstStyle/>
          <a:p>
            <a:r>
              <a:rPr lang="de-DE" dirty="0" err="1"/>
              <a:t>Progetti</a:t>
            </a:r>
            <a:r>
              <a:rPr lang="de-DE" dirty="0"/>
              <a:t>, </a:t>
            </a:r>
            <a:r>
              <a:rPr lang="de-DE" dirty="0" err="1"/>
              <a:t>Comprensorio</a:t>
            </a:r>
            <a:r>
              <a:rPr lang="de-DE" dirty="0"/>
              <a:t> di </a:t>
            </a:r>
            <a:r>
              <a:rPr lang="de-DE" dirty="0" err="1"/>
              <a:t>Bressanone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D42A54-A6B4-DAB2-8FBC-4551F19267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sz="1800" dirty="0" err="1"/>
              <a:t>Ospedale</a:t>
            </a:r>
            <a:r>
              <a:rPr lang="de-DE" sz="1800" dirty="0"/>
              <a:t> di </a:t>
            </a:r>
            <a:r>
              <a:rPr lang="de-DE" sz="1800" dirty="0" err="1"/>
              <a:t>Bressanone</a:t>
            </a:r>
            <a:r>
              <a:rPr lang="de-DE" sz="1800" dirty="0"/>
              <a:t> </a:t>
            </a:r>
            <a:r>
              <a:rPr lang="de-DE" sz="1400" dirty="0"/>
              <a:t>(Dr. Schaller)</a:t>
            </a:r>
          </a:p>
          <a:p>
            <a:endParaRPr lang="de-DE" sz="1400" dirty="0"/>
          </a:p>
          <a:p>
            <a:r>
              <a:rPr lang="de-DE" sz="1400" dirty="0" err="1"/>
              <a:t>gait</a:t>
            </a:r>
            <a:r>
              <a:rPr lang="de-DE" sz="1400" dirty="0"/>
              <a:t> </a:t>
            </a:r>
            <a:r>
              <a:rPr lang="de-DE" sz="1400" dirty="0" err="1"/>
              <a:t>analysis</a:t>
            </a:r>
            <a:r>
              <a:rPr lang="de-DE" sz="1400" dirty="0"/>
              <a:t> , </a:t>
            </a:r>
            <a:r>
              <a:rPr lang="de-DE" sz="1400" dirty="0" err="1"/>
              <a:t>robotica</a:t>
            </a:r>
            <a:r>
              <a:rPr lang="de-DE" sz="1400" dirty="0"/>
              <a:t> </a:t>
            </a:r>
            <a:r>
              <a:rPr lang="de-DE" sz="1400" dirty="0" err="1"/>
              <a:t>protesi</a:t>
            </a:r>
            <a:r>
              <a:rPr lang="de-DE" sz="1400" dirty="0"/>
              <a:t> di </a:t>
            </a:r>
            <a:r>
              <a:rPr lang="de-DE" sz="1400" dirty="0" err="1"/>
              <a:t>ginocchio</a:t>
            </a:r>
            <a:r>
              <a:rPr lang="de-DE" sz="1400" dirty="0"/>
              <a:t> (Indelli, Valpiana)</a:t>
            </a:r>
          </a:p>
          <a:p>
            <a:r>
              <a:rPr lang="de-DE" sz="1400" dirty="0" err="1"/>
              <a:t>Detezione</a:t>
            </a:r>
            <a:r>
              <a:rPr lang="de-DE" sz="1400" dirty="0"/>
              <a:t> </a:t>
            </a:r>
            <a:r>
              <a:rPr lang="de-DE" sz="1400" dirty="0" err="1"/>
              <a:t>molecolare</a:t>
            </a:r>
            <a:r>
              <a:rPr lang="de-DE" sz="1400" dirty="0"/>
              <a:t> (</a:t>
            </a:r>
            <a:r>
              <a:rPr lang="de-DE" sz="1400" dirty="0" err="1"/>
              <a:t>next</a:t>
            </a:r>
            <a:r>
              <a:rPr lang="de-DE" sz="1400" dirty="0"/>
              <a:t> gen </a:t>
            </a:r>
            <a:r>
              <a:rPr lang="de-DE" sz="1400" dirty="0" err="1"/>
              <a:t>sequencing</a:t>
            </a:r>
            <a:r>
              <a:rPr lang="de-DE" sz="1400" dirty="0"/>
              <a:t>) in </a:t>
            </a:r>
            <a:r>
              <a:rPr lang="de-DE" sz="1400" dirty="0" err="1"/>
              <a:t>infezioni</a:t>
            </a:r>
            <a:r>
              <a:rPr lang="de-DE" sz="1400" dirty="0"/>
              <a:t> </a:t>
            </a:r>
            <a:r>
              <a:rPr lang="de-DE" sz="1400" dirty="0" err="1"/>
              <a:t>periprotesici-articolari</a:t>
            </a:r>
            <a:r>
              <a:rPr lang="de-DE" sz="1400" dirty="0"/>
              <a:t> (Indelli)</a:t>
            </a:r>
          </a:p>
          <a:p>
            <a:r>
              <a:rPr lang="de-DE" sz="1400" dirty="0" err="1"/>
              <a:t>Analisi</a:t>
            </a:r>
            <a:r>
              <a:rPr lang="de-DE" sz="1400" dirty="0"/>
              <a:t> die </a:t>
            </a:r>
            <a:r>
              <a:rPr lang="de-DE" sz="1400" dirty="0" err="1"/>
              <a:t>risultati</a:t>
            </a:r>
            <a:r>
              <a:rPr lang="de-DE" sz="1400" dirty="0"/>
              <a:t> </a:t>
            </a:r>
            <a:r>
              <a:rPr lang="de-DE" sz="1400" dirty="0" err="1"/>
              <a:t>dopo</a:t>
            </a:r>
            <a:r>
              <a:rPr lang="de-DE" sz="1400" dirty="0"/>
              <a:t> </a:t>
            </a:r>
            <a:r>
              <a:rPr lang="de-DE" sz="1400" dirty="0" err="1"/>
              <a:t>refissazione</a:t>
            </a:r>
            <a:r>
              <a:rPr lang="de-DE" sz="1400" dirty="0"/>
              <a:t> del LCA (Gioitta)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2EEC33-97D8-B09E-37B2-933D18C189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807046" cy="4114800"/>
          </a:xfrm>
        </p:spPr>
        <p:txBody>
          <a:bodyPr/>
          <a:lstStyle/>
          <a:p>
            <a:r>
              <a:rPr lang="de-DE" sz="1800" dirty="0" err="1"/>
              <a:t>Ospedale</a:t>
            </a:r>
            <a:r>
              <a:rPr lang="de-DE" sz="1800" dirty="0"/>
              <a:t> di </a:t>
            </a:r>
            <a:r>
              <a:rPr lang="de-DE" sz="1800" dirty="0" err="1"/>
              <a:t>Vipiteno</a:t>
            </a:r>
            <a:r>
              <a:rPr lang="de-DE" sz="1800" dirty="0"/>
              <a:t> </a:t>
            </a:r>
            <a:r>
              <a:rPr lang="de-DE" sz="1400" dirty="0"/>
              <a:t>(Dott. Engl, Dott. Demetz)</a:t>
            </a:r>
          </a:p>
          <a:p>
            <a:endParaRPr lang="de-DE" sz="1400" dirty="0"/>
          </a:p>
          <a:p>
            <a:r>
              <a:rPr lang="de-DE" sz="1400" dirty="0" err="1"/>
              <a:t>endoportal</a:t>
            </a:r>
            <a:r>
              <a:rPr lang="de-DE" sz="1400" dirty="0"/>
              <a:t> </a:t>
            </a:r>
            <a:r>
              <a:rPr lang="de-DE" sz="1400" dirty="0" err="1"/>
              <a:t>sabes</a:t>
            </a:r>
            <a:r>
              <a:rPr lang="de-DE" sz="1400" dirty="0"/>
              <a:t>: App. Per </a:t>
            </a:r>
            <a:r>
              <a:rPr lang="de-DE" sz="1400" dirty="0" err="1"/>
              <a:t>pazienti</a:t>
            </a:r>
            <a:r>
              <a:rPr lang="de-DE" sz="1400" dirty="0"/>
              <a:t> per la </a:t>
            </a:r>
            <a:r>
              <a:rPr lang="de-DE" sz="1400" dirty="0" err="1"/>
              <a:t>gestione</a:t>
            </a:r>
            <a:r>
              <a:rPr lang="de-DE" sz="1400" dirty="0"/>
              <a:t> della fase </a:t>
            </a:r>
            <a:r>
              <a:rPr lang="de-DE" sz="1400" dirty="0" err="1"/>
              <a:t>perioperatorio</a:t>
            </a:r>
            <a:r>
              <a:rPr lang="de-DE" sz="1400" dirty="0"/>
              <a:t> (</a:t>
            </a:r>
            <a:r>
              <a:rPr lang="de-DE" sz="1400" dirty="0" err="1"/>
              <a:t>interventi</a:t>
            </a:r>
            <a:r>
              <a:rPr lang="de-DE" sz="1400" dirty="0"/>
              <a:t> </a:t>
            </a:r>
            <a:r>
              <a:rPr lang="de-DE" sz="1400" dirty="0" err="1"/>
              <a:t>protesici</a:t>
            </a:r>
            <a:r>
              <a:rPr lang="de-DE" sz="1400" dirty="0"/>
              <a:t>)</a:t>
            </a:r>
          </a:p>
          <a:p>
            <a:r>
              <a:rPr lang="de-DE" sz="1400" dirty="0" err="1"/>
              <a:t>Operazioni</a:t>
            </a:r>
            <a:r>
              <a:rPr lang="de-DE" sz="1400" dirty="0"/>
              <a:t> </a:t>
            </a:r>
            <a:r>
              <a:rPr lang="de-DE" sz="1400" dirty="0" err="1"/>
              <a:t>con</a:t>
            </a:r>
            <a:r>
              <a:rPr lang="de-DE" sz="1400" dirty="0"/>
              <a:t> </a:t>
            </a:r>
            <a:r>
              <a:rPr lang="de-DE" sz="1400" dirty="0" err="1"/>
              <a:t>augmented</a:t>
            </a:r>
            <a:r>
              <a:rPr lang="de-DE" sz="1400" dirty="0"/>
              <a:t> </a:t>
            </a:r>
            <a:r>
              <a:rPr lang="de-DE" sz="1400" dirty="0" err="1"/>
              <a:t>reality</a:t>
            </a:r>
            <a:r>
              <a:rPr lang="de-DE" sz="1400" dirty="0"/>
              <a:t> (</a:t>
            </a:r>
            <a:r>
              <a:rPr lang="de-DE" sz="1400" dirty="0" err="1"/>
              <a:t>protesi</a:t>
            </a:r>
            <a:r>
              <a:rPr lang="de-DE" sz="1400" dirty="0"/>
              <a:t> di </a:t>
            </a:r>
            <a:r>
              <a:rPr lang="de-DE" sz="1400" dirty="0" err="1"/>
              <a:t>ginocchio</a:t>
            </a:r>
            <a:r>
              <a:rPr lang="de-DE" sz="1400" dirty="0"/>
              <a:t>)</a:t>
            </a:r>
          </a:p>
          <a:p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319650097"/>
      </p:ext>
    </p:extLst>
  </p:cSld>
  <p:clrMapOvr>
    <a:masterClrMapping/>
  </p:clrMapOvr>
</p:sld>
</file>

<file path=ppt/theme/theme1.xml><?xml version="1.0" encoding="utf-8"?>
<a:theme xmlns:a="http://schemas.openxmlformats.org/drawingml/2006/main" name="1_Picture 3.png">
  <a:themeElements>
    <a:clrScheme name="">
      <a:dk1>
        <a:srgbClr val="005050"/>
      </a:dk1>
      <a:lt1>
        <a:srgbClr val="FFFFFF"/>
      </a:lt1>
      <a:dk2>
        <a:srgbClr val="4C004C"/>
      </a:dk2>
      <a:lt2>
        <a:srgbClr val="BFBFBF"/>
      </a:lt2>
      <a:accent1>
        <a:srgbClr val="BFFFFF"/>
      </a:accent1>
      <a:accent2>
        <a:srgbClr val="333399"/>
      </a:accent2>
      <a:accent3>
        <a:srgbClr val="FFFFFF"/>
      </a:accent3>
      <a:accent4>
        <a:srgbClr val="004343"/>
      </a:accent4>
      <a:accent5>
        <a:srgbClr val="DCFFFF"/>
      </a:accent5>
      <a:accent6>
        <a:srgbClr val="2D2D8A"/>
      </a:accent6>
      <a:hlink>
        <a:srgbClr val="009999"/>
      </a:hlink>
      <a:folHlink>
        <a:srgbClr val="B3FF4C"/>
      </a:folHlink>
    </a:clrScheme>
    <a:fontScheme name="Picture 3.png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Picture 3.p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cture 3.p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cture 3.p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cture 3.p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cture 3.p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cture 3.p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cture 3.p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cture 3.p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cture 3.p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cture 3.p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cture 3.p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cture 3.p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ariss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Breitbild</PresentationFormat>
  <Paragraphs>31</Paragraphs>
  <Slides>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Verdana</vt:lpstr>
      <vt:lpstr>1_Picture 3.png</vt:lpstr>
      <vt:lpstr> </vt:lpstr>
      <vt:lpstr> </vt:lpstr>
      <vt:lpstr>Projekte Bezirk Brixen</vt:lpstr>
      <vt:lpstr>Progetti, Comprensorio di Bressanone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Emanuel Adrian Schaller</dc:creator>
  <cp:lastModifiedBy>Schaller Dr. Christian</cp:lastModifiedBy>
  <cp:revision>17</cp:revision>
  <dcterms:created xsi:type="dcterms:W3CDTF">2021-12-01T18:43:20Z</dcterms:created>
  <dcterms:modified xsi:type="dcterms:W3CDTF">2023-09-27T19:06:33Z</dcterms:modified>
</cp:coreProperties>
</file>