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56" r:id="rId5"/>
  </p:sldMasterIdLst>
  <p:notesMasterIdLst>
    <p:notesMasterId r:id="rId84"/>
  </p:notesMasterIdLst>
  <p:sldIdLst>
    <p:sldId id="357" r:id="rId6"/>
    <p:sldId id="468" r:id="rId7"/>
    <p:sldId id="469" r:id="rId8"/>
    <p:sldId id="354" r:id="rId9"/>
    <p:sldId id="259" r:id="rId10"/>
    <p:sldId id="477" r:id="rId11"/>
    <p:sldId id="395" r:id="rId12"/>
    <p:sldId id="437" r:id="rId13"/>
    <p:sldId id="438" r:id="rId14"/>
    <p:sldId id="439" r:id="rId15"/>
    <p:sldId id="440" r:id="rId16"/>
    <p:sldId id="273" r:id="rId17"/>
    <p:sldId id="311" r:id="rId18"/>
    <p:sldId id="274" r:id="rId19"/>
    <p:sldId id="358" r:id="rId20"/>
    <p:sldId id="388" r:id="rId21"/>
    <p:sldId id="396" r:id="rId22"/>
    <p:sldId id="397" r:id="rId23"/>
    <p:sldId id="389" r:id="rId24"/>
    <p:sldId id="390" r:id="rId25"/>
    <p:sldId id="441" r:id="rId26"/>
    <p:sldId id="478" r:id="rId27"/>
    <p:sldId id="402" r:id="rId28"/>
    <p:sldId id="268" r:id="rId29"/>
    <p:sldId id="277" r:id="rId30"/>
    <p:sldId id="431" r:id="rId31"/>
    <p:sldId id="400" r:id="rId32"/>
    <p:sldId id="393" r:id="rId33"/>
    <p:sldId id="365" r:id="rId34"/>
    <p:sldId id="366" r:id="rId35"/>
    <p:sldId id="373" r:id="rId36"/>
    <p:sldId id="368" r:id="rId37"/>
    <p:sldId id="369" r:id="rId38"/>
    <p:sldId id="376" r:id="rId39"/>
    <p:sldId id="370" r:id="rId40"/>
    <p:sldId id="399" r:id="rId41"/>
    <p:sldId id="398" r:id="rId42"/>
    <p:sldId id="372" r:id="rId43"/>
    <p:sldId id="377" r:id="rId44"/>
    <p:sldId id="378" r:id="rId45"/>
    <p:sldId id="379" r:id="rId46"/>
    <p:sldId id="479" r:id="rId47"/>
    <p:sldId id="430" r:id="rId48"/>
    <p:sldId id="461" r:id="rId49"/>
    <p:sldId id="462" r:id="rId50"/>
    <p:sldId id="467" r:id="rId51"/>
    <p:sldId id="463" r:id="rId52"/>
    <p:sldId id="464" r:id="rId53"/>
    <p:sldId id="465" r:id="rId54"/>
    <p:sldId id="466" r:id="rId55"/>
    <p:sldId id="429" r:id="rId56"/>
    <p:sldId id="442" r:id="rId57"/>
    <p:sldId id="460" r:id="rId58"/>
    <p:sldId id="380" r:id="rId59"/>
    <p:sldId id="381" r:id="rId60"/>
    <p:sldId id="383" r:id="rId61"/>
    <p:sldId id="443" r:id="rId62"/>
    <p:sldId id="385" r:id="rId63"/>
    <p:sldId id="387" r:id="rId64"/>
    <p:sldId id="480" r:id="rId65"/>
    <p:sldId id="401" r:id="rId66"/>
    <p:sldId id="364" r:id="rId67"/>
    <p:sldId id="367" r:id="rId68"/>
    <p:sldId id="305" r:id="rId69"/>
    <p:sldId id="481" r:id="rId70"/>
    <p:sldId id="348" r:id="rId71"/>
    <p:sldId id="375" r:id="rId72"/>
    <p:sldId id="444" r:id="rId73"/>
    <p:sldId id="349" r:id="rId74"/>
    <p:sldId id="350" r:id="rId75"/>
    <p:sldId id="447" r:id="rId76"/>
    <p:sldId id="394" r:id="rId77"/>
    <p:sldId id="445" r:id="rId78"/>
    <p:sldId id="446" r:id="rId79"/>
    <p:sldId id="362" r:id="rId80"/>
    <p:sldId id="361" r:id="rId81"/>
    <p:sldId id="459" r:id="rId82"/>
    <p:sldId id="476" r:id="rId8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2FF"/>
    <a:srgbClr val="CCECFF"/>
    <a:srgbClr val="FFFF99"/>
    <a:srgbClr val="FFFFCC"/>
    <a:srgbClr val="FFEFEF"/>
    <a:srgbClr val="F2F2F2"/>
    <a:srgbClr val="99CCFF"/>
    <a:srgbClr val="EAEAEA"/>
    <a:srgbClr val="FFC9C9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1089F-6AE7-46AE-9491-4B31BDF02371}" v="898" dt="2026-05-05T14:21:10.859"/>
    <p1510:client id="{01CC3310-6EAC-458E-8242-B21321D47F4C}" v="10299" dt="2026-05-06T11:56:41.385"/>
    <p1510:client id="{C30E4ACB-CBAE-4A65-9432-87587E5801CF}" v="253" dt="2026-05-06T10:15:56.067"/>
    <p1510:client id="{D8F3EB00-D01C-5EB1-0736-FF46A92F4C0A}" v="2" dt="2026-05-05T13:35:26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volontariato.provincia.bz.it/it/home" TargetMode="External"/><Relationship Id="rId2" Type="http://schemas.openxmlformats.org/officeDocument/2006/relationships/hyperlink" Target="mailto:fs-vs@pec.prov.bz.it" TargetMode="External"/><Relationship Id="rId1" Type="http://schemas.openxmlformats.org/officeDocument/2006/relationships/hyperlink" Target="mailto:volontariato@provincia.bz.i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volontariato.provincia.bz.it/it/home" TargetMode="External"/><Relationship Id="rId2" Type="http://schemas.openxmlformats.org/officeDocument/2006/relationships/hyperlink" Target="mailto:fs-vs@pec.prov.bz.it" TargetMode="External"/><Relationship Id="rId1" Type="http://schemas.openxmlformats.org/officeDocument/2006/relationships/hyperlink" Target="mailto:volontariato@provincia.bz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28124-F66B-4269-B10A-718070FE1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974C37-2EFB-402D-937D-3466B7680AD8}">
      <dgm:prSet custT="1"/>
      <dgm:spPr>
        <a:solidFill>
          <a:srgbClr val="E4F2FF"/>
        </a:solidFill>
      </dgm:spPr>
      <dgm:t>
        <a:bodyPr/>
        <a:lstStyle/>
        <a:p>
          <a:r>
            <a:rPr lang="it-IT" sz="2400" b="1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Ufficio Volontariato e solidarietà</a:t>
          </a:r>
        </a:p>
        <a:p>
          <a:r>
            <a:rPr lang="it-IT" sz="2400" b="0" i="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Via Renon 33/b</a:t>
          </a: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39100 Bolzano</a:t>
          </a: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Tel. +39 0471 416540</a:t>
          </a: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E-Mail: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volontariato@provincia.bz.it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PEC:</a:t>
          </a:r>
          <a:r>
            <a:rPr lang="it-IT" sz="240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fs-vs@pec.prov.bz.it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https://volontariato.provincia.bz.it/it/home</a:t>
          </a:r>
          <a:endParaRPr lang="de-DE" sz="24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8B4B8FF-A16D-4B52-BE57-686B4A96072E}" type="parTrans" cxnId="{A9CD98E9-90C6-4EEB-B227-C404EC1255CC}">
      <dgm:prSet/>
      <dgm:spPr/>
      <dgm:t>
        <a:bodyPr/>
        <a:lstStyle/>
        <a:p>
          <a:endParaRPr lang="de-DE"/>
        </a:p>
      </dgm:t>
    </dgm:pt>
    <dgm:pt modelId="{52B272FA-32AB-4C6D-A52B-8D36A2524AF7}" type="sibTrans" cxnId="{A9CD98E9-90C6-4EEB-B227-C404EC1255CC}">
      <dgm:prSet/>
      <dgm:spPr/>
      <dgm:t>
        <a:bodyPr/>
        <a:lstStyle/>
        <a:p>
          <a:endParaRPr lang="de-DE"/>
        </a:p>
      </dgm:t>
    </dgm:pt>
    <dgm:pt modelId="{5427020D-5A99-49AF-925C-03F974340ED3}" type="pres">
      <dgm:prSet presAssocID="{BE228124-F66B-4269-B10A-718070FE1518}" presName="diagram" presStyleCnt="0">
        <dgm:presLayoutVars>
          <dgm:dir/>
          <dgm:resizeHandles val="exact"/>
        </dgm:presLayoutVars>
      </dgm:prSet>
      <dgm:spPr/>
    </dgm:pt>
    <dgm:pt modelId="{B0280983-9E79-4764-B7F5-EC6A2676DD23}" type="pres">
      <dgm:prSet presAssocID="{91974C37-2EFB-402D-937D-3466B7680AD8}" presName="node" presStyleLbl="node1" presStyleIdx="0" presStyleCnt="1" custScaleX="110345" custLinFactNeighborX="-5172" custLinFactNeighborY="-2336">
        <dgm:presLayoutVars>
          <dgm:bulletEnabled val="1"/>
        </dgm:presLayoutVars>
      </dgm:prSet>
      <dgm:spPr/>
    </dgm:pt>
  </dgm:ptLst>
  <dgm:cxnLst>
    <dgm:cxn modelId="{F2D0B2C4-FC4B-4D5C-A583-D0CD053F9C44}" type="presOf" srcId="{BE228124-F66B-4269-B10A-718070FE1518}" destId="{5427020D-5A99-49AF-925C-03F974340ED3}" srcOrd="0" destOrd="0" presId="urn:microsoft.com/office/officeart/2005/8/layout/default"/>
    <dgm:cxn modelId="{552F75E3-744F-4FC1-93FE-6CE61A456BD4}" type="presOf" srcId="{91974C37-2EFB-402D-937D-3466B7680AD8}" destId="{B0280983-9E79-4764-B7F5-EC6A2676DD23}" srcOrd="0" destOrd="0" presId="urn:microsoft.com/office/officeart/2005/8/layout/default"/>
    <dgm:cxn modelId="{A9CD98E9-90C6-4EEB-B227-C404EC1255CC}" srcId="{BE228124-F66B-4269-B10A-718070FE1518}" destId="{91974C37-2EFB-402D-937D-3466B7680AD8}" srcOrd="0" destOrd="0" parTransId="{28B4B8FF-A16D-4B52-BE57-686B4A96072E}" sibTransId="{52B272FA-32AB-4C6D-A52B-8D36A2524AF7}"/>
    <dgm:cxn modelId="{EAA83AF8-386D-4F3B-94D4-544DC034CE9F}" type="presParOf" srcId="{5427020D-5A99-49AF-925C-03F974340ED3}" destId="{B0280983-9E79-4764-B7F5-EC6A2676DD2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0983-9E79-4764-B7F5-EC6A2676DD23}">
      <dsp:nvSpPr>
        <dsp:cNvPr id="0" name=""/>
        <dsp:cNvSpPr/>
      </dsp:nvSpPr>
      <dsp:spPr>
        <a:xfrm>
          <a:off x="0" y="0"/>
          <a:ext cx="7878213" cy="4283772"/>
        </a:xfrm>
        <a:prstGeom prst="rect">
          <a:avLst/>
        </a:prstGeom>
        <a:solidFill>
          <a:srgbClr val="E4F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Ufficio Volontariato e solidarietà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Via Renon 33/b</a:t>
          </a: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39100 Bolzano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Tel. +39 0471 416540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E-Mail: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volontariato@provincia.bz.it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PEC:</a:t>
          </a:r>
          <a:r>
            <a:rPr lang="it-IT" sz="240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fs-vs@pec.prov.bz.it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https://volontariato.provincia.bz.it/it/home</a:t>
          </a:r>
          <a:endParaRPr lang="de-DE" sz="24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0"/>
        <a:ext cx="7878213" cy="428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10378B-A67D-237D-E915-AE865FB2FF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1516A27-A48C-4DE8-2B93-48EFDF67AD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C291D86-B746-1B32-14DC-A8A47BD36B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66C9891-47C8-18DD-989A-0E36BED594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7FB35A-AEC5-A393-8F7C-801902ADF7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ED35FD5-793D-D7B1-D0F7-F3C3437F1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20B7DFD-975D-4A05-B120-6E49574E69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00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questi aggiornamenti devono essere effettuati entro 30 giorni dalla modifica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622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Ora vediamo brevemente come richiedere, inserire una variazione... Premere il segno più…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235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Variazione</a:t>
            </a:r>
            <a:r>
              <a:rPr lang="de-DE" dirty="0"/>
              <a:t>…, </a:t>
            </a:r>
            <a:r>
              <a:rPr lang="de-DE" dirty="0" err="1"/>
              <a:t>inserire</a:t>
            </a:r>
            <a:r>
              <a:rPr lang="de-DE" dirty="0"/>
              <a:t> il </a:t>
            </a:r>
            <a:r>
              <a:rPr lang="de-DE" dirty="0" err="1"/>
              <a:t>codice</a:t>
            </a:r>
            <a:r>
              <a:rPr lang="de-DE" dirty="0"/>
              <a:t> </a:t>
            </a:r>
            <a:r>
              <a:rPr lang="de-DE" dirty="0" err="1"/>
              <a:t>fiscale</a:t>
            </a:r>
            <a:r>
              <a:rPr lang="de-DE" dirty="0"/>
              <a:t> della </a:t>
            </a:r>
            <a:r>
              <a:rPr lang="de-DE" dirty="0" err="1"/>
              <a:t>organizzazione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61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Spiegare in generale che la pagina di Runts nella pratica di variazione è strutturata come segue: 1 Dati principali, 2 …, 3…. 4 Invia / Qui vengono inseriti i dati che abbiamo elencato in precedenza e che poi appariranno nell'area pubblica Le slide seguenti mostrano sempre la stessa pagina di Runts nella sezione dati principali, scrollando in basso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303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Punto 6 </a:t>
            </a:r>
            <a:r>
              <a:rPr lang="de-DE" dirty="0" err="1"/>
              <a:t>Importante</a:t>
            </a:r>
            <a:r>
              <a:rPr lang="de-DE" dirty="0"/>
              <a:t>, </a:t>
            </a:r>
            <a:r>
              <a:rPr lang="de-DE" dirty="0" err="1"/>
              <a:t>salvate</a:t>
            </a:r>
            <a:r>
              <a:rPr lang="de-DE" dirty="0"/>
              <a:t> </a:t>
            </a:r>
            <a:r>
              <a:rPr lang="de-DE" dirty="0" err="1"/>
              <a:t>ogni</a:t>
            </a:r>
            <a:r>
              <a:rPr lang="de-DE" dirty="0"/>
              <a:t> </a:t>
            </a:r>
            <a:r>
              <a:rPr lang="de-DE" dirty="0" err="1"/>
              <a:t>sezione</a:t>
            </a:r>
            <a:r>
              <a:rPr lang="de-DE" dirty="0"/>
              <a:t> </a:t>
            </a:r>
            <a:r>
              <a:rPr lang="de-DE" dirty="0" err="1"/>
              <a:t>dopo</a:t>
            </a:r>
            <a:r>
              <a:rPr lang="de-DE" dirty="0"/>
              <a:t> </a:t>
            </a:r>
            <a:r>
              <a:rPr lang="de-DE" dirty="0" err="1"/>
              <a:t>aver</a:t>
            </a:r>
            <a:r>
              <a:rPr lang="de-DE" dirty="0"/>
              <a:t> </a:t>
            </a:r>
            <a:r>
              <a:rPr lang="de-DE" dirty="0" err="1"/>
              <a:t>inserito</a:t>
            </a:r>
            <a:r>
              <a:rPr lang="de-DE" dirty="0"/>
              <a:t> i </a:t>
            </a:r>
            <a:r>
              <a:rPr lang="de-DE" dirty="0" err="1"/>
              <a:t>dati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078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 Punto 8 il richiedente deve scegliere  «soggetto legittimato per l`aggiornamento».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076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sezione possono essere aggiornati o inseriti nuovi consiglieri…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558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Scegliere la funzione giusta….  «membro del organo di amministrazione»… ci deve essere un  rappresentante legale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817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Punto 21 Qua si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inserire</a:t>
            </a:r>
            <a:r>
              <a:rPr lang="de-DE" dirty="0"/>
              <a:t> </a:t>
            </a:r>
            <a:r>
              <a:rPr lang="de-DE" dirty="0" err="1"/>
              <a:t>enti</a:t>
            </a:r>
            <a:r>
              <a:rPr lang="de-DE" dirty="0"/>
              <a:t> </a:t>
            </a:r>
            <a:r>
              <a:rPr lang="de-DE" dirty="0" err="1"/>
              <a:t>affiliati</a:t>
            </a:r>
            <a:r>
              <a:rPr lang="de-DE" dirty="0"/>
              <a:t> /  DEUTSCH </a:t>
            </a:r>
            <a:r>
              <a:rPr lang="de-DE" dirty="0" err="1"/>
              <a:t>zB</a:t>
            </a:r>
            <a:r>
              <a:rPr lang="de-DE" dirty="0"/>
              <a:t> : Organisationen die beim eigenen Verein Mitglied sind hier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7070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vengono</a:t>
            </a:r>
            <a:r>
              <a:rPr lang="de-DE" dirty="0"/>
              <a:t> </a:t>
            </a:r>
            <a:r>
              <a:rPr lang="de-DE" dirty="0" err="1"/>
              <a:t>inseriti</a:t>
            </a:r>
            <a:r>
              <a:rPr lang="de-DE" dirty="0"/>
              <a:t> i </a:t>
            </a:r>
            <a:r>
              <a:rPr lang="de-DE" dirty="0" err="1"/>
              <a:t>numeri</a:t>
            </a:r>
            <a:r>
              <a:rPr lang="de-DE" dirty="0"/>
              <a:t> di </a:t>
            </a:r>
            <a:r>
              <a:rPr lang="de-DE" dirty="0" err="1"/>
              <a:t>lavoratori</a:t>
            </a:r>
            <a:r>
              <a:rPr lang="de-DE" dirty="0"/>
              <a:t>, </a:t>
            </a:r>
            <a:r>
              <a:rPr lang="de-DE" dirty="0" err="1"/>
              <a:t>volontari</a:t>
            </a:r>
            <a:r>
              <a:rPr lang="de-DE" dirty="0"/>
              <a:t> </a:t>
            </a:r>
            <a:r>
              <a:rPr lang="de-DE" dirty="0" err="1"/>
              <a:t>iscritti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Punto 22, </a:t>
            </a:r>
            <a:r>
              <a:rPr lang="de-DE" dirty="0" err="1"/>
              <a:t>Attenzione</a:t>
            </a:r>
            <a:r>
              <a:rPr lang="de-DE" dirty="0"/>
              <a:t> il </a:t>
            </a:r>
            <a:r>
              <a:rPr lang="de-DE" dirty="0" err="1"/>
              <a:t>numero</a:t>
            </a:r>
            <a:r>
              <a:rPr lang="de-DE" dirty="0"/>
              <a:t> </a:t>
            </a:r>
            <a:r>
              <a:rPr lang="de-DE" dirty="0" err="1"/>
              <a:t>dipendenti</a:t>
            </a:r>
            <a:r>
              <a:rPr lang="de-DE" dirty="0"/>
              <a:t> è da </a:t>
            </a:r>
            <a:r>
              <a:rPr lang="de-DE" dirty="0" err="1"/>
              <a:t>inserire</a:t>
            </a:r>
            <a:r>
              <a:rPr lang="de-DE" dirty="0"/>
              <a:t> in </a:t>
            </a:r>
            <a:r>
              <a:rPr lang="de-DE" dirty="0" err="1"/>
              <a:t>equivalenti</a:t>
            </a:r>
            <a:r>
              <a:rPr lang="de-DE" dirty="0"/>
              <a:t> a tempo pieno / </a:t>
            </a:r>
            <a:r>
              <a:rPr lang="de-DE" dirty="0" err="1"/>
              <a:t>Vollzeitequivalente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279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F9487-2F36-E22B-6436-179F0034F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8930F99-D037-4B15-3B15-90286CC9D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CD07F21-C803-E50E-1A69-7D02E3830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94B8BD8-21CD-BC68-4EB3-20944E951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277992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Punto 25, </a:t>
            </a:r>
            <a:r>
              <a:rPr lang="de-DE" dirty="0" err="1"/>
              <a:t>attenzione</a:t>
            </a:r>
            <a:r>
              <a:rPr lang="de-DE" dirty="0"/>
              <a:t> </a:t>
            </a:r>
            <a:r>
              <a:rPr lang="de-DE" dirty="0" err="1"/>
              <a:t>inserire</a:t>
            </a:r>
            <a:r>
              <a:rPr lang="de-DE" dirty="0"/>
              <a:t> Si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0820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scrolliamo’ più in basso, dove vengono indicati gli organi presenti nell’associazione, ad esempio l’organo amministrativo (consiglio direttivo), eventualmente l’organo di controllo…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3196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Adesso siamo al </a:t>
            </a:r>
            <a:r>
              <a:rPr lang="it-IT" dirty="0" err="1"/>
              <a:t>punto2</a:t>
            </a:r>
            <a:r>
              <a:rPr lang="it-IT" dirty="0"/>
              <a:t>, «ulteriori informazioni»: indicare l'eventuale appartenenza a reti </a:t>
            </a:r>
            <a:r>
              <a:rPr lang="it-IT" dirty="0" err="1"/>
              <a:t>assiocative</a:t>
            </a:r>
            <a:r>
              <a:rPr lang="it-IT" dirty="0"/>
              <a:t>  e l'eventuale possesso della personalità giuridica</a:t>
            </a:r>
          </a:p>
          <a:p>
            <a:endParaRPr lang="it-IT" dirty="0"/>
          </a:p>
          <a:p>
            <a:r>
              <a:rPr lang="de-DE" dirty="0"/>
              <a:t>sonstige Informationen : eventuelle Mitgliedschaft bei Vereinsnetzwerken und eventuellen Besitz der Rechtspersönlichkeit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3751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Qua al </a:t>
            </a:r>
            <a:r>
              <a:rPr lang="de-DE" dirty="0" err="1"/>
              <a:t>punto</a:t>
            </a:r>
            <a:r>
              <a:rPr lang="de-DE" dirty="0"/>
              <a:t> 3 </a:t>
            </a:r>
            <a:r>
              <a:rPr lang="de-DE" dirty="0" err="1"/>
              <a:t>possono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inseriti</a:t>
            </a:r>
            <a:r>
              <a:rPr lang="de-DE" dirty="0"/>
              <a:t> </a:t>
            </a:r>
            <a:r>
              <a:rPr lang="de-DE" dirty="0" err="1"/>
              <a:t>allegati</a:t>
            </a:r>
            <a:r>
              <a:rPr lang="de-DE" dirty="0"/>
              <a:t>,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statuto</a:t>
            </a:r>
            <a:r>
              <a:rPr lang="de-DE" dirty="0"/>
              <a:t> </a:t>
            </a:r>
            <a:r>
              <a:rPr lang="de-DE" dirty="0" err="1"/>
              <a:t>registrato</a:t>
            </a:r>
            <a:r>
              <a:rPr lang="de-DE" dirty="0"/>
              <a:t>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5729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Controllare il riepilogo, scaricare la distinta, firmarla digitalmente, caricare la distinta firmata e </a:t>
            </a:r>
            <a:r>
              <a:rPr lang="it-IT" dirty="0" err="1"/>
              <a:t>inviarela</a:t>
            </a:r>
            <a:endParaRPr lang="it-IT" dirty="0"/>
          </a:p>
          <a:p>
            <a:endParaRPr lang="it-IT" dirty="0"/>
          </a:p>
          <a:p>
            <a:r>
              <a:rPr lang="de-DE" dirty="0"/>
              <a:t>Zusammenfassung kontrollieren, die Erklärung (</a:t>
            </a:r>
            <a:r>
              <a:rPr lang="de-DE" dirty="0" err="1"/>
              <a:t>distinta</a:t>
            </a:r>
            <a:r>
              <a:rPr lang="de-DE" dirty="0"/>
              <a:t>) herunterladen,  unterzeichnen, unterzeichnete </a:t>
            </a:r>
            <a:r>
              <a:rPr lang="de-DE" dirty="0" err="1"/>
              <a:t>distinta</a:t>
            </a:r>
            <a:r>
              <a:rPr lang="de-DE"/>
              <a:t> hochladen und Änderungsantrag abschicken. </a:t>
            </a:r>
            <a:endParaRPr lang="it-IT"/>
          </a:p>
          <a:p>
            <a:r>
              <a:rPr lang="it-IT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1039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63410-3FC7-5419-53CD-372C81E28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A5113F9-2BF5-5692-2108-3FA3E0842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EEE6A6E-53CA-800E-F2F3-11D3618F2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D60BD-17FB-57B0-3E63-8FC06F7F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 dirty="0"/>
          </a:p>
        </p:txBody>
      </p:sp>
    </p:spTree>
    <p:extLst>
      <p:ext uri="{BB962C8B-B14F-4D97-AF65-F5344CB8AC3E}">
        <p14:creationId xmlns:p14="http://schemas.microsoft.com/office/powerpoint/2010/main" val="3138968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0B7DFD-975D-4A05-B120-6E49574E69C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30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6C677-F8C1-73F3-3B47-842684CF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BF50644-F481-828C-0E2A-BFE6D49AC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81872DB-DD1A-DFC3-FD15-9CDDC83A7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42EB252-87AD-71A9-7F82-F166BD94C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 dirty="0"/>
          </a:p>
        </p:txBody>
      </p:sp>
    </p:spTree>
    <p:extLst>
      <p:ext uri="{BB962C8B-B14F-4D97-AF65-F5344CB8AC3E}">
        <p14:creationId xmlns:p14="http://schemas.microsoft.com/office/powerpoint/2010/main" val="2219689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9488D-7BBD-5D9F-4C51-DDE41FA5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F6F116F-8064-86D5-613C-18F15BB32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5BCFB8B-A5BF-7549-4D5B-80ACA48D3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FAA9E5A-9843-D7F1-D8FD-8B2A5D074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 dirty="0"/>
          </a:p>
        </p:txBody>
      </p:sp>
    </p:spTree>
    <p:extLst>
      <p:ext uri="{BB962C8B-B14F-4D97-AF65-F5344CB8AC3E}">
        <p14:creationId xmlns:p14="http://schemas.microsoft.com/office/powerpoint/2010/main" val="171509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0C1A4-00CD-FE32-56D9-9A7159D05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7679C81-396C-6517-7293-0FF92C3B40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4085B19-0651-1C72-B91B-C36216E58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4815D3-A10C-26E3-2FEB-B9FFFBB40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 dirty="0"/>
          </a:p>
        </p:txBody>
      </p:sp>
    </p:spTree>
    <p:extLst>
      <p:ext uri="{BB962C8B-B14F-4D97-AF65-F5344CB8AC3E}">
        <p14:creationId xmlns:p14="http://schemas.microsoft.com/office/powerpoint/2010/main" val="386612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26EC2-0F56-0B39-C90A-680AAD7E8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2923450-AADD-F091-7AB6-AC850E3A7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1A3A49B-F539-BCE3-FBF3-DEC0119E9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FDC14B4-CB94-4917-9F25-448C00B9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 dirty="0"/>
          </a:p>
        </p:txBody>
      </p:sp>
    </p:spTree>
    <p:extLst>
      <p:ext uri="{BB962C8B-B14F-4D97-AF65-F5344CB8AC3E}">
        <p14:creationId xmlns:p14="http://schemas.microsoft.com/office/powerpoint/2010/main" val="397241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F0CD-0E06-810B-8B63-2881C6229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12CCFB6-B64B-C834-EFF1-71BA6C0FF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0A8A8-A944-4679-A75D-E5DE491F7E9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6AB5371-27B7-BCD2-860A-32E425A14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33F54E7-833A-9EAA-7F1C-9D402072B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 dirty="0"/>
          </a:p>
        </p:txBody>
      </p:sp>
    </p:spTree>
    <p:extLst>
      <p:ext uri="{BB962C8B-B14F-4D97-AF65-F5344CB8AC3E}">
        <p14:creationId xmlns:p14="http://schemas.microsoft.com/office/powerpoint/2010/main" val="349298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Ecco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tipi</a:t>
            </a:r>
            <a:r>
              <a:rPr lang="de-DE" dirty="0"/>
              <a:t> di </a:t>
            </a:r>
            <a:r>
              <a:rPr lang="de-DE" dirty="0" err="1"/>
              <a:t>variazioni</a:t>
            </a:r>
            <a:r>
              <a:rPr lang="de-DE" dirty="0"/>
              <a:t>, </a:t>
            </a:r>
            <a:r>
              <a:rPr lang="de-DE" dirty="0" err="1"/>
              <a:t>devono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inseriti</a:t>
            </a:r>
            <a:r>
              <a:rPr lang="de-DE" dirty="0"/>
              <a:t> tutti i </a:t>
            </a:r>
            <a:r>
              <a:rPr lang="de-DE" dirty="0" err="1"/>
              <a:t>dati</a:t>
            </a:r>
            <a:r>
              <a:rPr lang="de-DE" dirty="0"/>
              <a:t> , </a:t>
            </a:r>
            <a:r>
              <a:rPr lang="de-DE" dirty="0" err="1"/>
              <a:t>poi</a:t>
            </a:r>
            <a:r>
              <a:rPr lang="de-DE" dirty="0"/>
              <a:t> </a:t>
            </a:r>
            <a:r>
              <a:rPr lang="de-DE" dirty="0" err="1"/>
              <a:t>alcuni</a:t>
            </a:r>
            <a:r>
              <a:rPr lang="de-DE" dirty="0"/>
              <a:t> </a:t>
            </a:r>
            <a:r>
              <a:rPr lang="de-DE" dirty="0" err="1"/>
              <a:t>aggiornati</a:t>
            </a:r>
            <a:r>
              <a:rPr lang="de-DE" dirty="0"/>
              <a:t> </a:t>
            </a:r>
            <a:r>
              <a:rPr lang="de-DE" dirty="0" err="1"/>
              <a:t>annualmente</a:t>
            </a:r>
            <a:r>
              <a:rPr lang="de-DE" dirty="0"/>
              <a:t>, e </a:t>
            </a:r>
            <a:r>
              <a:rPr lang="de-DE" dirty="0" err="1"/>
              <a:t>alcuni</a:t>
            </a:r>
            <a:r>
              <a:rPr lang="de-DE" dirty="0"/>
              <a:t>  </a:t>
            </a:r>
            <a:r>
              <a:rPr lang="de-DE" dirty="0" err="1"/>
              <a:t>puntuali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433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Ecco la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lista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delle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informazioni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da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inserire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prima </a:t>
            </a:r>
            <a:r>
              <a:rPr lang="de-DE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registrazione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dati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abbastanza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vasta</a:t>
            </a:r>
            <a:endParaRPr lang="de-DE" sz="1200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265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lista</a:t>
            </a:r>
            <a:r>
              <a:rPr lang="de-DE" dirty="0"/>
              <a:t> continua… in più </a:t>
            </a:r>
            <a:r>
              <a:rPr lang="de-DE" dirty="0" err="1"/>
              <a:t>sono</a:t>
            </a:r>
            <a:r>
              <a:rPr lang="de-DE" dirty="0"/>
              <a:t> da </a:t>
            </a:r>
            <a:r>
              <a:rPr lang="de-DE" dirty="0" err="1"/>
              <a:t>caricare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statuto</a:t>
            </a:r>
            <a:r>
              <a:rPr lang="de-DE" dirty="0"/>
              <a:t> </a:t>
            </a:r>
            <a:r>
              <a:rPr lang="de-DE" dirty="0" err="1"/>
              <a:t>registrato</a:t>
            </a:r>
            <a:r>
              <a:rPr lang="de-DE" dirty="0"/>
              <a:t> e </a:t>
            </a:r>
            <a:r>
              <a:rPr lang="de-DE" dirty="0" err="1"/>
              <a:t>l‘atto</a:t>
            </a:r>
            <a:r>
              <a:rPr lang="de-DE" dirty="0"/>
              <a:t> </a:t>
            </a:r>
            <a:r>
              <a:rPr lang="de-DE" dirty="0" err="1"/>
              <a:t>costitutivo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388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Aggiornamento annuale dei dati, ad esempio il numero di soci e di dipendenti…. entro il 30 giugno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957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1CFEDC-24CA-3528-7775-5E268D09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C37B4D-9A3B-341E-EB10-4DD24E07E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C186F15D-76A5-84EB-61AF-44793AE0C4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0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254666C-B04A-4279-BCF5-8E627830F3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5338" y="6315075"/>
            <a:ext cx="2236787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5164CB8-A65A-A9E6-C694-66BB7CA8D5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2350" y="6315075"/>
            <a:ext cx="2709863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7C064F4-1AA5-54DF-AB79-5A9DF42FA0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2350" y="6484938"/>
            <a:ext cx="2300288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altLang="de-DE" sz="700" b="1">
                <a:latin typeface="Arial" panose="020B0604020202020204" pitchFamily="34" charset="0"/>
              </a:rPr>
              <a:t>Titolo della presentazione, Nome relatore/relatrice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37D1D179-12AA-65FB-183A-6F72472405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338" y="6484938"/>
            <a:ext cx="22383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altLang="de-DE" sz="700" b="1">
                <a:latin typeface="Arial" panose="020B0604020202020204" pitchFamily="34" charset="0"/>
              </a:rPr>
              <a:t>Titel der Präsentation, Name Referent/Referentin</a:t>
            </a:r>
            <a:endParaRPr lang="de-DE" altLang="de-DE" sz="700">
              <a:latin typeface="Arial" panose="020B0604020202020204" pitchFamily="34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D6A2FDF5-A4EF-0FA0-C438-8B9C2E1C49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404813"/>
            <a:ext cx="3706813" cy="5578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3000" b="1">
                <a:latin typeface="Arial" panose="020B0604020202020204" pitchFamily="34" charset="0"/>
              </a:rPr>
              <a:t>Titel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sz="1400">
                <a:latin typeface="Arial" panose="020B0604020202020204" pitchFamily="34" charset="0"/>
              </a:rPr>
              <a:t>Text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E38062E8-B98C-6B76-E519-A8964BDE76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B48A1395-1EAE-8A80-FA27-5851577EC1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de-DE"/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C34E291F-B931-306C-B061-651282A29A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0625" y="404813"/>
            <a:ext cx="3705225" cy="5578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3000" b="1">
                <a:latin typeface="Arial" panose="020B0604020202020204" pitchFamily="34" charset="0"/>
              </a:rPr>
              <a:t>Titolo</a:t>
            </a:r>
          </a:p>
          <a:p>
            <a:pPr>
              <a:spcBef>
                <a:spcPct val="0"/>
              </a:spcBef>
              <a:defRPr/>
            </a:pPr>
            <a:r>
              <a:rPr lang="it-IT" altLang="de-DE" sz="1400">
                <a:latin typeface="Arial" panose="020B0604020202020204" pitchFamily="34" charset="0"/>
              </a:rPr>
              <a:t>Testo</a:t>
            </a: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7A1F751E-EE9A-94C0-D25B-046803A9E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9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99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378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05C598E-3D8F-0FA7-49EE-C6899ADDC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637" y="2306740"/>
            <a:ext cx="2286364" cy="45512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BEAA78-B4AD-6F4E-1EC8-307CEC758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382" y="1955228"/>
            <a:ext cx="5275578" cy="3356899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de-DE"/>
              <a:t>Titel der </a:t>
            </a:r>
            <a:br>
              <a:rPr lang="de-DE"/>
            </a:br>
            <a:r>
              <a:rPr lang="de-DE"/>
              <a:t>Präsentation</a:t>
            </a:r>
            <a:endParaRPr lang="de-I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1C563B-BBC8-CE54-92C1-466F6471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382" y="5580548"/>
            <a:ext cx="5275578" cy="817338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Datum, Referent/Referentin</a:t>
            </a:r>
            <a:endParaRPr lang="de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9FC11E-A25A-B1F7-1241-8287F4836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87" y="541650"/>
            <a:ext cx="1882772" cy="6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C8DA0-975C-D327-15C4-94F0F35D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6E68-7AEB-4894-B848-1AE600F07EA1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9E6EF4-4725-F899-CE19-D7EF061E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18633-D134-07FA-3F94-38D2CFD0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EAE2-31B4-4B69-B00E-278BE904E1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35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4FD2FC-B400-D648-75A3-757CE163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FF4D-53EF-4316-9062-41DF607C46AD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65191-204B-677F-0EC1-5E07369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0B378-E8BE-0278-1359-C466D9AC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3E38-33D6-42BB-BE6D-00BA0A8D3D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67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1035F3-6407-5D24-C5C1-55C7E95F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E41F-6A4E-43C8-8B07-4D211FB75BB3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936EB-BE62-38FB-B5FD-3B12791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409CE-D3E7-B48D-7E2E-5CB4F61C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9545-6856-400B-97A8-B003694686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6FFCC1C-3D78-3E6B-F170-66BC8264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8272-E20A-449E-9F04-74186E4E8348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7F7B6B7-7662-E518-D1D8-474C54D7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4BCECC9-9CF5-7B58-E346-1DB87BE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2D06-0E15-4370-B45F-2F83AF68A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47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AE9EBF6-C5B6-C27D-E09D-C01F861D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87E8-835B-4E8F-AF55-DCBA45A433E3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EEFB7BC-B494-9B75-C733-B5465798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1C3D89E-528B-B5CB-8E04-D055E273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6AC0-8D31-48DE-9116-9F1EC0E5E5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5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02F4E07-1EAF-2610-DA55-49B60ABD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7AD7-8563-4BFD-B7BC-126B158620CA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5FF0BD9-7D07-0142-1430-3125B47F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0B6A61D-10E1-8B62-FDF2-48747B40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4037-D9F8-4529-975B-ADA8B459C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0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712BDAF-38D4-854C-215D-670B53D7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540A-3CA1-4917-B8F5-6088A0533C06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83828B4-4AA9-CEBF-F012-F831DAFB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F6DA58F-B576-F33F-B983-50E71EB5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1D4-4E6B-475E-9AFE-306515CA15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99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40810A9-817B-15BD-A356-FA99320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66EF-BFF6-4EBB-886E-20C898652366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0F3538C-CF8F-A045-6BD7-93466A15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4100CE2-2157-A377-88B5-536CB77B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FB28-E044-4176-A200-D460AD3583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79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5E40C48-191D-AE7F-B080-782ED6E4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CDFA-F8BE-4A2E-BA1A-CB18E5E26D33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2780AEB-D442-FB5C-8A65-36BF7E82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8C798A4-E08C-42CB-0D8E-D9394714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FE26-ED70-4D26-807C-2EFCCB2A4B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48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6DE85-BDC5-A5EB-6BAB-8EEC7313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5306-054E-44A2-B710-D62A18346198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AF01B3-3B6B-C243-9AD4-DE2E9A30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C420F3-1100-69C7-587C-D1A20D56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AF01-9E1A-4EE2-8AF4-C8DCCFCD30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88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579FB-305F-A1E8-4880-950563A8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24AF-3525-4ED4-8BDF-82BE673BB2F6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4BD796-3336-D327-6E5E-CA9C9E6E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D165DC-543C-8B31-DA8B-B837FEB3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C0FA-06BA-4227-B8D5-5CEA32D0BC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1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13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48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11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7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50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F51E7687-E43E-2EE9-4408-F8CB3D7F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7" name="Rectangle 32">
            <a:extLst>
              <a:ext uri="{FF2B5EF4-FFF2-40B4-BE49-F238E27FC236}">
                <a16:creationId xmlns:a16="http://schemas.microsoft.com/office/drawing/2014/main" id="{8C9587C5-3F22-FC07-17A5-118C5FD7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Line 39">
            <a:extLst>
              <a:ext uri="{FF2B5EF4-FFF2-40B4-BE49-F238E27FC236}">
                <a16:creationId xmlns:a16="http://schemas.microsoft.com/office/drawing/2014/main" id="{0237C205-55F4-1908-A42D-FC600836C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42">
            <a:extLst>
              <a:ext uri="{FF2B5EF4-FFF2-40B4-BE49-F238E27FC236}">
                <a16:creationId xmlns:a16="http://schemas.microsoft.com/office/drawing/2014/main" id="{31172AA6-FD51-C910-319E-8BB17BAF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030" name="Rectangle 43">
            <a:extLst>
              <a:ext uri="{FF2B5EF4-FFF2-40B4-BE49-F238E27FC236}">
                <a16:creationId xmlns:a16="http://schemas.microsoft.com/office/drawing/2014/main" id="{38C68316-81E1-4FEE-D581-B9566D4E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9E5815B-822D-248A-564A-5AF4CE7D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6484938"/>
            <a:ext cx="2070100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altLang="de-DE" sz="700" b="1">
                <a:latin typeface="Arial" panose="020B0604020202020204" pitchFamily="34" charset="0"/>
              </a:rPr>
              <a:t>Il Registro unico nazionale del Terzo settore</a:t>
            </a:r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E941DAA6-F409-EF3B-064A-595BF916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6484938"/>
            <a:ext cx="2400300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altLang="de-DE" sz="700" b="1">
                <a:latin typeface="Arial" panose="020B0604020202020204" pitchFamily="34" charset="0"/>
              </a:rPr>
              <a:t>Das staatliche Einheitsregister des Dritten Sektors</a:t>
            </a:r>
            <a:endParaRPr lang="de-DE" altLang="de-DE" sz="700">
              <a:latin typeface="Arial" panose="020B0604020202020204" pitchFamily="34" charset="0"/>
            </a:endParaRPr>
          </a:p>
        </p:txBody>
      </p:sp>
      <p:sp>
        <p:nvSpPr>
          <p:cNvPr id="1033" name="Line 40">
            <a:extLst>
              <a:ext uri="{FF2B5EF4-FFF2-40B4-BE49-F238E27FC236}">
                <a16:creationId xmlns:a16="http://schemas.microsoft.com/office/drawing/2014/main" id="{A2D1ED60-1994-E578-C1DF-9FB6FD0F2F1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Text Box 63">
            <a:extLst>
              <a:ext uri="{FF2B5EF4-FFF2-40B4-BE49-F238E27FC236}">
                <a16:creationId xmlns:a16="http://schemas.microsoft.com/office/drawing/2014/main" id="{33C92B5D-279D-CA18-80FD-D20F767E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de-DE"/>
          </a:p>
        </p:txBody>
      </p:sp>
      <p:pic>
        <p:nvPicPr>
          <p:cNvPr id="1035" name="Picture 65">
            <a:extLst>
              <a:ext uri="{FF2B5EF4-FFF2-40B4-BE49-F238E27FC236}">
                <a16:creationId xmlns:a16="http://schemas.microsoft.com/office/drawing/2014/main" id="{6064621F-7F67-1E9A-56A5-492CDF893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8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596614B2-05BE-466C-D40D-1C882605B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2628FB3C-6BB2-7448-711F-C7FAABFCA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E7B5DD-67A5-25DB-B1A6-BB868C56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9C0AD6-C790-49AA-AC26-E0C8C0FF02E0}" type="datetimeFigureOut">
              <a:rPr lang="de-DE"/>
              <a:pPr>
                <a:defRPr/>
              </a:pPr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46421-188A-C7FB-8D07-B929D0AC6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08970A-A218-160D-8D7B-FDF7C7D76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292956-9310-4411-97D2-29BACBE807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ervizi.lavoro.gov.it/runts/it-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167410112?h=8916d4537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volontariato.provincia.bz.it/it/area-download" TargetMode="External"/><Relationship Id="rId3" Type="http://schemas.openxmlformats.org/officeDocument/2006/relationships/hyperlink" Target="https://assets-eu-01.kc-usercontent.com/51b1870b-7b90-011c-d554-7ce453c11c9a/8b1c8f8b-2bfb-489f-8827-4978bf7c8648/Mod%20E%20Libre%20Office%20IT.pdf" TargetMode="External"/><Relationship Id="rId7" Type="http://schemas.openxmlformats.org/officeDocument/2006/relationships/hyperlink" Target="https://assets-eu-01.kc-usercontent.com/51b1870b-7b90-011c-d554-7ce453c11c9a/c47cc82e-5ad3-47b1-9387-59717d461e06/Modello%20C_relazione%20di%20missione.pd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-eu-01.kc-usercontent.com/51b1870b-7b90-011c-d554-7ce453c11c9a/4e3ffa50-85d0-4066-b9bd-2037df26bba0/Mod%20B%20Libre%20Office%20IT.pdf" TargetMode="External"/><Relationship Id="rId5" Type="http://schemas.openxmlformats.org/officeDocument/2006/relationships/hyperlink" Target="https://assets-eu-01.kc-usercontent.com/51b1870b-7b90-011c-d554-7ce453c11c9a/a13d2c27-52bc-49ba-ae38-cf417c2871a1/Mod%20A%20Libre%20Office%20IT.pdf" TargetMode="External"/><Relationship Id="rId4" Type="http://schemas.openxmlformats.org/officeDocument/2006/relationships/hyperlink" Target="https://assets-eu-01.kc-usercontent.com/51b1870b-7b90-011c-d554-7ce453c11c9a/1673fd1c-2237-45d4-a9b3-de2461a198d9/Mod%20D%20Libre%20Office%20IT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-eu-01.kc-usercontent.com/51b1870b-7b90-011c-d554-7ce453c11c9a/066a3957-c7bc-4224-8edb-2e8679743590/Fundraisingbericht%20-%20Rendiconto%20raccolta%20fond%20IT-DE%20NEU.pd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servizi.lavoro.gov.it/runts/it-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B299444-087D-5F32-A65C-2ABC18339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442"/>
            <a:ext cx="9144000" cy="51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6A5392B-8EED-7CAA-033B-971B4E013E5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880AA3-EC2B-B713-2FCA-45A03A1B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37B71FB9-B24E-7626-E5B4-92F98B5A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" b="-1"/>
          <a:stretch>
            <a:fillRect/>
          </a:stretch>
        </p:blipFill>
        <p:spPr>
          <a:xfrm>
            <a:off x="695720" y="595885"/>
            <a:ext cx="5269044" cy="5666230"/>
          </a:xfrm>
          <a:prstGeom prst="rect">
            <a:avLst/>
          </a:prstGeom>
        </p:spPr>
      </p:pic>
      <p:pic>
        <p:nvPicPr>
          <p:cNvPr id="9" name="Grafik 8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94898F21-7DFE-B6BF-CBAE-4C2D1377C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" b="1"/>
          <a:stretch>
            <a:fillRect/>
          </a:stretch>
        </p:blipFill>
        <p:spPr>
          <a:xfrm>
            <a:off x="4555379" y="595885"/>
            <a:ext cx="2885874" cy="56662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4B5804-EBDA-8C9F-BDA1-2B45BAC09466}"/>
              </a:ext>
            </a:extLst>
          </p:cNvPr>
          <p:cNvSpPr txBox="1"/>
          <p:nvPr/>
        </p:nvSpPr>
        <p:spPr>
          <a:xfrm>
            <a:off x="767685" y="665375"/>
            <a:ext cx="1697544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delle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persone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direttivo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5462E9D-6802-4A25-8515-50CB53BB39CC}"/>
              </a:ext>
            </a:extLst>
          </p:cNvPr>
          <p:cNvSpPr/>
          <p:nvPr/>
        </p:nvSpPr>
        <p:spPr>
          <a:xfrm>
            <a:off x="1240365" y="1607597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3BBD43D-6A80-C569-82DF-5823E55B7E06}"/>
              </a:ext>
            </a:extLst>
          </p:cNvPr>
          <p:cNvSpPr/>
          <p:nvPr/>
        </p:nvSpPr>
        <p:spPr>
          <a:xfrm>
            <a:off x="1557869" y="1419650"/>
            <a:ext cx="2205564" cy="162305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Times New Roman" panose="02020603050405020304" pitchFamily="18" charset="0"/>
              </a:rPr>
              <a:t>TZITZN70A01A952G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E19BF6E-83B3-05A0-2602-56BAA2112DC7}"/>
              </a:ext>
            </a:extLst>
          </p:cNvPr>
          <p:cNvSpPr/>
          <p:nvPr/>
        </p:nvSpPr>
        <p:spPr>
          <a:xfrm>
            <a:off x="1388532" y="176423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TIZIANI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B1AEFC-F60B-E4EB-461A-BBEA66C7B4F0}"/>
              </a:ext>
            </a:extLst>
          </p:cNvPr>
          <p:cNvSpPr/>
          <p:nvPr/>
        </p:nvSpPr>
        <p:spPr>
          <a:xfrm>
            <a:off x="1367365" y="223129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BZ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78D3122-725F-068E-4772-BCE09D3738A5}"/>
              </a:ext>
            </a:extLst>
          </p:cNvPr>
          <p:cNvSpPr/>
          <p:nvPr/>
        </p:nvSpPr>
        <p:spPr>
          <a:xfrm>
            <a:off x="1240365" y="3098356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STEFANIA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C6C4A51-6FDB-597D-AFC4-2872742C9719}"/>
              </a:ext>
            </a:extLst>
          </p:cNvPr>
          <p:cNvSpPr/>
          <p:nvPr/>
        </p:nvSpPr>
        <p:spPr>
          <a:xfrm>
            <a:off x="1304716" y="3372834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5B61662-4558-FA49-FC74-BC2FD8470A97}"/>
              </a:ext>
            </a:extLst>
          </p:cNvPr>
          <p:cNvSpPr/>
          <p:nvPr/>
        </p:nvSpPr>
        <p:spPr>
          <a:xfrm>
            <a:off x="1384299" y="3259222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VALERI</a:t>
            </a:r>
            <a:endParaRPr kumimoji="0" lang="it-IT" sz="1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2A40D1B-60D7-FC9B-23C6-D50361FDE300}"/>
              </a:ext>
            </a:extLst>
          </p:cNvPr>
          <p:cNvSpPr txBox="1"/>
          <p:nvPr/>
        </p:nvSpPr>
        <p:spPr>
          <a:xfrm>
            <a:off x="5985306" y="2938464"/>
            <a:ext cx="1084678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della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nomina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4609D27-9770-35EE-FEB0-B1B9AE726A00}"/>
              </a:ext>
            </a:extLst>
          </p:cNvPr>
          <p:cNvSpPr/>
          <p:nvPr/>
        </p:nvSpPr>
        <p:spPr bwMode="auto">
          <a:xfrm>
            <a:off x="5294048" y="2915284"/>
            <a:ext cx="607221" cy="183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E54C554A-B182-C65B-4593-F34A52556F5A}"/>
              </a:ext>
            </a:extLst>
          </p:cNvPr>
          <p:cNvSpPr/>
          <p:nvPr/>
        </p:nvSpPr>
        <p:spPr bwMode="auto">
          <a:xfrm rot="10800000">
            <a:off x="2071810" y="1308770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4A45B2-6B93-136B-A7F5-E47AEBF4D151}"/>
              </a:ext>
            </a:extLst>
          </p:cNvPr>
          <p:cNvSpPr txBox="1"/>
          <p:nvPr/>
        </p:nvSpPr>
        <p:spPr>
          <a:xfrm>
            <a:off x="2165473" y="1195774"/>
            <a:ext cx="160469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Rappresentante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legale (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sì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B97EC14-9791-739C-E838-61B22933CF2F}"/>
              </a:ext>
            </a:extLst>
          </p:cNvPr>
          <p:cNvSpPr/>
          <p:nvPr/>
        </p:nvSpPr>
        <p:spPr>
          <a:xfrm>
            <a:off x="1388532" y="414534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STOLL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B45E9A3-EAF0-17DE-93C3-C8C10750D043}"/>
              </a:ext>
            </a:extLst>
          </p:cNvPr>
          <p:cNvSpPr/>
          <p:nvPr/>
        </p:nvSpPr>
        <p:spPr>
          <a:xfrm>
            <a:off x="1236136" y="3978943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PHILIPP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C266A1F-1EE7-A64F-F728-7BC4B545B5B3}"/>
              </a:ext>
            </a:extLst>
          </p:cNvPr>
          <p:cNvSpPr/>
          <p:nvPr/>
        </p:nvSpPr>
        <p:spPr>
          <a:xfrm>
            <a:off x="1236135" y="4859086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ROBERT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D0FC9CB-45FB-EC80-AA2A-C440C844716B}"/>
              </a:ext>
            </a:extLst>
          </p:cNvPr>
          <p:cNvSpPr/>
          <p:nvPr/>
        </p:nvSpPr>
        <p:spPr>
          <a:xfrm>
            <a:off x="1384298" y="5003094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HOFER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3786C4D-C942-625D-CCEA-C87EF950E2E8}"/>
              </a:ext>
            </a:extLst>
          </p:cNvPr>
          <p:cNvSpPr/>
          <p:nvPr/>
        </p:nvSpPr>
        <p:spPr>
          <a:xfrm>
            <a:off x="1236135" y="5722741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FRANCO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E00C323-11FD-4E90-4FA6-A4BDB1E902AE}"/>
              </a:ext>
            </a:extLst>
          </p:cNvPr>
          <p:cNvSpPr/>
          <p:nvPr/>
        </p:nvSpPr>
        <p:spPr>
          <a:xfrm>
            <a:off x="1387767" y="5883734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FRANCESCHI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0E9C4AB-2189-C254-F37C-0AF02A31BCFC}"/>
              </a:ext>
            </a:extLst>
          </p:cNvPr>
          <p:cNvSpPr/>
          <p:nvPr/>
        </p:nvSpPr>
        <p:spPr>
          <a:xfrm>
            <a:off x="1323643" y="238805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BOLZANO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8143C3F-B0A4-D80C-C5DD-5E65940EBE9B}"/>
              </a:ext>
            </a:extLst>
          </p:cNvPr>
          <p:cNvSpPr/>
          <p:nvPr/>
        </p:nvSpPr>
        <p:spPr>
          <a:xfrm>
            <a:off x="1616470" y="2065071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01/01/1970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542BC168-F58D-2978-62E0-B0A082C1D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b="69012"/>
          <a:stretch>
            <a:fillRect/>
          </a:stretch>
        </p:blipFill>
        <p:spPr>
          <a:xfrm>
            <a:off x="4544410" y="1009833"/>
            <a:ext cx="2885874" cy="780453"/>
          </a:xfrm>
          <a:prstGeom prst="rect">
            <a:avLst/>
          </a:prstGeom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63F0D95-96B9-748C-1D2F-F0956CF6C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5" b="69012"/>
          <a:stretch>
            <a:fillRect/>
          </a:stretch>
        </p:blipFill>
        <p:spPr>
          <a:xfrm>
            <a:off x="4562115" y="1532080"/>
            <a:ext cx="2885874" cy="42403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187791E-8F35-5DE3-F17C-9FDF3C338FB1}"/>
              </a:ext>
            </a:extLst>
          </p:cNvPr>
          <p:cNvSpPr txBox="1"/>
          <p:nvPr/>
        </p:nvSpPr>
        <p:spPr>
          <a:xfrm>
            <a:off x="6492370" y="976139"/>
            <a:ext cx="1155227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 della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0C0BF8D-ADBB-C871-1E21-A68A49308FAF}"/>
              </a:ext>
            </a:extLst>
          </p:cNvPr>
          <p:cNvSpPr/>
          <p:nvPr/>
        </p:nvSpPr>
        <p:spPr bwMode="auto">
          <a:xfrm rot="10800000">
            <a:off x="6347381" y="1064462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00A8975-DB74-39FA-F1E2-33EDF159337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D335026-01EA-E923-2A2B-64E59D13B1A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A77B21-DF6D-25DB-5A62-A07E267B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4042DA27-F56F-F20A-A533-0A96A4C5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" y="381958"/>
            <a:ext cx="2787981" cy="2147444"/>
          </a:xfrm>
          <a:prstGeom prst="rect">
            <a:avLst/>
          </a:prstGeom>
        </p:spPr>
      </p:pic>
      <p:pic>
        <p:nvPicPr>
          <p:cNvPr id="9" name="Grafik 8" descr="Ein Bild, das Text, Screenshot, Reihe, Schrift enthält.&#10;&#10;KI-generierte Inhalte können fehlerhaft sein.">
            <a:extLst>
              <a:ext uri="{FF2B5EF4-FFF2-40B4-BE49-F238E27FC236}">
                <a16:creationId xmlns:a16="http://schemas.microsoft.com/office/drawing/2014/main" id="{BDC0C293-88C7-C078-51DD-AA8388B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" y="2577459"/>
            <a:ext cx="7710255" cy="25142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C5723BD-67BD-6950-F1F1-DC2F70850721}"/>
              </a:ext>
            </a:extLst>
          </p:cNvPr>
          <p:cNvSpPr txBox="1"/>
          <p:nvPr/>
        </p:nvSpPr>
        <p:spPr>
          <a:xfrm>
            <a:off x="3085856" y="516016"/>
            <a:ext cx="199439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 relativi a dipendenti e volontari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153C6-5C05-E12F-0EFC-1A49F01665E4}"/>
              </a:ext>
            </a:extLst>
          </p:cNvPr>
          <p:cNvSpPr txBox="1"/>
          <p:nvPr/>
        </p:nvSpPr>
        <p:spPr>
          <a:xfrm>
            <a:off x="2298211" y="1489815"/>
            <a:ext cx="802952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01BD8C-37AA-CB0F-3DDE-1245551C42BB}"/>
              </a:ext>
            </a:extLst>
          </p:cNvPr>
          <p:cNvSpPr txBox="1"/>
          <p:nvPr/>
        </p:nvSpPr>
        <p:spPr>
          <a:xfrm>
            <a:off x="2353631" y="2052012"/>
            <a:ext cx="1575290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Richiesto il 5 per mille (sì/no)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3964C90-AEFD-5343-CFF5-244550D2E428}"/>
              </a:ext>
            </a:extLst>
          </p:cNvPr>
          <p:cNvSpPr txBox="1"/>
          <p:nvPr/>
        </p:nvSpPr>
        <p:spPr>
          <a:xfrm>
            <a:off x="6012295" y="2706853"/>
            <a:ext cx="2103912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Documenti/bilanci depositati sul RUNTS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1621D88-C41E-1699-9C90-FD7753C3395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A87758-E99D-DB26-24D3-415EA02D1440}"/>
              </a:ext>
            </a:extLst>
          </p:cNvPr>
          <p:cNvSpPr txBox="1"/>
          <p:nvPr/>
        </p:nvSpPr>
        <p:spPr>
          <a:xfrm>
            <a:off x="854535" y="5306553"/>
            <a:ext cx="7244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Info: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 dati e i documenti trasmessi dall’organizzazione tramite le pratiche di variazione e i depositi di bilancio sono registrati e visibili qui solo dopo la verifica e l’approvazione da parte del nostro ufficio.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4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10951AFF-B758-1CBB-BB98-318DDE08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082675"/>
            <a:ext cx="7886700" cy="469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altLang="de-DE" sz="24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servizi.lavoro.gov.it</a:t>
            </a:r>
            <a:r>
              <a:rPr lang="de-DE" altLang="de-DE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altLang="de-DE" sz="24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runts</a:t>
            </a:r>
            <a:r>
              <a:rPr lang="de-DE" altLang="de-DE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altLang="de-DE" sz="24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it-it</a:t>
            </a:r>
            <a:r>
              <a:rPr lang="de-DE" altLang="de-DE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de-DE" altLang="de-DE" sz="2400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BE7B9C6-03BA-4EC2-3635-32C7414964A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Grafik 6" descr="Ein Bild, das Text, Screenshot, Schrift, Webseite enthält.&#10;&#10;KI-generierte Inhalte können fehlerhaft sein.">
            <a:extLst>
              <a:ext uri="{FF2B5EF4-FFF2-40B4-BE49-F238E27FC236}">
                <a16:creationId xmlns:a16="http://schemas.microsoft.com/office/drawing/2014/main" id="{129E7E6B-B763-880D-7B24-A8682398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282"/>
            <a:ext cx="9144000" cy="3707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FAD332-EDD6-77AE-68D3-C15E54FC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4A30FB-A6E4-6893-961B-108422B971F0}"/>
              </a:ext>
            </a:extLst>
          </p:cNvPr>
          <p:cNvSpPr/>
          <p:nvPr/>
        </p:nvSpPr>
        <p:spPr bwMode="auto">
          <a:xfrm>
            <a:off x="4314748" y="3551767"/>
            <a:ext cx="1061586" cy="3879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525EC4-6EC7-0F3E-0496-C6987E320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95018" flipH="1">
            <a:off x="5360266" y="3032725"/>
            <a:ext cx="1090395" cy="792549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3E72CFFD-0017-3B20-ACB4-2A3A21DFD4C7}"/>
              </a:ext>
            </a:extLst>
          </p:cNvPr>
          <p:cNvSpPr txBox="1"/>
          <p:nvPr/>
        </p:nvSpPr>
        <p:spPr>
          <a:xfrm>
            <a:off x="1069951" y="444436"/>
            <a:ext cx="7461483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Come  accedere al portale Runts della propria organizzazione?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69548A6-A6C1-871A-1CCF-52F18B9815A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1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nhaltsplatzhalter 4">
            <a:extLst>
              <a:ext uri="{FF2B5EF4-FFF2-40B4-BE49-F238E27FC236}">
                <a16:creationId xmlns:a16="http://schemas.microsoft.com/office/drawing/2014/main" id="{D3D5D1E4-EDC8-C6AD-425E-C8A8EE810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6" y="765175"/>
            <a:ext cx="846772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9E2E205-03F9-2243-313E-31B15690099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43407F-AC6F-B23F-BC2E-B5A65032827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7B86E8-1F11-33D3-0F39-EE820BCB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A884D6-D1A1-2B59-EF66-C8D751AC2D3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nhaltsplatzhalter 8">
            <a:extLst>
              <a:ext uri="{FF2B5EF4-FFF2-40B4-BE49-F238E27FC236}">
                <a16:creationId xmlns:a16="http://schemas.microsoft.com/office/drawing/2014/main" id="{E63D4D29-802B-1D98-1F5D-3A1617F97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313"/>
            <a:ext cx="7886700" cy="357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B10A807-13A7-7C98-7316-2FEEFDBD334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59B108-DB78-825F-C85C-8DEFD735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67614">
            <a:off x="573525" y="2558325"/>
            <a:ext cx="816935" cy="79254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E4C044D-5D32-9B10-71EB-E08DDC339AE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216FF5-7888-D5C6-B81C-329FFC3BF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DD37CBE-BED0-9686-C0EF-6BF51778427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0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B0EAB-314B-701B-C185-FEA881AA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120DD204-2170-0DAE-56FE-095923A56F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8667" y="1276490"/>
            <a:ext cx="7956578" cy="522515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 b="1" dirty="0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 b="1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 dirty="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 dirty="0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de-DE" sz="1200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485F4F5-80D9-409F-279D-56278B52B02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719881-18D5-4869-F6CB-E9955FC9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FFCA03F-59AB-61DF-308B-872F1367AF5F}"/>
              </a:ext>
            </a:extLst>
          </p:cNvPr>
          <p:cNvSpPr txBox="1"/>
          <p:nvPr/>
        </p:nvSpPr>
        <p:spPr>
          <a:xfrm>
            <a:off x="1099977" y="4178510"/>
            <a:ext cx="6838154" cy="230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1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 rappresentanti legali possono conferire a persone di loro fiducia una procura per:</a:t>
            </a:r>
          </a:p>
          <a:p>
            <a:pPr marL="285750" marR="0" lvl="0" indent="-285750" algn="just" defTabSz="914400" rtl="0" eaLnBrk="0" fontAlgn="base" latinLnBrk="0" hangingPunct="0">
              <a:lnSpc>
                <a:spcPts val="1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creazione, l'invio ed eventualmente anche la firma delle pratiche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sul portale Runts.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nuove iscrizioni, pratiche di variazione e depositi bilanci,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nonché pratiche di cancellazione e pratiche per il 5 per mille.</a:t>
            </a:r>
          </a:p>
          <a:p>
            <a:pPr marL="0" marR="0" lvl="0" indent="0" algn="just" defTabSz="914400" rtl="0" eaLnBrk="0" fontAlgn="base" latinLnBrk="0" hangingPunct="0">
              <a:lnSpc>
                <a:spcPts val="1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rilascio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revoca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avvengono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sul portale Runts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ts val="1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 trovate un video tutorial:</a:t>
            </a:r>
          </a:p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player.vimeo.com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1167410112?h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8916d45373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9BF12C-9DFD-6AD0-DF83-BCB2B2C27806}"/>
              </a:ext>
            </a:extLst>
          </p:cNvPr>
          <p:cNvSpPr/>
          <p:nvPr/>
        </p:nvSpPr>
        <p:spPr bwMode="auto">
          <a:xfrm>
            <a:off x="3127165" y="3362337"/>
            <a:ext cx="2783777" cy="651623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La Procura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1AEFA2B-EF3E-D9F2-8352-CE61B3EB494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5F4E81-248A-CE0E-3DCF-37D50F63D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1" y="211972"/>
            <a:ext cx="7058820" cy="279986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CA76BE0-828E-0944-5230-98FE576FB45B}"/>
              </a:ext>
            </a:extLst>
          </p:cNvPr>
          <p:cNvSpPr/>
          <p:nvPr/>
        </p:nvSpPr>
        <p:spPr bwMode="auto">
          <a:xfrm rot="17494802">
            <a:off x="1687865" y="2609925"/>
            <a:ext cx="1330200" cy="293311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664400-55A2-0047-4B9D-E43006D62A3D}"/>
              </a:ext>
            </a:extLst>
          </p:cNvPr>
          <p:cNvSpPr txBox="1"/>
          <p:nvPr/>
        </p:nvSpPr>
        <p:spPr>
          <a:xfrm>
            <a:off x="1487067" y="3555696"/>
            <a:ext cx="969796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Novità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F9675-D391-10A2-999F-4DC0546B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06A8304-6C88-0BC3-590D-1E80EA68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194"/>
            <a:ext cx="9144000" cy="30023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BA9BEC-62D1-EBBD-021E-634FAEB17AE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7E6DFC-FC4C-9289-6BE1-FA33CDB2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feld 1031">
            <a:extLst>
              <a:ext uri="{FF2B5EF4-FFF2-40B4-BE49-F238E27FC236}">
                <a16:creationId xmlns:a16="http://schemas.microsoft.com/office/drawing/2014/main" id="{D24FFA72-4B48-D8DB-ACA0-01F8C16C7B78}"/>
              </a:ext>
            </a:extLst>
          </p:cNvPr>
          <p:cNvSpPr txBox="1"/>
          <p:nvPr/>
        </p:nvSpPr>
        <p:spPr>
          <a:xfrm>
            <a:off x="759278" y="3125824"/>
            <a:ext cx="951524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Tipo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B0AA45CA-7A24-6CD0-18B5-04AB9CC40C87}"/>
              </a:ext>
            </a:extLst>
          </p:cNvPr>
          <p:cNvSpPr/>
          <p:nvPr/>
        </p:nvSpPr>
        <p:spPr bwMode="auto">
          <a:xfrm rot="8402707">
            <a:off x="294812" y="2737733"/>
            <a:ext cx="351367" cy="7313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A36324-C0C3-0D06-C8AC-D916BAE32571}"/>
              </a:ext>
            </a:extLst>
          </p:cNvPr>
          <p:cNvSpPr txBox="1"/>
          <p:nvPr/>
        </p:nvSpPr>
        <p:spPr>
          <a:xfrm>
            <a:off x="461444" y="2461597"/>
            <a:ext cx="1041838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Pratiche</a:t>
            </a:r>
            <a:r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presentate</a:t>
            </a:r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4B7F63-2BED-3A8F-80DD-2C640957CB59}"/>
              </a:ext>
            </a:extLst>
          </p:cNvPr>
          <p:cNvSpPr txBox="1"/>
          <p:nvPr/>
        </p:nvSpPr>
        <p:spPr>
          <a:xfrm>
            <a:off x="628650" y="1033935"/>
            <a:ext cx="78867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Panoramica delle pratiche presentate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17266C0-CF0F-2D55-14FD-4D496E0357B6}"/>
              </a:ext>
            </a:extLst>
          </p:cNvPr>
          <p:cNvSpPr/>
          <p:nvPr/>
        </p:nvSpPr>
        <p:spPr bwMode="auto">
          <a:xfrm rot="6459717">
            <a:off x="1043225" y="3420464"/>
            <a:ext cx="227341" cy="8359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E4D5147-DB16-1E7E-82A9-93972F51B7DF}"/>
              </a:ext>
            </a:extLst>
          </p:cNvPr>
          <p:cNvSpPr/>
          <p:nvPr/>
        </p:nvSpPr>
        <p:spPr bwMode="auto">
          <a:xfrm rot="15402595">
            <a:off x="4771109" y="4473210"/>
            <a:ext cx="227341" cy="8359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FD21623A-8E6D-A769-08BC-7C37692BF536}"/>
              </a:ext>
            </a:extLst>
          </p:cNvPr>
          <p:cNvSpPr txBox="1"/>
          <p:nvPr/>
        </p:nvSpPr>
        <p:spPr>
          <a:xfrm>
            <a:off x="4711337" y="4634215"/>
            <a:ext cx="969796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Stato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783EA88-C0BF-3670-FB90-DE355A833429}"/>
              </a:ext>
            </a:extLst>
          </p:cNvPr>
          <p:cNvSpPr txBox="1"/>
          <p:nvPr/>
        </p:nvSpPr>
        <p:spPr>
          <a:xfrm>
            <a:off x="1549845" y="241543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4DE48B-E7BE-9E31-8A96-401DA59B77F6}"/>
              </a:ext>
            </a:extLst>
          </p:cNvPr>
          <p:cNvSpPr txBox="1"/>
          <p:nvPr/>
        </p:nvSpPr>
        <p:spPr>
          <a:xfrm>
            <a:off x="1343530" y="344821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46E700F-23E0-F293-C089-0F37DB3204A6}"/>
              </a:ext>
            </a:extLst>
          </p:cNvPr>
          <p:cNvSpPr txBox="1"/>
          <p:nvPr/>
        </p:nvSpPr>
        <p:spPr>
          <a:xfrm>
            <a:off x="5819833" y="460837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9A4DE87-CE81-86F9-8D15-3DBF151CFAFD}"/>
              </a:ext>
            </a:extLst>
          </p:cNvPr>
          <p:cNvSpPr/>
          <p:nvPr/>
        </p:nvSpPr>
        <p:spPr>
          <a:xfrm>
            <a:off x="7384570" y="2025599"/>
            <a:ext cx="605327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kumimoji="0" lang="it-IT" sz="5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91C9DA9-4CD8-E487-7002-CAB411DC738D}"/>
              </a:ext>
            </a:extLst>
          </p:cNvPr>
          <p:cNvSpPr/>
          <p:nvPr/>
        </p:nvSpPr>
        <p:spPr>
          <a:xfrm>
            <a:off x="1732067" y="3520806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1234561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" name="Rechteck 1023">
            <a:extLst>
              <a:ext uri="{FF2B5EF4-FFF2-40B4-BE49-F238E27FC236}">
                <a16:creationId xmlns:a16="http://schemas.microsoft.com/office/drawing/2014/main" id="{0699BB4E-05DE-F0B1-5B94-152A66F6C53E}"/>
              </a:ext>
            </a:extLst>
          </p:cNvPr>
          <p:cNvSpPr/>
          <p:nvPr/>
        </p:nvSpPr>
        <p:spPr>
          <a:xfrm>
            <a:off x="1732067" y="3705415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1234562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" name="Rechteck 1024">
            <a:extLst>
              <a:ext uri="{FF2B5EF4-FFF2-40B4-BE49-F238E27FC236}">
                <a16:creationId xmlns:a16="http://schemas.microsoft.com/office/drawing/2014/main" id="{4EDA61EC-C9D5-4C7C-B204-218BE9763DA8}"/>
              </a:ext>
            </a:extLst>
          </p:cNvPr>
          <p:cNvSpPr/>
          <p:nvPr/>
        </p:nvSpPr>
        <p:spPr>
          <a:xfrm>
            <a:off x="1729621" y="3883609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1234563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C4CF3A1F-88D0-47B4-11D4-24A51DEF2AF3}"/>
              </a:ext>
            </a:extLst>
          </p:cNvPr>
          <p:cNvSpPr/>
          <p:nvPr/>
        </p:nvSpPr>
        <p:spPr>
          <a:xfrm>
            <a:off x="1732067" y="4062353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1234564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0B585B07-F19B-48F6-4877-4B5557A7BA1C}"/>
              </a:ext>
            </a:extLst>
          </p:cNvPr>
          <p:cNvSpPr/>
          <p:nvPr/>
        </p:nvSpPr>
        <p:spPr>
          <a:xfrm>
            <a:off x="1732067" y="4245305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1234565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7E412AC2-4342-EF39-E8C7-9BBDD4E2F638}"/>
              </a:ext>
            </a:extLst>
          </p:cNvPr>
          <p:cNvSpPr/>
          <p:nvPr/>
        </p:nvSpPr>
        <p:spPr>
          <a:xfrm>
            <a:off x="3108946" y="3517094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4" name="Rechteck 1043">
            <a:extLst>
              <a:ext uri="{FF2B5EF4-FFF2-40B4-BE49-F238E27FC236}">
                <a16:creationId xmlns:a16="http://schemas.microsoft.com/office/drawing/2014/main" id="{F5EA000D-48CF-95D2-71FE-705B4AF9BB0C}"/>
              </a:ext>
            </a:extLst>
          </p:cNvPr>
          <p:cNvSpPr/>
          <p:nvPr/>
        </p:nvSpPr>
        <p:spPr>
          <a:xfrm>
            <a:off x="7206375" y="3520406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5" name="Rechteck 1044">
            <a:extLst>
              <a:ext uri="{FF2B5EF4-FFF2-40B4-BE49-F238E27FC236}">
                <a16:creationId xmlns:a16="http://schemas.microsoft.com/office/drawing/2014/main" id="{0A9E9B87-AD5A-5CA8-7656-B8CF70BFFD7B}"/>
              </a:ext>
            </a:extLst>
          </p:cNvPr>
          <p:cNvSpPr/>
          <p:nvPr/>
        </p:nvSpPr>
        <p:spPr>
          <a:xfrm>
            <a:off x="7192874" y="3705263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6" name="Rechteck 1045">
            <a:extLst>
              <a:ext uri="{FF2B5EF4-FFF2-40B4-BE49-F238E27FC236}">
                <a16:creationId xmlns:a16="http://schemas.microsoft.com/office/drawing/2014/main" id="{B53E3A05-3D1F-0A9D-7A28-FA8175FFF8E4}"/>
              </a:ext>
            </a:extLst>
          </p:cNvPr>
          <p:cNvSpPr/>
          <p:nvPr/>
        </p:nvSpPr>
        <p:spPr>
          <a:xfrm>
            <a:off x="7188640" y="3883707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7" name="Rechteck 1046">
            <a:extLst>
              <a:ext uri="{FF2B5EF4-FFF2-40B4-BE49-F238E27FC236}">
                <a16:creationId xmlns:a16="http://schemas.microsoft.com/office/drawing/2014/main" id="{F268945E-BFD9-EEDD-8C51-BA3C74867ADF}"/>
              </a:ext>
            </a:extLst>
          </p:cNvPr>
          <p:cNvSpPr/>
          <p:nvPr/>
        </p:nvSpPr>
        <p:spPr>
          <a:xfrm>
            <a:off x="7197110" y="4065011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" name="Rechteck 1047">
            <a:extLst>
              <a:ext uri="{FF2B5EF4-FFF2-40B4-BE49-F238E27FC236}">
                <a16:creationId xmlns:a16="http://schemas.microsoft.com/office/drawing/2014/main" id="{55F4897E-C111-EF57-72C6-C0FE7A4BCB3F}"/>
              </a:ext>
            </a:extLst>
          </p:cNvPr>
          <p:cNvSpPr/>
          <p:nvPr/>
        </p:nvSpPr>
        <p:spPr>
          <a:xfrm>
            <a:off x="7192533" y="4251508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035BAAB8-1501-65E5-7783-B7FE732FBF0F}"/>
              </a:ext>
            </a:extLst>
          </p:cNvPr>
          <p:cNvSpPr/>
          <p:nvPr/>
        </p:nvSpPr>
        <p:spPr>
          <a:xfrm>
            <a:off x="5844086" y="3518764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10/03/2026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0" name="Rechteck 1049">
            <a:extLst>
              <a:ext uri="{FF2B5EF4-FFF2-40B4-BE49-F238E27FC236}">
                <a16:creationId xmlns:a16="http://schemas.microsoft.com/office/drawing/2014/main" id="{B948C0DB-7B86-D3CA-68AF-64B1424C2805}"/>
              </a:ext>
            </a:extLst>
          </p:cNvPr>
          <p:cNvSpPr/>
          <p:nvPr/>
        </p:nvSpPr>
        <p:spPr>
          <a:xfrm>
            <a:off x="5844085" y="3701023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1" name="Rechteck 1050">
            <a:extLst>
              <a:ext uri="{FF2B5EF4-FFF2-40B4-BE49-F238E27FC236}">
                <a16:creationId xmlns:a16="http://schemas.microsoft.com/office/drawing/2014/main" id="{1C04FBD7-D754-07A2-F77D-7CFEB719C8E3}"/>
              </a:ext>
            </a:extLst>
          </p:cNvPr>
          <p:cNvSpPr/>
          <p:nvPr/>
        </p:nvSpPr>
        <p:spPr>
          <a:xfrm>
            <a:off x="5852552" y="4071313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10/03/2024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2" name="Rechteck 1051">
            <a:extLst>
              <a:ext uri="{FF2B5EF4-FFF2-40B4-BE49-F238E27FC236}">
                <a16:creationId xmlns:a16="http://schemas.microsoft.com/office/drawing/2014/main" id="{9E5EC7F1-ADEA-CC9B-EBA4-36F7992DA7FA}"/>
              </a:ext>
            </a:extLst>
          </p:cNvPr>
          <p:cNvSpPr/>
          <p:nvPr/>
        </p:nvSpPr>
        <p:spPr>
          <a:xfrm>
            <a:off x="5848317" y="4250295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10/03/2023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3" name="Rechteck 1052">
            <a:extLst>
              <a:ext uri="{FF2B5EF4-FFF2-40B4-BE49-F238E27FC236}">
                <a16:creationId xmlns:a16="http://schemas.microsoft.com/office/drawing/2014/main" id="{09AF9A42-4463-FB25-1688-F75A70A82F3D}"/>
              </a:ext>
            </a:extLst>
          </p:cNvPr>
          <p:cNvSpPr/>
          <p:nvPr/>
        </p:nvSpPr>
        <p:spPr>
          <a:xfrm>
            <a:off x="5844083" y="3881270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4" name="Pfeil: nach rechts 1053">
            <a:extLst>
              <a:ext uri="{FF2B5EF4-FFF2-40B4-BE49-F238E27FC236}">
                <a16:creationId xmlns:a16="http://schemas.microsoft.com/office/drawing/2014/main" id="{64BB2067-575A-8DF8-9BB2-934088383F37}"/>
              </a:ext>
            </a:extLst>
          </p:cNvPr>
          <p:cNvSpPr/>
          <p:nvPr/>
        </p:nvSpPr>
        <p:spPr bwMode="auto">
          <a:xfrm rot="2025664">
            <a:off x="8424765" y="3402998"/>
            <a:ext cx="509282" cy="7774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3" name="Textfeld 1032">
            <a:extLst>
              <a:ext uri="{FF2B5EF4-FFF2-40B4-BE49-F238E27FC236}">
                <a16:creationId xmlns:a16="http://schemas.microsoft.com/office/drawing/2014/main" id="{E31F3344-7483-9D63-4CCE-88D92798CC66}"/>
              </a:ext>
            </a:extLst>
          </p:cNvPr>
          <p:cNvSpPr txBox="1"/>
          <p:nvPr/>
        </p:nvSpPr>
        <p:spPr>
          <a:xfrm>
            <a:off x="7650480" y="2987642"/>
            <a:ext cx="1210638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Visualizza le richieste in dettaglio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C41B1F4-1AAB-361B-3C31-795D302BA3C9}"/>
              </a:ext>
            </a:extLst>
          </p:cNvPr>
          <p:cNvSpPr txBox="1"/>
          <p:nvPr/>
        </p:nvSpPr>
        <p:spPr>
          <a:xfrm>
            <a:off x="7307486" y="300824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CB81D42A-840B-2B26-8DD6-D4C72D55B347}"/>
              </a:ext>
            </a:extLst>
          </p:cNvPr>
          <p:cNvSpPr txBox="1"/>
          <p:nvPr/>
        </p:nvSpPr>
        <p:spPr>
          <a:xfrm>
            <a:off x="974701" y="434911"/>
            <a:ext cx="7461483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La struttura della pagina iniziale nella propria area nel Runts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C2FBB8-61E9-7F3A-F7F8-CDB9DE02452E}"/>
              </a:ext>
            </a:extLst>
          </p:cNvPr>
          <p:cNvSpPr/>
          <p:nvPr/>
        </p:nvSpPr>
        <p:spPr>
          <a:xfrm>
            <a:off x="3106725" y="3700477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18F9810-6AF9-8998-7DCC-41A4602D9178}"/>
              </a:ext>
            </a:extLst>
          </p:cNvPr>
          <p:cNvSpPr/>
          <p:nvPr/>
        </p:nvSpPr>
        <p:spPr>
          <a:xfrm>
            <a:off x="3106725" y="3878070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787E7D-EBCA-134A-A516-CB17178603D7}"/>
              </a:ext>
            </a:extLst>
          </p:cNvPr>
          <p:cNvSpPr/>
          <p:nvPr/>
        </p:nvSpPr>
        <p:spPr>
          <a:xfrm>
            <a:off x="3106725" y="4053816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B5D3D7-CA5D-43BA-CFEB-3897E94E6646}"/>
              </a:ext>
            </a:extLst>
          </p:cNvPr>
          <p:cNvSpPr/>
          <p:nvPr/>
        </p:nvSpPr>
        <p:spPr>
          <a:xfrm>
            <a:off x="3106725" y="4241001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6E1DB02-389A-47ED-D725-BD2676F48ED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3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33B229-ABAD-AD98-5B0A-B3946022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083"/>
          <a:stretch>
            <a:fillRect/>
          </a:stretch>
        </p:blipFill>
        <p:spPr>
          <a:xfrm>
            <a:off x="0" y="687943"/>
            <a:ext cx="9144000" cy="518393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D9A3F5F-AAE6-82D8-C1AC-AB5A428B153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461699-95F4-6205-6DF9-18E4F1B4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A40E252-A6C3-2C0E-4F81-5D0B26670351}"/>
              </a:ext>
            </a:extLst>
          </p:cNvPr>
          <p:cNvSpPr/>
          <p:nvPr/>
        </p:nvSpPr>
        <p:spPr bwMode="auto">
          <a:xfrm rot="8422507">
            <a:off x="500091" y="2131701"/>
            <a:ext cx="581090" cy="229532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EAAA04-DD96-1B29-99C4-D210F3A4CC44}"/>
              </a:ext>
            </a:extLst>
          </p:cNvPr>
          <p:cNvSpPr txBox="1"/>
          <p:nvPr/>
        </p:nvSpPr>
        <p:spPr>
          <a:xfrm>
            <a:off x="1376292" y="1632408"/>
            <a:ext cx="4035721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Cliccando su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lista pratiche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 possibile visualizzare tutte le richieste da voi presentate.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Attenzione: non sono visibili le richieste presentate per conto della vostra associazione ma non da voi personalmente.</a:t>
            </a: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FD1FF2-4FA9-9BF7-8E61-2CF82823B903}"/>
              </a:ext>
            </a:extLst>
          </p:cNvPr>
          <p:cNvSpPr txBox="1"/>
          <p:nvPr/>
        </p:nvSpPr>
        <p:spPr>
          <a:xfrm>
            <a:off x="1062235" y="167834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FC4510-4CF9-05D5-C366-43E8C449BCFC}"/>
              </a:ext>
            </a:extLst>
          </p:cNvPr>
          <p:cNvSpPr txBox="1"/>
          <p:nvPr/>
        </p:nvSpPr>
        <p:spPr>
          <a:xfrm>
            <a:off x="2337688" y="281383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BE2908C-2291-4999-5754-16FBDAFEE77B}"/>
              </a:ext>
            </a:extLst>
          </p:cNvPr>
          <p:cNvSpPr txBox="1"/>
          <p:nvPr/>
        </p:nvSpPr>
        <p:spPr>
          <a:xfrm>
            <a:off x="915705" y="5150021"/>
            <a:ext cx="228892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potete vedere il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tipo di richiesta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C5E88C4-274E-CAB4-158F-18310C9D8F48}"/>
              </a:ext>
            </a:extLst>
          </p:cNvPr>
          <p:cNvSpPr txBox="1"/>
          <p:nvPr/>
        </p:nvSpPr>
        <p:spPr>
          <a:xfrm>
            <a:off x="601695" y="5120171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D37104F-BF3E-A5AD-AA51-7FCD4A460E65}"/>
              </a:ext>
            </a:extLst>
          </p:cNvPr>
          <p:cNvSpPr txBox="1"/>
          <p:nvPr/>
        </p:nvSpPr>
        <p:spPr>
          <a:xfrm>
            <a:off x="7132053" y="280537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76A2AD-3C36-3AD7-6587-8B77C31A3B7D}"/>
              </a:ext>
            </a:extLst>
          </p:cNvPr>
          <p:cNvSpPr txBox="1"/>
          <p:nvPr/>
        </p:nvSpPr>
        <p:spPr>
          <a:xfrm>
            <a:off x="601695" y="567897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9FDD42C-7083-D4F5-7F53-B1609319A43F}"/>
              </a:ext>
            </a:extLst>
          </p:cNvPr>
          <p:cNvSpPr txBox="1"/>
          <p:nvPr/>
        </p:nvSpPr>
        <p:spPr>
          <a:xfrm>
            <a:off x="954774" y="5643773"/>
            <a:ext cx="5437317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vedere lo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stato della domanda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«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Trasmessa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 significa che è stata inviata, «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Iscritta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 significa che è stata approvata e registrata dal nostro ufficio.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F1DEF31-656F-43A0-30BF-5B9F7154267B}"/>
              </a:ext>
            </a:extLst>
          </p:cNvPr>
          <p:cNvSpPr/>
          <p:nvPr/>
        </p:nvSpPr>
        <p:spPr>
          <a:xfrm>
            <a:off x="5550774" y="3405340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858A491-0633-4DC1-1D6F-DFB963DBBC71}"/>
              </a:ext>
            </a:extLst>
          </p:cNvPr>
          <p:cNvSpPr/>
          <p:nvPr/>
        </p:nvSpPr>
        <p:spPr>
          <a:xfrm>
            <a:off x="5550772" y="3720566"/>
            <a:ext cx="1815875" cy="199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B7EDF7-E1EC-6D1A-2070-FA3F6C1FAEBC}"/>
              </a:ext>
            </a:extLst>
          </p:cNvPr>
          <p:cNvSpPr/>
          <p:nvPr/>
        </p:nvSpPr>
        <p:spPr>
          <a:xfrm>
            <a:off x="5546540" y="4051180"/>
            <a:ext cx="1633194" cy="1614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8CED6F7-8579-DAD0-D472-9FA886878B82}"/>
              </a:ext>
            </a:extLst>
          </p:cNvPr>
          <p:cNvSpPr/>
          <p:nvPr/>
        </p:nvSpPr>
        <p:spPr>
          <a:xfrm>
            <a:off x="5542064" y="4367810"/>
            <a:ext cx="1572838" cy="1708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8FFFA9D-915E-D5C2-CCEF-8E2AE1AD7354}"/>
              </a:ext>
            </a:extLst>
          </p:cNvPr>
          <p:cNvSpPr/>
          <p:nvPr/>
        </p:nvSpPr>
        <p:spPr>
          <a:xfrm>
            <a:off x="5542064" y="4654457"/>
            <a:ext cx="1581547" cy="2085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MEIN VEREIN EO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7A0470E-CCFF-D2D3-DBD8-A0A158A835CC}"/>
              </a:ext>
            </a:extLst>
          </p:cNvPr>
          <p:cNvSpPr/>
          <p:nvPr/>
        </p:nvSpPr>
        <p:spPr>
          <a:xfrm>
            <a:off x="3129029" y="3405231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1234561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CCE3AD1-1524-06AE-C3F8-FF63EBAB94C1}"/>
              </a:ext>
            </a:extLst>
          </p:cNvPr>
          <p:cNvSpPr/>
          <p:nvPr/>
        </p:nvSpPr>
        <p:spPr>
          <a:xfrm>
            <a:off x="3120320" y="3723172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1234562</a:t>
            </a:r>
            <a:endParaRPr kumimoji="0" lang="it-IT" sz="1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B7656F3-DF8C-17BD-042A-DFC7261C6EFE}"/>
              </a:ext>
            </a:extLst>
          </p:cNvPr>
          <p:cNvSpPr/>
          <p:nvPr/>
        </p:nvSpPr>
        <p:spPr>
          <a:xfrm>
            <a:off x="3120320" y="4043165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1234563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1D66128-397A-FEA0-928B-BBBC31C63ED9}"/>
              </a:ext>
            </a:extLst>
          </p:cNvPr>
          <p:cNvSpPr/>
          <p:nvPr/>
        </p:nvSpPr>
        <p:spPr>
          <a:xfrm>
            <a:off x="3120320" y="4370959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1234564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5A0325D-3523-C363-0B26-9BBBCFE3A712}"/>
              </a:ext>
            </a:extLst>
          </p:cNvPr>
          <p:cNvSpPr/>
          <p:nvPr/>
        </p:nvSpPr>
        <p:spPr>
          <a:xfrm>
            <a:off x="3129029" y="4671190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1234565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806859-22AC-72D9-4F24-7384259D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8705">
            <a:off x="1963800" y="3228634"/>
            <a:ext cx="445047" cy="2987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26C5927-9BD4-D00D-7C15-368EE0370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80146">
            <a:off x="7484919" y="2944115"/>
            <a:ext cx="445047" cy="2987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C3EDE4C-73F2-F225-532F-3E38C9A8ACCC}"/>
              </a:ext>
            </a:extLst>
          </p:cNvPr>
          <p:cNvSpPr/>
          <p:nvPr/>
        </p:nvSpPr>
        <p:spPr>
          <a:xfrm>
            <a:off x="5537828" y="4679370"/>
            <a:ext cx="1572838" cy="1708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E7E38AB-2ECB-A506-5670-C144108A70A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-17-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3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7B3DA5-16BE-F3C4-2F35-C7957E9D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57" t="342" r="119" b="-342"/>
          <a:stretch>
            <a:fillRect/>
          </a:stretch>
        </p:blipFill>
        <p:spPr>
          <a:xfrm>
            <a:off x="6927" y="687944"/>
            <a:ext cx="9137073" cy="457166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C6B0493-50F6-2B8F-AF27-856E1B122BD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64EF87-AF69-F036-AF30-622A89A9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9F3E25-A53B-697E-1FD5-FD3727821278}"/>
              </a:ext>
            </a:extLst>
          </p:cNvPr>
          <p:cNvSpPr txBox="1"/>
          <p:nvPr/>
        </p:nvSpPr>
        <p:spPr>
          <a:xfrm>
            <a:off x="5496438" y="5196897"/>
            <a:ext cx="308150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Qui potete visualizzare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richieste in dettaglio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0F9985-5DA4-82FC-34CD-22127E86CCA0}"/>
              </a:ext>
            </a:extLst>
          </p:cNvPr>
          <p:cNvSpPr txBox="1"/>
          <p:nvPr/>
        </p:nvSpPr>
        <p:spPr>
          <a:xfrm>
            <a:off x="8016169" y="262064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70AD15-0AB2-DB7A-832A-A20A935ECB8B}"/>
              </a:ext>
            </a:extLst>
          </p:cNvPr>
          <p:cNvSpPr txBox="1"/>
          <p:nvPr/>
        </p:nvSpPr>
        <p:spPr>
          <a:xfrm>
            <a:off x="5188184" y="517754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E4861EE-FCBE-83AD-573C-44A36739CB71}"/>
              </a:ext>
            </a:extLst>
          </p:cNvPr>
          <p:cNvSpPr/>
          <p:nvPr/>
        </p:nvSpPr>
        <p:spPr>
          <a:xfrm>
            <a:off x="6470910" y="817833"/>
            <a:ext cx="789261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19776EF-B131-EF1C-15D4-0DE13555B7AA}"/>
              </a:ext>
            </a:extLst>
          </p:cNvPr>
          <p:cNvSpPr/>
          <p:nvPr/>
        </p:nvSpPr>
        <p:spPr>
          <a:xfrm>
            <a:off x="6374580" y="3060817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D82FE22-1977-220C-5CB7-4C5194F5DBB8}"/>
              </a:ext>
            </a:extLst>
          </p:cNvPr>
          <p:cNvSpPr/>
          <p:nvPr/>
        </p:nvSpPr>
        <p:spPr>
          <a:xfrm>
            <a:off x="6366110" y="3341235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C1E09EF-0316-CFDA-6A64-806AAF87CF81}"/>
              </a:ext>
            </a:extLst>
          </p:cNvPr>
          <p:cNvSpPr/>
          <p:nvPr/>
        </p:nvSpPr>
        <p:spPr>
          <a:xfrm>
            <a:off x="6366114" y="3631753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2162152-FDE2-6B01-D475-9EAA0DCEC220}"/>
              </a:ext>
            </a:extLst>
          </p:cNvPr>
          <p:cNvSpPr/>
          <p:nvPr/>
        </p:nvSpPr>
        <p:spPr>
          <a:xfrm>
            <a:off x="6357644" y="3904769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4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F7B8DDA-4FFD-29F3-CF1E-08F6497FBF7C}"/>
              </a:ext>
            </a:extLst>
          </p:cNvPr>
          <p:cNvSpPr/>
          <p:nvPr/>
        </p:nvSpPr>
        <p:spPr>
          <a:xfrm>
            <a:off x="6353411" y="417822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552FDFD-C81C-F05D-3B0E-5D2D19B97B2B}"/>
              </a:ext>
            </a:extLst>
          </p:cNvPr>
          <p:cNvSpPr/>
          <p:nvPr/>
        </p:nvSpPr>
        <p:spPr>
          <a:xfrm>
            <a:off x="4241966" y="305511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10/03/2026</a:t>
            </a:r>
            <a:endParaRPr kumimoji="0" lang="it-IT" sz="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2E54E14-D333-2021-00EF-283CAAA3064E}"/>
              </a:ext>
            </a:extLst>
          </p:cNvPr>
          <p:cNvSpPr/>
          <p:nvPr/>
        </p:nvSpPr>
        <p:spPr>
          <a:xfrm>
            <a:off x="4239599" y="3332769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kumimoji="0" lang="it-IT" sz="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0592A4E-C82D-5CEF-07B0-D677A0C71F7D}"/>
              </a:ext>
            </a:extLst>
          </p:cNvPr>
          <p:cNvSpPr/>
          <p:nvPr/>
        </p:nvSpPr>
        <p:spPr>
          <a:xfrm>
            <a:off x="4239599" y="360195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kumimoji="0" lang="it-IT" sz="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FF1B9D5-991C-6D5F-2D92-ED67B909B1AD}"/>
              </a:ext>
            </a:extLst>
          </p:cNvPr>
          <p:cNvSpPr/>
          <p:nvPr/>
        </p:nvSpPr>
        <p:spPr>
          <a:xfrm>
            <a:off x="4235366" y="389123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10/03/2024</a:t>
            </a:r>
            <a:endParaRPr kumimoji="0" lang="it-IT" sz="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9C9BC88-0D6E-4ECB-A789-55AFE3762F36}"/>
              </a:ext>
            </a:extLst>
          </p:cNvPr>
          <p:cNvSpPr/>
          <p:nvPr/>
        </p:nvSpPr>
        <p:spPr>
          <a:xfrm>
            <a:off x="4237835" y="417822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10/03/2023</a:t>
            </a:r>
            <a:endParaRPr kumimoji="0" lang="it-IT" sz="8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47295B-0FBB-B15C-0905-2E4136E3E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63856">
            <a:off x="8320193" y="2884586"/>
            <a:ext cx="445047" cy="29873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E40D5FD-8E3B-5B08-6E9A-0AEE373EB096}"/>
              </a:ext>
            </a:extLst>
          </p:cNvPr>
          <p:cNvSpPr/>
          <p:nvPr/>
        </p:nvSpPr>
        <p:spPr>
          <a:xfrm>
            <a:off x="90498" y="3078881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9B11D25-7F76-F28B-EE36-7EE355676797}"/>
              </a:ext>
            </a:extLst>
          </p:cNvPr>
          <p:cNvSpPr/>
          <p:nvPr/>
        </p:nvSpPr>
        <p:spPr>
          <a:xfrm>
            <a:off x="90498" y="3363925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C3586E1-49E0-CB5F-0CE1-BE086348AC60}"/>
              </a:ext>
            </a:extLst>
          </p:cNvPr>
          <p:cNvSpPr/>
          <p:nvPr/>
        </p:nvSpPr>
        <p:spPr>
          <a:xfrm>
            <a:off x="90498" y="3635266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C010AFB-BD23-D514-77AC-B4604E417CA5}"/>
              </a:ext>
            </a:extLst>
          </p:cNvPr>
          <p:cNvSpPr/>
          <p:nvPr/>
        </p:nvSpPr>
        <p:spPr>
          <a:xfrm>
            <a:off x="90498" y="3910848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2D308CA-55CA-C5F9-8FA5-11BE546048CF}"/>
              </a:ext>
            </a:extLst>
          </p:cNvPr>
          <p:cNvSpPr/>
          <p:nvPr/>
        </p:nvSpPr>
        <p:spPr>
          <a:xfrm>
            <a:off x="90498" y="4186691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F098B88-046D-5F70-E582-95C7D58D765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0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CF7A-3889-05B4-6C6F-9EEED0EE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825F7C2-B276-773D-E773-0C621077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" y="1050840"/>
            <a:ext cx="9144000" cy="310670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20DC05D-3485-448B-9A66-8874C57201FE}"/>
              </a:ext>
            </a:extLst>
          </p:cNvPr>
          <p:cNvSpPr/>
          <p:nvPr/>
        </p:nvSpPr>
        <p:spPr>
          <a:xfrm>
            <a:off x="398431" y="622494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43826F-1FF5-C5EB-EE24-E2C010F4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C0B53B8-3412-10C1-E15C-437F948A7141}"/>
              </a:ext>
            </a:extLst>
          </p:cNvPr>
          <p:cNvSpPr/>
          <p:nvPr/>
        </p:nvSpPr>
        <p:spPr bwMode="auto">
          <a:xfrm>
            <a:off x="5102352" y="3517392"/>
            <a:ext cx="48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AD0E0B-7278-E02E-E01D-E25509DA3A31}"/>
              </a:ext>
            </a:extLst>
          </p:cNvPr>
          <p:cNvSpPr/>
          <p:nvPr/>
        </p:nvSpPr>
        <p:spPr>
          <a:xfrm>
            <a:off x="7339517" y="1056707"/>
            <a:ext cx="682650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kumimoji="0" lang="it-IT" sz="6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EA170CE-B61B-FD46-59FC-8B5977D94BF8}"/>
              </a:ext>
            </a:extLst>
          </p:cNvPr>
          <p:cNvSpPr/>
          <p:nvPr/>
        </p:nvSpPr>
        <p:spPr bwMode="auto">
          <a:xfrm>
            <a:off x="8403554" y="1007198"/>
            <a:ext cx="323121" cy="2697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3374DA-C899-4F1C-FC3A-C9956833D44F}"/>
              </a:ext>
            </a:extLst>
          </p:cNvPr>
          <p:cNvSpPr txBox="1"/>
          <p:nvPr/>
        </p:nvSpPr>
        <p:spPr>
          <a:xfrm>
            <a:off x="8424720" y="125389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A9B9FD-78E9-CFE1-3896-0F17CBBB668D}"/>
              </a:ext>
            </a:extLst>
          </p:cNvPr>
          <p:cNvSpPr txBox="1"/>
          <p:nvPr/>
        </p:nvSpPr>
        <p:spPr>
          <a:xfrm>
            <a:off x="390587" y="474433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8120A8-D32D-A40A-DDDE-E88DED049FF7}"/>
              </a:ext>
            </a:extLst>
          </p:cNvPr>
          <p:cNvSpPr txBox="1"/>
          <p:nvPr/>
        </p:nvSpPr>
        <p:spPr>
          <a:xfrm>
            <a:off x="744130" y="4746861"/>
            <a:ext cx="5196576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 puntino rosso sulla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campanellina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ci indica che avete ricevuto un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nuovo messaggio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05F979-4FB2-7B63-5308-420FDFBE217A}"/>
              </a:ext>
            </a:extLst>
          </p:cNvPr>
          <p:cNvSpPr txBox="1"/>
          <p:nvPr/>
        </p:nvSpPr>
        <p:spPr>
          <a:xfrm>
            <a:off x="398431" y="516128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DF4CBB-CE5B-8FC2-D352-E33065D97296}"/>
              </a:ext>
            </a:extLst>
          </p:cNvPr>
          <p:cNvSpPr txBox="1"/>
          <p:nvPr/>
        </p:nvSpPr>
        <p:spPr>
          <a:xfrm>
            <a:off x="752398" y="5186127"/>
            <a:ext cx="216811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troviamo nella sezione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messaggi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41ED2F-DD47-F50D-6321-34B5DA8A82C0}"/>
              </a:ext>
            </a:extLst>
          </p:cNvPr>
          <p:cNvSpPr txBox="1"/>
          <p:nvPr/>
        </p:nvSpPr>
        <p:spPr>
          <a:xfrm>
            <a:off x="748574" y="5620047"/>
            <a:ext cx="3463592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 potete vedere le singole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pratiche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i relativi messaggi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747B419-8A49-E560-5553-F5B0506BA4FB}"/>
              </a:ext>
            </a:extLst>
          </p:cNvPr>
          <p:cNvSpPr txBox="1"/>
          <p:nvPr/>
        </p:nvSpPr>
        <p:spPr>
          <a:xfrm>
            <a:off x="402587" y="559608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3297D95-C43C-C141-E556-E75EE157A561}"/>
              </a:ext>
            </a:extLst>
          </p:cNvPr>
          <p:cNvSpPr/>
          <p:nvPr/>
        </p:nvSpPr>
        <p:spPr bwMode="auto">
          <a:xfrm>
            <a:off x="4705388" y="2092374"/>
            <a:ext cx="572664" cy="3638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1F542A-2677-73C1-F2D7-F0E604DDEB6D}"/>
              </a:ext>
            </a:extLst>
          </p:cNvPr>
          <p:cNvSpPr txBox="1"/>
          <p:nvPr/>
        </p:nvSpPr>
        <p:spPr>
          <a:xfrm>
            <a:off x="4374306" y="198487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863D196-03D7-0686-FDDD-E6116235519F}"/>
              </a:ext>
            </a:extLst>
          </p:cNvPr>
          <p:cNvSpPr txBox="1"/>
          <p:nvPr/>
        </p:nvSpPr>
        <p:spPr>
          <a:xfrm>
            <a:off x="752872" y="6057880"/>
            <a:ext cx="303596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visualizzare i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messaggi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dettaglio</a:t>
            </a:r>
          </a:p>
        </p:txBody>
      </p:sp>
      <p:sp>
        <p:nvSpPr>
          <p:cNvPr id="1044" name="Rechteck 1043">
            <a:extLst>
              <a:ext uri="{FF2B5EF4-FFF2-40B4-BE49-F238E27FC236}">
                <a16:creationId xmlns:a16="http://schemas.microsoft.com/office/drawing/2014/main" id="{BC85B533-FE4B-FC88-B0C4-CA087BE85C7F}"/>
              </a:ext>
            </a:extLst>
          </p:cNvPr>
          <p:cNvSpPr/>
          <p:nvPr/>
        </p:nvSpPr>
        <p:spPr>
          <a:xfrm>
            <a:off x="1117729" y="3730464"/>
            <a:ext cx="1522782" cy="59223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TSFO-01_001234565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C6F43D7-2464-80DD-7F65-BC7CF6328C69}"/>
              </a:ext>
            </a:extLst>
          </p:cNvPr>
          <p:cNvSpPr txBox="1"/>
          <p:nvPr/>
        </p:nvSpPr>
        <p:spPr>
          <a:xfrm>
            <a:off x="403158" y="603407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41" name="Rechteck 1040">
            <a:extLst>
              <a:ext uri="{FF2B5EF4-FFF2-40B4-BE49-F238E27FC236}">
                <a16:creationId xmlns:a16="http://schemas.microsoft.com/office/drawing/2014/main" id="{B07220DA-1543-7503-6976-5D2F7969DE5B}"/>
              </a:ext>
            </a:extLst>
          </p:cNvPr>
          <p:cNvSpPr/>
          <p:nvPr/>
        </p:nvSpPr>
        <p:spPr>
          <a:xfrm>
            <a:off x="1121962" y="3798153"/>
            <a:ext cx="1636932" cy="86861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93AB56F4-F6BF-50A9-5509-05C7E30139BB}"/>
              </a:ext>
            </a:extLst>
          </p:cNvPr>
          <p:cNvSpPr/>
          <p:nvPr/>
        </p:nvSpPr>
        <p:spPr bwMode="auto">
          <a:xfrm>
            <a:off x="645225" y="2419446"/>
            <a:ext cx="379785" cy="2821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7" name="Textfeld 1036">
            <a:extLst>
              <a:ext uri="{FF2B5EF4-FFF2-40B4-BE49-F238E27FC236}">
                <a16:creationId xmlns:a16="http://schemas.microsoft.com/office/drawing/2014/main" id="{96AA36DC-6C8F-4E32-CBF7-9DE8AFDA0B4D}"/>
              </a:ext>
            </a:extLst>
          </p:cNvPr>
          <p:cNvSpPr txBox="1"/>
          <p:nvPr/>
        </p:nvSpPr>
        <p:spPr>
          <a:xfrm>
            <a:off x="804863" y="213876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B2AFA93-F9A5-4D84-FD80-B7EB6B167215}"/>
              </a:ext>
            </a:extLst>
          </p:cNvPr>
          <p:cNvSpPr/>
          <p:nvPr/>
        </p:nvSpPr>
        <p:spPr bwMode="auto">
          <a:xfrm>
            <a:off x="-139941" y="2112395"/>
            <a:ext cx="531107" cy="3438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833E81C6-4678-9897-3BE3-20DCF2F6D7E4}"/>
              </a:ext>
            </a:extLst>
          </p:cNvPr>
          <p:cNvSpPr txBox="1"/>
          <p:nvPr/>
        </p:nvSpPr>
        <p:spPr>
          <a:xfrm>
            <a:off x="446634" y="1993031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42" name="Rechteck 1041">
            <a:extLst>
              <a:ext uri="{FF2B5EF4-FFF2-40B4-BE49-F238E27FC236}">
                <a16:creationId xmlns:a16="http://schemas.microsoft.com/office/drawing/2014/main" id="{D0D79733-EE6E-4E5C-085C-F3C9293978C1}"/>
              </a:ext>
            </a:extLst>
          </p:cNvPr>
          <p:cNvSpPr/>
          <p:nvPr/>
        </p:nvSpPr>
        <p:spPr>
          <a:xfrm>
            <a:off x="1117729" y="2830431"/>
            <a:ext cx="2514470" cy="10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</a:p>
        </p:txBody>
      </p:sp>
      <p:sp>
        <p:nvSpPr>
          <p:cNvPr id="1043" name="Rechteck 1042">
            <a:extLst>
              <a:ext uri="{FF2B5EF4-FFF2-40B4-BE49-F238E27FC236}">
                <a16:creationId xmlns:a16="http://schemas.microsoft.com/office/drawing/2014/main" id="{416C15C7-5DA7-48C6-603A-2DF0EAB80895}"/>
              </a:ext>
            </a:extLst>
          </p:cNvPr>
          <p:cNvSpPr/>
          <p:nvPr/>
        </p:nvSpPr>
        <p:spPr>
          <a:xfrm>
            <a:off x="1120741" y="3200752"/>
            <a:ext cx="2237745" cy="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7" name="Rechteck 1046">
            <a:extLst>
              <a:ext uri="{FF2B5EF4-FFF2-40B4-BE49-F238E27FC236}">
                <a16:creationId xmlns:a16="http://schemas.microsoft.com/office/drawing/2014/main" id="{C0C8287E-0A38-FC74-100D-10578693154A}"/>
              </a:ext>
            </a:extLst>
          </p:cNvPr>
          <p:cNvSpPr/>
          <p:nvPr/>
        </p:nvSpPr>
        <p:spPr>
          <a:xfrm>
            <a:off x="1124511" y="3505423"/>
            <a:ext cx="2237745" cy="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5" name="Rechteck 1044">
            <a:extLst>
              <a:ext uri="{FF2B5EF4-FFF2-40B4-BE49-F238E27FC236}">
                <a16:creationId xmlns:a16="http://schemas.microsoft.com/office/drawing/2014/main" id="{5CF49C08-E3F5-64BE-0B71-D76935859BC9}"/>
              </a:ext>
            </a:extLst>
          </p:cNvPr>
          <p:cNvSpPr/>
          <p:nvPr/>
        </p:nvSpPr>
        <p:spPr>
          <a:xfrm>
            <a:off x="1113496" y="2762743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TSFO-01_001234562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5FE8BF76-7028-E213-F1AB-B03AA43A0AAA}"/>
              </a:ext>
            </a:extLst>
          </p:cNvPr>
          <p:cNvSpPr/>
          <p:nvPr/>
        </p:nvSpPr>
        <p:spPr>
          <a:xfrm>
            <a:off x="1116045" y="2438945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TSFO-01_001234561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2" name="Textfeld 1051">
            <a:extLst>
              <a:ext uri="{FF2B5EF4-FFF2-40B4-BE49-F238E27FC236}">
                <a16:creationId xmlns:a16="http://schemas.microsoft.com/office/drawing/2014/main" id="{35CBB973-811F-B797-CE17-1C8ABE579EE7}"/>
              </a:ext>
            </a:extLst>
          </p:cNvPr>
          <p:cNvSpPr txBox="1"/>
          <p:nvPr/>
        </p:nvSpPr>
        <p:spPr>
          <a:xfrm>
            <a:off x="412514" y="352591"/>
            <a:ext cx="78867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Panoramica dei messaggi ricevuti sul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Runts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3" name="Rechteck 1052">
            <a:extLst>
              <a:ext uri="{FF2B5EF4-FFF2-40B4-BE49-F238E27FC236}">
                <a16:creationId xmlns:a16="http://schemas.microsoft.com/office/drawing/2014/main" id="{321B42F9-A52B-B990-5ADC-A3A0BA6B3EF2}"/>
              </a:ext>
            </a:extLst>
          </p:cNvPr>
          <p:cNvSpPr/>
          <p:nvPr/>
        </p:nvSpPr>
        <p:spPr>
          <a:xfrm>
            <a:off x="1121962" y="3437567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TSFO-01_001234564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4" name="Rechteck 1053">
            <a:extLst>
              <a:ext uri="{FF2B5EF4-FFF2-40B4-BE49-F238E27FC236}">
                <a16:creationId xmlns:a16="http://schemas.microsoft.com/office/drawing/2014/main" id="{749C5A7E-DA11-3D8E-EDDE-B9CB7687A1D2}"/>
              </a:ext>
            </a:extLst>
          </p:cNvPr>
          <p:cNvSpPr/>
          <p:nvPr/>
        </p:nvSpPr>
        <p:spPr>
          <a:xfrm>
            <a:off x="1121741" y="3134589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TSFO-01_001234563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5" name="Rechteck 1054">
            <a:extLst>
              <a:ext uri="{FF2B5EF4-FFF2-40B4-BE49-F238E27FC236}">
                <a16:creationId xmlns:a16="http://schemas.microsoft.com/office/drawing/2014/main" id="{D87619CF-B691-8965-3229-2283B4185B37}"/>
              </a:ext>
            </a:extLst>
          </p:cNvPr>
          <p:cNvSpPr/>
          <p:nvPr/>
        </p:nvSpPr>
        <p:spPr>
          <a:xfrm>
            <a:off x="1121741" y="4035985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TSFO-01_001234566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4" name="Rechteck 26623">
            <a:extLst>
              <a:ext uri="{FF2B5EF4-FFF2-40B4-BE49-F238E27FC236}">
                <a16:creationId xmlns:a16="http://schemas.microsoft.com/office/drawing/2014/main" id="{2B1F43BD-032E-D12F-C99D-8453C46BE6F8}"/>
              </a:ext>
            </a:extLst>
          </p:cNvPr>
          <p:cNvSpPr/>
          <p:nvPr/>
        </p:nvSpPr>
        <p:spPr>
          <a:xfrm>
            <a:off x="1120443" y="4118796"/>
            <a:ext cx="22377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5" name="Rechteck 26624">
            <a:extLst>
              <a:ext uri="{FF2B5EF4-FFF2-40B4-BE49-F238E27FC236}">
                <a16:creationId xmlns:a16="http://schemas.microsoft.com/office/drawing/2014/main" id="{3E4E5940-7F63-ECED-5B40-3B417E6FA643}"/>
              </a:ext>
            </a:extLst>
          </p:cNvPr>
          <p:cNvSpPr/>
          <p:nvPr/>
        </p:nvSpPr>
        <p:spPr>
          <a:xfrm>
            <a:off x="1120741" y="2516155"/>
            <a:ext cx="2237745" cy="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4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F2AE58-4213-F6F5-6C44-D166FCED0567}"/>
              </a:ext>
            </a:extLst>
          </p:cNvPr>
          <p:cNvSpPr/>
          <p:nvPr/>
        </p:nvSpPr>
        <p:spPr>
          <a:xfrm>
            <a:off x="1109263" y="2915959"/>
            <a:ext cx="2450970" cy="79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3CA4DB-1DD5-7DD6-D5E4-7E293634E0B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0C63B-BEF2-C4FD-4C12-0695A3CE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5BF7B557-1EA5-C25D-99CF-A023A4D0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6B865DC9-8DD3-3613-2E8C-1397837ED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93050827-0AA4-061D-D368-C9F1FE1E7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2B43431D-C2F8-61C7-63B4-DEF84B78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387216B9-80A1-78E4-9C91-D2DB71F0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707C4999-80AA-14A3-C0D6-97E4A7E0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CF9C09DA-76ED-B237-AD58-40AC765F2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731E93F2-6802-49A4-08E1-04916052B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1818B760-66C2-97EA-129E-B549406E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2E561AA3-E412-3F9B-71EA-9F151C64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5603358-E662-759F-A163-C29391F81013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8DAFF77-279A-CE51-3726-C4B37069F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1B4269-8638-F050-D5BF-D25D40C544D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DCD1A436-E1EA-9BC0-E8CE-6DFAC6CFE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EBAB7E1-8C78-C8CC-23EF-D77E206109A5}"/>
              </a:ext>
            </a:extLst>
          </p:cNvPr>
          <p:cNvSpPr txBox="1"/>
          <p:nvPr/>
        </p:nvSpPr>
        <p:spPr>
          <a:xfrm>
            <a:off x="631217" y="1143826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</a:t>
            </a:r>
            <a:endParaRPr lang="de-DE" sz="1600" b="1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del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Runts ……………………………………………………………………..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Runts ……….………………………………………………………….</a:t>
            </a:r>
            <a:endParaRPr lang="en-US" sz="1600" b="1" dirty="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a)  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 dirty="0">
                <a:latin typeface="Calibri"/>
                <a:ea typeface="Calibri"/>
                <a:cs typeface="Calibri"/>
              </a:rPr>
              <a:t> di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variazione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…………………………………………………………………………………………….….</a:t>
            </a:r>
            <a:endParaRPr lang="en-US" sz="1600" b="1" dirty="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b)  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bilancio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……………………………………………………………………………………………………….</a:t>
            </a:r>
            <a:endParaRPr lang="de-DE" sz="1600" b="1" dirty="0"/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4.   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………………………………………………………………........................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………………………………….................................…………………………..........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 dirty="0">
                <a:latin typeface="Calibri"/>
                <a:ea typeface="Calibri"/>
                <a:cs typeface="Calibri"/>
              </a:rPr>
              <a:t> per 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volontari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………………………………………………………............................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 err="1">
                <a:latin typeface="Calibri"/>
                <a:ea typeface="Calibri"/>
                <a:cs typeface="Calibri"/>
              </a:rPr>
              <a:t>Notifica</a:t>
            </a:r>
            <a:r>
              <a:rPr lang="de-DE" sz="1600" dirty="0">
                <a:latin typeface="Calibri"/>
                <a:ea typeface="Calibri"/>
                <a:cs typeface="Calibri"/>
              </a:rPr>
              <a:t> in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casi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particolari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………………………………….................................……………….........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RUNTS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…………………………………………………………………………………………………..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utili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……………….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…………………………………………………………………………………………..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lang="de-DE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lang="de-DE" sz="16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176B9F2-AB61-84E9-296F-7A135F45C38D}"/>
              </a:ext>
            </a:extLst>
          </p:cNvPr>
          <p:cNvSpPr/>
          <p:nvPr/>
        </p:nvSpPr>
        <p:spPr>
          <a:xfrm>
            <a:off x="8072599" y="1221720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C4FA48B-8B0C-93D4-9441-364D666B4D5F}"/>
              </a:ext>
            </a:extLst>
          </p:cNvPr>
          <p:cNvSpPr/>
          <p:nvPr/>
        </p:nvSpPr>
        <p:spPr>
          <a:xfrm>
            <a:off x="8089251" y="1558948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470E899-3988-4E30-F444-354A4440AA95}"/>
              </a:ext>
            </a:extLst>
          </p:cNvPr>
          <p:cNvSpPr/>
          <p:nvPr/>
        </p:nvSpPr>
        <p:spPr>
          <a:xfrm>
            <a:off x="8089252" y="1930371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B181D99-1686-6367-E07D-BE647A028638}"/>
              </a:ext>
            </a:extLst>
          </p:cNvPr>
          <p:cNvSpPr/>
          <p:nvPr/>
        </p:nvSpPr>
        <p:spPr>
          <a:xfrm>
            <a:off x="8072599" y="2288066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8B5AAA5-9ECD-C25A-DF69-2A657D7C8EE8}"/>
              </a:ext>
            </a:extLst>
          </p:cNvPr>
          <p:cNvSpPr/>
          <p:nvPr/>
        </p:nvSpPr>
        <p:spPr>
          <a:xfrm>
            <a:off x="8072599" y="2665204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D472772-CA68-F371-EAD1-A4150686E4F1}"/>
              </a:ext>
            </a:extLst>
          </p:cNvPr>
          <p:cNvSpPr/>
          <p:nvPr/>
        </p:nvSpPr>
        <p:spPr>
          <a:xfrm>
            <a:off x="8072599" y="3039655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935BCFA-1D1E-59E9-A4D0-DE740518D7E3}"/>
              </a:ext>
            </a:extLst>
          </p:cNvPr>
          <p:cNvSpPr/>
          <p:nvPr/>
        </p:nvSpPr>
        <p:spPr>
          <a:xfrm>
            <a:off x="8079055" y="3384352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3397DD9-5E41-7A79-12D3-7C054473C383}"/>
              </a:ext>
            </a:extLst>
          </p:cNvPr>
          <p:cNvSpPr/>
          <p:nvPr/>
        </p:nvSpPr>
        <p:spPr>
          <a:xfrm>
            <a:off x="8077092" y="3746762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3BD9A77-35D5-0422-0302-81D4054E908F}"/>
              </a:ext>
            </a:extLst>
          </p:cNvPr>
          <p:cNvSpPr/>
          <p:nvPr/>
        </p:nvSpPr>
        <p:spPr>
          <a:xfrm>
            <a:off x="8070996" y="4093320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68BAB7B-CC8E-B16A-5224-1210F47A1F26}"/>
              </a:ext>
            </a:extLst>
          </p:cNvPr>
          <p:cNvSpPr/>
          <p:nvPr/>
        </p:nvSpPr>
        <p:spPr>
          <a:xfrm>
            <a:off x="8075128" y="4475681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" name="Rechteck 7167">
            <a:extLst>
              <a:ext uri="{FF2B5EF4-FFF2-40B4-BE49-F238E27FC236}">
                <a16:creationId xmlns:a16="http://schemas.microsoft.com/office/drawing/2014/main" id="{5577CA38-825E-16D8-C0B0-35DA67E99595}"/>
              </a:ext>
            </a:extLst>
          </p:cNvPr>
          <p:cNvSpPr/>
          <p:nvPr/>
        </p:nvSpPr>
        <p:spPr>
          <a:xfrm>
            <a:off x="8075127" y="4830286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97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00F2-9443-85E7-E9B0-0AED4CDB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3558F53-9403-C6E1-4FEB-1EB167C0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277"/>
            <a:ext cx="9144000" cy="243970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2756E4-326C-2083-F2DC-3F571791841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59916B-CDA0-FC80-8D9F-07346DF7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4551F9D-8D81-30EC-A4A3-462F9240C6C1}"/>
              </a:ext>
            </a:extLst>
          </p:cNvPr>
          <p:cNvSpPr/>
          <p:nvPr/>
        </p:nvSpPr>
        <p:spPr bwMode="auto">
          <a:xfrm>
            <a:off x="5102352" y="3517392"/>
            <a:ext cx="48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3237E5-1F17-6AF2-5D61-DC2EBB4A047E}"/>
              </a:ext>
            </a:extLst>
          </p:cNvPr>
          <p:cNvSpPr/>
          <p:nvPr/>
        </p:nvSpPr>
        <p:spPr bwMode="auto">
          <a:xfrm>
            <a:off x="8679407" y="1269417"/>
            <a:ext cx="482821" cy="3309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28BF30-2783-A6DB-B5D0-2E30A195903A}"/>
              </a:ext>
            </a:extLst>
          </p:cNvPr>
          <p:cNvSpPr txBox="1"/>
          <p:nvPr/>
        </p:nvSpPr>
        <p:spPr>
          <a:xfrm>
            <a:off x="8679407" y="168466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EA6D21-D159-BC85-C19F-08FA399147BA}"/>
              </a:ext>
            </a:extLst>
          </p:cNvPr>
          <p:cNvSpPr txBox="1"/>
          <p:nvPr/>
        </p:nvSpPr>
        <p:spPr>
          <a:xfrm>
            <a:off x="412514" y="352591"/>
            <a:ext cx="78867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Richiedere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assistenza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sul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portale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Runts</a:t>
            </a: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3B035F3-F24B-8C63-8BFD-E2DA227193C5}"/>
              </a:ext>
            </a:extLst>
          </p:cNvPr>
          <p:cNvSpPr txBox="1"/>
          <p:nvPr/>
        </p:nvSpPr>
        <p:spPr>
          <a:xfrm>
            <a:off x="4567767" y="225904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7915D0-55AF-C010-10B5-AB0F7E3DCCA8}"/>
              </a:ext>
            </a:extLst>
          </p:cNvPr>
          <p:cNvSpPr txBox="1"/>
          <p:nvPr/>
        </p:nvSpPr>
        <p:spPr>
          <a:xfrm>
            <a:off x="885581" y="4523061"/>
            <a:ext cx="205235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richiedere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assistenza</a:t>
            </a:r>
            <a:endParaRPr kumimoji="0" lang="de-DE" sz="11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4BFFA29-AF0C-6F14-F003-B9A98967AB57}"/>
              </a:ext>
            </a:extLst>
          </p:cNvPr>
          <p:cNvSpPr txBox="1"/>
          <p:nvPr/>
        </p:nvSpPr>
        <p:spPr>
          <a:xfrm>
            <a:off x="534378" y="450321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CA86309-AA7B-6CB1-AC70-863EF453FD9D}"/>
              </a:ext>
            </a:extLst>
          </p:cNvPr>
          <p:cNvSpPr/>
          <p:nvPr/>
        </p:nvSpPr>
        <p:spPr bwMode="auto">
          <a:xfrm>
            <a:off x="4883908" y="2320784"/>
            <a:ext cx="970792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47AD5B-271E-63FB-7FD0-8BC442D246A7}"/>
              </a:ext>
            </a:extLst>
          </p:cNvPr>
          <p:cNvSpPr/>
          <p:nvPr/>
        </p:nvSpPr>
        <p:spPr bwMode="auto">
          <a:xfrm>
            <a:off x="5854700" y="3515237"/>
            <a:ext cx="671700" cy="3196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E2045CC-FCF7-A3D3-2C2E-7D198C8D55F3}"/>
              </a:ext>
            </a:extLst>
          </p:cNvPr>
          <p:cNvSpPr txBox="1"/>
          <p:nvPr/>
        </p:nvSpPr>
        <p:spPr>
          <a:xfrm>
            <a:off x="6642821" y="353501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8630823-CCEF-22FD-449D-6A4E10A5949D}"/>
              </a:ext>
            </a:extLst>
          </p:cNvPr>
          <p:cNvSpPr txBox="1"/>
          <p:nvPr/>
        </p:nvSpPr>
        <p:spPr>
          <a:xfrm>
            <a:off x="534378" y="493316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66FACE8-B9F3-C31D-C75B-6EA81F5C8B9E}"/>
              </a:ext>
            </a:extLst>
          </p:cNvPr>
          <p:cNvSpPr txBox="1"/>
          <p:nvPr/>
        </p:nvSpPr>
        <p:spPr>
          <a:xfrm>
            <a:off x="893893" y="4965366"/>
            <a:ext cx="322514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troverete 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domande e le risposte più frequenti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89194F-B7AD-8940-C11C-7C039A8A8CED}"/>
              </a:ext>
            </a:extLst>
          </p:cNvPr>
          <p:cNvSpPr txBox="1"/>
          <p:nvPr/>
        </p:nvSpPr>
        <p:spPr>
          <a:xfrm>
            <a:off x="534378" y="536796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B8A1385-C865-D6AC-8004-765B8E2C7D3A}"/>
              </a:ext>
            </a:extLst>
          </p:cNvPr>
          <p:cNvSpPr txBox="1"/>
          <p:nvPr/>
        </p:nvSpPr>
        <p:spPr>
          <a:xfrm>
            <a:off x="889737" y="5370582"/>
            <a:ext cx="4154569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potete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contattare l'assistenza tecnica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per iscritto o per telefono</a:t>
            </a:r>
          </a:p>
        </p:txBody>
      </p:sp>
      <p:sp>
        <p:nvSpPr>
          <p:cNvPr id="5" name="Rechteck 26">
            <a:extLst>
              <a:ext uri="{FF2B5EF4-FFF2-40B4-BE49-F238E27FC236}">
                <a16:creationId xmlns:a16="http://schemas.microsoft.com/office/drawing/2014/main" id="{C4215F3E-F20C-171D-0383-03C58EC3BC6F}"/>
              </a:ext>
            </a:extLst>
          </p:cNvPr>
          <p:cNvSpPr/>
          <p:nvPr/>
        </p:nvSpPr>
        <p:spPr>
          <a:xfrm>
            <a:off x="7352620" y="1345964"/>
            <a:ext cx="563714" cy="254355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TIZIO TIZIANI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3C0F526-9D32-86B0-F510-CEDB8264D22D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7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4D321-5F26-8712-4509-72E442872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1C522F7-C203-FBBB-D618-C22B5633EEC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245BE1-C24B-2504-0E9F-6AAF4290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EA4B46B-A40F-0DCD-98ED-EE25074FEA48}"/>
              </a:ext>
            </a:extLst>
          </p:cNvPr>
          <p:cNvSpPr/>
          <p:nvPr/>
        </p:nvSpPr>
        <p:spPr bwMode="auto">
          <a:xfrm>
            <a:off x="5102352" y="3517392"/>
            <a:ext cx="48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9C76B61C-E2E2-1018-A714-CA0DB3757D65}"/>
              </a:ext>
            </a:extLst>
          </p:cNvPr>
          <p:cNvSpPr txBox="1"/>
          <p:nvPr/>
        </p:nvSpPr>
        <p:spPr>
          <a:xfrm>
            <a:off x="1032210" y="434911"/>
            <a:ext cx="7461483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Cos'altro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dovrei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tenere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presente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6D25F-6EE4-B098-1D1B-FD1CCC497783}"/>
              </a:ext>
            </a:extLst>
          </p:cNvPr>
          <p:cNvSpPr txBox="1"/>
          <p:nvPr/>
        </p:nvSpPr>
        <p:spPr>
          <a:xfrm>
            <a:off x="1049548" y="1186131"/>
            <a:ext cx="7533734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Firma digitale: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 portale 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Runts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accetta solo firme digitali in formato «CADES»; assicurarsi che non siano scadute.</a:t>
            </a: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000" marR="0" lvl="0" indent="-34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Casella PEC: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assicurarsi che l'indirizzo PEC non scada.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Dichiarazioni sostitutive: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firmare sempre (in formato digitale o a mano, allegando una copia della carta d'identità).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Richieste sul </a:t>
            </a:r>
            <a:r>
              <a:rPr kumimoji="0" lang="it-IT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Runts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solo chi le ha presentate può visualizzarle.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1DA036-0BFE-C9FC-02D9-F71475EFEA33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4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9623FE-0031-5F94-6E2A-72619AB1E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647F0BD4-E063-9FA3-9C1B-F111BB460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D13A817E-7D4B-2A6F-C10B-52078DC3C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97949949-3BE0-52DB-17D5-B0C4DFDE3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507F4675-2F68-B638-D973-501FC64C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98F1FCB3-E952-6A1C-D629-970A075A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B019B4C6-120C-237A-5AA1-6A97E303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9998B033-47CF-BCD6-848D-F3715ED0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80116A8C-E692-DC67-F1D0-BB176D25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63DB72CD-0AC7-E862-4365-D3E832BD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8EC69FD1-8330-83BA-6E8D-BDF90B2D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52C207A-61D5-AAE5-3B8E-72DDB367EB47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E726986-BD14-B5EE-2F24-29B09C911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7B0353-E46B-2060-60AF-98565ACCD6A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BC08CD45-B239-B66E-38A0-E46D2D97A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1BEB004-A626-7348-0201-43F0A0E46A29}"/>
              </a:ext>
            </a:extLst>
          </p:cNvPr>
          <p:cNvSpPr txBox="1"/>
          <p:nvPr/>
        </p:nvSpPr>
        <p:spPr>
          <a:xfrm>
            <a:off x="1046926" y="1283040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Panoramica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generale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controlli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Contatti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399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FAD6-7D1A-EE35-C0D5-9FC94B92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B7139813-795A-81FC-44A4-70E586CA9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4779" y="365125"/>
            <a:ext cx="8415953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 dirty="0">
                <a:latin typeface="Calibri"/>
                <a:ea typeface="Calibri"/>
                <a:cs typeface="Calibri"/>
              </a:rPr>
              <a:t>3. </a:t>
            </a:r>
            <a:r>
              <a:rPr lang="it-IT" sz="2400" dirty="0">
                <a:latin typeface="Calibri"/>
                <a:ea typeface="Calibri"/>
                <a:cs typeface="Calibri"/>
              </a:rPr>
              <a:t>Adempiere agli obblighi nel portale Runts</a:t>
            </a:r>
            <a:br>
              <a:rPr lang="it-IT" sz="2400" dirty="0">
                <a:latin typeface="Calibri"/>
                <a:ea typeface="Calibri"/>
                <a:cs typeface="Calibri"/>
              </a:rPr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8B8355-CAF6-AA71-4C13-8A85E60C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252811"/>
            <a:ext cx="7886700" cy="4586233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2F9350D-D10B-A0AE-BC97-20F16E4EEFE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11E737-3DB8-40E2-59A6-AF80034AF11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DEE3B4-08D4-B6F2-34E5-16DB1AD0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5DA3CAB9-1627-072B-1814-3991FC6D16D1}"/>
              </a:ext>
            </a:extLst>
          </p:cNvPr>
          <p:cNvSpPr txBox="1"/>
          <p:nvPr/>
        </p:nvSpPr>
        <p:spPr>
          <a:xfrm>
            <a:off x="3593688" y="4019798"/>
            <a:ext cx="1889358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9619DBE2-2BB4-DD63-DE64-0DF6581400DE}"/>
              </a:ext>
            </a:extLst>
          </p:cNvPr>
          <p:cNvSpPr txBox="1"/>
          <p:nvPr/>
        </p:nvSpPr>
        <p:spPr>
          <a:xfrm>
            <a:off x="6369546" y="4019797"/>
            <a:ext cx="1715868" cy="669414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puntuale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C98D36DA-BECE-5BE8-B883-1824863397BE}"/>
              </a:ext>
            </a:extLst>
          </p:cNvPr>
          <p:cNvSpPr txBox="1"/>
          <p:nvPr/>
        </p:nvSpPr>
        <p:spPr>
          <a:xfrm>
            <a:off x="594020" y="1859158"/>
            <a:ext cx="7655385" cy="1015663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9F448B7-0C8C-1FF5-7D8D-CCA638AEF12D}"/>
              </a:ext>
            </a:extLst>
          </p:cNvPr>
          <p:cNvSpPr/>
          <p:nvPr/>
        </p:nvSpPr>
        <p:spPr bwMode="auto">
          <a:xfrm rot="1620000">
            <a:off x="1722428" y="2985559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7B1C945-F6F1-2F01-F982-95E993B39855}"/>
              </a:ext>
            </a:extLst>
          </p:cNvPr>
          <p:cNvSpPr/>
          <p:nvPr/>
        </p:nvSpPr>
        <p:spPr bwMode="auto">
          <a:xfrm rot="20220000">
            <a:off x="6852908" y="2965574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9919F417-EE4F-B303-E4F9-26E172506AC6}"/>
              </a:ext>
            </a:extLst>
          </p:cNvPr>
          <p:cNvSpPr txBox="1"/>
          <p:nvPr/>
        </p:nvSpPr>
        <p:spPr>
          <a:xfrm>
            <a:off x="848447" y="4019797"/>
            <a:ext cx="1889358" cy="1554272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 prima pratica di variazione può essere presentata solo dal legale rappresentante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30C539-D4CA-4DB9-07B1-5DDFEC486CE9}"/>
              </a:ext>
            </a:extLst>
          </p:cNvPr>
          <p:cNvSpPr/>
          <p:nvPr/>
        </p:nvSpPr>
        <p:spPr bwMode="auto">
          <a:xfrm>
            <a:off x="4365615" y="2965147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712290-4D6B-62C7-588C-46F28B1DB22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2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2F3DBF0-FDDA-9E06-4C1D-4E9D6D0C0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546" y="260350"/>
            <a:ext cx="8265052" cy="57626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de-DE" altLang="de-DE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C09D2F-460B-69AD-D13F-1E62B593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11" y="1539091"/>
            <a:ext cx="8074578" cy="4946076"/>
          </a:xfrm>
        </p:spPr>
        <p:txBody>
          <a:bodyPr lIns="91440" tIns="45720" rIns="91440" bIns="45720" anchor="t"/>
          <a:lstStyle/>
          <a:p>
            <a:pPr marL="0" indent="0">
              <a:buFontTx/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Char char="•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AB5B95-460E-C933-E09D-B674FA26E28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423A1C-2EC3-F4C6-DB06-39192F51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6B3DED46-F6E6-32FE-8DA1-554786B5829A}"/>
              </a:ext>
            </a:extLst>
          </p:cNvPr>
          <p:cNvSpPr txBox="1"/>
          <p:nvPr/>
        </p:nvSpPr>
        <p:spPr>
          <a:xfrm>
            <a:off x="647011" y="1056212"/>
            <a:ext cx="7761314" cy="299056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La prima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Prima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registrazione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343E0656-0C77-C133-9726-0B0C921D2B0E}"/>
              </a:ext>
            </a:extLst>
          </p:cNvPr>
          <p:cNvSpPr txBox="1"/>
          <p:nvPr/>
        </p:nvSpPr>
        <p:spPr>
          <a:xfrm>
            <a:off x="642855" y="2399633"/>
            <a:ext cx="7765470" cy="387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(come risulta dallo statuto, prestare attenzione agli acronimi)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eventuale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partita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IVA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 giuridica (ad es. associazione)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telefono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eventuale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web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(persone fisiche)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costituzione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dell'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ultima modifica statutaria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sede principale,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eventuali sedi secondarie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TUTTE le persone che ricoprono una carica all'interno dell'associazione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(dati generali della persona, tipo di carica, ad es. membro dell’organo di amministrazione, organo di controllo, </a:t>
            </a:r>
            <a:r>
              <a:rPr kumimoji="0" lang="it-IT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di nomina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 Si prega di notare che il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 delle persone indicate deve corrispondere a quello riportato nello statuto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(articoli relativi all'organo amministrativo e all'organo di controllo).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si prosegue alla pagina successiva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816AC7E9-3CC1-1BCB-7CC6-09699D81C659}"/>
              </a:ext>
            </a:extLst>
          </p:cNvPr>
          <p:cNvSpPr txBox="1"/>
          <p:nvPr/>
        </p:nvSpPr>
        <p:spPr>
          <a:xfrm>
            <a:off x="642855" y="1632437"/>
            <a:ext cx="2860094" cy="322461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 prega di inserire i seguenti </a:t>
            </a: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1E66B2-56CF-CF8A-E10E-38B33CAC5861}"/>
              </a:ext>
            </a:extLst>
          </p:cNvPr>
          <p:cNvSpPr/>
          <p:nvPr/>
        </p:nvSpPr>
        <p:spPr>
          <a:xfrm>
            <a:off x="7993931" y="6427179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5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C85FCD39-6026-15A5-1FF7-0FDE5E57F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788" y="262359"/>
            <a:ext cx="8232468" cy="576262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de-DE" altLang="de-DE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941FC-46C2-B989-3695-DB3F2F76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3283"/>
            <a:ext cx="7859159" cy="3919243"/>
          </a:xfrm>
        </p:spPr>
        <p:txBody>
          <a:bodyPr lIns="91440" tIns="45720" rIns="91440" bIns="45720" anchor="t"/>
          <a:lstStyle/>
          <a:p>
            <a:pPr marL="0" indent="0" algn="just">
              <a:lnSpc>
                <a:spcPts val="1900"/>
              </a:lnSpc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/>
              <a:buChar char="•"/>
              <a:defRPr/>
            </a:pPr>
            <a:endParaRPr lang="de-DE" sz="1800" dirty="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1B2EC5-C2F3-AEE6-F66B-17D6B291E65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7B651E-1C6A-1832-4CE9-90236514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120D0A-E7D0-5D31-974E-85A6405ED9B3}"/>
              </a:ext>
            </a:extLst>
          </p:cNvPr>
          <p:cNvSpPr txBox="1">
            <a:spLocks/>
          </p:cNvSpPr>
          <p:nvPr/>
        </p:nvSpPr>
        <p:spPr>
          <a:xfrm>
            <a:off x="733595" y="5475963"/>
            <a:ext cx="7914243" cy="137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A5554848-6B59-1F99-2E55-D5962EF834CB}"/>
              </a:ext>
            </a:extLst>
          </p:cNvPr>
          <p:cNvSpPr txBox="1"/>
          <p:nvPr/>
        </p:nvSpPr>
        <p:spPr>
          <a:xfrm>
            <a:off x="673502" y="976833"/>
            <a:ext cx="7841848" cy="3642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R="0" lvl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…</a:t>
            </a:r>
          </a:p>
          <a:p>
            <a:pPr marL="285750" marR="0" lvl="0" indent="-28575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affiliati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Codice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fiscale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denominazione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numero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iscritti nel registro dei volontari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di dipendenti e di volontari provenienti da altri enti aderenti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di cui l’ente si avvale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ente commerciale o non commerciale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(attenzione: gli enti commerciali non possono essere iscritti)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attività di interesse generale svolte dall'associazione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(attenzione: conformità allo statuto)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lo statuto prevede attività diverse?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sì o no (attenzione: conformità allo statuto)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organi dell'associazione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(data di nomina, denominazione, numero di componenti)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eventuale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adesione ad una rete associativa o altro ente del Terzo settore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(in tal caso, occorre allegare la conferma firmata dal rappresentante legale)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eventuale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personalità giuridica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(se sì, indicare l’ente che ha concesso il riconoscimento, data e numero del decreto di riconoscimento, patrimonio minimo)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data e numero del decreto di prima iscrizione nel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precedente registro provinciale</a:t>
            </a: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FED131EC-7FDB-15BF-896B-C19E74D7D121}"/>
              </a:ext>
            </a:extLst>
          </p:cNvPr>
          <p:cNvSpPr txBox="1"/>
          <p:nvPr/>
        </p:nvSpPr>
        <p:spPr>
          <a:xfrm>
            <a:off x="669811" y="5483456"/>
            <a:ext cx="7804377" cy="81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statuto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registrato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atto costitutivo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(qualora non più disponibile o reperibile, dichiarazione sostitutiva ai sensi degli articoli 46, 47 e 76 del DPR n. 445/2000)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8DC0F800-175D-0912-5E97-CEC16AA935A5}"/>
              </a:ext>
            </a:extLst>
          </p:cNvPr>
          <p:cNvSpPr txBox="1"/>
          <p:nvPr/>
        </p:nvSpPr>
        <p:spPr>
          <a:xfrm>
            <a:off x="669811" y="4994102"/>
            <a:ext cx="3185675" cy="30777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 prega di caricare i seguenti </a:t>
            </a: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allegati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56BBD0-A22E-2C77-33CC-BF21B70CF1C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2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FF02E-18AA-2E96-6B49-110CBE94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F034BB2E-C405-F088-946C-46DA17A55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5521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8FDF64-243E-9063-C10A-C6A6A4A9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079320"/>
            <a:ext cx="7886700" cy="459643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42720D7-E8DD-BE30-C4F8-B1A693B3731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633EEC-0BDD-1890-DABC-A9AAC4B2F3A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912356-DAB3-85F6-AFC8-27EE49DF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74BA602E-86A9-A48E-0360-A587316A96E0}"/>
              </a:ext>
            </a:extLst>
          </p:cNvPr>
          <p:cNvSpPr txBox="1"/>
          <p:nvPr/>
        </p:nvSpPr>
        <p:spPr>
          <a:xfrm>
            <a:off x="909679" y="1192913"/>
            <a:ext cx="7461483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Pratica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variazione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/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02841893-62A5-12E7-4E40-7E8EC0B76E98}"/>
              </a:ext>
            </a:extLst>
          </p:cNvPr>
          <p:cNvSpPr txBox="1"/>
          <p:nvPr/>
        </p:nvSpPr>
        <p:spPr>
          <a:xfrm>
            <a:off x="841258" y="4690874"/>
            <a:ext cx="7461483" cy="98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→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Quando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Entro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30 giugno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Data di riferimento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dei dati: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31 dicembre dell'anno precedente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F662DE58-DF58-D312-7999-85EE6FF3F4C3}"/>
              </a:ext>
            </a:extLst>
          </p:cNvPr>
          <p:cNvSpPr txBox="1"/>
          <p:nvPr/>
        </p:nvSpPr>
        <p:spPr>
          <a:xfrm>
            <a:off x="907205" y="1879931"/>
            <a:ext cx="7461483" cy="300339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Aggiornamento dei seguenti dati nel portale Runts, qualora vi siano state modifiche: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C01AE4C2-F0F6-AFC8-BF6F-04B60391D99A}"/>
              </a:ext>
            </a:extLst>
          </p:cNvPr>
          <p:cNvSpPr txBox="1"/>
          <p:nvPr/>
        </p:nvSpPr>
        <p:spPr>
          <a:xfrm>
            <a:off x="907206" y="2427150"/>
            <a:ext cx="7461483" cy="1900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numero dei soci (persone fisiche)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degli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affiliati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numero di volontari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iscritti nel registro dei volontari e numero di volontari degli enti affiliati, di cui l’ente si avvale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numero di dipendenti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e/o parasubordinato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16994D-5E85-A9C3-941E-FD04F8A4F8E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B4E1-2BBC-1F77-28A9-9612476A5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CF1F1E0B-AEFD-1D93-2EEF-51B995CC6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B557C-988D-FEB4-B4BD-A96AED734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079320"/>
            <a:ext cx="7886700" cy="459643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AA4547-87F1-6E75-0CB1-3DD7320567E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60E4B6-8F11-16C5-DF98-6B4FFA4A521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2F0759-E683-93E0-4A90-E8BFD041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706A8AEC-03D7-4D1D-33A9-E7C35D8DF34E}"/>
              </a:ext>
            </a:extLst>
          </p:cNvPr>
          <p:cNvSpPr txBox="1"/>
          <p:nvPr/>
        </p:nvSpPr>
        <p:spPr>
          <a:xfrm>
            <a:off x="922450" y="1287130"/>
            <a:ext cx="7461483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Pratica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vaziazione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/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puntuale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26AA9A83-0993-35BD-0EFF-0D4DFE69D1ED}"/>
              </a:ext>
            </a:extLst>
          </p:cNvPr>
          <p:cNvSpPr txBox="1"/>
          <p:nvPr/>
        </p:nvSpPr>
        <p:spPr>
          <a:xfrm>
            <a:off x="923157" y="2664564"/>
            <a:ext cx="7461483" cy="227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 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  <a:p>
            <a:pPr marL="57150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caso di modifiche allo statuto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(caricare il nuovo statuto registrato)</a:t>
            </a:r>
          </a:p>
          <a:p>
            <a:pPr marL="57150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caso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nuove elezioni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(inserire i nuovi membri del direttivo, cancellare quelli precedenti)</a:t>
            </a:r>
          </a:p>
          <a:p>
            <a:pPr marL="57150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caso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sostituzione di singoli membri del direttivo</a:t>
            </a:r>
          </a:p>
          <a:p>
            <a:pPr marL="57150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caso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cambio dell'attività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B885AC1E-2738-DA03-AB12-D8FD27EC3E8B}"/>
              </a:ext>
            </a:extLst>
          </p:cNvPr>
          <p:cNvSpPr txBox="1"/>
          <p:nvPr/>
        </p:nvSpPr>
        <p:spPr>
          <a:xfrm>
            <a:off x="910386" y="1936620"/>
            <a:ext cx="7461483" cy="505523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Aggiornamento dei dati e dei documenti nel portale Runts,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qualora vi siano state modifiche: 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2C94FD48-65B8-8963-C93B-78C5E76EDF4F}"/>
              </a:ext>
            </a:extLst>
          </p:cNvPr>
          <p:cNvSpPr txBox="1"/>
          <p:nvPr/>
        </p:nvSpPr>
        <p:spPr>
          <a:xfrm>
            <a:off x="922450" y="5184088"/>
            <a:ext cx="74614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→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Quando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  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Entro 30 giorni dalla modifica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B070504-CC40-CFCD-F4C1-CDEC8457A97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1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98A5-9D54-DBCB-3DDD-F0853655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CF58A6B-1A4A-6F5E-E934-5009F7C94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649" y="2236370"/>
            <a:ext cx="7886700" cy="3166766"/>
          </a:xfrm>
          <a:prstGeom prst="rect">
            <a:avLst/>
          </a:prstGeom>
        </p:spPr>
      </p:pic>
      <p:sp>
        <p:nvSpPr>
          <p:cNvPr id="26626" name="Titel 1">
            <a:extLst>
              <a:ext uri="{FF2B5EF4-FFF2-40B4-BE49-F238E27FC236}">
                <a16:creationId xmlns:a16="http://schemas.microsoft.com/office/drawing/2014/main" id="{E2E6A315-36F6-FD26-DEEF-D662580CF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9019" y="365125"/>
            <a:ext cx="8232468" cy="58658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de-DE" altLang="de-DE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9ED9EE-28E2-7EF1-AA54-888B6BA72DC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F0E9A2-0B6B-FB76-D4D9-49ED2B04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7FAB60B-140A-879A-1FA0-1819BD96C23A}"/>
              </a:ext>
            </a:extLst>
          </p:cNvPr>
          <p:cNvSpPr/>
          <p:nvPr/>
        </p:nvSpPr>
        <p:spPr>
          <a:xfrm>
            <a:off x="1441416" y="5127692"/>
            <a:ext cx="1389957" cy="1886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6B556B0-9639-2F1C-681C-4094B6E375A2}"/>
              </a:ext>
            </a:extLst>
          </p:cNvPr>
          <p:cNvSpPr/>
          <p:nvPr/>
        </p:nvSpPr>
        <p:spPr>
          <a:xfrm>
            <a:off x="3000917" y="5127688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CCE874-F273-A0A2-71F5-680B9A737FCA}"/>
              </a:ext>
            </a:extLst>
          </p:cNvPr>
          <p:cNvSpPr/>
          <p:nvPr/>
        </p:nvSpPr>
        <p:spPr>
          <a:xfrm>
            <a:off x="1091986" y="2644077"/>
            <a:ext cx="2495945" cy="2396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Benvenuto TIZIO TIZIANI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04D77363-9E1B-464F-EF83-6F6CB78D81E6}"/>
              </a:ext>
            </a:extLst>
          </p:cNvPr>
          <p:cNvSpPr txBox="1"/>
          <p:nvPr/>
        </p:nvSpPr>
        <p:spPr>
          <a:xfrm>
            <a:off x="902040" y="1174167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Fare una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 di variazione:</a:t>
            </a: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E1F2C06F-27A3-48D9-7353-FD3D5650C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0000" flipV="1">
            <a:off x="1010581" y="2845794"/>
            <a:ext cx="730797" cy="49184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F8A0428-4A59-E4BF-3008-FAA32C5D78D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65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CABE9-0FBA-E5B6-775E-DC819E67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ECD934-B09A-38BE-5FD5-C1AB525C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62" y="1938152"/>
            <a:ext cx="5286375" cy="36480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2766F91-8387-AE2A-47CF-8B9D7786698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01EE6A-CE9D-2C4B-13A8-014542340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Ellipse 21">
            <a:extLst>
              <a:ext uri="{FF2B5EF4-FFF2-40B4-BE49-F238E27FC236}">
                <a16:creationId xmlns:a16="http://schemas.microsoft.com/office/drawing/2014/main" id="{616088E2-4FB3-3352-0DCF-769CA59552E6}"/>
              </a:ext>
            </a:extLst>
          </p:cNvPr>
          <p:cNvSpPr/>
          <p:nvPr/>
        </p:nvSpPr>
        <p:spPr bwMode="auto">
          <a:xfrm>
            <a:off x="1367367" y="3703124"/>
            <a:ext cx="2096876" cy="689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BF47BF94-D869-87E5-0C91-DC7523DBD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63856" flipV="1">
            <a:off x="2591211" y="1845915"/>
            <a:ext cx="730797" cy="491845"/>
          </a:xfrm>
          <a:prstGeom prst="rect">
            <a:avLst/>
          </a:prstGeom>
        </p:spPr>
      </p:pic>
      <p:pic>
        <p:nvPicPr>
          <p:cNvPr id="11" name="Grafik 1">
            <a:extLst>
              <a:ext uri="{FF2B5EF4-FFF2-40B4-BE49-F238E27FC236}">
                <a16:creationId xmlns:a16="http://schemas.microsoft.com/office/drawing/2014/main" id="{460F1F51-F35F-1D08-3474-555FB079E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00000" flipV="1">
            <a:off x="1118011" y="4473694"/>
            <a:ext cx="730797" cy="4918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15F130-EFF1-C6F1-435E-F0794B9D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93" t="34199" r="86793" b="60115"/>
          <a:stretch>
            <a:fillRect/>
          </a:stretch>
        </p:blipFill>
        <p:spPr>
          <a:xfrm>
            <a:off x="2882897" y="3168851"/>
            <a:ext cx="360233" cy="2074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38CD0B-9A63-94A5-20ED-61AA932C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87" t="34136" r="70945" b="59250"/>
          <a:stretch>
            <a:fillRect/>
          </a:stretch>
        </p:blipFill>
        <p:spPr>
          <a:xfrm>
            <a:off x="1989666" y="3171808"/>
            <a:ext cx="431800" cy="241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069C89A-C9B4-3401-638B-3DDDD8C659E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0020FA-CC73-BEE4-D534-14662D8C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6A4D083A-2610-7360-BC04-BC2FFABFB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9355DAA8-0AB9-9762-DFCA-A1D362288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C5406818-2FD2-7D6A-BF38-18DFF34E2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4A0309C2-FC4A-4FB0-E5C7-040155D4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37D46390-17B0-BBAC-D89A-07CA1B8F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6CA120E5-E076-8747-C10A-15327098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F48F5766-985E-902D-241B-17806A96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99121F82-2127-C709-A73D-1A9F0845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DC9566FD-46A0-56D1-A9DE-03F15C4F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7960DFD4-CA79-14B0-EEF8-D3F1DC57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6C1887E-B348-05A5-A7B1-842428DC014C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28D9371-5E77-C2C3-D78C-185688E5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85ED02-6786-40B0-73C5-13B0BC60DB3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769C69CF-5FD8-738F-5508-7B8448193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4E884F-A52A-BA6F-0397-06383D7DB064}"/>
              </a:ext>
            </a:extLst>
          </p:cNvPr>
          <p:cNvSpPr txBox="1"/>
          <p:nvPr/>
        </p:nvSpPr>
        <p:spPr>
          <a:xfrm>
            <a:off x="1046926" y="1283040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Panoramica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generale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</a:t>
            </a:r>
            <a:r>
              <a:rPr lang="de-DE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</a:t>
            </a:r>
            <a:r>
              <a:rPr lang="de-DE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controlli</a:t>
            </a:r>
            <a:r>
              <a:rPr lang="de-DE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Contatti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75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3C70E-42C4-5D00-BE35-1BCBCD02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CDC2602-DE6D-4313-7110-9EC655ADE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4"/>
          <a:stretch>
            <a:fillRect/>
          </a:stretch>
        </p:blipFill>
        <p:spPr>
          <a:xfrm>
            <a:off x="11130" y="1295406"/>
            <a:ext cx="9129757" cy="35940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F73A1AC-AFEE-7057-D944-76509D32C8C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20DBA8-732D-18E4-5BFC-3B697529E676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414C14-A3B4-1FD3-C00E-A16B3A26587C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B2E9149-AF02-E9E6-D98D-8EDC949E124D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077922B-0D59-ED9E-4D6A-24FA3C9CF6E4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55F30F-4F08-3AFC-76E8-2F5E9A74FB22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4B32B4-41A2-3034-45B5-54DCBF6FF66C}"/>
              </a:ext>
            </a:extLst>
          </p:cNvPr>
          <p:cNvSpPr txBox="1"/>
          <p:nvPr/>
        </p:nvSpPr>
        <p:spPr>
          <a:xfrm>
            <a:off x="1233406" y="5477927"/>
            <a:ext cx="408946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troviamo nella pagina dedicata ai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 principali dell'associazione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de-D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FE37CDF-647C-267E-CBCD-27C5BEB90D03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8716BC8-A128-EF70-0E97-3A6C867F60B5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1DF34CA-C9BE-0F35-C587-41D308831B07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B3B378-F669-494C-A0FB-B25A2C9AC578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B928421-3AE2-6F17-7EAC-ACFF64FBA77B}"/>
              </a:ext>
            </a:extLst>
          </p:cNvPr>
          <p:cNvSpPr/>
          <p:nvPr/>
        </p:nvSpPr>
        <p:spPr bwMode="auto">
          <a:xfrm>
            <a:off x="6845301" y="1533116"/>
            <a:ext cx="654099" cy="1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F88CDE5-F339-9FA7-FA99-ED41982C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6625" name="Textfeld 26624">
            <a:extLst>
              <a:ext uri="{FF2B5EF4-FFF2-40B4-BE49-F238E27FC236}">
                <a16:creationId xmlns:a16="http://schemas.microsoft.com/office/drawing/2014/main" id="{DA0F2F7A-4DB0-D936-D8BE-0E0B2351E578}"/>
              </a:ext>
            </a:extLst>
          </p:cNvPr>
          <p:cNvSpPr txBox="1"/>
          <p:nvPr/>
        </p:nvSpPr>
        <p:spPr>
          <a:xfrm>
            <a:off x="1632274" y="2458897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7BCC21-A4DB-5888-E9CA-80965CF6C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3" y="3419474"/>
            <a:ext cx="69854" cy="190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FDF2E21-395D-7DF5-EB34-5EEB9AB49EF1}"/>
              </a:ext>
            </a:extLst>
          </p:cNvPr>
          <p:cNvSpPr txBox="1"/>
          <p:nvPr/>
        </p:nvSpPr>
        <p:spPr>
          <a:xfrm>
            <a:off x="7524012" y="3566222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883CA01-DD64-1F10-2454-1649DD9C43CB}"/>
              </a:ext>
            </a:extLst>
          </p:cNvPr>
          <p:cNvSpPr txBox="1"/>
          <p:nvPr/>
        </p:nvSpPr>
        <p:spPr>
          <a:xfrm>
            <a:off x="750821" y="5438833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C26E0EF-F106-0469-606B-E2E219E3AD74}"/>
              </a:ext>
            </a:extLst>
          </p:cNvPr>
          <p:cNvSpPr txBox="1"/>
          <p:nvPr/>
        </p:nvSpPr>
        <p:spPr>
          <a:xfrm>
            <a:off x="750821" y="5902192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BBAAA6F-0EA8-F5AA-C1AC-8F5FE74E87B8}"/>
              </a:ext>
            </a:extLst>
          </p:cNvPr>
          <p:cNvSpPr txBox="1"/>
          <p:nvPr/>
        </p:nvSpPr>
        <p:spPr>
          <a:xfrm>
            <a:off x="1234017" y="5964519"/>
            <a:ext cx="3515373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Cliccare su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modifica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 aggiornare i dati.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8CE146A-4A74-45D6-9A46-E93825B96F06}"/>
              </a:ext>
            </a:extLst>
          </p:cNvPr>
          <p:cNvSpPr/>
          <p:nvPr/>
        </p:nvSpPr>
        <p:spPr bwMode="auto">
          <a:xfrm>
            <a:off x="7992533" y="3611344"/>
            <a:ext cx="517646" cy="27908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4" name="Rechteck 26633">
            <a:extLst>
              <a:ext uri="{FF2B5EF4-FFF2-40B4-BE49-F238E27FC236}">
                <a16:creationId xmlns:a16="http://schemas.microsoft.com/office/drawing/2014/main" id="{9887B443-D877-D29E-7CA3-AC30628CDEAF}"/>
              </a:ext>
            </a:extLst>
          </p:cNvPr>
          <p:cNvSpPr/>
          <p:nvPr/>
        </p:nvSpPr>
        <p:spPr>
          <a:xfrm>
            <a:off x="7529031" y="1468008"/>
            <a:ext cx="654099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kumimoji="0" lang="it-IT" sz="6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EEFF10-7968-C068-328E-45F3DA75285E}"/>
              </a:ext>
            </a:extLst>
          </p:cNvPr>
          <p:cNvSpPr txBox="1"/>
          <p:nvPr/>
        </p:nvSpPr>
        <p:spPr>
          <a:xfrm>
            <a:off x="916855" y="481151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Pratica di variazione – Inserimento dei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 principali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F57CE7-4713-D03D-8726-C10098D94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406313" y="2420800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724AA89-615A-1FAC-908B-52D747BEE4D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6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CBAA-7623-F41A-7314-723F53DB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E6A2518-B4D3-712D-98ED-E41F1F239B8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6AB90FF-C2FC-9FE9-5AF7-97479EC4E6D8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A9E33ED-BF0D-7BD9-3536-F9D2B941643B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DD9FBBF-E823-88D3-4C2C-BB57496C352D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6AC576B-7D6C-211B-AD34-4CFED769BE1C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A51A7B7-7ED9-62AF-01F0-50F1DE171781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93BA58C-1A53-5BC8-131D-36BDA3F360B9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B7E7840-D681-5546-4F34-5844D7900AAD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490378F-38E3-F48D-8DB5-6F8F9BCCDD70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36C9AF7-52E2-8BFE-331A-592D3DFAE129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0B47209-1533-E5BD-3519-CB03712F0C8F}"/>
              </a:ext>
            </a:extLst>
          </p:cNvPr>
          <p:cNvSpPr/>
          <p:nvPr/>
        </p:nvSpPr>
        <p:spPr bwMode="auto">
          <a:xfrm>
            <a:off x="6845301" y="1533116"/>
            <a:ext cx="654099" cy="1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39" name="Grafik 26638">
            <a:extLst>
              <a:ext uri="{FF2B5EF4-FFF2-40B4-BE49-F238E27FC236}">
                <a16:creationId xmlns:a16="http://schemas.microsoft.com/office/drawing/2014/main" id="{A88320B5-EEC3-1127-BF86-7742BD4B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F9B3CA9-5DC6-1346-A1B4-79ECAFB1A79B}"/>
              </a:ext>
            </a:extLst>
          </p:cNvPr>
          <p:cNvSpPr txBox="1"/>
          <p:nvPr/>
        </p:nvSpPr>
        <p:spPr>
          <a:xfrm>
            <a:off x="4946826" y="5929153"/>
            <a:ext cx="2194808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Cliccare qui per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salvare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modifiche.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B9C413-020E-A55E-54F6-9F25025E509A}"/>
              </a:ext>
            </a:extLst>
          </p:cNvPr>
          <p:cNvSpPr txBox="1"/>
          <p:nvPr/>
        </p:nvSpPr>
        <p:spPr>
          <a:xfrm>
            <a:off x="733192" y="5487065"/>
            <a:ext cx="354557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Selezionate la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sezione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corrispondente al vostro statuto.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FF643E-4E81-0CCA-B1A4-723D61C0685A}"/>
              </a:ext>
            </a:extLst>
          </p:cNvPr>
          <p:cNvSpPr txBox="1"/>
          <p:nvPr/>
        </p:nvSpPr>
        <p:spPr>
          <a:xfrm>
            <a:off x="4634538" y="5896701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BF8D7E5-9D56-C2E9-5B87-F45661A465E5}"/>
              </a:ext>
            </a:extLst>
          </p:cNvPr>
          <p:cNvSpPr txBox="1"/>
          <p:nvPr/>
        </p:nvSpPr>
        <p:spPr>
          <a:xfrm>
            <a:off x="385041" y="5464406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3EEA385-0B4B-692D-AFE3-334A48BC4538}"/>
              </a:ext>
            </a:extLst>
          </p:cNvPr>
          <p:cNvSpPr txBox="1"/>
          <p:nvPr/>
        </p:nvSpPr>
        <p:spPr>
          <a:xfrm>
            <a:off x="716534" y="5826010"/>
            <a:ext cx="3761120" cy="60016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Inserire qui la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denominazione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(prestare attenzione all’acronimo o alla denominazione corretta a seconda della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sezione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ad es. ODV o «organizzazione di volontariato»).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840427E-3445-EA05-6B33-A6057D86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1705"/>
            <a:ext cx="9144000" cy="3303873"/>
          </a:xfrm>
          <a:prstGeom prst="rect">
            <a:avLst/>
          </a:prstGeom>
        </p:spPr>
      </p:pic>
      <p:sp>
        <p:nvSpPr>
          <p:cNvPr id="26628" name="Textfeld 26627">
            <a:extLst>
              <a:ext uri="{FF2B5EF4-FFF2-40B4-BE49-F238E27FC236}">
                <a16:creationId xmlns:a16="http://schemas.microsoft.com/office/drawing/2014/main" id="{F3CE2A1E-DCA7-84F8-B02D-220184D46DB0}"/>
              </a:ext>
            </a:extLst>
          </p:cNvPr>
          <p:cNvSpPr txBox="1"/>
          <p:nvPr/>
        </p:nvSpPr>
        <p:spPr>
          <a:xfrm>
            <a:off x="4960542" y="5432304"/>
            <a:ext cx="396223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Indicare il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 dei soci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dell'associazione (minimo 7 per ODV e APS).</a:t>
            </a:r>
          </a:p>
        </p:txBody>
      </p:sp>
      <p:sp>
        <p:nvSpPr>
          <p:cNvPr id="26630" name="Textfeld 26629">
            <a:extLst>
              <a:ext uri="{FF2B5EF4-FFF2-40B4-BE49-F238E27FC236}">
                <a16:creationId xmlns:a16="http://schemas.microsoft.com/office/drawing/2014/main" id="{9214A38F-64C3-BB7B-96E6-2B954B9BCFDD}"/>
              </a:ext>
            </a:extLst>
          </p:cNvPr>
          <p:cNvSpPr txBox="1"/>
          <p:nvPr/>
        </p:nvSpPr>
        <p:spPr>
          <a:xfrm>
            <a:off x="385648" y="5864274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A36E16A-CE59-3AF1-3F22-FE0DE3F644B7}"/>
              </a:ext>
            </a:extLst>
          </p:cNvPr>
          <p:cNvSpPr txBox="1"/>
          <p:nvPr/>
        </p:nvSpPr>
        <p:spPr>
          <a:xfrm>
            <a:off x="7797400" y="119408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F63E9A7-6A85-B829-3A62-BD116BE8485E}"/>
              </a:ext>
            </a:extLst>
          </p:cNvPr>
          <p:cNvSpPr/>
          <p:nvPr/>
        </p:nvSpPr>
        <p:spPr bwMode="auto">
          <a:xfrm>
            <a:off x="4509482" y="3830033"/>
            <a:ext cx="1006551" cy="2899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11E1DBD-21E2-E3BB-44E2-02A79BFB28AB}"/>
              </a:ext>
            </a:extLst>
          </p:cNvPr>
          <p:cNvSpPr/>
          <p:nvPr/>
        </p:nvSpPr>
        <p:spPr bwMode="auto">
          <a:xfrm>
            <a:off x="8174016" y="1218446"/>
            <a:ext cx="430287" cy="283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1B774B3-69FE-71FE-2E08-CBF14F6E116F}"/>
              </a:ext>
            </a:extLst>
          </p:cNvPr>
          <p:cNvSpPr/>
          <p:nvPr/>
        </p:nvSpPr>
        <p:spPr bwMode="auto">
          <a:xfrm>
            <a:off x="-31670" y="2043615"/>
            <a:ext cx="4142237" cy="4905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9091-CD39-8D4D-7AB4-76EAF8BDD8E5}"/>
              </a:ext>
            </a:extLst>
          </p:cNvPr>
          <p:cNvSpPr txBox="1"/>
          <p:nvPr/>
        </p:nvSpPr>
        <p:spPr>
          <a:xfrm>
            <a:off x="4233427" y="211625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89B150-8C5E-96CB-38F7-48A60BDB5C3F}"/>
              </a:ext>
            </a:extLst>
          </p:cNvPr>
          <p:cNvSpPr txBox="1"/>
          <p:nvPr/>
        </p:nvSpPr>
        <p:spPr>
          <a:xfrm>
            <a:off x="5628572" y="381222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AE23312-2EC3-2A37-7926-A9B8ABE9CB68}"/>
              </a:ext>
            </a:extLst>
          </p:cNvPr>
          <p:cNvSpPr txBox="1"/>
          <p:nvPr/>
        </p:nvSpPr>
        <p:spPr>
          <a:xfrm>
            <a:off x="4635447" y="548206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625" name="Textfeld 26624">
            <a:extLst>
              <a:ext uri="{FF2B5EF4-FFF2-40B4-BE49-F238E27FC236}">
                <a16:creationId xmlns:a16="http://schemas.microsoft.com/office/drawing/2014/main" id="{B1402F11-30A8-C3A5-72BB-A1A96B72B113}"/>
              </a:ext>
            </a:extLst>
          </p:cNvPr>
          <p:cNvSpPr txBox="1"/>
          <p:nvPr/>
        </p:nvSpPr>
        <p:spPr>
          <a:xfrm>
            <a:off x="6379731" y="2142738"/>
            <a:ext cx="206899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Salvate ogni sezione dopo aver inserito i dati!</a:t>
            </a:r>
          </a:p>
        </p:txBody>
      </p:sp>
      <p:pic>
        <p:nvPicPr>
          <p:cNvPr id="26626" name="Grafik 26625">
            <a:extLst>
              <a:ext uri="{FF2B5EF4-FFF2-40B4-BE49-F238E27FC236}">
                <a16:creationId xmlns:a16="http://schemas.microsoft.com/office/drawing/2014/main" id="{13532148-3E7C-E793-3FA0-C56E228D7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463" y="2145769"/>
            <a:ext cx="499273" cy="440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629" name="Pfeil: nach rechts 26628">
            <a:extLst>
              <a:ext uri="{FF2B5EF4-FFF2-40B4-BE49-F238E27FC236}">
                <a16:creationId xmlns:a16="http://schemas.microsoft.com/office/drawing/2014/main" id="{497F471C-B075-8B9D-A073-B3E47797C8C3}"/>
              </a:ext>
            </a:extLst>
          </p:cNvPr>
          <p:cNvSpPr/>
          <p:nvPr/>
        </p:nvSpPr>
        <p:spPr bwMode="auto">
          <a:xfrm rot="17393498">
            <a:off x="7863418" y="1670070"/>
            <a:ext cx="589522" cy="2916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81D6758-F8D6-108C-1679-7E29F34DF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06106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E52910-0F61-E6EB-DA3D-138384555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06105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8BE153AD-F46B-E044-2C2C-3BEF7013E58E}"/>
              </a:ext>
            </a:extLst>
          </p:cNvPr>
          <p:cNvSpPr/>
          <p:nvPr/>
        </p:nvSpPr>
        <p:spPr bwMode="auto">
          <a:xfrm>
            <a:off x="175213" y="1608772"/>
            <a:ext cx="2462623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DF7726B-352B-85AF-4A85-82E2C04451B9}"/>
              </a:ext>
            </a:extLst>
          </p:cNvPr>
          <p:cNvSpPr txBox="1"/>
          <p:nvPr/>
        </p:nvSpPr>
        <p:spPr>
          <a:xfrm>
            <a:off x="618011" y="123335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036B78C-5509-1A5F-AF7D-06420901B35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4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0FCD1-8A57-02E1-5A6B-72269290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5DFCCC-FC97-9C23-34BA-114811064D2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1EA55B-C23D-7064-EA16-A07B22C24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1272"/>
          <a:stretch>
            <a:fillRect/>
          </a:stretch>
        </p:blipFill>
        <p:spPr bwMode="auto">
          <a:xfrm>
            <a:off x="0" y="1460301"/>
            <a:ext cx="9114368" cy="28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C430EE1-C756-3DE5-B918-209361435A5E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DDA443A-E220-4EC7-EB06-F8E4E961186E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412207F-8E8D-C27A-5F7D-27357D341902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1123695-F774-8923-7CE2-C41A7F1E2845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EC9327E-585A-B615-50E5-7B38EEFED4F3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BD206F6-29AA-68B0-A17B-D02F79E44637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7BD4F6-021F-B0C4-5B50-B95DC8A19AFE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3D4BFE-089D-7F50-9C79-2F534F66D011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0D45C26F-3590-B45C-6304-4B79FA891B31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82FE07A9-D72B-44D2-412A-0A011DE20350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2DA0F06C-C59A-FCDD-84C0-D8869A361FD2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DBC245-62A1-93A6-0D9C-4CAAFED6B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4A1208D-3B48-7374-CF06-31F985A02C5D}"/>
              </a:ext>
            </a:extLst>
          </p:cNvPr>
          <p:cNvSpPr/>
          <p:nvPr/>
        </p:nvSpPr>
        <p:spPr>
          <a:xfrm>
            <a:off x="97931" y="1950969"/>
            <a:ext cx="578483" cy="122724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</a:t>
            </a:r>
            <a:endParaRPr kumimoji="0" lang="it-IT" sz="6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F937477-7A14-6475-6C4B-7CB7F51AFDD6}"/>
              </a:ext>
            </a:extLst>
          </p:cNvPr>
          <p:cNvSpPr/>
          <p:nvPr/>
        </p:nvSpPr>
        <p:spPr>
          <a:xfrm>
            <a:off x="3114773" y="1958417"/>
            <a:ext cx="1009606" cy="107446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TIZIANI</a:t>
            </a:r>
            <a:endParaRPr kumimoji="0" lang="it-IT" sz="6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8B38327-78C8-DB9B-40C7-C276BA5155D3}"/>
              </a:ext>
            </a:extLst>
          </p:cNvPr>
          <p:cNvSpPr/>
          <p:nvPr/>
        </p:nvSpPr>
        <p:spPr>
          <a:xfrm>
            <a:off x="80999" y="2427630"/>
            <a:ext cx="1432702" cy="119707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Times New Roman" panose="02020603050405020304" pitchFamily="18" charset="0"/>
              </a:rPr>
              <a:t>TZITZN70A01A952G </a:t>
            </a:r>
            <a:r>
              <a:rPr kumimoji="0" lang="de-DE" sz="1100" b="1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1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CC60A3B-09C6-4AB6-05A8-96E66F6D74FC}"/>
              </a:ext>
            </a:extLst>
          </p:cNvPr>
          <p:cNvSpPr/>
          <p:nvPr/>
        </p:nvSpPr>
        <p:spPr>
          <a:xfrm>
            <a:off x="3246464" y="2442582"/>
            <a:ext cx="1405006" cy="1156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tizio.tiziani@mail.com</a:t>
            </a:r>
            <a:endParaRPr kumimoji="0" lang="it-IT" sz="6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6" name="Textfeld 26635">
            <a:extLst>
              <a:ext uri="{FF2B5EF4-FFF2-40B4-BE49-F238E27FC236}">
                <a16:creationId xmlns:a16="http://schemas.microsoft.com/office/drawing/2014/main" id="{0BD118DE-9F64-8267-FD69-3625F91241D4}"/>
              </a:ext>
            </a:extLst>
          </p:cNvPr>
          <p:cNvSpPr txBox="1"/>
          <p:nvPr/>
        </p:nvSpPr>
        <p:spPr>
          <a:xfrm>
            <a:off x="1143473" y="143566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637" name="Textfeld 26636">
            <a:extLst>
              <a:ext uri="{FF2B5EF4-FFF2-40B4-BE49-F238E27FC236}">
                <a16:creationId xmlns:a16="http://schemas.microsoft.com/office/drawing/2014/main" id="{ED9CD382-ACA8-B1FF-BCA9-165C27EE4AB9}"/>
              </a:ext>
            </a:extLst>
          </p:cNvPr>
          <p:cNvSpPr txBox="1"/>
          <p:nvPr/>
        </p:nvSpPr>
        <p:spPr>
          <a:xfrm>
            <a:off x="349311" y="516452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638" name="Textfeld 26637">
            <a:extLst>
              <a:ext uri="{FF2B5EF4-FFF2-40B4-BE49-F238E27FC236}">
                <a16:creationId xmlns:a16="http://schemas.microsoft.com/office/drawing/2014/main" id="{354BE124-37E2-02ED-D043-FDE13FC4DE7A}"/>
              </a:ext>
            </a:extLst>
          </p:cNvPr>
          <p:cNvSpPr txBox="1"/>
          <p:nvPr/>
        </p:nvSpPr>
        <p:spPr>
          <a:xfrm>
            <a:off x="728907" y="5174070"/>
            <a:ext cx="479982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questa sezione è necessario specificare a quale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titolo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 presenta la domanda.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4649A40-D546-AA70-82B3-75D750450B4E}"/>
              </a:ext>
            </a:extLst>
          </p:cNvPr>
          <p:cNvSpPr/>
          <p:nvPr/>
        </p:nvSpPr>
        <p:spPr bwMode="auto">
          <a:xfrm>
            <a:off x="-135059" y="1439738"/>
            <a:ext cx="968739" cy="2802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0" name="Textfeld 26639">
            <a:extLst>
              <a:ext uri="{FF2B5EF4-FFF2-40B4-BE49-F238E27FC236}">
                <a16:creationId xmlns:a16="http://schemas.microsoft.com/office/drawing/2014/main" id="{FA93282B-6205-A576-18F1-142AF4E8B1A3}"/>
              </a:ext>
            </a:extLst>
          </p:cNvPr>
          <p:cNvSpPr txBox="1"/>
          <p:nvPr/>
        </p:nvSpPr>
        <p:spPr>
          <a:xfrm>
            <a:off x="8069849" y="179708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641" name="Ellipse 26640">
            <a:extLst>
              <a:ext uri="{FF2B5EF4-FFF2-40B4-BE49-F238E27FC236}">
                <a16:creationId xmlns:a16="http://schemas.microsoft.com/office/drawing/2014/main" id="{12492856-BABF-E3A0-882E-6752D0B368AC}"/>
              </a:ext>
            </a:extLst>
          </p:cNvPr>
          <p:cNvSpPr/>
          <p:nvPr/>
        </p:nvSpPr>
        <p:spPr bwMode="auto">
          <a:xfrm>
            <a:off x="6149472" y="2484587"/>
            <a:ext cx="2041022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2" name="Textfeld 26641">
            <a:extLst>
              <a:ext uri="{FF2B5EF4-FFF2-40B4-BE49-F238E27FC236}">
                <a16:creationId xmlns:a16="http://schemas.microsoft.com/office/drawing/2014/main" id="{0627916B-5DFD-67E7-249B-BEA022EB1784}"/>
              </a:ext>
            </a:extLst>
          </p:cNvPr>
          <p:cNvSpPr txBox="1"/>
          <p:nvPr/>
        </p:nvSpPr>
        <p:spPr>
          <a:xfrm>
            <a:off x="349311" y="563413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643" name="Textfeld 26642">
            <a:extLst>
              <a:ext uri="{FF2B5EF4-FFF2-40B4-BE49-F238E27FC236}">
                <a16:creationId xmlns:a16="http://schemas.microsoft.com/office/drawing/2014/main" id="{A4816BCC-27D9-0038-DBF0-E1369222DFA1}"/>
              </a:ext>
            </a:extLst>
          </p:cNvPr>
          <p:cNvSpPr txBox="1"/>
          <p:nvPr/>
        </p:nvSpPr>
        <p:spPr>
          <a:xfrm>
            <a:off x="349311" y="609868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6644" name="Textfeld 26643">
            <a:extLst>
              <a:ext uri="{FF2B5EF4-FFF2-40B4-BE49-F238E27FC236}">
                <a16:creationId xmlns:a16="http://schemas.microsoft.com/office/drawing/2014/main" id="{57900A3C-7D37-5AD3-3186-0887176C5D8A}"/>
              </a:ext>
            </a:extLst>
          </p:cNvPr>
          <p:cNvSpPr txBox="1"/>
          <p:nvPr/>
        </p:nvSpPr>
        <p:spPr>
          <a:xfrm>
            <a:off x="733123" y="5649176"/>
            <a:ext cx="448411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Selezionare «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Soggetto legittimato per l’aggiornamento/deposito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26645" name="Textfeld 26644">
            <a:extLst>
              <a:ext uri="{FF2B5EF4-FFF2-40B4-BE49-F238E27FC236}">
                <a16:creationId xmlns:a16="http://schemas.microsoft.com/office/drawing/2014/main" id="{3B4E479C-4D25-458E-F7A7-861FEE16C66E}"/>
              </a:ext>
            </a:extLst>
          </p:cNvPr>
          <p:cNvSpPr txBox="1"/>
          <p:nvPr/>
        </p:nvSpPr>
        <p:spPr>
          <a:xfrm>
            <a:off x="728909" y="6119345"/>
            <a:ext cx="331604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Inserire correttamente i dati relativi alla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sede legale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46" name="Ellipse 26645">
            <a:extLst>
              <a:ext uri="{FF2B5EF4-FFF2-40B4-BE49-F238E27FC236}">
                <a16:creationId xmlns:a16="http://schemas.microsoft.com/office/drawing/2014/main" id="{6AC501D2-2D98-C3D6-A0E2-70031DBFBD6D}"/>
              </a:ext>
            </a:extLst>
          </p:cNvPr>
          <p:cNvSpPr/>
          <p:nvPr/>
        </p:nvSpPr>
        <p:spPr bwMode="auto">
          <a:xfrm>
            <a:off x="-69164" y="2907411"/>
            <a:ext cx="798071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9" name="Textfeld 26638">
            <a:extLst>
              <a:ext uri="{FF2B5EF4-FFF2-40B4-BE49-F238E27FC236}">
                <a16:creationId xmlns:a16="http://schemas.microsoft.com/office/drawing/2014/main" id="{12660F4C-33F0-8C93-E10A-A4C358C011C0}"/>
              </a:ext>
            </a:extLst>
          </p:cNvPr>
          <p:cNvSpPr txBox="1"/>
          <p:nvPr/>
        </p:nvSpPr>
        <p:spPr>
          <a:xfrm>
            <a:off x="896179" y="306130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24B806-6C11-781C-2C42-6AF1568AA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10CC61-3AAB-E2C3-A97F-7C00DE8F4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AB0548C-5A49-748B-F793-AD31997E1E3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27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478B-692D-1130-5910-1B164F49F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33A03E8-6C3A-E399-B921-557A9286C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55" r="12212" b="-1"/>
          <a:stretch>
            <a:fillRect/>
          </a:stretch>
        </p:blipFill>
        <p:spPr>
          <a:xfrm>
            <a:off x="144212" y="3429209"/>
            <a:ext cx="8999788" cy="8536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176058-D989-F1A8-858D-82209E69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058"/>
          <a:stretch>
            <a:fillRect/>
          </a:stretch>
        </p:blipFill>
        <p:spPr>
          <a:xfrm>
            <a:off x="0" y="1112448"/>
            <a:ext cx="9114367" cy="22632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6843386-1EF3-A97D-C673-EB23270611E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839A26-9964-8AA8-297D-7B4690FF6923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FC5D1B-43E4-E4A2-CE31-BA41C08C4D5B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010757-A1EB-9FD3-F9E0-20BE86FAF9FE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295B57B-8BAC-CDB5-8DB5-85C248A1EFAD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347F7F2-342D-62F8-EE84-32DBEDDB4A3E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43D4039-F167-37F1-BC19-84A5658BC078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D488FEA-E2D6-4FC3-6866-8D196FA817D8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276B291-F967-C217-C8BD-19D34F010AE4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2807EECF-5A57-BBF4-2E5A-0680D1C77AA3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66D40563-DE75-9201-F89A-F1834B56E253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9BC10E98-3F5A-F489-26CE-BD06C6418B70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30" name="Grafik 26629">
            <a:extLst>
              <a:ext uri="{FF2B5EF4-FFF2-40B4-BE49-F238E27FC236}">
                <a16:creationId xmlns:a16="http://schemas.microsoft.com/office/drawing/2014/main" id="{2ED0C893-8CE1-9991-4B6A-0118B3ACE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6636" name="Textfeld 26635">
            <a:extLst>
              <a:ext uri="{FF2B5EF4-FFF2-40B4-BE49-F238E27FC236}">
                <a16:creationId xmlns:a16="http://schemas.microsoft.com/office/drawing/2014/main" id="{9617D35C-EBD0-60ED-AB75-ABF480A93D0D}"/>
              </a:ext>
            </a:extLst>
          </p:cNvPr>
          <p:cNvSpPr txBox="1"/>
          <p:nvPr/>
        </p:nvSpPr>
        <p:spPr>
          <a:xfrm>
            <a:off x="1129962" y="1009161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637" name="Ellipse 26636">
            <a:extLst>
              <a:ext uri="{FF2B5EF4-FFF2-40B4-BE49-F238E27FC236}">
                <a16:creationId xmlns:a16="http://schemas.microsoft.com/office/drawing/2014/main" id="{B4044EE4-09FD-8659-E822-A0A58F4019CF}"/>
              </a:ext>
            </a:extLst>
          </p:cNvPr>
          <p:cNvSpPr/>
          <p:nvPr/>
        </p:nvSpPr>
        <p:spPr bwMode="auto">
          <a:xfrm>
            <a:off x="-55595" y="994939"/>
            <a:ext cx="1067178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8" name="Ellipse 26637">
            <a:extLst>
              <a:ext uri="{FF2B5EF4-FFF2-40B4-BE49-F238E27FC236}">
                <a16:creationId xmlns:a16="http://schemas.microsoft.com/office/drawing/2014/main" id="{17E806B4-0409-AF4F-04D7-5F6B46A7A3AC}"/>
              </a:ext>
            </a:extLst>
          </p:cNvPr>
          <p:cNvSpPr/>
          <p:nvPr/>
        </p:nvSpPr>
        <p:spPr bwMode="auto">
          <a:xfrm>
            <a:off x="-176851" y="2079577"/>
            <a:ext cx="1777052" cy="352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9" name="Textfeld 26638">
            <a:extLst>
              <a:ext uri="{FF2B5EF4-FFF2-40B4-BE49-F238E27FC236}">
                <a16:creationId xmlns:a16="http://schemas.microsoft.com/office/drawing/2014/main" id="{B332C970-8EA0-7A70-24AA-B31D17C98DDF}"/>
              </a:ext>
            </a:extLst>
          </p:cNvPr>
          <p:cNvSpPr txBox="1"/>
          <p:nvPr/>
        </p:nvSpPr>
        <p:spPr>
          <a:xfrm>
            <a:off x="1707219" y="2050076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6640" name="Rechteck 26639">
            <a:extLst>
              <a:ext uri="{FF2B5EF4-FFF2-40B4-BE49-F238E27FC236}">
                <a16:creationId xmlns:a16="http://schemas.microsoft.com/office/drawing/2014/main" id="{03DA6D62-58F1-1C1A-DF96-8592D319C3A3}"/>
              </a:ext>
            </a:extLst>
          </p:cNvPr>
          <p:cNvSpPr/>
          <p:nvPr/>
        </p:nvSpPr>
        <p:spPr>
          <a:xfrm>
            <a:off x="16933" y="2920704"/>
            <a:ext cx="1253067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it-IT" sz="7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GMPNNA73A41L108O</a:t>
            </a:r>
            <a:r>
              <a:rPr kumimoji="0" lang="de-DE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1" name="Rechteck 26640">
            <a:extLst>
              <a:ext uri="{FF2B5EF4-FFF2-40B4-BE49-F238E27FC236}">
                <a16:creationId xmlns:a16="http://schemas.microsoft.com/office/drawing/2014/main" id="{9AE31627-D157-86CF-3A00-D7AAF9EF59F3}"/>
              </a:ext>
            </a:extLst>
          </p:cNvPr>
          <p:cNvSpPr/>
          <p:nvPr/>
        </p:nvSpPr>
        <p:spPr>
          <a:xfrm>
            <a:off x="2430394" y="2938830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GAMPER ANNA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2" name="Rechteck 26641">
            <a:extLst>
              <a:ext uri="{FF2B5EF4-FFF2-40B4-BE49-F238E27FC236}">
                <a16:creationId xmlns:a16="http://schemas.microsoft.com/office/drawing/2014/main" id="{286CF72D-A938-9244-7621-02025C645313}"/>
              </a:ext>
            </a:extLst>
          </p:cNvPr>
          <p:cNvSpPr/>
          <p:nvPr/>
        </p:nvSpPr>
        <p:spPr>
          <a:xfrm>
            <a:off x="28561" y="3181390"/>
            <a:ext cx="1479580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STLPLP89A01F836K</a:t>
            </a: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3" name="Rechteck 26642">
            <a:extLst>
              <a:ext uri="{FF2B5EF4-FFF2-40B4-BE49-F238E27FC236}">
                <a16:creationId xmlns:a16="http://schemas.microsoft.com/office/drawing/2014/main" id="{FA3F6092-FE7D-9A70-009E-5851D2784064}"/>
              </a:ext>
            </a:extLst>
          </p:cNvPr>
          <p:cNvSpPr/>
          <p:nvPr/>
        </p:nvSpPr>
        <p:spPr>
          <a:xfrm>
            <a:off x="2262470" y="3185466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STOLL PHILIPP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4" name="Rechteck 26643">
            <a:extLst>
              <a:ext uri="{FF2B5EF4-FFF2-40B4-BE49-F238E27FC236}">
                <a16:creationId xmlns:a16="http://schemas.microsoft.com/office/drawing/2014/main" id="{EBD03CA1-8BB1-9663-31E6-A5C072EA7FAD}"/>
              </a:ext>
            </a:extLst>
          </p:cNvPr>
          <p:cNvSpPr/>
          <p:nvPr/>
        </p:nvSpPr>
        <p:spPr>
          <a:xfrm>
            <a:off x="7395" y="3452682"/>
            <a:ext cx="1364239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HFRRRT83A01B160B</a:t>
            </a: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6" name="Rechteck 26645">
            <a:extLst>
              <a:ext uri="{FF2B5EF4-FFF2-40B4-BE49-F238E27FC236}">
                <a16:creationId xmlns:a16="http://schemas.microsoft.com/office/drawing/2014/main" id="{E3FB05C2-2BE7-DDF6-321E-781B8A043175}"/>
              </a:ext>
            </a:extLst>
          </p:cNvPr>
          <p:cNvSpPr/>
          <p:nvPr/>
        </p:nvSpPr>
        <p:spPr>
          <a:xfrm>
            <a:off x="2266325" y="3477861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HOFER ROBERT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7" name="Rechteck 26646">
            <a:extLst>
              <a:ext uri="{FF2B5EF4-FFF2-40B4-BE49-F238E27FC236}">
                <a16:creationId xmlns:a16="http://schemas.microsoft.com/office/drawing/2014/main" id="{2C5D430D-139A-251B-5FD6-F8D740DF24AB}"/>
              </a:ext>
            </a:extLst>
          </p:cNvPr>
          <p:cNvSpPr/>
          <p:nvPr/>
        </p:nvSpPr>
        <p:spPr>
          <a:xfrm>
            <a:off x="12982" y="3742005"/>
            <a:ext cx="1231622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VLRSFN67E41F132R</a:t>
            </a: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8" name="Rechteck 26647">
            <a:extLst>
              <a:ext uri="{FF2B5EF4-FFF2-40B4-BE49-F238E27FC236}">
                <a16:creationId xmlns:a16="http://schemas.microsoft.com/office/drawing/2014/main" id="{7D3CAD5A-AA54-BFCB-AE5A-51C9A8974EE1}"/>
              </a:ext>
            </a:extLst>
          </p:cNvPr>
          <p:cNvSpPr/>
          <p:nvPr/>
        </p:nvSpPr>
        <p:spPr>
          <a:xfrm>
            <a:off x="2437434" y="3776420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VALERI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STEFANIA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9" name="Rechteck 26648">
            <a:extLst>
              <a:ext uri="{FF2B5EF4-FFF2-40B4-BE49-F238E27FC236}">
                <a16:creationId xmlns:a16="http://schemas.microsoft.com/office/drawing/2014/main" id="{9B80D991-C34F-11CF-3A5A-04D4057ACBA2}"/>
              </a:ext>
            </a:extLst>
          </p:cNvPr>
          <p:cNvSpPr/>
          <p:nvPr/>
        </p:nvSpPr>
        <p:spPr>
          <a:xfrm>
            <a:off x="65227" y="4051881"/>
            <a:ext cx="1904107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FNCFNC85D01E421A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51" name="Rechteck 26650">
            <a:extLst>
              <a:ext uri="{FF2B5EF4-FFF2-40B4-BE49-F238E27FC236}">
                <a16:creationId xmlns:a16="http://schemas.microsoft.com/office/drawing/2014/main" id="{D8D29955-F954-8F39-5CAD-306647B02511}"/>
              </a:ext>
            </a:extLst>
          </p:cNvPr>
          <p:cNvSpPr/>
          <p:nvPr/>
        </p:nvSpPr>
        <p:spPr>
          <a:xfrm>
            <a:off x="2436744" y="4067681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FRANCESCHI FRANCO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55" name="Textfeld 26654">
            <a:extLst>
              <a:ext uri="{FF2B5EF4-FFF2-40B4-BE49-F238E27FC236}">
                <a16:creationId xmlns:a16="http://schemas.microsoft.com/office/drawing/2014/main" id="{4830B857-963B-2476-1998-A524573739CC}"/>
              </a:ext>
            </a:extLst>
          </p:cNvPr>
          <p:cNvSpPr txBox="1"/>
          <p:nvPr/>
        </p:nvSpPr>
        <p:spPr>
          <a:xfrm>
            <a:off x="818899" y="4810096"/>
            <a:ext cx="234340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Indicare qui eventuali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sedi secondari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56" name="Textfeld 26655">
            <a:extLst>
              <a:ext uri="{FF2B5EF4-FFF2-40B4-BE49-F238E27FC236}">
                <a16:creationId xmlns:a16="http://schemas.microsoft.com/office/drawing/2014/main" id="{1296A930-B0E4-65E4-E277-9B74C58C85DF}"/>
              </a:ext>
            </a:extLst>
          </p:cNvPr>
          <p:cNvSpPr txBox="1"/>
          <p:nvPr/>
        </p:nvSpPr>
        <p:spPr>
          <a:xfrm>
            <a:off x="377178" y="4802848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657" name="Textfeld 26656">
            <a:extLst>
              <a:ext uri="{FF2B5EF4-FFF2-40B4-BE49-F238E27FC236}">
                <a16:creationId xmlns:a16="http://schemas.microsoft.com/office/drawing/2014/main" id="{76CC72BF-AF79-9A58-D0A7-C412483D4291}"/>
              </a:ext>
            </a:extLst>
          </p:cNvPr>
          <p:cNvSpPr txBox="1"/>
          <p:nvPr/>
        </p:nvSpPr>
        <p:spPr>
          <a:xfrm>
            <a:off x="373910" y="5250951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6658" name="Textfeld 26657">
            <a:extLst>
              <a:ext uri="{FF2B5EF4-FFF2-40B4-BE49-F238E27FC236}">
                <a16:creationId xmlns:a16="http://schemas.microsoft.com/office/drawing/2014/main" id="{4ABBE067-0E14-629B-1605-5E2B73898862}"/>
              </a:ext>
            </a:extLst>
          </p:cNvPr>
          <p:cNvSpPr txBox="1"/>
          <p:nvPr/>
        </p:nvSpPr>
        <p:spPr>
          <a:xfrm>
            <a:off x="823112" y="5176587"/>
            <a:ext cx="5688729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Inserire qui i dati di tutte 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che ricoprono una carica all'interno dell'organizzazione, ad esempio i membri del direttivo. Una persona deve essere indicata come rappresentante legale.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6659" name="Textfeld 26658">
            <a:extLst>
              <a:ext uri="{FF2B5EF4-FFF2-40B4-BE49-F238E27FC236}">
                <a16:creationId xmlns:a16="http://schemas.microsoft.com/office/drawing/2014/main" id="{29B09D94-243C-F7EE-9DDA-1198E8494535}"/>
              </a:ext>
            </a:extLst>
          </p:cNvPr>
          <p:cNvSpPr txBox="1"/>
          <p:nvPr/>
        </p:nvSpPr>
        <p:spPr>
          <a:xfrm>
            <a:off x="7389352" y="4482839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6660" name="Textfeld 26659">
            <a:extLst>
              <a:ext uri="{FF2B5EF4-FFF2-40B4-BE49-F238E27FC236}">
                <a16:creationId xmlns:a16="http://schemas.microsoft.com/office/drawing/2014/main" id="{46FB9CDF-32AA-7627-E40D-5A9283A1A82C}"/>
              </a:ext>
            </a:extLst>
          </p:cNvPr>
          <p:cNvSpPr txBox="1"/>
          <p:nvPr/>
        </p:nvSpPr>
        <p:spPr>
          <a:xfrm>
            <a:off x="831539" y="5730997"/>
            <a:ext cx="268636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modificare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dati già inseriti.</a:t>
            </a:r>
          </a:p>
        </p:txBody>
      </p:sp>
      <p:sp>
        <p:nvSpPr>
          <p:cNvPr id="26661" name="Textfeld 26660">
            <a:extLst>
              <a:ext uri="{FF2B5EF4-FFF2-40B4-BE49-F238E27FC236}">
                <a16:creationId xmlns:a16="http://schemas.microsoft.com/office/drawing/2014/main" id="{F840F6FA-2014-1E39-8552-A0348592FDD8}"/>
              </a:ext>
            </a:extLst>
          </p:cNvPr>
          <p:cNvSpPr txBox="1"/>
          <p:nvPr/>
        </p:nvSpPr>
        <p:spPr>
          <a:xfrm>
            <a:off x="827325" y="6118392"/>
            <a:ext cx="398597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aggiungere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nuove persone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(vedi pagina successiva)</a:t>
            </a:r>
          </a:p>
        </p:txBody>
      </p:sp>
      <p:sp>
        <p:nvSpPr>
          <p:cNvPr id="26662" name="Textfeld 26661">
            <a:extLst>
              <a:ext uri="{FF2B5EF4-FFF2-40B4-BE49-F238E27FC236}">
                <a16:creationId xmlns:a16="http://schemas.microsoft.com/office/drawing/2014/main" id="{DCE983AD-31B3-1869-8FCB-DE71DE1D9716}"/>
              </a:ext>
            </a:extLst>
          </p:cNvPr>
          <p:cNvSpPr txBox="1"/>
          <p:nvPr/>
        </p:nvSpPr>
        <p:spPr>
          <a:xfrm>
            <a:off x="374378" y="5684484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6663" name="Textfeld 26662">
            <a:extLst>
              <a:ext uri="{FF2B5EF4-FFF2-40B4-BE49-F238E27FC236}">
                <a16:creationId xmlns:a16="http://schemas.microsoft.com/office/drawing/2014/main" id="{87659435-1759-1FBA-39BD-7C4A5C3EC845}"/>
              </a:ext>
            </a:extLst>
          </p:cNvPr>
          <p:cNvSpPr txBox="1"/>
          <p:nvPr/>
        </p:nvSpPr>
        <p:spPr>
          <a:xfrm>
            <a:off x="374378" y="6101196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855E98-D16F-AA6E-0D48-CE67C6BA1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90643F5-CD38-AFF3-5782-5E0BD9092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F3C29D-3974-70E1-A29D-80805FFA2F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890" r="1070"/>
          <a:stretch>
            <a:fillRect/>
          </a:stretch>
        </p:blipFill>
        <p:spPr>
          <a:xfrm>
            <a:off x="7848418" y="1114668"/>
            <a:ext cx="1206709" cy="22632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F209828-D1F3-5FF4-E83C-5C4C8C2F48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052" t="-1" r="7588" b="7016"/>
          <a:stretch>
            <a:fillRect/>
          </a:stretch>
        </p:blipFill>
        <p:spPr>
          <a:xfrm>
            <a:off x="5001163" y="3435748"/>
            <a:ext cx="4130136" cy="78679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A4BEF68-BB86-A4E1-2944-B308828510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392" t="24003" r="1868" b="62820"/>
          <a:stretch>
            <a:fillRect/>
          </a:stretch>
        </p:blipFill>
        <p:spPr>
          <a:xfrm>
            <a:off x="7877621" y="4461976"/>
            <a:ext cx="866012" cy="38233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6DD21A8-27A7-79FF-1D80-C426CD08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36" r="6752" b="11338"/>
          <a:stretch>
            <a:fillRect/>
          </a:stretch>
        </p:blipFill>
        <p:spPr>
          <a:xfrm>
            <a:off x="6685186" y="3435759"/>
            <a:ext cx="2447712" cy="750213"/>
          </a:xfrm>
          <a:prstGeom prst="rect">
            <a:avLst/>
          </a:prstGeom>
        </p:spPr>
      </p:pic>
      <p:sp>
        <p:nvSpPr>
          <p:cNvPr id="26652" name="Ellipse 26651">
            <a:extLst>
              <a:ext uri="{FF2B5EF4-FFF2-40B4-BE49-F238E27FC236}">
                <a16:creationId xmlns:a16="http://schemas.microsoft.com/office/drawing/2014/main" id="{D1C6CAFB-0D91-196A-C533-7358AEE506BB}"/>
              </a:ext>
            </a:extLst>
          </p:cNvPr>
          <p:cNvSpPr/>
          <p:nvPr/>
        </p:nvSpPr>
        <p:spPr bwMode="auto">
          <a:xfrm>
            <a:off x="7848418" y="4458939"/>
            <a:ext cx="1012700" cy="3511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0ABFDE7-6D72-B5F3-DD8C-20179AC642F2}"/>
              </a:ext>
            </a:extLst>
          </p:cNvPr>
          <p:cNvSpPr/>
          <p:nvPr/>
        </p:nvSpPr>
        <p:spPr bwMode="auto">
          <a:xfrm>
            <a:off x="8494040" y="2847505"/>
            <a:ext cx="453851" cy="28411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3" name="Textfeld 26652">
            <a:extLst>
              <a:ext uri="{FF2B5EF4-FFF2-40B4-BE49-F238E27FC236}">
                <a16:creationId xmlns:a16="http://schemas.microsoft.com/office/drawing/2014/main" id="{85B51F0F-FAEB-2A17-0CEC-C3A6C171ACF1}"/>
              </a:ext>
            </a:extLst>
          </p:cNvPr>
          <p:cNvSpPr txBox="1"/>
          <p:nvPr/>
        </p:nvSpPr>
        <p:spPr>
          <a:xfrm>
            <a:off x="8042070" y="2743466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7DAA8E2-8EC0-DBB9-83C8-4E5119EB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411"/>
          <a:stretch>
            <a:fillRect/>
          </a:stretch>
        </p:blipFill>
        <p:spPr>
          <a:xfrm>
            <a:off x="8436760" y="3438744"/>
            <a:ext cx="358353" cy="84615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E84E43-36E6-C4AB-BBF9-3909B2DA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367" r="12704" b="65916"/>
          <a:stretch>
            <a:fillRect/>
          </a:stretch>
        </p:blipFill>
        <p:spPr>
          <a:xfrm>
            <a:off x="120783" y="3346321"/>
            <a:ext cx="9023217" cy="8510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06934DE-B7CC-FE2D-E9B1-01403C10E56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36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2195-795A-5CD3-975D-092782CB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01FA5D-F461-3964-64C6-447D780B9383}"/>
              </a:ext>
            </a:extLst>
          </p:cNvPr>
          <p:cNvSpPr/>
          <p:nvPr/>
        </p:nvSpPr>
        <p:spPr>
          <a:xfrm>
            <a:off x="438567" y="6227506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0EEF62D-DE58-15E7-D5BE-3116E8E8085A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E77580A-0505-6F49-26DB-7C829CCA24EA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BC1933-43F7-8B32-92E2-5174BD09CB24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DBDC2D4-BDB0-AC81-6D74-4166DDAAD0B5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517233A-DCA9-D24E-F9BC-C7CEECE3CE1D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41C47C9-ADB2-AC08-DE1B-04576DFC893B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C3888E0-CA09-1C32-B649-55B2ECBE6EF1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27" name="Bild 1">
            <a:extLst>
              <a:ext uri="{FF2B5EF4-FFF2-40B4-BE49-F238E27FC236}">
                <a16:creationId xmlns:a16="http://schemas.microsoft.com/office/drawing/2014/main" id="{3074B39B-B566-8B62-327B-B17EC1FD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670"/>
            <a:ext cx="9144000" cy="40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ABC84113-BC60-1555-A7D2-405FE9A08608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E4127F63-0A47-1725-5CC4-9AE369F78FDB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1EF060F5-3C1E-11F8-7FB6-704E5F779668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9646FB5F-1E47-1607-4FC7-620768339DF2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51" name="Grafik 26650">
            <a:extLst>
              <a:ext uri="{FF2B5EF4-FFF2-40B4-BE49-F238E27FC236}">
                <a16:creationId xmlns:a16="http://schemas.microsoft.com/office/drawing/2014/main" id="{AFC13192-D454-86C4-9119-CBD776E87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3" name="Ellipse 26636">
            <a:extLst>
              <a:ext uri="{FF2B5EF4-FFF2-40B4-BE49-F238E27FC236}">
                <a16:creationId xmlns:a16="http://schemas.microsoft.com/office/drawing/2014/main" id="{58BF5CD1-72E7-152F-2BDC-FD6022E9C474}"/>
              </a:ext>
            </a:extLst>
          </p:cNvPr>
          <p:cNvSpPr/>
          <p:nvPr/>
        </p:nvSpPr>
        <p:spPr bwMode="auto">
          <a:xfrm>
            <a:off x="-63397" y="1514660"/>
            <a:ext cx="934505" cy="4001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feld 23">
            <a:extLst>
              <a:ext uri="{FF2B5EF4-FFF2-40B4-BE49-F238E27FC236}">
                <a16:creationId xmlns:a16="http://schemas.microsoft.com/office/drawing/2014/main" id="{E3FE8FC2-882F-0508-A9CA-F42D807FC9E1}"/>
              </a:ext>
            </a:extLst>
          </p:cNvPr>
          <p:cNvSpPr txBox="1"/>
          <p:nvPr/>
        </p:nvSpPr>
        <p:spPr>
          <a:xfrm>
            <a:off x="957639" y="1516664"/>
            <a:ext cx="369511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14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Ellipse 26636">
            <a:extLst>
              <a:ext uri="{FF2B5EF4-FFF2-40B4-BE49-F238E27FC236}">
                <a16:creationId xmlns:a16="http://schemas.microsoft.com/office/drawing/2014/main" id="{44DDE4D9-6483-BCD2-2180-3353B4FA34DF}"/>
              </a:ext>
            </a:extLst>
          </p:cNvPr>
          <p:cNvSpPr/>
          <p:nvPr/>
        </p:nvSpPr>
        <p:spPr bwMode="auto">
          <a:xfrm>
            <a:off x="8436474" y="1018327"/>
            <a:ext cx="610412" cy="332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Ellipse 26636">
            <a:extLst>
              <a:ext uri="{FF2B5EF4-FFF2-40B4-BE49-F238E27FC236}">
                <a16:creationId xmlns:a16="http://schemas.microsoft.com/office/drawing/2014/main" id="{DC010120-94F6-BA2F-6636-B861B515293D}"/>
              </a:ext>
            </a:extLst>
          </p:cNvPr>
          <p:cNvSpPr/>
          <p:nvPr/>
        </p:nvSpPr>
        <p:spPr bwMode="auto">
          <a:xfrm>
            <a:off x="2924601" y="1767634"/>
            <a:ext cx="818298" cy="266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F7DB79CD-A3C8-5B80-B6F9-08EDBAD61310}"/>
              </a:ext>
            </a:extLst>
          </p:cNvPr>
          <p:cNvSpPr txBox="1"/>
          <p:nvPr/>
        </p:nvSpPr>
        <p:spPr>
          <a:xfrm>
            <a:off x="2508399" y="1793663"/>
            <a:ext cx="369510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15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Ellipse 26636">
            <a:extLst>
              <a:ext uri="{FF2B5EF4-FFF2-40B4-BE49-F238E27FC236}">
                <a16:creationId xmlns:a16="http://schemas.microsoft.com/office/drawing/2014/main" id="{C5122751-95E6-640C-099E-2E56850CC06A}"/>
              </a:ext>
            </a:extLst>
          </p:cNvPr>
          <p:cNvSpPr/>
          <p:nvPr/>
        </p:nvSpPr>
        <p:spPr bwMode="auto">
          <a:xfrm>
            <a:off x="155" y="2910762"/>
            <a:ext cx="93450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feld 23">
            <a:extLst>
              <a:ext uri="{FF2B5EF4-FFF2-40B4-BE49-F238E27FC236}">
                <a16:creationId xmlns:a16="http://schemas.microsoft.com/office/drawing/2014/main" id="{055851FF-54D7-D9AE-EE03-1F8D7F976EF3}"/>
              </a:ext>
            </a:extLst>
          </p:cNvPr>
          <p:cNvSpPr txBox="1"/>
          <p:nvPr/>
        </p:nvSpPr>
        <p:spPr>
          <a:xfrm>
            <a:off x="1028094" y="2878096"/>
            <a:ext cx="369511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16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Ellipse 26636">
            <a:extLst>
              <a:ext uri="{FF2B5EF4-FFF2-40B4-BE49-F238E27FC236}">
                <a16:creationId xmlns:a16="http://schemas.microsoft.com/office/drawing/2014/main" id="{3B5A9401-2745-8D4F-9C3D-2C02B9608E29}"/>
              </a:ext>
            </a:extLst>
          </p:cNvPr>
          <p:cNvSpPr/>
          <p:nvPr/>
        </p:nvSpPr>
        <p:spPr bwMode="auto">
          <a:xfrm>
            <a:off x="-11917" y="3535399"/>
            <a:ext cx="900969" cy="554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62D3C191-00D7-5AA0-3F45-80B3A3764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94538"/>
          <a:stretch>
            <a:fillRect/>
          </a:stretch>
        </p:blipFill>
        <p:spPr bwMode="auto">
          <a:xfrm>
            <a:off x="0" y="5116197"/>
            <a:ext cx="9004542" cy="2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26636">
            <a:extLst>
              <a:ext uri="{FF2B5EF4-FFF2-40B4-BE49-F238E27FC236}">
                <a16:creationId xmlns:a16="http://schemas.microsoft.com/office/drawing/2014/main" id="{30BC3DA9-2631-0F8D-09A6-023A16804D19}"/>
              </a:ext>
            </a:extLst>
          </p:cNvPr>
          <p:cNvSpPr/>
          <p:nvPr/>
        </p:nvSpPr>
        <p:spPr bwMode="auto">
          <a:xfrm>
            <a:off x="2908796" y="3671138"/>
            <a:ext cx="1624790" cy="48237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A1F11AE8-2FCC-433A-0ED7-624A6256D867}"/>
              </a:ext>
            </a:extLst>
          </p:cNvPr>
          <p:cNvSpPr txBox="1"/>
          <p:nvPr/>
        </p:nvSpPr>
        <p:spPr>
          <a:xfrm>
            <a:off x="2618378" y="3790134"/>
            <a:ext cx="366566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18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Ellipse 26636">
            <a:extLst>
              <a:ext uri="{FF2B5EF4-FFF2-40B4-BE49-F238E27FC236}">
                <a16:creationId xmlns:a16="http://schemas.microsoft.com/office/drawing/2014/main" id="{3549C813-73BA-D1E1-E5CB-8A3D6A0F18DE}"/>
              </a:ext>
            </a:extLst>
          </p:cNvPr>
          <p:cNvSpPr/>
          <p:nvPr/>
        </p:nvSpPr>
        <p:spPr bwMode="auto">
          <a:xfrm>
            <a:off x="7980334" y="5104353"/>
            <a:ext cx="1234603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Textfeld 23">
            <a:extLst>
              <a:ext uri="{FF2B5EF4-FFF2-40B4-BE49-F238E27FC236}">
                <a16:creationId xmlns:a16="http://schemas.microsoft.com/office/drawing/2014/main" id="{828C3AAC-EF78-0274-B72D-6CFE9411C03F}"/>
              </a:ext>
            </a:extLst>
          </p:cNvPr>
          <p:cNvSpPr txBox="1"/>
          <p:nvPr/>
        </p:nvSpPr>
        <p:spPr>
          <a:xfrm>
            <a:off x="7701308" y="5143181"/>
            <a:ext cx="370784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19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255CDB2-D05D-472C-942B-3B8F56F43508}"/>
              </a:ext>
            </a:extLst>
          </p:cNvPr>
          <p:cNvSpPr txBox="1"/>
          <p:nvPr/>
        </p:nvSpPr>
        <p:spPr>
          <a:xfrm>
            <a:off x="957638" y="3627997"/>
            <a:ext cx="369512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17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A6E9D81F-3B9A-8B2A-D55D-3225D600737A}"/>
              </a:ext>
            </a:extLst>
          </p:cNvPr>
          <p:cNvSpPr txBox="1"/>
          <p:nvPr/>
        </p:nvSpPr>
        <p:spPr>
          <a:xfrm>
            <a:off x="7972794" y="1068587"/>
            <a:ext cx="366566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20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626" name="Textfeld 26625">
            <a:extLst>
              <a:ext uri="{FF2B5EF4-FFF2-40B4-BE49-F238E27FC236}">
                <a16:creationId xmlns:a16="http://schemas.microsoft.com/office/drawing/2014/main" id="{0D4955AE-BA40-F6FE-B8E5-657947945D25}"/>
              </a:ext>
            </a:extLst>
          </p:cNvPr>
          <p:cNvSpPr txBox="1"/>
          <p:nvPr/>
        </p:nvSpPr>
        <p:spPr>
          <a:xfrm>
            <a:off x="785651" y="5401420"/>
            <a:ext cx="189105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fisica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629" name="Textfeld 26628">
            <a:extLst>
              <a:ext uri="{FF2B5EF4-FFF2-40B4-BE49-F238E27FC236}">
                <a16:creationId xmlns:a16="http://schemas.microsoft.com/office/drawing/2014/main" id="{86CE0C2B-7F3C-6A8B-4E97-12678183A55D}"/>
              </a:ext>
            </a:extLst>
          </p:cNvPr>
          <p:cNvSpPr txBox="1"/>
          <p:nvPr/>
        </p:nvSpPr>
        <p:spPr>
          <a:xfrm>
            <a:off x="343930" y="5426308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6632" name="Textfeld 26631">
            <a:extLst>
              <a:ext uri="{FF2B5EF4-FFF2-40B4-BE49-F238E27FC236}">
                <a16:creationId xmlns:a16="http://schemas.microsoft.com/office/drawing/2014/main" id="{92C159C9-32CB-2B1A-8038-0C97F5116A68}"/>
              </a:ext>
            </a:extLst>
          </p:cNvPr>
          <p:cNvSpPr txBox="1"/>
          <p:nvPr/>
        </p:nvSpPr>
        <p:spPr>
          <a:xfrm>
            <a:off x="793962" y="5710643"/>
            <a:ext cx="2630881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Tutti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campi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devono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essere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compilati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33" name="Textfeld 26632">
            <a:extLst>
              <a:ext uri="{FF2B5EF4-FFF2-40B4-BE49-F238E27FC236}">
                <a16:creationId xmlns:a16="http://schemas.microsoft.com/office/drawing/2014/main" id="{A8E3E408-6497-E509-4EEB-D632C8E4BAFC}"/>
              </a:ext>
            </a:extLst>
          </p:cNvPr>
          <p:cNvSpPr txBox="1"/>
          <p:nvPr/>
        </p:nvSpPr>
        <p:spPr>
          <a:xfrm>
            <a:off x="343930" y="5802437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6639" name="Textfeld 26638">
            <a:extLst>
              <a:ext uri="{FF2B5EF4-FFF2-40B4-BE49-F238E27FC236}">
                <a16:creationId xmlns:a16="http://schemas.microsoft.com/office/drawing/2014/main" id="{C69D68BC-5CD7-60B0-402E-2566CADB8948}"/>
              </a:ext>
            </a:extLst>
          </p:cNvPr>
          <p:cNvSpPr txBox="1"/>
          <p:nvPr/>
        </p:nvSpPr>
        <p:spPr>
          <a:xfrm>
            <a:off x="785650" y="6188215"/>
            <a:ext cx="2786066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essere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legale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rappresentante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„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sì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“).</a:t>
            </a:r>
          </a:p>
        </p:txBody>
      </p:sp>
      <p:sp>
        <p:nvSpPr>
          <p:cNvPr id="26648" name="Textfeld 26647">
            <a:extLst>
              <a:ext uri="{FF2B5EF4-FFF2-40B4-BE49-F238E27FC236}">
                <a16:creationId xmlns:a16="http://schemas.microsoft.com/office/drawing/2014/main" id="{68324471-2828-EF11-1B8D-B683A36230BE}"/>
              </a:ext>
            </a:extLst>
          </p:cNvPr>
          <p:cNvSpPr txBox="1"/>
          <p:nvPr/>
        </p:nvSpPr>
        <p:spPr>
          <a:xfrm>
            <a:off x="343930" y="6210059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656" name="Textfeld 26655">
            <a:extLst>
              <a:ext uri="{FF2B5EF4-FFF2-40B4-BE49-F238E27FC236}">
                <a16:creationId xmlns:a16="http://schemas.microsoft.com/office/drawing/2014/main" id="{0D09CB77-7E89-AF79-7098-9DF3A3482BA9}"/>
              </a:ext>
            </a:extLst>
          </p:cNvPr>
          <p:cNvSpPr txBox="1"/>
          <p:nvPr/>
        </p:nvSpPr>
        <p:spPr>
          <a:xfrm>
            <a:off x="4080309" y="5456502"/>
            <a:ext cx="4941108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dell‘elezione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della prima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seduta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costitutiva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consiglio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57" name="Textfeld 26656">
            <a:extLst>
              <a:ext uri="{FF2B5EF4-FFF2-40B4-BE49-F238E27FC236}">
                <a16:creationId xmlns:a16="http://schemas.microsoft.com/office/drawing/2014/main" id="{76C7FC6A-AE50-9571-ACA4-0D6EAD827AAC}"/>
              </a:ext>
            </a:extLst>
          </p:cNvPr>
          <p:cNvSpPr txBox="1"/>
          <p:nvPr/>
        </p:nvSpPr>
        <p:spPr>
          <a:xfrm>
            <a:off x="3663926" y="5439041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6658" name="Textfeld 26657">
            <a:extLst>
              <a:ext uri="{FF2B5EF4-FFF2-40B4-BE49-F238E27FC236}">
                <a16:creationId xmlns:a16="http://schemas.microsoft.com/office/drawing/2014/main" id="{FC607F82-3002-B27C-0280-B10A472CDBFF}"/>
              </a:ext>
            </a:extLst>
          </p:cNvPr>
          <p:cNvSpPr txBox="1"/>
          <p:nvPr/>
        </p:nvSpPr>
        <p:spPr>
          <a:xfrm>
            <a:off x="3670811" y="5832317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6659" name="Textfeld 26658">
            <a:extLst>
              <a:ext uri="{FF2B5EF4-FFF2-40B4-BE49-F238E27FC236}">
                <a16:creationId xmlns:a16="http://schemas.microsoft.com/office/drawing/2014/main" id="{4664BE00-9128-C3BF-5FBE-3E7A1D129DD6}"/>
              </a:ext>
            </a:extLst>
          </p:cNvPr>
          <p:cNvSpPr txBox="1"/>
          <p:nvPr/>
        </p:nvSpPr>
        <p:spPr>
          <a:xfrm>
            <a:off x="4090627" y="5781923"/>
            <a:ext cx="499433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p.e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componente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amministrazione). Una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essere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legale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rappresentante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61" name="Textfeld 26660">
            <a:extLst>
              <a:ext uri="{FF2B5EF4-FFF2-40B4-BE49-F238E27FC236}">
                <a16:creationId xmlns:a16="http://schemas.microsoft.com/office/drawing/2014/main" id="{87CCAD45-2539-592F-2415-10FF7E1DF5AC}"/>
              </a:ext>
            </a:extLst>
          </p:cNvPr>
          <p:cNvSpPr txBox="1"/>
          <p:nvPr/>
        </p:nvSpPr>
        <p:spPr>
          <a:xfrm>
            <a:off x="3667888" y="6255475"/>
            <a:ext cx="377940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6663" name="Textfeld 26662">
            <a:extLst>
              <a:ext uri="{FF2B5EF4-FFF2-40B4-BE49-F238E27FC236}">
                <a16:creationId xmlns:a16="http://schemas.microsoft.com/office/drawing/2014/main" id="{6C181D15-0F19-576B-7080-0C8793EEBBDB}"/>
              </a:ext>
            </a:extLst>
          </p:cNvPr>
          <p:cNvSpPr txBox="1"/>
          <p:nvPr/>
        </p:nvSpPr>
        <p:spPr>
          <a:xfrm>
            <a:off x="4107569" y="6278092"/>
            <a:ext cx="29371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salvare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carica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scelta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66" name="Textfeld 26665">
            <a:extLst>
              <a:ext uri="{FF2B5EF4-FFF2-40B4-BE49-F238E27FC236}">
                <a16:creationId xmlns:a16="http://schemas.microsoft.com/office/drawing/2014/main" id="{56D5D85E-5B16-0A7B-171B-9B82687FB333}"/>
              </a:ext>
            </a:extLst>
          </p:cNvPr>
          <p:cNvSpPr txBox="1"/>
          <p:nvPr/>
        </p:nvSpPr>
        <p:spPr>
          <a:xfrm>
            <a:off x="5897874" y="1477381"/>
            <a:ext cx="2614345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Salvate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ogni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sezione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dopo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l‘inserimento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26667" name="Grafik 26666">
            <a:extLst>
              <a:ext uri="{FF2B5EF4-FFF2-40B4-BE49-F238E27FC236}">
                <a16:creationId xmlns:a16="http://schemas.microsoft.com/office/drawing/2014/main" id="{7F744E64-3250-9943-D65D-43DAFBDE3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399" y="1488723"/>
            <a:ext cx="420623" cy="370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0D142F-1756-501B-DE20-986E9AA85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117F7A-1C61-7E6B-95D3-115B72DD9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48ED705-4D77-8577-EA63-CDA336F23A6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BCA7-0F25-3469-CB8F-D23494D46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A4C16E6-EA8D-A4F4-045B-39AE7D1B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46"/>
          <a:stretch>
            <a:fillRect/>
          </a:stretch>
        </p:blipFill>
        <p:spPr>
          <a:xfrm>
            <a:off x="30450" y="1338016"/>
            <a:ext cx="8481899" cy="322975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49C7436-EFD4-1664-2E5D-DF4741107B9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14ABB59-2C9A-B792-4423-5BAD837DE12A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55743D-50D7-870E-97F6-4198CCC5AA15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71959B-A06D-79B3-E83E-4B43E7915CC1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731E0C-93CD-32F7-9E77-280F5111C609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EED84E4-B1D3-685A-F488-914D261E63D3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63DFBA-7C1A-10DF-32F3-23F29A7F60E7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DD17891-4F1D-538F-57F2-F8443CDD63EB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2F45F2B-4307-CC89-3EFC-EF04F5C5F3D7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CAF68FFD-0100-0500-994C-605679912F45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B8CEF138-CCCA-3109-6823-14F2A4340846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80A7A615-5F72-7065-7679-33D593B1DB73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0858CE-5E8E-0BC0-B104-C8A88692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5" name="Ellipse 26636">
            <a:extLst>
              <a:ext uri="{FF2B5EF4-FFF2-40B4-BE49-F238E27FC236}">
                <a16:creationId xmlns:a16="http://schemas.microsoft.com/office/drawing/2014/main" id="{F75ACCF2-CDE3-C2D7-D761-E24A1E42E188}"/>
              </a:ext>
            </a:extLst>
          </p:cNvPr>
          <p:cNvSpPr/>
          <p:nvPr/>
        </p:nvSpPr>
        <p:spPr bwMode="auto">
          <a:xfrm>
            <a:off x="-111185" y="1255661"/>
            <a:ext cx="220668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D560F6FD-06DA-36DA-1110-67942774DCBA}"/>
              </a:ext>
            </a:extLst>
          </p:cNvPr>
          <p:cNvSpPr txBox="1"/>
          <p:nvPr/>
        </p:nvSpPr>
        <p:spPr>
          <a:xfrm>
            <a:off x="2179748" y="1233246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21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D358B3-8586-785E-334E-7C4A6D42A901}"/>
              </a:ext>
            </a:extLst>
          </p:cNvPr>
          <p:cNvSpPr txBox="1"/>
          <p:nvPr/>
        </p:nvSpPr>
        <p:spPr>
          <a:xfrm>
            <a:off x="1289818" y="5082298"/>
            <a:ext cx="1791049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gli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affiliati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23" name="Textfeld 23">
            <a:extLst>
              <a:ext uri="{FF2B5EF4-FFF2-40B4-BE49-F238E27FC236}">
                <a16:creationId xmlns:a16="http://schemas.microsoft.com/office/drawing/2014/main" id="{C5124BE0-DC62-C15C-3F62-CC0E02059657}"/>
              </a:ext>
            </a:extLst>
          </p:cNvPr>
          <p:cNvSpPr txBox="1"/>
          <p:nvPr/>
        </p:nvSpPr>
        <p:spPr>
          <a:xfrm>
            <a:off x="846284" y="5062381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21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98C344-EE64-B318-A561-0D2331D2D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A93265-23DA-8F1B-8DA6-066BF9E3D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2777BD8-E00D-5E6A-C4B9-11EBDF293A7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17BADA-18D3-71C3-9A5F-3F7ECC7CE96C}"/>
              </a:ext>
            </a:extLst>
          </p:cNvPr>
          <p:cNvSpPr/>
          <p:nvPr/>
        </p:nvSpPr>
        <p:spPr>
          <a:xfrm>
            <a:off x="30450" y="1838930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1234567890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13AC93-CE17-F34F-99B6-E295478AF2E4}"/>
              </a:ext>
            </a:extLst>
          </p:cNvPr>
          <p:cNvSpPr/>
          <p:nvPr/>
        </p:nvSpPr>
        <p:spPr>
          <a:xfrm>
            <a:off x="37412" y="2103362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700" kern="100" dirty="0">
                <a:solidFill>
                  <a:srgbClr val="000000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9876543210</a:t>
            </a:r>
            <a:r>
              <a:rPr kumimoji="0" lang="de-DE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C9758C-D6AA-6E38-5AB5-F3668ACFF68A}"/>
              </a:ext>
            </a:extLst>
          </p:cNvPr>
          <p:cNvSpPr/>
          <p:nvPr/>
        </p:nvSpPr>
        <p:spPr>
          <a:xfrm>
            <a:off x="48592" y="2366250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700" kern="100" dirty="0">
                <a:solidFill>
                  <a:srgbClr val="000000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4567891230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A3D3319-64F4-5B82-6EA2-CA4734C9C25A}"/>
              </a:ext>
            </a:extLst>
          </p:cNvPr>
          <p:cNvSpPr/>
          <p:nvPr/>
        </p:nvSpPr>
        <p:spPr>
          <a:xfrm>
            <a:off x="1734509" y="2400270"/>
            <a:ext cx="2004825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Organizzazione </a:t>
            </a:r>
            <a:r>
              <a:rPr kumimoji="0" lang="it-IT" sz="7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JKL</a:t>
            </a: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B6F0F4F-CCE8-2C17-EF37-1DE0D37B6341}"/>
              </a:ext>
            </a:extLst>
          </p:cNvPr>
          <p:cNvSpPr txBox="1"/>
          <p:nvPr/>
        </p:nvSpPr>
        <p:spPr>
          <a:xfrm>
            <a:off x="48593" y="2597281"/>
            <a:ext cx="9064958" cy="1722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8D840-4A63-99C0-C6FE-0F7FE82CADE8}"/>
              </a:ext>
            </a:extLst>
          </p:cNvPr>
          <p:cNvSpPr/>
          <p:nvPr/>
        </p:nvSpPr>
        <p:spPr>
          <a:xfrm>
            <a:off x="1730131" y="1818132"/>
            <a:ext cx="2009204" cy="1650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Organizzazione</a:t>
            </a:r>
            <a:r>
              <a:rPr lang="it-IT" sz="700" kern="100" dirty="0">
                <a:solidFill>
                  <a:srgbClr val="000000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ABC</a:t>
            </a:r>
            <a:r>
              <a:rPr kumimoji="0" lang="de-DE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89092F0-97EB-82C7-3FA4-CB35C9902164}"/>
              </a:ext>
            </a:extLst>
          </p:cNvPr>
          <p:cNvSpPr/>
          <p:nvPr/>
        </p:nvSpPr>
        <p:spPr>
          <a:xfrm>
            <a:off x="1730131" y="2098483"/>
            <a:ext cx="2171944" cy="161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700" kern="100" dirty="0">
                <a:solidFill>
                  <a:srgbClr val="FFFFFF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700" kern="100" dirty="0">
                <a:solidFill>
                  <a:srgbClr val="000000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Organizzazione </a:t>
            </a:r>
            <a:r>
              <a:rPr kumimoji="0" lang="it-IT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XYZ</a:t>
            </a:r>
            <a:r>
              <a:rPr kumimoji="0" lang="de-DE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41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E7BA95-C299-12E5-8CF1-78F8CB6F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35309" b="1"/>
          <a:stretch>
            <a:fillRect/>
          </a:stretch>
        </p:blipFill>
        <p:spPr>
          <a:xfrm>
            <a:off x="25299" y="1785125"/>
            <a:ext cx="9110333" cy="1939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92CDB39-525C-0813-7A99-5CC2598B24A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3F40AF-F126-0A90-8BA4-5E6972ED0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0C0EDB-614C-C598-B8C9-9BD1C15760AA}"/>
              </a:ext>
            </a:extLst>
          </p:cNvPr>
          <p:cNvSpPr txBox="1"/>
          <p:nvPr/>
        </p:nvSpPr>
        <p:spPr>
          <a:xfrm>
            <a:off x="813465" y="4130155"/>
            <a:ext cx="7352635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Indicare qui, se presenti, il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numero di dipendenti/rapporti di lavoro subordinato a tempo pieno </a:t>
            </a:r>
          </a:p>
        </p:txBody>
      </p:sp>
      <p:sp>
        <p:nvSpPr>
          <p:cNvPr id="9" name="Textfeld 23">
            <a:extLst>
              <a:ext uri="{FF2B5EF4-FFF2-40B4-BE49-F238E27FC236}">
                <a16:creationId xmlns:a16="http://schemas.microsoft.com/office/drawing/2014/main" id="{8B3595C2-F2E4-8515-C2A3-50ED1B582DC2}"/>
              </a:ext>
            </a:extLst>
          </p:cNvPr>
          <p:cNvSpPr txBox="1"/>
          <p:nvPr/>
        </p:nvSpPr>
        <p:spPr>
          <a:xfrm>
            <a:off x="381617" y="4107072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22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F01B29-413E-C003-3D2B-FF4218037B76}"/>
              </a:ext>
            </a:extLst>
          </p:cNvPr>
          <p:cNvSpPr txBox="1"/>
          <p:nvPr/>
        </p:nvSpPr>
        <p:spPr>
          <a:xfrm>
            <a:off x="381617" y="4584479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23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8CEA1E-2C3C-5E94-998A-E57C9D9A9604}"/>
              </a:ext>
            </a:extLst>
          </p:cNvPr>
          <p:cNvSpPr txBox="1"/>
          <p:nvPr/>
        </p:nvSpPr>
        <p:spPr>
          <a:xfrm>
            <a:off x="836119" y="4610798"/>
            <a:ext cx="7338448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Indicare qui il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 di volontari che operano in modo continuo per l'associazione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sono iscritti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 registro dei volontari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66A9C3FA-97AC-6AF3-ACAF-15CDA13E654E}"/>
              </a:ext>
            </a:extLst>
          </p:cNvPr>
          <p:cNvSpPr txBox="1"/>
          <p:nvPr/>
        </p:nvSpPr>
        <p:spPr>
          <a:xfrm>
            <a:off x="379544" y="5093080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D7FD67-3EDA-0A61-7254-81144539C3C9}"/>
              </a:ext>
            </a:extLst>
          </p:cNvPr>
          <p:cNvSpPr txBox="1"/>
          <p:nvPr/>
        </p:nvSpPr>
        <p:spPr>
          <a:xfrm>
            <a:off x="827653" y="5073406"/>
            <a:ext cx="7338448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Indicare qui, se presenti, il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numero di volontari che, pur essendo soci di altri enti, svolgono attività di volontariato presso la vostra organizzazione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 </a:t>
            </a: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C4639138-E50B-5CDB-955C-E0CECA98058C}"/>
              </a:ext>
            </a:extLst>
          </p:cNvPr>
          <p:cNvSpPr txBox="1"/>
          <p:nvPr/>
        </p:nvSpPr>
        <p:spPr>
          <a:xfrm>
            <a:off x="140202" y="2618383"/>
            <a:ext cx="320118" cy="21544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22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feld 23">
            <a:extLst>
              <a:ext uri="{FF2B5EF4-FFF2-40B4-BE49-F238E27FC236}">
                <a16:creationId xmlns:a16="http://schemas.microsoft.com/office/drawing/2014/main" id="{2B6DD56A-FABF-A4D0-BA6B-DFC015F2200F}"/>
              </a:ext>
            </a:extLst>
          </p:cNvPr>
          <p:cNvSpPr txBox="1"/>
          <p:nvPr/>
        </p:nvSpPr>
        <p:spPr>
          <a:xfrm>
            <a:off x="140202" y="2867558"/>
            <a:ext cx="320118" cy="21544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23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feld 23">
            <a:extLst>
              <a:ext uri="{FF2B5EF4-FFF2-40B4-BE49-F238E27FC236}">
                <a16:creationId xmlns:a16="http://schemas.microsoft.com/office/drawing/2014/main" id="{F1A77C37-98B8-5C6A-AE06-DCDBE23E1910}"/>
              </a:ext>
            </a:extLst>
          </p:cNvPr>
          <p:cNvSpPr txBox="1"/>
          <p:nvPr/>
        </p:nvSpPr>
        <p:spPr>
          <a:xfrm>
            <a:off x="140202" y="3121117"/>
            <a:ext cx="320118" cy="21544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4121CA-0924-65A3-F193-89EA80864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EDBA88-A4AB-9DEC-C54B-AF913627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6D986C-D11D-7D18-7906-8324EF8110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208" t="-1" r="-140" b="1"/>
          <a:stretch>
            <a:fillRect/>
          </a:stretch>
        </p:blipFill>
        <p:spPr>
          <a:xfrm>
            <a:off x="6938122" y="1802198"/>
            <a:ext cx="2142403" cy="135545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898DF21-BB57-D562-5268-A4D8CA14C25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36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87BA8FB-D183-F034-178B-3DC26A4C1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6" y="1172633"/>
            <a:ext cx="9046871" cy="30365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452B545-F9AA-46E9-308E-640F0B11FFD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359C10-2874-B166-8218-050D0752B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39A9517-EDD8-FD3D-30E4-460E2FC9E272}"/>
              </a:ext>
            </a:extLst>
          </p:cNvPr>
          <p:cNvSpPr txBox="1"/>
          <p:nvPr/>
        </p:nvSpPr>
        <p:spPr>
          <a:xfrm>
            <a:off x="738365" y="4297294"/>
            <a:ext cx="7786045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se si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tratta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un‘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non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commerciale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sì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 o meno (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).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Attenzione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commerciali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non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possono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essere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iscritti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Runts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98EE4FE8-C93E-693D-FFE0-6E9D8BED48A2}"/>
              </a:ext>
            </a:extLst>
          </p:cNvPr>
          <p:cNvSpPr txBox="1"/>
          <p:nvPr/>
        </p:nvSpPr>
        <p:spPr>
          <a:xfrm>
            <a:off x="284021" y="4350020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25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066401A-726A-B1B4-7E41-1A0B5A655274}"/>
              </a:ext>
            </a:extLst>
          </p:cNvPr>
          <p:cNvSpPr txBox="1"/>
          <p:nvPr/>
        </p:nvSpPr>
        <p:spPr>
          <a:xfrm>
            <a:off x="288177" y="477754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26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FF274DC-0032-E935-FCFF-0E3935160378}"/>
              </a:ext>
            </a:extLst>
          </p:cNvPr>
          <p:cNvSpPr txBox="1"/>
          <p:nvPr/>
        </p:nvSpPr>
        <p:spPr>
          <a:xfrm>
            <a:off x="751146" y="4819749"/>
            <a:ext cx="778229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attività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interesse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generale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l‘ente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svolge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(le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attività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devono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anche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essere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previste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nello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statuto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0" name="Textfeld 23">
            <a:extLst>
              <a:ext uri="{FF2B5EF4-FFF2-40B4-BE49-F238E27FC236}">
                <a16:creationId xmlns:a16="http://schemas.microsoft.com/office/drawing/2014/main" id="{946DAA4A-0096-4EB3-997B-309B3BB0F3FF}"/>
              </a:ext>
            </a:extLst>
          </p:cNvPr>
          <p:cNvSpPr txBox="1"/>
          <p:nvPr/>
        </p:nvSpPr>
        <p:spPr>
          <a:xfrm>
            <a:off x="290897" y="5268884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27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6A22C9B-7C4E-0EB3-F771-8615AF9401B2}"/>
              </a:ext>
            </a:extLst>
          </p:cNvPr>
          <p:cNvSpPr txBox="1"/>
          <p:nvPr/>
        </p:nvSpPr>
        <p:spPr>
          <a:xfrm>
            <a:off x="1281470" y="5295287"/>
            <a:ext cx="5933977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Questi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vengono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raccolti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fini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statistici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;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selezionate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codici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adatti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feld 23">
            <a:extLst>
              <a:ext uri="{FF2B5EF4-FFF2-40B4-BE49-F238E27FC236}">
                <a16:creationId xmlns:a16="http://schemas.microsoft.com/office/drawing/2014/main" id="{F5844EF3-D831-A519-0C0C-C3242F7065C8}"/>
              </a:ext>
            </a:extLst>
          </p:cNvPr>
          <p:cNvSpPr txBox="1"/>
          <p:nvPr/>
        </p:nvSpPr>
        <p:spPr>
          <a:xfrm>
            <a:off x="91540" y="1792305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26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feld 23">
            <a:extLst>
              <a:ext uri="{FF2B5EF4-FFF2-40B4-BE49-F238E27FC236}">
                <a16:creationId xmlns:a16="http://schemas.microsoft.com/office/drawing/2014/main" id="{8DF70FE6-9E61-AF47-29F2-BDC31EA8C5EF}"/>
              </a:ext>
            </a:extLst>
          </p:cNvPr>
          <p:cNvSpPr txBox="1"/>
          <p:nvPr/>
        </p:nvSpPr>
        <p:spPr>
          <a:xfrm>
            <a:off x="91540" y="1567392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25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feld 23">
            <a:extLst>
              <a:ext uri="{FF2B5EF4-FFF2-40B4-BE49-F238E27FC236}">
                <a16:creationId xmlns:a16="http://schemas.microsoft.com/office/drawing/2014/main" id="{64FA981D-34AC-D339-C43B-5F41BD96DDCD}"/>
              </a:ext>
            </a:extLst>
          </p:cNvPr>
          <p:cNvSpPr txBox="1"/>
          <p:nvPr/>
        </p:nvSpPr>
        <p:spPr>
          <a:xfrm>
            <a:off x="91540" y="2185926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27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feld 23">
            <a:extLst>
              <a:ext uri="{FF2B5EF4-FFF2-40B4-BE49-F238E27FC236}">
                <a16:creationId xmlns:a16="http://schemas.microsoft.com/office/drawing/2014/main" id="{54834B40-2B84-4912-C746-B1A2D3F59ADE}"/>
              </a:ext>
            </a:extLst>
          </p:cNvPr>
          <p:cNvSpPr txBox="1"/>
          <p:nvPr/>
        </p:nvSpPr>
        <p:spPr>
          <a:xfrm>
            <a:off x="91540" y="2403036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28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feld 23">
            <a:extLst>
              <a:ext uri="{FF2B5EF4-FFF2-40B4-BE49-F238E27FC236}">
                <a16:creationId xmlns:a16="http://schemas.microsoft.com/office/drawing/2014/main" id="{2C11A58F-0A59-8618-B464-037BC1BE1F5D}"/>
              </a:ext>
            </a:extLst>
          </p:cNvPr>
          <p:cNvSpPr txBox="1"/>
          <p:nvPr/>
        </p:nvSpPr>
        <p:spPr>
          <a:xfrm>
            <a:off x="94829" y="2631675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Textfeld 23">
            <a:extLst>
              <a:ext uri="{FF2B5EF4-FFF2-40B4-BE49-F238E27FC236}">
                <a16:creationId xmlns:a16="http://schemas.microsoft.com/office/drawing/2014/main" id="{062E0C98-7F69-22A4-6A0B-4652ED79B152}"/>
              </a:ext>
            </a:extLst>
          </p:cNvPr>
          <p:cNvSpPr txBox="1"/>
          <p:nvPr/>
        </p:nvSpPr>
        <p:spPr>
          <a:xfrm>
            <a:off x="786183" y="5268884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feld 23">
            <a:extLst>
              <a:ext uri="{FF2B5EF4-FFF2-40B4-BE49-F238E27FC236}">
                <a16:creationId xmlns:a16="http://schemas.microsoft.com/office/drawing/2014/main" id="{671B3AE3-1EB4-1D23-BB37-18FC1784C5D3}"/>
              </a:ext>
            </a:extLst>
          </p:cNvPr>
          <p:cNvSpPr txBox="1"/>
          <p:nvPr/>
        </p:nvSpPr>
        <p:spPr>
          <a:xfrm>
            <a:off x="290897" y="5747146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1D6EA5-D298-64E1-94A8-E4572A4F3A6B}"/>
              </a:ext>
            </a:extLst>
          </p:cNvPr>
          <p:cNvSpPr txBox="1"/>
          <p:nvPr/>
        </p:nvSpPr>
        <p:spPr>
          <a:xfrm>
            <a:off x="813183" y="5752777"/>
            <a:ext cx="700493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statuto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prevede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possibilità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svolgere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attività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diverse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sensi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dell‘art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6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D.lgs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117/2017.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13816B-EB91-9FEE-E376-20A1C9E5C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DBEEA8-D832-431C-F02B-01B07D646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4AD2D6D-1353-6551-A441-ECEFB63B851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02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D7C6-6112-DC69-2E58-35B4B0D6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67CE44B-AAAC-A383-D3AA-9305117C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" y="1215740"/>
            <a:ext cx="9144000" cy="24914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08893B3-C830-5F85-C05E-30B0E814B22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8B862-337B-870E-BF5A-96027E08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636">
            <a:extLst>
              <a:ext uri="{FF2B5EF4-FFF2-40B4-BE49-F238E27FC236}">
                <a16:creationId xmlns:a16="http://schemas.microsoft.com/office/drawing/2014/main" id="{6ED5F3EE-8C70-2011-4483-2A5E0E44E9DF}"/>
              </a:ext>
            </a:extLst>
          </p:cNvPr>
          <p:cNvSpPr/>
          <p:nvPr/>
        </p:nvSpPr>
        <p:spPr bwMode="auto">
          <a:xfrm>
            <a:off x="-7319" y="2406739"/>
            <a:ext cx="2242521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feld 23">
            <a:extLst>
              <a:ext uri="{FF2B5EF4-FFF2-40B4-BE49-F238E27FC236}">
                <a16:creationId xmlns:a16="http://schemas.microsoft.com/office/drawing/2014/main" id="{0DB9914E-6472-7EEC-0F92-27BA68E7E4C6}"/>
              </a:ext>
            </a:extLst>
          </p:cNvPr>
          <p:cNvSpPr txBox="1"/>
          <p:nvPr/>
        </p:nvSpPr>
        <p:spPr>
          <a:xfrm>
            <a:off x="2380033" y="2437916"/>
            <a:ext cx="333720" cy="2616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30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feld 23">
            <a:extLst>
              <a:ext uri="{FF2B5EF4-FFF2-40B4-BE49-F238E27FC236}">
                <a16:creationId xmlns:a16="http://schemas.microsoft.com/office/drawing/2014/main" id="{89D8E50E-EAAC-F457-D180-9A176A3FC92A}"/>
              </a:ext>
            </a:extLst>
          </p:cNvPr>
          <p:cNvSpPr txBox="1"/>
          <p:nvPr/>
        </p:nvSpPr>
        <p:spPr>
          <a:xfrm>
            <a:off x="770265" y="2975941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Ellipse 26636">
            <a:extLst>
              <a:ext uri="{FF2B5EF4-FFF2-40B4-BE49-F238E27FC236}">
                <a16:creationId xmlns:a16="http://schemas.microsoft.com/office/drawing/2014/main" id="{A9ABD25D-6A74-3609-E452-238EBC802DA4}"/>
              </a:ext>
            </a:extLst>
          </p:cNvPr>
          <p:cNvSpPr/>
          <p:nvPr/>
        </p:nvSpPr>
        <p:spPr bwMode="auto">
          <a:xfrm>
            <a:off x="0" y="2929221"/>
            <a:ext cx="627276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" name="Textfeld 23">
            <a:extLst>
              <a:ext uri="{FF2B5EF4-FFF2-40B4-BE49-F238E27FC236}">
                <a16:creationId xmlns:a16="http://schemas.microsoft.com/office/drawing/2014/main" id="{36448937-F881-5718-EA4B-F8C0CFDE6FD1}"/>
              </a:ext>
            </a:extLst>
          </p:cNvPr>
          <p:cNvSpPr txBox="1"/>
          <p:nvPr/>
        </p:nvSpPr>
        <p:spPr>
          <a:xfrm>
            <a:off x="3879774" y="2979137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33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7" name="Ellipse 26636">
            <a:extLst>
              <a:ext uri="{FF2B5EF4-FFF2-40B4-BE49-F238E27FC236}">
                <a16:creationId xmlns:a16="http://schemas.microsoft.com/office/drawing/2014/main" id="{F6F71F0F-9235-B765-C3D2-930477F62D0B}"/>
              </a:ext>
            </a:extLst>
          </p:cNvPr>
          <p:cNvSpPr/>
          <p:nvPr/>
        </p:nvSpPr>
        <p:spPr bwMode="auto">
          <a:xfrm>
            <a:off x="1362645" y="2925173"/>
            <a:ext cx="1120591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8" name="Ellipse 26636">
            <a:extLst>
              <a:ext uri="{FF2B5EF4-FFF2-40B4-BE49-F238E27FC236}">
                <a16:creationId xmlns:a16="http://schemas.microsoft.com/office/drawing/2014/main" id="{5F48B68F-0B06-55A6-16BA-D2FEEFA1B8A2}"/>
              </a:ext>
            </a:extLst>
          </p:cNvPr>
          <p:cNvSpPr/>
          <p:nvPr/>
        </p:nvSpPr>
        <p:spPr bwMode="auto">
          <a:xfrm>
            <a:off x="4286852" y="2936772"/>
            <a:ext cx="503743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Textfeld 23">
            <a:extLst>
              <a:ext uri="{FF2B5EF4-FFF2-40B4-BE49-F238E27FC236}">
                <a16:creationId xmlns:a16="http://schemas.microsoft.com/office/drawing/2014/main" id="{9B91F02C-9461-9458-2496-47C5725CA077}"/>
              </a:ext>
            </a:extLst>
          </p:cNvPr>
          <p:cNvSpPr txBox="1"/>
          <p:nvPr/>
        </p:nvSpPr>
        <p:spPr>
          <a:xfrm>
            <a:off x="8014761" y="2950386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34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1" name="Ellipse 26636">
            <a:extLst>
              <a:ext uri="{FF2B5EF4-FFF2-40B4-BE49-F238E27FC236}">
                <a16:creationId xmlns:a16="http://schemas.microsoft.com/office/drawing/2014/main" id="{8B818117-E264-3F04-07E9-F548B3743921}"/>
              </a:ext>
            </a:extLst>
          </p:cNvPr>
          <p:cNvSpPr/>
          <p:nvPr/>
        </p:nvSpPr>
        <p:spPr bwMode="auto">
          <a:xfrm>
            <a:off x="8427851" y="2923584"/>
            <a:ext cx="627276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DA6FAA41-011A-5DBC-6A2A-E66366BCBF26}"/>
              </a:ext>
            </a:extLst>
          </p:cNvPr>
          <p:cNvSpPr txBox="1"/>
          <p:nvPr/>
        </p:nvSpPr>
        <p:spPr>
          <a:xfrm>
            <a:off x="748360" y="4662627"/>
            <a:ext cx="3865973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questa sezione vanno inseriti tutti gli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organi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presenti nell'associazione.</a:t>
            </a:r>
          </a:p>
        </p:txBody>
      </p:sp>
      <p:sp>
        <p:nvSpPr>
          <p:cNvPr id="31" name="Textfeld 23">
            <a:extLst>
              <a:ext uri="{FF2B5EF4-FFF2-40B4-BE49-F238E27FC236}">
                <a16:creationId xmlns:a16="http://schemas.microsoft.com/office/drawing/2014/main" id="{2AA74A4C-9082-2F15-A807-EC645F4780B5}"/>
              </a:ext>
            </a:extLst>
          </p:cNvPr>
          <p:cNvSpPr txBox="1"/>
          <p:nvPr/>
        </p:nvSpPr>
        <p:spPr>
          <a:xfrm>
            <a:off x="1670276" y="3411620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32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BB10DF7C-B94A-C73A-2D98-7AEF8BD26942}"/>
              </a:ext>
            </a:extLst>
          </p:cNvPr>
          <p:cNvSpPr txBox="1"/>
          <p:nvPr/>
        </p:nvSpPr>
        <p:spPr>
          <a:xfrm>
            <a:off x="747944" y="5322997"/>
            <a:ext cx="303242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va indicata la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di nomina dell'organo</a:t>
            </a:r>
          </a:p>
        </p:txBody>
      </p:sp>
      <p:sp>
        <p:nvSpPr>
          <p:cNvPr id="1036" name="Ellipse 26636">
            <a:extLst>
              <a:ext uri="{FF2B5EF4-FFF2-40B4-BE49-F238E27FC236}">
                <a16:creationId xmlns:a16="http://schemas.microsoft.com/office/drawing/2014/main" id="{5BE98829-9DC4-C7FF-3C7F-7714A8739155}"/>
              </a:ext>
            </a:extLst>
          </p:cNvPr>
          <p:cNvSpPr/>
          <p:nvPr/>
        </p:nvSpPr>
        <p:spPr bwMode="auto">
          <a:xfrm>
            <a:off x="8327316" y="3455154"/>
            <a:ext cx="775154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7" name="Textfeld 1036">
            <a:extLst>
              <a:ext uri="{FF2B5EF4-FFF2-40B4-BE49-F238E27FC236}">
                <a16:creationId xmlns:a16="http://schemas.microsoft.com/office/drawing/2014/main" id="{D46BE887-9573-CED4-51BA-D4D93D0FD86E}"/>
              </a:ext>
            </a:extLst>
          </p:cNvPr>
          <p:cNvSpPr txBox="1"/>
          <p:nvPr/>
        </p:nvSpPr>
        <p:spPr>
          <a:xfrm>
            <a:off x="757566" y="5741661"/>
            <a:ext cx="3856767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Indicare qui il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tipo di organo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ad esempio organo di controllo, organo amministrativo (direttivo = organo di amministrazione)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BB7141E1-CE02-BBAE-EE92-C16FE8D43C61}"/>
              </a:ext>
            </a:extLst>
          </p:cNvPr>
          <p:cNvSpPr txBox="1"/>
          <p:nvPr/>
        </p:nvSpPr>
        <p:spPr>
          <a:xfrm>
            <a:off x="5405668" y="4833573"/>
            <a:ext cx="3462109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Indicare qui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numero dei componenti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dell'organo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7A0C870B-E89C-DB69-21D8-F4AA98535032}"/>
              </a:ext>
            </a:extLst>
          </p:cNvPr>
          <p:cNvSpPr txBox="1"/>
          <p:nvPr/>
        </p:nvSpPr>
        <p:spPr>
          <a:xfrm>
            <a:off x="5434443" y="5268398"/>
            <a:ext cx="303079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modificare i dati inseriti</a:t>
            </a:r>
          </a:p>
        </p:txBody>
      </p:sp>
      <p:sp>
        <p:nvSpPr>
          <p:cNvPr id="1044" name="Textfeld 1043">
            <a:extLst>
              <a:ext uri="{FF2B5EF4-FFF2-40B4-BE49-F238E27FC236}">
                <a16:creationId xmlns:a16="http://schemas.microsoft.com/office/drawing/2014/main" id="{6E6CBCC6-4558-E0E4-EEC8-650A58AE7B23}"/>
              </a:ext>
            </a:extLst>
          </p:cNvPr>
          <p:cNvSpPr txBox="1"/>
          <p:nvPr/>
        </p:nvSpPr>
        <p:spPr>
          <a:xfrm>
            <a:off x="5434443" y="5713556"/>
            <a:ext cx="252511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aggiungere nuovi organi</a:t>
            </a:r>
          </a:p>
        </p:txBody>
      </p:sp>
      <p:sp>
        <p:nvSpPr>
          <p:cNvPr id="1045" name="Textfeld 23">
            <a:extLst>
              <a:ext uri="{FF2B5EF4-FFF2-40B4-BE49-F238E27FC236}">
                <a16:creationId xmlns:a16="http://schemas.microsoft.com/office/drawing/2014/main" id="{AD8B2C4A-FDDF-31BF-BF2D-3F5515899BC7}"/>
              </a:ext>
            </a:extLst>
          </p:cNvPr>
          <p:cNvSpPr txBox="1"/>
          <p:nvPr/>
        </p:nvSpPr>
        <p:spPr>
          <a:xfrm>
            <a:off x="266254" y="468247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30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6" name="Textfeld 23">
            <a:extLst>
              <a:ext uri="{FF2B5EF4-FFF2-40B4-BE49-F238E27FC236}">
                <a16:creationId xmlns:a16="http://schemas.microsoft.com/office/drawing/2014/main" id="{8A93D22B-3DAB-9110-38B6-8BECD11BFBAD}"/>
              </a:ext>
            </a:extLst>
          </p:cNvPr>
          <p:cNvSpPr txBox="1"/>
          <p:nvPr/>
        </p:nvSpPr>
        <p:spPr>
          <a:xfrm>
            <a:off x="262990" y="528329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31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0" name="Textfeld 23">
            <a:extLst>
              <a:ext uri="{FF2B5EF4-FFF2-40B4-BE49-F238E27FC236}">
                <a16:creationId xmlns:a16="http://schemas.microsoft.com/office/drawing/2014/main" id="{D98C3599-7139-3D14-E143-9A948DD0E16D}"/>
              </a:ext>
            </a:extLst>
          </p:cNvPr>
          <p:cNvSpPr txBox="1"/>
          <p:nvPr/>
        </p:nvSpPr>
        <p:spPr>
          <a:xfrm>
            <a:off x="7875062" y="3520087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35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7" name="Textfeld 23">
            <a:extLst>
              <a:ext uri="{FF2B5EF4-FFF2-40B4-BE49-F238E27FC236}">
                <a16:creationId xmlns:a16="http://schemas.microsoft.com/office/drawing/2014/main" id="{3947C8C2-A0A4-F131-75F6-3CBD475E7B9E}"/>
              </a:ext>
            </a:extLst>
          </p:cNvPr>
          <p:cNvSpPr txBox="1"/>
          <p:nvPr/>
        </p:nvSpPr>
        <p:spPr>
          <a:xfrm>
            <a:off x="264181" y="5737652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32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8" name="Textfeld 23">
            <a:extLst>
              <a:ext uri="{FF2B5EF4-FFF2-40B4-BE49-F238E27FC236}">
                <a16:creationId xmlns:a16="http://schemas.microsoft.com/office/drawing/2014/main" id="{A29AFD6F-D966-9655-5EAE-865482D5628C}"/>
              </a:ext>
            </a:extLst>
          </p:cNvPr>
          <p:cNvSpPr txBox="1"/>
          <p:nvPr/>
        </p:nvSpPr>
        <p:spPr>
          <a:xfrm>
            <a:off x="4875803" y="481324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33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9" name="Textfeld 23">
            <a:extLst>
              <a:ext uri="{FF2B5EF4-FFF2-40B4-BE49-F238E27FC236}">
                <a16:creationId xmlns:a16="http://schemas.microsoft.com/office/drawing/2014/main" id="{24EEC2B5-43E9-3A3D-FADE-DEA66888F863}"/>
              </a:ext>
            </a:extLst>
          </p:cNvPr>
          <p:cNvSpPr txBox="1"/>
          <p:nvPr/>
        </p:nvSpPr>
        <p:spPr>
          <a:xfrm>
            <a:off x="4877590" y="5247683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0" name="Textfeld 23">
            <a:extLst>
              <a:ext uri="{FF2B5EF4-FFF2-40B4-BE49-F238E27FC236}">
                <a16:creationId xmlns:a16="http://schemas.microsoft.com/office/drawing/2014/main" id="{81629CCD-C213-2402-20A2-56CD0297F2F5}"/>
              </a:ext>
            </a:extLst>
          </p:cNvPr>
          <p:cNvSpPr txBox="1"/>
          <p:nvPr/>
        </p:nvSpPr>
        <p:spPr>
          <a:xfrm>
            <a:off x="4877590" y="5697683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35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AF3123-20F9-7926-22EB-5D20E0756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8EBCC9-761A-5C1D-A778-2AD1009AA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72C0FF6-6129-7152-CFDA-2CCC3BB0A41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29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9157-4064-8FD6-2FA7-BC18F17C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D27B82-1E78-FDDC-9BD2-E112A5313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" y="1250069"/>
            <a:ext cx="9144000" cy="3657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4AEC424-6639-1EF8-CCA5-74DE30A1B3A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A6885-BAA6-E330-1261-85483E1E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32DAC66-5772-2853-8EE3-175F8B5E9582}"/>
              </a:ext>
            </a:extLst>
          </p:cNvPr>
          <p:cNvSpPr txBox="1"/>
          <p:nvPr/>
        </p:nvSpPr>
        <p:spPr>
          <a:xfrm>
            <a:off x="762384" y="5533648"/>
            <a:ext cx="382470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troviamo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pagina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dedicata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Ulteriori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informazioni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Ellipse 26636">
            <a:extLst>
              <a:ext uri="{FF2B5EF4-FFF2-40B4-BE49-F238E27FC236}">
                <a16:creationId xmlns:a16="http://schemas.microsoft.com/office/drawing/2014/main" id="{B754CCF8-B405-EB3F-96CA-11B2A922FA76}"/>
              </a:ext>
            </a:extLst>
          </p:cNvPr>
          <p:cNvSpPr/>
          <p:nvPr/>
        </p:nvSpPr>
        <p:spPr bwMode="auto">
          <a:xfrm>
            <a:off x="45229" y="2011086"/>
            <a:ext cx="181320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88D8ED-9ABB-FA45-EF25-37D0B5A089FE}"/>
              </a:ext>
            </a:extLst>
          </p:cNvPr>
          <p:cNvSpPr txBox="1"/>
          <p:nvPr/>
        </p:nvSpPr>
        <p:spPr>
          <a:xfrm>
            <a:off x="738584" y="5835300"/>
            <a:ext cx="6528991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questa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sezione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indicano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affiliazioni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reti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associativi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altri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enti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 Terzo settore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p.e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federazione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cori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CSV,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ecc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.).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8D1FAB-06DE-831F-1144-1B67674984D7}"/>
              </a:ext>
            </a:extLst>
          </p:cNvPr>
          <p:cNvSpPr txBox="1"/>
          <p:nvPr/>
        </p:nvSpPr>
        <p:spPr>
          <a:xfrm>
            <a:off x="746793" y="6311792"/>
            <a:ext cx="6512446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sulla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personalità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giuridica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se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siete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possesso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della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stessa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Ellipse 26636">
            <a:extLst>
              <a:ext uri="{FF2B5EF4-FFF2-40B4-BE49-F238E27FC236}">
                <a16:creationId xmlns:a16="http://schemas.microsoft.com/office/drawing/2014/main" id="{DE0BC36F-EA58-AC82-DEF4-17CA5DD19CF8}"/>
              </a:ext>
            </a:extLst>
          </p:cNvPr>
          <p:cNvSpPr/>
          <p:nvPr/>
        </p:nvSpPr>
        <p:spPr bwMode="auto">
          <a:xfrm>
            <a:off x="0" y="3937526"/>
            <a:ext cx="121842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" name="Textfeld 23">
            <a:extLst>
              <a:ext uri="{FF2B5EF4-FFF2-40B4-BE49-F238E27FC236}">
                <a16:creationId xmlns:a16="http://schemas.microsoft.com/office/drawing/2014/main" id="{C57289A9-E24A-B6DA-3DB2-7D9E27AC5A65}"/>
              </a:ext>
            </a:extLst>
          </p:cNvPr>
          <p:cNvSpPr txBox="1"/>
          <p:nvPr/>
        </p:nvSpPr>
        <p:spPr>
          <a:xfrm>
            <a:off x="286374" y="552018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36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5" name="Textfeld 23">
            <a:extLst>
              <a:ext uri="{FF2B5EF4-FFF2-40B4-BE49-F238E27FC236}">
                <a16:creationId xmlns:a16="http://schemas.microsoft.com/office/drawing/2014/main" id="{AF481351-DEFF-F528-C9B3-560220314A03}"/>
              </a:ext>
            </a:extLst>
          </p:cNvPr>
          <p:cNvSpPr txBox="1"/>
          <p:nvPr/>
        </p:nvSpPr>
        <p:spPr>
          <a:xfrm>
            <a:off x="288567" y="590673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37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7" name="Textfeld 23">
            <a:extLst>
              <a:ext uri="{FF2B5EF4-FFF2-40B4-BE49-F238E27FC236}">
                <a16:creationId xmlns:a16="http://schemas.microsoft.com/office/drawing/2014/main" id="{62FC2800-5479-5608-28D0-795A0D7C13CF}"/>
              </a:ext>
            </a:extLst>
          </p:cNvPr>
          <p:cNvSpPr txBox="1"/>
          <p:nvPr/>
        </p:nvSpPr>
        <p:spPr>
          <a:xfrm>
            <a:off x="286374" y="630258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38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9" name="Textfeld 23">
            <a:extLst>
              <a:ext uri="{FF2B5EF4-FFF2-40B4-BE49-F238E27FC236}">
                <a16:creationId xmlns:a16="http://schemas.microsoft.com/office/drawing/2014/main" id="{CA3B28B8-7CF8-2B2A-4114-79201E88C96C}"/>
              </a:ext>
            </a:extLst>
          </p:cNvPr>
          <p:cNvSpPr txBox="1"/>
          <p:nvPr/>
        </p:nvSpPr>
        <p:spPr>
          <a:xfrm>
            <a:off x="879451" y="240959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37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0" name="Textfeld 23">
            <a:extLst>
              <a:ext uri="{FF2B5EF4-FFF2-40B4-BE49-F238E27FC236}">
                <a16:creationId xmlns:a16="http://schemas.microsoft.com/office/drawing/2014/main" id="{0E7A1B9C-3F6D-244A-7207-0C5150B44ABD}"/>
              </a:ext>
            </a:extLst>
          </p:cNvPr>
          <p:cNvSpPr txBox="1"/>
          <p:nvPr/>
        </p:nvSpPr>
        <p:spPr>
          <a:xfrm>
            <a:off x="1321483" y="3937526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38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8" name="Textfeld 23">
            <a:extLst>
              <a:ext uri="{FF2B5EF4-FFF2-40B4-BE49-F238E27FC236}">
                <a16:creationId xmlns:a16="http://schemas.microsoft.com/office/drawing/2014/main" id="{1631439B-C2B3-33BE-569F-DC1C8E268149}"/>
              </a:ext>
            </a:extLst>
          </p:cNvPr>
          <p:cNvSpPr txBox="1"/>
          <p:nvPr/>
        </p:nvSpPr>
        <p:spPr>
          <a:xfrm>
            <a:off x="1904889" y="166517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36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026E27-7FE3-5BC3-0699-F8AFC74A67FC}"/>
              </a:ext>
            </a:extLst>
          </p:cNvPr>
          <p:cNvSpPr txBox="1"/>
          <p:nvPr/>
        </p:nvSpPr>
        <p:spPr>
          <a:xfrm>
            <a:off x="879451" y="406336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variazione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Inserimento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ulteriori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informazioni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183632-AD6D-DDF7-8D20-25F17F531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r="50740"/>
          <a:stretch>
            <a:fillRect/>
          </a:stretch>
        </p:blipFill>
        <p:spPr>
          <a:xfrm>
            <a:off x="2422495" y="1585883"/>
            <a:ext cx="1645737" cy="4340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E1CE700-BBF4-B066-C054-6DF726429AF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9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34C8B49-EEEA-5E03-D65D-5735E865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1. I presupposti dell’iscrizione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A2D5864-016D-C13C-7E61-570494ECE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888" y="1557838"/>
            <a:ext cx="7886700" cy="4032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700"/>
              </a:lnSpc>
              <a:buNone/>
              <a:defRPr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i presupposti legali:</a:t>
            </a:r>
          </a:p>
          <a:p>
            <a:pPr marL="66167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atto costitutivo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167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statuto adeguato alla riforma del Terzo settore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167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/>
                <a:ea typeface="Calibri"/>
                <a:cs typeface="Calibri"/>
              </a:rPr>
              <a:t>registrazione dello statuto all’Agenzia delle Entrate</a:t>
            </a:r>
          </a:p>
          <a:p>
            <a:pPr marL="376238" indent="0">
              <a:lnSpc>
                <a:spcPts val="2700"/>
              </a:lnSpc>
              <a:buFontTx/>
              <a:buNone/>
              <a:defRPr/>
            </a:pPr>
            <a:endParaRPr lang="it-IT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i presupposti tecnici:</a:t>
            </a:r>
          </a:p>
          <a:p>
            <a:pPr marL="71882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SPID o CIE attivato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882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firma digitale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882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indirizzo PEC dell’associazione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E65D64-EDF2-8E89-A276-D9DAAD0DC9A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EF329F-52BB-96B1-300E-87F84AC2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B5B4D0-55B8-36F1-4684-346BC652F287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4FD1-8517-EB70-6892-4CBCED31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DC10CE-F26A-D8BC-1D0D-11D74C6D7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331"/>
            <a:ext cx="9144000" cy="26264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46A0DF3-CDF4-7B1C-24A2-6AFD00C41A1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1BDB95-AFB0-9BF5-3C6D-F6F85943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23">
            <a:extLst>
              <a:ext uri="{FF2B5EF4-FFF2-40B4-BE49-F238E27FC236}">
                <a16:creationId xmlns:a16="http://schemas.microsoft.com/office/drawing/2014/main" id="{18CEF176-C18E-81CB-9F11-9FF7ED6558E0}"/>
              </a:ext>
            </a:extLst>
          </p:cNvPr>
          <p:cNvSpPr txBox="1"/>
          <p:nvPr/>
        </p:nvSpPr>
        <p:spPr>
          <a:xfrm>
            <a:off x="4032250" y="1700649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39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feld 23">
            <a:extLst>
              <a:ext uri="{FF2B5EF4-FFF2-40B4-BE49-F238E27FC236}">
                <a16:creationId xmlns:a16="http://schemas.microsoft.com/office/drawing/2014/main" id="{1C09EB02-9878-2F33-C125-3BE9188F667B}"/>
              </a:ext>
            </a:extLst>
          </p:cNvPr>
          <p:cNvSpPr txBox="1"/>
          <p:nvPr/>
        </p:nvSpPr>
        <p:spPr>
          <a:xfrm>
            <a:off x="534024" y="507551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39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6BC8BE8-081A-45EF-2BCC-E7CE6F18B944}"/>
              </a:ext>
            </a:extLst>
          </p:cNvPr>
          <p:cNvSpPr txBox="1"/>
          <p:nvPr/>
        </p:nvSpPr>
        <p:spPr>
          <a:xfrm>
            <a:off x="1062783" y="5098601"/>
            <a:ext cx="222651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troviamo nella pagina «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E0B05F5D-AEEB-82A4-A6D9-0FF6C9156EDC}"/>
              </a:ext>
            </a:extLst>
          </p:cNvPr>
          <p:cNvSpPr txBox="1"/>
          <p:nvPr/>
        </p:nvSpPr>
        <p:spPr>
          <a:xfrm>
            <a:off x="528950" y="5530609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990C238-8DAA-678C-C990-72B33BB2AA35}"/>
              </a:ext>
            </a:extLst>
          </p:cNvPr>
          <p:cNvSpPr txBox="1"/>
          <p:nvPr/>
        </p:nvSpPr>
        <p:spPr>
          <a:xfrm>
            <a:off x="1034206" y="5513874"/>
            <a:ext cx="5946557" cy="60016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aggiungere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Se non avete ancora caricato lo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statuto registrato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l'atto costitutivo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potete farlo qui.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singoli allegati non devono essere firmati digitalmente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de-DE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D6A2459F-19C8-96C2-2ACF-A77D4BE00EE1}"/>
              </a:ext>
            </a:extLst>
          </p:cNvPr>
          <p:cNvSpPr txBox="1"/>
          <p:nvPr/>
        </p:nvSpPr>
        <p:spPr>
          <a:xfrm>
            <a:off x="7375919" y="3136996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40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Ellipse 26636">
            <a:extLst>
              <a:ext uri="{FF2B5EF4-FFF2-40B4-BE49-F238E27FC236}">
                <a16:creationId xmlns:a16="http://schemas.microsoft.com/office/drawing/2014/main" id="{FC22A8B5-F50B-3E9C-AAEB-35A3EF75B724}"/>
              </a:ext>
            </a:extLst>
          </p:cNvPr>
          <p:cNvSpPr/>
          <p:nvPr/>
        </p:nvSpPr>
        <p:spPr bwMode="auto">
          <a:xfrm>
            <a:off x="7850985" y="3121562"/>
            <a:ext cx="129301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52ABAE-548D-C8CA-71A4-3118E3659A3B}"/>
              </a:ext>
            </a:extLst>
          </p:cNvPr>
          <p:cNvSpPr txBox="1"/>
          <p:nvPr/>
        </p:nvSpPr>
        <p:spPr>
          <a:xfrm>
            <a:off x="879451" y="406336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variazione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caricare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4FD603-D810-6A98-0197-00744F207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26" r="29861" b="-1"/>
          <a:stretch>
            <a:fillRect/>
          </a:stretch>
        </p:blipFill>
        <p:spPr>
          <a:xfrm>
            <a:off x="4542368" y="1666785"/>
            <a:ext cx="1028700" cy="3998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1A74B10-6750-7546-7853-A615F51C4D7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60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1048-20E6-F733-2063-20C4E10B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23ED33-4DDB-3566-5C5D-7E0A3D9B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" y="888996"/>
            <a:ext cx="9144000" cy="3683142"/>
          </a:xfrm>
          <a:prstGeom prst="rect">
            <a:avLst/>
          </a:prstGeom>
        </p:spPr>
      </p:pic>
      <p:sp>
        <p:nvSpPr>
          <p:cNvPr id="6" name="Textfeld 23">
            <a:extLst>
              <a:ext uri="{FF2B5EF4-FFF2-40B4-BE49-F238E27FC236}">
                <a16:creationId xmlns:a16="http://schemas.microsoft.com/office/drawing/2014/main" id="{4F05F318-ECD8-208F-4EC2-412C1B2CA8EA}"/>
              </a:ext>
            </a:extLst>
          </p:cNvPr>
          <p:cNvSpPr txBox="1"/>
          <p:nvPr/>
        </p:nvSpPr>
        <p:spPr>
          <a:xfrm>
            <a:off x="6332966" y="1339504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41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9ACE31-944A-D258-982B-CD5B4AC1BC47}"/>
              </a:ext>
            </a:extLst>
          </p:cNvPr>
          <p:cNvSpPr txBox="1"/>
          <p:nvPr/>
        </p:nvSpPr>
        <p:spPr>
          <a:xfrm>
            <a:off x="749301" y="4858448"/>
            <a:ext cx="373853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 befinden sich auf der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letzten Seite des Antrages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„Senden“.</a:t>
            </a:r>
          </a:p>
        </p:txBody>
      </p:sp>
      <p:sp>
        <p:nvSpPr>
          <p:cNvPr id="9" name="Textfeld 23">
            <a:extLst>
              <a:ext uri="{FF2B5EF4-FFF2-40B4-BE49-F238E27FC236}">
                <a16:creationId xmlns:a16="http://schemas.microsoft.com/office/drawing/2014/main" id="{EE10BA53-3E44-6832-D69D-362E012CCE53}"/>
              </a:ext>
            </a:extLst>
          </p:cNvPr>
          <p:cNvSpPr txBox="1"/>
          <p:nvPr/>
        </p:nvSpPr>
        <p:spPr>
          <a:xfrm>
            <a:off x="256066" y="482994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41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Ellipse 26636">
            <a:extLst>
              <a:ext uri="{FF2B5EF4-FFF2-40B4-BE49-F238E27FC236}">
                <a16:creationId xmlns:a16="http://schemas.microsoft.com/office/drawing/2014/main" id="{2FBEC2F8-7147-E1C2-D264-C3EE7A79F6AC}"/>
              </a:ext>
            </a:extLst>
          </p:cNvPr>
          <p:cNvSpPr/>
          <p:nvPr/>
        </p:nvSpPr>
        <p:spPr bwMode="auto">
          <a:xfrm>
            <a:off x="-396405" y="1627696"/>
            <a:ext cx="2834805" cy="1134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9A7784-F820-D891-4D61-8E92707007DA}"/>
              </a:ext>
            </a:extLst>
          </p:cNvPr>
          <p:cNvSpPr txBox="1"/>
          <p:nvPr/>
        </p:nvSpPr>
        <p:spPr>
          <a:xfrm>
            <a:off x="5222214" y="4855101"/>
            <a:ext cx="244792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Hier sehen Sie die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geänderten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Daten.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01AB6B04-0E99-4BDA-9143-2FC0A017EA46}"/>
              </a:ext>
            </a:extLst>
          </p:cNvPr>
          <p:cNvSpPr txBox="1"/>
          <p:nvPr/>
        </p:nvSpPr>
        <p:spPr>
          <a:xfrm>
            <a:off x="2561019" y="2040208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42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5" name="Textfeld 23">
            <a:extLst>
              <a:ext uri="{FF2B5EF4-FFF2-40B4-BE49-F238E27FC236}">
                <a16:creationId xmlns:a16="http://schemas.microsoft.com/office/drawing/2014/main" id="{B2551644-80BB-D9B0-71E7-46D485D1264B}"/>
              </a:ext>
            </a:extLst>
          </p:cNvPr>
          <p:cNvSpPr txBox="1"/>
          <p:nvPr/>
        </p:nvSpPr>
        <p:spPr>
          <a:xfrm>
            <a:off x="4724460" y="4824761"/>
            <a:ext cx="403513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44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7" name="Textfeld 23">
            <a:extLst>
              <a:ext uri="{FF2B5EF4-FFF2-40B4-BE49-F238E27FC236}">
                <a16:creationId xmlns:a16="http://schemas.microsoft.com/office/drawing/2014/main" id="{7D2D3085-6843-3970-CE1F-196527FDC5B7}"/>
              </a:ext>
            </a:extLst>
          </p:cNvPr>
          <p:cNvSpPr txBox="1"/>
          <p:nvPr/>
        </p:nvSpPr>
        <p:spPr>
          <a:xfrm>
            <a:off x="255832" y="5241543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9" name="Ellipse 26636">
            <a:extLst>
              <a:ext uri="{FF2B5EF4-FFF2-40B4-BE49-F238E27FC236}">
                <a16:creationId xmlns:a16="http://schemas.microsoft.com/office/drawing/2014/main" id="{3D9A7D48-CA56-002D-B84D-8A4CA05E24C5}"/>
              </a:ext>
            </a:extLst>
          </p:cNvPr>
          <p:cNvSpPr/>
          <p:nvPr/>
        </p:nvSpPr>
        <p:spPr bwMode="auto">
          <a:xfrm>
            <a:off x="93709" y="3142042"/>
            <a:ext cx="251139" cy="23829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8" name="Textfeld 23">
            <a:extLst>
              <a:ext uri="{FF2B5EF4-FFF2-40B4-BE49-F238E27FC236}">
                <a16:creationId xmlns:a16="http://schemas.microsoft.com/office/drawing/2014/main" id="{8298532D-C5B1-DE4A-8F80-28ABF0A78F28}"/>
              </a:ext>
            </a:extLst>
          </p:cNvPr>
          <p:cNvSpPr txBox="1"/>
          <p:nvPr/>
        </p:nvSpPr>
        <p:spPr>
          <a:xfrm>
            <a:off x="414779" y="2913316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43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0" name="Textfeld 1029">
            <a:extLst>
              <a:ext uri="{FF2B5EF4-FFF2-40B4-BE49-F238E27FC236}">
                <a16:creationId xmlns:a16="http://schemas.microsoft.com/office/drawing/2014/main" id="{D0F92936-C640-F644-E0E0-AEF4DBDF2BD8}"/>
              </a:ext>
            </a:extLst>
          </p:cNvPr>
          <p:cNvSpPr txBox="1"/>
          <p:nvPr/>
        </p:nvSpPr>
        <p:spPr>
          <a:xfrm>
            <a:off x="771399" y="5305982"/>
            <a:ext cx="6929802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Cliccate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confermare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dichiarazione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sostitutiva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dichiarati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documenti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caricati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veritieri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 </a:t>
            </a:r>
          </a:p>
        </p:txBody>
      </p:sp>
      <p:sp>
        <p:nvSpPr>
          <p:cNvPr id="1034" name="Ellipse 26636">
            <a:extLst>
              <a:ext uri="{FF2B5EF4-FFF2-40B4-BE49-F238E27FC236}">
                <a16:creationId xmlns:a16="http://schemas.microsoft.com/office/drawing/2014/main" id="{AB4E1803-E8CB-75BB-CEC8-7237DD96FBCD}"/>
              </a:ext>
            </a:extLst>
          </p:cNvPr>
          <p:cNvSpPr/>
          <p:nvPr/>
        </p:nvSpPr>
        <p:spPr bwMode="auto">
          <a:xfrm>
            <a:off x="47716" y="3858545"/>
            <a:ext cx="924271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Textfeld 23">
            <a:extLst>
              <a:ext uri="{FF2B5EF4-FFF2-40B4-BE49-F238E27FC236}">
                <a16:creationId xmlns:a16="http://schemas.microsoft.com/office/drawing/2014/main" id="{C53B84AD-7951-3969-501C-2C49D8F84CBF}"/>
              </a:ext>
            </a:extLst>
          </p:cNvPr>
          <p:cNvSpPr txBox="1"/>
          <p:nvPr/>
        </p:nvSpPr>
        <p:spPr>
          <a:xfrm>
            <a:off x="106308" y="4193247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44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2" name="Textfeld 23">
            <a:extLst>
              <a:ext uri="{FF2B5EF4-FFF2-40B4-BE49-F238E27FC236}">
                <a16:creationId xmlns:a16="http://schemas.microsoft.com/office/drawing/2014/main" id="{3E6863BF-9725-5878-243A-F8D765B5D68E}"/>
              </a:ext>
            </a:extLst>
          </p:cNvPr>
          <p:cNvSpPr txBox="1"/>
          <p:nvPr/>
        </p:nvSpPr>
        <p:spPr>
          <a:xfrm>
            <a:off x="2188383" y="3958649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45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5" name="Ellipse 26636">
            <a:extLst>
              <a:ext uri="{FF2B5EF4-FFF2-40B4-BE49-F238E27FC236}">
                <a16:creationId xmlns:a16="http://schemas.microsoft.com/office/drawing/2014/main" id="{3ABFF645-53CF-02B4-E0D6-606080D3B508}"/>
              </a:ext>
            </a:extLst>
          </p:cNvPr>
          <p:cNvSpPr/>
          <p:nvPr/>
        </p:nvSpPr>
        <p:spPr bwMode="auto">
          <a:xfrm>
            <a:off x="971530" y="3863012"/>
            <a:ext cx="1026604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6" name="Textfeld 1035">
            <a:extLst>
              <a:ext uri="{FF2B5EF4-FFF2-40B4-BE49-F238E27FC236}">
                <a16:creationId xmlns:a16="http://schemas.microsoft.com/office/drawing/2014/main" id="{763FA5AB-60DF-2A9E-BF21-A018403AB0C8}"/>
              </a:ext>
            </a:extLst>
          </p:cNvPr>
          <p:cNvSpPr txBox="1"/>
          <p:nvPr/>
        </p:nvSpPr>
        <p:spPr>
          <a:xfrm>
            <a:off x="711364" y="5690824"/>
            <a:ext cx="692980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Scaricate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distinta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Firmatela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firma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digitale in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CADES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3670001E-9673-FAE7-8A62-4AA3E336878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50" name="Picture 2">
            <a:extLst>
              <a:ext uri="{FF2B5EF4-FFF2-40B4-BE49-F238E27FC236}">
                <a16:creationId xmlns:a16="http://schemas.microsoft.com/office/drawing/2014/main" id="{9AD8F7F8-C3A2-0036-FE16-EA1B7136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feld 1036">
            <a:extLst>
              <a:ext uri="{FF2B5EF4-FFF2-40B4-BE49-F238E27FC236}">
                <a16:creationId xmlns:a16="http://schemas.microsoft.com/office/drawing/2014/main" id="{2DDE2FEB-C156-91EE-8A8D-ED9BDA463A73}"/>
              </a:ext>
            </a:extLst>
          </p:cNvPr>
          <p:cNvSpPr txBox="1"/>
          <p:nvPr/>
        </p:nvSpPr>
        <p:spPr>
          <a:xfrm>
            <a:off x="753128" y="6107272"/>
            <a:ext cx="692980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distinta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firmata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digitalmente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 prega di notare che, se si torna alle pagine precedenti, sarà necessario scaricare nuovamente la distinta e firmarla.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8" name="Textfeld 23">
            <a:extLst>
              <a:ext uri="{FF2B5EF4-FFF2-40B4-BE49-F238E27FC236}">
                <a16:creationId xmlns:a16="http://schemas.microsoft.com/office/drawing/2014/main" id="{CDAF216F-1058-74A5-3F62-AF991BE66009}"/>
              </a:ext>
            </a:extLst>
          </p:cNvPr>
          <p:cNvSpPr txBox="1"/>
          <p:nvPr/>
        </p:nvSpPr>
        <p:spPr>
          <a:xfrm>
            <a:off x="254667" y="5689489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44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9" name="Textfeld 23">
            <a:extLst>
              <a:ext uri="{FF2B5EF4-FFF2-40B4-BE49-F238E27FC236}">
                <a16:creationId xmlns:a16="http://schemas.microsoft.com/office/drawing/2014/main" id="{43F5B93D-F69B-7D5D-F767-FB14054586FE}"/>
              </a:ext>
            </a:extLst>
          </p:cNvPr>
          <p:cNvSpPr txBox="1"/>
          <p:nvPr/>
        </p:nvSpPr>
        <p:spPr>
          <a:xfrm>
            <a:off x="254667" y="6135469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45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9F4D6196-568D-96FF-E5DD-66D0ACA8749D}"/>
              </a:ext>
            </a:extLst>
          </p:cNvPr>
          <p:cNvSpPr txBox="1"/>
          <p:nvPr/>
        </p:nvSpPr>
        <p:spPr>
          <a:xfrm>
            <a:off x="758265" y="4852154"/>
            <a:ext cx="373853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troviamo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‘ultima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pagina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E4C42158-D3CF-8407-A7FE-03F4D2050F8B}"/>
              </a:ext>
            </a:extLst>
          </p:cNvPr>
          <p:cNvSpPr txBox="1"/>
          <p:nvPr/>
        </p:nvSpPr>
        <p:spPr>
          <a:xfrm>
            <a:off x="5231178" y="4848807"/>
            <a:ext cx="244792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vedete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modificati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43" name="Textfeld 23">
            <a:extLst>
              <a:ext uri="{FF2B5EF4-FFF2-40B4-BE49-F238E27FC236}">
                <a16:creationId xmlns:a16="http://schemas.microsoft.com/office/drawing/2014/main" id="{CFFCCB95-1AC9-E49F-B59A-E45DCEA7E9BF}"/>
              </a:ext>
            </a:extLst>
          </p:cNvPr>
          <p:cNvSpPr txBox="1"/>
          <p:nvPr/>
        </p:nvSpPr>
        <p:spPr>
          <a:xfrm>
            <a:off x="4733424" y="481846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42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6B58A8-C014-BEFA-3C51-7FFE168897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096" t="93330" b="-1"/>
          <a:stretch>
            <a:fillRect/>
          </a:stretch>
        </p:blipFill>
        <p:spPr>
          <a:xfrm>
            <a:off x="7938974" y="5316367"/>
            <a:ext cx="1037436" cy="352642"/>
          </a:xfrm>
          <a:prstGeom prst="rect">
            <a:avLst/>
          </a:prstGeom>
        </p:spPr>
      </p:pic>
      <p:sp>
        <p:nvSpPr>
          <p:cNvPr id="1046" name="Pfeil: nach rechts 1045">
            <a:extLst>
              <a:ext uri="{FF2B5EF4-FFF2-40B4-BE49-F238E27FC236}">
                <a16:creationId xmlns:a16="http://schemas.microsoft.com/office/drawing/2014/main" id="{DFC4F53E-B1DF-7AEA-B5C7-06DB8AB4126E}"/>
              </a:ext>
            </a:extLst>
          </p:cNvPr>
          <p:cNvSpPr/>
          <p:nvPr/>
        </p:nvSpPr>
        <p:spPr bwMode="auto">
          <a:xfrm rot="4608163">
            <a:off x="7718242" y="4826546"/>
            <a:ext cx="661453" cy="2916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47" name="Textfeld 23">
            <a:extLst>
              <a:ext uri="{FF2B5EF4-FFF2-40B4-BE49-F238E27FC236}">
                <a16:creationId xmlns:a16="http://schemas.microsoft.com/office/drawing/2014/main" id="{7AC7643F-DAD5-E6DD-2039-F5F46EF4615E}"/>
              </a:ext>
            </a:extLst>
          </p:cNvPr>
          <p:cNvSpPr txBox="1"/>
          <p:nvPr/>
        </p:nvSpPr>
        <p:spPr>
          <a:xfrm>
            <a:off x="6577720" y="417290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46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8" name="Ellipse 26636">
            <a:extLst>
              <a:ext uri="{FF2B5EF4-FFF2-40B4-BE49-F238E27FC236}">
                <a16:creationId xmlns:a16="http://schemas.microsoft.com/office/drawing/2014/main" id="{6C0803B6-B370-4F2A-4F47-2423BF4437F7}"/>
              </a:ext>
            </a:extLst>
          </p:cNvPr>
          <p:cNvSpPr/>
          <p:nvPr/>
        </p:nvSpPr>
        <p:spPr bwMode="auto">
          <a:xfrm>
            <a:off x="7754936" y="5344538"/>
            <a:ext cx="1402751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AF13A7-6D22-9367-9318-C16D9401C5B6}"/>
              </a:ext>
            </a:extLst>
          </p:cNvPr>
          <p:cNvSpPr txBox="1"/>
          <p:nvPr/>
        </p:nvSpPr>
        <p:spPr>
          <a:xfrm>
            <a:off x="879451" y="343996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variazione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inviare la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richiesta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E97CF82-3FE3-1B2F-C377-688A47459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2" r="7068"/>
          <a:stretch>
            <a:fillRect/>
          </a:stretch>
        </p:blipFill>
        <p:spPr>
          <a:xfrm>
            <a:off x="6868480" y="1295496"/>
            <a:ext cx="772686" cy="38959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F932792-FC09-D7A7-2BCB-EB9F4BB2C3C8}"/>
              </a:ext>
            </a:extLst>
          </p:cNvPr>
          <p:cNvSpPr txBox="1"/>
          <p:nvPr/>
        </p:nvSpPr>
        <p:spPr>
          <a:xfrm>
            <a:off x="7075009" y="4108013"/>
            <a:ext cx="206899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Cliccate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„</a:t>
            </a:r>
            <a:r>
              <a:rPr kumimoji="0" lang="de-DE" sz="1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Invia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 per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iniviare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richiesta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AACAEC-E416-B29E-5BB0-60D1964A2D6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7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2927A8-B700-5EC9-36C2-07468A63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E3DE0144-77E5-CABA-851F-F4F4AAEE4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18B89B47-2C01-5696-8327-20B03B6EE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1AE0FC41-1042-A40F-30A9-84AB743D6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8C2BEFB2-A8E7-C2BC-4EDB-5614DB77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29343131-5972-600A-E95D-32FD9967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CF05B125-FB2E-4D5B-4AEC-87F6BB8C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63808314-59AF-950E-33BD-5A0562AC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973341A8-2E18-D18D-AF47-B37595F3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55727347-E2E2-666A-923A-B4C81A96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E07F2585-0BA7-A8BE-4105-934A76B3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3170323-FBD6-9F29-F406-E74FBA396EE9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7C25A19-59DC-FA22-A5D8-4691C730A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FA886E6-FA68-66AE-0DB4-4382938B4FF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997085A4-6A7E-620F-7A59-FB98299BD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26A9059-BCC0-6818-13A0-B4D1AB85B5E9}"/>
              </a:ext>
            </a:extLst>
          </p:cNvPr>
          <p:cNvSpPr txBox="1"/>
          <p:nvPr/>
        </p:nvSpPr>
        <p:spPr>
          <a:xfrm>
            <a:off x="1046926" y="1283040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Panoramica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generale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controlli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Contatti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636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651E2-50FB-6AED-5004-8D17043C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FE57AE3-327F-F0DA-48B0-33AC24C1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gli obblighi nel portale Runts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DFF347-7B9A-1534-B863-9FB6758A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1" y="1079320"/>
            <a:ext cx="7886700" cy="5413523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har char="-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C9B952-B8C5-8035-4202-72E89F195E5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CC710D-D6E1-06B0-59B4-D034A1E2425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60663A-A664-3A71-F044-1D7DAC54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6DC2A9D8-65C9-F559-E9E5-807102097240}"/>
              </a:ext>
            </a:extLst>
          </p:cNvPr>
          <p:cNvSpPr txBox="1"/>
          <p:nvPr/>
        </p:nvSpPr>
        <p:spPr>
          <a:xfrm>
            <a:off x="838469" y="1257154"/>
            <a:ext cx="7461483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Deposito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dei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rendiconti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/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bilanci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48BE09F0-2F72-AA59-BEEC-608BF62E8F4E}"/>
              </a:ext>
            </a:extLst>
          </p:cNvPr>
          <p:cNvSpPr txBox="1"/>
          <p:nvPr/>
        </p:nvSpPr>
        <p:spPr>
          <a:xfrm>
            <a:off x="1866571" y="1814468"/>
            <a:ext cx="5441724" cy="299056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180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giorni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dalla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chiusura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dell‘esercizio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6140B37-26A6-B406-3FF9-1B40B298E06A}"/>
              </a:ext>
            </a:extLst>
          </p:cNvPr>
          <p:cNvSpPr/>
          <p:nvPr/>
        </p:nvSpPr>
        <p:spPr bwMode="auto">
          <a:xfrm>
            <a:off x="4218663" y="2150607"/>
            <a:ext cx="429547" cy="2623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BA2849-D75D-7D4D-E413-97E87614374B}"/>
              </a:ext>
            </a:extLst>
          </p:cNvPr>
          <p:cNvSpPr/>
          <p:nvPr/>
        </p:nvSpPr>
        <p:spPr>
          <a:xfrm>
            <a:off x="7993931" y="6474315"/>
            <a:ext cx="490194" cy="377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feld 4">
            <a:extLst>
              <a:ext uri="{FF2B5EF4-FFF2-40B4-BE49-F238E27FC236}">
                <a16:creationId xmlns:a16="http://schemas.microsoft.com/office/drawing/2014/main" id="{FF6FF1D8-9A57-A9AB-C85D-58BC31D603D2}"/>
              </a:ext>
            </a:extLst>
          </p:cNvPr>
          <p:cNvSpPr txBox="1"/>
          <p:nvPr/>
        </p:nvSpPr>
        <p:spPr>
          <a:xfrm>
            <a:off x="650490" y="3073879"/>
            <a:ext cx="2412085" cy="3231654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endiconto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cassa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forma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sintetica e semplificata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Tutti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gli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o senza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personalità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giuridica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entrate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 € 60.000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nell‘anno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precedente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Attenzione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non può ancora essere utilizzato per l’esercizio di bilancio 2025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 frattempo può essere utilizzato il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CA2137EC-7E34-A22E-0CDF-EB0379BFDA50}"/>
              </a:ext>
            </a:extLst>
          </p:cNvPr>
          <p:cNvSpPr txBox="1"/>
          <p:nvPr/>
        </p:nvSpPr>
        <p:spPr>
          <a:xfrm>
            <a:off x="5625352" y="3067332"/>
            <a:ext cx="2847716" cy="3170099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A, B e C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ilancio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competenza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senza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personalità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giuridica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entrate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superiori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 € 300.000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nell‘anno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precedente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personalità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giuridica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entrate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superiori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 € 60.000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nell‘anno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precedente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competenza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Stato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patrimoniale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Rendiconto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gestionale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missione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EC27CF-21CA-9C78-B179-9AD00AA3A653}"/>
              </a:ext>
            </a:extLst>
          </p:cNvPr>
          <p:cNvSpPr txBox="1"/>
          <p:nvPr/>
        </p:nvSpPr>
        <p:spPr>
          <a:xfrm>
            <a:off x="3137921" y="3082484"/>
            <a:ext cx="2412085" cy="1661993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 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endiconto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cassa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senza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personalità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giuridica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entrate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 € 300.000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nell‘anno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precedente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D3506384-4EFE-5D88-D054-48431090D747}"/>
              </a:ext>
            </a:extLst>
          </p:cNvPr>
          <p:cNvSpPr txBox="1"/>
          <p:nvPr/>
        </p:nvSpPr>
        <p:spPr>
          <a:xfrm>
            <a:off x="1856533" y="2423360"/>
            <a:ext cx="5441724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utilizzo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prescritti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1D3162C-60EE-C77C-1364-17A6149E3620}"/>
              </a:ext>
            </a:extLst>
          </p:cNvPr>
          <p:cNvSpPr/>
          <p:nvPr/>
        </p:nvSpPr>
        <p:spPr bwMode="auto">
          <a:xfrm>
            <a:off x="2366993" y="2759116"/>
            <a:ext cx="411187" cy="308216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955815A-94B0-4250-B17C-F1C1A9BD69B9}"/>
              </a:ext>
            </a:extLst>
          </p:cNvPr>
          <p:cNvSpPr/>
          <p:nvPr/>
        </p:nvSpPr>
        <p:spPr bwMode="auto">
          <a:xfrm>
            <a:off x="4202492" y="2759116"/>
            <a:ext cx="411187" cy="308216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1F6C4DD-2A44-C188-D076-D25AD5593378}"/>
              </a:ext>
            </a:extLst>
          </p:cNvPr>
          <p:cNvSpPr/>
          <p:nvPr/>
        </p:nvSpPr>
        <p:spPr bwMode="auto">
          <a:xfrm>
            <a:off x="6370028" y="2749937"/>
            <a:ext cx="429548" cy="31739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7C06B4-AEB9-EF68-9FA3-2E2609F5E6B1}"/>
              </a:ext>
            </a:extLst>
          </p:cNvPr>
          <p:cNvSpPr txBox="1"/>
          <p:nvPr/>
        </p:nvSpPr>
        <p:spPr>
          <a:xfrm>
            <a:off x="3137921" y="6292003"/>
            <a:ext cx="4850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105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volontariato.provincia.bz.it</a:t>
            </a:r>
            <a:r>
              <a:rPr lang="de-DE" sz="10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sz="105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de-DE" sz="10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/area-download</a:t>
            </a:r>
            <a:endParaRPr lang="de-DE" sz="10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50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9E8C06-A929-8918-887A-903F767A7CA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FE5B87-9846-08D1-2741-147BFC76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Text, Screenshot, Zahl, parallel enthält.&#10;&#10;KI-generierte Inhalte können fehlerhaft sein.">
            <a:extLst>
              <a:ext uri="{FF2B5EF4-FFF2-40B4-BE49-F238E27FC236}">
                <a16:creationId xmlns:a16="http://schemas.microsoft.com/office/drawing/2014/main" id="{0CCE72BB-A438-F8BB-3665-37969EB6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" y="296335"/>
            <a:ext cx="4496266" cy="6464098"/>
          </a:xfrm>
          <a:prstGeom prst="rect">
            <a:avLst/>
          </a:prstGeom>
        </p:spPr>
      </p:pic>
      <p:sp>
        <p:nvSpPr>
          <p:cNvPr id="18" name="Textfeld 4">
            <a:extLst>
              <a:ext uri="{FF2B5EF4-FFF2-40B4-BE49-F238E27FC236}">
                <a16:creationId xmlns:a16="http://schemas.microsoft.com/office/drawing/2014/main" id="{FEB2BAE2-2E52-44D3-FF12-1CB3F7F1B010}"/>
              </a:ext>
            </a:extLst>
          </p:cNvPr>
          <p:cNvSpPr txBox="1"/>
          <p:nvPr/>
        </p:nvSpPr>
        <p:spPr>
          <a:xfrm>
            <a:off x="3191680" y="455158"/>
            <a:ext cx="1408168" cy="48776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Esempio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D: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rendiconto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1AEA13-4F3D-982F-F091-CDA43BFC0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41" y="455158"/>
            <a:ext cx="4195967" cy="345778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2BAEBA-F758-1794-2B89-66756452E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8" y="3952824"/>
            <a:ext cx="4216350" cy="20748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13DD0A1-8A0B-E8C5-F6B1-CE67041D914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07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A7B04E7-4CA2-01B5-3752-2A4A59FAB51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C33B61-420E-CE47-10B8-1666653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D1B6CD0C-BE50-7555-95C8-984CE05CC9B7}"/>
              </a:ext>
            </a:extLst>
          </p:cNvPr>
          <p:cNvSpPr txBox="1"/>
          <p:nvPr/>
        </p:nvSpPr>
        <p:spPr>
          <a:xfrm>
            <a:off x="5699706" y="299289"/>
            <a:ext cx="2881657" cy="192238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deve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„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quadrare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“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just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Cassa e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banca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alla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fine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dell‘esercizio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precedente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(2024) 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+/- </a:t>
            </a:r>
          </a:p>
          <a:p>
            <a:pPr marL="0" marR="0" lvl="0" indent="0" algn="just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avanzo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complessivo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/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disavanzo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complessivo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=</a:t>
            </a:r>
          </a:p>
          <a:p>
            <a:pPr marL="0" marR="0" lvl="0" indent="0" algn="just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Cassa e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banca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alla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fine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dell‘esercizio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(2025)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BBC3B7C0-BBCB-53D4-EA78-D67E24D4A1AD}"/>
              </a:ext>
            </a:extLst>
          </p:cNvPr>
          <p:cNvSpPr txBox="1"/>
          <p:nvPr/>
        </p:nvSpPr>
        <p:spPr>
          <a:xfrm>
            <a:off x="6059935" y="3172754"/>
            <a:ext cx="2521428" cy="91439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caso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entrate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nella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sezione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B del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rendiconto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(entrate da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attività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diverse)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deve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essere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fatta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la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relativa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dichiarazione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32B3BA6-9865-8162-8021-CEFE71ADE356}"/>
              </a:ext>
            </a:extLst>
          </p:cNvPr>
          <p:cNvSpPr/>
          <p:nvPr/>
        </p:nvSpPr>
        <p:spPr bwMode="auto">
          <a:xfrm>
            <a:off x="7310967" y="1714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665517C-B95C-48E4-6F2F-45752D64E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3" y="211261"/>
            <a:ext cx="4938047" cy="6528142"/>
          </a:xfrm>
          <a:prstGeom prst="rect">
            <a:avLst/>
          </a:prstGeom>
        </p:spPr>
      </p:pic>
      <p:sp>
        <p:nvSpPr>
          <p:cNvPr id="14" name="Rahmen 13">
            <a:extLst>
              <a:ext uri="{FF2B5EF4-FFF2-40B4-BE49-F238E27FC236}">
                <a16:creationId xmlns:a16="http://schemas.microsoft.com/office/drawing/2014/main" id="{AFF6BE38-AC3C-865F-23BF-E650278B5470}"/>
              </a:ext>
            </a:extLst>
          </p:cNvPr>
          <p:cNvSpPr/>
          <p:nvPr/>
        </p:nvSpPr>
        <p:spPr bwMode="auto">
          <a:xfrm>
            <a:off x="4803398" y="1744134"/>
            <a:ext cx="565422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ahmen 15">
            <a:extLst>
              <a:ext uri="{FF2B5EF4-FFF2-40B4-BE49-F238E27FC236}">
                <a16:creationId xmlns:a16="http://schemas.microsoft.com/office/drawing/2014/main" id="{9F4E7532-31D0-5163-0E81-02B61B22D2A4}"/>
              </a:ext>
            </a:extLst>
          </p:cNvPr>
          <p:cNvSpPr/>
          <p:nvPr/>
        </p:nvSpPr>
        <p:spPr bwMode="auto">
          <a:xfrm>
            <a:off x="4222133" y="1742029"/>
            <a:ext cx="565422" cy="190500"/>
          </a:xfrm>
          <a:prstGeom prst="fram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ahmen 19">
            <a:extLst>
              <a:ext uri="{FF2B5EF4-FFF2-40B4-BE49-F238E27FC236}">
                <a16:creationId xmlns:a16="http://schemas.microsoft.com/office/drawing/2014/main" id="{F0695317-FAC2-C0AE-67C2-C6B988C5EDE8}"/>
              </a:ext>
            </a:extLst>
          </p:cNvPr>
          <p:cNvSpPr/>
          <p:nvPr/>
        </p:nvSpPr>
        <p:spPr bwMode="auto">
          <a:xfrm>
            <a:off x="4210467" y="1002869"/>
            <a:ext cx="565422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F059C20-AC0E-87D4-F4A9-1F31CA5AE3E9}"/>
              </a:ext>
            </a:extLst>
          </p:cNvPr>
          <p:cNvSpPr/>
          <p:nvPr/>
        </p:nvSpPr>
        <p:spPr bwMode="auto">
          <a:xfrm>
            <a:off x="547855" y="2628900"/>
            <a:ext cx="4859577" cy="19440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BEFD13A5-70C5-0993-737A-6CA90E9CB54B}"/>
              </a:ext>
            </a:extLst>
          </p:cNvPr>
          <p:cNvSpPr/>
          <p:nvPr/>
        </p:nvSpPr>
        <p:spPr bwMode="auto">
          <a:xfrm>
            <a:off x="5407433" y="3403375"/>
            <a:ext cx="652502" cy="267573"/>
          </a:xfrm>
          <a:prstGeom prst="lef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60E872-CACC-4A35-3BB1-8FAE7A9B3AF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feil: nach links 2">
            <a:extLst>
              <a:ext uri="{FF2B5EF4-FFF2-40B4-BE49-F238E27FC236}">
                <a16:creationId xmlns:a16="http://schemas.microsoft.com/office/drawing/2014/main" id="{85D3693C-6963-E0E5-D4AC-F4C72D6F42DC}"/>
              </a:ext>
            </a:extLst>
          </p:cNvPr>
          <p:cNvSpPr/>
          <p:nvPr/>
        </p:nvSpPr>
        <p:spPr bwMode="auto">
          <a:xfrm>
            <a:off x="5447291" y="1742029"/>
            <a:ext cx="252416" cy="242822"/>
          </a:xfrm>
          <a:prstGeom prst="lef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192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C4791FF-FD19-BB42-B2EE-01CBDA57DA8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AD01D2-6D56-64D6-F5D5-C22FD335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5F751D-B336-DE31-E563-10285E3E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"/>
          <a:stretch>
            <a:fillRect/>
          </a:stretch>
        </p:blipFill>
        <p:spPr>
          <a:xfrm>
            <a:off x="150908" y="537952"/>
            <a:ext cx="4670294" cy="55826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B46EF3-43A0-37DA-FBD6-7FFDD0DC2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34" y="453111"/>
            <a:ext cx="4234851" cy="5466922"/>
          </a:xfrm>
          <a:prstGeom prst="rect">
            <a:avLst/>
          </a:prstGeom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66695597-81FA-EE52-6FC2-7A8435F713DA}"/>
              </a:ext>
            </a:extLst>
          </p:cNvPr>
          <p:cNvSpPr txBox="1"/>
          <p:nvPr/>
        </p:nvSpPr>
        <p:spPr>
          <a:xfrm>
            <a:off x="3407443" y="548004"/>
            <a:ext cx="1288381" cy="8981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E: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rendiconto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cassa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forma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aggregata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8617E62-CBB9-953F-637D-C83EF4700D2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9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05BA041-BF62-6BB8-B285-BF22DA6851A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4DA474-7DD6-17D7-C219-13D11E0A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32ABB2-4B94-6CAA-9865-112D7F6C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76225"/>
            <a:ext cx="4817723" cy="63055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27BF771-7B5D-699C-0D60-01ABAEEB4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40" y="340896"/>
            <a:ext cx="4142560" cy="5819915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047F81D7-4DFC-CFC7-E576-CDA26275B3EF}"/>
              </a:ext>
            </a:extLst>
          </p:cNvPr>
          <p:cNvSpPr txBox="1"/>
          <p:nvPr/>
        </p:nvSpPr>
        <p:spPr>
          <a:xfrm>
            <a:off x="3189848" y="436097"/>
            <a:ext cx="1621092" cy="6929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A: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competenza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– 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stato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patrimoniale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F12D76-D2C3-D339-99D0-2BA9A994098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89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907E9CA-BBFA-1686-09C9-C450FE7E502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1F344D-AFB0-2F68-DA3A-5E20252C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6ACF11-5A6B-9C2F-F351-E7BB9DC2F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2" y="377042"/>
            <a:ext cx="4697834" cy="4165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A47D7C1-5AD6-FBEB-5F2A-7E863FBCBB0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35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A3E3D46-F107-CF96-90AE-67DF54104C3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D2FE17-C680-6BEC-3243-B8A8365E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A757C6-D1BE-DA60-9E31-C532994FC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2" y="294975"/>
            <a:ext cx="4556077" cy="6083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CBF786-D7BA-A711-2F77-F2D91821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4" y="376085"/>
            <a:ext cx="4288201" cy="5822926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EF5F155E-9AC5-1DCF-75D1-AB74CBCEB05F}"/>
              </a:ext>
            </a:extLst>
          </p:cNvPr>
          <p:cNvSpPr txBox="1"/>
          <p:nvPr/>
        </p:nvSpPr>
        <p:spPr>
          <a:xfrm>
            <a:off x="3161644" y="452409"/>
            <a:ext cx="1565292" cy="6929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B: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competenza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–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rendiconto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gestionale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2072A9-A0A3-3688-AF58-0D7DE54F052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8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F0BD26D-31BA-9590-5987-B101381DC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87388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>
                <a:latin typeface="Calibri" panose="020F0502020204030204" pitchFamily="34" charset="0"/>
                <a:cs typeface="Calibri" panose="020F0502020204030204" pitchFamily="34" charset="0"/>
              </a:rPr>
              <a:t>1. Gli effetti dell’iscrizione nel </a:t>
            </a:r>
            <a:r>
              <a:rPr lang="it-IT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879739AC-46DE-E00B-57B6-D900286509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688466"/>
            <a:ext cx="7886700" cy="38893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L’iscrizione nel Registro degli enti del Terzo settore è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facoltativa.</a:t>
            </a:r>
          </a:p>
          <a:p>
            <a:pPr marL="0" indent="0" algn="just">
              <a:buFontTx/>
              <a:buNone/>
              <a:defRPr/>
            </a:pP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L’iscrizione costituisce il presupposto necessario per l'applicazione di certi </a:t>
            </a: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benefici fiscali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 misure di sostegno.</a:t>
            </a:r>
          </a:p>
          <a:p>
            <a:pPr marL="0" indent="0" algn="just">
              <a:buFontTx/>
              <a:buNone/>
              <a:defRPr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enti iscritti nel Runts sono soggetti a </a:t>
            </a: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controlli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circa il rispetto delle disposizioni (per esempio: corretta applicazione delle disposizioni fiscali, osservanza dei requisiti).</a:t>
            </a: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enti iscritti nel Runts sono soggetti agli </a:t>
            </a: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obblighi di trasparenza e ulteriori obblighi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(per esempio: aggiornamento dei dati e deposito dei bilanci nel portale RUNTS, tenuta dei libri, eventualmente nomina dell’organo di controllo). </a:t>
            </a:r>
            <a:endParaRPr lang="it-IT" sz="230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DC806AC-72A3-48CA-455A-5E20E520A29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22FE31-2047-DC18-816C-3BBDE2CF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3C1DAE-D087-BAA8-481B-F505CF0A4201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588B602-89DC-C9FE-5AA9-01A2B2E96F8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A3EC60-7E63-8356-3827-9C126B72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D981F17D-1300-5500-4F16-047DF36163DB}"/>
              </a:ext>
            </a:extLst>
          </p:cNvPr>
          <p:cNvSpPr txBox="1"/>
          <p:nvPr/>
        </p:nvSpPr>
        <p:spPr>
          <a:xfrm>
            <a:off x="3105150" y="228896"/>
            <a:ext cx="2590800" cy="48776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C: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competenza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– 	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missione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BE68CB-59F5-8BDA-560E-C54150D6B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3"/>
          <a:stretch>
            <a:fillRect/>
          </a:stretch>
        </p:blipFill>
        <p:spPr>
          <a:xfrm>
            <a:off x="697904" y="317760"/>
            <a:ext cx="2158815" cy="63552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53A6BC-8AB6-9288-99F2-C5EC4F50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4"/>
          <a:stretch>
            <a:fillRect/>
          </a:stretch>
        </p:blipFill>
        <p:spPr>
          <a:xfrm>
            <a:off x="3275478" y="767831"/>
            <a:ext cx="2048969" cy="58612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2C3A007-FA7B-BA94-CC4A-E9E707431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3"/>
          <a:stretch>
            <a:fillRect/>
          </a:stretch>
        </p:blipFill>
        <p:spPr>
          <a:xfrm>
            <a:off x="5956780" y="306530"/>
            <a:ext cx="2122157" cy="62385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2974BC6-B28C-615F-2508-29803D28108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75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00C3-2B50-87A4-A421-49BB65948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9FC8135C-F535-1B60-4D49-70BE2878C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9318" y="365125"/>
            <a:ext cx="8316383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68DFB-16F2-1545-A57B-06E42722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1" y="1079320"/>
            <a:ext cx="7886700" cy="562467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har char="-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6BC0A8-0C07-C892-8C07-A02FB67ECEA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C2FF19-4A61-B096-16FA-0A6F0C227BC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A9858A-19C7-D251-2022-0544B693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4">
            <a:extLst>
              <a:ext uri="{FF2B5EF4-FFF2-40B4-BE49-F238E27FC236}">
                <a16:creationId xmlns:a16="http://schemas.microsoft.com/office/drawing/2014/main" id="{198C8B60-69CA-5B0F-E27E-DD05E5D262C7}"/>
              </a:ext>
            </a:extLst>
          </p:cNvPr>
          <p:cNvSpPr txBox="1"/>
          <p:nvPr/>
        </p:nvSpPr>
        <p:spPr>
          <a:xfrm>
            <a:off x="2057976" y="2705309"/>
            <a:ext cx="5441724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Entro 180 giorni dalla chiusura dell'esercizio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C4932E5-7511-60E1-33B5-81E2AEB3F317}"/>
              </a:ext>
            </a:extLst>
          </p:cNvPr>
          <p:cNvSpPr/>
          <p:nvPr/>
        </p:nvSpPr>
        <p:spPr bwMode="auto">
          <a:xfrm>
            <a:off x="6429531" y="3074604"/>
            <a:ext cx="287488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Ellipse 16">
            <a:extLst>
              <a:ext uri="{FF2B5EF4-FFF2-40B4-BE49-F238E27FC236}">
                <a16:creationId xmlns:a16="http://schemas.microsoft.com/office/drawing/2014/main" id="{2E1C4696-D265-0EED-43FD-952EEFEB7F96}"/>
              </a:ext>
            </a:extLst>
          </p:cNvPr>
          <p:cNvSpPr/>
          <p:nvPr/>
        </p:nvSpPr>
        <p:spPr bwMode="auto">
          <a:xfrm>
            <a:off x="574850" y="3343350"/>
            <a:ext cx="2658941" cy="1947565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 della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 sulla raccolta fondi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caso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raccolte fondi occasionali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Ellipse 17">
            <a:extLst>
              <a:ext uri="{FF2B5EF4-FFF2-40B4-BE49-F238E27FC236}">
                <a16:creationId xmlns:a16="http://schemas.microsoft.com/office/drawing/2014/main" id="{97C423DD-68A3-4A17-A179-E071860B38A8}"/>
              </a:ext>
            </a:extLst>
          </p:cNvPr>
          <p:cNvSpPr/>
          <p:nvPr/>
        </p:nvSpPr>
        <p:spPr bwMode="auto">
          <a:xfrm>
            <a:off x="5979671" y="3429000"/>
            <a:ext cx="2551019" cy="1788874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 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 sociale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caso di entrate superiori a 1 milione di euro.</a:t>
            </a:r>
          </a:p>
        </p:txBody>
      </p:sp>
      <p:sp>
        <p:nvSpPr>
          <p:cNvPr id="12" name="Ellipse 16">
            <a:extLst>
              <a:ext uri="{FF2B5EF4-FFF2-40B4-BE49-F238E27FC236}">
                <a16:creationId xmlns:a16="http://schemas.microsoft.com/office/drawing/2014/main" id="{6F648A2A-E922-C8E0-AD5C-4817E344D535}"/>
              </a:ext>
            </a:extLst>
          </p:cNvPr>
          <p:cNvSpPr/>
          <p:nvPr/>
        </p:nvSpPr>
        <p:spPr bwMode="auto">
          <a:xfrm>
            <a:off x="3246490" y="3502329"/>
            <a:ext cx="2691491" cy="2856428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 della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 dell'organo di controllo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 della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 del revisore legale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 nominati.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3986E8D-E903-0BB5-D8D6-8B3C9C23AA9D}"/>
              </a:ext>
            </a:extLst>
          </p:cNvPr>
          <p:cNvSpPr/>
          <p:nvPr/>
        </p:nvSpPr>
        <p:spPr bwMode="auto">
          <a:xfrm>
            <a:off x="4337171" y="3074602"/>
            <a:ext cx="317567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6B8471C4-AEDD-C5BA-E9BF-2EE258F40A7E}"/>
              </a:ext>
            </a:extLst>
          </p:cNvPr>
          <p:cNvSpPr txBox="1"/>
          <p:nvPr/>
        </p:nvSpPr>
        <p:spPr>
          <a:xfrm>
            <a:off x="836949" y="1078927"/>
            <a:ext cx="7461483" cy="1259319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Oltre al deposito del rendiconto/bilancio annuale sul Runts,</a:t>
            </a:r>
          </a:p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ove necessario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allegare i seguenti documenti:</a:t>
            </a:r>
          </a:p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1D78D75-93DE-7222-C009-B9FE4874F63E}"/>
              </a:ext>
            </a:extLst>
          </p:cNvPr>
          <p:cNvSpPr/>
          <p:nvPr/>
        </p:nvSpPr>
        <p:spPr bwMode="auto">
          <a:xfrm>
            <a:off x="4327144" y="2362733"/>
            <a:ext cx="317567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Arrow: Down 12">
            <a:extLst>
              <a:ext uri="{FF2B5EF4-FFF2-40B4-BE49-F238E27FC236}">
                <a16:creationId xmlns:a16="http://schemas.microsoft.com/office/drawing/2014/main" id="{665C8AF6-7B72-2463-ED00-0BAFC56B1E41}"/>
              </a:ext>
            </a:extLst>
          </p:cNvPr>
          <p:cNvSpPr/>
          <p:nvPr/>
        </p:nvSpPr>
        <p:spPr bwMode="auto">
          <a:xfrm>
            <a:off x="2526957" y="3082039"/>
            <a:ext cx="317567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56E6EA-FCE6-2095-608C-06851CA7DF1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00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04DF4-A912-8D80-DCFC-638D0CAE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5E2FBA8A-D8D9-6DDC-132B-6439865D6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B5312E-A9CE-8CB5-1401-1D7CDA7B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1" y="1079320"/>
            <a:ext cx="7886700" cy="562467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har char="-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CC2E15A-6EFB-1C91-C421-1AC30B4B589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25C60E-650B-A93B-0925-BD833593D8F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BA2DDE-27B3-D9CA-F516-04A536B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4">
            <a:extLst>
              <a:ext uri="{FF2B5EF4-FFF2-40B4-BE49-F238E27FC236}">
                <a16:creationId xmlns:a16="http://schemas.microsoft.com/office/drawing/2014/main" id="{87879181-A248-59EB-361E-1DE73DE52F83}"/>
              </a:ext>
            </a:extLst>
          </p:cNvPr>
          <p:cNvSpPr txBox="1"/>
          <p:nvPr/>
        </p:nvSpPr>
        <p:spPr>
          <a:xfrm>
            <a:off x="1647386" y="1554132"/>
            <a:ext cx="5981124" cy="300339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restare attenzione nella relazione sulla raccolta fondi:</a:t>
            </a:r>
          </a:p>
        </p:txBody>
      </p:sp>
      <p:sp>
        <p:nvSpPr>
          <p:cNvPr id="5" name="Ellipse 16">
            <a:extLst>
              <a:ext uri="{FF2B5EF4-FFF2-40B4-BE49-F238E27FC236}">
                <a16:creationId xmlns:a16="http://schemas.microsoft.com/office/drawing/2014/main" id="{F6DD1BC7-EAD3-2437-4235-9CB072A81F51}"/>
              </a:ext>
            </a:extLst>
          </p:cNvPr>
          <p:cNvSpPr/>
          <p:nvPr/>
        </p:nvSpPr>
        <p:spPr bwMode="auto">
          <a:xfrm>
            <a:off x="937648" y="4627406"/>
            <a:ext cx="3121867" cy="164461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Gli importi nella relazione sulla raccolta fondi devono corrispondere a quelli riportati nel bilancio annuale</a:t>
            </a: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id="{EC6D115B-D082-0D8F-36FD-93ADA5DE9A5C}"/>
              </a:ext>
            </a:extLst>
          </p:cNvPr>
          <p:cNvSpPr/>
          <p:nvPr/>
        </p:nvSpPr>
        <p:spPr bwMode="auto">
          <a:xfrm>
            <a:off x="3026124" y="2478130"/>
            <a:ext cx="1909057" cy="1038701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Compilare il modulo in tutte le sue parti</a:t>
            </a:r>
          </a:p>
        </p:txBody>
      </p:sp>
      <p:sp>
        <p:nvSpPr>
          <p:cNvPr id="18" name="Ellipse 16">
            <a:extLst>
              <a:ext uri="{FF2B5EF4-FFF2-40B4-BE49-F238E27FC236}">
                <a16:creationId xmlns:a16="http://schemas.microsoft.com/office/drawing/2014/main" id="{2A33E241-CA27-0A91-21FB-618334E4CC4B}"/>
              </a:ext>
            </a:extLst>
          </p:cNvPr>
          <p:cNvSpPr/>
          <p:nvPr/>
        </p:nvSpPr>
        <p:spPr bwMode="auto">
          <a:xfrm>
            <a:off x="5254624" y="4754364"/>
            <a:ext cx="3121867" cy="1341656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 ogni tipo d’azione di raccolta fondi è necessario compilare un apposita relazione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9" name="Ellipse 16">
            <a:extLst>
              <a:ext uri="{FF2B5EF4-FFF2-40B4-BE49-F238E27FC236}">
                <a16:creationId xmlns:a16="http://schemas.microsoft.com/office/drawing/2014/main" id="{450634F6-3AFD-281A-1441-313F60C4BA14}"/>
              </a:ext>
            </a:extLst>
          </p:cNvPr>
          <p:cNvSpPr/>
          <p:nvPr/>
        </p:nvSpPr>
        <p:spPr bwMode="auto">
          <a:xfrm>
            <a:off x="443931" y="2329283"/>
            <a:ext cx="2054651" cy="164461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Utilizzare il modello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relazione raccolta fondi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prescritto</a:t>
            </a:r>
            <a:endParaRPr kumimoji="0" lang="de-DE" sz="2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0" name="Ellipse 16">
            <a:extLst>
              <a:ext uri="{FF2B5EF4-FFF2-40B4-BE49-F238E27FC236}">
                <a16:creationId xmlns:a16="http://schemas.microsoft.com/office/drawing/2014/main" id="{5B4F60F6-0091-1485-6564-8BA8E476BCF4}"/>
              </a:ext>
            </a:extLst>
          </p:cNvPr>
          <p:cNvSpPr/>
          <p:nvPr/>
        </p:nvSpPr>
        <p:spPr bwMode="auto">
          <a:xfrm>
            <a:off x="5462723" y="2340125"/>
            <a:ext cx="3121867" cy="164461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Un risultato negativo nella raccolta fondi costituisce un'eccezione  e deve essere debitamente motivato</a:t>
            </a:r>
          </a:p>
        </p:txBody>
      </p:sp>
      <p:sp>
        <p:nvSpPr>
          <p:cNvPr id="21" name="Ellipse 16">
            <a:extLst>
              <a:ext uri="{FF2B5EF4-FFF2-40B4-BE49-F238E27FC236}">
                <a16:creationId xmlns:a16="http://schemas.microsoft.com/office/drawing/2014/main" id="{BFE7A7E2-487C-2949-C9CB-A6E903FE4E80}"/>
              </a:ext>
            </a:extLst>
          </p:cNvPr>
          <p:cNvSpPr/>
          <p:nvPr/>
        </p:nvSpPr>
        <p:spPr bwMode="auto">
          <a:xfrm>
            <a:off x="3636245" y="3891659"/>
            <a:ext cx="2438400" cy="735747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Depositare 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insieme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al 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6AB4D9-087F-F65D-F1E8-1A03D2BAFAA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4993A14-5458-E779-02BB-23FFF0C753A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4BB717ED-0922-7ADE-DEDD-71F573737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2" y="110266"/>
            <a:ext cx="4524411" cy="65216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0413D15-9F6A-398F-37F2-172B4430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reenshot, Reihe, Zahl enthält.&#10;&#10;KI-generierte Inhalte können fehlerhaft sein.">
            <a:extLst>
              <a:ext uri="{FF2B5EF4-FFF2-40B4-BE49-F238E27FC236}">
                <a16:creationId xmlns:a16="http://schemas.microsoft.com/office/drawing/2014/main" id="{F13D1EFF-BE6B-A3A8-76F6-0B3975B84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/>
          <a:stretch>
            <a:fillRect/>
          </a:stretch>
        </p:blipFill>
        <p:spPr>
          <a:xfrm>
            <a:off x="4619588" y="2961678"/>
            <a:ext cx="4524412" cy="1201353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06248E15-2FA0-63DD-E79A-B98042520370}"/>
              </a:ext>
            </a:extLst>
          </p:cNvPr>
          <p:cNvSpPr txBox="1"/>
          <p:nvPr/>
        </p:nvSpPr>
        <p:spPr>
          <a:xfrm>
            <a:off x="5705809" y="2535344"/>
            <a:ext cx="2161200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Riga C2 del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rendiconto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10" name="Rahmen 9">
            <a:extLst>
              <a:ext uri="{FF2B5EF4-FFF2-40B4-BE49-F238E27FC236}">
                <a16:creationId xmlns:a16="http://schemas.microsoft.com/office/drawing/2014/main" id="{964763ED-EAD0-3F8E-9326-9BC661694525}"/>
              </a:ext>
            </a:extLst>
          </p:cNvPr>
          <p:cNvSpPr/>
          <p:nvPr/>
        </p:nvSpPr>
        <p:spPr bwMode="auto">
          <a:xfrm>
            <a:off x="3166536" y="3467105"/>
            <a:ext cx="745066" cy="190500"/>
          </a:xfrm>
          <a:prstGeom prst="fram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ahmen 10">
            <a:extLst>
              <a:ext uri="{FF2B5EF4-FFF2-40B4-BE49-F238E27FC236}">
                <a16:creationId xmlns:a16="http://schemas.microsoft.com/office/drawing/2014/main" id="{8E8B1332-9E2B-6FCE-DCBA-84CE0F155286}"/>
              </a:ext>
            </a:extLst>
          </p:cNvPr>
          <p:cNvSpPr/>
          <p:nvPr/>
        </p:nvSpPr>
        <p:spPr bwMode="auto">
          <a:xfrm>
            <a:off x="3196169" y="2290226"/>
            <a:ext cx="745066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ahmen 11">
            <a:extLst>
              <a:ext uri="{FF2B5EF4-FFF2-40B4-BE49-F238E27FC236}">
                <a16:creationId xmlns:a16="http://schemas.microsoft.com/office/drawing/2014/main" id="{D9CFE065-2A5B-E819-2B21-CFB6D8C25356}"/>
              </a:ext>
            </a:extLst>
          </p:cNvPr>
          <p:cNvSpPr/>
          <p:nvPr/>
        </p:nvSpPr>
        <p:spPr bwMode="auto">
          <a:xfrm>
            <a:off x="7867009" y="3333750"/>
            <a:ext cx="565422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ahmen 12">
            <a:extLst>
              <a:ext uri="{FF2B5EF4-FFF2-40B4-BE49-F238E27FC236}">
                <a16:creationId xmlns:a16="http://schemas.microsoft.com/office/drawing/2014/main" id="{FB8F3F2F-5081-8189-8396-0C49EA8115CC}"/>
              </a:ext>
            </a:extLst>
          </p:cNvPr>
          <p:cNvSpPr/>
          <p:nvPr/>
        </p:nvSpPr>
        <p:spPr bwMode="auto">
          <a:xfrm>
            <a:off x="5705809" y="3341342"/>
            <a:ext cx="596900" cy="190500"/>
          </a:xfrm>
          <a:prstGeom prst="fram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ahmen 14">
            <a:extLst>
              <a:ext uri="{FF2B5EF4-FFF2-40B4-BE49-F238E27FC236}">
                <a16:creationId xmlns:a16="http://schemas.microsoft.com/office/drawing/2014/main" id="{68376A4B-A90D-8195-3934-3863CA049E3E}"/>
              </a:ext>
            </a:extLst>
          </p:cNvPr>
          <p:cNvSpPr/>
          <p:nvPr/>
        </p:nvSpPr>
        <p:spPr bwMode="auto">
          <a:xfrm>
            <a:off x="1854201" y="3640656"/>
            <a:ext cx="2057401" cy="190500"/>
          </a:xfrm>
          <a:prstGeom prst="fram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ahmen 15">
            <a:extLst>
              <a:ext uri="{FF2B5EF4-FFF2-40B4-BE49-F238E27FC236}">
                <a16:creationId xmlns:a16="http://schemas.microsoft.com/office/drawing/2014/main" id="{A7F88918-1BEE-564F-2B33-279B0EB35485}"/>
              </a:ext>
            </a:extLst>
          </p:cNvPr>
          <p:cNvSpPr/>
          <p:nvPr/>
        </p:nvSpPr>
        <p:spPr bwMode="auto">
          <a:xfrm>
            <a:off x="6787134" y="3837966"/>
            <a:ext cx="1615018" cy="289786"/>
          </a:xfrm>
          <a:prstGeom prst="fram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261F6E63-A104-84CF-D80E-D8BDBE2EB894}"/>
              </a:ext>
            </a:extLst>
          </p:cNvPr>
          <p:cNvSpPr/>
          <p:nvPr/>
        </p:nvSpPr>
        <p:spPr bwMode="auto">
          <a:xfrm rot="4439326">
            <a:off x="4882308" y="1388848"/>
            <a:ext cx="248057" cy="585596"/>
          </a:xfrm>
          <a:prstGeom prst="downArrow">
            <a:avLst>
              <a:gd name="adj1" fmla="val 34613"/>
              <a:gd name="adj2" fmla="val 50000"/>
            </a:avLst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8DEE6BCF-30CF-6866-84E0-A2EEB8BDCA4B}"/>
              </a:ext>
            </a:extLst>
          </p:cNvPr>
          <p:cNvSpPr txBox="1"/>
          <p:nvPr/>
        </p:nvSpPr>
        <p:spPr>
          <a:xfrm>
            <a:off x="5396774" y="1414583"/>
            <a:ext cx="2161200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raccolta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fondi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EA5C670-9410-DE91-C8DF-5E8D6D1FDF03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11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E878-828D-B68E-3ED0-740F2B125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1AF83B3-ADB0-DDBC-B6AD-307660E8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06" y="1851746"/>
            <a:ext cx="6517703" cy="4005551"/>
          </a:xfrm>
          <a:prstGeom prst="rect">
            <a:avLst/>
          </a:prstGeom>
        </p:spPr>
      </p:pic>
      <p:sp>
        <p:nvSpPr>
          <p:cNvPr id="26626" name="Titel 1">
            <a:extLst>
              <a:ext uri="{FF2B5EF4-FFF2-40B4-BE49-F238E27FC236}">
                <a16:creationId xmlns:a16="http://schemas.microsoft.com/office/drawing/2014/main" id="{EB15A3AE-175B-F2F0-9A8A-3537B608C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086" y="365125"/>
            <a:ext cx="8295217" cy="550092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 dirty="0">
                <a:latin typeface="Calibri"/>
                <a:ea typeface="Calibri"/>
                <a:cs typeface="Calibri"/>
              </a:rPr>
              <a:t>3. Adempiere agli obblighi nel portale Runts</a:t>
            </a:r>
            <a:endParaRPr lang="de-DE" altLang="de-DE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928AEE6-5EFA-015D-84F8-883D0BE9178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C62C8F-5660-28BC-AAD0-A79130A0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D5F78F-F0D6-7BFF-9DD6-7158780FEBC2}"/>
              </a:ext>
            </a:extLst>
          </p:cNvPr>
          <p:cNvSpPr txBox="1"/>
          <p:nvPr/>
        </p:nvSpPr>
        <p:spPr>
          <a:xfrm>
            <a:off x="628649" y="1000702"/>
            <a:ext cx="8248653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Come faccio il deposito bilancio?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C8D17EB0-E7CB-91EE-85E6-99516071D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63856" flipV="1">
            <a:off x="5561272" y="1781752"/>
            <a:ext cx="730797" cy="491845"/>
          </a:xfrm>
          <a:prstGeom prst="rect">
            <a:avLst/>
          </a:prstGeom>
        </p:spPr>
      </p:pic>
      <p:pic>
        <p:nvPicPr>
          <p:cNvPr id="7" name="Grafik 1">
            <a:extLst>
              <a:ext uri="{FF2B5EF4-FFF2-40B4-BE49-F238E27FC236}">
                <a16:creationId xmlns:a16="http://schemas.microsoft.com/office/drawing/2014/main" id="{5EEAD833-98A2-B4DB-B7E1-72688089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00000" flipV="1">
            <a:off x="950266" y="4072159"/>
            <a:ext cx="730797" cy="491845"/>
          </a:xfrm>
          <a:prstGeom prst="rect">
            <a:avLst/>
          </a:prstGeom>
        </p:spPr>
      </p:pic>
      <p:sp>
        <p:nvSpPr>
          <p:cNvPr id="9" name="Ellipse 26636">
            <a:extLst>
              <a:ext uri="{FF2B5EF4-FFF2-40B4-BE49-F238E27FC236}">
                <a16:creationId xmlns:a16="http://schemas.microsoft.com/office/drawing/2014/main" id="{CABF46E8-B7A3-399E-B212-FBA348EF8F13}"/>
              </a:ext>
            </a:extLst>
          </p:cNvPr>
          <p:cNvSpPr/>
          <p:nvPr/>
        </p:nvSpPr>
        <p:spPr bwMode="auto">
          <a:xfrm>
            <a:off x="1959778" y="4106618"/>
            <a:ext cx="2400545" cy="6547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20F6D72-38D8-57D5-421D-3CF52615668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1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AC203-5E34-C031-C59D-ACE1CA7C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8AC282F-98D1-51C2-A236-54937746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" y="988492"/>
            <a:ext cx="9120236" cy="460612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631B216-A467-23B1-AAC2-B619F8BFC29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AB994D-9601-BE99-3E38-11EF17E0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26636">
            <a:extLst>
              <a:ext uri="{FF2B5EF4-FFF2-40B4-BE49-F238E27FC236}">
                <a16:creationId xmlns:a16="http://schemas.microsoft.com/office/drawing/2014/main" id="{F933CFBE-B71C-4A6B-BF65-6EB9158CAD4D}"/>
              </a:ext>
            </a:extLst>
          </p:cNvPr>
          <p:cNvSpPr/>
          <p:nvPr/>
        </p:nvSpPr>
        <p:spPr bwMode="auto">
          <a:xfrm>
            <a:off x="42337" y="2034847"/>
            <a:ext cx="1430394" cy="3708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953BE04-6FAA-0F12-8466-AC5273182C8B}"/>
              </a:ext>
            </a:extLst>
          </p:cNvPr>
          <p:cNvSpPr/>
          <p:nvPr/>
        </p:nvSpPr>
        <p:spPr>
          <a:xfrm>
            <a:off x="24118" y="1210265"/>
            <a:ext cx="5474982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12345678910 - LA MIA ASSOCIAZIONE ODV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53F6E8-29B1-29D2-C459-7E11613458BF}"/>
              </a:ext>
            </a:extLst>
          </p:cNvPr>
          <p:cNvSpPr/>
          <p:nvPr/>
        </p:nvSpPr>
        <p:spPr>
          <a:xfrm>
            <a:off x="29047" y="1029428"/>
            <a:ext cx="1757419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kumimoji="0" lang="de-DE" sz="800" b="1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CCBB18F-1370-CBCC-4A0A-11D8B13747DD}"/>
              </a:ext>
            </a:extLst>
          </p:cNvPr>
          <p:cNvSpPr txBox="1"/>
          <p:nvPr/>
        </p:nvSpPr>
        <p:spPr>
          <a:xfrm>
            <a:off x="1139617" y="146263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5ABAF46-FF07-F6AF-9C4B-938F7A5A35A6}"/>
              </a:ext>
            </a:extLst>
          </p:cNvPr>
          <p:cNvSpPr txBox="1"/>
          <p:nvPr/>
        </p:nvSpPr>
        <p:spPr>
          <a:xfrm>
            <a:off x="239054" y="500138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857A32E7-ABD8-3698-9A7F-F24C1D27A448}"/>
              </a:ext>
            </a:extLst>
          </p:cNvPr>
          <p:cNvSpPr txBox="1"/>
          <p:nvPr/>
        </p:nvSpPr>
        <p:spPr>
          <a:xfrm>
            <a:off x="1696926" y="1956566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82921920-19BC-86EA-3C92-12D06D7E4A81}"/>
              </a:ext>
            </a:extLst>
          </p:cNvPr>
          <p:cNvSpPr txBox="1"/>
          <p:nvPr/>
        </p:nvSpPr>
        <p:spPr>
          <a:xfrm>
            <a:off x="579070" y="5025233"/>
            <a:ext cx="373853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troviamo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pagina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principali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7" name="Ellipse 26636">
            <a:extLst>
              <a:ext uri="{FF2B5EF4-FFF2-40B4-BE49-F238E27FC236}">
                <a16:creationId xmlns:a16="http://schemas.microsoft.com/office/drawing/2014/main" id="{27D6EB94-4C1C-98E8-4526-9CFEEAA491F2}"/>
              </a:ext>
            </a:extLst>
          </p:cNvPr>
          <p:cNvSpPr/>
          <p:nvPr/>
        </p:nvSpPr>
        <p:spPr bwMode="auto">
          <a:xfrm>
            <a:off x="42337" y="2432410"/>
            <a:ext cx="1492269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8" name="Textfeld 1027">
            <a:extLst>
              <a:ext uri="{FF2B5EF4-FFF2-40B4-BE49-F238E27FC236}">
                <a16:creationId xmlns:a16="http://schemas.microsoft.com/office/drawing/2014/main" id="{3A67EC75-CF30-D966-6F00-3B5C1D8F4BF2}"/>
              </a:ext>
            </a:extLst>
          </p:cNvPr>
          <p:cNvSpPr txBox="1"/>
          <p:nvPr/>
        </p:nvSpPr>
        <p:spPr>
          <a:xfrm>
            <a:off x="1660192" y="246330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0" name="Ellipse 26636">
            <a:extLst>
              <a:ext uri="{FF2B5EF4-FFF2-40B4-BE49-F238E27FC236}">
                <a16:creationId xmlns:a16="http://schemas.microsoft.com/office/drawing/2014/main" id="{80B2BF50-1867-8B34-0E34-21BAB7F0E747}"/>
              </a:ext>
            </a:extLst>
          </p:cNvPr>
          <p:cNvSpPr/>
          <p:nvPr/>
        </p:nvSpPr>
        <p:spPr bwMode="auto">
          <a:xfrm>
            <a:off x="6109363" y="3275111"/>
            <a:ext cx="1492269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F9E6F051-B1BA-B854-F24F-734D340ECBDF}"/>
              </a:ext>
            </a:extLst>
          </p:cNvPr>
          <p:cNvSpPr txBox="1"/>
          <p:nvPr/>
        </p:nvSpPr>
        <p:spPr>
          <a:xfrm>
            <a:off x="592596" y="5376260"/>
            <a:ext cx="581243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Selezionare qui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l'anno di riferimento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ad esempio, per il bilancio dell'anno 2025, selezionare 2025.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97C44E77-A686-4398-E97B-F512789B4192}"/>
              </a:ext>
            </a:extLst>
          </p:cNvPr>
          <p:cNvSpPr txBox="1"/>
          <p:nvPr/>
        </p:nvSpPr>
        <p:spPr>
          <a:xfrm>
            <a:off x="239054" y="536863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33" name="Rechteck 1032">
            <a:extLst>
              <a:ext uri="{FF2B5EF4-FFF2-40B4-BE49-F238E27FC236}">
                <a16:creationId xmlns:a16="http://schemas.microsoft.com/office/drawing/2014/main" id="{E0B81867-8274-2B6F-7B5B-225E4FD58A20}"/>
              </a:ext>
            </a:extLst>
          </p:cNvPr>
          <p:cNvSpPr/>
          <p:nvPr/>
        </p:nvSpPr>
        <p:spPr>
          <a:xfrm>
            <a:off x="207981" y="3447289"/>
            <a:ext cx="578483" cy="83919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</a:t>
            </a:r>
            <a:endParaRPr kumimoji="0" lang="it-IT" sz="6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4" name="Rechteck 1033">
            <a:extLst>
              <a:ext uri="{FF2B5EF4-FFF2-40B4-BE49-F238E27FC236}">
                <a16:creationId xmlns:a16="http://schemas.microsoft.com/office/drawing/2014/main" id="{751B0903-35D0-B287-E2C9-E4A76174E22D}"/>
              </a:ext>
            </a:extLst>
          </p:cNvPr>
          <p:cNvSpPr/>
          <p:nvPr/>
        </p:nvSpPr>
        <p:spPr>
          <a:xfrm>
            <a:off x="3184573" y="3451521"/>
            <a:ext cx="858897" cy="70923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TIZIANI</a:t>
            </a:r>
            <a:endParaRPr kumimoji="0" lang="it-IT" sz="6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5" name="Rechteck 1034">
            <a:extLst>
              <a:ext uri="{FF2B5EF4-FFF2-40B4-BE49-F238E27FC236}">
                <a16:creationId xmlns:a16="http://schemas.microsoft.com/office/drawing/2014/main" id="{D38B2E1F-12CB-F612-D1DC-C20391621760}"/>
              </a:ext>
            </a:extLst>
          </p:cNvPr>
          <p:cNvSpPr/>
          <p:nvPr/>
        </p:nvSpPr>
        <p:spPr>
          <a:xfrm>
            <a:off x="193016" y="3894488"/>
            <a:ext cx="1952177" cy="68823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Times New Roman" panose="02020603050405020304" pitchFamily="18" charset="0"/>
              </a:rPr>
              <a:t>TZITZN70A01A952G</a:t>
            </a:r>
          </a:p>
        </p:txBody>
      </p:sp>
      <p:sp>
        <p:nvSpPr>
          <p:cNvPr id="1037" name="Ellipse 26636">
            <a:extLst>
              <a:ext uri="{FF2B5EF4-FFF2-40B4-BE49-F238E27FC236}">
                <a16:creationId xmlns:a16="http://schemas.microsoft.com/office/drawing/2014/main" id="{AB042FFC-6827-C879-6F15-A050D665ECE3}"/>
              </a:ext>
            </a:extLst>
          </p:cNvPr>
          <p:cNvSpPr/>
          <p:nvPr/>
        </p:nvSpPr>
        <p:spPr bwMode="auto">
          <a:xfrm>
            <a:off x="6282930" y="3946922"/>
            <a:ext cx="1731883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8" name="Textfeld 1037">
            <a:extLst>
              <a:ext uri="{FF2B5EF4-FFF2-40B4-BE49-F238E27FC236}">
                <a16:creationId xmlns:a16="http://schemas.microsoft.com/office/drawing/2014/main" id="{E9E9F4E4-D0B8-4232-5D65-08275BC0DD22}"/>
              </a:ext>
            </a:extLst>
          </p:cNvPr>
          <p:cNvSpPr txBox="1"/>
          <p:nvPr/>
        </p:nvSpPr>
        <p:spPr>
          <a:xfrm>
            <a:off x="239054" y="572010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44ACCD49-547E-96FF-99ED-23B1AC75887C}"/>
              </a:ext>
            </a:extLst>
          </p:cNvPr>
          <p:cNvSpPr txBox="1"/>
          <p:nvPr/>
        </p:nvSpPr>
        <p:spPr>
          <a:xfrm>
            <a:off x="536658" y="5738703"/>
            <a:ext cx="655004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Indicare qui il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totale delle entrate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in caso di cifre decimali, arrotondare al numero intero superiore.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D9AFE073-19E4-B03A-E0C1-C2C1A7492EAE}"/>
              </a:ext>
            </a:extLst>
          </p:cNvPr>
          <p:cNvSpPr txBox="1"/>
          <p:nvPr/>
        </p:nvSpPr>
        <p:spPr>
          <a:xfrm>
            <a:off x="596829" y="6094492"/>
            <a:ext cx="655004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Selezionare qui «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Soggetto legittimato per l'aggiornamento/deposito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E2678908-9061-AD8F-EC9F-270EC13BABCD}"/>
              </a:ext>
            </a:extLst>
          </p:cNvPr>
          <p:cNvSpPr txBox="1"/>
          <p:nvPr/>
        </p:nvSpPr>
        <p:spPr>
          <a:xfrm>
            <a:off x="239054" y="607807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43" name="Rechteck 1042">
            <a:extLst>
              <a:ext uri="{FF2B5EF4-FFF2-40B4-BE49-F238E27FC236}">
                <a16:creationId xmlns:a16="http://schemas.microsoft.com/office/drawing/2014/main" id="{2A018C2F-2FF8-F048-95D8-FE0A241564FE}"/>
              </a:ext>
            </a:extLst>
          </p:cNvPr>
          <p:cNvSpPr/>
          <p:nvPr/>
        </p:nvSpPr>
        <p:spPr>
          <a:xfrm>
            <a:off x="3295891" y="3878392"/>
            <a:ext cx="1309800" cy="109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tizio.tiziani@mail.com</a:t>
            </a:r>
            <a:endParaRPr kumimoji="0" lang="it-IT" sz="6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4" name="Textfeld 1043">
            <a:extLst>
              <a:ext uri="{FF2B5EF4-FFF2-40B4-BE49-F238E27FC236}">
                <a16:creationId xmlns:a16="http://schemas.microsoft.com/office/drawing/2014/main" id="{B53B9690-84A7-50AA-443C-5C359297BB9A}"/>
              </a:ext>
            </a:extLst>
          </p:cNvPr>
          <p:cNvSpPr txBox="1"/>
          <p:nvPr/>
        </p:nvSpPr>
        <p:spPr>
          <a:xfrm>
            <a:off x="236406" y="643035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45" name="Textfeld 1044">
            <a:extLst>
              <a:ext uri="{FF2B5EF4-FFF2-40B4-BE49-F238E27FC236}">
                <a16:creationId xmlns:a16="http://schemas.microsoft.com/office/drawing/2014/main" id="{4DB06A63-8C1C-393F-92F3-24B5DEA4C63F}"/>
              </a:ext>
            </a:extLst>
          </p:cNvPr>
          <p:cNvSpPr txBox="1"/>
          <p:nvPr/>
        </p:nvSpPr>
        <p:spPr>
          <a:xfrm>
            <a:off x="621328" y="6445408"/>
            <a:ext cx="655004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 qui per continuare a compilare la domanda.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D31505-6911-E540-69A3-8DB08AD3A231}"/>
              </a:ext>
            </a:extLst>
          </p:cNvPr>
          <p:cNvSpPr txBox="1"/>
          <p:nvPr/>
        </p:nvSpPr>
        <p:spPr>
          <a:xfrm>
            <a:off x="7861172" y="322876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F5A910-9B28-893B-BB45-709C0143C2E1}"/>
              </a:ext>
            </a:extLst>
          </p:cNvPr>
          <p:cNvSpPr txBox="1"/>
          <p:nvPr/>
        </p:nvSpPr>
        <p:spPr>
          <a:xfrm>
            <a:off x="7920434" y="535759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Ellipse 26636">
            <a:extLst>
              <a:ext uri="{FF2B5EF4-FFF2-40B4-BE49-F238E27FC236}">
                <a16:creationId xmlns:a16="http://schemas.microsoft.com/office/drawing/2014/main" id="{A924B0F4-B98E-5FE9-DBCA-7E48779A9DA2}"/>
              </a:ext>
            </a:extLst>
          </p:cNvPr>
          <p:cNvSpPr/>
          <p:nvPr/>
        </p:nvSpPr>
        <p:spPr bwMode="auto">
          <a:xfrm>
            <a:off x="8301566" y="5345228"/>
            <a:ext cx="1013913" cy="2854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1153AA-803E-9E91-C000-19AC42F753B7}"/>
              </a:ext>
            </a:extLst>
          </p:cNvPr>
          <p:cNvSpPr txBox="1"/>
          <p:nvPr/>
        </p:nvSpPr>
        <p:spPr>
          <a:xfrm>
            <a:off x="500632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Deposito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bilancio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–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Inserimento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principali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C91458-3801-B074-F2D5-7EF706010D4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20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2EA15-9A4A-2012-8EE9-8F04EEC1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6B3F5E-ED28-6FE1-A8D4-4C50A773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113116"/>
            <a:ext cx="9144000" cy="27505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195848-07B3-196B-B11F-B8177E1C1E7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9FBC6-9595-0E9C-BFEF-A5404EF3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EA32D13-8A9E-3E8A-8AFD-31B3B51FDE45}"/>
              </a:ext>
            </a:extLst>
          </p:cNvPr>
          <p:cNvSpPr txBox="1"/>
          <p:nvPr/>
        </p:nvSpPr>
        <p:spPr>
          <a:xfrm>
            <a:off x="2919447" y="172925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240277C-8D9F-7C7E-55EA-6417E57E82C0}"/>
              </a:ext>
            </a:extLst>
          </p:cNvPr>
          <p:cNvSpPr txBox="1"/>
          <p:nvPr/>
        </p:nvSpPr>
        <p:spPr>
          <a:xfrm>
            <a:off x="811538" y="4928968"/>
            <a:ext cx="224069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troviamo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pagina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AA4EBB-2073-9303-7EEA-270CA187466C}"/>
              </a:ext>
            </a:extLst>
          </p:cNvPr>
          <p:cNvSpPr txBox="1"/>
          <p:nvPr/>
        </p:nvSpPr>
        <p:spPr>
          <a:xfrm>
            <a:off x="456603" y="493552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D70048-E223-3F67-84CB-EDD5D3E5F2D8}"/>
              </a:ext>
            </a:extLst>
          </p:cNvPr>
          <p:cNvSpPr txBox="1"/>
          <p:nvPr/>
        </p:nvSpPr>
        <p:spPr>
          <a:xfrm>
            <a:off x="456603" y="539419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3E8575-4187-F01D-C928-6B4ADEC62C0E}"/>
              </a:ext>
            </a:extLst>
          </p:cNvPr>
          <p:cNvSpPr txBox="1"/>
          <p:nvPr/>
        </p:nvSpPr>
        <p:spPr>
          <a:xfrm>
            <a:off x="785411" y="5402399"/>
            <a:ext cx="4595156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Cliccate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caricare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il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– non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deve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essere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firmato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digitalmente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9" name="Ellipse 26636">
            <a:extLst>
              <a:ext uri="{FF2B5EF4-FFF2-40B4-BE49-F238E27FC236}">
                <a16:creationId xmlns:a16="http://schemas.microsoft.com/office/drawing/2014/main" id="{2B7D2DCD-6C27-2AFE-F831-460F4FAC69F2}"/>
              </a:ext>
            </a:extLst>
          </p:cNvPr>
          <p:cNvSpPr/>
          <p:nvPr/>
        </p:nvSpPr>
        <p:spPr bwMode="auto">
          <a:xfrm>
            <a:off x="8006382" y="3218216"/>
            <a:ext cx="1146327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264EA0-F27F-DCC9-C8F5-2D7D7182DACA}"/>
              </a:ext>
            </a:extLst>
          </p:cNvPr>
          <p:cNvSpPr txBox="1"/>
          <p:nvPr/>
        </p:nvSpPr>
        <p:spPr>
          <a:xfrm>
            <a:off x="7632696" y="321398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56F04EB-DBE0-8DEF-DD37-EDA7BBFD68F4}"/>
              </a:ext>
            </a:extLst>
          </p:cNvPr>
          <p:cNvSpPr/>
          <p:nvPr/>
        </p:nvSpPr>
        <p:spPr>
          <a:xfrm>
            <a:off x="349316" y="1441901"/>
            <a:ext cx="5369431" cy="1832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12345678910 - LA MIA ASSOCIAZIONE ODV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2642B55-C57B-5025-C926-239236428554}"/>
              </a:ext>
            </a:extLst>
          </p:cNvPr>
          <p:cNvSpPr/>
          <p:nvPr/>
        </p:nvSpPr>
        <p:spPr>
          <a:xfrm>
            <a:off x="338578" y="1273476"/>
            <a:ext cx="1828888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kumimoji="0" lang="de-DE" sz="800" b="1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71A848-A591-FFDB-EBA5-EE120931DFED}"/>
              </a:ext>
            </a:extLst>
          </p:cNvPr>
          <p:cNvSpPr txBox="1"/>
          <p:nvPr/>
        </p:nvSpPr>
        <p:spPr>
          <a:xfrm>
            <a:off x="479467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Deposito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bilancio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caricare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Screenshot, Text, Software, Reihe enthält.&#10;&#10;KI-generierte Inhalte können fehlerhaft sein.">
            <a:extLst>
              <a:ext uri="{FF2B5EF4-FFF2-40B4-BE49-F238E27FC236}">
                <a16:creationId xmlns:a16="http://schemas.microsoft.com/office/drawing/2014/main" id="{89A5BBE4-66B1-8B98-8D1A-89E0DCC9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19848" r="57841" b="68125"/>
          <a:stretch>
            <a:fillRect/>
          </a:stretch>
        </p:blipFill>
        <p:spPr>
          <a:xfrm>
            <a:off x="3327401" y="1682434"/>
            <a:ext cx="766961" cy="379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5ECA97-1398-B998-2E62-C6D2ACAE1B4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62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D4BD-2F5B-A1CB-0473-85463BA7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2FD48D5-ADE5-2AE3-5DF1-57476F3C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64" y="1386655"/>
            <a:ext cx="3505200" cy="2476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601001-AA91-2122-F616-7A19722E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7" y="1422764"/>
            <a:ext cx="4048125" cy="25527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D3B9551-040C-485F-9C8D-B30D700E19C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05B857-1550-5B10-2725-1111F3D0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858F9EF-B89B-B045-9911-033A21727EB7}"/>
              </a:ext>
            </a:extLst>
          </p:cNvPr>
          <p:cNvSpPr txBox="1"/>
          <p:nvPr/>
        </p:nvSpPr>
        <p:spPr>
          <a:xfrm>
            <a:off x="776702" y="4482046"/>
            <a:ext cx="3870712" cy="1107996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Prego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selezionate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tipo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documento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„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d‘esercizio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“ per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modelli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A, B, C, D, E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eventuali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raccolta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fondi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eventuali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documenti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la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relazione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dell‘organo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controllo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il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sociale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ecc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selezionate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tipo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documento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adatto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1EA4FD-5560-AF59-C483-8BD8525CFD1F}"/>
              </a:ext>
            </a:extLst>
          </p:cNvPr>
          <p:cNvSpPr txBox="1"/>
          <p:nvPr/>
        </p:nvSpPr>
        <p:spPr>
          <a:xfrm>
            <a:off x="456603" y="445896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53CC1C2-38EB-F4A8-5B7E-82A5C8E2E404}"/>
              </a:ext>
            </a:extLst>
          </p:cNvPr>
          <p:cNvSpPr txBox="1"/>
          <p:nvPr/>
        </p:nvSpPr>
        <p:spPr>
          <a:xfrm>
            <a:off x="447078" y="569542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9617A1D-E1B6-61FE-820D-E6AD0273E468}"/>
              </a:ext>
            </a:extLst>
          </p:cNvPr>
          <p:cNvSpPr txBox="1"/>
          <p:nvPr/>
        </p:nvSpPr>
        <p:spPr>
          <a:xfrm>
            <a:off x="776702" y="5652920"/>
            <a:ext cx="387071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cercare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bilancio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vostri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computer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pdf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/A).</a:t>
            </a:r>
          </a:p>
        </p:txBody>
      </p:sp>
      <p:sp>
        <p:nvSpPr>
          <p:cNvPr id="23" name="Ellipse 26636">
            <a:extLst>
              <a:ext uri="{FF2B5EF4-FFF2-40B4-BE49-F238E27FC236}">
                <a16:creationId xmlns:a16="http://schemas.microsoft.com/office/drawing/2014/main" id="{30783732-C2F2-09FC-8FB9-771EEA56F3B5}"/>
              </a:ext>
            </a:extLst>
          </p:cNvPr>
          <p:cNvSpPr/>
          <p:nvPr/>
        </p:nvSpPr>
        <p:spPr bwMode="auto">
          <a:xfrm>
            <a:off x="714166" y="2049394"/>
            <a:ext cx="1837445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32D95C9-24F2-D30A-9A95-19A2540267F6}"/>
              </a:ext>
            </a:extLst>
          </p:cNvPr>
          <p:cNvSpPr txBox="1"/>
          <p:nvPr/>
        </p:nvSpPr>
        <p:spPr>
          <a:xfrm>
            <a:off x="287977" y="2081016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Ellipse 26636">
            <a:extLst>
              <a:ext uri="{FF2B5EF4-FFF2-40B4-BE49-F238E27FC236}">
                <a16:creationId xmlns:a16="http://schemas.microsoft.com/office/drawing/2014/main" id="{7D282FB5-6AE9-D27E-B730-23DD503BC05A}"/>
              </a:ext>
            </a:extLst>
          </p:cNvPr>
          <p:cNvSpPr/>
          <p:nvPr/>
        </p:nvSpPr>
        <p:spPr bwMode="auto">
          <a:xfrm>
            <a:off x="714167" y="2757537"/>
            <a:ext cx="1515228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6DBE7F0-8D81-8C29-CB5F-92380F54BD22}"/>
              </a:ext>
            </a:extLst>
          </p:cNvPr>
          <p:cNvSpPr txBox="1"/>
          <p:nvPr/>
        </p:nvSpPr>
        <p:spPr>
          <a:xfrm>
            <a:off x="325533" y="291139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BFCFF7-2F42-7D33-18BA-BA69B8425037}"/>
              </a:ext>
            </a:extLst>
          </p:cNvPr>
          <p:cNvSpPr txBox="1"/>
          <p:nvPr/>
        </p:nvSpPr>
        <p:spPr>
          <a:xfrm>
            <a:off x="8111605" y="3777097"/>
            <a:ext cx="376290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9" name="Ellipse 26636">
            <a:extLst>
              <a:ext uri="{FF2B5EF4-FFF2-40B4-BE49-F238E27FC236}">
                <a16:creationId xmlns:a16="http://schemas.microsoft.com/office/drawing/2014/main" id="{3CB9D4C3-1C9E-47D8-0514-62760F11DF71}"/>
              </a:ext>
            </a:extLst>
          </p:cNvPr>
          <p:cNvSpPr/>
          <p:nvPr/>
        </p:nvSpPr>
        <p:spPr bwMode="auto">
          <a:xfrm>
            <a:off x="6311902" y="2751040"/>
            <a:ext cx="1665998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67D96F4-2C37-CAC4-5720-1D69D45F3D1E}"/>
              </a:ext>
            </a:extLst>
          </p:cNvPr>
          <p:cNvSpPr txBox="1"/>
          <p:nvPr/>
        </p:nvSpPr>
        <p:spPr>
          <a:xfrm>
            <a:off x="7883884" y="2603615"/>
            <a:ext cx="380550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EAAD2E-E85A-02FC-EF6B-A1B7434CB3B8}"/>
              </a:ext>
            </a:extLst>
          </p:cNvPr>
          <p:cNvSpPr txBox="1"/>
          <p:nvPr/>
        </p:nvSpPr>
        <p:spPr>
          <a:xfrm>
            <a:off x="5324851" y="4498654"/>
            <a:ext cx="2939343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vedete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9A4E7C9-E4A8-8C89-7EE0-A79C9FBBDA51}"/>
              </a:ext>
            </a:extLst>
          </p:cNvPr>
          <p:cNvSpPr txBox="1"/>
          <p:nvPr/>
        </p:nvSpPr>
        <p:spPr>
          <a:xfrm>
            <a:off x="5316142" y="4928306"/>
            <a:ext cx="3402289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Confermate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voler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selezionato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8A7204A8-1F9A-0663-748D-77148552BD4A}"/>
              </a:ext>
            </a:extLst>
          </p:cNvPr>
          <p:cNvSpPr txBox="1"/>
          <p:nvPr/>
        </p:nvSpPr>
        <p:spPr>
          <a:xfrm>
            <a:off x="4880914" y="446990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23EEA622-8E0F-B0B6-40DD-28D836B828BC}"/>
              </a:ext>
            </a:extLst>
          </p:cNvPr>
          <p:cNvSpPr txBox="1"/>
          <p:nvPr/>
        </p:nvSpPr>
        <p:spPr>
          <a:xfrm>
            <a:off x="4877950" y="4949949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027" name="Ellipse 26636">
            <a:extLst>
              <a:ext uri="{FF2B5EF4-FFF2-40B4-BE49-F238E27FC236}">
                <a16:creationId xmlns:a16="http://schemas.microsoft.com/office/drawing/2014/main" id="{18D2256F-E7DF-8894-2A3F-172065F7F62A}"/>
              </a:ext>
            </a:extLst>
          </p:cNvPr>
          <p:cNvSpPr/>
          <p:nvPr/>
        </p:nvSpPr>
        <p:spPr bwMode="auto">
          <a:xfrm>
            <a:off x="7312427" y="3295531"/>
            <a:ext cx="1053740" cy="37024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C2DE17-66F1-8B83-89BA-99423E17D64C}"/>
              </a:ext>
            </a:extLst>
          </p:cNvPr>
          <p:cNvSpPr txBox="1"/>
          <p:nvPr/>
        </p:nvSpPr>
        <p:spPr>
          <a:xfrm>
            <a:off x="479467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Deposito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bilancio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caricare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EAE151-7240-DEA2-B696-65DA930140A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97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5835-8509-8A4C-0395-FD06D47D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4A14F1C-A49F-FB16-DB26-6B5A1AE5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" y="1328509"/>
            <a:ext cx="9144000" cy="293822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517F0C9-1FC7-AFD8-F2B6-B5F905BCE7B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F93514-056A-A260-050E-823ECEEA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4973E5-A543-FA4F-6A7A-5B32C79DDA90}"/>
              </a:ext>
            </a:extLst>
          </p:cNvPr>
          <p:cNvSpPr/>
          <p:nvPr/>
        </p:nvSpPr>
        <p:spPr>
          <a:xfrm>
            <a:off x="54811" y="1511273"/>
            <a:ext cx="5369431" cy="1832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12345678910 - LA MIA ASSOCIAZIONE ODV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F6E3C77-A3FB-C638-3C20-142B336C9DBB}"/>
              </a:ext>
            </a:extLst>
          </p:cNvPr>
          <p:cNvSpPr/>
          <p:nvPr/>
        </p:nvSpPr>
        <p:spPr>
          <a:xfrm>
            <a:off x="50577" y="1323344"/>
            <a:ext cx="1769755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kumimoji="0" lang="de-DE" sz="800" b="1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kumimoji="0" lang="it-IT" sz="12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3A16A1-23F4-35D8-7A67-84431C4D71BD}"/>
              </a:ext>
            </a:extLst>
          </p:cNvPr>
          <p:cNvSpPr txBox="1"/>
          <p:nvPr/>
        </p:nvSpPr>
        <p:spPr>
          <a:xfrm>
            <a:off x="924532" y="4687357"/>
            <a:ext cx="261030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potete vedere il documento caricato.</a:t>
            </a:r>
          </a:p>
        </p:txBody>
      </p:sp>
      <p:sp>
        <p:nvSpPr>
          <p:cNvPr id="19" name="Ellipse 26636">
            <a:extLst>
              <a:ext uri="{FF2B5EF4-FFF2-40B4-BE49-F238E27FC236}">
                <a16:creationId xmlns:a16="http://schemas.microsoft.com/office/drawing/2014/main" id="{F0137301-30B6-4E10-E483-23D9165EB363}"/>
              </a:ext>
            </a:extLst>
          </p:cNvPr>
          <p:cNvSpPr/>
          <p:nvPr/>
        </p:nvSpPr>
        <p:spPr bwMode="auto">
          <a:xfrm>
            <a:off x="-366133" y="3118746"/>
            <a:ext cx="5455962" cy="48050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720A1F9-3042-F30B-BD42-E1DE671519E9}"/>
              </a:ext>
            </a:extLst>
          </p:cNvPr>
          <p:cNvSpPr/>
          <p:nvPr/>
        </p:nvSpPr>
        <p:spPr>
          <a:xfrm>
            <a:off x="1855595" y="3345963"/>
            <a:ext cx="767042" cy="1832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</a:t>
            </a:r>
            <a:endParaRPr kumimoji="0" lang="it-IT" sz="6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CBC2A05-C3E7-391B-3004-7F830434BCBB}"/>
              </a:ext>
            </a:extLst>
          </p:cNvPr>
          <p:cNvSpPr txBox="1"/>
          <p:nvPr/>
        </p:nvSpPr>
        <p:spPr>
          <a:xfrm>
            <a:off x="414779" y="465786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500BD37-8FB8-7794-616D-80F5258CA85F}"/>
              </a:ext>
            </a:extLst>
          </p:cNvPr>
          <p:cNvSpPr txBox="1"/>
          <p:nvPr/>
        </p:nvSpPr>
        <p:spPr>
          <a:xfrm>
            <a:off x="414779" y="506916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9CC268B-07E0-8646-48CC-C4993995AD7B}"/>
              </a:ext>
            </a:extLst>
          </p:cNvPr>
          <p:cNvSpPr txBox="1"/>
          <p:nvPr/>
        </p:nvSpPr>
        <p:spPr>
          <a:xfrm>
            <a:off x="935454" y="5065187"/>
            <a:ext cx="427311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 è possibile visualizzare, scaricare o eliminare il documento.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0D077DF-31A9-8188-21BC-3F434A87F073}"/>
              </a:ext>
            </a:extLst>
          </p:cNvPr>
          <p:cNvSpPr txBox="1"/>
          <p:nvPr/>
        </p:nvSpPr>
        <p:spPr>
          <a:xfrm>
            <a:off x="414779" y="5474421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C9B9B06F-46A4-479F-40E8-8EC351559018}"/>
              </a:ext>
            </a:extLst>
          </p:cNvPr>
          <p:cNvSpPr txBox="1"/>
          <p:nvPr/>
        </p:nvSpPr>
        <p:spPr>
          <a:xfrm>
            <a:off x="915823" y="5433064"/>
            <a:ext cx="808884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Cliccare qui per aggiungere ulteriori allegati, ad esempio la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relazione sulla raccolta fondi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se avete organizzato raccolte fondi occasionali, oppure la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relazione dell'organo di controllo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qualora ne sia stato nominato uno.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66FA11B1-2CD3-4BEA-114E-35727AE5F4BB}"/>
              </a:ext>
            </a:extLst>
          </p:cNvPr>
          <p:cNvSpPr txBox="1"/>
          <p:nvPr/>
        </p:nvSpPr>
        <p:spPr>
          <a:xfrm>
            <a:off x="909916" y="5933533"/>
            <a:ext cx="3361518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Cliccare su «Avanti» per passare alla pagina successiva.</a:t>
            </a:r>
          </a:p>
        </p:txBody>
      </p:sp>
      <p:sp>
        <p:nvSpPr>
          <p:cNvPr id="1027" name="Textfeld 1026">
            <a:extLst>
              <a:ext uri="{FF2B5EF4-FFF2-40B4-BE49-F238E27FC236}">
                <a16:creationId xmlns:a16="http://schemas.microsoft.com/office/drawing/2014/main" id="{3C51C633-7EB8-FB21-5F4E-1E532E6E75CB}"/>
              </a:ext>
            </a:extLst>
          </p:cNvPr>
          <p:cNvSpPr txBox="1"/>
          <p:nvPr/>
        </p:nvSpPr>
        <p:spPr>
          <a:xfrm>
            <a:off x="414779" y="5915358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28" name="Ellipse 26636">
            <a:extLst>
              <a:ext uri="{FF2B5EF4-FFF2-40B4-BE49-F238E27FC236}">
                <a16:creationId xmlns:a16="http://schemas.microsoft.com/office/drawing/2014/main" id="{F89A0B8B-0011-7871-B76D-FCD86E319855}"/>
              </a:ext>
            </a:extLst>
          </p:cNvPr>
          <p:cNvSpPr/>
          <p:nvPr/>
        </p:nvSpPr>
        <p:spPr bwMode="auto">
          <a:xfrm>
            <a:off x="8457758" y="3309161"/>
            <a:ext cx="417899" cy="2855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Ellipse 26636">
            <a:extLst>
              <a:ext uri="{FF2B5EF4-FFF2-40B4-BE49-F238E27FC236}">
                <a16:creationId xmlns:a16="http://schemas.microsoft.com/office/drawing/2014/main" id="{DDAAD504-CD4D-8ACF-382F-5BBE24AD4B29}"/>
              </a:ext>
            </a:extLst>
          </p:cNvPr>
          <p:cNvSpPr/>
          <p:nvPr/>
        </p:nvSpPr>
        <p:spPr bwMode="auto">
          <a:xfrm>
            <a:off x="8052647" y="3626275"/>
            <a:ext cx="890097" cy="2855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Ellipse 26636">
            <a:extLst>
              <a:ext uri="{FF2B5EF4-FFF2-40B4-BE49-F238E27FC236}">
                <a16:creationId xmlns:a16="http://schemas.microsoft.com/office/drawing/2014/main" id="{8A74AF34-5236-753E-E995-C3E29AA3198A}"/>
              </a:ext>
            </a:extLst>
          </p:cNvPr>
          <p:cNvSpPr/>
          <p:nvPr/>
        </p:nvSpPr>
        <p:spPr bwMode="auto">
          <a:xfrm>
            <a:off x="8358774" y="4003264"/>
            <a:ext cx="890097" cy="2855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6A5404F2-1D2D-2716-5FCA-E16B0D9DC8C3}"/>
              </a:ext>
            </a:extLst>
          </p:cNvPr>
          <p:cNvSpPr txBox="1"/>
          <p:nvPr/>
        </p:nvSpPr>
        <p:spPr>
          <a:xfrm>
            <a:off x="4715561" y="322141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4A70D28E-449C-28A8-F23C-F313310B3598}"/>
              </a:ext>
            </a:extLst>
          </p:cNvPr>
          <p:cNvSpPr txBox="1"/>
          <p:nvPr/>
        </p:nvSpPr>
        <p:spPr>
          <a:xfrm>
            <a:off x="8000365" y="3292229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033" name="Textfeld 1032">
            <a:extLst>
              <a:ext uri="{FF2B5EF4-FFF2-40B4-BE49-F238E27FC236}">
                <a16:creationId xmlns:a16="http://schemas.microsoft.com/office/drawing/2014/main" id="{0498B191-012E-A032-BE0C-189F368826F6}"/>
              </a:ext>
            </a:extLst>
          </p:cNvPr>
          <p:cNvSpPr txBox="1"/>
          <p:nvPr/>
        </p:nvSpPr>
        <p:spPr>
          <a:xfrm>
            <a:off x="7617631" y="365759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FF6C0079-3030-7ABF-130A-F47E13BD4C12}"/>
              </a:ext>
            </a:extLst>
          </p:cNvPr>
          <p:cNvSpPr txBox="1"/>
          <p:nvPr/>
        </p:nvSpPr>
        <p:spPr>
          <a:xfrm>
            <a:off x="8549900" y="4383041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4A9621-9BC3-E8AB-6228-CE9749CE36B3}"/>
              </a:ext>
            </a:extLst>
          </p:cNvPr>
          <p:cNvSpPr txBox="1"/>
          <p:nvPr/>
        </p:nvSpPr>
        <p:spPr>
          <a:xfrm>
            <a:off x="479467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Deposito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bilancio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caricare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allegati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Grafik 3" descr="Ein Bild, das Screenshot, Text, Software, Reihe enthält.&#10;&#10;KI-generierte Inhalte können fehlerhaft sein.">
            <a:extLst>
              <a:ext uri="{FF2B5EF4-FFF2-40B4-BE49-F238E27FC236}">
                <a16:creationId xmlns:a16="http://schemas.microsoft.com/office/drawing/2014/main" id="{8E558220-9B24-6BEB-2D25-A03AD1BBC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19848" r="57841" b="68125"/>
          <a:stretch>
            <a:fillRect/>
          </a:stretch>
        </p:blipFill>
        <p:spPr>
          <a:xfrm>
            <a:off x="3022601" y="1764083"/>
            <a:ext cx="812799" cy="4018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3ABD08-9E04-A10A-28B0-74DD0888266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6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E0F2A-E38C-E443-41D6-2A71188B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5B94D1F-0936-FECE-3394-85B93372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" y="1006002"/>
            <a:ext cx="9144000" cy="479044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C446C48-D874-F05C-F6B3-3653A418F50D}"/>
              </a:ext>
            </a:extLst>
          </p:cNvPr>
          <p:cNvSpPr/>
          <p:nvPr/>
        </p:nvSpPr>
        <p:spPr>
          <a:xfrm>
            <a:off x="0" y="6222978"/>
            <a:ext cx="9132057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10638F-41FC-A1D9-EB60-B0083666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F1B3FFCA-C54C-985E-5BB4-F807BA8C2724}"/>
              </a:ext>
            </a:extLst>
          </p:cNvPr>
          <p:cNvSpPr/>
          <p:nvPr/>
        </p:nvSpPr>
        <p:spPr bwMode="auto">
          <a:xfrm>
            <a:off x="8757789" y="1167290"/>
            <a:ext cx="374268" cy="4446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BD3094-0E9A-1C2C-282D-B519FF03E6EC}"/>
              </a:ext>
            </a:extLst>
          </p:cNvPr>
          <p:cNvSpPr txBox="1"/>
          <p:nvPr/>
        </p:nvSpPr>
        <p:spPr>
          <a:xfrm>
            <a:off x="5519606" y="1369537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A1FC9AD-808C-285C-814E-19EE11F9AFAF}"/>
              </a:ext>
            </a:extLst>
          </p:cNvPr>
          <p:cNvSpPr txBox="1"/>
          <p:nvPr/>
        </p:nvSpPr>
        <p:spPr>
          <a:xfrm>
            <a:off x="4754432" y="1839035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troviamo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sull‘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ultima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pagina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EA1C042-6541-2540-9C67-FAC7F8838A60}"/>
              </a:ext>
            </a:extLst>
          </p:cNvPr>
          <p:cNvSpPr txBox="1"/>
          <p:nvPr/>
        </p:nvSpPr>
        <p:spPr>
          <a:xfrm>
            <a:off x="4262097" y="1800829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CB63721-BF2B-5004-F5B5-D25C411B3930}"/>
              </a:ext>
            </a:extLst>
          </p:cNvPr>
          <p:cNvSpPr txBox="1"/>
          <p:nvPr/>
        </p:nvSpPr>
        <p:spPr>
          <a:xfrm>
            <a:off x="4766707" y="2199368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vedete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riepilogo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dati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36" name="Rechteck 1035">
            <a:extLst>
              <a:ext uri="{FF2B5EF4-FFF2-40B4-BE49-F238E27FC236}">
                <a16:creationId xmlns:a16="http://schemas.microsoft.com/office/drawing/2014/main" id="{80D1485B-9A93-CDD6-E422-36FECEE3A57E}"/>
              </a:ext>
            </a:extLst>
          </p:cNvPr>
          <p:cNvSpPr/>
          <p:nvPr/>
        </p:nvSpPr>
        <p:spPr>
          <a:xfrm>
            <a:off x="70594" y="1148254"/>
            <a:ext cx="6242668" cy="156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12345678910 - LA MIA ASSOCAZIONE ODV</a:t>
            </a:r>
            <a:endParaRPr kumimoji="0" lang="it-IT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7" name="Rechteck 1036">
            <a:extLst>
              <a:ext uri="{FF2B5EF4-FFF2-40B4-BE49-F238E27FC236}">
                <a16:creationId xmlns:a16="http://schemas.microsoft.com/office/drawing/2014/main" id="{DC5A97C3-F6E2-6FDF-9A34-6B8D1989056C}"/>
              </a:ext>
            </a:extLst>
          </p:cNvPr>
          <p:cNvSpPr/>
          <p:nvPr/>
        </p:nvSpPr>
        <p:spPr>
          <a:xfrm>
            <a:off x="70594" y="1009064"/>
            <a:ext cx="2109573" cy="1215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kumimoji="0" lang="de-DE" sz="10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kumimoji="0" lang="it-IT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8" name="Ellipse 26636">
            <a:extLst>
              <a:ext uri="{FF2B5EF4-FFF2-40B4-BE49-F238E27FC236}">
                <a16:creationId xmlns:a16="http://schemas.microsoft.com/office/drawing/2014/main" id="{AF615A1F-2AB0-DBC7-63E1-782C6DE1146B}"/>
              </a:ext>
            </a:extLst>
          </p:cNvPr>
          <p:cNvSpPr/>
          <p:nvPr/>
        </p:nvSpPr>
        <p:spPr bwMode="auto">
          <a:xfrm>
            <a:off x="-37319" y="2002194"/>
            <a:ext cx="1760995" cy="443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4B74954E-0CB6-1A5F-1023-8B4C8D7F3734}"/>
              </a:ext>
            </a:extLst>
          </p:cNvPr>
          <p:cNvSpPr txBox="1"/>
          <p:nvPr/>
        </p:nvSpPr>
        <p:spPr>
          <a:xfrm>
            <a:off x="4257718" y="2191562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5A18C10C-BE06-FB7E-BD3D-585D57AC525F}"/>
              </a:ext>
            </a:extLst>
          </p:cNvPr>
          <p:cNvSpPr txBox="1"/>
          <p:nvPr/>
        </p:nvSpPr>
        <p:spPr>
          <a:xfrm>
            <a:off x="4257718" y="2613683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041" name="Textfeld 1040">
            <a:extLst>
              <a:ext uri="{FF2B5EF4-FFF2-40B4-BE49-F238E27FC236}">
                <a16:creationId xmlns:a16="http://schemas.microsoft.com/office/drawing/2014/main" id="{F6BB8CF0-0EAB-9903-57C2-5FFAA104C333}"/>
              </a:ext>
            </a:extLst>
          </p:cNvPr>
          <p:cNvSpPr txBox="1"/>
          <p:nvPr/>
        </p:nvSpPr>
        <p:spPr>
          <a:xfrm>
            <a:off x="4754432" y="2539823"/>
            <a:ext cx="3743264" cy="60016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Cliccate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confermare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-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tramite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dichiarazione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sostitutiva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registrati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 i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documenti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caricati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sono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veritieri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70BF19E1-455E-0B77-2A52-25DDE2EE6F11}"/>
              </a:ext>
            </a:extLst>
          </p:cNvPr>
          <p:cNvSpPr txBox="1"/>
          <p:nvPr/>
        </p:nvSpPr>
        <p:spPr>
          <a:xfrm>
            <a:off x="4771850" y="3089125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Scaricate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distinta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firmatela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digitalmente</a:t>
            </a: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3" name="Textfeld 1042">
            <a:extLst>
              <a:ext uri="{FF2B5EF4-FFF2-40B4-BE49-F238E27FC236}">
                <a16:creationId xmlns:a16="http://schemas.microsoft.com/office/drawing/2014/main" id="{623505DA-A4C9-D412-D6E5-F2D6BDA745E6}"/>
              </a:ext>
            </a:extLst>
          </p:cNvPr>
          <p:cNvSpPr txBox="1"/>
          <p:nvPr/>
        </p:nvSpPr>
        <p:spPr>
          <a:xfrm>
            <a:off x="4266427" y="3090932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044" name="Textfeld 1043">
            <a:extLst>
              <a:ext uri="{FF2B5EF4-FFF2-40B4-BE49-F238E27FC236}">
                <a16:creationId xmlns:a16="http://schemas.microsoft.com/office/drawing/2014/main" id="{4E97A04C-BBDE-C1AA-AD64-4ABE5AF6FA4B}"/>
              </a:ext>
            </a:extLst>
          </p:cNvPr>
          <p:cNvSpPr txBox="1"/>
          <p:nvPr/>
        </p:nvSpPr>
        <p:spPr>
          <a:xfrm>
            <a:off x="4771850" y="3513366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Caricate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distinta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firmata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digitalmente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formato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p7m). </a:t>
            </a:r>
          </a:p>
        </p:txBody>
      </p:sp>
      <p:sp>
        <p:nvSpPr>
          <p:cNvPr id="1045" name="Textfeld 1044">
            <a:extLst>
              <a:ext uri="{FF2B5EF4-FFF2-40B4-BE49-F238E27FC236}">
                <a16:creationId xmlns:a16="http://schemas.microsoft.com/office/drawing/2014/main" id="{E005B335-3F71-57F6-33E3-4C87E2CAC16A}"/>
              </a:ext>
            </a:extLst>
          </p:cNvPr>
          <p:cNvSpPr txBox="1"/>
          <p:nvPr/>
        </p:nvSpPr>
        <p:spPr>
          <a:xfrm>
            <a:off x="4260981" y="3493913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46" name="Textfeld 1045">
            <a:extLst>
              <a:ext uri="{FF2B5EF4-FFF2-40B4-BE49-F238E27FC236}">
                <a16:creationId xmlns:a16="http://schemas.microsoft.com/office/drawing/2014/main" id="{372FAA4D-6B1B-2D4C-4589-55AE2FECECB6}"/>
              </a:ext>
            </a:extLst>
          </p:cNvPr>
          <p:cNvSpPr txBox="1"/>
          <p:nvPr/>
        </p:nvSpPr>
        <p:spPr>
          <a:xfrm>
            <a:off x="4763141" y="3924428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Cliccate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de-DE" sz="11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Invia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inviare la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47" name="Textfeld 1046">
            <a:extLst>
              <a:ext uri="{FF2B5EF4-FFF2-40B4-BE49-F238E27FC236}">
                <a16:creationId xmlns:a16="http://schemas.microsoft.com/office/drawing/2014/main" id="{90F05FB8-FAC1-44CE-1996-6D2B2366B856}"/>
              </a:ext>
            </a:extLst>
          </p:cNvPr>
          <p:cNvSpPr txBox="1"/>
          <p:nvPr/>
        </p:nvSpPr>
        <p:spPr>
          <a:xfrm>
            <a:off x="4257718" y="3914331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48" name="Rechteck 1047">
            <a:extLst>
              <a:ext uri="{FF2B5EF4-FFF2-40B4-BE49-F238E27FC236}">
                <a16:creationId xmlns:a16="http://schemas.microsoft.com/office/drawing/2014/main" id="{03C01435-FA93-0DE9-92A2-9BC8E3672105}"/>
              </a:ext>
            </a:extLst>
          </p:cNvPr>
          <p:cNvSpPr/>
          <p:nvPr/>
        </p:nvSpPr>
        <p:spPr>
          <a:xfrm>
            <a:off x="533024" y="2869956"/>
            <a:ext cx="1343077" cy="939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tizio.tiziani@mail.com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Textfeld 1048">
            <a:extLst>
              <a:ext uri="{FF2B5EF4-FFF2-40B4-BE49-F238E27FC236}">
                <a16:creationId xmlns:a16="http://schemas.microsoft.com/office/drawing/2014/main" id="{6A9A4691-2264-0F61-77AD-3FE470C51C2A}"/>
              </a:ext>
            </a:extLst>
          </p:cNvPr>
          <p:cNvSpPr txBox="1"/>
          <p:nvPr/>
        </p:nvSpPr>
        <p:spPr>
          <a:xfrm>
            <a:off x="8347584" y="510772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50" name="Ellipse 26636">
            <a:extLst>
              <a:ext uri="{FF2B5EF4-FFF2-40B4-BE49-F238E27FC236}">
                <a16:creationId xmlns:a16="http://schemas.microsoft.com/office/drawing/2014/main" id="{87C9BE53-A3FE-3718-D8EA-DB66A67E8790}"/>
              </a:ext>
            </a:extLst>
          </p:cNvPr>
          <p:cNvSpPr/>
          <p:nvPr/>
        </p:nvSpPr>
        <p:spPr bwMode="auto">
          <a:xfrm>
            <a:off x="8449903" y="5502416"/>
            <a:ext cx="769124" cy="35059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1" name="Ellipse 26636">
            <a:extLst>
              <a:ext uri="{FF2B5EF4-FFF2-40B4-BE49-F238E27FC236}">
                <a16:creationId xmlns:a16="http://schemas.microsoft.com/office/drawing/2014/main" id="{1D0AACEF-23BF-FEB2-8B7D-89DACEA162E6}"/>
              </a:ext>
            </a:extLst>
          </p:cNvPr>
          <p:cNvSpPr/>
          <p:nvPr/>
        </p:nvSpPr>
        <p:spPr bwMode="auto">
          <a:xfrm>
            <a:off x="920164" y="4993138"/>
            <a:ext cx="1089557" cy="443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2" name="Textfeld 1051">
            <a:extLst>
              <a:ext uri="{FF2B5EF4-FFF2-40B4-BE49-F238E27FC236}">
                <a16:creationId xmlns:a16="http://schemas.microsoft.com/office/drawing/2014/main" id="{8B21EFFB-02A2-AF73-029C-FBFFEF3BB96D}"/>
              </a:ext>
            </a:extLst>
          </p:cNvPr>
          <p:cNvSpPr txBox="1"/>
          <p:nvPr/>
        </p:nvSpPr>
        <p:spPr>
          <a:xfrm>
            <a:off x="1523843" y="549878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53" name="Ellipse 26636">
            <a:extLst>
              <a:ext uri="{FF2B5EF4-FFF2-40B4-BE49-F238E27FC236}">
                <a16:creationId xmlns:a16="http://schemas.microsoft.com/office/drawing/2014/main" id="{00C8C709-C0FA-242F-37C2-635BE23FA876}"/>
              </a:ext>
            </a:extLst>
          </p:cNvPr>
          <p:cNvSpPr/>
          <p:nvPr/>
        </p:nvSpPr>
        <p:spPr bwMode="auto">
          <a:xfrm>
            <a:off x="-22088" y="3483245"/>
            <a:ext cx="1438292" cy="3522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4" name="Ellipse 26636">
            <a:extLst>
              <a:ext uri="{FF2B5EF4-FFF2-40B4-BE49-F238E27FC236}">
                <a16:creationId xmlns:a16="http://schemas.microsoft.com/office/drawing/2014/main" id="{BEF38D94-C821-77BA-3E79-47377E75B494}"/>
              </a:ext>
            </a:extLst>
          </p:cNvPr>
          <p:cNvSpPr/>
          <p:nvPr/>
        </p:nvSpPr>
        <p:spPr bwMode="auto">
          <a:xfrm>
            <a:off x="67698" y="4324849"/>
            <a:ext cx="295634" cy="255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4" name="Rechteck 26623">
            <a:extLst>
              <a:ext uri="{FF2B5EF4-FFF2-40B4-BE49-F238E27FC236}">
                <a16:creationId xmlns:a16="http://schemas.microsoft.com/office/drawing/2014/main" id="{4D57EFC4-AF4E-955C-D431-4E40C031060F}"/>
              </a:ext>
            </a:extLst>
          </p:cNvPr>
          <p:cNvSpPr/>
          <p:nvPr/>
        </p:nvSpPr>
        <p:spPr>
          <a:xfrm>
            <a:off x="371737" y="2529528"/>
            <a:ext cx="566223" cy="1032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TIZIO</a:t>
            </a:r>
            <a:endParaRPr kumimoji="0" lang="it-IT" sz="6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5" name="Rechteck 26624">
            <a:extLst>
              <a:ext uri="{FF2B5EF4-FFF2-40B4-BE49-F238E27FC236}">
                <a16:creationId xmlns:a16="http://schemas.microsoft.com/office/drawing/2014/main" id="{6DA07F8E-E8B9-0693-26DC-2445D1DC68B3}"/>
              </a:ext>
            </a:extLst>
          </p:cNvPr>
          <p:cNvSpPr/>
          <p:nvPr/>
        </p:nvSpPr>
        <p:spPr>
          <a:xfrm>
            <a:off x="569687" y="2741647"/>
            <a:ext cx="1243709" cy="944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Times New Roman" panose="02020603050405020304" pitchFamily="18" charset="0"/>
              </a:rPr>
              <a:t>TZITZN70A01A952G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Ellipse 26636">
            <a:extLst>
              <a:ext uri="{FF2B5EF4-FFF2-40B4-BE49-F238E27FC236}">
                <a16:creationId xmlns:a16="http://schemas.microsoft.com/office/drawing/2014/main" id="{197DB9E0-6BAF-6E6E-43AB-1F3EDF501C07}"/>
              </a:ext>
            </a:extLst>
          </p:cNvPr>
          <p:cNvSpPr/>
          <p:nvPr/>
        </p:nvSpPr>
        <p:spPr bwMode="auto">
          <a:xfrm>
            <a:off x="389" y="5023626"/>
            <a:ext cx="951323" cy="443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Textfeld 26627">
            <a:extLst>
              <a:ext uri="{FF2B5EF4-FFF2-40B4-BE49-F238E27FC236}">
                <a16:creationId xmlns:a16="http://schemas.microsoft.com/office/drawing/2014/main" id="{EDACD5BF-4EE7-198E-A35D-151D8392B8C2}"/>
              </a:ext>
            </a:extLst>
          </p:cNvPr>
          <p:cNvSpPr txBox="1"/>
          <p:nvPr/>
        </p:nvSpPr>
        <p:spPr>
          <a:xfrm>
            <a:off x="295086" y="550498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6629" name="Textfeld 26628">
            <a:extLst>
              <a:ext uri="{FF2B5EF4-FFF2-40B4-BE49-F238E27FC236}">
                <a16:creationId xmlns:a16="http://schemas.microsoft.com/office/drawing/2014/main" id="{7EFD0503-5B80-CCBD-AE46-5E6DD3C342C2}"/>
              </a:ext>
            </a:extLst>
          </p:cNvPr>
          <p:cNvSpPr txBox="1"/>
          <p:nvPr/>
        </p:nvSpPr>
        <p:spPr>
          <a:xfrm>
            <a:off x="403214" y="406931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6630" name="Textfeld 26629">
            <a:extLst>
              <a:ext uri="{FF2B5EF4-FFF2-40B4-BE49-F238E27FC236}">
                <a16:creationId xmlns:a16="http://schemas.microsoft.com/office/drawing/2014/main" id="{716A34EF-1493-EA36-34B9-68E108011E60}"/>
              </a:ext>
            </a:extLst>
          </p:cNvPr>
          <p:cNvSpPr txBox="1"/>
          <p:nvPr/>
        </p:nvSpPr>
        <p:spPr>
          <a:xfrm>
            <a:off x="1853556" y="2026873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6F8F66-9254-D843-263A-13991D756528}"/>
              </a:ext>
            </a:extLst>
          </p:cNvPr>
          <p:cNvSpPr txBox="1"/>
          <p:nvPr/>
        </p:nvSpPr>
        <p:spPr>
          <a:xfrm>
            <a:off x="479467" y="164016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Deposito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inviare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pratica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3E54ED-4E6C-2196-4B04-2F4EF083C99C}"/>
              </a:ext>
            </a:extLst>
          </p:cNvPr>
          <p:cNvSpPr/>
          <p:nvPr/>
        </p:nvSpPr>
        <p:spPr>
          <a:xfrm>
            <a:off x="459774" y="2632759"/>
            <a:ext cx="510790" cy="925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Aptos" panose="020B0004020202020204" pitchFamily="34" charset="0"/>
                <a:cs typeface="Times New Roman"/>
              </a:rPr>
              <a:t>TIZIANI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 descr="Ein Bild, das Text, Software, Computersymbol, Webseite enthält.&#10;&#10;KI-generierte Inhalte können fehlerhaft sein.">
            <a:extLst>
              <a:ext uri="{FF2B5EF4-FFF2-40B4-BE49-F238E27FC236}">
                <a16:creationId xmlns:a16="http://schemas.microsoft.com/office/drawing/2014/main" id="{B35DD5CD-67E4-BE6F-75B1-D6730FF32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17464" r="25509" b="77303"/>
          <a:stretch>
            <a:fillRect/>
          </a:stretch>
        </p:blipFill>
        <p:spPr>
          <a:xfrm>
            <a:off x="6019828" y="1346032"/>
            <a:ext cx="835073" cy="35267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338EF64-8C5F-ACCF-26A9-3819225250B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6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81BAE-1C99-3EA1-F8DD-7DA188E9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3AE40090-C198-77BA-D4D1-30D13BA08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4BEE3690-268F-A775-9E7F-3F405E2E0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85EB65B6-4915-F802-7955-00A18CEF2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4D29D6B2-518E-EA3D-D6CB-118BDE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C48B78A6-122F-6CDF-F036-28889C31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B4E9CD5D-3633-8F74-9FDD-7095F04B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E7A6BC55-1106-EEE5-1DB6-C5465A66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C4A17093-FF4F-1999-D4B2-B17F7E78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F2DE93A3-1C03-927B-EFFE-84B9CE6C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EE525D9A-9F09-02D1-BECE-43B36D1B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E9FC818-0A70-A2CD-F472-C04A53323755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3DA3687-EBBF-0401-4B2D-5E81DDAD5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A80625-1D40-2D5B-CC57-BC8EFA975F8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369DF4B2-5244-6968-672C-311874CFE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D4D39B1-F9E0-33D3-E58D-2C0F2E30987C}"/>
              </a:ext>
            </a:extLst>
          </p:cNvPr>
          <p:cNvSpPr txBox="1"/>
          <p:nvPr/>
        </p:nvSpPr>
        <p:spPr>
          <a:xfrm>
            <a:off x="1046926" y="1283040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Panoramica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generale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controlli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Contatti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506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8406F-54A0-C3F4-4ACF-66122148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41D51921-2E33-8C96-25DC-9B13E41FE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82BBF83C-6BA8-CED0-95D6-097C9BD5D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CE9068AC-CD58-04C4-EFC0-DCDC38ACE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0CF42F1F-7DEB-6FFF-CA99-866DF9E4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E66B39F7-A57D-3A9A-DAA3-A39EE83F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35B8EDC7-16BC-38CD-DDD2-D197B810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424DBB31-4048-B02D-5310-390611501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3755DA6B-99BA-CCF5-C092-BC3A360DA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51E8541B-6EEC-215C-2295-C39C8322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D049D385-9BB3-2705-DC37-D00DF7CB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AF92BAE-2E1B-8B9C-4437-C79736FC2E29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54D0C11-6F06-7ADF-853F-98DBD1202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DFB3B1-CECD-4AC0-FD88-429F3DD22CC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5960C712-045A-9EAC-0F5D-6BB802C98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BFDC34-2D89-885E-8338-5C7217C1246C}"/>
              </a:ext>
            </a:extLst>
          </p:cNvPr>
          <p:cNvSpPr txBox="1"/>
          <p:nvPr/>
        </p:nvSpPr>
        <p:spPr>
          <a:xfrm>
            <a:off x="1046926" y="1283040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Panoramica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generale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controlli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Contatti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341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548E9-2CBF-804D-C61E-16C22D76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13D41BF0-76AE-810D-4787-0E7D79DF1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7425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 dirty="0">
                <a:latin typeface="Calibri"/>
                <a:ea typeface="Calibri"/>
                <a:cs typeface="Calibri"/>
              </a:rPr>
              <a:t>4. </a:t>
            </a:r>
            <a:r>
              <a:rPr lang="de-DE" sz="2600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2600" dirty="0">
                <a:latin typeface="Calibri"/>
                <a:ea typeface="Calibri"/>
                <a:cs typeface="Calibri"/>
              </a:rPr>
              <a:t> </a:t>
            </a:r>
            <a:r>
              <a:rPr lang="de-DE" sz="2600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2600" dirty="0">
                <a:latin typeface="Calibri"/>
                <a:ea typeface="Calibri"/>
                <a:cs typeface="Calibri"/>
              </a:rPr>
              <a:t> </a:t>
            </a:r>
            <a:r>
              <a:rPr lang="de-DE" sz="2600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2600" dirty="0">
                <a:latin typeface="Calibri"/>
                <a:ea typeface="Calibri"/>
                <a:cs typeface="Calibri"/>
              </a:rPr>
              <a:t> </a:t>
            </a:r>
            <a:r>
              <a:rPr lang="de-DE" sz="2600" dirty="0" err="1">
                <a:latin typeface="Calibri"/>
                <a:ea typeface="Calibri"/>
                <a:cs typeface="Calibri"/>
              </a:rPr>
              <a:t>obblighi</a:t>
            </a:r>
            <a:br>
              <a:rPr lang="de-DE" sz="2600" dirty="0">
                <a:latin typeface="Calibri"/>
                <a:ea typeface="Calibri"/>
                <a:cs typeface="Calibri"/>
              </a:rPr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913A0B-EF04-5AC0-4B65-4F21CFFC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079320"/>
            <a:ext cx="7886700" cy="459643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20"/>
              </a:spcBef>
              <a:buNone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600">
              <a:latin typeface="Calibri"/>
              <a:ea typeface="Calibri"/>
              <a:cs typeface="Calibri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39170F-A2B4-4BD5-BFCD-EDFD81A60FD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ACE2823-7147-F017-A57D-957B0C123DD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0FE300-0427-E447-282A-EF6650C6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E5E32AC3-8C99-BC55-37E3-F193924A808F}"/>
              </a:ext>
            </a:extLst>
          </p:cNvPr>
          <p:cNvSpPr txBox="1"/>
          <p:nvPr/>
        </p:nvSpPr>
        <p:spPr>
          <a:xfrm>
            <a:off x="2057670" y="1595865"/>
            <a:ext cx="5245361" cy="97719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Altri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obblighi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B91967C-15EB-7137-916C-0884B2F098C9}"/>
              </a:ext>
            </a:extLst>
          </p:cNvPr>
          <p:cNvSpPr/>
          <p:nvPr/>
        </p:nvSpPr>
        <p:spPr bwMode="auto">
          <a:xfrm rot="1500000">
            <a:off x="2163474" y="2710197"/>
            <a:ext cx="235068" cy="559141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8CB821D-2F8B-3A49-7A4D-CBF2C454DB57}"/>
              </a:ext>
            </a:extLst>
          </p:cNvPr>
          <p:cNvSpPr/>
          <p:nvPr/>
        </p:nvSpPr>
        <p:spPr bwMode="auto">
          <a:xfrm>
            <a:off x="4419526" y="2690232"/>
            <a:ext cx="265015" cy="958442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4D54B76-52E5-489B-FB8F-A706AE3B360F}"/>
              </a:ext>
            </a:extLst>
          </p:cNvPr>
          <p:cNvSpPr/>
          <p:nvPr/>
        </p:nvSpPr>
        <p:spPr bwMode="auto">
          <a:xfrm rot="-1680000">
            <a:off x="6575753" y="2710197"/>
            <a:ext cx="235068" cy="559141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8D7EA9-0851-A417-2FFD-A912A642363B}"/>
              </a:ext>
            </a:extLst>
          </p:cNvPr>
          <p:cNvSpPr/>
          <p:nvPr/>
        </p:nvSpPr>
        <p:spPr bwMode="auto">
          <a:xfrm>
            <a:off x="698810" y="3430996"/>
            <a:ext cx="2301971" cy="1701595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Tenuta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dei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sociali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77F222-87A9-BAAA-F05D-F65A9525639E}"/>
              </a:ext>
            </a:extLst>
          </p:cNvPr>
          <p:cNvSpPr/>
          <p:nvPr/>
        </p:nvSpPr>
        <p:spPr bwMode="auto">
          <a:xfrm>
            <a:off x="3176440" y="3830296"/>
            <a:ext cx="2741202" cy="1112997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Obbligo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assicurare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487223-F2ED-8225-68F3-F7D866FFBBE0}"/>
              </a:ext>
            </a:extLst>
          </p:cNvPr>
          <p:cNvSpPr/>
          <p:nvPr/>
        </p:nvSpPr>
        <p:spPr bwMode="auto">
          <a:xfrm>
            <a:off x="6151235" y="3430996"/>
            <a:ext cx="2301971" cy="1632348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Obbligo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CA7E19-B499-A7A8-54B1-F72763F0035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38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FF12-EDD3-ACAF-393B-83E8D5478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10159886-DEF5-8597-A129-9B318939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4. Adempiere agli altri obblighi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DF29624-02F2-0EE6-D816-87039180360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8BEB095-E81D-B60C-B396-610C6844B51D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C94F2D-F622-F7CA-674D-B571EFB6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Textfeld 4">
            <a:extLst>
              <a:ext uri="{FF2B5EF4-FFF2-40B4-BE49-F238E27FC236}">
                <a16:creationId xmlns:a16="http://schemas.microsoft.com/office/drawing/2014/main" id="{2BBEFD87-609D-30C7-DB36-FFD9E50DC0EB}"/>
              </a:ext>
            </a:extLst>
          </p:cNvPr>
          <p:cNvSpPr txBox="1"/>
          <p:nvPr/>
        </p:nvSpPr>
        <p:spPr>
          <a:xfrm>
            <a:off x="594831" y="2789817"/>
            <a:ext cx="7883698" cy="3349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33400" marR="0" lvl="0" indent="-342900" algn="just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Libro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elenco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33400" marR="0" lvl="0" indent="-342900" algn="just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Libro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assemblea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342900" algn="just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Libro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amministrativo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consiglio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direttivo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);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342900" algn="just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Libro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controllo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degli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altri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previsti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342900" algn="just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5000000000000000000" pitchFamily="2" charset="2"/>
              <a:buChar char="•"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Registro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volontari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vengono iscritte le persone che svolgono l'attività volontaria in modo continuativo a favore 	dell’ente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1905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34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Nota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bene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Questo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registro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deve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essere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vidimato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La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vidimazione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può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essere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fatta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comuni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o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anche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dall‘ente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stesso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forma digitale (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file digitale sottoscritto annualmente dal legale rappresentante con marca temporale, ai sensi dell’art.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2215-bis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c.c.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).</a:t>
            </a:r>
          </a:p>
          <a:p>
            <a:pPr marL="533400" marR="0" lvl="0" indent="0" algn="ctr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70DA40E7-6734-80FB-207A-ED03F55536DE}"/>
              </a:ext>
            </a:extLst>
          </p:cNvPr>
          <p:cNvSpPr txBox="1"/>
          <p:nvPr/>
        </p:nvSpPr>
        <p:spPr>
          <a:xfrm>
            <a:off x="3651613" y="1407629"/>
            <a:ext cx="4569547" cy="61100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7800" marR="0" lvl="0" indent="0" algn="l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6438" algn="l"/>
              </a:tabLst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Questi documenti vengono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conservati negli archivi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dell’ente e </a:t>
            </a:r>
            <a:r>
              <a:rPr kumimoji="0" lang="it-IT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non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devono essere caricati sul portale Runts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138140-7DAB-7CDC-9C1D-CEE25D2FC141}"/>
              </a:ext>
            </a:extLst>
          </p:cNvPr>
          <p:cNvSpPr/>
          <p:nvPr/>
        </p:nvSpPr>
        <p:spPr bwMode="auto">
          <a:xfrm>
            <a:off x="580982" y="995258"/>
            <a:ext cx="2301971" cy="1701595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Tenuta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sociali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23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9951-861E-95D0-0D56-A73A5FF5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8CB8C12-A153-F351-904C-9F62FCC40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8491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4. Adempiere agli altri obblighi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F86B108-5CA7-A42F-6D96-F9CCC6202C7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8F3125-97A8-56D6-96AA-2B2EA56F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5249765"/>
          </a:xfrm>
        </p:spPr>
        <p:txBody>
          <a:bodyPr lIns="91440" tIns="45720" rIns="91440" bIns="45720" anchor="t"/>
          <a:lstStyle/>
          <a:p>
            <a:pPr marL="271463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600" b="1" dirty="0">
              <a:latin typeface="Calibri"/>
              <a:ea typeface="Calibri"/>
              <a:cs typeface="Calibri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E6EAC6-99DE-EFF3-62BC-FE4390D9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743574F-E939-0992-F5AB-23729BD997D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BBB379-53DC-EF96-1D37-9F64720A1B9C}"/>
              </a:ext>
            </a:extLst>
          </p:cNvPr>
          <p:cNvSpPr txBox="1"/>
          <p:nvPr/>
        </p:nvSpPr>
        <p:spPr>
          <a:xfrm>
            <a:off x="3992763" y="1251984"/>
            <a:ext cx="4280005" cy="195752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5895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Gli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Terzo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settore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si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avvalgono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devono stipulare loro un'assicurazione contro</a:t>
            </a:r>
          </a:p>
          <a:p>
            <a:pPr marL="461645" marR="0" lvl="0" indent="-28575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infortuni, malattie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</a:t>
            </a:r>
          </a:p>
          <a:p>
            <a:pPr marL="461645" marR="0" lvl="0" indent="-28575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responsabilità civile</a:t>
            </a:r>
          </a:p>
          <a:p>
            <a:pPr marL="175895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che possano derivare dalla loro attività di volontariato.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510171-0123-B6B8-67D5-354A57AF09BC}"/>
              </a:ext>
            </a:extLst>
          </p:cNvPr>
          <p:cNvSpPr txBox="1"/>
          <p:nvPr/>
        </p:nvSpPr>
        <p:spPr>
          <a:xfrm>
            <a:off x="621972" y="3613147"/>
            <a:ext cx="7883699" cy="2880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Cos'altro è importante nel volontariato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?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l‘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attività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volontariato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è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incompatibile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un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rapporto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lavoro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retribuito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stesso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ente;</a:t>
            </a: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l'attività di volontariato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può essere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corrisposto alcun compenso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ai volontari possono essere rimborsate solo 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spese effettivamente sostenute e documentate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per l'attività svolta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non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amessi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rimborsi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forfettari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le spese sostenute dai volontari possono essere rimborsate anche dietro presentazione di un'autocertificazione ai sensi dell'art. 46 DPR 445/2000 (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max. 10 €/giorno e 150 €/mese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 L'organo competente dell'associazione decide per quali tipi di spese questa modalità di rimborso è consentita).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31DAA6-BE0E-5D1E-B7F8-7F29029331E6}"/>
              </a:ext>
            </a:extLst>
          </p:cNvPr>
          <p:cNvSpPr/>
          <p:nvPr/>
        </p:nvSpPr>
        <p:spPr bwMode="auto">
          <a:xfrm>
            <a:off x="735247" y="1587684"/>
            <a:ext cx="2741202" cy="1112997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23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91445BC2-57CC-476C-8458-7FBEEAD03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4. Adempiere agli altri obblighi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4F53F-A41F-19A3-D9AA-471A5A11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876"/>
            <a:ext cx="7886700" cy="431862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2E47F2-8937-19F0-84A0-6F6112ADC3B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752BA5-A0DE-184C-666F-7518CA79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82D8DE9-147D-640A-D1C8-2DA59C1669E8}"/>
              </a:ext>
            </a:extLst>
          </p:cNvPr>
          <p:cNvSpPr/>
          <p:nvPr/>
        </p:nvSpPr>
        <p:spPr bwMode="auto">
          <a:xfrm>
            <a:off x="625428" y="1472555"/>
            <a:ext cx="2345307" cy="1632348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DD625734-5850-5E63-AF86-F6F4C196A51F}"/>
              </a:ext>
            </a:extLst>
          </p:cNvPr>
          <p:cNvSpPr txBox="1"/>
          <p:nvPr/>
        </p:nvSpPr>
        <p:spPr>
          <a:xfrm>
            <a:off x="3417542" y="2414073"/>
            <a:ext cx="5066583" cy="337015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Entrate da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attività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diverse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superano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limiti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288" algn="l"/>
              </a:tabLst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(le entrate in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questione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superano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il 30 % delle entrate 	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complessive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o il 66 %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costi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complessivi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a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seconda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	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criterio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prescelto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Entrate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attività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commerciali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superano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quelle da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attività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non-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commerciali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Scioglimento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/ c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ancellazione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 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67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107D4-5E94-DE4D-B830-008DC2BAF1F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30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E42953-98FB-FFC5-642D-26E08D98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B4802FC6-CBE1-E97D-9BC8-5B574E94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B4860BAB-5C45-AF44-4B91-C93D49F8E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31498EA5-C491-7362-094C-81B615A5B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7F44BB46-8A93-8B12-40F5-2E10DE5B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54EAC2EE-2E5A-C1BD-CCE6-35DB871A1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067D64B5-891B-42CB-972B-B9666ACC9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Dipartimento Coesione sociale, 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Famiglia, Anziani, Cooperative e Volontariato</a:t>
            </a:r>
          </a:p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611878D2-D6FB-DE19-4B30-E600D9A17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Ressort Sozialer Zusammenhalt, </a:t>
            </a:r>
          </a:p>
          <a:p>
            <a:pPr marL="0" marR="0" lvl="0" indent="0" algn="r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Familie, Senioren, Genossenschaften und Ehrenamt</a:t>
            </a:r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24A12376-A894-8F73-E399-C2C3B91B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05AFD381-5FE1-AB8B-5ECA-FCA8112B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40FE4FC4-154B-6AAD-B598-0C87E435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29E7A71-45D4-91B2-D186-B38B5AAD3D31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E0DAB2-E182-51AC-18B6-21BBC6F3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74" y="-4762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Programma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dell'evento</a:t>
            </a:r>
            <a:r>
              <a:rPr kumimoji="0" lang="de-DE" altLang="de-DE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de-DE" altLang="de-DE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odierno</a:t>
            </a:r>
            <a:endParaRPr kumimoji="0" lang="de-DE" altLang="de-DE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34FBCC5-D481-80CD-41A2-6CD8EDC6534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BB4CDF3C-A57F-475D-68DC-B22CF0ED4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39490C-2B76-2008-67BB-5223FF75BD1A}"/>
              </a:ext>
            </a:extLst>
          </p:cNvPr>
          <p:cNvSpPr txBox="1"/>
          <p:nvPr/>
        </p:nvSpPr>
        <p:spPr>
          <a:xfrm>
            <a:off x="1046926" y="1283040"/>
            <a:ext cx="787680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resupposti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 e gli effetti dell’iscrizione nel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Panoramica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generale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del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portale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Pratica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variazione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936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b)  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Deposito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bilancio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Adempiere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altri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obblighi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Libri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obbligatori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Assicurazione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per i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volontari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Notifica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casi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particolari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   I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controlli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nel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Runts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6.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Contatti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utili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7.   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Domande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risposte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513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7E5999CB-31D8-26EB-FBB4-7F411C76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5. I controlli nel Runts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A4FE26-5064-D74C-FA20-22339005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18" y="1188721"/>
            <a:ext cx="7886700" cy="4480560"/>
          </a:xfrm>
          <a:solidFill>
            <a:schemeClr val="bg1"/>
          </a:solidFill>
        </p:spPr>
        <p:txBody>
          <a:bodyPr lIns="91440" tIns="45720" rIns="91440" bIns="45720" anchor="t"/>
          <a:lstStyle/>
          <a:p>
            <a:pPr marL="0" indent="0" algn="ctr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500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9AA32BC-8BB9-36B1-B1EC-7700B8F6D6F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37069F-FF64-1016-3075-4276DC2F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343885-4F05-8D3D-B104-6D2B4FA51B2A}"/>
              </a:ext>
            </a:extLst>
          </p:cNvPr>
          <p:cNvSpPr txBox="1"/>
          <p:nvPr/>
        </p:nvSpPr>
        <p:spPr>
          <a:xfrm>
            <a:off x="3212626" y="3474718"/>
            <a:ext cx="2718744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 err="1">
                <a:latin typeface="Calibri"/>
                <a:cs typeface="Calibri"/>
              </a:rPr>
              <a:t>Che</a:t>
            </a:r>
            <a:r>
              <a:rPr lang="de-DE" sz="1600" b="1" dirty="0">
                <a:latin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cs typeface="Calibri"/>
              </a:rPr>
              <a:t>cosa</a:t>
            </a:r>
            <a:r>
              <a:rPr lang="de-DE" sz="1600" b="1" dirty="0">
                <a:latin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cs typeface="Calibri"/>
              </a:rPr>
              <a:t>viene</a:t>
            </a:r>
            <a:r>
              <a:rPr lang="de-DE" sz="1600" b="1" dirty="0">
                <a:latin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cs typeface="Calibri"/>
              </a:rPr>
              <a:t>controllato</a:t>
            </a:r>
            <a:r>
              <a:rPr lang="de-DE" sz="1600" b="1" dirty="0">
                <a:latin typeface="Calibri"/>
                <a:cs typeface="Calibri"/>
              </a:rPr>
              <a:t>?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EB1D3DBC-34C6-9D74-671A-960E409308CC}"/>
              </a:ext>
            </a:extLst>
          </p:cNvPr>
          <p:cNvSpPr txBox="1"/>
          <p:nvPr/>
        </p:nvSpPr>
        <p:spPr>
          <a:xfrm>
            <a:off x="667624" y="4116285"/>
            <a:ext cx="7808749" cy="116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Calibri"/>
                <a:ea typeface="Calibri"/>
                <a:cs typeface="Calibri"/>
              </a:rPr>
              <a:t>sussistenza</a:t>
            </a:r>
            <a:r>
              <a:rPr lang="de-DE" sz="1600" dirty="0">
                <a:latin typeface="Calibri"/>
                <a:ea typeface="Calibri"/>
                <a:cs typeface="Calibri"/>
              </a:rPr>
              <a:t> e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permanenza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dei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requisiti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necessari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all’iscrizione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dirty="0">
                <a:latin typeface="Calibri"/>
                <a:ea typeface="Calibri"/>
                <a:cs typeface="Calibri"/>
              </a:rPr>
              <a:t> Runts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perseguimento delle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finalità civiche, solidaristiche o di utilità sociale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l'adempimento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obblighi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derivanti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dall’iscrizione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Runts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A63A13FE-3ACA-BDB9-7A80-3E65C27BAB86}"/>
              </a:ext>
            </a:extLst>
          </p:cNvPr>
          <p:cNvSpPr txBox="1"/>
          <p:nvPr/>
        </p:nvSpPr>
        <p:spPr>
          <a:xfrm>
            <a:off x="675376" y="2007356"/>
            <a:ext cx="7808749" cy="792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tutela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interesse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tutela della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funzione sociale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degli enti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AA0EBD-0B16-E80B-D595-8C334A391BDF}"/>
              </a:ext>
            </a:extLst>
          </p:cNvPr>
          <p:cNvSpPr txBox="1"/>
          <p:nvPr/>
        </p:nvSpPr>
        <p:spPr>
          <a:xfrm>
            <a:off x="2884602" y="1325621"/>
            <a:ext cx="3374795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err="1">
                <a:latin typeface="Calibri"/>
                <a:cs typeface="Calibri"/>
              </a:rPr>
              <a:t>Perchè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vengono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effettuati</a:t>
            </a:r>
            <a:r>
              <a:rPr lang="de-DE" sz="1600" b="1">
                <a:latin typeface="Calibri"/>
                <a:cs typeface="Calibri"/>
              </a:rPr>
              <a:t> i </a:t>
            </a:r>
            <a:r>
              <a:rPr lang="de-DE" sz="1600" b="1" err="1">
                <a:latin typeface="Calibri"/>
                <a:cs typeface="Calibri"/>
              </a:rPr>
              <a:t>controlli</a:t>
            </a:r>
            <a:r>
              <a:rPr lang="de-DE" sz="1600" b="1">
                <a:latin typeface="Calibri"/>
                <a:cs typeface="Calibri"/>
              </a:rPr>
              <a:t>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7D5CB30-7D0C-D8BA-68AA-4874F820AB2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98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8AFEE-D673-5083-7976-4FBF9540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DBFC833E-9D7B-61A5-17B5-8670D1B02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5. I controlli nel Runts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49C235-47E1-1995-3ED3-82D2CF2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18" y="1121663"/>
            <a:ext cx="7886700" cy="48999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D1DE3C2-6AE3-24B3-2D91-001D5536A14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CBA632-604E-3E64-82B5-4C2C1713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568430E4-C94F-A451-CAD9-E5E1C35D12F5}"/>
              </a:ext>
            </a:extLst>
          </p:cNvPr>
          <p:cNvSpPr txBox="1"/>
          <p:nvPr/>
        </p:nvSpPr>
        <p:spPr>
          <a:xfrm>
            <a:off x="1349545" y="4247917"/>
            <a:ext cx="2047895" cy="181588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just">
              <a:lnSpc>
                <a:spcPct val="150000"/>
              </a:lnSpc>
              <a:spcBef>
                <a:spcPts val="0"/>
              </a:spcBef>
              <a:defRPr sz="1400" b="1"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it-IT" dirty="0">
                <a:solidFill>
                  <a:srgbClr val="C00000"/>
                </a:solidFill>
              </a:rPr>
              <a:t>Controlli ordinari</a:t>
            </a:r>
          </a:p>
          <a:p>
            <a:endParaRPr lang="it-IT" dirty="0"/>
          </a:p>
          <a:p>
            <a:pPr>
              <a:lnSpc>
                <a:spcPct val="100000"/>
              </a:lnSpc>
            </a:pPr>
            <a:r>
              <a:rPr lang="it-IT" b="0" dirty="0"/>
              <a:t>Ogni ente viene sottoposto a controllo almeno </a:t>
            </a:r>
            <a:r>
              <a:rPr lang="it-IT" dirty="0"/>
              <a:t>una volta ogni tre anni</a:t>
            </a:r>
            <a:r>
              <a:rPr lang="it-IT" b="0" dirty="0"/>
              <a:t> attraverso </a:t>
            </a:r>
            <a:r>
              <a:rPr lang="it-IT" dirty="0"/>
              <a:t>controlli programmati</a:t>
            </a:r>
            <a:r>
              <a:rPr lang="it-IT" b="0" dirty="0"/>
              <a:t>.</a:t>
            </a:r>
            <a:endParaRPr lang="de-DE" b="0" dirty="0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E32DBC71-2277-61E6-6D1F-B26EB38E55AA}"/>
              </a:ext>
            </a:extLst>
          </p:cNvPr>
          <p:cNvSpPr txBox="1"/>
          <p:nvPr/>
        </p:nvSpPr>
        <p:spPr>
          <a:xfrm>
            <a:off x="3143581" y="3248105"/>
            <a:ext cx="2856837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de-DE" dirty="0"/>
              <a:t>Tipi di </a:t>
            </a:r>
            <a:r>
              <a:rPr lang="de-DE" dirty="0" err="1"/>
              <a:t>controlli</a:t>
            </a:r>
            <a:endParaRPr lang="de-DE" dirty="0"/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64AFBDA0-6173-5BD4-0827-9D27DFB8F7DA}"/>
              </a:ext>
            </a:extLst>
          </p:cNvPr>
          <p:cNvSpPr txBox="1"/>
          <p:nvPr/>
        </p:nvSpPr>
        <p:spPr>
          <a:xfrm>
            <a:off x="5449728" y="4271766"/>
            <a:ext cx="2047895" cy="181588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just">
              <a:lnSpc>
                <a:spcPct val="150000"/>
              </a:lnSpc>
              <a:spcBef>
                <a:spcPts val="0"/>
              </a:spcBef>
              <a:defRPr sz="1400" b="1"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it-IT" dirty="0">
                <a:solidFill>
                  <a:srgbClr val="C00000"/>
                </a:solidFill>
              </a:rPr>
              <a:t>Controlli straordinari</a:t>
            </a:r>
          </a:p>
          <a:p>
            <a:endParaRPr lang="it-IT" dirty="0"/>
          </a:p>
          <a:p>
            <a:pPr>
              <a:lnSpc>
                <a:spcPct val="100000"/>
              </a:lnSpc>
            </a:pPr>
            <a:r>
              <a:rPr lang="it-IT" b="0" dirty="0"/>
              <a:t>L'Ufficio Runts può disporre controlli approfonditi </a:t>
            </a:r>
            <a:r>
              <a:rPr lang="it-IT" dirty="0"/>
              <a:t>non programmati</a:t>
            </a:r>
            <a:r>
              <a:rPr lang="it-IT" b="0" dirty="0"/>
              <a:t>, se lo ritiene opportuno.</a:t>
            </a:r>
          </a:p>
        </p:txBody>
      </p:sp>
      <p:sp>
        <p:nvSpPr>
          <p:cNvPr id="12" name="Arrow: Down 14">
            <a:extLst>
              <a:ext uri="{FF2B5EF4-FFF2-40B4-BE49-F238E27FC236}">
                <a16:creationId xmlns:a16="http://schemas.microsoft.com/office/drawing/2014/main" id="{C072C71C-BFD9-800B-7C99-A4CF4E767172}"/>
              </a:ext>
            </a:extLst>
          </p:cNvPr>
          <p:cNvSpPr/>
          <p:nvPr/>
        </p:nvSpPr>
        <p:spPr bwMode="auto">
          <a:xfrm rot="1870846" flipH="1">
            <a:off x="2749869" y="3719111"/>
            <a:ext cx="409348" cy="469445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Arrow: Down 14">
            <a:extLst>
              <a:ext uri="{FF2B5EF4-FFF2-40B4-BE49-F238E27FC236}">
                <a16:creationId xmlns:a16="http://schemas.microsoft.com/office/drawing/2014/main" id="{4F9CD646-ED2A-4CA2-6A3F-539CF0B0CA01}"/>
              </a:ext>
            </a:extLst>
          </p:cNvPr>
          <p:cNvSpPr/>
          <p:nvPr/>
        </p:nvSpPr>
        <p:spPr bwMode="auto">
          <a:xfrm rot="19531473" flipH="1">
            <a:off x="5923009" y="3731109"/>
            <a:ext cx="409348" cy="469445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1FD2BA5B-38B2-9779-C725-F699D63AA3AF}"/>
              </a:ext>
            </a:extLst>
          </p:cNvPr>
          <p:cNvSpPr txBox="1"/>
          <p:nvPr/>
        </p:nvSpPr>
        <p:spPr>
          <a:xfrm>
            <a:off x="3055749" y="1217876"/>
            <a:ext cx="3025486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cs typeface="Calibri"/>
              </a:rPr>
              <a:t>Chi è </a:t>
            </a:r>
            <a:r>
              <a:rPr lang="de-DE" sz="1600" b="1" dirty="0" err="1">
                <a:latin typeface="Calibri"/>
                <a:cs typeface="Calibri"/>
              </a:rPr>
              <a:t>sottoposto</a:t>
            </a:r>
            <a:r>
              <a:rPr lang="de-DE" sz="1600" b="1" dirty="0">
                <a:latin typeface="Calibri"/>
                <a:cs typeface="Calibri"/>
              </a:rPr>
              <a:t> al </a:t>
            </a:r>
            <a:r>
              <a:rPr lang="de-DE" sz="1600" b="1" dirty="0" err="1">
                <a:latin typeface="Calibri"/>
                <a:cs typeface="Calibri"/>
              </a:rPr>
              <a:t>controllo</a:t>
            </a:r>
            <a:r>
              <a:rPr lang="de-DE" sz="1600" b="1" dirty="0">
                <a:latin typeface="Calibri"/>
                <a:cs typeface="Calibri"/>
              </a:rPr>
              <a:t>?</a:t>
            </a:r>
          </a:p>
        </p:txBody>
      </p:sp>
      <p:sp>
        <p:nvSpPr>
          <p:cNvPr id="15" name="Textfeld 4">
            <a:extLst>
              <a:ext uri="{FF2B5EF4-FFF2-40B4-BE49-F238E27FC236}">
                <a16:creationId xmlns:a16="http://schemas.microsoft.com/office/drawing/2014/main" id="{81449BFC-48BD-48ED-4B39-F29C4F7A0FAA}"/>
              </a:ext>
            </a:extLst>
          </p:cNvPr>
          <p:cNvSpPr txBox="1"/>
          <p:nvPr/>
        </p:nvSpPr>
        <p:spPr>
          <a:xfrm>
            <a:off x="664118" y="1659937"/>
            <a:ext cx="7808749" cy="135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Tutte le associazioni </a:t>
            </a:r>
            <a:r>
              <a:rPr lang="it-IT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 gli </a:t>
            </a:r>
            <a:r>
              <a:rPr lang="it-IT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altri enti </a:t>
            </a:r>
            <a:r>
              <a:rPr lang="it-IT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iscritti nel Runts.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it-IT" sz="14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Sono escluse: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imprese sociali, le cooperative sociali e le società di mutuo soccorso</a:t>
            </a:r>
            <a:r>
              <a:rPr lang="it-IT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06DD693-82C0-D819-1200-5822F7B4109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08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7FC65A5-5787-0025-F87B-8F33733E3BF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77EF8A-4BCF-431C-3973-9863673D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ED6D227D-AB1B-31A1-20D3-4DD615008BE8}"/>
              </a:ext>
            </a:extLst>
          </p:cNvPr>
          <p:cNvSpPr txBox="1"/>
          <p:nvPr/>
        </p:nvSpPr>
        <p:spPr>
          <a:xfrm>
            <a:off x="2740917" y="1825674"/>
            <a:ext cx="3451162" cy="830997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controlli</a:t>
            </a:r>
            <a:r>
              <a:rPr lang="de-DE" dirty="0"/>
              <a:t> </a:t>
            </a:r>
            <a:r>
              <a:rPr lang="de-DE" dirty="0" err="1"/>
              <a:t>ordinari</a:t>
            </a:r>
            <a:endParaRPr lang="de-DE" dirty="0"/>
          </a:p>
          <a:p>
            <a:endParaRPr lang="de-DE" dirty="0"/>
          </a:p>
        </p:txBody>
      </p:sp>
      <p:sp>
        <p:nvSpPr>
          <p:cNvPr id="9" name="Arrow: Down 10">
            <a:extLst>
              <a:ext uri="{FF2B5EF4-FFF2-40B4-BE49-F238E27FC236}">
                <a16:creationId xmlns:a16="http://schemas.microsoft.com/office/drawing/2014/main" id="{CEAB0246-79A9-9671-2BFF-34E1ACC44321}"/>
              </a:ext>
            </a:extLst>
          </p:cNvPr>
          <p:cNvSpPr/>
          <p:nvPr/>
        </p:nvSpPr>
        <p:spPr bwMode="auto">
          <a:xfrm rot="19927621">
            <a:off x="5425242" y="2948405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Arrow: Down 14">
            <a:extLst>
              <a:ext uri="{FF2B5EF4-FFF2-40B4-BE49-F238E27FC236}">
                <a16:creationId xmlns:a16="http://schemas.microsoft.com/office/drawing/2014/main" id="{5DB7CB40-E54A-C78D-B586-9D3CD4610FFC}"/>
              </a:ext>
            </a:extLst>
          </p:cNvPr>
          <p:cNvSpPr/>
          <p:nvPr/>
        </p:nvSpPr>
        <p:spPr bwMode="auto">
          <a:xfrm rot="1480679">
            <a:off x="3391820" y="2954767"/>
            <a:ext cx="362323" cy="965184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FDDAE83F-6FF5-7B3C-7FBD-D38D1CE73616}"/>
              </a:ext>
            </a:extLst>
          </p:cNvPr>
          <p:cNvSpPr txBox="1"/>
          <p:nvPr/>
        </p:nvSpPr>
        <p:spPr>
          <a:xfrm>
            <a:off x="4786098" y="3989220"/>
            <a:ext cx="3451161" cy="1477328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500" b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 ordinario completo</a:t>
            </a:r>
          </a:p>
          <a:p>
            <a:pPr algn="just">
              <a:spcBef>
                <a:spcPts val="0"/>
              </a:spcBef>
              <a:defRPr/>
            </a:pPr>
            <a:endParaRPr lang="it-IT" sz="1500" b="1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Gli enti che nei tre anni precedenti al controllo hanno avuto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 entrate superiori a 60.000 € all'anno,</a:t>
            </a: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 vengono sottoposti a controlli 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ordinari completi.</a:t>
            </a:r>
            <a:endParaRPr lang="it-IT" sz="1500" b="1">
              <a:latin typeface="Calibri"/>
              <a:ea typeface="Calibri"/>
              <a:cs typeface="Calibri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CEFB101-4225-0FCC-925E-8F0C3CF01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5. I controlli nel Runts</a:t>
            </a: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6182B9A5-98FE-6089-DDB1-8A4243F63870}"/>
              </a:ext>
            </a:extLst>
          </p:cNvPr>
          <p:cNvSpPr txBox="1"/>
          <p:nvPr/>
        </p:nvSpPr>
        <p:spPr>
          <a:xfrm>
            <a:off x="902254" y="3989220"/>
            <a:ext cx="3451161" cy="1477328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5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 ordinario semplificato </a:t>
            </a:r>
          </a:p>
          <a:p>
            <a:pPr algn="just">
              <a:spcBef>
                <a:spcPts val="0"/>
              </a:spcBef>
              <a:defRPr/>
            </a:pPr>
            <a:endParaRPr lang="it-IT" sz="1500" b="1" dirty="0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500" dirty="0">
                <a:latin typeface="Calibri"/>
                <a:cs typeface="Calibri"/>
                <a:sym typeface="Wingdings" panose="05000000000000000000" pitchFamily="2" charset="2"/>
              </a:rPr>
              <a:t>Gli enti </a:t>
            </a: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che nei tre anni precedenti al controllo hanno avuto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b="1" dirty="0">
                <a:latin typeface="Calibri"/>
                <a:cs typeface="Calibri"/>
                <a:sym typeface="Wingdings" panose="05000000000000000000" pitchFamily="2" charset="2"/>
              </a:rPr>
              <a:t>un massimo di 60.000 € di entrate</a:t>
            </a:r>
            <a:r>
              <a:rPr lang="it-IT" sz="1500" dirty="0"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annue</a:t>
            </a: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,</a:t>
            </a:r>
            <a:r>
              <a:rPr lang="it-IT" sz="1500" dirty="0">
                <a:latin typeface="Calibri"/>
                <a:cs typeface="Calibri"/>
                <a:sym typeface="Wingdings" panose="05000000000000000000" pitchFamily="2" charset="2"/>
              </a:rPr>
              <a:t> vengono sottoposti a </a:t>
            </a:r>
            <a:r>
              <a:rPr lang="it-IT" sz="1500" b="1" dirty="0">
                <a:latin typeface="Calibri"/>
                <a:cs typeface="Calibri"/>
                <a:sym typeface="Wingdings" panose="05000000000000000000" pitchFamily="2" charset="2"/>
              </a:rPr>
              <a:t>controlli semplificati.</a:t>
            </a:r>
            <a:endParaRPr lang="it-IT" sz="15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6ECE2E-17C6-1987-24BF-4E3CEF8FB0E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35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EAF65ED-F17F-08D0-18A6-24625B91D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47148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 dirty="0">
                <a:latin typeface="Calibri"/>
                <a:ea typeface="Calibri"/>
                <a:cs typeface="Calibri"/>
              </a:rPr>
              <a:t>5. </a:t>
            </a:r>
            <a:r>
              <a:rPr lang="it-IT" sz="2600" dirty="0">
                <a:latin typeface="Calibri"/>
                <a:ea typeface="Calibri"/>
                <a:cs typeface="Calibri"/>
              </a:rPr>
              <a:t>I controlli nel Runts</a:t>
            </a:r>
            <a:endParaRPr lang="de-DE" sz="260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1FCA6-092E-56E1-881F-14B4DD56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370"/>
            <a:ext cx="7886700" cy="5243389"/>
          </a:xfrm>
        </p:spPr>
        <p:txBody>
          <a:bodyPr lIns="91440" tIns="45720" rIns="91440" bIns="45720" anchor="t"/>
          <a:lstStyle/>
          <a:p>
            <a:pPr marL="0" indent="0" algn="ctr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 fontAlgn="ctr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152650" algn="l"/>
              </a:tabLst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 fontAlgn="ctr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de-DE" sz="1400" dirty="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marL="0" indent="0" algn="just"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EB98F4-0B3D-7914-9342-5CFFBC359ED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6BFF85-5C03-B00B-F91A-FD99CA37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603580B-1FB2-FB2E-7AE5-556BB03DAB11}"/>
              </a:ext>
            </a:extLst>
          </p:cNvPr>
          <p:cNvSpPr/>
          <p:nvPr/>
        </p:nvSpPr>
        <p:spPr bwMode="auto">
          <a:xfrm>
            <a:off x="628650" y="1823228"/>
            <a:ext cx="8091604" cy="6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C7A13A5A-AD75-F348-E4FB-46EC4982E1B0}"/>
              </a:ext>
            </a:extLst>
          </p:cNvPr>
          <p:cNvSpPr txBox="1"/>
          <p:nvPr/>
        </p:nvSpPr>
        <p:spPr>
          <a:xfrm>
            <a:off x="1062930" y="2104931"/>
            <a:ext cx="7461483" cy="543675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correttezza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della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denominazione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in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base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alla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sezione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(ad es.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acronimi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ODV, APS, ETS) e la 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forma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giuridica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adeguata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en-US" sz="14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80F129F2-7E8E-1041-B368-4AA81A52C0D7}"/>
              </a:ext>
            </a:extLst>
          </p:cNvPr>
          <p:cNvSpPr txBox="1"/>
          <p:nvPr/>
        </p:nvSpPr>
        <p:spPr>
          <a:xfrm>
            <a:off x="1062930" y="2767820"/>
            <a:ext cx="7461483" cy="1005340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 presenza del 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numero minimo di soci 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(ad es. almeno 7 persone fisiche nelle sezioni ODV e APS) e la 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corretta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composizione della struttura associativa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, nel caso ci siano enti associati (ad es. in caso di iscrizione nella sezione delle organizzazioni di volontariato, 2/3 delle organizzazioni associate sono ODV);</a:t>
            </a:r>
            <a:endParaRPr lang="de-DE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616D9AAA-83CE-E1CE-6886-E1320A8CD6F8}"/>
              </a:ext>
            </a:extLst>
          </p:cNvPr>
          <p:cNvSpPr txBox="1"/>
          <p:nvPr/>
        </p:nvSpPr>
        <p:spPr>
          <a:xfrm>
            <a:off x="1065768" y="3889582"/>
            <a:ext cx="7461483" cy="54252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che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l'atto costitutivo e lo statuto registrato 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siano stati caricati sul portale Runts e che il loro contenuto sia adeguato alle disposizioni di legge della rispettiva sezione;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7" name="Ellipse 13">
            <a:extLst>
              <a:ext uri="{FF2B5EF4-FFF2-40B4-BE49-F238E27FC236}">
                <a16:creationId xmlns:a16="http://schemas.microsoft.com/office/drawing/2014/main" id="{A132C222-0F9B-6DA9-3F08-1E15C77D0146}"/>
              </a:ext>
            </a:extLst>
          </p:cNvPr>
          <p:cNvSpPr/>
          <p:nvPr/>
        </p:nvSpPr>
        <p:spPr bwMode="auto">
          <a:xfrm>
            <a:off x="665349" y="4673894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Ellipse 13">
            <a:extLst>
              <a:ext uri="{FF2B5EF4-FFF2-40B4-BE49-F238E27FC236}">
                <a16:creationId xmlns:a16="http://schemas.microsoft.com/office/drawing/2014/main" id="{7ED0A12A-E7C6-6710-9472-D7FBB85A1641}"/>
              </a:ext>
            </a:extLst>
          </p:cNvPr>
          <p:cNvSpPr/>
          <p:nvPr/>
        </p:nvSpPr>
        <p:spPr bwMode="auto">
          <a:xfrm>
            <a:off x="671130" y="4047974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Ellipse 13">
            <a:extLst>
              <a:ext uri="{FF2B5EF4-FFF2-40B4-BE49-F238E27FC236}">
                <a16:creationId xmlns:a16="http://schemas.microsoft.com/office/drawing/2014/main" id="{661455BF-E3D0-C72D-E716-6C7734829180}"/>
              </a:ext>
            </a:extLst>
          </p:cNvPr>
          <p:cNvSpPr/>
          <p:nvPr/>
        </p:nvSpPr>
        <p:spPr bwMode="auto">
          <a:xfrm>
            <a:off x="665349" y="2268937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029A2FF3-6FF0-57F5-ED60-DAA02E4EB689}"/>
              </a:ext>
            </a:extLst>
          </p:cNvPr>
          <p:cNvSpPr txBox="1"/>
          <p:nvPr/>
        </p:nvSpPr>
        <p:spPr>
          <a:xfrm>
            <a:off x="2365060" y="5334832"/>
            <a:ext cx="6160626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rosso =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semplificato</a:t>
            </a:r>
            <a:endParaRPr lang="de-DE" sz="1200" b="1" dirty="0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Gli enti con un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massimo di 60.000 €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di entrate annue nei tre anni antecedenti il controllo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saranno soggetti al controllo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solo nei punti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contrassegnati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 rosso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75C1B6D-02A6-8DF9-FB3B-A3FBCA59C426}"/>
              </a:ext>
            </a:extLst>
          </p:cNvPr>
          <p:cNvSpPr/>
          <p:nvPr/>
        </p:nvSpPr>
        <p:spPr bwMode="auto">
          <a:xfrm>
            <a:off x="2467185" y="5414118"/>
            <a:ext cx="197630" cy="188982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659CF1D2-C0FA-9D0A-8928-FBC00CC850C1}"/>
              </a:ext>
            </a:extLst>
          </p:cNvPr>
          <p:cNvSpPr txBox="1"/>
          <p:nvPr/>
        </p:nvSpPr>
        <p:spPr>
          <a:xfrm>
            <a:off x="1717422" y="1164816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800" b="1" dirty="0">
                <a:latin typeface="Calibri"/>
                <a:cs typeface="Calibri"/>
              </a:rPr>
              <a:t>Controlli ordinari – </a:t>
            </a:r>
            <a:r>
              <a:rPr lang="it-IT" sz="1800" dirty="0">
                <a:latin typeface="Calibri"/>
                <a:cs typeface="Calibri"/>
              </a:rPr>
              <a:t>viene controllato: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E7857132-6087-1DB9-0CA4-364112E2E780}"/>
              </a:ext>
            </a:extLst>
          </p:cNvPr>
          <p:cNvSpPr txBox="1"/>
          <p:nvPr/>
        </p:nvSpPr>
        <p:spPr>
          <a:xfrm>
            <a:off x="1074233" y="4543562"/>
            <a:ext cx="7461483" cy="505267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qualora siano state svolte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attività diverse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, queste siano state esercitate in base a una specifica disposizione statutaria e in via secondaria e strumentale rispetto alle attività di interesse generale;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188452-27AD-C99C-DD6F-25CC0148BE48}"/>
              </a:ext>
            </a:extLst>
          </p:cNvPr>
          <p:cNvSpPr/>
          <p:nvPr/>
        </p:nvSpPr>
        <p:spPr bwMode="auto">
          <a:xfrm>
            <a:off x="665349" y="3124924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D820C4-0A03-BD8A-800A-24F43290225D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8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CE31DB3-F5E6-6BE9-937B-6A59C90223E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F467DF-F51D-6CBD-E459-1A7D85F5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8" name="Grafik 7" descr="Ein Bild, das Text, Software, Schrift, Webseite enthält.&#10;&#10;KI-generierte Inhalte können fehlerhaft sein.">
            <a:extLst>
              <a:ext uri="{FF2B5EF4-FFF2-40B4-BE49-F238E27FC236}">
                <a16:creationId xmlns:a16="http://schemas.microsoft.com/office/drawing/2014/main" id="{0C141B5C-B635-B492-F700-98BC1731C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/>
          <a:stretch>
            <a:fillRect/>
          </a:stretch>
        </p:blipFill>
        <p:spPr>
          <a:xfrm>
            <a:off x="21700" y="1933446"/>
            <a:ext cx="9100599" cy="367333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EC6485D-AC9C-A2EC-E8C0-30BF32DC2112}"/>
              </a:ext>
            </a:extLst>
          </p:cNvPr>
          <p:cNvSpPr/>
          <p:nvPr/>
        </p:nvSpPr>
        <p:spPr bwMode="auto">
          <a:xfrm>
            <a:off x="4458366" y="3363994"/>
            <a:ext cx="706300" cy="2872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F5D95D-7118-2D25-9757-D39E7BB5B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9968" flipH="1" flipV="1">
            <a:off x="7521721" y="1985989"/>
            <a:ext cx="621848" cy="5457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1AE4F5-2F05-2903-4695-8643F7B62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483" y="2005337"/>
            <a:ext cx="939931" cy="25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9FACCF-D05A-98DC-9798-B0510284A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990129">
            <a:off x="5030345" y="3373836"/>
            <a:ext cx="816935" cy="792549"/>
          </a:xfrm>
          <a:prstGeom prst="rect">
            <a:avLst/>
          </a:prstGeom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B8887121-4E13-4BF0-2E99-4882D3F87FE6}"/>
              </a:ext>
            </a:extLst>
          </p:cNvPr>
          <p:cNvSpPr txBox="1"/>
          <p:nvPr/>
        </p:nvSpPr>
        <p:spPr>
          <a:xfrm>
            <a:off x="414779" y="496414"/>
            <a:ext cx="8362669" cy="419730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cs typeface="Calibri"/>
              </a:rPr>
              <a:t>L'area accessibile al pubblico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9A3129C-E99D-BA8A-A5A2-BFCE433D813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8609F1-01B1-D575-62BE-289DB3421A55}"/>
              </a:ext>
            </a:extLst>
          </p:cNvPr>
          <p:cNvSpPr txBox="1"/>
          <p:nvPr/>
        </p:nvSpPr>
        <p:spPr>
          <a:xfrm>
            <a:off x="1630429" y="1216106"/>
            <a:ext cx="6015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servizi.lavoro.gov.it</a:t>
            </a: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runts</a:t>
            </a: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it-it</a:t>
            </a: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2954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4B218408-1D65-440E-93D7-9070127A6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5. I controlli nel Runts</a:t>
            </a:r>
            <a:endParaRPr lang="it-I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5FCFF-C42B-34CD-30E2-0A9DB7AA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" y="1017161"/>
            <a:ext cx="7886700" cy="5289797"/>
          </a:xfrm>
        </p:spPr>
        <p:txBody>
          <a:bodyPr/>
          <a:lstStyle/>
          <a:p>
            <a:pPr marL="0" indent="0" algn="just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highlight>
                <a:srgbClr val="FFFF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4C467EB-D7F4-837C-D674-FA13F093FB24}"/>
              </a:ext>
            </a:extLst>
          </p:cNvPr>
          <p:cNvSpPr/>
          <p:nvPr/>
        </p:nvSpPr>
        <p:spPr>
          <a:xfrm>
            <a:off x="414779" y="6219914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34B4B9-377D-8B13-D07D-0C4D5E3B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DCF098B-2993-C4D5-5C56-E8833AD87BAC}"/>
              </a:ext>
            </a:extLst>
          </p:cNvPr>
          <p:cNvSpPr/>
          <p:nvPr/>
        </p:nvSpPr>
        <p:spPr bwMode="auto">
          <a:xfrm>
            <a:off x="603779" y="2366250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6111BF2E-1448-8317-BA76-CE98F4E6EB10}"/>
              </a:ext>
            </a:extLst>
          </p:cNvPr>
          <p:cNvSpPr txBox="1"/>
          <p:nvPr/>
        </p:nvSpPr>
        <p:spPr>
          <a:xfrm>
            <a:off x="1059796" y="2759872"/>
            <a:ext cx="7461483" cy="784830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che siano stati adempiuti gli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obblighi previsti in materia di depositi e comunicazioni al Runts </a:t>
            </a:r>
            <a:r>
              <a:rPr lang="it-IT" sz="1400" dirty="0">
                <a:latin typeface="Calibri"/>
                <a:ea typeface="Calibri"/>
                <a:cs typeface="Calibri"/>
              </a:rPr>
              <a:t>(ad es. bilanci annuali, aggiornamento dei dati, comunicazione in caso di nuove elezioni, modifiche statutarie, ecc.);</a:t>
            </a:r>
            <a:endParaRPr lang="de-DE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34A7568D-513B-44E7-8C1C-74D580BFEC49}"/>
              </a:ext>
            </a:extLst>
          </p:cNvPr>
          <p:cNvSpPr txBox="1"/>
          <p:nvPr/>
        </p:nvSpPr>
        <p:spPr>
          <a:xfrm>
            <a:off x="1068261" y="3741670"/>
            <a:ext cx="7461483" cy="323165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che non sussistono motivi per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 scioglimento o l'estinzione dell'ente.</a:t>
            </a: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EAB91370-9D93-459E-368E-36D3F4CF8A87}"/>
              </a:ext>
            </a:extLst>
          </p:cNvPr>
          <p:cNvSpPr txBox="1"/>
          <p:nvPr/>
        </p:nvSpPr>
        <p:spPr>
          <a:xfrm>
            <a:off x="1717422" y="1164816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 dirty="0">
                <a:latin typeface="Calibri"/>
                <a:cs typeface="Calibri"/>
              </a:rPr>
              <a:t>Controlli ordinari – </a:t>
            </a:r>
            <a:r>
              <a:rPr lang="it-IT" sz="1800" dirty="0">
                <a:latin typeface="Calibri"/>
                <a:cs typeface="Calibri"/>
              </a:rPr>
              <a:t>viene controllato: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37B740-D638-5B8B-69F3-DFDBBBE3019E}"/>
              </a:ext>
            </a:extLst>
          </p:cNvPr>
          <p:cNvSpPr/>
          <p:nvPr/>
        </p:nvSpPr>
        <p:spPr bwMode="auto">
          <a:xfrm>
            <a:off x="593090" y="3663135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BE9FE04C-8249-1851-8302-6A37BE0453CD}"/>
              </a:ext>
            </a:extLst>
          </p:cNvPr>
          <p:cNvSpPr txBox="1"/>
          <p:nvPr/>
        </p:nvSpPr>
        <p:spPr>
          <a:xfrm>
            <a:off x="2398929" y="4691161"/>
            <a:ext cx="6160626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rosso =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semplificato</a:t>
            </a:r>
            <a:endParaRPr lang="de-DE" sz="1200" b="1" dirty="0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Gli enti con un </a:t>
            </a: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massimo di 60.000 € 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di entrate annue nei tre anni antecedenti il controllo    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saranno soggetti al controllo </a:t>
            </a: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solo nei punti 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contrassegnati </a:t>
            </a:r>
            <a:r>
              <a:rPr lang="it-IT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 rosso</a:t>
            </a:r>
            <a:r>
              <a:rPr lang="it-IT" sz="1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</a:t>
            </a:r>
            <a:endParaRPr lang="en-US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3A3A45-DFFF-1D06-9BB9-E1CC38EFA5BB}"/>
              </a:ext>
            </a:extLst>
          </p:cNvPr>
          <p:cNvSpPr/>
          <p:nvPr/>
        </p:nvSpPr>
        <p:spPr bwMode="auto">
          <a:xfrm>
            <a:off x="2501054" y="4770447"/>
            <a:ext cx="197630" cy="188982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D25D9D13-D93F-BD12-837E-752BA67FDE46}"/>
              </a:ext>
            </a:extLst>
          </p:cNvPr>
          <p:cNvSpPr txBox="1"/>
          <p:nvPr/>
        </p:nvSpPr>
        <p:spPr>
          <a:xfrm>
            <a:off x="1069999" y="2302648"/>
            <a:ext cx="7461483" cy="323165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che i rendiconti annuali/bilanci siano stati redatti secondo i modelli prescritti e depositati sul Runts;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3">
            <a:extLst>
              <a:ext uri="{FF2B5EF4-FFF2-40B4-BE49-F238E27FC236}">
                <a16:creationId xmlns:a16="http://schemas.microsoft.com/office/drawing/2014/main" id="{AF5339B0-38FF-B11B-F62F-DF1E244B26FB}"/>
              </a:ext>
            </a:extLst>
          </p:cNvPr>
          <p:cNvSpPr/>
          <p:nvPr/>
        </p:nvSpPr>
        <p:spPr bwMode="auto">
          <a:xfrm>
            <a:off x="586632" y="2995058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B1371C-FCB4-1EC4-285F-2D6DAB016C5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287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6205-3025-8D8E-A5A6-CD5678FE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83FCF27-A4BF-8786-A9EC-4965D3A06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it-IT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I controlli nel Runts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4FA09-01CA-A59E-BA3B-634560CB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18" y="977250"/>
            <a:ext cx="7886700" cy="5447933"/>
          </a:xfrm>
        </p:spPr>
        <p:txBody>
          <a:bodyPr/>
          <a:lstStyle/>
          <a:p>
            <a:pPr marL="0" indent="0" algn="ctr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600" b="1" dirty="0">
              <a:highlight>
                <a:srgbClr val="FFC9C9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B68801-AF86-EACC-5D7C-B596F7F0567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2A534F-2FB1-E41B-3C54-8E32A08F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Textfeld 4">
            <a:extLst>
              <a:ext uri="{FF2B5EF4-FFF2-40B4-BE49-F238E27FC236}">
                <a16:creationId xmlns:a16="http://schemas.microsoft.com/office/drawing/2014/main" id="{A57802D6-F6E7-8AB4-A1A2-B97241B5F3D0}"/>
              </a:ext>
            </a:extLst>
          </p:cNvPr>
          <p:cNvSpPr txBox="1"/>
          <p:nvPr/>
        </p:nvSpPr>
        <p:spPr>
          <a:xfrm>
            <a:off x="1039208" y="2226541"/>
            <a:ext cx="7461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il registro dei volontari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è stato redatto correttamente (vidimato) e i volontari sono stati assicurati (responsabilità civile, infortuni e malattia);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B46DF66-E82C-B533-07ED-27A60DC6E6B8}"/>
              </a:ext>
            </a:extLst>
          </p:cNvPr>
          <p:cNvSpPr/>
          <p:nvPr/>
        </p:nvSpPr>
        <p:spPr bwMode="auto">
          <a:xfrm>
            <a:off x="648554" y="2383836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5EFFAC19-7E22-D150-8185-978CAB0CC60C}"/>
              </a:ext>
            </a:extLst>
          </p:cNvPr>
          <p:cNvSpPr txBox="1"/>
          <p:nvPr/>
        </p:nvSpPr>
        <p:spPr>
          <a:xfrm>
            <a:off x="1030498" y="2845903"/>
            <a:ext cx="7461483" cy="7104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sono state rispettate le ulteriori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disposizioni relative all'attività di volontariato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(rimborso esclusivo delle spese effettivamente sostenute e documentate, nessun rimborso forfettario ad eccezione di quelli previsti dall'articolo 17, comma 4);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D94546-79E4-BD79-F5D5-466ACA46434E}"/>
              </a:ext>
            </a:extLst>
          </p:cNvPr>
          <p:cNvSpPr/>
          <p:nvPr/>
        </p:nvSpPr>
        <p:spPr bwMode="auto">
          <a:xfrm>
            <a:off x="648554" y="3033983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E98F632D-E088-D245-9199-8D2DEA81DFF3}"/>
              </a:ext>
            </a:extLst>
          </p:cNvPr>
          <p:cNvSpPr txBox="1"/>
          <p:nvPr/>
        </p:nvSpPr>
        <p:spPr>
          <a:xfrm>
            <a:off x="1034034" y="3642693"/>
            <a:ext cx="7471008" cy="14798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per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ODV e APS</a:t>
            </a:r>
            <a:r>
              <a:rPr lang="it-IT" sz="1400" dirty="0">
                <a:latin typeface="Calibri"/>
                <a:ea typeface="Calibri"/>
                <a:cs typeface="Calibri"/>
              </a:rPr>
              <a:t>: deve sussistere un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rapporto corretto tra dipendenti e volontari o tra dipendenti e soci</a:t>
            </a:r>
          </a:p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(</a:t>
            </a:r>
            <a:r>
              <a:rPr lang="it-IT" sz="1400" b="1" dirty="0">
                <a:latin typeface="Calibri"/>
                <a:ea typeface="Calibri"/>
                <a:cs typeface="Calibri"/>
              </a:rPr>
              <a:t>ODV</a:t>
            </a:r>
            <a:r>
              <a:rPr lang="it-IT" sz="1400" dirty="0">
                <a:latin typeface="Calibri"/>
                <a:ea typeface="Calibri"/>
                <a:cs typeface="Calibri"/>
              </a:rPr>
              <a:t>: il numero dei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dipendenti o dei rapporti di lavoro assimilati </a:t>
            </a:r>
            <a:r>
              <a:rPr lang="it-IT" sz="1400" dirty="0">
                <a:latin typeface="Calibri"/>
                <a:ea typeface="Calibri"/>
                <a:cs typeface="Calibri"/>
              </a:rPr>
              <a:t>a quelli subordinati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non deve superare il 50% del numero dei volontari</a:t>
            </a:r>
          </a:p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APS</a:t>
            </a:r>
            <a:r>
              <a:rPr lang="it-IT" sz="1400" dirty="0">
                <a:latin typeface="Calibri"/>
                <a:ea typeface="Calibri"/>
                <a:cs typeface="Calibri"/>
              </a:rPr>
              <a:t>: il numero di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dipendenti o di rapporti di lavoro assimilati </a:t>
            </a:r>
            <a:r>
              <a:rPr lang="it-IT" sz="1400" dirty="0">
                <a:latin typeface="Calibri"/>
                <a:ea typeface="Calibri"/>
                <a:cs typeface="Calibri"/>
              </a:rPr>
              <a:t>a quelli subordinati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non deve superare il 50% del numero dei volontari OPPURE il 20% del numero dei soci</a:t>
            </a:r>
            <a:r>
              <a:rPr lang="it-IT" sz="1400" dirty="0">
                <a:latin typeface="Calibri"/>
                <a:ea typeface="Calibri"/>
                <a:cs typeface="Calibri"/>
              </a:rPr>
              <a:t>);</a:t>
            </a:r>
            <a:endParaRPr lang="de-DE" dirty="0">
              <a:solidFill>
                <a:schemeClr val="tx1">
                  <a:lumMod val="76000"/>
                  <a:lumOff val="24000"/>
                </a:schemeClr>
              </a:solidFill>
              <a:cs typeface="Times New Roman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94A5093-4D58-7095-D6E1-A0BDA1C01675}"/>
              </a:ext>
            </a:extLst>
          </p:cNvPr>
          <p:cNvSpPr/>
          <p:nvPr/>
        </p:nvSpPr>
        <p:spPr bwMode="auto">
          <a:xfrm>
            <a:off x="666389" y="4104796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2142BDC4-357D-0948-0C89-4A1C88B1B429}"/>
              </a:ext>
            </a:extLst>
          </p:cNvPr>
          <p:cNvSpPr txBox="1"/>
          <p:nvPr/>
        </p:nvSpPr>
        <p:spPr>
          <a:xfrm>
            <a:off x="1042157" y="1642310"/>
            <a:ext cx="7461483" cy="5052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libri obbligatori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sono stati tenuti correttamente (ad esempio il libro dei soci, i libri del consiglio direttivo, dell'assemblea dei soci, dell'organo di controllo e degli altri organi, se presenti);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49EDB8B-9F7F-32CA-4A2B-70CD4F1358A6}"/>
              </a:ext>
            </a:extLst>
          </p:cNvPr>
          <p:cNvSpPr/>
          <p:nvPr/>
        </p:nvSpPr>
        <p:spPr bwMode="auto">
          <a:xfrm>
            <a:off x="652454" y="1779064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7AF1316F-0478-CAD4-6D9E-0534017187AB}"/>
              </a:ext>
            </a:extLst>
          </p:cNvPr>
          <p:cNvSpPr txBox="1"/>
          <p:nvPr/>
        </p:nvSpPr>
        <p:spPr>
          <a:xfrm>
            <a:off x="1651474" y="1038563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 dirty="0">
                <a:latin typeface="Calibri"/>
                <a:cs typeface="Calibri"/>
              </a:rPr>
              <a:t>Controlli ordinari – </a:t>
            </a:r>
            <a:r>
              <a:rPr lang="it-IT" sz="1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iene controllato:</a:t>
            </a: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15" name="Textfeld 4">
            <a:extLst>
              <a:ext uri="{FF2B5EF4-FFF2-40B4-BE49-F238E27FC236}">
                <a16:creationId xmlns:a16="http://schemas.microsoft.com/office/drawing/2014/main" id="{D68EF184-38BE-169C-F97F-C3EE02E35FFE}"/>
              </a:ext>
            </a:extLst>
          </p:cNvPr>
          <p:cNvSpPr txBox="1"/>
          <p:nvPr/>
        </p:nvSpPr>
        <p:spPr>
          <a:xfrm>
            <a:off x="2233104" y="5523512"/>
            <a:ext cx="6160626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Gli enti con entrate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superiori a 60.000 €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annue nei tre anni antecedenti il controllo 	saranno soggetti al controllo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oltre ai punti in rosso, anche nei punti in bianco.</a:t>
            </a:r>
            <a:endParaRPr lang="it-IT" sz="1200" dirty="0">
              <a:solidFill>
                <a:schemeClr val="tx1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FD353B5-60FA-5BDE-EA37-36A427162670}"/>
              </a:ext>
            </a:extLst>
          </p:cNvPr>
          <p:cNvSpPr/>
          <p:nvPr/>
        </p:nvSpPr>
        <p:spPr bwMode="auto">
          <a:xfrm>
            <a:off x="2335229" y="5580496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C5D8E5-4995-D06E-9A96-F4B73E8694D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036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72FEC-21BF-2DC3-0909-42053DEC8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FCC5EC71-ABED-48D9-3CC8-93F74A46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it-IT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I controlli nel Runts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4BD58-6FE6-0718-B793-9E9FE667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09" y="951123"/>
            <a:ext cx="7886700" cy="5447933"/>
          </a:xfrm>
        </p:spPr>
        <p:txBody>
          <a:bodyPr lIns="91440" tIns="45720" rIns="91440" bIns="45720" anchor="t"/>
          <a:lstStyle/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highlight>
                <a:srgbClr val="FFFF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00">
              <a:highlight>
                <a:srgbClr val="FFFF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400">
              <a:highlight>
                <a:srgbClr val="FFFFCC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EB7A10-DA3D-878C-89A2-E50BBEDA2F6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24D343-C64B-13A9-DFCC-76CB8210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A3128797-DB9D-91CB-3C68-905A2859847B}"/>
              </a:ext>
            </a:extLst>
          </p:cNvPr>
          <p:cNvSpPr txBox="1"/>
          <p:nvPr/>
        </p:nvSpPr>
        <p:spPr>
          <a:xfrm>
            <a:off x="1073389" y="1927354"/>
            <a:ext cx="7461483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400">
                <a:latin typeface="Calibri"/>
                <a:ea typeface="Calibri"/>
                <a:cs typeface="Calibri"/>
              </a:rPr>
              <a:t>è </a:t>
            </a:r>
            <a:r>
              <a:rPr lang="de-DE" sz="1400" err="1">
                <a:latin typeface="Calibri"/>
                <a:ea typeface="Calibri"/>
                <a:cs typeface="Calibri"/>
              </a:rPr>
              <a:t>presente</a:t>
            </a:r>
            <a:r>
              <a:rPr lang="de-DE" sz="1400">
                <a:latin typeface="Calibri"/>
                <a:ea typeface="Calibri"/>
                <a:cs typeface="Calibri"/>
              </a:rPr>
              <a:t> il </a:t>
            </a:r>
            <a:r>
              <a:rPr lang="de-DE" sz="1400" b="1" err="1">
                <a:latin typeface="Calibri"/>
                <a:ea typeface="Calibri"/>
                <a:cs typeface="Calibri"/>
              </a:rPr>
              <a:t>patrimonio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minimo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richiesto</a:t>
            </a:r>
            <a:r>
              <a:rPr lang="de-DE" sz="1400">
                <a:latin typeface="Calibri"/>
                <a:ea typeface="Calibri"/>
                <a:cs typeface="Calibri"/>
              </a:rPr>
              <a:t> per </a:t>
            </a:r>
            <a:r>
              <a:rPr lang="de-DE" sz="1400" err="1">
                <a:latin typeface="Calibri"/>
                <a:ea typeface="Calibri"/>
                <a:cs typeface="Calibri"/>
              </a:rPr>
              <a:t>gli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enti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dotati</a:t>
            </a:r>
            <a:r>
              <a:rPr lang="de-DE" sz="1400">
                <a:latin typeface="Calibri"/>
                <a:ea typeface="Calibri"/>
                <a:cs typeface="Calibri"/>
              </a:rPr>
              <a:t> di </a:t>
            </a:r>
            <a:r>
              <a:rPr lang="de-DE" sz="1400" b="1" err="1">
                <a:latin typeface="Calibri"/>
                <a:ea typeface="Calibri"/>
                <a:cs typeface="Calibri"/>
              </a:rPr>
              <a:t>personalità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giuridica</a:t>
            </a:r>
            <a:r>
              <a:rPr lang="de-DE" sz="1400">
                <a:latin typeface="Calibri"/>
                <a:ea typeface="Calibri"/>
                <a:cs typeface="Calibri"/>
              </a:rPr>
              <a:t>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68AD9F54-9972-3DB4-9F5D-70E145BA8EEE}"/>
              </a:ext>
            </a:extLst>
          </p:cNvPr>
          <p:cNvSpPr txBox="1"/>
          <p:nvPr/>
        </p:nvSpPr>
        <p:spPr>
          <a:xfrm>
            <a:off x="1077232" y="2367204"/>
            <a:ext cx="7461483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organi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dell‘ente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sono</a:t>
            </a:r>
            <a:r>
              <a:rPr lang="de-DE" sz="1400" dirty="0">
                <a:latin typeface="Calibri"/>
                <a:ea typeface="Calibri"/>
                <a:cs typeface="Calibri"/>
              </a:rPr>
              <a:t> tutti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nominati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correttamente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costituiti</a:t>
            </a:r>
            <a:r>
              <a:rPr lang="de-DE" sz="1400" dirty="0">
                <a:latin typeface="Calibri"/>
                <a:ea typeface="Calibri"/>
                <a:cs typeface="Calibri"/>
              </a:rPr>
              <a:t>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operativi</a:t>
            </a:r>
            <a:r>
              <a:rPr lang="de-DE" sz="1400" dirty="0"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06D535A-55EF-8E2B-D52C-D8F91CCB2E38}"/>
              </a:ext>
            </a:extLst>
          </p:cNvPr>
          <p:cNvSpPr/>
          <p:nvPr/>
        </p:nvSpPr>
        <p:spPr bwMode="auto">
          <a:xfrm>
            <a:off x="690935" y="1972617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AE7F571-B244-C080-0C11-0A31AF6E3435}"/>
              </a:ext>
            </a:extLst>
          </p:cNvPr>
          <p:cNvSpPr/>
          <p:nvPr/>
        </p:nvSpPr>
        <p:spPr bwMode="auto">
          <a:xfrm>
            <a:off x="690935" y="2442837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738DBC65-CD12-8D3E-9A68-283C89E9104A}"/>
              </a:ext>
            </a:extLst>
          </p:cNvPr>
          <p:cNvSpPr txBox="1"/>
          <p:nvPr/>
        </p:nvSpPr>
        <p:spPr>
          <a:xfrm>
            <a:off x="1073389" y="2839295"/>
            <a:ext cx="7461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>
                <a:latin typeface="Calibri"/>
                <a:ea typeface="Calibri"/>
                <a:cs typeface="Calibri"/>
              </a:rPr>
              <a:t>il </a:t>
            </a:r>
            <a:r>
              <a:rPr lang="de-DE" sz="1400" b="1" err="1">
                <a:latin typeface="Calibri"/>
                <a:ea typeface="Calibri"/>
                <a:cs typeface="Calibri"/>
              </a:rPr>
              <a:t>bilancio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sociale</a:t>
            </a:r>
            <a:r>
              <a:rPr lang="de-DE" sz="1400">
                <a:latin typeface="Calibri"/>
                <a:ea typeface="Calibri"/>
                <a:cs typeface="Calibri"/>
              </a:rPr>
              <a:t>, </a:t>
            </a:r>
            <a:r>
              <a:rPr lang="de-DE" sz="1400" err="1">
                <a:latin typeface="Calibri"/>
                <a:ea typeface="Calibri"/>
                <a:cs typeface="Calibri"/>
              </a:rPr>
              <a:t>laddove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previsto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dalla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legge</a:t>
            </a:r>
            <a:r>
              <a:rPr lang="de-DE" sz="1400">
                <a:latin typeface="Calibri"/>
                <a:ea typeface="Calibri"/>
                <a:cs typeface="Calibri"/>
              </a:rPr>
              <a:t>, è </a:t>
            </a:r>
            <a:r>
              <a:rPr lang="de-DE" sz="1400" err="1">
                <a:latin typeface="Calibri"/>
                <a:ea typeface="Calibri"/>
                <a:cs typeface="Calibri"/>
              </a:rPr>
              <a:t>stato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redatto</a:t>
            </a:r>
            <a:r>
              <a:rPr lang="de-DE" sz="1400">
                <a:latin typeface="Calibri"/>
                <a:ea typeface="Calibri"/>
                <a:cs typeface="Calibri"/>
              </a:rPr>
              <a:t> in </a:t>
            </a:r>
            <a:r>
              <a:rPr lang="de-DE" sz="1400" err="1">
                <a:latin typeface="Calibri"/>
                <a:ea typeface="Calibri"/>
                <a:cs typeface="Calibri"/>
              </a:rPr>
              <a:t>conformità</a:t>
            </a:r>
            <a:r>
              <a:rPr lang="de-DE" sz="1400">
                <a:latin typeface="Calibri"/>
                <a:ea typeface="Calibri"/>
                <a:cs typeface="Calibri"/>
              </a:rPr>
              <a:t> alle </a:t>
            </a:r>
            <a:r>
              <a:rPr lang="de-DE" sz="1400" err="1">
                <a:latin typeface="Calibri"/>
                <a:ea typeface="Calibri"/>
                <a:cs typeface="Calibri"/>
              </a:rPr>
              <a:t>disposizioni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vigenti</a:t>
            </a:r>
            <a:r>
              <a:rPr lang="de-DE" sz="1400">
                <a:latin typeface="Calibri"/>
                <a:ea typeface="Calibri"/>
                <a:cs typeface="Calibri"/>
              </a:rPr>
              <a:t>, </a:t>
            </a:r>
            <a:r>
              <a:rPr lang="de-DE" sz="1400" err="1">
                <a:latin typeface="Calibri"/>
                <a:ea typeface="Calibri"/>
                <a:cs typeface="Calibri"/>
              </a:rPr>
              <a:t>depositato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presso</a:t>
            </a:r>
            <a:r>
              <a:rPr lang="de-DE" sz="1400">
                <a:latin typeface="Calibri"/>
                <a:ea typeface="Calibri"/>
                <a:cs typeface="Calibri"/>
              </a:rPr>
              <a:t> il Runts e </a:t>
            </a:r>
            <a:r>
              <a:rPr lang="de-DE" sz="1400" err="1">
                <a:latin typeface="Calibri"/>
                <a:ea typeface="Calibri"/>
                <a:cs typeface="Calibri"/>
              </a:rPr>
              <a:t>pubblicato</a:t>
            </a:r>
            <a:r>
              <a:rPr lang="de-DE" sz="1400">
                <a:latin typeface="Calibri"/>
                <a:ea typeface="Calibri"/>
                <a:cs typeface="Calibri"/>
              </a:rPr>
              <a:t> sul proprio </a:t>
            </a:r>
            <a:r>
              <a:rPr lang="de-DE" sz="1400" err="1">
                <a:latin typeface="Calibri"/>
                <a:ea typeface="Calibri"/>
                <a:cs typeface="Calibri"/>
              </a:rPr>
              <a:t>sito</a:t>
            </a:r>
            <a:r>
              <a:rPr lang="de-DE" sz="1400">
                <a:latin typeface="Calibri"/>
                <a:ea typeface="Calibri"/>
                <a:cs typeface="Calibri"/>
              </a:rPr>
              <a:t> web;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6B39AF1A-4129-7E4F-3CD0-6C097E71112F}"/>
              </a:ext>
            </a:extLst>
          </p:cNvPr>
          <p:cNvSpPr txBox="1"/>
          <p:nvPr/>
        </p:nvSpPr>
        <p:spPr>
          <a:xfrm>
            <a:off x="1717422" y="1164816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 dirty="0">
                <a:latin typeface="Calibri"/>
                <a:cs typeface="Calibri"/>
              </a:rPr>
              <a:t>Controlli ordinari – </a:t>
            </a:r>
            <a:r>
              <a:rPr lang="it-IT" sz="1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iene controllato:</a:t>
            </a: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26624" name="Ellipse 26623">
            <a:extLst>
              <a:ext uri="{FF2B5EF4-FFF2-40B4-BE49-F238E27FC236}">
                <a16:creationId xmlns:a16="http://schemas.microsoft.com/office/drawing/2014/main" id="{63402393-7B8B-5FDD-5728-9EFB262D5547}"/>
              </a:ext>
            </a:extLst>
          </p:cNvPr>
          <p:cNvSpPr/>
          <p:nvPr/>
        </p:nvSpPr>
        <p:spPr bwMode="auto">
          <a:xfrm>
            <a:off x="697161" y="2966487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CA2D6724-C6A6-A298-24AA-07421568FA3B}"/>
              </a:ext>
            </a:extLst>
          </p:cNvPr>
          <p:cNvSpPr txBox="1"/>
          <p:nvPr/>
        </p:nvSpPr>
        <p:spPr>
          <a:xfrm>
            <a:off x="1068011" y="4181978"/>
            <a:ext cx="7457372" cy="3609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4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esercizio</a:t>
            </a:r>
            <a:r>
              <a:rPr lang="de-DE" sz="14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effettivo</a:t>
            </a:r>
            <a:r>
              <a:rPr lang="de-DE" sz="14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e </a:t>
            </a:r>
            <a:r>
              <a:rPr lang="de-DE" sz="14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prevalente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delle </a:t>
            </a:r>
            <a:r>
              <a:rPr lang="de-DE" sz="140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attività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interesse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generale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5" name="Ellipse 16">
            <a:extLst>
              <a:ext uri="{FF2B5EF4-FFF2-40B4-BE49-F238E27FC236}">
                <a16:creationId xmlns:a16="http://schemas.microsoft.com/office/drawing/2014/main" id="{89C2450B-960F-7790-2724-DCB9EE5C70C4}"/>
              </a:ext>
            </a:extLst>
          </p:cNvPr>
          <p:cNvSpPr/>
          <p:nvPr/>
        </p:nvSpPr>
        <p:spPr bwMode="auto">
          <a:xfrm>
            <a:off x="706225" y="4247620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4C8C97B5-616D-EE56-FFED-48A3567E534B}"/>
              </a:ext>
            </a:extLst>
          </p:cNvPr>
          <p:cNvSpPr txBox="1"/>
          <p:nvPr/>
        </p:nvSpPr>
        <p:spPr>
          <a:xfrm>
            <a:off x="2398929" y="5360233"/>
            <a:ext cx="6160626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Gli enti con entrate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superiori a 60.000 €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annue nei tre anni antecedenti il controllo 	saranno soggetti al controllo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oltre ai punti in rosso, anche nei punti in bianco.</a:t>
            </a:r>
            <a:endParaRPr lang="it-IT" sz="1200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B753E5E-F4FA-F872-0EB4-AFA4D1DE909E}"/>
              </a:ext>
            </a:extLst>
          </p:cNvPr>
          <p:cNvSpPr/>
          <p:nvPr/>
        </p:nvSpPr>
        <p:spPr bwMode="auto">
          <a:xfrm>
            <a:off x="2501054" y="5439519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044A588B-5CD5-57BB-2436-90CE9996B84B}"/>
              </a:ext>
            </a:extLst>
          </p:cNvPr>
          <p:cNvSpPr txBox="1"/>
          <p:nvPr/>
        </p:nvSpPr>
        <p:spPr>
          <a:xfrm>
            <a:off x="1077232" y="3509354"/>
            <a:ext cx="74147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>
                <a:latin typeface="Calibri"/>
                <a:ea typeface="Calibri"/>
                <a:cs typeface="Calibri"/>
              </a:rPr>
              <a:t>per quanto riguarda </a:t>
            </a:r>
            <a:r>
              <a:rPr lang="it-IT" sz="1400" b="1">
                <a:latin typeface="Calibri"/>
                <a:ea typeface="Calibri"/>
                <a:cs typeface="Calibri"/>
              </a:rPr>
              <a:t>ODV e APS</a:t>
            </a:r>
            <a:r>
              <a:rPr lang="it-IT" sz="1400">
                <a:latin typeface="Calibri"/>
                <a:ea typeface="Calibri"/>
                <a:cs typeface="Calibri"/>
              </a:rPr>
              <a:t>: per lo svolgimento delle attività sono stati impiegati </a:t>
            </a:r>
            <a:r>
              <a:rPr lang="it-IT" sz="1400" b="1">
                <a:latin typeface="Calibri"/>
                <a:ea typeface="Calibri"/>
                <a:cs typeface="Calibri"/>
              </a:rPr>
              <a:t>principalmente volontari</a:t>
            </a:r>
            <a:r>
              <a:rPr lang="it-IT" sz="1400">
                <a:latin typeface="Calibri"/>
                <a:ea typeface="Calibri"/>
                <a:cs typeface="Calibri"/>
              </a:rPr>
              <a:t> o volontari provenienti da enti affiliati;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E167962-6F68-27B1-6302-A23FFC4BBB39}"/>
              </a:ext>
            </a:extLst>
          </p:cNvPr>
          <p:cNvSpPr/>
          <p:nvPr/>
        </p:nvSpPr>
        <p:spPr bwMode="auto">
          <a:xfrm>
            <a:off x="703305" y="3655453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FA867F-15B3-5FE2-77EF-C7DBD6328BD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64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id="{9989644E-C131-4FE8-D2C7-61E3ED7C386D}"/>
              </a:ext>
            </a:extLst>
          </p:cNvPr>
          <p:cNvSpPr txBox="1"/>
          <p:nvPr/>
        </p:nvSpPr>
        <p:spPr>
          <a:xfrm>
            <a:off x="1076235" y="2708601"/>
            <a:ext cx="74614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non si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tratta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un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soggetto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giuridico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escluso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(ad es. 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associazioni professionali e di rappresentanza di categorie economiche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enti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pubblici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)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né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è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coordinato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o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controllato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da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questi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8F36F961-375B-DE38-CCC8-74B51A97A8C2}"/>
              </a:ext>
            </a:extLst>
          </p:cNvPr>
          <p:cNvSpPr txBox="1"/>
          <p:nvPr/>
        </p:nvSpPr>
        <p:spPr>
          <a:xfrm>
            <a:off x="1076234" y="2013261"/>
            <a:ext cx="7461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 err="1">
                <a:latin typeface="Calibri"/>
                <a:ea typeface="Calibri"/>
                <a:cs typeface="Calibri"/>
              </a:rPr>
              <a:t>sono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stati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rispettati</a:t>
            </a:r>
            <a:r>
              <a:rPr lang="de-DE" sz="1400">
                <a:latin typeface="Calibri"/>
                <a:ea typeface="Calibri"/>
                <a:cs typeface="Calibri"/>
              </a:rPr>
              <a:t> i </a:t>
            </a:r>
            <a:r>
              <a:rPr lang="de-DE" sz="1400" err="1">
                <a:latin typeface="Calibri"/>
                <a:ea typeface="Calibri"/>
                <a:cs typeface="Calibri"/>
              </a:rPr>
              <a:t>principi</a:t>
            </a:r>
            <a:r>
              <a:rPr lang="de-DE" sz="1400">
                <a:latin typeface="Calibri"/>
                <a:ea typeface="Calibri"/>
                <a:cs typeface="Calibri"/>
              </a:rPr>
              <a:t> e le </a:t>
            </a:r>
            <a:r>
              <a:rPr lang="de-DE" sz="1400" err="1">
                <a:latin typeface="Calibri"/>
                <a:ea typeface="Calibri"/>
                <a:cs typeface="Calibri"/>
              </a:rPr>
              <a:t>linee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guida</a:t>
            </a:r>
            <a:r>
              <a:rPr lang="de-DE" sz="1400">
                <a:latin typeface="Calibri"/>
                <a:ea typeface="Calibri"/>
                <a:cs typeface="Calibri"/>
              </a:rPr>
              <a:t> in materia di </a:t>
            </a:r>
            <a:r>
              <a:rPr lang="de-DE" sz="1400" b="1" err="1">
                <a:latin typeface="Calibri"/>
                <a:ea typeface="Calibri"/>
                <a:cs typeface="Calibri"/>
              </a:rPr>
              <a:t>raccolta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fondi</a:t>
            </a:r>
            <a:r>
              <a:rPr lang="de-DE" sz="1400">
                <a:latin typeface="Calibri"/>
                <a:ea typeface="Calibri"/>
                <a:cs typeface="Calibri"/>
              </a:rPr>
              <a:t> (ad es. </a:t>
            </a:r>
            <a:r>
              <a:rPr lang="de-DE" sz="1400" err="1">
                <a:latin typeface="Calibri"/>
                <a:ea typeface="Calibri"/>
                <a:cs typeface="Calibri"/>
              </a:rPr>
              <a:t>relazioni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complete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sulla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raccolta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fondi</a:t>
            </a:r>
            <a:r>
              <a:rPr lang="de-DE" sz="1400">
                <a:latin typeface="Calibri"/>
                <a:ea typeface="Calibri"/>
                <a:cs typeface="Calibri"/>
              </a:rPr>
              <a:t>);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FB686C1D-4050-AC50-FCEC-4AA1370BA2B1}"/>
              </a:ext>
            </a:extLst>
          </p:cNvPr>
          <p:cNvSpPr txBox="1"/>
          <p:nvPr/>
        </p:nvSpPr>
        <p:spPr>
          <a:xfrm>
            <a:off x="1558429" y="1127448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 dirty="0">
                <a:latin typeface="Calibri"/>
                <a:cs typeface="Calibri"/>
              </a:rPr>
              <a:t>Controlli ordinari – </a:t>
            </a:r>
            <a:r>
              <a:rPr lang="it-IT" sz="1800" dirty="0">
                <a:latin typeface="Calibri"/>
                <a:cs typeface="Calibri"/>
              </a:rPr>
              <a:t>viene controllato: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24E82CF-9296-29B0-8194-E013CCDF2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it-IT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I controlli nel Runts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D60719-48C1-84F5-8067-8CDB2EE3B57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7A46442-59BA-E8B5-A394-F66001EF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5DF6E6E6-0789-F52B-01E9-82060539F343}"/>
              </a:ext>
            </a:extLst>
          </p:cNvPr>
          <p:cNvSpPr/>
          <p:nvPr/>
        </p:nvSpPr>
        <p:spPr bwMode="auto">
          <a:xfrm>
            <a:off x="628650" y="2132586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2B5F678-CBE3-2E3A-390F-4D7AA1D7EE31}"/>
              </a:ext>
            </a:extLst>
          </p:cNvPr>
          <p:cNvSpPr/>
          <p:nvPr/>
        </p:nvSpPr>
        <p:spPr bwMode="auto">
          <a:xfrm>
            <a:off x="634876" y="2816010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0DF2A7EC-1CB8-4DB8-DF52-856587E04F2C}"/>
              </a:ext>
            </a:extLst>
          </p:cNvPr>
          <p:cNvSpPr txBox="1"/>
          <p:nvPr/>
        </p:nvSpPr>
        <p:spPr>
          <a:xfrm>
            <a:off x="2398929" y="5360233"/>
            <a:ext cx="6160626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Gli enti con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entrate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superiori a 60.000 €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annue nei tre anni antecedenti il controllo 	saranno soggetti al controllo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oltre ai punti in rosso, anche nei punti in bianco.</a:t>
            </a:r>
            <a:endParaRPr lang="it-IT" sz="1200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726975A-68FE-7A2A-D47D-5F982B87B31D}"/>
              </a:ext>
            </a:extLst>
          </p:cNvPr>
          <p:cNvSpPr/>
          <p:nvPr/>
        </p:nvSpPr>
        <p:spPr bwMode="auto">
          <a:xfrm>
            <a:off x="2501054" y="5439519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5799B5FF-A54E-83FD-068D-164E5CFFA6F0}"/>
              </a:ext>
            </a:extLst>
          </p:cNvPr>
          <p:cNvSpPr txBox="1"/>
          <p:nvPr/>
        </p:nvSpPr>
        <p:spPr>
          <a:xfrm>
            <a:off x="1068526" y="3874939"/>
            <a:ext cx="7461483" cy="9130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le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>
                <a:latin typeface="Calibri"/>
                <a:ea typeface="Calibri"/>
                <a:cs typeface="Calibri"/>
              </a:rPr>
              <a:t>di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cui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all'articolo</a:t>
            </a:r>
            <a:r>
              <a:rPr lang="de-DE" sz="1400" dirty="0">
                <a:latin typeface="Calibri"/>
                <a:ea typeface="Calibri"/>
                <a:cs typeface="Calibri"/>
              </a:rPr>
              <a:t> 14,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comma</a:t>
            </a:r>
            <a:r>
              <a:rPr lang="de-DE" sz="1400" dirty="0">
                <a:latin typeface="Calibri"/>
                <a:ea typeface="Calibri"/>
                <a:cs typeface="Calibri"/>
              </a:rPr>
              <a:t> 2, del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Codice</a:t>
            </a:r>
            <a:r>
              <a:rPr lang="de-DE" sz="1400" dirty="0">
                <a:latin typeface="Calibri"/>
                <a:ea typeface="Calibri"/>
                <a:cs typeface="Calibri"/>
              </a:rPr>
              <a:t> del Terzo settore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state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pubblicate</a:t>
            </a:r>
            <a:r>
              <a:rPr lang="de-DE" sz="1400" dirty="0">
                <a:latin typeface="Calibri"/>
                <a:ea typeface="Calibri"/>
                <a:cs typeface="Calibri"/>
              </a:rPr>
              <a:t> sul proprio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sito</a:t>
            </a:r>
            <a:r>
              <a:rPr lang="de-DE" sz="1400" dirty="0">
                <a:latin typeface="Calibri"/>
                <a:ea typeface="Calibri"/>
                <a:cs typeface="Calibri"/>
              </a:rPr>
              <a:t> web (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riguarda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un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reddito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superiore a 100.000 €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all'anno</a:t>
            </a:r>
            <a:r>
              <a:rPr lang="de-DE" sz="1400" dirty="0">
                <a:latin typeface="Calibri"/>
                <a:ea typeface="Calibri"/>
                <a:cs typeface="Calibri"/>
              </a:rPr>
              <a:t>: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compensi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corrisposti</a:t>
            </a:r>
            <a:r>
              <a:rPr lang="de-DE" sz="1400" dirty="0">
                <a:latin typeface="Calibri"/>
                <a:ea typeface="Calibri"/>
                <a:cs typeface="Calibri"/>
              </a:rPr>
              <a:t> ai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membri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organi</a:t>
            </a:r>
            <a:r>
              <a:rPr lang="de-DE" sz="1400" dirty="0">
                <a:latin typeface="Calibri"/>
                <a:ea typeface="Calibri"/>
                <a:cs typeface="Calibri"/>
              </a:rPr>
              <a:t> di amministrazione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controllo</a:t>
            </a:r>
            <a:r>
              <a:rPr lang="de-DE" sz="1400" dirty="0">
                <a:latin typeface="Calibri"/>
                <a:ea typeface="Calibri"/>
                <a:cs typeface="Calibri"/>
              </a:rPr>
              <a:t>, ai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dirigenti</a:t>
            </a:r>
            <a:r>
              <a:rPr lang="de-DE" sz="1400" dirty="0">
                <a:latin typeface="Calibri"/>
                <a:ea typeface="Calibri"/>
                <a:cs typeface="Calibri"/>
              </a:rPr>
              <a:t> e ai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soci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dell'associazione</a:t>
            </a:r>
            <a:r>
              <a:rPr lang="de-DE" sz="1400" dirty="0">
                <a:latin typeface="Calibri"/>
                <a:ea typeface="Calibri"/>
                <a:cs typeface="Calibri"/>
              </a:rPr>
              <a:t>);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3CFAC08-555E-A460-4B27-301EBBBF9A53}"/>
              </a:ext>
            </a:extLst>
          </p:cNvPr>
          <p:cNvSpPr/>
          <p:nvPr/>
        </p:nvSpPr>
        <p:spPr bwMode="auto">
          <a:xfrm>
            <a:off x="671749" y="4151658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E09DDB-4D47-1624-BC82-7D74BB2274CF}"/>
              </a:ext>
            </a:extLst>
          </p:cNvPr>
          <p:cNvSpPr txBox="1"/>
          <p:nvPr/>
        </p:nvSpPr>
        <p:spPr>
          <a:xfrm>
            <a:off x="1068526" y="3337418"/>
            <a:ext cx="7461483" cy="3416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100"/>
              </a:lnSpc>
              <a:spcBef>
                <a:spcPts val="0"/>
              </a:spcBef>
              <a:defRPr/>
            </a:pPr>
            <a:r>
              <a:rPr lang="de-DE" sz="1400" b="1" err="1">
                <a:latin typeface="Calibri"/>
                <a:ea typeface="Calibri"/>
                <a:cs typeface="Calibri"/>
              </a:rPr>
              <a:t>nessuna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distribuzione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degli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utili</a:t>
            </a:r>
            <a:r>
              <a:rPr lang="de-DE" sz="1400">
                <a:latin typeface="Calibri"/>
                <a:ea typeface="Calibri"/>
                <a:cs typeface="Calibri"/>
              </a:rPr>
              <a:t>, </a:t>
            </a:r>
            <a:r>
              <a:rPr lang="de-DE" sz="1400" err="1">
                <a:latin typeface="Calibri"/>
                <a:ea typeface="Calibri"/>
                <a:cs typeface="Calibri"/>
              </a:rPr>
              <a:t>nemmeno</a:t>
            </a:r>
            <a:r>
              <a:rPr lang="de-DE" sz="1400">
                <a:latin typeface="Calibri"/>
                <a:ea typeface="Calibri"/>
                <a:cs typeface="Calibri"/>
              </a:rPr>
              <a:t> in forma </a:t>
            </a:r>
            <a:r>
              <a:rPr lang="de-DE" sz="1400" err="1">
                <a:latin typeface="Calibri"/>
                <a:ea typeface="Calibri"/>
                <a:cs typeface="Calibri"/>
              </a:rPr>
              <a:t>indiretta</a:t>
            </a:r>
            <a:r>
              <a:rPr lang="de-DE" sz="1400">
                <a:latin typeface="Calibri"/>
                <a:ea typeface="Calibri"/>
                <a:cs typeface="Calibri"/>
              </a:rPr>
              <a:t>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C1BE514-65DB-FE1C-D1D3-8863CDA6919D}"/>
              </a:ext>
            </a:extLst>
          </p:cNvPr>
          <p:cNvSpPr/>
          <p:nvPr/>
        </p:nvSpPr>
        <p:spPr bwMode="auto">
          <a:xfrm>
            <a:off x="646331" y="3381338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E34A9BF-5FCA-EC83-179F-D94ECF278023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917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id="{37D29F16-9268-2A6B-ED5B-439F8328DA27}"/>
              </a:ext>
            </a:extLst>
          </p:cNvPr>
          <p:cNvSpPr txBox="1"/>
          <p:nvPr/>
        </p:nvSpPr>
        <p:spPr>
          <a:xfrm>
            <a:off x="1025989" y="2348619"/>
            <a:ext cx="7486152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scopo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della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fondazione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è ancora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realizzabile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36B92E-207D-6357-6E5A-4E70D8759D1E}"/>
              </a:ext>
            </a:extLst>
          </p:cNvPr>
          <p:cNvSpPr txBox="1"/>
          <p:nvPr/>
        </p:nvSpPr>
        <p:spPr>
          <a:xfrm>
            <a:off x="1025989" y="2821990"/>
            <a:ext cx="7482041" cy="5436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adottate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contrarie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disposizioni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imperative,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all'atto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costitutivo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all'ordine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pubblico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al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buon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costume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27102FB5-3C7A-7414-9633-E79F3469817C}"/>
              </a:ext>
            </a:extLst>
          </p:cNvPr>
          <p:cNvSpPr txBox="1"/>
          <p:nvPr/>
        </p:nvSpPr>
        <p:spPr>
          <a:xfrm>
            <a:off x="1021877" y="3515299"/>
            <a:ext cx="7490264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amministratori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hanno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violato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statuto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scopo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della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fondazione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né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legge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8073F1-1411-C52E-37D5-BEB8A15FCAE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72449C-04A8-3BB3-4D3E-54618F66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11B0424-C3B0-6711-75C5-692154D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it-IT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I controlli nel Runts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41C785CC-1C18-866A-0DB4-267E9BA5263F}"/>
              </a:ext>
            </a:extLst>
          </p:cNvPr>
          <p:cNvSpPr txBox="1"/>
          <p:nvPr/>
        </p:nvSpPr>
        <p:spPr>
          <a:xfrm>
            <a:off x="1855741" y="1363977"/>
            <a:ext cx="5564413" cy="338554"/>
          </a:xfrm>
          <a:prstGeom prst="rect">
            <a:avLst/>
          </a:prstGeom>
          <a:solidFill>
            <a:srgbClr val="E4F2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dirty="0">
                <a:latin typeface="Calibri"/>
                <a:ea typeface="Calibri"/>
                <a:cs typeface="Calibri"/>
              </a:rPr>
              <a:t>Da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fondazioni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questi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aspetti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vengono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controllati</a:t>
            </a:r>
            <a:r>
              <a:rPr lang="de-DE" sz="1600" dirty="0">
                <a:latin typeface="Calibri"/>
                <a:ea typeface="Calibri"/>
                <a:cs typeface="Calibri"/>
              </a:rPr>
              <a:t>: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Ellipse 15">
            <a:extLst>
              <a:ext uri="{FF2B5EF4-FFF2-40B4-BE49-F238E27FC236}">
                <a16:creationId xmlns:a16="http://schemas.microsoft.com/office/drawing/2014/main" id="{AE3EDBF2-67BC-8D34-AEE1-715E7F37EF9C}"/>
              </a:ext>
            </a:extLst>
          </p:cNvPr>
          <p:cNvSpPr/>
          <p:nvPr/>
        </p:nvSpPr>
        <p:spPr bwMode="auto">
          <a:xfrm>
            <a:off x="628650" y="2391733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Ellipse 15">
            <a:extLst>
              <a:ext uri="{FF2B5EF4-FFF2-40B4-BE49-F238E27FC236}">
                <a16:creationId xmlns:a16="http://schemas.microsoft.com/office/drawing/2014/main" id="{B58D0523-68F3-9541-3266-6FF0D03580EC}"/>
              </a:ext>
            </a:extLst>
          </p:cNvPr>
          <p:cNvSpPr/>
          <p:nvPr/>
        </p:nvSpPr>
        <p:spPr bwMode="auto">
          <a:xfrm>
            <a:off x="628649" y="2971334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Ellipse 15">
            <a:extLst>
              <a:ext uri="{FF2B5EF4-FFF2-40B4-BE49-F238E27FC236}">
                <a16:creationId xmlns:a16="http://schemas.microsoft.com/office/drawing/2014/main" id="{3BCCFEBE-BFF7-A424-9385-913FB6F0D958}"/>
              </a:ext>
            </a:extLst>
          </p:cNvPr>
          <p:cNvSpPr/>
          <p:nvPr/>
        </p:nvSpPr>
        <p:spPr bwMode="auto">
          <a:xfrm>
            <a:off x="628649" y="3555168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339CD956-9EEA-7788-F510-11CF1592D47F}"/>
              </a:ext>
            </a:extLst>
          </p:cNvPr>
          <p:cNvSpPr txBox="1"/>
          <p:nvPr/>
        </p:nvSpPr>
        <p:spPr>
          <a:xfrm>
            <a:off x="2398929" y="4891882"/>
            <a:ext cx="6160626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Gli enti con entrate </a:t>
            </a: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superiori a 60.000 € 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annue nei tre anni antecedenti il controllo 	saranno soggetti al controllo </a:t>
            </a:r>
            <a:r>
              <a:rPr lang="it-IT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oltre ai punti in rosso, anche nei punti in bianco.</a:t>
            </a:r>
            <a:endParaRPr lang="it-IT" sz="1200" b="1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E01389E-5894-C006-EDED-955EB7393126}"/>
              </a:ext>
            </a:extLst>
          </p:cNvPr>
          <p:cNvSpPr/>
          <p:nvPr/>
        </p:nvSpPr>
        <p:spPr bwMode="auto">
          <a:xfrm>
            <a:off x="2501054" y="4971168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2FD73FC-7B65-159E-ABC1-28DF70D780E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53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6615-27BC-06DD-60AE-67312223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505BCC59-BAC6-DC1D-A982-15E73AC20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it-IT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I controlli nel Runts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88536-50DB-EDE6-A298-277C7B6A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" y="1119602"/>
            <a:ext cx="7886700" cy="5130520"/>
          </a:xfrm>
        </p:spPr>
        <p:txBody>
          <a:bodyPr lIns="91440" tIns="45720" rIns="91440" bIns="45720" anchor="t"/>
          <a:lstStyle/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600" b="1" dirty="0">
              <a:highlight>
                <a:srgbClr val="FFC9C9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600" b="1" dirty="0">
              <a:highlight>
                <a:srgbClr val="FFC9C9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54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8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DB316F3-DE20-01AD-1D0A-254ECD2B297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2E4B5D-C775-E5AD-B115-CB6A3798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995EC8B4-D3A8-4662-AE18-ECD57D662284}"/>
              </a:ext>
            </a:extLst>
          </p:cNvPr>
          <p:cNvSpPr txBox="1"/>
          <p:nvPr/>
        </p:nvSpPr>
        <p:spPr>
          <a:xfrm>
            <a:off x="3162749" y="1373941"/>
            <a:ext cx="2949493" cy="338554"/>
          </a:xfrm>
          <a:prstGeom prst="rect">
            <a:avLst/>
          </a:prstGeom>
          <a:solidFill>
            <a:srgbClr val="E4F2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</a:rPr>
              <a:t>Quando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inizieranno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9AB5F60D-E7CA-59DD-DF09-345D56CA6789}"/>
              </a:ext>
            </a:extLst>
          </p:cNvPr>
          <p:cNvSpPr txBox="1"/>
          <p:nvPr/>
        </p:nvSpPr>
        <p:spPr>
          <a:xfrm>
            <a:off x="3047626" y="3359800"/>
            <a:ext cx="3241410" cy="338554"/>
          </a:xfrm>
          <a:prstGeom prst="rect">
            <a:avLst/>
          </a:prstGeom>
          <a:solidFill>
            <a:srgbClr val="E4F2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vengono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effettuati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C5A2CEE2-1007-3CE3-2C38-2352094DFF33}"/>
              </a:ext>
            </a:extLst>
          </p:cNvPr>
          <p:cNvSpPr txBox="1"/>
          <p:nvPr/>
        </p:nvSpPr>
        <p:spPr>
          <a:xfrm>
            <a:off x="671041" y="1924047"/>
            <a:ext cx="7808749" cy="705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Il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decreto</a:t>
            </a:r>
            <a:r>
              <a:rPr lang="de-DE" sz="1400" dirty="0">
                <a:latin typeface="Calibri"/>
                <a:ea typeface="Calibri"/>
                <a:cs typeface="Calibri"/>
              </a:rPr>
              <a:t> sui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dirty="0">
                <a:latin typeface="Calibri"/>
                <a:ea typeface="Calibri"/>
                <a:cs typeface="Calibri"/>
              </a:rPr>
              <a:t> del Terzo settore è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stato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approvato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settembre</a:t>
            </a:r>
            <a:r>
              <a:rPr lang="de-DE" sz="1400" dirty="0">
                <a:latin typeface="Calibri"/>
                <a:ea typeface="Calibri"/>
                <a:cs typeface="Calibri"/>
              </a:rPr>
              <a:t> 2025; 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presumibilmente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avranno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inizio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corso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del 2026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D591EE2E-8C89-C360-8AE9-52A8E2E58754}"/>
              </a:ext>
            </a:extLst>
          </p:cNvPr>
          <p:cNvSpPr txBox="1"/>
          <p:nvPr/>
        </p:nvSpPr>
        <p:spPr>
          <a:xfrm>
            <a:off x="671041" y="4013507"/>
            <a:ext cx="7808749" cy="199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L'avvio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verrà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comunicato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tramite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pec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-mail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 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Controllate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regolarmente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la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vostra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casella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posta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PEC! 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Verifica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documenti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depositati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dirty="0">
                <a:latin typeface="Calibri"/>
                <a:ea typeface="Calibri"/>
                <a:cs typeface="Calibri"/>
              </a:rPr>
              <a:t> Runts o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che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vengono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richiesti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Ispezioni</a:t>
            </a:r>
            <a:r>
              <a:rPr lang="de-DE" sz="1400" dirty="0">
                <a:latin typeface="Calibri"/>
                <a:ea typeface="Calibri"/>
                <a:cs typeface="Calibri"/>
              </a:rPr>
              <a:t> in loco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en-US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esiti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vengono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registrati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su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appositi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modelli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di verbale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FBF600-D3FA-F062-C998-5673758968F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58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EC17C-D329-0D13-3585-87ABF43F3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2E29421A-B8E4-53A2-B59A-85F45139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it-IT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5. I controlli nel Runts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0E97E-B004-299C-02C3-73B0CEE8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1730"/>
            <a:ext cx="7886700" cy="4905103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2000" b="1" dirty="0">
              <a:highlight>
                <a:srgbClr val="FFC9C9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6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6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0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B24B940-790C-48BB-C980-B259210F0E1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FB436B-0F47-92C7-7190-F2B8D46B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CF79D454-5FD7-1AFB-722C-4D47AC6D3EF3}"/>
              </a:ext>
            </a:extLst>
          </p:cNvPr>
          <p:cNvSpPr txBox="1"/>
          <p:nvPr/>
        </p:nvSpPr>
        <p:spPr>
          <a:xfrm>
            <a:off x="3097249" y="1305231"/>
            <a:ext cx="2949493" cy="338554"/>
          </a:xfrm>
          <a:prstGeom prst="rect">
            <a:avLst/>
          </a:prstGeom>
          <a:solidFill>
            <a:srgbClr val="E4F2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ea typeface="Calibri"/>
                <a:cs typeface="Calibri"/>
              </a:rPr>
              <a:t>Chi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effettua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60B46A46-F3D2-A8C5-6A34-C3C97CF6C77F}"/>
              </a:ext>
            </a:extLst>
          </p:cNvPr>
          <p:cNvSpPr txBox="1"/>
          <p:nvPr/>
        </p:nvSpPr>
        <p:spPr>
          <a:xfrm>
            <a:off x="2433239" y="4173711"/>
            <a:ext cx="4277511" cy="338554"/>
          </a:xfrm>
          <a:prstGeom prst="rect">
            <a:avLst/>
          </a:prstGeom>
          <a:solidFill>
            <a:srgbClr val="E4F2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Quali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risultati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può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portare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l'attività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A0D201D3-7685-6E4D-6CF4-E3B43680D443}"/>
              </a:ext>
            </a:extLst>
          </p:cNvPr>
          <p:cNvSpPr txBox="1"/>
          <p:nvPr/>
        </p:nvSpPr>
        <p:spPr>
          <a:xfrm>
            <a:off x="815459" y="4808382"/>
            <a:ext cx="7808749" cy="102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Se si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riscontrano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difetti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sanabili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l'ente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viene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invitato</a:t>
            </a:r>
            <a:r>
              <a:rPr lang="de-DE" sz="1400" dirty="0">
                <a:latin typeface="Calibri"/>
                <a:ea typeface="Calibri"/>
                <a:cs typeface="Calibri"/>
              </a:rPr>
              <a:t> a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porvi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rimedio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entro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il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termine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concesso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Qualora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l'ente</a:t>
            </a:r>
            <a:r>
              <a:rPr lang="de-DE" sz="1400" dirty="0">
                <a:latin typeface="Calibri"/>
                <a:ea typeface="Calibri"/>
                <a:cs typeface="Calibri"/>
              </a:rPr>
              <a:t> non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fosse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raggiungibile</a:t>
            </a:r>
            <a:r>
              <a:rPr lang="de-DE" sz="1400" dirty="0">
                <a:latin typeface="Calibri"/>
                <a:ea typeface="Calibri"/>
                <a:cs typeface="Calibri"/>
              </a:rPr>
              <a:t> o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venissero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riscontrati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difetti</a:t>
            </a:r>
            <a:r>
              <a:rPr lang="de-DE" sz="1400" dirty="0">
                <a:latin typeface="Calibri"/>
                <a:ea typeface="Calibri"/>
                <a:cs typeface="Calibri"/>
              </a:rPr>
              <a:t> non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sanabili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può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essere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avviata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una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procedura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cancellazione</a:t>
            </a:r>
            <a:r>
              <a:rPr lang="de-DE" sz="1400" dirty="0">
                <a:latin typeface="Calibri"/>
                <a:ea typeface="Calibri"/>
                <a:cs typeface="Calibri"/>
              </a:rPr>
              <a:t>.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Inoltre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possono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essere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applicate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sanzioni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amministrative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7784A6F5-1D1F-4087-6A77-F18859E591D8}"/>
              </a:ext>
            </a:extLst>
          </p:cNvPr>
          <p:cNvSpPr txBox="1"/>
          <p:nvPr/>
        </p:nvSpPr>
        <p:spPr>
          <a:xfrm>
            <a:off x="628649" y="2394117"/>
            <a:ext cx="7808749" cy="38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È possibile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scegliere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tra</a:t>
            </a:r>
            <a:r>
              <a:rPr lang="de-DE" sz="1400" dirty="0">
                <a:latin typeface="Calibri"/>
                <a:ea typeface="Calibri"/>
                <a:cs typeface="Calibri"/>
              </a:rPr>
              <a:t> la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lingua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tedesca</a:t>
            </a:r>
            <a:r>
              <a:rPr lang="de-DE" sz="1400" dirty="0">
                <a:latin typeface="Calibri"/>
                <a:ea typeface="Calibri"/>
                <a:cs typeface="Calibri"/>
              </a:rPr>
              <a:t>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quella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>
                <a:latin typeface="Calibri"/>
                <a:ea typeface="Calibri"/>
                <a:cs typeface="Calibri"/>
              </a:rPr>
              <a:t>italiana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E6A6347B-1AAC-00B8-4EA1-2CFA3B998994}"/>
              </a:ext>
            </a:extLst>
          </p:cNvPr>
          <p:cNvSpPr txBox="1"/>
          <p:nvPr/>
        </p:nvSpPr>
        <p:spPr>
          <a:xfrm>
            <a:off x="628650" y="1873813"/>
            <a:ext cx="7808749" cy="38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b="1" dirty="0" err="1">
                <a:latin typeface="Calibri"/>
                <a:ea typeface="Calibri"/>
                <a:cs typeface="Calibri"/>
              </a:rPr>
              <a:t>L'ufficio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Runts </a:t>
            </a:r>
            <a:r>
              <a:rPr lang="de-DE" sz="1400" dirty="0">
                <a:latin typeface="Calibri"/>
                <a:ea typeface="Calibri"/>
                <a:cs typeface="Calibri"/>
              </a:rPr>
              <a:t>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autorizzati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come</a:t>
            </a:r>
            <a:r>
              <a:rPr lang="de-DE" sz="1400" dirty="0">
                <a:latin typeface="Calibri"/>
                <a:ea typeface="Calibri"/>
                <a:cs typeface="Calibri"/>
              </a:rPr>
              <a:t> ad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esempio</a:t>
            </a:r>
            <a:r>
              <a:rPr lang="de-DE" sz="1400" dirty="0">
                <a:latin typeface="Calibri"/>
                <a:ea typeface="Calibri"/>
                <a:cs typeface="Calibri"/>
              </a:rPr>
              <a:t> i </a:t>
            </a:r>
            <a:r>
              <a:rPr lang="de-DE" sz="1400" b="1" dirty="0">
                <a:latin typeface="Calibri"/>
                <a:ea typeface="Calibri"/>
                <a:cs typeface="Calibri"/>
              </a:rPr>
              <a:t>CSV</a:t>
            </a:r>
            <a:r>
              <a:rPr lang="de-DE" sz="1400" dirty="0">
                <a:latin typeface="Calibri"/>
                <a:ea typeface="Calibri"/>
                <a:cs typeface="Calibri"/>
              </a:rPr>
              <a:t> (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centri</a:t>
            </a:r>
            <a:r>
              <a:rPr lang="de-DE" sz="1400" dirty="0">
                <a:latin typeface="Calibri"/>
                <a:ea typeface="Calibri"/>
                <a:cs typeface="Calibri"/>
              </a:rPr>
              <a:t> di servizi per il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volontariato</a:t>
            </a:r>
            <a:r>
              <a:rPr lang="de-DE" sz="1400" dirty="0">
                <a:latin typeface="Calibri"/>
                <a:ea typeface="Calibri"/>
                <a:cs typeface="Calibri"/>
              </a:rPr>
              <a:t>).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F3B4A1C-5A86-03A8-A361-4C632DB674B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501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D048905-0957-96A8-1CA1-A3EA69724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7604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Contatti</a:t>
            </a:r>
            <a:endParaRPr lang="de-DE" alt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16434C2F-A774-8EE3-AA55-E5D7F3DA5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662603"/>
              </p:ext>
            </p:extLst>
          </p:nvPr>
        </p:nvGraphicFramePr>
        <p:xfrm>
          <a:off x="628650" y="1383872"/>
          <a:ext cx="7886700" cy="429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70FD501-3865-1174-41A5-555499E2F47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781427-9C90-284E-CC44-AB53C8111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BE4C860-016B-6006-FE7D-C7A66172923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F080A9EB-C940-26EA-BE3C-52D2033D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14" y="5783738"/>
            <a:ext cx="424029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b="1" dirty="0">
                <a:latin typeface="Calibri"/>
                <a:ea typeface="Calibri"/>
                <a:cs typeface="Calibri"/>
              </a:rPr>
              <a:t>Non </a:t>
            </a:r>
            <a:r>
              <a:rPr lang="de-DE" altLang="de-DE" b="1" dirty="0" err="1">
                <a:latin typeface="Calibri"/>
                <a:ea typeface="Calibri"/>
                <a:cs typeface="Calibri"/>
              </a:rPr>
              <a:t>esitate</a:t>
            </a:r>
            <a:r>
              <a:rPr lang="de-DE" altLang="de-DE" b="1" dirty="0">
                <a:latin typeface="Calibri"/>
                <a:ea typeface="Calibri"/>
                <a:cs typeface="Calibri"/>
              </a:rPr>
              <a:t> a </a:t>
            </a:r>
            <a:r>
              <a:rPr lang="de-DE" altLang="de-DE" b="1" dirty="0" err="1">
                <a:latin typeface="Calibri"/>
                <a:ea typeface="Calibri"/>
                <a:cs typeface="Calibri"/>
              </a:rPr>
              <a:t>contattarci</a:t>
            </a:r>
            <a:r>
              <a:rPr lang="de-DE" altLang="de-DE" b="1" dirty="0">
                <a:latin typeface="Calibri"/>
                <a:ea typeface="Calibri"/>
                <a:cs typeface="Calibri"/>
              </a:rPr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CC2F6B1-0C14-B0E6-A049-1DA9A2D6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310675"/>
            <a:ext cx="7886700" cy="7604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3600" dirty="0" err="1">
                <a:latin typeface="Calibri"/>
                <a:ea typeface="Calibri"/>
                <a:cs typeface="Calibri"/>
              </a:rPr>
              <a:t>Domande</a:t>
            </a:r>
            <a:r>
              <a:rPr lang="de-DE" altLang="de-DE" sz="3600" dirty="0">
                <a:latin typeface="Calibri"/>
                <a:ea typeface="Calibri"/>
                <a:cs typeface="Calibri"/>
              </a:rPr>
              <a:t>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A5AC863-46E9-E9FE-DE01-B148CBF525A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D457F5-F2AE-6BD2-E8E1-3C8AEE75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B07FE55-6DCA-112A-BB2B-F18BBC0375B3}"/>
              </a:ext>
            </a:extLst>
          </p:cNvPr>
          <p:cNvSpPr/>
          <p:nvPr/>
        </p:nvSpPr>
        <p:spPr>
          <a:xfrm>
            <a:off x="8003357" y="6361190"/>
            <a:ext cx="480767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-78-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16F1C3-F417-24B4-1061-598542397755}"/>
              </a:ext>
            </a:extLst>
          </p:cNvPr>
          <p:cNvSpPr txBox="1"/>
          <p:nvPr/>
        </p:nvSpPr>
        <p:spPr>
          <a:xfrm>
            <a:off x="694598" y="747722"/>
            <a:ext cx="78867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Grazie per la Vostra attenzione!</a:t>
            </a:r>
          </a:p>
        </p:txBody>
      </p:sp>
      <p:pic>
        <p:nvPicPr>
          <p:cNvPr id="13" name="Grafik 12" descr="Zwei Sprechblasen">
            <a:extLst>
              <a:ext uri="{FF2B5EF4-FFF2-40B4-BE49-F238E27FC236}">
                <a16:creationId xmlns:a16="http://schemas.microsoft.com/office/drawing/2014/main" id="{0289B201-6A75-6D8F-A2F9-BE23C8018C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7564" y="21968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612848B1-30A0-BD76-CF78-19D1BE4D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9"/>
          <a:stretch>
            <a:fillRect/>
          </a:stretch>
        </p:blipFill>
        <p:spPr>
          <a:xfrm>
            <a:off x="789822" y="155925"/>
            <a:ext cx="7792206" cy="6151033"/>
          </a:xfrm>
          <a:prstGeom prst="rect">
            <a:avLst/>
          </a:prstGeom>
        </p:spPr>
      </p:pic>
      <p:sp>
        <p:nvSpPr>
          <p:cNvPr id="5" name="Rechteck 3">
            <a:extLst>
              <a:ext uri="{FF2B5EF4-FFF2-40B4-BE49-F238E27FC236}">
                <a16:creationId xmlns:a16="http://schemas.microsoft.com/office/drawing/2014/main" id="{AC2B29CD-E63D-3E0D-6A7A-0EB6F63FD21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EE21D7BA-3CF1-C1C4-032C-EE21544B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0EC05A2-FB92-8194-4729-CEE08FFA50E3}"/>
              </a:ext>
            </a:extLst>
          </p:cNvPr>
          <p:cNvSpPr txBox="1"/>
          <p:nvPr/>
        </p:nvSpPr>
        <p:spPr>
          <a:xfrm>
            <a:off x="8188677" y="4923413"/>
            <a:ext cx="72249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dettagliata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E01C54F-5715-8EDB-9E26-B55B9C52E157}"/>
              </a:ext>
            </a:extLst>
          </p:cNvPr>
          <p:cNvSpPr/>
          <p:nvPr/>
        </p:nvSpPr>
        <p:spPr>
          <a:xfrm>
            <a:off x="1312098" y="3964734"/>
            <a:ext cx="1325268" cy="17012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Vista dettagliata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B ODV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8897519-8AF3-D45B-EAB0-9C82FF37AF33}"/>
              </a:ext>
            </a:extLst>
          </p:cNvPr>
          <p:cNvSpPr/>
          <p:nvPr/>
        </p:nvSpPr>
        <p:spPr>
          <a:xfrm>
            <a:off x="1307865" y="4557641"/>
            <a:ext cx="2201568" cy="188251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E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412324-A3F2-143C-E903-3740EE05E0DA}"/>
              </a:ext>
            </a:extLst>
          </p:cNvPr>
          <p:cNvSpPr/>
          <p:nvPr/>
        </p:nvSpPr>
        <p:spPr>
          <a:xfrm>
            <a:off x="1303632" y="4248905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D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E3127A-5ABB-42C2-3A95-FD637369B75D}"/>
              </a:ext>
            </a:extLst>
          </p:cNvPr>
          <p:cNvSpPr/>
          <p:nvPr/>
        </p:nvSpPr>
        <p:spPr>
          <a:xfrm>
            <a:off x="1303632" y="3642628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A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B36E85F-23BF-6315-FD66-824D53BB0E9A}"/>
              </a:ext>
            </a:extLst>
          </p:cNvPr>
          <p:cNvSpPr/>
          <p:nvPr/>
        </p:nvSpPr>
        <p:spPr>
          <a:xfrm>
            <a:off x="1303041" y="5454669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MIA ASSOCIAZIONE ODV</a:t>
            </a:r>
            <a:endParaRPr kumimoji="0" lang="it-IT" sz="12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F959E9E-0E95-75FC-9D41-AC6FF092A53B}"/>
              </a:ext>
            </a:extLst>
          </p:cNvPr>
          <p:cNvSpPr/>
          <p:nvPr/>
        </p:nvSpPr>
        <p:spPr>
          <a:xfrm>
            <a:off x="1303632" y="4856720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F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0CEE44-E077-0BA7-7F69-39CBE299547B}"/>
              </a:ext>
            </a:extLst>
          </p:cNvPr>
          <p:cNvSpPr/>
          <p:nvPr/>
        </p:nvSpPr>
        <p:spPr>
          <a:xfrm>
            <a:off x="1926925" y="1887719"/>
            <a:ext cx="1184575" cy="1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6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7333C6F-2A50-79EA-C3DD-B788E87BC458}"/>
              </a:ext>
            </a:extLst>
          </p:cNvPr>
          <p:cNvSpPr/>
          <p:nvPr/>
        </p:nvSpPr>
        <p:spPr>
          <a:xfrm>
            <a:off x="1303041" y="5168854"/>
            <a:ext cx="1893474" cy="1744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G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E03CD3E-B02D-78EA-BF10-FB8574459F73}"/>
              </a:ext>
            </a:extLst>
          </p:cNvPr>
          <p:cNvSpPr/>
          <p:nvPr/>
        </p:nvSpPr>
        <p:spPr bwMode="auto">
          <a:xfrm>
            <a:off x="1170444" y="2513941"/>
            <a:ext cx="791047" cy="2360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D74B45CE-D5D1-2871-EEBD-2209443146E0}"/>
              </a:ext>
            </a:extLst>
          </p:cNvPr>
          <p:cNvSpPr/>
          <p:nvPr/>
        </p:nvSpPr>
        <p:spPr bwMode="auto">
          <a:xfrm rot="10800000">
            <a:off x="2035645" y="2606218"/>
            <a:ext cx="307538" cy="71260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546F91A-33B3-0703-3B6B-1C1CAA88BF12}"/>
              </a:ext>
            </a:extLst>
          </p:cNvPr>
          <p:cNvSpPr txBox="1"/>
          <p:nvPr/>
        </p:nvSpPr>
        <p:spPr>
          <a:xfrm>
            <a:off x="2332301" y="2537650"/>
            <a:ext cx="98239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Ricerca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per ente</a:t>
            </a: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C5DA429-A760-F24B-B434-CDCC597FFF93}"/>
              </a:ext>
            </a:extLst>
          </p:cNvPr>
          <p:cNvSpPr/>
          <p:nvPr/>
        </p:nvSpPr>
        <p:spPr bwMode="auto">
          <a:xfrm>
            <a:off x="7397629" y="5442286"/>
            <a:ext cx="791047" cy="2360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DF7247C2-410D-3D62-1621-8C32F5B89324}"/>
              </a:ext>
            </a:extLst>
          </p:cNvPr>
          <p:cNvSpPr/>
          <p:nvPr/>
        </p:nvSpPr>
        <p:spPr bwMode="auto">
          <a:xfrm rot="8424613">
            <a:off x="8152534" y="5371866"/>
            <a:ext cx="227341" cy="8359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1586E4C-5DA7-A29D-7CA5-AA2AB56EC6BA}"/>
              </a:ext>
            </a:extLst>
          </p:cNvPr>
          <p:cNvSpPr/>
          <p:nvPr/>
        </p:nvSpPr>
        <p:spPr>
          <a:xfrm>
            <a:off x="1303041" y="5762151"/>
            <a:ext cx="1893474" cy="1744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H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85197DD-3CF0-9B75-4F1A-E1CB8021E974}"/>
              </a:ext>
            </a:extLst>
          </p:cNvPr>
          <p:cNvSpPr/>
          <p:nvPr/>
        </p:nvSpPr>
        <p:spPr>
          <a:xfrm>
            <a:off x="1312098" y="6024397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I ODV</a:t>
            </a: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7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EF4778C-2974-DD20-34D3-11B9DC2CFEF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4F0169D-6EDF-857E-001B-97916835A95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253F04-4E1F-6013-D17F-3915AC3F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DB6694A-6370-7601-0605-BC491B17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7" y="915875"/>
            <a:ext cx="8123766" cy="234853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70DB643C-C82E-258C-74EB-DEDBBEE2C72F}"/>
              </a:ext>
            </a:extLst>
          </p:cNvPr>
          <p:cNvSpPr/>
          <p:nvPr/>
        </p:nvSpPr>
        <p:spPr>
          <a:xfrm>
            <a:off x="2569633" y="1450800"/>
            <a:ext cx="2006599" cy="13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6A18EBE-DD7F-3E1E-8104-C62A09DEF41F}"/>
              </a:ext>
            </a:extLst>
          </p:cNvPr>
          <p:cNvSpPr/>
          <p:nvPr/>
        </p:nvSpPr>
        <p:spPr>
          <a:xfrm>
            <a:off x="1096431" y="2180287"/>
            <a:ext cx="452969" cy="11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1/1234</a:t>
            </a:r>
            <a:endParaRPr kumimoji="0" lang="it-IT" sz="5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FB975B-0722-409A-2F97-0863D7430248}"/>
              </a:ext>
            </a:extLst>
          </p:cNvPr>
          <p:cNvSpPr/>
          <p:nvPr/>
        </p:nvSpPr>
        <p:spPr>
          <a:xfrm>
            <a:off x="334437" y="1227667"/>
            <a:ext cx="2006599" cy="15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10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DE0C838-F63A-2F5A-4C80-09DA846A69AE}"/>
              </a:ext>
            </a:extLst>
          </p:cNvPr>
          <p:cNvSpPr/>
          <p:nvPr/>
        </p:nvSpPr>
        <p:spPr bwMode="auto">
          <a:xfrm>
            <a:off x="2705101" y="1553633"/>
            <a:ext cx="557732" cy="183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BAB4A7-2C3C-6D01-53AE-5F5CC410BA11}"/>
              </a:ext>
            </a:extLst>
          </p:cNvPr>
          <p:cNvSpPr txBox="1"/>
          <p:nvPr/>
        </p:nvSpPr>
        <p:spPr>
          <a:xfrm>
            <a:off x="3816351" y="1429845"/>
            <a:ext cx="2377016" cy="5078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della prima iscrizione/del passaggio al RUNTS e data dell'iscrizione alla sezione attuale 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FA25ED75-10BF-DF23-54EB-AE3ADCC16C1D}"/>
              </a:ext>
            </a:extLst>
          </p:cNvPr>
          <p:cNvSpPr/>
          <p:nvPr/>
        </p:nvSpPr>
        <p:spPr bwMode="auto">
          <a:xfrm rot="10800000">
            <a:off x="3292464" y="1624837"/>
            <a:ext cx="519654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32E094-3CF9-BB6C-7D02-1ACD88E07203}"/>
              </a:ext>
            </a:extLst>
          </p:cNvPr>
          <p:cNvSpPr txBox="1"/>
          <p:nvPr/>
        </p:nvSpPr>
        <p:spPr>
          <a:xfrm>
            <a:off x="2687958" y="2188207"/>
            <a:ext cx="191367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Estremi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iscrizione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registri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prececenti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17CF6EA-0561-6457-5E43-9851CA4D0139}"/>
              </a:ext>
            </a:extLst>
          </p:cNvPr>
          <p:cNvSpPr/>
          <p:nvPr/>
        </p:nvSpPr>
        <p:spPr bwMode="auto">
          <a:xfrm rot="10800000">
            <a:off x="2428864" y="2285560"/>
            <a:ext cx="250836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FE7138-1F71-FDC0-D825-758181BDAB8C}"/>
              </a:ext>
            </a:extLst>
          </p:cNvPr>
          <p:cNvSpPr/>
          <p:nvPr/>
        </p:nvSpPr>
        <p:spPr bwMode="auto">
          <a:xfrm>
            <a:off x="1524002" y="1693000"/>
            <a:ext cx="557732" cy="183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C908AF8-0F68-A0E5-BD1E-D55190C1F66F}"/>
              </a:ext>
            </a:extLst>
          </p:cNvPr>
          <p:cNvSpPr/>
          <p:nvPr/>
        </p:nvSpPr>
        <p:spPr>
          <a:xfrm>
            <a:off x="939799" y="1455033"/>
            <a:ext cx="452969" cy="136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5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</a:t>
            </a:r>
            <a:endParaRPr kumimoji="0" lang="it-IT" sz="5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5CBF8F6-82FE-1284-A6AD-765A7C584750}"/>
              </a:ext>
            </a:extLst>
          </p:cNvPr>
          <p:cNvSpPr/>
          <p:nvPr/>
        </p:nvSpPr>
        <p:spPr>
          <a:xfrm>
            <a:off x="3824820" y="2870541"/>
            <a:ext cx="2377016" cy="13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LAMIAASSOCIAZIONE</a:t>
            </a: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@PEC.LAMIAASSOCIAZIONE.IT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1F7D90A-81D2-28FD-F5C4-C8B9791441D7}"/>
              </a:ext>
            </a:extLst>
          </p:cNvPr>
          <p:cNvSpPr/>
          <p:nvPr/>
        </p:nvSpPr>
        <p:spPr>
          <a:xfrm>
            <a:off x="3928535" y="3033771"/>
            <a:ext cx="2006599" cy="13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WWW.LAMIAASSOCIAZIONE.IT</a:t>
            </a:r>
            <a:endParaRPr kumimoji="0" lang="it-IT" sz="9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CF09C5A-EB40-6EA5-868A-0BC011051FB3}"/>
              </a:ext>
            </a:extLst>
          </p:cNvPr>
          <p:cNvSpPr/>
          <p:nvPr/>
        </p:nvSpPr>
        <p:spPr>
          <a:xfrm>
            <a:off x="982129" y="3036636"/>
            <a:ext cx="2006599" cy="13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53947BC-B072-1017-F336-7C440CB17581}"/>
              </a:ext>
            </a:extLst>
          </p:cNvPr>
          <p:cNvSpPr txBox="1"/>
          <p:nvPr/>
        </p:nvSpPr>
        <p:spPr>
          <a:xfrm>
            <a:off x="6324597" y="2203292"/>
            <a:ext cx="205740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dell‘atto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costitutivo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dell‘ultimo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aggiornamento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statutario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2793A7B-7A14-3146-71F9-0971194B2F12}"/>
              </a:ext>
            </a:extLst>
          </p:cNvPr>
          <p:cNvSpPr/>
          <p:nvPr/>
        </p:nvSpPr>
        <p:spPr bwMode="auto">
          <a:xfrm>
            <a:off x="6139568" y="2684067"/>
            <a:ext cx="2309281" cy="38997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2F420690-2605-8AF5-2D42-966B26001604}"/>
              </a:ext>
            </a:extLst>
          </p:cNvPr>
          <p:cNvSpPr/>
          <p:nvPr/>
        </p:nvSpPr>
        <p:spPr bwMode="auto">
          <a:xfrm rot="5400000">
            <a:off x="7332538" y="2603774"/>
            <a:ext cx="101844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236E874-3676-B0DE-5A57-1ADE21458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87"/>
          <a:stretch>
            <a:fillRect/>
          </a:stretch>
        </p:blipFill>
        <p:spPr>
          <a:xfrm>
            <a:off x="348830" y="3320887"/>
            <a:ext cx="8446339" cy="107281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52175C3-A7F0-E972-04BE-21DA525FCBE6}"/>
              </a:ext>
            </a:extLst>
          </p:cNvPr>
          <p:cNvSpPr txBox="1"/>
          <p:nvPr/>
        </p:nvSpPr>
        <p:spPr>
          <a:xfrm>
            <a:off x="1812383" y="3526601"/>
            <a:ext cx="75724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Sede</a:t>
            </a: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legale </a:t>
            </a:r>
            <a:r>
              <a:rPr kumimoji="0" lang="de-DE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dell'ente</a:t>
            </a: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D6C478-86B6-835E-6131-C9AEEDFCEC9A}"/>
              </a:ext>
            </a:extLst>
          </p:cNvPr>
          <p:cNvSpPr/>
          <p:nvPr/>
        </p:nvSpPr>
        <p:spPr>
          <a:xfrm>
            <a:off x="702735" y="4103878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XX</a:t>
            </a:r>
            <a:endParaRPr kumimoji="0" lang="it-IT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Grafik 34" descr="Ein Bild, das Text, Screenshot, Schrift, Algebra enthält.&#10;&#10;KI-generierte Inhalte können fehlerhaft sein.">
            <a:extLst>
              <a:ext uri="{FF2B5EF4-FFF2-40B4-BE49-F238E27FC236}">
                <a16:creationId xmlns:a16="http://schemas.microsoft.com/office/drawing/2014/main" id="{9571A6BE-8274-FABB-27FF-DE68DA574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" y="4431719"/>
            <a:ext cx="5717810" cy="1736246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B4089A14-B39D-657B-B9E4-5FDFBB8353CA}"/>
              </a:ext>
            </a:extLst>
          </p:cNvPr>
          <p:cNvSpPr txBox="1"/>
          <p:nvPr/>
        </p:nvSpPr>
        <p:spPr>
          <a:xfrm>
            <a:off x="5974473" y="4991086"/>
            <a:ext cx="2051927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Attività di interesse generale registrate</a:t>
            </a:r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05638362-EDD2-B13B-FDBE-A7DF85393965}"/>
              </a:ext>
            </a:extLst>
          </p:cNvPr>
          <p:cNvSpPr/>
          <p:nvPr/>
        </p:nvSpPr>
        <p:spPr bwMode="auto">
          <a:xfrm rot="10800000">
            <a:off x="2009239" y="6040872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E243927F-8C8C-4CC9-0356-E5FCB8FC399E}"/>
              </a:ext>
            </a:extLst>
          </p:cNvPr>
          <p:cNvSpPr/>
          <p:nvPr/>
        </p:nvSpPr>
        <p:spPr bwMode="auto">
          <a:xfrm rot="10800000">
            <a:off x="5827183" y="5075948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0DEEBF1D-6212-D298-23AC-132C0D46D5B6}"/>
              </a:ext>
            </a:extLst>
          </p:cNvPr>
          <p:cNvSpPr/>
          <p:nvPr/>
        </p:nvSpPr>
        <p:spPr>
          <a:xfrm>
            <a:off x="757763" y="1037253"/>
            <a:ext cx="2006599" cy="15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kumimoji="0" lang="it-IT" sz="5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it-IT" sz="11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FBDAEDC1-AA1F-8DC3-4480-C6BF665C0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7"/>
          <a:stretch>
            <a:fillRect/>
          </a:stretch>
        </p:blipFill>
        <p:spPr>
          <a:xfrm>
            <a:off x="414779" y="51337"/>
            <a:ext cx="6256954" cy="9561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0D0C5D-E567-518E-620F-041E297226CA}"/>
              </a:ext>
            </a:extLst>
          </p:cNvPr>
          <p:cNvSpPr txBox="1"/>
          <p:nvPr/>
        </p:nvSpPr>
        <p:spPr>
          <a:xfrm>
            <a:off x="2176191" y="5961014"/>
            <a:ext cx="2273042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Nello statuto sono previste attività diverse?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F6C936-9B68-1078-5A15-FA432D8F579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38908"/>
      </p:ext>
    </p:extLst>
  </p:cSld>
  <p:clrMapOvr>
    <a:masterClrMapping/>
  </p:clrMapOvr>
</p:sld>
</file>

<file path=ppt/theme/theme1.xml><?xml version="1.0" encoding="utf-8"?>
<a:theme xmlns:a="http://schemas.openxmlformats.org/drawingml/2006/main" name="Praes-Amt-de-f-Pres-Ufficio-ted-col-v1">
  <a:themeElements>
    <a:clrScheme name="Praes-Amt-de-f-Pres-Ufficio-ted-col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-Amt-de-f-Pres-Ufficio-ted-col-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aes-Amt-de-f-Pres-Ufficio-ted-co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-Amt-de-f-Pres-Ufficio-ted-col-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893b53-57e3-45ca-b0c6-3439c5aa5b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0E259ACE30764BAD7A0AB74A3E96F2" ma:contentTypeVersion="9" ma:contentTypeDescription="Creare un nuovo documento." ma:contentTypeScope="" ma:versionID="c318526ee6dbbbb2db43b68ea880424f">
  <xsd:schema xmlns:xsd="http://www.w3.org/2001/XMLSchema" xmlns:xs="http://www.w3.org/2001/XMLSchema" xmlns:p="http://schemas.microsoft.com/office/2006/metadata/properties" xmlns:ns3="79893b53-57e3-45ca-b0c6-3439c5aa5b35" xmlns:ns4="1ef76310-847f-4744-b103-7b1cadb29294" targetNamespace="http://schemas.microsoft.com/office/2006/metadata/properties" ma:root="true" ma:fieldsID="d8d3c7dfd63bbc1f2868eebc170d1bcc" ns3:_="" ns4:_="">
    <xsd:import namespace="79893b53-57e3-45ca-b0c6-3439c5aa5b35"/>
    <xsd:import namespace="1ef76310-847f-4744-b103-7b1cadb292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3b53-57e3-45ca-b0c6-3439c5aa5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76310-847f-4744-b103-7b1cadb29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B71AC-6135-491E-A30A-796A6B2977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76C85-7B02-43E3-AF19-9DEE7C8F296D}">
  <ds:schemaRefs>
    <ds:schemaRef ds:uri="79893b53-57e3-45ca-b0c6-3439c5aa5b3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ef76310-847f-4744-b103-7b1cadb292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2270DB-FEE7-4D35-A98F-3837763F4B1E}">
  <ds:schemaRefs>
    <ds:schemaRef ds:uri="1ef76310-847f-4744-b103-7b1cadb29294"/>
    <ds:schemaRef ds:uri="79893b53-57e3-45ca-b0c6-3439c5aa5b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E:\briefpapier\Praes-Amt-de-f-Pres-Ufficio-ted-col-v1.pot</Template>
  <TotalTime>0</TotalTime>
  <Words>6350</Words>
  <Application>Microsoft Office PowerPoint</Application>
  <PresentationFormat>Bildschirmpräsentation (4:3)</PresentationFormat>
  <Paragraphs>1271</Paragraphs>
  <Slides>78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78</vt:i4>
      </vt:variant>
    </vt:vector>
  </HeadingPairs>
  <TitlesOfParts>
    <vt:vector size="87" baseType="lpstr">
      <vt:lpstr>Arial</vt:lpstr>
      <vt:lpstr>Calibri</vt:lpstr>
      <vt:lpstr>Calibri Light</vt:lpstr>
      <vt:lpstr>inherit</vt:lpstr>
      <vt:lpstr>Times New Roman</vt:lpstr>
      <vt:lpstr>Titillium Web</vt:lpstr>
      <vt:lpstr>Wingdings</vt:lpstr>
      <vt:lpstr>Praes-Amt-de-f-Pres-Ufficio-ted-col-v1</vt:lpstr>
      <vt:lpstr>Benutzerdefiniertes Design</vt:lpstr>
      <vt:lpstr>PowerPoint-Präsentation</vt:lpstr>
      <vt:lpstr>PowerPoint-Präsentation</vt:lpstr>
      <vt:lpstr>PowerPoint-Präsentation</vt:lpstr>
      <vt:lpstr>1. I presupposti dell’iscrizione</vt:lpstr>
      <vt:lpstr>1. Gli effetti dell’iscrizione nel Runts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Adempiere agli obblighi nel portale Runts </vt:lpstr>
      <vt:lpstr>3. Adempiere agli obblighi nel portale Runts</vt:lpstr>
      <vt:lpstr>3. Adempiere agli obblighi nel portale Runts</vt:lpstr>
      <vt:lpstr>3. Adempiere agli obblighi nel portale Runts</vt:lpstr>
      <vt:lpstr>3. Adempiere agli obblighi nel portale Runts</vt:lpstr>
      <vt:lpstr>3. Adempiere agli obblighi nel portale Runts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Adempiere gli obblighi nel portale Runts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Adempiere agli obblighi nel portale Runts</vt:lpstr>
      <vt:lpstr>3. Adempiere agli obblighi nel portale Runts</vt:lpstr>
      <vt:lpstr>PowerPoint-Präsentation</vt:lpstr>
      <vt:lpstr>3. Adempiere agli obblighi nel portale Runts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Adempiere agli altri obblighi </vt:lpstr>
      <vt:lpstr>4. Adempiere agli altri obblighi</vt:lpstr>
      <vt:lpstr>4. Adempiere agli altri obblighi</vt:lpstr>
      <vt:lpstr>4. Adempiere agli altri obblighi</vt:lpstr>
      <vt:lpstr>PowerPoint-Präsentation</vt:lpstr>
      <vt:lpstr>5. I controlli nel Runts</vt:lpstr>
      <vt:lpstr>5. I controlli nel Runts</vt:lpstr>
      <vt:lpstr>5. I controlli nel Runts</vt:lpstr>
      <vt:lpstr>5. I controlli nel Runts </vt:lpstr>
      <vt:lpstr>5. I controlli nel Runts</vt:lpstr>
      <vt:lpstr>5. I controlli nel Runts</vt:lpstr>
      <vt:lpstr>5. I controlli nel Runts</vt:lpstr>
      <vt:lpstr>5. I controlli nel Runts</vt:lpstr>
      <vt:lpstr>5. I controlli nel Runts</vt:lpstr>
      <vt:lpstr>5. I controlli nel Runts</vt:lpstr>
      <vt:lpstr>5. I controlli nel Runts</vt:lpstr>
      <vt:lpstr>Contatti</vt:lpstr>
      <vt:lpstr>Domande?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Tauber, Andrea</dc:creator>
  <cp:lastModifiedBy>Elsler, Andreas</cp:lastModifiedBy>
  <cp:revision>57</cp:revision>
  <cp:lastPrinted>2026-05-05T10:50:32Z</cp:lastPrinted>
  <dcterms:created xsi:type="dcterms:W3CDTF">2007-11-06T16:07:00Z</dcterms:created>
  <dcterms:modified xsi:type="dcterms:W3CDTF">2026-05-29T09:21:20Z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0x010100ED0E259ACE30764BAD7A0AB74A3E96F2</vt:lpwstr>
  </property>
</Properties>
</file>