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756" r:id="rId5"/>
  </p:sldMasterIdLst>
  <p:notesMasterIdLst>
    <p:notesMasterId r:id="rId51"/>
  </p:notesMasterIdLst>
  <p:sldIdLst>
    <p:sldId id="357" r:id="rId6"/>
    <p:sldId id="302" r:id="rId7"/>
    <p:sldId id="258" r:id="rId8"/>
    <p:sldId id="259" r:id="rId9"/>
    <p:sldId id="354" r:id="rId10"/>
    <p:sldId id="298" r:id="rId11"/>
    <p:sldId id="294" r:id="rId12"/>
    <p:sldId id="295" r:id="rId13"/>
    <p:sldId id="261" r:id="rId14"/>
    <p:sldId id="356" r:id="rId15"/>
    <p:sldId id="265" r:id="rId16"/>
    <p:sldId id="273" r:id="rId17"/>
    <p:sldId id="311" r:id="rId18"/>
    <p:sldId id="271" r:id="rId19"/>
    <p:sldId id="272" r:id="rId20"/>
    <p:sldId id="274" r:id="rId21"/>
    <p:sldId id="269" r:id="rId22"/>
    <p:sldId id="275" r:id="rId23"/>
    <p:sldId id="268" r:id="rId24"/>
    <p:sldId id="277" r:id="rId25"/>
    <p:sldId id="276" r:id="rId26"/>
    <p:sldId id="270" r:id="rId27"/>
    <p:sldId id="355" r:id="rId28"/>
    <p:sldId id="292" r:id="rId29"/>
    <p:sldId id="297" r:id="rId30"/>
    <p:sldId id="296" r:id="rId31"/>
    <p:sldId id="290" r:id="rId32"/>
    <p:sldId id="303" r:id="rId33"/>
    <p:sldId id="305" r:id="rId34"/>
    <p:sldId id="300" r:id="rId35"/>
    <p:sldId id="299" r:id="rId36"/>
    <p:sldId id="347" r:id="rId37"/>
    <p:sldId id="279" r:id="rId38"/>
    <p:sldId id="282" r:id="rId39"/>
    <p:sldId id="301" r:id="rId40"/>
    <p:sldId id="281" r:id="rId41"/>
    <p:sldId id="348" r:id="rId42"/>
    <p:sldId id="349" r:id="rId43"/>
    <p:sldId id="350" r:id="rId44"/>
    <p:sldId id="351" r:id="rId45"/>
    <p:sldId id="353" r:id="rId46"/>
    <p:sldId id="352" r:id="rId47"/>
    <p:sldId id="283" r:id="rId48"/>
    <p:sldId id="284" r:id="rId49"/>
    <p:sldId id="285" r:id="rId50"/>
  </p:sldIdLst>
  <p:sldSz cx="9144000" cy="6858000" type="screen4x3"/>
  <p:notesSz cx="6797675" cy="9926638"/>
  <p:defaultTex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B3B3"/>
    <a:srgbClr val="FFC9C9"/>
    <a:srgbClr val="FF5050"/>
    <a:srgbClr val="FDA387"/>
    <a:srgbClr val="FFFFCC"/>
    <a:srgbClr val="F9D7A9"/>
    <a:srgbClr val="FFCCFF"/>
    <a:srgbClr val="FFFF66"/>
    <a:srgbClr val="FB90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011AD-32DB-AF03-81E0-C37AA4AB8FC6}" v="3" dt="2025-11-07T11:01:32.849"/>
    <p1510:client id="{54509850-886E-330F-DD84-9A7ACD5C1420}" v="6" dt="2025-11-07T11:06:32.966"/>
    <p1510:client id="{DFC3F16A-73C1-420B-B2F7-01C8CAB083A8}" v="3" dt="2025-11-07T11:07:30.09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1018" y="-14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_rels/data10.xml.rels><?xml version="1.0" encoding="UTF-8" standalone="yes"?>
<Relationships xmlns="http://schemas.openxmlformats.org/package/2006/relationships"><Relationship Id="rId2" Type="http://schemas.openxmlformats.org/officeDocument/2006/relationships/hyperlink" Target="mailto:fs-vs@pec.prov.bz" TargetMode="External"/><Relationship Id="rId1" Type="http://schemas.openxmlformats.org/officeDocument/2006/relationships/hyperlink" Target="mailto:freiwilligenwesen@provinz.bz.it" TargetMode="External"/></Relationships>
</file>

<file path=ppt/diagrams/_rels/drawing10.xml.rels><?xml version="1.0" encoding="UTF-8" standalone="yes"?>
<Relationships xmlns="http://schemas.openxmlformats.org/package/2006/relationships"><Relationship Id="rId2" Type="http://schemas.openxmlformats.org/officeDocument/2006/relationships/hyperlink" Target="mailto:fs-vs@pec.prov.bz" TargetMode="External"/><Relationship Id="rId1" Type="http://schemas.openxmlformats.org/officeDocument/2006/relationships/hyperlink" Target="mailto:freiwilligenwesen@provinz.bz.it"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C6D64-03E8-475E-B7EA-6F5D1E195B7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de-DE"/>
        </a:p>
      </dgm:t>
    </dgm:pt>
    <dgm:pt modelId="{E576C604-08F1-444C-991F-9648A92B4586}">
      <dgm:prSet/>
      <dgm:spPr>
        <a:ln>
          <a:solidFill>
            <a:srgbClr val="FF5050"/>
          </a:solidFill>
        </a:ln>
      </dgm:spPr>
      <dgm:t>
        <a:bodyPr/>
        <a:lstStyle/>
        <a:p>
          <a:pPr>
            <a:lnSpc>
              <a:spcPct val="150000"/>
            </a:lnSpc>
          </a:pPr>
          <a:r>
            <a:rPr lang="de-DE" b="1" dirty="0">
              <a:latin typeface="Calibri" panose="020F0502020204030204" pitchFamily="34" charset="0"/>
              <a:cs typeface="Calibri" panose="020F0502020204030204" pitchFamily="34" charset="0"/>
            </a:rPr>
            <a:t>1. Auswirkungen der Eintragung in das </a:t>
          </a:r>
          <a:r>
            <a:rPr lang="de-DE" b="1" dirty="0" err="1">
              <a:latin typeface="Calibri" panose="020F0502020204030204" pitchFamily="34" charset="0"/>
              <a:cs typeface="Calibri" panose="020F0502020204030204" pitchFamily="34" charset="0"/>
            </a:rPr>
            <a:t>Runts</a:t>
          </a:r>
          <a:r>
            <a:rPr lang="de-DE" b="1" dirty="0">
              <a:latin typeface="Calibri" panose="020F0502020204030204" pitchFamily="34" charset="0"/>
              <a:cs typeface="Calibri" panose="020F0502020204030204" pitchFamily="34" charset="0"/>
            </a:rPr>
            <a:t> und Voraussetzungen der Eintragung</a:t>
          </a:r>
          <a:endParaRPr lang="de-DE" dirty="0">
            <a:latin typeface="Calibri" panose="020F0502020204030204" pitchFamily="34" charset="0"/>
            <a:cs typeface="Calibri" panose="020F0502020204030204" pitchFamily="34" charset="0"/>
          </a:endParaRPr>
        </a:p>
      </dgm:t>
    </dgm:pt>
    <dgm:pt modelId="{E56FAF38-4F98-4458-81FD-F25263C712FC}" type="parTrans" cxnId="{E3F0FFD6-0269-47A8-88A4-BFEDCC51A41C}">
      <dgm:prSet/>
      <dgm:spPr/>
      <dgm:t>
        <a:bodyPr/>
        <a:lstStyle/>
        <a:p>
          <a:endParaRPr lang="de-DE"/>
        </a:p>
      </dgm:t>
    </dgm:pt>
    <dgm:pt modelId="{3B7B5EE8-02FD-4089-AB6C-AAEDA2F25A0D}" type="sibTrans" cxnId="{E3F0FFD6-0269-47A8-88A4-BFEDCC51A41C}">
      <dgm:prSet/>
      <dgm:spPr/>
      <dgm:t>
        <a:bodyPr/>
        <a:lstStyle/>
        <a:p>
          <a:endParaRPr lang="de-DE"/>
        </a:p>
      </dgm:t>
    </dgm:pt>
    <dgm:pt modelId="{40FC76D2-0676-4F6D-958F-766E31E66463}">
      <dgm:prSet/>
      <dgm:spPr>
        <a:ln>
          <a:solidFill>
            <a:srgbClr val="FF5050"/>
          </a:solidFill>
        </a:ln>
      </dgm:spPr>
      <dgm:t>
        <a:bodyPr/>
        <a:lstStyle/>
        <a:p>
          <a:pPr>
            <a:lnSpc>
              <a:spcPct val="150000"/>
            </a:lnSpc>
          </a:pPr>
          <a:r>
            <a:rPr lang="de-DE" b="1" dirty="0">
              <a:latin typeface="Calibri" panose="020F0502020204030204" pitchFamily="34" charset="0"/>
              <a:cs typeface="Calibri" panose="020F0502020204030204" pitchFamily="34" charset="0"/>
            </a:rPr>
            <a:t>3. Ersteinstieg im </a:t>
          </a:r>
          <a:r>
            <a:rPr lang="de-DE" b="1" dirty="0" err="1">
              <a:latin typeface="Calibri" panose="020F0502020204030204" pitchFamily="34" charset="0"/>
              <a:cs typeface="Calibri" panose="020F0502020204030204" pitchFamily="34" charset="0"/>
            </a:rPr>
            <a:t>Runts</a:t>
          </a:r>
          <a:endParaRPr lang="de-DE" dirty="0">
            <a:latin typeface="Calibri" panose="020F0502020204030204" pitchFamily="34" charset="0"/>
            <a:cs typeface="Calibri" panose="020F0502020204030204" pitchFamily="34" charset="0"/>
          </a:endParaRPr>
        </a:p>
      </dgm:t>
    </dgm:pt>
    <dgm:pt modelId="{C12E9277-3263-4565-8BAE-7C47237D5C92}" type="parTrans" cxnId="{8AB84A6D-131A-4944-95EE-1B01B24B9347}">
      <dgm:prSet/>
      <dgm:spPr/>
      <dgm:t>
        <a:bodyPr/>
        <a:lstStyle/>
        <a:p>
          <a:endParaRPr lang="de-DE"/>
        </a:p>
      </dgm:t>
    </dgm:pt>
    <dgm:pt modelId="{25787494-20C0-4A08-8F1A-62A3C7E95A1B}" type="sibTrans" cxnId="{8AB84A6D-131A-4944-95EE-1B01B24B9347}">
      <dgm:prSet/>
      <dgm:spPr/>
      <dgm:t>
        <a:bodyPr/>
        <a:lstStyle/>
        <a:p>
          <a:endParaRPr lang="de-DE"/>
        </a:p>
      </dgm:t>
    </dgm:pt>
    <dgm:pt modelId="{BA31EE15-7D18-41CB-9F2A-3447C8F10742}">
      <dgm:prSet/>
      <dgm:spPr>
        <a:ln>
          <a:solidFill>
            <a:srgbClr val="FF5050"/>
          </a:solidFill>
        </a:ln>
      </dgm:spPr>
      <dgm:t>
        <a:bodyPr/>
        <a:lstStyle/>
        <a:p>
          <a:pPr>
            <a:lnSpc>
              <a:spcPct val="150000"/>
            </a:lnSpc>
          </a:pPr>
          <a:r>
            <a:rPr lang="de-DE" b="1" dirty="0">
              <a:latin typeface="Calibri" panose="020F0502020204030204" pitchFamily="34" charset="0"/>
              <a:cs typeface="Calibri" panose="020F0502020204030204" pitchFamily="34" charset="0"/>
            </a:rPr>
            <a:t>4. Änderungsantrag</a:t>
          </a:r>
          <a:endParaRPr lang="de-DE" dirty="0">
            <a:latin typeface="Calibri" panose="020F0502020204030204" pitchFamily="34" charset="0"/>
            <a:cs typeface="Calibri" panose="020F0502020204030204" pitchFamily="34" charset="0"/>
          </a:endParaRPr>
        </a:p>
      </dgm:t>
    </dgm:pt>
    <dgm:pt modelId="{56FF7C94-4DBD-4B7C-826F-8A6ADB42D75F}" type="parTrans" cxnId="{A806CD29-0969-4EA1-A012-B1643E549B20}">
      <dgm:prSet/>
      <dgm:spPr/>
      <dgm:t>
        <a:bodyPr/>
        <a:lstStyle/>
        <a:p>
          <a:endParaRPr lang="de-DE"/>
        </a:p>
      </dgm:t>
    </dgm:pt>
    <dgm:pt modelId="{C46A8E4C-1788-40A4-9CB3-9114CB4D6B3C}" type="sibTrans" cxnId="{A806CD29-0969-4EA1-A012-B1643E549B20}">
      <dgm:prSet/>
      <dgm:spPr/>
      <dgm:t>
        <a:bodyPr/>
        <a:lstStyle/>
        <a:p>
          <a:endParaRPr lang="de-DE"/>
        </a:p>
      </dgm:t>
    </dgm:pt>
    <dgm:pt modelId="{0D49D723-2737-410E-9871-6D9BD0697DBE}">
      <dgm:prSet/>
      <dgm:spPr>
        <a:ln>
          <a:solidFill>
            <a:srgbClr val="FF5050"/>
          </a:solidFill>
        </a:ln>
      </dgm:spPr>
      <dgm:t>
        <a:bodyPr/>
        <a:lstStyle/>
        <a:p>
          <a:pPr>
            <a:lnSpc>
              <a:spcPct val="150000"/>
            </a:lnSpc>
          </a:pPr>
          <a:r>
            <a:rPr lang="de-DE" b="1" dirty="0">
              <a:latin typeface="Calibri" panose="020F0502020204030204" pitchFamily="34" charset="0"/>
              <a:cs typeface="Calibri" panose="020F0502020204030204" pitchFamily="34" charset="0"/>
            </a:rPr>
            <a:t>5. Verpflichtungen</a:t>
          </a:r>
          <a:endParaRPr lang="de-DE" dirty="0">
            <a:latin typeface="Calibri" panose="020F0502020204030204" pitchFamily="34" charset="0"/>
            <a:cs typeface="Calibri" panose="020F0502020204030204" pitchFamily="34" charset="0"/>
          </a:endParaRPr>
        </a:p>
      </dgm:t>
    </dgm:pt>
    <dgm:pt modelId="{C194B44E-D134-4F1E-985F-0919FFE69857}" type="parTrans" cxnId="{19340816-6ABB-40AD-9D51-2CCF5AFB5035}">
      <dgm:prSet/>
      <dgm:spPr/>
      <dgm:t>
        <a:bodyPr/>
        <a:lstStyle/>
        <a:p>
          <a:endParaRPr lang="de-DE"/>
        </a:p>
      </dgm:t>
    </dgm:pt>
    <dgm:pt modelId="{9C6AD6F3-9FCA-47A8-9276-2DB7D8961524}" type="sibTrans" cxnId="{19340816-6ABB-40AD-9D51-2CCF5AFB5035}">
      <dgm:prSet/>
      <dgm:spPr/>
      <dgm:t>
        <a:bodyPr/>
        <a:lstStyle/>
        <a:p>
          <a:endParaRPr lang="de-DE"/>
        </a:p>
      </dgm:t>
    </dgm:pt>
    <dgm:pt modelId="{F89E8FEE-5068-4AAA-8364-0FDA509770B5}">
      <dgm:prSet custT="1"/>
      <dgm:spPr/>
      <dgm:t>
        <a:bodyPr/>
        <a:lstStyle/>
        <a:p>
          <a:pPr>
            <a:lnSpc>
              <a:spcPct val="150000"/>
            </a:lnSpc>
          </a:pPr>
          <a:r>
            <a:rPr lang="de-DE" sz="1000" b="1" dirty="0">
              <a:latin typeface="Calibri" panose="020F0502020204030204" pitchFamily="34" charset="0"/>
              <a:cs typeface="Calibri" panose="020F0502020204030204" pitchFamily="34" charset="0"/>
            </a:rPr>
            <a:t> jährlich</a:t>
          </a:r>
          <a:endParaRPr lang="de-DE" sz="1000" dirty="0">
            <a:latin typeface="Calibri" panose="020F0502020204030204" pitchFamily="34" charset="0"/>
            <a:cs typeface="Calibri" panose="020F0502020204030204" pitchFamily="34" charset="0"/>
          </a:endParaRPr>
        </a:p>
      </dgm:t>
    </dgm:pt>
    <dgm:pt modelId="{8893C518-10C3-4231-979C-E49B96DBE514}" type="parTrans" cxnId="{4D642363-11CC-4652-9E5F-5B526E4D6BC4}">
      <dgm:prSet/>
      <dgm:spPr/>
      <dgm:t>
        <a:bodyPr/>
        <a:lstStyle/>
        <a:p>
          <a:endParaRPr lang="de-DE"/>
        </a:p>
      </dgm:t>
    </dgm:pt>
    <dgm:pt modelId="{4E088850-CC87-423B-8386-DA2F5C700692}" type="sibTrans" cxnId="{4D642363-11CC-4652-9E5F-5B526E4D6BC4}">
      <dgm:prSet/>
      <dgm:spPr/>
      <dgm:t>
        <a:bodyPr/>
        <a:lstStyle/>
        <a:p>
          <a:endParaRPr lang="de-DE"/>
        </a:p>
      </dgm:t>
    </dgm:pt>
    <dgm:pt modelId="{B13CAE25-AA89-4041-A090-0975B50CEB4B}">
      <dgm:prSet custT="1"/>
      <dgm:spPr/>
      <dgm:t>
        <a:bodyPr/>
        <a:lstStyle/>
        <a:p>
          <a:pPr>
            <a:lnSpc>
              <a:spcPct val="150000"/>
            </a:lnSpc>
          </a:pPr>
          <a:r>
            <a:rPr lang="de-DE" sz="1000" b="1" dirty="0">
              <a:latin typeface="Calibri" panose="020F0502020204030204" pitchFamily="34" charset="0"/>
              <a:cs typeface="Calibri" panose="020F0502020204030204" pitchFamily="34" charset="0"/>
            </a:rPr>
            <a:t> punktuell</a:t>
          </a:r>
          <a:endParaRPr lang="de-DE" sz="1000" dirty="0">
            <a:latin typeface="Calibri" panose="020F0502020204030204" pitchFamily="34" charset="0"/>
            <a:cs typeface="Calibri" panose="020F0502020204030204" pitchFamily="34" charset="0"/>
          </a:endParaRPr>
        </a:p>
      </dgm:t>
    </dgm:pt>
    <dgm:pt modelId="{3BA4783E-1736-416F-8894-B24F86187AD2}" type="parTrans" cxnId="{DC28D24C-2D2C-46C4-B697-8DCB965E85CD}">
      <dgm:prSet/>
      <dgm:spPr/>
      <dgm:t>
        <a:bodyPr/>
        <a:lstStyle/>
        <a:p>
          <a:endParaRPr lang="de-DE"/>
        </a:p>
      </dgm:t>
    </dgm:pt>
    <dgm:pt modelId="{71925169-CD86-41DC-80B6-D9208195CBDB}" type="sibTrans" cxnId="{DC28D24C-2D2C-46C4-B697-8DCB965E85CD}">
      <dgm:prSet/>
      <dgm:spPr/>
      <dgm:t>
        <a:bodyPr/>
        <a:lstStyle/>
        <a:p>
          <a:endParaRPr lang="de-DE"/>
        </a:p>
      </dgm:t>
    </dgm:pt>
    <dgm:pt modelId="{FB092F0A-ECF0-4C67-8D2F-C0F916F54C5D}">
      <dgm:prSet custT="1"/>
      <dgm:spPr/>
      <dgm:t>
        <a:bodyPr/>
        <a:lstStyle/>
        <a:p>
          <a:pPr>
            <a:lnSpc>
              <a:spcPct val="150000"/>
            </a:lnSpc>
          </a:pPr>
          <a:r>
            <a:rPr lang="de-DE" sz="1000" b="1" dirty="0">
              <a:latin typeface="Calibri" panose="020F0502020204030204" pitchFamily="34" charset="0"/>
              <a:cs typeface="Calibri" panose="020F0502020204030204" pitchFamily="34" charset="0"/>
            </a:rPr>
            <a:t> sonstige</a:t>
          </a:r>
          <a:endParaRPr lang="de-DE" sz="1000" dirty="0">
            <a:latin typeface="Calibri" panose="020F0502020204030204" pitchFamily="34" charset="0"/>
            <a:cs typeface="Calibri" panose="020F0502020204030204" pitchFamily="34" charset="0"/>
          </a:endParaRPr>
        </a:p>
      </dgm:t>
    </dgm:pt>
    <dgm:pt modelId="{BBDF5CF6-3521-4186-96DD-D7A395DF7F89}" type="parTrans" cxnId="{FA0747C7-CA04-482B-8C95-E44AF730808C}">
      <dgm:prSet/>
      <dgm:spPr/>
      <dgm:t>
        <a:bodyPr/>
        <a:lstStyle/>
        <a:p>
          <a:endParaRPr lang="de-DE"/>
        </a:p>
      </dgm:t>
    </dgm:pt>
    <dgm:pt modelId="{7E2DB81E-1398-4481-8795-43A2B2E57B78}" type="sibTrans" cxnId="{FA0747C7-CA04-482B-8C95-E44AF730808C}">
      <dgm:prSet/>
      <dgm:spPr/>
      <dgm:t>
        <a:bodyPr/>
        <a:lstStyle/>
        <a:p>
          <a:endParaRPr lang="de-DE"/>
        </a:p>
      </dgm:t>
    </dgm:pt>
    <dgm:pt modelId="{1BC72B36-5E83-4126-B906-90E113455A00}">
      <dgm:prSet/>
      <dgm:spPr>
        <a:ln>
          <a:solidFill>
            <a:srgbClr val="FF5050"/>
          </a:solidFill>
        </a:ln>
      </dgm:spPr>
      <dgm:t>
        <a:bodyPr/>
        <a:lstStyle/>
        <a:p>
          <a:pPr>
            <a:lnSpc>
              <a:spcPct val="150000"/>
            </a:lnSpc>
          </a:pPr>
          <a:r>
            <a:rPr lang="de-DE" b="1" dirty="0">
              <a:latin typeface="Calibri" panose="020F0502020204030204" pitchFamily="34" charset="0"/>
              <a:cs typeface="Calibri" panose="020F0502020204030204" pitchFamily="34" charset="0"/>
            </a:rPr>
            <a:t>6. Begriffe im </a:t>
          </a:r>
          <a:r>
            <a:rPr lang="de-DE" b="1" dirty="0" err="1">
              <a:latin typeface="Calibri" panose="020F0502020204030204" pitchFamily="34" charset="0"/>
              <a:cs typeface="Calibri" panose="020F0502020204030204" pitchFamily="34" charset="0"/>
            </a:rPr>
            <a:t>Runts</a:t>
          </a:r>
          <a:r>
            <a:rPr lang="de-DE" b="1" dirty="0">
              <a:latin typeface="Calibri" panose="020F0502020204030204" pitchFamily="34" charset="0"/>
              <a:cs typeface="Calibri" panose="020F0502020204030204" pitchFamily="34" charset="0"/>
            </a:rPr>
            <a:t> - Portal und häufige Fehler</a:t>
          </a:r>
          <a:endParaRPr lang="de-DE" dirty="0">
            <a:latin typeface="Calibri" panose="020F0502020204030204" pitchFamily="34" charset="0"/>
            <a:cs typeface="Calibri" panose="020F0502020204030204" pitchFamily="34" charset="0"/>
          </a:endParaRPr>
        </a:p>
      </dgm:t>
    </dgm:pt>
    <dgm:pt modelId="{3221A321-FD2E-4906-9D54-C48109470576}" type="parTrans" cxnId="{1462E335-C9E0-4752-BE39-CA3F11A7A468}">
      <dgm:prSet/>
      <dgm:spPr/>
      <dgm:t>
        <a:bodyPr/>
        <a:lstStyle/>
        <a:p>
          <a:endParaRPr lang="de-DE"/>
        </a:p>
      </dgm:t>
    </dgm:pt>
    <dgm:pt modelId="{4731297D-5ED4-4F9C-8558-0E35ED2B3370}" type="sibTrans" cxnId="{1462E335-C9E0-4752-BE39-CA3F11A7A468}">
      <dgm:prSet/>
      <dgm:spPr/>
      <dgm:t>
        <a:bodyPr/>
        <a:lstStyle/>
        <a:p>
          <a:endParaRPr lang="de-DE"/>
        </a:p>
      </dgm:t>
    </dgm:pt>
    <dgm:pt modelId="{C32FA41C-61B2-4450-A91B-BB84FFECD70B}">
      <dgm:prSet/>
      <dgm:spPr>
        <a:ln>
          <a:solidFill>
            <a:srgbClr val="FF5050"/>
          </a:solidFill>
        </a:ln>
      </dgm:spPr>
      <dgm:t>
        <a:bodyPr/>
        <a:lstStyle/>
        <a:p>
          <a:pPr>
            <a:lnSpc>
              <a:spcPct val="150000"/>
            </a:lnSpc>
          </a:pPr>
          <a:r>
            <a:rPr lang="de-DE" b="1" dirty="0">
              <a:latin typeface="Calibri" panose="020F0502020204030204" pitchFamily="34" charset="0"/>
              <a:cs typeface="Calibri" panose="020F0502020204030204" pitchFamily="34" charset="0"/>
            </a:rPr>
            <a:t>8. Exkurs: Landesverzeichnis der Körperschaften, die Tätigkeiten von allgemeinem Interesse ausüben</a:t>
          </a:r>
        </a:p>
      </dgm:t>
    </dgm:pt>
    <dgm:pt modelId="{A68C87BB-EC05-4DF2-B2AB-E94522D281B0}" type="parTrans" cxnId="{C63F711A-27EF-4C81-A2C3-41EFA9FB98F0}">
      <dgm:prSet/>
      <dgm:spPr/>
      <dgm:t>
        <a:bodyPr/>
        <a:lstStyle/>
        <a:p>
          <a:endParaRPr lang="de-DE"/>
        </a:p>
      </dgm:t>
    </dgm:pt>
    <dgm:pt modelId="{25D5C678-B59C-49F9-937E-AD7F07D28945}" type="sibTrans" cxnId="{C63F711A-27EF-4C81-A2C3-41EFA9FB98F0}">
      <dgm:prSet/>
      <dgm:spPr/>
      <dgm:t>
        <a:bodyPr/>
        <a:lstStyle/>
        <a:p>
          <a:endParaRPr lang="de-DE"/>
        </a:p>
      </dgm:t>
    </dgm:pt>
    <dgm:pt modelId="{7C27A4C8-074B-4029-8A2F-2E62628296A0}">
      <dgm:prSet/>
      <dgm:spPr>
        <a:ln>
          <a:solidFill>
            <a:srgbClr val="FF5050"/>
          </a:solidFill>
        </a:ln>
      </dgm:spPr>
      <dgm:t>
        <a:bodyPr/>
        <a:lstStyle/>
        <a:p>
          <a:pPr>
            <a:lnSpc>
              <a:spcPct val="150000"/>
            </a:lnSpc>
          </a:pPr>
          <a:r>
            <a:rPr lang="de-DE" b="1" dirty="0">
              <a:latin typeface="Calibri" panose="020F0502020204030204" pitchFamily="34" charset="0"/>
              <a:cs typeface="Calibri" panose="020F0502020204030204" pitchFamily="34" charset="0"/>
            </a:rPr>
            <a:t>10. Nützliche Kontakte</a:t>
          </a:r>
          <a:endParaRPr lang="de-DE" dirty="0">
            <a:latin typeface="Calibri" panose="020F0502020204030204" pitchFamily="34" charset="0"/>
            <a:cs typeface="Calibri" panose="020F0502020204030204" pitchFamily="34" charset="0"/>
          </a:endParaRPr>
        </a:p>
      </dgm:t>
    </dgm:pt>
    <dgm:pt modelId="{49927590-C5EB-414F-A305-18D034523679}" type="parTrans" cxnId="{6D40187E-8FFA-4751-A916-416F5B7D9E19}">
      <dgm:prSet/>
      <dgm:spPr/>
      <dgm:t>
        <a:bodyPr/>
        <a:lstStyle/>
        <a:p>
          <a:endParaRPr lang="de-DE"/>
        </a:p>
      </dgm:t>
    </dgm:pt>
    <dgm:pt modelId="{C84EA138-0EE9-43B6-B4A5-7D4C29EAAEE0}" type="sibTrans" cxnId="{6D40187E-8FFA-4751-A916-416F5B7D9E19}">
      <dgm:prSet/>
      <dgm:spPr/>
      <dgm:t>
        <a:bodyPr/>
        <a:lstStyle/>
        <a:p>
          <a:endParaRPr lang="de-DE"/>
        </a:p>
      </dgm:t>
    </dgm:pt>
    <dgm:pt modelId="{91F449CA-7546-4177-A441-874D02F9D8A6}">
      <dgm:prSet/>
      <dgm:spPr>
        <a:ln>
          <a:solidFill>
            <a:srgbClr val="FF5050"/>
          </a:solidFill>
        </a:ln>
      </dgm:spPr>
      <dgm:t>
        <a:bodyPr/>
        <a:lstStyle/>
        <a:p>
          <a:pPr>
            <a:lnSpc>
              <a:spcPct val="150000"/>
            </a:lnSpc>
          </a:pPr>
          <a:r>
            <a:rPr lang="de-DE" b="1" dirty="0">
              <a:latin typeface="Calibri" panose="020F0502020204030204" pitchFamily="34" charset="0"/>
              <a:cs typeface="Calibri" panose="020F0502020204030204" pitchFamily="34" charset="0"/>
            </a:rPr>
            <a:t>7. Kontrollen im </a:t>
          </a:r>
          <a:r>
            <a:rPr lang="de-DE" b="1" dirty="0" err="1">
              <a:latin typeface="Calibri" panose="020F0502020204030204" pitchFamily="34" charset="0"/>
              <a:cs typeface="Calibri" panose="020F0502020204030204" pitchFamily="34" charset="0"/>
            </a:rPr>
            <a:t>Runts</a:t>
          </a:r>
          <a:endParaRPr lang="de-DE" b="1" dirty="0">
            <a:latin typeface="Calibri" panose="020F0502020204030204" pitchFamily="34" charset="0"/>
            <a:cs typeface="Calibri" panose="020F0502020204030204" pitchFamily="34" charset="0"/>
          </a:endParaRPr>
        </a:p>
      </dgm:t>
    </dgm:pt>
    <dgm:pt modelId="{DD326AF0-B3B1-4D04-A1D3-B56AD59A085D}" type="parTrans" cxnId="{15D70703-9C6C-4BAD-A8CD-B3BA4B29D2EE}">
      <dgm:prSet/>
      <dgm:spPr/>
      <dgm:t>
        <a:bodyPr/>
        <a:lstStyle/>
        <a:p>
          <a:endParaRPr lang="de-DE"/>
        </a:p>
      </dgm:t>
    </dgm:pt>
    <dgm:pt modelId="{30F2C5F3-A348-454D-8CB1-5087E53ED567}" type="sibTrans" cxnId="{15D70703-9C6C-4BAD-A8CD-B3BA4B29D2EE}">
      <dgm:prSet/>
      <dgm:spPr/>
      <dgm:t>
        <a:bodyPr/>
        <a:lstStyle/>
        <a:p>
          <a:endParaRPr lang="de-DE"/>
        </a:p>
      </dgm:t>
    </dgm:pt>
    <dgm:pt modelId="{FB533847-53B8-4F9C-A645-A7D72317D6EC}">
      <dgm:prSet/>
      <dgm:spPr>
        <a:ln>
          <a:solidFill>
            <a:srgbClr val="FF5050"/>
          </a:solidFill>
        </a:ln>
      </dgm:spPr>
      <dgm:t>
        <a:bodyPr/>
        <a:lstStyle/>
        <a:p>
          <a:pPr>
            <a:lnSpc>
              <a:spcPct val="150000"/>
            </a:lnSpc>
          </a:pPr>
          <a:r>
            <a:rPr lang="de-DE" b="1" dirty="0">
              <a:latin typeface="Calibri" panose="020F0502020204030204" pitchFamily="34" charset="0"/>
              <a:cs typeface="Calibri" panose="020F0502020204030204" pitchFamily="34" charset="0"/>
            </a:rPr>
            <a:t>9. Fragen</a:t>
          </a:r>
        </a:p>
      </dgm:t>
    </dgm:pt>
    <dgm:pt modelId="{23F30393-3DCE-47D2-91BC-5AD334E88277}" type="parTrans" cxnId="{3063A343-6FA0-435C-AF87-C25EAF12CC0B}">
      <dgm:prSet/>
      <dgm:spPr/>
      <dgm:t>
        <a:bodyPr/>
        <a:lstStyle/>
        <a:p>
          <a:endParaRPr lang="de-DE"/>
        </a:p>
      </dgm:t>
    </dgm:pt>
    <dgm:pt modelId="{D8957763-DB00-4FE7-8CAD-6E074E9D4DC0}" type="sibTrans" cxnId="{3063A343-6FA0-435C-AF87-C25EAF12CC0B}">
      <dgm:prSet/>
      <dgm:spPr/>
      <dgm:t>
        <a:bodyPr/>
        <a:lstStyle/>
        <a:p>
          <a:endParaRPr lang="de-DE"/>
        </a:p>
      </dgm:t>
    </dgm:pt>
    <dgm:pt modelId="{A23742A0-A80B-462B-AFFB-F6FD5D9EEBAF}">
      <dgm:prSet/>
      <dgm:spPr>
        <a:ln>
          <a:solidFill>
            <a:srgbClr val="FF5050"/>
          </a:solidFill>
        </a:ln>
      </dgm:spPr>
      <dgm:t>
        <a:bodyPr/>
        <a:lstStyle/>
        <a:p>
          <a:pPr>
            <a:lnSpc>
              <a:spcPct val="150000"/>
            </a:lnSpc>
          </a:pPr>
          <a:r>
            <a:rPr lang="de-DE" b="1" dirty="0">
              <a:latin typeface="Calibri" panose="020F0502020204030204" pitchFamily="34" charset="0"/>
              <a:cs typeface="Calibri" panose="020F0502020204030204" pitchFamily="34" charset="0"/>
            </a:rPr>
            <a:t>2. Die wichtigsten Sektionen im </a:t>
          </a:r>
          <a:r>
            <a:rPr lang="de-DE" b="1" dirty="0" err="1">
              <a:latin typeface="Calibri" panose="020F0502020204030204" pitchFamily="34" charset="0"/>
              <a:cs typeface="Calibri" panose="020F0502020204030204" pitchFamily="34" charset="0"/>
            </a:rPr>
            <a:t>Runts</a:t>
          </a:r>
          <a:r>
            <a:rPr lang="de-DE" b="1" dirty="0">
              <a:latin typeface="Calibri" panose="020F0502020204030204" pitchFamily="34" charset="0"/>
              <a:cs typeface="Calibri" panose="020F0502020204030204" pitchFamily="34" charset="0"/>
            </a:rPr>
            <a:t> und ihre Vorteile</a:t>
          </a:r>
          <a:endParaRPr lang="de-DE" dirty="0">
            <a:latin typeface="Calibri" panose="020F0502020204030204" pitchFamily="34" charset="0"/>
            <a:cs typeface="Calibri" panose="020F0502020204030204" pitchFamily="34" charset="0"/>
          </a:endParaRPr>
        </a:p>
      </dgm:t>
    </dgm:pt>
    <dgm:pt modelId="{67D3D230-145A-4376-BB8B-2E5A25B7D09A}" type="parTrans" cxnId="{BE83FC38-B8BD-42EA-BA2D-E5A6F05CBB00}">
      <dgm:prSet/>
      <dgm:spPr/>
      <dgm:t>
        <a:bodyPr/>
        <a:lstStyle/>
        <a:p>
          <a:endParaRPr lang="de-DE"/>
        </a:p>
      </dgm:t>
    </dgm:pt>
    <dgm:pt modelId="{9B70C9AF-495E-4A73-B4B9-215A4B3E5C16}" type="sibTrans" cxnId="{BE83FC38-B8BD-42EA-BA2D-E5A6F05CBB00}">
      <dgm:prSet/>
      <dgm:spPr/>
      <dgm:t>
        <a:bodyPr/>
        <a:lstStyle/>
        <a:p>
          <a:endParaRPr lang="de-DE"/>
        </a:p>
      </dgm:t>
    </dgm:pt>
    <dgm:pt modelId="{9CD19740-13BD-4757-86F6-488E981FDBF6}">
      <dgm:prSet custT="1"/>
      <dgm:spPr/>
      <dgm:t>
        <a:bodyPr/>
        <a:lstStyle/>
        <a:p>
          <a:pPr>
            <a:lnSpc>
              <a:spcPct val="150000"/>
            </a:lnSpc>
          </a:pPr>
          <a:r>
            <a:rPr lang="de-DE" sz="1000" b="1" dirty="0">
              <a:latin typeface="Calibri" panose="020F0502020204030204" pitchFamily="34" charset="0"/>
              <a:cs typeface="Calibri" panose="020F0502020204030204" pitchFamily="34" charset="0"/>
            </a:rPr>
            <a:t> andere Körperschaften des Dritten Sektors</a:t>
          </a:r>
          <a:endParaRPr lang="de-DE" sz="1000" dirty="0">
            <a:latin typeface="Calibri" panose="020F0502020204030204" pitchFamily="34" charset="0"/>
            <a:cs typeface="Calibri" panose="020F0502020204030204" pitchFamily="34" charset="0"/>
          </a:endParaRPr>
        </a:p>
      </dgm:t>
    </dgm:pt>
    <dgm:pt modelId="{88281ADD-1F9C-40B6-864F-76C589C131AA}" type="parTrans" cxnId="{ECF49465-11FC-42ED-9874-C9B9E760C849}">
      <dgm:prSet/>
      <dgm:spPr/>
      <dgm:t>
        <a:bodyPr/>
        <a:lstStyle/>
        <a:p>
          <a:endParaRPr lang="de-DE"/>
        </a:p>
      </dgm:t>
    </dgm:pt>
    <dgm:pt modelId="{21C1C345-3A3A-4412-BAB2-F8BCF568C0ED}" type="sibTrans" cxnId="{ECF49465-11FC-42ED-9874-C9B9E760C849}">
      <dgm:prSet/>
      <dgm:spPr/>
      <dgm:t>
        <a:bodyPr/>
        <a:lstStyle/>
        <a:p>
          <a:endParaRPr lang="de-DE"/>
        </a:p>
      </dgm:t>
    </dgm:pt>
    <dgm:pt modelId="{6C3BDAF0-6904-4CE7-B281-860725FC6E40}">
      <dgm:prSet custT="1"/>
      <dgm:spPr/>
      <dgm:t>
        <a:bodyPr/>
        <a:lstStyle/>
        <a:p>
          <a:pPr>
            <a:lnSpc>
              <a:spcPct val="150000"/>
            </a:lnSpc>
          </a:pPr>
          <a:r>
            <a:rPr lang="de-DE" sz="1000" b="1" dirty="0">
              <a:latin typeface="Calibri" panose="020F0502020204030204" pitchFamily="34" charset="0"/>
              <a:cs typeface="Calibri" panose="020F0502020204030204" pitchFamily="34" charset="0"/>
            </a:rPr>
            <a:t> Ehrenamtliche Organisationen und Vereine zur Förderung des Gemeinwesens </a:t>
          </a:r>
          <a:endParaRPr lang="de-DE" sz="1000" dirty="0">
            <a:latin typeface="Calibri" panose="020F0502020204030204" pitchFamily="34" charset="0"/>
            <a:cs typeface="Calibri" panose="020F0502020204030204" pitchFamily="34" charset="0"/>
          </a:endParaRPr>
        </a:p>
      </dgm:t>
    </dgm:pt>
    <dgm:pt modelId="{BB839E6F-F75F-46D6-92BD-EC298A2D097B}" type="parTrans" cxnId="{E889FD2F-240D-4F72-8ACB-350FC31711D5}">
      <dgm:prSet/>
      <dgm:spPr/>
      <dgm:t>
        <a:bodyPr/>
        <a:lstStyle/>
        <a:p>
          <a:endParaRPr lang="de-DE"/>
        </a:p>
      </dgm:t>
    </dgm:pt>
    <dgm:pt modelId="{A5E4A527-E8A8-436E-91AC-BFDBAC234AE2}" type="sibTrans" cxnId="{E889FD2F-240D-4F72-8ACB-350FC31711D5}">
      <dgm:prSet/>
      <dgm:spPr/>
      <dgm:t>
        <a:bodyPr/>
        <a:lstStyle/>
        <a:p>
          <a:endParaRPr lang="de-DE"/>
        </a:p>
      </dgm:t>
    </dgm:pt>
    <dgm:pt modelId="{9FC0CE76-A3C0-4EE0-8281-C12A1FFADDB6}" type="pres">
      <dgm:prSet presAssocID="{37DC6D64-03E8-475E-B7EA-6F5D1E195B73}" presName="linear" presStyleCnt="0">
        <dgm:presLayoutVars>
          <dgm:animLvl val="lvl"/>
          <dgm:resizeHandles val="exact"/>
        </dgm:presLayoutVars>
      </dgm:prSet>
      <dgm:spPr/>
    </dgm:pt>
    <dgm:pt modelId="{FE72C924-29BE-4E85-AA08-3E42A5494DB8}" type="pres">
      <dgm:prSet presAssocID="{E576C604-08F1-444C-991F-9648A92B4586}" presName="parentText" presStyleLbl="node1" presStyleIdx="0" presStyleCnt="10">
        <dgm:presLayoutVars>
          <dgm:chMax val="0"/>
          <dgm:bulletEnabled val="1"/>
        </dgm:presLayoutVars>
      </dgm:prSet>
      <dgm:spPr/>
    </dgm:pt>
    <dgm:pt modelId="{5F58EB09-CE67-4A71-926C-1BEA258E367E}" type="pres">
      <dgm:prSet presAssocID="{3B7B5EE8-02FD-4089-AB6C-AAEDA2F25A0D}" presName="spacer" presStyleCnt="0"/>
      <dgm:spPr/>
    </dgm:pt>
    <dgm:pt modelId="{DD28389C-6A72-4AB8-AF6E-51C4B3F3B80E}" type="pres">
      <dgm:prSet presAssocID="{A23742A0-A80B-462B-AFFB-F6FD5D9EEBAF}" presName="parentText" presStyleLbl="node1" presStyleIdx="1" presStyleCnt="10">
        <dgm:presLayoutVars>
          <dgm:chMax val="0"/>
          <dgm:bulletEnabled val="1"/>
        </dgm:presLayoutVars>
      </dgm:prSet>
      <dgm:spPr/>
    </dgm:pt>
    <dgm:pt modelId="{8D2E65CB-B513-43CE-BBA1-9E8F851AF407}" type="pres">
      <dgm:prSet presAssocID="{A23742A0-A80B-462B-AFFB-F6FD5D9EEBAF}" presName="childText" presStyleLbl="revTx" presStyleIdx="0" presStyleCnt="2">
        <dgm:presLayoutVars>
          <dgm:bulletEnabled val="1"/>
        </dgm:presLayoutVars>
      </dgm:prSet>
      <dgm:spPr/>
    </dgm:pt>
    <dgm:pt modelId="{68CB2878-E4DB-49D5-9EBE-5F7FA98B7227}" type="pres">
      <dgm:prSet presAssocID="{40FC76D2-0676-4F6D-958F-766E31E66463}" presName="parentText" presStyleLbl="node1" presStyleIdx="2" presStyleCnt="10">
        <dgm:presLayoutVars>
          <dgm:chMax val="0"/>
          <dgm:bulletEnabled val="1"/>
        </dgm:presLayoutVars>
      </dgm:prSet>
      <dgm:spPr/>
    </dgm:pt>
    <dgm:pt modelId="{CDA2797D-F8B3-4296-8DDB-3BD1D97EACEC}" type="pres">
      <dgm:prSet presAssocID="{25787494-20C0-4A08-8F1A-62A3C7E95A1B}" presName="spacer" presStyleCnt="0"/>
      <dgm:spPr/>
    </dgm:pt>
    <dgm:pt modelId="{F29C404E-4366-4536-A006-B3E5E55CC490}" type="pres">
      <dgm:prSet presAssocID="{BA31EE15-7D18-41CB-9F2A-3447C8F10742}" presName="parentText" presStyleLbl="node1" presStyleIdx="3" presStyleCnt="10">
        <dgm:presLayoutVars>
          <dgm:chMax val="0"/>
          <dgm:bulletEnabled val="1"/>
        </dgm:presLayoutVars>
      </dgm:prSet>
      <dgm:spPr/>
    </dgm:pt>
    <dgm:pt modelId="{2BFF4EAB-CE2C-4B4C-9035-A6DF5FC5A08A}" type="pres">
      <dgm:prSet presAssocID="{C46A8E4C-1788-40A4-9CB3-9114CB4D6B3C}" presName="spacer" presStyleCnt="0"/>
      <dgm:spPr/>
    </dgm:pt>
    <dgm:pt modelId="{046EBAFA-12AB-4829-968A-E921048D33D3}" type="pres">
      <dgm:prSet presAssocID="{0D49D723-2737-410E-9871-6D9BD0697DBE}" presName="parentText" presStyleLbl="node1" presStyleIdx="4" presStyleCnt="10">
        <dgm:presLayoutVars>
          <dgm:chMax val="0"/>
          <dgm:bulletEnabled val="1"/>
        </dgm:presLayoutVars>
      </dgm:prSet>
      <dgm:spPr/>
    </dgm:pt>
    <dgm:pt modelId="{E3407B50-906A-47A2-A917-CA5F1A00756C}" type="pres">
      <dgm:prSet presAssocID="{0D49D723-2737-410E-9871-6D9BD0697DBE}" presName="childText" presStyleLbl="revTx" presStyleIdx="1" presStyleCnt="2">
        <dgm:presLayoutVars>
          <dgm:bulletEnabled val="1"/>
        </dgm:presLayoutVars>
      </dgm:prSet>
      <dgm:spPr/>
    </dgm:pt>
    <dgm:pt modelId="{3B794D50-F1F2-45A4-8D26-DF35A4B71E16}" type="pres">
      <dgm:prSet presAssocID="{1BC72B36-5E83-4126-B906-90E113455A00}" presName="parentText" presStyleLbl="node1" presStyleIdx="5" presStyleCnt="10">
        <dgm:presLayoutVars>
          <dgm:chMax val="0"/>
          <dgm:bulletEnabled val="1"/>
        </dgm:presLayoutVars>
      </dgm:prSet>
      <dgm:spPr/>
    </dgm:pt>
    <dgm:pt modelId="{81C738EF-E035-4AAD-A910-53F2FF232BFE}" type="pres">
      <dgm:prSet presAssocID="{4731297D-5ED4-4F9C-8558-0E35ED2B3370}" presName="spacer" presStyleCnt="0"/>
      <dgm:spPr/>
    </dgm:pt>
    <dgm:pt modelId="{D3A26176-5B79-4C70-9D6E-C82A915BCA99}" type="pres">
      <dgm:prSet presAssocID="{91F449CA-7546-4177-A441-874D02F9D8A6}" presName="parentText" presStyleLbl="node1" presStyleIdx="6" presStyleCnt="10">
        <dgm:presLayoutVars>
          <dgm:chMax val="0"/>
          <dgm:bulletEnabled val="1"/>
        </dgm:presLayoutVars>
      </dgm:prSet>
      <dgm:spPr/>
    </dgm:pt>
    <dgm:pt modelId="{801C00DB-956E-4F10-BF06-9C0F25261279}" type="pres">
      <dgm:prSet presAssocID="{30F2C5F3-A348-454D-8CB1-5087E53ED567}" presName="spacer" presStyleCnt="0"/>
      <dgm:spPr/>
    </dgm:pt>
    <dgm:pt modelId="{8EA02B74-1D3D-4D26-9D5E-1155DA034F76}" type="pres">
      <dgm:prSet presAssocID="{C32FA41C-61B2-4450-A91B-BB84FFECD70B}" presName="parentText" presStyleLbl="node1" presStyleIdx="7" presStyleCnt="10">
        <dgm:presLayoutVars>
          <dgm:chMax val="0"/>
          <dgm:bulletEnabled val="1"/>
        </dgm:presLayoutVars>
      </dgm:prSet>
      <dgm:spPr/>
    </dgm:pt>
    <dgm:pt modelId="{36953388-4E64-40F5-B4B8-BE763C7F5289}" type="pres">
      <dgm:prSet presAssocID="{25D5C678-B59C-49F9-937E-AD7F07D28945}" presName="spacer" presStyleCnt="0"/>
      <dgm:spPr/>
    </dgm:pt>
    <dgm:pt modelId="{DDD9FECA-DB2B-4981-B0C1-3FDC7CA26240}" type="pres">
      <dgm:prSet presAssocID="{FB533847-53B8-4F9C-A645-A7D72317D6EC}" presName="parentText" presStyleLbl="node1" presStyleIdx="8" presStyleCnt="10">
        <dgm:presLayoutVars>
          <dgm:chMax val="0"/>
          <dgm:bulletEnabled val="1"/>
        </dgm:presLayoutVars>
      </dgm:prSet>
      <dgm:spPr/>
    </dgm:pt>
    <dgm:pt modelId="{1FA169DD-A50C-4F9C-9691-F74C7D3FA79E}" type="pres">
      <dgm:prSet presAssocID="{D8957763-DB00-4FE7-8CAD-6E074E9D4DC0}" presName="spacer" presStyleCnt="0"/>
      <dgm:spPr/>
    </dgm:pt>
    <dgm:pt modelId="{C93E429E-1BD9-45FF-9460-01CCBA1C119F}" type="pres">
      <dgm:prSet presAssocID="{7C27A4C8-074B-4029-8A2F-2E62628296A0}" presName="parentText" presStyleLbl="node1" presStyleIdx="9" presStyleCnt="10">
        <dgm:presLayoutVars>
          <dgm:chMax val="0"/>
          <dgm:bulletEnabled val="1"/>
        </dgm:presLayoutVars>
      </dgm:prSet>
      <dgm:spPr/>
    </dgm:pt>
  </dgm:ptLst>
  <dgm:cxnLst>
    <dgm:cxn modelId="{15D70703-9C6C-4BAD-A8CD-B3BA4B29D2EE}" srcId="{37DC6D64-03E8-475E-B7EA-6F5D1E195B73}" destId="{91F449CA-7546-4177-A441-874D02F9D8A6}" srcOrd="6" destOrd="0" parTransId="{DD326AF0-B3B1-4D04-A1D3-B56AD59A085D}" sibTransId="{30F2C5F3-A348-454D-8CB1-5087E53ED567}"/>
    <dgm:cxn modelId="{DEEB930C-B06F-4591-A2AC-816C94340224}" type="presOf" srcId="{FB092F0A-ECF0-4C67-8D2F-C0F916F54C5D}" destId="{E3407B50-906A-47A2-A917-CA5F1A00756C}" srcOrd="0" destOrd="2" presId="urn:microsoft.com/office/officeart/2005/8/layout/vList2"/>
    <dgm:cxn modelId="{19340816-6ABB-40AD-9D51-2CCF5AFB5035}" srcId="{37DC6D64-03E8-475E-B7EA-6F5D1E195B73}" destId="{0D49D723-2737-410E-9871-6D9BD0697DBE}" srcOrd="4" destOrd="0" parTransId="{C194B44E-D134-4F1E-985F-0919FFE69857}" sibTransId="{9C6AD6F3-9FCA-47A8-9276-2DB7D8961524}"/>
    <dgm:cxn modelId="{8F41E317-FAA5-4308-94C8-7FE3A63B68BB}" type="presOf" srcId="{91F449CA-7546-4177-A441-874D02F9D8A6}" destId="{D3A26176-5B79-4C70-9D6E-C82A915BCA99}" srcOrd="0" destOrd="0" presId="urn:microsoft.com/office/officeart/2005/8/layout/vList2"/>
    <dgm:cxn modelId="{C63F711A-27EF-4C81-A2C3-41EFA9FB98F0}" srcId="{37DC6D64-03E8-475E-B7EA-6F5D1E195B73}" destId="{C32FA41C-61B2-4450-A91B-BB84FFECD70B}" srcOrd="7" destOrd="0" parTransId="{A68C87BB-EC05-4DF2-B2AB-E94522D281B0}" sibTransId="{25D5C678-B59C-49F9-937E-AD7F07D28945}"/>
    <dgm:cxn modelId="{B8CD1729-B7AE-42D9-9DC2-1207CB1D6B02}" type="presOf" srcId="{1BC72B36-5E83-4126-B906-90E113455A00}" destId="{3B794D50-F1F2-45A4-8D26-DF35A4B71E16}" srcOrd="0" destOrd="0" presId="urn:microsoft.com/office/officeart/2005/8/layout/vList2"/>
    <dgm:cxn modelId="{A806CD29-0969-4EA1-A012-B1643E549B20}" srcId="{37DC6D64-03E8-475E-B7EA-6F5D1E195B73}" destId="{BA31EE15-7D18-41CB-9F2A-3447C8F10742}" srcOrd="3" destOrd="0" parTransId="{56FF7C94-4DBD-4B7C-826F-8A6ADB42D75F}" sibTransId="{C46A8E4C-1788-40A4-9CB3-9114CB4D6B3C}"/>
    <dgm:cxn modelId="{7F726F2C-58FE-4194-B9DC-C377AC6D17C9}" type="presOf" srcId="{40FC76D2-0676-4F6D-958F-766E31E66463}" destId="{68CB2878-E4DB-49D5-9EBE-5F7FA98B7227}" srcOrd="0" destOrd="0" presId="urn:microsoft.com/office/officeart/2005/8/layout/vList2"/>
    <dgm:cxn modelId="{E889FD2F-240D-4F72-8ACB-350FC31711D5}" srcId="{A23742A0-A80B-462B-AFFB-F6FD5D9EEBAF}" destId="{6C3BDAF0-6904-4CE7-B281-860725FC6E40}" srcOrd="1" destOrd="0" parTransId="{BB839E6F-F75F-46D6-92BD-EC298A2D097B}" sibTransId="{A5E4A527-E8A8-436E-91AC-BFDBAC234AE2}"/>
    <dgm:cxn modelId="{1462E335-C9E0-4752-BE39-CA3F11A7A468}" srcId="{37DC6D64-03E8-475E-B7EA-6F5D1E195B73}" destId="{1BC72B36-5E83-4126-B906-90E113455A00}" srcOrd="5" destOrd="0" parTransId="{3221A321-FD2E-4906-9D54-C48109470576}" sibTransId="{4731297D-5ED4-4F9C-8558-0E35ED2B3370}"/>
    <dgm:cxn modelId="{24BD2738-CDDA-448E-9A58-E54B091CC8B0}" type="presOf" srcId="{FB533847-53B8-4F9C-A645-A7D72317D6EC}" destId="{DDD9FECA-DB2B-4981-B0C1-3FDC7CA26240}" srcOrd="0" destOrd="0" presId="urn:microsoft.com/office/officeart/2005/8/layout/vList2"/>
    <dgm:cxn modelId="{BE83FC38-B8BD-42EA-BA2D-E5A6F05CBB00}" srcId="{37DC6D64-03E8-475E-B7EA-6F5D1E195B73}" destId="{A23742A0-A80B-462B-AFFB-F6FD5D9EEBAF}" srcOrd="1" destOrd="0" parTransId="{67D3D230-145A-4376-BB8B-2E5A25B7D09A}" sibTransId="{9B70C9AF-495E-4A73-B4B9-215A4B3E5C16}"/>
    <dgm:cxn modelId="{4D642363-11CC-4652-9E5F-5B526E4D6BC4}" srcId="{0D49D723-2737-410E-9871-6D9BD0697DBE}" destId="{F89E8FEE-5068-4AAA-8364-0FDA509770B5}" srcOrd="0" destOrd="0" parTransId="{8893C518-10C3-4231-979C-E49B96DBE514}" sibTransId="{4E088850-CC87-423B-8386-DA2F5C700692}"/>
    <dgm:cxn modelId="{3063A343-6FA0-435C-AF87-C25EAF12CC0B}" srcId="{37DC6D64-03E8-475E-B7EA-6F5D1E195B73}" destId="{FB533847-53B8-4F9C-A645-A7D72317D6EC}" srcOrd="8" destOrd="0" parTransId="{23F30393-3DCE-47D2-91BC-5AD334E88277}" sibTransId="{D8957763-DB00-4FE7-8CAD-6E074E9D4DC0}"/>
    <dgm:cxn modelId="{ECF49465-11FC-42ED-9874-C9B9E760C849}" srcId="{A23742A0-A80B-462B-AFFB-F6FD5D9EEBAF}" destId="{9CD19740-13BD-4757-86F6-488E981FDBF6}" srcOrd="0" destOrd="0" parTransId="{88281ADD-1F9C-40B6-864F-76C589C131AA}" sibTransId="{21C1C345-3A3A-4412-BAB2-F8BCF568C0ED}"/>
    <dgm:cxn modelId="{DC28D24C-2D2C-46C4-B697-8DCB965E85CD}" srcId="{0D49D723-2737-410E-9871-6D9BD0697DBE}" destId="{B13CAE25-AA89-4041-A090-0975B50CEB4B}" srcOrd="1" destOrd="0" parTransId="{3BA4783E-1736-416F-8894-B24F86187AD2}" sibTransId="{71925169-CD86-41DC-80B6-D9208195CBDB}"/>
    <dgm:cxn modelId="{8AB84A6D-131A-4944-95EE-1B01B24B9347}" srcId="{37DC6D64-03E8-475E-B7EA-6F5D1E195B73}" destId="{40FC76D2-0676-4F6D-958F-766E31E66463}" srcOrd="2" destOrd="0" parTransId="{C12E9277-3263-4565-8BAE-7C47237D5C92}" sibTransId="{25787494-20C0-4A08-8F1A-62A3C7E95A1B}"/>
    <dgm:cxn modelId="{2EEFD46F-9195-40E9-A4DE-CF72FAB7B75D}" type="presOf" srcId="{9CD19740-13BD-4757-86F6-488E981FDBF6}" destId="{8D2E65CB-B513-43CE-BBA1-9E8F851AF407}" srcOrd="0" destOrd="0" presId="urn:microsoft.com/office/officeart/2005/8/layout/vList2"/>
    <dgm:cxn modelId="{03B82870-813A-458D-B261-BD88F24A5997}" type="presOf" srcId="{7C27A4C8-074B-4029-8A2F-2E62628296A0}" destId="{C93E429E-1BD9-45FF-9460-01CCBA1C119F}" srcOrd="0" destOrd="0" presId="urn:microsoft.com/office/officeart/2005/8/layout/vList2"/>
    <dgm:cxn modelId="{9C6C9176-99E5-458C-92A9-EE95245C789E}" type="presOf" srcId="{F89E8FEE-5068-4AAA-8364-0FDA509770B5}" destId="{E3407B50-906A-47A2-A917-CA5F1A00756C}" srcOrd="0" destOrd="0" presId="urn:microsoft.com/office/officeart/2005/8/layout/vList2"/>
    <dgm:cxn modelId="{6D40187E-8FFA-4751-A916-416F5B7D9E19}" srcId="{37DC6D64-03E8-475E-B7EA-6F5D1E195B73}" destId="{7C27A4C8-074B-4029-8A2F-2E62628296A0}" srcOrd="9" destOrd="0" parTransId="{49927590-C5EB-414F-A305-18D034523679}" sibTransId="{C84EA138-0EE9-43B6-B4A5-7D4C29EAAEE0}"/>
    <dgm:cxn modelId="{087D5381-7D9A-49FB-94D6-2AFD37074CDF}" type="presOf" srcId="{0D49D723-2737-410E-9871-6D9BD0697DBE}" destId="{046EBAFA-12AB-4829-968A-E921048D33D3}" srcOrd="0" destOrd="0" presId="urn:microsoft.com/office/officeart/2005/8/layout/vList2"/>
    <dgm:cxn modelId="{3838FD89-2C47-4FC9-A579-758FF453BDFD}" type="presOf" srcId="{E576C604-08F1-444C-991F-9648A92B4586}" destId="{FE72C924-29BE-4E85-AA08-3E42A5494DB8}" srcOrd="0" destOrd="0" presId="urn:microsoft.com/office/officeart/2005/8/layout/vList2"/>
    <dgm:cxn modelId="{96205D8C-1E40-4463-BC9A-04BD4C5E0164}" type="presOf" srcId="{6C3BDAF0-6904-4CE7-B281-860725FC6E40}" destId="{8D2E65CB-B513-43CE-BBA1-9E8F851AF407}" srcOrd="0" destOrd="1" presId="urn:microsoft.com/office/officeart/2005/8/layout/vList2"/>
    <dgm:cxn modelId="{1AAA4691-1B9A-41CC-99C8-7DCEDBA20D84}" type="presOf" srcId="{A23742A0-A80B-462B-AFFB-F6FD5D9EEBAF}" destId="{DD28389C-6A72-4AB8-AF6E-51C4B3F3B80E}" srcOrd="0" destOrd="0" presId="urn:microsoft.com/office/officeart/2005/8/layout/vList2"/>
    <dgm:cxn modelId="{879D61B0-B9A3-4373-B7FF-A7812E28402D}" type="presOf" srcId="{C32FA41C-61B2-4450-A91B-BB84FFECD70B}" destId="{8EA02B74-1D3D-4D26-9D5E-1155DA034F76}" srcOrd="0" destOrd="0" presId="urn:microsoft.com/office/officeart/2005/8/layout/vList2"/>
    <dgm:cxn modelId="{E459FAB5-C8C2-49D9-A812-53B09936D71F}" type="presOf" srcId="{B13CAE25-AA89-4041-A090-0975B50CEB4B}" destId="{E3407B50-906A-47A2-A917-CA5F1A00756C}" srcOrd="0" destOrd="1" presId="urn:microsoft.com/office/officeart/2005/8/layout/vList2"/>
    <dgm:cxn modelId="{FA0747C7-CA04-482B-8C95-E44AF730808C}" srcId="{0D49D723-2737-410E-9871-6D9BD0697DBE}" destId="{FB092F0A-ECF0-4C67-8D2F-C0F916F54C5D}" srcOrd="2" destOrd="0" parTransId="{BBDF5CF6-3521-4186-96DD-D7A395DF7F89}" sibTransId="{7E2DB81E-1398-4481-8795-43A2B2E57B78}"/>
    <dgm:cxn modelId="{E3F0FFD6-0269-47A8-88A4-BFEDCC51A41C}" srcId="{37DC6D64-03E8-475E-B7EA-6F5D1E195B73}" destId="{E576C604-08F1-444C-991F-9648A92B4586}" srcOrd="0" destOrd="0" parTransId="{E56FAF38-4F98-4458-81FD-F25263C712FC}" sibTransId="{3B7B5EE8-02FD-4089-AB6C-AAEDA2F25A0D}"/>
    <dgm:cxn modelId="{EB3064E6-2643-442C-B4E5-AD9FA456BAED}" type="presOf" srcId="{BA31EE15-7D18-41CB-9F2A-3447C8F10742}" destId="{F29C404E-4366-4536-A006-B3E5E55CC490}" srcOrd="0" destOrd="0" presId="urn:microsoft.com/office/officeart/2005/8/layout/vList2"/>
    <dgm:cxn modelId="{CA17F8F4-BC0F-4EC6-AD77-F7F59F7AFA3D}" type="presOf" srcId="{37DC6D64-03E8-475E-B7EA-6F5D1E195B73}" destId="{9FC0CE76-A3C0-4EE0-8281-C12A1FFADDB6}" srcOrd="0" destOrd="0" presId="urn:microsoft.com/office/officeart/2005/8/layout/vList2"/>
    <dgm:cxn modelId="{94343856-5A74-4BC1-A6E1-C9B5960DAABF}" type="presParOf" srcId="{9FC0CE76-A3C0-4EE0-8281-C12A1FFADDB6}" destId="{FE72C924-29BE-4E85-AA08-3E42A5494DB8}" srcOrd="0" destOrd="0" presId="urn:microsoft.com/office/officeart/2005/8/layout/vList2"/>
    <dgm:cxn modelId="{A8BF0F23-F8FC-4399-B6C1-156C877CCF00}" type="presParOf" srcId="{9FC0CE76-A3C0-4EE0-8281-C12A1FFADDB6}" destId="{5F58EB09-CE67-4A71-926C-1BEA258E367E}" srcOrd="1" destOrd="0" presId="urn:microsoft.com/office/officeart/2005/8/layout/vList2"/>
    <dgm:cxn modelId="{E03D2EC5-4DF4-4F1A-A4E7-FC711037D92D}" type="presParOf" srcId="{9FC0CE76-A3C0-4EE0-8281-C12A1FFADDB6}" destId="{DD28389C-6A72-4AB8-AF6E-51C4B3F3B80E}" srcOrd="2" destOrd="0" presId="urn:microsoft.com/office/officeart/2005/8/layout/vList2"/>
    <dgm:cxn modelId="{48398593-446E-4335-A09D-50544F3684D0}" type="presParOf" srcId="{9FC0CE76-A3C0-4EE0-8281-C12A1FFADDB6}" destId="{8D2E65CB-B513-43CE-BBA1-9E8F851AF407}" srcOrd="3" destOrd="0" presId="urn:microsoft.com/office/officeart/2005/8/layout/vList2"/>
    <dgm:cxn modelId="{6F3A96F4-3D48-4E51-901E-571FC45457D4}" type="presParOf" srcId="{9FC0CE76-A3C0-4EE0-8281-C12A1FFADDB6}" destId="{68CB2878-E4DB-49D5-9EBE-5F7FA98B7227}" srcOrd="4" destOrd="0" presId="urn:microsoft.com/office/officeart/2005/8/layout/vList2"/>
    <dgm:cxn modelId="{F9E4634B-8D35-444F-A0B1-8EB5EB2CCD16}" type="presParOf" srcId="{9FC0CE76-A3C0-4EE0-8281-C12A1FFADDB6}" destId="{CDA2797D-F8B3-4296-8DDB-3BD1D97EACEC}" srcOrd="5" destOrd="0" presId="urn:microsoft.com/office/officeart/2005/8/layout/vList2"/>
    <dgm:cxn modelId="{2ADC97DE-62E6-4AE1-8DB4-01447AB0AA1C}" type="presParOf" srcId="{9FC0CE76-A3C0-4EE0-8281-C12A1FFADDB6}" destId="{F29C404E-4366-4536-A006-B3E5E55CC490}" srcOrd="6" destOrd="0" presId="urn:microsoft.com/office/officeart/2005/8/layout/vList2"/>
    <dgm:cxn modelId="{F4891315-4185-4264-A274-FEA10986D014}" type="presParOf" srcId="{9FC0CE76-A3C0-4EE0-8281-C12A1FFADDB6}" destId="{2BFF4EAB-CE2C-4B4C-9035-A6DF5FC5A08A}" srcOrd="7" destOrd="0" presId="urn:microsoft.com/office/officeart/2005/8/layout/vList2"/>
    <dgm:cxn modelId="{487C56C1-C9CE-4D57-8476-B46F4B5076F0}" type="presParOf" srcId="{9FC0CE76-A3C0-4EE0-8281-C12A1FFADDB6}" destId="{046EBAFA-12AB-4829-968A-E921048D33D3}" srcOrd="8" destOrd="0" presId="urn:microsoft.com/office/officeart/2005/8/layout/vList2"/>
    <dgm:cxn modelId="{99B56D3A-5D83-4792-B058-303C784B9EFC}" type="presParOf" srcId="{9FC0CE76-A3C0-4EE0-8281-C12A1FFADDB6}" destId="{E3407B50-906A-47A2-A917-CA5F1A00756C}" srcOrd="9" destOrd="0" presId="urn:microsoft.com/office/officeart/2005/8/layout/vList2"/>
    <dgm:cxn modelId="{8CBC371B-46CC-429F-A904-3D80B932AB86}" type="presParOf" srcId="{9FC0CE76-A3C0-4EE0-8281-C12A1FFADDB6}" destId="{3B794D50-F1F2-45A4-8D26-DF35A4B71E16}" srcOrd="10" destOrd="0" presId="urn:microsoft.com/office/officeart/2005/8/layout/vList2"/>
    <dgm:cxn modelId="{DB5AECDE-6EAB-4F4B-AB36-D5407793BF59}" type="presParOf" srcId="{9FC0CE76-A3C0-4EE0-8281-C12A1FFADDB6}" destId="{81C738EF-E035-4AAD-A910-53F2FF232BFE}" srcOrd="11" destOrd="0" presId="urn:microsoft.com/office/officeart/2005/8/layout/vList2"/>
    <dgm:cxn modelId="{DD3F0A9C-1A6B-47BE-B7D4-078622C55B61}" type="presParOf" srcId="{9FC0CE76-A3C0-4EE0-8281-C12A1FFADDB6}" destId="{D3A26176-5B79-4C70-9D6E-C82A915BCA99}" srcOrd="12" destOrd="0" presId="urn:microsoft.com/office/officeart/2005/8/layout/vList2"/>
    <dgm:cxn modelId="{E5BE610B-22EA-4DC8-8649-5A1D2B89DBBC}" type="presParOf" srcId="{9FC0CE76-A3C0-4EE0-8281-C12A1FFADDB6}" destId="{801C00DB-956E-4F10-BF06-9C0F25261279}" srcOrd="13" destOrd="0" presId="urn:microsoft.com/office/officeart/2005/8/layout/vList2"/>
    <dgm:cxn modelId="{45310573-5673-4E6B-A07C-035321FED990}" type="presParOf" srcId="{9FC0CE76-A3C0-4EE0-8281-C12A1FFADDB6}" destId="{8EA02B74-1D3D-4D26-9D5E-1155DA034F76}" srcOrd="14" destOrd="0" presId="urn:microsoft.com/office/officeart/2005/8/layout/vList2"/>
    <dgm:cxn modelId="{32FFCB0F-CEB9-4EC1-AA97-0F65DB80C60A}" type="presParOf" srcId="{9FC0CE76-A3C0-4EE0-8281-C12A1FFADDB6}" destId="{36953388-4E64-40F5-B4B8-BE763C7F5289}" srcOrd="15" destOrd="0" presId="urn:microsoft.com/office/officeart/2005/8/layout/vList2"/>
    <dgm:cxn modelId="{075F9E9E-9C17-4B8F-9F25-DF5E2986D7F5}" type="presParOf" srcId="{9FC0CE76-A3C0-4EE0-8281-C12A1FFADDB6}" destId="{DDD9FECA-DB2B-4981-B0C1-3FDC7CA26240}" srcOrd="16" destOrd="0" presId="urn:microsoft.com/office/officeart/2005/8/layout/vList2"/>
    <dgm:cxn modelId="{203A3594-6447-4915-A2F1-A45474D0CDE6}" type="presParOf" srcId="{9FC0CE76-A3C0-4EE0-8281-C12A1FFADDB6}" destId="{1FA169DD-A50C-4F9C-9691-F74C7D3FA79E}" srcOrd="17" destOrd="0" presId="urn:microsoft.com/office/officeart/2005/8/layout/vList2"/>
    <dgm:cxn modelId="{205661E8-1F23-4E28-A79D-0DEF1F69B306}" type="presParOf" srcId="{9FC0CE76-A3C0-4EE0-8281-C12A1FFADDB6}" destId="{C93E429E-1BD9-45FF-9460-01CCBA1C119F}"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E228124-F66B-4269-B10A-718070FE15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91974C37-2EFB-402D-937D-3466B7680AD8}">
      <dgm:prSet custT="1"/>
      <dgm:spPr>
        <a:solidFill>
          <a:schemeClr val="accent5">
            <a:lumMod val="20000"/>
            <a:lumOff val="80000"/>
          </a:schemeClr>
        </a:solidFill>
      </dgm:spPr>
      <dgm:t>
        <a:bodyPr/>
        <a:lstStyle/>
        <a:p>
          <a:r>
            <a:rPr lang="de-DE" sz="2400" b="1" kern="1200" dirty="0">
              <a:solidFill>
                <a:schemeClr val="tx1"/>
              </a:solidFill>
              <a:latin typeface="Calibri" panose="020F0502020204030204" pitchFamily="34" charset="0"/>
              <a:cs typeface="Calibri" panose="020F0502020204030204" pitchFamily="34" charset="0"/>
            </a:rPr>
            <a:t>Amt für Freiwilligenwesen und Solidarität</a:t>
          </a:r>
        </a:p>
        <a:p>
          <a:r>
            <a:rPr lang="de-DE" sz="2400" b="0" i="0" kern="1200" dirty="0">
              <a:solidFill>
                <a:schemeClr val="tx1"/>
              </a:solidFill>
              <a:latin typeface="Calibri" panose="020F0502020204030204" pitchFamily="34" charset="0"/>
              <a:cs typeface="Calibri" panose="020F0502020204030204" pitchFamily="34" charset="0"/>
            </a:rPr>
            <a:t>Rittner Straße 33/b</a:t>
          </a:r>
          <a:r>
            <a:rPr lang="de-DE" sz="2400" kern="1200" dirty="0">
              <a:solidFill>
                <a:schemeClr val="tx1"/>
              </a:solidFill>
              <a:latin typeface="Calibri" panose="020F0502020204030204" pitchFamily="34" charset="0"/>
              <a:cs typeface="Calibri" panose="020F0502020204030204" pitchFamily="34" charset="0"/>
            </a:rPr>
            <a:t>, 39100 Bozen</a:t>
          </a:r>
        </a:p>
        <a:p>
          <a:r>
            <a:rPr lang="de-DE" sz="2400" kern="1200" dirty="0">
              <a:solidFill>
                <a:schemeClr val="tx1"/>
              </a:solidFill>
              <a:latin typeface="Calibri" panose="020F0502020204030204" pitchFamily="34" charset="0"/>
              <a:cs typeface="Calibri" panose="020F0502020204030204" pitchFamily="34" charset="0"/>
            </a:rPr>
            <a:t>Tel. +39 0471 416540</a:t>
          </a:r>
        </a:p>
        <a:p>
          <a:r>
            <a:rPr lang="de-DE" sz="2400" kern="1200" dirty="0">
              <a:solidFill>
                <a:schemeClr val="tx1"/>
              </a:solidFill>
              <a:latin typeface="Calibri" panose="020F0502020204030204" pitchFamily="34" charset="0"/>
              <a:cs typeface="Calibri" panose="020F0502020204030204" pitchFamily="34" charset="0"/>
            </a:rPr>
            <a:t>E-Mail: </a:t>
          </a:r>
          <a:r>
            <a:rPr lang="de-DE" sz="2400" kern="1200" dirty="0">
              <a:solidFill>
                <a:schemeClr val="accent6">
                  <a:lumMod val="40000"/>
                  <a:lumOff val="60000"/>
                </a:schemeClr>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freiwilligenwesen@provinz.bz.it</a:t>
          </a:r>
          <a:endParaRPr lang="de-DE" sz="2400" kern="1200" dirty="0">
            <a:solidFill>
              <a:schemeClr val="accent6">
                <a:lumMod val="40000"/>
                <a:lumOff val="60000"/>
              </a:schemeClr>
            </a:solidFill>
            <a:latin typeface="Calibri" panose="020F0502020204030204" pitchFamily="34" charset="0"/>
            <a:cs typeface="Calibri" panose="020F0502020204030204" pitchFamily="34" charset="0"/>
          </a:endParaRPr>
        </a:p>
        <a:p>
          <a:r>
            <a:rPr lang="de-DE" sz="2400" kern="1200" dirty="0">
              <a:solidFill>
                <a:schemeClr val="tx1"/>
              </a:solidFill>
              <a:latin typeface="Calibri" panose="020F0502020204030204" pitchFamily="34" charset="0"/>
              <a:cs typeface="Calibri" panose="020F0502020204030204" pitchFamily="34" charset="0"/>
            </a:rPr>
            <a:t>PEC: </a:t>
          </a:r>
          <a:r>
            <a:rPr lang="de-DE" sz="2400" kern="1200" dirty="0">
              <a:solidFill>
                <a:schemeClr val="accent6">
                  <a:lumMod val="40000"/>
                  <a:lumOff val="60000"/>
                </a:schemeClr>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fs-vs@pec.prov.bz</a:t>
          </a:r>
          <a:endParaRPr lang="de-DE" sz="2400" kern="1200" dirty="0">
            <a:solidFill>
              <a:schemeClr val="accent6">
                <a:lumMod val="40000"/>
                <a:lumOff val="60000"/>
              </a:schemeClr>
            </a:solidFill>
            <a:latin typeface="Calibri" panose="020F0502020204030204" pitchFamily="34" charset="0"/>
            <a:cs typeface="Calibri" panose="020F0502020204030204" pitchFamily="34" charset="0"/>
          </a:endParaRPr>
        </a:p>
        <a:p>
          <a:r>
            <a:rPr lang="de-DE" sz="2400" kern="1200" dirty="0">
              <a:solidFill>
                <a:srgbClr val="000000"/>
              </a:solidFill>
              <a:latin typeface="Calibri" panose="020F0502020204030204" pitchFamily="34" charset="0"/>
              <a:ea typeface="+mn-ea"/>
              <a:cs typeface="Calibri" panose="020F0502020204030204" pitchFamily="34" charset="0"/>
            </a:rPr>
            <a:t>https://freiwilligenwesen.provinz.bz.it/de/home</a:t>
          </a:r>
        </a:p>
      </dgm:t>
    </dgm:pt>
    <dgm:pt modelId="{28B4B8FF-A16D-4B52-BE57-686B4A96072E}" type="parTrans" cxnId="{A9CD98E9-90C6-4EEB-B227-C404EC1255CC}">
      <dgm:prSet/>
      <dgm:spPr/>
      <dgm:t>
        <a:bodyPr/>
        <a:lstStyle/>
        <a:p>
          <a:endParaRPr lang="de-DE"/>
        </a:p>
      </dgm:t>
    </dgm:pt>
    <dgm:pt modelId="{52B272FA-32AB-4C6D-A52B-8D36A2524AF7}" type="sibTrans" cxnId="{A9CD98E9-90C6-4EEB-B227-C404EC1255CC}">
      <dgm:prSet/>
      <dgm:spPr/>
      <dgm:t>
        <a:bodyPr/>
        <a:lstStyle/>
        <a:p>
          <a:endParaRPr lang="de-DE"/>
        </a:p>
      </dgm:t>
    </dgm:pt>
    <dgm:pt modelId="{5427020D-5A99-49AF-925C-03F974340ED3}" type="pres">
      <dgm:prSet presAssocID="{BE228124-F66B-4269-B10A-718070FE1518}" presName="diagram" presStyleCnt="0">
        <dgm:presLayoutVars>
          <dgm:dir/>
          <dgm:resizeHandles val="exact"/>
        </dgm:presLayoutVars>
      </dgm:prSet>
      <dgm:spPr/>
    </dgm:pt>
    <dgm:pt modelId="{B0280983-9E79-4764-B7F5-EC6A2676DD23}" type="pres">
      <dgm:prSet presAssocID="{91974C37-2EFB-402D-937D-3466B7680AD8}" presName="node" presStyleLbl="node1" presStyleIdx="0" presStyleCnt="1" custScaleX="110345" custLinFactNeighborX="-5172" custLinFactNeighborY="-2336">
        <dgm:presLayoutVars>
          <dgm:bulletEnabled val="1"/>
        </dgm:presLayoutVars>
      </dgm:prSet>
      <dgm:spPr/>
    </dgm:pt>
  </dgm:ptLst>
  <dgm:cxnLst>
    <dgm:cxn modelId="{F2D0B2C4-FC4B-4D5C-A583-D0CD053F9C44}" type="presOf" srcId="{BE228124-F66B-4269-B10A-718070FE1518}" destId="{5427020D-5A99-49AF-925C-03F974340ED3}" srcOrd="0" destOrd="0" presId="urn:microsoft.com/office/officeart/2005/8/layout/default"/>
    <dgm:cxn modelId="{552F75E3-744F-4FC1-93FE-6CE61A456BD4}" type="presOf" srcId="{91974C37-2EFB-402D-937D-3466B7680AD8}" destId="{B0280983-9E79-4764-B7F5-EC6A2676DD23}" srcOrd="0" destOrd="0" presId="urn:microsoft.com/office/officeart/2005/8/layout/default"/>
    <dgm:cxn modelId="{A9CD98E9-90C6-4EEB-B227-C404EC1255CC}" srcId="{BE228124-F66B-4269-B10A-718070FE1518}" destId="{91974C37-2EFB-402D-937D-3466B7680AD8}" srcOrd="0" destOrd="0" parTransId="{28B4B8FF-A16D-4B52-BE57-686B4A96072E}" sibTransId="{52B272FA-32AB-4C6D-A52B-8D36A2524AF7}"/>
    <dgm:cxn modelId="{EAA83AF8-386D-4F3B-94D4-544DC034CE9F}" type="presParOf" srcId="{5427020D-5A99-49AF-925C-03F974340ED3}" destId="{B0280983-9E79-4764-B7F5-EC6A2676DD23}"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A7A7AA-5DDF-4A58-8E9F-70A033A0184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1E9B7837-BF75-4F1C-8925-B4671D718BAD}">
      <dgm:prSet/>
      <dgm:spPr>
        <a:solidFill>
          <a:srgbClr val="FF5050"/>
        </a:solidFill>
        <a:ln>
          <a:solidFill>
            <a:schemeClr val="accent1">
              <a:lumMod val="20000"/>
              <a:lumOff val="80000"/>
            </a:schemeClr>
          </a:solidFill>
        </a:ln>
      </dgm:spPr>
      <dgm:t>
        <a:bodyPr/>
        <a:lstStyle/>
        <a:p>
          <a:r>
            <a:rPr lang="de-DE" b="0" dirty="0">
              <a:solidFill>
                <a:schemeClr val="tx1"/>
              </a:solidFill>
              <a:latin typeface="Calibri" panose="020F0502020204030204" pitchFamily="34" charset="0"/>
              <a:cs typeface="Calibri" panose="020F0502020204030204" pitchFamily="34" charset="0"/>
            </a:rPr>
            <a:t>Ehrenamtliche Organisationen</a:t>
          </a:r>
        </a:p>
      </dgm:t>
    </dgm:pt>
    <dgm:pt modelId="{EA0D5700-87AF-4902-9B37-F6BDF747C6FE}" type="parTrans" cxnId="{F893DEDA-D6E2-43AF-BF31-A19C7A3673B9}">
      <dgm:prSet/>
      <dgm:spPr/>
      <dgm:t>
        <a:bodyPr/>
        <a:lstStyle/>
        <a:p>
          <a:endParaRPr lang="de-DE"/>
        </a:p>
      </dgm:t>
    </dgm:pt>
    <dgm:pt modelId="{88303438-C3A8-4451-8C79-5DF5FE686D64}" type="sibTrans" cxnId="{F893DEDA-D6E2-43AF-BF31-A19C7A3673B9}">
      <dgm:prSet/>
      <dgm:spPr/>
      <dgm:t>
        <a:bodyPr/>
        <a:lstStyle/>
        <a:p>
          <a:endParaRPr lang="de-DE"/>
        </a:p>
      </dgm:t>
    </dgm:pt>
    <dgm:pt modelId="{9A93E016-691F-4D27-BB96-8839845DE892}">
      <dgm:prSet/>
      <dgm:spPr>
        <a:solidFill>
          <a:srgbClr val="FF5050"/>
        </a:solidFill>
        <a:ln>
          <a:noFill/>
        </a:ln>
      </dgm:spPr>
      <dgm:t>
        <a:bodyPr/>
        <a:lstStyle/>
        <a:p>
          <a:r>
            <a:rPr lang="de-DE" b="0" dirty="0">
              <a:solidFill>
                <a:schemeClr val="tx1"/>
              </a:solidFill>
              <a:latin typeface="Calibri" panose="020F0502020204030204" pitchFamily="34" charset="0"/>
              <a:cs typeface="Calibri" panose="020F0502020204030204" pitchFamily="34" charset="0"/>
            </a:rPr>
            <a:t>Vereine zur Förderung des Gemeinwesens</a:t>
          </a:r>
        </a:p>
      </dgm:t>
    </dgm:pt>
    <dgm:pt modelId="{F00776E7-DD9F-424E-A7AC-0B914E1DE70C}" type="parTrans" cxnId="{A2171707-3E2C-4F46-BB58-E232616E9A50}">
      <dgm:prSet/>
      <dgm:spPr/>
      <dgm:t>
        <a:bodyPr/>
        <a:lstStyle/>
        <a:p>
          <a:endParaRPr lang="de-DE"/>
        </a:p>
      </dgm:t>
    </dgm:pt>
    <dgm:pt modelId="{01BD3629-8054-46DC-96FE-28A6FBB8D393}" type="sibTrans" cxnId="{A2171707-3E2C-4F46-BB58-E232616E9A50}">
      <dgm:prSet/>
      <dgm:spPr/>
      <dgm:t>
        <a:bodyPr/>
        <a:lstStyle/>
        <a:p>
          <a:endParaRPr lang="de-DE"/>
        </a:p>
      </dgm:t>
    </dgm:pt>
    <dgm:pt modelId="{D61F4A54-6A27-47B6-AB13-AE39B59448FC}">
      <dgm:prSet/>
      <dgm:spPr>
        <a:solidFill>
          <a:srgbClr val="FF5050"/>
        </a:solidFill>
      </dgm:spPr>
      <dgm:t>
        <a:bodyPr/>
        <a:lstStyle/>
        <a:p>
          <a:r>
            <a:rPr lang="de-DE" b="0" dirty="0">
              <a:solidFill>
                <a:schemeClr val="tx1"/>
              </a:solidFill>
              <a:latin typeface="Calibri" panose="020F0502020204030204" pitchFamily="34" charset="0"/>
              <a:cs typeface="Calibri" panose="020F0502020204030204" pitchFamily="34" charset="0"/>
            </a:rPr>
            <a:t>andere Körperschaften des Dritten Sektors</a:t>
          </a:r>
        </a:p>
      </dgm:t>
    </dgm:pt>
    <dgm:pt modelId="{7B440E65-0122-4323-B73B-5E832E7CC0E8}" type="parTrans" cxnId="{7909969E-86E3-4885-8EE1-59DAB5444591}">
      <dgm:prSet/>
      <dgm:spPr/>
      <dgm:t>
        <a:bodyPr/>
        <a:lstStyle/>
        <a:p>
          <a:endParaRPr lang="de-DE"/>
        </a:p>
      </dgm:t>
    </dgm:pt>
    <dgm:pt modelId="{C3CCD15A-06F7-407F-99BE-8C5199ABEBF2}" type="sibTrans" cxnId="{7909969E-86E3-4885-8EE1-59DAB5444591}">
      <dgm:prSet/>
      <dgm:spPr/>
      <dgm:t>
        <a:bodyPr/>
        <a:lstStyle/>
        <a:p>
          <a:endParaRPr lang="de-DE"/>
        </a:p>
      </dgm:t>
    </dgm:pt>
    <dgm:pt modelId="{C59CA890-0C2C-4701-8DA8-A84A4DBFFEF2}">
      <dgm:prSet/>
      <dgm:spPr>
        <a:solidFill>
          <a:srgbClr val="FFB3B3"/>
        </a:solidFill>
      </dgm:spPr>
      <dgm:t>
        <a:bodyPr/>
        <a:lstStyle/>
        <a:p>
          <a:r>
            <a:rPr lang="de-DE" b="0" dirty="0">
              <a:solidFill>
                <a:schemeClr val="tx1"/>
              </a:solidFill>
              <a:latin typeface="Calibri" panose="020F0502020204030204" pitchFamily="34" charset="0"/>
              <a:cs typeface="Calibri" panose="020F0502020204030204" pitchFamily="34" charset="0"/>
            </a:rPr>
            <a:t>philanthropische Körperschaften</a:t>
          </a:r>
        </a:p>
      </dgm:t>
    </dgm:pt>
    <dgm:pt modelId="{6CE73375-B92D-4028-B727-8E29F1BE31C1}" type="parTrans" cxnId="{18CE8EB3-1C5D-4577-8DCB-6FF53F05704E}">
      <dgm:prSet/>
      <dgm:spPr/>
      <dgm:t>
        <a:bodyPr/>
        <a:lstStyle/>
        <a:p>
          <a:endParaRPr lang="de-DE"/>
        </a:p>
      </dgm:t>
    </dgm:pt>
    <dgm:pt modelId="{4D5D78F6-53EA-4C9F-A0C9-04374BD93C60}" type="sibTrans" cxnId="{18CE8EB3-1C5D-4577-8DCB-6FF53F05704E}">
      <dgm:prSet/>
      <dgm:spPr/>
      <dgm:t>
        <a:bodyPr/>
        <a:lstStyle/>
        <a:p>
          <a:endParaRPr lang="de-DE"/>
        </a:p>
      </dgm:t>
    </dgm:pt>
    <dgm:pt modelId="{2ECD6FAE-293C-4627-9D30-103A1FE7C84A}">
      <dgm:prSet/>
      <dgm:spPr>
        <a:solidFill>
          <a:srgbClr val="FFB3B3"/>
        </a:solidFill>
      </dgm:spPr>
      <dgm:t>
        <a:bodyPr/>
        <a:lstStyle/>
        <a:p>
          <a:r>
            <a:rPr lang="de-DE" b="0" dirty="0">
              <a:solidFill>
                <a:schemeClr val="tx1"/>
              </a:solidFill>
              <a:latin typeface="Calibri" panose="020F0502020204030204" pitchFamily="34" charset="0"/>
              <a:cs typeface="Calibri" panose="020F0502020204030204" pitchFamily="34" charset="0"/>
            </a:rPr>
            <a:t>Vereinsnetzwerke</a:t>
          </a:r>
        </a:p>
      </dgm:t>
    </dgm:pt>
    <dgm:pt modelId="{EEBB79E5-55BB-435E-97BC-0C4BD3D82963}" type="parTrans" cxnId="{651D50FD-192C-4938-8D99-96F3265B1323}">
      <dgm:prSet/>
      <dgm:spPr/>
      <dgm:t>
        <a:bodyPr/>
        <a:lstStyle/>
        <a:p>
          <a:endParaRPr lang="de-DE"/>
        </a:p>
      </dgm:t>
    </dgm:pt>
    <dgm:pt modelId="{3A131E27-4E55-4732-A572-7B91E4F21C96}" type="sibTrans" cxnId="{651D50FD-192C-4938-8D99-96F3265B1323}">
      <dgm:prSet/>
      <dgm:spPr/>
      <dgm:t>
        <a:bodyPr/>
        <a:lstStyle/>
        <a:p>
          <a:endParaRPr lang="de-DE"/>
        </a:p>
      </dgm:t>
    </dgm:pt>
    <dgm:pt modelId="{C9A7B64A-2132-4B78-B636-02726553064E}">
      <dgm:prSet/>
      <dgm:spPr>
        <a:solidFill>
          <a:srgbClr val="FFB3B3"/>
        </a:solidFill>
      </dgm:spPr>
      <dgm:t>
        <a:bodyPr/>
        <a:lstStyle/>
        <a:p>
          <a:r>
            <a:rPr lang="de-DE" b="0" dirty="0">
              <a:solidFill>
                <a:schemeClr val="tx1"/>
              </a:solidFill>
              <a:latin typeface="Calibri" panose="020F0502020204030204" pitchFamily="34" charset="0"/>
              <a:cs typeface="Calibri" panose="020F0502020204030204" pitchFamily="34" charset="0"/>
            </a:rPr>
            <a:t>Gesellschaften zur wechselseitigen Unterstützung</a:t>
          </a:r>
        </a:p>
      </dgm:t>
    </dgm:pt>
    <dgm:pt modelId="{5C1B8B88-8864-4BDE-BB22-BB9AE2640260}" type="parTrans" cxnId="{1B746977-0E89-4444-A960-7E3FD6DBBDE3}">
      <dgm:prSet/>
      <dgm:spPr/>
      <dgm:t>
        <a:bodyPr/>
        <a:lstStyle/>
        <a:p>
          <a:endParaRPr lang="de-DE"/>
        </a:p>
      </dgm:t>
    </dgm:pt>
    <dgm:pt modelId="{2F191801-E46E-45C6-A819-CE237B1CA689}" type="sibTrans" cxnId="{1B746977-0E89-4444-A960-7E3FD6DBBDE3}">
      <dgm:prSet/>
      <dgm:spPr/>
      <dgm:t>
        <a:bodyPr/>
        <a:lstStyle/>
        <a:p>
          <a:endParaRPr lang="de-DE"/>
        </a:p>
      </dgm:t>
    </dgm:pt>
    <dgm:pt modelId="{49919A70-285A-46AB-A1D9-D06134182F09}">
      <dgm:prSet/>
      <dgm:spPr>
        <a:solidFill>
          <a:srgbClr val="FFB3B3"/>
        </a:solidFill>
      </dgm:spPr>
      <dgm:t>
        <a:bodyPr/>
        <a:lstStyle/>
        <a:p>
          <a:r>
            <a:rPr lang="de-DE" b="0" dirty="0">
              <a:solidFill>
                <a:schemeClr val="tx1"/>
              </a:solidFill>
              <a:latin typeface="Calibri" panose="020F0502020204030204" pitchFamily="34" charset="0"/>
              <a:cs typeface="Calibri" panose="020F0502020204030204" pitchFamily="34" charset="0"/>
            </a:rPr>
            <a:t>Sozialunternehmen, inklusive Sozialgenossenschaften</a:t>
          </a:r>
        </a:p>
      </dgm:t>
    </dgm:pt>
    <dgm:pt modelId="{CF404258-5384-4BB5-9611-7D813FE4E4D2}" type="parTrans" cxnId="{A2129F30-3133-4C83-B3E5-AD183F1D429B}">
      <dgm:prSet/>
      <dgm:spPr/>
      <dgm:t>
        <a:bodyPr/>
        <a:lstStyle/>
        <a:p>
          <a:endParaRPr lang="de-DE"/>
        </a:p>
      </dgm:t>
    </dgm:pt>
    <dgm:pt modelId="{24B5CF61-1CA0-4EDB-8472-880037B28B4D}" type="sibTrans" cxnId="{A2129F30-3133-4C83-B3E5-AD183F1D429B}">
      <dgm:prSet/>
      <dgm:spPr/>
      <dgm:t>
        <a:bodyPr/>
        <a:lstStyle/>
        <a:p>
          <a:endParaRPr lang="de-DE"/>
        </a:p>
      </dgm:t>
    </dgm:pt>
    <dgm:pt modelId="{F7AB152C-030E-4536-9A2B-F95F5A828E3A}" type="pres">
      <dgm:prSet presAssocID="{77A7A7AA-5DDF-4A58-8E9F-70A033A0184B}" presName="diagram" presStyleCnt="0">
        <dgm:presLayoutVars>
          <dgm:dir/>
          <dgm:resizeHandles val="exact"/>
        </dgm:presLayoutVars>
      </dgm:prSet>
      <dgm:spPr/>
    </dgm:pt>
    <dgm:pt modelId="{D9D06ADE-B378-4A23-8685-2CCC624999DC}" type="pres">
      <dgm:prSet presAssocID="{1E9B7837-BF75-4F1C-8925-B4671D718BAD}" presName="node" presStyleLbl="node1" presStyleIdx="0" presStyleCnt="7">
        <dgm:presLayoutVars>
          <dgm:bulletEnabled val="1"/>
        </dgm:presLayoutVars>
      </dgm:prSet>
      <dgm:spPr/>
    </dgm:pt>
    <dgm:pt modelId="{281462AA-34FA-4C3B-B012-8C84801A08BF}" type="pres">
      <dgm:prSet presAssocID="{88303438-C3A8-4451-8C79-5DF5FE686D64}" presName="sibTrans" presStyleCnt="0"/>
      <dgm:spPr/>
    </dgm:pt>
    <dgm:pt modelId="{46B85630-C2B2-4836-A821-4CD690F03DA4}" type="pres">
      <dgm:prSet presAssocID="{9A93E016-691F-4D27-BB96-8839845DE892}" presName="node" presStyleLbl="node1" presStyleIdx="1" presStyleCnt="7" custLinFactNeighborY="-5447">
        <dgm:presLayoutVars>
          <dgm:bulletEnabled val="1"/>
        </dgm:presLayoutVars>
      </dgm:prSet>
      <dgm:spPr/>
    </dgm:pt>
    <dgm:pt modelId="{4B1C8659-33D4-40D4-A72F-C8B7BB46D800}" type="pres">
      <dgm:prSet presAssocID="{01BD3629-8054-46DC-96FE-28A6FBB8D393}" presName="sibTrans" presStyleCnt="0"/>
      <dgm:spPr/>
    </dgm:pt>
    <dgm:pt modelId="{FC1118E7-ADE7-4E4C-80C7-5B5FA2334A77}" type="pres">
      <dgm:prSet presAssocID="{D61F4A54-6A27-47B6-AB13-AE39B59448FC}" presName="node" presStyleLbl="node1" presStyleIdx="2" presStyleCnt="7">
        <dgm:presLayoutVars>
          <dgm:bulletEnabled val="1"/>
        </dgm:presLayoutVars>
      </dgm:prSet>
      <dgm:spPr/>
    </dgm:pt>
    <dgm:pt modelId="{9E792040-0C11-499C-A16A-1387F2089420}" type="pres">
      <dgm:prSet presAssocID="{C3CCD15A-06F7-407F-99BE-8C5199ABEBF2}" presName="sibTrans" presStyleCnt="0"/>
      <dgm:spPr/>
    </dgm:pt>
    <dgm:pt modelId="{6224BC05-89EE-473A-8204-C1D0D376CE59}" type="pres">
      <dgm:prSet presAssocID="{C59CA890-0C2C-4701-8DA8-A84A4DBFFEF2}" presName="node" presStyleLbl="node1" presStyleIdx="3" presStyleCnt="7">
        <dgm:presLayoutVars>
          <dgm:bulletEnabled val="1"/>
        </dgm:presLayoutVars>
      </dgm:prSet>
      <dgm:spPr/>
    </dgm:pt>
    <dgm:pt modelId="{37AD4194-8538-4B4F-BA92-0729BFD881D5}" type="pres">
      <dgm:prSet presAssocID="{4D5D78F6-53EA-4C9F-A0C9-04374BD93C60}" presName="sibTrans" presStyleCnt="0"/>
      <dgm:spPr/>
    </dgm:pt>
    <dgm:pt modelId="{63C9DC57-750D-4210-91F0-D85A99EF3187}" type="pres">
      <dgm:prSet presAssocID="{2ECD6FAE-293C-4627-9D30-103A1FE7C84A}" presName="node" presStyleLbl="node1" presStyleIdx="4" presStyleCnt="7">
        <dgm:presLayoutVars>
          <dgm:bulletEnabled val="1"/>
        </dgm:presLayoutVars>
      </dgm:prSet>
      <dgm:spPr/>
    </dgm:pt>
    <dgm:pt modelId="{834257EC-E313-4D09-AE87-B55DD27598D2}" type="pres">
      <dgm:prSet presAssocID="{3A131E27-4E55-4732-A572-7B91E4F21C96}" presName="sibTrans" presStyleCnt="0"/>
      <dgm:spPr/>
    </dgm:pt>
    <dgm:pt modelId="{703603BC-B5D7-4C06-8453-0A9445C06822}" type="pres">
      <dgm:prSet presAssocID="{C9A7B64A-2132-4B78-B636-02726553064E}" presName="node" presStyleLbl="node1" presStyleIdx="5" presStyleCnt="7">
        <dgm:presLayoutVars>
          <dgm:bulletEnabled val="1"/>
        </dgm:presLayoutVars>
      </dgm:prSet>
      <dgm:spPr/>
    </dgm:pt>
    <dgm:pt modelId="{D0EA073E-4B87-4403-A7A4-16BD0867792A}" type="pres">
      <dgm:prSet presAssocID="{2F191801-E46E-45C6-A819-CE237B1CA689}" presName="sibTrans" presStyleCnt="0"/>
      <dgm:spPr/>
    </dgm:pt>
    <dgm:pt modelId="{FB3E85D6-B81D-47F1-8C5A-F1439F9E4675}" type="pres">
      <dgm:prSet presAssocID="{49919A70-285A-46AB-A1D9-D06134182F09}" presName="node" presStyleLbl="node1" presStyleIdx="6" presStyleCnt="7">
        <dgm:presLayoutVars>
          <dgm:bulletEnabled val="1"/>
        </dgm:presLayoutVars>
      </dgm:prSet>
      <dgm:spPr/>
    </dgm:pt>
  </dgm:ptLst>
  <dgm:cxnLst>
    <dgm:cxn modelId="{A2171707-3E2C-4F46-BB58-E232616E9A50}" srcId="{77A7A7AA-5DDF-4A58-8E9F-70A033A0184B}" destId="{9A93E016-691F-4D27-BB96-8839845DE892}" srcOrd="1" destOrd="0" parTransId="{F00776E7-DD9F-424E-A7AC-0B914E1DE70C}" sibTransId="{01BD3629-8054-46DC-96FE-28A6FBB8D393}"/>
    <dgm:cxn modelId="{85519329-AC26-47A0-909C-BA45D855848C}" type="presOf" srcId="{9A93E016-691F-4D27-BB96-8839845DE892}" destId="{46B85630-C2B2-4836-A821-4CD690F03DA4}" srcOrd="0" destOrd="0" presId="urn:microsoft.com/office/officeart/2005/8/layout/default"/>
    <dgm:cxn modelId="{A2129F30-3133-4C83-B3E5-AD183F1D429B}" srcId="{77A7A7AA-5DDF-4A58-8E9F-70A033A0184B}" destId="{49919A70-285A-46AB-A1D9-D06134182F09}" srcOrd="6" destOrd="0" parTransId="{CF404258-5384-4BB5-9611-7D813FE4E4D2}" sibTransId="{24B5CF61-1CA0-4EDB-8472-880037B28B4D}"/>
    <dgm:cxn modelId="{9FCF7F39-3562-4373-8A02-1026147AF1C5}" type="presOf" srcId="{1E9B7837-BF75-4F1C-8925-B4671D718BAD}" destId="{D9D06ADE-B378-4A23-8685-2CCC624999DC}" srcOrd="0" destOrd="0" presId="urn:microsoft.com/office/officeart/2005/8/layout/default"/>
    <dgm:cxn modelId="{1B746977-0E89-4444-A960-7E3FD6DBBDE3}" srcId="{77A7A7AA-5DDF-4A58-8E9F-70A033A0184B}" destId="{C9A7B64A-2132-4B78-B636-02726553064E}" srcOrd="5" destOrd="0" parTransId="{5C1B8B88-8864-4BDE-BB22-BB9AE2640260}" sibTransId="{2F191801-E46E-45C6-A819-CE237B1CA689}"/>
    <dgm:cxn modelId="{48138087-C8C6-4D5F-9D1F-87F4865D8307}" type="presOf" srcId="{D61F4A54-6A27-47B6-AB13-AE39B59448FC}" destId="{FC1118E7-ADE7-4E4C-80C7-5B5FA2334A77}" srcOrd="0" destOrd="0" presId="urn:microsoft.com/office/officeart/2005/8/layout/default"/>
    <dgm:cxn modelId="{7909969E-86E3-4885-8EE1-59DAB5444591}" srcId="{77A7A7AA-5DDF-4A58-8E9F-70A033A0184B}" destId="{D61F4A54-6A27-47B6-AB13-AE39B59448FC}" srcOrd="2" destOrd="0" parTransId="{7B440E65-0122-4323-B73B-5E832E7CC0E8}" sibTransId="{C3CCD15A-06F7-407F-99BE-8C5199ABEBF2}"/>
    <dgm:cxn modelId="{2A708CA1-675F-4902-8DA5-1BE2FE2748D4}" type="presOf" srcId="{77A7A7AA-5DDF-4A58-8E9F-70A033A0184B}" destId="{F7AB152C-030E-4536-9A2B-F95F5A828E3A}" srcOrd="0" destOrd="0" presId="urn:microsoft.com/office/officeart/2005/8/layout/default"/>
    <dgm:cxn modelId="{18CE8EB3-1C5D-4577-8DCB-6FF53F05704E}" srcId="{77A7A7AA-5DDF-4A58-8E9F-70A033A0184B}" destId="{C59CA890-0C2C-4701-8DA8-A84A4DBFFEF2}" srcOrd="3" destOrd="0" parTransId="{6CE73375-B92D-4028-B727-8E29F1BE31C1}" sibTransId="{4D5D78F6-53EA-4C9F-A0C9-04374BD93C60}"/>
    <dgm:cxn modelId="{BC0BD8BB-67A9-49AD-9E3D-4F02FD652149}" type="presOf" srcId="{49919A70-285A-46AB-A1D9-D06134182F09}" destId="{FB3E85D6-B81D-47F1-8C5A-F1439F9E4675}" srcOrd="0" destOrd="0" presId="urn:microsoft.com/office/officeart/2005/8/layout/default"/>
    <dgm:cxn modelId="{D7D498C3-E871-4E97-A6C0-2CFFB1D3632E}" type="presOf" srcId="{C9A7B64A-2132-4B78-B636-02726553064E}" destId="{703603BC-B5D7-4C06-8453-0A9445C06822}" srcOrd="0" destOrd="0" presId="urn:microsoft.com/office/officeart/2005/8/layout/default"/>
    <dgm:cxn modelId="{F893DEDA-D6E2-43AF-BF31-A19C7A3673B9}" srcId="{77A7A7AA-5DDF-4A58-8E9F-70A033A0184B}" destId="{1E9B7837-BF75-4F1C-8925-B4671D718BAD}" srcOrd="0" destOrd="0" parTransId="{EA0D5700-87AF-4902-9B37-F6BDF747C6FE}" sibTransId="{88303438-C3A8-4451-8C79-5DF5FE686D64}"/>
    <dgm:cxn modelId="{E18984F2-0594-45B4-AF64-D0CE61DE6562}" type="presOf" srcId="{2ECD6FAE-293C-4627-9D30-103A1FE7C84A}" destId="{63C9DC57-750D-4210-91F0-D85A99EF3187}" srcOrd="0" destOrd="0" presId="urn:microsoft.com/office/officeart/2005/8/layout/default"/>
    <dgm:cxn modelId="{F95711FC-B2FA-4127-9A34-3DA198724E19}" type="presOf" srcId="{C59CA890-0C2C-4701-8DA8-A84A4DBFFEF2}" destId="{6224BC05-89EE-473A-8204-C1D0D376CE59}" srcOrd="0" destOrd="0" presId="urn:microsoft.com/office/officeart/2005/8/layout/default"/>
    <dgm:cxn modelId="{651D50FD-192C-4938-8D99-96F3265B1323}" srcId="{77A7A7AA-5DDF-4A58-8E9F-70A033A0184B}" destId="{2ECD6FAE-293C-4627-9D30-103A1FE7C84A}" srcOrd="4" destOrd="0" parTransId="{EEBB79E5-55BB-435E-97BC-0C4BD3D82963}" sibTransId="{3A131E27-4E55-4732-A572-7B91E4F21C96}"/>
    <dgm:cxn modelId="{4CFA19B6-D684-4158-B043-5A806BB32B95}" type="presParOf" srcId="{F7AB152C-030E-4536-9A2B-F95F5A828E3A}" destId="{D9D06ADE-B378-4A23-8685-2CCC624999DC}" srcOrd="0" destOrd="0" presId="urn:microsoft.com/office/officeart/2005/8/layout/default"/>
    <dgm:cxn modelId="{BF3F9376-92D4-4150-A297-6A30EC902851}" type="presParOf" srcId="{F7AB152C-030E-4536-9A2B-F95F5A828E3A}" destId="{281462AA-34FA-4C3B-B012-8C84801A08BF}" srcOrd="1" destOrd="0" presId="urn:microsoft.com/office/officeart/2005/8/layout/default"/>
    <dgm:cxn modelId="{F9E72B79-72D7-4864-AF06-E16E05797CE0}" type="presParOf" srcId="{F7AB152C-030E-4536-9A2B-F95F5A828E3A}" destId="{46B85630-C2B2-4836-A821-4CD690F03DA4}" srcOrd="2" destOrd="0" presId="urn:microsoft.com/office/officeart/2005/8/layout/default"/>
    <dgm:cxn modelId="{1A25024D-6215-4272-BFF2-E33CF4F26E77}" type="presParOf" srcId="{F7AB152C-030E-4536-9A2B-F95F5A828E3A}" destId="{4B1C8659-33D4-40D4-A72F-C8B7BB46D800}" srcOrd="3" destOrd="0" presId="urn:microsoft.com/office/officeart/2005/8/layout/default"/>
    <dgm:cxn modelId="{1FA0C5FB-837D-4CA1-92EB-1A00A8D27ECA}" type="presParOf" srcId="{F7AB152C-030E-4536-9A2B-F95F5A828E3A}" destId="{FC1118E7-ADE7-4E4C-80C7-5B5FA2334A77}" srcOrd="4" destOrd="0" presId="urn:microsoft.com/office/officeart/2005/8/layout/default"/>
    <dgm:cxn modelId="{9105BE50-72D2-4A56-AAB3-C251E217A622}" type="presParOf" srcId="{F7AB152C-030E-4536-9A2B-F95F5A828E3A}" destId="{9E792040-0C11-499C-A16A-1387F2089420}" srcOrd="5" destOrd="0" presId="urn:microsoft.com/office/officeart/2005/8/layout/default"/>
    <dgm:cxn modelId="{0BF792C0-88CB-42E6-A72F-6C4A110999C5}" type="presParOf" srcId="{F7AB152C-030E-4536-9A2B-F95F5A828E3A}" destId="{6224BC05-89EE-473A-8204-C1D0D376CE59}" srcOrd="6" destOrd="0" presId="urn:microsoft.com/office/officeart/2005/8/layout/default"/>
    <dgm:cxn modelId="{E2CF70FE-5966-419F-A105-4D8F73B0B0F1}" type="presParOf" srcId="{F7AB152C-030E-4536-9A2B-F95F5A828E3A}" destId="{37AD4194-8538-4B4F-BA92-0729BFD881D5}" srcOrd="7" destOrd="0" presId="urn:microsoft.com/office/officeart/2005/8/layout/default"/>
    <dgm:cxn modelId="{69EFE341-E2D7-4B35-A6B3-94AB8441870F}" type="presParOf" srcId="{F7AB152C-030E-4536-9A2B-F95F5A828E3A}" destId="{63C9DC57-750D-4210-91F0-D85A99EF3187}" srcOrd="8" destOrd="0" presId="urn:microsoft.com/office/officeart/2005/8/layout/default"/>
    <dgm:cxn modelId="{7E15A443-EAFB-4D0B-ACD3-2B5C2200360E}" type="presParOf" srcId="{F7AB152C-030E-4536-9A2B-F95F5A828E3A}" destId="{834257EC-E313-4D09-AE87-B55DD27598D2}" srcOrd="9" destOrd="0" presId="urn:microsoft.com/office/officeart/2005/8/layout/default"/>
    <dgm:cxn modelId="{89F81F09-9DB1-485F-8CFF-10648BFCDE86}" type="presParOf" srcId="{F7AB152C-030E-4536-9A2B-F95F5A828E3A}" destId="{703603BC-B5D7-4C06-8453-0A9445C06822}" srcOrd="10" destOrd="0" presId="urn:microsoft.com/office/officeart/2005/8/layout/default"/>
    <dgm:cxn modelId="{A5338734-2F41-404C-9F2A-2448980DFE3A}" type="presParOf" srcId="{F7AB152C-030E-4536-9A2B-F95F5A828E3A}" destId="{D0EA073E-4B87-4403-A7A4-16BD0867792A}" srcOrd="11" destOrd="0" presId="urn:microsoft.com/office/officeart/2005/8/layout/default"/>
    <dgm:cxn modelId="{1F5290F3-73C7-4882-88EA-D55860EAE1FE}" type="presParOf" srcId="{F7AB152C-030E-4536-9A2B-F95F5A828E3A}" destId="{FB3E85D6-B81D-47F1-8C5A-F1439F9E4675}"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96EC9B-1F64-4FF7-9E07-89DBFDBD26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9A7EE043-A624-43E7-9FB4-3C3841E2C9AE}">
      <dgm:prSet custT="1"/>
      <dgm:spPr>
        <a:solidFill>
          <a:srgbClr val="FFC9C9"/>
        </a:solidFill>
        <a:ln>
          <a:noFill/>
        </a:ln>
      </dgm:spPr>
      <dgm:t>
        <a:bodyPr/>
        <a:lstStyle/>
        <a:p>
          <a:r>
            <a:rPr lang="de-DE" sz="2000" b="1" dirty="0">
              <a:solidFill>
                <a:schemeClr val="tx1"/>
              </a:solidFill>
              <a:latin typeface="Calibri" panose="020F0502020204030204" pitchFamily="34" charset="0"/>
              <a:cs typeface="Calibri" panose="020F0502020204030204" pitchFamily="34" charset="0"/>
            </a:rPr>
            <a:t>Jährlich:</a:t>
          </a:r>
        </a:p>
        <a:p>
          <a:r>
            <a:rPr lang="de-DE" sz="1200" dirty="0">
              <a:solidFill>
                <a:schemeClr val="tx1"/>
              </a:solidFill>
              <a:latin typeface="Calibri" panose="020F0502020204030204" pitchFamily="34" charset="0"/>
              <a:cs typeface="Calibri" panose="020F0502020204030204" pitchFamily="34" charset="0"/>
            </a:rPr>
            <a:t>Hinterlegung der </a:t>
          </a:r>
          <a:r>
            <a:rPr lang="de-DE" sz="1200" b="1" dirty="0">
              <a:solidFill>
                <a:schemeClr val="tx1"/>
              </a:solidFill>
              <a:latin typeface="Calibri" panose="020F0502020204030204" pitchFamily="34" charset="0"/>
              <a:cs typeface="Calibri" panose="020F0502020204030204" pitchFamily="34" charset="0"/>
            </a:rPr>
            <a:t>Jahresabschlussrechnung/Bilanz </a:t>
          </a:r>
          <a:r>
            <a:rPr lang="de-DE" sz="1200" b="0" dirty="0">
              <a:solidFill>
                <a:schemeClr val="tx1"/>
              </a:solidFill>
              <a:latin typeface="Calibri" panose="020F0502020204030204" pitchFamily="34" charset="0"/>
              <a:cs typeface="Calibri" panose="020F0502020204030204" pitchFamily="34" charset="0"/>
            </a:rPr>
            <a:t>im </a:t>
          </a:r>
          <a:r>
            <a:rPr lang="de-DE" sz="1200" b="0" dirty="0" err="1">
              <a:solidFill>
                <a:schemeClr val="tx1"/>
              </a:solidFill>
              <a:latin typeface="Calibri" panose="020F0502020204030204" pitchFamily="34" charset="0"/>
              <a:cs typeface="Calibri" panose="020F0502020204030204" pitchFamily="34" charset="0"/>
            </a:rPr>
            <a:t>Runts</a:t>
          </a:r>
          <a:r>
            <a:rPr lang="de-DE" sz="1200" b="0" dirty="0">
              <a:solidFill>
                <a:schemeClr val="tx1"/>
              </a:solidFill>
              <a:latin typeface="Calibri" panose="020F0502020204030204" pitchFamily="34" charset="0"/>
              <a:cs typeface="Calibri" panose="020F0502020204030204" pitchFamily="34" charset="0"/>
            </a:rPr>
            <a:t> </a:t>
          </a:r>
          <a:r>
            <a:rPr lang="de-DE" sz="1200" dirty="0">
              <a:solidFill>
                <a:schemeClr val="tx1"/>
              </a:solidFill>
              <a:latin typeface="Calibri" panose="020F0502020204030204" pitchFamily="34" charset="0"/>
              <a:cs typeface="Calibri" panose="020F0502020204030204" pitchFamily="34" charset="0"/>
            </a:rPr>
            <a:t>mit den vorgeschriebenen Modellen</a:t>
          </a:r>
        </a:p>
      </dgm:t>
    </dgm:pt>
    <dgm:pt modelId="{67D4DAE3-DD71-470C-8B75-9D6F5E0F3B5F}" type="parTrans" cxnId="{0A80DAEC-4D13-4514-AD2B-912F6DA5E1DC}">
      <dgm:prSet/>
      <dgm:spPr/>
      <dgm:t>
        <a:bodyPr/>
        <a:lstStyle/>
        <a:p>
          <a:endParaRPr lang="de-DE"/>
        </a:p>
      </dgm:t>
    </dgm:pt>
    <dgm:pt modelId="{ACAE1D65-90DF-42BD-9A95-0CAE60232AF0}" type="sibTrans" cxnId="{0A80DAEC-4D13-4514-AD2B-912F6DA5E1DC}">
      <dgm:prSet/>
      <dgm:spPr/>
      <dgm:t>
        <a:bodyPr/>
        <a:lstStyle/>
        <a:p>
          <a:endParaRPr lang="de-DE"/>
        </a:p>
      </dgm:t>
    </dgm:pt>
    <dgm:pt modelId="{072EB9D7-558E-40C6-9FAB-E92DF0AEE424}">
      <dgm:prSet custT="1"/>
      <dgm:spPr>
        <a:solidFill>
          <a:srgbClr val="FFC9C9">
            <a:alpha val="34000"/>
          </a:srgbClr>
        </a:solidFill>
        <a:ln>
          <a:noFill/>
        </a:ln>
      </dgm:spPr>
      <dgm:t>
        <a:bodyPr/>
        <a:lstStyle/>
        <a:p>
          <a:r>
            <a:rPr lang="de-DE" sz="2000" b="1" dirty="0">
              <a:solidFill>
                <a:schemeClr val="tx1"/>
              </a:solidFill>
              <a:latin typeface="Calibri" panose="020F0502020204030204" pitchFamily="34" charset="0"/>
              <a:cs typeface="Calibri" panose="020F0502020204030204" pitchFamily="34" charset="0"/>
            </a:rPr>
            <a:t>Wann?</a:t>
          </a:r>
        </a:p>
        <a:p>
          <a:r>
            <a:rPr lang="de-DE" sz="1200" dirty="0">
              <a:solidFill>
                <a:schemeClr val="tx1"/>
              </a:solidFill>
              <a:latin typeface="Calibri" panose="020F0502020204030204" pitchFamily="34" charset="0"/>
              <a:cs typeface="Calibri" panose="020F0502020204030204" pitchFamily="34" charset="0"/>
            </a:rPr>
            <a:t>  Innerhalb von </a:t>
          </a:r>
          <a:r>
            <a:rPr lang="de-DE" sz="1200" b="1" dirty="0">
              <a:solidFill>
                <a:schemeClr val="tx1"/>
              </a:solidFill>
              <a:latin typeface="Calibri" panose="020F0502020204030204" pitchFamily="34" charset="0"/>
              <a:cs typeface="Calibri" panose="020F0502020204030204" pitchFamily="34" charset="0"/>
            </a:rPr>
            <a:t>180 Tagen nach Ende des Geschäftsjahres</a:t>
          </a:r>
        </a:p>
        <a:p>
          <a:endParaRPr lang="de-DE" sz="1200" b="1" dirty="0">
            <a:solidFill>
              <a:schemeClr val="tx1"/>
            </a:solidFill>
            <a:latin typeface="Arial" panose="020B0604020202020204" pitchFamily="34" charset="0"/>
            <a:cs typeface="Arial" panose="020B0604020202020204" pitchFamily="34" charset="0"/>
          </a:endParaRPr>
        </a:p>
      </dgm:t>
    </dgm:pt>
    <dgm:pt modelId="{F7E96E72-AC76-4F61-A991-3AB2AA294E8C}" type="parTrans" cxnId="{56DB6FB3-0653-4145-A409-45B22BB501EF}">
      <dgm:prSet/>
      <dgm:spPr/>
      <dgm:t>
        <a:bodyPr/>
        <a:lstStyle/>
        <a:p>
          <a:endParaRPr lang="de-DE"/>
        </a:p>
      </dgm:t>
    </dgm:pt>
    <dgm:pt modelId="{6B9C9E38-6B51-4C55-9A1F-F835988FD494}" type="sibTrans" cxnId="{56DB6FB3-0653-4145-A409-45B22BB501EF}">
      <dgm:prSet/>
      <dgm:spPr/>
      <dgm:t>
        <a:bodyPr/>
        <a:lstStyle/>
        <a:p>
          <a:endParaRPr lang="de-DE"/>
        </a:p>
      </dgm:t>
    </dgm:pt>
    <dgm:pt modelId="{09DB0CD8-0112-4EA6-8D67-5938C2F68684}">
      <dgm:prSet custT="1"/>
      <dgm:spPr>
        <a:solidFill>
          <a:srgbClr val="FFC9C9">
            <a:alpha val="34000"/>
          </a:srgbClr>
        </a:solidFill>
        <a:ln>
          <a:noFill/>
        </a:ln>
      </dgm:spPr>
      <dgm:t>
        <a:bodyPr/>
        <a:lstStyle/>
        <a:p>
          <a:pPr algn="ctr"/>
          <a:r>
            <a:rPr lang="de-DE" sz="1200" b="0" i="0" baseline="0" dirty="0">
              <a:solidFill>
                <a:schemeClr val="tx1"/>
              </a:solidFill>
              <a:latin typeface="Calibri" panose="020F0502020204030204" pitchFamily="34" charset="0"/>
              <a:cs typeface="Calibri" panose="020F0502020204030204" pitchFamily="34" charset="0"/>
            </a:rPr>
            <a:t>Die restlichen Körperschaften müssen das </a:t>
          </a:r>
          <a:r>
            <a:rPr lang="de-DE" sz="1200" b="1" i="0" baseline="0" dirty="0">
              <a:solidFill>
                <a:schemeClr val="tx1"/>
              </a:solidFill>
              <a:latin typeface="Calibri" panose="020F0502020204030204" pitchFamily="34" charset="0"/>
              <a:cs typeface="Calibri" panose="020F0502020204030204" pitchFamily="34" charset="0"/>
            </a:rPr>
            <a:t>Kompetenzprinzip</a:t>
          </a:r>
          <a:r>
            <a:rPr lang="de-DE" sz="1200" b="0" i="0" baseline="0" dirty="0">
              <a:solidFill>
                <a:schemeClr val="tx1"/>
              </a:solidFill>
              <a:latin typeface="Calibri" panose="020F0502020204030204" pitchFamily="34" charset="0"/>
              <a:cs typeface="Calibri" panose="020F0502020204030204" pitchFamily="34" charset="0"/>
            </a:rPr>
            <a:t> verwenden.</a:t>
          </a:r>
        </a:p>
        <a:p>
          <a:pPr algn="ctr"/>
          <a:r>
            <a:rPr lang="de-DE" sz="1200" b="0" i="0" baseline="0" dirty="0">
              <a:solidFill>
                <a:schemeClr val="tx1"/>
              </a:solidFill>
              <a:latin typeface="Calibri" panose="020F0502020204030204" pitchFamily="34" charset="0"/>
              <a:cs typeface="Calibri" panose="020F0502020204030204" pitchFamily="34" charset="0"/>
            </a:rPr>
            <a:t>(</a:t>
          </a:r>
          <a:r>
            <a:rPr lang="de-DE" sz="1200" b="1" i="0" baseline="0" dirty="0">
              <a:solidFill>
                <a:schemeClr val="tx1"/>
              </a:solidFill>
              <a:latin typeface="Calibri" panose="020F0502020204030204" pitchFamily="34" charset="0"/>
              <a:cs typeface="Calibri" panose="020F0502020204030204" pitchFamily="34" charset="0"/>
            </a:rPr>
            <a:t>Modell</a:t>
          </a:r>
          <a:r>
            <a:rPr lang="de-DE" sz="1200" b="1" dirty="0">
              <a:solidFill>
                <a:schemeClr val="tx1"/>
              </a:solidFill>
              <a:latin typeface="Calibri" panose="020F0502020204030204" pitchFamily="34" charset="0"/>
              <a:cs typeface="Calibri" panose="020F0502020204030204" pitchFamily="34" charset="0"/>
            </a:rPr>
            <a:t> A, Modell B und Modell C</a:t>
          </a:r>
          <a:r>
            <a:rPr lang="de-DE" sz="1200" dirty="0">
              <a:solidFill>
                <a:schemeClr val="tx1"/>
              </a:solidFill>
              <a:latin typeface="Calibri" panose="020F0502020204030204" pitchFamily="34" charset="0"/>
              <a:cs typeface="Calibri" panose="020F0502020204030204" pitchFamily="34" charset="0"/>
            </a:rPr>
            <a:t>)</a:t>
          </a:r>
        </a:p>
      </dgm:t>
    </dgm:pt>
    <dgm:pt modelId="{2003DBFA-944A-4BA4-888D-90212C516C02}" type="parTrans" cxnId="{2A785A61-0D1F-4DEF-85F3-39C2764FA4C5}">
      <dgm:prSet/>
      <dgm:spPr/>
      <dgm:t>
        <a:bodyPr/>
        <a:lstStyle/>
        <a:p>
          <a:endParaRPr lang="de-DE"/>
        </a:p>
      </dgm:t>
    </dgm:pt>
    <dgm:pt modelId="{9F2D945A-D72A-4584-B8CF-83D73DF2FD3E}" type="sibTrans" cxnId="{2A785A61-0D1F-4DEF-85F3-39C2764FA4C5}">
      <dgm:prSet/>
      <dgm:spPr/>
      <dgm:t>
        <a:bodyPr/>
        <a:lstStyle/>
        <a:p>
          <a:endParaRPr lang="de-DE"/>
        </a:p>
      </dgm:t>
    </dgm:pt>
    <dgm:pt modelId="{68892BEA-0362-433B-B384-2A9901E0249A}" type="pres">
      <dgm:prSet presAssocID="{DA96EC9B-1F64-4FF7-9E07-89DBFDBD262A}" presName="diagram" presStyleCnt="0">
        <dgm:presLayoutVars>
          <dgm:dir/>
          <dgm:resizeHandles val="exact"/>
        </dgm:presLayoutVars>
      </dgm:prSet>
      <dgm:spPr/>
    </dgm:pt>
    <dgm:pt modelId="{2A041748-296D-4FB0-8B77-855205FD181F}" type="pres">
      <dgm:prSet presAssocID="{9A7EE043-A624-43E7-9FB4-3C3841E2C9AE}" presName="node" presStyleLbl="node1" presStyleIdx="0" presStyleCnt="3" custScaleX="41432" custScaleY="35938" custLinFactNeighborX="-926" custLinFactNeighborY="-10759">
        <dgm:presLayoutVars>
          <dgm:bulletEnabled val="1"/>
        </dgm:presLayoutVars>
      </dgm:prSet>
      <dgm:spPr/>
    </dgm:pt>
    <dgm:pt modelId="{F71BC43E-B4F0-4219-AC9A-38A338919369}" type="pres">
      <dgm:prSet presAssocID="{ACAE1D65-90DF-42BD-9A95-0CAE60232AF0}" presName="sibTrans" presStyleCnt="0"/>
      <dgm:spPr/>
    </dgm:pt>
    <dgm:pt modelId="{34936CEA-E5B3-42D5-83C8-3F491304AFDF}" type="pres">
      <dgm:prSet presAssocID="{09DB0CD8-0112-4EA6-8D67-5938C2F68684}" presName="node" presStyleLbl="node1" presStyleIdx="1" presStyleCnt="3" custScaleX="43771" custScaleY="29220" custLinFactNeighborX="152" custLinFactNeighborY="27037">
        <dgm:presLayoutVars>
          <dgm:bulletEnabled val="1"/>
        </dgm:presLayoutVars>
      </dgm:prSet>
      <dgm:spPr/>
    </dgm:pt>
    <dgm:pt modelId="{6C09295E-9DA9-46F9-B870-DAF9F33E4AD7}" type="pres">
      <dgm:prSet presAssocID="{9F2D945A-D72A-4584-B8CF-83D73DF2FD3E}" presName="sibTrans" presStyleCnt="0"/>
      <dgm:spPr/>
    </dgm:pt>
    <dgm:pt modelId="{083D0AF8-699C-409C-BA01-79452DD6E50F}" type="pres">
      <dgm:prSet presAssocID="{072EB9D7-558E-40C6-9FAB-E92DF0AEE424}" presName="node" presStyleLbl="node1" presStyleIdx="2" presStyleCnt="3" custScaleX="41777" custScaleY="28424" custLinFactNeighborX="-27639" custLinFactNeighborY="-20499">
        <dgm:presLayoutVars>
          <dgm:bulletEnabled val="1"/>
        </dgm:presLayoutVars>
      </dgm:prSet>
      <dgm:spPr/>
    </dgm:pt>
  </dgm:ptLst>
  <dgm:cxnLst>
    <dgm:cxn modelId="{2A785A61-0D1F-4DEF-85F3-39C2764FA4C5}" srcId="{DA96EC9B-1F64-4FF7-9E07-89DBFDBD262A}" destId="{09DB0CD8-0112-4EA6-8D67-5938C2F68684}" srcOrd="1" destOrd="0" parTransId="{2003DBFA-944A-4BA4-888D-90212C516C02}" sibTransId="{9F2D945A-D72A-4584-B8CF-83D73DF2FD3E}"/>
    <dgm:cxn modelId="{D93E9E96-3F2C-479E-9F6E-201FB4B1AADD}" type="presOf" srcId="{09DB0CD8-0112-4EA6-8D67-5938C2F68684}" destId="{34936CEA-E5B3-42D5-83C8-3F491304AFDF}" srcOrd="0" destOrd="0" presId="urn:microsoft.com/office/officeart/2005/8/layout/default"/>
    <dgm:cxn modelId="{EB3041AD-2999-49D4-AEC0-71FDFBBD0168}" type="presOf" srcId="{072EB9D7-558E-40C6-9FAB-E92DF0AEE424}" destId="{083D0AF8-699C-409C-BA01-79452DD6E50F}" srcOrd="0" destOrd="0" presId="urn:microsoft.com/office/officeart/2005/8/layout/default"/>
    <dgm:cxn modelId="{56DB6FB3-0653-4145-A409-45B22BB501EF}" srcId="{DA96EC9B-1F64-4FF7-9E07-89DBFDBD262A}" destId="{072EB9D7-558E-40C6-9FAB-E92DF0AEE424}" srcOrd="2" destOrd="0" parTransId="{F7E96E72-AC76-4F61-A991-3AB2AA294E8C}" sibTransId="{6B9C9E38-6B51-4C55-9A1F-F835988FD494}"/>
    <dgm:cxn modelId="{0AD2DFC1-D8D6-41B9-BB9A-1B6E087F88EE}" type="presOf" srcId="{9A7EE043-A624-43E7-9FB4-3C3841E2C9AE}" destId="{2A041748-296D-4FB0-8B77-855205FD181F}" srcOrd="0" destOrd="0" presId="urn:microsoft.com/office/officeart/2005/8/layout/default"/>
    <dgm:cxn modelId="{0A80DAEC-4D13-4514-AD2B-912F6DA5E1DC}" srcId="{DA96EC9B-1F64-4FF7-9E07-89DBFDBD262A}" destId="{9A7EE043-A624-43E7-9FB4-3C3841E2C9AE}" srcOrd="0" destOrd="0" parTransId="{67D4DAE3-DD71-470C-8B75-9D6F5E0F3B5F}" sibTransId="{ACAE1D65-90DF-42BD-9A95-0CAE60232AF0}"/>
    <dgm:cxn modelId="{C9C8E5F0-E9D2-449A-A57C-D73465F349F4}" type="presOf" srcId="{DA96EC9B-1F64-4FF7-9E07-89DBFDBD262A}" destId="{68892BEA-0362-433B-B384-2A9901E0249A}" srcOrd="0" destOrd="0" presId="urn:microsoft.com/office/officeart/2005/8/layout/default"/>
    <dgm:cxn modelId="{81E5CB64-5E43-4107-9ADB-534650A20D30}" type="presParOf" srcId="{68892BEA-0362-433B-B384-2A9901E0249A}" destId="{2A041748-296D-4FB0-8B77-855205FD181F}" srcOrd="0" destOrd="0" presId="urn:microsoft.com/office/officeart/2005/8/layout/default"/>
    <dgm:cxn modelId="{7DE6BBAA-798C-4D37-BEF5-AAE36647027B}" type="presParOf" srcId="{68892BEA-0362-433B-B384-2A9901E0249A}" destId="{F71BC43E-B4F0-4219-AC9A-38A338919369}" srcOrd="1" destOrd="0" presId="urn:microsoft.com/office/officeart/2005/8/layout/default"/>
    <dgm:cxn modelId="{7BD84F00-8D18-4908-B49B-EBF5E9BC764C}" type="presParOf" srcId="{68892BEA-0362-433B-B384-2A9901E0249A}" destId="{34936CEA-E5B3-42D5-83C8-3F491304AFDF}" srcOrd="2" destOrd="0" presId="urn:microsoft.com/office/officeart/2005/8/layout/default"/>
    <dgm:cxn modelId="{FD3A63EF-26D3-40B5-84AB-D42F38D87BE4}" type="presParOf" srcId="{68892BEA-0362-433B-B384-2A9901E0249A}" destId="{6C09295E-9DA9-46F9-B870-DAF9F33E4AD7}" srcOrd="3" destOrd="0" presId="urn:microsoft.com/office/officeart/2005/8/layout/default"/>
    <dgm:cxn modelId="{47DCD149-4BF9-419E-B504-29F9C7EAC107}" type="presParOf" srcId="{68892BEA-0362-433B-B384-2A9901E0249A}" destId="{083D0AF8-699C-409C-BA01-79452DD6E50F}" srcOrd="4" destOrd="0" presId="urn:microsoft.com/office/officeart/2005/8/layout/defaul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96EC9B-1F64-4FF7-9E07-89DBFDBD26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9A7EE043-A624-43E7-9FB4-3C3841E2C9AE}">
      <dgm:prSet custT="1"/>
      <dgm:spPr>
        <a:solidFill>
          <a:srgbClr val="FF5050">
            <a:alpha val="34000"/>
          </a:srgbClr>
        </a:solidFill>
      </dgm:spPr>
      <dgm:t>
        <a:bodyPr/>
        <a:lstStyle/>
        <a:p>
          <a:r>
            <a:rPr lang="de-DE" sz="2000" b="1" dirty="0">
              <a:solidFill>
                <a:schemeClr val="tx1"/>
              </a:solidFill>
              <a:latin typeface="Calibri" panose="020F0502020204030204" pitchFamily="34" charset="0"/>
              <a:cs typeface="Calibri" panose="020F0502020204030204" pitchFamily="34" charset="0"/>
            </a:rPr>
            <a:t>Jährlich für EO und VFG:</a:t>
          </a:r>
        </a:p>
        <a:p>
          <a:endParaRPr lang="de-DE" sz="2000" b="1" dirty="0">
            <a:solidFill>
              <a:schemeClr val="tx1"/>
            </a:solidFill>
            <a:latin typeface="Calibri" panose="020F0502020204030204" pitchFamily="34" charset="0"/>
            <a:cs typeface="Calibri" panose="020F0502020204030204" pitchFamily="34" charset="0"/>
          </a:endParaRPr>
        </a:p>
        <a:p>
          <a:r>
            <a:rPr lang="de-DE" sz="1400" b="1" dirty="0">
              <a:solidFill>
                <a:schemeClr val="tx1"/>
              </a:solidFill>
              <a:latin typeface="Calibri" panose="020F0502020204030204" pitchFamily="34" charset="0"/>
              <a:cs typeface="Calibri" panose="020F0502020204030204" pitchFamily="34" charset="0"/>
            </a:rPr>
            <a:t>Aktualisierung der Daten im </a:t>
          </a:r>
          <a:r>
            <a:rPr lang="de-DE" sz="1400" b="1" dirty="0" err="1">
              <a:solidFill>
                <a:schemeClr val="tx1"/>
              </a:solidFill>
              <a:latin typeface="Calibri" panose="020F0502020204030204" pitchFamily="34" charset="0"/>
              <a:cs typeface="Calibri" panose="020F0502020204030204" pitchFamily="34" charset="0"/>
            </a:rPr>
            <a:t>Runts</a:t>
          </a:r>
          <a:r>
            <a:rPr lang="de-DE" sz="1400" b="1" dirty="0">
              <a:solidFill>
                <a:schemeClr val="tx1"/>
              </a:solidFill>
              <a:latin typeface="Calibri" panose="020F0502020204030204" pitchFamily="34" charset="0"/>
              <a:cs typeface="Calibri" panose="020F0502020204030204" pitchFamily="34" charset="0"/>
            </a:rPr>
            <a:t>-Portal </a:t>
          </a:r>
          <a:endParaRPr lang="de-DE" sz="1400" dirty="0">
            <a:solidFill>
              <a:schemeClr val="tx1"/>
            </a:solidFill>
            <a:latin typeface="Calibri" panose="020F0502020204030204" pitchFamily="34" charset="0"/>
            <a:cs typeface="Calibri" panose="020F0502020204030204" pitchFamily="34" charset="0"/>
          </a:endParaRPr>
        </a:p>
      </dgm:t>
    </dgm:pt>
    <dgm:pt modelId="{67D4DAE3-DD71-470C-8B75-9D6F5E0F3B5F}" type="parTrans" cxnId="{0A80DAEC-4D13-4514-AD2B-912F6DA5E1DC}">
      <dgm:prSet/>
      <dgm:spPr/>
      <dgm:t>
        <a:bodyPr/>
        <a:lstStyle/>
        <a:p>
          <a:endParaRPr lang="de-DE"/>
        </a:p>
      </dgm:t>
    </dgm:pt>
    <dgm:pt modelId="{ACAE1D65-90DF-42BD-9A95-0CAE60232AF0}" type="sibTrans" cxnId="{0A80DAEC-4D13-4514-AD2B-912F6DA5E1DC}">
      <dgm:prSet/>
      <dgm:spPr/>
      <dgm:t>
        <a:bodyPr/>
        <a:lstStyle/>
        <a:p>
          <a:endParaRPr lang="de-DE"/>
        </a:p>
      </dgm:t>
    </dgm:pt>
    <dgm:pt modelId="{072EB9D7-558E-40C6-9FAB-E92DF0AEE424}">
      <dgm:prSet custT="1"/>
      <dgm:spPr>
        <a:solidFill>
          <a:srgbClr val="FFC9C9">
            <a:alpha val="34000"/>
          </a:srgbClr>
        </a:solidFill>
      </dgm:spPr>
      <dgm:t>
        <a:bodyPr/>
        <a:lstStyle/>
        <a:p>
          <a:r>
            <a:rPr lang="de-DE" sz="2000" b="1" dirty="0">
              <a:solidFill>
                <a:schemeClr val="tx1"/>
              </a:solidFill>
              <a:latin typeface="Calibri" panose="020F0502020204030204" pitchFamily="34" charset="0"/>
              <a:cs typeface="Calibri" panose="020F0502020204030204" pitchFamily="34" charset="0"/>
            </a:rPr>
            <a:t>Wann?</a:t>
          </a:r>
        </a:p>
        <a:p>
          <a:endParaRPr lang="de-DE" sz="1600" b="1" dirty="0">
            <a:solidFill>
              <a:schemeClr val="tx1"/>
            </a:solidFill>
            <a:latin typeface="Calibri" panose="020F0502020204030204" pitchFamily="34" charset="0"/>
            <a:cs typeface="Calibri" panose="020F0502020204030204" pitchFamily="34" charset="0"/>
          </a:endParaRPr>
        </a:p>
        <a:p>
          <a:r>
            <a:rPr lang="de-DE" sz="1400" dirty="0">
              <a:solidFill>
                <a:schemeClr val="tx1"/>
              </a:solidFill>
              <a:latin typeface="Calibri" panose="020F0502020204030204" pitchFamily="34" charset="0"/>
              <a:cs typeface="Calibri" panose="020F0502020204030204" pitchFamily="34" charset="0"/>
              <a:sym typeface="Wingdings" panose="05000000000000000000" pitchFamily="2" charset="2"/>
            </a:rPr>
            <a:t></a:t>
          </a:r>
          <a:r>
            <a:rPr lang="de-DE" sz="1400" dirty="0">
              <a:solidFill>
                <a:schemeClr val="tx1"/>
              </a:solidFill>
              <a:latin typeface="Calibri" panose="020F0502020204030204" pitchFamily="34" charset="0"/>
              <a:cs typeface="Calibri" panose="020F0502020204030204" pitchFamily="34" charset="0"/>
            </a:rPr>
            <a:t> I</a:t>
          </a:r>
          <a:r>
            <a:rPr lang="de-DE" sz="1400" b="0" dirty="0">
              <a:solidFill>
                <a:schemeClr val="tx1"/>
              </a:solidFill>
              <a:latin typeface="Calibri" panose="020F0502020204030204" pitchFamily="34" charset="0"/>
              <a:cs typeface="Calibri" panose="020F0502020204030204" pitchFamily="34" charset="0"/>
            </a:rPr>
            <a:t>nnerhalb</a:t>
          </a:r>
          <a:r>
            <a:rPr lang="de-DE" sz="1400" b="1" dirty="0">
              <a:solidFill>
                <a:schemeClr val="tx1"/>
              </a:solidFill>
              <a:latin typeface="Calibri" panose="020F0502020204030204" pitchFamily="34" charset="0"/>
              <a:cs typeface="Calibri" panose="020F0502020204030204" pitchFamily="34" charset="0"/>
            </a:rPr>
            <a:t> 30. Juni jeden Jahres</a:t>
          </a:r>
        </a:p>
        <a:p>
          <a:r>
            <a:rPr lang="de-DE" sz="1400" b="1"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de-DE" sz="1400" b="0" dirty="0">
              <a:solidFill>
                <a:schemeClr val="tx1"/>
              </a:solidFill>
              <a:latin typeface="Calibri" panose="020F0502020204030204" pitchFamily="34" charset="0"/>
              <a:cs typeface="Calibri" panose="020F0502020204030204" pitchFamily="34" charset="0"/>
            </a:rPr>
            <a:t>Bezugszeitpunkt der Daten: </a:t>
          </a:r>
          <a:r>
            <a:rPr lang="de-DE" sz="1400" b="1" dirty="0">
              <a:solidFill>
                <a:schemeClr val="tx1"/>
              </a:solidFill>
              <a:latin typeface="Calibri" panose="020F0502020204030204" pitchFamily="34" charset="0"/>
              <a:cs typeface="Calibri" panose="020F0502020204030204" pitchFamily="34" charset="0"/>
            </a:rPr>
            <a:t>31.12 des Vorjahres</a:t>
          </a:r>
          <a:r>
            <a:rPr lang="de-DE" sz="1400" b="1" dirty="0">
              <a:latin typeface="Calibri" panose="020F0502020204030204" pitchFamily="34" charset="0"/>
              <a:cs typeface="Calibri" panose="020F0502020204030204" pitchFamily="34" charset="0"/>
            </a:rPr>
            <a:t>:</a:t>
          </a:r>
          <a:endParaRPr lang="de-DE" sz="1400" b="1" dirty="0">
            <a:solidFill>
              <a:schemeClr val="tx1"/>
            </a:solidFill>
            <a:latin typeface="Calibri" panose="020F0502020204030204" pitchFamily="34" charset="0"/>
            <a:cs typeface="Calibri" panose="020F0502020204030204" pitchFamily="34" charset="0"/>
          </a:endParaRPr>
        </a:p>
      </dgm:t>
    </dgm:pt>
    <dgm:pt modelId="{F7E96E72-AC76-4F61-A991-3AB2AA294E8C}" type="parTrans" cxnId="{56DB6FB3-0653-4145-A409-45B22BB501EF}">
      <dgm:prSet/>
      <dgm:spPr/>
      <dgm:t>
        <a:bodyPr/>
        <a:lstStyle/>
        <a:p>
          <a:endParaRPr lang="de-DE"/>
        </a:p>
      </dgm:t>
    </dgm:pt>
    <dgm:pt modelId="{6B9C9E38-6B51-4C55-9A1F-F835988FD494}" type="sibTrans" cxnId="{56DB6FB3-0653-4145-A409-45B22BB501EF}">
      <dgm:prSet/>
      <dgm:spPr/>
      <dgm:t>
        <a:bodyPr/>
        <a:lstStyle/>
        <a:p>
          <a:endParaRPr lang="de-DE"/>
        </a:p>
      </dgm:t>
    </dgm:pt>
    <dgm:pt modelId="{68892BEA-0362-433B-B384-2A9901E0249A}" type="pres">
      <dgm:prSet presAssocID="{DA96EC9B-1F64-4FF7-9E07-89DBFDBD262A}" presName="diagram" presStyleCnt="0">
        <dgm:presLayoutVars>
          <dgm:dir/>
          <dgm:resizeHandles val="exact"/>
        </dgm:presLayoutVars>
      </dgm:prSet>
      <dgm:spPr/>
    </dgm:pt>
    <dgm:pt modelId="{2A041748-296D-4FB0-8B77-855205FD181F}" type="pres">
      <dgm:prSet presAssocID="{9A7EE043-A624-43E7-9FB4-3C3841E2C9AE}" presName="node" presStyleLbl="node1" presStyleIdx="0" presStyleCnt="2" custLinFactNeighborX="-54490" custLinFactNeighborY="-137">
        <dgm:presLayoutVars>
          <dgm:bulletEnabled val="1"/>
        </dgm:presLayoutVars>
      </dgm:prSet>
      <dgm:spPr/>
    </dgm:pt>
    <dgm:pt modelId="{F71BC43E-B4F0-4219-AC9A-38A338919369}" type="pres">
      <dgm:prSet presAssocID="{ACAE1D65-90DF-42BD-9A95-0CAE60232AF0}" presName="sibTrans" presStyleCnt="0"/>
      <dgm:spPr/>
    </dgm:pt>
    <dgm:pt modelId="{083D0AF8-699C-409C-BA01-79452DD6E50F}" type="pres">
      <dgm:prSet presAssocID="{072EB9D7-558E-40C6-9FAB-E92DF0AEE424}" presName="node" presStyleLbl="node1" presStyleIdx="1" presStyleCnt="2" custScaleY="100000" custLinFactY="-18131" custLinFactNeighborX="54490" custLinFactNeighborY="-100000">
        <dgm:presLayoutVars>
          <dgm:bulletEnabled val="1"/>
        </dgm:presLayoutVars>
      </dgm:prSet>
      <dgm:spPr/>
    </dgm:pt>
  </dgm:ptLst>
  <dgm:cxnLst>
    <dgm:cxn modelId="{EB3041AD-2999-49D4-AEC0-71FDFBBD0168}" type="presOf" srcId="{072EB9D7-558E-40C6-9FAB-E92DF0AEE424}" destId="{083D0AF8-699C-409C-BA01-79452DD6E50F}" srcOrd="0" destOrd="0" presId="urn:microsoft.com/office/officeart/2005/8/layout/default"/>
    <dgm:cxn modelId="{56DB6FB3-0653-4145-A409-45B22BB501EF}" srcId="{DA96EC9B-1F64-4FF7-9E07-89DBFDBD262A}" destId="{072EB9D7-558E-40C6-9FAB-E92DF0AEE424}" srcOrd="1" destOrd="0" parTransId="{F7E96E72-AC76-4F61-A991-3AB2AA294E8C}" sibTransId="{6B9C9E38-6B51-4C55-9A1F-F835988FD494}"/>
    <dgm:cxn modelId="{0AD2DFC1-D8D6-41B9-BB9A-1B6E087F88EE}" type="presOf" srcId="{9A7EE043-A624-43E7-9FB4-3C3841E2C9AE}" destId="{2A041748-296D-4FB0-8B77-855205FD181F}" srcOrd="0" destOrd="0" presId="urn:microsoft.com/office/officeart/2005/8/layout/default"/>
    <dgm:cxn modelId="{0A80DAEC-4D13-4514-AD2B-912F6DA5E1DC}" srcId="{DA96EC9B-1F64-4FF7-9E07-89DBFDBD262A}" destId="{9A7EE043-A624-43E7-9FB4-3C3841E2C9AE}" srcOrd="0" destOrd="0" parTransId="{67D4DAE3-DD71-470C-8B75-9D6F5E0F3B5F}" sibTransId="{ACAE1D65-90DF-42BD-9A95-0CAE60232AF0}"/>
    <dgm:cxn modelId="{C9C8E5F0-E9D2-449A-A57C-D73465F349F4}" type="presOf" srcId="{DA96EC9B-1F64-4FF7-9E07-89DBFDBD262A}" destId="{68892BEA-0362-433B-B384-2A9901E0249A}" srcOrd="0" destOrd="0" presId="urn:microsoft.com/office/officeart/2005/8/layout/default"/>
    <dgm:cxn modelId="{81E5CB64-5E43-4107-9ADB-534650A20D30}" type="presParOf" srcId="{68892BEA-0362-433B-B384-2A9901E0249A}" destId="{2A041748-296D-4FB0-8B77-855205FD181F}" srcOrd="0" destOrd="0" presId="urn:microsoft.com/office/officeart/2005/8/layout/default"/>
    <dgm:cxn modelId="{7DE6BBAA-798C-4D37-BEF5-AAE36647027B}" type="presParOf" srcId="{68892BEA-0362-433B-B384-2A9901E0249A}" destId="{F71BC43E-B4F0-4219-AC9A-38A338919369}" srcOrd="1" destOrd="0" presId="urn:microsoft.com/office/officeart/2005/8/layout/default"/>
    <dgm:cxn modelId="{47DCD149-4BF9-419E-B504-29F9C7EAC107}" type="presParOf" srcId="{68892BEA-0362-433B-B384-2A9901E0249A}" destId="{083D0AF8-699C-409C-BA01-79452DD6E50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96EC9B-1F64-4FF7-9E07-89DBFDBD262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9A7EE043-A624-43E7-9FB4-3C3841E2C9AE}">
      <dgm:prSet custT="1"/>
      <dgm:spPr>
        <a:solidFill>
          <a:srgbClr val="FF5050">
            <a:alpha val="34000"/>
          </a:srgbClr>
        </a:solidFill>
      </dgm:spPr>
      <dgm:t>
        <a:bodyPr/>
        <a:lstStyle/>
        <a:p>
          <a:r>
            <a:rPr lang="de-DE" sz="2000" b="1" dirty="0">
              <a:solidFill>
                <a:schemeClr val="tx1"/>
              </a:solidFill>
              <a:latin typeface="Calibri" panose="020F0502020204030204" pitchFamily="34" charset="0"/>
              <a:cs typeface="Calibri" panose="020F0502020204030204" pitchFamily="34" charset="0"/>
            </a:rPr>
            <a:t>Punktuell:</a:t>
          </a:r>
        </a:p>
        <a:p>
          <a:r>
            <a:rPr lang="de-DE" sz="1400" b="1" dirty="0">
              <a:solidFill>
                <a:schemeClr val="tx1"/>
              </a:solidFill>
              <a:latin typeface="Calibri" panose="020F0502020204030204" pitchFamily="34" charset="0"/>
              <a:cs typeface="Calibri" panose="020F0502020204030204" pitchFamily="34" charset="0"/>
            </a:rPr>
            <a:t>bei Änderungen von Daten oder Dokumenten</a:t>
          </a:r>
          <a:endParaRPr lang="de-DE" sz="1400" dirty="0">
            <a:solidFill>
              <a:schemeClr val="tx1"/>
            </a:solidFill>
            <a:latin typeface="Calibri" panose="020F0502020204030204" pitchFamily="34" charset="0"/>
            <a:cs typeface="Calibri" panose="020F0502020204030204" pitchFamily="34" charset="0"/>
          </a:endParaRPr>
        </a:p>
      </dgm:t>
    </dgm:pt>
    <dgm:pt modelId="{67D4DAE3-DD71-470C-8B75-9D6F5E0F3B5F}" type="parTrans" cxnId="{0A80DAEC-4D13-4514-AD2B-912F6DA5E1DC}">
      <dgm:prSet/>
      <dgm:spPr/>
      <dgm:t>
        <a:bodyPr/>
        <a:lstStyle/>
        <a:p>
          <a:endParaRPr lang="de-DE"/>
        </a:p>
      </dgm:t>
    </dgm:pt>
    <dgm:pt modelId="{ACAE1D65-90DF-42BD-9A95-0CAE60232AF0}" type="sibTrans" cxnId="{0A80DAEC-4D13-4514-AD2B-912F6DA5E1DC}">
      <dgm:prSet/>
      <dgm:spPr/>
      <dgm:t>
        <a:bodyPr/>
        <a:lstStyle/>
        <a:p>
          <a:endParaRPr lang="de-DE"/>
        </a:p>
      </dgm:t>
    </dgm:pt>
    <dgm:pt modelId="{072EB9D7-558E-40C6-9FAB-E92DF0AEE424}">
      <dgm:prSet custT="1"/>
      <dgm:spPr>
        <a:solidFill>
          <a:srgbClr val="FFB3B3">
            <a:alpha val="34000"/>
          </a:srgbClr>
        </a:solidFill>
      </dgm:spPr>
      <dgm:t>
        <a:bodyPr/>
        <a:lstStyle/>
        <a:p>
          <a:r>
            <a:rPr lang="de-DE" sz="2000" b="1" dirty="0">
              <a:solidFill>
                <a:schemeClr val="tx1"/>
              </a:solidFill>
              <a:latin typeface="Calibri" panose="020F0502020204030204" pitchFamily="34" charset="0"/>
              <a:cs typeface="Calibri" panose="020F0502020204030204" pitchFamily="34" charset="0"/>
            </a:rPr>
            <a:t>Wann?</a:t>
          </a:r>
        </a:p>
        <a:p>
          <a:endParaRPr lang="de-DE" sz="1400" b="1" dirty="0">
            <a:solidFill>
              <a:schemeClr val="tx1"/>
            </a:solidFill>
            <a:latin typeface="Calibri" panose="020F0502020204030204" pitchFamily="34" charset="0"/>
            <a:cs typeface="Calibri" panose="020F0502020204030204" pitchFamily="34" charset="0"/>
          </a:endParaRPr>
        </a:p>
        <a:p>
          <a:r>
            <a:rPr lang="de-DE" sz="1400" dirty="0">
              <a:solidFill>
                <a:schemeClr val="tx1"/>
              </a:solidFill>
              <a:latin typeface="Calibri" panose="020F0502020204030204" pitchFamily="34" charset="0"/>
              <a:cs typeface="Calibri" panose="020F0502020204030204" pitchFamily="34" charset="0"/>
            </a:rPr>
            <a:t>Innerhalb von </a:t>
          </a:r>
          <a:r>
            <a:rPr lang="de-DE" sz="1400" b="1" dirty="0">
              <a:solidFill>
                <a:schemeClr val="tx1"/>
              </a:solidFill>
              <a:latin typeface="Calibri" panose="020F0502020204030204" pitchFamily="34" charset="0"/>
              <a:cs typeface="Calibri" panose="020F0502020204030204" pitchFamily="34" charset="0"/>
            </a:rPr>
            <a:t>30 Tagen ab der Änderung</a:t>
          </a:r>
        </a:p>
      </dgm:t>
    </dgm:pt>
    <dgm:pt modelId="{F7E96E72-AC76-4F61-A991-3AB2AA294E8C}" type="parTrans" cxnId="{56DB6FB3-0653-4145-A409-45B22BB501EF}">
      <dgm:prSet/>
      <dgm:spPr/>
      <dgm:t>
        <a:bodyPr/>
        <a:lstStyle/>
        <a:p>
          <a:endParaRPr lang="de-DE"/>
        </a:p>
      </dgm:t>
    </dgm:pt>
    <dgm:pt modelId="{6B9C9E38-6B51-4C55-9A1F-F835988FD494}" type="sibTrans" cxnId="{56DB6FB3-0653-4145-A409-45B22BB501EF}">
      <dgm:prSet/>
      <dgm:spPr/>
      <dgm:t>
        <a:bodyPr/>
        <a:lstStyle/>
        <a:p>
          <a:endParaRPr lang="de-DE"/>
        </a:p>
      </dgm:t>
    </dgm:pt>
    <dgm:pt modelId="{68892BEA-0362-433B-B384-2A9901E0249A}" type="pres">
      <dgm:prSet presAssocID="{DA96EC9B-1F64-4FF7-9E07-89DBFDBD262A}" presName="diagram" presStyleCnt="0">
        <dgm:presLayoutVars>
          <dgm:dir/>
          <dgm:resizeHandles val="exact"/>
        </dgm:presLayoutVars>
      </dgm:prSet>
      <dgm:spPr/>
    </dgm:pt>
    <dgm:pt modelId="{2A041748-296D-4FB0-8B77-855205FD181F}" type="pres">
      <dgm:prSet presAssocID="{9A7EE043-A624-43E7-9FB4-3C3841E2C9AE}" presName="node" presStyleLbl="node1" presStyleIdx="0" presStyleCnt="2" custLinFactNeighborX="-514" custLinFactNeighborY="-57450">
        <dgm:presLayoutVars>
          <dgm:bulletEnabled val="1"/>
        </dgm:presLayoutVars>
      </dgm:prSet>
      <dgm:spPr/>
    </dgm:pt>
    <dgm:pt modelId="{F71BC43E-B4F0-4219-AC9A-38A338919369}" type="pres">
      <dgm:prSet presAssocID="{ACAE1D65-90DF-42BD-9A95-0CAE60232AF0}" presName="sibTrans" presStyleCnt="0"/>
      <dgm:spPr/>
    </dgm:pt>
    <dgm:pt modelId="{083D0AF8-699C-409C-BA01-79452DD6E50F}" type="pres">
      <dgm:prSet presAssocID="{072EB9D7-558E-40C6-9FAB-E92DF0AEE424}" presName="node" presStyleLbl="node1" presStyleIdx="1" presStyleCnt="2" custScaleY="102960" custLinFactY="-14994" custLinFactNeighborX="55895" custLinFactNeighborY="-100000">
        <dgm:presLayoutVars>
          <dgm:bulletEnabled val="1"/>
        </dgm:presLayoutVars>
      </dgm:prSet>
      <dgm:spPr/>
    </dgm:pt>
  </dgm:ptLst>
  <dgm:cxnLst>
    <dgm:cxn modelId="{EB3041AD-2999-49D4-AEC0-71FDFBBD0168}" type="presOf" srcId="{072EB9D7-558E-40C6-9FAB-E92DF0AEE424}" destId="{083D0AF8-699C-409C-BA01-79452DD6E50F}" srcOrd="0" destOrd="0" presId="urn:microsoft.com/office/officeart/2005/8/layout/default"/>
    <dgm:cxn modelId="{56DB6FB3-0653-4145-A409-45B22BB501EF}" srcId="{DA96EC9B-1F64-4FF7-9E07-89DBFDBD262A}" destId="{072EB9D7-558E-40C6-9FAB-E92DF0AEE424}" srcOrd="1" destOrd="0" parTransId="{F7E96E72-AC76-4F61-A991-3AB2AA294E8C}" sibTransId="{6B9C9E38-6B51-4C55-9A1F-F835988FD494}"/>
    <dgm:cxn modelId="{0AD2DFC1-D8D6-41B9-BB9A-1B6E087F88EE}" type="presOf" srcId="{9A7EE043-A624-43E7-9FB4-3C3841E2C9AE}" destId="{2A041748-296D-4FB0-8B77-855205FD181F}" srcOrd="0" destOrd="0" presId="urn:microsoft.com/office/officeart/2005/8/layout/default"/>
    <dgm:cxn modelId="{0A80DAEC-4D13-4514-AD2B-912F6DA5E1DC}" srcId="{DA96EC9B-1F64-4FF7-9E07-89DBFDBD262A}" destId="{9A7EE043-A624-43E7-9FB4-3C3841E2C9AE}" srcOrd="0" destOrd="0" parTransId="{67D4DAE3-DD71-470C-8B75-9D6F5E0F3B5F}" sibTransId="{ACAE1D65-90DF-42BD-9A95-0CAE60232AF0}"/>
    <dgm:cxn modelId="{C9C8E5F0-E9D2-449A-A57C-D73465F349F4}" type="presOf" srcId="{DA96EC9B-1F64-4FF7-9E07-89DBFDBD262A}" destId="{68892BEA-0362-433B-B384-2A9901E0249A}" srcOrd="0" destOrd="0" presId="urn:microsoft.com/office/officeart/2005/8/layout/default"/>
    <dgm:cxn modelId="{81E5CB64-5E43-4107-9ADB-534650A20D30}" type="presParOf" srcId="{68892BEA-0362-433B-B384-2A9901E0249A}" destId="{2A041748-296D-4FB0-8B77-855205FD181F}" srcOrd="0" destOrd="0" presId="urn:microsoft.com/office/officeart/2005/8/layout/default"/>
    <dgm:cxn modelId="{7DE6BBAA-798C-4D37-BEF5-AAE36647027B}" type="presParOf" srcId="{68892BEA-0362-433B-B384-2A9901E0249A}" destId="{F71BC43E-B4F0-4219-AC9A-38A338919369}" srcOrd="1" destOrd="0" presId="urn:microsoft.com/office/officeart/2005/8/layout/default"/>
    <dgm:cxn modelId="{47DCD149-4BF9-419E-B504-29F9C7EAC107}" type="presParOf" srcId="{68892BEA-0362-433B-B384-2A9901E0249A}" destId="{083D0AF8-699C-409C-BA01-79452DD6E50F}"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2222EF-FD11-4C52-935B-BCC4F440F98E}"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de-DE"/>
        </a:p>
      </dgm:t>
    </dgm:pt>
    <dgm:pt modelId="{451CF2ED-BBA5-4837-97AF-734AB31C7D19}">
      <dgm:prSet custT="1"/>
      <dgm:spPr>
        <a:solidFill>
          <a:schemeClr val="accent5">
            <a:lumMod val="20000"/>
            <a:lumOff val="80000"/>
          </a:schemeClr>
        </a:solidFill>
      </dgm:spPr>
      <dgm:t>
        <a:bodyPr/>
        <a:lstStyle/>
        <a:p>
          <a:r>
            <a:rPr lang="de-DE" sz="1300" b="1" dirty="0">
              <a:solidFill>
                <a:schemeClr val="tx1"/>
              </a:solidFill>
              <a:latin typeface="Calibri" panose="020F0502020204030204" pitchFamily="34" charset="0"/>
              <a:cs typeface="Calibri" panose="020F0502020204030204" pitchFamily="34" charset="0"/>
            </a:rPr>
            <a:t>Anzahl der Freiwilligen</a:t>
          </a:r>
          <a:r>
            <a:rPr lang="de-DE" sz="1300" dirty="0">
              <a:solidFill>
                <a:schemeClr val="tx1"/>
              </a:solidFill>
              <a:latin typeface="Calibri" panose="020F0502020204030204" pitchFamily="34" charset="0"/>
              <a:cs typeface="Calibri" panose="020F0502020204030204" pitchFamily="34" charset="0"/>
            </a:rPr>
            <a:t> im Freiwilligenregister des Vereins unbedingt angeben</a:t>
          </a:r>
        </a:p>
      </dgm:t>
    </dgm:pt>
    <dgm:pt modelId="{7E08CAF4-1347-4C6F-B217-B3AEA0DCE834}" type="parTrans" cxnId="{6738CC0D-70A2-4887-8457-39FD37F690B9}">
      <dgm:prSet/>
      <dgm:spPr/>
      <dgm:t>
        <a:bodyPr/>
        <a:lstStyle/>
        <a:p>
          <a:endParaRPr lang="de-DE"/>
        </a:p>
      </dgm:t>
    </dgm:pt>
    <dgm:pt modelId="{5682CE57-D4C8-401F-A44F-B47AC5B9D866}" type="sibTrans" cxnId="{6738CC0D-70A2-4887-8457-39FD37F690B9}">
      <dgm:prSet/>
      <dgm:spPr/>
      <dgm:t>
        <a:bodyPr/>
        <a:lstStyle/>
        <a:p>
          <a:endParaRPr lang="de-DE"/>
        </a:p>
      </dgm:t>
    </dgm:pt>
    <dgm:pt modelId="{22B48871-241C-4C20-BCAF-CAF4490F8C85}">
      <dgm:prSet custT="1"/>
      <dgm:spPr>
        <a:solidFill>
          <a:schemeClr val="accent5">
            <a:lumMod val="20000"/>
            <a:lumOff val="80000"/>
          </a:schemeClr>
        </a:solidFill>
      </dgm:spPr>
      <dgm:t>
        <a:bodyPr/>
        <a:lstStyle/>
        <a:p>
          <a:r>
            <a:rPr lang="de-DE" sz="1300" dirty="0">
              <a:solidFill>
                <a:schemeClr val="tx1"/>
              </a:solidFill>
              <a:latin typeface="Calibri" panose="020F0502020204030204" pitchFamily="34" charset="0"/>
              <a:cs typeface="Calibri" panose="020F0502020204030204" pitchFamily="34" charset="0"/>
            </a:rPr>
            <a:t>bei einer </a:t>
          </a:r>
          <a:r>
            <a:rPr lang="de-DE" sz="1300" b="1" dirty="0">
              <a:solidFill>
                <a:schemeClr val="tx1"/>
              </a:solidFill>
              <a:latin typeface="Calibri" panose="020F0502020204030204" pitchFamily="34" charset="0"/>
              <a:cs typeface="Calibri" panose="020F0502020204030204" pitchFamily="34" charset="0"/>
            </a:rPr>
            <a:t>kompletten Neubesetzung der Vereinsorgane </a:t>
          </a:r>
          <a:r>
            <a:rPr lang="de-DE" sz="1300" dirty="0">
              <a:solidFill>
                <a:schemeClr val="tx1"/>
              </a:solidFill>
              <a:latin typeface="Calibri" panose="020F0502020204030204" pitchFamily="34" charset="0"/>
              <a:cs typeface="Calibri" panose="020F0502020204030204" pitchFamily="34" charset="0"/>
            </a:rPr>
            <a:t>müssen die neuen Personen, die ein Amt im Verein innehaben, von den vorherigen Verwaltern im </a:t>
          </a:r>
          <a:r>
            <a:rPr lang="de-DE" sz="1300" dirty="0" err="1">
              <a:solidFill>
                <a:schemeClr val="tx1"/>
              </a:solidFill>
              <a:latin typeface="Calibri" panose="020F0502020204030204" pitchFamily="34" charset="0"/>
              <a:cs typeface="Calibri" panose="020F0502020204030204" pitchFamily="34" charset="0"/>
            </a:rPr>
            <a:t>Runts</a:t>
          </a:r>
          <a:r>
            <a:rPr lang="de-DE" sz="1300" dirty="0">
              <a:solidFill>
                <a:schemeClr val="tx1"/>
              </a:solidFill>
              <a:latin typeface="Calibri" panose="020F0502020204030204" pitchFamily="34" charset="0"/>
              <a:cs typeface="Calibri" panose="020F0502020204030204" pitchFamily="34" charset="0"/>
            </a:rPr>
            <a:t> eingetragen werden</a:t>
          </a:r>
        </a:p>
      </dgm:t>
    </dgm:pt>
    <dgm:pt modelId="{000E591C-248A-48EE-9888-C8D8AFC5A38F}" type="parTrans" cxnId="{30A1251B-D8DC-45F3-BA75-8F4FFFD1C792}">
      <dgm:prSet/>
      <dgm:spPr/>
      <dgm:t>
        <a:bodyPr/>
        <a:lstStyle/>
        <a:p>
          <a:endParaRPr lang="de-DE"/>
        </a:p>
      </dgm:t>
    </dgm:pt>
    <dgm:pt modelId="{B9BD4FE4-240C-4C19-A353-59DC2E18201D}" type="sibTrans" cxnId="{30A1251B-D8DC-45F3-BA75-8F4FFFD1C792}">
      <dgm:prSet/>
      <dgm:spPr/>
      <dgm:t>
        <a:bodyPr/>
        <a:lstStyle/>
        <a:p>
          <a:endParaRPr lang="de-DE"/>
        </a:p>
      </dgm:t>
    </dgm:pt>
    <dgm:pt modelId="{FC87A0B0-4E02-4077-B74D-7DA6BB01228D}">
      <dgm:prSet custT="1"/>
      <dgm:spPr>
        <a:solidFill>
          <a:schemeClr val="accent5">
            <a:lumMod val="20000"/>
            <a:lumOff val="80000"/>
          </a:schemeClr>
        </a:solidFill>
      </dgm:spPr>
      <dgm:t>
        <a:bodyPr/>
        <a:lstStyle/>
        <a:p>
          <a:r>
            <a:rPr lang="de-DE" sz="1300" dirty="0">
              <a:solidFill>
                <a:schemeClr val="tx1"/>
              </a:solidFill>
              <a:latin typeface="Calibri" panose="020F0502020204030204" pitchFamily="34" charset="0"/>
              <a:cs typeface="Calibri" panose="020F0502020204030204" pitchFamily="34" charset="0"/>
            </a:rPr>
            <a:t>angegebene </a:t>
          </a:r>
          <a:r>
            <a:rPr lang="de-DE" sz="1300" b="1" dirty="0">
              <a:solidFill>
                <a:schemeClr val="tx1"/>
              </a:solidFill>
              <a:latin typeface="Calibri" panose="020F0502020204030204" pitchFamily="34" charset="0"/>
              <a:cs typeface="Calibri" panose="020F0502020204030204" pitchFamily="34" charset="0"/>
            </a:rPr>
            <a:t>Tätigkeiten im allgemeinen Interesse </a:t>
          </a:r>
          <a:r>
            <a:rPr lang="de-DE" sz="1300" dirty="0">
              <a:solidFill>
                <a:schemeClr val="tx1"/>
              </a:solidFill>
              <a:latin typeface="Calibri" panose="020F0502020204030204" pitchFamily="34" charset="0"/>
              <a:cs typeface="Calibri" panose="020F0502020204030204" pitchFamily="34" charset="0"/>
            </a:rPr>
            <a:t>laut Art. 5 müssen mit den Tätigkeiten im Statut übereinstimmen</a:t>
          </a:r>
        </a:p>
      </dgm:t>
    </dgm:pt>
    <dgm:pt modelId="{2C84C4EA-0BC7-4B53-86BC-FB921C4026BC}" type="parTrans" cxnId="{85C4F9CF-0364-408E-A6F0-256AE60A7506}">
      <dgm:prSet/>
      <dgm:spPr/>
      <dgm:t>
        <a:bodyPr/>
        <a:lstStyle/>
        <a:p>
          <a:endParaRPr lang="de-DE"/>
        </a:p>
      </dgm:t>
    </dgm:pt>
    <dgm:pt modelId="{B08417BD-B0B3-4E4C-B00D-A6816BF18E56}" type="sibTrans" cxnId="{85C4F9CF-0364-408E-A6F0-256AE60A7506}">
      <dgm:prSet/>
      <dgm:spPr/>
      <dgm:t>
        <a:bodyPr/>
        <a:lstStyle/>
        <a:p>
          <a:endParaRPr lang="de-DE"/>
        </a:p>
      </dgm:t>
    </dgm:pt>
    <dgm:pt modelId="{A07261B8-C91C-4870-A672-F08B05C5B3E9}">
      <dgm:prSet custT="1"/>
      <dgm:spPr>
        <a:solidFill>
          <a:schemeClr val="accent5">
            <a:lumMod val="20000"/>
            <a:lumOff val="80000"/>
          </a:schemeClr>
        </a:solidFill>
      </dgm:spPr>
      <dgm:t>
        <a:bodyPr/>
        <a:lstStyle/>
        <a:p>
          <a:r>
            <a:rPr lang="de-DE" sz="1300" dirty="0">
              <a:solidFill>
                <a:schemeClr val="tx1"/>
              </a:solidFill>
              <a:latin typeface="Calibri" panose="020F0502020204030204" pitchFamily="34" charset="0"/>
              <a:cs typeface="Calibri" panose="020F0502020204030204" pitchFamily="34" charset="0"/>
            </a:rPr>
            <a:t>die Angabe, ob </a:t>
          </a:r>
          <a:r>
            <a:rPr lang="de-DE" sz="1300" b="1" dirty="0">
              <a:solidFill>
                <a:schemeClr val="tx1"/>
              </a:solidFill>
              <a:latin typeface="Calibri" panose="020F0502020204030204" pitchFamily="34" charset="0"/>
              <a:cs typeface="Calibri" panose="020F0502020204030204" pitchFamily="34" charset="0"/>
            </a:rPr>
            <a:t>weitere Tätigkeiten </a:t>
          </a:r>
          <a:r>
            <a:rPr lang="de-DE" sz="1300" dirty="0">
              <a:solidFill>
                <a:schemeClr val="tx1"/>
              </a:solidFill>
              <a:latin typeface="Calibri" panose="020F0502020204030204" pitchFamily="34" charset="0"/>
              <a:cs typeface="Calibri" panose="020F0502020204030204" pitchFamily="34" charset="0"/>
            </a:rPr>
            <a:t>laut Art. 6 ausgeübt werden dürfen muss mit Angaben im Statut übereinstimmen</a:t>
          </a:r>
        </a:p>
      </dgm:t>
    </dgm:pt>
    <dgm:pt modelId="{1563A261-E490-43B6-813E-BC7534C347DF}" type="parTrans" cxnId="{DB557E45-E169-4121-96EB-0EB2903DEDD5}">
      <dgm:prSet/>
      <dgm:spPr/>
      <dgm:t>
        <a:bodyPr/>
        <a:lstStyle/>
        <a:p>
          <a:endParaRPr lang="de-DE"/>
        </a:p>
      </dgm:t>
    </dgm:pt>
    <dgm:pt modelId="{00CBE4F2-8509-4553-B47F-DF35E5888035}" type="sibTrans" cxnId="{DB557E45-E169-4121-96EB-0EB2903DEDD5}">
      <dgm:prSet/>
      <dgm:spPr/>
      <dgm:t>
        <a:bodyPr/>
        <a:lstStyle/>
        <a:p>
          <a:endParaRPr lang="de-DE"/>
        </a:p>
      </dgm:t>
    </dgm:pt>
    <dgm:pt modelId="{1EDCCC83-90DE-4F36-87CA-E05308891EDA}">
      <dgm:prSet custT="1"/>
      <dgm:spPr>
        <a:solidFill>
          <a:schemeClr val="accent5">
            <a:lumMod val="20000"/>
            <a:lumOff val="80000"/>
          </a:schemeClr>
        </a:solidFill>
      </dgm:spPr>
      <dgm:t>
        <a:bodyPr/>
        <a:lstStyle/>
        <a:p>
          <a:r>
            <a:rPr lang="de-DE" sz="1300" dirty="0">
              <a:solidFill>
                <a:schemeClr val="tx1"/>
              </a:solidFill>
              <a:latin typeface="Calibri" panose="020F0502020204030204" pitchFamily="34" charset="0"/>
              <a:cs typeface="Calibri" panose="020F0502020204030204" pitchFamily="34" charset="0"/>
            </a:rPr>
            <a:t>in den Sektion </a:t>
          </a:r>
          <a:r>
            <a:rPr lang="de-DE" sz="1300" b="1" dirty="0">
              <a:solidFill>
                <a:schemeClr val="tx1"/>
              </a:solidFill>
              <a:latin typeface="Calibri" panose="020F0502020204030204" pitchFamily="34" charset="0"/>
              <a:cs typeface="Calibri" panose="020F0502020204030204" pitchFamily="34" charset="0"/>
            </a:rPr>
            <a:t>EO und VFG</a:t>
          </a:r>
          <a:r>
            <a:rPr lang="de-DE" sz="1300" dirty="0">
              <a:solidFill>
                <a:schemeClr val="tx1"/>
              </a:solidFill>
              <a:latin typeface="Calibri" panose="020F0502020204030204" pitchFamily="34" charset="0"/>
              <a:cs typeface="Calibri" panose="020F0502020204030204" pitchFamily="34" charset="0"/>
            </a:rPr>
            <a:t>: </a:t>
          </a:r>
          <a:r>
            <a:rPr lang="de-DE" sz="1300" b="1" dirty="0">
              <a:solidFill>
                <a:schemeClr val="tx1"/>
              </a:solidFill>
              <a:latin typeface="Calibri" panose="020F0502020204030204" pitchFamily="34" charset="0"/>
              <a:cs typeface="Calibri" panose="020F0502020204030204" pitchFamily="34" charset="0"/>
            </a:rPr>
            <a:t>Anzahl der Mitglieder </a:t>
          </a:r>
          <a:r>
            <a:rPr lang="de-DE" sz="1300" dirty="0">
              <a:solidFill>
                <a:schemeClr val="tx1"/>
              </a:solidFill>
              <a:latin typeface="Calibri" panose="020F0502020204030204" pitchFamily="34" charset="0"/>
              <a:cs typeface="Calibri" panose="020F0502020204030204" pitchFamily="34" charset="0"/>
            </a:rPr>
            <a:t>des Vereins </a:t>
          </a:r>
          <a:r>
            <a:rPr lang="de-DE" sz="1300" b="0" dirty="0">
              <a:solidFill>
                <a:schemeClr val="tx1"/>
              </a:solidFill>
              <a:latin typeface="Calibri" panose="020F0502020204030204" pitchFamily="34" charset="0"/>
              <a:cs typeface="Calibri" panose="020F0502020204030204" pitchFamily="34" charset="0"/>
            </a:rPr>
            <a:t>mindestens 7 physische Personen oder 3 EO/VFG</a:t>
          </a:r>
        </a:p>
      </dgm:t>
    </dgm:pt>
    <dgm:pt modelId="{B33B411F-1A93-42B0-893E-59534B184719}" type="parTrans" cxnId="{9A1DCE3F-AD42-4C58-BD96-B84A95F3D002}">
      <dgm:prSet/>
      <dgm:spPr/>
      <dgm:t>
        <a:bodyPr/>
        <a:lstStyle/>
        <a:p>
          <a:endParaRPr lang="de-DE"/>
        </a:p>
      </dgm:t>
    </dgm:pt>
    <dgm:pt modelId="{A0EBAE4A-C479-45D7-8D9F-D1D53F46E62F}" type="sibTrans" cxnId="{9A1DCE3F-AD42-4C58-BD96-B84A95F3D002}">
      <dgm:prSet/>
      <dgm:spPr/>
      <dgm:t>
        <a:bodyPr/>
        <a:lstStyle/>
        <a:p>
          <a:endParaRPr lang="de-DE"/>
        </a:p>
      </dgm:t>
    </dgm:pt>
    <dgm:pt modelId="{8EDFE1B2-B367-492F-B689-4E50ED217556}">
      <dgm:prSet custT="1"/>
      <dgm:spPr>
        <a:solidFill>
          <a:schemeClr val="accent5">
            <a:lumMod val="20000"/>
            <a:lumOff val="80000"/>
          </a:schemeClr>
        </a:solidFill>
      </dgm:spPr>
      <dgm:t>
        <a:bodyPr/>
        <a:lstStyle/>
        <a:p>
          <a:r>
            <a:rPr lang="de-DE" sz="1300" b="1" dirty="0">
              <a:solidFill>
                <a:schemeClr val="tx1"/>
              </a:solidFill>
              <a:latin typeface="Calibri" panose="020F0502020204030204" pitchFamily="34" charset="0"/>
              <a:cs typeface="Calibri" panose="020F0502020204030204" pitchFamily="34" charset="0"/>
            </a:rPr>
            <a:t>Anzahl der Angestellten</a:t>
          </a:r>
          <a:r>
            <a:rPr lang="de-DE" sz="1300" dirty="0">
              <a:solidFill>
                <a:schemeClr val="tx1"/>
              </a:solidFill>
              <a:latin typeface="Calibri" panose="020F0502020204030204" pitchFamily="34" charset="0"/>
              <a:cs typeface="Calibri" panose="020F0502020204030204" pitchFamily="34" charset="0"/>
            </a:rPr>
            <a:t> angeben (falls vorhanden). Achtung auf das Verhältnis: EO/VFG max. 50% der Freiwilligen, VFG max. 20% der Mitglieder oder max. 50% der Freiwilligen</a:t>
          </a:r>
        </a:p>
      </dgm:t>
    </dgm:pt>
    <dgm:pt modelId="{492B36F0-E2E6-4A96-8627-4C574D8C8806}" type="parTrans" cxnId="{8182CF48-D4F1-44F8-8215-BAE07450BAC0}">
      <dgm:prSet/>
      <dgm:spPr/>
      <dgm:t>
        <a:bodyPr/>
        <a:lstStyle/>
        <a:p>
          <a:endParaRPr lang="de-DE"/>
        </a:p>
      </dgm:t>
    </dgm:pt>
    <dgm:pt modelId="{5193F657-39B5-4A77-8B8C-305FECF5D728}" type="sibTrans" cxnId="{8182CF48-D4F1-44F8-8215-BAE07450BAC0}">
      <dgm:prSet/>
      <dgm:spPr/>
      <dgm:t>
        <a:bodyPr/>
        <a:lstStyle/>
        <a:p>
          <a:endParaRPr lang="de-DE"/>
        </a:p>
      </dgm:t>
    </dgm:pt>
    <dgm:pt modelId="{74F96B0E-4DDC-4CA6-A43A-46A5A365F4F9}">
      <dgm:prSet custT="1"/>
      <dgm:spPr>
        <a:solidFill>
          <a:schemeClr val="accent5">
            <a:lumMod val="20000"/>
            <a:lumOff val="80000"/>
          </a:schemeClr>
        </a:solidFill>
      </dgm:spPr>
      <dgm:t>
        <a:bodyPr/>
        <a:lstStyle/>
        <a:p>
          <a:r>
            <a:rPr lang="de-DE" sz="1300" dirty="0">
              <a:solidFill>
                <a:schemeClr val="tx1"/>
              </a:solidFill>
              <a:latin typeface="Calibri" panose="020F0502020204030204" pitchFamily="34" charset="0"/>
              <a:cs typeface="Calibri" panose="020F0502020204030204" pitchFamily="34" charset="0"/>
            </a:rPr>
            <a:t>Sektion </a:t>
          </a:r>
          <a:r>
            <a:rPr lang="de-DE" sz="1300" b="1" dirty="0">
              <a:solidFill>
                <a:schemeClr val="tx1"/>
              </a:solidFill>
              <a:latin typeface="Calibri" panose="020F0502020204030204" pitchFamily="34" charset="0"/>
              <a:cs typeface="Calibri" panose="020F0502020204030204" pitchFamily="34" charset="0"/>
            </a:rPr>
            <a:t>EO</a:t>
          </a:r>
          <a:r>
            <a:rPr lang="de-DE" sz="1300" dirty="0">
              <a:solidFill>
                <a:schemeClr val="tx1"/>
              </a:solidFill>
              <a:latin typeface="Calibri" panose="020F0502020204030204" pitchFamily="34" charset="0"/>
              <a:cs typeface="Calibri" panose="020F0502020204030204" pitchFamily="34" charset="0"/>
            </a:rPr>
            <a:t>: falls es Mitgliedsorganisationen gibt, müssen davon mindestens 2/3 als EO eingetragen sein</a:t>
          </a:r>
        </a:p>
      </dgm:t>
    </dgm:pt>
    <dgm:pt modelId="{C839D7CC-495C-44BB-B4F9-7CB3F2A181CE}" type="parTrans" cxnId="{92D262FD-3619-4E07-AECA-B74EBC698E1D}">
      <dgm:prSet/>
      <dgm:spPr/>
      <dgm:t>
        <a:bodyPr/>
        <a:lstStyle/>
        <a:p>
          <a:endParaRPr lang="de-DE"/>
        </a:p>
      </dgm:t>
    </dgm:pt>
    <dgm:pt modelId="{FFE4CE0F-4648-40DC-8EB7-A4CFD782DD38}" type="sibTrans" cxnId="{92D262FD-3619-4E07-AECA-B74EBC698E1D}">
      <dgm:prSet/>
      <dgm:spPr/>
      <dgm:t>
        <a:bodyPr/>
        <a:lstStyle/>
        <a:p>
          <a:endParaRPr lang="de-DE"/>
        </a:p>
      </dgm:t>
    </dgm:pt>
    <dgm:pt modelId="{45D4561A-DC4B-43F1-BAE6-37AF5D0CDD1A}">
      <dgm:prSet custT="1"/>
      <dgm:spPr>
        <a:solidFill>
          <a:schemeClr val="accent5">
            <a:lumMod val="20000"/>
            <a:lumOff val="80000"/>
          </a:schemeClr>
        </a:solidFill>
      </dgm:spPr>
      <dgm:t>
        <a:bodyPr/>
        <a:lstStyle/>
        <a:p>
          <a:r>
            <a:rPr lang="de-DE" sz="1300" dirty="0">
              <a:solidFill>
                <a:schemeClr val="tx1"/>
              </a:solidFill>
              <a:latin typeface="Calibri" panose="020F0502020204030204" pitchFamily="34" charset="0"/>
              <a:cs typeface="Calibri" panose="020F0502020204030204" pitchFamily="34" charset="0"/>
            </a:rPr>
            <a:t>Sektion </a:t>
          </a:r>
          <a:r>
            <a:rPr lang="de-DE" sz="1300" b="1" dirty="0">
              <a:solidFill>
                <a:schemeClr val="tx1"/>
              </a:solidFill>
              <a:latin typeface="Calibri" panose="020F0502020204030204" pitchFamily="34" charset="0"/>
              <a:cs typeface="Calibri" panose="020F0502020204030204" pitchFamily="34" charset="0"/>
            </a:rPr>
            <a:t>VFG</a:t>
          </a:r>
          <a:r>
            <a:rPr lang="de-DE" sz="1300" dirty="0">
              <a:solidFill>
                <a:schemeClr val="tx1"/>
              </a:solidFill>
              <a:latin typeface="Calibri" panose="020F0502020204030204" pitchFamily="34" charset="0"/>
              <a:cs typeface="Calibri" panose="020F0502020204030204" pitchFamily="34" charset="0"/>
            </a:rPr>
            <a:t>: falls es Mitgliedsorganisationen gibt, müssen davon mindestens 2/3 als VFG eingetragen sein</a:t>
          </a:r>
        </a:p>
      </dgm:t>
    </dgm:pt>
    <dgm:pt modelId="{27D47729-F674-4B8F-BB0F-A644A5D390D1}" type="parTrans" cxnId="{5BCABA9D-89DE-476B-B225-0E00CF6499D6}">
      <dgm:prSet/>
      <dgm:spPr/>
      <dgm:t>
        <a:bodyPr/>
        <a:lstStyle/>
        <a:p>
          <a:endParaRPr lang="de-DE"/>
        </a:p>
      </dgm:t>
    </dgm:pt>
    <dgm:pt modelId="{02A092CB-E52A-43C1-8EA1-537CC2F7D3F5}" type="sibTrans" cxnId="{5BCABA9D-89DE-476B-B225-0E00CF6499D6}">
      <dgm:prSet/>
      <dgm:spPr/>
      <dgm:t>
        <a:bodyPr/>
        <a:lstStyle/>
        <a:p>
          <a:endParaRPr lang="de-DE"/>
        </a:p>
      </dgm:t>
    </dgm:pt>
    <dgm:pt modelId="{15D0DB60-4626-4313-A8FD-516673808B00}" type="pres">
      <dgm:prSet presAssocID="{932222EF-FD11-4C52-935B-BCC4F440F98E}" presName="diagram" presStyleCnt="0">
        <dgm:presLayoutVars>
          <dgm:dir/>
          <dgm:resizeHandles val="exact"/>
        </dgm:presLayoutVars>
      </dgm:prSet>
      <dgm:spPr/>
    </dgm:pt>
    <dgm:pt modelId="{0BDA8DA3-6BDC-44D9-8390-D49B847E5C53}" type="pres">
      <dgm:prSet presAssocID="{451CF2ED-BBA5-4837-97AF-734AB31C7D19}" presName="node" presStyleLbl="node1" presStyleIdx="0" presStyleCnt="8">
        <dgm:presLayoutVars>
          <dgm:bulletEnabled val="1"/>
        </dgm:presLayoutVars>
      </dgm:prSet>
      <dgm:spPr/>
    </dgm:pt>
    <dgm:pt modelId="{529B8BD8-CA17-44C9-9A98-A0A3B7ED5D32}" type="pres">
      <dgm:prSet presAssocID="{5682CE57-D4C8-401F-A44F-B47AC5B9D866}" presName="sibTrans" presStyleCnt="0"/>
      <dgm:spPr/>
    </dgm:pt>
    <dgm:pt modelId="{BA8AD614-E364-4B53-BE94-C172C3F96E0A}" type="pres">
      <dgm:prSet presAssocID="{8EDFE1B2-B367-492F-B689-4E50ED217556}" presName="node" presStyleLbl="node1" presStyleIdx="1" presStyleCnt="8">
        <dgm:presLayoutVars>
          <dgm:bulletEnabled val="1"/>
        </dgm:presLayoutVars>
      </dgm:prSet>
      <dgm:spPr/>
    </dgm:pt>
    <dgm:pt modelId="{C26DF9CF-168E-440F-8C50-0FF9BD90F0E9}" type="pres">
      <dgm:prSet presAssocID="{5193F657-39B5-4A77-8B8C-305FECF5D728}" presName="sibTrans" presStyleCnt="0"/>
      <dgm:spPr/>
    </dgm:pt>
    <dgm:pt modelId="{FAF0C8C1-0FE9-4EC9-AB82-FCDEB1A218D7}" type="pres">
      <dgm:prSet presAssocID="{22B48871-241C-4C20-BCAF-CAF4490F8C85}" presName="node" presStyleLbl="node1" presStyleIdx="2" presStyleCnt="8">
        <dgm:presLayoutVars>
          <dgm:bulletEnabled val="1"/>
        </dgm:presLayoutVars>
      </dgm:prSet>
      <dgm:spPr/>
    </dgm:pt>
    <dgm:pt modelId="{7A0B51E4-A966-4580-9E19-E7DE91AEBA44}" type="pres">
      <dgm:prSet presAssocID="{B9BD4FE4-240C-4C19-A353-59DC2E18201D}" presName="sibTrans" presStyleCnt="0"/>
      <dgm:spPr/>
    </dgm:pt>
    <dgm:pt modelId="{B2AC0E6C-AFAA-4F47-B102-F6FA9A1D8601}" type="pres">
      <dgm:prSet presAssocID="{FC87A0B0-4E02-4077-B74D-7DA6BB01228D}" presName="node" presStyleLbl="node1" presStyleIdx="3" presStyleCnt="8">
        <dgm:presLayoutVars>
          <dgm:bulletEnabled val="1"/>
        </dgm:presLayoutVars>
      </dgm:prSet>
      <dgm:spPr/>
    </dgm:pt>
    <dgm:pt modelId="{3A8477BD-BDB5-4206-BA72-E664274B39E1}" type="pres">
      <dgm:prSet presAssocID="{B08417BD-B0B3-4E4C-B00D-A6816BF18E56}" presName="sibTrans" presStyleCnt="0"/>
      <dgm:spPr/>
    </dgm:pt>
    <dgm:pt modelId="{8CC16C93-63B8-45C0-806A-05D8F77762A2}" type="pres">
      <dgm:prSet presAssocID="{A07261B8-C91C-4870-A672-F08B05C5B3E9}" presName="node" presStyleLbl="node1" presStyleIdx="4" presStyleCnt="8">
        <dgm:presLayoutVars>
          <dgm:bulletEnabled val="1"/>
        </dgm:presLayoutVars>
      </dgm:prSet>
      <dgm:spPr/>
    </dgm:pt>
    <dgm:pt modelId="{F2405B1F-888D-4DAE-8983-D561A9D5AC03}" type="pres">
      <dgm:prSet presAssocID="{00CBE4F2-8509-4553-B47F-DF35E5888035}" presName="sibTrans" presStyleCnt="0"/>
      <dgm:spPr/>
    </dgm:pt>
    <dgm:pt modelId="{C997F863-7A04-4AB4-85AC-705F08676B7B}" type="pres">
      <dgm:prSet presAssocID="{1EDCCC83-90DE-4F36-87CA-E05308891EDA}" presName="node" presStyleLbl="node1" presStyleIdx="5" presStyleCnt="8">
        <dgm:presLayoutVars>
          <dgm:bulletEnabled val="1"/>
        </dgm:presLayoutVars>
      </dgm:prSet>
      <dgm:spPr/>
    </dgm:pt>
    <dgm:pt modelId="{DD096C14-C04A-4D41-A8C3-92BB0C85A95C}" type="pres">
      <dgm:prSet presAssocID="{A0EBAE4A-C479-45D7-8D9F-D1D53F46E62F}" presName="sibTrans" presStyleCnt="0"/>
      <dgm:spPr/>
    </dgm:pt>
    <dgm:pt modelId="{C2ECAA4C-294B-431E-80BE-6A65715AEEF7}" type="pres">
      <dgm:prSet presAssocID="{74F96B0E-4DDC-4CA6-A43A-46A5A365F4F9}" presName="node" presStyleLbl="node1" presStyleIdx="6" presStyleCnt="8">
        <dgm:presLayoutVars>
          <dgm:bulletEnabled val="1"/>
        </dgm:presLayoutVars>
      </dgm:prSet>
      <dgm:spPr/>
    </dgm:pt>
    <dgm:pt modelId="{A395173C-8112-43CA-AEEA-755C4F11635E}" type="pres">
      <dgm:prSet presAssocID="{FFE4CE0F-4648-40DC-8EB7-A4CFD782DD38}" presName="sibTrans" presStyleCnt="0"/>
      <dgm:spPr/>
    </dgm:pt>
    <dgm:pt modelId="{FA21E8AA-4EE9-416F-92AB-77F358A3B4E8}" type="pres">
      <dgm:prSet presAssocID="{45D4561A-DC4B-43F1-BAE6-37AF5D0CDD1A}" presName="node" presStyleLbl="node1" presStyleIdx="7" presStyleCnt="8">
        <dgm:presLayoutVars>
          <dgm:bulletEnabled val="1"/>
        </dgm:presLayoutVars>
      </dgm:prSet>
      <dgm:spPr/>
    </dgm:pt>
  </dgm:ptLst>
  <dgm:cxnLst>
    <dgm:cxn modelId="{3CE1DF05-5849-4697-AC01-78624CED5725}" type="presOf" srcId="{8EDFE1B2-B367-492F-B689-4E50ED217556}" destId="{BA8AD614-E364-4B53-BE94-C172C3F96E0A}" srcOrd="0" destOrd="0" presId="urn:microsoft.com/office/officeart/2005/8/layout/default"/>
    <dgm:cxn modelId="{6738CC0D-70A2-4887-8457-39FD37F690B9}" srcId="{932222EF-FD11-4C52-935B-BCC4F440F98E}" destId="{451CF2ED-BBA5-4837-97AF-734AB31C7D19}" srcOrd="0" destOrd="0" parTransId="{7E08CAF4-1347-4C6F-B217-B3AEA0DCE834}" sibTransId="{5682CE57-D4C8-401F-A44F-B47AC5B9D866}"/>
    <dgm:cxn modelId="{1A09BD19-0C22-41E1-91C6-EFDF6D2A0D3C}" type="presOf" srcId="{22B48871-241C-4C20-BCAF-CAF4490F8C85}" destId="{FAF0C8C1-0FE9-4EC9-AB82-FCDEB1A218D7}" srcOrd="0" destOrd="0" presId="urn:microsoft.com/office/officeart/2005/8/layout/default"/>
    <dgm:cxn modelId="{30A1251B-D8DC-45F3-BA75-8F4FFFD1C792}" srcId="{932222EF-FD11-4C52-935B-BCC4F440F98E}" destId="{22B48871-241C-4C20-BCAF-CAF4490F8C85}" srcOrd="2" destOrd="0" parTransId="{000E591C-248A-48EE-9888-C8D8AFC5A38F}" sibTransId="{B9BD4FE4-240C-4C19-A353-59DC2E18201D}"/>
    <dgm:cxn modelId="{F195AF2D-6673-4DE7-AE04-DA1BED740655}" type="presOf" srcId="{FC87A0B0-4E02-4077-B74D-7DA6BB01228D}" destId="{B2AC0E6C-AFAA-4F47-B102-F6FA9A1D8601}" srcOrd="0" destOrd="0" presId="urn:microsoft.com/office/officeart/2005/8/layout/default"/>
    <dgm:cxn modelId="{9A1DCE3F-AD42-4C58-BD96-B84A95F3D002}" srcId="{932222EF-FD11-4C52-935B-BCC4F440F98E}" destId="{1EDCCC83-90DE-4F36-87CA-E05308891EDA}" srcOrd="5" destOrd="0" parTransId="{B33B411F-1A93-42B0-893E-59534B184719}" sibTransId="{A0EBAE4A-C479-45D7-8D9F-D1D53F46E62F}"/>
    <dgm:cxn modelId="{DB557E45-E169-4121-96EB-0EB2903DEDD5}" srcId="{932222EF-FD11-4C52-935B-BCC4F440F98E}" destId="{A07261B8-C91C-4870-A672-F08B05C5B3E9}" srcOrd="4" destOrd="0" parTransId="{1563A261-E490-43B6-813E-BC7534C347DF}" sibTransId="{00CBE4F2-8509-4553-B47F-DF35E5888035}"/>
    <dgm:cxn modelId="{8182CF48-D4F1-44F8-8215-BAE07450BAC0}" srcId="{932222EF-FD11-4C52-935B-BCC4F440F98E}" destId="{8EDFE1B2-B367-492F-B689-4E50ED217556}" srcOrd="1" destOrd="0" parTransId="{492B36F0-E2E6-4A96-8627-4C574D8C8806}" sibTransId="{5193F657-39B5-4A77-8B8C-305FECF5D728}"/>
    <dgm:cxn modelId="{5BCABA9D-89DE-476B-B225-0E00CF6499D6}" srcId="{932222EF-FD11-4C52-935B-BCC4F440F98E}" destId="{45D4561A-DC4B-43F1-BAE6-37AF5D0CDD1A}" srcOrd="7" destOrd="0" parTransId="{27D47729-F674-4B8F-BB0F-A644A5D390D1}" sibTransId="{02A092CB-E52A-43C1-8EA1-537CC2F7D3F5}"/>
    <dgm:cxn modelId="{BB7FE2A2-E1FE-46BD-9C64-F08302A48539}" type="presOf" srcId="{451CF2ED-BBA5-4837-97AF-734AB31C7D19}" destId="{0BDA8DA3-6BDC-44D9-8390-D49B847E5C53}" srcOrd="0" destOrd="0" presId="urn:microsoft.com/office/officeart/2005/8/layout/default"/>
    <dgm:cxn modelId="{487EE6A3-9D98-4450-84BD-054288C708D2}" type="presOf" srcId="{74F96B0E-4DDC-4CA6-A43A-46A5A365F4F9}" destId="{C2ECAA4C-294B-431E-80BE-6A65715AEEF7}" srcOrd="0" destOrd="0" presId="urn:microsoft.com/office/officeart/2005/8/layout/default"/>
    <dgm:cxn modelId="{FC8EEDB1-1F06-4667-93BE-63FA45500018}" type="presOf" srcId="{A07261B8-C91C-4870-A672-F08B05C5B3E9}" destId="{8CC16C93-63B8-45C0-806A-05D8F77762A2}" srcOrd="0" destOrd="0" presId="urn:microsoft.com/office/officeart/2005/8/layout/default"/>
    <dgm:cxn modelId="{759861B6-A2EB-4694-8287-89A2139214B1}" type="presOf" srcId="{1EDCCC83-90DE-4F36-87CA-E05308891EDA}" destId="{C997F863-7A04-4AB4-85AC-705F08676B7B}" srcOrd="0" destOrd="0" presId="urn:microsoft.com/office/officeart/2005/8/layout/default"/>
    <dgm:cxn modelId="{BE97AFBB-2F7D-4397-8AE7-2BAB8FFD9404}" type="presOf" srcId="{45D4561A-DC4B-43F1-BAE6-37AF5D0CDD1A}" destId="{FA21E8AA-4EE9-416F-92AB-77F358A3B4E8}" srcOrd="0" destOrd="0" presId="urn:microsoft.com/office/officeart/2005/8/layout/default"/>
    <dgm:cxn modelId="{85C4F9CF-0364-408E-A6F0-256AE60A7506}" srcId="{932222EF-FD11-4C52-935B-BCC4F440F98E}" destId="{FC87A0B0-4E02-4077-B74D-7DA6BB01228D}" srcOrd="3" destOrd="0" parTransId="{2C84C4EA-0BC7-4B53-86BC-FB921C4026BC}" sibTransId="{B08417BD-B0B3-4E4C-B00D-A6816BF18E56}"/>
    <dgm:cxn modelId="{AF5380E7-826F-43BE-8AF8-6FBCF928D497}" type="presOf" srcId="{932222EF-FD11-4C52-935B-BCC4F440F98E}" destId="{15D0DB60-4626-4313-A8FD-516673808B00}" srcOrd="0" destOrd="0" presId="urn:microsoft.com/office/officeart/2005/8/layout/default"/>
    <dgm:cxn modelId="{92D262FD-3619-4E07-AECA-B74EBC698E1D}" srcId="{932222EF-FD11-4C52-935B-BCC4F440F98E}" destId="{74F96B0E-4DDC-4CA6-A43A-46A5A365F4F9}" srcOrd="6" destOrd="0" parTransId="{C839D7CC-495C-44BB-B4F9-7CB3F2A181CE}" sibTransId="{FFE4CE0F-4648-40DC-8EB7-A4CFD782DD38}"/>
    <dgm:cxn modelId="{843E0982-C355-4D42-998C-D55BD294E1AB}" type="presParOf" srcId="{15D0DB60-4626-4313-A8FD-516673808B00}" destId="{0BDA8DA3-6BDC-44D9-8390-D49B847E5C53}" srcOrd="0" destOrd="0" presId="urn:microsoft.com/office/officeart/2005/8/layout/default"/>
    <dgm:cxn modelId="{EE74B01A-3B6F-4F72-83E2-0DC28E66850F}" type="presParOf" srcId="{15D0DB60-4626-4313-A8FD-516673808B00}" destId="{529B8BD8-CA17-44C9-9A98-A0A3B7ED5D32}" srcOrd="1" destOrd="0" presId="urn:microsoft.com/office/officeart/2005/8/layout/default"/>
    <dgm:cxn modelId="{F8F606D8-6594-47A3-A85B-E6EC6ABA46C3}" type="presParOf" srcId="{15D0DB60-4626-4313-A8FD-516673808B00}" destId="{BA8AD614-E364-4B53-BE94-C172C3F96E0A}" srcOrd="2" destOrd="0" presId="urn:microsoft.com/office/officeart/2005/8/layout/default"/>
    <dgm:cxn modelId="{2CDAA886-81B1-41D6-8CB9-FA14A11076DA}" type="presParOf" srcId="{15D0DB60-4626-4313-A8FD-516673808B00}" destId="{C26DF9CF-168E-440F-8C50-0FF9BD90F0E9}" srcOrd="3" destOrd="0" presId="urn:microsoft.com/office/officeart/2005/8/layout/default"/>
    <dgm:cxn modelId="{A206D2BE-FC03-416D-A1ED-8E4532188D9C}" type="presParOf" srcId="{15D0DB60-4626-4313-A8FD-516673808B00}" destId="{FAF0C8C1-0FE9-4EC9-AB82-FCDEB1A218D7}" srcOrd="4" destOrd="0" presId="urn:microsoft.com/office/officeart/2005/8/layout/default"/>
    <dgm:cxn modelId="{2A90152C-5B62-463A-B4D5-DC45F73B903F}" type="presParOf" srcId="{15D0DB60-4626-4313-A8FD-516673808B00}" destId="{7A0B51E4-A966-4580-9E19-E7DE91AEBA44}" srcOrd="5" destOrd="0" presId="urn:microsoft.com/office/officeart/2005/8/layout/default"/>
    <dgm:cxn modelId="{A2986D86-DC06-484D-9917-EDA6F6D4797C}" type="presParOf" srcId="{15D0DB60-4626-4313-A8FD-516673808B00}" destId="{B2AC0E6C-AFAA-4F47-B102-F6FA9A1D8601}" srcOrd="6" destOrd="0" presId="urn:microsoft.com/office/officeart/2005/8/layout/default"/>
    <dgm:cxn modelId="{643B7864-3F6F-4FF1-B13B-A9709535F960}" type="presParOf" srcId="{15D0DB60-4626-4313-A8FD-516673808B00}" destId="{3A8477BD-BDB5-4206-BA72-E664274B39E1}" srcOrd="7" destOrd="0" presId="urn:microsoft.com/office/officeart/2005/8/layout/default"/>
    <dgm:cxn modelId="{C1C295BF-B037-4D22-90C8-5DEBBE2070AD}" type="presParOf" srcId="{15D0DB60-4626-4313-A8FD-516673808B00}" destId="{8CC16C93-63B8-45C0-806A-05D8F77762A2}" srcOrd="8" destOrd="0" presId="urn:microsoft.com/office/officeart/2005/8/layout/default"/>
    <dgm:cxn modelId="{EEF6FA6D-E145-486B-8D97-34DCF1728CE0}" type="presParOf" srcId="{15D0DB60-4626-4313-A8FD-516673808B00}" destId="{F2405B1F-888D-4DAE-8983-D561A9D5AC03}" srcOrd="9" destOrd="0" presId="urn:microsoft.com/office/officeart/2005/8/layout/default"/>
    <dgm:cxn modelId="{76BC2A05-113A-4FF5-A448-3E2E6A4E579B}" type="presParOf" srcId="{15D0DB60-4626-4313-A8FD-516673808B00}" destId="{C997F863-7A04-4AB4-85AC-705F08676B7B}" srcOrd="10" destOrd="0" presId="urn:microsoft.com/office/officeart/2005/8/layout/default"/>
    <dgm:cxn modelId="{B9170A47-C048-427E-9C22-7B3E743A3DF7}" type="presParOf" srcId="{15D0DB60-4626-4313-A8FD-516673808B00}" destId="{DD096C14-C04A-4D41-A8C3-92BB0C85A95C}" srcOrd="11" destOrd="0" presId="urn:microsoft.com/office/officeart/2005/8/layout/default"/>
    <dgm:cxn modelId="{7F69ADEC-71A5-4EDE-9C92-F5525AF175CB}" type="presParOf" srcId="{15D0DB60-4626-4313-A8FD-516673808B00}" destId="{C2ECAA4C-294B-431E-80BE-6A65715AEEF7}" srcOrd="12" destOrd="0" presId="urn:microsoft.com/office/officeart/2005/8/layout/default"/>
    <dgm:cxn modelId="{692F5703-3895-4CE0-ABBB-50A09AFC19D6}" type="presParOf" srcId="{15D0DB60-4626-4313-A8FD-516673808B00}" destId="{A395173C-8112-43CA-AEEA-755C4F11635E}" srcOrd="13" destOrd="0" presId="urn:microsoft.com/office/officeart/2005/8/layout/default"/>
    <dgm:cxn modelId="{2CDB4320-1F01-4517-AC6E-F009533317C1}" type="presParOf" srcId="{15D0DB60-4626-4313-A8FD-516673808B00}" destId="{FA21E8AA-4EE9-416F-92AB-77F358A3B4E8}"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32222EF-FD11-4C52-935B-BCC4F440F98E}"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de-DE"/>
        </a:p>
      </dgm:t>
    </dgm:pt>
    <dgm:pt modelId="{451CF2ED-BBA5-4837-97AF-734AB31C7D19}">
      <dgm:prSet/>
      <dgm:spPr>
        <a:solidFill>
          <a:schemeClr val="accent5">
            <a:lumMod val="20000"/>
            <a:lumOff val="80000"/>
          </a:schemeClr>
        </a:solidFill>
      </dgm:spPr>
      <dgm:t>
        <a:bodyPr/>
        <a:lstStyle/>
        <a:p>
          <a:r>
            <a:rPr lang="de-DE" dirty="0">
              <a:solidFill>
                <a:schemeClr val="tx1"/>
              </a:solidFill>
              <a:latin typeface="Calibri" panose="020F0502020204030204" pitchFamily="34" charset="0"/>
              <a:cs typeface="Calibri" panose="020F0502020204030204" pitchFamily="34" charset="0"/>
            </a:rPr>
            <a:t>Änderungsantrag kann vom gesetzlichen Vertreter, aber auch von den anderen Verwaltern (Ausschussmitgliedern) gestellt werden, sofern sie im </a:t>
          </a:r>
          <a:r>
            <a:rPr lang="de-DE" dirty="0" err="1">
              <a:solidFill>
                <a:schemeClr val="tx1"/>
              </a:solidFill>
              <a:latin typeface="Calibri" panose="020F0502020204030204" pitchFamily="34" charset="0"/>
              <a:cs typeface="Calibri" panose="020F0502020204030204" pitchFamily="34" charset="0"/>
            </a:rPr>
            <a:t>Runts</a:t>
          </a:r>
          <a:r>
            <a:rPr lang="de-DE" dirty="0">
              <a:solidFill>
                <a:schemeClr val="tx1"/>
              </a:solidFill>
              <a:latin typeface="Calibri" panose="020F0502020204030204" pitchFamily="34" charset="0"/>
              <a:cs typeface="Calibri" panose="020F0502020204030204" pitchFamily="34" charset="0"/>
            </a:rPr>
            <a:t> eingetragen sind.</a:t>
          </a:r>
        </a:p>
      </dgm:t>
    </dgm:pt>
    <dgm:pt modelId="{7E08CAF4-1347-4C6F-B217-B3AEA0DCE834}" type="parTrans" cxnId="{6738CC0D-70A2-4887-8457-39FD37F690B9}">
      <dgm:prSet/>
      <dgm:spPr/>
      <dgm:t>
        <a:bodyPr/>
        <a:lstStyle/>
        <a:p>
          <a:endParaRPr lang="de-DE"/>
        </a:p>
      </dgm:t>
    </dgm:pt>
    <dgm:pt modelId="{5682CE57-D4C8-401F-A44F-B47AC5B9D866}" type="sibTrans" cxnId="{6738CC0D-70A2-4887-8457-39FD37F690B9}">
      <dgm:prSet/>
      <dgm:spPr/>
      <dgm:t>
        <a:bodyPr/>
        <a:lstStyle/>
        <a:p>
          <a:endParaRPr lang="de-DE"/>
        </a:p>
      </dgm:t>
    </dgm:pt>
    <dgm:pt modelId="{A12225D1-5A57-45CD-8E5F-7671DDA045AF}">
      <dgm:prSet/>
      <dgm:spPr>
        <a:solidFill>
          <a:schemeClr val="accent5">
            <a:lumMod val="20000"/>
            <a:lumOff val="80000"/>
          </a:schemeClr>
        </a:solidFill>
      </dgm:spPr>
      <dgm:t>
        <a:bodyPr/>
        <a:lstStyle/>
        <a:p>
          <a:r>
            <a:rPr lang="de-DE" dirty="0">
              <a:solidFill>
                <a:schemeClr val="tx1"/>
              </a:solidFill>
              <a:latin typeface="Calibri" panose="020F0502020204030204" pitchFamily="34" charset="0"/>
              <a:cs typeface="Calibri" panose="020F0502020204030204" pitchFamily="34" charset="0"/>
            </a:rPr>
            <a:t>als Anmelder (</a:t>
          </a:r>
          <a:r>
            <a:rPr lang="de-DE" dirty="0" err="1">
              <a:solidFill>
                <a:schemeClr val="tx1"/>
              </a:solidFill>
              <a:latin typeface="Calibri" panose="020F0502020204030204" pitchFamily="34" charset="0"/>
              <a:cs typeface="Calibri" panose="020F0502020204030204" pitchFamily="34" charset="0"/>
            </a:rPr>
            <a:t>dichiarante</a:t>
          </a:r>
          <a:r>
            <a:rPr lang="de-DE" dirty="0">
              <a:solidFill>
                <a:schemeClr val="tx1"/>
              </a:solidFill>
              <a:latin typeface="Calibri" panose="020F0502020204030204" pitchFamily="34" charset="0"/>
              <a:cs typeface="Calibri" panose="020F0502020204030204" pitchFamily="34" charset="0"/>
            </a:rPr>
            <a:t>) „</a:t>
          </a:r>
          <a:r>
            <a:rPr lang="it-IT" dirty="0">
              <a:solidFill>
                <a:schemeClr val="tx1"/>
              </a:solidFill>
              <a:latin typeface="Calibri" panose="020F0502020204030204" pitchFamily="34" charset="0"/>
              <a:cs typeface="Calibri" panose="020F0502020204030204" pitchFamily="34" charset="0"/>
            </a:rPr>
            <a:t>Soggetto legittimato per l'aggiornamento/deposito</a:t>
          </a:r>
          <a:r>
            <a:rPr lang="de-DE" dirty="0">
              <a:solidFill>
                <a:schemeClr val="tx1"/>
              </a:solidFill>
              <a:latin typeface="Calibri" panose="020F0502020204030204" pitchFamily="34" charset="0"/>
              <a:cs typeface="Calibri" panose="020F0502020204030204" pitchFamily="34" charset="0"/>
            </a:rPr>
            <a:t>“</a:t>
          </a:r>
          <a:r>
            <a:rPr lang="it-IT" dirty="0">
              <a:solidFill>
                <a:schemeClr val="tx1"/>
              </a:solidFill>
              <a:latin typeface="Calibri" panose="020F0502020204030204" pitchFamily="34" charset="0"/>
              <a:cs typeface="Calibri" panose="020F0502020204030204" pitchFamily="34" charset="0"/>
            </a:rPr>
            <a:t> -</a:t>
          </a:r>
          <a:r>
            <a:rPr lang="de-DE" dirty="0">
              <a:solidFill>
                <a:schemeClr val="tx1"/>
              </a:solidFill>
              <a:latin typeface="Calibri" panose="020F0502020204030204" pitchFamily="34" charset="0"/>
              <a:cs typeface="Calibri" panose="020F0502020204030204" pitchFamily="34" charset="0"/>
            </a:rPr>
            <a:t>„</a:t>
          </a:r>
          <a:r>
            <a:rPr lang="de-DE" b="1" dirty="0">
              <a:solidFill>
                <a:schemeClr val="tx1"/>
              </a:solidFill>
              <a:latin typeface="Calibri" panose="020F0502020204030204" pitchFamily="34" charset="0"/>
              <a:cs typeface="Calibri" panose="020F0502020204030204" pitchFamily="34" charset="0"/>
            </a:rPr>
            <a:t>Berechtige Person zur Hinterlegung</a:t>
          </a:r>
          <a:r>
            <a:rPr lang="de-DE" dirty="0">
              <a:solidFill>
                <a:schemeClr val="tx1"/>
              </a:solidFill>
              <a:latin typeface="Calibri" panose="020F0502020204030204" pitchFamily="34" charset="0"/>
              <a:cs typeface="Calibri" panose="020F0502020204030204" pitchFamily="34" charset="0"/>
            </a:rPr>
            <a:t>“ auswählen (NICHT „gesetzlicher Vertreter des Vereinsnetzwerkes“)</a:t>
          </a:r>
        </a:p>
      </dgm:t>
    </dgm:pt>
    <dgm:pt modelId="{1DB22835-D547-4BE2-85AF-0459663CBA63}" type="parTrans" cxnId="{1CF689E5-FC0F-4541-9318-A860ED55FBDD}">
      <dgm:prSet/>
      <dgm:spPr/>
      <dgm:t>
        <a:bodyPr/>
        <a:lstStyle/>
        <a:p>
          <a:endParaRPr lang="de-DE"/>
        </a:p>
      </dgm:t>
    </dgm:pt>
    <dgm:pt modelId="{C16815D3-7E0B-469C-BA6E-2029FD92EF71}" type="sibTrans" cxnId="{1CF689E5-FC0F-4541-9318-A860ED55FBDD}">
      <dgm:prSet/>
      <dgm:spPr/>
      <dgm:t>
        <a:bodyPr/>
        <a:lstStyle/>
        <a:p>
          <a:endParaRPr lang="de-DE"/>
        </a:p>
      </dgm:t>
    </dgm:pt>
    <dgm:pt modelId="{499B4168-9A37-42D3-B54C-BA7A9E0687D9}">
      <dgm:prSet/>
      <dgm:spPr>
        <a:solidFill>
          <a:schemeClr val="accent5">
            <a:lumMod val="20000"/>
            <a:lumOff val="80000"/>
          </a:schemeClr>
        </a:solidFill>
      </dgm:spPr>
      <dgm:t>
        <a:bodyPr/>
        <a:lstStyle/>
        <a:p>
          <a:r>
            <a:rPr lang="de-DE" dirty="0">
              <a:solidFill>
                <a:schemeClr val="tx1"/>
              </a:solidFill>
              <a:latin typeface="Calibri" panose="020F0502020204030204" pitchFamily="34" charset="0"/>
              <a:cs typeface="Calibri" panose="020F0502020204030204" pitchFamily="34" charset="0"/>
            </a:rPr>
            <a:t>falls Kontrollorgan / Rechnungsprüfungsorgan ernannt: Eigenerklärung über den Besitz der beruflichen Voraussetzungen, über die Wählbarkeit und über die Unvereinbarkeit beilegen</a:t>
          </a:r>
        </a:p>
      </dgm:t>
    </dgm:pt>
    <dgm:pt modelId="{A5368AF5-0711-453A-AC1C-B02352899D5C}" type="parTrans" cxnId="{74EC0645-C2D4-4A7B-B404-16C135A90F2F}">
      <dgm:prSet/>
      <dgm:spPr/>
      <dgm:t>
        <a:bodyPr/>
        <a:lstStyle/>
        <a:p>
          <a:endParaRPr lang="de-DE"/>
        </a:p>
      </dgm:t>
    </dgm:pt>
    <dgm:pt modelId="{C6F6BD31-2B6A-41B1-A4F2-E1B3303BC948}" type="sibTrans" cxnId="{74EC0645-C2D4-4A7B-B404-16C135A90F2F}">
      <dgm:prSet/>
      <dgm:spPr/>
      <dgm:t>
        <a:bodyPr/>
        <a:lstStyle/>
        <a:p>
          <a:endParaRPr lang="de-DE"/>
        </a:p>
      </dgm:t>
    </dgm:pt>
    <dgm:pt modelId="{EBB7909B-6AC3-462A-8F8F-A5092EB19D50}">
      <dgm:prSet/>
      <dgm:spPr>
        <a:solidFill>
          <a:schemeClr val="accent5">
            <a:lumMod val="20000"/>
            <a:lumOff val="80000"/>
          </a:schemeClr>
        </a:solidFill>
      </dgm:spPr>
      <dgm:t>
        <a:bodyPr/>
        <a:lstStyle/>
        <a:p>
          <a:r>
            <a:rPr lang="de-DE" b="1" dirty="0">
              <a:solidFill>
                <a:schemeClr val="tx1"/>
              </a:solidFill>
              <a:latin typeface="Calibri" panose="020F0502020204030204" pitchFamily="34" charset="0"/>
              <a:cs typeface="Calibri" panose="020F0502020204030204" pitchFamily="34" charset="0"/>
            </a:rPr>
            <a:t>Kontrollorgan</a:t>
          </a:r>
          <a:r>
            <a:rPr lang="de-DE" dirty="0">
              <a:solidFill>
                <a:schemeClr val="tx1"/>
              </a:solidFill>
              <a:latin typeface="Calibri" panose="020F0502020204030204" pitchFamily="34" charset="0"/>
              <a:cs typeface="Calibri" panose="020F0502020204030204" pitchFamily="34" charset="0"/>
            </a:rPr>
            <a:t> muss ernannt werden, wenn in zwei aufeinanderfolgenden Geschäftsjahren zwei der folgenden Grenzwerte überschritten werden: Aktiva 150.000 €, Einnahmen 300.000 €, durchschnittlich 7 Angestellte</a:t>
          </a:r>
        </a:p>
      </dgm:t>
    </dgm:pt>
    <dgm:pt modelId="{7455DD41-0B58-4206-8451-BF674D803BAE}" type="parTrans" cxnId="{8CD1F77C-5097-4943-A72A-CFD458B20308}">
      <dgm:prSet/>
      <dgm:spPr/>
      <dgm:t>
        <a:bodyPr/>
        <a:lstStyle/>
        <a:p>
          <a:endParaRPr lang="de-DE"/>
        </a:p>
      </dgm:t>
    </dgm:pt>
    <dgm:pt modelId="{379A2741-AED6-49C2-996F-9073C3E95167}" type="sibTrans" cxnId="{8CD1F77C-5097-4943-A72A-CFD458B20308}">
      <dgm:prSet/>
      <dgm:spPr/>
      <dgm:t>
        <a:bodyPr/>
        <a:lstStyle/>
        <a:p>
          <a:endParaRPr lang="de-DE"/>
        </a:p>
      </dgm:t>
    </dgm:pt>
    <dgm:pt modelId="{7610408A-1980-443E-880B-BEBE4CCCB26D}">
      <dgm:prSet/>
      <dgm:spPr>
        <a:solidFill>
          <a:schemeClr val="accent5">
            <a:lumMod val="20000"/>
            <a:lumOff val="80000"/>
          </a:schemeClr>
        </a:solidFill>
      </dgm:spPr>
      <dgm:t>
        <a:bodyPr/>
        <a:lstStyle/>
        <a:p>
          <a:r>
            <a:rPr lang="de-DE" dirty="0">
              <a:solidFill>
                <a:schemeClr val="tx1"/>
              </a:solidFill>
              <a:latin typeface="Calibri" panose="020F0502020204030204" pitchFamily="34" charset="0"/>
              <a:cs typeface="Calibri" panose="020F0502020204030204" pitchFamily="34" charset="0"/>
            </a:rPr>
            <a:t>bei </a:t>
          </a:r>
          <a:r>
            <a:rPr lang="de-DE" b="1" dirty="0">
              <a:solidFill>
                <a:schemeClr val="tx1"/>
              </a:solidFill>
              <a:latin typeface="Calibri" panose="020F0502020204030204" pitchFamily="34" charset="0"/>
              <a:cs typeface="Calibri" panose="020F0502020204030204" pitchFamily="34" charset="0"/>
            </a:rPr>
            <a:t>Neuwahlen</a:t>
          </a:r>
          <a:r>
            <a:rPr lang="de-DE" dirty="0">
              <a:solidFill>
                <a:schemeClr val="tx1"/>
              </a:solidFill>
              <a:latin typeface="Calibri" panose="020F0502020204030204" pitchFamily="34" charset="0"/>
              <a:cs typeface="Calibri" panose="020F0502020204030204" pitchFamily="34" charset="0"/>
            </a:rPr>
            <a:t> auch das Datum der Wahl aktualisieren, sowohl bei den Personen als auch bei den Organen</a:t>
          </a:r>
          <a:endParaRPr lang="de-DE" dirty="0">
            <a:latin typeface="Calibri" panose="020F0502020204030204" pitchFamily="34" charset="0"/>
            <a:cs typeface="Calibri" panose="020F0502020204030204" pitchFamily="34" charset="0"/>
          </a:endParaRPr>
        </a:p>
      </dgm:t>
    </dgm:pt>
    <dgm:pt modelId="{2E9BFC44-5D08-40D7-B50F-23CFD100341A}" type="parTrans" cxnId="{27D35E8D-8B06-421E-9134-0E6662CD1B5D}">
      <dgm:prSet/>
      <dgm:spPr/>
      <dgm:t>
        <a:bodyPr/>
        <a:lstStyle/>
        <a:p>
          <a:endParaRPr lang="de-DE"/>
        </a:p>
      </dgm:t>
    </dgm:pt>
    <dgm:pt modelId="{940018A8-7A97-4FBA-81DB-4ED9DEB7DA11}" type="sibTrans" cxnId="{27D35E8D-8B06-421E-9134-0E6662CD1B5D}">
      <dgm:prSet/>
      <dgm:spPr/>
      <dgm:t>
        <a:bodyPr/>
        <a:lstStyle/>
        <a:p>
          <a:endParaRPr lang="de-DE"/>
        </a:p>
      </dgm:t>
    </dgm:pt>
    <dgm:pt modelId="{15D0DB60-4626-4313-A8FD-516673808B00}" type="pres">
      <dgm:prSet presAssocID="{932222EF-FD11-4C52-935B-BCC4F440F98E}" presName="diagram" presStyleCnt="0">
        <dgm:presLayoutVars>
          <dgm:dir/>
          <dgm:resizeHandles val="exact"/>
        </dgm:presLayoutVars>
      </dgm:prSet>
      <dgm:spPr/>
    </dgm:pt>
    <dgm:pt modelId="{0BDA8DA3-6BDC-44D9-8390-D49B847E5C53}" type="pres">
      <dgm:prSet presAssocID="{451CF2ED-BBA5-4837-97AF-734AB31C7D19}" presName="node" presStyleLbl="node1" presStyleIdx="0" presStyleCnt="5">
        <dgm:presLayoutVars>
          <dgm:bulletEnabled val="1"/>
        </dgm:presLayoutVars>
      </dgm:prSet>
      <dgm:spPr/>
    </dgm:pt>
    <dgm:pt modelId="{529B8BD8-CA17-44C9-9A98-A0A3B7ED5D32}" type="pres">
      <dgm:prSet presAssocID="{5682CE57-D4C8-401F-A44F-B47AC5B9D866}" presName="sibTrans" presStyleCnt="0"/>
      <dgm:spPr/>
    </dgm:pt>
    <dgm:pt modelId="{2A70F4D4-EF74-4757-8CD8-A7E622B2B31A}" type="pres">
      <dgm:prSet presAssocID="{A12225D1-5A57-45CD-8E5F-7671DDA045AF}" presName="node" presStyleLbl="node1" presStyleIdx="1" presStyleCnt="5">
        <dgm:presLayoutVars>
          <dgm:bulletEnabled val="1"/>
        </dgm:presLayoutVars>
      </dgm:prSet>
      <dgm:spPr/>
    </dgm:pt>
    <dgm:pt modelId="{BC1DDF28-9871-4C63-8756-E48CD224A6E8}" type="pres">
      <dgm:prSet presAssocID="{C16815D3-7E0B-469C-BA6E-2029FD92EF71}" presName="sibTrans" presStyleCnt="0"/>
      <dgm:spPr/>
    </dgm:pt>
    <dgm:pt modelId="{EC6D8357-5246-45C5-A8D4-E2F477FF3859}" type="pres">
      <dgm:prSet presAssocID="{499B4168-9A37-42D3-B54C-BA7A9E0687D9}" presName="node" presStyleLbl="node1" presStyleIdx="2" presStyleCnt="5">
        <dgm:presLayoutVars>
          <dgm:bulletEnabled val="1"/>
        </dgm:presLayoutVars>
      </dgm:prSet>
      <dgm:spPr/>
    </dgm:pt>
    <dgm:pt modelId="{1D800759-BBC8-4753-AD5C-FA2D0D0228E3}" type="pres">
      <dgm:prSet presAssocID="{C6F6BD31-2B6A-41B1-A4F2-E1B3303BC948}" presName="sibTrans" presStyleCnt="0"/>
      <dgm:spPr/>
    </dgm:pt>
    <dgm:pt modelId="{766935A3-6B52-4117-A1BA-703DC5E2327F}" type="pres">
      <dgm:prSet presAssocID="{EBB7909B-6AC3-462A-8F8F-A5092EB19D50}" presName="node" presStyleLbl="node1" presStyleIdx="3" presStyleCnt="5">
        <dgm:presLayoutVars>
          <dgm:bulletEnabled val="1"/>
        </dgm:presLayoutVars>
      </dgm:prSet>
      <dgm:spPr/>
    </dgm:pt>
    <dgm:pt modelId="{07FB0DFA-0936-4201-A8C0-B02B16C2AE7C}" type="pres">
      <dgm:prSet presAssocID="{379A2741-AED6-49C2-996F-9073C3E95167}" presName="sibTrans" presStyleCnt="0"/>
      <dgm:spPr/>
    </dgm:pt>
    <dgm:pt modelId="{C02943A0-AB13-45D5-9471-AE1D369C55AC}" type="pres">
      <dgm:prSet presAssocID="{7610408A-1980-443E-880B-BEBE4CCCB26D}" presName="node" presStyleLbl="node1" presStyleIdx="4" presStyleCnt="5">
        <dgm:presLayoutVars>
          <dgm:bulletEnabled val="1"/>
        </dgm:presLayoutVars>
      </dgm:prSet>
      <dgm:spPr/>
    </dgm:pt>
  </dgm:ptLst>
  <dgm:cxnLst>
    <dgm:cxn modelId="{6738CC0D-70A2-4887-8457-39FD37F690B9}" srcId="{932222EF-FD11-4C52-935B-BCC4F440F98E}" destId="{451CF2ED-BBA5-4837-97AF-734AB31C7D19}" srcOrd="0" destOrd="0" parTransId="{7E08CAF4-1347-4C6F-B217-B3AEA0DCE834}" sibTransId="{5682CE57-D4C8-401F-A44F-B47AC5B9D866}"/>
    <dgm:cxn modelId="{7965F614-4871-4DDE-B28E-E4BA32046D07}" type="presOf" srcId="{7610408A-1980-443E-880B-BEBE4CCCB26D}" destId="{C02943A0-AB13-45D5-9471-AE1D369C55AC}" srcOrd="0" destOrd="0" presId="urn:microsoft.com/office/officeart/2005/8/layout/default"/>
    <dgm:cxn modelId="{74EC0645-C2D4-4A7B-B404-16C135A90F2F}" srcId="{932222EF-FD11-4C52-935B-BCC4F440F98E}" destId="{499B4168-9A37-42D3-B54C-BA7A9E0687D9}" srcOrd="2" destOrd="0" parTransId="{A5368AF5-0711-453A-AC1C-B02352899D5C}" sibTransId="{C6F6BD31-2B6A-41B1-A4F2-E1B3303BC948}"/>
    <dgm:cxn modelId="{BFA19C77-5C03-4D2C-99C2-4A20B9F8CF67}" type="presOf" srcId="{EBB7909B-6AC3-462A-8F8F-A5092EB19D50}" destId="{766935A3-6B52-4117-A1BA-703DC5E2327F}" srcOrd="0" destOrd="0" presId="urn:microsoft.com/office/officeart/2005/8/layout/default"/>
    <dgm:cxn modelId="{8CD1F77C-5097-4943-A72A-CFD458B20308}" srcId="{932222EF-FD11-4C52-935B-BCC4F440F98E}" destId="{EBB7909B-6AC3-462A-8F8F-A5092EB19D50}" srcOrd="3" destOrd="0" parTransId="{7455DD41-0B58-4206-8451-BF674D803BAE}" sibTransId="{379A2741-AED6-49C2-996F-9073C3E95167}"/>
    <dgm:cxn modelId="{27D35E8D-8B06-421E-9134-0E6662CD1B5D}" srcId="{932222EF-FD11-4C52-935B-BCC4F440F98E}" destId="{7610408A-1980-443E-880B-BEBE4CCCB26D}" srcOrd="4" destOrd="0" parTransId="{2E9BFC44-5D08-40D7-B50F-23CFD100341A}" sibTransId="{940018A8-7A97-4FBA-81DB-4ED9DEB7DA11}"/>
    <dgm:cxn modelId="{BB7FE2A2-E1FE-46BD-9C64-F08302A48539}" type="presOf" srcId="{451CF2ED-BBA5-4837-97AF-734AB31C7D19}" destId="{0BDA8DA3-6BDC-44D9-8390-D49B847E5C53}" srcOrd="0" destOrd="0" presId="urn:microsoft.com/office/officeart/2005/8/layout/default"/>
    <dgm:cxn modelId="{FB2D79B9-66BB-4C2C-8069-31647CC681F5}" type="presOf" srcId="{A12225D1-5A57-45CD-8E5F-7671DDA045AF}" destId="{2A70F4D4-EF74-4757-8CD8-A7E622B2B31A}" srcOrd="0" destOrd="0" presId="urn:microsoft.com/office/officeart/2005/8/layout/default"/>
    <dgm:cxn modelId="{8DF8B3E2-551B-4C33-ABCE-7F2ECF6365DF}" type="presOf" srcId="{499B4168-9A37-42D3-B54C-BA7A9E0687D9}" destId="{EC6D8357-5246-45C5-A8D4-E2F477FF3859}" srcOrd="0" destOrd="0" presId="urn:microsoft.com/office/officeart/2005/8/layout/default"/>
    <dgm:cxn modelId="{1CF689E5-FC0F-4541-9318-A860ED55FBDD}" srcId="{932222EF-FD11-4C52-935B-BCC4F440F98E}" destId="{A12225D1-5A57-45CD-8E5F-7671DDA045AF}" srcOrd="1" destOrd="0" parTransId="{1DB22835-D547-4BE2-85AF-0459663CBA63}" sibTransId="{C16815D3-7E0B-469C-BA6E-2029FD92EF71}"/>
    <dgm:cxn modelId="{AF5380E7-826F-43BE-8AF8-6FBCF928D497}" type="presOf" srcId="{932222EF-FD11-4C52-935B-BCC4F440F98E}" destId="{15D0DB60-4626-4313-A8FD-516673808B00}" srcOrd="0" destOrd="0" presId="urn:microsoft.com/office/officeart/2005/8/layout/default"/>
    <dgm:cxn modelId="{843E0982-C355-4D42-998C-D55BD294E1AB}" type="presParOf" srcId="{15D0DB60-4626-4313-A8FD-516673808B00}" destId="{0BDA8DA3-6BDC-44D9-8390-D49B847E5C53}" srcOrd="0" destOrd="0" presId="urn:microsoft.com/office/officeart/2005/8/layout/default"/>
    <dgm:cxn modelId="{EE74B01A-3B6F-4F72-83E2-0DC28E66850F}" type="presParOf" srcId="{15D0DB60-4626-4313-A8FD-516673808B00}" destId="{529B8BD8-CA17-44C9-9A98-A0A3B7ED5D32}" srcOrd="1" destOrd="0" presId="urn:microsoft.com/office/officeart/2005/8/layout/default"/>
    <dgm:cxn modelId="{5A8B9D41-A0F1-454E-ACE6-3758E2F38480}" type="presParOf" srcId="{15D0DB60-4626-4313-A8FD-516673808B00}" destId="{2A70F4D4-EF74-4757-8CD8-A7E622B2B31A}" srcOrd="2" destOrd="0" presId="urn:microsoft.com/office/officeart/2005/8/layout/default"/>
    <dgm:cxn modelId="{D0813608-C0BA-4181-859E-C444EEAA26AB}" type="presParOf" srcId="{15D0DB60-4626-4313-A8FD-516673808B00}" destId="{BC1DDF28-9871-4C63-8756-E48CD224A6E8}" srcOrd="3" destOrd="0" presId="urn:microsoft.com/office/officeart/2005/8/layout/default"/>
    <dgm:cxn modelId="{73325562-DE6C-4D82-871C-DCF754CF12CA}" type="presParOf" srcId="{15D0DB60-4626-4313-A8FD-516673808B00}" destId="{EC6D8357-5246-45C5-A8D4-E2F477FF3859}" srcOrd="4" destOrd="0" presId="urn:microsoft.com/office/officeart/2005/8/layout/default"/>
    <dgm:cxn modelId="{9B0D5941-9441-4D4A-986E-DB61F2AFBEBC}" type="presParOf" srcId="{15D0DB60-4626-4313-A8FD-516673808B00}" destId="{1D800759-BBC8-4753-AD5C-FA2D0D0228E3}" srcOrd="5" destOrd="0" presId="urn:microsoft.com/office/officeart/2005/8/layout/default"/>
    <dgm:cxn modelId="{D96EE7C6-008B-487B-B562-ED4BB730ED21}" type="presParOf" srcId="{15D0DB60-4626-4313-A8FD-516673808B00}" destId="{766935A3-6B52-4117-A1BA-703DC5E2327F}" srcOrd="6" destOrd="0" presId="urn:microsoft.com/office/officeart/2005/8/layout/default"/>
    <dgm:cxn modelId="{CF589BAB-9BA8-4CA7-95A5-527DD02B983A}" type="presParOf" srcId="{15D0DB60-4626-4313-A8FD-516673808B00}" destId="{07FB0DFA-0936-4201-A8C0-B02B16C2AE7C}" srcOrd="7" destOrd="0" presId="urn:microsoft.com/office/officeart/2005/8/layout/default"/>
    <dgm:cxn modelId="{9B0A9977-8CE6-45F5-AB80-27D7663424FE}" type="presParOf" srcId="{15D0DB60-4626-4313-A8FD-516673808B00}" destId="{C02943A0-AB13-45D5-9471-AE1D369C55A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453EE8-737E-4526-B510-A059963D9B33}"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de-DE"/>
        </a:p>
      </dgm:t>
    </dgm:pt>
    <dgm:pt modelId="{A5316719-DB4F-4B22-8F00-379D4DA97651}">
      <dgm:prSet custT="1"/>
      <dgm:spPr>
        <a:solidFill>
          <a:schemeClr val="accent5">
            <a:lumMod val="20000"/>
            <a:lumOff val="80000"/>
          </a:schemeClr>
        </a:solidFill>
      </dgm:spPr>
      <dgm:t>
        <a:bodyPr/>
        <a:lstStyle/>
        <a:p>
          <a:r>
            <a:rPr lang="de-DE" sz="1200" b="1" dirty="0">
              <a:solidFill>
                <a:schemeClr val="tx1"/>
              </a:solidFill>
              <a:latin typeface="Calibri" panose="020F0502020204030204" pitchFamily="34" charset="0"/>
              <a:cs typeface="Calibri" panose="020F0502020204030204" pitchFamily="34" charset="0"/>
            </a:rPr>
            <a:t>richtige Modelle verwenden</a:t>
          </a:r>
        </a:p>
        <a:p>
          <a:r>
            <a:rPr lang="de-DE" sz="1200" b="1" dirty="0">
              <a:solidFill>
                <a:schemeClr val="tx1"/>
              </a:solidFill>
              <a:latin typeface="Calibri" panose="020F0502020204030204" pitchFamily="34" charset="0"/>
              <a:cs typeface="Calibri" panose="020F0502020204030204" pitchFamily="34" charset="0"/>
            </a:rPr>
            <a:t>(A, B, C, D)</a:t>
          </a:r>
        </a:p>
      </dgm:t>
    </dgm:pt>
    <dgm:pt modelId="{76BF4F21-072D-4454-B87D-1D3A9BD60459}" type="parTrans" cxnId="{C9739867-5F33-439B-BEA6-317A2A33C0C0}">
      <dgm:prSet/>
      <dgm:spPr/>
      <dgm:t>
        <a:bodyPr/>
        <a:lstStyle/>
        <a:p>
          <a:endParaRPr lang="de-DE"/>
        </a:p>
      </dgm:t>
    </dgm:pt>
    <dgm:pt modelId="{0DBB4CF2-41C7-4501-B8B9-3BE7D492F2CA}" type="sibTrans" cxnId="{C9739867-5F33-439B-BEA6-317A2A33C0C0}">
      <dgm:prSet/>
      <dgm:spPr/>
      <dgm:t>
        <a:bodyPr/>
        <a:lstStyle/>
        <a:p>
          <a:endParaRPr lang="de-DE"/>
        </a:p>
      </dgm:t>
    </dgm:pt>
    <dgm:pt modelId="{F21948C6-6B75-42FC-8BC0-905BB4BBD3E1}">
      <dgm:prSet custT="1"/>
      <dgm:spPr>
        <a:solidFill>
          <a:schemeClr val="accent5">
            <a:lumMod val="20000"/>
            <a:lumOff val="80000"/>
          </a:schemeClr>
        </a:solidFill>
      </dgm:spPr>
      <dgm:t>
        <a:bodyPr/>
        <a:lstStyle/>
        <a:p>
          <a:r>
            <a:rPr lang="de-DE" sz="1200" b="1" dirty="0">
              <a:solidFill>
                <a:schemeClr val="tx1"/>
              </a:solidFill>
              <a:latin typeface="Calibri" panose="020F0502020204030204" pitchFamily="34" charset="0"/>
              <a:cs typeface="Calibri" panose="020F0502020204030204" pitchFamily="34" charset="0"/>
            </a:rPr>
            <a:t>Vergleichsjahr</a:t>
          </a:r>
          <a:r>
            <a:rPr lang="de-DE" sz="1200" dirty="0">
              <a:solidFill>
                <a:schemeClr val="tx1"/>
              </a:solidFill>
              <a:latin typeface="Calibri" panose="020F0502020204030204" pitchFamily="34" charset="0"/>
              <a:cs typeface="Calibri" panose="020F0502020204030204" pitchFamily="34" charset="0"/>
            </a:rPr>
            <a:t> angeben (t und t-1)</a:t>
          </a:r>
        </a:p>
      </dgm:t>
    </dgm:pt>
    <dgm:pt modelId="{FEC41E7D-E813-4D43-8FB0-9B90AE676896}" type="parTrans" cxnId="{59AFA0CA-1B8B-4775-AAEB-639EA69E92F5}">
      <dgm:prSet/>
      <dgm:spPr/>
      <dgm:t>
        <a:bodyPr/>
        <a:lstStyle/>
        <a:p>
          <a:endParaRPr lang="de-DE"/>
        </a:p>
      </dgm:t>
    </dgm:pt>
    <dgm:pt modelId="{C486E8BB-0D93-498E-9F24-B5FE87E57C77}" type="sibTrans" cxnId="{59AFA0CA-1B8B-4775-AAEB-639EA69E92F5}">
      <dgm:prSet/>
      <dgm:spPr/>
      <dgm:t>
        <a:bodyPr/>
        <a:lstStyle/>
        <a:p>
          <a:endParaRPr lang="de-DE"/>
        </a:p>
      </dgm:t>
    </dgm:pt>
    <dgm:pt modelId="{5219A3A3-E8E0-4DC3-A6ED-499B9254D13C}">
      <dgm:prSet custT="1"/>
      <dgm:spPr>
        <a:solidFill>
          <a:schemeClr val="accent5">
            <a:lumMod val="20000"/>
            <a:lumOff val="80000"/>
          </a:schemeClr>
        </a:solidFill>
      </dgm:spPr>
      <dgm:t>
        <a:bodyPr/>
        <a:lstStyle/>
        <a:p>
          <a:r>
            <a:rPr lang="de-DE" sz="1200" dirty="0">
              <a:solidFill>
                <a:schemeClr val="tx1"/>
              </a:solidFill>
              <a:latin typeface="Calibri" panose="020F0502020204030204" pitchFamily="34" charset="0"/>
              <a:cs typeface="Calibri" panose="020F0502020204030204" pitchFamily="34" charset="0"/>
            </a:rPr>
            <a:t>das Feld „</a:t>
          </a:r>
          <a:r>
            <a:rPr lang="de-DE" sz="1200" b="1" dirty="0">
              <a:solidFill>
                <a:schemeClr val="tx1"/>
              </a:solidFill>
              <a:latin typeface="Calibri" panose="020F0502020204030204" pitchFamily="34" charset="0"/>
              <a:cs typeface="Calibri" panose="020F0502020204030204" pitchFamily="34" charset="0"/>
            </a:rPr>
            <a:t>Bargeld und Bankeinlagen</a:t>
          </a:r>
          <a:r>
            <a:rPr lang="de-DE" sz="1200" dirty="0">
              <a:solidFill>
                <a:schemeClr val="tx1"/>
              </a:solidFill>
              <a:latin typeface="Calibri" panose="020F0502020204030204" pitchFamily="34" charset="0"/>
              <a:cs typeface="Calibri" panose="020F0502020204030204" pitchFamily="34" charset="0"/>
            </a:rPr>
            <a:t>“ immer ausfüllen</a:t>
          </a:r>
        </a:p>
      </dgm:t>
    </dgm:pt>
    <dgm:pt modelId="{90237B9D-AACA-44E0-8885-2E47B5CF41A6}" type="parTrans" cxnId="{00F175FE-24D9-45FF-9443-433DFE9B6CCC}">
      <dgm:prSet/>
      <dgm:spPr/>
      <dgm:t>
        <a:bodyPr/>
        <a:lstStyle/>
        <a:p>
          <a:endParaRPr lang="de-DE"/>
        </a:p>
      </dgm:t>
    </dgm:pt>
    <dgm:pt modelId="{A12CA26B-ADC7-49D0-B2D9-559735BD0E72}" type="sibTrans" cxnId="{00F175FE-24D9-45FF-9443-433DFE9B6CCC}">
      <dgm:prSet/>
      <dgm:spPr/>
      <dgm:t>
        <a:bodyPr/>
        <a:lstStyle/>
        <a:p>
          <a:endParaRPr lang="de-DE"/>
        </a:p>
      </dgm:t>
    </dgm:pt>
    <dgm:pt modelId="{6D9F9BC3-394B-477B-99A7-910A868E6F62}">
      <dgm:prSet custT="1"/>
      <dgm:spPr>
        <a:solidFill>
          <a:schemeClr val="accent5">
            <a:lumMod val="20000"/>
            <a:lumOff val="80000"/>
          </a:schemeClr>
        </a:solidFill>
      </dgm:spPr>
      <dgm:t>
        <a:bodyPr/>
        <a:lstStyle/>
        <a:p>
          <a:r>
            <a:rPr lang="de-DE" sz="1200" dirty="0">
              <a:solidFill>
                <a:schemeClr val="tx1"/>
              </a:solidFill>
              <a:latin typeface="Calibri" panose="020F0502020204030204" pitchFamily="34" charset="0"/>
              <a:cs typeface="Calibri" panose="020F0502020204030204" pitchFamily="34" charset="0"/>
            </a:rPr>
            <a:t>das Feld „</a:t>
          </a:r>
          <a:r>
            <a:rPr lang="de-DE" sz="1200" b="1" dirty="0">
              <a:solidFill>
                <a:schemeClr val="tx1"/>
              </a:solidFill>
              <a:latin typeface="Calibri" panose="020F0502020204030204" pitchFamily="34" charset="0"/>
              <a:cs typeface="Calibri" panose="020F0502020204030204" pitchFamily="34" charset="0"/>
            </a:rPr>
            <a:t>Gesamtüberschuss/ Gesamtfehlbetrag</a:t>
          </a:r>
          <a:r>
            <a:rPr lang="de-DE" sz="1200" dirty="0">
              <a:solidFill>
                <a:schemeClr val="tx1"/>
              </a:solidFill>
              <a:latin typeface="Calibri" panose="020F0502020204030204" pitchFamily="34" charset="0"/>
              <a:cs typeface="Calibri" panose="020F0502020204030204" pitchFamily="34" charset="0"/>
            </a:rPr>
            <a:t>“ immer ausfüllen</a:t>
          </a:r>
        </a:p>
      </dgm:t>
    </dgm:pt>
    <dgm:pt modelId="{5EDECE73-4C24-482D-B3C4-159359A397F8}" type="parTrans" cxnId="{96D5BCCF-1D18-46A2-80E6-ED9607D824B9}">
      <dgm:prSet/>
      <dgm:spPr/>
      <dgm:t>
        <a:bodyPr/>
        <a:lstStyle/>
        <a:p>
          <a:endParaRPr lang="de-DE"/>
        </a:p>
      </dgm:t>
    </dgm:pt>
    <dgm:pt modelId="{2EF015B5-343B-48B3-8CA6-6CC4ABBDC3FF}" type="sibTrans" cxnId="{96D5BCCF-1D18-46A2-80E6-ED9607D824B9}">
      <dgm:prSet/>
      <dgm:spPr/>
      <dgm:t>
        <a:bodyPr/>
        <a:lstStyle/>
        <a:p>
          <a:endParaRPr lang="de-DE"/>
        </a:p>
      </dgm:t>
    </dgm:pt>
    <dgm:pt modelId="{D6A69732-19A9-4D9E-BCC7-20254E0BC3A8}">
      <dgm:prSet custT="1"/>
      <dgm:spPr>
        <a:solidFill>
          <a:schemeClr val="accent5">
            <a:lumMod val="20000"/>
            <a:lumOff val="80000"/>
          </a:schemeClr>
        </a:solidFill>
      </dgm:spPr>
      <dgm:t>
        <a:bodyPr/>
        <a:lstStyle/>
        <a:p>
          <a:r>
            <a:rPr lang="de-DE" sz="1200" dirty="0">
              <a:solidFill>
                <a:schemeClr val="tx1"/>
              </a:solidFill>
              <a:latin typeface="Calibri" panose="020F0502020204030204" pitchFamily="34" charset="0"/>
              <a:cs typeface="Calibri" panose="020F0502020204030204" pitchFamily="34" charset="0"/>
            </a:rPr>
            <a:t>Sollte ein </a:t>
          </a:r>
          <a:r>
            <a:rPr lang="de-DE" sz="1200" b="1" dirty="0">
              <a:solidFill>
                <a:schemeClr val="tx1"/>
              </a:solidFill>
              <a:latin typeface="Calibri" panose="020F0502020204030204" pitchFamily="34" charset="0"/>
              <a:cs typeface="Calibri" panose="020F0502020204030204" pitchFamily="34" charset="0"/>
            </a:rPr>
            <a:t>Kontrollorgan</a:t>
          </a:r>
          <a:r>
            <a:rPr lang="de-DE" sz="1200" dirty="0">
              <a:solidFill>
                <a:schemeClr val="tx1"/>
              </a:solidFill>
              <a:latin typeface="Calibri" panose="020F0502020204030204" pitchFamily="34" charset="0"/>
              <a:cs typeface="Calibri" panose="020F0502020204030204" pitchFamily="34" charset="0"/>
            </a:rPr>
            <a:t> ernannt sein, muss der </a:t>
          </a:r>
          <a:r>
            <a:rPr lang="de-DE" sz="1200" b="1" dirty="0">
              <a:solidFill>
                <a:schemeClr val="tx1"/>
              </a:solidFill>
              <a:latin typeface="Calibri" panose="020F0502020204030204" pitchFamily="34" charset="0"/>
              <a:cs typeface="Calibri" panose="020F0502020204030204" pitchFamily="34" charset="0"/>
            </a:rPr>
            <a:t>Bericht</a:t>
          </a:r>
          <a:r>
            <a:rPr lang="de-DE" sz="1200" dirty="0">
              <a:solidFill>
                <a:schemeClr val="tx1"/>
              </a:solidFill>
              <a:latin typeface="Calibri" panose="020F0502020204030204" pitchFamily="34" charset="0"/>
              <a:cs typeface="Calibri" panose="020F0502020204030204" pitchFamily="34" charset="0"/>
            </a:rPr>
            <a:t> desselben als „</a:t>
          </a:r>
          <a:r>
            <a:rPr lang="de-DE" sz="1200" dirty="0" err="1">
              <a:solidFill>
                <a:schemeClr val="tx1"/>
              </a:solidFill>
              <a:latin typeface="Calibri" panose="020F0502020204030204" pitchFamily="34" charset="0"/>
              <a:cs typeface="Calibri" panose="020F0502020204030204" pitchFamily="34" charset="0"/>
            </a:rPr>
            <a:t>relazione</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dei</a:t>
          </a:r>
          <a:r>
            <a:rPr lang="de-DE" sz="1200" dirty="0">
              <a:solidFill>
                <a:schemeClr val="tx1"/>
              </a:solidFill>
              <a:latin typeface="Calibri" panose="020F0502020204030204" pitchFamily="34" charset="0"/>
              <a:cs typeface="Calibri" panose="020F0502020204030204" pitchFamily="34" charset="0"/>
            </a:rPr>
            <a:t> </a:t>
          </a:r>
          <a:r>
            <a:rPr lang="de-DE" sz="1200" dirty="0" err="1">
              <a:solidFill>
                <a:schemeClr val="tx1"/>
              </a:solidFill>
              <a:latin typeface="Calibri" panose="020F0502020204030204" pitchFamily="34" charset="0"/>
              <a:cs typeface="Calibri" panose="020F0502020204030204" pitchFamily="34" charset="0"/>
            </a:rPr>
            <a:t>sindaci</a:t>
          </a:r>
          <a:r>
            <a:rPr lang="de-DE" sz="1200" dirty="0">
              <a:solidFill>
                <a:schemeClr val="tx1"/>
              </a:solidFill>
              <a:latin typeface="Calibri" panose="020F0502020204030204" pitchFamily="34" charset="0"/>
              <a:cs typeface="Calibri" panose="020F0502020204030204" pitchFamily="34" charset="0"/>
            </a:rPr>
            <a:t>“- „Bericht der Aufsichtsratsmitglieder“ mit der Bilanz hinterlegt werden.</a:t>
          </a:r>
        </a:p>
      </dgm:t>
    </dgm:pt>
    <dgm:pt modelId="{E0E3C835-6E34-4FDF-B6D1-E5755DADEA7E}" type="parTrans" cxnId="{F1793573-C110-4CA4-915D-27BA19C8D8F4}">
      <dgm:prSet/>
      <dgm:spPr/>
      <dgm:t>
        <a:bodyPr/>
        <a:lstStyle/>
        <a:p>
          <a:endParaRPr lang="de-DE"/>
        </a:p>
      </dgm:t>
    </dgm:pt>
    <dgm:pt modelId="{EB84A02D-AE17-4B50-8DC7-0BCE9293EDCB}" type="sibTrans" cxnId="{F1793573-C110-4CA4-915D-27BA19C8D8F4}">
      <dgm:prSet/>
      <dgm:spPr/>
      <dgm:t>
        <a:bodyPr/>
        <a:lstStyle/>
        <a:p>
          <a:endParaRPr lang="de-DE"/>
        </a:p>
      </dgm:t>
    </dgm:pt>
    <dgm:pt modelId="{E39B6D09-9926-46A9-A94E-40A7DD792FD7}">
      <dgm:prSet custT="1"/>
      <dgm:spPr>
        <a:solidFill>
          <a:schemeClr val="accent5">
            <a:lumMod val="20000"/>
            <a:lumOff val="80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Calibri" panose="020F0502020204030204" pitchFamily="34" charset="0"/>
              <a:cs typeface="Calibri" panose="020F0502020204030204" pitchFamily="34" charset="0"/>
            </a:rPr>
            <a:t>Modelle nicht verändern,</a:t>
          </a:r>
        </a:p>
        <a:p>
          <a:pPr marL="0" marR="0" lvl="0" indent="0" defTabSz="91440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Calibri" panose="020F0502020204030204" pitchFamily="34" charset="0"/>
              <a:cs typeface="Calibri" panose="020F0502020204030204" pitchFamily="34" charset="0"/>
            </a:rPr>
            <a:t>Positionen nicht löschen</a:t>
          </a:r>
        </a:p>
        <a:p>
          <a:pPr marL="0" lvl="0" defTabSz="400050">
            <a:lnSpc>
              <a:spcPct val="90000"/>
            </a:lnSpc>
            <a:spcBef>
              <a:spcPct val="0"/>
            </a:spcBef>
            <a:spcAft>
              <a:spcPct val="35000"/>
            </a:spcAft>
            <a:buNone/>
          </a:pPr>
          <a:endParaRPr lang="de-DE" sz="1050" dirty="0">
            <a:solidFill>
              <a:schemeClr val="tx1"/>
            </a:solidFill>
          </a:endParaRPr>
        </a:p>
      </dgm:t>
    </dgm:pt>
    <dgm:pt modelId="{9882D78C-D460-4FF7-BB2D-C51AE3AC223A}" type="parTrans" cxnId="{B11693C8-BBAF-4145-9075-A42B9A9D6D6F}">
      <dgm:prSet/>
      <dgm:spPr/>
      <dgm:t>
        <a:bodyPr/>
        <a:lstStyle/>
        <a:p>
          <a:endParaRPr lang="de-DE"/>
        </a:p>
      </dgm:t>
    </dgm:pt>
    <dgm:pt modelId="{8604CAB0-F016-42EA-BD7D-417EDA83EDDE}" type="sibTrans" cxnId="{B11693C8-BBAF-4145-9075-A42B9A9D6D6F}">
      <dgm:prSet/>
      <dgm:spPr/>
      <dgm:t>
        <a:bodyPr/>
        <a:lstStyle/>
        <a:p>
          <a:endParaRPr lang="de-DE"/>
        </a:p>
      </dgm:t>
    </dgm:pt>
    <dgm:pt modelId="{058D3AD4-0A81-4327-A7E7-2B4ECEF74503}" type="pres">
      <dgm:prSet presAssocID="{0A453EE8-737E-4526-B510-A059963D9B33}" presName="diagram" presStyleCnt="0">
        <dgm:presLayoutVars>
          <dgm:dir/>
          <dgm:resizeHandles val="exact"/>
        </dgm:presLayoutVars>
      </dgm:prSet>
      <dgm:spPr/>
    </dgm:pt>
    <dgm:pt modelId="{7F407AE1-E36F-44DA-8595-AD728586B13F}" type="pres">
      <dgm:prSet presAssocID="{A5316719-DB4F-4B22-8F00-379D4DA97651}" presName="node" presStyleLbl="node1" presStyleIdx="0" presStyleCnt="6" custLinFactNeighborX="-10154" custLinFactNeighborY="8990">
        <dgm:presLayoutVars>
          <dgm:bulletEnabled val="1"/>
        </dgm:presLayoutVars>
      </dgm:prSet>
      <dgm:spPr/>
    </dgm:pt>
    <dgm:pt modelId="{2A03AF74-086B-4671-A453-7A4DF4EDB7E0}" type="pres">
      <dgm:prSet presAssocID="{0DBB4CF2-41C7-4501-B8B9-3BE7D492F2CA}" presName="sibTrans" presStyleCnt="0"/>
      <dgm:spPr/>
    </dgm:pt>
    <dgm:pt modelId="{85328D49-AAE7-416B-A7D8-537BBDF2D532}" type="pres">
      <dgm:prSet presAssocID="{F21948C6-6B75-42FC-8BC0-905BB4BBD3E1}" presName="node" presStyleLbl="node1" presStyleIdx="1" presStyleCnt="6" custLinFactNeighborX="8709" custLinFactNeighborY="8990">
        <dgm:presLayoutVars>
          <dgm:bulletEnabled val="1"/>
        </dgm:presLayoutVars>
      </dgm:prSet>
      <dgm:spPr/>
    </dgm:pt>
    <dgm:pt modelId="{F4CA4517-245C-44DB-BEB6-82ABE4EF7BEE}" type="pres">
      <dgm:prSet presAssocID="{C486E8BB-0D93-498E-9F24-B5FE87E57C77}" presName="sibTrans" presStyleCnt="0"/>
      <dgm:spPr/>
    </dgm:pt>
    <dgm:pt modelId="{3D557F23-8A8B-47F5-9C9F-24275F31AED5}" type="pres">
      <dgm:prSet presAssocID="{5219A3A3-E8E0-4DC3-A6ED-499B9254D13C}" presName="node" presStyleLbl="node1" presStyleIdx="2" presStyleCnt="6" custLinFactX="18709" custLinFactNeighborX="100000" custLinFactNeighborY="-2576">
        <dgm:presLayoutVars>
          <dgm:bulletEnabled val="1"/>
        </dgm:presLayoutVars>
      </dgm:prSet>
      <dgm:spPr/>
    </dgm:pt>
    <dgm:pt modelId="{7992B15D-025F-4870-8E7B-4E13CA049ADB}" type="pres">
      <dgm:prSet presAssocID="{A12CA26B-ADC7-49D0-B2D9-559735BD0E72}" presName="sibTrans" presStyleCnt="0"/>
      <dgm:spPr/>
    </dgm:pt>
    <dgm:pt modelId="{CC395CE5-3436-42F1-9851-F026DD13B1E6}" type="pres">
      <dgm:prSet presAssocID="{6D9F9BC3-394B-477B-99A7-910A868E6F62}" presName="node" presStyleLbl="node1" presStyleIdx="3" presStyleCnt="6" custLinFactX="-20154" custLinFactY="5301" custLinFactNeighborX="-100000" custLinFactNeighborY="100000">
        <dgm:presLayoutVars>
          <dgm:bulletEnabled val="1"/>
        </dgm:presLayoutVars>
      </dgm:prSet>
      <dgm:spPr/>
    </dgm:pt>
    <dgm:pt modelId="{CD13DA9C-F442-4F95-9989-2946CF59D8A4}" type="pres">
      <dgm:prSet presAssocID="{2EF015B5-343B-48B3-8CA6-6CC4ABBDC3FF}" presName="sibTrans" presStyleCnt="0"/>
      <dgm:spPr/>
    </dgm:pt>
    <dgm:pt modelId="{CADADE9B-C6C5-4847-BE55-7801962A56FF}" type="pres">
      <dgm:prSet presAssocID="{D6A69732-19A9-4D9E-BCC7-20254E0BC3A8}" presName="node" presStyleLbl="node1" presStyleIdx="4" presStyleCnt="6" custLinFactX="19198" custLinFactNeighborX="100000" custLinFactNeighborY="-11580">
        <dgm:presLayoutVars>
          <dgm:bulletEnabled val="1"/>
        </dgm:presLayoutVars>
      </dgm:prSet>
      <dgm:spPr/>
    </dgm:pt>
    <dgm:pt modelId="{D088D482-89B3-4DE3-A486-325D5BF71BBD}" type="pres">
      <dgm:prSet presAssocID="{EB84A02D-AE17-4B50-8DC7-0BCE9293EDCB}" presName="sibTrans" presStyleCnt="0"/>
      <dgm:spPr/>
    </dgm:pt>
    <dgm:pt modelId="{77C2A21A-DBEC-4C02-BEAB-EC29743BD9CC}" type="pres">
      <dgm:prSet presAssocID="{E39B6D09-9926-46A9-A94E-40A7DD792FD7}" presName="node" presStyleLbl="node1" presStyleIdx="5" presStyleCnt="6" custLinFactX="-20154" custLinFactY="-19242" custLinFactNeighborX="-100000" custLinFactNeighborY="-100000">
        <dgm:presLayoutVars>
          <dgm:bulletEnabled val="1"/>
        </dgm:presLayoutVars>
      </dgm:prSet>
      <dgm:spPr/>
    </dgm:pt>
  </dgm:ptLst>
  <dgm:cxnLst>
    <dgm:cxn modelId="{B7BC661A-538B-4B87-863A-59EDAEA9ED1A}" type="presOf" srcId="{5219A3A3-E8E0-4DC3-A6ED-499B9254D13C}" destId="{3D557F23-8A8B-47F5-9C9F-24275F31AED5}" srcOrd="0" destOrd="0" presId="urn:microsoft.com/office/officeart/2005/8/layout/default"/>
    <dgm:cxn modelId="{00548229-F533-4B6F-98A7-20AD92ACAFB3}" type="presOf" srcId="{A5316719-DB4F-4B22-8F00-379D4DA97651}" destId="{7F407AE1-E36F-44DA-8595-AD728586B13F}" srcOrd="0" destOrd="0" presId="urn:microsoft.com/office/officeart/2005/8/layout/default"/>
    <dgm:cxn modelId="{D108C23C-D259-439A-98EE-736B74758C0A}" type="presOf" srcId="{D6A69732-19A9-4D9E-BCC7-20254E0BC3A8}" destId="{CADADE9B-C6C5-4847-BE55-7801962A56FF}" srcOrd="0" destOrd="0" presId="urn:microsoft.com/office/officeart/2005/8/layout/default"/>
    <dgm:cxn modelId="{C9739867-5F33-439B-BEA6-317A2A33C0C0}" srcId="{0A453EE8-737E-4526-B510-A059963D9B33}" destId="{A5316719-DB4F-4B22-8F00-379D4DA97651}" srcOrd="0" destOrd="0" parTransId="{76BF4F21-072D-4454-B87D-1D3A9BD60459}" sibTransId="{0DBB4CF2-41C7-4501-B8B9-3BE7D492F2CA}"/>
    <dgm:cxn modelId="{4F7F0A69-F78B-4662-A60C-62CAFD274D58}" type="presOf" srcId="{E39B6D09-9926-46A9-A94E-40A7DD792FD7}" destId="{77C2A21A-DBEC-4C02-BEAB-EC29743BD9CC}" srcOrd="0" destOrd="0" presId="urn:microsoft.com/office/officeart/2005/8/layout/default"/>
    <dgm:cxn modelId="{208EC869-DC0A-4738-BB83-4C046F7F35A5}" type="presOf" srcId="{0A453EE8-737E-4526-B510-A059963D9B33}" destId="{058D3AD4-0A81-4327-A7E7-2B4ECEF74503}" srcOrd="0" destOrd="0" presId="urn:microsoft.com/office/officeart/2005/8/layout/default"/>
    <dgm:cxn modelId="{F1793573-C110-4CA4-915D-27BA19C8D8F4}" srcId="{0A453EE8-737E-4526-B510-A059963D9B33}" destId="{D6A69732-19A9-4D9E-BCC7-20254E0BC3A8}" srcOrd="4" destOrd="0" parTransId="{E0E3C835-6E34-4FDF-B6D1-E5755DADEA7E}" sibTransId="{EB84A02D-AE17-4B50-8DC7-0BCE9293EDCB}"/>
    <dgm:cxn modelId="{BE7BFD76-3837-4A4B-A6B9-9F868EA3F0C2}" type="presOf" srcId="{6D9F9BC3-394B-477B-99A7-910A868E6F62}" destId="{CC395CE5-3436-42F1-9851-F026DD13B1E6}" srcOrd="0" destOrd="0" presId="urn:microsoft.com/office/officeart/2005/8/layout/default"/>
    <dgm:cxn modelId="{6BA7E383-9DAF-4A4D-85C8-AA97B740FDE7}" type="presOf" srcId="{F21948C6-6B75-42FC-8BC0-905BB4BBD3E1}" destId="{85328D49-AAE7-416B-A7D8-537BBDF2D532}" srcOrd="0" destOrd="0" presId="urn:microsoft.com/office/officeart/2005/8/layout/default"/>
    <dgm:cxn modelId="{B11693C8-BBAF-4145-9075-A42B9A9D6D6F}" srcId="{0A453EE8-737E-4526-B510-A059963D9B33}" destId="{E39B6D09-9926-46A9-A94E-40A7DD792FD7}" srcOrd="5" destOrd="0" parTransId="{9882D78C-D460-4FF7-BB2D-C51AE3AC223A}" sibTransId="{8604CAB0-F016-42EA-BD7D-417EDA83EDDE}"/>
    <dgm:cxn modelId="{59AFA0CA-1B8B-4775-AAEB-639EA69E92F5}" srcId="{0A453EE8-737E-4526-B510-A059963D9B33}" destId="{F21948C6-6B75-42FC-8BC0-905BB4BBD3E1}" srcOrd="1" destOrd="0" parTransId="{FEC41E7D-E813-4D43-8FB0-9B90AE676896}" sibTransId="{C486E8BB-0D93-498E-9F24-B5FE87E57C77}"/>
    <dgm:cxn modelId="{96D5BCCF-1D18-46A2-80E6-ED9607D824B9}" srcId="{0A453EE8-737E-4526-B510-A059963D9B33}" destId="{6D9F9BC3-394B-477B-99A7-910A868E6F62}" srcOrd="3" destOrd="0" parTransId="{5EDECE73-4C24-482D-B3C4-159359A397F8}" sibTransId="{2EF015B5-343B-48B3-8CA6-6CC4ABBDC3FF}"/>
    <dgm:cxn modelId="{00F175FE-24D9-45FF-9443-433DFE9B6CCC}" srcId="{0A453EE8-737E-4526-B510-A059963D9B33}" destId="{5219A3A3-E8E0-4DC3-A6ED-499B9254D13C}" srcOrd="2" destOrd="0" parTransId="{90237B9D-AACA-44E0-8885-2E47B5CF41A6}" sibTransId="{A12CA26B-ADC7-49D0-B2D9-559735BD0E72}"/>
    <dgm:cxn modelId="{178A2648-13F3-4E84-96CF-7049471F770A}" type="presParOf" srcId="{058D3AD4-0A81-4327-A7E7-2B4ECEF74503}" destId="{7F407AE1-E36F-44DA-8595-AD728586B13F}" srcOrd="0" destOrd="0" presId="urn:microsoft.com/office/officeart/2005/8/layout/default"/>
    <dgm:cxn modelId="{54285A3C-0A0A-476F-BC1D-651CF72A8F21}" type="presParOf" srcId="{058D3AD4-0A81-4327-A7E7-2B4ECEF74503}" destId="{2A03AF74-086B-4671-A453-7A4DF4EDB7E0}" srcOrd="1" destOrd="0" presId="urn:microsoft.com/office/officeart/2005/8/layout/default"/>
    <dgm:cxn modelId="{CD2D00EF-233C-4119-A5C7-71CA8CD236C0}" type="presParOf" srcId="{058D3AD4-0A81-4327-A7E7-2B4ECEF74503}" destId="{85328D49-AAE7-416B-A7D8-537BBDF2D532}" srcOrd="2" destOrd="0" presId="urn:microsoft.com/office/officeart/2005/8/layout/default"/>
    <dgm:cxn modelId="{7E474E88-7D59-4935-A3BD-4F44ED9BF2E6}" type="presParOf" srcId="{058D3AD4-0A81-4327-A7E7-2B4ECEF74503}" destId="{F4CA4517-245C-44DB-BEB6-82ABE4EF7BEE}" srcOrd="3" destOrd="0" presId="urn:microsoft.com/office/officeart/2005/8/layout/default"/>
    <dgm:cxn modelId="{C629164C-B3AD-482A-B302-ED9745EA7D9A}" type="presParOf" srcId="{058D3AD4-0A81-4327-A7E7-2B4ECEF74503}" destId="{3D557F23-8A8B-47F5-9C9F-24275F31AED5}" srcOrd="4" destOrd="0" presId="urn:microsoft.com/office/officeart/2005/8/layout/default"/>
    <dgm:cxn modelId="{28B99CE8-7154-4448-ABF1-AE2A4F509285}" type="presParOf" srcId="{058D3AD4-0A81-4327-A7E7-2B4ECEF74503}" destId="{7992B15D-025F-4870-8E7B-4E13CA049ADB}" srcOrd="5" destOrd="0" presId="urn:microsoft.com/office/officeart/2005/8/layout/default"/>
    <dgm:cxn modelId="{9B1B6884-5044-4DB6-8243-21D695ADA87F}" type="presParOf" srcId="{058D3AD4-0A81-4327-A7E7-2B4ECEF74503}" destId="{CC395CE5-3436-42F1-9851-F026DD13B1E6}" srcOrd="6" destOrd="0" presId="urn:microsoft.com/office/officeart/2005/8/layout/default"/>
    <dgm:cxn modelId="{2944408D-AA34-40AF-86CA-F8ADFD5B3440}" type="presParOf" srcId="{058D3AD4-0A81-4327-A7E7-2B4ECEF74503}" destId="{CD13DA9C-F442-4F95-9989-2946CF59D8A4}" srcOrd="7" destOrd="0" presId="urn:microsoft.com/office/officeart/2005/8/layout/default"/>
    <dgm:cxn modelId="{B27C6371-CFCF-4F69-B364-E7A5F87746B9}" type="presParOf" srcId="{058D3AD4-0A81-4327-A7E7-2B4ECEF74503}" destId="{CADADE9B-C6C5-4847-BE55-7801962A56FF}" srcOrd="8" destOrd="0" presId="urn:microsoft.com/office/officeart/2005/8/layout/default"/>
    <dgm:cxn modelId="{6C99E87D-C58F-4016-B15B-AA948C09D8AF}" type="presParOf" srcId="{058D3AD4-0A81-4327-A7E7-2B4ECEF74503}" destId="{D088D482-89B3-4DE3-A486-325D5BF71BBD}" srcOrd="9" destOrd="0" presId="urn:microsoft.com/office/officeart/2005/8/layout/default"/>
    <dgm:cxn modelId="{FAA8BD3C-5A71-441F-A744-EBD64D49DAAC}" type="presParOf" srcId="{058D3AD4-0A81-4327-A7E7-2B4ECEF74503}" destId="{77C2A21A-DBEC-4C02-BEAB-EC29743BD9C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F7F58E9-A7EB-4841-B19A-FD5CBB92F18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67B6D34A-2287-4557-81A0-A408F491FE38}">
      <dgm:prSet custT="1"/>
      <dgm:spPr>
        <a:solidFill>
          <a:schemeClr val="accent5">
            <a:lumMod val="20000"/>
            <a:lumOff val="80000"/>
          </a:schemeClr>
        </a:solidFill>
      </dgm:spPr>
      <dgm:t>
        <a:bodyPr/>
        <a:lstStyle/>
        <a:p>
          <a:r>
            <a:rPr lang="de-DE" sz="1100" b="1" dirty="0" err="1">
              <a:solidFill>
                <a:schemeClr val="tx1"/>
              </a:solidFill>
              <a:latin typeface="Calibri" panose="020F0502020204030204" pitchFamily="34" charset="0"/>
              <a:cs typeface="Calibri" panose="020F0502020204030204" pitchFamily="34" charset="0"/>
            </a:rPr>
            <a:t>Fundraisingbericht</a:t>
          </a:r>
          <a:endParaRPr lang="de-DE" sz="1100" b="1" dirty="0">
            <a:solidFill>
              <a:schemeClr val="tx1"/>
            </a:solidFill>
            <a:latin typeface="Calibri" panose="020F0502020204030204" pitchFamily="34" charset="0"/>
            <a:cs typeface="Calibri" panose="020F0502020204030204" pitchFamily="34" charset="0"/>
          </a:endParaRPr>
        </a:p>
        <a:p>
          <a:r>
            <a:rPr lang="de-DE" sz="1100" b="0" dirty="0">
              <a:solidFill>
                <a:schemeClr val="tx1"/>
              </a:solidFill>
              <a:latin typeface="Calibri" panose="020F0502020204030204" pitchFamily="34" charset="0"/>
              <a:cs typeface="Calibri" panose="020F0502020204030204" pitchFamily="34" charset="0"/>
            </a:rPr>
            <a:t>Sofern „gelegentliche Mittelbeschaffungen“, </a:t>
          </a:r>
          <a:r>
            <a:rPr lang="de-DE" sz="1100" dirty="0">
              <a:solidFill>
                <a:schemeClr val="tx1"/>
              </a:solidFill>
              <a:latin typeface="Calibri" panose="020F0502020204030204" pitchFamily="34" charset="0"/>
              <a:cs typeface="Calibri" panose="020F0502020204030204" pitchFamily="34" charset="0"/>
            </a:rPr>
            <a:t>sogenanntes Fundraising, erfolgt ist  (Position C 2 im Jahresabschluss) muss ein Bericht dazu abgegeben werden.</a:t>
          </a:r>
        </a:p>
        <a:p>
          <a:r>
            <a:rPr lang="de-DE" sz="1100" dirty="0">
              <a:solidFill>
                <a:schemeClr val="tx1"/>
              </a:solidFill>
              <a:latin typeface="Calibri" panose="020F0502020204030204" pitchFamily="34" charset="0"/>
              <a:cs typeface="Calibri" panose="020F0502020204030204" pitchFamily="34" charset="0"/>
            </a:rPr>
            <a:t>Achtung: Vorlage verwenden, Beträge im Bericht müssen mit Beträgen in der Bilanz übereinstimmen,  </a:t>
          </a:r>
          <a:r>
            <a:rPr lang="de-DE" sz="1100" dirty="0" err="1">
              <a:solidFill>
                <a:schemeClr val="tx1"/>
              </a:solidFill>
              <a:latin typeface="Calibri" panose="020F0502020204030204" pitchFamily="34" charset="0"/>
              <a:cs typeface="Calibri" panose="020F0502020204030204" pitchFamily="34" charset="0"/>
            </a:rPr>
            <a:t>Fundraisingaktion</a:t>
          </a:r>
          <a:r>
            <a:rPr lang="de-DE" sz="1100" dirty="0">
              <a:solidFill>
                <a:schemeClr val="tx1"/>
              </a:solidFill>
              <a:latin typeface="Calibri" panose="020F0502020204030204" pitchFamily="34" charset="0"/>
              <a:cs typeface="Calibri" panose="020F0502020204030204" pitchFamily="34" charset="0"/>
            </a:rPr>
            <a:t> muss positives Ergebnis haben, außer es gibt unvorhersehbare außerordentliche Gründe (z.B. Unwetter)</a:t>
          </a:r>
        </a:p>
      </dgm:t>
    </dgm:pt>
    <dgm:pt modelId="{CEF67CB9-EC25-4FB4-8314-F2366DFB5069}" type="parTrans" cxnId="{708782D0-E999-4F24-9B4C-11FCF4CB80EB}">
      <dgm:prSet/>
      <dgm:spPr/>
      <dgm:t>
        <a:bodyPr/>
        <a:lstStyle/>
        <a:p>
          <a:endParaRPr lang="de-DE">
            <a:solidFill>
              <a:schemeClr val="tx1"/>
            </a:solidFill>
          </a:endParaRPr>
        </a:p>
      </dgm:t>
    </dgm:pt>
    <dgm:pt modelId="{17EB6073-2979-438B-943F-85F017BFCCF9}" type="sibTrans" cxnId="{708782D0-E999-4F24-9B4C-11FCF4CB80EB}">
      <dgm:prSet/>
      <dgm:spPr/>
      <dgm:t>
        <a:bodyPr/>
        <a:lstStyle/>
        <a:p>
          <a:endParaRPr lang="de-DE">
            <a:solidFill>
              <a:schemeClr val="tx1"/>
            </a:solidFill>
          </a:endParaRPr>
        </a:p>
      </dgm:t>
    </dgm:pt>
    <dgm:pt modelId="{F5B3CBF0-7FA8-4809-9F8B-E8996A25EB77}">
      <dgm:prSet custT="1"/>
      <dgm:spPr>
        <a:solidFill>
          <a:schemeClr val="accent5">
            <a:lumMod val="20000"/>
            <a:lumOff val="80000"/>
          </a:schemeClr>
        </a:solidFill>
      </dgm:spPr>
      <dgm:t>
        <a:bodyPr/>
        <a:lstStyle/>
        <a:p>
          <a:r>
            <a:rPr lang="de-DE" sz="1100" b="1" dirty="0">
              <a:solidFill>
                <a:schemeClr val="tx1"/>
              </a:solidFill>
              <a:latin typeface="Calibri" panose="020F0502020204030204" pitchFamily="34" charset="0"/>
              <a:cs typeface="Calibri" panose="020F0502020204030204" pitchFamily="34" charset="0"/>
            </a:rPr>
            <a:t>Die Bilanzen müssen „aufgehen“.</a:t>
          </a:r>
        </a:p>
        <a:p>
          <a:r>
            <a:rPr lang="de-DE" sz="1100" dirty="0">
              <a:solidFill>
                <a:schemeClr val="tx1"/>
              </a:solidFill>
              <a:latin typeface="Calibri" panose="020F0502020204030204" pitchFamily="34" charset="0"/>
              <a:cs typeface="Calibri" panose="020F0502020204030204" pitchFamily="34" charset="0"/>
            </a:rPr>
            <a:t>(Kontrollrechnung: Kassa und Bank des Vorjahres +/- Gewinn/Verlust des laufenden Jahres = Kassa und Bank des laufenden Jahres)</a:t>
          </a:r>
        </a:p>
      </dgm:t>
    </dgm:pt>
    <dgm:pt modelId="{062A42DC-203D-44E7-B700-CD0BFE527C29}" type="parTrans" cxnId="{52BF5505-AD60-4FE8-95B3-8F60F1E98096}">
      <dgm:prSet/>
      <dgm:spPr/>
      <dgm:t>
        <a:bodyPr/>
        <a:lstStyle/>
        <a:p>
          <a:endParaRPr lang="de-DE">
            <a:solidFill>
              <a:schemeClr val="tx1"/>
            </a:solidFill>
          </a:endParaRPr>
        </a:p>
      </dgm:t>
    </dgm:pt>
    <dgm:pt modelId="{D0389BFE-D9BD-4A63-B719-9A1886506E15}" type="sibTrans" cxnId="{52BF5505-AD60-4FE8-95B3-8F60F1E98096}">
      <dgm:prSet/>
      <dgm:spPr/>
      <dgm:t>
        <a:bodyPr/>
        <a:lstStyle/>
        <a:p>
          <a:endParaRPr lang="de-DE">
            <a:solidFill>
              <a:schemeClr val="tx1"/>
            </a:solidFill>
          </a:endParaRPr>
        </a:p>
      </dgm:t>
    </dgm:pt>
    <dgm:pt modelId="{FC99F61D-6BAA-40AD-B5DD-872B7AA5F9CC}">
      <dgm:prSet custT="1"/>
      <dgm:spPr>
        <a:solidFill>
          <a:schemeClr val="accent5">
            <a:lumMod val="20000"/>
            <a:lumOff val="80000"/>
          </a:schemeClr>
        </a:solidFill>
      </dgm:spPr>
      <dgm:t>
        <a:bodyPr/>
        <a:lstStyle/>
        <a:p>
          <a:r>
            <a:rPr lang="de-DE" sz="1100" dirty="0">
              <a:solidFill>
                <a:schemeClr val="tx1"/>
              </a:solidFill>
              <a:latin typeface="Calibri" panose="020F0502020204030204" pitchFamily="34" charset="0"/>
              <a:cs typeface="Calibri" panose="020F0502020204030204" pitchFamily="34" charset="0"/>
            </a:rPr>
            <a:t>Falls es </a:t>
          </a:r>
          <a:r>
            <a:rPr lang="de-DE" sz="1100" b="1" dirty="0">
              <a:solidFill>
                <a:schemeClr val="tx1"/>
              </a:solidFill>
              <a:latin typeface="Calibri" panose="020F0502020204030204" pitchFamily="34" charset="0"/>
              <a:cs typeface="Calibri" panose="020F0502020204030204" pitchFamily="34" charset="0"/>
            </a:rPr>
            <a:t>Einnahmen aus weiteren Tätigkeiten </a:t>
          </a:r>
          <a:r>
            <a:rPr lang="de-DE" sz="1100" dirty="0">
              <a:solidFill>
                <a:schemeClr val="tx1"/>
              </a:solidFill>
              <a:latin typeface="Calibri" panose="020F0502020204030204" pitchFamily="34" charset="0"/>
              <a:cs typeface="Calibri" panose="020F0502020204030204" pitchFamily="34" charset="0"/>
            </a:rPr>
            <a:t>gibt, muss im Jahresabschluss mit einer Note am Ende angegeben werden, für welches Kriterium sich das zuständige Vereinsorgan entschieden hat.</a:t>
          </a:r>
        </a:p>
      </dgm:t>
    </dgm:pt>
    <dgm:pt modelId="{EEF979D1-E696-404F-B1D2-C6360EA10C82}" type="parTrans" cxnId="{D99BA70C-E696-4F4E-BCD6-0287DA50F565}">
      <dgm:prSet/>
      <dgm:spPr/>
      <dgm:t>
        <a:bodyPr/>
        <a:lstStyle/>
        <a:p>
          <a:endParaRPr lang="de-DE">
            <a:solidFill>
              <a:schemeClr val="tx1"/>
            </a:solidFill>
          </a:endParaRPr>
        </a:p>
      </dgm:t>
    </dgm:pt>
    <dgm:pt modelId="{D50599A6-3B57-4BBE-9F9E-6DB6CBF7A6C2}" type="sibTrans" cxnId="{D99BA70C-E696-4F4E-BCD6-0287DA50F565}">
      <dgm:prSet/>
      <dgm:spPr/>
      <dgm:t>
        <a:bodyPr/>
        <a:lstStyle/>
        <a:p>
          <a:endParaRPr lang="de-DE">
            <a:solidFill>
              <a:schemeClr val="tx1"/>
            </a:solidFill>
          </a:endParaRPr>
        </a:p>
      </dgm:t>
    </dgm:pt>
    <dgm:pt modelId="{B836F0EA-B204-48C1-A9AB-F55ED88DA678}">
      <dgm:prSet custT="1"/>
      <dgm:spPr>
        <a:solidFill>
          <a:schemeClr val="accent5">
            <a:lumMod val="20000"/>
            <a:lumOff val="80000"/>
          </a:schemeClr>
        </a:solidFill>
      </dgm:spPr>
      <dgm:t>
        <a:bodyPr/>
        <a:lstStyle/>
        <a:p>
          <a:r>
            <a:rPr lang="de-DE" sz="1100" dirty="0">
              <a:solidFill>
                <a:schemeClr val="tx1"/>
              </a:solidFill>
              <a:latin typeface="Calibri" panose="020F0502020204030204" pitchFamily="34" charset="0"/>
              <a:cs typeface="Calibri" panose="020F0502020204030204" pitchFamily="34" charset="0"/>
            </a:rPr>
            <a:t>Diese Note könnte wie folgt aussehen:</a:t>
          </a:r>
        </a:p>
        <a:p>
          <a:r>
            <a:rPr lang="de-DE" sz="1100" dirty="0">
              <a:solidFill>
                <a:schemeClr val="tx1"/>
              </a:solidFill>
              <a:latin typeface="Calibri" panose="020F0502020204030204" pitchFamily="34" charset="0"/>
              <a:cs typeface="Calibri" panose="020F0502020204030204" pitchFamily="34" charset="0"/>
            </a:rPr>
            <a:t>„Die Einzahlungen aus weiteren Tätigkeiten sind im Einklang mit Art. 6 des Kodex des Dritten Sektors und mit den statutarischen Bestimmungen erzielt worden und dienen der Erreichung der Ziele von allgemeinem Interesse.</a:t>
          </a:r>
        </a:p>
        <a:p>
          <a:r>
            <a:rPr lang="de-DE" sz="1100" dirty="0">
              <a:solidFill>
                <a:schemeClr val="tx1"/>
              </a:solidFill>
              <a:latin typeface="Calibri" panose="020F0502020204030204" pitchFamily="34" charset="0"/>
              <a:cs typeface="Calibri" panose="020F0502020204030204" pitchFamily="34" charset="0"/>
            </a:rPr>
            <a:t>Weiters wird bestätigt, dass die Einzahlungen aus weiteren Tätigkeiten nicht mehr als 30 Prozent der Gesamteinnahmen ausmachen.“</a:t>
          </a:r>
        </a:p>
        <a:p>
          <a:r>
            <a:rPr lang="de-DE" sz="1100" dirty="0">
              <a:solidFill>
                <a:schemeClr val="tx1"/>
              </a:solidFill>
              <a:latin typeface="Calibri" panose="020F0502020204030204" pitchFamily="34" charset="0"/>
              <a:cs typeface="Calibri" panose="020F0502020204030204" pitchFamily="34" charset="0"/>
            </a:rPr>
            <a:t>oder „… nicht mehr als 66 Prozent der Gesamtausgaben ausmachen.“ </a:t>
          </a:r>
        </a:p>
        <a:p>
          <a:r>
            <a:rPr lang="de-DE" sz="1100" dirty="0">
              <a:solidFill>
                <a:schemeClr val="tx1"/>
              </a:solidFill>
              <a:latin typeface="Calibri" panose="020F0502020204030204" pitchFamily="34" charset="0"/>
              <a:cs typeface="Calibri" panose="020F0502020204030204" pitchFamily="34" charset="0"/>
            </a:rPr>
            <a:t>Achtung: Der Verein muss sich für eine der beiden Optionen (30 % der Gesamteinnahmen oder 66 % der Gesamtausgaben) entscheiden.</a:t>
          </a:r>
        </a:p>
      </dgm:t>
    </dgm:pt>
    <dgm:pt modelId="{1F2940E0-4463-4164-B265-42BDFF598F21}" type="parTrans" cxnId="{4D253E9F-1803-4A72-81AC-3BB4378D969B}">
      <dgm:prSet/>
      <dgm:spPr/>
      <dgm:t>
        <a:bodyPr/>
        <a:lstStyle/>
        <a:p>
          <a:endParaRPr lang="de-DE">
            <a:solidFill>
              <a:schemeClr val="tx1"/>
            </a:solidFill>
          </a:endParaRPr>
        </a:p>
      </dgm:t>
    </dgm:pt>
    <dgm:pt modelId="{5B848891-0199-4CB5-A811-0FDDA9E238B6}" type="sibTrans" cxnId="{4D253E9F-1803-4A72-81AC-3BB4378D969B}">
      <dgm:prSet/>
      <dgm:spPr/>
      <dgm:t>
        <a:bodyPr/>
        <a:lstStyle/>
        <a:p>
          <a:endParaRPr lang="de-DE">
            <a:solidFill>
              <a:schemeClr val="tx1"/>
            </a:solidFill>
          </a:endParaRPr>
        </a:p>
      </dgm:t>
    </dgm:pt>
    <dgm:pt modelId="{2FDA62D7-4A18-4103-934A-7F0B759B79B9}" type="pres">
      <dgm:prSet presAssocID="{5F7F58E9-A7EB-4841-B19A-FD5CBB92F187}" presName="diagram" presStyleCnt="0">
        <dgm:presLayoutVars>
          <dgm:dir/>
          <dgm:resizeHandles val="exact"/>
        </dgm:presLayoutVars>
      </dgm:prSet>
      <dgm:spPr/>
    </dgm:pt>
    <dgm:pt modelId="{6F301D0C-6C25-4AC9-9B36-6491A3BDC9DA}" type="pres">
      <dgm:prSet presAssocID="{67B6D34A-2287-4557-81A0-A408F491FE38}" presName="node" presStyleLbl="node1" presStyleIdx="0" presStyleCnt="4" custLinFactNeighborX="646" custLinFactNeighborY="-362">
        <dgm:presLayoutVars>
          <dgm:bulletEnabled val="1"/>
        </dgm:presLayoutVars>
      </dgm:prSet>
      <dgm:spPr/>
    </dgm:pt>
    <dgm:pt modelId="{88A10277-3BC3-4032-86EE-2A9F5C4DCE60}" type="pres">
      <dgm:prSet presAssocID="{17EB6073-2979-438B-943F-85F017BFCCF9}" presName="sibTrans" presStyleCnt="0"/>
      <dgm:spPr/>
    </dgm:pt>
    <dgm:pt modelId="{81474750-EF91-44D1-B0F3-226769E8AFF8}" type="pres">
      <dgm:prSet presAssocID="{F5B3CBF0-7FA8-4809-9F8B-E8996A25EB77}" presName="node" presStyleLbl="node1" presStyleIdx="1" presStyleCnt="4">
        <dgm:presLayoutVars>
          <dgm:bulletEnabled val="1"/>
        </dgm:presLayoutVars>
      </dgm:prSet>
      <dgm:spPr/>
    </dgm:pt>
    <dgm:pt modelId="{B5227C6F-0E28-47A2-9AC8-870C38902E81}" type="pres">
      <dgm:prSet presAssocID="{D0389BFE-D9BD-4A63-B719-9A1886506E15}" presName="sibTrans" presStyleCnt="0"/>
      <dgm:spPr/>
    </dgm:pt>
    <dgm:pt modelId="{5B5333A4-25B5-4EEB-B3FE-67D45AFB948D}" type="pres">
      <dgm:prSet presAssocID="{FC99F61D-6BAA-40AD-B5DD-872B7AA5F9CC}" presName="node" presStyleLbl="node1" presStyleIdx="2" presStyleCnt="4" custLinFactNeighborY="-4180">
        <dgm:presLayoutVars>
          <dgm:bulletEnabled val="1"/>
        </dgm:presLayoutVars>
      </dgm:prSet>
      <dgm:spPr/>
    </dgm:pt>
    <dgm:pt modelId="{68611058-5BE1-4838-AA46-DBA0BA0602BE}" type="pres">
      <dgm:prSet presAssocID="{D50599A6-3B57-4BBE-9F9E-6DB6CBF7A6C2}" presName="sibTrans" presStyleCnt="0"/>
      <dgm:spPr/>
    </dgm:pt>
    <dgm:pt modelId="{41E870DA-92E7-4523-9739-B7B9B6E87DCF}" type="pres">
      <dgm:prSet presAssocID="{B836F0EA-B204-48C1-A9AB-F55ED88DA678}" presName="node" presStyleLbl="node1" presStyleIdx="3" presStyleCnt="4" custScaleY="103916" custLinFactNeighborY="-3762">
        <dgm:presLayoutVars>
          <dgm:bulletEnabled val="1"/>
        </dgm:presLayoutVars>
      </dgm:prSet>
      <dgm:spPr/>
    </dgm:pt>
  </dgm:ptLst>
  <dgm:cxnLst>
    <dgm:cxn modelId="{52BF5505-AD60-4FE8-95B3-8F60F1E98096}" srcId="{5F7F58E9-A7EB-4841-B19A-FD5CBB92F187}" destId="{F5B3CBF0-7FA8-4809-9F8B-E8996A25EB77}" srcOrd="1" destOrd="0" parTransId="{062A42DC-203D-44E7-B700-CD0BFE527C29}" sibTransId="{D0389BFE-D9BD-4A63-B719-9A1886506E15}"/>
    <dgm:cxn modelId="{D99BA70C-E696-4F4E-BCD6-0287DA50F565}" srcId="{5F7F58E9-A7EB-4841-B19A-FD5CBB92F187}" destId="{FC99F61D-6BAA-40AD-B5DD-872B7AA5F9CC}" srcOrd="2" destOrd="0" parTransId="{EEF979D1-E696-404F-B1D2-C6360EA10C82}" sibTransId="{D50599A6-3B57-4BBE-9F9E-6DB6CBF7A6C2}"/>
    <dgm:cxn modelId="{196FA73F-F814-4084-9755-F45EBDF56866}" type="presOf" srcId="{5F7F58E9-A7EB-4841-B19A-FD5CBB92F187}" destId="{2FDA62D7-4A18-4103-934A-7F0B759B79B9}" srcOrd="0" destOrd="0" presId="urn:microsoft.com/office/officeart/2005/8/layout/default"/>
    <dgm:cxn modelId="{A00BCE4D-9045-424B-839D-B66607A33894}" type="presOf" srcId="{FC99F61D-6BAA-40AD-B5DD-872B7AA5F9CC}" destId="{5B5333A4-25B5-4EEB-B3FE-67D45AFB948D}" srcOrd="0" destOrd="0" presId="urn:microsoft.com/office/officeart/2005/8/layout/default"/>
    <dgm:cxn modelId="{4D253E9F-1803-4A72-81AC-3BB4378D969B}" srcId="{5F7F58E9-A7EB-4841-B19A-FD5CBB92F187}" destId="{B836F0EA-B204-48C1-A9AB-F55ED88DA678}" srcOrd="3" destOrd="0" parTransId="{1F2940E0-4463-4164-B265-42BDFF598F21}" sibTransId="{5B848891-0199-4CB5-A811-0FDDA9E238B6}"/>
    <dgm:cxn modelId="{18EAC3BA-0E98-4CA9-82CD-B25623C301B2}" type="presOf" srcId="{B836F0EA-B204-48C1-A9AB-F55ED88DA678}" destId="{41E870DA-92E7-4523-9739-B7B9B6E87DCF}" srcOrd="0" destOrd="0" presId="urn:microsoft.com/office/officeart/2005/8/layout/default"/>
    <dgm:cxn modelId="{E8E2E0C6-8A90-4BCC-93C5-C80A27B389D1}" type="presOf" srcId="{67B6D34A-2287-4557-81A0-A408F491FE38}" destId="{6F301D0C-6C25-4AC9-9B36-6491A3BDC9DA}" srcOrd="0" destOrd="0" presId="urn:microsoft.com/office/officeart/2005/8/layout/default"/>
    <dgm:cxn modelId="{708782D0-E999-4F24-9B4C-11FCF4CB80EB}" srcId="{5F7F58E9-A7EB-4841-B19A-FD5CBB92F187}" destId="{67B6D34A-2287-4557-81A0-A408F491FE38}" srcOrd="0" destOrd="0" parTransId="{CEF67CB9-EC25-4FB4-8314-F2366DFB5069}" sibTransId="{17EB6073-2979-438B-943F-85F017BFCCF9}"/>
    <dgm:cxn modelId="{6E8DBFE7-2781-4366-8424-B296673AE365}" type="presOf" srcId="{F5B3CBF0-7FA8-4809-9F8B-E8996A25EB77}" destId="{81474750-EF91-44D1-B0F3-226769E8AFF8}" srcOrd="0" destOrd="0" presId="urn:microsoft.com/office/officeart/2005/8/layout/default"/>
    <dgm:cxn modelId="{3793C968-C7B9-442B-8B06-9D9388C60C6D}" type="presParOf" srcId="{2FDA62D7-4A18-4103-934A-7F0B759B79B9}" destId="{6F301D0C-6C25-4AC9-9B36-6491A3BDC9DA}" srcOrd="0" destOrd="0" presId="urn:microsoft.com/office/officeart/2005/8/layout/default"/>
    <dgm:cxn modelId="{17E45167-5116-4AD9-88B6-41C235AF3028}" type="presParOf" srcId="{2FDA62D7-4A18-4103-934A-7F0B759B79B9}" destId="{88A10277-3BC3-4032-86EE-2A9F5C4DCE60}" srcOrd="1" destOrd="0" presId="urn:microsoft.com/office/officeart/2005/8/layout/default"/>
    <dgm:cxn modelId="{F14D58C4-2F87-4333-9AAF-7A027BFC1A60}" type="presParOf" srcId="{2FDA62D7-4A18-4103-934A-7F0B759B79B9}" destId="{81474750-EF91-44D1-B0F3-226769E8AFF8}" srcOrd="2" destOrd="0" presId="urn:microsoft.com/office/officeart/2005/8/layout/default"/>
    <dgm:cxn modelId="{87F05F28-6D6C-43CA-994E-AE4E7E5FFC16}" type="presParOf" srcId="{2FDA62D7-4A18-4103-934A-7F0B759B79B9}" destId="{B5227C6F-0E28-47A2-9AC8-870C38902E81}" srcOrd="3" destOrd="0" presId="urn:microsoft.com/office/officeart/2005/8/layout/default"/>
    <dgm:cxn modelId="{AA1CFEA3-12D9-4B1C-908B-3AB8C723D05F}" type="presParOf" srcId="{2FDA62D7-4A18-4103-934A-7F0B759B79B9}" destId="{5B5333A4-25B5-4EEB-B3FE-67D45AFB948D}" srcOrd="4" destOrd="0" presId="urn:microsoft.com/office/officeart/2005/8/layout/default"/>
    <dgm:cxn modelId="{87DB2531-975D-45C5-80ED-E1CABA41BDD8}" type="presParOf" srcId="{2FDA62D7-4A18-4103-934A-7F0B759B79B9}" destId="{68611058-5BE1-4838-AA46-DBA0BA0602BE}" srcOrd="5" destOrd="0" presId="urn:microsoft.com/office/officeart/2005/8/layout/default"/>
    <dgm:cxn modelId="{7F94F37F-8AB0-449E-8E79-B2271BBD1944}" type="presParOf" srcId="{2FDA62D7-4A18-4103-934A-7F0B759B79B9}" destId="{41E870DA-92E7-4523-9739-B7B9B6E87DC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2C924-29BE-4E85-AA08-3E42A5494DB8}">
      <dsp:nvSpPr>
        <dsp:cNvPr id="0" name=""/>
        <dsp:cNvSpPr/>
      </dsp:nvSpPr>
      <dsp:spPr>
        <a:xfrm>
          <a:off x="0" y="21328"/>
          <a:ext cx="8097837" cy="379080"/>
        </a:xfrm>
        <a:prstGeom prst="roundRect">
          <a:avLst/>
        </a:prstGeom>
        <a:solidFill>
          <a:schemeClr val="lt1">
            <a:hueOff val="0"/>
            <a:satOff val="0"/>
            <a:lumOff val="0"/>
            <a:alphaOff val="0"/>
          </a:schemeClr>
        </a:solidFill>
        <a:ln w="12700" cap="flat" cmpd="sng" algn="ctr">
          <a:solidFill>
            <a:srgbClr val="FF5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50000"/>
            </a:lnSpc>
            <a:spcBef>
              <a:spcPct val="0"/>
            </a:spcBef>
            <a:spcAft>
              <a:spcPct val="35000"/>
            </a:spcAft>
            <a:buNone/>
          </a:pPr>
          <a:r>
            <a:rPr lang="de-DE" sz="1200" b="1" kern="1200" dirty="0">
              <a:latin typeface="Calibri" panose="020F0502020204030204" pitchFamily="34" charset="0"/>
              <a:cs typeface="Calibri" panose="020F0502020204030204" pitchFamily="34" charset="0"/>
            </a:rPr>
            <a:t>1. Auswirkungen der Eintragung in das </a:t>
          </a:r>
          <a:r>
            <a:rPr lang="de-DE" sz="1200" b="1" kern="1200" dirty="0" err="1">
              <a:latin typeface="Calibri" panose="020F0502020204030204" pitchFamily="34" charset="0"/>
              <a:cs typeface="Calibri" panose="020F0502020204030204" pitchFamily="34" charset="0"/>
            </a:rPr>
            <a:t>Runts</a:t>
          </a:r>
          <a:r>
            <a:rPr lang="de-DE" sz="1200" b="1" kern="1200" dirty="0">
              <a:latin typeface="Calibri" panose="020F0502020204030204" pitchFamily="34" charset="0"/>
              <a:cs typeface="Calibri" panose="020F0502020204030204" pitchFamily="34" charset="0"/>
            </a:rPr>
            <a:t> und Voraussetzungen der Eintragung</a:t>
          </a:r>
          <a:endParaRPr lang="de-DE" sz="1200" kern="1200" dirty="0">
            <a:latin typeface="Calibri" panose="020F0502020204030204" pitchFamily="34" charset="0"/>
            <a:cs typeface="Calibri" panose="020F0502020204030204" pitchFamily="34" charset="0"/>
          </a:endParaRPr>
        </a:p>
      </dsp:txBody>
      <dsp:txXfrm>
        <a:off x="18505" y="39833"/>
        <a:ext cx="8060827" cy="342070"/>
      </dsp:txXfrm>
    </dsp:sp>
    <dsp:sp modelId="{DD28389C-6A72-4AB8-AF6E-51C4B3F3B80E}">
      <dsp:nvSpPr>
        <dsp:cNvPr id="0" name=""/>
        <dsp:cNvSpPr/>
      </dsp:nvSpPr>
      <dsp:spPr>
        <a:xfrm>
          <a:off x="0" y="434968"/>
          <a:ext cx="8097837" cy="379080"/>
        </a:xfrm>
        <a:prstGeom prst="roundRect">
          <a:avLst/>
        </a:prstGeom>
        <a:solidFill>
          <a:schemeClr val="lt1">
            <a:hueOff val="0"/>
            <a:satOff val="0"/>
            <a:lumOff val="0"/>
            <a:alphaOff val="0"/>
          </a:schemeClr>
        </a:solidFill>
        <a:ln w="12700" cap="flat" cmpd="sng" algn="ctr">
          <a:solidFill>
            <a:srgbClr val="FF5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50000"/>
            </a:lnSpc>
            <a:spcBef>
              <a:spcPct val="0"/>
            </a:spcBef>
            <a:spcAft>
              <a:spcPct val="35000"/>
            </a:spcAft>
            <a:buNone/>
          </a:pPr>
          <a:r>
            <a:rPr lang="de-DE" sz="1200" b="1" kern="1200" dirty="0">
              <a:latin typeface="Calibri" panose="020F0502020204030204" pitchFamily="34" charset="0"/>
              <a:cs typeface="Calibri" panose="020F0502020204030204" pitchFamily="34" charset="0"/>
            </a:rPr>
            <a:t>2. Die wichtigsten Sektionen im </a:t>
          </a:r>
          <a:r>
            <a:rPr lang="de-DE" sz="1200" b="1" kern="1200" dirty="0" err="1">
              <a:latin typeface="Calibri" panose="020F0502020204030204" pitchFamily="34" charset="0"/>
              <a:cs typeface="Calibri" panose="020F0502020204030204" pitchFamily="34" charset="0"/>
            </a:rPr>
            <a:t>Runts</a:t>
          </a:r>
          <a:r>
            <a:rPr lang="de-DE" sz="1200" b="1" kern="1200" dirty="0">
              <a:latin typeface="Calibri" panose="020F0502020204030204" pitchFamily="34" charset="0"/>
              <a:cs typeface="Calibri" panose="020F0502020204030204" pitchFamily="34" charset="0"/>
            </a:rPr>
            <a:t> und ihre Vorteile</a:t>
          </a:r>
          <a:endParaRPr lang="de-DE" sz="1200" kern="1200" dirty="0">
            <a:latin typeface="Calibri" panose="020F0502020204030204" pitchFamily="34" charset="0"/>
            <a:cs typeface="Calibri" panose="020F0502020204030204" pitchFamily="34" charset="0"/>
          </a:endParaRPr>
        </a:p>
      </dsp:txBody>
      <dsp:txXfrm>
        <a:off x="18505" y="453473"/>
        <a:ext cx="8060827" cy="342070"/>
      </dsp:txXfrm>
    </dsp:sp>
    <dsp:sp modelId="{8D2E65CB-B513-43CE-BBA1-9E8F851AF407}">
      <dsp:nvSpPr>
        <dsp:cNvPr id="0" name=""/>
        <dsp:cNvSpPr/>
      </dsp:nvSpPr>
      <dsp:spPr>
        <a:xfrm>
          <a:off x="0" y="814048"/>
          <a:ext cx="8097837" cy="509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106" tIns="12700" rIns="71120" bIns="12700" numCol="1" spcCol="1270" anchor="t" anchorCtr="0">
          <a:noAutofit/>
        </a:bodyPr>
        <a:lstStyle/>
        <a:p>
          <a:pPr marL="57150" lvl="1" indent="-57150" algn="l" defTabSz="444500">
            <a:lnSpc>
              <a:spcPct val="150000"/>
            </a:lnSpc>
            <a:spcBef>
              <a:spcPct val="0"/>
            </a:spcBef>
            <a:spcAft>
              <a:spcPct val="20000"/>
            </a:spcAft>
            <a:buChar char="•"/>
          </a:pPr>
          <a:r>
            <a:rPr lang="de-DE" sz="1000" b="1" kern="1200" dirty="0">
              <a:latin typeface="Calibri" panose="020F0502020204030204" pitchFamily="34" charset="0"/>
              <a:cs typeface="Calibri" panose="020F0502020204030204" pitchFamily="34" charset="0"/>
            </a:rPr>
            <a:t> andere Körperschaften des Dritten Sektors</a:t>
          </a:r>
          <a:endParaRPr lang="de-DE" sz="1000" kern="1200" dirty="0">
            <a:latin typeface="Calibri" panose="020F0502020204030204" pitchFamily="34" charset="0"/>
            <a:cs typeface="Calibri" panose="020F0502020204030204" pitchFamily="34" charset="0"/>
          </a:endParaRPr>
        </a:p>
        <a:p>
          <a:pPr marL="57150" lvl="1" indent="-57150" algn="l" defTabSz="444500">
            <a:lnSpc>
              <a:spcPct val="150000"/>
            </a:lnSpc>
            <a:spcBef>
              <a:spcPct val="0"/>
            </a:spcBef>
            <a:spcAft>
              <a:spcPct val="20000"/>
            </a:spcAft>
            <a:buChar char="•"/>
          </a:pPr>
          <a:r>
            <a:rPr lang="de-DE" sz="1000" b="1" kern="1200" dirty="0">
              <a:latin typeface="Calibri" panose="020F0502020204030204" pitchFamily="34" charset="0"/>
              <a:cs typeface="Calibri" panose="020F0502020204030204" pitchFamily="34" charset="0"/>
            </a:rPr>
            <a:t> Ehrenamtliche Organisationen und Vereine zur Förderung des Gemeinwesens </a:t>
          </a:r>
          <a:endParaRPr lang="de-DE" sz="1000" kern="1200" dirty="0">
            <a:latin typeface="Calibri" panose="020F0502020204030204" pitchFamily="34" charset="0"/>
            <a:cs typeface="Calibri" panose="020F0502020204030204" pitchFamily="34" charset="0"/>
          </a:endParaRPr>
        </a:p>
      </dsp:txBody>
      <dsp:txXfrm>
        <a:off x="0" y="814048"/>
        <a:ext cx="8097837" cy="509220"/>
      </dsp:txXfrm>
    </dsp:sp>
    <dsp:sp modelId="{68CB2878-E4DB-49D5-9EBE-5F7FA98B7227}">
      <dsp:nvSpPr>
        <dsp:cNvPr id="0" name=""/>
        <dsp:cNvSpPr/>
      </dsp:nvSpPr>
      <dsp:spPr>
        <a:xfrm>
          <a:off x="0" y="1323268"/>
          <a:ext cx="8097837" cy="379080"/>
        </a:xfrm>
        <a:prstGeom prst="roundRect">
          <a:avLst/>
        </a:prstGeom>
        <a:solidFill>
          <a:schemeClr val="lt1">
            <a:hueOff val="0"/>
            <a:satOff val="0"/>
            <a:lumOff val="0"/>
            <a:alphaOff val="0"/>
          </a:schemeClr>
        </a:solidFill>
        <a:ln w="12700" cap="flat" cmpd="sng" algn="ctr">
          <a:solidFill>
            <a:srgbClr val="FF5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50000"/>
            </a:lnSpc>
            <a:spcBef>
              <a:spcPct val="0"/>
            </a:spcBef>
            <a:spcAft>
              <a:spcPct val="35000"/>
            </a:spcAft>
            <a:buNone/>
          </a:pPr>
          <a:r>
            <a:rPr lang="de-DE" sz="1200" b="1" kern="1200" dirty="0">
              <a:latin typeface="Calibri" panose="020F0502020204030204" pitchFamily="34" charset="0"/>
              <a:cs typeface="Calibri" panose="020F0502020204030204" pitchFamily="34" charset="0"/>
            </a:rPr>
            <a:t>3. Ersteinstieg im </a:t>
          </a:r>
          <a:r>
            <a:rPr lang="de-DE" sz="1200" b="1" kern="1200" dirty="0" err="1">
              <a:latin typeface="Calibri" panose="020F0502020204030204" pitchFamily="34" charset="0"/>
              <a:cs typeface="Calibri" panose="020F0502020204030204" pitchFamily="34" charset="0"/>
            </a:rPr>
            <a:t>Runts</a:t>
          </a:r>
          <a:endParaRPr lang="de-DE" sz="1200" kern="1200" dirty="0">
            <a:latin typeface="Calibri" panose="020F0502020204030204" pitchFamily="34" charset="0"/>
            <a:cs typeface="Calibri" panose="020F0502020204030204" pitchFamily="34" charset="0"/>
          </a:endParaRPr>
        </a:p>
      </dsp:txBody>
      <dsp:txXfrm>
        <a:off x="18505" y="1341773"/>
        <a:ext cx="8060827" cy="342070"/>
      </dsp:txXfrm>
    </dsp:sp>
    <dsp:sp modelId="{F29C404E-4366-4536-A006-B3E5E55CC490}">
      <dsp:nvSpPr>
        <dsp:cNvPr id="0" name=""/>
        <dsp:cNvSpPr/>
      </dsp:nvSpPr>
      <dsp:spPr>
        <a:xfrm>
          <a:off x="0" y="1736909"/>
          <a:ext cx="8097837" cy="379080"/>
        </a:xfrm>
        <a:prstGeom prst="roundRect">
          <a:avLst/>
        </a:prstGeom>
        <a:solidFill>
          <a:schemeClr val="lt1">
            <a:hueOff val="0"/>
            <a:satOff val="0"/>
            <a:lumOff val="0"/>
            <a:alphaOff val="0"/>
          </a:schemeClr>
        </a:solidFill>
        <a:ln w="12700" cap="flat" cmpd="sng" algn="ctr">
          <a:solidFill>
            <a:srgbClr val="FF5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50000"/>
            </a:lnSpc>
            <a:spcBef>
              <a:spcPct val="0"/>
            </a:spcBef>
            <a:spcAft>
              <a:spcPct val="35000"/>
            </a:spcAft>
            <a:buNone/>
          </a:pPr>
          <a:r>
            <a:rPr lang="de-DE" sz="1200" b="1" kern="1200" dirty="0">
              <a:latin typeface="Calibri" panose="020F0502020204030204" pitchFamily="34" charset="0"/>
              <a:cs typeface="Calibri" panose="020F0502020204030204" pitchFamily="34" charset="0"/>
            </a:rPr>
            <a:t>4. Änderungsantrag</a:t>
          </a:r>
          <a:endParaRPr lang="de-DE" sz="1200" kern="1200" dirty="0">
            <a:latin typeface="Calibri" panose="020F0502020204030204" pitchFamily="34" charset="0"/>
            <a:cs typeface="Calibri" panose="020F0502020204030204" pitchFamily="34" charset="0"/>
          </a:endParaRPr>
        </a:p>
      </dsp:txBody>
      <dsp:txXfrm>
        <a:off x="18505" y="1755414"/>
        <a:ext cx="8060827" cy="342070"/>
      </dsp:txXfrm>
    </dsp:sp>
    <dsp:sp modelId="{046EBAFA-12AB-4829-968A-E921048D33D3}">
      <dsp:nvSpPr>
        <dsp:cNvPr id="0" name=""/>
        <dsp:cNvSpPr/>
      </dsp:nvSpPr>
      <dsp:spPr>
        <a:xfrm>
          <a:off x="0" y="2150549"/>
          <a:ext cx="8097837" cy="379080"/>
        </a:xfrm>
        <a:prstGeom prst="roundRect">
          <a:avLst/>
        </a:prstGeom>
        <a:solidFill>
          <a:schemeClr val="lt1">
            <a:hueOff val="0"/>
            <a:satOff val="0"/>
            <a:lumOff val="0"/>
            <a:alphaOff val="0"/>
          </a:schemeClr>
        </a:solidFill>
        <a:ln w="12700" cap="flat" cmpd="sng" algn="ctr">
          <a:solidFill>
            <a:srgbClr val="FF5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50000"/>
            </a:lnSpc>
            <a:spcBef>
              <a:spcPct val="0"/>
            </a:spcBef>
            <a:spcAft>
              <a:spcPct val="35000"/>
            </a:spcAft>
            <a:buNone/>
          </a:pPr>
          <a:r>
            <a:rPr lang="de-DE" sz="1200" b="1" kern="1200" dirty="0">
              <a:latin typeface="Calibri" panose="020F0502020204030204" pitchFamily="34" charset="0"/>
              <a:cs typeface="Calibri" panose="020F0502020204030204" pitchFamily="34" charset="0"/>
            </a:rPr>
            <a:t>5. Verpflichtungen</a:t>
          </a:r>
          <a:endParaRPr lang="de-DE" sz="1200" kern="1200" dirty="0">
            <a:latin typeface="Calibri" panose="020F0502020204030204" pitchFamily="34" charset="0"/>
            <a:cs typeface="Calibri" panose="020F0502020204030204" pitchFamily="34" charset="0"/>
          </a:endParaRPr>
        </a:p>
      </dsp:txBody>
      <dsp:txXfrm>
        <a:off x="18505" y="2169054"/>
        <a:ext cx="8060827" cy="342070"/>
      </dsp:txXfrm>
    </dsp:sp>
    <dsp:sp modelId="{E3407B50-906A-47A2-A917-CA5F1A00756C}">
      <dsp:nvSpPr>
        <dsp:cNvPr id="0" name=""/>
        <dsp:cNvSpPr/>
      </dsp:nvSpPr>
      <dsp:spPr>
        <a:xfrm>
          <a:off x="0" y="2529629"/>
          <a:ext cx="8097837" cy="770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106" tIns="12700" rIns="71120" bIns="12700" numCol="1" spcCol="1270" anchor="t" anchorCtr="0">
          <a:noAutofit/>
        </a:bodyPr>
        <a:lstStyle/>
        <a:p>
          <a:pPr marL="57150" lvl="1" indent="-57150" algn="l" defTabSz="444500">
            <a:lnSpc>
              <a:spcPct val="150000"/>
            </a:lnSpc>
            <a:spcBef>
              <a:spcPct val="0"/>
            </a:spcBef>
            <a:spcAft>
              <a:spcPct val="20000"/>
            </a:spcAft>
            <a:buChar char="•"/>
          </a:pPr>
          <a:r>
            <a:rPr lang="de-DE" sz="1000" b="1" kern="1200" dirty="0">
              <a:latin typeface="Calibri" panose="020F0502020204030204" pitchFamily="34" charset="0"/>
              <a:cs typeface="Calibri" panose="020F0502020204030204" pitchFamily="34" charset="0"/>
            </a:rPr>
            <a:t> jährlich</a:t>
          </a:r>
          <a:endParaRPr lang="de-DE" sz="1000" kern="1200" dirty="0">
            <a:latin typeface="Calibri" panose="020F0502020204030204" pitchFamily="34" charset="0"/>
            <a:cs typeface="Calibri" panose="020F0502020204030204" pitchFamily="34" charset="0"/>
          </a:endParaRPr>
        </a:p>
        <a:p>
          <a:pPr marL="57150" lvl="1" indent="-57150" algn="l" defTabSz="444500">
            <a:lnSpc>
              <a:spcPct val="150000"/>
            </a:lnSpc>
            <a:spcBef>
              <a:spcPct val="0"/>
            </a:spcBef>
            <a:spcAft>
              <a:spcPct val="20000"/>
            </a:spcAft>
            <a:buChar char="•"/>
          </a:pPr>
          <a:r>
            <a:rPr lang="de-DE" sz="1000" b="1" kern="1200" dirty="0">
              <a:latin typeface="Calibri" panose="020F0502020204030204" pitchFamily="34" charset="0"/>
              <a:cs typeface="Calibri" panose="020F0502020204030204" pitchFamily="34" charset="0"/>
            </a:rPr>
            <a:t> punktuell</a:t>
          </a:r>
          <a:endParaRPr lang="de-DE" sz="1000" kern="1200" dirty="0">
            <a:latin typeface="Calibri" panose="020F0502020204030204" pitchFamily="34" charset="0"/>
            <a:cs typeface="Calibri" panose="020F0502020204030204" pitchFamily="34" charset="0"/>
          </a:endParaRPr>
        </a:p>
        <a:p>
          <a:pPr marL="57150" lvl="1" indent="-57150" algn="l" defTabSz="444500">
            <a:lnSpc>
              <a:spcPct val="150000"/>
            </a:lnSpc>
            <a:spcBef>
              <a:spcPct val="0"/>
            </a:spcBef>
            <a:spcAft>
              <a:spcPct val="20000"/>
            </a:spcAft>
            <a:buChar char="•"/>
          </a:pPr>
          <a:r>
            <a:rPr lang="de-DE" sz="1000" b="1" kern="1200" dirty="0">
              <a:latin typeface="Calibri" panose="020F0502020204030204" pitchFamily="34" charset="0"/>
              <a:cs typeface="Calibri" panose="020F0502020204030204" pitchFamily="34" charset="0"/>
            </a:rPr>
            <a:t> sonstige</a:t>
          </a:r>
          <a:endParaRPr lang="de-DE" sz="1000" kern="1200" dirty="0">
            <a:latin typeface="Calibri" panose="020F0502020204030204" pitchFamily="34" charset="0"/>
            <a:cs typeface="Calibri" panose="020F0502020204030204" pitchFamily="34" charset="0"/>
          </a:endParaRPr>
        </a:p>
      </dsp:txBody>
      <dsp:txXfrm>
        <a:off x="0" y="2529629"/>
        <a:ext cx="8097837" cy="770040"/>
      </dsp:txXfrm>
    </dsp:sp>
    <dsp:sp modelId="{3B794D50-F1F2-45A4-8D26-DF35A4B71E16}">
      <dsp:nvSpPr>
        <dsp:cNvPr id="0" name=""/>
        <dsp:cNvSpPr/>
      </dsp:nvSpPr>
      <dsp:spPr>
        <a:xfrm>
          <a:off x="0" y="3299669"/>
          <a:ext cx="8097837" cy="379080"/>
        </a:xfrm>
        <a:prstGeom prst="roundRect">
          <a:avLst/>
        </a:prstGeom>
        <a:solidFill>
          <a:schemeClr val="lt1">
            <a:hueOff val="0"/>
            <a:satOff val="0"/>
            <a:lumOff val="0"/>
            <a:alphaOff val="0"/>
          </a:schemeClr>
        </a:solidFill>
        <a:ln w="12700" cap="flat" cmpd="sng" algn="ctr">
          <a:solidFill>
            <a:srgbClr val="FF5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50000"/>
            </a:lnSpc>
            <a:spcBef>
              <a:spcPct val="0"/>
            </a:spcBef>
            <a:spcAft>
              <a:spcPct val="35000"/>
            </a:spcAft>
            <a:buNone/>
          </a:pPr>
          <a:r>
            <a:rPr lang="de-DE" sz="1200" b="1" kern="1200" dirty="0">
              <a:latin typeface="Calibri" panose="020F0502020204030204" pitchFamily="34" charset="0"/>
              <a:cs typeface="Calibri" panose="020F0502020204030204" pitchFamily="34" charset="0"/>
            </a:rPr>
            <a:t>6. Begriffe im </a:t>
          </a:r>
          <a:r>
            <a:rPr lang="de-DE" sz="1200" b="1" kern="1200" dirty="0" err="1">
              <a:latin typeface="Calibri" panose="020F0502020204030204" pitchFamily="34" charset="0"/>
              <a:cs typeface="Calibri" panose="020F0502020204030204" pitchFamily="34" charset="0"/>
            </a:rPr>
            <a:t>Runts</a:t>
          </a:r>
          <a:r>
            <a:rPr lang="de-DE" sz="1200" b="1" kern="1200" dirty="0">
              <a:latin typeface="Calibri" panose="020F0502020204030204" pitchFamily="34" charset="0"/>
              <a:cs typeface="Calibri" panose="020F0502020204030204" pitchFamily="34" charset="0"/>
            </a:rPr>
            <a:t> - Portal und häufige Fehler</a:t>
          </a:r>
          <a:endParaRPr lang="de-DE" sz="1200" kern="1200" dirty="0">
            <a:latin typeface="Calibri" panose="020F0502020204030204" pitchFamily="34" charset="0"/>
            <a:cs typeface="Calibri" panose="020F0502020204030204" pitchFamily="34" charset="0"/>
          </a:endParaRPr>
        </a:p>
      </dsp:txBody>
      <dsp:txXfrm>
        <a:off x="18505" y="3318174"/>
        <a:ext cx="8060827" cy="342070"/>
      </dsp:txXfrm>
    </dsp:sp>
    <dsp:sp modelId="{D3A26176-5B79-4C70-9D6E-C82A915BCA99}">
      <dsp:nvSpPr>
        <dsp:cNvPr id="0" name=""/>
        <dsp:cNvSpPr/>
      </dsp:nvSpPr>
      <dsp:spPr>
        <a:xfrm>
          <a:off x="0" y="3713309"/>
          <a:ext cx="8097837" cy="379080"/>
        </a:xfrm>
        <a:prstGeom prst="roundRect">
          <a:avLst/>
        </a:prstGeom>
        <a:solidFill>
          <a:schemeClr val="lt1">
            <a:hueOff val="0"/>
            <a:satOff val="0"/>
            <a:lumOff val="0"/>
            <a:alphaOff val="0"/>
          </a:schemeClr>
        </a:solidFill>
        <a:ln w="12700" cap="flat" cmpd="sng" algn="ctr">
          <a:solidFill>
            <a:srgbClr val="FF5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50000"/>
            </a:lnSpc>
            <a:spcBef>
              <a:spcPct val="0"/>
            </a:spcBef>
            <a:spcAft>
              <a:spcPct val="35000"/>
            </a:spcAft>
            <a:buNone/>
          </a:pPr>
          <a:r>
            <a:rPr lang="de-DE" sz="1200" b="1" kern="1200" dirty="0">
              <a:latin typeface="Calibri" panose="020F0502020204030204" pitchFamily="34" charset="0"/>
              <a:cs typeface="Calibri" panose="020F0502020204030204" pitchFamily="34" charset="0"/>
            </a:rPr>
            <a:t>7. Kontrollen im </a:t>
          </a:r>
          <a:r>
            <a:rPr lang="de-DE" sz="1200" b="1" kern="1200" dirty="0" err="1">
              <a:latin typeface="Calibri" panose="020F0502020204030204" pitchFamily="34" charset="0"/>
              <a:cs typeface="Calibri" panose="020F0502020204030204" pitchFamily="34" charset="0"/>
            </a:rPr>
            <a:t>Runts</a:t>
          </a:r>
          <a:endParaRPr lang="de-DE" sz="1200" b="1" kern="1200" dirty="0">
            <a:latin typeface="Calibri" panose="020F0502020204030204" pitchFamily="34" charset="0"/>
            <a:cs typeface="Calibri" panose="020F0502020204030204" pitchFamily="34" charset="0"/>
          </a:endParaRPr>
        </a:p>
      </dsp:txBody>
      <dsp:txXfrm>
        <a:off x="18505" y="3731814"/>
        <a:ext cx="8060827" cy="342070"/>
      </dsp:txXfrm>
    </dsp:sp>
    <dsp:sp modelId="{8EA02B74-1D3D-4D26-9D5E-1155DA034F76}">
      <dsp:nvSpPr>
        <dsp:cNvPr id="0" name=""/>
        <dsp:cNvSpPr/>
      </dsp:nvSpPr>
      <dsp:spPr>
        <a:xfrm>
          <a:off x="0" y="4126949"/>
          <a:ext cx="8097837" cy="379080"/>
        </a:xfrm>
        <a:prstGeom prst="roundRect">
          <a:avLst/>
        </a:prstGeom>
        <a:solidFill>
          <a:schemeClr val="lt1">
            <a:hueOff val="0"/>
            <a:satOff val="0"/>
            <a:lumOff val="0"/>
            <a:alphaOff val="0"/>
          </a:schemeClr>
        </a:solidFill>
        <a:ln w="12700" cap="flat" cmpd="sng" algn="ctr">
          <a:solidFill>
            <a:srgbClr val="FF5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50000"/>
            </a:lnSpc>
            <a:spcBef>
              <a:spcPct val="0"/>
            </a:spcBef>
            <a:spcAft>
              <a:spcPct val="35000"/>
            </a:spcAft>
            <a:buNone/>
          </a:pPr>
          <a:r>
            <a:rPr lang="de-DE" sz="1200" b="1" kern="1200" dirty="0">
              <a:latin typeface="Calibri" panose="020F0502020204030204" pitchFamily="34" charset="0"/>
              <a:cs typeface="Calibri" panose="020F0502020204030204" pitchFamily="34" charset="0"/>
            </a:rPr>
            <a:t>8. Exkurs: Landesverzeichnis der Körperschaften, die Tätigkeiten von allgemeinem Interesse ausüben</a:t>
          </a:r>
        </a:p>
      </dsp:txBody>
      <dsp:txXfrm>
        <a:off x="18505" y="4145454"/>
        <a:ext cx="8060827" cy="342070"/>
      </dsp:txXfrm>
    </dsp:sp>
    <dsp:sp modelId="{DDD9FECA-DB2B-4981-B0C1-3FDC7CA26240}">
      <dsp:nvSpPr>
        <dsp:cNvPr id="0" name=""/>
        <dsp:cNvSpPr/>
      </dsp:nvSpPr>
      <dsp:spPr>
        <a:xfrm>
          <a:off x="0" y="4540588"/>
          <a:ext cx="8097837" cy="379080"/>
        </a:xfrm>
        <a:prstGeom prst="roundRect">
          <a:avLst/>
        </a:prstGeom>
        <a:solidFill>
          <a:schemeClr val="lt1">
            <a:hueOff val="0"/>
            <a:satOff val="0"/>
            <a:lumOff val="0"/>
            <a:alphaOff val="0"/>
          </a:schemeClr>
        </a:solidFill>
        <a:ln w="12700" cap="flat" cmpd="sng" algn="ctr">
          <a:solidFill>
            <a:srgbClr val="FF5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50000"/>
            </a:lnSpc>
            <a:spcBef>
              <a:spcPct val="0"/>
            </a:spcBef>
            <a:spcAft>
              <a:spcPct val="35000"/>
            </a:spcAft>
            <a:buNone/>
          </a:pPr>
          <a:r>
            <a:rPr lang="de-DE" sz="1200" b="1" kern="1200" dirty="0">
              <a:latin typeface="Calibri" panose="020F0502020204030204" pitchFamily="34" charset="0"/>
              <a:cs typeface="Calibri" panose="020F0502020204030204" pitchFamily="34" charset="0"/>
            </a:rPr>
            <a:t>9. Fragen</a:t>
          </a:r>
        </a:p>
      </dsp:txBody>
      <dsp:txXfrm>
        <a:off x="18505" y="4559093"/>
        <a:ext cx="8060827" cy="342070"/>
      </dsp:txXfrm>
    </dsp:sp>
    <dsp:sp modelId="{C93E429E-1BD9-45FF-9460-01CCBA1C119F}">
      <dsp:nvSpPr>
        <dsp:cNvPr id="0" name=""/>
        <dsp:cNvSpPr/>
      </dsp:nvSpPr>
      <dsp:spPr>
        <a:xfrm>
          <a:off x="0" y="4954228"/>
          <a:ext cx="8097837" cy="379080"/>
        </a:xfrm>
        <a:prstGeom prst="roundRect">
          <a:avLst/>
        </a:prstGeom>
        <a:solidFill>
          <a:schemeClr val="lt1">
            <a:hueOff val="0"/>
            <a:satOff val="0"/>
            <a:lumOff val="0"/>
            <a:alphaOff val="0"/>
          </a:schemeClr>
        </a:solidFill>
        <a:ln w="12700" cap="flat" cmpd="sng" algn="ctr">
          <a:solidFill>
            <a:srgbClr val="FF5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50000"/>
            </a:lnSpc>
            <a:spcBef>
              <a:spcPct val="0"/>
            </a:spcBef>
            <a:spcAft>
              <a:spcPct val="35000"/>
            </a:spcAft>
            <a:buNone/>
          </a:pPr>
          <a:r>
            <a:rPr lang="de-DE" sz="1200" b="1" kern="1200" dirty="0">
              <a:latin typeface="Calibri" panose="020F0502020204030204" pitchFamily="34" charset="0"/>
              <a:cs typeface="Calibri" panose="020F0502020204030204" pitchFamily="34" charset="0"/>
            </a:rPr>
            <a:t>10. Nützliche Kontakte</a:t>
          </a:r>
          <a:endParaRPr lang="de-DE" sz="1200" kern="1200" dirty="0">
            <a:latin typeface="Calibri" panose="020F0502020204030204" pitchFamily="34" charset="0"/>
            <a:cs typeface="Calibri" panose="020F0502020204030204" pitchFamily="34" charset="0"/>
          </a:endParaRPr>
        </a:p>
      </dsp:txBody>
      <dsp:txXfrm>
        <a:off x="18505" y="4972733"/>
        <a:ext cx="8060827" cy="3420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80983-9E79-4764-B7F5-EC6A2676DD23}">
      <dsp:nvSpPr>
        <dsp:cNvPr id="0" name=""/>
        <dsp:cNvSpPr/>
      </dsp:nvSpPr>
      <dsp:spPr>
        <a:xfrm>
          <a:off x="0" y="0"/>
          <a:ext cx="7878213" cy="4283772"/>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kern="1200" dirty="0">
              <a:solidFill>
                <a:schemeClr val="tx1"/>
              </a:solidFill>
              <a:latin typeface="Calibri" panose="020F0502020204030204" pitchFamily="34" charset="0"/>
              <a:cs typeface="Calibri" panose="020F0502020204030204" pitchFamily="34" charset="0"/>
            </a:rPr>
            <a:t>Amt für Freiwilligenwesen und Solidarität</a:t>
          </a:r>
        </a:p>
        <a:p>
          <a:pPr marL="0" lvl="0" indent="0" algn="ctr" defTabSz="1066800">
            <a:lnSpc>
              <a:spcPct val="90000"/>
            </a:lnSpc>
            <a:spcBef>
              <a:spcPct val="0"/>
            </a:spcBef>
            <a:spcAft>
              <a:spcPct val="35000"/>
            </a:spcAft>
            <a:buNone/>
          </a:pPr>
          <a:r>
            <a:rPr lang="de-DE" sz="2400" b="0" i="0" kern="1200" dirty="0">
              <a:solidFill>
                <a:schemeClr val="tx1"/>
              </a:solidFill>
              <a:latin typeface="Calibri" panose="020F0502020204030204" pitchFamily="34" charset="0"/>
              <a:cs typeface="Calibri" panose="020F0502020204030204" pitchFamily="34" charset="0"/>
            </a:rPr>
            <a:t>Rittner Straße 33/b</a:t>
          </a:r>
          <a:r>
            <a:rPr lang="de-DE" sz="2400" kern="1200" dirty="0">
              <a:solidFill>
                <a:schemeClr val="tx1"/>
              </a:solidFill>
              <a:latin typeface="Calibri" panose="020F0502020204030204" pitchFamily="34" charset="0"/>
              <a:cs typeface="Calibri" panose="020F0502020204030204" pitchFamily="34" charset="0"/>
            </a:rPr>
            <a:t>, 39100 Bozen</a:t>
          </a:r>
        </a:p>
        <a:p>
          <a:pPr marL="0" lvl="0" indent="0" algn="ctr" defTabSz="1066800">
            <a:lnSpc>
              <a:spcPct val="90000"/>
            </a:lnSpc>
            <a:spcBef>
              <a:spcPct val="0"/>
            </a:spcBef>
            <a:spcAft>
              <a:spcPct val="35000"/>
            </a:spcAft>
            <a:buNone/>
          </a:pPr>
          <a:r>
            <a:rPr lang="de-DE" sz="2400" kern="1200" dirty="0">
              <a:solidFill>
                <a:schemeClr val="tx1"/>
              </a:solidFill>
              <a:latin typeface="Calibri" panose="020F0502020204030204" pitchFamily="34" charset="0"/>
              <a:cs typeface="Calibri" panose="020F0502020204030204" pitchFamily="34" charset="0"/>
            </a:rPr>
            <a:t>Tel. +39 0471 416540</a:t>
          </a:r>
        </a:p>
        <a:p>
          <a:pPr marL="0" lvl="0" indent="0" algn="ctr" defTabSz="1066800">
            <a:lnSpc>
              <a:spcPct val="90000"/>
            </a:lnSpc>
            <a:spcBef>
              <a:spcPct val="0"/>
            </a:spcBef>
            <a:spcAft>
              <a:spcPct val="35000"/>
            </a:spcAft>
            <a:buNone/>
          </a:pPr>
          <a:r>
            <a:rPr lang="de-DE" sz="2400" kern="1200" dirty="0">
              <a:solidFill>
                <a:schemeClr val="tx1"/>
              </a:solidFill>
              <a:latin typeface="Calibri" panose="020F0502020204030204" pitchFamily="34" charset="0"/>
              <a:cs typeface="Calibri" panose="020F0502020204030204" pitchFamily="34" charset="0"/>
            </a:rPr>
            <a:t>E-Mail: </a:t>
          </a:r>
          <a:r>
            <a:rPr lang="de-DE" sz="2400" kern="1200" dirty="0">
              <a:solidFill>
                <a:schemeClr val="accent6">
                  <a:lumMod val="40000"/>
                  <a:lumOff val="60000"/>
                </a:schemeClr>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freiwilligenwesen@provinz.bz.it</a:t>
          </a:r>
          <a:endParaRPr lang="de-DE" sz="2400" kern="1200" dirty="0">
            <a:solidFill>
              <a:schemeClr val="accent6">
                <a:lumMod val="40000"/>
                <a:lumOff val="60000"/>
              </a:schemeClr>
            </a:solidFill>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de-DE" sz="2400" kern="1200" dirty="0">
              <a:solidFill>
                <a:schemeClr val="tx1"/>
              </a:solidFill>
              <a:latin typeface="Calibri" panose="020F0502020204030204" pitchFamily="34" charset="0"/>
              <a:cs typeface="Calibri" panose="020F0502020204030204" pitchFamily="34" charset="0"/>
            </a:rPr>
            <a:t>PEC: </a:t>
          </a:r>
          <a:r>
            <a:rPr lang="de-DE" sz="2400" kern="1200" dirty="0">
              <a:solidFill>
                <a:schemeClr val="accent6">
                  <a:lumMod val="40000"/>
                  <a:lumOff val="60000"/>
                </a:schemeClr>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fs-vs@pec.prov.bz</a:t>
          </a:r>
          <a:endParaRPr lang="de-DE" sz="2400" kern="1200" dirty="0">
            <a:solidFill>
              <a:schemeClr val="accent6">
                <a:lumMod val="40000"/>
                <a:lumOff val="60000"/>
              </a:schemeClr>
            </a:solidFill>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de-DE" sz="2400" kern="1200" dirty="0">
              <a:solidFill>
                <a:srgbClr val="000000"/>
              </a:solidFill>
              <a:latin typeface="Calibri" panose="020F0502020204030204" pitchFamily="34" charset="0"/>
              <a:ea typeface="+mn-ea"/>
              <a:cs typeface="Calibri" panose="020F0502020204030204" pitchFamily="34" charset="0"/>
            </a:rPr>
            <a:t>https://freiwilligenwesen.provinz.bz.it/de/home</a:t>
          </a:r>
        </a:p>
      </dsp:txBody>
      <dsp:txXfrm>
        <a:off x="0" y="0"/>
        <a:ext cx="7878213" cy="42837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06ADE-B378-4A23-8685-2CCC624999DC}">
      <dsp:nvSpPr>
        <dsp:cNvPr id="0" name=""/>
        <dsp:cNvSpPr/>
      </dsp:nvSpPr>
      <dsp:spPr>
        <a:xfrm>
          <a:off x="308074" y="2034"/>
          <a:ext cx="2272047" cy="1363228"/>
        </a:xfrm>
        <a:prstGeom prst="rect">
          <a:avLst/>
        </a:prstGeom>
        <a:solidFill>
          <a:srgbClr val="FF5050"/>
        </a:solidFill>
        <a:ln w="12700" cap="flat" cmpd="sng" algn="ctr">
          <a:solidFill>
            <a:schemeClr val="accent1">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b="0" kern="1200" dirty="0">
              <a:solidFill>
                <a:schemeClr val="tx1"/>
              </a:solidFill>
              <a:latin typeface="Calibri" panose="020F0502020204030204" pitchFamily="34" charset="0"/>
              <a:cs typeface="Calibri" panose="020F0502020204030204" pitchFamily="34" charset="0"/>
            </a:rPr>
            <a:t>Ehrenamtliche Organisationen</a:t>
          </a:r>
        </a:p>
      </dsp:txBody>
      <dsp:txXfrm>
        <a:off x="308074" y="2034"/>
        <a:ext cx="2272047" cy="1363228"/>
      </dsp:txXfrm>
    </dsp:sp>
    <dsp:sp modelId="{46B85630-C2B2-4836-A821-4CD690F03DA4}">
      <dsp:nvSpPr>
        <dsp:cNvPr id="0" name=""/>
        <dsp:cNvSpPr/>
      </dsp:nvSpPr>
      <dsp:spPr>
        <a:xfrm>
          <a:off x="2807326" y="0"/>
          <a:ext cx="2272047" cy="1363228"/>
        </a:xfrm>
        <a:prstGeom prst="rect">
          <a:avLst/>
        </a:prstGeom>
        <a:solidFill>
          <a:srgbClr val="FF505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b="0" kern="1200" dirty="0">
              <a:solidFill>
                <a:schemeClr val="tx1"/>
              </a:solidFill>
              <a:latin typeface="Calibri" panose="020F0502020204030204" pitchFamily="34" charset="0"/>
              <a:cs typeface="Calibri" panose="020F0502020204030204" pitchFamily="34" charset="0"/>
            </a:rPr>
            <a:t>Vereine zur Förderung des Gemeinwesens</a:t>
          </a:r>
        </a:p>
      </dsp:txBody>
      <dsp:txXfrm>
        <a:off x="2807326" y="0"/>
        <a:ext cx="2272047" cy="1363228"/>
      </dsp:txXfrm>
    </dsp:sp>
    <dsp:sp modelId="{FC1118E7-ADE7-4E4C-80C7-5B5FA2334A77}">
      <dsp:nvSpPr>
        <dsp:cNvPr id="0" name=""/>
        <dsp:cNvSpPr/>
      </dsp:nvSpPr>
      <dsp:spPr>
        <a:xfrm>
          <a:off x="5306578" y="2034"/>
          <a:ext cx="2272047" cy="1363228"/>
        </a:xfrm>
        <a:prstGeom prst="rect">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b="0" kern="1200" dirty="0">
              <a:solidFill>
                <a:schemeClr val="tx1"/>
              </a:solidFill>
              <a:latin typeface="Calibri" panose="020F0502020204030204" pitchFamily="34" charset="0"/>
              <a:cs typeface="Calibri" panose="020F0502020204030204" pitchFamily="34" charset="0"/>
            </a:rPr>
            <a:t>andere Körperschaften des Dritten Sektors</a:t>
          </a:r>
        </a:p>
      </dsp:txBody>
      <dsp:txXfrm>
        <a:off x="5306578" y="2034"/>
        <a:ext cx="2272047" cy="1363228"/>
      </dsp:txXfrm>
    </dsp:sp>
    <dsp:sp modelId="{6224BC05-89EE-473A-8204-C1D0D376CE59}">
      <dsp:nvSpPr>
        <dsp:cNvPr id="0" name=""/>
        <dsp:cNvSpPr/>
      </dsp:nvSpPr>
      <dsp:spPr>
        <a:xfrm>
          <a:off x="308074" y="1592467"/>
          <a:ext cx="2272047" cy="1363228"/>
        </a:xfrm>
        <a:prstGeom prst="rect">
          <a:avLst/>
        </a:prstGeom>
        <a:solidFill>
          <a:srgbClr val="FFB3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b="0" kern="1200" dirty="0">
              <a:solidFill>
                <a:schemeClr val="tx1"/>
              </a:solidFill>
              <a:latin typeface="Calibri" panose="020F0502020204030204" pitchFamily="34" charset="0"/>
              <a:cs typeface="Calibri" panose="020F0502020204030204" pitchFamily="34" charset="0"/>
            </a:rPr>
            <a:t>philanthropische Körperschaften</a:t>
          </a:r>
        </a:p>
      </dsp:txBody>
      <dsp:txXfrm>
        <a:off x="308074" y="1592467"/>
        <a:ext cx="2272047" cy="1363228"/>
      </dsp:txXfrm>
    </dsp:sp>
    <dsp:sp modelId="{63C9DC57-750D-4210-91F0-D85A99EF3187}">
      <dsp:nvSpPr>
        <dsp:cNvPr id="0" name=""/>
        <dsp:cNvSpPr/>
      </dsp:nvSpPr>
      <dsp:spPr>
        <a:xfrm>
          <a:off x="2807326" y="1592467"/>
          <a:ext cx="2272047" cy="1363228"/>
        </a:xfrm>
        <a:prstGeom prst="rect">
          <a:avLst/>
        </a:prstGeom>
        <a:solidFill>
          <a:srgbClr val="FFB3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b="0" kern="1200" dirty="0">
              <a:solidFill>
                <a:schemeClr val="tx1"/>
              </a:solidFill>
              <a:latin typeface="Calibri" panose="020F0502020204030204" pitchFamily="34" charset="0"/>
              <a:cs typeface="Calibri" panose="020F0502020204030204" pitchFamily="34" charset="0"/>
            </a:rPr>
            <a:t>Vereinsnetzwerke</a:t>
          </a:r>
        </a:p>
      </dsp:txBody>
      <dsp:txXfrm>
        <a:off x="2807326" y="1592467"/>
        <a:ext cx="2272047" cy="1363228"/>
      </dsp:txXfrm>
    </dsp:sp>
    <dsp:sp modelId="{703603BC-B5D7-4C06-8453-0A9445C06822}">
      <dsp:nvSpPr>
        <dsp:cNvPr id="0" name=""/>
        <dsp:cNvSpPr/>
      </dsp:nvSpPr>
      <dsp:spPr>
        <a:xfrm>
          <a:off x="5306578" y="1592467"/>
          <a:ext cx="2272047" cy="1363228"/>
        </a:xfrm>
        <a:prstGeom prst="rect">
          <a:avLst/>
        </a:prstGeom>
        <a:solidFill>
          <a:srgbClr val="FFB3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b="0" kern="1200" dirty="0">
              <a:solidFill>
                <a:schemeClr val="tx1"/>
              </a:solidFill>
              <a:latin typeface="Calibri" panose="020F0502020204030204" pitchFamily="34" charset="0"/>
              <a:cs typeface="Calibri" panose="020F0502020204030204" pitchFamily="34" charset="0"/>
            </a:rPr>
            <a:t>Gesellschaften zur wechselseitigen Unterstützung</a:t>
          </a:r>
        </a:p>
      </dsp:txBody>
      <dsp:txXfrm>
        <a:off x="5306578" y="1592467"/>
        <a:ext cx="2272047" cy="1363228"/>
      </dsp:txXfrm>
    </dsp:sp>
    <dsp:sp modelId="{FB3E85D6-B81D-47F1-8C5A-F1439F9E4675}">
      <dsp:nvSpPr>
        <dsp:cNvPr id="0" name=""/>
        <dsp:cNvSpPr/>
      </dsp:nvSpPr>
      <dsp:spPr>
        <a:xfrm>
          <a:off x="2807326" y="3182900"/>
          <a:ext cx="2272047" cy="1363228"/>
        </a:xfrm>
        <a:prstGeom prst="rect">
          <a:avLst/>
        </a:prstGeom>
        <a:solidFill>
          <a:srgbClr val="FFB3B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b="0" kern="1200" dirty="0">
              <a:solidFill>
                <a:schemeClr val="tx1"/>
              </a:solidFill>
              <a:latin typeface="Calibri" panose="020F0502020204030204" pitchFamily="34" charset="0"/>
              <a:cs typeface="Calibri" panose="020F0502020204030204" pitchFamily="34" charset="0"/>
            </a:rPr>
            <a:t>Sozialunternehmen, inklusive Sozialgenossenschaften</a:t>
          </a:r>
        </a:p>
      </dsp:txBody>
      <dsp:txXfrm>
        <a:off x="2807326" y="3182900"/>
        <a:ext cx="2272047" cy="1363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41748-296D-4FB0-8B77-855205FD181F}">
      <dsp:nvSpPr>
        <dsp:cNvPr id="0" name=""/>
        <dsp:cNvSpPr/>
      </dsp:nvSpPr>
      <dsp:spPr>
        <a:xfrm>
          <a:off x="116131" y="27837"/>
          <a:ext cx="3267617" cy="1700593"/>
        </a:xfrm>
        <a:prstGeom prst="rect">
          <a:avLst/>
        </a:prstGeom>
        <a:solidFill>
          <a:srgbClr val="FFC9C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chemeClr val="tx1"/>
              </a:solidFill>
              <a:latin typeface="Calibri" panose="020F0502020204030204" pitchFamily="34" charset="0"/>
              <a:cs typeface="Calibri" panose="020F0502020204030204" pitchFamily="34" charset="0"/>
            </a:rPr>
            <a:t>Jährlich:</a:t>
          </a:r>
        </a:p>
        <a:p>
          <a:pPr marL="0" lvl="0" indent="0" algn="ctr" defTabSz="889000">
            <a:lnSpc>
              <a:spcPct val="90000"/>
            </a:lnSpc>
            <a:spcBef>
              <a:spcPct val="0"/>
            </a:spcBef>
            <a:spcAft>
              <a:spcPct val="35000"/>
            </a:spcAft>
            <a:buNone/>
          </a:pPr>
          <a:r>
            <a:rPr lang="de-DE" sz="1200" kern="1200" dirty="0">
              <a:solidFill>
                <a:schemeClr val="tx1"/>
              </a:solidFill>
              <a:latin typeface="Calibri" panose="020F0502020204030204" pitchFamily="34" charset="0"/>
              <a:cs typeface="Calibri" panose="020F0502020204030204" pitchFamily="34" charset="0"/>
            </a:rPr>
            <a:t>Hinterlegung der </a:t>
          </a:r>
          <a:r>
            <a:rPr lang="de-DE" sz="1200" b="1" kern="1200" dirty="0">
              <a:solidFill>
                <a:schemeClr val="tx1"/>
              </a:solidFill>
              <a:latin typeface="Calibri" panose="020F0502020204030204" pitchFamily="34" charset="0"/>
              <a:cs typeface="Calibri" panose="020F0502020204030204" pitchFamily="34" charset="0"/>
            </a:rPr>
            <a:t>Jahresabschlussrechnung/Bilanz </a:t>
          </a:r>
          <a:r>
            <a:rPr lang="de-DE" sz="1200" b="0" kern="1200" dirty="0">
              <a:solidFill>
                <a:schemeClr val="tx1"/>
              </a:solidFill>
              <a:latin typeface="Calibri" panose="020F0502020204030204" pitchFamily="34" charset="0"/>
              <a:cs typeface="Calibri" panose="020F0502020204030204" pitchFamily="34" charset="0"/>
            </a:rPr>
            <a:t>im </a:t>
          </a:r>
          <a:r>
            <a:rPr lang="de-DE" sz="1200" b="0" kern="1200" dirty="0" err="1">
              <a:solidFill>
                <a:schemeClr val="tx1"/>
              </a:solidFill>
              <a:latin typeface="Calibri" panose="020F0502020204030204" pitchFamily="34" charset="0"/>
              <a:cs typeface="Calibri" panose="020F0502020204030204" pitchFamily="34" charset="0"/>
            </a:rPr>
            <a:t>Runts</a:t>
          </a:r>
          <a:r>
            <a:rPr lang="de-DE" sz="1200" b="0" kern="1200" dirty="0">
              <a:solidFill>
                <a:schemeClr val="tx1"/>
              </a:solidFill>
              <a:latin typeface="Calibri" panose="020F0502020204030204" pitchFamily="34" charset="0"/>
              <a:cs typeface="Calibri" panose="020F0502020204030204" pitchFamily="34" charset="0"/>
            </a:rPr>
            <a:t> </a:t>
          </a:r>
          <a:r>
            <a:rPr lang="de-DE" sz="1200" kern="1200" dirty="0">
              <a:solidFill>
                <a:schemeClr val="tx1"/>
              </a:solidFill>
              <a:latin typeface="Calibri" panose="020F0502020204030204" pitchFamily="34" charset="0"/>
              <a:cs typeface="Calibri" panose="020F0502020204030204" pitchFamily="34" charset="0"/>
            </a:rPr>
            <a:t>mit den vorgeschriebenen Modellen</a:t>
          </a:r>
        </a:p>
      </dsp:txBody>
      <dsp:txXfrm>
        <a:off x="116131" y="27837"/>
        <a:ext cx="3267617" cy="1700593"/>
      </dsp:txXfrm>
    </dsp:sp>
    <dsp:sp modelId="{34936CEA-E5B3-42D5-83C8-3F491304AFDF}">
      <dsp:nvSpPr>
        <dsp:cNvPr id="0" name=""/>
        <dsp:cNvSpPr/>
      </dsp:nvSpPr>
      <dsp:spPr>
        <a:xfrm>
          <a:off x="4257437" y="1975299"/>
          <a:ext cx="3452087" cy="1382696"/>
        </a:xfrm>
        <a:prstGeom prst="rect">
          <a:avLst/>
        </a:prstGeom>
        <a:solidFill>
          <a:srgbClr val="FFC9C9">
            <a:alpha val="34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0" i="0" kern="1200" baseline="0" dirty="0">
              <a:solidFill>
                <a:schemeClr val="tx1"/>
              </a:solidFill>
              <a:latin typeface="Calibri" panose="020F0502020204030204" pitchFamily="34" charset="0"/>
              <a:cs typeface="Calibri" panose="020F0502020204030204" pitchFamily="34" charset="0"/>
            </a:rPr>
            <a:t>Die restlichen Körperschaften müssen das </a:t>
          </a:r>
          <a:r>
            <a:rPr lang="de-DE" sz="1200" b="1" i="0" kern="1200" baseline="0" dirty="0">
              <a:solidFill>
                <a:schemeClr val="tx1"/>
              </a:solidFill>
              <a:latin typeface="Calibri" panose="020F0502020204030204" pitchFamily="34" charset="0"/>
              <a:cs typeface="Calibri" panose="020F0502020204030204" pitchFamily="34" charset="0"/>
            </a:rPr>
            <a:t>Kompetenzprinzip</a:t>
          </a:r>
          <a:r>
            <a:rPr lang="de-DE" sz="1200" b="0" i="0" kern="1200" baseline="0" dirty="0">
              <a:solidFill>
                <a:schemeClr val="tx1"/>
              </a:solidFill>
              <a:latin typeface="Calibri" panose="020F0502020204030204" pitchFamily="34" charset="0"/>
              <a:cs typeface="Calibri" panose="020F0502020204030204" pitchFamily="34" charset="0"/>
            </a:rPr>
            <a:t> verwenden.</a:t>
          </a:r>
        </a:p>
        <a:p>
          <a:pPr marL="0" lvl="0" indent="0" algn="ctr" defTabSz="533400">
            <a:lnSpc>
              <a:spcPct val="90000"/>
            </a:lnSpc>
            <a:spcBef>
              <a:spcPct val="0"/>
            </a:spcBef>
            <a:spcAft>
              <a:spcPct val="35000"/>
            </a:spcAft>
            <a:buNone/>
          </a:pPr>
          <a:r>
            <a:rPr lang="de-DE" sz="1200" b="0" i="0" kern="1200" baseline="0" dirty="0">
              <a:solidFill>
                <a:schemeClr val="tx1"/>
              </a:solidFill>
              <a:latin typeface="Calibri" panose="020F0502020204030204" pitchFamily="34" charset="0"/>
              <a:cs typeface="Calibri" panose="020F0502020204030204" pitchFamily="34" charset="0"/>
            </a:rPr>
            <a:t>(</a:t>
          </a:r>
          <a:r>
            <a:rPr lang="de-DE" sz="1200" b="1" i="0" kern="1200" baseline="0" dirty="0">
              <a:solidFill>
                <a:schemeClr val="tx1"/>
              </a:solidFill>
              <a:latin typeface="Calibri" panose="020F0502020204030204" pitchFamily="34" charset="0"/>
              <a:cs typeface="Calibri" panose="020F0502020204030204" pitchFamily="34" charset="0"/>
            </a:rPr>
            <a:t>Modell</a:t>
          </a:r>
          <a:r>
            <a:rPr lang="de-DE" sz="1200" b="1" kern="1200" dirty="0">
              <a:solidFill>
                <a:schemeClr val="tx1"/>
              </a:solidFill>
              <a:latin typeface="Calibri" panose="020F0502020204030204" pitchFamily="34" charset="0"/>
              <a:cs typeface="Calibri" panose="020F0502020204030204" pitchFamily="34" charset="0"/>
            </a:rPr>
            <a:t> A, Modell B und Modell C</a:t>
          </a:r>
          <a:r>
            <a:rPr lang="de-DE" sz="1200" kern="1200" dirty="0">
              <a:solidFill>
                <a:schemeClr val="tx1"/>
              </a:solidFill>
              <a:latin typeface="Calibri" panose="020F0502020204030204" pitchFamily="34" charset="0"/>
              <a:cs typeface="Calibri" panose="020F0502020204030204" pitchFamily="34" charset="0"/>
            </a:rPr>
            <a:t>)</a:t>
          </a:r>
        </a:p>
      </dsp:txBody>
      <dsp:txXfrm>
        <a:off x="4257437" y="1975299"/>
        <a:ext cx="3452087" cy="1382696"/>
      </dsp:txXfrm>
    </dsp:sp>
    <dsp:sp modelId="{083D0AF8-699C-409C-BA01-79452DD6E50F}">
      <dsp:nvSpPr>
        <dsp:cNvPr id="0" name=""/>
        <dsp:cNvSpPr/>
      </dsp:nvSpPr>
      <dsp:spPr>
        <a:xfrm>
          <a:off x="116131" y="2056201"/>
          <a:ext cx="3294826" cy="1345029"/>
        </a:xfrm>
        <a:prstGeom prst="rect">
          <a:avLst/>
        </a:prstGeom>
        <a:solidFill>
          <a:srgbClr val="FFC9C9">
            <a:alpha val="34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chemeClr val="tx1"/>
              </a:solidFill>
              <a:latin typeface="Calibri" panose="020F0502020204030204" pitchFamily="34" charset="0"/>
              <a:cs typeface="Calibri" panose="020F0502020204030204" pitchFamily="34" charset="0"/>
            </a:rPr>
            <a:t>Wann?</a:t>
          </a:r>
        </a:p>
        <a:p>
          <a:pPr marL="0" lvl="0" indent="0" algn="ctr" defTabSz="889000">
            <a:lnSpc>
              <a:spcPct val="90000"/>
            </a:lnSpc>
            <a:spcBef>
              <a:spcPct val="0"/>
            </a:spcBef>
            <a:spcAft>
              <a:spcPct val="35000"/>
            </a:spcAft>
            <a:buNone/>
          </a:pPr>
          <a:r>
            <a:rPr lang="de-DE" sz="1200" kern="1200" dirty="0">
              <a:solidFill>
                <a:schemeClr val="tx1"/>
              </a:solidFill>
              <a:latin typeface="Calibri" panose="020F0502020204030204" pitchFamily="34" charset="0"/>
              <a:cs typeface="Calibri" panose="020F0502020204030204" pitchFamily="34" charset="0"/>
            </a:rPr>
            <a:t>  Innerhalb von </a:t>
          </a:r>
          <a:r>
            <a:rPr lang="de-DE" sz="1200" b="1" kern="1200" dirty="0">
              <a:solidFill>
                <a:schemeClr val="tx1"/>
              </a:solidFill>
              <a:latin typeface="Calibri" panose="020F0502020204030204" pitchFamily="34" charset="0"/>
              <a:cs typeface="Calibri" panose="020F0502020204030204" pitchFamily="34" charset="0"/>
            </a:rPr>
            <a:t>180 Tagen nach Ende des Geschäftsjahres</a:t>
          </a:r>
        </a:p>
        <a:p>
          <a:pPr marL="0" lvl="0" indent="0" algn="ctr" defTabSz="889000">
            <a:lnSpc>
              <a:spcPct val="90000"/>
            </a:lnSpc>
            <a:spcBef>
              <a:spcPct val="0"/>
            </a:spcBef>
            <a:spcAft>
              <a:spcPct val="35000"/>
            </a:spcAft>
            <a:buNone/>
          </a:pPr>
          <a:endParaRPr lang="de-DE" sz="1200" b="1" kern="1200" dirty="0">
            <a:solidFill>
              <a:schemeClr val="tx1"/>
            </a:solidFill>
            <a:latin typeface="Arial" panose="020B0604020202020204" pitchFamily="34" charset="0"/>
            <a:cs typeface="Arial" panose="020B0604020202020204" pitchFamily="34" charset="0"/>
          </a:endParaRPr>
        </a:p>
      </dsp:txBody>
      <dsp:txXfrm>
        <a:off x="116131" y="2056201"/>
        <a:ext cx="3294826" cy="1345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41748-296D-4FB0-8B77-855205FD181F}">
      <dsp:nvSpPr>
        <dsp:cNvPr id="0" name=""/>
        <dsp:cNvSpPr/>
      </dsp:nvSpPr>
      <dsp:spPr>
        <a:xfrm>
          <a:off x="0" y="0"/>
          <a:ext cx="3773909" cy="2264345"/>
        </a:xfrm>
        <a:prstGeom prst="rect">
          <a:avLst/>
        </a:prstGeom>
        <a:solidFill>
          <a:srgbClr val="FF5050">
            <a:alpha val="3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chemeClr val="tx1"/>
              </a:solidFill>
              <a:latin typeface="Calibri" panose="020F0502020204030204" pitchFamily="34" charset="0"/>
              <a:cs typeface="Calibri" panose="020F0502020204030204" pitchFamily="34" charset="0"/>
            </a:rPr>
            <a:t>Jährlich für EO und VFG:</a:t>
          </a:r>
        </a:p>
        <a:p>
          <a:pPr marL="0" lvl="0" indent="0" algn="ctr" defTabSz="889000">
            <a:lnSpc>
              <a:spcPct val="90000"/>
            </a:lnSpc>
            <a:spcBef>
              <a:spcPct val="0"/>
            </a:spcBef>
            <a:spcAft>
              <a:spcPct val="35000"/>
            </a:spcAft>
            <a:buNone/>
          </a:pPr>
          <a:endParaRPr lang="de-DE" sz="2000" b="1" kern="1200" dirty="0">
            <a:solidFill>
              <a:schemeClr val="tx1"/>
            </a:solidFill>
            <a:latin typeface="Calibri" panose="020F0502020204030204" pitchFamily="34" charset="0"/>
            <a:cs typeface="Calibri" panose="020F0502020204030204" pitchFamily="34" charset="0"/>
          </a:endParaRPr>
        </a:p>
        <a:p>
          <a:pPr marL="0" lvl="0" indent="0" algn="ctr" defTabSz="889000">
            <a:lnSpc>
              <a:spcPct val="90000"/>
            </a:lnSpc>
            <a:spcBef>
              <a:spcPct val="0"/>
            </a:spcBef>
            <a:spcAft>
              <a:spcPct val="35000"/>
            </a:spcAft>
            <a:buNone/>
          </a:pPr>
          <a:r>
            <a:rPr lang="de-DE" sz="1400" b="1" kern="1200" dirty="0">
              <a:solidFill>
                <a:schemeClr val="tx1"/>
              </a:solidFill>
              <a:latin typeface="Calibri" panose="020F0502020204030204" pitchFamily="34" charset="0"/>
              <a:cs typeface="Calibri" panose="020F0502020204030204" pitchFamily="34" charset="0"/>
            </a:rPr>
            <a:t>Aktualisierung der Daten im </a:t>
          </a:r>
          <a:r>
            <a:rPr lang="de-DE" sz="1400" b="1" kern="1200" dirty="0" err="1">
              <a:solidFill>
                <a:schemeClr val="tx1"/>
              </a:solidFill>
              <a:latin typeface="Calibri" panose="020F0502020204030204" pitchFamily="34" charset="0"/>
              <a:cs typeface="Calibri" panose="020F0502020204030204" pitchFamily="34" charset="0"/>
            </a:rPr>
            <a:t>Runts</a:t>
          </a:r>
          <a:r>
            <a:rPr lang="de-DE" sz="1400" b="1" kern="1200" dirty="0">
              <a:solidFill>
                <a:schemeClr val="tx1"/>
              </a:solidFill>
              <a:latin typeface="Calibri" panose="020F0502020204030204" pitchFamily="34" charset="0"/>
              <a:cs typeface="Calibri" panose="020F0502020204030204" pitchFamily="34" charset="0"/>
            </a:rPr>
            <a:t>-Portal </a:t>
          </a:r>
          <a:endParaRPr lang="de-DE" sz="1400" kern="1200" dirty="0">
            <a:solidFill>
              <a:schemeClr val="tx1"/>
            </a:solidFill>
            <a:latin typeface="Calibri" panose="020F0502020204030204" pitchFamily="34" charset="0"/>
            <a:cs typeface="Calibri" panose="020F0502020204030204" pitchFamily="34" charset="0"/>
          </a:endParaRPr>
        </a:p>
      </dsp:txBody>
      <dsp:txXfrm>
        <a:off x="0" y="0"/>
        <a:ext cx="3773909" cy="2264345"/>
      </dsp:txXfrm>
    </dsp:sp>
    <dsp:sp modelId="{083D0AF8-699C-409C-BA01-79452DD6E50F}">
      <dsp:nvSpPr>
        <dsp:cNvPr id="0" name=""/>
        <dsp:cNvSpPr/>
      </dsp:nvSpPr>
      <dsp:spPr>
        <a:xfrm>
          <a:off x="4112790" y="0"/>
          <a:ext cx="3773909" cy="2264345"/>
        </a:xfrm>
        <a:prstGeom prst="rect">
          <a:avLst/>
        </a:prstGeom>
        <a:solidFill>
          <a:srgbClr val="FFC9C9">
            <a:alpha val="3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chemeClr val="tx1"/>
              </a:solidFill>
              <a:latin typeface="Calibri" panose="020F0502020204030204" pitchFamily="34" charset="0"/>
              <a:cs typeface="Calibri" panose="020F0502020204030204" pitchFamily="34" charset="0"/>
            </a:rPr>
            <a:t>Wann?</a:t>
          </a:r>
        </a:p>
        <a:p>
          <a:pPr marL="0" lvl="0" indent="0" algn="ctr" defTabSz="889000">
            <a:lnSpc>
              <a:spcPct val="90000"/>
            </a:lnSpc>
            <a:spcBef>
              <a:spcPct val="0"/>
            </a:spcBef>
            <a:spcAft>
              <a:spcPct val="35000"/>
            </a:spcAft>
            <a:buNone/>
          </a:pPr>
          <a:endParaRPr lang="de-DE" sz="1600" b="1" kern="1200" dirty="0">
            <a:solidFill>
              <a:schemeClr val="tx1"/>
            </a:solidFill>
            <a:latin typeface="Calibri" panose="020F0502020204030204" pitchFamily="34" charset="0"/>
            <a:cs typeface="Calibri" panose="020F0502020204030204" pitchFamily="34" charset="0"/>
          </a:endParaRPr>
        </a:p>
        <a:p>
          <a:pPr marL="0" lvl="0" indent="0" algn="ctr" defTabSz="889000">
            <a:lnSpc>
              <a:spcPct val="90000"/>
            </a:lnSpc>
            <a:spcBef>
              <a:spcPct val="0"/>
            </a:spcBef>
            <a:spcAft>
              <a:spcPct val="35000"/>
            </a:spcAft>
            <a:buNone/>
          </a:pPr>
          <a:r>
            <a:rPr lang="de-DE" sz="1400" kern="1200" dirty="0">
              <a:solidFill>
                <a:schemeClr val="tx1"/>
              </a:solidFill>
              <a:latin typeface="Calibri" panose="020F0502020204030204" pitchFamily="34" charset="0"/>
              <a:cs typeface="Calibri" panose="020F0502020204030204" pitchFamily="34" charset="0"/>
              <a:sym typeface="Wingdings" panose="05000000000000000000" pitchFamily="2" charset="2"/>
            </a:rPr>
            <a:t></a:t>
          </a:r>
          <a:r>
            <a:rPr lang="de-DE" sz="1400" kern="1200" dirty="0">
              <a:solidFill>
                <a:schemeClr val="tx1"/>
              </a:solidFill>
              <a:latin typeface="Calibri" panose="020F0502020204030204" pitchFamily="34" charset="0"/>
              <a:cs typeface="Calibri" panose="020F0502020204030204" pitchFamily="34" charset="0"/>
            </a:rPr>
            <a:t> I</a:t>
          </a:r>
          <a:r>
            <a:rPr lang="de-DE" sz="1400" b="0" kern="1200" dirty="0">
              <a:solidFill>
                <a:schemeClr val="tx1"/>
              </a:solidFill>
              <a:latin typeface="Calibri" panose="020F0502020204030204" pitchFamily="34" charset="0"/>
              <a:cs typeface="Calibri" panose="020F0502020204030204" pitchFamily="34" charset="0"/>
            </a:rPr>
            <a:t>nnerhalb</a:t>
          </a:r>
          <a:r>
            <a:rPr lang="de-DE" sz="1400" b="1" kern="1200" dirty="0">
              <a:solidFill>
                <a:schemeClr val="tx1"/>
              </a:solidFill>
              <a:latin typeface="Calibri" panose="020F0502020204030204" pitchFamily="34" charset="0"/>
              <a:cs typeface="Calibri" panose="020F0502020204030204" pitchFamily="34" charset="0"/>
            </a:rPr>
            <a:t> 30. Juni jeden Jahres</a:t>
          </a:r>
        </a:p>
        <a:p>
          <a:pPr marL="0" lvl="0" indent="0" algn="ctr" defTabSz="889000">
            <a:lnSpc>
              <a:spcPct val="90000"/>
            </a:lnSpc>
            <a:spcBef>
              <a:spcPct val="0"/>
            </a:spcBef>
            <a:spcAft>
              <a:spcPct val="35000"/>
            </a:spcAft>
            <a:buNone/>
          </a:pPr>
          <a:r>
            <a:rPr lang="de-DE" sz="1400" b="1" kern="1200" dirty="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de-DE" sz="1400" b="0" kern="1200" dirty="0">
              <a:solidFill>
                <a:schemeClr val="tx1"/>
              </a:solidFill>
              <a:latin typeface="Calibri" panose="020F0502020204030204" pitchFamily="34" charset="0"/>
              <a:cs typeface="Calibri" panose="020F0502020204030204" pitchFamily="34" charset="0"/>
            </a:rPr>
            <a:t>Bezugszeitpunkt der Daten: </a:t>
          </a:r>
          <a:r>
            <a:rPr lang="de-DE" sz="1400" b="1" kern="1200" dirty="0">
              <a:solidFill>
                <a:schemeClr val="tx1"/>
              </a:solidFill>
              <a:latin typeface="Calibri" panose="020F0502020204030204" pitchFamily="34" charset="0"/>
              <a:cs typeface="Calibri" panose="020F0502020204030204" pitchFamily="34" charset="0"/>
            </a:rPr>
            <a:t>31.12 des Vorjahres</a:t>
          </a:r>
          <a:r>
            <a:rPr lang="de-DE" sz="1400" b="1" kern="1200" dirty="0">
              <a:latin typeface="Calibri" panose="020F0502020204030204" pitchFamily="34" charset="0"/>
              <a:cs typeface="Calibri" panose="020F0502020204030204" pitchFamily="34" charset="0"/>
            </a:rPr>
            <a:t>:</a:t>
          </a:r>
          <a:endParaRPr lang="de-DE" sz="1400" b="1" kern="1200" dirty="0">
            <a:solidFill>
              <a:schemeClr val="tx1"/>
            </a:solidFill>
            <a:latin typeface="Calibri" panose="020F0502020204030204" pitchFamily="34" charset="0"/>
            <a:cs typeface="Calibri" panose="020F0502020204030204" pitchFamily="34" charset="0"/>
          </a:endParaRPr>
        </a:p>
      </dsp:txBody>
      <dsp:txXfrm>
        <a:off x="4112790" y="0"/>
        <a:ext cx="3773909" cy="22643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41748-296D-4FB0-8B77-855205FD181F}">
      <dsp:nvSpPr>
        <dsp:cNvPr id="0" name=""/>
        <dsp:cNvSpPr/>
      </dsp:nvSpPr>
      <dsp:spPr>
        <a:xfrm>
          <a:off x="0" y="33475"/>
          <a:ext cx="3754654" cy="2252792"/>
        </a:xfrm>
        <a:prstGeom prst="rect">
          <a:avLst/>
        </a:prstGeom>
        <a:solidFill>
          <a:srgbClr val="FF5050">
            <a:alpha val="3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chemeClr val="tx1"/>
              </a:solidFill>
              <a:latin typeface="Calibri" panose="020F0502020204030204" pitchFamily="34" charset="0"/>
              <a:cs typeface="Calibri" panose="020F0502020204030204" pitchFamily="34" charset="0"/>
            </a:rPr>
            <a:t>Punktuell:</a:t>
          </a:r>
        </a:p>
        <a:p>
          <a:pPr marL="0" lvl="0" indent="0" algn="ctr" defTabSz="889000">
            <a:lnSpc>
              <a:spcPct val="90000"/>
            </a:lnSpc>
            <a:spcBef>
              <a:spcPct val="0"/>
            </a:spcBef>
            <a:spcAft>
              <a:spcPct val="35000"/>
            </a:spcAft>
            <a:buNone/>
          </a:pPr>
          <a:r>
            <a:rPr lang="de-DE" sz="1400" b="1" kern="1200" dirty="0">
              <a:solidFill>
                <a:schemeClr val="tx1"/>
              </a:solidFill>
              <a:latin typeface="Calibri" panose="020F0502020204030204" pitchFamily="34" charset="0"/>
              <a:cs typeface="Calibri" panose="020F0502020204030204" pitchFamily="34" charset="0"/>
            </a:rPr>
            <a:t>bei Änderungen von Daten oder Dokumenten</a:t>
          </a:r>
          <a:endParaRPr lang="de-DE" sz="1400" kern="1200" dirty="0">
            <a:solidFill>
              <a:schemeClr val="tx1"/>
            </a:solidFill>
            <a:latin typeface="Calibri" panose="020F0502020204030204" pitchFamily="34" charset="0"/>
            <a:cs typeface="Calibri" panose="020F0502020204030204" pitchFamily="34" charset="0"/>
          </a:endParaRPr>
        </a:p>
      </dsp:txBody>
      <dsp:txXfrm>
        <a:off x="0" y="33475"/>
        <a:ext cx="3754654" cy="2252792"/>
      </dsp:txXfrm>
    </dsp:sp>
    <dsp:sp modelId="{083D0AF8-699C-409C-BA01-79452DD6E50F}">
      <dsp:nvSpPr>
        <dsp:cNvPr id="0" name=""/>
        <dsp:cNvSpPr/>
      </dsp:nvSpPr>
      <dsp:spPr>
        <a:xfrm>
          <a:off x="4132045" y="0"/>
          <a:ext cx="3754654" cy="2319475"/>
        </a:xfrm>
        <a:prstGeom prst="rect">
          <a:avLst/>
        </a:prstGeom>
        <a:solidFill>
          <a:srgbClr val="FFB3B3">
            <a:alpha val="3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b="1" kern="1200" dirty="0">
              <a:solidFill>
                <a:schemeClr val="tx1"/>
              </a:solidFill>
              <a:latin typeface="Calibri" panose="020F0502020204030204" pitchFamily="34" charset="0"/>
              <a:cs typeface="Calibri" panose="020F0502020204030204" pitchFamily="34" charset="0"/>
            </a:rPr>
            <a:t>Wann?</a:t>
          </a:r>
        </a:p>
        <a:p>
          <a:pPr marL="0" lvl="0" indent="0" algn="ctr" defTabSz="889000">
            <a:lnSpc>
              <a:spcPct val="90000"/>
            </a:lnSpc>
            <a:spcBef>
              <a:spcPct val="0"/>
            </a:spcBef>
            <a:spcAft>
              <a:spcPct val="35000"/>
            </a:spcAft>
            <a:buNone/>
          </a:pPr>
          <a:endParaRPr lang="de-DE" sz="1400" b="1" kern="1200" dirty="0">
            <a:solidFill>
              <a:schemeClr val="tx1"/>
            </a:solidFill>
            <a:latin typeface="Calibri" panose="020F0502020204030204" pitchFamily="34" charset="0"/>
            <a:cs typeface="Calibri" panose="020F0502020204030204" pitchFamily="34" charset="0"/>
          </a:endParaRPr>
        </a:p>
        <a:p>
          <a:pPr marL="0" lvl="0" indent="0" algn="ctr" defTabSz="889000">
            <a:lnSpc>
              <a:spcPct val="90000"/>
            </a:lnSpc>
            <a:spcBef>
              <a:spcPct val="0"/>
            </a:spcBef>
            <a:spcAft>
              <a:spcPct val="35000"/>
            </a:spcAft>
            <a:buNone/>
          </a:pPr>
          <a:r>
            <a:rPr lang="de-DE" sz="1400" kern="1200" dirty="0">
              <a:solidFill>
                <a:schemeClr val="tx1"/>
              </a:solidFill>
              <a:latin typeface="Calibri" panose="020F0502020204030204" pitchFamily="34" charset="0"/>
              <a:cs typeface="Calibri" panose="020F0502020204030204" pitchFamily="34" charset="0"/>
            </a:rPr>
            <a:t>Innerhalb von </a:t>
          </a:r>
          <a:r>
            <a:rPr lang="de-DE" sz="1400" b="1" kern="1200" dirty="0">
              <a:solidFill>
                <a:schemeClr val="tx1"/>
              </a:solidFill>
              <a:latin typeface="Calibri" panose="020F0502020204030204" pitchFamily="34" charset="0"/>
              <a:cs typeface="Calibri" panose="020F0502020204030204" pitchFamily="34" charset="0"/>
            </a:rPr>
            <a:t>30 Tagen ab der Änderung</a:t>
          </a:r>
        </a:p>
      </dsp:txBody>
      <dsp:txXfrm>
        <a:off x="4132045" y="0"/>
        <a:ext cx="3754654" cy="23194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A8DA3-6BDC-44D9-8390-D49B847E5C53}">
      <dsp:nvSpPr>
        <dsp:cNvPr id="0" name=""/>
        <dsp:cNvSpPr/>
      </dsp:nvSpPr>
      <dsp:spPr>
        <a:xfrm>
          <a:off x="18484" y="1060"/>
          <a:ext cx="2453040" cy="1471824"/>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b="1" kern="1200" dirty="0">
              <a:solidFill>
                <a:schemeClr val="tx1"/>
              </a:solidFill>
              <a:latin typeface="Calibri" panose="020F0502020204030204" pitchFamily="34" charset="0"/>
              <a:cs typeface="Calibri" panose="020F0502020204030204" pitchFamily="34" charset="0"/>
            </a:rPr>
            <a:t>Anzahl der Freiwilligen</a:t>
          </a:r>
          <a:r>
            <a:rPr lang="de-DE" sz="1300" kern="1200" dirty="0">
              <a:solidFill>
                <a:schemeClr val="tx1"/>
              </a:solidFill>
              <a:latin typeface="Calibri" panose="020F0502020204030204" pitchFamily="34" charset="0"/>
              <a:cs typeface="Calibri" panose="020F0502020204030204" pitchFamily="34" charset="0"/>
            </a:rPr>
            <a:t> im Freiwilligenregister des Vereins unbedingt angeben</a:t>
          </a:r>
        </a:p>
      </dsp:txBody>
      <dsp:txXfrm>
        <a:off x="18484" y="1060"/>
        <a:ext cx="2453040" cy="1471824"/>
      </dsp:txXfrm>
    </dsp:sp>
    <dsp:sp modelId="{BA8AD614-E364-4B53-BE94-C172C3F96E0A}">
      <dsp:nvSpPr>
        <dsp:cNvPr id="0" name=""/>
        <dsp:cNvSpPr/>
      </dsp:nvSpPr>
      <dsp:spPr>
        <a:xfrm>
          <a:off x="2716829" y="1060"/>
          <a:ext cx="2453040" cy="1471824"/>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b="1" kern="1200" dirty="0">
              <a:solidFill>
                <a:schemeClr val="tx1"/>
              </a:solidFill>
              <a:latin typeface="Calibri" panose="020F0502020204030204" pitchFamily="34" charset="0"/>
              <a:cs typeface="Calibri" panose="020F0502020204030204" pitchFamily="34" charset="0"/>
            </a:rPr>
            <a:t>Anzahl der Angestellten</a:t>
          </a:r>
          <a:r>
            <a:rPr lang="de-DE" sz="1300" kern="1200" dirty="0">
              <a:solidFill>
                <a:schemeClr val="tx1"/>
              </a:solidFill>
              <a:latin typeface="Calibri" panose="020F0502020204030204" pitchFamily="34" charset="0"/>
              <a:cs typeface="Calibri" panose="020F0502020204030204" pitchFamily="34" charset="0"/>
            </a:rPr>
            <a:t> angeben (falls vorhanden). Achtung auf das Verhältnis: EO/VFG max. 50% der Freiwilligen, VFG max. 20% der Mitglieder oder max. 50% der Freiwilligen</a:t>
          </a:r>
        </a:p>
      </dsp:txBody>
      <dsp:txXfrm>
        <a:off x="2716829" y="1060"/>
        <a:ext cx="2453040" cy="1471824"/>
      </dsp:txXfrm>
    </dsp:sp>
    <dsp:sp modelId="{FAF0C8C1-0FE9-4EC9-AB82-FCDEB1A218D7}">
      <dsp:nvSpPr>
        <dsp:cNvPr id="0" name=""/>
        <dsp:cNvSpPr/>
      </dsp:nvSpPr>
      <dsp:spPr>
        <a:xfrm>
          <a:off x="5415174" y="1060"/>
          <a:ext cx="2453040" cy="1471824"/>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chemeClr val="tx1"/>
              </a:solidFill>
              <a:latin typeface="Calibri" panose="020F0502020204030204" pitchFamily="34" charset="0"/>
              <a:cs typeface="Calibri" panose="020F0502020204030204" pitchFamily="34" charset="0"/>
            </a:rPr>
            <a:t>bei einer </a:t>
          </a:r>
          <a:r>
            <a:rPr lang="de-DE" sz="1300" b="1" kern="1200" dirty="0">
              <a:solidFill>
                <a:schemeClr val="tx1"/>
              </a:solidFill>
              <a:latin typeface="Calibri" panose="020F0502020204030204" pitchFamily="34" charset="0"/>
              <a:cs typeface="Calibri" panose="020F0502020204030204" pitchFamily="34" charset="0"/>
            </a:rPr>
            <a:t>kompletten Neubesetzung der Vereinsorgane </a:t>
          </a:r>
          <a:r>
            <a:rPr lang="de-DE" sz="1300" kern="1200" dirty="0">
              <a:solidFill>
                <a:schemeClr val="tx1"/>
              </a:solidFill>
              <a:latin typeface="Calibri" panose="020F0502020204030204" pitchFamily="34" charset="0"/>
              <a:cs typeface="Calibri" panose="020F0502020204030204" pitchFamily="34" charset="0"/>
            </a:rPr>
            <a:t>müssen die neuen Personen, die ein Amt im Verein innehaben, von den vorherigen Verwaltern im </a:t>
          </a:r>
          <a:r>
            <a:rPr lang="de-DE" sz="1300" kern="1200" dirty="0" err="1">
              <a:solidFill>
                <a:schemeClr val="tx1"/>
              </a:solidFill>
              <a:latin typeface="Calibri" panose="020F0502020204030204" pitchFamily="34" charset="0"/>
              <a:cs typeface="Calibri" panose="020F0502020204030204" pitchFamily="34" charset="0"/>
            </a:rPr>
            <a:t>Runts</a:t>
          </a:r>
          <a:r>
            <a:rPr lang="de-DE" sz="1300" kern="1200" dirty="0">
              <a:solidFill>
                <a:schemeClr val="tx1"/>
              </a:solidFill>
              <a:latin typeface="Calibri" panose="020F0502020204030204" pitchFamily="34" charset="0"/>
              <a:cs typeface="Calibri" panose="020F0502020204030204" pitchFamily="34" charset="0"/>
            </a:rPr>
            <a:t> eingetragen werden</a:t>
          </a:r>
        </a:p>
      </dsp:txBody>
      <dsp:txXfrm>
        <a:off x="5415174" y="1060"/>
        <a:ext cx="2453040" cy="1471824"/>
      </dsp:txXfrm>
    </dsp:sp>
    <dsp:sp modelId="{B2AC0E6C-AFAA-4F47-B102-F6FA9A1D8601}">
      <dsp:nvSpPr>
        <dsp:cNvPr id="0" name=""/>
        <dsp:cNvSpPr/>
      </dsp:nvSpPr>
      <dsp:spPr>
        <a:xfrm>
          <a:off x="18484" y="1718189"/>
          <a:ext cx="2453040" cy="1471824"/>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chemeClr val="tx1"/>
              </a:solidFill>
              <a:latin typeface="Calibri" panose="020F0502020204030204" pitchFamily="34" charset="0"/>
              <a:cs typeface="Calibri" panose="020F0502020204030204" pitchFamily="34" charset="0"/>
            </a:rPr>
            <a:t>angegebene </a:t>
          </a:r>
          <a:r>
            <a:rPr lang="de-DE" sz="1300" b="1" kern="1200" dirty="0">
              <a:solidFill>
                <a:schemeClr val="tx1"/>
              </a:solidFill>
              <a:latin typeface="Calibri" panose="020F0502020204030204" pitchFamily="34" charset="0"/>
              <a:cs typeface="Calibri" panose="020F0502020204030204" pitchFamily="34" charset="0"/>
            </a:rPr>
            <a:t>Tätigkeiten im allgemeinen Interesse </a:t>
          </a:r>
          <a:r>
            <a:rPr lang="de-DE" sz="1300" kern="1200" dirty="0">
              <a:solidFill>
                <a:schemeClr val="tx1"/>
              </a:solidFill>
              <a:latin typeface="Calibri" panose="020F0502020204030204" pitchFamily="34" charset="0"/>
              <a:cs typeface="Calibri" panose="020F0502020204030204" pitchFamily="34" charset="0"/>
            </a:rPr>
            <a:t>laut Art. 5 müssen mit den Tätigkeiten im Statut übereinstimmen</a:t>
          </a:r>
        </a:p>
      </dsp:txBody>
      <dsp:txXfrm>
        <a:off x="18484" y="1718189"/>
        <a:ext cx="2453040" cy="1471824"/>
      </dsp:txXfrm>
    </dsp:sp>
    <dsp:sp modelId="{8CC16C93-63B8-45C0-806A-05D8F77762A2}">
      <dsp:nvSpPr>
        <dsp:cNvPr id="0" name=""/>
        <dsp:cNvSpPr/>
      </dsp:nvSpPr>
      <dsp:spPr>
        <a:xfrm>
          <a:off x="2716829" y="1718189"/>
          <a:ext cx="2453040" cy="1471824"/>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chemeClr val="tx1"/>
              </a:solidFill>
              <a:latin typeface="Calibri" panose="020F0502020204030204" pitchFamily="34" charset="0"/>
              <a:cs typeface="Calibri" panose="020F0502020204030204" pitchFamily="34" charset="0"/>
            </a:rPr>
            <a:t>die Angabe, ob </a:t>
          </a:r>
          <a:r>
            <a:rPr lang="de-DE" sz="1300" b="1" kern="1200" dirty="0">
              <a:solidFill>
                <a:schemeClr val="tx1"/>
              </a:solidFill>
              <a:latin typeface="Calibri" panose="020F0502020204030204" pitchFamily="34" charset="0"/>
              <a:cs typeface="Calibri" panose="020F0502020204030204" pitchFamily="34" charset="0"/>
            </a:rPr>
            <a:t>weitere Tätigkeiten </a:t>
          </a:r>
          <a:r>
            <a:rPr lang="de-DE" sz="1300" kern="1200" dirty="0">
              <a:solidFill>
                <a:schemeClr val="tx1"/>
              </a:solidFill>
              <a:latin typeface="Calibri" panose="020F0502020204030204" pitchFamily="34" charset="0"/>
              <a:cs typeface="Calibri" panose="020F0502020204030204" pitchFamily="34" charset="0"/>
            </a:rPr>
            <a:t>laut Art. 6 ausgeübt werden dürfen muss mit Angaben im Statut übereinstimmen</a:t>
          </a:r>
        </a:p>
      </dsp:txBody>
      <dsp:txXfrm>
        <a:off x="2716829" y="1718189"/>
        <a:ext cx="2453040" cy="1471824"/>
      </dsp:txXfrm>
    </dsp:sp>
    <dsp:sp modelId="{C997F863-7A04-4AB4-85AC-705F08676B7B}">
      <dsp:nvSpPr>
        <dsp:cNvPr id="0" name=""/>
        <dsp:cNvSpPr/>
      </dsp:nvSpPr>
      <dsp:spPr>
        <a:xfrm>
          <a:off x="5415174" y="1718189"/>
          <a:ext cx="2453040" cy="1471824"/>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chemeClr val="tx1"/>
              </a:solidFill>
              <a:latin typeface="Calibri" panose="020F0502020204030204" pitchFamily="34" charset="0"/>
              <a:cs typeface="Calibri" panose="020F0502020204030204" pitchFamily="34" charset="0"/>
            </a:rPr>
            <a:t>in den Sektion </a:t>
          </a:r>
          <a:r>
            <a:rPr lang="de-DE" sz="1300" b="1" kern="1200" dirty="0">
              <a:solidFill>
                <a:schemeClr val="tx1"/>
              </a:solidFill>
              <a:latin typeface="Calibri" panose="020F0502020204030204" pitchFamily="34" charset="0"/>
              <a:cs typeface="Calibri" panose="020F0502020204030204" pitchFamily="34" charset="0"/>
            </a:rPr>
            <a:t>EO und VFG</a:t>
          </a:r>
          <a:r>
            <a:rPr lang="de-DE" sz="1300" kern="1200" dirty="0">
              <a:solidFill>
                <a:schemeClr val="tx1"/>
              </a:solidFill>
              <a:latin typeface="Calibri" panose="020F0502020204030204" pitchFamily="34" charset="0"/>
              <a:cs typeface="Calibri" panose="020F0502020204030204" pitchFamily="34" charset="0"/>
            </a:rPr>
            <a:t>: </a:t>
          </a:r>
          <a:r>
            <a:rPr lang="de-DE" sz="1300" b="1" kern="1200" dirty="0">
              <a:solidFill>
                <a:schemeClr val="tx1"/>
              </a:solidFill>
              <a:latin typeface="Calibri" panose="020F0502020204030204" pitchFamily="34" charset="0"/>
              <a:cs typeface="Calibri" panose="020F0502020204030204" pitchFamily="34" charset="0"/>
            </a:rPr>
            <a:t>Anzahl der Mitglieder </a:t>
          </a:r>
          <a:r>
            <a:rPr lang="de-DE" sz="1300" kern="1200" dirty="0">
              <a:solidFill>
                <a:schemeClr val="tx1"/>
              </a:solidFill>
              <a:latin typeface="Calibri" panose="020F0502020204030204" pitchFamily="34" charset="0"/>
              <a:cs typeface="Calibri" panose="020F0502020204030204" pitchFamily="34" charset="0"/>
            </a:rPr>
            <a:t>des Vereins </a:t>
          </a:r>
          <a:r>
            <a:rPr lang="de-DE" sz="1300" b="0" kern="1200" dirty="0">
              <a:solidFill>
                <a:schemeClr val="tx1"/>
              </a:solidFill>
              <a:latin typeface="Calibri" panose="020F0502020204030204" pitchFamily="34" charset="0"/>
              <a:cs typeface="Calibri" panose="020F0502020204030204" pitchFamily="34" charset="0"/>
            </a:rPr>
            <a:t>mindestens 7 physische Personen oder 3 EO/VFG</a:t>
          </a:r>
        </a:p>
      </dsp:txBody>
      <dsp:txXfrm>
        <a:off x="5415174" y="1718189"/>
        <a:ext cx="2453040" cy="1471824"/>
      </dsp:txXfrm>
    </dsp:sp>
    <dsp:sp modelId="{C2ECAA4C-294B-431E-80BE-6A65715AEEF7}">
      <dsp:nvSpPr>
        <dsp:cNvPr id="0" name=""/>
        <dsp:cNvSpPr/>
      </dsp:nvSpPr>
      <dsp:spPr>
        <a:xfrm>
          <a:off x="1367656" y="3435317"/>
          <a:ext cx="2453040" cy="1471824"/>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chemeClr val="tx1"/>
              </a:solidFill>
              <a:latin typeface="Calibri" panose="020F0502020204030204" pitchFamily="34" charset="0"/>
              <a:cs typeface="Calibri" panose="020F0502020204030204" pitchFamily="34" charset="0"/>
            </a:rPr>
            <a:t>Sektion </a:t>
          </a:r>
          <a:r>
            <a:rPr lang="de-DE" sz="1300" b="1" kern="1200" dirty="0">
              <a:solidFill>
                <a:schemeClr val="tx1"/>
              </a:solidFill>
              <a:latin typeface="Calibri" panose="020F0502020204030204" pitchFamily="34" charset="0"/>
              <a:cs typeface="Calibri" panose="020F0502020204030204" pitchFamily="34" charset="0"/>
            </a:rPr>
            <a:t>EO</a:t>
          </a:r>
          <a:r>
            <a:rPr lang="de-DE" sz="1300" kern="1200" dirty="0">
              <a:solidFill>
                <a:schemeClr val="tx1"/>
              </a:solidFill>
              <a:latin typeface="Calibri" panose="020F0502020204030204" pitchFamily="34" charset="0"/>
              <a:cs typeface="Calibri" panose="020F0502020204030204" pitchFamily="34" charset="0"/>
            </a:rPr>
            <a:t>: falls es Mitgliedsorganisationen gibt, müssen davon mindestens 2/3 als EO eingetragen sein</a:t>
          </a:r>
        </a:p>
      </dsp:txBody>
      <dsp:txXfrm>
        <a:off x="1367656" y="3435317"/>
        <a:ext cx="2453040" cy="1471824"/>
      </dsp:txXfrm>
    </dsp:sp>
    <dsp:sp modelId="{FA21E8AA-4EE9-416F-92AB-77F358A3B4E8}">
      <dsp:nvSpPr>
        <dsp:cNvPr id="0" name=""/>
        <dsp:cNvSpPr/>
      </dsp:nvSpPr>
      <dsp:spPr>
        <a:xfrm>
          <a:off x="4066002" y="3435317"/>
          <a:ext cx="2453040" cy="1471824"/>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chemeClr val="tx1"/>
              </a:solidFill>
              <a:latin typeface="Calibri" panose="020F0502020204030204" pitchFamily="34" charset="0"/>
              <a:cs typeface="Calibri" panose="020F0502020204030204" pitchFamily="34" charset="0"/>
            </a:rPr>
            <a:t>Sektion </a:t>
          </a:r>
          <a:r>
            <a:rPr lang="de-DE" sz="1300" b="1" kern="1200" dirty="0">
              <a:solidFill>
                <a:schemeClr val="tx1"/>
              </a:solidFill>
              <a:latin typeface="Calibri" panose="020F0502020204030204" pitchFamily="34" charset="0"/>
              <a:cs typeface="Calibri" panose="020F0502020204030204" pitchFamily="34" charset="0"/>
            </a:rPr>
            <a:t>VFG</a:t>
          </a:r>
          <a:r>
            <a:rPr lang="de-DE" sz="1300" kern="1200" dirty="0">
              <a:solidFill>
                <a:schemeClr val="tx1"/>
              </a:solidFill>
              <a:latin typeface="Calibri" panose="020F0502020204030204" pitchFamily="34" charset="0"/>
              <a:cs typeface="Calibri" panose="020F0502020204030204" pitchFamily="34" charset="0"/>
            </a:rPr>
            <a:t>: falls es Mitgliedsorganisationen gibt, müssen davon mindestens 2/3 als VFG eingetragen sein</a:t>
          </a:r>
        </a:p>
      </dsp:txBody>
      <dsp:txXfrm>
        <a:off x="4066002" y="3435317"/>
        <a:ext cx="2453040" cy="14718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A8DA3-6BDC-44D9-8390-D49B847E5C53}">
      <dsp:nvSpPr>
        <dsp:cNvPr id="0" name=""/>
        <dsp:cNvSpPr/>
      </dsp:nvSpPr>
      <dsp:spPr>
        <a:xfrm>
          <a:off x="0" y="852115"/>
          <a:ext cx="2464593" cy="1478756"/>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solidFill>
                <a:schemeClr val="tx1"/>
              </a:solidFill>
              <a:latin typeface="Calibri" panose="020F0502020204030204" pitchFamily="34" charset="0"/>
              <a:cs typeface="Calibri" panose="020F0502020204030204" pitchFamily="34" charset="0"/>
            </a:rPr>
            <a:t>Änderungsantrag kann vom gesetzlichen Vertreter, aber auch von den anderen Verwaltern (Ausschussmitgliedern) gestellt werden, sofern sie im </a:t>
          </a:r>
          <a:r>
            <a:rPr lang="de-DE" sz="1200" kern="1200" dirty="0" err="1">
              <a:solidFill>
                <a:schemeClr val="tx1"/>
              </a:solidFill>
              <a:latin typeface="Calibri" panose="020F0502020204030204" pitchFamily="34" charset="0"/>
              <a:cs typeface="Calibri" panose="020F0502020204030204" pitchFamily="34" charset="0"/>
            </a:rPr>
            <a:t>Runts</a:t>
          </a:r>
          <a:r>
            <a:rPr lang="de-DE" sz="1200" kern="1200" dirty="0">
              <a:solidFill>
                <a:schemeClr val="tx1"/>
              </a:solidFill>
              <a:latin typeface="Calibri" panose="020F0502020204030204" pitchFamily="34" charset="0"/>
              <a:cs typeface="Calibri" panose="020F0502020204030204" pitchFamily="34" charset="0"/>
            </a:rPr>
            <a:t> eingetragen sind.</a:t>
          </a:r>
        </a:p>
      </dsp:txBody>
      <dsp:txXfrm>
        <a:off x="0" y="852115"/>
        <a:ext cx="2464593" cy="1478756"/>
      </dsp:txXfrm>
    </dsp:sp>
    <dsp:sp modelId="{2A70F4D4-EF74-4757-8CD8-A7E622B2B31A}">
      <dsp:nvSpPr>
        <dsp:cNvPr id="0" name=""/>
        <dsp:cNvSpPr/>
      </dsp:nvSpPr>
      <dsp:spPr>
        <a:xfrm>
          <a:off x="2711053" y="852115"/>
          <a:ext cx="2464593" cy="1478756"/>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solidFill>
                <a:schemeClr val="tx1"/>
              </a:solidFill>
              <a:latin typeface="Calibri" panose="020F0502020204030204" pitchFamily="34" charset="0"/>
              <a:cs typeface="Calibri" panose="020F0502020204030204" pitchFamily="34" charset="0"/>
            </a:rPr>
            <a:t>als Anmelder (</a:t>
          </a:r>
          <a:r>
            <a:rPr lang="de-DE" sz="1200" kern="1200" dirty="0" err="1">
              <a:solidFill>
                <a:schemeClr val="tx1"/>
              </a:solidFill>
              <a:latin typeface="Calibri" panose="020F0502020204030204" pitchFamily="34" charset="0"/>
              <a:cs typeface="Calibri" panose="020F0502020204030204" pitchFamily="34" charset="0"/>
            </a:rPr>
            <a:t>dichiarante</a:t>
          </a:r>
          <a:r>
            <a:rPr lang="de-DE" sz="1200" kern="1200" dirty="0">
              <a:solidFill>
                <a:schemeClr val="tx1"/>
              </a:solidFill>
              <a:latin typeface="Calibri" panose="020F0502020204030204" pitchFamily="34" charset="0"/>
              <a:cs typeface="Calibri" panose="020F0502020204030204" pitchFamily="34" charset="0"/>
            </a:rPr>
            <a:t>) „</a:t>
          </a:r>
          <a:r>
            <a:rPr lang="it-IT" sz="1200" kern="1200" dirty="0">
              <a:solidFill>
                <a:schemeClr val="tx1"/>
              </a:solidFill>
              <a:latin typeface="Calibri" panose="020F0502020204030204" pitchFamily="34" charset="0"/>
              <a:cs typeface="Calibri" panose="020F0502020204030204" pitchFamily="34" charset="0"/>
            </a:rPr>
            <a:t>Soggetto legittimato per l'aggiornamento/deposito</a:t>
          </a:r>
          <a:r>
            <a:rPr lang="de-DE" sz="1200" kern="1200" dirty="0">
              <a:solidFill>
                <a:schemeClr val="tx1"/>
              </a:solidFill>
              <a:latin typeface="Calibri" panose="020F0502020204030204" pitchFamily="34" charset="0"/>
              <a:cs typeface="Calibri" panose="020F0502020204030204" pitchFamily="34" charset="0"/>
            </a:rPr>
            <a:t>“</a:t>
          </a:r>
          <a:r>
            <a:rPr lang="it-IT" sz="1200" kern="1200" dirty="0">
              <a:solidFill>
                <a:schemeClr val="tx1"/>
              </a:solidFill>
              <a:latin typeface="Calibri" panose="020F0502020204030204" pitchFamily="34" charset="0"/>
              <a:cs typeface="Calibri" panose="020F0502020204030204" pitchFamily="34" charset="0"/>
            </a:rPr>
            <a:t> -</a:t>
          </a:r>
          <a:r>
            <a:rPr lang="de-DE" sz="1200" kern="1200" dirty="0">
              <a:solidFill>
                <a:schemeClr val="tx1"/>
              </a:solidFill>
              <a:latin typeface="Calibri" panose="020F0502020204030204" pitchFamily="34" charset="0"/>
              <a:cs typeface="Calibri" panose="020F0502020204030204" pitchFamily="34" charset="0"/>
            </a:rPr>
            <a:t>„</a:t>
          </a:r>
          <a:r>
            <a:rPr lang="de-DE" sz="1200" b="1" kern="1200" dirty="0">
              <a:solidFill>
                <a:schemeClr val="tx1"/>
              </a:solidFill>
              <a:latin typeface="Calibri" panose="020F0502020204030204" pitchFamily="34" charset="0"/>
              <a:cs typeface="Calibri" panose="020F0502020204030204" pitchFamily="34" charset="0"/>
            </a:rPr>
            <a:t>Berechtige Person zur Hinterlegung</a:t>
          </a:r>
          <a:r>
            <a:rPr lang="de-DE" sz="1200" kern="1200" dirty="0">
              <a:solidFill>
                <a:schemeClr val="tx1"/>
              </a:solidFill>
              <a:latin typeface="Calibri" panose="020F0502020204030204" pitchFamily="34" charset="0"/>
              <a:cs typeface="Calibri" panose="020F0502020204030204" pitchFamily="34" charset="0"/>
            </a:rPr>
            <a:t>“ auswählen (NICHT „gesetzlicher Vertreter des Vereinsnetzwerkes“)</a:t>
          </a:r>
        </a:p>
      </dsp:txBody>
      <dsp:txXfrm>
        <a:off x="2711053" y="852115"/>
        <a:ext cx="2464593" cy="1478756"/>
      </dsp:txXfrm>
    </dsp:sp>
    <dsp:sp modelId="{EC6D8357-5246-45C5-A8D4-E2F477FF3859}">
      <dsp:nvSpPr>
        <dsp:cNvPr id="0" name=""/>
        <dsp:cNvSpPr/>
      </dsp:nvSpPr>
      <dsp:spPr>
        <a:xfrm>
          <a:off x="5422106" y="852115"/>
          <a:ext cx="2464593" cy="1478756"/>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solidFill>
                <a:schemeClr val="tx1"/>
              </a:solidFill>
              <a:latin typeface="Calibri" panose="020F0502020204030204" pitchFamily="34" charset="0"/>
              <a:cs typeface="Calibri" panose="020F0502020204030204" pitchFamily="34" charset="0"/>
            </a:rPr>
            <a:t>falls Kontrollorgan / Rechnungsprüfungsorgan ernannt: Eigenerklärung über den Besitz der beruflichen Voraussetzungen, über die Wählbarkeit und über die Unvereinbarkeit beilegen</a:t>
          </a:r>
        </a:p>
      </dsp:txBody>
      <dsp:txXfrm>
        <a:off x="5422106" y="852115"/>
        <a:ext cx="2464593" cy="1478756"/>
      </dsp:txXfrm>
    </dsp:sp>
    <dsp:sp modelId="{766935A3-6B52-4117-A1BA-703DC5E2327F}">
      <dsp:nvSpPr>
        <dsp:cNvPr id="0" name=""/>
        <dsp:cNvSpPr/>
      </dsp:nvSpPr>
      <dsp:spPr>
        <a:xfrm>
          <a:off x="1355526" y="2577331"/>
          <a:ext cx="2464593" cy="1478756"/>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chemeClr val="tx1"/>
              </a:solidFill>
              <a:latin typeface="Calibri" panose="020F0502020204030204" pitchFamily="34" charset="0"/>
              <a:cs typeface="Calibri" panose="020F0502020204030204" pitchFamily="34" charset="0"/>
            </a:rPr>
            <a:t>Kontrollorgan</a:t>
          </a:r>
          <a:r>
            <a:rPr lang="de-DE" sz="1200" kern="1200" dirty="0">
              <a:solidFill>
                <a:schemeClr val="tx1"/>
              </a:solidFill>
              <a:latin typeface="Calibri" panose="020F0502020204030204" pitchFamily="34" charset="0"/>
              <a:cs typeface="Calibri" panose="020F0502020204030204" pitchFamily="34" charset="0"/>
            </a:rPr>
            <a:t> muss ernannt werden, wenn in zwei aufeinanderfolgenden Geschäftsjahren zwei der folgenden Grenzwerte überschritten werden: Aktiva 150.000 €, Einnahmen 300.000 €, durchschnittlich 7 Angestellte</a:t>
          </a:r>
        </a:p>
      </dsp:txBody>
      <dsp:txXfrm>
        <a:off x="1355526" y="2577331"/>
        <a:ext cx="2464593" cy="1478756"/>
      </dsp:txXfrm>
    </dsp:sp>
    <dsp:sp modelId="{C02943A0-AB13-45D5-9471-AE1D369C55AC}">
      <dsp:nvSpPr>
        <dsp:cNvPr id="0" name=""/>
        <dsp:cNvSpPr/>
      </dsp:nvSpPr>
      <dsp:spPr>
        <a:xfrm>
          <a:off x="4066579" y="2577331"/>
          <a:ext cx="2464593" cy="1478756"/>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solidFill>
                <a:schemeClr val="tx1"/>
              </a:solidFill>
              <a:latin typeface="Calibri" panose="020F0502020204030204" pitchFamily="34" charset="0"/>
              <a:cs typeface="Calibri" panose="020F0502020204030204" pitchFamily="34" charset="0"/>
            </a:rPr>
            <a:t>bei </a:t>
          </a:r>
          <a:r>
            <a:rPr lang="de-DE" sz="1200" b="1" kern="1200" dirty="0">
              <a:solidFill>
                <a:schemeClr val="tx1"/>
              </a:solidFill>
              <a:latin typeface="Calibri" panose="020F0502020204030204" pitchFamily="34" charset="0"/>
              <a:cs typeface="Calibri" panose="020F0502020204030204" pitchFamily="34" charset="0"/>
            </a:rPr>
            <a:t>Neuwahlen</a:t>
          </a:r>
          <a:r>
            <a:rPr lang="de-DE" sz="1200" kern="1200" dirty="0">
              <a:solidFill>
                <a:schemeClr val="tx1"/>
              </a:solidFill>
              <a:latin typeface="Calibri" panose="020F0502020204030204" pitchFamily="34" charset="0"/>
              <a:cs typeface="Calibri" panose="020F0502020204030204" pitchFamily="34" charset="0"/>
            </a:rPr>
            <a:t> auch das Datum der Wahl aktualisieren, sowohl bei den Personen als auch bei den Organen</a:t>
          </a:r>
          <a:endParaRPr lang="de-DE" sz="1200" kern="1200" dirty="0">
            <a:latin typeface="Calibri" panose="020F0502020204030204" pitchFamily="34" charset="0"/>
            <a:cs typeface="Calibri" panose="020F0502020204030204" pitchFamily="34" charset="0"/>
          </a:endParaRPr>
        </a:p>
      </dsp:txBody>
      <dsp:txXfrm>
        <a:off x="4066579" y="2577331"/>
        <a:ext cx="2464593" cy="14787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07AE1-E36F-44DA-8595-AD728586B13F}">
      <dsp:nvSpPr>
        <dsp:cNvPr id="0" name=""/>
        <dsp:cNvSpPr/>
      </dsp:nvSpPr>
      <dsp:spPr>
        <a:xfrm>
          <a:off x="919022" y="143226"/>
          <a:ext cx="2626332" cy="1575799"/>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chemeClr val="tx1"/>
              </a:solidFill>
              <a:latin typeface="Calibri" panose="020F0502020204030204" pitchFamily="34" charset="0"/>
              <a:cs typeface="Calibri" panose="020F0502020204030204" pitchFamily="34" charset="0"/>
            </a:rPr>
            <a:t>richtige Modelle verwenden</a:t>
          </a:r>
        </a:p>
        <a:p>
          <a:pPr marL="0" lvl="0" indent="0" algn="ctr" defTabSz="533400">
            <a:lnSpc>
              <a:spcPct val="90000"/>
            </a:lnSpc>
            <a:spcBef>
              <a:spcPct val="0"/>
            </a:spcBef>
            <a:spcAft>
              <a:spcPct val="35000"/>
            </a:spcAft>
            <a:buNone/>
          </a:pPr>
          <a:r>
            <a:rPr lang="de-DE" sz="1200" b="1" kern="1200" dirty="0">
              <a:solidFill>
                <a:schemeClr val="tx1"/>
              </a:solidFill>
              <a:latin typeface="Calibri" panose="020F0502020204030204" pitchFamily="34" charset="0"/>
              <a:cs typeface="Calibri" panose="020F0502020204030204" pitchFamily="34" charset="0"/>
            </a:rPr>
            <a:t>(A, B, C, D)</a:t>
          </a:r>
        </a:p>
      </dsp:txBody>
      <dsp:txXfrm>
        <a:off x="919022" y="143226"/>
        <a:ext cx="2626332" cy="1575799"/>
      </dsp:txXfrm>
    </dsp:sp>
    <dsp:sp modelId="{85328D49-AAE7-416B-A7D8-537BBDF2D532}">
      <dsp:nvSpPr>
        <dsp:cNvPr id="0" name=""/>
        <dsp:cNvSpPr/>
      </dsp:nvSpPr>
      <dsp:spPr>
        <a:xfrm>
          <a:off x="4303393" y="143226"/>
          <a:ext cx="2626332" cy="1575799"/>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b="1" kern="1200" dirty="0">
              <a:solidFill>
                <a:schemeClr val="tx1"/>
              </a:solidFill>
              <a:latin typeface="Calibri" panose="020F0502020204030204" pitchFamily="34" charset="0"/>
              <a:cs typeface="Calibri" panose="020F0502020204030204" pitchFamily="34" charset="0"/>
            </a:rPr>
            <a:t>Vergleichsjahr</a:t>
          </a:r>
          <a:r>
            <a:rPr lang="de-DE" sz="1200" kern="1200" dirty="0">
              <a:solidFill>
                <a:schemeClr val="tx1"/>
              </a:solidFill>
              <a:latin typeface="Calibri" panose="020F0502020204030204" pitchFamily="34" charset="0"/>
              <a:cs typeface="Calibri" panose="020F0502020204030204" pitchFamily="34" charset="0"/>
            </a:rPr>
            <a:t> angeben (t und t-1)</a:t>
          </a:r>
        </a:p>
      </dsp:txBody>
      <dsp:txXfrm>
        <a:off x="4303393" y="143226"/>
        <a:ext cx="2626332" cy="1575799"/>
      </dsp:txXfrm>
    </dsp:sp>
    <dsp:sp modelId="{3D557F23-8A8B-47F5-9C9F-24275F31AED5}">
      <dsp:nvSpPr>
        <dsp:cNvPr id="0" name=""/>
        <dsp:cNvSpPr/>
      </dsp:nvSpPr>
      <dsp:spPr>
        <a:xfrm>
          <a:off x="4303393" y="1799402"/>
          <a:ext cx="2626332" cy="1575799"/>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solidFill>
                <a:schemeClr val="tx1"/>
              </a:solidFill>
              <a:latin typeface="Calibri" panose="020F0502020204030204" pitchFamily="34" charset="0"/>
              <a:cs typeface="Calibri" panose="020F0502020204030204" pitchFamily="34" charset="0"/>
            </a:rPr>
            <a:t>das Feld „</a:t>
          </a:r>
          <a:r>
            <a:rPr lang="de-DE" sz="1200" b="1" kern="1200" dirty="0">
              <a:solidFill>
                <a:schemeClr val="tx1"/>
              </a:solidFill>
              <a:latin typeface="Calibri" panose="020F0502020204030204" pitchFamily="34" charset="0"/>
              <a:cs typeface="Calibri" panose="020F0502020204030204" pitchFamily="34" charset="0"/>
            </a:rPr>
            <a:t>Bargeld und Bankeinlagen</a:t>
          </a:r>
          <a:r>
            <a:rPr lang="de-DE" sz="1200" kern="1200" dirty="0">
              <a:solidFill>
                <a:schemeClr val="tx1"/>
              </a:solidFill>
              <a:latin typeface="Calibri" panose="020F0502020204030204" pitchFamily="34" charset="0"/>
              <a:cs typeface="Calibri" panose="020F0502020204030204" pitchFamily="34" charset="0"/>
            </a:rPr>
            <a:t>“ immer ausfüllen</a:t>
          </a:r>
        </a:p>
      </dsp:txBody>
      <dsp:txXfrm>
        <a:off x="4303393" y="1799402"/>
        <a:ext cx="2626332" cy="1575799"/>
      </dsp:txXfrm>
    </dsp:sp>
    <dsp:sp modelId="{CC395CE5-3436-42F1-9851-F026DD13B1E6}">
      <dsp:nvSpPr>
        <dsp:cNvPr id="0" name=""/>
        <dsp:cNvSpPr/>
      </dsp:nvSpPr>
      <dsp:spPr>
        <a:xfrm>
          <a:off x="919022" y="3499327"/>
          <a:ext cx="2626332" cy="1575799"/>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solidFill>
                <a:schemeClr val="tx1"/>
              </a:solidFill>
              <a:latin typeface="Calibri" panose="020F0502020204030204" pitchFamily="34" charset="0"/>
              <a:cs typeface="Calibri" panose="020F0502020204030204" pitchFamily="34" charset="0"/>
            </a:rPr>
            <a:t>das Feld „</a:t>
          </a:r>
          <a:r>
            <a:rPr lang="de-DE" sz="1200" b="1" kern="1200" dirty="0">
              <a:solidFill>
                <a:schemeClr val="tx1"/>
              </a:solidFill>
              <a:latin typeface="Calibri" panose="020F0502020204030204" pitchFamily="34" charset="0"/>
              <a:cs typeface="Calibri" panose="020F0502020204030204" pitchFamily="34" charset="0"/>
            </a:rPr>
            <a:t>Gesamtüberschuss/ Gesamtfehlbetrag</a:t>
          </a:r>
          <a:r>
            <a:rPr lang="de-DE" sz="1200" kern="1200" dirty="0">
              <a:solidFill>
                <a:schemeClr val="tx1"/>
              </a:solidFill>
              <a:latin typeface="Calibri" panose="020F0502020204030204" pitchFamily="34" charset="0"/>
              <a:cs typeface="Calibri" panose="020F0502020204030204" pitchFamily="34" charset="0"/>
            </a:rPr>
            <a:t>“ immer ausfüllen</a:t>
          </a:r>
        </a:p>
      </dsp:txBody>
      <dsp:txXfrm>
        <a:off x="919022" y="3499327"/>
        <a:ext cx="2626332" cy="1575799"/>
      </dsp:txXfrm>
    </dsp:sp>
    <dsp:sp modelId="{CADADE9B-C6C5-4847-BE55-7801962A56FF}">
      <dsp:nvSpPr>
        <dsp:cNvPr id="0" name=""/>
        <dsp:cNvSpPr/>
      </dsp:nvSpPr>
      <dsp:spPr>
        <a:xfrm>
          <a:off x="4316236" y="3495949"/>
          <a:ext cx="2626332" cy="1575799"/>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solidFill>
                <a:schemeClr val="tx1"/>
              </a:solidFill>
              <a:latin typeface="Calibri" panose="020F0502020204030204" pitchFamily="34" charset="0"/>
              <a:cs typeface="Calibri" panose="020F0502020204030204" pitchFamily="34" charset="0"/>
            </a:rPr>
            <a:t>Sollte ein </a:t>
          </a:r>
          <a:r>
            <a:rPr lang="de-DE" sz="1200" b="1" kern="1200" dirty="0">
              <a:solidFill>
                <a:schemeClr val="tx1"/>
              </a:solidFill>
              <a:latin typeface="Calibri" panose="020F0502020204030204" pitchFamily="34" charset="0"/>
              <a:cs typeface="Calibri" panose="020F0502020204030204" pitchFamily="34" charset="0"/>
            </a:rPr>
            <a:t>Kontrollorgan</a:t>
          </a:r>
          <a:r>
            <a:rPr lang="de-DE" sz="1200" kern="1200" dirty="0">
              <a:solidFill>
                <a:schemeClr val="tx1"/>
              </a:solidFill>
              <a:latin typeface="Calibri" panose="020F0502020204030204" pitchFamily="34" charset="0"/>
              <a:cs typeface="Calibri" panose="020F0502020204030204" pitchFamily="34" charset="0"/>
            </a:rPr>
            <a:t> ernannt sein, muss der </a:t>
          </a:r>
          <a:r>
            <a:rPr lang="de-DE" sz="1200" b="1" kern="1200" dirty="0">
              <a:solidFill>
                <a:schemeClr val="tx1"/>
              </a:solidFill>
              <a:latin typeface="Calibri" panose="020F0502020204030204" pitchFamily="34" charset="0"/>
              <a:cs typeface="Calibri" panose="020F0502020204030204" pitchFamily="34" charset="0"/>
            </a:rPr>
            <a:t>Bericht</a:t>
          </a:r>
          <a:r>
            <a:rPr lang="de-DE" sz="1200" kern="1200" dirty="0">
              <a:solidFill>
                <a:schemeClr val="tx1"/>
              </a:solidFill>
              <a:latin typeface="Calibri" panose="020F0502020204030204" pitchFamily="34" charset="0"/>
              <a:cs typeface="Calibri" panose="020F0502020204030204" pitchFamily="34" charset="0"/>
            </a:rPr>
            <a:t> desselben als „</a:t>
          </a:r>
          <a:r>
            <a:rPr lang="de-DE" sz="1200" kern="1200" dirty="0" err="1">
              <a:solidFill>
                <a:schemeClr val="tx1"/>
              </a:solidFill>
              <a:latin typeface="Calibri" panose="020F0502020204030204" pitchFamily="34" charset="0"/>
              <a:cs typeface="Calibri" panose="020F0502020204030204" pitchFamily="34" charset="0"/>
            </a:rPr>
            <a:t>relazione</a:t>
          </a:r>
          <a:r>
            <a:rPr lang="de-DE" sz="1200" kern="1200" dirty="0">
              <a:solidFill>
                <a:schemeClr val="tx1"/>
              </a:solidFill>
              <a:latin typeface="Calibri" panose="020F0502020204030204" pitchFamily="34" charset="0"/>
              <a:cs typeface="Calibri" panose="020F0502020204030204" pitchFamily="34" charset="0"/>
            </a:rPr>
            <a:t> </a:t>
          </a:r>
          <a:r>
            <a:rPr lang="de-DE" sz="1200" kern="1200" dirty="0" err="1">
              <a:solidFill>
                <a:schemeClr val="tx1"/>
              </a:solidFill>
              <a:latin typeface="Calibri" panose="020F0502020204030204" pitchFamily="34" charset="0"/>
              <a:cs typeface="Calibri" panose="020F0502020204030204" pitchFamily="34" charset="0"/>
            </a:rPr>
            <a:t>dei</a:t>
          </a:r>
          <a:r>
            <a:rPr lang="de-DE" sz="1200" kern="1200" dirty="0">
              <a:solidFill>
                <a:schemeClr val="tx1"/>
              </a:solidFill>
              <a:latin typeface="Calibri" panose="020F0502020204030204" pitchFamily="34" charset="0"/>
              <a:cs typeface="Calibri" panose="020F0502020204030204" pitchFamily="34" charset="0"/>
            </a:rPr>
            <a:t> </a:t>
          </a:r>
          <a:r>
            <a:rPr lang="de-DE" sz="1200" kern="1200" dirty="0" err="1">
              <a:solidFill>
                <a:schemeClr val="tx1"/>
              </a:solidFill>
              <a:latin typeface="Calibri" panose="020F0502020204030204" pitchFamily="34" charset="0"/>
              <a:cs typeface="Calibri" panose="020F0502020204030204" pitchFamily="34" charset="0"/>
            </a:rPr>
            <a:t>sindaci</a:t>
          </a:r>
          <a:r>
            <a:rPr lang="de-DE" sz="1200" kern="1200" dirty="0">
              <a:solidFill>
                <a:schemeClr val="tx1"/>
              </a:solidFill>
              <a:latin typeface="Calibri" panose="020F0502020204030204" pitchFamily="34" charset="0"/>
              <a:cs typeface="Calibri" panose="020F0502020204030204" pitchFamily="34" charset="0"/>
            </a:rPr>
            <a:t>“- „Bericht der Aufsichtsratsmitglieder“ mit der Bilanz hinterlegt werden.</a:t>
          </a:r>
        </a:p>
      </dsp:txBody>
      <dsp:txXfrm>
        <a:off x="4316236" y="3495949"/>
        <a:ext cx="2626332" cy="1575799"/>
      </dsp:txXfrm>
    </dsp:sp>
    <dsp:sp modelId="{77C2A21A-DBEC-4C02-BEAB-EC29743BD9CC}">
      <dsp:nvSpPr>
        <dsp:cNvPr id="0" name=""/>
        <dsp:cNvSpPr/>
      </dsp:nvSpPr>
      <dsp:spPr>
        <a:xfrm>
          <a:off x="919022" y="1799412"/>
          <a:ext cx="2626332" cy="1575799"/>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Calibri" panose="020F0502020204030204" pitchFamily="34" charset="0"/>
              <a:cs typeface="Calibri" panose="020F0502020204030204" pitchFamily="34" charset="0"/>
            </a:rPr>
            <a:t>Modelle nicht verändern,</a:t>
          </a:r>
        </a:p>
        <a:p>
          <a:pPr marL="0" marR="0" lvl="0" indent="0" algn="ctr" defTabSz="914400" eaLnBrk="1" fontAlgn="auto" latinLnBrk="0" hangingPunct="1">
            <a:lnSpc>
              <a:spcPct val="100000"/>
            </a:lnSpc>
            <a:spcBef>
              <a:spcPts val="0"/>
            </a:spcBef>
            <a:spcAft>
              <a:spcPts val="0"/>
            </a:spcAft>
            <a:buClrTx/>
            <a:buSzTx/>
            <a:buFontTx/>
            <a:buNone/>
            <a:tabLst/>
            <a:defRPr/>
          </a:pPr>
          <a:r>
            <a:rPr lang="de-DE" sz="1200" kern="1200" dirty="0">
              <a:solidFill>
                <a:schemeClr val="tx1"/>
              </a:solidFill>
              <a:latin typeface="Calibri" panose="020F0502020204030204" pitchFamily="34" charset="0"/>
              <a:cs typeface="Calibri" panose="020F0502020204030204" pitchFamily="34" charset="0"/>
            </a:rPr>
            <a:t>Positionen nicht löschen</a:t>
          </a:r>
        </a:p>
        <a:p>
          <a:pPr marL="0" lvl="0" algn="ctr" defTabSz="400050">
            <a:lnSpc>
              <a:spcPct val="90000"/>
            </a:lnSpc>
            <a:spcBef>
              <a:spcPct val="0"/>
            </a:spcBef>
            <a:spcAft>
              <a:spcPct val="35000"/>
            </a:spcAft>
            <a:buNone/>
          </a:pPr>
          <a:endParaRPr lang="de-DE" sz="1050" kern="1200" dirty="0">
            <a:solidFill>
              <a:schemeClr val="tx1"/>
            </a:solidFill>
          </a:endParaRPr>
        </a:p>
      </dsp:txBody>
      <dsp:txXfrm>
        <a:off x="919022" y="1799412"/>
        <a:ext cx="2626332" cy="15757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01D0C-6C25-4AC9-9B36-6491A3BDC9DA}">
      <dsp:nvSpPr>
        <dsp:cNvPr id="0" name=""/>
        <dsp:cNvSpPr/>
      </dsp:nvSpPr>
      <dsp:spPr>
        <a:xfrm>
          <a:off x="25217" y="99100"/>
          <a:ext cx="3754654" cy="2252792"/>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b="1" kern="1200" dirty="0" err="1">
              <a:solidFill>
                <a:schemeClr val="tx1"/>
              </a:solidFill>
              <a:latin typeface="Calibri" panose="020F0502020204030204" pitchFamily="34" charset="0"/>
              <a:cs typeface="Calibri" panose="020F0502020204030204" pitchFamily="34" charset="0"/>
            </a:rPr>
            <a:t>Fundraisingbericht</a:t>
          </a:r>
          <a:endParaRPr lang="de-DE" sz="1100" b="1" kern="1200" dirty="0">
            <a:solidFill>
              <a:schemeClr val="tx1"/>
            </a:solidFill>
            <a:latin typeface="Calibri" panose="020F0502020204030204" pitchFamily="34" charset="0"/>
            <a:cs typeface="Calibri" panose="020F0502020204030204" pitchFamily="34" charset="0"/>
          </a:endParaRPr>
        </a:p>
        <a:p>
          <a:pPr marL="0" lvl="0" indent="0" algn="ctr" defTabSz="488950">
            <a:lnSpc>
              <a:spcPct val="90000"/>
            </a:lnSpc>
            <a:spcBef>
              <a:spcPct val="0"/>
            </a:spcBef>
            <a:spcAft>
              <a:spcPct val="35000"/>
            </a:spcAft>
            <a:buNone/>
          </a:pPr>
          <a:r>
            <a:rPr lang="de-DE" sz="1100" b="0" kern="1200" dirty="0">
              <a:solidFill>
                <a:schemeClr val="tx1"/>
              </a:solidFill>
              <a:latin typeface="Calibri" panose="020F0502020204030204" pitchFamily="34" charset="0"/>
              <a:cs typeface="Calibri" panose="020F0502020204030204" pitchFamily="34" charset="0"/>
            </a:rPr>
            <a:t>Sofern „gelegentliche Mittelbeschaffungen“, </a:t>
          </a:r>
          <a:r>
            <a:rPr lang="de-DE" sz="1100" kern="1200" dirty="0">
              <a:solidFill>
                <a:schemeClr val="tx1"/>
              </a:solidFill>
              <a:latin typeface="Calibri" panose="020F0502020204030204" pitchFamily="34" charset="0"/>
              <a:cs typeface="Calibri" panose="020F0502020204030204" pitchFamily="34" charset="0"/>
            </a:rPr>
            <a:t>sogenanntes Fundraising, erfolgt ist  (Position C 2 im Jahresabschluss) muss ein Bericht dazu abgegeben werden.</a:t>
          </a:r>
        </a:p>
        <a:p>
          <a:pPr marL="0" lvl="0" indent="0" algn="ctr" defTabSz="488950">
            <a:lnSpc>
              <a:spcPct val="90000"/>
            </a:lnSpc>
            <a:spcBef>
              <a:spcPct val="0"/>
            </a:spcBef>
            <a:spcAft>
              <a:spcPct val="35000"/>
            </a:spcAft>
            <a:buNone/>
          </a:pPr>
          <a:r>
            <a:rPr lang="de-DE" sz="1100" kern="1200" dirty="0">
              <a:solidFill>
                <a:schemeClr val="tx1"/>
              </a:solidFill>
              <a:latin typeface="Calibri" panose="020F0502020204030204" pitchFamily="34" charset="0"/>
              <a:cs typeface="Calibri" panose="020F0502020204030204" pitchFamily="34" charset="0"/>
            </a:rPr>
            <a:t>Achtung: Vorlage verwenden, Beträge im Bericht müssen mit Beträgen in der Bilanz übereinstimmen,  </a:t>
          </a:r>
          <a:r>
            <a:rPr lang="de-DE" sz="1100" kern="1200" dirty="0" err="1">
              <a:solidFill>
                <a:schemeClr val="tx1"/>
              </a:solidFill>
              <a:latin typeface="Calibri" panose="020F0502020204030204" pitchFamily="34" charset="0"/>
              <a:cs typeface="Calibri" panose="020F0502020204030204" pitchFamily="34" charset="0"/>
            </a:rPr>
            <a:t>Fundraisingaktion</a:t>
          </a:r>
          <a:r>
            <a:rPr lang="de-DE" sz="1100" kern="1200" dirty="0">
              <a:solidFill>
                <a:schemeClr val="tx1"/>
              </a:solidFill>
              <a:latin typeface="Calibri" panose="020F0502020204030204" pitchFamily="34" charset="0"/>
              <a:cs typeface="Calibri" panose="020F0502020204030204" pitchFamily="34" charset="0"/>
            </a:rPr>
            <a:t> muss positives Ergebnis haben, außer es gibt unvorhersehbare außerordentliche Gründe (z.B. Unwetter)</a:t>
          </a:r>
        </a:p>
      </dsp:txBody>
      <dsp:txXfrm>
        <a:off x="25217" y="99100"/>
        <a:ext cx="3754654" cy="2252792"/>
      </dsp:txXfrm>
    </dsp:sp>
    <dsp:sp modelId="{81474750-EF91-44D1-B0F3-226769E8AFF8}">
      <dsp:nvSpPr>
        <dsp:cNvPr id="0" name=""/>
        <dsp:cNvSpPr/>
      </dsp:nvSpPr>
      <dsp:spPr>
        <a:xfrm>
          <a:off x="4131082" y="107255"/>
          <a:ext cx="3754654" cy="2252792"/>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b="1" kern="1200" dirty="0">
              <a:solidFill>
                <a:schemeClr val="tx1"/>
              </a:solidFill>
              <a:latin typeface="Calibri" panose="020F0502020204030204" pitchFamily="34" charset="0"/>
              <a:cs typeface="Calibri" panose="020F0502020204030204" pitchFamily="34" charset="0"/>
            </a:rPr>
            <a:t>Die Bilanzen müssen „aufgehen“.</a:t>
          </a:r>
        </a:p>
        <a:p>
          <a:pPr marL="0" lvl="0" indent="0" algn="ctr" defTabSz="488950">
            <a:lnSpc>
              <a:spcPct val="90000"/>
            </a:lnSpc>
            <a:spcBef>
              <a:spcPct val="0"/>
            </a:spcBef>
            <a:spcAft>
              <a:spcPct val="35000"/>
            </a:spcAft>
            <a:buNone/>
          </a:pPr>
          <a:r>
            <a:rPr lang="de-DE" sz="1100" kern="1200" dirty="0">
              <a:solidFill>
                <a:schemeClr val="tx1"/>
              </a:solidFill>
              <a:latin typeface="Calibri" panose="020F0502020204030204" pitchFamily="34" charset="0"/>
              <a:cs typeface="Calibri" panose="020F0502020204030204" pitchFamily="34" charset="0"/>
            </a:rPr>
            <a:t>(Kontrollrechnung: Kassa und Bank des Vorjahres +/- Gewinn/Verlust des laufenden Jahres = Kassa und Bank des laufenden Jahres)</a:t>
          </a:r>
        </a:p>
      </dsp:txBody>
      <dsp:txXfrm>
        <a:off x="4131082" y="107255"/>
        <a:ext cx="3754654" cy="2252792"/>
      </dsp:txXfrm>
    </dsp:sp>
    <dsp:sp modelId="{5B5333A4-25B5-4EEB-B3FE-67D45AFB948D}">
      <dsp:nvSpPr>
        <dsp:cNvPr id="0" name=""/>
        <dsp:cNvSpPr/>
      </dsp:nvSpPr>
      <dsp:spPr>
        <a:xfrm>
          <a:off x="962" y="2685456"/>
          <a:ext cx="3754654" cy="2252792"/>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solidFill>
                <a:schemeClr val="tx1"/>
              </a:solidFill>
              <a:latin typeface="Calibri" panose="020F0502020204030204" pitchFamily="34" charset="0"/>
              <a:cs typeface="Calibri" panose="020F0502020204030204" pitchFamily="34" charset="0"/>
            </a:rPr>
            <a:t>Falls es </a:t>
          </a:r>
          <a:r>
            <a:rPr lang="de-DE" sz="1100" b="1" kern="1200" dirty="0">
              <a:solidFill>
                <a:schemeClr val="tx1"/>
              </a:solidFill>
              <a:latin typeface="Calibri" panose="020F0502020204030204" pitchFamily="34" charset="0"/>
              <a:cs typeface="Calibri" panose="020F0502020204030204" pitchFamily="34" charset="0"/>
            </a:rPr>
            <a:t>Einnahmen aus weiteren Tätigkeiten </a:t>
          </a:r>
          <a:r>
            <a:rPr lang="de-DE" sz="1100" kern="1200" dirty="0">
              <a:solidFill>
                <a:schemeClr val="tx1"/>
              </a:solidFill>
              <a:latin typeface="Calibri" panose="020F0502020204030204" pitchFamily="34" charset="0"/>
              <a:cs typeface="Calibri" panose="020F0502020204030204" pitchFamily="34" charset="0"/>
            </a:rPr>
            <a:t>gibt, muss im Jahresabschluss mit einer Note am Ende angegeben werden, für welches Kriterium sich das zuständige Vereinsorgan entschieden hat.</a:t>
          </a:r>
        </a:p>
      </dsp:txBody>
      <dsp:txXfrm>
        <a:off x="962" y="2685456"/>
        <a:ext cx="3754654" cy="2252792"/>
      </dsp:txXfrm>
    </dsp:sp>
    <dsp:sp modelId="{41E870DA-92E7-4523-9739-B7B9B6E87DCF}">
      <dsp:nvSpPr>
        <dsp:cNvPr id="0" name=""/>
        <dsp:cNvSpPr/>
      </dsp:nvSpPr>
      <dsp:spPr>
        <a:xfrm>
          <a:off x="4131082" y="2650763"/>
          <a:ext cx="3754654" cy="2341012"/>
        </a:xfrm>
        <a:prstGeom prst="rect">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solidFill>
                <a:schemeClr val="tx1"/>
              </a:solidFill>
              <a:latin typeface="Calibri" panose="020F0502020204030204" pitchFamily="34" charset="0"/>
              <a:cs typeface="Calibri" panose="020F0502020204030204" pitchFamily="34" charset="0"/>
            </a:rPr>
            <a:t>Diese Note könnte wie folgt aussehen:</a:t>
          </a:r>
        </a:p>
        <a:p>
          <a:pPr marL="0" lvl="0" indent="0" algn="ctr" defTabSz="488950">
            <a:lnSpc>
              <a:spcPct val="90000"/>
            </a:lnSpc>
            <a:spcBef>
              <a:spcPct val="0"/>
            </a:spcBef>
            <a:spcAft>
              <a:spcPct val="35000"/>
            </a:spcAft>
            <a:buNone/>
          </a:pPr>
          <a:r>
            <a:rPr lang="de-DE" sz="1100" kern="1200" dirty="0">
              <a:solidFill>
                <a:schemeClr val="tx1"/>
              </a:solidFill>
              <a:latin typeface="Calibri" panose="020F0502020204030204" pitchFamily="34" charset="0"/>
              <a:cs typeface="Calibri" panose="020F0502020204030204" pitchFamily="34" charset="0"/>
            </a:rPr>
            <a:t>„Die Einzahlungen aus weiteren Tätigkeiten sind im Einklang mit Art. 6 des Kodex des Dritten Sektors und mit den statutarischen Bestimmungen erzielt worden und dienen der Erreichung der Ziele von allgemeinem Interesse.</a:t>
          </a:r>
        </a:p>
        <a:p>
          <a:pPr marL="0" lvl="0" indent="0" algn="ctr" defTabSz="488950">
            <a:lnSpc>
              <a:spcPct val="90000"/>
            </a:lnSpc>
            <a:spcBef>
              <a:spcPct val="0"/>
            </a:spcBef>
            <a:spcAft>
              <a:spcPct val="35000"/>
            </a:spcAft>
            <a:buNone/>
          </a:pPr>
          <a:r>
            <a:rPr lang="de-DE" sz="1100" kern="1200" dirty="0">
              <a:solidFill>
                <a:schemeClr val="tx1"/>
              </a:solidFill>
              <a:latin typeface="Calibri" panose="020F0502020204030204" pitchFamily="34" charset="0"/>
              <a:cs typeface="Calibri" panose="020F0502020204030204" pitchFamily="34" charset="0"/>
            </a:rPr>
            <a:t>Weiters wird bestätigt, dass die Einzahlungen aus weiteren Tätigkeiten nicht mehr als 30 Prozent der Gesamteinnahmen ausmachen.“</a:t>
          </a:r>
        </a:p>
        <a:p>
          <a:pPr marL="0" lvl="0" indent="0" algn="ctr" defTabSz="488950">
            <a:lnSpc>
              <a:spcPct val="90000"/>
            </a:lnSpc>
            <a:spcBef>
              <a:spcPct val="0"/>
            </a:spcBef>
            <a:spcAft>
              <a:spcPct val="35000"/>
            </a:spcAft>
            <a:buNone/>
          </a:pPr>
          <a:r>
            <a:rPr lang="de-DE" sz="1100" kern="1200" dirty="0">
              <a:solidFill>
                <a:schemeClr val="tx1"/>
              </a:solidFill>
              <a:latin typeface="Calibri" panose="020F0502020204030204" pitchFamily="34" charset="0"/>
              <a:cs typeface="Calibri" panose="020F0502020204030204" pitchFamily="34" charset="0"/>
            </a:rPr>
            <a:t>oder „… nicht mehr als 66 Prozent der Gesamtausgaben ausmachen.“ </a:t>
          </a:r>
        </a:p>
        <a:p>
          <a:pPr marL="0" lvl="0" indent="0" algn="ctr" defTabSz="488950">
            <a:lnSpc>
              <a:spcPct val="90000"/>
            </a:lnSpc>
            <a:spcBef>
              <a:spcPct val="0"/>
            </a:spcBef>
            <a:spcAft>
              <a:spcPct val="35000"/>
            </a:spcAft>
            <a:buNone/>
          </a:pPr>
          <a:r>
            <a:rPr lang="de-DE" sz="1100" kern="1200" dirty="0">
              <a:solidFill>
                <a:schemeClr val="tx1"/>
              </a:solidFill>
              <a:latin typeface="Calibri" panose="020F0502020204030204" pitchFamily="34" charset="0"/>
              <a:cs typeface="Calibri" panose="020F0502020204030204" pitchFamily="34" charset="0"/>
            </a:rPr>
            <a:t>Achtung: Der Verein muss sich für eine der beiden Optionen (30 % der Gesamteinnahmen oder 66 % der Gesamtausgaben) entscheiden.</a:t>
          </a:r>
        </a:p>
      </dsp:txBody>
      <dsp:txXfrm>
        <a:off x="4131082" y="2650763"/>
        <a:ext cx="3754654" cy="2341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210378B-A67D-237D-E915-AE865FB2FFBE}"/>
              </a:ext>
            </a:extLst>
          </p:cNvPr>
          <p:cNvSpPr>
            <a:spLocks noGrp="1" noChangeArrowheads="1"/>
          </p:cNvSpPr>
          <p:nvPr>
            <p:ph type="hdr" sz="quarter"/>
          </p:nvPr>
        </p:nvSpPr>
        <p:spPr bwMode="auto">
          <a:xfrm>
            <a:off x="0"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spcBef>
                <a:spcPct val="0"/>
              </a:spcBef>
              <a:defRPr sz="1200"/>
            </a:lvl1pPr>
          </a:lstStyle>
          <a:p>
            <a:pPr>
              <a:defRPr/>
            </a:pPr>
            <a:endParaRPr lang="de-DE" altLang="de-DE"/>
          </a:p>
        </p:txBody>
      </p:sp>
      <p:sp>
        <p:nvSpPr>
          <p:cNvPr id="6147" name="Rectangle 3">
            <a:extLst>
              <a:ext uri="{FF2B5EF4-FFF2-40B4-BE49-F238E27FC236}">
                <a16:creationId xmlns:a16="http://schemas.microsoft.com/office/drawing/2014/main" id="{C1516A27-A48C-4DE8-2B93-48EFDF67ADBB}"/>
              </a:ext>
            </a:extLst>
          </p:cNvPr>
          <p:cNvSpPr>
            <a:spLocks noGrp="1" noChangeArrowheads="1"/>
          </p:cNvSpPr>
          <p:nvPr>
            <p:ph type="dt" idx="1"/>
          </p:nvPr>
        </p:nvSpPr>
        <p:spPr bwMode="auto">
          <a:xfrm>
            <a:off x="3851275" y="0"/>
            <a:ext cx="2946400" cy="4968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de-DE" altLang="de-DE"/>
          </a:p>
        </p:txBody>
      </p:sp>
      <p:sp>
        <p:nvSpPr>
          <p:cNvPr id="4100" name="Rectangle 4">
            <a:extLst>
              <a:ext uri="{FF2B5EF4-FFF2-40B4-BE49-F238E27FC236}">
                <a16:creationId xmlns:a16="http://schemas.microsoft.com/office/drawing/2014/main" id="{EC291D86-B746-1B32-14DC-A8A47BD36B4F}"/>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166C9891-47C8-18DD-989A-0E36BED594A6}"/>
              </a:ext>
            </a:extLst>
          </p:cNvPr>
          <p:cNvSpPr>
            <a:spLocks noGrp="1" noChangeArrowheads="1"/>
          </p:cNvSpPr>
          <p:nvPr>
            <p:ph type="body" sz="quarter" idx="3"/>
          </p:nvPr>
        </p:nvSpPr>
        <p:spPr bwMode="auto">
          <a:xfrm>
            <a:off x="906463" y="4714875"/>
            <a:ext cx="4984750"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150" name="Rectangle 6">
            <a:extLst>
              <a:ext uri="{FF2B5EF4-FFF2-40B4-BE49-F238E27FC236}">
                <a16:creationId xmlns:a16="http://schemas.microsoft.com/office/drawing/2014/main" id="{A57FB35A-AEC5-A393-8F7C-801902ADF716}"/>
              </a:ext>
            </a:extLst>
          </p:cNvPr>
          <p:cNvSpPr>
            <a:spLocks noGrp="1" noChangeArrowheads="1"/>
          </p:cNvSpPr>
          <p:nvPr>
            <p:ph type="ftr" sz="quarter" idx="4"/>
          </p:nvPr>
        </p:nvSpPr>
        <p:spPr bwMode="auto">
          <a:xfrm>
            <a:off x="0"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defRPr sz="1200"/>
            </a:lvl1pPr>
          </a:lstStyle>
          <a:p>
            <a:pPr>
              <a:defRPr/>
            </a:pPr>
            <a:endParaRPr lang="de-DE" altLang="de-DE"/>
          </a:p>
        </p:txBody>
      </p:sp>
      <p:sp>
        <p:nvSpPr>
          <p:cNvPr id="6151" name="Rectangle 7">
            <a:extLst>
              <a:ext uri="{FF2B5EF4-FFF2-40B4-BE49-F238E27FC236}">
                <a16:creationId xmlns:a16="http://schemas.microsoft.com/office/drawing/2014/main" id="{7ED35FD5-793D-D7B1-D0F7-F3C3437F1DBF}"/>
              </a:ext>
            </a:extLst>
          </p:cNvPr>
          <p:cNvSpPr>
            <a:spLocks noGrp="1" noChangeArrowheads="1"/>
          </p:cNvSpPr>
          <p:nvPr>
            <p:ph type="sldNum" sz="quarter" idx="5"/>
          </p:nvPr>
        </p:nvSpPr>
        <p:spPr bwMode="auto">
          <a:xfrm>
            <a:off x="3851275" y="9429750"/>
            <a:ext cx="2946400" cy="4968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020B7DFD-975D-4A05-B120-6E49574E69C4}"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16225588-4685-29BE-091F-254ED95BB7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3010A8A8-A944-4679-A75D-E5DE491F7E91}" type="slidenum">
              <a:rPr lang="de-DE" altLang="de-DE" sz="1200" smtClean="0"/>
              <a:pPr/>
              <a:t>2</a:t>
            </a:fld>
            <a:endParaRPr lang="de-DE" altLang="de-DE" sz="1200"/>
          </a:p>
        </p:txBody>
      </p:sp>
      <p:sp>
        <p:nvSpPr>
          <p:cNvPr id="8195" name="Rectangle 2">
            <a:extLst>
              <a:ext uri="{FF2B5EF4-FFF2-40B4-BE49-F238E27FC236}">
                <a16:creationId xmlns:a16="http://schemas.microsoft.com/office/drawing/2014/main" id="{054B8E68-9796-E16E-C9C6-528CD41F4FA3}"/>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F8CFC420-85D5-ECCB-6C65-81EED9809F1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a:extLst>
              <a:ext uri="{FF2B5EF4-FFF2-40B4-BE49-F238E27FC236}">
                <a16:creationId xmlns:a16="http://schemas.microsoft.com/office/drawing/2014/main" id="{42AA8780-FE65-B227-0041-CEB869EE401C}"/>
              </a:ext>
            </a:extLst>
          </p:cNvPr>
          <p:cNvSpPr>
            <a:spLocks noGrp="1" noRot="1" noChangeAspect="1" noChangeArrowheads="1" noTextEdit="1"/>
          </p:cNvSpPr>
          <p:nvPr>
            <p:ph type="sldImg"/>
          </p:nvPr>
        </p:nvSpPr>
        <p:spPr>
          <a:ln/>
        </p:spPr>
      </p:sp>
      <p:sp>
        <p:nvSpPr>
          <p:cNvPr id="10243" name="Notizenplatzhalter 2">
            <a:extLst>
              <a:ext uri="{FF2B5EF4-FFF2-40B4-BE49-F238E27FC236}">
                <a16:creationId xmlns:a16="http://schemas.microsoft.com/office/drawing/2014/main" id="{E51EBBED-731C-BD81-D449-B1998D2909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10244" name="Foliennummernplatzhalter 3">
            <a:extLst>
              <a:ext uri="{FF2B5EF4-FFF2-40B4-BE49-F238E27FC236}">
                <a16:creationId xmlns:a16="http://schemas.microsoft.com/office/drawing/2014/main" id="{C8D260BA-AE3F-2B08-0BE0-88FFADD54F6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1D126407-D26B-420F-A375-501B81D0500E}" type="slidenum">
              <a:rPr lang="de-DE" altLang="de-DE" sz="1200" smtClean="0"/>
              <a:pPr/>
              <a:t>3</a:t>
            </a:fld>
            <a:endParaRPr lang="de-DE" altLang="de-DE"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a:extLst>
              <a:ext uri="{FF2B5EF4-FFF2-40B4-BE49-F238E27FC236}">
                <a16:creationId xmlns:a16="http://schemas.microsoft.com/office/drawing/2014/main" id="{C5494D7A-8776-563E-E539-7C4E03620509}"/>
              </a:ext>
            </a:extLst>
          </p:cNvPr>
          <p:cNvSpPr>
            <a:spLocks noGrp="1" noRot="1" noChangeAspect="1" noChangeArrowheads="1" noTextEdit="1"/>
          </p:cNvSpPr>
          <p:nvPr>
            <p:ph type="sldImg"/>
          </p:nvPr>
        </p:nvSpPr>
        <p:spPr>
          <a:ln/>
        </p:spPr>
      </p:sp>
      <p:sp>
        <p:nvSpPr>
          <p:cNvPr id="43011" name="Notizenplatzhalter 2">
            <a:extLst>
              <a:ext uri="{FF2B5EF4-FFF2-40B4-BE49-F238E27FC236}">
                <a16:creationId xmlns:a16="http://schemas.microsoft.com/office/drawing/2014/main" id="{F8405701-13E0-D672-FDD2-E1B5B343426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43012" name="Foliennummernplatzhalter 3">
            <a:extLst>
              <a:ext uri="{FF2B5EF4-FFF2-40B4-BE49-F238E27FC236}">
                <a16:creationId xmlns:a16="http://schemas.microsoft.com/office/drawing/2014/main" id="{96E572F2-C4FC-FB88-6F02-F7F4FD3892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fld id="{FB50E59B-6B0E-485D-BF26-54F3B4C6EB76}" type="slidenum">
              <a:rPr lang="de-DE" altLang="de-DE" sz="1200" smtClean="0"/>
              <a:pPr/>
              <a:t>34</a:t>
            </a:fld>
            <a:endParaRPr lang="de-DE" altLang="de-DE"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1CFEDC-24CA-3528-7775-5E268D09DC03}"/>
              </a:ext>
            </a:extLst>
          </p:cNvPr>
          <p:cNvSpPr>
            <a:spLocks noChangeArrowheads="1"/>
          </p:cNvSpPr>
          <p:nvPr/>
        </p:nvSpPr>
        <p:spPr bwMode="auto">
          <a:xfrm>
            <a:off x="0" y="5257800"/>
            <a:ext cx="9144000" cy="6858000"/>
          </a:xfrm>
          <a:prstGeom prst="rect">
            <a:avLst/>
          </a:prstGeom>
          <a:noFill/>
          <a:ln>
            <a:noFill/>
          </a:ln>
          <a:effectLst/>
        </p:spPr>
        <p:txBody>
          <a:bodyPr wrap="none" anchor="ct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de-DE" altLang="de-DE"/>
          </a:p>
        </p:txBody>
      </p:sp>
      <p:sp>
        <p:nvSpPr>
          <p:cNvPr id="3" name="Rectangle 3">
            <a:extLst>
              <a:ext uri="{FF2B5EF4-FFF2-40B4-BE49-F238E27FC236}">
                <a16:creationId xmlns:a16="http://schemas.microsoft.com/office/drawing/2014/main" id="{6AC37B4D-9A3B-341E-EB10-4DD24E07EF65}"/>
              </a:ext>
            </a:extLst>
          </p:cNvPr>
          <p:cNvSpPr>
            <a:spLocks noChangeArrowheads="1"/>
          </p:cNvSpPr>
          <p:nvPr/>
        </p:nvSpPr>
        <p:spPr bwMode="auto">
          <a:xfrm>
            <a:off x="0" y="5257800"/>
            <a:ext cx="9144000" cy="6858000"/>
          </a:xfrm>
          <a:prstGeom prst="rect">
            <a:avLst/>
          </a:prstGeom>
          <a:noFill/>
          <a:ln>
            <a:noFill/>
          </a:ln>
          <a:effectLst/>
        </p:spPr>
        <p:txBody>
          <a:bodyPr wrap="none" anchor="ct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de-DE" altLang="de-DE"/>
          </a:p>
        </p:txBody>
      </p:sp>
      <p:sp>
        <p:nvSpPr>
          <p:cNvPr id="4" name="Line 16">
            <a:extLst>
              <a:ext uri="{FF2B5EF4-FFF2-40B4-BE49-F238E27FC236}">
                <a16:creationId xmlns:a16="http://schemas.microsoft.com/office/drawing/2014/main" id="{C186F15D-76A5-84EB-61AF-44793AE0C409}"/>
              </a:ext>
            </a:extLst>
          </p:cNvPr>
          <p:cNvSpPr>
            <a:spLocks noChangeShapeType="1"/>
          </p:cNvSpPr>
          <p:nvPr userDrawn="1"/>
        </p:nvSpPr>
        <p:spPr bwMode="auto">
          <a:xfrm>
            <a:off x="431800" y="6527800"/>
            <a:ext cx="3778250" cy="0"/>
          </a:xfrm>
          <a:prstGeom prst="line">
            <a:avLst/>
          </a:prstGeom>
          <a:noFill/>
          <a:ln w="508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 name="Rectangle 17">
            <a:extLst>
              <a:ext uri="{FF2B5EF4-FFF2-40B4-BE49-F238E27FC236}">
                <a16:creationId xmlns:a16="http://schemas.microsoft.com/office/drawing/2014/main" id="{E254666C-B04A-4279-BCF5-8E627830F36B}"/>
              </a:ext>
            </a:extLst>
          </p:cNvPr>
          <p:cNvSpPr>
            <a:spLocks noChangeArrowheads="1"/>
          </p:cNvSpPr>
          <p:nvPr userDrawn="1"/>
        </p:nvSpPr>
        <p:spPr bwMode="auto">
          <a:xfrm>
            <a:off x="2065338" y="6315075"/>
            <a:ext cx="2236787" cy="214313"/>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r">
              <a:spcBef>
                <a:spcPct val="0"/>
              </a:spcBef>
              <a:defRPr/>
            </a:pPr>
            <a:r>
              <a:rPr lang="de-DE" altLang="de-DE" sz="800">
                <a:latin typeface="Arial" panose="020B0604020202020204" pitchFamily="34" charset="0"/>
              </a:rPr>
              <a:t>AUTONOME PROVINZ BOZEN - SÜDTIROL</a:t>
            </a:r>
          </a:p>
        </p:txBody>
      </p:sp>
      <p:sp>
        <p:nvSpPr>
          <p:cNvPr id="6" name="Rectangle 18">
            <a:extLst>
              <a:ext uri="{FF2B5EF4-FFF2-40B4-BE49-F238E27FC236}">
                <a16:creationId xmlns:a16="http://schemas.microsoft.com/office/drawing/2014/main" id="{75164CB8-A65A-A9E6-C694-66BB7CA8D51B}"/>
              </a:ext>
            </a:extLst>
          </p:cNvPr>
          <p:cNvSpPr>
            <a:spLocks noChangeArrowheads="1"/>
          </p:cNvSpPr>
          <p:nvPr userDrawn="1"/>
        </p:nvSpPr>
        <p:spPr bwMode="auto">
          <a:xfrm>
            <a:off x="4832350" y="6315075"/>
            <a:ext cx="2709863" cy="214313"/>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spcBef>
                <a:spcPct val="0"/>
              </a:spcBef>
              <a:defRPr/>
            </a:pPr>
            <a:r>
              <a:rPr lang="it-IT" altLang="de-DE" sz="800">
                <a:latin typeface="Arial" panose="020B0604020202020204" pitchFamily="34" charset="0"/>
              </a:rPr>
              <a:t>PROVINCIA AUTONOMA DI BOLZANO - ALTO ADIGE</a:t>
            </a:r>
          </a:p>
        </p:txBody>
      </p:sp>
      <p:sp>
        <p:nvSpPr>
          <p:cNvPr id="7" name="Text Box 19">
            <a:extLst>
              <a:ext uri="{FF2B5EF4-FFF2-40B4-BE49-F238E27FC236}">
                <a16:creationId xmlns:a16="http://schemas.microsoft.com/office/drawing/2014/main" id="{87C064F4-1AA5-54DF-AB79-5A9DF42FA02C}"/>
              </a:ext>
            </a:extLst>
          </p:cNvPr>
          <p:cNvSpPr txBox="1">
            <a:spLocks noChangeArrowheads="1"/>
          </p:cNvSpPr>
          <p:nvPr userDrawn="1"/>
        </p:nvSpPr>
        <p:spPr bwMode="auto">
          <a:xfrm>
            <a:off x="4832350" y="6484938"/>
            <a:ext cx="2300288" cy="257175"/>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nSpc>
                <a:spcPts val="1300"/>
              </a:lnSpc>
              <a:spcBef>
                <a:spcPct val="0"/>
              </a:spcBef>
              <a:defRPr/>
            </a:pPr>
            <a:r>
              <a:rPr lang="it-IT" altLang="de-DE" sz="700" b="1">
                <a:latin typeface="Arial" panose="020B0604020202020204" pitchFamily="34" charset="0"/>
              </a:rPr>
              <a:t>Titolo della presentazione, Nome relatore/relatrice</a:t>
            </a:r>
          </a:p>
        </p:txBody>
      </p:sp>
      <p:sp>
        <p:nvSpPr>
          <p:cNvPr id="8" name="Text Box 20">
            <a:extLst>
              <a:ext uri="{FF2B5EF4-FFF2-40B4-BE49-F238E27FC236}">
                <a16:creationId xmlns:a16="http://schemas.microsoft.com/office/drawing/2014/main" id="{37D1D179-12AA-65FB-183A-6F7247240521}"/>
              </a:ext>
            </a:extLst>
          </p:cNvPr>
          <p:cNvSpPr txBox="1">
            <a:spLocks noChangeArrowheads="1"/>
          </p:cNvSpPr>
          <p:nvPr userDrawn="1"/>
        </p:nvSpPr>
        <p:spPr bwMode="auto">
          <a:xfrm>
            <a:off x="2065338" y="6484938"/>
            <a:ext cx="2238375" cy="257175"/>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r">
              <a:lnSpc>
                <a:spcPts val="1300"/>
              </a:lnSpc>
              <a:spcBef>
                <a:spcPct val="0"/>
              </a:spcBef>
              <a:defRPr/>
            </a:pPr>
            <a:r>
              <a:rPr lang="de-DE" altLang="de-DE" sz="700" b="1">
                <a:latin typeface="Arial" panose="020B0604020202020204" pitchFamily="34" charset="0"/>
              </a:rPr>
              <a:t>Titel der Präsentation, Name Referent/Referentin</a:t>
            </a:r>
            <a:endParaRPr lang="de-DE" altLang="de-DE" sz="700">
              <a:latin typeface="Arial" panose="020B0604020202020204" pitchFamily="34" charset="0"/>
            </a:endParaRPr>
          </a:p>
        </p:txBody>
      </p:sp>
      <p:sp>
        <p:nvSpPr>
          <p:cNvPr id="9" name="Text Box 21">
            <a:extLst>
              <a:ext uri="{FF2B5EF4-FFF2-40B4-BE49-F238E27FC236}">
                <a16:creationId xmlns:a16="http://schemas.microsoft.com/office/drawing/2014/main" id="{D6A2FDF5-A4EF-0FA0-C438-8B9C2E1C499A}"/>
              </a:ext>
            </a:extLst>
          </p:cNvPr>
          <p:cNvSpPr txBox="1">
            <a:spLocks noChangeArrowheads="1"/>
          </p:cNvSpPr>
          <p:nvPr userDrawn="1"/>
        </p:nvSpPr>
        <p:spPr bwMode="auto">
          <a:xfrm>
            <a:off x="431800" y="404813"/>
            <a:ext cx="3706813" cy="5578475"/>
          </a:xfrm>
          <a:prstGeom prst="rect">
            <a:avLst/>
          </a:prstGeom>
          <a:noFill/>
          <a:ln>
            <a:noFill/>
          </a:ln>
          <a:effectLst/>
        </p:spPr>
        <p:txBody>
          <a:bodyPr lIns="0" tIns="0" rIns="0" bIns="0"/>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spcBef>
                <a:spcPct val="0"/>
              </a:spcBef>
              <a:defRPr/>
            </a:pPr>
            <a:r>
              <a:rPr lang="de-DE" altLang="de-DE" sz="3000" b="1">
                <a:latin typeface="Arial" panose="020B0604020202020204" pitchFamily="34" charset="0"/>
              </a:rPr>
              <a:t>Titel</a:t>
            </a:r>
          </a:p>
          <a:p>
            <a:pPr>
              <a:spcBef>
                <a:spcPct val="0"/>
              </a:spcBef>
              <a:defRPr/>
            </a:pPr>
            <a:r>
              <a:rPr lang="de-DE" altLang="de-DE" sz="1400">
                <a:latin typeface="Arial" panose="020B0604020202020204" pitchFamily="34" charset="0"/>
              </a:rPr>
              <a:t>Text</a:t>
            </a:r>
          </a:p>
        </p:txBody>
      </p:sp>
      <p:sp>
        <p:nvSpPr>
          <p:cNvPr id="10" name="Line 22">
            <a:extLst>
              <a:ext uri="{FF2B5EF4-FFF2-40B4-BE49-F238E27FC236}">
                <a16:creationId xmlns:a16="http://schemas.microsoft.com/office/drawing/2014/main" id="{E38062E8-B98C-6B76-E519-A8964BDE760F}"/>
              </a:ext>
            </a:extLst>
          </p:cNvPr>
          <p:cNvSpPr>
            <a:spLocks noChangeShapeType="1"/>
          </p:cNvSpPr>
          <p:nvPr userDrawn="1"/>
        </p:nvSpPr>
        <p:spPr bwMode="auto">
          <a:xfrm>
            <a:off x="4929188" y="6527800"/>
            <a:ext cx="3778250" cy="0"/>
          </a:xfrm>
          <a:prstGeom prst="line">
            <a:avLst/>
          </a:prstGeom>
          <a:noFill/>
          <a:ln w="508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Text Box 23">
            <a:extLst>
              <a:ext uri="{FF2B5EF4-FFF2-40B4-BE49-F238E27FC236}">
                <a16:creationId xmlns:a16="http://schemas.microsoft.com/office/drawing/2014/main" id="{B48A1395-1EAE-8A80-FA27-5851577EC1D1}"/>
              </a:ext>
            </a:extLst>
          </p:cNvPr>
          <p:cNvSpPr txBox="1">
            <a:spLocks noChangeArrowheads="1"/>
          </p:cNvSpPr>
          <p:nvPr userDrawn="1"/>
        </p:nvSpPr>
        <p:spPr bwMode="auto">
          <a:xfrm>
            <a:off x="428625" y="723900"/>
            <a:ext cx="3705225" cy="519113"/>
          </a:xfrm>
          <a:prstGeom prst="rect">
            <a:avLst/>
          </a:prstGeom>
          <a:noFill/>
          <a:ln>
            <a:noFill/>
          </a:ln>
          <a:effectLst/>
        </p:spPr>
        <p:txBody>
          <a:bodyPr>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it-IT" altLang="de-DE"/>
          </a:p>
        </p:txBody>
      </p:sp>
      <p:sp>
        <p:nvSpPr>
          <p:cNvPr id="12" name="Text Box 24">
            <a:extLst>
              <a:ext uri="{FF2B5EF4-FFF2-40B4-BE49-F238E27FC236}">
                <a16:creationId xmlns:a16="http://schemas.microsoft.com/office/drawing/2014/main" id="{C34E291F-B931-306C-B061-651282A29A67}"/>
              </a:ext>
            </a:extLst>
          </p:cNvPr>
          <p:cNvSpPr txBox="1">
            <a:spLocks noChangeArrowheads="1"/>
          </p:cNvSpPr>
          <p:nvPr userDrawn="1"/>
        </p:nvSpPr>
        <p:spPr bwMode="auto">
          <a:xfrm>
            <a:off x="5000625" y="404813"/>
            <a:ext cx="3705225" cy="5578475"/>
          </a:xfrm>
          <a:prstGeom prst="rect">
            <a:avLst/>
          </a:prstGeom>
          <a:noFill/>
          <a:ln>
            <a:noFill/>
          </a:ln>
          <a:effectLst/>
        </p:spPr>
        <p:txBody>
          <a:bodyPr lIns="0" tIns="0" rIns="0" bIns="0"/>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spcBef>
                <a:spcPct val="0"/>
              </a:spcBef>
              <a:defRPr/>
            </a:pPr>
            <a:r>
              <a:rPr lang="it-IT" altLang="de-DE" sz="3000" b="1">
                <a:latin typeface="Arial" panose="020B0604020202020204" pitchFamily="34" charset="0"/>
              </a:rPr>
              <a:t>Titolo</a:t>
            </a:r>
          </a:p>
          <a:p>
            <a:pPr>
              <a:spcBef>
                <a:spcPct val="0"/>
              </a:spcBef>
              <a:defRPr/>
            </a:pPr>
            <a:r>
              <a:rPr lang="it-IT" altLang="de-DE" sz="1400">
                <a:latin typeface="Arial" panose="020B0604020202020204" pitchFamily="34" charset="0"/>
              </a:rPr>
              <a:t>Testo</a:t>
            </a:r>
          </a:p>
        </p:txBody>
      </p:sp>
      <p:pic>
        <p:nvPicPr>
          <p:cNvPr id="13" name="Picture 25">
            <a:extLst>
              <a:ext uri="{FF2B5EF4-FFF2-40B4-BE49-F238E27FC236}">
                <a16:creationId xmlns:a16="http://schemas.microsoft.com/office/drawing/2014/main" id="{7A1F751E-EE9A-94C0-D25B-046803A9EF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4200" y="6310313"/>
            <a:ext cx="3460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39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2995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23782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05C598E-3D8F-0FA7-49EE-C6899ADDC513}"/>
              </a:ext>
            </a:extLst>
          </p:cNvPr>
          <p:cNvPicPr>
            <a:picLocks noChangeAspect="1"/>
          </p:cNvPicPr>
          <p:nvPr userDrawn="1"/>
        </p:nvPicPr>
        <p:blipFill>
          <a:blip r:embed="rId2"/>
          <a:stretch>
            <a:fillRect/>
          </a:stretch>
        </p:blipFill>
        <p:spPr>
          <a:xfrm>
            <a:off x="6857637" y="2306740"/>
            <a:ext cx="2286364" cy="4551260"/>
          </a:xfrm>
          <a:prstGeom prst="rect">
            <a:avLst/>
          </a:prstGeom>
        </p:spPr>
      </p:pic>
      <p:sp>
        <p:nvSpPr>
          <p:cNvPr id="2" name="Titel 1">
            <a:extLst>
              <a:ext uri="{FF2B5EF4-FFF2-40B4-BE49-F238E27FC236}">
                <a16:creationId xmlns:a16="http://schemas.microsoft.com/office/drawing/2014/main" id="{BBBEAA78-B4AD-6F4E-1EC8-307CEC758F95}"/>
              </a:ext>
            </a:extLst>
          </p:cNvPr>
          <p:cNvSpPr>
            <a:spLocks noGrp="1"/>
          </p:cNvSpPr>
          <p:nvPr>
            <p:ph type="ctrTitle" hasCustomPrompt="1"/>
          </p:nvPr>
        </p:nvSpPr>
        <p:spPr>
          <a:xfrm>
            <a:off x="962382" y="1955228"/>
            <a:ext cx="5275578" cy="3356899"/>
          </a:xfrm>
        </p:spPr>
        <p:txBody>
          <a:bodyPr anchor="b">
            <a:normAutofit/>
          </a:bodyPr>
          <a:lstStyle>
            <a:lvl1pPr algn="l">
              <a:defRPr sz="3600" baseline="0"/>
            </a:lvl1pPr>
          </a:lstStyle>
          <a:p>
            <a:r>
              <a:rPr lang="de-DE" dirty="0"/>
              <a:t>Titel der </a:t>
            </a:r>
            <a:br>
              <a:rPr lang="de-DE" dirty="0"/>
            </a:br>
            <a:r>
              <a:rPr lang="de-DE" dirty="0"/>
              <a:t>Präsentation</a:t>
            </a:r>
            <a:endParaRPr lang="de-IT" dirty="0"/>
          </a:p>
        </p:txBody>
      </p:sp>
      <p:sp>
        <p:nvSpPr>
          <p:cNvPr id="3" name="Untertitel 2">
            <a:extLst>
              <a:ext uri="{FF2B5EF4-FFF2-40B4-BE49-F238E27FC236}">
                <a16:creationId xmlns:a16="http://schemas.microsoft.com/office/drawing/2014/main" id="{071C563B-BBC8-CE54-92C1-466F6471DCBC}"/>
              </a:ext>
            </a:extLst>
          </p:cNvPr>
          <p:cNvSpPr>
            <a:spLocks noGrp="1"/>
          </p:cNvSpPr>
          <p:nvPr>
            <p:ph type="subTitle" idx="1" hasCustomPrompt="1"/>
          </p:nvPr>
        </p:nvSpPr>
        <p:spPr>
          <a:xfrm>
            <a:off x="962382" y="5580548"/>
            <a:ext cx="5275578" cy="817338"/>
          </a:xfrm>
        </p:spPr>
        <p:txBody>
          <a:bodyPr>
            <a:normAutofit/>
          </a:bodyPr>
          <a:lstStyle>
            <a:lvl1pPr marL="0" indent="0" algn="l">
              <a:buNone/>
              <a:defRPr sz="135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Datum, Referent/Referentin</a:t>
            </a:r>
            <a:endParaRPr lang="de-IT" dirty="0"/>
          </a:p>
        </p:txBody>
      </p:sp>
      <p:pic>
        <p:nvPicPr>
          <p:cNvPr id="10" name="Grafik 9">
            <a:extLst>
              <a:ext uri="{FF2B5EF4-FFF2-40B4-BE49-F238E27FC236}">
                <a16:creationId xmlns:a16="http://schemas.microsoft.com/office/drawing/2014/main" id="{D69FC11E-A25A-B1F7-1241-8287F4836E36}"/>
              </a:ext>
            </a:extLst>
          </p:cNvPr>
          <p:cNvPicPr>
            <a:picLocks noChangeAspect="1"/>
          </p:cNvPicPr>
          <p:nvPr userDrawn="1"/>
        </p:nvPicPr>
        <p:blipFill>
          <a:blip r:embed="rId3"/>
          <a:srcRect/>
          <a:stretch/>
        </p:blipFill>
        <p:spPr>
          <a:xfrm>
            <a:off x="374487" y="541650"/>
            <a:ext cx="1882772" cy="629718"/>
          </a:xfrm>
          <a:prstGeom prst="rect">
            <a:avLst/>
          </a:prstGeom>
        </p:spPr>
      </p:pic>
    </p:spTree>
    <p:extLst>
      <p:ext uri="{BB962C8B-B14F-4D97-AF65-F5344CB8AC3E}">
        <p14:creationId xmlns:p14="http://schemas.microsoft.com/office/powerpoint/2010/main" val="4112604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F5C8DA0-975C-D327-15C4-94F0F35DB905}"/>
              </a:ext>
            </a:extLst>
          </p:cNvPr>
          <p:cNvSpPr>
            <a:spLocks noGrp="1"/>
          </p:cNvSpPr>
          <p:nvPr>
            <p:ph type="dt" sz="half" idx="10"/>
          </p:nvPr>
        </p:nvSpPr>
        <p:spPr/>
        <p:txBody>
          <a:bodyPr/>
          <a:lstStyle>
            <a:lvl1pPr>
              <a:defRPr/>
            </a:lvl1pPr>
          </a:lstStyle>
          <a:p>
            <a:pPr>
              <a:defRPr/>
            </a:pPr>
            <a:fld id="{7CA66E68-7AEB-4894-B848-1AE600F07EA1}" type="datetimeFigureOut">
              <a:rPr lang="de-DE"/>
              <a:pPr>
                <a:defRPr/>
              </a:pPr>
              <a:t>12.11.2025</a:t>
            </a:fld>
            <a:endParaRPr lang="de-DE"/>
          </a:p>
        </p:txBody>
      </p:sp>
      <p:sp>
        <p:nvSpPr>
          <p:cNvPr id="5" name="Fußzeilenplatzhalter 4">
            <a:extLst>
              <a:ext uri="{FF2B5EF4-FFF2-40B4-BE49-F238E27FC236}">
                <a16:creationId xmlns:a16="http://schemas.microsoft.com/office/drawing/2014/main" id="{229E6EF4-4725-F899-CE19-D7EF061EF599}"/>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62918633-D134-07FA-3F94-38D2CFD03747}"/>
              </a:ext>
            </a:extLst>
          </p:cNvPr>
          <p:cNvSpPr>
            <a:spLocks noGrp="1"/>
          </p:cNvSpPr>
          <p:nvPr>
            <p:ph type="sldNum" sz="quarter" idx="12"/>
          </p:nvPr>
        </p:nvSpPr>
        <p:spPr/>
        <p:txBody>
          <a:bodyPr/>
          <a:lstStyle>
            <a:lvl1pPr>
              <a:defRPr/>
            </a:lvl1pPr>
          </a:lstStyle>
          <a:p>
            <a:pPr>
              <a:defRPr/>
            </a:pPr>
            <a:fld id="{5AE2EAE2-31B4-4B69-B00E-278BE904E1FE}" type="slidenum">
              <a:rPr lang="de-DE"/>
              <a:pPr>
                <a:defRPr/>
              </a:pPr>
              <a:t>‹Nr.›</a:t>
            </a:fld>
            <a:endParaRPr lang="de-DE"/>
          </a:p>
        </p:txBody>
      </p:sp>
    </p:spTree>
    <p:extLst>
      <p:ext uri="{BB962C8B-B14F-4D97-AF65-F5344CB8AC3E}">
        <p14:creationId xmlns:p14="http://schemas.microsoft.com/office/powerpoint/2010/main" val="1447351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4FD2FC-B400-D648-75A3-757CE163DC05}"/>
              </a:ext>
            </a:extLst>
          </p:cNvPr>
          <p:cNvSpPr>
            <a:spLocks noGrp="1"/>
          </p:cNvSpPr>
          <p:nvPr>
            <p:ph type="dt" sz="half" idx="10"/>
          </p:nvPr>
        </p:nvSpPr>
        <p:spPr/>
        <p:txBody>
          <a:bodyPr/>
          <a:lstStyle>
            <a:lvl1pPr>
              <a:defRPr/>
            </a:lvl1pPr>
          </a:lstStyle>
          <a:p>
            <a:pPr>
              <a:defRPr/>
            </a:pPr>
            <a:fld id="{A831FF4D-53EF-4316-9062-41DF607C46AD}" type="datetimeFigureOut">
              <a:rPr lang="de-DE"/>
              <a:pPr>
                <a:defRPr/>
              </a:pPr>
              <a:t>12.11.2025</a:t>
            </a:fld>
            <a:endParaRPr lang="de-DE"/>
          </a:p>
        </p:txBody>
      </p:sp>
      <p:sp>
        <p:nvSpPr>
          <p:cNvPr id="5" name="Fußzeilenplatzhalter 4">
            <a:extLst>
              <a:ext uri="{FF2B5EF4-FFF2-40B4-BE49-F238E27FC236}">
                <a16:creationId xmlns:a16="http://schemas.microsoft.com/office/drawing/2014/main" id="{D2865191-204B-677F-0EC1-5E0736909A50}"/>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3B50B378-E8BE-0278-1359-C466D9ACC3A7}"/>
              </a:ext>
            </a:extLst>
          </p:cNvPr>
          <p:cNvSpPr>
            <a:spLocks noGrp="1"/>
          </p:cNvSpPr>
          <p:nvPr>
            <p:ph type="sldNum" sz="quarter" idx="12"/>
          </p:nvPr>
        </p:nvSpPr>
        <p:spPr/>
        <p:txBody>
          <a:bodyPr/>
          <a:lstStyle>
            <a:lvl1pPr>
              <a:defRPr/>
            </a:lvl1pPr>
          </a:lstStyle>
          <a:p>
            <a:pPr>
              <a:defRPr/>
            </a:pPr>
            <a:fld id="{27173E38-33D6-42BB-BE6D-00BA0A8D3D7B}" type="slidenum">
              <a:rPr lang="de-DE"/>
              <a:pPr>
                <a:defRPr/>
              </a:pPr>
              <a:t>‹Nr.›</a:t>
            </a:fld>
            <a:endParaRPr lang="de-DE"/>
          </a:p>
        </p:txBody>
      </p:sp>
    </p:spTree>
    <p:extLst>
      <p:ext uri="{BB962C8B-B14F-4D97-AF65-F5344CB8AC3E}">
        <p14:creationId xmlns:p14="http://schemas.microsoft.com/office/powerpoint/2010/main" val="3235679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A1035F3-6407-5D24-C5C1-55C7E95F7201}"/>
              </a:ext>
            </a:extLst>
          </p:cNvPr>
          <p:cNvSpPr>
            <a:spLocks noGrp="1"/>
          </p:cNvSpPr>
          <p:nvPr>
            <p:ph type="dt" sz="half" idx="10"/>
          </p:nvPr>
        </p:nvSpPr>
        <p:spPr/>
        <p:txBody>
          <a:bodyPr/>
          <a:lstStyle>
            <a:lvl1pPr>
              <a:defRPr/>
            </a:lvl1pPr>
          </a:lstStyle>
          <a:p>
            <a:pPr>
              <a:defRPr/>
            </a:pPr>
            <a:fld id="{535AE41F-6A4E-43C8-8B07-4D211FB75BB3}" type="datetimeFigureOut">
              <a:rPr lang="de-DE"/>
              <a:pPr>
                <a:defRPr/>
              </a:pPr>
              <a:t>12.11.2025</a:t>
            </a:fld>
            <a:endParaRPr lang="de-DE"/>
          </a:p>
        </p:txBody>
      </p:sp>
      <p:sp>
        <p:nvSpPr>
          <p:cNvPr id="5" name="Fußzeilenplatzhalter 4">
            <a:extLst>
              <a:ext uri="{FF2B5EF4-FFF2-40B4-BE49-F238E27FC236}">
                <a16:creationId xmlns:a16="http://schemas.microsoft.com/office/drawing/2014/main" id="{D81936EB-BE62-38FB-B5FD-3B1279164860}"/>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CF2409CE-D3E7-B48D-7E2E-5CB4F61C3D1A}"/>
              </a:ext>
            </a:extLst>
          </p:cNvPr>
          <p:cNvSpPr>
            <a:spLocks noGrp="1"/>
          </p:cNvSpPr>
          <p:nvPr>
            <p:ph type="sldNum" sz="quarter" idx="12"/>
          </p:nvPr>
        </p:nvSpPr>
        <p:spPr/>
        <p:txBody>
          <a:bodyPr/>
          <a:lstStyle>
            <a:lvl1pPr>
              <a:defRPr/>
            </a:lvl1pPr>
          </a:lstStyle>
          <a:p>
            <a:pPr>
              <a:defRPr/>
            </a:pPr>
            <a:fld id="{35A99545-6856-400B-97A8-B0036946869E}" type="slidenum">
              <a:rPr lang="de-DE"/>
              <a:pPr>
                <a:defRPr/>
              </a:pPr>
              <a:t>‹Nr.›</a:t>
            </a:fld>
            <a:endParaRPr lang="de-DE"/>
          </a:p>
        </p:txBody>
      </p:sp>
    </p:spTree>
    <p:extLst>
      <p:ext uri="{BB962C8B-B14F-4D97-AF65-F5344CB8AC3E}">
        <p14:creationId xmlns:p14="http://schemas.microsoft.com/office/powerpoint/2010/main" val="3701441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66FFCC1C-3D78-3E6B-F170-66BC8264FD15}"/>
              </a:ext>
            </a:extLst>
          </p:cNvPr>
          <p:cNvSpPr>
            <a:spLocks noGrp="1"/>
          </p:cNvSpPr>
          <p:nvPr>
            <p:ph type="dt" sz="half" idx="10"/>
          </p:nvPr>
        </p:nvSpPr>
        <p:spPr/>
        <p:txBody>
          <a:bodyPr/>
          <a:lstStyle>
            <a:lvl1pPr>
              <a:defRPr/>
            </a:lvl1pPr>
          </a:lstStyle>
          <a:p>
            <a:pPr>
              <a:defRPr/>
            </a:pPr>
            <a:fld id="{32878272-E20A-449E-9F04-74186E4E8348}" type="datetimeFigureOut">
              <a:rPr lang="de-DE"/>
              <a:pPr>
                <a:defRPr/>
              </a:pPr>
              <a:t>12.11.2025</a:t>
            </a:fld>
            <a:endParaRPr lang="de-DE"/>
          </a:p>
        </p:txBody>
      </p:sp>
      <p:sp>
        <p:nvSpPr>
          <p:cNvPr id="6" name="Fußzeilenplatzhalter 4">
            <a:extLst>
              <a:ext uri="{FF2B5EF4-FFF2-40B4-BE49-F238E27FC236}">
                <a16:creationId xmlns:a16="http://schemas.microsoft.com/office/drawing/2014/main" id="{27F7B6B7-7662-E518-D1D8-474C54D7CAC3}"/>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64BCECC9-9CF5-7B58-E346-1DB87BE7CD1B}"/>
              </a:ext>
            </a:extLst>
          </p:cNvPr>
          <p:cNvSpPr>
            <a:spLocks noGrp="1"/>
          </p:cNvSpPr>
          <p:nvPr>
            <p:ph type="sldNum" sz="quarter" idx="12"/>
          </p:nvPr>
        </p:nvSpPr>
        <p:spPr/>
        <p:txBody>
          <a:bodyPr/>
          <a:lstStyle>
            <a:lvl1pPr>
              <a:defRPr/>
            </a:lvl1pPr>
          </a:lstStyle>
          <a:p>
            <a:pPr>
              <a:defRPr/>
            </a:pPr>
            <a:fld id="{561E2D06-0E15-4370-B45F-2F83AF68A396}" type="slidenum">
              <a:rPr lang="de-DE"/>
              <a:pPr>
                <a:defRPr/>
              </a:pPr>
              <a:t>‹Nr.›</a:t>
            </a:fld>
            <a:endParaRPr lang="de-DE"/>
          </a:p>
        </p:txBody>
      </p:sp>
    </p:spTree>
    <p:extLst>
      <p:ext uri="{BB962C8B-B14F-4D97-AF65-F5344CB8AC3E}">
        <p14:creationId xmlns:p14="http://schemas.microsoft.com/office/powerpoint/2010/main" val="1578474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EAE9EBF6-C5B6-C27D-E09D-C01F861D4B79}"/>
              </a:ext>
            </a:extLst>
          </p:cNvPr>
          <p:cNvSpPr>
            <a:spLocks noGrp="1"/>
          </p:cNvSpPr>
          <p:nvPr>
            <p:ph type="dt" sz="half" idx="10"/>
          </p:nvPr>
        </p:nvSpPr>
        <p:spPr/>
        <p:txBody>
          <a:bodyPr/>
          <a:lstStyle>
            <a:lvl1pPr>
              <a:defRPr/>
            </a:lvl1pPr>
          </a:lstStyle>
          <a:p>
            <a:pPr>
              <a:defRPr/>
            </a:pPr>
            <a:fld id="{0B2887E8-835B-4E8F-AF55-DCBA45A433E3}" type="datetimeFigureOut">
              <a:rPr lang="de-DE"/>
              <a:pPr>
                <a:defRPr/>
              </a:pPr>
              <a:t>12.11.2025</a:t>
            </a:fld>
            <a:endParaRPr lang="de-DE"/>
          </a:p>
        </p:txBody>
      </p:sp>
      <p:sp>
        <p:nvSpPr>
          <p:cNvPr id="8" name="Fußzeilenplatzhalter 4">
            <a:extLst>
              <a:ext uri="{FF2B5EF4-FFF2-40B4-BE49-F238E27FC236}">
                <a16:creationId xmlns:a16="http://schemas.microsoft.com/office/drawing/2014/main" id="{EEEFB7BC-B494-9B75-C733-B54657988881}"/>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5">
            <a:extLst>
              <a:ext uri="{FF2B5EF4-FFF2-40B4-BE49-F238E27FC236}">
                <a16:creationId xmlns:a16="http://schemas.microsoft.com/office/drawing/2014/main" id="{A1C3D89E-528B-B5CB-8E04-D055E27349B1}"/>
              </a:ext>
            </a:extLst>
          </p:cNvPr>
          <p:cNvSpPr>
            <a:spLocks noGrp="1"/>
          </p:cNvSpPr>
          <p:nvPr>
            <p:ph type="sldNum" sz="quarter" idx="12"/>
          </p:nvPr>
        </p:nvSpPr>
        <p:spPr/>
        <p:txBody>
          <a:bodyPr/>
          <a:lstStyle>
            <a:lvl1pPr>
              <a:defRPr/>
            </a:lvl1pPr>
          </a:lstStyle>
          <a:p>
            <a:pPr>
              <a:defRPr/>
            </a:pPr>
            <a:fld id="{17616AC0-8D31-48DE-9116-9F1EC0E5E524}" type="slidenum">
              <a:rPr lang="de-DE"/>
              <a:pPr>
                <a:defRPr/>
              </a:pPr>
              <a:t>‹Nr.›</a:t>
            </a:fld>
            <a:endParaRPr lang="de-DE"/>
          </a:p>
        </p:txBody>
      </p:sp>
    </p:spTree>
    <p:extLst>
      <p:ext uri="{BB962C8B-B14F-4D97-AF65-F5344CB8AC3E}">
        <p14:creationId xmlns:p14="http://schemas.microsoft.com/office/powerpoint/2010/main" val="3457652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3">
            <a:extLst>
              <a:ext uri="{FF2B5EF4-FFF2-40B4-BE49-F238E27FC236}">
                <a16:creationId xmlns:a16="http://schemas.microsoft.com/office/drawing/2014/main" id="{302F4E07-1EAF-2610-DA55-49B60ABD26A3}"/>
              </a:ext>
            </a:extLst>
          </p:cNvPr>
          <p:cNvSpPr>
            <a:spLocks noGrp="1"/>
          </p:cNvSpPr>
          <p:nvPr>
            <p:ph type="dt" sz="half" idx="10"/>
          </p:nvPr>
        </p:nvSpPr>
        <p:spPr/>
        <p:txBody>
          <a:bodyPr/>
          <a:lstStyle>
            <a:lvl1pPr>
              <a:defRPr/>
            </a:lvl1pPr>
          </a:lstStyle>
          <a:p>
            <a:pPr>
              <a:defRPr/>
            </a:pPr>
            <a:fld id="{D1617AD7-8563-4BFD-B7BC-126B158620CA}" type="datetimeFigureOut">
              <a:rPr lang="de-DE"/>
              <a:pPr>
                <a:defRPr/>
              </a:pPr>
              <a:t>12.11.2025</a:t>
            </a:fld>
            <a:endParaRPr lang="de-DE"/>
          </a:p>
        </p:txBody>
      </p:sp>
      <p:sp>
        <p:nvSpPr>
          <p:cNvPr id="4" name="Fußzeilenplatzhalter 4">
            <a:extLst>
              <a:ext uri="{FF2B5EF4-FFF2-40B4-BE49-F238E27FC236}">
                <a16:creationId xmlns:a16="http://schemas.microsoft.com/office/drawing/2014/main" id="{45FF0BD9-7D07-0142-1430-3125B47F4B83}"/>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10B6A61D-10E1-8B62-FDF2-48747B4007DF}"/>
              </a:ext>
            </a:extLst>
          </p:cNvPr>
          <p:cNvSpPr>
            <a:spLocks noGrp="1"/>
          </p:cNvSpPr>
          <p:nvPr>
            <p:ph type="sldNum" sz="quarter" idx="12"/>
          </p:nvPr>
        </p:nvSpPr>
        <p:spPr/>
        <p:txBody>
          <a:bodyPr/>
          <a:lstStyle>
            <a:lvl1pPr>
              <a:defRPr/>
            </a:lvl1pPr>
          </a:lstStyle>
          <a:p>
            <a:pPr>
              <a:defRPr/>
            </a:pPr>
            <a:fld id="{21D84037-D9F8-4529-975B-ADA8B459C6E9}" type="slidenum">
              <a:rPr lang="de-DE"/>
              <a:pPr>
                <a:defRPr/>
              </a:pPr>
              <a:t>‹Nr.›</a:t>
            </a:fld>
            <a:endParaRPr lang="de-DE"/>
          </a:p>
        </p:txBody>
      </p:sp>
    </p:spTree>
    <p:extLst>
      <p:ext uri="{BB962C8B-B14F-4D97-AF65-F5344CB8AC3E}">
        <p14:creationId xmlns:p14="http://schemas.microsoft.com/office/powerpoint/2010/main" val="2829705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4712BDAF-38D4-854C-215D-670B53D772C8}"/>
              </a:ext>
            </a:extLst>
          </p:cNvPr>
          <p:cNvSpPr>
            <a:spLocks noGrp="1"/>
          </p:cNvSpPr>
          <p:nvPr>
            <p:ph type="dt" sz="half" idx="10"/>
          </p:nvPr>
        </p:nvSpPr>
        <p:spPr/>
        <p:txBody>
          <a:bodyPr/>
          <a:lstStyle>
            <a:lvl1pPr>
              <a:defRPr/>
            </a:lvl1pPr>
          </a:lstStyle>
          <a:p>
            <a:pPr>
              <a:defRPr/>
            </a:pPr>
            <a:fld id="{7FC9540A-3CA1-4917-B8F5-6088A0533C06}" type="datetimeFigureOut">
              <a:rPr lang="de-DE"/>
              <a:pPr>
                <a:defRPr/>
              </a:pPr>
              <a:t>12.11.2025</a:t>
            </a:fld>
            <a:endParaRPr lang="de-DE"/>
          </a:p>
        </p:txBody>
      </p:sp>
      <p:sp>
        <p:nvSpPr>
          <p:cNvPr id="3" name="Fußzeilenplatzhalter 4">
            <a:extLst>
              <a:ext uri="{FF2B5EF4-FFF2-40B4-BE49-F238E27FC236}">
                <a16:creationId xmlns:a16="http://schemas.microsoft.com/office/drawing/2014/main" id="{C83828B4-4AA9-CEBF-F012-F831DAFB9F3A}"/>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5">
            <a:extLst>
              <a:ext uri="{FF2B5EF4-FFF2-40B4-BE49-F238E27FC236}">
                <a16:creationId xmlns:a16="http://schemas.microsoft.com/office/drawing/2014/main" id="{0F6DA58F-B576-F33F-B983-50E71EB57490}"/>
              </a:ext>
            </a:extLst>
          </p:cNvPr>
          <p:cNvSpPr>
            <a:spLocks noGrp="1"/>
          </p:cNvSpPr>
          <p:nvPr>
            <p:ph type="sldNum" sz="quarter" idx="12"/>
          </p:nvPr>
        </p:nvSpPr>
        <p:spPr/>
        <p:txBody>
          <a:bodyPr/>
          <a:lstStyle>
            <a:lvl1pPr>
              <a:defRPr/>
            </a:lvl1pPr>
          </a:lstStyle>
          <a:p>
            <a:pPr>
              <a:defRPr/>
            </a:pPr>
            <a:fld id="{5A0791D4-4E6B-475E-9AFE-306515CA153B}" type="slidenum">
              <a:rPr lang="de-DE"/>
              <a:pPr>
                <a:defRPr/>
              </a:pPr>
              <a:t>‹Nr.›</a:t>
            </a:fld>
            <a:endParaRPr lang="de-DE"/>
          </a:p>
        </p:txBody>
      </p:sp>
    </p:spTree>
    <p:extLst>
      <p:ext uri="{BB962C8B-B14F-4D97-AF65-F5344CB8AC3E}">
        <p14:creationId xmlns:p14="http://schemas.microsoft.com/office/powerpoint/2010/main" val="208246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69923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3">
            <a:extLst>
              <a:ext uri="{FF2B5EF4-FFF2-40B4-BE49-F238E27FC236}">
                <a16:creationId xmlns:a16="http://schemas.microsoft.com/office/drawing/2014/main" id="{E40810A9-817B-15BD-A356-FA993206F071}"/>
              </a:ext>
            </a:extLst>
          </p:cNvPr>
          <p:cNvSpPr>
            <a:spLocks noGrp="1"/>
          </p:cNvSpPr>
          <p:nvPr>
            <p:ph type="dt" sz="half" idx="10"/>
          </p:nvPr>
        </p:nvSpPr>
        <p:spPr/>
        <p:txBody>
          <a:bodyPr/>
          <a:lstStyle>
            <a:lvl1pPr>
              <a:defRPr/>
            </a:lvl1pPr>
          </a:lstStyle>
          <a:p>
            <a:pPr>
              <a:defRPr/>
            </a:pPr>
            <a:fld id="{362266EF-BFF6-4EBB-886E-20C898652366}" type="datetimeFigureOut">
              <a:rPr lang="de-DE"/>
              <a:pPr>
                <a:defRPr/>
              </a:pPr>
              <a:t>12.11.2025</a:t>
            </a:fld>
            <a:endParaRPr lang="de-DE"/>
          </a:p>
        </p:txBody>
      </p:sp>
      <p:sp>
        <p:nvSpPr>
          <p:cNvPr id="6" name="Fußzeilenplatzhalter 4">
            <a:extLst>
              <a:ext uri="{FF2B5EF4-FFF2-40B4-BE49-F238E27FC236}">
                <a16:creationId xmlns:a16="http://schemas.microsoft.com/office/drawing/2014/main" id="{50F3538C-CF8F-A045-6BD7-93466A15AC0E}"/>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74100CE2-2157-A377-88B5-536CB77B2927}"/>
              </a:ext>
            </a:extLst>
          </p:cNvPr>
          <p:cNvSpPr>
            <a:spLocks noGrp="1"/>
          </p:cNvSpPr>
          <p:nvPr>
            <p:ph type="sldNum" sz="quarter" idx="12"/>
          </p:nvPr>
        </p:nvSpPr>
        <p:spPr/>
        <p:txBody>
          <a:bodyPr/>
          <a:lstStyle>
            <a:lvl1pPr>
              <a:defRPr/>
            </a:lvl1pPr>
          </a:lstStyle>
          <a:p>
            <a:pPr>
              <a:defRPr/>
            </a:pPr>
            <a:fld id="{1A7EFB28-E044-4176-A200-D460AD35831F}" type="slidenum">
              <a:rPr lang="de-DE"/>
              <a:pPr>
                <a:defRPr/>
              </a:pPr>
              <a:t>‹Nr.›</a:t>
            </a:fld>
            <a:endParaRPr lang="de-DE"/>
          </a:p>
        </p:txBody>
      </p:sp>
    </p:spTree>
    <p:extLst>
      <p:ext uri="{BB962C8B-B14F-4D97-AF65-F5344CB8AC3E}">
        <p14:creationId xmlns:p14="http://schemas.microsoft.com/office/powerpoint/2010/main" val="1243791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3">
            <a:extLst>
              <a:ext uri="{FF2B5EF4-FFF2-40B4-BE49-F238E27FC236}">
                <a16:creationId xmlns:a16="http://schemas.microsoft.com/office/drawing/2014/main" id="{55E40C48-191D-AE7F-B080-782ED6E4F0FB}"/>
              </a:ext>
            </a:extLst>
          </p:cNvPr>
          <p:cNvSpPr>
            <a:spLocks noGrp="1"/>
          </p:cNvSpPr>
          <p:nvPr>
            <p:ph type="dt" sz="half" idx="10"/>
          </p:nvPr>
        </p:nvSpPr>
        <p:spPr/>
        <p:txBody>
          <a:bodyPr/>
          <a:lstStyle>
            <a:lvl1pPr>
              <a:defRPr/>
            </a:lvl1pPr>
          </a:lstStyle>
          <a:p>
            <a:pPr>
              <a:defRPr/>
            </a:pPr>
            <a:fld id="{B02ECDFA-F8BE-4A2E-BA1A-CB18E5E26D33}" type="datetimeFigureOut">
              <a:rPr lang="de-DE"/>
              <a:pPr>
                <a:defRPr/>
              </a:pPr>
              <a:t>12.11.2025</a:t>
            </a:fld>
            <a:endParaRPr lang="de-DE"/>
          </a:p>
        </p:txBody>
      </p:sp>
      <p:sp>
        <p:nvSpPr>
          <p:cNvPr id="6" name="Fußzeilenplatzhalter 4">
            <a:extLst>
              <a:ext uri="{FF2B5EF4-FFF2-40B4-BE49-F238E27FC236}">
                <a16:creationId xmlns:a16="http://schemas.microsoft.com/office/drawing/2014/main" id="{12780AEB-D442-FB5C-8A65-36BF7E826D5A}"/>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38C798A4-E08C-42CB-0D8E-D9394714D0EA}"/>
              </a:ext>
            </a:extLst>
          </p:cNvPr>
          <p:cNvSpPr>
            <a:spLocks noGrp="1"/>
          </p:cNvSpPr>
          <p:nvPr>
            <p:ph type="sldNum" sz="quarter" idx="12"/>
          </p:nvPr>
        </p:nvSpPr>
        <p:spPr/>
        <p:txBody>
          <a:bodyPr/>
          <a:lstStyle>
            <a:lvl1pPr>
              <a:defRPr/>
            </a:lvl1pPr>
          </a:lstStyle>
          <a:p>
            <a:pPr>
              <a:defRPr/>
            </a:pPr>
            <a:fld id="{299DFE26-ED70-4D26-807C-2EFCCB2A4B87}" type="slidenum">
              <a:rPr lang="de-DE"/>
              <a:pPr>
                <a:defRPr/>
              </a:pPr>
              <a:t>‹Nr.›</a:t>
            </a:fld>
            <a:endParaRPr lang="de-DE"/>
          </a:p>
        </p:txBody>
      </p:sp>
    </p:spTree>
    <p:extLst>
      <p:ext uri="{BB962C8B-B14F-4D97-AF65-F5344CB8AC3E}">
        <p14:creationId xmlns:p14="http://schemas.microsoft.com/office/powerpoint/2010/main" val="3175489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C76DE85-BDC5-A5EB-6BAB-8EEC73136A6B}"/>
              </a:ext>
            </a:extLst>
          </p:cNvPr>
          <p:cNvSpPr>
            <a:spLocks noGrp="1"/>
          </p:cNvSpPr>
          <p:nvPr>
            <p:ph type="dt" sz="half" idx="10"/>
          </p:nvPr>
        </p:nvSpPr>
        <p:spPr/>
        <p:txBody>
          <a:bodyPr/>
          <a:lstStyle>
            <a:lvl1pPr>
              <a:defRPr/>
            </a:lvl1pPr>
          </a:lstStyle>
          <a:p>
            <a:pPr>
              <a:defRPr/>
            </a:pPr>
            <a:fld id="{38555306-054E-44A2-B710-D62A18346198}" type="datetimeFigureOut">
              <a:rPr lang="de-DE"/>
              <a:pPr>
                <a:defRPr/>
              </a:pPr>
              <a:t>12.11.2025</a:t>
            </a:fld>
            <a:endParaRPr lang="de-DE"/>
          </a:p>
        </p:txBody>
      </p:sp>
      <p:sp>
        <p:nvSpPr>
          <p:cNvPr id="5" name="Fußzeilenplatzhalter 4">
            <a:extLst>
              <a:ext uri="{FF2B5EF4-FFF2-40B4-BE49-F238E27FC236}">
                <a16:creationId xmlns:a16="http://schemas.microsoft.com/office/drawing/2014/main" id="{11AF01B3-3B6B-C243-9AD4-DE2E9A306812}"/>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27C420F3-1100-69C7-587C-D1A20D56905E}"/>
              </a:ext>
            </a:extLst>
          </p:cNvPr>
          <p:cNvSpPr>
            <a:spLocks noGrp="1"/>
          </p:cNvSpPr>
          <p:nvPr>
            <p:ph type="sldNum" sz="quarter" idx="12"/>
          </p:nvPr>
        </p:nvSpPr>
        <p:spPr/>
        <p:txBody>
          <a:bodyPr/>
          <a:lstStyle>
            <a:lvl1pPr>
              <a:defRPr/>
            </a:lvl1pPr>
          </a:lstStyle>
          <a:p>
            <a:pPr>
              <a:defRPr/>
            </a:pPr>
            <a:fld id="{61FEAF01-9E1A-4EE2-8AF4-C8DCCFCD302E}" type="slidenum">
              <a:rPr lang="de-DE"/>
              <a:pPr>
                <a:defRPr/>
              </a:pPr>
              <a:t>‹Nr.›</a:t>
            </a:fld>
            <a:endParaRPr lang="de-DE"/>
          </a:p>
        </p:txBody>
      </p:sp>
    </p:spTree>
    <p:extLst>
      <p:ext uri="{BB962C8B-B14F-4D97-AF65-F5344CB8AC3E}">
        <p14:creationId xmlns:p14="http://schemas.microsoft.com/office/powerpoint/2010/main" val="553881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03579FB-305F-A1E8-4880-950563A87058}"/>
              </a:ext>
            </a:extLst>
          </p:cNvPr>
          <p:cNvSpPr>
            <a:spLocks noGrp="1"/>
          </p:cNvSpPr>
          <p:nvPr>
            <p:ph type="dt" sz="half" idx="10"/>
          </p:nvPr>
        </p:nvSpPr>
        <p:spPr/>
        <p:txBody>
          <a:bodyPr/>
          <a:lstStyle>
            <a:lvl1pPr>
              <a:defRPr/>
            </a:lvl1pPr>
          </a:lstStyle>
          <a:p>
            <a:pPr>
              <a:defRPr/>
            </a:pPr>
            <a:fld id="{4CE624AF-3525-4ED4-8BDF-82BE673BB2F6}" type="datetimeFigureOut">
              <a:rPr lang="de-DE"/>
              <a:pPr>
                <a:defRPr/>
              </a:pPr>
              <a:t>12.11.2025</a:t>
            </a:fld>
            <a:endParaRPr lang="de-DE"/>
          </a:p>
        </p:txBody>
      </p:sp>
      <p:sp>
        <p:nvSpPr>
          <p:cNvPr id="5" name="Fußzeilenplatzhalter 4">
            <a:extLst>
              <a:ext uri="{FF2B5EF4-FFF2-40B4-BE49-F238E27FC236}">
                <a16:creationId xmlns:a16="http://schemas.microsoft.com/office/drawing/2014/main" id="{704BD796-3336-D327-6E5E-CA9C9E6E2FB7}"/>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A2D165DC-543C-8B31-DA8B-B837FEB300F6}"/>
              </a:ext>
            </a:extLst>
          </p:cNvPr>
          <p:cNvSpPr>
            <a:spLocks noGrp="1"/>
          </p:cNvSpPr>
          <p:nvPr>
            <p:ph type="sldNum" sz="quarter" idx="12"/>
          </p:nvPr>
        </p:nvSpPr>
        <p:spPr/>
        <p:txBody>
          <a:bodyPr/>
          <a:lstStyle>
            <a:lvl1pPr>
              <a:defRPr/>
            </a:lvl1pPr>
          </a:lstStyle>
          <a:p>
            <a:pPr>
              <a:defRPr/>
            </a:pPr>
            <a:fld id="{2D11C0FA-06BA-4227-B8D5-5CEA32D0BCC7}" type="slidenum">
              <a:rPr lang="de-DE"/>
              <a:pPr>
                <a:defRPr/>
              </a:pPr>
              <a:t>‹Nr.›</a:t>
            </a:fld>
            <a:endParaRPr lang="de-DE"/>
          </a:p>
        </p:txBody>
      </p:sp>
    </p:spTree>
    <p:extLst>
      <p:ext uri="{BB962C8B-B14F-4D97-AF65-F5344CB8AC3E}">
        <p14:creationId xmlns:p14="http://schemas.microsoft.com/office/powerpoint/2010/main" val="216671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extLst>
      <p:ext uri="{BB962C8B-B14F-4D97-AF65-F5344CB8AC3E}">
        <p14:creationId xmlns:p14="http://schemas.microsoft.com/office/powerpoint/2010/main" val="312134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3485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6110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143227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366179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85501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F51E7687-E43E-2EE9-4408-F8CB3D7FB4EE}"/>
              </a:ext>
            </a:extLst>
          </p:cNvPr>
          <p:cNvSpPr>
            <a:spLocks noChangeArrowheads="1"/>
          </p:cNvSpPr>
          <p:nvPr/>
        </p:nvSpPr>
        <p:spPr bwMode="auto">
          <a:xfrm>
            <a:off x="0" y="5257800"/>
            <a:ext cx="9144000" cy="6858000"/>
          </a:xfrm>
          <a:prstGeom prst="rect">
            <a:avLst/>
          </a:prstGeom>
          <a:noFill/>
          <a:ln>
            <a:noFill/>
          </a:ln>
          <a:effectLst/>
        </p:spPr>
        <p:txBody>
          <a:bodyPr wrap="none" anchor="ct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de-DE" altLang="de-DE"/>
          </a:p>
        </p:txBody>
      </p:sp>
      <p:sp>
        <p:nvSpPr>
          <p:cNvPr id="1027" name="Rectangle 32">
            <a:extLst>
              <a:ext uri="{FF2B5EF4-FFF2-40B4-BE49-F238E27FC236}">
                <a16:creationId xmlns:a16="http://schemas.microsoft.com/office/drawing/2014/main" id="{8C9587C5-3F22-FC07-17A5-118C5FD76A56}"/>
              </a:ext>
            </a:extLst>
          </p:cNvPr>
          <p:cNvSpPr>
            <a:spLocks noChangeArrowheads="1"/>
          </p:cNvSpPr>
          <p:nvPr/>
        </p:nvSpPr>
        <p:spPr bwMode="auto">
          <a:xfrm>
            <a:off x="0" y="5257800"/>
            <a:ext cx="9144000" cy="6858000"/>
          </a:xfrm>
          <a:prstGeom prst="rect">
            <a:avLst/>
          </a:prstGeom>
          <a:noFill/>
          <a:ln>
            <a:noFill/>
          </a:ln>
          <a:effectLst/>
        </p:spPr>
        <p:txBody>
          <a:bodyPr wrap="none" anchor="ct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de-DE" altLang="de-DE"/>
          </a:p>
        </p:txBody>
      </p:sp>
      <p:sp>
        <p:nvSpPr>
          <p:cNvPr id="1028" name="Line 39">
            <a:extLst>
              <a:ext uri="{FF2B5EF4-FFF2-40B4-BE49-F238E27FC236}">
                <a16:creationId xmlns:a16="http://schemas.microsoft.com/office/drawing/2014/main" id="{0237C205-55F4-1908-A42D-FC600836C571}"/>
              </a:ext>
            </a:extLst>
          </p:cNvPr>
          <p:cNvSpPr>
            <a:spLocks noChangeShapeType="1"/>
          </p:cNvSpPr>
          <p:nvPr/>
        </p:nvSpPr>
        <p:spPr bwMode="auto">
          <a:xfrm>
            <a:off x="431800" y="6534150"/>
            <a:ext cx="3778250" cy="0"/>
          </a:xfrm>
          <a:prstGeom prst="line">
            <a:avLst/>
          </a:prstGeom>
          <a:noFill/>
          <a:ln w="508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9" name="Rectangle 42">
            <a:extLst>
              <a:ext uri="{FF2B5EF4-FFF2-40B4-BE49-F238E27FC236}">
                <a16:creationId xmlns:a16="http://schemas.microsoft.com/office/drawing/2014/main" id="{31172AA6-FD51-C910-319E-8BB17BAFB988}"/>
              </a:ext>
            </a:extLst>
          </p:cNvPr>
          <p:cNvSpPr>
            <a:spLocks noChangeArrowheads="1"/>
          </p:cNvSpPr>
          <p:nvPr/>
        </p:nvSpPr>
        <p:spPr bwMode="auto">
          <a:xfrm>
            <a:off x="2065338" y="6326188"/>
            <a:ext cx="2236787" cy="214312"/>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r">
              <a:spcBef>
                <a:spcPct val="0"/>
              </a:spcBef>
              <a:defRPr/>
            </a:pPr>
            <a:r>
              <a:rPr lang="de-DE" altLang="de-DE" sz="800">
                <a:latin typeface="Arial" panose="020B0604020202020204" pitchFamily="34" charset="0"/>
              </a:rPr>
              <a:t>AUTONOME PROVINZ BOZEN - SÜDTIROL</a:t>
            </a:r>
          </a:p>
        </p:txBody>
      </p:sp>
      <p:sp>
        <p:nvSpPr>
          <p:cNvPr id="1030" name="Rectangle 43">
            <a:extLst>
              <a:ext uri="{FF2B5EF4-FFF2-40B4-BE49-F238E27FC236}">
                <a16:creationId xmlns:a16="http://schemas.microsoft.com/office/drawing/2014/main" id="{38C68316-81E1-4FEE-D581-B9566D4EE212}"/>
              </a:ext>
            </a:extLst>
          </p:cNvPr>
          <p:cNvSpPr>
            <a:spLocks noChangeArrowheads="1"/>
          </p:cNvSpPr>
          <p:nvPr/>
        </p:nvSpPr>
        <p:spPr bwMode="auto">
          <a:xfrm>
            <a:off x="4832350" y="6326188"/>
            <a:ext cx="2709863" cy="214312"/>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spcBef>
                <a:spcPct val="0"/>
              </a:spcBef>
              <a:defRPr/>
            </a:pPr>
            <a:r>
              <a:rPr lang="it-IT" altLang="de-DE" sz="800">
                <a:latin typeface="Arial" panose="020B0604020202020204" pitchFamily="34" charset="0"/>
              </a:rPr>
              <a:t>PROVINCIA AUTONOMA DI BOLZANO - ALTO ADIGE</a:t>
            </a:r>
          </a:p>
        </p:txBody>
      </p:sp>
      <p:sp>
        <p:nvSpPr>
          <p:cNvPr id="1031" name="Text Box 44">
            <a:extLst>
              <a:ext uri="{FF2B5EF4-FFF2-40B4-BE49-F238E27FC236}">
                <a16:creationId xmlns:a16="http://schemas.microsoft.com/office/drawing/2014/main" id="{B9E5815B-822D-248A-564A-5AF4CE7D7E1D}"/>
              </a:ext>
            </a:extLst>
          </p:cNvPr>
          <p:cNvSpPr txBox="1">
            <a:spLocks noChangeArrowheads="1"/>
          </p:cNvSpPr>
          <p:nvPr/>
        </p:nvSpPr>
        <p:spPr bwMode="auto">
          <a:xfrm>
            <a:off x="4832350" y="6484938"/>
            <a:ext cx="2070100" cy="238125"/>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nSpc>
                <a:spcPts val="1300"/>
              </a:lnSpc>
              <a:spcBef>
                <a:spcPct val="0"/>
              </a:spcBef>
              <a:defRPr/>
            </a:pPr>
            <a:r>
              <a:rPr lang="it-IT" altLang="de-DE" sz="700" b="1">
                <a:latin typeface="Arial" panose="020B0604020202020204" pitchFamily="34" charset="0"/>
              </a:rPr>
              <a:t>Il Registro unico nazionale del Terzo settore</a:t>
            </a:r>
          </a:p>
        </p:txBody>
      </p:sp>
      <p:sp>
        <p:nvSpPr>
          <p:cNvPr id="1032" name="Text Box 45">
            <a:extLst>
              <a:ext uri="{FF2B5EF4-FFF2-40B4-BE49-F238E27FC236}">
                <a16:creationId xmlns:a16="http://schemas.microsoft.com/office/drawing/2014/main" id="{E941DAA6-F409-EF3B-064A-595BF916D272}"/>
              </a:ext>
            </a:extLst>
          </p:cNvPr>
          <p:cNvSpPr txBox="1">
            <a:spLocks noChangeArrowheads="1"/>
          </p:cNvSpPr>
          <p:nvPr/>
        </p:nvSpPr>
        <p:spPr bwMode="auto">
          <a:xfrm>
            <a:off x="1903413" y="6484938"/>
            <a:ext cx="2400300" cy="238125"/>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r">
              <a:lnSpc>
                <a:spcPts val="1300"/>
              </a:lnSpc>
              <a:spcBef>
                <a:spcPct val="0"/>
              </a:spcBef>
              <a:defRPr/>
            </a:pPr>
            <a:r>
              <a:rPr lang="de-DE" altLang="de-DE" sz="700" b="1">
                <a:latin typeface="Arial" panose="020B0604020202020204" pitchFamily="34" charset="0"/>
              </a:rPr>
              <a:t>Das staatliche Einheitsregister des Dritten Sektors</a:t>
            </a:r>
            <a:endParaRPr lang="de-DE" altLang="de-DE" sz="700">
              <a:latin typeface="Arial" panose="020B0604020202020204" pitchFamily="34" charset="0"/>
            </a:endParaRPr>
          </a:p>
        </p:txBody>
      </p:sp>
      <p:sp>
        <p:nvSpPr>
          <p:cNvPr id="1033" name="Line 40">
            <a:extLst>
              <a:ext uri="{FF2B5EF4-FFF2-40B4-BE49-F238E27FC236}">
                <a16:creationId xmlns:a16="http://schemas.microsoft.com/office/drawing/2014/main" id="{A2D1ED60-1994-E578-C1DF-9FB6FD0F2F16}"/>
              </a:ext>
            </a:extLst>
          </p:cNvPr>
          <p:cNvSpPr>
            <a:spLocks noChangeShapeType="1"/>
          </p:cNvSpPr>
          <p:nvPr userDrawn="1"/>
        </p:nvSpPr>
        <p:spPr bwMode="auto">
          <a:xfrm>
            <a:off x="4929188" y="6534150"/>
            <a:ext cx="3778250" cy="0"/>
          </a:xfrm>
          <a:prstGeom prst="line">
            <a:avLst/>
          </a:prstGeom>
          <a:noFill/>
          <a:ln w="508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4" name="Text Box 63">
            <a:extLst>
              <a:ext uri="{FF2B5EF4-FFF2-40B4-BE49-F238E27FC236}">
                <a16:creationId xmlns:a16="http://schemas.microsoft.com/office/drawing/2014/main" id="{33C92B5D-279D-CA18-80FD-D20F767ED32B}"/>
              </a:ext>
            </a:extLst>
          </p:cNvPr>
          <p:cNvSpPr txBox="1">
            <a:spLocks noChangeArrowheads="1"/>
          </p:cNvSpPr>
          <p:nvPr/>
        </p:nvSpPr>
        <p:spPr bwMode="auto">
          <a:xfrm>
            <a:off x="428625" y="723900"/>
            <a:ext cx="3705225" cy="519113"/>
          </a:xfrm>
          <a:prstGeom prst="rect">
            <a:avLst/>
          </a:prstGeom>
          <a:noFill/>
          <a:ln>
            <a:noFill/>
          </a:ln>
          <a:effectLst/>
        </p:spPr>
        <p:txBody>
          <a:bodyPr>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it-IT" altLang="de-DE"/>
          </a:p>
        </p:txBody>
      </p:sp>
      <p:pic>
        <p:nvPicPr>
          <p:cNvPr id="1035" name="Picture 65">
            <a:extLst>
              <a:ext uri="{FF2B5EF4-FFF2-40B4-BE49-F238E27FC236}">
                <a16:creationId xmlns:a16="http://schemas.microsoft.com/office/drawing/2014/main" id="{6064621F-7F67-1E9A-56A5-492CDF89341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389438" y="6310313"/>
            <a:ext cx="3603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1"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82" r:id="rId12"/>
  </p:sldLayoutIdLst>
  <p:hf sldNum="0"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596614B2-05BE-466C-D40D-1C882605BE9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2051" name="Textplatzhalter 2">
            <a:extLst>
              <a:ext uri="{FF2B5EF4-FFF2-40B4-BE49-F238E27FC236}">
                <a16:creationId xmlns:a16="http://schemas.microsoft.com/office/drawing/2014/main" id="{2628FB3C-6BB2-7448-711F-C7FAABFCAFA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D6E7B5DD-67A5-25DB-B1A6-BB868C5629F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D9C0AD6-C790-49AA-AC26-E0C8C0FF02E0}" type="datetimeFigureOut">
              <a:rPr lang="de-DE"/>
              <a:pPr>
                <a:defRPr/>
              </a:pPr>
              <a:t>12.11.2025</a:t>
            </a:fld>
            <a:endParaRPr lang="de-DE"/>
          </a:p>
        </p:txBody>
      </p:sp>
      <p:sp>
        <p:nvSpPr>
          <p:cNvPr id="5" name="Fußzeilenplatzhalter 4">
            <a:extLst>
              <a:ext uri="{FF2B5EF4-FFF2-40B4-BE49-F238E27FC236}">
                <a16:creationId xmlns:a16="http://schemas.microsoft.com/office/drawing/2014/main" id="{CC246421-188A-C7FB-8D07-B929D0AC669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a:extLst>
              <a:ext uri="{FF2B5EF4-FFF2-40B4-BE49-F238E27FC236}">
                <a16:creationId xmlns:a16="http://schemas.microsoft.com/office/drawing/2014/main" id="{8B08970A-A218-160D-8D7B-FDF7C7D76C5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B292956-9310-4411-97D2-29BACBE8078D}"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servizi.lavoro.gov.it/runts/it-it/"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6.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PowerPoint_einsprachig  -  Schreibgeschützt - PowerPoint">
            <a:extLst>
              <a:ext uri="{FF2B5EF4-FFF2-40B4-BE49-F238E27FC236}">
                <a16:creationId xmlns:a16="http://schemas.microsoft.com/office/drawing/2014/main" id="{64FD8E4E-78B8-DA0C-7B90-AD1B7E2F7DAF}"/>
              </a:ext>
            </a:extLst>
          </p:cNvPr>
          <p:cNvPicPr>
            <a:picLocks noChangeAspect="1"/>
          </p:cNvPicPr>
          <p:nvPr/>
        </p:nvPicPr>
        <p:blipFill rotWithShape="1">
          <a:blip r:embed="rId2">
            <a:extLst>
              <a:ext uri="{28A0092B-C50C-407E-A947-70E740481C1C}">
                <a14:useLocalDpi xmlns:a14="http://schemas.microsoft.com/office/drawing/2010/main" val="0"/>
              </a:ext>
            </a:extLst>
          </a:blip>
          <a:srcRect l="14185" t="19718" r="10052" b="9581"/>
          <a:stretch>
            <a:fillRect/>
          </a:stretch>
        </p:blipFill>
        <p:spPr bwMode="auto">
          <a:xfrm>
            <a:off x="0" y="733522"/>
            <a:ext cx="9153350" cy="516765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65201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A3DEEE37-962D-CCD7-04D0-4F9CA35CE62D}"/>
              </a:ext>
            </a:extLst>
          </p:cNvPr>
          <p:cNvSpPr>
            <a:spLocks noGrp="1" noChangeArrowheads="1"/>
          </p:cNvSpPr>
          <p:nvPr>
            <p:ph type="title"/>
          </p:nvPr>
        </p:nvSpPr>
        <p:spPr bwMode="auto">
          <a:xfrm>
            <a:off x="630238" y="365125"/>
            <a:ext cx="7886700" cy="60638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2. Die wichtigsten Sektionen im </a:t>
            </a:r>
            <a:r>
              <a:rPr lang="de-DE" altLang="de-DE" sz="2600" dirty="0" err="1">
                <a:latin typeface="Calibri" panose="020F0502020204030204" pitchFamily="34" charset="0"/>
                <a:cs typeface="Calibri" panose="020F0502020204030204" pitchFamily="34" charset="0"/>
              </a:rPr>
              <a:t>Runts</a:t>
            </a:r>
            <a:r>
              <a:rPr lang="de-DE" altLang="de-DE" sz="2600" dirty="0">
                <a:latin typeface="Calibri" panose="020F0502020204030204" pitchFamily="34" charset="0"/>
                <a:cs typeface="Calibri" panose="020F0502020204030204" pitchFamily="34" charset="0"/>
              </a:rPr>
              <a:t> und ihre Vorteile</a:t>
            </a:r>
          </a:p>
        </p:txBody>
      </p:sp>
      <p:sp>
        <p:nvSpPr>
          <p:cNvPr id="17411" name="Textplatzhalter 3">
            <a:extLst>
              <a:ext uri="{FF2B5EF4-FFF2-40B4-BE49-F238E27FC236}">
                <a16:creationId xmlns:a16="http://schemas.microsoft.com/office/drawing/2014/main" id="{B5EAFA06-4E70-2168-4E9A-B02574A3B340}"/>
              </a:ext>
            </a:extLst>
          </p:cNvPr>
          <p:cNvSpPr>
            <a:spLocks noGrp="1" noChangeArrowheads="1"/>
          </p:cNvSpPr>
          <p:nvPr>
            <p:ph type="body" idx="1"/>
          </p:nvPr>
        </p:nvSpPr>
        <p:spPr bwMode="auto">
          <a:xfrm>
            <a:off x="649485" y="1796183"/>
            <a:ext cx="3868738" cy="598487"/>
          </a:xfrm>
          <a:solidFill>
            <a:schemeClr val="accent6">
              <a:lumMod val="20000"/>
              <a:lumOff val="80000"/>
            </a:schemeClr>
          </a:solidFill>
        </p:spPr>
        <p:txBody>
          <a:bodyPr vert="horz" wrap="square" lIns="91440" tIns="45720" rIns="91440" bIns="45720" numCol="1" anchor="ctr" anchorCtr="0" compatLnSpc="1">
            <a:prstTxWarp prst="textNoShape">
              <a:avLst/>
            </a:prstTxWarp>
          </a:bodyPr>
          <a:lstStyle/>
          <a:p>
            <a:pPr algn="ctr"/>
            <a:r>
              <a:rPr lang="de-DE" altLang="de-DE" sz="1600" dirty="0">
                <a:latin typeface="Calibri" panose="020F0502020204030204" pitchFamily="34" charset="0"/>
                <a:cs typeface="Calibri" panose="020F0502020204030204" pitchFamily="34" charset="0"/>
              </a:rPr>
              <a:t>Ehrenamtliche Organisationen</a:t>
            </a:r>
          </a:p>
        </p:txBody>
      </p:sp>
      <p:sp>
        <p:nvSpPr>
          <p:cNvPr id="17412" name="Inhaltsplatzhalter 4">
            <a:extLst>
              <a:ext uri="{FF2B5EF4-FFF2-40B4-BE49-F238E27FC236}">
                <a16:creationId xmlns:a16="http://schemas.microsoft.com/office/drawing/2014/main" id="{6625636C-0C8D-C16B-ECF0-18DD0C18191A}"/>
              </a:ext>
            </a:extLst>
          </p:cNvPr>
          <p:cNvSpPr>
            <a:spLocks noGrp="1" noChangeArrowheads="1"/>
          </p:cNvSpPr>
          <p:nvPr>
            <p:ph sz="half" idx="2"/>
          </p:nvPr>
        </p:nvSpPr>
        <p:spPr bwMode="auto">
          <a:xfrm>
            <a:off x="633016" y="2492896"/>
            <a:ext cx="3868738" cy="3681700"/>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just"/>
            <a:endParaRPr lang="de-DE" altLang="de-DE" sz="1400" dirty="0">
              <a:latin typeface="Arial" panose="020B0604020202020204" pitchFamily="34" charset="0"/>
              <a:cs typeface="Arial" panose="020B0604020202020204" pitchFamily="34" charset="0"/>
            </a:endParaRPr>
          </a:p>
          <a:p>
            <a:pPr algn="just"/>
            <a:endParaRPr lang="de-DE" altLang="de-DE" sz="1400" dirty="0">
              <a:latin typeface="Arial" panose="020B0604020202020204" pitchFamily="34" charset="0"/>
              <a:cs typeface="Arial" panose="020B0604020202020204" pitchFamily="34" charset="0"/>
            </a:endParaRPr>
          </a:p>
          <a:p>
            <a:pPr marL="0" indent="0" algn="just">
              <a:buNone/>
            </a:pPr>
            <a:endParaRPr lang="de-DE" altLang="de-DE" sz="1500" dirty="0">
              <a:solidFill>
                <a:srgbClr val="000000"/>
              </a:solidFill>
              <a:latin typeface="Arial" panose="020B0604020202020204" pitchFamily="34" charset="0"/>
              <a:cs typeface="Arial" panose="020B0604020202020204" pitchFamily="34" charset="0"/>
            </a:endParaRPr>
          </a:p>
          <a:p>
            <a:pPr algn="just"/>
            <a:endParaRPr lang="de-DE" altLang="de-DE" sz="1600" dirty="0">
              <a:solidFill>
                <a:srgbClr val="000000"/>
              </a:solidFill>
              <a:latin typeface="Arial" panose="020B0604020202020204" pitchFamily="34" charset="0"/>
              <a:cs typeface="Arial" panose="020B0604020202020204" pitchFamily="34" charset="0"/>
            </a:endParaRPr>
          </a:p>
        </p:txBody>
      </p:sp>
      <p:sp>
        <p:nvSpPr>
          <p:cNvPr id="17413" name="Textplatzhalter 5">
            <a:extLst>
              <a:ext uri="{FF2B5EF4-FFF2-40B4-BE49-F238E27FC236}">
                <a16:creationId xmlns:a16="http://schemas.microsoft.com/office/drawing/2014/main" id="{72D5AD03-2E0A-298B-94EE-DDD1291DA67A}"/>
              </a:ext>
            </a:extLst>
          </p:cNvPr>
          <p:cNvSpPr>
            <a:spLocks noGrp="1" noChangeArrowheads="1"/>
          </p:cNvSpPr>
          <p:nvPr>
            <p:ph type="body" sz="quarter" idx="3"/>
          </p:nvPr>
        </p:nvSpPr>
        <p:spPr bwMode="auto">
          <a:xfrm>
            <a:off x="4640264" y="1792288"/>
            <a:ext cx="3887787" cy="596900"/>
          </a:xfrm>
          <a:solidFill>
            <a:schemeClr val="accent1">
              <a:lumMod val="20000"/>
              <a:lumOff val="80000"/>
            </a:schemeClr>
          </a:solidFill>
        </p:spPr>
        <p:txBody>
          <a:bodyPr vert="horz" wrap="square" lIns="91440" tIns="45720" rIns="91440" bIns="45720" numCol="1" anchorCtr="0" compatLnSpc="1">
            <a:prstTxWarp prst="textNoShape">
              <a:avLst/>
            </a:prstTxWarp>
          </a:bodyPr>
          <a:lstStyle/>
          <a:p>
            <a:pPr algn="ctr"/>
            <a:r>
              <a:rPr lang="de-DE" altLang="de-DE" sz="1600" dirty="0">
                <a:latin typeface="Calibri" panose="020F0502020204030204" pitchFamily="34" charset="0"/>
                <a:cs typeface="Calibri" panose="020F0502020204030204" pitchFamily="34" charset="0"/>
              </a:rPr>
              <a:t>Vereine zur Förderung des Gemeinwesens</a:t>
            </a:r>
          </a:p>
          <a:p>
            <a:pPr algn="ctr"/>
            <a:endParaRPr lang="de-DE" altLang="de-DE" sz="700" dirty="0">
              <a:latin typeface="Calibri" panose="020F0502020204030204" pitchFamily="34" charset="0"/>
              <a:cs typeface="Calibri" panose="020F0502020204030204" pitchFamily="34" charset="0"/>
            </a:endParaRPr>
          </a:p>
        </p:txBody>
      </p:sp>
      <p:sp>
        <p:nvSpPr>
          <p:cNvPr id="17414" name="Inhaltsplatzhalter 6">
            <a:extLst>
              <a:ext uri="{FF2B5EF4-FFF2-40B4-BE49-F238E27FC236}">
                <a16:creationId xmlns:a16="http://schemas.microsoft.com/office/drawing/2014/main" id="{F60A309C-FB37-D314-2CC8-1518B24BD7AE}"/>
              </a:ext>
            </a:extLst>
          </p:cNvPr>
          <p:cNvSpPr>
            <a:spLocks noGrp="1" noChangeArrowheads="1"/>
          </p:cNvSpPr>
          <p:nvPr>
            <p:ph sz="quarter" idx="4"/>
          </p:nvPr>
        </p:nvSpPr>
        <p:spPr bwMode="auto">
          <a:xfrm>
            <a:off x="4664869" y="2492896"/>
            <a:ext cx="3887788" cy="3681701"/>
          </a:xfrm>
          <a:noFill/>
          <a:ln>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algn="just">
              <a:buNone/>
            </a:pPr>
            <a:endParaRPr lang="de-DE" altLang="de-DE" sz="1400" b="1" u="sng" dirty="0">
              <a:latin typeface="Arial" panose="020B0604020202020204" pitchFamily="34" charset="0"/>
              <a:cs typeface="Arial" panose="020B0604020202020204" pitchFamily="34" charset="0"/>
            </a:endParaRPr>
          </a:p>
          <a:p>
            <a:pPr marL="0" indent="0" algn="just">
              <a:buNone/>
            </a:pPr>
            <a:endParaRPr lang="de-DE" altLang="de-DE" sz="1400" dirty="0">
              <a:latin typeface="Arial" panose="020B0604020202020204" pitchFamily="34" charset="0"/>
              <a:cs typeface="Arial" panose="020B0604020202020204" pitchFamily="34" charset="0"/>
            </a:endParaRPr>
          </a:p>
          <a:p>
            <a:pPr algn="just"/>
            <a:endParaRPr lang="de-DE" altLang="de-DE" sz="1400" dirty="0">
              <a:solidFill>
                <a:srgbClr val="000000"/>
              </a:solidFill>
              <a:latin typeface="Arial" panose="020B0604020202020204" pitchFamily="34" charset="0"/>
              <a:cs typeface="Arial" panose="020B0604020202020204" pitchFamily="34" charset="0"/>
            </a:endParaRPr>
          </a:p>
          <a:p>
            <a:pPr algn="just"/>
            <a:endParaRPr lang="de-DE" altLang="de-DE" sz="1400" dirty="0">
              <a:solidFill>
                <a:srgbClr val="000000"/>
              </a:solidFill>
              <a:latin typeface="Arial" panose="020B0604020202020204" pitchFamily="34" charset="0"/>
              <a:cs typeface="Arial" panose="020B0604020202020204" pitchFamily="34" charset="0"/>
            </a:endParaRPr>
          </a:p>
          <a:p>
            <a:pPr marL="0" indent="0" algn="just">
              <a:buNone/>
            </a:pPr>
            <a:endParaRPr lang="de-DE" altLang="de-DE" sz="1400" dirty="0">
              <a:solidFill>
                <a:srgbClr val="000000"/>
              </a:solidFill>
              <a:latin typeface="Arial" panose="020B0604020202020204" pitchFamily="34" charset="0"/>
              <a:cs typeface="Arial" panose="020B0604020202020204" pitchFamily="34" charset="0"/>
            </a:endParaRPr>
          </a:p>
          <a:p>
            <a:pPr marL="0" indent="0" algn="just">
              <a:buNone/>
            </a:pPr>
            <a:endParaRPr lang="de-DE" altLang="de-DE" sz="1400" dirty="0">
              <a:solidFill>
                <a:srgbClr val="000000"/>
              </a:solidFill>
              <a:latin typeface="Arial" panose="020B0604020202020204" pitchFamily="34" charset="0"/>
              <a:cs typeface="Arial" panose="020B0604020202020204" pitchFamily="34" charset="0"/>
            </a:endParaRPr>
          </a:p>
          <a:p>
            <a:pPr marL="0" indent="0" algn="just">
              <a:buNone/>
            </a:pPr>
            <a:endParaRPr lang="de-DE" altLang="de-DE" sz="1400" b="1" dirty="0">
              <a:solidFill>
                <a:srgbClr val="000000"/>
              </a:solidFill>
              <a:latin typeface="Arial" panose="020B0604020202020204" pitchFamily="34" charset="0"/>
              <a:cs typeface="Arial" panose="020B0604020202020204" pitchFamily="34" charset="0"/>
            </a:endParaRPr>
          </a:p>
          <a:p>
            <a:pPr marL="0" indent="0" algn="just">
              <a:buNone/>
            </a:pPr>
            <a:endParaRPr lang="de-DE" altLang="de-DE" sz="1400" b="1" dirty="0">
              <a:solidFill>
                <a:srgbClr val="000000"/>
              </a:solidFill>
              <a:latin typeface="Arial" panose="020B0604020202020204" pitchFamily="34" charset="0"/>
              <a:cs typeface="Arial" panose="020B0604020202020204" pitchFamily="34" charset="0"/>
            </a:endParaRPr>
          </a:p>
          <a:p>
            <a:pPr algn="just"/>
            <a:endParaRPr lang="de-DE" altLang="de-DE" sz="1600" dirty="0">
              <a:solidFill>
                <a:srgbClr val="000000"/>
              </a:solidFill>
              <a:latin typeface="Calibri" panose="020F0502020204030204" pitchFamily="34" charset="0"/>
            </a:endParaRPr>
          </a:p>
          <a:p>
            <a:endParaRPr lang="de-DE" altLang="de-DE" sz="2400" dirty="0"/>
          </a:p>
          <a:p>
            <a:endParaRPr lang="de-DE" altLang="de-DE" sz="2400" dirty="0"/>
          </a:p>
        </p:txBody>
      </p:sp>
      <p:sp>
        <p:nvSpPr>
          <p:cNvPr id="17415" name="Textfeld 1">
            <a:extLst>
              <a:ext uri="{FF2B5EF4-FFF2-40B4-BE49-F238E27FC236}">
                <a16:creationId xmlns:a16="http://schemas.microsoft.com/office/drawing/2014/main" id="{0B67AD51-1BA8-B2D0-4863-A721D7BDF65E}"/>
              </a:ext>
            </a:extLst>
          </p:cNvPr>
          <p:cNvSpPr txBox="1">
            <a:spLocks noChangeArrowheads="1"/>
          </p:cNvSpPr>
          <p:nvPr/>
        </p:nvSpPr>
        <p:spPr bwMode="auto">
          <a:xfrm>
            <a:off x="630238" y="1368425"/>
            <a:ext cx="7886700" cy="338138"/>
          </a:xfrm>
          <a:prstGeom prst="rect">
            <a:avLst/>
          </a:prstGeom>
          <a:solidFill>
            <a:srgbClr val="00B0F0"/>
          </a:solidFill>
          <a:ln>
            <a:noFill/>
          </a:ln>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de-DE" altLang="de-DE" sz="1600" b="1" dirty="0">
                <a:latin typeface="Calibri" panose="020F0502020204030204" pitchFamily="34" charset="0"/>
                <a:cs typeface="Calibri" panose="020F0502020204030204" pitchFamily="34" charset="0"/>
              </a:rPr>
              <a:t>Worin unterscheiden sich diese beiden Sektionen?</a:t>
            </a:r>
            <a:endParaRPr lang="de-DE" altLang="de-DE" sz="1600" dirty="0">
              <a:latin typeface="Calibri" panose="020F0502020204030204" pitchFamily="34" charset="0"/>
              <a:cs typeface="Calibri" panose="020F0502020204030204" pitchFamily="34" charset="0"/>
            </a:endParaRPr>
          </a:p>
        </p:txBody>
      </p:sp>
      <p:sp>
        <p:nvSpPr>
          <p:cNvPr id="3" name="Textfeld 2">
            <a:extLst>
              <a:ext uri="{FF2B5EF4-FFF2-40B4-BE49-F238E27FC236}">
                <a16:creationId xmlns:a16="http://schemas.microsoft.com/office/drawing/2014/main" id="{E7C4A332-4BFF-D630-BB89-C554602213ED}"/>
              </a:ext>
            </a:extLst>
          </p:cNvPr>
          <p:cNvSpPr txBox="1"/>
          <p:nvPr/>
        </p:nvSpPr>
        <p:spPr>
          <a:xfrm>
            <a:off x="649484" y="2492896"/>
            <a:ext cx="3849357" cy="307777"/>
          </a:xfrm>
          <a:prstGeom prst="rect">
            <a:avLst/>
          </a:prstGeom>
          <a:solidFill>
            <a:schemeClr val="accent6">
              <a:lumMod val="20000"/>
              <a:lumOff val="80000"/>
              <a:alpha val="34000"/>
            </a:schemeClr>
          </a:solidFill>
        </p:spPr>
        <p:txBody>
          <a:bodyPr wrap="square" rtlCol="0">
            <a:spAutoFit/>
          </a:bodyPr>
          <a:lstStyle/>
          <a:p>
            <a:pPr algn="ctr"/>
            <a:r>
              <a:rPr lang="de-DE" sz="1400" b="1" dirty="0">
                <a:latin typeface="Calibri" panose="020F0502020204030204" pitchFamily="34" charset="0"/>
                <a:cs typeface="Calibri" panose="020F0502020204030204" pitchFamily="34" charset="0"/>
              </a:rPr>
              <a:t>Kürzel EO (Ital. ODV)</a:t>
            </a:r>
          </a:p>
        </p:txBody>
      </p:sp>
      <p:sp>
        <p:nvSpPr>
          <p:cNvPr id="4" name="Textfeld 3">
            <a:extLst>
              <a:ext uri="{FF2B5EF4-FFF2-40B4-BE49-F238E27FC236}">
                <a16:creationId xmlns:a16="http://schemas.microsoft.com/office/drawing/2014/main" id="{0E01411C-4814-17CC-80CF-97870451B8BF}"/>
              </a:ext>
            </a:extLst>
          </p:cNvPr>
          <p:cNvSpPr txBox="1"/>
          <p:nvPr/>
        </p:nvSpPr>
        <p:spPr>
          <a:xfrm>
            <a:off x="4661547" y="2492896"/>
            <a:ext cx="3908551" cy="307777"/>
          </a:xfrm>
          <a:prstGeom prst="rect">
            <a:avLst/>
          </a:prstGeom>
          <a:solidFill>
            <a:schemeClr val="accent1">
              <a:lumMod val="20000"/>
              <a:lumOff val="80000"/>
              <a:alpha val="34000"/>
            </a:schemeClr>
          </a:solidFill>
        </p:spPr>
        <p:txBody>
          <a:bodyPr wrap="square" rtlCol="0">
            <a:spAutoFit/>
          </a:bodyPr>
          <a:lstStyle/>
          <a:p>
            <a:pPr algn="ctr"/>
            <a:r>
              <a:rPr lang="de-DE" sz="1400" b="1" dirty="0">
                <a:latin typeface="Calibri" panose="020F0502020204030204" pitchFamily="34" charset="0"/>
                <a:cs typeface="Calibri" panose="020F0502020204030204" pitchFamily="34" charset="0"/>
              </a:rPr>
              <a:t>Kürzel VFG (Ital. APS)</a:t>
            </a:r>
          </a:p>
        </p:txBody>
      </p:sp>
      <p:sp>
        <p:nvSpPr>
          <p:cNvPr id="5" name="Textfeld 4">
            <a:extLst>
              <a:ext uri="{FF2B5EF4-FFF2-40B4-BE49-F238E27FC236}">
                <a16:creationId xmlns:a16="http://schemas.microsoft.com/office/drawing/2014/main" id="{A2507A90-DF92-1C7C-C91F-67EB57F46D53}"/>
              </a:ext>
            </a:extLst>
          </p:cNvPr>
          <p:cNvSpPr txBox="1"/>
          <p:nvPr/>
        </p:nvSpPr>
        <p:spPr>
          <a:xfrm>
            <a:off x="649484" y="2963557"/>
            <a:ext cx="3868737" cy="523220"/>
          </a:xfrm>
          <a:prstGeom prst="rect">
            <a:avLst/>
          </a:prstGeom>
          <a:solidFill>
            <a:schemeClr val="accent6">
              <a:lumMod val="20000"/>
              <a:lumOff val="80000"/>
              <a:alpha val="34000"/>
            </a:schemeClr>
          </a:solidFill>
        </p:spPr>
        <p:txBody>
          <a:bodyPr wrap="square" rtlCol="0">
            <a:spAutoFit/>
          </a:bodyPr>
          <a:lstStyle/>
          <a:p>
            <a:pPr algn="just"/>
            <a:r>
              <a:rPr lang="de-DE" altLang="de-DE" sz="1300" dirty="0">
                <a:latin typeface="Calibri" panose="020F0502020204030204" pitchFamily="34" charset="0"/>
                <a:cs typeface="Calibri" panose="020F0502020204030204" pitchFamily="34" charset="0"/>
              </a:rPr>
              <a:t>müssen </a:t>
            </a:r>
            <a:r>
              <a:rPr lang="de-DE" altLang="de-DE" sz="1300" b="1" dirty="0">
                <a:latin typeface="Calibri" panose="020F0502020204030204" pitchFamily="34" charset="0"/>
                <a:cs typeface="Calibri" panose="020F0502020204030204" pitchFamily="34" charset="0"/>
              </a:rPr>
              <a:t>hauptsächlich für Dritte tätig </a:t>
            </a:r>
            <a:r>
              <a:rPr lang="de-DE" altLang="de-DE" sz="1300" dirty="0">
                <a:latin typeface="Calibri" panose="020F0502020204030204" pitchFamily="34" charset="0"/>
                <a:cs typeface="Calibri" panose="020F0502020204030204" pitchFamily="34" charset="0"/>
              </a:rPr>
              <a:t>sein</a:t>
            </a:r>
          </a:p>
          <a:p>
            <a:pPr algn="ctr"/>
            <a:endParaRPr lang="de-DE" altLang="de-DE" sz="1400" dirty="0">
              <a:latin typeface="Calibri" panose="020F0502020204030204" pitchFamily="34" charset="0"/>
              <a:cs typeface="Calibri" panose="020F0502020204030204" pitchFamily="34" charset="0"/>
            </a:endParaRPr>
          </a:p>
        </p:txBody>
      </p:sp>
      <p:sp>
        <p:nvSpPr>
          <p:cNvPr id="6" name="Textfeld 5">
            <a:extLst>
              <a:ext uri="{FF2B5EF4-FFF2-40B4-BE49-F238E27FC236}">
                <a16:creationId xmlns:a16="http://schemas.microsoft.com/office/drawing/2014/main" id="{D6249073-0CE4-7B94-272A-674E473BCCAA}"/>
              </a:ext>
            </a:extLst>
          </p:cNvPr>
          <p:cNvSpPr txBox="1"/>
          <p:nvPr/>
        </p:nvSpPr>
        <p:spPr>
          <a:xfrm>
            <a:off x="649485" y="3608843"/>
            <a:ext cx="3868737" cy="492443"/>
          </a:xfrm>
          <a:prstGeom prst="rect">
            <a:avLst/>
          </a:prstGeom>
          <a:solidFill>
            <a:schemeClr val="accent6">
              <a:lumMod val="20000"/>
              <a:lumOff val="80000"/>
              <a:alpha val="34000"/>
            </a:schemeClr>
          </a:solidFill>
        </p:spPr>
        <p:txBody>
          <a:bodyPr wrap="square" rtlCol="0">
            <a:spAutoFit/>
          </a:bodyPr>
          <a:lstStyle/>
          <a:p>
            <a:pPr algn="just"/>
            <a:r>
              <a:rPr lang="de-DE" altLang="de-DE" sz="1300" dirty="0">
                <a:solidFill>
                  <a:srgbClr val="000000"/>
                </a:solidFill>
                <a:latin typeface="Calibri" panose="020F0502020204030204" pitchFamily="34" charset="0"/>
                <a:cs typeface="Calibri" panose="020F0502020204030204" pitchFamily="34" charset="0"/>
              </a:rPr>
              <a:t>die </a:t>
            </a:r>
            <a:r>
              <a:rPr lang="de-DE" altLang="de-DE" sz="1300" b="1" dirty="0">
                <a:solidFill>
                  <a:srgbClr val="000000"/>
                </a:solidFill>
                <a:latin typeface="Calibri" panose="020F0502020204030204" pitchFamily="34" charset="0"/>
                <a:cs typeface="Calibri" panose="020F0502020204030204" pitchFamily="34" charset="0"/>
              </a:rPr>
              <a:t>eigenen Mitglieder dürfen nicht angestellt</a:t>
            </a:r>
            <a:r>
              <a:rPr lang="de-DE" altLang="de-DE" sz="1300" dirty="0">
                <a:solidFill>
                  <a:srgbClr val="000000"/>
                </a:solidFill>
                <a:latin typeface="Calibri" panose="020F0502020204030204" pitchFamily="34" charset="0"/>
                <a:cs typeface="Calibri" panose="020F0502020204030204" pitchFamily="34" charset="0"/>
              </a:rPr>
              <a:t> oder in irgendeiner Weise vergütet werden</a:t>
            </a:r>
          </a:p>
        </p:txBody>
      </p:sp>
      <p:sp>
        <p:nvSpPr>
          <p:cNvPr id="7" name="Textfeld 6">
            <a:extLst>
              <a:ext uri="{FF2B5EF4-FFF2-40B4-BE49-F238E27FC236}">
                <a16:creationId xmlns:a16="http://schemas.microsoft.com/office/drawing/2014/main" id="{529667F7-8A14-8B74-4661-008CB5FBA19F}"/>
              </a:ext>
            </a:extLst>
          </p:cNvPr>
          <p:cNvSpPr txBox="1"/>
          <p:nvPr/>
        </p:nvSpPr>
        <p:spPr>
          <a:xfrm>
            <a:off x="655675" y="4230087"/>
            <a:ext cx="3864287" cy="692497"/>
          </a:xfrm>
          <a:prstGeom prst="rect">
            <a:avLst/>
          </a:prstGeom>
          <a:solidFill>
            <a:schemeClr val="accent6">
              <a:lumMod val="20000"/>
              <a:lumOff val="80000"/>
              <a:alpha val="34000"/>
            </a:schemeClr>
          </a:solidFill>
        </p:spPr>
        <p:txBody>
          <a:bodyPr wrap="square" rtlCol="0">
            <a:spAutoFit/>
          </a:bodyPr>
          <a:lstStyle/>
          <a:p>
            <a:pPr algn="just"/>
            <a:r>
              <a:rPr lang="de-DE" altLang="de-DE" sz="1300" dirty="0">
                <a:solidFill>
                  <a:srgbClr val="000000"/>
                </a:solidFill>
                <a:latin typeface="Calibri" panose="020F0502020204030204" pitchFamily="34" charset="0"/>
                <a:cs typeface="Calibri" panose="020F0502020204030204" pitchFamily="34" charset="0"/>
              </a:rPr>
              <a:t>erlaubte Anzahl der Angestellten: </a:t>
            </a:r>
            <a:r>
              <a:rPr lang="de-DE" altLang="de-DE" sz="1300" b="1" dirty="0">
                <a:solidFill>
                  <a:srgbClr val="000000"/>
                </a:solidFill>
                <a:latin typeface="Calibri" panose="020F0502020204030204" pitchFamily="34" charset="0"/>
                <a:cs typeface="Calibri" panose="020F0502020204030204" pitchFamily="34" charset="0"/>
              </a:rPr>
              <a:t>max. 50 % der Anzahl der Freiwilligen </a:t>
            </a:r>
            <a:r>
              <a:rPr lang="de-DE" altLang="de-DE" sz="1300" dirty="0">
                <a:solidFill>
                  <a:srgbClr val="000000"/>
                </a:solidFill>
                <a:latin typeface="Calibri" panose="020F0502020204030204" pitchFamily="34" charset="0"/>
                <a:cs typeface="Calibri" panose="020F0502020204030204" pitchFamily="34" charset="0"/>
              </a:rPr>
              <a:t>im Freiwilligenregister</a:t>
            </a:r>
          </a:p>
          <a:p>
            <a:pPr algn="just"/>
            <a:endParaRPr lang="de-DE" altLang="de-DE" sz="1300" dirty="0">
              <a:solidFill>
                <a:srgbClr val="000000"/>
              </a:solidFill>
              <a:latin typeface="Calibri" panose="020F050202020403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97664C92-E0A5-D01B-248C-1D606ABCC5F9}"/>
              </a:ext>
            </a:extLst>
          </p:cNvPr>
          <p:cNvSpPr txBox="1"/>
          <p:nvPr/>
        </p:nvSpPr>
        <p:spPr>
          <a:xfrm>
            <a:off x="632328" y="5085184"/>
            <a:ext cx="3885893" cy="692497"/>
          </a:xfrm>
          <a:prstGeom prst="rect">
            <a:avLst/>
          </a:prstGeom>
          <a:solidFill>
            <a:schemeClr val="accent6">
              <a:lumMod val="20000"/>
              <a:lumOff val="80000"/>
              <a:alpha val="34000"/>
            </a:schemeClr>
          </a:solidFill>
        </p:spPr>
        <p:txBody>
          <a:bodyPr wrap="square" rtlCol="0">
            <a:spAutoFit/>
          </a:bodyPr>
          <a:lstStyle/>
          <a:p>
            <a:pPr algn="just"/>
            <a:r>
              <a:rPr lang="de-DE" altLang="de-DE" sz="1300" dirty="0">
                <a:solidFill>
                  <a:srgbClr val="000000"/>
                </a:solidFill>
                <a:latin typeface="Calibri" panose="020F0502020204030204" pitchFamily="34" charset="0"/>
                <a:cs typeface="Calibri" panose="020F0502020204030204" pitchFamily="34" charset="0"/>
              </a:rPr>
              <a:t>als </a:t>
            </a:r>
            <a:r>
              <a:rPr lang="de-DE" altLang="de-DE" sz="1300" b="1" dirty="0">
                <a:solidFill>
                  <a:srgbClr val="000000"/>
                </a:solidFill>
                <a:latin typeface="Calibri" panose="020F0502020204030204" pitchFamily="34" charset="0"/>
                <a:cs typeface="Calibri" panose="020F0502020204030204" pitchFamily="34" charset="0"/>
              </a:rPr>
              <a:t>Verwalter</a:t>
            </a:r>
            <a:r>
              <a:rPr lang="de-DE" altLang="de-DE" sz="1300" dirty="0">
                <a:solidFill>
                  <a:srgbClr val="000000"/>
                </a:solidFill>
                <a:latin typeface="Calibri" panose="020F0502020204030204" pitchFamily="34" charset="0"/>
                <a:cs typeface="Calibri" panose="020F0502020204030204" pitchFamily="34" charset="0"/>
              </a:rPr>
              <a:t> (Ausschussmitglieder) dürfen </a:t>
            </a:r>
            <a:r>
              <a:rPr lang="de-DE" altLang="de-DE" sz="1300" b="1" dirty="0">
                <a:solidFill>
                  <a:srgbClr val="000000"/>
                </a:solidFill>
                <a:latin typeface="Calibri" panose="020F0502020204030204" pitchFamily="34" charset="0"/>
                <a:cs typeface="Calibri" panose="020F0502020204030204" pitchFamily="34" charset="0"/>
              </a:rPr>
              <a:t>ausschließlich Vereinsmitglieder oder Mitglieder der Mitgliedsorganisationen </a:t>
            </a:r>
            <a:r>
              <a:rPr lang="de-DE" altLang="de-DE" sz="1300" dirty="0">
                <a:solidFill>
                  <a:srgbClr val="000000"/>
                </a:solidFill>
                <a:latin typeface="Calibri" panose="020F0502020204030204" pitchFamily="34" charset="0"/>
                <a:cs typeface="Calibri" panose="020F0502020204030204" pitchFamily="34" charset="0"/>
              </a:rPr>
              <a:t>gewählt werden</a:t>
            </a:r>
          </a:p>
        </p:txBody>
      </p:sp>
      <p:sp>
        <p:nvSpPr>
          <p:cNvPr id="9" name="Ellipse 8">
            <a:extLst>
              <a:ext uri="{FF2B5EF4-FFF2-40B4-BE49-F238E27FC236}">
                <a16:creationId xmlns:a16="http://schemas.microsoft.com/office/drawing/2014/main" id="{29E30F91-E9FD-E3D9-064A-B3BC8A5B4F43}"/>
              </a:ext>
            </a:extLst>
          </p:cNvPr>
          <p:cNvSpPr/>
          <p:nvPr/>
        </p:nvSpPr>
        <p:spPr bwMode="auto">
          <a:xfrm>
            <a:off x="1475656" y="4333746"/>
            <a:ext cx="1152128" cy="54492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0" name="Ellipse 9">
            <a:extLst>
              <a:ext uri="{FF2B5EF4-FFF2-40B4-BE49-F238E27FC236}">
                <a16:creationId xmlns:a16="http://schemas.microsoft.com/office/drawing/2014/main" id="{033C3144-2399-E55E-161E-5AF598282CA6}"/>
              </a:ext>
            </a:extLst>
          </p:cNvPr>
          <p:cNvSpPr/>
          <p:nvPr/>
        </p:nvSpPr>
        <p:spPr bwMode="auto">
          <a:xfrm>
            <a:off x="2339752" y="4606209"/>
            <a:ext cx="914400" cy="9144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1" name="Textfeld 10">
            <a:extLst>
              <a:ext uri="{FF2B5EF4-FFF2-40B4-BE49-F238E27FC236}">
                <a16:creationId xmlns:a16="http://schemas.microsoft.com/office/drawing/2014/main" id="{417A4A2B-8BDA-EBC6-42D6-0EB4EEB91312}"/>
              </a:ext>
            </a:extLst>
          </p:cNvPr>
          <p:cNvSpPr txBox="1"/>
          <p:nvPr/>
        </p:nvSpPr>
        <p:spPr>
          <a:xfrm>
            <a:off x="4692640" y="2994334"/>
            <a:ext cx="3868737" cy="492443"/>
          </a:xfrm>
          <a:prstGeom prst="rect">
            <a:avLst/>
          </a:prstGeom>
          <a:solidFill>
            <a:schemeClr val="accent1">
              <a:lumMod val="20000"/>
              <a:lumOff val="80000"/>
              <a:alpha val="34000"/>
            </a:schemeClr>
          </a:solidFill>
        </p:spPr>
        <p:txBody>
          <a:bodyPr wrap="square" rtlCol="0">
            <a:spAutoFit/>
          </a:bodyPr>
          <a:lstStyle/>
          <a:p>
            <a:pPr algn="just"/>
            <a:r>
              <a:rPr lang="de-DE" altLang="de-DE" sz="1300" dirty="0">
                <a:latin typeface="Calibri" panose="020F0502020204030204" pitchFamily="34" charset="0"/>
                <a:cs typeface="Calibri" panose="020F0502020204030204" pitchFamily="34" charset="0"/>
              </a:rPr>
              <a:t>dürfen </a:t>
            </a:r>
            <a:r>
              <a:rPr lang="de-DE" altLang="de-DE" sz="1300" b="1" dirty="0">
                <a:latin typeface="Calibri" panose="020F0502020204030204" pitchFamily="34" charset="0"/>
                <a:cs typeface="Calibri" panose="020F0502020204030204" pitchFamily="34" charset="0"/>
              </a:rPr>
              <a:t>für eigene Mitglieder, Familienangehörige oder Dritte tätig </a:t>
            </a:r>
            <a:r>
              <a:rPr lang="de-DE" altLang="de-DE" sz="1300" dirty="0">
                <a:latin typeface="Calibri" panose="020F0502020204030204" pitchFamily="34" charset="0"/>
                <a:cs typeface="Calibri" panose="020F0502020204030204" pitchFamily="34" charset="0"/>
              </a:rPr>
              <a:t>sein</a:t>
            </a:r>
          </a:p>
        </p:txBody>
      </p:sp>
      <p:sp>
        <p:nvSpPr>
          <p:cNvPr id="12" name="Textfeld 11">
            <a:extLst>
              <a:ext uri="{FF2B5EF4-FFF2-40B4-BE49-F238E27FC236}">
                <a16:creationId xmlns:a16="http://schemas.microsoft.com/office/drawing/2014/main" id="{69877864-F68B-5EF6-B014-C01291B1D8BE}"/>
              </a:ext>
            </a:extLst>
          </p:cNvPr>
          <p:cNvSpPr txBox="1"/>
          <p:nvPr/>
        </p:nvSpPr>
        <p:spPr>
          <a:xfrm>
            <a:off x="4701361" y="3608843"/>
            <a:ext cx="3868737" cy="292388"/>
          </a:xfrm>
          <a:prstGeom prst="rect">
            <a:avLst/>
          </a:prstGeom>
          <a:solidFill>
            <a:schemeClr val="accent1">
              <a:lumMod val="20000"/>
              <a:lumOff val="80000"/>
              <a:alpha val="34000"/>
            </a:schemeClr>
          </a:solidFill>
        </p:spPr>
        <p:txBody>
          <a:bodyPr wrap="square" rtlCol="0">
            <a:spAutoFit/>
          </a:bodyPr>
          <a:lstStyle/>
          <a:p>
            <a:pPr algn="just"/>
            <a:r>
              <a:rPr lang="de-DE" altLang="de-DE" sz="1300" dirty="0">
                <a:solidFill>
                  <a:srgbClr val="000000"/>
                </a:solidFill>
                <a:latin typeface="Calibri" panose="020F0502020204030204" pitchFamily="34" charset="0"/>
                <a:cs typeface="Calibri" panose="020F0502020204030204" pitchFamily="34" charset="0"/>
              </a:rPr>
              <a:t>die </a:t>
            </a:r>
            <a:r>
              <a:rPr lang="de-DE" altLang="de-DE" sz="1300" b="1" dirty="0">
                <a:solidFill>
                  <a:srgbClr val="000000"/>
                </a:solidFill>
                <a:latin typeface="Calibri" panose="020F0502020204030204" pitchFamily="34" charset="0"/>
                <a:cs typeface="Calibri" panose="020F0502020204030204" pitchFamily="34" charset="0"/>
              </a:rPr>
              <a:t>eigenen Mitglieder dürfen angestellt werden</a:t>
            </a:r>
          </a:p>
        </p:txBody>
      </p:sp>
      <p:sp>
        <p:nvSpPr>
          <p:cNvPr id="13" name="Textfeld 12">
            <a:extLst>
              <a:ext uri="{FF2B5EF4-FFF2-40B4-BE49-F238E27FC236}">
                <a16:creationId xmlns:a16="http://schemas.microsoft.com/office/drawing/2014/main" id="{BF1C3870-E68F-1BA6-60E2-5F384DAF0648}"/>
              </a:ext>
            </a:extLst>
          </p:cNvPr>
          <p:cNvSpPr txBox="1"/>
          <p:nvPr/>
        </p:nvSpPr>
        <p:spPr>
          <a:xfrm>
            <a:off x="4710788" y="4244798"/>
            <a:ext cx="3868737" cy="692497"/>
          </a:xfrm>
          <a:prstGeom prst="rect">
            <a:avLst/>
          </a:prstGeom>
          <a:solidFill>
            <a:schemeClr val="accent1">
              <a:lumMod val="20000"/>
              <a:lumOff val="80000"/>
              <a:alpha val="34000"/>
            </a:schemeClr>
          </a:solidFill>
        </p:spPr>
        <p:txBody>
          <a:bodyPr wrap="square" rtlCol="0">
            <a:spAutoFit/>
          </a:bodyPr>
          <a:lstStyle/>
          <a:p>
            <a:pPr marL="0" indent="0" algn="just">
              <a:buNone/>
            </a:pPr>
            <a:r>
              <a:rPr lang="de-DE" altLang="de-DE" sz="1300" dirty="0">
                <a:solidFill>
                  <a:srgbClr val="000000"/>
                </a:solidFill>
                <a:latin typeface="Calibri" panose="020F0502020204030204" pitchFamily="34" charset="0"/>
                <a:cs typeface="Calibri" panose="020F0502020204030204" pitchFamily="34" charset="0"/>
              </a:rPr>
              <a:t>erlaubte Anzahl der Angestellten</a:t>
            </a:r>
            <a:r>
              <a:rPr lang="de-DE" altLang="de-DE" sz="1300" b="1" dirty="0">
                <a:solidFill>
                  <a:srgbClr val="000000"/>
                </a:solidFill>
                <a:latin typeface="Calibri" panose="020F0502020204030204" pitchFamily="34" charset="0"/>
                <a:cs typeface="Calibri" panose="020F0502020204030204" pitchFamily="34" charset="0"/>
              </a:rPr>
              <a:t>: max. 20 % der Anzahl der Vereinsmitglieder </a:t>
            </a:r>
            <a:r>
              <a:rPr lang="de-DE" altLang="de-DE" sz="1300" dirty="0">
                <a:solidFill>
                  <a:srgbClr val="000000"/>
                </a:solidFill>
                <a:latin typeface="Calibri" panose="020F0502020204030204" pitchFamily="34" charset="0"/>
                <a:cs typeface="Calibri" panose="020F0502020204030204" pitchFamily="34" charset="0"/>
              </a:rPr>
              <a:t>oder </a:t>
            </a:r>
            <a:r>
              <a:rPr lang="de-DE" altLang="de-DE" sz="1300" b="1" dirty="0">
                <a:solidFill>
                  <a:srgbClr val="000000"/>
                </a:solidFill>
                <a:latin typeface="Calibri" panose="020F0502020204030204" pitchFamily="34" charset="0"/>
                <a:cs typeface="Calibri" panose="020F0502020204030204" pitchFamily="34" charset="0"/>
              </a:rPr>
              <a:t>50% der Anzahl der Freiwilligen</a:t>
            </a:r>
            <a:r>
              <a:rPr lang="de-DE" altLang="de-DE" sz="1300" dirty="0">
                <a:solidFill>
                  <a:srgbClr val="000000"/>
                </a:solidFill>
                <a:latin typeface="Calibri" panose="020F0502020204030204" pitchFamily="34" charset="0"/>
                <a:cs typeface="Calibri" panose="020F0502020204030204" pitchFamily="34" charset="0"/>
              </a:rPr>
              <a:t> im Freiwilligenregister</a:t>
            </a:r>
          </a:p>
        </p:txBody>
      </p:sp>
      <p:sp>
        <p:nvSpPr>
          <p:cNvPr id="14" name="Textfeld 13">
            <a:extLst>
              <a:ext uri="{FF2B5EF4-FFF2-40B4-BE49-F238E27FC236}">
                <a16:creationId xmlns:a16="http://schemas.microsoft.com/office/drawing/2014/main" id="{F13C68B7-BAF3-06B3-EC82-B47522F75259}"/>
              </a:ext>
            </a:extLst>
          </p:cNvPr>
          <p:cNvSpPr txBox="1"/>
          <p:nvPr/>
        </p:nvSpPr>
        <p:spPr>
          <a:xfrm>
            <a:off x="4705191" y="5089520"/>
            <a:ext cx="3885804" cy="892552"/>
          </a:xfrm>
          <a:prstGeom prst="rect">
            <a:avLst/>
          </a:prstGeom>
          <a:solidFill>
            <a:schemeClr val="accent1">
              <a:lumMod val="20000"/>
              <a:lumOff val="80000"/>
              <a:alpha val="34000"/>
            </a:schemeClr>
          </a:solidFill>
        </p:spPr>
        <p:txBody>
          <a:bodyPr wrap="square" rtlCol="0">
            <a:spAutoFit/>
          </a:bodyPr>
          <a:lstStyle/>
          <a:p>
            <a:pPr marL="0" indent="0" algn="just">
              <a:buNone/>
            </a:pPr>
            <a:r>
              <a:rPr lang="de-DE" altLang="de-DE" sz="1300" dirty="0">
                <a:solidFill>
                  <a:srgbClr val="000000"/>
                </a:solidFill>
                <a:latin typeface="Calibri" panose="020F0502020204030204" pitchFamily="34" charset="0"/>
                <a:cs typeface="Calibri" panose="020F0502020204030204" pitchFamily="34" charset="0"/>
              </a:rPr>
              <a:t>als </a:t>
            </a:r>
            <a:r>
              <a:rPr lang="de-DE" altLang="de-DE" sz="1300" b="1" dirty="0">
                <a:solidFill>
                  <a:srgbClr val="000000"/>
                </a:solidFill>
                <a:latin typeface="Calibri" panose="020F0502020204030204" pitchFamily="34" charset="0"/>
                <a:cs typeface="Calibri" panose="020F0502020204030204" pitchFamily="34" charset="0"/>
              </a:rPr>
              <a:t>Verwalter (Ausschussmitglieder) müssen </a:t>
            </a:r>
            <a:r>
              <a:rPr lang="de-DE" altLang="de-DE" sz="1300" b="1" u="sng" dirty="0">
                <a:solidFill>
                  <a:srgbClr val="000000"/>
                </a:solidFill>
                <a:latin typeface="Calibri" panose="020F0502020204030204" pitchFamily="34" charset="0"/>
                <a:cs typeface="Calibri" panose="020F0502020204030204" pitchFamily="34" charset="0"/>
              </a:rPr>
              <a:t>mehrheitlich</a:t>
            </a:r>
            <a:r>
              <a:rPr lang="de-DE" altLang="de-DE" sz="1300" b="1" dirty="0">
                <a:solidFill>
                  <a:srgbClr val="000000"/>
                </a:solidFill>
                <a:latin typeface="Calibri" panose="020F0502020204030204" pitchFamily="34" charset="0"/>
                <a:cs typeface="Calibri" panose="020F0502020204030204" pitchFamily="34" charset="0"/>
              </a:rPr>
              <a:t> Vereinsmitglieder oder Mitglieder der Mitgliedsorganisationen</a:t>
            </a:r>
            <a:r>
              <a:rPr lang="de-DE" altLang="de-DE" sz="1300" dirty="0">
                <a:solidFill>
                  <a:srgbClr val="000000"/>
                </a:solidFill>
                <a:latin typeface="Calibri" panose="020F0502020204030204" pitchFamily="34" charset="0"/>
                <a:cs typeface="Calibri" panose="020F0502020204030204" pitchFamily="34" charset="0"/>
              </a:rPr>
              <a:t> gewählt werden – Ernennung von außen möglich</a:t>
            </a:r>
          </a:p>
        </p:txBody>
      </p:sp>
      <p:sp>
        <p:nvSpPr>
          <p:cNvPr id="2" name="Rechteck 1">
            <a:extLst>
              <a:ext uri="{FF2B5EF4-FFF2-40B4-BE49-F238E27FC236}">
                <a16:creationId xmlns:a16="http://schemas.microsoft.com/office/drawing/2014/main" id="{D4C0B80A-0E2B-3D01-2BA4-80C09F77C8BD}"/>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7" name="Bild 1" descr="Logo: Autonome Provinz Bozen - Provincia autonoma di Bolzano - Provinzia autonoma de Bulsan">
            <a:extLst>
              <a:ext uri="{FF2B5EF4-FFF2-40B4-BE49-F238E27FC236}">
                <a16:creationId xmlns:a16="http://schemas.microsoft.com/office/drawing/2014/main" id="{FFCD35F4-2887-7330-855D-7A4067784F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platzhalter 2">
            <a:extLst>
              <a:ext uri="{FF2B5EF4-FFF2-40B4-BE49-F238E27FC236}">
                <a16:creationId xmlns:a16="http://schemas.microsoft.com/office/drawing/2014/main" id="{74EE006B-F583-6FFF-8503-7811C3C88F7B}"/>
              </a:ext>
            </a:extLst>
          </p:cNvPr>
          <p:cNvSpPr>
            <a:spLocks noGrp="1" noChangeArrowheads="1"/>
          </p:cNvSpPr>
          <p:nvPr>
            <p:ph type="body" idx="1"/>
          </p:nvPr>
        </p:nvSpPr>
        <p:spPr bwMode="auto">
          <a:xfrm>
            <a:off x="682817" y="1845791"/>
            <a:ext cx="3868737" cy="685800"/>
          </a:xfrm>
          <a:solidFill>
            <a:schemeClr val="accent6">
              <a:lumMod val="20000"/>
              <a:lumOff val="80000"/>
            </a:schemeClr>
          </a:solidFill>
        </p:spPr>
        <p:txBody>
          <a:bodyPr vert="horz" wrap="square" lIns="91440" tIns="45720" rIns="91440" bIns="45720" numCol="1" anchor="ctr" anchorCtr="0" compatLnSpc="1">
            <a:prstTxWarp prst="textNoShape">
              <a:avLst/>
            </a:prstTxWarp>
          </a:bodyPr>
          <a:lstStyle/>
          <a:p>
            <a:pPr algn="ctr"/>
            <a:r>
              <a:rPr lang="de-DE" altLang="de-DE" sz="1600" dirty="0">
                <a:latin typeface="Calibri" panose="020F0502020204030204" pitchFamily="34" charset="0"/>
                <a:cs typeface="Calibri" panose="020F0502020204030204" pitchFamily="34" charset="0"/>
              </a:rPr>
              <a:t>Ehrenamtliche Organisationen</a:t>
            </a:r>
          </a:p>
        </p:txBody>
      </p:sp>
      <p:sp>
        <p:nvSpPr>
          <p:cNvPr id="18436" name="Textplatzhalter 4">
            <a:extLst>
              <a:ext uri="{FF2B5EF4-FFF2-40B4-BE49-F238E27FC236}">
                <a16:creationId xmlns:a16="http://schemas.microsoft.com/office/drawing/2014/main" id="{1E63F99F-31A8-7E81-92CD-209530CE6422}"/>
              </a:ext>
            </a:extLst>
          </p:cNvPr>
          <p:cNvSpPr>
            <a:spLocks noGrp="1" noChangeArrowheads="1"/>
          </p:cNvSpPr>
          <p:nvPr>
            <p:ph type="body" sz="quarter" idx="3"/>
          </p:nvPr>
        </p:nvSpPr>
        <p:spPr bwMode="auto">
          <a:xfrm>
            <a:off x="4768753" y="1846970"/>
            <a:ext cx="3887788" cy="685800"/>
          </a:xfrm>
          <a:solidFill>
            <a:schemeClr val="accent1">
              <a:lumMod val="20000"/>
              <a:lumOff val="80000"/>
            </a:schemeClr>
          </a:solidFill>
        </p:spPr>
        <p:txBody>
          <a:bodyPr vert="horz" wrap="square" lIns="91440" tIns="45720" rIns="91440" bIns="45720" numCol="1" anchorCtr="0" compatLnSpc="1">
            <a:prstTxWarp prst="textNoShape">
              <a:avLst/>
            </a:prstTxWarp>
          </a:bodyPr>
          <a:lstStyle/>
          <a:p>
            <a:pPr algn="ctr"/>
            <a:r>
              <a:rPr lang="de-DE" altLang="de-DE" sz="1600" dirty="0">
                <a:latin typeface="Calibri" panose="020F0502020204030204" pitchFamily="34" charset="0"/>
                <a:cs typeface="Calibri" panose="020F0502020204030204" pitchFamily="34" charset="0"/>
              </a:rPr>
              <a:t>Vereine zur Förderung des Gemeinwesens</a:t>
            </a:r>
            <a:endParaRPr lang="de-DE" altLang="de-DE" sz="1400" dirty="0">
              <a:latin typeface="Calibri" panose="020F0502020204030204" pitchFamily="34" charset="0"/>
              <a:cs typeface="Calibri" panose="020F0502020204030204" pitchFamily="34" charset="0"/>
            </a:endParaRPr>
          </a:p>
          <a:p>
            <a:pPr algn="ctr"/>
            <a:endParaRPr lang="de-DE" altLang="de-DE" sz="900" dirty="0">
              <a:latin typeface="Calibri" panose="020F0502020204030204" pitchFamily="34" charset="0"/>
              <a:cs typeface="Calibri" panose="020F0502020204030204" pitchFamily="34" charset="0"/>
            </a:endParaRPr>
          </a:p>
        </p:txBody>
      </p:sp>
      <p:sp>
        <p:nvSpPr>
          <p:cNvPr id="18438" name="Textfeld 2">
            <a:extLst>
              <a:ext uri="{FF2B5EF4-FFF2-40B4-BE49-F238E27FC236}">
                <a16:creationId xmlns:a16="http://schemas.microsoft.com/office/drawing/2014/main" id="{FA6109DE-6DFE-FC31-4D7C-622E38001C44}"/>
              </a:ext>
            </a:extLst>
          </p:cNvPr>
          <p:cNvSpPr txBox="1">
            <a:spLocks noChangeArrowheads="1"/>
          </p:cNvSpPr>
          <p:nvPr/>
        </p:nvSpPr>
        <p:spPr bwMode="auto">
          <a:xfrm>
            <a:off x="691716" y="1466738"/>
            <a:ext cx="7973163" cy="338554"/>
          </a:xfrm>
          <a:prstGeom prst="rect">
            <a:avLst/>
          </a:prstGeom>
          <a:solidFill>
            <a:srgbClr val="00B0F0"/>
          </a:solidFill>
          <a:ln>
            <a:noFill/>
          </a:ln>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de-DE" altLang="de-DE" sz="1600" b="1" dirty="0">
                <a:solidFill>
                  <a:srgbClr val="000000"/>
                </a:solidFill>
                <a:latin typeface="Calibri" panose="020F0502020204030204" pitchFamily="34" charset="0"/>
                <a:cs typeface="Calibri" panose="020F0502020204030204" pitchFamily="34" charset="0"/>
              </a:rPr>
              <a:t>Worin unterscheiden sich diese beiden Sektionen?</a:t>
            </a:r>
            <a:endParaRPr lang="de-DE" altLang="de-DE" sz="1600" dirty="0">
              <a:solidFill>
                <a:srgbClr val="000000"/>
              </a:solidFill>
              <a:latin typeface="Calibri" panose="020F0502020204030204" pitchFamily="34" charset="0"/>
              <a:cs typeface="Calibri" panose="020F0502020204030204" pitchFamily="34" charset="0"/>
            </a:endParaRPr>
          </a:p>
        </p:txBody>
      </p:sp>
      <p:sp>
        <p:nvSpPr>
          <p:cNvPr id="5" name="Textfeld 4">
            <a:extLst>
              <a:ext uri="{FF2B5EF4-FFF2-40B4-BE49-F238E27FC236}">
                <a16:creationId xmlns:a16="http://schemas.microsoft.com/office/drawing/2014/main" id="{A34A9EFC-CF0C-DF9B-07A8-ABB4BA741C81}"/>
              </a:ext>
            </a:extLst>
          </p:cNvPr>
          <p:cNvSpPr txBox="1"/>
          <p:nvPr/>
        </p:nvSpPr>
        <p:spPr>
          <a:xfrm>
            <a:off x="703263" y="2662379"/>
            <a:ext cx="3868737" cy="692497"/>
          </a:xfrm>
          <a:prstGeom prst="rect">
            <a:avLst/>
          </a:prstGeom>
          <a:solidFill>
            <a:schemeClr val="accent6">
              <a:lumMod val="20000"/>
              <a:lumOff val="80000"/>
              <a:alpha val="34000"/>
            </a:schemeClr>
          </a:solidFill>
        </p:spPr>
        <p:txBody>
          <a:bodyPr wrap="square" rtlCol="0">
            <a:spAutoFit/>
          </a:bodyPr>
          <a:lstStyle/>
          <a:p>
            <a:pPr marL="0" indent="0" algn="just">
              <a:buFontTx/>
              <a:buNone/>
              <a:defRPr/>
            </a:pPr>
            <a:r>
              <a:rPr lang="de-DE" sz="1300" dirty="0">
                <a:solidFill>
                  <a:srgbClr val="000000"/>
                </a:solidFill>
                <a:latin typeface="Calibri" panose="020F0502020204030204" pitchFamily="34" charset="0"/>
                <a:cs typeface="Calibri" panose="020F0502020204030204" pitchFamily="34" charset="0"/>
              </a:rPr>
              <a:t>Tätigkeiten die als </a:t>
            </a:r>
            <a:r>
              <a:rPr lang="de-DE" sz="1300" b="1" dirty="0">
                <a:solidFill>
                  <a:srgbClr val="000000"/>
                </a:solidFill>
                <a:latin typeface="Calibri" panose="020F0502020204030204" pitchFamily="34" charset="0"/>
                <a:cs typeface="Calibri" panose="020F0502020204030204" pitchFamily="34" charset="0"/>
              </a:rPr>
              <a:t>nicht gewerblich </a:t>
            </a:r>
            <a:r>
              <a:rPr lang="de-DE" sz="1300" dirty="0">
                <a:solidFill>
                  <a:srgbClr val="000000"/>
                </a:solidFill>
                <a:latin typeface="Calibri" panose="020F0502020204030204" pitchFamily="34" charset="0"/>
                <a:cs typeface="Calibri" panose="020F0502020204030204" pitchFamily="34" charset="0"/>
              </a:rPr>
              <a:t>gelten, wenn </a:t>
            </a:r>
            <a:r>
              <a:rPr lang="de-DE" sz="1300" b="1" dirty="0">
                <a:solidFill>
                  <a:srgbClr val="000000"/>
                </a:solidFill>
                <a:latin typeface="Calibri" panose="020F0502020204030204" pitchFamily="34" charset="0"/>
                <a:cs typeface="Calibri" panose="020F0502020204030204" pitchFamily="34" charset="0"/>
              </a:rPr>
              <a:t>ohne den Einsatz professionell organisierter Mittel ausgeübt</a:t>
            </a:r>
            <a:r>
              <a:rPr lang="de-DE" sz="1300" dirty="0">
                <a:solidFill>
                  <a:srgbClr val="000000"/>
                </a:solidFill>
                <a:latin typeface="Calibri" panose="020F0502020204030204" pitchFamily="34" charset="0"/>
                <a:cs typeface="Calibri" panose="020F0502020204030204" pitchFamily="34" charset="0"/>
              </a:rPr>
              <a:t>: </a:t>
            </a:r>
          </a:p>
        </p:txBody>
      </p:sp>
      <p:sp>
        <p:nvSpPr>
          <p:cNvPr id="7" name="Textfeld 6">
            <a:extLst>
              <a:ext uri="{FF2B5EF4-FFF2-40B4-BE49-F238E27FC236}">
                <a16:creationId xmlns:a16="http://schemas.microsoft.com/office/drawing/2014/main" id="{6720776A-5775-4618-6CA0-1A6931F41242}"/>
              </a:ext>
            </a:extLst>
          </p:cNvPr>
          <p:cNvSpPr txBox="1"/>
          <p:nvPr/>
        </p:nvSpPr>
        <p:spPr>
          <a:xfrm>
            <a:off x="717549" y="3436443"/>
            <a:ext cx="3868737" cy="492443"/>
          </a:xfrm>
          <a:prstGeom prst="rect">
            <a:avLst/>
          </a:prstGeom>
          <a:solidFill>
            <a:schemeClr val="accent6">
              <a:lumMod val="20000"/>
              <a:lumOff val="80000"/>
              <a:alpha val="34000"/>
            </a:schemeClr>
          </a:solidFill>
        </p:spPr>
        <p:txBody>
          <a:bodyPr wrap="square" rtlCol="0">
            <a:spAutoFit/>
          </a:bodyPr>
          <a:lstStyle/>
          <a:p>
            <a:pPr marL="171450" indent="-171450" algn="just">
              <a:buFont typeface="Arial" panose="020B0604020202020204" pitchFamily="34" charset="0"/>
              <a:buChar char="•"/>
              <a:defRPr/>
            </a:pPr>
            <a:r>
              <a:rPr lang="de-DE" sz="1300" b="1" dirty="0">
                <a:solidFill>
                  <a:srgbClr val="000000"/>
                </a:solidFill>
                <a:latin typeface="Calibri" panose="020F0502020204030204" pitchFamily="34" charset="0"/>
                <a:cs typeface="Calibri" panose="020F0502020204030204" pitchFamily="34" charset="0"/>
              </a:rPr>
              <a:t>Verkauf von Sachspenden </a:t>
            </a:r>
            <a:r>
              <a:rPr lang="de-DE" sz="1300" dirty="0">
                <a:solidFill>
                  <a:srgbClr val="000000"/>
                </a:solidFill>
                <a:latin typeface="Calibri" panose="020F0502020204030204" pitchFamily="34" charset="0"/>
                <a:cs typeface="Calibri" panose="020F0502020204030204" pitchFamily="34" charset="0"/>
              </a:rPr>
              <a:t>(Verkauf direkt, ohne Zwischenhändler) </a:t>
            </a:r>
          </a:p>
        </p:txBody>
      </p:sp>
      <p:sp>
        <p:nvSpPr>
          <p:cNvPr id="8" name="Textfeld 7">
            <a:extLst>
              <a:ext uri="{FF2B5EF4-FFF2-40B4-BE49-F238E27FC236}">
                <a16:creationId xmlns:a16="http://schemas.microsoft.com/office/drawing/2014/main" id="{D1477AEB-6A37-0663-ABE4-1F69A4377AE0}"/>
              </a:ext>
            </a:extLst>
          </p:cNvPr>
          <p:cNvSpPr txBox="1"/>
          <p:nvPr/>
        </p:nvSpPr>
        <p:spPr>
          <a:xfrm>
            <a:off x="688977" y="4020873"/>
            <a:ext cx="3868737" cy="692497"/>
          </a:xfrm>
          <a:prstGeom prst="rect">
            <a:avLst/>
          </a:prstGeom>
          <a:solidFill>
            <a:schemeClr val="accent6">
              <a:lumMod val="20000"/>
              <a:lumOff val="80000"/>
              <a:alpha val="34000"/>
            </a:schemeClr>
          </a:solidFill>
        </p:spPr>
        <p:txBody>
          <a:bodyPr wrap="square" rtlCol="0">
            <a:spAutoFit/>
          </a:bodyPr>
          <a:lstStyle/>
          <a:p>
            <a:pPr marL="171450" indent="-171450" algn="just">
              <a:buFont typeface="Arial" panose="020B0604020202020204" pitchFamily="34" charset="0"/>
              <a:buChar char="•"/>
              <a:defRPr/>
            </a:pPr>
            <a:r>
              <a:rPr lang="de-DE" sz="1300" b="1" dirty="0">
                <a:solidFill>
                  <a:srgbClr val="000000"/>
                </a:solidFill>
                <a:latin typeface="Calibri" panose="020F0502020204030204" pitchFamily="34" charset="0"/>
                <a:cs typeface="Calibri" panose="020F0502020204030204" pitchFamily="34" charset="0"/>
              </a:rPr>
              <a:t>Verkauf von Gütern, die von Betreuten/Freiwilligen hergestellt wurden</a:t>
            </a:r>
            <a:r>
              <a:rPr lang="de-DE" sz="1300" dirty="0">
                <a:solidFill>
                  <a:srgbClr val="000000"/>
                </a:solidFill>
                <a:latin typeface="Calibri" panose="020F0502020204030204" pitchFamily="34" charset="0"/>
                <a:cs typeface="Calibri" panose="020F0502020204030204" pitchFamily="34" charset="0"/>
              </a:rPr>
              <a:t> (Verkauf direkt, ohne Zwischenhändler) </a:t>
            </a:r>
          </a:p>
        </p:txBody>
      </p:sp>
      <p:sp>
        <p:nvSpPr>
          <p:cNvPr id="9" name="Textfeld 8">
            <a:extLst>
              <a:ext uri="{FF2B5EF4-FFF2-40B4-BE49-F238E27FC236}">
                <a16:creationId xmlns:a16="http://schemas.microsoft.com/office/drawing/2014/main" id="{DDFB25DD-BCBB-1204-63EB-4B159EA48E72}"/>
              </a:ext>
            </a:extLst>
          </p:cNvPr>
          <p:cNvSpPr txBox="1"/>
          <p:nvPr/>
        </p:nvSpPr>
        <p:spPr>
          <a:xfrm>
            <a:off x="689594" y="4775286"/>
            <a:ext cx="3868737" cy="892552"/>
          </a:xfrm>
          <a:prstGeom prst="rect">
            <a:avLst/>
          </a:prstGeom>
          <a:solidFill>
            <a:schemeClr val="accent6">
              <a:lumMod val="20000"/>
              <a:lumOff val="80000"/>
              <a:alpha val="34000"/>
            </a:schemeClr>
          </a:solidFill>
        </p:spPr>
        <p:txBody>
          <a:bodyPr wrap="square" rtlCol="0">
            <a:spAutoFit/>
          </a:bodyPr>
          <a:lstStyle/>
          <a:p>
            <a:pPr marL="171450" indent="-171450" algn="just">
              <a:buFont typeface="Arial" panose="020B0604020202020204" pitchFamily="34" charset="0"/>
              <a:buChar char="•"/>
              <a:defRPr/>
            </a:pPr>
            <a:r>
              <a:rPr lang="de-DE" sz="1300" b="1" dirty="0">
                <a:solidFill>
                  <a:srgbClr val="000000"/>
                </a:solidFill>
                <a:latin typeface="Calibri" panose="020F0502020204030204" pitchFamily="34" charset="0"/>
                <a:cs typeface="Calibri" panose="020F0502020204030204" pitchFamily="34" charset="0"/>
              </a:rPr>
              <a:t>Verabreichung von Speisen und Getränken bei Versammlungen, Veranstaltungen, Feierlichkeiten und Ähnliches mit gelegentlichem Charakter </a:t>
            </a:r>
            <a:r>
              <a:rPr lang="de-DE" sz="1300" dirty="0">
                <a:solidFill>
                  <a:srgbClr val="000000"/>
                </a:solidFill>
                <a:latin typeface="Calibri" panose="020F0502020204030204" pitchFamily="34" charset="0"/>
                <a:cs typeface="Calibri" panose="020F0502020204030204" pitchFamily="34" charset="0"/>
              </a:rPr>
              <a:t>(Verkauf direkt, ohne Zwischenhändler) </a:t>
            </a:r>
          </a:p>
        </p:txBody>
      </p:sp>
      <p:sp>
        <p:nvSpPr>
          <p:cNvPr id="12" name="Textfeld 11">
            <a:extLst>
              <a:ext uri="{FF2B5EF4-FFF2-40B4-BE49-F238E27FC236}">
                <a16:creationId xmlns:a16="http://schemas.microsoft.com/office/drawing/2014/main" id="{E5B5AEAE-D328-65B1-0ED9-D418FE8131F0}"/>
              </a:ext>
            </a:extLst>
          </p:cNvPr>
          <p:cNvSpPr txBox="1"/>
          <p:nvPr/>
        </p:nvSpPr>
        <p:spPr>
          <a:xfrm>
            <a:off x="4802867" y="2684696"/>
            <a:ext cx="3868737" cy="292388"/>
          </a:xfrm>
          <a:prstGeom prst="rect">
            <a:avLst/>
          </a:prstGeom>
          <a:solidFill>
            <a:schemeClr val="accent1">
              <a:lumMod val="20000"/>
              <a:lumOff val="80000"/>
              <a:alpha val="34000"/>
            </a:schemeClr>
          </a:solidFill>
        </p:spPr>
        <p:txBody>
          <a:bodyPr wrap="square" rtlCol="0">
            <a:spAutoFit/>
          </a:bodyPr>
          <a:lstStyle/>
          <a:p>
            <a:pPr marL="0" indent="0" algn="just">
              <a:buFontTx/>
              <a:buNone/>
              <a:defRPr/>
            </a:pPr>
            <a:r>
              <a:rPr lang="de-DE" sz="1300" b="1" dirty="0">
                <a:solidFill>
                  <a:srgbClr val="000000"/>
                </a:solidFill>
                <a:latin typeface="Calibri" panose="020F0502020204030204" pitchFamily="34" charset="0"/>
                <a:cs typeface="Calibri" panose="020F0502020204030204" pitchFamily="34" charset="0"/>
              </a:rPr>
              <a:t>Tätigkeiten, die als nicht gewerblich gelten</a:t>
            </a:r>
            <a:r>
              <a:rPr lang="de-DE" sz="1300" dirty="0">
                <a:solidFill>
                  <a:srgbClr val="000000"/>
                </a:solidFill>
                <a:latin typeface="Calibri" panose="020F0502020204030204" pitchFamily="34" charset="0"/>
                <a:cs typeface="Calibri" panose="020F0502020204030204" pitchFamily="34" charset="0"/>
              </a:rPr>
              <a:t>:</a:t>
            </a:r>
          </a:p>
        </p:txBody>
      </p:sp>
      <p:sp>
        <p:nvSpPr>
          <p:cNvPr id="13" name="Textfeld 12">
            <a:extLst>
              <a:ext uri="{FF2B5EF4-FFF2-40B4-BE49-F238E27FC236}">
                <a16:creationId xmlns:a16="http://schemas.microsoft.com/office/drawing/2014/main" id="{0D0ACC8D-C554-0B56-0E3B-48196B23A1AE}"/>
              </a:ext>
            </a:extLst>
          </p:cNvPr>
          <p:cNvSpPr txBox="1"/>
          <p:nvPr/>
        </p:nvSpPr>
        <p:spPr>
          <a:xfrm>
            <a:off x="4802867" y="3049243"/>
            <a:ext cx="3893227" cy="1692771"/>
          </a:xfrm>
          <a:prstGeom prst="rect">
            <a:avLst/>
          </a:prstGeom>
          <a:solidFill>
            <a:schemeClr val="accent1">
              <a:lumMod val="20000"/>
              <a:lumOff val="80000"/>
              <a:alpha val="34000"/>
            </a:schemeClr>
          </a:solidFill>
        </p:spPr>
        <p:txBody>
          <a:bodyPr wrap="square" rtlCol="0">
            <a:spAutoFit/>
          </a:bodyPr>
          <a:lstStyle/>
          <a:p>
            <a:pPr marL="171450" indent="-171450" algn="just">
              <a:buFont typeface="Arial" panose="020B0604020202020204" pitchFamily="34" charset="0"/>
              <a:buChar char="•"/>
              <a:defRPr/>
            </a:pPr>
            <a:r>
              <a:rPr lang="de-DE" sz="1300" b="1" dirty="0">
                <a:solidFill>
                  <a:srgbClr val="000000"/>
                </a:solidFill>
                <a:latin typeface="Calibri" panose="020F0502020204030204" pitchFamily="34" charset="0"/>
                <a:cs typeface="Calibri" panose="020F0502020204030204" pitchFamily="34" charset="0"/>
              </a:rPr>
              <a:t>Dienste</a:t>
            </a:r>
            <a:r>
              <a:rPr lang="de-DE" sz="1300" dirty="0">
                <a:solidFill>
                  <a:srgbClr val="000000"/>
                </a:solidFill>
                <a:latin typeface="Calibri" panose="020F0502020204030204" pitchFamily="34" charset="0"/>
                <a:cs typeface="Calibri" panose="020F0502020204030204" pitchFamily="34" charset="0"/>
              </a:rPr>
              <a:t>, die von Vereinen zur Förderung des Gemeinwesens </a:t>
            </a:r>
            <a:r>
              <a:rPr lang="de-DE" sz="1300" b="1" dirty="0">
                <a:solidFill>
                  <a:srgbClr val="000000"/>
                </a:solidFill>
                <a:latin typeface="Calibri" panose="020F0502020204030204" pitchFamily="34" charset="0"/>
                <a:cs typeface="Calibri" panose="020F0502020204030204" pitchFamily="34" charset="0"/>
              </a:rPr>
              <a:t>gegenüber den eigenen Mitgliedern, deren im selben Haushalt lebenden Familienangehörigen sowie den Eingeschriebenen</a:t>
            </a:r>
            <a:r>
              <a:rPr lang="de-DE" sz="1300" dirty="0">
                <a:solidFill>
                  <a:srgbClr val="000000"/>
                </a:solidFill>
                <a:latin typeface="Calibri" panose="020F0502020204030204" pitchFamily="34" charset="0"/>
                <a:cs typeface="Calibri" panose="020F0502020204030204" pitchFamily="34" charset="0"/>
              </a:rPr>
              <a:t>, gegen Zahlung entsprechender Entgelte geleistet werden; diese Dienste müssen in direkter Umsetzung der institutionellen Ziele ausgeübt werden. (mit wenigen Ausnahmen) </a:t>
            </a:r>
          </a:p>
        </p:txBody>
      </p:sp>
      <p:sp>
        <p:nvSpPr>
          <p:cNvPr id="14" name="Textfeld 13">
            <a:extLst>
              <a:ext uri="{FF2B5EF4-FFF2-40B4-BE49-F238E27FC236}">
                <a16:creationId xmlns:a16="http://schemas.microsoft.com/office/drawing/2014/main" id="{43BB6E22-91E6-7AEE-CABF-EDB40874ACEB}"/>
              </a:ext>
            </a:extLst>
          </p:cNvPr>
          <p:cNvSpPr txBox="1"/>
          <p:nvPr/>
        </p:nvSpPr>
        <p:spPr>
          <a:xfrm>
            <a:off x="4802867" y="4777796"/>
            <a:ext cx="3868737" cy="892552"/>
          </a:xfrm>
          <a:prstGeom prst="rect">
            <a:avLst/>
          </a:prstGeom>
          <a:solidFill>
            <a:schemeClr val="accent1">
              <a:lumMod val="20000"/>
              <a:lumOff val="80000"/>
              <a:alpha val="34000"/>
            </a:schemeClr>
          </a:solidFill>
        </p:spPr>
        <p:txBody>
          <a:bodyPr wrap="square" rtlCol="0">
            <a:spAutoFit/>
          </a:bodyPr>
          <a:lstStyle/>
          <a:p>
            <a:pPr marL="171450" indent="-171450" algn="just">
              <a:buFont typeface="Arial" panose="020B0604020202020204" pitchFamily="34" charset="0"/>
              <a:buChar char="•"/>
              <a:defRPr/>
            </a:pPr>
            <a:r>
              <a:rPr lang="de-DE" sz="1300" b="1" dirty="0">
                <a:solidFill>
                  <a:srgbClr val="000000"/>
                </a:solidFill>
                <a:latin typeface="Calibri" panose="020F0502020204030204" pitchFamily="34" charset="0"/>
                <a:cs typeface="Calibri" panose="020F0502020204030204" pitchFamily="34" charset="0"/>
              </a:rPr>
              <a:t>Verkauf von Sachspenden</a:t>
            </a:r>
            <a:r>
              <a:rPr lang="de-DE" sz="1300" dirty="0">
                <a:solidFill>
                  <a:srgbClr val="000000"/>
                </a:solidFill>
                <a:latin typeface="Calibri" panose="020F0502020204030204" pitchFamily="34" charset="0"/>
                <a:cs typeface="Calibri" panose="020F0502020204030204" pitchFamily="34" charset="0"/>
              </a:rPr>
              <a:t>, (direkt, ohne Zwischenhändler </a:t>
            </a:r>
            <a:r>
              <a:rPr lang="de-DE" sz="1300" b="1" dirty="0">
                <a:solidFill>
                  <a:srgbClr val="000000"/>
                </a:solidFill>
                <a:latin typeface="Calibri" panose="020F0502020204030204" pitchFamily="34" charset="0"/>
                <a:cs typeface="Calibri" panose="020F0502020204030204" pitchFamily="34" charset="0"/>
              </a:rPr>
              <a:t>und ohne den Einsatz professionell organisierter Mittel, in Kraft ab 1. Jänner 2026</a:t>
            </a:r>
            <a:r>
              <a:rPr lang="de-DE" sz="1300" dirty="0">
                <a:solidFill>
                  <a:srgbClr val="000000"/>
                </a:solidFill>
                <a:latin typeface="Calibri" panose="020F0502020204030204" pitchFamily="34" charset="0"/>
                <a:cs typeface="Calibri" panose="020F0502020204030204" pitchFamily="34" charset="0"/>
              </a:rPr>
              <a:t>) </a:t>
            </a:r>
            <a:r>
              <a:rPr lang="de-DE" sz="1200" dirty="0">
                <a:solidFill>
                  <a:srgbClr val="000000"/>
                </a:solidFill>
                <a:latin typeface="Arial" panose="020B0604020202020204" pitchFamily="34" charset="0"/>
                <a:cs typeface="Arial" panose="020B0604020202020204" pitchFamily="34" charset="0"/>
              </a:rPr>
              <a:t>	</a:t>
            </a:r>
          </a:p>
        </p:txBody>
      </p:sp>
      <p:sp>
        <p:nvSpPr>
          <p:cNvPr id="2" name="Titel 1">
            <a:extLst>
              <a:ext uri="{FF2B5EF4-FFF2-40B4-BE49-F238E27FC236}">
                <a16:creationId xmlns:a16="http://schemas.microsoft.com/office/drawing/2014/main" id="{FE0BE488-99C8-DF5C-DE03-5CFC18749915}"/>
              </a:ext>
            </a:extLst>
          </p:cNvPr>
          <p:cNvSpPr>
            <a:spLocks noGrp="1" noChangeArrowheads="1"/>
          </p:cNvSpPr>
          <p:nvPr>
            <p:ph type="title"/>
          </p:nvPr>
        </p:nvSpPr>
        <p:spPr bwMode="auto">
          <a:xfrm>
            <a:off x="723970" y="504723"/>
            <a:ext cx="7886700" cy="562328"/>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2. Die wichtigsten Sektionen im </a:t>
            </a:r>
            <a:r>
              <a:rPr lang="de-DE" altLang="de-DE" sz="2600" dirty="0" err="1">
                <a:latin typeface="Calibri" panose="020F0502020204030204" pitchFamily="34" charset="0"/>
                <a:cs typeface="Calibri" panose="020F0502020204030204" pitchFamily="34" charset="0"/>
              </a:rPr>
              <a:t>Runts</a:t>
            </a:r>
            <a:r>
              <a:rPr lang="de-DE" altLang="de-DE" sz="2600" dirty="0">
                <a:latin typeface="Calibri" panose="020F0502020204030204" pitchFamily="34" charset="0"/>
                <a:cs typeface="Calibri" panose="020F0502020204030204" pitchFamily="34" charset="0"/>
              </a:rPr>
              <a:t> und ihre Vorteile</a:t>
            </a:r>
          </a:p>
        </p:txBody>
      </p:sp>
      <p:sp>
        <p:nvSpPr>
          <p:cNvPr id="3" name="Rechteck 2">
            <a:extLst>
              <a:ext uri="{FF2B5EF4-FFF2-40B4-BE49-F238E27FC236}">
                <a16:creationId xmlns:a16="http://schemas.microsoft.com/office/drawing/2014/main" id="{C3533943-9D65-D33F-4F99-A4C15AEB3BB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Bild 1" descr="Logo: Autonome Provinz Bozen - Provincia autonoma di Bolzano - Provinzia autonoma de Bulsan">
            <a:extLst>
              <a:ext uri="{FF2B5EF4-FFF2-40B4-BE49-F238E27FC236}">
                <a16:creationId xmlns:a16="http://schemas.microsoft.com/office/drawing/2014/main" id="{1B3760D6-1080-C2CC-6C6D-88943148A6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8AAAC0B8-9825-9B84-78DE-BA85ACDA9083}"/>
              </a:ext>
            </a:extLst>
          </p:cNvPr>
          <p:cNvSpPr>
            <a:spLocks noGrp="1" noChangeArrowheads="1"/>
          </p:cNvSpPr>
          <p:nvPr>
            <p:ph type="title"/>
          </p:nvPr>
        </p:nvSpPr>
        <p:spPr bwMode="auto">
          <a:xfrm>
            <a:off x="628650" y="365125"/>
            <a:ext cx="7886700" cy="53657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3. Der Ersteinstieg im Runts</a:t>
            </a:r>
          </a:p>
        </p:txBody>
      </p:sp>
      <p:sp>
        <p:nvSpPr>
          <p:cNvPr id="19459" name="Inhaltsplatzhalter 2">
            <a:extLst>
              <a:ext uri="{FF2B5EF4-FFF2-40B4-BE49-F238E27FC236}">
                <a16:creationId xmlns:a16="http://schemas.microsoft.com/office/drawing/2014/main" id="{10951AFF-B758-1CBB-BB98-318DDE08BA47}"/>
              </a:ext>
            </a:extLst>
          </p:cNvPr>
          <p:cNvSpPr>
            <a:spLocks noGrp="1" noChangeArrowheads="1"/>
          </p:cNvSpPr>
          <p:nvPr>
            <p:ph idx="1"/>
          </p:nvPr>
        </p:nvSpPr>
        <p:spPr bwMode="auto">
          <a:xfrm>
            <a:off x="628650" y="1082675"/>
            <a:ext cx="7886700" cy="4692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pPr>
            <a:r>
              <a:rPr lang="de-DE" altLang="de-DE" sz="2400" dirty="0">
                <a:latin typeface="Calibri" panose="020F0502020204030204" pitchFamily="34" charset="0"/>
                <a:cs typeface="Calibri" panose="020F0502020204030204" pitchFamily="34" charset="0"/>
              </a:rPr>
              <a:t>Zugang zum Portal des </a:t>
            </a:r>
            <a:r>
              <a:rPr lang="de-DE" altLang="de-DE" sz="2400" dirty="0" err="1">
                <a:latin typeface="Calibri" panose="020F0502020204030204" pitchFamily="34" charset="0"/>
                <a:cs typeface="Calibri" panose="020F0502020204030204" pitchFamily="34" charset="0"/>
              </a:rPr>
              <a:t>Runts</a:t>
            </a:r>
            <a:r>
              <a:rPr lang="de-DE" altLang="de-DE" sz="2400" dirty="0">
                <a:latin typeface="Calibri" panose="020F0502020204030204" pitchFamily="34" charset="0"/>
                <a:cs typeface="Calibri" panose="020F0502020204030204" pitchFamily="34" charset="0"/>
              </a:rPr>
              <a:t>-Registers:</a:t>
            </a:r>
          </a:p>
          <a:p>
            <a:pPr marL="0" indent="0" algn="ctr">
              <a:buFontTx/>
              <a:buNone/>
            </a:pPr>
            <a:r>
              <a:rPr lang="de-DE" altLang="de-DE" sz="2400" dirty="0">
                <a:solidFill>
                  <a:schemeClr val="accent6">
                    <a:lumMod val="40000"/>
                    <a:lumOff val="6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https://servizi.lavoro.gov.it/runts/it-it/</a:t>
            </a:r>
            <a:endParaRPr lang="de-DE" altLang="de-DE" sz="2400" dirty="0">
              <a:solidFill>
                <a:schemeClr val="accent6">
                  <a:lumMod val="40000"/>
                  <a:lumOff val="60000"/>
                </a:schemeClr>
              </a:solidFill>
              <a:latin typeface="Calibri" panose="020F0502020204030204" pitchFamily="34" charset="0"/>
              <a:cs typeface="Calibri" panose="020F0502020204030204" pitchFamily="34" charset="0"/>
            </a:endParaRPr>
          </a:p>
          <a:p>
            <a:pPr marL="0" indent="0">
              <a:buFontTx/>
              <a:buNone/>
            </a:pPr>
            <a:endParaRPr lang="de-DE" altLang="de-DE" dirty="0">
              <a:latin typeface="Arial" panose="020B0604020202020204" pitchFamily="34" charset="0"/>
              <a:cs typeface="Arial" panose="020B0604020202020204" pitchFamily="34" charset="0"/>
            </a:endParaRPr>
          </a:p>
        </p:txBody>
      </p:sp>
      <p:pic>
        <p:nvPicPr>
          <p:cNvPr id="19460" name="Grafik 3">
            <a:extLst>
              <a:ext uri="{FF2B5EF4-FFF2-40B4-BE49-F238E27FC236}">
                <a16:creationId xmlns:a16="http://schemas.microsoft.com/office/drawing/2014/main" id="{53B8801A-BBD1-9885-AAC7-BEE1B49BD5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2420938"/>
            <a:ext cx="7308850" cy="314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EF3A9099-8657-1317-9A4A-AFB1B4C8F8B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Bild 1" descr="Logo: Autonome Provinz Bozen - Provincia autonoma di Bolzano - Provinzia autonoma de Bulsan">
            <a:extLst>
              <a:ext uri="{FF2B5EF4-FFF2-40B4-BE49-F238E27FC236}">
                <a16:creationId xmlns:a16="http://schemas.microsoft.com/office/drawing/2014/main" id="{74FD8A4D-ACBB-3D62-6A0C-D56836B4A2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nhaltsplatzhalter 4">
            <a:extLst>
              <a:ext uri="{FF2B5EF4-FFF2-40B4-BE49-F238E27FC236}">
                <a16:creationId xmlns:a16="http://schemas.microsoft.com/office/drawing/2014/main" id="{D3D5D1E4-EDC8-C6AD-425E-C8A8EE8104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138" y="765175"/>
            <a:ext cx="846772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A9E2E205-03F9-2243-313E-31B15690099A}"/>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Bild 1" descr="Logo: Autonome Provinz Bozen - Provincia autonoma di Bolzano - Provinzia autonoma de Bulsan">
            <a:extLst>
              <a:ext uri="{FF2B5EF4-FFF2-40B4-BE49-F238E27FC236}">
                <a16:creationId xmlns:a16="http://schemas.microsoft.com/office/drawing/2014/main" id="{53DC7D04-4309-F318-F84C-D702164FAA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nhaltsplatzhalter 4">
            <a:extLst>
              <a:ext uri="{FF2B5EF4-FFF2-40B4-BE49-F238E27FC236}">
                <a16:creationId xmlns:a16="http://schemas.microsoft.com/office/drawing/2014/main" id="{AFECF8EE-9C0D-610E-8525-1C50BBF13E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6013" y="908050"/>
            <a:ext cx="711835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D946A3F0-C1ED-CE62-511D-126AD0D13719}"/>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Bild 1" descr="Logo: Autonome Provinz Bozen - Provincia autonoma di Bolzano - Provinzia autonoma de Bulsan">
            <a:extLst>
              <a:ext uri="{FF2B5EF4-FFF2-40B4-BE49-F238E27FC236}">
                <a16:creationId xmlns:a16="http://schemas.microsoft.com/office/drawing/2014/main" id="{0C3F7C1B-29BC-5C9D-4AEC-2FE96B786D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nhaltsplatzhalter 4">
            <a:extLst>
              <a:ext uri="{FF2B5EF4-FFF2-40B4-BE49-F238E27FC236}">
                <a16:creationId xmlns:a16="http://schemas.microsoft.com/office/drawing/2014/main" id="{0CA37AE4-D2F9-8987-E27A-F16E500A7B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2275" y="765175"/>
            <a:ext cx="5535613" cy="492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6ADDC445-B25A-88EA-C5B4-6FC19F768E9B}"/>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Bild 1" descr="Logo: Autonome Provinz Bozen - Provincia autonoma di Bolzano - Provinzia autonoma de Bulsan">
            <a:extLst>
              <a:ext uri="{FF2B5EF4-FFF2-40B4-BE49-F238E27FC236}">
                <a16:creationId xmlns:a16="http://schemas.microsoft.com/office/drawing/2014/main" id="{841157EF-D55C-77CA-E846-FF3C4AF333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nhaltsplatzhalter 8">
            <a:extLst>
              <a:ext uri="{FF2B5EF4-FFF2-40B4-BE49-F238E27FC236}">
                <a16:creationId xmlns:a16="http://schemas.microsoft.com/office/drawing/2014/main" id="{E63D4D29-802B-1D98-1F5D-3A1617F97A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484313"/>
            <a:ext cx="7886700" cy="3570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7B10A807-13A7-7C98-7316-2FEEFDBD334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Bild 1" descr="Logo: Autonome Provinz Bozen - Provincia autonoma di Bolzano - Provinzia autonoma de Bulsan">
            <a:extLst>
              <a:ext uri="{FF2B5EF4-FFF2-40B4-BE49-F238E27FC236}">
                <a16:creationId xmlns:a16="http://schemas.microsoft.com/office/drawing/2014/main" id="{70B4262B-7B49-DC8F-5E6E-A5C88CBDA3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a:extLst>
              <a:ext uri="{FF2B5EF4-FFF2-40B4-BE49-F238E27FC236}">
                <a16:creationId xmlns:a16="http://schemas.microsoft.com/office/drawing/2014/main" id="{203EAA45-04B8-AAB4-25BF-E4F9064D9664}"/>
              </a:ext>
            </a:extLst>
          </p:cNvPr>
          <p:cNvSpPr>
            <a:spLocks noGrp="1" noChangeArrowheads="1"/>
          </p:cNvSpPr>
          <p:nvPr>
            <p:ph type="title"/>
          </p:nvPr>
        </p:nvSpPr>
        <p:spPr bwMode="auto">
          <a:xfrm>
            <a:off x="628650" y="365125"/>
            <a:ext cx="7886700"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de-DE" altLang="de-DE" sz="2200" dirty="0">
                <a:latin typeface="Calibri" panose="020F0502020204030204" pitchFamily="34" charset="0"/>
                <a:cs typeface="Calibri" panose="020F0502020204030204" pitchFamily="34" charset="0"/>
              </a:rPr>
              <a:t>eine neue Anfrage beantragen</a:t>
            </a:r>
          </a:p>
        </p:txBody>
      </p:sp>
      <p:pic>
        <p:nvPicPr>
          <p:cNvPr id="24579" name="Inhaltsplatzhalter 10">
            <a:extLst>
              <a:ext uri="{FF2B5EF4-FFF2-40B4-BE49-F238E27FC236}">
                <a16:creationId xmlns:a16="http://schemas.microsoft.com/office/drawing/2014/main" id="{A202AD67-D2FF-DD45-8F3F-B179F520BD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6788" y="1125538"/>
            <a:ext cx="7210425" cy="4349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4F811843-71F5-5CEF-4223-838FE440FABD}"/>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Bild 1" descr="Logo: Autonome Provinz Bozen - Provincia autonoma di Bolzano - Provinzia autonoma de Bulsan">
            <a:extLst>
              <a:ext uri="{FF2B5EF4-FFF2-40B4-BE49-F238E27FC236}">
                <a16:creationId xmlns:a16="http://schemas.microsoft.com/office/drawing/2014/main" id="{A5196893-F574-B6FA-38F9-3442A92F00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0929B2DB-1B98-B2A6-9F6B-DF167DC0E871}"/>
              </a:ext>
            </a:extLst>
          </p:cNvPr>
          <p:cNvSpPr>
            <a:spLocks noGrp="1" noChangeArrowheads="1"/>
          </p:cNvSpPr>
          <p:nvPr>
            <p:ph type="title"/>
          </p:nvPr>
        </p:nvSpPr>
        <p:spPr bwMode="auto">
          <a:xfrm>
            <a:off x="628650" y="365125"/>
            <a:ext cx="7886700" cy="563563"/>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4. Änderungsantrag</a:t>
            </a:r>
            <a:br>
              <a:rPr lang="de-DE" altLang="de-DE" sz="3800" dirty="0">
                <a:latin typeface="Calibri" panose="020F0502020204030204" pitchFamily="34" charset="0"/>
                <a:cs typeface="Calibri" panose="020F0502020204030204" pitchFamily="34" charset="0"/>
              </a:rPr>
            </a:br>
            <a:endParaRPr lang="de-DE" altLang="de-DE" sz="3800" dirty="0">
              <a:latin typeface="Calibri" panose="020F0502020204030204" pitchFamily="34" charset="0"/>
              <a:cs typeface="Calibri" panose="020F0502020204030204" pitchFamily="34" charset="0"/>
            </a:endParaRPr>
          </a:p>
        </p:txBody>
      </p:sp>
      <p:pic>
        <p:nvPicPr>
          <p:cNvPr id="25603" name="Inhaltsplatzhalter 5">
            <a:extLst>
              <a:ext uri="{FF2B5EF4-FFF2-40B4-BE49-F238E27FC236}">
                <a16:creationId xmlns:a16="http://schemas.microsoft.com/office/drawing/2014/main" id="{960A6DE1-8421-6BFE-B0FC-309F9A14C97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2538" y="1196975"/>
            <a:ext cx="6638925" cy="3857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6DB1E1D0-7555-BBE0-E893-FEB8236EE40D}"/>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Bild 1" descr="Logo: Autonome Provinz Bozen - Provincia autonoma di Bolzano - Provinzia autonoma de Bulsan">
            <a:extLst>
              <a:ext uri="{FF2B5EF4-FFF2-40B4-BE49-F238E27FC236}">
                <a16:creationId xmlns:a16="http://schemas.microsoft.com/office/drawing/2014/main" id="{A98C423E-7812-3C36-FF4C-9929A7332F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32F3DBF0-FDDA-9E06-4C1D-4E9D6D0C0C44}"/>
              </a:ext>
            </a:extLst>
          </p:cNvPr>
          <p:cNvSpPr>
            <a:spLocks noGrp="1" noChangeArrowheads="1"/>
          </p:cNvSpPr>
          <p:nvPr>
            <p:ph type="title"/>
          </p:nvPr>
        </p:nvSpPr>
        <p:spPr bwMode="auto">
          <a:xfrm>
            <a:off x="468313" y="260350"/>
            <a:ext cx="7975600" cy="576263"/>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Der erste Änderungsantrag</a:t>
            </a:r>
          </a:p>
        </p:txBody>
      </p:sp>
      <p:sp>
        <p:nvSpPr>
          <p:cNvPr id="3" name="Inhaltsplatzhalter 2">
            <a:extLst>
              <a:ext uri="{FF2B5EF4-FFF2-40B4-BE49-F238E27FC236}">
                <a16:creationId xmlns:a16="http://schemas.microsoft.com/office/drawing/2014/main" id="{CCC09D2F-460B-69AD-D13F-1E62B5939B0D}"/>
              </a:ext>
            </a:extLst>
          </p:cNvPr>
          <p:cNvSpPr>
            <a:spLocks noGrp="1"/>
          </p:cNvSpPr>
          <p:nvPr>
            <p:ph idx="1"/>
          </p:nvPr>
        </p:nvSpPr>
        <p:spPr>
          <a:xfrm>
            <a:off x="468313" y="1052513"/>
            <a:ext cx="8047037" cy="5184775"/>
          </a:xfrm>
        </p:spPr>
        <p:txBody>
          <a:bodyPr/>
          <a:lstStyle/>
          <a:p>
            <a:pPr>
              <a:buFont typeface="Wingdings" panose="05000000000000000000" pitchFamily="2" charset="2"/>
              <a:buChar char="à"/>
              <a:defRPr/>
            </a:pPr>
            <a:r>
              <a:rPr lang="de-DE" sz="1400" dirty="0">
                <a:latin typeface="Calibri" panose="020F0502020204030204" pitchFamily="34" charset="0"/>
                <a:cs typeface="Calibri" panose="020F0502020204030204" pitchFamily="34" charset="0"/>
                <a:sym typeface="Wingdings" panose="05000000000000000000" pitchFamily="2" charset="2"/>
              </a:rPr>
              <a:t>kann nur vom gesetzlichen Vertreter gestellt werden;</a:t>
            </a:r>
          </a:p>
          <a:p>
            <a:pPr>
              <a:buFont typeface="Wingdings" panose="05000000000000000000" pitchFamily="2" charset="2"/>
              <a:buChar char="à"/>
              <a:defRPr/>
            </a:pPr>
            <a:r>
              <a:rPr lang="de-DE" sz="1400" dirty="0">
                <a:latin typeface="Calibri" panose="020F0502020204030204" pitchFamily="34" charset="0"/>
                <a:cs typeface="Calibri" panose="020F0502020204030204" pitchFamily="34" charset="0"/>
                <a:sym typeface="Wingdings" panose="05000000000000000000" pitchFamily="2" charset="2"/>
              </a:rPr>
              <a:t>alle weiteren Änderungsanträge können von den anderen im </a:t>
            </a:r>
            <a:r>
              <a:rPr lang="de-DE" sz="1400" dirty="0" err="1">
                <a:latin typeface="Calibri" panose="020F0502020204030204" pitchFamily="34" charset="0"/>
                <a:cs typeface="Calibri" panose="020F0502020204030204" pitchFamily="34" charset="0"/>
                <a:sym typeface="Wingdings" panose="05000000000000000000" pitchFamily="2" charset="2"/>
              </a:rPr>
              <a:t>Runts</a:t>
            </a:r>
            <a:r>
              <a:rPr lang="de-DE" sz="1400" dirty="0">
                <a:latin typeface="Calibri" panose="020F0502020204030204" pitchFamily="34" charset="0"/>
                <a:cs typeface="Calibri" panose="020F0502020204030204" pitchFamily="34" charset="0"/>
                <a:sym typeface="Wingdings" panose="05000000000000000000" pitchFamily="2" charset="2"/>
              </a:rPr>
              <a:t>-Portal eingetragenen Verwaltern (Ausschussmitgliedern) gestellt werden (SPID und digitale Unterschrift werden benötigt).</a:t>
            </a:r>
          </a:p>
          <a:p>
            <a:pPr marL="0" indent="0">
              <a:buFontTx/>
              <a:buNone/>
              <a:defRPr/>
            </a:pPr>
            <a:endParaRPr lang="de-DE" sz="1400" dirty="0">
              <a:latin typeface="Calibri" panose="020F0502020204030204" pitchFamily="34" charset="0"/>
              <a:cs typeface="Calibri" panose="020F0502020204030204" pitchFamily="34" charset="0"/>
            </a:endParaRPr>
          </a:p>
          <a:p>
            <a:pPr marL="0" indent="0">
              <a:buFontTx/>
              <a:buNone/>
              <a:defRPr/>
            </a:pPr>
            <a:r>
              <a:rPr lang="de-DE" sz="1400" b="1" dirty="0">
                <a:latin typeface="Calibri" panose="020F0502020204030204" pitchFamily="34" charset="0"/>
                <a:cs typeface="Calibri" panose="020F0502020204030204" pitchFamily="34" charset="0"/>
              </a:rPr>
              <a:t>Bitte tragen Sie folgende Daten ein:</a:t>
            </a:r>
          </a:p>
          <a:p>
            <a:pPr algn="just">
              <a:buFontTx/>
              <a:buChar char="-"/>
              <a:defRPr/>
            </a:pPr>
            <a:r>
              <a:rPr lang="de-DE" sz="1400" dirty="0">
                <a:latin typeface="Calibri" panose="020F0502020204030204" pitchFamily="34" charset="0"/>
                <a:cs typeface="Calibri" panose="020F0502020204030204" pitchFamily="34" charset="0"/>
              </a:rPr>
              <a:t>Bezeichnung (laut Statut, Achtung auf Kürzel)</a:t>
            </a:r>
          </a:p>
          <a:p>
            <a:pPr algn="just">
              <a:buFontTx/>
              <a:buChar char="-"/>
              <a:defRPr/>
            </a:pPr>
            <a:r>
              <a:rPr lang="de-DE" sz="1400" dirty="0">
                <a:latin typeface="Calibri" panose="020F0502020204030204" pitchFamily="34" charset="0"/>
                <a:cs typeface="Calibri" panose="020F0502020204030204" pitchFamily="34" charset="0"/>
              </a:rPr>
              <a:t>evtl. MwSt.-Nr.</a:t>
            </a:r>
          </a:p>
          <a:p>
            <a:pPr algn="just">
              <a:buFontTx/>
              <a:buChar char="-"/>
              <a:defRPr/>
            </a:pPr>
            <a:r>
              <a:rPr lang="de-DE" sz="1400" dirty="0">
                <a:latin typeface="Calibri" panose="020F0502020204030204" pitchFamily="34" charset="0"/>
                <a:cs typeface="Calibri" panose="020F0502020204030204" pitchFamily="34" charset="0"/>
              </a:rPr>
              <a:t>Rechtsform (z.B. Verein)</a:t>
            </a:r>
          </a:p>
          <a:p>
            <a:pPr algn="just">
              <a:buFontTx/>
              <a:buChar char="-"/>
              <a:defRPr/>
            </a:pPr>
            <a:r>
              <a:rPr lang="de-DE" sz="1400" dirty="0">
                <a:latin typeface="Calibri" panose="020F0502020204030204" pitchFamily="34" charset="0"/>
                <a:cs typeface="Calibri" panose="020F0502020204030204" pitchFamily="34" charset="0"/>
              </a:rPr>
              <a:t>Telefonnummer</a:t>
            </a:r>
          </a:p>
          <a:p>
            <a:pPr algn="just">
              <a:buFontTx/>
              <a:buChar char="-"/>
              <a:defRPr/>
            </a:pPr>
            <a:r>
              <a:rPr lang="de-DE" sz="1400" dirty="0">
                <a:latin typeface="Calibri" panose="020F0502020204030204" pitchFamily="34" charset="0"/>
                <a:cs typeface="Calibri" panose="020F0502020204030204" pitchFamily="34" charset="0"/>
              </a:rPr>
              <a:t>evtl. Webseite</a:t>
            </a:r>
          </a:p>
          <a:p>
            <a:pPr algn="just">
              <a:buFontTx/>
              <a:buChar char="-"/>
              <a:defRPr/>
            </a:pPr>
            <a:r>
              <a:rPr lang="de-DE" sz="1400" dirty="0">
                <a:latin typeface="Calibri" panose="020F0502020204030204" pitchFamily="34" charset="0"/>
                <a:cs typeface="Calibri" panose="020F0502020204030204" pitchFamily="34" charset="0"/>
              </a:rPr>
              <a:t>Anzahl Mitglieder (physische Personen)</a:t>
            </a:r>
          </a:p>
          <a:p>
            <a:pPr algn="just">
              <a:buFontTx/>
              <a:buChar char="-"/>
              <a:defRPr/>
            </a:pPr>
            <a:r>
              <a:rPr lang="de-DE" sz="1400" dirty="0">
                <a:latin typeface="Calibri" panose="020F0502020204030204" pitchFamily="34" charset="0"/>
                <a:cs typeface="Calibri" panose="020F0502020204030204" pitchFamily="34" charset="0"/>
              </a:rPr>
              <a:t>Datum Gründung</a:t>
            </a:r>
          </a:p>
          <a:p>
            <a:pPr algn="just">
              <a:buFontTx/>
              <a:buChar char="-"/>
              <a:defRPr/>
            </a:pPr>
            <a:r>
              <a:rPr lang="de-DE" sz="1400" dirty="0">
                <a:latin typeface="Calibri" panose="020F0502020204030204" pitchFamily="34" charset="0"/>
                <a:cs typeface="Calibri" panose="020F0502020204030204" pitchFamily="34" charset="0"/>
              </a:rPr>
              <a:t>Datum letzte Satzungsänderung</a:t>
            </a:r>
          </a:p>
          <a:p>
            <a:pPr algn="just">
              <a:buFontTx/>
              <a:buChar char="-"/>
              <a:defRPr/>
            </a:pPr>
            <a:r>
              <a:rPr lang="de-DE" sz="1400" dirty="0">
                <a:latin typeface="Calibri" panose="020F0502020204030204" pitchFamily="34" charset="0"/>
                <a:cs typeface="Calibri" panose="020F0502020204030204" pitchFamily="34" charset="0"/>
              </a:rPr>
              <a:t>Hauptsitz, evtl. Zweitsitze</a:t>
            </a:r>
          </a:p>
          <a:p>
            <a:pPr algn="just">
              <a:buFontTx/>
              <a:buChar char="-"/>
              <a:defRPr/>
            </a:pPr>
            <a:r>
              <a:rPr lang="de-DE" sz="1400" dirty="0">
                <a:latin typeface="Calibri" panose="020F0502020204030204" pitchFamily="34" charset="0"/>
                <a:cs typeface="Calibri" panose="020F0502020204030204" pitchFamily="34" charset="0"/>
              </a:rPr>
              <a:t>ALLE Personen, die ein Amt im Verein innehaben (allgemeine Daten der Person, Art des Amtes z.B. Vorstand, Kontrollorgan, Datum der Ernennung). Bitte beachten Sie, dass die Anzahl der angegebenen Personen mit der Anzahl im Statut übereinstimmen muss (betreffende Artikel zum Verwaltungsorgan und Kontrollorgan).</a:t>
            </a:r>
          </a:p>
          <a:p>
            <a:pPr>
              <a:buFontTx/>
              <a:buChar char="-"/>
              <a:defRPr/>
            </a:pPr>
            <a:endParaRPr lang="de-DE" sz="20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C3AB5B95-460E-C933-E09D-B674FA26E28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Bild 1" descr="Logo: Autonome Provinz Bozen - Provincia autonoma di Bolzano - Provinzia autonoma de Bulsan">
            <a:extLst>
              <a:ext uri="{FF2B5EF4-FFF2-40B4-BE49-F238E27FC236}">
                <a16:creationId xmlns:a16="http://schemas.microsoft.com/office/drawing/2014/main" id="{DD9813C7-0FEA-2CB6-BA44-F360A35D92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5">
            <a:extLst>
              <a:ext uri="{FF2B5EF4-FFF2-40B4-BE49-F238E27FC236}">
                <a16:creationId xmlns:a16="http://schemas.microsoft.com/office/drawing/2014/main" id="{9525BD9D-888D-1C8A-97E6-AC0AB43E6050}"/>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de-DE" altLang="de-DE"/>
          </a:p>
        </p:txBody>
      </p:sp>
      <p:sp>
        <p:nvSpPr>
          <p:cNvPr id="7171" name="Line 16">
            <a:extLst>
              <a:ext uri="{FF2B5EF4-FFF2-40B4-BE49-F238E27FC236}">
                <a16:creationId xmlns:a16="http://schemas.microsoft.com/office/drawing/2014/main" id="{7AD6B4A2-DCE4-BE87-05C5-B586529D625C}"/>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2" name="Line 18">
            <a:extLst>
              <a:ext uri="{FF2B5EF4-FFF2-40B4-BE49-F238E27FC236}">
                <a16:creationId xmlns:a16="http://schemas.microsoft.com/office/drawing/2014/main" id="{F13B5942-B088-A34F-0CCF-AEF094E11ABE}"/>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173" name="Rectangle 20">
            <a:extLst>
              <a:ext uri="{FF2B5EF4-FFF2-40B4-BE49-F238E27FC236}">
                <a16:creationId xmlns:a16="http://schemas.microsoft.com/office/drawing/2014/main" id="{97BA1BED-7CAC-B9EB-C75C-3FCC3E0F60A8}"/>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de-DE" altLang="de-DE" sz="1200">
                <a:latin typeface="Arial" panose="020B0604020202020204" pitchFamily="34" charset="0"/>
              </a:rPr>
              <a:t>AUTONOME PROVINZ BOZEN - SÜDTIROL</a:t>
            </a:r>
          </a:p>
        </p:txBody>
      </p:sp>
      <p:sp>
        <p:nvSpPr>
          <p:cNvPr id="7174" name="Rectangle 21">
            <a:extLst>
              <a:ext uri="{FF2B5EF4-FFF2-40B4-BE49-F238E27FC236}">
                <a16:creationId xmlns:a16="http://schemas.microsoft.com/office/drawing/2014/main" id="{7E39CAD7-800C-00D6-0BAE-3D78B1F57AC3}"/>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it-IT" altLang="de-DE" sz="1200">
                <a:latin typeface="Arial" panose="020B0604020202020204" pitchFamily="34" charset="0"/>
              </a:rPr>
              <a:t>PROVINCIA AUTONOMA DI BOLZANO - ALTO ADIGE</a:t>
            </a:r>
          </a:p>
        </p:txBody>
      </p:sp>
      <p:sp>
        <p:nvSpPr>
          <p:cNvPr id="7175" name="Text Box 22">
            <a:extLst>
              <a:ext uri="{FF2B5EF4-FFF2-40B4-BE49-F238E27FC236}">
                <a16:creationId xmlns:a16="http://schemas.microsoft.com/office/drawing/2014/main" id="{AD05AB9F-915C-5831-F11D-818D849A1FFC}"/>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300"/>
              </a:lnSpc>
            </a:pPr>
            <a:r>
              <a:rPr lang="it-IT" altLang="de-DE" sz="1100" b="1" dirty="0">
                <a:latin typeface="Arial" panose="020B0604020202020204" pitchFamily="34" charset="0"/>
              </a:rPr>
              <a:t>Dipartimento Coesione sociale, </a:t>
            </a:r>
          </a:p>
          <a:p>
            <a:pPr>
              <a:lnSpc>
                <a:spcPts val="1300"/>
              </a:lnSpc>
            </a:pPr>
            <a:r>
              <a:rPr lang="it-IT" altLang="de-DE" sz="1100" b="1" dirty="0">
                <a:latin typeface="Arial" panose="020B0604020202020204" pitchFamily="34" charset="0"/>
              </a:rPr>
              <a:t>Famiglia, Anziani, Cooperative e Volontariato</a:t>
            </a:r>
          </a:p>
          <a:p>
            <a:pPr>
              <a:lnSpc>
                <a:spcPts val="1300"/>
              </a:lnSpc>
            </a:pPr>
            <a:endParaRPr lang="it-IT" altLang="de-DE" sz="1100" dirty="0">
              <a:latin typeface="Arial" panose="020B0604020202020204" pitchFamily="34" charset="0"/>
            </a:endParaRPr>
          </a:p>
        </p:txBody>
      </p:sp>
      <p:sp>
        <p:nvSpPr>
          <p:cNvPr id="7176" name="Text Box 23">
            <a:extLst>
              <a:ext uri="{FF2B5EF4-FFF2-40B4-BE49-F238E27FC236}">
                <a16:creationId xmlns:a16="http://schemas.microsoft.com/office/drawing/2014/main" id="{078C9431-5916-19C0-8D2D-F311B0F2A54F}"/>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300"/>
              </a:lnSpc>
            </a:pPr>
            <a:r>
              <a:rPr lang="de-DE" altLang="de-DE" sz="1100" b="1" dirty="0">
                <a:latin typeface="Arial" panose="020B0604020202020204" pitchFamily="34" charset="0"/>
              </a:rPr>
              <a:t>Ressort Sozialer Zusammenhalt, </a:t>
            </a:r>
          </a:p>
          <a:p>
            <a:pPr algn="r">
              <a:lnSpc>
                <a:spcPts val="1300"/>
              </a:lnSpc>
            </a:pPr>
            <a:r>
              <a:rPr lang="de-DE" altLang="de-DE" sz="1100" b="1" dirty="0">
                <a:latin typeface="Arial" panose="020B0604020202020204" pitchFamily="34" charset="0"/>
              </a:rPr>
              <a:t>Familie, Senioren, Genossenschaften und Ehrenamt</a:t>
            </a:r>
            <a:endParaRPr lang="de-DE" altLang="de-DE" sz="1100" dirty="0">
              <a:latin typeface="Arial" panose="020B0604020202020204" pitchFamily="34" charset="0"/>
            </a:endParaRPr>
          </a:p>
        </p:txBody>
      </p:sp>
      <p:sp>
        <p:nvSpPr>
          <p:cNvPr id="7177" name="Text Box 24">
            <a:extLst>
              <a:ext uri="{FF2B5EF4-FFF2-40B4-BE49-F238E27FC236}">
                <a16:creationId xmlns:a16="http://schemas.microsoft.com/office/drawing/2014/main" id="{16BEC748-C4F1-AB10-1696-21F4E7CBAA65}"/>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200"/>
              </a:lnSpc>
            </a:pPr>
            <a:r>
              <a:rPr lang="de-DE" altLang="de-DE" sz="1100">
                <a:latin typeface="Arial" panose="020B0604020202020204" pitchFamily="34" charset="0"/>
              </a:rPr>
              <a:t>Amt für Freiwilligenwesen und Solidarität</a:t>
            </a:r>
          </a:p>
        </p:txBody>
      </p:sp>
      <p:sp>
        <p:nvSpPr>
          <p:cNvPr id="7178" name="Text Box 25">
            <a:extLst>
              <a:ext uri="{FF2B5EF4-FFF2-40B4-BE49-F238E27FC236}">
                <a16:creationId xmlns:a16="http://schemas.microsoft.com/office/drawing/2014/main" id="{50C18F8C-2049-0CE4-269C-C5BB74C5A50C}"/>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200"/>
              </a:lnSpc>
            </a:pPr>
            <a:r>
              <a:rPr lang="it-IT" altLang="de-DE" sz="1100">
                <a:latin typeface="Arial" panose="020B0604020202020204" pitchFamily="34" charset="0"/>
              </a:rPr>
              <a:t>Ufficio Volontariato e solidarietà</a:t>
            </a:r>
          </a:p>
        </p:txBody>
      </p:sp>
      <p:sp>
        <p:nvSpPr>
          <p:cNvPr id="4108" name="Text Box 29">
            <a:extLst>
              <a:ext uri="{FF2B5EF4-FFF2-40B4-BE49-F238E27FC236}">
                <a16:creationId xmlns:a16="http://schemas.microsoft.com/office/drawing/2014/main" id="{E12D8711-DE25-5D37-62D8-3530FF58520E}"/>
              </a:ext>
            </a:extLst>
          </p:cNvPr>
          <p:cNvSpPr txBox="1">
            <a:spLocks noChangeArrowheads="1"/>
          </p:cNvSpPr>
          <p:nvPr/>
        </p:nvSpPr>
        <p:spPr bwMode="auto">
          <a:xfrm>
            <a:off x="637733" y="2743926"/>
            <a:ext cx="8091488" cy="2446338"/>
          </a:xfrm>
          <a:prstGeom prst="rect">
            <a:avLst/>
          </a:prstGeom>
          <a:noFill/>
          <a:ln>
            <a:noFill/>
          </a:ln>
          <a:effec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285750" indent="-285750">
              <a:lnSpc>
                <a:spcPct val="150000"/>
              </a:lnSpc>
              <a:buFont typeface="Wingdings" panose="05000000000000000000" pitchFamily="2" charset="2"/>
              <a:buChar char="ü"/>
              <a:defRPr/>
            </a:pPr>
            <a:r>
              <a:rPr lang="de-DE" sz="1800" dirty="0">
                <a:solidFill>
                  <a:srgbClr val="000000"/>
                </a:solidFill>
                <a:latin typeface="Calibri" panose="020F0502020204030204" pitchFamily="34" charset="0"/>
                <a:cs typeface="Calibri" panose="020F0502020204030204" pitchFamily="34" charset="0"/>
              </a:rPr>
              <a:t>bietet Informationen und Beratungen zum Vereinswesen und zur Ehrenamtlichkeit an</a:t>
            </a:r>
          </a:p>
          <a:p>
            <a:pPr marL="285750" indent="-285750">
              <a:lnSpc>
                <a:spcPct val="150000"/>
              </a:lnSpc>
              <a:buFont typeface="Wingdings" panose="05000000000000000000" pitchFamily="2" charset="2"/>
              <a:buChar char="ü"/>
              <a:defRPr/>
            </a:pPr>
            <a:r>
              <a:rPr lang="de-DE" sz="1800" dirty="0">
                <a:solidFill>
                  <a:srgbClr val="000000"/>
                </a:solidFill>
                <a:latin typeface="Calibri" panose="020F0502020204030204" pitchFamily="34" charset="0"/>
                <a:cs typeface="Calibri" panose="020F0502020204030204" pitchFamily="34" charset="0"/>
              </a:rPr>
              <a:t>ist als „Landesbüro des staatlichen Einheitsregisters des Dritten Sektors“ für die Führung des Runts-Registers in Südtirol zuständig</a:t>
            </a:r>
          </a:p>
          <a:p>
            <a:pPr marL="285750" indent="-285750">
              <a:lnSpc>
                <a:spcPct val="150000"/>
              </a:lnSpc>
              <a:buFont typeface="Wingdings" panose="05000000000000000000" pitchFamily="2" charset="2"/>
              <a:buChar char="ü"/>
              <a:defRPr/>
            </a:pPr>
            <a:r>
              <a:rPr lang="de-DE" sz="1800" dirty="0">
                <a:solidFill>
                  <a:srgbClr val="000000"/>
                </a:solidFill>
                <a:latin typeface="Calibri" panose="020F0502020204030204" pitchFamily="34" charset="0"/>
                <a:cs typeface="Calibri" panose="020F0502020204030204" pitchFamily="34" charset="0"/>
              </a:rPr>
              <a:t>führt das Landesregister der juristischen Personen</a:t>
            </a:r>
          </a:p>
          <a:p>
            <a:pPr>
              <a:defRPr/>
            </a:pPr>
            <a:endParaRPr lang="de-DE" sz="1800" dirty="0">
              <a:solidFill>
                <a:srgbClr val="000000"/>
              </a:solidFill>
              <a:latin typeface="Arial" panose="020B0604020202020204" pitchFamily="34" charset="0"/>
            </a:endParaRPr>
          </a:p>
        </p:txBody>
      </p:sp>
      <p:pic>
        <p:nvPicPr>
          <p:cNvPr id="7183" name="Picture 38">
            <a:extLst>
              <a:ext uri="{FF2B5EF4-FFF2-40B4-BE49-F238E27FC236}">
                <a16:creationId xmlns:a16="http://schemas.microsoft.com/office/drawing/2014/main" id="{0EC64FAB-CE98-3EF3-8C24-A2C3EE18F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25AFF881-B013-03D1-1A6B-91BC174FDB80}"/>
              </a:ext>
            </a:extLst>
          </p:cNvPr>
          <p:cNvSpPr/>
          <p:nvPr/>
        </p:nvSpPr>
        <p:spPr>
          <a:xfrm>
            <a:off x="211138" y="262700"/>
            <a:ext cx="8774112" cy="1293722"/>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7179" name="Text Box 28">
            <a:extLst>
              <a:ext uri="{FF2B5EF4-FFF2-40B4-BE49-F238E27FC236}">
                <a16:creationId xmlns:a16="http://schemas.microsoft.com/office/drawing/2014/main" id="{4316C8E5-681C-9FA8-B4DB-9D37DEA9748D}"/>
              </a:ext>
            </a:extLst>
          </p:cNvPr>
          <p:cNvSpPr txBox="1">
            <a:spLocks noChangeArrowheads="1"/>
          </p:cNvSpPr>
          <p:nvPr/>
        </p:nvSpPr>
        <p:spPr bwMode="auto">
          <a:xfrm>
            <a:off x="552450" y="604838"/>
            <a:ext cx="8091488" cy="158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lnSpc>
                <a:spcPts val="4000"/>
              </a:lnSpc>
            </a:pPr>
            <a:r>
              <a:rPr lang="de-DE" altLang="de-DE" sz="2400" b="1" dirty="0">
                <a:solidFill>
                  <a:srgbClr val="000000"/>
                </a:solidFill>
                <a:latin typeface="Calibri" panose="020F0502020204030204" pitchFamily="34" charset="0"/>
                <a:cs typeface="Calibri" panose="020F0502020204030204" pitchFamily="34" charset="0"/>
              </a:rPr>
              <a:t>Tätigkeit des</a:t>
            </a:r>
          </a:p>
          <a:p>
            <a:pPr algn="ctr">
              <a:lnSpc>
                <a:spcPts val="4000"/>
              </a:lnSpc>
            </a:pPr>
            <a:r>
              <a:rPr lang="de-DE" altLang="de-DE" sz="2400" b="1" dirty="0">
                <a:solidFill>
                  <a:srgbClr val="000000"/>
                </a:solidFill>
                <a:latin typeface="Calibri" panose="020F0502020204030204" pitchFamily="34" charset="0"/>
                <a:cs typeface="Calibri" panose="020F0502020204030204" pitchFamily="34" charset="0"/>
              </a:rPr>
              <a:t>Amtes für Freiwilligenwesen und Solidarität</a:t>
            </a:r>
          </a:p>
          <a:p>
            <a:pPr algn="ctr">
              <a:lnSpc>
                <a:spcPts val="4000"/>
              </a:lnSpc>
            </a:pPr>
            <a:r>
              <a:rPr lang="de-DE" altLang="de-DE" sz="2400" b="1" dirty="0">
                <a:solidFill>
                  <a:srgbClr val="000000"/>
                </a:solidFill>
                <a:latin typeface="Calibri" panose="020F0502020204030204" pitchFamily="34" charset="0"/>
                <a:cs typeface="Calibri" panose="020F0502020204030204" pitchFamily="34" charset="0"/>
              </a:rPr>
              <a:t>im Bereich Register und Ehrenamt</a:t>
            </a:r>
            <a:endParaRPr lang="de-DE" altLang="de-DE" sz="4800" b="1" dirty="0">
              <a:latin typeface="Calibri" panose="020F0502020204030204" pitchFamily="34" charset="0"/>
              <a:cs typeface="Calibri" panose="020F0502020204030204" pitchFamily="34" charset="0"/>
            </a:endParaRPr>
          </a:p>
        </p:txBody>
      </p:sp>
      <p:pic>
        <p:nvPicPr>
          <p:cNvPr id="5" name="Bild 1" descr="Logo: Autonome Provinz Bozen - Provincia autonoma di Bolzano - Provinzia autonoma de Bulsan">
            <a:extLst>
              <a:ext uri="{FF2B5EF4-FFF2-40B4-BE49-F238E27FC236}">
                <a16:creationId xmlns:a16="http://schemas.microsoft.com/office/drawing/2014/main" id="{BD21079E-EA13-8944-7480-6B45DD173C1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C85FCD39-6026-15A5-1FF7-0FDE5E57FF42}"/>
              </a:ext>
            </a:extLst>
          </p:cNvPr>
          <p:cNvSpPr>
            <a:spLocks noGrp="1" noChangeArrowheads="1"/>
          </p:cNvSpPr>
          <p:nvPr>
            <p:ph type="title"/>
          </p:nvPr>
        </p:nvSpPr>
        <p:spPr bwMode="auto">
          <a:xfrm>
            <a:off x="628650" y="188913"/>
            <a:ext cx="7886700" cy="576262"/>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Der erste Änderungsantrag</a:t>
            </a:r>
          </a:p>
        </p:txBody>
      </p:sp>
      <p:sp>
        <p:nvSpPr>
          <p:cNvPr id="3" name="Inhaltsplatzhalter 2">
            <a:extLst>
              <a:ext uri="{FF2B5EF4-FFF2-40B4-BE49-F238E27FC236}">
                <a16:creationId xmlns:a16="http://schemas.microsoft.com/office/drawing/2014/main" id="{C3C941FC-46C2-B989-3695-DB3F2F765437}"/>
              </a:ext>
            </a:extLst>
          </p:cNvPr>
          <p:cNvSpPr>
            <a:spLocks noGrp="1"/>
          </p:cNvSpPr>
          <p:nvPr>
            <p:ph idx="1"/>
          </p:nvPr>
        </p:nvSpPr>
        <p:spPr>
          <a:xfrm>
            <a:off x="628650" y="1052513"/>
            <a:ext cx="7886700" cy="4782230"/>
          </a:xfrm>
        </p:spPr>
        <p:txBody>
          <a:bodyPr/>
          <a:lstStyle/>
          <a:p>
            <a:pPr marL="0" indent="0">
              <a:lnSpc>
                <a:spcPts val="1900"/>
              </a:lnSpc>
              <a:buFontTx/>
              <a:buNone/>
              <a:defRPr/>
            </a:pPr>
            <a:r>
              <a:rPr lang="de-DE" sz="1400" b="1" dirty="0">
                <a:latin typeface="Calibri" panose="020F0502020204030204" pitchFamily="34" charset="0"/>
                <a:cs typeface="Calibri" panose="020F0502020204030204" pitchFamily="34" charset="0"/>
              </a:rPr>
              <a:t>Bitte tragen Sie folgende Daten ein:</a:t>
            </a:r>
          </a:p>
          <a:p>
            <a:pPr marL="0" indent="0">
              <a:lnSpc>
                <a:spcPts val="1900"/>
              </a:lnSpc>
              <a:buFontTx/>
              <a:buNone/>
              <a:defRPr/>
            </a:pPr>
            <a:endParaRPr lang="de-DE" sz="1400" b="1" dirty="0">
              <a:latin typeface="Calibri" panose="020F0502020204030204" pitchFamily="34" charset="0"/>
              <a:cs typeface="Calibri" panose="020F0502020204030204" pitchFamily="34" charset="0"/>
            </a:endParaRPr>
          </a:p>
          <a:p>
            <a:pPr algn="just">
              <a:lnSpc>
                <a:spcPts val="1900"/>
              </a:lnSpc>
              <a:buFontTx/>
              <a:buChar char="-"/>
              <a:defRPr/>
            </a:pPr>
            <a:r>
              <a:rPr lang="de-DE" sz="1400" dirty="0">
                <a:latin typeface="Calibri" panose="020F0502020204030204" pitchFamily="34" charset="0"/>
                <a:cs typeface="Calibri" panose="020F0502020204030204" pitchFamily="34" charset="0"/>
              </a:rPr>
              <a:t>Mitgliedskörperschaften (</a:t>
            </a:r>
            <a:r>
              <a:rPr lang="de-DE" sz="1400" dirty="0" err="1">
                <a:latin typeface="Calibri" panose="020F0502020204030204" pitchFamily="34" charset="0"/>
                <a:cs typeface="Calibri" panose="020F0502020204030204" pitchFamily="34" charset="0"/>
              </a:rPr>
              <a:t>Str.Nr</a:t>
            </a:r>
            <a:r>
              <a:rPr lang="de-DE" sz="1400" dirty="0">
                <a:latin typeface="Calibri" panose="020F0502020204030204" pitchFamily="34" charset="0"/>
                <a:cs typeface="Calibri" panose="020F0502020204030204" pitchFamily="34" charset="0"/>
              </a:rPr>
              <a:t>, Bezeichnung, gleichartig-nicht gleichartig)</a:t>
            </a:r>
          </a:p>
          <a:p>
            <a:pPr algn="just">
              <a:lnSpc>
                <a:spcPts val="1900"/>
              </a:lnSpc>
              <a:buFontTx/>
              <a:buChar char="-"/>
              <a:defRPr/>
            </a:pPr>
            <a:r>
              <a:rPr lang="de-DE" sz="1400" dirty="0">
                <a:latin typeface="Calibri" panose="020F0502020204030204" pitchFamily="34" charset="0"/>
                <a:cs typeface="Calibri" panose="020F0502020204030204" pitchFamily="34" charset="0"/>
              </a:rPr>
              <a:t>Anzahl der Freiwilligen im Freiwilligenregister, der Angestellten und der Freiwilligen von anderen Körperschaften, die Mitglieder des Vereines sind</a:t>
            </a:r>
          </a:p>
          <a:p>
            <a:pPr algn="just">
              <a:lnSpc>
                <a:spcPts val="1900"/>
              </a:lnSpc>
              <a:buFontTx/>
              <a:buChar char="-"/>
              <a:defRPr/>
            </a:pPr>
            <a:r>
              <a:rPr lang="de-DE" sz="1400" dirty="0">
                <a:latin typeface="Calibri" panose="020F0502020204030204" pitchFamily="34" charset="0"/>
                <a:cs typeface="Calibri" panose="020F0502020204030204" pitchFamily="34" charset="0"/>
              </a:rPr>
              <a:t>Gewerbliche oder nicht gewerbliche Körperschaft (Achtung: gewerbliche Körperschaften können nicht eingetragen werden)</a:t>
            </a:r>
          </a:p>
          <a:p>
            <a:pPr algn="just">
              <a:lnSpc>
                <a:spcPts val="1900"/>
              </a:lnSpc>
              <a:buFontTx/>
              <a:buChar char="-"/>
              <a:defRPr/>
            </a:pPr>
            <a:r>
              <a:rPr lang="de-DE" sz="1400" dirty="0">
                <a:latin typeface="Calibri" panose="020F0502020204030204" pitchFamily="34" charset="0"/>
                <a:cs typeface="Calibri" panose="020F0502020204030204" pitchFamily="34" charset="0"/>
              </a:rPr>
              <a:t>Tätigkeiten von allgemeinem Interesse, die der Verein ausübt (Achtung: Übereinstimmung mit Statut)</a:t>
            </a:r>
          </a:p>
          <a:p>
            <a:pPr algn="just">
              <a:lnSpc>
                <a:spcPts val="1900"/>
              </a:lnSpc>
              <a:buFontTx/>
              <a:buChar char="-"/>
              <a:defRPr/>
            </a:pPr>
            <a:r>
              <a:rPr lang="de-DE" sz="1400" dirty="0">
                <a:latin typeface="Calibri" panose="020F0502020204030204" pitchFamily="34" charset="0"/>
                <a:cs typeface="Calibri" panose="020F0502020204030204" pitchFamily="34" charset="0"/>
              </a:rPr>
              <a:t>weitere Tätigkeiten laut Statut vorgesehen? Ja oder nein (Achtung: Übereinstimmung mit Statut)</a:t>
            </a:r>
          </a:p>
          <a:p>
            <a:pPr algn="just">
              <a:lnSpc>
                <a:spcPts val="1900"/>
              </a:lnSpc>
              <a:buFontTx/>
              <a:buChar char="-"/>
              <a:defRPr/>
            </a:pPr>
            <a:r>
              <a:rPr lang="de-DE" sz="1400" dirty="0">
                <a:latin typeface="Calibri" panose="020F0502020204030204" pitchFamily="34" charset="0"/>
                <a:cs typeface="Calibri" panose="020F0502020204030204" pitchFamily="34" charset="0"/>
              </a:rPr>
              <a:t>Organe des Vereines (Datum der Bestellung, Bezeichnung, Anzahl Mitglieder)</a:t>
            </a:r>
          </a:p>
          <a:p>
            <a:pPr algn="just">
              <a:lnSpc>
                <a:spcPts val="1900"/>
              </a:lnSpc>
              <a:buFontTx/>
              <a:buChar char="-"/>
              <a:defRPr/>
            </a:pPr>
            <a:r>
              <a:rPr lang="de-DE" sz="1400" dirty="0">
                <a:latin typeface="Calibri" panose="020F0502020204030204" pitchFamily="34" charset="0"/>
                <a:cs typeface="Calibri" panose="020F0502020204030204" pitchFamily="34" charset="0"/>
              </a:rPr>
              <a:t>evtl. Mitgliedschaft in einem Vereinsnetzwerk (wenn ja, muss Bestätigung beigelegt werden, die vom gesetzlichen Vertreter des Vereinsnetzwerkes unterzeichnet ist)</a:t>
            </a:r>
          </a:p>
          <a:p>
            <a:pPr algn="just">
              <a:lnSpc>
                <a:spcPts val="1900"/>
              </a:lnSpc>
              <a:buFontTx/>
              <a:buChar char="-"/>
              <a:defRPr/>
            </a:pPr>
            <a:r>
              <a:rPr lang="de-DE" sz="1400" dirty="0">
                <a:latin typeface="Calibri" panose="020F0502020204030204" pitchFamily="34" charset="0"/>
                <a:cs typeface="Calibri" panose="020F0502020204030204" pitchFamily="34" charset="0"/>
              </a:rPr>
              <a:t>evtl. Rechtspersönlichkeit (wenn ja, anerkennende Körperschaft, Datum und </a:t>
            </a:r>
            <a:r>
              <a:rPr lang="de-DE" sz="1400" dirty="0" err="1">
                <a:latin typeface="Calibri" panose="020F0502020204030204" pitchFamily="34" charset="0"/>
                <a:cs typeface="Calibri" panose="020F0502020204030204" pitchFamily="34" charset="0"/>
              </a:rPr>
              <a:t>Dekretnummer</a:t>
            </a:r>
            <a:r>
              <a:rPr lang="de-DE" sz="1400" dirty="0">
                <a:latin typeface="Calibri" panose="020F0502020204030204" pitchFamily="34" charset="0"/>
                <a:cs typeface="Calibri" panose="020F0502020204030204" pitchFamily="34" charset="0"/>
              </a:rPr>
              <a:t> der Anerkennung, Mindestvermögen)</a:t>
            </a:r>
          </a:p>
          <a:p>
            <a:pPr algn="just">
              <a:lnSpc>
                <a:spcPts val="1900"/>
              </a:lnSpc>
              <a:buFontTx/>
              <a:buChar char="-"/>
              <a:defRPr/>
            </a:pPr>
            <a:r>
              <a:rPr lang="de-DE" sz="1400" dirty="0">
                <a:latin typeface="Calibri" panose="020F0502020204030204" pitchFamily="34" charset="0"/>
                <a:cs typeface="Calibri" panose="020F0502020204030204" pitchFamily="34" charset="0"/>
              </a:rPr>
              <a:t>Datum und </a:t>
            </a:r>
            <a:r>
              <a:rPr lang="de-DE" sz="1400" dirty="0" err="1">
                <a:latin typeface="Calibri" panose="020F0502020204030204" pitchFamily="34" charset="0"/>
                <a:cs typeface="Calibri" panose="020F0502020204030204" pitchFamily="34" charset="0"/>
              </a:rPr>
              <a:t>Dekretnummer</a:t>
            </a:r>
            <a:r>
              <a:rPr lang="de-DE" sz="1400" dirty="0">
                <a:latin typeface="Calibri" panose="020F0502020204030204" pitchFamily="34" charset="0"/>
                <a:cs typeface="Calibri" panose="020F0502020204030204" pitchFamily="34" charset="0"/>
              </a:rPr>
              <a:t> der Ersteintragung im vorherigen Landesregister</a:t>
            </a:r>
          </a:p>
          <a:p>
            <a:pPr>
              <a:buFontTx/>
              <a:buChar char="-"/>
              <a:defRPr/>
            </a:pPr>
            <a:endParaRPr lang="de-DE" sz="20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421B2EC5-C2F3-AEE6-F66B-17D6B291E65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Bild 1" descr="Logo: Autonome Provinz Bozen - Provincia autonoma di Bolzano - Provinzia autonoma de Bulsan">
            <a:extLst>
              <a:ext uri="{FF2B5EF4-FFF2-40B4-BE49-F238E27FC236}">
                <a16:creationId xmlns:a16="http://schemas.microsoft.com/office/drawing/2014/main" id="{CDABFE55-9357-F57B-2CB6-1F5479A6EB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Inhaltsplatzhalter 2">
            <a:extLst>
              <a:ext uri="{FF2B5EF4-FFF2-40B4-BE49-F238E27FC236}">
                <a16:creationId xmlns:a16="http://schemas.microsoft.com/office/drawing/2014/main" id="{73FDC199-CD67-C2E3-7C0C-C610F5D17B85}"/>
              </a:ext>
            </a:extLst>
          </p:cNvPr>
          <p:cNvSpPr>
            <a:spLocks noGrp="1" noChangeArrowheads="1"/>
          </p:cNvSpPr>
          <p:nvPr>
            <p:ph idx="1"/>
          </p:nvPr>
        </p:nvSpPr>
        <p:spPr bwMode="auto">
          <a:xfrm>
            <a:off x="628650" y="765175"/>
            <a:ext cx="7886700" cy="5411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None/>
            </a:pPr>
            <a:r>
              <a:rPr lang="de-DE" altLang="de-DE" sz="2000" dirty="0">
                <a:latin typeface="Calibri" panose="020F0502020204030204" pitchFamily="34" charset="0"/>
                <a:cs typeface="Calibri" panose="020F0502020204030204" pitchFamily="34" charset="0"/>
              </a:rPr>
              <a:t>Achtung: jeden einzelnen Abschnitt abspeichern</a:t>
            </a:r>
          </a:p>
          <a:p>
            <a:endParaRPr lang="de-DE" altLang="de-DE" dirty="0">
              <a:latin typeface="Arial" panose="020B0604020202020204" pitchFamily="34" charset="0"/>
              <a:cs typeface="Arial" panose="020B0604020202020204" pitchFamily="34" charset="0"/>
            </a:endParaRPr>
          </a:p>
        </p:txBody>
      </p:sp>
      <p:pic>
        <p:nvPicPr>
          <p:cNvPr id="28675" name="Grafik 4" descr="Ein Bild, das Text, Screenshot, Software, Webseite enthält.">
            <a:extLst>
              <a:ext uri="{FF2B5EF4-FFF2-40B4-BE49-F238E27FC236}">
                <a16:creationId xmlns:a16="http://schemas.microsoft.com/office/drawing/2014/main" id="{635C816E-1D0D-56A6-15D4-D837492D9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975" y="1484313"/>
            <a:ext cx="78263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597A7B02-ADEE-8C80-ADF9-D513C362394C}"/>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Bild 1" descr="Logo: Autonome Provinz Bozen - Provincia autonoma di Bolzano - Provinzia autonoma de Bulsan">
            <a:extLst>
              <a:ext uri="{FF2B5EF4-FFF2-40B4-BE49-F238E27FC236}">
                <a16:creationId xmlns:a16="http://schemas.microsoft.com/office/drawing/2014/main" id="{3CBF3709-BAAE-E327-F607-01B5F557401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E369EC53-72A3-C2B1-3819-5F4F855A3187}"/>
              </a:ext>
            </a:extLst>
          </p:cNvPr>
          <p:cNvSpPr>
            <a:spLocks noGrp="1" noChangeArrowheads="1"/>
          </p:cNvSpPr>
          <p:nvPr>
            <p:ph type="title"/>
          </p:nvPr>
        </p:nvSpPr>
        <p:spPr bwMode="auto">
          <a:xfrm>
            <a:off x="628650" y="492125"/>
            <a:ext cx="7886700" cy="488950"/>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400" dirty="0">
                <a:latin typeface="Calibri" panose="020F0502020204030204" pitchFamily="34" charset="0"/>
                <a:cs typeface="Calibri" panose="020F0502020204030204" pitchFamily="34" charset="0"/>
              </a:rPr>
              <a:t>Erster Änderungsantrag: Anlagen</a:t>
            </a:r>
          </a:p>
        </p:txBody>
      </p:sp>
      <p:sp>
        <p:nvSpPr>
          <p:cNvPr id="3" name="Inhaltsplatzhalter 2">
            <a:extLst>
              <a:ext uri="{FF2B5EF4-FFF2-40B4-BE49-F238E27FC236}">
                <a16:creationId xmlns:a16="http://schemas.microsoft.com/office/drawing/2014/main" id="{73019FAC-F4B7-D5C7-D826-D92B7E40578D}"/>
              </a:ext>
            </a:extLst>
          </p:cNvPr>
          <p:cNvSpPr>
            <a:spLocks noGrp="1"/>
          </p:cNvSpPr>
          <p:nvPr>
            <p:ph idx="1"/>
          </p:nvPr>
        </p:nvSpPr>
        <p:spPr>
          <a:xfrm>
            <a:off x="628650" y="1484313"/>
            <a:ext cx="7886700" cy="3673475"/>
          </a:xfrm>
        </p:spPr>
        <p:txBody>
          <a:bodyPr/>
          <a:lstStyle/>
          <a:p>
            <a:pPr marL="0" indent="0" algn="ctr">
              <a:lnSpc>
                <a:spcPct val="150000"/>
              </a:lnSpc>
              <a:buFontTx/>
              <a:buNone/>
              <a:defRPr/>
            </a:pPr>
            <a:r>
              <a:rPr lang="de-DE" sz="1800" dirty="0">
                <a:latin typeface="Calibri" panose="020F0502020204030204" pitchFamily="34" charset="0"/>
                <a:cs typeface="Calibri" panose="020F0502020204030204" pitchFamily="34" charset="0"/>
              </a:rPr>
              <a:t>Bitte folgende Anlagen hochladen:</a:t>
            </a:r>
          </a:p>
          <a:p>
            <a:pPr algn="just">
              <a:lnSpc>
                <a:spcPct val="150000"/>
              </a:lnSpc>
              <a:defRPr/>
            </a:pPr>
            <a:r>
              <a:rPr lang="de-DE" sz="1800" b="1" dirty="0">
                <a:latin typeface="Calibri" panose="020F0502020204030204" pitchFamily="34" charset="0"/>
                <a:cs typeface="Calibri" panose="020F0502020204030204" pitchFamily="34" charset="0"/>
              </a:rPr>
              <a:t>registrierte Satzung</a:t>
            </a:r>
          </a:p>
          <a:p>
            <a:pPr algn="just">
              <a:lnSpc>
                <a:spcPct val="150000"/>
              </a:lnSpc>
              <a:defRPr/>
            </a:pPr>
            <a:r>
              <a:rPr lang="de-DE" sz="1800" b="1" dirty="0">
                <a:latin typeface="Calibri" panose="020F0502020204030204" pitchFamily="34" charset="0"/>
                <a:cs typeface="Calibri" panose="020F0502020204030204" pitchFamily="34" charset="0"/>
              </a:rPr>
              <a:t>Gründungsakt</a:t>
            </a:r>
            <a:r>
              <a:rPr lang="de-DE" sz="1800" dirty="0">
                <a:latin typeface="Calibri" panose="020F0502020204030204" pitchFamily="34" charset="0"/>
                <a:cs typeface="Calibri" panose="020F0502020204030204" pitchFamily="34" charset="0"/>
              </a:rPr>
              <a:t> (falls nicht mehr vorhanden oder nicht auffindbar, Eigenerklärung im Sinne von Art. 47 und 76 des DPR 445/2000)</a:t>
            </a:r>
          </a:p>
          <a:p>
            <a:pPr marL="0" indent="0" algn="just">
              <a:lnSpc>
                <a:spcPct val="150000"/>
              </a:lnSpc>
              <a:buFontTx/>
              <a:buNone/>
              <a:defRPr/>
            </a:pPr>
            <a:endParaRPr lang="de-DE" sz="1800" dirty="0">
              <a:latin typeface="Calibri" panose="020F0502020204030204" pitchFamily="34" charset="0"/>
              <a:cs typeface="Calibri" panose="020F0502020204030204" pitchFamily="34" charset="0"/>
            </a:endParaRPr>
          </a:p>
          <a:p>
            <a:pPr marL="0" indent="0" algn="just">
              <a:lnSpc>
                <a:spcPct val="150000"/>
              </a:lnSpc>
              <a:buFontTx/>
              <a:buNone/>
              <a:defRPr/>
            </a:pPr>
            <a:r>
              <a:rPr lang="de-DE" sz="1800" dirty="0">
                <a:latin typeface="Calibri" panose="020F0502020204030204" pitchFamily="34" charset="0"/>
                <a:cs typeface="Calibri" panose="020F0502020204030204" pitchFamily="34" charset="0"/>
                <a:sym typeface="Wingdings" panose="05000000000000000000" pitchFamily="2" charset="2"/>
              </a:rPr>
              <a:t> alle Angaben nochmals kontrollieren</a:t>
            </a:r>
            <a:endParaRPr lang="de-DE" sz="1800" dirty="0">
              <a:latin typeface="Calibri" panose="020F0502020204030204" pitchFamily="34" charset="0"/>
              <a:cs typeface="Calibri" panose="020F0502020204030204" pitchFamily="34" charset="0"/>
            </a:endParaRPr>
          </a:p>
          <a:p>
            <a:pPr marL="446088" indent="-446088" algn="just">
              <a:lnSpc>
                <a:spcPct val="150000"/>
              </a:lnSpc>
              <a:buFontTx/>
              <a:buNone/>
              <a:defRPr/>
            </a:pPr>
            <a:r>
              <a:rPr lang="de-DE" sz="1800" dirty="0">
                <a:latin typeface="Calibri" panose="020F0502020204030204" pitchFamily="34" charset="0"/>
                <a:cs typeface="Calibri" panose="020F0502020204030204" pitchFamily="34" charset="0"/>
                <a:sym typeface="Wingdings" panose="05000000000000000000" pitchFamily="2" charset="2"/>
              </a:rPr>
              <a:t> Änderungsantrag (</a:t>
            </a:r>
            <a:r>
              <a:rPr lang="de-DE" sz="1800" dirty="0" err="1">
                <a:latin typeface="Calibri" panose="020F0502020204030204" pitchFamily="34" charset="0"/>
                <a:cs typeface="Calibri" panose="020F0502020204030204" pitchFamily="34" charset="0"/>
                <a:sym typeface="Wingdings" panose="05000000000000000000" pitchFamily="2" charset="2"/>
              </a:rPr>
              <a:t>distinta</a:t>
            </a:r>
            <a:r>
              <a:rPr lang="de-DE" sz="1800" dirty="0">
                <a:latin typeface="Calibri" panose="020F0502020204030204" pitchFamily="34" charset="0"/>
                <a:cs typeface="Calibri" panose="020F0502020204030204" pitchFamily="34" charset="0"/>
                <a:sym typeface="Wingdings" panose="05000000000000000000" pitchFamily="2" charset="2"/>
              </a:rPr>
              <a:t>) digital unterschreiben und abschicken.</a:t>
            </a:r>
            <a:endParaRPr lang="de-DE" sz="1800" dirty="0">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254BEAE3-9BB9-7A44-F635-177E50D605E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Bild 1" descr="Logo: Autonome Provinz Bozen - Provincia autonoma di Bolzano - Provinzia autonoma de Bulsan">
            <a:extLst>
              <a:ext uri="{FF2B5EF4-FFF2-40B4-BE49-F238E27FC236}">
                <a16:creationId xmlns:a16="http://schemas.microsoft.com/office/drawing/2014/main" id="{A5B34DA7-ECC5-8914-1509-A0C4678777D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a:extLst>
              <a:ext uri="{FF2B5EF4-FFF2-40B4-BE49-F238E27FC236}">
                <a16:creationId xmlns:a16="http://schemas.microsoft.com/office/drawing/2014/main" id="{8AEC39CA-23E2-AED0-5CDA-E1B745F2CCE1}"/>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5. Verpflichtungen im </a:t>
            </a:r>
            <a:r>
              <a:rPr lang="de-DE" altLang="de-DE" sz="2600" dirty="0" err="1">
                <a:latin typeface="Calibri" panose="020F0502020204030204" pitchFamily="34" charset="0"/>
                <a:cs typeface="Calibri" panose="020F0502020204030204" pitchFamily="34" charset="0"/>
              </a:rPr>
              <a:t>Runts</a:t>
            </a:r>
            <a:r>
              <a:rPr lang="de-DE" altLang="de-DE" sz="2600" dirty="0">
                <a:latin typeface="Calibri" panose="020F0502020204030204" pitchFamily="34" charset="0"/>
                <a:cs typeface="Calibri" panose="020F0502020204030204" pitchFamily="34" charset="0"/>
              </a:rPr>
              <a:t>: Übersicht</a:t>
            </a:r>
          </a:p>
        </p:txBody>
      </p:sp>
      <p:sp>
        <p:nvSpPr>
          <p:cNvPr id="3" name="Inhaltsplatzhalter 2">
            <a:extLst>
              <a:ext uri="{FF2B5EF4-FFF2-40B4-BE49-F238E27FC236}">
                <a16:creationId xmlns:a16="http://schemas.microsoft.com/office/drawing/2014/main" id="{D2A61449-FF0C-017D-8905-1BB3D1E764AD}"/>
              </a:ext>
            </a:extLst>
          </p:cNvPr>
          <p:cNvSpPr>
            <a:spLocks noGrp="1"/>
          </p:cNvSpPr>
          <p:nvPr>
            <p:ph idx="1"/>
          </p:nvPr>
        </p:nvSpPr>
        <p:spPr>
          <a:xfrm>
            <a:off x="628650" y="1441587"/>
            <a:ext cx="7886700" cy="4596439"/>
          </a:xfrm>
        </p:spPr>
        <p:txBody>
          <a:bodyPr/>
          <a:lstStyle/>
          <a:p>
            <a:pPr marL="0" indent="0" algn="just">
              <a:lnSpc>
                <a:spcPct val="150000"/>
              </a:lnSpc>
              <a:buFontTx/>
              <a:buNone/>
              <a:defRPr/>
            </a:pPr>
            <a:r>
              <a:rPr lang="de-DE" sz="1400" b="1" dirty="0">
                <a:latin typeface="Calibri" panose="020F0502020204030204" pitchFamily="34" charset="0"/>
                <a:cs typeface="Calibri" panose="020F0502020204030204" pitchFamily="34" charset="0"/>
              </a:rPr>
              <a:t>jährlich</a:t>
            </a:r>
          </a:p>
          <a:p>
            <a:pPr algn="just">
              <a:lnSpc>
                <a:spcPct val="150000"/>
              </a:lnSpc>
              <a:buFontTx/>
              <a:buChar char="-"/>
              <a:defRPr/>
            </a:pPr>
            <a:r>
              <a:rPr lang="de-DE" sz="1400" b="1" dirty="0">
                <a:latin typeface="Calibri" panose="020F0502020204030204" pitchFamily="34" charset="0"/>
                <a:cs typeface="Calibri" panose="020F0502020204030204" pitchFamily="34" charset="0"/>
              </a:rPr>
              <a:t>für alle</a:t>
            </a:r>
            <a:r>
              <a:rPr lang="de-DE" sz="1400" dirty="0">
                <a:latin typeface="Calibri" panose="020F0502020204030204" pitchFamily="34" charset="0"/>
                <a:cs typeface="Calibri" panose="020F0502020204030204" pitchFamily="34" charset="0"/>
              </a:rPr>
              <a:t>: Hinterlegung der Jahresabschlussrechnung bzw. Bilanz im Runts-Portal mit einem Antrag zur 	Bilanzhinterlegung</a:t>
            </a:r>
          </a:p>
          <a:p>
            <a:pPr algn="just">
              <a:lnSpc>
                <a:spcPct val="150000"/>
              </a:lnSpc>
              <a:buFontTx/>
              <a:buChar char="-"/>
              <a:defRPr/>
            </a:pPr>
            <a:r>
              <a:rPr lang="de-DE" sz="1400" b="1" dirty="0">
                <a:latin typeface="Calibri" panose="020F0502020204030204" pitchFamily="34" charset="0"/>
                <a:cs typeface="Calibri" panose="020F0502020204030204" pitchFamily="34" charset="0"/>
              </a:rPr>
              <a:t>für EO und VFG</a:t>
            </a:r>
            <a:r>
              <a:rPr lang="de-DE" sz="1400" dirty="0">
                <a:latin typeface="Calibri" panose="020F0502020204030204" pitchFamily="34" charset="0"/>
                <a:cs typeface="Calibri" panose="020F0502020204030204" pitchFamily="34" charset="0"/>
              </a:rPr>
              <a:t>: Aktualisierung der Daten im Runts-Portal mit einem Änderungsantrag</a:t>
            </a:r>
          </a:p>
          <a:p>
            <a:pPr marL="0" indent="0" algn="just">
              <a:lnSpc>
                <a:spcPct val="150000"/>
              </a:lnSpc>
              <a:buFontTx/>
              <a:buNone/>
              <a:defRPr/>
            </a:pPr>
            <a:endParaRPr lang="de-DE" sz="1400" dirty="0">
              <a:latin typeface="Calibri" panose="020F0502020204030204" pitchFamily="34" charset="0"/>
              <a:cs typeface="Calibri" panose="020F0502020204030204" pitchFamily="34" charset="0"/>
            </a:endParaRPr>
          </a:p>
          <a:p>
            <a:pPr marL="0" indent="0" algn="just">
              <a:lnSpc>
                <a:spcPct val="150000"/>
              </a:lnSpc>
              <a:buFontTx/>
              <a:buNone/>
              <a:defRPr/>
            </a:pPr>
            <a:r>
              <a:rPr lang="de-DE" sz="1400" b="1" dirty="0">
                <a:latin typeface="Calibri" panose="020F0502020204030204" pitchFamily="34" charset="0"/>
                <a:cs typeface="Calibri" panose="020F0502020204030204" pitchFamily="34" charset="0"/>
              </a:rPr>
              <a:t>punktuell</a:t>
            </a:r>
          </a:p>
          <a:p>
            <a:pPr algn="just">
              <a:lnSpc>
                <a:spcPct val="150000"/>
              </a:lnSpc>
              <a:buFontTx/>
              <a:buChar char="-"/>
              <a:defRPr/>
            </a:pPr>
            <a:r>
              <a:rPr lang="de-DE" sz="1400" b="1" dirty="0">
                <a:latin typeface="Calibri" panose="020F0502020204030204" pitchFamily="34" charset="0"/>
                <a:cs typeface="Calibri" panose="020F0502020204030204" pitchFamily="34" charset="0"/>
              </a:rPr>
              <a:t>bei Änderungen von Daten oder Dokumenten</a:t>
            </a:r>
            <a:r>
              <a:rPr lang="de-DE" sz="1400" dirty="0">
                <a:latin typeface="Calibri" panose="020F0502020204030204" pitchFamily="34" charset="0"/>
                <a:cs typeface="Calibri" panose="020F0502020204030204" pitchFamily="34" charset="0"/>
              </a:rPr>
              <a:t>: Aktualisierung der Daten und Hinterlegung der neuen Dokumente im Runts-Portal mit einem Änderungsantrag (z.B. bei Satzungsänderungen oder Neuwahlen)</a:t>
            </a:r>
          </a:p>
          <a:p>
            <a:pPr marL="0" indent="0" algn="just">
              <a:lnSpc>
                <a:spcPct val="150000"/>
              </a:lnSpc>
              <a:buFontTx/>
              <a:buNone/>
              <a:defRPr/>
            </a:pPr>
            <a:endParaRPr lang="de-DE" sz="1400" dirty="0">
              <a:latin typeface="Calibri" panose="020F0502020204030204" pitchFamily="34" charset="0"/>
              <a:cs typeface="Calibri" panose="020F0502020204030204" pitchFamily="34" charset="0"/>
            </a:endParaRPr>
          </a:p>
          <a:p>
            <a:pPr marL="0" indent="0" algn="just">
              <a:lnSpc>
                <a:spcPct val="150000"/>
              </a:lnSpc>
              <a:buFontTx/>
              <a:buNone/>
              <a:defRPr/>
            </a:pPr>
            <a:r>
              <a:rPr lang="de-DE" sz="1400" b="1" dirty="0">
                <a:latin typeface="Calibri" panose="020F0502020204030204" pitchFamily="34" charset="0"/>
                <a:cs typeface="Calibri" panose="020F0502020204030204" pitchFamily="34" charset="0"/>
              </a:rPr>
              <a:t>sonstige</a:t>
            </a:r>
          </a:p>
          <a:p>
            <a:pPr algn="just">
              <a:lnSpc>
                <a:spcPct val="150000"/>
              </a:lnSpc>
              <a:buFontTx/>
              <a:buChar char="-"/>
              <a:defRPr/>
            </a:pPr>
            <a:r>
              <a:rPr lang="de-DE" sz="1400" dirty="0">
                <a:latin typeface="Calibri" panose="020F0502020204030204" pitchFamily="34" charset="0"/>
                <a:cs typeface="Calibri" panose="020F0502020204030204" pitchFamily="34" charset="0"/>
              </a:rPr>
              <a:t>Führung der Bücher</a:t>
            </a:r>
          </a:p>
          <a:p>
            <a:pPr algn="just">
              <a:lnSpc>
                <a:spcPct val="150000"/>
              </a:lnSpc>
              <a:buFontTx/>
              <a:buChar char="-"/>
              <a:defRPr/>
            </a:pPr>
            <a:r>
              <a:rPr lang="de-DE" sz="1400" dirty="0">
                <a:latin typeface="Calibri" panose="020F0502020204030204" pitchFamily="34" charset="0"/>
                <a:cs typeface="Calibri" panose="020F0502020204030204" pitchFamily="34" charset="0"/>
              </a:rPr>
              <a:t>Versicherungspflicht für die ehrenamtlich Tätigen</a:t>
            </a:r>
          </a:p>
          <a:p>
            <a:pPr>
              <a:buFontTx/>
              <a:buChar char="-"/>
              <a:defRPr/>
            </a:pPr>
            <a:endParaRPr lang="de-DE" sz="20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6CEF99D0-A8E0-A06A-E402-FDD54318F0B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Bild 1" descr="Logo: Autonome Provinz Bozen - Provincia autonoma di Bolzano - Provinzia autonoma de Bulsan">
            <a:extLst>
              <a:ext uri="{FF2B5EF4-FFF2-40B4-BE49-F238E27FC236}">
                <a16:creationId xmlns:a16="http://schemas.microsoft.com/office/drawing/2014/main" id="{4A46A140-DC76-AB93-9336-10F5951838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28C069B4-CFCE-CE59-DE40-26086C9C33DF}"/>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5. Verpflichtungen im </a:t>
            </a:r>
            <a:r>
              <a:rPr lang="de-DE" altLang="de-DE" sz="2600" dirty="0" err="1">
                <a:latin typeface="Calibri" panose="020F0502020204030204" pitchFamily="34" charset="0"/>
                <a:cs typeface="Calibri" panose="020F0502020204030204" pitchFamily="34" charset="0"/>
              </a:rPr>
              <a:t>Runts</a:t>
            </a:r>
            <a:endParaRPr lang="de-DE" altLang="de-DE" sz="2600" dirty="0">
              <a:latin typeface="Calibri" panose="020F0502020204030204" pitchFamily="34" charset="0"/>
              <a:cs typeface="Calibri" panose="020F0502020204030204" pitchFamily="34" charset="0"/>
            </a:endParaRPr>
          </a:p>
        </p:txBody>
      </p:sp>
      <p:graphicFrame>
        <p:nvGraphicFramePr>
          <p:cNvPr id="2" name="Inhaltsplatzhalter 1">
            <a:extLst>
              <a:ext uri="{FF2B5EF4-FFF2-40B4-BE49-F238E27FC236}">
                <a16:creationId xmlns:a16="http://schemas.microsoft.com/office/drawing/2014/main" id="{F7C8A42F-3A08-B40E-8DFA-97E8C90F943C}"/>
              </a:ext>
            </a:extLst>
          </p:cNvPr>
          <p:cNvGraphicFramePr>
            <a:graphicFrameLocks noGrp="1"/>
          </p:cNvGraphicFramePr>
          <p:nvPr>
            <p:ph idx="1"/>
            <p:extLst>
              <p:ext uri="{D42A27DB-BD31-4B8C-83A1-F6EECF244321}">
                <p14:modId xmlns:p14="http://schemas.microsoft.com/office/powerpoint/2010/main" val="2045361436"/>
              </p:ext>
            </p:extLst>
          </p:nvPr>
        </p:nvGraphicFramePr>
        <p:xfrm>
          <a:off x="628650" y="1185032"/>
          <a:ext cx="7886700" cy="4908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feil: nach rechts 4">
            <a:extLst>
              <a:ext uri="{FF2B5EF4-FFF2-40B4-BE49-F238E27FC236}">
                <a16:creationId xmlns:a16="http://schemas.microsoft.com/office/drawing/2014/main" id="{C0B26AD7-9D41-7E85-CF72-3B93E87A44AA}"/>
              </a:ext>
            </a:extLst>
          </p:cNvPr>
          <p:cNvSpPr/>
          <p:nvPr/>
        </p:nvSpPr>
        <p:spPr bwMode="auto">
          <a:xfrm>
            <a:off x="3982861" y="1886748"/>
            <a:ext cx="889138" cy="314266"/>
          </a:xfrm>
          <a:prstGeom prst="rightArrow">
            <a:avLst>
              <a:gd name="adj1" fmla="val 44000"/>
              <a:gd name="adj2" fmla="val 50000"/>
            </a:avLst>
          </a:prstGeom>
          <a:solidFill>
            <a:srgbClr val="FFC9C9"/>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11" name="Textfeld 10">
            <a:extLst>
              <a:ext uri="{FF2B5EF4-FFF2-40B4-BE49-F238E27FC236}">
                <a16:creationId xmlns:a16="http://schemas.microsoft.com/office/drawing/2014/main" id="{1368B9D9-CB6E-BB83-EE8F-A741737790FE}"/>
              </a:ext>
            </a:extLst>
          </p:cNvPr>
          <p:cNvSpPr txBox="1"/>
          <p:nvPr/>
        </p:nvSpPr>
        <p:spPr>
          <a:xfrm>
            <a:off x="4886103" y="1212885"/>
            <a:ext cx="3513105" cy="1661993"/>
          </a:xfrm>
          <a:prstGeom prst="rect">
            <a:avLst/>
          </a:prstGeom>
          <a:solidFill>
            <a:srgbClr val="FFC9C9">
              <a:alpha val="34000"/>
            </a:srgbClr>
          </a:solidFill>
          <a:ln>
            <a:noFill/>
          </a:ln>
        </p:spPr>
        <p:txBody>
          <a:bodyPr wrap="square" rtlCol="0">
            <a:spAutoFit/>
          </a:bodyPr>
          <a:lstStyle/>
          <a:p>
            <a:pPr lvl="0"/>
            <a:r>
              <a:rPr lang="de-DE" sz="1200" b="1" dirty="0">
                <a:solidFill>
                  <a:srgbClr val="000000"/>
                </a:solidFill>
                <a:latin typeface="Calibri" panose="020F0502020204030204" pitchFamily="34" charset="0"/>
                <a:cs typeface="Calibri" panose="020F0502020204030204" pitchFamily="34" charset="0"/>
              </a:rPr>
              <a:t>Kassaprinzip (Mod. D)</a:t>
            </a:r>
          </a:p>
          <a:p>
            <a:pPr lvl="0"/>
            <a:endParaRPr lang="de-DE" sz="600" b="1" dirty="0">
              <a:solidFill>
                <a:srgbClr val="000000"/>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de-DE" sz="1200" dirty="0">
                <a:solidFill>
                  <a:srgbClr val="000000"/>
                </a:solidFill>
                <a:latin typeface="Calibri" panose="020F0502020204030204" pitchFamily="34" charset="0"/>
                <a:cs typeface="Calibri" panose="020F0502020204030204" pitchFamily="34" charset="0"/>
              </a:rPr>
              <a:t>Körperschaften des Dritten Sektors </a:t>
            </a:r>
            <a:r>
              <a:rPr lang="de-DE" sz="1200" u="sng" dirty="0">
                <a:solidFill>
                  <a:srgbClr val="000000"/>
                </a:solidFill>
                <a:latin typeface="Calibri" panose="020F0502020204030204" pitchFamily="34" charset="0"/>
                <a:cs typeface="Calibri" panose="020F0502020204030204" pitchFamily="34" charset="0"/>
              </a:rPr>
              <a:t>ohne Rechtspersönlichkeit</a:t>
            </a:r>
            <a:r>
              <a:rPr lang="de-DE" sz="1200" dirty="0">
                <a:solidFill>
                  <a:srgbClr val="000000"/>
                </a:solidFill>
                <a:latin typeface="Calibri" panose="020F0502020204030204" pitchFamily="34" charset="0"/>
                <a:cs typeface="Calibri" panose="020F0502020204030204" pitchFamily="34" charset="0"/>
              </a:rPr>
              <a:t>, die im vorherigen Jahr Einkünfte </a:t>
            </a:r>
            <a:r>
              <a:rPr lang="de-DE" sz="1200" b="1" dirty="0">
                <a:solidFill>
                  <a:srgbClr val="000000"/>
                </a:solidFill>
                <a:latin typeface="Calibri" panose="020F0502020204030204" pitchFamily="34" charset="0"/>
                <a:cs typeface="Calibri" panose="020F0502020204030204" pitchFamily="34" charset="0"/>
              </a:rPr>
              <a:t>bis 300.000 Euro </a:t>
            </a:r>
            <a:r>
              <a:rPr lang="de-DE" sz="1200" dirty="0">
                <a:solidFill>
                  <a:srgbClr val="000000"/>
                </a:solidFill>
                <a:latin typeface="Calibri" panose="020F0502020204030204" pitchFamily="34" charset="0"/>
                <a:cs typeface="Calibri" panose="020F0502020204030204" pitchFamily="34" charset="0"/>
              </a:rPr>
              <a:t>erzielt haben.</a:t>
            </a:r>
          </a:p>
          <a:p>
            <a:pPr lvl="0"/>
            <a:endParaRPr lang="de-DE" sz="1200" dirty="0">
              <a:solidFill>
                <a:srgbClr val="000000"/>
              </a:solidFill>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de-DE" sz="1200" dirty="0">
                <a:solidFill>
                  <a:srgbClr val="000000"/>
                </a:solidFill>
                <a:latin typeface="Calibri" panose="020F0502020204030204" pitchFamily="34" charset="0"/>
                <a:cs typeface="Calibri" panose="020F0502020204030204" pitchFamily="34" charset="0"/>
              </a:rPr>
              <a:t>Körperschaften des Dritten Sektors </a:t>
            </a:r>
            <a:r>
              <a:rPr lang="de-DE" sz="1200" u="sng" dirty="0">
                <a:solidFill>
                  <a:srgbClr val="000000"/>
                </a:solidFill>
                <a:latin typeface="Calibri" panose="020F0502020204030204" pitchFamily="34" charset="0"/>
                <a:cs typeface="Calibri" panose="020F0502020204030204" pitchFamily="34" charset="0"/>
              </a:rPr>
              <a:t>mit Rechtspersönlichkeit</a:t>
            </a:r>
            <a:r>
              <a:rPr lang="de-DE" sz="1200" dirty="0">
                <a:solidFill>
                  <a:srgbClr val="000000"/>
                </a:solidFill>
                <a:latin typeface="Calibri" panose="020F0502020204030204" pitchFamily="34" charset="0"/>
                <a:cs typeface="Calibri" panose="020F0502020204030204" pitchFamily="34" charset="0"/>
              </a:rPr>
              <a:t>, die im vorherigen Jahr Einkünfte bis </a:t>
            </a:r>
            <a:r>
              <a:rPr lang="de-DE" sz="1200" b="1" dirty="0">
                <a:solidFill>
                  <a:srgbClr val="000000"/>
                </a:solidFill>
                <a:latin typeface="Calibri" panose="020F0502020204030204" pitchFamily="34" charset="0"/>
                <a:cs typeface="Calibri" panose="020F0502020204030204" pitchFamily="34" charset="0"/>
              </a:rPr>
              <a:t>60.000 Euro </a:t>
            </a:r>
            <a:r>
              <a:rPr lang="de-DE" sz="1200" dirty="0">
                <a:solidFill>
                  <a:srgbClr val="000000"/>
                </a:solidFill>
                <a:latin typeface="Calibri" panose="020F0502020204030204" pitchFamily="34" charset="0"/>
                <a:cs typeface="Calibri" panose="020F0502020204030204" pitchFamily="34" charset="0"/>
              </a:rPr>
              <a:t>erzielt haben.</a:t>
            </a:r>
          </a:p>
        </p:txBody>
      </p:sp>
      <p:sp>
        <p:nvSpPr>
          <p:cNvPr id="17" name="Ellipse 16">
            <a:extLst>
              <a:ext uri="{FF2B5EF4-FFF2-40B4-BE49-F238E27FC236}">
                <a16:creationId xmlns:a16="http://schemas.microsoft.com/office/drawing/2014/main" id="{5503A2BC-C4DA-02D6-0E22-DEE1BA31411D}"/>
              </a:ext>
            </a:extLst>
          </p:cNvPr>
          <p:cNvSpPr/>
          <p:nvPr/>
        </p:nvSpPr>
        <p:spPr bwMode="auto">
          <a:xfrm>
            <a:off x="1109854" y="4668020"/>
            <a:ext cx="2763820" cy="1081980"/>
          </a:xfrm>
          <a:prstGeom prst="ellipse">
            <a:avLst/>
          </a:prstGeom>
          <a:solidFill>
            <a:srgbClr val="FFFFCC"/>
          </a:solidFill>
          <a:ln>
            <a:noFill/>
          </a:ln>
          <a:effectLst/>
        </p:spPr>
        <p:txBody>
          <a:bodyPr vert="horz" wrap="square" lIns="91440" tIns="45720" rIns="91440" bIns="45720" numCol="1" rtlCol="0" anchor="t" anchorCtr="0" compatLnSpc="1">
            <a:prstTxWarp prst="textNoShape">
              <a:avLst/>
            </a:prstTxWarp>
            <a:spAutoFit/>
          </a:bodyPr>
          <a:lstStyle/>
          <a:p>
            <a:pPr>
              <a:spcBef>
                <a:spcPct val="50000"/>
              </a:spcBef>
            </a:pPr>
            <a:r>
              <a:rPr lang="de-DE" sz="1100" dirty="0">
                <a:latin typeface="Calibri" panose="020F0502020204030204" pitchFamily="34" charset="0"/>
                <a:cs typeface="Calibri" panose="020F0502020204030204" pitchFamily="34" charset="0"/>
              </a:rPr>
              <a:t>Hinterlegung des </a:t>
            </a:r>
            <a:r>
              <a:rPr lang="de-DE" sz="1100" b="1" dirty="0" err="1">
                <a:latin typeface="Calibri" panose="020F0502020204030204" pitchFamily="34" charset="0"/>
                <a:cs typeface="Calibri" panose="020F0502020204030204" pitchFamily="34" charset="0"/>
              </a:rPr>
              <a:t>Fundraisingberichts</a:t>
            </a:r>
            <a:r>
              <a:rPr lang="de-DE" sz="1100" b="1" dirty="0">
                <a:latin typeface="Calibri" panose="020F0502020204030204" pitchFamily="34" charset="0"/>
                <a:cs typeface="Calibri" panose="020F0502020204030204" pitchFamily="34" charset="0"/>
              </a:rPr>
              <a:t> </a:t>
            </a:r>
            <a:r>
              <a:rPr lang="de-DE" sz="1100" dirty="0">
                <a:latin typeface="Calibri" panose="020F0502020204030204" pitchFamily="34" charset="0"/>
                <a:cs typeface="Calibri" panose="020F0502020204030204" pitchFamily="34" charset="0"/>
              </a:rPr>
              <a:t>im </a:t>
            </a:r>
            <a:r>
              <a:rPr lang="de-DE" sz="1100" dirty="0" err="1">
                <a:latin typeface="Calibri" panose="020F0502020204030204" pitchFamily="34" charset="0"/>
                <a:cs typeface="Calibri" panose="020F0502020204030204" pitchFamily="34" charset="0"/>
              </a:rPr>
              <a:t>Runts</a:t>
            </a:r>
            <a:r>
              <a:rPr lang="de-DE" sz="1100" dirty="0">
                <a:latin typeface="Calibri" panose="020F0502020204030204" pitchFamily="34" charset="0"/>
                <a:cs typeface="Calibri" panose="020F0502020204030204" pitchFamily="34" charset="0"/>
              </a:rPr>
              <a:t>, falls gelegentliches Fundraising stattgefunden hat.</a:t>
            </a:r>
          </a:p>
        </p:txBody>
      </p:sp>
      <p:sp>
        <p:nvSpPr>
          <p:cNvPr id="18" name="Ellipse 17">
            <a:extLst>
              <a:ext uri="{FF2B5EF4-FFF2-40B4-BE49-F238E27FC236}">
                <a16:creationId xmlns:a16="http://schemas.microsoft.com/office/drawing/2014/main" id="{73C2A4F6-84D0-CD3F-15DA-F8032ADBE890}"/>
              </a:ext>
            </a:extLst>
          </p:cNvPr>
          <p:cNvSpPr/>
          <p:nvPr/>
        </p:nvSpPr>
        <p:spPr bwMode="auto">
          <a:xfrm>
            <a:off x="5260744" y="4743504"/>
            <a:ext cx="2763821" cy="843945"/>
          </a:xfrm>
          <a:prstGeom prst="ellipse">
            <a:avLst/>
          </a:prstGeom>
          <a:solidFill>
            <a:srgbClr val="FFFFCC"/>
          </a:solidFill>
          <a:ln>
            <a:noFill/>
          </a:ln>
          <a:effectLst/>
        </p:spPr>
        <p:txBody>
          <a:bodyPr vert="horz" wrap="square" lIns="91440" tIns="45720" rIns="91440" bIns="45720" numCol="1" rtlCol="0" anchor="t" anchorCtr="0" compatLnSpc="1">
            <a:prstTxWarp prst="textNoShape">
              <a:avLst/>
            </a:prstTxWarp>
            <a:spAutoFit/>
          </a:bodyPr>
          <a:lstStyle/>
          <a:p>
            <a:pPr lvl="0"/>
            <a:r>
              <a:rPr lang="de-DE" sz="1100" dirty="0">
                <a:latin typeface="Calibri" panose="020F0502020204030204" pitchFamily="34" charset="0"/>
                <a:cs typeface="Calibri" panose="020F0502020204030204" pitchFamily="34" charset="0"/>
              </a:rPr>
              <a:t>Bei </a:t>
            </a:r>
            <a:r>
              <a:rPr lang="de-DE" sz="1100" b="1" dirty="0">
                <a:latin typeface="Calibri" panose="020F0502020204030204" pitchFamily="34" charset="0"/>
                <a:cs typeface="Calibri" panose="020F0502020204030204" pitchFamily="34" charset="0"/>
              </a:rPr>
              <a:t>Einkünften über 1 Mio. Euro </a:t>
            </a:r>
            <a:r>
              <a:rPr lang="de-DE" sz="1100" dirty="0">
                <a:latin typeface="Calibri" panose="020F0502020204030204" pitchFamily="34" charset="0"/>
                <a:cs typeface="Calibri" panose="020F0502020204030204" pitchFamily="34" charset="0"/>
              </a:rPr>
              <a:t>muss zusätzlich eine </a:t>
            </a:r>
            <a:r>
              <a:rPr lang="de-DE" sz="1100" b="1" dirty="0">
                <a:solidFill>
                  <a:srgbClr val="000000"/>
                </a:solidFill>
                <a:latin typeface="Calibri" panose="020F0502020204030204" pitchFamily="34" charset="0"/>
                <a:cs typeface="Calibri" panose="020F0502020204030204" pitchFamily="34" charset="0"/>
              </a:rPr>
              <a:t>Sozialbilanz</a:t>
            </a:r>
            <a:r>
              <a:rPr lang="de-DE" sz="1100" dirty="0">
                <a:latin typeface="Calibri" panose="020F0502020204030204" pitchFamily="34" charset="0"/>
                <a:cs typeface="Calibri" panose="020F0502020204030204" pitchFamily="34" charset="0"/>
              </a:rPr>
              <a:t> hinterlegt werden.</a:t>
            </a:r>
          </a:p>
        </p:txBody>
      </p:sp>
      <p:sp>
        <p:nvSpPr>
          <p:cNvPr id="20490" name="Pfeil: nach rechts 20489">
            <a:extLst>
              <a:ext uri="{FF2B5EF4-FFF2-40B4-BE49-F238E27FC236}">
                <a16:creationId xmlns:a16="http://schemas.microsoft.com/office/drawing/2014/main" id="{CC438597-AE60-9D6F-4E8F-971612DE3C55}"/>
              </a:ext>
            </a:extLst>
          </p:cNvPr>
          <p:cNvSpPr/>
          <p:nvPr/>
        </p:nvSpPr>
        <p:spPr bwMode="auto">
          <a:xfrm rot="1453856">
            <a:off x="3889205" y="2900507"/>
            <a:ext cx="1111413" cy="314266"/>
          </a:xfrm>
          <a:prstGeom prst="rightArrow">
            <a:avLst/>
          </a:prstGeom>
          <a:solidFill>
            <a:srgbClr val="FFC9C9"/>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20491" name="Rechteck 20490">
            <a:extLst>
              <a:ext uri="{FF2B5EF4-FFF2-40B4-BE49-F238E27FC236}">
                <a16:creationId xmlns:a16="http://schemas.microsoft.com/office/drawing/2014/main" id="{88D03099-8147-F99E-D1FC-9794CCAB1032}"/>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0494" name="Bild 1" descr="Logo: Autonome Provinz Bozen - Provincia autonoma di Bolzano - Provinzia autonoma de Bulsan">
            <a:extLst>
              <a:ext uri="{FF2B5EF4-FFF2-40B4-BE49-F238E27FC236}">
                <a16:creationId xmlns:a16="http://schemas.microsoft.com/office/drawing/2014/main" id="{39F32868-0EA6-CD32-C649-4DA0A2AA520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89FB09B7-54D3-271C-2893-206ABA5286C2}"/>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5. Verpflichtungen im </a:t>
            </a:r>
            <a:r>
              <a:rPr lang="de-DE" altLang="de-DE" sz="2600" dirty="0" err="1">
                <a:latin typeface="Calibri" panose="020F0502020204030204" pitchFamily="34" charset="0"/>
                <a:cs typeface="Calibri" panose="020F0502020204030204" pitchFamily="34" charset="0"/>
              </a:rPr>
              <a:t>Runts</a:t>
            </a:r>
            <a:endParaRPr lang="de-DE" altLang="de-DE" sz="2600" dirty="0">
              <a:latin typeface="Calibri" panose="020F0502020204030204" pitchFamily="34" charset="0"/>
              <a:cs typeface="Calibri" panose="020F0502020204030204" pitchFamily="34" charset="0"/>
            </a:endParaRPr>
          </a:p>
        </p:txBody>
      </p:sp>
      <p:graphicFrame>
        <p:nvGraphicFramePr>
          <p:cNvPr id="2" name="Inhaltsplatzhalter 1">
            <a:extLst>
              <a:ext uri="{FF2B5EF4-FFF2-40B4-BE49-F238E27FC236}">
                <a16:creationId xmlns:a16="http://schemas.microsoft.com/office/drawing/2014/main" id="{0228906C-7B56-E405-49C2-0BF8C1E29EDD}"/>
              </a:ext>
            </a:extLst>
          </p:cNvPr>
          <p:cNvGraphicFramePr>
            <a:graphicFrameLocks noGrp="1"/>
          </p:cNvGraphicFramePr>
          <p:nvPr>
            <p:ph idx="1"/>
            <p:extLst>
              <p:ext uri="{D42A27DB-BD31-4B8C-83A1-F6EECF244321}">
                <p14:modId xmlns:p14="http://schemas.microsoft.com/office/powerpoint/2010/main" val="568444130"/>
              </p:ext>
            </p:extLst>
          </p:nvPr>
        </p:nvGraphicFramePr>
        <p:xfrm>
          <a:off x="628650" y="1268759"/>
          <a:ext cx="7886700" cy="4908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feil: nach rechts 2">
            <a:extLst>
              <a:ext uri="{FF2B5EF4-FFF2-40B4-BE49-F238E27FC236}">
                <a16:creationId xmlns:a16="http://schemas.microsoft.com/office/drawing/2014/main" id="{C7458158-CE32-7A2E-DC37-7C235631AA8E}"/>
              </a:ext>
            </a:extLst>
          </p:cNvPr>
          <p:cNvSpPr/>
          <p:nvPr/>
        </p:nvSpPr>
        <p:spPr bwMode="auto">
          <a:xfrm>
            <a:off x="4396481" y="2258018"/>
            <a:ext cx="351037" cy="432048"/>
          </a:xfrm>
          <a:prstGeom prst="rightArrow">
            <a:avLst/>
          </a:prstGeom>
          <a:solidFill>
            <a:srgbClr val="FFB3B3"/>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4" name="Ellipse 3">
            <a:extLst>
              <a:ext uri="{FF2B5EF4-FFF2-40B4-BE49-F238E27FC236}">
                <a16:creationId xmlns:a16="http://schemas.microsoft.com/office/drawing/2014/main" id="{275B58B6-409A-DD89-00C8-E6F071693F95}"/>
              </a:ext>
            </a:extLst>
          </p:cNvPr>
          <p:cNvSpPr/>
          <p:nvPr/>
        </p:nvSpPr>
        <p:spPr bwMode="auto">
          <a:xfrm>
            <a:off x="1149342" y="3679325"/>
            <a:ext cx="6845314" cy="2510195"/>
          </a:xfrm>
          <a:prstGeom prst="ellipse">
            <a:avLst/>
          </a:prstGeom>
          <a:solidFill>
            <a:srgbClr val="FFFFCC"/>
          </a:solidFill>
          <a:ln>
            <a:noFill/>
          </a:ln>
          <a:effectLst/>
        </p:spPr>
        <p:txBody>
          <a:bodyPr vert="horz" wrap="square" lIns="91440" tIns="45720" rIns="91440" bIns="45720" numCol="1" rtlCol="0" anchor="t" anchorCtr="0" compatLnSpc="1">
            <a:prstTxWarp prst="textNoShape">
              <a:avLst/>
            </a:prstTxWarp>
            <a:spAutoFit/>
          </a:bodyPr>
          <a:lstStyle/>
          <a:p>
            <a:pPr lvl="0"/>
            <a:r>
              <a:rPr lang="de-DE" sz="1100" b="1" dirty="0">
                <a:latin typeface="Calibri" panose="020F0502020204030204" pitchFamily="34" charset="0"/>
                <a:cs typeface="Calibri" panose="020F0502020204030204" pitchFamily="34" charset="0"/>
              </a:rPr>
              <a:t>Welche Daten müssen mit einem </a:t>
            </a:r>
            <a:r>
              <a:rPr lang="de-DE" sz="1100" b="1" u="sng" dirty="0">
                <a:latin typeface="Calibri" panose="020F0502020204030204" pitchFamily="34" charset="0"/>
                <a:cs typeface="Calibri" panose="020F0502020204030204" pitchFamily="34" charset="0"/>
              </a:rPr>
              <a:t>Änderungsantrag</a:t>
            </a:r>
            <a:r>
              <a:rPr lang="de-DE" sz="1100" b="1" dirty="0">
                <a:latin typeface="Calibri" panose="020F0502020204030204" pitchFamily="34" charset="0"/>
                <a:cs typeface="Calibri" panose="020F0502020204030204" pitchFamily="34" charset="0"/>
              </a:rPr>
              <a:t> aktualisiert werden?</a:t>
            </a:r>
          </a:p>
          <a:p>
            <a:pPr lvl="0"/>
            <a:endParaRPr lang="de-DE" sz="1100" b="1" dirty="0">
              <a:latin typeface="Calibri" panose="020F0502020204030204" pitchFamily="34" charset="0"/>
              <a:cs typeface="Calibri" panose="020F0502020204030204" pitchFamily="34" charset="0"/>
            </a:endParaRPr>
          </a:p>
          <a:p>
            <a:pPr marL="171450" lvl="0" indent="-171450">
              <a:buFont typeface="Arial" panose="020B0604020202020204" pitchFamily="34" charset="0"/>
              <a:buChar char="•"/>
            </a:pPr>
            <a:r>
              <a:rPr lang="de-DE" sz="1100" b="1" dirty="0">
                <a:latin typeface="Calibri" panose="020F0502020204030204" pitchFamily="34" charset="0"/>
                <a:cs typeface="Calibri" panose="020F0502020204030204" pitchFamily="34" charset="0"/>
              </a:rPr>
              <a:t>Anzahl der Mitglieder </a:t>
            </a:r>
            <a:r>
              <a:rPr lang="de-DE" sz="1100" dirty="0">
                <a:latin typeface="Calibri" panose="020F0502020204030204" pitchFamily="34" charset="0"/>
                <a:cs typeface="Calibri" panose="020F0502020204030204" pitchFamily="34" charset="0"/>
              </a:rPr>
              <a:t>(physische Personen);</a:t>
            </a:r>
          </a:p>
          <a:p>
            <a:pPr marL="171450" lvl="0" indent="-171450">
              <a:buFont typeface="Arial" panose="020B0604020202020204" pitchFamily="34" charset="0"/>
              <a:buChar char="•"/>
            </a:pPr>
            <a:r>
              <a:rPr lang="de-DE" sz="1100" b="1" dirty="0">
                <a:latin typeface="Calibri" panose="020F0502020204030204" pitchFamily="34" charset="0"/>
                <a:cs typeface="Calibri" panose="020F0502020204030204" pitchFamily="34" charset="0"/>
              </a:rPr>
              <a:t>Angabe der Mitgliedskörperschaften</a:t>
            </a:r>
            <a:r>
              <a:rPr lang="de-DE" sz="1100" dirty="0">
                <a:latin typeface="Calibri" panose="020F0502020204030204" pitchFamily="34" charset="0"/>
                <a:cs typeface="Calibri" panose="020F0502020204030204" pitchFamily="34" charset="0"/>
              </a:rPr>
              <a:t>: Bezeichnung, Steuernummer, Eintragung in derselben Sektion im </a:t>
            </a:r>
            <a:r>
              <a:rPr lang="de-DE" sz="1100" dirty="0" err="1">
                <a:latin typeface="Calibri" panose="020F0502020204030204" pitchFamily="34" charset="0"/>
                <a:cs typeface="Calibri" panose="020F0502020204030204" pitchFamily="34" charset="0"/>
              </a:rPr>
              <a:t>Runts</a:t>
            </a:r>
            <a:r>
              <a:rPr lang="de-DE" sz="1100" dirty="0">
                <a:latin typeface="Calibri" panose="020F0502020204030204" pitchFamily="34" charset="0"/>
                <a:cs typeface="Calibri" panose="020F0502020204030204" pitchFamily="34" charset="0"/>
              </a:rPr>
              <a:t> (affine) oder nicht (non affine);</a:t>
            </a:r>
          </a:p>
          <a:p>
            <a:pPr marL="171450" lvl="0" indent="-171450">
              <a:buFont typeface="Arial" panose="020B0604020202020204" pitchFamily="34" charset="0"/>
              <a:buChar char="•"/>
            </a:pPr>
            <a:r>
              <a:rPr lang="de-DE" sz="1100" b="1" dirty="0">
                <a:latin typeface="Calibri" panose="020F0502020204030204" pitchFamily="34" charset="0"/>
                <a:cs typeface="Calibri" panose="020F0502020204030204" pitchFamily="34" charset="0"/>
              </a:rPr>
              <a:t>Anzahl der Freiwilligen </a:t>
            </a:r>
            <a:r>
              <a:rPr lang="de-DE" sz="1100" dirty="0">
                <a:latin typeface="Calibri" panose="020F0502020204030204" pitchFamily="34" charset="0"/>
                <a:cs typeface="Calibri" panose="020F0502020204030204" pitchFamily="34" charset="0"/>
              </a:rPr>
              <a:t>im Freiwilligenregister und Anzahl der Freiwilligen der Mitgliedskörperschaften;</a:t>
            </a:r>
          </a:p>
          <a:p>
            <a:pPr marL="171450" lvl="0" indent="-171450">
              <a:buFont typeface="Arial" panose="020B0604020202020204" pitchFamily="34" charset="0"/>
              <a:buChar char="•"/>
            </a:pPr>
            <a:r>
              <a:rPr lang="de-DE" sz="1100" b="1" dirty="0">
                <a:latin typeface="Calibri" panose="020F0502020204030204" pitchFamily="34" charset="0"/>
                <a:cs typeface="Calibri" panose="020F0502020204030204" pitchFamily="34" charset="0"/>
              </a:rPr>
              <a:t>Anzahl der Angestellten und arbeitnehmerähnlichen Beschäftigungsverhältnisse</a:t>
            </a:r>
            <a:r>
              <a:rPr lang="de-DE" sz="1100" dirty="0">
                <a:latin typeface="Calibri" panose="020F0502020204030204" pitchFamily="34" charset="0"/>
                <a:cs typeface="Calibri" panose="020F0502020204030204" pitchFamily="34" charset="0"/>
              </a:rPr>
              <a:t>, für die eine Versicherungsposition eröffnet wurde.</a:t>
            </a:r>
          </a:p>
        </p:txBody>
      </p:sp>
      <p:sp>
        <p:nvSpPr>
          <p:cNvPr id="9" name="Rechteck 8">
            <a:extLst>
              <a:ext uri="{FF2B5EF4-FFF2-40B4-BE49-F238E27FC236}">
                <a16:creationId xmlns:a16="http://schemas.microsoft.com/office/drawing/2014/main" id="{74D29187-4A37-EC4C-3343-ACE032E0CD8F}"/>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2" name="Bild 1" descr="Logo: Autonome Provinz Bozen - Provincia autonoma di Bolzano - Provinzia autonoma de Bulsan">
            <a:extLst>
              <a:ext uri="{FF2B5EF4-FFF2-40B4-BE49-F238E27FC236}">
                <a16:creationId xmlns:a16="http://schemas.microsoft.com/office/drawing/2014/main" id="{D44711DC-2A84-40AB-311A-39890E10238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18D5436E-DEBB-D7D1-C58F-6DCA4D44D40A}"/>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5. Verpflichtungen im </a:t>
            </a:r>
            <a:r>
              <a:rPr lang="de-DE" altLang="de-DE" sz="2600" dirty="0" err="1">
                <a:latin typeface="Calibri" panose="020F0502020204030204" pitchFamily="34" charset="0"/>
                <a:cs typeface="Calibri" panose="020F0502020204030204" pitchFamily="34" charset="0"/>
              </a:rPr>
              <a:t>Runts</a:t>
            </a:r>
            <a:endParaRPr lang="de-DE" altLang="de-DE" sz="2600" dirty="0">
              <a:latin typeface="Calibri" panose="020F0502020204030204" pitchFamily="34" charset="0"/>
              <a:cs typeface="Calibri" panose="020F0502020204030204" pitchFamily="34" charset="0"/>
            </a:endParaRPr>
          </a:p>
        </p:txBody>
      </p:sp>
      <p:graphicFrame>
        <p:nvGraphicFramePr>
          <p:cNvPr id="2" name="Inhaltsplatzhalter 1">
            <a:extLst>
              <a:ext uri="{FF2B5EF4-FFF2-40B4-BE49-F238E27FC236}">
                <a16:creationId xmlns:a16="http://schemas.microsoft.com/office/drawing/2014/main" id="{426DAA54-5A2A-A0E2-32C3-89B2BED1C93D}"/>
              </a:ext>
            </a:extLst>
          </p:cNvPr>
          <p:cNvGraphicFramePr>
            <a:graphicFrameLocks noGrp="1"/>
          </p:cNvGraphicFramePr>
          <p:nvPr>
            <p:ph idx="1"/>
            <p:extLst>
              <p:ext uri="{D42A27DB-BD31-4B8C-83A1-F6EECF244321}">
                <p14:modId xmlns:p14="http://schemas.microsoft.com/office/powerpoint/2010/main" val="4137338732"/>
              </p:ext>
            </p:extLst>
          </p:nvPr>
        </p:nvGraphicFramePr>
        <p:xfrm>
          <a:off x="628650" y="1268759"/>
          <a:ext cx="7886700" cy="4908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feil: nach rechts 2">
            <a:extLst>
              <a:ext uri="{FF2B5EF4-FFF2-40B4-BE49-F238E27FC236}">
                <a16:creationId xmlns:a16="http://schemas.microsoft.com/office/drawing/2014/main" id="{8458D339-49D6-77A9-0717-ABEFE192073D}"/>
              </a:ext>
            </a:extLst>
          </p:cNvPr>
          <p:cNvSpPr/>
          <p:nvPr/>
        </p:nvSpPr>
        <p:spPr bwMode="auto">
          <a:xfrm>
            <a:off x="4384026" y="2276872"/>
            <a:ext cx="403998" cy="360040"/>
          </a:xfrm>
          <a:prstGeom prst="rightArrow">
            <a:avLst/>
          </a:prstGeom>
          <a:solidFill>
            <a:srgbClr val="FFB3B3"/>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5" name="Pfeil: nach rechts 4">
            <a:extLst>
              <a:ext uri="{FF2B5EF4-FFF2-40B4-BE49-F238E27FC236}">
                <a16:creationId xmlns:a16="http://schemas.microsoft.com/office/drawing/2014/main" id="{9385CCA3-4922-B3E3-14E6-05E6A42D2D7A}"/>
              </a:ext>
            </a:extLst>
          </p:cNvPr>
          <p:cNvSpPr/>
          <p:nvPr/>
        </p:nvSpPr>
        <p:spPr bwMode="auto">
          <a:xfrm rot="10800000">
            <a:off x="4364976" y="4581128"/>
            <a:ext cx="403998" cy="432048"/>
          </a:xfrm>
          <a:prstGeom prst="rightArrow">
            <a:avLst>
              <a:gd name="adj1" fmla="val 50000"/>
              <a:gd name="adj2" fmla="val 41600"/>
            </a:avLst>
          </a:prstGeom>
          <a:solidFill>
            <a:schemeClr val="accent1">
              <a:lumMod val="60000"/>
              <a:lumOff val="40000"/>
            </a:schemeClr>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de-DE" sz="2800" b="0" i="0" u="none" strike="noStrike" cap="none" normalizeH="0" baseline="0">
              <a:ln>
                <a:noFill/>
              </a:ln>
              <a:solidFill>
                <a:schemeClr val="tx1"/>
              </a:solidFill>
              <a:effectLst/>
              <a:latin typeface="Times New Roman" panose="02020603050405020304" pitchFamily="18" charset="0"/>
            </a:endParaRPr>
          </a:p>
        </p:txBody>
      </p:sp>
      <p:sp>
        <p:nvSpPr>
          <p:cNvPr id="6" name="Ellipse 5">
            <a:extLst>
              <a:ext uri="{FF2B5EF4-FFF2-40B4-BE49-F238E27FC236}">
                <a16:creationId xmlns:a16="http://schemas.microsoft.com/office/drawing/2014/main" id="{40A51DE0-9CA6-BBBE-5AAD-BF24B332B871}"/>
              </a:ext>
            </a:extLst>
          </p:cNvPr>
          <p:cNvSpPr/>
          <p:nvPr/>
        </p:nvSpPr>
        <p:spPr bwMode="auto">
          <a:xfrm>
            <a:off x="1163368" y="3722860"/>
            <a:ext cx="6845314" cy="1947565"/>
          </a:xfrm>
          <a:prstGeom prst="ellipse">
            <a:avLst/>
          </a:prstGeom>
          <a:solidFill>
            <a:srgbClr val="FFFFCC"/>
          </a:solidFill>
          <a:ln>
            <a:noFill/>
          </a:ln>
          <a:effectLst/>
        </p:spPr>
        <p:txBody>
          <a:bodyPr vert="horz" wrap="square" lIns="91440" tIns="45720" rIns="91440" bIns="45720" numCol="1" rtlCol="0" anchor="t" anchorCtr="0" compatLnSpc="1">
            <a:prstTxWarp prst="textNoShape">
              <a:avLst/>
            </a:prstTxWarp>
            <a:spAutoFit/>
          </a:bodyPr>
          <a:lstStyle/>
          <a:p>
            <a:pPr lvl="0"/>
            <a:endParaRPr lang="de-DE" sz="1200" b="1" dirty="0">
              <a:latin typeface="Arial" panose="020B0604020202020204" pitchFamily="34" charset="0"/>
              <a:cs typeface="Arial" panose="020B0604020202020204" pitchFamily="34" charset="0"/>
            </a:endParaRPr>
          </a:p>
          <a:p>
            <a:pPr lvl="0"/>
            <a:r>
              <a:rPr lang="de-DE" sz="1200" dirty="0">
                <a:latin typeface="Calibri" panose="020F0502020204030204" pitchFamily="34" charset="0"/>
                <a:cs typeface="Calibri" panose="020F0502020204030204" pitchFamily="34" charset="0"/>
              </a:rPr>
              <a:t>Die Daten und die neuen Dokumente müssen im Runts-Portal mit einem </a:t>
            </a:r>
            <a:r>
              <a:rPr lang="de-DE" sz="1200" b="1" u="sng" dirty="0">
                <a:latin typeface="Calibri" panose="020F0502020204030204" pitchFamily="34" charset="0"/>
                <a:cs typeface="Calibri" panose="020F0502020204030204" pitchFamily="34" charset="0"/>
              </a:rPr>
              <a:t>Änderungsantrag</a:t>
            </a:r>
            <a:r>
              <a:rPr lang="de-DE" sz="1200" b="1" dirty="0">
                <a:latin typeface="Calibri" panose="020F0502020204030204" pitchFamily="34" charset="0"/>
                <a:cs typeface="Calibri" panose="020F0502020204030204" pitchFamily="34" charset="0"/>
              </a:rPr>
              <a:t> </a:t>
            </a:r>
            <a:r>
              <a:rPr lang="de-DE" sz="1200" dirty="0">
                <a:latin typeface="Calibri" panose="020F0502020204030204" pitchFamily="34" charset="0"/>
                <a:cs typeface="Calibri" panose="020F0502020204030204" pitchFamily="34" charset="0"/>
              </a:rPr>
              <a:t>aktualisiert werden</a:t>
            </a:r>
            <a:endParaRPr lang="de-DE" sz="1200" b="1" dirty="0">
              <a:latin typeface="Calibri" panose="020F0502020204030204" pitchFamily="34" charset="0"/>
              <a:cs typeface="Calibri" panose="020F0502020204030204" pitchFamily="34" charset="0"/>
            </a:endParaRPr>
          </a:p>
          <a:p>
            <a:pPr marL="0" lvl="0"/>
            <a:r>
              <a:rPr lang="de-DE" sz="1200" dirty="0">
                <a:latin typeface="Calibri" panose="020F0502020204030204" pitchFamily="34" charset="0"/>
                <a:cs typeface="Calibri" panose="020F0502020204030204" pitchFamily="34" charset="0"/>
              </a:rPr>
              <a:t>z. B. bei</a:t>
            </a:r>
          </a:p>
          <a:p>
            <a:pPr marL="171450" lvl="0" indent="-171450">
              <a:buFont typeface="Arial" panose="020B0604020202020204" pitchFamily="34" charset="0"/>
              <a:buChar char="•"/>
            </a:pPr>
            <a:r>
              <a:rPr lang="de-DE" sz="1200" b="1" dirty="0">
                <a:latin typeface="Calibri" panose="020F0502020204030204" pitchFamily="34" charset="0"/>
                <a:cs typeface="Calibri" panose="020F0502020204030204" pitchFamily="34" charset="0"/>
                <a:sym typeface="Wingdings" panose="05000000000000000000" pitchFamily="2" charset="2"/>
              </a:rPr>
              <a:t>Satzungsänderungen</a:t>
            </a:r>
          </a:p>
          <a:p>
            <a:pPr marL="171450" lvl="0" indent="-171450">
              <a:buFont typeface="Arial" panose="020B0604020202020204" pitchFamily="34" charset="0"/>
              <a:buChar char="•"/>
            </a:pPr>
            <a:r>
              <a:rPr lang="de-DE" sz="1200" b="1" dirty="0">
                <a:latin typeface="Calibri" panose="020F0502020204030204" pitchFamily="34" charset="0"/>
                <a:cs typeface="Calibri" panose="020F0502020204030204" pitchFamily="34" charset="0"/>
                <a:sym typeface="Wingdings" panose="05000000000000000000" pitchFamily="2" charset="2"/>
              </a:rPr>
              <a:t>Neuwahlen</a:t>
            </a:r>
          </a:p>
          <a:p>
            <a:pPr marL="171450" lvl="0" indent="-171450">
              <a:buFont typeface="Arial" panose="020B0604020202020204" pitchFamily="34" charset="0"/>
              <a:buChar char="•"/>
            </a:pPr>
            <a:r>
              <a:rPr lang="de-DE" sz="1200" b="1" dirty="0">
                <a:latin typeface="Calibri" panose="020F0502020204030204" pitchFamily="34" charset="0"/>
                <a:cs typeface="Calibri" panose="020F0502020204030204" pitchFamily="34" charset="0"/>
                <a:sym typeface="Wingdings" panose="05000000000000000000" pitchFamily="2" charset="2"/>
              </a:rPr>
              <a:t>Ersetzung von einzelnen Mitgliedern der Vereinsorgane.</a:t>
            </a:r>
            <a:endParaRPr lang="de-DE" sz="1200" b="1" dirty="0">
              <a:latin typeface="Calibri" panose="020F0502020204030204" pitchFamily="34" charset="0"/>
              <a:cs typeface="Calibri" panose="020F0502020204030204" pitchFamily="34" charset="0"/>
            </a:endParaRPr>
          </a:p>
        </p:txBody>
      </p:sp>
      <p:sp>
        <p:nvSpPr>
          <p:cNvPr id="8" name="Rechteck 7">
            <a:extLst>
              <a:ext uri="{FF2B5EF4-FFF2-40B4-BE49-F238E27FC236}">
                <a16:creationId xmlns:a16="http://schemas.microsoft.com/office/drawing/2014/main" id="{1066143E-84B7-695F-BCBF-73B3C70FEA0F}"/>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Bild 1" descr="Logo: Autonome Provinz Bozen - Provincia autonoma di Bolzano - Provinzia autonoma de Bulsan">
            <a:extLst>
              <a:ext uri="{FF2B5EF4-FFF2-40B4-BE49-F238E27FC236}">
                <a16:creationId xmlns:a16="http://schemas.microsoft.com/office/drawing/2014/main" id="{753FEB29-DD64-5954-D25E-83803DF811F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A86C6C10-30D2-6BB4-A2D8-EDDCE255B267}"/>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5. Sonstige Verpflichtungen</a:t>
            </a:r>
          </a:p>
        </p:txBody>
      </p:sp>
      <p:sp>
        <p:nvSpPr>
          <p:cNvPr id="3" name="Inhaltsplatzhalter 2">
            <a:extLst>
              <a:ext uri="{FF2B5EF4-FFF2-40B4-BE49-F238E27FC236}">
                <a16:creationId xmlns:a16="http://schemas.microsoft.com/office/drawing/2014/main" id="{6D132E84-F932-A05B-A4D4-4FBDEB81F1B7}"/>
              </a:ext>
            </a:extLst>
          </p:cNvPr>
          <p:cNvSpPr>
            <a:spLocks noGrp="1"/>
          </p:cNvSpPr>
          <p:nvPr>
            <p:ph idx="1"/>
          </p:nvPr>
        </p:nvSpPr>
        <p:spPr>
          <a:xfrm>
            <a:off x="628650" y="1412875"/>
            <a:ext cx="7886700" cy="4073525"/>
          </a:xfrm>
        </p:spPr>
        <p:txBody>
          <a:bodyPr/>
          <a:lstStyle/>
          <a:p>
            <a:pPr marL="446088" indent="-268288">
              <a:lnSpc>
                <a:spcPts val="1900"/>
              </a:lnSpc>
              <a:spcBef>
                <a:spcPts val="0"/>
              </a:spcBef>
              <a:buFont typeface="Arial" panose="020B0604020202020204" pitchFamily="34" charset="0"/>
              <a:buChar char="•"/>
              <a:tabLst>
                <a:tab pos="1976438" algn="l"/>
              </a:tabLst>
              <a:defRPr/>
            </a:pPr>
            <a:r>
              <a:rPr lang="de-DE" sz="1400" b="1" dirty="0">
                <a:latin typeface="Calibri" panose="020F0502020204030204" pitchFamily="34" charset="0"/>
                <a:cs typeface="Calibri" panose="020F0502020204030204" pitchFamily="34" charset="0"/>
              </a:rPr>
              <a:t>Führung der Bücher</a:t>
            </a:r>
            <a:r>
              <a:rPr lang="de-DE" sz="1400" dirty="0">
                <a:latin typeface="Calibri" panose="020F0502020204030204" pitchFamily="34" charset="0"/>
                <a:cs typeface="Calibri" panose="020F0502020204030204" pitchFamily="34" charset="0"/>
              </a:rPr>
              <a:t>: diese müssen geführt und bei den Vereinsunterlagen aufbewahrt werden.</a:t>
            </a:r>
          </a:p>
          <a:p>
            <a:pPr marL="177800" indent="0">
              <a:lnSpc>
                <a:spcPts val="1900"/>
              </a:lnSpc>
              <a:spcBef>
                <a:spcPts val="0"/>
              </a:spcBef>
              <a:buNone/>
              <a:tabLst>
                <a:tab pos="1976438" algn="l"/>
              </a:tabLst>
              <a:defRPr/>
            </a:pPr>
            <a:r>
              <a:rPr lang="de-DE" sz="1400" dirty="0">
                <a:latin typeface="Calibri" panose="020F0502020204030204" pitchFamily="34" charset="0"/>
                <a:cs typeface="Calibri" panose="020F0502020204030204" pitchFamily="34" charset="0"/>
              </a:rPr>
              <a:t>	Sie müssen </a:t>
            </a:r>
            <a:r>
              <a:rPr lang="de-DE" sz="1400" u="sng" dirty="0">
                <a:latin typeface="Calibri" panose="020F0502020204030204" pitchFamily="34" charset="0"/>
                <a:cs typeface="Calibri" panose="020F0502020204030204" pitchFamily="34" charset="0"/>
              </a:rPr>
              <a:t>nicht</a:t>
            </a:r>
            <a:r>
              <a:rPr lang="de-DE" sz="1400" dirty="0">
                <a:latin typeface="Calibri" panose="020F0502020204030204" pitchFamily="34" charset="0"/>
                <a:cs typeface="Calibri" panose="020F0502020204030204" pitchFamily="34" charset="0"/>
              </a:rPr>
              <a:t> auf das Runts-Portal hochgeladen werden.</a:t>
            </a:r>
          </a:p>
          <a:p>
            <a:pPr marL="0" indent="0">
              <a:lnSpc>
                <a:spcPts val="2600"/>
              </a:lnSpc>
              <a:spcBef>
                <a:spcPts val="0"/>
              </a:spcBef>
              <a:buFontTx/>
              <a:buNone/>
              <a:defRPr/>
            </a:pPr>
            <a:endParaRPr lang="de-DE" sz="1400" dirty="0">
              <a:latin typeface="Calibri" panose="020F0502020204030204" pitchFamily="34" charset="0"/>
              <a:cs typeface="Calibri" panose="020F0502020204030204" pitchFamily="34" charset="0"/>
            </a:endParaRPr>
          </a:p>
          <a:p>
            <a:pPr marL="533400" algn="just">
              <a:lnSpc>
                <a:spcPts val="2600"/>
              </a:lnSpc>
              <a:spcBef>
                <a:spcPts val="0"/>
              </a:spcBef>
              <a:buFont typeface="Wingdings" panose="05000000000000000000" pitchFamily="2" charset="2"/>
              <a:buChar char="Ø"/>
              <a:defRPr/>
            </a:pPr>
            <a:r>
              <a:rPr lang="de-DE" sz="1400" b="1" dirty="0">
                <a:solidFill>
                  <a:srgbClr val="000000"/>
                </a:solidFill>
                <a:latin typeface="Calibri" panose="020F0502020204030204" pitchFamily="34" charset="0"/>
                <a:cs typeface="Calibri" panose="020F0502020204030204" pitchFamily="34" charset="0"/>
              </a:rPr>
              <a:t>Mitgliederbuch </a:t>
            </a:r>
            <a:r>
              <a:rPr lang="de-DE" sz="1400" dirty="0">
                <a:solidFill>
                  <a:srgbClr val="000000"/>
                </a:solidFill>
                <a:latin typeface="Calibri" panose="020F0502020204030204" pitchFamily="34" charset="0"/>
                <a:cs typeface="Calibri" panose="020F0502020204030204" pitchFamily="34" charset="0"/>
              </a:rPr>
              <a:t>(Mitgliederliste);</a:t>
            </a:r>
          </a:p>
          <a:p>
            <a:pPr marL="533400" algn="just">
              <a:lnSpc>
                <a:spcPts val="2600"/>
              </a:lnSpc>
              <a:spcBef>
                <a:spcPts val="0"/>
              </a:spcBef>
              <a:buFont typeface="Wingdings" panose="05000000000000000000" pitchFamily="2" charset="2"/>
              <a:buChar char="Ø"/>
              <a:defRPr/>
            </a:pPr>
            <a:r>
              <a:rPr lang="de-DE" sz="1400" dirty="0">
                <a:solidFill>
                  <a:srgbClr val="000000"/>
                </a:solidFill>
                <a:latin typeface="Calibri" panose="020F0502020204030204" pitchFamily="34" charset="0"/>
                <a:cs typeface="Calibri" panose="020F0502020204030204" pitchFamily="34" charset="0"/>
              </a:rPr>
              <a:t>Buch der </a:t>
            </a:r>
            <a:r>
              <a:rPr lang="de-DE" sz="1400" b="1" dirty="0">
                <a:solidFill>
                  <a:srgbClr val="000000"/>
                </a:solidFill>
                <a:latin typeface="Calibri" panose="020F0502020204030204" pitchFamily="34" charset="0"/>
                <a:cs typeface="Calibri" panose="020F0502020204030204" pitchFamily="34" charset="0"/>
              </a:rPr>
              <a:t>Mitgliederversammlung</a:t>
            </a:r>
            <a:r>
              <a:rPr lang="de-DE" sz="1400" dirty="0">
                <a:solidFill>
                  <a:srgbClr val="000000"/>
                </a:solidFill>
                <a:latin typeface="Calibri" panose="020F0502020204030204" pitchFamily="34" charset="0"/>
                <a:cs typeface="Calibri" panose="020F0502020204030204" pitchFamily="34" charset="0"/>
              </a:rPr>
              <a:t>;</a:t>
            </a:r>
          </a:p>
          <a:p>
            <a:pPr marL="533400" algn="just">
              <a:lnSpc>
                <a:spcPts val="2600"/>
              </a:lnSpc>
              <a:spcBef>
                <a:spcPts val="0"/>
              </a:spcBef>
              <a:buFont typeface="Wingdings" panose="05000000000000000000" pitchFamily="2" charset="2"/>
              <a:buChar char="Ø"/>
              <a:defRPr/>
            </a:pPr>
            <a:r>
              <a:rPr lang="de-DE" sz="1400" dirty="0">
                <a:solidFill>
                  <a:srgbClr val="000000"/>
                </a:solidFill>
                <a:latin typeface="Calibri" panose="020F0502020204030204" pitchFamily="34" charset="0"/>
                <a:cs typeface="Calibri" panose="020F0502020204030204" pitchFamily="34" charset="0"/>
              </a:rPr>
              <a:t>Buch des </a:t>
            </a:r>
            <a:r>
              <a:rPr lang="de-DE" sz="1400" b="1" dirty="0">
                <a:solidFill>
                  <a:srgbClr val="000000"/>
                </a:solidFill>
                <a:latin typeface="Calibri" panose="020F0502020204030204" pitchFamily="34" charset="0"/>
                <a:cs typeface="Calibri" panose="020F0502020204030204" pitchFamily="34" charset="0"/>
              </a:rPr>
              <a:t>Verwaltungsorganes (Vorstand bzw. Ausschuss)</a:t>
            </a:r>
            <a:r>
              <a:rPr lang="de-DE" sz="1400" dirty="0">
                <a:solidFill>
                  <a:srgbClr val="000000"/>
                </a:solidFill>
                <a:latin typeface="Calibri" panose="020F0502020204030204" pitchFamily="34" charset="0"/>
                <a:cs typeface="Calibri" panose="020F0502020204030204" pitchFamily="34" charset="0"/>
              </a:rPr>
              <a:t>;</a:t>
            </a:r>
          </a:p>
          <a:p>
            <a:pPr marL="533400" algn="just">
              <a:lnSpc>
                <a:spcPts val="2600"/>
              </a:lnSpc>
              <a:spcBef>
                <a:spcPts val="0"/>
              </a:spcBef>
              <a:buFont typeface="Wingdings" panose="05000000000000000000" pitchFamily="2" charset="2"/>
              <a:buChar char="Ø"/>
              <a:defRPr/>
            </a:pPr>
            <a:r>
              <a:rPr lang="de-DE" sz="1400" dirty="0">
                <a:solidFill>
                  <a:srgbClr val="000000"/>
                </a:solidFill>
                <a:latin typeface="Calibri" panose="020F0502020204030204" pitchFamily="34" charset="0"/>
                <a:cs typeface="Calibri" panose="020F0502020204030204" pitchFamily="34" charset="0"/>
              </a:rPr>
              <a:t>Buch des </a:t>
            </a:r>
            <a:r>
              <a:rPr lang="de-DE" sz="1400" b="1" dirty="0">
                <a:solidFill>
                  <a:srgbClr val="000000"/>
                </a:solidFill>
                <a:latin typeface="Calibri" panose="020F0502020204030204" pitchFamily="34" charset="0"/>
                <a:cs typeface="Calibri" panose="020F0502020204030204" pitchFamily="34" charset="0"/>
              </a:rPr>
              <a:t>Kontrollorganes</a:t>
            </a:r>
            <a:r>
              <a:rPr lang="de-DE" sz="1400" dirty="0">
                <a:solidFill>
                  <a:srgbClr val="000000"/>
                </a:solidFill>
                <a:latin typeface="Calibri" panose="020F0502020204030204" pitchFamily="34" charset="0"/>
                <a:cs typeface="Calibri" panose="020F0502020204030204" pitchFamily="34" charset="0"/>
              </a:rPr>
              <a:t> und der </a:t>
            </a:r>
            <a:r>
              <a:rPr lang="de-DE" sz="1400" b="1" dirty="0">
                <a:solidFill>
                  <a:srgbClr val="000000"/>
                </a:solidFill>
                <a:latin typeface="Calibri" panose="020F0502020204030204" pitchFamily="34" charset="0"/>
                <a:cs typeface="Calibri" panose="020F0502020204030204" pitchFamily="34" charset="0"/>
              </a:rPr>
              <a:t>sonstigen Organe</a:t>
            </a:r>
            <a:r>
              <a:rPr lang="de-DE" sz="1400" dirty="0">
                <a:solidFill>
                  <a:srgbClr val="000000"/>
                </a:solidFill>
                <a:latin typeface="Calibri" panose="020F0502020204030204" pitchFamily="34" charset="0"/>
                <a:cs typeface="Calibri" panose="020F0502020204030204" pitchFamily="34" charset="0"/>
              </a:rPr>
              <a:t>, soweit welche vorgesehen sind;</a:t>
            </a:r>
          </a:p>
          <a:p>
            <a:pPr marL="533400" algn="just">
              <a:lnSpc>
                <a:spcPts val="2600"/>
              </a:lnSpc>
              <a:spcBef>
                <a:spcPts val="0"/>
              </a:spcBef>
              <a:buFont typeface="Wingdings" panose="05000000000000000000" pitchFamily="2" charset="2"/>
              <a:buChar char="Ø"/>
              <a:defRPr/>
            </a:pPr>
            <a:r>
              <a:rPr lang="de-DE" sz="1400" b="1" dirty="0">
                <a:solidFill>
                  <a:srgbClr val="000000"/>
                </a:solidFill>
                <a:latin typeface="Calibri" panose="020F0502020204030204" pitchFamily="34" charset="0"/>
                <a:cs typeface="Calibri" panose="020F0502020204030204" pitchFamily="34" charset="0"/>
              </a:rPr>
              <a:t>Verzeichnis der ehrenamtlich Tätigen (Freiwilligenregister)</a:t>
            </a:r>
            <a:r>
              <a:rPr lang="de-DE" sz="1400" dirty="0">
                <a:solidFill>
                  <a:srgbClr val="000000"/>
                </a:solidFill>
                <a:latin typeface="Calibri" panose="020F0502020204030204" pitchFamily="34" charset="0"/>
                <a:cs typeface="Calibri" panose="020F0502020204030204" pitchFamily="34" charset="0"/>
              </a:rPr>
              <a:t>:</a:t>
            </a:r>
          </a:p>
          <a:p>
            <a:pPr marL="190500" indent="0" algn="just">
              <a:lnSpc>
                <a:spcPts val="2600"/>
              </a:lnSpc>
              <a:spcBef>
                <a:spcPts val="0"/>
              </a:spcBef>
              <a:buFontTx/>
              <a:buNone/>
              <a:tabLst>
                <a:tab pos="538163" algn="l"/>
              </a:tabLst>
              <a:defRPr/>
            </a:pPr>
            <a:r>
              <a:rPr lang="de-DE" sz="1400" dirty="0">
                <a:solidFill>
                  <a:srgbClr val="000000"/>
                </a:solidFill>
                <a:latin typeface="Calibri" panose="020F0502020204030204" pitchFamily="34" charset="0"/>
                <a:cs typeface="Calibri" panose="020F0502020204030204" pitchFamily="34" charset="0"/>
              </a:rPr>
              <a:t>	einzutragen sind die Freiwilligen, die kontinuierlich für den Verein tätig sind.</a:t>
            </a:r>
          </a:p>
          <a:p>
            <a:pPr marL="533400" indent="0" algn="just">
              <a:lnSpc>
                <a:spcPts val="2600"/>
              </a:lnSpc>
              <a:spcBef>
                <a:spcPts val="0"/>
              </a:spcBef>
              <a:buFontTx/>
              <a:buNone/>
              <a:defRPr/>
            </a:pPr>
            <a:r>
              <a:rPr lang="de-DE" sz="1400" dirty="0">
                <a:solidFill>
                  <a:srgbClr val="000000"/>
                </a:solidFill>
                <a:latin typeface="Calibri" panose="020F0502020204030204" pitchFamily="34" charset="0"/>
                <a:cs typeface="Calibri" panose="020F0502020204030204" pitchFamily="34" charset="0"/>
              </a:rPr>
              <a:t>Achtung: dieses Verzeichnis muss vidimiert werden. Die </a:t>
            </a:r>
            <a:r>
              <a:rPr lang="de-DE" sz="1400" dirty="0" err="1">
                <a:solidFill>
                  <a:srgbClr val="000000"/>
                </a:solidFill>
                <a:latin typeface="Calibri" panose="020F0502020204030204" pitchFamily="34" charset="0"/>
                <a:cs typeface="Calibri" panose="020F0502020204030204" pitchFamily="34" charset="0"/>
              </a:rPr>
              <a:t>Vidimierung</a:t>
            </a:r>
            <a:r>
              <a:rPr lang="de-DE" sz="1400" dirty="0">
                <a:solidFill>
                  <a:srgbClr val="000000"/>
                </a:solidFill>
                <a:latin typeface="Calibri" panose="020F0502020204030204" pitchFamily="34" charset="0"/>
                <a:cs typeface="Calibri" panose="020F0502020204030204" pitchFamily="34" charset="0"/>
              </a:rPr>
              <a:t> kann über die Gemeinden erfolgen oder in digitaler Form (digitale Datei die jährlich vom gesetzlichen Vertreter mit Zeitstempel digital unterzeichnet wird - Art. 2215-bis ZGB).</a:t>
            </a:r>
          </a:p>
        </p:txBody>
      </p:sp>
      <p:sp>
        <p:nvSpPr>
          <p:cNvPr id="2" name="Rechteck 1">
            <a:extLst>
              <a:ext uri="{FF2B5EF4-FFF2-40B4-BE49-F238E27FC236}">
                <a16:creationId xmlns:a16="http://schemas.microsoft.com/office/drawing/2014/main" id="{07597804-F756-6A2F-CCD9-9684F5877D05}"/>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Bild 1" descr="Logo: Autonome Provinz Bozen - Provincia autonoma di Bolzano - Provinzia autonoma de Bulsan">
            <a:extLst>
              <a:ext uri="{FF2B5EF4-FFF2-40B4-BE49-F238E27FC236}">
                <a16:creationId xmlns:a16="http://schemas.microsoft.com/office/drawing/2014/main" id="{BEBCF875-102D-2C2A-EE1B-3D4F9D81EE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0E1BD990-7FBF-DEA4-2C53-27386A3EDD5E}"/>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5. Sonstige Verpflichtungen</a:t>
            </a:r>
          </a:p>
        </p:txBody>
      </p:sp>
      <p:sp>
        <p:nvSpPr>
          <p:cNvPr id="3" name="Inhaltsplatzhalter 2">
            <a:extLst>
              <a:ext uri="{FF2B5EF4-FFF2-40B4-BE49-F238E27FC236}">
                <a16:creationId xmlns:a16="http://schemas.microsoft.com/office/drawing/2014/main" id="{D878C79F-4F04-A5DC-B258-8F44ECD8A331}"/>
              </a:ext>
            </a:extLst>
          </p:cNvPr>
          <p:cNvSpPr>
            <a:spLocks noGrp="1"/>
          </p:cNvSpPr>
          <p:nvPr>
            <p:ph idx="1"/>
          </p:nvPr>
        </p:nvSpPr>
        <p:spPr>
          <a:xfrm>
            <a:off x="628650" y="1341438"/>
            <a:ext cx="7886700" cy="4418339"/>
          </a:xfrm>
        </p:spPr>
        <p:txBody>
          <a:bodyPr/>
          <a:lstStyle/>
          <a:p>
            <a:pPr marL="271463" indent="-271463">
              <a:lnSpc>
                <a:spcPts val="2100"/>
              </a:lnSpc>
              <a:spcBef>
                <a:spcPts val="0"/>
              </a:spcBef>
              <a:defRPr/>
            </a:pPr>
            <a:r>
              <a:rPr lang="de-DE" sz="1400" b="1" dirty="0">
                <a:latin typeface="Calibri" panose="020F0502020204030204" pitchFamily="34" charset="0"/>
                <a:cs typeface="Calibri" panose="020F0502020204030204" pitchFamily="34" charset="0"/>
              </a:rPr>
              <a:t>Versicherungspflicht für Freiwillige im Freiwilligenregister</a:t>
            </a:r>
          </a:p>
          <a:p>
            <a:pPr marL="271463" indent="0" algn="just">
              <a:lnSpc>
                <a:spcPts val="2100"/>
              </a:lnSpc>
              <a:spcBef>
                <a:spcPts val="0"/>
              </a:spcBef>
              <a:buFontTx/>
              <a:buNone/>
              <a:defRPr/>
            </a:pPr>
            <a:r>
              <a:rPr lang="de-DE" sz="1400" dirty="0">
                <a:solidFill>
                  <a:srgbClr val="000000"/>
                </a:solidFill>
                <a:latin typeface="Calibri" panose="020F0502020204030204" pitchFamily="34" charset="0"/>
                <a:cs typeface="Calibri" panose="020F0502020204030204" pitchFamily="34" charset="0"/>
              </a:rPr>
              <a:t>Körperschaften des Dritten Sektors, die ehrenamtliche Mitarbeiter einsetzen, müssen für diese im Zusammenhang mit der Freiwilligenarbeit eine </a:t>
            </a:r>
            <a:r>
              <a:rPr lang="de-DE" sz="1400" b="1" dirty="0">
                <a:solidFill>
                  <a:srgbClr val="000000"/>
                </a:solidFill>
                <a:latin typeface="Calibri" panose="020F0502020204030204" pitchFamily="34" charset="0"/>
                <a:cs typeface="Calibri" panose="020F0502020204030204" pitchFamily="34" charset="0"/>
              </a:rPr>
              <a:t>Unfall- und Krankenversicherung</a:t>
            </a:r>
            <a:r>
              <a:rPr lang="de-DE" sz="1400" dirty="0">
                <a:solidFill>
                  <a:srgbClr val="000000"/>
                </a:solidFill>
                <a:latin typeface="Calibri" panose="020F0502020204030204" pitchFamily="34" charset="0"/>
                <a:cs typeface="Calibri" panose="020F0502020204030204" pitchFamily="34" charset="0"/>
              </a:rPr>
              <a:t> sowie eine </a:t>
            </a:r>
            <a:r>
              <a:rPr lang="de-DE" sz="1400" b="1" dirty="0">
                <a:solidFill>
                  <a:srgbClr val="000000"/>
                </a:solidFill>
                <a:latin typeface="Calibri" panose="020F0502020204030204" pitchFamily="34" charset="0"/>
                <a:cs typeface="Calibri" panose="020F0502020204030204" pitchFamily="34" charset="0"/>
              </a:rPr>
              <a:t>Haftpflichtversicherung</a:t>
            </a:r>
            <a:r>
              <a:rPr lang="de-DE" sz="1400" dirty="0">
                <a:solidFill>
                  <a:srgbClr val="000000"/>
                </a:solidFill>
                <a:latin typeface="Calibri" panose="020F0502020204030204" pitchFamily="34" charset="0"/>
                <a:cs typeface="Calibri" panose="020F0502020204030204" pitchFamily="34" charset="0"/>
              </a:rPr>
              <a:t> abschließen.</a:t>
            </a:r>
          </a:p>
          <a:p>
            <a:pPr marL="0" indent="0" algn="just">
              <a:lnSpc>
                <a:spcPts val="2100"/>
              </a:lnSpc>
              <a:spcBef>
                <a:spcPts val="0"/>
              </a:spcBef>
              <a:buFontTx/>
              <a:buNone/>
              <a:defRPr/>
            </a:pPr>
            <a:endParaRPr lang="de-DE" sz="1400" dirty="0">
              <a:solidFill>
                <a:srgbClr val="000000"/>
              </a:solidFill>
              <a:latin typeface="Calibri" panose="020F0502020204030204" pitchFamily="34" charset="0"/>
              <a:cs typeface="Calibri" panose="020F0502020204030204" pitchFamily="34" charset="0"/>
            </a:endParaRPr>
          </a:p>
          <a:p>
            <a:pPr marL="0" indent="0" algn="ctr">
              <a:lnSpc>
                <a:spcPts val="2100"/>
              </a:lnSpc>
              <a:spcBef>
                <a:spcPts val="0"/>
              </a:spcBef>
              <a:buFontTx/>
              <a:buNone/>
              <a:defRPr/>
            </a:pPr>
            <a:r>
              <a:rPr lang="de-DE" sz="1400" b="1" dirty="0">
                <a:solidFill>
                  <a:srgbClr val="000000"/>
                </a:solidFill>
                <a:latin typeface="Calibri" panose="020F0502020204030204" pitchFamily="34" charset="0"/>
                <a:cs typeface="Calibri" panose="020F0502020204030204" pitchFamily="34" charset="0"/>
              </a:rPr>
              <a:t>Bitte beachten Sie zudem:</a:t>
            </a:r>
          </a:p>
          <a:p>
            <a:pPr marL="0" indent="0" algn="just">
              <a:lnSpc>
                <a:spcPts val="2100"/>
              </a:lnSpc>
              <a:spcBef>
                <a:spcPts val="0"/>
              </a:spcBef>
              <a:buFontTx/>
              <a:buNone/>
              <a:defRPr/>
            </a:pPr>
            <a:endParaRPr lang="de-DE" sz="300" dirty="0">
              <a:solidFill>
                <a:srgbClr val="000000"/>
              </a:solidFill>
              <a:latin typeface="Calibri" panose="020F0502020204030204" pitchFamily="34" charset="0"/>
              <a:cs typeface="Calibri" panose="020F0502020204030204" pitchFamily="34" charset="0"/>
            </a:endParaRPr>
          </a:p>
          <a:p>
            <a:pPr marL="357188" indent="-357188" algn="just">
              <a:lnSpc>
                <a:spcPts val="2100"/>
              </a:lnSpc>
              <a:spcBef>
                <a:spcPts val="0"/>
              </a:spcBef>
              <a:buFontTx/>
              <a:buNone/>
              <a:defRPr/>
            </a:pPr>
            <a:r>
              <a:rPr lang="de-DE" sz="1400" dirty="0">
                <a:solidFill>
                  <a:srgbClr val="000000"/>
                </a:solidFill>
                <a:latin typeface="Calibri" panose="020F0502020204030204" pitchFamily="34" charset="0"/>
                <a:cs typeface="Calibri" panose="020F0502020204030204" pitchFamily="34" charset="0"/>
                <a:sym typeface="Wingdings" panose="05000000000000000000" pitchFamily="2" charset="2"/>
              </a:rPr>
              <a:t>  der Status als freiwillig Tätiger ist unvereinbar mit einem bezahlten Arbeitsverhältnis mit derselben Körperschaft;</a:t>
            </a:r>
            <a:endParaRPr lang="de-DE" sz="1400" dirty="0">
              <a:solidFill>
                <a:srgbClr val="000000"/>
              </a:solidFill>
              <a:latin typeface="Calibri" panose="020F0502020204030204" pitchFamily="34" charset="0"/>
              <a:cs typeface="Calibri" panose="020F0502020204030204" pitchFamily="34" charset="0"/>
            </a:endParaRPr>
          </a:p>
          <a:p>
            <a:pPr algn="just">
              <a:lnSpc>
                <a:spcPts val="2100"/>
              </a:lnSpc>
              <a:spcBef>
                <a:spcPts val="0"/>
              </a:spcBef>
              <a:buFont typeface="Wingdings" panose="05000000000000000000" pitchFamily="2" charset="2"/>
              <a:buChar char="à"/>
              <a:defRPr/>
            </a:pPr>
            <a:r>
              <a:rPr lang="de-DE" sz="1400" dirty="0">
                <a:solidFill>
                  <a:srgbClr val="000000"/>
                </a:solidFill>
                <a:latin typeface="Calibri" panose="020F0502020204030204" pitchFamily="34" charset="0"/>
                <a:cs typeface="Calibri" panose="020F0502020204030204" pitchFamily="34" charset="0"/>
                <a:sym typeface="Wingdings" panose="05000000000000000000" pitchFamily="2" charset="2"/>
              </a:rPr>
              <a:t>für die ehrenamtliche Tätigkeit darf auf keinen Fall eine Vergütung entrichtet werden;</a:t>
            </a:r>
          </a:p>
          <a:p>
            <a:pPr algn="just">
              <a:lnSpc>
                <a:spcPts val="2100"/>
              </a:lnSpc>
              <a:spcBef>
                <a:spcPts val="0"/>
              </a:spcBef>
              <a:buFont typeface="Wingdings" panose="05000000000000000000" pitchFamily="2" charset="2"/>
              <a:buChar char="à"/>
              <a:defRPr/>
            </a:pPr>
            <a:r>
              <a:rPr lang="de-DE" sz="1400" dirty="0">
                <a:solidFill>
                  <a:srgbClr val="000000"/>
                </a:solidFill>
                <a:latin typeface="Calibri" panose="020F0502020204030204" pitchFamily="34" charset="0"/>
                <a:cs typeface="Calibri" panose="020F0502020204030204" pitchFamily="34" charset="0"/>
                <a:sym typeface="Wingdings" panose="05000000000000000000" pitchFamily="2" charset="2"/>
              </a:rPr>
              <a:t>es dürfen ausschließlich die effektiv entstandenen und dokumentierten Ausgaben erstattet werden;</a:t>
            </a:r>
          </a:p>
          <a:p>
            <a:pPr algn="just">
              <a:lnSpc>
                <a:spcPts val="2100"/>
              </a:lnSpc>
              <a:spcBef>
                <a:spcPts val="0"/>
              </a:spcBef>
              <a:buFont typeface="Wingdings" panose="05000000000000000000" pitchFamily="2" charset="2"/>
              <a:buChar char="à"/>
              <a:defRPr/>
            </a:pPr>
            <a:r>
              <a:rPr lang="de-DE" sz="1400" dirty="0">
                <a:solidFill>
                  <a:srgbClr val="000000"/>
                </a:solidFill>
                <a:latin typeface="Calibri" panose="020F0502020204030204" pitchFamily="34" charset="0"/>
                <a:cs typeface="Calibri" panose="020F0502020204030204" pitchFamily="34" charset="0"/>
                <a:sym typeface="Wingdings" panose="05000000000000000000" pitchFamily="2" charset="2"/>
              </a:rPr>
              <a:t>Pauschalkostenerstattungen sind nicht erlaubt;</a:t>
            </a:r>
          </a:p>
          <a:p>
            <a:pPr algn="just">
              <a:lnSpc>
                <a:spcPts val="2100"/>
              </a:lnSpc>
              <a:spcBef>
                <a:spcPts val="0"/>
              </a:spcBef>
              <a:buFont typeface="Wingdings" panose="05000000000000000000" pitchFamily="2" charset="2"/>
              <a:buChar char="à"/>
              <a:defRPr/>
            </a:pPr>
            <a:r>
              <a:rPr lang="de-DE" sz="1400" dirty="0">
                <a:solidFill>
                  <a:srgbClr val="000000"/>
                </a:solidFill>
                <a:latin typeface="Calibri" panose="020F0502020204030204" pitchFamily="34" charset="0"/>
                <a:cs typeface="Calibri" panose="020F0502020204030204" pitchFamily="34" charset="0"/>
                <a:sym typeface="Wingdings" panose="05000000000000000000" pitchFamily="2" charset="2"/>
              </a:rPr>
              <a:t>die von den Freiwilligen getragenen Kosten können auch gegen Vorlage einer Eigenbescheinigung gemäß Art. 46 DPR 445/2000 erstattet werden (max. 10 €/Tag und max. 150 €/Monat, zuständiges Vereinsorgan entscheidet, für welche Arten von Ausgaben diese Erstattungsart zulässig ist).</a:t>
            </a:r>
          </a:p>
          <a:p>
            <a:pPr algn="just">
              <a:buFont typeface="Wingdings" panose="05000000000000000000" pitchFamily="2" charset="2"/>
              <a:buChar char="à"/>
              <a:defRPr/>
            </a:pPr>
            <a:endParaRPr lang="de-DE" sz="1800"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algn="just">
              <a:buFont typeface="Wingdings" panose="05000000000000000000" pitchFamily="2" charset="2"/>
              <a:buChar char="à"/>
              <a:defRPr/>
            </a:pPr>
            <a:endParaRPr lang="de-DE" sz="1800" dirty="0">
              <a:solidFill>
                <a:srgbClr val="000000"/>
              </a:solidFill>
              <a:latin typeface="Arial" panose="020B0604020202020204" pitchFamily="34" charset="0"/>
            </a:endParaRPr>
          </a:p>
        </p:txBody>
      </p:sp>
      <p:sp>
        <p:nvSpPr>
          <p:cNvPr id="2" name="Rechteck 1">
            <a:extLst>
              <a:ext uri="{FF2B5EF4-FFF2-40B4-BE49-F238E27FC236}">
                <a16:creationId xmlns:a16="http://schemas.microsoft.com/office/drawing/2014/main" id="{1DF9DEC6-6844-5840-8214-69945D24C2F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Bild 1" descr="Logo: Autonome Provinz Bozen - Provincia autonoma di Bolzano - Provinzia autonoma de Bulsan">
            <a:extLst>
              <a:ext uri="{FF2B5EF4-FFF2-40B4-BE49-F238E27FC236}">
                <a16:creationId xmlns:a16="http://schemas.microsoft.com/office/drawing/2014/main" id="{7C2ACC8A-838F-5612-4786-B932740513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91445BC2-57CC-476C-8458-7FBEEAD033B4}"/>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5. Sonstige Verpflichtungen</a:t>
            </a:r>
          </a:p>
        </p:txBody>
      </p:sp>
      <p:sp>
        <p:nvSpPr>
          <p:cNvPr id="3" name="Inhaltsplatzhalter 2">
            <a:extLst>
              <a:ext uri="{FF2B5EF4-FFF2-40B4-BE49-F238E27FC236}">
                <a16:creationId xmlns:a16="http://schemas.microsoft.com/office/drawing/2014/main" id="{8414F53F-A41F-19A3-D9AA-471A5A11E349}"/>
              </a:ext>
            </a:extLst>
          </p:cNvPr>
          <p:cNvSpPr>
            <a:spLocks noGrp="1"/>
          </p:cNvSpPr>
          <p:nvPr>
            <p:ph idx="1"/>
          </p:nvPr>
        </p:nvSpPr>
        <p:spPr>
          <a:xfrm>
            <a:off x="628650" y="1412876"/>
            <a:ext cx="7886700" cy="4318622"/>
          </a:xfrm>
        </p:spPr>
        <p:txBody>
          <a:bodyPr/>
          <a:lstStyle/>
          <a:p>
            <a:pPr marL="271463" indent="-271463">
              <a:defRPr/>
            </a:pPr>
            <a:r>
              <a:rPr lang="de-DE" sz="1400" b="1" dirty="0">
                <a:latin typeface="Calibri" panose="020F0502020204030204" pitchFamily="34" charset="0"/>
                <a:cs typeface="Calibri" panose="020F0502020204030204" pitchFamily="34" charset="0"/>
              </a:rPr>
              <a:t>Meldungen in besonderen Fällen</a:t>
            </a:r>
          </a:p>
          <a:p>
            <a:pPr marL="0" indent="0">
              <a:buFontTx/>
              <a:buNone/>
              <a:defRPr/>
            </a:pPr>
            <a:endParaRPr lang="de-DE" sz="1400" b="1" dirty="0">
              <a:latin typeface="Calibri" panose="020F0502020204030204" pitchFamily="34" charset="0"/>
              <a:cs typeface="Calibri" panose="020F0502020204030204" pitchFamily="34" charset="0"/>
            </a:endParaRPr>
          </a:p>
          <a:p>
            <a:pPr algn="just">
              <a:buFont typeface="Wingdings" panose="05000000000000000000" pitchFamily="2" charset="2"/>
              <a:buChar char="à"/>
              <a:defRPr/>
            </a:pPr>
            <a:r>
              <a:rPr lang="de-DE" sz="1400" b="1" dirty="0">
                <a:latin typeface="Calibri" panose="020F0502020204030204" pitchFamily="34" charset="0"/>
                <a:cs typeface="Calibri" panose="020F0502020204030204" pitchFamily="34" charset="0"/>
              </a:rPr>
              <a:t>Überschreitung des gewählten Kriteriums für die weiteren Tätigkeiten </a:t>
            </a:r>
            <a:r>
              <a:rPr lang="de-DE" sz="1400" dirty="0">
                <a:latin typeface="Calibri" panose="020F0502020204030204" pitchFamily="34" charset="0"/>
                <a:cs typeface="Calibri" panose="020F0502020204030204" pitchFamily="34" charset="0"/>
              </a:rPr>
              <a:t>(die betreffenden Einnahmen überschreiten 30% der Gesamteinnahmen oder 66% der Gesamtkosten): dies muss dem Landesbüro mitgeteilt werden. Es besteht die Möglichkeit, im Folgejahr die Überschreitung auszugleichen. Sollte dies nicht erfolgen, wird die Körperschaft aus dem </a:t>
            </a:r>
            <a:r>
              <a:rPr lang="de-DE" sz="1400" dirty="0" err="1">
                <a:latin typeface="Calibri" panose="020F0502020204030204" pitchFamily="34" charset="0"/>
                <a:cs typeface="Calibri" panose="020F0502020204030204" pitchFamily="34" charset="0"/>
              </a:rPr>
              <a:t>Runts</a:t>
            </a:r>
            <a:r>
              <a:rPr lang="de-DE" sz="1400" dirty="0">
                <a:latin typeface="Calibri" panose="020F0502020204030204" pitchFamily="34" charset="0"/>
                <a:cs typeface="Calibri" panose="020F0502020204030204" pitchFamily="34" charset="0"/>
              </a:rPr>
              <a:t> gestrichen.</a:t>
            </a:r>
          </a:p>
          <a:p>
            <a:pPr algn="just">
              <a:buFont typeface="Wingdings" panose="05000000000000000000" pitchFamily="2" charset="2"/>
              <a:buChar char="à"/>
              <a:defRPr/>
            </a:pPr>
            <a:endParaRPr lang="de-DE" sz="1400" dirty="0">
              <a:latin typeface="Calibri" panose="020F0502020204030204" pitchFamily="34" charset="0"/>
              <a:cs typeface="Calibri" panose="020F0502020204030204" pitchFamily="34" charset="0"/>
            </a:endParaRPr>
          </a:p>
          <a:p>
            <a:pPr algn="just">
              <a:buFont typeface="Wingdings" panose="05000000000000000000" pitchFamily="2" charset="2"/>
              <a:buChar char="à"/>
              <a:defRPr/>
            </a:pPr>
            <a:r>
              <a:rPr lang="de-DE" sz="1400" b="1" dirty="0">
                <a:latin typeface="Calibri" panose="020F0502020204030204" pitchFamily="34" charset="0"/>
                <a:cs typeface="Calibri" panose="020F0502020204030204" pitchFamily="34" charset="0"/>
              </a:rPr>
              <a:t>Einkünfte aus gewerblichen Tätigkeiten überschreiten jene aus nicht gewerblichen Tätigkeiten</a:t>
            </a:r>
            <a:r>
              <a:rPr lang="de-DE" sz="1400" dirty="0">
                <a:latin typeface="Calibri" panose="020F0502020204030204" pitchFamily="34" charset="0"/>
                <a:cs typeface="Calibri" panose="020F0502020204030204" pitchFamily="34" charset="0"/>
              </a:rPr>
              <a:t>: dies muss dem Landesbüro mitgeteilt werden. In diesen Fällen erfolgt Einstufung als gewerbliche Körperschaft des Dritten Sektors.</a:t>
            </a:r>
          </a:p>
          <a:p>
            <a:pPr algn="just">
              <a:buFont typeface="Wingdings" panose="05000000000000000000" pitchFamily="2" charset="2"/>
              <a:buChar char="à"/>
              <a:defRPr/>
            </a:pPr>
            <a:endParaRPr lang="de-DE" sz="1400" dirty="0">
              <a:latin typeface="Calibri" panose="020F0502020204030204" pitchFamily="34" charset="0"/>
              <a:cs typeface="Calibri" panose="020F0502020204030204" pitchFamily="34" charset="0"/>
            </a:endParaRPr>
          </a:p>
          <a:p>
            <a:pPr algn="just">
              <a:buFont typeface="Wingdings" panose="05000000000000000000" pitchFamily="2" charset="2"/>
              <a:buChar char="à"/>
              <a:defRPr/>
            </a:pPr>
            <a:r>
              <a:rPr lang="de-DE" sz="1400" dirty="0">
                <a:latin typeface="Calibri" panose="020F0502020204030204" pitchFamily="34" charset="0"/>
                <a:cs typeface="Calibri" panose="020F0502020204030204" pitchFamily="34" charset="0"/>
              </a:rPr>
              <a:t>Im Falle der </a:t>
            </a:r>
            <a:r>
              <a:rPr lang="de-DE" sz="1400" b="1" dirty="0">
                <a:latin typeface="Calibri" panose="020F0502020204030204" pitchFamily="34" charset="0"/>
                <a:cs typeface="Calibri" panose="020F0502020204030204" pitchFamily="34" charset="0"/>
              </a:rPr>
              <a:t>Auflösung</a:t>
            </a:r>
            <a:r>
              <a:rPr lang="de-DE" sz="1400" dirty="0">
                <a:latin typeface="Calibri" panose="020F0502020204030204" pitchFamily="34" charset="0"/>
                <a:cs typeface="Calibri" panose="020F0502020204030204" pitchFamily="34" charset="0"/>
              </a:rPr>
              <a:t> muss vor der Übertragung des Restvermögens um die Stellungnahme des zuständigen Landesbüros angesucht werden.</a:t>
            </a:r>
          </a:p>
          <a:p>
            <a:pPr algn="just">
              <a:buFont typeface="Wingdings" panose="05000000000000000000" pitchFamily="2" charset="2"/>
              <a:buChar char="à"/>
              <a:defRPr/>
            </a:pPr>
            <a:endParaRPr lang="de-DE" sz="1400" dirty="0">
              <a:latin typeface="Calibri" panose="020F0502020204030204" pitchFamily="34" charset="0"/>
              <a:cs typeface="Calibri" panose="020F0502020204030204" pitchFamily="34" charset="0"/>
            </a:endParaRPr>
          </a:p>
          <a:p>
            <a:pPr algn="just">
              <a:buFont typeface="Wingdings" panose="05000000000000000000" pitchFamily="2" charset="2"/>
              <a:buChar char="à"/>
              <a:defRPr/>
            </a:pPr>
            <a:r>
              <a:rPr lang="de-DE" sz="1400" dirty="0">
                <a:latin typeface="Calibri" panose="020F0502020204030204" pitchFamily="34" charset="0"/>
                <a:cs typeface="Calibri" panose="020F0502020204030204" pitchFamily="34" charset="0"/>
              </a:rPr>
              <a:t>Im Falle der </a:t>
            </a:r>
            <a:r>
              <a:rPr lang="de-DE" sz="1400" b="1" dirty="0">
                <a:latin typeface="Calibri" panose="020F0502020204030204" pitchFamily="34" charset="0"/>
                <a:cs typeface="Calibri" panose="020F0502020204030204" pitchFamily="34" charset="0"/>
              </a:rPr>
              <a:t>Streichung</a:t>
            </a:r>
            <a:r>
              <a:rPr lang="de-DE" sz="1400" dirty="0">
                <a:latin typeface="Calibri" panose="020F0502020204030204" pitchFamily="34" charset="0"/>
                <a:cs typeface="Calibri" panose="020F0502020204030204" pitchFamily="34" charset="0"/>
              </a:rPr>
              <a:t> aus dem </a:t>
            </a:r>
            <a:r>
              <a:rPr lang="de-DE" sz="1400" dirty="0" err="1">
                <a:latin typeface="Calibri" panose="020F0502020204030204" pitchFamily="34" charset="0"/>
                <a:cs typeface="Calibri" panose="020F0502020204030204" pitchFamily="34" charset="0"/>
              </a:rPr>
              <a:t>Runts</a:t>
            </a:r>
            <a:r>
              <a:rPr lang="de-DE" sz="1400" dirty="0">
                <a:latin typeface="Calibri" panose="020F0502020204030204" pitchFamily="34" charset="0"/>
                <a:cs typeface="Calibri" panose="020F0502020204030204" pitchFamily="34" charset="0"/>
              </a:rPr>
              <a:t> muss vor der Übertragung des Vermögenszuwachses um die Stellungnahme des zuständigen Landesbüros angesucht werden.</a:t>
            </a:r>
          </a:p>
          <a:p>
            <a:pPr marL="0" indent="0" algn="just">
              <a:buFontTx/>
              <a:buNone/>
              <a:defRPr/>
            </a:pPr>
            <a:endParaRPr lang="de-DE" sz="1800" b="1" dirty="0">
              <a:latin typeface="Arial" panose="020B0604020202020204" pitchFamily="34" charset="0"/>
              <a:cs typeface="Arial" panose="020B0604020202020204" pitchFamily="34" charset="0"/>
            </a:endParaRPr>
          </a:p>
          <a:p>
            <a:pPr algn="just">
              <a:buFont typeface="Wingdings" panose="05000000000000000000" pitchFamily="2" charset="2"/>
              <a:buChar char="à"/>
              <a:defRPr/>
            </a:pPr>
            <a:endParaRPr lang="de-DE" sz="1800"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algn="just">
              <a:buFont typeface="Wingdings" panose="05000000000000000000" pitchFamily="2" charset="2"/>
              <a:buChar char="à"/>
              <a:defRPr/>
            </a:pPr>
            <a:endParaRPr lang="de-DE" sz="1800" dirty="0">
              <a:solidFill>
                <a:srgbClr val="000000"/>
              </a:solidFill>
              <a:latin typeface="Arial" panose="020B0604020202020204" pitchFamily="34" charset="0"/>
            </a:endParaRPr>
          </a:p>
        </p:txBody>
      </p:sp>
      <p:sp>
        <p:nvSpPr>
          <p:cNvPr id="2" name="Rechteck 1">
            <a:extLst>
              <a:ext uri="{FF2B5EF4-FFF2-40B4-BE49-F238E27FC236}">
                <a16:creationId xmlns:a16="http://schemas.microsoft.com/office/drawing/2014/main" id="{832E47F2-8937-19F0-84A0-6F6112ADC3B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Bild 1" descr="Logo: Autonome Provinz Bozen - Provincia autonoma di Bolzano - Provinzia autonoma de Bulsan">
            <a:extLst>
              <a:ext uri="{FF2B5EF4-FFF2-40B4-BE49-F238E27FC236}">
                <a16:creationId xmlns:a16="http://schemas.microsoft.com/office/drawing/2014/main" id="{C2A65D99-E7DE-51A7-AAD4-D7385253372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a:extLst>
              <a:ext uri="{FF2B5EF4-FFF2-40B4-BE49-F238E27FC236}">
                <a16:creationId xmlns:a16="http://schemas.microsoft.com/office/drawing/2014/main" id="{1BF9FE92-7F88-708F-F97D-2783A4BB5D40}"/>
              </a:ext>
            </a:extLst>
          </p:cNvPr>
          <p:cNvGraphicFramePr/>
          <p:nvPr>
            <p:extLst>
              <p:ext uri="{D42A27DB-BD31-4B8C-83A1-F6EECF244321}">
                <p14:modId xmlns:p14="http://schemas.microsoft.com/office/powerpoint/2010/main" val="3301094130"/>
              </p:ext>
            </p:extLst>
          </p:nvPr>
        </p:nvGraphicFramePr>
        <p:xfrm>
          <a:off x="611188" y="882650"/>
          <a:ext cx="8097837" cy="5354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feld 1">
            <a:extLst>
              <a:ext uri="{FF2B5EF4-FFF2-40B4-BE49-F238E27FC236}">
                <a16:creationId xmlns:a16="http://schemas.microsoft.com/office/drawing/2014/main" id="{F5B7A2FC-C8E3-D093-FF01-DF70BDB118F4}"/>
              </a:ext>
            </a:extLst>
          </p:cNvPr>
          <p:cNvSpPr txBox="1"/>
          <p:nvPr/>
        </p:nvSpPr>
        <p:spPr>
          <a:xfrm>
            <a:off x="611188" y="358775"/>
            <a:ext cx="8097837" cy="523875"/>
          </a:xfrm>
          <a:prstGeom prst="rect">
            <a:avLst/>
          </a:prstGeom>
          <a:solidFill>
            <a:srgbClr val="FFC9C9"/>
          </a:solidFill>
        </p:spPr>
        <p:txBody>
          <a:bodyPr>
            <a:spAutoFit/>
          </a:bodyPr>
          <a:lstStyle/>
          <a:p>
            <a:pPr algn="ctr">
              <a:defRPr/>
            </a:pPr>
            <a:r>
              <a:rPr lang="de-DE" altLang="de-DE" cap="all" dirty="0">
                <a:latin typeface="Calibri" panose="020F0502020204030204" pitchFamily="34" charset="0"/>
                <a:cs typeface="Calibri" panose="020F0502020204030204" pitchFamily="34" charset="0"/>
              </a:rPr>
              <a:t>Struktur</a:t>
            </a:r>
          </a:p>
        </p:txBody>
      </p:sp>
      <p:sp>
        <p:nvSpPr>
          <p:cNvPr id="3" name="Rechteck 2">
            <a:extLst>
              <a:ext uri="{FF2B5EF4-FFF2-40B4-BE49-F238E27FC236}">
                <a16:creationId xmlns:a16="http://schemas.microsoft.com/office/drawing/2014/main" id="{A154AC4A-545B-F32F-2F6E-37E622F6258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Bild 1" descr="Logo: Autonome Provinz Bozen - Provincia autonoma di Bolzano - Provinzia autonoma de Bulsan">
            <a:extLst>
              <a:ext uri="{FF2B5EF4-FFF2-40B4-BE49-F238E27FC236}">
                <a16:creationId xmlns:a16="http://schemas.microsoft.com/office/drawing/2014/main" id="{8A0E7FFA-A70F-1D56-B274-2A770C11000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65082" y="6265569"/>
            <a:ext cx="1564139" cy="42592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6A7EFD2C-8432-CBD4-8974-CF0457AB90F7}"/>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a:latin typeface="Calibri" panose="020F0502020204030204" pitchFamily="34" charset="0"/>
                <a:cs typeface="Calibri" panose="020F0502020204030204" pitchFamily="34" charset="0"/>
              </a:rPr>
              <a:t>6. Begriffe - Änderungsantrag</a:t>
            </a:r>
          </a:p>
        </p:txBody>
      </p:sp>
      <p:sp>
        <p:nvSpPr>
          <p:cNvPr id="3" name="Inhaltsplatzhalter 2">
            <a:extLst>
              <a:ext uri="{FF2B5EF4-FFF2-40B4-BE49-F238E27FC236}">
                <a16:creationId xmlns:a16="http://schemas.microsoft.com/office/drawing/2014/main" id="{BE16771A-42EA-9252-D4C4-B73A14EAD6ED}"/>
              </a:ext>
            </a:extLst>
          </p:cNvPr>
          <p:cNvSpPr>
            <a:spLocks noGrp="1"/>
          </p:cNvSpPr>
          <p:nvPr>
            <p:ph idx="1"/>
          </p:nvPr>
        </p:nvSpPr>
        <p:spPr>
          <a:xfrm>
            <a:off x="628650" y="1268413"/>
            <a:ext cx="7886700" cy="5040312"/>
          </a:xfrm>
        </p:spPr>
        <p:txBody>
          <a:bodyPr/>
          <a:lstStyle/>
          <a:p>
            <a:pPr algn="just">
              <a:defRPr/>
            </a:pPr>
            <a:r>
              <a:rPr lang="de-DE" sz="1600" dirty="0">
                <a:latin typeface="Calibri" panose="020F0502020204030204" pitchFamily="34" charset="0"/>
                <a:cs typeface="Calibri" panose="020F0502020204030204" pitchFamily="34" charset="0"/>
              </a:rPr>
              <a:t>richtige Klassifizierung der Dokumente und richtige Benennung der Ämter:</a:t>
            </a:r>
          </a:p>
          <a:p>
            <a:pPr algn="just">
              <a:defRPr/>
            </a:pPr>
            <a:endParaRPr lang="de-DE" sz="1400" dirty="0">
              <a:latin typeface="Calibri" panose="020F0502020204030204" pitchFamily="34" charset="0"/>
              <a:cs typeface="Calibri" panose="020F0502020204030204" pitchFamily="34" charset="0"/>
            </a:endParaRPr>
          </a:p>
          <a:p>
            <a:pPr algn="just">
              <a:defRPr/>
            </a:pPr>
            <a:endParaRPr lang="de-DE" sz="1400" dirty="0">
              <a:latin typeface="Calibri" panose="020F0502020204030204" pitchFamily="34" charset="0"/>
              <a:cs typeface="Calibri" panose="020F0502020204030204" pitchFamily="34" charset="0"/>
            </a:endParaRPr>
          </a:p>
          <a:p>
            <a:pPr algn="just">
              <a:defRPr/>
            </a:pPr>
            <a:endParaRPr lang="de-DE" sz="1400" dirty="0">
              <a:latin typeface="Calibri" panose="020F0502020204030204" pitchFamily="34" charset="0"/>
              <a:cs typeface="Calibri" panose="020F0502020204030204" pitchFamily="34" charset="0"/>
            </a:endParaRPr>
          </a:p>
          <a:p>
            <a:pPr algn="just">
              <a:defRPr/>
            </a:pPr>
            <a:endParaRPr lang="de-DE" sz="1400" dirty="0">
              <a:latin typeface="Calibri" panose="020F0502020204030204" pitchFamily="34" charset="0"/>
              <a:cs typeface="Calibri" panose="020F0502020204030204" pitchFamily="34" charset="0"/>
            </a:endParaRPr>
          </a:p>
          <a:p>
            <a:pPr algn="just">
              <a:defRPr/>
            </a:pPr>
            <a:endParaRPr lang="de-DE" sz="1400" dirty="0">
              <a:latin typeface="Calibri" panose="020F0502020204030204" pitchFamily="34" charset="0"/>
              <a:cs typeface="Calibri" panose="020F0502020204030204" pitchFamily="34" charset="0"/>
            </a:endParaRPr>
          </a:p>
          <a:p>
            <a:pPr algn="just">
              <a:defRPr/>
            </a:pPr>
            <a:endParaRPr lang="de-DE" sz="1400" dirty="0">
              <a:latin typeface="Calibri" panose="020F0502020204030204" pitchFamily="34" charset="0"/>
              <a:cs typeface="Calibri" panose="020F0502020204030204" pitchFamily="34" charset="0"/>
            </a:endParaRPr>
          </a:p>
          <a:p>
            <a:pPr algn="just">
              <a:defRPr/>
            </a:pPr>
            <a:endParaRPr lang="de-DE" sz="1400" dirty="0">
              <a:latin typeface="Calibri" panose="020F0502020204030204" pitchFamily="34" charset="0"/>
              <a:cs typeface="Calibri" panose="020F0502020204030204" pitchFamily="34" charset="0"/>
            </a:endParaRPr>
          </a:p>
          <a:p>
            <a:pPr algn="just">
              <a:defRPr/>
            </a:pPr>
            <a:endParaRPr lang="de-DE" sz="1400" dirty="0">
              <a:latin typeface="Calibri" panose="020F0502020204030204" pitchFamily="34" charset="0"/>
              <a:cs typeface="Calibri" panose="020F0502020204030204" pitchFamily="34" charset="0"/>
            </a:endParaRPr>
          </a:p>
          <a:p>
            <a:pPr algn="just">
              <a:defRPr/>
            </a:pPr>
            <a:endParaRPr lang="de-DE" sz="1400" dirty="0">
              <a:latin typeface="Calibri" panose="020F0502020204030204" pitchFamily="34" charset="0"/>
              <a:cs typeface="Calibri" panose="020F0502020204030204" pitchFamily="34" charset="0"/>
            </a:endParaRPr>
          </a:p>
          <a:p>
            <a:pPr algn="just">
              <a:defRPr/>
            </a:pPr>
            <a:endParaRPr lang="de-DE" sz="1400" dirty="0">
              <a:latin typeface="Calibri" panose="020F0502020204030204" pitchFamily="34" charset="0"/>
              <a:cs typeface="Calibri" panose="020F0502020204030204" pitchFamily="34" charset="0"/>
            </a:endParaRPr>
          </a:p>
          <a:p>
            <a:pPr algn="just">
              <a:buFont typeface="Symbol" panose="05050102010706020507" pitchFamily="18" charset="2"/>
              <a:buChar char="-"/>
              <a:defRPr/>
            </a:pPr>
            <a:endParaRPr lang="de-DE" sz="1400" dirty="0">
              <a:latin typeface="Calibri" panose="020F0502020204030204" pitchFamily="34" charset="0"/>
              <a:cs typeface="Calibri" panose="020F0502020204030204" pitchFamily="34" charset="0"/>
            </a:endParaRPr>
          </a:p>
          <a:p>
            <a:pPr algn="just">
              <a:buFont typeface="Symbol" panose="05050102010706020507" pitchFamily="18" charset="2"/>
              <a:buChar char="-"/>
              <a:defRPr/>
            </a:pPr>
            <a:endParaRPr lang="de-DE" sz="1400" dirty="0">
              <a:latin typeface="Calibri" panose="020F0502020204030204" pitchFamily="34" charset="0"/>
              <a:cs typeface="Calibri" panose="020F0502020204030204" pitchFamily="34" charset="0"/>
            </a:endParaRPr>
          </a:p>
          <a:p>
            <a:pPr algn="just">
              <a:buFont typeface="Symbol" panose="05050102010706020507" pitchFamily="18" charset="2"/>
              <a:buChar char="-"/>
              <a:defRPr/>
            </a:pPr>
            <a:endParaRPr lang="de-DE" sz="1400" dirty="0">
              <a:latin typeface="Calibri" panose="020F0502020204030204" pitchFamily="34" charset="0"/>
              <a:cs typeface="Calibri" panose="020F0502020204030204" pitchFamily="34" charset="0"/>
            </a:endParaRPr>
          </a:p>
          <a:p>
            <a:pPr marL="0" indent="0" algn="just">
              <a:buFontTx/>
              <a:buNone/>
              <a:tabLst>
                <a:tab pos="358775" algn="l"/>
              </a:tabLst>
              <a:defRPr/>
            </a:pPr>
            <a:endParaRPr lang="de-DE" sz="1400" dirty="0">
              <a:latin typeface="Calibri" panose="020F0502020204030204" pitchFamily="34" charset="0"/>
              <a:cs typeface="Calibri" panose="020F0502020204030204" pitchFamily="34" charset="0"/>
            </a:endParaRPr>
          </a:p>
          <a:p>
            <a:pPr marL="1168400" indent="-1168400" algn="just">
              <a:lnSpc>
                <a:spcPct val="150000"/>
              </a:lnSpc>
              <a:buFontTx/>
              <a:buNone/>
              <a:defRPr/>
            </a:pPr>
            <a:r>
              <a:rPr lang="de-DE" sz="1400" dirty="0">
                <a:latin typeface="Calibri" panose="020F0502020204030204" pitchFamily="34" charset="0"/>
                <a:cs typeface="Calibri" panose="020F0502020204030204" pitchFamily="34" charset="0"/>
                <a:sym typeface="Wingdings" panose="05000000000000000000" pitchFamily="2" charset="2"/>
              </a:rPr>
              <a:t></a:t>
            </a:r>
            <a:r>
              <a:rPr lang="de-DE" sz="1400" dirty="0">
                <a:latin typeface="Calibri" panose="020F0502020204030204" pitchFamily="34" charset="0"/>
                <a:cs typeface="Calibri" panose="020F0502020204030204" pitchFamily="34" charset="0"/>
              </a:rPr>
              <a:t>Achtung: </a:t>
            </a:r>
            <a:r>
              <a:rPr lang="de-DE" sz="1400" u="sng" dirty="0">
                <a:latin typeface="Calibri" panose="020F0502020204030204" pitchFamily="34" charset="0"/>
                <a:cs typeface="Calibri" panose="020F0502020204030204" pitchFamily="34" charset="0"/>
              </a:rPr>
              <a:t>nicht</a:t>
            </a:r>
            <a:r>
              <a:rPr lang="de-DE" sz="1400" dirty="0">
                <a:latin typeface="Calibri" panose="020F0502020204030204" pitchFamily="34" charset="0"/>
                <a:cs typeface="Calibri" panose="020F0502020204030204" pitchFamily="34" charset="0"/>
              </a:rPr>
              <a:t> verwenden: „</a:t>
            </a:r>
            <a:r>
              <a:rPr lang="de-DE" sz="1400" dirty="0" err="1">
                <a:latin typeface="Calibri" panose="020F0502020204030204" pitchFamily="34" charset="0"/>
                <a:cs typeface="Calibri" panose="020F0502020204030204" pitchFamily="34" charset="0"/>
              </a:rPr>
              <a:t>altro</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specificato</a:t>
            </a:r>
            <a:r>
              <a:rPr lang="de-DE" sz="1400" dirty="0">
                <a:latin typeface="Calibri" panose="020F0502020204030204" pitchFamily="34" charset="0"/>
                <a:cs typeface="Calibri" panose="020F0502020204030204" pitchFamily="34" charset="0"/>
              </a:rPr>
              <a:t> in </a:t>
            </a:r>
            <a:r>
              <a:rPr lang="de-DE" sz="1400" dirty="0" err="1">
                <a:latin typeface="Calibri" panose="020F0502020204030204" pitchFamily="34" charset="0"/>
                <a:cs typeface="Calibri" panose="020F0502020204030204" pitchFamily="34" charset="0"/>
              </a:rPr>
              <a:t>poteri</a:t>
            </a:r>
            <a:r>
              <a:rPr lang="de-DE" sz="1400" dirty="0">
                <a:latin typeface="Calibri" panose="020F0502020204030204" pitchFamily="34" charset="0"/>
                <a:cs typeface="Calibri" panose="020F0502020204030204" pitchFamily="34" charset="0"/>
              </a:rPr>
              <a:t>“ – „Sonstiges in Befugnissen spezifiziert“</a:t>
            </a:r>
          </a:p>
          <a:p>
            <a:pPr marL="1346200" indent="-1346200" algn="just">
              <a:lnSpc>
                <a:spcPct val="150000"/>
              </a:lnSpc>
              <a:buFontTx/>
              <a:buNone/>
              <a:tabLst>
                <a:tab pos="358775" algn="l"/>
              </a:tabLst>
              <a:defRPr/>
            </a:pPr>
            <a:r>
              <a:rPr lang="de-DE" sz="1400" dirty="0">
                <a:latin typeface="Calibri" panose="020F0502020204030204" pitchFamily="34" charset="0"/>
                <a:cs typeface="Calibri" panose="020F0502020204030204" pitchFamily="34" charset="0"/>
                <a:sym typeface="Wingdings" panose="05000000000000000000" pitchFamily="2" charset="2"/>
              </a:rPr>
              <a:t></a:t>
            </a:r>
            <a:r>
              <a:rPr lang="de-DE" sz="1400" dirty="0">
                <a:latin typeface="Calibri" panose="020F0502020204030204" pitchFamily="34" charset="0"/>
                <a:cs typeface="Calibri" panose="020F0502020204030204" pitchFamily="34" charset="0"/>
              </a:rPr>
              <a:t>Achtung: das Amt „</a:t>
            </a:r>
            <a:r>
              <a:rPr lang="de-DE" sz="1400" dirty="0" err="1">
                <a:latin typeface="Calibri" panose="020F0502020204030204" pitchFamily="34" charset="0"/>
                <a:cs typeface="Calibri" panose="020F0502020204030204" pitchFamily="34" charset="0"/>
              </a:rPr>
              <a:t>consigliere</a:t>
            </a:r>
            <a:r>
              <a:rPr lang="de-DE" sz="1400" dirty="0">
                <a:latin typeface="Calibri" panose="020F0502020204030204" pitchFamily="34" charset="0"/>
                <a:cs typeface="Calibri" panose="020F0502020204030204" pitchFamily="34" charset="0"/>
              </a:rPr>
              <a:t>“ wurde aus den auszuwählenden Ämtern entfernt</a:t>
            </a:r>
          </a:p>
          <a:p>
            <a:pPr marL="0" indent="0" algn="just">
              <a:buFontTx/>
              <a:buNone/>
              <a:tabLst>
                <a:tab pos="358775" algn="l"/>
              </a:tabLst>
              <a:defRPr/>
            </a:pPr>
            <a:endParaRPr lang="de-DE" sz="1600" dirty="0">
              <a:latin typeface="Arial" panose="020B0604020202020204" pitchFamily="34" charset="0"/>
              <a:cs typeface="Arial" panose="020B0604020202020204" pitchFamily="34" charset="0"/>
            </a:endParaRPr>
          </a:p>
          <a:p>
            <a:pPr marL="0" indent="0" algn="just">
              <a:buFontTx/>
              <a:buNone/>
              <a:tabLst>
                <a:tab pos="358775" algn="l"/>
              </a:tabLst>
              <a:defRPr/>
            </a:pPr>
            <a:r>
              <a:rPr lang="de-DE" sz="1600" dirty="0">
                <a:solidFill>
                  <a:srgbClr val="FF0000"/>
                </a:solidFill>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p:txBody>
      </p:sp>
      <p:graphicFrame>
        <p:nvGraphicFramePr>
          <p:cNvPr id="5" name="Tabelle 4">
            <a:extLst>
              <a:ext uri="{FF2B5EF4-FFF2-40B4-BE49-F238E27FC236}">
                <a16:creationId xmlns:a16="http://schemas.microsoft.com/office/drawing/2014/main" id="{30DA35D3-F81C-3BF5-CA35-9FF08FC9D538}"/>
              </a:ext>
            </a:extLst>
          </p:cNvPr>
          <p:cNvGraphicFramePr>
            <a:graphicFrameLocks noGrp="1"/>
          </p:cNvGraphicFramePr>
          <p:nvPr>
            <p:extLst>
              <p:ext uri="{D42A27DB-BD31-4B8C-83A1-F6EECF244321}">
                <p14:modId xmlns:p14="http://schemas.microsoft.com/office/powerpoint/2010/main" val="3915918847"/>
              </p:ext>
            </p:extLst>
          </p:nvPr>
        </p:nvGraphicFramePr>
        <p:xfrm>
          <a:off x="827088" y="1916113"/>
          <a:ext cx="7688262" cy="3038474"/>
        </p:xfrm>
        <a:graphic>
          <a:graphicData uri="http://schemas.openxmlformats.org/drawingml/2006/table">
            <a:tbl>
              <a:tblPr firstRow="1" bandRow="1">
                <a:tableStyleId>{616DA210-FB5B-4158-B5E0-FEB733F419BA}</a:tableStyleId>
              </a:tblPr>
              <a:tblGrid>
                <a:gridCol w="2425708">
                  <a:extLst>
                    <a:ext uri="{9D8B030D-6E8A-4147-A177-3AD203B41FA5}">
                      <a16:colId xmlns:a16="http://schemas.microsoft.com/office/drawing/2014/main" val="20000"/>
                    </a:ext>
                  </a:extLst>
                </a:gridCol>
                <a:gridCol w="2568398">
                  <a:extLst>
                    <a:ext uri="{9D8B030D-6E8A-4147-A177-3AD203B41FA5}">
                      <a16:colId xmlns:a16="http://schemas.microsoft.com/office/drawing/2014/main" val="20001"/>
                    </a:ext>
                  </a:extLst>
                </a:gridCol>
                <a:gridCol w="2694156">
                  <a:extLst>
                    <a:ext uri="{9D8B030D-6E8A-4147-A177-3AD203B41FA5}">
                      <a16:colId xmlns:a16="http://schemas.microsoft.com/office/drawing/2014/main" val="20002"/>
                    </a:ext>
                  </a:extLst>
                </a:gridCol>
              </a:tblGrid>
              <a:tr h="335351">
                <a:tc>
                  <a:txBody>
                    <a:bodyPr/>
                    <a:lstStyle/>
                    <a:p>
                      <a:endParaRPr lang="de-DE" sz="1600" dirty="0">
                        <a:solidFill>
                          <a:schemeClr val="tx1"/>
                        </a:solidFill>
                        <a:latin typeface="Calibri" panose="020F0502020204030204" pitchFamily="34" charset="0"/>
                        <a:cs typeface="Calibri" panose="020F0502020204030204" pitchFamily="34" charset="0"/>
                      </a:endParaRPr>
                    </a:p>
                  </a:txBody>
                  <a:tcPr marL="91445" marR="91445" marT="45707" marB="45707">
                    <a:solidFill>
                      <a:schemeClr val="accent1">
                        <a:lumMod val="40000"/>
                        <a:lumOff val="60000"/>
                      </a:schemeClr>
                    </a:solidFill>
                  </a:tcPr>
                </a:tc>
                <a:tc>
                  <a:txBody>
                    <a:bodyPr/>
                    <a:lstStyle/>
                    <a:p>
                      <a:r>
                        <a:rPr lang="de-DE" sz="1600" dirty="0">
                          <a:solidFill>
                            <a:schemeClr val="tx1"/>
                          </a:solidFill>
                          <a:latin typeface="Calibri" panose="020F0502020204030204" pitchFamily="34" charset="0"/>
                          <a:cs typeface="Calibri" panose="020F0502020204030204" pitchFamily="34" charset="0"/>
                        </a:rPr>
                        <a:t>Bezeichnung Portal de</a:t>
                      </a:r>
                    </a:p>
                  </a:txBody>
                  <a:tcPr marL="91445" marR="91445" marT="45707" marB="45707">
                    <a:solidFill>
                      <a:schemeClr val="accent1">
                        <a:lumMod val="40000"/>
                        <a:lumOff val="60000"/>
                      </a:schemeClr>
                    </a:solidFill>
                  </a:tcPr>
                </a:tc>
                <a:tc>
                  <a:txBody>
                    <a:bodyPr/>
                    <a:lstStyle/>
                    <a:p>
                      <a:r>
                        <a:rPr lang="de-DE" sz="1600" dirty="0">
                          <a:solidFill>
                            <a:schemeClr val="tx1"/>
                          </a:solidFill>
                          <a:latin typeface="Calibri" panose="020F0502020204030204" pitchFamily="34" charset="0"/>
                          <a:cs typeface="Calibri" panose="020F0502020204030204" pitchFamily="34" charset="0"/>
                        </a:rPr>
                        <a:t>Bezeichnung Portal </a:t>
                      </a:r>
                      <a:r>
                        <a:rPr lang="de-DE" sz="1600" dirty="0" err="1">
                          <a:solidFill>
                            <a:schemeClr val="tx1"/>
                          </a:solidFill>
                          <a:latin typeface="Calibri" panose="020F0502020204030204" pitchFamily="34" charset="0"/>
                          <a:cs typeface="Calibri" panose="020F0502020204030204" pitchFamily="34" charset="0"/>
                        </a:rPr>
                        <a:t>it</a:t>
                      </a:r>
                      <a:endParaRPr lang="de-DE" sz="1600" dirty="0">
                        <a:solidFill>
                          <a:schemeClr val="tx1"/>
                        </a:solidFill>
                        <a:latin typeface="Calibri" panose="020F0502020204030204" pitchFamily="34" charset="0"/>
                        <a:cs typeface="Calibri" panose="020F0502020204030204" pitchFamily="34" charset="0"/>
                      </a:endParaRPr>
                    </a:p>
                  </a:txBody>
                  <a:tcPr marL="91445" marR="91445" marT="45707" marB="45707">
                    <a:solidFill>
                      <a:schemeClr val="accent1">
                        <a:lumMod val="40000"/>
                        <a:lumOff val="60000"/>
                      </a:schemeClr>
                    </a:solidFill>
                  </a:tcPr>
                </a:tc>
                <a:extLst>
                  <a:ext uri="{0D108BD9-81ED-4DB2-BD59-A6C34878D82A}">
                    <a16:rowId xmlns:a16="http://schemas.microsoft.com/office/drawing/2014/main" val="10000"/>
                  </a:ext>
                </a:extLst>
              </a:tr>
              <a:tr h="335351">
                <a:tc>
                  <a:txBody>
                    <a:bodyPr/>
                    <a:lstStyle/>
                    <a:p>
                      <a:r>
                        <a:rPr lang="de-DE" sz="1400" dirty="0">
                          <a:latin typeface="Calibri" panose="020F0502020204030204" pitchFamily="34" charset="0"/>
                          <a:cs typeface="Calibri" panose="020F0502020204030204" pitchFamily="34" charset="0"/>
                        </a:rPr>
                        <a:t>Statut</a:t>
                      </a:r>
                    </a:p>
                  </a:txBody>
                  <a:tcPr marL="91445" marR="91445" marT="45707" marB="45707">
                    <a:solidFill>
                      <a:schemeClr val="bg1">
                        <a:alpha val="20000"/>
                      </a:schemeClr>
                    </a:solidFill>
                  </a:tcPr>
                </a:tc>
                <a:tc>
                  <a:txBody>
                    <a:bodyPr/>
                    <a:lstStyle/>
                    <a:p>
                      <a:r>
                        <a:rPr lang="de-DE" sz="1400" dirty="0">
                          <a:latin typeface="Calibri" panose="020F0502020204030204" pitchFamily="34" charset="0"/>
                          <a:cs typeface="Calibri" panose="020F0502020204030204" pitchFamily="34" charset="0"/>
                        </a:rPr>
                        <a:t>Satzung</a:t>
                      </a:r>
                    </a:p>
                  </a:txBody>
                  <a:tcPr marL="91445" marR="91445" marT="45707" marB="45707">
                    <a:solidFill>
                      <a:schemeClr val="bg1">
                        <a:alpha val="20000"/>
                      </a:schemeClr>
                    </a:solidFill>
                  </a:tcPr>
                </a:tc>
                <a:tc>
                  <a:txBody>
                    <a:bodyPr/>
                    <a:lstStyle/>
                    <a:p>
                      <a:r>
                        <a:rPr lang="de-DE" sz="1400" err="1">
                          <a:latin typeface="Calibri" panose="020F0502020204030204" pitchFamily="34" charset="0"/>
                          <a:cs typeface="Calibri" panose="020F0502020204030204" pitchFamily="34" charset="0"/>
                        </a:rPr>
                        <a:t>Statuto</a:t>
                      </a:r>
                      <a:endParaRPr lang="de-DE" sz="1400">
                        <a:latin typeface="Calibri" panose="020F0502020204030204" pitchFamily="34" charset="0"/>
                        <a:cs typeface="Calibri" panose="020F0502020204030204" pitchFamily="34" charset="0"/>
                      </a:endParaRPr>
                    </a:p>
                  </a:txBody>
                  <a:tcPr marL="91445" marR="91445" marT="45707" marB="45707">
                    <a:solidFill>
                      <a:schemeClr val="bg1">
                        <a:alpha val="20000"/>
                      </a:schemeClr>
                    </a:solidFill>
                  </a:tcPr>
                </a:tc>
                <a:extLst>
                  <a:ext uri="{0D108BD9-81ED-4DB2-BD59-A6C34878D82A}">
                    <a16:rowId xmlns:a16="http://schemas.microsoft.com/office/drawing/2014/main" val="10001"/>
                  </a:ext>
                </a:extLst>
              </a:tr>
              <a:tr h="5371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latin typeface="Calibri" panose="020F0502020204030204" pitchFamily="34" charset="0"/>
                          <a:cs typeface="Calibri" panose="020F0502020204030204" pitchFamily="34" charset="0"/>
                        </a:rPr>
                        <a:t>Gründungsakt</a:t>
                      </a:r>
                    </a:p>
                  </a:txBody>
                  <a:tcPr marL="91445" marR="91445" marT="45707" marB="45707">
                    <a:solidFill>
                      <a:schemeClr val="accent5">
                        <a:lumMod val="20000"/>
                        <a:lumOff val="80000"/>
                      </a:schemeClr>
                    </a:solidFill>
                  </a:tcPr>
                </a:tc>
                <a:tc>
                  <a:txBody>
                    <a:bodyPr/>
                    <a:lstStyle/>
                    <a:p>
                      <a:r>
                        <a:rPr lang="de-DE" sz="1400" dirty="0">
                          <a:latin typeface="Calibri" panose="020F0502020204030204" pitchFamily="34" charset="0"/>
                          <a:cs typeface="Calibri" panose="020F0502020204030204" pitchFamily="34" charset="0"/>
                        </a:rPr>
                        <a:t>Gründungsakt</a:t>
                      </a:r>
                    </a:p>
                  </a:txBody>
                  <a:tcPr marL="91445" marR="91445" marT="45707" marB="45707">
                    <a:solidFill>
                      <a:schemeClr val="accent5">
                        <a:lumMod val="20000"/>
                        <a:lumOff val="80000"/>
                      </a:schemeClr>
                    </a:solidFill>
                  </a:tcPr>
                </a:tc>
                <a:tc>
                  <a:txBody>
                    <a:bodyPr/>
                    <a:lstStyle/>
                    <a:p>
                      <a:r>
                        <a:rPr lang="de-DE" sz="1400">
                          <a:latin typeface="Calibri" panose="020F0502020204030204" pitchFamily="34" charset="0"/>
                          <a:cs typeface="Calibri" panose="020F0502020204030204" pitchFamily="34" charset="0"/>
                        </a:rPr>
                        <a:t>Atto </a:t>
                      </a:r>
                      <a:r>
                        <a:rPr lang="de-DE" sz="1400" err="1">
                          <a:latin typeface="Calibri" panose="020F0502020204030204" pitchFamily="34" charset="0"/>
                          <a:cs typeface="Calibri" panose="020F0502020204030204" pitchFamily="34" charset="0"/>
                        </a:rPr>
                        <a:t>costitutivo</a:t>
                      </a:r>
                      <a:endParaRPr lang="de-DE" sz="1400">
                        <a:latin typeface="Calibri" panose="020F0502020204030204" pitchFamily="34" charset="0"/>
                        <a:cs typeface="Calibri" panose="020F0502020204030204" pitchFamily="34" charset="0"/>
                      </a:endParaRPr>
                    </a:p>
                  </a:txBody>
                  <a:tcPr marL="91445" marR="91445" marT="45707" marB="45707">
                    <a:solidFill>
                      <a:schemeClr val="accent5">
                        <a:lumMod val="20000"/>
                        <a:lumOff val="80000"/>
                      </a:schemeClr>
                    </a:solidFill>
                  </a:tcPr>
                </a:tc>
                <a:extLst>
                  <a:ext uri="{0D108BD9-81ED-4DB2-BD59-A6C34878D82A}">
                    <a16:rowId xmlns:a16="http://schemas.microsoft.com/office/drawing/2014/main" val="10002"/>
                  </a:ext>
                </a:extLst>
              </a:tr>
              <a:tr h="1067162">
                <a:tc>
                  <a:txBody>
                    <a:bodyPr/>
                    <a:lstStyle/>
                    <a:p>
                      <a:r>
                        <a:rPr lang="de-DE" sz="1400" dirty="0">
                          <a:latin typeface="Calibri" panose="020F0502020204030204" pitchFamily="34" charset="0"/>
                          <a:cs typeface="Calibri" panose="020F0502020204030204" pitchFamily="34" charset="0"/>
                        </a:rPr>
                        <a:t>Ersatzerklärung bei nicht auffindbarem oder unwiederbringlichem Gründungsakt </a:t>
                      </a:r>
                    </a:p>
                  </a:txBody>
                  <a:tcPr marL="91445" marR="91445" marT="45707" marB="45707">
                    <a:solidFill>
                      <a:schemeClr val="bg1">
                        <a:alpha val="20000"/>
                      </a:schemeClr>
                    </a:solidFill>
                  </a:tcPr>
                </a:tc>
                <a:tc>
                  <a:txBody>
                    <a:bodyPr/>
                    <a:lstStyle/>
                    <a:p>
                      <a:r>
                        <a:rPr lang="de-DE" sz="1400" dirty="0">
                          <a:latin typeface="Calibri" panose="020F0502020204030204" pitchFamily="34" charset="0"/>
                          <a:cs typeface="Calibri" panose="020F0502020204030204" pitchFamily="34" charset="0"/>
                        </a:rPr>
                        <a:t>Dokumentation der Nichtexistenz oder Unwiederbringlichkeit</a:t>
                      </a:r>
                    </a:p>
                  </a:txBody>
                  <a:tcPr marL="91445" marR="91445" marT="45707" marB="45707">
                    <a:solidFill>
                      <a:schemeClr val="bg1">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a:latin typeface="Calibri" panose="020F0502020204030204" pitchFamily="34" charset="0"/>
                          <a:cs typeface="Calibri" panose="020F0502020204030204" pitchFamily="34" charset="0"/>
                        </a:rPr>
                        <a:t>Documentazione</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insussistenza</a:t>
                      </a:r>
                      <a:r>
                        <a:rPr lang="de-DE" sz="1400" dirty="0">
                          <a:latin typeface="Calibri" panose="020F0502020204030204" pitchFamily="34" charset="0"/>
                          <a:cs typeface="Calibri" panose="020F0502020204030204" pitchFamily="34" charset="0"/>
                        </a:rPr>
                        <a:t> o </a:t>
                      </a:r>
                      <a:r>
                        <a:rPr lang="de-DE" sz="1400" dirty="0" err="1">
                          <a:latin typeface="Calibri" panose="020F0502020204030204" pitchFamily="34" charset="0"/>
                          <a:cs typeface="Calibri" panose="020F0502020204030204" pitchFamily="34" charset="0"/>
                        </a:rPr>
                        <a:t>irrecuperabilità</a:t>
                      </a:r>
                      <a:endParaRPr lang="de-DE" sz="1400" dirty="0">
                        <a:latin typeface="Calibri" panose="020F0502020204030204" pitchFamily="34" charset="0"/>
                        <a:cs typeface="Calibri" panose="020F0502020204030204" pitchFamily="34" charset="0"/>
                      </a:endParaRPr>
                    </a:p>
                    <a:p>
                      <a:endParaRPr lang="de-DE" sz="1400" dirty="0">
                        <a:latin typeface="Calibri" panose="020F0502020204030204" pitchFamily="34" charset="0"/>
                        <a:cs typeface="Calibri" panose="020F0502020204030204" pitchFamily="34" charset="0"/>
                      </a:endParaRPr>
                    </a:p>
                  </a:txBody>
                  <a:tcPr marL="91445" marR="91445" marT="45707" marB="45707">
                    <a:solidFill>
                      <a:schemeClr val="bg1">
                        <a:alpha val="20000"/>
                      </a:schemeClr>
                    </a:solidFill>
                  </a:tcPr>
                </a:tc>
                <a:extLst>
                  <a:ext uri="{0D108BD9-81ED-4DB2-BD59-A6C34878D82A}">
                    <a16:rowId xmlns:a16="http://schemas.microsoft.com/office/drawing/2014/main" val="10003"/>
                  </a:ext>
                </a:extLst>
              </a:tr>
              <a:tr h="763412">
                <a:tc>
                  <a:txBody>
                    <a:bodyPr/>
                    <a:lstStyle/>
                    <a:p>
                      <a:r>
                        <a:rPr lang="de-DE" sz="1400" dirty="0">
                          <a:latin typeface="Calibri" panose="020F0502020204030204" pitchFamily="34" charset="0"/>
                          <a:cs typeface="Calibri" panose="020F0502020204030204" pitchFamily="34" charset="0"/>
                        </a:rPr>
                        <a:t>Ausschussmitglieder / Vorstandsmitglieder</a:t>
                      </a:r>
                    </a:p>
                  </a:txBody>
                  <a:tcPr marL="91445" marR="91445" marT="45707" marB="45707">
                    <a:solidFill>
                      <a:schemeClr val="accent5">
                        <a:lumMod val="20000"/>
                        <a:lumOff val="80000"/>
                      </a:schemeClr>
                    </a:solidFill>
                  </a:tcPr>
                </a:tc>
                <a:tc>
                  <a:txBody>
                    <a:bodyPr/>
                    <a:lstStyle/>
                    <a:p>
                      <a:r>
                        <a:rPr lang="de-DE" sz="1400">
                          <a:latin typeface="Calibri" panose="020F0502020204030204" pitchFamily="34" charset="0"/>
                          <a:cs typeface="Calibri" panose="020F0502020204030204" pitchFamily="34" charset="0"/>
                        </a:rPr>
                        <a:t>Mitglied des Verwaltungsorgans</a:t>
                      </a:r>
                    </a:p>
                  </a:txBody>
                  <a:tcPr marL="91445" marR="91445" marT="45707" marB="45707">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err="1">
                          <a:latin typeface="Calibri" panose="020F0502020204030204" pitchFamily="34" charset="0"/>
                          <a:cs typeface="Calibri" panose="020F0502020204030204" pitchFamily="34" charset="0"/>
                        </a:rPr>
                        <a:t>Componente</a:t>
                      </a:r>
                      <a:r>
                        <a:rPr lang="de-DE" sz="1400" dirty="0">
                          <a:latin typeface="Calibri" panose="020F0502020204030204" pitchFamily="34" charset="0"/>
                          <a:cs typeface="Calibri" panose="020F0502020204030204" pitchFamily="34" charset="0"/>
                        </a:rPr>
                        <a:t> </a:t>
                      </a:r>
                      <a:r>
                        <a:rPr lang="de-DE" sz="1400" dirty="0" err="1">
                          <a:latin typeface="Calibri" panose="020F0502020204030204" pitchFamily="34" charset="0"/>
                          <a:cs typeface="Calibri" panose="020F0502020204030204" pitchFamily="34" charset="0"/>
                        </a:rPr>
                        <a:t>organo</a:t>
                      </a:r>
                      <a:r>
                        <a:rPr lang="de-DE" sz="1400" dirty="0">
                          <a:latin typeface="Calibri" panose="020F0502020204030204" pitchFamily="34" charset="0"/>
                          <a:cs typeface="Calibri" panose="020F0502020204030204" pitchFamily="34" charset="0"/>
                        </a:rPr>
                        <a:t> di </a:t>
                      </a:r>
                      <a:r>
                        <a:rPr lang="de-DE" sz="1400" dirty="0" err="1">
                          <a:latin typeface="Calibri" panose="020F0502020204030204" pitchFamily="34" charset="0"/>
                          <a:cs typeface="Calibri" panose="020F0502020204030204" pitchFamily="34" charset="0"/>
                        </a:rPr>
                        <a:t>amministrazione</a:t>
                      </a:r>
                      <a:endParaRPr lang="de-DE" sz="1400" dirty="0">
                        <a:latin typeface="Calibri" panose="020F0502020204030204" pitchFamily="34" charset="0"/>
                        <a:cs typeface="Calibri" panose="020F0502020204030204" pitchFamily="34" charset="0"/>
                      </a:endParaRPr>
                    </a:p>
                  </a:txBody>
                  <a:tcPr marL="91445" marR="91445" marT="45707" marB="45707">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2" name="Rechteck 1">
            <a:extLst>
              <a:ext uri="{FF2B5EF4-FFF2-40B4-BE49-F238E27FC236}">
                <a16:creationId xmlns:a16="http://schemas.microsoft.com/office/drawing/2014/main" id="{2CF46140-17AB-69B3-BD78-23CF117D04A4}"/>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Bild 1" descr="Logo: Autonome Provinz Bozen - Provincia autonoma di Bolzano - Provinzia autonoma de Bulsan">
            <a:extLst>
              <a:ext uri="{FF2B5EF4-FFF2-40B4-BE49-F238E27FC236}">
                <a16:creationId xmlns:a16="http://schemas.microsoft.com/office/drawing/2014/main" id="{73BEF98B-ACF9-2138-1F0B-61D7A6B120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BC4665D2-1DB2-AB63-CCE1-3F674AEA86D3}"/>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6. Begriffe - Bilanzhinterlegung</a:t>
            </a:r>
          </a:p>
        </p:txBody>
      </p:sp>
      <p:sp>
        <p:nvSpPr>
          <p:cNvPr id="3" name="Inhaltsplatzhalter 2">
            <a:extLst>
              <a:ext uri="{FF2B5EF4-FFF2-40B4-BE49-F238E27FC236}">
                <a16:creationId xmlns:a16="http://schemas.microsoft.com/office/drawing/2014/main" id="{CD019BA9-1077-D420-A6B7-DF8336B11757}"/>
              </a:ext>
            </a:extLst>
          </p:cNvPr>
          <p:cNvSpPr>
            <a:spLocks noGrp="1"/>
          </p:cNvSpPr>
          <p:nvPr>
            <p:ph idx="1"/>
          </p:nvPr>
        </p:nvSpPr>
        <p:spPr>
          <a:xfrm>
            <a:off x="628650" y="1268413"/>
            <a:ext cx="7886700" cy="4968875"/>
          </a:xfrm>
        </p:spPr>
        <p:txBody>
          <a:bodyPr/>
          <a:lstStyle/>
          <a:p>
            <a:pPr marL="0" indent="0">
              <a:buFontTx/>
              <a:buNone/>
              <a:defRPr/>
            </a:pPr>
            <a:endParaRPr lang="de-DE" sz="800" b="1" dirty="0">
              <a:latin typeface="Calibri" panose="020F0502020204030204" pitchFamily="34" charset="0"/>
              <a:cs typeface="Calibri" panose="020F0502020204030204" pitchFamily="34" charset="0"/>
            </a:endParaRPr>
          </a:p>
          <a:p>
            <a:pPr algn="just">
              <a:defRPr/>
            </a:pPr>
            <a:r>
              <a:rPr lang="de-DE" sz="1600" dirty="0">
                <a:latin typeface="Calibri" panose="020F0502020204030204" pitchFamily="34" charset="0"/>
                <a:cs typeface="Calibri" panose="020F0502020204030204" pitchFamily="34" charset="0"/>
              </a:rPr>
              <a:t>richtige Klassifizierung der Dokumente:</a:t>
            </a:r>
          </a:p>
          <a:p>
            <a:pPr marL="0" indent="0" algn="just">
              <a:buFontTx/>
              <a:buNone/>
              <a:defRPr/>
            </a:pPr>
            <a:endParaRPr lang="de-DE" sz="1600" dirty="0">
              <a:latin typeface="Calibri" panose="020F0502020204030204" pitchFamily="34" charset="0"/>
              <a:cs typeface="Calibri" panose="020F0502020204030204" pitchFamily="34" charset="0"/>
            </a:endParaRPr>
          </a:p>
          <a:p>
            <a:pPr algn="just">
              <a:defRPr/>
            </a:pPr>
            <a:endParaRPr lang="de-DE" sz="1600" dirty="0">
              <a:latin typeface="Calibri" panose="020F0502020204030204" pitchFamily="34" charset="0"/>
              <a:cs typeface="Calibri" panose="020F0502020204030204" pitchFamily="34" charset="0"/>
            </a:endParaRPr>
          </a:p>
          <a:p>
            <a:pPr algn="just">
              <a:defRPr/>
            </a:pPr>
            <a:endParaRPr lang="de-DE" sz="1600" dirty="0">
              <a:latin typeface="Calibri" panose="020F0502020204030204" pitchFamily="34" charset="0"/>
              <a:cs typeface="Calibri" panose="020F0502020204030204" pitchFamily="34" charset="0"/>
            </a:endParaRPr>
          </a:p>
          <a:p>
            <a:pPr algn="just">
              <a:defRPr/>
            </a:pPr>
            <a:endParaRPr lang="de-DE" sz="1600" dirty="0">
              <a:latin typeface="Calibri" panose="020F0502020204030204" pitchFamily="34" charset="0"/>
              <a:cs typeface="Calibri" panose="020F0502020204030204" pitchFamily="34" charset="0"/>
            </a:endParaRPr>
          </a:p>
          <a:p>
            <a:pPr algn="just">
              <a:defRPr/>
            </a:pPr>
            <a:endParaRPr lang="de-DE" sz="1600" dirty="0">
              <a:latin typeface="Calibri" panose="020F0502020204030204" pitchFamily="34" charset="0"/>
              <a:cs typeface="Calibri" panose="020F0502020204030204" pitchFamily="34" charset="0"/>
            </a:endParaRPr>
          </a:p>
          <a:p>
            <a:pPr algn="just">
              <a:defRPr/>
            </a:pPr>
            <a:endParaRPr lang="de-DE" sz="1600" dirty="0">
              <a:latin typeface="Calibri" panose="020F0502020204030204" pitchFamily="34" charset="0"/>
              <a:cs typeface="Calibri" panose="020F0502020204030204" pitchFamily="34" charset="0"/>
            </a:endParaRPr>
          </a:p>
          <a:p>
            <a:pPr algn="just">
              <a:buFont typeface="Symbol" panose="05050102010706020507" pitchFamily="18" charset="2"/>
              <a:buChar char="-"/>
              <a:defRPr/>
            </a:pPr>
            <a:endParaRPr lang="de-DE" sz="1600" dirty="0">
              <a:latin typeface="Calibri" panose="020F0502020204030204" pitchFamily="34" charset="0"/>
              <a:cs typeface="Calibri" panose="020F0502020204030204" pitchFamily="34" charset="0"/>
            </a:endParaRPr>
          </a:p>
          <a:p>
            <a:pPr algn="just">
              <a:buFont typeface="Symbol" panose="05050102010706020507" pitchFamily="18" charset="2"/>
              <a:buChar char="-"/>
              <a:defRPr/>
            </a:pPr>
            <a:endParaRPr lang="de-DE" sz="1600" dirty="0">
              <a:latin typeface="Calibri" panose="020F0502020204030204" pitchFamily="34" charset="0"/>
              <a:cs typeface="Calibri" panose="020F0502020204030204" pitchFamily="34" charset="0"/>
            </a:endParaRPr>
          </a:p>
          <a:p>
            <a:pPr algn="just">
              <a:buFont typeface="Symbol" panose="05050102010706020507" pitchFamily="18" charset="2"/>
              <a:buChar char="-"/>
              <a:defRPr/>
            </a:pPr>
            <a:endParaRPr lang="de-DE" sz="1600" dirty="0">
              <a:latin typeface="Calibri" panose="020F0502020204030204" pitchFamily="34" charset="0"/>
              <a:cs typeface="Calibri" panose="020F0502020204030204" pitchFamily="34" charset="0"/>
            </a:endParaRPr>
          </a:p>
          <a:p>
            <a:pPr marL="0" indent="0" algn="just">
              <a:buFontTx/>
              <a:buNone/>
              <a:tabLst>
                <a:tab pos="358775" algn="l"/>
              </a:tabLst>
              <a:defRPr/>
            </a:pPr>
            <a:endParaRPr lang="de-DE" sz="1600" dirty="0">
              <a:latin typeface="Calibri" panose="020F0502020204030204" pitchFamily="34" charset="0"/>
              <a:cs typeface="Calibri" panose="020F0502020204030204" pitchFamily="34" charset="0"/>
            </a:endParaRPr>
          </a:p>
          <a:p>
            <a:pPr marL="0" indent="0" algn="just">
              <a:buFontTx/>
              <a:buNone/>
              <a:tabLst>
                <a:tab pos="358775" algn="l"/>
              </a:tabLst>
              <a:defRPr/>
            </a:pPr>
            <a:endParaRPr lang="de-DE" sz="1600" dirty="0">
              <a:latin typeface="Calibri" panose="020F0502020204030204" pitchFamily="34" charset="0"/>
              <a:cs typeface="Calibri" panose="020F0502020204030204" pitchFamily="34" charset="0"/>
            </a:endParaRPr>
          </a:p>
          <a:p>
            <a:pPr marL="0" indent="0" algn="just">
              <a:buFontTx/>
              <a:buNone/>
              <a:tabLst>
                <a:tab pos="358775" algn="l"/>
              </a:tabLst>
              <a:defRPr/>
            </a:pPr>
            <a:endParaRPr lang="de-DE" sz="1600" dirty="0">
              <a:latin typeface="Calibri" panose="020F0502020204030204" pitchFamily="34" charset="0"/>
              <a:cs typeface="Calibri" panose="020F0502020204030204" pitchFamily="34" charset="0"/>
            </a:endParaRPr>
          </a:p>
          <a:p>
            <a:pPr marL="0" indent="0" algn="just">
              <a:buFontTx/>
              <a:buNone/>
              <a:tabLst>
                <a:tab pos="358775" algn="l"/>
              </a:tabLst>
              <a:defRPr/>
            </a:pPr>
            <a:r>
              <a:rPr lang="de-DE" sz="1400" dirty="0">
                <a:latin typeface="Calibri" panose="020F0502020204030204" pitchFamily="34" charset="0"/>
                <a:cs typeface="Calibri" panose="020F0502020204030204" pitchFamily="34" charset="0"/>
                <a:sym typeface="Wingdings" panose="05000000000000000000" pitchFamily="2" charset="2"/>
              </a:rPr>
              <a:t> </a:t>
            </a:r>
            <a:r>
              <a:rPr lang="de-DE" sz="1400" dirty="0">
                <a:latin typeface="Calibri" panose="020F0502020204030204" pitchFamily="34" charset="0"/>
                <a:cs typeface="Calibri" panose="020F0502020204030204" pitchFamily="34" charset="0"/>
              </a:rPr>
              <a:t>Achtung: Bilanz ≠ Sozialbilanz</a:t>
            </a:r>
          </a:p>
          <a:p>
            <a:pPr marL="0" indent="0" algn="just">
              <a:buFontTx/>
              <a:buNone/>
              <a:tabLst>
                <a:tab pos="358775" algn="l"/>
              </a:tabLst>
              <a:defRPr/>
            </a:pPr>
            <a:r>
              <a:rPr lang="de-DE" sz="1600" dirty="0">
                <a:solidFill>
                  <a:srgbClr val="FF0000"/>
                </a:solidFill>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p:txBody>
      </p:sp>
      <p:graphicFrame>
        <p:nvGraphicFramePr>
          <p:cNvPr id="5" name="Tabelle 4">
            <a:extLst>
              <a:ext uri="{FF2B5EF4-FFF2-40B4-BE49-F238E27FC236}">
                <a16:creationId xmlns:a16="http://schemas.microsoft.com/office/drawing/2014/main" id="{33BA40A3-91E6-C697-96E0-2FDC01F7C735}"/>
              </a:ext>
            </a:extLst>
          </p:cNvPr>
          <p:cNvGraphicFramePr>
            <a:graphicFrameLocks noGrp="1"/>
          </p:cNvGraphicFramePr>
          <p:nvPr>
            <p:extLst>
              <p:ext uri="{D42A27DB-BD31-4B8C-83A1-F6EECF244321}">
                <p14:modId xmlns:p14="http://schemas.microsoft.com/office/powerpoint/2010/main" val="1708454420"/>
              </p:ext>
            </p:extLst>
          </p:nvPr>
        </p:nvGraphicFramePr>
        <p:xfrm>
          <a:off x="755650" y="1963738"/>
          <a:ext cx="7759700" cy="2930525"/>
        </p:xfrm>
        <a:graphic>
          <a:graphicData uri="http://schemas.openxmlformats.org/drawingml/2006/table">
            <a:tbl>
              <a:tblPr firstRow="1" bandRow="1">
                <a:tableStyleId>{616DA210-FB5B-4158-B5E0-FEB733F419BA}</a:tableStyleId>
              </a:tblPr>
              <a:tblGrid>
                <a:gridCol w="2448248">
                  <a:extLst>
                    <a:ext uri="{9D8B030D-6E8A-4147-A177-3AD203B41FA5}">
                      <a16:colId xmlns:a16="http://schemas.microsoft.com/office/drawing/2014/main" val="20000"/>
                    </a:ext>
                  </a:extLst>
                </a:gridCol>
                <a:gridCol w="2592263">
                  <a:extLst>
                    <a:ext uri="{9D8B030D-6E8A-4147-A177-3AD203B41FA5}">
                      <a16:colId xmlns:a16="http://schemas.microsoft.com/office/drawing/2014/main" val="20001"/>
                    </a:ext>
                  </a:extLst>
                </a:gridCol>
                <a:gridCol w="2719189">
                  <a:extLst>
                    <a:ext uri="{9D8B030D-6E8A-4147-A177-3AD203B41FA5}">
                      <a16:colId xmlns:a16="http://schemas.microsoft.com/office/drawing/2014/main" val="20002"/>
                    </a:ext>
                  </a:extLst>
                </a:gridCol>
              </a:tblGrid>
              <a:tr h="370518">
                <a:tc>
                  <a:txBody>
                    <a:bodyPr/>
                    <a:lstStyle/>
                    <a:p>
                      <a:endParaRPr lang="de-DE" sz="1400" kern="1200" dirty="0">
                        <a:solidFill>
                          <a:schemeClr val="tx1"/>
                        </a:solidFill>
                        <a:latin typeface="Arial" panose="020B0604020202020204" pitchFamily="34" charset="0"/>
                        <a:ea typeface="+mn-ea"/>
                        <a:cs typeface="Arial" panose="020B0604020202020204" pitchFamily="34" charset="0"/>
                      </a:endParaRPr>
                    </a:p>
                  </a:txBody>
                  <a:tcPr marL="91439" marR="91439" marT="45682" marB="45682">
                    <a:solidFill>
                      <a:schemeClr val="accent1">
                        <a:lumMod val="40000"/>
                        <a:lumOff val="60000"/>
                      </a:schemeClr>
                    </a:solidFill>
                  </a:tcPr>
                </a:tc>
                <a:tc>
                  <a:txBody>
                    <a:bodyPr/>
                    <a:lstStyle/>
                    <a:p>
                      <a:r>
                        <a:rPr lang="de-DE" sz="1400" kern="1200" dirty="0">
                          <a:solidFill>
                            <a:schemeClr val="tx1"/>
                          </a:solidFill>
                          <a:latin typeface="Calibri" panose="020F0502020204030204" pitchFamily="34" charset="0"/>
                          <a:ea typeface="+mn-ea"/>
                          <a:cs typeface="Calibri" panose="020F0502020204030204" pitchFamily="34" charset="0"/>
                        </a:rPr>
                        <a:t>Bezeichnung Portal de</a:t>
                      </a:r>
                    </a:p>
                  </a:txBody>
                  <a:tcPr marL="91439" marR="91439" marT="45682" marB="45682">
                    <a:solidFill>
                      <a:schemeClr val="accent1">
                        <a:lumMod val="40000"/>
                        <a:lumOff val="60000"/>
                      </a:schemeClr>
                    </a:solidFill>
                  </a:tcPr>
                </a:tc>
                <a:tc>
                  <a:txBody>
                    <a:bodyPr/>
                    <a:lstStyle/>
                    <a:p>
                      <a:r>
                        <a:rPr lang="de-DE" sz="1400" kern="1200">
                          <a:solidFill>
                            <a:schemeClr val="tx1"/>
                          </a:solidFill>
                          <a:latin typeface="Calibri" panose="020F0502020204030204" pitchFamily="34" charset="0"/>
                          <a:ea typeface="+mn-ea"/>
                          <a:cs typeface="Calibri" panose="020F0502020204030204" pitchFamily="34" charset="0"/>
                        </a:rPr>
                        <a:t>Bezeichnung Portal </a:t>
                      </a:r>
                      <a:r>
                        <a:rPr lang="de-DE" sz="1400" kern="1200" err="1">
                          <a:solidFill>
                            <a:schemeClr val="tx1"/>
                          </a:solidFill>
                          <a:latin typeface="Calibri" panose="020F0502020204030204" pitchFamily="34" charset="0"/>
                          <a:ea typeface="+mn-ea"/>
                          <a:cs typeface="Calibri" panose="020F0502020204030204" pitchFamily="34" charset="0"/>
                        </a:rPr>
                        <a:t>it</a:t>
                      </a:r>
                      <a:endParaRPr lang="de-DE" sz="1400" kern="1200">
                        <a:solidFill>
                          <a:schemeClr val="tx1"/>
                        </a:solidFill>
                        <a:latin typeface="Calibri" panose="020F0502020204030204" pitchFamily="34" charset="0"/>
                        <a:ea typeface="+mn-ea"/>
                        <a:cs typeface="Calibri" panose="020F0502020204030204" pitchFamily="34" charset="0"/>
                      </a:endParaRPr>
                    </a:p>
                  </a:txBody>
                  <a:tcPr marL="91439" marR="91439" marT="45682" marB="45682">
                    <a:solidFill>
                      <a:schemeClr val="accent1">
                        <a:lumMod val="40000"/>
                        <a:lumOff val="60000"/>
                      </a:schemeClr>
                    </a:solidFill>
                  </a:tcPr>
                </a:tc>
                <a:extLst>
                  <a:ext uri="{0D108BD9-81ED-4DB2-BD59-A6C34878D82A}">
                    <a16:rowId xmlns:a16="http://schemas.microsoft.com/office/drawing/2014/main" val="10000"/>
                  </a:ext>
                </a:extLst>
              </a:tr>
              <a:tr h="822881">
                <a:tc>
                  <a:txBody>
                    <a:bodyPr/>
                    <a:lstStyle/>
                    <a:p>
                      <a:r>
                        <a:rPr lang="de-DE" sz="1400" kern="1200" dirty="0">
                          <a:solidFill>
                            <a:schemeClr val="tx1"/>
                          </a:solidFill>
                          <a:latin typeface="Calibri" panose="020F0502020204030204" pitchFamily="34" charset="0"/>
                          <a:ea typeface="+mn-ea"/>
                          <a:cs typeface="Calibri" panose="020F0502020204030204" pitchFamily="34" charset="0"/>
                        </a:rPr>
                        <a:t>Bilanz /</a:t>
                      </a:r>
                    </a:p>
                    <a:p>
                      <a:r>
                        <a:rPr lang="de-DE" sz="1400" kern="1200" dirty="0">
                          <a:solidFill>
                            <a:schemeClr val="tx1"/>
                          </a:solidFill>
                          <a:latin typeface="Calibri" panose="020F0502020204030204" pitchFamily="34" charset="0"/>
                          <a:ea typeface="+mn-ea"/>
                          <a:cs typeface="Calibri" panose="020F0502020204030204" pitchFamily="34" charset="0"/>
                        </a:rPr>
                        <a:t>Jahresabschluss</a:t>
                      </a:r>
                    </a:p>
                  </a:txBody>
                  <a:tcPr marL="91439" marR="91439" marT="45682" marB="45682">
                    <a:solidFill>
                      <a:schemeClr val="bg1"/>
                    </a:solidFill>
                  </a:tcPr>
                </a:tc>
                <a:tc>
                  <a:txBody>
                    <a:bodyPr/>
                    <a:lstStyle/>
                    <a:p>
                      <a:r>
                        <a:rPr lang="de-DE" sz="1400" kern="1200" dirty="0">
                          <a:solidFill>
                            <a:schemeClr val="tx1"/>
                          </a:solidFill>
                          <a:latin typeface="Calibri" panose="020F0502020204030204" pitchFamily="34" charset="0"/>
                          <a:ea typeface="+mn-ea"/>
                          <a:cs typeface="Calibri" panose="020F0502020204030204" pitchFamily="34" charset="0"/>
                        </a:rPr>
                        <a:t>Haushalt</a:t>
                      </a:r>
                    </a:p>
                  </a:txBody>
                  <a:tcPr marL="91439" marR="91439" marT="45682" marB="45682">
                    <a:solidFill>
                      <a:schemeClr val="bg1"/>
                    </a:solidFill>
                  </a:tcPr>
                </a:tc>
                <a:tc>
                  <a:txBody>
                    <a:bodyPr/>
                    <a:lstStyle/>
                    <a:p>
                      <a:r>
                        <a:rPr lang="de-DE" sz="1400" kern="1200" err="1">
                          <a:solidFill>
                            <a:schemeClr val="tx1"/>
                          </a:solidFill>
                          <a:latin typeface="Calibri" panose="020F0502020204030204" pitchFamily="34" charset="0"/>
                          <a:ea typeface="+mn-ea"/>
                          <a:cs typeface="Calibri" panose="020F0502020204030204" pitchFamily="34" charset="0"/>
                        </a:rPr>
                        <a:t>Bilancio</a:t>
                      </a:r>
                      <a:r>
                        <a:rPr lang="de-DE" sz="1400" kern="1200">
                          <a:solidFill>
                            <a:schemeClr val="tx1"/>
                          </a:solidFill>
                          <a:latin typeface="Calibri" panose="020F0502020204030204" pitchFamily="34" charset="0"/>
                          <a:ea typeface="+mn-ea"/>
                          <a:cs typeface="Calibri" panose="020F0502020204030204" pitchFamily="34" charset="0"/>
                        </a:rPr>
                        <a:t> </a:t>
                      </a:r>
                      <a:r>
                        <a:rPr lang="de-DE" sz="1400" kern="1200" err="1">
                          <a:solidFill>
                            <a:schemeClr val="tx1"/>
                          </a:solidFill>
                          <a:latin typeface="Calibri" panose="020F0502020204030204" pitchFamily="34" charset="0"/>
                          <a:ea typeface="+mn-ea"/>
                          <a:cs typeface="Calibri" panose="020F0502020204030204" pitchFamily="34" charset="0"/>
                        </a:rPr>
                        <a:t>d‘esercizio</a:t>
                      </a:r>
                      <a:endParaRPr lang="de-DE" sz="1400" kern="1200">
                        <a:solidFill>
                          <a:schemeClr val="tx1"/>
                        </a:solidFill>
                        <a:latin typeface="Calibri" panose="020F0502020204030204" pitchFamily="34" charset="0"/>
                        <a:ea typeface="+mn-ea"/>
                        <a:cs typeface="Calibri" panose="020F0502020204030204" pitchFamily="34" charset="0"/>
                      </a:endParaRPr>
                    </a:p>
                  </a:txBody>
                  <a:tcPr marL="91439" marR="91439" marT="45682" marB="45682">
                    <a:solidFill>
                      <a:schemeClr val="bg1"/>
                    </a:solidFill>
                  </a:tcPr>
                </a:tc>
                <a:extLst>
                  <a:ext uri="{0D108BD9-81ED-4DB2-BD59-A6C34878D82A}">
                    <a16:rowId xmlns:a16="http://schemas.microsoft.com/office/drawing/2014/main" val="10001"/>
                  </a:ext>
                </a:extLst>
              </a:tr>
              <a:tr h="579042">
                <a:tc>
                  <a:txBody>
                    <a:bodyPr/>
                    <a:lstStyle/>
                    <a:p>
                      <a:r>
                        <a:rPr lang="de-DE" sz="1400" kern="1200" dirty="0">
                          <a:solidFill>
                            <a:schemeClr val="tx1"/>
                          </a:solidFill>
                          <a:latin typeface="Calibri" panose="020F0502020204030204" pitchFamily="34" charset="0"/>
                          <a:ea typeface="+mn-ea"/>
                          <a:cs typeface="Calibri" panose="020F0502020204030204" pitchFamily="34" charset="0"/>
                        </a:rPr>
                        <a:t>Bericht des Kontrollorganes</a:t>
                      </a:r>
                    </a:p>
                  </a:txBody>
                  <a:tcPr marL="91439" marR="91439" marT="45682" marB="45682">
                    <a:solidFill>
                      <a:schemeClr val="accent5">
                        <a:lumMod val="20000"/>
                        <a:lumOff val="80000"/>
                      </a:schemeClr>
                    </a:solidFill>
                  </a:tcPr>
                </a:tc>
                <a:tc>
                  <a:txBody>
                    <a:bodyPr/>
                    <a:lstStyle/>
                    <a:p>
                      <a:r>
                        <a:rPr lang="de-DE" sz="1400" kern="1200" dirty="0">
                          <a:solidFill>
                            <a:schemeClr val="tx1"/>
                          </a:solidFill>
                          <a:latin typeface="Calibri" panose="020F0502020204030204" pitchFamily="34" charset="0"/>
                          <a:ea typeface="+mn-ea"/>
                          <a:cs typeface="Calibri" panose="020F0502020204030204" pitchFamily="34" charset="0"/>
                        </a:rPr>
                        <a:t>Bericht der Aufsichtsratsmitglieder</a:t>
                      </a:r>
                    </a:p>
                  </a:txBody>
                  <a:tcPr marL="91439" marR="91439" marT="45682" marB="45682">
                    <a:solidFill>
                      <a:schemeClr val="accent5">
                        <a:lumMod val="20000"/>
                        <a:lumOff val="80000"/>
                      </a:schemeClr>
                    </a:solidFill>
                  </a:tcPr>
                </a:tc>
                <a:tc>
                  <a:txBody>
                    <a:bodyPr/>
                    <a:lstStyle/>
                    <a:p>
                      <a:r>
                        <a:rPr lang="de-DE" sz="1400" kern="1200" dirty="0" err="1">
                          <a:solidFill>
                            <a:schemeClr val="tx1"/>
                          </a:solidFill>
                          <a:latin typeface="Calibri" panose="020F0502020204030204" pitchFamily="34" charset="0"/>
                          <a:ea typeface="+mn-ea"/>
                          <a:cs typeface="Calibri" panose="020F0502020204030204" pitchFamily="34" charset="0"/>
                        </a:rPr>
                        <a:t>Relazione</a:t>
                      </a:r>
                      <a:r>
                        <a:rPr lang="de-DE" sz="1400" kern="1200" dirty="0">
                          <a:solidFill>
                            <a:schemeClr val="tx1"/>
                          </a:solidFill>
                          <a:latin typeface="Calibri" panose="020F0502020204030204" pitchFamily="34" charset="0"/>
                          <a:ea typeface="+mn-ea"/>
                          <a:cs typeface="Calibri" panose="020F0502020204030204" pitchFamily="34" charset="0"/>
                        </a:rPr>
                        <a:t> </a:t>
                      </a:r>
                      <a:r>
                        <a:rPr lang="de-DE" sz="1400" kern="1200" dirty="0" err="1">
                          <a:solidFill>
                            <a:schemeClr val="tx1"/>
                          </a:solidFill>
                          <a:latin typeface="Calibri" panose="020F0502020204030204" pitchFamily="34" charset="0"/>
                          <a:ea typeface="+mn-ea"/>
                          <a:cs typeface="Calibri" panose="020F0502020204030204" pitchFamily="34" charset="0"/>
                        </a:rPr>
                        <a:t>sindaci</a:t>
                      </a:r>
                      <a:endParaRPr lang="de-DE" sz="1400" kern="1200" dirty="0">
                        <a:solidFill>
                          <a:schemeClr val="tx1"/>
                        </a:solidFill>
                        <a:latin typeface="Calibri" panose="020F0502020204030204" pitchFamily="34" charset="0"/>
                        <a:ea typeface="+mn-ea"/>
                        <a:cs typeface="Calibri" panose="020F0502020204030204" pitchFamily="34" charset="0"/>
                      </a:endParaRPr>
                    </a:p>
                  </a:txBody>
                  <a:tcPr marL="91439" marR="91439" marT="45682" marB="45682">
                    <a:solidFill>
                      <a:schemeClr val="accent5">
                        <a:lumMod val="20000"/>
                        <a:lumOff val="80000"/>
                      </a:schemeClr>
                    </a:solidFill>
                  </a:tcPr>
                </a:tc>
                <a:extLst>
                  <a:ext uri="{0D108BD9-81ED-4DB2-BD59-A6C34878D82A}">
                    <a16:rowId xmlns:a16="http://schemas.microsoft.com/office/drawing/2014/main" val="10002"/>
                  </a:ext>
                </a:extLst>
              </a:tr>
              <a:tr h="579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kern="1200" dirty="0" err="1">
                          <a:solidFill>
                            <a:schemeClr val="tx1"/>
                          </a:solidFill>
                          <a:latin typeface="Calibri" panose="020F0502020204030204" pitchFamily="34" charset="0"/>
                          <a:ea typeface="+mn-ea"/>
                          <a:cs typeface="Calibri" panose="020F0502020204030204" pitchFamily="34" charset="0"/>
                        </a:rPr>
                        <a:t>Fundraisingbericht</a:t>
                      </a:r>
                      <a:r>
                        <a:rPr lang="de-DE" sz="1400" kern="1200" dirty="0">
                          <a:solidFill>
                            <a:schemeClr val="tx1"/>
                          </a:solidFill>
                          <a:latin typeface="Calibri" panose="020F0502020204030204" pitchFamily="34" charset="0"/>
                          <a:ea typeface="+mn-ea"/>
                          <a:cs typeface="Calibri" panose="020F0502020204030204" pitchFamily="34" charset="0"/>
                        </a:rPr>
                        <a:t>	</a:t>
                      </a:r>
                    </a:p>
                    <a:p>
                      <a:endParaRPr lang="de-DE" sz="1400" kern="1200" dirty="0">
                        <a:solidFill>
                          <a:schemeClr val="tx1"/>
                        </a:solidFill>
                        <a:latin typeface="Calibri" panose="020F0502020204030204" pitchFamily="34" charset="0"/>
                        <a:ea typeface="+mn-ea"/>
                        <a:cs typeface="Calibri" panose="020F0502020204030204" pitchFamily="34" charset="0"/>
                      </a:endParaRPr>
                    </a:p>
                  </a:txBody>
                  <a:tcPr marL="91439" marR="91439" marT="45682" marB="45682">
                    <a:solidFill>
                      <a:schemeClr val="bg1"/>
                    </a:solidFill>
                  </a:tcPr>
                </a:tc>
                <a:tc>
                  <a:txBody>
                    <a:bodyPr/>
                    <a:lstStyle/>
                    <a:p>
                      <a:r>
                        <a:rPr lang="de-DE" sz="1400" kern="1200">
                          <a:solidFill>
                            <a:schemeClr val="tx1"/>
                          </a:solidFill>
                          <a:latin typeface="Calibri" panose="020F0502020204030204" pitchFamily="34" charset="0"/>
                          <a:ea typeface="+mn-ea"/>
                          <a:cs typeface="Calibri" panose="020F0502020204030204" pitchFamily="34" charset="0"/>
                        </a:rPr>
                        <a:t>Bericht der Geschäftsführer </a:t>
                      </a:r>
                    </a:p>
                  </a:txBody>
                  <a:tcPr marL="91439" marR="91439" marT="45682" marB="45682">
                    <a:solidFill>
                      <a:schemeClr val="bg1"/>
                    </a:solidFill>
                  </a:tcPr>
                </a:tc>
                <a:tc>
                  <a:txBody>
                    <a:bodyPr/>
                    <a:lstStyle/>
                    <a:p>
                      <a:r>
                        <a:rPr lang="de-DE" sz="1400" kern="1200" dirty="0" err="1">
                          <a:solidFill>
                            <a:schemeClr val="tx1"/>
                          </a:solidFill>
                          <a:latin typeface="Calibri" panose="020F0502020204030204" pitchFamily="34" charset="0"/>
                          <a:ea typeface="+mn-ea"/>
                          <a:cs typeface="Calibri" panose="020F0502020204030204" pitchFamily="34" charset="0"/>
                        </a:rPr>
                        <a:t>Relazione</a:t>
                      </a:r>
                      <a:r>
                        <a:rPr lang="de-DE" sz="1400" kern="1200" dirty="0">
                          <a:solidFill>
                            <a:schemeClr val="tx1"/>
                          </a:solidFill>
                          <a:latin typeface="Calibri" panose="020F0502020204030204" pitchFamily="34" charset="0"/>
                          <a:ea typeface="+mn-ea"/>
                          <a:cs typeface="Calibri" panose="020F0502020204030204" pitchFamily="34" charset="0"/>
                        </a:rPr>
                        <a:t> </a:t>
                      </a:r>
                      <a:r>
                        <a:rPr lang="de-DE" sz="1400" kern="1200" dirty="0" err="1">
                          <a:solidFill>
                            <a:schemeClr val="tx1"/>
                          </a:solidFill>
                          <a:latin typeface="Calibri" panose="020F0502020204030204" pitchFamily="34" charset="0"/>
                          <a:ea typeface="+mn-ea"/>
                          <a:cs typeface="Calibri" panose="020F0502020204030204" pitchFamily="34" charset="0"/>
                        </a:rPr>
                        <a:t>amministratori</a:t>
                      </a:r>
                      <a:endParaRPr lang="de-DE" sz="1400" kern="1200" dirty="0">
                        <a:solidFill>
                          <a:schemeClr val="tx1"/>
                        </a:solidFill>
                        <a:latin typeface="Calibri" panose="020F0502020204030204" pitchFamily="34" charset="0"/>
                        <a:ea typeface="+mn-ea"/>
                        <a:cs typeface="Calibri" panose="020F0502020204030204" pitchFamily="34" charset="0"/>
                      </a:endParaRPr>
                    </a:p>
                  </a:txBody>
                  <a:tcPr marL="91439" marR="91439" marT="45682" marB="45682">
                    <a:solidFill>
                      <a:schemeClr val="bg1"/>
                    </a:solidFill>
                  </a:tcPr>
                </a:tc>
                <a:extLst>
                  <a:ext uri="{0D108BD9-81ED-4DB2-BD59-A6C34878D82A}">
                    <a16:rowId xmlns:a16="http://schemas.microsoft.com/office/drawing/2014/main" val="10003"/>
                  </a:ext>
                </a:extLst>
              </a:tr>
              <a:tr h="579042">
                <a:tc>
                  <a:txBody>
                    <a:bodyPr/>
                    <a:lstStyle/>
                    <a:p>
                      <a:r>
                        <a:rPr lang="de-DE" sz="1400" kern="1200" dirty="0">
                          <a:solidFill>
                            <a:schemeClr val="tx1"/>
                          </a:solidFill>
                          <a:latin typeface="Calibri" panose="020F0502020204030204" pitchFamily="34" charset="0"/>
                          <a:ea typeface="+mn-ea"/>
                          <a:cs typeface="Calibri" panose="020F0502020204030204" pitchFamily="34" charset="0"/>
                        </a:rPr>
                        <a:t>Rechenschaftsbericht (Mod. C)</a:t>
                      </a:r>
                    </a:p>
                  </a:txBody>
                  <a:tcPr marL="91439" marR="91439" marT="45682" marB="45682">
                    <a:solidFill>
                      <a:schemeClr val="accent5">
                        <a:lumMod val="20000"/>
                        <a:lumOff val="80000"/>
                      </a:schemeClr>
                    </a:solidFill>
                  </a:tcPr>
                </a:tc>
                <a:tc>
                  <a:txBody>
                    <a:bodyPr/>
                    <a:lstStyle/>
                    <a:p>
                      <a:r>
                        <a:rPr lang="de-DE" sz="1400" kern="1200">
                          <a:solidFill>
                            <a:schemeClr val="tx1"/>
                          </a:solidFill>
                          <a:latin typeface="Calibri" panose="020F0502020204030204" pitchFamily="34" charset="0"/>
                          <a:ea typeface="+mn-ea"/>
                          <a:cs typeface="Calibri" panose="020F0502020204030204" pitchFamily="34" charset="0"/>
                        </a:rPr>
                        <a:t>Verwaltungsbericht</a:t>
                      </a:r>
                    </a:p>
                  </a:txBody>
                  <a:tcPr marL="91439" marR="91439" marT="45682" marB="45682">
                    <a:solidFill>
                      <a:schemeClr val="accent5">
                        <a:lumMod val="20000"/>
                        <a:lumOff val="80000"/>
                      </a:schemeClr>
                    </a:solidFill>
                  </a:tcPr>
                </a:tc>
                <a:tc>
                  <a:txBody>
                    <a:bodyPr/>
                    <a:lstStyle/>
                    <a:p>
                      <a:r>
                        <a:rPr lang="de-DE" sz="1400" kern="1200" dirty="0" err="1">
                          <a:solidFill>
                            <a:schemeClr val="tx1"/>
                          </a:solidFill>
                          <a:latin typeface="Calibri" panose="020F0502020204030204" pitchFamily="34" charset="0"/>
                          <a:ea typeface="+mn-ea"/>
                          <a:cs typeface="Calibri" panose="020F0502020204030204" pitchFamily="34" charset="0"/>
                        </a:rPr>
                        <a:t>Relazione</a:t>
                      </a:r>
                      <a:r>
                        <a:rPr lang="de-DE" sz="1400" kern="1200" dirty="0">
                          <a:solidFill>
                            <a:schemeClr val="tx1"/>
                          </a:solidFill>
                          <a:latin typeface="Calibri" panose="020F0502020204030204" pitchFamily="34" charset="0"/>
                          <a:ea typeface="+mn-ea"/>
                          <a:cs typeface="Calibri" panose="020F0502020204030204" pitchFamily="34" charset="0"/>
                        </a:rPr>
                        <a:t> </a:t>
                      </a:r>
                      <a:r>
                        <a:rPr lang="de-DE" sz="1400" kern="1200" dirty="0" err="1">
                          <a:solidFill>
                            <a:schemeClr val="tx1"/>
                          </a:solidFill>
                          <a:latin typeface="Calibri" panose="020F0502020204030204" pitchFamily="34" charset="0"/>
                          <a:ea typeface="+mn-ea"/>
                          <a:cs typeface="Calibri" panose="020F0502020204030204" pitchFamily="34" charset="0"/>
                        </a:rPr>
                        <a:t>gestione</a:t>
                      </a:r>
                      <a:endParaRPr lang="de-DE" sz="1400" kern="1200" dirty="0">
                        <a:solidFill>
                          <a:schemeClr val="tx1"/>
                        </a:solidFill>
                        <a:latin typeface="Calibri" panose="020F0502020204030204" pitchFamily="34" charset="0"/>
                        <a:ea typeface="+mn-ea"/>
                        <a:cs typeface="Calibri" panose="020F0502020204030204" pitchFamily="34" charset="0"/>
                      </a:endParaRPr>
                    </a:p>
                  </a:txBody>
                  <a:tcPr marL="91439" marR="91439" marT="45682" marB="45682">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2" name="Rechteck 1">
            <a:extLst>
              <a:ext uri="{FF2B5EF4-FFF2-40B4-BE49-F238E27FC236}">
                <a16:creationId xmlns:a16="http://schemas.microsoft.com/office/drawing/2014/main" id="{A19C2698-9C6A-354F-BA32-156943ADE4C6}"/>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7" name="Bild 1" descr="Logo: Autonome Provinz Bozen - Provincia autonoma di Bolzano - Provinzia autonoma de Bulsan">
            <a:extLst>
              <a:ext uri="{FF2B5EF4-FFF2-40B4-BE49-F238E27FC236}">
                <a16:creationId xmlns:a16="http://schemas.microsoft.com/office/drawing/2014/main" id="{EC45B858-78A8-D6C9-2886-EB48CC8DF7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5ADBA7E4-740A-DA52-B405-9AE75B6717E2}"/>
              </a:ext>
            </a:extLst>
          </p:cNvPr>
          <p:cNvSpPr>
            <a:spLocks noGrp="1" noChangeArrowheads="1"/>
          </p:cNvSpPr>
          <p:nvPr>
            <p:ph type="title"/>
          </p:nvPr>
        </p:nvSpPr>
        <p:spPr bwMode="auto">
          <a:xfrm>
            <a:off x="628650" y="404813"/>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6. Häufige Fehler - Änderungsantrag</a:t>
            </a:r>
          </a:p>
        </p:txBody>
      </p:sp>
      <p:graphicFrame>
        <p:nvGraphicFramePr>
          <p:cNvPr id="4" name="Inhaltsplatzhalter 3">
            <a:extLst>
              <a:ext uri="{FF2B5EF4-FFF2-40B4-BE49-F238E27FC236}">
                <a16:creationId xmlns:a16="http://schemas.microsoft.com/office/drawing/2014/main" id="{C1892589-85D1-8E60-A322-BA293818D81C}"/>
              </a:ext>
            </a:extLst>
          </p:cNvPr>
          <p:cNvGraphicFramePr>
            <a:graphicFrameLocks noGrp="1"/>
          </p:cNvGraphicFramePr>
          <p:nvPr>
            <p:ph idx="1"/>
            <p:extLst>
              <p:ext uri="{D42A27DB-BD31-4B8C-83A1-F6EECF244321}">
                <p14:modId xmlns:p14="http://schemas.microsoft.com/office/powerpoint/2010/main" val="1312977496"/>
              </p:ext>
            </p:extLst>
          </p:nvPr>
        </p:nvGraphicFramePr>
        <p:xfrm>
          <a:off x="628650" y="1308299"/>
          <a:ext cx="7886700" cy="4908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hteck 1">
            <a:extLst>
              <a:ext uri="{FF2B5EF4-FFF2-40B4-BE49-F238E27FC236}">
                <a16:creationId xmlns:a16="http://schemas.microsoft.com/office/drawing/2014/main" id="{F6F9FB8C-733B-F431-15B5-BF43EB8FA18B}"/>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Bild 1" descr="Logo: Autonome Provinz Bozen - Provincia autonoma di Bolzano - Provinzia autonoma de Bulsan">
            <a:extLst>
              <a:ext uri="{FF2B5EF4-FFF2-40B4-BE49-F238E27FC236}">
                <a16:creationId xmlns:a16="http://schemas.microsoft.com/office/drawing/2014/main" id="{FDA55F40-E6B7-8720-1C7A-0301DD4BC27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65082" y="6210339"/>
            <a:ext cx="1564139" cy="42592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E01DAFF9-20E0-D2E6-14C0-E574412F06D3}"/>
              </a:ext>
            </a:extLst>
          </p:cNvPr>
          <p:cNvSpPr>
            <a:spLocks noGrp="1" noChangeArrowheads="1"/>
          </p:cNvSpPr>
          <p:nvPr>
            <p:ph type="title"/>
          </p:nvPr>
        </p:nvSpPr>
        <p:spPr bwMode="auto">
          <a:xfrm>
            <a:off x="628650" y="365125"/>
            <a:ext cx="7886700" cy="586982"/>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6. Häufige Fehler - Änderungsantrag</a:t>
            </a:r>
          </a:p>
        </p:txBody>
      </p:sp>
      <p:graphicFrame>
        <p:nvGraphicFramePr>
          <p:cNvPr id="4" name="Inhaltsplatzhalter 3">
            <a:extLst>
              <a:ext uri="{FF2B5EF4-FFF2-40B4-BE49-F238E27FC236}">
                <a16:creationId xmlns:a16="http://schemas.microsoft.com/office/drawing/2014/main" id="{B82658C3-DA19-1CCB-FEC1-E5914F351822}"/>
              </a:ext>
            </a:extLst>
          </p:cNvPr>
          <p:cNvGraphicFramePr>
            <a:graphicFrameLocks noGrp="1"/>
          </p:cNvGraphicFramePr>
          <p:nvPr>
            <p:ph idx="1"/>
            <p:extLst>
              <p:ext uri="{D42A27DB-BD31-4B8C-83A1-F6EECF244321}">
                <p14:modId xmlns:p14="http://schemas.microsoft.com/office/powerpoint/2010/main" val="3467038822"/>
              </p:ext>
            </p:extLst>
          </p:nvPr>
        </p:nvGraphicFramePr>
        <p:xfrm>
          <a:off x="628650" y="1268760"/>
          <a:ext cx="7886700" cy="4908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hteck 1">
            <a:extLst>
              <a:ext uri="{FF2B5EF4-FFF2-40B4-BE49-F238E27FC236}">
                <a16:creationId xmlns:a16="http://schemas.microsoft.com/office/drawing/2014/main" id="{B481DC98-0F8A-08D8-13B9-8CA7501D5FC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Bild 1" descr="Logo: Autonome Provinz Bozen - Provincia autonoma di Bolzano - Provinzia autonoma de Bulsan">
            <a:extLst>
              <a:ext uri="{FF2B5EF4-FFF2-40B4-BE49-F238E27FC236}">
                <a16:creationId xmlns:a16="http://schemas.microsoft.com/office/drawing/2014/main" id="{1BD77216-D303-65B4-5A27-395A00127EA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97F5B3C8-3D58-E667-7D73-1A9CBD847DE5}"/>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6. Häufige Fehler - Bilanzhinterlegung</a:t>
            </a:r>
          </a:p>
        </p:txBody>
      </p:sp>
      <p:graphicFrame>
        <p:nvGraphicFramePr>
          <p:cNvPr id="2" name="Inhaltsplatzhalter 1">
            <a:extLst>
              <a:ext uri="{FF2B5EF4-FFF2-40B4-BE49-F238E27FC236}">
                <a16:creationId xmlns:a16="http://schemas.microsoft.com/office/drawing/2014/main" id="{C8442450-5707-DA85-A1E7-5644FDFE3E9F}"/>
              </a:ext>
            </a:extLst>
          </p:cNvPr>
          <p:cNvGraphicFramePr>
            <a:graphicFrameLocks noGrp="1"/>
          </p:cNvGraphicFramePr>
          <p:nvPr>
            <p:ph idx="1"/>
            <p:extLst>
              <p:ext uri="{D42A27DB-BD31-4B8C-83A1-F6EECF244321}">
                <p14:modId xmlns:p14="http://schemas.microsoft.com/office/powerpoint/2010/main" val="4241047212"/>
              </p:ext>
            </p:extLst>
          </p:nvPr>
        </p:nvGraphicFramePr>
        <p:xfrm>
          <a:off x="628650" y="967189"/>
          <a:ext cx="7886700" cy="52557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hteck 2">
            <a:extLst>
              <a:ext uri="{FF2B5EF4-FFF2-40B4-BE49-F238E27FC236}">
                <a16:creationId xmlns:a16="http://schemas.microsoft.com/office/drawing/2014/main" id="{7C4E0E6E-9791-8261-B1C6-AEF8223CCDEF}"/>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Bild 1" descr="Logo: Autonome Provinz Bozen - Provincia autonoma di Bolzano - Provinzia autonoma de Bulsan">
            <a:extLst>
              <a:ext uri="{FF2B5EF4-FFF2-40B4-BE49-F238E27FC236}">
                <a16:creationId xmlns:a16="http://schemas.microsoft.com/office/drawing/2014/main" id="{64DB1079-7F64-23E7-CBD0-2BCCE465DA7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165082" y="6210339"/>
            <a:ext cx="1564139" cy="42592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43CD9315-C70D-39F4-76F8-8A60566B5124}"/>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6. Häufige Fehler - Bilanzhinterlegung</a:t>
            </a:r>
          </a:p>
        </p:txBody>
      </p:sp>
      <p:graphicFrame>
        <p:nvGraphicFramePr>
          <p:cNvPr id="2" name="Inhaltsplatzhalter 1">
            <a:extLst>
              <a:ext uri="{FF2B5EF4-FFF2-40B4-BE49-F238E27FC236}">
                <a16:creationId xmlns:a16="http://schemas.microsoft.com/office/drawing/2014/main" id="{F20FF4FD-3C9F-832A-F700-9FA95DB75AF5}"/>
              </a:ext>
            </a:extLst>
          </p:cNvPr>
          <p:cNvGraphicFramePr>
            <a:graphicFrameLocks noGrp="1"/>
          </p:cNvGraphicFramePr>
          <p:nvPr>
            <p:ph idx="1"/>
            <p:extLst>
              <p:ext uri="{D42A27DB-BD31-4B8C-83A1-F6EECF244321}">
                <p14:modId xmlns:p14="http://schemas.microsoft.com/office/powerpoint/2010/main" val="620588582"/>
              </p:ext>
            </p:extLst>
          </p:nvPr>
        </p:nvGraphicFramePr>
        <p:xfrm>
          <a:off x="628650" y="1125539"/>
          <a:ext cx="7886700" cy="51837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eck 2">
            <a:extLst>
              <a:ext uri="{FF2B5EF4-FFF2-40B4-BE49-F238E27FC236}">
                <a16:creationId xmlns:a16="http://schemas.microsoft.com/office/drawing/2014/main" id="{6441C569-2504-01A0-3F06-72604D28B96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Bild 1" descr="Logo: Autonome Provinz Bozen - Provincia autonoma di Bolzano - Provinzia autonoma de Bulsan">
            <a:extLst>
              <a:ext uri="{FF2B5EF4-FFF2-40B4-BE49-F238E27FC236}">
                <a16:creationId xmlns:a16="http://schemas.microsoft.com/office/drawing/2014/main" id="{5C030C3D-09E8-F3CB-C684-99F38B30F91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65082" y="6248047"/>
            <a:ext cx="1564139" cy="42592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9B867CB5-D09F-A2E7-0A37-3A466F708E31}"/>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6. Häufige Fehler - Sonstige</a:t>
            </a:r>
          </a:p>
        </p:txBody>
      </p:sp>
      <p:sp>
        <p:nvSpPr>
          <p:cNvPr id="3" name="Inhaltsplatzhalter 2">
            <a:extLst>
              <a:ext uri="{FF2B5EF4-FFF2-40B4-BE49-F238E27FC236}">
                <a16:creationId xmlns:a16="http://schemas.microsoft.com/office/drawing/2014/main" id="{62EBF9B7-37F5-32B2-01BE-BDE8F550F668}"/>
              </a:ext>
            </a:extLst>
          </p:cNvPr>
          <p:cNvSpPr>
            <a:spLocks noGrp="1"/>
          </p:cNvSpPr>
          <p:nvPr>
            <p:ph idx="1"/>
          </p:nvPr>
        </p:nvSpPr>
        <p:spPr>
          <a:xfrm>
            <a:off x="755650" y="1125538"/>
            <a:ext cx="7886700" cy="5111750"/>
          </a:xfrm>
        </p:spPr>
        <p:txBody>
          <a:bodyPr/>
          <a:lstStyle/>
          <a:p>
            <a:pPr marL="0" indent="0" algn="just">
              <a:lnSpc>
                <a:spcPts val="2200"/>
              </a:lnSpc>
              <a:spcBef>
                <a:spcPts val="0"/>
              </a:spcBef>
              <a:buFontTx/>
              <a:buNone/>
              <a:defRPr/>
            </a:pPr>
            <a:r>
              <a:rPr lang="de-DE" sz="1400" b="1" dirty="0">
                <a:latin typeface="Calibri" panose="020F0502020204030204" pitchFamily="34" charset="0"/>
                <a:cs typeface="Calibri" panose="020F0502020204030204" pitchFamily="34" charset="0"/>
              </a:rPr>
              <a:t>Statut:</a:t>
            </a:r>
          </a:p>
          <a:p>
            <a:pPr algn="just">
              <a:lnSpc>
                <a:spcPts val="2200"/>
              </a:lnSpc>
              <a:spcBef>
                <a:spcPts val="0"/>
              </a:spcBef>
              <a:defRPr/>
            </a:pPr>
            <a:r>
              <a:rPr lang="de-DE" sz="1400" dirty="0">
                <a:latin typeface="Calibri" panose="020F0502020204030204" pitchFamily="34" charset="0"/>
                <a:cs typeface="Calibri" panose="020F0502020204030204" pitchFamily="34" charset="0"/>
              </a:rPr>
              <a:t>fehlende Anpassung an die neuen Bestimmungen;</a:t>
            </a:r>
          </a:p>
          <a:p>
            <a:pPr algn="just">
              <a:lnSpc>
                <a:spcPts val="2200"/>
              </a:lnSpc>
              <a:spcBef>
                <a:spcPts val="0"/>
              </a:spcBef>
              <a:defRPr/>
            </a:pPr>
            <a:r>
              <a:rPr lang="de-DE" sz="1400" dirty="0">
                <a:latin typeface="Calibri" panose="020F0502020204030204" pitchFamily="34" charset="0"/>
                <a:cs typeface="Calibri" panose="020F0502020204030204" pitchFamily="34" charset="0"/>
              </a:rPr>
              <a:t>fehlende Registrierung bei der Agentur der Einnahmen – anschließend auf das Portal hochladen (Änderungsantrag).</a:t>
            </a:r>
          </a:p>
          <a:p>
            <a:pPr marL="0" indent="0" algn="just">
              <a:lnSpc>
                <a:spcPts val="2200"/>
              </a:lnSpc>
              <a:spcBef>
                <a:spcPts val="0"/>
              </a:spcBef>
              <a:buFontTx/>
              <a:buNone/>
              <a:defRPr/>
            </a:pPr>
            <a:endParaRPr lang="de-DE" sz="1400" dirty="0">
              <a:latin typeface="Calibri" panose="020F0502020204030204" pitchFamily="34" charset="0"/>
              <a:cs typeface="Calibri" panose="020F0502020204030204" pitchFamily="34" charset="0"/>
            </a:endParaRPr>
          </a:p>
          <a:p>
            <a:pPr marL="0" indent="0" algn="just">
              <a:lnSpc>
                <a:spcPts val="2200"/>
              </a:lnSpc>
              <a:spcBef>
                <a:spcPts val="0"/>
              </a:spcBef>
              <a:buFontTx/>
              <a:buNone/>
              <a:defRPr/>
            </a:pPr>
            <a:r>
              <a:rPr lang="de-DE" sz="1400" b="1" dirty="0">
                <a:latin typeface="Calibri" panose="020F0502020204030204" pitchFamily="34" charset="0"/>
                <a:cs typeface="Calibri" panose="020F0502020204030204" pitchFamily="34" charset="0"/>
              </a:rPr>
              <a:t>Gründungsakt:</a:t>
            </a:r>
          </a:p>
          <a:p>
            <a:pPr algn="just">
              <a:lnSpc>
                <a:spcPts val="2200"/>
              </a:lnSpc>
              <a:spcBef>
                <a:spcPts val="0"/>
              </a:spcBef>
              <a:defRPr/>
            </a:pPr>
            <a:r>
              <a:rPr lang="de-DE" sz="1400" dirty="0">
                <a:latin typeface="Calibri" panose="020F0502020204030204" pitchFamily="34" charset="0"/>
                <a:cs typeface="Calibri" panose="020F0502020204030204" pitchFamily="34" charset="0"/>
              </a:rPr>
              <a:t>sofern noch nicht erfolgt, auf das Portal hochladen (Änderungsantrag);</a:t>
            </a:r>
          </a:p>
          <a:p>
            <a:pPr algn="just">
              <a:lnSpc>
                <a:spcPts val="2200"/>
              </a:lnSpc>
              <a:spcBef>
                <a:spcPts val="0"/>
              </a:spcBef>
              <a:defRPr/>
            </a:pPr>
            <a:r>
              <a:rPr lang="de-DE" sz="1400" dirty="0">
                <a:latin typeface="Calibri" panose="020F0502020204030204" pitchFamily="34" charset="0"/>
                <a:cs typeface="Calibri" panose="020F0502020204030204" pitchFamily="34" charset="0"/>
              </a:rPr>
              <a:t>falls nicht mehr vorhanden oder nicht auffindbar, Eigenerklärung im Sinne von Art. 46, 47 und 76 des DPR 445/2000 hinterlegen (Änderungsantrag);</a:t>
            </a:r>
          </a:p>
          <a:p>
            <a:pPr marL="0" indent="0" algn="just">
              <a:lnSpc>
                <a:spcPts val="2200"/>
              </a:lnSpc>
              <a:spcBef>
                <a:spcPts val="0"/>
              </a:spcBef>
              <a:buFontTx/>
              <a:buNone/>
              <a:defRPr/>
            </a:pPr>
            <a:endParaRPr lang="de-DE" sz="1400" dirty="0">
              <a:latin typeface="Calibri" panose="020F0502020204030204" pitchFamily="34" charset="0"/>
              <a:cs typeface="Calibri" panose="020F0502020204030204" pitchFamily="34" charset="0"/>
            </a:endParaRPr>
          </a:p>
          <a:p>
            <a:pPr algn="just">
              <a:lnSpc>
                <a:spcPts val="2200"/>
              </a:lnSpc>
              <a:spcBef>
                <a:spcPts val="0"/>
              </a:spcBef>
              <a:buFont typeface="Wingdings" panose="05000000000000000000" pitchFamily="2" charset="2"/>
              <a:buChar char="à"/>
              <a:defRPr/>
            </a:pPr>
            <a:r>
              <a:rPr lang="de-DE" sz="1400" dirty="0">
                <a:latin typeface="Calibri" panose="020F0502020204030204" pitchFamily="34" charset="0"/>
                <a:cs typeface="Calibri" panose="020F0502020204030204" pitchFamily="34" charset="0"/>
                <a:sym typeface="Wingdings" panose="05000000000000000000" pitchFamily="2" charset="2"/>
              </a:rPr>
              <a:t>nur der Antrag (</a:t>
            </a:r>
            <a:r>
              <a:rPr lang="de-DE" sz="1400" dirty="0" err="1">
                <a:latin typeface="Calibri" panose="020F0502020204030204" pitchFamily="34" charset="0"/>
                <a:cs typeface="Calibri" panose="020F0502020204030204" pitchFamily="34" charset="0"/>
                <a:sym typeface="Wingdings" panose="05000000000000000000" pitchFamily="2" charset="2"/>
              </a:rPr>
              <a:t>distinta</a:t>
            </a:r>
            <a:r>
              <a:rPr lang="de-DE" sz="1400" dirty="0">
                <a:latin typeface="Calibri" panose="020F0502020204030204" pitchFamily="34" charset="0"/>
                <a:cs typeface="Calibri" panose="020F0502020204030204" pitchFamily="34" charset="0"/>
                <a:sym typeface="Wingdings" panose="05000000000000000000" pitchFamily="2" charset="2"/>
              </a:rPr>
              <a:t>) muss digital unterschrieben werden, nicht die einzelnen Anlagen wie z.B. Statut, Bilanz usw.</a:t>
            </a:r>
          </a:p>
          <a:p>
            <a:pPr algn="just">
              <a:lnSpc>
                <a:spcPts val="2200"/>
              </a:lnSpc>
              <a:spcBef>
                <a:spcPts val="0"/>
              </a:spcBef>
              <a:buFont typeface="Wingdings" panose="05000000000000000000" pitchFamily="2" charset="2"/>
              <a:buChar char="à"/>
              <a:defRPr/>
            </a:pPr>
            <a:r>
              <a:rPr lang="de-DE" sz="1400" dirty="0">
                <a:latin typeface="Calibri" panose="020F0502020204030204" pitchFamily="34" charset="0"/>
                <a:cs typeface="Calibri" panose="020F0502020204030204" pitchFamily="34" charset="0"/>
                <a:sym typeface="Wingdings" panose="05000000000000000000" pitchFamily="2" charset="2"/>
              </a:rPr>
              <a:t>Protokolle müssen nicht hinterlegt werden. Sollte dies dennoch gemacht werden, bitte mit „verbale“ – „Protokoll“ klassifizieren und nicht an öffentlich zugängliche Dokumente anhängen, wie z.B. der Bilanz oder dem Statut.</a:t>
            </a:r>
          </a:p>
          <a:p>
            <a:pPr algn="just">
              <a:lnSpc>
                <a:spcPts val="2200"/>
              </a:lnSpc>
              <a:spcBef>
                <a:spcPts val="0"/>
              </a:spcBef>
              <a:buFont typeface="Wingdings" panose="05000000000000000000" pitchFamily="2" charset="2"/>
              <a:buChar char="à"/>
              <a:defRPr/>
            </a:pPr>
            <a:r>
              <a:rPr lang="de-DE" sz="1400" dirty="0">
                <a:latin typeface="Calibri" panose="020F0502020204030204" pitchFamily="34" charset="0"/>
                <a:cs typeface="Calibri" panose="020F0502020204030204" pitchFamily="34" charset="0"/>
                <a:sym typeface="Wingdings" panose="05000000000000000000" pitchFamily="2" charset="2"/>
              </a:rPr>
              <a:t>das </a:t>
            </a:r>
            <a:r>
              <a:rPr lang="de-DE" sz="1400" dirty="0" err="1">
                <a:latin typeface="Calibri" panose="020F0502020204030204" pitchFamily="34" charset="0"/>
                <a:cs typeface="Calibri" panose="020F0502020204030204" pitchFamily="34" charset="0"/>
                <a:sym typeface="Wingdings" panose="05000000000000000000" pitchFamily="2" charset="2"/>
              </a:rPr>
              <a:t>Runts</a:t>
            </a:r>
            <a:r>
              <a:rPr lang="de-DE" sz="1400" dirty="0">
                <a:latin typeface="Calibri" panose="020F0502020204030204" pitchFamily="34" charset="0"/>
                <a:cs typeface="Calibri" panose="020F0502020204030204" pitchFamily="34" charset="0"/>
                <a:sym typeface="Wingdings" panose="05000000000000000000" pitchFamily="2" charset="2"/>
              </a:rPr>
              <a:t>-Portal akzeptiert nur Dokumente im PDF/A-Format und im P7m-Format (digitale Unterschrift Cades).</a:t>
            </a:r>
            <a:endParaRPr lang="de-DE" sz="1400" dirty="0">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A78E333D-2B78-FD5A-5B8A-61906EC0F9F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Bild 1" descr="Logo: Autonome Provinz Bozen - Provincia autonoma di Bolzano - Provinzia autonoma de Bulsan">
            <a:extLst>
              <a:ext uri="{FF2B5EF4-FFF2-40B4-BE49-F238E27FC236}">
                <a16:creationId xmlns:a16="http://schemas.microsoft.com/office/drawing/2014/main" id="{AC1F34BF-0DAD-6CE9-6ACC-DED56A250F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7E5999CB-31D8-26EB-FBB4-7F411C767BB4}"/>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7. Kontrollen im </a:t>
            </a:r>
            <a:r>
              <a:rPr lang="de-DE" altLang="de-DE" sz="2600" dirty="0" err="1">
                <a:latin typeface="Calibri" panose="020F0502020204030204" pitchFamily="34" charset="0"/>
                <a:cs typeface="Calibri" panose="020F0502020204030204" pitchFamily="34" charset="0"/>
              </a:rPr>
              <a:t>Runts</a:t>
            </a:r>
            <a:endParaRPr lang="de-DE" altLang="de-DE" sz="2600" dirty="0">
              <a:latin typeface="Calibri" panose="020F0502020204030204" pitchFamily="34" charset="0"/>
              <a:cs typeface="Calibri" panose="020F0502020204030204" pitchFamily="34" charset="0"/>
            </a:endParaRPr>
          </a:p>
        </p:txBody>
      </p:sp>
      <p:sp>
        <p:nvSpPr>
          <p:cNvPr id="3" name="Inhaltsplatzhalter 2">
            <a:extLst>
              <a:ext uri="{FF2B5EF4-FFF2-40B4-BE49-F238E27FC236}">
                <a16:creationId xmlns:a16="http://schemas.microsoft.com/office/drawing/2014/main" id="{35A4FE26-5064-D74C-FA20-2233900597B5}"/>
              </a:ext>
            </a:extLst>
          </p:cNvPr>
          <p:cNvSpPr>
            <a:spLocks noGrp="1"/>
          </p:cNvSpPr>
          <p:nvPr>
            <p:ph idx="1"/>
          </p:nvPr>
        </p:nvSpPr>
        <p:spPr>
          <a:xfrm>
            <a:off x="664210" y="1268413"/>
            <a:ext cx="7886700" cy="5113337"/>
          </a:xfrm>
        </p:spPr>
        <p:txBody>
          <a:bodyPr/>
          <a:lstStyle/>
          <a:p>
            <a:pPr marL="0" indent="0" algn="just">
              <a:lnSpc>
                <a:spcPts val="2300"/>
              </a:lnSpc>
              <a:spcBef>
                <a:spcPts val="0"/>
              </a:spcBef>
              <a:buFontTx/>
              <a:buNone/>
              <a:defRPr/>
            </a:pPr>
            <a:r>
              <a:rPr lang="de-DE" sz="1400" b="1" dirty="0">
                <a:latin typeface="Calibri" panose="020F0502020204030204" pitchFamily="34" charset="0"/>
                <a:cs typeface="Calibri" panose="020F0502020204030204" pitchFamily="34" charset="0"/>
              </a:rPr>
              <a:t>Wann starten die Kontrollen?</a:t>
            </a:r>
          </a:p>
          <a:p>
            <a:pPr marL="0" indent="0" algn="just">
              <a:lnSpc>
                <a:spcPts val="2300"/>
              </a:lnSpc>
              <a:spcBef>
                <a:spcPts val="0"/>
              </a:spcBef>
              <a:buFontTx/>
              <a:buNone/>
              <a:defRPr/>
            </a:pPr>
            <a:r>
              <a:rPr lang="de-DE" sz="1400" dirty="0">
                <a:latin typeface="Calibri" panose="020F0502020204030204" pitchFamily="34" charset="0"/>
                <a:cs typeface="Calibri" panose="020F0502020204030204" pitchFamily="34" charset="0"/>
              </a:rPr>
              <a:t>Im September 2025 wurde das Dekret über die Kontrollen der Körperschaften des Dritten Sektors genehmigt – die Kontrollen starten voraussichtlich 2026.</a:t>
            </a:r>
          </a:p>
          <a:p>
            <a:pPr marL="0" indent="0" algn="just">
              <a:lnSpc>
                <a:spcPts val="2300"/>
              </a:lnSpc>
              <a:spcBef>
                <a:spcPts val="0"/>
              </a:spcBef>
              <a:buFontTx/>
              <a:buNone/>
              <a:defRPr/>
            </a:pPr>
            <a:endParaRPr lang="de-DE" sz="1400" dirty="0">
              <a:latin typeface="Calibri" panose="020F0502020204030204" pitchFamily="34" charset="0"/>
              <a:cs typeface="Calibri" panose="020F0502020204030204" pitchFamily="34" charset="0"/>
            </a:endParaRPr>
          </a:p>
          <a:p>
            <a:pPr marL="0" indent="0" algn="just">
              <a:lnSpc>
                <a:spcPts val="2300"/>
              </a:lnSpc>
              <a:spcBef>
                <a:spcPts val="0"/>
              </a:spcBef>
              <a:buFontTx/>
              <a:buNone/>
              <a:defRPr/>
            </a:pPr>
            <a:r>
              <a:rPr lang="de-DE" sz="1400" b="1" dirty="0">
                <a:latin typeface="Calibri" panose="020F0502020204030204" pitchFamily="34" charset="0"/>
                <a:cs typeface="Calibri" panose="020F0502020204030204" pitchFamily="34" charset="0"/>
              </a:rPr>
              <a:t>Wer wird kontrolliert?</a:t>
            </a:r>
          </a:p>
          <a:p>
            <a:pPr marL="0" indent="0" algn="just">
              <a:lnSpc>
                <a:spcPts val="2300"/>
              </a:lnSpc>
              <a:spcBef>
                <a:spcPts val="0"/>
              </a:spcBef>
              <a:buFontTx/>
              <a:buNone/>
              <a:defRPr/>
            </a:pPr>
            <a:r>
              <a:rPr lang="de-DE" sz="1400" dirty="0">
                <a:latin typeface="Calibri" panose="020F0502020204030204" pitchFamily="34" charset="0"/>
                <a:cs typeface="Calibri" panose="020F0502020204030204" pitchFamily="34" charset="0"/>
              </a:rPr>
              <a:t>Alle ehrenamtlichen Organisationen, Vereine zur Förderung des Gemeinwesens, andere Körperschaften des Drittens Sektors, philanthropische Körperschaften und Vereinsnetzwerke.</a:t>
            </a:r>
          </a:p>
          <a:p>
            <a:pPr marL="0" indent="0" algn="just">
              <a:lnSpc>
                <a:spcPts val="2300"/>
              </a:lnSpc>
              <a:spcBef>
                <a:spcPts val="0"/>
              </a:spcBef>
              <a:buFontTx/>
              <a:buNone/>
              <a:defRPr/>
            </a:pPr>
            <a:endParaRPr lang="de-DE" sz="1400" dirty="0">
              <a:latin typeface="Calibri" panose="020F0502020204030204" pitchFamily="34" charset="0"/>
              <a:cs typeface="Calibri" panose="020F0502020204030204" pitchFamily="34" charset="0"/>
            </a:endParaRPr>
          </a:p>
          <a:p>
            <a:pPr marL="0" indent="0" algn="just">
              <a:lnSpc>
                <a:spcPts val="2300"/>
              </a:lnSpc>
              <a:spcBef>
                <a:spcPts val="0"/>
              </a:spcBef>
              <a:buFontTx/>
              <a:buNone/>
              <a:defRPr/>
            </a:pPr>
            <a:r>
              <a:rPr lang="de-DE" sz="1400" b="1" dirty="0">
                <a:latin typeface="Calibri" panose="020F0502020204030204" pitchFamily="34" charset="0"/>
                <a:cs typeface="Calibri" panose="020F0502020204030204" pitchFamily="34" charset="0"/>
              </a:rPr>
              <a:t>Was wird hauptsächlich kontrolliert?</a:t>
            </a:r>
          </a:p>
          <a:p>
            <a:pPr algn="just" fontAlgn="ctr">
              <a:lnSpc>
                <a:spcPts val="2300"/>
              </a:lnSpc>
              <a:spcBef>
                <a:spcPts val="0"/>
              </a:spcBef>
              <a:buFont typeface="Arial" panose="020B0604020202020204" pitchFamily="34" charset="0"/>
              <a:buChar char="•"/>
              <a:defRPr/>
            </a:pPr>
            <a:r>
              <a:rPr lang="de-DE" sz="1400" b="1" dirty="0">
                <a:latin typeface="Calibri" panose="020F0502020204030204" pitchFamily="34" charset="0"/>
                <a:cs typeface="Calibri" panose="020F0502020204030204" pitchFamily="34" charset="0"/>
              </a:rPr>
              <a:t>richtige Bezeichnung</a:t>
            </a:r>
            <a:r>
              <a:rPr lang="de-DE" sz="1400" dirty="0">
                <a:latin typeface="Calibri" panose="020F0502020204030204" pitchFamily="34" charset="0"/>
                <a:cs typeface="Calibri" panose="020F0502020204030204" pitchFamily="34" charset="0"/>
              </a:rPr>
              <a:t>, je nach Sektion (z.B. Akronym EO, VFG, KDS);</a:t>
            </a:r>
          </a:p>
          <a:p>
            <a:pPr algn="just" fontAlgn="ctr">
              <a:lnSpc>
                <a:spcPts val="2300"/>
              </a:lnSpc>
              <a:spcBef>
                <a:spcPts val="0"/>
              </a:spcBef>
              <a:buFont typeface="Arial" panose="020B0604020202020204" pitchFamily="34" charset="0"/>
              <a:buChar char="•"/>
              <a:defRPr/>
            </a:pPr>
            <a:r>
              <a:rPr lang="de-DE" sz="1400" b="1" dirty="0">
                <a:latin typeface="Calibri" panose="020F0502020204030204" pitchFamily="34" charset="0"/>
                <a:cs typeface="Calibri" panose="020F0502020204030204" pitchFamily="34" charset="0"/>
              </a:rPr>
              <a:t>Mindestanzahl der Mitglieder </a:t>
            </a:r>
            <a:r>
              <a:rPr lang="de-DE" sz="1400" dirty="0">
                <a:latin typeface="Calibri" panose="020F0502020204030204" pitchFamily="34" charset="0"/>
                <a:cs typeface="Calibri" panose="020F0502020204030204" pitchFamily="34" charset="0"/>
              </a:rPr>
              <a:t>vorhanden (mindestens 7 in der Sektion EO und VFG) und korrekte Mitgliederstruktur, falls es Mitgliedskörperschaften gibt (z.B. 2/3 </a:t>
            </a:r>
            <a:r>
              <a:rPr lang="de-DE" sz="1400" dirty="0" err="1">
                <a:latin typeface="Calibri" panose="020F0502020204030204" pitchFamily="34" charset="0"/>
                <a:cs typeface="Calibri" panose="020F0502020204030204" pitchFamily="34" charset="0"/>
              </a:rPr>
              <a:t>EO‘s</a:t>
            </a:r>
            <a:r>
              <a:rPr lang="de-DE" sz="1400" dirty="0">
                <a:latin typeface="Calibri" panose="020F0502020204030204" pitchFamily="34" charset="0"/>
                <a:cs typeface="Calibri" panose="020F0502020204030204" pitchFamily="34" charset="0"/>
              </a:rPr>
              <a:t> - 1/3 andere);</a:t>
            </a:r>
          </a:p>
          <a:p>
            <a:pPr algn="just" fontAlgn="ctr">
              <a:lnSpc>
                <a:spcPts val="2300"/>
              </a:lnSpc>
              <a:spcBef>
                <a:spcPts val="0"/>
              </a:spcBef>
              <a:buFont typeface="Arial" panose="020B0604020202020204" pitchFamily="34" charset="0"/>
              <a:buChar char="•"/>
              <a:defRPr/>
            </a:pPr>
            <a:r>
              <a:rPr lang="de-DE" sz="1400" b="1" dirty="0">
                <a:latin typeface="Calibri" panose="020F0502020204030204" pitchFamily="34" charset="0"/>
                <a:cs typeface="Calibri" panose="020F0502020204030204" pitchFamily="34" charset="0"/>
              </a:rPr>
              <a:t>Gründungsakt und registriertes Statut </a:t>
            </a:r>
            <a:r>
              <a:rPr lang="de-DE" sz="1400" dirty="0">
                <a:latin typeface="Calibri" panose="020F0502020204030204" pitchFamily="34" charset="0"/>
                <a:cs typeface="Calibri" panose="020F0502020204030204" pitchFamily="34" charset="0"/>
              </a:rPr>
              <a:t>im Portal hinterlegt und inhaltlich korrekt angepasst an die gesetzlichen Bestimmungen;</a:t>
            </a:r>
          </a:p>
          <a:p>
            <a:pPr algn="just" fontAlgn="ctr">
              <a:lnSpc>
                <a:spcPts val="2300"/>
              </a:lnSpc>
              <a:spcBef>
                <a:spcPts val="0"/>
              </a:spcBef>
              <a:buFont typeface="Arial" panose="020B0604020202020204" pitchFamily="34" charset="0"/>
              <a:buChar char="•"/>
              <a:defRPr/>
            </a:pPr>
            <a:r>
              <a:rPr lang="de-DE" sz="1400" dirty="0">
                <a:latin typeface="Calibri" panose="020F0502020204030204" pitchFamily="34" charset="0"/>
                <a:cs typeface="Calibri" panose="020F0502020204030204" pitchFamily="34" charset="0"/>
              </a:rPr>
              <a:t>tatsächliche und hauptsächliche </a:t>
            </a:r>
            <a:r>
              <a:rPr lang="de-DE" sz="1400" b="1" dirty="0">
                <a:latin typeface="Calibri" panose="020F0502020204030204" pitchFamily="34" charset="0"/>
                <a:cs typeface="Calibri" panose="020F0502020204030204" pitchFamily="34" charset="0"/>
              </a:rPr>
              <a:t>Ausübung der Tätigkeiten von allgemeinem Interesse</a:t>
            </a:r>
            <a:r>
              <a:rPr lang="de-DE" sz="1400" dirty="0">
                <a:latin typeface="Calibri" panose="020F0502020204030204" pitchFamily="34" charset="0"/>
                <a:cs typeface="Calibri" panose="020F0502020204030204" pitchFamily="34" charset="0"/>
              </a:rPr>
              <a:t>;</a:t>
            </a:r>
          </a:p>
          <a:p>
            <a:pPr fontAlgn="ctr">
              <a:buFont typeface="Arial" panose="020B0604020202020204" pitchFamily="34" charset="0"/>
              <a:buChar char="•"/>
              <a:defRPr/>
            </a:pPr>
            <a:endParaRPr lang="de-DE" sz="1400" dirty="0">
              <a:latin typeface="Calibri" panose="020F0502020204030204" pitchFamily="34" charset="0"/>
            </a:endParaRPr>
          </a:p>
          <a:p>
            <a:pPr marL="0" indent="0" algn="just">
              <a:buFontTx/>
              <a:buNone/>
              <a:defRPr/>
            </a:pPr>
            <a:endParaRPr lang="de-DE" sz="17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89AA32BC-8BB9-36B1-B1EC-7700B8F6D6FC}"/>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Bild 1" descr="Logo: Autonome Provinz Bozen - Provincia autonoma di Bolzano - Provinzia autonoma de Bulsan">
            <a:extLst>
              <a:ext uri="{FF2B5EF4-FFF2-40B4-BE49-F238E27FC236}">
                <a16:creationId xmlns:a16="http://schemas.microsoft.com/office/drawing/2014/main" id="{64A86B2D-4B67-A726-ED56-8F935536DC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9EAF65ED-F17F-08D0-18A6-24625B91D316}"/>
              </a:ext>
            </a:extLst>
          </p:cNvPr>
          <p:cNvSpPr>
            <a:spLocks noGrp="1" noChangeArrowheads="1"/>
          </p:cNvSpPr>
          <p:nvPr>
            <p:ph type="title"/>
          </p:nvPr>
        </p:nvSpPr>
        <p:spPr bwMode="auto">
          <a:xfrm>
            <a:off x="628650" y="365125"/>
            <a:ext cx="7886700" cy="471488"/>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7. Kontrollen im </a:t>
            </a:r>
            <a:r>
              <a:rPr lang="de-DE" altLang="de-DE" sz="2600" dirty="0" err="1">
                <a:latin typeface="Calibri" panose="020F0502020204030204" pitchFamily="34" charset="0"/>
                <a:cs typeface="Calibri" panose="020F0502020204030204" pitchFamily="34" charset="0"/>
              </a:rPr>
              <a:t>Runts</a:t>
            </a:r>
            <a:endParaRPr lang="de-DE" altLang="de-DE" sz="2600" dirty="0">
              <a:latin typeface="Calibri" panose="020F0502020204030204" pitchFamily="34" charset="0"/>
              <a:cs typeface="Calibri" panose="020F0502020204030204" pitchFamily="34" charset="0"/>
            </a:endParaRPr>
          </a:p>
        </p:txBody>
      </p:sp>
      <p:sp>
        <p:nvSpPr>
          <p:cNvPr id="3" name="Inhaltsplatzhalter 2">
            <a:extLst>
              <a:ext uri="{FF2B5EF4-FFF2-40B4-BE49-F238E27FC236}">
                <a16:creationId xmlns:a16="http://schemas.microsoft.com/office/drawing/2014/main" id="{D8B1FCA6-092E-56E1-881F-14B4DD56F86C}"/>
              </a:ext>
            </a:extLst>
          </p:cNvPr>
          <p:cNvSpPr>
            <a:spLocks noGrp="1"/>
          </p:cNvSpPr>
          <p:nvPr>
            <p:ph idx="1"/>
          </p:nvPr>
        </p:nvSpPr>
        <p:spPr>
          <a:xfrm>
            <a:off x="679450" y="1053737"/>
            <a:ext cx="7886700" cy="5206093"/>
          </a:xfrm>
        </p:spPr>
        <p:txBody>
          <a:bodyPr/>
          <a:lstStyle/>
          <a:p>
            <a:pPr marL="0" indent="0" algn="just" fontAlgn="ctr">
              <a:lnSpc>
                <a:spcPts val="2100"/>
              </a:lnSpc>
              <a:spcBef>
                <a:spcPts val="0"/>
              </a:spcBef>
              <a:buNone/>
              <a:defRPr/>
            </a:pPr>
            <a:r>
              <a:rPr lang="de-DE" sz="1400" b="1" dirty="0">
                <a:latin typeface="Calibri" panose="020F0502020204030204" pitchFamily="34" charset="0"/>
                <a:cs typeface="Calibri" panose="020F0502020204030204" pitchFamily="34" charset="0"/>
              </a:rPr>
              <a:t>Was wird hauptsächlich kontrolliert?</a:t>
            </a:r>
          </a:p>
          <a:p>
            <a:pPr algn="just" fontAlgn="ctr">
              <a:lnSpc>
                <a:spcPts val="2100"/>
              </a:lnSpc>
              <a:spcBef>
                <a:spcPts val="0"/>
              </a:spcBef>
              <a:buFont typeface="Arial" panose="020B0604020202020204" pitchFamily="34" charset="0"/>
              <a:buChar char="•"/>
              <a:defRPr/>
            </a:pPr>
            <a:endParaRPr lang="de-DE" sz="1400" dirty="0">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r>
              <a:rPr lang="de-DE" sz="1400" dirty="0">
                <a:latin typeface="Calibri" panose="020F0502020204030204" pitchFamily="34" charset="0"/>
                <a:cs typeface="Calibri" panose="020F0502020204030204" pitchFamily="34" charset="0"/>
              </a:rPr>
              <a:t>falls </a:t>
            </a:r>
            <a:r>
              <a:rPr lang="de-DE" sz="1400" b="1" dirty="0">
                <a:latin typeface="Calibri" panose="020F0502020204030204" pitchFamily="34" charset="0"/>
                <a:cs typeface="Calibri" panose="020F0502020204030204" pitchFamily="34" charset="0"/>
              </a:rPr>
              <a:t>weitere Tätigkeiten </a:t>
            </a:r>
            <a:r>
              <a:rPr lang="de-DE" sz="1400" dirty="0">
                <a:latin typeface="Calibri" panose="020F0502020204030204" pitchFamily="34" charset="0"/>
                <a:cs typeface="Calibri" panose="020F0502020204030204" pitchFamily="34" charset="0"/>
              </a:rPr>
              <a:t>ausgeübt wurden sind diese zweitrangig und den Haupttätigkeiten dienlich sowie statutarisch vorgesehen;</a:t>
            </a:r>
          </a:p>
          <a:p>
            <a:pPr algn="just" fontAlgn="ctr">
              <a:lnSpc>
                <a:spcPts val="2100"/>
              </a:lnSpc>
              <a:spcBef>
                <a:spcPts val="0"/>
              </a:spcBef>
              <a:buFont typeface="Arial" panose="020B0604020202020204" pitchFamily="34" charset="0"/>
              <a:buChar char="•"/>
              <a:defRPr/>
            </a:pPr>
            <a:r>
              <a:rPr lang="de-DE" sz="1400" dirty="0">
                <a:latin typeface="Calibri" panose="020F0502020204030204" pitchFamily="34" charset="0"/>
                <a:cs typeface="Calibri" panose="020F0502020204030204" pitchFamily="34" charset="0"/>
              </a:rPr>
              <a:t>die Prinzipien und Leitlinien zur </a:t>
            </a:r>
            <a:r>
              <a:rPr lang="de-DE" sz="1400" b="1" dirty="0">
                <a:latin typeface="Calibri" panose="020F0502020204030204" pitchFamily="34" charset="0"/>
                <a:cs typeface="Calibri" panose="020F0502020204030204" pitchFamily="34" charset="0"/>
              </a:rPr>
              <a:t>Mittelbeschaffung</a:t>
            </a:r>
            <a:r>
              <a:rPr lang="de-DE" sz="1400" dirty="0">
                <a:latin typeface="Calibri" panose="020F0502020204030204" pitchFamily="34" charset="0"/>
                <a:cs typeface="Calibri" panose="020F0502020204030204" pitchFamily="34" charset="0"/>
              </a:rPr>
              <a:t> wurden eingehalten (z.B. vollständige </a:t>
            </a:r>
            <a:r>
              <a:rPr lang="de-DE" sz="1400" dirty="0" err="1">
                <a:latin typeface="Calibri" panose="020F0502020204030204" pitchFamily="34" charset="0"/>
                <a:cs typeface="Calibri" panose="020F0502020204030204" pitchFamily="34" charset="0"/>
              </a:rPr>
              <a:t>Fundraisingberichte</a:t>
            </a:r>
            <a:r>
              <a:rPr lang="de-DE" sz="1400" dirty="0">
                <a:latin typeface="Calibri" panose="020F0502020204030204" pitchFamily="34" charset="0"/>
                <a:cs typeface="Calibri" panose="020F0502020204030204" pitchFamily="34" charset="0"/>
              </a:rPr>
              <a:t>);</a:t>
            </a:r>
          </a:p>
          <a:p>
            <a:pPr algn="just" fontAlgn="ctr">
              <a:lnSpc>
                <a:spcPts val="2100"/>
              </a:lnSpc>
              <a:spcBef>
                <a:spcPts val="0"/>
              </a:spcBef>
              <a:buFont typeface="Arial" panose="020B0604020202020204" pitchFamily="34" charset="0"/>
              <a:buChar char="•"/>
              <a:defRPr/>
            </a:pPr>
            <a:r>
              <a:rPr lang="de-DE" sz="1400" b="1" dirty="0">
                <a:latin typeface="Calibri" panose="020F0502020204030204" pitchFamily="34" charset="0"/>
                <a:cs typeface="Calibri" panose="020F0502020204030204" pitchFamily="34" charset="0"/>
              </a:rPr>
              <a:t>keine Gewinnverteilung</a:t>
            </a:r>
            <a:r>
              <a:rPr lang="de-DE" sz="1400" dirty="0">
                <a:latin typeface="Calibri" panose="020F0502020204030204" pitchFamily="34" charset="0"/>
                <a:cs typeface="Calibri" panose="020F0502020204030204" pitchFamily="34" charset="0"/>
              </a:rPr>
              <a:t>;</a:t>
            </a:r>
          </a:p>
          <a:p>
            <a:pPr algn="just" fontAlgn="ctr">
              <a:lnSpc>
                <a:spcPts val="2100"/>
              </a:lnSpc>
              <a:spcBef>
                <a:spcPts val="0"/>
              </a:spcBef>
              <a:buFont typeface="Arial" panose="020B0604020202020204" pitchFamily="34" charset="0"/>
              <a:buChar char="•"/>
              <a:defRPr/>
            </a:pPr>
            <a:r>
              <a:rPr lang="de-DE" sz="1400" dirty="0">
                <a:latin typeface="Calibri" panose="020F0502020204030204" pitchFamily="34" charset="0"/>
                <a:cs typeface="Calibri" panose="020F0502020204030204" pitchFamily="34" charset="0"/>
              </a:rPr>
              <a:t>die </a:t>
            </a:r>
            <a:r>
              <a:rPr lang="de-DE" sz="1400" b="1" dirty="0">
                <a:latin typeface="Calibri" panose="020F0502020204030204" pitchFamily="34" charset="0"/>
                <a:cs typeface="Calibri" panose="020F0502020204030204" pitchFamily="34" charset="0"/>
              </a:rPr>
              <a:t>Jahresabschlussrechnungen/Bilanzen </a:t>
            </a:r>
            <a:r>
              <a:rPr lang="de-DE" sz="1400" dirty="0">
                <a:latin typeface="Calibri" panose="020F0502020204030204" pitchFamily="34" charset="0"/>
                <a:cs typeface="Calibri" panose="020F0502020204030204" pitchFamily="34" charset="0"/>
              </a:rPr>
              <a:t>wurden gemäß den vorgeschriebenen Modellen erstellt und im </a:t>
            </a:r>
            <a:r>
              <a:rPr lang="de-DE" sz="1400" dirty="0" err="1">
                <a:latin typeface="Calibri" panose="020F0502020204030204" pitchFamily="34" charset="0"/>
                <a:cs typeface="Calibri" panose="020F0502020204030204" pitchFamily="34" charset="0"/>
              </a:rPr>
              <a:t>Runts</a:t>
            </a:r>
            <a:r>
              <a:rPr lang="de-DE" sz="1400" dirty="0">
                <a:latin typeface="Calibri" panose="020F0502020204030204" pitchFamily="34" charset="0"/>
                <a:cs typeface="Calibri" panose="020F0502020204030204" pitchFamily="34" charset="0"/>
              </a:rPr>
              <a:t> hinterlegt;</a:t>
            </a:r>
          </a:p>
          <a:p>
            <a:pPr algn="just" fontAlgn="ctr">
              <a:lnSpc>
                <a:spcPts val="2100"/>
              </a:lnSpc>
              <a:spcBef>
                <a:spcPts val="0"/>
              </a:spcBef>
              <a:buFont typeface="Arial" panose="020B0604020202020204" pitchFamily="34" charset="0"/>
              <a:buChar char="•"/>
              <a:defRPr/>
            </a:pPr>
            <a:r>
              <a:rPr lang="de-DE" sz="1400" dirty="0">
                <a:latin typeface="Calibri" panose="020F0502020204030204" pitchFamily="34" charset="0"/>
                <a:cs typeface="Calibri" panose="020F0502020204030204" pitchFamily="34" charset="0"/>
              </a:rPr>
              <a:t>die </a:t>
            </a:r>
            <a:r>
              <a:rPr lang="de-DE" sz="1400" b="1" dirty="0">
                <a:latin typeface="Calibri" panose="020F0502020204030204" pitchFamily="34" charset="0"/>
                <a:cs typeface="Calibri" panose="020F0502020204030204" pitchFamily="34" charset="0"/>
              </a:rPr>
              <a:t>verpflichtenden Bücher </a:t>
            </a:r>
            <a:r>
              <a:rPr lang="de-DE" sz="1400" dirty="0">
                <a:latin typeface="Calibri" panose="020F0502020204030204" pitchFamily="34" charset="0"/>
                <a:cs typeface="Calibri" panose="020F0502020204030204" pitchFamily="34" charset="0"/>
              </a:rPr>
              <a:t>wurden geführt (z.B. Mitgliederbuch, Bücher des Vorstandes, der Mitgliederversammlung, des Kontrollorganes);</a:t>
            </a:r>
          </a:p>
          <a:p>
            <a:pPr algn="just" fontAlgn="ctr">
              <a:lnSpc>
                <a:spcPts val="2100"/>
              </a:lnSpc>
              <a:spcBef>
                <a:spcPts val="0"/>
              </a:spcBef>
              <a:buFont typeface="Arial" panose="020B0604020202020204" pitchFamily="34" charset="0"/>
              <a:buChar char="•"/>
              <a:defRPr/>
            </a:pPr>
            <a:r>
              <a:rPr lang="de-DE" sz="1400" dirty="0">
                <a:latin typeface="Calibri" panose="020F0502020204030204" pitchFamily="34" charset="0"/>
                <a:cs typeface="Calibri" panose="020F0502020204030204" pitchFamily="34" charset="0"/>
              </a:rPr>
              <a:t>das </a:t>
            </a:r>
            <a:r>
              <a:rPr lang="de-DE" sz="1400" b="1" dirty="0">
                <a:latin typeface="Calibri" panose="020F0502020204030204" pitchFamily="34" charset="0"/>
                <a:cs typeface="Calibri" panose="020F0502020204030204" pitchFamily="34" charset="0"/>
              </a:rPr>
              <a:t>Verzeichnis der Freiwilligen</a:t>
            </a:r>
            <a:r>
              <a:rPr lang="de-DE" sz="1400" dirty="0">
                <a:latin typeface="Calibri" panose="020F0502020204030204" pitchFamily="34" charset="0"/>
                <a:cs typeface="Calibri" panose="020F0502020204030204" pitchFamily="34" charset="0"/>
              </a:rPr>
              <a:t> wurde richtig geführt (vidimiert) und die </a:t>
            </a:r>
            <a:r>
              <a:rPr lang="de-DE" sz="1400" b="1" dirty="0">
                <a:latin typeface="Calibri" panose="020F0502020204030204" pitchFamily="34" charset="0"/>
                <a:cs typeface="Calibri" panose="020F0502020204030204" pitchFamily="34" charset="0"/>
              </a:rPr>
              <a:t>Freiwilligen versichert </a:t>
            </a:r>
            <a:r>
              <a:rPr lang="de-DE" sz="1400" dirty="0">
                <a:latin typeface="Calibri" panose="020F0502020204030204" pitchFamily="34" charset="0"/>
                <a:cs typeface="Calibri" panose="020F0502020204030204" pitchFamily="34" charset="0"/>
              </a:rPr>
              <a:t>(Haftpflicht, Unfall- und Krankenversichert); die weiteren Bestimmungen zur ehrenamtlichen Tätigkeit wurden eingehalten (ausschließliche Erstattung der effektiv entstandenen und dokumentierten Ausgaben, keine Pauschalkostenerstattungen außer jene von Art. 17, Abs. 4);</a:t>
            </a:r>
          </a:p>
          <a:p>
            <a:pPr algn="just" fontAlgn="ctr">
              <a:lnSpc>
                <a:spcPts val="2100"/>
              </a:lnSpc>
              <a:spcBef>
                <a:spcPts val="0"/>
              </a:spcBef>
              <a:buFont typeface="Arial" panose="020B0604020202020204" pitchFamily="34" charset="0"/>
              <a:buChar char="•"/>
              <a:defRPr/>
            </a:pPr>
            <a:r>
              <a:rPr lang="de-DE" sz="1400" dirty="0">
                <a:latin typeface="Calibri" panose="020F0502020204030204" pitchFamily="34" charset="0"/>
                <a:cs typeface="Calibri" panose="020F0502020204030204" pitchFamily="34" charset="0"/>
              </a:rPr>
              <a:t>für EO und VFG: es wurden </a:t>
            </a:r>
            <a:r>
              <a:rPr lang="de-DE" sz="1400" b="1" dirty="0">
                <a:latin typeface="Calibri" panose="020F0502020204030204" pitchFamily="34" charset="0"/>
                <a:cs typeface="Calibri" panose="020F0502020204030204" pitchFamily="34" charset="0"/>
              </a:rPr>
              <a:t>hauptsächlich Freiwillige </a:t>
            </a:r>
            <a:r>
              <a:rPr lang="de-DE" sz="1400" dirty="0">
                <a:latin typeface="Calibri" panose="020F0502020204030204" pitchFamily="34" charset="0"/>
                <a:cs typeface="Calibri" panose="020F0502020204030204" pitchFamily="34" charset="0"/>
              </a:rPr>
              <a:t>oder Freiwillige von Mitgliedskörperschaften für die Tätigkeiten eingesetzt; es besteht ein korrektes Verhältnis zwischen Angestellten und Freiwilligen bzw. zwischen Mitgliedern und Angestellten;</a:t>
            </a:r>
          </a:p>
          <a:p>
            <a:pPr marL="0" indent="0" algn="just">
              <a:buFontTx/>
              <a:buNone/>
              <a:defRPr/>
            </a:pPr>
            <a:endParaRPr lang="de-DE" sz="1700" dirty="0">
              <a:latin typeface="Arial" panose="020B0604020202020204" pitchFamily="34" charset="0"/>
              <a:cs typeface="Arial" panose="020B0604020202020204" pitchFamily="34" charset="0"/>
            </a:endParaRPr>
          </a:p>
          <a:p>
            <a:pPr marL="0" indent="0" algn="just">
              <a:buFontTx/>
              <a:buNone/>
              <a:defRPr/>
            </a:pPr>
            <a:endParaRPr lang="de-DE" sz="1700" dirty="0">
              <a:latin typeface="Arial" panose="020B0604020202020204" pitchFamily="34" charset="0"/>
              <a:cs typeface="Arial" panose="020B0604020202020204" pitchFamily="34" charset="0"/>
            </a:endParaRPr>
          </a:p>
          <a:p>
            <a:pPr algn="just">
              <a:defRPr/>
            </a:pPr>
            <a:endParaRPr lang="de-DE" sz="17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7FEB98F4-0B3D-7914-9342-5CFFBC359ED7}"/>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Bild 1" descr="Logo: Autonome Provinz Bozen - Provincia autonoma di Bolzano - Provinzia autonoma de Bulsan">
            <a:extLst>
              <a:ext uri="{FF2B5EF4-FFF2-40B4-BE49-F238E27FC236}">
                <a16:creationId xmlns:a16="http://schemas.microsoft.com/office/drawing/2014/main" id="{1753F194-EADB-68CC-3ADB-F85051C2D7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4B218408-1D65-440E-93D7-9070127A6D0B}"/>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7. Kontrollen im </a:t>
            </a:r>
            <a:r>
              <a:rPr lang="de-DE" altLang="de-DE" sz="2600" dirty="0" err="1">
                <a:latin typeface="Calibri" panose="020F0502020204030204" pitchFamily="34" charset="0"/>
                <a:cs typeface="Calibri" panose="020F0502020204030204" pitchFamily="34" charset="0"/>
              </a:rPr>
              <a:t>Runts</a:t>
            </a:r>
            <a:endParaRPr lang="de-DE" altLang="de-DE" sz="2600" dirty="0">
              <a:latin typeface="Calibri" panose="020F0502020204030204" pitchFamily="34" charset="0"/>
              <a:cs typeface="Calibri" panose="020F0502020204030204" pitchFamily="34" charset="0"/>
            </a:endParaRPr>
          </a:p>
        </p:txBody>
      </p:sp>
      <p:sp>
        <p:nvSpPr>
          <p:cNvPr id="3" name="Inhaltsplatzhalter 2">
            <a:extLst>
              <a:ext uri="{FF2B5EF4-FFF2-40B4-BE49-F238E27FC236}">
                <a16:creationId xmlns:a16="http://schemas.microsoft.com/office/drawing/2014/main" id="{8135FCFF-C42B-34CD-30E2-0A9DB7AAA5E4}"/>
              </a:ext>
            </a:extLst>
          </p:cNvPr>
          <p:cNvSpPr>
            <a:spLocks noGrp="1"/>
          </p:cNvSpPr>
          <p:nvPr>
            <p:ph idx="1"/>
          </p:nvPr>
        </p:nvSpPr>
        <p:spPr>
          <a:xfrm>
            <a:off x="664210" y="1114697"/>
            <a:ext cx="7886700" cy="5267053"/>
          </a:xfrm>
        </p:spPr>
        <p:txBody>
          <a:bodyPr/>
          <a:lstStyle/>
          <a:p>
            <a:pPr marL="0" indent="0" algn="just" fontAlgn="ctr">
              <a:lnSpc>
                <a:spcPts val="2200"/>
              </a:lnSpc>
              <a:spcBef>
                <a:spcPts val="0"/>
              </a:spcBef>
              <a:buNone/>
              <a:defRPr/>
            </a:pPr>
            <a:r>
              <a:rPr lang="de-DE" sz="1400" b="1" dirty="0">
                <a:latin typeface="Calibri" panose="020F0502020204030204" pitchFamily="34" charset="0"/>
                <a:cs typeface="Calibri" panose="020F0502020204030204" pitchFamily="34" charset="0"/>
              </a:rPr>
              <a:t>Was wird hauptsächlich kontrolliert?</a:t>
            </a:r>
          </a:p>
          <a:p>
            <a:pPr marL="0" indent="0" algn="just" fontAlgn="ctr">
              <a:lnSpc>
                <a:spcPts val="2200"/>
              </a:lnSpc>
              <a:spcBef>
                <a:spcPts val="0"/>
              </a:spcBef>
              <a:buNone/>
              <a:defRPr/>
            </a:pPr>
            <a:endParaRPr lang="de-DE" sz="1400" b="1" dirty="0">
              <a:latin typeface="Calibri" panose="020F0502020204030204" pitchFamily="34" charset="0"/>
              <a:cs typeface="Calibri" panose="020F0502020204030204" pitchFamily="34" charset="0"/>
            </a:endParaRPr>
          </a:p>
          <a:p>
            <a:pPr algn="just" fontAlgn="ctr">
              <a:lnSpc>
                <a:spcPts val="2200"/>
              </a:lnSpc>
              <a:spcBef>
                <a:spcPts val="0"/>
              </a:spcBef>
              <a:buFont typeface="Arial" panose="020B0604020202020204" pitchFamily="34" charset="0"/>
              <a:buChar char="•"/>
              <a:defRPr/>
            </a:pPr>
            <a:r>
              <a:rPr lang="de-DE" sz="1400" dirty="0">
                <a:latin typeface="Calibri" panose="020F0502020204030204" pitchFamily="34" charset="0"/>
                <a:cs typeface="Calibri" panose="020F0502020204030204" pitchFamily="34" charset="0"/>
              </a:rPr>
              <a:t>das </a:t>
            </a:r>
            <a:r>
              <a:rPr lang="de-DE" sz="1400" b="1" dirty="0">
                <a:latin typeface="Calibri" panose="020F0502020204030204" pitchFamily="34" charset="0"/>
                <a:cs typeface="Calibri" panose="020F0502020204030204" pitchFamily="34" charset="0"/>
              </a:rPr>
              <a:t>Mindestvermögen</a:t>
            </a:r>
            <a:r>
              <a:rPr lang="de-DE" sz="1400" dirty="0">
                <a:latin typeface="Calibri" panose="020F0502020204030204" pitchFamily="34" charset="0"/>
                <a:cs typeface="Calibri" panose="020F0502020204030204" pitchFamily="34" charset="0"/>
              </a:rPr>
              <a:t> der Körperschaften mit Rechtspersönlichkeit ist vorhanden;</a:t>
            </a:r>
          </a:p>
          <a:p>
            <a:pPr algn="just" fontAlgn="ctr">
              <a:lnSpc>
                <a:spcPts val="2200"/>
              </a:lnSpc>
              <a:spcBef>
                <a:spcPts val="0"/>
              </a:spcBef>
              <a:buFont typeface="Arial" panose="020B0604020202020204" pitchFamily="34" charset="0"/>
              <a:buChar char="•"/>
              <a:defRPr/>
            </a:pPr>
            <a:r>
              <a:rPr lang="de-DE" sz="1400" dirty="0">
                <a:latin typeface="Calibri" panose="020F0502020204030204" pitchFamily="34" charset="0"/>
                <a:cs typeface="Calibri" panose="020F0502020204030204" pitchFamily="34" charset="0"/>
              </a:rPr>
              <a:t>die </a:t>
            </a:r>
            <a:r>
              <a:rPr lang="de-DE" sz="1400" b="1" dirty="0">
                <a:latin typeface="Calibri" panose="020F0502020204030204" pitchFamily="34" charset="0"/>
                <a:cs typeface="Calibri" panose="020F0502020204030204" pitchFamily="34" charset="0"/>
              </a:rPr>
              <a:t>Organe</a:t>
            </a:r>
            <a:r>
              <a:rPr lang="de-DE" sz="1400" dirty="0">
                <a:latin typeface="Calibri" panose="020F0502020204030204" pitchFamily="34" charset="0"/>
                <a:cs typeface="Calibri" panose="020F0502020204030204" pitchFamily="34" charset="0"/>
              </a:rPr>
              <a:t> sind alle korrekt ernannt und zusammengesetzt und funktionieren korrekt;</a:t>
            </a:r>
          </a:p>
          <a:p>
            <a:pPr algn="just" fontAlgn="ctr">
              <a:lnSpc>
                <a:spcPts val="2200"/>
              </a:lnSpc>
              <a:spcBef>
                <a:spcPts val="0"/>
              </a:spcBef>
              <a:buFont typeface="Arial" panose="020B0604020202020204" pitchFamily="34" charset="0"/>
              <a:buChar char="•"/>
              <a:defRPr/>
            </a:pPr>
            <a:r>
              <a:rPr lang="de-DE" sz="1400" dirty="0">
                <a:latin typeface="Calibri" panose="020F0502020204030204" pitchFamily="34" charset="0"/>
                <a:cs typeface="Calibri" panose="020F0502020204030204" pitchFamily="34" charset="0"/>
              </a:rPr>
              <a:t>die verpflichtenden </a:t>
            </a:r>
            <a:r>
              <a:rPr lang="de-DE" sz="1400" b="1" dirty="0">
                <a:latin typeface="Calibri" panose="020F0502020204030204" pitchFamily="34" charset="0"/>
                <a:cs typeface="Calibri" panose="020F0502020204030204" pitchFamily="34" charset="0"/>
              </a:rPr>
              <a:t>Hinterlegungen und Meldungen an das </a:t>
            </a:r>
            <a:r>
              <a:rPr lang="de-DE" sz="1400" b="1" dirty="0" err="1">
                <a:latin typeface="Calibri" panose="020F0502020204030204" pitchFamily="34" charset="0"/>
                <a:cs typeface="Calibri" panose="020F0502020204030204" pitchFamily="34" charset="0"/>
              </a:rPr>
              <a:t>Runts</a:t>
            </a:r>
            <a:r>
              <a:rPr lang="de-DE" sz="1400" dirty="0">
                <a:latin typeface="Calibri" panose="020F0502020204030204" pitchFamily="34" charset="0"/>
                <a:cs typeface="Calibri" panose="020F0502020204030204" pitchFamily="34" charset="0"/>
              </a:rPr>
              <a:t> wurden erledigt (z.B. Bilanzen, jährliche Aktualisierung der Daten für EO und VFG, Meldung bei Neuwahlen, Statutenänderungen usw.).</a:t>
            </a:r>
          </a:p>
          <a:p>
            <a:pPr marL="0" indent="0" algn="just">
              <a:lnSpc>
                <a:spcPts val="2200"/>
              </a:lnSpc>
              <a:spcBef>
                <a:spcPts val="0"/>
              </a:spcBef>
              <a:buFontTx/>
              <a:buNone/>
              <a:defRPr/>
            </a:pPr>
            <a:endParaRPr lang="de-DE" sz="1400" dirty="0">
              <a:latin typeface="Calibri" panose="020F0502020204030204" pitchFamily="34" charset="0"/>
              <a:cs typeface="Calibri" panose="020F0502020204030204" pitchFamily="34" charset="0"/>
            </a:endParaRPr>
          </a:p>
          <a:p>
            <a:pPr marL="0" indent="0" algn="just">
              <a:lnSpc>
                <a:spcPts val="2200"/>
              </a:lnSpc>
              <a:spcBef>
                <a:spcPts val="0"/>
              </a:spcBef>
              <a:buFontTx/>
              <a:buNone/>
              <a:defRPr/>
            </a:pPr>
            <a:r>
              <a:rPr lang="de-DE" sz="1400" b="1" dirty="0">
                <a:latin typeface="Calibri" panose="020F0502020204030204" pitchFamily="34" charset="0"/>
                <a:cs typeface="Calibri" panose="020F0502020204030204" pitchFamily="34" charset="0"/>
              </a:rPr>
              <a:t>Wie wird kontrolliert?</a:t>
            </a:r>
          </a:p>
          <a:p>
            <a:pPr marL="0" indent="0" algn="just">
              <a:lnSpc>
                <a:spcPts val="2200"/>
              </a:lnSpc>
              <a:spcBef>
                <a:spcPts val="0"/>
              </a:spcBef>
              <a:buFontTx/>
              <a:buNone/>
              <a:defRPr/>
            </a:pPr>
            <a:r>
              <a:rPr lang="de-DE" sz="1400" dirty="0">
                <a:latin typeface="Calibri" panose="020F0502020204030204" pitchFamily="34" charset="0"/>
                <a:cs typeface="Calibri" panose="020F0502020204030204" pitchFamily="34" charset="0"/>
                <a:sym typeface="Wingdings" panose="05000000000000000000" pitchFamily="2" charset="2"/>
              </a:rPr>
              <a:t> der Start der Kontrollen wird via PEC-Mail mitgeteilt;</a:t>
            </a:r>
          </a:p>
          <a:p>
            <a:pPr marL="0" indent="0" algn="just">
              <a:lnSpc>
                <a:spcPts val="2200"/>
              </a:lnSpc>
              <a:spcBef>
                <a:spcPts val="0"/>
              </a:spcBef>
              <a:buFontTx/>
              <a:buNone/>
              <a:defRPr/>
            </a:pPr>
            <a:r>
              <a:rPr lang="de-DE" sz="1400" dirty="0">
                <a:latin typeface="Calibri" panose="020F0502020204030204" pitchFamily="34" charset="0"/>
                <a:cs typeface="Calibri" panose="020F0502020204030204" pitchFamily="34" charset="0"/>
                <a:sym typeface="Wingdings" panose="05000000000000000000" pitchFamily="2" charset="2"/>
              </a:rPr>
              <a:t> </a:t>
            </a:r>
            <a:r>
              <a:rPr lang="de-DE" sz="1400" dirty="0">
                <a:latin typeface="Calibri" panose="020F0502020204030204" pitchFamily="34" charset="0"/>
                <a:cs typeface="Calibri" panose="020F0502020204030204" pitchFamily="34" charset="0"/>
              </a:rPr>
              <a:t>Kontrolle der Dokumente und Inspektionen vor Ort.</a:t>
            </a:r>
          </a:p>
          <a:p>
            <a:pPr marL="0" indent="0" algn="just">
              <a:lnSpc>
                <a:spcPts val="2200"/>
              </a:lnSpc>
              <a:spcBef>
                <a:spcPts val="0"/>
              </a:spcBef>
              <a:buFontTx/>
              <a:buNone/>
              <a:defRPr/>
            </a:pPr>
            <a:endParaRPr lang="de-DE" sz="1400" dirty="0">
              <a:latin typeface="Calibri" panose="020F0502020204030204" pitchFamily="34" charset="0"/>
              <a:cs typeface="Calibri" panose="020F0502020204030204" pitchFamily="34" charset="0"/>
            </a:endParaRPr>
          </a:p>
          <a:p>
            <a:pPr marL="0" indent="0" algn="just">
              <a:lnSpc>
                <a:spcPts val="2200"/>
              </a:lnSpc>
              <a:spcBef>
                <a:spcPts val="0"/>
              </a:spcBef>
              <a:buFontTx/>
              <a:buNone/>
              <a:defRPr/>
            </a:pPr>
            <a:r>
              <a:rPr lang="de-DE" sz="1400" b="1" dirty="0">
                <a:latin typeface="Calibri" panose="020F0502020204030204" pitchFamily="34" charset="0"/>
                <a:cs typeface="Calibri" panose="020F0502020204030204" pitchFamily="34" charset="0"/>
              </a:rPr>
              <a:t>Wer führt die Kontrollen durch?</a:t>
            </a:r>
          </a:p>
          <a:p>
            <a:pPr marL="0" indent="0" algn="just">
              <a:lnSpc>
                <a:spcPts val="2200"/>
              </a:lnSpc>
              <a:spcBef>
                <a:spcPts val="0"/>
              </a:spcBef>
              <a:buFontTx/>
              <a:buNone/>
              <a:defRPr/>
            </a:pPr>
            <a:r>
              <a:rPr lang="de-DE" sz="1400" dirty="0">
                <a:latin typeface="Calibri" panose="020F0502020204030204" pitchFamily="34" charset="0"/>
                <a:cs typeface="Calibri" panose="020F0502020204030204" pitchFamily="34" charset="0"/>
              </a:rPr>
              <a:t>Das </a:t>
            </a:r>
            <a:r>
              <a:rPr lang="de-DE" sz="1400" dirty="0" err="1">
                <a:latin typeface="Calibri" panose="020F0502020204030204" pitchFamily="34" charset="0"/>
                <a:cs typeface="Calibri" panose="020F0502020204030204" pitchFamily="34" charset="0"/>
              </a:rPr>
              <a:t>Runts</a:t>
            </a:r>
            <a:r>
              <a:rPr lang="de-DE" sz="1400" dirty="0">
                <a:latin typeface="Calibri" panose="020F0502020204030204" pitchFamily="34" charset="0"/>
                <a:cs typeface="Calibri" panose="020F0502020204030204" pitchFamily="34" charset="0"/>
              </a:rPr>
              <a:t>-Büro sowie weitere dazu autorisierte Körperschaften.</a:t>
            </a:r>
          </a:p>
          <a:p>
            <a:pPr marL="0" indent="0" algn="just">
              <a:lnSpc>
                <a:spcPts val="2200"/>
              </a:lnSpc>
              <a:spcBef>
                <a:spcPts val="0"/>
              </a:spcBef>
              <a:buFontTx/>
              <a:buNone/>
              <a:defRPr/>
            </a:pPr>
            <a:endParaRPr lang="de-DE" sz="1400" dirty="0">
              <a:latin typeface="Calibri" panose="020F0502020204030204" pitchFamily="34" charset="0"/>
              <a:cs typeface="Calibri" panose="020F0502020204030204" pitchFamily="34" charset="0"/>
            </a:endParaRPr>
          </a:p>
          <a:p>
            <a:pPr marL="0" indent="0" algn="just">
              <a:lnSpc>
                <a:spcPts val="2200"/>
              </a:lnSpc>
              <a:spcBef>
                <a:spcPts val="0"/>
              </a:spcBef>
              <a:buFontTx/>
              <a:buNone/>
              <a:defRPr/>
            </a:pPr>
            <a:r>
              <a:rPr lang="de-DE" sz="1400" b="1" dirty="0">
                <a:latin typeface="Calibri" panose="020F0502020204030204" pitchFamily="34" charset="0"/>
                <a:cs typeface="Calibri" panose="020F0502020204030204" pitchFamily="34" charset="0"/>
              </a:rPr>
              <a:t>Welche Ergebnisse kann die Kontrolltätigkeit haben?</a:t>
            </a:r>
          </a:p>
          <a:p>
            <a:pPr marL="0" indent="0" algn="just">
              <a:lnSpc>
                <a:spcPts val="2200"/>
              </a:lnSpc>
              <a:spcBef>
                <a:spcPts val="0"/>
              </a:spcBef>
              <a:buFontTx/>
              <a:buNone/>
              <a:defRPr/>
            </a:pPr>
            <a:r>
              <a:rPr lang="de-DE" sz="1400" dirty="0">
                <a:latin typeface="Calibri" panose="020F0502020204030204" pitchFamily="34" charset="0"/>
                <a:cs typeface="Calibri" panose="020F0502020204030204" pitchFamily="34" charset="0"/>
              </a:rPr>
              <a:t>Es kann ein Streichungsverfahren eingeleitet werden; zudem können Verwaltungsstrafen angewandt werden.</a:t>
            </a:r>
          </a:p>
        </p:txBody>
      </p:sp>
      <p:sp>
        <p:nvSpPr>
          <p:cNvPr id="2" name="Rechteck 1">
            <a:extLst>
              <a:ext uri="{FF2B5EF4-FFF2-40B4-BE49-F238E27FC236}">
                <a16:creationId xmlns:a16="http://schemas.microsoft.com/office/drawing/2014/main" id="{C4C467EB-D7F4-837C-D674-FA13F093FB24}"/>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Bild 1" descr="Logo: Autonome Provinz Bozen - Provincia autonoma di Bolzano - Provinzia autonoma de Bulsan">
            <a:extLst>
              <a:ext uri="{FF2B5EF4-FFF2-40B4-BE49-F238E27FC236}">
                <a16:creationId xmlns:a16="http://schemas.microsoft.com/office/drawing/2014/main" id="{8755F1FD-0190-73EE-B5A3-33802C326D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8F0BD26D-31BA-9590-5987-B101381DCBEA}"/>
              </a:ext>
            </a:extLst>
          </p:cNvPr>
          <p:cNvSpPr>
            <a:spLocks noGrp="1" noChangeArrowheads="1"/>
          </p:cNvSpPr>
          <p:nvPr>
            <p:ph type="title"/>
          </p:nvPr>
        </p:nvSpPr>
        <p:spPr bwMode="auto">
          <a:xfrm>
            <a:off x="628650" y="365125"/>
            <a:ext cx="7886700" cy="687388"/>
          </a:xfrm>
          <a:solidFill>
            <a:srgbClr val="FFC9C9"/>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1. Die Auswirkungen der Eintragung in das Runts</a:t>
            </a:r>
          </a:p>
        </p:txBody>
      </p:sp>
      <p:sp>
        <p:nvSpPr>
          <p:cNvPr id="7171" name="Inhaltsplatzhalter 2">
            <a:extLst>
              <a:ext uri="{FF2B5EF4-FFF2-40B4-BE49-F238E27FC236}">
                <a16:creationId xmlns:a16="http://schemas.microsoft.com/office/drawing/2014/main" id="{879739AC-46DE-E00B-57B6-D90028650984}"/>
              </a:ext>
            </a:extLst>
          </p:cNvPr>
          <p:cNvSpPr>
            <a:spLocks noGrp="1" noChangeArrowheads="1"/>
          </p:cNvSpPr>
          <p:nvPr>
            <p:ph idx="1"/>
          </p:nvPr>
        </p:nvSpPr>
        <p:spPr bwMode="auto">
          <a:xfrm>
            <a:off x="628650" y="1700213"/>
            <a:ext cx="7886700" cy="3889375"/>
          </a:xfrm>
        </p:spPr>
        <p:txBody>
          <a:bodyPr vert="horz" wrap="square" lIns="91440" tIns="45720" rIns="91440" bIns="45720" numCol="1" anchor="t" anchorCtr="0" compatLnSpc="1">
            <a:prstTxWarp prst="textNoShape">
              <a:avLst/>
            </a:prstTxWarp>
          </a:bodyPr>
          <a:lstStyle/>
          <a:p>
            <a:pPr algn="just">
              <a:defRPr/>
            </a:pPr>
            <a:r>
              <a:rPr lang="de-DE" altLang="de-DE" sz="1600" dirty="0">
                <a:latin typeface="Calibri" panose="020F0502020204030204" pitchFamily="34" charset="0"/>
                <a:cs typeface="Calibri" panose="020F0502020204030204" pitchFamily="34" charset="0"/>
              </a:rPr>
              <a:t>Die Eintragung in das Register der Körperschaften des Dritten Sektors ist </a:t>
            </a:r>
            <a:r>
              <a:rPr lang="de-DE" altLang="de-DE" sz="1600" b="1" dirty="0">
                <a:latin typeface="Calibri" panose="020F0502020204030204" pitchFamily="34" charset="0"/>
                <a:cs typeface="Calibri" panose="020F0502020204030204" pitchFamily="34" charset="0"/>
              </a:rPr>
              <a:t>fakultativ.</a:t>
            </a:r>
          </a:p>
          <a:p>
            <a:pPr marL="0" indent="0" algn="just">
              <a:buFontTx/>
              <a:buNone/>
              <a:defRPr/>
            </a:pPr>
            <a:endParaRPr lang="de-DE" altLang="de-DE" sz="1600" b="1" dirty="0">
              <a:latin typeface="Calibri" panose="020F0502020204030204" pitchFamily="34" charset="0"/>
              <a:cs typeface="Calibri" panose="020F0502020204030204" pitchFamily="34" charset="0"/>
            </a:endParaRPr>
          </a:p>
          <a:p>
            <a:pPr algn="just">
              <a:defRPr/>
            </a:pPr>
            <a:r>
              <a:rPr lang="de-DE" altLang="de-DE" sz="1600" dirty="0">
                <a:latin typeface="Calibri" panose="020F0502020204030204" pitchFamily="34" charset="0"/>
                <a:cs typeface="Calibri" panose="020F0502020204030204" pitchFamily="34" charset="0"/>
              </a:rPr>
              <a:t>Die Eintragung bildet die notwendige </a:t>
            </a:r>
            <a:r>
              <a:rPr lang="de-DE" altLang="de-DE" sz="1600" b="1" dirty="0">
                <a:latin typeface="Calibri" panose="020F0502020204030204" pitchFamily="34" charset="0"/>
                <a:cs typeface="Calibri" panose="020F0502020204030204" pitchFamily="34" charset="0"/>
              </a:rPr>
              <a:t>Voraussetzung für die Anwendung von steuerlichen Begünstigungen</a:t>
            </a:r>
            <a:r>
              <a:rPr lang="de-DE" altLang="de-DE" sz="1600" dirty="0">
                <a:latin typeface="Calibri" panose="020F0502020204030204" pitchFamily="34" charset="0"/>
                <a:cs typeface="Calibri" panose="020F0502020204030204" pitchFamily="34" charset="0"/>
              </a:rPr>
              <a:t> und Unterstützungsmaßnahmen.</a:t>
            </a:r>
          </a:p>
          <a:p>
            <a:pPr marL="0" indent="0" algn="just">
              <a:buFontTx/>
              <a:buNone/>
              <a:defRPr/>
            </a:pPr>
            <a:endParaRPr lang="de-DE" altLang="de-DE" sz="1600" dirty="0">
              <a:latin typeface="Calibri" panose="020F0502020204030204" pitchFamily="34" charset="0"/>
              <a:cs typeface="Calibri" panose="020F0502020204030204" pitchFamily="34" charset="0"/>
            </a:endParaRPr>
          </a:p>
          <a:p>
            <a:pPr algn="just">
              <a:defRPr/>
            </a:pPr>
            <a:r>
              <a:rPr lang="de-DE" altLang="de-DE" sz="1600" dirty="0">
                <a:latin typeface="Calibri" panose="020F0502020204030204" pitchFamily="34" charset="0"/>
                <a:cs typeface="Calibri" panose="020F0502020204030204" pitchFamily="34" charset="0"/>
              </a:rPr>
              <a:t>Die im </a:t>
            </a:r>
            <a:r>
              <a:rPr lang="de-DE" altLang="de-DE" sz="1600" dirty="0" err="1">
                <a:latin typeface="Calibri" panose="020F0502020204030204" pitchFamily="34" charset="0"/>
                <a:cs typeface="Calibri" panose="020F0502020204030204" pitchFamily="34" charset="0"/>
              </a:rPr>
              <a:t>Runts</a:t>
            </a:r>
            <a:r>
              <a:rPr lang="de-DE" altLang="de-DE" sz="1600" dirty="0">
                <a:latin typeface="Calibri" panose="020F0502020204030204" pitchFamily="34" charset="0"/>
                <a:cs typeface="Calibri" panose="020F0502020204030204" pitchFamily="34" charset="0"/>
              </a:rPr>
              <a:t> eingetragenen Körperschaften unterliegen </a:t>
            </a:r>
            <a:r>
              <a:rPr lang="de-DE" altLang="de-DE" sz="1600" b="1" dirty="0">
                <a:latin typeface="Calibri" panose="020F0502020204030204" pitchFamily="34" charset="0"/>
                <a:cs typeface="Calibri" panose="020F0502020204030204" pitchFamily="34" charset="0"/>
              </a:rPr>
              <a:t>Kontrollen</a:t>
            </a:r>
            <a:r>
              <a:rPr lang="de-DE" altLang="de-DE" sz="1600" dirty="0">
                <a:latin typeface="Calibri" panose="020F0502020204030204" pitchFamily="34" charset="0"/>
                <a:cs typeface="Calibri" panose="020F0502020204030204" pitchFamily="34" charset="0"/>
              </a:rPr>
              <a:t> hinsichtlich der Einhaltung der Bestimmungen (z.B. korrekte Anwendung der steuerlichen Vorschriften, Einhaltung der Anforderungen).</a:t>
            </a:r>
          </a:p>
          <a:p>
            <a:pPr marL="0" indent="0" algn="just">
              <a:buFontTx/>
              <a:buNone/>
              <a:defRPr/>
            </a:pPr>
            <a:endParaRPr lang="de-DE" altLang="de-DE" sz="1600" dirty="0">
              <a:latin typeface="Calibri" panose="020F0502020204030204" pitchFamily="34" charset="0"/>
              <a:cs typeface="Calibri" panose="020F0502020204030204" pitchFamily="34" charset="0"/>
            </a:endParaRPr>
          </a:p>
          <a:p>
            <a:pPr algn="just">
              <a:defRPr/>
            </a:pPr>
            <a:r>
              <a:rPr lang="de-DE" altLang="de-DE" sz="1600" dirty="0">
                <a:latin typeface="Calibri" panose="020F0502020204030204" pitchFamily="34" charset="0"/>
                <a:cs typeface="Calibri" panose="020F0502020204030204" pitchFamily="34" charset="0"/>
              </a:rPr>
              <a:t>Die im </a:t>
            </a:r>
            <a:r>
              <a:rPr lang="de-DE" altLang="de-DE" sz="1600" dirty="0" err="1">
                <a:latin typeface="Calibri" panose="020F0502020204030204" pitchFamily="34" charset="0"/>
                <a:cs typeface="Calibri" panose="020F0502020204030204" pitchFamily="34" charset="0"/>
              </a:rPr>
              <a:t>Runts</a:t>
            </a:r>
            <a:r>
              <a:rPr lang="de-DE" altLang="de-DE" sz="1600" dirty="0">
                <a:latin typeface="Calibri" panose="020F0502020204030204" pitchFamily="34" charset="0"/>
                <a:cs typeface="Calibri" panose="020F0502020204030204" pitchFamily="34" charset="0"/>
              </a:rPr>
              <a:t> eingetragenen Körperschaften unterliegen </a:t>
            </a:r>
            <a:r>
              <a:rPr lang="de-DE" altLang="de-DE" sz="1600" b="1" dirty="0">
                <a:latin typeface="Calibri" panose="020F0502020204030204" pitchFamily="34" charset="0"/>
                <a:cs typeface="Calibri" panose="020F0502020204030204" pitchFamily="34" charset="0"/>
              </a:rPr>
              <a:t>Transparenzauflagen und sonstigen Verpflichtungen</a:t>
            </a:r>
            <a:r>
              <a:rPr lang="de-DE" altLang="de-DE" sz="1600" dirty="0">
                <a:latin typeface="Calibri" panose="020F0502020204030204" pitchFamily="34" charset="0"/>
                <a:cs typeface="Calibri" panose="020F0502020204030204" pitchFamily="34" charset="0"/>
              </a:rPr>
              <a:t> (z.B. Aktualisierung der Daten und Hinterlegung der Jahresabschlüsse im </a:t>
            </a:r>
            <a:r>
              <a:rPr lang="de-DE" altLang="de-DE" sz="1600" dirty="0" err="1">
                <a:latin typeface="Calibri" panose="020F0502020204030204" pitchFamily="34" charset="0"/>
                <a:cs typeface="Calibri" panose="020F0502020204030204" pitchFamily="34" charset="0"/>
              </a:rPr>
              <a:t>Runts</a:t>
            </a:r>
            <a:r>
              <a:rPr lang="de-DE" altLang="de-DE" sz="1600" dirty="0">
                <a:latin typeface="Calibri" panose="020F0502020204030204" pitchFamily="34" charset="0"/>
                <a:cs typeface="Calibri" panose="020F0502020204030204" pitchFamily="34" charset="0"/>
              </a:rPr>
              <a:t>-Portal, Führung der Bücher, evtl. Einsetzung eines Kontrollorganes).</a:t>
            </a:r>
          </a:p>
          <a:p>
            <a:pPr>
              <a:defRPr/>
            </a:pPr>
            <a:endParaRPr lang="de-DE" altLang="de-DE" sz="23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9DC806AC-72A3-48CA-455A-5E20E520A29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Bild 1" descr="Logo: Autonome Provinz Bozen - Provincia autonoma di Bolzano - Provinzia autonoma de Bulsan">
            <a:extLst>
              <a:ext uri="{FF2B5EF4-FFF2-40B4-BE49-F238E27FC236}">
                <a16:creationId xmlns:a16="http://schemas.microsoft.com/office/drawing/2014/main" id="{B93FD418-CC12-DEF8-B246-905C89B6F1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1B7798A0-18B6-17B0-CB7E-0F4B63E35B39}"/>
              </a:ext>
            </a:extLst>
          </p:cNvPr>
          <p:cNvSpPr>
            <a:spLocks noGrp="1" noChangeArrowheads="1"/>
          </p:cNvSpPr>
          <p:nvPr>
            <p:ph type="title"/>
          </p:nvPr>
        </p:nvSpPr>
        <p:spPr bwMode="auto">
          <a:xfrm>
            <a:off x="628650" y="365125"/>
            <a:ext cx="7886700" cy="976313"/>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8. Exkurs: Landesverzeichnis der Körperschaften, die Tätigkeiten von allgemeinem Interesse ausüben</a:t>
            </a:r>
          </a:p>
        </p:txBody>
      </p:sp>
      <p:sp>
        <p:nvSpPr>
          <p:cNvPr id="3" name="Inhaltsplatzhalter 2">
            <a:extLst>
              <a:ext uri="{FF2B5EF4-FFF2-40B4-BE49-F238E27FC236}">
                <a16:creationId xmlns:a16="http://schemas.microsoft.com/office/drawing/2014/main" id="{2273106D-A4CB-82F6-E285-3C78BB628D45}"/>
              </a:ext>
            </a:extLst>
          </p:cNvPr>
          <p:cNvSpPr>
            <a:spLocks noGrp="1"/>
          </p:cNvSpPr>
          <p:nvPr>
            <p:ph idx="1"/>
          </p:nvPr>
        </p:nvSpPr>
        <p:spPr>
          <a:xfrm>
            <a:off x="628650" y="1700213"/>
            <a:ext cx="7886700" cy="4103687"/>
          </a:xfrm>
        </p:spPr>
        <p:txBody>
          <a:bodyPr/>
          <a:lstStyle/>
          <a:p>
            <a:pPr marL="0" indent="0" algn="just" fontAlgn="ctr">
              <a:buFontTx/>
              <a:buNone/>
              <a:defRPr/>
            </a:pPr>
            <a:r>
              <a:rPr lang="de-DE" sz="1400" dirty="0">
                <a:latin typeface="Calibri" panose="020F0502020204030204" pitchFamily="34" charset="0"/>
                <a:cs typeface="Calibri" panose="020F0502020204030204" pitchFamily="34" charset="0"/>
              </a:rPr>
              <a:t>Die wichtigsten </a:t>
            </a:r>
            <a:r>
              <a:rPr lang="de-DE" sz="1400" b="1" dirty="0">
                <a:latin typeface="Calibri" panose="020F0502020204030204" pitchFamily="34" charset="0"/>
                <a:cs typeface="Calibri" panose="020F0502020204030204" pitchFamily="34" charset="0"/>
              </a:rPr>
              <a:t>Voraussetzungen</a:t>
            </a:r>
            <a:r>
              <a:rPr lang="de-DE" sz="1400" dirty="0">
                <a:latin typeface="Calibri" panose="020F0502020204030204" pitchFamily="34" charset="0"/>
                <a:cs typeface="Calibri" panose="020F0502020204030204" pitchFamily="34" charset="0"/>
              </a:rPr>
              <a:t> für die Eintragung von Vereinen im Landesverzeichnis:</a:t>
            </a:r>
          </a:p>
          <a:p>
            <a:pPr marL="0" indent="0" fontAlgn="ctr">
              <a:lnSpc>
                <a:spcPts val="2100"/>
              </a:lnSpc>
              <a:buFontTx/>
              <a:buNone/>
              <a:defRPr/>
            </a:pPr>
            <a:endParaRPr lang="de-DE" sz="1400" dirty="0">
              <a:latin typeface="Calibri" panose="020F0502020204030204" pitchFamily="34" charset="0"/>
              <a:cs typeface="Calibri" panose="020F0502020204030204" pitchFamily="34" charset="0"/>
            </a:endParaRPr>
          </a:p>
          <a:p>
            <a:pPr algn="just" fontAlgn="ctr">
              <a:lnSpc>
                <a:spcPts val="2100"/>
              </a:lnSpc>
              <a:defRPr/>
            </a:pPr>
            <a:r>
              <a:rPr lang="de-DE" sz="1400" dirty="0">
                <a:latin typeface="Calibri" panose="020F0502020204030204" pitchFamily="34" charset="0"/>
                <a:cs typeface="Calibri" panose="020F0502020204030204" pitchFamily="34" charset="0"/>
              </a:rPr>
              <a:t>bestehen aus mindestens </a:t>
            </a:r>
            <a:r>
              <a:rPr lang="de-DE" sz="1400" b="1" dirty="0">
                <a:latin typeface="Calibri" panose="020F0502020204030204" pitchFamily="34" charset="0"/>
                <a:cs typeface="Calibri" panose="020F0502020204030204" pitchFamily="34" charset="0"/>
              </a:rPr>
              <a:t>3 Personen oder 3 Körperschaften</a:t>
            </a:r>
            <a:r>
              <a:rPr lang="de-DE" sz="1400" dirty="0">
                <a:latin typeface="Calibri" panose="020F0502020204030204" pitchFamily="34" charset="0"/>
                <a:cs typeface="Calibri" panose="020F0502020204030204" pitchFamily="34" charset="0"/>
              </a:rPr>
              <a:t>;</a:t>
            </a:r>
          </a:p>
          <a:p>
            <a:pPr algn="just" fontAlgn="ctr">
              <a:lnSpc>
                <a:spcPts val="2100"/>
              </a:lnSpc>
              <a:defRPr/>
            </a:pPr>
            <a:r>
              <a:rPr lang="de-DE" sz="1400" dirty="0">
                <a:latin typeface="Calibri" panose="020F0502020204030204" pitchFamily="34" charset="0"/>
                <a:cs typeface="Calibri" panose="020F0502020204030204" pitchFamily="34" charset="0"/>
              </a:rPr>
              <a:t>Rechtssitz in Südtirol;</a:t>
            </a:r>
          </a:p>
          <a:p>
            <a:pPr algn="just" fontAlgn="ctr">
              <a:lnSpc>
                <a:spcPts val="2100"/>
              </a:lnSpc>
              <a:defRPr/>
            </a:pPr>
            <a:r>
              <a:rPr lang="de-DE" sz="1400" dirty="0">
                <a:latin typeface="Calibri" panose="020F0502020204030204" pitchFamily="34" charset="0"/>
                <a:cs typeface="Calibri" panose="020F0502020204030204" pitchFamily="34" charset="0"/>
              </a:rPr>
              <a:t>Mindestanforderungen an den Inhalt der </a:t>
            </a:r>
            <a:r>
              <a:rPr lang="de-DE" sz="1400" b="1" dirty="0">
                <a:latin typeface="Calibri" panose="020F0502020204030204" pitchFamily="34" charset="0"/>
                <a:cs typeface="Calibri" panose="020F0502020204030204" pitchFamily="34" charset="0"/>
              </a:rPr>
              <a:t>Satzung</a:t>
            </a:r>
            <a:r>
              <a:rPr lang="de-DE" sz="1400" dirty="0">
                <a:latin typeface="Calibri" panose="020F0502020204030204" pitchFamily="34" charset="0"/>
                <a:cs typeface="Calibri" panose="020F0502020204030204" pitchFamily="34" charset="0"/>
              </a:rPr>
              <a:t> (z.B. gleiche Rechte und Pflichten für alle Mitglieder, demokratischer Aufbau, unabdingbare Zuständigkeiten der Mitgliederversammlung; Beschreibung der Haupttätigkeiten von allgemeinem Interesse usw.)</a:t>
            </a:r>
          </a:p>
          <a:p>
            <a:pPr algn="just" fontAlgn="ctr">
              <a:lnSpc>
                <a:spcPts val="2100"/>
              </a:lnSpc>
              <a:defRPr/>
            </a:pPr>
            <a:r>
              <a:rPr lang="de-DE" sz="1400" dirty="0">
                <a:latin typeface="Calibri" panose="020F0502020204030204" pitchFamily="34" charset="0"/>
                <a:cs typeface="Calibri" panose="020F0502020204030204" pitchFamily="34" charset="0"/>
              </a:rPr>
              <a:t>vorwiegende Ausübung von </a:t>
            </a:r>
            <a:r>
              <a:rPr lang="de-DE" sz="1400" b="1" dirty="0">
                <a:latin typeface="Calibri" panose="020F0502020204030204" pitchFamily="34" charset="0"/>
                <a:cs typeface="Calibri" panose="020F0502020204030204" pitchFamily="34" charset="0"/>
              </a:rPr>
              <a:t>Tätigkeiten im allgemeinen Interesse</a:t>
            </a:r>
            <a:r>
              <a:rPr lang="de-DE" sz="1400" dirty="0">
                <a:latin typeface="Calibri" panose="020F0502020204030204" pitchFamily="34" charset="0"/>
                <a:cs typeface="Calibri" panose="020F0502020204030204" pitchFamily="34" charset="0"/>
              </a:rPr>
              <a:t>;</a:t>
            </a:r>
          </a:p>
          <a:p>
            <a:pPr algn="just" fontAlgn="ctr">
              <a:lnSpc>
                <a:spcPts val="2100"/>
              </a:lnSpc>
              <a:defRPr/>
            </a:pPr>
            <a:r>
              <a:rPr lang="de-DE" sz="1400" b="1" dirty="0">
                <a:latin typeface="Calibri" panose="020F0502020204030204" pitchFamily="34" charset="0"/>
                <a:cs typeface="Calibri" panose="020F0502020204030204" pitchFamily="34" charset="0"/>
              </a:rPr>
              <a:t>keine Gewinnabsicht</a:t>
            </a:r>
            <a:r>
              <a:rPr lang="de-DE" sz="1400" dirty="0">
                <a:latin typeface="Calibri" panose="020F0502020204030204" pitchFamily="34" charset="0"/>
                <a:cs typeface="Calibri" panose="020F0502020204030204" pitchFamily="34" charset="0"/>
              </a:rPr>
              <a:t>, keine Verteilung der Geschäftsüberschüsse, keine Verfolgung wirtschaftlicher Interessen;</a:t>
            </a:r>
          </a:p>
          <a:p>
            <a:pPr algn="just" fontAlgn="ctr">
              <a:lnSpc>
                <a:spcPts val="2100"/>
              </a:lnSpc>
              <a:defRPr/>
            </a:pPr>
            <a:r>
              <a:rPr lang="de-DE" sz="1400" b="1" dirty="0">
                <a:latin typeface="Calibri" panose="020F0502020204030204" pitchFamily="34" charset="0"/>
                <a:cs typeface="Calibri" panose="020F0502020204030204" pitchFamily="34" charset="0"/>
              </a:rPr>
              <a:t>Mitteilungspflichten</a:t>
            </a:r>
            <a:r>
              <a:rPr lang="de-DE" sz="1400" dirty="0">
                <a:latin typeface="Calibri" panose="020F0502020204030204" pitchFamily="34" charset="0"/>
                <a:cs typeface="Calibri" panose="020F0502020204030204" pitchFamily="34" charset="0"/>
              </a:rPr>
              <a:t> an das Amt (z.B. Jahresabschlussrechnungen, Daten des Vereins, Satzungsänderungen);</a:t>
            </a:r>
          </a:p>
          <a:p>
            <a:pPr algn="just" fontAlgn="ctr">
              <a:lnSpc>
                <a:spcPts val="2100"/>
              </a:lnSpc>
              <a:defRPr/>
            </a:pPr>
            <a:r>
              <a:rPr lang="de-DE" sz="1400" dirty="0">
                <a:latin typeface="Calibri" panose="020F0502020204030204" pitchFamily="34" charset="0"/>
                <a:cs typeface="Calibri" panose="020F0502020204030204" pitchFamily="34" charset="0"/>
              </a:rPr>
              <a:t>Körperschaften des Dritten Sektors mit Rechtssitz in Südtirol werden von Rechts wegen in das Landesverzeichnis eingetragen und müssen dessen Verpflichtungen nicht zusätzlich erfüllen.</a:t>
            </a:r>
          </a:p>
          <a:p>
            <a:pPr algn="just" fontAlgn="ctr">
              <a:defRPr/>
            </a:pPr>
            <a:endParaRPr lang="de-DE" sz="1700" dirty="0">
              <a:latin typeface="Arial" panose="020B0604020202020204" pitchFamily="34" charset="0"/>
              <a:cs typeface="Arial" panose="020B0604020202020204" pitchFamily="34" charset="0"/>
            </a:endParaRPr>
          </a:p>
          <a:p>
            <a:pPr algn="just" fontAlgn="ctr">
              <a:defRPr/>
            </a:pPr>
            <a:endParaRPr lang="de-DE" sz="1700" dirty="0">
              <a:latin typeface="Arial" panose="020B0604020202020204" pitchFamily="34" charset="0"/>
              <a:cs typeface="Arial" panose="020B0604020202020204" pitchFamily="34" charset="0"/>
            </a:endParaRPr>
          </a:p>
          <a:p>
            <a:pPr algn="just" fontAlgn="ctr">
              <a:defRPr/>
            </a:pPr>
            <a:endParaRPr lang="de-DE" sz="17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5D1BB5C7-6A8B-B5F1-E138-560DA32E3B76}"/>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Bild 1" descr="Logo: Autonome Provinz Bozen - Provincia autonoma di Bolzano - Provinzia autonoma de Bulsan">
            <a:extLst>
              <a:ext uri="{FF2B5EF4-FFF2-40B4-BE49-F238E27FC236}">
                <a16:creationId xmlns:a16="http://schemas.microsoft.com/office/drawing/2014/main" id="{97835FCA-76BC-E2A3-51E6-F13D7A83E5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EF147605-C999-5BED-42A5-F5892960621C}"/>
              </a:ext>
            </a:extLst>
          </p:cNvPr>
          <p:cNvSpPr>
            <a:spLocks noGrp="1" noChangeArrowheads="1"/>
          </p:cNvSpPr>
          <p:nvPr>
            <p:ph type="title"/>
          </p:nvPr>
        </p:nvSpPr>
        <p:spPr bwMode="auto">
          <a:xfrm>
            <a:off x="628650" y="365125"/>
            <a:ext cx="7886700" cy="964054"/>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8. Exkurs: Landesverzeichnis der Körperschaften, die Tätigkeiten von allgemeinem Interesse ausüben</a:t>
            </a:r>
          </a:p>
        </p:txBody>
      </p:sp>
      <p:sp>
        <p:nvSpPr>
          <p:cNvPr id="3" name="Inhaltsplatzhalter 2">
            <a:extLst>
              <a:ext uri="{FF2B5EF4-FFF2-40B4-BE49-F238E27FC236}">
                <a16:creationId xmlns:a16="http://schemas.microsoft.com/office/drawing/2014/main" id="{0B7C1506-FC9C-BDB1-D6AB-FBA2BABF129F}"/>
              </a:ext>
            </a:extLst>
          </p:cNvPr>
          <p:cNvSpPr>
            <a:spLocks noGrp="1"/>
          </p:cNvSpPr>
          <p:nvPr>
            <p:ph idx="1"/>
          </p:nvPr>
        </p:nvSpPr>
        <p:spPr>
          <a:xfrm>
            <a:off x="639763" y="1849438"/>
            <a:ext cx="7886700" cy="3095625"/>
          </a:xfrm>
        </p:spPr>
        <p:txBody>
          <a:bodyPr/>
          <a:lstStyle/>
          <a:p>
            <a:pPr marL="0" indent="0" fontAlgn="ctr">
              <a:lnSpc>
                <a:spcPts val="2100"/>
              </a:lnSpc>
              <a:spcBef>
                <a:spcPts val="0"/>
              </a:spcBef>
              <a:buFontTx/>
              <a:buNone/>
              <a:defRPr/>
            </a:pPr>
            <a:r>
              <a:rPr lang="de-DE" sz="1400" dirty="0">
                <a:latin typeface="Calibri" panose="020F0502020204030204" pitchFamily="34" charset="0"/>
                <a:cs typeface="Calibri" panose="020F0502020204030204" pitchFamily="34" charset="0"/>
              </a:rPr>
              <a:t>Die wichtigsten </a:t>
            </a:r>
            <a:r>
              <a:rPr lang="de-DE" sz="1400" b="1" dirty="0">
                <a:latin typeface="Calibri" panose="020F0502020204030204" pitchFamily="34" charset="0"/>
                <a:cs typeface="Calibri" panose="020F0502020204030204" pitchFamily="34" charset="0"/>
              </a:rPr>
              <a:t>Vorteile</a:t>
            </a:r>
            <a:r>
              <a:rPr lang="de-DE" sz="1400" dirty="0">
                <a:latin typeface="Calibri" panose="020F0502020204030204" pitchFamily="34" charset="0"/>
                <a:cs typeface="Calibri" panose="020F0502020204030204" pitchFamily="34" charset="0"/>
              </a:rPr>
              <a:t> für im Landesverzeichnis eingetragene Körperschaften:</a:t>
            </a:r>
          </a:p>
          <a:p>
            <a:pPr marL="0" indent="0" fontAlgn="ctr">
              <a:lnSpc>
                <a:spcPts val="2100"/>
              </a:lnSpc>
              <a:spcBef>
                <a:spcPts val="0"/>
              </a:spcBef>
              <a:buFontTx/>
              <a:buNone/>
              <a:defRPr/>
            </a:pPr>
            <a:endParaRPr lang="de-DE" sz="1400" dirty="0">
              <a:latin typeface="Calibri" panose="020F0502020204030204" pitchFamily="34" charset="0"/>
              <a:cs typeface="Calibri" panose="020F0502020204030204" pitchFamily="34" charset="0"/>
            </a:endParaRPr>
          </a:p>
          <a:p>
            <a:pPr algn="just" fontAlgn="ctr">
              <a:lnSpc>
                <a:spcPts val="2100"/>
              </a:lnSpc>
              <a:spcBef>
                <a:spcPts val="0"/>
              </a:spcBef>
              <a:defRPr/>
            </a:pPr>
            <a:r>
              <a:rPr lang="de-DE" sz="1400" dirty="0">
                <a:latin typeface="Calibri" panose="020F0502020204030204" pitchFamily="34" charset="0"/>
                <a:cs typeface="Calibri" panose="020F0502020204030204" pitchFamily="34" charset="0"/>
              </a:rPr>
              <a:t>es dürfen </a:t>
            </a:r>
            <a:r>
              <a:rPr lang="de-DE" sz="1400" b="1" dirty="0">
                <a:latin typeface="Calibri" panose="020F0502020204030204" pitchFamily="34" charset="0"/>
                <a:cs typeface="Calibri" panose="020F0502020204030204" pitchFamily="34" charset="0"/>
              </a:rPr>
              <a:t>gelegentliche Spendenaktionen</a:t>
            </a:r>
            <a:r>
              <a:rPr lang="de-DE" sz="1400" dirty="0">
                <a:latin typeface="Calibri" panose="020F0502020204030204" pitchFamily="34" charset="0"/>
                <a:cs typeface="Calibri" panose="020F0502020204030204" pitchFamily="34" charset="0"/>
              </a:rPr>
              <a:t> für spezifische Projekte durchgeführt werden;</a:t>
            </a:r>
          </a:p>
          <a:p>
            <a:pPr algn="just" fontAlgn="ctr">
              <a:lnSpc>
                <a:spcPts val="2100"/>
              </a:lnSpc>
              <a:spcBef>
                <a:spcPts val="0"/>
              </a:spcBef>
              <a:defRPr/>
            </a:pPr>
            <a:r>
              <a:rPr lang="de-DE" sz="1400" dirty="0">
                <a:latin typeface="Calibri" panose="020F0502020204030204" pitchFamily="34" charset="0"/>
                <a:cs typeface="Calibri" panose="020F0502020204030204" pitchFamily="34" charset="0"/>
              </a:rPr>
              <a:t>die </a:t>
            </a:r>
            <a:r>
              <a:rPr lang="de-DE" sz="1400" b="1" dirty="0">
                <a:latin typeface="Calibri" panose="020F0502020204030204" pitchFamily="34" charset="0"/>
                <a:cs typeface="Calibri" panose="020F0502020204030204" pitchFamily="34" charset="0"/>
              </a:rPr>
              <a:t>Ausübung weiterer Tätigkeiten </a:t>
            </a:r>
            <a:r>
              <a:rPr lang="de-DE" sz="1400" dirty="0">
                <a:latin typeface="Calibri" panose="020F0502020204030204" pitchFamily="34" charset="0"/>
                <a:cs typeface="Calibri" panose="020F0502020204030204" pitchFamily="34" charset="0"/>
              </a:rPr>
              <a:t>ist erlaubt, sofern untergeordnet und den Haupttätigkeiten von allgemeinem Interesse dienlich (Kriterien und Grenzen werden von der Landesregierung noch festgelegt)</a:t>
            </a:r>
          </a:p>
          <a:p>
            <a:pPr algn="just" fontAlgn="ctr">
              <a:lnSpc>
                <a:spcPts val="2100"/>
              </a:lnSpc>
              <a:spcBef>
                <a:spcPts val="0"/>
              </a:spcBef>
              <a:defRPr/>
            </a:pPr>
            <a:r>
              <a:rPr lang="de-DE" sz="1400" b="1" dirty="0">
                <a:latin typeface="Calibri" panose="020F0502020204030204" pitchFamily="34" charset="0"/>
                <a:cs typeface="Calibri" panose="020F0502020204030204" pitchFamily="34" charset="0"/>
              </a:rPr>
              <a:t>Unentgeltliche Leihe</a:t>
            </a:r>
            <a:r>
              <a:rPr lang="de-DE" sz="1400" dirty="0">
                <a:latin typeface="Calibri" panose="020F0502020204030204" pitchFamily="34" charset="0"/>
                <a:cs typeface="Calibri" panose="020F0502020204030204" pitchFamily="34" charset="0"/>
              </a:rPr>
              <a:t>: mögliche unentgeltliche Leihe von unbeweglichen und beweglichen Gütern durch Land, abhängige Betriebe und örtliche Körperschaften</a:t>
            </a:r>
          </a:p>
          <a:p>
            <a:pPr algn="just" fontAlgn="ctr">
              <a:lnSpc>
                <a:spcPts val="2100"/>
              </a:lnSpc>
              <a:spcBef>
                <a:spcPts val="0"/>
              </a:spcBef>
              <a:defRPr/>
            </a:pPr>
            <a:r>
              <a:rPr lang="de-DE" sz="1400" b="1" dirty="0">
                <a:latin typeface="Calibri" panose="020F0502020204030204" pitchFamily="34" charset="0"/>
                <a:cs typeface="Calibri" panose="020F0502020204030204" pitchFamily="34" charset="0"/>
              </a:rPr>
              <a:t>Vergünstigungen bei Steuern</a:t>
            </a:r>
            <a:r>
              <a:rPr lang="de-DE" sz="1400" dirty="0">
                <a:latin typeface="Calibri" panose="020F0502020204030204" pitchFamily="34" charset="0"/>
                <a:cs typeface="Calibri" panose="020F0502020204030204" pitchFamily="34" charset="0"/>
              </a:rPr>
              <a:t>: Befreiung Landeskraftfahrzeugsteuer, Befreiung Landesumschreibungssteuer, Befreiung IRAP, mögliche Reduzierung bzw. Befreiung der Gemeindeimmobiliensteuer durch Gemeinden</a:t>
            </a:r>
          </a:p>
          <a:p>
            <a:pPr algn="just" fontAlgn="ctr">
              <a:defRPr/>
            </a:pPr>
            <a:endParaRPr lang="de-DE" sz="1700" dirty="0">
              <a:latin typeface="Arial" panose="020B0604020202020204" pitchFamily="34" charset="0"/>
              <a:cs typeface="Arial" panose="020B0604020202020204" pitchFamily="34" charset="0"/>
            </a:endParaRPr>
          </a:p>
          <a:p>
            <a:pPr algn="just" fontAlgn="ctr">
              <a:defRPr/>
            </a:pPr>
            <a:endParaRPr lang="de-DE" sz="1700" dirty="0">
              <a:latin typeface="Arial" panose="020B0604020202020204" pitchFamily="34" charset="0"/>
              <a:cs typeface="Arial" panose="020B0604020202020204" pitchFamily="34" charset="0"/>
            </a:endParaRPr>
          </a:p>
          <a:p>
            <a:pPr algn="just" fontAlgn="ctr">
              <a:defRPr/>
            </a:pPr>
            <a:endParaRPr lang="de-DE" sz="17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5D8F96B8-82FF-91C8-0040-7CE5265BB1F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Bild 1" descr="Logo: Autonome Provinz Bozen - Provincia autonoma di Bolzano - Provinzia autonoma de Bulsan">
            <a:extLst>
              <a:ext uri="{FF2B5EF4-FFF2-40B4-BE49-F238E27FC236}">
                <a16:creationId xmlns:a16="http://schemas.microsoft.com/office/drawing/2014/main" id="{FB3EAD6C-E8C7-2D49-C11A-1FF22340F5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411C1441-FB23-F02E-0FDD-20040B30A174}"/>
              </a:ext>
            </a:extLst>
          </p:cNvPr>
          <p:cNvSpPr>
            <a:spLocks noGrp="1" noChangeArrowheads="1"/>
          </p:cNvSpPr>
          <p:nvPr>
            <p:ph type="title"/>
          </p:nvPr>
        </p:nvSpPr>
        <p:spPr bwMode="auto">
          <a:xfrm>
            <a:off x="628650" y="365125"/>
            <a:ext cx="7886700" cy="976313"/>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8. Exkurs: Landesverzeichnis der Körperschaften, die Tätigkeiten von allgemeinem Interesse ausüben</a:t>
            </a:r>
          </a:p>
        </p:txBody>
      </p:sp>
      <p:sp>
        <p:nvSpPr>
          <p:cNvPr id="3" name="Inhaltsplatzhalter 2">
            <a:extLst>
              <a:ext uri="{FF2B5EF4-FFF2-40B4-BE49-F238E27FC236}">
                <a16:creationId xmlns:a16="http://schemas.microsoft.com/office/drawing/2014/main" id="{C2A8F715-35F4-FC2F-9CF9-A9F2460C555B}"/>
              </a:ext>
            </a:extLst>
          </p:cNvPr>
          <p:cNvSpPr>
            <a:spLocks noGrp="1"/>
          </p:cNvSpPr>
          <p:nvPr>
            <p:ph idx="1"/>
          </p:nvPr>
        </p:nvSpPr>
        <p:spPr>
          <a:xfrm>
            <a:off x="647700" y="1773238"/>
            <a:ext cx="7886700" cy="3529012"/>
          </a:xfrm>
        </p:spPr>
        <p:txBody>
          <a:bodyPr/>
          <a:lstStyle/>
          <a:p>
            <a:pPr marL="0" indent="0" algn="just" fontAlgn="ctr">
              <a:lnSpc>
                <a:spcPts val="2100"/>
              </a:lnSpc>
              <a:spcBef>
                <a:spcPts val="0"/>
              </a:spcBef>
              <a:buNone/>
              <a:defRPr/>
            </a:pPr>
            <a:r>
              <a:rPr lang="de-DE" sz="1400" dirty="0">
                <a:latin typeface="Calibri" panose="020F0502020204030204" pitchFamily="34" charset="0"/>
                <a:cs typeface="Calibri" panose="020F0502020204030204" pitchFamily="34" charset="0"/>
              </a:rPr>
              <a:t>Die wichtigsten </a:t>
            </a:r>
            <a:r>
              <a:rPr lang="de-DE" sz="1400" b="1" dirty="0">
                <a:latin typeface="Calibri" panose="020F0502020204030204" pitchFamily="34" charset="0"/>
                <a:cs typeface="Calibri" panose="020F0502020204030204" pitchFamily="34" charset="0"/>
              </a:rPr>
              <a:t>Vorteile</a:t>
            </a:r>
            <a:r>
              <a:rPr lang="de-DE" sz="1400" dirty="0">
                <a:latin typeface="Calibri" panose="020F0502020204030204" pitchFamily="34" charset="0"/>
                <a:cs typeface="Calibri" panose="020F0502020204030204" pitchFamily="34" charset="0"/>
              </a:rPr>
              <a:t> für im Landesverzeichnis eingetragene Körperschaften:</a:t>
            </a:r>
          </a:p>
          <a:p>
            <a:pPr marL="0" indent="0" algn="just" fontAlgn="ctr">
              <a:lnSpc>
                <a:spcPts val="2100"/>
              </a:lnSpc>
              <a:spcBef>
                <a:spcPts val="0"/>
              </a:spcBef>
              <a:buNone/>
              <a:defRPr/>
            </a:pPr>
            <a:endParaRPr lang="de-DE" sz="1400" dirty="0">
              <a:latin typeface="Calibri" panose="020F0502020204030204" pitchFamily="34" charset="0"/>
              <a:cs typeface="Calibri" panose="020F0502020204030204" pitchFamily="34" charset="0"/>
            </a:endParaRPr>
          </a:p>
          <a:p>
            <a:pPr algn="just" fontAlgn="ctr">
              <a:lnSpc>
                <a:spcPts val="2100"/>
              </a:lnSpc>
              <a:spcBef>
                <a:spcPts val="0"/>
              </a:spcBef>
              <a:defRPr/>
            </a:pPr>
            <a:r>
              <a:rPr lang="de-DE" sz="1400" dirty="0">
                <a:latin typeface="Calibri" panose="020F0502020204030204" pitchFamily="34" charset="0"/>
                <a:cs typeface="Calibri" panose="020F0502020204030204" pitchFamily="34" charset="0"/>
              </a:rPr>
              <a:t>Folgende </a:t>
            </a:r>
            <a:r>
              <a:rPr lang="de-DE" sz="1400" b="1" dirty="0">
                <a:latin typeface="Calibri" panose="020F0502020204030204" pitchFamily="34" charset="0"/>
                <a:cs typeface="Calibri" panose="020F0502020204030204" pitchFamily="34" charset="0"/>
              </a:rPr>
              <a:t>Tätigkeiten gelten als nicht gewerblich</a:t>
            </a:r>
            <a:r>
              <a:rPr lang="de-DE" sz="1400" dirty="0">
                <a:latin typeface="Calibri" panose="020F0502020204030204" pitchFamily="34" charset="0"/>
                <a:cs typeface="Calibri" panose="020F0502020204030204" pitchFamily="34" charset="0"/>
              </a:rPr>
              <a:t>, sofern ohne den Einsatz professionell organisierter Mittel durchgeführt:</a:t>
            </a:r>
          </a:p>
          <a:p>
            <a:pPr marL="365125" indent="0" algn="just">
              <a:lnSpc>
                <a:spcPts val="2100"/>
              </a:lnSpc>
              <a:spcBef>
                <a:spcPts val="0"/>
              </a:spcBef>
              <a:buFontTx/>
              <a:buNone/>
              <a:defRPr/>
            </a:pPr>
            <a:r>
              <a:rPr lang="de-DE" sz="1400" dirty="0">
                <a:latin typeface="Calibri" panose="020F0502020204030204" pitchFamily="34" charset="0"/>
                <a:cs typeface="Calibri" panose="020F0502020204030204" pitchFamily="34" charset="0"/>
              </a:rPr>
              <a:t>a) Verkauf von Waren, die unentgeltlich von Dritten zu Finanzierungszwecken erworben wurden, sofern die Körperschaft den Verkauf direkt ohne Vermittler durchführt;</a:t>
            </a:r>
          </a:p>
          <a:p>
            <a:pPr marL="365125" indent="0" algn="just">
              <a:lnSpc>
                <a:spcPts val="2100"/>
              </a:lnSpc>
              <a:spcBef>
                <a:spcPts val="0"/>
              </a:spcBef>
              <a:buFontTx/>
              <a:buNone/>
              <a:defRPr/>
            </a:pPr>
            <a:r>
              <a:rPr lang="de-DE" sz="1400" dirty="0">
                <a:latin typeface="Calibri" panose="020F0502020204030204" pitchFamily="34" charset="0"/>
                <a:cs typeface="Calibri" panose="020F0502020204030204" pitchFamily="34" charset="0"/>
              </a:rPr>
              <a:t>b) Verkauf von Waren, die von Betreuten und Freiwilligen hergestellt wurden, sofern die Körperschaft den Verkauf direkt ohne Vermittler durchführt;</a:t>
            </a:r>
          </a:p>
          <a:p>
            <a:pPr marL="365125" indent="0" algn="just">
              <a:lnSpc>
                <a:spcPts val="2100"/>
              </a:lnSpc>
              <a:spcBef>
                <a:spcPts val="0"/>
              </a:spcBef>
              <a:buFontTx/>
              <a:buNone/>
              <a:defRPr/>
            </a:pPr>
            <a:r>
              <a:rPr lang="de-DE" sz="1400" dirty="0">
                <a:latin typeface="Calibri" panose="020F0502020204030204" pitchFamily="34" charset="0"/>
                <a:cs typeface="Calibri" panose="020F0502020204030204" pitchFamily="34" charset="0"/>
              </a:rPr>
              <a:t>c) Verabreichung von Speisen und Getränken bei gelegentlichen Zusammenkünften, Veranstaltungen, Festen und ähnlichen Anlässen. </a:t>
            </a:r>
          </a:p>
          <a:p>
            <a:pPr marL="365125" indent="0" algn="just">
              <a:lnSpc>
                <a:spcPts val="2100"/>
              </a:lnSpc>
              <a:spcBef>
                <a:spcPts val="0"/>
              </a:spcBef>
              <a:buFontTx/>
              <a:buNone/>
              <a:defRPr/>
            </a:pPr>
            <a:endParaRPr lang="de-DE" sz="1400" dirty="0">
              <a:latin typeface="Calibri" panose="020F0502020204030204" pitchFamily="34" charset="0"/>
              <a:cs typeface="Calibri" panose="020F0502020204030204" pitchFamily="34" charset="0"/>
            </a:endParaRPr>
          </a:p>
          <a:p>
            <a:pPr marL="365125" indent="-285750" algn="just">
              <a:lnSpc>
                <a:spcPts val="2100"/>
              </a:lnSpc>
              <a:spcBef>
                <a:spcPts val="0"/>
              </a:spcBef>
              <a:defRPr/>
            </a:pPr>
            <a:r>
              <a:rPr lang="de-DE" sz="1400" dirty="0">
                <a:latin typeface="Calibri" panose="020F0502020204030204" pitchFamily="34" charset="0"/>
                <a:cs typeface="Calibri" panose="020F0502020204030204" pitchFamily="34" charset="0"/>
              </a:rPr>
              <a:t>Mögliche Gewährung von </a:t>
            </a:r>
            <a:r>
              <a:rPr lang="de-DE" sz="1400" b="1" dirty="0">
                <a:latin typeface="Calibri" panose="020F0502020204030204" pitchFamily="34" charset="0"/>
                <a:cs typeface="Calibri" panose="020F0502020204030204" pitchFamily="34" charset="0"/>
              </a:rPr>
              <a:t>wirtschaftlichen Vergünstigungen</a:t>
            </a:r>
            <a:r>
              <a:rPr lang="de-DE" sz="1400" dirty="0">
                <a:latin typeface="Calibri" panose="020F0502020204030204" pitchFamily="34" charset="0"/>
                <a:cs typeface="Calibri" panose="020F0502020204030204" pitchFamily="34" charset="0"/>
              </a:rPr>
              <a:t> (z.B. Beiträge) und Förderung des vereinfachten Zugangs zu diesen durch Land, abhängige Betriebe und örtliche Körperschaften.</a:t>
            </a:r>
          </a:p>
          <a:p>
            <a:pPr marL="0" indent="0" fontAlgn="ctr">
              <a:buFontTx/>
              <a:buNone/>
              <a:defRPr/>
            </a:pPr>
            <a:endParaRPr lang="de-DE" sz="1700" dirty="0">
              <a:latin typeface="Arial" panose="020B0604020202020204" pitchFamily="34" charset="0"/>
              <a:cs typeface="Arial" panose="020B0604020202020204" pitchFamily="34" charset="0"/>
            </a:endParaRPr>
          </a:p>
          <a:p>
            <a:pPr marL="0" indent="0" fontAlgn="ctr">
              <a:buFontTx/>
              <a:buNone/>
              <a:defRPr/>
            </a:pPr>
            <a:endParaRPr lang="de-DE" sz="17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D1DE28EE-636F-5970-65A6-468DC6EE3D64}"/>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Bild 1" descr="Logo: Autonome Provinz Bozen - Provincia autonoma di Bolzano - Provinzia autonoma de Bulsan">
            <a:extLst>
              <a:ext uri="{FF2B5EF4-FFF2-40B4-BE49-F238E27FC236}">
                <a16:creationId xmlns:a16="http://schemas.microsoft.com/office/drawing/2014/main" id="{E2625995-ED28-4061-0D2E-CE188DB181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8CC2F6B1-0C14-B0E6-A049-1DA9A2D62F4B}"/>
              </a:ext>
            </a:extLst>
          </p:cNvPr>
          <p:cNvSpPr>
            <a:spLocks noGrp="1" noChangeArrowheads="1"/>
          </p:cNvSpPr>
          <p:nvPr>
            <p:ph type="title"/>
          </p:nvPr>
        </p:nvSpPr>
        <p:spPr bwMode="auto">
          <a:xfrm>
            <a:off x="628650" y="365125"/>
            <a:ext cx="7886700" cy="760413"/>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3600" dirty="0">
                <a:latin typeface="Calibri" panose="020F0502020204030204" pitchFamily="34" charset="0"/>
                <a:cs typeface="Calibri" panose="020F0502020204030204" pitchFamily="34" charset="0"/>
              </a:rPr>
              <a:t>9. Noch Fragen ?</a:t>
            </a:r>
          </a:p>
        </p:txBody>
      </p:sp>
      <p:pic>
        <p:nvPicPr>
          <p:cNvPr id="52227" name="Inhaltsplatzhalter 3" descr="Fragen mit einfarbiger Füllung">
            <a:extLst>
              <a:ext uri="{FF2B5EF4-FFF2-40B4-BE49-F238E27FC236}">
                <a16:creationId xmlns:a16="http://schemas.microsoft.com/office/drawing/2014/main" id="{D12AD77E-9D84-7F2C-629D-17F2707971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475" y="2060575"/>
            <a:ext cx="1897063" cy="1903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feld 4">
            <a:extLst>
              <a:ext uri="{FF2B5EF4-FFF2-40B4-BE49-F238E27FC236}">
                <a16:creationId xmlns:a16="http://schemas.microsoft.com/office/drawing/2014/main" id="{72309C69-541F-4A5F-824C-0143DDB0DA60}"/>
              </a:ext>
            </a:extLst>
          </p:cNvPr>
          <p:cNvSpPr txBox="1">
            <a:spLocks noChangeArrowheads="1"/>
          </p:cNvSpPr>
          <p:nvPr/>
        </p:nvSpPr>
        <p:spPr bwMode="auto">
          <a:xfrm>
            <a:off x="2693260" y="4637087"/>
            <a:ext cx="38893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de-DE" altLang="de-DE" b="1" dirty="0">
                <a:latin typeface="Calibri" panose="020F0502020204030204" pitchFamily="34" charset="0"/>
                <a:cs typeface="Calibri" panose="020F0502020204030204" pitchFamily="34" charset="0"/>
              </a:rPr>
              <a:t>Kontaktieren Sie uns!</a:t>
            </a:r>
          </a:p>
        </p:txBody>
      </p:sp>
      <p:sp>
        <p:nvSpPr>
          <p:cNvPr id="2" name="Rechteck 1">
            <a:extLst>
              <a:ext uri="{FF2B5EF4-FFF2-40B4-BE49-F238E27FC236}">
                <a16:creationId xmlns:a16="http://schemas.microsoft.com/office/drawing/2014/main" id="{6A5AC863-46E9-E9FE-DE01-B148CBF525A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Bild 1" descr="Logo: Autonome Provinz Bozen - Provincia autonoma di Bolzano - Provinzia autonoma de Bulsan">
            <a:extLst>
              <a:ext uri="{FF2B5EF4-FFF2-40B4-BE49-F238E27FC236}">
                <a16:creationId xmlns:a16="http://schemas.microsoft.com/office/drawing/2014/main" id="{AF930C97-9143-C12B-5473-C03A3D8838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8D048905-0957-96A8-1CA1-A3EA69724ED7}"/>
              </a:ext>
            </a:extLst>
          </p:cNvPr>
          <p:cNvSpPr>
            <a:spLocks noGrp="1" noChangeArrowheads="1"/>
          </p:cNvSpPr>
          <p:nvPr>
            <p:ph type="title"/>
          </p:nvPr>
        </p:nvSpPr>
        <p:spPr bwMode="auto">
          <a:xfrm>
            <a:off x="628650" y="365125"/>
            <a:ext cx="7886700" cy="760413"/>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3600" dirty="0">
                <a:latin typeface="Calibri" panose="020F0502020204030204" pitchFamily="34" charset="0"/>
                <a:cs typeface="Calibri" panose="020F0502020204030204" pitchFamily="34" charset="0"/>
              </a:rPr>
              <a:t>10. Kontakte</a:t>
            </a:r>
          </a:p>
        </p:txBody>
      </p:sp>
      <p:graphicFrame>
        <p:nvGraphicFramePr>
          <p:cNvPr id="2" name="Inhaltsplatzhalter 1">
            <a:extLst>
              <a:ext uri="{FF2B5EF4-FFF2-40B4-BE49-F238E27FC236}">
                <a16:creationId xmlns:a16="http://schemas.microsoft.com/office/drawing/2014/main" id="{16434C2F-A774-8EE3-AA55-E5D7F3DA5A33}"/>
              </a:ext>
            </a:extLst>
          </p:cNvPr>
          <p:cNvGraphicFramePr>
            <a:graphicFrameLocks noGrp="1"/>
          </p:cNvGraphicFramePr>
          <p:nvPr>
            <p:ph idx="1"/>
            <p:extLst>
              <p:ext uri="{D42A27DB-BD31-4B8C-83A1-F6EECF244321}">
                <p14:modId xmlns:p14="http://schemas.microsoft.com/office/powerpoint/2010/main" val="2236860745"/>
              </p:ext>
            </p:extLst>
          </p:nvPr>
        </p:nvGraphicFramePr>
        <p:xfrm>
          <a:off x="628650" y="1628800"/>
          <a:ext cx="7886700" cy="4291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eck 2">
            <a:extLst>
              <a:ext uri="{FF2B5EF4-FFF2-40B4-BE49-F238E27FC236}">
                <a16:creationId xmlns:a16="http://schemas.microsoft.com/office/drawing/2014/main" id="{370FD501-3865-1174-41A5-555499E2F47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5" name="Bild 1" descr="Logo: Autonome Provinz Bozen - Provincia autonoma di Bolzano - Provinzia autonoma de Bulsan">
            <a:extLst>
              <a:ext uri="{FF2B5EF4-FFF2-40B4-BE49-F238E27FC236}">
                <a16:creationId xmlns:a16="http://schemas.microsoft.com/office/drawing/2014/main" id="{86702254-BB66-95A1-90F1-0482B269D72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nhaltsplatzhalter 5" descr="Lachendes Gesicht mit einfarbiger Füllung mit einfarbiger Füllung">
            <a:extLst>
              <a:ext uri="{FF2B5EF4-FFF2-40B4-BE49-F238E27FC236}">
                <a16:creationId xmlns:a16="http://schemas.microsoft.com/office/drawing/2014/main" id="{77AAA7C5-FCC1-48C0-3AFC-92B83D4EF1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5088" y="3471863"/>
            <a:ext cx="1393825" cy="1393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4">
            <a:extLst>
              <a:ext uri="{FF2B5EF4-FFF2-40B4-BE49-F238E27FC236}">
                <a16:creationId xmlns:a16="http://schemas.microsoft.com/office/drawing/2014/main" id="{C81F30D5-4B4D-01A1-D0A9-E83C67DF0A94}"/>
              </a:ext>
            </a:extLst>
          </p:cNvPr>
          <p:cNvSpPr txBox="1"/>
          <p:nvPr/>
        </p:nvSpPr>
        <p:spPr>
          <a:xfrm>
            <a:off x="628650" y="1628775"/>
            <a:ext cx="7886700" cy="769441"/>
          </a:xfrm>
          <a:prstGeom prst="rect">
            <a:avLst/>
          </a:prstGeom>
          <a:solidFill>
            <a:srgbClr val="FFB3B3"/>
          </a:solidFill>
          <a:ln>
            <a:noFill/>
          </a:ln>
        </p:spPr>
        <p:txBody>
          <a:bodyPr>
            <a:spAutoFit/>
          </a:bodyPr>
          <a:lstStyle/>
          <a:p>
            <a:pPr algn="ctr">
              <a:defRPr/>
            </a:pPr>
            <a:r>
              <a:rPr lang="de-DE" altLang="de-DE" sz="4400" dirty="0">
                <a:latin typeface="Calibri" panose="020F0502020204030204" pitchFamily="34" charset="0"/>
                <a:cs typeface="Calibri" panose="020F0502020204030204" pitchFamily="34" charset="0"/>
              </a:rPr>
              <a:t>Danke für Ihre Aufmerksamkeit!</a:t>
            </a:r>
            <a:endParaRPr lang="de-DE" sz="4400" dirty="0">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646745E5-531A-AE61-23AC-392FEEFB17E6}"/>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Bild 1" descr="Logo: Autonome Provinz Bozen - Provincia autonoma di Bolzano - Provinzia autonoma de Bulsan">
            <a:extLst>
              <a:ext uri="{FF2B5EF4-FFF2-40B4-BE49-F238E27FC236}">
                <a16:creationId xmlns:a16="http://schemas.microsoft.com/office/drawing/2014/main" id="{B0DEC3C6-1E1B-6C0A-3A5D-7DA72FA2D3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D34C8B49-EEEA-5E03-D65D-5735E8651005}"/>
              </a:ext>
            </a:extLst>
          </p:cNvPr>
          <p:cNvSpPr>
            <a:spLocks noGrp="1" noChangeArrowheads="1"/>
          </p:cNvSpPr>
          <p:nvPr>
            <p:ph type="title"/>
          </p:nvPr>
        </p:nvSpPr>
        <p:spPr bwMode="auto">
          <a:xfrm>
            <a:off x="628650" y="365125"/>
            <a:ext cx="7886700" cy="615950"/>
          </a:xfrm>
          <a:solidFill>
            <a:srgbClr val="FFC9C9"/>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1. Die Voraussetzungen der Eintragung</a:t>
            </a:r>
          </a:p>
        </p:txBody>
      </p:sp>
      <p:sp>
        <p:nvSpPr>
          <p:cNvPr id="7171" name="Inhaltsplatzhalter 2">
            <a:extLst>
              <a:ext uri="{FF2B5EF4-FFF2-40B4-BE49-F238E27FC236}">
                <a16:creationId xmlns:a16="http://schemas.microsoft.com/office/drawing/2014/main" id="{7A2D5864-016D-C13C-7E61-570494ECE1E9}"/>
              </a:ext>
            </a:extLst>
          </p:cNvPr>
          <p:cNvSpPr>
            <a:spLocks noGrp="1" noChangeArrowheads="1"/>
          </p:cNvSpPr>
          <p:nvPr>
            <p:ph idx="1"/>
          </p:nvPr>
        </p:nvSpPr>
        <p:spPr bwMode="auto">
          <a:xfrm>
            <a:off x="623888" y="1412875"/>
            <a:ext cx="7886700" cy="4032250"/>
          </a:xfrm>
        </p:spPr>
        <p:txBody>
          <a:bodyPr vert="horz" wrap="square" lIns="91440" tIns="45720" rIns="91440" bIns="45720" numCol="1" anchor="t" anchorCtr="0" compatLnSpc="1">
            <a:prstTxWarp prst="textNoShape">
              <a:avLst/>
            </a:prstTxWarp>
          </a:bodyPr>
          <a:lstStyle/>
          <a:p>
            <a:pPr>
              <a:lnSpc>
                <a:spcPts val="2800"/>
              </a:lnSpc>
              <a:spcBef>
                <a:spcPts val="0"/>
              </a:spcBef>
              <a:defRPr/>
            </a:pPr>
            <a:r>
              <a:rPr lang="de-DE" altLang="de-DE" sz="1800" b="1" dirty="0">
                <a:latin typeface="Calibri" panose="020F0502020204030204" pitchFamily="34" charset="0"/>
                <a:cs typeface="Calibri" panose="020F0502020204030204" pitchFamily="34" charset="0"/>
              </a:rPr>
              <a:t>gesetzliche Voraussetzungen:</a:t>
            </a:r>
          </a:p>
          <a:p>
            <a:pPr marL="719138">
              <a:lnSpc>
                <a:spcPts val="2800"/>
              </a:lnSpc>
              <a:spcBef>
                <a:spcPts val="0"/>
              </a:spcBef>
              <a:buFont typeface="Wingdings" panose="05000000000000000000" pitchFamily="2" charset="2"/>
              <a:buChar char="ü"/>
              <a:defRPr/>
            </a:pPr>
            <a:r>
              <a:rPr lang="de-DE" altLang="de-DE" sz="1800" dirty="0">
                <a:latin typeface="Calibri" panose="020F0502020204030204" pitchFamily="34" charset="0"/>
                <a:cs typeface="Calibri" panose="020F0502020204030204" pitchFamily="34" charset="0"/>
              </a:rPr>
              <a:t>Gründungsakt</a:t>
            </a:r>
          </a:p>
          <a:p>
            <a:pPr marL="719138">
              <a:lnSpc>
                <a:spcPts val="2800"/>
              </a:lnSpc>
              <a:spcBef>
                <a:spcPts val="0"/>
              </a:spcBef>
              <a:buFont typeface="Wingdings" panose="05000000000000000000" pitchFamily="2" charset="2"/>
              <a:buChar char="ü"/>
              <a:defRPr/>
            </a:pPr>
            <a:r>
              <a:rPr lang="de-DE" altLang="de-DE" sz="1800" dirty="0">
                <a:latin typeface="Calibri" panose="020F0502020204030204" pitchFamily="34" charset="0"/>
                <a:cs typeface="Calibri" panose="020F0502020204030204" pitchFamily="34" charset="0"/>
              </a:rPr>
              <a:t>an die Reform des Dritten Sektors angepasstes Statut</a:t>
            </a:r>
          </a:p>
          <a:p>
            <a:pPr marL="719138">
              <a:lnSpc>
                <a:spcPts val="2800"/>
              </a:lnSpc>
              <a:spcBef>
                <a:spcPts val="0"/>
              </a:spcBef>
              <a:buFont typeface="Wingdings" panose="05000000000000000000" pitchFamily="2" charset="2"/>
              <a:buChar char="ü"/>
              <a:defRPr/>
            </a:pPr>
            <a:r>
              <a:rPr lang="de-DE" altLang="de-DE" sz="1800" dirty="0">
                <a:latin typeface="Calibri" panose="020F0502020204030204" pitchFamily="34" charset="0"/>
                <a:cs typeface="Calibri" panose="020F0502020204030204" pitchFamily="34" charset="0"/>
              </a:rPr>
              <a:t>erfolgte Registrierung des Statuts bei der Agentur der Einnahmen</a:t>
            </a:r>
          </a:p>
          <a:p>
            <a:pPr marL="376238" indent="0">
              <a:lnSpc>
                <a:spcPts val="2800"/>
              </a:lnSpc>
              <a:spcBef>
                <a:spcPts val="0"/>
              </a:spcBef>
              <a:buFontTx/>
              <a:buNone/>
              <a:defRPr/>
            </a:pPr>
            <a:endParaRPr lang="de-DE" altLang="de-DE" sz="1800" dirty="0">
              <a:latin typeface="Calibri" panose="020F0502020204030204" pitchFamily="34" charset="0"/>
              <a:cs typeface="Calibri" panose="020F0502020204030204" pitchFamily="34" charset="0"/>
            </a:endParaRPr>
          </a:p>
          <a:p>
            <a:pPr>
              <a:lnSpc>
                <a:spcPts val="2800"/>
              </a:lnSpc>
              <a:spcBef>
                <a:spcPts val="0"/>
              </a:spcBef>
              <a:defRPr/>
            </a:pPr>
            <a:r>
              <a:rPr lang="de-DE" altLang="de-DE" sz="1800" b="1" dirty="0">
                <a:latin typeface="Calibri" panose="020F0502020204030204" pitchFamily="34" charset="0"/>
                <a:cs typeface="Calibri" panose="020F0502020204030204" pitchFamily="34" charset="0"/>
              </a:rPr>
              <a:t>technische Voraussetzungen:</a:t>
            </a:r>
          </a:p>
          <a:p>
            <a:pPr marL="719138">
              <a:lnSpc>
                <a:spcPts val="2800"/>
              </a:lnSpc>
              <a:spcBef>
                <a:spcPts val="0"/>
              </a:spcBef>
              <a:buFont typeface="Wingdings" panose="05000000000000000000" pitchFamily="2" charset="2"/>
              <a:buChar char="ü"/>
              <a:defRPr/>
            </a:pPr>
            <a:r>
              <a:rPr lang="de-DE" altLang="de-DE" sz="1800" dirty="0">
                <a:latin typeface="Calibri" panose="020F0502020204030204" pitchFamily="34" charset="0"/>
                <a:cs typeface="Calibri" panose="020F0502020204030204" pitchFamily="34" charset="0"/>
              </a:rPr>
              <a:t>SPID oder aktivierte CIE</a:t>
            </a:r>
          </a:p>
          <a:p>
            <a:pPr marL="719138">
              <a:lnSpc>
                <a:spcPts val="2800"/>
              </a:lnSpc>
              <a:spcBef>
                <a:spcPts val="0"/>
              </a:spcBef>
              <a:buFont typeface="Wingdings" panose="05000000000000000000" pitchFamily="2" charset="2"/>
              <a:buChar char="ü"/>
              <a:defRPr/>
            </a:pPr>
            <a:r>
              <a:rPr lang="de-DE" altLang="de-DE" sz="1800" dirty="0">
                <a:latin typeface="Calibri" panose="020F0502020204030204" pitchFamily="34" charset="0"/>
                <a:cs typeface="Calibri" panose="020F0502020204030204" pitchFamily="34" charset="0"/>
              </a:rPr>
              <a:t>digitale Unterschrift</a:t>
            </a:r>
          </a:p>
          <a:p>
            <a:pPr marL="719138">
              <a:lnSpc>
                <a:spcPts val="2800"/>
              </a:lnSpc>
              <a:spcBef>
                <a:spcPts val="0"/>
              </a:spcBef>
              <a:buFont typeface="Wingdings" panose="05000000000000000000" pitchFamily="2" charset="2"/>
              <a:buChar char="ü"/>
              <a:defRPr/>
            </a:pPr>
            <a:r>
              <a:rPr lang="de-DE" altLang="de-DE" sz="1800" dirty="0">
                <a:latin typeface="Calibri" panose="020F0502020204030204" pitchFamily="34" charset="0"/>
                <a:cs typeface="Calibri" panose="020F0502020204030204" pitchFamily="34" charset="0"/>
              </a:rPr>
              <a:t>PEC-Adresse des Vereines</a:t>
            </a:r>
          </a:p>
        </p:txBody>
      </p:sp>
      <p:sp>
        <p:nvSpPr>
          <p:cNvPr id="3" name="Rechteck 2">
            <a:extLst>
              <a:ext uri="{FF2B5EF4-FFF2-40B4-BE49-F238E27FC236}">
                <a16:creationId xmlns:a16="http://schemas.microsoft.com/office/drawing/2014/main" id="{F5E65D64-EDF2-8E89-A276-D9DAAD0DC9A5}"/>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Bild 1" descr="Logo: Autonome Provinz Bozen - Provincia autonoma di Bolzano - Provinzia autonoma de Bulsan">
            <a:extLst>
              <a:ext uri="{FF2B5EF4-FFF2-40B4-BE49-F238E27FC236}">
                <a16:creationId xmlns:a16="http://schemas.microsoft.com/office/drawing/2014/main" id="{F4E16D2D-1814-E115-0290-EE2EAF081A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7EB825B1-159B-4834-46BD-F76D0008DD10}"/>
              </a:ext>
            </a:extLst>
          </p:cNvPr>
          <p:cNvSpPr>
            <a:spLocks noGrp="1" noChangeArrowheads="1"/>
          </p:cNvSpPr>
          <p:nvPr>
            <p:ph type="title"/>
          </p:nvPr>
        </p:nvSpPr>
        <p:spPr bwMode="auto">
          <a:xfrm>
            <a:off x="628650" y="333375"/>
            <a:ext cx="7886700" cy="656439"/>
          </a:xfrm>
          <a:solidFill>
            <a:srgbClr val="FFC9C9"/>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2. Die wichtigsten Sektionen im </a:t>
            </a:r>
            <a:r>
              <a:rPr lang="de-DE" altLang="de-DE" sz="2600" dirty="0" err="1">
                <a:latin typeface="Calibri" panose="020F0502020204030204" pitchFamily="34" charset="0"/>
                <a:cs typeface="Calibri" panose="020F0502020204030204" pitchFamily="34" charset="0"/>
              </a:rPr>
              <a:t>Runts</a:t>
            </a:r>
            <a:r>
              <a:rPr lang="de-DE" altLang="de-DE" sz="2600" dirty="0">
                <a:latin typeface="Calibri" panose="020F0502020204030204" pitchFamily="34" charset="0"/>
                <a:cs typeface="Calibri" panose="020F0502020204030204" pitchFamily="34" charset="0"/>
              </a:rPr>
              <a:t> und ihre Vorteile</a:t>
            </a:r>
          </a:p>
        </p:txBody>
      </p:sp>
      <p:graphicFrame>
        <p:nvGraphicFramePr>
          <p:cNvPr id="2" name="Inhaltsplatzhalter 1">
            <a:extLst>
              <a:ext uri="{FF2B5EF4-FFF2-40B4-BE49-F238E27FC236}">
                <a16:creationId xmlns:a16="http://schemas.microsoft.com/office/drawing/2014/main" id="{56297706-75F0-508B-E826-05A6C9FE9F26}"/>
              </a:ext>
            </a:extLst>
          </p:cNvPr>
          <p:cNvGraphicFramePr>
            <a:graphicFrameLocks noGrp="1"/>
          </p:cNvGraphicFramePr>
          <p:nvPr>
            <p:ph idx="1"/>
            <p:extLst>
              <p:ext uri="{D42A27DB-BD31-4B8C-83A1-F6EECF244321}">
                <p14:modId xmlns:p14="http://schemas.microsoft.com/office/powerpoint/2010/main" val="1636591215"/>
              </p:ext>
            </p:extLst>
          </p:nvPr>
        </p:nvGraphicFramePr>
        <p:xfrm>
          <a:off x="628650" y="1628800"/>
          <a:ext cx="7886700" cy="4548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hteck 2">
            <a:extLst>
              <a:ext uri="{FF2B5EF4-FFF2-40B4-BE49-F238E27FC236}">
                <a16:creationId xmlns:a16="http://schemas.microsoft.com/office/drawing/2014/main" id="{0D07FB40-782A-4F1C-14F2-91B941AA155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6" name="Bild 1" descr="Logo: Autonome Provinz Bozen - Provincia autonoma di Bolzano - Provinzia autonoma de Bulsan">
            <a:extLst>
              <a:ext uri="{FF2B5EF4-FFF2-40B4-BE49-F238E27FC236}">
                <a16:creationId xmlns:a16="http://schemas.microsoft.com/office/drawing/2014/main" id="{AE60E216-FD32-FDDA-000A-774E9C8DC96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87F68C57-E853-9B95-15FE-E9D5772A4630}"/>
              </a:ext>
            </a:extLst>
          </p:cNvPr>
          <p:cNvSpPr>
            <a:spLocks noGrp="1" noChangeArrowheads="1"/>
          </p:cNvSpPr>
          <p:nvPr>
            <p:ph type="title"/>
          </p:nvPr>
        </p:nvSpPr>
        <p:spPr bwMode="auto">
          <a:xfrm>
            <a:off x="628650" y="365125"/>
            <a:ext cx="7886700" cy="545921"/>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2. Die wichtigsten Sektionen im </a:t>
            </a:r>
            <a:r>
              <a:rPr lang="de-DE" altLang="de-DE" sz="2600" dirty="0" err="1">
                <a:latin typeface="Calibri" panose="020F0502020204030204" pitchFamily="34" charset="0"/>
                <a:cs typeface="Calibri" panose="020F0502020204030204" pitchFamily="34" charset="0"/>
              </a:rPr>
              <a:t>Runts</a:t>
            </a:r>
            <a:r>
              <a:rPr lang="de-DE" altLang="de-DE" sz="2600" dirty="0">
                <a:latin typeface="Calibri" panose="020F0502020204030204" pitchFamily="34" charset="0"/>
                <a:cs typeface="Calibri" panose="020F0502020204030204" pitchFamily="34" charset="0"/>
              </a:rPr>
              <a:t> und ihre Vorteile</a:t>
            </a:r>
          </a:p>
        </p:txBody>
      </p:sp>
      <p:sp>
        <p:nvSpPr>
          <p:cNvPr id="21507" name="Inhaltsplatzhalter 2">
            <a:extLst>
              <a:ext uri="{FF2B5EF4-FFF2-40B4-BE49-F238E27FC236}">
                <a16:creationId xmlns:a16="http://schemas.microsoft.com/office/drawing/2014/main" id="{B4E5ADB0-4CEC-8036-6506-F66D56786525}"/>
              </a:ext>
            </a:extLst>
          </p:cNvPr>
          <p:cNvSpPr>
            <a:spLocks noGrp="1" noChangeArrowheads="1"/>
          </p:cNvSpPr>
          <p:nvPr>
            <p:ph idx="1"/>
          </p:nvPr>
        </p:nvSpPr>
        <p:spPr bwMode="auto">
          <a:xfrm>
            <a:off x="668656" y="5300133"/>
            <a:ext cx="7886700" cy="1427998"/>
          </a:xfrm>
        </p:spPr>
        <p:txBody>
          <a:bodyPr vert="horz" wrap="square" lIns="91440" tIns="45720" rIns="91440" bIns="45720" numCol="1" anchor="t" anchorCtr="0" compatLnSpc="1">
            <a:prstTxWarp prst="textNoShape">
              <a:avLst/>
            </a:prstTxWarp>
          </a:bodyPr>
          <a:lstStyle/>
          <a:p>
            <a:pPr algn="just">
              <a:lnSpc>
                <a:spcPct val="107000"/>
              </a:lnSpc>
              <a:defRPr/>
            </a:pPr>
            <a:endParaRPr lang="de-DE" sz="1800" kern="1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defRPr/>
            </a:pPr>
            <a:endParaRPr lang="de-DE" sz="1800" kern="1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07000"/>
              </a:lnSpc>
              <a:buFontTx/>
              <a:buNone/>
              <a:defRPr/>
            </a:pPr>
            <a:endParaRPr lang="de-DE" sz="1800" kern="100" dirty="0">
              <a:latin typeface="Arial" panose="020B0604020202020204" pitchFamily="34" charset="0"/>
              <a:ea typeface="Calibri" panose="020F0502020204030204" pitchFamily="34" charset="0"/>
              <a:cs typeface="Arial" panose="020B0604020202020204" pitchFamily="34" charset="0"/>
            </a:endParaRPr>
          </a:p>
        </p:txBody>
      </p:sp>
      <p:sp>
        <p:nvSpPr>
          <p:cNvPr id="3" name="Titel 1">
            <a:extLst>
              <a:ext uri="{FF2B5EF4-FFF2-40B4-BE49-F238E27FC236}">
                <a16:creationId xmlns:a16="http://schemas.microsoft.com/office/drawing/2014/main" id="{E1A46D55-4D59-EFA6-07EA-E2E546C8DBBB}"/>
              </a:ext>
            </a:extLst>
          </p:cNvPr>
          <p:cNvSpPr txBox="1">
            <a:spLocks noChangeArrowheads="1"/>
          </p:cNvSpPr>
          <p:nvPr/>
        </p:nvSpPr>
        <p:spPr bwMode="auto">
          <a:xfrm>
            <a:off x="649288" y="1412875"/>
            <a:ext cx="7886700" cy="503238"/>
          </a:xfrm>
          <a:prstGeom prst="rect">
            <a:avLst/>
          </a:prstGeom>
          <a:solidFill>
            <a:srgbClr val="FF5050"/>
          </a:solidFill>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lnSpc>
                <a:spcPct val="107000"/>
              </a:lnSpc>
              <a:defRPr/>
            </a:pPr>
            <a:r>
              <a:rPr lang="de-DE" sz="1800" b="1" kern="100" dirty="0">
                <a:latin typeface="Calibri" panose="020F0502020204030204" pitchFamily="34" charset="0"/>
                <a:ea typeface="Calibri" panose="020F0502020204030204" pitchFamily="34" charset="0"/>
                <a:cs typeface="Calibri" panose="020F0502020204030204" pitchFamily="34" charset="0"/>
              </a:rPr>
              <a:t>Die anderen Körperschaften des Dritten Sektors</a:t>
            </a:r>
          </a:p>
        </p:txBody>
      </p:sp>
      <p:sp>
        <p:nvSpPr>
          <p:cNvPr id="2" name="Textfeld 1">
            <a:extLst>
              <a:ext uri="{FF2B5EF4-FFF2-40B4-BE49-F238E27FC236}">
                <a16:creationId xmlns:a16="http://schemas.microsoft.com/office/drawing/2014/main" id="{26DB759F-4767-CB83-04A8-63F8357D23B2}"/>
              </a:ext>
            </a:extLst>
          </p:cNvPr>
          <p:cNvSpPr txBox="1"/>
          <p:nvPr/>
        </p:nvSpPr>
        <p:spPr>
          <a:xfrm>
            <a:off x="688024" y="2144823"/>
            <a:ext cx="7847964" cy="296876"/>
          </a:xfrm>
          <a:prstGeom prst="rect">
            <a:avLst/>
          </a:prstGeom>
          <a:solidFill>
            <a:srgbClr val="FFB3B3">
              <a:alpha val="27000"/>
            </a:srgbClr>
          </a:solidFill>
        </p:spPr>
        <p:txBody>
          <a:bodyPr wrap="square" rtlCol="0">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defRPr/>
            </a:pPr>
            <a:r>
              <a:rPr lang="de-DE" sz="1300" kern="100" dirty="0">
                <a:latin typeface="Calibri" panose="020F0502020204030204" pitchFamily="34" charset="0"/>
                <a:ea typeface="Calibri" panose="020F0502020204030204" pitchFamily="34" charset="0"/>
                <a:cs typeface="Calibri" panose="020F0502020204030204" pitchFamily="34" charset="0"/>
              </a:rPr>
              <a:t>Kürzel „KDS“ oder „ETS“</a:t>
            </a:r>
          </a:p>
        </p:txBody>
      </p:sp>
      <p:sp>
        <p:nvSpPr>
          <p:cNvPr id="6" name="Textfeld 5">
            <a:extLst>
              <a:ext uri="{FF2B5EF4-FFF2-40B4-BE49-F238E27FC236}">
                <a16:creationId xmlns:a16="http://schemas.microsoft.com/office/drawing/2014/main" id="{C2811F00-8AFC-A7F1-9018-8262D66215A6}"/>
              </a:ext>
            </a:extLst>
          </p:cNvPr>
          <p:cNvSpPr txBox="1"/>
          <p:nvPr/>
        </p:nvSpPr>
        <p:spPr>
          <a:xfrm>
            <a:off x="688024" y="2505524"/>
            <a:ext cx="7847964" cy="296876"/>
          </a:xfrm>
          <a:prstGeom prst="rect">
            <a:avLst/>
          </a:prstGeom>
          <a:solidFill>
            <a:srgbClr val="FFB3B3">
              <a:alpha val="27000"/>
            </a:srgbClr>
          </a:solidFill>
        </p:spPr>
        <p:txBody>
          <a:bodyPr wrap="square" rtlCol="0">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defRPr/>
            </a:pPr>
            <a:r>
              <a:rPr lang="de-DE" sz="1300" kern="100" dirty="0">
                <a:latin typeface="Calibri" panose="020F0502020204030204" pitchFamily="34" charset="0"/>
                <a:ea typeface="Calibri" panose="020F0502020204030204" pitchFamily="34" charset="0"/>
                <a:cs typeface="Calibri" panose="020F0502020204030204" pitchFamily="34" charset="0"/>
              </a:rPr>
              <a:t>hauptsächliche Ausübung von Tätigkeiten in allgemeinem Interesse ohne Gewinnabsicht</a:t>
            </a:r>
          </a:p>
        </p:txBody>
      </p:sp>
      <p:sp>
        <p:nvSpPr>
          <p:cNvPr id="7" name="Textfeld 6">
            <a:extLst>
              <a:ext uri="{FF2B5EF4-FFF2-40B4-BE49-F238E27FC236}">
                <a16:creationId xmlns:a16="http://schemas.microsoft.com/office/drawing/2014/main" id="{CE130509-4730-5D8D-AF90-C7BA7D8DE0E2}"/>
              </a:ext>
            </a:extLst>
          </p:cNvPr>
          <p:cNvSpPr txBox="1"/>
          <p:nvPr/>
        </p:nvSpPr>
        <p:spPr>
          <a:xfrm>
            <a:off x="688024" y="2852698"/>
            <a:ext cx="7847964" cy="296876"/>
          </a:xfrm>
          <a:prstGeom prst="rect">
            <a:avLst/>
          </a:prstGeom>
          <a:solidFill>
            <a:srgbClr val="FFB3B3">
              <a:alpha val="27000"/>
            </a:srgbClr>
          </a:solidFill>
        </p:spPr>
        <p:txBody>
          <a:bodyPr wrap="square" rtlCol="0">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defRPr/>
            </a:pPr>
            <a:r>
              <a:rPr lang="de-DE" sz="1300" kern="100" dirty="0">
                <a:latin typeface="Calibri" panose="020F0502020204030204" pitchFamily="34" charset="0"/>
                <a:ea typeface="Calibri" panose="020F0502020204030204" pitchFamily="34" charset="0"/>
                <a:cs typeface="Calibri" panose="020F0502020204030204" pitchFamily="34" charset="0"/>
              </a:rPr>
              <a:t>Vereine, Stiftungen und andere private Körperschaften können sich eintragen</a:t>
            </a:r>
          </a:p>
        </p:txBody>
      </p:sp>
      <p:sp>
        <p:nvSpPr>
          <p:cNvPr id="8" name="Textfeld 7">
            <a:extLst>
              <a:ext uri="{FF2B5EF4-FFF2-40B4-BE49-F238E27FC236}">
                <a16:creationId xmlns:a16="http://schemas.microsoft.com/office/drawing/2014/main" id="{7C1DC773-7D96-86E8-74F1-042DAC721B5E}"/>
              </a:ext>
            </a:extLst>
          </p:cNvPr>
          <p:cNvSpPr txBox="1"/>
          <p:nvPr/>
        </p:nvSpPr>
        <p:spPr>
          <a:xfrm>
            <a:off x="688024" y="3196003"/>
            <a:ext cx="7847964" cy="296876"/>
          </a:xfrm>
          <a:prstGeom prst="rect">
            <a:avLst/>
          </a:prstGeom>
          <a:solidFill>
            <a:srgbClr val="FFB3B3">
              <a:alpha val="27000"/>
            </a:srgbClr>
          </a:solidFill>
        </p:spPr>
        <p:txBody>
          <a:bodyPr wrap="square" rtlCol="0">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defRPr/>
            </a:pPr>
            <a:r>
              <a:rPr lang="de-DE" sz="1300" kern="100" dirty="0">
                <a:latin typeface="Calibri" panose="020F0502020204030204" pitchFamily="34" charset="0"/>
                <a:ea typeface="Calibri" panose="020F0502020204030204" pitchFamily="34" charset="0"/>
                <a:cs typeface="Calibri" panose="020F0502020204030204" pitchFamily="34" charset="0"/>
              </a:rPr>
              <a:t>Befreiung von der Stempelsteuer und Reduzierung der Registersteuer (Art. 82 </a:t>
            </a:r>
            <a:r>
              <a:rPr lang="de-DE" sz="1300" kern="100" dirty="0" err="1">
                <a:latin typeface="Calibri" panose="020F0502020204030204" pitchFamily="34" charset="0"/>
                <a:ea typeface="Calibri" panose="020F0502020204030204" pitchFamily="34" charset="0"/>
                <a:cs typeface="Calibri" panose="020F0502020204030204" pitchFamily="34" charset="0"/>
              </a:rPr>
              <a:t>G.v.D</a:t>
            </a:r>
            <a:r>
              <a:rPr lang="de-DE" sz="1300" kern="100" dirty="0">
                <a:latin typeface="Calibri" panose="020F0502020204030204" pitchFamily="34" charset="0"/>
                <a:ea typeface="Calibri" panose="020F0502020204030204" pitchFamily="34" charset="0"/>
                <a:cs typeface="Calibri" panose="020F0502020204030204" pitchFamily="34" charset="0"/>
              </a:rPr>
              <a:t>. Nr. 117/2017)</a:t>
            </a:r>
          </a:p>
        </p:txBody>
      </p:sp>
      <p:sp>
        <p:nvSpPr>
          <p:cNvPr id="9" name="Textfeld 8">
            <a:extLst>
              <a:ext uri="{FF2B5EF4-FFF2-40B4-BE49-F238E27FC236}">
                <a16:creationId xmlns:a16="http://schemas.microsoft.com/office/drawing/2014/main" id="{8C26B1DD-3553-3787-724B-DE86BB3EDAED}"/>
              </a:ext>
            </a:extLst>
          </p:cNvPr>
          <p:cNvSpPr txBox="1"/>
          <p:nvPr/>
        </p:nvSpPr>
        <p:spPr>
          <a:xfrm>
            <a:off x="688024" y="3550305"/>
            <a:ext cx="7847964" cy="296876"/>
          </a:xfrm>
          <a:prstGeom prst="rect">
            <a:avLst/>
          </a:prstGeom>
          <a:solidFill>
            <a:srgbClr val="FFB3B3">
              <a:alpha val="27000"/>
            </a:srgbClr>
          </a:solidFill>
        </p:spPr>
        <p:txBody>
          <a:bodyPr wrap="square" rtlCol="0">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defRPr/>
            </a:pPr>
            <a:r>
              <a:rPr lang="de-DE" sz="1300" kern="100" dirty="0">
                <a:latin typeface="Calibri" panose="020F0502020204030204" pitchFamily="34" charset="0"/>
                <a:ea typeface="Calibri" panose="020F0502020204030204" pitchFamily="34" charset="0"/>
                <a:cs typeface="Calibri" panose="020F0502020204030204" pitchFamily="34" charset="0"/>
              </a:rPr>
              <a:t>Zugang zu 5 Promille</a:t>
            </a:r>
          </a:p>
        </p:txBody>
      </p:sp>
      <p:sp>
        <p:nvSpPr>
          <p:cNvPr id="10" name="Textfeld 9">
            <a:extLst>
              <a:ext uri="{FF2B5EF4-FFF2-40B4-BE49-F238E27FC236}">
                <a16:creationId xmlns:a16="http://schemas.microsoft.com/office/drawing/2014/main" id="{51B74887-0945-DD30-C61D-B01E4ACC6654}"/>
              </a:ext>
            </a:extLst>
          </p:cNvPr>
          <p:cNvSpPr txBox="1"/>
          <p:nvPr/>
        </p:nvSpPr>
        <p:spPr>
          <a:xfrm>
            <a:off x="688024" y="3920977"/>
            <a:ext cx="7847964" cy="296876"/>
          </a:xfrm>
          <a:prstGeom prst="rect">
            <a:avLst/>
          </a:prstGeom>
          <a:solidFill>
            <a:srgbClr val="FFB3B3">
              <a:alpha val="27000"/>
            </a:srgbClr>
          </a:solidFill>
        </p:spPr>
        <p:txBody>
          <a:bodyPr wrap="square" rtlCol="0">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defRPr/>
            </a:pPr>
            <a:r>
              <a:rPr lang="de-DE" sz="1300" kern="100" dirty="0">
                <a:latin typeface="Calibri" panose="020F0502020204030204" pitchFamily="34" charset="0"/>
                <a:ea typeface="Calibri" panose="020F0502020204030204" pitchFamily="34" charset="0"/>
                <a:cs typeface="Calibri" panose="020F0502020204030204" pitchFamily="34" charset="0"/>
              </a:rPr>
              <a:t>IRAP-Befreiung (Die Pflicht zur Einreichung der IRAP-Steuererklärung bleibt bestehen)</a:t>
            </a:r>
          </a:p>
        </p:txBody>
      </p:sp>
      <p:sp>
        <p:nvSpPr>
          <p:cNvPr id="11" name="Textfeld 10">
            <a:extLst>
              <a:ext uri="{FF2B5EF4-FFF2-40B4-BE49-F238E27FC236}">
                <a16:creationId xmlns:a16="http://schemas.microsoft.com/office/drawing/2014/main" id="{4385FEBB-C5E0-FD1E-5123-30EC9647F69E}"/>
              </a:ext>
            </a:extLst>
          </p:cNvPr>
          <p:cNvSpPr txBox="1"/>
          <p:nvPr/>
        </p:nvSpPr>
        <p:spPr>
          <a:xfrm>
            <a:off x="688024" y="4308327"/>
            <a:ext cx="7847964" cy="296876"/>
          </a:xfrm>
          <a:prstGeom prst="rect">
            <a:avLst/>
          </a:prstGeom>
          <a:solidFill>
            <a:srgbClr val="FFB3B3">
              <a:alpha val="27000"/>
            </a:srgbClr>
          </a:solidFill>
        </p:spPr>
        <p:txBody>
          <a:bodyPr wrap="square" rtlCol="0">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defRPr/>
            </a:pPr>
            <a:r>
              <a:rPr lang="de-DE" sz="1300" kern="100" dirty="0">
                <a:latin typeface="Calibri" panose="020F0502020204030204" pitchFamily="34" charset="0"/>
                <a:ea typeface="Calibri" panose="020F0502020204030204" pitchFamily="34" charset="0"/>
                <a:cs typeface="Calibri" panose="020F0502020204030204" pitchFamily="34" charset="0"/>
              </a:rPr>
              <a:t>Möglichkeit Nebentätigkeiten mit bestimmten Einschränkungen auszuüben (Art. 6 </a:t>
            </a:r>
            <a:r>
              <a:rPr lang="de-DE" sz="1300" kern="100" dirty="0" err="1">
                <a:latin typeface="Calibri" panose="020F0502020204030204" pitchFamily="34" charset="0"/>
                <a:ea typeface="Calibri" panose="020F0502020204030204" pitchFamily="34" charset="0"/>
                <a:cs typeface="Calibri" panose="020F0502020204030204" pitchFamily="34" charset="0"/>
              </a:rPr>
              <a:t>G.v.D</a:t>
            </a:r>
            <a:r>
              <a:rPr lang="de-DE" sz="1300" kern="100" dirty="0">
                <a:latin typeface="Calibri" panose="020F0502020204030204" pitchFamily="34" charset="0"/>
                <a:ea typeface="Calibri" panose="020F0502020204030204" pitchFamily="34" charset="0"/>
                <a:cs typeface="Calibri" panose="020F0502020204030204" pitchFamily="34" charset="0"/>
              </a:rPr>
              <a:t>. Nr. 117/2017)</a:t>
            </a:r>
          </a:p>
        </p:txBody>
      </p:sp>
      <p:sp>
        <p:nvSpPr>
          <p:cNvPr id="12" name="Textfeld 11">
            <a:extLst>
              <a:ext uri="{FF2B5EF4-FFF2-40B4-BE49-F238E27FC236}">
                <a16:creationId xmlns:a16="http://schemas.microsoft.com/office/drawing/2014/main" id="{CEAFFB1A-C813-8FD9-4FE8-57F387B39995}"/>
              </a:ext>
            </a:extLst>
          </p:cNvPr>
          <p:cNvSpPr txBox="1"/>
          <p:nvPr/>
        </p:nvSpPr>
        <p:spPr>
          <a:xfrm>
            <a:off x="688024" y="4729543"/>
            <a:ext cx="7847964" cy="296876"/>
          </a:xfrm>
          <a:prstGeom prst="rect">
            <a:avLst/>
          </a:prstGeom>
          <a:solidFill>
            <a:srgbClr val="FFB3B3">
              <a:alpha val="27000"/>
            </a:srgbClr>
          </a:solidFill>
        </p:spPr>
        <p:txBody>
          <a:bodyPr wrap="square" rtlCol="0">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spcAft>
                <a:spcPts val="800"/>
              </a:spcAft>
              <a:defRPr/>
            </a:pPr>
            <a:r>
              <a:rPr lang="de-DE" sz="1300" kern="100" dirty="0">
                <a:latin typeface="Calibri" panose="020F0502020204030204" pitchFamily="34" charset="0"/>
                <a:ea typeface="Calibri" panose="020F0502020204030204" pitchFamily="34" charset="0"/>
                <a:cs typeface="Calibri" panose="020F0502020204030204" pitchFamily="34" charset="0"/>
              </a:rPr>
              <a:t>Pauschalsystem für gewerbliche Tätigkeiten (Art. 80 </a:t>
            </a:r>
            <a:r>
              <a:rPr lang="de-DE" sz="1300" kern="100" dirty="0" err="1">
                <a:latin typeface="Calibri" panose="020F0502020204030204" pitchFamily="34" charset="0"/>
                <a:ea typeface="Calibri" panose="020F0502020204030204" pitchFamily="34" charset="0"/>
                <a:cs typeface="Calibri" panose="020F0502020204030204" pitchFamily="34" charset="0"/>
              </a:rPr>
              <a:t>G.v.D</a:t>
            </a:r>
            <a:r>
              <a:rPr lang="de-DE" sz="1300" kern="100" dirty="0">
                <a:latin typeface="Calibri" panose="020F0502020204030204" pitchFamily="34" charset="0"/>
                <a:ea typeface="Calibri" panose="020F0502020204030204" pitchFamily="34" charset="0"/>
                <a:cs typeface="Calibri" panose="020F0502020204030204" pitchFamily="34" charset="0"/>
              </a:rPr>
              <a:t>. Nr. 117/2017: in Kraft ab 1. Jänner 2026)</a:t>
            </a:r>
          </a:p>
        </p:txBody>
      </p:sp>
      <p:sp>
        <p:nvSpPr>
          <p:cNvPr id="13" name="Textfeld 12">
            <a:extLst>
              <a:ext uri="{FF2B5EF4-FFF2-40B4-BE49-F238E27FC236}">
                <a16:creationId xmlns:a16="http://schemas.microsoft.com/office/drawing/2014/main" id="{8697ED58-D860-65B5-299C-A310412580E7}"/>
              </a:ext>
            </a:extLst>
          </p:cNvPr>
          <p:cNvSpPr txBox="1"/>
          <p:nvPr/>
        </p:nvSpPr>
        <p:spPr>
          <a:xfrm>
            <a:off x="707392" y="5133948"/>
            <a:ext cx="7847964" cy="296876"/>
          </a:xfrm>
          <a:prstGeom prst="rect">
            <a:avLst/>
          </a:prstGeom>
          <a:solidFill>
            <a:srgbClr val="FFB3B3">
              <a:alpha val="27000"/>
            </a:srgbClr>
          </a:solidFill>
        </p:spPr>
        <p:txBody>
          <a:bodyPr wrap="square" rtlCol="0">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algn="just">
              <a:lnSpc>
                <a:spcPct val="107000"/>
              </a:lnSpc>
              <a:spcAft>
                <a:spcPts val="800"/>
              </a:spcAft>
              <a:defRPr/>
            </a:pPr>
            <a:r>
              <a:rPr lang="en-US" sz="1300" dirty="0" err="1">
                <a:latin typeface="Calibri" panose="020F0502020204030204" pitchFamily="34" charset="0"/>
                <a:ea typeface="Calibri" panose="020F0502020204030204" pitchFamily="34" charset="0"/>
                <a:cs typeface="Calibri" panose="020F0502020204030204" pitchFamily="34" charset="0"/>
              </a:rPr>
              <a:t>Sozialbonus</a:t>
            </a:r>
            <a:r>
              <a:rPr lang="en-US" sz="1300" dirty="0">
                <a:latin typeface="Calibri" panose="020F0502020204030204" pitchFamily="34" charset="0"/>
                <a:ea typeface="Calibri" panose="020F0502020204030204" pitchFamily="34" charset="0"/>
                <a:cs typeface="Calibri" panose="020F0502020204030204" pitchFamily="34" charset="0"/>
              </a:rPr>
              <a:t> (Social Bonus Art. 81 </a:t>
            </a:r>
            <a:r>
              <a:rPr lang="en-US" sz="1300" dirty="0" err="1">
                <a:latin typeface="Calibri" panose="020F0502020204030204" pitchFamily="34" charset="0"/>
                <a:ea typeface="Calibri" panose="020F0502020204030204" pitchFamily="34" charset="0"/>
                <a:cs typeface="Calibri" panose="020F0502020204030204" pitchFamily="34" charset="0"/>
              </a:rPr>
              <a:t>G.v.D</a:t>
            </a:r>
            <a:r>
              <a:rPr lang="en-US" sz="1300" dirty="0">
                <a:latin typeface="Calibri" panose="020F0502020204030204" pitchFamily="34" charset="0"/>
                <a:ea typeface="Calibri" panose="020F0502020204030204" pitchFamily="34" charset="0"/>
                <a:cs typeface="Calibri" panose="020F0502020204030204" pitchFamily="34" charset="0"/>
              </a:rPr>
              <a:t>. Nr. 117/2017)</a:t>
            </a:r>
            <a:endParaRPr lang="de-DE" altLang="de-DE" sz="1300" dirty="0">
              <a:highlight>
                <a:srgbClr val="FFFF00"/>
              </a:highlight>
              <a:latin typeface="Calibri" panose="020F0502020204030204" pitchFamily="34" charset="0"/>
              <a:cs typeface="Calibri" panose="020F0502020204030204" pitchFamily="34" charset="0"/>
            </a:endParaRPr>
          </a:p>
        </p:txBody>
      </p:sp>
      <p:sp>
        <p:nvSpPr>
          <p:cNvPr id="4" name="Rechteck 3">
            <a:extLst>
              <a:ext uri="{FF2B5EF4-FFF2-40B4-BE49-F238E27FC236}">
                <a16:creationId xmlns:a16="http://schemas.microsoft.com/office/drawing/2014/main" id="{C7285655-9A89-5EC1-525B-989C338250F7}"/>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5" name="Bild 1" descr="Logo: Autonome Provinz Bozen - Provincia autonoma di Bolzano - Provinzia autonoma de Bulsan">
            <a:extLst>
              <a:ext uri="{FF2B5EF4-FFF2-40B4-BE49-F238E27FC236}">
                <a16:creationId xmlns:a16="http://schemas.microsoft.com/office/drawing/2014/main" id="{B45965ED-202E-8CA1-FB96-C6D6E39ECC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a:extLst>
              <a:ext uri="{FF2B5EF4-FFF2-40B4-BE49-F238E27FC236}">
                <a16:creationId xmlns:a16="http://schemas.microsoft.com/office/drawing/2014/main" id="{E46440BA-5FE0-EB1C-69FF-19B2CC786FB2}"/>
              </a:ext>
            </a:extLst>
          </p:cNvPr>
          <p:cNvSpPr>
            <a:spLocks noGrp="1" noChangeArrowheads="1"/>
          </p:cNvSpPr>
          <p:nvPr>
            <p:ph type="title"/>
          </p:nvPr>
        </p:nvSpPr>
        <p:spPr bwMode="auto">
          <a:xfrm>
            <a:off x="628650" y="365125"/>
            <a:ext cx="7886700" cy="545921"/>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2. Die wichtigsten Sektionen im </a:t>
            </a:r>
            <a:r>
              <a:rPr lang="de-DE" altLang="de-DE" sz="2600" dirty="0" err="1">
                <a:latin typeface="Calibri" panose="020F0502020204030204" pitchFamily="34" charset="0"/>
                <a:cs typeface="Calibri" panose="020F0502020204030204" pitchFamily="34" charset="0"/>
              </a:rPr>
              <a:t>Runts</a:t>
            </a:r>
            <a:r>
              <a:rPr lang="de-DE" altLang="de-DE" sz="2600" dirty="0">
                <a:latin typeface="Calibri" panose="020F0502020204030204" pitchFamily="34" charset="0"/>
                <a:cs typeface="Calibri" panose="020F0502020204030204" pitchFamily="34" charset="0"/>
              </a:rPr>
              <a:t> und ihre Vorteile</a:t>
            </a:r>
          </a:p>
        </p:txBody>
      </p:sp>
      <p:sp>
        <p:nvSpPr>
          <p:cNvPr id="21507" name="Inhaltsplatzhalter 2">
            <a:extLst>
              <a:ext uri="{FF2B5EF4-FFF2-40B4-BE49-F238E27FC236}">
                <a16:creationId xmlns:a16="http://schemas.microsoft.com/office/drawing/2014/main" id="{8964F85E-ADE3-9582-8EA5-5076B3EFFC4A}"/>
              </a:ext>
            </a:extLst>
          </p:cNvPr>
          <p:cNvSpPr>
            <a:spLocks noGrp="1" noChangeArrowheads="1"/>
          </p:cNvSpPr>
          <p:nvPr>
            <p:ph idx="1"/>
          </p:nvPr>
        </p:nvSpPr>
        <p:spPr bwMode="auto">
          <a:xfrm>
            <a:off x="646113" y="2060576"/>
            <a:ext cx="7886700" cy="3623788"/>
          </a:xfrm>
          <a:solidFill>
            <a:srgbClr val="FFC9C9">
              <a:alpha val="26667"/>
            </a:srgbClr>
          </a:solidFill>
        </p:spPr>
        <p:txBody>
          <a:bodyPr vert="horz" wrap="square" lIns="91440" tIns="45720" rIns="91440" bIns="45720" numCol="1" anchor="t" anchorCtr="0" compatLnSpc="1">
            <a:prstTxWarp prst="textNoShape">
              <a:avLst/>
            </a:prstTxWarp>
          </a:bodyPr>
          <a:lstStyle/>
          <a:p>
            <a:pPr marL="0" indent="0" algn="just">
              <a:lnSpc>
                <a:spcPts val="2200"/>
              </a:lnSpc>
              <a:spcBef>
                <a:spcPts val="0"/>
              </a:spcBef>
              <a:buNone/>
              <a:defRPr/>
            </a:pPr>
            <a:r>
              <a:rPr lang="de-DE" sz="1300" b="1" kern="100" dirty="0">
                <a:latin typeface="Calibri" panose="020F0502020204030204" pitchFamily="34" charset="0"/>
                <a:ea typeface="Calibri" panose="020F0502020204030204" pitchFamily="34" charset="0"/>
                <a:cs typeface="Calibri" panose="020F0502020204030204" pitchFamily="34" charset="0"/>
              </a:rPr>
              <a:t>Freiwillige Spenden </a:t>
            </a:r>
            <a:r>
              <a:rPr lang="de-DE" sz="1300" kern="100" dirty="0">
                <a:latin typeface="Calibri" panose="020F0502020204030204" pitchFamily="34" charset="0"/>
                <a:ea typeface="Calibri" panose="020F0502020204030204" pitchFamily="34" charset="0"/>
                <a:cs typeface="Calibri" panose="020F0502020204030204" pitchFamily="34" charset="0"/>
              </a:rPr>
              <a:t>zugunsten von Körperschaften des Dritten Sektors sind für die Spender </a:t>
            </a:r>
            <a:r>
              <a:rPr lang="de-DE" sz="1300" b="1" kern="100" dirty="0">
                <a:latin typeface="Calibri" panose="020F0502020204030204" pitchFamily="34" charset="0"/>
                <a:ea typeface="Calibri" panose="020F0502020204030204" pitchFamily="34" charset="0"/>
                <a:cs typeface="Calibri" panose="020F0502020204030204" pitchFamily="34" charset="0"/>
              </a:rPr>
              <a:t>absetzbar (</a:t>
            </a:r>
            <a:r>
              <a:rPr lang="de-DE" sz="1300" b="1" kern="100" dirty="0" err="1">
                <a:latin typeface="Calibri" panose="020F0502020204030204" pitchFamily="34" charset="0"/>
                <a:ea typeface="Calibri" panose="020F0502020204030204" pitchFamily="34" charset="0"/>
                <a:cs typeface="Calibri" panose="020F0502020204030204" pitchFamily="34" charset="0"/>
              </a:rPr>
              <a:t>detraibile</a:t>
            </a:r>
            <a:r>
              <a:rPr lang="de-DE" sz="1300" b="1" kern="100" dirty="0">
                <a:latin typeface="Calibri" panose="020F0502020204030204" pitchFamily="34" charset="0"/>
                <a:ea typeface="Calibri" panose="020F0502020204030204" pitchFamily="34" charset="0"/>
                <a:cs typeface="Calibri" panose="020F0502020204030204" pitchFamily="34" charset="0"/>
              </a:rPr>
              <a:t>) bzw. abzugsfähig (</a:t>
            </a:r>
            <a:r>
              <a:rPr lang="de-DE" sz="1300" b="1" kern="100" dirty="0" err="1">
                <a:latin typeface="Calibri" panose="020F0502020204030204" pitchFamily="34" charset="0"/>
                <a:ea typeface="Calibri" panose="020F0502020204030204" pitchFamily="34" charset="0"/>
                <a:cs typeface="Calibri" panose="020F0502020204030204" pitchFamily="34" charset="0"/>
              </a:rPr>
              <a:t>deducibile</a:t>
            </a:r>
            <a:r>
              <a:rPr lang="de-DE" sz="1300" b="1" kern="100" dirty="0">
                <a:latin typeface="Calibri" panose="020F0502020204030204" pitchFamily="34" charset="0"/>
                <a:ea typeface="Calibri" panose="020F0502020204030204" pitchFamily="34" charset="0"/>
                <a:cs typeface="Calibri" panose="020F0502020204030204" pitchFamily="34" charset="0"/>
              </a:rPr>
              <a:t>)</a:t>
            </a:r>
            <a:r>
              <a:rPr lang="de-DE" sz="1300" kern="100" dirty="0">
                <a:latin typeface="Calibri" panose="020F0502020204030204" pitchFamily="34" charset="0"/>
                <a:ea typeface="Calibri" panose="020F0502020204030204" pitchFamily="34" charset="0"/>
                <a:cs typeface="Calibri" panose="020F0502020204030204" pitchFamily="34" charset="0"/>
              </a:rPr>
              <a:t>, wenn ein nachvollziehbares Zahlungsmittel verwendet wird (Art. 83 </a:t>
            </a:r>
            <a:r>
              <a:rPr lang="de-DE" sz="1300" kern="100" dirty="0" err="1">
                <a:latin typeface="Calibri" panose="020F0502020204030204" pitchFamily="34" charset="0"/>
                <a:ea typeface="Calibri" panose="020F0502020204030204" pitchFamily="34" charset="0"/>
                <a:cs typeface="Calibri" panose="020F0502020204030204" pitchFamily="34" charset="0"/>
              </a:rPr>
              <a:t>G.v.D</a:t>
            </a:r>
            <a:r>
              <a:rPr lang="de-DE" sz="1300" kern="100" dirty="0">
                <a:latin typeface="Calibri" panose="020F0502020204030204" pitchFamily="34" charset="0"/>
                <a:ea typeface="Calibri" panose="020F0502020204030204" pitchFamily="34" charset="0"/>
                <a:cs typeface="Calibri" panose="020F0502020204030204" pitchFamily="34" charset="0"/>
              </a:rPr>
              <a:t>. Nr. 117/2017).</a:t>
            </a:r>
          </a:p>
          <a:p>
            <a:pPr algn="just">
              <a:lnSpc>
                <a:spcPts val="2200"/>
              </a:lnSpc>
              <a:spcBef>
                <a:spcPts val="0"/>
              </a:spcBef>
              <a:defRPr/>
            </a:pPr>
            <a:endParaRPr lang="de-DE" sz="1300" kern="100" dirty="0">
              <a:latin typeface="Calibri" panose="020F0502020204030204" pitchFamily="34" charset="0"/>
              <a:ea typeface="Calibri" panose="020F0502020204030204" pitchFamily="34" charset="0"/>
              <a:cs typeface="Calibri" panose="020F0502020204030204" pitchFamily="34" charset="0"/>
            </a:endParaRPr>
          </a:p>
          <a:p>
            <a:pPr marL="641350" indent="-285750">
              <a:lnSpc>
                <a:spcPts val="2200"/>
              </a:lnSpc>
              <a:spcBef>
                <a:spcPts val="0"/>
              </a:spcBef>
              <a:buFont typeface="Symbol" panose="05050102010706020507" pitchFamily="18" charset="2"/>
              <a:buChar char="-"/>
              <a:defRPr/>
            </a:pPr>
            <a:r>
              <a:rPr lang="de-DE" sz="1300" u="sng" dirty="0">
                <a:solidFill>
                  <a:srgbClr val="000000"/>
                </a:solidFill>
                <a:latin typeface="Calibri" panose="020F0502020204030204" pitchFamily="34" charset="0"/>
                <a:cs typeface="Calibri" panose="020F0502020204030204" pitchFamily="34" charset="0"/>
              </a:rPr>
              <a:t>Physische Personen als Spender</a:t>
            </a:r>
            <a:r>
              <a:rPr lang="de-DE" sz="1300" dirty="0">
                <a:solidFill>
                  <a:srgbClr val="000000"/>
                </a:solidFill>
                <a:latin typeface="Calibri" panose="020F0502020204030204" pitchFamily="34" charset="0"/>
                <a:cs typeface="Calibri" panose="020F0502020204030204" pitchFamily="34" charset="0"/>
              </a:rPr>
              <a:t>:</a:t>
            </a:r>
          </a:p>
          <a:p>
            <a:pPr marL="622300" indent="0" algn="just">
              <a:lnSpc>
                <a:spcPts val="2200"/>
              </a:lnSpc>
              <a:spcBef>
                <a:spcPts val="0"/>
              </a:spcBef>
              <a:buFontTx/>
              <a:buNone/>
              <a:defRPr/>
            </a:pPr>
            <a:r>
              <a:rPr lang="de-DE" sz="1300" dirty="0">
                <a:solidFill>
                  <a:srgbClr val="000000"/>
                </a:solidFill>
                <a:latin typeface="Calibri" panose="020F0502020204030204" pitchFamily="34" charset="0"/>
                <a:cs typeface="Calibri" panose="020F0502020204030204" pitchFamily="34" charset="0"/>
              </a:rPr>
              <a:t>Steuerabsetzbetrag von der IRPEF im Ausmaß von 30% der Geldzuwendungen oder Zuwendungen von Gütern, für einen Gesamtwert der Schenkung von bis zu 30.000 Euro pro Jahr</a:t>
            </a:r>
          </a:p>
          <a:p>
            <a:pPr marL="622300" indent="0" algn="just">
              <a:lnSpc>
                <a:spcPts val="2200"/>
              </a:lnSpc>
              <a:spcBef>
                <a:spcPts val="0"/>
              </a:spcBef>
              <a:buFontTx/>
              <a:buNone/>
              <a:defRPr/>
            </a:pPr>
            <a:r>
              <a:rPr lang="de-DE" sz="1300" dirty="0">
                <a:solidFill>
                  <a:srgbClr val="000000"/>
                </a:solidFill>
                <a:latin typeface="Calibri" panose="020F0502020204030204" pitchFamily="34" charset="0"/>
                <a:cs typeface="Calibri" panose="020F0502020204030204" pitchFamily="34" charset="0"/>
              </a:rPr>
              <a:t>Alternativ dazu: Abzug von der Steuerbemessungsgrundlage im Ausmaß von bis zu 10% vom erklärten Einkommen</a:t>
            </a:r>
          </a:p>
          <a:p>
            <a:pPr marL="622300" indent="0" algn="just">
              <a:lnSpc>
                <a:spcPts val="2200"/>
              </a:lnSpc>
              <a:spcBef>
                <a:spcPts val="0"/>
              </a:spcBef>
              <a:buFontTx/>
              <a:buNone/>
              <a:defRPr/>
            </a:pPr>
            <a:endParaRPr lang="de-DE" sz="1300" dirty="0">
              <a:solidFill>
                <a:srgbClr val="000000"/>
              </a:solidFill>
              <a:latin typeface="Calibri" panose="020F0502020204030204" pitchFamily="34" charset="0"/>
              <a:cs typeface="Calibri" panose="020F0502020204030204" pitchFamily="34" charset="0"/>
            </a:endParaRPr>
          </a:p>
          <a:p>
            <a:pPr marL="641350" indent="-285750" algn="just">
              <a:lnSpc>
                <a:spcPts val="2200"/>
              </a:lnSpc>
              <a:spcBef>
                <a:spcPts val="0"/>
              </a:spcBef>
              <a:buFont typeface="Symbol" panose="05050102010706020507" pitchFamily="18" charset="2"/>
              <a:buChar char="-"/>
              <a:defRPr/>
            </a:pPr>
            <a:r>
              <a:rPr lang="de-DE" sz="1300" u="sng" dirty="0">
                <a:solidFill>
                  <a:srgbClr val="000000"/>
                </a:solidFill>
                <a:latin typeface="Calibri" panose="020F0502020204030204" pitchFamily="34" charset="0"/>
                <a:cs typeface="Calibri" panose="020F0502020204030204" pitchFamily="34" charset="0"/>
              </a:rPr>
              <a:t>Körperschaften und Gesellschaften als Spender</a:t>
            </a:r>
            <a:r>
              <a:rPr lang="de-DE" sz="1300" dirty="0">
                <a:solidFill>
                  <a:srgbClr val="000000"/>
                </a:solidFill>
                <a:latin typeface="Calibri" panose="020F0502020204030204" pitchFamily="34" charset="0"/>
                <a:cs typeface="Calibri" panose="020F0502020204030204" pitchFamily="34" charset="0"/>
              </a:rPr>
              <a:t>: Abzug von der Steuerbemessungsgrundlage im Ausmaß von bis zu 10% des gesamten erklärten Einkommens</a:t>
            </a:r>
          </a:p>
          <a:p>
            <a:pPr algn="just">
              <a:lnSpc>
                <a:spcPct val="107000"/>
              </a:lnSpc>
              <a:defRPr/>
            </a:pPr>
            <a:endParaRPr lang="de-DE" sz="1800" kern="100" dirty="0">
              <a:latin typeface="Arial" panose="020B0604020202020204" pitchFamily="34" charset="0"/>
              <a:ea typeface="Calibri" panose="020F0502020204030204" pitchFamily="34" charset="0"/>
              <a:cs typeface="Arial" panose="020B0604020202020204" pitchFamily="34" charset="0"/>
            </a:endParaRPr>
          </a:p>
        </p:txBody>
      </p:sp>
      <p:sp>
        <p:nvSpPr>
          <p:cNvPr id="3" name="Titel 1">
            <a:extLst>
              <a:ext uri="{FF2B5EF4-FFF2-40B4-BE49-F238E27FC236}">
                <a16:creationId xmlns:a16="http://schemas.microsoft.com/office/drawing/2014/main" id="{A24FBB3F-EEA6-D2A6-99C5-6865B6D3EE3D}"/>
              </a:ext>
            </a:extLst>
          </p:cNvPr>
          <p:cNvSpPr txBox="1">
            <a:spLocks noChangeArrowheads="1"/>
          </p:cNvSpPr>
          <p:nvPr/>
        </p:nvSpPr>
        <p:spPr bwMode="auto">
          <a:xfrm>
            <a:off x="638175" y="1301750"/>
            <a:ext cx="7886700" cy="471488"/>
          </a:xfrm>
          <a:prstGeom prst="rect">
            <a:avLst/>
          </a:prstGeom>
          <a:solidFill>
            <a:srgbClr val="FF5050"/>
          </a:solidFill>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lnSpc>
                <a:spcPct val="107000"/>
              </a:lnSpc>
              <a:defRPr/>
            </a:pPr>
            <a:r>
              <a:rPr lang="de-DE" sz="1800" b="1" kern="100" dirty="0">
                <a:latin typeface="Calibri" panose="020F0502020204030204" pitchFamily="34" charset="0"/>
                <a:ea typeface="Calibri" panose="020F0502020204030204" pitchFamily="34" charset="0"/>
                <a:cs typeface="Calibri" panose="020F0502020204030204" pitchFamily="34" charset="0"/>
              </a:rPr>
              <a:t>Die anderen Körperschaften des Dritten Sektors</a:t>
            </a:r>
          </a:p>
        </p:txBody>
      </p:sp>
      <p:sp>
        <p:nvSpPr>
          <p:cNvPr id="2" name="Rechteck 1">
            <a:extLst>
              <a:ext uri="{FF2B5EF4-FFF2-40B4-BE49-F238E27FC236}">
                <a16:creationId xmlns:a16="http://schemas.microsoft.com/office/drawing/2014/main" id="{7D06B414-FB89-666E-5B14-7A54A343B8F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Bild 1" descr="Logo: Autonome Provinz Bozen - Provincia autonoma di Bolzano - Provinzia autonoma de Bulsan">
            <a:extLst>
              <a:ext uri="{FF2B5EF4-FFF2-40B4-BE49-F238E27FC236}">
                <a16:creationId xmlns:a16="http://schemas.microsoft.com/office/drawing/2014/main" id="{FF3A856E-D7F0-0ED6-5E17-7A23553327A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153777"/>
            <a:ext cx="1564139" cy="4259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a:extLst>
              <a:ext uri="{FF2B5EF4-FFF2-40B4-BE49-F238E27FC236}">
                <a16:creationId xmlns:a16="http://schemas.microsoft.com/office/drawing/2014/main" id="{061C2916-84E5-BD20-D2FF-7C8123D0C86D}"/>
              </a:ext>
            </a:extLst>
          </p:cNvPr>
          <p:cNvSpPr>
            <a:spLocks noGrp="1" noChangeArrowheads="1"/>
          </p:cNvSpPr>
          <p:nvPr>
            <p:ph type="title"/>
          </p:nvPr>
        </p:nvSpPr>
        <p:spPr bwMode="auto">
          <a:xfrm>
            <a:off x="630238" y="365125"/>
            <a:ext cx="7886700" cy="831850"/>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panose="020F0502020204030204" pitchFamily="34" charset="0"/>
                <a:cs typeface="Calibri" panose="020F0502020204030204" pitchFamily="34" charset="0"/>
              </a:rPr>
              <a:t>2. Die wichtigsten Sektionen im </a:t>
            </a:r>
            <a:r>
              <a:rPr lang="de-DE" altLang="de-DE" sz="2600" dirty="0" err="1">
                <a:latin typeface="Calibri" panose="020F0502020204030204" pitchFamily="34" charset="0"/>
                <a:cs typeface="Calibri" panose="020F0502020204030204" pitchFamily="34" charset="0"/>
              </a:rPr>
              <a:t>Runts</a:t>
            </a:r>
            <a:r>
              <a:rPr lang="de-DE" altLang="de-DE" sz="2600" dirty="0">
                <a:latin typeface="Calibri" panose="020F0502020204030204" pitchFamily="34" charset="0"/>
                <a:cs typeface="Calibri" panose="020F0502020204030204" pitchFamily="34" charset="0"/>
              </a:rPr>
              <a:t> und ihre Vorteile</a:t>
            </a:r>
          </a:p>
        </p:txBody>
      </p:sp>
      <p:sp>
        <p:nvSpPr>
          <p:cNvPr id="16387" name="Textplatzhalter 3">
            <a:extLst>
              <a:ext uri="{FF2B5EF4-FFF2-40B4-BE49-F238E27FC236}">
                <a16:creationId xmlns:a16="http://schemas.microsoft.com/office/drawing/2014/main" id="{9EC861A4-6446-5592-5C12-4202912DCD44}"/>
              </a:ext>
            </a:extLst>
          </p:cNvPr>
          <p:cNvSpPr>
            <a:spLocks noGrp="1" noChangeArrowheads="1"/>
          </p:cNvSpPr>
          <p:nvPr>
            <p:ph type="body" idx="1"/>
          </p:nvPr>
        </p:nvSpPr>
        <p:spPr bwMode="auto">
          <a:xfrm>
            <a:off x="647700" y="1238161"/>
            <a:ext cx="3868738" cy="608013"/>
          </a:xfrm>
          <a:solidFill>
            <a:schemeClr val="accent6">
              <a:lumMod val="20000"/>
              <a:lumOff val="80000"/>
            </a:schemeClr>
          </a:solidFill>
        </p:spPr>
        <p:txBody>
          <a:bodyPr vert="horz" wrap="square" lIns="91440" tIns="45720" rIns="91440" bIns="45720" numCol="1" anchor="ctr" anchorCtr="0" compatLnSpc="1">
            <a:prstTxWarp prst="textNoShape">
              <a:avLst/>
            </a:prstTxWarp>
          </a:bodyPr>
          <a:lstStyle/>
          <a:p>
            <a:pPr algn="ctr"/>
            <a:r>
              <a:rPr lang="de-DE" altLang="de-DE" sz="1800" dirty="0">
                <a:latin typeface="Calibri" panose="020F0502020204030204" pitchFamily="34" charset="0"/>
                <a:cs typeface="Calibri" panose="020F0502020204030204" pitchFamily="34" charset="0"/>
              </a:rPr>
              <a:t>Ehrenamtliche Organisationen (EO)</a:t>
            </a:r>
          </a:p>
        </p:txBody>
      </p:sp>
      <p:sp>
        <p:nvSpPr>
          <p:cNvPr id="16388" name="Textplatzhalter 5">
            <a:extLst>
              <a:ext uri="{FF2B5EF4-FFF2-40B4-BE49-F238E27FC236}">
                <a16:creationId xmlns:a16="http://schemas.microsoft.com/office/drawing/2014/main" id="{F21B85B8-28D0-9E8C-0D42-C70E737952A2}"/>
              </a:ext>
            </a:extLst>
          </p:cNvPr>
          <p:cNvSpPr>
            <a:spLocks noGrp="1" noChangeArrowheads="1"/>
          </p:cNvSpPr>
          <p:nvPr>
            <p:ph type="body" sz="quarter" idx="3"/>
          </p:nvPr>
        </p:nvSpPr>
        <p:spPr bwMode="auto">
          <a:xfrm>
            <a:off x="4603750" y="1238161"/>
            <a:ext cx="3906838" cy="608013"/>
          </a:xfrm>
          <a:solidFill>
            <a:schemeClr val="accent1">
              <a:lumMod val="20000"/>
              <a:lumOff val="80000"/>
            </a:schemeClr>
          </a:solidFill>
        </p:spPr>
        <p:txBody>
          <a:bodyPr vert="horz" wrap="square" lIns="91440" tIns="45720" rIns="91440" bIns="45720" numCol="1" anchorCtr="0" compatLnSpc="1">
            <a:prstTxWarp prst="textNoShape">
              <a:avLst/>
            </a:prstTxWarp>
          </a:bodyPr>
          <a:lstStyle/>
          <a:p>
            <a:pPr algn="ctr"/>
            <a:r>
              <a:rPr lang="de-DE" altLang="de-DE" sz="1800" dirty="0">
                <a:latin typeface="Calibri" panose="020F0502020204030204" pitchFamily="34" charset="0"/>
                <a:cs typeface="Calibri" panose="020F0502020204030204" pitchFamily="34" charset="0"/>
              </a:rPr>
              <a:t>Vereine zur Förderung des Gemeinwesens (VFG)</a:t>
            </a:r>
          </a:p>
        </p:txBody>
      </p:sp>
      <p:sp>
        <p:nvSpPr>
          <p:cNvPr id="2" name="Textfeld 1">
            <a:extLst>
              <a:ext uri="{FF2B5EF4-FFF2-40B4-BE49-F238E27FC236}">
                <a16:creationId xmlns:a16="http://schemas.microsoft.com/office/drawing/2014/main" id="{82084A7A-61BE-BFA7-E99E-73848C4E9154}"/>
              </a:ext>
            </a:extLst>
          </p:cNvPr>
          <p:cNvSpPr txBox="1"/>
          <p:nvPr/>
        </p:nvSpPr>
        <p:spPr>
          <a:xfrm>
            <a:off x="611863" y="2289951"/>
            <a:ext cx="7886700" cy="4139595"/>
          </a:xfrm>
          <a:prstGeom prst="rect">
            <a:avLst/>
          </a:prstGeom>
          <a:noFill/>
          <a:ln>
            <a:noFill/>
          </a:ln>
        </p:spPr>
        <p:txBody>
          <a:bodyPr>
            <a:spAutoFit/>
          </a:bodyPr>
          <a:lstStyle/>
          <a:p>
            <a:pPr algn="ctr">
              <a:lnSpc>
                <a:spcPts val="1600"/>
              </a:lnSpc>
              <a:spcBef>
                <a:spcPts val="600"/>
              </a:spcBef>
              <a:defRPr/>
            </a:pPr>
            <a:endParaRPr lang="de-DE" sz="100" b="1" dirty="0">
              <a:latin typeface="Arial" panose="020B0604020202020204" pitchFamily="34" charset="0"/>
              <a:cs typeface="Arial" panose="020B0604020202020204" pitchFamily="34" charset="0"/>
              <a:sym typeface="Wingdings" panose="05000000000000000000" pitchFamily="2" charset="2"/>
            </a:endParaRPr>
          </a:p>
          <a:p>
            <a:pPr algn="ctr">
              <a:lnSpc>
                <a:spcPts val="1600"/>
              </a:lnSpc>
              <a:spcBef>
                <a:spcPts val="600"/>
              </a:spcBef>
              <a:defRPr/>
            </a:pPr>
            <a:endParaRPr lang="de-DE" sz="1400" b="1" dirty="0">
              <a:latin typeface="Arial" panose="020B0604020202020204" pitchFamily="34" charset="0"/>
              <a:cs typeface="Arial" panose="020B0604020202020204" pitchFamily="34" charset="0"/>
              <a:sym typeface="Wingdings" panose="05000000000000000000" pitchFamily="2" charset="2"/>
            </a:endParaRPr>
          </a:p>
          <a:p>
            <a:pPr algn="ctr">
              <a:lnSpc>
                <a:spcPts val="1600"/>
              </a:lnSpc>
              <a:spcBef>
                <a:spcPts val="600"/>
              </a:spcBef>
              <a:defRPr/>
            </a:pPr>
            <a:endParaRPr lang="de-DE" altLang="de-DE" sz="1400" b="1" dirty="0">
              <a:solidFill>
                <a:srgbClr val="000000"/>
              </a:solidFill>
              <a:latin typeface="Arial" panose="020B0604020202020204" pitchFamily="34" charset="0"/>
              <a:cs typeface="Arial" panose="020B0604020202020204" pitchFamily="34" charset="0"/>
            </a:endParaRPr>
          </a:p>
          <a:p>
            <a:pPr algn="ctr">
              <a:lnSpc>
                <a:spcPts val="1600"/>
              </a:lnSpc>
              <a:spcBef>
                <a:spcPts val="600"/>
              </a:spcBef>
              <a:defRPr/>
            </a:pPr>
            <a:endParaRPr lang="de-DE" altLang="de-DE" sz="1400" b="1" dirty="0">
              <a:solidFill>
                <a:srgbClr val="000000"/>
              </a:solidFill>
              <a:latin typeface="Arial" panose="020B0604020202020204" pitchFamily="34" charset="0"/>
              <a:cs typeface="Arial" panose="020B0604020202020204" pitchFamily="34" charset="0"/>
            </a:endParaRPr>
          </a:p>
          <a:p>
            <a:pPr algn="ctr">
              <a:lnSpc>
                <a:spcPts val="1600"/>
              </a:lnSpc>
              <a:spcBef>
                <a:spcPts val="600"/>
              </a:spcBef>
              <a:defRPr/>
            </a:pPr>
            <a:endParaRPr lang="de-DE" altLang="de-DE" sz="1000" b="1" dirty="0">
              <a:solidFill>
                <a:srgbClr val="000000"/>
              </a:solidFill>
              <a:latin typeface="Arial" panose="020B0604020202020204" pitchFamily="34" charset="0"/>
              <a:cs typeface="Arial" panose="020B0604020202020204" pitchFamily="34" charset="0"/>
            </a:endParaRPr>
          </a:p>
          <a:p>
            <a:pPr algn="ctr">
              <a:lnSpc>
                <a:spcPts val="1600"/>
              </a:lnSpc>
              <a:spcBef>
                <a:spcPts val="600"/>
              </a:spcBef>
              <a:defRPr/>
            </a:pPr>
            <a:endParaRPr lang="de-DE" altLang="de-DE" sz="100" b="1" dirty="0">
              <a:solidFill>
                <a:srgbClr val="000000"/>
              </a:solidFill>
              <a:latin typeface="Arial" panose="020B0604020202020204" pitchFamily="34" charset="0"/>
              <a:cs typeface="Arial" panose="020B0604020202020204" pitchFamily="34" charset="0"/>
            </a:endParaRPr>
          </a:p>
          <a:p>
            <a:pPr algn="ctr">
              <a:lnSpc>
                <a:spcPts val="1600"/>
              </a:lnSpc>
              <a:spcBef>
                <a:spcPts val="600"/>
              </a:spcBef>
              <a:defRPr/>
            </a:pPr>
            <a:endParaRPr lang="de-DE" altLang="de-DE" sz="1400" b="1" dirty="0">
              <a:solidFill>
                <a:srgbClr val="000000"/>
              </a:solidFill>
              <a:latin typeface="Arial" panose="020B0604020202020204" pitchFamily="34" charset="0"/>
              <a:cs typeface="Arial" panose="020B0604020202020204" pitchFamily="34" charset="0"/>
            </a:endParaRPr>
          </a:p>
          <a:p>
            <a:pPr marL="285750" indent="-285750" algn="just">
              <a:lnSpc>
                <a:spcPts val="1600"/>
              </a:lnSpc>
              <a:spcBef>
                <a:spcPts val="600"/>
              </a:spcBef>
              <a:buFont typeface="Arial" panose="020B0604020202020204" pitchFamily="34" charset="0"/>
              <a:buChar char="•"/>
              <a:defRPr/>
            </a:pPr>
            <a:endParaRPr lang="de-DE" altLang="de-DE" sz="1400" b="1" dirty="0">
              <a:solidFill>
                <a:srgbClr val="000000"/>
              </a:solidFill>
              <a:latin typeface="Arial" panose="020B0604020202020204" pitchFamily="34" charset="0"/>
              <a:cs typeface="Arial" panose="020B0604020202020204" pitchFamily="34" charset="0"/>
            </a:endParaRPr>
          </a:p>
          <a:p>
            <a:pPr algn="just">
              <a:lnSpc>
                <a:spcPts val="1600"/>
              </a:lnSpc>
              <a:spcBef>
                <a:spcPts val="600"/>
              </a:spcBef>
              <a:defRPr/>
            </a:pPr>
            <a:endParaRPr lang="de-DE" altLang="de-DE" sz="1400" dirty="0">
              <a:solidFill>
                <a:srgbClr val="000000"/>
              </a:solidFill>
              <a:latin typeface="Arial" panose="020B0604020202020204" pitchFamily="34" charset="0"/>
              <a:cs typeface="Arial" panose="020B0604020202020204" pitchFamily="34" charset="0"/>
            </a:endParaRPr>
          </a:p>
          <a:p>
            <a:pPr algn="just">
              <a:lnSpc>
                <a:spcPts val="1600"/>
              </a:lnSpc>
              <a:spcBef>
                <a:spcPts val="600"/>
              </a:spcBef>
              <a:defRPr/>
            </a:pPr>
            <a:endParaRPr lang="de-DE" altLang="de-DE" sz="1400" dirty="0">
              <a:solidFill>
                <a:srgbClr val="000000"/>
              </a:solidFill>
              <a:latin typeface="Arial" panose="020B0604020202020204" pitchFamily="34" charset="0"/>
              <a:cs typeface="Arial" panose="020B0604020202020204" pitchFamily="34" charset="0"/>
            </a:endParaRPr>
          </a:p>
          <a:p>
            <a:pPr marL="285750" indent="-285750" algn="just">
              <a:lnSpc>
                <a:spcPts val="1600"/>
              </a:lnSpc>
              <a:spcBef>
                <a:spcPts val="600"/>
              </a:spcBef>
              <a:buFont typeface="Arial" panose="020B0604020202020204" pitchFamily="34" charset="0"/>
              <a:buChar char="•"/>
              <a:defRPr/>
            </a:pPr>
            <a:endParaRPr lang="de-DE" altLang="de-DE" sz="1400" b="1" dirty="0">
              <a:solidFill>
                <a:srgbClr val="000000"/>
              </a:solidFill>
              <a:latin typeface="Arial" panose="020B0604020202020204" pitchFamily="34" charset="0"/>
              <a:cs typeface="Arial" panose="020B0604020202020204" pitchFamily="34" charset="0"/>
            </a:endParaRPr>
          </a:p>
          <a:p>
            <a:pPr algn="just">
              <a:lnSpc>
                <a:spcPts val="1600"/>
              </a:lnSpc>
              <a:spcBef>
                <a:spcPts val="600"/>
              </a:spcBef>
              <a:defRPr/>
            </a:pPr>
            <a:endParaRPr lang="de-DE" sz="1400" dirty="0">
              <a:solidFill>
                <a:srgbClr val="00000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à"/>
              <a:defRPr/>
            </a:pPr>
            <a:endParaRPr lang="de-DE" altLang="de-DE" sz="1600" dirty="0">
              <a:solidFill>
                <a:srgbClr val="000000"/>
              </a:solidFill>
              <a:latin typeface="Arial" panose="020B0604020202020204" pitchFamily="34" charset="0"/>
              <a:cs typeface="Arial" panose="020B0604020202020204" pitchFamily="34" charset="0"/>
            </a:endParaRPr>
          </a:p>
          <a:p>
            <a:pPr>
              <a:defRPr/>
            </a:pPr>
            <a:endParaRPr lang="de-DE" altLang="de-DE" sz="16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à"/>
              <a:defRPr/>
            </a:pPr>
            <a:endParaRPr lang="de-DE" sz="1600" dirty="0">
              <a:latin typeface="Arial" panose="020B0604020202020204" pitchFamily="34" charset="0"/>
              <a:cs typeface="Arial" panose="020B0604020202020204" pitchFamily="34" charset="0"/>
            </a:endParaRPr>
          </a:p>
        </p:txBody>
      </p:sp>
      <p:sp>
        <p:nvSpPr>
          <p:cNvPr id="16390" name="Textfeld 4">
            <a:extLst>
              <a:ext uri="{FF2B5EF4-FFF2-40B4-BE49-F238E27FC236}">
                <a16:creationId xmlns:a16="http://schemas.microsoft.com/office/drawing/2014/main" id="{0170C869-2FAA-DC02-63F1-E3EB5E9B308B}"/>
              </a:ext>
            </a:extLst>
          </p:cNvPr>
          <p:cNvSpPr txBox="1">
            <a:spLocks noChangeArrowheads="1"/>
          </p:cNvSpPr>
          <p:nvPr/>
        </p:nvSpPr>
        <p:spPr bwMode="auto">
          <a:xfrm>
            <a:off x="647700" y="1908801"/>
            <a:ext cx="7877750" cy="298450"/>
          </a:xfrm>
          <a:prstGeom prst="rect">
            <a:avLst/>
          </a:prstGeom>
          <a:solidFill>
            <a:srgbClr val="00B0F0"/>
          </a:solidFill>
          <a:ln>
            <a:noFill/>
          </a:ln>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lnSpc>
                <a:spcPts val="1600"/>
              </a:lnSpc>
              <a:spcBef>
                <a:spcPts val="600"/>
              </a:spcBef>
            </a:pPr>
            <a:r>
              <a:rPr lang="de-DE" altLang="de-DE" sz="1600" b="1" dirty="0">
                <a:latin typeface="Calibri" panose="020F0502020204030204" pitchFamily="34" charset="0"/>
                <a:cs typeface="Calibri" panose="020F0502020204030204" pitchFamily="34" charset="0"/>
              </a:rPr>
              <a:t>Was haben diese beiden Sektionen gemeinsam?</a:t>
            </a:r>
          </a:p>
        </p:txBody>
      </p:sp>
      <p:sp>
        <p:nvSpPr>
          <p:cNvPr id="5" name="Textfeld 4">
            <a:extLst>
              <a:ext uri="{FF2B5EF4-FFF2-40B4-BE49-F238E27FC236}">
                <a16:creationId xmlns:a16="http://schemas.microsoft.com/office/drawing/2014/main" id="{43C7E5A6-D4F8-ADF3-1176-E6DAC859EF15}"/>
              </a:ext>
            </a:extLst>
          </p:cNvPr>
          <p:cNvSpPr txBox="1"/>
          <p:nvPr/>
        </p:nvSpPr>
        <p:spPr>
          <a:xfrm>
            <a:off x="675223" y="2611431"/>
            <a:ext cx="7847964" cy="286873"/>
          </a:xfrm>
          <a:prstGeom prst="rect">
            <a:avLst/>
          </a:prstGeom>
          <a:solidFill>
            <a:srgbClr val="FFC9C9">
              <a:alpha val="27059"/>
            </a:srgbClr>
          </a:solidFill>
        </p:spPr>
        <p:txBody>
          <a:bodyPr wrap="square" rtlCol="0">
            <a:spAutoFit/>
          </a:bodyPr>
          <a:lstStyle/>
          <a:p>
            <a:pPr algn="just">
              <a:lnSpc>
                <a:spcPts val="1600"/>
              </a:lnSpc>
              <a:spcBef>
                <a:spcPts val="600"/>
              </a:spcBef>
              <a:defRPr/>
            </a:pPr>
            <a:r>
              <a:rPr lang="de-DE" sz="1200" b="1" dirty="0">
                <a:latin typeface="Calibri" panose="020F0502020204030204" pitchFamily="34" charset="0"/>
                <a:cs typeface="Calibri" panose="020F0502020204030204" pitchFamily="34" charset="0"/>
                <a:sym typeface="Wingdings" panose="05000000000000000000" pitchFamily="2" charset="2"/>
              </a:rPr>
              <a:t>nur Vereine </a:t>
            </a:r>
            <a:r>
              <a:rPr lang="de-DE" sz="1200" dirty="0">
                <a:latin typeface="Calibri" panose="020F0502020204030204" pitchFamily="34" charset="0"/>
                <a:cs typeface="Calibri" panose="020F0502020204030204" pitchFamily="34" charset="0"/>
                <a:sym typeface="Wingdings" panose="05000000000000000000" pitchFamily="2" charset="2"/>
              </a:rPr>
              <a:t>können sich eintragen</a:t>
            </a:r>
          </a:p>
        </p:txBody>
      </p:sp>
      <p:sp>
        <p:nvSpPr>
          <p:cNvPr id="6" name="Textfeld 5">
            <a:extLst>
              <a:ext uri="{FF2B5EF4-FFF2-40B4-BE49-F238E27FC236}">
                <a16:creationId xmlns:a16="http://schemas.microsoft.com/office/drawing/2014/main" id="{5FA740C1-0D55-AAB8-E484-9846E550CFEC}"/>
              </a:ext>
            </a:extLst>
          </p:cNvPr>
          <p:cNvSpPr txBox="1"/>
          <p:nvPr/>
        </p:nvSpPr>
        <p:spPr>
          <a:xfrm>
            <a:off x="673767" y="2949707"/>
            <a:ext cx="7843171" cy="286873"/>
          </a:xfrm>
          <a:prstGeom prst="rect">
            <a:avLst/>
          </a:prstGeom>
          <a:solidFill>
            <a:srgbClr val="FFC9C9">
              <a:alpha val="27059"/>
            </a:srgbClr>
          </a:solidFill>
        </p:spPr>
        <p:txBody>
          <a:bodyPr wrap="square" rtlCol="0">
            <a:spAutoFit/>
          </a:bodyPr>
          <a:lstStyle/>
          <a:p>
            <a:pPr algn="just">
              <a:lnSpc>
                <a:spcPts val="1600"/>
              </a:lnSpc>
              <a:spcBef>
                <a:spcPts val="600"/>
              </a:spcBef>
              <a:defRPr/>
            </a:pPr>
            <a:r>
              <a:rPr lang="de-DE" altLang="de-DE" sz="1200" dirty="0">
                <a:latin typeface="Calibri" panose="020F0502020204030204" pitchFamily="34" charset="0"/>
                <a:cs typeface="Calibri" panose="020F0502020204030204" pitchFamily="34" charset="0"/>
              </a:rPr>
              <a:t>die </a:t>
            </a:r>
            <a:r>
              <a:rPr lang="de-DE" altLang="de-DE" sz="1200" b="1" dirty="0">
                <a:latin typeface="Calibri" panose="020F0502020204030204" pitchFamily="34" charset="0"/>
                <a:cs typeface="Calibri" panose="020F0502020204030204" pitchFamily="34" charset="0"/>
              </a:rPr>
              <a:t>ehrenamtliche Tätigkeit muss überwiegen</a:t>
            </a:r>
          </a:p>
        </p:txBody>
      </p:sp>
      <p:sp>
        <p:nvSpPr>
          <p:cNvPr id="7" name="Textfeld 6">
            <a:extLst>
              <a:ext uri="{FF2B5EF4-FFF2-40B4-BE49-F238E27FC236}">
                <a16:creationId xmlns:a16="http://schemas.microsoft.com/office/drawing/2014/main" id="{9A61C759-099B-B4AD-641C-040B6B307E8F}"/>
              </a:ext>
            </a:extLst>
          </p:cNvPr>
          <p:cNvSpPr txBox="1"/>
          <p:nvPr/>
        </p:nvSpPr>
        <p:spPr>
          <a:xfrm>
            <a:off x="680899" y="3294562"/>
            <a:ext cx="7829689" cy="286873"/>
          </a:xfrm>
          <a:prstGeom prst="rect">
            <a:avLst/>
          </a:prstGeom>
          <a:solidFill>
            <a:srgbClr val="FFC9C9">
              <a:alpha val="27059"/>
            </a:srgbClr>
          </a:solidFill>
        </p:spPr>
        <p:txBody>
          <a:bodyPr wrap="square" rtlCol="0">
            <a:spAutoFit/>
          </a:bodyPr>
          <a:lstStyle/>
          <a:p>
            <a:pPr algn="just">
              <a:lnSpc>
                <a:spcPts val="1600"/>
              </a:lnSpc>
              <a:spcBef>
                <a:spcPts val="600"/>
              </a:spcBef>
              <a:defRPr/>
            </a:pPr>
            <a:r>
              <a:rPr lang="de-DE" sz="1200" kern="100" dirty="0">
                <a:latin typeface="Calibri" panose="020F0502020204030204" pitchFamily="34" charset="0"/>
                <a:ea typeface="Calibri" panose="020F0502020204030204" pitchFamily="34" charset="0"/>
                <a:cs typeface="Calibri" panose="020F0502020204030204" pitchFamily="34" charset="0"/>
              </a:rPr>
              <a:t>es müssen </a:t>
            </a:r>
            <a:r>
              <a:rPr lang="de-DE" sz="1200" b="1" kern="100" dirty="0">
                <a:latin typeface="Calibri" panose="020F0502020204030204" pitchFamily="34" charset="0"/>
                <a:ea typeface="Calibri" panose="020F0502020204030204" pitchFamily="34" charset="0"/>
                <a:cs typeface="Calibri" panose="020F0502020204030204" pitchFamily="34" charset="0"/>
              </a:rPr>
              <a:t>hauptsächlich oder ausschließlich  Tätigkeiten in allgemeinem Interesse ohne Gewinnabsicht </a:t>
            </a:r>
            <a:r>
              <a:rPr lang="de-DE" sz="1200" kern="100" dirty="0">
                <a:latin typeface="Calibri" panose="020F0502020204030204" pitchFamily="34" charset="0"/>
                <a:ea typeface="Calibri" panose="020F0502020204030204" pitchFamily="34" charset="0"/>
                <a:cs typeface="Calibri" panose="020F0502020204030204" pitchFamily="34" charset="0"/>
              </a:rPr>
              <a:t>ausgeübt werden</a:t>
            </a:r>
          </a:p>
        </p:txBody>
      </p:sp>
      <p:sp>
        <p:nvSpPr>
          <p:cNvPr id="8" name="Textfeld 7">
            <a:extLst>
              <a:ext uri="{FF2B5EF4-FFF2-40B4-BE49-F238E27FC236}">
                <a16:creationId xmlns:a16="http://schemas.microsoft.com/office/drawing/2014/main" id="{9FEA172D-60FA-654B-6EBE-BF4AC5850619}"/>
              </a:ext>
            </a:extLst>
          </p:cNvPr>
          <p:cNvSpPr txBox="1"/>
          <p:nvPr/>
        </p:nvSpPr>
        <p:spPr>
          <a:xfrm>
            <a:off x="681634" y="4077072"/>
            <a:ext cx="7816054" cy="286873"/>
          </a:xfrm>
          <a:prstGeom prst="rect">
            <a:avLst/>
          </a:prstGeom>
          <a:solidFill>
            <a:srgbClr val="FFC9C9">
              <a:alpha val="27059"/>
            </a:srgbClr>
          </a:solidFill>
        </p:spPr>
        <p:txBody>
          <a:bodyPr wrap="square" rtlCol="0">
            <a:spAutoFit/>
          </a:bodyPr>
          <a:lstStyle/>
          <a:p>
            <a:pPr algn="just">
              <a:lnSpc>
                <a:spcPts val="1600"/>
              </a:lnSpc>
              <a:spcBef>
                <a:spcPts val="600"/>
              </a:spcBef>
              <a:defRPr/>
            </a:pPr>
            <a:r>
              <a:rPr lang="de-DE" altLang="de-DE" sz="1200" b="1" dirty="0">
                <a:solidFill>
                  <a:srgbClr val="000000"/>
                </a:solidFill>
                <a:latin typeface="Calibri" panose="020F0502020204030204" pitchFamily="34" charset="0"/>
                <a:cs typeface="Calibri" panose="020F0502020204030204" pitchFamily="34" charset="0"/>
              </a:rPr>
              <a:t>5-Promille-Zuwendungen</a:t>
            </a:r>
            <a:endParaRPr lang="de-DE" sz="1200" dirty="0">
              <a:latin typeface="Calibri" panose="020F0502020204030204" pitchFamily="34" charset="0"/>
              <a:cs typeface="Calibri" panose="020F0502020204030204" pitchFamily="34" charset="0"/>
              <a:sym typeface="Wingdings" panose="05000000000000000000" pitchFamily="2" charset="2"/>
            </a:endParaRPr>
          </a:p>
        </p:txBody>
      </p:sp>
      <p:sp>
        <p:nvSpPr>
          <p:cNvPr id="9" name="Textfeld 8">
            <a:extLst>
              <a:ext uri="{FF2B5EF4-FFF2-40B4-BE49-F238E27FC236}">
                <a16:creationId xmlns:a16="http://schemas.microsoft.com/office/drawing/2014/main" id="{AF80E25B-842E-6C6A-876E-7BC5194ECE01}"/>
              </a:ext>
            </a:extLst>
          </p:cNvPr>
          <p:cNvSpPr txBox="1"/>
          <p:nvPr/>
        </p:nvSpPr>
        <p:spPr>
          <a:xfrm>
            <a:off x="680441" y="4417299"/>
            <a:ext cx="7823921" cy="286873"/>
          </a:xfrm>
          <a:prstGeom prst="rect">
            <a:avLst/>
          </a:prstGeom>
          <a:solidFill>
            <a:srgbClr val="FFC9C9">
              <a:alpha val="27059"/>
            </a:srgbClr>
          </a:solidFill>
        </p:spPr>
        <p:txBody>
          <a:bodyPr wrap="square" rtlCol="0">
            <a:spAutoFit/>
          </a:bodyPr>
          <a:lstStyle/>
          <a:p>
            <a:pPr algn="just">
              <a:lnSpc>
                <a:spcPts val="1600"/>
              </a:lnSpc>
              <a:spcBef>
                <a:spcPts val="600"/>
              </a:spcBef>
              <a:defRPr/>
            </a:pPr>
            <a:r>
              <a:rPr lang="de-DE" altLang="de-DE" sz="1200" b="1" dirty="0">
                <a:solidFill>
                  <a:srgbClr val="000000"/>
                </a:solidFill>
                <a:latin typeface="Calibri" panose="020F0502020204030204" pitchFamily="34" charset="0"/>
                <a:cs typeface="Calibri" panose="020F0502020204030204" pitchFamily="34" charset="0"/>
              </a:rPr>
              <a:t>keine Stempelsteuer</a:t>
            </a:r>
          </a:p>
        </p:txBody>
      </p:sp>
      <p:sp>
        <p:nvSpPr>
          <p:cNvPr id="10" name="Textfeld 9">
            <a:extLst>
              <a:ext uri="{FF2B5EF4-FFF2-40B4-BE49-F238E27FC236}">
                <a16:creationId xmlns:a16="http://schemas.microsoft.com/office/drawing/2014/main" id="{EE1B6E17-CFF3-7F2E-25F0-DA5A74E016D8}"/>
              </a:ext>
            </a:extLst>
          </p:cNvPr>
          <p:cNvSpPr txBox="1"/>
          <p:nvPr/>
        </p:nvSpPr>
        <p:spPr>
          <a:xfrm>
            <a:off x="673767" y="4739517"/>
            <a:ext cx="7816054" cy="286873"/>
          </a:xfrm>
          <a:prstGeom prst="rect">
            <a:avLst/>
          </a:prstGeom>
          <a:solidFill>
            <a:srgbClr val="FFC9C9">
              <a:alpha val="27059"/>
            </a:srgbClr>
          </a:solidFill>
        </p:spPr>
        <p:txBody>
          <a:bodyPr wrap="square" rtlCol="0">
            <a:spAutoFit/>
          </a:bodyPr>
          <a:lstStyle/>
          <a:p>
            <a:pPr algn="just">
              <a:lnSpc>
                <a:spcPts val="1600"/>
              </a:lnSpc>
              <a:spcBef>
                <a:spcPts val="600"/>
              </a:spcBef>
              <a:defRPr/>
            </a:pPr>
            <a:r>
              <a:rPr lang="de-DE" altLang="de-DE" sz="1200" dirty="0">
                <a:solidFill>
                  <a:srgbClr val="000000"/>
                </a:solidFill>
                <a:latin typeface="Calibri" panose="020F0502020204030204" pitchFamily="34" charset="0"/>
                <a:cs typeface="Calibri" panose="020F0502020204030204" pitchFamily="34" charset="0"/>
              </a:rPr>
              <a:t>Befreiung</a:t>
            </a:r>
            <a:r>
              <a:rPr lang="de-DE" altLang="de-DE" sz="1200" b="1" dirty="0">
                <a:solidFill>
                  <a:srgbClr val="000000"/>
                </a:solidFill>
                <a:latin typeface="Calibri" panose="020F0502020204030204" pitchFamily="34" charset="0"/>
                <a:cs typeface="Calibri" panose="020F0502020204030204" pitchFamily="34" charset="0"/>
              </a:rPr>
              <a:t> Registersteuer für EO</a:t>
            </a:r>
            <a:r>
              <a:rPr lang="de-DE" altLang="de-DE" sz="1200" dirty="0">
                <a:solidFill>
                  <a:srgbClr val="000000"/>
                </a:solidFill>
                <a:latin typeface="Calibri" panose="020F0502020204030204" pitchFamily="34" charset="0"/>
                <a:cs typeface="Calibri" panose="020F0502020204030204" pitchFamily="34" charset="0"/>
              </a:rPr>
              <a:t>, fixe</a:t>
            </a:r>
            <a:r>
              <a:rPr lang="de-DE" altLang="de-DE" sz="1200" b="1" dirty="0">
                <a:solidFill>
                  <a:srgbClr val="000000"/>
                </a:solidFill>
                <a:latin typeface="Calibri" panose="020F0502020204030204" pitchFamily="34" charset="0"/>
                <a:cs typeface="Calibri" panose="020F0502020204030204" pitchFamily="34" charset="0"/>
              </a:rPr>
              <a:t> Registersteuer für VFG</a:t>
            </a:r>
            <a:endParaRPr lang="de-DE" altLang="de-DE" sz="1200" dirty="0">
              <a:solidFill>
                <a:srgbClr val="000000"/>
              </a:solidFill>
              <a:latin typeface="Calibri" panose="020F0502020204030204" pitchFamily="34" charset="0"/>
              <a:cs typeface="Calibri" panose="020F0502020204030204" pitchFamily="34" charset="0"/>
            </a:endParaRPr>
          </a:p>
        </p:txBody>
      </p:sp>
      <p:sp>
        <p:nvSpPr>
          <p:cNvPr id="11" name="Textfeld 10">
            <a:extLst>
              <a:ext uri="{FF2B5EF4-FFF2-40B4-BE49-F238E27FC236}">
                <a16:creationId xmlns:a16="http://schemas.microsoft.com/office/drawing/2014/main" id="{4E6DA3BB-B1D8-7A60-71F7-06D76F617494}"/>
              </a:ext>
            </a:extLst>
          </p:cNvPr>
          <p:cNvSpPr txBox="1"/>
          <p:nvPr/>
        </p:nvSpPr>
        <p:spPr>
          <a:xfrm>
            <a:off x="677402" y="5079744"/>
            <a:ext cx="7808784" cy="286873"/>
          </a:xfrm>
          <a:prstGeom prst="rect">
            <a:avLst/>
          </a:prstGeom>
          <a:solidFill>
            <a:srgbClr val="FFC9C9">
              <a:alpha val="27059"/>
            </a:srgbClr>
          </a:solidFill>
        </p:spPr>
        <p:txBody>
          <a:bodyPr wrap="square" rtlCol="0">
            <a:spAutoFit/>
          </a:bodyPr>
          <a:lstStyle/>
          <a:p>
            <a:pPr algn="just">
              <a:lnSpc>
                <a:spcPts val="1600"/>
              </a:lnSpc>
              <a:spcBef>
                <a:spcPts val="600"/>
              </a:spcBef>
              <a:defRPr/>
            </a:pPr>
            <a:r>
              <a:rPr lang="de-DE" altLang="de-DE" sz="1200" b="1" dirty="0">
                <a:solidFill>
                  <a:srgbClr val="000000"/>
                </a:solidFill>
                <a:latin typeface="Calibri" panose="020F0502020204030204" pitchFamily="34" charset="0"/>
                <a:cs typeface="Calibri" panose="020F0502020204030204" pitchFamily="34" charset="0"/>
              </a:rPr>
              <a:t>IRAP-Befreiung</a:t>
            </a:r>
            <a:r>
              <a:rPr lang="de-DE" altLang="de-DE" sz="1200" dirty="0">
                <a:solidFill>
                  <a:srgbClr val="000000"/>
                </a:solidFill>
                <a:latin typeface="Calibri" panose="020F0502020204030204" pitchFamily="34" charset="0"/>
                <a:cs typeface="Calibri" panose="020F0502020204030204" pitchFamily="34" charset="0"/>
              </a:rPr>
              <a:t> </a:t>
            </a:r>
            <a:r>
              <a:rPr lang="de-DE" sz="1200" kern="100" dirty="0">
                <a:latin typeface="Calibri" panose="020F0502020204030204" pitchFamily="34" charset="0"/>
                <a:ea typeface="Calibri" panose="020F0502020204030204" pitchFamily="34" charset="0"/>
                <a:cs typeface="Calibri" panose="020F0502020204030204" pitchFamily="34" charset="0"/>
              </a:rPr>
              <a:t>(Die Pflicht zur Einreichung der IRAP-Steuererklärung bleibt bestehen)</a:t>
            </a:r>
          </a:p>
        </p:txBody>
      </p:sp>
      <p:sp>
        <p:nvSpPr>
          <p:cNvPr id="12" name="Textfeld 11">
            <a:extLst>
              <a:ext uri="{FF2B5EF4-FFF2-40B4-BE49-F238E27FC236}">
                <a16:creationId xmlns:a16="http://schemas.microsoft.com/office/drawing/2014/main" id="{A387BB5C-21EF-E6F4-7CB0-B7A4483959EB}"/>
              </a:ext>
            </a:extLst>
          </p:cNvPr>
          <p:cNvSpPr txBox="1"/>
          <p:nvPr/>
        </p:nvSpPr>
        <p:spPr>
          <a:xfrm>
            <a:off x="670132" y="5414418"/>
            <a:ext cx="7816054" cy="286873"/>
          </a:xfrm>
          <a:prstGeom prst="rect">
            <a:avLst/>
          </a:prstGeom>
          <a:solidFill>
            <a:srgbClr val="FFC9C9">
              <a:alpha val="27059"/>
            </a:srgbClr>
          </a:solidFill>
        </p:spPr>
        <p:txBody>
          <a:bodyPr wrap="square" rtlCol="0">
            <a:spAutoFit/>
          </a:bodyPr>
          <a:lstStyle/>
          <a:p>
            <a:pPr algn="just">
              <a:lnSpc>
                <a:spcPts val="1600"/>
              </a:lnSpc>
              <a:spcBef>
                <a:spcPts val="600"/>
              </a:spcBef>
              <a:defRPr/>
            </a:pPr>
            <a:r>
              <a:rPr lang="de-DE" altLang="de-DE" sz="1200" b="1" dirty="0">
                <a:solidFill>
                  <a:srgbClr val="000000"/>
                </a:solidFill>
                <a:latin typeface="Calibri" panose="020F0502020204030204" pitchFamily="34" charset="0"/>
                <a:cs typeface="Calibri" panose="020F0502020204030204" pitchFamily="34" charset="0"/>
              </a:rPr>
              <a:t>freiwillige Geldzuwendungen absetzbar</a:t>
            </a:r>
            <a:r>
              <a:rPr lang="de-DE" altLang="de-DE" sz="1200" dirty="0">
                <a:solidFill>
                  <a:srgbClr val="000000"/>
                </a:solidFill>
                <a:latin typeface="Calibri" panose="020F0502020204030204" pitchFamily="34" charset="0"/>
                <a:cs typeface="Calibri" panose="020F0502020204030204" pitchFamily="34" charset="0"/>
              </a:rPr>
              <a:t> (bei den </a:t>
            </a:r>
            <a:r>
              <a:rPr lang="de-DE" altLang="de-DE" sz="1200" b="1" dirty="0">
                <a:solidFill>
                  <a:srgbClr val="000000"/>
                </a:solidFill>
                <a:latin typeface="Calibri" panose="020F0502020204030204" pitchFamily="34" charset="0"/>
                <a:cs typeface="Calibri" panose="020F0502020204030204" pitchFamily="34" charset="0"/>
              </a:rPr>
              <a:t>EO 35%</a:t>
            </a:r>
            <a:r>
              <a:rPr lang="de-DE" altLang="de-DE" sz="1200" dirty="0">
                <a:solidFill>
                  <a:srgbClr val="000000"/>
                </a:solidFill>
                <a:latin typeface="Calibri" panose="020F0502020204030204" pitchFamily="34" charset="0"/>
                <a:cs typeface="Calibri" panose="020F0502020204030204" pitchFamily="34" charset="0"/>
              </a:rPr>
              <a:t>, bei den </a:t>
            </a:r>
            <a:r>
              <a:rPr lang="de-DE" altLang="de-DE" sz="1200" b="1" dirty="0">
                <a:solidFill>
                  <a:srgbClr val="000000"/>
                </a:solidFill>
                <a:latin typeface="Calibri" panose="020F0502020204030204" pitchFamily="34" charset="0"/>
                <a:cs typeface="Calibri" panose="020F0502020204030204" pitchFamily="34" charset="0"/>
              </a:rPr>
              <a:t>VFG 30%</a:t>
            </a:r>
            <a:r>
              <a:rPr lang="de-DE" altLang="de-DE" sz="1200" dirty="0">
                <a:solidFill>
                  <a:srgbClr val="000000"/>
                </a:solidFill>
                <a:latin typeface="Calibri" panose="020F0502020204030204" pitchFamily="34" charset="0"/>
                <a:cs typeface="Calibri" panose="020F0502020204030204" pitchFamily="34" charset="0"/>
              </a:rPr>
              <a:t>) </a:t>
            </a:r>
            <a:r>
              <a:rPr lang="de-DE" altLang="de-DE" sz="1200" b="1" dirty="0">
                <a:solidFill>
                  <a:srgbClr val="000000"/>
                </a:solidFill>
                <a:latin typeface="Calibri" panose="020F0502020204030204" pitchFamily="34" charset="0"/>
                <a:cs typeface="Calibri" panose="020F0502020204030204" pitchFamily="34" charset="0"/>
              </a:rPr>
              <a:t>oder</a:t>
            </a:r>
            <a:r>
              <a:rPr lang="de-DE" altLang="de-DE" sz="1200" dirty="0">
                <a:solidFill>
                  <a:srgbClr val="000000"/>
                </a:solidFill>
                <a:latin typeface="Calibri" panose="020F0502020204030204" pitchFamily="34" charset="0"/>
                <a:cs typeface="Calibri" panose="020F0502020204030204" pitchFamily="34" charset="0"/>
              </a:rPr>
              <a:t> </a:t>
            </a:r>
            <a:r>
              <a:rPr lang="de-DE" altLang="de-DE" sz="1200" b="1" dirty="0">
                <a:solidFill>
                  <a:srgbClr val="000000"/>
                </a:solidFill>
                <a:latin typeface="Calibri" panose="020F0502020204030204" pitchFamily="34" charset="0"/>
                <a:cs typeface="Calibri" panose="020F0502020204030204" pitchFamily="34" charset="0"/>
              </a:rPr>
              <a:t>abzugsfähig</a:t>
            </a:r>
            <a:endParaRPr lang="de-DE" sz="1200" b="1" kern="100" dirty="0">
              <a:latin typeface="Calibri" panose="020F0502020204030204" pitchFamily="34" charset="0"/>
              <a:ea typeface="Calibri" panose="020F0502020204030204" pitchFamily="34" charset="0"/>
              <a:cs typeface="Calibri" panose="020F0502020204030204" pitchFamily="34" charset="0"/>
            </a:endParaRPr>
          </a:p>
        </p:txBody>
      </p:sp>
      <p:sp>
        <p:nvSpPr>
          <p:cNvPr id="13" name="Textfeld 12">
            <a:extLst>
              <a:ext uri="{FF2B5EF4-FFF2-40B4-BE49-F238E27FC236}">
                <a16:creationId xmlns:a16="http://schemas.microsoft.com/office/drawing/2014/main" id="{F23AF18A-EFC9-978C-C75C-757B55348FED}"/>
              </a:ext>
            </a:extLst>
          </p:cNvPr>
          <p:cNvSpPr txBox="1"/>
          <p:nvPr/>
        </p:nvSpPr>
        <p:spPr>
          <a:xfrm>
            <a:off x="670545" y="5741822"/>
            <a:ext cx="7816054" cy="502702"/>
          </a:xfrm>
          <a:prstGeom prst="rect">
            <a:avLst/>
          </a:prstGeom>
          <a:solidFill>
            <a:srgbClr val="FFC9C9">
              <a:alpha val="27059"/>
            </a:srgbClr>
          </a:solidFill>
        </p:spPr>
        <p:txBody>
          <a:bodyPr wrap="square" rtlCol="0">
            <a:spAutoFit/>
          </a:bodyPr>
          <a:lstStyle/>
          <a:p>
            <a:pPr algn="just">
              <a:lnSpc>
                <a:spcPts val="1600"/>
              </a:lnSpc>
              <a:spcBef>
                <a:spcPts val="600"/>
              </a:spcBef>
              <a:defRPr/>
            </a:pPr>
            <a:r>
              <a:rPr lang="de-DE" sz="1200" dirty="0">
                <a:solidFill>
                  <a:srgbClr val="000000"/>
                </a:solidFill>
                <a:latin typeface="Calibri" panose="020F0502020204030204" pitchFamily="34" charset="0"/>
                <a:cs typeface="Calibri" panose="020F0502020204030204" pitchFamily="34" charset="0"/>
              </a:rPr>
              <a:t>Möglichkeit </a:t>
            </a:r>
            <a:r>
              <a:rPr lang="de-DE" sz="1200" b="1" dirty="0">
                <a:solidFill>
                  <a:srgbClr val="000000"/>
                </a:solidFill>
                <a:latin typeface="Calibri" panose="020F0502020204030204" pitchFamily="34" charset="0"/>
                <a:cs typeface="Calibri" panose="020F0502020204030204" pitchFamily="34" charset="0"/>
              </a:rPr>
              <a:t>Pauschalsystem</a:t>
            </a:r>
            <a:r>
              <a:rPr lang="de-DE" sz="1200" dirty="0">
                <a:solidFill>
                  <a:srgbClr val="000000"/>
                </a:solidFill>
                <a:latin typeface="Calibri" panose="020F0502020204030204" pitchFamily="34" charset="0"/>
                <a:cs typeface="Calibri" panose="020F0502020204030204" pitchFamily="34" charset="0"/>
              </a:rPr>
              <a:t> anzuwenden (Art. 86 KDS, für gewerbliche Einkünfte bis zu 130.000 €: in Kraft ab 1. Jänner 2026)</a:t>
            </a:r>
          </a:p>
        </p:txBody>
      </p:sp>
      <p:sp>
        <p:nvSpPr>
          <p:cNvPr id="14" name="Textfeld 13">
            <a:extLst>
              <a:ext uri="{FF2B5EF4-FFF2-40B4-BE49-F238E27FC236}">
                <a16:creationId xmlns:a16="http://schemas.microsoft.com/office/drawing/2014/main" id="{98F9ED6A-8A0C-F83E-22C5-6BD79A596BA0}"/>
              </a:ext>
            </a:extLst>
          </p:cNvPr>
          <p:cNvSpPr txBox="1"/>
          <p:nvPr/>
        </p:nvSpPr>
        <p:spPr>
          <a:xfrm>
            <a:off x="3457303" y="2295966"/>
            <a:ext cx="2534194" cy="307777"/>
          </a:xfrm>
          <a:prstGeom prst="rect">
            <a:avLst/>
          </a:prstGeom>
          <a:noFill/>
        </p:spPr>
        <p:txBody>
          <a:bodyPr wrap="square" rtlCol="0">
            <a:spAutoFit/>
          </a:bodyPr>
          <a:lstStyle/>
          <a:p>
            <a:r>
              <a:rPr lang="de-DE" sz="1400" b="1" dirty="0">
                <a:latin typeface="Calibri" panose="020F0502020204030204" pitchFamily="34" charset="0"/>
                <a:cs typeface="Calibri" panose="020F0502020204030204" pitchFamily="34" charset="0"/>
              </a:rPr>
              <a:t>gemeinsame Voraussetzungen</a:t>
            </a:r>
          </a:p>
        </p:txBody>
      </p:sp>
      <p:sp>
        <p:nvSpPr>
          <p:cNvPr id="15" name="Textfeld 14">
            <a:extLst>
              <a:ext uri="{FF2B5EF4-FFF2-40B4-BE49-F238E27FC236}">
                <a16:creationId xmlns:a16="http://schemas.microsoft.com/office/drawing/2014/main" id="{2A388F75-D944-E37B-DF18-F46B29D61A68}"/>
              </a:ext>
            </a:extLst>
          </p:cNvPr>
          <p:cNvSpPr txBox="1"/>
          <p:nvPr/>
        </p:nvSpPr>
        <p:spPr>
          <a:xfrm>
            <a:off x="3561805" y="3774193"/>
            <a:ext cx="2090057" cy="307777"/>
          </a:xfrm>
          <a:prstGeom prst="rect">
            <a:avLst/>
          </a:prstGeom>
          <a:noFill/>
        </p:spPr>
        <p:txBody>
          <a:bodyPr wrap="square" rtlCol="0">
            <a:spAutoFit/>
          </a:bodyPr>
          <a:lstStyle/>
          <a:p>
            <a:r>
              <a:rPr lang="de-DE" sz="1400" b="1" dirty="0">
                <a:latin typeface="Calibri" panose="020F0502020204030204" pitchFamily="34" charset="0"/>
                <a:cs typeface="Calibri" panose="020F0502020204030204" pitchFamily="34" charset="0"/>
              </a:rPr>
              <a:t>gemeinsame Vorteile</a:t>
            </a:r>
          </a:p>
        </p:txBody>
      </p:sp>
      <p:sp>
        <p:nvSpPr>
          <p:cNvPr id="3" name="Rechteck 2">
            <a:extLst>
              <a:ext uri="{FF2B5EF4-FFF2-40B4-BE49-F238E27FC236}">
                <a16:creationId xmlns:a16="http://schemas.microsoft.com/office/drawing/2014/main" id="{8F588311-F024-925B-9F5A-F2F088BBCED9}"/>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6" name="Bild 1" descr="Logo: Autonome Provinz Bozen - Provincia autonoma di Bolzano - Provinzia autonoma de Bulsan">
            <a:extLst>
              <a:ext uri="{FF2B5EF4-FFF2-40B4-BE49-F238E27FC236}">
                <a16:creationId xmlns:a16="http://schemas.microsoft.com/office/drawing/2014/main" id="{956EC04E-F8DF-2CEF-347E-A1291DDEE5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5082" y="6276328"/>
            <a:ext cx="1564139" cy="425927"/>
          </a:xfrm>
          <a:prstGeom prst="rect">
            <a:avLst/>
          </a:prstGeom>
          <a:noFill/>
          <a:ln>
            <a:noFill/>
          </a:ln>
        </p:spPr>
      </p:pic>
    </p:spTree>
  </p:cSld>
  <p:clrMapOvr>
    <a:masterClrMapping/>
  </p:clrMapOvr>
</p:sld>
</file>

<file path=ppt/theme/theme1.xml><?xml version="1.0" encoding="utf-8"?>
<a:theme xmlns:a="http://schemas.openxmlformats.org/drawingml/2006/main" name="Praes-Amt-de-f-Pres-Ufficio-ted-col-v1">
  <a:themeElements>
    <a:clrScheme name="Praes-Amt-de-f-Pres-Ufficio-ted-col-v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aes-Amt-de-f-Pres-Ufficio-ted-col-v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Praes-Amt-de-f-Pres-Ufficio-ted-col-v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aes-Amt-de-f-Pres-Ufficio-ted-col-v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aes-Amt-de-f-Pres-Ufficio-ted-col-v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aes-Amt-de-f-Pres-Ufficio-ted-col-v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aes-Amt-de-f-Pres-Ufficio-ted-col-v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aes-Amt-de-f-Pres-Ufficio-ted-col-v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aes-Amt-de-f-Pres-Ufficio-ted-col-v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7C358513C7854F81A6D7B2AA9C8F3B" ma:contentTypeVersion="10" ma:contentTypeDescription="Create a new document." ma:contentTypeScope="" ma:versionID="70105ac3e1996c2d546fd68234a2c9d0">
  <xsd:schema xmlns:xsd="http://www.w3.org/2001/XMLSchema" xmlns:xs="http://www.w3.org/2001/XMLSchema" xmlns:p="http://schemas.microsoft.com/office/2006/metadata/properties" xmlns:ns2="7e19bd23-b27e-44ef-8789-8b3cddf0192c" xmlns:ns3="f525d221-893c-47da-a483-0eaa3acd1047" targetNamespace="http://schemas.microsoft.com/office/2006/metadata/properties" ma:root="true" ma:fieldsID="82f7b6efc5a6c724336775a1a3573814" ns2:_="" ns3:_="">
    <xsd:import namespace="7e19bd23-b27e-44ef-8789-8b3cddf0192c"/>
    <xsd:import namespace="f525d221-893c-47da-a483-0eaa3acd104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19bd23-b27e-44ef-8789-8b3cddf01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5e32e91-e282-4ae8-add1-730c2c706649"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25d221-893c-47da-a483-0eaa3acd104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2f311fa-8333-482a-baa2-0f59d6d9d5f0}" ma:internalName="TaxCatchAll" ma:showField="CatchAllData" ma:web="f525d221-893c-47da-a483-0eaa3acd1047">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525d221-893c-47da-a483-0eaa3acd1047"/>
    <lcf76f155ced4ddcb4097134ff3c332f xmlns="7e19bd23-b27e-44ef-8789-8b3cddf019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EDED88-5564-4504-A978-9D1EF437BCA9}">
  <ds:schemaRefs>
    <ds:schemaRef ds:uri="7e19bd23-b27e-44ef-8789-8b3cddf0192c"/>
    <ds:schemaRef ds:uri="f525d221-893c-47da-a483-0eaa3acd10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AB71AC-6135-491E-A30A-796A6B2977A7}">
  <ds:schemaRefs>
    <ds:schemaRef ds:uri="http://schemas.microsoft.com/sharepoint/v3/contenttype/forms"/>
  </ds:schemaRefs>
</ds:datastoreItem>
</file>

<file path=customXml/itemProps3.xml><?xml version="1.0" encoding="utf-8"?>
<ds:datastoreItem xmlns:ds="http://schemas.openxmlformats.org/officeDocument/2006/customXml" ds:itemID="{43776C85-7B02-43E3-AF19-9DEE7C8F296D}">
  <ds:schemaRefs>
    <ds:schemaRef ds:uri="7e19bd23-b27e-44ef-8789-8b3cddf0192c"/>
    <ds:schemaRef ds:uri="f525d221-893c-47da-a483-0eaa3acd104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E:\briefpapier\Praes-Amt-de-f-Pres-Ufficio-ted-col-v1.pot</Template>
  <TotalTime>0</TotalTime>
  <Words>3926</Words>
  <Application>Microsoft Office PowerPoint</Application>
  <PresentationFormat>Bildschirmpräsentation (4:3)</PresentationFormat>
  <Paragraphs>463</Paragraphs>
  <Slides>45</Slides>
  <Notes>3</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45</vt:i4>
      </vt:variant>
    </vt:vector>
  </HeadingPairs>
  <TitlesOfParts>
    <vt:vector size="53" baseType="lpstr">
      <vt:lpstr>Arial</vt:lpstr>
      <vt:lpstr>Calibri</vt:lpstr>
      <vt:lpstr>Calibri Light</vt:lpstr>
      <vt:lpstr>Symbol</vt:lpstr>
      <vt:lpstr>Times New Roman</vt:lpstr>
      <vt:lpstr>Wingdings</vt:lpstr>
      <vt:lpstr>Praes-Amt-de-f-Pres-Ufficio-ted-col-v1</vt:lpstr>
      <vt:lpstr>Benutzerdefiniertes Design</vt:lpstr>
      <vt:lpstr>PowerPoint-Präsentation</vt:lpstr>
      <vt:lpstr>PowerPoint-Präsentation</vt:lpstr>
      <vt:lpstr>PowerPoint-Präsentation</vt:lpstr>
      <vt:lpstr>1. Die Auswirkungen der Eintragung in das Runts</vt:lpstr>
      <vt:lpstr>1. Die Voraussetzungen der Eintragung</vt:lpstr>
      <vt:lpstr>2. Die wichtigsten Sektionen im Runts und ihre Vorteile</vt:lpstr>
      <vt:lpstr>2. Die wichtigsten Sektionen im Runts und ihre Vorteile</vt:lpstr>
      <vt:lpstr>2. Die wichtigsten Sektionen im Runts und ihre Vorteile</vt:lpstr>
      <vt:lpstr>2. Die wichtigsten Sektionen im Runts und ihre Vorteile</vt:lpstr>
      <vt:lpstr>2. Die wichtigsten Sektionen im Runts und ihre Vorteile</vt:lpstr>
      <vt:lpstr>2. Die wichtigsten Sektionen im Runts und ihre Vorteile</vt:lpstr>
      <vt:lpstr>3. Der Ersteinstieg im Runts</vt:lpstr>
      <vt:lpstr>PowerPoint-Präsentation</vt:lpstr>
      <vt:lpstr>PowerPoint-Präsentation</vt:lpstr>
      <vt:lpstr>PowerPoint-Präsentation</vt:lpstr>
      <vt:lpstr>PowerPoint-Präsentation</vt:lpstr>
      <vt:lpstr>eine neue Anfrage beantragen</vt:lpstr>
      <vt:lpstr>4. Änderungsantrag </vt:lpstr>
      <vt:lpstr>Der erste Änderungsantrag</vt:lpstr>
      <vt:lpstr>Der erste Änderungsantrag</vt:lpstr>
      <vt:lpstr>PowerPoint-Präsentation</vt:lpstr>
      <vt:lpstr>Erster Änderungsantrag: Anlagen</vt:lpstr>
      <vt:lpstr>5. Verpflichtungen im Runts: Übersicht</vt:lpstr>
      <vt:lpstr>5. Verpflichtungen im Runts</vt:lpstr>
      <vt:lpstr>5. Verpflichtungen im Runts</vt:lpstr>
      <vt:lpstr>5. Verpflichtungen im Runts</vt:lpstr>
      <vt:lpstr>5. Sonstige Verpflichtungen</vt:lpstr>
      <vt:lpstr>5. Sonstige Verpflichtungen</vt:lpstr>
      <vt:lpstr>5. Sonstige Verpflichtungen</vt:lpstr>
      <vt:lpstr>6. Begriffe - Änderungsantrag</vt:lpstr>
      <vt:lpstr>6. Begriffe - Bilanzhinterlegung</vt:lpstr>
      <vt:lpstr>6. Häufige Fehler - Änderungsantrag</vt:lpstr>
      <vt:lpstr>6. Häufige Fehler - Änderungsantrag</vt:lpstr>
      <vt:lpstr>6. Häufige Fehler - Bilanzhinterlegung</vt:lpstr>
      <vt:lpstr>6. Häufige Fehler - Bilanzhinterlegung</vt:lpstr>
      <vt:lpstr>6. Häufige Fehler - Sonstige</vt:lpstr>
      <vt:lpstr>7. Kontrollen im Runts</vt:lpstr>
      <vt:lpstr>7. Kontrollen im Runts</vt:lpstr>
      <vt:lpstr>7. Kontrollen im Runts</vt:lpstr>
      <vt:lpstr>8. Exkurs: Landesverzeichnis der Körperschaften, die Tätigkeiten von allgemeinem Interesse ausüben</vt:lpstr>
      <vt:lpstr>8. Exkurs: Landesverzeichnis der Körperschaften, die Tätigkeiten von allgemeinem Interesse ausüben</vt:lpstr>
      <vt:lpstr>8. Exkurs: Landesverzeichnis der Körperschaften, die Tätigkeiten von allgemeinem Interesse ausüben</vt:lpstr>
      <vt:lpstr>9. Noch Fragen ?</vt:lpstr>
      <vt:lpstr>10. Kontakte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Tauber, Andrea</dc:creator>
  <cp:lastModifiedBy>Tauber, Andrea</cp:lastModifiedBy>
  <cp:revision>38</cp:revision>
  <cp:lastPrinted>2025-11-06T13:33:53Z</cp:lastPrinted>
  <dcterms:created xsi:type="dcterms:W3CDTF">2007-11-06T16:07:00Z</dcterms:created>
  <dcterms:modified xsi:type="dcterms:W3CDTF">2025-11-12T09:21:19Z</dcterms:modified>
</cp:coreProperties>
</file>