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756" r:id="rId5"/>
  </p:sldMasterIdLst>
  <p:notesMasterIdLst>
    <p:notesMasterId r:id="rId103"/>
  </p:notesMasterIdLst>
  <p:sldIdLst>
    <p:sldId id="357" r:id="rId6"/>
    <p:sldId id="302" r:id="rId7"/>
    <p:sldId id="374" r:id="rId8"/>
    <p:sldId id="408" r:id="rId9"/>
    <p:sldId id="259" r:id="rId10"/>
    <p:sldId id="354" r:id="rId11"/>
    <p:sldId id="451" r:id="rId12"/>
    <p:sldId id="450" r:id="rId13"/>
    <p:sldId id="298" r:id="rId14"/>
    <p:sldId id="261" r:id="rId15"/>
    <p:sldId id="356" r:id="rId16"/>
    <p:sldId id="265" r:id="rId17"/>
    <p:sldId id="294" r:id="rId18"/>
    <p:sldId id="295" r:id="rId19"/>
    <p:sldId id="418" r:id="rId20"/>
    <p:sldId id="411" r:id="rId21"/>
    <p:sldId id="348" r:id="rId22"/>
    <p:sldId id="375" r:id="rId23"/>
    <p:sldId id="444" r:id="rId24"/>
    <p:sldId id="349" r:id="rId25"/>
    <p:sldId id="350" r:id="rId26"/>
    <p:sldId id="447" r:id="rId27"/>
    <p:sldId id="394" r:id="rId28"/>
    <p:sldId id="445" r:id="rId29"/>
    <p:sldId id="446" r:id="rId30"/>
    <p:sldId id="362" r:id="rId31"/>
    <p:sldId id="361" r:id="rId32"/>
    <p:sldId id="449" r:id="rId33"/>
    <p:sldId id="448" r:id="rId34"/>
    <p:sldId id="395" r:id="rId35"/>
    <p:sldId id="437" r:id="rId36"/>
    <p:sldId id="438" r:id="rId37"/>
    <p:sldId id="439" r:id="rId38"/>
    <p:sldId id="440" r:id="rId39"/>
    <p:sldId id="273" r:id="rId40"/>
    <p:sldId id="311" r:id="rId41"/>
    <p:sldId id="271" r:id="rId42"/>
    <p:sldId id="272" r:id="rId43"/>
    <p:sldId id="274" r:id="rId44"/>
    <p:sldId id="388" r:id="rId45"/>
    <p:sldId id="396" r:id="rId46"/>
    <p:sldId id="397" r:id="rId47"/>
    <p:sldId id="389" r:id="rId48"/>
    <p:sldId id="390" r:id="rId49"/>
    <p:sldId id="441" r:id="rId50"/>
    <p:sldId id="452" r:id="rId51"/>
    <p:sldId id="453" r:id="rId52"/>
    <p:sldId id="402" r:id="rId53"/>
    <p:sldId id="268" r:id="rId54"/>
    <p:sldId id="277" r:id="rId55"/>
    <p:sldId id="431" r:id="rId56"/>
    <p:sldId id="400" r:id="rId57"/>
    <p:sldId id="393" r:id="rId58"/>
    <p:sldId id="365" r:id="rId59"/>
    <p:sldId id="366" r:id="rId60"/>
    <p:sldId id="373" r:id="rId61"/>
    <p:sldId id="368" r:id="rId62"/>
    <p:sldId id="369" r:id="rId63"/>
    <p:sldId id="376" r:id="rId64"/>
    <p:sldId id="370" r:id="rId65"/>
    <p:sldId id="399" r:id="rId66"/>
    <p:sldId id="398" r:id="rId67"/>
    <p:sldId id="372" r:id="rId68"/>
    <p:sldId id="377" r:id="rId69"/>
    <p:sldId id="378" r:id="rId70"/>
    <p:sldId id="379" r:id="rId71"/>
    <p:sldId id="454" r:id="rId72"/>
    <p:sldId id="455" r:id="rId73"/>
    <p:sldId id="430" r:id="rId74"/>
    <p:sldId id="429" r:id="rId75"/>
    <p:sldId id="461" r:id="rId76"/>
    <p:sldId id="462" r:id="rId77"/>
    <p:sldId id="467" r:id="rId78"/>
    <p:sldId id="463" r:id="rId79"/>
    <p:sldId id="464" r:id="rId80"/>
    <p:sldId id="465" r:id="rId81"/>
    <p:sldId id="466" r:id="rId82"/>
    <p:sldId id="442" r:id="rId83"/>
    <p:sldId id="460" r:id="rId84"/>
    <p:sldId id="380" r:id="rId85"/>
    <p:sldId id="381" r:id="rId86"/>
    <p:sldId id="383" r:id="rId87"/>
    <p:sldId id="443" r:id="rId88"/>
    <p:sldId id="385" r:id="rId89"/>
    <p:sldId id="387" r:id="rId90"/>
    <p:sldId id="456" r:id="rId91"/>
    <p:sldId id="433" r:id="rId92"/>
    <p:sldId id="401" r:id="rId93"/>
    <p:sldId id="364" r:id="rId94"/>
    <p:sldId id="367" r:id="rId95"/>
    <p:sldId id="305" r:id="rId96"/>
    <p:sldId id="457" r:id="rId97"/>
    <p:sldId id="458" r:id="rId98"/>
    <p:sldId id="358" r:id="rId99"/>
    <p:sldId id="283" r:id="rId100"/>
    <p:sldId id="459" r:id="rId101"/>
    <p:sldId id="285" r:id="rId102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2FF"/>
    <a:srgbClr val="CCECFF"/>
    <a:srgbClr val="FFFF99"/>
    <a:srgbClr val="FFFFCC"/>
    <a:srgbClr val="FFEFEF"/>
    <a:srgbClr val="F2F2F2"/>
    <a:srgbClr val="99CCFF"/>
    <a:srgbClr val="EAEAEA"/>
    <a:srgbClr val="FFC9C9"/>
    <a:srgbClr val="FF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1089F-6AE7-46AE-9491-4B31BDF02371}" v="898" dt="2026-05-05T14:21:10.859"/>
    <p1510:client id="{01CC3310-6EAC-458E-8242-B21321D47F4C}" v="10299" dt="2026-05-06T11:56:41.385"/>
    <p1510:client id="{C30E4ACB-CBAE-4A65-9432-87587E5801CF}" v="253" dt="2026-05-06T10:15:56.067"/>
    <p1510:client id="{D8F3EB00-D01C-5EB1-0736-FF46A92F4C0A}" v="2" dt="2026-05-05T13:35:26.2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07" Type="http://schemas.openxmlformats.org/officeDocument/2006/relationships/tableStyles" Target="tableStyles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notesMaster" Target="notesMasters/notesMaster1.xml"/><Relationship Id="rId108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volontariato.provincia.bz.it/it/home" TargetMode="External"/><Relationship Id="rId2" Type="http://schemas.openxmlformats.org/officeDocument/2006/relationships/hyperlink" Target="mailto:fs-vs@pec.prov.bz.it" TargetMode="External"/><Relationship Id="rId1" Type="http://schemas.openxmlformats.org/officeDocument/2006/relationships/hyperlink" Target="mailto:volontariato@provincia.bz.it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volontariato.provincia.bz.it/it/home" TargetMode="External"/><Relationship Id="rId2" Type="http://schemas.openxmlformats.org/officeDocument/2006/relationships/hyperlink" Target="mailto:fs-vs@pec.prov.bz.it" TargetMode="External"/><Relationship Id="rId1" Type="http://schemas.openxmlformats.org/officeDocument/2006/relationships/hyperlink" Target="mailto:volontariato@provincia.bz.i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7A7AA-5DDF-4A58-8E9F-70A033A018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E9B7837-BF75-4F1C-8925-B4671D718BAD}">
      <dgm:prSet custT="1"/>
      <dgm:spPr>
        <a:solidFill>
          <a:srgbClr val="FF5050"/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it-IT" sz="17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Organizzazioni di volontariato</a:t>
          </a:r>
          <a:endParaRPr lang="de-DE" sz="1700" b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0D5700-87AF-4902-9B37-F6BDF747C6FE}" type="parTrans" cxnId="{F893DEDA-D6E2-43AF-BF31-A19C7A3673B9}">
      <dgm:prSet/>
      <dgm:spPr/>
      <dgm:t>
        <a:bodyPr/>
        <a:lstStyle/>
        <a:p>
          <a:endParaRPr lang="de-DE"/>
        </a:p>
      </dgm:t>
    </dgm:pt>
    <dgm:pt modelId="{88303438-C3A8-4451-8C79-5DF5FE686D64}" type="sibTrans" cxnId="{F893DEDA-D6E2-43AF-BF31-A19C7A3673B9}">
      <dgm:prSet/>
      <dgm:spPr/>
      <dgm:t>
        <a:bodyPr/>
        <a:lstStyle/>
        <a:p>
          <a:endParaRPr lang="de-DE"/>
        </a:p>
      </dgm:t>
    </dgm:pt>
    <dgm:pt modelId="{9A93E016-691F-4D27-BB96-8839845DE892}">
      <dgm:prSet custT="1"/>
      <dgm:spPr>
        <a:solidFill>
          <a:srgbClr val="FF5050"/>
        </a:solidFill>
        <a:ln>
          <a:noFill/>
        </a:ln>
      </dgm:spPr>
      <dgm:t>
        <a:bodyPr/>
        <a:lstStyle/>
        <a:p>
          <a:r>
            <a:rPr lang="it-IT" sz="17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Associazioni di promozione sociale</a:t>
          </a:r>
          <a:endParaRPr lang="de-DE" sz="1700" b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0776E7-DD9F-424E-A7AC-0B914E1DE70C}" type="parTrans" cxnId="{A2171707-3E2C-4F46-BB58-E232616E9A50}">
      <dgm:prSet/>
      <dgm:spPr/>
      <dgm:t>
        <a:bodyPr/>
        <a:lstStyle/>
        <a:p>
          <a:endParaRPr lang="de-DE"/>
        </a:p>
      </dgm:t>
    </dgm:pt>
    <dgm:pt modelId="{01BD3629-8054-46DC-96FE-28A6FBB8D393}" type="sibTrans" cxnId="{A2171707-3E2C-4F46-BB58-E232616E9A50}">
      <dgm:prSet/>
      <dgm:spPr/>
      <dgm:t>
        <a:bodyPr/>
        <a:lstStyle/>
        <a:p>
          <a:endParaRPr lang="de-DE"/>
        </a:p>
      </dgm:t>
    </dgm:pt>
    <dgm:pt modelId="{D61F4A54-6A27-47B6-AB13-AE39B59448FC}">
      <dgm:prSet custT="1"/>
      <dgm:spPr>
        <a:solidFill>
          <a:srgbClr val="FF5050"/>
        </a:solidFill>
      </dgm:spPr>
      <dgm:t>
        <a:bodyPr/>
        <a:lstStyle/>
        <a:p>
          <a:r>
            <a:rPr lang="it-IT" sz="17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Altri enti del Terzo settore</a:t>
          </a:r>
          <a:endParaRPr lang="de-DE" sz="1700" b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440E65-0122-4323-B73B-5E832E7CC0E8}" type="parTrans" cxnId="{7909969E-86E3-4885-8EE1-59DAB5444591}">
      <dgm:prSet/>
      <dgm:spPr/>
      <dgm:t>
        <a:bodyPr/>
        <a:lstStyle/>
        <a:p>
          <a:endParaRPr lang="de-DE"/>
        </a:p>
      </dgm:t>
    </dgm:pt>
    <dgm:pt modelId="{C3CCD15A-06F7-407F-99BE-8C5199ABEBF2}" type="sibTrans" cxnId="{7909969E-86E3-4885-8EE1-59DAB5444591}">
      <dgm:prSet/>
      <dgm:spPr/>
      <dgm:t>
        <a:bodyPr/>
        <a:lstStyle/>
        <a:p>
          <a:endParaRPr lang="de-DE"/>
        </a:p>
      </dgm:t>
    </dgm:pt>
    <dgm:pt modelId="{C59CA890-0C2C-4701-8DA8-A84A4DBFFEF2}">
      <dgm:prSet custT="1"/>
      <dgm:spPr>
        <a:solidFill>
          <a:srgbClr val="FFB3B3"/>
        </a:solidFill>
      </dgm:spPr>
      <dgm:t>
        <a:bodyPr/>
        <a:lstStyle/>
        <a:p>
          <a:r>
            <a:rPr lang="it-IT" sz="17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Enti filantropici</a:t>
          </a:r>
          <a:endParaRPr lang="de-DE" sz="1700" b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E73375-B92D-4028-B727-8E29F1BE31C1}" type="parTrans" cxnId="{18CE8EB3-1C5D-4577-8DCB-6FF53F05704E}">
      <dgm:prSet/>
      <dgm:spPr/>
      <dgm:t>
        <a:bodyPr/>
        <a:lstStyle/>
        <a:p>
          <a:endParaRPr lang="de-DE"/>
        </a:p>
      </dgm:t>
    </dgm:pt>
    <dgm:pt modelId="{4D5D78F6-53EA-4C9F-A0C9-04374BD93C60}" type="sibTrans" cxnId="{18CE8EB3-1C5D-4577-8DCB-6FF53F05704E}">
      <dgm:prSet/>
      <dgm:spPr/>
      <dgm:t>
        <a:bodyPr/>
        <a:lstStyle/>
        <a:p>
          <a:endParaRPr lang="de-DE"/>
        </a:p>
      </dgm:t>
    </dgm:pt>
    <dgm:pt modelId="{2ECD6FAE-293C-4627-9D30-103A1FE7C84A}">
      <dgm:prSet custT="1"/>
      <dgm:spPr>
        <a:solidFill>
          <a:srgbClr val="FFB3B3"/>
        </a:solidFill>
      </dgm:spPr>
      <dgm:t>
        <a:bodyPr/>
        <a:lstStyle/>
        <a:p>
          <a:r>
            <a:rPr lang="it-IT" sz="17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Reti associative</a:t>
          </a:r>
          <a:endParaRPr lang="de-DE" sz="1700" b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BB79E5-55BB-435E-97BC-0C4BD3D82963}" type="parTrans" cxnId="{651D50FD-192C-4938-8D99-96F3265B1323}">
      <dgm:prSet/>
      <dgm:spPr/>
      <dgm:t>
        <a:bodyPr/>
        <a:lstStyle/>
        <a:p>
          <a:endParaRPr lang="de-DE"/>
        </a:p>
      </dgm:t>
    </dgm:pt>
    <dgm:pt modelId="{3A131E27-4E55-4732-A572-7B91E4F21C96}" type="sibTrans" cxnId="{651D50FD-192C-4938-8D99-96F3265B1323}">
      <dgm:prSet/>
      <dgm:spPr/>
      <dgm:t>
        <a:bodyPr/>
        <a:lstStyle/>
        <a:p>
          <a:endParaRPr lang="de-DE"/>
        </a:p>
      </dgm:t>
    </dgm:pt>
    <dgm:pt modelId="{C9A7B64A-2132-4B78-B636-02726553064E}">
      <dgm:prSet custT="1"/>
      <dgm:spPr>
        <a:solidFill>
          <a:srgbClr val="FFB3B3"/>
        </a:solidFill>
      </dgm:spPr>
      <dgm:t>
        <a:bodyPr/>
        <a:lstStyle/>
        <a:p>
          <a:r>
            <a:rPr lang="it-IT" sz="17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Società di mutuo soccorso</a:t>
          </a:r>
          <a:endParaRPr lang="de-DE" sz="1700" b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1B8B88-8864-4BDE-BB22-BB9AE2640260}" type="parTrans" cxnId="{1B746977-0E89-4444-A960-7E3FD6DBBDE3}">
      <dgm:prSet/>
      <dgm:spPr/>
      <dgm:t>
        <a:bodyPr/>
        <a:lstStyle/>
        <a:p>
          <a:endParaRPr lang="de-DE"/>
        </a:p>
      </dgm:t>
    </dgm:pt>
    <dgm:pt modelId="{2F191801-E46E-45C6-A819-CE237B1CA689}" type="sibTrans" cxnId="{1B746977-0E89-4444-A960-7E3FD6DBBDE3}">
      <dgm:prSet/>
      <dgm:spPr/>
      <dgm:t>
        <a:bodyPr/>
        <a:lstStyle/>
        <a:p>
          <a:endParaRPr lang="de-DE"/>
        </a:p>
      </dgm:t>
    </dgm:pt>
    <dgm:pt modelId="{49919A70-285A-46AB-A1D9-D06134182F09}">
      <dgm:prSet custT="1"/>
      <dgm:spPr>
        <a:solidFill>
          <a:srgbClr val="FFB3B3"/>
        </a:solidFill>
      </dgm:spPr>
      <dgm:t>
        <a:bodyPr/>
        <a:lstStyle/>
        <a:p>
          <a:r>
            <a:rPr lang="it-IT" sz="17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Imprese sociali, incluse le cooperative sociali</a:t>
          </a:r>
          <a:endParaRPr lang="de-DE" sz="1700" b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404258-5384-4BB5-9611-7D813FE4E4D2}" type="parTrans" cxnId="{A2129F30-3133-4C83-B3E5-AD183F1D429B}">
      <dgm:prSet/>
      <dgm:spPr/>
      <dgm:t>
        <a:bodyPr/>
        <a:lstStyle/>
        <a:p>
          <a:endParaRPr lang="de-DE"/>
        </a:p>
      </dgm:t>
    </dgm:pt>
    <dgm:pt modelId="{24B5CF61-1CA0-4EDB-8472-880037B28B4D}" type="sibTrans" cxnId="{A2129F30-3133-4C83-B3E5-AD183F1D429B}">
      <dgm:prSet/>
      <dgm:spPr/>
      <dgm:t>
        <a:bodyPr/>
        <a:lstStyle/>
        <a:p>
          <a:endParaRPr lang="de-DE"/>
        </a:p>
      </dgm:t>
    </dgm:pt>
    <dgm:pt modelId="{F7AB152C-030E-4536-9A2B-F95F5A828E3A}" type="pres">
      <dgm:prSet presAssocID="{77A7A7AA-5DDF-4A58-8E9F-70A033A0184B}" presName="diagram" presStyleCnt="0">
        <dgm:presLayoutVars>
          <dgm:dir/>
          <dgm:resizeHandles val="exact"/>
        </dgm:presLayoutVars>
      </dgm:prSet>
      <dgm:spPr/>
    </dgm:pt>
    <dgm:pt modelId="{D9D06ADE-B378-4A23-8685-2CCC624999DC}" type="pres">
      <dgm:prSet presAssocID="{1E9B7837-BF75-4F1C-8925-B4671D718BAD}" presName="node" presStyleLbl="node1" presStyleIdx="0" presStyleCnt="7">
        <dgm:presLayoutVars>
          <dgm:bulletEnabled val="1"/>
        </dgm:presLayoutVars>
      </dgm:prSet>
      <dgm:spPr/>
    </dgm:pt>
    <dgm:pt modelId="{281462AA-34FA-4C3B-B012-8C84801A08BF}" type="pres">
      <dgm:prSet presAssocID="{88303438-C3A8-4451-8C79-5DF5FE686D64}" presName="sibTrans" presStyleCnt="0"/>
      <dgm:spPr/>
    </dgm:pt>
    <dgm:pt modelId="{46B85630-C2B2-4836-A821-4CD690F03DA4}" type="pres">
      <dgm:prSet presAssocID="{9A93E016-691F-4D27-BB96-8839845DE892}" presName="node" presStyleLbl="node1" presStyleIdx="1" presStyleCnt="7" custLinFactNeighborY="-5447">
        <dgm:presLayoutVars>
          <dgm:bulletEnabled val="1"/>
        </dgm:presLayoutVars>
      </dgm:prSet>
      <dgm:spPr/>
    </dgm:pt>
    <dgm:pt modelId="{4B1C8659-33D4-40D4-A72F-C8B7BB46D800}" type="pres">
      <dgm:prSet presAssocID="{01BD3629-8054-46DC-96FE-28A6FBB8D393}" presName="sibTrans" presStyleCnt="0"/>
      <dgm:spPr/>
    </dgm:pt>
    <dgm:pt modelId="{FC1118E7-ADE7-4E4C-80C7-5B5FA2334A77}" type="pres">
      <dgm:prSet presAssocID="{D61F4A54-6A27-47B6-AB13-AE39B59448FC}" presName="node" presStyleLbl="node1" presStyleIdx="2" presStyleCnt="7">
        <dgm:presLayoutVars>
          <dgm:bulletEnabled val="1"/>
        </dgm:presLayoutVars>
      </dgm:prSet>
      <dgm:spPr/>
    </dgm:pt>
    <dgm:pt modelId="{9E792040-0C11-499C-A16A-1387F2089420}" type="pres">
      <dgm:prSet presAssocID="{C3CCD15A-06F7-407F-99BE-8C5199ABEBF2}" presName="sibTrans" presStyleCnt="0"/>
      <dgm:spPr/>
    </dgm:pt>
    <dgm:pt modelId="{6224BC05-89EE-473A-8204-C1D0D376CE59}" type="pres">
      <dgm:prSet presAssocID="{C59CA890-0C2C-4701-8DA8-A84A4DBFFEF2}" presName="node" presStyleLbl="node1" presStyleIdx="3" presStyleCnt="7">
        <dgm:presLayoutVars>
          <dgm:bulletEnabled val="1"/>
        </dgm:presLayoutVars>
      </dgm:prSet>
      <dgm:spPr>
        <a:solidFill>
          <a:srgbClr val="FFDDDD"/>
        </a:solidFill>
      </dgm:spPr>
    </dgm:pt>
    <dgm:pt modelId="{37AD4194-8538-4B4F-BA92-0729BFD881D5}" type="pres">
      <dgm:prSet presAssocID="{4D5D78F6-53EA-4C9F-A0C9-04374BD93C60}" presName="sibTrans" presStyleCnt="0"/>
      <dgm:spPr/>
    </dgm:pt>
    <dgm:pt modelId="{63C9DC57-750D-4210-91F0-D85A99EF3187}" type="pres">
      <dgm:prSet presAssocID="{2ECD6FAE-293C-4627-9D30-103A1FE7C84A}" presName="node" presStyleLbl="node1" presStyleIdx="4" presStyleCnt="7">
        <dgm:presLayoutVars>
          <dgm:bulletEnabled val="1"/>
        </dgm:presLayoutVars>
      </dgm:prSet>
      <dgm:spPr>
        <a:solidFill>
          <a:srgbClr val="FFDDDD"/>
        </a:solidFill>
      </dgm:spPr>
    </dgm:pt>
    <dgm:pt modelId="{834257EC-E313-4D09-AE87-B55DD27598D2}" type="pres">
      <dgm:prSet presAssocID="{3A131E27-4E55-4732-A572-7B91E4F21C96}" presName="sibTrans" presStyleCnt="0"/>
      <dgm:spPr/>
    </dgm:pt>
    <dgm:pt modelId="{703603BC-B5D7-4C06-8453-0A9445C06822}" type="pres">
      <dgm:prSet presAssocID="{C9A7B64A-2132-4B78-B636-02726553064E}" presName="node" presStyleLbl="node1" presStyleIdx="5" presStyleCnt="7">
        <dgm:presLayoutVars>
          <dgm:bulletEnabled val="1"/>
        </dgm:presLayoutVars>
      </dgm:prSet>
      <dgm:spPr>
        <a:solidFill>
          <a:srgbClr val="FFDDDD"/>
        </a:solidFill>
      </dgm:spPr>
    </dgm:pt>
    <dgm:pt modelId="{D0EA073E-4B87-4403-A7A4-16BD0867792A}" type="pres">
      <dgm:prSet presAssocID="{2F191801-E46E-45C6-A819-CE237B1CA689}" presName="sibTrans" presStyleCnt="0"/>
      <dgm:spPr/>
    </dgm:pt>
    <dgm:pt modelId="{FB3E85D6-B81D-47F1-8C5A-F1439F9E4675}" type="pres">
      <dgm:prSet presAssocID="{49919A70-285A-46AB-A1D9-D06134182F09}" presName="node" presStyleLbl="node1" presStyleIdx="6" presStyleCnt="7">
        <dgm:presLayoutVars>
          <dgm:bulletEnabled val="1"/>
        </dgm:presLayoutVars>
      </dgm:prSet>
      <dgm:spPr>
        <a:solidFill>
          <a:srgbClr val="FFDDDD"/>
        </a:solidFill>
      </dgm:spPr>
    </dgm:pt>
  </dgm:ptLst>
  <dgm:cxnLst>
    <dgm:cxn modelId="{A2171707-3E2C-4F46-BB58-E232616E9A50}" srcId="{77A7A7AA-5DDF-4A58-8E9F-70A033A0184B}" destId="{9A93E016-691F-4D27-BB96-8839845DE892}" srcOrd="1" destOrd="0" parTransId="{F00776E7-DD9F-424E-A7AC-0B914E1DE70C}" sibTransId="{01BD3629-8054-46DC-96FE-28A6FBB8D393}"/>
    <dgm:cxn modelId="{85519329-AC26-47A0-909C-BA45D855848C}" type="presOf" srcId="{9A93E016-691F-4D27-BB96-8839845DE892}" destId="{46B85630-C2B2-4836-A821-4CD690F03DA4}" srcOrd="0" destOrd="0" presId="urn:microsoft.com/office/officeart/2005/8/layout/default"/>
    <dgm:cxn modelId="{A2129F30-3133-4C83-B3E5-AD183F1D429B}" srcId="{77A7A7AA-5DDF-4A58-8E9F-70A033A0184B}" destId="{49919A70-285A-46AB-A1D9-D06134182F09}" srcOrd="6" destOrd="0" parTransId="{CF404258-5384-4BB5-9611-7D813FE4E4D2}" sibTransId="{24B5CF61-1CA0-4EDB-8472-880037B28B4D}"/>
    <dgm:cxn modelId="{9FCF7F39-3562-4373-8A02-1026147AF1C5}" type="presOf" srcId="{1E9B7837-BF75-4F1C-8925-B4671D718BAD}" destId="{D9D06ADE-B378-4A23-8685-2CCC624999DC}" srcOrd="0" destOrd="0" presId="urn:microsoft.com/office/officeart/2005/8/layout/default"/>
    <dgm:cxn modelId="{1B746977-0E89-4444-A960-7E3FD6DBBDE3}" srcId="{77A7A7AA-5DDF-4A58-8E9F-70A033A0184B}" destId="{C9A7B64A-2132-4B78-B636-02726553064E}" srcOrd="5" destOrd="0" parTransId="{5C1B8B88-8864-4BDE-BB22-BB9AE2640260}" sibTransId="{2F191801-E46E-45C6-A819-CE237B1CA689}"/>
    <dgm:cxn modelId="{48138087-C8C6-4D5F-9D1F-87F4865D8307}" type="presOf" srcId="{D61F4A54-6A27-47B6-AB13-AE39B59448FC}" destId="{FC1118E7-ADE7-4E4C-80C7-5B5FA2334A77}" srcOrd="0" destOrd="0" presId="urn:microsoft.com/office/officeart/2005/8/layout/default"/>
    <dgm:cxn modelId="{7909969E-86E3-4885-8EE1-59DAB5444591}" srcId="{77A7A7AA-5DDF-4A58-8E9F-70A033A0184B}" destId="{D61F4A54-6A27-47B6-AB13-AE39B59448FC}" srcOrd="2" destOrd="0" parTransId="{7B440E65-0122-4323-B73B-5E832E7CC0E8}" sibTransId="{C3CCD15A-06F7-407F-99BE-8C5199ABEBF2}"/>
    <dgm:cxn modelId="{2A708CA1-675F-4902-8DA5-1BE2FE2748D4}" type="presOf" srcId="{77A7A7AA-5DDF-4A58-8E9F-70A033A0184B}" destId="{F7AB152C-030E-4536-9A2B-F95F5A828E3A}" srcOrd="0" destOrd="0" presId="urn:microsoft.com/office/officeart/2005/8/layout/default"/>
    <dgm:cxn modelId="{18CE8EB3-1C5D-4577-8DCB-6FF53F05704E}" srcId="{77A7A7AA-5DDF-4A58-8E9F-70A033A0184B}" destId="{C59CA890-0C2C-4701-8DA8-A84A4DBFFEF2}" srcOrd="3" destOrd="0" parTransId="{6CE73375-B92D-4028-B727-8E29F1BE31C1}" sibTransId="{4D5D78F6-53EA-4C9F-A0C9-04374BD93C60}"/>
    <dgm:cxn modelId="{BC0BD8BB-67A9-49AD-9E3D-4F02FD652149}" type="presOf" srcId="{49919A70-285A-46AB-A1D9-D06134182F09}" destId="{FB3E85D6-B81D-47F1-8C5A-F1439F9E4675}" srcOrd="0" destOrd="0" presId="urn:microsoft.com/office/officeart/2005/8/layout/default"/>
    <dgm:cxn modelId="{D7D498C3-E871-4E97-A6C0-2CFFB1D3632E}" type="presOf" srcId="{C9A7B64A-2132-4B78-B636-02726553064E}" destId="{703603BC-B5D7-4C06-8453-0A9445C06822}" srcOrd="0" destOrd="0" presId="urn:microsoft.com/office/officeart/2005/8/layout/default"/>
    <dgm:cxn modelId="{F893DEDA-D6E2-43AF-BF31-A19C7A3673B9}" srcId="{77A7A7AA-5DDF-4A58-8E9F-70A033A0184B}" destId="{1E9B7837-BF75-4F1C-8925-B4671D718BAD}" srcOrd="0" destOrd="0" parTransId="{EA0D5700-87AF-4902-9B37-F6BDF747C6FE}" sibTransId="{88303438-C3A8-4451-8C79-5DF5FE686D64}"/>
    <dgm:cxn modelId="{E18984F2-0594-45B4-AF64-D0CE61DE6562}" type="presOf" srcId="{2ECD6FAE-293C-4627-9D30-103A1FE7C84A}" destId="{63C9DC57-750D-4210-91F0-D85A99EF3187}" srcOrd="0" destOrd="0" presId="urn:microsoft.com/office/officeart/2005/8/layout/default"/>
    <dgm:cxn modelId="{F95711FC-B2FA-4127-9A34-3DA198724E19}" type="presOf" srcId="{C59CA890-0C2C-4701-8DA8-A84A4DBFFEF2}" destId="{6224BC05-89EE-473A-8204-C1D0D376CE59}" srcOrd="0" destOrd="0" presId="urn:microsoft.com/office/officeart/2005/8/layout/default"/>
    <dgm:cxn modelId="{651D50FD-192C-4938-8D99-96F3265B1323}" srcId="{77A7A7AA-5DDF-4A58-8E9F-70A033A0184B}" destId="{2ECD6FAE-293C-4627-9D30-103A1FE7C84A}" srcOrd="4" destOrd="0" parTransId="{EEBB79E5-55BB-435E-97BC-0C4BD3D82963}" sibTransId="{3A131E27-4E55-4732-A572-7B91E4F21C96}"/>
    <dgm:cxn modelId="{4CFA19B6-D684-4158-B043-5A806BB32B95}" type="presParOf" srcId="{F7AB152C-030E-4536-9A2B-F95F5A828E3A}" destId="{D9D06ADE-B378-4A23-8685-2CCC624999DC}" srcOrd="0" destOrd="0" presId="urn:microsoft.com/office/officeart/2005/8/layout/default"/>
    <dgm:cxn modelId="{BF3F9376-92D4-4150-A297-6A30EC902851}" type="presParOf" srcId="{F7AB152C-030E-4536-9A2B-F95F5A828E3A}" destId="{281462AA-34FA-4C3B-B012-8C84801A08BF}" srcOrd="1" destOrd="0" presId="urn:microsoft.com/office/officeart/2005/8/layout/default"/>
    <dgm:cxn modelId="{F9E72B79-72D7-4864-AF06-E16E05797CE0}" type="presParOf" srcId="{F7AB152C-030E-4536-9A2B-F95F5A828E3A}" destId="{46B85630-C2B2-4836-A821-4CD690F03DA4}" srcOrd="2" destOrd="0" presId="urn:microsoft.com/office/officeart/2005/8/layout/default"/>
    <dgm:cxn modelId="{1A25024D-6215-4272-BFF2-E33CF4F26E77}" type="presParOf" srcId="{F7AB152C-030E-4536-9A2B-F95F5A828E3A}" destId="{4B1C8659-33D4-40D4-A72F-C8B7BB46D800}" srcOrd="3" destOrd="0" presId="urn:microsoft.com/office/officeart/2005/8/layout/default"/>
    <dgm:cxn modelId="{1FA0C5FB-837D-4CA1-92EB-1A00A8D27ECA}" type="presParOf" srcId="{F7AB152C-030E-4536-9A2B-F95F5A828E3A}" destId="{FC1118E7-ADE7-4E4C-80C7-5B5FA2334A77}" srcOrd="4" destOrd="0" presId="urn:microsoft.com/office/officeart/2005/8/layout/default"/>
    <dgm:cxn modelId="{9105BE50-72D2-4A56-AAB3-C251E217A622}" type="presParOf" srcId="{F7AB152C-030E-4536-9A2B-F95F5A828E3A}" destId="{9E792040-0C11-499C-A16A-1387F2089420}" srcOrd="5" destOrd="0" presId="urn:microsoft.com/office/officeart/2005/8/layout/default"/>
    <dgm:cxn modelId="{0BF792C0-88CB-42E6-A72F-6C4A110999C5}" type="presParOf" srcId="{F7AB152C-030E-4536-9A2B-F95F5A828E3A}" destId="{6224BC05-89EE-473A-8204-C1D0D376CE59}" srcOrd="6" destOrd="0" presId="urn:microsoft.com/office/officeart/2005/8/layout/default"/>
    <dgm:cxn modelId="{E2CF70FE-5966-419F-A105-4D8F73B0B0F1}" type="presParOf" srcId="{F7AB152C-030E-4536-9A2B-F95F5A828E3A}" destId="{37AD4194-8538-4B4F-BA92-0729BFD881D5}" srcOrd="7" destOrd="0" presId="urn:microsoft.com/office/officeart/2005/8/layout/default"/>
    <dgm:cxn modelId="{69EFE341-E2D7-4B35-A6B3-94AB8441870F}" type="presParOf" srcId="{F7AB152C-030E-4536-9A2B-F95F5A828E3A}" destId="{63C9DC57-750D-4210-91F0-D85A99EF3187}" srcOrd="8" destOrd="0" presId="urn:microsoft.com/office/officeart/2005/8/layout/default"/>
    <dgm:cxn modelId="{7E15A443-EAFB-4D0B-ACD3-2B5C2200360E}" type="presParOf" srcId="{F7AB152C-030E-4536-9A2B-F95F5A828E3A}" destId="{834257EC-E313-4D09-AE87-B55DD27598D2}" srcOrd="9" destOrd="0" presId="urn:microsoft.com/office/officeart/2005/8/layout/default"/>
    <dgm:cxn modelId="{89F81F09-9DB1-485F-8CFF-10648BFCDE86}" type="presParOf" srcId="{F7AB152C-030E-4536-9A2B-F95F5A828E3A}" destId="{703603BC-B5D7-4C06-8453-0A9445C06822}" srcOrd="10" destOrd="0" presId="urn:microsoft.com/office/officeart/2005/8/layout/default"/>
    <dgm:cxn modelId="{A5338734-2F41-404C-9F2A-2448980DFE3A}" type="presParOf" srcId="{F7AB152C-030E-4536-9A2B-F95F5A828E3A}" destId="{D0EA073E-4B87-4403-A7A4-16BD0867792A}" srcOrd="11" destOrd="0" presId="urn:microsoft.com/office/officeart/2005/8/layout/default"/>
    <dgm:cxn modelId="{1F5290F3-73C7-4882-88EA-D55860EAE1FE}" type="presParOf" srcId="{F7AB152C-030E-4536-9A2B-F95F5A828E3A}" destId="{FB3E85D6-B81D-47F1-8C5A-F1439F9E467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228124-F66B-4269-B10A-718070FE151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1974C37-2EFB-402D-937D-3466B7680AD8}">
      <dgm:prSet custT="1"/>
      <dgm:spPr>
        <a:solidFill>
          <a:srgbClr val="E4F2FF"/>
        </a:solidFill>
      </dgm:spPr>
      <dgm:t>
        <a:bodyPr/>
        <a:lstStyle/>
        <a:p>
          <a:r>
            <a:rPr lang="it-IT" sz="2400" b="1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Ufficio Volontariato e solidarietà</a:t>
          </a:r>
        </a:p>
        <a:p>
          <a:r>
            <a:rPr lang="it-IT" sz="2400" b="0" i="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Via Renon 33/b</a:t>
          </a:r>
          <a:r>
            <a:rPr lang="it-IT" sz="24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 39100 Bolzano</a:t>
          </a:r>
        </a:p>
        <a:p>
          <a:r>
            <a:rPr lang="it-IT" sz="24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Tel. +39 0471 416540</a:t>
          </a:r>
        </a:p>
        <a:p>
          <a:r>
            <a:rPr lang="it-IT" sz="24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E-Mail: </a:t>
          </a:r>
          <a:r>
            <a:rPr lang="it-IT" sz="2400" b="0" i="0" kern="1200" noProof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volontariato@provincia.bz.it</a:t>
          </a:r>
          <a:endParaRPr lang="it-IT" sz="2400" b="0" i="0" kern="1200" noProof="0">
            <a:solidFill>
              <a:schemeClr val="accent6">
                <a:lumMod val="40000"/>
                <a:lumOff val="6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it-IT" sz="24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PEC:</a:t>
          </a:r>
          <a:r>
            <a:rPr lang="it-IT" sz="2400" kern="1200" noProof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2400" b="0" i="0" kern="1200" noProof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fs-vs@pec.prov.bz.it</a:t>
          </a:r>
          <a:endParaRPr lang="it-IT" sz="2400" b="0" i="0" kern="1200" noProof="0">
            <a:solidFill>
              <a:schemeClr val="accent6">
                <a:lumMod val="40000"/>
                <a:lumOff val="6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it-IT" sz="24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https://volontariato.provincia.bz.it/it/home</a:t>
          </a:r>
          <a:endParaRPr lang="de-DE" sz="2400" kern="1200">
            <a:solidFill>
              <a:srgbClr val="00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8B4B8FF-A16D-4B52-BE57-686B4A96072E}" type="parTrans" cxnId="{A9CD98E9-90C6-4EEB-B227-C404EC1255CC}">
      <dgm:prSet/>
      <dgm:spPr/>
      <dgm:t>
        <a:bodyPr/>
        <a:lstStyle/>
        <a:p>
          <a:endParaRPr lang="de-DE"/>
        </a:p>
      </dgm:t>
    </dgm:pt>
    <dgm:pt modelId="{52B272FA-32AB-4C6D-A52B-8D36A2524AF7}" type="sibTrans" cxnId="{A9CD98E9-90C6-4EEB-B227-C404EC1255CC}">
      <dgm:prSet/>
      <dgm:spPr/>
      <dgm:t>
        <a:bodyPr/>
        <a:lstStyle/>
        <a:p>
          <a:endParaRPr lang="de-DE"/>
        </a:p>
      </dgm:t>
    </dgm:pt>
    <dgm:pt modelId="{5427020D-5A99-49AF-925C-03F974340ED3}" type="pres">
      <dgm:prSet presAssocID="{BE228124-F66B-4269-B10A-718070FE1518}" presName="diagram" presStyleCnt="0">
        <dgm:presLayoutVars>
          <dgm:dir/>
          <dgm:resizeHandles val="exact"/>
        </dgm:presLayoutVars>
      </dgm:prSet>
      <dgm:spPr/>
    </dgm:pt>
    <dgm:pt modelId="{B0280983-9E79-4764-B7F5-EC6A2676DD23}" type="pres">
      <dgm:prSet presAssocID="{91974C37-2EFB-402D-937D-3466B7680AD8}" presName="node" presStyleLbl="node1" presStyleIdx="0" presStyleCnt="1" custScaleX="110345" custLinFactNeighborX="-5172" custLinFactNeighborY="-2336">
        <dgm:presLayoutVars>
          <dgm:bulletEnabled val="1"/>
        </dgm:presLayoutVars>
      </dgm:prSet>
      <dgm:spPr/>
    </dgm:pt>
  </dgm:ptLst>
  <dgm:cxnLst>
    <dgm:cxn modelId="{F2D0B2C4-FC4B-4D5C-A583-D0CD053F9C44}" type="presOf" srcId="{BE228124-F66B-4269-B10A-718070FE1518}" destId="{5427020D-5A99-49AF-925C-03F974340ED3}" srcOrd="0" destOrd="0" presId="urn:microsoft.com/office/officeart/2005/8/layout/default"/>
    <dgm:cxn modelId="{552F75E3-744F-4FC1-93FE-6CE61A456BD4}" type="presOf" srcId="{91974C37-2EFB-402D-937D-3466B7680AD8}" destId="{B0280983-9E79-4764-B7F5-EC6A2676DD23}" srcOrd="0" destOrd="0" presId="urn:microsoft.com/office/officeart/2005/8/layout/default"/>
    <dgm:cxn modelId="{A9CD98E9-90C6-4EEB-B227-C404EC1255CC}" srcId="{BE228124-F66B-4269-B10A-718070FE1518}" destId="{91974C37-2EFB-402D-937D-3466B7680AD8}" srcOrd="0" destOrd="0" parTransId="{28B4B8FF-A16D-4B52-BE57-686B4A96072E}" sibTransId="{52B272FA-32AB-4C6D-A52B-8D36A2524AF7}"/>
    <dgm:cxn modelId="{EAA83AF8-386D-4F3B-94D4-544DC034CE9F}" type="presParOf" srcId="{5427020D-5A99-49AF-925C-03F974340ED3}" destId="{B0280983-9E79-4764-B7F5-EC6A2676DD2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06ADE-B378-4A23-8685-2CCC624999DC}">
      <dsp:nvSpPr>
        <dsp:cNvPr id="0" name=""/>
        <dsp:cNvSpPr/>
      </dsp:nvSpPr>
      <dsp:spPr>
        <a:xfrm>
          <a:off x="308074" y="2034"/>
          <a:ext cx="2272047" cy="1363228"/>
        </a:xfrm>
        <a:prstGeom prst="rect">
          <a:avLst/>
        </a:prstGeom>
        <a:solidFill>
          <a:srgbClr val="FF5050"/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Organizzazioni di volontariato</a:t>
          </a:r>
          <a:endParaRPr lang="de-DE" sz="1700" b="0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8074" y="2034"/>
        <a:ext cx="2272047" cy="1363228"/>
      </dsp:txXfrm>
    </dsp:sp>
    <dsp:sp modelId="{46B85630-C2B2-4836-A821-4CD690F03DA4}">
      <dsp:nvSpPr>
        <dsp:cNvPr id="0" name=""/>
        <dsp:cNvSpPr/>
      </dsp:nvSpPr>
      <dsp:spPr>
        <a:xfrm>
          <a:off x="2807326" y="0"/>
          <a:ext cx="2272047" cy="1363228"/>
        </a:xfrm>
        <a:prstGeom prst="rect">
          <a:avLst/>
        </a:prstGeom>
        <a:solidFill>
          <a:srgbClr val="FF5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Associazioni di promozione sociale</a:t>
          </a:r>
          <a:endParaRPr lang="de-DE" sz="1700" b="0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07326" y="0"/>
        <a:ext cx="2272047" cy="1363228"/>
      </dsp:txXfrm>
    </dsp:sp>
    <dsp:sp modelId="{FC1118E7-ADE7-4E4C-80C7-5B5FA2334A77}">
      <dsp:nvSpPr>
        <dsp:cNvPr id="0" name=""/>
        <dsp:cNvSpPr/>
      </dsp:nvSpPr>
      <dsp:spPr>
        <a:xfrm>
          <a:off x="5306578" y="2034"/>
          <a:ext cx="2272047" cy="1363228"/>
        </a:xfrm>
        <a:prstGeom prst="rect">
          <a:avLst/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Altri enti del Terzo settore</a:t>
          </a:r>
          <a:endParaRPr lang="de-DE" sz="1700" b="0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06578" y="2034"/>
        <a:ext cx="2272047" cy="1363228"/>
      </dsp:txXfrm>
    </dsp:sp>
    <dsp:sp modelId="{6224BC05-89EE-473A-8204-C1D0D376CE59}">
      <dsp:nvSpPr>
        <dsp:cNvPr id="0" name=""/>
        <dsp:cNvSpPr/>
      </dsp:nvSpPr>
      <dsp:spPr>
        <a:xfrm>
          <a:off x="308074" y="1592467"/>
          <a:ext cx="2272047" cy="1363228"/>
        </a:xfrm>
        <a:prstGeom prst="rect">
          <a:avLst/>
        </a:prstGeom>
        <a:solidFill>
          <a:srgbClr val="FFDD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Enti filantropici</a:t>
          </a:r>
          <a:endParaRPr lang="de-DE" sz="1700" b="0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8074" y="1592467"/>
        <a:ext cx="2272047" cy="1363228"/>
      </dsp:txXfrm>
    </dsp:sp>
    <dsp:sp modelId="{63C9DC57-750D-4210-91F0-D85A99EF3187}">
      <dsp:nvSpPr>
        <dsp:cNvPr id="0" name=""/>
        <dsp:cNvSpPr/>
      </dsp:nvSpPr>
      <dsp:spPr>
        <a:xfrm>
          <a:off x="2807326" y="1592467"/>
          <a:ext cx="2272047" cy="1363228"/>
        </a:xfrm>
        <a:prstGeom prst="rect">
          <a:avLst/>
        </a:prstGeom>
        <a:solidFill>
          <a:srgbClr val="FFDD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Reti associative</a:t>
          </a:r>
          <a:endParaRPr lang="de-DE" sz="1700" b="0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07326" y="1592467"/>
        <a:ext cx="2272047" cy="1363228"/>
      </dsp:txXfrm>
    </dsp:sp>
    <dsp:sp modelId="{703603BC-B5D7-4C06-8453-0A9445C06822}">
      <dsp:nvSpPr>
        <dsp:cNvPr id="0" name=""/>
        <dsp:cNvSpPr/>
      </dsp:nvSpPr>
      <dsp:spPr>
        <a:xfrm>
          <a:off x="5306578" y="1592467"/>
          <a:ext cx="2272047" cy="1363228"/>
        </a:xfrm>
        <a:prstGeom prst="rect">
          <a:avLst/>
        </a:prstGeom>
        <a:solidFill>
          <a:srgbClr val="FFDD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Società di mutuo soccorso</a:t>
          </a:r>
          <a:endParaRPr lang="de-DE" sz="1700" b="0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06578" y="1592467"/>
        <a:ext cx="2272047" cy="1363228"/>
      </dsp:txXfrm>
    </dsp:sp>
    <dsp:sp modelId="{FB3E85D6-B81D-47F1-8C5A-F1439F9E4675}">
      <dsp:nvSpPr>
        <dsp:cNvPr id="0" name=""/>
        <dsp:cNvSpPr/>
      </dsp:nvSpPr>
      <dsp:spPr>
        <a:xfrm>
          <a:off x="2807326" y="3182900"/>
          <a:ext cx="2272047" cy="1363228"/>
        </a:xfrm>
        <a:prstGeom prst="rect">
          <a:avLst/>
        </a:prstGeom>
        <a:solidFill>
          <a:srgbClr val="FFDD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Imprese sociali, incluse le cooperative sociali</a:t>
          </a:r>
          <a:endParaRPr lang="de-DE" sz="1700" b="0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07326" y="3182900"/>
        <a:ext cx="2272047" cy="1363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80983-9E79-4764-B7F5-EC6A2676DD23}">
      <dsp:nvSpPr>
        <dsp:cNvPr id="0" name=""/>
        <dsp:cNvSpPr/>
      </dsp:nvSpPr>
      <dsp:spPr>
        <a:xfrm>
          <a:off x="0" y="0"/>
          <a:ext cx="7878213" cy="4283772"/>
        </a:xfrm>
        <a:prstGeom prst="rect">
          <a:avLst/>
        </a:prstGeom>
        <a:solidFill>
          <a:srgbClr val="E4F2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Ufficio Volontariato e solidarietà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i="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Via Renon 33/b</a:t>
          </a:r>
          <a:r>
            <a:rPr lang="it-IT" sz="24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 39100 Bolzano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Tel. +39 0471 416540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E-Mail: </a:t>
          </a:r>
          <a:r>
            <a:rPr lang="it-IT" sz="2400" b="0" i="0" kern="1200" noProof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volontariato@provincia.bz.it</a:t>
          </a:r>
          <a:endParaRPr lang="it-IT" sz="2400" b="0" i="0" kern="1200" noProof="0">
            <a:solidFill>
              <a:schemeClr val="accent6">
                <a:lumMod val="40000"/>
                <a:lumOff val="6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PEC:</a:t>
          </a:r>
          <a:r>
            <a:rPr lang="it-IT" sz="2400" kern="1200" noProof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2400" b="0" i="0" kern="1200" noProof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fs-vs@pec.prov.bz.it</a:t>
          </a:r>
          <a:endParaRPr lang="it-IT" sz="2400" b="0" i="0" kern="1200" noProof="0">
            <a:solidFill>
              <a:schemeClr val="accent6">
                <a:lumMod val="40000"/>
                <a:lumOff val="6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https://volontariato.provincia.bz.it/it/home</a:t>
          </a:r>
          <a:endParaRPr lang="de-DE" sz="2400" kern="1200">
            <a:solidFill>
              <a:srgbClr val="00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0"/>
        <a:ext cx="7878213" cy="4283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210378B-A67D-237D-E915-AE865FB2FF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1516A27-A48C-4DE8-2B93-48EFDF67ADB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C291D86-B746-1B32-14DC-A8A47BD36B4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66C9891-47C8-18DD-989A-0E36BED594A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A57FB35A-AEC5-A393-8F7C-801902ADF7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7ED35FD5-793D-D7B1-D0F7-F3C3437F1D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020B7DFD-975D-4A05-B120-6E49574E69C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16225588-4685-29BE-091F-254ED95BB7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10A8A8-A944-4679-A75D-E5DE491F7E91}" type="slidenum">
              <a:rPr lang="de-DE" altLang="de-DE" sz="1200" smtClean="0"/>
              <a:pPr/>
              <a:t>2</a:t>
            </a:fld>
            <a:endParaRPr lang="de-DE" altLang="de-DE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54B8E68-9796-E16E-C9C6-528CD41F4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F8CFC420-85D5-ECCB-6C65-81EED9809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08EAB-5B8D-CD1F-890B-DF1852E09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E4BB2D82-965B-A91B-F4D9-5E8D7BCB0E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10A8A8-A944-4679-A75D-E5DE491F7E91}" type="slidenum">
              <a:rPr lang="de-DE" altLang="de-DE" sz="1200" smtClean="0"/>
              <a:pPr/>
              <a:t>67</a:t>
            </a:fld>
            <a:endParaRPr lang="de-DE" altLang="de-DE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6B081E3-2CE1-A639-F490-BF8D3174AF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2B939A9-010B-5B25-67AA-620023958D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863434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0B7DFD-975D-4A05-B120-6E49574E69C4}" type="slidenum">
              <a:rPr lang="de-DE" altLang="de-DE" smtClean="0"/>
              <a:pPr>
                <a:defRPr/>
              </a:pPr>
              <a:t>73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39953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50BF3-AC14-33A9-4943-CB661D63F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6D46707-7579-92EB-190F-29D65DF8B0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10A8A8-A944-4679-A75D-E5DE491F7E91}" type="slidenum">
              <a:rPr lang="de-DE" altLang="de-DE" sz="1200" smtClean="0"/>
              <a:pPr/>
              <a:t>86</a:t>
            </a:fld>
            <a:endParaRPr lang="de-DE" altLang="de-DE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FE9A1E5C-AC85-B5EF-FBBB-1B72F1173F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C30538A-D18D-4E76-8A31-675077BFD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959574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B4BD6-A0EB-E4D5-EFBF-4658368C4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81E81FA2-5BB7-C99E-FB49-D535EA7BFC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10A8A8-A944-4679-A75D-E5DE491F7E91}" type="slidenum">
              <a:rPr lang="de-DE" altLang="de-DE" sz="1200" smtClean="0"/>
              <a:pPr/>
              <a:t>92</a:t>
            </a:fld>
            <a:endParaRPr lang="de-DE" altLang="de-DE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F3E772C8-B164-DE3F-7FDD-CAADEE2221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6BF890F5-4AE2-EF87-56DF-F6F9F80CB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428860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1FF88-B503-8E26-5126-178A1EB1D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FDC5B81A-4177-60AD-9A67-9E2AB41C43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10A8A8-A944-4679-A75D-E5DE491F7E91}" type="slidenum">
              <a:rPr lang="de-DE" altLang="de-DE" sz="1200" smtClean="0"/>
              <a:pPr/>
              <a:t>3</a:t>
            </a:fld>
            <a:endParaRPr lang="de-DE" altLang="de-DE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AF72C97-7DA9-6D41-8DEF-585A6C6091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9DD02CE-AA29-15E0-7D82-194236D50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3422835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52833-28D7-1E92-9481-815FCEF4D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CF37B611-A4B9-C8AD-89E6-FE0B7849F8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10A8A8-A944-4679-A75D-E5DE491F7E91}" type="slidenum">
              <a:rPr lang="de-DE" altLang="de-DE" sz="1200" smtClean="0"/>
              <a:pPr/>
              <a:t>7</a:t>
            </a:fld>
            <a:endParaRPr lang="de-DE" altLang="de-DE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AA287BD-F351-0430-6E9C-4410850A1F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F5DCF60E-742C-13CC-435C-E487B7956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431536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704D4-F3D8-000E-41CA-D2C251067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39CE0A2-B4CA-F263-FEB2-C95A426EB0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10A8A8-A944-4679-A75D-E5DE491F7E91}" type="slidenum">
              <a:rPr lang="de-DE" altLang="de-DE" sz="1200" smtClean="0"/>
              <a:pPr/>
              <a:t>15</a:t>
            </a:fld>
            <a:endParaRPr lang="de-DE" altLang="de-DE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56DD129B-6443-23B6-54C4-E8E0B1B061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BC7FA54-D824-8B62-6C0E-E3EE13810B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551643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5E09C-1E60-B15A-85C5-DF9575906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4F2A1E5-965E-FCF2-B001-3864491D69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10A8A8-A944-4679-A75D-E5DE491F7E91}" type="slidenum">
              <a:rPr lang="de-DE" altLang="de-DE" sz="1200" smtClean="0"/>
              <a:pPr/>
              <a:t>28</a:t>
            </a:fld>
            <a:endParaRPr lang="de-DE" altLang="de-DE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08A9804-54C2-E8F5-7E29-D044C951A5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095EE1C-0AC8-CF73-DD8F-F0F0B824F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677603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A39C3-052E-4185-A6EC-473B5BBA0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C6EAFD33-A87E-32D5-F92E-7FAF6356E5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10A8A8-A944-4679-A75D-E5DE491F7E91}" type="slidenum">
              <a:rPr lang="de-DE" altLang="de-DE" sz="1200" smtClean="0"/>
              <a:pPr/>
              <a:t>46</a:t>
            </a:fld>
            <a:endParaRPr lang="de-DE" altLang="de-DE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479A5831-C0FC-C52C-B79D-A353CC24FA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4A140B7-1235-8EEF-C293-57BFB41CA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4252937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Solo la prima </a:t>
            </a:r>
            <a:r>
              <a:rPr lang="de-DE" dirty="0" err="1"/>
              <a:t>pratica</a:t>
            </a:r>
            <a:r>
              <a:rPr lang="de-DE" dirty="0"/>
              <a:t> di </a:t>
            </a:r>
            <a:r>
              <a:rPr lang="de-DE" dirty="0" err="1"/>
              <a:t>variazione</a:t>
            </a:r>
            <a:r>
              <a:rPr lang="de-DE" dirty="0"/>
              <a:t> </a:t>
            </a:r>
            <a:r>
              <a:rPr lang="it-IT" sz="12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può essere presentata solo dal rappresentante legale o da un suo delegato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0B7DFD-975D-4A05-B120-6E49574E69C4}" type="slidenum">
              <a:rPr lang="de-DE" altLang="de-DE" smtClean="0"/>
              <a:pPr>
                <a:defRPr/>
              </a:pPr>
              <a:t>48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3036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Compilazione</a:t>
            </a:r>
            <a:r>
              <a:rPr lang="de-DE" dirty="0"/>
              <a:t> della </a:t>
            </a:r>
            <a:r>
              <a:rPr lang="de-DE" dirty="0" err="1"/>
              <a:t>pratica</a:t>
            </a:r>
            <a:r>
              <a:rPr lang="de-DE" dirty="0"/>
              <a:t> di </a:t>
            </a:r>
            <a:r>
              <a:rPr lang="de-DE" dirty="0" err="1"/>
              <a:t>variazione</a:t>
            </a:r>
            <a:r>
              <a:rPr lang="de-DE" dirty="0"/>
              <a:t> / </a:t>
            </a:r>
            <a:r>
              <a:rPr lang="de-DE" dirty="0" err="1"/>
              <a:t>puO</a:t>
            </a:r>
            <a:r>
              <a:rPr lang="de-DE" dirty="0"/>
              <a:t> </a:t>
            </a:r>
            <a:r>
              <a:rPr lang="de-DE" dirty="0" err="1"/>
              <a:t>essere</a:t>
            </a:r>
            <a:r>
              <a:rPr lang="de-DE" dirty="0"/>
              <a:t> </a:t>
            </a:r>
            <a:r>
              <a:rPr lang="de-DE" dirty="0" err="1"/>
              <a:t>presentat</a:t>
            </a:r>
            <a:r>
              <a:rPr lang="de-DE" dirty="0"/>
              <a:t> … entfernen  / im </a:t>
            </a:r>
            <a:r>
              <a:rPr lang="de-DE" dirty="0" err="1"/>
              <a:t>Runtsportal</a:t>
            </a:r>
            <a:r>
              <a:rPr lang="de-DE" dirty="0"/>
              <a:t> 1) Kerndaten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0B7DFD-975D-4A05-B120-6E49574E69C4}" type="slidenum">
              <a:rPr lang="de-DE" altLang="de-DE" smtClean="0"/>
              <a:pPr>
                <a:defRPr/>
              </a:pPr>
              <a:t>49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4127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Letzten zwei punkte sind im </a:t>
            </a:r>
            <a:r>
              <a:rPr lang="de-DE" dirty="0" err="1"/>
              <a:t>runts</a:t>
            </a:r>
            <a:r>
              <a:rPr lang="de-DE" dirty="0"/>
              <a:t> punkt 2 sonstige </a:t>
            </a:r>
            <a:r>
              <a:rPr lang="de-DE" dirty="0" err="1"/>
              <a:t>inform</a:t>
            </a:r>
            <a:r>
              <a:rPr lang="de-DE" dirty="0"/>
              <a:t>, </a:t>
            </a:r>
            <a:r>
              <a:rPr lang="de-DE" dirty="0" err="1"/>
              <a:t>statuto</a:t>
            </a:r>
            <a:r>
              <a:rPr lang="de-DE" dirty="0"/>
              <a:t> </a:t>
            </a:r>
            <a:r>
              <a:rPr lang="de-DE" dirty="0" err="1"/>
              <a:t>regisrato</a:t>
            </a:r>
            <a:r>
              <a:rPr lang="de-DE" dirty="0"/>
              <a:t> , </a:t>
            </a:r>
            <a:r>
              <a:rPr lang="de-DE" dirty="0" err="1"/>
              <a:t>atto</a:t>
            </a:r>
            <a:r>
              <a:rPr lang="de-DE" dirty="0"/>
              <a:t> </a:t>
            </a:r>
            <a:r>
              <a:rPr lang="de-DE" dirty="0" err="1"/>
              <a:t>costitutivo</a:t>
            </a:r>
            <a:r>
              <a:rPr lang="de-DE" dirty="0"/>
              <a:t> und weitere </a:t>
            </a:r>
            <a:r>
              <a:rPr lang="de-DE" dirty="0" err="1"/>
              <a:t>anhaenge</a:t>
            </a:r>
            <a:r>
              <a:rPr lang="de-DE" dirty="0"/>
              <a:t> im </a:t>
            </a:r>
            <a:r>
              <a:rPr lang="de-DE" dirty="0" err="1"/>
              <a:t>runts</a:t>
            </a:r>
            <a:r>
              <a:rPr lang="de-DE" dirty="0"/>
              <a:t> punkt 3)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0B7DFD-975D-4A05-B120-6E49574E69C4}" type="slidenum">
              <a:rPr lang="de-DE" altLang="de-DE" smtClean="0"/>
              <a:pPr>
                <a:defRPr/>
              </a:pPr>
              <a:t>50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260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E1CFEDC-24CA-3528-7775-5E268D09D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5780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AC37B4D-9A3B-341E-EB10-4DD24E07E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5780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Line 16">
            <a:extLst>
              <a:ext uri="{FF2B5EF4-FFF2-40B4-BE49-F238E27FC236}">
                <a16:creationId xmlns:a16="http://schemas.microsoft.com/office/drawing/2014/main" id="{C186F15D-76A5-84EB-61AF-44793AE0C40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31800" y="652780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E254666C-B04A-4279-BCF5-8E627830F3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65338" y="6315075"/>
            <a:ext cx="2236787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de-DE" altLang="de-DE" sz="8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5164CB8-A65A-A9E6-C694-66BB7CA8D5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32350" y="6315075"/>
            <a:ext cx="2709863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it-IT" altLang="de-DE" sz="8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87C064F4-1AA5-54DF-AB79-5A9DF42FA0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32350" y="6484938"/>
            <a:ext cx="2300288" cy="2571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300"/>
              </a:lnSpc>
              <a:spcBef>
                <a:spcPct val="0"/>
              </a:spcBef>
              <a:defRPr/>
            </a:pPr>
            <a:r>
              <a:rPr lang="it-IT" altLang="de-DE" sz="700" b="1">
                <a:latin typeface="Arial" panose="020B0604020202020204" pitchFamily="34" charset="0"/>
              </a:rPr>
              <a:t>Titolo della presentazione, Nome relatore/relatrice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37D1D179-12AA-65FB-183A-6F72472405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65338" y="6484938"/>
            <a:ext cx="2238375" cy="2571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ts val="1300"/>
              </a:lnSpc>
              <a:spcBef>
                <a:spcPct val="0"/>
              </a:spcBef>
              <a:defRPr/>
            </a:pPr>
            <a:r>
              <a:rPr lang="de-DE" altLang="de-DE" sz="700" b="1">
                <a:latin typeface="Arial" panose="020B0604020202020204" pitchFamily="34" charset="0"/>
              </a:rPr>
              <a:t>Titel der Präsentation, Name Referent/Referentin</a:t>
            </a:r>
            <a:endParaRPr lang="de-DE" altLang="de-DE" sz="700">
              <a:latin typeface="Arial" panose="020B0604020202020204" pitchFamily="34" charset="0"/>
            </a:endParaRP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D6A2FDF5-A4EF-0FA0-C438-8B9C2E1C49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1800" y="404813"/>
            <a:ext cx="3706813" cy="55784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DE" altLang="de-DE" sz="3000" b="1">
                <a:latin typeface="Arial" panose="020B0604020202020204" pitchFamily="34" charset="0"/>
              </a:rPr>
              <a:t>Titel</a:t>
            </a:r>
          </a:p>
          <a:p>
            <a:pPr>
              <a:spcBef>
                <a:spcPct val="0"/>
              </a:spcBef>
              <a:defRPr/>
            </a:pPr>
            <a:r>
              <a:rPr lang="de-DE" altLang="de-DE" sz="1400">
                <a:latin typeface="Arial" panose="020B0604020202020204" pitchFamily="34" charset="0"/>
              </a:rPr>
              <a:t>Text</a:t>
            </a:r>
          </a:p>
        </p:txBody>
      </p:sp>
      <p:sp>
        <p:nvSpPr>
          <p:cNvPr id="10" name="Line 22">
            <a:extLst>
              <a:ext uri="{FF2B5EF4-FFF2-40B4-BE49-F238E27FC236}">
                <a16:creationId xmlns:a16="http://schemas.microsoft.com/office/drawing/2014/main" id="{E38062E8-B98C-6B76-E519-A8964BDE760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929188" y="652780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B48A1395-1EAE-8A80-FA27-5851577EC1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8625" y="723900"/>
            <a:ext cx="370522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it-IT" altLang="de-DE"/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C34E291F-B931-306C-B061-651282A29A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00625" y="404813"/>
            <a:ext cx="3705225" cy="55784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it-IT" altLang="de-DE" sz="3000" b="1">
                <a:latin typeface="Arial" panose="020B0604020202020204" pitchFamily="34" charset="0"/>
              </a:rPr>
              <a:t>Titolo</a:t>
            </a:r>
          </a:p>
          <a:p>
            <a:pPr>
              <a:spcBef>
                <a:spcPct val="0"/>
              </a:spcBef>
              <a:defRPr/>
            </a:pPr>
            <a:r>
              <a:rPr lang="it-IT" altLang="de-DE" sz="1400">
                <a:latin typeface="Arial" panose="020B0604020202020204" pitchFamily="34" charset="0"/>
              </a:rPr>
              <a:t>Testo</a:t>
            </a:r>
          </a:p>
        </p:txBody>
      </p:sp>
      <p:pic>
        <p:nvPicPr>
          <p:cNvPr id="13" name="Picture 25">
            <a:extLst>
              <a:ext uri="{FF2B5EF4-FFF2-40B4-BE49-F238E27FC236}">
                <a16:creationId xmlns:a16="http://schemas.microsoft.com/office/drawing/2014/main" id="{7A1F751E-EE9A-94C0-D25B-046803A9EF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6310313"/>
            <a:ext cx="346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39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2995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23782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05C598E-3D8F-0FA7-49EE-C6899ADDC5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7637" y="2306740"/>
            <a:ext cx="2286364" cy="45512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BBEAA78-B4AD-6F4E-1EC8-307CEC758F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382" y="1955228"/>
            <a:ext cx="5275578" cy="3356899"/>
          </a:xfrm>
        </p:spPr>
        <p:txBody>
          <a:bodyPr anchor="b">
            <a:normAutofit/>
          </a:bodyPr>
          <a:lstStyle>
            <a:lvl1pPr algn="l">
              <a:defRPr sz="3600" baseline="0"/>
            </a:lvl1pPr>
          </a:lstStyle>
          <a:p>
            <a:r>
              <a:rPr lang="de-DE"/>
              <a:t>Titel der </a:t>
            </a:r>
            <a:br>
              <a:rPr lang="de-DE"/>
            </a:br>
            <a:r>
              <a:rPr lang="de-DE"/>
              <a:t>Präsentation</a:t>
            </a:r>
            <a:endParaRPr lang="de-I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71C563B-BBC8-CE54-92C1-466F6471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382" y="5580548"/>
            <a:ext cx="5275578" cy="817338"/>
          </a:xfrm>
        </p:spPr>
        <p:txBody>
          <a:bodyPr>
            <a:normAutofit/>
          </a:bodyPr>
          <a:lstStyle>
            <a:lvl1pPr marL="0" indent="0" algn="l">
              <a:buNone/>
              <a:defRPr sz="135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Datum, Referent/Referentin</a:t>
            </a:r>
            <a:endParaRPr lang="de-I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69FC11E-A25A-B1F7-1241-8287F4836E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4487" y="541650"/>
            <a:ext cx="1882772" cy="62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04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5C8DA0-975C-D327-15C4-94F0F35D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66E68-7AEB-4894-B848-1AE600F07EA1}" type="datetimeFigureOut">
              <a:rPr lang="de-DE"/>
              <a:pPr>
                <a:defRPr/>
              </a:pPr>
              <a:t>21.05.2026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9E6EF4-4725-F899-CE19-D7EF061EF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918633-D134-07FA-3F94-38D2CFD0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2EAE2-31B4-4B69-B00E-278BE904E1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351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4FD2FC-B400-D648-75A3-757CE163D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1FF4D-53EF-4316-9062-41DF607C46AD}" type="datetimeFigureOut">
              <a:rPr lang="de-DE"/>
              <a:pPr>
                <a:defRPr/>
              </a:pPr>
              <a:t>21.05.2026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865191-204B-677F-0EC1-5E0736909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50B378-E8BE-0278-1359-C466D9ACC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73E38-33D6-42BB-BE6D-00BA0A8D3D7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679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1035F3-6407-5D24-C5C1-55C7E95F7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AE41F-6A4E-43C8-8B07-4D211FB75BB3}" type="datetimeFigureOut">
              <a:rPr lang="de-DE"/>
              <a:pPr>
                <a:defRPr/>
              </a:pPr>
              <a:t>21.05.2026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1936EB-BE62-38FB-B5FD-3B127916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2409CE-D3E7-B48D-7E2E-5CB4F61C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99545-6856-400B-97A8-B003694686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441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6FFCC1C-3D78-3E6B-F170-66BC8264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78272-E20A-449E-9F04-74186E4E8348}" type="datetimeFigureOut">
              <a:rPr lang="de-DE"/>
              <a:pPr>
                <a:defRPr/>
              </a:pPr>
              <a:t>21.05.2026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7F7B6B7-7662-E518-D1D8-474C54D7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64BCECC9-9CF5-7B58-E346-1DB87BE7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E2D06-0E15-4370-B45F-2F83AF68A3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474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EAE9EBF6-C5B6-C27D-E09D-C01F861D4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887E8-835B-4E8F-AF55-DCBA45A433E3}" type="datetimeFigureOut">
              <a:rPr lang="de-DE"/>
              <a:pPr>
                <a:defRPr/>
              </a:pPr>
              <a:t>21.05.2026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EEFB7BC-B494-9B75-C733-B54657988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1C3D89E-528B-B5CB-8E04-D055E2734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16AC0-8D31-48DE-9116-9F1EC0E5E5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652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302F4E07-1EAF-2610-DA55-49B60ABD2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7AD7-8563-4BFD-B7BC-126B158620CA}" type="datetimeFigureOut">
              <a:rPr lang="de-DE"/>
              <a:pPr>
                <a:defRPr/>
              </a:pPr>
              <a:t>21.05.2026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45FF0BD9-7D07-0142-1430-3125B47F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0B6A61D-10E1-8B62-FDF2-48747B400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4037-D9F8-4529-975B-ADA8B459C6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705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4712BDAF-38D4-854C-215D-670B53D77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9540A-3CA1-4917-B8F5-6088A0533C06}" type="datetimeFigureOut">
              <a:rPr lang="de-DE"/>
              <a:pPr>
                <a:defRPr/>
              </a:pPr>
              <a:t>21.05.2026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C83828B4-4AA9-CEBF-F012-F831DAFB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0F6DA58F-B576-F33F-B983-50E71EB5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91D4-4E6B-475E-9AFE-306515CA15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246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6992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40810A9-817B-15BD-A356-FA993206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266EF-BFF6-4EBB-886E-20C898652366}" type="datetimeFigureOut">
              <a:rPr lang="de-DE"/>
              <a:pPr>
                <a:defRPr/>
              </a:pPr>
              <a:t>21.05.2026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0F3538C-CF8F-A045-6BD7-93466A15A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4100CE2-2157-A377-88B5-536CB77B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EFB28-E044-4176-A200-D460AD3583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791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5E40C48-191D-AE7F-B080-782ED6E4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CDFA-F8BE-4A2E-BA1A-CB18E5E26D33}" type="datetimeFigureOut">
              <a:rPr lang="de-DE"/>
              <a:pPr>
                <a:defRPr/>
              </a:pPr>
              <a:t>21.05.2026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2780AEB-D442-FB5C-8A65-36BF7E826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8C798A4-E08C-42CB-0D8E-D9394714D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DFE26-ED70-4D26-807C-2EFCCB2A4B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489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76DE85-BDC5-A5EB-6BAB-8EEC7313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55306-054E-44A2-B710-D62A18346198}" type="datetimeFigureOut">
              <a:rPr lang="de-DE"/>
              <a:pPr>
                <a:defRPr/>
              </a:pPr>
              <a:t>21.05.2026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AF01B3-3B6B-C243-9AD4-DE2E9A306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C420F3-1100-69C7-587C-D1A20D56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AF01-9E1A-4EE2-8AF4-C8DCCFCD30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881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3579FB-305F-A1E8-4880-950563A87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24AF-3525-4ED4-8BDF-82BE673BB2F6}" type="datetimeFigureOut">
              <a:rPr lang="de-DE"/>
              <a:pPr>
                <a:defRPr/>
              </a:pPr>
              <a:t>21.05.2026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4BD796-3336-D327-6E5E-CA9C9E6E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D165DC-543C-8B31-DA8B-B837FEB30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1C0FA-06BA-4227-B8D5-5CEA32D0BC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71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2134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3485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6110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3227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179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5501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>
            <a:extLst>
              <a:ext uri="{FF2B5EF4-FFF2-40B4-BE49-F238E27FC236}">
                <a16:creationId xmlns:a16="http://schemas.microsoft.com/office/drawing/2014/main" id="{F51E7687-E43E-2EE9-4408-F8CB3D7FB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5780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27" name="Rectangle 32">
            <a:extLst>
              <a:ext uri="{FF2B5EF4-FFF2-40B4-BE49-F238E27FC236}">
                <a16:creationId xmlns:a16="http://schemas.microsoft.com/office/drawing/2014/main" id="{8C9587C5-3F22-FC07-17A5-118C5FD76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5780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28" name="Line 39">
            <a:extLst>
              <a:ext uri="{FF2B5EF4-FFF2-40B4-BE49-F238E27FC236}">
                <a16:creationId xmlns:a16="http://schemas.microsoft.com/office/drawing/2014/main" id="{0237C205-55F4-1908-A42D-FC600836C5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9" name="Rectangle 42">
            <a:extLst>
              <a:ext uri="{FF2B5EF4-FFF2-40B4-BE49-F238E27FC236}">
                <a16:creationId xmlns:a16="http://schemas.microsoft.com/office/drawing/2014/main" id="{31172AA6-FD51-C910-319E-8BB17BAFB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de-DE" altLang="de-DE" sz="8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1030" name="Rectangle 43">
            <a:extLst>
              <a:ext uri="{FF2B5EF4-FFF2-40B4-BE49-F238E27FC236}">
                <a16:creationId xmlns:a16="http://schemas.microsoft.com/office/drawing/2014/main" id="{38C68316-81E1-4FEE-D581-B9566D4EE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it-IT" altLang="de-DE" sz="8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1031" name="Text Box 44">
            <a:extLst>
              <a:ext uri="{FF2B5EF4-FFF2-40B4-BE49-F238E27FC236}">
                <a16:creationId xmlns:a16="http://schemas.microsoft.com/office/drawing/2014/main" id="{B9E5815B-822D-248A-564A-5AF4CE7D7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350" y="6484938"/>
            <a:ext cx="2070100" cy="2381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300"/>
              </a:lnSpc>
              <a:spcBef>
                <a:spcPct val="0"/>
              </a:spcBef>
              <a:defRPr/>
            </a:pPr>
            <a:r>
              <a:rPr lang="it-IT" altLang="de-DE" sz="700" b="1">
                <a:latin typeface="Arial" panose="020B0604020202020204" pitchFamily="34" charset="0"/>
              </a:rPr>
              <a:t>Il Registro unico nazionale del Terzo settore</a:t>
            </a:r>
          </a:p>
        </p:txBody>
      </p:sp>
      <p:sp>
        <p:nvSpPr>
          <p:cNvPr id="1032" name="Text Box 45">
            <a:extLst>
              <a:ext uri="{FF2B5EF4-FFF2-40B4-BE49-F238E27FC236}">
                <a16:creationId xmlns:a16="http://schemas.microsoft.com/office/drawing/2014/main" id="{E941DAA6-F409-EF3B-064A-595BF916D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3" y="6484938"/>
            <a:ext cx="2400300" cy="2381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ts val="1300"/>
              </a:lnSpc>
              <a:spcBef>
                <a:spcPct val="0"/>
              </a:spcBef>
              <a:defRPr/>
            </a:pPr>
            <a:r>
              <a:rPr lang="de-DE" altLang="de-DE" sz="700" b="1">
                <a:latin typeface="Arial" panose="020B0604020202020204" pitchFamily="34" charset="0"/>
              </a:rPr>
              <a:t>Das staatliche Einheitsregister des Dritten Sektors</a:t>
            </a:r>
            <a:endParaRPr lang="de-DE" altLang="de-DE" sz="700">
              <a:latin typeface="Arial" panose="020B0604020202020204" pitchFamily="34" charset="0"/>
            </a:endParaRPr>
          </a:p>
        </p:txBody>
      </p:sp>
      <p:sp>
        <p:nvSpPr>
          <p:cNvPr id="1033" name="Line 40">
            <a:extLst>
              <a:ext uri="{FF2B5EF4-FFF2-40B4-BE49-F238E27FC236}">
                <a16:creationId xmlns:a16="http://schemas.microsoft.com/office/drawing/2014/main" id="{A2D1ED60-1994-E578-C1DF-9FB6FD0F2F1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4" name="Text Box 63">
            <a:extLst>
              <a:ext uri="{FF2B5EF4-FFF2-40B4-BE49-F238E27FC236}">
                <a16:creationId xmlns:a16="http://schemas.microsoft.com/office/drawing/2014/main" id="{33C92B5D-279D-CA18-80FD-D20F767ED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723900"/>
            <a:ext cx="370522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it-IT" altLang="de-DE"/>
          </a:p>
        </p:txBody>
      </p:sp>
      <p:pic>
        <p:nvPicPr>
          <p:cNvPr id="1035" name="Picture 65">
            <a:extLst>
              <a:ext uri="{FF2B5EF4-FFF2-40B4-BE49-F238E27FC236}">
                <a16:creationId xmlns:a16="http://schemas.microsoft.com/office/drawing/2014/main" id="{6064621F-7F67-1E9A-56A5-492CDF8934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8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>
            <a:extLst>
              <a:ext uri="{FF2B5EF4-FFF2-40B4-BE49-F238E27FC236}">
                <a16:creationId xmlns:a16="http://schemas.microsoft.com/office/drawing/2014/main" id="{596614B2-05BE-466C-D40D-1C882605B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2051" name="Textplatzhalter 2">
            <a:extLst>
              <a:ext uri="{FF2B5EF4-FFF2-40B4-BE49-F238E27FC236}">
                <a16:creationId xmlns:a16="http://schemas.microsoft.com/office/drawing/2014/main" id="{2628FB3C-6BB2-7448-711F-C7FAABFCAF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E7B5DD-67A5-25DB-B1A6-BB868C562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9C0AD6-C790-49AA-AC26-E0C8C0FF02E0}" type="datetimeFigureOut">
              <a:rPr lang="de-DE"/>
              <a:pPr>
                <a:defRPr/>
              </a:pPr>
              <a:t>21.05.2026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246421-188A-C7FB-8D07-B929D0AC6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08970A-A218-160D-8D7B-FDF7C7D76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292956-9310-4411-97D2-29BACBE807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ervizi.lavoro.gov.it/runts/it-i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-eu-01.kc-usercontent.com/51b1870b-7b90-011c-d554-7ce453c11c9a/8b1c8f8b-2bfb-489f-8827-4978bf7c8648/Mod%20E%20Libre%20Office%20IT.pdf" TargetMode="External"/><Relationship Id="rId7" Type="http://schemas.openxmlformats.org/officeDocument/2006/relationships/hyperlink" Target="https://assets-eu-01.kc-usercontent.com/51b1870b-7b90-011c-d554-7ce453c11c9a/c47cc82e-5ad3-47b1-9387-59717d461e06/Modello%20C_relazione%20di%20missione.pdf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sets-eu-01.kc-usercontent.com/51b1870b-7b90-011c-d554-7ce453c11c9a/4e3ffa50-85d0-4066-b9bd-2037df26bba0/Mod%20B%20Libre%20Office%20IT.pdf" TargetMode="External"/><Relationship Id="rId5" Type="http://schemas.openxmlformats.org/officeDocument/2006/relationships/hyperlink" Target="https://assets-eu-01.kc-usercontent.com/51b1870b-7b90-011c-d554-7ce453c11c9a/a13d2c27-52bc-49ba-ae38-cf417c2871a1/Mod%20A%20Libre%20Office%20IT.pdf" TargetMode="External"/><Relationship Id="rId4" Type="http://schemas.openxmlformats.org/officeDocument/2006/relationships/hyperlink" Target="https://assets-eu-01.kc-usercontent.com/51b1870b-7b90-011c-d554-7ce453c11c9a/1673fd1c-2237-45d4-a9b3-de2461a198d9/Mod%20D%20Libre%20Office%20IT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m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-eu-01.kc-usercontent.com/51b1870b-7b90-011c-d554-7ce453c11c9a/066a3957-c7bc-4224-8edb-2e8679743590/Fundraisingbericht%20-%20Rendiconto%20raccolta%20fond%20IT-DE%20NEU.pdf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.vimeo.com/video/1167410112?h=8916d4537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B299444-087D-5F32-A65C-2ABC18339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442"/>
            <a:ext cx="9144000" cy="513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01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>
            <a:extLst>
              <a:ext uri="{FF2B5EF4-FFF2-40B4-BE49-F238E27FC236}">
                <a16:creationId xmlns:a16="http://schemas.microsoft.com/office/drawing/2014/main" id="{061C2916-84E5-BD20-D2FF-7C8123D0C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0238" y="365125"/>
            <a:ext cx="7886700" cy="831850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>
                <a:latin typeface="Calibri" panose="020F0502020204030204" pitchFamily="34" charset="0"/>
                <a:cs typeface="Calibri" panose="020F0502020204030204" pitchFamily="34" charset="0"/>
              </a:rPr>
              <a:t>2. Le sezioni più importanti del </a:t>
            </a:r>
            <a:r>
              <a:rPr lang="it-IT" sz="2600" err="1">
                <a:latin typeface="Calibri" panose="020F0502020204030204" pitchFamily="34" charset="0"/>
                <a:cs typeface="Calibri" panose="020F0502020204030204" pitchFamily="34" charset="0"/>
              </a:rPr>
              <a:t>Runts</a:t>
            </a:r>
            <a:r>
              <a:rPr lang="it-IT" sz="2600">
                <a:latin typeface="Calibri" panose="020F0502020204030204" pitchFamily="34" charset="0"/>
                <a:cs typeface="Calibri" panose="020F0502020204030204" pitchFamily="34" charset="0"/>
              </a:rPr>
              <a:t> e i relativi vantaggi</a:t>
            </a:r>
            <a:endParaRPr lang="de-DE" altLang="de-DE" sz="2600">
              <a:latin typeface="Calibri"/>
              <a:ea typeface="Calibri"/>
              <a:cs typeface="Calibri"/>
            </a:endParaRPr>
          </a:p>
        </p:txBody>
      </p:sp>
      <p:sp>
        <p:nvSpPr>
          <p:cNvPr id="16387" name="Textplatzhalter 3">
            <a:extLst>
              <a:ext uri="{FF2B5EF4-FFF2-40B4-BE49-F238E27FC236}">
                <a16:creationId xmlns:a16="http://schemas.microsoft.com/office/drawing/2014/main" id="{9EC861A4-6446-5592-5C12-4202912DCD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238161"/>
            <a:ext cx="3868738" cy="608013"/>
          </a:xfrm>
          <a:solidFill>
            <a:srgbClr val="CCECFF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altLang="de-DE" sz="1600">
                <a:latin typeface="Calibri" panose="020F0502020204030204" pitchFamily="34" charset="0"/>
                <a:cs typeface="Calibri" panose="020F0502020204030204" pitchFamily="34" charset="0"/>
              </a:rPr>
              <a:t>Organizzazioni di volontariato (ODV)</a:t>
            </a:r>
          </a:p>
        </p:txBody>
      </p:sp>
      <p:sp>
        <p:nvSpPr>
          <p:cNvPr id="16388" name="Textplatzhalter 5">
            <a:extLst>
              <a:ext uri="{FF2B5EF4-FFF2-40B4-BE49-F238E27FC236}">
                <a16:creationId xmlns:a16="http://schemas.microsoft.com/office/drawing/2014/main" id="{F21B85B8-28D0-9E8C-0D42-C70E737952A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603750" y="1238161"/>
            <a:ext cx="3906838" cy="608013"/>
          </a:xfrm>
          <a:solidFill>
            <a:srgbClr val="EAEAEA"/>
          </a:solid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it-IT" altLang="de-DE" sz="1600">
                <a:latin typeface="Calibri" panose="020F0502020204030204" pitchFamily="34" charset="0"/>
                <a:cs typeface="Calibri" panose="020F0502020204030204" pitchFamily="34" charset="0"/>
              </a:rPr>
              <a:t>Associazioni di promozione sociale</a:t>
            </a:r>
          </a:p>
          <a:p>
            <a:pPr algn="ctr"/>
            <a:r>
              <a:rPr lang="it-IT" altLang="de-DE" sz="1600">
                <a:latin typeface="Calibri" panose="020F0502020204030204" pitchFamily="34" charset="0"/>
                <a:cs typeface="Calibri" panose="020F0502020204030204" pitchFamily="34" charset="0"/>
              </a:rPr>
              <a:t> (APS)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2084A7A-61BE-BFA7-E99E-73848C4E9154}"/>
              </a:ext>
            </a:extLst>
          </p:cNvPr>
          <p:cNvSpPr txBox="1"/>
          <p:nvPr/>
        </p:nvSpPr>
        <p:spPr>
          <a:xfrm>
            <a:off x="611863" y="2289951"/>
            <a:ext cx="7886700" cy="41395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ts val="600"/>
              </a:spcBef>
              <a:defRPr/>
            </a:pPr>
            <a:endParaRPr lang="de-DE" sz="100" b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ts val="1600"/>
              </a:lnSpc>
              <a:spcBef>
                <a:spcPts val="600"/>
              </a:spcBef>
              <a:defRPr/>
            </a:pPr>
            <a:endParaRPr lang="de-DE" sz="1400" b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ts val="1600"/>
              </a:lnSpc>
              <a:spcBef>
                <a:spcPts val="600"/>
              </a:spcBef>
              <a:defRPr/>
            </a:pPr>
            <a:endParaRPr lang="de-DE" altLang="de-DE" sz="1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600"/>
              </a:lnSpc>
              <a:spcBef>
                <a:spcPts val="600"/>
              </a:spcBef>
              <a:defRPr/>
            </a:pPr>
            <a:endParaRPr lang="de-DE" altLang="de-DE" sz="1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600"/>
              </a:lnSpc>
              <a:spcBef>
                <a:spcPts val="600"/>
              </a:spcBef>
              <a:defRPr/>
            </a:pPr>
            <a:endParaRPr lang="de-DE" altLang="de-DE" sz="10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600"/>
              </a:lnSpc>
              <a:spcBef>
                <a:spcPts val="600"/>
              </a:spcBef>
              <a:defRPr/>
            </a:pPr>
            <a:endParaRPr lang="de-DE" altLang="de-DE" sz="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600"/>
              </a:lnSpc>
              <a:spcBef>
                <a:spcPts val="600"/>
              </a:spcBef>
              <a:defRPr/>
            </a:pPr>
            <a:endParaRPr lang="de-DE" altLang="de-DE" sz="1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de-DE" altLang="de-DE" sz="1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600"/>
              </a:lnSpc>
              <a:spcBef>
                <a:spcPts val="600"/>
              </a:spcBef>
              <a:defRPr/>
            </a:pPr>
            <a:endParaRPr lang="de-DE" altLang="de-DE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600"/>
              </a:lnSpc>
              <a:spcBef>
                <a:spcPts val="600"/>
              </a:spcBef>
              <a:defRPr/>
            </a:pPr>
            <a:endParaRPr lang="de-DE" altLang="de-DE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de-DE" altLang="de-DE" sz="1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600"/>
              </a:lnSpc>
              <a:spcBef>
                <a:spcPts val="600"/>
              </a:spcBef>
              <a:defRPr/>
            </a:pPr>
            <a:endParaRPr lang="de-DE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  <a:defRPr/>
            </a:pPr>
            <a:endParaRPr lang="de-DE" altLang="de-DE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altLang="de-DE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  <a:defRPr/>
            </a:pPr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0" name="Textfeld 4">
            <a:extLst>
              <a:ext uri="{FF2B5EF4-FFF2-40B4-BE49-F238E27FC236}">
                <a16:creationId xmlns:a16="http://schemas.microsoft.com/office/drawing/2014/main" id="{0170C869-2FAA-DC02-63F1-E3EB5E9B3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908801"/>
            <a:ext cx="7877750" cy="298450"/>
          </a:xfrm>
          <a:prstGeom prst="rect">
            <a:avLst/>
          </a:prstGeom>
          <a:solidFill>
            <a:srgbClr val="FFC9C9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1600"/>
              </a:lnSpc>
              <a:spcBef>
                <a:spcPts val="600"/>
              </a:spcBef>
            </a:pPr>
            <a:r>
              <a:rPr lang="it-IT" altLang="de-DE" sz="1600" b="1">
                <a:latin typeface="Calibri" panose="020F0502020204030204" pitchFamily="34" charset="0"/>
                <a:cs typeface="Calibri" panose="020F0502020204030204" pitchFamily="34" charset="0"/>
              </a:rPr>
              <a:t>Che cosa hanno in comune?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3C7E5A6-D4F8-ADF3-1176-E6DAC859EF15}"/>
              </a:ext>
            </a:extLst>
          </p:cNvPr>
          <p:cNvSpPr txBox="1"/>
          <p:nvPr/>
        </p:nvSpPr>
        <p:spPr>
          <a:xfrm>
            <a:off x="675223" y="2611431"/>
            <a:ext cx="7847964" cy="286873"/>
          </a:xfrm>
          <a:prstGeom prst="rect">
            <a:avLst/>
          </a:prstGeom>
          <a:solidFill>
            <a:srgbClr val="FFC9C9">
              <a:alpha val="27059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1600"/>
              </a:lnSpc>
              <a:spcBef>
                <a:spcPts val="600"/>
              </a:spcBef>
              <a:defRPr/>
            </a:pPr>
            <a:r>
              <a:rPr lang="it-IT" sz="1200" b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solo le associazioni </a:t>
            </a:r>
            <a:r>
              <a:rPr lang="it-IT" sz="120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possono iscriversi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FA740C1-0D55-AAB8-E484-9846E550CFEC}"/>
              </a:ext>
            </a:extLst>
          </p:cNvPr>
          <p:cNvSpPr txBox="1"/>
          <p:nvPr/>
        </p:nvSpPr>
        <p:spPr>
          <a:xfrm>
            <a:off x="673767" y="2949707"/>
            <a:ext cx="7843171" cy="286873"/>
          </a:xfrm>
          <a:prstGeom prst="rect">
            <a:avLst/>
          </a:prstGeom>
          <a:solidFill>
            <a:srgbClr val="FFC9C9">
              <a:alpha val="27059"/>
            </a:srgb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  <a:spcBef>
                <a:spcPts val="600"/>
              </a:spcBef>
              <a:defRPr/>
            </a:pPr>
            <a:r>
              <a:rPr lang="it-IT" sz="1200" b="1">
                <a:latin typeface="Calibri" panose="020F0502020204030204" pitchFamily="34" charset="0"/>
                <a:cs typeface="Calibri" panose="020F0502020204030204" pitchFamily="34" charset="0"/>
              </a:rPr>
              <a:t>l’attività volontaria </a:t>
            </a:r>
            <a:r>
              <a:rPr lang="it-IT" sz="1200">
                <a:latin typeface="Calibri" panose="020F0502020204030204" pitchFamily="34" charset="0"/>
                <a:cs typeface="Calibri" panose="020F0502020204030204" pitchFamily="34" charset="0"/>
              </a:rPr>
              <a:t>deve prevalere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A61C759-099B-B4AD-641C-040B6B307E8F}"/>
              </a:ext>
            </a:extLst>
          </p:cNvPr>
          <p:cNvSpPr txBox="1"/>
          <p:nvPr/>
        </p:nvSpPr>
        <p:spPr>
          <a:xfrm>
            <a:off x="680899" y="3294562"/>
            <a:ext cx="7829689" cy="286873"/>
          </a:xfrm>
          <a:prstGeom prst="rect">
            <a:avLst/>
          </a:prstGeom>
          <a:solidFill>
            <a:srgbClr val="FFC9C9">
              <a:alpha val="27059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1600"/>
              </a:lnSpc>
              <a:spcBef>
                <a:spcPts val="600"/>
              </a:spcBef>
              <a:defRPr/>
            </a:pPr>
            <a:r>
              <a:rPr lang="it-IT" sz="1200" kern="100">
                <a:latin typeface="Calibri"/>
                <a:ea typeface="Calibri"/>
                <a:cs typeface="Calibri"/>
              </a:rPr>
              <a:t>Si devono svolgere </a:t>
            </a:r>
            <a:r>
              <a:rPr lang="it-IT" sz="1200" b="1" kern="100">
                <a:latin typeface="Calibri"/>
                <a:ea typeface="Calibri"/>
                <a:cs typeface="Calibri"/>
              </a:rPr>
              <a:t>principalmente o esclusivamente attività di interesse generale e senza scopo di lucro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FEA172D-60FA-654B-6EBE-BF4AC5850619}"/>
              </a:ext>
            </a:extLst>
          </p:cNvPr>
          <p:cNvSpPr txBox="1"/>
          <p:nvPr/>
        </p:nvSpPr>
        <p:spPr>
          <a:xfrm>
            <a:off x="681634" y="4077072"/>
            <a:ext cx="7816054" cy="286873"/>
          </a:xfrm>
          <a:prstGeom prst="rect">
            <a:avLst/>
          </a:prstGeom>
          <a:solidFill>
            <a:srgbClr val="FFC9C9">
              <a:alpha val="27059"/>
            </a:srgb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  <a:spcBef>
                <a:spcPts val="600"/>
              </a:spcBef>
              <a:defRPr/>
            </a:pPr>
            <a:r>
              <a:rPr lang="it-IT" sz="1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accesso al 5 per mille</a:t>
            </a:r>
            <a:endParaRPr lang="it-IT" sz="120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F80E25B-842E-6C6A-876E-7BC5194ECE01}"/>
              </a:ext>
            </a:extLst>
          </p:cNvPr>
          <p:cNvSpPr txBox="1"/>
          <p:nvPr/>
        </p:nvSpPr>
        <p:spPr>
          <a:xfrm>
            <a:off x="680441" y="4417299"/>
            <a:ext cx="7823921" cy="286873"/>
          </a:xfrm>
          <a:prstGeom prst="rect">
            <a:avLst/>
          </a:prstGeom>
          <a:solidFill>
            <a:srgbClr val="FFC9C9">
              <a:alpha val="27059"/>
            </a:srgb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  <a:spcBef>
                <a:spcPts val="600"/>
              </a:spcBef>
              <a:defRPr/>
            </a:pPr>
            <a:r>
              <a:rPr lang="it-IT" sz="1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esenzione dall’imposta di bollo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E1B6E17-CFF3-7F2E-25F0-DA5A74E016D8}"/>
              </a:ext>
            </a:extLst>
          </p:cNvPr>
          <p:cNvSpPr txBox="1"/>
          <p:nvPr/>
        </p:nvSpPr>
        <p:spPr>
          <a:xfrm>
            <a:off x="673767" y="4739517"/>
            <a:ext cx="7816054" cy="286873"/>
          </a:xfrm>
          <a:prstGeom prst="rect">
            <a:avLst/>
          </a:prstGeom>
          <a:solidFill>
            <a:srgbClr val="FFC9C9">
              <a:alpha val="27059"/>
            </a:srgb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  <a:spcBef>
                <a:spcPts val="600"/>
              </a:spcBef>
              <a:defRPr/>
            </a:pPr>
            <a:r>
              <a:rPr lang="it-IT" sz="1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esenzione dall’imposta di registro per ODV, imposta di registro in misura fissa per APS</a:t>
            </a:r>
            <a:r>
              <a:rPr lang="it-IT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E6DA3BB-B1D8-7A60-71F7-06D76F617494}"/>
              </a:ext>
            </a:extLst>
          </p:cNvPr>
          <p:cNvSpPr txBox="1"/>
          <p:nvPr/>
        </p:nvSpPr>
        <p:spPr>
          <a:xfrm>
            <a:off x="677402" y="5079744"/>
            <a:ext cx="7808784" cy="286873"/>
          </a:xfrm>
          <a:prstGeom prst="rect">
            <a:avLst/>
          </a:prstGeom>
          <a:solidFill>
            <a:srgbClr val="FFC9C9">
              <a:alpha val="27059"/>
            </a:srgbClr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it-IT" sz="1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esenzione IRAP </a:t>
            </a:r>
            <a:r>
              <a:rPr lang="it-IT" sz="1200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(resta fermo l’obbligo di presentazione della dichiarazione IRAP)</a:t>
            </a:r>
            <a:endParaRPr lang="it-IT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387BB5C-21EF-E6F4-7CB0-B7A4483959EB}"/>
              </a:ext>
            </a:extLst>
          </p:cNvPr>
          <p:cNvSpPr txBox="1"/>
          <p:nvPr/>
        </p:nvSpPr>
        <p:spPr>
          <a:xfrm>
            <a:off x="670132" y="5414418"/>
            <a:ext cx="7816054" cy="286873"/>
          </a:xfrm>
          <a:prstGeom prst="rect">
            <a:avLst/>
          </a:prstGeom>
          <a:solidFill>
            <a:srgbClr val="FFC9C9">
              <a:alpha val="27059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1600"/>
              </a:lnSpc>
              <a:spcBef>
                <a:spcPts val="600"/>
              </a:spcBef>
              <a:defRPr/>
            </a:pPr>
            <a:r>
              <a:rPr lang="it-IT" sz="1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elargizioni liberali detraibili</a:t>
            </a:r>
            <a:r>
              <a:rPr lang="it-IT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(nelle </a:t>
            </a:r>
            <a:r>
              <a:rPr lang="it-IT" sz="1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ODV 35%, </a:t>
            </a:r>
            <a:r>
              <a:rPr lang="it-IT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nelle </a:t>
            </a:r>
            <a:r>
              <a:rPr lang="it-IT" sz="1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APS 30%</a:t>
            </a:r>
            <a:r>
              <a:rPr lang="it-IT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 o </a:t>
            </a:r>
            <a:r>
              <a:rPr lang="it-IT" sz="1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deducibili</a:t>
            </a:r>
            <a:endParaRPr lang="it-IT" sz="1200" b="1" kern="100">
              <a:latin typeface="Calibri"/>
              <a:ea typeface="Calibri"/>
              <a:cs typeface="Calibri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23AF18A-EFC9-978C-C75C-757B55348FED}"/>
              </a:ext>
            </a:extLst>
          </p:cNvPr>
          <p:cNvSpPr txBox="1"/>
          <p:nvPr/>
        </p:nvSpPr>
        <p:spPr>
          <a:xfrm>
            <a:off x="670545" y="5741822"/>
            <a:ext cx="7816054" cy="492058"/>
          </a:xfrm>
          <a:prstGeom prst="rect">
            <a:avLst/>
          </a:prstGeom>
          <a:solidFill>
            <a:srgbClr val="FFC9C9">
              <a:alpha val="27059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1600"/>
              </a:lnSpc>
              <a:spcBef>
                <a:spcPts val="600"/>
              </a:spcBef>
              <a:defRPr/>
            </a:pPr>
            <a:r>
              <a:rPr lang="it-IT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possibilità di optare </a:t>
            </a:r>
            <a:r>
              <a:rPr lang="it-IT" sz="1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per regime forfettario</a:t>
            </a:r>
            <a:r>
              <a:rPr lang="it-IT" sz="1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(art. 86 CTS, per entrate da attività commerciali fino a 85.000 €: in vigore dal 1 gennaio 2026)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8F9ED6A-8A0C-F83E-22C5-6BD79A596BA0}"/>
              </a:ext>
            </a:extLst>
          </p:cNvPr>
          <p:cNvSpPr txBox="1"/>
          <p:nvPr/>
        </p:nvSpPr>
        <p:spPr>
          <a:xfrm>
            <a:off x="3288116" y="2276539"/>
            <a:ext cx="2534194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altLang="de-DE" sz="1400" b="1">
                <a:latin typeface="Calibri" panose="020F0502020204030204" pitchFamily="34" charset="0"/>
                <a:cs typeface="Calibri" panose="020F0502020204030204" pitchFamily="34" charset="0"/>
              </a:rPr>
              <a:t>Presupposti comuni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A388F75-D944-E37B-DF18-F46B29D61A68}"/>
              </a:ext>
            </a:extLst>
          </p:cNvPr>
          <p:cNvSpPr txBox="1"/>
          <p:nvPr/>
        </p:nvSpPr>
        <p:spPr>
          <a:xfrm>
            <a:off x="3510184" y="3743595"/>
            <a:ext cx="2090057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altLang="de-DE" sz="1400" b="1">
                <a:latin typeface="Calibri" panose="020F0502020204030204" pitchFamily="34" charset="0"/>
                <a:cs typeface="Calibri" panose="020F0502020204030204" pitchFamily="34" charset="0"/>
              </a:rPr>
              <a:t>Vantaggi comuni</a:t>
            </a:r>
            <a:endParaRPr lang="de-DE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F588311-F024-925B-9F5A-F2F088BBCED9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59277D6-82A5-AFFE-EE01-3767655AF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7C6797CC-5004-C243-84EA-61D96282908B}"/>
              </a:ext>
            </a:extLst>
          </p:cNvPr>
          <p:cNvSpPr/>
          <p:nvPr/>
        </p:nvSpPr>
        <p:spPr>
          <a:xfrm>
            <a:off x="8034705" y="6361190"/>
            <a:ext cx="449419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-9-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>
            <a:extLst>
              <a:ext uri="{FF2B5EF4-FFF2-40B4-BE49-F238E27FC236}">
                <a16:creationId xmlns:a16="http://schemas.microsoft.com/office/drawing/2014/main" id="{A3DEEE37-962D-CCD7-04D0-4F9CA35CE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0238" y="365125"/>
            <a:ext cx="7886700" cy="60638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>
                <a:latin typeface="Calibri" panose="020F0502020204030204" pitchFamily="34" charset="0"/>
                <a:cs typeface="Calibri" panose="020F0502020204030204" pitchFamily="34" charset="0"/>
              </a:rPr>
              <a:t>2. Le sezioni più importanti del </a:t>
            </a:r>
            <a:r>
              <a:rPr lang="it-IT" sz="2600" err="1">
                <a:latin typeface="Calibri" panose="020F0502020204030204" pitchFamily="34" charset="0"/>
                <a:cs typeface="Calibri" panose="020F0502020204030204" pitchFamily="34" charset="0"/>
              </a:rPr>
              <a:t>Runts</a:t>
            </a:r>
            <a:r>
              <a:rPr lang="it-IT" sz="2600">
                <a:latin typeface="Calibri" panose="020F0502020204030204" pitchFamily="34" charset="0"/>
                <a:cs typeface="Calibri" panose="020F0502020204030204" pitchFamily="34" charset="0"/>
              </a:rPr>
              <a:t> e i relativi vantaggi</a:t>
            </a:r>
            <a:endParaRPr lang="de-DE" altLang="de-DE" sz="2600">
              <a:latin typeface="Calibri"/>
              <a:ea typeface="Calibri"/>
              <a:cs typeface="Calibri"/>
            </a:endParaRPr>
          </a:p>
        </p:txBody>
      </p:sp>
      <p:sp>
        <p:nvSpPr>
          <p:cNvPr id="17411" name="Textplatzhalter 3">
            <a:extLst>
              <a:ext uri="{FF2B5EF4-FFF2-40B4-BE49-F238E27FC236}">
                <a16:creationId xmlns:a16="http://schemas.microsoft.com/office/drawing/2014/main" id="{B5EAFA06-4E70-2168-4E9A-B02574A3B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9485" y="1796183"/>
            <a:ext cx="3868738" cy="598487"/>
          </a:xfrm>
          <a:solidFill>
            <a:srgbClr val="CCECFF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altLang="de-DE" sz="1600">
                <a:latin typeface="Calibri" panose="020F0502020204030204" pitchFamily="34" charset="0"/>
                <a:cs typeface="Calibri" panose="020F0502020204030204" pitchFamily="34" charset="0"/>
              </a:rPr>
              <a:t>Organizzazioni di volontariato</a:t>
            </a:r>
          </a:p>
        </p:txBody>
      </p:sp>
      <p:sp>
        <p:nvSpPr>
          <p:cNvPr id="17412" name="Inhaltsplatzhalter 4">
            <a:extLst>
              <a:ext uri="{FF2B5EF4-FFF2-40B4-BE49-F238E27FC236}">
                <a16:creationId xmlns:a16="http://schemas.microsoft.com/office/drawing/2014/main" id="{6625636C-0C8D-C16B-ECF0-18DD0C18191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633016" y="2492896"/>
            <a:ext cx="3868738" cy="3681700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de-DE" altLang="de-DE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altLang="de-DE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de-DE" altLang="de-DE" sz="15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altLang="de-DE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3" name="Textplatzhalter 5">
            <a:extLst>
              <a:ext uri="{FF2B5EF4-FFF2-40B4-BE49-F238E27FC236}">
                <a16:creationId xmlns:a16="http://schemas.microsoft.com/office/drawing/2014/main" id="{72D5AD03-2E0A-298B-94EE-DDD1291DA67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640264" y="1792288"/>
            <a:ext cx="3887787" cy="596900"/>
          </a:xfrm>
          <a:solidFill>
            <a:srgbClr val="EAEAEA"/>
          </a:soli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it-IT" altLang="de-DE" sz="1600">
                <a:latin typeface="Calibri" panose="020F0502020204030204" pitchFamily="34" charset="0"/>
                <a:cs typeface="Calibri" panose="020F0502020204030204" pitchFamily="34" charset="0"/>
              </a:rPr>
              <a:t>Associazioni di promozione sociale</a:t>
            </a:r>
          </a:p>
          <a:p>
            <a:pPr algn="ctr"/>
            <a:endParaRPr lang="de-DE" altLang="de-DE" sz="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4" name="Inhaltsplatzhalter 6">
            <a:extLst>
              <a:ext uri="{FF2B5EF4-FFF2-40B4-BE49-F238E27FC236}">
                <a16:creationId xmlns:a16="http://schemas.microsoft.com/office/drawing/2014/main" id="{F60A309C-FB37-D314-2CC8-1518B24BD7AE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4664869" y="2492896"/>
            <a:ext cx="3887788" cy="3681701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endParaRPr lang="de-DE" altLang="de-DE" sz="1400" b="1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de-DE" altLang="de-DE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altLang="de-DE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altLang="de-DE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de-DE" altLang="de-DE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de-DE" altLang="de-DE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de-DE" altLang="de-DE" sz="1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de-DE" altLang="de-DE" sz="1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altLang="de-DE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e-DE" altLang="de-DE" sz="2400"/>
          </a:p>
          <a:p>
            <a:endParaRPr lang="de-DE" altLang="de-DE" sz="2400"/>
          </a:p>
        </p:txBody>
      </p:sp>
      <p:sp>
        <p:nvSpPr>
          <p:cNvPr id="17415" name="Textfeld 1">
            <a:extLst>
              <a:ext uri="{FF2B5EF4-FFF2-40B4-BE49-F238E27FC236}">
                <a16:creationId xmlns:a16="http://schemas.microsoft.com/office/drawing/2014/main" id="{0B67AD51-1BA8-B2D0-4863-A721D7BDF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1195897"/>
            <a:ext cx="7886700" cy="338138"/>
          </a:xfrm>
          <a:prstGeom prst="rect">
            <a:avLst/>
          </a:prstGeom>
          <a:solidFill>
            <a:srgbClr val="FFDDDD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de-DE" sz="16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 cosa si differenziano queste due sezioni?</a:t>
            </a:r>
            <a:endParaRPr lang="it-IT" altLang="de-DE" sz="16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4A332-4BFF-D630-BB89-C554602213ED}"/>
              </a:ext>
            </a:extLst>
          </p:cNvPr>
          <p:cNvSpPr txBox="1"/>
          <p:nvPr/>
        </p:nvSpPr>
        <p:spPr>
          <a:xfrm>
            <a:off x="649484" y="2492896"/>
            <a:ext cx="3849357" cy="307777"/>
          </a:xfrm>
          <a:prstGeom prst="rect">
            <a:avLst/>
          </a:prstGeom>
          <a:solidFill>
            <a:srgbClr val="CCECFF">
              <a:alpha val="3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altLang="de-DE" sz="1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acronimo ODV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E01411C-4814-17CC-80CF-97870451B8BF}"/>
              </a:ext>
            </a:extLst>
          </p:cNvPr>
          <p:cNvSpPr txBox="1"/>
          <p:nvPr/>
        </p:nvSpPr>
        <p:spPr>
          <a:xfrm>
            <a:off x="4661547" y="2492896"/>
            <a:ext cx="3908551" cy="307777"/>
          </a:xfrm>
          <a:prstGeom prst="rect">
            <a:avLst/>
          </a:prstGeom>
          <a:solidFill>
            <a:srgbClr val="EAEAEA">
              <a:alpha val="3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altLang="de-DE" sz="1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acronimo APS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2507A90-DF92-1C7C-C91F-67EB57F46D53}"/>
              </a:ext>
            </a:extLst>
          </p:cNvPr>
          <p:cNvSpPr txBox="1"/>
          <p:nvPr/>
        </p:nvSpPr>
        <p:spPr>
          <a:xfrm>
            <a:off x="649484" y="2963557"/>
            <a:ext cx="3868737" cy="492443"/>
          </a:xfrm>
          <a:prstGeom prst="rect">
            <a:avLst/>
          </a:prstGeom>
          <a:solidFill>
            <a:srgbClr val="CCECFF">
              <a:alpha val="34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altLang="de-DE" sz="1300">
                <a:latin typeface="Calibri" panose="020F0502020204030204" pitchFamily="34" charset="0"/>
                <a:cs typeface="Calibri" panose="020F0502020204030204" pitchFamily="34" charset="0"/>
              </a:rPr>
              <a:t>devono svolgere l’attività </a:t>
            </a:r>
            <a:r>
              <a:rPr lang="it-IT" altLang="de-DE" sz="1300" b="1">
                <a:latin typeface="Calibri" panose="020F0502020204030204" pitchFamily="34" charset="0"/>
                <a:cs typeface="Calibri" panose="020F0502020204030204" pitchFamily="34" charset="0"/>
              </a:rPr>
              <a:t>prevalentemente in favore di terzi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6249073-0CE4-7B94-272A-674E473BCCAA}"/>
              </a:ext>
            </a:extLst>
          </p:cNvPr>
          <p:cNvSpPr txBox="1"/>
          <p:nvPr/>
        </p:nvSpPr>
        <p:spPr>
          <a:xfrm>
            <a:off x="649485" y="3608843"/>
            <a:ext cx="3868737" cy="492443"/>
          </a:xfrm>
          <a:prstGeom prst="rect">
            <a:avLst/>
          </a:prstGeom>
          <a:solidFill>
            <a:srgbClr val="CCECFF">
              <a:alpha val="34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altLang="de-DE" sz="13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 </a:t>
            </a:r>
            <a:r>
              <a:rPr lang="it-IT" altLang="de-DE" sz="13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propri soci </a:t>
            </a:r>
            <a:r>
              <a:rPr lang="it-IT" altLang="de-DE" sz="1300" b="1" u="sng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non</a:t>
            </a:r>
            <a:r>
              <a:rPr lang="it-IT" altLang="de-DE" sz="13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possono essere assunti</a:t>
            </a:r>
            <a:r>
              <a:rPr lang="it-IT" altLang="de-DE" sz="13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o retribuiti in qualsiasi forma</a:t>
            </a:r>
            <a:endParaRPr lang="it-IT" altLang="de-DE" sz="13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29667F7-8A14-8B74-4661-008CB5FBA19F}"/>
              </a:ext>
            </a:extLst>
          </p:cNvPr>
          <p:cNvSpPr txBox="1"/>
          <p:nvPr/>
        </p:nvSpPr>
        <p:spPr>
          <a:xfrm>
            <a:off x="655675" y="4230087"/>
            <a:ext cx="3864287" cy="692497"/>
          </a:xfrm>
          <a:prstGeom prst="rect">
            <a:avLst/>
          </a:prstGeom>
          <a:solidFill>
            <a:srgbClr val="CCECFF">
              <a:alpha val="34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altLang="de-DE" sz="13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numero consentito di dipendenti: </a:t>
            </a:r>
            <a:r>
              <a:rPr lang="it-IT" altLang="de-DE" sz="13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max. 50 % del numero dei volontari</a:t>
            </a:r>
            <a:r>
              <a:rPr lang="it-IT" altLang="de-DE" sz="13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iscritti nel registro dei volontari</a:t>
            </a:r>
          </a:p>
          <a:p>
            <a:pPr algn="just"/>
            <a:endParaRPr lang="de-DE" altLang="de-DE" sz="13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7664C92-E0A5-D01B-248C-1D606ABCC5F9}"/>
              </a:ext>
            </a:extLst>
          </p:cNvPr>
          <p:cNvSpPr txBox="1"/>
          <p:nvPr/>
        </p:nvSpPr>
        <p:spPr>
          <a:xfrm>
            <a:off x="632328" y="5085184"/>
            <a:ext cx="3885893" cy="692497"/>
          </a:xfrm>
          <a:prstGeom prst="rect">
            <a:avLst/>
          </a:prstGeom>
          <a:solidFill>
            <a:srgbClr val="CCECFF">
              <a:alpha val="34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altLang="de-DE" sz="13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 qualità di amministratori</a:t>
            </a:r>
            <a:r>
              <a:rPr lang="it-IT" altLang="de-DE" sz="13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(membri del consiglio direttivo) possono essere eletti </a:t>
            </a:r>
            <a:r>
              <a:rPr lang="it-IT" altLang="de-DE" sz="13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esclusivamente soci dell'associazione o soci degli enti aderenti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33C3144-2399-E55E-161E-5AF598282CA6}"/>
              </a:ext>
            </a:extLst>
          </p:cNvPr>
          <p:cNvSpPr/>
          <p:nvPr/>
        </p:nvSpPr>
        <p:spPr bwMode="auto">
          <a:xfrm>
            <a:off x="2339752" y="4606209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17A4A2B-8BDA-EBC6-42D6-0EB4EEB91312}"/>
              </a:ext>
            </a:extLst>
          </p:cNvPr>
          <p:cNvSpPr txBox="1"/>
          <p:nvPr/>
        </p:nvSpPr>
        <p:spPr>
          <a:xfrm>
            <a:off x="4692640" y="2994334"/>
            <a:ext cx="3868737" cy="492443"/>
          </a:xfrm>
          <a:prstGeom prst="rect">
            <a:avLst/>
          </a:prstGeom>
          <a:solidFill>
            <a:srgbClr val="EAEAEA">
              <a:alpha val="34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altLang="de-DE" sz="1300">
                <a:latin typeface="Calibri" panose="020F0502020204030204" pitchFamily="34" charset="0"/>
                <a:cs typeface="Calibri" panose="020F0502020204030204" pitchFamily="34" charset="0"/>
              </a:rPr>
              <a:t>possono svolgere l’attività </a:t>
            </a:r>
            <a:r>
              <a:rPr lang="it-IT" altLang="de-DE" sz="1300" b="1">
                <a:latin typeface="Calibri" panose="020F0502020204030204" pitchFamily="34" charset="0"/>
                <a:cs typeface="Calibri" panose="020F0502020204030204" pitchFamily="34" charset="0"/>
              </a:rPr>
              <a:t>in favore di soci, familiari o terzi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9877864-F68B-5EF6-B014-C01291B1D8BE}"/>
              </a:ext>
            </a:extLst>
          </p:cNvPr>
          <p:cNvSpPr txBox="1"/>
          <p:nvPr/>
        </p:nvSpPr>
        <p:spPr>
          <a:xfrm>
            <a:off x="4701361" y="3608843"/>
            <a:ext cx="3868737" cy="292388"/>
          </a:xfrm>
          <a:prstGeom prst="rect">
            <a:avLst/>
          </a:prstGeom>
          <a:solidFill>
            <a:srgbClr val="EAEAEA">
              <a:alpha val="34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altLang="de-DE" sz="1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altLang="de-DE" sz="13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 soci possono essere assunti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F1C3870-E68F-1BA6-60E2-5F384DAF0648}"/>
              </a:ext>
            </a:extLst>
          </p:cNvPr>
          <p:cNvSpPr txBox="1"/>
          <p:nvPr/>
        </p:nvSpPr>
        <p:spPr>
          <a:xfrm>
            <a:off x="4710788" y="4244798"/>
            <a:ext cx="3868737" cy="692497"/>
          </a:xfrm>
          <a:prstGeom prst="rect">
            <a:avLst/>
          </a:prstGeom>
          <a:solidFill>
            <a:srgbClr val="EAEAEA">
              <a:alpha val="34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altLang="de-DE" sz="13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numero consentito di dipendenti: </a:t>
            </a:r>
            <a:r>
              <a:rPr lang="it-IT" altLang="de-DE" sz="13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max. 20 % del numero dei soci o 50 % del numero dei volontari </a:t>
            </a:r>
            <a:r>
              <a:rPr lang="it-IT" altLang="de-DE" sz="13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iscritti nel registro dei volontari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13C68B7-BAF3-06B3-EC82-B47522F75259}"/>
              </a:ext>
            </a:extLst>
          </p:cNvPr>
          <p:cNvSpPr txBox="1"/>
          <p:nvPr/>
        </p:nvSpPr>
        <p:spPr>
          <a:xfrm>
            <a:off x="4705191" y="5089520"/>
            <a:ext cx="3885804" cy="892552"/>
          </a:xfrm>
          <a:prstGeom prst="rect">
            <a:avLst/>
          </a:prstGeom>
          <a:solidFill>
            <a:srgbClr val="EAEAEA">
              <a:alpha val="34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altLang="de-DE" sz="13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 </a:t>
            </a:r>
            <a:r>
              <a:rPr lang="it-IT" altLang="de-DE" sz="1300" b="1" u="sng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maggioranza</a:t>
            </a:r>
            <a:r>
              <a:rPr lang="it-IT" altLang="de-DE" sz="13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degli amministratori eletti </a:t>
            </a:r>
            <a:r>
              <a:rPr lang="it-IT" altLang="de-DE" sz="13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(membri del consiglio direttivo) deve essere composta da </a:t>
            </a:r>
            <a:r>
              <a:rPr lang="it-IT" altLang="de-DE" sz="13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soci dell'Associazione o da soci degli enti aderenti</a:t>
            </a:r>
            <a:r>
              <a:rPr lang="it-IT" altLang="de-DE" sz="13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– è possibile la nomina dall'esterno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4C0B80A-0E2B-3D01-2BA4-80C09F77C8BD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93DDF7A3-6A16-8BE0-2CCB-AAEB85163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80EB675-869C-7327-6342-AC0846BFF9E6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-10-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platzhalter 2">
            <a:extLst>
              <a:ext uri="{FF2B5EF4-FFF2-40B4-BE49-F238E27FC236}">
                <a16:creationId xmlns:a16="http://schemas.microsoft.com/office/drawing/2014/main" id="{74EE006B-F583-6FFF-8503-7811C3C88F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2817" y="1845791"/>
            <a:ext cx="3868737" cy="685800"/>
          </a:xfrm>
          <a:solidFill>
            <a:srgbClr val="CCECFF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altLang="de-DE" sz="1600">
                <a:latin typeface="Calibri" panose="020F0502020204030204" pitchFamily="34" charset="0"/>
                <a:cs typeface="Calibri" panose="020F0502020204030204" pitchFamily="34" charset="0"/>
              </a:rPr>
              <a:t>Organizzazioni di volontariato</a:t>
            </a:r>
          </a:p>
        </p:txBody>
      </p:sp>
      <p:sp>
        <p:nvSpPr>
          <p:cNvPr id="18436" name="Textplatzhalter 4">
            <a:extLst>
              <a:ext uri="{FF2B5EF4-FFF2-40B4-BE49-F238E27FC236}">
                <a16:creationId xmlns:a16="http://schemas.microsoft.com/office/drawing/2014/main" id="{1E63F99F-31A8-7E81-92CD-209530CE642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768753" y="1846970"/>
            <a:ext cx="3887788" cy="685800"/>
          </a:xfrm>
          <a:solidFill>
            <a:srgbClr val="F2F2F2"/>
          </a:soli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it-IT" altLang="de-DE" sz="1600">
                <a:latin typeface="Calibri" panose="020F0502020204030204" pitchFamily="34" charset="0"/>
                <a:cs typeface="Calibri" panose="020F0502020204030204" pitchFamily="34" charset="0"/>
              </a:rPr>
              <a:t>Associazioni di promozione sociale</a:t>
            </a:r>
          </a:p>
          <a:p>
            <a:pPr algn="ctr"/>
            <a:endParaRPr lang="de-DE" altLang="de-DE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8" name="Textfeld 2">
            <a:extLst>
              <a:ext uri="{FF2B5EF4-FFF2-40B4-BE49-F238E27FC236}">
                <a16:creationId xmlns:a16="http://schemas.microsoft.com/office/drawing/2014/main" id="{FA6109DE-6DFE-FC31-4D7C-622E38001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716" y="1294210"/>
            <a:ext cx="7973163" cy="338554"/>
          </a:xfrm>
          <a:prstGeom prst="rect">
            <a:avLst/>
          </a:prstGeom>
          <a:solidFill>
            <a:srgbClr val="FFDDDD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de-DE" sz="16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 cosa si differenziano queste due sezioni?</a:t>
            </a:r>
            <a:endParaRPr lang="it-IT" altLang="de-DE" sz="16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34A9EFC-CF0C-DF9B-07A8-ABB4BA741C81}"/>
              </a:ext>
            </a:extLst>
          </p:cNvPr>
          <p:cNvSpPr txBox="1"/>
          <p:nvPr/>
        </p:nvSpPr>
        <p:spPr>
          <a:xfrm>
            <a:off x="703263" y="2662379"/>
            <a:ext cx="3868737" cy="492443"/>
          </a:xfrm>
          <a:prstGeom prst="rect">
            <a:avLst/>
          </a:prstGeom>
          <a:solidFill>
            <a:srgbClr val="CCECFF">
              <a:alpha val="34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altLang="de-DE" sz="13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Sono considerate a</a:t>
            </a:r>
            <a:r>
              <a:rPr lang="it-IT" sz="13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ttività</a:t>
            </a:r>
            <a:r>
              <a:rPr lang="it-IT" altLang="de-DE" sz="13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non-commerciali</a:t>
            </a:r>
            <a:r>
              <a:rPr lang="it-IT" altLang="de-DE" sz="13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se svolte senza l’impiego di risorse professionali: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720776A-5775-4618-6CA0-1A6931F41242}"/>
              </a:ext>
            </a:extLst>
          </p:cNvPr>
          <p:cNvSpPr txBox="1"/>
          <p:nvPr/>
        </p:nvSpPr>
        <p:spPr>
          <a:xfrm>
            <a:off x="717549" y="3436443"/>
            <a:ext cx="3868737" cy="692497"/>
          </a:xfrm>
          <a:prstGeom prst="rect">
            <a:avLst/>
          </a:prstGeom>
          <a:solidFill>
            <a:srgbClr val="CCECFF">
              <a:alpha val="34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de-DE" sz="13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vendita di </a:t>
            </a:r>
            <a:r>
              <a:rPr lang="it-IT" altLang="de-DE" sz="1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beni acquisiti da terzi a titolo gratuito</a:t>
            </a:r>
            <a:r>
              <a:rPr lang="it-IT" altLang="de-DE" sz="13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(</a:t>
            </a:r>
            <a:r>
              <a:rPr lang="it-IT" altLang="de-DE" sz="13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donazioni in natura</a:t>
            </a:r>
            <a:r>
              <a:rPr lang="it-IT" altLang="de-DE" sz="13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), </a:t>
            </a:r>
            <a:r>
              <a:rPr lang="it-IT" altLang="de-DE" sz="13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(vendita diretta senza intermediari)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1477AEB-6A37-0663-ABE4-1F69A4377AE0}"/>
              </a:ext>
            </a:extLst>
          </p:cNvPr>
          <p:cNvSpPr txBox="1"/>
          <p:nvPr/>
        </p:nvSpPr>
        <p:spPr>
          <a:xfrm>
            <a:off x="698404" y="4199986"/>
            <a:ext cx="3868737" cy="492443"/>
          </a:xfrm>
          <a:prstGeom prst="rect">
            <a:avLst/>
          </a:prstGeom>
          <a:solidFill>
            <a:srgbClr val="CCECFF">
              <a:alpha val="34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de-DE" sz="13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vendita di beni prodotti dagli assistiti e dai volontari </a:t>
            </a:r>
            <a:r>
              <a:rPr lang="it-IT" altLang="de-DE" sz="13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(vendita diretta senza intermediari)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FB25DD-BCBB-1204-63EB-4B159EA48E72}"/>
              </a:ext>
            </a:extLst>
          </p:cNvPr>
          <p:cNvSpPr txBox="1"/>
          <p:nvPr/>
        </p:nvSpPr>
        <p:spPr>
          <a:xfrm>
            <a:off x="689594" y="4775286"/>
            <a:ext cx="3868737" cy="892552"/>
          </a:xfrm>
          <a:prstGeom prst="rect">
            <a:avLst/>
          </a:prstGeom>
          <a:solidFill>
            <a:srgbClr val="CCECFF">
              <a:alpha val="34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de-DE" sz="13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somministrazione di alimenti e bevande in     occasione di raduni, manifestazioni, celebrazioni e simili a carattere occasionale</a:t>
            </a:r>
            <a:r>
              <a:rPr lang="it-IT" altLang="de-DE" sz="13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(vendita diretta, senza         intermediari)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5B5AEAE-D328-65B1-0ED9-D418FE8131F0}"/>
              </a:ext>
            </a:extLst>
          </p:cNvPr>
          <p:cNvSpPr txBox="1"/>
          <p:nvPr/>
        </p:nvSpPr>
        <p:spPr>
          <a:xfrm>
            <a:off x="4802867" y="2684696"/>
            <a:ext cx="3868737" cy="292388"/>
          </a:xfrm>
          <a:prstGeom prst="rect">
            <a:avLst/>
          </a:prstGeom>
          <a:solidFill>
            <a:srgbClr val="F2F2F2">
              <a:alpha val="34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altLang="de-DE" sz="13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Attività considerate non commerciali</a:t>
            </a:r>
            <a:r>
              <a:rPr lang="it-IT" altLang="de-DE" sz="1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0ACC8D-C554-0B56-0E3B-48196B23A1AE}"/>
              </a:ext>
            </a:extLst>
          </p:cNvPr>
          <p:cNvSpPr txBox="1"/>
          <p:nvPr/>
        </p:nvSpPr>
        <p:spPr>
          <a:xfrm>
            <a:off x="4802867" y="3218929"/>
            <a:ext cx="3893227" cy="1292662"/>
          </a:xfrm>
          <a:prstGeom prst="rect">
            <a:avLst/>
          </a:prstGeom>
          <a:solidFill>
            <a:srgbClr val="F2F2F2">
              <a:alpha val="34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de-DE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poche eccezioni, </a:t>
            </a:r>
            <a:r>
              <a:rPr lang="it-IT" altLang="de-DE" sz="1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servizi</a:t>
            </a:r>
            <a:r>
              <a:rPr lang="it-IT" altLang="de-DE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offerti dalle associazioni di promozione sociale </a:t>
            </a:r>
            <a:r>
              <a:rPr lang="it-IT" altLang="de-DE" sz="1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propri associati e ai loro familiari conviventi, nonché alle persone iscritte,</a:t>
            </a:r>
            <a:r>
              <a:rPr lang="it-IT" altLang="de-DE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dietro pagamento di correspettivi specifici; i servizi svolti sono parte della realizzazione degli obiettivi statutari e istituzionali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3BB6E22-91E6-7AEE-CABF-EDB40874ACEB}"/>
              </a:ext>
            </a:extLst>
          </p:cNvPr>
          <p:cNvSpPr txBox="1"/>
          <p:nvPr/>
        </p:nvSpPr>
        <p:spPr>
          <a:xfrm>
            <a:off x="4802867" y="4777796"/>
            <a:ext cx="3868737" cy="892552"/>
          </a:xfrm>
          <a:prstGeom prst="rect">
            <a:avLst/>
          </a:prstGeom>
          <a:solidFill>
            <a:srgbClr val="F2F2F2">
              <a:alpha val="34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it-IT" altLang="de-DE" sz="13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vendita di beni acquisiti da terzi a titolo gratuito </a:t>
            </a:r>
            <a:r>
              <a:rPr lang="it-IT" altLang="de-DE" sz="13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</a:t>
            </a:r>
            <a:r>
              <a:rPr lang="it-IT" altLang="de-DE" sz="1300" b="1" i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donazioni in natura</a:t>
            </a:r>
            <a:r>
              <a:rPr lang="it-IT" altLang="de-DE" sz="13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), </a:t>
            </a:r>
            <a:r>
              <a:rPr lang="it-IT" altLang="de-DE" sz="1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(vendita diretta, senza intermediario e senza l’utilizzo di risorse professionali, </a:t>
            </a:r>
            <a:r>
              <a:rPr lang="it-IT" altLang="de-DE" sz="13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vigore dal 1 gennaio 2026</a:t>
            </a:r>
            <a:r>
              <a:rPr lang="it-IT" altLang="de-DE" sz="1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de-DE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0BE488-99C8-DF5C-DE03-5CFC18749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3970" y="504723"/>
            <a:ext cx="7886700" cy="562328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>
                <a:latin typeface="Calibri" panose="020F0502020204030204" pitchFamily="34" charset="0"/>
                <a:cs typeface="Calibri" panose="020F0502020204030204" pitchFamily="34" charset="0"/>
              </a:rPr>
              <a:t>2. Le sezioni più importanti del </a:t>
            </a:r>
            <a:r>
              <a:rPr lang="it-IT" sz="2600" err="1">
                <a:latin typeface="Calibri" panose="020F0502020204030204" pitchFamily="34" charset="0"/>
                <a:cs typeface="Calibri" panose="020F0502020204030204" pitchFamily="34" charset="0"/>
              </a:rPr>
              <a:t>Runts</a:t>
            </a:r>
            <a:r>
              <a:rPr lang="it-IT" sz="2600">
                <a:latin typeface="Calibri" panose="020F0502020204030204" pitchFamily="34" charset="0"/>
                <a:cs typeface="Calibri" panose="020F0502020204030204" pitchFamily="34" charset="0"/>
              </a:rPr>
              <a:t> e i relativi vantaggi</a:t>
            </a:r>
            <a:endParaRPr lang="de-DE" altLang="de-DE" sz="2600">
              <a:latin typeface="Calibri"/>
              <a:ea typeface="Calibri"/>
              <a:cs typeface="Calibri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3533943-9D65-D33F-4F99-A4C15AEB3BB8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6A393F7-4FAC-C325-1742-4CC94C5E1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CF28373-3B9C-A7C8-4C36-BCBDAE42A888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-11-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87F68C57-E853-9B95-15FE-E9D5772A4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5921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>
                <a:latin typeface="Calibri" panose="020F0502020204030204" pitchFamily="34" charset="0"/>
                <a:cs typeface="Calibri" panose="020F0502020204030204" pitchFamily="34" charset="0"/>
              </a:rPr>
              <a:t>2. Le sezioni più importanti del </a:t>
            </a:r>
            <a:r>
              <a:rPr lang="it-IT" sz="2600" err="1">
                <a:latin typeface="Calibri" panose="020F0502020204030204" pitchFamily="34" charset="0"/>
                <a:cs typeface="Calibri" panose="020F0502020204030204" pitchFamily="34" charset="0"/>
              </a:rPr>
              <a:t>Runts</a:t>
            </a:r>
            <a:r>
              <a:rPr lang="it-IT" sz="2600">
                <a:latin typeface="Calibri" panose="020F0502020204030204" pitchFamily="34" charset="0"/>
                <a:cs typeface="Calibri" panose="020F0502020204030204" pitchFamily="34" charset="0"/>
              </a:rPr>
              <a:t> e i relativi vantaggi</a:t>
            </a:r>
            <a:endParaRPr lang="de-DE" altLang="de-DE" sz="2600">
              <a:latin typeface="Calibri"/>
              <a:ea typeface="Calibri"/>
              <a:cs typeface="Calibri"/>
            </a:endParaRPr>
          </a:p>
        </p:txBody>
      </p:sp>
      <p:sp>
        <p:nvSpPr>
          <p:cNvPr id="21507" name="Inhaltsplatzhalter 2">
            <a:extLst>
              <a:ext uri="{FF2B5EF4-FFF2-40B4-BE49-F238E27FC236}">
                <a16:creationId xmlns:a16="http://schemas.microsoft.com/office/drawing/2014/main" id="{B4E5ADB0-4CEC-8036-6506-F66D567865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68656" y="5300133"/>
            <a:ext cx="7886700" cy="142799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07000"/>
              </a:lnSpc>
              <a:defRPr/>
            </a:pPr>
            <a:endParaRPr lang="de-DE" sz="1800" kern="1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defRPr/>
            </a:pPr>
            <a:endParaRPr lang="de-DE" sz="1800" kern="1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buFontTx/>
              <a:buNone/>
              <a:defRPr/>
            </a:pPr>
            <a:endParaRPr lang="de-DE" sz="1800" kern="1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1A46D55-4D59-EFA6-07EA-E2E546C8D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1412875"/>
            <a:ext cx="7886700" cy="5032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7000"/>
              </a:lnSpc>
              <a:defRPr/>
            </a:pPr>
            <a:r>
              <a:rPr lang="it-IT" sz="1800" b="1" kern="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Gli altri enti del Terzo settore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6DB759F-4767-CB83-04A8-63F8357D23B2}"/>
              </a:ext>
            </a:extLst>
          </p:cNvPr>
          <p:cNvSpPr txBox="1"/>
          <p:nvPr/>
        </p:nvSpPr>
        <p:spPr>
          <a:xfrm>
            <a:off x="688024" y="2116542"/>
            <a:ext cx="7847964" cy="338298"/>
          </a:xfrm>
          <a:prstGeom prst="rect">
            <a:avLst/>
          </a:prstGeom>
          <a:solidFill>
            <a:srgbClr val="FFB3B3">
              <a:alpha val="27000"/>
            </a:srgb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just">
              <a:lnSpc>
                <a:spcPts val="2100"/>
              </a:lnSpc>
              <a:defRPr/>
            </a:pPr>
            <a:r>
              <a:rPr lang="it-IT" sz="1300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acronimo/sigla „</a:t>
            </a:r>
            <a:r>
              <a:rPr lang="it-IT" sz="1300" b="1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KDS</a:t>
            </a:r>
            <a:r>
              <a:rPr lang="it-IT" sz="1300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 (in </a:t>
            </a:r>
            <a:r>
              <a:rPr lang="it-IT" sz="1300" kern="1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ted</a:t>
            </a:r>
            <a:r>
              <a:rPr lang="it-IT" sz="1300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 o „</a:t>
            </a:r>
            <a:r>
              <a:rPr lang="it-IT" sz="1300" b="1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ETS</a:t>
            </a:r>
            <a:r>
              <a:rPr lang="it-IT" sz="1300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2811F00-8AFC-A7F1-9018-8262D66215A6}"/>
              </a:ext>
            </a:extLst>
          </p:cNvPr>
          <p:cNvSpPr txBox="1"/>
          <p:nvPr/>
        </p:nvSpPr>
        <p:spPr>
          <a:xfrm>
            <a:off x="688024" y="2514951"/>
            <a:ext cx="7847964" cy="338298"/>
          </a:xfrm>
          <a:prstGeom prst="rect">
            <a:avLst/>
          </a:prstGeom>
          <a:solidFill>
            <a:srgbClr val="FFB3B3">
              <a:alpha val="27000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just">
              <a:lnSpc>
                <a:spcPts val="2100"/>
              </a:lnSpc>
              <a:defRPr/>
            </a:pPr>
            <a:r>
              <a:rPr lang="it-IT" sz="1300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svolgono prevalentemente o esclusivamente una o più attività di interesse generale, senza scopo di lucro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E130509-4730-5D8D-AF90-C7BA7D8DE0E2}"/>
              </a:ext>
            </a:extLst>
          </p:cNvPr>
          <p:cNvSpPr txBox="1"/>
          <p:nvPr/>
        </p:nvSpPr>
        <p:spPr>
          <a:xfrm>
            <a:off x="688024" y="2918687"/>
            <a:ext cx="7847964" cy="338298"/>
          </a:xfrm>
          <a:prstGeom prst="rect">
            <a:avLst/>
          </a:prstGeom>
          <a:solidFill>
            <a:srgbClr val="FFB3B3">
              <a:alpha val="27000"/>
            </a:srgb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just">
              <a:lnSpc>
                <a:spcPts val="2100"/>
              </a:lnSpc>
              <a:defRPr/>
            </a:pPr>
            <a:r>
              <a:rPr lang="it-IT" sz="1300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possono iscriversi: </a:t>
            </a:r>
            <a:r>
              <a:rPr lang="it-IT" sz="1300" b="1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associazioni, fondazioni </a:t>
            </a:r>
            <a:r>
              <a:rPr lang="it-IT" sz="1300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altri enti privati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C1DC773-7D96-86E8-74F1-042DAC721B5E}"/>
              </a:ext>
            </a:extLst>
          </p:cNvPr>
          <p:cNvSpPr txBox="1"/>
          <p:nvPr/>
        </p:nvSpPr>
        <p:spPr>
          <a:xfrm>
            <a:off x="688024" y="3299700"/>
            <a:ext cx="7847964" cy="338298"/>
          </a:xfrm>
          <a:prstGeom prst="rect">
            <a:avLst/>
          </a:prstGeom>
          <a:solidFill>
            <a:srgbClr val="FFB3B3">
              <a:alpha val="27000"/>
            </a:srgb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just">
              <a:lnSpc>
                <a:spcPts val="2100"/>
              </a:lnSpc>
              <a:defRPr/>
            </a:pPr>
            <a:r>
              <a:rPr lang="it-IT" sz="1300" b="1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esonero dall’imposta di bollo </a:t>
            </a:r>
            <a:r>
              <a:rPr lang="it-IT" sz="1300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riduzione dell’imposta di registro (art. 82 D. Lgs. n. 117/2017)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26B1DD-3553-3787-724B-DE86BB3EDAED}"/>
              </a:ext>
            </a:extLst>
          </p:cNvPr>
          <p:cNvSpPr txBox="1"/>
          <p:nvPr/>
        </p:nvSpPr>
        <p:spPr>
          <a:xfrm>
            <a:off x="688024" y="3672856"/>
            <a:ext cx="7847964" cy="338298"/>
          </a:xfrm>
          <a:prstGeom prst="rect">
            <a:avLst/>
          </a:prstGeom>
          <a:solidFill>
            <a:srgbClr val="FFB3B3">
              <a:alpha val="27000"/>
            </a:srgb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just">
              <a:lnSpc>
                <a:spcPts val="2100"/>
              </a:lnSpc>
              <a:defRPr/>
            </a:pPr>
            <a:r>
              <a:rPr lang="it-IT" sz="1300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accesso al </a:t>
            </a:r>
            <a:r>
              <a:rPr lang="it-IT" sz="1300" b="1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per mille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1B74887-0945-DD30-C61D-B01E4ACC6654}"/>
              </a:ext>
            </a:extLst>
          </p:cNvPr>
          <p:cNvSpPr txBox="1"/>
          <p:nvPr/>
        </p:nvSpPr>
        <p:spPr>
          <a:xfrm>
            <a:off x="688024" y="4062382"/>
            <a:ext cx="7847964" cy="338298"/>
          </a:xfrm>
          <a:prstGeom prst="rect">
            <a:avLst/>
          </a:prstGeom>
          <a:solidFill>
            <a:srgbClr val="FFB3B3">
              <a:alpha val="27000"/>
            </a:srgb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just">
              <a:lnSpc>
                <a:spcPts val="2100"/>
              </a:lnSpc>
              <a:defRPr/>
            </a:pPr>
            <a:r>
              <a:rPr lang="it-IT" sz="1300" b="1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esenzione IRAP </a:t>
            </a:r>
            <a:r>
              <a:rPr lang="it-IT" sz="1300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(resta fermo l’obbligo di presentare la dichiarazione IRAP)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385FEBB-C5E0-FD1E-5123-30EC9647F69E}"/>
              </a:ext>
            </a:extLst>
          </p:cNvPr>
          <p:cNvSpPr txBox="1"/>
          <p:nvPr/>
        </p:nvSpPr>
        <p:spPr>
          <a:xfrm>
            <a:off x="688024" y="4440305"/>
            <a:ext cx="7847964" cy="338298"/>
          </a:xfrm>
          <a:prstGeom prst="rect">
            <a:avLst/>
          </a:prstGeom>
          <a:solidFill>
            <a:srgbClr val="FFB3B3">
              <a:alpha val="27000"/>
            </a:srgb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just">
              <a:lnSpc>
                <a:spcPts val="2100"/>
              </a:lnSpc>
              <a:defRPr/>
            </a:pPr>
            <a:r>
              <a:rPr lang="it-IT" sz="1300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possibilità di svolgere </a:t>
            </a:r>
            <a:r>
              <a:rPr lang="it-IT" sz="1300" b="1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attività diverse </a:t>
            </a:r>
            <a:r>
              <a:rPr lang="it-IT" sz="1300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entro certi limiti (art. 6 D. Lgs. n. 117/2017)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EAFFB1A-C813-8FD9-4FE8-57F387B39995}"/>
              </a:ext>
            </a:extLst>
          </p:cNvPr>
          <p:cNvSpPr txBox="1"/>
          <p:nvPr/>
        </p:nvSpPr>
        <p:spPr>
          <a:xfrm>
            <a:off x="688024" y="4814386"/>
            <a:ext cx="7847964" cy="338298"/>
          </a:xfrm>
          <a:prstGeom prst="rect">
            <a:avLst/>
          </a:prstGeom>
          <a:solidFill>
            <a:srgbClr val="FFB3B3">
              <a:alpha val="27000"/>
            </a:srgb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just">
              <a:lnSpc>
                <a:spcPts val="2100"/>
              </a:lnSpc>
              <a:spcAft>
                <a:spcPts val="800"/>
              </a:spcAft>
              <a:defRPr/>
            </a:pPr>
            <a:r>
              <a:rPr lang="it-IT" sz="1300" b="1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 forfettario </a:t>
            </a:r>
            <a:r>
              <a:rPr lang="it-IT" sz="1300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le attività commerciali (art. 80 D. Lgs. n. 117/2017: in vigore dal 1 gennaio 2026)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697ED58-D860-65B5-299C-A310412580E7}"/>
              </a:ext>
            </a:extLst>
          </p:cNvPr>
          <p:cNvSpPr txBox="1"/>
          <p:nvPr/>
        </p:nvSpPr>
        <p:spPr>
          <a:xfrm>
            <a:off x="688538" y="5190510"/>
            <a:ext cx="7847964" cy="338298"/>
          </a:xfrm>
          <a:prstGeom prst="rect">
            <a:avLst/>
          </a:prstGeom>
          <a:solidFill>
            <a:srgbClr val="FFB3B3">
              <a:alpha val="27000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just">
              <a:lnSpc>
                <a:spcPts val="2100"/>
              </a:lnSpc>
              <a:spcAft>
                <a:spcPts val="800"/>
              </a:spcAft>
              <a:defRPr/>
            </a:pPr>
            <a:r>
              <a:rPr lang="it-IT" sz="13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bonus </a:t>
            </a:r>
            <a:r>
              <a:rPr lang="it-IT" sz="1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(art. 81 D. Lgs. n. 117/2017)</a:t>
            </a:r>
            <a:endParaRPr lang="it-IT" sz="130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53D8ACE-5C53-C0EE-E479-68D628806350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F508184E-A84C-2624-5FD4-AFB780739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66658CE-270B-DA3D-5B6F-33A259087091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-12-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E46440BA-5FE0-EB1C-69FF-19B2CC786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5921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>
                <a:latin typeface="Calibri" panose="020F0502020204030204" pitchFamily="34" charset="0"/>
                <a:cs typeface="Calibri" panose="020F0502020204030204" pitchFamily="34" charset="0"/>
              </a:rPr>
              <a:t>2. Le sezioni più importanti del </a:t>
            </a:r>
            <a:r>
              <a:rPr lang="it-IT" sz="2600" err="1">
                <a:latin typeface="Calibri" panose="020F0502020204030204" pitchFamily="34" charset="0"/>
                <a:cs typeface="Calibri" panose="020F0502020204030204" pitchFamily="34" charset="0"/>
              </a:rPr>
              <a:t>Runts</a:t>
            </a:r>
            <a:r>
              <a:rPr lang="it-IT" sz="2600">
                <a:latin typeface="Calibri" panose="020F0502020204030204" pitchFamily="34" charset="0"/>
                <a:cs typeface="Calibri" panose="020F0502020204030204" pitchFamily="34" charset="0"/>
              </a:rPr>
              <a:t> e i relativi vantaggi</a:t>
            </a:r>
            <a:endParaRPr lang="de-DE" altLang="de-DE" sz="2600">
              <a:latin typeface="Calibri"/>
              <a:ea typeface="Calibri"/>
              <a:cs typeface="Calibri"/>
            </a:endParaRPr>
          </a:p>
        </p:txBody>
      </p:sp>
      <p:sp>
        <p:nvSpPr>
          <p:cNvPr id="21507" name="Inhaltsplatzhalter 2">
            <a:extLst>
              <a:ext uri="{FF2B5EF4-FFF2-40B4-BE49-F238E27FC236}">
                <a16:creationId xmlns:a16="http://schemas.microsoft.com/office/drawing/2014/main" id="{8964F85E-ADE3-9582-8EA5-5076B3EFFC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6113" y="2060576"/>
            <a:ext cx="7886700" cy="3623788"/>
          </a:xfrm>
          <a:solidFill>
            <a:srgbClr val="FFC9C9">
              <a:alpha val="26667"/>
            </a:srgb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lnSpc>
                <a:spcPts val="2100"/>
              </a:lnSpc>
              <a:buFontTx/>
              <a:buNone/>
              <a:defRPr/>
            </a:pPr>
            <a:r>
              <a:rPr lang="it-IT" sz="1300" b="1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elargizioni liberali</a:t>
            </a:r>
            <a:r>
              <a:rPr lang="it-IT" sz="1300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effettuate a favore di enti del Terzo settore sono </a:t>
            </a:r>
            <a:r>
              <a:rPr lang="it-IT" sz="1300" b="1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detraibili o deducibili </a:t>
            </a:r>
            <a:r>
              <a:rPr lang="it-IT" sz="1300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i donatori, a condizione che il versamento sia eseguito tramite banche o uffici postali, nella seguente misura (art. 83 D. Lgs. n. 117/2017):</a:t>
            </a:r>
          </a:p>
          <a:p>
            <a:pPr algn="just">
              <a:lnSpc>
                <a:spcPts val="2100"/>
              </a:lnSpc>
              <a:defRPr/>
            </a:pPr>
            <a:endParaRPr lang="it-IT" sz="1300" kern="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1350" indent="-285750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r>
              <a:rPr lang="it-IT" sz="1300" u="sng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persone fisiche come donatori:</a:t>
            </a:r>
          </a:p>
          <a:p>
            <a:pPr marL="622300" indent="0" algn="just">
              <a:lnSpc>
                <a:spcPts val="2100"/>
              </a:lnSpc>
              <a:buFontTx/>
              <a:buNone/>
              <a:defRPr/>
            </a:pPr>
            <a:r>
              <a:rPr lang="it-IT" sz="1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detrazione fiscale dall‘IRPEF pari al 30% delle erogazioni liberali in denaro o sotto forma di beni, per un importo complessivo per ciascun periodo d‘imposta non superiore a 30.000 Euro.</a:t>
            </a:r>
          </a:p>
          <a:p>
            <a:pPr marL="622300" indent="0" algn="just">
              <a:lnSpc>
                <a:spcPts val="2100"/>
              </a:lnSpc>
              <a:buFontTx/>
              <a:buNone/>
              <a:defRPr/>
            </a:pPr>
            <a:r>
              <a:rPr lang="it-IT" sz="1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alternativa: deducibilità delle liberalità in denaro o di beni dal reddito complessivo netto nel limite del 10 % del reddito complessivo dichiarato</a:t>
            </a:r>
          </a:p>
          <a:p>
            <a:pPr marL="622300" indent="0" algn="just">
              <a:lnSpc>
                <a:spcPts val="2100"/>
              </a:lnSpc>
              <a:buFontTx/>
              <a:buNone/>
              <a:defRPr/>
            </a:pPr>
            <a:endParaRPr lang="it-IT" sz="13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1350" indent="-285750" algn="just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r>
              <a:rPr lang="it-IT" sz="1300" u="sng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 e società come donatori</a:t>
            </a:r>
            <a:r>
              <a:rPr lang="it-IT" sz="1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deducibilità  delle liberalità in denaro o di beni dal reddito complessivo netto nel limite del 10 % del reddito complessivo dichiarato</a:t>
            </a:r>
            <a:endParaRPr lang="de-DE" sz="1800" kern="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buFont typeface="Arial"/>
              <a:defRPr/>
            </a:pPr>
            <a:endParaRPr lang="de-DE" sz="1800" kern="1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24FBB3F-EEA6-D2A6-99C5-6865B6D3E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1301750"/>
            <a:ext cx="7886700" cy="4714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7000"/>
              </a:lnSpc>
              <a:defRPr/>
            </a:pPr>
            <a:r>
              <a:rPr lang="it-IT" sz="1800" b="1" kern="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Gli altri enti del Terzo settore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D06B414-FB89-666E-5B14-7A54A343B8F3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CCEB8EB-2EE8-353A-4B95-D8843BF2ED89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70E5ABF-FE2A-4CEC-8726-480BAEDB8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D3787AE-9EF4-A7ED-6105-54716750F679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-13-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50F0D5-531B-161E-35C3-9F2F92D51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3BCD61FD-6A08-918B-8BCA-25035EDA1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7171" name="Line 16">
            <a:extLst>
              <a:ext uri="{FF2B5EF4-FFF2-40B4-BE49-F238E27FC236}">
                <a16:creationId xmlns:a16="http://schemas.microsoft.com/office/drawing/2014/main" id="{7A2ABE79-7145-BDF6-9953-C6F12AD62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2" name="Line 18">
            <a:extLst>
              <a:ext uri="{FF2B5EF4-FFF2-40B4-BE49-F238E27FC236}">
                <a16:creationId xmlns:a16="http://schemas.microsoft.com/office/drawing/2014/main" id="{5BF0A0E2-C49F-80B1-E353-ABE7ACC9C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2225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3" name="Rectangle 20">
            <a:extLst>
              <a:ext uri="{FF2B5EF4-FFF2-40B4-BE49-F238E27FC236}">
                <a16:creationId xmlns:a16="http://schemas.microsoft.com/office/drawing/2014/main" id="{07A8D927-AA50-4D23-A942-68857ECFA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452438"/>
            <a:ext cx="326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2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7174" name="Rectangle 21">
            <a:extLst>
              <a:ext uri="{FF2B5EF4-FFF2-40B4-BE49-F238E27FC236}">
                <a16:creationId xmlns:a16="http://schemas.microsoft.com/office/drawing/2014/main" id="{7D9CC996-F22F-C20B-48F5-13DDD8460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452438"/>
            <a:ext cx="3965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sz="12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7175" name="Text Box 22">
            <a:extLst>
              <a:ext uri="{FF2B5EF4-FFF2-40B4-BE49-F238E27FC236}">
                <a16:creationId xmlns:a16="http://schemas.microsoft.com/office/drawing/2014/main" id="{2D0299B0-8540-F10A-4624-032C4A04F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719138"/>
            <a:ext cx="32448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300"/>
              </a:lnSpc>
            </a:pPr>
            <a:r>
              <a:rPr lang="it-IT" altLang="de-DE" sz="1100" b="1">
                <a:latin typeface="Arial" panose="020B0604020202020204" pitchFamily="34" charset="0"/>
              </a:rPr>
              <a:t>Dipartimento Coesione sociale, </a:t>
            </a:r>
          </a:p>
          <a:p>
            <a:pPr>
              <a:lnSpc>
                <a:spcPts val="1300"/>
              </a:lnSpc>
            </a:pPr>
            <a:r>
              <a:rPr lang="it-IT" altLang="de-DE" sz="1100" b="1">
                <a:latin typeface="Arial" panose="020B0604020202020204" pitchFamily="34" charset="0"/>
              </a:rPr>
              <a:t>Famiglia, Anziani, Cooperative e Volontariato</a:t>
            </a:r>
          </a:p>
          <a:p>
            <a:pPr>
              <a:lnSpc>
                <a:spcPts val="1300"/>
              </a:lnSpc>
            </a:pPr>
            <a:endParaRPr lang="it-IT" altLang="de-DE" sz="1100">
              <a:latin typeface="Arial" panose="020B0604020202020204" pitchFamily="34" charset="0"/>
            </a:endParaRPr>
          </a:p>
        </p:txBody>
      </p:sp>
      <p:sp>
        <p:nvSpPr>
          <p:cNvPr id="7176" name="Text Box 23">
            <a:extLst>
              <a:ext uri="{FF2B5EF4-FFF2-40B4-BE49-F238E27FC236}">
                <a16:creationId xmlns:a16="http://schemas.microsoft.com/office/drawing/2014/main" id="{DADE6DB6-6F00-F9A7-F2BE-CEBDD7674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719138"/>
            <a:ext cx="36782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ts val="1300"/>
              </a:lnSpc>
            </a:pPr>
            <a:r>
              <a:rPr lang="de-DE" altLang="de-DE" sz="1100" b="1">
                <a:latin typeface="Arial" panose="020B0604020202020204" pitchFamily="34" charset="0"/>
              </a:rPr>
              <a:t>Ressort Sozialer Zusammenhalt, </a:t>
            </a:r>
          </a:p>
          <a:p>
            <a:pPr algn="r">
              <a:lnSpc>
                <a:spcPts val="1300"/>
              </a:lnSpc>
            </a:pPr>
            <a:r>
              <a:rPr lang="de-DE" altLang="de-DE" sz="1100" b="1">
                <a:latin typeface="Arial" panose="020B0604020202020204" pitchFamily="34" charset="0"/>
              </a:rPr>
              <a:t>Familie, Senioren, Genossenschaften und Ehrenamt</a:t>
            </a:r>
            <a:endParaRPr lang="de-DE" altLang="de-DE" sz="1100">
              <a:latin typeface="Arial" panose="020B0604020202020204" pitchFamily="34" charset="0"/>
            </a:endParaRPr>
          </a:p>
        </p:txBody>
      </p:sp>
      <p:sp>
        <p:nvSpPr>
          <p:cNvPr id="7177" name="Text Box 24">
            <a:extLst>
              <a:ext uri="{FF2B5EF4-FFF2-40B4-BE49-F238E27FC236}">
                <a16:creationId xmlns:a16="http://schemas.microsoft.com/office/drawing/2014/main" id="{3A178926-EFB0-84C0-AC00-DC0B47FB4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1179513"/>
            <a:ext cx="2735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ts val="1200"/>
              </a:lnSpc>
            </a:pPr>
            <a:r>
              <a:rPr lang="de-DE" altLang="de-DE" sz="1100">
                <a:latin typeface="Arial" panose="020B0604020202020204" pitchFamily="34" charset="0"/>
              </a:rPr>
              <a:t>Amt für Freiwilligenwesen und Solidarität</a:t>
            </a:r>
          </a:p>
        </p:txBody>
      </p:sp>
      <p:sp>
        <p:nvSpPr>
          <p:cNvPr id="7178" name="Text Box 25">
            <a:extLst>
              <a:ext uri="{FF2B5EF4-FFF2-40B4-BE49-F238E27FC236}">
                <a16:creationId xmlns:a16="http://schemas.microsoft.com/office/drawing/2014/main" id="{6E2310FA-786D-11E2-79B3-2845E2A52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8" y="1158875"/>
            <a:ext cx="21685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it-IT" altLang="de-DE" sz="1100">
                <a:latin typeface="Arial" panose="020B0604020202020204" pitchFamily="34" charset="0"/>
              </a:rPr>
              <a:t>Ufficio Volontariato e solidarietà</a:t>
            </a:r>
          </a:p>
        </p:txBody>
      </p:sp>
      <p:pic>
        <p:nvPicPr>
          <p:cNvPr id="7183" name="Picture 38">
            <a:extLst>
              <a:ext uri="{FF2B5EF4-FFF2-40B4-BE49-F238E27FC236}">
                <a16:creationId xmlns:a16="http://schemas.microsoft.com/office/drawing/2014/main" id="{B544C74C-434A-A01B-EDEF-0B6E8B9B8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58775"/>
            <a:ext cx="71913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3D3E2AD-CCF4-230D-8C5E-D0474F863B63}"/>
              </a:ext>
            </a:extLst>
          </p:cNvPr>
          <p:cNvSpPr/>
          <p:nvPr/>
        </p:nvSpPr>
        <p:spPr>
          <a:xfrm>
            <a:off x="211138" y="262700"/>
            <a:ext cx="8774112" cy="1293722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F7D2566-EDCC-E0DF-AC43-87709B3BB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33" y="291815"/>
            <a:ext cx="7886700" cy="687388"/>
          </a:xfrm>
          <a:prstGeom prst="rect">
            <a:avLst/>
          </a:prstGeom>
          <a:solidFill>
            <a:srgbClr val="FFC9C9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de-DE" altLang="de-DE" sz="2600" err="1">
                <a:latin typeface="Calibri" panose="020F0502020204030204" pitchFamily="34" charset="0"/>
                <a:cs typeface="Calibri" panose="020F0502020204030204" pitchFamily="34" charset="0"/>
              </a:rPr>
              <a:t>Programma</a:t>
            </a:r>
            <a:r>
              <a:rPr lang="de-DE" altLang="de-DE" sz="2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600" err="1">
                <a:latin typeface="Calibri" panose="020F0502020204030204" pitchFamily="34" charset="0"/>
                <a:cs typeface="Calibri" panose="020F0502020204030204" pitchFamily="34" charset="0"/>
              </a:rPr>
              <a:t>dell'evento</a:t>
            </a:r>
            <a:r>
              <a:rPr lang="de-DE" altLang="de-DE" sz="2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600" err="1">
                <a:latin typeface="Calibri" panose="020F0502020204030204" pitchFamily="34" charset="0"/>
                <a:cs typeface="Calibri" panose="020F0502020204030204" pitchFamily="34" charset="0"/>
              </a:rPr>
              <a:t>odierno</a:t>
            </a:r>
            <a:endParaRPr lang="de-DE" altLang="de-DE" sz="2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A5384E8-9D53-3F04-9F06-57A22BAA4F9C}"/>
              </a:ext>
            </a:extLst>
          </p:cNvPr>
          <p:cNvSpPr txBox="1"/>
          <p:nvPr/>
        </p:nvSpPr>
        <p:spPr>
          <a:xfrm>
            <a:off x="631217" y="1036579"/>
            <a:ext cx="7876803" cy="52709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sz="1600" b="1">
                <a:latin typeface="Calibri"/>
                <a:ea typeface="Calibri"/>
                <a:cs typeface="Calibri"/>
              </a:rPr>
              <a:t>Effetti e presupposti dell’iscrizione nel Runt</a:t>
            </a:r>
            <a:r>
              <a:rPr lang="it-IT" sz="1600" b="1">
                <a:latin typeface="Times New Roman"/>
                <a:ea typeface="Calibri"/>
                <a:cs typeface="Times New Roman"/>
              </a:rPr>
              <a:t>s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sz="1600" b="1">
                <a:latin typeface="Calibri"/>
                <a:ea typeface="Calibri"/>
                <a:cs typeface="Calibri"/>
              </a:rPr>
              <a:t>Le sezioni più importanti e i relativi vantaggi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I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controlli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Runts -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informazioni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generali</a:t>
            </a:r>
            <a:endParaRPr lang="de-DE" sz="18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de-DE" sz="1600" b="1">
                <a:latin typeface="Calibri"/>
                <a:ea typeface="Calibri"/>
                <a:cs typeface="Calibri"/>
              </a:rPr>
              <a:t>Come </a:t>
            </a:r>
            <a:r>
              <a:rPr lang="de-DE" sz="1600" b="1" err="1">
                <a:latin typeface="Calibri"/>
                <a:ea typeface="Calibri"/>
                <a:cs typeface="Calibri"/>
              </a:rPr>
              <a:t>posso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adempiere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agli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obblighi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nel</a:t>
            </a:r>
            <a:r>
              <a:rPr lang="de-DE" sz="1600" b="1">
                <a:latin typeface="Calibri"/>
                <a:ea typeface="Calibri"/>
                <a:cs typeface="Calibri"/>
              </a:rPr>
              <a:t> Runts?</a:t>
            </a:r>
          </a:p>
          <a:p>
            <a:pPr>
              <a:lnSpc>
                <a:spcPct val="150000"/>
              </a:lnSpc>
            </a:pPr>
            <a:r>
              <a:rPr lang="de-DE" sz="1600">
                <a:latin typeface="Calibri"/>
                <a:ea typeface="Calibri"/>
                <a:cs typeface="Calibri"/>
              </a:rPr>
              <a:t> a) </a:t>
            </a:r>
            <a:r>
              <a:rPr lang="de-DE" sz="1600" err="1">
                <a:latin typeface="Calibri"/>
                <a:ea typeface="Calibri"/>
                <a:cs typeface="Calibri"/>
              </a:rPr>
              <a:t>Panoramica</a:t>
            </a:r>
            <a:r>
              <a:rPr lang="de-DE" sz="1600">
                <a:latin typeface="Calibri"/>
                <a:ea typeface="Calibri"/>
                <a:cs typeface="Calibri"/>
              </a:rPr>
              <a:t> </a:t>
            </a:r>
            <a:r>
              <a:rPr lang="de-DE" sz="1600" err="1">
                <a:latin typeface="Calibri"/>
                <a:ea typeface="Calibri"/>
                <a:cs typeface="Calibri"/>
              </a:rPr>
              <a:t>generale</a:t>
            </a:r>
            <a:r>
              <a:rPr lang="de-DE" sz="1600">
                <a:latin typeface="Calibri"/>
                <a:ea typeface="Calibri"/>
                <a:cs typeface="Calibri"/>
              </a:rPr>
              <a:t> del </a:t>
            </a:r>
            <a:r>
              <a:rPr lang="de-DE" sz="1600" err="1">
                <a:latin typeface="Calibri"/>
                <a:ea typeface="Calibri"/>
                <a:cs typeface="Calibri"/>
              </a:rPr>
              <a:t>portale</a:t>
            </a:r>
            <a:r>
              <a:rPr lang="de-DE" sz="1600">
                <a:latin typeface="Calibri"/>
                <a:ea typeface="Calibri"/>
                <a:cs typeface="Calibri"/>
              </a:rPr>
              <a:t> Runts</a:t>
            </a:r>
            <a:endParaRPr lang="en-US" sz="1600">
              <a:latin typeface="Calibri"/>
              <a:ea typeface="Calibri"/>
              <a:cs typeface="Calibri"/>
            </a:endParaRPr>
          </a:p>
          <a:p>
            <a:pPr marL="193675">
              <a:lnSpc>
                <a:spcPct val="150000"/>
              </a:lnSpc>
            </a:pPr>
            <a:r>
              <a:rPr lang="de-DE" sz="1600">
                <a:latin typeface="Calibri"/>
                <a:ea typeface="Calibri"/>
                <a:cs typeface="Calibri"/>
              </a:rPr>
              <a:t>b) </a:t>
            </a:r>
            <a:r>
              <a:rPr lang="de-DE" sz="1600" err="1">
                <a:latin typeface="Calibri"/>
                <a:ea typeface="Calibri"/>
                <a:cs typeface="Calibri"/>
              </a:rPr>
              <a:t>Pratica</a:t>
            </a:r>
            <a:r>
              <a:rPr lang="de-DE" sz="1600">
                <a:latin typeface="Calibri"/>
                <a:ea typeface="Calibri"/>
                <a:cs typeface="Calibri"/>
              </a:rPr>
              <a:t> di </a:t>
            </a:r>
            <a:r>
              <a:rPr lang="de-DE" sz="1600" err="1">
                <a:latin typeface="Calibri"/>
                <a:ea typeface="Calibri"/>
                <a:cs typeface="Calibri"/>
              </a:rPr>
              <a:t>variazione</a:t>
            </a:r>
            <a:endParaRPr lang="en-US" sz="1600">
              <a:latin typeface="Calibri"/>
              <a:ea typeface="Calibri"/>
              <a:cs typeface="Calibri"/>
            </a:endParaRPr>
          </a:p>
          <a:p>
            <a:pPr marL="193675">
              <a:lnSpc>
                <a:spcPct val="150000"/>
              </a:lnSpc>
            </a:pPr>
            <a:r>
              <a:rPr lang="de-DE" sz="1600">
                <a:latin typeface="Calibri"/>
                <a:ea typeface="Calibri"/>
                <a:cs typeface="Calibri"/>
              </a:rPr>
              <a:t>c) </a:t>
            </a:r>
            <a:r>
              <a:rPr lang="de-DE" sz="1600" err="1">
                <a:latin typeface="Calibri"/>
                <a:ea typeface="Calibri"/>
                <a:cs typeface="Calibri"/>
              </a:rPr>
              <a:t>Deposito</a:t>
            </a:r>
            <a:r>
              <a:rPr lang="de-DE" sz="1600">
                <a:latin typeface="Calibri"/>
                <a:ea typeface="Calibri"/>
                <a:cs typeface="Calibri"/>
              </a:rPr>
              <a:t> </a:t>
            </a:r>
            <a:r>
              <a:rPr lang="de-DE" sz="1600" err="1">
                <a:latin typeface="Calibri"/>
                <a:ea typeface="Calibri"/>
                <a:cs typeface="Calibri"/>
              </a:rPr>
              <a:t>bilancio</a:t>
            </a:r>
            <a:endParaRPr lang="de-DE" sz="1600"/>
          </a:p>
          <a:p>
            <a:pPr>
              <a:lnSpc>
                <a:spcPct val="150000"/>
              </a:lnSpc>
            </a:pPr>
            <a:r>
              <a:rPr lang="de-DE" sz="1600" b="1">
                <a:latin typeface="Calibri"/>
                <a:ea typeface="Calibri"/>
                <a:cs typeface="Calibri"/>
              </a:rPr>
              <a:t>5. Come </a:t>
            </a:r>
            <a:r>
              <a:rPr lang="de-DE" sz="1600" b="1" err="1">
                <a:latin typeface="Calibri"/>
                <a:ea typeface="Calibri"/>
                <a:cs typeface="Calibri"/>
              </a:rPr>
              <a:t>posso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adempiere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agli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altri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obblighi</a:t>
            </a:r>
            <a:r>
              <a:rPr lang="de-DE" sz="1600" b="1">
                <a:latin typeface="Calibri"/>
                <a:ea typeface="Calibri"/>
                <a:cs typeface="Calibri"/>
              </a:rPr>
              <a:t>?</a:t>
            </a:r>
          </a:p>
          <a:p>
            <a:pPr marL="536575" indent="-342900">
              <a:lnSpc>
                <a:spcPct val="150000"/>
              </a:lnSpc>
              <a:buAutoNum type="alphaLcParenR"/>
            </a:pPr>
            <a:r>
              <a:rPr lang="de-DE" sz="1600">
                <a:latin typeface="Calibri" panose="020F0502020204030204" pitchFamily="34" charset="0"/>
                <a:cs typeface="Calibri" panose="020F0502020204030204" pitchFamily="34" charset="0"/>
              </a:rPr>
              <a:t>Libri </a:t>
            </a:r>
            <a:r>
              <a:rPr lang="de-DE" sz="1600" err="1">
                <a:latin typeface="Calibri" panose="020F0502020204030204" pitchFamily="34" charset="0"/>
                <a:cs typeface="Calibri" panose="020F0502020204030204" pitchFamily="34" charset="0"/>
              </a:rPr>
              <a:t>obbligatori</a:t>
            </a:r>
            <a:endParaRPr lang="de-DE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 indent="-342900">
              <a:lnSpc>
                <a:spcPct val="150000"/>
              </a:lnSpc>
              <a:buAutoNum type="alphaLcParenR"/>
            </a:pPr>
            <a:r>
              <a:rPr lang="de-DE" sz="1600" err="1">
                <a:latin typeface="Calibri" panose="020F0502020204030204" pitchFamily="34" charset="0"/>
                <a:cs typeface="Calibri" panose="020F0502020204030204" pitchFamily="34" charset="0"/>
              </a:rPr>
              <a:t>Assicurazione</a:t>
            </a:r>
            <a:r>
              <a:rPr lang="de-DE" sz="1600">
                <a:latin typeface="Calibri" panose="020F0502020204030204" pitchFamily="34" charset="0"/>
                <a:cs typeface="Calibri" panose="020F0502020204030204" pitchFamily="34" charset="0"/>
              </a:rPr>
              <a:t> per i </a:t>
            </a:r>
            <a:r>
              <a:rPr lang="de-DE" sz="1600" err="1">
                <a:latin typeface="Calibri" panose="020F0502020204030204" pitchFamily="34" charset="0"/>
                <a:cs typeface="Calibri" panose="020F0502020204030204" pitchFamily="34" charset="0"/>
              </a:rPr>
              <a:t>volontari</a:t>
            </a:r>
            <a:endParaRPr lang="de-DE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 indent="-342900">
              <a:lnSpc>
                <a:spcPct val="150000"/>
              </a:lnSpc>
              <a:buAutoNum type="alphaLcParenR"/>
            </a:pPr>
            <a:r>
              <a:rPr lang="de-DE" sz="1600">
                <a:latin typeface="Calibri"/>
                <a:ea typeface="Calibri"/>
                <a:cs typeface="Calibri"/>
              </a:rPr>
              <a:t>Notifica</a:t>
            </a:r>
            <a:r>
              <a:rPr lang="de-DE" sz="160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1600" err="1">
                <a:latin typeface="Calibri" panose="020F0502020204030204" pitchFamily="34" charset="0"/>
                <a:cs typeface="Calibri" panose="020F0502020204030204" pitchFamily="34" charset="0"/>
              </a:rPr>
              <a:t>casi</a:t>
            </a:r>
            <a:r>
              <a:rPr lang="de-DE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err="1">
                <a:latin typeface="Calibri" panose="020F0502020204030204" pitchFamily="34" charset="0"/>
                <a:cs typeface="Calibri" panose="020F0502020204030204" pitchFamily="34" charset="0"/>
              </a:rPr>
              <a:t>particolari</a:t>
            </a:r>
            <a:endParaRPr lang="de-DE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e-DE" sz="1600" b="1">
                <a:latin typeface="Calibri"/>
                <a:ea typeface="Calibri"/>
                <a:cs typeface="Calibri"/>
              </a:rPr>
              <a:t>6. </a:t>
            </a:r>
            <a:r>
              <a:rPr lang="de-DE" sz="1600" b="1" err="1">
                <a:latin typeface="Calibri"/>
                <a:ea typeface="Calibri"/>
                <a:cs typeface="Calibri"/>
              </a:rPr>
              <a:t>Novità</a:t>
            </a:r>
            <a:endParaRPr lang="de-DE" sz="1600" b="1">
              <a:latin typeface="Calibri"/>
              <a:ea typeface="Calibri"/>
              <a:cs typeface="Calibri"/>
            </a:endParaRPr>
          </a:p>
          <a:p>
            <a:pPr lvl="0">
              <a:lnSpc>
                <a:spcPct val="150000"/>
              </a:lnSpc>
            </a:pPr>
            <a:r>
              <a:rPr lang="de-DE" sz="1600" b="1">
                <a:latin typeface="Calibri"/>
                <a:ea typeface="Calibri"/>
                <a:cs typeface="Calibri"/>
              </a:rPr>
              <a:t>7. </a:t>
            </a:r>
            <a:r>
              <a:rPr lang="de-DE" sz="1600" b="1" err="1">
                <a:latin typeface="Calibri"/>
                <a:ea typeface="Calibri"/>
                <a:cs typeface="Calibri"/>
              </a:rPr>
              <a:t>Domande</a:t>
            </a:r>
            <a:endParaRPr lang="de-DE" sz="1600" b="1">
              <a:latin typeface="Calibri"/>
              <a:ea typeface="Calibri"/>
              <a:cs typeface="Calibri"/>
            </a:endParaRPr>
          </a:p>
          <a:p>
            <a:pPr lvl="0">
              <a:lnSpc>
                <a:spcPct val="150000"/>
              </a:lnSpc>
            </a:pPr>
            <a:r>
              <a:rPr lang="de-DE" sz="1600" b="1">
                <a:latin typeface="Calibri"/>
                <a:ea typeface="Calibri"/>
                <a:cs typeface="Calibri"/>
              </a:rPr>
              <a:t>8. </a:t>
            </a:r>
            <a:r>
              <a:rPr lang="de-DE" sz="1600" b="1" err="1">
                <a:latin typeface="Calibri"/>
                <a:ea typeface="Calibri"/>
                <a:cs typeface="Calibri"/>
              </a:rPr>
              <a:t>Contatti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utili</a:t>
            </a:r>
            <a:endParaRPr lang="de-DE" sz="1600" b="1">
              <a:latin typeface="Calibri"/>
              <a:ea typeface="Calibri"/>
              <a:cs typeface="Calibri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C6DC02E-C5BE-1236-2C07-D79781C01FDA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Grafik 4" descr="Ein Bild, das Logo, Symbol,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668B013B-1556-9643-6DA5-01B2760CA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4" y="6188894"/>
            <a:ext cx="536155" cy="57209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3F6A9F-99E7-F1E8-DC08-B312D9BC565B}"/>
              </a:ext>
            </a:extLst>
          </p:cNvPr>
          <p:cNvSpPr/>
          <p:nvPr/>
        </p:nvSpPr>
        <p:spPr>
          <a:xfrm>
            <a:off x="7984503" y="6361190"/>
            <a:ext cx="499621" cy="407709"/>
          </a:xfrm>
          <a:prstGeom prst="rect">
            <a:avLst/>
          </a:prstGeom>
          <a:noFill/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-14-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47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70E0A7-B4F5-3DF9-A74C-76EDED2AE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5A83334-A3E9-4129-C4FC-7A3747BCE57D}"/>
              </a:ext>
            </a:extLst>
          </p:cNvPr>
          <p:cNvSpPr txBox="1"/>
          <p:nvPr/>
        </p:nvSpPr>
        <p:spPr>
          <a:xfrm>
            <a:off x="613628" y="2016276"/>
            <a:ext cx="8312960" cy="1631216"/>
          </a:xfrm>
          <a:prstGeom prst="rect">
            <a:avLst/>
          </a:prstGeom>
          <a:solidFill>
            <a:srgbClr val="E4F2FF"/>
          </a:solidFill>
        </p:spPr>
        <p:txBody>
          <a:bodyPr wrap="square" rtlCol="0">
            <a:spAutoFit/>
          </a:bodyPr>
          <a:lstStyle/>
          <a:p>
            <a:pPr lvl="0"/>
            <a:r>
              <a:rPr lang="de-DE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3. I </a:t>
            </a:r>
            <a:r>
              <a:rPr lang="de-DE" sz="36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controlli</a:t>
            </a:r>
            <a:r>
              <a:rPr lang="de-DE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36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de-DE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36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Runts</a:t>
            </a:r>
            <a:r>
              <a:rPr lang="de-DE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- </a:t>
            </a:r>
            <a:r>
              <a:rPr lang="de-DE" sz="36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informazioni</a:t>
            </a:r>
            <a:endParaRPr lang="de-DE" sz="36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lvl="0"/>
            <a:r>
              <a:rPr lang="de-DE" sz="36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generali</a:t>
            </a:r>
            <a:endParaRPr lang="de-DE" sz="36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endParaRPr lang="it-IT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DCD1E09-C0ED-1058-85F3-BB45DC8B9167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7" name="Grafik 6" descr="Ein Bild, das Logo, Symbol,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3535ED38-73BB-26A2-3286-02A3BBA7F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4" y="6188894"/>
            <a:ext cx="536155" cy="57209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8A2DCE9E-1863-2CA6-9749-06692AFAD800}"/>
              </a:ext>
            </a:extLst>
          </p:cNvPr>
          <p:cNvSpPr/>
          <p:nvPr/>
        </p:nvSpPr>
        <p:spPr>
          <a:xfrm>
            <a:off x="7984503" y="6361190"/>
            <a:ext cx="499621" cy="407709"/>
          </a:xfrm>
          <a:prstGeom prst="rect">
            <a:avLst/>
          </a:prstGeom>
          <a:noFill/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-15-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0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7E5999CB-31D8-26EB-FBB4-7F411C767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292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de-DE" sz="2600">
                <a:latin typeface="Calibri"/>
                <a:ea typeface="Calibri"/>
                <a:cs typeface="Calibri"/>
              </a:rPr>
              <a:t>3. I controlli nel </a:t>
            </a:r>
            <a:r>
              <a:rPr lang="it-IT" altLang="de-DE" sz="2600" err="1">
                <a:latin typeface="Calibri"/>
                <a:ea typeface="Calibri"/>
                <a:cs typeface="Calibri"/>
              </a:rPr>
              <a:t>Runts</a:t>
            </a:r>
            <a:r>
              <a:rPr lang="it-IT" altLang="de-DE" sz="2600">
                <a:latin typeface="Calibri"/>
                <a:ea typeface="Calibri"/>
                <a:cs typeface="Calibri"/>
              </a:rPr>
              <a:t> - informazioni generali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A4FE26-5064-D74C-FA20-223390059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118" y="1188721"/>
            <a:ext cx="7886700" cy="4480560"/>
          </a:xfrm>
          <a:solidFill>
            <a:schemeClr val="bg1"/>
          </a:solidFill>
        </p:spPr>
        <p:txBody>
          <a:bodyPr lIns="91440" tIns="45720" rIns="91440" bIns="45720" anchor="t"/>
          <a:lstStyle/>
          <a:p>
            <a:pPr marL="0" indent="0" algn="ctr"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endParaRPr lang="de-DE" sz="1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endParaRPr lang="de-DE" sz="1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endParaRPr lang="de-DE" sz="1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2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2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250000"/>
              </a:lnSpc>
              <a:spcBef>
                <a:spcPts val="0"/>
              </a:spcBef>
              <a:buNone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endParaRPr lang="de-DE" sz="1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de-DE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9AA32BC-8BB9-36B1-B1EC-7700B8F6D6FC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37069F-FF64-1016-3075-4276DC2FC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3343885-4F05-8D3D-B104-6D2B4FA51B2A}"/>
              </a:ext>
            </a:extLst>
          </p:cNvPr>
          <p:cNvSpPr txBox="1"/>
          <p:nvPr/>
        </p:nvSpPr>
        <p:spPr>
          <a:xfrm>
            <a:off x="3191405" y="3623109"/>
            <a:ext cx="2718744" cy="338554"/>
          </a:xfrm>
          <a:prstGeom prst="rect">
            <a:avLst/>
          </a:prstGeom>
          <a:solidFill>
            <a:srgbClr val="FFC9C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de-DE" sz="1600" b="1" err="1">
                <a:latin typeface="Calibri"/>
                <a:cs typeface="Calibri"/>
              </a:rPr>
              <a:t>Che</a:t>
            </a:r>
            <a:r>
              <a:rPr lang="de-DE" sz="1600" b="1">
                <a:latin typeface="Calibri"/>
                <a:cs typeface="Calibri"/>
              </a:rPr>
              <a:t> </a:t>
            </a:r>
            <a:r>
              <a:rPr lang="de-DE" sz="1600" b="1" err="1">
                <a:latin typeface="Calibri"/>
                <a:cs typeface="Calibri"/>
              </a:rPr>
              <a:t>cosa</a:t>
            </a:r>
            <a:r>
              <a:rPr lang="de-DE" sz="1600" b="1">
                <a:latin typeface="Calibri"/>
                <a:cs typeface="Calibri"/>
              </a:rPr>
              <a:t> </a:t>
            </a:r>
            <a:r>
              <a:rPr lang="de-DE" sz="1600" b="1" err="1">
                <a:latin typeface="Calibri"/>
                <a:cs typeface="Calibri"/>
              </a:rPr>
              <a:t>viene</a:t>
            </a:r>
            <a:r>
              <a:rPr lang="de-DE" sz="1600" b="1">
                <a:latin typeface="Calibri"/>
                <a:cs typeface="Calibri"/>
              </a:rPr>
              <a:t> </a:t>
            </a:r>
            <a:r>
              <a:rPr lang="de-DE" sz="1600" b="1" err="1">
                <a:latin typeface="Calibri"/>
                <a:cs typeface="Calibri"/>
              </a:rPr>
              <a:t>controllato</a:t>
            </a:r>
            <a:r>
              <a:rPr lang="de-DE" sz="1600" b="1">
                <a:latin typeface="Calibri"/>
                <a:cs typeface="Calibri"/>
              </a:rPr>
              <a:t>?</a:t>
            </a:r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EB1D3DBC-34C6-9D74-671A-960E409308CC}"/>
              </a:ext>
            </a:extLst>
          </p:cNvPr>
          <p:cNvSpPr txBox="1"/>
          <p:nvPr/>
        </p:nvSpPr>
        <p:spPr>
          <a:xfrm>
            <a:off x="667624" y="4116285"/>
            <a:ext cx="7808749" cy="1593962"/>
          </a:xfrm>
          <a:prstGeom prst="rect">
            <a:avLst/>
          </a:prstGeom>
          <a:solidFill>
            <a:srgbClr val="E4F2FF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1400" dirty="0" err="1">
                <a:latin typeface="Calibri"/>
                <a:ea typeface="Calibri"/>
                <a:cs typeface="Calibri"/>
              </a:rPr>
              <a:t>sussistenza</a:t>
            </a:r>
            <a:r>
              <a:rPr lang="de-DE" sz="1400" dirty="0">
                <a:latin typeface="Calibri"/>
                <a:ea typeface="Calibri"/>
                <a:cs typeface="Calibri"/>
              </a:rPr>
              <a:t> e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permanenza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dei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requisiti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necessari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all’iscrizione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nel</a:t>
            </a:r>
            <a:r>
              <a:rPr lang="de-DE" sz="1400" dirty="0">
                <a:latin typeface="Calibri"/>
                <a:ea typeface="Calibri"/>
                <a:cs typeface="Calibri"/>
              </a:rPr>
              <a:t> Runts</a:t>
            </a:r>
            <a:endParaRPr lang="de-DE" sz="1050" dirty="0">
              <a:latin typeface="Calibri"/>
              <a:ea typeface="Calibri"/>
              <a:cs typeface="Calibri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il perseguimento delle 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finalità civiche, solidaristiche o di utilità sociale </a:t>
            </a:r>
            <a:r>
              <a:rPr lang="it-IT" dirty="0"/>
              <a:t>	</a:t>
            </a:r>
          </a:p>
          <a:p>
            <a:pPr marL="171450" indent="-1714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it-IT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l'adempimento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degli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obblighi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derivanti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dall’iscrizione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 Runts</a:t>
            </a:r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A63A13FE-3ACA-BDB9-7A80-3E65C27BAB86}"/>
              </a:ext>
            </a:extLst>
          </p:cNvPr>
          <p:cNvSpPr txBox="1"/>
          <p:nvPr/>
        </p:nvSpPr>
        <p:spPr>
          <a:xfrm>
            <a:off x="648257" y="1821911"/>
            <a:ext cx="7808749" cy="1028423"/>
          </a:xfrm>
          <a:prstGeom prst="rect">
            <a:avLst/>
          </a:prstGeom>
          <a:solidFill>
            <a:srgbClr val="E4F2FF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tutela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dell'</a:t>
            </a:r>
            <a:r>
              <a:rPr lang="de-DE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interesse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pubblico</a:t>
            </a: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tutela della 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funzione sociale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degli enti</a:t>
            </a: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EAA0EBD-0B16-E80B-D595-8C334A391BDF}"/>
              </a:ext>
            </a:extLst>
          </p:cNvPr>
          <p:cNvSpPr txBox="1"/>
          <p:nvPr/>
        </p:nvSpPr>
        <p:spPr>
          <a:xfrm>
            <a:off x="2884602" y="1325621"/>
            <a:ext cx="3374795" cy="338554"/>
          </a:xfrm>
          <a:prstGeom prst="rect">
            <a:avLst/>
          </a:prstGeom>
          <a:solidFill>
            <a:srgbClr val="FFC9C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de-DE" sz="1600" b="1" err="1">
                <a:latin typeface="Calibri"/>
                <a:cs typeface="Calibri"/>
              </a:rPr>
              <a:t>Perchè</a:t>
            </a:r>
            <a:r>
              <a:rPr lang="de-DE" sz="1600" b="1">
                <a:latin typeface="Calibri"/>
                <a:cs typeface="Calibri"/>
              </a:rPr>
              <a:t> </a:t>
            </a:r>
            <a:r>
              <a:rPr lang="de-DE" sz="1600" b="1" err="1">
                <a:latin typeface="Calibri"/>
                <a:cs typeface="Calibri"/>
              </a:rPr>
              <a:t>vengono</a:t>
            </a:r>
            <a:r>
              <a:rPr lang="de-DE" sz="1600" b="1">
                <a:latin typeface="Calibri"/>
                <a:cs typeface="Calibri"/>
              </a:rPr>
              <a:t> </a:t>
            </a:r>
            <a:r>
              <a:rPr lang="de-DE" sz="1600" b="1" err="1">
                <a:latin typeface="Calibri"/>
                <a:cs typeface="Calibri"/>
              </a:rPr>
              <a:t>effettuati</a:t>
            </a:r>
            <a:r>
              <a:rPr lang="de-DE" sz="1600" b="1">
                <a:latin typeface="Calibri"/>
                <a:cs typeface="Calibri"/>
              </a:rPr>
              <a:t> i </a:t>
            </a:r>
            <a:r>
              <a:rPr lang="de-DE" sz="1600" b="1" err="1">
                <a:latin typeface="Calibri"/>
                <a:cs typeface="Calibri"/>
              </a:rPr>
              <a:t>controlli</a:t>
            </a:r>
            <a:r>
              <a:rPr lang="de-DE" sz="1600" b="1">
                <a:latin typeface="Calibri"/>
                <a:cs typeface="Calibri"/>
              </a:rPr>
              <a:t>?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7D5CB30-7D0C-D8BA-68AA-4874F820AB28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-16-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598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8AFEE-D673-5083-7976-4FBF95402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DBFC833E-9D7B-61A5-17B5-8670D1B02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292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de-DE" sz="2600">
                <a:latin typeface="Calibri"/>
                <a:ea typeface="Calibri"/>
                <a:cs typeface="Calibri"/>
              </a:rPr>
              <a:t>3. </a:t>
            </a:r>
            <a:r>
              <a:rPr lang="it-IT" sz="2600">
                <a:latin typeface="Calibri"/>
                <a:ea typeface="Calibri"/>
                <a:cs typeface="Calibri"/>
              </a:rPr>
              <a:t>I controlli nel </a:t>
            </a:r>
            <a:r>
              <a:rPr lang="it-IT" sz="2600" err="1">
                <a:latin typeface="Calibri"/>
                <a:ea typeface="Calibri"/>
                <a:cs typeface="Calibri"/>
              </a:rPr>
              <a:t>Runts</a:t>
            </a:r>
            <a:r>
              <a:rPr lang="it-IT" sz="2600">
                <a:latin typeface="Calibri"/>
                <a:ea typeface="Calibri"/>
                <a:cs typeface="Calibri"/>
              </a:rPr>
              <a:t> - informazioni generali</a:t>
            </a:r>
          </a:p>
          <a:p>
            <a:pPr>
              <a:defRPr/>
            </a:pPr>
            <a:endParaRPr lang="it-IT" altLang="de-DE" sz="2600">
              <a:latin typeface="Calibri"/>
              <a:ea typeface="Calibri"/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49C235-47E1-1995-3ED3-82D2CF28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118" y="1121663"/>
            <a:ext cx="7886700" cy="489999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de-DE" sz="1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endParaRPr lang="de-DE" sz="1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FontTx/>
              <a:buNone/>
              <a:defRPr/>
            </a:pPr>
            <a:endParaRPr lang="de-DE" sz="1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de-DE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D1DE3C2-6AE3-24B3-2D91-001D5536A142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6CBA632-604E-3E64-82B5-4C2C1713C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8" name="Textfeld 4">
            <a:extLst>
              <a:ext uri="{FF2B5EF4-FFF2-40B4-BE49-F238E27FC236}">
                <a16:creationId xmlns:a16="http://schemas.microsoft.com/office/drawing/2014/main" id="{568430E4-C94F-A451-CAD9-E5E1C35D12F5}"/>
              </a:ext>
            </a:extLst>
          </p:cNvPr>
          <p:cNvSpPr txBox="1"/>
          <p:nvPr/>
        </p:nvSpPr>
        <p:spPr>
          <a:xfrm>
            <a:off x="1452351" y="4061612"/>
            <a:ext cx="2047895" cy="1815882"/>
          </a:xfrm>
          <a:prstGeom prst="rect">
            <a:avLst/>
          </a:prstGeom>
          <a:solidFill>
            <a:srgbClr val="E4F2FF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algn="just">
              <a:lnSpc>
                <a:spcPct val="150000"/>
              </a:lnSpc>
              <a:spcBef>
                <a:spcPts val="0"/>
              </a:spcBef>
              <a:defRPr sz="1400" b="1">
                <a:latin typeface="Calibri"/>
                <a:ea typeface="Calibri"/>
                <a:cs typeface="Calibri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ctr"/>
            <a:r>
              <a:rPr lang="it-IT" dirty="0">
                <a:solidFill>
                  <a:srgbClr val="C00000"/>
                </a:solidFill>
              </a:rPr>
              <a:t>Controlli ordinari</a:t>
            </a:r>
          </a:p>
          <a:p>
            <a:endParaRPr lang="it-IT" dirty="0"/>
          </a:p>
          <a:p>
            <a:pPr>
              <a:lnSpc>
                <a:spcPct val="100000"/>
              </a:lnSpc>
            </a:pPr>
            <a:r>
              <a:rPr lang="it-IT" b="0" dirty="0"/>
              <a:t>Ogni ente viene sottoposto a controllo almeno </a:t>
            </a:r>
            <a:r>
              <a:rPr lang="it-IT" dirty="0"/>
              <a:t>una volta ogni tre anni</a:t>
            </a:r>
            <a:r>
              <a:rPr lang="it-IT" b="0" dirty="0"/>
              <a:t> attraverso </a:t>
            </a:r>
            <a:r>
              <a:rPr lang="it-IT" dirty="0"/>
              <a:t>controlli programmati</a:t>
            </a:r>
            <a:r>
              <a:rPr lang="it-IT" b="0" dirty="0"/>
              <a:t>.</a:t>
            </a:r>
            <a:endParaRPr lang="de-DE" b="0" dirty="0"/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E32DBC71-2277-61E6-6D1F-B26EB38E55AA}"/>
              </a:ext>
            </a:extLst>
          </p:cNvPr>
          <p:cNvSpPr txBox="1"/>
          <p:nvPr/>
        </p:nvSpPr>
        <p:spPr>
          <a:xfrm>
            <a:off x="3246387" y="3061800"/>
            <a:ext cx="2856837" cy="338554"/>
          </a:xfrm>
          <a:prstGeom prst="rect">
            <a:avLst/>
          </a:prstGeom>
          <a:solidFill>
            <a:srgbClr val="FFC9C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algn="ctr">
              <a:spcBef>
                <a:spcPts val="0"/>
              </a:spcBef>
              <a:defRPr sz="1600" b="1">
                <a:solidFill>
                  <a:schemeClr val="dk1"/>
                </a:solidFill>
                <a:latin typeface="Calibri"/>
                <a:cs typeface="Calibri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de-DE" dirty="0"/>
              <a:t>Tipi di </a:t>
            </a:r>
            <a:r>
              <a:rPr lang="de-DE" dirty="0" err="1"/>
              <a:t>controlli</a:t>
            </a:r>
            <a:endParaRPr lang="de-DE" dirty="0"/>
          </a:p>
        </p:txBody>
      </p:sp>
      <p:sp>
        <p:nvSpPr>
          <p:cNvPr id="10" name="Textfeld 4">
            <a:extLst>
              <a:ext uri="{FF2B5EF4-FFF2-40B4-BE49-F238E27FC236}">
                <a16:creationId xmlns:a16="http://schemas.microsoft.com/office/drawing/2014/main" id="{64AFBDA0-6173-5BD4-0827-9D27DFB8F7DA}"/>
              </a:ext>
            </a:extLst>
          </p:cNvPr>
          <p:cNvSpPr txBox="1"/>
          <p:nvPr/>
        </p:nvSpPr>
        <p:spPr>
          <a:xfrm>
            <a:off x="5552534" y="4085461"/>
            <a:ext cx="2047895" cy="1815882"/>
          </a:xfrm>
          <a:prstGeom prst="rect">
            <a:avLst/>
          </a:prstGeom>
          <a:solidFill>
            <a:srgbClr val="E4F2FF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algn="just">
              <a:lnSpc>
                <a:spcPct val="150000"/>
              </a:lnSpc>
              <a:spcBef>
                <a:spcPts val="0"/>
              </a:spcBef>
              <a:defRPr sz="1400" b="1">
                <a:latin typeface="Calibri"/>
                <a:ea typeface="Calibri"/>
                <a:cs typeface="Calibri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ctr"/>
            <a:r>
              <a:rPr lang="it-IT" dirty="0">
                <a:solidFill>
                  <a:srgbClr val="C00000"/>
                </a:solidFill>
              </a:rPr>
              <a:t>Controlli straordinari</a:t>
            </a:r>
          </a:p>
          <a:p>
            <a:endParaRPr lang="it-IT" dirty="0"/>
          </a:p>
          <a:p>
            <a:pPr>
              <a:lnSpc>
                <a:spcPct val="100000"/>
              </a:lnSpc>
            </a:pPr>
            <a:r>
              <a:rPr lang="it-IT" b="0" dirty="0"/>
              <a:t>L'Ufficio Runts può disporre controlli approfonditi </a:t>
            </a:r>
            <a:r>
              <a:rPr lang="it-IT" dirty="0"/>
              <a:t>non programmati</a:t>
            </a:r>
            <a:r>
              <a:rPr lang="it-IT" b="0" dirty="0"/>
              <a:t>, se lo ritiene opportuno.</a:t>
            </a:r>
          </a:p>
        </p:txBody>
      </p:sp>
      <p:sp>
        <p:nvSpPr>
          <p:cNvPr id="12" name="Arrow: Down 14">
            <a:extLst>
              <a:ext uri="{FF2B5EF4-FFF2-40B4-BE49-F238E27FC236}">
                <a16:creationId xmlns:a16="http://schemas.microsoft.com/office/drawing/2014/main" id="{C072C71C-BFD9-800B-7C99-A4CF4E767172}"/>
              </a:ext>
            </a:extLst>
          </p:cNvPr>
          <p:cNvSpPr/>
          <p:nvPr/>
        </p:nvSpPr>
        <p:spPr bwMode="auto">
          <a:xfrm rot="1870846" flipH="1">
            <a:off x="2852675" y="3532806"/>
            <a:ext cx="409348" cy="469445"/>
          </a:xfrm>
          <a:prstGeom prst="down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Arrow: Down 14">
            <a:extLst>
              <a:ext uri="{FF2B5EF4-FFF2-40B4-BE49-F238E27FC236}">
                <a16:creationId xmlns:a16="http://schemas.microsoft.com/office/drawing/2014/main" id="{4F9CD646-ED2A-4CA2-6A3F-539CF0B0CA01}"/>
              </a:ext>
            </a:extLst>
          </p:cNvPr>
          <p:cNvSpPr/>
          <p:nvPr/>
        </p:nvSpPr>
        <p:spPr bwMode="auto">
          <a:xfrm rot="19531473" flipH="1">
            <a:off x="6025815" y="3544804"/>
            <a:ext cx="409348" cy="469445"/>
          </a:xfrm>
          <a:prstGeom prst="down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Textfeld 4">
            <a:extLst>
              <a:ext uri="{FF2B5EF4-FFF2-40B4-BE49-F238E27FC236}">
                <a16:creationId xmlns:a16="http://schemas.microsoft.com/office/drawing/2014/main" id="{1FD2BA5B-38B2-9779-C725-F699D63AA3AF}"/>
              </a:ext>
            </a:extLst>
          </p:cNvPr>
          <p:cNvSpPr txBox="1"/>
          <p:nvPr/>
        </p:nvSpPr>
        <p:spPr>
          <a:xfrm>
            <a:off x="3077738" y="1055674"/>
            <a:ext cx="3025486" cy="338554"/>
          </a:xfrm>
          <a:prstGeom prst="rect">
            <a:avLst/>
          </a:prstGeom>
          <a:solidFill>
            <a:srgbClr val="FFC9C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de-DE" sz="1600" b="1" dirty="0">
                <a:latin typeface="Calibri"/>
                <a:cs typeface="Calibri"/>
              </a:rPr>
              <a:t>Chi è </a:t>
            </a:r>
            <a:r>
              <a:rPr lang="de-DE" sz="1600" b="1" dirty="0" err="1">
                <a:latin typeface="Calibri"/>
                <a:cs typeface="Calibri"/>
              </a:rPr>
              <a:t>sottoposto</a:t>
            </a:r>
            <a:r>
              <a:rPr lang="de-DE" sz="1600" b="1" dirty="0">
                <a:latin typeface="Calibri"/>
                <a:cs typeface="Calibri"/>
              </a:rPr>
              <a:t> al </a:t>
            </a:r>
            <a:r>
              <a:rPr lang="de-DE" sz="1600" b="1" dirty="0" err="1">
                <a:latin typeface="Calibri"/>
                <a:cs typeface="Calibri"/>
              </a:rPr>
              <a:t>controllo</a:t>
            </a:r>
            <a:r>
              <a:rPr lang="de-DE" sz="1600" b="1" dirty="0">
                <a:latin typeface="Calibri"/>
                <a:cs typeface="Calibri"/>
              </a:rPr>
              <a:t>?</a:t>
            </a:r>
          </a:p>
        </p:txBody>
      </p:sp>
      <p:sp>
        <p:nvSpPr>
          <p:cNvPr id="15" name="Textfeld 4">
            <a:extLst>
              <a:ext uri="{FF2B5EF4-FFF2-40B4-BE49-F238E27FC236}">
                <a16:creationId xmlns:a16="http://schemas.microsoft.com/office/drawing/2014/main" id="{81449BFC-48BD-48ED-4B39-F29C4F7A0FAA}"/>
              </a:ext>
            </a:extLst>
          </p:cNvPr>
          <p:cNvSpPr txBox="1"/>
          <p:nvPr/>
        </p:nvSpPr>
        <p:spPr>
          <a:xfrm>
            <a:off x="671133" y="1470881"/>
            <a:ext cx="7808749" cy="1351588"/>
          </a:xfrm>
          <a:prstGeom prst="rect">
            <a:avLst/>
          </a:prstGeom>
          <a:solidFill>
            <a:srgbClr val="E4F2FF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14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Tutte le associazioni </a:t>
            </a:r>
            <a:r>
              <a:rPr lang="it-IT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 gli </a:t>
            </a:r>
            <a:r>
              <a:rPr lang="it-IT" sz="14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altri enti </a:t>
            </a:r>
            <a:r>
              <a:rPr lang="it-IT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iscritti nel Runts.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endParaRPr lang="it-IT" sz="1400" b="1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14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Sono escluse: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le imprese sociali, le cooperative sociali e le società di mutuo soccorso</a:t>
            </a:r>
            <a:r>
              <a:rPr lang="it-IT" sz="14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.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06DD693-82C0-D819-1200-5822F7B41090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-17-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08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B7FC65A5-5787-0025-F87B-8F33733E3BFE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077EF8A-4BCF-431C-3973-9863673D8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8" name="Textfeld 4">
            <a:extLst>
              <a:ext uri="{FF2B5EF4-FFF2-40B4-BE49-F238E27FC236}">
                <a16:creationId xmlns:a16="http://schemas.microsoft.com/office/drawing/2014/main" id="{ED6D227D-AB1B-31A1-20D3-4DD615008BE8}"/>
              </a:ext>
            </a:extLst>
          </p:cNvPr>
          <p:cNvSpPr txBox="1"/>
          <p:nvPr/>
        </p:nvSpPr>
        <p:spPr>
          <a:xfrm>
            <a:off x="2912367" y="1303160"/>
            <a:ext cx="3451162" cy="830997"/>
          </a:xfrm>
          <a:prstGeom prst="rect">
            <a:avLst/>
          </a:prstGeom>
          <a:solidFill>
            <a:srgbClr val="FFC9C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algn="ctr">
              <a:spcBef>
                <a:spcPts val="0"/>
              </a:spcBef>
              <a:defRPr sz="1600" b="1">
                <a:solidFill>
                  <a:schemeClr val="dk1"/>
                </a:solidFill>
                <a:latin typeface="Calibri"/>
                <a:cs typeface="Calibri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endParaRPr lang="de-DE"/>
          </a:p>
          <a:p>
            <a:r>
              <a:rPr lang="de-DE"/>
              <a:t>I </a:t>
            </a:r>
            <a:r>
              <a:rPr lang="de-DE" err="1"/>
              <a:t>controlli</a:t>
            </a:r>
            <a:r>
              <a:rPr lang="de-DE"/>
              <a:t> </a:t>
            </a:r>
            <a:r>
              <a:rPr lang="de-DE" err="1"/>
              <a:t>ordinari</a:t>
            </a:r>
            <a:endParaRPr lang="de-DE"/>
          </a:p>
          <a:p>
            <a:endParaRPr lang="de-DE"/>
          </a:p>
        </p:txBody>
      </p:sp>
      <p:sp>
        <p:nvSpPr>
          <p:cNvPr id="9" name="Arrow: Down 10">
            <a:extLst>
              <a:ext uri="{FF2B5EF4-FFF2-40B4-BE49-F238E27FC236}">
                <a16:creationId xmlns:a16="http://schemas.microsoft.com/office/drawing/2014/main" id="{CEAB0246-79A9-9671-2BFF-34E1ACC44321}"/>
              </a:ext>
            </a:extLst>
          </p:cNvPr>
          <p:cNvSpPr/>
          <p:nvPr/>
        </p:nvSpPr>
        <p:spPr bwMode="auto">
          <a:xfrm rot="19927621">
            <a:off x="5596692" y="2425891"/>
            <a:ext cx="351962" cy="998818"/>
          </a:xfrm>
          <a:prstGeom prst="down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Arrow: Down 14">
            <a:extLst>
              <a:ext uri="{FF2B5EF4-FFF2-40B4-BE49-F238E27FC236}">
                <a16:creationId xmlns:a16="http://schemas.microsoft.com/office/drawing/2014/main" id="{5DB7CB40-E54A-C78D-B586-9D3CD4610FFC}"/>
              </a:ext>
            </a:extLst>
          </p:cNvPr>
          <p:cNvSpPr/>
          <p:nvPr/>
        </p:nvSpPr>
        <p:spPr bwMode="auto">
          <a:xfrm rot="1480679">
            <a:off x="3563270" y="2432253"/>
            <a:ext cx="362323" cy="965184"/>
          </a:xfrm>
          <a:prstGeom prst="down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FDDAE83F-6FF5-7B3C-7FBD-D38D1CE73616}"/>
              </a:ext>
            </a:extLst>
          </p:cNvPr>
          <p:cNvSpPr txBox="1"/>
          <p:nvPr/>
        </p:nvSpPr>
        <p:spPr>
          <a:xfrm>
            <a:off x="4957548" y="3466706"/>
            <a:ext cx="3451161" cy="1477328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it-IT" sz="1500" b="1">
                <a:solidFill>
                  <a:srgbClr val="C00000"/>
                </a:solidFill>
                <a:latin typeface="Calibri"/>
                <a:cs typeface="Calibri"/>
                <a:sym typeface="Wingdings" panose="05000000000000000000" pitchFamily="2" charset="2"/>
              </a:rPr>
              <a:t>Controllo ordinario completo</a:t>
            </a:r>
          </a:p>
          <a:p>
            <a:pPr algn="just">
              <a:spcBef>
                <a:spcPts val="0"/>
              </a:spcBef>
              <a:defRPr/>
            </a:pPr>
            <a:endParaRPr lang="it-IT" sz="1500" b="1">
              <a:solidFill>
                <a:srgbClr val="C00000"/>
              </a:solidFill>
              <a:latin typeface="Calibri"/>
              <a:cs typeface="Calibri"/>
              <a:sym typeface="Wingdings" panose="05000000000000000000" pitchFamily="2" charset="2"/>
            </a:endParaRPr>
          </a:p>
          <a:p>
            <a:pPr algn="just">
              <a:spcBef>
                <a:spcPts val="0"/>
              </a:spcBef>
              <a:defRPr/>
            </a:pPr>
            <a:r>
              <a:rPr lang="it-IT" sz="1500">
                <a:latin typeface="Calibri"/>
                <a:cs typeface="Calibri"/>
                <a:sym typeface="Wingdings" panose="05000000000000000000" pitchFamily="2" charset="2"/>
              </a:rPr>
              <a:t>Gli enti che nei tre anni precedenti al controllo hanno avuto</a:t>
            </a:r>
            <a:r>
              <a:rPr lang="it-IT" sz="1500" b="1">
                <a:latin typeface="Calibri"/>
                <a:cs typeface="Calibri"/>
                <a:sym typeface="Wingdings" panose="05000000000000000000" pitchFamily="2" charset="2"/>
              </a:rPr>
              <a:t> entrate superiori a 60.000 € all'anno,</a:t>
            </a:r>
            <a:r>
              <a:rPr lang="it-IT" sz="1500">
                <a:latin typeface="Calibri"/>
                <a:cs typeface="Calibri"/>
                <a:sym typeface="Wingdings" panose="05000000000000000000" pitchFamily="2" charset="2"/>
              </a:rPr>
              <a:t> vengono sottoposti a controlli </a:t>
            </a:r>
            <a:r>
              <a:rPr lang="it-IT" sz="1500" b="1">
                <a:latin typeface="Calibri"/>
                <a:cs typeface="Calibri"/>
                <a:sym typeface="Wingdings" panose="05000000000000000000" pitchFamily="2" charset="2"/>
              </a:rPr>
              <a:t>ordinari completi.</a:t>
            </a:r>
            <a:endParaRPr lang="it-IT" sz="1500" b="1">
              <a:latin typeface="Calibri"/>
              <a:ea typeface="Calibri"/>
              <a:cs typeface="Calibri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CEFB101-4225-0FCC-925E-8F0C3CF01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292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de-DE" sz="2600">
                <a:latin typeface="Calibri"/>
                <a:ea typeface="Calibri"/>
                <a:cs typeface="Calibri"/>
              </a:rPr>
              <a:t>3. </a:t>
            </a:r>
            <a:r>
              <a:rPr lang="it-IT" sz="2600">
                <a:latin typeface="Calibri"/>
                <a:ea typeface="Calibri"/>
                <a:cs typeface="Calibri"/>
              </a:rPr>
              <a:t>I controlli nel </a:t>
            </a:r>
            <a:r>
              <a:rPr lang="it-IT" sz="2600" err="1">
                <a:latin typeface="Calibri"/>
                <a:ea typeface="Calibri"/>
                <a:cs typeface="Calibri"/>
              </a:rPr>
              <a:t>Runts</a:t>
            </a:r>
            <a:r>
              <a:rPr lang="it-IT" sz="2600">
                <a:latin typeface="Calibri"/>
                <a:ea typeface="Calibri"/>
                <a:cs typeface="Calibri"/>
              </a:rPr>
              <a:t> - informazioni generali</a:t>
            </a:r>
          </a:p>
          <a:p>
            <a:pPr>
              <a:defRPr/>
            </a:pPr>
            <a:endParaRPr lang="it-IT" altLang="de-DE" sz="2600">
              <a:latin typeface="Calibri"/>
              <a:ea typeface="Calibri"/>
              <a:cs typeface="Calibri"/>
            </a:endParaRPr>
          </a:p>
        </p:txBody>
      </p:sp>
      <p:sp>
        <p:nvSpPr>
          <p:cNvPr id="14" name="Textfeld 4">
            <a:extLst>
              <a:ext uri="{FF2B5EF4-FFF2-40B4-BE49-F238E27FC236}">
                <a16:creationId xmlns:a16="http://schemas.microsoft.com/office/drawing/2014/main" id="{6182B9A5-98FE-6089-DDB1-8A4243F63870}"/>
              </a:ext>
            </a:extLst>
          </p:cNvPr>
          <p:cNvSpPr txBox="1"/>
          <p:nvPr/>
        </p:nvSpPr>
        <p:spPr>
          <a:xfrm>
            <a:off x="1073704" y="3466706"/>
            <a:ext cx="3451161" cy="1477328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it-IT" sz="1500" b="1" dirty="0">
                <a:solidFill>
                  <a:srgbClr val="C00000"/>
                </a:solidFill>
                <a:latin typeface="Calibri"/>
                <a:cs typeface="Calibri"/>
                <a:sym typeface="Wingdings" panose="05000000000000000000" pitchFamily="2" charset="2"/>
              </a:rPr>
              <a:t>Controllo ordinario semplificato </a:t>
            </a:r>
          </a:p>
          <a:p>
            <a:pPr algn="just">
              <a:spcBef>
                <a:spcPts val="0"/>
              </a:spcBef>
              <a:defRPr/>
            </a:pPr>
            <a:endParaRPr lang="it-IT" sz="1500" b="1" dirty="0">
              <a:solidFill>
                <a:srgbClr val="C00000"/>
              </a:solidFill>
              <a:latin typeface="Calibri"/>
              <a:cs typeface="Calibri"/>
              <a:sym typeface="Wingdings" panose="05000000000000000000" pitchFamily="2" charset="2"/>
            </a:endParaRPr>
          </a:p>
          <a:p>
            <a:pPr algn="just">
              <a:spcBef>
                <a:spcPts val="0"/>
              </a:spcBef>
              <a:defRPr/>
            </a:pPr>
            <a:r>
              <a:rPr lang="it-IT" sz="1500" dirty="0">
                <a:latin typeface="Calibri"/>
                <a:cs typeface="Calibri"/>
                <a:sym typeface="Wingdings" panose="05000000000000000000" pitchFamily="2" charset="2"/>
              </a:rPr>
              <a:t>Gli enti </a:t>
            </a:r>
            <a:r>
              <a:rPr lang="it-IT" sz="1500">
                <a:latin typeface="Calibri"/>
                <a:cs typeface="Calibri"/>
                <a:sym typeface="Wingdings" panose="05000000000000000000" pitchFamily="2" charset="2"/>
              </a:rPr>
              <a:t>che nei tre anni precedenti al controllo hanno avuto</a:t>
            </a:r>
            <a:r>
              <a:rPr lang="it-IT" sz="1500" b="1">
                <a:latin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it-IT" sz="1500" b="1" dirty="0">
                <a:latin typeface="Calibri"/>
                <a:cs typeface="Calibri"/>
                <a:sym typeface="Wingdings" panose="05000000000000000000" pitchFamily="2" charset="2"/>
              </a:rPr>
              <a:t>un massimo di 60.000 € di entrate</a:t>
            </a:r>
            <a:r>
              <a:rPr lang="it-IT" sz="1500" dirty="0">
                <a:latin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it-IT" sz="1500" b="1">
                <a:latin typeface="Calibri"/>
                <a:cs typeface="Calibri"/>
                <a:sym typeface="Wingdings" panose="05000000000000000000" pitchFamily="2" charset="2"/>
              </a:rPr>
              <a:t>annue</a:t>
            </a:r>
            <a:r>
              <a:rPr lang="it-IT" sz="1500">
                <a:latin typeface="Calibri"/>
                <a:cs typeface="Calibri"/>
                <a:sym typeface="Wingdings" panose="05000000000000000000" pitchFamily="2" charset="2"/>
              </a:rPr>
              <a:t>,</a:t>
            </a:r>
            <a:r>
              <a:rPr lang="it-IT" sz="1500" dirty="0">
                <a:latin typeface="Calibri"/>
                <a:cs typeface="Calibri"/>
                <a:sym typeface="Wingdings" panose="05000000000000000000" pitchFamily="2" charset="2"/>
              </a:rPr>
              <a:t> vengono sottoposti a </a:t>
            </a:r>
            <a:r>
              <a:rPr lang="it-IT" sz="1500" b="1" dirty="0">
                <a:latin typeface="Calibri"/>
                <a:cs typeface="Calibri"/>
                <a:sym typeface="Wingdings" panose="05000000000000000000" pitchFamily="2" charset="2"/>
              </a:rPr>
              <a:t>controlli semplificati.</a:t>
            </a:r>
            <a:endParaRPr lang="it-IT" sz="15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46ECE2E-17C6-1987-24BF-4E3CEF8FB0EF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-18-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7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9525BD9D-888D-1C8A-97E6-AC0AB43E6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7171" name="Line 16">
            <a:extLst>
              <a:ext uri="{FF2B5EF4-FFF2-40B4-BE49-F238E27FC236}">
                <a16:creationId xmlns:a16="http://schemas.microsoft.com/office/drawing/2014/main" id="{7AD6B4A2-DCE4-BE87-05C5-B586529D62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2" name="Line 18">
            <a:extLst>
              <a:ext uri="{FF2B5EF4-FFF2-40B4-BE49-F238E27FC236}">
                <a16:creationId xmlns:a16="http://schemas.microsoft.com/office/drawing/2014/main" id="{F13B5942-B088-A34F-0CCF-AEF094E11AB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2225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3" name="Rectangle 20">
            <a:extLst>
              <a:ext uri="{FF2B5EF4-FFF2-40B4-BE49-F238E27FC236}">
                <a16:creationId xmlns:a16="http://schemas.microsoft.com/office/drawing/2014/main" id="{97BA1BED-7CAC-B9EB-C75C-3FCC3E0F6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452438"/>
            <a:ext cx="326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2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7174" name="Rectangle 21">
            <a:extLst>
              <a:ext uri="{FF2B5EF4-FFF2-40B4-BE49-F238E27FC236}">
                <a16:creationId xmlns:a16="http://schemas.microsoft.com/office/drawing/2014/main" id="{7E39CAD7-800C-00D6-0BAE-3D78B1F57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452438"/>
            <a:ext cx="3965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sz="12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7175" name="Text Box 22">
            <a:extLst>
              <a:ext uri="{FF2B5EF4-FFF2-40B4-BE49-F238E27FC236}">
                <a16:creationId xmlns:a16="http://schemas.microsoft.com/office/drawing/2014/main" id="{AD05AB9F-915C-5831-F11D-818D849A1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719138"/>
            <a:ext cx="32448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300"/>
              </a:lnSpc>
            </a:pPr>
            <a:r>
              <a:rPr lang="it-IT" altLang="de-DE" sz="1100" b="1">
                <a:latin typeface="Arial" panose="020B0604020202020204" pitchFamily="34" charset="0"/>
              </a:rPr>
              <a:t>Dipartimento Coesione sociale, </a:t>
            </a:r>
          </a:p>
          <a:p>
            <a:pPr>
              <a:lnSpc>
                <a:spcPts val="1300"/>
              </a:lnSpc>
            </a:pPr>
            <a:r>
              <a:rPr lang="it-IT" altLang="de-DE" sz="1100" b="1">
                <a:latin typeface="Arial" panose="020B0604020202020204" pitchFamily="34" charset="0"/>
              </a:rPr>
              <a:t>Famiglia, Anziani, Cooperative e Volontariato</a:t>
            </a:r>
          </a:p>
          <a:p>
            <a:pPr>
              <a:lnSpc>
                <a:spcPts val="1300"/>
              </a:lnSpc>
            </a:pPr>
            <a:endParaRPr lang="it-IT" altLang="de-DE" sz="1100">
              <a:latin typeface="Arial" panose="020B0604020202020204" pitchFamily="34" charset="0"/>
            </a:endParaRPr>
          </a:p>
        </p:txBody>
      </p:sp>
      <p:sp>
        <p:nvSpPr>
          <p:cNvPr id="7176" name="Text Box 23">
            <a:extLst>
              <a:ext uri="{FF2B5EF4-FFF2-40B4-BE49-F238E27FC236}">
                <a16:creationId xmlns:a16="http://schemas.microsoft.com/office/drawing/2014/main" id="{078C9431-5916-19C0-8D2D-F311B0F2A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719138"/>
            <a:ext cx="36782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ts val="1300"/>
              </a:lnSpc>
            </a:pPr>
            <a:r>
              <a:rPr lang="de-DE" altLang="de-DE" sz="1100" b="1">
                <a:latin typeface="Arial" panose="020B0604020202020204" pitchFamily="34" charset="0"/>
              </a:rPr>
              <a:t>Ressort Sozialer Zusammenhalt, </a:t>
            </a:r>
          </a:p>
          <a:p>
            <a:pPr algn="r">
              <a:lnSpc>
                <a:spcPts val="1300"/>
              </a:lnSpc>
            </a:pPr>
            <a:r>
              <a:rPr lang="de-DE" altLang="de-DE" sz="1100" b="1">
                <a:latin typeface="Arial" panose="020B0604020202020204" pitchFamily="34" charset="0"/>
              </a:rPr>
              <a:t>Familie, Senioren, Genossenschaften und Ehrenamt</a:t>
            </a:r>
            <a:endParaRPr lang="de-DE" altLang="de-DE" sz="1100">
              <a:latin typeface="Arial" panose="020B0604020202020204" pitchFamily="34" charset="0"/>
            </a:endParaRPr>
          </a:p>
        </p:txBody>
      </p:sp>
      <p:sp>
        <p:nvSpPr>
          <p:cNvPr id="7177" name="Text Box 24">
            <a:extLst>
              <a:ext uri="{FF2B5EF4-FFF2-40B4-BE49-F238E27FC236}">
                <a16:creationId xmlns:a16="http://schemas.microsoft.com/office/drawing/2014/main" id="{16BEC748-C4F1-AB10-1696-21F4E7CBA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1179513"/>
            <a:ext cx="2735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ts val="1200"/>
              </a:lnSpc>
            </a:pPr>
            <a:r>
              <a:rPr lang="de-DE" altLang="de-DE" sz="1100">
                <a:latin typeface="Arial" panose="020B0604020202020204" pitchFamily="34" charset="0"/>
              </a:rPr>
              <a:t>Amt für Freiwilligenwesen und Solidarität</a:t>
            </a:r>
          </a:p>
        </p:txBody>
      </p:sp>
      <p:sp>
        <p:nvSpPr>
          <p:cNvPr id="7178" name="Text Box 25">
            <a:extLst>
              <a:ext uri="{FF2B5EF4-FFF2-40B4-BE49-F238E27FC236}">
                <a16:creationId xmlns:a16="http://schemas.microsoft.com/office/drawing/2014/main" id="{50C18F8C-2049-0CE4-269C-C5BB74C5A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8" y="1158875"/>
            <a:ext cx="21685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it-IT" altLang="de-DE" sz="1100">
                <a:latin typeface="Arial" panose="020B0604020202020204" pitchFamily="34" charset="0"/>
              </a:rPr>
              <a:t>Ufficio Volontariato e solidarietà</a:t>
            </a:r>
          </a:p>
        </p:txBody>
      </p:sp>
      <p:sp>
        <p:nvSpPr>
          <p:cNvPr id="4108" name="Text Box 29">
            <a:extLst>
              <a:ext uri="{FF2B5EF4-FFF2-40B4-BE49-F238E27FC236}">
                <a16:creationId xmlns:a16="http://schemas.microsoft.com/office/drawing/2014/main" id="{E12D8711-DE25-5D37-62D8-3530FF585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33" y="2743926"/>
            <a:ext cx="8091488" cy="25853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it-IT" sz="1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offre informazioni e consulenze per l’associazionismo e il volontariato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it-IT" sz="1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qualità di «Ufficio provinciale del Registro Unico Nazionale del Terzo Settore» è responsabile della gestione del Registro </a:t>
            </a:r>
            <a:r>
              <a:rPr lang="it-IT" sz="180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Runts</a:t>
            </a:r>
            <a:r>
              <a:rPr lang="it-IT" sz="1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Alto Adige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it-IT" sz="1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gestisce il Registro provinciale delle Persone giuridiche</a:t>
            </a:r>
          </a:p>
          <a:p>
            <a:pPr>
              <a:defRPr/>
            </a:pPr>
            <a:endParaRPr lang="de-DE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183" name="Picture 38">
            <a:extLst>
              <a:ext uri="{FF2B5EF4-FFF2-40B4-BE49-F238E27FC236}">
                <a16:creationId xmlns:a16="http://schemas.microsoft.com/office/drawing/2014/main" id="{0EC64FAB-CE98-3EF3-8C24-A2C3EE18F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58775"/>
            <a:ext cx="71913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5AFF881-B013-03D1-1A6B-91BC174FDB80}"/>
              </a:ext>
            </a:extLst>
          </p:cNvPr>
          <p:cNvSpPr/>
          <p:nvPr/>
        </p:nvSpPr>
        <p:spPr>
          <a:xfrm>
            <a:off x="211138" y="262700"/>
            <a:ext cx="8774112" cy="12937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7179" name="Text Box 28">
            <a:extLst>
              <a:ext uri="{FF2B5EF4-FFF2-40B4-BE49-F238E27FC236}">
                <a16:creationId xmlns:a16="http://schemas.microsoft.com/office/drawing/2014/main" id="{4316C8E5-681C-9FA8-B4DB-9D37DEA97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604838"/>
            <a:ext cx="8091488" cy="158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it-IT" alt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Attività dell’Ufficio</a:t>
            </a:r>
          </a:p>
          <a:p>
            <a:pPr algn="ctr">
              <a:lnSpc>
                <a:spcPts val="4000"/>
              </a:lnSpc>
            </a:pPr>
            <a:r>
              <a:rPr lang="it-IT" alt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Volontariato e solidarietà</a:t>
            </a:r>
          </a:p>
          <a:p>
            <a:pPr algn="ctr">
              <a:lnSpc>
                <a:spcPts val="4000"/>
              </a:lnSpc>
            </a:pPr>
            <a:r>
              <a:rPr lang="it-IT" altLang="de-DE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riguardo ai registri e al volontariato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9F07550-FBC2-7313-889D-0898CF671C62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B2E03AD-E268-CB82-D4A8-81A175CBD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106FA68-16DA-7001-3CF4-B16E0E1FEB8B}"/>
              </a:ext>
            </a:extLst>
          </p:cNvPr>
          <p:cNvSpPr/>
          <p:nvPr/>
        </p:nvSpPr>
        <p:spPr>
          <a:xfrm>
            <a:off x="8034705" y="6361190"/>
            <a:ext cx="449419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9EAF65ED-F17F-08D0-18A6-24625B91D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471488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altLang="de-DE" sz="2600">
                <a:latin typeface="Calibri"/>
                <a:ea typeface="Calibri"/>
                <a:cs typeface="Calibri"/>
              </a:rPr>
              <a:t>3. </a:t>
            </a:r>
            <a:r>
              <a:rPr lang="it-IT" sz="2600">
                <a:latin typeface="Calibri"/>
                <a:ea typeface="Calibri"/>
                <a:cs typeface="Calibri"/>
              </a:rPr>
              <a:t>I controlli nel </a:t>
            </a:r>
            <a:r>
              <a:rPr lang="it-IT" sz="2600" err="1">
                <a:latin typeface="Calibri"/>
                <a:ea typeface="Calibri"/>
                <a:cs typeface="Calibri"/>
              </a:rPr>
              <a:t>Runts</a:t>
            </a:r>
            <a:r>
              <a:rPr lang="it-IT" sz="2600">
                <a:latin typeface="Calibri"/>
                <a:ea typeface="Calibri"/>
                <a:cs typeface="Calibri"/>
              </a:rPr>
              <a:t> - informazioni generali</a:t>
            </a:r>
            <a:endParaRPr lang="de-DE" sz="260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de-DE" altLang="de-DE" sz="2600">
              <a:latin typeface="Calibri"/>
              <a:ea typeface="Calibri"/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B1FCA6-092E-56E1-881F-14B4DD56F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8370"/>
            <a:ext cx="7886700" cy="5243389"/>
          </a:xfrm>
        </p:spPr>
        <p:txBody>
          <a:bodyPr lIns="91440" tIns="45720" rIns="91440" bIns="45720" anchor="t"/>
          <a:lstStyle/>
          <a:p>
            <a:pPr marL="0" indent="0" algn="ctr" fontAlgn="ctr">
              <a:lnSpc>
                <a:spcPts val="2100"/>
              </a:lnSpc>
              <a:spcBef>
                <a:spcPts val="0"/>
              </a:spcBef>
              <a:buNone/>
              <a:defRPr/>
            </a:pPr>
            <a:endParaRPr lang="de-DE" sz="1400" b="1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just" fontAlgn="ctr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152650" algn="l"/>
              </a:tabLst>
              <a:defRPr/>
            </a:pPr>
            <a:endParaRPr lang="de-DE" sz="1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>
              <a:latin typeface="Calibri"/>
              <a:ea typeface="Calibri"/>
              <a:cs typeface="Calibri"/>
            </a:endParaRP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  <a:defRPr/>
            </a:pPr>
            <a:endParaRPr lang="de-DE" sz="1400">
              <a:latin typeface="Calibri"/>
              <a:ea typeface="Calibri"/>
              <a:cs typeface="Calibri"/>
            </a:endParaRP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  <a:defRPr/>
            </a:pPr>
            <a:endParaRPr lang="de-DE" sz="1400">
              <a:latin typeface="Calibri"/>
              <a:ea typeface="Calibri"/>
              <a:cs typeface="Calibri"/>
            </a:endParaRPr>
          </a:p>
          <a:p>
            <a:pPr algn="just" fontAlgn="ctr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b="1">
              <a:highlight>
                <a:srgbClr val="FFFFCC"/>
              </a:highlight>
              <a:latin typeface="Calibri"/>
              <a:ea typeface="Calibri"/>
              <a:cs typeface="Calibri"/>
            </a:endParaRPr>
          </a:p>
          <a:p>
            <a:pPr algn="just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b="1">
              <a:highlight>
                <a:srgbClr val="FFFFCC"/>
              </a:highlight>
              <a:latin typeface="Calibri"/>
              <a:ea typeface="Calibri"/>
              <a:cs typeface="Calibri"/>
            </a:endParaRPr>
          </a:p>
          <a:p>
            <a:pPr algn="just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b="1">
              <a:highlight>
                <a:srgbClr val="FFFFCC"/>
              </a:highlight>
              <a:latin typeface="Calibri"/>
              <a:ea typeface="Calibri"/>
              <a:cs typeface="Calibri"/>
            </a:endParaRPr>
          </a:p>
          <a:p>
            <a:pPr algn="just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b="1">
              <a:highlight>
                <a:srgbClr val="FFFFCC"/>
              </a:highlight>
              <a:latin typeface="Calibri"/>
              <a:ea typeface="Calibri"/>
              <a:cs typeface="Calibri"/>
            </a:endParaRPr>
          </a:p>
          <a:p>
            <a:pPr algn="just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b="1">
              <a:highlight>
                <a:srgbClr val="FFFFCC"/>
              </a:highlight>
              <a:latin typeface="Calibri"/>
              <a:ea typeface="Calibri"/>
              <a:cs typeface="Calibri"/>
            </a:endParaRPr>
          </a:p>
          <a:p>
            <a:pPr algn="just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b="1">
              <a:highlight>
                <a:srgbClr val="FFFFCC"/>
              </a:highlight>
              <a:latin typeface="Calibri"/>
              <a:ea typeface="Calibri"/>
              <a:cs typeface="Calibri"/>
            </a:endParaRPr>
          </a:p>
          <a:p>
            <a:pPr algn="just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b="1">
              <a:highlight>
                <a:srgbClr val="FFFFCC"/>
              </a:highlight>
              <a:latin typeface="Calibri"/>
              <a:ea typeface="Calibri"/>
              <a:cs typeface="Calibri"/>
            </a:endParaRPr>
          </a:p>
          <a:p>
            <a:pPr algn="just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b="1">
              <a:highlight>
                <a:srgbClr val="FFFFCC"/>
              </a:highlight>
              <a:latin typeface="Calibri"/>
              <a:ea typeface="Calibri"/>
              <a:cs typeface="Calibri"/>
            </a:endParaRP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  <a:defRPr/>
            </a:pPr>
            <a:endParaRPr lang="de-DE" sz="1400">
              <a:highlight>
                <a:srgbClr val="FFFFCC"/>
              </a:highlight>
              <a:latin typeface="Calibri"/>
              <a:ea typeface="Calibri"/>
              <a:cs typeface="Calibri"/>
            </a:endParaRP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de-DE" sz="1400">
              <a:highlight>
                <a:srgbClr val="FFFFCC"/>
              </a:highlight>
              <a:latin typeface="Calibri"/>
              <a:ea typeface="Calibri"/>
              <a:cs typeface="Calibri"/>
            </a:endParaRPr>
          </a:p>
          <a:p>
            <a:pPr marL="0" indent="0" algn="just">
              <a:buNone/>
              <a:defRPr/>
            </a:pPr>
            <a:endParaRPr lang="de-DE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de-DE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FEB98F4-0B3D-7914-9342-5CFFBC359ED7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16BFF85-5C03-B00B-F91A-FD99CA372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603580B-1FB2-FB2E-7AE5-556BB03DAB11}"/>
              </a:ext>
            </a:extLst>
          </p:cNvPr>
          <p:cNvSpPr/>
          <p:nvPr/>
        </p:nvSpPr>
        <p:spPr bwMode="auto">
          <a:xfrm>
            <a:off x="628650" y="1823228"/>
            <a:ext cx="8091604" cy="6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C7A13A5A-AD75-F348-E4FB-46EC4982E1B0}"/>
              </a:ext>
            </a:extLst>
          </p:cNvPr>
          <p:cNvSpPr txBox="1"/>
          <p:nvPr/>
        </p:nvSpPr>
        <p:spPr>
          <a:xfrm>
            <a:off x="1062930" y="2104931"/>
            <a:ext cx="7461483" cy="543675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1800"/>
              </a:lnSpc>
              <a:spcBef>
                <a:spcPts val="0"/>
              </a:spcBef>
              <a:defRPr/>
            </a:pP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la</a:t>
            </a:r>
            <a:r>
              <a:rPr lang="de-DE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correttezza</a:t>
            </a:r>
            <a:r>
              <a:rPr lang="de-DE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della </a:t>
            </a:r>
            <a:r>
              <a:rPr lang="de-DE" sz="14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denominazione</a:t>
            </a:r>
            <a:r>
              <a:rPr lang="de-DE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in </a:t>
            </a:r>
            <a:r>
              <a:rPr lang="de-DE" sz="14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base</a:t>
            </a:r>
            <a:r>
              <a:rPr lang="de-DE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alla </a:t>
            </a:r>
            <a:r>
              <a:rPr lang="de-DE" sz="1400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sezione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(ad es. </a:t>
            </a:r>
            <a:r>
              <a:rPr lang="de-DE" sz="1400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acronimi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ODV, APS, ETS) e la </a:t>
            </a:r>
            <a:r>
              <a:rPr lang="de-DE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forma </a:t>
            </a:r>
            <a:r>
              <a:rPr lang="de-DE" sz="14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giuridica</a:t>
            </a:r>
            <a:r>
              <a:rPr lang="de-DE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adeguata</a:t>
            </a:r>
            <a:r>
              <a:rPr lang="de-DE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;</a:t>
            </a:r>
            <a:endParaRPr lang="en-US" sz="14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8" name="Textfeld 4">
            <a:extLst>
              <a:ext uri="{FF2B5EF4-FFF2-40B4-BE49-F238E27FC236}">
                <a16:creationId xmlns:a16="http://schemas.microsoft.com/office/drawing/2014/main" id="{80F129F2-7E8E-1041-B368-4AA81A52C0D7}"/>
              </a:ext>
            </a:extLst>
          </p:cNvPr>
          <p:cNvSpPr txBox="1"/>
          <p:nvPr/>
        </p:nvSpPr>
        <p:spPr>
          <a:xfrm>
            <a:off x="1062930" y="2767820"/>
            <a:ext cx="7461483" cy="1005340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1800"/>
              </a:lnSpc>
              <a:spcBef>
                <a:spcPts val="0"/>
              </a:spcBef>
              <a:defRPr/>
            </a:pPr>
            <a:r>
              <a:rPr lang="it-IT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la presenza del </a:t>
            </a:r>
            <a:r>
              <a:rPr lang="it-IT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numero minimo di soci </a:t>
            </a:r>
            <a:r>
              <a:rPr lang="it-IT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(ad es. almeno 7 persone fisiche nelle sezioni ODV e APS) e la </a:t>
            </a:r>
            <a:r>
              <a:rPr lang="it-IT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corretta</a:t>
            </a:r>
            <a:r>
              <a:rPr lang="it-IT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it-IT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composizione della struttura associativa</a:t>
            </a:r>
            <a:r>
              <a:rPr lang="it-IT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, nel caso ci siano enti associati (ad es. in caso di iscrizione nella sezione delle organizzazioni di volontariato, 2/3 delle organizzazioni associate sono ODV);</a:t>
            </a:r>
            <a:endParaRPr lang="de-DE" sz="1400" dirty="0">
              <a:latin typeface="Calibri"/>
              <a:ea typeface="Calibri"/>
              <a:cs typeface="Calibri"/>
            </a:endParaRPr>
          </a:p>
        </p:txBody>
      </p:sp>
      <p:sp>
        <p:nvSpPr>
          <p:cNvPr id="16" name="Textfeld 4">
            <a:extLst>
              <a:ext uri="{FF2B5EF4-FFF2-40B4-BE49-F238E27FC236}">
                <a16:creationId xmlns:a16="http://schemas.microsoft.com/office/drawing/2014/main" id="{616D9AAA-83CE-E1CE-6886-E1320A8CD6F8}"/>
              </a:ext>
            </a:extLst>
          </p:cNvPr>
          <p:cNvSpPr txBox="1"/>
          <p:nvPr/>
        </p:nvSpPr>
        <p:spPr>
          <a:xfrm>
            <a:off x="1065768" y="3889582"/>
            <a:ext cx="7461483" cy="542521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1800"/>
              </a:lnSpc>
              <a:spcBef>
                <a:spcPts val="0"/>
              </a:spcBef>
              <a:defRPr/>
            </a:pPr>
            <a:r>
              <a:rPr lang="it-IT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che</a:t>
            </a:r>
            <a:r>
              <a:rPr lang="it-IT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l'atto costitutivo e lo statuto registrato </a:t>
            </a:r>
            <a:r>
              <a:rPr lang="it-IT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siano stati caricati sul portale Runts e che il loro contenuto sia adeguato alle disposizioni di legge della rispettiva sezione;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7" name="Ellipse 13">
            <a:extLst>
              <a:ext uri="{FF2B5EF4-FFF2-40B4-BE49-F238E27FC236}">
                <a16:creationId xmlns:a16="http://schemas.microsoft.com/office/drawing/2014/main" id="{A132C222-0F9B-6DA9-3F08-1E15C77D0146}"/>
              </a:ext>
            </a:extLst>
          </p:cNvPr>
          <p:cNvSpPr/>
          <p:nvPr/>
        </p:nvSpPr>
        <p:spPr bwMode="auto">
          <a:xfrm>
            <a:off x="665349" y="4673894"/>
            <a:ext cx="263326" cy="268588"/>
          </a:xfrm>
          <a:prstGeom prst="ellipse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Ellipse 13">
            <a:extLst>
              <a:ext uri="{FF2B5EF4-FFF2-40B4-BE49-F238E27FC236}">
                <a16:creationId xmlns:a16="http://schemas.microsoft.com/office/drawing/2014/main" id="{7ED0A12A-E7C6-6710-9472-D7FBB85A1641}"/>
              </a:ext>
            </a:extLst>
          </p:cNvPr>
          <p:cNvSpPr/>
          <p:nvPr/>
        </p:nvSpPr>
        <p:spPr bwMode="auto">
          <a:xfrm>
            <a:off x="671130" y="4047974"/>
            <a:ext cx="263326" cy="268588"/>
          </a:xfrm>
          <a:prstGeom prst="ellipse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" name="Ellipse 13">
            <a:extLst>
              <a:ext uri="{FF2B5EF4-FFF2-40B4-BE49-F238E27FC236}">
                <a16:creationId xmlns:a16="http://schemas.microsoft.com/office/drawing/2014/main" id="{661455BF-E3D0-C72D-E716-6C7734829180}"/>
              </a:ext>
            </a:extLst>
          </p:cNvPr>
          <p:cNvSpPr/>
          <p:nvPr/>
        </p:nvSpPr>
        <p:spPr bwMode="auto">
          <a:xfrm>
            <a:off x="665349" y="2268937"/>
            <a:ext cx="263326" cy="268588"/>
          </a:xfrm>
          <a:prstGeom prst="ellipse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0" name="Textfeld 4">
            <a:extLst>
              <a:ext uri="{FF2B5EF4-FFF2-40B4-BE49-F238E27FC236}">
                <a16:creationId xmlns:a16="http://schemas.microsoft.com/office/drawing/2014/main" id="{029A2FF3-6FF0-57F5-ED60-DAA02E4EB689}"/>
              </a:ext>
            </a:extLst>
          </p:cNvPr>
          <p:cNvSpPr txBox="1"/>
          <p:nvPr/>
        </p:nvSpPr>
        <p:spPr>
          <a:xfrm>
            <a:off x="2365060" y="5334832"/>
            <a:ext cx="6160626" cy="67710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de-DE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       </a:t>
            </a:r>
            <a:r>
              <a:rPr lang="de-DE" sz="1200" b="1" dirty="0" err="1">
                <a:solidFill>
                  <a:srgbClr val="C00000"/>
                </a:solidFill>
                <a:latin typeface="Calibri"/>
                <a:cs typeface="Calibri"/>
                <a:sym typeface="Wingdings" panose="05000000000000000000" pitchFamily="2" charset="2"/>
              </a:rPr>
              <a:t>segno</a:t>
            </a:r>
            <a:r>
              <a:rPr lang="de-DE" sz="1200" b="1" dirty="0">
                <a:solidFill>
                  <a:srgbClr val="C00000"/>
                </a:solidFill>
                <a:latin typeface="Calibri"/>
                <a:cs typeface="Calibri"/>
                <a:sym typeface="Wingdings" panose="05000000000000000000" pitchFamily="2" charset="2"/>
              </a:rPr>
              <a:t> rosso = </a:t>
            </a:r>
            <a:r>
              <a:rPr lang="de-DE" sz="1200" b="1" dirty="0" err="1">
                <a:solidFill>
                  <a:srgbClr val="C00000"/>
                </a:solidFill>
                <a:latin typeface="Calibri"/>
                <a:cs typeface="Calibri"/>
                <a:sym typeface="Wingdings" panose="05000000000000000000" pitchFamily="2" charset="2"/>
              </a:rPr>
              <a:t>controllo</a:t>
            </a:r>
            <a:r>
              <a:rPr lang="de-DE" sz="1200" b="1" dirty="0">
                <a:solidFill>
                  <a:srgbClr val="C00000"/>
                </a:solidFill>
                <a:latin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200" b="1" dirty="0" err="1">
                <a:solidFill>
                  <a:srgbClr val="C00000"/>
                </a:solidFill>
                <a:latin typeface="Calibri"/>
                <a:cs typeface="Calibri"/>
                <a:sym typeface="Wingdings" panose="05000000000000000000" pitchFamily="2" charset="2"/>
              </a:rPr>
              <a:t>semplificato</a:t>
            </a:r>
            <a:endParaRPr lang="de-DE" sz="1200" b="1" dirty="0">
              <a:solidFill>
                <a:srgbClr val="C00000"/>
              </a:solidFill>
              <a:latin typeface="Calibri"/>
              <a:cs typeface="Calibri"/>
              <a:sym typeface="Wingdings" panose="05000000000000000000" pitchFamily="2" charset="2"/>
            </a:endParaRPr>
          </a:p>
          <a:p>
            <a:pPr algn="just">
              <a:spcBef>
                <a:spcPts val="0"/>
              </a:spcBef>
              <a:defRPr/>
            </a:pPr>
            <a:r>
              <a:rPr lang="it-IT" sz="12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        </a:t>
            </a:r>
            <a:r>
              <a:rPr lang="it-IT" sz="12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Gli enti con un massimo di 60.000 € di entrate annue nei tre anni antecedenti il controllo          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2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        saranno soggetti al controllo solo nei punti contrassegnati </a:t>
            </a:r>
            <a:r>
              <a:rPr lang="it-IT" sz="1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in rosso.</a:t>
            </a:r>
            <a:endParaRPr lang="en-US" sz="24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F75C1B6D-02A6-8DF9-FB3B-A3FBCA59C426}"/>
              </a:ext>
            </a:extLst>
          </p:cNvPr>
          <p:cNvSpPr/>
          <p:nvPr/>
        </p:nvSpPr>
        <p:spPr bwMode="auto">
          <a:xfrm>
            <a:off x="2467185" y="5414118"/>
            <a:ext cx="197630" cy="188982"/>
          </a:xfrm>
          <a:prstGeom prst="ellipse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Textfeld 4">
            <a:extLst>
              <a:ext uri="{FF2B5EF4-FFF2-40B4-BE49-F238E27FC236}">
                <a16:creationId xmlns:a16="http://schemas.microsoft.com/office/drawing/2014/main" id="{659CF1D2-C0FA-9D0A-8928-FBC00CC850C1}"/>
              </a:ext>
            </a:extLst>
          </p:cNvPr>
          <p:cNvSpPr txBox="1"/>
          <p:nvPr/>
        </p:nvSpPr>
        <p:spPr>
          <a:xfrm>
            <a:off x="1717422" y="1164816"/>
            <a:ext cx="5841051" cy="369332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it-IT" sz="1800" b="1">
                <a:latin typeface="Calibri"/>
                <a:cs typeface="Calibri"/>
              </a:rPr>
              <a:t>Controlli ordinari – Cosa viene controllato in concreto?</a:t>
            </a:r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E7857132-6087-1DB9-0CA4-364112E2E780}"/>
              </a:ext>
            </a:extLst>
          </p:cNvPr>
          <p:cNvSpPr txBox="1"/>
          <p:nvPr/>
        </p:nvSpPr>
        <p:spPr>
          <a:xfrm>
            <a:off x="1074233" y="4543562"/>
            <a:ext cx="7461483" cy="505267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 fontAlgn="ctr">
              <a:lnSpc>
                <a:spcPts val="1600"/>
              </a:lnSpc>
              <a:spcBef>
                <a:spcPts val="0"/>
              </a:spcBef>
              <a:defRPr/>
            </a:pPr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qualora siano state svolte </a:t>
            </a:r>
            <a:r>
              <a:rPr lang="it-IT" sz="1400" b="1">
                <a:latin typeface="Calibri" panose="020F0502020204030204" pitchFamily="34" charset="0"/>
                <a:cs typeface="Calibri" panose="020F0502020204030204" pitchFamily="34" charset="0"/>
              </a:rPr>
              <a:t>attività diverse</a:t>
            </a:r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, queste siano state esercitate in base a una specifica disposizione statutaria e in via secondaria e strumentale rispetto alle attività di interesse generale;</a:t>
            </a: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8188452-27AD-C99C-DD6F-25CC0148BE48}"/>
              </a:ext>
            </a:extLst>
          </p:cNvPr>
          <p:cNvSpPr/>
          <p:nvPr/>
        </p:nvSpPr>
        <p:spPr bwMode="auto">
          <a:xfrm>
            <a:off x="665349" y="3124924"/>
            <a:ext cx="263326" cy="268588"/>
          </a:xfrm>
          <a:prstGeom prst="ellipse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6D820C4-0A03-BD8A-800A-24F43290225D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-19-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85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4B218408-1D65-440E-93D7-9070127A6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292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altLang="de-DE" sz="2600">
                <a:latin typeface="Calibri"/>
                <a:ea typeface="Calibri"/>
                <a:cs typeface="Calibri"/>
              </a:rPr>
              <a:t>3. </a:t>
            </a:r>
            <a:r>
              <a:rPr lang="it-IT" sz="2600">
                <a:latin typeface="Calibri"/>
                <a:ea typeface="Calibri"/>
                <a:cs typeface="Calibri"/>
              </a:rPr>
              <a:t>I controlli nel </a:t>
            </a:r>
            <a:r>
              <a:rPr lang="it-IT" sz="2600" err="1">
                <a:latin typeface="Calibri"/>
                <a:ea typeface="Calibri"/>
                <a:cs typeface="Calibri"/>
              </a:rPr>
              <a:t>Runts</a:t>
            </a:r>
            <a:r>
              <a:rPr lang="it-IT" sz="2600">
                <a:latin typeface="Calibri"/>
                <a:ea typeface="Calibri"/>
                <a:cs typeface="Calibri"/>
              </a:rPr>
              <a:t> - informazioni generali</a:t>
            </a:r>
            <a:endParaRPr lang="it-I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35FCFF-C42B-34CD-30E2-0A9DB7AAA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10" y="1017161"/>
            <a:ext cx="7886700" cy="5289797"/>
          </a:xfrm>
        </p:spPr>
        <p:txBody>
          <a:bodyPr/>
          <a:lstStyle/>
          <a:p>
            <a:pPr marL="0" indent="0" algn="just" fontAlgn="ctr">
              <a:lnSpc>
                <a:spcPts val="2200"/>
              </a:lnSpc>
              <a:spcBef>
                <a:spcPts val="0"/>
              </a:spcBef>
              <a:buNone/>
              <a:defRPr/>
            </a:pP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ctr">
              <a:lnSpc>
                <a:spcPts val="2100"/>
              </a:lnSpc>
              <a:spcBef>
                <a:spcPts val="0"/>
              </a:spcBef>
              <a:buNone/>
              <a:defRPr/>
            </a:pP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ctr">
              <a:lnSpc>
                <a:spcPts val="2100"/>
              </a:lnSpc>
              <a:spcBef>
                <a:spcPts val="0"/>
              </a:spcBef>
              <a:buNone/>
              <a:defRPr/>
            </a:pPr>
            <a:endParaRPr lang="de-DE" sz="1400" dirty="0">
              <a:highlight>
                <a:srgbClr val="FFFFC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ctr">
              <a:lnSpc>
                <a:spcPts val="2100"/>
              </a:lnSpc>
              <a:spcBef>
                <a:spcPts val="0"/>
              </a:spcBef>
              <a:buNone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ctr">
              <a:lnSpc>
                <a:spcPts val="2100"/>
              </a:lnSpc>
              <a:spcBef>
                <a:spcPts val="0"/>
              </a:spcBef>
              <a:buNone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ctr">
              <a:lnSpc>
                <a:spcPts val="2100"/>
              </a:lnSpc>
              <a:spcBef>
                <a:spcPts val="0"/>
              </a:spcBef>
              <a:buNone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4C467EB-D7F4-837C-D674-FA13F093FB24}"/>
              </a:ext>
            </a:extLst>
          </p:cNvPr>
          <p:cNvSpPr/>
          <p:nvPr/>
        </p:nvSpPr>
        <p:spPr>
          <a:xfrm>
            <a:off x="414779" y="6219914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434B4B9-377D-8B13-D07D-0C4D5E3B2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8DCF098B-2993-C4D5-5C56-E8833AD87BAC}"/>
              </a:ext>
            </a:extLst>
          </p:cNvPr>
          <p:cNvSpPr/>
          <p:nvPr/>
        </p:nvSpPr>
        <p:spPr bwMode="auto">
          <a:xfrm>
            <a:off x="603779" y="2366250"/>
            <a:ext cx="263326" cy="268588"/>
          </a:xfrm>
          <a:prstGeom prst="ellipse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0" name="Textfeld 4">
            <a:extLst>
              <a:ext uri="{FF2B5EF4-FFF2-40B4-BE49-F238E27FC236}">
                <a16:creationId xmlns:a16="http://schemas.microsoft.com/office/drawing/2014/main" id="{6111BF2E-1448-8317-BA76-CE98F4E6EB10}"/>
              </a:ext>
            </a:extLst>
          </p:cNvPr>
          <p:cNvSpPr txBox="1"/>
          <p:nvPr/>
        </p:nvSpPr>
        <p:spPr>
          <a:xfrm>
            <a:off x="1059796" y="2759872"/>
            <a:ext cx="7461483" cy="784830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 fontAlgn="ctr">
              <a:lnSpc>
                <a:spcPts val="1800"/>
              </a:lnSpc>
              <a:spcBef>
                <a:spcPts val="0"/>
              </a:spcBef>
              <a:defRPr/>
            </a:pPr>
            <a:r>
              <a:rPr lang="it-IT" sz="1400" dirty="0">
                <a:latin typeface="Calibri"/>
                <a:ea typeface="Calibri"/>
                <a:cs typeface="Calibri"/>
              </a:rPr>
              <a:t>che siano stati adempiuti gli </a:t>
            </a:r>
            <a:r>
              <a:rPr lang="it-IT" sz="1400" b="1" dirty="0">
                <a:latin typeface="Calibri"/>
                <a:ea typeface="Calibri"/>
                <a:cs typeface="Calibri"/>
              </a:rPr>
              <a:t>obblighi previsti in materia di depositi e comunicazioni al Runts </a:t>
            </a:r>
            <a:r>
              <a:rPr lang="it-IT" sz="1400" dirty="0">
                <a:latin typeface="Calibri"/>
                <a:ea typeface="Calibri"/>
                <a:cs typeface="Calibri"/>
              </a:rPr>
              <a:t>(ad es. bilanci annuali, aggiornamento dei dati, comunicazione in caso di nuove elezioni, modifiche statutarie, ecc.);</a:t>
            </a:r>
            <a:endParaRPr lang="de-DE" sz="1400" dirty="0">
              <a:latin typeface="Calibri"/>
              <a:ea typeface="Calibri"/>
              <a:cs typeface="Calibri"/>
            </a:endParaRPr>
          </a:p>
        </p:txBody>
      </p:sp>
      <p:sp>
        <p:nvSpPr>
          <p:cNvPr id="21" name="Textfeld 4">
            <a:extLst>
              <a:ext uri="{FF2B5EF4-FFF2-40B4-BE49-F238E27FC236}">
                <a16:creationId xmlns:a16="http://schemas.microsoft.com/office/drawing/2014/main" id="{34A7568D-513B-44E7-8C1C-74D580BFEC49}"/>
              </a:ext>
            </a:extLst>
          </p:cNvPr>
          <p:cNvSpPr txBox="1"/>
          <p:nvPr/>
        </p:nvSpPr>
        <p:spPr>
          <a:xfrm>
            <a:off x="1068261" y="3741670"/>
            <a:ext cx="7461483" cy="323165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 fontAlgn="ctr">
              <a:lnSpc>
                <a:spcPts val="1800"/>
              </a:lnSpc>
              <a:spcBef>
                <a:spcPts val="0"/>
              </a:spcBef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che non sussistono motivi per 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lo scioglimento o l'estinzione dell'ente.</a:t>
            </a:r>
          </a:p>
        </p:txBody>
      </p:sp>
      <p:sp>
        <p:nvSpPr>
          <p:cNvPr id="22" name="Textfeld 4">
            <a:extLst>
              <a:ext uri="{FF2B5EF4-FFF2-40B4-BE49-F238E27FC236}">
                <a16:creationId xmlns:a16="http://schemas.microsoft.com/office/drawing/2014/main" id="{EAB91370-9D93-459E-368E-36D3F4CF8A87}"/>
              </a:ext>
            </a:extLst>
          </p:cNvPr>
          <p:cNvSpPr txBox="1"/>
          <p:nvPr/>
        </p:nvSpPr>
        <p:spPr>
          <a:xfrm>
            <a:off x="1717422" y="1164816"/>
            <a:ext cx="5841051" cy="369332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it-IT" sz="1800" b="1">
                <a:latin typeface="Calibri"/>
                <a:cs typeface="Calibri"/>
              </a:rPr>
              <a:t>Controlli ordinari – Cosa viene controllato in concreto?</a:t>
            </a:r>
            <a:endParaRPr lang="it-IT" sz="1800">
              <a:latin typeface="Calibri"/>
              <a:cs typeface="Calibri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437B740-D638-5B8B-69F3-DFDBBBE3019E}"/>
              </a:ext>
            </a:extLst>
          </p:cNvPr>
          <p:cNvSpPr/>
          <p:nvPr/>
        </p:nvSpPr>
        <p:spPr bwMode="auto">
          <a:xfrm>
            <a:off x="593090" y="3663135"/>
            <a:ext cx="263326" cy="268588"/>
          </a:xfrm>
          <a:prstGeom prst="ellipse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Textfeld 4">
            <a:extLst>
              <a:ext uri="{FF2B5EF4-FFF2-40B4-BE49-F238E27FC236}">
                <a16:creationId xmlns:a16="http://schemas.microsoft.com/office/drawing/2014/main" id="{BE9FE04C-8249-1851-8302-6A37BE0453CD}"/>
              </a:ext>
            </a:extLst>
          </p:cNvPr>
          <p:cNvSpPr txBox="1"/>
          <p:nvPr/>
        </p:nvSpPr>
        <p:spPr>
          <a:xfrm>
            <a:off x="2398929" y="4691161"/>
            <a:ext cx="6160626" cy="67710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de-DE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       </a:t>
            </a:r>
            <a:r>
              <a:rPr lang="de-DE" sz="1200" b="1" dirty="0" err="1">
                <a:solidFill>
                  <a:srgbClr val="C00000"/>
                </a:solidFill>
                <a:latin typeface="Calibri"/>
                <a:cs typeface="Calibri"/>
                <a:sym typeface="Wingdings" panose="05000000000000000000" pitchFamily="2" charset="2"/>
              </a:rPr>
              <a:t>segno</a:t>
            </a:r>
            <a:r>
              <a:rPr lang="de-DE" sz="1200" b="1" dirty="0">
                <a:solidFill>
                  <a:srgbClr val="C00000"/>
                </a:solidFill>
                <a:latin typeface="Calibri"/>
                <a:cs typeface="Calibri"/>
                <a:sym typeface="Wingdings" panose="05000000000000000000" pitchFamily="2" charset="2"/>
              </a:rPr>
              <a:t> rosso = </a:t>
            </a:r>
            <a:r>
              <a:rPr lang="de-DE" sz="1200" b="1" dirty="0" err="1">
                <a:solidFill>
                  <a:srgbClr val="C00000"/>
                </a:solidFill>
                <a:latin typeface="Calibri"/>
                <a:cs typeface="Calibri"/>
                <a:sym typeface="Wingdings" panose="05000000000000000000" pitchFamily="2" charset="2"/>
              </a:rPr>
              <a:t>controllo</a:t>
            </a:r>
            <a:r>
              <a:rPr lang="de-DE" sz="1200" b="1" dirty="0">
                <a:solidFill>
                  <a:srgbClr val="C00000"/>
                </a:solidFill>
                <a:latin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200" b="1" dirty="0" err="1">
                <a:solidFill>
                  <a:srgbClr val="C00000"/>
                </a:solidFill>
                <a:latin typeface="Calibri"/>
                <a:cs typeface="Calibri"/>
                <a:sym typeface="Wingdings" panose="05000000000000000000" pitchFamily="2" charset="2"/>
              </a:rPr>
              <a:t>semplificato</a:t>
            </a:r>
            <a:endParaRPr lang="de-DE" sz="1200" b="1" dirty="0">
              <a:solidFill>
                <a:srgbClr val="C00000"/>
              </a:solidFill>
              <a:latin typeface="Calibri"/>
              <a:cs typeface="Calibri"/>
              <a:sym typeface="Wingdings" panose="05000000000000000000" pitchFamily="2" charset="2"/>
            </a:endParaRPr>
          </a:p>
          <a:p>
            <a:pPr algn="just">
              <a:spcBef>
                <a:spcPts val="0"/>
              </a:spcBef>
              <a:defRPr/>
            </a:pPr>
            <a:r>
              <a:rPr lang="it-IT" sz="12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        </a:t>
            </a:r>
            <a:r>
              <a:rPr lang="it-IT" sz="12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Gli enti con un massimo di 60.000 € di entrate annue nei tre anni antecedenti il controllo          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2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        saranno soggetti al controllo solo nei punti contrassegnati </a:t>
            </a:r>
            <a:r>
              <a:rPr lang="it-IT" sz="1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in rosso.</a:t>
            </a:r>
            <a:endParaRPr lang="en-US" sz="24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23A3A45-DFFF-1D06-9BB9-E1CC38EFA5BB}"/>
              </a:ext>
            </a:extLst>
          </p:cNvPr>
          <p:cNvSpPr/>
          <p:nvPr/>
        </p:nvSpPr>
        <p:spPr bwMode="auto">
          <a:xfrm>
            <a:off x="2501054" y="4770447"/>
            <a:ext cx="197630" cy="188982"/>
          </a:xfrm>
          <a:prstGeom prst="ellipse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Textfeld 4">
            <a:extLst>
              <a:ext uri="{FF2B5EF4-FFF2-40B4-BE49-F238E27FC236}">
                <a16:creationId xmlns:a16="http://schemas.microsoft.com/office/drawing/2014/main" id="{D25D9D13-D93F-BD12-837E-752BA67FDE46}"/>
              </a:ext>
            </a:extLst>
          </p:cNvPr>
          <p:cNvSpPr txBox="1"/>
          <p:nvPr/>
        </p:nvSpPr>
        <p:spPr>
          <a:xfrm>
            <a:off x="1069999" y="2302648"/>
            <a:ext cx="7461483" cy="323165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 fontAlgn="ctr">
              <a:lnSpc>
                <a:spcPts val="1800"/>
              </a:lnSpc>
              <a:spcBef>
                <a:spcPts val="0"/>
              </a:spcBef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che i rendiconti annuali/bilanci siano stati redatti secondo i modelli prescritti e depositati sul Runts;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Ellipse 13">
            <a:extLst>
              <a:ext uri="{FF2B5EF4-FFF2-40B4-BE49-F238E27FC236}">
                <a16:creationId xmlns:a16="http://schemas.microsoft.com/office/drawing/2014/main" id="{AF5339B0-38FF-B11B-F62F-DF1E244B26FB}"/>
              </a:ext>
            </a:extLst>
          </p:cNvPr>
          <p:cNvSpPr/>
          <p:nvPr/>
        </p:nvSpPr>
        <p:spPr bwMode="auto">
          <a:xfrm>
            <a:off x="586632" y="2995058"/>
            <a:ext cx="263326" cy="268588"/>
          </a:xfrm>
          <a:prstGeom prst="ellipse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2B1371C-FCB4-1EC4-285F-2D6DAB016C58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-20-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828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56205-3025-8D8E-A5A6-CD5678FE1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983FCF27-A4BF-8786-A9EC-4965D3A06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292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altLang="de-DE" sz="2600">
                <a:latin typeface="Calibri"/>
                <a:ea typeface="Calibri"/>
                <a:cs typeface="Calibri"/>
              </a:rPr>
              <a:t>3. </a:t>
            </a:r>
            <a:r>
              <a:rPr lang="it-IT" sz="2600">
                <a:latin typeface="Calibri"/>
                <a:ea typeface="Calibri"/>
                <a:cs typeface="Calibri"/>
              </a:rPr>
              <a:t>I controlli nel </a:t>
            </a:r>
            <a:r>
              <a:rPr lang="it-IT" sz="2600" err="1">
                <a:latin typeface="Calibri"/>
                <a:ea typeface="Calibri"/>
                <a:cs typeface="Calibri"/>
              </a:rPr>
              <a:t>Runts</a:t>
            </a:r>
            <a:r>
              <a:rPr lang="it-IT" sz="2600">
                <a:latin typeface="Calibri"/>
                <a:ea typeface="Calibri"/>
                <a:cs typeface="Calibri"/>
              </a:rPr>
              <a:t> - informazioni generali</a:t>
            </a:r>
            <a:endParaRPr lang="de-DE" altLang="de-DE" sz="2600">
              <a:latin typeface="Calibri"/>
              <a:ea typeface="Calibri"/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14FA09-01CA-A59E-BA3B-634560CB3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018" y="977250"/>
            <a:ext cx="7886700" cy="5447933"/>
          </a:xfrm>
        </p:spPr>
        <p:txBody>
          <a:bodyPr/>
          <a:lstStyle/>
          <a:p>
            <a:pPr marL="0" indent="0" algn="ctr" fontAlgn="ctr">
              <a:lnSpc>
                <a:spcPts val="2200"/>
              </a:lnSpc>
              <a:spcBef>
                <a:spcPts val="0"/>
              </a:spcBef>
              <a:buNone/>
              <a:defRPr/>
            </a:pPr>
            <a:endParaRPr lang="de-DE" sz="1600" b="1">
              <a:highlight>
                <a:srgbClr val="FFC9C9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ctr">
              <a:lnSpc>
                <a:spcPts val="2200"/>
              </a:lnSpc>
              <a:spcBef>
                <a:spcPts val="0"/>
              </a:spcBef>
              <a:buNone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0B68801-AF86-EACC-5D7C-B596F7F05672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42A534F-2FB1-E41B-3C54-8E32A08FA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4" name="Textfeld 4">
            <a:extLst>
              <a:ext uri="{FF2B5EF4-FFF2-40B4-BE49-F238E27FC236}">
                <a16:creationId xmlns:a16="http://schemas.microsoft.com/office/drawing/2014/main" id="{A57802D6-F6E7-8AB4-A1A2-B97241B5F3D0}"/>
              </a:ext>
            </a:extLst>
          </p:cNvPr>
          <p:cNvSpPr txBox="1"/>
          <p:nvPr/>
        </p:nvSpPr>
        <p:spPr>
          <a:xfrm>
            <a:off x="1039208" y="2226541"/>
            <a:ext cx="7461483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 fontAlgn="ctr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400" b="1">
                <a:latin typeface="Calibri" panose="020F0502020204030204" pitchFamily="34" charset="0"/>
                <a:cs typeface="Calibri" panose="020F0502020204030204" pitchFamily="34" charset="0"/>
              </a:rPr>
              <a:t>il registro dei volontari </a:t>
            </a:r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è stato redatto correttamente (vidimato) e i volontari sono stati assicurati (responsabilità civile, infortuni e malattia);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B46DF66-E82C-B533-07ED-27A60DC6E6B8}"/>
              </a:ext>
            </a:extLst>
          </p:cNvPr>
          <p:cNvSpPr/>
          <p:nvPr/>
        </p:nvSpPr>
        <p:spPr bwMode="auto">
          <a:xfrm>
            <a:off x="648554" y="2383836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5EFFAC19-7E22-D150-8185-978CAB0CC60C}"/>
              </a:ext>
            </a:extLst>
          </p:cNvPr>
          <p:cNvSpPr txBox="1"/>
          <p:nvPr/>
        </p:nvSpPr>
        <p:spPr>
          <a:xfrm>
            <a:off x="1030498" y="2845903"/>
            <a:ext cx="7461483" cy="7104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 fontAlgn="ctr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sono state rispettate le ulteriori </a:t>
            </a:r>
            <a:r>
              <a:rPr lang="it-IT" sz="1400" b="1">
                <a:latin typeface="Calibri" panose="020F0502020204030204" pitchFamily="34" charset="0"/>
                <a:cs typeface="Calibri" panose="020F0502020204030204" pitchFamily="34" charset="0"/>
              </a:rPr>
              <a:t>disposizioni relative all'attività di volontariato </a:t>
            </a:r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(rimborso esclusivo delle spese effettivamente sostenute e documentate, nessun rimborso forfettario ad eccezione di quelli previsti dall'articolo 17, comma 4);</a:t>
            </a: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2D94546-79E4-BD79-F5D5-466ACA46434E}"/>
              </a:ext>
            </a:extLst>
          </p:cNvPr>
          <p:cNvSpPr/>
          <p:nvPr/>
        </p:nvSpPr>
        <p:spPr bwMode="auto">
          <a:xfrm>
            <a:off x="648554" y="3033983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E98F632D-E088-D245-9199-8D2DEA81DFF3}"/>
              </a:ext>
            </a:extLst>
          </p:cNvPr>
          <p:cNvSpPr txBox="1"/>
          <p:nvPr/>
        </p:nvSpPr>
        <p:spPr>
          <a:xfrm>
            <a:off x="1034034" y="3642693"/>
            <a:ext cx="7471008" cy="14798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 fontAlgn="ctr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400" dirty="0">
                <a:latin typeface="Calibri"/>
                <a:ea typeface="Calibri"/>
                <a:cs typeface="Calibri"/>
              </a:rPr>
              <a:t>per </a:t>
            </a:r>
            <a:r>
              <a:rPr lang="it-IT" sz="1400" b="1" dirty="0">
                <a:latin typeface="Calibri"/>
                <a:ea typeface="Calibri"/>
                <a:cs typeface="Calibri"/>
              </a:rPr>
              <a:t>ODV e APS</a:t>
            </a:r>
            <a:r>
              <a:rPr lang="it-IT" sz="1400" dirty="0">
                <a:latin typeface="Calibri"/>
                <a:ea typeface="Calibri"/>
                <a:cs typeface="Calibri"/>
              </a:rPr>
              <a:t>: deve sussistere un </a:t>
            </a:r>
            <a:r>
              <a:rPr lang="it-IT" sz="1400" b="1" dirty="0">
                <a:latin typeface="Calibri"/>
                <a:ea typeface="Calibri"/>
                <a:cs typeface="Calibri"/>
              </a:rPr>
              <a:t>rapporto corretto tra dipendenti e volontari o tra dipendenti e soci</a:t>
            </a:r>
          </a:p>
          <a:p>
            <a:pPr algn="just" fontAlgn="ctr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400" dirty="0">
                <a:latin typeface="Calibri"/>
                <a:ea typeface="Calibri"/>
                <a:cs typeface="Calibri"/>
              </a:rPr>
              <a:t>(</a:t>
            </a:r>
            <a:r>
              <a:rPr lang="it-IT" sz="1400" b="1" dirty="0">
                <a:latin typeface="Calibri"/>
                <a:ea typeface="Calibri"/>
                <a:cs typeface="Calibri"/>
              </a:rPr>
              <a:t>ODV</a:t>
            </a:r>
            <a:r>
              <a:rPr lang="it-IT" sz="1400" dirty="0">
                <a:latin typeface="Calibri"/>
                <a:ea typeface="Calibri"/>
                <a:cs typeface="Calibri"/>
              </a:rPr>
              <a:t>: il numero dei </a:t>
            </a:r>
            <a:r>
              <a:rPr lang="it-IT" sz="1400" b="1" dirty="0">
                <a:latin typeface="Calibri"/>
                <a:ea typeface="Calibri"/>
                <a:cs typeface="Calibri"/>
              </a:rPr>
              <a:t>dipendenti o dei rapporti di lavoro assimilati </a:t>
            </a:r>
            <a:r>
              <a:rPr lang="it-IT" sz="1400" dirty="0">
                <a:latin typeface="Calibri"/>
                <a:ea typeface="Calibri"/>
                <a:cs typeface="Calibri"/>
              </a:rPr>
              <a:t>a quelli subordinati </a:t>
            </a:r>
            <a:r>
              <a:rPr lang="it-IT" sz="1400" b="1" dirty="0">
                <a:latin typeface="Calibri"/>
                <a:ea typeface="Calibri"/>
                <a:cs typeface="Calibri"/>
              </a:rPr>
              <a:t>non deve superare il 50% del numero dei volontari</a:t>
            </a:r>
          </a:p>
          <a:p>
            <a:pPr algn="just" fontAlgn="ctr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400" b="1" dirty="0">
                <a:latin typeface="Calibri"/>
                <a:ea typeface="Calibri"/>
                <a:cs typeface="Calibri"/>
              </a:rPr>
              <a:t>APS</a:t>
            </a:r>
            <a:r>
              <a:rPr lang="it-IT" sz="1400" dirty="0">
                <a:latin typeface="Calibri"/>
                <a:ea typeface="Calibri"/>
                <a:cs typeface="Calibri"/>
              </a:rPr>
              <a:t>: il numero di </a:t>
            </a:r>
            <a:r>
              <a:rPr lang="it-IT" sz="1400" b="1" dirty="0">
                <a:latin typeface="Calibri"/>
                <a:ea typeface="Calibri"/>
                <a:cs typeface="Calibri"/>
              </a:rPr>
              <a:t>dipendenti o di rapporti di lavoro assimilati </a:t>
            </a:r>
            <a:r>
              <a:rPr lang="it-IT" sz="1400" dirty="0">
                <a:latin typeface="Calibri"/>
                <a:ea typeface="Calibri"/>
                <a:cs typeface="Calibri"/>
              </a:rPr>
              <a:t>a quelli subordinati </a:t>
            </a:r>
            <a:r>
              <a:rPr lang="it-IT" sz="1400" b="1" dirty="0">
                <a:latin typeface="Calibri"/>
                <a:ea typeface="Calibri"/>
                <a:cs typeface="Calibri"/>
              </a:rPr>
              <a:t>non deve superare il 50% del numero dei volontari OPPURE il 20% del numero dei soci</a:t>
            </a:r>
            <a:r>
              <a:rPr lang="it-IT" sz="1400" dirty="0">
                <a:latin typeface="Calibri"/>
                <a:ea typeface="Calibri"/>
                <a:cs typeface="Calibri"/>
              </a:rPr>
              <a:t>);</a:t>
            </a:r>
            <a:endParaRPr lang="de-DE" dirty="0">
              <a:solidFill>
                <a:schemeClr val="tx1">
                  <a:lumMod val="76000"/>
                  <a:lumOff val="24000"/>
                </a:schemeClr>
              </a:solidFill>
              <a:cs typeface="Times New Roman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94A5093-4D58-7095-D6E1-A0BDA1C01675}"/>
              </a:ext>
            </a:extLst>
          </p:cNvPr>
          <p:cNvSpPr/>
          <p:nvPr/>
        </p:nvSpPr>
        <p:spPr bwMode="auto">
          <a:xfrm>
            <a:off x="666389" y="4104796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Textfeld 4">
            <a:extLst>
              <a:ext uri="{FF2B5EF4-FFF2-40B4-BE49-F238E27FC236}">
                <a16:creationId xmlns:a16="http://schemas.microsoft.com/office/drawing/2014/main" id="{2142BDC4-357D-0948-0C89-4A1C88B1B429}"/>
              </a:ext>
            </a:extLst>
          </p:cNvPr>
          <p:cNvSpPr txBox="1"/>
          <p:nvPr/>
        </p:nvSpPr>
        <p:spPr>
          <a:xfrm>
            <a:off x="1042157" y="1642310"/>
            <a:ext cx="7461483" cy="5052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 fontAlgn="ctr">
              <a:lnSpc>
                <a:spcPts val="1600"/>
              </a:lnSpc>
              <a:spcBef>
                <a:spcPts val="0"/>
              </a:spcBef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libri obbligatori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sono stati tenuti correttamente (ad esempio il libro dei soci, i libri del consiglio direttivo, dell'assemblea dei soci, dell'organo di controllo e degli altri organi, se presenti);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49EDB8B-9F7F-32CA-4A2B-70CD4F1358A6}"/>
              </a:ext>
            </a:extLst>
          </p:cNvPr>
          <p:cNvSpPr/>
          <p:nvPr/>
        </p:nvSpPr>
        <p:spPr bwMode="auto">
          <a:xfrm>
            <a:off x="652454" y="1779064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2" name="Textfeld 4">
            <a:extLst>
              <a:ext uri="{FF2B5EF4-FFF2-40B4-BE49-F238E27FC236}">
                <a16:creationId xmlns:a16="http://schemas.microsoft.com/office/drawing/2014/main" id="{7AF1316F-0478-CAD4-6D9E-0534017187AB}"/>
              </a:ext>
            </a:extLst>
          </p:cNvPr>
          <p:cNvSpPr txBox="1"/>
          <p:nvPr/>
        </p:nvSpPr>
        <p:spPr>
          <a:xfrm>
            <a:off x="1651474" y="1038563"/>
            <a:ext cx="5841051" cy="369332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it-IT" sz="1800" b="1">
                <a:latin typeface="Calibri"/>
                <a:cs typeface="Calibri"/>
              </a:rPr>
              <a:t>Controlli ordinari – Cosa viene controllato in concreto?</a:t>
            </a:r>
            <a:endParaRPr lang="it-IT" sz="1800">
              <a:latin typeface="Calibri"/>
              <a:cs typeface="Calibri"/>
            </a:endParaRPr>
          </a:p>
        </p:txBody>
      </p:sp>
      <p:sp>
        <p:nvSpPr>
          <p:cNvPr id="15" name="Textfeld 4">
            <a:extLst>
              <a:ext uri="{FF2B5EF4-FFF2-40B4-BE49-F238E27FC236}">
                <a16:creationId xmlns:a16="http://schemas.microsoft.com/office/drawing/2014/main" id="{D68EF184-38BE-169C-F97F-C3EE02E35FFE}"/>
              </a:ext>
            </a:extLst>
          </p:cNvPr>
          <p:cNvSpPr txBox="1"/>
          <p:nvPr/>
        </p:nvSpPr>
        <p:spPr>
          <a:xfrm>
            <a:off x="2233104" y="5523512"/>
            <a:ext cx="6160626" cy="67710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>
              <a:spcBef>
                <a:spcPts val="0"/>
              </a:spcBef>
              <a:tabLst>
                <a:tab pos="357188" algn="l"/>
              </a:tabLst>
              <a:defRPr/>
            </a:pPr>
            <a:r>
              <a:rPr lang="de-DE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       	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segno</a:t>
            </a:r>
            <a:r>
              <a:rPr lang="de-DE" sz="1200" b="1" dirty="0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bianco</a:t>
            </a:r>
            <a:r>
              <a:rPr lang="de-DE" sz="1200" b="1" dirty="0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 = 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controllo</a:t>
            </a:r>
            <a:r>
              <a:rPr lang="de-DE" sz="1200" b="1" dirty="0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completo</a:t>
            </a:r>
            <a:endParaRPr lang="de-DE" sz="1200" b="1" dirty="0">
              <a:solidFill>
                <a:schemeClr val="tx1"/>
              </a:solidFill>
              <a:latin typeface="Calibri"/>
              <a:cs typeface="Calibri"/>
              <a:sym typeface="Wingdings" panose="05000000000000000000" pitchFamily="2" charset="2"/>
            </a:endParaRPr>
          </a:p>
          <a:p>
            <a:pPr algn="just">
              <a:spcBef>
                <a:spcPts val="0"/>
              </a:spcBef>
              <a:tabLst>
                <a:tab pos="357188" algn="l"/>
              </a:tabLst>
              <a:defRPr/>
            </a:pPr>
            <a:r>
              <a:rPr lang="it-IT" sz="12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	</a:t>
            </a:r>
            <a:r>
              <a:rPr lang="it-IT" sz="12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Gli enti con entrate superiori a 60.000 € annue nei tre anni antecedenti il controllo 	saranno soggetti al controllo </a:t>
            </a:r>
            <a:r>
              <a:rPr lang="it-IT" sz="1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anche</a:t>
            </a:r>
            <a:r>
              <a:rPr lang="it-IT" sz="12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nei punti </a:t>
            </a:r>
            <a:r>
              <a:rPr lang="it-IT" sz="1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contrassegnati in bianco.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FD353B5-60FA-5BDE-EA37-36A427162670}"/>
              </a:ext>
            </a:extLst>
          </p:cNvPr>
          <p:cNvSpPr/>
          <p:nvPr/>
        </p:nvSpPr>
        <p:spPr bwMode="auto">
          <a:xfrm>
            <a:off x="2335229" y="5580496"/>
            <a:ext cx="197630" cy="188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DC5D8E5-4995-D06E-9A96-F4B73E8694D0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-21-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403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72FEC-21BF-2DC3-0909-42053DEC8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FCC5EC71-ABED-48D9-3CC8-93F74A46C1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292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2600">
                <a:latin typeface="Calibri"/>
                <a:ea typeface="Calibri"/>
                <a:cs typeface="Calibri"/>
              </a:rPr>
              <a:t>3. </a:t>
            </a:r>
            <a:r>
              <a:rPr lang="it-IT" sz="2600">
                <a:latin typeface="Calibri"/>
                <a:ea typeface="Calibri"/>
                <a:cs typeface="Calibri"/>
              </a:rPr>
              <a:t>I controlli nel </a:t>
            </a:r>
            <a:r>
              <a:rPr lang="it-IT" sz="2600" err="1">
                <a:latin typeface="Calibri"/>
                <a:ea typeface="Calibri"/>
                <a:cs typeface="Calibri"/>
              </a:rPr>
              <a:t>Runts</a:t>
            </a:r>
            <a:r>
              <a:rPr lang="it-IT" sz="2600">
                <a:latin typeface="Calibri"/>
                <a:ea typeface="Calibri"/>
                <a:cs typeface="Calibri"/>
              </a:rPr>
              <a:t> - informazioni generali</a:t>
            </a:r>
            <a:endParaRPr lang="de-DE" sz="260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de-DE" altLang="de-DE" sz="2600">
              <a:latin typeface="Calibri"/>
              <a:ea typeface="Calibri"/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D4BD58-6FE6-0718-B793-9E9FE667C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09" y="951123"/>
            <a:ext cx="7886700" cy="5447933"/>
          </a:xfrm>
        </p:spPr>
        <p:txBody>
          <a:bodyPr lIns="91440" tIns="45720" rIns="91440" bIns="45720" anchor="t"/>
          <a:lstStyle/>
          <a:p>
            <a:pPr marL="0" indent="0" algn="just" fontAlgn="ctr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de-DE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ctr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de-DE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ctr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de-DE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de-DE" sz="1400">
              <a:highlight>
                <a:srgbClr val="FFFFC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ctr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de-DE" sz="100">
              <a:highlight>
                <a:srgbClr val="FFFFC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ctr">
              <a:lnSpc>
                <a:spcPts val="9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de-DE" sz="1400">
              <a:highlight>
                <a:srgbClr val="FFFFCC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ctr">
              <a:lnSpc>
                <a:spcPts val="2200"/>
              </a:lnSpc>
              <a:spcBef>
                <a:spcPts val="0"/>
              </a:spcBef>
              <a:buNone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5EB7A10-DA3D-878C-89A2-E50BBEDA2F67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B24D343-C64B-13A9-DFCC-76CB8210F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6" name="Textfeld 4">
            <a:extLst>
              <a:ext uri="{FF2B5EF4-FFF2-40B4-BE49-F238E27FC236}">
                <a16:creationId xmlns:a16="http://schemas.microsoft.com/office/drawing/2014/main" id="{A3128797-DB9D-91CB-3C68-905A2859847B}"/>
              </a:ext>
            </a:extLst>
          </p:cNvPr>
          <p:cNvSpPr txBox="1"/>
          <p:nvPr/>
        </p:nvSpPr>
        <p:spPr>
          <a:xfrm>
            <a:off x="1073389" y="1927354"/>
            <a:ext cx="7461483" cy="3513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de-DE" sz="1400">
                <a:latin typeface="Calibri"/>
                <a:ea typeface="Calibri"/>
                <a:cs typeface="Calibri"/>
              </a:rPr>
              <a:t>è </a:t>
            </a:r>
            <a:r>
              <a:rPr lang="de-DE" sz="1400" err="1">
                <a:latin typeface="Calibri"/>
                <a:ea typeface="Calibri"/>
                <a:cs typeface="Calibri"/>
              </a:rPr>
              <a:t>presente</a:t>
            </a:r>
            <a:r>
              <a:rPr lang="de-DE" sz="1400">
                <a:latin typeface="Calibri"/>
                <a:ea typeface="Calibri"/>
                <a:cs typeface="Calibri"/>
              </a:rPr>
              <a:t> il </a:t>
            </a:r>
            <a:r>
              <a:rPr lang="de-DE" sz="1400" b="1" err="1">
                <a:latin typeface="Calibri"/>
                <a:ea typeface="Calibri"/>
                <a:cs typeface="Calibri"/>
              </a:rPr>
              <a:t>patrimonio</a:t>
            </a:r>
            <a:r>
              <a:rPr lang="de-DE" sz="1400" b="1">
                <a:latin typeface="Calibri"/>
                <a:ea typeface="Calibri"/>
                <a:cs typeface="Calibri"/>
              </a:rPr>
              <a:t> </a:t>
            </a:r>
            <a:r>
              <a:rPr lang="de-DE" sz="1400" b="1" err="1">
                <a:latin typeface="Calibri"/>
                <a:ea typeface="Calibri"/>
                <a:cs typeface="Calibri"/>
              </a:rPr>
              <a:t>minimo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richiesto</a:t>
            </a:r>
            <a:r>
              <a:rPr lang="de-DE" sz="1400">
                <a:latin typeface="Calibri"/>
                <a:ea typeface="Calibri"/>
                <a:cs typeface="Calibri"/>
              </a:rPr>
              <a:t> per </a:t>
            </a:r>
            <a:r>
              <a:rPr lang="de-DE" sz="1400" err="1">
                <a:latin typeface="Calibri"/>
                <a:ea typeface="Calibri"/>
                <a:cs typeface="Calibri"/>
              </a:rPr>
              <a:t>gli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enti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dotati</a:t>
            </a:r>
            <a:r>
              <a:rPr lang="de-DE" sz="1400">
                <a:latin typeface="Calibri"/>
                <a:ea typeface="Calibri"/>
                <a:cs typeface="Calibri"/>
              </a:rPr>
              <a:t> di </a:t>
            </a:r>
            <a:r>
              <a:rPr lang="de-DE" sz="1400" b="1" err="1">
                <a:latin typeface="Calibri"/>
                <a:ea typeface="Calibri"/>
                <a:cs typeface="Calibri"/>
              </a:rPr>
              <a:t>personalità</a:t>
            </a:r>
            <a:r>
              <a:rPr lang="de-DE" sz="1400" b="1">
                <a:latin typeface="Calibri"/>
                <a:ea typeface="Calibri"/>
                <a:cs typeface="Calibri"/>
              </a:rPr>
              <a:t> </a:t>
            </a:r>
            <a:r>
              <a:rPr lang="de-DE" sz="1400" b="1" err="1">
                <a:latin typeface="Calibri"/>
                <a:ea typeface="Calibri"/>
                <a:cs typeface="Calibri"/>
              </a:rPr>
              <a:t>giuridica</a:t>
            </a:r>
            <a:r>
              <a:rPr lang="de-DE" sz="1400">
                <a:latin typeface="Calibri"/>
                <a:ea typeface="Calibri"/>
                <a:cs typeface="Calibri"/>
              </a:rPr>
              <a:t>;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7" name="Textfeld 4">
            <a:extLst>
              <a:ext uri="{FF2B5EF4-FFF2-40B4-BE49-F238E27FC236}">
                <a16:creationId xmlns:a16="http://schemas.microsoft.com/office/drawing/2014/main" id="{68AD9F54-9972-3DB4-9F5D-70E145BA8EEE}"/>
              </a:ext>
            </a:extLst>
          </p:cNvPr>
          <p:cNvSpPr txBox="1"/>
          <p:nvPr/>
        </p:nvSpPr>
        <p:spPr>
          <a:xfrm>
            <a:off x="1077232" y="2367204"/>
            <a:ext cx="7461483" cy="3513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de-DE" sz="1400" dirty="0" err="1">
                <a:latin typeface="Calibri"/>
                <a:ea typeface="Calibri"/>
                <a:cs typeface="Calibri"/>
              </a:rPr>
              <a:t>gli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organi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dell‘ente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sono</a:t>
            </a:r>
            <a:r>
              <a:rPr lang="de-DE" sz="1400" dirty="0">
                <a:latin typeface="Calibri"/>
                <a:ea typeface="Calibri"/>
                <a:cs typeface="Calibri"/>
              </a:rPr>
              <a:t> tutti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nominati</a:t>
            </a:r>
            <a:r>
              <a:rPr lang="de-DE" sz="1400" dirty="0">
                <a:latin typeface="Calibri"/>
                <a:ea typeface="Calibri"/>
                <a:cs typeface="Calibri"/>
              </a:rPr>
              <a:t>,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correttamente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costituiti</a:t>
            </a:r>
            <a:r>
              <a:rPr lang="de-DE" sz="1400" dirty="0">
                <a:latin typeface="Calibri"/>
                <a:ea typeface="Calibri"/>
                <a:cs typeface="Calibri"/>
              </a:rPr>
              <a:t> e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operativi</a:t>
            </a:r>
            <a:r>
              <a:rPr lang="de-DE" sz="1400" dirty="0">
                <a:latin typeface="Calibri"/>
                <a:ea typeface="Calibri"/>
                <a:cs typeface="Calibri"/>
              </a:rPr>
              <a:t>;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06D535A-55EF-8E2B-D52C-D8F91CCB2E38}"/>
              </a:ext>
            </a:extLst>
          </p:cNvPr>
          <p:cNvSpPr/>
          <p:nvPr/>
        </p:nvSpPr>
        <p:spPr bwMode="auto">
          <a:xfrm>
            <a:off x="690935" y="1972617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AE7F571-B244-C080-0C11-0A31AF6E3435}"/>
              </a:ext>
            </a:extLst>
          </p:cNvPr>
          <p:cNvSpPr/>
          <p:nvPr/>
        </p:nvSpPr>
        <p:spPr bwMode="auto">
          <a:xfrm>
            <a:off x="690935" y="2442837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5" name="Textfeld 4">
            <a:extLst>
              <a:ext uri="{FF2B5EF4-FFF2-40B4-BE49-F238E27FC236}">
                <a16:creationId xmlns:a16="http://schemas.microsoft.com/office/drawing/2014/main" id="{738DBC65-CD12-8D3E-9A68-283C89E9104A}"/>
              </a:ext>
            </a:extLst>
          </p:cNvPr>
          <p:cNvSpPr txBox="1"/>
          <p:nvPr/>
        </p:nvSpPr>
        <p:spPr>
          <a:xfrm>
            <a:off x="1073389" y="2839295"/>
            <a:ext cx="7461483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1800"/>
              </a:lnSpc>
              <a:spcBef>
                <a:spcPts val="0"/>
              </a:spcBef>
              <a:defRPr/>
            </a:pPr>
            <a:r>
              <a:rPr lang="de-DE" sz="1400">
                <a:latin typeface="Calibri"/>
                <a:ea typeface="Calibri"/>
                <a:cs typeface="Calibri"/>
              </a:rPr>
              <a:t>il </a:t>
            </a:r>
            <a:r>
              <a:rPr lang="de-DE" sz="1400" b="1" err="1">
                <a:latin typeface="Calibri"/>
                <a:ea typeface="Calibri"/>
                <a:cs typeface="Calibri"/>
              </a:rPr>
              <a:t>bilancio</a:t>
            </a:r>
            <a:r>
              <a:rPr lang="de-DE" sz="1400" b="1">
                <a:latin typeface="Calibri"/>
                <a:ea typeface="Calibri"/>
                <a:cs typeface="Calibri"/>
              </a:rPr>
              <a:t> </a:t>
            </a:r>
            <a:r>
              <a:rPr lang="de-DE" sz="1400" b="1" err="1">
                <a:latin typeface="Calibri"/>
                <a:ea typeface="Calibri"/>
                <a:cs typeface="Calibri"/>
              </a:rPr>
              <a:t>sociale</a:t>
            </a:r>
            <a:r>
              <a:rPr lang="de-DE" sz="1400">
                <a:latin typeface="Calibri"/>
                <a:ea typeface="Calibri"/>
                <a:cs typeface="Calibri"/>
              </a:rPr>
              <a:t>, </a:t>
            </a:r>
            <a:r>
              <a:rPr lang="de-DE" sz="1400" err="1">
                <a:latin typeface="Calibri"/>
                <a:ea typeface="Calibri"/>
                <a:cs typeface="Calibri"/>
              </a:rPr>
              <a:t>laddove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previsto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dalla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legge</a:t>
            </a:r>
            <a:r>
              <a:rPr lang="de-DE" sz="1400">
                <a:latin typeface="Calibri"/>
                <a:ea typeface="Calibri"/>
                <a:cs typeface="Calibri"/>
              </a:rPr>
              <a:t>, è </a:t>
            </a:r>
            <a:r>
              <a:rPr lang="de-DE" sz="1400" err="1">
                <a:latin typeface="Calibri"/>
                <a:ea typeface="Calibri"/>
                <a:cs typeface="Calibri"/>
              </a:rPr>
              <a:t>stato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redatto</a:t>
            </a:r>
            <a:r>
              <a:rPr lang="de-DE" sz="1400">
                <a:latin typeface="Calibri"/>
                <a:ea typeface="Calibri"/>
                <a:cs typeface="Calibri"/>
              </a:rPr>
              <a:t> in </a:t>
            </a:r>
            <a:r>
              <a:rPr lang="de-DE" sz="1400" err="1">
                <a:latin typeface="Calibri"/>
                <a:ea typeface="Calibri"/>
                <a:cs typeface="Calibri"/>
              </a:rPr>
              <a:t>conformità</a:t>
            </a:r>
            <a:r>
              <a:rPr lang="de-DE" sz="1400">
                <a:latin typeface="Calibri"/>
                <a:ea typeface="Calibri"/>
                <a:cs typeface="Calibri"/>
              </a:rPr>
              <a:t> alle </a:t>
            </a:r>
            <a:r>
              <a:rPr lang="de-DE" sz="1400" err="1">
                <a:latin typeface="Calibri"/>
                <a:ea typeface="Calibri"/>
                <a:cs typeface="Calibri"/>
              </a:rPr>
              <a:t>disposizioni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vigenti</a:t>
            </a:r>
            <a:r>
              <a:rPr lang="de-DE" sz="1400">
                <a:latin typeface="Calibri"/>
                <a:ea typeface="Calibri"/>
                <a:cs typeface="Calibri"/>
              </a:rPr>
              <a:t>, </a:t>
            </a:r>
            <a:r>
              <a:rPr lang="de-DE" sz="1400" err="1">
                <a:latin typeface="Calibri"/>
                <a:ea typeface="Calibri"/>
                <a:cs typeface="Calibri"/>
              </a:rPr>
              <a:t>depositato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presso</a:t>
            </a:r>
            <a:r>
              <a:rPr lang="de-DE" sz="1400">
                <a:latin typeface="Calibri"/>
                <a:ea typeface="Calibri"/>
                <a:cs typeface="Calibri"/>
              </a:rPr>
              <a:t> il Runts e </a:t>
            </a:r>
            <a:r>
              <a:rPr lang="de-DE" sz="1400" err="1">
                <a:latin typeface="Calibri"/>
                <a:ea typeface="Calibri"/>
                <a:cs typeface="Calibri"/>
              </a:rPr>
              <a:t>pubblicato</a:t>
            </a:r>
            <a:r>
              <a:rPr lang="de-DE" sz="1400">
                <a:latin typeface="Calibri"/>
                <a:ea typeface="Calibri"/>
                <a:cs typeface="Calibri"/>
              </a:rPr>
              <a:t> sul proprio </a:t>
            </a:r>
            <a:r>
              <a:rPr lang="de-DE" sz="1400" err="1">
                <a:latin typeface="Calibri"/>
                <a:ea typeface="Calibri"/>
                <a:cs typeface="Calibri"/>
              </a:rPr>
              <a:t>sito</a:t>
            </a:r>
            <a:r>
              <a:rPr lang="de-DE" sz="1400">
                <a:latin typeface="Calibri"/>
                <a:ea typeface="Calibri"/>
                <a:cs typeface="Calibri"/>
              </a:rPr>
              <a:t> web;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29" name="Textfeld 4">
            <a:extLst>
              <a:ext uri="{FF2B5EF4-FFF2-40B4-BE49-F238E27FC236}">
                <a16:creationId xmlns:a16="http://schemas.microsoft.com/office/drawing/2014/main" id="{6B39AF1A-4129-7E4F-3CD0-6C097E71112F}"/>
              </a:ext>
            </a:extLst>
          </p:cNvPr>
          <p:cNvSpPr txBox="1"/>
          <p:nvPr/>
        </p:nvSpPr>
        <p:spPr>
          <a:xfrm>
            <a:off x="1717422" y="1164816"/>
            <a:ext cx="5841051" cy="369332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it-IT" sz="1800" b="1">
                <a:latin typeface="Calibri"/>
                <a:cs typeface="Calibri"/>
              </a:rPr>
              <a:t>Controlli ordinari – Cosa viene controllato in concreto?</a:t>
            </a:r>
            <a:endParaRPr lang="it-IT" sz="1800">
              <a:latin typeface="Calibri"/>
              <a:cs typeface="Calibri"/>
            </a:endParaRPr>
          </a:p>
        </p:txBody>
      </p:sp>
      <p:sp>
        <p:nvSpPr>
          <p:cNvPr id="26624" name="Ellipse 26623">
            <a:extLst>
              <a:ext uri="{FF2B5EF4-FFF2-40B4-BE49-F238E27FC236}">
                <a16:creationId xmlns:a16="http://schemas.microsoft.com/office/drawing/2014/main" id="{63402393-7B8B-5FDD-5728-9EFB262D5547}"/>
              </a:ext>
            </a:extLst>
          </p:cNvPr>
          <p:cNvSpPr/>
          <p:nvPr/>
        </p:nvSpPr>
        <p:spPr bwMode="auto">
          <a:xfrm>
            <a:off x="697161" y="2966487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Textfeld 4">
            <a:extLst>
              <a:ext uri="{FF2B5EF4-FFF2-40B4-BE49-F238E27FC236}">
                <a16:creationId xmlns:a16="http://schemas.microsoft.com/office/drawing/2014/main" id="{CA2D6724-C6A6-A298-24AA-07421568FA3B}"/>
              </a:ext>
            </a:extLst>
          </p:cNvPr>
          <p:cNvSpPr txBox="1"/>
          <p:nvPr/>
        </p:nvSpPr>
        <p:spPr>
          <a:xfrm>
            <a:off x="1068011" y="4181978"/>
            <a:ext cx="7457372" cy="3609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2300"/>
              </a:lnSpc>
              <a:spcBef>
                <a:spcPts val="0"/>
              </a:spcBef>
              <a:defRPr/>
            </a:pPr>
            <a:r>
              <a:rPr lang="de-DE" sz="1400" b="1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esercizio</a:t>
            </a:r>
            <a:r>
              <a:rPr lang="de-DE" sz="1400" b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b="1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effettivo</a:t>
            </a:r>
            <a:r>
              <a:rPr lang="de-DE" sz="1400" b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e </a:t>
            </a:r>
            <a:r>
              <a:rPr lang="de-DE" sz="1400" b="1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prevalente</a:t>
            </a:r>
            <a:r>
              <a:rPr lang="de-DE" sz="140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delle </a:t>
            </a:r>
            <a:r>
              <a:rPr lang="de-DE" sz="140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attività</a:t>
            </a:r>
            <a:r>
              <a:rPr lang="de-DE" sz="140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di </a:t>
            </a:r>
            <a:r>
              <a:rPr lang="de-DE" sz="140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interesse</a:t>
            </a:r>
            <a:r>
              <a:rPr lang="de-DE" sz="140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generale</a:t>
            </a:r>
            <a:r>
              <a:rPr lang="de-DE" sz="140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;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15" name="Ellipse 16">
            <a:extLst>
              <a:ext uri="{FF2B5EF4-FFF2-40B4-BE49-F238E27FC236}">
                <a16:creationId xmlns:a16="http://schemas.microsoft.com/office/drawing/2014/main" id="{89C2450B-960F-7790-2724-DCB9EE5C70C4}"/>
              </a:ext>
            </a:extLst>
          </p:cNvPr>
          <p:cNvSpPr/>
          <p:nvPr/>
        </p:nvSpPr>
        <p:spPr bwMode="auto">
          <a:xfrm>
            <a:off x="706225" y="4247620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Textfeld 4">
            <a:extLst>
              <a:ext uri="{FF2B5EF4-FFF2-40B4-BE49-F238E27FC236}">
                <a16:creationId xmlns:a16="http://schemas.microsoft.com/office/drawing/2014/main" id="{4C8C97B5-616D-EE56-FFED-48A3567E534B}"/>
              </a:ext>
            </a:extLst>
          </p:cNvPr>
          <p:cNvSpPr txBox="1"/>
          <p:nvPr/>
        </p:nvSpPr>
        <p:spPr>
          <a:xfrm>
            <a:off x="2398929" y="5360233"/>
            <a:ext cx="6160626" cy="67710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>
              <a:spcBef>
                <a:spcPts val="0"/>
              </a:spcBef>
              <a:tabLst>
                <a:tab pos="357188" algn="l"/>
              </a:tabLst>
              <a:defRPr/>
            </a:pPr>
            <a:r>
              <a:rPr lang="de-DE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       	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segno</a:t>
            </a:r>
            <a:r>
              <a:rPr lang="de-DE" sz="1200" b="1" dirty="0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bianco</a:t>
            </a:r>
            <a:r>
              <a:rPr lang="de-DE" sz="1200" b="1" dirty="0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 = 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controllo</a:t>
            </a:r>
            <a:r>
              <a:rPr lang="de-DE" sz="1200" b="1" dirty="0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completo</a:t>
            </a:r>
            <a:endParaRPr lang="de-DE" sz="1200" b="1" dirty="0">
              <a:solidFill>
                <a:schemeClr val="tx1"/>
              </a:solidFill>
              <a:latin typeface="Calibri"/>
              <a:cs typeface="Calibri"/>
              <a:sym typeface="Wingdings" panose="05000000000000000000" pitchFamily="2" charset="2"/>
            </a:endParaRPr>
          </a:p>
          <a:p>
            <a:pPr algn="just">
              <a:spcBef>
                <a:spcPts val="0"/>
              </a:spcBef>
              <a:tabLst>
                <a:tab pos="357188" algn="l"/>
              </a:tabLst>
              <a:defRPr/>
            </a:pPr>
            <a:r>
              <a:rPr lang="it-IT" sz="12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	Gli enti con entrate superiori a 60.000 € annue nei tre anni antecedenti il controllo 	saranno soggetti al controllo </a:t>
            </a:r>
            <a:r>
              <a:rPr lang="it-IT" sz="1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anche</a:t>
            </a:r>
            <a:r>
              <a:rPr lang="it-IT" sz="12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nei punti </a:t>
            </a:r>
            <a:r>
              <a:rPr lang="it-IT" sz="1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contrassegnati in bianco.</a:t>
            </a:r>
            <a:endParaRPr lang="it-IT" sz="1200" dirty="0"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B753E5E-F4FA-F872-0EB4-AFA4D1DE909E}"/>
              </a:ext>
            </a:extLst>
          </p:cNvPr>
          <p:cNvSpPr/>
          <p:nvPr/>
        </p:nvSpPr>
        <p:spPr bwMode="auto">
          <a:xfrm>
            <a:off x="2501054" y="5439519"/>
            <a:ext cx="197630" cy="188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Textfeld 4">
            <a:extLst>
              <a:ext uri="{FF2B5EF4-FFF2-40B4-BE49-F238E27FC236}">
                <a16:creationId xmlns:a16="http://schemas.microsoft.com/office/drawing/2014/main" id="{044A588B-5CD5-57BB-2436-90CE9996B84B}"/>
              </a:ext>
            </a:extLst>
          </p:cNvPr>
          <p:cNvSpPr txBox="1"/>
          <p:nvPr/>
        </p:nvSpPr>
        <p:spPr>
          <a:xfrm>
            <a:off x="1077232" y="3509354"/>
            <a:ext cx="7414748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 fontAlgn="ctr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400">
                <a:latin typeface="Calibri"/>
                <a:ea typeface="Calibri"/>
                <a:cs typeface="Calibri"/>
              </a:rPr>
              <a:t>per quanto riguarda </a:t>
            </a:r>
            <a:r>
              <a:rPr lang="it-IT" sz="1400" b="1">
                <a:latin typeface="Calibri"/>
                <a:ea typeface="Calibri"/>
                <a:cs typeface="Calibri"/>
              </a:rPr>
              <a:t>ODV e APS</a:t>
            </a:r>
            <a:r>
              <a:rPr lang="it-IT" sz="1400">
                <a:latin typeface="Calibri"/>
                <a:ea typeface="Calibri"/>
                <a:cs typeface="Calibri"/>
              </a:rPr>
              <a:t>: per lo svolgimento delle attività sono stati impiegati </a:t>
            </a:r>
            <a:r>
              <a:rPr lang="it-IT" sz="1400" b="1">
                <a:latin typeface="Calibri"/>
                <a:ea typeface="Calibri"/>
                <a:cs typeface="Calibri"/>
              </a:rPr>
              <a:t>principalmente volontari</a:t>
            </a:r>
            <a:r>
              <a:rPr lang="it-IT" sz="1400">
                <a:latin typeface="Calibri"/>
                <a:ea typeface="Calibri"/>
                <a:cs typeface="Calibri"/>
              </a:rPr>
              <a:t> o volontari provenienti da enti affiliati;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E167962-6F68-27B1-6302-A23FFC4BBB39}"/>
              </a:ext>
            </a:extLst>
          </p:cNvPr>
          <p:cNvSpPr/>
          <p:nvPr/>
        </p:nvSpPr>
        <p:spPr bwMode="auto">
          <a:xfrm>
            <a:off x="703305" y="3655453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6FA867F-15B3-5FE2-77EF-C7DBD6328BD1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-22-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6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4">
            <a:extLst>
              <a:ext uri="{FF2B5EF4-FFF2-40B4-BE49-F238E27FC236}">
                <a16:creationId xmlns:a16="http://schemas.microsoft.com/office/drawing/2014/main" id="{9989644E-C131-4FE8-D2C7-61E3ED7C386D}"/>
              </a:ext>
            </a:extLst>
          </p:cNvPr>
          <p:cNvSpPr txBox="1"/>
          <p:nvPr/>
        </p:nvSpPr>
        <p:spPr>
          <a:xfrm>
            <a:off x="1076235" y="2708601"/>
            <a:ext cx="746148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defRPr/>
            </a:pPr>
            <a:r>
              <a:rPr lang="de-DE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non si </a:t>
            </a:r>
            <a:r>
              <a:rPr lang="de-DE" sz="14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tratta</a:t>
            </a:r>
            <a:r>
              <a:rPr lang="de-DE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di </a:t>
            </a:r>
            <a:r>
              <a:rPr lang="de-DE" sz="14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un</a:t>
            </a:r>
            <a:r>
              <a:rPr lang="de-DE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soggetto</a:t>
            </a:r>
            <a:r>
              <a:rPr lang="de-DE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giuridico</a:t>
            </a:r>
            <a:r>
              <a:rPr lang="de-DE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escluso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(ad es. </a:t>
            </a:r>
            <a:r>
              <a:rPr lang="it-IT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associazioni professionali e di rappresentanza di categorie economiche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, </a:t>
            </a:r>
            <a:r>
              <a:rPr lang="de-DE" sz="1400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enti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pubblici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) </a:t>
            </a:r>
            <a:r>
              <a:rPr lang="de-DE" sz="1400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né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è </a:t>
            </a:r>
            <a:r>
              <a:rPr lang="de-DE" sz="1400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coordinato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o </a:t>
            </a:r>
            <a:r>
              <a:rPr lang="de-DE" sz="1400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controllato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da </a:t>
            </a:r>
            <a:r>
              <a:rPr lang="de-DE" sz="1400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questi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;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8F36F961-375B-DE38-CCC8-74B51A97A8C2}"/>
              </a:ext>
            </a:extLst>
          </p:cNvPr>
          <p:cNvSpPr txBox="1"/>
          <p:nvPr/>
        </p:nvSpPr>
        <p:spPr>
          <a:xfrm>
            <a:off x="1076234" y="2013261"/>
            <a:ext cx="7461483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1800"/>
              </a:lnSpc>
              <a:spcBef>
                <a:spcPts val="0"/>
              </a:spcBef>
              <a:defRPr/>
            </a:pPr>
            <a:r>
              <a:rPr lang="de-DE" sz="1400" err="1">
                <a:latin typeface="Calibri"/>
                <a:ea typeface="Calibri"/>
                <a:cs typeface="Calibri"/>
              </a:rPr>
              <a:t>sono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stati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rispettati</a:t>
            </a:r>
            <a:r>
              <a:rPr lang="de-DE" sz="1400">
                <a:latin typeface="Calibri"/>
                <a:ea typeface="Calibri"/>
                <a:cs typeface="Calibri"/>
              </a:rPr>
              <a:t> i </a:t>
            </a:r>
            <a:r>
              <a:rPr lang="de-DE" sz="1400" err="1">
                <a:latin typeface="Calibri"/>
                <a:ea typeface="Calibri"/>
                <a:cs typeface="Calibri"/>
              </a:rPr>
              <a:t>principi</a:t>
            </a:r>
            <a:r>
              <a:rPr lang="de-DE" sz="1400">
                <a:latin typeface="Calibri"/>
                <a:ea typeface="Calibri"/>
                <a:cs typeface="Calibri"/>
              </a:rPr>
              <a:t> e le </a:t>
            </a:r>
            <a:r>
              <a:rPr lang="de-DE" sz="1400" err="1">
                <a:latin typeface="Calibri"/>
                <a:ea typeface="Calibri"/>
                <a:cs typeface="Calibri"/>
              </a:rPr>
              <a:t>linee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guida</a:t>
            </a:r>
            <a:r>
              <a:rPr lang="de-DE" sz="1400">
                <a:latin typeface="Calibri"/>
                <a:ea typeface="Calibri"/>
                <a:cs typeface="Calibri"/>
              </a:rPr>
              <a:t> in materia di </a:t>
            </a:r>
            <a:r>
              <a:rPr lang="de-DE" sz="1400" b="1" err="1">
                <a:latin typeface="Calibri"/>
                <a:ea typeface="Calibri"/>
                <a:cs typeface="Calibri"/>
              </a:rPr>
              <a:t>raccolta</a:t>
            </a:r>
            <a:r>
              <a:rPr lang="de-DE" sz="1400" b="1">
                <a:latin typeface="Calibri"/>
                <a:ea typeface="Calibri"/>
                <a:cs typeface="Calibri"/>
              </a:rPr>
              <a:t> </a:t>
            </a:r>
            <a:r>
              <a:rPr lang="de-DE" sz="1400" b="1" err="1">
                <a:latin typeface="Calibri"/>
                <a:ea typeface="Calibri"/>
                <a:cs typeface="Calibri"/>
              </a:rPr>
              <a:t>fondi</a:t>
            </a:r>
            <a:r>
              <a:rPr lang="de-DE" sz="1400">
                <a:latin typeface="Calibri"/>
                <a:ea typeface="Calibri"/>
                <a:cs typeface="Calibri"/>
              </a:rPr>
              <a:t> (ad es. </a:t>
            </a:r>
            <a:r>
              <a:rPr lang="de-DE" sz="1400" err="1">
                <a:latin typeface="Calibri"/>
                <a:ea typeface="Calibri"/>
                <a:cs typeface="Calibri"/>
              </a:rPr>
              <a:t>relazioni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complete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sulla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raccolta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fondi</a:t>
            </a:r>
            <a:r>
              <a:rPr lang="de-DE" sz="1400">
                <a:latin typeface="Calibri"/>
                <a:ea typeface="Calibri"/>
                <a:cs typeface="Calibri"/>
              </a:rPr>
              <a:t>);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FB686C1D-4050-AC50-FCEC-4AA1370BA2B1}"/>
              </a:ext>
            </a:extLst>
          </p:cNvPr>
          <p:cNvSpPr txBox="1"/>
          <p:nvPr/>
        </p:nvSpPr>
        <p:spPr>
          <a:xfrm>
            <a:off x="1566593" y="1048732"/>
            <a:ext cx="5841051" cy="369332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it-IT" sz="1800" b="1">
                <a:latin typeface="Calibri"/>
                <a:cs typeface="Calibri"/>
              </a:rPr>
              <a:t>Controlli ordinari – Cosa viene controllato in concreto?</a:t>
            </a:r>
            <a:endParaRPr lang="it-IT" sz="1800">
              <a:latin typeface="Calibri"/>
              <a:cs typeface="Calibri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124E82CF-9296-29B0-8194-E013CCDF26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292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2600">
                <a:latin typeface="Calibri"/>
                <a:ea typeface="Calibri"/>
                <a:cs typeface="Calibri"/>
              </a:rPr>
              <a:t>3. </a:t>
            </a:r>
            <a:r>
              <a:rPr lang="it-IT" sz="2600">
                <a:latin typeface="Calibri"/>
                <a:ea typeface="Calibri"/>
                <a:cs typeface="Calibri"/>
              </a:rPr>
              <a:t>I controlli nel </a:t>
            </a:r>
            <a:r>
              <a:rPr lang="it-IT" sz="2600" err="1">
                <a:latin typeface="Calibri"/>
                <a:ea typeface="Calibri"/>
                <a:cs typeface="Calibri"/>
              </a:rPr>
              <a:t>Runts</a:t>
            </a:r>
            <a:r>
              <a:rPr lang="it-IT" sz="2600">
                <a:latin typeface="Calibri"/>
                <a:ea typeface="Calibri"/>
                <a:cs typeface="Calibri"/>
              </a:rPr>
              <a:t> - informazioni generali</a:t>
            </a:r>
            <a:endParaRPr lang="de-DE" sz="260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de-DE" altLang="de-DE" sz="2600">
              <a:latin typeface="Calibri"/>
              <a:ea typeface="Calibri"/>
              <a:cs typeface="Calibri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8D60719-48C1-84F5-8067-8CDB2EE3B575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7A46442-59BA-E8B5-A394-F66001EFE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5DF6E6E6-0789-F52B-01E9-82060539F343}"/>
              </a:ext>
            </a:extLst>
          </p:cNvPr>
          <p:cNvSpPr/>
          <p:nvPr/>
        </p:nvSpPr>
        <p:spPr bwMode="auto">
          <a:xfrm>
            <a:off x="628650" y="2132586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2B5F678-CBE3-2E3A-390F-4D7AA1D7EE31}"/>
              </a:ext>
            </a:extLst>
          </p:cNvPr>
          <p:cNvSpPr/>
          <p:nvPr/>
        </p:nvSpPr>
        <p:spPr bwMode="auto">
          <a:xfrm>
            <a:off x="634876" y="2816010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Textfeld 4">
            <a:extLst>
              <a:ext uri="{FF2B5EF4-FFF2-40B4-BE49-F238E27FC236}">
                <a16:creationId xmlns:a16="http://schemas.microsoft.com/office/drawing/2014/main" id="{0DF2A7EC-1CB8-4DB8-DF52-856587E04F2C}"/>
              </a:ext>
            </a:extLst>
          </p:cNvPr>
          <p:cNvSpPr txBox="1"/>
          <p:nvPr/>
        </p:nvSpPr>
        <p:spPr>
          <a:xfrm>
            <a:off x="2398929" y="5360233"/>
            <a:ext cx="6160626" cy="67710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>
              <a:spcBef>
                <a:spcPts val="0"/>
              </a:spcBef>
              <a:tabLst>
                <a:tab pos="357188" algn="l"/>
              </a:tabLst>
              <a:defRPr/>
            </a:pPr>
            <a:r>
              <a:rPr lang="de-DE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       	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segno</a:t>
            </a:r>
            <a:r>
              <a:rPr lang="de-DE" sz="1200" b="1" dirty="0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bianco</a:t>
            </a:r>
            <a:r>
              <a:rPr lang="de-DE" sz="1200" b="1" dirty="0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 = 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controllo</a:t>
            </a:r>
            <a:r>
              <a:rPr lang="de-DE" sz="1200" b="1" dirty="0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completo</a:t>
            </a:r>
            <a:endParaRPr lang="de-DE" sz="1200" b="1" dirty="0">
              <a:solidFill>
                <a:schemeClr val="tx1"/>
              </a:solidFill>
              <a:latin typeface="Calibri"/>
              <a:cs typeface="Calibri"/>
              <a:sym typeface="Wingdings" panose="05000000000000000000" pitchFamily="2" charset="2"/>
            </a:endParaRPr>
          </a:p>
          <a:p>
            <a:pPr algn="just">
              <a:spcBef>
                <a:spcPts val="0"/>
              </a:spcBef>
              <a:tabLst>
                <a:tab pos="357188" algn="l"/>
              </a:tabLst>
              <a:defRPr/>
            </a:pPr>
            <a:r>
              <a:rPr lang="it-IT" sz="12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	Gli enti con entrate superiori a 60.000 € annue nei tre anni antecedenti il controllo 	saranno soggetti al controllo </a:t>
            </a:r>
            <a:r>
              <a:rPr lang="it-IT" sz="1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anche</a:t>
            </a:r>
            <a:r>
              <a:rPr lang="it-IT" sz="12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nei punti </a:t>
            </a:r>
            <a:r>
              <a:rPr lang="it-IT" sz="1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contrassegnati in bianco.</a:t>
            </a:r>
            <a:endParaRPr lang="it-IT" sz="1200" dirty="0"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726975A-68FE-7A2A-D47D-5F982B87B31D}"/>
              </a:ext>
            </a:extLst>
          </p:cNvPr>
          <p:cNvSpPr/>
          <p:nvPr/>
        </p:nvSpPr>
        <p:spPr bwMode="auto">
          <a:xfrm>
            <a:off x="2501054" y="5439519"/>
            <a:ext cx="197630" cy="188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" name="Textfeld 4">
            <a:extLst>
              <a:ext uri="{FF2B5EF4-FFF2-40B4-BE49-F238E27FC236}">
                <a16:creationId xmlns:a16="http://schemas.microsoft.com/office/drawing/2014/main" id="{5799B5FF-A54E-83FD-068D-164E5CFFA6F0}"/>
              </a:ext>
            </a:extLst>
          </p:cNvPr>
          <p:cNvSpPr txBox="1"/>
          <p:nvPr/>
        </p:nvSpPr>
        <p:spPr>
          <a:xfrm>
            <a:off x="1068526" y="3874939"/>
            <a:ext cx="7461483" cy="9130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de-DE" sz="1400" dirty="0">
                <a:latin typeface="Calibri"/>
                <a:ea typeface="Calibri"/>
                <a:cs typeface="Calibri"/>
              </a:rPr>
              <a:t>le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informazioni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>
                <a:latin typeface="Calibri"/>
                <a:ea typeface="Calibri"/>
                <a:cs typeface="Calibri"/>
              </a:rPr>
              <a:t>di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cui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all'articolo</a:t>
            </a:r>
            <a:r>
              <a:rPr lang="de-DE" sz="1400" dirty="0">
                <a:latin typeface="Calibri"/>
                <a:ea typeface="Calibri"/>
                <a:cs typeface="Calibri"/>
              </a:rPr>
              <a:t> 14,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comma</a:t>
            </a:r>
            <a:r>
              <a:rPr lang="de-DE" sz="1400" dirty="0">
                <a:latin typeface="Calibri"/>
                <a:ea typeface="Calibri"/>
                <a:cs typeface="Calibri"/>
              </a:rPr>
              <a:t> 2, del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Codice</a:t>
            </a:r>
            <a:r>
              <a:rPr lang="de-DE" sz="1400" dirty="0">
                <a:latin typeface="Calibri"/>
                <a:ea typeface="Calibri"/>
                <a:cs typeface="Calibri"/>
              </a:rPr>
              <a:t> del Terzo settore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sono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state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pubblicate</a:t>
            </a:r>
            <a:r>
              <a:rPr lang="de-DE" sz="1400" dirty="0">
                <a:latin typeface="Calibri"/>
                <a:ea typeface="Calibri"/>
                <a:cs typeface="Calibri"/>
              </a:rPr>
              <a:t> sul proprio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sito</a:t>
            </a:r>
            <a:r>
              <a:rPr lang="de-DE" sz="1400" dirty="0">
                <a:latin typeface="Calibri"/>
                <a:ea typeface="Calibri"/>
                <a:cs typeface="Calibri"/>
              </a:rPr>
              <a:t> web (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riguarda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gli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enti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con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un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reddito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superiore a 100.000 €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all'anno</a:t>
            </a:r>
            <a:r>
              <a:rPr lang="de-DE" sz="1400" dirty="0">
                <a:latin typeface="Calibri"/>
                <a:ea typeface="Calibri"/>
                <a:cs typeface="Calibri"/>
              </a:rPr>
              <a:t>: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compensi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corrisposti</a:t>
            </a:r>
            <a:r>
              <a:rPr lang="de-DE" sz="1400" dirty="0">
                <a:latin typeface="Calibri"/>
                <a:ea typeface="Calibri"/>
                <a:cs typeface="Calibri"/>
              </a:rPr>
              <a:t> ai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membri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degli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organi</a:t>
            </a:r>
            <a:r>
              <a:rPr lang="de-DE" sz="1400" dirty="0">
                <a:latin typeface="Calibri"/>
                <a:ea typeface="Calibri"/>
                <a:cs typeface="Calibri"/>
              </a:rPr>
              <a:t> di amministrazione e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controllo</a:t>
            </a:r>
            <a:r>
              <a:rPr lang="de-DE" sz="1400" dirty="0">
                <a:latin typeface="Calibri"/>
                <a:ea typeface="Calibri"/>
                <a:cs typeface="Calibri"/>
              </a:rPr>
              <a:t>, ai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dirigenti</a:t>
            </a:r>
            <a:r>
              <a:rPr lang="de-DE" sz="1400" dirty="0">
                <a:latin typeface="Calibri"/>
                <a:ea typeface="Calibri"/>
                <a:cs typeface="Calibri"/>
              </a:rPr>
              <a:t> e ai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soci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dell'associazione</a:t>
            </a:r>
            <a:r>
              <a:rPr lang="de-DE" sz="1400" dirty="0">
                <a:latin typeface="Calibri"/>
                <a:ea typeface="Calibri"/>
                <a:cs typeface="Calibri"/>
              </a:rPr>
              <a:t>);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3CFAC08-555E-A460-4B27-301EBBBF9A53}"/>
              </a:ext>
            </a:extLst>
          </p:cNvPr>
          <p:cNvSpPr/>
          <p:nvPr/>
        </p:nvSpPr>
        <p:spPr bwMode="auto">
          <a:xfrm>
            <a:off x="671749" y="4151658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3E09DDB-4D47-1624-BC82-7D74BB2274CF}"/>
              </a:ext>
            </a:extLst>
          </p:cNvPr>
          <p:cNvSpPr txBox="1"/>
          <p:nvPr/>
        </p:nvSpPr>
        <p:spPr>
          <a:xfrm>
            <a:off x="1068526" y="3337418"/>
            <a:ext cx="7461483" cy="3416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2100"/>
              </a:lnSpc>
              <a:spcBef>
                <a:spcPts val="0"/>
              </a:spcBef>
              <a:defRPr/>
            </a:pPr>
            <a:r>
              <a:rPr lang="de-DE" sz="1400" b="1" err="1">
                <a:latin typeface="Calibri"/>
                <a:ea typeface="Calibri"/>
                <a:cs typeface="Calibri"/>
              </a:rPr>
              <a:t>nessuna</a:t>
            </a:r>
            <a:r>
              <a:rPr lang="de-DE" sz="1400" b="1">
                <a:latin typeface="Calibri"/>
                <a:ea typeface="Calibri"/>
                <a:cs typeface="Calibri"/>
              </a:rPr>
              <a:t> </a:t>
            </a:r>
            <a:r>
              <a:rPr lang="de-DE" sz="1400" b="1" err="1">
                <a:latin typeface="Calibri"/>
                <a:ea typeface="Calibri"/>
                <a:cs typeface="Calibri"/>
              </a:rPr>
              <a:t>distribuzione</a:t>
            </a:r>
            <a:r>
              <a:rPr lang="de-DE" sz="1400" b="1">
                <a:latin typeface="Calibri"/>
                <a:ea typeface="Calibri"/>
                <a:cs typeface="Calibri"/>
              </a:rPr>
              <a:t> </a:t>
            </a:r>
            <a:r>
              <a:rPr lang="de-DE" sz="1400" b="1" err="1">
                <a:latin typeface="Calibri"/>
                <a:ea typeface="Calibri"/>
                <a:cs typeface="Calibri"/>
              </a:rPr>
              <a:t>degli</a:t>
            </a:r>
            <a:r>
              <a:rPr lang="de-DE" sz="1400" b="1">
                <a:latin typeface="Calibri"/>
                <a:ea typeface="Calibri"/>
                <a:cs typeface="Calibri"/>
              </a:rPr>
              <a:t> </a:t>
            </a:r>
            <a:r>
              <a:rPr lang="de-DE" sz="1400" b="1" err="1">
                <a:latin typeface="Calibri"/>
                <a:ea typeface="Calibri"/>
                <a:cs typeface="Calibri"/>
              </a:rPr>
              <a:t>utili</a:t>
            </a:r>
            <a:r>
              <a:rPr lang="de-DE" sz="1400">
                <a:latin typeface="Calibri"/>
                <a:ea typeface="Calibri"/>
                <a:cs typeface="Calibri"/>
              </a:rPr>
              <a:t>, </a:t>
            </a:r>
            <a:r>
              <a:rPr lang="de-DE" sz="1400" err="1">
                <a:latin typeface="Calibri"/>
                <a:ea typeface="Calibri"/>
                <a:cs typeface="Calibri"/>
              </a:rPr>
              <a:t>nemmeno</a:t>
            </a:r>
            <a:r>
              <a:rPr lang="de-DE" sz="1400">
                <a:latin typeface="Calibri"/>
                <a:ea typeface="Calibri"/>
                <a:cs typeface="Calibri"/>
              </a:rPr>
              <a:t> in forma </a:t>
            </a:r>
            <a:r>
              <a:rPr lang="de-DE" sz="1400" err="1">
                <a:latin typeface="Calibri"/>
                <a:ea typeface="Calibri"/>
                <a:cs typeface="Calibri"/>
              </a:rPr>
              <a:t>indiretta</a:t>
            </a:r>
            <a:r>
              <a:rPr lang="de-DE" sz="1400">
                <a:latin typeface="Calibri"/>
                <a:ea typeface="Calibri"/>
                <a:cs typeface="Calibri"/>
              </a:rPr>
              <a:t>;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C1BE514-65DB-FE1C-D1D3-8863CDA6919D}"/>
              </a:ext>
            </a:extLst>
          </p:cNvPr>
          <p:cNvSpPr/>
          <p:nvPr/>
        </p:nvSpPr>
        <p:spPr bwMode="auto">
          <a:xfrm>
            <a:off x="646331" y="3381338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E34A9BF-5FCA-EC83-179F-D94ECF278023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-23-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91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4">
            <a:extLst>
              <a:ext uri="{FF2B5EF4-FFF2-40B4-BE49-F238E27FC236}">
                <a16:creationId xmlns:a16="http://schemas.microsoft.com/office/drawing/2014/main" id="{37D29F16-9268-2A6B-ED5B-439F8328DA27}"/>
              </a:ext>
            </a:extLst>
          </p:cNvPr>
          <p:cNvSpPr txBox="1"/>
          <p:nvPr/>
        </p:nvSpPr>
        <p:spPr>
          <a:xfrm>
            <a:off x="1025989" y="2348619"/>
            <a:ext cx="7486152" cy="3513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scopo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della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fondazione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è ancora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realizzabile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;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836B92E-207D-6357-6E5A-4E70D8759D1E}"/>
              </a:ext>
            </a:extLst>
          </p:cNvPr>
          <p:cNvSpPr txBox="1"/>
          <p:nvPr/>
        </p:nvSpPr>
        <p:spPr>
          <a:xfrm>
            <a:off x="1025989" y="2821990"/>
            <a:ext cx="7482041" cy="5436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1800"/>
              </a:lnSpc>
              <a:spcBef>
                <a:spcPts val="0"/>
              </a:spcBef>
              <a:defRPr/>
            </a:pP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non </a:t>
            </a:r>
            <a:r>
              <a:rPr lang="de-DE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sono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state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adottate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decisioni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contrarie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 </a:t>
            </a:r>
            <a:r>
              <a:rPr lang="de-DE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disposizioni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imperative, </a:t>
            </a:r>
            <a:r>
              <a:rPr lang="de-DE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all'atto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costitutivo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de-DE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all'ordine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pubblico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o al </a:t>
            </a:r>
            <a:r>
              <a:rPr lang="de-DE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buon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costume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;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27102FB5-3C7A-7414-9633-E79F3469817C}"/>
              </a:ext>
            </a:extLst>
          </p:cNvPr>
          <p:cNvSpPr txBox="1"/>
          <p:nvPr/>
        </p:nvSpPr>
        <p:spPr>
          <a:xfrm>
            <a:off x="1021877" y="3515299"/>
            <a:ext cx="7490264" cy="3513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gli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amministratori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non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hanno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violato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statuto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scopo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della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fondazione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né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la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legge</a:t>
            </a: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D8073F1-1411-C52E-37D5-BEB8A15FCAE3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272449C-04A8-3BB3-4D3E-54618F664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9" name="Textfeld 4">
            <a:extLst>
              <a:ext uri="{FF2B5EF4-FFF2-40B4-BE49-F238E27FC236}">
                <a16:creationId xmlns:a16="http://schemas.microsoft.com/office/drawing/2014/main" id="{B2A281D7-5042-B14D-9C04-C1AEC53EBF02}"/>
              </a:ext>
            </a:extLst>
          </p:cNvPr>
          <p:cNvSpPr txBox="1"/>
          <p:nvPr/>
        </p:nvSpPr>
        <p:spPr>
          <a:xfrm>
            <a:off x="1652935" y="1056955"/>
            <a:ext cx="5841051" cy="369332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it-IT" sz="1800" b="1">
                <a:latin typeface="Calibri"/>
                <a:cs typeface="Calibri"/>
              </a:rPr>
              <a:t>Controlli ordinari – Cosa viene controllato in concreto?</a:t>
            </a:r>
            <a:endParaRPr lang="it-IT" sz="1800">
              <a:latin typeface="Calibri"/>
              <a:cs typeface="Calibri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11B0424-C3B0-6711-75C5-692154D35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292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2600">
                <a:latin typeface="Calibri"/>
                <a:ea typeface="Calibri"/>
                <a:cs typeface="Calibri"/>
              </a:rPr>
              <a:t>3. </a:t>
            </a:r>
            <a:r>
              <a:rPr lang="it-IT" sz="2600">
                <a:latin typeface="Calibri"/>
                <a:ea typeface="Calibri"/>
                <a:cs typeface="Calibri"/>
              </a:rPr>
              <a:t>I controlli nel </a:t>
            </a:r>
            <a:r>
              <a:rPr lang="it-IT" sz="2600" err="1">
                <a:latin typeface="Calibri"/>
                <a:ea typeface="Calibri"/>
                <a:cs typeface="Calibri"/>
              </a:rPr>
              <a:t>Runts</a:t>
            </a:r>
            <a:r>
              <a:rPr lang="it-IT" sz="2600">
                <a:latin typeface="Calibri"/>
                <a:ea typeface="Calibri"/>
                <a:cs typeface="Calibri"/>
              </a:rPr>
              <a:t> - informazioni generali</a:t>
            </a:r>
            <a:endParaRPr lang="de-DE" sz="260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de-DE" altLang="de-DE" sz="2600">
              <a:latin typeface="Calibri"/>
              <a:ea typeface="Calibri"/>
              <a:cs typeface="Calibri"/>
            </a:endParaRPr>
          </a:p>
        </p:txBody>
      </p:sp>
      <p:sp>
        <p:nvSpPr>
          <p:cNvPr id="14" name="Textfeld 4">
            <a:extLst>
              <a:ext uri="{FF2B5EF4-FFF2-40B4-BE49-F238E27FC236}">
                <a16:creationId xmlns:a16="http://schemas.microsoft.com/office/drawing/2014/main" id="{41C785CC-1C18-866A-0DB4-267E9BA5263F}"/>
              </a:ext>
            </a:extLst>
          </p:cNvPr>
          <p:cNvSpPr txBox="1"/>
          <p:nvPr/>
        </p:nvSpPr>
        <p:spPr>
          <a:xfrm>
            <a:off x="1818286" y="1797427"/>
            <a:ext cx="5564413" cy="338554"/>
          </a:xfrm>
          <a:prstGeom prst="rect">
            <a:avLst/>
          </a:prstGeom>
          <a:solidFill>
            <a:srgbClr val="FFC9C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de-DE" sz="1600" b="1" err="1">
                <a:latin typeface="Calibri"/>
                <a:ea typeface="Calibri"/>
                <a:cs typeface="Calibri"/>
              </a:rPr>
              <a:t>Quali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altri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aspetti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vengono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controllati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nel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caso</a:t>
            </a:r>
            <a:r>
              <a:rPr lang="de-DE" sz="1600" b="1">
                <a:latin typeface="Calibri"/>
                <a:ea typeface="Calibri"/>
                <a:cs typeface="Calibri"/>
              </a:rPr>
              <a:t> delle </a:t>
            </a:r>
            <a:r>
              <a:rPr lang="de-DE" sz="1600" b="1" err="1">
                <a:latin typeface="Calibri"/>
                <a:ea typeface="Calibri"/>
                <a:cs typeface="Calibri"/>
              </a:rPr>
              <a:t>fondazioni</a:t>
            </a:r>
            <a:r>
              <a:rPr lang="de-DE" sz="1600" b="1">
                <a:latin typeface="Calibri"/>
                <a:ea typeface="Calibri"/>
                <a:cs typeface="Calibri"/>
              </a:rPr>
              <a:t>?</a:t>
            </a:r>
            <a:endParaRPr lang="en-US" b="1">
              <a:latin typeface="Calibri"/>
              <a:ea typeface="Calibri"/>
              <a:cs typeface="Calibri"/>
            </a:endParaRPr>
          </a:p>
        </p:txBody>
      </p:sp>
      <p:sp>
        <p:nvSpPr>
          <p:cNvPr id="3" name="Ellipse 15">
            <a:extLst>
              <a:ext uri="{FF2B5EF4-FFF2-40B4-BE49-F238E27FC236}">
                <a16:creationId xmlns:a16="http://schemas.microsoft.com/office/drawing/2014/main" id="{AE3EDBF2-67BC-8D34-AEE1-715E7F37EF9C}"/>
              </a:ext>
            </a:extLst>
          </p:cNvPr>
          <p:cNvSpPr/>
          <p:nvPr/>
        </p:nvSpPr>
        <p:spPr bwMode="auto">
          <a:xfrm>
            <a:off x="628650" y="2391733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Ellipse 15">
            <a:extLst>
              <a:ext uri="{FF2B5EF4-FFF2-40B4-BE49-F238E27FC236}">
                <a16:creationId xmlns:a16="http://schemas.microsoft.com/office/drawing/2014/main" id="{B58D0523-68F3-9541-3266-6FF0D03580EC}"/>
              </a:ext>
            </a:extLst>
          </p:cNvPr>
          <p:cNvSpPr/>
          <p:nvPr/>
        </p:nvSpPr>
        <p:spPr bwMode="auto">
          <a:xfrm>
            <a:off x="628649" y="2971334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Ellipse 15">
            <a:extLst>
              <a:ext uri="{FF2B5EF4-FFF2-40B4-BE49-F238E27FC236}">
                <a16:creationId xmlns:a16="http://schemas.microsoft.com/office/drawing/2014/main" id="{3BCCFEBE-BFF7-A424-9385-913FB6F0D958}"/>
              </a:ext>
            </a:extLst>
          </p:cNvPr>
          <p:cNvSpPr/>
          <p:nvPr/>
        </p:nvSpPr>
        <p:spPr bwMode="auto">
          <a:xfrm>
            <a:off x="628649" y="3555168"/>
            <a:ext cx="263326" cy="2685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Textfeld 4">
            <a:extLst>
              <a:ext uri="{FF2B5EF4-FFF2-40B4-BE49-F238E27FC236}">
                <a16:creationId xmlns:a16="http://schemas.microsoft.com/office/drawing/2014/main" id="{339CD956-9EEA-7788-F510-11CF1592D47F}"/>
              </a:ext>
            </a:extLst>
          </p:cNvPr>
          <p:cNvSpPr txBox="1"/>
          <p:nvPr/>
        </p:nvSpPr>
        <p:spPr>
          <a:xfrm>
            <a:off x="2398929" y="4891882"/>
            <a:ext cx="6160626" cy="67710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>
              <a:spcBef>
                <a:spcPts val="0"/>
              </a:spcBef>
              <a:tabLst>
                <a:tab pos="357188" algn="l"/>
              </a:tabLst>
              <a:defRPr/>
            </a:pPr>
            <a:r>
              <a:rPr lang="de-DE"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       	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segno</a:t>
            </a:r>
            <a:r>
              <a:rPr lang="de-DE" sz="1200" b="1" dirty="0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bianco</a:t>
            </a:r>
            <a:r>
              <a:rPr lang="de-DE" sz="1200" b="1" dirty="0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 = 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controllo</a:t>
            </a:r>
            <a:r>
              <a:rPr lang="de-DE" sz="1200" b="1" dirty="0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Calibri"/>
                <a:cs typeface="Calibri"/>
                <a:sym typeface="Wingdings" panose="05000000000000000000" pitchFamily="2" charset="2"/>
              </a:rPr>
              <a:t>completo</a:t>
            </a:r>
            <a:endParaRPr lang="de-DE" sz="1200" b="1" dirty="0">
              <a:solidFill>
                <a:schemeClr val="tx1"/>
              </a:solidFill>
              <a:latin typeface="Calibri"/>
              <a:cs typeface="Calibri"/>
              <a:sym typeface="Wingdings" panose="05000000000000000000" pitchFamily="2" charset="2"/>
            </a:endParaRPr>
          </a:p>
          <a:p>
            <a:pPr algn="just">
              <a:spcBef>
                <a:spcPts val="0"/>
              </a:spcBef>
              <a:tabLst>
                <a:tab pos="357188" algn="l"/>
              </a:tabLst>
              <a:defRPr/>
            </a:pPr>
            <a:r>
              <a:rPr lang="it-IT" sz="12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	Gli enti con entrate superiori a 60.000 € annue nei tre anni antecedenti il controllo 	saranno soggetti al controllo </a:t>
            </a:r>
            <a:r>
              <a:rPr lang="it-IT" sz="1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anche</a:t>
            </a:r>
            <a:r>
              <a:rPr lang="it-IT" sz="12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nei punti </a:t>
            </a:r>
            <a:r>
              <a:rPr lang="it-IT" sz="1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contrassegnati in bianco.</a:t>
            </a:r>
            <a:endParaRPr lang="it-IT" sz="1200" dirty="0"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E01389E-5894-C006-EDED-955EB7393126}"/>
              </a:ext>
            </a:extLst>
          </p:cNvPr>
          <p:cNvSpPr/>
          <p:nvPr/>
        </p:nvSpPr>
        <p:spPr bwMode="auto">
          <a:xfrm>
            <a:off x="2501054" y="4971168"/>
            <a:ext cx="197630" cy="188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2FD73FC-7B65-159E-ABC1-28DF70D780EA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-24-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5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46615-27BC-06DD-60AE-673122235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505BCC59-BAC6-DC1D-A982-15E73AC20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292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2600">
                <a:latin typeface="Calibri"/>
                <a:ea typeface="Calibri"/>
                <a:cs typeface="Calibri"/>
              </a:rPr>
              <a:t>3. </a:t>
            </a:r>
            <a:r>
              <a:rPr lang="it-IT" sz="2600">
                <a:latin typeface="Calibri"/>
                <a:ea typeface="Calibri"/>
                <a:cs typeface="Calibri"/>
              </a:rPr>
              <a:t>I controlli nel </a:t>
            </a:r>
            <a:r>
              <a:rPr lang="it-IT" sz="2600" err="1">
                <a:latin typeface="Calibri"/>
                <a:ea typeface="Calibri"/>
                <a:cs typeface="Calibri"/>
              </a:rPr>
              <a:t>Runts</a:t>
            </a:r>
            <a:r>
              <a:rPr lang="it-IT" sz="2600">
                <a:latin typeface="Calibri"/>
                <a:ea typeface="Calibri"/>
                <a:cs typeface="Calibri"/>
              </a:rPr>
              <a:t> - informazioni generali</a:t>
            </a:r>
            <a:endParaRPr lang="de-DE" sz="260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de-DE" altLang="de-DE" sz="2600">
              <a:latin typeface="Calibri"/>
              <a:ea typeface="Calibri"/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B88536-50DB-EDE6-A298-277C7B6A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10" y="1119602"/>
            <a:ext cx="7886700" cy="5130520"/>
          </a:xfrm>
        </p:spPr>
        <p:txBody>
          <a:bodyPr lIns="91440" tIns="45720" rIns="91440" bIns="45720" anchor="t"/>
          <a:lstStyle/>
          <a:p>
            <a:pPr marL="0" indent="0" algn="just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endParaRPr lang="de-DE" sz="1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endParaRPr lang="de-DE" sz="14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endParaRPr lang="de-DE" sz="1400" b="1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 algn="just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endParaRPr lang="de-DE" sz="1400" b="1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 algn="just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endParaRPr lang="de-DE" sz="1400" b="1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 algn="just">
              <a:lnSpc>
                <a:spcPts val="2200"/>
              </a:lnSpc>
              <a:spcBef>
                <a:spcPts val="0"/>
              </a:spcBef>
              <a:buNone/>
              <a:defRPr/>
            </a:pPr>
            <a:endParaRPr lang="de-DE" sz="1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2200"/>
              </a:lnSpc>
              <a:spcBef>
                <a:spcPts val="0"/>
              </a:spcBef>
              <a:buNone/>
              <a:defRPr/>
            </a:pPr>
            <a:endParaRPr lang="de-DE" sz="1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2200"/>
              </a:lnSpc>
              <a:spcBef>
                <a:spcPts val="0"/>
              </a:spcBef>
              <a:buNone/>
              <a:defRPr/>
            </a:pPr>
            <a:endParaRPr lang="de-DE" sz="1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endParaRPr lang="de-DE" sz="1600" b="1">
              <a:highlight>
                <a:srgbClr val="FFC9C9"/>
              </a:highlight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endParaRPr lang="de-DE" sz="1600" b="1">
              <a:highlight>
                <a:srgbClr val="FFC9C9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54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88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endParaRPr lang="de-DE" sz="1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2200"/>
              </a:lnSpc>
              <a:spcBef>
                <a:spcPts val="0"/>
              </a:spcBef>
              <a:buFontTx/>
              <a:buNone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DB316F3-DE20-01AD-1D0A-254ECD2B2973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22E4B5D-C775-E5AD-B115-CB6A37986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10" name="Textfeld 4">
            <a:extLst>
              <a:ext uri="{FF2B5EF4-FFF2-40B4-BE49-F238E27FC236}">
                <a16:creationId xmlns:a16="http://schemas.microsoft.com/office/drawing/2014/main" id="{995EC8B4-D3A8-4662-AE18-ECD57D662284}"/>
              </a:ext>
            </a:extLst>
          </p:cNvPr>
          <p:cNvSpPr txBox="1"/>
          <p:nvPr/>
        </p:nvSpPr>
        <p:spPr>
          <a:xfrm>
            <a:off x="3162749" y="1373941"/>
            <a:ext cx="2949493" cy="338554"/>
          </a:xfrm>
          <a:prstGeom prst="rect">
            <a:avLst/>
          </a:prstGeom>
          <a:solidFill>
            <a:srgbClr val="FFC9C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de-DE" sz="1600" b="1" err="1">
                <a:latin typeface="Calibri"/>
                <a:ea typeface="Calibri"/>
                <a:cs typeface="Calibri"/>
              </a:rPr>
              <a:t>Quando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inizieranno</a:t>
            </a:r>
            <a:r>
              <a:rPr lang="de-DE" sz="1600" b="1">
                <a:latin typeface="Calibri"/>
                <a:ea typeface="Calibri"/>
                <a:cs typeface="Calibri"/>
              </a:rPr>
              <a:t> i </a:t>
            </a:r>
            <a:r>
              <a:rPr lang="de-DE" sz="1600" b="1" err="1">
                <a:latin typeface="Calibri"/>
                <a:ea typeface="Calibri"/>
                <a:cs typeface="Calibri"/>
              </a:rPr>
              <a:t>controlli</a:t>
            </a:r>
            <a:r>
              <a:rPr lang="de-DE" sz="1600" b="1">
                <a:latin typeface="Calibri"/>
                <a:ea typeface="Calibri"/>
                <a:cs typeface="Calibri"/>
              </a:rPr>
              <a:t>?</a:t>
            </a:r>
            <a:endParaRPr lang="en-US" b="1">
              <a:latin typeface="Calibri"/>
              <a:ea typeface="Calibri"/>
              <a:cs typeface="Calibri"/>
            </a:endParaRPr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9AB5F60D-E7CA-59DD-DF09-345D56CA6789}"/>
              </a:ext>
            </a:extLst>
          </p:cNvPr>
          <p:cNvSpPr txBox="1"/>
          <p:nvPr/>
        </p:nvSpPr>
        <p:spPr>
          <a:xfrm>
            <a:off x="3047626" y="3359800"/>
            <a:ext cx="3241410" cy="338554"/>
          </a:xfrm>
          <a:prstGeom prst="rect">
            <a:avLst/>
          </a:prstGeom>
          <a:solidFill>
            <a:srgbClr val="FFC9C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de-DE" sz="1600" b="1">
                <a:latin typeface="Calibri"/>
                <a:ea typeface="Calibri"/>
                <a:cs typeface="Calibri"/>
              </a:rPr>
              <a:t>Come </a:t>
            </a:r>
            <a:r>
              <a:rPr lang="de-DE" sz="1600" b="1" err="1">
                <a:latin typeface="Calibri"/>
                <a:ea typeface="Calibri"/>
                <a:cs typeface="Calibri"/>
              </a:rPr>
              <a:t>vengono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effettuati</a:t>
            </a:r>
            <a:r>
              <a:rPr lang="de-DE" sz="1600" b="1">
                <a:latin typeface="Calibri"/>
                <a:ea typeface="Calibri"/>
                <a:cs typeface="Calibri"/>
              </a:rPr>
              <a:t> i </a:t>
            </a:r>
            <a:r>
              <a:rPr lang="de-DE" sz="1600" b="1" err="1">
                <a:latin typeface="Calibri"/>
                <a:ea typeface="Calibri"/>
                <a:cs typeface="Calibri"/>
              </a:rPr>
              <a:t>controlli</a:t>
            </a:r>
            <a:r>
              <a:rPr lang="de-DE" sz="1600" b="1">
                <a:latin typeface="Calibri"/>
                <a:ea typeface="Calibri"/>
                <a:cs typeface="Calibri"/>
              </a:rPr>
              <a:t>?</a:t>
            </a:r>
            <a:endParaRPr lang="en-US" b="1">
              <a:latin typeface="Calibri"/>
              <a:ea typeface="Calibri"/>
              <a:cs typeface="Calibri"/>
            </a:endParaRPr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C5A2CEE2-1007-3CE3-2C38-2352094DFF33}"/>
              </a:ext>
            </a:extLst>
          </p:cNvPr>
          <p:cNvSpPr txBox="1"/>
          <p:nvPr/>
        </p:nvSpPr>
        <p:spPr>
          <a:xfrm>
            <a:off x="671041" y="1924047"/>
            <a:ext cx="7808749" cy="705258"/>
          </a:xfrm>
          <a:prstGeom prst="rect">
            <a:avLst/>
          </a:prstGeom>
          <a:solidFill>
            <a:srgbClr val="E4F2FF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de-DE" sz="1400" dirty="0">
                <a:latin typeface="Calibri"/>
                <a:ea typeface="Calibri"/>
                <a:cs typeface="Calibri"/>
              </a:rPr>
              <a:t>Il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decreto</a:t>
            </a:r>
            <a:r>
              <a:rPr lang="de-DE" sz="1400" dirty="0">
                <a:latin typeface="Calibri"/>
                <a:ea typeface="Calibri"/>
                <a:cs typeface="Calibri"/>
              </a:rPr>
              <a:t> sui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controlli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degli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enti</a:t>
            </a:r>
            <a:r>
              <a:rPr lang="de-DE" sz="1400" dirty="0">
                <a:latin typeface="Calibri"/>
                <a:ea typeface="Calibri"/>
                <a:cs typeface="Calibri"/>
              </a:rPr>
              <a:t> del Terzo settore è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stato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approvato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nel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settembre</a:t>
            </a:r>
            <a:r>
              <a:rPr lang="de-DE" sz="1400" dirty="0">
                <a:latin typeface="Calibri"/>
                <a:ea typeface="Calibri"/>
                <a:cs typeface="Calibri"/>
              </a:rPr>
              <a:t> 2025; i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controlli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presumibilmente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avranno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inizio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nel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corso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del 2026</a:t>
            </a:r>
            <a:r>
              <a:rPr lang="de-DE" sz="1400" dirty="0">
                <a:latin typeface="Calibri"/>
                <a:ea typeface="Calibri"/>
                <a:cs typeface="Calibri"/>
              </a:rPr>
              <a:t>.</a:t>
            </a:r>
            <a:endParaRPr lang="en-US" sz="1400" dirty="0">
              <a:latin typeface="Calibri"/>
              <a:ea typeface="Calibri"/>
              <a:cs typeface="Calibri"/>
            </a:endParaRPr>
          </a:p>
        </p:txBody>
      </p:sp>
      <p:sp>
        <p:nvSpPr>
          <p:cNvPr id="12" name="Textfeld 4">
            <a:extLst>
              <a:ext uri="{FF2B5EF4-FFF2-40B4-BE49-F238E27FC236}">
                <a16:creationId xmlns:a16="http://schemas.microsoft.com/office/drawing/2014/main" id="{D591EE2E-8C89-C360-8AE9-52A8E2E58754}"/>
              </a:ext>
            </a:extLst>
          </p:cNvPr>
          <p:cNvSpPr txBox="1"/>
          <p:nvPr/>
        </p:nvSpPr>
        <p:spPr>
          <a:xfrm>
            <a:off x="671041" y="3857510"/>
            <a:ext cx="7808749" cy="1997919"/>
          </a:xfrm>
          <a:prstGeom prst="rect">
            <a:avLst/>
          </a:prstGeom>
          <a:solidFill>
            <a:srgbClr val="E4F2FF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1400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L'avvio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dei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controlli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verrà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comunicato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tramite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pec</a:t>
            </a:r>
            <a:r>
              <a:rPr lang="de-DE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-mail</a:t>
            </a:r>
            <a:r>
              <a:rPr lang="de-DE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. </a:t>
            </a:r>
            <a:endParaRPr lang="en-US" sz="1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de-DE" sz="1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      Nota </a:t>
            </a:r>
            <a:r>
              <a:rPr lang="de-DE" sz="1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bene</a:t>
            </a:r>
            <a:r>
              <a:rPr lang="de-DE" sz="1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: </a:t>
            </a:r>
            <a:r>
              <a:rPr lang="de-DE" sz="1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controllate</a:t>
            </a:r>
            <a:r>
              <a:rPr lang="de-DE" sz="1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regolarmente</a:t>
            </a:r>
            <a:r>
              <a:rPr lang="de-DE" sz="1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la </a:t>
            </a:r>
            <a:r>
              <a:rPr lang="de-DE" sz="1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vostra</a:t>
            </a:r>
            <a:r>
              <a:rPr lang="de-DE" sz="1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casella</a:t>
            </a:r>
            <a:r>
              <a:rPr lang="de-DE" sz="1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di </a:t>
            </a:r>
            <a:r>
              <a:rPr lang="de-DE" sz="1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posta</a:t>
            </a:r>
            <a:r>
              <a:rPr lang="de-DE" sz="1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PEC! 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1400" dirty="0" err="1">
                <a:latin typeface="Calibri"/>
                <a:ea typeface="Calibri"/>
                <a:cs typeface="Calibri"/>
              </a:rPr>
              <a:t>Verifica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dei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documenti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depositati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nel</a:t>
            </a:r>
            <a:r>
              <a:rPr lang="de-DE" sz="1400" dirty="0">
                <a:latin typeface="Calibri"/>
                <a:ea typeface="Calibri"/>
                <a:cs typeface="Calibri"/>
              </a:rPr>
              <a:t> Runts o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che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vengono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richiesti</a:t>
            </a:r>
            <a:endParaRPr lang="en-US" sz="1400" dirty="0">
              <a:latin typeface="Calibri"/>
              <a:ea typeface="Calibri"/>
              <a:cs typeface="Calibri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1400" dirty="0" err="1">
                <a:latin typeface="Calibri"/>
                <a:ea typeface="Calibri"/>
                <a:cs typeface="Calibri"/>
              </a:rPr>
              <a:t>Ispezioni</a:t>
            </a:r>
            <a:r>
              <a:rPr lang="de-DE" sz="1400" dirty="0">
                <a:latin typeface="Calibri"/>
                <a:ea typeface="Calibri"/>
                <a:cs typeface="Calibri"/>
              </a:rPr>
              <a:t> in loco</a:t>
            </a:r>
            <a:endParaRPr lang="en-US" sz="1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endParaRPr lang="en-US" sz="1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de-DE" sz="1400" dirty="0" err="1">
                <a:latin typeface="Calibri"/>
                <a:ea typeface="Calibri"/>
                <a:cs typeface="Calibri"/>
              </a:rPr>
              <a:t>Gli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esiti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dei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controlli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vengono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registrati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su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appositi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modelli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di verbale</a:t>
            </a:r>
            <a:r>
              <a:rPr lang="de-DE" sz="1400" dirty="0"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4FBF600-D3FA-F062-C998-5673758968FB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-25-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85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EC17C-D329-0D13-3585-87ABF43F3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2E29421A-B8E4-53A2-B59A-85F451396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292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2600">
                <a:latin typeface="Calibri"/>
                <a:ea typeface="Calibri"/>
                <a:cs typeface="Calibri"/>
              </a:rPr>
              <a:t>3. </a:t>
            </a:r>
            <a:r>
              <a:rPr lang="it-IT" sz="2600">
                <a:latin typeface="Calibri"/>
                <a:ea typeface="Calibri"/>
                <a:cs typeface="Calibri"/>
              </a:rPr>
              <a:t>I controlli nel </a:t>
            </a:r>
            <a:r>
              <a:rPr lang="it-IT" sz="2600" err="1">
                <a:latin typeface="Calibri"/>
                <a:ea typeface="Calibri"/>
                <a:cs typeface="Calibri"/>
              </a:rPr>
              <a:t>Runts</a:t>
            </a:r>
            <a:r>
              <a:rPr lang="it-IT" sz="2600">
                <a:latin typeface="Calibri"/>
                <a:ea typeface="Calibri"/>
                <a:cs typeface="Calibri"/>
              </a:rPr>
              <a:t> - informazioni generali</a:t>
            </a:r>
            <a:endParaRPr lang="de-DE" sz="260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de-DE" altLang="de-DE" sz="2600">
              <a:latin typeface="Calibri"/>
              <a:ea typeface="Calibri"/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20E97E-B004-299C-02C3-73B0CEE86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1730"/>
            <a:ext cx="7886700" cy="4905103"/>
          </a:xfrm>
        </p:spPr>
        <p:txBody>
          <a:bodyPr lIns="91440" tIns="45720" rIns="91440" bIns="45720" anchor="t"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de-DE" sz="2000" b="1">
              <a:highlight>
                <a:srgbClr val="FFC9C9"/>
              </a:highlight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de-DE" sz="1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de-DE" sz="1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de-DE" sz="1600">
              <a:latin typeface="Calibri"/>
              <a:ea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de-DE" sz="16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de-DE" sz="1000" b="1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de-DE" sz="1400">
              <a:latin typeface="Calibri"/>
              <a:ea typeface="Calibri"/>
              <a:cs typeface="Calibri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B24B940-790C-48BB-C980-B259210F0E11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0FB436B-0F47-92C7-7190-F2B8D46BE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6" name="Textfeld 4">
            <a:extLst>
              <a:ext uri="{FF2B5EF4-FFF2-40B4-BE49-F238E27FC236}">
                <a16:creationId xmlns:a16="http://schemas.microsoft.com/office/drawing/2014/main" id="{CF79D454-5FD7-1AFB-722C-4D47AC6D3EF3}"/>
              </a:ext>
            </a:extLst>
          </p:cNvPr>
          <p:cNvSpPr txBox="1"/>
          <p:nvPr/>
        </p:nvSpPr>
        <p:spPr>
          <a:xfrm>
            <a:off x="3097253" y="1156782"/>
            <a:ext cx="2949493" cy="338554"/>
          </a:xfrm>
          <a:prstGeom prst="rect">
            <a:avLst/>
          </a:prstGeom>
          <a:solidFill>
            <a:srgbClr val="FFC9C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de-DE" sz="1600" b="1" dirty="0">
                <a:latin typeface="Calibri"/>
                <a:ea typeface="Calibri"/>
                <a:cs typeface="Calibri"/>
              </a:rPr>
              <a:t>Chi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effettua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i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controlli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?</a:t>
            </a:r>
            <a:endParaRPr lang="en-US" b="1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C60C556-580C-DE0F-7AC4-9B0CF081BF84}"/>
              </a:ext>
            </a:extLst>
          </p:cNvPr>
          <p:cNvSpPr txBox="1"/>
          <p:nvPr/>
        </p:nvSpPr>
        <p:spPr>
          <a:xfrm>
            <a:off x="2636475" y="2614372"/>
            <a:ext cx="4006151" cy="338554"/>
          </a:xfrm>
          <a:prstGeom prst="rect">
            <a:avLst/>
          </a:prstGeom>
          <a:solidFill>
            <a:srgbClr val="FFC9C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de-DE" sz="1600" b="1">
                <a:latin typeface="Calibri"/>
                <a:ea typeface="Calibri"/>
                <a:cs typeface="Calibri"/>
              </a:rPr>
              <a:t>In </a:t>
            </a:r>
            <a:r>
              <a:rPr lang="de-DE" sz="1600" b="1" err="1">
                <a:latin typeface="Calibri"/>
                <a:ea typeface="Calibri"/>
                <a:cs typeface="Calibri"/>
              </a:rPr>
              <a:t>quale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lingua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vengono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effettuati</a:t>
            </a:r>
            <a:r>
              <a:rPr lang="de-DE" sz="1600" b="1">
                <a:latin typeface="Calibri"/>
                <a:ea typeface="Calibri"/>
                <a:cs typeface="Calibri"/>
              </a:rPr>
              <a:t> i </a:t>
            </a:r>
            <a:r>
              <a:rPr lang="de-DE" sz="1600" b="1" err="1">
                <a:latin typeface="Calibri"/>
                <a:ea typeface="Calibri"/>
                <a:cs typeface="Calibri"/>
              </a:rPr>
              <a:t>controlli</a:t>
            </a:r>
            <a:r>
              <a:rPr lang="de-DE" sz="1600" b="1">
                <a:latin typeface="Calibri"/>
                <a:ea typeface="Calibri"/>
                <a:cs typeface="Calibri"/>
              </a:rPr>
              <a:t>?</a:t>
            </a:r>
            <a:endParaRPr lang="en-US" b="1">
              <a:latin typeface="Calibri"/>
              <a:ea typeface="Calibri"/>
              <a:cs typeface="Calibri"/>
            </a:endParaRPr>
          </a:p>
        </p:txBody>
      </p:sp>
      <p:sp>
        <p:nvSpPr>
          <p:cNvPr id="7" name="Textfeld 4">
            <a:extLst>
              <a:ext uri="{FF2B5EF4-FFF2-40B4-BE49-F238E27FC236}">
                <a16:creationId xmlns:a16="http://schemas.microsoft.com/office/drawing/2014/main" id="{60B46A46-F3D2-A8C5-6A34-C3C97CF6C77F}"/>
              </a:ext>
            </a:extLst>
          </p:cNvPr>
          <p:cNvSpPr txBox="1"/>
          <p:nvPr/>
        </p:nvSpPr>
        <p:spPr>
          <a:xfrm>
            <a:off x="2500793" y="4002194"/>
            <a:ext cx="4277511" cy="338554"/>
          </a:xfrm>
          <a:prstGeom prst="rect">
            <a:avLst/>
          </a:prstGeom>
          <a:solidFill>
            <a:srgbClr val="FFC9C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de-DE" sz="1600" b="1" dirty="0" err="1">
                <a:latin typeface="Calibri"/>
                <a:ea typeface="Calibri"/>
                <a:cs typeface="Calibri"/>
              </a:rPr>
              <a:t>Quali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risultati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può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portare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l'attività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di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controllo</a:t>
            </a:r>
            <a:r>
              <a:rPr lang="de-DE" sz="1600" b="1" dirty="0">
                <a:latin typeface="Calibri"/>
                <a:ea typeface="Calibri"/>
                <a:cs typeface="Calibri"/>
              </a:rPr>
              <a:t>?</a:t>
            </a:r>
            <a:endParaRPr lang="en-US" b="1" dirty="0">
              <a:latin typeface="Calibri"/>
              <a:ea typeface="Calibri"/>
              <a:cs typeface="Calibri"/>
            </a:endParaRPr>
          </a:p>
        </p:txBody>
      </p:sp>
      <p:sp>
        <p:nvSpPr>
          <p:cNvPr id="8" name="Textfeld 4">
            <a:extLst>
              <a:ext uri="{FF2B5EF4-FFF2-40B4-BE49-F238E27FC236}">
                <a16:creationId xmlns:a16="http://schemas.microsoft.com/office/drawing/2014/main" id="{A0D201D3-7685-6E4D-6CF4-E3B43680D443}"/>
              </a:ext>
            </a:extLst>
          </p:cNvPr>
          <p:cNvSpPr txBox="1"/>
          <p:nvPr/>
        </p:nvSpPr>
        <p:spPr>
          <a:xfrm>
            <a:off x="766474" y="4530796"/>
            <a:ext cx="7808749" cy="1028423"/>
          </a:xfrm>
          <a:prstGeom prst="rect">
            <a:avLst/>
          </a:prstGeom>
          <a:solidFill>
            <a:srgbClr val="E4F2FF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de-DE" sz="1400">
                <a:latin typeface="Calibri"/>
                <a:ea typeface="Calibri"/>
                <a:cs typeface="Calibri"/>
              </a:rPr>
              <a:t>Se si </a:t>
            </a:r>
            <a:r>
              <a:rPr lang="de-DE" sz="1400" err="1">
                <a:latin typeface="Calibri"/>
                <a:ea typeface="Calibri"/>
                <a:cs typeface="Calibri"/>
              </a:rPr>
              <a:t>riscontrano</a:t>
            </a:r>
            <a:r>
              <a:rPr lang="de-DE" sz="1400">
                <a:latin typeface="Calibri"/>
                <a:ea typeface="Calibri"/>
                <a:cs typeface="Calibri"/>
              </a:rPr>
              <a:t> </a:t>
            </a:r>
            <a:r>
              <a:rPr lang="de-DE" sz="1400" b="1" err="1">
                <a:latin typeface="Calibri"/>
                <a:ea typeface="Calibri"/>
                <a:cs typeface="Calibri"/>
              </a:rPr>
              <a:t>difetti</a:t>
            </a:r>
            <a:r>
              <a:rPr lang="de-DE" sz="1400" b="1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sanabili</a:t>
            </a:r>
            <a:r>
              <a:rPr lang="de-DE" sz="1400" dirty="0">
                <a:latin typeface="Calibri"/>
                <a:ea typeface="Calibri"/>
                <a:cs typeface="Calibri"/>
              </a:rPr>
              <a:t>,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l'ente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viene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invitato</a:t>
            </a:r>
            <a:r>
              <a:rPr lang="de-DE" sz="1400" dirty="0">
                <a:latin typeface="Calibri"/>
                <a:ea typeface="Calibri"/>
                <a:cs typeface="Calibri"/>
              </a:rPr>
              <a:t> a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porvi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rimedio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entro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il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termine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concesso</a:t>
            </a:r>
            <a:r>
              <a:rPr lang="de-DE" sz="1400" dirty="0">
                <a:latin typeface="Calibri"/>
                <a:ea typeface="Calibri"/>
                <a:cs typeface="Calibri"/>
              </a:rPr>
              <a:t>.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Qualora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l'ente</a:t>
            </a:r>
            <a:r>
              <a:rPr lang="de-DE" sz="1400" dirty="0">
                <a:latin typeface="Calibri"/>
                <a:ea typeface="Calibri"/>
                <a:cs typeface="Calibri"/>
              </a:rPr>
              <a:t> non </a:t>
            </a:r>
            <a:r>
              <a:rPr lang="de-DE" sz="1400" err="1">
                <a:latin typeface="Calibri"/>
                <a:ea typeface="Calibri"/>
                <a:cs typeface="Calibri"/>
              </a:rPr>
              <a:t>fosse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raggiungibile</a:t>
            </a:r>
            <a:r>
              <a:rPr lang="de-DE" sz="1400" dirty="0">
                <a:latin typeface="Calibri"/>
                <a:ea typeface="Calibri"/>
                <a:cs typeface="Calibri"/>
              </a:rPr>
              <a:t> o </a:t>
            </a:r>
            <a:r>
              <a:rPr lang="de-DE" sz="1400">
                <a:latin typeface="Calibri"/>
                <a:ea typeface="Calibri"/>
                <a:cs typeface="Calibri"/>
              </a:rPr>
              <a:t>venissero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riscontrati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difetti</a:t>
            </a:r>
            <a:r>
              <a:rPr lang="de-DE" sz="1400" dirty="0">
                <a:latin typeface="Calibri"/>
                <a:ea typeface="Calibri"/>
                <a:cs typeface="Calibri"/>
              </a:rPr>
              <a:t> non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sanabili</a:t>
            </a:r>
            <a:r>
              <a:rPr lang="de-DE" sz="1400" dirty="0">
                <a:latin typeface="Calibri"/>
                <a:ea typeface="Calibri"/>
                <a:cs typeface="Calibri"/>
              </a:rPr>
              <a:t>,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può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essere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avviata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una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procedura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di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cancellazione</a:t>
            </a:r>
            <a:r>
              <a:rPr lang="de-DE" sz="1400" dirty="0">
                <a:latin typeface="Calibri"/>
                <a:ea typeface="Calibri"/>
                <a:cs typeface="Calibri"/>
              </a:rPr>
              <a:t>.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Inoltre</a:t>
            </a:r>
            <a:r>
              <a:rPr lang="de-DE" sz="1400" dirty="0">
                <a:latin typeface="Calibri"/>
                <a:ea typeface="Calibri"/>
                <a:cs typeface="Calibri"/>
              </a:rPr>
              <a:t>,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possono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essere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applicate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sanzioni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amministrative</a:t>
            </a:r>
            <a:r>
              <a:rPr lang="de-DE" sz="1400" dirty="0"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7784A6F5-1D1F-4087-6A77-F18859E591D8}"/>
              </a:ext>
            </a:extLst>
          </p:cNvPr>
          <p:cNvSpPr txBox="1"/>
          <p:nvPr/>
        </p:nvSpPr>
        <p:spPr>
          <a:xfrm>
            <a:off x="710719" y="3091634"/>
            <a:ext cx="7808749" cy="382092"/>
          </a:xfrm>
          <a:prstGeom prst="rect">
            <a:avLst/>
          </a:prstGeom>
          <a:solidFill>
            <a:srgbClr val="E4F2FF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de-DE" sz="1400" dirty="0">
                <a:latin typeface="Calibri"/>
                <a:ea typeface="Calibri"/>
                <a:cs typeface="Calibri"/>
              </a:rPr>
              <a:t>È possibile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scegliere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tra</a:t>
            </a:r>
            <a:r>
              <a:rPr lang="de-DE" sz="1400" dirty="0">
                <a:latin typeface="Calibri"/>
                <a:ea typeface="Calibri"/>
                <a:cs typeface="Calibri"/>
              </a:rPr>
              <a:t> la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lingua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tedesca</a:t>
            </a:r>
            <a:r>
              <a:rPr lang="de-DE" sz="1400" dirty="0">
                <a:latin typeface="Calibri"/>
                <a:ea typeface="Calibri"/>
                <a:cs typeface="Calibri"/>
              </a:rPr>
              <a:t> e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quella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>
                <a:latin typeface="Calibri"/>
                <a:ea typeface="Calibri"/>
                <a:cs typeface="Calibri"/>
              </a:rPr>
              <a:t>italiana</a:t>
            </a:r>
            <a:r>
              <a:rPr lang="de-DE" sz="1400" dirty="0"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10" name="Textfeld 4">
            <a:extLst>
              <a:ext uri="{FF2B5EF4-FFF2-40B4-BE49-F238E27FC236}">
                <a16:creationId xmlns:a16="http://schemas.microsoft.com/office/drawing/2014/main" id="{E6A6347B-1AAC-00B8-4EA1-2CFA3B998994}"/>
              </a:ext>
            </a:extLst>
          </p:cNvPr>
          <p:cNvSpPr txBox="1"/>
          <p:nvPr/>
        </p:nvSpPr>
        <p:spPr>
          <a:xfrm>
            <a:off x="635683" y="1636475"/>
            <a:ext cx="7808749" cy="382092"/>
          </a:xfrm>
          <a:prstGeom prst="rect">
            <a:avLst/>
          </a:prstGeom>
          <a:solidFill>
            <a:srgbClr val="E4F2FF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de-DE" sz="1400" b="1" dirty="0" err="1">
                <a:latin typeface="Calibri"/>
                <a:ea typeface="Calibri"/>
                <a:cs typeface="Calibri"/>
              </a:rPr>
              <a:t>L'ufficio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Runts </a:t>
            </a:r>
            <a:r>
              <a:rPr lang="de-DE" sz="1400" dirty="0">
                <a:latin typeface="Calibri"/>
                <a:ea typeface="Calibri"/>
                <a:cs typeface="Calibri"/>
              </a:rPr>
              <a:t>e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altri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enti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autorizzati</a:t>
            </a:r>
            <a:r>
              <a:rPr lang="de-DE" sz="1400" dirty="0">
                <a:latin typeface="Calibri"/>
                <a:ea typeface="Calibri"/>
                <a:cs typeface="Calibri"/>
              </a:rPr>
              <a:t>,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come</a:t>
            </a:r>
            <a:r>
              <a:rPr lang="de-DE" sz="1400" dirty="0">
                <a:latin typeface="Calibri"/>
                <a:ea typeface="Calibri"/>
                <a:cs typeface="Calibri"/>
              </a:rPr>
              <a:t> ad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esempio</a:t>
            </a:r>
            <a:r>
              <a:rPr lang="de-DE" sz="1400" dirty="0">
                <a:latin typeface="Calibri"/>
                <a:ea typeface="Calibri"/>
                <a:cs typeface="Calibri"/>
              </a:rPr>
              <a:t> i </a:t>
            </a:r>
            <a:r>
              <a:rPr lang="de-DE" sz="1400" b="1" dirty="0">
                <a:latin typeface="Calibri"/>
                <a:ea typeface="Calibri"/>
                <a:cs typeface="Calibri"/>
              </a:rPr>
              <a:t>CSV</a:t>
            </a:r>
            <a:r>
              <a:rPr lang="de-DE" sz="1400" dirty="0">
                <a:latin typeface="Calibri"/>
                <a:ea typeface="Calibri"/>
                <a:cs typeface="Calibri"/>
              </a:rPr>
              <a:t> (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centri</a:t>
            </a:r>
            <a:r>
              <a:rPr lang="de-DE" sz="1400" dirty="0">
                <a:latin typeface="Calibri"/>
                <a:ea typeface="Calibri"/>
                <a:cs typeface="Calibri"/>
              </a:rPr>
              <a:t> di servizi per il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volontariato</a:t>
            </a:r>
            <a:r>
              <a:rPr lang="de-DE" sz="1400" dirty="0">
                <a:latin typeface="Calibri"/>
                <a:ea typeface="Calibri"/>
                <a:cs typeface="Calibri"/>
              </a:rPr>
              <a:t>).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F3B4A1C-5A86-03A8-A361-4C632DB674B4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-26-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50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8EADE0-18ED-2292-8FAC-115413F6F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535CEA7F-F1FF-ED18-92A8-7D7DF4099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7171" name="Line 16">
            <a:extLst>
              <a:ext uri="{FF2B5EF4-FFF2-40B4-BE49-F238E27FC236}">
                <a16:creationId xmlns:a16="http://schemas.microsoft.com/office/drawing/2014/main" id="{77785CCF-1FCD-8761-55BA-8961EC1288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2" name="Line 18">
            <a:extLst>
              <a:ext uri="{FF2B5EF4-FFF2-40B4-BE49-F238E27FC236}">
                <a16:creationId xmlns:a16="http://schemas.microsoft.com/office/drawing/2014/main" id="{DC47BFF6-4B15-AE53-6CCF-1A79B32346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2225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3" name="Rectangle 20">
            <a:extLst>
              <a:ext uri="{FF2B5EF4-FFF2-40B4-BE49-F238E27FC236}">
                <a16:creationId xmlns:a16="http://schemas.microsoft.com/office/drawing/2014/main" id="{E6A73C5A-4529-1167-ABE2-530FE24E9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452438"/>
            <a:ext cx="326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2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7174" name="Rectangle 21">
            <a:extLst>
              <a:ext uri="{FF2B5EF4-FFF2-40B4-BE49-F238E27FC236}">
                <a16:creationId xmlns:a16="http://schemas.microsoft.com/office/drawing/2014/main" id="{86C87C91-2A9E-4A7C-EBC6-98509FD12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452438"/>
            <a:ext cx="3965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sz="12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7175" name="Text Box 22">
            <a:extLst>
              <a:ext uri="{FF2B5EF4-FFF2-40B4-BE49-F238E27FC236}">
                <a16:creationId xmlns:a16="http://schemas.microsoft.com/office/drawing/2014/main" id="{95202F1C-350D-73D4-F455-E42718292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719138"/>
            <a:ext cx="32448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300"/>
              </a:lnSpc>
            </a:pPr>
            <a:r>
              <a:rPr lang="it-IT" altLang="de-DE" sz="1100" b="1">
                <a:latin typeface="Arial" panose="020B0604020202020204" pitchFamily="34" charset="0"/>
              </a:rPr>
              <a:t>Dipartimento Coesione sociale, </a:t>
            </a:r>
          </a:p>
          <a:p>
            <a:pPr>
              <a:lnSpc>
                <a:spcPts val="1300"/>
              </a:lnSpc>
            </a:pPr>
            <a:r>
              <a:rPr lang="it-IT" altLang="de-DE" sz="1100" b="1">
                <a:latin typeface="Arial" panose="020B0604020202020204" pitchFamily="34" charset="0"/>
              </a:rPr>
              <a:t>Famiglia, Anziani, Cooperative e Volontariato</a:t>
            </a:r>
          </a:p>
          <a:p>
            <a:pPr>
              <a:lnSpc>
                <a:spcPts val="1300"/>
              </a:lnSpc>
            </a:pPr>
            <a:endParaRPr lang="it-IT" altLang="de-DE" sz="1100">
              <a:latin typeface="Arial" panose="020B0604020202020204" pitchFamily="34" charset="0"/>
            </a:endParaRPr>
          </a:p>
        </p:txBody>
      </p:sp>
      <p:sp>
        <p:nvSpPr>
          <p:cNvPr id="7176" name="Text Box 23">
            <a:extLst>
              <a:ext uri="{FF2B5EF4-FFF2-40B4-BE49-F238E27FC236}">
                <a16:creationId xmlns:a16="http://schemas.microsoft.com/office/drawing/2014/main" id="{75A65138-4A5B-84EE-1E7E-453F4F97C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719138"/>
            <a:ext cx="36782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ts val="1300"/>
              </a:lnSpc>
            </a:pPr>
            <a:r>
              <a:rPr lang="de-DE" altLang="de-DE" sz="1100" b="1">
                <a:latin typeface="Arial" panose="020B0604020202020204" pitchFamily="34" charset="0"/>
              </a:rPr>
              <a:t>Ressort Sozialer Zusammenhalt, </a:t>
            </a:r>
          </a:p>
          <a:p>
            <a:pPr algn="r">
              <a:lnSpc>
                <a:spcPts val="1300"/>
              </a:lnSpc>
            </a:pPr>
            <a:r>
              <a:rPr lang="de-DE" altLang="de-DE" sz="1100" b="1">
                <a:latin typeface="Arial" panose="020B0604020202020204" pitchFamily="34" charset="0"/>
              </a:rPr>
              <a:t>Familie, Senioren, Genossenschaften und Ehrenamt</a:t>
            </a:r>
            <a:endParaRPr lang="de-DE" altLang="de-DE" sz="1100">
              <a:latin typeface="Arial" panose="020B0604020202020204" pitchFamily="34" charset="0"/>
            </a:endParaRPr>
          </a:p>
        </p:txBody>
      </p:sp>
      <p:sp>
        <p:nvSpPr>
          <p:cNvPr id="7177" name="Text Box 24">
            <a:extLst>
              <a:ext uri="{FF2B5EF4-FFF2-40B4-BE49-F238E27FC236}">
                <a16:creationId xmlns:a16="http://schemas.microsoft.com/office/drawing/2014/main" id="{158D226E-C64D-5D28-D643-9B6DBE0A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1179513"/>
            <a:ext cx="2735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ts val="1200"/>
              </a:lnSpc>
            </a:pPr>
            <a:r>
              <a:rPr lang="de-DE" altLang="de-DE" sz="1100">
                <a:latin typeface="Arial" panose="020B0604020202020204" pitchFamily="34" charset="0"/>
              </a:rPr>
              <a:t>Amt für Freiwilligenwesen und Solidarität</a:t>
            </a:r>
          </a:p>
        </p:txBody>
      </p:sp>
      <p:sp>
        <p:nvSpPr>
          <p:cNvPr id="7178" name="Text Box 25">
            <a:extLst>
              <a:ext uri="{FF2B5EF4-FFF2-40B4-BE49-F238E27FC236}">
                <a16:creationId xmlns:a16="http://schemas.microsoft.com/office/drawing/2014/main" id="{A2C5EC18-CB44-2D96-FC4B-AA66689AA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8" y="1158875"/>
            <a:ext cx="21685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it-IT" altLang="de-DE" sz="1100">
                <a:latin typeface="Arial" panose="020B0604020202020204" pitchFamily="34" charset="0"/>
              </a:rPr>
              <a:t>Ufficio Volontariato e solidarietà</a:t>
            </a:r>
          </a:p>
        </p:txBody>
      </p:sp>
      <p:pic>
        <p:nvPicPr>
          <p:cNvPr id="7183" name="Picture 38">
            <a:extLst>
              <a:ext uri="{FF2B5EF4-FFF2-40B4-BE49-F238E27FC236}">
                <a16:creationId xmlns:a16="http://schemas.microsoft.com/office/drawing/2014/main" id="{610CA467-8532-90C8-80E4-25FA50813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58775"/>
            <a:ext cx="71913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470A585-7344-9B77-D752-C9ED8C3E9324}"/>
              </a:ext>
            </a:extLst>
          </p:cNvPr>
          <p:cNvSpPr/>
          <p:nvPr/>
        </p:nvSpPr>
        <p:spPr>
          <a:xfrm>
            <a:off x="211138" y="262700"/>
            <a:ext cx="8774112" cy="1293722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ACBA597-81C5-B41F-B722-D7E6EEF28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33" y="291815"/>
            <a:ext cx="7886700" cy="687388"/>
          </a:xfrm>
          <a:prstGeom prst="rect">
            <a:avLst/>
          </a:prstGeom>
          <a:solidFill>
            <a:srgbClr val="FFC9C9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de-DE" altLang="de-DE" sz="2600" err="1">
                <a:latin typeface="Calibri" panose="020F0502020204030204" pitchFamily="34" charset="0"/>
                <a:cs typeface="Calibri" panose="020F0502020204030204" pitchFamily="34" charset="0"/>
              </a:rPr>
              <a:t>Programma</a:t>
            </a:r>
            <a:r>
              <a:rPr lang="de-DE" altLang="de-DE" sz="2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600" err="1">
                <a:latin typeface="Calibri" panose="020F0502020204030204" pitchFamily="34" charset="0"/>
                <a:cs typeface="Calibri" panose="020F0502020204030204" pitchFamily="34" charset="0"/>
              </a:rPr>
              <a:t>dell'evento</a:t>
            </a:r>
            <a:r>
              <a:rPr lang="de-DE" altLang="de-DE" sz="2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600" err="1">
                <a:latin typeface="Calibri" panose="020F0502020204030204" pitchFamily="34" charset="0"/>
                <a:cs typeface="Calibri" panose="020F0502020204030204" pitchFamily="34" charset="0"/>
              </a:rPr>
              <a:t>odierno</a:t>
            </a:r>
            <a:endParaRPr lang="de-DE" altLang="de-DE" sz="2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78E3751-6EAC-0509-CA4C-3EB86A2B8BF7}"/>
              </a:ext>
            </a:extLst>
          </p:cNvPr>
          <p:cNvSpPr txBox="1"/>
          <p:nvPr/>
        </p:nvSpPr>
        <p:spPr>
          <a:xfrm>
            <a:off x="631217" y="1036579"/>
            <a:ext cx="7876803" cy="52709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sz="1600" b="1">
                <a:latin typeface="Calibri"/>
                <a:ea typeface="Calibri"/>
                <a:cs typeface="Calibri"/>
              </a:rPr>
              <a:t>Effetti e presupposti dell’iscrizione nel Runt</a:t>
            </a:r>
            <a:r>
              <a:rPr lang="it-IT" sz="1600" b="1">
                <a:latin typeface="Times New Roman"/>
                <a:ea typeface="Calibri"/>
                <a:cs typeface="Times New Roman"/>
              </a:rPr>
              <a:t>s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sz="1600" b="1">
                <a:latin typeface="Calibri"/>
                <a:ea typeface="Calibri"/>
                <a:cs typeface="Calibri"/>
              </a:rPr>
              <a:t>Le sezioni più importanti del Runts e i relativi vantaggi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de-DE" sz="1600" b="1">
                <a:latin typeface="Calibri"/>
                <a:ea typeface="Calibri"/>
                <a:cs typeface="Calibri"/>
              </a:rPr>
              <a:t>I </a:t>
            </a:r>
            <a:r>
              <a:rPr lang="de-DE" sz="1600" b="1" err="1">
                <a:latin typeface="Calibri"/>
                <a:ea typeface="Calibri"/>
                <a:cs typeface="Calibri"/>
              </a:rPr>
              <a:t>controlli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nel</a:t>
            </a:r>
            <a:r>
              <a:rPr lang="de-DE" sz="1600" b="1">
                <a:latin typeface="Calibri"/>
                <a:ea typeface="Calibri"/>
                <a:cs typeface="Calibri"/>
              </a:rPr>
              <a:t> Runts - </a:t>
            </a:r>
            <a:r>
              <a:rPr lang="de-DE" sz="1600" b="1" err="1">
                <a:latin typeface="Calibri"/>
                <a:ea typeface="Calibri"/>
                <a:cs typeface="Calibri"/>
              </a:rPr>
              <a:t>informazioni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generali</a:t>
            </a:r>
            <a:endParaRPr lang="de-DE" sz="1600" b="1"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Come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posso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adempiere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agli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obblighi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Runts?</a:t>
            </a:r>
          </a:p>
          <a:p>
            <a:pPr>
              <a:lnSpc>
                <a:spcPct val="150000"/>
              </a:lnSpc>
            </a:pP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 a)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Panoramica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generale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del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portale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Runts</a:t>
            </a:r>
            <a:endParaRPr lang="en-US" sz="18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193675">
              <a:lnSpc>
                <a:spcPct val="150000"/>
              </a:lnSpc>
            </a:pPr>
            <a:r>
              <a:rPr lang="de-DE" sz="1600">
                <a:latin typeface="Calibri"/>
                <a:ea typeface="Calibri"/>
                <a:cs typeface="Calibri"/>
              </a:rPr>
              <a:t>b) </a:t>
            </a:r>
            <a:r>
              <a:rPr lang="de-DE" sz="1600" err="1">
                <a:latin typeface="Calibri"/>
                <a:ea typeface="Calibri"/>
                <a:cs typeface="Calibri"/>
              </a:rPr>
              <a:t>Pratica</a:t>
            </a:r>
            <a:r>
              <a:rPr lang="de-DE" sz="1600">
                <a:latin typeface="Calibri"/>
                <a:ea typeface="Calibri"/>
                <a:cs typeface="Calibri"/>
              </a:rPr>
              <a:t> di </a:t>
            </a:r>
            <a:r>
              <a:rPr lang="de-DE" sz="1600" err="1">
                <a:latin typeface="Calibri"/>
                <a:ea typeface="Calibri"/>
                <a:cs typeface="Calibri"/>
              </a:rPr>
              <a:t>variazione</a:t>
            </a:r>
            <a:endParaRPr lang="en-US" sz="1600">
              <a:latin typeface="Calibri"/>
              <a:ea typeface="Calibri"/>
              <a:cs typeface="Calibri"/>
            </a:endParaRPr>
          </a:p>
          <a:p>
            <a:pPr marL="193675">
              <a:lnSpc>
                <a:spcPct val="150000"/>
              </a:lnSpc>
            </a:pPr>
            <a:r>
              <a:rPr lang="de-DE" sz="1600">
                <a:latin typeface="Calibri"/>
                <a:ea typeface="Calibri"/>
                <a:cs typeface="Calibri"/>
              </a:rPr>
              <a:t>c) </a:t>
            </a:r>
            <a:r>
              <a:rPr lang="de-DE" sz="1600" err="1">
                <a:latin typeface="Calibri"/>
                <a:ea typeface="Calibri"/>
                <a:cs typeface="Calibri"/>
              </a:rPr>
              <a:t>Deposito</a:t>
            </a:r>
            <a:r>
              <a:rPr lang="de-DE" sz="1600">
                <a:latin typeface="Calibri"/>
                <a:ea typeface="Calibri"/>
                <a:cs typeface="Calibri"/>
              </a:rPr>
              <a:t> </a:t>
            </a:r>
            <a:r>
              <a:rPr lang="de-DE" sz="1600" err="1">
                <a:latin typeface="Calibri"/>
                <a:ea typeface="Calibri"/>
                <a:cs typeface="Calibri"/>
              </a:rPr>
              <a:t>bilancio</a:t>
            </a:r>
            <a:endParaRPr lang="de-DE" sz="1600"/>
          </a:p>
          <a:p>
            <a:pPr>
              <a:lnSpc>
                <a:spcPct val="150000"/>
              </a:lnSpc>
            </a:pPr>
            <a:r>
              <a:rPr lang="de-DE" sz="1600" b="1">
                <a:latin typeface="Calibri"/>
                <a:ea typeface="Calibri"/>
                <a:cs typeface="Calibri"/>
              </a:rPr>
              <a:t>5. Come </a:t>
            </a:r>
            <a:r>
              <a:rPr lang="de-DE" sz="1600" b="1" err="1">
                <a:latin typeface="Calibri"/>
                <a:ea typeface="Calibri"/>
                <a:cs typeface="Calibri"/>
              </a:rPr>
              <a:t>posso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adempiere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agli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altri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obblighi</a:t>
            </a:r>
            <a:r>
              <a:rPr lang="de-DE" sz="1600" b="1">
                <a:latin typeface="Calibri"/>
                <a:ea typeface="Calibri"/>
                <a:cs typeface="Calibri"/>
              </a:rPr>
              <a:t>?</a:t>
            </a:r>
          </a:p>
          <a:p>
            <a:pPr marL="536575" indent="-342900">
              <a:lnSpc>
                <a:spcPct val="150000"/>
              </a:lnSpc>
              <a:buAutoNum type="alphaLcParenR"/>
            </a:pPr>
            <a:r>
              <a:rPr lang="de-DE" sz="1600">
                <a:latin typeface="Calibri"/>
                <a:ea typeface="Calibri"/>
                <a:cs typeface="Calibri"/>
              </a:rPr>
              <a:t>Libri </a:t>
            </a:r>
            <a:r>
              <a:rPr lang="de-DE" sz="1600" err="1">
                <a:latin typeface="Calibri"/>
                <a:ea typeface="Calibri"/>
                <a:cs typeface="Calibri"/>
              </a:rPr>
              <a:t>obbligatori</a:t>
            </a:r>
            <a:endParaRPr lang="de-DE" sz="1600">
              <a:latin typeface="Calibri"/>
              <a:ea typeface="Calibri"/>
              <a:cs typeface="Calibri"/>
            </a:endParaRPr>
          </a:p>
          <a:p>
            <a:pPr marL="536575" indent="-342900">
              <a:lnSpc>
                <a:spcPct val="150000"/>
              </a:lnSpc>
              <a:buAutoNum type="alphaLcParenR"/>
            </a:pPr>
            <a:r>
              <a:rPr lang="de-DE" sz="1600" err="1">
                <a:latin typeface="Calibri"/>
                <a:ea typeface="Calibri"/>
                <a:cs typeface="Calibri"/>
              </a:rPr>
              <a:t>Assicurazione</a:t>
            </a:r>
            <a:r>
              <a:rPr lang="de-DE" sz="1600">
                <a:latin typeface="Calibri"/>
                <a:ea typeface="Calibri"/>
                <a:cs typeface="Calibri"/>
              </a:rPr>
              <a:t> per i </a:t>
            </a:r>
            <a:r>
              <a:rPr lang="de-DE" sz="1600" err="1">
                <a:latin typeface="Calibri"/>
                <a:ea typeface="Calibri"/>
                <a:cs typeface="Calibri"/>
              </a:rPr>
              <a:t>volontari</a:t>
            </a:r>
            <a:endParaRPr lang="de-DE" sz="1600">
              <a:latin typeface="Calibri"/>
              <a:ea typeface="Calibri"/>
              <a:cs typeface="Calibri"/>
            </a:endParaRPr>
          </a:p>
          <a:p>
            <a:pPr marL="536575" indent="-342900">
              <a:lnSpc>
                <a:spcPct val="150000"/>
              </a:lnSpc>
              <a:buAutoNum type="alphaLcParenR"/>
            </a:pPr>
            <a:r>
              <a:rPr lang="de-DE" sz="1600">
                <a:latin typeface="Calibri"/>
                <a:ea typeface="Calibri"/>
                <a:cs typeface="Calibri"/>
              </a:rPr>
              <a:t>Notifica in </a:t>
            </a:r>
            <a:r>
              <a:rPr lang="de-DE" sz="1600" err="1">
                <a:latin typeface="Calibri"/>
                <a:ea typeface="Calibri"/>
                <a:cs typeface="Calibri"/>
              </a:rPr>
              <a:t>casi</a:t>
            </a:r>
            <a:r>
              <a:rPr lang="de-DE" sz="1600">
                <a:latin typeface="Calibri"/>
                <a:ea typeface="Calibri"/>
                <a:cs typeface="Calibri"/>
              </a:rPr>
              <a:t> </a:t>
            </a:r>
            <a:r>
              <a:rPr lang="de-DE" sz="1600" err="1">
                <a:latin typeface="Calibri"/>
                <a:ea typeface="Calibri"/>
                <a:cs typeface="Calibri"/>
              </a:rPr>
              <a:t>particolari</a:t>
            </a:r>
            <a:endParaRPr lang="de-DE" sz="1600">
              <a:latin typeface="Calibri"/>
              <a:ea typeface="Calibri"/>
              <a:cs typeface="Calibri"/>
            </a:endParaRPr>
          </a:p>
          <a:p>
            <a:pPr lvl="0">
              <a:lnSpc>
                <a:spcPct val="150000"/>
              </a:lnSpc>
            </a:pPr>
            <a:r>
              <a:rPr lang="de-DE" sz="1600" b="1">
                <a:latin typeface="Calibri"/>
                <a:ea typeface="Calibri"/>
                <a:cs typeface="Calibri"/>
              </a:rPr>
              <a:t>6. </a:t>
            </a:r>
            <a:r>
              <a:rPr lang="de-DE" sz="1600" b="1" err="1">
                <a:latin typeface="Calibri"/>
                <a:ea typeface="Calibri"/>
                <a:cs typeface="Calibri"/>
              </a:rPr>
              <a:t>Novità</a:t>
            </a:r>
            <a:endParaRPr lang="de-DE" sz="1600" b="1">
              <a:latin typeface="Calibri"/>
              <a:ea typeface="Calibri"/>
              <a:cs typeface="Calibri"/>
            </a:endParaRPr>
          </a:p>
          <a:p>
            <a:pPr lvl="0">
              <a:lnSpc>
                <a:spcPct val="150000"/>
              </a:lnSpc>
            </a:pPr>
            <a:r>
              <a:rPr lang="de-DE" sz="1600" b="1">
                <a:latin typeface="Calibri"/>
                <a:ea typeface="Calibri"/>
                <a:cs typeface="Calibri"/>
              </a:rPr>
              <a:t>7. </a:t>
            </a:r>
            <a:r>
              <a:rPr lang="de-DE" sz="1600" b="1" err="1">
                <a:latin typeface="Calibri"/>
                <a:ea typeface="Calibri"/>
                <a:cs typeface="Calibri"/>
              </a:rPr>
              <a:t>Domande</a:t>
            </a:r>
            <a:endParaRPr lang="de-DE" sz="1600" b="1">
              <a:latin typeface="Calibri"/>
              <a:ea typeface="Calibri"/>
              <a:cs typeface="Calibri"/>
            </a:endParaRPr>
          </a:p>
          <a:p>
            <a:pPr lvl="0">
              <a:lnSpc>
                <a:spcPct val="150000"/>
              </a:lnSpc>
            </a:pPr>
            <a:r>
              <a:rPr lang="de-DE" sz="1600" b="1">
                <a:latin typeface="Calibri"/>
                <a:ea typeface="Calibri"/>
                <a:cs typeface="Calibri"/>
              </a:rPr>
              <a:t>8. </a:t>
            </a:r>
            <a:r>
              <a:rPr lang="de-DE" sz="1600" b="1" err="1">
                <a:latin typeface="Calibri"/>
                <a:ea typeface="Calibri"/>
                <a:cs typeface="Calibri"/>
              </a:rPr>
              <a:t>Contatti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utili</a:t>
            </a:r>
            <a:endParaRPr lang="de-DE" sz="1600" b="1">
              <a:latin typeface="Calibri"/>
              <a:ea typeface="Calibri"/>
              <a:cs typeface="Calibri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AC0880-116B-56C8-8B5D-BDF1BCC563FC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Grafik 4" descr="Ein Bild, das Logo, Symbol,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A94F6D9A-C949-A36A-C40C-F013089A6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4" y="6188894"/>
            <a:ext cx="536155" cy="57209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6308A23-7B27-9F8E-D24F-438D4A67E1F8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-27-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887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6A7EE8-A255-201D-AA75-02D8822D5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E04A5F3-F597-5A29-088D-47E98B9E3046}"/>
              </a:ext>
            </a:extLst>
          </p:cNvPr>
          <p:cNvSpPr txBox="1"/>
          <p:nvPr/>
        </p:nvSpPr>
        <p:spPr>
          <a:xfrm>
            <a:off x="613628" y="1892931"/>
            <a:ext cx="8312960" cy="4401205"/>
          </a:xfrm>
          <a:prstGeom prst="rect">
            <a:avLst/>
          </a:prstGeom>
          <a:solidFill>
            <a:srgbClr val="E4F2FF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4. Come </a:t>
            </a:r>
            <a:r>
              <a:rPr lang="de-DE" sz="36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posso</a:t>
            </a:r>
            <a:r>
              <a:rPr lang="de-DE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36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adempiere</a:t>
            </a:r>
            <a:r>
              <a:rPr lang="de-DE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36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agli</a:t>
            </a:r>
            <a:r>
              <a:rPr lang="de-DE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36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obblighi</a:t>
            </a:r>
            <a:r>
              <a:rPr lang="de-DE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sul </a:t>
            </a:r>
            <a:r>
              <a:rPr lang="de-DE" sz="36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portale</a:t>
            </a:r>
            <a:r>
              <a:rPr lang="de-DE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Runts?</a:t>
            </a:r>
          </a:p>
          <a:p>
            <a:endParaRPr lang="de-DE" sz="36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r>
              <a:rPr lang="de-DE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a) </a:t>
            </a:r>
            <a:r>
              <a:rPr lang="de-DE" sz="36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Panoramica</a:t>
            </a:r>
            <a:r>
              <a:rPr lang="de-DE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36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generale</a:t>
            </a:r>
            <a:r>
              <a:rPr lang="de-DE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del </a:t>
            </a:r>
            <a:r>
              <a:rPr lang="de-DE" sz="36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portale</a:t>
            </a:r>
            <a:r>
              <a:rPr lang="de-DE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Runts</a:t>
            </a:r>
            <a:endParaRPr lang="de-DE" sz="36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de-DE" sz="36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endParaRPr lang="de-DE" sz="36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endParaRPr lang="de-DE" sz="36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endParaRPr lang="it-IT">
              <a:cs typeface="Times New Roman" panose="02020603050405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A1F6D9F-DD7A-B8CE-BC11-D5B2A4EBD096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Grafik 3" descr="Ein Bild, das Logo, Symbol,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14FAF288-46EE-6D58-4C91-F017C1DEB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4" y="6188894"/>
            <a:ext cx="536155" cy="57209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232E9DC-F3C2-66F1-33D1-B8877D79CAD8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-28-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1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4F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E07B08-8571-C405-D293-0D6DCC4B9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1FD61B65-8831-804B-C2DF-87C3E9AD0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7171" name="Line 16">
            <a:extLst>
              <a:ext uri="{FF2B5EF4-FFF2-40B4-BE49-F238E27FC236}">
                <a16:creationId xmlns:a16="http://schemas.microsoft.com/office/drawing/2014/main" id="{45493660-C060-5209-F522-1DAD313EF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2" name="Line 18">
            <a:extLst>
              <a:ext uri="{FF2B5EF4-FFF2-40B4-BE49-F238E27FC236}">
                <a16:creationId xmlns:a16="http://schemas.microsoft.com/office/drawing/2014/main" id="{30CC8224-97B6-6CEE-2797-BE5030F960B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2225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3" name="Rectangle 20">
            <a:extLst>
              <a:ext uri="{FF2B5EF4-FFF2-40B4-BE49-F238E27FC236}">
                <a16:creationId xmlns:a16="http://schemas.microsoft.com/office/drawing/2014/main" id="{DEB8A66C-A9FA-1EFD-0FF0-4A7ED08B3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452438"/>
            <a:ext cx="326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2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7174" name="Rectangle 21">
            <a:extLst>
              <a:ext uri="{FF2B5EF4-FFF2-40B4-BE49-F238E27FC236}">
                <a16:creationId xmlns:a16="http://schemas.microsoft.com/office/drawing/2014/main" id="{DFA7853C-CCCC-3155-BB67-C6850B882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452438"/>
            <a:ext cx="3965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sz="12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7175" name="Text Box 22">
            <a:extLst>
              <a:ext uri="{FF2B5EF4-FFF2-40B4-BE49-F238E27FC236}">
                <a16:creationId xmlns:a16="http://schemas.microsoft.com/office/drawing/2014/main" id="{780536D5-8822-7079-ADD5-7E09398A4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719138"/>
            <a:ext cx="32448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300"/>
              </a:lnSpc>
            </a:pPr>
            <a:r>
              <a:rPr lang="it-IT" altLang="de-DE" sz="1100" b="1">
                <a:latin typeface="Arial" panose="020B0604020202020204" pitchFamily="34" charset="0"/>
              </a:rPr>
              <a:t>Dipartimento Coesione sociale, </a:t>
            </a:r>
          </a:p>
          <a:p>
            <a:pPr>
              <a:lnSpc>
                <a:spcPts val="1300"/>
              </a:lnSpc>
            </a:pPr>
            <a:r>
              <a:rPr lang="it-IT" altLang="de-DE" sz="1100" b="1">
                <a:latin typeface="Arial" panose="020B0604020202020204" pitchFamily="34" charset="0"/>
              </a:rPr>
              <a:t>Famiglia, Anziani, Cooperative e Volontariato</a:t>
            </a:r>
          </a:p>
          <a:p>
            <a:pPr>
              <a:lnSpc>
                <a:spcPts val="1300"/>
              </a:lnSpc>
            </a:pPr>
            <a:endParaRPr lang="it-IT" altLang="de-DE" sz="1100">
              <a:latin typeface="Arial" panose="020B0604020202020204" pitchFamily="34" charset="0"/>
            </a:endParaRPr>
          </a:p>
        </p:txBody>
      </p:sp>
      <p:sp>
        <p:nvSpPr>
          <p:cNvPr id="7176" name="Text Box 23">
            <a:extLst>
              <a:ext uri="{FF2B5EF4-FFF2-40B4-BE49-F238E27FC236}">
                <a16:creationId xmlns:a16="http://schemas.microsoft.com/office/drawing/2014/main" id="{8150ECE7-8B82-37D1-9E31-77623CCB8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719138"/>
            <a:ext cx="36782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ts val="1300"/>
              </a:lnSpc>
            </a:pPr>
            <a:r>
              <a:rPr lang="de-DE" altLang="de-DE" sz="1100" b="1">
                <a:latin typeface="Arial" panose="020B0604020202020204" pitchFamily="34" charset="0"/>
              </a:rPr>
              <a:t>Ressort Sozialer Zusammenhalt, </a:t>
            </a:r>
          </a:p>
          <a:p>
            <a:pPr algn="r">
              <a:lnSpc>
                <a:spcPts val="1300"/>
              </a:lnSpc>
            </a:pPr>
            <a:r>
              <a:rPr lang="de-DE" altLang="de-DE" sz="1100" b="1">
                <a:latin typeface="Arial" panose="020B0604020202020204" pitchFamily="34" charset="0"/>
              </a:rPr>
              <a:t>Familie, Senioren, Genossenschaften und Ehrenamt</a:t>
            </a:r>
            <a:endParaRPr lang="de-DE" altLang="de-DE" sz="1100">
              <a:latin typeface="Arial" panose="020B0604020202020204" pitchFamily="34" charset="0"/>
            </a:endParaRPr>
          </a:p>
        </p:txBody>
      </p:sp>
      <p:sp>
        <p:nvSpPr>
          <p:cNvPr id="7177" name="Text Box 24">
            <a:extLst>
              <a:ext uri="{FF2B5EF4-FFF2-40B4-BE49-F238E27FC236}">
                <a16:creationId xmlns:a16="http://schemas.microsoft.com/office/drawing/2014/main" id="{C837089A-CFEB-F599-DF3C-86ECBB66A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1179513"/>
            <a:ext cx="2735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ts val="1200"/>
              </a:lnSpc>
            </a:pPr>
            <a:r>
              <a:rPr lang="de-DE" altLang="de-DE" sz="1100">
                <a:latin typeface="Arial" panose="020B0604020202020204" pitchFamily="34" charset="0"/>
              </a:rPr>
              <a:t>Amt für Freiwilligenwesen und Solidarität</a:t>
            </a:r>
          </a:p>
        </p:txBody>
      </p:sp>
      <p:sp>
        <p:nvSpPr>
          <p:cNvPr id="7178" name="Text Box 25">
            <a:extLst>
              <a:ext uri="{FF2B5EF4-FFF2-40B4-BE49-F238E27FC236}">
                <a16:creationId xmlns:a16="http://schemas.microsoft.com/office/drawing/2014/main" id="{D1295D79-2AC8-9715-B1DB-82E4B523F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8" y="1158875"/>
            <a:ext cx="21685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it-IT" altLang="de-DE" sz="1100">
                <a:latin typeface="Arial" panose="020B0604020202020204" pitchFamily="34" charset="0"/>
              </a:rPr>
              <a:t>Ufficio Volontariato e solidarietà</a:t>
            </a:r>
          </a:p>
        </p:txBody>
      </p:sp>
      <p:pic>
        <p:nvPicPr>
          <p:cNvPr id="7183" name="Picture 38">
            <a:extLst>
              <a:ext uri="{FF2B5EF4-FFF2-40B4-BE49-F238E27FC236}">
                <a16:creationId xmlns:a16="http://schemas.microsoft.com/office/drawing/2014/main" id="{0EC4679D-B197-6CC4-163E-E85476073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58775"/>
            <a:ext cx="71913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1104B4-7CAE-EB19-F497-6C7FEAEADFFC}"/>
              </a:ext>
            </a:extLst>
          </p:cNvPr>
          <p:cNvSpPr/>
          <p:nvPr/>
        </p:nvSpPr>
        <p:spPr>
          <a:xfrm>
            <a:off x="211138" y="262700"/>
            <a:ext cx="8774112" cy="1293722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A643491-E28B-5EAE-A2AD-34F01807F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33" y="349324"/>
            <a:ext cx="7886700" cy="687388"/>
          </a:xfrm>
          <a:prstGeom prst="rect">
            <a:avLst/>
          </a:prstGeom>
          <a:solidFill>
            <a:srgbClr val="FFC9C9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de-DE" altLang="de-DE" sz="2600" err="1">
                <a:latin typeface="Calibri" panose="020F0502020204030204" pitchFamily="34" charset="0"/>
                <a:cs typeface="Calibri" panose="020F0502020204030204" pitchFamily="34" charset="0"/>
              </a:rPr>
              <a:t>Programma</a:t>
            </a:r>
            <a:r>
              <a:rPr lang="de-DE" altLang="de-DE" sz="2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600" err="1">
                <a:latin typeface="Calibri" panose="020F0502020204030204" pitchFamily="34" charset="0"/>
                <a:cs typeface="Calibri" panose="020F0502020204030204" pitchFamily="34" charset="0"/>
              </a:rPr>
              <a:t>dell'evento</a:t>
            </a:r>
            <a:r>
              <a:rPr lang="de-DE" altLang="de-DE" sz="2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600" err="1">
                <a:latin typeface="Calibri" panose="020F0502020204030204" pitchFamily="34" charset="0"/>
                <a:cs typeface="Calibri" panose="020F0502020204030204" pitchFamily="34" charset="0"/>
              </a:rPr>
              <a:t>odierno</a:t>
            </a:r>
            <a:endParaRPr lang="de-DE" altLang="de-DE" sz="2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4C8520-7160-15FC-E951-47AEA89EBFC9}"/>
              </a:ext>
            </a:extLst>
          </p:cNvPr>
          <p:cNvSpPr txBox="1"/>
          <p:nvPr/>
        </p:nvSpPr>
        <p:spPr>
          <a:xfrm>
            <a:off x="659972" y="1087663"/>
            <a:ext cx="7876803" cy="52247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sz="1600" b="1" dirty="0">
                <a:latin typeface="Calibri"/>
                <a:ea typeface="Calibri"/>
                <a:cs typeface="Calibri"/>
              </a:rPr>
              <a:t>Effetti e presupposti dell’iscrizione nel </a:t>
            </a:r>
            <a:r>
              <a:rPr lang="it-IT" sz="1600" b="1" dirty="0" err="1">
                <a:latin typeface="Calibri"/>
                <a:ea typeface="Calibri"/>
                <a:cs typeface="Calibri"/>
              </a:rPr>
              <a:t>Runts</a:t>
            </a:r>
            <a:r>
              <a:rPr lang="it-IT" sz="1600" b="1" dirty="0">
                <a:latin typeface="Calibri"/>
                <a:ea typeface="Calibri"/>
                <a:cs typeface="Calibri"/>
              </a:rPr>
              <a:t> ..…………………………………………………………...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sz="1600" b="1" dirty="0">
                <a:latin typeface="Calibri"/>
                <a:ea typeface="Calibri"/>
                <a:cs typeface="Calibri"/>
              </a:rPr>
              <a:t>Le sezioni più importanti del </a:t>
            </a:r>
            <a:r>
              <a:rPr lang="it-IT" sz="1600" b="1" dirty="0" err="1">
                <a:latin typeface="Calibri"/>
                <a:ea typeface="Calibri"/>
                <a:cs typeface="Calibri"/>
              </a:rPr>
              <a:t>Runts</a:t>
            </a:r>
            <a:r>
              <a:rPr lang="it-IT" sz="1600" b="1" dirty="0">
                <a:latin typeface="Calibri"/>
                <a:ea typeface="Calibri"/>
                <a:cs typeface="Calibri"/>
              </a:rPr>
              <a:t> e i relativi vantaggi ..…………………………………………....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de-DE" sz="1600" b="1" dirty="0">
                <a:latin typeface="Calibri"/>
                <a:ea typeface="Calibri"/>
                <a:cs typeface="Calibri"/>
              </a:rPr>
              <a:t>I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controlli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nel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Runts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-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informazioni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generali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..……………………………………………………….……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de-DE" sz="1600" b="1" dirty="0">
                <a:latin typeface="Calibri"/>
                <a:ea typeface="Calibri"/>
                <a:cs typeface="Calibri"/>
              </a:rPr>
              <a:t>Come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posso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adempiere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agli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obblighi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nel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Runts</a:t>
            </a:r>
            <a:r>
              <a:rPr lang="de-DE" sz="1600" b="1" dirty="0">
                <a:latin typeface="Calibri"/>
                <a:ea typeface="Calibri"/>
                <a:cs typeface="Calibri"/>
              </a:rPr>
              <a:t>?........................................................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Calibri"/>
                <a:ea typeface="Calibri"/>
                <a:cs typeface="Calibri"/>
              </a:rPr>
              <a:t> a)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Panoramica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generale</a:t>
            </a:r>
            <a:r>
              <a:rPr lang="de-DE" sz="1600" dirty="0">
                <a:latin typeface="Calibri"/>
                <a:ea typeface="Calibri"/>
                <a:cs typeface="Calibri"/>
              </a:rPr>
              <a:t> del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portale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Runts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>
                <a:latin typeface="Calibri"/>
                <a:ea typeface="Calibri"/>
                <a:cs typeface="Calibri"/>
              </a:rPr>
              <a:t>…………………………………………………………………..</a:t>
            </a:r>
            <a:endParaRPr lang="en-US" sz="1600" b="1" dirty="0">
              <a:latin typeface="Calibri"/>
              <a:ea typeface="Calibri"/>
              <a:cs typeface="Calibri"/>
            </a:endParaRPr>
          </a:p>
          <a:p>
            <a:pPr marL="193675">
              <a:lnSpc>
                <a:spcPct val="150000"/>
              </a:lnSpc>
            </a:pPr>
            <a:r>
              <a:rPr lang="de-DE" sz="1600" dirty="0">
                <a:latin typeface="Calibri"/>
                <a:ea typeface="Calibri"/>
                <a:cs typeface="Calibri"/>
              </a:rPr>
              <a:t>b)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Pratica</a:t>
            </a:r>
            <a:r>
              <a:rPr lang="de-DE" sz="1600" dirty="0">
                <a:latin typeface="Calibri"/>
                <a:ea typeface="Calibri"/>
                <a:cs typeface="Calibri"/>
              </a:rPr>
              <a:t> di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variazione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>
                <a:latin typeface="Calibri"/>
                <a:ea typeface="Calibri"/>
                <a:cs typeface="Calibri"/>
              </a:rPr>
              <a:t>…………………………………………………………………………………………......</a:t>
            </a:r>
            <a:endParaRPr lang="en-US" sz="1600" b="1" dirty="0">
              <a:latin typeface="Calibri"/>
              <a:ea typeface="Calibri"/>
              <a:cs typeface="Calibri"/>
            </a:endParaRPr>
          </a:p>
          <a:p>
            <a:pPr marL="193675">
              <a:lnSpc>
                <a:spcPct val="150000"/>
              </a:lnSpc>
            </a:pPr>
            <a:r>
              <a:rPr lang="de-DE" sz="1600" dirty="0">
                <a:latin typeface="Calibri"/>
                <a:ea typeface="Calibri"/>
                <a:cs typeface="Calibri"/>
              </a:rPr>
              <a:t>c)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Deposito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bilancio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>
                <a:latin typeface="Calibri"/>
                <a:ea typeface="Calibri"/>
                <a:cs typeface="Calibri"/>
              </a:rPr>
              <a:t>…………………………………………………………………………………………………...</a:t>
            </a:r>
            <a:endParaRPr lang="de-DE" b="1" dirty="0"/>
          </a:p>
          <a:p>
            <a:pPr>
              <a:lnSpc>
                <a:spcPct val="150000"/>
              </a:lnSpc>
            </a:pPr>
            <a:r>
              <a:rPr lang="de-DE" sz="1600" b="1" dirty="0">
                <a:latin typeface="Calibri"/>
                <a:ea typeface="Calibri"/>
                <a:cs typeface="Calibri"/>
              </a:rPr>
              <a:t>5. Come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posso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adempiere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agli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altri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obblighi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?...................................................................</a:t>
            </a:r>
          </a:p>
          <a:p>
            <a:pPr marL="536575" indent="-342900">
              <a:lnSpc>
                <a:spcPct val="150000"/>
              </a:lnSpc>
              <a:buAutoNum type="alphaLcParenR"/>
            </a:pPr>
            <a:r>
              <a:rPr lang="de-DE" sz="1600" dirty="0">
                <a:latin typeface="Calibri"/>
                <a:ea typeface="Calibri"/>
                <a:cs typeface="Calibri"/>
              </a:rPr>
              <a:t>Libri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obbligatori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>
                <a:latin typeface="Calibri"/>
                <a:ea typeface="Calibri"/>
                <a:cs typeface="Calibri"/>
              </a:rPr>
              <a:t>……………………………………………………………………………………………...……</a:t>
            </a:r>
          </a:p>
          <a:p>
            <a:pPr marL="536575" indent="-342900">
              <a:lnSpc>
                <a:spcPct val="150000"/>
              </a:lnSpc>
              <a:buAutoNum type="alphaLcParenR"/>
            </a:pPr>
            <a:r>
              <a:rPr lang="de-DE" sz="1600" dirty="0" err="1">
                <a:latin typeface="Calibri"/>
                <a:ea typeface="Calibri"/>
                <a:cs typeface="Calibri"/>
              </a:rPr>
              <a:t>Assicurazione</a:t>
            </a:r>
            <a:r>
              <a:rPr lang="de-DE" sz="1600" dirty="0">
                <a:latin typeface="Calibri"/>
                <a:ea typeface="Calibri"/>
                <a:cs typeface="Calibri"/>
              </a:rPr>
              <a:t> per i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volontari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>
                <a:latin typeface="Calibri"/>
                <a:ea typeface="Calibri"/>
                <a:cs typeface="Calibri"/>
              </a:rPr>
              <a:t>…………………………………………………………………..………...…</a:t>
            </a:r>
            <a:endParaRPr lang="de-DE" sz="1600" dirty="0">
              <a:latin typeface="Calibri"/>
              <a:ea typeface="Calibri"/>
              <a:cs typeface="Calibri"/>
            </a:endParaRPr>
          </a:p>
          <a:p>
            <a:pPr marL="536575" indent="-342900">
              <a:lnSpc>
                <a:spcPct val="150000"/>
              </a:lnSpc>
              <a:buAutoNum type="alphaLcParenR"/>
            </a:pPr>
            <a:r>
              <a:rPr lang="de-DE" sz="1600" dirty="0" err="1">
                <a:latin typeface="Calibri"/>
                <a:ea typeface="Calibri"/>
                <a:cs typeface="Calibri"/>
              </a:rPr>
              <a:t>Notifica</a:t>
            </a:r>
            <a:r>
              <a:rPr lang="de-DE" sz="1600" dirty="0">
                <a:latin typeface="Calibri"/>
                <a:ea typeface="Calibri"/>
                <a:cs typeface="Calibri"/>
              </a:rPr>
              <a:t> in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casi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particolari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>
                <a:latin typeface="Calibri"/>
                <a:ea typeface="Calibri"/>
                <a:cs typeface="Calibri"/>
              </a:rPr>
              <a:t>……………………………………………………..………………………………</a:t>
            </a:r>
          </a:p>
          <a:p>
            <a:pPr lvl="0">
              <a:lnSpc>
                <a:spcPct val="150000"/>
              </a:lnSpc>
            </a:pPr>
            <a:r>
              <a:rPr lang="de-DE" sz="1600" b="1" dirty="0">
                <a:latin typeface="Calibri"/>
                <a:ea typeface="Calibri"/>
                <a:cs typeface="Calibri"/>
              </a:rPr>
              <a:t>6.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Novità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……………………………………………………………………………………………………………………….</a:t>
            </a:r>
          </a:p>
          <a:p>
            <a:pPr lvl="0">
              <a:lnSpc>
                <a:spcPct val="150000"/>
              </a:lnSpc>
            </a:pPr>
            <a:r>
              <a:rPr lang="de-DE" sz="1600" b="1" dirty="0">
                <a:latin typeface="Calibri"/>
                <a:ea typeface="Calibri"/>
                <a:cs typeface="Calibri"/>
              </a:rPr>
              <a:t>7.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Domande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………………………………………………………………………………………………………………....</a:t>
            </a:r>
          </a:p>
          <a:p>
            <a:pPr lvl="0">
              <a:lnSpc>
                <a:spcPct val="150000"/>
              </a:lnSpc>
            </a:pPr>
            <a:r>
              <a:rPr lang="de-DE" sz="1600" b="1" dirty="0">
                <a:latin typeface="Calibri"/>
                <a:ea typeface="Calibri"/>
                <a:cs typeface="Calibri"/>
              </a:rPr>
              <a:t>8.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Contatti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utili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.………………………………………………………………………………………………………………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1593D90-3C25-684A-5EC0-A78DE642DA01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6" name="Grafik 5" descr="Ein Bild, das Logo, Symbol,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C21074D1-797A-D837-05F3-3973EC7BF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4" y="6188894"/>
            <a:ext cx="536155" cy="57209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66910EA-DB63-733E-A9CE-F8FBFFF876AD}"/>
              </a:ext>
            </a:extLst>
          </p:cNvPr>
          <p:cNvSpPr/>
          <p:nvPr/>
        </p:nvSpPr>
        <p:spPr>
          <a:xfrm>
            <a:off x="8103140" y="1123690"/>
            <a:ext cx="449419" cy="407709"/>
          </a:xfrm>
          <a:prstGeom prst="rect">
            <a:avLst/>
          </a:prstGeom>
          <a:solidFill>
            <a:srgbClr val="E4F2FF"/>
          </a:solidFill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AE9D453-5B1A-7CB8-2128-702CC9E7E860}"/>
              </a:ext>
            </a:extLst>
          </p:cNvPr>
          <p:cNvSpPr/>
          <p:nvPr/>
        </p:nvSpPr>
        <p:spPr>
          <a:xfrm>
            <a:off x="8103140" y="1456287"/>
            <a:ext cx="449419" cy="407709"/>
          </a:xfrm>
          <a:prstGeom prst="rect">
            <a:avLst/>
          </a:prstGeom>
          <a:solidFill>
            <a:srgbClr val="E4F2FF"/>
          </a:solidFill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9C40F70-EF5A-D7DC-D08F-AD319A6C8CD5}"/>
              </a:ext>
            </a:extLst>
          </p:cNvPr>
          <p:cNvSpPr/>
          <p:nvPr/>
        </p:nvSpPr>
        <p:spPr>
          <a:xfrm>
            <a:off x="8084441" y="1805153"/>
            <a:ext cx="449419" cy="407709"/>
          </a:xfrm>
          <a:prstGeom prst="rect">
            <a:avLst/>
          </a:prstGeom>
          <a:solidFill>
            <a:srgbClr val="E4F2FF"/>
          </a:solidFill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BB1881E-164E-90E6-4B32-4C7A9F8F33E8}"/>
              </a:ext>
            </a:extLst>
          </p:cNvPr>
          <p:cNvSpPr/>
          <p:nvPr/>
        </p:nvSpPr>
        <p:spPr>
          <a:xfrm>
            <a:off x="8082906" y="2212862"/>
            <a:ext cx="449419" cy="407709"/>
          </a:xfrm>
          <a:prstGeom prst="rect">
            <a:avLst/>
          </a:prstGeom>
          <a:solidFill>
            <a:srgbClr val="E4F2FF"/>
          </a:solidFill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6CF9217-E636-B8FC-DCBB-8D6F94D704BA}"/>
              </a:ext>
            </a:extLst>
          </p:cNvPr>
          <p:cNvSpPr/>
          <p:nvPr/>
        </p:nvSpPr>
        <p:spPr>
          <a:xfrm>
            <a:off x="8082905" y="2561728"/>
            <a:ext cx="449419" cy="407709"/>
          </a:xfrm>
          <a:prstGeom prst="rect">
            <a:avLst/>
          </a:prstGeom>
          <a:solidFill>
            <a:srgbClr val="E4F2FF"/>
          </a:solidFill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3577B16-C2F4-B9BF-66BE-5FC6426A7DF6}"/>
              </a:ext>
            </a:extLst>
          </p:cNvPr>
          <p:cNvSpPr/>
          <p:nvPr/>
        </p:nvSpPr>
        <p:spPr>
          <a:xfrm>
            <a:off x="8082906" y="2937273"/>
            <a:ext cx="449419" cy="407709"/>
          </a:xfrm>
          <a:prstGeom prst="rect">
            <a:avLst/>
          </a:prstGeom>
          <a:solidFill>
            <a:srgbClr val="E4F2FF"/>
          </a:solidFill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E87DC7E-E997-C2BA-83C9-E0F11DB544CF}"/>
              </a:ext>
            </a:extLst>
          </p:cNvPr>
          <p:cNvSpPr/>
          <p:nvPr/>
        </p:nvSpPr>
        <p:spPr>
          <a:xfrm>
            <a:off x="8084286" y="3280883"/>
            <a:ext cx="449419" cy="407709"/>
          </a:xfrm>
          <a:prstGeom prst="rect">
            <a:avLst/>
          </a:prstGeom>
          <a:solidFill>
            <a:srgbClr val="E4F2FF"/>
          </a:solidFill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67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A149467-BEA7-1DD7-0715-FBADD78F80F2}"/>
              </a:ext>
            </a:extLst>
          </p:cNvPr>
          <p:cNvSpPr/>
          <p:nvPr/>
        </p:nvSpPr>
        <p:spPr>
          <a:xfrm>
            <a:off x="8092333" y="3624181"/>
            <a:ext cx="449419" cy="407709"/>
          </a:xfrm>
          <a:prstGeom prst="rect">
            <a:avLst/>
          </a:prstGeom>
          <a:solidFill>
            <a:srgbClr val="E4F2FF"/>
          </a:solidFill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8599BE3-C8BF-D907-E360-8FAB35B9A348}"/>
              </a:ext>
            </a:extLst>
          </p:cNvPr>
          <p:cNvSpPr/>
          <p:nvPr/>
        </p:nvSpPr>
        <p:spPr>
          <a:xfrm>
            <a:off x="8080154" y="4003420"/>
            <a:ext cx="449419" cy="407709"/>
          </a:xfrm>
          <a:prstGeom prst="rect">
            <a:avLst/>
          </a:prstGeom>
          <a:solidFill>
            <a:srgbClr val="E4F2FF"/>
          </a:solidFill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92D9077-DDF9-248D-DA52-22AA1DEB98A7}"/>
              </a:ext>
            </a:extLst>
          </p:cNvPr>
          <p:cNvSpPr/>
          <p:nvPr/>
        </p:nvSpPr>
        <p:spPr>
          <a:xfrm>
            <a:off x="8084286" y="4385781"/>
            <a:ext cx="449419" cy="407709"/>
          </a:xfrm>
          <a:prstGeom prst="rect">
            <a:avLst/>
          </a:prstGeom>
          <a:solidFill>
            <a:srgbClr val="E4F2FF"/>
          </a:solidFill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A8AF82E-8E5E-0C83-3FA7-215CC20E2180}"/>
              </a:ext>
            </a:extLst>
          </p:cNvPr>
          <p:cNvSpPr/>
          <p:nvPr/>
        </p:nvSpPr>
        <p:spPr>
          <a:xfrm>
            <a:off x="8084285" y="4740386"/>
            <a:ext cx="449419" cy="407709"/>
          </a:xfrm>
          <a:prstGeom prst="rect">
            <a:avLst/>
          </a:prstGeom>
          <a:solidFill>
            <a:srgbClr val="E4F2FF"/>
          </a:solidFill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E5799D06-1A9E-9232-5DDD-C179F72EEB5F}"/>
              </a:ext>
            </a:extLst>
          </p:cNvPr>
          <p:cNvSpPr/>
          <p:nvPr/>
        </p:nvSpPr>
        <p:spPr>
          <a:xfrm>
            <a:off x="8086249" y="5100524"/>
            <a:ext cx="449419" cy="407709"/>
          </a:xfrm>
          <a:prstGeom prst="rect">
            <a:avLst/>
          </a:prstGeom>
          <a:solidFill>
            <a:srgbClr val="E4F2FF"/>
          </a:solidFill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92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C1469A2C-ED92-D685-64DD-DED0282AB946}"/>
              </a:ext>
            </a:extLst>
          </p:cNvPr>
          <p:cNvSpPr/>
          <p:nvPr/>
        </p:nvSpPr>
        <p:spPr>
          <a:xfrm>
            <a:off x="8088213" y="5493610"/>
            <a:ext cx="449419" cy="407709"/>
          </a:xfrm>
          <a:prstGeom prst="rect">
            <a:avLst/>
          </a:prstGeom>
          <a:solidFill>
            <a:srgbClr val="E4F2FF"/>
          </a:solidFill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94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BC7E671-9A4C-714F-71B6-E16D85612028}"/>
              </a:ext>
            </a:extLst>
          </p:cNvPr>
          <p:cNvSpPr/>
          <p:nvPr/>
        </p:nvSpPr>
        <p:spPr>
          <a:xfrm>
            <a:off x="8090177" y="5853748"/>
            <a:ext cx="449419" cy="407709"/>
          </a:xfrm>
          <a:prstGeom prst="rect">
            <a:avLst/>
          </a:prstGeom>
          <a:solidFill>
            <a:srgbClr val="E4F2FF"/>
          </a:solidFill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27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CE31DB3-F5E6-6BE9-937B-6A59C90223EA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F467DF-F51D-6CBD-E459-1A7D85F58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pic>
        <p:nvPicPr>
          <p:cNvPr id="8" name="Grafik 7" descr="Ein Bild, das Text, Software, Schrift, Webseite enthält.&#10;&#10;KI-generierte Inhalte können fehlerhaft sein.">
            <a:extLst>
              <a:ext uri="{FF2B5EF4-FFF2-40B4-BE49-F238E27FC236}">
                <a16:creationId xmlns:a16="http://schemas.microsoft.com/office/drawing/2014/main" id="{0C141B5C-B635-B492-F700-98BC1731C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/>
          <a:stretch>
            <a:fillRect/>
          </a:stretch>
        </p:blipFill>
        <p:spPr>
          <a:xfrm>
            <a:off x="16456" y="1360103"/>
            <a:ext cx="9100599" cy="3673330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0EC6485D-AC9C-A2EC-E8C0-30BF32DC2112}"/>
              </a:ext>
            </a:extLst>
          </p:cNvPr>
          <p:cNvSpPr/>
          <p:nvPr/>
        </p:nvSpPr>
        <p:spPr bwMode="auto">
          <a:xfrm>
            <a:off x="4458366" y="2800658"/>
            <a:ext cx="706300" cy="2872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9F5D95D-7118-2D25-9757-D39E7BB5B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29968" flipH="1" flipV="1">
            <a:off x="7368360" y="1647363"/>
            <a:ext cx="621848" cy="54570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D1AE4F5-2F05-2903-4695-8643F7B62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1396" y="1706531"/>
            <a:ext cx="939931" cy="25350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29FACCF-D05A-98DC-9798-B0510284AB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990129">
            <a:off x="5160973" y="2812319"/>
            <a:ext cx="816935" cy="792549"/>
          </a:xfrm>
          <a:prstGeom prst="rect">
            <a:avLst/>
          </a:prstGeom>
        </p:spPr>
      </p:pic>
      <p:sp>
        <p:nvSpPr>
          <p:cNvPr id="6" name="Textfeld 2">
            <a:extLst>
              <a:ext uri="{FF2B5EF4-FFF2-40B4-BE49-F238E27FC236}">
                <a16:creationId xmlns:a16="http://schemas.microsoft.com/office/drawing/2014/main" id="{B8887121-4E13-4BF0-2E99-4882D3F87FE6}"/>
              </a:ext>
            </a:extLst>
          </p:cNvPr>
          <p:cNvSpPr txBox="1"/>
          <p:nvPr/>
        </p:nvSpPr>
        <p:spPr>
          <a:xfrm>
            <a:off x="411300" y="675193"/>
            <a:ext cx="8366149" cy="369332"/>
          </a:xfrm>
          <a:prstGeom prst="rect">
            <a:avLst/>
          </a:prstGeom>
          <a:solidFill>
            <a:srgbClr val="FFC9C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algn="ctr">
              <a:spcBef>
                <a:spcPts val="0"/>
              </a:spcBef>
              <a:defRPr sz="1600"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it-IT" sz="1800"/>
              <a:t>Dove posso verificare se gli obblighi previsti per il Runts sono stati rispettati?</a:t>
            </a:r>
            <a:endParaRPr lang="en-US" sz="180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9A3129C-E99D-BA8A-A5A2-BFCE433D8132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-29-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07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Screenshot, Zahl, Software enthält.&#10;&#10;KI-generierte Inhalte können fehlerhaft sein.">
            <a:extLst>
              <a:ext uri="{FF2B5EF4-FFF2-40B4-BE49-F238E27FC236}">
                <a16:creationId xmlns:a16="http://schemas.microsoft.com/office/drawing/2014/main" id="{612848B1-30A0-BD76-CF78-19D1BE4DB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9"/>
          <a:stretch>
            <a:fillRect/>
          </a:stretch>
        </p:blipFill>
        <p:spPr>
          <a:xfrm>
            <a:off x="789822" y="155925"/>
            <a:ext cx="7792206" cy="6151033"/>
          </a:xfrm>
          <a:prstGeom prst="rect">
            <a:avLst/>
          </a:prstGeom>
        </p:spPr>
      </p:pic>
      <p:sp>
        <p:nvSpPr>
          <p:cNvPr id="5" name="Rechteck 3">
            <a:extLst>
              <a:ext uri="{FF2B5EF4-FFF2-40B4-BE49-F238E27FC236}">
                <a16:creationId xmlns:a16="http://schemas.microsoft.com/office/drawing/2014/main" id="{AC2B29CD-E63D-3E0D-6A7A-0EB6F63FD21E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7" name="Grafik 4">
            <a:extLst>
              <a:ext uri="{FF2B5EF4-FFF2-40B4-BE49-F238E27FC236}">
                <a16:creationId xmlns:a16="http://schemas.microsoft.com/office/drawing/2014/main" id="{EE21D7BA-3CF1-C1C4-032C-EE21544B9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0EC05A2-FB92-8194-4729-CEE08FFA50E3}"/>
              </a:ext>
            </a:extLst>
          </p:cNvPr>
          <p:cNvSpPr txBox="1"/>
          <p:nvPr/>
        </p:nvSpPr>
        <p:spPr>
          <a:xfrm>
            <a:off x="8188677" y="4923413"/>
            <a:ext cx="72249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00" b="1">
                <a:latin typeface="Calibri" panose="020F0502020204030204" pitchFamily="34" charset="0"/>
                <a:cs typeface="Calibri" panose="020F0502020204030204" pitchFamily="34" charset="0"/>
              </a:rPr>
              <a:t>Vista </a:t>
            </a:r>
          </a:p>
          <a:p>
            <a:pPr algn="ctr"/>
            <a:r>
              <a:rPr lang="de-DE" sz="900" b="1" err="1">
                <a:latin typeface="Calibri" panose="020F0502020204030204" pitchFamily="34" charset="0"/>
                <a:cs typeface="Calibri" panose="020F0502020204030204" pitchFamily="34" charset="0"/>
              </a:rPr>
              <a:t>dettagliata</a:t>
            </a:r>
            <a:endParaRPr lang="de-DE" sz="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E01C54F-5715-8EDB-9E26-B55B9C52E157}"/>
              </a:ext>
            </a:extLst>
          </p:cNvPr>
          <p:cNvSpPr/>
          <p:nvPr/>
        </p:nvSpPr>
        <p:spPr>
          <a:xfrm>
            <a:off x="1312098" y="3964734"/>
            <a:ext cx="1325268" cy="170125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700" kern="100">
                <a:solidFill>
                  <a:srgbClr val="FFFFFF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Vista dettagliata</a:t>
            </a:r>
            <a:endParaRPr lang="it-IT" sz="700" kern="100">
              <a:solidFill>
                <a:srgbClr val="FFFFFF"/>
              </a:solidFill>
              <a:effectLst/>
              <a:latin typeface="Titillium Web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ASSOCIAZIONE B </a:t>
            </a:r>
            <a:r>
              <a:rPr lang="it-IT" sz="7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ODV</a:t>
            </a:r>
            <a:endParaRPr lang="it-IT" sz="7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8897519-8AF3-D45B-EAB0-9C82FF37AF33}"/>
              </a:ext>
            </a:extLst>
          </p:cNvPr>
          <p:cNvSpPr/>
          <p:nvPr/>
        </p:nvSpPr>
        <p:spPr>
          <a:xfrm>
            <a:off x="1307865" y="4557641"/>
            <a:ext cx="2201568" cy="188251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ASSOCIAZIONE E ODV</a:t>
            </a:r>
            <a:r>
              <a:rPr lang="de-DE" sz="700" kern="100"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700" kern="10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B412324-A3F2-143C-E903-3740EE05E0DA}"/>
              </a:ext>
            </a:extLst>
          </p:cNvPr>
          <p:cNvSpPr/>
          <p:nvPr/>
        </p:nvSpPr>
        <p:spPr>
          <a:xfrm>
            <a:off x="1303632" y="4248905"/>
            <a:ext cx="1893474" cy="161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ASSOCIAZIONE </a:t>
            </a:r>
            <a:r>
              <a:rPr lang="it-IT" sz="7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it-IT" sz="7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ODV</a:t>
            </a:r>
            <a:r>
              <a:rPr lang="de-DE" sz="7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7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BE3127A-5ABB-42C2-3A95-FD637369B75D}"/>
              </a:ext>
            </a:extLst>
          </p:cNvPr>
          <p:cNvSpPr/>
          <p:nvPr/>
        </p:nvSpPr>
        <p:spPr>
          <a:xfrm>
            <a:off x="1303632" y="3642628"/>
            <a:ext cx="1893474" cy="161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ASSOCIAZIONE A ODV</a:t>
            </a:r>
            <a:r>
              <a:rPr lang="de-DE" sz="7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7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B36E85F-23BF-6315-FD66-824D53BB0E9A}"/>
              </a:ext>
            </a:extLst>
          </p:cNvPr>
          <p:cNvSpPr/>
          <p:nvPr/>
        </p:nvSpPr>
        <p:spPr>
          <a:xfrm>
            <a:off x="1303041" y="5454669"/>
            <a:ext cx="1893474" cy="161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7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it-IT" sz="7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 MIA ASSOCIAZIONE ODV</a:t>
            </a:r>
            <a:endParaRPr lang="it-IT" sz="12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F959E9E-0E95-75FC-9D41-AC6FF092A53B}"/>
              </a:ext>
            </a:extLst>
          </p:cNvPr>
          <p:cNvSpPr/>
          <p:nvPr/>
        </p:nvSpPr>
        <p:spPr>
          <a:xfrm>
            <a:off x="1303632" y="4856720"/>
            <a:ext cx="1893474" cy="161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ASSOCIAZIONE F ODV</a:t>
            </a:r>
            <a:r>
              <a:rPr lang="de-DE" sz="700" kern="100"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700" kern="10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C0CEE44-E077-0BA7-7F69-39CBE299547B}"/>
              </a:ext>
            </a:extLst>
          </p:cNvPr>
          <p:cNvSpPr/>
          <p:nvPr/>
        </p:nvSpPr>
        <p:spPr>
          <a:xfrm>
            <a:off x="1926925" y="1887719"/>
            <a:ext cx="1184575" cy="144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6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lang="it-IT" sz="6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7333C6F-2A50-79EA-C3DD-B788E87BC458}"/>
              </a:ext>
            </a:extLst>
          </p:cNvPr>
          <p:cNvSpPr/>
          <p:nvPr/>
        </p:nvSpPr>
        <p:spPr>
          <a:xfrm>
            <a:off x="1303041" y="5168854"/>
            <a:ext cx="1893474" cy="17442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ASSOCIAZIONE G ODV</a:t>
            </a:r>
            <a:r>
              <a:rPr lang="de-DE" sz="700" kern="100"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700" kern="10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AE03CD3E-B02D-78EA-BF10-FB8574459F73}"/>
              </a:ext>
            </a:extLst>
          </p:cNvPr>
          <p:cNvSpPr/>
          <p:nvPr/>
        </p:nvSpPr>
        <p:spPr bwMode="auto">
          <a:xfrm>
            <a:off x="1170444" y="2513941"/>
            <a:ext cx="791047" cy="23603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" name="Pfeil: nach rechts 25">
            <a:extLst>
              <a:ext uri="{FF2B5EF4-FFF2-40B4-BE49-F238E27FC236}">
                <a16:creationId xmlns:a16="http://schemas.microsoft.com/office/drawing/2014/main" id="{D74B45CE-D5D1-2871-EEBD-2209443146E0}"/>
              </a:ext>
            </a:extLst>
          </p:cNvPr>
          <p:cNvSpPr/>
          <p:nvPr/>
        </p:nvSpPr>
        <p:spPr bwMode="auto">
          <a:xfrm rot="10800000">
            <a:off x="2035645" y="2606218"/>
            <a:ext cx="307538" cy="71260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546F91A-33B3-0703-3B6B-1C1CAA88BF12}"/>
              </a:ext>
            </a:extLst>
          </p:cNvPr>
          <p:cNvSpPr txBox="1"/>
          <p:nvPr/>
        </p:nvSpPr>
        <p:spPr>
          <a:xfrm>
            <a:off x="2332301" y="2537650"/>
            <a:ext cx="982399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b="1" err="1">
                <a:latin typeface="Calibri" panose="020F0502020204030204" pitchFamily="34" charset="0"/>
                <a:cs typeface="Calibri" panose="020F0502020204030204" pitchFamily="34" charset="0"/>
              </a:rPr>
              <a:t>Ricerca</a:t>
            </a:r>
            <a:r>
              <a:rPr lang="de-DE" sz="900" b="1">
                <a:latin typeface="Calibri" panose="020F0502020204030204" pitchFamily="34" charset="0"/>
                <a:cs typeface="Calibri" panose="020F0502020204030204" pitchFamily="34" charset="0"/>
              </a:rPr>
              <a:t> per ente</a:t>
            </a:r>
            <a:endParaRPr lang="de-DE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C5DA429-A760-F24B-B434-CDCC597FFF93}"/>
              </a:ext>
            </a:extLst>
          </p:cNvPr>
          <p:cNvSpPr/>
          <p:nvPr/>
        </p:nvSpPr>
        <p:spPr bwMode="auto">
          <a:xfrm>
            <a:off x="7397629" y="5442286"/>
            <a:ext cx="791047" cy="23603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DF7247C2-410D-3D62-1621-8C32F5B89324}"/>
              </a:ext>
            </a:extLst>
          </p:cNvPr>
          <p:cNvSpPr/>
          <p:nvPr/>
        </p:nvSpPr>
        <p:spPr bwMode="auto">
          <a:xfrm rot="8424613">
            <a:off x="8152534" y="5371866"/>
            <a:ext cx="227341" cy="83597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1586E4C-5DA7-A29D-7CA5-AA2AB56EC6BA}"/>
              </a:ext>
            </a:extLst>
          </p:cNvPr>
          <p:cNvSpPr/>
          <p:nvPr/>
        </p:nvSpPr>
        <p:spPr>
          <a:xfrm>
            <a:off x="1303041" y="5762151"/>
            <a:ext cx="1893474" cy="174423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ASSOCIAZIONE H ODV</a:t>
            </a:r>
            <a:r>
              <a:rPr lang="de-DE" sz="700" kern="100"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700" kern="10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85197DD-3CF0-9B75-4F1A-E1CB8021E974}"/>
              </a:ext>
            </a:extLst>
          </p:cNvPr>
          <p:cNvSpPr/>
          <p:nvPr/>
        </p:nvSpPr>
        <p:spPr>
          <a:xfrm>
            <a:off x="1312098" y="6024397"/>
            <a:ext cx="1893474" cy="161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ASSOCIAZIONE I ODV</a:t>
            </a:r>
            <a:r>
              <a:rPr lang="de-DE" sz="700" kern="100"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700" kern="10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EF4778C-2974-DD20-34D3-11B9DC2CFEF0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-30-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068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4F0169D-6EDF-857E-001B-97916835A958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2253F04-4E1F-6013-D17F-3915AC3FE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pic>
        <p:nvPicPr>
          <p:cNvPr id="7" name="Grafik 6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8DB6694A-6370-7601-0605-BC491B17C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67" y="915875"/>
            <a:ext cx="8123766" cy="234853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70DB643C-C82E-258C-74EB-DEDBBEE2C72F}"/>
              </a:ext>
            </a:extLst>
          </p:cNvPr>
          <p:cNvSpPr/>
          <p:nvPr/>
        </p:nvSpPr>
        <p:spPr>
          <a:xfrm>
            <a:off x="2569633" y="1450800"/>
            <a:ext cx="2006599" cy="136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8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</a:t>
            </a:r>
            <a:endParaRPr lang="it-IT" sz="10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6A18EBE-DD7F-3E1E-8104-C62A09DEF41F}"/>
              </a:ext>
            </a:extLst>
          </p:cNvPr>
          <p:cNvSpPr/>
          <p:nvPr/>
        </p:nvSpPr>
        <p:spPr>
          <a:xfrm>
            <a:off x="1096431" y="2180287"/>
            <a:ext cx="452969" cy="113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55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1/1234</a:t>
            </a:r>
            <a:endParaRPr lang="it-IT" sz="5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EFB975B-0722-409A-2F97-0863D7430248}"/>
              </a:ext>
            </a:extLst>
          </p:cNvPr>
          <p:cNvSpPr/>
          <p:nvPr/>
        </p:nvSpPr>
        <p:spPr>
          <a:xfrm>
            <a:off x="334437" y="1227667"/>
            <a:ext cx="2006599" cy="153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000" b="1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lang="it-IT" sz="1000" b="1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DE0C838-F63A-2F5A-4C80-09DA846A69AE}"/>
              </a:ext>
            </a:extLst>
          </p:cNvPr>
          <p:cNvSpPr/>
          <p:nvPr/>
        </p:nvSpPr>
        <p:spPr bwMode="auto">
          <a:xfrm>
            <a:off x="2705101" y="1553633"/>
            <a:ext cx="557732" cy="18307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5BAB4A7-2C3C-6D01-53AE-5F5CC410BA11}"/>
              </a:ext>
            </a:extLst>
          </p:cNvPr>
          <p:cNvSpPr txBox="1"/>
          <p:nvPr/>
        </p:nvSpPr>
        <p:spPr>
          <a:xfrm>
            <a:off x="3816351" y="1429845"/>
            <a:ext cx="2377016" cy="507831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900" b="1">
                <a:latin typeface="Calibri" panose="020F0502020204030204" pitchFamily="34" charset="0"/>
                <a:cs typeface="Calibri" panose="020F0502020204030204" pitchFamily="34" charset="0"/>
              </a:rPr>
              <a:t>Data della prima iscrizione/del passaggio al RUNTS e data dell'iscrizione alla sezione attuale </a:t>
            </a:r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FA25ED75-10BF-DF23-54EB-AE3ADCC16C1D}"/>
              </a:ext>
            </a:extLst>
          </p:cNvPr>
          <p:cNvSpPr/>
          <p:nvPr/>
        </p:nvSpPr>
        <p:spPr bwMode="auto">
          <a:xfrm rot="10800000">
            <a:off x="3292464" y="1624837"/>
            <a:ext cx="519654" cy="45719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532E094-3CF9-BB6C-7D02-1ACD88E07203}"/>
              </a:ext>
            </a:extLst>
          </p:cNvPr>
          <p:cNvSpPr txBox="1"/>
          <p:nvPr/>
        </p:nvSpPr>
        <p:spPr>
          <a:xfrm>
            <a:off x="2687958" y="2188207"/>
            <a:ext cx="1913675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900" b="1" err="1">
                <a:latin typeface="Calibri"/>
                <a:ea typeface="Calibri"/>
                <a:cs typeface="Calibri"/>
              </a:rPr>
              <a:t>Estremi</a:t>
            </a:r>
            <a:r>
              <a:rPr lang="de-DE" sz="900" b="1">
                <a:latin typeface="Calibri"/>
                <a:ea typeface="Calibri"/>
                <a:cs typeface="Calibri"/>
              </a:rPr>
              <a:t> </a:t>
            </a:r>
            <a:r>
              <a:rPr lang="de-DE" sz="900" b="1" err="1">
                <a:latin typeface="Calibri"/>
                <a:ea typeface="Calibri"/>
                <a:cs typeface="Calibri"/>
              </a:rPr>
              <a:t>iscrizione</a:t>
            </a:r>
            <a:r>
              <a:rPr lang="de-DE" sz="900" b="1">
                <a:latin typeface="Calibri"/>
                <a:ea typeface="Calibri"/>
                <a:cs typeface="Calibri"/>
              </a:rPr>
              <a:t> </a:t>
            </a:r>
            <a:r>
              <a:rPr lang="de-DE" sz="900" b="1" err="1">
                <a:latin typeface="Calibri"/>
                <a:ea typeface="Calibri"/>
                <a:cs typeface="Calibri"/>
              </a:rPr>
              <a:t>registri</a:t>
            </a:r>
            <a:r>
              <a:rPr lang="de-DE" sz="900" b="1">
                <a:latin typeface="Calibri"/>
                <a:ea typeface="Calibri"/>
                <a:cs typeface="Calibri"/>
              </a:rPr>
              <a:t> </a:t>
            </a:r>
            <a:r>
              <a:rPr lang="de-DE" sz="900" b="1" err="1">
                <a:latin typeface="Calibri"/>
                <a:ea typeface="Calibri"/>
                <a:cs typeface="Calibri"/>
              </a:rPr>
              <a:t>prececenti</a:t>
            </a:r>
            <a:endParaRPr lang="de-DE" sz="900" b="1">
              <a:latin typeface="Calibri"/>
              <a:ea typeface="Calibri"/>
              <a:cs typeface="Calibri"/>
            </a:endParaRPr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517CF6EA-0561-6457-5E43-9851CA4D0139}"/>
              </a:ext>
            </a:extLst>
          </p:cNvPr>
          <p:cNvSpPr/>
          <p:nvPr/>
        </p:nvSpPr>
        <p:spPr bwMode="auto">
          <a:xfrm rot="10800000">
            <a:off x="2428864" y="2285560"/>
            <a:ext cx="250836" cy="45719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CFE7138-1F71-FDC0-D825-758181BDAB8C}"/>
              </a:ext>
            </a:extLst>
          </p:cNvPr>
          <p:cNvSpPr/>
          <p:nvPr/>
        </p:nvSpPr>
        <p:spPr bwMode="auto">
          <a:xfrm>
            <a:off x="1524002" y="1693000"/>
            <a:ext cx="557732" cy="18307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C908AF8-0F68-A0E5-BD1E-D55190C1F66F}"/>
              </a:ext>
            </a:extLst>
          </p:cNvPr>
          <p:cNvSpPr/>
          <p:nvPr/>
        </p:nvSpPr>
        <p:spPr>
          <a:xfrm>
            <a:off x="939799" y="1455033"/>
            <a:ext cx="452969" cy="136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55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</a:t>
            </a:r>
            <a:endParaRPr lang="it-IT" sz="5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5CBF8F6-82FE-1284-A6AD-765A7C584750}"/>
              </a:ext>
            </a:extLst>
          </p:cNvPr>
          <p:cNvSpPr/>
          <p:nvPr/>
        </p:nvSpPr>
        <p:spPr>
          <a:xfrm>
            <a:off x="3824820" y="2870541"/>
            <a:ext cx="2377016" cy="139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7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LAMIAASSOCIAZIONE</a:t>
            </a:r>
            <a:r>
              <a:rPr lang="it-IT" sz="7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@PEC.LAMIAASSOCIAZIONE.IT</a:t>
            </a:r>
            <a:endParaRPr lang="it-IT" sz="700" kern="100">
              <a:solidFill>
                <a:schemeClr val="tx1"/>
              </a:solidFill>
              <a:effectLst/>
              <a:latin typeface="Titillium Web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1F7D90A-81D2-28FD-F5C4-C8B9791441D7}"/>
              </a:ext>
            </a:extLst>
          </p:cNvPr>
          <p:cNvSpPr/>
          <p:nvPr/>
        </p:nvSpPr>
        <p:spPr>
          <a:xfrm>
            <a:off x="3928535" y="3033771"/>
            <a:ext cx="2006599" cy="136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WWW.LAMIAASSOCIAZIONE.IT</a:t>
            </a:r>
            <a:endParaRPr lang="it-IT" sz="9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CF09C5A-EB40-6EA5-868A-0BC011051FB3}"/>
              </a:ext>
            </a:extLst>
          </p:cNvPr>
          <p:cNvSpPr/>
          <p:nvPr/>
        </p:nvSpPr>
        <p:spPr>
          <a:xfrm>
            <a:off x="982129" y="3036636"/>
            <a:ext cx="2006599" cy="136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8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</a:t>
            </a:r>
            <a:endParaRPr lang="it-IT" sz="10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53947BC-B072-1017-F336-7C440CB17581}"/>
              </a:ext>
            </a:extLst>
          </p:cNvPr>
          <p:cNvSpPr txBox="1"/>
          <p:nvPr/>
        </p:nvSpPr>
        <p:spPr>
          <a:xfrm>
            <a:off x="6324597" y="2203292"/>
            <a:ext cx="2057408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b="1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de-DE" sz="900" b="1" err="1">
                <a:latin typeface="Calibri" panose="020F0502020204030204" pitchFamily="34" charset="0"/>
                <a:cs typeface="Calibri" panose="020F0502020204030204" pitchFamily="34" charset="0"/>
              </a:rPr>
              <a:t>dell‘atto</a:t>
            </a:r>
            <a:r>
              <a:rPr lang="de-DE" sz="9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900" b="1" err="1">
                <a:latin typeface="Calibri" panose="020F0502020204030204" pitchFamily="34" charset="0"/>
                <a:cs typeface="Calibri" panose="020F0502020204030204" pitchFamily="34" charset="0"/>
              </a:rPr>
              <a:t>costitutivo</a:t>
            </a:r>
            <a:r>
              <a:rPr lang="de-DE" sz="900" b="1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de-DE" sz="900" b="1" err="1">
                <a:latin typeface="Calibri" panose="020F0502020204030204" pitchFamily="34" charset="0"/>
                <a:cs typeface="Calibri" panose="020F0502020204030204" pitchFamily="34" charset="0"/>
              </a:rPr>
              <a:t>dell‘ultimo</a:t>
            </a:r>
            <a:r>
              <a:rPr lang="de-DE" sz="9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900" b="1" err="1">
                <a:latin typeface="Calibri" panose="020F0502020204030204" pitchFamily="34" charset="0"/>
                <a:cs typeface="Calibri" panose="020F0502020204030204" pitchFamily="34" charset="0"/>
              </a:rPr>
              <a:t>aggiornamento</a:t>
            </a:r>
            <a:r>
              <a:rPr lang="de-DE" sz="9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900" b="1" err="1">
                <a:latin typeface="Calibri" panose="020F0502020204030204" pitchFamily="34" charset="0"/>
                <a:cs typeface="Calibri" panose="020F0502020204030204" pitchFamily="34" charset="0"/>
              </a:rPr>
              <a:t>statutario</a:t>
            </a:r>
            <a:endParaRPr lang="de-DE" sz="9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22793A7B-7A14-3146-71F9-0971194B2F12}"/>
              </a:ext>
            </a:extLst>
          </p:cNvPr>
          <p:cNvSpPr/>
          <p:nvPr/>
        </p:nvSpPr>
        <p:spPr bwMode="auto">
          <a:xfrm>
            <a:off x="6139568" y="2684067"/>
            <a:ext cx="2309281" cy="38997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7" name="Pfeil: nach rechts 26">
            <a:extLst>
              <a:ext uri="{FF2B5EF4-FFF2-40B4-BE49-F238E27FC236}">
                <a16:creationId xmlns:a16="http://schemas.microsoft.com/office/drawing/2014/main" id="{2F420690-2605-8AF5-2D42-966B26001604}"/>
              </a:ext>
            </a:extLst>
          </p:cNvPr>
          <p:cNvSpPr/>
          <p:nvPr/>
        </p:nvSpPr>
        <p:spPr bwMode="auto">
          <a:xfrm rot="5400000">
            <a:off x="7332538" y="2603774"/>
            <a:ext cx="101844" cy="45719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6236E874-3676-B0DE-5A57-1ADE21458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787"/>
          <a:stretch>
            <a:fillRect/>
          </a:stretch>
        </p:blipFill>
        <p:spPr>
          <a:xfrm>
            <a:off x="348830" y="3320887"/>
            <a:ext cx="8446339" cy="1072813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052175C3-A7F0-E972-04BE-21DA525FCBE6}"/>
              </a:ext>
            </a:extLst>
          </p:cNvPr>
          <p:cNvSpPr txBox="1"/>
          <p:nvPr/>
        </p:nvSpPr>
        <p:spPr>
          <a:xfrm>
            <a:off x="1812383" y="3526601"/>
            <a:ext cx="757249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b="1" err="1">
                <a:latin typeface="Calibri" panose="020F0502020204030204" pitchFamily="34" charset="0"/>
                <a:cs typeface="Calibri" panose="020F0502020204030204" pitchFamily="34" charset="0"/>
              </a:rPr>
              <a:t>Sede</a:t>
            </a:r>
            <a:r>
              <a:rPr lang="de-DE" sz="900" b="1">
                <a:latin typeface="Calibri" panose="020F0502020204030204" pitchFamily="34" charset="0"/>
                <a:cs typeface="Calibri" panose="020F0502020204030204" pitchFamily="34" charset="0"/>
              </a:rPr>
              <a:t> legale </a:t>
            </a:r>
            <a:r>
              <a:rPr lang="de-DE" sz="900" b="1" err="1">
                <a:latin typeface="Calibri" panose="020F0502020204030204" pitchFamily="34" charset="0"/>
                <a:cs typeface="Calibri" panose="020F0502020204030204" pitchFamily="34" charset="0"/>
              </a:rPr>
              <a:t>dell'ente</a:t>
            </a:r>
            <a:endParaRPr lang="de-DE" sz="9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D4D6C478-86B6-835E-6131-C9AEEDFCEC9A}"/>
              </a:ext>
            </a:extLst>
          </p:cNvPr>
          <p:cNvSpPr/>
          <p:nvPr/>
        </p:nvSpPr>
        <p:spPr>
          <a:xfrm>
            <a:off x="702735" y="4103878"/>
            <a:ext cx="2006599" cy="136502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8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XX</a:t>
            </a:r>
            <a:endParaRPr lang="it-IT" sz="10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Grafik 34" descr="Ein Bild, das Text, Screenshot, Schrift, Algebra enthält.&#10;&#10;KI-generierte Inhalte können fehlerhaft sein.">
            <a:extLst>
              <a:ext uri="{FF2B5EF4-FFF2-40B4-BE49-F238E27FC236}">
                <a16:creationId xmlns:a16="http://schemas.microsoft.com/office/drawing/2014/main" id="{9571A6BE-8274-FABB-27FF-DE68DA574F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1" y="4431719"/>
            <a:ext cx="5717810" cy="1736246"/>
          </a:xfrm>
          <a:prstGeom prst="rect">
            <a:avLst/>
          </a:prstGeo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B4089A14-B39D-657B-B9E4-5FDFBB8353CA}"/>
              </a:ext>
            </a:extLst>
          </p:cNvPr>
          <p:cNvSpPr txBox="1"/>
          <p:nvPr/>
        </p:nvSpPr>
        <p:spPr>
          <a:xfrm>
            <a:off x="5974473" y="4991086"/>
            <a:ext cx="2051927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900" b="1">
                <a:latin typeface="Calibri" panose="020F0502020204030204" pitchFamily="34" charset="0"/>
                <a:cs typeface="Calibri" panose="020F0502020204030204" pitchFamily="34" charset="0"/>
              </a:rPr>
              <a:t>Attività di interesse generale registrate</a:t>
            </a:r>
          </a:p>
        </p:txBody>
      </p:sp>
      <p:sp>
        <p:nvSpPr>
          <p:cNvPr id="42" name="Pfeil: nach rechts 41">
            <a:extLst>
              <a:ext uri="{FF2B5EF4-FFF2-40B4-BE49-F238E27FC236}">
                <a16:creationId xmlns:a16="http://schemas.microsoft.com/office/drawing/2014/main" id="{05638362-EDD2-B13B-FDBE-A7DF85393965}"/>
              </a:ext>
            </a:extLst>
          </p:cNvPr>
          <p:cNvSpPr/>
          <p:nvPr/>
        </p:nvSpPr>
        <p:spPr bwMode="auto">
          <a:xfrm rot="10800000">
            <a:off x="2009239" y="6040872"/>
            <a:ext cx="144989" cy="45719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4" name="Pfeil: nach rechts 43">
            <a:extLst>
              <a:ext uri="{FF2B5EF4-FFF2-40B4-BE49-F238E27FC236}">
                <a16:creationId xmlns:a16="http://schemas.microsoft.com/office/drawing/2014/main" id="{E243927F-8C8C-4CC9-0356-E5FCB8FC399E}"/>
              </a:ext>
            </a:extLst>
          </p:cNvPr>
          <p:cNvSpPr/>
          <p:nvPr/>
        </p:nvSpPr>
        <p:spPr bwMode="auto">
          <a:xfrm rot="10800000">
            <a:off x="5827183" y="5075948"/>
            <a:ext cx="144989" cy="45719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0DEEBF1D-6212-D298-23AC-132C0D46D5B6}"/>
              </a:ext>
            </a:extLst>
          </p:cNvPr>
          <p:cNvSpPr/>
          <p:nvPr/>
        </p:nvSpPr>
        <p:spPr>
          <a:xfrm>
            <a:off x="757763" y="1037253"/>
            <a:ext cx="2006599" cy="153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5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lang="it-IT" sz="5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rafik 1" descr="Ein Bild, das Text, Screenshot, Zahl, Software enthält.&#10;&#10;KI-generierte Inhalte können fehlerhaft sein.">
            <a:extLst>
              <a:ext uri="{FF2B5EF4-FFF2-40B4-BE49-F238E27FC236}">
                <a16:creationId xmlns:a16="http://schemas.microsoft.com/office/drawing/2014/main" id="{FBDAEDC1-AA1F-8DC3-4480-C6BF665C05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37"/>
          <a:stretch>
            <a:fillRect/>
          </a:stretch>
        </p:blipFill>
        <p:spPr>
          <a:xfrm>
            <a:off x="414779" y="51337"/>
            <a:ext cx="6256954" cy="95614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00D0C5D-E567-518E-620F-041E297226CA}"/>
              </a:ext>
            </a:extLst>
          </p:cNvPr>
          <p:cNvSpPr txBox="1"/>
          <p:nvPr/>
        </p:nvSpPr>
        <p:spPr>
          <a:xfrm>
            <a:off x="2176191" y="5961014"/>
            <a:ext cx="2273042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900" b="1">
                <a:latin typeface="Calibri" panose="020F0502020204030204" pitchFamily="34" charset="0"/>
                <a:cs typeface="Calibri" panose="020F0502020204030204" pitchFamily="34" charset="0"/>
              </a:rPr>
              <a:t>Nello statuto sono previste attività diverse?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7F6C936-9B68-1078-5A15-FA432D8F579E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-31-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47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6A5392B-8EED-7CAA-033B-971B4E013E51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6880AA3-EC2B-B713-2FCA-45A03A1BF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pic>
        <p:nvPicPr>
          <p:cNvPr id="7" name="Grafik 6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37B71FB9-B24E-7626-E5B4-92F98B5A0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5" b="-1"/>
          <a:stretch>
            <a:fillRect/>
          </a:stretch>
        </p:blipFill>
        <p:spPr>
          <a:xfrm>
            <a:off x="695720" y="595885"/>
            <a:ext cx="5269044" cy="5666230"/>
          </a:xfrm>
          <a:prstGeom prst="rect">
            <a:avLst/>
          </a:prstGeom>
        </p:spPr>
      </p:pic>
      <p:pic>
        <p:nvPicPr>
          <p:cNvPr id="9" name="Grafik 8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94898F21-7DFE-B6BF-CBAE-4C2D1377C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4" b="1"/>
          <a:stretch>
            <a:fillRect/>
          </a:stretch>
        </p:blipFill>
        <p:spPr>
          <a:xfrm>
            <a:off x="4555379" y="595885"/>
            <a:ext cx="2885874" cy="566623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94B5804-EBDA-8C9F-BDA1-2B45BAC09466}"/>
              </a:ext>
            </a:extLst>
          </p:cNvPr>
          <p:cNvSpPr txBox="1"/>
          <p:nvPr/>
        </p:nvSpPr>
        <p:spPr>
          <a:xfrm>
            <a:off x="767685" y="665375"/>
            <a:ext cx="1697544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b="1" err="1">
                <a:latin typeface="Calibri" panose="020F0502020204030204" pitchFamily="34" charset="0"/>
                <a:cs typeface="Calibri" panose="020F0502020204030204" pitchFamily="34" charset="0"/>
              </a:rPr>
              <a:t>Dati</a:t>
            </a:r>
            <a:r>
              <a:rPr lang="de-DE" sz="900" b="1">
                <a:latin typeface="Calibri" panose="020F0502020204030204" pitchFamily="34" charset="0"/>
                <a:cs typeface="Calibri" panose="020F0502020204030204" pitchFamily="34" charset="0"/>
              </a:rPr>
              <a:t> delle </a:t>
            </a:r>
            <a:r>
              <a:rPr lang="de-DE" sz="900" b="1" err="1">
                <a:latin typeface="Calibri" panose="020F0502020204030204" pitchFamily="34" charset="0"/>
                <a:cs typeface="Calibri" panose="020F0502020204030204" pitchFamily="34" charset="0"/>
              </a:rPr>
              <a:t>persone</a:t>
            </a:r>
            <a:r>
              <a:rPr lang="de-DE" sz="9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900" b="1" err="1"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de-DE" sz="9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900" b="1" err="1">
                <a:latin typeface="Calibri" panose="020F0502020204030204" pitchFamily="34" charset="0"/>
                <a:cs typeface="Calibri" panose="020F0502020204030204" pitchFamily="34" charset="0"/>
              </a:rPr>
              <a:t>direttivo</a:t>
            </a:r>
            <a:endParaRPr lang="de-DE" sz="9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5462E9D-6802-4A25-8515-50CB53BB39CC}"/>
              </a:ext>
            </a:extLst>
          </p:cNvPr>
          <p:cNvSpPr/>
          <p:nvPr/>
        </p:nvSpPr>
        <p:spPr>
          <a:xfrm>
            <a:off x="1240365" y="1607597"/>
            <a:ext cx="2006599" cy="136502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8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TIZIO</a:t>
            </a:r>
            <a:endParaRPr lang="it-IT" sz="10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3BBD43D-6A80-C569-82DF-5823E55B7E06}"/>
              </a:ext>
            </a:extLst>
          </p:cNvPr>
          <p:cNvSpPr/>
          <p:nvPr/>
        </p:nvSpPr>
        <p:spPr>
          <a:xfrm>
            <a:off x="1557869" y="1419650"/>
            <a:ext cx="2205564" cy="162305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800" kern="100">
                <a:solidFill>
                  <a:schemeClr val="tx1"/>
                </a:solidFill>
                <a:latin typeface="Titillium Web" panose="00000500000000000000" pitchFamily="2" charset="0"/>
                <a:cs typeface="Times New Roman" panose="02020603050405020304" pitchFamily="18" charset="0"/>
              </a:rPr>
              <a:t>TZITZN70A01A952G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E19BF6E-83B3-05A0-2602-56BAA2112DC7}"/>
              </a:ext>
            </a:extLst>
          </p:cNvPr>
          <p:cNvSpPr/>
          <p:nvPr/>
        </p:nvSpPr>
        <p:spPr>
          <a:xfrm>
            <a:off x="1388532" y="1764230"/>
            <a:ext cx="2006599" cy="136502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8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TIZIANI</a:t>
            </a:r>
            <a:endParaRPr lang="it-IT" sz="10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BB1AEFC-F60B-E4EB-461A-BBEA66C7B4F0}"/>
              </a:ext>
            </a:extLst>
          </p:cNvPr>
          <p:cNvSpPr/>
          <p:nvPr/>
        </p:nvSpPr>
        <p:spPr>
          <a:xfrm>
            <a:off x="1367365" y="2231290"/>
            <a:ext cx="2006599" cy="136502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8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BZ</a:t>
            </a:r>
            <a:endParaRPr lang="it-IT" sz="10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78D3122-725F-068E-4772-BCE09D3738A5}"/>
              </a:ext>
            </a:extLst>
          </p:cNvPr>
          <p:cNvSpPr/>
          <p:nvPr/>
        </p:nvSpPr>
        <p:spPr>
          <a:xfrm>
            <a:off x="1240365" y="3098356"/>
            <a:ext cx="2006599" cy="136502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8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STEFANIA</a:t>
            </a:r>
            <a:endParaRPr lang="it-IT" sz="10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6C6C4A51-6FDB-597D-AFC4-2872742C9719}"/>
              </a:ext>
            </a:extLst>
          </p:cNvPr>
          <p:cNvSpPr/>
          <p:nvPr/>
        </p:nvSpPr>
        <p:spPr>
          <a:xfrm>
            <a:off x="1304716" y="3372834"/>
            <a:ext cx="2006599" cy="136502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it-IT" sz="10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75B61662-4558-FA49-FC74-BC2FD8470A97}"/>
              </a:ext>
            </a:extLst>
          </p:cNvPr>
          <p:cNvSpPr/>
          <p:nvPr/>
        </p:nvSpPr>
        <p:spPr>
          <a:xfrm>
            <a:off x="1384299" y="3259222"/>
            <a:ext cx="2006599" cy="136502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8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VALERI</a:t>
            </a:r>
            <a:endParaRPr lang="it-IT" sz="10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2A40D1B-60D7-FC9B-23C6-D50361FDE300}"/>
              </a:ext>
            </a:extLst>
          </p:cNvPr>
          <p:cNvSpPr txBox="1"/>
          <p:nvPr/>
        </p:nvSpPr>
        <p:spPr>
          <a:xfrm>
            <a:off x="5985306" y="2938464"/>
            <a:ext cx="1084678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b="1">
                <a:latin typeface="Calibri" panose="020F0502020204030204" pitchFamily="34" charset="0"/>
                <a:cs typeface="Calibri" panose="020F0502020204030204" pitchFamily="34" charset="0"/>
              </a:rPr>
              <a:t>Data della </a:t>
            </a:r>
            <a:r>
              <a:rPr lang="de-DE" sz="900" b="1" err="1">
                <a:latin typeface="Calibri" panose="020F0502020204030204" pitchFamily="34" charset="0"/>
                <a:cs typeface="Calibri" panose="020F0502020204030204" pitchFamily="34" charset="0"/>
              </a:rPr>
              <a:t>nomina</a:t>
            </a:r>
            <a:endParaRPr lang="de-DE" sz="9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4609D27-9770-35EE-FEB0-B1B9AE726A00}"/>
              </a:ext>
            </a:extLst>
          </p:cNvPr>
          <p:cNvSpPr/>
          <p:nvPr/>
        </p:nvSpPr>
        <p:spPr bwMode="auto">
          <a:xfrm>
            <a:off x="5294048" y="2915284"/>
            <a:ext cx="607221" cy="18307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0" name="Pfeil: nach rechts 29">
            <a:extLst>
              <a:ext uri="{FF2B5EF4-FFF2-40B4-BE49-F238E27FC236}">
                <a16:creationId xmlns:a16="http://schemas.microsoft.com/office/drawing/2014/main" id="{E54C554A-B182-C65B-4593-F34A52556F5A}"/>
              </a:ext>
            </a:extLst>
          </p:cNvPr>
          <p:cNvSpPr/>
          <p:nvPr/>
        </p:nvSpPr>
        <p:spPr bwMode="auto">
          <a:xfrm rot="10800000">
            <a:off x="2071810" y="1308770"/>
            <a:ext cx="144989" cy="45719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14A45B2-6B93-136B-A7F5-E47AEBF4D151}"/>
              </a:ext>
            </a:extLst>
          </p:cNvPr>
          <p:cNvSpPr txBox="1"/>
          <p:nvPr/>
        </p:nvSpPr>
        <p:spPr>
          <a:xfrm>
            <a:off x="2165473" y="1195774"/>
            <a:ext cx="1604695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b="1" err="1">
                <a:latin typeface="Calibri" panose="020F0502020204030204" pitchFamily="34" charset="0"/>
                <a:cs typeface="Calibri" panose="020F0502020204030204" pitchFamily="34" charset="0"/>
              </a:rPr>
              <a:t>Rappresentante</a:t>
            </a:r>
            <a:r>
              <a:rPr lang="de-DE" sz="900" b="1">
                <a:latin typeface="Calibri" panose="020F0502020204030204" pitchFamily="34" charset="0"/>
                <a:cs typeface="Calibri" panose="020F0502020204030204" pitchFamily="34" charset="0"/>
              </a:rPr>
              <a:t> legale (</a:t>
            </a:r>
            <a:r>
              <a:rPr lang="de-DE" sz="900" b="1" err="1">
                <a:latin typeface="Calibri" panose="020F0502020204030204" pitchFamily="34" charset="0"/>
                <a:cs typeface="Calibri" panose="020F0502020204030204" pitchFamily="34" charset="0"/>
              </a:rPr>
              <a:t>sì</a:t>
            </a:r>
            <a:r>
              <a:rPr lang="de-DE" sz="900" b="1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sz="900" b="1" err="1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de-DE" sz="900" b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5B97EC14-9791-739C-E838-61B22933CF2F}"/>
              </a:ext>
            </a:extLst>
          </p:cNvPr>
          <p:cNvSpPr/>
          <p:nvPr/>
        </p:nvSpPr>
        <p:spPr>
          <a:xfrm>
            <a:off x="1388532" y="4145340"/>
            <a:ext cx="2006599" cy="136502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8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STOLL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5B45E9A3-EAF0-17DE-93C3-C8C10750D043}"/>
              </a:ext>
            </a:extLst>
          </p:cNvPr>
          <p:cNvSpPr/>
          <p:nvPr/>
        </p:nvSpPr>
        <p:spPr>
          <a:xfrm>
            <a:off x="1236136" y="3978943"/>
            <a:ext cx="2006599" cy="136502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8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PHILIPP</a:t>
            </a:r>
            <a:endParaRPr lang="it-IT" sz="1100" kern="100">
              <a:solidFill>
                <a:schemeClr val="tx1"/>
              </a:solidFill>
              <a:latin typeface="Titillium Web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it-IT" sz="10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3C266A1F-1EE7-A64F-F728-7BC4B545B5B3}"/>
              </a:ext>
            </a:extLst>
          </p:cNvPr>
          <p:cNvSpPr/>
          <p:nvPr/>
        </p:nvSpPr>
        <p:spPr>
          <a:xfrm>
            <a:off x="1236135" y="4859086"/>
            <a:ext cx="2006599" cy="136502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8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ROBERT</a:t>
            </a:r>
            <a:endParaRPr lang="it-IT" sz="10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D0FC9CB-45FB-EC80-AA2A-C440C844716B}"/>
              </a:ext>
            </a:extLst>
          </p:cNvPr>
          <p:cNvSpPr/>
          <p:nvPr/>
        </p:nvSpPr>
        <p:spPr>
          <a:xfrm>
            <a:off x="1384298" y="5003094"/>
            <a:ext cx="2006599" cy="136502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it-IT" sz="800" kern="100">
              <a:solidFill>
                <a:schemeClr val="tx1"/>
              </a:solidFill>
              <a:effectLst/>
              <a:latin typeface="Titillium Web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8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HOFER</a:t>
            </a:r>
            <a:endParaRPr lang="it-IT" sz="10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63786C4D-C942-625D-CCEA-C87EF950E2E8}"/>
              </a:ext>
            </a:extLst>
          </p:cNvPr>
          <p:cNvSpPr/>
          <p:nvPr/>
        </p:nvSpPr>
        <p:spPr>
          <a:xfrm>
            <a:off x="1236135" y="5722741"/>
            <a:ext cx="2006599" cy="136502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8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FRANCO</a:t>
            </a:r>
            <a:endParaRPr lang="it-IT" sz="10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BE00C323-11FD-4E90-4FA6-A4BDB1E902AE}"/>
              </a:ext>
            </a:extLst>
          </p:cNvPr>
          <p:cNvSpPr/>
          <p:nvPr/>
        </p:nvSpPr>
        <p:spPr>
          <a:xfrm>
            <a:off x="1387767" y="5883734"/>
            <a:ext cx="2006599" cy="136502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8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FRANCESCHI</a:t>
            </a:r>
            <a:endParaRPr lang="it-IT" sz="10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00E9C4AB-2189-C254-F37C-0AF02A31BCFC}"/>
              </a:ext>
            </a:extLst>
          </p:cNvPr>
          <p:cNvSpPr/>
          <p:nvPr/>
        </p:nvSpPr>
        <p:spPr>
          <a:xfrm>
            <a:off x="1323643" y="2388050"/>
            <a:ext cx="2006599" cy="136502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8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BOLZANO</a:t>
            </a:r>
            <a:endParaRPr lang="it-IT" sz="10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18143C3F-B0A4-D80C-C5DD-5E65940EBE9B}"/>
              </a:ext>
            </a:extLst>
          </p:cNvPr>
          <p:cNvSpPr/>
          <p:nvPr/>
        </p:nvSpPr>
        <p:spPr>
          <a:xfrm>
            <a:off x="1616470" y="2065071"/>
            <a:ext cx="2006599" cy="136502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8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01/01/1970</a:t>
            </a:r>
            <a:endParaRPr lang="it-IT" sz="10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rafik 1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542BC168-F58D-2978-62E0-B0A082C1D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2" b="69012"/>
          <a:stretch>
            <a:fillRect/>
          </a:stretch>
        </p:blipFill>
        <p:spPr>
          <a:xfrm>
            <a:off x="4544410" y="1009833"/>
            <a:ext cx="2885874" cy="780453"/>
          </a:xfrm>
          <a:prstGeom prst="rect">
            <a:avLst/>
          </a:prstGeom>
        </p:spPr>
      </p:pic>
      <p:pic>
        <p:nvPicPr>
          <p:cNvPr id="3" name="Grafik 2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863F0D95-96B9-748C-1D2F-F0956CF6C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5" b="69012"/>
          <a:stretch>
            <a:fillRect/>
          </a:stretch>
        </p:blipFill>
        <p:spPr>
          <a:xfrm>
            <a:off x="4562115" y="1532080"/>
            <a:ext cx="2885874" cy="424037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1187791E-8F35-5DE3-F17C-9FDF3C338FB1}"/>
              </a:ext>
            </a:extLst>
          </p:cNvPr>
          <p:cNvSpPr txBox="1"/>
          <p:nvPr/>
        </p:nvSpPr>
        <p:spPr>
          <a:xfrm>
            <a:off x="6492370" y="976139"/>
            <a:ext cx="1155227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00" b="1">
                <a:latin typeface="Calibri" panose="020F0502020204030204" pitchFamily="34" charset="0"/>
                <a:cs typeface="Calibri" panose="020F0502020204030204" pitchFamily="34" charset="0"/>
              </a:rPr>
              <a:t>Carica della </a:t>
            </a:r>
            <a:r>
              <a:rPr lang="de-DE" sz="900" b="1" err="1">
                <a:latin typeface="Calibri" panose="020F0502020204030204" pitchFamily="34" charset="0"/>
                <a:cs typeface="Calibri" panose="020F0502020204030204" pitchFamily="34" charset="0"/>
              </a:rPr>
              <a:t>persona</a:t>
            </a:r>
            <a:endParaRPr lang="de-DE" sz="9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70C0BF8D-ADBB-C871-1E21-A68A49308FAF}"/>
              </a:ext>
            </a:extLst>
          </p:cNvPr>
          <p:cNvSpPr/>
          <p:nvPr/>
        </p:nvSpPr>
        <p:spPr bwMode="auto">
          <a:xfrm rot="10800000">
            <a:off x="6347381" y="1064462"/>
            <a:ext cx="144989" cy="45719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00A8975-DB74-39FA-F1E2-33EDF159337B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-32-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82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D335026-01EA-E923-2A2B-64E59D13B1A1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A77B21-DF6D-25DB-5A62-A07E267B1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pic>
        <p:nvPicPr>
          <p:cNvPr id="7" name="Grafik 6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4042DA27-F56F-F20A-A533-0A96A4C50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98" y="736600"/>
            <a:ext cx="2787981" cy="2147444"/>
          </a:xfrm>
          <a:prstGeom prst="rect">
            <a:avLst/>
          </a:prstGeom>
        </p:spPr>
      </p:pic>
      <p:pic>
        <p:nvPicPr>
          <p:cNvPr id="9" name="Grafik 8" descr="Ein Bild, das Text, Screenshot, Reihe, Schrift enthält.&#10;&#10;KI-generierte Inhalte können fehlerhaft sein.">
            <a:extLst>
              <a:ext uri="{FF2B5EF4-FFF2-40B4-BE49-F238E27FC236}">
                <a16:creationId xmlns:a16="http://schemas.microsoft.com/office/drawing/2014/main" id="{BDC0C293-88C7-C078-51DD-AA8388B17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1" y="3065320"/>
            <a:ext cx="7710255" cy="251421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C5723BD-67BD-6950-F1F1-DC2F70850721}"/>
              </a:ext>
            </a:extLst>
          </p:cNvPr>
          <p:cNvSpPr txBox="1"/>
          <p:nvPr/>
        </p:nvSpPr>
        <p:spPr>
          <a:xfrm>
            <a:off x="3199908" y="1063023"/>
            <a:ext cx="1994391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900" b="1">
                <a:latin typeface="Calibri" panose="020F0502020204030204" pitchFamily="34" charset="0"/>
                <a:cs typeface="Calibri" panose="020F0502020204030204" pitchFamily="34" charset="0"/>
              </a:rPr>
              <a:t>Dati relativi a dipendenti e volontari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47153C6-5C05-E12F-0EFC-1A49F01665E4}"/>
              </a:ext>
            </a:extLst>
          </p:cNvPr>
          <p:cNvSpPr txBox="1"/>
          <p:nvPr/>
        </p:nvSpPr>
        <p:spPr>
          <a:xfrm>
            <a:off x="2211181" y="1762652"/>
            <a:ext cx="802952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b="1">
                <a:latin typeface="Calibri" panose="020F0502020204030204" pitchFamily="34" charset="0"/>
                <a:cs typeface="Calibri" panose="020F0502020204030204" pitchFamily="34" charset="0"/>
              </a:rPr>
              <a:t>Numero </a:t>
            </a:r>
            <a:r>
              <a:rPr lang="de-DE" sz="900" b="1" err="1">
                <a:latin typeface="Calibri" panose="020F0502020204030204" pitchFamily="34" charset="0"/>
                <a:cs typeface="Calibri" panose="020F0502020204030204" pitchFamily="34" charset="0"/>
              </a:rPr>
              <a:t>soci</a:t>
            </a:r>
            <a:endParaRPr lang="de-DE" sz="9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901BD8C-37AA-CB0F-3DDE-1245551C42BB}"/>
              </a:ext>
            </a:extLst>
          </p:cNvPr>
          <p:cNvSpPr txBox="1"/>
          <p:nvPr/>
        </p:nvSpPr>
        <p:spPr>
          <a:xfrm>
            <a:off x="2298211" y="2463614"/>
            <a:ext cx="1575290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900" b="1">
                <a:latin typeface="Calibri" panose="020F0502020204030204" pitchFamily="34" charset="0"/>
                <a:cs typeface="Calibri" panose="020F0502020204030204" pitchFamily="34" charset="0"/>
              </a:rPr>
              <a:t>Richiesto il 5 per mille (sì/no)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3964C90-AEFD-5343-CFF5-244550D2E428}"/>
              </a:ext>
            </a:extLst>
          </p:cNvPr>
          <p:cNvSpPr txBox="1"/>
          <p:nvPr/>
        </p:nvSpPr>
        <p:spPr>
          <a:xfrm>
            <a:off x="2836388" y="5545365"/>
            <a:ext cx="2103912" cy="2308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900" b="1">
                <a:latin typeface="Calibri" panose="020F0502020204030204" pitchFamily="34" charset="0"/>
                <a:cs typeface="Calibri" panose="020F0502020204030204" pitchFamily="34" charset="0"/>
              </a:rPr>
              <a:t>Documenti/bilanci depositati sul RUNTS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1621D88-C41E-1699-9C90-FD7753C33956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-33-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88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Inhaltsplatzhalter 2">
            <a:extLst>
              <a:ext uri="{FF2B5EF4-FFF2-40B4-BE49-F238E27FC236}">
                <a16:creationId xmlns:a16="http://schemas.microsoft.com/office/drawing/2014/main" id="{10951AFF-B758-1CBB-BB98-318DDE08BA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0" y="1082675"/>
            <a:ext cx="7886700" cy="4692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it-IT" altLang="de-DE" sz="2400">
                <a:latin typeface="Calibri"/>
                <a:ea typeface="Calibri"/>
                <a:cs typeface="Calibri"/>
              </a:rPr>
              <a:t>Accesso al portale del registro </a:t>
            </a:r>
            <a:r>
              <a:rPr lang="it-IT" altLang="de-DE" sz="2400" err="1">
                <a:latin typeface="Calibri"/>
                <a:ea typeface="Calibri"/>
                <a:cs typeface="Calibri"/>
              </a:rPr>
              <a:t>Runts</a:t>
            </a:r>
            <a:r>
              <a:rPr lang="it-IT" altLang="de-DE" sz="2400">
                <a:latin typeface="Calibri"/>
                <a:ea typeface="Calibri"/>
                <a:cs typeface="Calibri"/>
              </a:rPr>
              <a:t>:</a:t>
            </a:r>
          </a:p>
          <a:p>
            <a:pPr marL="0" indent="0" algn="ctr">
              <a:buFontTx/>
              <a:buNone/>
            </a:pPr>
            <a:r>
              <a:rPr lang="de-DE" altLang="de-DE" sz="2400">
                <a:solidFill>
                  <a:schemeClr val="accent2"/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https://servizi.lavoro.gov.it/runts/it-it/</a:t>
            </a:r>
            <a:endParaRPr lang="de-DE" altLang="de-DE" sz="2400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marL="0" indent="0">
              <a:buFontTx/>
              <a:buNone/>
            </a:pPr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BE7B9C6-03BA-4EC2-3635-32C7414964AE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7" name="Grafik 6" descr="Ein Bild, das Text, Screenshot, Schrift, Webseite enthält.&#10;&#10;KI-generierte Inhalte können fehlerhaft sein.">
            <a:extLst>
              <a:ext uri="{FF2B5EF4-FFF2-40B4-BE49-F238E27FC236}">
                <a16:creationId xmlns:a16="http://schemas.microsoft.com/office/drawing/2014/main" id="{129E7E6B-B763-880D-7B24-A8682398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282"/>
            <a:ext cx="9144000" cy="37073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5FAD332-EDD6-77AE-68D3-C15E54FCF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A4A30FB-A6E4-6893-961B-108422B971F0}"/>
              </a:ext>
            </a:extLst>
          </p:cNvPr>
          <p:cNvSpPr/>
          <p:nvPr/>
        </p:nvSpPr>
        <p:spPr bwMode="auto">
          <a:xfrm>
            <a:off x="4314748" y="3551767"/>
            <a:ext cx="1061586" cy="38796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E525EC4-6EC7-0F3E-0496-C6987E320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95018" flipH="1">
            <a:off x="5360266" y="3032725"/>
            <a:ext cx="1090395" cy="792549"/>
          </a:xfrm>
          <a:prstGeom prst="rect">
            <a:avLst/>
          </a:prstGeom>
        </p:spPr>
      </p:pic>
      <p:sp>
        <p:nvSpPr>
          <p:cNvPr id="5" name="Textfeld 2">
            <a:extLst>
              <a:ext uri="{FF2B5EF4-FFF2-40B4-BE49-F238E27FC236}">
                <a16:creationId xmlns:a16="http://schemas.microsoft.com/office/drawing/2014/main" id="{3E72CFFD-0017-3B20-ACB4-2A3A21DFD4C7}"/>
              </a:ext>
            </a:extLst>
          </p:cNvPr>
          <p:cNvSpPr txBox="1"/>
          <p:nvPr/>
        </p:nvSpPr>
        <p:spPr>
          <a:xfrm>
            <a:off x="1069951" y="444436"/>
            <a:ext cx="7461483" cy="369332"/>
          </a:xfrm>
          <a:prstGeom prst="rect">
            <a:avLst/>
          </a:prstGeom>
          <a:solidFill>
            <a:srgbClr val="FFC9C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algn="ctr">
              <a:spcBef>
                <a:spcPts val="0"/>
              </a:spcBef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it-IT"/>
              <a:t>Come si accede al registro?</a:t>
            </a:r>
            <a:endParaRPr lang="en-US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69548A6-A6C1-871A-1CCF-52F18B9815AC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-34-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nhaltsplatzhalter 4">
            <a:extLst>
              <a:ext uri="{FF2B5EF4-FFF2-40B4-BE49-F238E27FC236}">
                <a16:creationId xmlns:a16="http://schemas.microsoft.com/office/drawing/2014/main" id="{D3D5D1E4-EDC8-C6AD-425E-C8A8EE8104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6" y="765175"/>
            <a:ext cx="846772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9E2E205-03F9-2243-313E-31B15690099A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043407F-AC6F-B23F-BC2E-B5A650328275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D7B86E8-1F11-33D3-0F39-EE820BCBD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CA884D6-D1A1-2B59-EF66-C8D751AC2D34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-35-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nhaltsplatzhalter 4">
            <a:extLst>
              <a:ext uri="{FF2B5EF4-FFF2-40B4-BE49-F238E27FC236}">
                <a16:creationId xmlns:a16="http://schemas.microsoft.com/office/drawing/2014/main" id="{AFECF8EE-9C0D-610E-8525-1C50BBF13E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08050"/>
            <a:ext cx="7118350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FA6198B-DC56-1628-EF9B-EF057A44E9E1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0DD557-82F8-7347-B945-8B0C0AF5C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AED22CB-CA98-C8B9-C4C0-2E1600194C91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-36-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F927632-BEA5-DABE-269A-BE23E3F41195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537944-473D-EE19-22F5-698445D45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pic>
        <p:nvPicPr>
          <p:cNvPr id="8" name="Inhaltsplatzhalter 5" descr="Ein Bild, das Text, Screenshot, Webseite, Software enthält.&#10;&#10;KI-generierte Inhalte können fehlerhaft sein.">
            <a:extLst>
              <a:ext uri="{FF2B5EF4-FFF2-40B4-BE49-F238E27FC236}">
                <a16:creationId xmlns:a16="http://schemas.microsoft.com/office/drawing/2014/main" id="{48544430-FC8E-41F8-7871-DF6E692A2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83" y="228601"/>
            <a:ext cx="7315530" cy="604449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F9F99BA-1AC3-DB08-E0CC-A502CF308E3B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-37-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nhaltsplatzhalter 8">
            <a:extLst>
              <a:ext uri="{FF2B5EF4-FFF2-40B4-BE49-F238E27FC236}">
                <a16:creationId xmlns:a16="http://schemas.microsoft.com/office/drawing/2014/main" id="{E63D4D29-802B-1D98-1F5D-3A1617F97A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84313"/>
            <a:ext cx="7886700" cy="3570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B10A807-13A7-7C98-7316-2FEEFDBD3343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F59B108-DB78-825F-C85C-8DEFD7357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67614">
            <a:off x="573525" y="2558325"/>
            <a:ext cx="816935" cy="79254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E4C044D-5D32-9B10-71EB-E08DDC339AE7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9216FF5-7888-D5C6-B81C-329FFC3BF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2DD37CBE-BED0-9686-C0EF-6BF517784270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-38-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C22063-9E9C-2AC9-C0E1-7DD5442CD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ACFFEFD-3ECC-ACA5-32CB-BDFECA44B1E4}"/>
              </a:ext>
            </a:extLst>
          </p:cNvPr>
          <p:cNvSpPr txBox="1"/>
          <p:nvPr/>
        </p:nvSpPr>
        <p:spPr>
          <a:xfrm>
            <a:off x="403201" y="2043057"/>
            <a:ext cx="8717845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1. </a:t>
            </a:r>
            <a:r>
              <a:rPr lang="de-DE" sz="36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Effetti</a:t>
            </a:r>
            <a:r>
              <a:rPr lang="de-DE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e </a:t>
            </a:r>
            <a:r>
              <a:rPr lang="de-DE" sz="36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presupposti</a:t>
            </a:r>
            <a:r>
              <a:rPr lang="de-DE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36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dell‘iscrizione</a:t>
            </a:r>
            <a:r>
              <a:rPr lang="de-DE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36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de-DE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36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Runts</a:t>
            </a:r>
            <a:endParaRPr lang="de-DE" sz="36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endParaRPr lang="it-IT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B7E2B02-93E0-8DBC-EB0C-04E65CAE14B1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Grafik 3" descr="Ein Bild, das Logo, Symbol,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19212422-432F-EDEA-FE2B-7BF063B0F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4" y="6188894"/>
            <a:ext cx="536155" cy="57209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61D524C-0089-4D52-29AD-5250FD763622}"/>
              </a:ext>
            </a:extLst>
          </p:cNvPr>
          <p:cNvSpPr/>
          <p:nvPr/>
        </p:nvSpPr>
        <p:spPr>
          <a:xfrm>
            <a:off x="8034705" y="6361190"/>
            <a:ext cx="449419" cy="407709"/>
          </a:xfrm>
          <a:prstGeom prst="rect">
            <a:avLst/>
          </a:prstGeom>
          <a:noFill/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373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F9675-D391-10A2-999F-4DC0546B5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06A8304-6C88-0BC3-590D-1E80EA681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0194"/>
            <a:ext cx="9144000" cy="300236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9BA9BEC-62D1-EBBD-021E-634FAEB17AEB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7E6DFC-FC4C-9289-6BE1-FA33CDB28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feld 1031">
            <a:extLst>
              <a:ext uri="{FF2B5EF4-FFF2-40B4-BE49-F238E27FC236}">
                <a16:creationId xmlns:a16="http://schemas.microsoft.com/office/drawing/2014/main" id="{D24FFA72-4B48-D8DB-ACA0-01F8C16C7B78}"/>
              </a:ext>
            </a:extLst>
          </p:cNvPr>
          <p:cNvSpPr txBox="1"/>
          <p:nvPr/>
        </p:nvSpPr>
        <p:spPr>
          <a:xfrm>
            <a:off x="759278" y="3125824"/>
            <a:ext cx="951524" cy="215444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err="1">
                <a:latin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de-DE" sz="800" b="1">
                <a:latin typeface="Calibri" panose="020F0502020204030204" pitchFamily="34" charset="0"/>
                <a:cs typeface="Calibri" panose="020F0502020204030204" pitchFamily="34" charset="0"/>
              </a:rPr>
              <a:t> della </a:t>
            </a:r>
            <a:r>
              <a:rPr lang="de-DE" sz="800" b="1" err="1">
                <a:latin typeface="Calibri" panose="020F0502020204030204" pitchFamily="34" charset="0"/>
                <a:cs typeface="Calibri" panose="020F0502020204030204" pitchFamily="34" charset="0"/>
              </a:rPr>
              <a:t>pratica</a:t>
            </a:r>
            <a:endParaRPr lang="de-DE" sz="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B0AA45CA-7A24-6CD0-18B5-04AB9CC40C87}"/>
              </a:ext>
            </a:extLst>
          </p:cNvPr>
          <p:cNvSpPr/>
          <p:nvPr/>
        </p:nvSpPr>
        <p:spPr bwMode="auto">
          <a:xfrm rot="8402707">
            <a:off x="294812" y="2737733"/>
            <a:ext cx="351367" cy="73138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DA36324-C0C3-0D06-C8AC-D916BAE32571}"/>
              </a:ext>
            </a:extLst>
          </p:cNvPr>
          <p:cNvSpPr txBox="1"/>
          <p:nvPr/>
        </p:nvSpPr>
        <p:spPr>
          <a:xfrm>
            <a:off x="461444" y="2461597"/>
            <a:ext cx="1041838" cy="215444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err="1">
                <a:latin typeface="Calibri" panose="020F0502020204030204" pitchFamily="34" charset="0"/>
                <a:cs typeface="Calibri" panose="020F0502020204030204" pitchFamily="34" charset="0"/>
              </a:rPr>
              <a:t>Pratiche</a:t>
            </a:r>
            <a:r>
              <a:rPr lang="de-DE" sz="8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800" b="1" err="1">
                <a:latin typeface="Calibri" panose="020F0502020204030204" pitchFamily="34" charset="0"/>
                <a:cs typeface="Calibri" panose="020F0502020204030204" pitchFamily="34" charset="0"/>
              </a:rPr>
              <a:t>presentate</a:t>
            </a:r>
            <a:endParaRPr lang="de-DE" sz="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84B7F63-2BED-3A8F-80DD-2C640957CB59}"/>
              </a:ext>
            </a:extLst>
          </p:cNvPr>
          <p:cNvSpPr txBox="1"/>
          <p:nvPr/>
        </p:nvSpPr>
        <p:spPr>
          <a:xfrm>
            <a:off x="628650" y="1033935"/>
            <a:ext cx="7886700" cy="33855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>
                <a:latin typeface="Calibri" panose="020F0502020204030204" pitchFamily="34" charset="0"/>
                <a:cs typeface="Calibri" panose="020F0502020204030204" pitchFamily="34" charset="0"/>
              </a:rPr>
              <a:t>1. Panoramica delle pratiche presentate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A17266C0-CF0F-2D55-14FD-4D496E0357B6}"/>
              </a:ext>
            </a:extLst>
          </p:cNvPr>
          <p:cNvSpPr/>
          <p:nvPr/>
        </p:nvSpPr>
        <p:spPr bwMode="auto">
          <a:xfrm rot="6459717">
            <a:off x="1043225" y="3420464"/>
            <a:ext cx="227341" cy="83597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CE4D5147-DB16-1E7E-82A9-93972F51B7DF}"/>
              </a:ext>
            </a:extLst>
          </p:cNvPr>
          <p:cNvSpPr/>
          <p:nvPr/>
        </p:nvSpPr>
        <p:spPr bwMode="auto">
          <a:xfrm rot="15402595">
            <a:off x="4771109" y="4473210"/>
            <a:ext cx="227341" cy="83597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34" name="Textfeld 1033">
            <a:extLst>
              <a:ext uri="{FF2B5EF4-FFF2-40B4-BE49-F238E27FC236}">
                <a16:creationId xmlns:a16="http://schemas.microsoft.com/office/drawing/2014/main" id="{FD21623A-8E6D-A769-08BC-7C37692BF536}"/>
              </a:ext>
            </a:extLst>
          </p:cNvPr>
          <p:cNvSpPr txBox="1"/>
          <p:nvPr/>
        </p:nvSpPr>
        <p:spPr>
          <a:xfrm>
            <a:off x="4711337" y="4634215"/>
            <a:ext cx="969796" cy="215444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err="1">
                <a:latin typeface="Calibri" panose="020F0502020204030204" pitchFamily="34" charset="0"/>
                <a:cs typeface="Calibri" panose="020F0502020204030204" pitchFamily="34" charset="0"/>
              </a:rPr>
              <a:t>Stato</a:t>
            </a:r>
            <a:r>
              <a:rPr lang="de-DE" sz="800" b="1">
                <a:latin typeface="Calibri" panose="020F0502020204030204" pitchFamily="34" charset="0"/>
                <a:cs typeface="Calibri" panose="020F0502020204030204" pitchFamily="34" charset="0"/>
              </a:rPr>
              <a:t> della </a:t>
            </a:r>
            <a:r>
              <a:rPr lang="de-DE" sz="800" b="1" err="1">
                <a:latin typeface="Calibri" panose="020F0502020204030204" pitchFamily="34" charset="0"/>
                <a:cs typeface="Calibri" panose="020F0502020204030204" pitchFamily="34" charset="0"/>
              </a:rPr>
              <a:t>pratica</a:t>
            </a:r>
            <a:endParaRPr lang="de-DE" sz="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783EA88-C0BF-3670-FB90-DE355A833429}"/>
              </a:ext>
            </a:extLst>
          </p:cNvPr>
          <p:cNvSpPr txBox="1"/>
          <p:nvPr/>
        </p:nvSpPr>
        <p:spPr>
          <a:xfrm>
            <a:off x="1549845" y="2415430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04DE48B-E7BE-9E31-8A96-401DA59B77F6}"/>
              </a:ext>
            </a:extLst>
          </p:cNvPr>
          <p:cNvSpPr txBox="1"/>
          <p:nvPr/>
        </p:nvSpPr>
        <p:spPr>
          <a:xfrm>
            <a:off x="1343530" y="3448210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46E700F-23E0-F293-C089-0F37DB3204A6}"/>
              </a:ext>
            </a:extLst>
          </p:cNvPr>
          <p:cNvSpPr txBox="1"/>
          <p:nvPr/>
        </p:nvSpPr>
        <p:spPr>
          <a:xfrm>
            <a:off x="5819833" y="4608370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49A4DE87-CE81-86F9-8D15-3DBF151CFAFD}"/>
              </a:ext>
            </a:extLst>
          </p:cNvPr>
          <p:cNvSpPr/>
          <p:nvPr/>
        </p:nvSpPr>
        <p:spPr>
          <a:xfrm>
            <a:off x="7384570" y="2025599"/>
            <a:ext cx="605327" cy="235061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5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TIZIO TIZIANI</a:t>
            </a:r>
            <a:endParaRPr lang="it-IT" sz="5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391C9DA9-4CD8-E487-7002-CAB411DC738D}"/>
              </a:ext>
            </a:extLst>
          </p:cNvPr>
          <p:cNvSpPr/>
          <p:nvPr/>
        </p:nvSpPr>
        <p:spPr>
          <a:xfrm>
            <a:off x="1732067" y="3520806"/>
            <a:ext cx="581724" cy="12225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6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1234561</a:t>
            </a:r>
            <a:endParaRPr lang="it-IT" sz="10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" name="Rechteck 1023">
            <a:extLst>
              <a:ext uri="{FF2B5EF4-FFF2-40B4-BE49-F238E27FC236}">
                <a16:creationId xmlns:a16="http://schemas.microsoft.com/office/drawing/2014/main" id="{0699BB4E-05DE-F0B1-5B94-152A66F6C53E}"/>
              </a:ext>
            </a:extLst>
          </p:cNvPr>
          <p:cNvSpPr/>
          <p:nvPr/>
        </p:nvSpPr>
        <p:spPr>
          <a:xfrm>
            <a:off x="1732067" y="3705415"/>
            <a:ext cx="581724" cy="12225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6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1234562</a:t>
            </a:r>
            <a:endParaRPr lang="it-IT" sz="10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5" name="Rechteck 1024">
            <a:extLst>
              <a:ext uri="{FF2B5EF4-FFF2-40B4-BE49-F238E27FC236}">
                <a16:creationId xmlns:a16="http://schemas.microsoft.com/office/drawing/2014/main" id="{4EDA61EC-C9D5-4C7C-B204-218BE9763DA8}"/>
              </a:ext>
            </a:extLst>
          </p:cNvPr>
          <p:cNvSpPr/>
          <p:nvPr/>
        </p:nvSpPr>
        <p:spPr>
          <a:xfrm>
            <a:off x="1729621" y="3883609"/>
            <a:ext cx="581724" cy="12225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6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1234563</a:t>
            </a:r>
            <a:endParaRPr lang="it-IT" sz="10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7" name="Rechteck 1026">
            <a:extLst>
              <a:ext uri="{FF2B5EF4-FFF2-40B4-BE49-F238E27FC236}">
                <a16:creationId xmlns:a16="http://schemas.microsoft.com/office/drawing/2014/main" id="{C4CF3A1F-88D0-47B4-11D4-24A51DEF2AF3}"/>
              </a:ext>
            </a:extLst>
          </p:cNvPr>
          <p:cNvSpPr/>
          <p:nvPr/>
        </p:nvSpPr>
        <p:spPr>
          <a:xfrm>
            <a:off x="1732067" y="4062353"/>
            <a:ext cx="581724" cy="12225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6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1234564</a:t>
            </a:r>
            <a:endParaRPr lang="it-IT" sz="10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8" name="Rechteck 1027">
            <a:extLst>
              <a:ext uri="{FF2B5EF4-FFF2-40B4-BE49-F238E27FC236}">
                <a16:creationId xmlns:a16="http://schemas.microsoft.com/office/drawing/2014/main" id="{0B585B07-F19B-48F6-4877-4B5557A7BA1C}"/>
              </a:ext>
            </a:extLst>
          </p:cNvPr>
          <p:cNvSpPr/>
          <p:nvPr/>
        </p:nvSpPr>
        <p:spPr>
          <a:xfrm>
            <a:off x="1732067" y="4245305"/>
            <a:ext cx="581724" cy="12225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6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1234565</a:t>
            </a:r>
            <a:endParaRPr lang="it-IT" sz="10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9" name="Rechteck 1028">
            <a:extLst>
              <a:ext uri="{FF2B5EF4-FFF2-40B4-BE49-F238E27FC236}">
                <a16:creationId xmlns:a16="http://schemas.microsoft.com/office/drawing/2014/main" id="{7E412AC2-4342-EF39-E8C7-9BBDD4E2F638}"/>
              </a:ext>
            </a:extLst>
          </p:cNvPr>
          <p:cNvSpPr/>
          <p:nvPr/>
        </p:nvSpPr>
        <p:spPr>
          <a:xfrm>
            <a:off x="3108946" y="3517094"/>
            <a:ext cx="1124388" cy="1434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6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lang="it-IT" sz="10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4" name="Rechteck 1043">
            <a:extLst>
              <a:ext uri="{FF2B5EF4-FFF2-40B4-BE49-F238E27FC236}">
                <a16:creationId xmlns:a16="http://schemas.microsoft.com/office/drawing/2014/main" id="{F5EA000D-48CF-95D2-71FE-705B4AF9BB0C}"/>
              </a:ext>
            </a:extLst>
          </p:cNvPr>
          <p:cNvSpPr/>
          <p:nvPr/>
        </p:nvSpPr>
        <p:spPr>
          <a:xfrm>
            <a:off x="7206375" y="3520406"/>
            <a:ext cx="736813" cy="1268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6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123456789101</a:t>
            </a:r>
            <a:endParaRPr lang="it-IT" sz="10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5" name="Rechteck 1044">
            <a:extLst>
              <a:ext uri="{FF2B5EF4-FFF2-40B4-BE49-F238E27FC236}">
                <a16:creationId xmlns:a16="http://schemas.microsoft.com/office/drawing/2014/main" id="{0A9E9B87-AD5A-5CA8-7656-B8CF70BFFD7B}"/>
              </a:ext>
            </a:extLst>
          </p:cNvPr>
          <p:cNvSpPr/>
          <p:nvPr/>
        </p:nvSpPr>
        <p:spPr>
          <a:xfrm>
            <a:off x="7192874" y="3705263"/>
            <a:ext cx="736813" cy="1268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6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123456789101</a:t>
            </a:r>
            <a:endParaRPr lang="it-IT" sz="10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6" name="Rechteck 1045">
            <a:extLst>
              <a:ext uri="{FF2B5EF4-FFF2-40B4-BE49-F238E27FC236}">
                <a16:creationId xmlns:a16="http://schemas.microsoft.com/office/drawing/2014/main" id="{B53E3A05-3D1F-0A9D-7A28-FA8175FFF8E4}"/>
              </a:ext>
            </a:extLst>
          </p:cNvPr>
          <p:cNvSpPr/>
          <p:nvPr/>
        </p:nvSpPr>
        <p:spPr>
          <a:xfrm>
            <a:off x="7188640" y="3883707"/>
            <a:ext cx="736813" cy="1268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6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123456789101</a:t>
            </a:r>
            <a:endParaRPr lang="it-IT" sz="10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7" name="Rechteck 1046">
            <a:extLst>
              <a:ext uri="{FF2B5EF4-FFF2-40B4-BE49-F238E27FC236}">
                <a16:creationId xmlns:a16="http://schemas.microsoft.com/office/drawing/2014/main" id="{F268945E-BFD9-EEDD-8C51-BA3C74867ADF}"/>
              </a:ext>
            </a:extLst>
          </p:cNvPr>
          <p:cNvSpPr/>
          <p:nvPr/>
        </p:nvSpPr>
        <p:spPr>
          <a:xfrm>
            <a:off x="7197110" y="4065011"/>
            <a:ext cx="736813" cy="1268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6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123456789101</a:t>
            </a:r>
            <a:endParaRPr lang="it-IT" sz="10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8" name="Rechteck 1047">
            <a:extLst>
              <a:ext uri="{FF2B5EF4-FFF2-40B4-BE49-F238E27FC236}">
                <a16:creationId xmlns:a16="http://schemas.microsoft.com/office/drawing/2014/main" id="{55F4897E-C111-EF57-72C6-C0FE7A4BCB3F}"/>
              </a:ext>
            </a:extLst>
          </p:cNvPr>
          <p:cNvSpPr/>
          <p:nvPr/>
        </p:nvSpPr>
        <p:spPr>
          <a:xfrm>
            <a:off x="7192533" y="4251508"/>
            <a:ext cx="736813" cy="1268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6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123456789101</a:t>
            </a:r>
            <a:endParaRPr lang="it-IT" sz="10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9" name="Rechteck 1048">
            <a:extLst>
              <a:ext uri="{FF2B5EF4-FFF2-40B4-BE49-F238E27FC236}">
                <a16:creationId xmlns:a16="http://schemas.microsoft.com/office/drawing/2014/main" id="{035BAAB8-1501-65E5-7783-B7FE732FBF0F}"/>
              </a:ext>
            </a:extLst>
          </p:cNvPr>
          <p:cNvSpPr/>
          <p:nvPr/>
        </p:nvSpPr>
        <p:spPr>
          <a:xfrm>
            <a:off x="5844086" y="3518764"/>
            <a:ext cx="736813" cy="1268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6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10/03/2026</a:t>
            </a:r>
            <a:endParaRPr lang="it-IT" sz="10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0" name="Rechteck 1049">
            <a:extLst>
              <a:ext uri="{FF2B5EF4-FFF2-40B4-BE49-F238E27FC236}">
                <a16:creationId xmlns:a16="http://schemas.microsoft.com/office/drawing/2014/main" id="{B948C0DB-7B86-D3CA-68AF-64B1424C2805}"/>
              </a:ext>
            </a:extLst>
          </p:cNvPr>
          <p:cNvSpPr/>
          <p:nvPr/>
        </p:nvSpPr>
        <p:spPr>
          <a:xfrm>
            <a:off x="5844085" y="3701023"/>
            <a:ext cx="736813" cy="1268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6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10/03/2025</a:t>
            </a:r>
            <a:endParaRPr lang="it-IT" sz="10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1" name="Rechteck 1050">
            <a:extLst>
              <a:ext uri="{FF2B5EF4-FFF2-40B4-BE49-F238E27FC236}">
                <a16:creationId xmlns:a16="http://schemas.microsoft.com/office/drawing/2014/main" id="{1C04FBD7-D754-07A2-F77D-7CFEB719C8E3}"/>
              </a:ext>
            </a:extLst>
          </p:cNvPr>
          <p:cNvSpPr/>
          <p:nvPr/>
        </p:nvSpPr>
        <p:spPr>
          <a:xfrm>
            <a:off x="5852552" y="4071313"/>
            <a:ext cx="736813" cy="1268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6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10/03/2024</a:t>
            </a:r>
            <a:endParaRPr lang="it-IT" sz="10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2" name="Rechteck 1051">
            <a:extLst>
              <a:ext uri="{FF2B5EF4-FFF2-40B4-BE49-F238E27FC236}">
                <a16:creationId xmlns:a16="http://schemas.microsoft.com/office/drawing/2014/main" id="{9E5EC7F1-ADEA-CC9B-EBA4-36F7992DA7FA}"/>
              </a:ext>
            </a:extLst>
          </p:cNvPr>
          <p:cNvSpPr/>
          <p:nvPr/>
        </p:nvSpPr>
        <p:spPr>
          <a:xfrm>
            <a:off x="5848317" y="4250295"/>
            <a:ext cx="736813" cy="1268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6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10/03/2023</a:t>
            </a:r>
            <a:endParaRPr lang="it-IT" sz="10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3" name="Rechteck 1052">
            <a:extLst>
              <a:ext uri="{FF2B5EF4-FFF2-40B4-BE49-F238E27FC236}">
                <a16:creationId xmlns:a16="http://schemas.microsoft.com/office/drawing/2014/main" id="{09AF9A42-4463-FB25-1688-F75A70A82F3D}"/>
              </a:ext>
            </a:extLst>
          </p:cNvPr>
          <p:cNvSpPr/>
          <p:nvPr/>
        </p:nvSpPr>
        <p:spPr>
          <a:xfrm>
            <a:off x="5844083" y="3881270"/>
            <a:ext cx="736813" cy="1268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6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10/03/2025</a:t>
            </a:r>
            <a:endParaRPr lang="it-IT" sz="10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4" name="Pfeil: nach rechts 1053">
            <a:extLst>
              <a:ext uri="{FF2B5EF4-FFF2-40B4-BE49-F238E27FC236}">
                <a16:creationId xmlns:a16="http://schemas.microsoft.com/office/drawing/2014/main" id="{64BB2067-575A-8DF8-9BB2-934088383F37}"/>
              </a:ext>
            </a:extLst>
          </p:cNvPr>
          <p:cNvSpPr/>
          <p:nvPr/>
        </p:nvSpPr>
        <p:spPr bwMode="auto">
          <a:xfrm rot="2025664">
            <a:off x="8424765" y="3402998"/>
            <a:ext cx="509282" cy="77748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33" name="Textfeld 1032">
            <a:extLst>
              <a:ext uri="{FF2B5EF4-FFF2-40B4-BE49-F238E27FC236}">
                <a16:creationId xmlns:a16="http://schemas.microsoft.com/office/drawing/2014/main" id="{E31F3344-7483-9D63-4CCE-88D92798CC66}"/>
              </a:ext>
            </a:extLst>
          </p:cNvPr>
          <p:cNvSpPr txBox="1"/>
          <p:nvPr/>
        </p:nvSpPr>
        <p:spPr>
          <a:xfrm>
            <a:off x="7650480" y="2987642"/>
            <a:ext cx="1210638" cy="338554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800" b="1">
                <a:latin typeface="Calibri" panose="020F0502020204030204" pitchFamily="34" charset="0"/>
                <a:cs typeface="Calibri" panose="020F0502020204030204" pitchFamily="34" charset="0"/>
              </a:rPr>
              <a:t>Visualizza le richieste in dettaglio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C41B1F4-1AAB-361B-3C31-795D302BA3C9}"/>
              </a:ext>
            </a:extLst>
          </p:cNvPr>
          <p:cNvSpPr txBox="1"/>
          <p:nvPr/>
        </p:nvSpPr>
        <p:spPr>
          <a:xfrm>
            <a:off x="7307486" y="3008248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" name="Textfeld 2">
            <a:extLst>
              <a:ext uri="{FF2B5EF4-FFF2-40B4-BE49-F238E27FC236}">
                <a16:creationId xmlns:a16="http://schemas.microsoft.com/office/drawing/2014/main" id="{CB81D42A-840B-2B26-8DD6-D4C72D55B347}"/>
              </a:ext>
            </a:extLst>
          </p:cNvPr>
          <p:cNvSpPr txBox="1"/>
          <p:nvPr/>
        </p:nvSpPr>
        <p:spPr>
          <a:xfrm>
            <a:off x="974701" y="434911"/>
            <a:ext cx="7461483" cy="369332"/>
          </a:xfrm>
          <a:prstGeom prst="rect">
            <a:avLst/>
          </a:prstGeom>
          <a:solidFill>
            <a:srgbClr val="FFC9C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algn="ctr">
              <a:spcBef>
                <a:spcPts val="0"/>
              </a:spcBef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it-IT"/>
              <a:t>Come è strutturata la pagina iniziale del Runts?</a:t>
            </a:r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BC2FBB8-61E9-7F3A-F7F8-CDB9DE02452E}"/>
              </a:ext>
            </a:extLst>
          </p:cNvPr>
          <p:cNvSpPr/>
          <p:nvPr/>
        </p:nvSpPr>
        <p:spPr>
          <a:xfrm>
            <a:off x="3106725" y="3700477"/>
            <a:ext cx="1124388" cy="1434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6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lang="it-IT" sz="10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18F9810-6AF9-8998-7DCC-41A4602D9178}"/>
              </a:ext>
            </a:extLst>
          </p:cNvPr>
          <p:cNvSpPr/>
          <p:nvPr/>
        </p:nvSpPr>
        <p:spPr>
          <a:xfrm>
            <a:off x="3106725" y="3878070"/>
            <a:ext cx="1124388" cy="1434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6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lang="it-IT" sz="10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1787E7D-EBCA-134A-A516-CB17178603D7}"/>
              </a:ext>
            </a:extLst>
          </p:cNvPr>
          <p:cNvSpPr/>
          <p:nvPr/>
        </p:nvSpPr>
        <p:spPr>
          <a:xfrm>
            <a:off x="3106725" y="4053816"/>
            <a:ext cx="1124388" cy="1434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6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lang="it-IT" sz="10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6B5D3D7-CA5D-43BA-CFEB-3897E94E6646}"/>
              </a:ext>
            </a:extLst>
          </p:cNvPr>
          <p:cNvSpPr/>
          <p:nvPr/>
        </p:nvSpPr>
        <p:spPr>
          <a:xfrm>
            <a:off x="3106725" y="4241001"/>
            <a:ext cx="1124388" cy="1434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6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lang="it-IT" sz="10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6E1DB02-389A-47ED-D725-BD2676F48EDC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-39-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6578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633B229-ABAD-AD98-5B0A-B3946022D2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083"/>
          <a:stretch>
            <a:fillRect/>
          </a:stretch>
        </p:blipFill>
        <p:spPr>
          <a:xfrm>
            <a:off x="0" y="687943"/>
            <a:ext cx="9144000" cy="518393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D9A3F5F-AAE6-82D8-C1AC-AB5A428B1534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3461699-95F4-6205-6DF9-18E4F1B44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CA40E252-A6C3-2C0E-4F81-5D0B26670351}"/>
              </a:ext>
            </a:extLst>
          </p:cNvPr>
          <p:cNvSpPr/>
          <p:nvPr/>
        </p:nvSpPr>
        <p:spPr bwMode="auto">
          <a:xfrm rot="8422507">
            <a:off x="500091" y="2131701"/>
            <a:ext cx="581090" cy="229532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BEAAA04-DD96-1B29-99C4-D210F3A4CC44}"/>
              </a:ext>
            </a:extLst>
          </p:cNvPr>
          <p:cNvSpPr txBox="1"/>
          <p:nvPr/>
        </p:nvSpPr>
        <p:spPr>
          <a:xfrm>
            <a:off x="1376292" y="1632408"/>
            <a:ext cx="4035721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200" b="1">
                <a:latin typeface="Calibri" panose="020F0502020204030204" pitchFamily="34" charset="0"/>
                <a:cs typeface="Calibri" panose="020F0502020204030204" pitchFamily="34" charset="0"/>
              </a:rPr>
              <a:t>Cliccando su </a:t>
            </a:r>
            <a:r>
              <a:rPr lang="it-IT" sz="1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lista pratiche </a:t>
            </a:r>
            <a:r>
              <a:rPr lang="it-IT" sz="1200" b="1">
                <a:latin typeface="Calibri" panose="020F0502020204030204" pitchFamily="34" charset="0"/>
                <a:cs typeface="Calibri" panose="020F0502020204030204" pitchFamily="34" charset="0"/>
              </a:rPr>
              <a:t>è possibile visualizzare tutte le richieste da voi presentate.</a:t>
            </a:r>
          </a:p>
          <a:p>
            <a:r>
              <a:rPr lang="it-IT" sz="1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Attenzione: non sono visibili le richieste presentate per conto della vostra associazione ma non da voi personalmente.</a:t>
            </a:r>
            <a:endParaRPr lang="de-DE" sz="12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9FD1FF2-4FA9-9BF7-8E61-2CF82823B903}"/>
              </a:ext>
            </a:extLst>
          </p:cNvPr>
          <p:cNvSpPr txBox="1"/>
          <p:nvPr/>
        </p:nvSpPr>
        <p:spPr>
          <a:xfrm>
            <a:off x="1062235" y="1678348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BFC4510-4CF9-05D5-C366-43E8C449BCFC}"/>
              </a:ext>
            </a:extLst>
          </p:cNvPr>
          <p:cNvSpPr txBox="1"/>
          <p:nvPr/>
        </p:nvSpPr>
        <p:spPr>
          <a:xfrm>
            <a:off x="2337688" y="2813839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BE2908C-2291-4999-5754-16FBDAFEE77B}"/>
              </a:ext>
            </a:extLst>
          </p:cNvPr>
          <p:cNvSpPr txBox="1"/>
          <p:nvPr/>
        </p:nvSpPr>
        <p:spPr>
          <a:xfrm>
            <a:off x="915705" y="5150021"/>
            <a:ext cx="2288927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Qui potete vedere il </a:t>
            </a:r>
            <a:r>
              <a:rPr lang="it-IT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tipo di richiesta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C5E88C4-274E-CAB4-158F-18310C9D8F48}"/>
              </a:ext>
            </a:extLst>
          </p:cNvPr>
          <p:cNvSpPr txBox="1"/>
          <p:nvPr/>
        </p:nvSpPr>
        <p:spPr>
          <a:xfrm>
            <a:off x="601695" y="5120171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D37104F-BF3E-A5AD-AA51-7FCD4A460E65}"/>
              </a:ext>
            </a:extLst>
          </p:cNvPr>
          <p:cNvSpPr txBox="1"/>
          <p:nvPr/>
        </p:nvSpPr>
        <p:spPr>
          <a:xfrm>
            <a:off x="7132053" y="2805373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476A2AD-3C36-3AD7-6587-8B77C31A3B7D}"/>
              </a:ext>
            </a:extLst>
          </p:cNvPr>
          <p:cNvSpPr txBox="1"/>
          <p:nvPr/>
        </p:nvSpPr>
        <p:spPr>
          <a:xfrm>
            <a:off x="601695" y="5678970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9FDD42C-7083-D4F5-7F53-B1609319A43F}"/>
              </a:ext>
            </a:extLst>
          </p:cNvPr>
          <p:cNvSpPr txBox="1"/>
          <p:nvPr/>
        </p:nvSpPr>
        <p:spPr>
          <a:xfrm>
            <a:off x="954774" y="5643773"/>
            <a:ext cx="5437317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Qui è possibile vedere lo </a:t>
            </a:r>
            <a:r>
              <a:rPr lang="it-IT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stato della domanda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. «</a:t>
            </a:r>
            <a:r>
              <a:rPr lang="it-IT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Trasmessa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» significa che è stata inviata, «</a:t>
            </a:r>
            <a:r>
              <a:rPr lang="it-IT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Iscritta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» significa che è stata approvata e registrata dal nostro ufficio.</a:t>
            </a:r>
            <a:endParaRPr lang="de-DE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F1DEF31-656F-43A0-30BF-5B9F7154267B}"/>
              </a:ext>
            </a:extLst>
          </p:cNvPr>
          <p:cNvSpPr/>
          <p:nvPr/>
        </p:nvSpPr>
        <p:spPr>
          <a:xfrm>
            <a:off x="5550774" y="3405340"/>
            <a:ext cx="1564128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9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lang="it-IT" sz="14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858A491-0633-4DC1-1D6F-DFB963DBBC71}"/>
              </a:ext>
            </a:extLst>
          </p:cNvPr>
          <p:cNvSpPr/>
          <p:nvPr/>
        </p:nvSpPr>
        <p:spPr>
          <a:xfrm>
            <a:off x="5550772" y="3720566"/>
            <a:ext cx="1815875" cy="19977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9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lang="it-IT" sz="1400" kern="100">
              <a:solidFill>
                <a:schemeClr val="tx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FB7EDF7-E1EC-6D1A-2070-FA3F6C1FAEBC}"/>
              </a:ext>
            </a:extLst>
          </p:cNvPr>
          <p:cNvSpPr/>
          <p:nvPr/>
        </p:nvSpPr>
        <p:spPr>
          <a:xfrm>
            <a:off x="5546540" y="4051180"/>
            <a:ext cx="1633194" cy="16142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9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lang="it-IT" sz="1400" kern="100">
              <a:solidFill>
                <a:schemeClr val="tx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8CED6F7-8579-DAD0-D472-9FA886878B82}"/>
              </a:ext>
            </a:extLst>
          </p:cNvPr>
          <p:cNvSpPr/>
          <p:nvPr/>
        </p:nvSpPr>
        <p:spPr>
          <a:xfrm>
            <a:off x="5542064" y="4367810"/>
            <a:ext cx="1572838" cy="1708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9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D8FFFA9D-915E-D5C2-CCEF-8E2AE1AD7354}"/>
              </a:ext>
            </a:extLst>
          </p:cNvPr>
          <p:cNvSpPr/>
          <p:nvPr/>
        </p:nvSpPr>
        <p:spPr>
          <a:xfrm>
            <a:off x="5542064" y="4654457"/>
            <a:ext cx="1581547" cy="20857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9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MEIN VEREIN EO</a:t>
            </a:r>
            <a:endParaRPr lang="it-IT" sz="1400" kern="100">
              <a:solidFill>
                <a:schemeClr val="tx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7A0470E-CCFF-D2D3-DBD8-A0A158A835CC}"/>
              </a:ext>
            </a:extLst>
          </p:cNvPr>
          <p:cNvSpPr/>
          <p:nvPr/>
        </p:nvSpPr>
        <p:spPr>
          <a:xfrm>
            <a:off x="3129029" y="3405231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9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1234561</a:t>
            </a:r>
            <a:endParaRPr lang="it-IT" sz="14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8CCE3AD1-1524-06AE-C3F8-FF63EBAB94C1}"/>
              </a:ext>
            </a:extLst>
          </p:cNvPr>
          <p:cNvSpPr/>
          <p:nvPr/>
        </p:nvSpPr>
        <p:spPr>
          <a:xfrm>
            <a:off x="3120320" y="3723172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9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1234562</a:t>
            </a:r>
            <a:endParaRPr lang="it-IT" sz="18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7B7656F3-DF8C-17BD-042A-DFC7261C6EFE}"/>
              </a:ext>
            </a:extLst>
          </p:cNvPr>
          <p:cNvSpPr/>
          <p:nvPr/>
        </p:nvSpPr>
        <p:spPr>
          <a:xfrm>
            <a:off x="3120320" y="4043165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9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1234563</a:t>
            </a:r>
            <a:endParaRPr lang="it-IT" sz="14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31D66128-397A-FEA0-928B-BBBC31C63ED9}"/>
              </a:ext>
            </a:extLst>
          </p:cNvPr>
          <p:cNvSpPr/>
          <p:nvPr/>
        </p:nvSpPr>
        <p:spPr>
          <a:xfrm>
            <a:off x="3120320" y="4370959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9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1234564</a:t>
            </a:r>
            <a:endParaRPr lang="it-IT" sz="14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5A0325D-3523-C363-0B26-9BBBCFE3A712}"/>
              </a:ext>
            </a:extLst>
          </p:cNvPr>
          <p:cNvSpPr/>
          <p:nvPr/>
        </p:nvSpPr>
        <p:spPr>
          <a:xfrm>
            <a:off x="3129029" y="4671190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9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1234565</a:t>
            </a:r>
            <a:endParaRPr lang="it-IT" sz="14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A806859-22AC-72D9-4F24-7384259D9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18705">
            <a:off x="1963800" y="3228634"/>
            <a:ext cx="445047" cy="29873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26C5927-9BD4-D00D-7C15-368EE0370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80146">
            <a:off x="7484919" y="2944115"/>
            <a:ext cx="445047" cy="2987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FC3EDE4C-73F2-F225-532F-3E38C9A8ACCC}"/>
              </a:ext>
            </a:extLst>
          </p:cNvPr>
          <p:cNvSpPr/>
          <p:nvPr/>
        </p:nvSpPr>
        <p:spPr>
          <a:xfrm>
            <a:off x="5537828" y="4679370"/>
            <a:ext cx="1572838" cy="1708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9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E7E38AB-2ECB-A506-5670-C144108A70A5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-40-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947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37B3DA5-16BE-F3C4-2F35-C7957E9DBA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257" t="342" r="119" b="-342"/>
          <a:stretch>
            <a:fillRect/>
          </a:stretch>
        </p:blipFill>
        <p:spPr>
          <a:xfrm>
            <a:off x="6927" y="687944"/>
            <a:ext cx="9137073" cy="457166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C6B0493-50F6-2B8F-AF27-856E1B122BD9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564EF87-AF69-F036-AF30-622A89A98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09F3E25-A53B-697E-1FD5-FD3727821278}"/>
              </a:ext>
            </a:extLst>
          </p:cNvPr>
          <p:cNvSpPr txBox="1"/>
          <p:nvPr/>
        </p:nvSpPr>
        <p:spPr>
          <a:xfrm>
            <a:off x="5496438" y="5196897"/>
            <a:ext cx="3081504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 Qui potete visualizzare </a:t>
            </a:r>
            <a:r>
              <a:rPr lang="it-IT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richieste in dettaglio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C0F9985-5DA4-82FC-34CD-22127E86CCA0}"/>
              </a:ext>
            </a:extLst>
          </p:cNvPr>
          <p:cNvSpPr txBox="1"/>
          <p:nvPr/>
        </p:nvSpPr>
        <p:spPr>
          <a:xfrm>
            <a:off x="8016169" y="2620645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A70AD15-0AB2-DB7A-832A-A20A935ECB8B}"/>
              </a:ext>
            </a:extLst>
          </p:cNvPr>
          <p:cNvSpPr txBox="1"/>
          <p:nvPr/>
        </p:nvSpPr>
        <p:spPr>
          <a:xfrm>
            <a:off x="5188184" y="5177543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E4861EE-FCBE-83AD-573C-44A36739CB71}"/>
              </a:ext>
            </a:extLst>
          </p:cNvPr>
          <p:cNvSpPr/>
          <p:nvPr/>
        </p:nvSpPr>
        <p:spPr>
          <a:xfrm>
            <a:off x="6470910" y="817833"/>
            <a:ext cx="789261" cy="235061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TIZIO TIZIANI</a:t>
            </a:r>
            <a:endParaRPr lang="it-IT" sz="7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19776EF-B131-EF1C-15D4-0DE13555B7AA}"/>
              </a:ext>
            </a:extLst>
          </p:cNvPr>
          <p:cNvSpPr/>
          <p:nvPr/>
        </p:nvSpPr>
        <p:spPr>
          <a:xfrm>
            <a:off x="6374580" y="3060817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8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123456789101</a:t>
            </a:r>
            <a:endParaRPr lang="it-IT" sz="1200" kern="100">
              <a:solidFill>
                <a:schemeClr val="tx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D82FE22-1977-220C-5CB7-4C5194F5DBB8}"/>
              </a:ext>
            </a:extLst>
          </p:cNvPr>
          <p:cNvSpPr/>
          <p:nvPr/>
        </p:nvSpPr>
        <p:spPr>
          <a:xfrm>
            <a:off x="6366110" y="3341235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8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123456789101</a:t>
            </a:r>
            <a:endParaRPr lang="it-IT" sz="1200" kern="100">
              <a:solidFill>
                <a:schemeClr val="tx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C1E09EF-0316-CFDA-6A64-806AAF87CF81}"/>
              </a:ext>
            </a:extLst>
          </p:cNvPr>
          <p:cNvSpPr/>
          <p:nvPr/>
        </p:nvSpPr>
        <p:spPr>
          <a:xfrm>
            <a:off x="6366114" y="3631753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8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123456789101</a:t>
            </a:r>
            <a:endParaRPr lang="it-IT" sz="1400" kern="100">
              <a:solidFill>
                <a:schemeClr val="tx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2162152-FDE2-6B01-D475-9EAA0DCEC220}"/>
              </a:ext>
            </a:extLst>
          </p:cNvPr>
          <p:cNvSpPr/>
          <p:nvPr/>
        </p:nvSpPr>
        <p:spPr>
          <a:xfrm>
            <a:off x="6357644" y="3904769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8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123456789101</a:t>
            </a:r>
            <a:endParaRPr lang="it-IT" sz="1400" kern="100">
              <a:solidFill>
                <a:schemeClr val="tx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F7B8DDA-4FFD-29F3-CF1E-08F6497FBF7C}"/>
              </a:ext>
            </a:extLst>
          </p:cNvPr>
          <p:cNvSpPr/>
          <p:nvPr/>
        </p:nvSpPr>
        <p:spPr>
          <a:xfrm>
            <a:off x="6353411" y="4178226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8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123456789101</a:t>
            </a:r>
            <a:endParaRPr lang="it-IT" sz="1200" kern="100">
              <a:solidFill>
                <a:schemeClr val="tx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552FDFD-C81C-F05D-3B0E-5D2D19B97B2B}"/>
              </a:ext>
            </a:extLst>
          </p:cNvPr>
          <p:cNvSpPr/>
          <p:nvPr/>
        </p:nvSpPr>
        <p:spPr>
          <a:xfrm>
            <a:off x="4241966" y="3055116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8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10/03/2026</a:t>
            </a:r>
            <a:endParaRPr lang="it-IT" sz="800" kern="100">
              <a:solidFill>
                <a:schemeClr val="tx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2E54E14-D333-2021-00EF-283CAAA3064E}"/>
              </a:ext>
            </a:extLst>
          </p:cNvPr>
          <p:cNvSpPr/>
          <p:nvPr/>
        </p:nvSpPr>
        <p:spPr>
          <a:xfrm>
            <a:off x="4239599" y="3332769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8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10/03/2025</a:t>
            </a:r>
            <a:endParaRPr lang="it-IT" sz="800" kern="100">
              <a:solidFill>
                <a:schemeClr val="tx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90592A4E-C82D-5CEF-07B0-D677A0C71F7D}"/>
              </a:ext>
            </a:extLst>
          </p:cNvPr>
          <p:cNvSpPr/>
          <p:nvPr/>
        </p:nvSpPr>
        <p:spPr>
          <a:xfrm>
            <a:off x="4239599" y="3601956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8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10/03/2025</a:t>
            </a:r>
            <a:endParaRPr lang="it-IT" sz="800" kern="100">
              <a:solidFill>
                <a:schemeClr val="tx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9FF1B9D5-991C-6D5F-2D92-ED67B909B1AD}"/>
              </a:ext>
            </a:extLst>
          </p:cNvPr>
          <p:cNvSpPr/>
          <p:nvPr/>
        </p:nvSpPr>
        <p:spPr>
          <a:xfrm>
            <a:off x="4235366" y="3891236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8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10/03/2024</a:t>
            </a:r>
            <a:endParaRPr lang="it-IT" sz="800" kern="100">
              <a:solidFill>
                <a:schemeClr val="tx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F9C9BC88-0D6E-4ECB-A789-55AFE3762F36}"/>
              </a:ext>
            </a:extLst>
          </p:cNvPr>
          <p:cNvSpPr/>
          <p:nvPr/>
        </p:nvSpPr>
        <p:spPr>
          <a:xfrm>
            <a:off x="4237835" y="4178226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8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10/03/2023</a:t>
            </a:r>
            <a:endParaRPr lang="it-IT" sz="800" kern="100">
              <a:solidFill>
                <a:schemeClr val="tx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347295B-0FBB-B15C-0905-2E4136E3E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063856">
            <a:off x="8320193" y="2884586"/>
            <a:ext cx="445047" cy="29873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DE40D5FD-8E3B-5B08-6E9A-0AEE373EB096}"/>
              </a:ext>
            </a:extLst>
          </p:cNvPr>
          <p:cNvSpPr/>
          <p:nvPr/>
        </p:nvSpPr>
        <p:spPr>
          <a:xfrm>
            <a:off x="90498" y="3078881"/>
            <a:ext cx="1564128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8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lang="it-IT" sz="12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9B11D25-7F76-F28B-EE36-7EE355676797}"/>
              </a:ext>
            </a:extLst>
          </p:cNvPr>
          <p:cNvSpPr/>
          <p:nvPr/>
        </p:nvSpPr>
        <p:spPr>
          <a:xfrm>
            <a:off x="90498" y="3363925"/>
            <a:ext cx="1564128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8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lang="it-IT" sz="12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3C3586E1-49E0-CB5F-0CE1-BE086348AC60}"/>
              </a:ext>
            </a:extLst>
          </p:cNvPr>
          <p:cNvSpPr/>
          <p:nvPr/>
        </p:nvSpPr>
        <p:spPr>
          <a:xfrm>
            <a:off x="90498" y="3635266"/>
            <a:ext cx="1564128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8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lang="it-IT" sz="12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5C010AFB-BD23-D514-77AC-B4604E417CA5}"/>
              </a:ext>
            </a:extLst>
          </p:cNvPr>
          <p:cNvSpPr/>
          <p:nvPr/>
        </p:nvSpPr>
        <p:spPr>
          <a:xfrm>
            <a:off x="90498" y="3910848"/>
            <a:ext cx="1564128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8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lang="it-IT" sz="12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02D308CA-55CA-C5F9-8FA5-11BE546048CF}"/>
              </a:ext>
            </a:extLst>
          </p:cNvPr>
          <p:cNvSpPr/>
          <p:nvPr/>
        </p:nvSpPr>
        <p:spPr>
          <a:xfrm>
            <a:off x="90498" y="4186691"/>
            <a:ext cx="1564128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8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lang="it-IT" sz="12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F098B88-046D-5F70-E582-95C7D58D7657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-41-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565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7CF7A-3889-05B4-6C6F-9EEED0EEE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825F7C2-B276-773D-E773-0C621077A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7" y="1050840"/>
            <a:ext cx="9144000" cy="310670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20DC05D-3485-448B-9A66-8874C57201FE}"/>
              </a:ext>
            </a:extLst>
          </p:cNvPr>
          <p:cNvSpPr/>
          <p:nvPr/>
        </p:nvSpPr>
        <p:spPr>
          <a:xfrm>
            <a:off x="398431" y="622494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43826F-1FF5-C5EB-EE24-E2C010F46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8C0B53B8-3412-10C1-E15C-437F948A7141}"/>
              </a:ext>
            </a:extLst>
          </p:cNvPr>
          <p:cNvSpPr/>
          <p:nvPr/>
        </p:nvSpPr>
        <p:spPr bwMode="auto">
          <a:xfrm>
            <a:off x="5102352" y="3517392"/>
            <a:ext cx="487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5AD0E0B-7278-E02E-E01D-E25509DA3A31}"/>
              </a:ext>
            </a:extLst>
          </p:cNvPr>
          <p:cNvSpPr/>
          <p:nvPr/>
        </p:nvSpPr>
        <p:spPr>
          <a:xfrm>
            <a:off x="7339517" y="1056707"/>
            <a:ext cx="682650" cy="235061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6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TIZIO TIZIANI</a:t>
            </a:r>
            <a:endParaRPr lang="it-IT" sz="6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EA170CE-B61B-FD46-59FC-8B5977D94BF8}"/>
              </a:ext>
            </a:extLst>
          </p:cNvPr>
          <p:cNvSpPr/>
          <p:nvPr/>
        </p:nvSpPr>
        <p:spPr bwMode="auto">
          <a:xfrm>
            <a:off x="8403554" y="1007198"/>
            <a:ext cx="323121" cy="2697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B3374DA-C899-4F1C-FC3A-C9956833D44F}"/>
              </a:ext>
            </a:extLst>
          </p:cNvPr>
          <p:cNvSpPr txBox="1"/>
          <p:nvPr/>
        </p:nvSpPr>
        <p:spPr>
          <a:xfrm>
            <a:off x="8424720" y="1253895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DA9B9FD-78E9-CFE1-3896-0F17CBBB668D}"/>
              </a:ext>
            </a:extLst>
          </p:cNvPr>
          <p:cNvSpPr txBox="1"/>
          <p:nvPr/>
        </p:nvSpPr>
        <p:spPr>
          <a:xfrm>
            <a:off x="390587" y="4744335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68120A8-D32D-A40A-DDDE-E88DED049FF7}"/>
              </a:ext>
            </a:extLst>
          </p:cNvPr>
          <p:cNvSpPr txBox="1"/>
          <p:nvPr/>
        </p:nvSpPr>
        <p:spPr>
          <a:xfrm>
            <a:off x="744130" y="4746861"/>
            <a:ext cx="5196576" cy="261610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1100" dirty="0">
                <a:latin typeface="Calibri"/>
                <a:ea typeface="Calibri"/>
                <a:cs typeface="Calibri"/>
              </a:rPr>
              <a:t>Il puntino rosso sulla </a:t>
            </a:r>
            <a:r>
              <a:rPr lang="it-IT" sz="11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campanellina</a:t>
            </a:r>
            <a:r>
              <a:rPr lang="it-IT" sz="1100" dirty="0">
                <a:latin typeface="Calibri"/>
                <a:ea typeface="Calibri"/>
                <a:cs typeface="Calibri"/>
              </a:rPr>
              <a:t> ci indica che avete ricevuto un </a:t>
            </a:r>
            <a:r>
              <a:rPr lang="it-IT" sz="11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nuovo messaggio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A05F979-4FB2-7B63-5308-420FDFBE217A}"/>
              </a:ext>
            </a:extLst>
          </p:cNvPr>
          <p:cNvSpPr txBox="1"/>
          <p:nvPr/>
        </p:nvSpPr>
        <p:spPr>
          <a:xfrm>
            <a:off x="398431" y="5161280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FDF4CBB-CE5B-8FC2-D352-E33065D97296}"/>
              </a:ext>
            </a:extLst>
          </p:cNvPr>
          <p:cNvSpPr txBox="1"/>
          <p:nvPr/>
        </p:nvSpPr>
        <p:spPr>
          <a:xfrm>
            <a:off x="752398" y="5186127"/>
            <a:ext cx="2168115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Ci troviamo nella sezione </a:t>
            </a:r>
            <a:r>
              <a:rPr lang="it-IT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messaggi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F41ED2F-DD47-F50D-6321-34B5DA8A82C0}"/>
              </a:ext>
            </a:extLst>
          </p:cNvPr>
          <p:cNvSpPr txBox="1"/>
          <p:nvPr/>
        </p:nvSpPr>
        <p:spPr>
          <a:xfrm>
            <a:off x="748574" y="5620047"/>
            <a:ext cx="3463592" cy="261610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1100">
                <a:latin typeface="Calibri"/>
                <a:ea typeface="Calibri"/>
                <a:cs typeface="Calibri"/>
              </a:rPr>
              <a:t>Qui potete vedere le singole </a:t>
            </a:r>
            <a:r>
              <a:rPr lang="it-IT" sz="11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pratiche</a:t>
            </a:r>
            <a:r>
              <a:rPr lang="it-IT" sz="1100">
                <a:latin typeface="Calibri"/>
                <a:ea typeface="Calibri"/>
                <a:cs typeface="Calibri"/>
              </a:rPr>
              <a:t> e i relativi messaggi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747B419-8A49-E560-5553-F5B0506BA4FB}"/>
              </a:ext>
            </a:extLst>
          </p:cNvPr>
          <p:cNvSpPr txBox="1"/>
          <p:nvPr/>
        </p:nvSpPr>
        <p:spPr>
          <a:xfrm>
            <a:off x="402587" y="5596083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E3297D95-C43C-C141-E556-E75EE157A561}"/>
              </a:ext>
            </a:extLst>
          </p:cNvPr>
          <p:cNvSpPr/>
          <p:nvPr/>
        </p:nvSpPr>
        <p:spPr bwMode="auto">
          <a:xfrm>
            <a:off x="4705388" y="2092374"/>
            <a:ext cx="572664" cy="36389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B1F542A-2677-73C1-F2D7-F0E604DDEB6D}"/>
              </a:ext>
            </a:extLst>
          </p:cNvPr>
          <p:cNvSpPr txBox="1"/>
          <p:nvPr/>
        </p:nvSpPr>
        <p:spPr>
          <a:xfrm>
            <a:off x="4374306" y="1984879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863D196-03D7-0686-FDDD-E6116235519F}"/>
              </a:ext>
            </a:extLst>
          </p:cNvPr>
          <p:cNvSpPr txBox="1"/>
          <p:nvPr/>
        </p:nvSpPr>
        <p:spPr>
          <a:xfrm>
            <a:off x="752872" y="6057880"/>
            <a:ext cx="3035961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Qui è possibile visualizzare i </a:t>
            </a:r>
            <a:r>
              <a:rPr lang="it-IT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messaggi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 in dettaglio</a:t>
            </a:r>
          </a:p>
        </p:txBody>
      </p:sp>
      <p:sp>
        <p:nvSpPr>
          <p:cNvPr id="1044" name="Rechteck 1043">
            <a:extLst>
              <a:ext uri="{FF2B5EF4-FFF2-40B4-BE49-F238E27FC236}">
                <a16:creationId xmlns:a16="http://schemas.microsoft.com/office/drawing/2014/main" id="{BC85B533-FE4B-FC88-B0C4-CA087BE85C7F}"/>
              </a:ext>
            </a:extLst>
          </p:cNvPr>
          <p:cNvSpPr/>
          <p:nvPr/>
        </p:nvSpPr>
        <p:spPr>
          <a:xfrm>
            <a:off x="1117729" y="3730464"/>
            <a:ext cx="1522782" cy="59223"/>
          </a:xfrm>
          <a:prstGeom prst="rect">
            <a:avLst/>
          </a:prstGeom>
          <a:solidFill>
            <a:srgbClr val="E4F2FF"/>
          </a:solidFill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45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PRATICA TSFO-01_001234565</a:t>
            </a:r>
            <a:endParaRPr lang="it-IT" sz="4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C6F43D7-2464-80DD-7F65-BC7CF6328C69}"/>
              </a:ext>
            </a:extLst>
          </p:cNvPr>
          <p:cNvSpPr txBox="1"/>
          <p:nvPr/>
        </p:nvSpPr>
        <p:spPr>
          <a:xfrm>
            <a:off x="403158" y="6034077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41" name="Rechteck 1040">
            <a:extLst>
              <a:ext uri="{FF2B5EF4-FFF2-40B4-BE49-F238E27FC236}">
                <a16:creationId xmlns:a16="http://schemas.microsoft.com/office/drawing/2014/main" id="{B07220DA-1543-7503-6976-5D2F7969DE5B}"/>
              </a:ext>
            </a:extLst>
          </p:cNvPr>
          <p:cNvSpPr/>
          <p:nvPr/>
        </p:nvSpPr>
        <p:spPr>
          <a:xfrm>
            <a:off x="1121962" y="3798153"/>
            <a:ext cx="1636932" cy="86861"/>
          </a:xfrm>
          <a:prstGeom prst="rect">
            <a:avLst/>
          </a:prstGeom>
          <a:solidFill>
            <a:srgbClr val="E4F2FF"/>
          </a:solidFill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45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lang="it-IT" sz="4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6" name="Ellipse 1035">
            <a:extLst>
              <a:ext uri="{FF2B5EF4-FFF2-40B4-BE49-F238E27FC236}">
                <a16:creationId xmlns:a16="http://schemas.microsoft.com/office/drawing/2014/main" id="{93AB56F4-F6BF-50A9-5509-05C7E30139BB}"/>
              </a:ext>
            </a:extLst>
          </p:cNvPr>
          <p:cNvSpPr/>
          <p:nvPr/>
        </p:nvSpPr>
        <p:spPr bwMode="auto">
          <a:xfrm>
            <a:off x="645225" y="2419446"/>
            <a:ext cx="379785" cy="28217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37" name="Textfeld 1036">
            <a:extLst>
              <a:ext uri="{FF2B5EF4-FFF2-40B4-BE49-F238E27FC236}">
                <a16:creationId xmlns:a16="http://schemas.microsoft.com/office/drawing/2014/main" id="{96AA36DC-6C8F-4E32-CBF7-9DE8AFDA0B4D}"/>
              </a:ext>
            </a:extLst>
          </p:cNvPr>
          <p:cNvSpPr txBox="1"/>
          <p:nvPr/>
        </p:nvSpPr>
        <p:spPr>
          <a:xfrm>
            <a:off x="804863" y="2138767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38" name="Ellipse 1037">
            <a:extLst>
              <a:ext uri="{FF2B5EF4-FFF2-40B4-BE49-F238E27FC236}">
                <a16:creationId xmlns:a16="http://schemas.microsoft.com/office/drawing/2014/main" id="{4B2AFA93-F9A5-4D84-FD80-B7EB6B167215}"/>
              </a:ext>
            </a:extLst>
          </p:cNvPr>
          <p:cNvSpPr/>
          <p:nvPr/>
        </p:nvSpPr>
        <p:spPr bwMode="auto">
          <a:xfrm>
            <a:off x="-139941" y="2112395"/>
            <a:ext cx="531107" cy="34387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39" name="Textfeld 1038">
            <a:extLst>
              <a:ext uri="{FF2B5EF4-FFF2-40B4-BE49-F238E27FC236}">
                <a16:creationId xmlns:a16="http://schemas.microsoft.com/office/drawing/2014/main" id="{833E81C6-4678-9897-3BE3-20DCF2F6D7E4}"/>
              </a:ext>
            </a:extLst>
          </p:cNvPr>
          <p:cNvSpPr txBox="1"/>
          <p:nvPr/>
        </p:nvSpPr>
        <p:spPr>
          <a:xfrm>
            <a:off x="446634" y="1993031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42" name="Rechteck 1041">
            <a:extLst>
              <a:ext uri="{FF2B5EF4-FFF2-40B4-BE49-F238E27FC236}">
                <a16:creationId xmlns:a16="http://schemas.microsoft.com/office/drawing/2014/main" id="{D0D79733-EE6E-4E5C-085C-F3C9293978C1}"/>
              </a:ext>
            </a:extLst>
          </p:cNvPr>
          <p:cNvSpPr/>
          <p:nvPr/>
        </p:nvSpPr>
        <p:spPr>
          <a:xfrm>
            <a:off x="1117729" y="2830431"/>
            <a:ext cx="2514470" cy="10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45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</a:p>
        </p:txBody>
      </p:sp>
      <p:sp>
        <p:nvSpPr>
          <p:cNvPr id="1043" name="Rechteck 1042">
            <a:extLst>
              <a:ext uri="{FF2B5EF4-FFF2-40B4-BE49-F238E27FC236}">
                <a16:creationId xmlns:a16="http://schemas.microsoft.com/office/drawing/2014/main" id="{416C15C7-5DA7-48C6-603A-2DF0EAB80895}"/>
              </a:ext>
            </a:extLst>
          </p:cNvPr>
          <p:cNvSpPr/>
          <p:nvPr/>
        </p:nvSpPr>
        <p:spPr>
          <a:xfrm>
            <a:off x="1120741" y="3200752"/>
            <a:ext cx="2237745" cy="86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45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lang="it-IT" sz="4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7" name="Rechteck 1046">
            <a:extLst>
              <a:ext uri="{FF2B5EF4-FFF2-40B4-BE49-F238E27FC236}">
                <a16:creationId xmlns:a16="http://schemas.microsoft.com/office/drawing/2014/main" id="{C0C8287E-0A38-FC74-100D-10578693154A}"/>
              </a:ext>
            </a:extLst>
          </p:cNvPr>
          <p:cNvSpPr/>
          <p:nvPr/>
        </p:nvSpPr>
        <p:spPr>
          <a:xfrm>
            <a:off x="1124511" y="3505423"/>
            <a:ext cx="2237745" cy="86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45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lang="it-IT" sz="4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5" name="Rechteck 1044">
            <a:extLst>
              <a:ext uri="{FF2B5EF4-FFF2-40B4-BE49-F238E27FC236}">
                <a16:creationId xmlns:a16="http://schemas.microsoft.com/office/drawing/2014/main" id="{5CF49C08-E3F5-64BE-0B71-D76935859BC9}"/>
              </a:ext>
            </a:extLst>
          </p:cNvPr>
          <p:cNvSpPr/>
          <p:nvPr/>
        </p:nvSpPr>
        <p:spPr>
          <a:xfrm>
            <a:off x="1113496" y="2762743"/>
            <a:ext cx="1522782" cy="59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45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PRATICA TSFO-01_001234562</a:t>
            </a:r>
            <a:endParaRPr lang="it-IT" sz="4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9" name="Rechteck 1048">
            <a:extLst>
              <a:ext uri="{FF2B5EF4-FFF2-40B4-BE49-F238E27FC236}">
                <a16:creationId xmlns:a16="http://schemas.microsoft.com/office/drawing/2014/main" id="{5FE8BF76-7028-E213-F1AB-B03AA43A0AAA}"/>
              </a:ext>
            </a:extLst>
          </p:cNvPr>
          <p:cNvSpPr/>
          <p:nvPr/>
        </p:nvSpPr>
        <p:spPr>
          <a:xfrm>
            <a:off x="1116045" y="2438945"/>
            <a:ext cx="1522782" cy="59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45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PRATICA TSFO-01_001234561</a:t>
            </a:r>
            <a:endParaRPr lang="it-IT" sz="4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2" name="Textfeld 1051">
            <a:extLst>
              <a:ext uri="{FF2B5EF4-FFF2-40B4-BE49-F238E27FC236}">
                <a16:creationId xmlns:a16="http://schemas.microsoft.com/office/drawing/2014/main" id="{35CBB973-811F-B797-CE17-1C8ABE579EE7}"/>
              </a:ext>
            </a:extLst>
          </p:cNvPr>
          <p:cNvSpPr txBox="1"/>
          <p:nvPr/>
        </p:nvSpPr>
        <p:spPr>
          <a:xfrm>
            <a:off x="412514" y="352591"/>
            <a:ext cx="7886700" cy="33855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>
                <a:latin typeface="Calibri" panose="020F0502020204030204" pitchFamily="34" charset="0"/>
                <a:cs typeface="Calibri" panose="020F0502020204030204" pitchFamily="34" charset="0"/>
              </a:rPr>
              <a:t>2. Panoramica dei messaggi ricevuti sul </a:t>
            </a:r>
            <a:r>
              <a:rPr lang="it-IT" sz="1600" b="1" err="1">
                <a:latin typeface="Calibri" panose="020F0502020204030204" pitchFamily="34" charset="0"/>
                <a:cs typeface="Calibri" panose="020F0502020204030204" pitchFamily="34" charset="0"/>
              </a:rPr>
              <a:t>Runts</a:t>
            </a:r>
            <a:endParaRPr lang="it-IT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3" name="Rechteck 1052">
            <a:extLst>
              <a:ext uri="{FF2B5EF4-FFF2-40B4-BE49-F238E27FC236}">
                <a16:creationId xmlns:a16="http://schemas.microsoft.com/office/drawing/2014/main" id="{321B42F9-A52B-B990-5ADC-A3A0BA6B3EF2}"/>
              </a:ext>
            </a:extLst>
          </p:cNvPr>
          <p:cNvSpPr/>
          <p:nvPr/>
        </p:nvSpPr>
        <p:spPr>
          <a:xfrm>
            <a:off x="1121962" y="3437567"/>
            <a:ext cx="1522782" cy="59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45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PRATICA TSFO-01_001234564</a:t>
            </a:r>
            <a:endParaRPr lang="it-IT" sz="4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4" name="Rechteck 1053">
            <a:extLst>
              <a:ext uri="{FF2B5EF4-FFF2-40B4-BE49-F238E27FC236}">
                <a16:creationId xmlns:a16="http://schemas.microsoft.com/office/drawing/2014/main" id="{749C5A7E-DA11-3D8E-EDDE-B9CB7687A1D2}"/>
              </a:ext>
            </a:extLst>
          </p:cNvPr>
          <p:cNvSpPr/>
          <p:nvPr/>
        </p:nvSpPr>
        <p:spPr>
          <a:xfrm>
            <a:off x="1121741" y="3134589"/>
            <a:ext cx="1522782" cy="59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45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PRATICA TSFO-01_001234563</a:t>
            </a:r>
            <a:endParaRPr lang="it-IT" sz="4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5" name="Rechteck 1054">
            <a:extLst>
              <a:ext uri="{FF2B5EF4-FFF2-40B4-BE49-F238E27FC236}">
                <a16:creationId xmlns:a16="http://schemas.microsoft.com/office/drawing/2014/main" id="{D87619CF-B691-8965-3229-2283B4185B37}"/>
              </a:ext>
            </a:extLst>
          </p:cNvPr>
          <p:cNvSpPr/>
          <p:nvPr/>
        </p:nvSpPr>
        <p:spPr>
          <a:xfrm>
            <a:off x="1121741" y="4035985"/>
            <a:ext cx="1522782" cy="59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45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PRATICA TSFO-01_001234566</a:t>
            </a:r>
            <a:endParaRPr lang="it-IT" sz="4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4" name="Rechteck 26623">
            <a:extLst>
              <a:ext uri="{FF2B5EF4-FFF2-40B4-BE49-F238E27FC236}">
                <a16:creationId xmlns:a16="http://schemas.microsoft.com/office/drawing/2014/main" id="{2B1F43BD-032E-D12F-C99D-8453C46BE6F8}"/>
              </a:ext>
            </a:extLst>
          </p:cNvPr>
          <p:cNvSpPr/>
          <p:nvPr/>
        </p:nvSpPr>
        <p:spPr>
          <a:xfrm>
            <a:off x="1120443" y="4118796"/>
            <a:ext cx="223774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45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lang="it-IT" sz="4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5" name="Rechteck 26624">
            <a:extLst>
              <a:ext uri="{FF2B5EF4-FFF2-40B4-BE49-F238E27FC236}">
                <a16:creationId xmlns:a16="http://schemas.microsoft.com/office/drawing/2014/main" id="{3E4E5940-7F63-ECED-5B40-3B417E6FA643}"/>
              </a:ext>
            </a:extLst>
          </p:cNvPr>
          <p:cNvSpPr/>
          <p:nvPr/>
        </p:nvSpPr>
        <p:spPr>
          <a:xfrm>
            <a:off x="1120741" y="2516155"/>
            <a:ext cx="2237745" cy="86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45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lang="it-IT" sz="4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2F2AE58-4213-F6F5-6C44-D166FCED0567}"/>
              </a:ext>
            </a:extLst>
          </p:cNvPr>
          <p:cNvSpPr/>
          <p:nvPr/>
        </p:nvSpPr>
        <p:spPr>
          <a:xfrm>
            <a:off x="1109263" y="2915959"/>
            <a:ext cx="2450970" cy="79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45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53CA4DB-1DD5-7DD6-D5E4-7E293634E0B0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-42-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366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800F2-9443-85E7-E9B0-0AED4CDB0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3558F53-9403-C6E1-4FEB-1EB167C06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4277"/>
            <a:ext cx="9144000" cy="243970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42756E4-326C-2083-F2DC-3F5717918410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59916B-CDA0-FC80-8D9F-07346DF70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D4551F9D-8D81-30EC-A4A3-462F9240C6C1}"/>
              </a:ext>
            </a:extLst>
          </p:cNvPr>
          <p:cNvSpPr/>
          <p:nvPr/>
        </p:nvSpPr>
        <p:spPr bwMode="auto">
          <a:xfrm>
            <a:off x="5102352" y="3517392"/>
            <a:ext cx="487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93237E5-1F17-6AF2-5D61-DC2EBB4A047E}"/>
              </a:ext>
            </a:extLst>
          </p:cNvPr>
          <p:cNvSpPr/>
          <p:nvPr/>
        </p:nvSpPr>
        <p:spPr bwMode="auto">
          <a:xfrm>
            <a:off x="8679407" y="1269417"/>
            <a:ext cx="482821" cy="33090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E28BF30-2783-A6DB-B5D0-2E30A195903A}"/>
              </a:ext>
            </a:extLst>
          </p:cNvPr>
          <p:cNvSpPr txBox="1"/>
          <p:nvPr/>
        </p:nvSpPr>
        <p:spPr>
          <a:xfrm>
            <a:off x="8679407" y="1684660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4EA6D21-D159-BC85-C19F-08FA399147BA}"/>
              </a:ext>
            </a:extLst>
          </p:cNvPr>
          <p:cNvSpPr txBox="1"/>
          <p:nvPr/>
        </p:nvSpPr>
        <p:spPr>
          <a:xfrm>
            <a:off x="412514" y="352591"/>
            <a:ext cx="7886700" cy="33855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de-DE" sz="1600" b="1" err="1">
                <a:latin typeface="Calibri" panose="020F0502020204030204" pitchFamily="34" charset="0"/>
                <a:cs typeface="Calibri" panose="020F0502020204030204" pitchFamily="34" charset="0"/>
              </a:rPr>
              <a:t>Richiedere</a:t>
            </a:r>
            <a:r>
              <a:rPr lang="de-DE" sz="16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b="1" err="1">
                <a:latin typeface="Calibri" panose="020F0502020204030204" pitchFamily="34" charset="0"/>
                <a:cs typeface="Calibri" panose="020F0502020204030204" pitchFamily="34" charset="0"/>
              </a:rPr>
              <a:t>assistenza</a:t>
            </a:r>
            <a:r>
              <a:rPr lang="de-DE" sz="1600" b="1">
                <a:latin typeface="Calibri" panose="020F0502020204030204" pitchFamily="34" charset="0"/>
                <a:cs typeface="Calibri" panose="020F0502020204030204" pitchFamily="34" charset="0"/>
              </a:rPr>
              <a:t> sul </a:t>
            </a:r>
            <a:r>
              <a:rPr lang="de-DE" sz="1600" b="1" err="1">
                <a:latin typeface="Calibri" panose="020F0502020204030204" pitchFamily="34" charset="0"/>
                <a:cs typeface="Calibri" panose="020F0502020204030204" pitchFamily="34" charset="0"/>
              </a:rPr>
              <a:t>portale</a:t>
            </a:r>
            <a:r>
              <a:rPr lang="de-DE" sz="16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b="1" err="1">
                <a:latin typeface="Calibri" panose="020F0502020204030204" pitchFamily="34" charset="0"/>
                <a:cs typeface="Calibri" panose="020F0502020204030204" pitchFamily="34" charset="0"/>
              </a:rPr>
              <a:t>Runts</a:t>
            </a:r>
            <a:endParaRPr lang="de-DE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3B035F3-F24B-8C63-8BFD-E2DA227193C5}"/>
              </a:ext>
            </a:extLst>
          </p:cNvPr>
          <p:cNvSpPr txBox="1"/>
          <p:nvPr/>
        </p:nvSpPr>
        <p:spPr>
          <a:xfrm>
            <a:off x="4567767" y="2259049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77915D0-55AF-C010-10B5-AB0F7E3DCCA8}"/>
              </a:ext>
            </a:extLst>
          </p:cNvPr>
          <p:cNvSpPr txBox="1"/>
          <p:nvPr/>
        </p:nvSpPr>
        <p:spPr>
          <a:xfrm>
            <a:off x="885581" y="4523061"/>
            <a:ext cx="2052352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Qui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potete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richiedere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assistenza</a:t>
            </a:r>
            <a:endParaRPr lang="de-DE" sz="11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4BFFA29-AF0C-6F14-F003-B9A98967AB57}"/>
              </a:ext>
            </a:extLst>
          </p:cNvPr>
          <p:cNvSpPr txBox="1"/>
          <p:nvPr/>
        </p:nvSpPr>
        <p:spPr>
          <a:xfrm>
            <a:off x="534378" y="4503219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CA86309-AA7B-6CB1-AC70-863EF453FD9D}"/>
              </a:ext>
            </a:extLst>
          </p:cNvPr>
          <p:cNvSpPr/>
          <p:nvPr/>
        </p:nvSpPr>
        <p:spPr bwMode="auto">
          <a:xfrm>
            <a:off x="4883908" y="2320784"/>
            <a:ext cx="970792" cy="38391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247AD5B-271E-63FB-7FD0-8BC442D246A7}"/>
              </a:ext>
            </a:extLst>
          </p:cNvPr>
          <p:cNvSpPr/>
          <p:nvPr/>
        </p:nvSpPr>
        <p:spPr bwMode="auto">
          <a:xfrm>
            <a:off x="5854700" y="3515237"/>
            <a:ext cx="671700" cy="31962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E2045CC-FCF7-A3D3-2C2E-7D198C8D55F3}"/>
              </a:ext>
            </a:extLst>
          </p:cNvPr>
          <p:cNvSpPr txBox="1"/>
          <p:nvPr/>
        </p:nvSpPr>
        <p:spPr>
          <a:xfrm>
            <a:off x="6642821" y="3535010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8630823-CCEF-22FD-449D-6A4E10A5949D}"/>
              </a:ext>
            </a:extLst>
          </p:cNvPr>
          <p:cNvSpPr txBox="1"/>
          <p:nvPr/>
        </p:nvSpPr>
        <p:spPr>
          <a:xfrm>
            <a:off x="534378" y="4933163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66FACE8-B9F3-C31D-C75B-6EA81F5C8B9E}"/>
              </a:ext>
            </a:extLst>
          </p:cNvPr>
          <p:cNvSpPr txBox="1"/>
          <p:nvPr/>
        </p:nvSpPr>
        <p:spPr>
          <a:xfrm>
            <a:off x="893893" y="4965366"/>
            <a:ext cx="3225140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Qui troverete le </a:t>
            </a:r>
            <a:r>
              <a:rPr lang="it-IT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domande e le risposte più frequenti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989194F-B7AD-8940-C11C-7C039A8A8CED}"/>
              </a:ext>
            </a:extLst>
          </p:cNvPr>
          <p:cNvSpPr txBox="1"/>
          <p:nvPr/>
        </p:nvSpPr>
        <p:spPr>
          <a:xfrm>
            <a:off x="534378" y="5367967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CB8A1385-C865-D6AC-8004-765B8E2C7D3A}"/>
              </a:ext>
            </a:extLst>
          </p:cNvPr>
          <p:cNvSpPr txBox="1"/>
          <p:nvPr/>
        </p:nvSpPr>
        <p:spPr>
          <a:xfrm>
            <a:off x="889737" y="5370582"/>
            <a:ext cx="4154569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Qui potete </a:t>
            </a:r>
            <a:r>
              <a:rPr lang="it-IT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contattare l'assistenza tecnica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, per iscritto o per telefono</a:t>
            </a:r>
          </a:p>
        </p:txBody>
      </p:sp>
      <p:sp>
        <p:nvSpPr>
          <p:cNvPr id="5" name="Rechteck 26">
            <a:extLst>
              <a:ext uri="{FF2B5EF4-FFF2-40B4-BE49-F238E27FC236}">
                <a16:creationId xmlns:a16="http://schemas.microsoft.com/office/drawing/2014/main" id="{C4215F3E-F20C-171D-0383-03C58EC3BC6F}"/>
              </a:ext>
            </a:extLst>
          </p:cNvPr>
          <p:cNvSpPr/>
          <p:nvPr/>
        </p:nvSpPr>
        <p:spPr>
          <a:xfrm>
            <a:off x="7352620" y="1345964"/>
            <a:ext cx="563714" cy="254355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/>
                <a:ea typeface="Aptos" panose="020B0004020202020204" pitchFamily="34" charset="0"/>
                <a:cs typeface="Times New Roman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500" kern="100">
                <a:solidFill>
                  <a:srgbClr val="FFFFFF"/>
                </a:solidFill>
                <a:effectLst/>
                <a:latin typeface="Titillium Web"/>
                <a:ea typeface="Aptos" panose="020B0004020202020204" pitchFamily="34" charset="0"/>
                <a:cs typeface="Times New Roman"/>
              </a:rPr>
              <a:t>TIZIO TIZIANI</a:t>
            </a:r>
            <a:endParaRPr lang="it-IT" sz="500" kern="100">
              <a:effectLst/>
              <a:latin typeface="Titillium Web"/>
              <a:ea typeface="Aptos" panose="020B000402020202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3C0F526-9D32-86B0-F510-CEDB8264D22D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-43-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97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4D321-5F26-8712-4509-72E442872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1C522F7-C203-FBBB-D618-C22B5633EEC5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245BE1-C24B-2504-0E9F-6AAF4290D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5EA4B46B-A40F-0DCD-98ED-EE25074FEA48}"/>
              </a:ext>
            </a:extLst>
          </p:cNvPr>
          <p:cNvSpPr/>
          <p:nvPr/>
        </p:nvSpPr>
        <p:spPr bwMode="auto">
          <a:xfrm>
            <a:off x="5102352" y="3517392"/>
            <a:ext cx="487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Textfeld 2">
            <a:extLst>
              <a:ext uri="{FF2B5EF4-FFF2-40B4-BE49-F238E27FC236}">
                <a16:creationId xmlns:a16="http://schemas.microsoft.com/office/drawing/2014/main" id="{9C76B61C-E2E2-1018-A714-CA0DB3757D65}"/>
              </a:ext>
            </a:extLst>
          </p:cNvPr>
          <p:cNvSpPr txBox="1"/>
          <p:nvPr/>
        </p:nvSpPr>
        <p:spPr>
          <a:xfrm>
            <a:off x="1032210" y="434911"/>
            <a:ext cx="7461483" cy="369332"/>
          </a:xfrm>
          <a:prstGeom prst="rect">
            <a:avLst/>
          </a:prstGeom>
          <a:solidFill>
            <a:srgbClr val="FFC9C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algn="ctr">
              <a:spcBef>
                <a:spcPts val="0"/>
              </a:spcBef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de-DE" err="1"/>
              <a:t>Cos'altro</a:t>
            </a:r>
            <a:r>
              <a:rPr lang="de-DE"/>
              <a:t> </a:t>
            </a:r>
            <a:r>
              <a:rPr lang="de-DE" err="1"/>
              <a:t>dovrei</a:t>
            </a:r>
            <a:r>
              <a:rPr lang="de-DE"/>
              <a:t> </a:t>
            </a:r>
            <a:r>
              <a:rPr lang="de-DE" err="1"/>
              <a:t>tenere</a:t>
            </a:r>
            <a:r>
              <a:rPr lang="de-DE"/>
              <a:t> </a:t>
            </a:r>
            <a:r>
              <a:rPr lang="de-DE" err="1"/>
              <a:t>presente</a:t>
            </a:r>
            <a:r>
              <a:rPr lang="de-DE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06D25F-6EE4-B098-1D1B-FD1CCC497783}"/>
              </a:ext>
            </a:extLst>
          </p:cNvPr>
          <p:cNvSpPr txBox="1"/>
          <p:nvPr/>
        </p:nvSpPr>
        <p:spPr>
          <a:xfrm>
            <a:off x="1049548" y="1186131"/>
            <a:ext cx="7533734" cy="53860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000" indent="-342000">
              <a:buFont typeface="Arial"/>
              <a:buChar char="•"/>
            </a:pPr>
            <a:r>
              <a:rPr lang="it-IT" sz="2400" b="1">
                <a:latin typeface="Calibri"/>
                <a:ea typeface="Calibri"/>
                <a:cs typeface="Calibri"/>
              </a:rPr>
              <a:t>Firma digitale: </a:t>
            </a:r>
            <a:r>
              <a:rPr lang="it-IT" sz="2400">
                <a:latin typeface="Calibri"/>
                <a:ea typeface="Calibri"/>
                <a:cs typeface="Calibri"/>
              </a:rPr>
              <a:t>il portale </a:t>
            </a:r>
            <a:r>
              <a:rPr lang="it-IT" sz="2400" err="1">
                <a:latin typeface="Calibri"/>
                <a:ea typeface="Calibri"/>
                <a:cs typeface="Calibri"/>
              </a:rPr>
              <a:t>Runts</a:t>
            </a:r>
            <a:r>
              <a:rPr lang="it-IT" sz="2400">
                <a:latin typeface="Calibri"/>
                <a:ea typeface="Calibri"/>
                <a:cs typeface="Calibri"/>
              </a:rPr>
              <a:t> accetta solo firme digitali in formato «CADES»; assicurarsi che non siano scadute.</a:t>
            </a:r>
          </a:p>
          <a:p>
            <a:pPr marL="342000" indent="-342000">
              <a:buFont typeface="Arial"/>
              <a:buChar char="•"/>
            </a:pPr>
            <a:endParaRPr lang="de-DE" sz="2400">
              <a:latin typeface="Calibri"/>
              <a:ea typeface="Calibri"/>
              <a:cs typeface="Calibri"/>
            </a:endParaRPr>
          </a:p>
          <a:p>
            <a:pPr marL="342000" indent="-342000">
              <a:buFont typeface="Arial"/>
              <a:buChar char="•"/>
            </a:pPr>
            <a:r>
              <a:rPr lang="it-IT" sz="2400" b="1">
                <a:latin typeface="Calibri"/>
                <a:ea typeface="Calibri"/>
                <a:cs typeface="Calibri"/>
              </a:rPr>
              <a:t>Casella PEC: </a:t>
            </a:r>
            <a:r>
              <a:rPr lang="it-IT" sz="2400">
                <a:latin typeface="Calibri"/>
                <a:ea typeface="Calibri"/>
                <a:cs typeface="Calibri"/>
              </a:rPr>
              <a:t>assicurarsi che l'indirizzo PEC non scada.</a:t>
            </a:r>
          </a:p>
          <a:p>
            <a:pPr marL="457200" indent="-457200">
              <a:buFont typeface="Arial"/>
              <a:buChar char="•"/>
            </a:pPr>
            <a:endParaRPr lang="de-DE" sz="2400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it-IT" sz="2400" b="1">
                <a:latin typeface="Calibri"/>
                <a:ea typeface="Calibri"/>
                <a:cs typeface="Calibri"/>
              </a:rPr>
              <a:t>Dichiarazioni sostitutive: </a:t>
            </a:r>
            <a:r>
              <a:rPr lang="it-IT" sz="2400">
                <a:latin typeface="Calibri"/>
                <a:ea typeface="Calibri"/>
                <a:cs typeface="Calibri"/>
              </a:rPr>
              <a:t>firmare sempre (in formato digitale o a mano, allegando una copia della carta d'identità).</a:t>
            </a:r>
          </a:p>
          <a:p>
            <a:pPr marL="342900" indent="-342900">
              <a:buFont typeface="Arial"/>
              <a:buChar char="•"/>
            </a:pPr>
            <a:endParaRPr lang="de-DE" sz="2400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it-IT" sz="2400" b="1">
                <a:latin typeface="Calibri"/>
                <a:ea typeface="Calibri"/>
                <a:cs typeface="Calibri"/>
              </a:rPr>
              <a:t>Richieste sul </a:t>
            </a:r>
            <a:r>
              <a:rPr lang="it-IT" sz="2400" b="1" err="1">
                <a:latin typeface="Calibri"/>
                <a:ea typeface="Calibri"/>
                <a:cs typeface="Calibri"/>
              </a:rPr>
              <a:t>Runts</a:t>
            </a:r>
            <a:r>
              <a:rPr lang="it-IT" sz="2400" b="1">
                <a:latin typeface="Calibri"/>
                <a:ea typeface="Calibri"/>
                <a:cs typeface="Calibri"/>
              </a:rPr>
              <a:t>: </a:t>
            </a:r>
            <a:r>
              <a:rPr lang="it-IT" sz="2400">
                <a:latin typeface="Calibri"/>
                <a:ea typeface="Calibri"/>
                <a:cs typeface="Calibri"/>
              </a:rPr>
              <a:t>solo chi le ha presentate può visualizzarle.</a:t>
            </a:r>
          </a:p>
          <a:p>
            <a:pPr marL="342900" indent="-342900">
              <a:buFont typeface="Arial"/>
              <a:buChar char="•"/>
            </a:pPr>
            <a:endParaRPr lang="it-IT" sz="2400" b="1"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31DA036-0BFE-C9FC-02D9-F71475EFEA33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-44-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78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716BFA-AC78-DBAF-7633-C735CA10D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1ABEC4EE-37A8-F00B-4F7C-BF8CC3611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7171" name="Line 16">
            <a:extLst>
              <a:ext uri="{FF2B5EF4-FFF2-40B4-BE49-F238E27FC236}">
                <a16:creationId xmlns:a16="http://schemas.microsoft.com/office/drawing/2014/main" id="{DB1C238A-8A92-F68E-0419-18DA4C69FC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2" name="Line 18">
            <a:extLst>
              <a:ext uri="{FF2B5EF4-FFF2-40B4-BE49-F238E27FC236}">
                <a16:creationId xmlns:a16="http://schemas.microsoft.com/office/drawing/2014/main" id="{04A8B05B-B760-D71A-7BC0-FAD6CF6F44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2225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3" name="Rectangle 20">
            <a:extLst>
              <a:ext uri="{FF2B5EF4-FFF2-40B4-BE49-F238E27FC236}">
                <a16:creationId xmlns:a16="http://schemas.microsoft.com/office/drawing/2014/main" id="{166C14C4-6C20-E999-0766-638EDE46B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452438"/>
            <a:ext cx="326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2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7174" name="Rectangle 21">
            <a:extLst>
              <a:ext uri="{FF2B5EF4-FFF2-40B4-BE49-F238E27FC236}">
                <a16:creationId xmlns:a16="http://schemas.microsoft.com/office/drawing/2014/main" id="{2D5D9E1A-4444-5686-0BDF-CB6C2C98B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452438"/>
            <a:ext cx="3965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sz="12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7175" name="Text Box 22">
            <a:extLst>
              <a:ext uri="{FF2B5EF4-FFF2-40B4-BE49-F238E27FC236}">
                <a16:creationId xmlns:a16="http://schemas.microsoft.com/office/drawing/2014/main" id="{A6DC2FC2-BA1A-D207-589A-AA2267472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719138"/>
            <a:ext cx="32448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300"/>
              </a:lnSpc>
            </a:pPr>
            <a:r>
              <a:rPr lang="it-IT" altLang="de-DE" sz="1100" b="1">
                <a:latin typeface="Arial" panose="020B0604020202020204" pitchFamily="34" charset="0"/>
              </a:rPr>
              <a:t>Dipartimento Coesione sociale, </a:t>
            </a:r>
          </a:p>
          <a:p>
            <a:pPr>
              <a:lnSpc>
                <a:spcPts val="1300"/>
              </a:lnSpc>
            </a:pPr>
            <a:r>
              <a:rPr lang="it-IT" altLang="de-DE" sz="1100" b="1">
                <a:latin typeface="Arial" panose="020B0604020202020204" pitchFamily="34" charset="0"/>
              </a:rPr>
              <a:t>Famiglia, Anziani, Cooperative e Volontariato</a:t>
            </a:r>
          </a:p>
          <a:p>
            <a:pPr>
              <a:lnSpc>
                <a:spcPts val="1300"/>
              </a:lnSpc>
            </a:pPr>
            <a:endParaRPr lang="it-IT" altLang="de-DE" sz="1100">
              <a:latin typeface="Arial" panose="020B0604020202020204" pitchFamily="34" charset="0"/>
            </a:endParaRPr>
          </a:p>
        </p:txBody>
      </p:sp>
      <p:sp>
        <p:nvSpPr>
          <p:cNvPr id="7176" name="Text Box 23">
            <a:extLst>
              <a:ext uri="{FF2B5EF4-FFF2-40B4-BE49-F238E27FC236}">
                <a16:creationId xmlns:a16="http://schemas.microsoft.com/office/drawing/2014/main" id="{189063D8-9269-1739-FE4D-BA2C2E3AA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719138"/>
            <a:ext cx="36782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ts val="1300"/>
              </a:lnSpc>
            </a:pPr>
            <a:r>
              <a:rPr lang="de-DE" altLang="de-DE" sz="1100" b="1">
                <a:latin typeface="Arial" panose="020B0604020202020204" pitchFamily="34" charset="0"/>
              </a:rPr>
              <a:t>Ressort Sozialer Zusammenhalt, </a:t>
            </a:r>
          </a:p>
          <a:p>
            <a:pPr algn="r">
              <a:lnSpc>
                <a:spcPts val="1300"/>
              </a:lnSpc>
            </a:pPr>
            <a:r>
              <a:rPr lang="de-DE" altLang="de-DE" sz="1100" b="1">
                <a:latin typeface="Arial" panose="020B0604020202020204" pitchFamily="34" charset="0"/>
              </a:rPr>
              <a:t>Familie, Senioren, Genossenschaften und Ehrenamt</a:t>
            </a:r>
            <a:endParaRPr lang="de-DE" altLang="de-DE" sz="1100">
              <a:latin typeface="Arial" panose="020B0604020202020204" pitchFamily="34" charset="0"/>
            </a:endParaRPr>
          </a:p>
        </p:txBody>
      </p:sp>
      <p:sp>
        <p:nvSpPr>
          <p:cNvPr id="7177" name="Text Box 24">
            <a:extLst>
              <a:ext uri="{FF2B5EF4-FFF2-40B4-BE49-F238E27FC236}">
                <a16:creationId xmlns:a16="http://schemas.microsoft.com/office/drawing/2014/main" id="{00C6CCF3-D9C7-F563-F326-EA85F2156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1179513"/>
            <a:ext cx="2735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ts val="1200"/>
              </a:lnSpc>
            </a:pPr>
            <a:r>
              <a:rPr lang="de-DE" altLang="de-DE" sz="1100">
                <a:latin typeface="Arial" panose="020B0604020202020204" pitchFamily="34" charset="0"/>
              </a:rPr>
              <a:t>Amt für Freiwilligenwesen und Solidarität</a:t>
            </a:r>
          </a:p>
        </p:txBody>
      </p:sp>
      <p:sp>
        <p:nvSpPr>
          <p:cNvPr id="7178" name="Text Box 25">
            <a:extLst>
              <a:ext uri="{FF2B5EF4-FFF2-40B4-BE49-F238E27FC236}">
                <a16:creationId xmlns:a16="http://schemas.microsoft.com/office/drawing/2014/main" id="{081C1059-7482-9308-5E8D-672295F07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8" y="1158875"/>
            <a:ext cx="21685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it-IT" altLang="de-DE" sz="1100">
                <a:latin typeface="Arial" panose="020B0604020202020204" pitchFamily="34" charset="0"/>
              </a:rPr>
              <a:t>Ufficio Volontariato e solidarietà</a:t>
            </a:r>
          </a:p>
        </p:txBody>
      </p:sp>
      <p:pic>
        <p:nvPicPr>
          <p:cNvPr id="7183" name="Picture 38">
            <a:extLst>
              <a:ext uri="{FF2B5EF4-FFF2-40B4-BE49-F238E27FC236}">
                <a16:creationId xmlns:a16="http://schemas.microsoft.com/office/drawing/2014/main" id="{49CEE1AF-D85A-991E-D9DC-16AB56866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58775"/>
            <a:ext cx="71913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9A1F61F-EE82-33E7-960F-CC61CCB67952}"/>
              </a:ext>
            </a:extLst>
          </p:cNvPr>
          <p:cNvSpPr/>
          <p:nvPr/>
        </p:nvSpPr>
        <p:spPr>
          <a:xfrm>
            <a:off x="177274" y="262700"/>
            <a:ext cx="8774112" cy="1293722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14877944-4331-8111-F3B0-65B0DC573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33" y="291815"/>
            <a:ext cx="7886700" cy="687388"/>
          </a:xfrm>
          <a:prstGeom prst="rect">
            <a:avLst/>
          </a:prstGeom>
          <a:solidFill>
            <a:srgbClr val="FFC9C9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de-DE" altLang="de-DE" sz="2600" err="1">
                <a:latin typeface="Calibri" panose="020F0502020204030204" pitchFamily="34" charset="0"/>
                <a:cs typeface="Calibri" panose="020F0502020204030204" pitchFamily="34" charset="0"/>
              </a:rPr>
              <a:t>Programma</a:t>
            </a:r>
            <a:r>
              <a:rPr lang="de-DE" altLang="de-DE" sz="2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600" err="1">
                <a:latin typeface="Calibri" panose="020F0502020204030204" pitchFamily="34" charset="0"/>
                <a:cs typeface="Calibri" panose="020F0502020204030204" pitchFamily="34" charset="0"/>
              </a:rPr>
              <a:t>dell'evento</a:t>
            </a:r>
            <a:r>
              <a:rPr lang="de-DE" altLang="de-DE" sz="2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600" err="1">
                <a:latin typeface="Calibri" panose="020F0502020204030204" pitchFamily="34" charset="0"/>
                <a:cs typeface="Calibri" panose="020F0502020204030204" pitchFamily="34" charset="0"/>
              </a:rPr>
              <a:t>odierno</a:t>
            </a:r>
            <a:endParaRPr lang="de-DE" altLang="de-DE" sz="2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08AE9D3-2929-6DBB-43F7-DFEF5DA574A7}"/>
              </a:ext>
            </a:extLst>
          </p:cNvPr>
          <p:cNvSpPr txBox="1"/>
          <p:nvPr/>
        </p:nvSpPr>
        <p:spPr>
          <a:xfrm>
            <a:off x="631217" y="1036579"/>
            <a:ext cx="7876803" cy="5363263"/>
          </a:xfrm>
          <a:prstGeom prst="rect">
            <a:avLst/>
          </a:prstGeom>
          <a:solidFill>
            <a:srgbClr val="E4F2FF"/>
          </a:solidFill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sz="1600" b="1">
                <a:latin typeface="Calibri"/>
                <a:ea typeface="Calibri"/>
                <a:cs typeface="Calibri"/>
              </a:rPr>
              <a:t>Effetti e presupposti dell’iscrizione nel Runt</a:t>
            </a:r>
            <a:r>
              <a:rPr lang="it-IT" sz="1600" b="1">
                <a:latin typeface="Times New Roman"/>
                <a:ea typeface="Calibri"/>
                <a:cs typeface="Times New Roman"/>
              </a:rPr>
              <a:t>s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sz="1600" b="1">
                <a:latin typeface="Calibri"/>
                <a:ea typeface="Calibri"/>
                <a:cs typeface="Calibri"/>
              </a:rPr>
              <a:t>Le sezioni più importanti del Runts e i relativi vantaggi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de-DE" sz="1600" b="1">
                <a:latin typeface="Calibri"/>
                <a:ea typeface="Calibri"/>
                <a:cs typeface="Calibri"/>
              </a:rPr>
              <a:t>I </a:t>
            </a:r>
            <a:r>
              <a:rPr lang="de-DE" sz="1600" b="1" err="1">
                <a:latin typeface="Calibri"/>
                <a:ea typeface="Calibri"/>
                <a:cs typeface="Calibri"/>
              </a:rPr>
              <a:t>controlli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nel</a:t>
            </a:r>
            <a:r>
              <a:rPr lang="de-DE" sz="1600" b="1">
                <a:latin typeface="Calibri"/>
                <a:ea typeface="Calibri"/>
                <a:cs typeface="Calibri"/>
              </a:rPr>
              <a:t> Runts - </a:t>
            </a:r>
            <a:r>
              <a:rPr lang="de-DE" sz="1600" b="1" err="1">
                <a:latin typeface="Calibri"/>
                <a:ea typeface="Calibri"/>
                <a:cs typeface="Calibri"/>
              </a:rPr>
              <a:t>informazioni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generali</a:t>
            </a:r>
            <a:endParaRPr lang="de-DE" sz="1600" b="1"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Come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posso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adempiere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agli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obblighi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Runts?</a:t>
            </a:r>
          </a:p>
          <a:p>
            <a:pPr>
              <a:lnSpc>
                <a:spcPct val="150000"/>
              </a:lnSpc>
            </a:pPr>
            <a:r>
              <a:rPr lang="de-DE" sz="1600">
                <a:latin typeface="Calibri"/>
                <a:ea typeface="Calibri"/>
                <a:cs typeface="Calibri"/>
              </a:rPr>
              <a:t> a) </a:t>
            </a:r>
            <a:r>
              <a:rPr lang="de-DE" sz="1600" err="1">
                <a:latin typeface="Calibri"/>
                <a:ea typeface="Calibri"/>
                <a:cs typeface="Calibri"/>
              </a:rPr>
              <a:t>Panoramica</a:t>
            </a:r>
            <a:r>
              <a:rPr lang="de-DE" sz="1600">
                <a:latin typeface="Calibri"/>
                <a:ea typeface="Calibri"/>
                <a:cs typeface="Calibri"/>
              </a:rPr>
              <a:t> </a:t>
            </a:r>
            <a:r>
              <a:rPr lang="de-DE" sz="1600" err="1">
                <a:latin typeface="Calibri"/>
                <a:ea typeface="Calibri"/>
                <a:cs typeface="Calibri"/>
              </a:rPr>
              <a:t>generale</a:t>
            </a:r>
            <a:r>
              <a:rPr lang="de-DE" sz="1600">
                <a:latin typeface="Calibri"/>
                <a:ea typeface="Calibri"/>
                <a:cs typeface="Calibri"/>
              </a:rPr>
              <a:t> del </a:t>
            </a:r>
            <a:r>
              <a:rPr lang="de-DE" sz="1600" err="1">
                <a:latin typeface="Calibri"/>
                <a:ea typeface="Calibri"/>
                <a:cs typeface="Calibri"/>
              </a:rPr>
              <a:t>portale</a:t>
            </a:r>
            <a:r>
              <a:rPr lang="de-DE" sz="1600">
                <a:latin typeface="Calibri"/>
                <a:ea typeface="Calibri"/>
                <a:cs typeface="Calibri"/>
              </a:rPr>
              <a:t> Runts</a:t>
            </a:r>
            <a:endParaRPr lang="en-US" sz="1600">
              <a:latin typeface="Calibri"/>
              <a:ea typeface="Calibri"/>
              <a:cs typeface="Calibri"/>
            </a:endParaRPr>
          </a:p>
          <a:p>
            <a:pPr marL="193675">
              <a:lnSpc>
                <a:spcPct val="150000"/>
              </a:lnSpc>
            </a:pP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b)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Pratica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variazione</a:t>
            </a:r>
            <a:endParaRPr lang="en-US" sz="18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193675">
              <a:lnSpc>
                <a:spcPct val="150000"/>
              </a:lnSpc>
            </a:pPr>
            <a:r>
              <a:rPr lang="de-DE" sz="1600">
                <a:latin typeface="Calibri"/>
                <a:ea typeface="Calibri"/>
                <a:cs typeface="Calibri"/>
              </a:rPr>
              <a:t>c) </a:t>
            </a:r>
            <a:r>
              <a:rPr lang="de-DE" sz="1600" err="1">
                <a:latin typeface="Calibri"/>
                <a:ea typeface="Calibri"/>
                <a:cs typeface="Calibri"/>
              </a:rPr>
              <a:t>Deposito</a:t>
            </a:r>
            <a:r>
              <a:rPr lang="de-DE" sz="1600">
                <a:latin typeface="Calibri"/>
                <a:ea typeface="Calibri"/>
                <a:cs typeface="Calibri"/>
              </a:rPr>
              <a:t> </a:t>
            </a:r>
            <a:r>
              <a:rPr lang="de-DE" sz="1600" err="1">
                <a:latin typeface="Calibri"/>
                <a:ea typeface="Calibri"/>
                <a:cs typeface="Calibri"/>
              </a:rPr>
              <a:t>bilancio</a:t>
            </a:r>
            <a:endParaRPr lang="de-DE" sz="1600"/>
          </a:p>
          <a:p>
            <a:pPr>
              <a:lnSpc>
                <a:spcPct val="150000"/>
              </a:lnSpc>
            </a:pPr>
            <a:r>
              <a:rPr lang="de-DE" sz="1600" b="1">
                <a:latin typeface="Calibri"/>
                <a:ea typeface="Calibri"/>
                <a:cs typeface="Calibri"/>
              </a:rPr>
              <a:t>5. Come </a:t>
            </a:r>
            <a:r>
              <a:rPr lang="de-DE" sz="1600" b="1" err="1">
                <a:latin typeface="Calibri"/>
                <a:ea typeface="Calibri"/>
                <a:cs typeface="Calibri"/>
              </a:rPr>
              <a:t>posso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adempiere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agli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altri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obblighi</a:t>
            </a:r>
            <a:r>
              <a:rPr lang="de-DE" sz="1600" b="1">
                <a:latin typeface="Calibri"/>
                <a:ea typeface="Calibri"/>
                <a:cs typeface="Calibri"/>
              </a:rPr>
              <a:t>?</a:t>
            </a:r>
          </a:p>
          <a:p>
            <a:pPr marL="536575" indent="-342900">
              <a:lnSpc>
                <a:spcPct val="150000"/>
              </a:lnSpc>
              <a:buAutoNum type="alphaLcParenR"/>
            </a:pPr>
            <a:r>
              <a:rPr lang="de-DE" sz="1600">
                <a:latin typeface="Calibri"/>
                <a:ea typeface="Calibri"/>
                <a:cs typeface="Calibri"/>
              </a:rPr>
              <a:t>Libri </a:t>
            </a:r>
            <a:r>
              <a:rPr lang="de-DE" sz="1600" err="1">
                <a:latin typeface="Calibri"/>
                <a:ea typeface="Calibri"/>
                <a:cs typeface="Calibri"/>
              </a:rPr>
              <a:t>obbligatori</a:t>
            </a:r>
            <a:endParaRPr lang="de-DE" sz="1600">
              <a:latin typeface="Calibri"/>
              <a:ea typeface="Calibri"/>
              <a:cs typeface="Calibri"/>
            </a:endParaRPr>
          </a:p>
          <a:p>
            <a:pPr marL="536575" indent="-342900">
              <a:lnSpc>
                <a:spcPct val="150000"/>
              </a:lnSpc>
              <a:buAutoNum type="alphaLcParenR"/>
            </a:pPr>
            <a:r>
              <a:rPr lang="de-DE" sz="1600" err="1">
                <a:latin typeface="Calibri"/>
                <a:ea typeface="Calibri"/>
                <a:cs typeface="Calibri"/>
              </a:rPr>
              <a:t>Assicurazione</a:t>
            </a:r>
            <a:r>
              <a:rPr lang="de-DE" sz="1600">
                <a:latin typeface="Calibri"/>
                <a:ea typeface="Calibri"/>
                <a:cs typeface="Calibri"/>
              </a:rPr>
              <a:t> per i </a:t>
            </a:r>
            <a:r>
              <a:rPr lang="de-DE" sz="1600" err="1">
                <a:latin typeface="Calibri"/>
                <a:ea typeface="Calibri"/>
                <a:cs typeface="Calibri"/>
              </a:rPr>
              <a:t>volontari</a:t>
            </a:r>
            <a:endParaRPr lang="de-DE" sz="1600">
              <a:latin typeface="Calibri"/>
              <a:ea typeface="Calibri"/>
              <a:cs typeface="Calibri"/>
            </a:endParaRPr>
          </a:p>
          <a:p>
            <a:pPr marL="536575" indent="-342900">
              <a:lnSpc>
                <a:spcPct val="150000"/>
              </a:lnSpc>
              <a:buAutoNum type="alphaLcParenR"/>
            </a:pPr>
            <a:r>
              <a:rPr lang="de-DE" sz="1600">
                <a:latin typeface="Calibri"/>
                <a:ea typeface="Calibri"/>
                <a:cs typeface="Calibri"/>
              </a:rPr>
              <a:t>Notifica in </a:t>
            </a:r>
            <a:r>
              <a:rPr lang="de-DE" sz="1600" err="1">
                <a:latin typeface="Calibri"/>
                <a:ea typeface="Calibri"/>
                <a:cs typeface="Calibri"/>
              </a:rPr>
              <a:t>casi</a:t>
            </a:r>
            <a:r>
              <a:rPr lang="de-DE" sz="1600">
                <a:latin typeface="Calibri"/>
                <a:ea typeface="Calibri"/>
                <a:cs typeface="Calibri"/>
              </a:rPr>
              <a:t> </a:t>
            </a:r>
            <a:r>
              <a:rPr lang="de-DE" sz="1600" err="1">
                <a:latin typeface="Calibri"/>
                <a:ea typeface="Calibri"/>
                <a:cs typeface="Calibri"/>
              </a:rPr>
              <a:t>particolari</a:t>
            </a:r>
            <a:endParaRPr lang="de-DE" sz="1600">
              <a:latin typeface="Calibri"/>
              <a:ea typeface="Calibri"/>
              <a:cs typeface="Calibri"/>
            </a:endParaRPr>
          </a:p>
          <a:p>
            <a:pPr lvl="0">
              <a:lnSpc>
                <a:spcPct val="150000"/>
              </a:lnSpc>
            </a:pPr>
            <a:r>
              <a:rPr lang="de-DE" sz="1600" b="1">
                <a:latin typeface="Calibri"/>
                <a:ea typeface="Calibri"/>
                <a:cs typeface="Calibri"/>
              </a:rPr>
              <a:t>6. </a:t>
            </a:r>
            <a:r>
              <a:rPr lang="de-DE" sz="1600" b="1" err="1">
                <a:latin typeface="Calibri"/>
                <a:ea typeface="Calibri"/>
                <a:cs typeface="Calibri"/>
              </a:rPr>
              <a:t>Novità</a:t>
            </a:r>
            <a:endParaRPr lang="de-DE" sz="1600" b="1">
              <a:latin typeface="Calibri"/>
              <a:ea typeface="Calibri"/>
              <a:cs typeface="Calibri"/>
            </a:endParaRPr>
          </a:p>
          <a:p>
            <a:pPr lvl="0">
              <a:lnSpc>
                <a:spcPct val="150000"/>
              </a:lnSpc>
            </a:pPr>
            <a:r>
              <a:rPr lang="de-DE" sz="1600" b="1">
                <a:latin typeface="Calibri"/>
                <a:ea typeface="Calibri"/>
                <a:cs typeface="Calibri"/>
              </a:rPr>
              <a:t>7. </a:t>
            </a:r>
            <a:r>
              <a:rPr lang="de-DE" sz="1600" b="1" err="1">
                <a:latin typeface="Calibri"/>
                <a:ea typeface="Calibri"/>
                <a:cs typeface="Calibri"/>
              </a:rPr>
              <a:t>Domande</a:t>
            </a:r>
            <a:endParaRPr lang="de-DE" sz="1600" b="1">
              <a:latin typeface="Calibri"/>
              <a:ea typeface="Calibri"/>
              <a:cs typeface="Calibri"/>
            </a:endParaRPr>
          </a:p>
          <a:p>
            <a:pPr lvl="0">
              <a:lnSpc>
                <a:spcPct val="150000"/>
              </a:lnSpc>
            </a:pPr>
            <a:r>
              <a:rPr lang="de-DE" sz="1600" b="1">
                <a:latin typeface="Calibri"/>
                <a:ea typeface="Calibri"/>
                <a:cs typeface="Calibri"/>
              </a:rPr>
              <a:t>8. </a:t>
            </a:r>
            <a:r>
              <a:rPr lang="de-DE" sz="1600" b="1" err="1">
                <a:latin typeface="Calibri"/>
                <a:ea typeface="Calibri"/>
                <a:cs typeface="Calibri"/>
              </a:rPr>
              <a:t>Contatti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utili</a:t>
            </a:r>
            <a:endParaRPr lang="de-DE" sz="1600" b="1">
              <a:latin typeface="Calibri"/>
              <a:ea typeface="Calibri"/>
              <a:cs typeface="Calibri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F696341-2AC3-F1BF-F1F0-C6634E5CA5DE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Grafik 4" descr="Ein Bild, das Logo, Symbol,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BCDC27CC-0DA8-6C25-9715-CBD799464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4" y="6188894"/>
            <a:ext cx="536155" cy="57209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DB5891D-6D29-7F02-E86E-BE0C5BA90A35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-45-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0627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452069-104B-B1F2-4318-94C025635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FB7CFE0-2366-C319-0138-88D4BD135E4C}"/>
              </a:ext>
            </a:extLst>
          </p:cNvPr>
          <p:cNvSpPr txBox="1"/>
          <p:nvPr/>
        </p:nvSpPr>
        <p:spPr>
          <a:xfrm>
            <a:off x="613628" y="1892931"/>
            <a:ext cx="8312960" cy="4401205"/>
          </a:xfrm>
          <a:prstGeom prst="rect">
            <a:avLst/>
          </a:prstGeom>
          <a:solidFill>
            <a:srgbClr val="E4F2FF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4. Come </a:t>
            </a:r>
            <a:r>
              <a:rPr lang="de-DE" sz="36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posso</a:t>
            </a:r>
            <a:r>
              <a:rPr lang="de-DE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36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adempiere</a:t>
            </a:r>
            <a:r>
              <a:rPr lang="de-DE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36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agli</a:t>
            </a:r>
            <a:r>
              <a:rPr lang="de-DE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36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obblighi</a:t>
            </a:r>
            <a:r>
              <a:rPr lang="de-DE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36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de-DE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36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portale</a:t>
            </a:r>
            <a:r>
              <a:rPr lang="de-DE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Runts?</a:t>
            </a:r>
          </a:p>
          <a:p>
            <a:endParaRPr lang="de-DE" sz="36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r>
              <a:rPr lang="de-DE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b) Pratica di </a:t>
            </a:r>
            <a:r>
              <a:rPr lang="de-DE" sz="36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variazione</a:t>
            </a:r>
            <a:endParaRPr lang="de-DE" sz="36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de-DE" sz="36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endParaRPr lang="de-DE" sz="36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endParaRPr lang="de-DE" sz="36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endParaRPr lang="it-IT">
              <a:cs typeface="Times New Roman" panose="02020603050405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48B195A-32CA-DF6E-C3E5-0108C268F449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Grafik 3" descr="Ein Bild, das Logo, Symbol,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B249B5C6-51EC-5F91-1848-0027C012D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4" y="6188894"/>
            <a:ext cx="536155" cy="57209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1FACB07-39E6-A0B8-2243-52C74E0367B4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-46-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506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CFAD6-7D1A-EE35-C0D5-9FC94B920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B7139813-795A-81FC-44A4-70E586CA98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4779" y="365125"/>
            <a:ext cx="8415953" cy="615950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2400">
                <a:latin typeface="Calibri"/>
                <a:ea typeface="Calibri"/>
                <a:cs typeface="Calibri"/>
              </a:rPr>
              <a:t>4. </a:t>
            </a:r>
            <a:r>
              <a:rPr lang="it-IT" sz="2400">
                <a:latin typeface="Calibri"/>
                <a:ea typeface="Calibri"/>
                <a:cs typeface="Calibri"/>
              </a:rPr>
              <a:t>Come posso adempiere agli obblighi nel portale Runts?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8B8355-CAF6-AA71-4C13-8A85E60CB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81" y="1252811"/>
            <a:ext cx="7886700" cy="4586233"/>
          </a:xfrm>
        </p:spPr>
        <p:txBody>
          <a:bodyPr lIns="91440" tIns="45720" rIns="91440" bIns="45720" anchor="t"/>
          <a:lstStyle/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de-DE" sz="1400" b="1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 b="1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buFontTx/>
              <a:buChar char="•"/>
              <a:defRPr/>
            </a:pPr>
            <a:endParaRPr lang="de-DE" sz="1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endParaRPr lang="de-DE" sz="1400" dirty="0">
              <a:latin typeface="Calibri"/>
              <a:ea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buFontTx/>
              <a:buNone/>
              <a:defRPr/>
            </a:pPr>
            <a:endParaRPr lang="de-DE" sz="1400" b="1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buFontTx/>
              <a:buChar char="-"/>
              <a:defRPr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2F9350D-D10B-A0AE-BC97-20F16E4EEFE8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511E737-3DB8-40E2-59A6-AF80034AF115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5DEE3B4-08D4-B6F2-34E5-16DB1AD01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4">
            <a:extLst>
              <a:ext uri="{FF2B5EF4-FFF2-40B4-BE49-F238E27FC236}">
                <a16:creationId xmlns:a16="http://schemas.microsoft.com/office/drawing/2014/main" id="{5DA3CAB9-1627-072B-1814-3991FC6D16D1}"/>
              </a:ext>
            </a:extLst>
          </p:cNvPr>
          <p:cNvSpPr txBox="1"/>
          <p:nvPr/>
        </p:nvSpPr>
        <p:spPr>
          <a:xfrm>
            <a:off x="3593688" y="4019798"/>
            <a:ext cx="1889358" cy="374461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ts val="0"/>
              </a:spcBef>
              <a:defRPr/>
            </a:pPr>
            <a:r>
              <a:rPr lang="de-DE" sz="18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Obbligo</a:t>
            </a:r>
            <a:r>
              <a:rPr lang="de-DE" sz="18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annuale</a:t>
            </a:r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9619DBE2-2BB4-DD63-DE64-0DF6581400DE}"/>
              </a:ext>
            </a:extLst>
          </p:cNvPr>
          <p:cNvSpPr txBox="1"/>
          <p:nvPr/>
        </p:nvSpPr>
        <p:spPr>
          <a:xfrm>
            <a:off x="6369546" y="4019797"/>
            <a:ext cx="1715868" cy="669414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ts val="0"/>
              </a:spcBef>
              <a:defRPr/>
            </a:pPr>
            <a:r>
              <a:rPr lang="de-DE" sz="1800" b="1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Obbligo</a:t>
            </a:r>
            <a:r>
              <a:rPr lang="de-DE" sz="1800" b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800" b="1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puntuale</a:t>
            </a:r>
            <a:endParaRPr lang="de-DE" sz="1800" b="1"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</p:txBody>
      </p:sp>
      <p:sp>
        <p:nvSpPr>
          <p:cNvPr id="13" name="Textfeld 4">
            <a:extLst>
              <a:ext uri="{FF2B5EF4-FFF2-40B4-BE49-F238E27FC236}">
                <a16:creationId xmlns:a16="http://schemas.microsoft.com/office/drawing/2014/main" id="{C98D36DA-BECE-5BE8-B883-1824863397BE}"/>
              </a:ext>
            </a:extLst>
          </p:cNvPr>
          <p:cNvSpPr txBox="1"/>
          <p:nvPr/>
        </p:nvSpPr>
        <p:spPr>
          <a:xfrm>
            <a:off x="594020" y="1859158"/>
            <a:ext cx="7655385" cy="1015663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0"/>
              </a:spcBef>
              <a:defRPr/>
            </a:pPr>
            <a:endParaRPr lang="de-DE" sz="2000" b="1">
              <a:latin typeface="Calibri"/>
              <a:ea typeface="Calibri"/>
              <a:cs typeface="Calibri"/>
            </a:endParaRPr>
          </a:p>
          <a:p>
            <a:pPr algn="ctr">
              <a:spcBef>
                <a:spcPts val="0"/>
              </a:spcBef>
              <a:defRPr/>
            </a:pPr>
            <a:r>
              <a:rPr lang="de-DE" sz="2000" b="1" err="1">
                <a:latin typeface="Calibri"/>
                <a:ea typeface="Calibri"/>
                <a:cs typeface="Calibri"/>
              </a:rPr>
              <a:t>Pratica</a:t>
            </a:r>
            <a:r>
              <a:rPr lang="de-DE" sz="2000" b="1">
                <a:latin typeface="Calibri"/>
                <a:ea typeface="Calibri"/>
                <a:cs typeface="Calibri"/>
              </a:rPr>
              <a:t> di </a:t>
            </a:r>
            <a:r>
              <a:rPr lang="de-DE" sz="2000" b="1" err="1">
                <a:latin typeface="Calibri"/>
                <a:ea typeface="Calibri"/>
                <a:cs typeface="Calibri"/>
              </a:rPr>
              <a:t>variazione</a:t>
            </a:r>
            <a:endParaRPr lang="de-DE"/>
          </a:p>
          <a:p>
            <a:pPr algn="ctr">
              <a:spcBef>
                <a:spcPts val="0"/>
              </a:spcBef>
              <a:defRPr/>
            </a:pPr>
            <a:endParaRPr lang="de-DE" sz="2000" b="1">
              <a:latin typeface="Calibri"/>
              <a:ea typeface="Calibri"/>
              <a:cs typeface="Calibri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9F448B7-0C8C-1FF5-7D8D-CCA638AEF12D}"/>
              </a:ext>
            </a:extLst>
          </p:cNvPr>
          <p:cNvSpPr/>
          <p:nvPr/>
        </p:nvSpPr>
        <p:spPr bwMode="auto">
          <a:xfrm rot="1620000">
            <a:off x="1722428" y="2985559"/>
            <a:ext cx="351962" cy="998818"/>
          </a:xfrm>
          <a:prstGeom prst="down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7B1C945-F6F1-2F01-F982-95E993B39855}"/>
              </a:ext>
            </a:extLst>
          </p:cNvPr>
          <p:cNvSpPr/>
          <p:nvPr/>
        </p:nvSpPr>
        <p:spPr bwMode="auto">
          <a:xfrm rot="20220000">
            <a:off x="6852908" y="2965574"/>
            <a:ext cx="351962" cy="998818"/>
          </a:xfrm>
          <a:prstGeom prst="down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Textfeld 4">
            <a:extLst>
              <a:ext uri="{FF2B5EF4-FFF2-40B4-BE49-F238E27FC236}">
                <a16:creationId xmlns:a16="http://schemas.microsoft.com/office/drawing/2014/main" id="{9919F417-EE4F-B303-E4F9-26E172506AC6}"/>
              </a:ext>
            </a:extLst>
          </p:cNvPr>
          <p:cNvSpPr txBox="1"/>
          <p:nvPr/>
        </p:nvSpPr>
        <p:spPr>
          <a:xfrm>
            <a:off x="848447" y="4019797"/>
            <a:ext cx="1889358" cy="2432333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ts val="0"/>
              </a:spcBef>
              <a:defRPr/>
            </a:pPr>
            <a:r>
              <a:rPr lang="de-DE" sz="18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Una </a:t>
            </a:r>
            <a:r>
              <a:rPr lang="de-DE" sz="18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sola</a:t>
            </a:r>
            <a:r>
              <a:rPr lang="de-DE" sz="18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8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volta</a:t>
            </a:r>
            <a:r>
              <a:rPr lang="de-DE" sz="18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: </a:t>
            </a:r>
          </a:p>
          <a:p>
            <a:pPr algn="ctr">
              <a:lnSpc>
                <a:spcPts val="2300"/>
              </a:lnSpc>
              <a:spcBef>
                <a:spcPts val="0"/>
              </a:spcBef>
              <a:defRPr/>
            </a:pPr>
            <a:r>
              <a:rPr lang="de-DE" sz="18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La prima </a:t>
            </a:r>
            <a:r>
              <a:rPr lang="de-DE" sz="18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pratica</a:t>
            </a:r>
            <a:r>
              <a:rPr lang="de-DE" sz="18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di </a:t>
            </a:r>
            <a:r>
              <a:rPr lang="de-DE" sz="18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variazione</a:t>
            </a:r>
            <a:endParaRPr lang="de-DE" sz="1800" b="1" dirty="0"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  <a:p>
            <a:pPr algn="ctr">
              <a:lnSpc>
                <a:spcPts val="2300"/>
              </a:lnSpc>
              <a:spcBef>
                <a:spcPts val="0"/>
              </a:spcBef>
              <a:defRPr/>
            </a:pPr>
            <a:endParaRPr lang="de-DE" sz="1800" b="1" dirty="0"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  <a:p>
            <a:pPr algn="ctr">
              <a:lnSpc>
                <a:spcPts val="2300"/>
              </a:lnSpc>
              <a:spcBef>
                <a:spcPts val="0"/>
              </a:spcBef>
              <a:defRPr/>
            </a:pPr>
            <a:r>
              <a:rPr lang="de-DE" sz="1600" dirty="0">
                <a:latin typeface="Calibri"/>
                <a:ea typeface="Calibri"/>
                <a:cs typeface="Calibri"/>
              </a:rPr>
              <a:t>(</a:t>
            </a:r>
            <a:r>
              <a:rPr lang="it-IT" sz="1600" dirty="0">
                <a:latin typeface="Calibri"/>
                <a:ea typeface="Calibri"/>
                <a:cs typeface="Calibri"/>
              </a:rPr>
              <a:t>riguarda solo le associazioni trasmigrate dai registri pregressi</a:t>
            </a:r>
            <a:r>
              <a:rPr lang="de-DE" sz="1600" dirty="0">
                <a:latin typeface="Calibri"/>
                <a:ea typeface="Calibri"/>
                <a:cs typeface="Calibri"/>
              </a:rPr>
              <a:t>)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130C539-D4CA-4DB9-07B1-5DDFEC486CE9}"/>
              </a:ext>
            </a:extLst>
          </p:cNvPr>
          <p:cNvSpPr/>
          <p:nvPr/>
        </p:nvSpPr>
        <p:spPr bwMode="auto">
          <a:xfrm>
            <a:off x="4365615" y="2965147"/>
            <a:ext cx="351962" cy="998818"/>
          </a:xfrm>
          <a:prstGeom prst="down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3712290-4D6B-62C7-588C-46F28B1DB22C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-47-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2372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32F3DBF0-FDDA-9E06-4C1D-4E9D6D0C0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2546" y="260350"/>
            <a:ext cx="8265052" cy="576263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2400">
                <a:latin typeface="Calibri"/>
                <a:ea typeface="Calibri"/>
                <a:cs typeface="Calibri"/>
              </a:rPr>
              <a:t>4. </a:t>
            </a:r>
            <a:r>
              <a:rPr lang="it-IT" sz="2400">
                <a:latin typeface="Calibri"/>
                <a:ea typeface="Calibri"/>
                <a:cs typeface="Calibri"/>
              </a:rPr>
              <a:t>Come posso adempiere agli obblighi nel portale Runts?</a:t>
            </a:r>
            <a:endParaRPr lang="de-DE" altLang="de-DE" sz="26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C09D2F-460B-69AD-D13F-1E62B5939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11" y="1539091"/>
            <a:ext cx="8074578" cy="4946076"/>
          </a:xfrm>
        </p:spPr>
        <p:txBody>
          <a:bodyPr lIns="91440" tIns="45720" rIns="91440" bIns="45720" anchor="t"/>
          <a:lstStyle/>
          <a:p>
            <a:pPr marL="0" indent="0">
              <a:buFontTx/>
              <a:buNone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/>
              <a:buChar char="•"/>
              <a:defRPr/>
            </a:pPr>
            <a:endParaRPr lang="de-DE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Char char="•"/>
              <a:defRPr/>
            </a:pP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Char char="•"/>
              <a:defRPr/>
            </a:pP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AB5B95-460E-C933-E09D-B674FA26E288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F423A1C-2EC3-F4C6-DB06-39192F514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4">
            <a:extLst>
              <a:ext uri="{FF2B5EF4-FFF2-40B4-BE49-F238E27FC236}">
                <a16:creationId xmlns:a16="http://schemas.microsoft.com/office/drawing/2014/main" id="{6B3DED46-F6E6-32FE-8DA1-554786B5829A}"/>
              </a:ext>
            </a:extLst>
          </p:cNvPr>
          <p:cNvSpPr txBox="1"/>
          <p:nvPr/>
        </p:nvSpPr>
        <p:spPr>
          <a:xfrm>
            <a:off x="647011" y="1056212"/>
            <a:ext cx="7761314" cy="299056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1600"/>
              </a:lnSpc>
              <a:spcBef>
                <a:spcPts val="0"/>
              </a:spcBef>
              <a:defRPr/>
            </a:pPr>
            <a:r>
              <a:rPr lang="de-DE" sz="1600" b="1" dirty="0">
                <a:latin typeface="Calibri"/>
                <a:ea typeface="Calibri"/>
                <a:cs typeface="Calibri"/>
              </a:rPr>
              <a:t>La prima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pratica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di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variazione</a:t>
            </a:r>
            <a:endParaRPr lang="en-US" dirty="0"/>
          </a:p>
        </p:txBody>
      </p:sp>
      <p:sp>
        <p:nvSpPr>
          <p:cNvPr id="4" name="Textfeld 4">
            <a:extLst>
              <a:ext uri="{FF2B5EF4-FFF2-40B4-BE49-F238E27FC236}">
                <a16:creationId xmlns:a16="http://schemas.microsoft.com/office/drawing/2014/main" id="{343E0656-0C77-C133-9726-0B0C921D2B0E}"/>
              </a:ext>
            </a:extLst>
          </p:cNvPr>
          <p:cNvSpPr txBox="1"/>
          <p:nvPr/>
        </p:nvSpPr>
        <p:spPr>
          <a:xfrm>
            <a:off x="642855" y="2944760"/>
            <a:ext cx="7765470" cy="35855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4400" indent="-284400" algn="just">
              <a:spcAft>
                <a:spcPts val="600"/>
              </a:spcAft>
              <a:buFont typeface="Arial"/>
              <a:buChar char="•"/>
              <a:defRPr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denominazione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(come risulta dallo statuto, prestare attenzione agli acronimi)</a:t>
            </a:r>
          </a:p>
          <a:p>
            <a:pPr marL="284400" indent="-284400" algn="just">
              <a:spcAft>
                <a:spcPts val="600"/>
              </a:spcAft>
              <a:buFont typeface="Arial"/>
              <a:buChar char="•"/>
              <a:defRPr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eventuale </a:t>
            </a:r>
            <a:r>
              <a:rPr lang="de-DE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partita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 IVA</a:t>
            </a:r>
          </a:p>
          <a:p>
            <a:pPr marL="284400" indent="-284400" algn="just">
              <a:spcAft>
                <a:spcPts val="600"/>
              </a:spcAft>
              <a:buFont typeface="Arial"/>
              <a:buChar char="•"/>
              <a:defRPr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forma giuridica (ad es. associazione)</a:t>
            </a:r>
          </a:p>
          <a:p>
            <a:pPr marL="284400" indent="-284400" algn="just">
              <a:spcAft>
                <a:spcPts val="600"/>
              </a:spcAft>
              <a:buFont typeface="Arial"/>
              <a:buChar char="•"/>
              <a:defRPr/>
            </a:pPr>
            <a:r>
              <a:rPr lang="de-DE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numero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de-DE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telefono</a:t>
            </a: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4400" indent="-284400" algn="just">
              <a:spcAft>
                <a:spcPts val="600"/>
              </a:spcAft>
              <a:buFont typeface="Arial"/>
              <a:buChar char="•"/>
              <a:defRPr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eventuale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sito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web</a:t>
            </a:r>
          </a:p>
          <a:p>
            <a:pPr marL="284400" indent="-284400" algn="just">
              <a:spcAft>
                <a:spcPts val="600"/>
              </a:spcAft>
              <a:buFont typeface="Arial"/>
              <a:buChar char="•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numero di 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soci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(persone fisiche)</a:t>
            </a:r>
          </a:p>
          <a:p>
            <a:pPr marL="284400" indent="-284400" algn="just">
              <a:spcAft>
                <a:spcPts val="600"/>
              </a:spcAft>
              <a:buFont typeface="Arial"/>
              <a:buChar char="•"/>
              <a:defRPr/>
            </a:pP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de-DE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costituzione</a:t>
            </a: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4400" indent="-284400" algn="just">
              <a:spcAft>
                <a:spcPts val="600"/>
              </a:spcAft>
              <a:buFont typeface="Arial"/>
              <a:buChar char="•"/>
              <a:defRPr/>
            </a:pP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data dell'ultima modifica statutaria</a:t>
            </a:r>
          </a:p>
          <a:p>
            <a:pPr marL="284400" indent="-284400" algn="just">
              <a:spcAft>
                <a:spcPts val="600"/>
              </a:spcAft>
              <a:buFont typeface="Arial"/>
              <a:buChar char="•"/>
              <a:defRPr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sede principale,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eventuali sedi secondarie</a:t>
            </a:r>
          </a:p>
          <a:p>
            <a:pPr marL="284400" indent="-284400" algn="just">
              <a:spcAft>
                <a:spcPts val="600"/>
              </a:spcAft>
              <a:buFont typeface="Arial"/>
              <a:buChar char="•"/>
              <a:defRPr/>
            </a:pP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TUTTE le persone che ricoprono una carica all'interno dell'associazione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(dati generali della persona, tipo di carica, ad es. membro dell’organo di amministrazione, organo di controllo, data di nomina). Si prega di notare che il </a:t>
            </a:r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numero delle persone indicate deve corrispondere a quello riportato nello statuto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(articoli relativi all'organo amministrativo e all'organo di controllo).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4">
            <a:extLst>
              <a:ext uri="{FF2B5EF4-FFF2-40B4-BE49-F238E27FC236}">
                <a16:creationId xmlns:a16="http://schemas.microsoft.com/office/drawing/2014/main" id="{816AC7E9-3CC1-1BCB-7CC6-09699D81C659}"/>
              </a:ext>
            </a:extLst>
          </p:cNvPr>
          <p:cNvSpPr txBox="1"/>
          <p:nvPr/>
        </p:nvSpPr>
        <p:spPr>
          <a:xfrm>
            <a:off x="638717" y="2563165"/>
            <a:ext cx="2860094" cy="322461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lnSpc>
                <a:spcPts val="1900"/>
              </a:lnSpc>
              <a:buFontTx/>
              <a:buNone/>
              <a:defRPr/>
            </a:pPr>
            <a:r>
              <a:rPr lang="it-IT" sz="1400">
                <a:latin typeface="Calibri"/>
                <a:ea typeface="Calibri"/>
                <a:cs typeface="Calibri"/>
              </a:rPr>
              <a:t>Si prega di inserire i seguenti </a:t>
            </a:r>
            <a:r>
              <a:rPr lang="it-IT" sz="1400" b="1" u="sng">
                <a:latin typeface="Calibri"/>
                <a:ea typeface="Calibri"/>
                <a:cs typeface="Calibri"/>
              </a:rPr>
              <a:t>dati</a:t>
            </a:r>
            <a:r>
              <a:rPr lang="it-IT" sz="1400">
                <a:latin typeface="Calibri"/>
                <a:ea typeface="Calibri"/>
                <a:cs typeface="Calibri"/>
              </a:rPr>
              <a:t>:</a:t>
            </a:r>
            <a:endParaRPr lang="de-DE" sz="1400">
              <a:latin typeface="Calibri"/>
              <a:ea typeface="Calibri"/>
              <a:cs typeface="Calibri"/>
            </a:endParaRPr>
          </a:p>
        </p:txBody>
      </p:sp>
      <p:sp>
        <p:nvSpPr>
          <p:cNvPr id="8" name="Textfeld 4">
            <a:extLst>
              <a:ext uri="{FF2B5EF4-FFF2-40B4-BE49-F238E27FC236}">
                <a16:creationId xmlns:a16="http://schemas.microsoft.com/office/drawing/2014/main" id="{9D25AB59-F891-6219-3B82-F8F49598CDBD}"/>
              </a:ext>
            </a:extLst>
          </p:cNvPr>
          <p:cNvSpPr txBox="1"/>
          <p:nvPr/>
        </p:nvSpPr>
        <p:spPr>
          <a:xfrm>
            <a:off x="647010" y="1414402"/>
            <a:ext cx="776547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3845" indent="-283845">
              <a:buFont typeface="Arial" panose="05000000000000000000" pitchFamily="2" charset="2"/>
              <a:buChar char="•"/>
              <a:defRPr/>
            </a:pPr>
            <a:r>
              <a:rPr lang="it-IT" sz="14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può essere presentata solo dal rappresentante legale o da un suo delegato</a:t>
            </a:r>
          </a:p>
          <a:p>
            <a:pPr marL="283845" indent="-283845">
              <a:buFont typeface="Arial" panose="05000000000000000000" pitchFamily="2" charset="2"/>
              <a:buChar char="•"/>
              <a:defRPr/>
            </a:pPr>
            <a:endParaRPr lang="it-IT" sz="1400" b="1" dirty="0"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  <a:p>
            <a:pPr marL="283845" indent="-283845">
              <a:buFont typeface="Arial" panose="05000000000000000000" pitchFamily="2" charset="2"/>
              <a:buChar char="•"/>
              <a:defRPr/>
            </a:pPr>
            <a:r>
              <a:rPr lang="it-IT" sz="1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tutte le altre richieste di variazione possono anche essere presentate dagli altri amministratori (membri del Direttivo) registrati sul portale Runts (sono richiesti SPID/CIE e la firma digitale).</a:t>
            </a:r>
            <a:endParaRPr lang="de-DE" sz="1400" dirty="0">
              <a:latin typeface="Calibri"/>
              <a:ea typeface="Calibri"/>
              <a:cs typeface="Calibri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E1E66B2-56CF-CF8A-E10E-38B33CAC5861}"/>
              </a:ext>
            </a:extLst>
          </p:cNvPr>
          <p:cNvSpPr/>
          <p:nvPr/>
        </p:nvSpPr>
        <p:spPr>
          <a:xfrm>
            <a:off x="7993931" y="6427179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-48-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8F0BD26D-31BA-9590-5987-B101381DC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687388"/>
          </a:xfrm>
          <a:solidFill>
            <a:srgbClr val="FFC9C9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de-DE" sz="2600">
                <a:latin typeface="Calibri" panose="020F0502020204030204" pitchFamily="34" charset="0"/>
                <a:cs typeface="Calibri" panose="020F0502020204030204" pitchFamily="34" charset="0"/>
              </a:rPr>
              <a:t>1. Gli effetti dell’iscrizione nel </a:t>
            </a:r>
            <a:r>
              <a:rPr lang="it-IT" altLang="de-DE" sz="2600" err="1">
                <a:latin typeface="Calibri" panose="020F0502020204030204" pitchFamily="34" charset="0"/>
                <a:cs typeface="Calibri" panose="020F0502020204030204" pitchFamily="34" charset="0"/>
              </a:rPr>
              <a:t>Runts</a:t>
            </a:r>
            <a:endParaRPr lang="de-DE" altLang="de-DE" sz="2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Inhaltsplatzhalter 2">
            <a:extLst>
              <a:ext uri="{FF2B5EF4-FFF2-40B4-BE49-F238E27FC236}">
                <a16:creationId xmlns:a16="http://schemas.microsoft.com/office/drawing/2014/main" id="{879739AC-46DE-E00B-57B6-D900286509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0" y="1688466"/>
            <a:ext cx="7886700" cy="38893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L’iscrizione nel Registro degli enti del Terzo settore è </a:t>
            </a: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facoltativa.</a:t>
            </a:r>
          </a:p>
          <a:p>
            <a:pPr marL="0" indent="0" algn="just">
              <a:buFontTx/>
              <a:buNone/>
              <a:defRPr/>
            </a:pPr>
            <a:endParaRPr lang="it-IT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it-IT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L’iscrizione costituisce il presupposto necessario per l'applicazione di certi </a:t>
            </a:r>
            <a:r>
              <a:rPr lang="it-IT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benefici fiscali </a:t>
            </a:r>
            <a:r>
              <a:rPr lang="it-IT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 misure di sostegno.</a:t>
            </a:r>
          </a:p>
          <a:p>
            <a:pPr marL="0" indent="0" algn="just">
              <a:buFontTx/>
              <a:buNone/>
              <a:defRPr/>
            </a:pPr>
            <a:endParaRPr lang="it-IT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it-IT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Gli enti iscritti nel Runts sono soggetti a </a:t>
            </a:r>
            <a:r>
              <a:rPr lang="it-IT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controlli</a:t>
            </a:r>
            <a:r>
              <a:rPr lang="it-IT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circa il rispetto delle disposizioni (per esempio: corretta applicazione delle disposizioni fiscali, osservanza dei requisiti).</a:t>
            </a:r>
          </a:p>
          <a:p>
            <a:pPr algn="just">
              <a:defRPr/>
            </a:pPr>
            <a:endParaRPr lang="it-IT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it-IT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Gli enti iscritti nel Runts sono soggetti agli </a:t>
            </a:r>
            <a:r>
              <a:rPr lang="it-IT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obblighi di trasparenza e ulteriori obblighi </a:t>
            </a:r>
            <a:r>
              <a:rPr lang="it-IT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(per esempio: aggiornamento dei dati e deposito dei bilanci nel portale RUNTS, tenuta dei libri, eventualmente nomina dell’organo di controllo). </a:t>
            </a:r>
            <a:endParaRPr lang="it-IT" sz="2300" dirty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de-DE" altLang="de-DE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DC806AC-72A3-48CA-455A-5E20E520A291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722FE31-2047-DC18-816C-3BBDE2CF0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43C1DAE-D087-BAA8-481B-F505CF0A4201}"/>
              </a:ext>
            </a:extLst>
          </p:cNvPr>
          <p:cNvSpPr/>
          <p:nvPr/>
        </p:nvSpPr>
        <p:spPr>
          <a:xfrm>
            <a:off x="8034705" y="6361190"/>
            <a:ext cx="449419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-4-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>
            <a:extLst>
              <a:ext uri="{FF2B5EF4-FFF2-40B4-BE49-F238E27FC236}">
                <a16:creationId xmlns:a16="http://schemas.microsoft.com/office/drawing/2014/main" id="{C85FCD39-6026-15A5-1FF7-0FDE5E57FF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7788" y="262359"/>
            <a:ext cx="8232468" cy="576262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2400">
                <a:latin typeface="Calibri"/>
                <a:ea typeface="Calibri"/>
                <a:cs typeface="Calibri"/>
              </a:rPr>
              <a:t>4. </a:t>
            </a:r>
            <a:r>
              <a:rPr lang="it-IT" sz="2400">
                <a:latin typeface="Calibri"/>
                <a:ea typeface="Calibri"/>
                <a:cs typeface="Calibri"/>
              </a:rPr>
              <a:t>Come posso adempiere agli obblighi previsti nel Runts?</a:t>
            </a:r>
            <a:endParaRPr lang="de-DE" altLang="de-DE" sz="26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C941FC-46C2-B989-3695-DB3F2F765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31987"/>
            <a:ext cx="7859159" cy="3919243"/>
          </a:xfrm>
        </p:spPr>
        <p:txBody>
          <a:bodyPr lIns="91440" tIns="45720" rIns="91440" bIns="45720" anchor="t"/>
          <a:lstStyle/>
          <a:p>
            <a:pPr algn="just">
              <a:lnSpc>
                <a:spcPts val="1900"/>
              </a:lnSpc>
              <a:buFont typeface="Arial"/>
              <a:buChar char="•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900"/>
              </a:lnSpc>
              <a:buFont typeface="Arial"/>
              <a:buChar char="•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900"/>
              </a:lnSpc>
              <a:buFont typeface="Arial"/>
              <a:buChar char="•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900"/>
              </a:lnSpc>
              <a:buFont typeface="Arial"/>
              <a:buChar char="•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900"/>
              </a:lnSpc>
              <a:buFont typeface="Arial"/>
              <a:buChar char="•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900"/>
              </a:lnSpc>
              <a:buFont typeface="Arial"/>
              <a:buChar char="•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900"/>
              </a:lnSpc>
              <a:buFont typeface="Arial"/>
              <a:buChar char="•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900"/>
              </a:lnSpc>
              <a:buFont typeface="Arial"/>
              <a:buChar char="•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900"/>
              </a:lnSpc>
              <a:buFont typeface="Arial"/>
              <a:buChar char="•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900"/>
              </a:lnSpc>
              <a:buFont typeface="Arial"/>
              <a:buChar char="•"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900"/>
              </a:lnSpc>
              <a:buFont typeface="Arial"/>
              <a:buChar char="•"/>
              <a:defRPr/>
            </a:pPr>
            <a:endParaRPr lang="de-DE" sz="1400">
              <a:latin typeface="Calibri"/>
              <a:ea typeface="Calibri"/>
              <a:cs typeface="Calibri"/>
            </a:endParaRPr>
          </a:p>
          <a:p>
            <a:pPr algn="just">
              <a:lnSpc>
                <a:spcPts val="1900"/>
              </a:lnSpc>
              <a:buFont typeface="Arial"/>
              <a:buChar char="•"/>
              <a:defRPr/>
            </a:pPr>
            <a:endParaRPr lang="de-DE" sz="1400">
              <a:latin typeface="Calibri"/>
              <a:ea typeface="Calibri"/>
              <a:cs typeface="Calibri"/>
            </a:endParaRPr>
          </a:p>
          <a:p>
            <a:pPr algn="just">
              <a:lnSpc>
                <a:spcPts val="1900"/>
              </a:lnSpc>
              <a:buFont typeface="Arial"/>
              <a:buChar char="•"/>
              <a:defRPr/>
            </a:pPr>
            <a:endParaRPr lang="de-DE" sz="1400">
              <a:latin typeface="Calibri"/>
              <a:ea typeface="Calibri"/>
              <a:cs typeface="Calibri"/>
            </a:endParaRPr>
          </a:p>
          <a:p>
            <a:pPr>
              <a:buFont typeface="Arial"/>
              <a:buChar char="•"/>
              <a:defRPr/>
            </a:pPr>
            <a:endParaRPr lang="de-DE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Arial"/>
              <a:buChar char="•"/>
              <a:defRPr/>
            </a:pPr>
            <a:endParaRPr lang="de-DE" sz="1800">
              <a:latin typeface="Calibri"/>
              <a:ea typeface="Calibri"/>
              <a:cs typeface="Calibri"/>
            </a:endParaRPr>
          </a:p>
          <a:p>
            <a:pPr>
              <a:buFont typeface="Arial"/>
              <a:buChar char="•"/>
              <a:defRPr/>
            </a:pP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21B2EC5-C2F3-AEE6-F66B-17D6B291E65E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07B651E-1C6A-1832-4CE9-90236514C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9120D0A-E7D0-5D31-974E-85A6405ED9B3}"/>
              </a:ext>
            </a:extLst>
          </p:cNvPr>
          <p:cNvSpPr txBox="1">
            <a:spLocks/>
          </p:cNvSpPr>
          <p:nvPr/>
        </p:nvSpPr>
        <p:spPr>
          <a:xfrm>
            <a:off x="733595" y="5475963"/>
            <a:ext cx="7914243" cy="13761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endParaRPr lang="de-DE" sz="1400" b="1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buFont typeface="Arial"/>
              <a:buChar char="•"/>
              <a:defRPr/>
            </a:pPr>
            <a:endParaRPr lang="de-DE" sz="140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buFont typeface="Arial"/>
              <a:buChar char="•"/>
              <a:defRPr/>
            </a:pPr>
            <a:endParaRPr lang="de-DE" sz="1400">
              <a:latin typeface="Calibri"/>
              <a:ea typeface="Calibri"/>
              <a:cs typeface="Calibri"/>
            </a:endParaRPr>
          </a:p>
          <a:p>
            <a:pPr>
              <a:buFont typeface="Arial"/>
              <a:buChar char="•"/>
              <a:defRPr/>
            </a:pP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4">
            <a:extLst>
              <a:ext uri="{FF2B5EF4-FFF2-40B4-BE49-F238E27FC236}">
                <a16:creationId xmlns:a16="http://schemas.microsoft.com/office/drawing/2014/main" id="{A5554848-6B59-1F99-2E55-D5962EF834CB}"/>
              </a:ext>
            </a:extLst>
          </p:cNvPr>
          <p:cNvSpPr txBox="1"/>
          <p:nvPr/>
        </p:nvSpPr>
        <p:spPr>
          <a:xfrm>
            <a:off x="673114" y="1274117"/>
            <a:ext cx="7841848" cy="33214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1400" b="1" dirty="0" err="1">
                <a:latin typeface="Calibri"/>
                <a:ea typeface="Calibri"/>
                <a:cs typeface="Calibri"/>
              </a:rPr>
              <a:t>enti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affiliati</a:t>
            </a:r>
            <a:r>
              <a:rPr lang="de-DE" sz="1400" dirty="0">
                <a:latin typeface="Calibri"/>
                <a:ea typeface="Calibri"/>
                <a:cs typeface="Calibri"/>
              </a:rPr>
              <a:t> (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Codice</a:t>
            </a:r>
            <a:r>
              <a:rPr lang="de-DE" sz="1400" dirty="0">
                <a:latin typeface="Calibri"/>
                <a:ea typeface="Calibri"/>
                <a:cs typeface="Calibri"/>
              </a:rPr>
              <a:t>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fiscale</a:t>
            </a:r>
            <a:r>
              <a:rPr lang="de-DE" sz="1400" dirty="0">
                <a:latin typeface="Calibri"/>
                <a:ea typeface="Calibri"/>
                <a:cs typeface="Calibri"/>
              </a:rPr>
              <a:t>, </a:t>
            </a:r>
            <a:r>
              <a:rPr lang="de-DE" sz="1400" dirty="0" err="1">
                <a:latin typeface="Calibri"/>
                <a:ea typeface="Calibri"/>
                <a:cs typeface="Calibri"/>
              </a:rPr>
              <a:t>denominazione</a:t>
            </a:r>
            <a:r>
              <a:rPr lang="de-DE" sz="1400" dirty="0">
                <a:latin typeface="Calibri"/>
                <a:ea typeface="Calibri"/>
                <a:cs typeface="Calibri"/>
              </a:rPr>
              <a:t>)</a:t>
            </a:r>
            <a:endParaRPr lang="en-US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latin typeface="Calibri"/>
                <a:ea typeface="Calibri"/>
                <a:cs typeface="Calibri"/>
              </a:rPr>
              <a:t>numero di </a:t>
            </a:r>
            <a:r>
              <a:rPr lang="it-IT" sz="1400" b="1" dirty="0">
                <a:latin typeface="Calibri"/>
                <a:ea typeface="Calibri"/>
                <a:cs typeface="Calibri"/>
              </a:rPr>
              <a:t>volontari</a:t>
            </a:r>
            <a:r>
              <a:rPr lang="it-IT" sz="1400" dirty="0">
                <a:latin typeface="Calibri"/>
                <a:ea typeface="Calibri"/>
                <a:cs typeface="Calibri"/>
              </a:rPr>
              <a:t> iscritti nel registro dei volontari</a:t>
            </a:r>
            <a:r>
              <a:rPr lang="it-IT" sz="1400" b="1" dirty="0">
                <a:latin typeface="Calibri"/>
                <a:ea typeface="Calibri"/>
                <a:cs typeface="Calibri"/>
              </a:rPr>
              <a:t>, di dipendenti e di volontari provenienti da altri enti aderenti</a:t>
            </a:r>
            <a:r>
              <a:rPr lang="it-IT" sz="1400" dirty="0">
                <a:latin typeface="Calibri"/>
                <a:ea typeface="Calibri"/>
                <a:cs typeface="Calibri"/>
              </a:rPr>
              <a:t>, di cui l’ente si avvale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400" b="1" dirty="0">
                <a:latin typeface="Calibri"/>
                <a:ea typeface="Calibri"/>
                <a:cs typeface="Calibri"/>
              </a:rPr>
              <a:t>ente commerciale o non commerciale </a:t>
            </a:r>
            <a:r>
              <a:rPr lang="it-IT" sz="1400" dirty="0">
                <a:latin typeface="Calibri"/>
                <a:ea typeface="Calibri"/>
                <a:cs typeface="Calibri"/>
              </a:rPr>
              <a:t>(attenzione: gli enti commerciali non possono essere iscritti)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400" b="1" dirty="0">
                <a:latin typeface="Calibri"/>
                <a:ea typeface="Calibri"/>
                <a:cs typeface="Calibri"/>
              </a:rPr>
              <a:t>attività di interesse generale svolte dall'associazione </a:t>
            </a:r>
            <a:r>
              <a:rPr lang="it-IT" sz="1400" dirty="0">
                <a:latin typeface="Calibri"/>
                <a:ea typeface="Calibri"/>
                <a:cs typeface="Calibri"/>
              </a:rPr>
              <a:t>(attenzione: conformità allo statuto)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400" b="1" dirty="0">
                <a:latin typeface="Calibri"/>
                <a:ea typeface="Calibri"/>
                <a:cs typeface="Calibri"/>
              </a:rPr>
              <a:t>lo statuto prevede attività diverse? </a:t>
            </a:r>
            <a:r>
              <a:rPr lang="it-IT" sz="1400" dirty="0">
                <a:latin typeface="Calibri"/>
                <a:ea typeface="Calibri"/>
                <a:cs typeface="Calibri"/>
              </a:rPr>
              <a:t>sì o no (attenzione: conformità allo statuto)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400" b="1" dirty="0">
                <a:latin typeface="Calibri"/>
                <a:ea typeface="Calibri"/>
                <a:cs typeface="Calibri"/>
              </a:rPr>
              <a:t>organi dell'associazione </a:t>
            </a:r>
            <a:r>
              <a:rPr lang="it-IT" sz="1400" dirty="0">
                <a:latin typeface="Calibri"/>
                <a:ea typeface="Calibri"/>
                <a:cs typeface="Calibri"/>
              </a:rPr>
              <a:t>(data di nomina, denominazione, numero di componenti)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latin typeface="Calibri"/>
                <a:ea typeface="Calibri"/>
                <a:cs typeface="Calibri"/>
              </a:rPr>
              <a:t>eventuale </a:t>
            </a:r>
            <a:r>
              <a:rPr lang="it-IT" sz="1400" b="1" dirty="0">
                <a:latin typeface="Calibri"/>
                <a:ea typeface="Calibri"/>
                <a:cs typeface="Calibri"/>
              </a:rPr>
              <a:t>adesione ad una rete associativa o altro ente del Terzo settore </a:t>
            </a:r>
            <a:r>
              <a:rPr lang="it-IT" sz="1400" dirty="0">
                <a:latin typeface="Calibri"/>
                <a:ea typeface="Calibri"/>
                <a:cs typeface="Calibri"/>
              </a:rPr>
              <a:t>(in tal caso, occorre allegare la conferma firmata dal rappresentante legale)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latin typeface="Calibri"/>
                <a:ea typeface="Calibri"/>
                <a:cs typeface="Calibri"/>
              </a:rPr>
              <a:t>eventuale </a:t>
            </a:r>
            <a:r>
              <a:rPr lang="it-IT" sz="1400" b="1" dirty="0">
                <a:latin typeface="Calibri"/>
                <a:ea typeface="Calibri"/>
                <a:cs typeface="Calibri"/>
              </a:rPr>
              <a:t>personalità giuridica </a:t>
            </a:r>
            <a:r>
              <a:rPr lang="it-IT" sz="1400" dirty="0">
                <a:latin typeface="Calibri"/>
                <a:ea typeface="Calibri"/>
                <a:cs typeface="Calibri"/>
              </a:rPr>
              <a:t>(se sì, indicare l’ente che ha concesso il riconoscimento, data e numero del decreto di riconoscimento, patrimonio minimo)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latin typeface="Calibri"/>
                <a:ea typeface="Calibri"/>
                <a:cs typeface="Calibri"/>
              </a:rPr>
              <a:t>data e numero del decreto di prima iscrizione nel </a:t>
            </a:r>
            <a:r>
              <a:rPr lang="it-IT" sz="1400" b="1" dirty="0">
                <a:latin typeface="Calibri"/>
                <a:ea typeface="Calibri"/>
                <a:cs typeface="Calibri"/>
              </a:rPr>
              <a:t>precedente registro provinciale</a:t>
            </a:r>
          </a:p>
        </p:txBody>
      </p:sp>
      <p:sp>
        <p:nvSpPr>
          <p:cNvPr id="16" name="Textfeld 4">
            <a:extLst>
              <a:ext uri="{FF2B5EF4-FFF2-40B4-BE49-F238E27FC236}">
                <a16:creationId xmlns:a16="http://schemas.microsoft.com/office/drawing/2014/main" id="{FED131EC-7FDB-15BF-896B-C19E74D7D121}"/>
              </a:ext>
            </a:extLst>
          </p:cNvPr>
          <p:cNvSpPr txBox="1"/>
          <p:nvPr/>
        </p:nvSpPr>
        <p:spPr>
          <a:xfrm>
            <a:off x="689163" y="5352708"/>
            <a:ext cx="7804377" cy="81560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sz="1400" b="1" dirty="0" err="1">
                <a:latin typeface="Calibri"/>
                <a:ea typeface="Calibri"/>
                <a:cs typeface="Calibri"/>
              </a:rPr>
              <a:t>statuto</a:t>
            </a:r>
            <a:r>
              <a:rPr lang="de-DE" sz="1400" b="1" dirty="0"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registrato</a:t>
            </a:r>
            <a:endParaRPr lang="de-DE" sz="1400" b="1" dirty="0">
              <a:latin typeface="Calibri"/>
              <a:ea typeface="Calibri"/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it-IT" sz="1400" b="1" dirty="0">
                <a:latin typeface="Calibri"/>
                <a:ea typeface="Calibri"/>
                <a:cs typeface="Calibri"/>
              </a:rPr>
              <a:t>atto costitutivo </a:t>
            </a:r>
            <a:r>
              <a:rPr lang="it-IT" sz="1400" dirty="0">
                <a:latin typeface="Calibri"/>
                <a:ea typeface="Calibri"/>
                <a:cs typeface="Calibri"/>
              </a:rPr>
              <a:t>(qualora non più disponibile o reperibile, dichiarazione sostitutiva ai sensi degli articoli 46, 47 e 76 del DPR n. 445/2000)</a:t>
            </a:r>
            <a:endParaRPr lang="en-US" sz="1400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Textfeld 4">
            <a:extLst>
              <a:ext uri="{FF2B5EF4-FFF2-40B4-BE49-F238E27FC236}">
                <a16:creationId xmlns:a16="http://schemas.microsoft.com/office/drawing/2014/main" id="{FD0A2288-6ADE-E929-AA29-56D4AECCD409}"/>
              </a:ext>
            </a:extLst>
          </p:cNvPr>
          <p:cNvSpPr txBox="1"/>
          <p:nvPr/>
        </p:nvSpPr>
        <p:spPr>
          <a:xfrm>
            <a:off x="660347" y="904523"/>
            <a:ext cx="2860094" cy="322461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lnSpc>
                <a:spcPts val="1900"/>
              </a:lnSpc>
              <a:buFontTx/>
              <a:buNone/>
              <a:defRPr/>
            </a:pPr>
            <a:r>
              <a:rPr lang="it-IT" sz="1400">
                <a:latin typeface="Calibri"/>
                <a:ea typeface="Calibri"/>
                <a:cs typeface="Calibri"/>
              </a:rPr>
              <a:t>Si prega di inserire i seguenti </a:t>
            </a:r>
            <a:r>
              <a:rPr lang="it-IT" sz="1400" b="1" u="sng">
                <a:latin typeface="Calibri"/>
                <a:ea typeface="Calibri"/>
                <a:cs typeface="Calibri"/>
              </a:rPr>
              <a:t>dati</a:t>
            </a:r>
            <a:r>
              <a:rPr lang="it-IT" sz="1400">
                <a:latin typeface="Calibri"/>
                <a:ea typeface="Calibri"/>
                <a:cs typeface="Calibri"/>
              </a:rPr>
              <a:t>:</a:t>
            </a:r>
            <a:endParaRPr lang="de-DE" sz="1400">
              <a:latin typeface="Calibri"/>
              <a:ea typeface="Calibri"/>
              <a:cs typeface="Calibri"/>
            </a:endParaRPr>
          </a:p>
        </p:txBody>
      </p:sp>
      <p:sp>
        <p:nvSpPr>
          <p:cNvPr id="19" name="Textfeld 4">
            <a:extLst>
              <a:ext uri="{FF2B5EF4-FFF2-40B4-BE49-F238E27FC236}">
                <a16:creationId xmlns:a16="http://schemas.microsoft.com/office/drawing/2014/main" id="{8DC0F800-175D-0912-5E97-CEC16AA935A5}"/>
              </a:ext>
            </a:extLst>
          </p:cNvPr>
          <p:cNvSpPr txBox="1"/>
          <p:nvPr/>
        </p:nvSpPr>
        <p:spPr>
          <a:xfrm>
            <a:off x="683432" y="4977623"/>
            <a:ext cx="3185675" cy="307777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None/>
              <a:defRPr/>
            </a:pPr>
            <a:r>
              <a:rPr lang="it-IT" sz="1400">
                <a:latin typeface="Calibri"/>
                <a:ea typeface="Calibri"/>
                <a:cs typeface="Calibri"/>
              </a:rPr>
              <a:t>Si prega di caricare i seguenti </a:t>
            </a:r>
            <a:r>
              <a:rPr lang="it-IT" sz="1400" b="1" u="sng">
                <a:latin typeface="Calibri"/>
                <a:ea typeface="Calibri"/>
                <a:cs typeface="Calibri"/>
              </a:rPr>
              <a:t>allegati</a:t>
            </a:r>
            <a:r>
              <a:rPr lang="it-IT" sz="1400">
                <a:latin typeface="Calibri"/>
                <a:ea typeface="Calibri"/>
                <a:cs typeface="Calibri"/>
              </a:rPr>
              <a:t>: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56BBD0-A22E-2C77-33CC-BF21B70CF1C8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-49-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FF02E-18AA-2E96-6B49-110CBE942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F034BB2E-C405-F088-946C-46DA17A55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5521" y="365125"/>
            <a:ext cx="8232468" cy="615950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2400">
                <a:latin typeface="Calibri"/>
                <a:ea typeface="Calibri"/>
                <a:cs typeface="Calibri"/>
              </a:rPr>
              <a:t>4. </a:t>
            </a:r>
            <a:r>
              <a:rPr lang="it-IT" sz="2400">
                <a:latin typeface="Calibri"/>
                <a:ea typeface="Calibri"/>
                <a:cs typeface="Calibri"/>
              </a:rPr>
              <a:t>Come posso adempiere agli obblighi nel Runts?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8FDF64-243E-9063-C10A-C6A6A4A90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81" y="1079320"/>
            <a:ext cx="7886700" cy="4596439"/>
          </a:xfrm>
        </p:spPr>
        <p:txBody>
          <a:bodyPr lIns="91440" tIns="45720" rIns="91440" bIns="45720" anchor="t"/>
          <a:lstStyle/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de-DE" sz="1400" b="1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 b="1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buFontTx/>
              <a:buChar char="•"/>
              <a:defRPr/>
            </a:pPr>
            <a:endParaRPr lang="de-DE" sz="140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endParaRPr lang="de-DE" sz="1400">
              <a:latin typeface="Calibri"/>
              <a:ea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buFontTx/>
              <a:buNone/>
              <a:defRPr/>
            </a:pPr>
            <a:endParaRPr lang="de-DE" sz="1400" b="1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buFontTx/>
              <a:buChar char="-"/>
              <a:defRPr/>
            </a:pPr>
            <a:endParaRPr lang="de-DE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42720D7-E8DD-BE30-C4F8-B1A693B37317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6633EEC-0BDD-1890-DABC-A9AAC4B2F3A0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2912356-DAB3-85F6-AFC8-27EE49DFB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4">
            <a:extLst>
              <a:ext uri="{FF2B5EF4-FFF2-40B4-BE49-F238E27FC236}">
                <a16:creationId xmlns:a16="http://schemas.microsoft.com/office/drawing/2014/main" id="{74BA602E-86A9-A48E-0360-A587316A96E0}"/>
              </a:ext>
            </a:extLst>
          </p:cNvPr>
          <p:cNvSpPr txBox="1"/>
          <p:nvPr/>
        </p:nvSpPr>
        <p:spPr>
          <a:xfrm>
            <a:off x="909679" y="1192913"/>
            <a:ext cx="7461483" cy="374461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ts val="0"/>
              </a:spcBef>
              <a:defRPr/>
            </a:pPr>
            <a:r>
              <a:rPr lang="de-DE" sz="1800" b="1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Obbligo</a:t>
            </a:r>
            <a:r>
              <a:rPr lang="de-DE" sz="1800" b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annuale</a:t>
            </a:r>
            <a:endParaRPr lang="de-DE" sz="1800">
              <a:latin typeface="Calibri"/>
              <a:ea typeface="Calibri"/>
              <a:cs typeface="Calibri"/>
            </a:endParaRPr>
          </a:p>
        </p:txBody>
      </p:sp>
      <p:sp>
        <p:nvSpPr>
          <p:cNvPr id="10" name="Textfeld 4">
            <a:extLst>
              <a:ext uri="{FF2B5EF4-FFF2-40B4-BE49-F238E27FC236}">
                <a16:creationId xmlns:a16="http://schemas.microsoft.com/office/drawing/2014/main" id="{02841893-62A5-12E7-4E40-7E8EC0B76E98}"/>
              </a:ext>
            </a:extLst>
          </p:cNvPr>
          <p:cNvSpPr txBox="1"/>
          <p:nvPr/>
        </p:nvSpPr>
        <p:spPr>
          <a:xfrm>
            <a:off x="907205" y="4283754"/>
            <a:ext cx="7461483" cy="9848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>
                <a:latin typeface="Calibri"/>
                <a:ea typeface="Calibri"/>
                <a:cs typeface="Calibri"/>
              </a:rPr>
              <a:t>→ </a:t>
            </a:r>
            <a:r>
              <a:rPr lang="de-DE" sz="1600" b="1" err="1">
                <a:latin typeface="Calibri"/>
                <a:ea typeface="Calibri"/>
                <a:cs typeface="Calibri"/>
              </a:rPr>
              <a:t>Quando</a:t>
            </a:r>
            <a:r>
              <a:rPr lang="de-DE" sz="1600" b="1">
                <a:latin typeface="Calibri"/>
                <a:ea typeface="Calibri"/>
                <a:cs typeface="Calibri"/>
              </a:rPr>
              <a:t>?</a:t>
            </a:r>
            <a:endParaRPr lang="en-US" sz="1600" b="1">
              <a:latin typeface="Calibri"/>
              <a:ea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 sz="1000" b="1">
              <a:latin typeface="Calibri"/>
              <a:ea typeface="Calibri"/>
              <a:cs typeface="Calibri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1600">
                <a:latin typeface="Calibri"/>
                <a:ea typeface="Calibri"/>
                <a:cs typeface="Calibri"/>
              </a:rPr>
              <a:t>Entro il </a:t>
            </a:r>
            <a:r>
              <a:rPr lang="it-IT" sz="1600" b="1">
                <a:latin typeface="Calibri"/>
                <a:ea typeface="Calibri"/>
                <a:cs typeface="Calibri"/>
              </a:rPr>
              <a:t>30 giugno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1600" b="1">
                <a:latin typeface="Calibri"/>
                <a:ea typeface="Calibri"/>
                <a:cs typeface="Calibri"/>
              </a:rPr>
              <a:t>Data di riferimento </a:t>
            </a:r>
            <a:r>
              <a:rPr lang="it-IT" sz="1600">
                <a:latin typeface="Calibri"/>
                <a:ea typeface="Calibri"/>
                <a:cs typeface="Calibri"/>
              </a:rPr>
              <a:t>dei dati: </a:t>
            </a:r>
            <a:r>
              <a:rPr lang="it-IT" sz="1600" b="1">
                <a:latin typeface="Calibri"/>
                <a:ea typeface="Calibri"/>
                <a:cs typeface="Calibri"/>
              </a:rPr>
              <a:t>31 dicembre dell'anno precedente</a:t>
            </a:r>
          </a:p>
        </p:txBody>
      </p:sp>
      <p:sp>
        <p:nvSpPr>
          <p:cNvPr id="8" name="Textfeld 4">
            <a:extLst>
              <a:ext uri="{FF2B5EF4-FFF2-40B4-BE49-F238E27FC236}">
                <a16:creationId xmlns:a16="http://schemas.microsoft.com/office/drawing/2014/main" id="{F662DE58-DF58-D312-7999-85EE6FF3F4C3}"/>
              </a:ext>
            </a:extLst>
          </p:cNvPr>
          <p:cNvSpPr txBox="1"/>
          <p:nvPr/>
        </p:nvSpPr>
        <p:spPr>
          <a:xfrm>
            <a:off x="910386" y="1716283"/>
            <a:ext cx="7461483" cy="300339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1600"/>
              </a:lnSpc>
              <a:spcBef>
                <a:spcPts val="0"/>
              </a:spcBef>
              <a:defRPr/>
            </a:pPr>
            <a:r>
              <a:rPr lang="it-IT" sz="1600" b="1">
                <a:latin typeface="Calibri"/>
                <a:ea typeface="Calibri"/>
                <a:cs typeface="Calibri"/>
              </a:rPr>
              <a:t>Aggiornamento dei seguenti dati nel portale </a:t>
            </a:r>
            <a:r>
              <a:rPr lang="it-IT" sz="1600" b="1" err="1">
                <a:latin typeface="Calibri"/>
                <a:ea typeface="Calibri"/>
                <a:cs typeface="Calibri"/>
              </a:rPr>
              <a:t>Runts</a:t>
            </a:r>
            <a:r>
              <a:rPr lang="it-IT" sz="1600" b="1">
                <a:latin typeface="Calibri"/>
                <a:ea typeface="Calibri"/>
                <a:cs typeface="Calibri"/>
              </a:rPr>
              <a:t>, qualora vi siano state modifiche:</a:t>
            </a:r>
            <a:endParaRPr lang="de-DE" sz="1600">
              <a:latin typeface="Calibri"/>
              <a:ea typeface="Calibri"/>
              <a:cs typeface="Calibri"/>
            </a:endParaRPr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5AF4FDC7-2DC5-671D-260B-17B8D968D4EE}"/>
              </a:ext>
            </a:extLst>
          </p:cNvPr>
          <p:cNvSpPr txBox="1"/>
          <p:nvPr/>
        </p:nvSpPr>
        <p:spPr>
          <a:xfrm>
            <a:off x="910385" y="5467914"/>
            <a:ext cx="7461483" cy="7094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de-DE" sz="1600" b="1" dirty="0">
                <a:latin typeface="Calibri"/>
                <a:ea typeface="Calibri"/>
                <a:cs typeface="Calibri"/>
              </a:rPr>
              <a:t>→ Come?</a:t>
            </a:r>
            <a:endParaRPr lang="en-US" dirty="0"/>
          </a:p>
          <a:p>
            <a:pPr algn="just">
              <a:lnSpc>
                <a:spcPts val="1600"/>
              </a:lnSpc>
              <a:spcBef>
                <a:spcPts val="0"/>
              </a:spcBef>
              <a:defRPr/>
            </a:pPr>
            <a:endParaRPr lang="de-DE" sz="1600" b="1" dirty="0">
              <a:latin typeface="Calibri"/>
              <a:ea typeface="Calibri"/>
              <a:cs typeface="Calibri"/>
            </a:endParaRPr>
          </a:p>
          <a:p>
            <a:pPr marL="285750" indent="-285750" algn="just">
              <a:lnSpc>
                <a:spcPts val="16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it-IT" sz="1600" dirty="0">
                <a:latin typeface="Calibri"/>
                <a:ea typeface="Calibri"/>
                <a:cs typeface="Calibri"/>
              </a:rPr>
              <a:t>sul </a:t>
            </a:r>
            <a:r>
              <a:rPr lang="it-IT" sz="1600" b="1" dirty="0">
                <a:latin typeface="Calibri"/>
                <a:ea typeface="Calibri"/>
                <a:cs typeface="Calibri"/>
              </a:rPr>
              <a:t>portale Runts </a:t>
            </a:r>
            <a:r>
              <a:rPr lang="it-IT" sz="1600" dirty="0">
                <a:latin typeface="Calibri"/>
                <a:ea typeface="Calibri"/>
                <a:cs typeface="Calibri"/>
              </a:rPr>
              <a:t>con una </a:t>
            </a:r>
            <a:r>
              <a:rPr lang="it-IT" sz="1600" b="1" dirty="0">
                <a:latin typeface="Calibri"/>
                <a:ea typeface="Calibri"/>
                <a:cs typeface="Calibri"/>
              </a:rPr>
              <a:t>pratica di variazione</a:t>
            </a:r>
            <a:endParaRPr lang="de-DE" dirty="0">
              <a:cs typeface="Times New Roman" panose="02020603050405020304" pitchFamily="18" charset="0"/>
            </a:endParaRPr>
          </a:p>
        </p:txBody>
      </p:sp>
      <p:sp>
        <p:nvSpPr>
          <p:cNvPr id="12" name="Textfeld 4">
            <a:extLst>
              <a:ext uri="{FF2B5EF4-FFF2-40B4-BE49-F238E27FC236}">
                <a16:creationId xmlns:a16="http://schemas.microsoft.com/office/drawing/2014/main" id="{C01AE4C2-F0F6-AFC8-BF6F-04B60391D99A}"/>
              </a:ext>
            </a:extLst>
          </p:cNvPr>
          <p:cNvSpPr txBox="1"/>
          <p:nvPr/>
        </p:nvSpPr>
        <p:spPr>
          <a:xfrm>
            <a:off x="910385" y="2159981"/>
            <a:ext cx="7461483" cy="1900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1600" b="1" dirty="0">
                <a:latin typeface="Calibri"/>
                <a:ea typeface="Calibri"/>
                <a:cs typeface="Calibri"/>
              </a:rPr>
              <a:t>numero dei soci (persone fisiche)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de-DE" sz="1600" dirty="0" err="1">
                <a:latin typeface="Calibri"/>
                <a:ea typeface="Calibri"/>
                <a:cs typeface="Calibri"/>
              </a:rPr>
              <a:t>indicazione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degli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enti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affiliati</a:t>
            </a:r>
            <a:endParaRPr lang="en-US" sz="1600" b="1" dirty="0">
              <a:latin typeface="Calibri"/>
              <a:ea typeface="Calibri"/>
              <a:cs typeface="Calibri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1600" b="1" dirty="0">
                <a:latin typeface="Calibri"/>
                <a:ea typeface="Calibri"/>
                <a:cs typeface="Calibri"/>
              </a:rPr>
              <a:t>numero di volontari </a:t>
            </a:r>
            <a:r>
              <a:rPr lang="it-IT" sz="1600" dirty="0">
                <a:latin typeface="Calibri"/>
                <a:ea typeface="Calibri"/>
                <a:cs typeface="Calibri"/>
              </a:rPr>
              <a:t>iscritti nel registro dei volontari e numero di volontari degli enti affiliati, di cui l’ente si avvale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1600" b="1" dirty="0">
                <a:latin typeface="Calibri"/>
                <a:ea typeface="Calibri"/>
                <a:cs typeface="Calibri"/>
              </a:rPr>
              <a:t>numero di dipendenti e di rapporti di lavoro assimilati.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716994D-5E85-A9C3-941E-FD04F8A4F8EA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-50-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609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CB4E1-2BBC-1F77-28A9-9612476A5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CF1F1E0B-AEFD-1D93-2EEF-51B995CC6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8232468" cy="615950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2400">
                <a:latin typeface="Calibri"/>
                <a:ea typeface="Calibri"/>
                <a:cs typeface="Calibri"/>
              </a:rPr>
              <a:t>4. </a:t>
            </a:r>
            <a:r>
              <a:rPr lang="it-IT" sz="2400">
                <a:latin typeface="Calibri"/>
                <a:ea typeface="Calibri"/>
                <a:cs typeface="Calibri"/>
              </a:rPr>
              <a:t>Come posso adempiere agli obblighi nel Runts?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CB557C-988D-FEB4-B4BD-A96AED734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81" y="1079320"/>
            <a:ext cx="7886700" cy="4596439"/>
          </a:xfrm>
        </p:spPr>
        <p:txBody>
          <a:bodyPr lIns="91440" tIns="45720" rIns="91440" bIns="45720" anchor="t"/>
          <a:lstStyle/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de-DE" sz="1400" b="1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 b="1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>
              <a:latin typeface="Calibri"/>
              <a:ea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buFontTx/>
              <a:buNone/>
              <a:defRPr/>
            </a:pPr>
            <a:endParaRPr lang="de-DE" sz="1400" b="1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endParaRPr lang="de-DE" sz="1400">
              <a:latin typeface="Calibri"/>
              <a:ea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buFontTx/>
              <a:buNone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FontTx/>
              <a:buNone/>
              <a:defRPr/>
            </a:pPr>
            <a:endParaRPr lang="de-DE" sz="1400" b="1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buFontTx/>
              <a:buChar char="-"/>
              <a:defRPr/>
            </a:pPr>
            <a:endParaRPr lang="de-DE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4AA4547-87F1-6E75-0CB1-3DD7320567EC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060E4B6-8F11-16C5-DF98-6B4FFA4A5218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F2F0759-E683-93E0-4A90-E8BFD0411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4">
            <a:extLst>
              <a:ext uri="{FF2B5EF4-FFF2-40B4-BE49-F238E27FC236}">
                <a16:creationId xmlns:a16="http://schemas.microsoft.com/office/drawing/2014/main" id="{706A8AEC-03D7-4D1D-33A9-E7C35D8DF34E}"/>
              </a:ext>
            </a:extLst>
          </p:cNvPr>
          <p:cNvSpPr txBox="1"/>
          <p:nvPr/>
        </p:nvSpPr>
        <p:spPr>
          <a:xfrm>
            <a:off x="922450" y="1287130"/>
            <a:ext cx="7461483" cy="374461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ts val="0"/>
              </a:spcBef>
              <a:defRPr/>
            </a:pPr>
            <a:r>
              <a:rPr lang="de-DE" sz="1800" b="1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Obbligo</a:t>
            </a:r>
            <a:r>
              <a:rPr lang="de-DE" sz="1800" b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800" b="1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puntuale</a:t>
            </a:r>
            <a:endParaRPr lang="de-DE" sz="1600">
              <a:latin typeface="Calibri"/>
              <a:ea typeface="Calibri"/>
              <a:cs typeface="Calibri"/>
            </a:endParaRPr>
          </a:p>
        </p:txBody>
      </p:sp>
      <p:sp>
        <p:nvSpPr>
          <p:cNvPr id="8" name="Textfeld 4">
            <a:extLst>
              <a:ext uri="{FF2B5EF4-FFF2-40B4-BE49-F238E27FC236}">
                <a16:creationId xmlns:a16="http://schemas.microsoft.com/office/drawing/2014/main" id="{26AA9A83-0993-35BD-0EFF-0D4DFE69D1ED}"/>
              </a:ext>
            </a:extLst>
          </p:cNvPr>
          <p:cNvSpPr txBox="1"/>
          <p:nvPr/>
        </p:nvSpPr>
        <p:spPr>
          <a:xfrm>
            <a:off x="923157" y="2664564"/>
            <a:ext cx="7461483" cy="22701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Calibri"/>
                <a:ea typeface="Calibri"/>
                <a:cs typeface="Calibri"/>
              </a:rPr>
              <a:t>Per es.</a:t>
            </a:r>
            <a:endParaRPr lang="en-US" sz="1600" dirty="0">
              <a:ea typeface="Calibri"/>
              <a:cs typeface="Times New Roman"/>
            </a:endParaRPr>
          </a:p>
          <a:p>
            <a:pPr marL="57150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1600" b="1" dirty="0">
                <a:latin typeface="Calibri"/>
                <a:ea typeface="Calibri"/>
                <a:cs typeface="Calibri"/>
              </a:rPr>
              <a:t>in caso di modifiche allo statuto </a:t>
            </a:r>
            <a:r>
              <a:rPr lang="it-IT" sz="1600" dirty="0">
                <a:latin typeface="Calibri"/>
                <a:ea typeface="Calibri"/>
                <a:cs typeface="Calibri"/>
              </a:rPr>
              <a:t>(caricare il nuovo statuto registrato)</a:t>
            </a:r>
          </a:p>
          <a:p>
            <a:pPr marL="57150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1600" dirty="0">
                <a:latin typeface="Calibri"/>
                <a:ea typeface="Calibri"/>
                <a:cs typeface="Calibri"/>
              </a:rPr>
              <a:t>in caso di </a:t>
            </a:r>
            <a:r>
              <a:rPr lang="it-IT" sz="1600" b="1" dirty="0">
                <a:latin typeface="Calibri"/>
                <a:ea typeface="Calibri"/>
                <a:cs typeface="Calibri"/>
              </a:rPr>
              <a:t>nuove elezioni</a:t>
            </a:r>
            <a:r>
              <a:rPr lang="it-IT" sz="1600" dirty="0">
                <a:latin typeface="Calibri"/>
                <a:ea typeface="Calibri"/>
                <a:cs typeface="Calibri"/>
              </a:rPr>
              <a:t> (inserire i nuovi membri del direttivo, cancellare quelli precedenti)</a:t>
            </a:r>
          </a:p>
          <a:p>
            <a:pPr marL="57150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1600" dirty="0">
                <a:latin typeface="Calibri"/>
                <a:ea typeface="Calibri"/>
                <a:cs typeface="Calibri"/>
              </a:rPr>
              <a:t>in caso di </a:t>
            </a:r>
            <a:r>
              <a:rPr lang="it-IT" sz="1600" b="1" dirty="0">
                <a:latin typeface="Calibri"/>
                <a:ea typeface="Calibri"/>
                <a:cs typeface="Calibri"/>
              </a:rPr>
              <a:t>sostituzione di singoli membri del direttivo</a:t>
            </a:r>
          </a:p>
          <a:p>
            <a:pPr marL="57150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1600" dirty="0">
                <a:latin typeface="Calibri"/>
                <a:ea typeface="Calibri"/>
                <a:cs typeface="Calibri"/>
              </a:rPr>
              <a:t>in caso di </a:t>
            </a:r>
            <a:r>
              <a:rPr lang="it-IT" sz="1600" b="1" dirty="0">
                <a:latin typeface="Calibri"/>
                <a:ea typeface="Calibri"/>
                <a:cs typeface="Calibri"/>
              </a:rPr>
              <a:t>cambio dell'attività</a:t>
            </a:r>
            <a:endParaRPr lang="de-DE" sz="16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B885AC1E-2738-DA03-AB12-D8FD27EC3E8B}"/>
              </a:ext>
            </a:extLst>
          </p:cNvPr>
          <p:cNvSpPr txBox="1"/>
          <p:nvPr/>
        </p:nvSpPr>
        <p:spPr>
          <a:xfrm>
            <a:off x="910386" y="1936620"/>
            <a:ext cx="7461483" cy="505523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1600"/>
              </a:lnSpc>
              <a:spcBef>
                <a:spcPts val="0"/>
              </a:spcBef>
              <a:defRPr/>
            </a:pPr>
            <a:r>
              <a:rPr lang="it-IT" sz="1600" b="1">
                <a:latin typeface="Calibri"/>
                <a:ea typeface="Calibri"/>
                <a:cs typeface="Calibri"/>
              </a:rPr>
              <a:t>Aggiornamento dei dati e dei documenti nel portale Runts,</a:t>
            </a:r>
          </a:p>
          <a:p>
            <a:pPr algn="ctr">
              <a:lnSpc>
                <a:spcPts val="1600"/>
              </a:lnSpc>
              <a:spcBef>
                <a:spcPts val="0"/>
              </a:spcBef>
              <a:defRPr/>
            </a:pPr>
            <a:r>
              <a:rPr lang="it-IT" sz="1600" b="1">
                <a:latin typeface="Calibri"/>
                <a:ea typeface="Calibri"/>
                <a:cs typeface="Calibri"/>
              </a:rPr>
              <a:t>qualora vi siano state modifiche: </a:t>
            </a:r>
            <a:endParaRPr lang="de-DE" sz="1600">
              <a:latin typeface="Calibri"/>
              <a:ea typeface="Calibri"/>
              <a:cs typeface="Calibri"/>
            </a:endParaRPr>
          </a:p>
        </p:txBody>
      </p:sp>
      <p:sp>
        <p:nvSpPr>
          <p:cNvPr id="10" name="Textfeld 4">
            <a:extLst>
              <a:ext uri="{FF2B5EF4-FFF2-40B4-BE49-F238E27FC236}">
                <a16:creationId xmlns:a16="http://schemas.microsoft.com/office/drawing/2014/main" id="{2C94FD48-65B8-8963-C93B-78C5E76EDF4F}"/>
              </a:ext>
            </a:extLst>
          </p:cNvPr>
          <p:cNvSpPr txBox="1"/>
          <p:nvPr/>
        </p:nvSpPr>
        <p:spPr>
          <a:xfrm>
            <a:off x="922450" y="5005895"/>
            <a:ext cx="746148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>
                <a:latin typeface="Calibri"/>
                <a:ea typeface="Calibri"/>
                <a:cs typeface="Calibri"/>
              </a:rPr>
              <a:t>→ </a:t>
            </a:r>
            <a:r>
              <a:rPr lang="de-DE" sz="1600" b="1" err="1">
                <a:latin typeface="Calibri"/>
                <a:ea typeface="Calibri"/>
                <a:cs typeface="Calibri"/>
              </a:rPr>
              <a:t>Quando</a:t>
            </a:r>
            <a:r>
              <a:rPr lang="de-DE" sz="1600" b="1">
                <a:latin typeface="Calibri"/>
                <a:ea typeface="Calibri"/>
                <a:cs typeface="Calibri"/>
              </a:rPr>
              <a:t>?</a:t>
            </a:r>
            <a:endParaRPr lang="en-US" sz="1600" b="1">
              <a:latin typeface="Calibri"/>
              <a:ea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 sz="1000" b="1">
              <a:latin typeface="Calibri"/>
              <a:ea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>
                <a:latin typeface="Calibri"/>
                <a:ea typeface="Calibri"/>
                <a:cs typeface="Calibri"/>
              </a:rPr>
              <a:t>  </a:t>
            </a:r>
            <a:r>
              <a:rPr lang="it-IT" sz="1600" b="1">
                <a:latin typeface="Calibri"/>
                <a:ea typeface="Calibri"/>
                <a:cs typeface="Calibri"/>
              </a:rPr>
              <a:t>Entro 30 giorni dalla modifica</a:t>
            </a:r>
            <a:endParaRPr lang="en-US" sz="1600" b="1">
              <a:latin typeface="Calibri"/>
              <a:ea typeface="Calibri"/>
              <a:cs typeface="Calibri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B070504-CC40-CFCD-F4C1-CDEC8457A978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-51-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440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698A5-9D54-DBCB-3DDD-F08536559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3CF58A6B-1A4A-6F5E-E934-5009F7C94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649" y="2236370"/>
            <a:ext cx="7886700" cy="3166766"/>
          </a:xfrm>
          <a:prstGeom prst="rect">
            <a:avLst/>
          </a:prstGeom>
        </p:spPr>
      </p:pic>
      <p:sp>
        <p:nvSpPr>
          <p:cNvPr id="26626" name="Titel 1">
            <a:extLst>
              <a:ext uri="{FF2B5EF4-FFF2-40B4-BE49-F238E27FC236}">
                <a16:creationId xmlns:a16="http://schemas.microsoft.com/office/drawing/2014/main" id="{E2E6A315-36F6-FD26-DEEF-D662580CF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9019" y="365125"/>
            <a:ext cx="8232468" cy="586588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2400">
                <a:latin typeface="Calibri"/>
                <a:ea typeface="Calibri"/>
                <a:cs typeface="Calibri"/>
              </a:rPr>
              <a:t>4. </a:t>
            </a:r>
            <a:r>
              <a:rPr lang="it-IT" sz="2400">
                <a:latin typeface="Calibri"/>
                <a:ea typeface="Calibri"/>
                <a:cs typeface="Calibri"/>
              </a:rPr>
              <a:t>Come posso adempiere agli obblighi nel Runts?</a:t>
            </a:r>
            <a:endParaRPr lang="de-DE" altLang="de-DE" sz="2400">
              <a:latin typeface="Calibri"/>
              <a:ea typeface="Calibri"/>
              <a:cs typeface="Calibri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79ED9EE-28E2-7EF1-AA54-888B6BA72DC0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5F0E9A2-0B6B-FB76-D4D9-49ED2B047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7FAB60B-140A-879A-1FA0-1819BD96C23A}"/>
              </a:ext>
            </a:extLst>
          </p:cNvPr>
          <p:cNvSpPr/>
          <p:nvPr/>
        </p:nvSpPr>
        <p:spPr>
          <a:xfrm>
            <a:off x="1441416" y="5127692"/>
            <a:ext cx="1389957" cy="18861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7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MIA ASSOCIAZIONE ODV</a:t>
            </a:r>
            <a:endParaRPr lang="it-IT" sz="11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6B556B0-9639-2F1C-681C-4094B6E375A2}"/>
              </a:ext>
            </a:extLst>
          </p:cNvPr>
          <p:cNvSpPr/>
          <p:nvPr/>
        </p:nvSpPr>
        <p:spPr>
          <a:xfrm>
            <a:off x="3000917" y="5127688"/>
            <a:ext cx="1067740" cy="188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7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123456789101</a:t>
            </a:r>
            <a:endParaRPr lang="it-IT" sz="1200" kern="100">
              <a:solidFill>
                <a:schemeClr val="tx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3CCE874-F273-A0A2-71F5-680B9A737FCA}"/>
              </a:ext>
            </a:extLst>
          </p:cNvPr>
          <p:cNvSpPr/>
          <p:nvPr/>
        </p:nvSpPr>
        <p:spPr>
          <a:xfrm>
            <a:off x="1091986" y="2644077"/>
            <a:ext cx="2495945" cy="23966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200" b="1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Benvenuto TIZIO TIZIANI</a:t>
            </a:r>
            <a:endParaRPr lang="it-IT" sz="1200" b="1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04D77363-9E1B-464F-EF83-6F6CB78D81E6}"/>
              </a:ext>
            </a:extLst>
          </p:cNvPr>
          <p:cNvSpPr txBox="1"/>
          <p:nvPr/>
        </p:nvSpPr>
        <p:spPr>
          <a:xfrm>
            <a:off x="902040" y="1174167"/>
            <a:ext cx="7461483" cy="361637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ts val="0"/>
              </a:spcBef>
              <a:defRPr/>
            </a:pPr>
            <a:r>
              <a:rPr lang="it-IT" sz="2000" b="1">
                <a:latin typeface="Calibri"/>
                <a:ea typeface="Calibri"/>
                <a:cs typeface="Calibri"/>
              </a:rPr>
              <a:t>Come faccio una pratica di variazione?</a:t>
            </a:r>
          </a:p>
        </p:txBody>
      </p:sp>
      <p:pic>
        <p:nvPicPr>
          <p:cNvPr id="10" name="Grafik 1">
            <a:extLst>
              <a:ext uri="{FF2B5EF4-FFF2-40B4-BE49-F238E27FC236}">
                <a16:creationId xmlns:a16="http://schemas.microsoft.com/office/drawing/2014/main" id="{E1F2C06F-27A3-48D9-7353-FD3D5650C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0000" flipV="1">
            <a:off x="1010581" y="2845794"/>
            <a:ext cx="730797" cy="49184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F8A0428-4A59-E4BF-3008-FAA32C5D78D5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-52-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9285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CABE9-0FBA-E5B6-775E-DC819E673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3ECD934-B09A-38BE-5FD5-C1AB525C7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762" y="1938152"/>
            <a:ext cx="5286375" cy="364807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2766F91-8387-AE2A-47CF-8B9D7786698B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601EE6A-CE9D-2C4B-13A8-014542340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8" name="Ellipse 21">
            <a:extLst>
              <a:ext uri="{FF2B5EF4-FFF2-40B4-BE49-F238E27FC236}">
                <a16:creationId xmlns:a16="http://schemas.microsoft.com/office/drawing/2014/main" id="{616088E2-4FB3-3352-0DCF-769CA59552E6}"/>
              </a:ext>
            </a:extLst>
          </p:cNvPr>
          <p:cNvSpPr/>
          <p:nvPr/>
        </p:nvSpPr>
        <p:spPr bwMode="auto">
          <a:xfrm>
            <a:off x="1367367" y="3703124"/>
            <a:ext cx="2096876" cy="6896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" name="Grafik 1">
            <a:extLst>
              <a:ext uri="{FF2B5EF4-FFF2-40B4-BE49-F238E27FC236}">
                <a16:creationId xmlns:a16="http://schemas.microsoft.com/office/drawing/2014/main" id="{BF47BF94-D869-87E5-0C91-DC7523DBD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063856" flipV="1">
            <a:off x="2591211" y="1845915"/>
            <a:ext cx="730797" cy="491845"/>
          </a:xfrm>
          <a:prstGeom prst="rect">
            <a:avLst/>
          </a:prstGeom>
        </p:spPr>
      </p:pic>
      <p:pic>
        <p:nvPicPr>
          <p:cNvPr id="11" name="Grafik 1">
            <a:extLst>
              <a:ext uri="{FF2B5EF4-FFF2-40B4-BE49-F238E27FC236}">
                <a16:creationId xmlns:a16="http://schemas.microsoft.com/office/drawing/2014/main" id="{460F1F51-F35F-1D08-3474-555FB079E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00000" flipV="1">
            <a:off x="1118011" y="4473694"/>
            <a:ext cx="730797" cy="49184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915F130-EFF1-C6F1-435E-F0794B9D8E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93" t="34199" r="86793" b="60115"/>
          <a:stretch>
            <a:fillRect/>
          </a:stretch>
        </p:blipFill>
        <p:spPr>
          <a:xfrm>
            <a:off x="2882897" y="3168851"/>
            <a:ext cx="360233" cy="20743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B38CD0B-9A63-94A5-20ED-61AA932C35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887" t="34136" r="70945" b="59250"/>
          <a:stretch>
            <a:fillRect/>
          </a:stretch>
        </p:blipFill>
        <p:spPr>
          <a:xfrm>
            <a:off x="1989666" y="3171808"/>
            <a:ext cx="431800" cy="2413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6069C89A-C9B4-3401-638B-3DDDD8C659EC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-53-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7502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3C70E-42C4-5D00-BE35-1BCBCD02C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CDC2602-DE6D-4313-7110-9EC655ADE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4"/>
          <a:stretch>
            <a:fillRect/>
          </a:stretch>
        </p:blipFill>
        <p:spPr>
          <a:xfrm>
            <a:off x="11130" y="1295406"/>
            <a:ext cx="9129757" cy="359409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F73A1AC-AFEE-7057-D944-76509D32C8CA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F20DBA8-732D-18E4-5BFC-3B697529E676}"/>
              </a:ext>
            </a:extLst>
          </p:cNvPr>
          <p:cNvSpPr/>
          <p:nvPr/>
        </p:nvSpPr>
        <p:spPr bwMode="auto">
          <a:xfrm>
            <a:off x="1212850" y="4673600"/>
            <a:ext cx="228600" cy="1651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3414C14-A3B4-1FD3-C00E-A16B3A26587C}"/>
              </a:ext>
            </a:extLst>
          </p:cNvPr>
          <p:cNvSpPr/>
          <p:nvPr/>
        </p:nvSpPr>
        <p:spPr bwMode="auto">
          <a:xfrm>
            <a:off x="3759200" y="4673601"/>
            <a:ext cx="431800" cy="939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B2E9149-AF02-E9E6-D98D-8EDC949E124D}"/>
              </a:ext>
            </a:extLst>
          </p:cNvPr>
          <p:cNvSpPr/>
          <p:nvPr/>
        </p:nvSpPr>
        <p:spPr bwMode="auto">
          <a:xfrm>
            <a:off x="3759200" y="4673600"/>
            <a:ext cx="285750" cy="16318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077922B-0D59-ED9E-4D6A-24FA3C9CF6E4}"/>
              </a:ext>
            </a:extLst>
          </p:cNvPr>
          <p:cNvSpPr/>
          <p:nvPr/>
        </p:nvSpPr>
        <p:spPr bwMode="auto">
          <a:xfrm>
            <a:off x="1212850" y="5257800"/>
            <a:ext cx="387350" cy="11235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F55F30F-4F08-3AFC-76E8-2F5E9A74FB22}"/>
              </a:ext>
            </a:extLst>
          </p:cNvPr>
          <p:cNvSpPr/>
          <p:nvPr/>
        </p:nvSpPr>
        <p:spPr bwMode="auto">
          <a:xfrm>
            <a:off x="6330950" y="4667272"/>
            <a:ext cx="1244600" cy="939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54B32B4-41A2-3034-45B5-54DCBF6FF66C}"/>
              </a:ext>
            </a:extLst>
          </p:cNvPr>
          <p:cNvSpPr txBox="1"/>
          <p:nvPr/>
        </p:nvSpPr>
        <p:spPr>
          <a:xfrm>
            <a:off x="1233406" y="5477927"/>
            <a:ext cx="4089460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Ci troviamo nella pagina dedicata ai </a:t>
            </a:r>
            <a:r>
              <a:rPr lang="it-IT" sz="1100" b="1">
                <a:latin typeface="Calibri" panose="020F0502020204030204" pitchFamily="34" charset="0"/>
                <a:cs typeface="Calibri" panose="020F0502020204030204" pitchFamily="34" charset="0"/>
              </a:rPr>
              <a:t>dati principali dell'associazione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11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EFE37CDF-647C-267E-CBCD-27C5BEB90D03}"/>
              </a:ext>
            </a:extLst>
          </p:cNvPr>
          <p:cNvSpPr/>
          <p:nvPr/>
        </p:nvSpPr>
        <p:spPr bwMode="auto">
          <a:xfrm>
            <a:off x="6845301" y="1533116"/>
            <a:ext cx="583192" cy="1699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8716BC8-A128-EF70-0E97-3A6C867F60B5}"/>
              </a:ext>
            </a:extLst>
          </p:cNvPr>
          <p:cNvSpPr/>
          <p:nvPr/>
        </p:nvSpPr>
        <p:spPr bwMode="auto">
          <a:xfrm>
            <a:off x="6845301" y="1618092"/>
            <a:ext cx="597728" cy="982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81DF34CA-C9BE-0F35-C587-41D308831B07}"/>
              </a:ext>
            </a:extLst>
          </p:cNvPr>
          <p:cNvSpPr/>
          <p:nvPr/>
        </p:nvSpPr>
        <p:spPr bwMode="auto">
          <a:xfrm>
            <a:off x="6916208" y="1618092"/>
            <a:ext cx="583192" cy="2285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3B3B378-F669-494C-A0FB-B25A2C9AC578}"/>
              </a:ext>
            </a:extLst>
          </p:cNvPr>
          <p:cNvSpPr/>
          <p:nvPr/>
        </p:nvSpPr>
        <p:spPr bwMode="auto">
          <a:xfrm>
            <a:off x="6916208" y="1618092"/>
            <a:ext cx="583192" cy="2285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B928421-3AE2-6F17-7EAC-ACFF64FBA77B}"/>
              </a:ext>
            </a:extLst>
          </p:cNvPr>
          <p:cNvSpPr/>
          <p:nvPr/>
        </p:nvSpPr>
        <p:spPr bwMode="auto">
          <a:xfrm>
            <a:off x="6845301" y="1533116"/>
            <a:ext cx="654099" cy="16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DF88CDE5-F339-9FA7-FA99-ED41982C3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26625" name="Textfeld 26624">
            <a:extLst>
              <a:ext uri="{FF2B5EF4-FFF2-40B4-BE49-F238E27FC236}">
                <a16:creationId xmlns:a16="http://schemas.microsoft.com/office/drawing/2014/main" id="{DA0F2F7A-4DB0-D936-D8BE-0E0B2351E578}"/>
              </a:ext>
            </a:extLst>
          </p:cNvPr>
          <p:cNvSpPr txBox="1"/>
          <p:nvPr/>
        </p:nvSpPr>
        <p:spPr>
          <a:xfrm>
            <a:off x="1632274" y="2458897"/>
            <a:ext cx="332068" cy="369332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8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7BCC21-A4DB-5888-E9CA-80965CF6C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73" y="3419474"/>
            <a:ext cx="69854" cy="19051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1FDF2E21-395D-7DF5-EB34-5EEB9AB49EF1}"/>
              </a:ext>
            </a:extLst>
          </p:cNvPr>
          <p:cNvSpPr txBox="1"/>
          <p:nvPr/>
        </p:nvSpPr>
        <p:spPr>
          <a:xfrm>
            <a:off x="7524012" y="3566222"/>
            <a:ext cx="332068" cy="369332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8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883CA01-DD64-1F10-2454-1649DD9C43CB}"/>
              </a:ext>
            </a:extLst>
          </p:cNvPr>
          <p:cNvSpPr txBox="1"/>
          <p:nvPr/>
        </p:nvSpPr>
        <p:spPr>
          <a:xfrm>
            <a:off x="750821" y="5438833"/>
            <a:ext cx="332068" cy="369332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8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C26E0EF-F106-0469-606B-E2E219E3AD74}"/>
              </a:ext>
            </a:extLst>
          </p:cNvPr>
          <p:cNvSpPr txBox="1"/>
          <p:nvPr/>
        </p:nvSpPr>
        <p:spPr>
          <a:xfrm>
            <a:off x="750821" y="5902192"/>
            <a:ext cx="332068" cy="369332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8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BBAAA6F-0EA8-F5AA-C1AC-8F5FE74E87B8}"/>
              </a:ext>
            </a:extLst>
          </p:cNvPr>
          <p:cNvSpPr txBox="1"/>
          <p:nvPr/>
        </p:nvSpPr>
        <p:spPr>
          <a:xfrm>
            <a:off x="1234017" y="5964519"/>
            <a:ext cx="3515373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Cliccare su </a:t>
            </a:r>
            <a:r>
              <a:rPr lang="it-IT" sz="1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modifica</a:t>
            </a:r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 per aggiornare i dati.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8CE146A-4A74-45D6-9A46-E93825B96F06}"/>
              </a:ext>
            </a:extLst>
          </p:cNvPr>
          <p:cNvSpPr/>
          <p:nvPr/>
        </p:nvSpPr>
        <p:spPr bwMode="auto">
          <a:xfrm>
            <a:off x="7992533" y="3611344"/>
            <a:ext cx="517646" cy="27908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634" name="Rechteck 26633">
            <a:extLst>
              <a:ext uri="{FF2B5EF4-FFF2-40B4-BE49-F238E27FC236}">
                <a16:creationId xmlns:a16="http://schemas.microsoft.com/office/drawing/2014/main" id="{9887B443-D877-D29E-7CA3-AC30628CDEAF}"/>
              </a:ext>
            </a:extLst>
          </p:cNvPr>
          <p:cNvSpPr/>
          <p:nvPr/>
        </p:nvSpPr>
        <p:spPr>
          <a:xfrm>
            <a:off x="7529031" y="1468008"/>
            <a:ext cx="654099" cy="235061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6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TIZIO TIZIANI</a:t>
            </a:r>
            <a:endParaRPr lang="it-IT" sz="6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EEFF10-7968-C068-328E-45F3DA75285E}"/>
              </a:ext>
            </a:extLst>
          </p:cNvPr>
          <p:cNvSpPr txBox="1"/>
          <p:nvPr/>
        </p:nvSpPr>
        <p:spPr>
          <a:xfrm>
            <a:off x="916855" y="481151"/>
            <a:ext cx="7461483" cy="361637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ts val="0"/>
              </a:spcBef>
              <a:defRPr/>
            </a:pPr>
            <a:r>
              <a:rPr lang="it-IT" sz="2000">
                <a:latin typeface="Calibri" panose="020F0502020204030204" pitchFamily="34" charset="0"/>
                <a:cs typeface="Calibri" panose="020F0502020204030204" pitchFamily="34" charset="0"/>
              </a:rPr>
              <a:t> Pratica di variazione – Inserimento dei </a:t>
            </a:r>
            <a:r>
              <a:rPr lang="it-IT" sz="2000" b="1">
                <a:latin typeface="Calibri" panose="020F0502020204030204" pitchFamily="34" charset="0"/>
                <a:cs typeface="Calibri" panose="020F0502020204030204" pitchFamily="34" charset="0"/>
              </a:rPr>
              <a:t>dati principali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FF57CE7-4713-D03D-8726-C10098D949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29"/>
          <a:stretch>
            <a:fillRect/>
          </a:stretch>
        </p:blipFill>
        <p:spPr>
          <a:xfrm>
            <a:off x="406313" y="2420800"/>
            <a:ext cx="1047474" cy="46154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724AA89-615A-1FAC-908B-52D747BEE4DE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-54-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080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0CBAA-7623-F41A-7314-723F53DB9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E6A2518-B4D3-712D-98ED-E41F1F239B89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6AB90FF-C2FC-9FE9-5AF7-97479EC4E6D8}"/>
              </a:ext>
            </a:extLst>
          </p:cNvPr>
          <p:cNvSpPr/>
          <p:nvPr/>
        </p:nvSpPr>
        <p:spPr bwMode="auto">
          <a:xfrm>
            <a:off x="1212850" y="4673600"/>
            <a:ext cx="228600" cy="1651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A9E33ED-BF0D-7BD9-3536-F9D2B941643B}"/>
              </a:ext>
            </a:extLst>
          </p:cNvPr>
          <p:cNvSpPr/>
          <p:nvPr/>
        </p:nvSpPr>
        <p:spPr bwMode="auto">
          <a:xfrm>
            <a:off x="3759200" y="4673601"/>
            <a:ext cx="431800" cy="939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DD9FBBF-E823-88D3-4C2C-BB57496C352D}"/>
              </a:ext>
            </a:extLst>
          </p:cNvPr>
          <p:cNvSpPr/>
          <p:nvPr/>
        </p:nvSpPr>
        <p:spPr bwMode="auto">
          <a:xfrm>
            <a:off x="3759200" y="4673600"/>
            <a:ext cx="285750" cy="16318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6AC576B-7D6C-211B-AD34-4CFED769BE1C}"/>
              </a:ext>
            </a:extLst>
          </p:cNvPr>
          <p:cNvSpPr/>
          <p:nvPr/>
        </p:nvSpPr>
        <p:spPr bwMode="auto">
          <a:xfrm>
            <a:off x="1212850" y="5257800"/>
            <a:ext cx="387350" cy="11235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A51A7B7-7ED9-62AF-01F0-50F1DE171781}"/>
              </a:ext>
            </a:extLst>
          </p:cNvPr>
          <p:cNvSpPr/>
          <p:nvPr/>
        </p:nvSpPr>
        <p:spPr bwMode="auto">
          <a:xfrm>
            <a:off x="6330950" y="4667272"/>
            <a:ext cx="1244600" cy="939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93BA58C-1A53-5BC8-131D-36BDA3F360B9}"/>
              </a:ext>
            </a:extLst>
          </p:cNvPr>
          <p:cNvSpPr/>
          <p:nvPr/>
        </p:nvSpPr>
        <p:spPr bwMode="auto">
          <a:xfrm>
            <a:off x="6845301" y="1533116"/>
            <a:ext cx="583192" cy="1699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3B7E7840-D681-5546-4F34-5844D7900AAD}"/>
              </a:ext>
            </a:extLst>
          </p:cNvPr>
          <p:cNvSpPr/>
          <p:nvPr/>
        </p:nvSpPr>
        <p:spPr bwMode="auto">
          <a:xfrm>
            <a:off x="6845301" y="1618092"/>
            <a:ext cx="597728" cy="982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490378F-38E3-F48D-8DB5-6F8F9BCCDD70}"/>
              </a:ext>
            </a:extLst>
          </p:cNvPr>
          <p:cNvSpPr/>
          <p:nvPr/>
        </p:nvSpPr>
        <p:spPr bwMode="auto">
          <a:xfrm>
            <a:off x="6916208" y="1618092"/>
            <a:ext cx="583192" cy="2285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336C9AF7-52E2-8BFE-331A-592D3DFAE129}"/>
              </a:ext>
            </a:extLst>
          </p:cNvPr>
          <p:cNvSpPr/>
          <p:nvPr/>
        </p:nvSpPr>
        <p:spPr bwMode="auto">
          <a:xfrm>
            <a:off x="6916208" y="1618092"/>
            <a:ext cx="583192" cy="2285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00B47209-1533-E5BD-3519-CB03712F0C8F}"/>
              </a:ext>
            </a:extLst>
          </p:cNvPr>
          <p:cNvSpPr/>
          <p:nvPr/>
        </p:nvSpPr>
        <p:spPr bwMode="auto">
          <a:xfrm>
            <a:off x="6845301" y="1533116"/>
            <a:ext cx="654099" cy="16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6639" name="Grafik 26638">
            <a:extLst>
              <a:ext uri="{FF2B5EF4-FFF2-40B4-BE49-F238E27FC236}">
                <a16:creationId xmlns:a16="http://schemas.microsoft.com/office/drawing/2014/main" id="{A88320B5-EEC3-1127-BF86-7742BD4BF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F9B3CA9-5DC6-1346-A1B4-79ECAFB1A79B}"/>
              </a:ext>
            </a:extLst>
          </p:cNvPr>
          <p:cNvSpPr txBox="1"/>
          <p:nvPr/>
        </p:nvSpPr>
        <p:spPr>
          <a:xfrm>
            <a:off x="4946826" y="5929153"/>
            <a:ext cx="2194808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Cliccare qui per </a:t>
            </a:r>
            <a:r>
              <a:rPr lang="it-IT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salvare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 le modifiche.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4B9C413-020E-A55E-54F6-9F25025E509A}"/>
              </a:ext>
            </a:extLst>
          </p:cNvPr>
          <p:cNvSpPr txBox="1"/>
          <p:nvPr/>
        </p:nvSpPr>
        <p:spPr>
          <a:xfrm>
            <a:off x="733192" y="5487065"/>
            <a:ext cx="3545571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Selezionate la </a:t>
            </a:r>
            <a:r>
              <a:rPr lang="it-IT" sz="1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sezione</a:t>
            </a:r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 corrispondente al vostro statuto.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DFF643E-4E81-0CCA-B1A4-723D61C0685A}"/>
              </a:ext>
            </a:extLst>
          </p:cNvPr>
          <p:cNvSpPr txBox="1"/>
          <p:nvPr/>
        </p:nvSpPr>
        <p:spPr>
          <a:xfrm>
            <a:off x="4634538" y="5896701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BF8D7E5-9D56-C2E9-5B87-F45661A465E5}"/>
              </a:ext>
            </a:extLst>
          </p:cNvPr>
          <p:cNvSpPr txBox="1"/>
          <p:nvPr/>
        </p:nvSpPr>
        <p:spPr>
          <a:xfrm>
            <a:off x="385041" y="5464406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3EEA385-0B4B-692D-AFE3-334A48BC4538}"/>
              </a:ext>
            </a:extLst>
          </p:cNvPr>
          <p:cNvSpPr txBox="1"/>
          <p:nvPr/>
        </p:nvSpPr>
        <p:spPr>
          <a:xfrm>
            <a:off x="716534" y="5826010"/>
            <a:ext cx="3761120" cy="600164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1100">
                <a:latin typeface="Calibri"/>
                <a:ea typeface="Calibri"/>
                <a:cs typeface="Calibri"/>
              </a:rPr>
              <a:t>Inserire qui la </a:t>
            </a:r>
            <a:r>
              <a:rPr lang="it-IT" sz="11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denominazione</a:t>
            </a:r>
            <a:r>
              <a:rPr lang="it-IT" sz="1100">
                <a:latin typeface="Calibri"/>
                <a:ea typeface="Calibri"/>
                <a:cs typeface="Calibri"/>
              </a:rPr>
              <a:t> (prestare attenzione all’acronimo o alla denominazione corretta a seconda della </a:t>
            </a:r>
            <a:r>
              <a:rPr lang="it-IT" sz="1100" b="1">
                <a:latin typeface="Calibri"/>
                <a:ea typeface="Calibri"/>
                <a:cs typeface="Calibri"/>
              </a:rPr>
              <a:t>sezione</a:t>
            </a:r>
            <a:r>
              <a:rPr lang="it-IT" sz="1100">
                <a:latin typeface="Calibri"/>
                <a:ea typeface="Calibri"/>
                <a:cs typeface="Calibri"/>
              </a:rPr>
              <a:t>, ad es. ODV o «organizzazione di volontariato»).</a:t>
            </a:r>
            <a:endParaRPr lang="de-DE" sz="1100">
              <a:latin typeface="Calibri"/>
              <a:ea typeface="Calibri"/>
              <a:cs typeface="Calibri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840427E-3445-EA05-6B33-A6057D862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1705"/>
            <a:ext cx="9144000" cy="3303873"/>
          </a:xfrm>
          <a:prstGeom prst="rect">
            <a:avLst/>
          </a:prstGeom>
        </p:spPr>
      </p:pic>
      <p:sp>
        <p:nvSpPr>
          <p:cNvPr id="26628" name="Textfeld 26627">
            <a:extLst>
              <a:ext uri="{FF2B5EF4-FFF2-40B4-BE49-F238E27FC236}">
                <a16:creationId xmlns:a16="http://schemas.microsoft.com/office/drawing/2014/main" id="{F3CE2A1E-DCA7-84F8-B02D-220184D46DB0}"/>
              </a:ext>
            </a:extLst>
          </p:cNvPr>
          <p:cNvSpPr txBox="1"/>
          <p:nvPr/>
        </p:nvSpPr>
        <p:spPr>
          <a:xfrm>
            <a:off x="4960542" y="5432304"/>
            <a:ext cx="3962230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Indicare il </a:t>
            </a:r>
            <a:r>
              <a:rPr lang="it-IT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numero dei soci 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dell'associazione (minimo 7 per ODV e APS).</a:t>
            </a:r>
          </a:p>
        </p:txBody>
      </p:sp>
      <p:sp>
        <p:nvSpPr>
          <p:cNvPr id="26630" name="Textfeld 26629">
            <a:extLst>
              <a:ext uri="{FF2B5EF4-FFF2-40B4-BE49-F238E27FC236}">
                <a16:creationId xmlns:a16="http://schemas.microsoft.com/office/drawing/2014/main" id="{9214A38F-64C3-BB7B-96E6-2B954B9BCFDD}"/>
              </a:ext>
            </a:extLst>
          </p:cNvPr>
          <p:cNvSpPr txBox="1"/>
          <p:nvPr/>
        </p:nvSpPr>
        <p:spPr>
          <a:xfrm>
            <a:off x="385648" y="5864274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A36E16A-CE59-3AF1-3F22-FE0DE3F644B7}"/>
              </a:ext>
            </a:extLst>
          </p:cNvPr>
          <p:cNvSpPr txBox="1"/>
          <p:nvPr/>
        </p:nvSpPr>
        <p:spPr>
          <a:xfrm>
            <a:off x="7797400" y="1194083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F63E9A7-6A85-B829-3A62-BD116BE8485E}"/>
              </a:ext>
            </a:extLst>
          </p:cNvPr>
          <p:cNvSpPr/>
          <p:nvPr/>
        </p:nvSpPr>
        <p:spPr bwMode="auto">
          <a:xfrm>
            <a:off x="4509482" y="3830033"/>
            <a:ext cx="1006551" cy="28996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11E1DBD-21E2-E3BB-44E2-02A79BFB28AB}"/>
              </a:ext>
            </a:extLst>
          </p:cNvPr>
          <p:cNvSpPr/>
          <p:nvPr/>
        </p:nvSpPr>
        <p:spPr bwMode="auto">
          <a:xfrm>
            <a:off x="8174016" y="1218446"/>
            <a:ext cx="430287" cy="28334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1B774B3-69FE-71FE-2E08-CBF14F6E116F}"/>
              </a:ext>
            </a:extLst>
          </p:cNvPr>
          <p:cNvSpPr/>
          <p:nvPr/>
        </p:nvSpPr>
        <p:spPr bwMode="auto">
          <a:xfrm>
            <a:off x="-31670" y="2043615"/>
            <a:ext cx="4142237" cy="49057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75A9091-CD39-8D4D-7AB4-76EAF8BDD8E5}"/>
              </a:ext>
            </a:extLst>
          </p:cNvPr>
          <p:cNvSpPr txBox="1"/>
          <p:nvPr/>
        </p:nvSpPr>
        <p:spPr>
          <a:xfrm>
            <a:off x="4233427" y="2116253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E89B150-8C5E-96CB-38F7-48A60BDB5C3F}"/>
              </a:ext>
            </a:extLst>
          </p:cNvPr>
          <p:cNvSpPr txBox="1"/>
          <p:nvPr/>
        </p:nvSpPr>
        <p:spPr>
          <a:xfrm>
            <a:off x="5628572" y="3812222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AE23312-2EC3-2A37-7926-A9B8ABE9CB68}"/>
              </a:ext>
            </a:extLst>
          </p:cNvPr>
          <p:cNvSpPr txBox="1"/>
          <p:nvPr/>
        </p:nvSpPr>
        <p:spPr>
          <a:xfrm>
            <a:off x="4635447" y="5482068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6625" name="Textfeld 26624">
            <a:extLst>
              <a:ext uri="{FF2B5EF4-FFF2-40B4-BE49-F238E27FC236}">
                <a16:creationId xmlns:a16="http://schemas.microsoft.com/office/drawing/2014/main" id="{B1402F11-30A8-C3A5-72BB-A1A96B72B113}"/>
              </a:ext>
            </a:extLst>
          </p:cNvPr>
          <p:cNvSpPr txBox="1"/>
          <p:nvPr/>
        </p:nvSpPr>
        <p:spPr>
          <a:xfrm>
            <a:off x="6379731" y="2142738"/>
            <a:ext cx="2068991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it-IT" sz="1200" b="1">
                <a:latin typeface="Calibri" panose="020F0502020204030204" pitchFamily="34" charset="0"/>
                <a:cs typeface="Calibri" panose="020F0502020204030204" pitchFamily="34" charset="0"/>
              </a:rPr>
              <a:t>Salvate ogni sezione dopo aver inserito i dati!</a:t>
            </a:r>
          </a:p>
        </p:txBody>
      </p:sp>
      <p:pic>
        <p:nvPicPr>
          <p:cNvPr id="26626" name="Grafik 26625">
            <a:extLst>
              <a:ext uri="{FF2B5EF4-FFF2-40B4-BE49-F238E27FC236}">
                <a16:creationId xmlns:a16="http://schemas.microsoft.com/office/drawing/2014/main" id="{13532148-3E7C-E793-3FA0-C56E228D7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463" y="2145769"/>
            <a:ext cx="499273" cy="4403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629" name="Pfeil: nach rechts 26628">
            <a:extLst>
              <a:ext uri="{FF2B5EF4-FFF2-40B4-BE49-F238E27FC236}">
                <a16:creationId xmlns:a16="http://schemas.microsoft.com/office/drawing/2014/main" id="{497F471C-B075-8B9D-A073-B3E47797C8C3}"/>
              </a:ext>
            </a:extLst>
          </p:cNvPr>
          <p:cNvSpPr/>
          <p:nvPr/>
        </p:nvSpPr>
        <p:spPr bwMode="auto">
          <a:xfrm rot="17393498">
            <a:off x="7863418" y="1670070"/>
            <a:ext cx="589522" cy="291618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681D6758-F8D6-108C-1679-7E29F34DFF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96"/>
          <a:stretch>
            <a:fillRect/>
          </a:stretch>
        </p:blipFill>
        <p:spPr>
          <a:xfrm>
            <a:off x="213948" y="306106"/>
            <a:ext cx="8841179" cy="46154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DE52910-0F61-E6EB-DA3D-1383845557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29"/>
          <a:stretch>
            <a:fillRect/>
          </a:stretch>
        </p:blipFill>
        <p:spPr>
          <a:xfrm>
            <a:off x="165376" y="306105"/>
            <a:ext cx="1047474" cy="46154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8BE153AD-F46B-E044-2C2C-3BEF7013E58E}"/>
              </a:ext>
            </a:extLst>
          </p:cNvPr>
          <p:cNvSpPr/>
          <p:nvPr/>
        </p:nvSpPr>
        <p:spPr bwMode="auto">
          <a:xfrm>
            <a:off x="175213" y="1608772"/>
            <a:ext cx="2462623" cy="38391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DF7726B-352B-85AF-4A85-82E2C04451B9}"/>
              </a:ext>
            </a:extLst>
          </p:cNvPr>
          <p:cNvSpPr txBox="1"/>
          <p:nvPr/>
        </p:nvSpPr>
        <p:spPr>
          <a:xfrm>
            <a:off x="618011" y="1233350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036B78C-5509-1A5F-AF7D-06420901B354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-55-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920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0FCD1-8A57-02E1-5A6B-722692901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C5DFCCC-FC97-9C23-34BA-114811064D29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1EA55B-C23D-7064-EA16-A07B22C247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r="1272"/>
          <a:stretch>
            <a:fillRect/>
          </a:stretch>
        </p:blipFill>
        <p:spPr bwMode="auto">
          <a:xfrm>
            <a:off x="0" y="1460301"/>
            <a:ext cx="9114368" cy="285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6C430EE1-C756-3DE5-B918-209361435A5E}"/>
              </a:ext>
            </a:extLst>
          </p:cNvPr>
          <p:cNvSpPr/>
          <p:nvPr/>
        </p:nvSpPr>
        <p:spPr bwMode="auto">
          <a:xfrm>
            <a:off x="1212850" y="4673600"/>
            <a:ext cx="228600" cy="1651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DDA443A-E220-4EC7-EB06-F8E4E961186E}"/>
              </a:ext>
            </a:extLst>
          </p:cNvPr>
          <p:cNvSpPr/>
          <p:nvPr/>
        </p:nvSpPr>
        <p:spPr bwMode="auto">
          <a:xfrm>
            <a:off x="3759200" y="4673601"/>
            <a:ext cx="431800" cy="939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412207F-8E8D-C27A-5F7D-27357D341902}"/>
              </a:ext>
            </a:extLst>
          </p:cNvPr>
          <p:cNvSpPr/>
          <p:nvPr/>
        </p:nvSpPr>
        <p:spPr bwMode="auto">
          <a:xfrm>
            <a:off x="3759200" y="4673600"/>
            <a:ext cx="285750" cy="16318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1123695-F774-8923-7CE2-C41A7F1E2845}"/>
              </a:ext>
            </a:extLst>
          </p:cNvPr>
          <p:cNvSpPr/>
          <p:nvPr/>
        </p:nvSpPr>
        <p:spPr bwMode="auto">
          <a:xfrm>
            <a:off x="1212850" y="5257800"/>
            <a:ext cx="387350" cy="11235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EC9327E-585A-B615-50E5-7B38EEFED4F3}"/>
              </a:ext>
            </a:extLst>
          </p:cNvPr>
          <p:cNvSpPr/>
          <p:nvPr/>
        </p:nvSpPr>
        <p:spPr bwMode="auto">
          <a:xfrm>
            <a:off x="6330950" y="4667272"/>
            <a:ext cx="1244600" cy="939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ABD206F6-29AA-68B0-A17B-D02F79E44637}"/>
              </a:ext>
            </a:extLst>
          </p:cNvPr>
          <p:cNvSpPr/>
          <p:nvPr/>
        </p:nvSpPr>
        <p:spPr bwMode="auto">
          <a:xfrm>
            <a:off x="6845301" y="1533116"/>
            <a:ext cx="583192" cy="1699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F7BD4F6-021F-B0C4-5B50-B95DC8A19AFE}"/>
              </a:ext>
            </a:extLst>
          </p:cNvPr>
          <p:cNvSpPr/>
          <p:nvPr/>
        </p:nvSpPr>
        <p:spPr bwMode="auto">
          <a:xfrm>
            <a:off x="6845301" y="1618092"/>
            <a:ext cx="597728" cy="982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7F3D4BFE-089D-7F50-9C79-2F534F66D011}"/>
              </a:ext>
            </a:extLst>
          </p:cNvPr>
          <p:cNvSpPr/>
          <p:nvPr/>
        </p:nvSpPr>
        <p:spPr bwMode="auto">
          <a:xfrm>
            <a:off x="3333750" y="2032000"/>
            <a:ext cx="425450" cy="17196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625" name="Ellipse 26624">
            <a:extLst>
              <a:ext uri="{FF2B5EF4-FFF2-40B4-BE49-F238E27FC236}">
                <a16:creationId xmlns:a16="http://schemas.microsoft.com/office/drawing/2014/main" id="{0D45C26F-3590-B45C-6304-4B79FA891B31}"/>
              </a:ext>
            </a:extLst>
          </p:cNvPr>
          <p:cNvSpPr/>
          <p:nvPr/>
        </p:nvSpPr>
        <p:spPr bwMode="auto">
          <a:xfrm>
            <a:off x="6149472" y="3897180"/>
            <a:ext cx="1974850" cy="1699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627" name="Ellipse 26626">
            <a:extLst>
              <a:ext uri="{FF2B5EF4-FFF2-40B4-BE49-F238E27FC236}">
                <a16:creationId xmlns:a16="http://schemas.microsoft.com/office/drawing/2014/main" id="{82FE07A9-D72B-44D2-412A-0A011DE20350}"/>
              </a:ext>
            </a:extLst>
          </p:cNvPr>
          <p:cNvSpPr/>
          <p:nvPr/>
        </p:nvSpPr>
        <p:spPr bwMode="auto">
          <a:xfrm>
            <a:off x="6083300" y="3524250"/>
            <a:ext cx="1803400" cy="1699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628" name="Ellipse 26627">
            <a:extLst>
              <a:ext uri="{FF2B5EF4-FFF2-40B4-BE49-F238E27FC236}">
                <a16:creationId xmlns:a16="http://schemas.microsoft.com/office/drawing/2014/main" id="{2DA0F06C-C59A-FCDD-84C0-D8869A361FD2}"/>
              </a:ext>
            </a:extLst>
          </p:cNvPr>
          <p:cNvSpPr/>
          <p:nvPr/>
        </p:nvSpPr>
        <p:spPr bwMode="auto">
          <a:xfrm>
            <a:off x="6083300" y="3524250"/>
            <a:ext cx="2041022" cy="30778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DBC245-62A1-93A6-0D9C-4CAAFED6B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A4A1208D-3B48-7374-CF06-31F985A02C5D}"/>
              </a:ext>
            </a:extLst>
          </p:cNvPr>
          <p:cNvSpPr/>
          <p:nvPr/>
        </p:nvSpPr>
        <p:spPr>
          <a:xfrm>
            <a:off x="97931" y="1950969"/>
            <a:ext cx="578483" cy="122724"/>
          </a:xfrm>
          <a:prstGeom prst="rect">
            <a:avLst/>
          </a:prstGeom>
          <a:solidFill>
            <a:srgbClr val="E6E9F2"/>
          </a:solidFill>
          <a:ln>
            <a:solidFill>
              <a:srgbClr val="E6E9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b="1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TIZIO</a:t>
            </a:r>
            <a:endParaRPr lang="it-IT" sz="600" b="1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F937477-7A14-6475-6C4B-7CB7F51AFDD6}"/>
              </a:ext>
            </a:extLst>
          </p:cNvPr>
          <p:cNvSpPr/>
          <p:nvPr/>
        </p:nvSpPr>
        <p:spPr>
          <a:xfrm>
            <a:off x="3114773" y="1958417"/>
            <a:ext cx="1009606" cy="107446"/>
          </a:xfrm>
          <a:prstGeom prst="rect">
            <a:avLst/>
          </a:prstGeom>
          <a:solidFill>
            <a:srgbClr val="E6E9F2"/>
          </a:solidFill>
          <a:ln>
            <a:solidFill>
              <a:srgbClr val="E6E9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b="1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TIZIANI</a:t>
            </a:r>
            <a:endParaRPr lang="it-IT" sz="600" b="1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8B38327-78C8-DB9B-40C7-C276BA5155D3}"/>
              </a:ext>
            </a:extLst>
          </p:cNvPr>
          <p:cNvSpPr/>
          <p:nvPr/>
        </p:nvSpPr>
        <p:spPr>
          <a:xfrm>
            <a:off x="80999" y="2427630"/>
            <a:ext cx="1432702" cy="119707"/>
          </a:xfrm>
          <a:prstGeom prst="rect">
            <a:avLst/>
          </a:prstGeom>
          <a:solidFill>
            <a:srgbClr val="E6E9F2"/>
          </a:solidFill>
          <a:ln>
            <a:solidFill>
              <a:srgbClr val="E6E9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b="1" kern="100">
                <a:solidFill>
                  <a:schemeClr val="tx1"/>
                </a:solidFill>
                <a:latin typeface="Titillium Web" panose="00000500000000000000" pitchFamily="2" charset="0"/>
                <a:cs typeface="Times New Roman" panose="02020603050405020304" pitchFamily="18" charset="0"/>
              </a:rPr>
              <a:t>TZITZN70A01A952G </a:t>
            </a:r>
            <a:r>
              <a:rPr lang="de-DE" sz="1100" b="1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b="1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8CC60A3B-09C6-4AB6-05A8-96E66F6D74FC}"/>
              </a:ext>
            </a:extLst>
          </p:cNvPr>
          <p:cNvSpPr/>
          <p:nvPr/>
        </p:nvSpPr>
        <p:spPr>
          <a:xfrm>
            <a:off x="3246464" y="2442582"/>
            <a:ext cx="1405006" cy="11560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/>
                <a:ea typeface="Aptos" panose="020B0004020202020204" pitchFamily="34" charset="0"/>
                <a:cs typeface="Times New Roman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b="1" kern="100">
                <a:solidFill>
                  <a:schemeClr val="tx1"/>
                </a:solidFill>
                <a:latin typeface="Titillium Web"/>
                <a:ea typeface="Aptos" panose="020B0004020202020204" pitchFamily="34" charset="0"/>
                <a:cs typeface="Times New Roman"/>
              </a:rPr>
              <a:t>tizio</a:t>
            </a:r>
            <a:r>
              <a:rPr lang="it-IT" sz="700" b="1" kern="100">
                <a:solidFill>
                  <a:schemeClr val="tx1"/>
                </a:solidFill>
                <a:effectLst/>
                <a:latin typeface="Titillium Web"/>
                <a:ea typeface="Aptos" panose="020B0004020202020204" pitchFamily="34" charset="0"/>
                <a:cs typeface="Times New Roman"/>
              </a:rPr>
              <a:t>.tiziani@</a:t>
            </a:r>
            <a:r>
              <a:rPr lang="it-IT" sz="700" b="1" kern="100">
                <a:solidFill>
                  <a:schemeClr val="tx1"/>
                </a:solidFill>
                <a:latin typeface="Titillium Web"/>
                <a:ea typeface="Aptos" panose="020B0004020202020204" pitchFamily="34" charset="0"/>
                <a:cs typeface="Times New Roman"/>
              </a:rPr>
              <a:t>mail</a:t>
            </a:r>
            <a:r>
              <a:rPr lang="it-IT" sz="700" b="1" kern="100">
                <a:solidFill>
                  <a:schemeClr val="tx1"/>
                </a:solidFill>
                <a:effectLst/>
                <a:latin typeface="Titillium Web"/>
                <a:ea typeface="Aptos" panose="020B0004020202020204" pitchFamily="34" charset="0"/>
                <a:cs typeface="Times New Roman"/>
              </a:rPr>
              <a:t>.com</a:t>
            </a:r>
            <a:endParaRPr lang="it-IT" sz="600" b="1" kern="100">
              <a:solidFill>
                <a:schemeClr val="tx1"/>
              </a:solidFill>
              <a:effectLst/>
              <a:latin typeface="Titillium Web"/>
              <a:ea typeface="Aptos" panose="020B000402020202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36" name="Textfeld 26635">
            <a:extLst>
              <a:ext uri="{FF2B5EF4-FFF2-40B4-BE49-F238E27FC236}">
                <a16:creationId xmlns:a16="http://schemas.microsoft.com/office/drawing/2014/main" id="{0BD118DE-9F64-8267-FD69-3625F91241D4}"/>
              </a:ext>
            </a:extLst>
          </p:cNvPr>
          <p:cNvSpPr txBox="1"/>
          <p:nvPr/>
        </p:nvSpPr>
        <p:spPr>
          <a:xfrm>
            <a:off x="1143473" y="1435669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6637" name="Textfeld 26636">
            <a:extLst>
              <a:ext uri="{FF2B5EF4-FFF2-40B4-BE49-F238E27FC236}">
                <a16:creationId xmlns:a16="http://schemas.microsoft.com/office/drawing/2014/main" id="{ED9CD382-ACA8-B1FF-BCA9-165C27EE4AB9}"/>
              </a:ext>
            </a:extLst>
          </p:cNvPr>
          <p:cNvSpPr txBox="1"/>
          <p:nvPr/>
        </p:nvSpPr>
        <p:spPr>
          <a:xfrm>
            <a:off x="349311" y="5164527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6638" name="Textfeld 26637">
            <a:extLst>
              <a:ext uri="{FF2B5EF4-FFF2-40B4-BE49-F238E27FC236}">
                <a16:creationId xmlns:a16="http://schemas.microsoft.com/office/drawing/2014/main" id="{354BE124-37E2-02ED-D043-FDE13FC4DE7A}"/>
              </a:ext>
            </a:extLst>
          </p:cNvPr>
          <p:cNvSpPr txBox="1"/>
          <p:nvPr/>
        </p:nvSpPr>
        <p:spPr>
          <a:xfrm>
            <a:off x="728907" y="5174070"/>
            <a:ext cx="4799826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In questa sezione è necessario specificare a quale </a:t>
            </a:r>
            <a:r>
              <a:rPr lang="it-IT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titolo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 si presenta la domanda.</a:t>
            </a:r>
            <a:endParaRPr lang="de-DE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4649A40-D546-AA70-82B3-75D750450B4E}"/>
              </a:ext>
            </a:extLst>
          </p:cNvPr>
          <p:cNvSpPr/>
          <p:nvPr/>
        </p:nvSpPr>
        <p:spPr bwMode="auto">
          <a:xfrm>
            <a:off x="-135059" y="1439738"/>
            <a:ext cx="968739" cy="28026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640" name="Textfeld 26639">
            <a:extLst>
              <a:ext uri="{FF2B5EF4-FFF2-40B4-BE49-F238E27FC236}">
                <a16:creationId xmlns:a16="http://schemas.microsoft.com/office/drawing/2014/main" id="{FA93282B-6205-A576-18F1-142AF4E8B1A3}"/>
              </a:ext>
            </a:extLst>
          </p:cNvPr>
          <p:cNvSpPr txBox="1"/>
          <p:nvPr/>
        </p:nvSpPr>
        <p:spPr>
          <a:xfrm>
            <a:off x="8069849" y="1797080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6641" name="Ellipse 26640">
            <a:extLst>
              <a:ext uri="{FF2B5EF4-FFF2-40B4-BE49-F238E27FC236}">
                <a16:creationId xmlns:a16="http://schemas.microsoft.com/office/drawing/2014/main" id="{12492856-BABF-E3A0-882E-6752D0B368AC}"/>
              </a:ext>
            </a:extLst>
          </p:cNvPr>
          <p:cNvSpPr/>
          <p:nvPr/>
        </p:nvSpPr>
        <p:spPr bwMode="auto">
          <a:xfrm>
            <a:off x="6149472" y="2484587"/>
            <a:ext cx="2041022" cy="38391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642" name="Textfeld 26641">
            <a:extLst>
              <a:ext uri="{FF2B5EF4-FFF2-40B4-BE49-F238E27FC236}">
                <a16:creationId xmlns:a16="http://schemas.microsoft.com/office/drawing/2014/main" id="{0627916B-5DFD-67E7-249B-BEA022EB1784}"/>
              </a:ext>
            </a:extLst>
          </p:cNvPr>
          <p:cNvSpPr txBox="1"/>
          <p:nvPr/>
        </p:nvSpPr>
        <p:spPr>
          <a:xfrm>
            <a:off x="349311" y="5634133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6643" name="Textfeld 26642">
            <a:extLst>
              <a:ext uri="{FF2B5EF4-FFF2-40B4-BE49-F238E27FC236}">
                <a16:creationId xmlns:a16="http://schemas.microsoft.com/office/drawing/2014/main" id="{A4816BCC-27D9-0038-DBF0-E1369222DFA1}"/>
              </a:ext>
            </a:extLst>
          </p:cNvPr>
          <p:cNvSpPr txBox="1"/>
          <p:nvPr/>
        </p:nvSpPr>
        <p:spPr>
          <a:xfrm>
            <a:off x="349311" y="6098683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6644" name="Textfeld 26643">
            <a:extLst>
              <a:ext uri="{FF2B5EF4-FFF2-40B4-BE49-F238E27FC236}">
                <a16:creationId xmlns:a16="http://schemas.microsoft.com/office/drawing/2014/main" id="{57900A3C-7D37-5AD3-3186-0887176C5D8A}"/>
              </a:ext>
            </a:extLst>
          </p:cNvPr>
          <p:cNvSpPr txBox="1"/>
          <p:nvPr/>
        </p:nvSpPr>
        <p:spPr>
          <a:xfrm>
            <a:off x="733123" y="5649176"/>
            <a:ext cx="4484117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Selezionare «</a:t>
            </a:r>
            <a:r>
              <a:rPr lang="it-IT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Soggetto legittimato per l’aggiornamento/deposito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</a:p>
        </p:txBody>
      </p:sp>
      <p:sp>
        <p:nvSpPr>
          <p:cNvPr id="26645" name="Textfeld 26644">
            <a:extLst>
              <a:ext uri="{FF2B5EF4-FFF2-40B4-BE49-F238E27FC236}">
                <a16:creationId xmlns:a16="http://schemas.microsoft.com/office/drawing/2014/main" id="{3B4E479C-4D25-458E-F7A7-861FEE16C66E}"/>
              </a:ext>
            </a:extLst>
          </p:cNvPr>
          <p:cNvSpPr txBox="1"/>
          <p:nvPr/>
        </p:nvSpPr>
        <p:spPr>
          <a:xfrm>
            <a:off x="728909" y="6119345"/>
            <a:ext cx="3316041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Inserire correttamente i dati relativi alla </a:t>
            </a:r>
            <a:r>
              <a:rPr lang="it-IT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sede legale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6646" name="Ellipse 26645">
            <a:extLst>
              <a:ext uri="{FF2B5EF4-FFF2-40B4-BE49-F238E27FC236}">
                <a16:creationId xmlns:a16="http://schemas.microsoft.com/office/drawing/2014/main" id="{6AC501D2-2D98-C3D6-A0E2-70031DBFBD6D}"/>
              </a:ext>
            </a:extLst>
          </p:cNvPr>
          <p:cNvSpPr/>
          <p:nvPr/>
        </p:nvSpPr>
        <p:spPr bwMode="auto">
          <a:xfrm>
            <a:off x="-69164" y="2907411"/>
            <a:ext cx="798071" cy="3077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639" name="Textfeld 26638">
            <a:extLst>
              <a:ext uri="{FF2B5EF4-FFF2-40B4-BE49-F238E27FC236}">
                <a16:creationId xmlns:a16="http://schemas.microsoft.com/office/drawing/2014/main" id="{12660F4C-33F0-8C93-E10A-A4C358C011C0}"/>
              </a:ext>
            </a:extLst>
          </p:cNvPr>
          <p:cNvSpPr txBox="1"/>
          <p:nvPr/>
        </p:nvSpPr>
        <p:spPr>
          <a:xfrm>
            <a:off x="896179" y="3061300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624B806-6C11-781C-2C42-6AF1568AA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96"/>
          <a:stretch>
            <a:fillRect/>
          </a:stretch>
        </p:blipFill>
        <p:spPr>
          <a:xfrm>
            <a:off x="213948" y="361135"/>
            <a:ext cx="8841179" cy="46154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910CC61-3AAB-E2C3-A97F-7C00DE8F4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29"/>
          <a:stretch>
            <a:fillRect/>
          </a:stretch>
        </p:blipFill>
        <p:spPr>
          <a:xfrm>
            <a:off x="165376" y="361134"/>
            <a:ext cx="1047474" cy="46154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FAB0548C-5A49-748B-F793-AD31997E1E38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-56-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502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7478B-692D-1130-5910-1B164F49F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333A03E8-6C3A-E399-B921-557A9286C1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255" r="12212" b="-1"/>
          <a:stretch>
            <a:fillRect/>
          </a:stretch>
        </p:blipFill>
        <p:spPr>
          <a:xfrm>
            <a:off x="144212" y="3429209"/>
            <a:ext cx="8999788" cy="85368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2176058-D989-F1A8-858D-82209E6966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058"/>
          <a:stretch>
            <a:fillRect/>
          </a:stretch>
        </p:blipFill>
        <p:spPr>
          <a:xfrm>
            <a:off x="0" y="1112448"/>
            <a:ext cx="9114367" cy="226325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6843386-1EF3-A97D-C673-EB23270611E4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8839A26-9964-8AA8-297D-7B4690FF6923}"/>
              </a:ext>
            </a:extLst>
          </p:cNvPr>
          <p:cNvSpPr/>
          <p:nvPr/>
        </p:nvSpPr>
        <p:spPr bwMode="auto">
          <a:xfrm>
            <a:off x="1212850" y="4673600"/>
            <a:ext cx="228600" cy="1651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3FC5D1B-43E4-E4A2-CE31-BA41C08C4D5B}"/>
              </a:ext>
            </a:extLst>
          </p:cNvPr>
          <p:cNvSpPr/>
          <p:nvPr/>
        </p:nvSpPr>
        <p:spPr bwMode="auto">
          <a:xfrm>
            <a:off x="3759200" y="4673601"/>
            <a:ext cx="431800" cy="939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1010757-A1EB-9FD3-F9E0-20BE86FAF9FE}"/>
              </a:ext>
            </a:extLst>
          </p:cNvPr>
          <p:cNvSpPr/>
          <p:nvPr/>
        </p:nvSpPr>
        <p:spPr bwMode="auto">
          <a:xfrm>
            <a:off x="3759200" y="4673600"/>
            <a:ext cx="285750" cy="16318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295B57B-8BAC-CDB5-8DB5-85C248A1EFAD}"/>
              </a:ext>
            </a:extLst>
          </p:cNvPr>
          <p:cNvSpPr/>
          <p:nvPr/>
        </p:nvSpPr>
        <p:spPr bwMode="auto">
          <a:xfrm>
            <a:off x="1212850" y="5257800"/>
            <a:ext cx="387350" cy="11235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347F7F2-342D-62F8-EE84-32DBEDDB4A3E}"/>
              </a:ext>
            </a:extLst>
          </p:cNvPr>
          <p:cNvSpPr/>
          <p:nvPr/>
        </p:nvSpPr>
        <p:spPr bwMode="auto">
          <a:xfrm>
            <a:off x="6330950" y="4667272"/>
            <a:ext cx="1244600" cy="939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43D4039-F167-37F1-BC19-84A5658BC078}"/>
              </a:ext>
            </a:extLst>
          </p:cNvPr>
          <p:cNvSpPr/>
          <p:nvPr/>
        </p:nvSpPr>
        <p:spPr bwMode="auto">
          <a:xfrm>
            <a:off x="6845301" y="1533116"/>
            <a:ext cx="583192" cy="1699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D488FEA-E2D6-4FC3-6866-8D196FA817D8}"/>
              </a:ext>
            </a:extLst>
          </p:cNvPr>
          <p:cNvSpPr/>
          <p:nvPr/>
        </p:nvSpPr>
        <p:spPr bwMode="auto">
          <a:xfrm>
            <a:off x="6845301" y="1618092"/>
            <a:ext cx="597728" cy="982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E276B291-F967-C217-C8BD-19D34F010AE4}"/>
              </a:ext>
            </a:extLst>
          </p:cNvPr>
          <p:cNvSpPr/>
          <p:nvPr/>
        </p:nvSpPr>
        <p:spPr bwMode="auto">
          <a:xfrm>
            <a:off x="3333750" y="2032000"/>
            <a:ext cx="425450" cy="17196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625" name="Ellipse 26624">
            <a:extLst>
              <a:ext uri="{FF2B5EF4-FFF2-40B4-BE49-F238E27FC236}">
                <a16:creationId xmlns:a16="http://schemas.microsoft.com/office/drawing/2014/main" id="{2807EECF-5A57-BBF4-2E5A-0680D1C77AA3}"/>
              </a:ext>
            </a:extLst>
          </p:cNvPr>
          <p:cNvSpPr/>
          <p:nvPr/>
        </p:nvSpPr>
        <p:spPr bwMode="auto">
          <a:xfrm>
            <a:off x="6149472" y="3897180"/>
            <a:ext cx="1974850" cy="1699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627" name="Ellipse 26626">
            <a:extLst>
              <a:ext uri="{FF2B5EF4-FFF2-40B4-BE49-F238E27FC236}">
                <a16:creationId xmlns:a16="http://schemas.microsoft.com/office/drawing/2014/main" id="{66D40563-DE75-9201-F89A-F1834B56E253}"/>
              </a:ext>
            </a:extLst>
          </p:cNvPr>
          <p:cNvSpPr/>
          <p:nvPr/>
        </p:nvSpPr>
        <p:spPr bwMode="auto">
          <a:xfrm>
            <a:off x="6083300" y="3524250"/>
            <a:ext cx="1803400" cy="1699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628" name="Ellipse 26627">
            <a:extLst>
              <a:ext uri="{FF2B5EF4-FFF2-40B4-BE49-F238E27FC236}">
                <a16:creationId xmlns:a16="http://schemas.microsoft.com/office/drawing/2014/main" id="{9BC10E98-3F5A-F489-26CE-BD06C6418B70}"/>
              </a:ext>
            </a:extLst>
          </p:cNvPr>
          <p:cNvSpPr/>
          <p:nvPr/>
        </p:nvSpPr>
        <p:spPr bwMode="auto">
          <a:xfrm>
            <a:off x="6083300" y="3524250"/>
            <a:ext cx="2041022" cy="30778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6630" name="Grafik 26629">
            <a:extLst>
              <a:ext uri="{FF2B5EF4-FFF2-40B4-BE49-F238E27FC236}">
                <a16:creationId xmlns:a16="http://schemas.microsoft.com/office/drawing/2014/main" id="{2ED0C893-8CE1-9991-4B6A-0118B3ACE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26636" name="Textfeld 26635">
            <a:extLst>
              <a:ext uri="{FF2B5EF4-FFF2-40B4-BE49-F238E27FC236}">
                <a16:creationId xmlns:a16="http://schemas.microsoft.com/office/drawing/2014/main" id="{9617D35C-EBD0-60ED-AB75-ABF480A93D0D}"/>
              </a:ext>
            </a:extLst>
          </p:cNvPr>
          <p:cNvSpPr txBox="1"/>
          <p:nvPr/>
        </p:nvSpPr>
        <p:spPr>
          <a:xfrm>
            <a:off x="1129962" y="1009161"/>
            <a:ext cx="37078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6637" name="Ellipse 26636">
            <a:extLst>
              <a:ext uri="{FF2B5EF4-FFF2-40B4-BE49-F238E27FC236}">
                <a16:creationId xmlns:a16="http://schemas.microsoft.com/office/drawing/2014/main" id="{B4044EE4-09FD-8659-E822-A0A58F4019CF}"/>
              </a:ext>
            </a:extLst>
          </p:cNvPr>
          <p:cNvSpPr/>
          <p:nvPr/>
        </p:nvSpPr>
        <p:spPr bwMode="auto">
          <a:xfrm>
            <a:off x="-55595" y="994939"/>
            <a:ext cx="1067178" cy="38391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638" name="Ellipse 26637">
            <a:extLst>
              <a:ext uri="{FF2B5EF4-FFF2-40B4-BE49-F238E27FC236}">
                <a16:creationId xmlns:a16="http://schemas.microsoft.com/office/drawing/2014/main" id="{17E806B4-0409-AF4F-04D7-5F6B46A7A3AC}"/>
              </a:ext>
            </a:extLst>
          </p:cNvPr>
          <p:cNvSpPr/>
          <p:nvPr/>
        </p:nvSpPr>
        <p:spPr bwMode="auto">
          <a:xfrm>
            <a:off x="-176851" y="2079577"/>
            <a:ext cx="1777052" cy="3523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639" name="Textfeld 26638">
            <a:extLst>
              <a:ext uri="{FF2B5EF4-FFF2-40B4-BE49-F238E27FC236}">
                <a16:creationId xmlns:a16="http://schemas.microsoft.com/office/drawing/2014/main" id="{B332C970-8EA0-7A70-24AA-B31D17C98DDF}"/>
              </a:ext>
            </a:extLst>
          </p:cNvPr>
          <p:cNvSpPr txBox="1"/>
          <p:nvPr/>
        </p:nvSpPr>
        <p:spPr>
          <a:xfrm>
            <a:off x="1707219" y="2050076"/>
            <a:ext cx="37078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26640" name="Rechteck 26639">
            <a:extLst>
              <a:ext uri="{FF2B5EF4-FFF2-40B4-BE49-F238E27FC236}">
                <a16:creationId xmlns:a16="http://schemas.microsoft.com/office/drawing/2014/main" id="{03DA6D62-58F1-1C1A-DF96-8592D319C3A3}"/>
              </a:ext>
            </a:extLst>
          </p:cNvPr>
          <p:cNvSpPr/>
          <p:nvPr/>
        </p:nvSpPr>
        <p:spPr>
          <a:xfrm>
            <a:off x="16933" y="2920704"/>
            <a:ext cx="1253067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</a:t>
            </a:r>
            <a:r>
              <a:rPr lang="it-IT" sz="7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GMPNNA73A41L108O</a:t>
            </a: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41" name="Rechteck 26640">
            <a:extLst>
              <a:ext uri="{FF2B5EF4-FFF2-40B4-BE49-F238E27FC236}">
                <a16:creationId xmlns:a16="http://schemas.microsoft.com/office/drawing/2014/main" id="{9AE31627-D157-86CF-3A00-D7AAF9EF59F3}"/>
              </a:ext>
            </a:extLst>
          </p:cNvPr>
          <p:cNvSpPr/>
          <p:nvPr/>
        </p:nvSpPr>
        <p:spPr>
          <a:xfrm>
            <a:off x="2430394" y="2938830"/>
            <a:ext cx="1405006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7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GAMPER ANNA</a:t>
            </a:r>
            <a:endParaRPr lang="it-IT" sz="11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42" name="Rechteck 26641">
            <a:extLst>
              <a:ext uri="{FF2B5EF4-FFF2-40B4-BE49-F238E27FC236}">
                <a16:creationId xmlns:a16="http://schemas.microsoft.com/office/drawing/2014/main" id="{286CF72D-A938-9244-7621-02025C645313}"/>
              </a:ext>
            </a:extLst>
          </p:cNvPr>
          <p:cNvSpPr/>
          <p:nvPr/>
        </p:nvSpPr>
        <p:spPr>
          <a:xfrm>
            <a:off x="28561" y="3181390"/>
            <a:ext cx="1479580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</a:t>
            </a:r>
            <a:r>
              <a:rPr lang="it-IT" sz="7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STLPLP89A01F836K</a:t>
            </a: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43" name="Rechteck 26642">
            <a:extLst>
              <a:ext uri="{FF2B5EF4-FFF2-40B4-BE49-F238E27FC236}">
                <a16:creationId xmlns:a16="http://schemas.microsoft.com/office/drawing/2014/main" id="{FA3F6092-FE7D-9A70-009E-5851D2784064}"/>
              </a:ext>
            </a:extLst>
          </p:cNvPr>
          <p:cNvSpPr/>
          <p:nvPr/>
        </p:nvSpPr>
        <p:spPr>
          <a:xfrm>
            <a:off x="2262470" y="3185466"/>
            <a:ext cx="1405006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  <a:r>
              <a:rPr lang="de-DE" sz="7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STOLL PHILIPP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44" name="Rechteck 26643">
            <a:extLst>
              <a:ext uri="{FF2B5EF4-FFF2-40B4-BE49-F238E27FC236}">
                <a16:creationId xmlns:a16="http://schemas.microsoft.com/office/drawing/2014/main" id="{EBD03CA1-8BB1-9663-31E6-A5C072EA7FAD}"/>
              </a:ext>
            </a:extLst>
          </p:cNvPr>
          <p:cNvSpPr/>
          <p:nvPr/>
        </p:nvSpPr>
        <p:spPr>
          <a:xfrm>
            <a:off x="7395" y="3452682"/>
            <a:ext cx="1364239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  <a:r>
              <a:rPr lang="it-IT" sz="7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HFRRRT83A01B160B</a:t>
            </a: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46" name="Rechteck 26645">
            <a:extLst>
              <a:ext uri="{FF2B5EF4-FFF2-40B4-BE49-F238E27FC236}">
                <a16:creationId xmlns:a16="http://schemas.microsoft.com/office/drawing/2014/main" id="{E3FB05C2-2BE7-DDF6-321E-781B8A043175}"/>
              </a:ext>
            </a:extLst>
          </p:cNvPr>
          <p:cNvSpPr/>
          <p:nvPr/>
        </p:nvSpPr>
        <p:spPr>
          <a:xfrm>
            <a:off x="2266325" y="3477861"/>
            <a:ext cx="1405006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  <a:r>
              <a:rPr lang="de-DE" sz="7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HOFER ROBERT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47" name="Rechteck 26646">
            <a:extLst>
              <a:ext uri="{FF2B5EF4-FFF2-40B4-BE49-F238E27FC236}">
                <a16:creationId xmlns:a16="http://schemas.microsoft.com/office/drawing/2014/main" id="{2C5D430D-139A-251B-5FD6-F8D740DF24AB}"/>
              </a:ext>
            </a:extLst>
          </p:cNvPr>
          <p:cNvSpPr/>
          <p:nvPr/>
        </p:nvSpPr>
        <p:spPr>
          <a:xfrm>
            <a:off x="12982" y="3742005"/>
            <a:ext cx="1231622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  <a:r>
              <a:rPr lang="it-IT" sz="7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VLRSFN67E41F132R</a:t>
            </a: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48" name="Rechteck 26647">
            <a:extLst>
              <a:ext uri="{FF2B5EF4-FFF2-40B4-BE49-F238E27FC236}">
                <a16:creationId xmlns:a16="http://schemas.microsoft.com/office/drawing/2014/main" id="{7D3CAD5A-AA54-BFCB-AE5A-51C9A8974EE1}"/>
              </a:ext>
            </a:extLst>
          </p:cNvPr>
          <p:cNvSpPr/>
          <p:nvPr/>
        </p:nvSpPr>
        <p:spPr>
          <a:xfrm>
            <a:off x="2437434" y="3776420"/>
            <a:ext cx="1405006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7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VALERI</a:t>
            </a:r>
            <a:r>
              <a:rPr lang="de-DE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7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STEFANIA</a:t>
            </a:r>
            <a:endParaRPr lang="it-IT" sz="11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49" name="Rechteck 26648">
            <a:extLst>
              <a:ext uri="{FF2B5EF4-FFF2-40B4-BE49-F238E27FC236}">
                <a16:creationId xmlns:a16="http://schemas.microsoft.com/office/drawing/2014/main" id="{9B80D991-C34F-11CF-3A5A-04D4057ACBA2}"/>
              </a:ext>
            </a:extLst>
          </p:cNvPr>
          <p:cNvSpPr/>
          <p:nvPr/>
        </p:nvSpPr>
        <p:spPr>
          <a:xfrm>
            <a:off x="65227" y="4051881"/>
            <a:ext cx="1904107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FNCFNC85D01E421A</a:t>
            </a:r>
            <a:endParaRPr lang="it-IT" sz="11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51" name="Rechteck 26650">
            <a:extLst>
              <a:ext uri="{FF2B5EF4-FFF2-40B4-BE49-F238E27FC236}">
                <a16:creationId xmlns:a16="http://schemas.microsoft.com/office/drawing/2014/main" id="{D8D29955-F954-8F39-5CAD-306647B02511}"/>
              </a:ext>
            </a:extLst>
          </p:cNvPr>
          <p:cNvSpPr/>
          <p:nvPr/>
        </p:nvSpPr>
        <p:spPr>
          <a:xfrm>
            <a:off x="2436744" y="4067681"/>
            <a:ext cx="1405006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70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FRANCESCHI FRANCO</a:t>
            </a:r>
            <a:endParaRPr lang="it-IT" sz="110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55" name="Textfeld 26654">
            <a:extLst>
              <a:ext uri="{FF2B5EF4-FFF2-40B4-BE49-F238E27FC236}">
                <a16:creationId xmlns:a16="http://schemas.microsoft.com/office/drawing/2014/main" id="{4830B857-963B-2476-1998-A524573739CC}"/>
              </a:ext>
            </a:extLst>
          </p:cNvPr>
          <p:cNvSpPr txBox="1"/>
          <p:nvPr/>
        </p:nvSpPr>
        <p:spPr>
          <a:xfrm>
            <a:off x="818899" y="4810096"/>
            <a:ext cx="2343402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Indicare qui eventuali </a:t>
            </a:r>
            <a:r>
              <a:rPr lang="it-IT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sedi secondari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6656" name="Textfeld 26655">
            <a:extLst>
              <a:ext uri="{FF2B5EF4-FFF2-40B4-BE49-F238E27FC236}">
                <a16:creationId xmlns:a16="http://schemas.microsoft.com/office/drawing/2014/main" id="{1296A930-B0E4-65E4-E277-9B74C58C85DF}"/>
              </a:ext>
            </a:extLst>
          </p:cNvPr>
          <p:cNvSpPr txBox="1"/>
          <p:nvPr/>
        </p:nvSpPr>
        <p:spPr>
          <a:xfrm>
            <a:off x="377178" y="4802848"/>
            <a:ext cx="37078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6657" name="Textfeld 26656">
            <a:extLst>
              <a:ext uri="{FF2B5EF4-FFF2-40B4-BE49-F238E27FC236}">
                <a16:creationId xmlns:a16="http://schemas.microsoft.com/office/drawing/2014/main" id="{76CC72BF-AF79-9A58-D0A7-C412483D4291}"/>
              </a:ext>
            </a:extLst>
          </p:cNvPr>
          <p:cNvSpPr txBox="1"/>
          <p:nvPr/>
        </p:nvSpPr>
        <p:spPr>
          <a:xfrm>
            <a:off x="373910" y="5250951"/>
            <a:ext cx="37078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26658" name="Textfeld 26657">
            <a:extLst>
              <a:ext uri="{FF2B5EF4-FFF2-40B4-BE49-F238E27FC236}">
                <a16:creationId xmlns:a16="http://schemas.microsoft.com/office/drawing/2014/main" id="{4ABBE067-0E14-629B-1605-5E2B73898862}"/>
              </a:ext>
            </a:extLst>
          </p:cNvPr>
          <p:cNvSpPr txBox="1"/>
          <p:nvPr/>
        </p:nvSpPr>
        <p:spPr>
          <a:xfrm>
            <a:off x="823112" y="5176587"/>
            <a:ext cx="5688729" cy="430887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1100">
                <a:latin typeface="Calibri"/>
                <a:ea typeface="Calibri"/>
                <a:cs typeface="Calibri"/>
              </a:rPr>
              <a:t>Inserire qui i dati di tutte le </a:t>
            </a:r>
            <a:r>
              <a:rPr lang="it-IT" sz="11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it-IT" sz="1100">
                <a:latin typeface="Calibri"/>
                <a:ea typeface="Calibri"/>
                <a:cs typeface="Calibri"/>
              </a:rPr>
              <a:t> che ricoprono una carica all'interno dell'organizzazione, ad esempio i membri del direttivo. Una persona deve essere indicata come rappresentante legale.</a:t>
            </a:r>
            <a:endParaRPr lang="de-DE" sz="1100">
              <a:latin typeface="Calibri"/>
              <a:ea typeface="Calibri"/>
              <a:cs typeface="Calibri"/>
            </a:endParaRPr>
          </a:p>
        </p:txBody>
      </p:sp>
      <p:sp>
        <p:nvSpPr>
          <p:cNvPr id="26659" name="Textfeld 26658">
            <a:extLst>
              <a:ext uri="{FF2B5EF4-FFF2-40B4-BE49-F238E27FC236}">
                <a16:creationId xmlns:a16="http://schemas.microsoft.com/office/drawing/2014/main" id="{29B09D94-243C-F7EE-9DDA-1198E8494535}"/>
              </a:ext>
            </a:extLst>
          </p:cNvPr>
          <p:cNvSpPr txBox="1"/>
          <p:nvPr/>
        </p:nvSpPr>
        <p:spPr>
          <a:xfrm>
            <a:off x="7389352" y="4482839"/>
            <a:ext cx="37078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26660" name="Textfeld 26659">
            <a:extLst>
              <a:ext uri="{FF2B5EF4-FFF2-40B4-BE49-F238E27FC236}">
                <a16:creationId xmlns:a16="http://schemas.microsoft.com/office/drawing/2014/main" id="{46FB9CDF-32AA-7627-E40D-5A9283A1A82C}"/>
              </a:ext>
            </a:extLst>
          </p:cNvPr>
          <p:cNvSpPr txBox="1"/>
          <p:nvPr/>
        </p:nvSpPr>
        <p:spPr>
          <a:xfrm>
            <a:off x="831539" y="5730997"/>
            <a:ext cx="2686362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Qui è possibile </a:t>
            </a:r>
            <a:r>
              <a:rPr lang="it-IT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modificare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 i dati già inseriti.</a:t>
            </a:r>
          </a:p>
        </p:txBody>
      </p:sp>
      <p:sp>
        <p:nvSpPr>
          <p:cNvPr id="26661" name="Textfeld 26660">
            <a:extLst>
              <a:ext uri="{FF2B5EF4-FFF2-40B4-BE49-F238E27FC236}">
                <a16:creationId xmlns:a16="http://schemas.microsoft.com/office/drawing/2014/main" id="{F840F6FA-2014-1E39-8552-A0348592FDD8}"/>
              </a:ext>
            </a:extLst>
          </p:cNvPr>
          <p:cNvSpPr txBox="1"/>
          <p:nvPr/>
        </p:nvSpPr>
        <p:spPr>
          <a:xfrm>
            <a:off x="827325" y="6118392"/>
            <a:ext cx="3985975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Qui è possibile aggiungere </a:t>
            </a:r>
            <a:r>
              <a:rPr lang="it-IT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nuove persone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. (vedi pagina successiva)</a:t>
            </a:r>
          </a:p>
        </p:txBody>
      </p:sp>
      <p:sp>
        <p:nvSpPr>
          <p:cNvPr id="26662" name="Textfeld 26661">
            <a:extLst>
              <a:ext uri="{FF2B5EF4-FFF2-40B4-BE49-F238E27FC236}">
                <a16:creationId xmlns:a16="http://schemas.microsoft.com/office/drawing/2014/main" id="{DCE983AD-31B3-1869-8FCB-DE71DE1D9716}"/>
              </a:ext>
            </a:extLst>
          </p:cNvPr>
          <p:cNvSpPr txBox="1"/>
          <p:nvPr/>
        </p:nvSpPr>
        <p:spPr>
          <a:xfrm>
            <a:off x="374378" y="5684484"/>
            <a:ext cx="37078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6663" name="Textfeld 26662">
            <a:extLst>
              <a:ext uri="{FF2B5EF4-FFF2-40B4-BE49-F238E27FC236}">
                <a16:creationId xmlns:a16="http://schemas.microsoft.com/office/drawing/2014/main" id="{87659435-1759-1FBA-39BD-7C4A5C3EC845}"/>
              </a:ext>
            </a:extLst>
          </p:cNvPr>
          <p:cNvSpPr txBox="1"/>
          <p:nvPr/>
        </p:nvSpPr>
        <p:spPr>
          <a:xfrm>
            <a:off x="374378" y="6101196"/>
            <a:ext cx="37078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3855E98-D16F-AA6E-0D48-CE67C6BA1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96"/>
          <a:stretch>
            <a:fillRect/>
          </a:stretch>
        </p:blipFill>
        <p:spPr>
          <a:xfrm>
            <a:off x="213948" y="361135"/>
            <a:ext cx="8841179" cy="46154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90643F5-CD38-AFF3-5782-5E0BD90921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29"/>
          <a:stretch>
            <a:fillRect/>
          </a:stretch>
        </p:blipFill>
        <p:spPr>
          <a:xfrm>
            <a:off x="165376" y="361134"/>
            <a:ext cx="1047474" cy="46154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9F3C29D-3974-70E1-A29D-80805FFA2F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890" r="1070"/>
          <a:stretch>
            <a:fillRect/>
          </a:stretch>
        </p:blipFill>
        <p:spPr>
          <a:xfrm>
            <a:off x="7848418" y="1114668"/>
            <a:ext cx="1206709" cy="226325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F209828-D1F3-5FF4-E83C-5C4C8C2F48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052" t="-1" r="7588" b="7016"/>
          <a:stretch>
            <a:fillRect/>
          </a:stretch>
        </p:blipFill>
        <p:spPr>
          <a:xfrm>
            <a:off x="5001163" y="3435748"/>
            <a:ext cx="4130136" cy="78679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A4BEF68-BB86-A4E1-2944-B308828510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1392" t="24003" r="1868" b="62820"/>
          <a:stretch>
            <a:fillRect/>
          </a:stretch>
        </p:blipFill>
        <p:spPr>
          <a:xfrm>
            <a:off x="7877621" y="4461976"/>
            <a:ext cx="866012" cy="38233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6DD21A8-27A7-79FF-1D80-C426CD089A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736" r="6752" b="11338"/>
          <a:stretch>
            <a:fillRect/>
          </a:stretch>
        </p:blipFill>
        <p:spPr>
          <a:xfrm>
            <a:off x="6685186" y="3435759"/>
            <a:ext cx="2447712" cy="750213"/>
          </a:xfrm>
          <a:prstGeom prst="rect">
            <a:avLst/>
          </a:prstGeom>
        </p:spPr>
      </p:pic>
      <p:sp>
        <p:nvSpPr>
          <p:cNvPr id="26652" name="Ellipse 26651">
            <a:extLst>
              <a:ext uri="{FF2B5EF4-FFF2-40B4-BE49-F238E27FC236}">
                <a16:creationId xmlns:a16="http://schemas.microsoft.com/office/drawing/2014/main" id="{D1C6CAFB-0D91-196A-C533-7358AEE506BB}"/>
              </a:ext>
            </a:extLst>
          </p:cNvPr>
          <p:cNvSpPr/>
          <p:nvPr/>
        </p:nvSpPr>
        <p:spPr bwMode="auto">
          <a:xfrm>
            <a:off x="7848418" y="4458939"/>
            <a:ext cx="1012700" cy="35115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0ABFDE7-6D72-B5F3-DD8C-20179AC642F2}"/>
              </a:ext>
            </a:extLst>
          </p:cNvPr>
          <p:cNvSpPr/>
          <p:nvPr/>
        </p:nvSpPr>
        <p:spPr bwMode="auto">
          <a:xfrm>
            <a:off x="8494040" y="2847505"/>
            <a:ext cx="453851" cy="28411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653" name="Textfeld 26652">
            <a:extLst>
              <a:ext uri="{FF2B5EF4-FFF2-40B4-BE49-F238E27FC236}">
                <a16:creationId xmlns:a16="http://schemas.microsoft.com/office/drawing/2014/main" id="{85B51F0F-FAEB-2A17-0CEC-C3A6C171ACF1}"/>
              </a:ext>
            </a:extLst>
          </p:cNvPr>
          <p:cNvSpPr txBox="1"/>
          <p:nvPr/>
        </p:nvSpPr>
        <p:spPr>
          <a:xfrm>
            <a:off x="8042070" y="2743466"/>
            <a:ext cx="37078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7DAA8E2-8EC0-DBB9-83C8-4E5119EBA4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411"/>
          <a:stretch>
            <a:fillRect/>
          </a:stretch>
        </p:blipFill>
        <p:spPr>
          <a:xfrm>
            <a:off x="8436760" y="3438744"/>
            <a:ext cx="358353" cy="84615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3E84E43-36E6-C4AB-BBF9-3909B2DAA3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367" r="12704" b="65916"/>
          <a:stretch>
            <a:fillRect/>
          </a:stretch>
        </p:blipFill>
        <p:spPr>
          <a:xfrm>
            <a:off x="120783" y="3346321"/>
            <a:ext cx="9023217" cy="8510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06934DE-B7CC-FE2D-E9B1-01403C10E567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-57-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5142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42195-795A-5CD3-975D-092782CB0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B01FA5D-F461-3964-64C6-447D780B9383}"/>
              </a:ext>
            </a:extLst>
          </p:cNvPr>
          <p:cNvSpPr/>
          <p:nvPr/>
        </p:nvSpPr>
        <p:spPr>
          <a:xfrm>
            <a:off x="438567" y="6227506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0EEF62D-DE58-15E7-D5BE-3116E8E8085A}"/>
              </a:ext>
            </a:extLst>
          </p:cNvPr>
          <p:cNvSpPr/>
          <p:nvPr/>
        </p:nvSpPr>
        <p:spPr bwMode="auto">
          <a:xfrm>
            <a:off x="1212850" y="4673600"/>
            <a:ext cx="228600" cy="1651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E77580A-0505-6F49-26DB-7C829CCA24EA}"/>
              </a:ext>
            </a:extLst>
          </p:cNvPr>
          <p:cNvSpPr/>
          <p:nvPr/>
        </p:nvSpPr>
        <p:spPr bwMode="auto">
          <a:xfrm>
            <a:off x="3759200" y="4673601"/>
            <a:ext cx="431800" cy="939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0BC1933-43F7-8B32-92E2-5174BD09CB24}"/>
              </a:ext>
            </a:extLst>
          </p:cNvPr>
          <p:cNvSpPr/>
          <p:nvPr/>
        </p:nvSpPr>
        <p:spPr bwMode="auto">
          <a:xfrm>
            <a:off x="3759200" y="4673600"/>
            <a:ext cx="285750" cy="16318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DBDC2D4-BDB0-AC81-6D74-4166DDAAD0B5}"/>
              </a:ext>
            </a:extLst>
          </p:cNvPr>
          <p:cNvSpPr/>
          <p:nvPr/>
        </p:nvSpPr>
        <p:spPr bwMode="auto">
          <a:xfrm>
            <a:off x="1212850" y="5257800"/>
            <a:ext cx="387350" cy="11235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517233A-DCA9-D24E-F9BC-C7CEECE3CE1D}"/>
              </a:ext>
            </a:extLst>
          </p:cNvPr>
          <p:cNvSpPr/>
          <p:nvPr/>
        </p:nvSpPr>
        <p:spPr bwMode="auto">
          <a:xfrm>
            <a:off x="6330950" y="4667272"/>
            <a:ext cx="1244600" cy="939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41C47C9-ADB2-AC08-DE1B-04576DFC893B}"/>
              </a:ext>
            </a:extLst>
          </p:cNvPr>
          <p:cNvSpPr/>
          <p:nvPr/>
        </p:nvSpPr>
        <p:spPr bwMode="auto">
          <a:xfrm>
            <a:off x="6845301" y="1533116"/>
            <a:ext cx="583192" cy="1699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C3888E0-CA09-1C32-B649-55B2ECBE6EF1}"/>
              </a:ext>
            </a:extLst>
          </p:cNvPr>
          <p:cNvSpPr/>
          <p:nvPr/>
        </p:nvSpPr>
        <p:spPr bwMode="auto">
          <a:xfrm>
            <a:off x="6845301" y="1618092"/>
            <a:ext cx="597728" cy="982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27" name="Bild 1">
            <a:extLst>
              <a:ext uri="{FF2B5EF4-FFF2-40B4-BE49-F238E27FC236}">
                <a16:creationId xmlns:a16="http://schemas.microsoft.com/office/drawing/2014/main" id="{3074B39B-B566-8B62-327B-B17EC1FD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670"/>
            <a:ext cx="9144000" cy="404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Ellipse 27">
            <a:extLst>
              <a:ext uri="{FF2B5EF4-FFF2-40B4-BE49-F238E27FC236}">
                <a16:creationId xmlns:a16="http://schemas.microsoft.com/office/drawing/2014/main" id="{ABC84113-BC60-1555-A7D2-405FE9A08608}"/>
              </a:ext>
            </a:extLst>
          </p:cNvPr>
          <p:cNvSpPr/>
          <p:nvPr/>
        </p:nvSpPr>
        <p:spPr bwMode="auto">
          <a:xfrm>
            <a:off x="3333750" y="2032000"/>
            <a:ext cx="425450" cy="17196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625" name="Ellipse 26624">
            <a:extLst>
              <a:ext uri="{FF2B5EF4-FFF2-40B4-BE49-F238E27FC236}">
                <a16:creationId xmlns:a16="http://schemas.microsoft.com/office/drawing/2014/main" id="{E4127F63-0A47-1725-5CC4-9AE369F78FDB}"/>
              </a:ext>
            </a:extLst>
          </p:cNvPr>
          <p:cNvSpPr/>
          <p:nvPr/>
        </p:nvSpPr>
        <p:spPr bwMode="auto">
          <a:xfrm>
            <a:off x="6149472" y="3897180"/>
            <a:ext cx="1974850" cy="1699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627" name="Ellipse 26626">
            <a:extLst>
              <a:ext uri="{FF2B5EF4-FFF2-40B4-BE49-F238E27FC236}">
                <a16:creationId xmlns:a16="http://schemas.microsoft.com/office/drawing/2014/main" id="{1EF060F5-3C1E-11F8-7FB6-704E5F779668}"/>
              </a:ext>
            </a:extLst>
          </p:cNvPr>
          <p:cNvSpPr/>
          <p:nvPr/>
        </p:nvSpPr>
        <p:spPr bwMode="auto">
          <a:xfrm>
            <a:off x="6083300" y="3524250"/>
            <a:ext cx="1803400" cy="1699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628" name="Ellipse 26627">
            <a:extLst>
              <a:ext uri="{FF2B5EF4-FFF2-40B4-BE49-F238E27FC236}">
                <a16:creationId xmlns:a16="http://schemas.microsoft.com/office/drawing/2014/main" id="{9646FB5F-1E47-1607-4FC7-620768339DF2}"/>
              </a:ext>
            </a:extLst>
          </p:cNvPr>
          <p:cNvSpPr/>
          <p:nvPr/>
        </p:nvSpPr>
        <p:spPr bwMode="auto">
          <a:xfrm>
            <a:off x="6083300" y="3524250"/>
            <a:ext cx="2041022" cy="30778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6651" name="Grafik 26650">
            <a:extLst>
              <a:ext uri="{FF2B5EF4-FFF2-40B4-BE49-F238E27FC236}">
                <a16:creationId xmlns:a16="http://schemas.microsoft.com/office/drawing/2014/main" id="{AFC13192-D454-86C4-9119-CBD776E87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13" name="Ellipse 26636">
            <a:extLst>
              <a:ext uri="{FF2B5EF4-FFF2-40B4-BE49-F238E27FC236}">
                <a16:creationId xmlns:a16="http://schemas.microsoft.com/office/drawing/2014/main" id="{58BF5CD1-72E7-152F-2BDC-FD6022E9C474}"/>
              </a:ext>
            </a:extLst>
          </p:cNvPr>
          <p:cNvSpPr/>
          <p:nvPr/>
        </p:nvSpPr>
        <p:spPr bwMode="auto">
          <a:xfrm>
            <a:off x="-63397" y="1514660"/>
            <a:ext cx="934505" cy="40011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Textfeld 23">
            <a:extLst>
              <a:ext uri="{FF2B5EF4-FFF2-40B4-BE49-F238E27FC236}">
                <a16:creationId xmlns:a16="http://schemas.microsoft.com/office/drawing/2014/main" id="{E3FE8FC2-882F-0508-A9CA-F42D807FC9E1}"/>
              </a:ext>
            </a:extLst>
          </p:cNvPr>
          <p:cNvSpPr txBox="1"/>
          <p:nvPr/>
        </p:nvSpPr>
        <p:spPr>
          <a:xfrm>
            <a:off x="957639" y="1516664"/>
            <a:ext cx="369511" cy="276999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200">
                <a:latin typeface="Calibri"/>
                <a:ea typeface="Calibri"/>
                <a:cs typeface="Calibri"/>
              </a:rPr>
              <a:t>14</a:t>
            </a: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llipse 26636">
            <a:extLst>
              <a:ext uri="{FF2B5EF4-FFF2-40B4-BE49-F238E27FC236}">
                <a16:creationId xmlns:a16="http://schemas.microsoft.com/office/drawing/2014/main" id="{44DDE4D9-6483-BCD2-2180-3353B4FA34DF}"/>
              </a:ext>
            </a:extLst>
          </p:cNvPr>
          <p:cNvSpPr/>
          <p:nvPr/>
        </p:nvSpPr>
        <p:spPr bwMode="auto">
          <a:xfrm>
            <a:off x="8436474" y="1018327"/>
            <a:ext cx="610412" cy="3323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Ellipse 26636">
            <a:extLst>
              <a:ext uri="{FF2B5EF4-FFF2-40B4-BE49-F238E27FC236}">
                <a16:creationId xmlns:a16="http://schemas.microsoft.com/office/drawing/2014/main" id="{DC010120-94F6-BA2F-6636-B861B515293D}"/>
              </a:ext>
            </a:extLst>
          </p:cNvPr>
          <p:cNvSpPr/>
          <p:nvPr/>
        </p:nvSpPr>
        <p:spPr bwMode="auto">
          <a:xfrm>
            <a:off x="2924601" y="1767634"/>
            <a:ext cx="818298" cy="26641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Textfeld 23">
            <a:extLst>
              <a:ext uri="{FF2B5EF4-FFF2-40B4-BE49-F238E27FC236}">
                <a16:creationId xmlns:a16="http://schemas.microsoft.com/office/drawing/2014/main" id="{F7DB79CD-A3C8-5B80-B6F9-08EDBAD61310}"/>
              </a:ext>
            </a:extLst>
          </p:cNvPr>
          <p:cNvSpPr txBox="1"/>
          <p:nvPr/>
        </p:nvSpPr>
        <p:spPr>
          <a:xfrm>
            <a:off x="2508399" y="1793663"/>
            <a:ext cx="369510" cy="276999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200">
                <a:latin typeface="Calibri"/>
                <a:ea typeface="Calibri"/>
                <a:cs typeface="Calibri"/>
              </a:rPr>
              <a:t>15</a:t>
            </a: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Ellipse 26636">
            <a:extLst>
              <a:ext uri="{FF2B5EF4-FFF2-40B4-BE49-F238E27FC236}">
                <a16:creationId xmlns:a16="http://schemas.microsoft.com/office/drawing/2014/main" id="{C5122751-95E6-640C-099E-2E56850CC06A}"/>
              </a:ext>
            </a:extLst>
          </p:cNvPr>
          <p:cNvSpPr/>
          <p:nvPr/>
        </p:nvSpPr>
        <p:spPr bwMode="auto">
          <a:xfrm>
            <a:off x="155" y="2910762"/>
            <a:ext cx="934505" cy="33864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Textfeld 23">
            <a:extLst>
              <a:ext uri="{FF2B5EF4-FFF2-40B4-BE49-F238E27FC236}">
                <a16:creationId xmlns:a16="http://schemas.microsoft.com/office/drawing/2014/main" id="{055851FF-54D7-D9AE-EE03-1F8D7F976EF3}"/>
              </a:ext>
            </a:extLst>
          </p:cNvPr>
          <p:cNvSpPr txBox="1"/>
          <p:nvPr/>
        </p:nvSpPr>
        <p:spPr>
          <a:xfrm>
            <a:off x="1028094" y="2878096"/>
            <a:ext cx="369511" cy="276999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200">
                <a:latin typeface="Calibri"/>
                <a:ea typeface="Calibri"/>
                <a:cs typeface="Calibri"/>
              </a:rPr>
              <a:t>16</a:t>
            </a: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Ellipse 26636">
            <a:extLst>
              <a:ext uri="{FF2B5EF4-FFF2-40B4-BE49-F238E27FC236}">
                <a16:creationId xmlns:a16="http://schemas.microsoft.com/office/drawing/2014/main" id="{3B5A9401-2745-8D4F-9C3D-2C02B9608E29}"/>
              </a:ext>
            </a:extLst>
          </p:cNvPr>
          <p:cNvSpPr/>
          <p:nvPr/>
        </p:nvSpPr>
        <p:spPr bwMode="auto">
          <a:xfrm>
            <a:off x="-11917" y="3535399"/>
            <a:ext cx="900969" cy="5541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62D3C191-00D7-5AA0-3F45-80B3A37640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t="94538"/>
          <a:stretch>
            <a:fillRect/>
          </a:stretch>
        </p:blipFill>
        <p:spPr bwMode="auto">
          <a:xfrm>
            <a:off x="0" y="5116197"/>
            <a:ext cx="9004542" cy="28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llipse 26636">
            <a:extLst>
              <a:ext uri="{FF2B5EF4-FFF2-40B4-BE49-F238E27FC236}">
                <a16:creationId xmlns:a16="http://schemas.microsoft.com/office/drawing/2014/main" id="{30BC3DA9-2631-0F8D-09A6-023A16804D19}"/>
              </a:ext>
            </a:extLst>
          </p:cNvPr>
          <p:cNvSpPr/>
          <p:nvPr/>
        </p:nvSpPr>
        <p:spPr bwMode="auto">
          <a:xfrm>
            <a:off x="2908796" y="3671138"/>
            <a:ext cx="1624790" cy="48237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1" name="Textfeld 23">
            <a:extLst>
              <a:ext uri="{FF2B5EF4-FFF2-40B4-BE49-F238E27FC236}">
                <a16:creationId xmlns:a16="http://schemas.microsoft.com/office/drawing/2014/main" id="{A1F11AE8-2FCC-433A-0ED7-624A6256D867}"/>
              </a:ext>
            </a:extLst>
          </p:cNvPr>
          <p:cNvSpPr txBox="1"/>
          <p:nvPr/>
        </p:nvSpPr>
        <p:spPr>
          <a:xfrm>
            <a:off x="2618378" y="3790134"/>
            <a:ext cx="366566" cy="276999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200">
                <a:latin typeface="Calibri"/>
                <a:ea typeface="Calibri"/>
                <a:cs typeface="Calibri"/>
              </a:rPr>
              <a:t>18</a:t>
            </a: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Ellipse 26636">
            <a:extLst>
              <a:ext uri="{FF2B5EF4-FFF2-40B4-BE49-F238E27FC236}">
                <a16:creationId xmlns:a16="http://schemas.microsoft.com/office/drawing/2014/main" id="{3549C813-73BA-D1E1-E5CB-8A3D6A0F18DE}"/>
              </a:ext>
            </a:extLst>
          </p:cNvPr>
          <p:cNvSpPr/>
          <p:nvPr/>
        </p:nvSpPr>
        <p:spPr bwMode="auto">
          <a:xfrm>
            <a:off x="7980334" y="5104353"/>
            <a:ext cx="1234603" cy="33864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2" name="Textfeld 23">
            <a:extLst>
              <a:ext uri="{FF2B5EF4-FFF2-40B4-BE49-F238E27FC236}">
                <a16:creationId xmlns:a16="http://schemas.microsoft.com/office/drawing/2014/main" id="{828C3AAC-EF78-0274-B72D-6CFE9411C03F}"/>
              </a:ext>
            </a:extLst>
          </p:cNvPr>
          <p:cNvSpPr txBox="1"/>
          <p:nvPr/>
        </p:nvSpPr>
        <p:spPr>
          <a:xfrm>
            <a:off x="7701308" y="5143181"/>
            <a:ext cx="370784" cy="276999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200">
                <a:latin typeface="Calibri"/>
                <a:ea typeface="Calibri"/>
                <a:cs typeface="Calibri"/>
              </a:rPr>
              <a:t>19</a:t>
            </a: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255CDB2-D05D-472C-942B-3B8F56F43508}"/>
              </a:ext>
            </a:extLst>
          </p:cNvPr>
          <p:cNvSpPr txBox="1"/>
          <p:nvPr/>
        </p:nvSpPr>
        <p:spPr>
          <a:xfrm>
            <a:off x="957638" y="3627997"/>
            <a:ext cx="369512" cy="276999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200">
                <a:latin typeface="Calibri"/>
                <a:ea typeface="Calibri"/>
                <a:cs typeface="Calibri"/>
              </a:rPr>
              <a:t>17</a:t>
            </a: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feld 23">
            <a:extLst>
              <a:ext uri="{FF2B5EF4-FFF2-40B4-BE49-F238E27FC236}">
                <a16:creationId xmlns:a16="http://schemas.microsoft.com/office/drawing/2014/main" id="{A6E9D81F-3B9A-8B2A-D55D-3225D600737A}"/>
              </a:ext>
            </a:extLst>
          </p:cNvPr>
          <p:cNvSpPr txBox="1"/>
          <p:nvPr/>
        </p:nvSpPr>
        <p:spPr>
          <a:xfrm>
            <a:off x="7972794" y="1068587"/>
            <a:ext cx="366566" cy="276999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200">
                <a:latin typeface="Calibri"/>
                <a:ea typeface="Calibri"/>
                <a:cs typeface="Calibri"/>
              </a:rPr>
              <a:t>20</a:t>
            </a: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6" name="Textfeld 26625">
            <a:extLst>
              <a:ext uri="{FF2B5EF4-FFF2-40B4-BE49-F238E27FC236}">
                <a16:creationId xmlns:a16="http://schemas.microsoft.com/office/drawing/2014/main" id="{0D4955AE-BA40-F6FE-B8E5-657947945D25}"/>
              </a:ext>
            </a:extLst>
          </p:cNvPr>
          <p:cNvSpPr txBox="1"/>
          <p:nvPr/>
        </p:nvSpPr>
        <p:spPr>
          <a:xfrm>
            <a:off x="785651" y="5401420"/>
            <a:ext cx="1891050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Seleziona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persona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fisica</a:t>
            </a:r>
            <a:endParaRPr lang="de-DE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9" name="Textfeld 26628">
            <a:extLst>
              <a:ext uri="{FF2B5EF4-FFF2-40B4-BE49-F238E27FC236}">
                <a16:creationId xmlns:a16="http://schemas.microsoft.com/office/drawing/2014/main" id="{86CE0C2B-7F3C-6A8B-4E97-12678183A55D}"/>
              </a:ext>
            </a:extLst>
          </p:cNvPr>
          <p:cNvSpPr txBox="1"/>
          <p:nvPr/>
        </p:nvSpPr>
        <p:spPr>
          <a:xfrm>
            <a:off x="343930" y="5426308"/>
            <a:ext cx="37078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26632" name="Textfeld 26631">
            <a:extLst>
              <a:ext uri="{FF2B5EF4-FFF2-40B4-BE49-F238E27FC236}">
                <a16:creationId xmlns:a16="http://schemas.microsoft.com/office/drawing/2014/main" id="{92C159C9-32CB-2B1A-8038-0C97F5116A68}"/>
              </a:ext>
            </a:extLst>
          </p:cNvPr>
          <p:cNvSpPr txBox="1"/>
          <p:nvPr/>
        </p:nvSpPr>
        <p:spPr>
          <a:xfrm>
            <a:off x="793962" y="5710643"/>
            <a:ext cx="2630881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Tutti i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campi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con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devono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compilati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6633" name="Textfeld 26632">
            <a:extLst>
              <a:ext uri="{FF2B5EF4-FFF2-40B4-BE49-F238E27FC236}">
                <a16:creationId xmlns:a16="http://schemas.microsoft.com/office/drawing/2014/main" id="{A8E3E408-6497-E509-4EEB-D632C8E4BAFC}"/>
              </a:ext>
            </a:extLst>
          </p:cNvPr>
          <p:cNvSpPr txBox="1"/>
          <p:nvPr/>
        </p:nvSpPr>
        <p:spPr>
          <a:xfrm>
            <a:off x="343930" y="5802437"/>
            <a:ext cx="37078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6639" name="Textfeld 26638">
            <a:extLst>
              <a:ext uri="{FF2B5EF4-FFF2-40B4-BE49-F238E27FC236}">
                <a16:creationId xmlns:a16="http://schemas.microsoft.com/office/drawing/2014/main" id="{C69D68BC-5CD7-60B0-402E-2566CADB8948}"/>
              </a:ext>
            </a:extLst>
          </p:cNvPr>
          <p:cNvSpPr txBox="1"/>
          <p:nvPr/>
        </p:nvSpPr>
        <p:spPr>
          <a:xfrm>
            <a:off x="785650" y="6188215"/>
            <a:ext cx="2786066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</a:t>
            </a:r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deve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selezionata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come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legale 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rappresentante</a:t>
            </a:r>
            <a:r>
              <a:rPr lang="de-DE" sz="11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selezionare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sì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“).</a:t>
            </a:r>
          </a:p>
        </p:txBody>
      </p:sp>
      <p:sp>
        <p:nvSpPr>
          <p:cNvPr id="26648" name="Textfeld 26647">
            <a:extLst>
              <a:ext uri="{FF2B5EF4-FFF2-40B4-BE49-F238E27FC236}">
                <a16:creationId xmlns:a16="http://schemas.microsoft.com/office/drawing/2014/main" id="{68324471-2828-EF11-1B8D-B683A36230BE}"/>
              </a:ext>
            </a:extLst>
          </p:cNvPr>
          <p:cNvSpPr txBox="1"/>
          <p:nvPr/>
        </p:nvSpPr>
        <p:spPr>
          <a:xfrm>
            <a:off x="343930" y="6210059"/>
            <a:ext cx="37078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6656" name="Textfeld 26655">
            <a:extLst>
              <a:ext uri="{FF2B5EF4-FFF2-40B4-BE49-F238E27FC236}">
                <a16:creationId xmlns:a16="http://schemas.microsoft.com/office/drawing/2014/main" id="{0D09CB77-7E89-AF79-7098-9DF3A3482BA9}"/>
              </a:ext>
            </a:extLst>
          </p:cNvPr>
          <p:cNvSpPr txBox="1"/>
          <p:nvPr/>
        </p:nvSpPr>
        <p:spPr>
          <a:xfrm>
            <a:off x="4080309" y="5456502"/>
            <a:ext cx="4941108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Indicate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qui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dell‘elezione</a:t>
            </a:r>
            <a:r>
              <a:rPr lang="de-DE" sz="11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o della prima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seduta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costitutiva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consiglio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6657" name="Textfeld 26656">
            <a:extLst>
              <a:ext uri="{FF2B5EF4-FFF2-40B4-BE49-F238E27FC236}">
                <a16:creationId xmlns:a16="http://schemas.microsoft.com/office/drawing/2014/main" id="{76C7FC6A-AE50-9571-ACA4-0D6EAD827AAC}"/>
              </a:ext>
            </a:extLst>
          </p:cNvPr>
          <p:cNvSpPr txBox="1"/>
          <p:nvPr/>
        </p:nvSpPr>
        <p:spPr>
          <a:xfrm>
            <a:off x="3663926" y="5439041"/>
            <a:ext cx="37078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26658" name="Textfeld 26657">
            <a:extLst>
              <a:ext uri="{FF2B5EF4-FFF2-40B4-BE49-F238E27FC236}">
                <a16:creationId xmlns:a16="http://schemas.microsoft.com/office/drawing/2014/main" id="{FC607F82-3002-B27C-0280-B10A472CDBFF}"/>
              </a:ext>
            </a:extLst>
          </p:cNvPr>
          <p:cNvSpPr txBox="1"/>
          <p:nvPr/>
        </p:nvSpPr>
        <p:spPr>
          <a:xfrm>
            <a:off x="3670811" y="5832317"/>
            <a:ext cx="37078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26659" name="Textfeld 26658">
            <a:extLst>
              <a:ext uri="{FF2B5EF4-FFF2-40B4-BE49-F238E27FC236}">
                <a16:creationId xmlns:a16="http://schemas.microsoft.com/office/drawing/2014/main" id="{4664BE00-9128-C3BF-5FBE-3E7A1D129DD6}"/>
              </a:ext>
            </a:extLst>
          </p:cNvPr>
          <p:cNvSpPr txBox="1"/>
          <p:nvPr/>
        </p:nvSpPr>
        <p:spPr>
          <a:xfrm>
            <a:off x="4090627" y="5781923"/>
            <a:ext cx="4994332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Indicate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qui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carica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della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persona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p.e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componente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organo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di amministrazione). Una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persona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deve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indicata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come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legale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rappresentante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6661" name="Textfeld 26660">
            <a:extLst>
              <a:ext uri="{FF2B5EF4-FFF2-40B4-BE49-F238E27FC236}">
                <a16:creationId xmlns:a16="http://schemas.microsoft.com/office/drawing/2014/main" id="{87CCAD45-2539-592F-2415-10FF7E1DF5AC}"/>
              </a:ext>
            </a:extLst>
          </p:cNvPr>
          <p:cNvSpPr txBox="1"/>
          <p:nvPr/>
        </p:nvSpPr>
        <p:spPr>
          <a:xfrm>
            <a:off x="3667888" y="6255475"/>
            <a:ext cx="377940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</a:p>
        </p:txBody>
      </p:sp>
      <p:sp>
        <p:nvSpPr>
          <p:cNvPr id="26663" name="Textfeld 26662">
            <a:extLst>
              <a:ext uri="{FF2B5EF4-FFF2-40B4-BE49-F238E27FC236}">
                <a16:creationId xmlns:a16="http://schemas.microsoft.com/office/drawing/2014/main" id="{6C181D15-0F19-576B-7080-0C8793EEBBDB}"/>
              </a:ext>
            </a:extLst>
          </p:cNvPr>
          <p:cNvSpPr txBox="1"/>
          <p:nvPr/>
        </p:nvSpPr>
        <p:spPr>
          <a:xfrm>
            <a:off x="4107569" y="6278092"/>
            <a:ext cx="2937164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Qui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potete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salvare</a:t>
            </a:r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carica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scelta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6666" name="Textfeld 26665">
            <a:extLst>
              <a:ext uri="{FF2B5EF4-FFF2-40B4-BE49-F238E27FC236}">
                <a16:creationId xmlns:a16="http://schemas.microsoft.com/office/drawing/2014/main" id="{56D5D85E-5B16-0A7B-171B-9B82687FB333}"/>
              </a:ext>
            </a:extLst>
          </p:cNvPr>
          <p:cNvSpPr txBox="1"/>
          <p:nvPr/>
        </p:nvSpPr>
        <p:spPr>
          <a:xfrm>
            <a:off x="5897874" y="1477381"/>
            <a:ext cx="2614345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1000" b="1" err="1">
                <a:latin typeface="Calibri" panose="020F0502020204030204" pitchFamily="34" charset="0"/>
                <a:cs typeface="Calibri" panose="020F0502020204030204" pitchFamily="34" charset="0"/>
              </a:rPr>
              <a:t>Salvate</a:t>
            </a:r>
            <a:r>
              <a:rPr lang="de-DE" sz="1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b="1" err="1">
                <a:latin typeface="Calibri" panose="020F0502020204030204" pitchFamily="34" charset="0"/>
                <a:cs typeface="Calibri" panose="020F0502020204030204" pitchFamily="34" charset="0"/>
              </a:rPr>
              <a:t>qui</a:t>
            </a:r>
            <a:r>
              <a:rPr lang="de-DE" sz="1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b="1" err="1">
                <a:latin typeface="Calibri" panose="020F0502020204030204" pitchFamily="34" charset="0"/>
                <a:cs typeface="Calibri" panose="020F0502020204030204" pitchFamily="34" charset="0"/>
              </a:rPr>
              <a:t>ogni</a:t>
            </a:r>
            <a:r>
              <a:rPr lang="de-DE" sz="1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b="1" err="1">
                <a:latin typeface="Calibri" panose="020F0502020204030204" pitchFamily="34" charset="0"/>
                <a:cs typeface="Calibri" panose="020F0502020204030204" pitchFamily="34" charset="0"/>
              </a:rPr>
              <a:t>sezione</a:t>
            </a:r>
            <a:r>
              <a:rPr lang="de-DE" sz="1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b="1" err="1">
                <a:latin typeface="Calibri" panose="020F0502020204030204" pitchFamily="34" charset="0"/>
                <a:cs typeface="Calibri" panose="020F0502020204030204" pitchFamily="34" charset="0"/>
              </a:rPr>
              <a:t>dopo</a:t>
            </a:r>
            <a:r>
              <a:rPr lang="de-DE" sz="1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b="1" err="1">
                <a:latin typeface="Calibri" panose="020F0502020204030204" pitchFamily="34" charset="0"/>
                <a:cs typeface="Calibri" panose="020F0502020204030204" pitchFamily="34" charset="0"/>
              </a:rPr>
              <a:t>l‘inserimento</a:t>
            </a:r>
            <a:r>
              <a:rPr lang="de-DE" sz="1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b="1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de-DE" sz="1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b="1" err="1">
                <a:latin typeface="Calibri" panose="020F0502020204030204" pitchFamily="34" charset="0"/>
                <a:cs typeface="Calibri" panose="020F0502020204030204" pitchFamily="34" charset="0"/>
              </a:rPr>
              <a:t>dati</a:t>
            </a:r>
            <a:r>
              <a:rPr lang="de-DE" sz="1000" b="1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26667" name="Grafik 26666">
            <a:extLst>
              <a:ext uri="{FF2B5EF4-FFF2-40B4-BE49-F238E27FC236}">
                <a16:creationId xmlns:a16="http://schemas.microsoft.com/office/drawing/2014/main" id="{7F744E64-3250-9943-D65D-43DAFBDE3C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0399" y="1488723"/>
            <a:ext cx="420623" cy="3709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20D142F-1756-501B-DE20-986E9AA856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96"/>
          <a:stretch>
            <a:fillRect/>
          </a:stretch>
        </p:blipFill>
        <p:spPr>
          <a:xfrm>
            <a:off x="213948" y="361135"/>
            <a:ext cx="8841179" cy="46154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2117F7A-1C61-7E6B-95D3-115B72DD99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29"/>
          <a:stretch>
            <a:fillRect/>
          </a:stretch>
        </p:blipFill>
        <p:spPr>
          <a:xfrm>
            <a:off x="165376" y="361134"/>
            <a:ext cx="1047474" cy="46154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48ED705-4D77-8577-EA63-CDA336F23A61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-58-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7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D34C8B49-EEEA-5E03-D65D-5735E86510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615950"/>
          </a:xfrm>
          <a:solidFill>
            <a:srgbClr val="FFC9C9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600">
                <a:latin typeface="Calibri" panose="020F0502020204030204" pitchFamily="34" charset="0"/>
                <a:cs typeface="Calibri" panose="020F0502020204030204" pitchFamily="34" charset="0"/>
              </a:rPr>
              <a:t>1. I presupposti dell’iscrizione</a:t>
            </a:r>
            <a:endParaRPr lang="de-DE" altLang="de-DE" sz="2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Inhaltsplatzhalter 2">
            <a:extLst>
              <a:ext uri="{FF2B5EF4-FFF2-40B4-BE49-F238E27FC236}">
                <a16:creationId xmlns:a16="http://schemas.microsoft.com/office/drawing/2014/main" id="{7A2D5864-016D-C13C-7E61-570494ECE1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3888" y="1557838"/>
            <a:ext cx="7886700" cy="40322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2700"/>
              </a:lnSpc>
              <a:buNone/>
              <a:defRPr/>
            </a:pPr>
            <a:r>
              <a:rPr lang="it-IT" sz="1800" b="1">
                <a:latin typeface="Calibri" panose="020F0502020204030204" pitchFamily="34" charset="0"/>
                <a:cs typeface="Calibri" panose="020F0502020204030204" pitchFamily="34" charset="0"/>
              </a:rPr>
              <a:t>i presupposti legali:</a:t>
            </a:r>
          </a:p>
          <a:p>
            <a:pPr marL="661670" indent="-28575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it-IT" sz="1800">
                <a:latin typeface="Calibri" panose="020F0502020204030204" pitchFamily="34" charset="0"/>
                <a:cs typeface="Calibri" panose="020F0502020204030204" pitchFamily="34" charset="0"/>
              </a:rPr>
              <a:t>atto costitutivo</a:t>
            </a:r>
            <a:endParaRPr lang="it-IT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61670" indent="-28575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it-IT" sz="1800">
                <a:latin typeface="Calibri" panose="020F0502020204030204" pitchFamily="34" charset="0"/>
                <a:cs typeface="Calibri" panose="020F0502020204030204" pitchFamily="34" charset="0"/>
              </a:rPr>
              <a:t>statuto adeguato alla riforma del Terzo settore</a:t>
            </a:r>
            <a:endParaRPr lang="it-IT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61670" indent="-28575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it-IT" sz="1800">
                <a:latin typeface="Calibri"/>
                <a:ea typeface="Calibri"/>
                <a:cs typeface="Calibri"/>
              </a:rPr>
              <a:t>registrazione dello statuto all’Agenzia delle Entrate</a:t>
            </a:r>
          </a:p>
          <a:p>
            <a:pPr marL="376238" indent="0">
              <a:lnSpc>
                <a:spcPts val="2700"/>
              </a:lnSpc>
              <a:buFontTx/>
              <a:buNone/>
              <a:defRPr/>
            </a:pPr>
            <a:endParaRPr lang="it-IT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ts val="2700"/>
              </a:lnSpc>
              <a:buNone/>
              <a:defRPr/>
            </a:pPr>
            <a:r>
              <a:rPr lang="it-IT" sz="1800" b="1">
                <a:latin typeface="Calibri" panose="020F0502020204030204" pitchFamily="34" charset="0"/>
                <a:cs typeface="Calibri" panose="020F0502020204030204" pitchFamily="34" charset="0"/>
              </a:rPr>
              <a:t>i presupposti tecnici:</a:t>
            </a:r>
          </a:p>
          <a:p>
            <a:pPr marL="71882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it-IT" sz="1800">
                <a:latin typeface="Calibri" panose="020F0502020204030204" pitchFamily="34" charset="0"/>
                <a:cs typeface="Calibri" panose="020F0502020204030204" pitchFamily="34" charset="0"/>
              </a:rPr>
              <a:t>SPID o CIE attivato</a:t>
            </a:r>
            <a:endParaRPr lang="it-IT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882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it-IT" sz="1800">
                <a:latin typeface="Calibri" panose="020F0502020204030204" pitchFamily="34" charset="0"/>
                <a:cs typeface="Calibri" panose="020F0502020204030204" pitchFamily="34" charset="0"/>
              </a:rPr>
              <a:t>firma digitale</a:t>
            </a:r>
            <a:endParaRPr lang="it-IT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1882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it-IT" sz="1800">
                <a:latin typeface="Calibri" panose="020F0502020204030204" pitchFamily="34" charset="0"/>
                <a:cs typeface="Calibri" panose="020F0502020204030204" pitchFamily="34" charset="0"/>
              </a:rPr>
              <a:t>indirizzo PEC dell’associazione</a:t>
            </a:r>
            <a:endParaRPr lang="it-IT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5E65D64-EDF2-8E89-A276-D9DAAD0DC9A5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3EF329F-52BB-96B1-300E-87F84AC2A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B5B4D0-55B8-36F1-4684-346BC652F287}"/>
              </a:ext>
            </a:extLst>
          </p:cNvPr>
          <p:cNvSpPr/>
          <p:nvPr/>
        </p:nvSpPr>
        <p:spPr>
          <a:xfrm>
            <a:off x="8034705" y="6361190"/>
            <a:ext cx="449419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-5-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6BCA7-0F25-3469-CB8F-D23494D46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A4C16E6-EA8D-A4F4-045B-39AE7D1B6C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46"/>
          <a:stretch>
            <a:fillRect/>
          </a:stretch>
        </p:blipFill>
        <p:spPr>
          <a:xfrm>
            <a:off x="30450" y="1338016"/>
            <a:ext cx="9113550" cy="322975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49C7436-EFD4-1664-2E5D-DF4741107B9D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14ABB59-2C9A-B792-4423-5BAD837DE12A}"/>
              </a:ext>
            </a:extLst>
          </p:cNvPr>
          <p:cNvSpPr/>
          <p:nvPr/>
        </p:nvSpPr>
        <p:spPr bwMode="auto">
          <a:xfrm>
            <a:off x="1212850" y="4673600"/>
            <a:ext cx="228600" cy="1651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F55743D-50D7-870E-97F6-4198CCC5AA15}"/>
              </a:ext>
            </a:extLst>
          </p:cNvPr>
          <p:cNvSpPr/>
          <p:nvPr/>
        </p:nvSpPr>
        <p:spPr bwMode="auto">
          <a:xfrm>
            <a:off x="3759200" y="4673601"/>
            <a:ext cx="431800" cy="939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071959B-A06D-79B3-E83E-4B43E7915CC1}"/>
              </a:ext>
            </a:extLst>
          </p:cNvPr>
          <p:cNvSpPr/>
          <p:nvPr/>
        </p:nvSpPr>
        <p:spPr bwMode="auto">
          <a:xfrm>
            <a:off x="3759200" y="4673600"/>
            <a:ext cx="285750" cy="16318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E731E0C-93CD-32F7-9E77-280F5111C609}"/>
              </a:ext>
            </a:extLst>
          </p:cNvPr>
          <p:cNvSpPr/>
          <p:nvPr/>
        </p:nvSpPr>
        <p:spPr bwMode="auto">
          <a:xfrm>
            <a:off x="1212850" y="5257800"/>
            <a:ext cx="387350" cy="11235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EED84E4-B1D3-685A-F488-914D261E63D3}"/>
              </a:ext>
            </a:extLst>
          </p:cNvPr>
          <p:cNvSpPr/>
          <p:nvPr/>
        </p:nvSpPr>
        <p:spPr bwMode="auto">
          <a:xfrm>
            <a:off x="6330950" y="4667272"/>
            <a:ext cx="1244600" cy="939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763DFBA-7C1A-10DF-32F3-23F29A7F60E7}"/>
              </a:ext>
            </a:extLst>
          </p:cNvPr>
          <p:cNvSpPr/>
          <p:nvPr/>
        </p:nvSpPr>
        <p:spPr bwMode="auto">
          <a:xfrm>
            <a:off x="6845301" y="1533116"/>
            <a:ext cx="583192" cy="1699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6DD17891-4F1D-538F-57F2-F8443CDD63EB}"/>
              </a:ext>
            </a:extLst>
          </p:cNvPr>
          <p:cNvSpPr/>
          <p:nvPr/>
        </p:nvSpPr>
        <p:spPr bwMode="auto">
          <a:xfrm>
            <a:off x="6845301" y="1618092"/>
            <a:ext cx="597728" cy="982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D2F45F2B-4307-CC89-3EFC-EF04F5C5F3D7}"/>
              </a:ext>
            </a:extLst>
          </p:cNvPr>
          <p:cNvSpPr/>
          <p:nvPr/>
        </p:nvSpPr>
        <p:spPr bwMode="auto">
          <a:xfrm>
            <a:off x="3333750" y="2032000"/>
            <a:ext cx="425450" cy="17196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625" name="Ellipse 26624">
            <a:extLst>
              <a:ext uri="{FF2B5EF4-FFF2-40B4-BE49-F238E27FC236}">
                <a16:creationId xmlns:a16="http://schemas.microsoft.com/office/drawing/2014/main" id="{CAF68FFD-0100-0500-994C-605679912F45}"/>
              </a:ext>
            </a:extLst>
          </p:cNvPr>
          <p:cNvSpPr/>
          <p:nvPr/>
        </p:nvSpPr>
        <p:spPr bwMode="auto">
          <a:xfrm>
            <a:off x="6149472" y="3897180"/>
            <a:ext cx="1974850" cy="1699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627" name="Ellipse 26626">
            <a:extLst>
              <a:ext uri="{FF2B5EF4-FFF2-40B4-BE49-F238E27FC236}">
                <a16:creationId xmlns:a16="http://schemas.microsoft.com/office/drawing/2014/main" id="{B8CEF138-CCCA-3109-6823-14F2A4340846}"/>
              </a:ext>
            </a:extLst>
          </p:cNvPr>
          <p:cNvSpPr/>
          <p:nvPr/>
        </p:nvSpPr>
        <p:spPr bwMode="auto">
          <a:xfrm>
            <a:off x="6083300" y="3524250"/>
            <a:ext cx="1803400" cy="1699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628" name="Ellipse 26627">
            <a:extLst>
              <a:ext uri="{FF2B5EF4-FFF2-40B4-BE49-F238E27FC236}">
                <a16:creationId xmlns:a16="http://schemas.microsoft.com/office/drawing/2014/main" id="{80A7A615-5F72-7065-7679-33D593B1DB73}"/>
              </a:ext>
            </a:extLst>
          </p:cNvPr>
          <p:cNvSpPr/>
          <p:nvPr/>
        </p:nvSpPr>
        <p:spPr bwMode="auto">
          <a:xfrm>
            <a:off x="6083300" y="3524250"/>
            <a:ext cx="2041022" cy="30778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00858CE-5E8E-0BC0-B104-C8A88692A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15" name="Ellipse 26636">
            <a:extLst>
              <a:ext uri="{FF2B5EF4-FFF2-40B4-BE49-F238E27FC236}">
                <a16:creationId xmlns:a16="http://schemas.microsoft.com/office/drawing/2014/main" id="{F75ACCF2-CDE3-C2D7-D761-E24A1E42E188}"/>
              </a:ext>
            </a:extLst>
          </p:cNvPr>
          <p:cNvSpPr/>
          <p:nvPr/>
        </p:nvSpPr>
        <p:spPr bwMode="auto">
          <a:xfrm>
            <a:off x="-111185" y="1255661"/>
            <a:ext cx="2206685" cy="33864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" name="Textfeld 23">
            <a:extLst>
              <a:ext uri="{FF2B5EF4-FFF2-40B4-BE49-F238E27FC236}">
                <a16:creationId xmlns:a16="http://schemas.microsoft.com/office/drawing/2014/main" id="{D560F6FD-06DA-36DA-1110-67942774DCBA}"/>
              </a:ext>
            </a:extLst>
          </p:cNvPr>
          <p:cNvSpPr txBox="1"/>
          <p:nvPr/>
        </p:nvSpPr>
        <p:spPr>
          <a:xfrm>
            <a:off x="2179748" y="1233246"/>
            <a:ext cx="366566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>
                <a:latin typeface="Calibri"/>
                <a:ea typeface="Calibri"/>
                <a:cs typeface="Calibri"/>
              </a:rPr>
              <a:t>21</a:t>
            </a: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4D358B3-8586-785E-334E-7C4A6D42A901}"/>
              </a:ext>
            </a:extLst>
          </p:cNvPr>
          <p:cNvSpPr txBox="1"/>
          <p:nvPr/>
        </p:nvSpPr>
        <p:spPr>
          <a:xfrm>
            <a:off x="943684" y="5126989"/>
            <a:ext cx="1791049" cy="261610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100" err="1">
                <a:latin typeface="Calibri"/>
                <a:ea typeface="Calibri"/>
                <a:cs typeface="Calibri"/>
              </a:rPr>
              <a:t>Indicate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qui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gli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enti</a:t>
            </a:r>
            <a:r>
              <a:rPr lang="de-DE" sz="11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1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affiliati</a:t>
            </a:r>
            <a:r>
              <a:rPr lang="de-DE" sz="1100"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23" name="Textfeld 23">
            <a:extLst>
              <a:ext uri="{FF2B5EF4-FFF2-40B4-BE49-F238E27FC236}">
                <a16:creationId xmlns:a16="http://schemas.microsoft.com/office/drawing/2014/main" id="{C5124BE0-DC62-C15C-3F62-CC0E02059657}"/>
              </a:ext>
            </a:extLst>
          </p:cNvPr>
          <p:cNvSpPr txBox="1"/>
          <p:nvPr/>
        </p:nvSpPr>
        <p:spPr>
          <a:xfrm>
            <a:off x="500150" y="5107072"/>
            <a:ext cx="366566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>
                <a:latin typeface="Calibri"/>
                <a:ea typeface="Calibri"/>
                <a:cs typeface="Calibri"/>
              </a:rPr>
              <a:t>21</a:t>
            </a: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598C344-EE64-B318-A561-0D2331D2D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96"/>
          <a:stretch>
            <a:fillRect/>
          </a:stretch>
        </p:blipFill>
        <p:spPr>
          <a:xfrm>
            <a:off x="213948" y="361135"/>
            <a:ext cx="8841179" cy="46154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7A93265-23DA-8F1B-8DA6-066BF9E3D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29"/>
          <a:stretch>
            <a:fillRect/>
          </a:stretch>
        </p:blipFill>
        <p:spPr>
          <a:xfrm>
            <a:off x="165376" y="361134"/>
            <a:ext cx="1047474" cy="46154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2777BD8-E00D-5E6A-C4B9-11EBDF293A77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-59-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6319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8E7BA95-C299-12E5-8CF1-78F8CB6F67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" r="35309" b="1"/>
          <a:stretch>
            <a:fillRect/>
          </a:stretch>
        </p:blipFill>
        <p:spPr>
          <a:xfrm>
            <a:off x="25299" y="1785125"/>
            <a:ext cx="9110333" cy="193913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92CDB39-525C-0813-7A99-5CC2598B24AD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83F40AF-F126-0A90-8BA4-5E6972ED0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30C0EDB-614C-C598-B8C9-9BD1C15760AA}"/>
              </a:ext>
            </a:extLst>
          </p:cNvPr>
          <p:cNvSpPr txBox="1"/>
          <p:nvPr/>
        </p:nvSpPr>
        <p:spPr>
          <a:xfrm>
            <a:off x="813465" y="4130155"/>
            <a:ext cx="7352635" cy="261610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1100">
                <a:latin typeface="Calibri"/>
                <a:ea typeface="Calibri"/>
                <a:cs typeface="Calibri"/>
              </a:rPr>
              <a:t>Indicare qui, se presenti, il </a:t>
            </a:r>
            <a:r>
              <a:rPr lang="it-IT" sz="11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numero di dipendenti/rapporti di lavoro subordinato a tempo pieno </a:t>
            </a:r>
          </a:p>
        </p:txBody>
      </p:sp>
      <p:sp>
        <p:nvSpPr>
          <p:cNvPr id="9" name="Textfeld 23">
            <a:extLst>
              <a:ext uri="{FF2B5EF4-FFF2-40B4-BE49-F238E27FC236}">
                <a16:creationId xmlns:a16="http://schemas.microsoft.com/office/drawing/2014/main" id="{8B3595C2-F2E4-8515-C2A3-50ED1B582DC2}"/>
              </a:ext>
            </a:extLst>
          </p:cNvPr>
          <p:cNvSpPr txBox="1"/>
          <p:nvPr/>
        </p:nvSpPr>
        <p:spPr>
          <a:xfrm>
            <a:off x="381617" y="4107072"/>
            <a:ext cx="366566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ea typeface="Calibri"/>
                <a:cs typeface="Calibri"/>
              </a:rPr>
              <a:t>22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3F01B29-413E-C003-3D2B-FF4218037B76}"/>
              </a:ext>
            </a:extLst>
          </p:cNvPr>
          <p:cNvSpPr txBox="1"/>
          <p:nvPr/>
        </p:nvSpPr>
        <p:spPr>
          <a:xfrm>
            <a:off x="381617" y="4584479"/>
            <a:ext cx="366566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ea typeface="Calibri"/>
                <a:cs typeface="Calibri"/>
              </a:rPr>
              <a:t>23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C8CEA1E-2C3C-5E94-998A-E57C9D9A9604}"/>
              </a:ext>
            </a:extLst>
          </p:cNvPr>
          <p:cNvSpPr txBox="1"/>
          <p:nvPr/>
        </p:nvSpPr>
        <p:spPr>
          <a:xfrm>
            <a:off x="836119" y="4610798"/>
            <a:ext cx="7338448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Indicare qui il </a:t>
            </a:r>
            <a:r>
              <a:rPr lang="it-IT" sz="1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numero di volontari che operano in modo continuo per l'associazione </a:t>
            </a:r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e sono iscritti </a:t>
            </a:r>
            <a:r>
              <a:rPr lang="it-IT" sz="1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 registro dei volontari</a:t>
            </a:r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Textfeld 23">
            <a:extLst>
              <a:ext uri="{FF2B5EF4-FFF2-40B4-BE49-F238E27FC236}">
                <a16:creationId xmlns:a16="http://schemas.microsoft.com/office/drawing/2014/main" id="{66A9C3FA-97AC-6AF3-ACAF-15CDA13E654E}"/>
              </a:ext>
            </a:extLst>
          </p:cNvPr>
          <p:cNvSpPr txBox="1"/>
          <p:nvPr/>
        </p:nvSpPr>
        <p:spPr>
          <a:xfrm>
            <a:off x="379544" y="5093080"/>
            <a:ext cx="366566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ea typeface="Calibri"/>
                <a:cs typeface="Calibri"/>
              </a:rPr>
              <a:t>24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4D7FD67-3EDA-0A61-7254-81144539C3C9}"/>
              </a:ext>
            </a:extLst>
          </p:cNvPr>
          <p:cNvSpPr txBox="1"/>
          <p:nvPr/>
        </p:nvSpPr>
        <p:spPr>
          <a:xfrm>
            <a:off x="827653" y="5073406"/>
            <a:ext cx="7338448" cy="430887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1100" dirty="0">
                <a:latin typeface="Calibri"/>
                <a:ea typeface="Calibri"/>
                <a:cs typeface="Calibri"/>
              </a:rPr>
              <a:t>Indicare qui, se presenti, il </a:t>
            </a:r>
            <a:r>
              <a:rPr lang="it-IT" sz="11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numero di volontari che, pur essendo soci di altri enti, svolgono attività di volontariato presso la vostra organizzazione</a:t>
            </a:r>
            <a:r>
              <a:rPr lang="it-IT" sz="1100" dirty="0">
                <a:latin typeface="Calibri"/>
                <a:ea typeface="Calibri"/>
                <a:cs typeface="Calibri"/>
              </a:rPr>
              <a:t>. </a:t>
            </a:r>
          </a:p>
        </p:txBody>
      </p:sp>
      <p:sp>
        <p:nvSpPr>
          <p:cNvPr id="27" name="Textfeld 23">
            <a:extLst>
              <a:ext uri="{FF2B5EF4-FFF2-40B4-BE49-F238E27FC236}">
                <a16:creationId xmlns:a16="http://schemas.microsoft.com/office/drawing/2014/main" id="{C4639138-E50B-5CDB-955C-E0CECA98058C}"/>
              </a:ext>
            </a:extLst>
          </p:cNvPr>
          <p:cNvSpPr txBox="1"/>
          <p:nvPr/>
        </p:nvSpPr>
        <p:spPr>
          <a:xfrm>
            <a:off x="140202" y="2618383"/>
            <a:ext cx="320118" cy="215444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800" dirty="0">
                <a:latin typeface="Calibri"/>
                <a:ea typeface="Calibri"/>
                <a:cs typeface="Calibri"/>
              </a:rPr>
              <a:t>22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feld 23">
            <a:extLst>
              <a:ext uri="{FF2B5EF4-FFF2-40B4-BE49-F238E27FC236}">
                <a16:creationId xmlns:a16="http://schemas.microsoft.com/office/drawing/2014/main" id="{2B6DD56A-FABF-A4D0-BA6B-DFC015F2200F}"/>
              </a:ext>
            </a:extLst>
          </p:cNvPr>
          <p:cNvSpPr txBox="1"/>
          <p:nvPr/>
        </p:nvSpPr>
        <p:spPr>
          <a:xfrm>
            <a:off x="140202" y="2867558"/>
            <a:ext cx="320118" cy="215444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800" dirty="0">
                <a:latin typeface="Calibri"/>
                <a:ea typeface="Calibri"/>
                <a:cs typeface="Calibri"/>
              </a:rPr>
              <a:t>23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feld 23">
            <a:extLst>
              <a:ext uri="{FF2B5EF4-FFF2-40B4-BE49-F238E27FC236}">
                <a16:creationId xmlns:a16="http://schemas.microsoft.com/office/drawing/2014/main" id="{F1A77C37-98B8-5C6A-AE06-DCDBE23E1910}"/>
              </a:ext>
            </a:extLst>
          </p:cNvPr>
          <p:cNvSpPr txBox="1"/>
          <p:nvPr/>
        </p:nvSpPr>
        <p:spPr>
          <a:xfrm>
            <a:off x="140202" y="3121117"/>
            <a:ext cx="320118" cy="215444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800" dirty="0">
                <a:latin typeface="Calibri"/>
                <a:ea typeface="Calibri"/>
                <a:cs typeface="Calibri"/>
              </a:rPr>
              <a:t>24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64121CA-0924-65A3-F193-89EA80864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96"/>
          <a:stretch>
            <a:fillRect/>
          </a:stretch>
        </p:blipFill>
        <p:spPr>
          <a:xfrm>
            <a:off x="213948" y="361135"/>
            <a:ext cx="8841179" cy="46154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4EDBA88-A4AB-9DEC-C54B-AF9136277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29"/>
          <a:stretch>
            <a:fillRect/>
          </a:stretch>
        </p:blipFill>
        <p:spPr>
          <a:xfrm>
            <a:off x="165376" y="361134"/>
            <a:ext cx="1047474" cy="46154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06D986C-D11D-7D18-7906-8324EF8110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208" t="-1" r="-140" b="1"/>
          <a:stretch>
            <a:fillRect/>
          </a:stretch>
        </p:blipFill>
        <p:spPr>
          <a:xfrm>
            <a:off x="6938122" y="1802198"/>
            <a:ext cx="2142403" cy="1355453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2898DF21-BB57-D562-5268-A4D8CA14C250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-60-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509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87BA8FB-D183-F034-178B-3DC26A4C1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6" y="1172633"/>
            <a:ext cx="9046871" cy="303653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452B545-F9AA-46E9-308E-640F0B11FFD9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5359C10-2874-B166-8218-050D0752B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239A9517-EDD8-FD3D-30E4-460E2FC9E272}"/>
              </a:ext>
            </a:extLst>
          </p:cNvPr>
          <p:cNvSpPr txBox="1"/>
          <p:nvPr/>
        </p:nvSpPr>
        <p:spPr>
          <a:xfrm>
            <a:off x="738365" y="4297294"/>
            <a:ext cx="7786045" cy="430887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100" err="1">
                <a:latin typeface="Calibri"/>
                <a:ea typeface="Calibri"/>
                <a:cs typeface="Calibri"/>
              </a:rPr>
              <a:t>Indicate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qui</a:t>
            </a:r>
            <a:r>
              <a:rPr lang="de-DE" sz="1100">
                <a:latin typeface="Calibri"/>
                <a:ea typeface="Calibri"/>
                <a:cs typeface="Calibri"/>
              </a:rPr>
              <a:t> se si </a:t>
            </a:r>
            <a:r>
              <a:rPr lang="de-DE" sz="1100" err="1">
                <a:latin typeface="Calibri"/>
                <a:ea typeface="Calibri"/>
                <a:cs typeface="Calibri"/>
              </a:rPr>
              <a:t>tratta</a:t>
            </a:r>
            <a:r>
              <a:rPr lang="de-DE" sz="1100">
                <a:latin typeface="Calibri"/>
                <a:ea typeface="Calibri"/>
                <a:cs typeface="Calibri"/>
              </a:rPr>
              <a:t> di </a:t>
            </a:r>
            <a:r>
              <a:rPr lang="de-DE" sz="1100" err="1">
                <a:latin typeface="Calibri"/>
                <a:ea typeface="Calibri"/>
                <a:cs typeface="Calibri"/>
              </a:rPr>
              <a:t>un‘</a:t>
            </a:r>
            <a:r>
              <a:rPr lang="de-DE" sz="11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ente</a:t>
            </a:r>
            <a:r>
              <a:rPr lang="de-DE" sz="11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non </a:t>
            </a:r>
            <a:r>
              <a:rPr lang="de-DE" sz="11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commerciale</a:t>
            </a:r>
            <a:r>
              <a:rPr lang="de-DE" sz="11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100">
                <a:latin typeface="Calibri"/>
                <a:ea typeface="Calibri"/>
                <a:cs typeface="Calibri"/>
              </a:rPr>
              <a:t>(</a:t>
            </a:r>
            <a:r>
              <a:rPr lang="de-DE" sz="11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sì</a:t>
            </a:r>
            <a:r>
              <a:rPr lang="de-DE" sz="1100">
                <a:latin typeface="Calibri"/>
                <a:ea typeface="Calibri"/>
                <a:cs typeface="Calibri"/>
              </a:rPr>
              <a:t>) o meno (</a:t>
            </a:r>
            <a:r>
              <a:rPr lang="de-DE" sz="11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no</a:t>
            </a:r>
            <a:r>
              <a:rPr lang="de-DE" sz="1100">
                <a:latin typeface="Calibri"/>
                <a:ea typeface="Calibri"/>
                <a:cs typeface="Calibri"/>
              </a:rPr>
              <a:t>). </a:t>
            </a:r>
            <a:r>
              <a:rPr lang="de-DE" sz="1100" err="1">
                <a:latin typeface="Calibri"/>
                <a:ea typeface="Calibri"/>
                <a:cs typeface="Calibri"/>
              </a:rPr>
              <a:t>Attenzione</a:t>
            </a:r>
            <a:r>
              <a:rPr lang="de-DE" sz="1100">
                <a:latin typeface="Calibri"/>
                <a:ea typeface="Calibri"/>
                <a:cs typeface="Calibri"/>
              </a:rPr>
              <a:t>: </a:t>
            </a:r>
            <a:r>
              <a:rPr lang="de-DE" sz="1100" err="1">
                <a:latin typeface="Calibri"/>
                <a:ea typeface="Calibri"/>
                <a:cs typeface="Calibri"/>
              </a:rPr>
              <a:t>enti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commerciali</a:t>
            </a:r>
            <a:r>
              <a:rPr lang="de-DE" sz="1100">
                <a:latin typeface="Calibri"/>
                <a:ea typeface="Calibri"/>
                <a:cs typeface="Calibri"/>
              </a:rPr>
              <a:t> non </a:t>
            </a:r>
            <a:r>
              <a:rPr lang="de-DE" sz="1100" err="1">
                <a:latin typeface="Calibri"/>
                <a:ea typeface="Calibri"/>
                <a:cs typeface="Calibri"/>
              </a:rPr>
              <a:t>possono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essere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iscritti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nel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Runts</a:t>
            </a:r>
            <a:r>
              <a:rPr lang="de-DE" sz="1100">
                <a:latin typeface="Calibri"/>
                <a:ea typeface="Calibri"/>
                <a:cs typeface="Calibri"/>
              </a:rPr>
              <a:t>.</a:t>
            </a:r>
            <a:endParaRPr lang="de-DE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feld 23">
            <a:extLst>
              <a:ext uri="{FF2B5EF4-FFF2-40B4-BE49-F238E27FC236}">
                <a16:creationId xmlns:a16="http://schemas.microsoft.com/office/drawing/2014/main" id="{98EE4FE8-C93E-693D-FFE0-6E9D8BED48A2}"/>
              </a:ext>
            </a:extLst>
          </p:cNvPr>
          <p:cNvSpPr txBox="1"/>
          <p:nvPr/>
        </p:nvSpPr>
        <p:spPr>
          <a:xfrm>
            <a:off x="284021" y="4350020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ea typeface="Calibri"/>
                <a:cs typeface="Calibri"/>
              </a:rPr>
              <a:t>25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066401A-726A-B1B4-7E41-1A0B5A655274}"/>
              </a:ext>
            </a:extLst>
          </p:cNvPr>
          <p:cNvSpPr txBox="1"/>
          <p:nvPr/>
        </p:nvSpPr>
        <p:spPr>
          <a:xfrm>
            <a:off x="288177" y="4777547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ea typeface="Calibri"/>
                <a:cs typeface="Calibri"/>
              </a:rPr>
              <a:t>26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FF274DC-0032-E935-FCFF-0E3935160378}"/>
              </a:ext>
            </a:extLst>
          </p:cNvPr>
          <p:cNvSpPr txBox="1"/>
          <p:nvPr/>
        </p:nvSpPr>
        <p:spPr>
          <a:xfrm>
            <a:off x="751146" y="4819749"/>
            <a:ext cx="7782291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Indicate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qui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de-DE" sz="11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attività</a:t>
            </a:r>
            <a:r>
              <a:rPr lang="de-DE" sz="1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de-DE" sz="11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interesse</a:t>
            </a:r>
            <a:r>
              <a:rPr lang="de-DE" sz="1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generale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l‘ente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svolge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(le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attività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indicate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devono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anche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previste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nello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statuto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30" name="Textfeld 23">
            <a:extLst>
              <a:ext uri="{FF2B5EF4-FFF2-40B4-BE49-F238E27FC236}">
                <a16:creationId xmlns:a16="http://schemas.microsoft.com/office/drawing/2014/main" id="{946DAA4A-0096-4EB3-997B-309B3BB0F3FF}"/>
              </a:ext>
            </a:extLst>
          </p:cNvPr>
          <p:cNvSpPr txBox="1"/>
          <p:nvPr/>
        </p:nvSpPr>
        <p:spPr>
          <a:xfrm>
            <a:off x="290897" y="5268884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ea typeface="Calibri"/>
                <a:cs typeface="Calibri"/>
              </a:rPr>
              <a:t>27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6A22C9B-7C4E-0EB3-F771-8615AF9401B2}"/>
              </a:ext>
            </a:extLst>
          </p:cNvPr>
          <p:cNvSpPr txBox="1"/>
          <p:nvPr/>
        </p:nvSpPr>
        <p:spPr>
          <a:xfrm>
            <a:off x="1281470" y="5295287"/>
            <a:ext cx="5933977" cy="261610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100" err="1">
                <a:latin typeface="Calibri"/>
                <a:ea typeface="Calibri"/>
                <a:cs typeface="Calibri"/>
              </a:rPr>
              <a:t>Questi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dati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vengono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raccolti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 </a:t>
            </a:r>
            <a:r>
              <a:rPr lang="de-DE" sz="11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fini</a:t>
            </a:r>
            <a:r>
              <a:rPr lang="de-DE" sz="11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1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statistici</a:t>
            </a:r>
            <a:r>
              <a:rPr lang="de-DE" sz="1100">
                <a:latin typeface="Calibri"/>
                <a:ea typeface="Calibri"/>
                <a:cs typeface="Calibri"/>
              </a:rPr>
              <a:t>; </a:t>
            </a:r>
            <a:r>
              <a:rPr lang="de-DE" sz="1100" err="1">
                <a:latin typeface="Calibri"/>
                <a:ea typeface="Calibri"/>
                <a:cs typeface="Calibri"/>
              </a:rPr>
              <a:t>selezionate</a:t>
            </a:r>
            <a:r>
              <a:rPr lang="de-DE" sz="1100">
                <a:latin typeface="Calibri"/>
                <a:ea typeface="Calibri"/>
                <a:cs typeface="Calibri"/>
              </a:rPr>
              <a:t> i </a:t>
            </a:r>
            <a:r>
              <a:rPr lang="de-DE" sz="1100" err="1">
                <a:latin typeface="Calibri"/>
                <a:ea typeface="Calibri"/>
                <a:cs typeface="Calibri"/>
              </a:rPr>
              <a:t>codici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adatti</a:t>
            </a:r>
            <a:r>
              <a:rPr lang="de-DE" sz="1100">
                <a:latin typeface="Calibri"/>
                <a:ea typeface="Calibri"/>
                <a:cs typeface="Calibri"/>
              </a:rPr>
              <a:t>.</a:t>
            </a:r>
            <a:endParaRPr lang="de-DE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feld 23">
            <a:extLst>
              <a:ext uri="{FF2B5EF4-FFF2-40B4-BE49-F238E27FC236}">
                <a16:creationId xmlns:a16="http://schemas.microsoft.com/office/drawing/2014/main" id="{F5844EF3-D831-A519-0C0C-C3242F7065C8}"/>
              </a:ext>
            </a:extLst>
          </p:cNvPr>
          <p:cNvSpPr txBox="1"/>
          <p:nvPr/>
        </p:nvSpPr>
        <p:spPr>
          <a:xfrm>
            <a:off x="91540" y="1792305"/>
            <a:ext cx="281012" cy="20005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700" dirty="0">
                <a:latin typeface="Calibri"/>
                <a:ea typeface="Calibri"/>
                <a:cs typeface="Calibri"/>
              </a:rPr>
              <a:t>26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feld 23">
            <a:extLst>
              <a:ext uri="{FF2B5EF4-FFF2-40B4-BE49-F238E27FC236}">
                <a16:creationId xmlns:a16="http://schemas.microsoft.com/office/drawing/2014/main" id="{8DF70FE6-9E61-AF47-29F2-BDC31EA8C5EF}"/>
              </a:ext>
            </a:extLst>
          </p:cNvPr>
          <p:cNvSpPr txBox="1"/>
          <p:nvPr/>
        </p:nvSpPr>
        <p:spPr>
          <a:xfrm>
            <a:off x="91540" y="1567392"/>
            <a:ext cx="281012" cy="20005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700" dirty="0">
                <a:latin typeface="Calibri"/>
                <a:ea typeface="Calibri"/>
                <a:cs typeface="Calibri"/>
              </a:rPr>
              <a:t>25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feld 23">
            <a:extLst>
              <a:ext uri="{FF2B5EF4-FFF2-40B4-BE49-F238E27FC236}">
                <a16:creationId xmlns:a16="http://schemas.microsoft.com/office/drawing/2014/main" id="{64FA981D-34AC-D339-C43B-5F41BD96DDCD}"/>
              </a:ext>
            </a:extLst>
          </p:cNvPr>
          <p:cNvSpPr txBox="1"/>
          <p:nvPr/>
        </p:nvSpPr>
        <p:spPr>
          <a:xfrm>
            <a:off x="91540" y="2185926"/>
            <a:ext cx="281012" cy="20005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700" dirty="0">
                <a:latin typeface="Calibri"/>
                <a:ea typeface="Calibri"/>
                <a:cs typeface="Calibri"/>
              </a:rPr>
              <a:t>27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feld 23">
            <a:extLst>
              <a:ext uri="{FF2B5EF4-FFF2-40B4-BE49-F238E27FC236}">
                <a16:creationId xmlns:a16="http://schemas.microsoft.com/office/drawing/2014/main" id="{54834B40-2B84-4912-C746-B1A2D3F59ADE}"/>
              </a:ext>
            </a:extLst>
          </p:cNvPr>
          <p:cNvSpPr txBox="1"/>
          <p:nvPr/>
        </p:nvSpPr>
        <p:spPr>
          <a:xfrm>
            <a:off x="91540" y="2403036"/>
            <a:ext cx="281012" cy="20005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700" dirty="0">
                <a:latin typeface="Calibri"/>
                <a:ea typeface="Calibri"/>
                <a:cs typeface="Calibri"/>
              </a:rPr>
              <a:t>28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feld 23">
            <a:extLst>
              <a:ext uri="{FF2B5EF4-FFF2-40B4-BE49-F238E27FC236}">
                <a16:creationId xmlns:a16="http://schemas.microsoft.com/office/drawing/2014/main" id="{2C11A58F-0A59-8618-B464-037BC1BE1F5D}"/>
              </a:ext>
            </a:extLst>
          </p:cNvPr>
          <p:cNvSpPr txBox="1"/>
          <p:nvPr/>
        </p:nvSpPr>
        <p:spPr>
          <a:xfrm>
            <a:off x="94829" y="2631675"/>
            <a:ext cx="281012" cy="20005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700" dirty="0">
                <a:latin typeface="Calibri"/>
                <a:cs typeface="Calibri"/>
              </a:rPr>
              <a:t>29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feld 23">
            <a:extLst>
              <a:ext uri="{FF2B5EF4-FFF2-40B4-BE49-F238E27FC236}">
                <a16:creationId xmlns:a16="http://schemas.microsoft.com/office/drawing/2014/main" id="{062E0C98-7F69-22A4-6A0B-4652ED79B152}"/>
              </a:ext>
            </a:extLst>
          </p:cNvPr>
          <p:cNvSpPr txBox="1"/>
          <p:nvPr/>
        </p:nvSpPr>
        <p:spPr>
          <a:xfrm>
            <a:off x="786183" y="5268884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cs typeface="Calibri"/>
              </a:rPr>
              <a:t>28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feld 23">
            <a:extLst>
              <a:ext uri="{FF2B5EF4-FFF2-40B4-BE49-F238E27FC236}">
                <a16:creationId xmlns:a16="http://schemas.microsoft.com/office/drawing/2014/main" id="{671B3AE3-1EB4-1D23-BB37-18FC1784C5D3}"/>
              </a:ext>
            </a:extLst>
          </p:cNvPr>
          <p:cNvSpPr txBox="1"/>
          <p:nvPr/>
        </p:nvSpPr>
        <p:spPr>
          <a:xfrm>
            <a:off x="290897" y="5747146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cs typeface="Calibri"/>
              </a:rPr>
              <a:t>29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141D6EA5-D298-64E1-94A8-E4572A4F3A6B}"/>
              </a:ext>
            </a:extLst>
          </p:cNvPr>
          <p:cNvSpPr txBox="1"/>
          <p:nvPr/>
        </p:nvSpPr>
        <p:spPr>
          <a:xfrm>
            <a:off x="813183" y="5752777"/>
            <a:ext cx="7004937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Indicate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qui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lo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statuto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prevede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possibilità</a:t>
            </a:r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svolgere</a:t>
            </a:r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attività</a:t>
            </a:r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diverse 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ai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sensi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dell‘art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. 6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D.lgs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. 117/2017.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13816B-EB91-9FEE-E376-20A1C9E5C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96"/>
          <a:stretch>
            <a:fillRect/>
          </a:stretch>
        </p:blipFill>
        <p:spPr>
          <a:xfrm>
            <a:off x="213948" y="361135"/>
            <a:ext cx="8841179" cy="46154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1DBEEA8-D832-431C-F02B-01B07D646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29"/>
          <a:stretch>
            <a:fillRect/>
          </a:stretch>
        </p:blipFill>
        <p:spPr>
          <a:xfrm>
            <a:off x="165376" y="361134"/>
            <a:ext cx="1047474" cy="46154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4AD2D6D-1353-6551-A441-ECEFB63B851E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-61-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803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4D7C6-6112-DC69-2E58-35B4B0D63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67CE44B-AAAC-A383-D3AA-9305117CF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" y="1215740"/>
            <a:ext cx="9144000" cy="249145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08893B3-C830-5F85-C05E-30B0E814B22D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08B862-337B-870E-BF5A-96027E088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Ellipse 26636">
            <a:extLst>
              <a:ext uri="{FF2B5EF4-FFF2-40B4-BE49-F238E27FC236}">
                <a16:creationId xmlns:a16="http://schemas.microsoft.com/office/drawing/2014/main" id="{6ED5F3EE-8C70-2011-4483-2A5E0E44E9DF}"/>
              </a:ext>
            </a:extLst>
          </p:cNvPr>
          <p:cNvSpPr/>
          <p:nvPr/>
        </p:nvSpPr>
        <p:spPr bwMode="auto">
          <a:xfrm>
            <a:off x="-7319" y="2406739"/>
            <a:ext cx="2242521" cy="33864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8" name="Textfeld 23">
            <a:extLst>
              <a:ext uri="{FF2B5EF4-FFF2-40B4-BE49-F238E27FC236}">
                <a16:creationId xmlns:a16="http://schemas.microsoft.com/office/drawing/2014/main" id="{0DB9914E-6472-7EEC-0F92-27BA68E7E4C6}"/>
              </a:ext>
            </a:extLst>
          </p:cNvPr>
          <p:cNvSpPr txBox="1"/>
          <p:nvPr/>
        </p:nvSpPr>
        <p:spPr>
          <a:xfrm>
            <a:off x="2380033" y="2437916"/>
            <a:ext cx="333720" cy="26161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100" dirty="0">
                <a:latin typeface="Calibri"/>
                <a:ea typeface="Calibri"/>
                <a:cs typeface="Calibri"/>
              </a:rPr>
              <a:t>30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feld 23">
            <a:extLst>
              <a:ext uri="{FF2B5EF4-FFF2-40B4-BE49-F238E27FC236}">
                <a16:creationId xmlns:a16="http://schemas.microsoft.com/office/drawing/2014/main" id="{89D8E50E-EAAC-F457-D180-9A176A3FC92A}"/>
              </a:ext>
            </a:extLst>
          </p:cNvPr>
          <p:cNvSpPr txBox="1"/>
          <p:nvPr/>
        </p:nvSpPr>
        <p:spPr>
          <a:xfrm>
            <a:off x="770265" y="2975941"/>
            <a:ext cx="333720" cy="25391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050" dirty="0">
                <a:latin typeface="Calibri"/>
                <a:ea typeface="Calibri"/>
                <a:cs typeface="Calibri"/>
              </a:rPr>
              <a:t>31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Ellipse 26636">
            <a:extLst>
              <a:ext uri="{FF2B5EF4-FFF2-40B4-BE49-F238E27FC236}">
                <a16:creationId xmlns:a16="http://schemas.microsoft.com/office/drawing/2014/main" id="{A9ABD25D-6A74-3609-E452-238EBC802DA4}"/>
              </a:ext>
            </a:extLst>
          </p:cNvPr>
          <p:cNvSpPr/>
          <p:nvPr/>
        </p:nvSpPr>
        <p:spPr bwMode="auto">
          <a:xfrm>
            <a:off x="0" y="2929221"/>
            <a:ext cx="627276" cy="33864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24" name="Textfeld 23">
            <a:extLst>
              <a:ext uri="{FF2B5EF4-FFF2-40B4-BE49-F238E27FC236}">
                <a16:creationId xmlns:a16="http://schemas.microsoft.com/office/drawing/2014/main" id="{36448937-F881-5718-EA4B-F8C0CFDE6FD1}"/>
              </a:ext>
            </a:extLst>
          </p:cNvPr>
          <p:cNvSpPr txBox="1"/>
          <p:nvPr/>
        </p:nvSpPr>
        <p:spPr>
          <a:xfrm>
            <a:off x="3879774" y="2979137"/>
            <a:ext cx="333720" cy="25391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050" dirty="0">
                <a:latin typeface="Calibri"/>
                <a:ea typeface="Calibri"/>
                <a:cs typeface="Calibri"/>
              </a:rPr>
              <a:t>33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7" name="Ellipse 26636">
            <a:extLst>
              <a:ext uri="{FF2B5EF4-FFF2-40B4-BE49-F238E27FC236}">
                <a16:creationId xmlns:a16="http://schemas.microsoft.com/office/drawing/2014/main" id="{F6F71F0F-9235-B765-C3D2-930477F62D0B}"/>
              </a:ext>
            </a:extLst>
          </p:cNvPr>
          <p:cNvSpPr/>
          <p:nvPr/>
        </p:nvSpPr>
        <p:spPr bwMode="auto">
          <a:xfrm>
            <a:off x="1362645" y="2925173"/>
            <a:ext cx="1120591" cy="33864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28" name="Ellipse 26636">
            <a:extLst>
              <a:ext uri="{FF2B5EF4-FFF2-40B4-BE49-F238E27FC236}">
                <a16:creationId xmlns:a16="http://schemas.microsoft.com/office/drawing/2014/main" id="{5F48B68F-0B06-55A6-16BA-D2FEEFA1B8A2}"/>
              </a:ext>
            </a:extLst>
          </p:cNvPr>
          <p:cNvSpPr/>
          <p:nvPr/>
        </p:nvSpPr>
        <p:spPr bwMode="auto">
          <a:xfrm>
            <a:off x="4286852" y="2936772"/>
            <a:ext cx="503743" cy="33864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29" name="Textfeld 23">
            <a:extLst>
              <a:ext uri="{FF2B5EF4-FFF2-40B4-BE49-F238E27FC236}">
                <a16:creationId xmlns:a16="http://schemas.microsoft.com/office/drawing/2014/main" id="{9B91F02C-9461-9458-2496-47C5725CA077}"/>
              </a:ext>
            </a:extLst>
          </p:cNvPr>
          <p:cNvSpPr txBox="1"/>
          <p:nvPr/>
        </p:nvSpPr>
        <p:spPr>
          <a:xfrm>
            <a:off x="8014761" y="2950386"/>
            <a:ext cx="333720" cy="25391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050" dirty="0">
                <a:latin typeface="Calibri"/>
                <a:ea typeface="Calibri"/>
                <a:cs typeface="Calibri"/>
              </a:rPr>
              <a:t>34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1" name="Ellipse 26636">
            <a:extLst>
              <a:ext uri="{FF2B5EF4-FFF2-40B4-BE49-F238E27FC236}">
                <a16:creationId xmlns:a16="http://schemas.microsoft.com/office/drawing/2014/main" id="{8B818117-E264-3F04-07E9-F548B3743921}"/>
              </a:ext>
            </a:extLst>
          </p:cNvPr>
          <p:cNvSpPr/>
          <p:nvPr/>
        </p:nvSpPr>
        <p:spPr bwMode="auto">
          <a:xfrm>
            <a:off x="8427851" y="2923584"/>
            <a:ext cx="627276" cy="33864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32" name="Textfeld 1031">
            <a:extLst>
              <a:ext uri="{FF2B5EF4-FFF2-40B4-BE49-F238E27FC236}">
                <a16:creationId xmlns:a16="http://schemas.microsoft.com/office/drawing/2014/main" id="{DA6FAA41-011A-5DBC-6A2A-E66366BCBF26}"/>
              </a:ext>
            </a:extLst>
          </p:cNvPr>
          <p:cNvSpPr txBox="1"/>
          <p:nvPr/>
        </p:nvSpPr>
        <p:spPr>
          <a:xfrm>
            <a:off x="748360" y="4662627"/>
            <a:ext cx="3865973" cy="430887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1100">
                <a:latin typeface="Calibri"/>
                <a:ea typeface="Calibri"/>
                <a:cs typeface="Calibri"/>
              </a:rPr>
              <a:t>In questa sezione vanno inseriti tutti gli </a:t>
            </a:r>
            <a:r>
              <a:rPr lang="it-IT" sz="11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organi</a:t>
            </a:r>
            <a:r>
              <a:rPr lang="it-IT" sz="1100">
                <a:latin typeface="Calibri"/>
                <a:ea typeface="Calibri"/>
                <a:cs typeface="Calibri"/>
              </a:rPr>
              <a:t> presenti nell'associazione.</a:t>
            </a:r>
          </a:p>
        </p:txBody>
      </p:sp>
      <p:sp>
        <p:nvSpPr>
          <p:cNvPr id="31" name="Textfeld 23">
            <a:extLst>
              <a:ext uri="{FF2B5EF4-FFF2-40B4-BE49-F238E27FC236}">
                <a16:creationId xmlns:a16="http://schemas.microsoft.com/office/drawing/2014/main" id="{2AA74A4C-9082-2F15-A807-EC645F4780B5}"/>
              </a:ext>
            </a:extLst>
          </p:cNvPr>
          <p:cNvSpPr txBox="1"/>
          <p:nvPr/>
        </p:nvSpPr>
        <p:spPr>
          <a:xfrm>
            <a:off x="1670276" y="3411620"/>
            <a:ext cx="333720" cy="25391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050" dirty="0">
                <a:latin typeface="Calibri"/>
                <a:ea typeface="Calibri"/>
                <a:cs typeface="Calibri"/>
              </a:rPr>
              <a:t>32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4" name="Textfeld 1033">
            <a:extLst>
              <a:ext uri="{FF2B5EF4-FFF2-40B4-BE49-F238E27FC236}">
                <a16:creationId xmlns:a16="http://schemas.microsoft.com/office/drawing/2014/main" id="{BB10DF7C-B94A-C73A-2D98-7AEF8BD26942}"/>
              </a:ext>
            </a:extLst>
          </p:cNvPr>
          <p:cNvSpPr txBox="1"/>
          <p:nvPr/>
        </p:nvSpPr>
        <p:spPr>
          <a:xfrm>
            <a:off x="747944" y="5322997"/>
            <a:ext cx="3032424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Qui va indicata la </a:t>
            </a:r>
            <a:r>
              <a:rPr lang="it-IT" sz="1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di nomina dell'organo</a:t>
            </a:r>
          </a:p>
        </p:txBody>
      </p:sp>
      <p:sp>
        <p:nvSpPr>
          <p:cNvPr id="1036" name="Ellipse 26636">
            <a:extLst>
              <a:ext uri="{FF2B5EF4-FFF2-40B4-BE49-F238E27FC236}">
                <a16:creationId xmlns:a16="http://schemas.microsoft.com/office/drawing/2014/main" id="{5BE98829-9DC4-C7FF-3C7F-7714A8739155}"/>
              </a:ext>
            </a:extLst>
          </p:cNvPr>
          <p:cNvSpPr/>
          <p:nvPr/>
        </p:nvSpPr>
        <p:spPr bwMode="auto">
          <a:xfrm>
            <a:off x="8327316" y="3455154"/>
            <a:ext cx="775154" cy="33864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37" name="Textfeld 1036">
            <a:extLst>
              <a:ext uri="{FF2B5EF4-FFF2-40B4-BE49-F238E27FC236}">
                <a16:creationId xmlns:a16="http://schemas.microsoft.com/office/drawing/2014/main" id="{D46BE887-9573-CED4-51BA-D4D93D0FD86E}"/>
              </a:ext>
            </a:extLst>
          </p:cNvPr>
          <p:cNvSpPr txBox="1"/>
          <p:nvPr/>
        </p:nvSpPr>
        <p:spPr>
          <a:xfrm>
            <a:off x="757566" y="5741661"/>
            <a:ext cx="3856767" cy="430887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1100">
                <a:latin typeface="Calibri"/>
                <a:ea typeface="Calibri"/>
                <a:cs typeface="Calibri"/>
              </a:rPr>
              <a:t>Indicare qui il </a:t>
            </a:r>
            <a:r>
              <a:rPr lang="it-IT" sz="11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tipo di organo</a:t>
            </a:r>
            <a:r>
              <a:rPr lang="it-IT" sz="1100">
                <a:latin typeface="Calibri"/>
                <a:ea typeface="Calibri"/>
                <a:cs typeface="Calibri"/>
              </a:rPr>
              <a:t>, ad esempio organo di controllo, organo amministrativo (direttivo = organo di amministrazione)</a:t>
            </a:r>
            <a:endParaRPr lang="de-DE" sz="11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040" name="Textfeld 1039">
            <a:extLst>
              <a:ext uri="{FF2B5EF4-FFF2-40B4-BE49-F238E27FC236}">
                <a16:creationId xmlns:a16="http://schemas.microsoft.com/office/drawing/2014/main" id="{BB7141E1-CE02-BBAE-EE92-C16FE8D43C61}"/>
              </a:ext>
            </a:extLst>
          </p:cNvPr>
          <p:cNvSpPr txBox="1"/>
          <p:nvPr/>
        </p:nvSpPr>
        <p:spPr>
          <a:xfrm>
            <a:off x="5405668" y="4833573"/>
            <a:ext cx="3462109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Indicare qui </a:t>
            </a:r>
            <a:r>
              <a:rPr lang="it-IT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numero dei componenti 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dell'organo</a:t>
            </a:r>
            <a:endParaRPr lang="de-DE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2" name="Textfeld 1041">
            <a:extLst>
              <a:ext uri="{FF2B5EF4-FFF2-40B4-BE49-F238E27FC236}">
                <a16:creationId xmlns:a16="http://schemas.microsoft.com/office/drawing/2014/main" id="{7A0C870B-E89C-DB69-21D8-F4AA98535032}"/>
              </a:ext>
            </a:extLst>
          </p:cNvPr>
          <p:cNvSpPr txBox="1"/>
          <p:nvPr/>
        </p:nvSpPr>
        <p:spPr>
          <a:xfrm>
            <a:off x="5434443" y="5268398"/>
            <a:ext cx="3030790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Qui è possibile </a:t>
            </a:r>
            <a:r>
              <a:rPr lang="it-IT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modificare i dati inseriti</a:t>
            </a:r>
          </a:p>
        </p:txBody>
      </p:sp>
      <p:sp>
        <p:nvSpPr>
          <p:cNvPr id="1044" name="Textfeld 1043">
            <a:extLst>
              <a:ext uri="{FF2B5EF4-FFF2-40B4-BE49-F238E27FC236}">
                <a16:creationId xmlns:a16="http://schemas.microsoft.com/office/drawing/2014/main" id="{6E6CBCC6-4558-E0E4-EEC8-650A58AE7B23}"/>
              </a:ext>
            </a:extLst>
          </p:cNvPr>
          <p:cNvSpPr txBox="1"/>
          <p:nvPr/>
        </p:nvSpPr>
        <p:spPr>
          <a:xfrm>
            <a:off x="5434443" y="5713556"/>
            <a:ext cx="2525115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Qui è possibile </a:t>
            </a:r>
            <a:r>
              <a:rPr lang="it-IT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aggiungere nuovi organi</a:t>
            </a:r>
          </a:p>
        </p:txBody>
      </p:sp>
      <p:sp>
        <p:nvSpPr>
          <p:cNvPr id="1045" name="Textfeld 23">
            <a:extLst>
              <a:ext uri="{FF2B5EF4-FFF2-40B4-BE49-F238E27FC236}">
                <a16:creationId xmlns:a16="http://schemas.microsoft.com/office/drawing/2014/main" id="{AD8B2C4A-FDDF-31BF-BF2D-3F5515899BC7}"/>
              </a:ext>
            </a:extLst>
          </p:cNvPr>
          <p:cNvSpPr txBox="1"/>
          <p:nvPr/>
        </p:nvSpPr>
        <p:spPr>
          <a:xfrm>
            <a:off x="266254" y="4682475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ea typeface="Calibri"/>
                <a:cs typeface="Calibri"/>
              </a:rPr>
              <a:t>30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6" name="Textfeld 23">
            <a:extLst>
              <a:ext uri="{FF2B5EF4-FFF2-40B4-BE49-F238E27FC236}">
                <a16:creationId xmlns:a16="http://schemas.microsoft.com/office/drawing/2014/main" id="{8A93D22B-3DAB-9110-38B6-8BECD11BFBAD}"/>
              </a:ext>
            </a:extLst>
          </p:cNvPr>
          <p:cNvSpPr txBox="1"/>
          <p:nvPr/>
        </p:nvSpPr>
        <p:spPr>
          <a:xfrm>
            <a:off x="262990" y="5283298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ea typeface="Calibri"/>
                <a:cs typeface="Calibri"/>
              </a:rPr>
              <a:t>31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0" name="Textfeld 23">
            <a:extLst>
              <a:ext uri="{FF2B5EF4-FFF2-40B4-BE49-F238E27FC236}">
                <a16:creationId xmlns:a16="http://schemas.microsoft.com/office/drawing/2014/main" id="{D98C3599-7139-3D14-E143-9A948DD0E16D}"/>
              </a:ext>
            </a:extLst>
          </p:cNvPr>
          <p:cNvSpPr txBox="1"/>
          <p:nvPr/>
        </p:nvSpPr>
        <p:spPr>
          <a:xfrm>
            <a:off x="7875062" y="3520087"/>
            <a:ext cx="333720" cy="25391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050" dirty="0">
                <a:latin typeface="Calibri"/>
                <a:ea typeface="Calibri"/>
                <a:cs typeface="Calibri"/>
              </a:rPr>
              <a:t>35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7" name="Textfeld 23">
            <a:extLst>
              <a:ext uri="{FF2B5EF4-FFF2-40B4-BE49-F238E27FC236}">
                <a16:creationId xmlns:a16="http://schemas.microsoft.com/office/drawing/2014/main" id="{3947C8C2-A0A4-F131-75F6-3CBD475E7B9E}"/>
              </a:ext>
            </a:extLst>
          </p:cNvPr>
          <p:cNvSpPr txBox="1"/>
          <p:nvPr/>
        </p:nvSpPr>
        <p:spPr>
          <a:xfrm>
            <a:off x="264181" y="5737652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ea typeface="Calibri"/>
                <a:cs typeface="Calibri"/>
              </a:rPr>
              <a:t>32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8" name="Textfeld 23">
            <a:extLst>
              <a:ext uri="{FF2B5EF4-FFF2-40B4-BE49-F238E27FC236}">
                <a16:creationId xmlns:a16="http://schemas.microsoft.com/office/drawing/2014/main" id="{A29AFD6F-D966-9655-5EAE-865482D5628C}"/>
              </a:ext>
            </a:extLst>
          </p:cNvPr>
          <p:cNvSpPr txBox="1"/>
          <p:nvPr/>
        </p:nvSpPr>
        <p:spPr>
          <a:xfrm>
            <a:off x="4875803" y="4813248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ea typeface="Calibri"/>
                <a:cs typeface="Calibri"/>
              </a:rPr>
              <a:t>33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9" name="Textfeld 23">
            <a:extLst>
              <a:ext uri="{FF2B5EF4-FFF2-40B4-BE49-F238E27FC236}">
                <a16:creationId xmlns:a16="http://schemas.microsoft.com/office/drawing/2014/main" id="{24EEC2B5-43E9-3A3D-FADE-DEA66888F863}"/>
              </a:ext>
            </a:extLst>
          </p:cNvPr>
          <p:cNvSpPr txBox="1"/>
          <p:nvPr/>
        </p:nvSpPr>
        <p:spPr>
          <a:xfrm>
            <a:off x="4877590" y="5247683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ea typeface="Calibri"/>
                <a:cs typeface="Calibri"/>
              </a:rPr>
              <a:t>34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0" name="Textfeld 23">
            <a:extLst>
              <a:ext uri="{FF2B5EF4-FFF2-40B4-BE49-F238E27FC236}">
                <a16:creationId xmlns:a16="http://schemas.microsoft.com/office/drawing/2014/main" id="{81629CCD-C213-2402-20A2-56CD0297F2F5}"/>
              </a:ext>
            </a:extLst>
          </p:cNvPr>
          <p:cNvSpPr txBox="1"/>
          <p:nvPr/>
        </p:nvSpPr>
        <p:spPr>
          <a:xfrm>
            <a:off x="4877590" y="5697683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ea typeface="Calibri"/>
                <a:cs typeface="Calibri"/>
              </a:rPr>
              <a:t>35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7AF3123-20F9-7926-22EB-5D20E0756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96"/>
          <a:stretch>
            <a:fillRect/>
          </a:stretch>
        </p:blipFill>
        <p:spPr>
          <a:xfrm>
            <a:off x="213948" y="361135"/>
            <a:ext cx="8841179" cy="46154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48EBCC9-761A-5C1D-A778-2AD1009AA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29"/>
          <a:stretch>
            <a:fillRect/>
          </a:stretch>
        </p:blipFill>
        <p:spPr>
          <a:xfrm>
            <a:off x="165376" y="361134"/>
            <a:ext cx="1047474" cy="46154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72C0FF6-6129-7152-CFDA-2CCC3BB0A415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-62-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071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B9157-4064-8FD6-2FA7-BC18F17C6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BD27B82-1E78-FDDC-9BD2-E112A5313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2" y="1250069"/>
            <a:ext cx="9144000" cy="36576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4AEC424-6639-1EF8-CCA5-74DE30A1B3A2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3A6885-BAA6-E330-1261-85483E1E9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32DAC66-5772-2853-8EE3-175F8B5E9582}"/>
              </a:ext>
            </a:extLst>
          </p:cNvPr>
          <p:cNvSpPr txBox="1"/>
          <p:nvPr/>
        </p:nvSpPr>
        <p:spPr>
          <a:xfrm>
            <a:off x="762384" y="5533648"/>
            <a:ext cx="3824706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Ci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troviamo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sulla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pagina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dedicata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Ulteriori</a:t>
            </a:r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informazioni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Ellipse 26636">
            <a:extLst>
              <a:ext uri="{FF2B5EF4-FFF2-40B4-BE49-F238E27FC236}">
                <a16:creationId xmlns:a16="http://schemas.microsoft.com/office/drawing/2014/main" id="{B754CCF8-B405-EB3F-96CA-11B2A922FA76}"/>
              </a:ext>
            </a:extLst>
          </p:cNvPr>
          <p:cNvSpPr/>
          <p:nvPr/>
        </p:nvSpPr>
        <p:spPr bwMode="auto">
          <a:xfrm>
            <a:off x="45229" y="2011086"/>
            <a:ext cx="1813205" cy="33864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988D8ED-9ABB-FA45-EF25-37D0B5A089FE}"/>
              </a:ext>
            </a:extLst>
          </p:cNvPr>
          <p:cNvSpPr txBox="1"/>
          <p:nvPr/>
        </p:nvSpPr>
        <p:spPr>
          <a:xfrm>
            <a:off x="738584" y="5835300"/>
            <a:ext cx="6528991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questa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sezione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si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indicano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de-DE" sz="11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affiliazioni</a:t>
            </a:r>
            <a:r>
              <a:rPr lang="de-DE" sz="1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sz="11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</a:t>
            </a:r>
            <a:r>
              <a:rPr lang="de-DE" sz="1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associativi</a:t>
            </a:r>
            <a:r>
              <a:rPr lang="de-DE" sz="1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de-DE" sz="11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altri</a:t>
            </a:r>
            <a:r>
              <a:rPr lang="de-DE" sz="1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</a:t>
            </a:r>
            <a:r>
              <a:rPr lang="de-DE" sz="1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Terzo settore 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p.e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federazione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cori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, CSV,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ecc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.).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08D1FAB-06DE-831F-1144-1B67674984D7}"/>
              </a:ext>
            </a:extLst>
          </p:cNvPr>
          <p:cNvSpPr txBox="1"/>
          <p:nvPr/>
        </p:nvSpPr>
        <p:spPr>
          <a:xfrm>
            <a:off x="746793" y="6311792"/>
            <a:ext cx="6512446" cy="261610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100" err="1">
                <a:latin typeface="Calibri"/>
                <a:ea typeface="Calibri"/>
                <a:cs typeface="Calibri"/>
              </a:rPr>
              <a:t>Indicate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qui</a:t>
            </a:r>
            <a:r>
              <a:rPr lang="de-DE" sz="1100">
                <a:latin typeface="Calibri"/>
                <a:ea typeface="Calibri"/>
                <a:cs typeface="Calibri"/>
              </a:rPr>
              <a:t> i </a:t>
            </a:r>
            <a:r>
              <a:rPr lang="de-DE" sz="1100" err="1">
                <a:latin typeface="Calibri"/>
                <a:ea typeface="Calibri"/>
                <a:cs typeface="Calibri"/>
              </a:rPr>
              <a:t>dati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sulla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personalità</a:t>
            </a:r>
            <a:r>
              <a:rPr lang="de-DE" sz="11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1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giuridica</a:t>
            </a:r>
            <a:r>
              <a:rPr lang="de-DE" sz="1100">
                <a:latin typeface="Calibri"/>
                <a:ea typeface="Calibri"/>
                <a:cs typeface="Calibri"/>
              </a:rPr>
              <a:t>, se </a:t>
            </a:r>
            <a:r>
              <a:rPr lang="de-DE" sz="1100" err="1">
                <a:latin typeface="Calibri"/>
                <a:ea typeface="Calibri"/>
                <a:cs typeface="Calibri"/>
              </a:rPr>
              <a:t>siete</a:t>
            </a:r>
            <a:r>
              <a:rPr lang="de-DE" sz="1100">
                <a:latin typeface="Calibri"/>
                <a:ea typeface="Calibri"/>
                <a:cs typeface="Calibri"/>
              </a:rPr>
              <a:t> in </a:t>
            </a:r>
            <a:r>
              <a:rPr lang="de-DE" sz="1100" err="1">
                <a:latin typeface="Calibri"/>
                <a:ea typeface="Calibri"/>
                <a:cs typeface="Calibri"/>
              </a:rPr>
              <a:t>possesso</a:t>
            </a:r>
            <a:r>
              <a:rPr lang="de-DE" sz="1100">
                <a:latin typeface="Calibri"/>
                <a:ea typeface="Calibri"/>
                <a:cs typeface="Calibri"/>
              </a:rPr>
              <a:t> della </a:t>
            </a:r>
            <a:r>
              <a:rPr lang="de-DE" sz="1100" err="1">
                <a:latin typeface="Calibri"/>
                <a:ea typeface="Calibri"/>
                <a:cs typeface="Calibri"/>
              </a:rPr>
              <a:t>stessa</a:t>
            </a:r>
            <a:r>
              <a:rPr lang="de-DE" sz="1100">
                <a:latin typeface="Calibri"/>
                <a:ea typeface="Calibri"/>
                <a:cs typeface="Calibri"/>
              </a:rPr>
              <a:t>.</a:t>
            </a:r>
            <a:endParaRPr lang="de-DE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Ellipse 26636">
            <a:extLst>
              <a:ext uri="{FF2B5EF4-FFF2-40B4-BE49-F238E27FC236}">
                <a16:creationId xmlns:a16="http://schemas.microsoft.com/office/drawing/2014/main" id="{DE0BC36F-EA58-AC82-DEF4-17CA5DD19CF8}"/>
              </a:ext>
            </a:extLst>
          </p:cNvPr>
          <p:cNvSpPr/>
          <p:nvPr/>
        </p:nvSpPr>
        <p:spPr bwMode="auto">
          <a:xfrm>
            <a:off x="0" y="3937526"/>
            <a:ext cx="1218425" cy="33864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24" name="Textfeld 23">
            <a:extLst>
              <a:ext uri="{FF2B5EF4-FFF2-40B4-BE49-F238E27FC236}">
                <a16:creationId xmlns:a16="http://schemas.microsoft.com/office/drawing/2014/main" id="{C57289A9-E24A-B6DA-3DB2-7D9E27AC5A65}"/>
              </a:ext>
            </a:extLst>
          </p:cNvPr>
          <p:cNvSpPr txBox="1"/>
          <p:nvPr/>
        </p:nvSpPr>
        <p:spPr>
          <a:xfrm>
            <a:off x="286374" y="5520188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ea typeface="Calibri"/>
                <a:cs typeface="Calibri"/>
              </a:rPr>
              <a:t>36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5" name="Textfeld 23">
            <a:extLst>
              <a:ext uri="{FF2B5EF4-FFF2-40B4-BE49-F238E27FC236}">
                <a16:creationId xmlns:a16="http://schemas.microsoft.com/office/drawing/2014/main" id="{AF481351-DEFF-F528-C9B3-560220314A03}"/>
              </a:ext>
            </a:extLst>
          </p:cNvPr>
          <p:cNvSpPr txBox="1"/>
          <p:nvPr/>
        </p:nvSpPr>
        <p:spPr>
          <a:xfrm>
            <a:off x="288567" y="5906735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ea typeface="Calibri"/>
                <a:cs typeface="Calibri"/>
              </a:rPr>
              <a:t>37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7" name="Textfeld 23">
            <a:extLst>
              <a:ext uri="{FF2B5EF4-FFF2-40B4-BE49-F238E27FC236}">
                <a16:creationId xmlns:a16="http://schemas.microsoft.com/office/drawing/2014/main" id="{62FC2800-5479-5608-28D0-795A0D7C13CF}"/>
              </a:ext>
            </a:extLst>
          </p:cNvPr>
          <p:cNvSpPr txBox="1"/>
          <p:nvPr/>
        </p:nvSpPr>
        <p:spPr>
          <a:xfrm>
            <a:off x="286374" y="6302587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cs typeface="Calibri"/>
              </a:rPr>
              <a:t>38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9" name="Textfeld 23">
            <a:extLst>
              <a:ext uri="{FF2B5EF4-FFF2-40B4-BE49-F238E27FC236}">
                <a16:creationId xmlns:a16="http://schemas.microsoft.com/office/drawing/2014/main" id="{CA3B28B8-7CF8-2B2A-4114-79201E88C96C}"/>
              </a:ext>
            </a:extLst>
          </p:cNvPr>
          <p:cNvSpPr txBox="1"/>
          <p:nvPr/>
        </p:nvSpPr>
        <p:spPr>
          <a:xfrm>
            <a:off x="879451" y="2409595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ea typeface="Calibri"/>
                <a:cs typeface="Calibri"/>
              </a:rPr>
              <a:t>37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0" name="Textfeld 23">
            <a:extLst>
              <a:ext uri="{FF2B5EF4-FFF2-40B4-BE49-F238E27FC236}">
                <a16:creationId xmlns:a16="http://schemas.microsoft.com/office/drawing/2014/main" id="{0E7A1B9C-3F6D-244A-7207-0C5150B44ABD}"/>
              </a:ext>
            </a:extLst>
          </p:cNvPr>
          <p:cNvSpPr txBox="1"/>
          <p:nvPr/>
        </p:nvSpPr>
        <p:spPr>
          <a:xfrm>
            <a:off x="1321483" y="3937526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cs typeface="Calibri"/>
              </a:rPr>
              <a:t>38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8" name="Textfeld 23">
            <a:extLst>
              <a:ext uri="{FF2B5EF4-FFF2-40B4-BE49-F238E27FC236}">
                <a16:creationId xmlns:a16="http://schemas.microsoft.com/office/drawing/2014/main" id="{1631439B-C2B3-33BE-569F-DC1C8E268149}"/>
              </a:ext>
            </a:extLst>
          </p:cNvPr>
          <p:cNvSpPr txBox="1"/>
          <p:nvPr/>
        </p:nvSpPr>
        <p:spPr>
          <a:xfrm>
            <a:off x="1904889" y="1665175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ea typeface="Calibri"/>
                <a:cs typeface="Calibri"/>
              </a:rPr>
              <a:t>36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A026E27-7FE3-5BC3-0699-F8AFC74A67FC}"/>
              </a:ext>
            </a:extLst>
          </p:cNvPr>
          <p:cNvSpPr txBox="1"/>
          <p:nvPr/>
        </p:nvSpPr>
        <p:spPr>
          <a:xfrm>
            <a:off x="879451" y="406336"/>
            <a:ext cx="7461483" cy="361637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ts val="0"/>
              </a:spcBef>
              <a:defRPr/>
            </a:pPr>
            <a:r>
              <a:rPr lang="de-DE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err="1">
                <a:latin typeface="Calibri" panose="020F0502020204030204" pitchFamily="34" charset="0"/>
                <a:cs typeface="Calibri" panose="020F0502020204030204" pitchFamily="34" charset="0"/>
              </a:rPr>
              <a:t>Pratica</a:t>
            </a:r>
            <a:r>
              <a:rPr lang="de-DE" sz="200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de-DE" sz="2000" err="1">
                <a:latin typeface="Calibri" panose="020F0502020204030204" pitchFamily="34" charset="0"/>
                <a:cs typeface="Calibri" panose="020F0502020204030204" pitchFamily="34" charset="0"/>
              </a:rPr>
              <a:t>variazione</a:t>
            </a:r>
            <a:r>
              <a:rPr lang="de-DE" sz="200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e-DE" sz="2000" err="1">
                <a:latin typeface="Calibri" panose="020F0502020204030204" pitchFamily="34" charset="0"/>
                <a:cs typeface="Calibri" panose="020F0502020204030204" pitchFamily="34" charset="0"/>
              </a:rPr>
              <a:t>Inserimento</a:t>
            </a:r>
            <a:r>
              <a:rPr lang="de-DE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err="1">
                <a:latin typeface="Calibri" panose="020F0502020204030204" pitchFamily="34" charset="0"/>
                <a:cs typeface="Calibri" panose="020F0502020204030204" pitchFamily="34" charset="0"/>
              </a:rPr>
              <a:t>ulteriori</a:t>
            </a:r>
            <a:r>
              <a:rPr lang="de-DE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err="1">
                <a:latin typeface="Calibri" panose="020F0502020204030204" pitchFamily="34" charset="0"/>
                <a:cs typeface="Calibri" panose="020F0502020204030204" pitchFamily="34" charset="0"/>
              </a:rPr>
              <a:t>informazioni</a:t>
            </a:r>
            <a:endParaRPr lang="en-US" sz="2000" b="1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2183632-AD6D-DDF7-8D20-25F17F531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r="50740"/>
          <a:stretch>
            <a:fillRect/>
          </a:stretch>
        </p:blipFill>
        <p:spPr>
          <a:xfrm>
            <a:off x="2422495" y="1585883"/>
            <a:ext cx="1645737" cy="43401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E1CE700-BBF4-B066-C054-6DF726429AF2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-63-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8366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04FD1-8517-EB70-6892-4CBCED31F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ADC10CE-F26A-D8BC-1D0D-11D74C6D7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3331"/>
            <a:ext cx="9144000" cy="262646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46A0DF3-CDF4-7B1C-24A2-6AFD00C41A11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1BDB95-AFB0-9BF5-3C6D-F6F85943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23">
            <a:extLst>
              <a:ext uri="{FF2B5EF4-FFF2-40B4-BE49-F238E27FC236}">
                <a16:creationId xmlns:a16="http://schemas.microsoft.com/office/drawing/2014/main" id="{18CEF176-C18E-81CB-9F11-9FF7ED6558E0}"/>
              </a:ext>
            </a:extLst>
          </p:cNvPr>
          <p:cNvSpPr txBox="1"/>
          <p:nvPr/>
        </p:nvSpPr>
        <p:spPr>
          <a:xfrm>
            <a:off x="4032250" y="1700649"/>
            <a:ext cx="372636" cy="30777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cs typeface="Calibri"/>
              </a:rPr>
              <a:t>39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feld 23">
            <a:extLst>
              <a:ext uri="{FF2B5EF4-FFF2-40B4-BE49-F238E27FC236}">
                <a16:creationId xmlns:a16="http://schemas.microsoft.com/office/drawing/2014/main" id="{1C09EB02-9878-2F33-C125-3BE9188F667B}"/>
              </a:ext>
            </a:extLst>
          </p:cNvPr>
          <p:cNvSpPr txBox="1"/>
          <p:nvPr/>
        </p:nvSpPr>
        <p:spPr>
          <a:xfrm>
            <a:off x="534024" y="5075518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cs typeface="Calibri"/>
              </a:rPr>
              <a:t>39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6BC8BE8-081A-45EF-2BCC-E7CE6F18B944}"/>
              </a:ext>
            </a:extLst>
          </p:cNvPr>
          <p:cNvSpPr txBox="1"/>
          <p:nvPr/>
        </p:nvSpPr>
        <p:spPr>
          <a:xfrm>
            <a:off x="1062783" y="5098601"/>
            <a:ext cx="2226516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Ci troviamo nella pagina «</a:t>
            </a:r>
            <a:r>
              <a:rPr lang="it-IT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Allegati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19" name="Textfeld 23">
            <a:extLst>
              <a:ext uri="{FF2B5EF4-FFF2-40B4-BE49-F238E27FC236}">
                <a16:creationId xmlns:a16="http://schemas.microsoft.com/office/drawing/2014/main" id="{E0B05F5D-AEEB-82A4-A6D9-0FF6C9156EDC}"/>
              </a:ext>
            </a:extLst>
          </p:cNvPr>
          <p:cNvSpPr txBox="1"/>
          <p:nvPr/>
        </p:nvSpPr>
        <p:spPr>
          <a:xfrm>
            <a:off x="528950" y="5530609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cs typeface="Calibri"/>
              </a:rPr>
              <a:t>40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990C238-8DAA-678C-C990-72B33BB2AA35}"/>
              </a:ext>
            </a:extLst>
          </p:cNvPr>
          <p:cNvSpPr txBox="1"/>
          <p:nvPr/>
        </p:nvSpPr>
        <p:spPr>
          <a:xfrm>
            <a:off x="1034206" y="5513874"/>
            <a:ext cx="5946557" cy="600164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Qui è possibile aggiungere </a:t>
            </a:r>
            <a:r>
              <a:rPr lang="it-IT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allegati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. Se non avete ancora caricato lo </a:t>
            </a:r>
            <a:r>
              <a:rPr lang="it-IT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statuto registrato 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l'atto costitutivo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, potete farlo qui.</a:t>
            </a:r>
          </a:p>
          <a:p>
            <a:r>
              <a:rPr lang="it-IT" sz="1100" b="1">
                <a:latin typeface="Calibri" panose="020F0502020204030204" pitchFamily="34" charset="0"/>
                <a:cs typeface="Calibri" panose="020F0502020204030204" pitchFamily="34" charset="0"/>
              </a:rPr>
              <a:t>I singoli allegati non devono essere firmati digitalmente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1100" b="1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21" name="Textfeld 23">
            <a:extLst>
              <a:ext uri="{FF2B5EF4-FFF2-40B4-BE49-F238E27FC236}">
                <a16:creationId xmlns:a16="http://schemas.microsoft.com/office/drawing/2014/main" id="{D6A2459F-19C8-96C2-2ACF-A77D4BE00EE1}"/>
              </a:ext>
            </a:extLst>
          </p:cNvPr>
          <p:cNvSpPr txBox="1"/>
          <p:nvPr/>
        </p:nvSpPr>
        <p:spPr>
          <a:xfrm>
            <a:off x="7375919" y="3136996"/>
            <a:ext cx="372636" cy="30777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ea typeface="Calibri"/>
                <a:cs typeface="Calibri"/>
              </a:rPr>
              <a:t>40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Ellipse 26636">
            <a:extLst>
              <a:ext uri="{FF2B5EF4-FFF2-40B4-BE49-F238E27FC236}">
                <a16:creationId xmlns:a16="http://schemas.microsoft.com/office/drawing/2014/main" id="{FC22A8B5-F50B-3E9C-AAEB-35A3EF75B724}"/>
              </a:ext>
            </a:extLst>
          </p:cNvPr>
          <p:cNvSpPr/>
          <p:nvPr/>
        </p:nvSpPr>
        <p:spPr bwMode="auto">
          <a:xfrm>
            <a:off x="7850985" y="3121562"/>
            <a:ext cx="1293015" cy="33864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A52ABAE-548D-C8CA-71A4-3118E3659A3B}"/>
              </a:ext>
            </a:extLst>
          </p:cNvPr>
          <p:cNvSpPr txBox="1"/>
          <p:nvPr/>
        </p:nvSpPr>
        <p:spPr>
          <a:xfrm>
            <a:off x="879451" y="406336"/>
            <a:ext cx="7461483" cy="361637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ts val="0"/>
              </a:spcBef>
              <a:defRPr/>
            </a:pPr>
            <a:r>
              <a:rPr lang="de-DE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err="1">
                <a:latin typeface="Calibri" panose="020F0502020204030204" pitchFamily="34" charset="0"/>
                <a:cs typeface="Calibri" panose="020F0502020204030204" pitchFamily="34" charset="0"/>
              </a:rPr>
              <a:t>Pratica</a:t>
            </a:r>
            <a:r>
              <a:rPr lang="de-DE" sz="200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de-DE" sz="2000" err="1">
                <a:latin typeface="Calibri" panose="020F0502020204030204" pitchFamily="34" charset="0"/>
                <a:cs typeface="Calibri" panose="020F0502020204030204" pitchFamily="34" charset="0"/>
              </a:rPr>
              <a:t>variazione</a:t>
            </a:r>
            <a:r>
              <a:rPr lang="de-DE" sz="200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e-DE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err="1">
                <a:latin typeface="Calibri" panose="020F0502020204030204" pitchFamily="34" charset="0"/>
                <a:cs typeface="Calibri" panose="020F0502020204030204" pitchFamily="34" charset="0"/>
              </a:rPr>
              <a:t>caricare</a:t>
            </a:r>
            <a:r>
              <a:rPr lang="de-DE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err="1"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de-DE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err="1">
                <a:latin typeface="Calibri" panose="020F0502020204030204" pitchFamily="34" charset="0"/>
                <a:cs typeface="Calibri" panose="020F0502020204030204" pitchFamily="34" charset="0"/>
              </a:rPr>
              <a:t>allegati</a:t>
            </a:r>
            <a:endParaRPr lang="en-US" sz="200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C4FD603-D810-6A98-0197-00744F207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526" r="29861" b="-1"/>
          <a:stretch>
            <a:fillRect/>
          </a:stretch>
        </p:blipFill>
        <p:spPr>
          <a:xfrm>
            <a:off x="4542368" y="1666785"/>
            <a:ext cx="1028700" cy="39982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1A74B10-6750-7546-7853-A615F51C4D7A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-64-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519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C1048-20E6-F733-2063-20C4E10BC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523ED33-4DDB-3566-5C5D-7E0A3D9B1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6" y="888996"/>
            <a:ext cx="9144000" cy="3683142"/>
          </a:xfrm>
          <a:prstGeom prst="rect">
            <a:avLst/>
          </a:prstGeom>
        </p:spPr>
      </p:pic>
      <p:sp>
        <p:nvSpPr>
          <p:cNvPr id="6" name="Textfeld 23">
            <a:extLst>
              <a:ext uri="{FF2B5EF4-FFF2-40B4-BE49-F238E27FC236}">
                <a16:creationId xmlns:a16="http://schemas.microsoft.com/office/drawing/2014/main" id="{4F05F318-ECD8-208F-4EC2-412C1B2CA8EA}"/>
              </a:ext>
            </a:extLst>
          </p:cNvPr>
          <p:cNvSpPr txBox="1"/>
          <p:nvPr/>
        </p:nvSpPr>
        <p:spPr>
          <a:xfrm>
            <a:off x="6332966" y="1339504"/>
            <a:ext cx="372636" cy="30777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ea typeface="Calibri"/>
                <a:cs typeface="Calibri"/>
              </a:rPr>
              <a:t>41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59ACE31-944A-D258-982B-CD5B4AC1BC47}"/>
              </a:ext>
            </a:extLst>
          </p:cNvPr>
          <p:cNvSpPr txBox="1"/>
          <p:nvPr/>
        </p:nvSpPr>
        <p:spPr>
          <a:xfrm>
            <a:off x="749301" y="4858448"/>
            <a:ext cx="3738536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Sie befinden sich auf der </a:t>
            </a:r>
            <a:r>
              <a:rPr lang="de-DE" sz="1100" b="1">
                <a:latin typeface="Calibri" panose="020F0502020204030204" pitchFamily="34" charset="0"/>
                <a:cs typeface="Calibri" panose="020F0502020204030204" pitchFamily="34" charset="0"/>
              </a:rPr>
              <a:t>letzten Seite des Antrages 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„Senden“.</a:t>
            </a:r>
          </a:p>
        </p:txBody>
      </p:sp>
      <p:sp>
        <p:nvSpPr>
          <p:cNvPr id="9" name="Textfeld 23">
            <a:extLst>
              <a:ext uri="{FF2B5EF4-FFF2-40B4-BE49-F238E27FC236}">
                <a16:creationId xmlns:a16="http://schemas.microsoft.com/office/drawing/2014/main" id="{EE10BA53-3E44-6832-D69D-362E012CCE53}"/>
              </a:ext>
            </a:extLst>
          </p:cNvPr>
          <p:cNvSpPr txBox="1"/>
          <p:nvPr/>
        </p:nvSpPr>
        <p:spPr>
          <a:xfrm>
            <a:off x="256066" y="4829945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ea typeface="Calibri"/>
                <a:cs typeface="Calibri"/>
              </a:rPr>
              <a:t>41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Ellipse 26636">
            <a:extLst>
              <a:ext uri="{FF2B5EF4-FFF2-40B4-BE49-F238E27FC236}">
                <a16:creationId xmlns:a16="http://schemas.microsoft.com/office/drawing/2014/main" id="{2FBEC2F8-7147-E1C2-D264-C3EE7A79F6AC}"/>
              </a:ext>
            </a:extLst>
          </p:cNvPr>
          <p:cNvSpPr/>
          <p:nvPr/>
        </p:nvSpPr>
        <p:spPr bwMode="auto">
          <a:xfrm>
            <a:off x="-396405" y="1627696"/>
            <a:ext cx="2834805" cy="11346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D9A7784-F820-D891-4D61-8E92707007DA}"/>
              </a:ext>
            </a:extLst>
          </p:cNvPr>
          <p:cNvSpPr txBox="1"/>
          <p:nvPr/>
        </p:nvSpPr>
        <p:spPr>
          <a:xfrm>
            <a:off x="5222214" y="4855101"/>
            <a:ext cx="2447926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Hier sehen Sie die </a:t>
            </a:r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geänderten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Daten.</a:t>
            </a:r>
          </a:p>
        </p:txBody>
      </p:sp>
      <p:sp>
        <p:nvSpPr>
          <p:cNvPr id="21" name="Textfeld 23">
            <a:extLst>
              <a:ext uri="{FF2B5EF4-FFF2-40B4-BE49-F238E27FC236}">
                <a16:creationId xmlns:a16="http://schemas.microsoft.com/office/drawing/2014/main" id="{01AB6B04-0E99-4BDA-9143-2FC0A017EA46}"/>
              </a:ext>
            </a:extLst>
          </p:cNvPr>
          <p:cNvSpPr txBox="1"/>
          <p:nvPr/>
        </p:nvSpPr>
        <p:spPr>
          <a:xfrm>
            <a:off x="2561019" y="2040208"/>
            <a:ext cx="372636" cy="30777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ea typeface="Calibri"/>
                <a:cs typeface="Calibri"/>
              </a:rPr>
              <a:t>42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5" name="Textfeld 23">
            <a:extLst>
              <a:ext uri="{FF2B5EF4-FFF2-40B4-BE49-F238E27FC236}">
                <a16:creationId xmlns:a16="http://schemas.microsoft.com/office/drawing/2014/main" id="{B2551644-80BB-D9B0-71E7-46D485D1264B}"/>
              </a:ext>
            </a:extLst>
          </p:cNvPr>
          <p:cNvSpPr txBox="1"/>
          <p:nvPr/>
        </p:nvSpPr>
        <p:spPr>
          <a:xfrm>
            <a:off x="4724460" y="4824761"/>
            <a:ext cx="403513" cy="30777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>
                <a:latin typeface="Calibri"/>
                <a:ea typeface="Calibri"/>
                <a:cs typeface="Calibri"/>
              </a:rPr>
              <a:t>44</a:t>
            </a: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7" name="Textfeld 23">
            <a:extLst>
              <a:ext uri="{FF2B5EF4-FFF2-40B4-BE49-F238E27FC236}">
                <a16:creationId xmlns:a16="http://schemas.microsoft.com/office/drawing/2014/main" id="{7D2D3085-6843-3970-CE1F-196527FDC5B7}"/>
              </a:ext>
            </a:extLst>
          </p:cNvPr>
          <p:cNvSpPr txBox="1"/>
          <p:nvPr/>
        </p:nvSpPr>
        <p:spPr>
          <a:xfrm>
            <a:off x="255832" y="5241543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cs typeface="Calibri"/>
              </a:rPr>
              <a:t>43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9" name="Ellipse 26636">
            <a:extLst>
              <a:ext uri="{FF2B5EF4-FFF2-40B4-BE49-F238E27FC236}">
                <a16:creationId xmlns:a16="http://schemas.microsoft.com/office/drawing/2014/main" id="{3D9A7D48-CA56-002D-B84D-8A4CA05E24C5}"/>
              </a:ext>
            </a:extLst>
          </p:cNvPr>
          <p:cNvSpPr/>
          <p:nvPr/>
        </p:nvSpPr>
        <p:spPr bwMode="auto">
          <a:xfrm>
            <a:off x="93709" y="3142042"/>
            <a:ext cx="251139" cy="23829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28" name="Textfeld 23">
            <a:extLst>
              <a:ext uri="{FF2B5EF4-FFF2-40B4-BE49-F238E27FC236}">
                <a16:creationId xmlns:a16="http://schemas.microsoft.com/office/drawing/2014/main" id="{8298532D-C5B1-DE4A-8F80-28ABF0A78F28}"/>
              </a:ext>
            </a:extLst>
          </p:cNvPr>
          <p:cNvSpPr txBox="1"/>
          <p:nvPr/>
        </p:nvSpPr>
        <p:spPr>
          <a:xfrm>
            <a:off x="414779" y="2913316"/>
            <a:ext cx="372636" cy="30777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ea typeface="Calibri"/>
                <a:cs typeface="Calibri"/>
              </a:rPr>
              <a:t>43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0" name="Textfeld 1029">
            <a:extLst>
              <a:ext uri="{FF2B5EF4-FFF2-40B4-BE49-F238E27FC236}">
                <a16:creationId xmlns:a16="http://schemas.microsoft.com/office/drawing/2014/main" id="{D0F92936-C640-F644-E0E0-AEF4DBDF2BD8}"/>
              </a:ext>
            </a:extLst>
          </p:cNvPr>
          <p:cNvSpPr txBox="1"/>
          <p:nvPr/>
        </p:nvSpPr>
        <p:spPr>
          <a:xfrm>
            <a:off x="771399" y="5305982"/>
            <a:ext cx="6929802" cy="261610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100" err="1">
                <a:latin typeface="Calibri"/>
                <a:ea typeface="Calibri"/>
                <a:cs typeface="Calibri"/>
              </a:rPr>
              <a:t>Cliccate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qui</a:t>
            </a:r>
            <a:r>
              <a:rPr lang="de-DE" sz="1100">
                <a:latin typeface="Calibri"/>
                <a:ea typeface="Calibri"/>
                <a:cs typeface="Calibri"/>
              </a:rPr>
              <a:t> per </a:t>
            </a:r>
            <a:r>
              <a:rPr lang="de-DE" sz="1100" err="1">
                <a:latin typeface="Calibri"/>
                <a:ea typeface="Calibri"/>
                <a:cs typeface="Calibri"/>
              </a:rPr>
              <a:t>confermare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con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dichiarazione</a:t>
            </a:r>
            <a:r>
              <a:rPr lang="de-DE" sz="11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1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sostitutiva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che</a:t>
            </a:r>
            <a:r>
              <a:rPr lang="de-DE" sz="1100">
                <a:latin typeface="Calibri"/>
                <a:ea typeface="Calibri"/>
                <a:cs typeface="Calibri"/>
              </a:rPr>
              <a:t> i </a:t>
            </a:r>
            <a:r>
              <a:rPr lang="de-DE" sz="1100" err="1">
                <a:latin typeface="Calibri"/>
                <a:ea typeface="Calibri"/>
                <a:cs typeface="Calibri"/>
              </a:rPr>
              <a:t>dati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dichiarati</a:t>
            </a:r>
            <a:r>
              <a:rPr lang="de-DE" sz="1100">
                <a:latin typeface="Calibri"/>
                <a:ea typeface="Calibri"/>
                <a:cs typeface="Calibri"/>
              </a:rPr>
              <a:t> e i </a:t>
            </a:r>
            <a:r>
              <a:rPr lang="de-DE" sz="1100" err="1">
                <a:latin typeface="Calibri"/>
                <a:ea typeface="Calibri"/>
                <a:cs typeface="Calibri"/>
              </a:rPr>
              <a:t>documenti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caricati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sono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veritieri</a:t>
            </a:r>
            <a:r>
              <a:rPr lang="de-DE" sz="1100">
                <a:latin typeface="Calibri"/>
                <a:ea typeface="Calibri"/>
                <a:cs typeface="Calibri"/>
              </a:rPr>
              <a:t>. </a:t>
            </a:r>
          </a:p>
        </p:txBody>
      </p:sp>
      <p:sp>
        <p:nvSpPr>
          <p:cNvPr id="1034" name="Ellipse 26636">
            <a:extLst>
              <a:ext uri="{FF2B5EF4-FFF2-40B4-BE49-F238E27FC236}">
                <a16:creationId xmlns:a16="http://schemas.microsoft.com/office/drawing/2014/main" id="{AB4E1803-E8CB-75BB-CEC8-7237DD96FBCD}"/>
              </a:ext>
            </a:extLst>
          </p:cNvPr>
          <p:cNvSpPr/>
          <p:nvPr/>
        </p:nvSpPr>
        <p:spPr bwMode="auto">
          <a:xfrm>
            <a:off x="47716" y="3858545"/>
            <a:ext cx="924271" cy="3077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31" name="Textfeld 23">
            <a:extLst>
              <a:ext uri="{FF2B5EF4-FFF2-40B4-BE49-F238E27FC236}">
                <a16:creationId xmlns:a16="http://schemas.microsoft.com/office/drawing/2014/main" id="{C53B84AD-7951-3969-501C-2C49D8F84CBF}"/>
              </a:ext>
            </a:extLst>
          </p:cNvPr>
          <p:cNvSpPr txBox="1"/>
          <p:nvPr/>
        </p:nvSpPr>
        <p:spPr>
          <a:xfrm>
            <a:off x="106308" y="4193247"/>
            <a:ext cx="372636" cy="30777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ea typeface="Calibri"/>
                <a:cs typeface="Calibri"/>
              </a:rPr>
              <a:t>44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2" name="Textfeld 23">
            <a:extLst>
              <a:ext uri="{FF2B5EF4-FFF2-40B4-BE49-F238E27FC236}">
                <a16:creationId xmlns:a16="http://schemas.microsoft.com/office/drawing/2014/main" id="{3E6863BF-9725-5878-243A-F8D765B5D68E}"/>
              </a:ext>
            </a:extLst>
          </p:cNvPr>
          <p:cNvSpPr txBox="1"/>
          <p:nvPr/>
        </p:nvSpPr>
        <p:spPr>
          <a:xfrm>
            <a:off x="2188383" y="3958649"/>
            <a:ext cx="372636" cy="30777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ea typeface="Calibri"/>
                <a:cs typeface="Calibri"/>
              </a:rPr>
              <a:t>45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5" name="Ellipse 26636">
            <a:extLst>
              <a:ext uri="{FF2B5EF4-FFF2-40B4-BE49-F238E27FC236}">
                <a16:creationId xmlns:a16="http://schemas.microsoft.com/office/drawing/2014/main" id="{3ABFF645-53CF-02B4-E0D6-606080D3B508}"/>
              </a:ext>
            </a:extLst>
          </p:cNvPr>
          <p:cNvSpPr/>
          <p:nvPr/>
        </p:nvSpPr>
        <p:spPr bwMode="auto">
          <a:xfrm>
            <a:off x="971530" y="3863012"/>
            <a:ext cx="1026604" cy="3077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36" name="Textfeld 1035">
            <a:extLst>
              <a:ext uri="{FF2B5EF4-FFF2-40B4-BE49-F238E27FC236}">
                <a16:creationId xmlns:a16="http://schemas.microsoft.com/office/drawing/2014/main" id="{763FA5AB-60DF-2A9E-BF21-A018403AB0C8}"/>
              </a:ext>
            </a:extLst>
          </p:cNvPr>
          <p:cNvSpPr txBox="1"/>
          <p:nvPr/>
        </p:nvSpPr>
        <p:spPr>
          <a:xfrm>
            <a:off x="711364" y="5690824"/>
            <a:ext cx="6929802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Scaricate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qui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distinta</a:t>
            </a:r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dati</a:t>
            </a:r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indicati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Firmatela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con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firma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digitale in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formato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CADES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49" name="Rechteck 1048">
            <a:extLst>
              <a:ext uri="{FF2B5EF4-FFF2-40B4-BE49-F238E27FC236}">
                <a16:creationId xmlns:a16="http://schemas.microsoft.com/office/drawing/2014/main" id="{3670001E-9673-FAE7-8A62-4AA3E3368781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050" name="Picture 2">
            <a:extLst>
              <a:ext uri="{FF2B5EF4-FFF2-40B4-BE49-F238E27FC236}">
                <a16:creationId xmlns:a16="http://schemas.microsoft.com/office/drawing/2014/main" id="{9AD8F7F8-C3A2-0036-FE16-EA1B71369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Textfeld 1036">
            <a:extLst>
              <a:ext uri="{FF2B5EF4-FFF2-40B4-BE49-F238E27FC236}">
                <a16:creationId xmlns:a16="http://schemas.microsoft.com/office/drawing/2014/main" id="{2DDE2FEB-C156-91EE-8A8D-ED9BDA463A73}"/>
              </a:ext>
            </a:extLst>
          </p:cNvPr>
          <p:cNvSpPr txBox="1"/>
          <p:nvPr/>
        </p:nvSpPr>
        <p:spPr>
          <a:xfrm>
            <a:off x="753128" y="6107272"/>
            <a:ext cx="6929802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Caricate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qui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distinta</a:t>
            </a:r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firmata</a:t>
            </a:r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digitalmente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Si prega di notare che, se si torna alle pagine precedenti, sarà necessario scaricare nuovamente la distinta e firmarla.</a:t>
            </a:r>
            <a:endParaRPr lang="de-DE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8" name="Textfeld 23">
            <a:extLst>
              <a:ext uri="{FF2B5EF4-FFF2-40B4-BE49-F238E27FC236}">
                <a16:creationId xmlns:a16="http://schemas.microsoft.com/office/drawing/2014/main" id="{CDAF216F-1058-74A5-3F62-AF991BE66009}"/>
              </a:ext>
            </a:extLst>
          </p:cNvPr>
          <p:cNvSpPr txBox="1"/>
          <p:nvPr/>
        </p:nvSpPr>
        <p:spPr>
          <a:xfrm>
            <a:off x="254667" y="5689489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cs typeface="Calibri"/>
              </a:rPr>
              <a:t>44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9" name="Textfeld 23">
            <a:extLst>
              <a:ext uri="{FF2B5EF4-FFF2-40B4-BE49-F238E27FC236}">
                <a16:creationId xmlns:a16="http://schemas.microsoft.com/office/drawing/2014/main" id="{43F5B93D-F69B-7D5D-F767-FB14054586FE}"/>
              </a:ext>
            </a:extLst>
          </p:cNvPr>
          <p:cNvSpPr txBox="1"/>
          <p:nvPr/>
        </p:nvSpPr>
        <p:spPr>
          <a:xfrm>
            <a:off x="254667" y="6135469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cs typeface="Calibri"/>
              </a:rPr>
              <a:t>45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0" name="Textfeld 1039">
            <a:extLst>
              <a:ext uri="{FF2B5EF4-FFF2-40B4-BE49-F238E27FC236}">
                <a16:creationId xmlns:a16="http://schemas.microsoft.com/office/drawing/2014/main" id="{9F4D6196-568D-96FF-E5DD-66D0ACA8749D}"/>
              </a:ext>
            </a:extLst>
          </p:cNvPr>
          <p:cNvSpPr txBox="1"/>
          <p:nvPr/>
        </p:nvSpPr>
        <p:spPr>
          <a:xfrm>
            <a:off x="758265" y="4852154"/>
            <a:ext cx="3738536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Ci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troviamo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sull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‘ultima</a:t>
            </a:r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pagina</a:t>
            </a:r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della 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pratica</a:t>
            </a:r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Invia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042" name="Textfeld 1041">
            <a:extLst>
              <a:ext uri="{FF2B5EF4-FFF2-40B4-BE49-F238E27FC236}">
                <a16:creationId xmlns:a16="http://schemas.microsoft.com/office/drawing/2014/main" id="{E4C42158-D3CF-8407-A7FE-03F4D2050F8B}"/>
              </a:ext>
            </a:extLst>
          </p:cNvPr>
          <p:cNvSpPr txBox="1"/>
          <p:nvPr/>
        </p:nvSpPr>
        <p:spPr>
          <a:xfrm>
            <a:off x="5231178" y="4848807"/>
            <a:ext cx="2447926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Qui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vedete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dati</a:t>
            </a:r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modificati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43" name="Textfeld 23">
            <a:extLst>
              <a:ext uri="{FF2B5EF4-FFF2-40B4-BE49-F238E27FC236}">
                <a16:creationId xmlns:a16="http://schemas.microsoft.com/office/drawing/2014/main" id="{CFFCCB95-1AC9-E49F-B59A-E45DCEA7E9BF}"/>
              </a:ext>
            </a:extLst>
          </p:cNvPr>
          <p:cNvSpPr txBox="1"/>
          <p:nvPr/>
        </p:nvSpPr>
        <p:spPr>
          <a:xfrm>
            <a:off x="4733424" y="4818467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ea typeface="Calibri"/>
                <a:cs typeface="Calibri"/>
              </a:rPr>
              <a:t>42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36B58A8-C014-BEFA-3C51-7FFE168897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096" t="93330" b="-1"/>
          <a:stretch>
            <a:fillRect/>
          </a:stretch>
        </p:blipFill>
        <p:spPr>
          <a:xfrm>
            <a:off x="7938974" y="5316367"/>
            <a:ext cx="1037436" cy="352642"/>
          </a:xfrm>
          <a:prstGeom prst="rect">
            <a:avLst/>
          </a:prstGeom>
        </p:spPr>
      </p:pic>
      <p:sp>
        <p:nvSpPr>
          <p:cNvPr id="1046" name="Pfeil: nach rechts 1045">
            <a:extLst>
              <a:ext uri="{FF2B5EF4-FFF2-40B4-BE49-F238E27FC236}">
                <a16:creationId xmlns:a16="http://schemas.microsoft.com/office/drawing/2014/main" id="{DFC4F53E-B1DF-7AEA-B5C7-06DB8AB4126E}"/>
              </a:ext>
            </a:extLst>
          </p:cNvPr>
          <p:cNvSpPr/>
          <p:nvPr/>
        </p:nvSpPr>
        <p:spPr bwMode="auto">
          <a:xfrm rot="4608163">
            <a:off x="7718242" y="4826546"/>
            <a:ext cx="661453" cy="291618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47" name="Textfeld 23">
            <a:extLst>
              <a:ext uri="{FF2B5EF4-FFF2-40B4-BE49-F238E27FC236}">
                <a16:creationId xmlns:a16="http://schemas.microsoft.com/office/drawing/2014/main" id="{7AC7643F-DAD5-E6DD-2039-F5F46EF4615E}"/>
              </a:ext>
            </a:extLst>
          </p:cNvPr>
          <p:cNvSpPr txBox="1"/>
          <p:nvPr/>
        </p:nvSpPr>
        <p:spPr>
          <a:xfrm>
            <a:off x="6577720" y="4172907"/>
            <a:ext cx="403513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400" dirty="0">
                <a:latin typeface="Calibri"/>
                <a:cs typeface="Calibri"/>
              </a:rPr>
              <a:t>46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8" name="Ellipse 26636">
            <a:extLst>
              <a:ext uri="{FF2B5EF4-FFF2-40B4-BE49-F238E27FC236}">
                <a16:creationId xmlns:a16="http://schemas.microsoft.com/office/drawing/2014/main" id="{6C0803B6-B370-4F2A-4F47-2423BF4437F7}"/>
              </a:ext>
            </a:extLst>
          </p:cNvPr>
          <p:cNvSpPr/>
          <p:nvPr/>
        </p:nvSpPr>
        <p:spPr bwMode="auto">
          <a:xfrm>
            <a:off x="7754936" y="5344538"/>
            <a:ext cx="1402751" cy="3077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6AF13A7-6D22-9367-9318-C16D9401C5B6}"/>
              </a:ext>
            </a:extLst>
          </p:cNvPr>
          <p:cNvSpPr txBox="1"/>
          <p:nvPr/>
        </p:nvSpPr>
        <p:spPr>
          <a:xfrm>
            <a:off x="879451" y="343996"/>
            <a:ext cx="7461483" cy="361637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ts val="0"/>
              </a:spcBef>
              <a:defRPr/>
            </a:pPr>
            <a:r>
              <a:rPr lang="de-DE" sz="2000" err="1">
                <a:latin typeface="Calibri" panose="020F0502020204030204" pitchFamily="34" charset="0"/>
                <a:cs typeface="Calibri" panose="020F0502020204030204" pitchFamily="34" charset="0"/>
              </a:rPr>
              <a:t>Pratica</a:t>
            </a:r>
            <a:r>
              <a:rPr lang="de-DE" sz="200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de-DE" sz="2000" err="1">
                <a:latin typeface="Calibri" panose="020F0502020204030204" pitchFamily="34" charset="0"/>
                <a:cs typeface="Calibri" panose="020F0502020204030204" pitchFamily="34" charset="0"/>
              </a:rPr>
              <a:t>variazione</a:t>
            </a:r>
            <a:r>
              <a:rPr lang="de-DE" sz="200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e-DE" sz="2000" b="1">
                <a:latin typeface="Calibri" panose="020F0502020204030204" pitchFamily="34" charset="0"/>
                <a:cs typeface="Calibri" panose="020F0502020204030204" pitchFamily="34" charset="0"/>
              </a:rPr>
              <a:t>inviare la </a:t>
            </a:r>
            <a:r>
              <a:rPr lang="de-DE" sz="2000" b="1" err="1">
                <a:latin typeface="Calibri" panose="020F0502020204030204" pitchFamily="34" charset="0"/>
                <a:cs typeface="Calibri" panose="020F0502020204030204" pitchFamily="34" charset="0"/>
              </a:rPr>
              <a:t>richiesta</a:t>
            </a:r>
            <a:endParaRPr lang="en-US" sz="2000" b="1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E97CF82-3FE3-1B2F-C377-688A47459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82" r="7068"/>
          <a:stretch>
            <a:fillRect/>
          </a:stretch>
        </p:blipFill>
        <p:spPr>
          <a:xfrm>
            <a:off x="6868480" y="1295496"/>
            <a:ext cx="772686" cy="38959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FF932792-FC09-D7A7-2BCB-EB9F4BB2C3C8}"/>
              </a:ext>
            </a:extLst>
          </p:cNvPr>
          <p:cNvSpPr txBox="1"/>
          <p:nvPr/>
        </p:nvSpPr>
        <p:spPr>
          <a:xfrm>
            <a:off x="7075009" y="4108013"/>
            <a:ext cx="2068991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200" err="1">
                <a:latin typeface="Calibri" panose="020F0502020204030204" pitchFamily="34" charset="0"/>
                <a:cs typeface="Calibri" panose="020F0502020204030204" pitchFamily="34" charset="0"/>
              </a:rPr>
              <a:t>Cliccate</a:t>
            </a:r>
            <a:r>
              <a:rPr lang="de-DE" sz="1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de-DE" sz="1200"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de-DE" sz="12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Invia</a:t>
            </a:r>
            <a:r>
              <a:rPr lang="de-DE" sz="1200">
                <a:latin typeface="Calibri" panose="020F0502020204030204" pitchFamily="34" charset="0"/>
                <a:cs typeface="Calibri" panose="020F0502020204030204" pitchFamily="34" charset="0"/>
              </a:rPr>
              <a:t>“ per </a:t>
            </a:r>
            <a:r>
              <a:rPr lang="de-DE" sz="1200" err="1">
                <a:latin typeface="Calibri" panose="020F0502020204030204" pitchFamily="34" charset="0"/>
                <a:cs typeface="Calibri" panose="020F0502020204030204" pitchFamily="34" charset="0"/>
              </a:rPr>
              <a:t>iniviare</a:t>
            </a:r>
            <a:r>
              <a:rPr lang="de-DE" sz="120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de-DE" sz="1200" err="1">
                <a:latin typeface="Calibri" panose="020F0502020204030204" pitchFamily="34" charset="0"/>
                <a:cs typeface="Calibri" panose="020F0502020204030204" pitchFamily="34" charset="0"/>
              </a:rPr>
              <a:t>richiesta</a:t>
            </a:r>
            <a:r>
              <a:rPr lang="de-DE" sz="1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CAACAEC-E416-B29E-5BB0-60D1964A2D66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-65-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538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647756-40C5-D4EB-397C-2F6B5BF6A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2E9BAC96-8F5E-A1D6-7D97-CCAE4705A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7171" name="Line 16">
            <a:extLst>
              <a:ext uri="{FF2B5EF4-FFF2-40B4-BE49-F238E27FC236}">
                <a16:creationId xmlns:a16="http://schemas.microsoft.com/office/drawing/2014/main" id="{74A06D40-A8CC-B63D-FB99-E48C497A8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2" name="Line 18">
            <a:extLst>
              <a:ext uri="{FF2B5EF4-FFF2-40B4-BE49-F238E27FC236}">
                <a16:creationId xmlns:a16="http://schemas.microsoft.com/office/drawing/2014/main" id="{39D1D3ED-B8AF-98E8-9F97-A8FEEB74AC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2225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3" name="Rectangle 20">
            <a:extLst>
              <a:ext uri="{FF2B5EF4-FFF2-40B4-BE49-F238E27FC236}">
                <a16:creationId xmlns:a16="http://schemas.microsoft.com/office/drawing/2014/main" id="{48F610CA-92D8-0E1A-CDFB-8DEDC5659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452438"/>
            <a:ext cx="326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2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7174" name="Rectangle 21">
            <a:extLst>
              <a:ext uri="{FF2B5EF4-FFF2-40B4-BE49-F238E27FC236}">
                <a16:creationId xmlns:a16="http://schemas.microsoft.com/office/drawing/2014/main" id="{08D6A606-088C-68CC-4406-B043CB4D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452438"/>
            <a:ext cx="3965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sz="12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7175" name="Text Box 22">
            <a:extLst>
              <a:ext uri="{FF2B5EF4-FFF2-40B4-BE49-F238E27FC236}">
                <a16:creationId xmlns:a16="http://schemas.microsoft.com/office/drawing/2014/main" id="{62BB765C-34D7-FB63-FFDA-A5C919441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719138"/>
            <a:ext cx="32448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300"/>
              </a:lnSpc>
            </a:pPr>
            <a:r>
              <a:rPr lang="it-IT" altLang="de-DE" sz="1100" b="1">
                <a:latin typeface="Arial" panose="020B0604020202020204" pitchFamily="34" charset="0"/>
              </a:rPr>
              <a:t>Dipartimento Coesione sociale, </a:t>
            </a:r>
          </a:p>
          <a:p>
            <a:pPr>
              <a:lnSpc>
                <a:spcPts val="1300"/>
              </a:lnSpc>
            </a:pPr>
            <a:r>
              <a:rPr lang="it-IT" altLang="de-DE" sz="1100" b="1">
                <a:latin typeface="Arial" panose="020B0604020202020204" pitchFamily="34" charset="0"/>
              </a:rPr>
              <a:t>Famiglia, Anziani, Cooperative e Volontariato</a:t>
            </a:r>
          </a:p>
          <a:p>
            <a:pPr>
              <a:lnSpc>
                <a:spcPts val="1300"/>
              </a:lnSpc>
            </a:pPr>
            <a:endParaRPr lang="it-IT" altLang="de-DE" sz="1100">
              <a:latin typeface="Arial" panose="020B0604020202020204" pitchFamily="34" charset="0"/>
            </a:endParaRPr>
          </a:p>
        </p:txBody>
      </p:sp>
      <p:sp>
        <p:nvSpPr>
          <p:cNvPr id="7176" name="Text Box 23">
            <a:extLst>
              <a:ext uri="{FF2B5EF4-FFF2-40B4-BE49-F238E27FC236}">
                <a16:creationId xmlns:a16="http://schemas.microsoft.com/office/drawing/2014/main" id="{A4C4DDDF-0508-D3E9-3BA7-A4BAACBBD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719138"/>
            <a:ext cx="36782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ts val="1300"/>
              </a:lnSpc>
            </a:pPr>
            <a:r>
              <a:rPr lang="de-DE" altLang="de-DE" sz="1100" b="1">
                <a:latin typeface="Arial" panose="020B0604020202020204" pitchFamily="34" charset="0"/>
              </a:rPr>
              <a:t>Ressort Sozialer Zusammenhalt, </a:t>
            </a:r>
          </a:p>
          <a:p>
            <a:pPr algn="r">
              <a:lnSpc>
                <a:spcPts val="1300"/>
              </a:lnSpc>
            </a:pPr>
            <a:r>
              <a:rPr lang="de-DE" altLang="de-DE" sz="1100" b="1">
                <a:latin typeface="Arial" panose="020B0604020202020204" pitchFamily="34" charset="0"/>
              </a:rPr>
              <a:t>Familie, Senioren, Genossenschaften und Ehrenamt</a:t>
            </a:r>
            <a:endParaRPr lang="de-DE" altLang="de-DE" sz="1100">
              <a:latin typeface="Arial" panose="020B0604020202020204" pitchFamily="34" charset="0"/>
            </a:endParaRPr>
          </a:p>
        </p:txBody>
      </p:sp>
      <p:sp>
        <p:nvSpPr>
          <p:cNvPr id="7177" name="Text Box 24">
            <a:extLst>
              <a:ext uri="{FF2B5EF4-FFF2-40B4-BE49-F238E27FC236}">
                <a16:creationId xmlns:a16="http://schemas.microsoft.com/office/drawing/2014/main" id="{2E164EE2-F9B8-63D0-6E21-90C73C10D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1179513"/>
            <a:ext cx="2735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ts val="1200"/>
              </a:lnSpc>
            </a:pPr>
            <a:r>
              <a:rPr lang="de-DE" altLang="de-DE" sz="1100">
                <a:latin typeface="Arial" panose="020B0604020202020204" pitchFamily="34" charset="0"/>
              </a:rPr>
              <a:t>Amt für Freiwilligenwesen und Solidarität</a:t>
            </a:r>
          </a:p>
        </p:txBody>
      </p:sp>
      <p:sp>
        <p:nvSpPr>
          <p:cNvPr id="7178" name="Text Box 25">
            <a:extLst>
              <a:ext uri="{FF2B5EF4-FFF2-40B4-BE49-F238E27FC236}">
                <a16:creationId xmlns:a16="http://schemas.microsoft.com/office/drawing/2014/main" id="{98F156A7-79D0-C6F9-B280-DBA65508F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8" y="1158875"/>
            <a:ext cx="21685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it-IT" altLang="de-DE" sz="1100">
                <a:latin typeface="Arial" panose="020B0604020202020204" pitchFamily="34" charset="0"/>
              </a:rPr>
              <a:t>Ufficio Volontariato e solidarietà</a:t>
            </a:r>
          </a:p>
        </p:txBody>
      </p:sp>
      <p:pic>
        <p:nvPicPr>
          <p:cNvPr id="7183" name="Picture 38">
            <a:extLst>
              <a:ext uri="{FF2B5EF4-FFF2-40B4-BE49-F238E27FC236}">
                <a16:creationId xmlns:a16="http://schemas.microsoft.com/office/drawing/2014/main" id="{855CFD0A-7A46-0D08-89A7-96F378131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58775"/>
            <a:ext cx="71913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2804FE4-8203-F387-96E7-4C2D1E973D28}"/>
              </a:ext>
            </a:extLst>
          </p:cNvPr>
          <p:cNvSpPr/>
          <p:nvPr/>
        </p:nvSpPr>
        <p:spPr>
          <a:xfrm>
            <a:off x="177274" y="262700"/>
            <a:ext cx="8774112" cy="1293722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8A930FD-7967-0B3C-66B3-524A4AB20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33" y="291815"/>
            <a:ext cx="7886700" cy="687388"/>
          </a:xfrm>
          <a:prstGeom prst="rect">
            <a:avLst/>
          </a:prstGeom>
          <a:solidFill>
            <a:srgbClr val="FFC9C9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de-DE" altLang="de-DE" sz="2600" err="1">
                <a:latin typeface="Calibri" panose="020F0502020204030204" pitchFamily="34" charset="0"/>
                <a:cs typeface="Calibri" panose="020F0502020204030204" pitchFamily="34" charset="0"/>
              </a:rPr>
              <a:t>Programma</a:t>
            </a:r>
            <a:r>
              <a:rPr lang="de-DE" altLang="de-DE" sz="2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600" err="1">
                <a:latin typeface="Calibri" panose="020F0502020204030204" pitchFamily="34" charset="0"/>
                <a:cs typeface="Calibri" panose="020F0502020204030204" pitchFamily="34" charset="0"/>
              </a:rPr>
              <a:t>dell'evento</a:t>
            </a:r>
            <a:r>
              <a:rPr lang="de-DE" altLang="de-DE" sz="2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600" err="1">
                <a:latin typeface="Calibri" panose="020F0502020204030204" pitchFamily="34" charset="0"/>
                <a:cs typeface="Calibri" panose="020F0502020204030204" pitchFamily="34" charset="0"/>
              </a:rPr>
              <a:t>odierno</a:t>
            </a:r>
            <a:endParaRPr lang="de-DE" altLang="de-DE" sz="2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3EC635B-D925-6B11-411F-4382ABDE9771}"/>
              </a:ext>
            </a:extLst>
          </p:cNvPr>
          <p:cNvSpPr txBox="1"/>
          <p:nvPr/>
        </p:nvSpPr>
        <p:spPr>
          <a:xfrm>
            <a:off x="631217" y="1036579"/>
            <a:ext cx="7876803" cy="5363263"/>
          </a:xfrm>
          <a:prstGeom prst="rect">
            <a:avLst/>
          </a:prstGeom>
          <a:solidFill>
            <a:srgbClr val="E4F2FF"/>
          </a:solidFill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sz="1600" b="1">
                <a:latin typeface="Calibri"/>
                <a:ea typeface="Calibri"/>
                <a:cs typeface="Calibri"/>
              </a:rPr>
              <a:t>Effetti e presupposti dell’iscrizione nel Runt</a:t>
            </a:r>
            <a:r>
              <a:rPr lang="it-IT" sz="1600" b="1">
                <a:latin typeface="Times New Roman"/>
                <a:ea typeface="Calibri"/>
                <a:cs typeface="Times New Roman"/>
              </a:rPr>
              <a:t>s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sz="1600" b="1">
                <a:latin typeface="Calibri"/>
                <a:ea typeface="Calibri"/>
                <a:cs typeface="Calibri"/>
              </a:rPr>
              <a:t>Le sezioni più importanti del Runts e i relativi vantaggi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de-DE" sz="1600" b="1">
                <a:latin typeface="Calibri"/>
                <a:ea typeface="Calibri"/>
                <a:cs typeface="Calibri"/>
              </a:rPr>
              <a:t>I </a:t>
            </a:r>
            <a:r>
              <a:rPr lang="de-DE" sz="1600" b="1" err="1">
                <a:latin typeface="Calibri"/>
                <a:ea typeface="Calibri"/>
                <a:cs typeface="Calibri"/>
              </a:rPr>
              <a:t>controlli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nel</a:t>
            </a:r>
            <a:r>
              <a:rPr lang="de-DE" sz="1600" b="1">
                <a:latin typeface="Calibri"/>
                <a:ea typeface="Calibri"/>
                <a:cs typeface="Calibri"/>
              </a:rPr>
              <a:t> Runts - </a:t>
            </a:r>
            <a:r>
              <a:rPr lang="de-DE" sz="1600" b="1" err="1">
                <a:latin typeface="Calibri"/>
                <a:ea typeface="Calibri"/>
                <a:cs typeface="Calibri"/>
              </a:rPr>
              <a:t>informazioni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generali</a:t>
            </a:r>
            <a:endParaRPr lang="de-DE" sz="1600" b="1"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Come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posso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adempiere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agli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obblighi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Runts?</a:t>
            </a:r>
          </a:p>
          <a:p>
            <a:pPr>
              <a:lnSpc>
                <a:spcPct val="150000"/>
              </a:lnSpc>
            </a:pPr>
            <a:r>
              <a:rPr lang="de-DE" sz="1600">
                <a:latin typeface="Calibri"/>
                <a:ea typeface="Calibri"/>
                <a:cs typeface="Calibri"/>
              </a:rPr>
              <a:t> a) </a:t>
            </a:r>
            <a:r>
              <a:rPr lang="de-DE" sz="1600" err="1">
                <a:latin typeface="Calibri"/>
                <a:ea typeface="Calibri"/>
                <a:cs typeface="Calibri"/>
              </a:rPr>
              <a:t>Panoramica</a:t>
            </a:r>
            <a:r>
              <a:rPr lang="de-DE" sz="1600">
                <a:latin typeface="Calibri"/>
                <a:ea typeface="Calibri"/>
                <a:cs typeface="Calibri"/>
              </a:rPr>
              <a:t> </a:t>
            </a:r>
            <a:r>
              <a:rPr lang="de-DE" sz="1600" err="1">
                <a:latin typeface="Calibri"/>
                <a:ea typeface="Calibri"/>
                <a:cs typeface="Calibri"/>
              </a:rPr>
              <a:t>generale</a:t>
            </a:r>
            <a:r>
              <a:rPr lang="de-DE" sz="1600">
                <a:latin typeface="Calibri"/>
                <a:ea typeface="Calibri"/>
                <a:cs typeface="Calibri"/>
              </a:rPr>
              <a:t> del </a:t>
            </a:r>
            <a:r>
              <a:rPr lang="de-DE" sz="1600" err="1">
                <a:latin typeface="Calibri"/>
                <a:ea typeface="Calibri"/>
                <a:cs typeface="Calibri"/>
              </a:rPr>
              <a:t>portale</a:t>
            </a:r>
            <a:r>
              <a:rPr lang="de-DE" sz="1600">
                <a:latin typeface="Calibri"/>
                <a:ea typeface="Calibri"/>
                <a:cs typeface="Calibri"/>
              </a:rPr>
              <a:t> Runts</a:t>
            </a:r>
            <a:endParaRPr lang="en-US" sz="1600">
              <a:latin typeface="Calibri"/>
              <a:ea typeface="Calibri"/>
              <a:cs typeface="Calibri"/>
            </a:endParaRPr>
          </a:p>
          <a:p>
            <a:pPr marL="193675">
              <a:lnSpc>
                <a:spcPct val="150000"/>
              </a:lnSpc>
            </a:pPr>
            <a:r>
              <a:rPr lang="de-DE" sz="1600">
                <a:latin typeface="Calibri"/>
                <a:ea typeface="Calibri"/>
                <a:cs typeface="Calibri"/>
              </a:rPr>
              <a:t>b) </a:t>
            </a:r>
            <a:r>
              <a:rPr lang="de-DE" sz="1600" err="1">
                <a:latin typeface="Calibri"/>
                <a:ea typeface="Calibri"/>
                <a:cs typeface="Calibri"/>
              </a:rPr>
              <a:t>Pratica</a:t>
            </a:r>
            <a:r>
              <a:rPr lang="de-DE" sz="1600">
                <a:latin typeface="Calibri"/>
                <a:ea typeface="Calibri"/>
                <a:cs typeface="Calibri"/>
              </a:rPr>
              <a:t> di </a:t>
            </a:r>
            <a:r>
              <a:rPr lang="de-DE" sz="1600" err="1">
                <a:latin typeface="Calibri"/>
                <a:ea typeface="Calibri"/>
                <a:cs typeface="Calibri"/>
              </a:rPr>
              <a:t>variazione</a:t>
            </a:r>
            <a:endParaRPr lang="en-US" sz="1600">
              <a:latin typeface="Calibri"/>
              <a:ea typeface="Calibri"/>
              <a:cs typeface="Calibri"/>
            </a:endParaRPr>
          </a:p>
          <a:p>
            <a:pPr marL="193675">
              <a:lnSpc>
                <a:spcPct val="150000"/>
              </a:lnSpc>
            </a:pP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c)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Deposito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bilancio</a:t>
            </a:r>
            <a:endParaRPr lang="de-DE" sz="1800" b="1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600" b="1">
                <a:latin typeface="Calibri"/>
                <a:ea typeface="Calibri"/>
                <a:cs typeface="Calibri"/>
              </a:rPr>
              <a:t>5. Come </a:t>
            </a:r>
            <a:r>
              <a:rPr lang="de-DE" sz="1600" b="1" err="1">
                <a:latin typeface="Calibri"/>
                <a:ea typeface="Calibri"/>
                <a:cs typeface="Calibri"/>
              </a:rPr>
              <a:t>posso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adempiere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agli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altri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obblighi</a:t>
            </a:r>
            <a:r>
              <a:rPr lang="de-DE" sz="1600" b="1">
                <a:latin typeface="Calibri"/>
                <a:ea typeface="Calibri"/>
                <a:cs typeface="Calibri"/>
              </a:rPr>
              <a:t>?</a:t>
            </a:r>
          </a:p>
          <a:p>
            <a:pPr marL="536575" indent="-342900">
              <a:lnSpc>
                <a:spcPct val="150000"/>
              </a:lnSpc>
              <a:buAutoNum type="alphaLcParenR"/>
            </a:pPr>
            <a:r>
              <a:rPr lang="de-DE" sz="1600">
                <a:latin typeface="Calibri"/>
                <a:ea typeface="Calibri"/>
                <a:cs typeface="Calibri"/>
              </a:rPr>
              <a:t>Libri </a:t>
            </a:r>
            <a:r>
              <a:rPr lang="de-DE" sz="1600" err="1">
                <a:latin typeface="Calibri"/>
                <a:ea typeface="Calibri"/>
                <a:cs typeface="Calibri"/>
              </a:rPr>
              <a:t>obbligatori</a:t>
            </a:r>
            <a:endParaRPr lang="de-DE" sz="1600">
              <a:latin typeface="Calibri"/>
              <a:ea typeface="Calibri"/>
              <a:cs typeface="Calibri"/>
            </a:endParaRPr>
          </a:p>
          <a:p>
            <a:pPr marL="536575" indent="-342900">
              <a:lnSpc>
                <a:spcPct val="150000"/>
              </a:lnSpc>
              <a:buAutoNum type="alphaLcParenR"/>
            </a:pPr>
            <a:r>
              <a:rPr lang="de-DE" sz="1600" err="1">
                <a:latin typeface="Calibri"/>
                <a:ea typeface="Calibri"/>
                <a:cs typeface="Calibri"/>
              </a:rPr>
              <a:t>Assicurazione</a:t>
            </a:r>
            <a:r>
              <a:rPr lang="de-DE" sz="1600">
                <a:latin typeface="Calibri"/>
                <a:ea typeface="Calibri"/>
                <a:cs typeface="Calibri"/>
              </a:rPr>
              <a:t> per i </a:t>
            </a:r>
            <a:r>
              <a:rPr lang="de-DE" sz="1600" err="1">
                <a:latin typeface="Calibri"/>
                <a:ea typeface="Calibri"/>
                <a:cs typeface="Calibri"/>
              </a:rPr>
              <a:t>volontari</a:t>
            </a:r>
            <a:endParaRPr lang="de-DE" sz="1600">
              <a:latin typeface="Calibri"/>
              <a:ea typeface="Calibri"/>
              <a:cs typeface="Calibri"/>
            </a:endParaRPr>
          </a:p>
          <a:p>
            <a:pPr marL="536575" indent="-342900">
              <a:lnSpc>
                <a:spcPct val="150000"/>
              </a:lnSpc>
              <a:buAutoNum type="alphaLcParenR"/>
            </a:pPr>
            <a:r>
              <a:rPr lang="de-DE" sz="1600">
                <a:latin typeface="Calibri"/>
                <a:ea typeface="Calibri"/>
                <a:cs typeface="Calibri"/>
              </a:rPr>
              <a:t>Notifica in </a:t>
            </a:r>
            <a:r>
              <a:rPr lang="de-DE" sz="1600" err="1">
                <a:latin typeface="Calibri"/>
                <a:ea typeface="Calibri"/>
                <a:cs typeface="Calibri"/>
              </a:rPr>
              <a:t>casi</a:t>
            </a:r>
            <a:r>
              <a:rPr lang="de-DE" sz="1600">
                <a:latin typeface="Calibri"/>
                <a:ea typeface="Calibri"/>
                <a:cs typeface="Calibri"/>
              </a:rPr>
              <a:t> </a:t>
            </a:r>
            <a:r>
              <a:rPr lang="de-DE" sz="1600" err="1">
                <a:latin typeface="Calibri"/>
                <a:ea typeface="Calibri"/>
                <a:cs typeface="Calibri"/>
              </a:rPr>
              <a:t>particolari</a:t>
            </a:r>
            <a:endParaRPr lang="de-DE" sz="1600">
              <a:latin typeface="Calibri"/>
              <a:ea typeface="Calibri"/>
              <a:cs typeface="Calibri"/>
            </a:endParaRPr>
          </a:p>
          <a:p>
            <a:pPr lvl="0">
              <a:lnSpc>
                <a:spcPct val="150000"/>
              </a:lnSpc>
            </a:pPr>
            <a:r>
              <a:rPr lang="de-DE" sz="1600" b="1">
                <a:latin typeface="Calibri"/>
                <a:ea typeface="Calibri"/>
                <a:cs typeface="Calibri"/>
              </a:rPr>
              <a:t>6. </a:t>
            </a:r>
            <a:r>
              <a:rPr lang="de-DE" sz="1600" b="1" err="1">
                <a:latin typeface="Calibri"/>
                <a:ea typeface="Calibri"/>
                <a:cs typeface="Calibri"/>
              </a:rPr>
              <a:t>Novità</a:t>
            </a:r>
            <a:endParaRPr lang="de-DE" sz="1600" b="1">
              <a:latin typeface="Calibri"/>
              <a:ea typeface="Calibri"/>
              <a:cs typeface="Calibri"/>
            </a:endParaRPr>
          </a:p>
          <a:p>
            <a:pPr lvl="0">
              <a:lnSpc>
                <a:spcPct val="150000"/>
              </a:lnSpc>
            </a:pPr>
            <a:r>
              <a:rPr lang="de-DE" sz="1600" b="1">
                <a:latin typeface="Calibri"/>
                <a:ea typeface="Calibri"/>
                <a:cs typeface="Calibri"/>
              </a:rPr>
              <a:t>7. </a:t>
            </a:r>
            <a:r>
              <a:rPr lang="de-DE" sz="1600" b="1" err="1">
                <a:latin typeface="Calibri"/>
                <a:ea typeface="Calibri"/>
                <a:cs typeface="Calibri"/>
              </a:rPr>
              <a:t>Domande</a:t>
            </a:r>
            <a:endParaRPr lang="de-DE" sz="1600" b="1">
              <a:latin typeface="Calibri"/>
              <a:ea typeface="Calibri"/>
              <a:cs typeface="Calibri"/>
            </a:endParaRPr>
          </a:p>
          <a:p>
            <a:pPr lvl="0">
              <a:lnSpc>
                <a:spcPct val="150000"/>
              </a:lnSpc>
            </a:pPr>
            <a:r>
              <a:rPr lang="de-DE" sz="1600" b="1">
                <a:latin typeface="Calibri"/>
                <a:ea typeface="Calibri"/>
                <a:cs typeface="Calibri"/>
              </a:rPr>
              <a:t>8. </a:t>
            </a:r>
            <a:r>
              <a:rPr lang="de-DE" sz="1600" b="1" err="1">
                <a:latin typeface="Calibri"/>
                <a:ea typeface="Calibri"/>
                <a:cs typeface="Calibri"/>
              </a:rPr>
              <a:t>Contatti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utili</a:t>
            </a:r>
            <a:endParaRPr lang="de-DE" sz="1600" b="1">
              <a:latin typeface="Calibri"/>
              <a:ea typeface="Calibri"/>
              <a:cs typeface="Calibri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1CF569F-1F3D-D4C1-6729-588429F91A67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Grafik 4" descr="Ein Bild, das Logo, Symbol,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F3563CD5-E2CF-36CB-EFD6-3138E0273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4" y="6188894"/>
            <a:ext cx="536155" cy="57209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C33426B-0A9B-9B99-3024-F5CE7DA93B65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-66-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5375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43B0B6-2CA2-06AA-E78D-6E8BB385D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A51B04E-438F-6DDE-CD1E-F5FD920EED9D}"/>
              </a:ext>
            </a:extLst>
          </p:cNvPr>
          <p:cNvSpPr txBox="1"/>
          <p:nvPr/>
        </p:nvSpPr>
        <p:spPr>
          <a:xfrm>
            <a:off x="613628" y="1892931"/>
            <a:ext cx="8312960" cy="4401205"/>
          </a:xfrm>
          <a:prstGeom prst="rect">
            <a:avLst/>
          </a:prstGeom>
          <a:solidFill>
            <a:srgbClr val="E4F2FF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4. Come </a:t>
            </a:r>
            <a:r>
              <a:rPr lang="de-DE" sz="36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posso</a:t>
            </a:r>
            <a:r>
              <a:rPr lang="de-DE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36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adempiere</a:t>
            </a:r>
            <a:r>
              <a:rPr lang="de-DE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36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agli</a:t>
            </a:r>
            <a:r>
              <a:rPr lang="de-DE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36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obblighi</a:t>
            </a:r>
            <a:r>
              <a:rPr lang="de-DE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36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de-DE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36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Runts</a:t>
            </a:r>
            <a:r>
              <a:rPr lang="de-DE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?</a:t>
            </a:r>
          </a:p>
          <a:p>
            <a:endParaRPr lang="de-DE" sz="3600" b="1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r>
              <a:rPr lang="de-DE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c) </a:t>
            </a:r>
            <a:r>
              <a:rPr lang="de-DE" sz="36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Deposito</a:t>
            </a:r>
            <a:r>
              <a:rPr lang="de-DE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36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bilancio</a:t>
            </a:r>
            <a:endParaRPr lang="de-DE" sz="36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de-DE" sz="3600" b="1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endParaRPr lang="de-DE" sz="3600" b="1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endParaRPr lang="de-DE" sz="3600" b="1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endParaRPr lang="it-IT" dirty="0">
              <a:cs typeface="Times New Roman" panose="02020603050405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C617C53-F0FC-77FC-BF7E-D509D0C6AAED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Grafik 3" descr="Ein Bild, das Logo, Symbol,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298D8EBB-0BA1-EFAB-26F6-84D8ABD3B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4" y="6188894"/>
            <a:ext cx="536155" cy="57209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8E33F79-DEB1-2997-5707-E0A026118002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-67-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8123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651E2-50FB-6AED-5004-8D17043C7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AFE57AE3-327F-F0DA-48B0-33AC24C1B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8232468" cy="615950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400">
                <a:latin typeface="Calibri"/>
                <a:ea typeface="Calibri"/>
                <a:cs typeface="Calibri"/>
              </a:rPr>
              <a:t>4. Come posso adempiere agli obblighi nel Runts?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DFF347-7B9A-1534-B863-9FB6758AE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861" y="1079320"/>
            <a:ext cx="7886700" cy="5413523"/>
          </a:xfrm>
        </p:spPr>
        <p:txBody>
          <a:bodyPr lIns="91440" tIns="45720" rIns="91440" bIns="45720" anchor="t"/>
          <a:lstStyle/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de-DE" sz="1400" b="1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 b="1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buFontTx/>
              <a:buChar char="•"/>
              <a:defRPr/>
            </a:pPr>
            <a:endParaRPr lang="de-DE" sz="140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buFontTx/>
              <a:buChar char="•"/>
              <a:defRPr/>
            </a:pPr>
            <a:endParaRPr lang="de-DE" sz="140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buFontTx/>
              <a:buChar char="•"/>
              <a:defRPr/>
            </a:pPr>
            <a:endParaRPr lang="de-DE" sz="14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Char char="-"/>
              <a:defRPr/>
            </a:pPr>
            <a:endParaRPr lang="de-DE" sz="14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de-DE" sz="1400" b="1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buFontTx/>
              <a:buChar char="-"/>
              <a:defRPr/>
            </a:pPr>
            <a:endParaRPr lang="de-DE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DC9B952-B8C5-8035-4202-72E89F195E56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ACC710D-D6E1-06B0-59B4-D034A1E2425F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660663A-A664-3A71-F044-1D7DAC543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4">
            <a:extLst>
              <a:ext uri="{FF2B5EF4-FFF2-40B4-BE49-F238E27FC236}">
                <a16:creationId xmlns:a16="http://schemas.microsoft.com/office/drawing/2014/main" id="{6DC2A9D8-65C9-F559-E9E5-807102097240}"/>
              </a:ext>
            </a:extLst>
          </p:cNvPr>
          <p:cNvSpPr txBox="1"/>
          <p:nvPr/>
        </p:nvSpPr>
        <p:spPr>
          <a:xfrm>
            <a:off x="827053" y="1078795"/>
            <a:ext cx="7461483" cy="669414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ts val="0"/>
              </a:spcBef>
              <a:defRPr/>
            </a:pPr>
            <a:r>
              <a:rPr lang="de-DE" sz="1600" b="1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Obbligo</a:t>
            </a:r>
            <a:r>
              <a:rPr lang="de-DE" sz="1600" b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annuale</a:t>
            </a:r>
            <a:endParaRPr lang="de-DE" sz="1600" b="1">
              <a:latin typeface="Calibri"/>
              <a:ea typeface="Calibri"/>
              <a:cs typeface="Calibri"/>
            </a:endParaRPr>
          </a:p>
          <a:p>
            <a:pPr algn="ctr">
              <a:lnSpc>
                <a:spcPts val="2300"/>
              </a:lnSpc>
              <a:spcBef>
                <a:spcPts val="0"/>
              </a:spcBef>
              <a:defRPr/>
            </a:pPr>
            <a:r>
              <a:rPr lang="de-DE" sz="1800" b="1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Deposito</a:t>
            </a:r>
            <a:r>
              <a:rPr lang="de-DE" sz="1800" b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800" b="1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dei</a:t>
            </a:r>
            <a:r>
              <a:rPr lang="de-DE" sz="1800" b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800" b="1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rendiconti</a:t>
            </a:r>
            <a:r>
              <a:rPr lang="de-DE" sz="1800" b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/</a:t>
            </a:r>
            <a:r>
              <a:rPr lang="de-DE" sz="1800" b="1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bilanci</a:t>
            </a:r>
            <a:r>
              <a:rPr lang="de-DE" sz="1800" b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800" b="1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nel</a:t>
            </a:r>
            <a:r>
              <a:rPr lang="de-DE" sz="1800" b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800" b="1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Runts</a:t>
            </a:r>
            <a:endParaRPr lang="de-DE" sz="1800" b="1">
              <a:latin typeface="Calibri"/>
              <a:ea typeface="Calibri"/>
              <a:cs typeface="Calibri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C7BBCEAC-725F-5EDB-AF60-8024BA36EE80}"/>
              </a:ext>
            </a:extLst>
          </p:cNvPr>
          <p:cNvSpPr/>
          <p:nvPr/>
        </p:nvSpPr>
        <p:spPr bwMode="auto">
          <a:xfrm>
            <a:off x="4244100" y="1773842"/>
            <a:ext cx="411187" cy="308216"/>
          </a:xfrm>
          <a:prstGeom prst="downArrow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Textfeld 4">
            <a:extLst>
              <a:ext uri="{FF2B5EF4-FFF2-40B4-BE49-F238E27FC236}">
                <a16:creationId xmlns:a16="http://schemas.microsoft.com/office/drawing/2014/main" id="{48BE09F0-2F72-AA59-BEEC-608BF62E8F4E}"/>
              </a:ext>
            </a:extLst>
          </p:cNvPr>
          <p:cNvSpPr txBox="1"/>
          <p:nvPr/>
        </p:nvSpPr>
        <p:spPr>
          <a:xfrm>
            <a:off x="1867146" y="2112625"/>
            <a:ext cx="5441724" cy="299056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1600"/>
              </a:lnSpc>
              <a:spcBef>
                <a:spcPts val="0"/>
              </a:spcBef>
              <a:defRPr/>
            </a:pPr>
            <a:r>
              <a:rPr lang="de-DE" sz="1600" b="1" err="1">
                <a:latin typeface="Calibri"/>
                <a:ea typeface="Calibri"/>
                <a:cs typeface="Calibri"/>
              </a:rPr>
              <a:t>entro</a:t>
            </a:r>
            <a:r>
              <a:rPr lang="de-DE" sz="1600" b="1">
                <a:latin typeface="Calibri"/>
                <a:ea typeface="Calibri"/>
                <a:cs typeface="Calibri"/>
              </a:rPr>
              <a:t> 180 </a:t>
            </a:r>
            <a:r>
              <a:rPr lang="de-DE" sz="1600" b="1" err="1">
                <a:latin typeface="Calibri"/>
                <a:ea typeface="Calibri"/>
                <a:cs typeface="Calibri"/>
              </a:rPr>
              <a:t>giorni</a:t>
            </a:r>
            <a:r>
              <a:rPr lang="de-DE" sz="1600">
                <a:latin typeface="Calibri"/>
                <a:ea typeface="Calibri"/>
                <a:cs typeface="Calibri"/>
              </a:rPr>
              <a:t> </a:t>
            </a:r>
            <a:r>
              <a:rPr lang="de-DE" sz="1600" err="1">
                <a:latin typeface="Calibri"/>
                <a:ea typeface="Calibri"/>
                <a:cs typeface="Calibri"/>
              </a:rPr>
              <a:t>dalla</a:t>
            </a:r>
            <a:r>
              <a:rPr lang="de-DE" sz="1600">
                <a:latin typeface="Calibri"/>
                <a:ea typeface="Calibri"/>
                <a:cs typeface="Calibri"/>
              </a:rPr>
              <a:t> </a:t>
            </a:r>
            <a:r>
              <a:rPr lang="de-DE" sz="1600" err="1">
                <a:latin typeface="Calibri"/>
                <a:ea typeface="Calibri"/>
                <a:cs typeface="Calibri"/>
              </a:rPr>
              <a:t>chiusura</a:t>
            </a:r>
            <a:r>
              <a:rPr lang="de-DE" sz="1600">
                <a:latin typeface="Calibri"/>
                <a:ea typeface="Calibri"/>
                <a:cs typeface="Calibri"/>
              </a:rPr>
              <a:t> </a:t>
            </a:r>
            <a:r>
              <a:rPr lang="de-DE" sz="1600" err="1">
                <a:latin typeface="Calibri"/>
                <a:ea typeface="Calibri"/>
                <a:cs typeface="Calibri"/>
              </a:rPr>
              <a:t>dell‘esercizio</a:t>
            </a:r>
            <a:endParaRPr lang="en-US">
              <a:ea typeface="Calibri"/>
              <a:cs typeface="Times New Roman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76140B37-26A6-B406-3FF9-1B40B298E06A}"/>
              </a:ext>
            </a:extLst>
          </p:cNvPr>
          <p:cNvSpPr/>
          <p:nvPr/>
        </p:nvSpPr>
        <p:spPr bwMode="auto">
          <a:xfrm>
            <a:off x="4225248" y="2446887"/>
            <a:ext cx="429547" cy="262335"/>
          </a:xfrm>
          <a:prstGeom prst="downArrow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9BA2849-D75D-7D4D-E413-97E87614374B}"/>
              </a:ext>
            </a:extLst>
          </p:cNvPr>
          <p:cNvSpPr/>
          <p:nvPr/>
        </p:nvSpPr>
        <p:spPr>
          <a:xfrm>
            <a:off x="7993931" y="6474315"/>
            <a:ext cx="490194" cy="3774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-68-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feld 4">
            <a:extLst>
              <a:ext uri="{FF2B5EF4-FFF2-40B4-BE49-F238E27FC236}">
                <a16:creationId xmlns:a16="http://schemas.microsoft.com/office/drawing/2014/main" id="{FF6FF1D8-9A57-A9AB-C85D-58BC31D603D2}"/>
              </a:ext>
            </a:extLst>
          </p:cNvPr>
          <p:cNvSpPr txBox="1"/>
          <p:nvPr/>
        </p:nvSpPr>
        <p:spPr>
          <a:xfrm>
            <a:off x="632011" y="3401744"/>
            <a:ext cx="2412085" cy="3231654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de-DE" sz="1600" b="1" dirty="0" err="1">
                <a:latin typeface="Calibri"/>
                <a:ea typeface="Calibri"/>
                <a:cs typeface="Calibri"/>
              </a:rPr>
              <a:t>Modello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E </a:t>
            </a:r>
            <a:endParaRPr lang="de-DE" sz="1200" dirty="0">
              <a:solidFill>
                <a:schemeClr val="accent6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endParaRPr>
          </a:p>
          <a:p>
            <a:pPr algn="ctr">
              <a:defRPr/>
            </a:pPr>
            <a:r>
              <a:rPr lang="de-DE" sz="1600" b="1" dirty="0">
                <a:latin typeface="Calibri"/>
                <a:ea typeface="Calibri"/>
                <a:cs typeface="Calibri"/>
              </a:rPr>
              <a:t>(</a:t>
            </a:r>
            <a:r>
              <a:rPr lang="de-DE" sz="16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</a:t>
            </a:r>
            <a:r>
              <a:rPr lang="de-DE" sz="1200" b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endiconto</a:t>
            </a:r>
            <a:r>
              <a:rPr lang="de-DE" sz="1200" b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de-DE" sz="1200" b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cassa</a:t>
            </a:r>
            <a:r>
              <a:rPr lang="de-DE" sz="1200" b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in forma </a:t>
            </a:r>
            <a:r>
              <a:rPr lang="it-IT" sz="1200" b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sintetica e semplificata</a:t>
            </a:r>
            <a:r>
              <a:rPr lang="de-DE" sz="1600" b="1" dirty="0">
                <a:latin typeface="Calibri"/>
                <a:ea typeface="Calibri"/>
                <a:cs typeface="Calibri"/>
              </a:rPr>
              <a:t>)</a:t>
            </a:r>
            <a:endParaRPr lang="en-US" b="1" dirty="0">
              <a:cs typeface="Times New Roman"/>
            </a:endParaRPr>
          </a:p>
          <a:p>
            <a:pPr>
              <a:defRPr/>
            </a:pPr>
            <a:endParaRPr lang="de-DE" sz="1600" b="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>
              <a:defRPr/>
            </a:pP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Tutti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gli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enti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o senza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personalità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giuridica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entrate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fino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 € 60.000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nell‘anno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precedente</a:t>
            </a:r>
            <a:endParaRPr lang="de-DE" sz="1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>
              <a:defRPr/>
            </a:pPr>
            <a:r>
              <a:rPr lang="de-DE" sz="1200" dirty="0">
                <a:solidFill>
                  <a:srgbClr val="7878DE"/>
                </a:solidFill>
                <a:latin typeface="Calibri"/>
                <a:cs typeface="Calibri"/>
              </a:rPr>
              <a:t>(</a:t>
            </a:r>
            <a:r>
              <a:rPr lang="de-DE" sz="1200" dirty="0" err="1">
                <a:solidFill>
                  <a:srgbClr val="7878DE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Modello</a:t>
            </a:r>
            <a:r>
              <a:rPr lang="de-DE" sz="1200" dirty="0">
                <a:solidFill>
                  <a:srgbClr val="7878DE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</a:t>
            </a:r>
            <a:r>
              <a:rPr lang="de-DE" sz="1200" dirty="0">
                <a:solidFill>
                  <a:srgbClr val="7878DE"/>
                </a:solidFill>
                <a:latin typeface="Calibri"/>
                <a:cs typeface="Calibri"/>
              </a:rPr>
              <a:t> )</a:t>
            </a:r>
          </a:p>
          <a:p>
            <a:pPr>
              <a:defRPr/>
            </a:pPr>
            <a:endParaRPr lang="de-DE" sz="1200" dirty="0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de-DE" sz="1200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Attenzione</a:t>
            </a:r>
            <a:r>
              <a:rPr lang="de-DE" sz="1200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non può ancora essere utilizzato per l’esercizio di bilancio 2025</a:t>
            </a:r>
            <a:r>
              <a:rPr lang="de-DE" sz="1200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.</a:t>
            </a:r>
            <a:endParaRPr lang="de-DE" sz="12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it-IT" sz="1200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 frattempo può essere utilizzato il </a:t>
            </a:r>
            <a:r>
              <a:rPr lang="de-DE" sz="1200" dirty="0">
                <a:solidFill>
                  <a:srgbClr val="7878DE"/>
                </a:solidFill>
                <a:latin typeface="Calibri"/>
                <a:cs typeface="Calibri"/>
              </a:rPr>
              <a:t>(</a:t>
            </a:r>
            <a:r>
              <a:rPr lang="de-DE" sz="1200" dirty="0" err="1">
                <a:solidFill>
                  <a:srgbClr val="7878DE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Modello</a:t>
            </a:r>
            <a:r>
              <a:rPr lang="de-DE" sz="1200" dirty="0">
                <a:solidFill>
                  <a:srgbClr val="7878DE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</a:t>
            </a:r>
            <a:r>
              <a:rPr lang="de-DE" sz="1200" dirty="0">
                <a:solidFill>
                  <a:srgbClr val="7878DE"/>
                </a:solidFill>
                <a:latin typeface="Calibri"/>
                <a:cs typeface="Calibri"/>
              </a:rPr>
              <a:t>)</a:t>
            </a:r>
            <a:r>
              <a:rPr lang="de-DE" sz="1200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.</a:t>
            </a:r>
            <a:endParaRPr lang="de-DE" sz="12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Textfeld 4">
            <a:extLst>
              <a:ext uri="{FF2B5EF4-FFF2-40B4-BE49-F238E27FC236}">
                <a16:creationId xmlns:a16="http://schemas.microsoft.com/office/drawing/2014/main" id="{CA2137EC-7E34-A22E-0CDF-EB0379BFDA50}"/>
              </a:ext>
            </a:extLst>
          </p:cNvPr>
          <p:cNvSpPr txBox="1"/>
          <p:nvPr/>
        </p:nvSpPr>
        <p:spPr>
          <a:xfrm>
            <a:off x="5623250" y="3388839"/>
            <a:ext cx="2847716" cy="3170099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1600"/>
              </a:lnSpc>
              <a:spcBef>
                <a:spcPts val="0"/>
              </a:spcBef>
              <a:defRPr/>
            </a:pPr>
            <a:r>
              <a:rPr lang="de-DE" sz="1600" b="1" dirty="0" err="1">
                <a:latin typeface="Calibri"/>
                <a:ea typeface="Calibri"/>
                <a:cs typeface="Calibri"/>
              </a:rPr>
              <a:t>Modelli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A, B e C</a:t>
            </a:r>
            <a:endParaRPr lang="de-DE" sz="1600" b="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>
              <a:lnSpc>
                <a:spcPts val="1600"/>
              </a:lnSpc>
              <a:spcBef>
                <a:spcPts val="0"/>
              </a:spcBef>
              <a:defRPr/>
            </a:pPr>
            <a:r>
              <a:rPr lang="de-DE" sz="1600" b="1" dirty="0">
                <a:latin typeface="Calibri"/>
                <a:ea typeface="Calibri"/>
                <a:cs typeface="Calibri"/>
              </a:rPr>
              <a:t>(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B</a:t>
            </a:r>
            <a:r>
              <a:rPr lang="de-DE" sz="1200" b="1" dirty="0" err="1">
                <a:latin typeface="Calibri"/>
                <a:ea typeface="Calibri"/>
                <a:cs typeface="Calibri"/>
              </a:rPr>
              <a:t>ilancio</a:t>
            </a:r>
            <a:r>
              <a:rPr lang="de-DE" sz="1200" b="1" dirty="0">
                <a:latin typeface="Calibri"/>
                <a:ea typeface="Calibri"/>
                <a:cs typeface="Calibri"/>
              </a:rPr>
              <a:t> di </a:t>
            </a:r>
            <a:r>
              <a:rPr lang="de-DE" sz="1200" b="1" dirty="0" err="1">
                <a:latin typeface="Calibri"/>
                <a:ea typeface="Calibri"/>
                <a:cs typeface="Calibri"/>
              </a:rPr>
              <a:t>competenza</a:t>
            </a:r>
            <a:r>
              <a:rPr lang="de-DE" sz="1600" b="1" dirty="0">
                <a:latin typeface="Calibri"/>
                <a:ea typeface="Calibri"/>
                <a:cs typeface="Calibri"/>
              </a:rPr>
              <a:t>)</a:t>
            </a:r>
          </a:p>
          <a:p>
            <a:pPr algn="ctr">
              <a:lnSpc>
                <a:spcPts val="1600"/>
              </a:lnSpc>
              <a:spcBef>
                <a:spcPts val="0"/>
              </a:spcBef>
              <a:defRPr/>
            </a:pPr>
            <a:endParaRPr lang="de-DE" sz="1600" b="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>
              <a:lnSpc>
                <a:spcPts val="1600"/>
              </a:lnSpc>
              <a:spcBef>
                <a:spcPts val="0"/>
              </a:spcBef>
              <a:defRPr/>
            </a:pP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Enti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senza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personalità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giuridica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entrate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superiori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 € 300.000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nell‘anno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precedente</a:t>
            </a:r>
            <a:endParaRPr lang="de-DE" sz="1400" dirty="0">
              <a:solidFill>
                <a:srgbClr val="000000"/>
              </a:solidFill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ts val="1600"/>
              </a:lnSpc>
              <a:spcBef>
                <a:spcPts val="0"/>
              </a:spcBef>
              <a:defRPr/>
            </a:pPr>
            <a:r>
              <a:rPr lang="de-DE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</a:t>
            </a:r>
          </a:p>
          <a:p>
            <a:pPr algn="ctr">
              <a:lnSpc>
                <a:spcPts val="1600"/>
              </a:lnSpc>
              <a:spcBef>
                <a:spcPts val="0"/>
              </a:spcBef>
              <a:defRPr/>
            </a:pP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enti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personalità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giuridica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entrate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superiori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 € 60.000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nell‘anno</a:t>
            </a:r>
            <a:r>
              <a:rPr lang="de-DE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precedente</a:t>
            </a:r>
            <a:endParaRPr lang="de-DE" sz="1400" b="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ts val="1600"/>
              </a:lnSpc>
              <a:spcBef>
                <a:spcPts val="0"/>
              </a:spcBef>
              <a:defRPr/>
            </a:pPr>
            <a:endParaRPr lang="de-DE" sz="1200" dirty="0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ts val="1600"/>
              </a:lnSpc>
              <a:spcBef>
                <a:spcPts val="0"/>
              </a:spcBef>
              <a:defRPr/>
            </a:pPr>
            <a:r>
              <a:rPr lang="de-DE" sz="1200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Bilancio</a:t>
            </a:r>
            <a:r>
              <a:rPr lang="de-DE" sz="1200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de-DE" sz="1200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competenza</a:t>
            </a:r>
            <a:r>
              <a:rPr lang="de-DE" sz="1200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200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con</a:t>
            </a:r>
            <a:endParaRPr lang="de-DE" sz="1200" dirty="0">
              <a:solidFill>
                <a:srgbClr val="000000"/>
              </a:solidFill>
              <a:ea typeface="Calibri"/>
              <a:cs typeface="Times New Roman" panose="02020603050405020304" pitchFamily="18" charset="0"/>
            </a:endParaRPr>
          </a:p>
          <a:p>
            <a:pPr marL="171450" indent="-171450">
              <a:lnSpc>
                <a:spcPts val="16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de-DE" sz="1200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Stato</a:t>
            </a:r>
            <a:r>
              <a:rPr lang="de-DE" sz="1200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patrimoniale (</a:t>
            </a:r>
            <a:r>
              <a:rPr lang="de-DE" sz="1200" dirty="0" err="1">
                <a:solidFill>
                  <a:srgbClr val="7878DE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Modello</a:t>
            </a:r>
            <a:r>
              <a:rPr lang="de-DE" sz="1200" dirty="0">
                <a:solidFill>
                  <a:srgbClr val="7878DE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</a:t>
            </a:r>
            <a:r>
              <a:rPr lang="de-DE" sz="1200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)</a:t>
            </a:r>
            <a:endParaRPr lang="de-DE" sz="1200" dirty="0">
              <a:solidFill>
                <a:srgbClr val="000000"/>
              </a:solidFill>
              <a:ea typeface="Calibri"/>
              <a:cs typeface="Times New Roman" panose="02020603050405020304" pitchFamily="18" charset="0"/>
            </a:endParaRPr>
          </a:p>
          <a:p>
            <a:pPr marL="171450" indent="-171450">
              <a:lnSpc>
                <a:spcPts val="16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de-DE" sz="1200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Rendiconto</a:t>
            </a:r>
            <a:r>
              <a:rPr lang="de-DE" sz="1200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200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gestionale</a:t>
            </a:r>
            <a:r>
              <a:rPr lang="de-DE" sz="1200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</a:t>
            </a:r>
            <a:r>
              <a:rPr lang="de-DE" sz="1200" dirty="0" err="1">
                <a:solidFill>
                  <a:srgbClr val="7878DE"/>
                </a:solidFill>
                <a:latin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Modello</a:t>
            </a:r>
            <a:r>
              <a:rPr lang="de-DE" sz="1200" dirty="0">
                <a:solidFill>
                  <a:srgbClr val="7878DE"/>
                </a:solidFill>
                <a:latin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</a:t>
            </a:r>
            <a:r>
              <a:rPr lang="de-DE" sz="1200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)</a:t>
            </a:r>
            <a:endParaRPr lang="de-DE" sz="1200" dirty="0">
              <a:solidFill>
                <a:srgbClr val="000000"/>
              </a:solidFill>
              <a:ea typeface="Calibri"/>
              <a:cs typeface="Times New Roman" panose="02020603050405020304" pitchFamily="18" charset="0"/>
            </a:endParaRPr>
          </a:p>
          <a:p>
            <a:pPr marL="171450" indent="-171450">
              <a:lnSpc>
                <a:spcPts val="16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de-DE" sz="1200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Relazione</a:t>
            </a:r>
            <a:r>
              <a:rPr lang="de-DE" sz="1200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de-DE" sz="1200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missione</a:t>
            </a:r>
            <a:r>
              <a:rPr lang="de-DE" sz="1200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</a:t>
            </a:r>
            <a:r>
              <a:rPr lang="de-DE" sz="1200" dirty="0" err="1">
                <a:solidFill>
                  <a:srgbClr val="7878DE"/>
                </a:solidFill>
                <a:latin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Modello</a:t>
            </a:r>
            <a:r>
              <a:rPr lang="de-DE" sz="1200" dirty="0">
                <a:solidFill>
                  <a:srgbClr val="7878DE"/>
                </a:solidFill>
                <a:latin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</a:t>
            </a:r>
            <a:r>
              <a:rPr lang="de-DE" sz="1200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).</a:t>
            </a:r>
            <a:endParaRPr lang="de-DE" sz="1200" dirty="0"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DEC27CF-21CA-9C78-B179-9AD00AA3A653}"/>
              </a:ext>
            </a:extLst>
          </p:cNvPr>
          <p:cNvSpPr txBox="1"/>
          <p:nvPr/>
        </p:nvSpPr>
        <p:spPr>
          <a:xfrm>
            <a:off x="3156709" y="3407850"/>
            <a:ext cx="2412085" cy="1661993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de-DE" sz="1600" b="1" err="1">
                <a:latin typeface="Calibri"/>
                <a:ea typeface="Calibri"/>
                <a:cs typeface="Calibri"/>
              </a:rPr>
              <a:t>Modello</a:t>
            </a:r>
            <a:r>
              <a:rPr lang="de-DE" sz="1600" b="1">
                <a:latin typeface="Calibri"/>
                <a:ea typeface="Calibri"/>
                <a:cs typeface="Calibri"/>
              </a:rPr>
              <a:t> D </a:t>
            </a:r>
            <a:endParaRPr lang="de-DE" sz="1200">
              <a:solidFill>
                <a:schemeClr val="accent6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endParaRPr>
          </a:p>
          <a:p>
            <a:pPr algn="ctr">
              <a:defRPr/>
            </a:pPr>
            <a:r>
              <a:rPr lang="de-DE" sz="1600" b="1">
                <a:latin typeface="Calibri"/>
                <a:ea typeface="Calibri"/>
                <a:cs typeface="Calibri"/>
              </a:rPr>
              <a:t>(</a:t>
            </a:r>
            <a:r>
              <a:rPr lang="de-DE" sz="16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</a:t>
            </a:r>
            <a:r>
              <a:rPr lang="de-DE" sz="1200" b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endiconto</a:t>
            </a:r>
            <a:r>
              <a:rPr lang="de-DE" sz="1200" b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de-DE" sz="1200" b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cassa</a:t>
            </a:r>
            <a:r>
              <a:rPr lang="de-DE" sz="1600" b="1">
                <a:latin typeface="Calibri"/>
                <a:ea typeface="Calibri"/>
                <a:cs typeface="Calibri"/>
              </a:rPr>
              <a:t>)</a:t>
            </a:r>
            <a:endParaRPr lang="en-US" b="1">
              <a:cs typeface="Times New Roman"/>
            </a:endParaRPr>
          </a:p>
          <a:p>
            <a:pPr>
              <a:defRPr/>
            </a:pPr>
            <a:endParaRPr lang="de-DE" sz="16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>
              <a:defRPr/>
            </a:pP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Enti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senza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personalità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giuridica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entrate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fino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 € 300.000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nell‘anno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precedente</a:t>
            </a:r>
            <a:endParaRPr lang="de-DE" sz="1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>
              <a:defRPr/>
            </a:pPr>
            <a:r>
              <a:rPr lang="de-DE" sz="1200">
                <a:solidFill>
                  <a:srgbClr val="7878DE"/>
                </a:solidFill>
                <a:latin typeface="Calibri"/>
                <a:cs typeface="Calibri"/>
              </a:rPr>
              <a:t>(</a:t>
            </a:r>
            <a:r>
              <a:rPr lang="de-DE" sz="1200" err="1">
                <a:solidFill>
                  <a:srgbClr val="7878DE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Modello</a:t>
            </a:r>
            <a:r>
              <a:rPr lang="de-DE" sz="1200">
                <a:solidFill>
                  <a:srgbClr val="7878DE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</a:t>
            </a:r>
            <a:r>
              <a:rPr lang="de-DE" sz="1200">
                <a:solidFill>
                  <a:srgbClr val="7878DE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8" name="Textfeld 4">
            <a:extLst>
              <a:ext uri="{FF2B5EF4-FFF2-40B4-BE49-F238E27FC236}">
                <a16:creationId xmlns:a16="http://schemas.microsoft.com/office/drawing/2014/main" id="{D3506384-4EFE-5D88-D054-48431090D747}"/>
              </a:ext>
            </a:extLst>
          </p:cNvPr>
          <p:cNvSpPr txBox="1"/>
          <p:nvPr/>
        </p:nvSpPr>
        <p:spPr>
          <a:xfrm>
            <a:off x="1859194" y="2796995"/>
            <a:ext cx="5441724" cy="299056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1600"/>
              </a:lnSpc>
              <a:spcBef>
                <a:spcPts val="0"/>
              </a:spcBef>
              <a:defRPr/>
            </a:pPr>
            <a:r>
              <a:rPr lang="de-DE" sz="1600" b="1" err="1">
                <a:latin typeface="Calibri"/>
                <a:ea typeface="Calibri"/>
                <a:cs typeface="Calibri"/>
              </a:rPr>
              <a:t>utilizzo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dei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modelli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prescritti</a:t>
            </a:r>
            <a:endParaRPr lang="de-DE" sz="1600" b="1">
              <a:latin typeface="Calibri"/>
              <a:ea typeface="Calibri"/>
              <a:cs typeface="Calibri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1D3162C-60EE-C77C-1364-17A6149E3620}"/>
              </a:ext>
            </a:extLst>
          </p:cNvPr>
          <p:cNvSpPr/>
          <p:nvPr/>
        </p:nvSpPr>
        <p:spPr bwMode="auto">
          <a:xfrm>
            <a:off x="2352873" y="3128404"/>
            <a:ext cx="411187" cy="308216"/>
          </a:xfrm>
          <a:prstGeom prst="downArrow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955815A-94B0-4250-B17C-F1C1A9BD69B9}"/>
              </a:ext>
            </a:extLst>
          </p:cNvPr>
          <p:cNvSpPr/>
          <p:nvPr/>
        </p:nvSpPr>
        <p:spPr bwMode="auto">
          <a:xfrm>
            <a:off x="4216560" y="3128404"/>
            <a:ext cx="411187" cy="308216"/>
          </a:xfrm>
          <a:prstGeom prst="downArrow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1F6C4DD-2A44-C188-D076-D25AD5593378}"/>
              </a:ext>
            </a:extLst>
          </p:cNvPr>
          <p:cNvSpPr/>
          <p:nvPr/>
        </p:nvSpPr>
        <p:spPr bwMode="auto">
          <a:xfrm>
            <a:off x="6395342" y="3119224"/>
            <a:ext cx="429548" cy="317395"/>
          </a:xfrm>
          <a:prstGeom prst="downArrow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36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4F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D19D2C-DD4B-D1A2-343E-3431EF7C4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600A0E76-BBAD-BA02-94B9-9F8183532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7171" name="Line 16">
            <a:extLst>
              <a:ext uri="{FF2B5EF4-FFF2-40B4-BE49-F238E27FC236}">
                <a16:creationId xmlns:a16="http://schemas.microsoft.com/office/drawing/2014/main" id="{081E52B5-14DF-2B21-0912-436ED3D2ED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2" name="Line 18">
            <a:extLst>
              <a:ext uri="{FF2B5EF4-FFF2-40B4-BE49-F238E27FC236}">
                <a16:creationId xmlns:a16="http://schemas.microsoft.com/office/drawing/2014/main" id="{6C3EE96E-C05B-B7CC-F21F-3432981FD6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2225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3" name="Rectangle 20">
            <a:extLst>
              <a:ext uri="{FF2B5EF4-FFF2-40B4-BE49-F238E27FC236}">
                <a16:creationId xmlns:a16="http://schemas.microsoft.com/office/drawing/2014/main" id="{1562252E-DF86-A29C-D7BD-3B7D25156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452438"/>
            <a:ext cx="326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2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7174" name="Rectangle 21">
            <a:extLst>
              <a:ext uri="{FF2B5EF4-FFF2-40B4-BE49-F238E27FC236}">
                <a16:creationId xmlns:a16="http://schemas.microsoft.com/office/drawing/2014/main" id="{2D185B62-C880-71D1-0642-56344EA6A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452438"/>
            <a:ext cx="3965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sz="12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7175" name="Text Box 22">
            <a:extLst>
              <a:ext uri="{FF2B5EF4-FFF2-40B4-BE49-F238E27FC236}">
                <a16:creationId xmlns:a16="http://schemas.microsoft.com/office/drawing/2014/main" id="{14B30410-D5FB-C741-6C79-2CD0DD132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719138"/>
            <a:ext cx="32448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300"/>
              </a:lnSpc>
            </a:pPr>
            <a:r>
              <a:rPr lang="it-IT" altLang="de-DE" sz="1100" b="1">
                <a:latin typeface="Arial" panose="020B0604020202020204" pitchFamily="34" charset="0"/>
              </a:rPr>
              <a:t>Dipartimento Coesione sociale, </a:t>
            </a:r>
          </a:p>
          <a:p>
            <a:pPr>
              <a:lnSpc>
                <a:spcPts val="1300"/>
              </a:lnSpc>
            </a:pPr>
            <a:r>
              <a:rPr lang="it-IT" altLang="de-DE" sz="1100" b="1">
                <a:latin typeface="Arial" panose="020B0604020202020204" pitchFamily="34" charset="0"/>
              </a:rPr>
              <a:t>Famiglia, Anziani, Cooperative e Volontariato</a:t>
            </a:r>
          </a:p>
          <a:p>
            <a:pPr>
              <a:lnSpc>
                <a:spcPts val="1300"/>
              </a:lnSpc>
            </a:pPr>
            <a:endParaRPr lang="it-IT" altLang="de-DE" sz="1100">
              <a:latin typeface="Arial" panose="020B0604020202020204" pitchFamily="34" charset="0"/>
            </a:endParaRPr>
          </a:p>
        </p:txBody>
      </p:sp>
      <p:sp>
        <p:nvSpPr>
          <p:cNvPr id="7176" name="Text Box 23">
            <a:extLst>
              <a:ext uri="{FF2B5EF4-FFF2-40B4-BE49-F238E27FC236}">
                <a16:creationId xmlns:a16="http://schemas.microsoft.com/office/drawing/2014/main" id="{48D29BA8-286F-966F-CEF7-750AE309B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719138"/>
            <a:ext cx="36782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ts val="1300"/>
              </a:lnSpc>
            </a:pPr>
            <a:r>
              <a:rPr lang="de-DE" altLang="de-DE" sz="1100" b="1">
                <a:latin typeface="Arial" panose="020B0604020202020204" pitchFamily="34" charset="0"/>
              </a:rPr>
              <a:t>Ressort Sozialer Zusammenhalt, </a:t>
            </a:r>
          </a:p>
          <a:p>
            <a:pPr algn="r">
              <a:lnSpc>
                <a:spcPts val="1300"/>
              </a:lnSpc>
            </a:pPr>
            <a:r>
              <a:rPr lang="de-DE" altLang="de-DE" sz="1100" b="1">
                <a:latin typeface="Arial" panose="020B0604020202020204" pitchFamily="34" charset="0"/>
              </a:rPr>
              <a:t>Familie, Senioren, Genossenschaften und Ehrenamt</a:t>
            </a:r>
            <a:endParaRPr lang="de-DE" altLang="de-DE" sz="1100">
              <a:latin typeface="Arial" panose="020B0604020202020204" pitchFamily="34" charset="0"/>
            </a:endParaRPr>
          </a:p>
        </p:txBody>
      </p:sp>
      <p:sp>
        <p:nvSpPr>
          <p:cNvPr id="7177" name="Text Box 24">
            <a:extLst>
              <a:ext uri="{FF2B5EF4-FFF2-40B4-BE49-F238E27FC236}">
                <a16:creationId xmlns:a16="http://schemas.microsoft.com/office/drawing/2014/main" id="{49ECD355-756B-45F3-29AF-2A3648BC6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1179513"/>
            <a:ext cx="2735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ts val="1200"/>
              </a:lnSpc>
            </a:pPr>
            <a:r>
              <a:rPr lang="de-DE" altLang="de-DE" sz="1100">
                <a:latin typeface="Arial" panose="020B0604020202020204" pitchFamily="34" charset="0"/>
              </a:rPr>
              <a:t>Amt für Freiwilligenwesen und Solidarität</a:t>
            </a:r>
          </a:p>
        </p:txBody>
      </p:sp>
      <p:sp>
        <p:nvSpPr>
          <p:cNvPr id="7178" name="Text Box 25">
            <a:extLst>
              <a:ext uri="{FF2B5EF4-FFF2-40B4-BE49-F238E27FC236}">
                <a16:creationId xmlns:a16="http://schemas.microsoft.com/office/drawing/2014/main" id="{AEC96D2B-E144-80B2-3EEF-05E0277E3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8" y="1158875"/>
            <a:ext cx="21685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it-IT" altLang="de-DE" sz="1100">
                <a:latin typeface="Arial" panose="020B0604020202020204" pitchFamily="34" charset="0"/>
              </a:rPr>
              <a:t>Ufficio Volontariato e solidarietà</a:t>
            </a:r>
          </a:p>
        </p:txBody>
      </p:sp>
      <p:pic>
        <p:nvPicPr>
          <p:cNvPr id="7183" name="Picture 38">
            <a:extLst>
              <a:ext uri="{FF2B5EF4-FFF2-40B4-BE49-F238E27FC236}">
                <a16:creationId xmlns:a16="http://schemas.microsoft.com/office/drawing/2014/main" id="{C3EE2841-E365-8A7A-6018-FEA68DF69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58775"/>
            <a:ext cx="71913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5AE0B94-6DEB-D72D-CC66-D5F65C2C531D}"/>
              </a:ext>
            </a:extLst>
          </p:cNvPr>
          <p:cNvSpPr/>
          <p:nvPr/>
        </p:nvSpPr>
        <p:spPr>
          <a:xfrm>
            <a:off x="211138" y="262700"/>
            <a:ext cx="8774112" cy="1293722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652E2BF-99B2-582E-9C99-3D79E902B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33" y="349324"/>
            <a:ext cx="7886700" cy="687388"/>
          </a:xfrm>
          <a:prstGeom prst="rect">
            <a:avLst/>
          </a:prstGeom>
          <a:solidFill>
            <a:srgbClr val="FFC9C9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de-DE" altLang="de-DE" sz="2600" err="1">
                <a:latin typeface="Calibri" panose="020F0502020204030204" pitchFamily="34" charset="0"/>
                <a:cs typeface="Calibri" panose="020F0502020204030204" pitchFamily="34" charset="0"/>
              </a:rPr>
              <a:t>Programma</a:t>
            </a:r>
            <a:r>
              <a:rPr lang="de-DE" altLang="de-DE" sz="2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600" err="1">
                <a:latin typeface="Calibri" panose="020F0502020204030204" pitchFamily="34" charset="0"/>
                <a:cs typeface="Calibri" panose="020F0502020204030204" pitchFamily="34" charset="0"/>
              </a:rPr>
              <a:t>dell'evento</a:t>
            </a:r>
            <a:r>
              <a:rPr lang="de-DE" altLang="de-DE" sz="2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600" err="1">
                <a:latin typeface="Calibri" panose="020F0502020204030204" pitchFamily="34" charset="0"/>
                <a:cs typeface="Calibri" panose="020F0502020204030204" pitchFamily="34" charset="0"/>
              </a:rPr>
              <a:t>odierno</a:t>
            </a:r>
            <a:endParaRPr lang="de-DE" altLang="de-DE" sz="2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E9CBD9F-E291-59BC-6098-BEE00797CCBC}"/>
              </a:ext>
            </a:extLst>
          </p:cNvPr>
          <p:cNvSpPr txBox="1"/>
          <p:nvPr/>
        </p:nvSpPr>
        <p:spPr>
          <a:xfrm>
            <a:off x="659972" y="1087663"/>
            <a:ext cx="7876803" cy="52247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sz="1600" b="1">
                <a:latin typeface="Calibri"/>
                <a:ea typeface="Calibri"/>
                <a:cs typeface="Calibri"/>
              </a:rPr>
              <a:t>Effetti e presupposti dell’iscrizione nel Runt</a:t>
            </a:r>
            <a:r>
              <a:rPr lang="it-IT" sz="1600" b="1">
                <a:latin typeface="Times New Roman"/>
                <a:ea typeface="Calibri"/>
                <a:cs typeface="Times New Roman"/>
              </a:rPr>
              <a:t>s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Le sezioni più importanti e i relativi vantaggi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de-DE" sz="1600" b="1">
                <a:latin typeface="Calibri"/>
                <a:ea typeface="Calibri"/>
                <a:cs typeface="Calibri"/>
              </a:rPr>
              <a:t>I </a:t>
            </a:r>
            <a:r>
              <a:rPr lang="de-DE" sz="1600" b="1" err="1">
                <a:latin typeface="Calibri"/>
                <a:ea typeface="Calibri"/>
                <a:cs typeface="Calibri"/>
              </a:rPr>
              <a:t>controlli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nel</a:t>
            </a:r>
            <a:r>
              <a:rPr lang="de-DE" sz="1600" b="1">
                <a:latin typeface="Calibri"/>
                <a:ea typeface="Calibri"/>
                <a:cs typeface="Calibri"/>
              </a:rPr>
              <a:t> Runts - </a:t>
            </a:r>
            <a:r>
              <a:rPr lang="de-DE" sz="1600" b="1" err="1">
                <a:latin typeface="Calibri"/>
                <a:ea typeface="Calibri"/>
                <a:cs typeface="Calibri"/>
              </a:rPr>
              <a:t>informazioni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generali</a:t>
            </a:r>
            <a:endParaRPr lang="de-DE" sz="1600" b="1"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de-DE" sz="1600" b="1">
                <a:latin typeface="Calibri"/>
                <a:ea typeface="Calibri"/>
                <a:cs typeface="Calibri"/>
              </a:rPr>
              <a:t>Come </a:t>
            </a:r>
            <a:r>
              <a:rPr lang="de-DE" sz="1600" b="1" err="1">
                <a:latin typeface="Calibri"/>
                <a:ea typeface="Calibri"/>
                <a:cs typeface="Calibri"/>
              </a:rPr>
              <a:t>posso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adempiere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agli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obblighi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nel</a:t>
            </a:r>
            <a:r>
              <a:rPr lang="de-DE" sz="1600" b="1">
                <a:latin typeface="Calibri"/>
                <a:ea typeface="Calibri"/>
                <a:cs typeface="Calibri"/>
              </a:rPr>
              <a:t> Runts?</a:t>
            </a:r>
          </a:p>
          <a:p>
            <a:pPr>
              <a:lnSpc>
                <a:spcPct val="150000"/>
              </a:lnSpc>
            </a:pPr>
            <a:r>
              <a:rPr lang="de-DE" sz="1600">
                <a:latin typeface="Calibri"/>
                <a:ea typeface="Calibri"/>
                <a:cs typeface="Calibri"/>
              </a:rPr>
              <a:t> a) </a:t>
            </a:r>
            <a:r>
              <a:rPr lang="de-DE" sz="1600" err="1">
                <a:latin typeface="Calibri"/>
                <a:ea typeface="Calibri"/>
                <a:cs typeface="Calibri"/>
              </a:rPr>
              <a:t>Panoramica</a:t>
            </a:r>
            <a:r>
              <a:rPr lang="de-DE" sz="1600">
                <a:latin typeface="Calibri"/>
                <a:ea typeface="Calibri"/>
                <a:cs typeface="Calibri"/>
              </a:rPr>
              <a:t> </a:t>
            </a:r>
            <a:r>
              <a:rPr lang="de-DE" sz="1600" err="1">
                <a:latin typeface="Calibri"/>
                <a:ea typeface="Calibri"/>
                <a:cs typeface="Calibri"/>
              </a:rPr>
              <a:t>generale</a:t>
            </a:r>
            <a:r>
              <a:rPr lang="de-DE" sz="1600">
                <a:latin typeface="Calibri"/>
                <a:ea typeface="Calibri"/>
                <a:cs typeface="Calibri"/>
              </a:rPr>
              <a:t> del </a:t>
            </a:r>
            <a:r>
              <a:rPr lang="de-DE" sz="1600" err="1">
                <a:latin typeface="Calibri"/>
                <a:ea typeface="Calibri"/>
                <a:cs typeface="Calibri"/>
              </a:rPr>
              <a:t>portale</a:t>
            </a:r>
            <a:r>
              <a:rPr lang="de-DE" sz="1600">
                <a:latin typeface="Calibri"/>
                <a:ea typeface="Calibri"/>
                <a:cs typeface="Calibri"/>
              </a:rPr>
              <a:t> Runts</a:t>
            </a:r>
            <a:endParaRPr lang="en-US" sz="1600">
              <a:latin typeface="Calibri"/>
              <a:ea typeface="Calibri"/>
              <a:cs typeface="Calibri"/>
            </a:endParaRPr>
          </a:p>
          <a:p>
            <a:pPr marL="193675">
              <a:lnSpc>
                <a:spcPct val="150000"/>
              </a:lnSpc>
            </a:pPr>
            <a:r>
              <a:rPr lang="de-DE" sz="1600">
                <a:latin typeface="Calibri"/>
                <a:ea typeface="Calibri"/>
                <a:cs typeface="Calibri"/>
              </a:rPr>
              <a:t>b) </a:t>
            </a:r>
            <a:r>
              <a:rPr lang="de-DE" sz="1600" err="1">
                <a:latin typeface="Calibri"/>
                <a:ea typeface="Calibri"/>
                <a:cs typeface="Calibri"/>
              </a:rPr>
              <a:t>Pratica</a:t>
            </a:r>
            <a:r>
              <a:rPr lang="de-DE" sz="1600">
                <a:latin typeface="Calibri"/>
                <a:ea typeface="Calibri"/>
                <a:cs typeface="Calibri"/>
              </a:rPr>
              <a:t> di </a:t>
            </a:r>
            <a:r>
              <a:rPr lang="de-DE" sz="1600" err="1">
                <a:latin typeface="Calibri"/>
                <a:ea typeface="Calibri"/>
                <a:cs typeface="Calibri"/>
              </a:rPr>
              <a:t>variazione</a:t>
            </a:r>
            <a:endParaRPr lang="en-US" sz="1600">
              <a:latin typeface="Calibri"/>
              <a:ea typeface="Calibri"/>
              <a:cs typeface="Calibri"/>
            </a:endParaRPr>
          </a:p>
          <a:p>
            <a:pPr marL="193675">
              <a:lnSpc>
                <a:spcPct val="150000"/>
              </a:lnSpc>
            </a:pPr>
            <a:r>
              <a:rPr lang="de-DE" sz="1600">
                <a:latin typeface="Calibri"/>
                <a:ea typeface="Calibri"/>
                <a:cs typeface="Calibri"/>
              </a:rPr>
              <a:t>c) </a:t>
            </a:r>
            <a:r>
              <a:rPr lang="de-DE" sz="1600" err="1">
                <a:latin typeface="Calibri"/>
                <a:ea typeface="Calibri"/>
                <a:cs typeface="Calibri"/>
              </a:rPr>
              <a:t>Deposito</a:t>
            </a:r>
            <a:r>
              <a:rPr lang="de-DE" sz="1600">
                <a:latin typeface="Calibri"/>
                <a:ea typeface="Calibri"/>
                <a:cs typeface="Calibri"/>
              </a:rPr>
              <a:t> </a:t>
            </a:r>
            <a:r>
              <a:rPr lang="de-DE" sz="1600" err="1">
                <a:latin typeface="Calibri"/>
                <a:ea typeface="Calibri"/>
                <a:cs typeface="Calibri"/>
              </a:rPr>
              <a:t>bilancio</a:t>
            </a:r>
            <a:endParaRPr lang="de-DE"/>
          </a:p>
          <a:p>
            <a:pPr>
              <a:lnSpc>
                <a:spcPct val="150000"/>
              </a:lnSpc>
            </a:pPr>
            <a:r>
              <a:rPr lang="de-DE" sz="1600" b="1">
                <a:latin typeface="Calibri"/>
                <a:ea typeface="Calibri"/>
                <a:cs typeface="Calibri"/>
              </a:rPr>
              <a:t>5. Come </a:t>
            </a:r>
            <a:r>
              <a:rPr lang="de-DE" sz="1600" b="1" err="1">
                <a:latin typeface="Calibri"/>
                <a:ea typeface="Calibri"/>
                <a:cs typeface="Calibri"/>
              </a:rPr>
              <a:t>posso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adempiere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agli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altri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obblighi</a:t>
            </a:r>
            <a:r>
              <a:rPr lang="de-DE" sz="1600" b="1">
                <a:latin typeface="Calibri"/>
                <a:ea typeface="Calibri"/>
                <a:cs typeface="Calibri"/>
              </a:rPr>
              <a:t>?</a:t>
            </a:r>
          </a:p>
          <a:p>
            <a:pPr marL="536575" indent="-342900">
              <a:lnSpc>
                <a:spcPct val="150000"/>
              </a:lnSpc>
              <a:buAutoNum type="alphaLcParenR"/>
            </a:pPr>
            <a:r>
              <a:rPr lang="de-DE" sz="1600">
                <a:latin typeface="Calibri"/>
                <a:ea typeface="Calibri"/>
                <a:cs typeface="Calibri"/>
              </a:rPr>
              <a:t>Libri </a:t>
            </a:r>
            <a:r>
              <a:rPr lang="de-DE" sz="1600" err="1">
                <a:latin typeface="Calibri"/>
                <a:ea typeface="Calibri"/>
                <a:cs typeface="Calibri"/>
              </a:rPr>
              <a:t>obbligatori</a:t>
            </a:r>
            <a:endParaRPr lang="de-DE" sz="1600">
              <a:latin typeface="Calibri"/>
              <a:ea typeface="Calibri"/>
              <a:cs typeface="Calibri"/>
            </a:endParaRPr>
          </a:p>
          <a:p>
            <a:pPr marL="536575" indent="-342900">
              <a:lnSpc>
                <a:spcPct val="150000"/>
              </a:lnSpc>
              <a:buAutoNum type="alphaLcParenR"/>
            </a:pPr>
            <a:r>
              <a:rPr lang="de-DE" sz="1600" err="1">
                <a:latin typeface="Calibri"/>
                <a:ea typeface="Calibri"/>
                <a:cs typeface="Calibri"/>
              </a:rPr>
              <a:t>Assicurazione</a:t>
            </a:r>
            <a:r>
              <a:rPr lang="de-DE" sz="1600">
                <a:latin typeface="Calibri"/>
                <a:ea typeface="Calibri"/>
                <a:cs typeface="Calibri"/>
              </a:rPr>
              <a:t> per i </a:t>
            </a:r>
            <a:r>
              <a:rPr lang="de-DE" sz="1600" err="1">
                <a:latin typeface="Calibri"/>
                <a:ea typeface="Calibri"/>
                <a:cs typeface="Calibri"/>
              </a:rPr>
              <a:t>volontari</a:t>
            </a:r>
            <a:endParaRPr lang="de-DE" sz="1600">
              <a:latin typeface="Calibri"/>
              <a:ea typeface="Calibri"/>
              <a:cs typeface="Calibri"/>
            </a:endParaRPr>
          </a:p>
          <a:p>
            <a:pPr marL="536575" indent="-342900">
              <a:lnSpc>
                <a:spcPct val="150000"/>
              </a:lnSpc>
              <a:buAutoNum type="alphaLcParenR"/>
            </a:pPr>
            <a:r>
              <a:rPr lang="de-DE" sz="1600">
                <a:latin typeface="Calibri"/>
                <a:ea typeface="Calibri"/>
                <a:cs typeface="Calibri"/>
              </a:rPr>
              <a:t>Notifica in </a:t>
            </a:r>
            <a:r>
              <a:rPr lang="de-DE" sz="1600" err="1">
                <a:latin typeface="Calibri"/>
                <a:ea typeface="Calibri"/>
                <a:cs typeface="Calibri"/>
              </a:rPr>
              <a:t>casi</a:t>
            </a:r>
            <a:r>
              <a:rPr lang="de-DE" sz="1600">
                <a:latin typeface="Calibri"/>
                <a:ea typeface="Calibri"/>
                <a:cs typeface="Calibri"/>
              </a:rPr>
              <a:t> </a:t>
            </a:r>
            <a:r>
              <a:rPr lang="de-DE" sz="1600" err="1">
                <a:latin typeface="Calibri"/>
                <a:ea typeface="Calibri"/>
                <a:cs typeface="Calibri"/>
              </a:rPr>
              <a:t>particolari</a:t>
            </a:r>
            <a:endParaRPr lang="de-DE" sz="1600">
              <a:latin typeface="Calibri"/>
              <a:ea typeface="Calibri"/>
              <a:cs typeface="Calibri"/>
            </a:endParaRPr>
          </a:p>
          <a:p>
            <a:pPr lvl="0">
              <a:lnSpc>
                <a:spcPct val="150000"/>
              </a:lnSpc>
            </a:pPr>
            <a:r>
              <a:rPr lang="de-DE" sz="1600" b="1">
                <a:latin typeface="Calibri"/>
                <a:ea typeface="Calibri"/>
                <a:cs typeface="Calibri"/>
              </a:rPr>
              <a:t>6. </a:t>
            </a:r>
            <a:r>
              <a:rPr lang="de-DE" sz="1600" b="1" err="1">
                <a:latin typeface="Calibri"/>
                <a:ea typeface="Calibri"/>
                <a:cs typeface="Calibri"/>
              </a:rPr>
              <a:t>Novità</a:t>
            </a:r>
            <a:endParaRPr lang="de-DE" sz="1600" b="1">
              <a:latin typeface="Calibri"/>
              <a:ea typeface="Calibri"/>
              <a:cs typeface="Calibri"/>
            </a:endParaRPr>
          </a:p>
          <a:p>
            <a:pPr lvl="0">
              <a:lnSpc>
                <a:spcPct val="150000"/>
              </a:lnSpc>
            </a:pPr>
            <a:r>
              <a:rPr lang="de-DE" sz="1600" b="1">
                <a:latin typeface="Calibri"/>
                <a:ea typeface="Calibri"/>
                <a:cs typeface="Calibri"/>
              </a:rPr>
              <a:t>7. </a:t>
            </a:r>
            <a:r>
              <a:rPr lang="de-DE" sz="1600" b="1" err="1">
                <a:latin typeface="Calibri"/>
                <a:ea typeface="Calibri"/>
                <a:cs typeface="Calibri"/>
              </a:rPr>
              <a:t>Domande</a:t>
            </a:r>
            <a:endParaRPr lang="de-DE" sz="1600" b="1">
              <a:latin typeface="Calibri"/>
              <a:ea typeface="Calibri"/>
              <a:cs typeface="Calibri"/>
            </a:endParaRPr>
          </a:p>
          <a:p>
            <a:pPr lvl="0">
              <a:lnSpc>
                <a:spcPct val="150000"/>
              </a:lnSpc>
            </a:pPr>
            <a:r>
              <a:rPr lang="de-DE" sz="1600" b="1">
                <a:latin typeface="Calibri"/>
                <a:ea typeface="Calibri"/>
                <a:cs typeface="Calibri"/>
              </a:rPr>
              <a:t>8. </a:t>
            </a:r>
            <a:r>
              <a:rPr lang="de-DE" sz="1600" b="1" err="1">
                <a:latin typeface="Calibri"/>
                <a:ea typeface="Calibri"/>
                <a:cs typeface="Calibri"/>
              </a:rPr>
              <a:t>Contatti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utili</a:t>
            </a:r>
            <a:endParaRPr lang="de-DE" sz="1600" b="1">
              <a:latin typeface="Calibri"/>
              <a:ea typeface="Calibri"/>
              <a:cs typeface="Calibri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43CF9BD-7B1C-074C-0BF8-9641701B8D86}"/>
              </a:ext>
            </a:extLst>
          </p:cNvPr>
          <p:cNvSpPr/>
          <p:nvPr/>
        </p:nvSpPr>
        <p:spPr>
          <a:xfrm>
            <a:off x="414779" y="6255870"/>
            <a:ext cx="8446339" cy="545921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Grafik 4" descr="Ein Bild, das Logo, Symbol,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7AC86A77-7929-66B3-455C-4CAF3A212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4" y="6188894"/>
            <a:ext cx="536155" cy="572098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FABEED4-5F6D-24F8-CADB-CBC19A6A6C6F}"/>
              </a:ext>
            </a:extLst>
          </p:cNvPr>
          <p:cNvSpPr/>
          <p:nvPr/>
        </p:nvSpPr>
        <p:spPr>
          <a:xfrm>
            <a:off x="8034705" y="6361190"/>
            <a:ext cx="449419" cy="407709"/>
          </a:xfrm>
          <a:prstGeom prst="rect">
            <a:avLst/>
          </a:prstGeom>
          <a:noFill/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-6-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075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800C3-2B50-87A4-A421-49BB65948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9FC8135C-F535-1B60-4D49-70BE2878C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9318" y="365125"/>
            <a:ext cx="8316383" cy="615950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400">
                <a:latin typeface="Calibri"/>
                <a:ea typeface="Calibri"/>
                <a:cs typeface="Calibri"/>
              </a:rPr>
              <a:t>4. Come posso adempiere agli obblighi nel Runts?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868DFB-16F2-1545-A57B-06E427222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861" y="1079320"/>
            <a:ext cx="7886700" cy="5624679"/>
          </a:xfrm>
        </p:spPr>
        <p:txBody>
          <a:bodyPr lIns="91440" tIns="45720" rIns="91440" bIns="45720" anchor="t"/>
          <a:lstStyle/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de-DE" sz="1400" b="1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 b="1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buFontTx/>
              <a:buChar char="•"/>
              <a:defRPr/>
            </a:pPr>
            <a:endParaRPr lang="de-DE" sz="140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buFontTx/>
              <a:buChar char="•"/>
              <a:defRPr/>
            </a:pPr>
            <a:endParaRPr lang="de-DE" sz="140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buFontTx/>
              <a:buChar char="•"/>
              <a:defRPr/>
            </a:pPr>
            <a:endParaRPr lang="de-DE" sz="14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Char char="-"/>
              <a:defRPr/>
            </a:pPr>
            <a:endParaRPr lang="de-DE" sz="14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de-DE" sz="1400" b="1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buFontTx/>
              <a:buChar char="-"/>
              <a:defRPr/>
            </a:pPr>
            <a:endParaRPr lang="de-DE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D6BC0A8-0C07-C892-8C07-A02FB67ECEA3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4C2FF19-4A61-B096-16FA-0A6F0C227BCF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5A9858A-19C7-D251-2022-0544B693F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4">
            <a:extLst>
              <a:ext uri="{FF2B5EF4-FFF2-40B4-BE49-F238E27FC236}">
                <a16:creationId xmlns:a16="http://schemas.microsoft.com/office/drawing/2014/main" id="{198C8B60-69CA-5B0F-E27E-DD05E5D262C7}"/>
              </a:ext>
            </a:extLst>
          </p:cNvPr>
          <p:cNvSpPr txBox="1"/>
          <p:nvPr/>
        </p:nvSpPr>
        <p:spPr>
          <a:xfrm>
            <a:off x="2057976" y="2705309"/>
            <a:ext cx="5441724" cy="299056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1600"/>
              </a:lnSpc>
              <a:spcBef>
                <a:spcPts val="0"/>
              </a:spcBef>
              <a:defRPr/>
            </a:pPr>
            <a:r>
              <a:rPr lang="it-IT" sz="1600" b="1">
                <a:latin typeface="Calibri"/>
                <a:ea typeface="Calibri"/>
                <a:cs typeface="Calibri"/>
              </a:rPr>
              <a:t>Entro 180 giorni dalla chiusura dell'esercizio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5C4932E5-7511-60E1-33B5-81E2AEB3F317}"/>
              </a:ext>
            </a:extLst>
          </p:cNvPr>
          <p:cNvSpPr/>
          <p:nvPr/>
        </p:nvSpPr>
        <p:spPr bwMode="auto">
          <a:xfrm>
            <a:off x="6429531" y="3074604"/>
            <a:ext cx="287488" cy="341435"/>
          </a:xfrm>
          <a:prstGeom prst="downArrow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Ellipse 16">
            <a:extLst>
              <a:ext uri="{FF2B5EF4-FFF2-40B4-BE49-F238E27FC236}">
                <a16:creationId xmlns:a16="http://schemas.microsoft.com/office/drawing/2014/main" id="{2E1C4696-D265-0EED-43FD-952EEFEB7F96}"/>
              </a:ext>
            </a:extLst>
          </p:cNvPr>
          <p:cNvSpPr/>
          <p:nvPr/>
        </p:nvSpPr>
        <p:spPr bwMode="auto">
          <a:xfrm>
            <a:off x="574850" y="3343350"/>
            <a:ext cx="2658941" cy="2250519"/>
          </a:xfrm>
          <a:prstGeom prst="ellipse">
            <a:avLst/>
          </a:prstGeom>
          <a:solidFill>
            <a:srgbClr val="E4F2FF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>
                <a:latin typeface="Calibri"/>
                <a:ea typeface="Calibri"/>
                <a:cs typeface="Calibri"/>
              </a:rPr>
              <a:t>Deposito della</a:t>
            </a:r>
          </a:p>
          <a:p>
            <a:pPr algn="ctr">
              <a:spcBef>
                <a:spcPct val="50000"/>
              </a:spcBef>
            </a:pPr>
            <a:r>
              <a:rPr lang="it-IT" sz="1400" b="1" dirty="0">
                <a:latin typeface="Calibri"/>
                <a:ea typeface="Calibri"/>
                <a:cs typeface="Calibri"/>
              </a:rPr>
              <a:t>relazione sulla raccolta fondi</a:t>
            </a:r>
          </a:p>
          <a:p>
            <a:pPr algn="ctr">
              <a:spcBef>
                <a:spcPct val="50000"/>
              </a:spcBef>
            </a:pPr>
            <a:r>
              <a:rPr lang="it-IT" sz="1400" dirty="0">
                <a:latin typeface="Calibri"/>
                <a:ea typeface="Calibri"/>
                <a:cs typeface="Calibri"/>
              </a:rPr>
              <a:t>sul Runts, in caso di </a:t>
            </a:r>
            <a:r>
              <a:rPr lang="it-IT" sz="1400" b="1" dirty="0">
                <a:latin typeface="Calibri"/>
                <a:ea typeface="Calibri"/>
                <a:cs typeface="Calibri"/>
              </a:rPr>
              <a:t>raccolte fondi occasionali</a:t>
            </a:r>
            <a:r>
              <a:rPr lang="it-IT" sz="1400" dirty="0">
                <a:latin typeface="Calibri"/>
                <a:ea typeface="Calibri"/>
                <a:cs typeface="Calibri"/>
              </a:rPr>
              <a:t>.</a:t>
            </a:r>
            <a:endParaRPr lang="de-DE" dirty="0">
              <a:cs typeface="Times New Roman" panose="02020603050405020304" pitchFamily="18" charset="0"/>
            </a:endParaRPr>
          </a:p>
        </p:txBody>
      </p:sp>
      <p:sp>
        <p:nvSpPr>
          <p:cNvPr id="11" name="Ellipse 17">
            <a:extLst>
              <a:ext uri="{FF2B5EF4-FFF2-40B4-BE49-F238E27FC236}">
                <a16:creationId xmlns:a16="http://schemas.microsoft.com/office/drawing/2014/main" id="{97C423DD-68A3-4A17-A179-E071860B38A8}"/>
              </a:ext>
            </a:extLst>
          </p:cNvPr>
          <p:cNvSpPr/>
          <p:nvPr/>
        </p:nvSpPr>
        <p:spPr bwMode="auto">
          <a:xfrm>
            <a:off x="5979671" y="3429000"/>
            <a:ext cx="2551019" cy="1788874"/>
          </a:xfrm>
          <a:prstGeom prst="ellipse">
            <a:avLst/>
          </a:prstGeom>
          <a:solidFill>
            <a:srgbClr val="E4F2FF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it-IT" sz="1400">
                <a:latin typeface="Calibri"/>
                <a:ea typeface="Calibri"/>
                <a:cs typeface="Calibri"/>
              </a:rPr>
              <a:t>Deposito del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it-IT" sz="1400" b="1">
                <a:latin typeface="Calibri"/>
                <a:ea typeface="Calibri"/>
                <a:cs typeface="Calibri"/>
              </a:rPr>
              <a:t>bilancio sociale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it-IT" sz="1400">
                <a:latin typeface="Calibri"/>
                <a:ea typeface="Calibri"/>
                <a:cs typeface="Calibri"/>
              </a:rPr>
              <a:t>in caso di entrate superiori a 1 milione di euro.</a:t>
            </a:r>
          </a:p>
        </p:txBody>
      </p:sp>
      <p:sp>
        <p:nvSpPr>
          <p:cNvPr id="12" name="Ellipse 16">
            <a:extLst>
              <a:ext uri="{FF2B5EF4-FFF2-40B4-BE49-F238E27FC236}">
                <a16:creationId xmlns:a16="http://schemas.microsoft.com/office/drawing/2014/main" id="{6F648A2A-E922-C8E0-AD5C-4817E344D535}"/>
              </a:ext>
            </a:extLst>
          </p:cNvPr>
          <p:cNvSpPr/>
          <p:nvPr/>
        </p:nvSpPr>
        <p:spPr bwMode="auto">
          <a:xfrm>
            <a:off x="3246490" y="3502329"/>
            <a:ext cx="2691491" cy="2856428"/>
          </a:xfrm>
          <a:prstGeom prst="ellipse">
            <a:avLst/>
          </a:prstGeom>
          <a:solidFill>
            <a:srgbClr val="E4F2FF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>
                <a:latin typeface="Calibri"/>
                <a:ea typeface="Calibri"/>
                <a:cs typeface="Calibri"/>
              </a:rPr>
              <a:t>Deposito della</a:t>
            </a:r>
          </a:p>
          <a:p>
            <a:pPr algn="ctr">
              <a:spcBef>
                <a:spcPct val="50000"/>
              </a:spcBef>
            </a:pPr>
            <a:r>
              <a:rPr lang="it-IT" sz="1400" b="1">
                <a:latin typeface="Calibri"/>
                <a:ea typeface="Calibri"/>
                <a:cs typeface="Calibri"/>
              </a:rPr>
              <a:t>relazione dell'organo di controllo</a:t>
            </a:r>
          </a:p>
          <a:p>
            <a:pPr algn="ctr">
              <a:spcBef>
                <a:spcPct val="50000"/>
              </a:spcBef>
            </a:pPr>
            <a:r>
              <a:rPr lang="it-IT" sz="1400">
                <a:latin typeface="Calibri"/>
                <a:ea typeface="Calibri"/>
                <a:cs typeface="Calibri"/>
              </a:rPr>
              <a:t>e della</a:t>
            </a:r>
          </a:p>
          <a:p>
            <a:pPr algn="ctr">
              <a:spcBef>
                <a:spcPct val="50000"/>
              </a:spcBef>
            </a:pPr>
            <a:r>
              <a:rPr lang="it-IT" sz="1400" b="1">
                <a:latin typeface="Calibri"/>
                <a:ea typeface="Calibri"/>
                <a:cs typeface="Calibri"/>
              </a:rPr>
              <a:t>relazione del revisore legale</a:t>
            </a:r>
            <a:r>
              <a:rPr lang="it-IT" sz="1400">
                <a:latin typeface="Calibri"/>
                <a:ea typeface="Calibri"/>
                <a:cs typeface="Calibri"/>
              </a:rPr>
              <a:t>,</a:t>
            </a:r>
          </a:p>
          <a:p>
            <a:pPr algn="ctr">
              <a:spcBef>
                <a:spcPct val="50000"/>
              </a:spcBef>
            </a:pPr>
            <a:r>
              <a:rPr lang="it-IT" sz="1400">
                <a:latin typeface="Calibri"/>
                <a:ea typeface="Calibri"/>
                <a:cs typeface="Calibri"/>
              </a:rPr>
              <a:t>se nominati.</a:t>
            </a:r>
            <a:endParaRPr lang="de-DE">
              <a:cs typeface="Times New Roman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3986E8D-E903-0BB5-D8D6-8B3C9C23AA9D}"/>
              </a:ext>
            </a:extLst>
          </p:cNvPr>
          <p:cNvSpPr/>
          <p:nvPr/>
        </p:nvSpPr>
        <p:spPr bwMode="auto">
          <a:xfrm>
            <a:off x="4337171" y="3074602"/>
            <a:ext cx="317567" cy="341435"/>
          </a:xfrm>
          <a:prstGeom prst="downArrow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Textfeld 4">
            <a:extLst>
              <a:ext uri="{FF2B5EF4-FFF2-40B4-BE49-F238E27FC236}">
                <a16:creationId xmlns:a16="http://schemas.microsoft.com/office/drawing/2014/main" id="{6B8471C4-AEDD-C5BA-E9BF-2EE258F40A7E}"/>
              </a:ext>
            </a:extLst>
          </p:cNvPr>
          <p:cNvSpPr txBox="1"/>
          <p:nvPr/>
        </p:nvSpPr>
        <p:spPr>
          <a:xfrm>
            <a:off x="836949" y="1078927"/>
            <a:ext cx="7461483" cy="1259319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ts val="0"/>
              </a:spcBef>
              <a:defRPr/>
            </a:pPr>
            <a:r>
              <a:rPr lang="de-DE" sz="1600" b="1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Obbligo</a:t>
            </a:r>
            <a:r>
              <a:rPr lang="de-DE" sz="1600" b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annuale</a:t>
            </a:r>
            <a:endParaRPr lang="de-DE" sz="1600" b="1">
              <a:latin typeface="Calibri"/>
              <a:ea typeface="Calibri"/>
              <a:cs typeface="Calibri"/>
            </a:endParaRPr>
          </a:p>
          <a:p>
            <a:pPr algn="ctr">
              <a:lnSpc>
                <a:spcPts val="2300"/>
              </a:lnSpc>
              <a:spcBef>
                <a:spcPts val="0"/>
              </a:spcBef>
              <a:defRPr/>
            </a:pPr>
            <a:r>
              <a:rPr lang="it-IT" sz="1800" b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Oltre al deposito del rendiconto/bilancio annuale sul </a:t>
            </a:r>
            <a:r>
              <a:rPr lang="it-IT" sz="1800" b="1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Runts</a:t>
            </a:r>
            <a:r>
              <a:rPr lang="it-IT" sz="1800" b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,</a:t>
            </a:r>
          </a:p>
          <a:p>
            <a:pPr algn="ctr">
              <a:lnSpc>
                <a:spcPts val="2300"/>
              </a:lnSpc>
              <a:spcBef>
                <a:spcPts val="0"/>
              </a:spcBef>
              <a:defRPr/>
            </a:pPr>
            <a:r>
              <a:rPr lang="it-IT" sz="1800" b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è necessario allegare i seguenti documenti:</a:t>
            </a:r>
          </a:p>
          <a:p>
            <a:pPr algn="ctr">
              <a:lnSpc>
                <a:spcPts val="2300"/>
              </a:lnSpc>
              <a:spcBef>
                <a:spcPts val="0"/>
              </a:spcBef>
              <a:defRPr/>
            </a:pPr>
            <a:endParaRPr lang="de-DE" sz="1800" b="1">
              <a:latin typeface="Calibri"/>
              <a:ea typeface="Calibri"/>
              <a:cs typeface="Calibri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1D78D75-93DE-7222-C009-B9FE4874F63E}"/>
              </a:ext>
            </a:extLst>
          </p:cNvPr>
          <p:cNvSpPr/>
          <p:nvPr/>
        </p:nvSpPr>
        <p:spPr bwMode="auto">
          <a:xfrm>
            <a:off x="4327144" y="2362733"/>
            <a:ext cx="317567" cy="341435"/>
          </a:xfrm>
          <a:prstGeom prst="downArrow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Arrow: Down 12">
            <a:extLst>
              <a:ext uri="{FF2B5EF4-FFF2-40B4-BE49-F238E27FC236}">
                <a16:creationId xmlns:a16="http://schemas.microsoft.com/office/drawing/2014/main" id="{665C8AF6-7B72-2463-ED00-0BAFC56B1E41}"/>
              </a:ext>
            </a:extLst>
          </p:cNvPr>
          <p:cNvSpPr/>
          <p:nvPr/>
        </p:nvSpPr>
        <p:spPr bwMode="auto">
          <a:xfrm>
            <a:off x="2526957" y="3082039"/>
            <a:ext cx="317567" cy="341435"/>
          </a:xfrm>
          <a:prstGeom prst="downArrow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356E6EA-FCE6-2095-608C-06851CA7DF1C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-69-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123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49E8C06-A929-8918-887A-903F767A7CA9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5FE5B87-9846-08D1-2741-147BFC76E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 descr="Ein Bild, das Text, Screenshot, Zahl, parallel enthält.&#10;&#10;KI-generierte Inhalte können fehlerhaft sein.">
            <a:extLst>
              <a:ext uri="{FF2B5EF4-FFF2-40B4-BE49-F238E27FC236}">
                <a16:creationId xmlns:a16="http://schemas.microsoft.com/office/drawing/2014/main" id="{0CCE72BB-A438-F8BB-3665-37969EB62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2" y="296335"/>
            <a:ext cx="4496266" cy="6464098"/>
          </a:xfrm>
          <a:prstGeom prst="rect">
            <a:avLst/>
          </a:prstGeom>
        </p:spPr>
      </p:pic>
      <p:sp>
        <p:nvSpPr>
          <p:cNvPr id="18" name="Textfeld 4">
            <a:extLst>
              <a:ext uri="{FF2B5EF4-FFF2-40B4-BE49-F238E27FC236}">
                <a16:creationId xmlns:a16="http://schemas.microsoft.com/office/drawing/2014/main" id="{FEB2BAE2-2E52-44D3-FF12-1CB3F7F1B010}"/>
              </a:ext>
            </a:extLst>
          </p:cNvPr>
          <p:cNvSpPr txBox="1"/>
          <p:nvPr/>
        </p:nvSpPr>
        <p:spPr>
          <a:xfrm>
            <a:off x="3191680" y="455158"/>
            <a:ext cx="1408168" cy="48776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1600"/>
              </a:lnSpc>
              <a:spcBef>
                <a:spcPts val="0"/>
              </a:spcBef>
              <a:defRPr/>
            </a:pPr>
            <a:r>
              <a:rPr lang="de-DE" sz="1100" b="1" dirty="0" err="1">
                <a:latin typeface="Calibri"/>
                <a:ea typeface="Calibri"/>
                <a:cs typeface="Calibri"/>
              </a:rPr>
              <a:t>Esempio</a:t>
            </a:r>
            <a:r>
              <a:rPr lang="de-DE" sz="1100" b="1" dirty="0">
                <a:latin typeface="Calibri"/>
                <a:ea typeface="Calibri"/>
                <a:cs typeface="Calibri"/>
              </a:rPr>
              <a:t> </a:t>
            </a:r>
            <a:r>
              <a:rPr lang="de-DE" sz="1100" b="1" dirty="0" err="1">
                <a:latin typeface="Calibri"/>
                <a:ea typeface="Calibri"/>
                <a:cs typeface="Calibri"/>
              </a:rPr>
              <a:t>Modello</a:t>
            </a:r>
            <a:r>
              <a:rPr lang="de-DE" sz="1100" b="1" dirty="0">
                <a:latin typeface="Calibri"/>
                <a:ea typeface="Calibri"/>
                <a:cs typeface="Calibri"/>
              </a:rPr>
              <a:t> D: </a:t>
            </a:r>
            <a:r>
              <a:rPr lang="de-DE" sz="1100" b="1" dirty="0" err="1">
                <a:latin typeface="Calibri"/>
                <a:ea typeface="Calibri"/>
                <a:cs typeface="Calibri"/>
              </a:rPr>
              <a:t>rendiconto</a:t>
            </a:r>
            <a:r>
              <a:rPr lang="de-DE" sz="1100" b="1" dirty="0">
                <a:latin typeface="Calibri"/>
                <a:ea typeface="Calibri"/>
                <a:cs typeface="Calibri"/>
              </a:rPr>
              <a:t> per </a:t>
            </a:r>
            <a:r>
              <a:rPr lang="de-DE" sz="1100" b="1" dirty="0" err="1">
                <a:latin typeface="Calibri"/>
                <a:ea typeface="Calibri"/>
                <a:cs typeface="Calibri"/>
              </a:rPr>
              <a:t>cassa</a:t>
            </a:r>
            <a:endParaRPr lang="en-US" sz="1800" dirty="0">
              <a:ea typeface="Calibri"/>
              <a:cs typeface="Times New Roman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E1AEA13-4F3D-982F-F091-CDA43BFC0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341" y="455158"/>
            <a:ext cx="4195967" cy="345778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F2BAEBA-F758-1794-2B89-66756452E1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58" y="3952824"/>
            <a:ext cx="4216350" cy="20748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13DD0A1-8A0B-E8C5-F6B1-CE67041D914F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-70-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025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BA7B04E7-4CA2-01B5-3752-2A4A59FAB513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C33B61-420E-CE47-10B8-1666653C9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4">
            <a:extLst>
              <a:ext uri="{FF2B5EF4-FFF2-40B4-BE49-F238E27FC236}">
                <a16:creationId xmlns:a16="http://schemas.microsoft.com/office/drawing/2014/main" id="{D1B6CD0C-BE50-7555-95C8-984CE05CC9B7}"/>
              </a:ext>
            </a:extLst>
          </p:cNvPr>
          <p:cNvSpPr txBox="1"/>
          <p:nvPr/>
        </p:nvSpPr>
        <p:spPr>
          <a:xfrm>
            <a:off x="5699706" y="299289"/>
            <a:ext cx="2881657" cy="1922386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1600"/>
              </a:lnSpc>
              <a:spcBef>
                <a:spcPts val="0"/>
              </a:spcBef>
              <a:defRPr/>
            </a:pPr>
            <a:r>
              <a:rPr lang="de-DE" sz="1050" b="1" dirty="0">
                <a:latin typeface="Calibri"/>
                <a:ea typeface="Calibri"/>
                <a:cs typeface="Calibri"/>
              </a:rPr>
              <a:t>Il </a:t>
            </a:r>
            <a:r>
              <a:rPr lang="de-DE" sz="1050" b="1" dirty="0" err="1">
                <a:latin typeface="Calibri"/>
                <a:ea typeface="Calibri"/>
                <a:cs typeface="Calibri"/>
              </a:rPr>
              <a:t>bilancio</a:t>
            </a:r>
            <a:r>
              <a:rPr lang="de-DE" sz="1050" b="1" dirty="0">
                <a:latin typeface="Calibri"/>
                <a:ea typeface="Calibri"/>
                <a:cs typeface="Calibri"/>
              </a:rPr>
              <a:t> </a:t>
            </a:r>
            <a:r>
              <a:rPr lang="de-DE" sz="1050" b="1" dirty="0" err="1">
                <a:latin typeface="Calibri"/>
                <a:ea typeface="Calibri"/>
                <a:cs typeface="Calibri"/>
              </a:rPr>
              <a:t>deve</a:t>
            </a:r>
            <a:r>
              <a:rPr lang="de-DE" sz="1050" b="1" dirty="0">
                <a:latin typeface="Calibri"/>
                <a:ea typeface="Calibri"/>
                <a:cs typeface="Calibri"/>
              </a:rPr>
              <a:t> „</a:t>
            </a:r>
            <a:r>
              <a:rPr lang="de-DE" sz="1050" b="1" dirty="0" err="1">
                <a:latin typeface="Calibri"/>
                <a:ea typeface="Calibri"/>
                <a:cs typeface="Calibri"/>
              </a:rPr>
              <a:t>quadrare</a:t>
            </a:r>
            <a:r>
              <a:rPr lang="de-DE" sz="1050" b="1" dirty="0">
                <a:latin typeface="Calibri"/>
                <a:ea typeface="Calibri"/>
                <a:cs typeface="Calibri"/>
              </a:rPr>
              <a:t>“</a:t>
            </a:r>
          </a:p>
          <a:p>
            <a:pPr algn="ctr">
              <a:lnSpc>
                <a:spcPts val="1600"/>
              </a:lnSpc>
              <a:spcBef>
                <a:spcPts val="0"/>
              </a:spcBef>
              <a:defRPr/>
            </a:pPr>
            <a:endParaRPr lang="de-DE" sz="1050" b="1" dirty="0">
              <a:latin typeface="Calibri"/>
              <a:ea typeface="Calibri"/>
              <a:cs typeface="Calibri"/>
            </a:endParaRPr>
          </a:p>
          <a:p>
            <a:pPr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de-DE" sz="105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Cassa e </a:t>
            </a:r>
            <a:r>
              <a:rPr lang="de-DE" sz="105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banca</a:t>
            </a:r>
            <a:r>
              <a:rPr lang="de-DE" sz="105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alla </a:t>
            </a:r>
            <a:r>
              <a:rPr lang="de-DE" sz="105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fine</a:t>
            </a:r>
            <a:r>
              <a:rPr lang="de-DE" sz="105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05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dell‘esercizio</a:t>
            </a:r>
            <a:r>
              <a:rPr lang="de-DE" sz="105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05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precedente</a:t>
            </a:r>
            <a:r>
              <a:rPr lang="de-DE" sz="105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(2024) </a:t>
            </a:r>
          </a:p>
          <a:p>
            <a:pPr algn="ctr">
              <a:lnSpc>
                <a:spcPts val="1600"/>
              </a:lnSpc>
              <a:spcBef>
                <a:spcPts val="0"/>
              </a:spcBef>
              <a:defRPr/>
            </a:pPr>
            <a:r>
              <a:rPr lang="de-DE" sz="1050" b="1" dirty="0">
                <a:latin typeface="Calibri"/>
                <a:ea typeface="Calibri"/>
                <a:cs typeface="Calibri"/>
              </a:rPr>
              <a:t>+/- </a:t>
            </a:r>
          </a:p>
          <a:p>
            <a:pPr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de-DE" sz="105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avanzo</a:t>
            </a:r>
            <a:r>
              <a:rPr lang="de-DE" sz="105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05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complessivo</a:t>
            </a:r>
            <a:r>
              <a:rPr lang="de-DE" sz="105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/ </a:t>
            </a:r>
            <a:r>
              <a:rPr lang="de-DE" sz="105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disavanzo</a:t>
            </a:r>
            <a:r>
              <a:rPr lang="de-DE" sz="105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05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complessivo</a:t>
            </a:r>
            <a:endParaRPr lang="de-DE" sz="1050" b="1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algn="ctr">
              <a:lnSpc>
                <a:spcPts val="1600"/>
              </a:lnSpc>
              <a:spcBef>
                <a:spcPts val="0"/>
              </a:spcBef>
              <a:defRPr/>
            </a:pPr>
            <a:r>
              <a:rPr lang="de-DE" sz="1050" b="1" dirty="0">
                <a:latin typeface="Calibri"/>
                <a:ea typeface="Calibri"/>
                <a:cs typeface="Calibri"/>
              </a:rPr>
              <a:t>=</a:t>
            </a:r>
          </a:p>
          <a:p>
            <a:pPr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de-DE" sz="1050" b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Cassa e </a:t>
            </a:r>
            <a:r>
              <a:rPr lang="de-DE" sz="1050" b="1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banca</a:t>
            </a:r>
            <a:r>
              <a:rPr lang="de-DE" sz="1050" b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alla </a:t>
            </a:r>
            <a:r>
              <a:rPr lang="de-DE" sz="1050" b="1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fine</a:t>
            </a:r>
            <a:r>
              <a:rPr lang="de-DE" sz="1050" b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050" b="1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dell‘esercizio</a:t>
            </a:r>
            <a:r>
              <a:rPr lang="de-DE" sz="1050" b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del </a:t>
            </a:r>
            <a:r>
              <a:rPr lang="de-DE" sz="1050" b="1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bilancio</a:t>
            </a:r>
            <a:r>
              <a:rPr lang="de-DE" sz="1050" b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(2025)</a:t>
            </a:r>
            <a:endParaRPr lang="en-US" sz="16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10" name="Textfeld 4">
            <a:extLst>
              <a:ext uri="{FF2B5EF4-FFF2-40B4-BE49-F238E27FC236}">
                <a16:creationId xmlns:a16="http://schemas.microsoft.com/office/drawing/2014/main" id="{BBC3B7C0-BBCB-53D4-EA78-D67E24D4A1AD}"/>
              </a:ext>
            </a:extLst>
          </p:cNvPr>
          <p:cNvSpPr txBox="1"/>
          <p:nvPr/>
        </p:nvSpPr>
        <p:spPr>
          <a:xfrm>
            <a:off x="6059935" y="3172754"/>
            <a:ext cx="2521428" cy="914399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1600"/>
              </a:lnSpc>
              <a:spcBef>
                <a:spcPts val="0"/>
              </a:spcBef>
              <a:defRPr/>
            </a:pPr>
            <a:r>
              <a:rPr lang="de-DE" sz="1100" dirty="0">
                <a:latin typeface="Calibri"/>
                <a:ea typeface="Calibri"/>
                <a:cs typeface="Calibri"/>
              </a:rPr>
              <a:t>In </a:t>
            </a:r>
            <a:r>
              <a:rPr lang="de-DE" sz="1100" dirty="0" err="1">
                <a:latin typeface="Calibri"/>
                <a:ea typeface="Calibri"/>
                <a:cs typeface="Calibri"/>
              </a:rPr>
              <a:t>caso</a:t>
            </a:r>
            <a:r>
              <a:rPr lang="de-DE" sz="1100" dirty="0">
                <a:latin typeface="Calibri"/>
                <a:ea typeface="Calibri"/>
                <a:cs typeface="Calibri"/>
              </a:rPr>
              <a:t> di </a:t>
            </a:r>
            <a:r>
              <a:rPr lang="de-DE" sz="1100" b="1" dirty="0">
                <a:latin typeface="Calibri"/>
                <a:ea typeface="Calibri"/>
                <a:cs typeface="Calibri"/>
              </a:rPr>
              <a:t>entrate </a:t>
            </a:r>
            <a:r>
              <a:rPr lang="de-DE" sz="1100" b="1" dirty="0" err="1">
                <a:latin typeface="Calibri"/>
                <a:ea typeface="Calibri"/>
                <a:cs typeface="Calibri"/>
              </a:rPr>
              <a:t>nella</a:t>
            </a:r>
            <a:r>
              <a:rPr lang="de-DE" sz="1100" b="1" dirty="0">
                <a:latin typeface="Calibri"/>
                <a:ea typeface="Calibri"/>
                <a:cs typeface="Calibri"/>
              </a:rPr>
              <a:t> </a:t>
            </a:r>
            <a:r>
              <a:rPr lang="de-DE" sz="1100" b="1" dirty="0" err="1">
                <a:latin typeface="Calibri"/>
                <a:ea typeface="Calibri"/>
                <a:cs typeface="Calibri"/>
              </a:rPr>
              <a:t>sezione</a:t>
            </a:r>
            <a:r>
              <a:rPr lang="de-DE" sz="1100" b="1" dirty="0">
                <a:latin typeface="Calibri"/>
                <a:ea typeface="Calibri"/>
                <a:cs typeface="Calibri"/>
              </a:rPr>
              <a:t> B del </a:t>
            </a:r>
            <a:r>
              <a:rPr lang="de-DE" sz="1100" b="1" dirty="0" err="1">
                <a:latin typeface="Calibri"/>
                <a:ea typeface="Calibri"/>
                <a:cs typeface="Calibri"/>
              </a:rPr>
              <a:t>rendiconto</a:t>
            </a:r>
            <a:r>
              <a:rPr lang="de-DE" sz="1100" b="1" dirty="0">
                <a:latin typeface="Calibri"/>
                <a:ea typeface="Calibri"/>
                <a:cs typeface="Calibri"/>
              </a:rPr>
              <a:t> (entrate da </a:t>
            </a:r>
            <a:r>
              <a:rPr lang="de-DE" sz="1100" b="1" dirty="0" err="1">
                <a:latin typeface="Calibri"/>
                <a:ea typeface="Calibri"/>
                <a:cs typeface="Calibri"/>
              </a:rPr>
              <a:t>attività</a:t>
            </a:r>
            <a:r>
              <a:rPr lang="de-DE" sz="1100" b="1" dirty="0">
                <a:latin typeface="Calibri"/>
                <a:ea typeface="Calibri"/>
                <a:cs typeface="Calibri"/>
              </a:rPr>
              <a:t> diverse) </a:t>
            </a:r>
            <a:r>
              <a:rPr lang="de-DE" sz="1100" dirty="0" err="1">
                <a:latin typeface="Calibri"/>
                <a:ea typeface="Calibri"/>
                <a:cs typeface="Calibri"/>
              </a:rPr>
              <a:t>deve</a:t>
            </a:r>
            <a:r>
              <a:rPr lang="de-DE" sz="1100" dirty="0">
                <a:latin typeface="Calibri"/>
                <a:ea typeface="Calibri"/>
                <a:cs typeface="Calibri"/>
              </a:rPr>
              <a:t> </a:t>
            </a:r>
            <a:r>
              <a:rPr lang="de-DE" sz="1100" dirty="0" err="1">
                <a:latin typeface="Calibri"/>
                <a:ea typeface="Calibri"/>
                <a:cs typeface="Calibri"/>
              </a:rPr>
              <a:t>essere</a:t>
            </a:r>
            <a:r>
              <a:rPr lang="de-DE" sz="1100" dirty="0">
                <a:latin typeface="Calibri"/>
                <a:ea typeface="Calibri"/>
                <a:cs typeface="Calibri"/>
              </a:rPr>
              <a:t> </a:t>
            </a:r>
            <a:r>
              <a:rPr lang="de-DE" sz="1100" dirty="0" err="1">
                <a:latin typeface="Calibri"/>
                <a:ea typeface="Calibri"/>
                <a:cs typeface="Calibri"/>
              </a:rPr>
              <a:t>fatta</a:t>
            </a:r>
            <a:r>
              <a:rPr lang="de-DE" sz="1100" dirty="0">
                <a:latin typeface="Calibri"/>
                <a:ea typeface="Calibri"/>
                <a:cs typeface="Calibri"/>
              </a:rPr>
              <a:t> la </a:t>
            </a:r>
            <a:r>
              <a:rPr lang="de-DE" sz="1100" dirty="0" err="1">
                <a:latin typeface="Calibri"/>
                <a:ea typeface="Calibri"/>
                <a:cs typeface="Calibri"/>
              </a:rPr>
              <a:t>relativa</a:t>
            </a:r>
            <a:r>
              <a:rPr lang="de-DE" sz="1100" dirty="0">
                <a:latin typeface="Calibri"/>
                <a:ea typeface="Calibri"/>
                <a:cs typeface="Calibri"/>
              </a:rPr>
              <a:t> </a:t>
            </a:r>
            <a:r>
              <a:rPr lang="de-DE" sz="1100" dirty="0" err="1">
                <a:latin typeface="Calibri"/>
                <a:ea typeface="Calibri"/>
                <a:cs typeface="Calibri"/>
              </a:rPr>
              <a:t>dichiarazione</a:t>
            </a:r>
            <a:r>
              <a:rPr lang="de-DE" sz="1100" dirty="0">
                <a:latin typeface="Calibri"/>
                <a:ea typeface="Calibri"/>
                <a:cs typeface="Calibri"/>
              </a:rPr>
              <a:t>.</a:t>
            </a:r>
            <a:endParaRPr lang="en-US" sz="1800" dirty="0">
              <a:ea typeface="Calibri"/>
              <a:cs typeface="Times New Roman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32B3BA6-9865-8162-8021-CEFE71ADE356}"/>
              </a:ext>
            </a:extLst>
          </p:cNvPr>
          <p:cNvSpPr/>
          <p:nvPr/>
        </p:nvSpPr>
        <p:spPr bwMode="auto">
          <a:xfrm>
            <a:off x="7310967" y="17145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665517C-B95C-48E4-6F2F-45752D64E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43" y="211261"/>
            <a:ext cx="4938047" cy="6528142"/>
          </a:xfrm>
          <a:prstGeom prst="rect">
            <a:avLst/>
          </a:prstGeom>
        </p:spPr>
      </p:pic>
      <p:sp>
        <p:nvSpPr>
          <p:cNvPr id="14" name="Rahmen 13">
            <a:extLst>
              <a:ext uri="{FF2B5EF4-FFF2-40B4-BE49-F238E27FC236}">
                <a16:creationId xmlns:a16="http://schemas.microsoft.com/office/drawing/2014/main" id="{AFF6BE38-AC3C-865F-23BF-E650278B5470}"/>
              </a:ext>
            </a:extLst>
          </p:cNvPr>
          <p:cNvSpPr/>
          <p:nvPr/>
        </p:nvSpPr>
        <p:spPr bwMode="auto">
          <a:xfrm>
            <a:off x="4803398" y="1744134"/>
            <a:ext cx="565422" cy="190500"/>
          </a:xfrm>
          <a:prstGeom prst="fram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Rahmen 15">
            <a:extLst>
              <a:ext uri="{FF2B5EF4-FFF2-40B4-BE49-F238E27FC236}">
                <a16:creationId xmlns:a16="http://schemas.microsoft.com/office/drawing/2014/main" id="{9F4E7532-31D0-5163-0E81-02B61B22D2A4}"/>
              </a:ext>
            </a:extLst>
          </p:cNvPr>
          <p:cNvSpPr/>
          <p:nvPr/>
        </p:nvSpPr>
        <p:spPr bwMode="auto">
          <a:xfrm>
            <a:off x="4222133" y="1742029"/>
            <a:ext cx="565422" cy="190500"/>
          </a:xfrm>
          <a:prstGeom prst="frame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0" name="Rahmen 19">
            <a:extLst>
              <a:ext uri="{FF2B5EF4-FFF2-40B4-BE49-F238E27FC236}">
                <a16:creationId xmlns:a16="http://schemas.microsoft.com/office/drawing/2014/main" id="{F0695317-FAC2-C0AE-67C2-C6B988C5EDE8}"/>
              </a:ext>
            </a:extLst>
          </p:cNvPr>
          <p:cNvSpPr/>
          <p:nvPr/>
        </p:nvSpPr>
        <p:spPr bwMode="auto">
          <a:xfrm>
            <a:off x="4210467" y="1002869"/>
            <a:ext cx="565422" cy="190500"/>
          </a:xfrm>
          <a:prstGeom prst="fram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AF059C20-AC0E-87D4-F4A9-1F31CA5AE3E9}"/>
              </a:ext>
            </a:extLst>
          </p:cNvPr>
          <p:cNvSpPr/>
          <p:nvPr/>
        </p:nvSpPr>
        <p:spPr bwMode="auto">
          <a:xfrm>
            <a:off x="547855" y="2628900"/>
            <a:ext cx="4859577" cy="194400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" name="Pfeil: nach links 25">
            <a:extLst>
              <a:ext uri="{FF2B5EF4-FFF2-40B4-BE49-F238E27FC236}">
                <a16:creationId xmlns:a16="http://schemas.microsoft.com/office/drawing/2014/main" id="{BEFD13A5-70C5-0993-737A-6CA90E9CB54B}"/>
              </a:ext>
            </a:extLst>
          </p:cNvPr>
          <p:cNvSpPr/>
          <p:nvPr/>
        </p:nvSpPr>
        <p:spPr bwMode="auto">
          <a:xfrm>
            <a:off x="5407433" y="3403375"/>
            <a:ext cx="652502" cy="267573"/>
          </a:xfrm>
          <a:prstGeom prst="leftArrow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960E872-CACC-4A35-3BB1-8FAE7A9B3AFB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-71-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feil: nach links 2">
            <a:extLst>
              <a:ext uri="{FF2B5EF4-FFF2-40B4-BE49-F238E27FC236}">
                <a16:creationId xmlns:a16="http://schemas.microsoft.com/office/drawing/2014/main" id="{85D3693C-6963-E0E5-D4AC-F4C72D6F42DC}"/>
              </a:ext>
            </a:extLst>
          </p:cNvPr>
          <p:cNvSpPr/>
          <p:nvPr/>
        </p:nvSpPr>
        <p:spPr bwMode="auto">
          <a:xfrm>
            <a:off x="5447291" y="1742029"/>
            <a:ext cx="252416" cy="242822"/>
          </a:xfrm>
          <a:prstGeom prst="leftArrow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741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C4791FF-FD19-BB42-B2EE-01CBDA57DA81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1AD01D2-6D56-64D6-F5D5-C22FD3352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A5F751D-B336-DE31-E563-10285E3E7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"/>
          <a:stretch>
            <a:fillRect/>
          </a:stretch>
        </p:blipFill>
        <p:spPr>
          <a:xfrm>
            <a:off x="150908" y="537952"/>
            <a:ext cx="4670294" cy="558262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4B46EF3-43A0-37DA-FBD6-7FFDD0DC26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34" y="453111"/>
            <a:ext cx="4234851" cy="5466922"/>
          </a:xfrm>
          <a:prstGeom prst="rect">
            <a:avLst/>
          </a:prstGeom>
        </p:spPr>
      </p:pic>
      <p:sp>
        <p:nvSpPr>
          <p:cNvPr id="10" name="Textfeld 4">
            <a:extLst>
              <a:ext uri="{FF2B5EF4-FFF2-40B4-BE49-F238E27FC236}">
                <a16:creationId xmlns:a16="http://schemas.microsoft.com/office/drawing/2014/main" id="{66695597-81FA-EE52-6FC2-7A8435F713DA}"/>
              </a:ext>
            </a:extLst>
          </p:cNvPr>
          <p:cNvSpPr txBox="1"/>
          <p:nvPr/>
        </p:nvSpPr>
        <p:spPr>
          <a:xfrm>
            <a:off x="3407443" y="548004"/>
            <a:ext cx="1288381" cy="898131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1600"/>
              </a:lnSpc>
              <a:spcBef>
                <a:spcPts val="0"/>
              </a:spcBef>
              <a:defRPr/>
            </a:pPr>
            <a:r>
              <a:rPr lang="de-DE" sz="1100" b="1" dirty="0" err="1">
                <a:latin typeface="Calibri"/>
                <a:ea typeface="Calibri"/>
                <a:cs typeface="Calibri"/>
              </a:rPr>
              <a:t>Modello</a:t>
            </a:r>
            <a:r>
              <a:rPr lang="de-DE" sz="1100" b="1" dirty="0">
                <a:latin typeface="Calibri"/>
                <a:ea typeface="Calibri"/>
                <a:cs typeface="Calibri"/>
              </a:rPr>
              <a:t> E: </a:t>
            </a:r>
            <a:r>
              <a:rPr lang="de-DE" sz="1100" b="1" dirty="0" err="1">
                <a:latin typeface="Calibri"/>
                <a:ea typeface="Calibri"/>
                <a:cs typeface="Calibri"/>
              </a:rPr>
              <a:t>rendiconto</a:t>
            </a:r>
            <a:r>
              <a:rPr lang="de-DE" sz="1100" b="1" dirty="0">
                <a:latin typeface="Calibri"/>
                <a:ea typeface="Calibri"/>
                <a:cs typeface="Calibri"/>
              </a:rPr>
              <a:t> di </a:t>
            </a:r>
            <a:r>
              <a:rPr lang="de-DE" sz="1100" b="1" dirty="0" err="1">
                <a:latin typeface="Calibri"/>
                <a:ea typeface="Calibri"/>
                <a:cs typeface="Calibri"/>
              </a:rPr>
              <a:t>cassa</a:t>
            </a:r>
            <a:r>
              <a:rPr lang="de-DE" sz="1100" b="1" dirty="0">
                <a:latin typeface="Calibri"/>
                <a:ea typeface="Calibri"/>
                <a:cs typeface="Calibri"/>
              </a:rPr>
              <a:t> in forma </a:t>
            </a:r>
            <a:r>
              <a:rPr lang="de-DE" sz="1100" b="1" dirty="0" err="1">
                <a:latin typeface="Calibri"/>
                <a:ea typeface="Calibri"/>
                <a:cs typeface="Calibri"/>
              </a:rPr>
              <a:t>aggregata</a:t>
            </a:r>
            <a:endParaRPr lang="en-US" sz="1800" dirty="0">
              <a:ea typeface="Calibri"/>
              <a:cs typeface="Times New Roman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8617E62-CBB9-953F-637D-C83EF4700D22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-72-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358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05BA041-BF62-6BB8-B285-BF22DA6851AF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84DA474-7DD6-17D7-C219-13D11E0AB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332ABB2-4B94-6CAA-9865-112D7F6C2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276225"/>
            <a:ext cx="4817723" cy="63055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27BF771-7B5D-699C-0D60-01ABAEEB4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40" y="340896"/>
            <a:ext cx="4142560" cy="5819915"/>
          </a:xfrm>
          <a:prstGeom prst="rect">
            <a:avLst/>
          </a:prstGeom>
        </p:spPr>
      </p:pic>
      <p:sp>
        <p:nvSpPr>
          <p:cNvPr id="6" name="Textfeld 4">
            <a:extLst>
              <a:ext uri="{FF2B5EF4-FFF2-40B4-BE49-F238E27FC236}">
                <a16:creationId xmlns:a16="http://schemas.microsoft.com/office/drawing/2014/main" id="{047F81D7-4DFC-CFC7-E576-CDA26275B3EF}"/>
              </a:ext>
            </a:extLst>
          </p:cNvPr>
          <p:cNvSpPr txBox="1"/>
          <p:nvPr/>
        </p:nvSpPr>
        <p:spPr>
          <a:xfrm>
            <a:off x="3189848" y="436097"/>
            <a:ext cx="1621092" cy="69294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  <a:defRPr/>
            </a:pPr>
            <a:r>
              <a:rPr lang="de-DE" sz="1100" b="1" dirty="0" err="1">
                <a:latin typeface="Calibri"/>
                <a:ea typeface="Calibri"/>
                <a:cs typeface="Calibri"/>
              </a:rPr>
              <a:t>Modello</a:t>
            </a:r>
            <a:r>
              <a:rPr lang="de-DE" sz="1100" b="1" dirty="0">
                <a:latin typeface="Calibri"/>
                <a:ea typeface="Calibri"/>
                <a:cs typeface="Calibri"/>
              </a:rPr>
              <a:t> A: </a:t>
            </a:r>
            <a:r>
              <a:rPr lang="de-DE" sz="1100" b="1" dirty="0" err="1">
                <a:latin typeface="Calibri"/>
                <a:ea typeface="Calibri"/>
                <a:cs typeface="Calibri"/>
              </a:rPr>
              <a:t>bilancio</a:t>
            </a:r>
            <a:r>
              <a:rPr lang="de-DE" sz="1100" b="1" dirty="0">
                <a:latin typeface="Calibri"/>
                <a:ea typeface="Calibri"/>
                <a:cs typeface="Calibri"/>
              </a:rPr>
              <a:t> per </a:t>
            </a:r>
            <a:r>
              <a:rPr lang="de-DE" sz="1100" b="1" dirty="0" err="1">
                <a:latin typeface="Calibri"/>
                <a:ea typeface="Calibri"/>
                <a:cs typeface="Calibri"/>
              </a:rPr>
              <a:t>competenza</a:t>
            </a:r>
            <a:r>
              <a:rPr lang="de-DE" sz="1100" b="1" dirty="0">
                <a:latin typeface="Calibri"/>
                <a:ea typeface="Calibri"/>
                <a:cs typeface="Calibri"/>
              </a:rPr>
              <a:t> – </a:t>
            </a:r>
          </a:p>
          <a:p>
            <a:pPr>
              <a:lnSpc>
                <a:spcPts val="1600"/>
              </a:lnSpc>
              <a:spcBef>
                <a:spcPts val="0"/>
              </a:spcBef>
              <a:defRPr/>
            </a:pPr>
            <a:r>
              <a:rPr lang="de-DE" sz="1100" b="1" dirty="0" err="1">
                <a:latin typeface="Calibri"/>
                <a:ea typeface="Calibri"/>
                <a:cs typeface="Calibri"/>
              </a:rPr>
              <a:t>stato</a:t>
            </a:r>
            <a:r>
              <a:rPr lang="de-DE" sz="1100" b="1" dirty="0">
                <a:latin typeface="Calibri"/>
                <a:ea typeface="Calibri"/>
                <a:cs typeface="Calibri"/>
              </a:rPr>
              <a:t> patrimoniale</a:t>
            </a:r>
            <a:endParaRPr lang="en-US" sz="1100" dirty="0">
              <a:ea typeface="Calibri"/>
              <a:cs typeface="Times New Roman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1F12D76-D2C3-D339-99D0-2BA9A9940982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-73-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6055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907E9CA-BBFA-1686-09C9-C450FE7E502A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41F344D-AFB0-2F68-DA3A-5E20252C7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B6ACF11-5A6B-9C2F-F351-E7BB9DC2F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2" y="377042"/>
            <a:ext cx="4697834" cy="416546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A47D7C1-5AD6-FBEB-5F2A-7E863FBCBB00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-74-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4383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A3E3D46-F107-CF96-90AE-67DF54104C36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ED2FE17-C680-6BEC-3243-B8A8365EE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7A757C6-D1BE-DA60-9E31-C532994FC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2" y="294975"/>
            <a:ext cx="4556077" cy="608370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FCBF786-D7BA-A711-2F77-F2D918213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14" y="376085"/>
            <a:ext cx="4288201" cy="5822926"/>
          </a:xfrm>
          <a:prstGeom prst="rect">
            <a:avLst/>
          </a:prstGeom>
        </p:spPr>
      </p:pic>
      <p:sp>
        <p:nvSpPr>
          <p:cNvPr id="6" name="Textfeld 4">
            <a:extLst>
              <a:ext uri="{FF2B5EF4-FFF2-40B4-BE49-F238E27FC236}">
                <a16:creationId xmlns:a16="http://schemas.microsoft.com/office/drawing/2014/main" id="{EF5F155E-9AC5-1DCF-75D1-AB74CBCEB05F}"/>
              </a:ext>
            </a:extLst>
          </p:cNvPr>
          <p:cNvSpPr txBox="1"/>
          <p:nvPr/>
        </p:nvSpPr>
        <p:spPr>
          <a:xfrm>
            <a:off x="3161644" y="452409"/>
            <a:ext cx="1565292" cy="692947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1600"/>
              </a:lnSpc>
              <a:spcBef>
                <a:spcPts val="0"/>
              </a:spcBef>
              <a:defRPr/>
            </a:pPr>
            <a:r>
              <a:rPr lang="de-DE" sz="1100" b="1" dirty="0" err="1">
                <a:latin typeface="Calibri"/>
                <a:ea typeface="Calibri"/>
                <a:cs typeface="Calibri"/>
              </a:rPr>
              <a:t>Modello</a:t>
            </a:r>
            <a:r>
              <a:rPr lang="de-DE" sz="1100" b="1" dirty="0">
                <a:latin typeface="Calibri"/>
                <a:ea typeface="Calibri"/>
                <a:cs typeface="Calibri"/>
              </a:rPr>
              <a:t> B: </a:t>
            </a:r>
            <a:r>
              <a:rPr lang="de-DE" sz="1100" b="1" dirty="0" err="1">
                <a:latin typeface="Calibri"/>
                <a:ea typeface="Calibri"/>
                <a:cs typeface="Calibri"/>
              </a:rPr>
              <a:t>bilancio</a:t>
            </a:r>
            <a:r>
              <a:rPr lang="de-DE" sz="1100" b="1" dirty="0">
                <a:latin typeface="Calibri"/>
                <a:ea typeface="Calibri"/>
                <a:cs typeface="Calibri"/>
              </a:rPr>
              <a:t> per </a:t>
            </a:r>
            <a:r>
              <a:rPr lang="de-DE" sz="1100" b="1" dirty="0" err="1">
                <a:latin typeface="Calibri"/>
                <a:ea typeface="Calibri"/>
                <a:cs typeface="Calibri"/>
              </a:rPr>
              <a:t>competenza</a:t>
            </a:r>
            <a:r>
              <a:rPr lang="de-DE" sz="1100" b="1" dirty="0">
                <a:latin typeface="Calibri"/>
                <a:ea typeface="Calibri"/>
                <a:cs typeface="Calibri"/>
              </a:rPr>
              <a:t> – </a:t>
            </a:r>
            <a:r>
              <a:rPr lang="de-DE" sz="1100" b="1" dirty="0" err="1">
                <a:latin typeface="Calibri"/>
                <a:ea typeface="Calibri"/>
                <a:cs typeface="Calibri"/>
              </a:rPr>
              <a:t>rendiconto</a:t>
            </a:r>
            <a:r>
              <a:rPr lang="de-DE" sz="1100" b="1" dirty="0">
                <a:latin typeface="Calibri"/>
                <a:ea typeface="Calibri"/>
                <a:cs typeface="Calibri"/>
              </a:rPr>
              <a:t> </a:t>
            </a:r>
            <a:r>
              <a:rPr lang="de-DE" sz="1100" b="1" dirty="0" err="1">
                <a:latin typeface="Calibri"/>
                <a:ea typeface="Calibri"/>
                <a:cs typeface="Calibri"/>
              </a:rPr>
              <a:t>gestionale</a:t>
            </a:r>
            <a:endParaRPr lang="en-US" sz="1800" dirty="0">
              <a:ea typeface="Calibri"/>
              <a:cs typeface="Times New Roman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2072A9-A0A3-3688-AF58-0D7DE54F0528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-75-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612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588B602-89DC-C9FE-5AA9-01A2B2E96F86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DA3EC60-7E63-8356-3827-9C126B721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4">
            <a:extLst>
              <a:ext uri="{FF2B5EF4-FFF2-40B4-BE49-F238E27FC236}">
                <a16:creationId xmlns:a16="http://schemas.microsoft.com/office/drawing/2014/main" id="{D981F17D-1300-5500-4F16-047DF36163DB}"/>
              </a:ext>
            </a:extLst>
          </p:cNvPr>
          <p:cNvSpPr txBox="1"/>
          <p:nvPr/>
        </p:nvSpPr>
        <p:spPr>
          <a:xfrm>
            <a:off x="3105150" y="228896"/>
            <a:ext cx="2590800" cy="48776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1600"/>
              </a:lnSpc>
              <a:spcBef>
                <a:spcPts val="0"/>
              </a:spcBef>
              <a:tabLst>
                <a:tab pos="361950" algn="l"/>
              </a:tabLst>
              <a:defRPr/>
            </a:pPr>
            <a:r>
              <a:rPr lang="de-DE" sz="1100" b="1" dirty="0" err="1">
                <a:latin typeface="Calibri"/>
                <a:ea typeface="Calibri"/>
                <a:cs typeface="Calibri"/>
              </a:rPr>
              <a:t>Modello</a:t>
            </a:r>
            <a:r>
              <a:rPr lang="de-DE" sz="1100" b="1" dirty="0">
                <a:latin typeface="Calibri"/>
                <a:ea typeface="Calibri"/>
                <a:cs typeface="Calibri"/>
              </a:rPr>
              <a:t> C: </a:t>
            </a:r>
            <a:r>
              <a:rPr lang="de-DE" sz="1100" b="1" dirty="0" err="1">
                <a:latin typeface="Calibri"/>
                <a:ea typeface="Calibri"/>
                <a:cs typeface="Calibri"/>
              </a:rPr>
              <a:t>bilancio</a:t>
            </a:r>
            <a:r>
              <a:rPr lang="de-DE" sz="1100" b="1" dirty="0">
                <a:latin typeface="Calibri"/>
                <a:ea typeface="Calibri"/>
                <a:cs typeface="Calibri"/>
              </a:rPr>
              <a:t> per </a:t>
            </a:r>
            <a:r>
              <a:rPr lang="de-DE" sz="1100" b="1" dirty="0" err="1">
                <a:latin typeface="Calibri"/>
                <a:ea typeface="Calibri"/>
                <a:cs typeface="Calibri"/>
              </a:rPr>
              <a:t>competenza</a:t>
            </a:r>
            <a:r>
              <a:rPr lang="de-DE" sz="1100" b="1" dirty="0">
                <a:latin typeface="Calibri"/>
                <a:ea typeface="Calibri"/>
                <a:cs typeface="Calibri"/>
              </a:rPr>
              <a:t> – 	</a:t>
            </a:r>
            <a:r>
              <a:rPr lang="de-DE" sz="1100" b="1" dirty="0" err="1">
                <a:latin typeface="Calibri"/>
                <a:ea typeface="Calibri"/>
                <a:cs typeface="Calibri"/>
              </a:rPr>
              <a:t>relazione</a:t>
            </a:r>
            <a:r>
              <a:rPr lang="de-DE" sz="1100" b="1" dirty="0">
                <a:latin typeface="Calibri"/>
                <a:ea typeface="Calibri"/>
                <a:cs typeface="Calibri"/>
              </a:rPr>
              <a:t> di </a:t>
            </a:r>
            <a:r>
              <a:rPr lang="de-DE" sz="1100" b="1" dirty="0" err="1">
                <a:latin typeface="Calibri"/>
                <a:ea typeface="Calibri"/>
                <a:cs typeface="Calibri"/>
              </a:rPr>
              <a:t>missione</a:t>
            </a:r>
            <a:endParaRPr lang="en-US" sz="1800" dirty="0">
              <a:ea typeface="Calibri"/>
              <a:cs typeface="Times New Roman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4BE68CB-59F5-8BDA-560E-C54150D6B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73"/>
          <a:stretch>
            <a:fillRect/>
          </a:stretch>
        </p:blipFill>
        <p:spPr>
          <a:xfrm>
            <a:off x="697904" y="317760"/>
            <a:ext cx="2158815" cy="635528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853A6BC-8AB6-9288-99F2-C5EC4F50F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94"/>
          <a:stretch>
            <a:fillRect/>
          </a:stretch>
        </p:blipFill>
        <p:spPr>
          <a:xfrm>
            <a:off x="3275478" y="767831"/>
            <a:ext cx="2048969" cy="586127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2C3A007-FA7B-BA94-CC4A-E9E7074319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83"/>
          <a:stretch>
            <a:fillRect/>
          </a:stretch>
        </p:blipFill>
        <p:spPr>
          <a:xfrm>
            <a:off x="5956780" y="306530"/>
            <a:ext cx="2122157" cy="623856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2974BC6-B28C-615F-2508-29803D281082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-76-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8047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04DF4-A912-8D80-DCFC-638D0CAEB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5E2FBA8A-D8D9-6DDC-132B-6439865D6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8232468" cy="615950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400">
                <a:latin typeface="Calibri"/>
                <a:ea typeface="Calibri"/>
                <a:cs typeface="Calibri"/>
              </a:rPr>
              <a:t>4. Come posso adempiere agli obblighi nel Runts?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B5312E-A9CE-8CB5-1401-1D7CDA7BB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861" y="1079320"/>
            <a:ext cx="7886700" cy="5624679"/>
          </a:xfrm>
        </p:spPr>
        <p:txBody>
          <a:bodyPr lIns="91440" tIns="45720" rIns="91440" bIns="45720" anchor="t"/>
          <a:lstStyle/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de-DE" sz="1400" b="1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 b="1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buFontTx/>
              <a:buChar char="•"/>
              <a:defRPr/>
            </a:pPr>
            <a:endParaRPr lang="de-DE" sz="1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buFontTx/>
              <a:buChar char="•"/>
              <a:defRPr/>
            </a:pPr>
            <a:endParaRPr lang="de-DE" sz="1400" dirty="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buFontTx/>
              <a:buChar char="•"/>
              <a:defRPr/>
            </a:pPr>
            <a:endParaRPr lang="de-DE" sz="1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Char char="-"/>
              <a:defRPr/>
            </a:pPr>
            <a:endParaRPr lang="de-DE" sz="1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de-DE" sz="1400" b="1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buFontTx/>
              <a:buChar char="-"/>
              <a:defRPr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CC2E15A-6EFB-1C91-C421-1AC30B4B5892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525C60E-650B-A93B-0925-BD833593D8F1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ABA2DDE-27B3-D9CA-F516-04A536BA0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C4886CAA-0DBF-1595-2D75-AC10125231E8}"/>
              </a:ext>
            </a:extLst>
          </p:cNvPr>
          <p:cNvSpPr/>
          <p:nvPr/>
        </p:nvSpPr>
        <p:spPr bwMode="auto">
          <a:xfrm>
            <a:off x="4300763" y="2040886"/>
            <a:ext cx="476484" cy="425155"/>
          </a:xfrm>
          <a:prstGeom prst="downArrow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Textfeld 4">
            <a:extLst>
              <a:ext uri="{FF2B5EF4-FFF2-40B4-BE49-F238E27FC236}">
                <a16:creationId xmlns:a16="http://schemas.microsoft.com/office/drawing/2014/main" id="{87879181-A248-59EB-361E-1DE73DE52F83}"/>
              </a:ext>
            </a:extLst>
          </p:cNvPr>
          <p:cNvSpPr txBox="1"/>
          <p:nvPr/>
        </p:nvSpPr>
        <p:spPr>
          <a:xfrm>
            <a:off x="1715078" y="2599591"/>
            <a:ext cx="5981124" cy="300339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1600"/>
              </a:lnSpc>
              <a:spcBef>
                <a:spcPts val="0"/>
              </a:spcBef>
              <a:defRPr/>
            </a:pPr>
            <a:r>
              <a:rPr lang="it-IT" sz="1600" b="1" dirty="0">
                <a:latin typeface="Calibri"/>
                <a:ea typeface="Calibri"/>
                <a:cs typeface="Calibri"/>
              </a:rPr>
              <a:t>A cosa devo prestare attenzione nella relazione sulla raccolta fondi?</a:t>
            </a:r>
          </a:p>
        </p:txBody>
      </p:sp>
      <p:sp>
        <p:nvSpPr>
          <p:cNvPr id="10" name="Textfeld 4">
            <a:extLst>
              <a:ext uri="{FF2B5EF4-FFF2-40B4-BE49-F238E27FC236}">
                <a16:creationId xmlns:a16="http://schemas.microsoft.com/office/drawing/2014/main" id="{2B55633E-CAEA-0DCD-9D21-B6FF6B7F1F1F}"/>
              </a:ext>
            </a:extLst>
          </p:cNvPr>
          <p:cNvSpPr txBox="1"/>
          <p:nvPr/>
        </p:nvSpPr>
        <p:spPr>
          <a:xfrm>
            <a:off x="857001" y="1048848"/>
            <a:ext cx="7461483" cy="964367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ts val="0"/>
              </a:spcBef>
              <a:defRPr/>
            </a:pPr>
            <a:r>
              <a:rPr lang="de-DE" sz="16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Obbligo</a:t>
            </a:r>
            <a:r>
              <a:rPr lang="de-DE" sz="16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annuale</a:t>
            </a:r>
            <a:endParaRPr lang="de-DE" sz="1600" b="1" dirty="0">
              <a:latin typeface="Calibri"/>
              <a:ea typeface="Calibri"/>
              <a:cs typeface="Calibri"/>
            </a:endParaRPr>
          </a:p>
          <a:p>
            <a:pPr algn="ctr">
              <a:lnSpc>
                <a:spcPts val="2300"/>
              </a:lnSpc>
              <a:spcBef>
                <a:spcPts val="0"/>
              </a:spcBef>
              <a:defRPr/>
            </a:pPr>
            <a:r>
              <a:rPr lang="de-DE" sz="18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Deposito</a:t>
            </a:r>
            <a:r>
              <a:rPr lang="de-DE" sz="18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della </a:t>
            </a:r>
            <a:r>
              <a:rPr lang="de-DE" sz="18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relazione</a:t>
            </a:r>
            <a:r>
              <a:rPr lang="de-DE" sz="18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8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sulla</a:t>
            </a:r>
            <a:r>
              <a:rPr lang="de-DE" sz="18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8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raccolta</a:t>
            </a:r>
            <a:r>
              <a:rPr lang="de-DE" sz="18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8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fondi</a:t>
            </a:r>
            <a:r>
              <a:rPr lang="de-DE" sz="18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8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nel</a:t>
            </a:r>
            <a:r>
              <a:rPr lang="de-DE" sz="18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Runts,</a:t>
            </a:r>
          </a:p>
          <a:p>
            <a:pPr algn="ctr">
              <a:lnSpc>
                <a:spcPts val="2300"/>
              </a:lnSpc>
              <a:spcBef>
                <a:spcPts val="0"/>
              </a:spcBef>
              <a:defRPr/>
            </a:pPr>
            <a:r>
              <a:rPr lang="de-DE" sz="18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se </a:t>
            </a:r>
            <a:r>
              <a:rPr lang="de-DE" sz="18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sono</a:t>
            </a:r>
            <a:r>
              <a:rPr lang="de-DE" sz="18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8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stati</a:t>
            </a:r>
            <a:r>
              <a:rPr lang="de-DE" sz="18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8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fatte</a:t>
            </a:r>
            <a:r>
              <a:rPr lang="de-DE" sz="18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8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raccolte</a:t>
            </a:r>
            <a:r>
              <a:rPr lang="de-DE" sz="18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8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fondi</a:t>
            </a:r>
            <a:r>
              <a:rPr lang="de-DE" sz="1800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800" b="1" dirty="0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occasionali</a:t>
            </a:r>
            <a:endParaRPr lang="de-DE" sz="18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Ellipse 16">
            <a:extLst>
              <a:ext uri="{FF2B5EF4-FFF2-40B4-BE49-F238E27FC236}">
                <a16:creationId xmlns:a16="http://schemas.microsoft.com/office/drawing/2014/main" id="{F6DD1BC7-EAD3-2437-4235-9CB072A81F51}"/>
              </a:ext>
            </a:extLst>
          </p:cNvPr>
          <p:cNvSpPr/>
          <p:nvPr/>
        </p:nvSpPr>
        <p:spPr bwMode="auto">
          <a:xfrm>
            <a:off x="1417138" y="4832422"/>
            <a:ext cx="3121867" cy="1644610"/>
          </a:xfrm>
          <a:prstGeom prst="ellipse">
            <a:avLst/>
          </a:prstGeom>
          <a:solidFill>
            <a:srgbClr val="F2F2F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latin typeface="Calibri"/>
                <a:ea typeface="Calibri"/>
                <a:cs typeface="Calibri"/>
              </a:rPr>
              <a:t>I numeri nella relazione sulla raccolta fondi devono corrispondere a quelli riportati nel bilancio annuale</a:t>
            </a:r>
          </a:p>
        </p:txBody>
      </p:sp>
      <p:sp>
        <p:nvSpPr>
          <p:cNvPr id="7" name="Ellipse 16">
            <a:extLst>
              <a:ext uri="{FF2B5EF4-FFF2-40B4-BE49-F238E27FC236}">
                <a16:creationId xmlns:a16="http://schemas.microsoft.com/office/drawing/2014/main" id="{EC6D115B-D082-0D8F-36FD-93ADA5DE9A5C}"/>
              </a:ext>
            </a:extLst>
          </p:cNvPr>
          <p:cNvSpPr/>
          <p:nvPr/>
        </p:nvSpPr>
        <p:spPr bwMode="auto">
          <a:xfrm>
            <a:off x="3198610" y="3243824"/>
            <a:ext cx="1909057" cy="1038701"/>
          </a:xfrm>
          <a:prstGeom prst="ellipse">
            <a:avLst/>
          </a:prstGeom>
          <a:solidFill>
            <a:srgbClr val="F2F2F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latin typeface="Calibri"/>
                <a:ea typeface="Calibri"/>
                <a:cs typeface="Calibri"/>
              </a:rPr>
              <a:t>Compilare il modulo in tutte le sue parti</a:t>
            </a:r>
          </a:p>
        </p:txBody>
      </p:sp>
      <p:sp>
        <p:nvSpPr>
          <p:cNvPr id="18" name="Ellipse 16">
            <a:extLst>
              <a:ext uri="{FF2B5EF4-FFF2-40B4-BE49-F238E27FC236}">
                <a16:creationId xmlns:a16="http://schemas.microsoft.com/office/drawing/2014/main" id="{2A33E241-CA27-0A91-21FB-618334E4CC4B}"/>
              </a:ext>
            </a:extLst>
          </p:cNvPr>
          <p:cNvSpPr/>
          <p:nvPr/>
        </p:nvSpPr>
        <p:spPr bwMode="auto">
          <a:xfrm>
            <a:off x="5107667" y="5101994"/>
            <a:ext cx="3121867" cy="1341656"/>
          </a:xfrm>
          <a:prstGeom prst="ellipse">
            <a:avLst/>
          </a:prstGeom>
          <a:solidFill>
            <a:srgbClr val="F2F2F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1400" b="1">
                <a:latin typeface="Calibri"/>
                <a:ea typeface="Calibri"/>
                <a:cs typeface="Calibri"/>
              </a:rPr>
              <a:t>Per ogni azione di raccolta fondi è necessario compilare un apposita relazione</a:t>
            </a:r>
            <a:endParaRPr lang="de-DE" sz="1400" b="1">
              <a:latin typeface="Calibri"/>
              <a:ea typeface="Calibri"/>
              <a:cs typeface="Calibri"/>
            </a:endParaRPr>
          </a:p>
        </p:txBody>
      </p:sp>
      <p:sp>
        <p:nvSpPr>
          <p:cNvPr id="19" name="Ellipse 16">
            <a:extLst>
              <a:ext uri="{FF2B5EF4-FFF2-40B4-BE49-F238E27FC236}">
                <a16:creationId xmlns:a16="http://schemas.microsoft.com/office/drawing/2014/main" id="{450634F6-3AFD-281A-1441-313F60C4BA14}"/>
              </a:ext>
            </a:extLst>
          </p:cNvPr>
          <p:cNvSpPr/>
          <p:nvPr/>
        </p:nvSpPr>
        <p:spPr bwMode="auto">
          <a:xfrm>
            <a:off x="443932" y="3190647"/>
            <a:ext cx="2054651" cy="1796088"/>
          </a:xfrm>
          <a:prstGeom prst="ellipse">
            <a:avLst/>
          </a:prstGeom>
          <a:solidFill>
            <a:srgbClr val="F2F2F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dirty="0">
                <a:latin typeface="Calibri"/>
                <a:ea typeface="Calibri"/>
                <a:cs typeface="Calibri"/>
              </a:rPr>
              <a:t>Utilizzare il modello disponibile sul nostro sito web:</a:t>
            </a:r>
          </a:p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de-D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0" name="Ellipse 16">
            <a:extLst>
              <a:ext uri="{FF2B5EF4-FFF2-40B4-BE49-F238E27FC236}">
                <a16:creationId xmlns:a16="http://schemas.microsoft.com/office/drawing/2014/main" id="{5B4F60F6-0091-1485-6564-8BA8E476BCF4}"/>
              </a:ext>
            </a:extLst>
          </p:cNvPr>
          <p:cNvSpPr/>
          <p:nvPr/>
        </p:nvSpPr>
        <p:spPr bwMode="auto">
          <a:xfrm>
            <a:off x="5807695" y="3190647"/>
            <a:ext cx="3121867" cy="1644610"/>
          </a:xfrm>
          <a:prstGeom prst="ellipse">
            <a:avLst/>
          </a:prstGeom>
          <a:solidFill>
            <a:srgbClr val="F2F2F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1400" b="1">
                <a:latin typeface="Calibri"/>
                <a:ea typeface="Calibri"/>
                <a:cs typeface="Calibri"/>
              </a:rPr>
              <a:t>Un risultato negativo nella raccolta fondi costituisce un'eccezione assoluta e deve essere debitamente motivato</a:t>
            </a:r>
          </a:p>
        </p:txBody>
      </p:sp>
      <p:sp>
        <p:nvSpPr>
          <p:cNvPr id="21" name="Ellipse 16">
            <a:extLst>
              <a:ext uri="{FF2B5EF4-FFF2-40B4-BE49-F238E27FC236}">
                <a16:creationId xmlns:a16="http://schemas.microsoft.com/office/drawing/2014/main" id="{BFE7A7E2-487C-2949-C9CB-A6E903FE4E80}"/>
              </a:ext>
            </a:extLst>
          </p:cNvPr>
          <p:cNvSpPr/>
          <p:nvPr/>
        </p:nvSpPr>
        <p:spPr bwMode="auto">
          <a:xfrm>
            <a:off x="3715981" y="4390227"/>
            <a:ext cx="2438400" cy="735747"/>
          </a:xfrm>
          <a:prstGeom prst="ellipse">
            <a:avLst/>
          </a:prstGeom>
          <a:solidFill>
            <a:srgbClr val="F2F2F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b="1">
                <a:latin typeface="Calibri"/>
                <a:ea typeface="Calibri"/>
                <a:cs typeface="Calibri"/>
              </a:rPr>
              <a:t>Depositare </a:t>
            </a:r>
            <a:r>
              <a:rPr lang="de-DE" sz="1400" b="1" err="1">
                <a:latin typeface="Calibri"/>
                <a:ea typeface="Calibri"/>
                <a:cs typeface="Calibri"/>
              </a:rPr>
              <a:t>insieme</a:t>
            </a:r>
            <a:r>
              <a:rPr lang="de-DE" sz="1400" b="1">
                <a:latin typeface="Calibri"/>
                <a:ea typeface="Calibri"/>
                <a:cs typeface="Calibri"/>
              </a:rPr>
              <a:t> al </a:t>
            </a:r>
            <a:r>
              <a:rPr lang="de-DE" sz="1400" b="1" err="1">
                <a:latin typeface="Calibri"/>
                <a:ea typeface="Calibri"/>
                <a:cs typeface="Calibri"/>
              </a:rPr>
              <a:t>bilancio</a:t>
            </a:r>
            <a:endParaRPr lang="de-DE" sz="1400" b="1">
              <a:latin typeface="Calibri"/>
              <a:ea typeface="Calibri"/>
              <a:cs typeface="Calibri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86AB4D9-087F-F65D-F1E8-1A03D2BAFAAC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-77-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499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4993A14-5458-E779-02BB-23FFF0C753AB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3" name="Grafik 2" descr="Ein Bild, das Text, Screenshot, Zahl, Schrift enthält.&#10;&#10;KI-generierte Inhalte können fehlerhaft sein.">
            <a:extLst>
              <a:ext uri="{FF2B5EF4-FFF2-40B4-BE49-F238E27FC236}">
                <a16:creationId xmlns:a16="http://schemas.microsoft.com/office/drawing/2014/main" id="{4BB717ED-0922-7ADE-DEDD-71F573737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52" y="110266"/>
            <a:ext cx="4524411" cy="652161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0413D15-9F6A-398F-37F2-172B44301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Ein Bild, das Text, Screenshot, Reihe, Zahl enthält.&#10;&#10;KI-generierte Inhalte können fehlerhaft sein.">
            <a:extLst>
              <a:ext uri="{FF2B5EF4-FFF2-40B4-BE49-F238E27FC236}">
                <a16:creationId xmlns:a16="http://schemas.microsoft.com/office/drawing/2014/main" id="{F13D1EFF-BE6B-A3A8-76F6-0B3975B84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"/>
          <a:stretch>
            <a:fillRect/>
          </a:stretch>
        </p:blipFill>
        <p:spPr>
          <a:xfrm>
            <a:off x="4705832" y="4076693"/>
            <a:ext cx="4161155" cy="1104899"/>
          </a:xfrm>
          <a:prstGeom prst="rect">
            <a:avLst/>
          </a:prstGeom>
        </p:spPr>
      </p:pic>
      <p:sp>
        <p:nvSpPr>
          <p:cNvPr id="8" name="Textfeld 4">
            <a:extLst>
              <a:ext uri="{FF2B5EF4-FFF2-40B4-BE49-F238E27FC236}">
                <a16:creationId xmlns:a16="http://schemas.microsoft.com/office/drawing/2014/main" id="{06248E15-2FA0-63DD-E79A-B98042520370}"/>
              </a:ext>
            </a:extLst>
          </p:cNvPr>
          <p:cNvSpPr txBox="1"/>
          <p:nvPr/>
        </p:nvSpPr>
        <p:spPr>
          <a:xfrm>
            <a:off x="5935133" y="3582718"/>
            <a:ext cx="2161200" cy="299056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1600"/>
              </a:lnSpc>
              <a:spcBef>
                <a:spcPts val="0"/>
              </a:spcBef>
              <a:defRPr/>
            </a:pPr>
            <a:r>
              <a:rPr lang="de-DE" sz="1400" b="1" dirty="0">
                <a:latin typeface="Calibri"/>
                <a:ea typeface="Calibri"/>
                <a:cs typeface="Calibri"/>
              </a:rPr>
              <a:t>Riga C2 del </a:t>
            </a:r>
            <a:r>
              <a:rPr lang="de-DE" sz="1400" b="1" dirty="0" err="1">
                <a:latin typeface="Calibri"/>
                <a:ea typeface="Calibri"/>
                <a:cs typeface="Calibri"/>
              </a:rPr>
              <a:t>rendiconto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10" name="Rahmen 9">
            <a:extLst>
              <a:ext uri="{FF2B5EF4-FFF2-40B4-BE49-F238E27FC236}">
                <a16:creationId xmlns:a16="http://schemas.microsoft.com/office/drawing/2014/main" id="{964763ED-EAD0-3F8E-9326-9BC661694525}"/>
              </a:ext>
            </a:extLst>
          </p:cNvPr>
          <p:cNvSpPr/>
          <p:nvPr/>
        </p:nvSpPr>
        <p:spPr bwMode="auto">
          <a:xfrm>
            <a:off x="3166536" y="3467105"/>
            <a:ext cx="745066" cy="190500"/>
          </a:xfrm>
          <a:prstGeom prst="frame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Rahmen 10">
            <a:extLst>
              <a:ext uri="{FF2B5EF4-FFF2-40B4-BE49-F238E27FC236}">
                <a16:creationId xmlns:a16="http://schemas.microsoft.com/office/drawing/2014/main" id="{8E8B1332-9E2B-6FCE-DCBA-84CE0F155286}"/>
              </a:ext>
            </a:extLst>
          </p:cNvPr>
          <p:cNvSpPr/>
          <p:nvPr/>
        </p:nvSpPr>
        <p:spPr bwMode="auto">
          <a:xfrm>
            <a:off x="3196169" y="2290226"/>
            <a:ext cx="745066" cy="190500"/>
          </a:xfrm>
          <a:prstGeom prst="fram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Rahmen 11">
            <a:extLst>
              <a:ext uri="{FF2B5EF4-FFF2-40B4-BE49-F238E27FC236}">
                <a16:creationId xmlns:a16="http://schemas.microsoft.com/office/drawing/2014/main" id="{D9CFE065-2A5B-E819-2B21-CFB6D8C25356}"/>
              </a:ext>
            </a:extLst>
          </p:cNvPr>
          <p:cNvSpPr/>
          <p:nvPr/>
        </p:nvSpPr>
        <p:spPr bwMode="auto">
          <a:xfrm>
            <a:off x="7713133" y="4404775"/>
            <a:ext cx="565422" cy="190500"/>
          </a:xfrm>
          <a:prstGeom prst="fram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Rahmen 12">
            <a:extLst>
              <a:ext uri="{FF2B5EF4-FFF2-40B4-BE49-F238E27FC236}">
                <a16:creationId xmlns:a16="http://schemas.microsoft.com/office/drawing/2014/main" id="{FB8F3F2F-5081-8189-8396-0C49EA8115CC}"/>
              </a:ext>
            </a:extLst>
          </p:cNvPr>
          <p:cNvSpPr/>
          <p:nvPr/>
        </p:nvSpPr>
        <p:spPr bwMode="auto">
          <a:xfrm>
            <a:off x="5753100" y="4404775"/>
            <a:ext cx="596900" cy="190500"/>
          </a:xfrm>
          <a:prstGeom prst="frame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Rahmen 14">
            <a:extLst>
              <a:ext uri="{FF2B5EF4-FFF2-40B4-BE49-F238E27FC236}">
                <a16:creationId xmlns:a16="http://schemas.microsoft.com/office/drawing/2014/main" id="{68376A4B-A90D-8195-3934-3863CA049E3E}"/>
              </a:ext>
            </a:extLst>
          </p:cNvPr>
          <p:cNvSpPr/>
          <p:nvPr/>
        </p:nvSpPr>
        <p:spPr bwMode="auto">
          <a:xfrm>
            <a:off x="1854201" y="3640656"/>
            <a:ext cx="2057401" cy="190500"/>
          </a:xfrm>
          <a:prstGeom prst="frame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Rahmen 15">
            <a:extLst>
              <a:ext uri="{FF2B5EF4-FFF2-40B4-BE49-F238E27FC236}">
                <a16:creationId xmlns:a16="http://schemas.microsoft.com/office/drawing/2014/main" id="{A7F88918-1BEE-564F-2B33-279B0EB35485}"/>
              </a:ext>
            </a:extLst>
          </p:cNvPr>
          <p:cNvSpPr/>
          <p:nvPr/>
        </p:nvSpPr>
        <p:spPr bwMode="auto">
          <a:xfrm>
            <a:off x="6786032" y="4889480"/>
            <a:ext cx="1492523" cy="190500"/>
          </a:xfrm>
          <a:prstGeom prst="frame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Pfeil: nach unten 16">
            <a:extLst>
              <a:ext uri="{FF2B5EF4-FFF2-40B4-BE49-F238E27FC236}">
                <a16:creationId xmlns:a16="http://schemas.microsoft.com/office/drawing/2014/main" id="{261F6E63-A104-84CF-D80E-D8BDBE2EB894}"/>
              </a:ext>
            </a:extLst>
          </p:cNvPr>
          <p:cNvSpPr/>
          <p:nvPr/>
        </p:nvSpPr>
        <p:spPr bwMode="auto">
          <a:xfrm rot="4439326">
            <a:off x="4882308" y="1388848"/>
            <a:ext cx="248057" cy="585596"/>
          </a:xfrm>
          <a:prstGeom prst="downArrow">
            <a:avLst>
              <a:gd name="adj1" fmla="val 34613"/>
              <a:gd name="adj2" fmla="val 50000"/>
            </a:avLst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Textfeld 4">
            <a:extLst>
              <a:ext uri="{FF2B5EF4-FFF2-40B4-BE49-F238E27FC236}">
                <a16:creationId xmlns:a16="http://schemas.microsoft.com/office/drawing/2014/main" id="{8DEE6BCF-30CF-6866-84E0-A2EEB8BDCA4B}"/>
              </a:ext>
            </a:extLst>
          </p:cNvPr>
          <p:cNvSpPr txBox="1"/>
          <p:nvPr/>
        </p:nvSpPr>
        <p:spPr>
          <a:xfrm>
            <a:off x="5396774" y="1414583"/>
            <a:ext cx="2161200" cy="299056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1600"/>
              </a:lnSpc>
              <a:spcBef>
                <a:spcPts val="0"/>
              </a:spcBef>
              <a:defRPr/>
            </a:pPr>
            <a:r>
              <a:rPr lang="de-DE" sz="1400" b="1" err="1">
                <a:latin typeface="Calibri"/>
                <a:ea typeface="Calibri"/>
                <a:cs typeface="Calibri"/>
              </a:rPr>
              <a:t>Relazione</a:t>
            </a:r>
            <a:r>
              <a:rPr lang="de-DE" sz="1400" b="1">
                <a:latin typeface="Calibri"/>
                <a:ea typeface="Calibri"/>
                <a:cs typeface="Calibri"/>
              </a:rPr>
              <a:t> </a:t>
            </a:r>
            <a:r>
              <a:rPr lang="de-DE" sz="1400" b="1" err="1">
                <a:latin typeface="Calibri"/>
                <a:ea typeface="Calibri"/>
                <a:cs typeface="Calibri"/>
              </a:rPr>
              <a:t>raccolta</a:t>
            </a:r>
            <a:r>
              <a:rPr lang="de-DE" sz="1400" b="1">
                <a:latin typeface="Calibri"/>
                <a:ea typeface="Calibri"/>
                <a:cs typeface="Calibri"/>
              </a:rPr>
              <a:t> </a:t>
            </a:r>
            <a:r>
              <a:rPr lang="de-DE" sz="1400" b="1" err="1">
                <a:latin typeface="Calibri"/>
                <a:ea typeface="Calibri"/>
                <a:cs typeface="Calibri"/>
              </a:rPr>
              <a:t>fondi</a:t>
            </a:r>
            <a:endParaRPr lang="en-US" sz="2400">
              <a:ea typeface="Calibri"/>
              <a:cs typeface="Times New Roman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EA5C670-9410-DE91-C8DF-5E8D6D1FDF03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-78-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4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AA5F58-EBA1-DE11-D616-1BA8DD7A8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9BDCEC2-4EC6-2E44-2C5D-BD86018D521F}"/>
              </a:ext>
            </a:extLst>
          </p:cNvPr>
          <p:cNvSpPr txBox="1"/>
          <p:nvPr/>
        </p:nvSpPr>
        <p:spPr>
          <a:xfrm>
            <a:off x="403201" y="2084172"/>
            <a:ext cx="8717845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2. L</a:t>
            </a:r>
            <a:r>
              <a:rPr lang="it-IT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e sezioni più importanti e i relativi vantaggi</a:t>
            </a:r>
            <a:endParaRPr lang="de-DE" sz="36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endParaRPr lang="it-IT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4C02459-A080-DE1E-F6C1-08B3773DD135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Grafik 3" descr="Ein Bild, das Logo, Symbol,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DA980876-238B-600B-569A-EDD9D6767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4" y="6188894"/>
            <a:ext cx="536155" cy="57209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47002EB-C211-5749-B99C-ADC81E7543FB}"/>
              </a:ext>
            </a:extLst>
          </p:cNvPr>
          <p:cNvSpPr/>
          <p:nvPr/>
        </p:nvSpPr>
        <p:spPr>
          <a:xfrm>
            <a:off x="8034705" y="6361190"/>
            <a:ext cx="449419" cy="407709"/>
          </a:xfrm>
          <a:prstGeom prst="rect">
            <a:avLst/>
          </a:prstGeom>
          <a:noFill/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-7-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997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CE878-828D-B68E-3ED0-740F2B125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71AF83B3-ADB0-DDBC-B6AD-307660E89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406" y="1851747"/>
            <a:ext cx="5362575" cy="3295650"/>
          </a:xfrm>
          <a:prstGeom prst="rect">
            <a:avLst/>
          </a:prstGeom>
        </p:spPr>
      </p:pic>
      <p:sp>
        <p:nvSpPr>
          <p:cNvPr id="26626" name="Titel 1">
            <a:extLst>
              <a:ext uri="{FF2B5EF4-FFF2-40B4-BE49-F238E27FC236}">
                <a16:creationId xmlns:a16="http://schemas.microsoft.com/office/drawing/2014/main" id="{EB15A3AE-175B-F2F0-9A8A-3537B608C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086" y="365125"/>
            <a:ext cx="8295217" cy="550092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2400">
                <a:latin typeface="Calibri"/>
                <a:ea typeface="Calibri"/>
                <a:cs typeface="Calibri"/>
              </a:rPr>
              <a:t>4. Come posso adempiere agli obblighi nel Runts?</a:t>
            </a:r>
            <a:endParaRPr lang="de-DE" altLang="de-DE" sz="2400">
              <a:latin typeface="Calibri"/>
              <a:ea typeface="Calibri"/>
              <a:cs typeface="Calibri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928AEE6-5EFA-015D-84F8-883D0BE91788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C62C8F-5660-28BC-AAD0-A79130A00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ED5F78F-F0D6-7BFF-9DD6-7158780FEBC2}"/>
              </a:ext>
            </a:extLst>
          </p:cNvPr>
          <p:cNvSpPr txBox="1"/>
          <p:nvPr/>
        </p:nvSpPr>
        <p:spPr>
          <a:xfrm>
            <a:off x="628650" y="1000702"/>
            <a:ext cx="7886700" cy="400110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000" b="1">
                <a:latin typeface="Calibri"/>
                <a:ea typeface="Calibri"/>
                <a:cs typeface="Calibri"/>
              </a:rPr>
              <a:t>Come faccio il deposito bilancio?</a:t>
            </a:r>
          </a:p>
        </p:txBody>
      </p:sp>
      <p:pic>
        <p:nvPicPr>
          <p:cNvPr id="5" name="Grafik 1">
            <a:extLst>
              <a:ext uri="{FF2B5EF4-FFF2-40B4-BE49-F238E27FC236}">
                <a16:creationId xmlns:a16="http://schemas.microsoft.com/office/drawing/2014/main" id="{C8D17EB0-E7CB-91EE-85E6-99516071D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063856" flipV="1">
            <a:off x="4875472" y="1814874"/>
            <a:ext cx="730797" cy="491845"/>
          </a:xfrm>
          <a:prstGeom prst="rect">
            <a:avLst/>
          </a:prstGeom>
        </p:spPr>
      </p:pic>
      <p:pic>
        <p:nvPicPr>
          <p:cNvPr id="7" name="Grafik 1">
            <a:extLst>
              <a:ext uri="{FF2B5EF4-FFF2-40B4-BE49-F238E27FC236}">
                <a16:creationId xmlns:a16="http://schemas.microsoft.com/office/drawing/2014/main" id="{5EEAD833-98A2-B4DB-B7E1-726880890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100000" flipV="1">
            <a:off x="909444" y="3565973"/>
            <a:ext cx="730797" cy="491845"/>
          </a:xfrm>
          <a:prstGeom prst="rect">
            <a:avLst/>
          </a:prstGeom>
        </p:spPr>
      </p:pic>
      <p:sp>
        <p:nvSpPr>
          <p:cNvPr id="9" name="Ellipse 26636">
            <a:extLst>
              <a:ext uri="{FF2B5EF4-FFF2-40B4-BE49-F238E27FC236}">
                <a16:creationId xmlns:a16="http://schemas.microsoft.com/office/drawing/2014/main" id="{CABF46E8-B7A3-399E-B212-FBA348EF8F13}"/>
              </a:ext>
            </a:extLst>
          </p:cNvPr>
          <p:cNvSpPr/>
          <p:nvPr/>
        </p:nvSpPr>
        <p:spPr bwMode="auto">
          <a:xfrm>
            <a:off x="1763835" y="3659160"/>
            <a:ext cx="2400545" cy="65475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20F6D72-38D8-57D5-421D-3CF526156687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-79-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14477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AC203-5E34-C031-C59D-ACE1CA7CF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78AC282F-98D1-51C2-A236-549377460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4" y="988492"/>
            <a:ext cx="9120236" cy="460612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631B216-A467-23B1-AAC2-B619F8BFC29F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AB994D-9601-BE99-3E38-11EF17E04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Ellipse 26636">
            <a:extLst>
              <a:ext uri="{FF2B5EF4-FFF2-40B4-BE49-F238E27FC236}">
                <a16:creationId xmlns:a16="http://schemas.microsoft.com/office/drawing/2014/main" id="{F933CFBE-B71C-4A6B-BF65-6EB9158CAD4D}"/>
              </a:ext>
            </a:extLst>
          </p:cNvPr>
          <p:cNvSpPr/>
          <p:nvPr/>
        </p:nvSpPr>
        <p:spPr bwMode="auto">
          <a:xfrm>
            <a:off x="42337" y="2034847"/>
            <a:ext cx="1430394" cy="37080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953BE04-6FAA-0F12-8466-AC5273182C8B}"/>
              </a:ext>
            </a:extLst>
          </p:cNvPr>
          <p:cNvSpPr/>
          <p:nvPr/>
        </p:nvSpPr>
        <p:spPr>
          <a:xfrm>
            <a:off x="24118" y="1210265"/>
            <a:ext cx="5474982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800" b="1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 </a:t>
            </a:r>
            <a:r>
              <a:rPr lang="de-DE" sz="800" b="1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- LA MIA ASSOCIAZIONE ODV</a:t>
            </a:r>
            <a:endParaRPr lang="it-IT" sz="1200" b="1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453F6E8-29B1-29D2-C459-7E11613458BF}"/>
              </a:ext>
            </a:extLst>
          </p:cNvPr>
          <p:cNvSpPr/>
          <p:nvPr/>
        </p:nvSpPr>
        <p:spPr>
          <a:xfrm>
            <a:off x="29047" y="1029428"/>
            <a:ext cx="1757419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800" b="1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TSFO-06_0012345678 - </a:t>
            </a:r>
            <a:r>
              <a:rPr lang="de-DE" sz="800" b="1" kern="100" err="1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Deposito</a:t>
            </a:r>
            <a:endParaRPr lang="it-IT" sz="1200" b="1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CCBB18F-1370-CBCC-4A0A-11D8B13747DD}"/>
              </a:ext>
            </a:extLst>
          </p:cNvPr>
          <p:cNvSpPr txBox="1"/>
          <p:nvPr/>
        </p:nvSpPr>
        <p:spPr>
          <a:xfrm>
            <a:off x="1139617" y="1462632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5ABAF46-FF07-F6AF-9C4B-938F7A5A35A6}"/>
              </a:ext>
            </a:extLst>
          </p:cNvPr>
          <p:cNvSpPr txBox="1"/>
          <p:nvPr/>
        </p:nvSpPr>
        <p:spPr>
          <a:xfrm>
            <a:off x="239054" y="5001389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24" name="Textfeld 1023">
            <a:extLst>
              <a:ext uri="{FF2B5EF4-FFF2-40B4-BE49-F238E27FC236}">
                <a16:creationId xmlns:a16="http://schemas.microsoft.com/office/drawing/2014/main" id="{857A32E7-ABD8-3698-9A7F-F24C1D27A448}"/>
              </a:ext>
            </a:extLst>
          </p:cNvPr>
          <p:cNvSpPr txBox="1"/>
          <p:nvPr/>
        </p:nvSpPr>
        <p:spPr>
          <a:xfrm>
            <a:off x="1696926" y="1956566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25" name="Textfeld 1024">
            <a:extLst>
              <a:ext uri="{FF2B5EF4-FFF2-40B4-BE49-F238E27FC236}">
                <a16:creationId xmlns:a16="http://schemas.microsoft.com/office/drawing/2014/main" id="{82921920-19BC-86EA-3C92-12D06D7E4A81}"/>
              </a:ext>
            </a:extLst>
          </p:cNvPr>
          <p:cNvSpPr txBox="1"/>
          <p:nvPr/>
        </p:nvSpPr>
        <p:spPr>
          <a:xfrm>
            <a:off x="579070" y="5025233"/>
            <a:ext cx="3738536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Ci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troviamo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sulla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pagina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Dati</a:t>
            </a:r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principali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  <a:endParaRPr lang="de-DE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7" name="Ellipse 26636">
            <a:extLst>
              <a:ext uri="{FF2B5EF4-FFF2-40B4-BE49-F238E27FC236}">
                <a16:creationId xmlns:a16="http://schemas.microsoft.com/office/drawing/2014/main" id="{27D6EB94-4C1C-98E8-4526-9CFEEAA491F2}"/>
              </a:ext>
            </a:extLst>
          </p:cNvPr>
          <p:cNvSpPr/>
          <p:nvPr/>
        </p:nvSpPr>
        <p:spPr bwMode="auto">
          <a:xfrm>
            <a:off x="42337" y="2432410"/>
            <a:ext cx="1492269" cy="3077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28" name="Textfeld 1027">
            <a:extLst>
              <a:ext uri="{FF2B5EF4-FFF2-40B4-BE49-F238E27FC236}">
                <a16:creationId xmlns:a16="http://schemas.microsoft.com/office/drawing/2014/main" id="{3A67EC75-CF30-D966-6F00-3B5C1D8F4BF2}"/>
              </a:ext>
            </a:extLst>
          </p:cNvPr>
          <p:cNvSpPr txBox="1"/>
          <p:nvPr/>
        </p:nvSpPr>
        <p:spPr>
          <a:xfrm>
            <a:off x="1660192" y="2463305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30" name="Ellipse 26636">
            <a:extLst>
              <a:ext uri="{FF2B5EF4-FFF2-40B4-BE49-F238E27FC236}">
                <a16:creationId xmlns:a16="http://schemas.microsoft.com/office/drawing/2014/main" id="{80B2BF50-1867-8B34-0E34-21BAB7F0E747}"/>
              </a:ext>
            </a:extLst>
          </p:cNvPr>
          <p:cNvSpPr/>
          <p:nvPr/>
        </p:nvSpPr>
        <p:spPr bwMode="auto">
          <a:xfrm>
            <a:off x="6109363" y="3275111"/>
            <a:ext cx="1492269" cy="3077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31" name="Textfeld 1030">
            <a:extLst>
              <a:ext uri="{FF2B5EF4-FFF2-40B4-BE49-F238E27FC236}">
                <a16:creationId xmlns:a16="http://schemas.microsoft.com/office/drawing/2014/main" id="{F9E6F051-B1BA-B854-F24F-734D340ECBDF}"/>
              </a:ext>
            </a:extLst>
          </p:cNvPr>
          <p:cNvSpPr txBox="1"/>
          <p:nvPr/>
        </p:nvSpPr>
        <p:spPr>
          <a:xfrm>
            <a:off x="592596" y="5376260"/>
            <a:ext cx="5812437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Selezionare qui </a:t>
            </a:r>
            <a:r>
              <a:rPr lang="it-IT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l'anno di riferimento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; ad esempio, per il bilancio dell'anno 2025, selezionare 2025.</a:t>
            </a:r>
            <a:endParaRPr lang="de-DE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2" name="Textfeld 1031">
            <a:extLst>
              <a:ext uri="{FF2B5EF4-FFF2-40B4-BE49-F238E27FC236}">
                <a16:creationId xmlns:a16="http://schemas.microsoft.com/office/drawing/2014/main" id="{97C44E77-A686-4398-E97B-F512789B4192}"/>
              </a:ext>
            </a:extLst>
          </p:cNvPr>
          <p:cNvSpPr txBox="1"/>
          <p:nvPr/>
        </p:nvSpPr>
        <p:spPr>
          <a:xfrm>
            <a:off x="239054" y="5368638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33" name="Rechteck 1032">
            <a:extLst>
              <a:ext uri="{FF2B5EF4-FFF2-40B4-BE49-F238E27FC236}">
                <a16:creationId xmlns:a16="http://schemas.microsoft.com/office/drawing/2014/main" id="{E0B81867-8274-2B6F-7B5B-225E4FD58A20}"/>
              </a:ext>
            </a:extLst>
          </p:cNvPr>
          <p:cNvSpPr/>
          <p:nvPr/>
        </p:nvSpPr>
        <p:spPr>
          <a:xfrm>
            <a:off x="207981" y="3447289"/>
            <a:ext cx="578483" cy="83919"/>
          </a:xfrm>
          <a:prstGeom prst="rect">
            <a:avLst/>
          </a:prstGeom>
          <a:solidFill>
            <a:srgbClr val="E6E9F2"/>
          </a:solidFill>
          <a:ln>
            <a:solidFill>
              <a:srgbClr val="E6E9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600" b="1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TIZIO</a:t>
            </a:r>
            <a:endParaRPr lang="it-IT" sz="600" b="1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4" name="Rechteck 1033">
            <a:extLst>
              <a:ext uri="{FF2B5EF4-FFF2-40B4-BE49-F238E27FC236}">
                <a16:creationId xmlns:a16="http://schemas.microsoft.com/office/drawing/2014/main" id="{751B0903-35D0-B287-E2C9-E4A76174E22D}"/>
              </a:ext>
            </a:extLst>
          </p:cNvPr>
          <p:cNvSpPr/>
          <p:nvPr/>
        </p:nvSpPr>
        <p:spPr>
          <a:xfrm>
            <a:off x="3184573" y="3451521"/>
            <a:ext cx="858897" cy="70923"/>
          </a:xfrm>
          <a:prstGeom prst="rect">
            <a:avLst/>
          </a:prstGeom>
          <a:solidFill>
            <a:srgbClr val="E6E9F2"/>
          </a:solidFill>
          <a:ln>
            <a:solidFill>
              <a:srgbClr val="E6E9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600" b="1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TIZIANI</a:t>
            </a:r>
            <a:endParaRPr lang="it-IT" sz="600" b="1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5" name="Rechteck 1034">
            <a:extLst>
              <a:ext uri="{FF2B5EF4-FFF2-40B4-BE49-F238E27FC236}">
                <a16:creationId xmlns:a16="http://schemas.microsoft.com/office/drawing/2014/main" id="{D38B2E1F-12CB-F612-D1DC-C20391621760}"/>
              </a:ext>
            </a:extLst>
          </p:cNvPr>
          <p:cNvSpPr/>
          <p:nvPr/>
        </p:nvSpPr>
        <p:spPr>
          <a:xfrm>
            <a:off x="193016" y="3894488"/>
            <a:ext cx="1952177" cy="68823"/>
          </a:xfrm>
          <a:prstGeom prst="rect">
            <a:avLst/>
          </a:prstGeom>
          <a:solidFill>
            <a:srgbClr val="E6E9F2"/>
          </a:solidFill>
          <a:ln>
            <a:solidFill>
              <a:srgbClr val="E6E9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700" b="1" kern="100">
                <a:solidFill>
                  <a:schemeClr val="tx1"/>
                </a:solidFill>
                <a:latin typeface="Titillium Web" panose="00000500000000000000" pitchFamily="2" charset="0"/>
                <a:cs typeface="Times New Roman" panose="02020603050405020304" pitchFamily="18" charset="0"/>
              </a:rPr>
              <a:t>TZITZN70A01A952G</a:t>
            </a:r>
          </a:p>
        </p:txBody>
      </p:sp>
      <p:sp>
        <p:nvSpPr>
          <p:cNvPr id="1037" name="Ellipse 26636">
            <a:extLst>
              <a:ext uri="{FF2B5EF4-FFF2-40B4-BE49-F238E27FC236}">
                <a16:creationId xmlns:a16="http://schemas.microsoft.com/office/drawing/2014/main" id="{AB042FFC-6827-C879-6F15-A050D665ECE3}"/>
              </a:ext>
            </a:extLst>
          </p:cNvPr>
          <p:cNvSpPr/>
          <p:nvPr/>
        </p:nvSpPr>
        <p:spPr bwMode="auto">
          <a:xfrm>
            <a:off x="6282930" y="3946922"/>
            <a:ext cx="1731883" cy="3077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38" name="Textfeld 1037">
            <a:extLst>
              <a:ext uri="{FF2B5EF4-FFF2-40B4-BE49-F238E27FC236}">
                <a16:creationId xmlns:a16="http://schemas.microsoft.com/office/drawing/2014/main" id="{E9E9F4E4-D0B8-4232-5D65-08275BC0DD22}"/>
              </a:ext>
            </a:extLst>
          </p:cNvPr>
          <p:cNvSpPr txBox="1"/>
          <p:nvPr/>
        </p:nvSpPr>
        <p:spPr>
          <a:xfrm>
            <a:off x="239054" y="5720109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39" name="Textfeld 1038">
            <a:extLst>
              <a:ext uri="{FF2B5EF4-FFF2-40B4-BE49-F238E27FC236}">
                <a16:creationId xmlns:a16="http://schemas.microsoft.com/office/drawing/2014/main" id="{44ACCD49-547E-96FF-99ED-23B1AC75887C}"/>
              </a:ext>
            </a:extLst>
          </p:cNvPr>
          <p:cNvSpPr txBox="1"/>
          <p:nvPr/>
        </p:nvSpPr>
        <p:spPr>
          <a:xfrm>
            <a:off x="536658" y="5738703"/>
            <a:ext cx="6550046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Indicare qui il </a:t>
            </a:r>
            <a:r>
              <a:rPr lang="it-IT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totale delle entrate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; in caso di cifre decimali, arrotondare al numero intero superiore.</a:t>
            </a:r>
            <a:endParaRPr lang="de-DE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0" name="Textfeld 1039">
            <a:extLst>
              <a:ext uri="{FF2B5EF4-FFF2-40B4-BE49-F238E27FC236}">
                <a16:creationId xmlns:a16="http://schemas.microsoft.com/office/drawing/2014/main" id="{D9AFE073-19E4-B03A-E0C1-C2C1A7492EAE}"/>
              </a:ext>
            </a:extLst>
          </p:cNvPr>
          <p:cNvSpPr txBox="1"/>
          <p:nvPr/>
        </p:nvSpPr>
        <p:spPr>
          <a:xfrm>
            <a:off x="596829" y="6094492"/>
            <a:ext cx="6550046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Selezionare qui «</a:t>
            </a:r>
            <a:r>
              <a:rPr lang="it-IT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Soggetto legittimato per l'aggiornamento/deposito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</a:p>
        </p:txBody>
      </p:sp>
      <p:sp>
        <p:nvSpPr>
          <p:cNvPr id="1042" name="Textfeld 1041">
            <a:extLst>
              <a:ext uri="{FF2B5EF4-FFF2-40B4-BE49-F238E27FC236}">
                <a16:creationId xmlns:a16="http://schemas.microsoft.com/office/drawing/2014/main" id="{E2678908-9061-AD8F-EC9F-270EC13BABCD}"/>
              </a:ext>
            </a:extLst>
          </p:cNvPr>
          <p:cNvSpPr txBox="1"/>
          <p:nvPr/>
        </p:nvSpPr>
        <p:spPr>
          <a:xfrm>
            <a:off x="239054" y="6078075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43" name="Rechteck 1042">
            <a:extLst>
              <a:ext uri="{FF2B5EF4-FFF2-40B4-BE49-F238E27FC236}">
                <a16:creationId xmlns:a16="http://schemas.microsoft.com/office/drawing/2014/main" id="{2A018C2F-2FF8-F048-95D8-FE0A241564FE}"/>
              </a:ext>
            </a:extLst>
          </p:cNvPr>
          <p:cNvSpPr/>
          <p:nvPr/>
        </p:nvSpPr>
        <p:spPr>
          <a:xfrm>
            <a:off x="3295891" y="3878392"/>
            <a:ext cx="1309800" cy="109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/>
                <a:ea typeface="Aptos" panose="020B0004020202020204" pitchFamily="34" charset="0"/>
                <a:cs typeface="Times New Roman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b="1" kern="100">
                <a:solidFill>
                  <a:schemeClr val="tx1"/>
                </a:solidFill>
                <a:latin typeface="Titillium Web"/>
                <a:ea typeface="Aptos" panose="020B0004020202020204" pitchFamily="34" charset="0"/>
                <a:cs typeface="Times New Roman"/>
              </a:rPr>
              <a:t>tizio</a:t>
            </a:r>
            <a:r>
              <a:rPr lang="it-IT" sz="700" b="1" kern="100">
                <a:solidFill>
                  <a:schemeClr val="tx1"/>
                </a:solidFill>
                <a:effectLst/>
                <a:latin typeface="Titillium Web"/>
                <a:ea typeface="Aptos" panose="020B0004020202020204" pitchFamily="34" charset="0"/>
                <a:cs typeface="Times New Roman"/>
              </a:rPr>
              <a:t>.tiziani@</a:t>
            </a:r>
            <a:r>
              <a:rPr lang="it-IT" sz="700" b="1" kern="100">
                <a:solidFill>
                  <a:schemeClr val="tx1"/>
                </a:solidFill>
                <a:latin typeface="Titillium Web"/>
                <a:ea typeface="Aptos" panose="020B0004020202020204" pitchFamily="34" charset="0"/>
                <a:cs typeface="Times New Roman"/>
              </a:rPr>
              <a:t>mail</a:t>
            </a:r>
            <a:r>
              <a:rPr lang="it-IT" sz="700" b="1" kern="100">
                <a:solidFill>
                  <a:schemeClr val="tx1"/>
                </a:solidFill>
                <a:effectLst/>
                <a:latin typeface="Titillium Web"/>
                <a:ea typeface="Aptos" panose="020B0004020202020204" pitchFamily="34" charset="0"/>
                <a:cs typeface="Times New Roman"/>
              </a:rPr>
              <a:t>.com</a:t>
            </a:r>
            <a:endParaRPr lang="it-IT" sz="600" b="1" kern="100">
              <a:solidFill>
                <a:schemeClr val="tx1"/>
              </a:solidFill>
              <a:effectLst/>
              <a:latin typeface="Titillium Web"/>
              <a:ea typeface="Aptos" panose="020B000402020202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4" name="Textfeld 1043">
            <a:extLst>
              <a:ext uri="{FF2B5EF4-FFF2-40B4-BE49-F238E27FC236}">
                <a16:creationId xmlns:a16="http://schemas.microsoft.com/office/drawing/2014/main" id="{B53B9690-84A7-50AA-443C-5C359297BB9A}"/>
              </a:ext>
            </a:extLst>
          </p:cNvPr>
          <p:cNvSpPr txBox="1"/>
          <p:nvPr/>
        </p:nvSpPr>
        <p:spPr>
          <a:xfrm>
            <a:off x="236406" y="6430358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45" name="Textfeld 1044">
            <a:extLst>
              <a:ext uri="{FF2B5EF4-FFF2-40B4-BE49-F238E27FC236}">
                <a16:creationId xmlns:a16="http://schemas.microsoft.com/office/drawing/2014/main" id="{4DB06A63-8C1C-393F-92F3-24B5DEA4C63F}"/>
              </a:ext>
            </a:extLst>
          </p:cNvPr>
          <p:cNvSpPr txBox="1"/>
          <p:nvPr/>
        </p:nvSpPr>
        <p:spPr>
          <a:xfrm>
            <a:off x="621328" y="6445408"/>
            <a:ext cx="6550046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Clicca qui per continuare a compilare la domanda.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D31505-6911-E540-69A3-8DB08AD3A231}"/>
              </a:ext>
            </a:extLst>
          </p:cNvPr>
          <p:cNvSpPr txBox="1"/>
          <p:nvPr/>
        </p:nvSpPr>
        <p:spPr>
          <a:xfrm>
            <a:off x="7861172" y="3228763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8F5A910-9B28-893B-BB45-709C0143C2E1}"/>
              </a:ext>
            </a:extLst>
          </p:cNvPr>
          <p:cNvSpPr txBox="1"/>
          <p:nvPr/>
        </p:nvSpPr>
        <p:spPr>
          <a:xfrm>
            <a:off x="7920434" y="5357597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" name="Ellipse 26636">
            <a:extLst>
              <a:ext uri="{FF2B5EF4-FFF2-40B4-BE49-F238E27FC236}">
                <a16:creationId xmlns:a16="http://schemas.microsoft.com/office/drawing/2014/main" id="{A924B0F4-B98E-5FE9-DBCA-7E48779A9DA2}"/>
              </a:ext>
            </a:extLst>
          </p:cNvPr>
          <p:cNvSpPr/>
          <p:nvPr/>
        </p:nvSpPr>
        <p:spPr bwMode="auto">
          <a:xfrm>
            <a:off x="8301566" y="5345228"/>
            <a:ext cx="1013913" cy="28545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D1153AA-803E-9E91-C000-19AC42F753B7}"/>
              </a:ext>
            </a:extLst>
          </p:cNvPr>
          <p:cNvSpPr txBox="1"/>
          <p:nvPr/>
        </p:nvSpPr>
        <p:spPr>
          <a:xfrm>
            <a:off x="500632" y="351047"/>
            <a:ext cx="7886700" cy="400110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err="1">
                <a:latin typeface="Calibri" panose="020F0502020204030204" pitchFamily="34" charset="0"/>
                <a:cs typeface="Calibri" panose="020F0502020204030204" pitchFamily="34" charset="0"/>
              </a:rPr>
              <a:t>Deposito</a:t>
            </a:r>
            <a:r>
              <a:rPr lang="de-DE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err="1">
                <a:latin typeface="Calibri" panose="020F0502020204030204" pitchFamily="34" charset="0"/>
                <a:cs typeface="Calibri" panose="020F0502020204030204" pitchFamily="34" charset="0"/>
              </a:rPr>
              <a:t>bilancio</a:t>
            </a:r>
            <a:r>
              <a:rPr lang="de-DE" sz="2000">
                <a:latin typeface="Calibri" panose="020F0502020204030204" pitchFamily="34" charset="0"/>
                <a:cs typeface="Calibri" panose="020F0502020204030204" pitchFamily="34" charset="0"/>
              </a:rPr>
              <a:t>  – </a:t>
            </a:r>
            <a:r>
              <a:rPr lang="de-DE" sz="2000" b="1" err="1">
                <a:latin typeface="Calibri" panose="020F0502020204030204" pitchFamily="34" charset="0"/>
                <a:cs typeface="Calibri" panose="020F0502020204030204" pitchFamily="34" charset="0"/>
              </a:rPr>
              <a:t>Inserimento</a:t>
            </a:r>
            <a:r>
              <a:rPr lang="de-DE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err="1">
                <a:latin typeface="Calibri" panose="020F0502020204030204" pitchFamily="34" charset="0"/>
                <a:cs typeface="Calibri" panose="020F0502020204030204" pitchFamily="34" charset="0"/>
              </a:rPr>
              <a:t>dati</a:t>
            </a:r>
            <a:r>
              <a:rPr lang="de-DE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err="1">
                <a:latin typeface="Calibri" panose="020F0502020204030204" pitchFamily="34" charset="0"/>
                <a:cs typeface="Calibri" panose="020F0502020204030204" pitchFamily="34" charset="0"/>
              </a:rPr>
              <a:t>principali</a:t>
            </a:r>
            <a:endParaRPr lang="de-DE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7C91458-3801-B074-F2D5-7EF706010D4F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-80-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9927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2EA15-9A4A-2012-8EE9-8F04EEC16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76B3F5E-ED28-6FE1-A8D4-4C50A773A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1113116"/>
            <a:ext cx="9144000" cy="275059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B195848-07B3-196B-B11F-B8177E1C1E70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99FBC6-9595-0E9C-BFEF-A5404EF37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EA32D13-8A9E-3E8A-8AFD-31B3B51FDE45}"/>
              </a:ext>
            </a:extLst>
          </p:cNvPr>
          <p:cNvSpPr txBox="1"/>
          <p:nvPr/>
        </p:nvSpPr>
        <p:spPr>
          <a:xfrm>
            <a:off x="2919447" y="1729257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240277C-8D9F-7C7E-55EA-6417E57E82C0}"/>
              </a:ext>
            </a:extLst>
          </p:cNvPr>
          <p:cNvSpPr txBox="1"/>
          <p:nvPr/>
        </p:nvSpPr>
        <p:spPr>
          <a:xfrm>
            <a:off x="811538" y="4928968"/>
            <a:ext cx="2240695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Ci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troviamo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sulla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pagina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Allegati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  <a:endParaRPr lang="de-DE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AA4EBB-2073-9303-7EEA-270CA187466C}"/>
              </a:ext>
            </a:extLst>
          </p:cNvPr>
          <p:cNvSpPr txBox="1"/>
          <p:nvPr/>
        </p:nvSpPr>
        <p:spPr>
          <a:xfrm>
            <a:off x="456603" y="4935520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DD70048-E223-3F67-84CB-EDD5D3E5F2D8}"/>
              </a:ext>
            </a:extLst>
          </p:cNvPr>
          <p:cNvSpPr txBox="1"/>
          <p:nvPr/>
        </p:nvSpPr>
        <p:spPr>
          <a:xfrm>
            <a:off x="456603" y="5394199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33E8575-4187-F01D-C928-6B4ADEC62C0E}"/>
              </a:ext>
            </a:extLst>
          </p:cNvPr>
          <p:cNvSpPr txBox="1"/>
          <p:nvPr/>
        </p:nvSpPr>
        <p:spPr>
          <a:xfrm>
            <a:off x="785411" y="5402399"/>
            <a:ext cx="4595156" cy="261610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100" err="1">
                <a:latin typeface="Calibri"/>
                <a:ea typeface="Calibri"/>
                <a:cs typeface="Calibri"/>
              </a:rPr>
              <a:t>Cliccate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qui</a:t>
            </a:r>
            <a:r>
              <a:rPr lang="de-DE" sz="1100">
                <a:latin typeface="Calibri"/>
                <a:ea typeface="Calibri"/>
                <a:cs typeface="Calibri"/>
              </a:rPr>
              <a:t> per </a:t>
            </a:r>
            <a:r>
              <a:rPr lang="de-DE" sz="11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caricare</a:t>
            </a:r>
            <a:r>
              <a:rPr lang="de-DE" sz="11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il </a:t>
            </a:r>
            <a:r>
              <a:rPr lang="de-DE" sz="11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bilancio</a:t>
            </a:r>
            <a:r>
              <a:rPr lang="de-DE" sz="11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100">
                <a:latin typeface="Calibri"/>
                <a:ea typeface="Calibri"/>
                <a:cs typeface="Calibri"/>
              </a:rPr>
              <a:t>– non </a:t>
            </a:r>
            <a:r>
              <a:rPr lang="de-DE" sz="1100" err="1">
                <a:latin typeface="Calibri"/>
                <a:ea typeface="Calibri"/>
                <a:cs typeface="Calibri"/>
              </a:rPr>
              <a:t>deve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essere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firmato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digitalmente</a:t>
            </a:r>
            <a:r>
              <a:rPr lang="de-DE" sz="1100">
                <a:latin typeface="Calibri"/>
                <a:ea typeface="Calibri"/>
                <a:cs typeface="Calibri"/>
              </a:rPr>
              <a:t>.</a:t>
            </a:r>
            <a:endParaRPr lang="de-DE" sz="11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9" name="Ellipse 26636">
            <a:extLst>
              <a:ext uri="{FF2B5EF4-FFF2-40B4-BE49-F238E27FC236}">
                <a16:creationId xmlns:a16="http://schemas.microsoft.com/office/drawing/2014/main" id="{2B7D2DCD-6C27-2AFE-F831-460F4FAC69F2}"/>
              </a:ext>
            </a:extLst>
          </p:cNvPr>
          <p:cNvSpPr/>
          <p:nvPr/>
        </p:nvSpPr>
        <p:spPr bwMode="auto">
          <a:xfrm>
            <a:off x="8006382" y="3218216"/>
            <a:ext cx="1146327" cy="3077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C264EA0-F27F-DCC9-C8F5-2D7D7182DACA}"/>
              </a:ext>
            </a:extLst>
          </p:cNvPr>
          <p:cNvSpPr txBox="1"/>
          <p:nvPr/>
        </p:nvSpPr>
        <p:spPr>
          <a:xfrm>
            <a:off x="7632696" y="3213982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56F04EB-DBE0-8DEF-DD37-EDA7BBFD68F4}"/>
              </a:ext>
            </a:extLst>
          </p:cNvPr>
          <p:cNvSpPr/>
          <p:nvPr/>
        </p:nvSpPr>
        <p:spPr>
          <a:xfrm>
            <a:off x="349316" y="1441901"/>
            <a:ext cx="5369431" cy="18322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800" b="1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 </a:t>
            </a:r>
            <a:r>
              <a:rPr lang="de-DE" sz="800" b="1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de-DE" sz="800" b="1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LA MIA ASSOCIAZIONE ODV</a:t>
            </a:r>
            <a:endParaRPr lang="it-IT" sz="1200" b="1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22642B55-C57B-5025-C926-239236428554}"/>
              </a:ext>
            </a:extLst>
          </p:cNvPr>
          <p:cNvSpPr/>
          <p:nvPr/>
        </p:nvSpPr>
        <p:spPr>
          <a:xfrm>
            <a:off x="338578" y="1273476"/>
            <a:ext cx="1828888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800" b="1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TSFO-06_0012345678 - </a:t>
            </a:r>
            <a:r>
              <a:rPr lang="de-DE" sz="800" b="1" kern="100" err="1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Deposito</a:t>
            </a:r>
            <a:endParaRPr lang="it-IT" sz="1200" b="1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C71A848-A591-FFDB-EBA5-EE120931DFED}"/>
              </a:ext>
            </a:extLst>
          </p:cNvPr>
          <p:cNvSpPr txBox="1"/>
          <p:nvPr/>
        </p:nvSpPr>
        <p:spPr>
          <a:xfrm>
            <a:off x="479467" y="351047"/>
            <a:ext cx="7886700" cy="400110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err="1">
                <a:latin typeface="Calibri" panose="020F0502020204030204" pitchFamily="34" charset="0"/>
                <a:cs typeface="Calibri" panose="020F0502020204030204" pitchFamily="34" charset="0"/>
              </a:rPr>
              <a:t>Deposito</a:t>
            </a:r>
            <a:r>
              <a:rPr lang="de-DE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err="1">
                <a:latin typeface="Calibri" panose="020F0502020204030204" pitchFamily="34" charset="0"/>
                <a:cs typeface="Calibri" panose="020F0502020204030204" pitchFamily="34" charset="0"/>
              </a:rPr>
              <a:t>bilancio</a:t>
            </a:r>
            <a:r>
              <a:rPr lang="de-DE" sz="200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e-DE" sz="2000" b="1" err="1">
                <a:latin typeface="Calibri" panose="020F0502020204030204" pitchFamily="34" charset="0"/>
                <a:cs typeface="Calibri" panose="020F0502020204030204" pitchFamily="34" charset="0"/>
              </a:rPr>
              <a:t>caricare</a:t>
            </a:r>
            <a:r>
              <a:rPr lang="de-DE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err="1"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de-DE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err="1">
                <a:latin typeface="Calibri" panose="020F0502020204030204" pitchFamily="34" charset="0"/>
                <a:cs typeface="Calibri" panose="020F0502020204030204" pitchFamily="34" charset="0"/>
              </a:rPr>
              <a:t>allegati</a:t>
            </a:r>
            <a:endParaRPr lang="de-DE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fik 6" descr="Ein Bild, das Screenshot, Text, Software, Reihe enthält.&#10;&#10;KI-generierte Inhalte können fehlerhaft sein.">
            <a:extLst>
              <a:ext uri="{FF2B5EF4-FFF2-40B4-BE49-F238E27FC236}">
                <a16:creationId xmlns:a16="http://schemas.microsoft.com/office/drawing/2014/main" id="{89A5BBE4-66B1-8B98-8D1A-89E0DCC91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4" t="19848" r="57841" b="68125"/>
          <a:stretch>
            <a:fillRect/>
          </a:stretch>
        </p:blipFill>
        <p:spPr>
          <a:xfrm>
            <a:off x="3327401" y="1682434"/>
            <a:ext cx="766961" cy="3792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2B5ECA97-1398-B998-2E62-C6D2ACAE1B44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-81-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473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CD4BD-2F5B-A1CB-0473-85463BA71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2FD48D5-ADE5-2AE3-5DF1-57476F3CF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364" y="1386655"/>
            <a:ext cx="3505200" cy="2476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D601001-AA91-2122-F616-7A19722EB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07" y="1422764"/>
            <a:ext cx="4048125" cy="2552700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D3B9551-040C-485F-9C8D-B30D700E19CB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05B857-1550-5B10-2725-1111F3D08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858F9EF-B89B-B045-9911-033A21727EB7}"/>
              </a:ext>
            </a:extLst>
          </p:cNvPr>
          <p:cNvSpPr txBox="1"/>
          <p:nvPr/>
        </p:nvSpPr>
        <p:spPr>
          <a:xfrm>
            <a:off x="776702" y="4482046"/>
            <a:ext cx="3870712" cy="1107996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100" err="1">
                <a:latin typeface="Calibri"/>
                <a:ea typeface="Calibri"/>
                <a:cs typeface="Calibri"/>
              </a:rPr>
              <a:t>Prego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selezionate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qui</a:t>
            </a:r>
            <a:r>
              <a:rPr lang="de-DE" sz="1100">
                <a:latin typeface="Calibri"/>
                <a:ea typeface="Calibri"/>
                <a:cs typeface="Calibri"/>
              </a:rPr>
              <a:t> il </a:t>
            </a:r>
            <a:r>
              <a:rPr lang="de-DE" sz="1100" err="1">
                <a:latin typeface="Calibri"/>
                <a:ea typeface="Calibri"/>
                <a:cs typeface="Calibri"/>
              </a:rPr>
              <a:t>tipo</a:t>
            </a:r>
            <a:r>
              <a:rPr lang="de-DE" sz="1100">
                <a:latin typeface="Calibri"/>
                <a:ea typeface="Calibri"/>
                <a:cs typeface="Calibri"/>
              </a:rPr>
              <a:t> di </a:t>
            </a:r>
            <a:r>
              <a:rPr lang="de-DE" sz="1100" err="1">
                <a:latin typeface="Calibri"/>
                <a:ea typeface="Calibri"/>
                <a:cs typeface="Calibri"/>
              </a:rPr>
              <a:t>documento</a:t>
            </a:r>
            <a:r>
              <a:rPr lang="de-DE" sz="1100">
                <a:latin typeface="Calibri"/>
                <a:ea typeface="Calibri"/>
                <a:cs typeface="Calibri"/>
              </a:rPr>
              <a:t> „</a:t>
            </a:r>
            <a:r>
              <a:rPr lang="de-DE" sz="11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Bilancio</a:t>
            </a:r>
            <a:r>
              <a:rPr lang="de-DE" sz="11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1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d‘esercizio</a:t>
            </a:r>
            <a:r>
              <a:rPr lang="de-DE" sz="1100">
                <a:latin typeface="Calibri"/>
                <a:ea typeface="Calibri"/>
                <a:cs typeface="Calibri"/>
              </a:rPr>
              <a:t>“ per i </a:t>
            </a:r>
            <a:r>
              <a:rPr lang="de-DE" sz="1100" err="1">
                <a:latin typeface="Calibri"/>
                <a:ea typeface="Calibri"/>
                <a:cs typeface="Calibri"/>
              </a:rPr>
              <a:t>modelli</a:t>
            </a:r>
            <a:r>
              <a:rPr lang="de-DE" sz="1100">
                <a:latin typeface="Calibri"/>
                <a:ea typeface="Calibri"/>
                <a:cs typeface="Calibri"/>
              </a:rPr>
              <a:t> di </a:t>
            </a:r>
            <a:r>
              <a:rPr lang="de-DE" sz="1100" err="1">
                <a:latin typeface="Calibri"/>
                <a:ea typeface="Calibri"/>
                <a:cs typeface="Calibri"/>
              </a:rPr>
              <a:t>bilancio</a:t>
            </a:r>
            <a:r>
              <a:rPr lang="de-DE" sz="1100">
                <a:latin typeface="Calibri"/>
                <a:ea typeface="Calibri"/>
                <a:cs typeface="Calibri"/>
              </a:rPr>
              <a:t> A, B, C, D, E </a:t>
            </a:r>
            <a:r>
              <a:rPr lang="de-DE" sz="1100" err="1">
                <a:latin typeface="Calibri"/>
                <a:ea typeface="Calibri"/>
                <a:cs typeface="Calibri"/>
              </a:rPr>
              <a:t>e</a:t>
            </a:r>
            <a:r>
              <a:rPr lang="de-DE" sz="1100">
                <a:latin typeface="Calibri"/>
                <a:ea typeface="Calibri"/>
                <a:cs typeface="Calibri"/>
              </a:rPr>
              <a:t> per </a:t>
            </a:r>
            <a:r>
              <a:rPr lang="de-DE" sz="1100" err="1">
                <a:latin typeface="Calibri"/>
                <a:ea typeface="Calibri"/>
                <a:cs typeface="Calibri"/>
              </a:rPr>
              <a:t>eventuali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relazioni</a:t>
            </a:r>
            <a:r>
              <a:rPr lang="de-DE" sz="1100">
                <a:latin typeface="Calibri"/>
                <a:ea typeface="Calibri"/>
                <a:cs typeface="Calibri"/>
              </a:rPr>
              <a:t> di </a:t>
            </a:r>
            <a:r>
              <a:rPr lang="de-DE" sz="1100" err="1">
                <a:latin typeface="Calibri"/>
                <a:ea typeface="Calibri"/>
                <a:cs typeface="Calibri"/>
              </a:rPr>
              <a:t>raccolta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fondi</a:t>
            </a:r>
            <a:r>
              <a:rPr lang="de-DE" sz="1100">
                <a:latin typeface="Calibri"/>
                <a:ea typeface="Calibri"/>
                <a:cs typeface="Calibri"/>
              </a:rPr>
              <a:t>.</a:t>
            </a:r>
            <a:endParaRPr lang="de-DE" sz="11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de-DE" sz="1100">
                <a:latin typeface="Calibri"/>
                <a:ea typeface="Calibri"/>
                <a:cs typeface="Calibri"/>
              </a:rPr>
              <a:t>Per </a:t>
            </a:r>
            <a:r>
              <a:rPr lang="de-DE" sz="1100" err="1">
                <a:latin typeface="Calibri"/>
                <a:ea typeface="Calibri"/>
                <a:cs typeface="Calibri"/>
              </a:rPr>
              <a:t>eventuali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altri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documenti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come</a:t>
            </a:r>
            <a:r>
              <a:rPr lang="de-DE" sz="1100">
                <a:latin typeface="Calibri"/>
                <a:ea typeface="Calibri"/>
                <a:cs typeface="Calibri"/>
              </a:rPr>
              <a:t> la </a:t>
            </a:r>
            <a:r>
              <a:rPr lang="de-DE" sz="1100" err="1">
                <a:latin typeface="Calibri"/>
                <a:ea typeface="Calibri"/>
                <a:cs typeface="Calibri"/>
              </a:rPr>
              <a:t>relazione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dell‘organo</a:t>
            </a:r>
            <a:r>
              <a:rPr lang="de-DE" sz="1100">
                <a:latin typeface="Calibri"/>
                <a:ea typeface="Calibri"/>
                <a:cs typeface="Calibri"/>
              </a:rPr>
              <a:t> di </a:t>
            </a:r>
            <a:r>
              <a:rPr lang="de-DE" sz="1100" err="1">
                <a:latin typeface="Calibri"/>
                <a:ea typeface="Calibri"/>
                <a:cs typeface="Calibri"/>
              </a:rPr>
              <a:t>controllo</a:t>
            </a:r>
            <a:r>
              <a:rPr lang="de-DE" sz="1100">
                <a:latin typeface="Calibri"/>
                <a:ea typeface="Calibri"/>
                <a:cs typeface="Calibri"/>
              </a:rPr>
              <a:t>, il </a:t>
            </a:r>
            <a:r>
              <a:rPr lang="de-DE" sz="1100" err="1">
                <a:latin typeface="Calibri"/>
                <a:ea typeface="Calibri"/>
                <a:cs typeface="Calibri"/>
              </a:rPr>
              <a:t>bilancio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sociale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ecc</a:t>
            </a:r>
            <a:r>
              <a:rPr lang="de-DE" sz="1100">
                <a:latin typeface="Calibri"/>
                <a:ea typeface="Calibri"/>
                <a:cs typeface="Calibri"/>
              </a:rPr>
              <a:t>. </a:t>
            </a:r>
            <a:r>
              <a:rPr lang="de-DE" sz="1100" err="1">
                <a:latin typeface="Calibri"/>
                <a:ea typeface="Calibri"/>
                <a:cs typeface="Calibri"/>
              </a:rPr>
              <a:t>selezionate</a:t>
            </a:r>
            <a:r>
              <a:rPr lang="de-DE" sz="1100">
                <a:latin typeface="Calibri"/>
                <a:ea typeface="Calibri"/>
                <a:cs typeface="Calibri"/>
              </a:rPr>
              <a:t> il </a:t>
            </a:r>
            <a:r>
              <a:rPr lang="de-DE" sz="1100" err="1">
                <a:latin typeface="Calibri"/>
                <a:ea typeface="Calibri"/>
                <a:cs typeface="Calibri"/>
              </a:rPr>
              <a:t>tipo</a:t>
            </a:r>
            <a:r>
              <a:rPr lang="de-DE" sz="1100">
                <a:latin typeface="Calibri"/>
                <a:ea typeface="Calibri"/>
                <a:cs typeface="Calibri"/>
              </a:rPr>
              <a:t> di </a:t>
            </a:r>
            <a:r>
              <a:rPr lang="de-DE" sz="1100" err="1">
                <a:latin typeface="Calibri"/>
                <a:ea typeface="Calibri"/>
                <a:cs typeface="Calibri"/>
              </a:rPr>
              <a:t>documento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adatto</a:t>
            </a:r>
            <a:r>
              <a:rPr lang="de-DE" sz="1100">
                <a:latin typeface="Calibri"/>
                <a:ea typeface="Calibri"/>
                <a:cs typeface="Calibri"/>
              </a:rPr>
              <a:t>.</a:t>
            </a:r>
            <a:endParaRPr lang="de-DE" sz="11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81EA4FD-5560-AF59-C483-8BD8525CFD1F}"/>
              </a:ext>
            </a:extLst>
          </p:cNvPr>
          <p:cNvSpPr txBox="1"/>
          <p:nvPr/>
        </p:nvSpPr>
        <p:spPr>
          <a:xfrm>
            <a:off x="456603" y="4458962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53CC1C2-38EB-F4A8-5B7E-82A5C8E2E404}"/>
              </a:ext>
            </a:extLst>
          </p:cNvPr>
          <p:cNvSpPr txBox="1"/>
          <p:nvPr/>
        </p:nvSpPr>
        <p:spPr>
          <a:xfrm>
            <a:off x="447078" y="5695427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9617A1D-E1B6-61FE-820D-E6AD0273E468}"/>
              </a:ext>
            </a:extLst>
          </p:cNvPr>
          <p:cNvSpPr txBox="1"/>
          <p:nvPr/>
        </p:nvSpPr>
        <p:spPr>
          <a:xfrm>
            <a:off x="776702" y="5652920"/>
            <a:ext cx="3870712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Cliccate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qui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cercare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il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bilancio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vostri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documenti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sul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formato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pdf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/A).</a:t>
            </a:r>
          </a:p>
        </p:txBody>
      </p:sp>
      <p:sp>
        <p:nvSpPr>
          <p:cNvPr id="23" name="Ellipse 26636">
            <a:extLst>
              <a:ext uri="{FF2B5EF4-FFF2-40B4-BE49-F238E27FC236}">
                <a16:creationId xmlns:a16="http://schemas.microsoft.com/office/drawing/2014/main" id="{30783732-C2F2-09FC-8FB9-771EEA56F3B5}"/>
              </a:ext>
            </a:extLst>
          </p:cNvPr>
          <p:cNvSpPr/>
          <p:nvPr/>
        </p:nvSpPr>
        <p:spPr bwMode="auto">
          <a:xfrm>
            <a:off x="714166" y="2049394"/>
            <a:ext cx="1837445" cy="5256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32D95C9-24F2-D30A-9A95-19A2540267F6}"/>
              </a:ext>
            </a:extLst>
          </p:cNvPr>
          <p:cNvSpPr txBox="1"/>
          <p:nvPr/>
        </p:nvSpPr>
        <p:spPr>
          <a:xfrm>
            <a:off x="287977" y="2081016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5" name="Ellipse 26636">
            <a:extLst>
              <a:ext uri="{FF2B5EF4-FFF2-40B4-BE49-F238E27FC236}">
                <a16:creationId xmlns:a16="http://schemas.microsoft.com/office/drawing/2014/main" id="{7D282FB5-6AE9-D27E-B730-23DD503BC05A}"/>
              </a:ext>
            </a:extLst>
          </p:cNvPr>
          <p:cNvSpPr/>
          <p:nvPr/>
        </p:nvSpPr>
        <p:spPr bwMode="auto">
          <a:xfrm>
            <a:off x="714167" y="2757537"/>
            <a:ext cx="1515228" cy="5256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6DBE7F0-8D81-8C29-CB5F-92380F54BD22}"/>
              </a:ext>
            </a:extLst>
          </p:cNvPr>
          <p:cNvSpPr txBox="1"/>
          <p:nvPr/>
        </p:nvSpPr>
        <p:spPr>
          <a:xfrm>
            <a:off x="325533" y="2911392"/>
            <a:ext cx="247294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FBFCFF7-2F42-7D33-18BA-BA69B8425037}"/>
              </a:ext>
            </a:extLst>
          </p:cNvPr>
          <p:cNvSpPr txBox="1"/>
          <p:nvPr/>
        </p:nvSpPr>
        <p:spPr>
          <a:xfrm>
            <a:off x="8111605" y="3777097"/>
            <a:ext cx="376290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29" name="Ellipse 26636">
            <a:extLst>
              <a:ext uri="{FF2B5EF4-FFF2-40B4-BE49-F238E27FC236}">
                <a16:creationId xmlns:a16="http://schemas.microsoft.com/office/drawing/2014/main" id="{3CB9D4C3-1C9E-47D8-0514-62760F11DF71}"/>
              </a:ext>
            </a:extLst>
          </p:cNvPr>
          <p:cNvSpPr/>
          <p:nvPr/>
        </p:nvSpPr>
        <p:spPr bwMode="auto">
          <a:xfrm>
            <a:off x="6311902" y="2751040"/>
            <a:ext cx="1665998" cy="5256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67D96F4-2C37-CAC4-5720-1D69D45F3D1E}"/>
              </a:ext>
            </a:extLst>
          </p:cNvPr>
          <p:cNvSpPr txBox="1"/>
          <p:nvPr/>
        </p:nvSpPr>
        <p:spPr>
          <a:xfrm>
            <a:off x="7883884" y="2603615"/>
            <a:ext cx="380550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4EAAD2E-E85A-02FC-EF6B-A1B7434CB3B8}"/>
              </a:ext>
            </a:extLst>
          </p:cNvPr>
          <p:cNvSpPr txBox="1"/>
          <p:nvPr/>
        </p:nvSpPr>
        <p:spPr>
          <a:xfrm>
            <a:off x="5324851" y="4498654"/>
            <a:ext cx="2939343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Qui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vedete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il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documento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caricato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89A4E7C9-E4A8-8C89-7EE0-A79C9FBBDA51}"/>
              </a:ext>
            </a:extLst>
          </p:cNvPr>
          <p:cNvSpPr txBox="1"/>
          <p:nvPr/>
        </p:nvSpPr>
        <p:spPr>
          <a:xfrm>
            <a:off x="5316142" y="4928306"/>
            <a:ext cx="3402289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Confermate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qui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voler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caricare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il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documento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selezionato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24" name="Textfeld 1023">
            <a:extLst>
              <a:ext uri="{FF2B5EF4-FFF2-40B4-BE49-F238E27FC236}">
                <a16:creationId xmlns:a16="http://schemas.microsoft.com/office/drawing/2014/main" id="{8A7204A8-1F9A-0663-748D-77148552BD4A}"/>
              </a:ext>
            </a:extLst>
          </p:cNvPr>
          <p:cNvSpPr txBox="1"/>
          <p:nvPr/>
        </p:nvSpPr>
        <p:spPr>
          <a:xfrm>
            <a:off x="4880914" y="4469905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025" name="Textfeld 1024">
            <a:extLst>
              <a:ext uri="{FF2B5EF4-FFF2-40B4-BE49-F238E27FC236}">
                <a16:creationId xmlns:a16="http://schemas.microsoft.com/office/drawing/2014/main" id="{23EEA622-8E0F-B0B6-40DD-28D836B828BC}"/>
              </a:ext>
            </a:extLst>
          </p:cNvPr>
          <p:cNvSpPr txBox="1"/>
          <p:nvPr/>
        </p:nvSpPr>
        <p:spPr>
          <a:xfrm>
            <a:off x="4877950" y="4949949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1027" name="Ellipse 26636">
            <a:extLst>
              <a:ext uri="{FF2B5EF4-FFF2-40B4-BE49-F238E27FC236}">
                <a16:creationId xmlns:a16="http://schemas.microsoft.com/office/drawing/2014/main" id="{18D2256F-E7DF-8894-2A3F-172065F7F62A}"/>
              </a:ext>
            </a:extLst>
          </p:cNvPr>
          <p:cNvSpPr/>
          <p:nvPr/>
        </p:nvSpPr>
        <p:spPr bwMode="auto">
          <a:xfrm>
            <a:off x="7312427" y="3295531"/>
            <a:ext cx="1053740" cy="37024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7C2DE17-66F1-8B83-89BA-99423E17D64C}"/>
              </a:ext>
            </a:extLst>
          </p:cNvPr>
          <p:cNvSpPr txBox="1"/>
          <p:nvPr/>
        </p:nvSpPr>
        <p:spPr>
          <a:xfrm>
            <a:off x="479467" y="351047"/>
            <a:ext cx="7886700" cy="400110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err="1">
                <a:latin typeface="Calibri" panose="020F0502020204030204" pitchFamily="34" charset="0"/>
                <a:cs typeface="Calibri" panose="020F0502020204030204" pitchFamily="34" charset="0"/>
              </a:rPr>
              <a:t>Deposito</a:t>
            </a:r>
            <a:r>
              <a:rPr lang="de-DE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err="1">
                <a:latin typeface="Calibri" panose="020F0502020204030204" pitchFamily="34" charset="0"/>
                <a:cs typeface="Calibri" panose="020F0502020204030204" pitchFamily="34" charset="0"/>
              </a:rPr>
              <a:t>bilancio</a:t>
            </a:r>
            <a:r>
              <a:rPr lang="de-DE" sz="200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e-DE" sz="2000" b="1" err="1">
                <a:latin typeface="Calibri" panose="020F0502020204030204" pitchFamily="34" charset="0"/>
                <a:cs typeface="Calibri" panose="020F0502020204030204" pitchFamily="34" charset="0"/>
              </a:rPr>
              <a:t>caricare</a:t>
            </a:r>
            <a:r>
              <a:rPr lang="de-DE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err="1"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de-DE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err="1">
                <a:latin typeface="Calibri" panose="020F0502020204030204" pitchFamily="34" charset="0"/>
                <a:cs typeface="Calibri" panose="020F0502020204030204" pitchFamily="34" charset="0"/>
              </a:rPr>
              <a:t>allegati</a:t>
            </a:r>
            <a:endParaRPr lang="de-DE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5EAE151-7240-DEA2-B696-65DA930140A4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-82-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05052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05835-8509-8A4C-0395-FD06D47D9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4A14F1C-A49F-FB16-DB26-6B5A1AE5B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3" y="1328509"/>
            <a:ext cx="9144000" cy="293822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517F0C9-1FC7-AFD8-F2B6-B5F905BCE7B4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F93514-056A-A260-050E-823ECEEA8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84973E5-A543-FA4F-6A7A-5B32C79DDA90}"/>
              </a:ext>
            </a:extLst>
          </p:cNvPr>
          <p:cNvSpPr/>
          <p:nvPr/>
        </p:nvSpPr>
        <p:spPr>
          <a:xfrm>
            <a:off x="54811" y="1511273"/>
            <a:ext cx="5369431" cy="18322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800" b="1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 </a:t>
            </a:r>
            <a:r>
              <a:rPr lang="de-DE" sz="800" b="1" kern="10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- LA MIA ASSOCIAZIONE ODV</a:t>
            </a:r>
            <a:endParaRPr lang="it-IT" sz="1200" b="1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F6E3C77-A3FB-C638-3C20-142B336C9DBB}"/>
              </a:ext>
            </a:extLst>
          </p:cNvPr>
          <p:cNvSpPr/>
          <p:nvPr/>
        </p:nvSpPr>
        <p:spPr>
          <a:xfrm>
            <a:off x="50577" y="1323344"/>
            <a:ext cx="1769755" cy="1719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800" b="1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TSFO-06_0012345678 - </a:t>
            </a:r>
            <a:r>
              <a:rPr lang="de-DE" sz="800" b="1" kern="100" err="1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Deposito</a:t>
            </a:r>
            <a:endParaRPr lang="it-IT" sz="1200" b="1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F3A16A1-23F4-35D8-7A67-84431C4D71BD}"/>
              </a:ext>
            </a:extLst>
          </p:cNvPr>
          <p:cNvSpPr txBox="1"/>
          <p:nvPr/>
        </p:nvSpPr>
        <p:spPr>
          <a:xfrm>
            <a:off x="924532" y="4687357"/>
            <a:ext cx="2610301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Qui potete vedere il documento caricato.</a:t>
            </a:r>
          </a:p>
        </p:txBody>
      </p:sp>
      <p:sp>
        <p:nvSpPr>
          <p:cNvPr id="19" name="Ellipse 26636">
            <a:extLst>
              <a:ext uri="{FF2B5EF4-FFF2-40B4-BE49-F238E27FC236}">
                <a16:creationId xmlns:a16="http://schemas.microsoft.com/office/drawing/2014/main" id="{F0137301-30B6-4E10-E483-23D9165EB363}"/>
              </a:ext>
            </a:extLst>
          </p:cNvPr>
          <p:cNvSpPr/>
          <p:nvPr/>
        </p:nvSpPr>
        <p:spPr bwMode="auto">
          <a:xfrm>
            <a:off x="-366133" y="3118746"/>
            <a:ext cx="5455962" cy="48050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5720A1F9-3042-F30B-BD42-E1DE671519E9}"/>
              </a:ext>
            </a:extLst>
          </p:cNvPr>
          <p:cNvSpPr/>
          <p:nvPr/>
        </p:nvSpPr>
        <p:spPr>
          <a:xfrm>
            <a:off x="1855595" y="3345963"/>
            <a:ext cx="767042" cy="18322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650" kern="10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</a:t>
            </a:r>
            <a:endParaRPr lang="it-IT" sz="650" kern="10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CBC2A05-C3E7-391B-3004-7F830434BCBB}"/>
              </a:ext>
            </a:extLst>
          </p:cNvPr>
          <p:cNvSpPr txBox="1"/>
          <p:nvPr/>
        </p:nvSpPr>
        <p:spPr>
          <a:xfrm>
            <a:off x="414779" y="4657860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500BD37-8FB8-7794-616D-80F5258CA85F}"/>
              </a:ext>
            </a:extLst>
          </p:cNvPr>
          <p:cNvSpPr txBox="1"/>
          <p:nvPr/>
        </p:nvSpPr>
        <p:spPr>
          <a:xfrm>
            <a:off x="414779" y="5069165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9CC268B-07E0-8646-48CC-C4993995AD7B}"/>
              </a:ext>
            </a:extLst>
          </p:cNvPr>
          <p:cNvSpPr txBox="1"/>
          <p:nvPr/>
        </p:nvSpPr>
        <p:spPr>
          <a:xfrm>
            <a:off x="935454" y="5065187"/>
            <a:ext cx="4273111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Qui è possibile visualizzare, scaricare o eliminare il documento.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0D077DF-31A9-8188-21BC-3F434A87F073}"/>
              </a:ext>
            </a:extLst>
          </p:cNvPr>
          <p:cNvSpPr txBox="1"/>
          <p:nvPr/>
        </p:nvSpPr>
        <p:spPr>
          <a:xfrm>
            <a:off x="414779" y="5474421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1024" name="Textfeld 1023">
            <a:extLst>
              <a:ext uri="{FF2B5EF4-FFF2-40B4-BE49-F238E27FC236}">
                <a16:creationId xmlns:a16="http://schemas.microsoft.com/office/drawing/2014/main" id="{C9B9B06F-46A4-479F-40E8-8EC351559018}"/>
              </a:ext>
            </a:extLst>
          </p:cNvPr>
          <p:cNvSpPr txBox="1"/>
          <p:nvPr/>
        </p:nvSpPr>
        <p:spPr>
          <a:xfrm>
            <a:off x="915823" y="5433064"/>
            <a:ext cx="8088842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Cliccare qui per aggiungere ulteriori allegati, ad esempio la </a:t>
            </a:r>
            <a:r>
              <a:rPr lang="it-IT" sz="1100" b="1">
                <a:latin typeface="Calibri" panose="020F0502020204030204" pitchFamily="34" charset="0"/>
                <a:cs typeface="Calibri" panose="020F0502020204030204" pitchFamily="34" charset="0"/>
              </a:rPr>
              <a:t>relazione sulla raccolta fondi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, se avete organizzato raccolte fondi occasionali, oppure la </a:t>
            </a:r>
            <a:r>
              <a:rPr lang="it-IT" sz="1100" b="1">
                <a:latin typeface="Calibri" panose="020F0502020204030204" pitchFamily="34" charset="0"/>
                <a:cs typeface="Calibri" panose="020F0502020204030204" pitchFamily="34" charset="0"/>
              </a:rPr>
              <a:t>relazione dell'organo di controllo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, qualora ne sia stato nominato uno.</a:t>
            </a:r>
          </a:p>
        </p:txBody>
      </p:sp>
      <p:sp>
        <p:nvSpPr>
          <p:cNvPr id="1025" name="Textfeld 1024">
            <a:extLst>
              <a:ext uri="{FF2B5EF4-FFF2-40B4-BE49-F238E27FC236}">
                <a16:creationId xmlns:a16="http://schemas.microsoft.com/office/drawing/2014/main" id="{66FA11B1-2CD3-4BEA-114E-35727AE5F4BB}"/>
              </a:ext>
            </a:extLst>
          </p:cNvPr>
          <p:cNvSpPr txBox="1"/>
          <p:nvPr/>
        </p:nvSpPr>
        <p:spPr>
          <a:xfrm>
            <a:off x="909916" y="5933533"/>
            <a:ext cx="3361518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Cliccare su «Avanti» per passare alla pagina successiva.</a:t>
            </a:r>
          </a:p>
        </p:txBody>
      </p:sp>
      <p:sp>
        <p:nvSpPr>
          <p:cNvPr id="1027" name="Textfeld 1026">
            <a:extLst>
              <a:ext uri="{FF2B5EF4-FFF2-40B4-BE49-F238E27FC236}">
                <a16:creationId xmlns:a16="http://schemas.microsoft.com/office/drawing/2014/main" id="{3C51C633-7EB8-FB21-5F4E-1E532E6E75CB}"/>
              </a:ext>
            </a:extLst>
          </p:cNvPr>
          <p:cNvSpPr txBox="1"/>
          <p:nvPr/>
        </p:nvSpPr>
        <p:spPr>
          <a:xfrm>
            <a:off x="414779" y="5915358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028" name="Ellipse 26636">
            <a:extLst>
              <a:ext uri="{FF2B5EF4-FFF2-40B4-BE49-F238E27FC236}">
                <a16:creationId xmlns:a16="http://schemas.microsoft.com/office/drawing/2014/main" id="{F89A0B8B-0011-7871-B76D-FCD86E319855}"/>
              </a:ext>
            </a:extLst>
          </p:cNvPr>
          <p:cNvSpPr/>
          <p:nvPr/>
        </p:nvSpPr>
        <p:spPr bwMode="auto">
          <a:xfrm>
            <a:off x="8457758" y="3309161"/>
            <a:ext cx="417899" cy="28558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29" name="Ellipse 26636">
            <a:extLst>
              <a:ext uri="{FF2B5EF4-FFF2-40B4-BE49-F238E27FC236}">
                <a16:creationId xmlns:a16="http://schemas.microsoft.com/office/drawing/2014/main" id="{DDAAD504-CD4D-8ACF-382F-5BBE24AD4B29}"/>
              </a:ext>
            </a:extLst>
          </p:cNvPr>
          <p:cNvSpPr/>
          <p:nvPr/>
        </p:nvSpPr>
        <p:spPr bwMode="auto">
          <a:xfrm>
            <a:off x="8052647" y="3626275"/>
            <a:ext cx="890097" cy="28558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30" name="Ellipse 26636">
            <a:extLst>
              <a:ext uri="{FF2B5EF4-FFF2-40B4-BE49-F238E27FC236}">
                <a16:creationId xmlns:a16="http://schemas.microsoft.com/office/drawing/2014/main" id="{8A74AF34-5236-753E-E995-C3E29AA3198A}"/>
              </a:ext>
            </a:extLst>
          </p:cNvPr>
          <p:cNvSpPr/>
          <p:nvPr/>
        </p:nvSpPr>
        <p:spPr bwMode="auto">
          <a:xfrm>
            <a:off x="8358774" y="4003264"/>
            <a:ext cx="890097" cy="28558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31" name="Textfeld 1030">
            <a:extLst>
              <a:ext uri="{FF2B5EF4-FFF2-40B4-BE49-F238E27FC236}">
                <a16:creationId xmlns:a16="http://schemas.microsoft.com/office/drawing/2014/main" id="{6A5404F2-1D2D-2716-5FCA-E16B0D9DC8C3}"/>
              </a:ext>
            </a:extLst>
          </p:cNvPr>
          <p:cNvSpPr txBox="1"/>
          <p:nvPr/>
        </p:nvSpPr>
        <p:spPr>
          <a:xfrm>
            <a:off x="4715561" y="3221415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032" name="Textfeld 1031">
            <a:extLst>
              <a:ext uri="{FF2B5EF4-FFF2-40B4-BE49-F238E27FC236}">
                <a16:creationId xmlns:a16="http://schemas.microsoft.com/office/drawing/2014/main" id="{4A70D28E-449C-28A8-F23C-F313310B3598}"/>
              </a:ext>
            </a:extLst>
          </p:cNvPr>
          <p:cNvSpPr txBox="1"/>
          <p:nvPr/>
        </p:nvSpPr>
        <p:spPr>
          <a:xfrm>
            <a:off x="8000365" y="3292229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1033" name="Textfeld 1032">
            <a:extLst>
              <a:ext uri="{FF2B5EF4-FFF2-40B4-BE49-F238E27FC236}">
                <a16:creationId xmlns:a16="http://schemas.microsoft.com/office/drawing/2014/main" id="{0498B191-012E-A032-BE0C-189F368826F6}"/>
              </a:ext>
            </a:extLst>
          </p:cNvPr>
          <p:cNvSpPr txBox="1"/>
          <p:nvPr/>
        </p:nvSpPr>
        <p:spPr>
          <a:xfrm>
            <a:off x="7617631" y="3657590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1034" name="Textfeld 1033">
            <a:extLst>
              <a:ext uri="{FF2B5EF4-FFF2-40B4-BE49-F238E27FC236}">
                <a16:creationId xmlns:a16="http://schemas.microsoft.com/office/drawing/2014/main" id="{FF6C0079-3030-7ABF-130A-F47E13BD4C12}"/>
              </a:ext>
            </a:extLst>
          </p:cNvPr>
          <p:cNvSpPr txBox="1"/>
          <p:nvPr/>
        </p:nvSpPr>
        <p:spPr>
          <a:xfrm>
            <a:off x="8549900" y="4383041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A4A9621-9BC3-E8AB-6228-CE9749CE36B3}"/>
              </a:ext>
            </a:extLst>
          </p:cNvPr>
          <p:cNvSpPr txBox="1"/>
          <p:nvPr/>
        </p:nvSpPr>
        <p:spPr>
          <a:xfrm>
            <a:off x="479467" y="351047"/>
            <a:ext cx="7886700" cy="400110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err="1">
                <a:latin typeface="Calibri" panose="020F0502020204030204" pitchFamily="34" charset="0"/>
                <a:cs typeface="Calibri" panose="020F0502020204030204" pitchFamily="34" charset="0"/>
              </a:rPr>
              <a:t>Deposito</a:t>
            </a:r>
            <a:r>
              <a:rPr lang="de-DE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err="1">
                <a:latin typeface="Calibri" panose="020F0502020204030204" pitchFamily="34" charset="0"/>
                <a:cs typeface="Calibri" panose="020F0502020204030204" pitchFamily="34" charset="0"/>
              </a:rPr>
              <a:t>bilancio</a:t>
            </a:r>
            <a:r>
              <a:rPr lang="de-DE" sz="200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e-DE" sz="2000" b="1" err="1">
                <a:latin typeface="Calibri" panose="020F0502020204030204" pitchFamily="34" charset="0"/>
                <a:cs typeface="Calibri" panose="020F0502020204030204" pitchFamily="34" charset="0"/>
              </a:rPr>
              <a:t>caricare</a:t>
            </a:r>
            <a:r>
              <a:rPr lang="de-DE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err="1"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de-DE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err="1">
                <a:latin typeface="Calibri" panose="020F0502020204030204" pitchFamily="34" charset="0"/>
                <a:cs typeface="Calibri" panose="020F0502020204030204" pitchFamily="34" charset="0"/>
              </a:rPr>
              <a:t>allegati</a:t>
            </a:r>
            <a:endParaRPr lang="de-DE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 descr="Ein Bild, das Screenshot, Text, Software, Reihe enthält.&#10;&#10;KI-generierte Inhalte können fehlerhaft sein.">
            <a:extLst>
              <a:ext uri="{FF2B5EF4-FFF2-40B4-BE49-F238E27FC236}">
                <a16:creationId xmlns:a16="http://schemas.microsoft.com/office/drawing/2014/main" id="{8E558220-9B24-6BEB-2D25-A03AD1BBC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4" t="19848" r="57841" b="68125"/>
          <a:stretch>
            <a:fillRect/>
          </a:stretch>
        </p:blipFill>
        <p:spPr>
          <a:xfrm>
            <a:off x="3022601" y="1764083"/>
            <a:ext cx="812799" cy="40186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A3ABD08-9E04-A10A-28B0-74DD08882661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-83-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89402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E0F2A-E38C-E443-41D6-2A71188B2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5B94D1F-0936-FECE-3394-85B933723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4" y="1006002"/>
            <a:ext cx="9144000" cy="479044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C446C48-D874-F05C-F6B3-3653A418F50D}"/>
              </a:ext>
            </a:extLst>
          </p:cNvPr>
          <p:cNvSpPr/>
          <p:nvPr/>
        </p:nvSpPr>
        <p:spPr>
          <a:xfrm>
            <a:off x="0" y="6222978"/>
            <a:ext cx="9132057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10638F-41FC-A1D9-EB60-B00836663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F1B3FFCA-C54C-985E-5BB4-F807BA8C2724}"/>
              </a:ext>
            </a:extLst>
          </p:cNvPr>
          <p:cNvSpPr/>
          <p:nvPr/>
        </p:nvSpPr>
        <p:spPr bwMode="auto">
          <a:xfrm>
            <a:off x="8757789" y="1167290"/>
            <a:ext cx="374268" cy="4446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BBD3094-0E9A-1C2C-282D-B519FF03E6EC}"/>
              </a:ext>
            </a:extLst>
          </p:cNvPr>
          <p:cNvSpPr txBox="1"/>
          <p:nvPr/>
        </p:nvSpPr>
        <p:spPr>
          <a:xfrm>
            <a:off x="5519606" y="1369537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A1FC9AD-808C-285C-814E-19EE11F9AFAF}"/>
              </a:ext>
            </a:extLst>
          </p:cNvPr>
          <p:cNvSpPr txBox="1"/>
          <p:nvPr/>
        </p:nvSpPr>
        <p:spPr>
          <a:xfrm>
            <a:off x="4754432" y="1839035"/>
            <a:ext cx="3743264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Ci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troviamo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sull‘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ultima</a:t>
            </a:r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pagina</a:t>
            </a:r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della 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pratica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Invia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  <a:endParaRPr lang="de-DE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EA1C042-6541-2540-9C67-FAC7F8838A60}"/>
              </a:ext>
            </a:extLst>
          </p:cNvPr>
          <p:cNvSpPr txBox="1"/>
          <p:nvPr/>
        </p:nvSpPr>
        <p:spPr>
          <a:xfrm>
            <a:off x="4262097" y="1800829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CB63721-BF2B-5004-F5B5-D25C411B3930}"/>
              </a:ext>
            </a:extLst>
          </p:cNvPr>
          <p:cNvSpPr txBox="1"/>
          <p:nvPr/>
        </p:nvSpPr>
        <p:spPr>
          <a:xfrm>
            <a:off x="4766707" y="2199368"/>
            <a:ext cx="3743264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Qui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vedete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il 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riepilogo</a:t>
            </a:r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dati</a:t>
            </a:r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indicati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36" name="Rechteck 1035">
            <a:extLst>
              <a:ext uri="{FF2B5EF4-FFF2-40B4-BE49-F238E27FC236}">
                <a16:creationId xmlns:a16="http://schemas.microsoft.com/office/drawing/2014/main" id="{80D1485B-9A93-CDD6-E422-36FECEE3A57E}"/>
              </a:ext>
            </a:extLst>
          </p:cNvPr>
          <p:cNvSpPr/>
          <p:nvPr/>
        </p:nvSpPr>
        <p:spPr>
          <a:xfrm>
            <a:off x="70594" y="1148254"/>
            <a:ext cx="6242668" cy="156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000" b="1" kern="1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12345678910 </a:t>
            </a:r>
            <a:r>
              <a:rPr lang="de-DE" sz="1000" b="1" kern="100" dirty="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de-DE" sz="1000" b="1" kern="1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LA MIA ASSOCAZIONE </a:t>
            </a:r>
            <a:r>
              <a:rPr lang="de-DE" sz="1000" b="1" kern="100" dirty="0">
                <a:solidFill>
                  <a:schemeClr val="tx1"/>
                </a:solidFill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ODV</a:t>
            </a:r>
            <a:endParaRPr lang="it-IT" sz="1600" b="1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7" name="Rechteck 1036">
            <a:extLst>
              <a:ext uri="{FF2B5EF4-FFF2-40B4-BE49-F238E27FC236}">
                <a16:creationId xmlns:a16="http://schemas.microsoft.com/office/drawing/2014/main" id="{DC5A97C3-F6E2-6FDF-9A34-6B8D1989056C}"/>
              </a:ext>
            </a:extLst>
          </p:cNvPr>
          <p:cNvSpPr/>
          <p:nvPr/>
        </p:nvSpPr>
        <p:spPr>
          <a:xfrm>
            <a:off x="70594" y="1009064"/>
            <a:ext cx="2109573" cy="12153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000" b="1" kern="1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TSFO-06_0012345678 - </a:t>
            </a:r>
            <a:r>
              <a:rPr lang="de-DE" sz="1000" b="1" kern="100" dirty="0" err="1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Deposito</a:t>
            </a:r>
            <a:endParaRPr lang="it-IT" sz="1600" b="1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8" name="Ellipse 26636">
            <a:extLst>
              <a:ext uri="{FF2B5EF4-FFF2-40B4-BE49-F238E27FC236}">
                <a16:creationId xmlns:a16="http://schemas.microsoft.com/office/drawing/2014/main" id="{AF615A1F-2AB0-DBC7-63E1-782C6DE1146B}"/>
              </a:ext>
            </a:extLst>
          </p:cNvPr>
          <p:cNvSpPr/>
          <p:nvPr/>
        </p:nvSpPr>
        <p:spPr bwMode="auto">
          <a:xfrm>
            <a:off x="-37319" y="2002194"/>
            <a:ext cx="1760995" cy="44301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39" name="Textfeld 1038">
            <a:extLst>
              <a:ext uri="{FF2B5EF4-FFF2-40B4-BE49-F238E27FC236}">
                <a16:creationId xmlns:a16="http://schemas.microsoft.com/office/drawing/2014/main" id="{4B74954E-0CB6-1A5F-1023-8B4C8D7F3734}"/>
              </a:ext>
            </a:extLst>
          </p:cNvPr>
          <p:cNvSpPr txBox="1"/>
          <p:nvPr/>
        </p:nvSpPr>
        <p:spPr>
          <a:xfrm>
            <a:off x="4257718" y="2191562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1040" name="Textfeld 1039">
            <a:extLst>
              <a:ext uri="{FF2B5EF4-FFF2-40B4-BE49-F238E27FC236}">
                <a16:creationId xmlns:a16="http://schemas.microsoft.com/office/drawing/2014/main" id="{5A18C10C-BE06-FB7E-BD3D-585D57AC525F}"/>
              </a:ext>
            </a:extLst>
          </p:cNvPr>
          <p:cNvSpPr txBox="1"/>
          <p:nvPr/>
        </p:nvSpPr>
        <p:spPr>
          <a:xfrm>
            <a:off x="4257718" y="2613683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1041" name="Textfeld 1040">
            <a:extLst>
              <a:ext uri="{FF2B5EF4-FFF2-40B4-BE49-F238E27FC236}">
                <a16:creationId xmlns:a16="http://schemas.microsoft.com/office/drawing/2014/main" id="{F6BB8CF0-0EAB-9903-57C2-5FFAA104C333}"/>
              </a:ext>
            </a:extLst>
          </p:cNvPr>
          <p:cNvSpPr txBox="1"/>
          <p:nvPr/>
        </p:nvSpPr>
        <p:spPr>
          <a:xfrm>
            <a:off x="4754432" y="2539823"/>
            <a:ext cx="3743264" cy="600164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100" err="1">
                <a:latin typeface="Calibri"/>
                <a:ea typeface="Calibri"/>
                <a:cs typeface="Calibri"/>
              </a:rPr>
              <a:t>Cliccate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qui</a:t>
            </a:r>
            <a:r>
              <a:rPr lang="de-DE" sz="1100">
                <a:latin typeface="Calibri"/>
                <a:ea typeface="Calibri"/>
                <a:cs typeface="Calibri"/>
              </a:rPr>
              <a:t> per </a:t>
            </a:r>
            <a:r>
              <a:rPr lang="de-DE" sz="1100" err="1">
                <a:latin typeface="Calibri"/>
                <a:ea typeface="Calibri"/>
                <a:cs typeface="Calibri"/>
              </a:rPr>
              <a:t>confermare</a:t>
            </a:r>
            <a:r>
              <a:rPr lang="de-DE" sz="1100">
                <a:latin typeface="Calibri"/>
                <a:ea typeface="Calibri"/>
                <a:cs typeface="Calibri"/>
              </a:rPr>
              <a:t> - </a:t>
            </a:r>
            <a:r>
              <a:rPr lang="de-DE" sz="1100" err="1">
                <a:latin typeface="Calibri"/>
                <a:ea typeface="Calibri"/>
                <a:cs typeface="Calibri"/>
              </a:rPr>
              <a:t>tramite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dichiarazione</a:t>
            </a:r>
            <a:r>
              <a:rPr lang="de-DE" sz="11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1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sostitutiva</a:t>
            </a:r>
            <a:r>
              <a:rPr lang="de-DE" sz="11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de-DE" sz="1100" err="1">
                <a:latin typeface="Calibri"/>
                <a:ea typeface="Calibri"/>
                <a:cs typeface="Calibri"/>
              </a:rPr>
              <a:t>che</a:t>
            </a:r>
            <a:r>
              <a:rPr lang="de-DE" sz="1100">
                <a:latin typeface="Calibri"/>
                <a:ea typeface="Calibri"/>
                <a:cs typeface="Calibri"/>
              </a:rPr>
              <a:t> i </a:t>
            </a:r>
            <a:r>
              <a:rPr lang="de-DE" sz="1100" err="1">
                <a:latin typeface="Calibri"/>
                <a:ea typeface="Calibri"/>
                <a:cs typeface="Calibri"/>
              </a:rPr>
              <a:t>dati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registrati</a:t>
            </a:r>
            <a:r>
              <a:rPr lang="de-DE" sz="1100">
                <a:latin typeface="Calibri"/>
                <a:ea typeface="Calibri"/>
                <a:cs typeface="Calibri"/>
              </a:rPr>
              <a:t> e i </a:t>
            </a:r>
            <a:r>
              <a:rPr lang="de-DE" sz="1100" err="1">
                <a:latin typeface="Calibri"/>
                <a:ea typeface="Calibri"/>
                <a:cs typeface="Calibri"/>
              </a:rPr>
              <a:t>documenti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caricati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sono</a:t>
            </a:r>
            <a:r>
              <a:rPr lang="de-DE" sz="1100">
                <a:latin typeface="Calibri"/>
                <a:ea typeface="Calibri"/>
                <a:cs typeface="Calibri"/>
              </a:rPr>
              <a:t> </a:t>
            </a:r>
            <a:r>
              <a:rPr lang="de-DE" sz="1100" err="1">
                <a:latin typeface="Calibri"/>
                <a:ea typeface="Calibri"/>
                <a:cs typeface="Calibri"/>
              </a:rPr>
              <a:t>veritieri</a:t>
            </a:r>
            <a:r>
              <a:rPr lang="de-DE" sz="1100"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1042" name="Textfeld 1041">
            <a:extLst>
              <a:ext uri="{FF2B5EF4-FFF2-40B4-BE49-F238E27FC236}">
                <a16:creationId xmlns:a16="http://schemas.microsoft.com/office/drawing/2014/main" id="{70BF19E1-455E-0B77-2A52-25DDE2EE6F11}"/>
              </a:ext>
            </a:extLst>
          </p:cNvPr>
          <p:cNvSpPr txBox="1"/>
          <p:nvPr/>
        </p:nvSpPr>
        <p:spPr>
          <a:xfrm>
            <a:off x="4771850" y="3089125"/>
            <a:ext cx="3743264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Scaricate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qui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distinta</a:t>
            </a:r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firmatela</a:t>
            </a:r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digitalmente</a:t>
            </a:r>
            <a:r>
              <a:rPr lang="de-DE" sz="11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3" name="Textfeld 1042">
            <a:extLst>
              <a:ext uri="{FF2B5EF4-FFF2-40B4-BE49-F238E27FC236}">
                <a16:creationId xmlns:a16="http://schemas.microsoft.com/office/drawing/2014/main" id="{623505DA-A4C9-D412-D6E5-F2D6BDA745E6}"/>
              </a:ext>
            </a:extLst>
          </p:cNvPr>
          <p:cNvSpPr txBox="1"/>
          <p:nvPr/>
        </p:nvSpPr>
        <p:spPr>
          <a:xfrm>
            <a:off x="4266427" y="3090932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</a:p>
        </p:txBody>
      </p:sp>
      <p:sp>
        <p:nvSpPr>
          <p:cNvPr id="1044" name="Textfeld 1043">
            <a:extLst>
              <a:ext uri="{FF2B5EF4-FFF2-40B4-BE49-F238E27FC236}">
                <a16:creationId xmlns:a16="http://schemas.microsoft.com/office/drawing/2014/main" id="{4E97A04C-BBDE-C1AA-AD64-4ABE5AF6FA4B}"/>
              </a:ext>
            </a:extLst>
          </p:cNvPr>
          <p:cNvSpPr txBox="1"/>
          <p:nvPr/>
        </p:nvSpPr>
        <p:spPr>
          <a:xfrm>
            <a:off x="4771850" y="3513366"/>
            <a:ext cx="3743264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Caricate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qui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distinta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firmata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digitalmente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formato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p7m). </a:t>
            </a:r>
          </a:p>
        </p:txBody>
      </p:sp>
      <p:sp>
        <p:nvSpPr>
          <p:cNvPr id="1045" name="Textfeld 1044">
            <a:extLst>
              <a:ext uri="{FF2B5EF4-FFF2-40B4-BE49-F238E27FC236}">
                <a16:creationId xmlns:a16="http://schemas.microsoft.com/office/drawing/2014/main" id="{E005B335-3F71-57F6-33E3-4C87E2CAC16A}"/>
              </a:ext>
            </a:extLst>
          </p:cNvPr>
          <p:cNvSpPr txBox="1"/>
          <p:nvPr/>
        </p:nvSpPr>
        <p:spPr>
          <a:xfrm>
            <a:off x="4260981" y="3493913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046" name="Textfeld 1045">
            <a:extLst>
              <a:ext uri="{FF2B5EF4-FFF2-40B4-BE49-F238E27FC236}">
                <a16:creationId xmlns:a16="http://schemas.microsoft.com/office/drawing/2014/main" id="{372FAA4D-6B1B-2D4C-4589-55AE2FECECB6}"/>
              </a:ext>
            </a:extLst>
          </p:cNvPr>
          <p:cNvSpPr txBox="1"/>
          <p:nvPr/>
        </p:nvSpPr>
        <p:spPr>
          <a:xfrm>
            <a:off x="4763141" y="3924428"/>
            <a:ext cx="3743264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Cliccate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de-DE" sz="11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Invia</a:t>
            </a:r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per inviare la </a:t>
            </a:r>
            <a:r>
              <a:rPr lang="de-DE" sz="1100" err="1">
                <a:latin typeface="Calibri" panose="020F0502020204030204" pitchFamily="34" charset="0"/>
                <a:cs typeface="Calibri" panose="020F0502020204030204" pitchFamily="34" charset="0"/>
              </a:rPr>
              <a:t>pratica</a:t>
            </a:r>
            <a:r>
              <a:rPr lang="de-DE" sz="110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047" name="Textfeld 1046">
            <a:extLst>
              <a:ext uri="{FF2B5EF4-FFF2-40B4-BE49-F238E27FC236}">
                <a16:creationId xmlns:a16="http://schemas.microsoft.com/office/drawing/2014/main" id="{90F05FB8-FAC1-44CE-1996-6D2B2366B856}"/>
              </a:ext>
            </a:extLst>
          </p:cNvPr>
          <p:cNvSpPr txBox="1"/>
          <p:nvPr/>
        </p:nvSpPr>
        <p:spPr>
          <a:xfrm>
            <a:off x="4257718" y="3914331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1048" name="Rechteck 1047">
            <a:extLst>
              <a:ext uri="{FF2B5EF4-FFF2-40B4-BE49-F238E27FC236}">
                <a16:creationId xmlns:a16="http://schemas.microsoft.com/office/drawing/2014/main" id="{03C01435-FA93-0DE9-92A2-9BC8E3672105}"/>
              </a:ext>
            </a:extLst>
          </p:cNvPr>
          <p:cNvSpPr/>
          <p:nvPr/>
        </p:nvSpPr>
        <p:spPr>
          <a:xfrm>
            <a:off x="533024" y="2869956"/>
            <a:ext cx="1343077" cy="939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/>
                <a:ea typeface="Aptos" panose="020B0004020202020204" pitchFamily="34" charset="0"/>
                <a:cs typeface="Times New Roman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500" kern="100">
                <a:solidFill>
                  <a:schemeClr val="tx1"/>
                </a:solidFill>
                <a:latin typeface="Titillium Web"/>
                <a:ea typeface="Aptos" panose="020B0004020202020204" pitchFamily="34" charset="0"/>
                <a:cs typeface="Times New Roman"/>
              </a:rPr>
              <a:t>tizio</a:t>
            </a:r>
            <a:r>
              <a:rPr lang="it-IT" sz="500" kern="100">
                <a:solidFill>
                  <a:schemeClr val="tx1"/>
                </a:solidFill>
                <a:effectLst/>
                <a:latin typeface="Titillium Web"/>
                <a:ea typeface="Aptos" panose="020B0004020202020204" pitchFamily="34" charset="0"/>
                <a:cs typeface="Times New Roman"/>
              </a:rPr>
              <a:t>.tiziani@</a:t>
            </a:r>
            <a:r>
              <a:rPr lang="it-IT" sz="500" kern="100">
                <a:solidFill>
                  <a:schemeClr val="tx1"/>
                </a:solidFill>
                <a:latin typeface="Titillium Web"/>
                <a:ea typeface="Aptos" panose="020B0004020202020204" pitchFamily="34" charset="0"/>
                <a:cs typeface="Times New Roman"/>
              </a:rPr>
              <a:t>mail</a:t>
            </a:r>
            <a:r>
              <a:rPr lang="it-IT" sz="500" kern="100">
                <a:solidFill>
                  <a:schemeClr val="tx1"/>
                </a:solidFill>
                <a:effectLst/>
                <a:latin typeface="Titillium Web"/>
                <a:ea typeface="Aptos" panose="020B0004020202020204" pitchFamily="34" charset="0"/>
                <a:cs typeface="Times New Roman"/>
              </a:rPr>
              <a:t>.com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9" name="Textfeld 1048">
            <a:extLst>
              <a:ext uri="{FF2B5EF4-FFF2-40B4-BE49-F238E27FC236}">
                <a16:creationId xmlns:a16="http://schemas.microsoft.com/office/drawing/2014/main" id="{6A9A4691-2264-0F61-77AD-3FE470C51C2A}"/>
              </a:ext>
            </a:extLst>
          </p:cNvPr>
          <p:cNvSpPr txBox="1"/>
          <p:nvPr/>
        </p:nvSpPr>
        <p:spPr>
          <a:xfrm>
            <a:off x="8347584" y="5107720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1050" name="Ellipse 26636">
            <a:extLst>
              <a:ext uri="{FF2B5EF4-FFF2-40B4-BE49-F238E27FC236}">
                <a16:creationId xmlns:a16="http://schemas.microsoft.com/office/drawing/2014/main" id="{87C9BE53-A3FE-3718-D8EA-DB66A67E8790}"/>
              </a:ext>
            </a:extLst>
          </p:cNvPr>
          <p:cNvSpPr/>
          <p:nvPr/>
        </p:nvSpPr>
        <p:spPr bwMode="auto">
          <a:xfrm>
            <a:off x="8449903" y="5502416"/>
            <a:ext cx="769124" cy="35059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51" name="Ellipse 26636">
            <a:extLst>
              <a:ext uri="{FF2B5EF4-FFF2-40B4-BE49-F238E27FC236}">
                <a16:creationId xmlns:a16="http://schemas.microsoft.com/office/drawing/2014/main" id="{1D0AACEF-23BF-FEB2-8B7D-89DACEA162E6}"/>
              </a:ext>
            </a:extLst>
          </p:cNvPr>
          <p:cNvSpPr/>
          <p:nvPr/>
        </p:nvSpPr>
        <p:spPr bwMode="auto">
          <a:xfrm>
            <a:off x="920164" y="4993138"/>
            <a:ext cx="1089557" cy="44301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52" name="Textfeld 1051">
            <a:extLst>
              <a:ext uri="{FF2B5EF4-FFF2-40B4-BE49-F238E27FC236}">
                <a16:creationId xmlns:a16="http://schemas.microsoft.com/office/drawing/2014/main" id="{8B21EFFB-02A2-AF73-029C-FBFFEF3BB96D}"/>
              </a:ext>
            </a:extLst>
          </p:cNvPr>
          <p:cNvSpPr txBox="1"/>
          <p:nvPr/>
        </p:nvSpPr>
        <p:spPr>
          <a:xfrm>
            <a:off x="1523843" y="5498780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053" name="Ellipse 26636">
            <a:extLst>
              <a:ext uri="{FF2B5EF4-FFF2-40B4-BE49-F238E27FC236}">
                <a16:creationId xmlns:a16="http://schemas.microsoft.com/office/drawing/2014/main" id="{00C8C709-C0FA-242F-37C2-635BE23FA876}"/>
              </a:ext>
            </a:extLst>
          </p:cNvPr>
          <p:cNvSpPr/>
          <p:nvPr/>
        </p:nvSpPr>
        <p:spPr bwMode="auto">
          <a:xfrm>
            <a:off x="-22088" y="3483245"/>
            <a:ext cx="1438292" cy="35223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54" name="Ellipse 26636">
            <a:extLst>
              <a:ext uri="{FF2B5EF4-FFF2-40B4-BE49-F238E27FC236}">
                <a16:creationId xmlns:a16="http://schemas.microsoft.com/office/drawing/2014/main" id="{BEF38D94-C821-77BA-3E79-47377E75B494}"/>
              </a:ext>
            </a:extLst>
          </p:cNvPr>
          <p:cNvSpPr/>
          <p:nvPr/>
        </p:nvSpPr>
        <p:spPr bwMode="auto">
          <a:xfrm>
            <a:off x="67698" y="4324849"/>
            <a:ext cx="295634" cy="2559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624" name="Rechteck 26623">
            <a:extLst>
              <a:ext uri="{FF2B5EF4-FFF2-40B4-BE49-F238E27FC236}">
                <a16:creationId xmlns:a16="http://schemas.microsoft.com/office/drawing/2014/main" id="{4D57EFC4-AF4E-955C-D431-4E40C031060F}"/>
              </a:ext>
            </a:extLst>
          </p:cNvPr>
          <p:cNvSpPr/>
          <p:nvPr/>
        </p:nvSpPr>
        <p:spPr>
          <a:xfrm>
            <a:off x="371737" y="2529528"/>
            <a:ext cx="566223" cy="1032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/>
                <a:ea typeface="Aptos" panose="020B0004020202020204" pitchFamily="34" charset="0"/>
                <a:cs typeface="Times New Roman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0"/>
              </a:spcAft>
              <a:buNone/>
            </a:pPr>
            <a:r>
              <a:rPr lang="it-IT" sz="500" kern="100">
                <a:solidFill>
                  <a:schemeClr val="tx1"/>
                </a:solidFill>
                <a:latin typeface="Titillium Web"/>
                <a:ea typeface="Aptos" panose="020B0004020202020204" pitchFamily="34" charset="0"/>
                <a:cs typeface="Times New Roman"/>
              </a:rPr>
              <a:t>TIZIO</a:t>
            </a:r>
            <a:endParaRPr lang="it-IT" sz="600" kern="100">
              <a:solidFill>
                <a:schemeClr val="tx1"/>
              </a:solidFill>
              <a:effectLst/>
              <a:latin typeface="Titillium Web"/>
              <a:ea typeface="Aptos" panose="020B000402020202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5" name="Rechteck 26624">
            <a:extLst>
              <a:ext uri="{FF2B5EF4-FFF2-40B4-BE49-F238E27FC236}">
                <a16:creationId xmlns:a16="http://schemas.microsoft.com/office/drawing/2014/main" id="{6DA07F8E-E8B9-0693-26DC-2445D1DC68B3}"/>
              </a:ext>
            </a:extLst>
          </p:cNvPr>
          <p:cNvSpPr/>
          <p:nvPr/>
        </p:nvSpPr>
        <p:spPr>
          <a:xfrm>
            <a:off x="569687" y="2741647"/>
            <a:ext cx="1243709" cy="944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500" kern="100">
                <a:solidFill>
                  <a:schemeClr val="tx1"/>
                </a:solidFill>
                <a:latin typeface="Titillium Web" panose="00000500000000000000" pitchFamily="2" charset="0"/>
                <a:cs typeface="Times New Roman" panose="02020603050405020304" pitchFamily="18" charset="0"/>
              </a:rPr>
              <a:t>TZITZN70A01A952G</a:t>
            </a: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7" name="Ellipse 26636">
            <a:extLst>
              <a:ext uri="{FF2B5EF4-FFF2-40B4-BE49-F238E27FC236}">
                <a16:creationId xmlns:a16="http://schemas.microsoft.com/office/drawing/2014/main" id="{197DB9E0-6BAF-6E6E-43AB-1F3EDF501C07}"/>
              </a:ext>
            </a:extLst>
          </p:cNvPr>
          <p:cNvSpPr/>
          <p:nvPr/>
        </p:nvSpPr>
        <p:spPr bwMode="auto">
          <a:xfrm>
            <a:off x="389" y="5023626"/>
            <a:ext cx="951323" cy="44301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628" name="Textfeld 26627">
            <a:extLst>
              <a:ext uri="{FF2B5EF4-FFF2-40B4-BE49-F238E27FC236}">
                <a16:creationId xmlns:a16="http://schemas.microsoft.com/office/drawing/2014/main" id="{EDACD5BF-4EE7-198E-A35D-151D8392B8C2}"/>
              </a:ext>
            </a:extLst>
          </p:cNvPr>
          <p:cNvSpPr txBox="1"/>
          <p:nvPr/>
        </p:nvSpPr>
        <p:spPr>
          <a:xfrm>
            <a:off x="295086" y="5504980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</a:p>
        </p:txBody>
      </p:sp>
      <p:sp>
        <p:nvSpPr>
          <p:cNvPr id="26629" name="Textfeld 26628">
            <a:extLst>
              <a:ext uri="{FF2B5EF4-FFF2-40B4-BE49-F238E27FC236}">
                <a16:creationId xmlns:a16="http://schemas.microsoft.com/office/drawing/2014/main" id="{7EFD0503-5B80-CCBD-AE46-5E6DD3C342C2}"/>
              </a:ext>
            </a:extLst>
          </p:cNvPr>
          <p:cNvSpPr txBox="1"/>
          <p:nvPr/>
        </p:nvSpPr>
        <p:spPr>
          <a:xfrm>
            <a:off x="403214" y="4069315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26630" name="Textfeld 26629">
            <a:extLst>
              <a:ext uri="{FF2B5EF4-FFF2-40B4-BE49-F238E27FC236}">
                <a16:creationId xmlns:a16="http://schemas.microsoft.com/office/drawing/2014/main" id="{716A34EF-1493-EA36-34B9-68E108011E60}"/>
              </a:ext>
            </a:extLst>
          </p:cNvPr>
          <p:cNvSpPr txBox="1"/>
          <p:nvPr/>
        </p:nvSpPr>
        <p:spPr>
          <a:xfrm>
            <a:off x="1853556" y="2026873"/>
            <a:ext cx="374268" cy="30777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76F8F66-9254-D843-263A-13991D756528}"/>
              </a:ext>
            </a:extLst>
          </p:cNvPr>
          <p:cNvSpPr txBox="1"/>
          <p:nvPr/>
        </p:nvSpPr>
        <p:spPr>
          <a:xfrm>
            <a:off x="479467" y="164016"/>
            <a:ext cx="7886700" cy="400110"/>
          </a:xfrm>
          <a:prstGeom prst="rect">
            <a:avLst/>
          </a:prstGeom>
          <a:solidFill>
            <a:srgbClr val="E4F2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Deposito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bilancio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inviare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pratica</a:t>
            </a:r>
            <a:endParaRPr lang="de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D3E54ED-4E6C-2196-4B04-2F4EF083C99C}"/>
              </a:ext>
            </a:extLst>
          </p:cNvPr>
          <p:cNvSpPr/>
          <p:nvPr/>
        </p:nvSpPr>
        <p:spPr>
          <a:xfrm>
            <a:off x="459774" y="2632759"/>
            <a:ext cx="510790" cy="9252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" kern="100">
                <a:solidFill>
                  <a:srgbClr val="FFFFFF"/>
                </a:solidFill>
                <a:effectLst/>
                <a:latin typeface="Titillium Web"/>
                <a:ea typeface="Aptos" panose="020B0004020202020204" pitchFamily="34" charset="0"/>
                <a:cs typeface="Times New Roman"/>
              </a:rPr>
              <a:t>         </a:t>
            </a:r>
          </a:p>
          <a:p>
            <a:pPr>
              <a:lnSpc>
                <a:spcPct val="107000"/>
              </a:lnSpc>
              <a:spcAft>
                <a:spcPts val="0"/>
              </a:spcAft>
              <a:buNone/>
            </a:pPr>
            <a:r>
              <a:rPr lang="it-IT" sz="500" kern="100">
                <a:solidFill>
                  <a:schemeClr val="tx1"/>
                </a:solidFill>
                <a:latin typeface="Titillium Web"/>
                <a:ea typeface="Aptos" panose="020B0004020202020204" pitchFamily="34" charset="0"/>
                <a:cs typeface="Times New Roman"/>
              </a:rPr>
              <a:t>TIZIANI</a:t>
            </a:r>
            <a:endParaRPr lang="it-IT" sz="500" kern="100">
              <a:solidFill>
                <a:schemeClr val="tx1"/>
              </a:solidFill>
              <a:effectLst/>
              <a:latin typeface="Titillium Web"/>
              <a:ea typeface="Aptos" panose="020B000402020202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it-IT" sz="11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afik 8" descr="Ein Bild, das Text, Software, Computersymbol, Webseite enthält.&#10;&#10;KI-generierte Inhalte können fehlerhaft sein.">
            <a:extLst>
              <a:ext uri="{FF2B5EF4-FFF2-40B4-BE49-F238E27FC236}">
                <a16:creationId xmlns:a16="http://schemas.microsoft.com/office/drawing/2014/main" id="{B35DD5CD-67E4-BE6F-75B1-D6730FF32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2" t="17464" r="25509" b="77303"/>
          <a:stretch>
            <a:fillRect/>
          </a:stretch>
        </p:blipFill>
        <p:spPr>
          <a:xfrm>
            <a:off x="6019828" y="1346032"/>
            <a:ext cx="835073" cy="35267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338EF64-8C5F-ACCF-26A9-3819225250BE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-84-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78523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4DD001-9C0E-4D11-1F57-0B9D3E331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064F71D3-7387-CA53-6013-B7757D817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7171" name="Line 16">
            <a:extLst>
              <a:ext uri="{FF2B5EF4-FFF2-40B4-BE49-F238E27FC236}">
                <a16:creationId xmlns:a16="http://schemas.microsoft.com/office/drawing/2014/main" id="{7572DF40-CB2D-BD0D-2319-2D36437B2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2" name="Line 18">
            <a:extLst>
              <a:ext uri="{FF2B5EF4-FFF2-40B4-BE49-F238E27FC236}">
                <a16:creationId xmlns:a16="http://schemas.microsoft.com/office/drawing/2014/main" id="{036A70FE-0611-0A38-3CEC-56AB0B4BBB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2225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3" name="Rectangle 20">
            <a:extLst>
              <a:ext uri="{FF2B5EF4-FFF2-40B4-BE49-F238E27FC236}">
                <a16:creationId xmlns:a16="http://schemas.microsoft.com/office/drawing/2014/main" id="{7A3C34E6-57EB-491B-333B-7AFAF7D54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452438"/>
            <a:ext cx="326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2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7174" name="Rectangle 21">
            <a:extLst>
              <a:ext uri="{FF2B5EF4-FFF2-40B4-BE49-F238E27FC236}">
                <a16:creationId xmlns:a16="http://schemas.microsoft.com/office/drawing/2014/main" id="{6421AF8C-4411-FD6D-7605-852F04725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452438"/>
            <a:ext cx="3965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sz="12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7175" name="Text Box 22">
            <a:extLst>
              <a:ext uri="{FF2B5EF4-FFF2-40B4-BE49-F238E27FC236}">
                <a16:creationId xmlns:a16="http://schemas.microsoft.com/office/drawing/2014/main" id="{EC60DC5D-C413-DA1F-D1B9-237EA5F18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719138"/>
            <a:ext cx="32448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300"/>
              </a:lnSpc>
            </a:pPr>
            <a:r>
              <a:rPr lang="it-IT" altLang="de-DE" sz="1100" b="1">
                <a:latin typeface="Arial" panose="020B0604020202020204" pitchFamily="34" charset="0"/>
              </a:rPr>
              <a:t>Dipartimento Coesione sociale, </a:t>
            </a:r>
          </a:p>
          <a:p>
            <a:pPr>
              <a:lnSpc>
                <a:spcPts val="1300"/>
              </a:lnSpc>
            </a:pPr>
            <a:r>
              <a:rPr lang="it-IT" altLang="de-DE" sz="1100" b="1">
                <a:latin typeface="Arial" panose="020B0604020202020204" pitchFamily="34" charset="0"/>
              </a:rPr>
              <a:t>Famiglia, Anziani, Cooperative e Volontariato</a:t>
            </a:r>
          </a:p>
          <a:p>
            <a:pPr>
              <a:lnSpc>
                <a:spcPts val="1300"/>
              </a:lnSpc>
            </a:pPr>
            <a:endParaRPr lang="it-IT" altLang="de-DE" sz="1100">
              <a:latin typeface="Arial" panose="020B0604020202020204" pitchFamily="34" charset="0"/>
            </a:endParaRPr>
          </a:p>
        </p:txBody>
      </p:sp>
      <p:sp>
        <p:nvSpPr>
          <p:cNvPr id="7176" name="Text Box 23">
            <a:extLst>
              <a:ext uri="{FF2B5EF4-FFF2-40B4-BE49-F238E27FC236}">
                <a16:creationId xmlns:a16="http://schemas.microsoft.com/office/drawing/2014/main" id="{8A1494FC-6459-34E6-AB35-AEE5E9A42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719138"/>
            <a:ext cx="36782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ts val="1300"/>
              </a:lnSpc>
            </a:pPr>
            <a:r>
              <a:rPr lang="de-DE" altLang="de-DE" sz="1100" b="1">
                <a:latin typeface="Arial" panose="020B0604020202020204" pitchFamily="34" charset="0"/>
              </a:rPr>
              <a:t>Ressort Sozialer Zusammenhalt, </a:t>
            </a:r>
          </a:p>
          <a:p>
            <a:pPr algn="r">
              <a:lnSpc>
                <a:spcPts val="1300"/>
              </a:lnSpc>
            </a:pPr>
            <a:r>
              <a:rPr lang="de-DE" altLang="de-DE" sz="1100" b="1">
                <a:latin typeface="Arial" panose="020B0604020202020204" pitchFamily="34" charset="0"/>
              </a:rPr>
              <a:t>Familie, Senioren, Genossenschaften und Ehrenamt</a:t>
            </a:r>
            <a:endParaRPr lang="de-DE" altLang="de-DE" sz="1100">
              <a:latin typeface="Arial" panose="020B0604020202020204" pitchFamily="34" charset="0"/>
            </a:endParaRPr>
          </a:p>
        </p:txBody>
      </p:sp>
      <p:sp>
        <p:nvSpPr>
          <p:cNvPr id="7177" name="Text Box 24">
            <a:extLst>
              <a:ext uri="{FF2B5EF4-FFF2-40B4-BE49-F238E27FC236}">
                <a16:creationId xmlns:a16="http://schemas.microsoft.com/office/drawing/2014/main" id="{B4CB9F33-797C-E8FA-F0ED-27713B3FB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1179513"/>
            <a:ext cx="2735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ts val="1200"/>
              </a:lnSpc>
            </a:pPr>
            <a:r>
              <a:rPr lang="de-DE" altLang="de-DE" sz="1100">
                <a:latin typeface="Arial" panose="020B0604020202020204" pitchFamily="34" charset="0"/>
              </a:rPr>
              <a:t>Amt für Freiwilligenwesen und Solidarität</a:t>
            </a:r>
          </a:p>
        </p:txBody>
      </p:sp>
      <p:sp>
        <p:nvSpPr>
          <p:cNvPr id="7178" name="Text Box 25">
            <a:extLst>
              <a:ext uri="{FF2B5EF4-FFF2-40B4-BE49-F238E27FC236}">
                <a16:creationId xmlns:a16="http://schemas.microsoft.com/office/drawing/2014/main" id="{D6FB7DB2-6C05-1866-49B4-76DDEFAD8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8" y="1158875"/>
            <a:ext cx="21685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it-IT" altLang="de-DE" sz="1100">
                <a:latin typeface="Arial" panose="020B0604020202020204" pitchFamily="34" charset="0"/>
              </a:rPr>
              <a:t>Ufficio Volontariato e solidarietà</a:t>
            </a:r>
          </a:p>
        </p:txBody>
      </p:sp>
      <p:pic>
        <p:nvPicPr>
          <p:cNvPr id="7183" name="Picture 38">
            <a:extLst>
              <a:ext uri="{FF2B5EF4-FFF2-40B4-BE49-F238E27FC236}">
                <a16:creationId xmlns:a16="http://schemas.microsoft.com/office/drawing/2014/main" id="{8E8BA3AB-C062-3449-70C8-4B65B5D34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58775"/>
            <a:ext cx="71913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DF04B90-F53B-886D-5E17-34F300159A98}"/>
              </a:ext>
            </a:extLst>
          </p:cNvPr>
          <p:cNvSpPr/>
          <p:nvPr/>
        </p:nvSpPr>
        <p:spPr>
          <a:xfrm>
            <a:off x="177274" y="262700"/>
            <a:ext cx="8774112" cy="1293722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88C0B7E-4281-1F48-71FE-CB64BDD17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33" y="291815"/>
            <a:ext cx="7886700" cy="687388"/>
          </a:xfrm>
          <a:prstGeom prst="rect">
            <a:avLst/>
          </a:prstGeom>
          <a:solidFill>
            <a:srgbClr val="FFC9C9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de-DE" altLang="de-DE" sz="2600" err="1">
                <a:latin typeface="Calibri" panose="020F0502020204030204" pitchFamily="34" charset="0"/>
                <a:cs typeface="Calibri" panose="020F0502020204030204" pitchFamily="34" charset="0"/>
              </a:rPr>
              <a:t>Programma</a:t>
            </a:r>
            <a:r>
              <a:rPr lang="de-DE" altLang="de-DE" sz="2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600" err="1">
                <a:latin typeface="Calibri" panose="020F0502020204030204" pitchFamily="34" charset="0"/>
                <a:cs typeface="Calibri" panose="020F0502020204030204" pitchFamily="34" charset="0"/>
              </a:rPr>
              <a:t>dell'evento</a:t>
            </a:r>
            <a:r>
              <a:rPr lang="de-DE" altLang="de-DE" sz="2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600" err="1">
                <a:latin typeface="Calibri" panose="020F0502020204030204" pitchFamily="34" charset="0"/>
                <a:cs typeface="Calibri" panose="020F0502020204030204" pitchFamily="34" charset="0"/>
              </a:rPr>
              <a:t>odierno</a:t>
            </a:r>
            <a:endParaRPr lang="de-DE" altLang="de-DE" sz="2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8D145C2-7E14-11FC-ED70-E68836F3E3D7}"/>
              </a:ext>
            </a:extLst>
          </p:cNvPr>
          <p:cNvSpPr txBox="1"/>
          <p:nvPr/>
        </p:nvSpPr>
        <p:spPr>
          <a:xfrm>
            <a:off x="631217" y="1036579"/>
            <a:ext cx="7876803" cy="5501763"/>
          </a:xfrm>
          <a:prstGeom prst="rect">
            <a:avLst/>
          </a:prstGeom>
          <a:solidFill>
            <a:srgbClr val="E4F2FF"/>
          </a:solidFill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sz="1600" b="1">
                <a:latin typeface="Calibri"/>
                <a:ea typeface="Calibri"/>
                <a:cs typeface="Calibri"/>
              </a:rPr>
              <a:t>Effetti e presupposti dell’iscrizione nel </a:t>
            </a:r>
            <a:r>
              <a:rPr lang="it-IT" sz="1600" b="1" err="1">
                <a:latin typeface="Calibri"/>
                <a:ea typeface="Calibri"/>
                <a:cs typeface="Calibri"/>
              </a:rPr>
              <a:t>Runt</a:t>
            </a:r>
            <a:r>
              <a:rPr lang="it-IT" sz="1600" b="1" err="1">
                <a:latin typeface="Times New Roman"/>
                <a:ea typeface="Calibri"/>
                <a:cs typeface="Times New Roman"/>
              </a:rPr>
              <a:t>s</a:t>
            </a:r>
            <a:r>
              <a:rPr lang="it-IT" sz="1600" b="1">
                <a:latin typeface="Times New Roman"/>
                <a:ea typeface="Calibri"/>
                <a:cs typeface="Times New Roman"/>
              </a:rPr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sz="1600" b="1">
                <a:latin typeface="Calibri"/>
                <a:ea typeface="Calibri"/>
                <a:cs typeface="Calibri"/>
              </a:rPr>
              <a:t>Le sezioni più importanti del </a:t>
            </a:r>
            <a:r>
              <a:rPr lang="it-IT" sz="1600" b="1" err="1">
                <a:latin typeface="Calibri"/>
                <a:ea typeface="Calibri"/>
                <a:cs typeface="Calibri"/>
              </a:rPr>
              <a:t>Runts</a:t>
            </a:r>
            <a:r>
              <a:rPr lang="it-IT" sz="1600" b="1">
                <a:latin typeface="Calibri"/>
                <a:ea typeface="Calibri"/>
                <a:cs typeface="Calibri"/>
              </a:rPr>
              <a:t> e i relativi vantaggi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de-DE" sz="1600" b="1">
                <a:latin typeface="Calibri"/>
                <a:ea typeface="Calibri"/>
                <a:cs typeface="Calibri"/>
              </a:rPr>
              <a:t>I </a:t>
            </a:r>
            <a:r>
              <a:rPr lang="de-DE" sz="1600" b="1" err="1">
                <a:latin typeface="Calibri"/>
                <a:ea typeface="Calibri"/>
                <a:cs typeface="Calibri"/>
              </a:rPr>
              <a:t>controlli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nel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Runts</a:t>
            </a:r>
            <a:r>
              <a:rPr lang="de-DE" sz="1600" b="1">
                <a:latin typeface="Calibri"/>
                <a:ea typeface="Calibri"/>
                <a:cs typeface="Calibri"/>
              </a:rPr>
              <a:t> - </a:t>
            </a:r>
            <a:r>
              <a:rPr lang="de-DE" sz="1600" b="1" err="1">
                <a:latin typeface="Calibri"/>
                <a:ea typeface="Calibri"/>
                <a:cs typeface="Calibri"/>
              </a:rPr>
              <a:t>informazioni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generali</a:t>
            </a:r>
            <a:endParaRPr lang="de-DE" sz="1600" b="1"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de-DE" sz="1600" b="1">
                <a:latin typeface="Calibri"/>
                <a:ea typeface="Calibri"/>
                <a:cs typeface="Calibri"/>
              </a:rPr>
              <a:t>Come </a:t>
            </a:r>
            <a:r>
              <a:rPr lang="de-DE" sz="1600" b="1" err="1">
                <a:latin typeface="Calibri"/>
                <a:ea typeface="Calibri"/>
                <a:cs typeface="Calibri"/>
              </a:rPr>
              <a:t>posso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adempiere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agli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obblighi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nel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Runts</a:t>
            </a:r>
            <a:r>
              <a:rPr lang="de-DE" sz="1600" b="1">
                <a:latin typeface="Calibri"/>
                <a:ea typeface="Calibri"/>
                <a:cs typeface="Calibri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de-DE" sz="1600">
                <a:latin typeface="Calibri"/>
                <a:ea typeface="Calibri"/>
                <a:cs typeface="Calibri"/>
              </a:rPr>
              <a:t> a) </a:t>
            </a:r>
            <a:r>
              <a:rPr lang="de-DE" sz="1600" err="1">
                <a:latin typeface="Calibri"/>
                <a:ea typeface="Calibri"/>
                <a:cs typeface="Calibri"/>
              </a:rPr>
              <a:t>Panoramica</a:t>
            </a:r>
            <a:r>
              <a:rPr lang="de-DE" sz="1600">
                <a:latin typeface="Calibri"/>
                <a:ea typeface="Calibri"/>
                <a:cs typeface="Calibri"/>
              </a:rPr>
              <a:t> </a:t>
            </a:r>
            <a:r>
              <a:rPr lang="de-DE" sz="1600" err="1">
                <a:latin typeface="Calibri"/>
                <a:ea typeface="Calibri"/>
                <a:cs typeface="Calibri"/>
              </a:rPr>
              <a:t>generale</a:t>
            </a:r>
            <a:r>
              <a:rPr lang="de-DE" sz="1600">
                <a:latin typeface="Calibri"/>
                <a:ea typeface="Calibri"/>
                <a:cs typeface="Calibri"/>
              </a:rPr>
              <a:t> del </a:t>
            </a:r>
            <a:r>
              <a:rPr lang="de-DE" sz="1600" err="1">
                <a:latin typeface="Calibri"/>
                <a:ea typeface="Calibri"/>
                <a:cs typeface="Calibri"/>
              </a:rPr>
              <a:t>portale</a:t>
            </a:r>
            <a:r>
              <a:rPr lang="de-DE" sz="1600">
                <a:latin typeface="Calibri"/>
                <a:ea typeface="Calibri"/>
                <a:cs typeface="Calibri"/>
              </a:rPr>
              <a:t> </a:t>
            </a:r>
            <a:r>
              <a:rPr lang="de-DE" sz="1600" err="1">
                <a:latin typeface="Calibri"/>
                <a:ea typeface="Calibri"/>
                <a:cs typeface="Calibri"/>
              </a:rPr>
              <a:t>Runts</a:t>
            </a:r>
            <a:endParaRPr lang="en-US" sz="1600">
              <a:latin typeface="Calibri"/>
              <a:ea typeface="Calibri"/>
              <a:cs typeface="Calibri"/>
            </a:endParaRPr>
          </a:p>
          <a:p>
            <a:pPr marL="193675">
              <a:lnSpc>
                <a:spcPct val="150000"/>
              </a:lnSpc>
            </a:pPr>
            <a:r>
              <a:rPr lang="de-DE" sz="1600">
                <a:latin typeface="Calibri"/>
                <a:ea typeface="Calibri"/>
                <a:cs typeface="Calibri"/>
              </a:rPr>
              <a:t>b) </a:t>
            </a:r>
            <a:r>
              <a:rPr lang="de-DE" sz="1600" err="1">
                <a:latin typeface="Calibri"/>
                <a:ea typeface="Calibri"/>
                <a:cs typeface="Calibri"/>
              </a:rPr>
              <a:t>Pratica</a:t>
            </a:r>
            <a:r>
              <a:rPr lang="de-DE" sz="1600">
                <a:latin typeface="Calibri"/>
                <a:ea typeface="Calibri"/>
                <a:cs typeface="Calibri"/>
              </a:rPr>
              <a:t> di </a:t>
            </a:r>
            <a:r>
              <a:rPr lang="de-DE" sz="1600" err="1">
                <a:latin typeface="Calibri"/>
                <a:ea typeface="Calibri"/>
                <a:cs typeface="Calibri"/>
              </a:rPr>
              <a:t>variazione</a:t>
            </a:r>
            <a:endParaRPr lang="en-US" sz="1600">
              <a:latin typeface="Calibri"/>
              <a:ea typeface="Calibri"/>
              <a:cs typeface="Calibri"/>
            </a:endParaRPr>
          </a:p>
          <a:p>
            <a:pPr marL="193675">
              <a:lnSpc>
                <a:spcPct val="150000"/>
              </a:lnSpc>
            </a:pPr>
            <a:r>
              <a:rPr lang="de-DE" sz="1600">
                <a:latin typeface="Calibri"/>
                <a:ea typeface="Calibri"/>
                <a:cs typeface="Calibri"/>
              </a:rPr>
              <a:t>c) </a:t>
            </a:r>
            <a:r>
              <a:rPr lang="de-DE" sz="1600" err="1">
                <a:latin typeface="Calibri"/>
                <a:ea typeface="Calibri"/>
                <a:cs typeface="Calibri"/>
              </a:rPr>
              <a:t>Deposito</a:t>
            </a:r>
            <a:r>
              <a:rPr lang="de-DE" sz="1600">
                <a:latin typeface="Calibri"/>
                <a:ea typeface="Calibri"/>
                <a:cs typeface="Calibri"/>
              </a:rPr>
              <a:t> </a:t>
            </a:r>
            <a:r>
              <a:rPr lang="de-DE" sz="1600" err="1">
                <a:latin typeface="Calibri"/>
                <a:ea typeface="Calibri"/>
                <a:cs typeface="Calibri"/>
              </a:rPr>
              <a:t>bilancio</a:t>
            </a:r>
            <a:endParaRPr lang="de-DE" sz="1600"/>
          </a:p>
          <a:p>
            <a:pPr>
              <a:lnSpc>
                <a:spcPct val="150000"/>
              </a:lnSpc>
            </a:pP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5. Come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posso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adempiere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agli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altri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obblighi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?</a:t>
            </a:r>
          </a:p>
          <a:p>
            <a:pPr marL="536575" indent="-342900">
              <a:lnSpc>
                <a:spcPct val="150000"/>
              </a:lnSpc>
              <a:buAutoNum type="alphaLcParenR"/>
            </a:pP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Libri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obbligatori</a:t>
            </a:r>
            <a:endParaRPr lang="de-DE" sz="18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536575" indent="-342900">
              <a:lnSpc>
                <a:spcPct val="150000"/>
              </a:lnSpc>
              <a:buAutoNum type="alphaLcParenR"/>
            </a:pP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Assicurazione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per i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volontari</a:t>
            </a:r>
            <a:endParaRPr lang="de-DE" sz="18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536575" indent="-342900">
              <a:lnSpc>
                <a:spcPct val="150000"/>
              </a:lnSpc>
              <a:buAutoNum type="alphaLcParenR"/>
            </a:pP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Notifica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in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casi</a:t>
            </a:r>
            <a:r>
              <a:rPr lang="de-DE" sz="18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8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particolari</a:t>
            </a:r>
            <a:endParaRPr lang="de-DE" sz="18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lvl="0">
              <a:lnSpc>
                <a:spcPct val="150000"/>
              </a:lnSpc>
            </a:pPr>
            <a:r>
              <a:rPr lang="de-DE" sz="1600" b="1">
                <a:latin typeface="Calibri"/>
                <a:ea typeface="Calibri"/>
                <a:cs typeface="Calibri"/>
              </a:rPr>
              <a:t>6. </a:t>
            </a:r>
            <a:r>
              <a:rPr lang="de-DE" sz="1600" b="1" err="1">
                <a:latin typeface="Calibri"/>
                <a:ea typeface="Calibri"/>
                <a:cs typeface="Calibri"/>
              </a:rPr>
              <a:t>Novità</a:t>
            </a:r>
            <a:endParaRPr lang="de-DE" sz="1600" b="1">
              <a:latin typeface="Calibri"/>
              <a:ea typeface="Calibri"/>
              <a:cs typeface="Calibri"/>
            </a:endParaRPr>
          </a:p>
          <a:p>
            <a:pPr lvl="0">
              <a:lnSpc>
                <a:spcPct val="150000"/>
              </a:lnSpc>
            </a:pPr>
            <a:r>
              <a:rPr lang="de-DE" sz="1600" b="1">
                <a:latin typeface="Calibri"/>
                <a:ea typeface="Calibri"/>
                <a:cs typeface="Calibri"/>
              </a:rPr>
              <a:t>7. </a:t>
            </a:r>
            <a:r>
              <a:rPr lang="de-DE" sz="1600" b="1" err="1">
                <a:latin typeface="Calibri"/>
                <a:ea typeface="Calibri"/>
                <a:cs typeface="Calibri"/>
              </a:rPr>
              <a:t>Domande</a:t>
            </a:r>
            <a:endParaRPr lang="de-DE" sz="1600" b="1">
              <a:latin typeface="Calibri"/>
              <a:ea typeface="Calibri"/>
              <a:cs typeface="Calibri"/>
            </a:endParaRPr>
          </a:p>
          <a:p>
            <a:pPr lvl="0">
              <a:lnSpc>
                <a:spcPct val="150000"/>
              </a:lnSpc>
            </a:pPr>
            <a:r>
              <a:rPr lang="de-DE" sz="1600" b="1">
                <a:latin typeface="Calibri"/>
                <a:ea typeface="Calibri"/>
                <a:cs typeface="Calibri"/>
              </a:rPr>
              <a:t>8. </a:t>
            </a:r>
            <a:r>
              <a:rPr lang="de-DE" sz="1600" b="1" err="1">
                <a:latin typeface="Calibri"/>
                <a:ea typeface="Calibri"/>
                <a:cs typeface="Calibri"/>
              </a:rPr>
              <a:t>Contatti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utili</a:t>
            </a:r>
            <a:endParaRPr lang="de-DE" sz="1600" b="1">
              <a:latin typeface="Calibri"/>
              <a:ea typeface="Calibri"/>
              <a:cs typeface="Calibri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D38ECD8-0201-887E-8C0B-9E3C3C3CBD45}"/>
              </a:ext>
            </a:extLst>
          </p:cNvPr>
          <p:cNvSpPr/>
          <p:nvPr/>
        </p:nvSpPr>
        <p:spPr>
          <a:xfrm>
            <a:off x="414779" y="6311871"/>
            <a:ext cx="8446339" cy="545921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Grafik 4" descr="Ein Bild, das Logo, Symbol,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AF89143B-5CFA-5EAB-94A2-1FFFE66D7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4" y="6188894"/>
            <a:ext cx="536155" cy="57209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A690EF3-E0D2-D9F9-DB22-F83CF1F4AC3F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-85-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8300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B84F4F-6E04-6790-849C-7298E9398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C42CCA3-5500-9770-8E51-1783EE7C7968}"/>
              </a:ext>
            </a:extLst>
          </p:cNvPr>
          <p:cNvSpPr txBox="1"/>
          <p:nvPr/>
        </p:nvSpPr>
        <p:spPr>
          <a:xfrm>
            <a:off x="863855" y="1234520"/>
            <a:ext cx="8312265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5. Come </a:t>
            </a:r>
            <a:r>
              <a:rPr lang="de-DE" sz="36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posso</a:t>
            </a:r>
            <a:r>
              <a:rPr lang="de-DE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36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adempiere</a:t>
            </a:r>
            <a:r>
              <a:rPr lang="de-DE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36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agli</a:t>
            </a:r>
            <a:r>
              <a:rPr lang="de-DE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36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altri</a:t>
            </a:r>
            <a:r>
              <a:rPr lang="de-DE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36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obblighi</a:t>
            </a:r>
            <a:r>
              <a:rPr lang="de-DE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?</a:t>
            </a:r>
          </a:p>
          <a:p>
            <a:pPr marL="536575" indent="-342900">
              <a:lnSpc>
                <a:spcPct val="150000"/>
              </a:lnSpc>
              <a:buAutoNum type="alphaLcParenR"/>
            </a:pPr>
            <a:r>
              <a:rPr lang="de-DE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Libri </a:t>
            </a:r>
            <a:r>
              <a:rPr lang="de-DE" sz="36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obbligatori</a:t>
            </a:r>
            <a:endParaRPr lang="de-DE" sz="3600" b="1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536575" indent="-342900">
              <a:lnSpc>
                <a:spcPct val="150000"/>
              </a:lnSpc>
              <a:buAutoNum type="alphaLcParenR"/>
            </a:pPr>
            <a:r>
              <a:rPr lang="de-DE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36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Assicurazione</a:t>
            </a:r>
            <a:r>
              <a:rPr lang="de-DE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per i </a:t>
            </a:r>
            <a:r>
              <a:rPr lang="de-DE" sz="36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volontari</a:t>
            </a:r>
            <a:endParaRPr lang="de-DE" sz="3600" b="1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536575" indent="-342900">
              <a:lnSpc>
                <a:spcPct val="150000"/>
              </a:lnSpc>
              <a:buAutoNum type="alphaLcParenR"/>
            </a:pPr>
            <a:r>
              <a:rPr lang="de-DE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36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Notifica</a:t>
            </a:r>
            <a:r>
              <a:rPr lang="de-DE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in </a:t>
            </a:r>
            <a:r>
              <a:rPr lang="de-DE" sz="36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casi</a:t>
            </a:r>
            <a:r>
              <a:rPr lang="de-DE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36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particolari</a:t>
            </a:r>
            <a:endParaRPr lang="de-DE" sz="3600" b="1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endParaRPr lang="de-DE" sz="3600" b="1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6AFC7C3-83E9-4D1C-1E01-728738478B39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Grafik 3" descr="Ein Bild, das Logo, Symbol,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CE2B7EC8-D694-B41F-7AFA-9732E67F8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4" y="6188894"/>
            <a:ext cx="536155" cy="57209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2A222E4-92D7-AB0C-F35E-5247D516E2AB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-86-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12102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548E9-2CBF-804D-C61E-16C22D764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13D41BF0-76AE-810D-4787-0E7D79DF1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615950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2600">
                <a:latin typeface="Calibri"/>
                <a:ea typeface="Calibri"/>
                <a:cs typeface="Calibri"/>
              </a:rPr>
              <a:t>5. Come </a:t>
            </a:r>
            <a:r>
              <a:rPr lang="de-DE" sz="2600" err="1">
                <a:latin typeface="Calibri"/>
                <a:ea typeface="Calibri"/>
                <a:cs typeface="Calibri"/>
              </a:rPr>
              <a:t>posso</a:t>
            </a:r>
            <a:r>
              <a:rPr lang="de-DE" sz="2600">
                <a:latin typeface="Calibri"/>
                <a:ea typeface="Calibri"/>
                <a:cs typeface="Calibri"/>
              </a:rPr>
              <a:t> </a:t>
            </a:r>
            <a:r>
              <a:rPr lang="de-DE" sz="2600" err="1">
                <a:latin typeface="Calibri"/>
                <a:ea typeface="Calibri"/>
                <a:cs typeface="Calibri"/>
              </a:rPr>
              <a:t>adempiere</a:t>
            </a:r>
            <a:r>
              <a:rPr lang="de-DE" sz="2600">
                <a:latin typeface="Calibri"/>
                <a:ea typeface="Calibri"/>
                <a:cs typeface="Calibri"/>
              </a:rPr>
              <a:t> </a:t>
            </a:r>
            <a:r>
              <a:rPr lang="de-DE" sz="2600" err="1">
                <a:latin typeface="Calibri"/>
                <a:ea typeface="Calibri"/>
                <a:cs typeface="Calibri"/>
              </a:rPr>
              <a:t>agli</a:t>
            </a:r>
            <a:r>
              <a:rPr lang="de-DE" sz="2600">
                <a:latin typeface="Calibri"/>
                <a:ea typeface="Calibri"/>
                <a:cs typeface="Calibri"/>
              </a:rPr>
              <a:t> </a:t>
            </a:r>
            <a:r>
              <a:rPr lang="de-DE" sz="2600" err="1">
                <a:latin typeface="Calibri"/>
                <a:ea typeface="Calibri"/>
                <a:cs typeface="Calibri"/>
              </a:rPr>
              <a:t>altri</a:t>
            </a:r>
            <a:r>
              <a:rPr lang="de-DE" sz="2600">
                <a:latin typeface="Calibri"/>
                <a:ea typeface="Calibri"/>
                <a:cs typeface="Calibri"/>
              </a:rPr>
              <a:t> </a:t>
            </a:r>
            <a:r>
              <a:rPr lang="de-DE" sz="2600" err="1">
                <a:latin typeface="Calibri"/>
                <a:ea typeface="Calibri"/>
                <a:cs typeface="Calibri"/>
              </a:rPr>
              <a:t>obblighi</a:t>
            </a:r>
            <a:r>
              <a:rPr lang="de-DE" sz="2600">
                <a:latin typeface="Calibri"/>
                <a:ea typeface="Calibri"/>
                <a:cs typeface="Calibri"/>
              </a:rPr>
              <a:t>?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913A0B-EF04-5AC0-4B65-4F21CFFC3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81" y="1079320"/>
            <a:ext cx="7886700" cy="4596439"/>
          </a:xfrm>
        </p:spPr>
        <p:txBody>
          <a:bodyPr lIns="91440" tIns="45720" rIns="91440" bIns="45720" anchor="t"/>
          <a:lstStyle/>
          <a:p>
            <a:pPr marL="0" indent="0" algn="ctr">
              <a:lnSpc>
                <a:spcPct val="150000"/>
              </a:lnSpc>
              <a:buFontTx/>
              <a:buNone/>
              <a:defRPr/>
            </a:pPr>
            <a:endParaRPr lang="de-DE" sz="1400" b="1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defRPr/>
            </a:pPr>
            <a:endParaRPr lang="de-DE" sz="1400" b="1">
              <a:latin typeface="Calibri"/>
              <a:ea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spcBef>
                <a:spcPts val="20"/>
              </a:spcBef>
              <a:buNone/>
              <a:defRPr/>
            </a:pPr>
            <a:endParaRPr lang="de-DE" sz="1400"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endParaRPr lang="de-DE" sz="1400">
              <a:latin typeface="Calibri"/>
              <a:ea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buFontTx/>
              <a:buNone/>
              <a:defRPr/>
            </a:pP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FontTx/>
              <a:buNone/>
              <a:defRPr/>
            </a:pPr>
            <a:endParaRPr lang="de-DE" sz="1400" b="1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endParaRPr lang="de-DE" sz="1600">
              <a:latin typeface="Calibri"/>
              <a:ea typeface="Calibri"/>
              <a:cs typeface="Calibri"/>
            </a:endParaRPr>
          </a:p>
          <a:p>
            <a:pPr>
              <a:buFontTx/>
              <a:buChar char="-"/>
              <a:defRPr/>
            </a:pPr>
            <a:endParaRPr lang="de-DE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B39170F-A2B4-4BD5-BFCD-EDFD81A60FD0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ACE2823-7147-F017-A57D-957B0C123DD6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0FE300-0427-E447-282A-EF6650C69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96" y="6281711"/>
            <a:ext cx="363422" cy="4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4">
            <a:extLst>
              <a:ext uri="{FF2B5EF4-FFF2-40B4-BE49-F238E27FC236}">
                <a16:creationId xmlns:a16="http://schemas.microsoft.com/office/drawing/2014/main" id="{E5E32AC3-8C99-BC55-37E3-F193924A808F}"/>
              </a:ext>
            </a:extLst>
          </p:cNvPr>
          <p:cNvSpPr txBox="1"/>
          <p:nvPr/>
        </p:nvSpPr>
        <p:spPr>
          <a:xfrm>
            <a:off x="2057670" y="1595865"/>
            <a:ext cx="5245361" cy="977191"/>
          </a:xfrm>
          <a:prstGeom prst="rect">
            <a:avLst/>
          </a:prstGeom>
          <a:solidFill>
            <a:srgbClr val="FFEFE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ts val="0"/>
              </a:spcBef>
              <a:defRPr/>
            </a:pPr>
            <a:endParaRPr lang="de-DE" sz="2000" b="1">
              <a:latin typeface="Calibri"/>
              <a:ea typeface="Calibri"/>
              <a:cs typeface="Calibri"/>
              <a:sym typeface="Wingdings" panose="05000000000000000000" pitchFamily="2" charset="2"/>
            </a:endParaRPr>
          </a:p>
          <a:p>
            <a:pPr algn="ctr">
              <a:lnSpc>
                <a:spcPts val="2300"/>
              </a:lnSpc>
              <a:spcBef>
                <a:spcPts val="0"/>
              </a:spcBef>
              <a:defRPr/>
            </a:pPr>
            <a:r>
              <a:rPr lang="de-DE" sz="2000" b="1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Altri</a:t>
            </a:r>
            <a:r>
              <a:rPr lang="de-DE" sz="2000" b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2000" b="1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obblighi</a:t>
            </a:r>
            <a:endParaRPr lang="de-DE"/>
          </a:p>
          <a:p>
            <a:pPr algn="ctr">
              <a:lnSpc>
                <a:spcPts val="2300"/>
              </a:lnSpc>
              <a:spcBef>
                <a:spcPts val="0"/>
              </a:spcBef>
              <a:defRPr/>
            </a:pPr>
            <a:endParaRPr lang="de-DE" sz="2000" b="1">
              <a:latin typeface="Calibri"/>
              <a:ea typeface="Calibri"/>
              <a:cs typeface="Calibri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B91967C-15EB-7137-916C-0884B2F098C9}"/>
              </a:ext>
            </a:extLst>
          </p:cNvPr>
          <p:cNvSpPr/>
          <p:nvPr/>
        </p:nvSpPr>
        <p:spPr bwMode="auto">
          <a:xfrm rot="1500000">
            <a:off x="2163474" y="2710197"/>
            <a:ext cx="235068" cy="559141"/>
          </a:xfrm>
          <a:prstGeom prst="down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8CB821D-2F8B-3A49-7A4D-CBF2C454DB57}"/>
              </a:ext>
            </a:extLst>
          </p:cNvPr>
          <p:cNvSpPr/>
          <p:nvPr/>
        </p:nvSpPr>
        <p:spPr bwMode="auto">
          <a:xfrm>
            <a:off x="4419526" y="2690232"/>
            <a:ext cx="265015" cy="958442"/>
          </a:xfrm>
          <a:prstGeom prst="down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C4D54B76-52E5-489B-FB8F-A706AE3B360F}"/>
              </a:ext>
            </a:extLst>
          </p:cNvPr>
          <p:cNvSpPr/>
          <p:nvPr/>
        </p:nvSpPr>
        <p:spPr bwMode="auto">
          <a:xfrm rot="-1680000">
            <a:off x="6575753" y="2710197"/>
            <a:ext cx="235068" cy="559141"/>
          </a:xfrm>
          <a:prstGeom prst="down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F8D7EA9-0851-A417-2FFD-A912A642363B}"/>
              </a:ext>
            </a:extLst>
          </p:cNvPr>
          <p:cNvSpPr/>
          <p:nvPr/>
        </p:nvSpPr>
        <p:spPr bwMode="auto">
          <a:xfrm>
            <a:off x="698810" y="3430996"/>
            <a:ext cx="2301971" cy="1701595"/>
          </a:xfrm>
          <a:prstGeom prst="ellipse">
            <a:avLst/>
          </a:prstGeom>
          <a:solidFill>
            <a:srgbClr val="E4F2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de-DE" sz="1600" b="1" err="1">
                <a:latin typeface="Calibri"/>
                <a:ea typeface="Calibri"/>
                <a:cs typeface="Calibri"/>
              </a:rPr>
              <a:t>Tenuta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dei</a:t>
            </a:r>
            <a:endParaRPr lang="en-US" sz="1600" b="1">
              <a:latin typeface="Calibri"/>
              <a:ea typeface="Calibri"/>
              <a:cs typeface="Calibri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de-DE" sz="1600" b="1" err="1">
                <a:latin typeface="Calibri"/>
                <a:ea typeface="Calibri"/>
                <a:cs typeface="Calibri"/>
              </a:rPr>
              <a:t>libri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sociali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obbligatori</a:t>
            </a:r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77F222-87A9-BAAA-F05D-F65A9525639E}"/>
              </a:ext>
            </a:extLst>
          </p:cNvPr>
          <p:cNvSpPr/>
          <p:nvPr/>
        </p:nvSpPr>
        <p:spPr bwMode="auto">
          <a:xfrm>
            <a:off x="3176440" y="3830296"/>
            <a:ext cx="2741202" cy="1112997"/>
          </a:xfrm>
          <a:prstGeom prst="ellipse">
            <a:avLst/>
          </a:prstGeom>
          <a:solidFill>
            <a:srgbClr val="E4F2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de-DE" sz="1600" b="1" err="1">
                <a:latin typeface="Calibri"/>
                <a:ea typeface="Calibri"/>
                <a:cs typeface="Calibri"/>
              </a:rPr>
              <a:t>Obbligo</a:t>
            </a:r>
            <a:r>
              <a:rPr lang="de-DE" sz="1600" b="1">
                <a:latin typeface="Calibri"/>
                <a:ea typeface="Calibri"/>
                <a:cs typeface="Calibri"/>
              </a:rPr>
              <a:t> di </a:t>
            </a:r>
            <a:r>
              <a:rPr lang="de-DE" sz="1600" b="1" err="1">
                <a:latin typeface="Calibri"/>
                <a:ea typeface="Calibri"/>
                <a:cs typeface="Calibri"/>
              </a:rPr>
              <a:t>assicurare</a:t>
            </a:r>
            <a:r>
              <a:rPr lang="de-DE" sz="1600" b="1">
                <a:latin typeface="Calibri"/>
                <a:ea typeface="Calibri"/>
                <a:cs typeface="Calibri"/>
              </a:rPr>
              <a:t> i </a:t>
            </a:r>
            <a:r>
              <a:rPr lang="de-DE" sz="1600" b="1" err="1">
                <a:latin typeface="Calibri"/>
                <a:ea typeface="Calibri"/>
                <a:cs typeface="Calibri"/>
              </a:rPr>
              <a:t>volontari</a:t>
            </a: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487223-F2ED-8225-68F3-F7D866FFBBE0}"/>
              </a:ext>
            </a:extLst>
          </p:cNvPr>
          <p:cNvSpPr/>
          <p:nvPr/>
        </p:nvSpPr>
        <p:spPr bwMode="auto">
          <a:xfrm>
            <a:off x="6151235" y="3430996"/>
            <a:ext cx="2301971" cy="1632348"/>
          </a:xfrm>
          <a:prstGeom prst="ellipse">
            <a:avLst/>
          </a:prstGeom>
          <a:solidFill>
            <a:srgbClr val="E4F2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de-DE" sz="1600" b="1" err="1">
                <a:latin typeface="Calibri"/>
                <a:ea typeface="Calibri"/>
                <a:cs typeface="Calibri"/>
              </a:rPr>
              <a:t>Obbligo</a:t>
            </a:r>
            <a:r>
              <a:rPr lang="de-DE" sz="1600" b="1">
                <a:latin typeface="Calibri"/>
                <a:ea typeface="Calibri"/>
                <a:cs typeface="Calibri"/>
              </a:rPr>
              <a:t> di </a:t>
            </a:r>
            <a:r>
              <a:rPr lang="de-DE" sz="1600" b="1" err="1">
                <a:latin typeface="Calibri"/>
                <a:ea typeface="Calibri"/>
                <a:cs typeface="Calibri"/>
              </a:rPr>
              <a:t>notifica</a:t>
            </a:r>
            <a:r>
              <a:rPr lang="de-DE" sz="1600" b="1">
                <a:latin typeface="Calibri"/>
                <a:ea typeface="Calibri"/>
                <a:cs typeface="Calibri"/>
              </a:rPr>
              <a:t> in </a:t>
            </a:r>
            <a:r>
              <a:rPr lang="de-DE" sz="1600" b="1" err="1">
                <a:latin typeface="Calibri"/>
                <a:ea typeface="Calibri"/>
                <a:cs typeface="Calibri"/>
              </a:rPr>
              <a:t>casi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particolari</a:t>
            </a:r>
            <a:endParaRPr lang="en-US" b="1">
              <a:cs typeface="Times New Roman" panose="02020603050405020304" pitchFamily="18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CCA7E19-B499-A7A8-54B1-F72763F0035B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-87-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8954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BFF12-EDD3-ACAF-393B-83E8D5478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10159886-DEF5-8597-A129-9B3189391D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292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altLang="de-DE" sz="2600">
                <a:latin typeface="Calibri"/>
                <a:ea typeface="Calibri"/>
                <a:cs typeface="Calibri"/>
              </a:rPr>
              <a:t>5. </a:t>
            </a:r>
            <a:r>
              <a:rPr lang="de-DE" sz="2600">
                <a:latin typeface="Calibri"/>
                <a:ea typeface="Calibri"/>
                <a:cs typeface="Calibri"/>
              </a:rPr>
              <a:t>Come </a:t>
            </a:r>
            <a:r>
              <a:rPr lang="de-DE" sz="2600" err="1">
                <a:latin typeface="Calibri"/>
                <a:ea typeface="Calibri"/>
                <a:cs typeface="Calibri"/>
              </a:rPr>
              <a:t>posso</a:t>
            </a:r>
            <a:r>
              <a:rPr lang="de-DE" sz="2600">
                <a:latin typeface="Calibri"/>
                <a:ea typeface="Calibri"/>
                <a:cs typeface="Calibri"/>
              </a:rPr>
              <a:t> </a:t>
            </a:r>
            <a:r>
              <a:rPr lang="de-DE" sz="2600" err="1">
                <a:latin typeface="Calibri"/>
                <a:ea typeface="Calibri"/>
                <a:cs typeface="Calibri"/>
              </a:rPr>
              <a:t>adempiere</a:t>
            </a:r>
            <a:r>
              <a:rPr lang="de-DE" sz="2600">
                <a:latin typeface="Calibri"/>
                <a:ea typeface="Calibri"/>
                <a:cs typeface="Calibri"/>
              </a:rPr>
              <a:t> </a:t>
            </a:r>
            <a:r>
              <a:rPr lang="de-DE" sz="2600" err="1">
                <a:latin typeface="Calibri"/>
                <a:ea typeface="Calibri"/>
                <a:cs typeface="Calibri"/>
              </a:rPr>
              <a:t>agli</a:t>
            </a:r>
            <a:r>
              <a:rPr lang="de-DE" sz="2600">
                <a:latin typeface="Calibri"/>
                <a:ea typeface="Calibri"/>
                <a:cs typeface="Calibri"/>
              </a:rPr>
              <a:t> </a:t>
            </a:r>
            <a:r>
              <a:rPr lang="de-DE" sz="2600" err="1">
                <a:latin typeface="Calibri"/>
                <a:ea typeface="Calibri"/>
                <a:cs typeface="Calibri"/>
              </a:rPr>
              <a:t>altri</a:t>
            </a:r>
            <a:r>
              <a:rPr lang="de-DE" sz="2600">
                <a:latin typeface="Calibri"/>
                <a:ea typeface="Calibri"/>
                <a:cs typeface="Calibri"/>
              </a:rPr>
              <a:t> </a:t>
            </a:r>
            <a:r>
              <a:rPr lang="de-DE" sz="2600" err="1">
                <a:latin typeface="Calibri"/>
                <a:ea typeface="Calibri"/>
                <a:cs typeface="Calibri"/>
              </a:rPr>
              <a:t>obblighi</a:t>
            </a:r>
            <a:r>
              <a:rPr lang="de-DE" sz="2600">
                <a:latin typeface="Calibri"/>
                <a:ea typeface="Calibri"/>
                <a:cs typeface="Calibri"/>
              </a:rPr>
              <a:t>?</a:t>
            </a:r>
            <a:endParaRPr lang="de-DE" altLang="de-DE" sz="2600">
              <a:latin typeface="Calibri"/>
              <a:ea typeface="Calibri"/>
              <a:cs typeface="Calibri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DF29624-02F2-0EE6-D816-87039180360E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8BEB095-E81D-B60C-B396-610C6844B51D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-88-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EC94F2D-F622-F7CA-674D-B571EFB6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4" name="Textfeld 4">
            <a:extLst>
              <a:ext uri="{FF2B5EF4-FFF2-40B4-BE49-F238E27FC236}">
                <a16:creationId xmlns:a16="http://schemas.microsoft.com/office/drawing/2014/main" id="{2BBEFD87-609D-30C7-DB36-FFD9E50DC0EB}"/>
              </a:ext>
            </a:extLst>
          </p:cNvPr>
          <p:cNvSpPr txBox="1"/>
          <p:nvPr/>
        </p:nvSpPr>
        <p:spPr>
          <a:xfrm>
            <a:off x="594831" y="2789817"/>
            <a:ext cx="7883698" cy="36829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533400" lvl="0" indent="-342900" algn="just">
              <a:lnSpc>
                <a:spcPts val="2600"/>
              </a:lnSpc>
              <a:spcBef>
                <a:spcPts val="0"/>
              </a:spcBef>
              <a:buFont typeface="Arial" panose="05000000000000000000" pitchFamily="2" charset="2"/>
              <a:buChar char="•"/>
              <a:defRPr/>
            </a:pPr>
            <a:r>
              <a:rPr lang="de-DE" sz="1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Libro </a:t>
            </a:r>
            <a:r>
              <a:rPr lang="de-DE" sz="1400" b="1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de-DE" sz="1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1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</a:t>
            </a:r>
            <a:r>
              <a:rPr lang="de-DE" sz="1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140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elenco</a:t>
            </a:r>
            <a:r>
              <a:rPr lang="de-DE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</a:t>
            </a:r>
            <a:r>
              <a:rPr lang="de-DE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en-US"/>
          </a:p>
          <a:p>
            <a:pPr marL="533400" lvl="0" indent="-342900" algn="just">
              <a:lnSpc>
                <a:spcPts val="2600"/>
              </a:lnSpc>
              <a:spcBef>
                <a:spcPts val="0"/>
              </a:spcBef>
              <a:buFont typeface="Arial" panose="05000000000000000000" pitchFamily="2" charset="2"/>
              <a:buChar char="•"/>
              <a:defRPr/>
            </a:pPr>
            <a:r>
              <a:rPr lang="de-DE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Libro </a:t>
            </a:r>
            <a:r>
              <a:rPr lang="de-DE" sz="140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dell‘</a:t>
            </a:r>
            <a:r>
              <a:rPr lang="de-DE" sz="1400" b="1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assemblea</a:t>
            </a:r>
            <a:r>
              <a:rPr lang="de-DE" sz="1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1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de-DE" sz="1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1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</a:t>
            </a:r>
            <a:r>
              <a:rPr lang="de-DE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e-DE" sz="1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3400" lvl="0" indent="-342900" algn="just">
              <a:lnSpc>
                <a:spcPts val="2600"/>
              </a:lnSpc>
              <a:spcBef>
                <a:spcPts val="0"/>
              </a:spcBef>
              <a:buFont typeface="Arial" panose="05000000000000000000" pitchFamily="2" charset="2"/>
              <a:buChar char="•"/>
              <a:defRPr/>
            </a:pPr>
            <a:r>
              <a:rPr lang="de-DE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Libro </a:t>
            </a:r>
            <a:r>
              <a:rPr lang="de-DE" sz="140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dell‘</a:t>
            </a:r>
            <a:r>
              <a:rPr lang="de-DE" sz="1400" b="1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organo</a:t>
            </a:r>
            <a:r>
              <a:rPr lang="de-DE" sz="1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1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amministrativo</a:t>
            </a:r>
            <a:r>
              <a:rPr lang="de-DE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40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consiglio</a:t>
            </a:r>
            <a:r>
              <a:rPr lang="de-DE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direttivo</a:t>
            </a:r>
            <a:r>
              <a:rPr lang="de-DE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de-DE" sz="1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3400" lvl="0" indent="-342900" algn="just">
              <a:lnSpc>
                <a:spcPts val="2600"/>
              </a:lnSpc>
              <a:spcBef>
                <a:spcPts val="0"/>
              </a:spcBef>
              <a:buFont typeface="Arial" panose="05000000000000000000" pitchFamily="2" charset="2"/>
              <a:buChar char="•"/>
              <a:defRPr/>
            </a:pPr>
            <a:r>
              <a:rPr lang="de-DE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Libro </a:t>
            </a:r>
            <a:r>
              <a:rPr lang="de-DE" sz="140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dell‘</a:t>
            </a:r>
            <a:r>
              <a:rPr lang="de-DE" sz="1400" b="1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organo</a:t>
            </a:r>
            <a:r>
              <a:rPr lang="de-DE" sz="1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de-DE" sz="1400" b="1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controllo</a:t>
            </a:r>
            <a:r>
              <a:rPr lang="de-DE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de-DE" sz="140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degli</a:t>
            </a:r>
            <a:r>
              <a:rPr lang="de-DE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1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altri</a:t>
            </a:r>
            <a:r>
              <a:rPr lang="de-DE" sz="1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1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</a:t>
            </a:r>
            <a:r>
              <a:rPr lang="de-DE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 </a:t>
            </a:r>
            <a:r>
              <a:rPr lang="de-DE" sz="140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previsti</a:t>
            </a:r>
            <a:r>
              <a:rPr lang="de-DE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e-DE" sz="1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3400" lvl="0" indent="-342900" algn="just">
              <a:lnSpc>
                <a:spcPts val="2600"/>
              </a:lnSpc>
              <a:spcBef>
                <a:spcPts val="0"/>
              </a:spcBef>
              <a:buFont typeface="Arial" panose="05000000000000000000" pitchFamily="2" charset="2"/>
              <a:buChar char="•"/>
              <a:defRPr/>
            </a:pPr>
            <a:r>
              <a:rPr lang="de-DE" sz="1400" b="1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Registro</a:t>
            </a:r>
            <a:r>
              <a:rPr lang="de-DE" sz="1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1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de-DE" sz="1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1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volontari</a:t>
            </a:r>
            <a:r>
              <a:rPr lang="de-DE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de-DE" sz="1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90500" lvl="0" algn="just">
              <a:spcBef>
                <a:spcPts val="0"/>
              </a:spcBef>
              <a:tabLst>
                <a:tab pos="538163" algn="l"/>
              </a:tabLst>
              <a:defRPr/>
            </a:pPr>
            <a:r>
              <a:rPr lang="de-DE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sz="1400">
                <a:solidFill>
                  <a:srgbClr val="000000"/>
                </a:solidFill>
                <a:latin typeface="Calibri"/>
                <a:cs typeface="Calibri"/>
              </a:rPr>
              <a:t>vengono iscritte le persone che svolgono l'attività volontaria in modo continuativo a favore 	dell’ente</a:t>
            </a:r>
            <a:r>
              <a:rPr lang="de-DE" sz="140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190500" lvl="0" algn="just">
              <a:spcBef>
                <a:spcPts val="0"/>
              </a:spcBef>
              <a:tabLst>
                <a:tab pos="538163" algn="l"/>
              </a:tabLst>
              <a:defRPr/>
            </a:pPr>
            <a:endParaRPr lang="de-DE" sz="1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lvl="0" algn="just">
              <a:spcBef>
                <a:spcPts val="0"/>
              </a:spcBef>
              <a:defRPr/>
            </a:pP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Nota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bene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Questo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registro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deve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essere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vidimato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La </a:t>
            </a:r>
            <a:r>
              <a:rPr lang="de-DE" sz="1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vidimazione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può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essere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fatta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nei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comuni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o </a:t>
            </a:r>
            <a:r>
              <a:rPr lang="de-DE" sz="1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anche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dall‘ente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stesso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in forma digitale (</a:t>
            </a:r>
            <a:r>
              <a:rPr lang="it-IT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file digitale sottoscritto annualmente dal legale rappresentante con marca temporale, ai sensi dell’art. 2215-bis c.c.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).</a:t>
            </a:r>
          </a:p>
          <a:p>
            <a:pPr marL="533400" lvl="0" algn="ctr">
              <a:lnSpc>
                <a:spcPts val="2600"/>
              </a:lnSpc>
              <a:spcBef>
                <a:spcPts val="0"/>
              </a:spcBef>
              <a:defRPr/>
            </a:pPr>
            <a:endParaRPr lang="de-DE" sz="14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lvl="0" algn="ctr">
              <a:lnSpc>
                <a:spcPts val="2600"/>
              </a:lnSpc>
              <a:spcBef>
                <a:spcPts val="0"/>
              </a:spcBef>
              <a:defRPr/>
            </a:pP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!  I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volontari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iscritti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registro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devono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essere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assicurati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! </a:t>
            </a:r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70DA40E7-6734-80FB-207A-ED03F55536DE}"/>
              </a:ext>
            </a:extLst>
          </p:cNvPr>
          <p:cNvSpPr txBox="1"/>
          <p:nvPr/>
        </p:nvSpPr>
        <p:spPr>
          <a:xfrm>
            <a:off x="3651613" y="1407629"/>
            <a:ext cx="4569547" cy="611001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7800">
              <a:lnSpc>
                <a:spcPts val="2100"/>
              </a:lnSpc>
              <a:spcBef>
                <a:spcPts val="0"/>
              </a:spcBef>
              <a:tabLst>
                <a:tab pos="1976438" algn="l"/>
              </a:tabLst>
              <a:defRPr/>
            </a:pPr>
            <a:r>
              <a:rPr lang="it-IT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Questi documenti vengono </a:t>
            </a:r>
            <a:r>
              <a:rPr lang="it-IT" sz="1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conservati negli archivi </a:t>
            </a:r>
            <a:r>
              <a:rPr lang="it-IT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dell’ente e </a:t>
            </a:r>
            <a:r>
              <a:rPr lang="it-IT" sz="1400" b="1" u="sng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non</a:t>
            </a:r>
            <a:r>
              <a:rPr lang="it-IT" sz="1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devono essere caricati sul portale Runts</a:t>
            </a:r>
            <a:endParaRPr lang="en-US" b="1">
              <a:latin typeface="Calibri"/>
              <a:ea typeface="Calibri"/>
              <a:cs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138140-7DAB-7CDC-9C1D-CEE25D2FC141}"/>
              </a:ext>
            </a:extLst>
          </p:cNvPr>
          <p:cNvSpPr/>
          <p:nvPr/>
        </p:nvSpPr>
        <p:spPr bwMode="auto">
          <a:xfrm>
            <a:off x="580982" y="995258"/>
            <a:ext cx="2301971" cy="1701595"/>
          </a:xfrm>
          <a:prstGeom prst="ellipse">
            <a:avLst/>
          </a:prstGeom>
          <a:solidFill>
            <a:srgbClr val="E4F2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de-DE" sz="1600" b="1" dirty="0" err="1">
                <a:latin typeface="Calibri"/>
                <a:ea typeface="Calibri"/>
                <a:cs typeface="Calibri"/>
              </a:rPr>
              <a:t>Tenuta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dei</a:t>
            </a:r>
            <a:endParaRPr lang="en-US" sz="1600" b="1" dirty="0">
              <a:latin typeface="Calibri"/>
              <a:ea typeface="Calibri"/>
              <a:cs typeface="Calibri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de-DE" sz="1600" b="1" dirty="0" err="1">
                <a:latin typeface="Calibri"/>
                <a:ea typeface="Calibri"/>
                <a:cs typeface="Calibri"/>
              </a:rPr>
              <a:t>libri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sociali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obbligatori</a:t>
            </a:r>
            <a:endParaRPr lang="en-US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43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7EB825B1-159B-4834-46BD-F76D0008D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33375"/>
            <a:ext cx="7886700" cy="656439"/>
          </a:xfrm>
          <a:solidFill>
            <a:srgbClr val="FFC9C9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de-DE" sz="2600">
                <a:latin typeface="Calibri" panose="020F0502020204030204" pitchFamily="34" charset="0"/>
                <a:cs typeface="Calibri" panose="020F0502020204030204" pitchFamily="34" charset="0"/>
              </a:rPr>
              <a:t>2. Le sezioni del </a:t>
            </a:r>
            <a:r>
              <a:rPr lang="it-IT" altLang="de-DE" sz="2600" err="1">
                <a:latin typeface="Calibri" panose="020F0502020204030204" pitchFamily="34" charset="0"/>
                <a:cs typeface="Calibri" panose="020F0502020204030204" pitchFamily="34" charset="0"/>
              </a:rPr>
              <a:t>Runts</a:t>
            </a:r>
            <a:endParaRPr lang="de-DE" altLang="de-DE" sz="2600"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id="{56297706-75F0-508B-E826-05A6C9FE9F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187032"/>
              </p:ext>
            </p:extLst>
          </p:nvPr>
        </p:nvGraphicFramePr>
        <p:xfrm>
          <a:off x="628650" y="1628800"/>
          <a:ext cx="7886700" cy="45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0D07FB40-782A-4F1C-14F2-91B941AA1553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2CA8425-A968-DB7E-866C-6BDDDB7906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E3E137B-E7D6-4C54-50FA-7576EEAED46A}"/>
              </a:ext>
            </a:extLst>
          </p:cNvPr>
          <p:cNvSpPr/>
          <p:nvPr/>
        </p:nvSpPr>
        <p:spPr>
          <a:xfrm>
            <a:off x="8034705" y="6361190"/>
            <a:ext cx="449419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-8-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39951-861E-95D0-0D56-A73A5FF51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88CB8C12-A153-F351-904C-9F62FCC40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542925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altLang="de-DE" sz="2600">
                <a:latin typeface="Calibri"/>
                <a:ea typeface="Calibri"/>
                <a:cs typeface="Calibri"/>
              </a:rPr>
              <a:t>5. </a:t>
            </a:r>
            <a:r>
              <a:rPr lang="de-DE" sz="2600">
                <a:latin typeface="Calibri"/>
                <a:ea typeface="Calibri"/>
                <a:cs typeface="Calibri"/>
              </a:rPr>
              <a:t>Come </a:t>
            </a:r>
            <a:r>
              <a:rPr lang="de-DE" sz="2600" err="1">
                <a:latin typeface="Calibri"/>
                <a:ea typeface="Calibri"/>
                <a:cs typeface="Calibri"/>
              </a:rPr>
              <a:t>posso</a:t>
            </a:r>
            <a:r>
              <a:rPr lang="de-DE" sz="2600">
                <a:latin typeface="Calibri"/>
                <a:ea typeface="Calibri"/>
                <a:cs typeface="Calibri"/>
              </a:rPr>
              <a:t> </a:t>
            </a:r>
            <a:r>
              <a:rPr lang="de-DE" sz="2600" err="1">
                <a:latin typeface="Calibri"/>
                <a:ea typeface="Calibri"/>
                <a:cs typeface="Calibri"/>
              </a:rPr>
              <a:t>adempiere</a:t>
            </a:r>
            <a:r>
              <a:rPr lang="de-DE" sz="2600">
                <a:latin typeface="Calibri"/>
                <a:ea typeface="Calibri"/>
                <a:cs typeface="Calibri"/>
              </a:rPr>
              <a:t> </a:t>
            </a:r>
            <a:r>
              <a:rPr lang="de-DE" sz="2600" err="1">
                <a:latin typeface="Calibri"/>
                <a:ea typeface="Calibri"/>
                <a:cs typeface="Calibri"/>
              </a:rPr>
              <a:t>agli</a:t>
            </a:r>
            <a:r>
              <a:rPr lang="de-DE" sz="2600">
                <a:latin typeface="Calibri"/>
                <a:ea typeface="Calibri"/>
                <a:cs typeface="Calibri"/>
              </a:rPr>
              <a:t> </a:t>
            </a:r>
            <a:r>
              <a:rPr lang="de-DE" sz="2600" err="1">
                <a:latin typeface="Calibri"/>
                <a:ea typeface="Calibri"/>
                <a:cs typeface="Calibri"/>
              </a:rPr>
              <a:t>altri</a:t>
            </a:r>
            <a:r>
              <a:rPr lang="de-DE" sz="2600">
                <a:latin typeface="Calibri"/>
                <a:ea typeface="Calibri"/>
                <a:cs typeface="Calibri"/>
              </a:rPr>
              <a:t> </a:t>
            </a:r>
            <a:r>
              <a:rPr lang="de-DE" sz="2600" err="1">
                <a:latin typeface="Calibri"/>
                <a:ea typeface="Calibri"/>
                <a:cs typeface="Calibri"/>
              </a:rPr>
              <a:t>obblighi</a:t>
            </a:r>
            <a:r>
              <a:rPr lang="de-DE" sz="2600">
                <a:latin typeface="Calibri"/>
                <a:ea typeface="Calibri"/>
                <a:cs typeface="Calibri"/>
              </a:rPr>
              <a:t>?</a:t>
            </a:r>
            <a:endParaRPr lang="de-DE" altLang="de-DE" sz="2600">
              <a:latin typeface="Calibri"/>
              <a:ea typeface="Calibri"/>
              <a:cs typeface="Calibri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F86B108-5CA7-A42F-6D96-F9CCC6202C75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18F3125-97A8-56D6-96AA-2B2EA56F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5249765"/>
          </a:xfrm>
        </p:spPr>
        <p:txBody>
          <a:bodyPr lIns="91440" tIns="45720" rIns="91440" bIns="45720" anchor="t"/>
          <a:lstStyle/>
          <a:p>
            <a:pPr marL="271463" marR="0" lvl="0" indent="0" algn="just" defTabSz="914400" rtl="0" eaLnBrk="0" fontAlgn="base" latinLnBrk="0" hangingPunct="0">
              <a:lnSpc>
                <a:spcPts val="21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2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2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2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2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indent="0" algn="ctr">
              <a:lnSpc>
                <a:spcPts val="2100"/>
              </a:lnSpc>
              <a:spcBef>
                <a:spcPts val="0"/>
              </a:spcBef>
              <a:buNone/>
              <a:defRPr/>
            </a:pPr>
            <a:endParaRPr lang="de-DE" sz="14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 algn="ctr">
              <a:lnSpc>
                <a:spcPts val="2100"/>
              </a:lnSpc>
              <a:spcBef>
                <a:spcPts val="0"/>
              </a:spcBef>
              <a:buNone/>
              <a:defRPr/>
            </a:pPr>
            <a:endParaRPr lang="de-DE" sz="14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 algn="ctr">
              <a:lnSpc>
                <a:spcPts val="2100"/>
              </a:lnSpc>
              <a:spcBef>
                <a:spcPts val="0"/>
              </a:spcBef>
              <a:buNone/>
              <a:defRPr/>
            </a:pPr>
            <a:endParaRPr lang="de-DE" sz="14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 algn="ctr">
              <a:lnSpc>
                <a:spcPts val="2100"/>
              </a:lnSpc>
              <a:spcBef>
                <a:spcPts val="0"/>
              </a:spcBef>
              <a:buNone/>
              <a:defRPr/>
            </a:pPr>
            <a:endParaRPr lang="de-DE" sz="14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 algn="ctr">
              <a:lnSpc>
                <a:spcPts val="2100"/>
              </a:lnSpc>
              <a:spcBef>
                <a:spcPts val="0"/>
              </a:spcBef>
              <a:buNone/>
              <a:defRPr/>
            </a:pPr>
            <a:endParaRPr lang="de-DE" sz="1600" b="1">
              <a:latin typeface="Calibri"/>
              <a:ea typeface="Calibri"/>
              <a:cs typeface="Calibri"/>
            </a:endParaRPr>
          </a:p>
          <a:p>
            <a:pPr marL="0" marR="0" lvl="0" indent="0" algn="just" defTabSz="914400" rtl="0" eaLnBrk="0" fontAlgn="base" latinLnBrk="0" hangingPunct="0">
              <a:lnSpc>
                <a:spcPts val="21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E6EAC6-99DE-EFF3-62BC-FE4390D92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743574F-E939-0992-F5AB-23729BD997DA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-89-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BBB379-53DC-EF96-1D37-9F64720A1B9C}"/>
              </a:ext>
            </a:extLst>
          </p:cNvPr>
          <p:cNvSpPr txBox="1"/>
          <p:nvPr/>
        </p:nvSpPr>
        <p:spPr>
          <a:xfrm>
            <a:off x="3992763" y="1251984"/>
            <a:ext cx="4280005" cy="227421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5895" algn="just">
              <a:lnSpc>
                <a:spcPts val="2100"/>
              </a:lnSpc>
              <a:spcBef>
                <a:spcPts val="0"/>
              </a:spcBef>
              <a:defRPr/>
            </a:pPr>
            <a:r>
              <a:rPr lang="de-DE" sz="1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Gli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Enti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del Terzo settore </a:t>
            </a:r>
            <a:r>
              <a:rPr lang="de-DE" sz="1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che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si </a:t>
            </a:r>
            <a:r>
              <a:rPr lang="de-DE" sz="1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avvalgono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de-DE" sz="16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volontari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it-IT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devono stipulare loro un'assicurazione contro</a:t>
            </a:r>
          </a:p>
          <a:p>
            <a:pPr marL="461645" indent="-285750" algn="just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16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infortuni, malattie</a:t>
            </a:r>
            <a:r>
              <a:rPr lang="it-IT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</a:t>
            </a:r>
          </a:p>
          <a:p>
            <a:pPr marL="461645" indent="-285750" algn="just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16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responsabilità civile</a:t>
            </a:r>
          </a:p>
          <a:p>
            <a:pPr marL="175895" algn="just">
              <a:lnSpc>
                <a:spcPts val="2100"/>
              </a:lnSpc>
              <a:spcBef>
                <a:spcPts val="0"/>
              </a:spcBef>
              <a:defRPr/>
            </a:pPr>
            <a:r>
              <a:rPr lang="it-IT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che possano derivare dalla loro attività di volontariato.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75895" algn="just">
              <a:lnSpc>
                <a:spcPts val="2100"/>
              </a:lnSpc>
              <a:spcBef>
                <a:spcPts val="0"/>
              </a:spcBef>
              <a:defRPr/>
            </a:pP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6510171-0123-B6B8-67D5-354A57AF09BC}"/>
              </a:ext>
            </a:extLst>
          </p:cNvPr>
          <p:cNvSpPr txBox="1"/>
          <p:nvPr/>
        </p:nvSpPr>
        <p:spPr>
          <a:xfrm>
            <a:off x="621972" y="3613147"/>
            <a:ext cx="7883699" cy="288085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16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Cos'altro è importante nel volontariato</a:t>
            </a:r>
            <a:r>
              <a:rPr lang="de-DE" sz="16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?</a:t>
            </a:r>
            <a:endParaRPr lang="de-DE" sz="1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indent="-342900" algn="just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  <a:defRPr/>
            </a:pPr>
            <a:r>
              <a:rPr lang="de-DE" sz="140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l‘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attività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di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volontariato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è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incompatibile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con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un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rapporto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di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lavoro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retribuito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con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lo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stesso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ente;</a:t>
            </a:r>
          </a:p>
          <a:p>
            <a:pPr marL="342900" indent="-342900" algn="just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  <a:defRPr/>
            </a:pPr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per l'attività di volontariato </a:t>
            </a:r>
            <a:r>
              <a:rPr lang="it-IT" sz="1400" b="1"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 può essere </a:t>
            </a:r>
            <a:r>
              <a:rPr lang="it-IT" sz="1400" b="1">
                <a:latin typeface="Calibri" panose="020F0502020204030204" pitchFamily="34" charset="0"/>
                <a:cs typeface="Calibri" panose="020F0502020204030204" pitchFamily="34" charset="0"/>
              </a:rPr>
              <a:t>corrisposto alcun compenso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;</a:t>
            </a:r>
            <a:endParaRPr lang="de-DE" sz="140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  <a:defRPr/>
            </a:pPr>
            <a:r>
              <a:rPr lang="it-IT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ai volontari possono essere rimborsate solo le </a:t>
            </a:r>
            <a:r>
              <a:rPr lang="it-IT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spese effettivamente sostenute e documentate </a:t>
            </a:r>
            <a:r>
              <a:rPr lang="it-IT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per l'attività svolta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;</a:t>
            </a:r>
            <a:endParaRPr lang="de-DE" sz="140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  <a:defRPr/>
            </a:pP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non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sono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amessi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rimborsi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forfettari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;</a:t>
            </a:r>
            <a:endParaRPr lang="de-DE" sz="1400" b="1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ts val="21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/>
            </a:pPr>
            <a:r>
              <a:rPr lang="it-IT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le spese sostenute dai volontari possono essere rimborsate anche dietro presentazione di un'autocertificazione ai sensi dell'art. 46 DPR 445/2000 (</a:t>
            </a:r>
            <a:r>
              <a:rPr lang="it-IT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max. 10 €/giorno e 150 €/mese</a:t>
            </a:r>
            <a:r>
              <a:rPr lang="it-IT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. L'organo competente dell'associazione decide per quali tipi di spese questa modalità di rimborso è consentita).</a:t>
            </a:r>
            <a:endParaRPr lang="de-DE" sz="1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31DAA6-BE0E-5D1E-B7F8-7F29029331E6}"/>
              </a:ext>
            </a:extLst>
          </p:cNvPr>
          <p:cNvSpPr/>
          <p:nvPr/>
        </p:nvSpPr>
        <p:spPr bwMode="auto">
          <a:xfrm>
            <a:off x="710754" y="1154977"/>
            <a:ext cx="2741202" cy="1112997"/>
          </a:xfrm>
          <a:prstGeom prst="ellipse">
            <a:avLst/>
          </a:prstGeom>
          <a:solidFill>
            <a:srgbClr val="E4F2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de-DE" sz="1600" b="1" err="1">
                <a:latin typeface="Calibri"/>
                <a:ea typeface="Calibri"/>
                <a:cs typeface="Calibri"/>
              </a:rPr>
              <a:t>Obbligo</a:t>
            </a:r>
            <a:r>
              <a:rPr lang="de-DE" sz="1600" b="1">
                <a:latin typeface="Calibri"/>
                <a:ea typeface="Calibri"/>
                <a:cs typeface="Calibri"/>
              </a:rPr>
              <a:t> di </a:t>
            </a:r>
            <a:r>
              <a:rPr lang="de-DE" sz="1600" b="1" err="1">
                <a:latin typeface="Calibri"/>
                <a:ea typeface="Calibri"/>
                <a:cs typeface="Calibri"/>
              </a:rPr>
              <a:t>assicurare</a:t>
            </a:r>
            <a:r>
              <a:rPr lang="de-DE" sz="1600" b="1">
                <a:latin typeface="Calibri"/>
                <a:ea typeface="Calibri"/>
                <a:cs typeface="Calibri"/>
              </a:rPr>
              <a:t> i </a:t>
            </a:r>
            <a:r>
              <a:rPr lang="de-DE" sz="1600" b="1" err="1">
                <a:latin typeface="Calibri"/>
                <a:ea typeface="Calibri"/>
                <a:cs typeface="Calibri"/>
              </a:rPr>
              <a:t>volontari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56008040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91445BC2-57CC-476C-8458-7FBEEAD03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615950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altLang="de-DE" sz="2600">
                <a:latin typeface="Calibri"/>
                <a:ea typeface="Calibri"/>
                <a:cs typeface="Calibri"/>
              </a:rPr>
              <a:t>5. </a:t>
            </a:r>
            <a:r>
              <a:rPr lang="de-DE" sz="2600">
                <a:latin typeface="Calibri"/>
                <a:ea typeface="Calibri"/>
                <a:cs typeface="Calibri"/>
              </a:rPr>
              <a:t>Come </a:t>
            </a:r>
            <a:r>
              <a:rPr lang="de-DE" sz="2600" err="1">
                <a:latin typeface="Calibri"/>
                <a:ea typeface="Calibri"/>
                <a:cs typeface="Calibri"/>
              </a:rPr>
              <a:t>posso</a:t>
            </a:r>
            <a:r>
              <a:rPr lang="de-DE" sz="2600">
                <a:latin typeface="Calibri"/>
                <a:ea typeface="Calibri"/>
                <a:cs typeface="Calibri"/>
              </a:rPr>
              <a:t> </a:t>
            </a:r>
            <a:r>
              <a:rPr lang="de-DE" sz="2600" err="1">
                <a:latin typeface="Calibri"/>
                <a:ea typeface="Calibri"/>
                <a:cs typeface="Calibri"/>
              </a:rPr>
              <a:t>adempiere</a:t>
            </a:r>
            <a:r>
              <a:rPr lang="de-DE" sz="2600">
                <a:latin typeface="Calibri"/>
                <a:ea typeface="Calibri"/>
                <a:cs typeface="Calibri"/>
              </a:rPr>
              <a:t> </a:t>
            </a:r>
            <a:r>
              <a:rPr lang="de-DE" sz="2600" err="1">
                <a:latin typeface="Calibri"/>
                <a:ea typeface="Calibri"/>
                <a:cs typeface="Calibri"/>
              </a:rPr>
              <a:t>agli</a:t>
            </a:r>
            <a:r>
              <a:rPr lang="de-DE" sz="2600">
                <a:latin typeface="Calibri"/>
                <a:ea typeface="Calibri"/>
                <a:cs typeface="Calibri"/>
              </a:rPr>
              <a:t> </a:t>
            </a:r>
            <a:r>
              <a:rPr lang="de-DE" sz="2600" err="1">
                <a:latin typeface="Calibri"/>
                <a:ea typeface="Calibri"/>
                <a:cs typeface="Calibri"/>
              </a:rPr>
              <a:t>altri</a:t>
            </a:r>
            <a:r>
              <a:rPr lang="de-DE" sz="2600">
                <a:latin typeface="Calibri"/>
                <a:ea typeface="Calibri"/>
                <a:cs typeface="Calibri"/>
              </a:rPr>
              <a:t> </a:t>
            </a:r>
            <a:r>
              <a:rPr lang="de-DE" sz="2600" err="1">
                <a:latin typeface="Calibri"/>
                <a:ea typeface="Calibri"/>
                <a:cs typeface="Calibri"/>
              </a:rPr>
              <a:t>obblighi</a:t>
            </a:r>
            <a:r>
              <a:rPr lang="de-DE" sz="2600">
                <a:latin typeface="Calibri"/>
                <a:ea typeface="Calibri"/>
                <a:cs typeface="Calibri"/>
              </a:rPr>
              <a:t>?</a:t>
            </a:r>
            <a:endParaRPr lang="de-DE" altLang="de-DE" sz="2600">
              <a:latin typeface="Calibri"/>
              <a:ea typeface="Calibri"/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14F53F-A41F-19A3-D9AA-471A5A11E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876"/>
            <a:ext cx="7886700" cy="431862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de-DE" sz="1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endParaRPr lang="de-DE" sz="1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de-DE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à"/>
              <a:defRPr/>
            </a:pPr>
            <a:endParaRPr lang="de-DE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à"/>
              <a:defRPr/>
            </a:pPr>
            <a:endParaRPr lang="de-DE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2E47F2-8937-19F0-84A0-6F6112ADC3BE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2752BA5-A0DE-184C-666F-7518CA797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82D8DE9-147D-640A-D1C8-2DA59C1669E8}"/>
              </a:ext>
            </a:extLst>
          </p:cNvPr>
          <p:cNvSpPr/>
          <p:nvPr/>
        </p:nvSpPr>
        <p:spPr bwMode="auto">
          <a:xfrm>
            <a:off x="788694" y="2418880"/>
            <a:ext cx="2345307" cy="1632348"/>
          </a:xfrm>
          <a:prstGeom prst="ellipse">
            <a:avLst/>
          </a:prstGeom>
          <a:solidFill>
            <a:srgbClr val="E4F2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de-DE" sz="1600" b="1" err="1">
                <a:latin typeface="Calibri"/>
                <a:ea typeface="Calibri"/>
                <a:cs typeface="Calibri"/>
              </a:rPr>
              <a:t>Obbligo</a:t>
            </a:r>
            <a:r>
              <a:rPr lang="de-DE" sz="1600" b="1">
                <a:latin typeface="Calibri"/>
                <a:ea typeface="Calibri"/>
                <a:cs typeface="Calibri"/>
              </a:rPr>
              <a:t> di </a:t>
            </a:r>
            <a:r>
              <a:rPr lang="de-DE" sz="1600" b="1" err="1">
                <a:latin typeface="Calibri"/>
                <a:ea typeface="Calibri"/>
                <a:cs typeface="Calibri"/>
              </a:rPr>
              <a:t>notifica</a:t>
            </a:r>
            <a:r>
              <a:rPr lang="de-DE" sz="1600" b="1">
                <a:latin typeface="Calibri"/>
                <a:ea typeface="Calibri"/>
                <a:cs typeface="Calibri"/>
              </a:rPr>
              <a:t> in </a:t>
            </a:r>
            <a:r>
              <a:rPr lang="de-DE" sz="1600" b="1" err="1">
                <a:latin typeface="Calibri"/>
                <a:ea typeface="Calibri"/>
                <a:cs typeface="Calibri"/>
              </a:rPr>
              <a:t>casi</a:t>
            </a:r>
            <a:r>
              <a:rPr lang="de-DE" sz="1600" b="1">
                <a:latin typeface="Calibri"/>
                <a:ea typeface="Calibri"/>
                <a:cs typeface="Calibri"/>
              </a:rPr>
              <a:t> </a:t>
            </a:r>
            <a:r>
              <a:rPr lang="de-DE" sz="1600" b="1" err="1">
                <a:latin typeface="Calibri"/>
                <a:ea typeface="Calibri"/>
                <a:cs typeface="Calibri"/>
              </a:rPr>
              <a:t>particolari</a:t>
            </a:r>
            <a:endParaRPr lang="en-US" sz="1600" b="1">
              <a:cs typeface="Times New Roman" panose="02020603050405020304" pitchFamily="18" charset="0"/>
            </a:endParaRPr>
          </a:p>
        </p:txBody>
      </p:sp>
      <p:sp>
        <p:nvSpPr>
          <p:cNvPr id="10" name="Textfeld 4">
            <a:extLst>
              <a:ext uri="{FF2B5EF4-FFF2-40B4-BE49-F238E27FC236}">
                <a16:creationId xmlns:a16="http://schemas.microsoft.com/office/drawing/2014/main" id="{DD625734-5850-5E63-AF86-F6F4C196A51F}"/>
              </a:ext>
            </a:extLst>
          </p:cNvPr>
          <p:cNvSpPr txBox="1"/>
          <p:nvPr/>
        </p:nvSpPr>
        <p:spPr>
          <a:xfrm>
            <a:off x="3451989" y="1903370"/>
            <a:ext cx="5066583" cy="3370153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Entrate da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attività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diverse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superano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limiti</a:t>
            </a:r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68288" algn="l"/>
              </a:tabLst>
              <a:defRPr/>
            </a:pP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(le entrate in </a:t>
            </a:r>
            <a:r>
              <a:rPr lang="de-DE" sz="1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questione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superano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il 30 % delle entrate 	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complessive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o il 66 %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dei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costi</a:t>
            </a:r>
            <a:r>
              <a:rPr lang="de-DE" sz="1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complessivi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a </a:t>
            </a:r>
            <a:r>
              <a:rPr lang="de-DE" sz="1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seconda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del 	</a:t>
            </a:r>
            <a:r>
              <a:rPr lang="de-DE" sz="1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criterio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prescelto</a:t>
            </a:r>
            <a:r>
              <a:rPr lang="de-DE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400">
              <a:latin typeface="Calibri"/>
              <a:ea typeface="Calibri"/>
              <a:cs typeface="Calibri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b="1" err="1">
                <a:latin typeface="Calibri"/>
                <a:ea typeface="Calibri"/>
                <a:cs typeface="Calibri"/>
              </a:rPr>
              <a:t>Entrate</a:t>
            </a:r>
            <a:r>
              <a:rPr lang="en-US" sz="1400" b="1">
                <a:latin typeface="Calibri"/>
                <a:ea typeface="Calibri"/>
                <a:cs typeface="Calibri"/>
              </a:rPr>
              <a:t> da </a:t>
            </a:r>
            <a:r>
              <a:rPr lang="en-US" sz="1400" b="1" err="1">
                <a:latin typeface="Calibri"/>
                <a:ea typeface="Calibri"/>
                <a:cs typeface="Calibri"/>
              </a:rPr>
              <a:t>attività</a:t>
            </a:r>
            <a:r>
              <a:rPr lang="en-US" sz="1400" b="1">
                <a:latin typeface="Calibri"/>
                <a:ea typeface="Calibri"/>
                <a:cs typeface="Calibri"/>
              </a:rPr>
              <a:t> </a:t>
            </a:r>
            <a:r>
              <a:rPr lang="en-US" sz="1400" b="1" err="1">
                <a:latin typeface="Calibri"/>
                <a:ea typeface="Calibri"/>
                <a:cs typeface="Calibri"/>
              </a:rPr>
              <a:t>commerciali</a:t>
            </a:r>
            <a:r>
              <a:rPr lang="en-US" sz="1400" b="1">
                <a:latin typeface="Calibri"/>
                <a:ea typeface="Calibri"/>
                <a:cs typeface="Calibri"/>
              </a:rPr>
              <a:t> </a:t>
            </a:r>
            <a:r>
              <a:rPr lang="en-US" sz="1400" err="1">
                <a:latin typeface="Calibri"/>
                <a:ea typeface="Calibri"/>
                <a:cs typeface="Calibri"/>
              </a:rPr>
              <a:t>superano</a:t>
            </a:r>
            <a:r>
              <a:rPr lang="en-US" sz="1400">
                <a:latin typeface="Calibri"/>
                <a:ea typeface="Calibri"/>
                <a:cs typeface="Calibri"/>
              </a:rPr>
              <a:t> quelle da </a:t>
            </a:r>
            <a:r>
              <a:rPr lang="en-US" sz="1400" err="1">
                <a:latin typeface="Calibri"/>
                <a:ea typeface="Calibri"/>
                <a:cs typeface="Calibri"/>
              </a:rPr>
              <a:t>attività</a:t>
            </a:r>
            <a:r>
              <a:rPr lang="en-US" sz="1400">
                <a:latin typeface="Calibri"/>
                <a:ea typeface="Calibri"/>
                <a:cs typeface="Calibri"/>
              </a:rPr>
              <a:t> non- </a:t>
            </a:r>
            <a:r>
              <a:rPr lang="en-US" sz="1400" err="1">
                <a:latin typeface="Calibri"/>
                <a:ea typeface="Calibri"/>
                <a:cs typeface="Calibri"/>
              </a:rPr>
              <a:t>commerciali</a:t>
            </a:r>
            <a:endParaRPr lang="de-DE"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400">
              <a:latin typeface="Calibri"/>
              <a:ea typeface="Calibri"/>
              <a:cs typeface="Calibri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de-DE" sz="1400" b="1" err="1">
                <a:latin typeface="Calibri"/>
                <a:ea typeface="Calibri"/>
                <a:cs typeface="Calibri"/>
              </a:rPr>
              <a:t>Cancellazione</a:t>
            </a:r>
            <a:r>
              <a:rPr lang="de-DE" sz="1400" b="1">
                <a:latin typeface="Calibri"/>
                <a:ea typeface="Calibri"/>
                <a:cs typeface="Calibri"/>
              </a:rPr>
              <a:t> </a:t>
            </a:r>
            <a:r>
              <a:rPr lang="de-DE" sz="1400" err="1">
                <a:latin typeface="Calibri"/>
                <a:ea typeface="Calibri"/>
                <a:cs typeface="Calibri"/>
              </a:rPr>
              <a:t>dal</a:t>
            </a:r>
            <a:r>
              <a:rPr lang="de-DE" sz="1400">
                <a:latin typeface="Calibri"/>
                <a:ea typeface="Calibri"/>
                <a:cs typeface="Calibri"/>
              </a:rPr>
              <a:t> Runts / </a:t>
            </a:r>
            <a:r>
              <a:rPr lang="de-DE" sz="1400" b="1" err="1">
                <a:latin typeface="Calibri"/>
                <a:ea typeface="Calibri"/>
                <a:cs typeface="Calibri"/>
              </a:rPr>
              <a:t>scioglimento</a:t>
            </a:r>
            <a:r>
              <a:rPr lang="de-DE" sz="1400">
                <a:latin typeface="Calibri"/>
                <a:ea typeface="Calibri"/>
                <a:cs typeface="Calibri"/>
              </a:rPr>
              <a:t>  </a:t>
            </a:r>
            <a:r>
              <a:rPr lang="en-US" sz="1400">
                <a:latin typeface="Calibri"/>
                <a:ea typeface="Calibri"/>
                <a:cs typeface="Calibri"/>
              </a:rPr>
              <a:t> </a:t>
            </a:r>
            <a:endParaRPr lang="en-US">
              <a:cs typeface="Times New Roman" panose="02020603050405020304" pitchFamily="18" charset="0"/>
            </a:endParaRPr>
          </a:p>
          <a:p>
            <a:pPr marL="266700" algn="just">
              <a:spcBef>
                <a:spcPts val="1200"/>
              </a:spcBef>
              <a:spcAft>
                <a:spcPts val="600"/>
              </a:spcAft>
              <a:defRPr/>
            </a:pPr>
            <a:endParaRPr lang="de-DE" sz="1400">
              <a:latin typeface="Calibri"/>
              <a:ea typeface="Calibri"/>
              <a:cs typeface="Calibri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13107D4-5E94-DE4D-B830-008DC2BAF1FB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-90-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E8EBB5-8511-BFF2-43E1-B202F4F6F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83249F96-0620-671A-A632-04A7D6C98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7171" name="Line 16">
            <a:extLst>
              <a:ext uri="{FF2B5EF4-FFF2-40B4-BE49-F238E27FC236}">
                <a16:creationId xmlns:a16="http://schemas.microsoft.com/office/drawing/2014/main" id="{F5350833-DDAC-B360-94E3-96AABE096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2" name="Line 18">
            <a:extLst>
              <a:ext uri="{FF2B5EF4-FFF2-40B4-BE49-F238E27FC236}">
                <a16:creationId xmlns:a16="http://schemas.microsoft.com/office/drawing/2014/main" id="{25C3298B-7047-39E7-4C27-23467B80D9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2225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3" name="Rectangle 20">
            <a:extLst>
              <a:ext uri="{FF2B5EF4-FFF2-40B4-BE49-F238E27FC236}">
                <a16:creationId xmlns:a16="http://schemas.microsoft.com/office/drawing/2014/main" id="{F3B9E58D-42AE-B93E-550A-1CE5C764C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452438"/>
            <a:ext cx="326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2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7174" name="Rectangle 21">
            <a:extLst>
              <a:ext uri="{FF2B5EF4-FFF2-40B4-BE49-F238E27FC236}">
                <a16:creationId xmlns:a16="http://schemas.microsoft.com/office/drawing/2014/main" id="{77A7B50C-D1EA-2198-DA59-C7AB78FC4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452438"/>
            <a:ext cx="3965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sz="12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7175" name="Text Box 22">
            <a:extLst>
              <a:ext uri="{FF2B5EF4-FFF2-40B4-BE49-F238E27FC236}">
                <a16:creationId xmlns:a16="http://schemas.microsoft.com/office/drawing/2014/main" id="{870C9BF7-52DB-00ED-DC5E-BF0D4D201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719138"/>
            <a:ext cx="32448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300"/>
              </a:lnSpc>
            </a:pPr>
            <a:r>
              <a:rPr lang="it-IT" altLang="de-DE" sz="1100" b="1">
                <a:latin typeface="Arial" panose="020B0604020202020204" pitchFamily="34" charset="0"/>
              </a:rPr>
              <a:t>Dipartimento Coesione sociale, </a:t>
            </a:r>
          </a:p>
          <a:p>
            <a:pPr>
              <a:lnSpc>
                <a:spcPts val="1300"/>
              </a:lnSpc>
            </a:pPr>
            <a:r>
              <a:rPr lang="it-IT" altLang="de-DE" sz="1100" b="1">
                <a:latin typeface="Arial" panose="020B0604020202020204" pitchFamily="34" charset="0"/>
              </a:rPr>
              <a:t>Famiglia, Anziani, Cooperative e Volontariato</a:t>
            </a:r>
          </a:p>
          <a:p>
            <a:pPr>
              <a:lnSpc>
                <a:spcPts val="1300"/>
              </a:lnSpc>
            </a:pPr>
            <a:endParaRPr lang="it-IT" altLang="de-DE" sz="1100">
              <a:latin typeface="Arial" panose="020B0604020202020204" pitchFamily="34" charset="0"/>
            </a:endParaRPr>
          </a:p>
        </p:txBody>
      </p:sp>
      <p:sp>
        <p:nvSpPr>
          <p:cNvPr id="7176" name="Text Box 23">
            <a:extLst>
              <a:ext uri="{FF2B5EF4-FFF2-40B4-BE49-F238E27FC236}">
                <a16:creationId xmlns:a16="http://schemas.microsoft.com/office/drawing/2014/main" id="{077E7027-B9B7-6577-8FCA-24F92FA62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719138"/>
            <a:ext cx="36782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ts val="1300"/>
              </a:lnSpc>
            </a:pPr>
            <a:r>
              <a:rPr lang="de-DE" altLang="de-DE" sz="1100" b="1">
                <a:latin typeface="Arial" panose="020B0604020202020204" pitchFamily="34" charset="0"/>
              </a:rPr>
              <a:t>Ressort Sozialer Zusammenhalt, </a:t>
            </a:r>
          </a:p>
          <a:p>
            <a:pPr algn="r">
              <a:lnSpc>
                <a:spcPts val="1300"/>
              </a:lnSpc>
            </a:pPr>
            <a:r>
              <a:rPr lang="de-DE" altLang="de-DE" sz="1100" b="1">
                <a:latin typeface="Arial" panose="020B0604020202020204" pitchFamily="34" charset="0"/>
              </a:rPr>
              <a:t>Familie, Senioren, Genossenschaften und Ehrenamt</a:t>
            </a:r>
            <a:endParaRPr lang="de-DE" altLang="de-DE" sz="1100">
              <a:latin typeface="Arial" panose="020B0604020202020204" pitchFamily="34" charset="0"/>
            </a:endParaRPr>
          </a:p>
        </p:txBody>
      </p:sp>
      <p:sp>
        <p:nvSpPr>
          <p:cNvPr id="7177" name="Text Box 24">
            <a:extLst>
              <a:ext uri="{FF2B5EF4-FFF2-40B4-BE49-F238E27FC236}">
                <a16:creationId xmlns:a16="http://schemas.microsoft.com/office/drawing/2014/main" id="{AE4CFE6D-9860-9FE8-3AD1-DD7402474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1179513"/>
            <a:ext cx="2735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ts val="1200"/>
              </a:lnSpc>
            </a:pPr>
            <a:r>
              <a:rPr lang="de-DE" altLang="de-DE" sz="1100">
                <a:latin typeface="Arial" panose="020B0604020202020204" pitchFamily="34" charset="0"/>
              </a:rPr>
              <a:t>Amt für Freiwilligenwesen und Solidarität</a:t>
            </a:r>
          </a:p>
        </p:txBody>
      </p:sp>
      <p:sp>
        <p:nvSpPr>
          <p:cNvPr id="7178" name="Text Box 25">
            <a:extLst>
              <a:ext uri="{FF2B5EF4-FFF2-40B4-BE49-F238E27FC236}">
                <a16:creationId xmlns:a16="http://schemas.microsoft.com/office/drawing/2014/main" id="{487A2DEE-633D-40ED-8F3D-E4309F628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8" y="1158875"/>
            <a:ext cx="21685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it-IT" altLang="de-DE" sz="1100">
                <a:latin typeface="Arial" panose="020B0604020202020204" pitchFamily="34" charset="0"/>
              </a:rPr>
              <a:t>Ufficio Volontariato e solidarietà</a:t>
            </a:r>
          </a:p>
        </p:txBody>
      </p:sp>
      <p:pic>
        <p:nvPicPr>
          <p:cNvPr id="7183" name="Picture 38">
            <a:extLst>
              <a:ext uri="{FF2B5EF4-FFF2-40B4-BE49-F238E27FC236}">
                <a16:creationId xmlns:a16="http://schemas.microsoft.com/office/drawing/2014/main" id="{212CE884-84AF-05AF-87F7-6822FB824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58775"/>
            <a:ext cx="71913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2C2BAA4-6AC7-FE70-B04F-56022E51131A}"/>
              </a:ext>
            </a:extLst>
          </p:cNvPr>
          <p:cNvSpPr/>
          <p:nvPr/>
        </p:nvSpPr>
        <p:spPr>
          <a:xfrm>
            <a:off x="177274" y="262700"/>
            <a:ext cx="8774112" cy="1293722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9E4B1F1-E3E5-4D0B-86A3-99FEC387C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33" y="291815"/>
            <a:ext cx="7886700" cy="687388"/>
          </a:xfrm>
          <a:prstGeom prst="rect">
            <a:avLst/>
          </a:prstGeom>
          <a:solidFill>
            <a:srgbClr val="FFC9C9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de-DE" altLang="de-DE" sz="2600" err="1">
                <a:latin typeface="Calibri" panose="020F0502020204030204" pitchFamily="34" charset="0"/>
                <a:cs typeface="Calibri" panose="020F0502020204030204" pitchFamily="34" charset="0"/>
              </a:rPr>
              <a:t>Programma</a:t>
            </a:r>
            <a:r>
              <a:rPr lang="de-DE" altLang="de-DE" sz="2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600" err="1">
                <a:latin typeface="Calibri" panose="020F0502020204030204" pitchFamily="34" charset="0"/>
                <a:cs typeface="Calibri" panose="020F0502020204030204" pitchFamily="34" charset="0"/>
              </a:rPr>
              <a:t>dell'evento</a:t>
            </a:r>
            <a:r>
              <a:rPr lang="de-DE" altLang="de-DE" sz="2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600" err="1">
                <a:latin typeface="Calibri" panose="020F0502020204030204" pitchFamily="34" charset="0"/>
                <a:cs typeface="Calibri" panose="020F0502020204030204" pitchFamily="34" charset="0"/>
              </a:rPr>
              <a:t>odierno</a:t>
            </a:r>
            <a:endParaRPr lang="de-DE" altLang="de-DE" sz="2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556DE4C-0464-96C1-747C-3E338CFCFF04}"/>
              </a:ext>
            </a:extLst>
          </p:cNvPr>
          <p:cNvSpPr txBox="1"/>
          <p:nvPr/>
        </p:nvSpPr>
        <p:spPr>
          <a:xfrm>
            <a:off x="631217" y="1036579"/>
            <a:ext cx="7876803" cy="5224764"/>
          </a:xfrm>
          <a:prstGeom prst="rect">
            <a:avLst/>
          </a:prstGeom>
          <a:solidFill>
            <a:srgbClr val="E4F2FF"/>
          </a:solidFill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sz="1600" b="1" dirty="0">
                <a:latin typeface="Calibri"/>
                <a:ea typeface="Calibri"/>
                <a:cs typeface="Calibri"/>
              </a:rPr>
              <a:t>Effetti e presupposti dell’iscrizione nel </a:t>
            </a:r>
            <a:r>
              <a:rPr lang="it-IT" sz="1600" b="1" dirty="0" err="1">
                <a:latin typeface="Calibri"/>
                <a:ea typeface="Calibri"/>
                <a:cs typeface="Calibri"/>
              </a:rPr>
              <a:t>Runt</a:t>
            </a:r>
            <a:r>
              <a:rPr lang="it-IT" sz="1600" b="1" dirty="0" err="1">
                <a:latin typeface="Times New Roman"/>
                <a:ea typeface="Calibri"/>
                <a:cs typeface="Times New Roman"/>
              </a:rPr>
              <a:t>s</a:t>
            </a:r>
            <a:r>
              <a:rPr lang="it-IT" sz="1600" b="1" dirty="0">
                <a:latin typeface="Times New Roman"/>
                <a:ea typeface="Calibri"/>
                <a:cs typeface="Times New Roman"/>
              </a:rPr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sz="1600" b="1" dirty="0">
                <a:latin typeface="Calibri"/>
                <a:ea typeface="Calibri"/>
                <a:cs typeface="Calibri"/>
              </a:rPr>
              <a:t>Le sezioni più importanti del </a:t>
            </a:r>
            <a:r>
              <a:rPr lang="it-IT" sz="1600" b="1" dirty="0" err="1">
                <a:latin typeface="Calibri"/>
                <a:ea typeface="Calibri"/>
                <a:cs typeface="Calibri"/>
              </a:rPr>
              <a:t>Runts</a:t>
            </a:r>
            <a:r>
              <a:rPr lang="it-IT" sz="1600" b="1" dirty="0">
                <a:latin typeface="Calibri"/>
                <a:ea typeface="Calibri"/>
                <a:cs typeface="Calibri"/>
              </a:rPr>
              <a:t> e i relativi vantaggi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de-DE" sz="1600" b="1" dirty="0">
                <a:latin typeface="Calibri"/>
                <a:ea typeface="Calibri"/>
                <a:cs typeface="Calibri"/>
              </a:rPr>
              <a:t>I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controlli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nel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Runts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-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informazioni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generali</a:t>
            </a:r>
            <a:endParaRPr lang="de-DE" sz="1600" b="1" dirty="0"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de-DE" sz="1600" b="1" dirty="0">
                <a:latin typeface="Calibri"/>
                <a:ea typeface="Calibri"/>
                <a:cs typeface="Calibri"/>
              </a:rPr>
              <a:t>Come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posso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adempiere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agli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obblighi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nel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Runts</a:t>
            </a:r>
            <a:r>
              <a:rPr lang="de-DE" sz="1600" b="1" dirty="0">
                <a:latin typeface="Calibri"/>
                <a:ea typeface="Calibri"/>
                <a:cs typeface="Calibri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Calibri"/>
                <a:ea typeface="Calibri"/>
                <a:cs typeface="Calibri"/>
              </a:rPr>
              <a:t> a)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Panoramica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generale</a:t>
            </a:r>
            <a:r>
              <a:rPr lang="de-DE" sz="1600" dirty="0">
                <a:latin typeface="Calibri"/>
                <a:ea typeface="Calibri"/>
                <a:cs typeface="Calibri"/>
              </a:rPr>
              <a:t> del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portale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Runts</a:t>
            </a:r>
            <a:endParaRPr lang="en-US" sz="1600" dirty="0">
              <a:latin typeface="Calibri"/>
              <a:ea typeface="Calibri"/>
              <a:cs typeface="Calibri"/>
            </a:endParaRPr>
          </a:p>
          <a:p>
            <a:pPr marL="193675">
              <a:lnSpc>
                <a:spcPct val="150000"/>
              </a:lnSpc>
            </a:pPr>
            <a:r>
              <a:rPr lang="de-DE" sz="1600" dirty="0">
                <a:latin typeface="Calibri"/>
                <a:ea typeface="Calibri"/>
                <a:cs typeface="Calibri"/>
              </a:rPr>
              <a:t>b)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Pratica</a:t>
            </a:r>
            <a:r>
              <a:rPr lang="de-DE" sz="1600" dirty="0">
                <a:latin typeface="Calibri"/>
                <a:ea typeface="Calibri"/>
                <a:cs typeface="Calibri"/>
              </a:rPr>
              <a:t> di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variazione</a:t>
            </a:r>
            <a:endParaRPr lang="en-US" sz="1600" dirty="0">
              <a:latin typeface="Calibri"/>
              <a:ea typeface="Calibri"/>
              <a:cs typeface="Calibri"/>
            </a:endParaRPr>
          </a:p>
          <a:p>
            <a:pPr marL="193675">
              <a:lnSpc>
                <a:spcPct val="150000"/>
              </a:lnSpc>
            </a:pPr>
            <a:r>
              <a:rPr lang="de-DE" sz="1600" dirty="0">
                <a:latin typeface="Calibri"/>
                <a:ea typeface="Calibri"/>
                <a:cs typeface="Calibri"/>
              </a:rPr>
              <a:t>c)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Deposito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bilancio</a:t>
            </a:r>
            <a:endParaRPr lang="de-DE" sz="1600" dirty="0"/>
          </a:p>
          <a:p>
            <a:pPr>
              <a:lnSpc>
                <a:spcPct val="150000"/>
              </a:lnSpc>
            </a:pPr>
            <a:r>
              <a:rPr lang="de-DE" sz="1600" b="1" dirty="0">
                <a:latin typeface="Calibri"/>
                <a:ea typeface="Calibri"/>
                <a:cs typeface="Calibri"/>
              </a:rPr>
              <a:t>5. Come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posso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adempiere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agli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altri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obblighi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?</a:t>
            </a:r>
          </a:p>
          <a:p>
            <a:pPr marL="536575" indent="-342900">
              <a:lnSpc>
                <a:spcPct val="150000"/>
              </a:lnSpc>
              <a:buAutoNum type="alphaLcParenR"/>
            </a:pPr>
            <a:r>
              <a:rPr lang="de-DE" sz="1600" dirty="0">
                <a:latin typeface="Calibri"/>
                <a:ea typeface="Calibri"/>
                <a:cs typeface="Calibri"/>
              </a:rPr>
              <a:t>Libri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obbligatori</a:t>
            </a:r>
            <a:endParaRPr lang="de-DE" sz="1600" dirty="0">
              <a:latin typeface="Calibri"/>
              <a:ea typeface="Calibri"/>
              <a:cs typeface="Calibri"/>
            </a:endParaRPr>
          </a:p>
          <a:p>
            <a:pPr marL="536575" indent="-342900">
              <a:lnSpc>
                <a:spcPct val="150000"/>
              </a:lnSpc>
              <a:buAutoNum type="alphaLcParenR"/>
            </a:pPr>
            <a:r>
              <a:rPr lang="de-DE" sz="1600" dirty="0" err="1">
                <a:latin typeface="Calibri"/>
                <a:ea typeface="Calibri"/>
                <a:cs typeface="Calibri"/>
              </a:rPr>
              <a:t>Assicurazione</a:t>
            </a:r>
            <a:r>
              <a:rPr lang="de-DE" sz="1600" dirty="0">
                <a:latin typeface="Calibri"/>
                <a:ea typeface="Calibri"/>
                <a:cs typeface="Calibri"/>
              </a:rPr>
              <a:t> per i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volontari</a:t>
            </a:r>
            <a:endParaRPr lang="de-DE" sz="1600" dirty="0">
              <a:latin typeface="Calibri"/>
              <a:ea typeface="Calibri"/>
              <a:cs typeface="Calibri"/>
            </a:endParaRPr>
          </a:p>
          <a:p>
            <a:pPr marL="536575" indent="-342900">
              <a:lnSpc>
                <a:spcPct val="150000"/>
              </a:lnSpc>
              <a:buAutoNum type="alphaLcParenR"/>
            </a:pPr>
            <a:r>
              <a:rPr lang="de-DE" sz="1600" dirty="0" err="1">
                <a:latin typeface="Calibri"/>
                <a:ea typeface="Calibri"/>
                <a:cs typeface="Calibri"/>
              </a:rPr>
              <a:t>Notifica</a:t>
            </a:r>
            <a:r>
              <a:rPr lang="de-DE" sz="1600" dirty="0">
                <a:latin typeface="Calibri"/>
                <a:ea typeface="Calibri"/>
                <a:cs typeface="Calibri"/>
              </a:rPr>
              <a:t> in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casi</a:t>
            </a:r>
            <a:r>
              <a:rPr lang="de-DE" sz="1600" dirty="0">
                <a:latin typeface="Calibri"/>
                <a:ea typeface="Calibri"/>
                <a:cs typeface="Calibri"/>
              </a:rPr>
              <a:t> </a:t>
            </a:r>
            <a:r>
              <a:rPr lang="de-DE" sz="1600" dirty="0" err="1">
                <a:latin typeface="Calibri"/>
                <a:ea typeface="Calibri"/>
                <a:cs typeface="Calibri"/>
              </a:rPr>
              <a:t>particolari</a:t>
            </a:r>
            <a:endParaRPr lang="de-DE" sz="1600" dirty="0">
              <a:latin typeface="Calibri"/>
              <a:ea typeface="Calibri"/>
              <a:cs typeface="Calibri"/>
            </a:endParaRPr>
          </a:p>
          <a:p>
            <a:pPr lvl="0">
              <a:lnSpc>
                <a:spcPct val="150000"/>
              </a:lnSpc>
            </a:pPr>
            <a:r>
              <a:rPr lang="de-DE" sz="18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6. </a:t>
            </a:r>
            <a:r>
              <a:rPr lang="de-DE" sz="18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Novità</a:t>
            </a:r>
            <a:endParaRPr lang="de-DE" sz="1800" b="1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lvl="0">
              <a:lnSpc>
                <a:spcPct val="150000"/>
              </a:lnSpc>
            </a:pPr>
            <a:r>
              <a:rPr lang="de-DE" sz="1600" b="1" dirty="0">
                <a:latin typeface="Calibri"/>
                <a:ea typeface="Calibri"/>
                <a:cs typeface="Calibri"/>
              </a:rPr>
              <a:t>7.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Domande</a:t>
            </a:r>
            <a:endParaRPr lang="de-DE" sz="1600" b="1" dirty="0">
              <a:latin typeface="Calibri"/>
              <a:ea typeface="Calibri"/>
              <a:cs typeface="Calibri"/>
            </a:endParaRPr>
          </a:p>
          <a:p>
            <a:pPr lvl="0">
              <a:lnSpc>
                <a:spcPct val="150000"/>
              </a:lnSpc>
            </a:pPr>
            <a:r>
              <a:rPr lang="de-DE" sz="1600" b="1" dirty="0">
                <a:latin typeface="Calibri"/>
                <a:ea typeface="Calibri"/>
                <a:cs typeface="Calibri"/>
              </a:rPr>
              <a:t>8.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Contatti</a:t>
            </a:r>
            <a:r>
              <a:rPr lang="de-DE" sz="1600" b="1" dirty="0">
                <a:latin typeface="Calibri"/>
                <a:ea typeface="Calibri"/>
                <a:cs typeface="Calibri"/>
              </a:rPr>
              <a:t> </a:t>
            </a:r>
            <a:r>
              <a:rPr lang="de-DE" sz="1600" b="1" dirty="0" err="1">
                <a:latin typeface="Calibri"/>
                <a:ea typeface="Calibri"/>
                <a:cs typeface="Calibri"/>
              </a:rPr>
              <a:t>utili</a:t>
            </a:r>
            <a:endParaRPr lang="de-DE" sz="16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15C2F59-F446-EC5D-A8E3-03F27785C0F4}"/>
              </a:ext>
            </a:extLst>
          </p:cNvPr>
          <p:cNvSpPr/>
          <p:nvPr/>
        </p:nvSpPr>
        <p:spPr>
          <a:xfrm>
            <a:off x="414779" y="6293017"/>
            <a:ext cx="8446339" cy="545921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Grafik 4" descr="Ein Bild, das Logo, Symbol,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4F39BE10-087C-9256-C188-0E8B3EB7F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4" y="6188894"/>
            <a:ext cx="536155" cy="57209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88A600E-2EB5-DF18-647D-0DD2A83934E8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-91-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9580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50E7DF-170F-6345-33EF-6B0ADBCCB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B9BCA32-F482-CF57-5035-69A23D3DC58E}"/>
              </a:ext>
            </a:extLst>
          </p:cNvPr>
          <p:cNvSpPr txBox="1"/>
          <p:nvPr/>
        </p:nvSpPr>
        <p:spPr>
          <a:xfrm>
            <a:off x="1261788" y="2322487"/>
            <a:ext cx="8312265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6. </a:t>
            </a:r>
            <a:r>
              <a:rPr lang="de-DE" sz="36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Novità</a:t>
            </a:r>
            <a:endParaRPr lang="de-DE" sz="36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endParaRPr lang="de-DE" sz="36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160483F-2072-4956-56E9-9DBFAF703A2F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solidFill>
            <a:srgbClr val="E4F2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Grafik 3" descr="Ein Bild, das Logo, Symbol, Grafiken, Clipart enthält.&#10;&#10;KI-generierte Inhalte können fehlerhaft sein.">
            <a:extLst>
              <a:ext uri="{FF2B5EF4-FFF2-40B4-BE49-F238E27FC236}">
                <a16:creationId xmlns:a16="http://schemas.microsoft.com/office/drawing/2014/main" id="{452B501B-0428-0E76-F5FD-F88F9745F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4" y="6188894"/>
            <a:ext cx="536155" cy="57209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8AB2858-131A-5C5E-BBB3-082185D8648E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rgbClr val="E4F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-92-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16103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B0EAB-314B-701B-C185-FEA881AA2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89B5B375-7038-2C74-D122-D10A0C8AB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687388"/>
          </a:xfrm>
          <a:solidFill>
            <a:srgbClr val="FFC9C9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de-DE" sz="2600" dirty="0">
                <a:latin typeface="Calibri"/>
                <a:ea typeface="Calibri"/>
                <a:cs typeface="Calibri"/>
              </a:rPr>
              <a:t>6. Novità</a:t>
            </a:r>
            <a:endParaRPr lang="de-DE" altLang="de-DE" sz="2600" dirty="0">
              <a:latin typeface="Calibri"/>
              <a:ea typeface="Calibri"/>
              <a:cs typeface="Calibri"/>
            </a:endParaRPr>
          </a:p>
        </p:txBody>
      </p:sp>
      <p:sp>
        <p:nvSpPr>
          <p:cNvPr id="7171" name="Inhaltsplatzhalter 2">
            <a:extLst>
              <a:ext uri="{FF2B5EF4-FFF2-40B4-BE49-F238E27FC236}">
                <a16:creationId xmlns:a16="http://schemas.microsoft.com/office/drawing/2014/main" id="{120DD204-2170-0DAE-56FE-095923A56F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18667" y="1276490"/>
            <a:ext cx="7956578" cy="5225151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  <a:defRPr/>
            </a:pPr>
            <a:endParaRPr lang="de-DE" sz="1200" b="1">
              <a:latin typeface="Calibri"/>
              <a:ea typeface="Calibri"/>
              <a:cs typeface="Calibri"/>
            </a:endParaRPr>
          </a:p>
          <a:p>
            <a:pPr marL="0" indent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  <a:defRPr/>
            </a:pPr>
            <a:endParaRPr lang="de-DE" sz="1200" b="1"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  <a:defRPr/>
            </a:pPr>
            <a:endParaRPr lang="de-DE" sz="1200"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  <a:defRPr/>
            </a:pPr>
            <a:endParaRPr lang="de-DE" sz="1200">
              <a:latin typeface="Calibri"/>
              <a:ea typeface="Calibri"/>
              <a:cs typeface="Calibri"/>
            </a:endParaRPr>
          </a:p>
          <a:p>
            <a:pPr marL="0" indent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  <a:defRPr/>
            </a:pPr>
            <a:endParaRPr lang="de-DE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  <a:defRPr/>
            </a:pPr>
            <a:r>
              <a:rPr lang="de-DE" sz="1200"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485F4F5-80D9-409F-279D-56278B52B02B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C719881-18D5-4869-F6CB-E9955FC97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AFFCA03F-59AB-61DF-308B-872F1367AF5F}"/>
              </a:ext>
            </a:extLst>
          </p:cNvPr>
          <p:cNvSpPr txBox="1"/>
          <p:nvPr/>
        </p:nvSpPr>
        <p:spPr>
          <a:xfrm>
            <a:off x="697048" y="2278963"/>
            <a:ext cx="7828285" cy="40064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it-IT" sz="1600" dirty="0">
                <a:latin typeface="Calibri"/>
                <a:ea typeface="Calibri"/>
                <a:cs typeface="Calibri"/>
              </a:rPr>
              <a:t>I rappresentanti legali possono conferire a persone di loro fiducia una procura per:</a:t>
            </a: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latin typeface="Calibri"/>
                <a:ea typeface="Calibri"/>
                <a:cs typeface="Calibri"/>
              </a:rPr>
              <a:t>la </a:t>
            </a:r>
            <a:r>
              <a:rPr lang="it-IT" sz="1600" b="1" dirty="0">
                <a:latin typeface="Calibri"/>
                <a:ea typeface="Calibri"/>
                <a:cs typeface="Calibri"/>
              </a:rPr>
              <a:t>creazione, l'invio ed eventualmente anche la firma delle pratiche </a:t>
            </a:r>
            <a:r>
              <a:rPr lang="it-IT" sz="1600" dirty="0">
                <a:latin typeface="Calibri"/>
                <a:ea typeface="Calibri"/>
                <a:cs typeface="Calibri"/>
              </a:rPr>
              <a:t>sul portale Runts.</a:t>
            </a: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600" b="1" dirty="0">
                <a:latin typeface="Calibri"/>
                <a:ea typeface="Calibri"/>
                <a:cs typeface="Calibri"/>
              </a:rPr>
              <a:t>nuove iscrizioni, pratiche di variazione e depositi bilanci, </a:t>
            </a:r>
            <a:r>
              <a:rPr lang="it-IT" sz="1600" dirty="0">
                <a:latin typeface="Calibri"/>
                <a:ea typeface="Calibri"/>
                <a:cs typeface="Calibri"/>
              </a:rPr>
              <a:t>nonché pratiche di cancellazione e pratiche per il 5 per mille.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it-IT" sz="1600" dirty="0">
                <a:latin typeface="Calibri"/>
                <a:ea typeface="Calibri"/>
                <a:cs typeface="Calibri"/>
              </a:rPr>
              <a:t>Il </a:t>
            </a:r>
            <a:r>
              <a:rPr lang="it-IT" sz="1600" b="1" dirty="0">
                <a:latin typeface="Calibri"/>
                <a:ea typeface="Calibri"/>
                <a:cs typeface="Calibri"/>
              </a:rPr>
              <a:t>rilascio</a:t>
            </a:r>
            <a:r>
              <a:rPr lang="it-IT" sz="1600" dirty="0">
                <a:latin typeface="Calibri"/>
                <a:ea typeface="Calibri"/>
                <a:cs typeface="Calibri"/>
              </a:rPr>
              <a:t> e la </a:t>
            </a:r>
            <a:r>
              <a:rPr lang="it-IT" sz="1600" b="1" dirty="0">
                <a:latin typeface="Calibri"/>
                <a:ea typeface="Calibri"/>
                <a:cs typeface="Calibri"/>
              </a:rPr>
              <a:t>revoca</a:t>
            </a:r>
            <a:r>
              <a:rPr lang="it-IT" sz="1600" dirty="0">
                <a:latin typeface="Calibri"/>
                <a:ea typeface="Calibri"/>
                <a:cs typeface="Calibri"/>
              </a:rPr>
              <a:t> avvengono </a:t>
            </a:r>
            <a:r>
              <a:rPr lang="it-IT" sz="1600" b="1" dirty="0">
                <a:latin typeface="Calibri"/>
                <a:ea typeface="Calibri"/>
                <a:cs typeface="Calibri"/>
              </a:rPr>
              <a:t>sul portale Runts</a:t>
            </a:r>
            <a:r>
              <a:rPr lang="it-IT" sz="1600" dirty="0">
                <a:latin typeface="Calibri"/>
                <a:ea typeface="Calibri"/>
                <a:cs typeface="Calibri"/>
              </a:rPr>
              <a:t>.</a:t>
            </a: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it-IT" sz="1600" dirty="0">
              <a:latin typeface="Calibri"/>
              <a:ea typeface="Calibri"/>
              <a:cs typeface="Calibri"/>
            </a:endParaRPr>
          </a:p>
          <a:p>
            <a:pPr algn="ctr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it-IT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Suggerimento</a:t>
            </a:r>
          </a:p>
          <a:p>
            <a:pPr algn="ctr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it-IT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Qui trovate un video tutorial:</a:t>
            </a:r>
          </a:p>
          <a:p>
            <a:pPr algn="ctr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de-DE" sz="1600" dirty="0">
                <a:latin typeface="Calibri"/>
                <a:ea typeface="Calibri"/>
                <a:cs typeface="Calibri"/>
              </a:rPr>
              <a:t> </a:t>
            </a:r>
            <a:r>
              <a:rPr lang="de-DE" sz="1600" i="1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Tutorial 4 - Deleghe_v3 on Vimeo</a:t>
            </a:r>
            <a:endParaRPr lang="de-DE" sz="1600" dirty="0">
              <a:solidFill>
                <a:schemeClr val="accent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9BF12C-9DFD-6AD0-DF83-BCB2B2C27806}"/>
              </a:ext>
            </a:extLst>
          </p:cNvPr>
          <p:cNvSpPr/>
          <p:nvPr/>
        </p:nvSpPr>
        <p:spPr bwMode="auto">
          <a:xfrm>
            <a:off x="3084933" y="1274768"/>
            <a:ext cx="3107550" cy="825642"/>
          </a:xfrm>
          <a:prstGeom prst="ellipse">
            <a:avLst/>
          </a:prstGeom>
          <a:solidFill>
            <a:srgbClr val="E4F2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de-DE" sz="2400" b="1">
                <a:latin typeface="Calibri"/>
                <a:ea typeface="Calibri"/>
                <a:cs typeface="Calibri"/>
              </a:rPr>
              <a:t>Procura</a:t>
            </a:r>
            <a:endParaRPr lang="de-DE" sz="240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1AEFA2B-EF3E-D9F2-8352-CE61B3EB4946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-93-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0015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8CC2F6B1-0C14-B0E6-A049-1DA9A2D62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760413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altLang="de-DE" sz="3600">
                <a:latin typeface="Calibri"/>
                <a:ea typeface="Calibri"/>
                <a:cs typeface="Calibri"/>
              </a:rPr>
              <a:t>7. </a:t>
            </a:r>
            <a:r>
              <a:rPr lang="de-DE" altLang="de-DE" sz="3600" err="1">
                <a:latin typeface="Calibri"/>
                <a:ea typeface="Calibri"/>
                <a:cs typeface="Calibri"/>
              </a:rPr>
              <a:t>Domande</a:t>
            </a:r>
            <a:r>
              <a:rPr lang="de-DE" altLang="de-DE" sz="3600">
                <a:latin typeface="Calibri"/>
                <a:ea typeface="Calibri"/>
                <a:cs typeface="Calibri"/>
              </a:rPr>
              <a:t> ?</a:t>
            </a:r>
          </a:p>
        </p:txBody>
      </p:sp>
      <p:pic>
        <p:nvPicPr>
          <p:cNvPr id="52227" name="Inhaltsplatzhalter 3" descr="Fragen mit einfarbiger Füllung">
            <a:extLst>
              <a:ext uri="{FF2B5EF4-FFF2-40B4-BE49-F238E27FC236}">
                <a16:creationId xmlns:a16="http://schemas.microsoft.com/office/drawing/2014/main" id="{D12AD77E-9D84-7F2C-629D-17F2707971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060575"/>
            <a:ext cx="1897063" cy="1903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feld 4">
            <a:extLst>
              <a:ext uri="{FF2B5EF4-FFF2-40B4-BE49-F238E27FC236}">
                <a16:creationId xmlns:a16="http://schemas.microsoft.com/office/drawing/2014/main" id="{72309C69-541F-4A5F-824C-0143DDB0D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471" y="4627061"/>
            <a:ext cx="4240296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b="1">
                <a:latin typeface="Calibri"/>
                <a:ea typeface="Calibri"/>
                <a:cs typeface="Calibri"/>
              </a:rPr>
              <a:t>Non </a:t>
            </a:r>
            <a:r>
              <a:rPr lang="de-DE" altLang="de-DE" b="1" err="1">
                <a:latin typeface="Calibri"/>
                <a:ea typeface="Calibri"/>
                <a:cs typeface="Calibri"/>
              </a:rPr>
              <a:t>esitate</a:t>
            </a:r>
            <a:r>
              <a:rPr lang="de-DE" altLang="de-DE" b="1">
                <a:latin typeface="Calibri"/>
                <a:ea typeface="Calibri"/>
                <a:cs typeface="Calibri"/>
              </a:rPr>
              <a:t> a </a:t>
            </a:r>
            <a:r>
              <a:rPr lang="de-DE" altLang="de-DE" b="1" err="1">
                <a:latin typeface="Calibri"/>
                <a:ea typeface="Calibri"/>
                <a:cs typeface="Calibri"/>
              </a:rPr>
              <a:t>contattarci</a:t>
            </a:r>
            <a:r>
              <a:rPr lang="de-DE" altLang="de-DE" b="1">
                <a:latin typeface="Calibri"/>
                <a:ea typeface="Calibri"/>
                <a:cs typeface="Calibri"/>
              </a:rPr>
              <a:t>!</a:t>
            </a:r>
            <a:endParaRPr lang="en-US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A5AC863-46E9-E9FE-DE01-B148CBF525A0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9D457F5-F2AE-6BD2-E8E1-3C8AEE75D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920408A-3059-3BC8-1626-B4E8882D13C8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-94-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86601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8D048905-0957-96A8-1CA1-A3EA69724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760413"/>
          </a:xfrm>
          <a:solidFill>
            <a:srgbClr val="FFB3B3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3600">
                <a:latin typeface="Calibri" panose="020F0502020204030204" pitchFamily="34" charset="0"/>
                <a:cs typeface="Calibri" panose="020F0502020204030204" pitchFamily="34" charset="0"/>
              </a:rPr>
              <a:t>8. Contatti</a:t>
            </a:r>
            <a:endParaRPr lang="de-DE" altLang="de-DE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id="{16434C2F-A774-8EE3-AA55-E5D7F3DA5A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449621"/>
              </p:ext>
            </p:extLst>
          </p:nvPr>
        </p:nvGraphicFramePr>
        <p:xfrm>
          <a:off x="628650" y="1628800"/>
          <a:ext cx="7886700" cy="4291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370FD501-3865-1174-41A5-555499E2F470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D781427-9C90-284E-CC44-AB53C81112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BE4C860-016B-6006-FE7D-C7A661729238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-95-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nhaltsplatzhalter 5" descr="Lachendes Gesicht mit einfarbiger Füllung mit einfarbiger Füllung">
            <a:extLst>
              <a:ext uri="{FF2B5EF4-FFF2-40B4-BE49-F238E27FC236}">
                <a16:creationId xmlns:a16="http://schemas.microsoft.com/office/drawing/2014/main" id="{77AAA7C5-FCC1-48C0-3AFC-92B83D4EF1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3471863"/>
            <a:ext cx="1393825" cy="1393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81F30D5-4B4D-01A1-D0A9-E83C67DF0A94}"/>
              </a:ext>
            </a:extLst>
          </p:cNvPr>
          <p:cNvSpPr txBox="1"/>
          <p:nvPr/>
        </p:nvSpPr>
        <p:spPr>
          <a:xfrm>
            <a:off x="628650" y="1628775"/>
            <a:ext cx="7886700" cy="769441"/>
          </a:xfrm>
          <a:prstGeom prst="rect">
            <a:avLst/>
          </a:prstGeom>
          <a:solidFill>
            <a:srgbClr val="FFB3B3"/>
          </a:solidFill>
          <a:ln>
            <a:noFill/>
          </a:ln>
        </p:spPr>
        <p:txBody>
          <a:bodyPr lIns="91440" tIns="45720" rIns="91440" bIns="45720" anchor="t">
            <a:spAutoFit/>
          </a:bodyPr>
          <a:lstStyle/>
          <a:p>
            <a:pPr algn="ctr">
              <a:defRPr/>
            </a:pPr>
            <a:r>
              <a:rPr lang="de-DE" altLang="de-DE" sz="4400">
                <a:latin typeface="Calibri"/>
                <a:ea typeface="Calibri"/>
                <a:cs typeface="Calibri"/>
              </a:rPr>
              <a:t>Grazie per la </a:t>
            </a:r>
            <a:r>
              <a:rPr lang="de-DE" altLang="de-DE" sz="4400" err="1">
                <a:latin typeface="Calibri"/>
                <a:ea typeface="Calibri"/>
                <a:cs typeface="Calibri"/>
              </a:rPr>
              <a:t>Vostra</a:t>
            </a:r>
            <a:r>
              <a:rPr lang="de-DE" altLang="de-DE" sz="4400">
                <a:latin typeface="Calibri"/>
                <a:ea typeface="Calibri"/>
                <a:cs typeface="Calibri"/>
              </a:rPr>
              <a:t> </a:t>
            </a:r>
            <a:r>
              <a:rPr lang="de-DE" altLang="de-DE" sz="4400" err="1">
                <a:latin typeface="Calibri"/>
                <a:ea typeface="Calibri"/>
                <a:cs typeface="Calibri"/>
              </a:rPr>
              <a:t>attenzione</a:t>
            </a:r>
            <a:r>
              <a:rPr lang="de-DE" altLang="de-DE" sz="4400">
                <a:latin typeface="Calibri"/>
                <a:ea typeface="Calibri"/>
                <a:cs typeface="Calibri"/>
              </a:rPr>
              <a:t>!</a:t>
            </a:r>
            <a:endParaRPr lang="de-DE" sz="4400">
              <a:latin typeface="Calibri"/>
              <a:ea typeface="Calibri"/>
              <a:cs typeface="Calibri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46745E5-531A-AE61-23AC-392FEEFB17E6}"/>
              </a:ext>
            </a:extLst>
          </p:cNvPr>
          <p:cNvSpPr/>
          <p:nvPr/>
        </p:nvSpPr>
        <p:spPr>
          <a:xfrm>
            <a:off x="414779" y="6222978"/>
            <a:ext cx="8446339" cy="5459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092295D-B7F0-5FD2-0EA0-919750A42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349" y="6306958"/>
            <a:ext cx="348769" cy="4053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A73FBA3-B6F7-5B12-4966-84A6F48B5F8B}"/>
              </a:ext>
            </a:extLst>
          </p:cNvPr>
          <p:cNvSpPr/>
          <p:nvPr/>
        </p:nvSpPr>
        <p:spPr>
          <a:xfrm>
            <a:off x="7993931" y="6361190"/>
            <a:ext cx="490194" cy="407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-96-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40102"/>
      </p:ext>
    </p:extLst>
  </p:cSld>
  <p:clrMapOvr>
    <a:masterClrMapping/>
  </p:clrMapOvr>
</p:sld>
</file>

<file path=ppt/theme/theme1.xml><?xml version="1.0" encoding="utf-8"?>
<a:theme xmlns:a="http://schemas.openxmlformats.org/drawingml/2006/main" name="Praes-Amt-de-f-Pres-Ufficio-ted-col-v1">
  <a:themeElements>
    <a:clrScheme name="Praes-Amt-de-f-Pres-Ufficio-ted-col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aes-Amt-de-f-Pres-Ufficio-ted-col-v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raes-Amt-de-f-Pres-Ufficio-ted-col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-Amt-de-f-Pres-Ufficio-ted-col-v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-Amt-de-f-Pres-Ufficio-ted-col-v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-Amt-de-f-Pres-Ufficio-ted-col-v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-Amt-de-f-Pres-Ufficio-ted-col-v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-Amt-de-f-Pres-Ufficio-ted-col-v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-Amt-de-f-Pres-Ufficio-ted-col-v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9893b53-57e3-45ca-b0c6-3439c5aa5b3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D0E259ACE30764BAD7A0AB74A3E96F2" ma:contentTypeVersion="9" ma:contentTypeDescription="Creare un nuovo documento." ma:contentTypeScope="" ma:versionID="c318526ee6dbbbb2db43b68ea880424f">
  <xsd:schema xmlns:xsd="http://www.w3.org/2001/XMLSchema" xmlns:xs="http://www.w3.org/2001/XMLSchema" xmlns:p="http://schemas.microsoft.com/office/2006/metadata/properties" xmlns:ns3="79893b53-57e3-45ca-b0c6-3439c5aa5b35" xmlns:ns4="1ef76310-847f-4744-b103-7b1cadb29294" targetNamespace="http://schemas.microsoft.com/office/2006/metadata/properties" ma:root="true" ma:fieldsID="d8d3c7dfd63bbc1f2868eebc170d1bcc" ns3:_="" ns4:_="">
    <xsd:import namespace="79893b53-57e3-45ca-b0c6-3439c5aa5b35"/>
    <xsd:import namespace="1ef76310-847f-4744-b103-7b1cadb292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DateTaken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93b53-57e3-45ca-b0c6-3439c5aa5b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f76310-847f-4744-b103-7b1cadb292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AB71AC-6135-491E-A30A-796A6B2977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776C85-7B02-43E3-AF19-9DEE7C8F296D}">
  <ds:schemaRefs>
    <ds:schemaRef ds:uri="79893b53-57e3-45ca-b0c6-3439c5aa5b35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ef76310-847f-4744-b103-7b1cadb2929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22270DB-FEE7-4D35-A98F-3837763F4B1E}">
  <ds:schemaRefs>
    <ds:schemaRef ds:uri="1ef76310-847f-4744-b103-7b1cadb29294"/>
    <ds:schemaRef ds:uri="79893b53-57e3-45ca-b0c6-3439c5aa5b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E:\briefpapier\Praes-Amt-de-f-Pres-Ufficio-ted-col-v1.pot</Template>
  <TotalTime>0</TotalTime>
  <Words>7446</Words>
  <Application>Microsoft Office PowerPoint</Application>
  <PresentationFormat>Bildschirmpräsentation (4:3)</PresentationFormat>
  <Paragraphs>1442</Paragraphs>
  <Slides>97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97</vt:i4>
      </vt:variant>
    </vt:vector>
  </HeadingPairs>
  <TitlesOfParts>
    <vt:vector size="106" baseType="lpstr">
      <vt:lpstr>Aptos</vt:lpstr>
      <vt:lpstr>Arial</vt:lpstr>
      <vt:lpstr>Calibri</vt:lpstr>
      <vt:lpstr>Calibri Light</vt:lpstr>
      <vt:lpstr>Times New Roman</vt:lpstr>
      <vt:lpstr>Titillium Web</vt:lpstr>
      <vt:lpstr>Wingdings</vt:lpstr>
      <vt:lpstr>Praes-Amt-de-f-Pres-Ufficio-ted-col-v1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1. Gli effetti dell’iscrizione nel Runts</vt:lpstr>
      <vt:lpstr>1. I presupposti dell’iscrizione</vt:lpstr>
      <vt:lpstr>PowerPoint-Präsentation</vt:lpstr>
      <vt:lpstr>PowerPoint-Präsentation</vt:lpstr>
      <vt:lpstr>2. Le sezioni del Runts</vt:lpstr>
      <vt:lpstr>2. Le sezioni più importanti del Runts e i relativi vantaggi</vt:lpstr>
      <vt:lpstr>2. Le sezioni più importanti del Runts e i relativi vantaggi</vt:lpstr>
      <vt:lpstr>2. Le sezioni più importanti del Runts e i relativi vantaggi</vt:lpstr>
      <vt:lpstr>2. Le sezioni più importanti del Runts e i relativi vantaggi</vt:lpstr>
      <vt:lpstr>2. Le sezioni più importanti del Runts e i relativi vantaggi</vt:lpstr>
      <vt:lpstr>PowerPoint-Präsentation</vt:lpstr>
      <vt:lpstr>PowerPoint-Präsentation</vt:lpstr>
      <vt:lpstr>3. I controlli nel Runts - informazioni generali</vt:lpstr>
      <vt:lpstr>3. I controlli nel Runts - informazioni generali </vt:lpstr>
      <vt:lpstr>3. I controlli nel Runts - informazioni generali </vt:lpstr>
      <vt:lpstr>3. I controlli nel Runts - informazioni generali </vt:lpstr>
      <vt:lpstr>3. I controlli nel Runts - informazioni generali</vt:lpstr>
      <vt:lpstr>3. I controlli nel Runts - informazioni generali</vt:lpstr>
      <vt:lpstr>3. I controlli nel Runts - informazioni generali </vt:lpstr>
      <vt:lpstr>3. I controlli nel Runts - informazioni generali </vt:lpstr>
      <vt:lpstr>3. I controlli nel Runts - informazioni generali </vt:lpstr>
      <vt:lpstr>3. I controlli nel Runts - informazioni generali </vt:lpstr>
      <vt:lpstr>3. I controlli nel Runts - informazioni generali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4. Come posso adempiere agli obblighi nel portale Runts?</vt:lpstr>
      <vt:lpstr>4. Come posso adempiere agli obblighi nel portale Runts?</vt:lpstr>
      <vt:lpstr>4. Come posso adempiere agli obblighi previsti nel Runts?</vt:lpstr>
      <vt:lpstr>4. Come posso adempiere agli obblighi nel Runts?</vt:lpstr>
      <vt:lpstr>4. Come posso adempiere agli obblighi nel Runts?</vt:lpstr>
      <vt:lpstr>4. Come posso adempiere agli obblighi nel Runts?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4. Come posso adempiere agli obblighi nel Runts?</vt:lpstr>
      <vt:lpstr>4. Come posso adempiere agli obblighi nel Runts?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4. Come posso adempiere agli obblighi nel Runts?</vt:lpstr>
      <vt:lpstr>PowerPoint-Präsentation</vt:lpstr>
      <vt:lpstr>4. Come posso adempiere agli obblighi nel Runts?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5. Come posso adempiere agli altri obblighi?</vt:lpstr>
      <vt:lpstr>5. Come posso adempiere agli altri obblighi?</vt:lpstr>
      <vt:lpstr>5. Come posso adempiere agli altri obblighi?</vt:lpstr>
      <vt:lpstr>5. Come posso adempiere agli altri obblighi?</vt:lpstr>
      <vt:lpstr>PowerPoint-Präsentation</vt:lpstr>
      <vt:lpstr>PowerPoint-Präsentation</vt:lpstr>
      <vt:lpstr>6. Novità</vt:lpstr>
      <vt:lpstr>7. Domande ?</vt:lpstr>
      <vt:lpstr>8. Contatti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Tauber, Andrea</dc:creator>
  <cp:lastModifiedBy>Elsler, Andreas</cp:lastModifiedBy>
  <cp:revision>32</cp:revision>
  <cp:lastPrinted>2026-05-05T10:50:32Z</cp:lastPrinted>
  <dcterms:created xsi:type="dcterms:W3CDTF">2007-11-06T16:07:00Z</dcterms:created>
  <dcterms:modified xsi:type="dcterms:W3CDTF">2026-05-21T11:32:52Z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0x010100ED0E259ACE30764BAD7A0AB74A3E96F2</vt:lpwstr>
  </property>
</Properties>
</file>