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56" r:id="rId5"/>
  </p:sldMasterIdLst>
  <p:notesMasterIdLst>
    <p:notesMasterId r:id="rId51"/>
  </p:notesMasterIdLst>
  <p:sldIdLst>
    <p:sldId id="357" r:id="rId6"/>
    <p:sldId id="302" r:id="rId7"/>
    <p:sldId id="258" r:id="rId8"/>
    <p:sldId id="259" r:id="rId9"/>
    <p:sldId id="354" r:id="rId10"/>
    <p:sldId id="298" r:id="rId11"/>
    <p:sldId id="294" r:id="rId12"/>
    <p:sldId id="295" r:id="rId13"/>
    <p:sldId id="261" r:id="rId14"/>
    <p:sldId id="356" r:id="rId15"/>
    <p:sldId id="265" r:id="rId16"/>
    <p:sldId id="273" r:id="rId17"/>
    <p:sldId id="311" r:id="rId18"/>
    <p:sldId id="271" r:id="rId19"/>
    <p:sldId id="272" r:id="rId20"/>
    <p:sldId id="274" r:id="rId21"/>
    <p:sldId id="269" r:id="rId22"/>
    <p:sldId id="275" r:id="rId23"/>
    <p:sldId id="268" r:id="rId24"/>
    <p:sldId id="277" r:id="rId25"/>
    <p:sldId id="276" r:id="rId26"/>
    <p:sldId id="270" r:id="rId27"/>
    <p:sldId id="355" r:id="rId28"/>
    <p:sldId id="292" r:id="rId29"/>
    <p:sldId id="297" r:id="rId30"/>
    <p:sldId id="296" r:id="rId31"/>
    <p:sldId id="290" r:id="rId32"/>
    <p:sldId id="303" r:id="rId33"/>
    <p:sldId id="305" r:id="rId34"/>
    <p:sldId id="300" r:id="rId35"/>
    <p:sldId id="299" r:id="rId36"/>
    <p:sldId id="347" r:id="rId37"/>
    <p:sldId id="279" r:id="rId38"/>
    <p:sldId id="282" r:id="rId39"/>
    <p:sldId id="301" r:id="rId40"/>
    <p:sldId id="281" r:id="rId41"/>
    <p:sldId id="348" r:id="rId42"/>
    <p:sldId id="349" r:id="rId43"/>
    <p:sldId id="350" r:id="rId44"/>
    <p:sldId id="351" r:id="rId45"/>
    <p:sldId id="353" r:id="rId46"/>
    <p:sldId id="352" r:id="rId47"/>
    <p:sldId id="283" r:id="rId48"/>
    <p:sldId id="284" r:id="rId49"/>
    <p:sldId id="285" r:id="rId5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B3B3"/>
    <a:srgbClr val="FFC9C9"/>
    <a:srgbClr val="FF5050"/>
    <a:srgbClr val="FFCC66"/>
    <a:srgbClr val="FDA387"/>
    <a:srgbClr val="FFFFCC"/>
    <a:srgbClr val="F9D7A9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011AD-32DB-AF03-81E0-C37AA4AB8FC6}" v="3" dt="2025-11-07T11:01:32.849"/>
    <p1510:client id="{54509850-886E-330F-DD84-9A7ACD5C1420}" v="6" dt="2025-11-07T11:06:32.966"/>
    <p1510:client id="{DFC3F16A-73C1-420B-B2F7-01C8CAB083A8}" v="3" dt="2025-11-07T11:07:30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lontariato.provincia.bz.it/it/home" TargetMode="External"/><Relationship Id="rId2" Type="http://schemas.openxmlformats.org/officeDocument/2006/relationships/hyperlink" Target="mailto:fs-vs@pec.prov.bz.it" TargetMode="External"/><Relationship Id="rId1" Type="http://schemas.openxmlformats.org/officeDocument/2006/relationships/hyperlink" Target="mailto:volontariato@provincia.bz.it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lontariato.provincia.bz.it/it/home" TargetMode="External"/><Relationship Id="rId2" Type="http://schemas.openxmlformats.org/officeDocument/2006/relationships/hyperlink" Target="mailto:fs-vs@pec.prov.bz.it" TargetMode="External"/><Relationship Id="rId1" Type="http://schemas.openxmlformats.org/officeDocument/2006/relationships/hyperlink" Target="mailto:volontariato@provincia.bz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C6D64-03E8-475E-B7EA-6F5D1E195B7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E576C604-08F1-444C-991F-9648A92B4586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1. Effetti dell’iscrizione nel Runts e presupposti per l’iscrizione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6FAF38-4F98-4458-81FD-F25263C712FC}" type="parTrans" cxnId="{E3F0FFD6-0269-47A8-88A4-BFEDCC51A41C}">
      <dgm:prSet/>
      <dgm:spPr/>
      <dgm:t>
        <a:bodyPr/>
        <a:lstStyle/>
        <a:p>
          <a:endParaRPr lang="de-DE"/>
        </a:p>
      </dgm:t>
    </dgm:pt>
    <dgm:pt modelId="{3B7B5EE8-02FD-4089-AB6C-AAEDA2F25A0D}" type="sibTrans" cxnId="{E3F0FFD6-0269-47A8-88A4-BFEDCC51A41C}">
      <dgm:prSet/>
      <dgm:spPr/>
      <dgm:t>
        <a:bodyPr/>
        <a:lstStyle/>
        <a:p>
          <a:endParaRPr lang="de-DE"/>
        </a:p>
      </dgm:t>
    </dgm:pt>
    <dgm:pt modelId="{40FC76D2-0676-4F6D-958F-766E31E66463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3. Il primo accesso nel Runts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2E9277-3263-4565-8BAE-7C47237D5C92}" type="parTrans" cxnId="{8AB84A6D-131A-4944-95EE-1B01B24B9347}">
      <dgm:prSet/>
      <dgm:spPr/>
      <dgm:t>
        <a:bodyPr/>
        <a:lstStyle/>
        <a:p>
          <a:endParaRPr lang="de-DE"/>
        </a:p>
      </dgm:t>
    </dgm:pt>
    <dgm:pt modelId="{25787494-20C0-4A08-8F1A-62A3C7E95A1B}" type="sibTrans" cxnId="{8AB84A6D-131A-4944-95EE-1B01B24B9347}">
      <dgm:prSet/>
      <dgm:spPr/>
      <dgm:t>
        <a:bodyPr/>
        <a:lstStyle/>
        <a:p>
          <a:endParaRPr lang="de-DE"/>
        </a:p>
      </dgm:t>
    </dgm:pt>
    <dgm:pt modelId="{BA31EE15-7D18-41CB-9F2A-3447C8F10742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4. La pratica di variazione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FF7C94-4DBD-4B7C-826F-8A6ADB42D75F}" type="parTrans" cxnId="{A806CD29-0969-4EA1-A012-B1643E549B20}">
      <dgm:prSet/>
      <dgm:spPr/>
      <dgm:t>
        <a:bodyPr/>
        <a:lstStyle/>
        <a:p>
          <a:endParaRPr lang="de-DE"/>
        </a:p>
      </dgm:t>
    </dgm:pt>
    <dgm:pt modelId="{C46A8E4C-1788-40A4-9CB3-9114CB4D6B3C}" type="sibTrans" cxnId="{A806CD29-0969-4EA1-A012-B1643E549B20}">
      <dgm:prSet/>
      <dgm:spPr/>
      <dgm:t>
        <a:bodyPr/>
        <a:lstStyle/>
        <a:p>
          <a:endParaRPr lang="de-DE"/>
        </a:p>
      </dgm:t>
    </dgm:pt>
    <dgm:pt modelId="{0D49D723-2737-410E-9871-6D9BD0697DBE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de-DE" b="1" dirty="0" err="1">
              <a:latin typeface="Calibri" panose="020F0502020204030204" pitchFamily="34" charset="0"/>
              <a:cs typeface="Calibri" panose="020F0502020204030204" pitchFamily="34" charset="0"/>
            </a:rPr>
            <a:t>Gli</a:t>
          </a:r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b="1" dirty="0" err="1">
              <a:latin typeface="Calibri" panose="020F0502020204030204" pitchFamily="34" charset="0"/>
              <a:cs typeface="Calibri" panose="020F0502020204030204" pitchFamily="34" charset="0"/>
            </a:rPr>
            <a:t>Obblighi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94B44E-D134-4F1E-985F-0919FFE69857}" type="parTrans" cxnId="{19340816-6ABB-40AD-9D51-2CCF5AFB5035}">
      <dgm:prSet/>
      <dgm:spPr/>
      <dgm:t>
        <a:bodyPr/>
        <a:lstStyle/>
        <a:p>
          <a:endParaRPr lang="de-DE"/>
        </a:p>
      </dgm:t>
    </dgm:pt>
    <dgm:pt modelId="{9C6AD6F3-9FCA-47A8-9276-2DB7D8961524}" type="sibTrans" cxnId="{19340816-6ABB-40AD-9D51-2CCF5AFB5035}">
      <dgm:prSet/>
      <dgm:spPr/>
      <dgm:t>
        <a:bodyPr/>
        <a:lstStyle/>
        <a:p>
          <a:endParaRPr lang="de-DE"/>
        </a:p>
      </dgm:t>
    </dgm:pt>
    <dgm:pt modelId="{F89E8FEE-5068-4AAA-8364-0FDA509770B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000" b="1" dirty="0" err="1">
              <a:latin typeface="Calibri" panose="020F0502020204030204" pitchFamily="34" charset="0"/>
              <a:cs typeface="Calibri" panose="020F0502020204030204" pitchFamily="34" charset="0"/>
            </a:rPr>
            <a:t>annuali</a:t>
          </a:r>
          <a:endParaRPr lang="de-DE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93C518-10C3-4231-979C-E49B96DBE514}" type="parTrans" cxnId="{4D642363-11CC-4652-9E5F-5B526E4D6BC4}">
      <dgm:prSet/>
      <dgm:spPr/>
      <dgm:t>
        <a:bodyPr/>
        <a:lstStyle/>
        <a:p>
          <a:endParaRPr lang="de-DE"/>
        </a:p>
      </dgm:t>
    </dgm:pt>
    <dgm:pt modelId="{4E088850-CC87-423B-8386-DA2F5C700692}" type="sibTrans" cxnId="{4D642363-11CC-4652-9E5F-5B526E4D6BC4}">
      <dgm:prSet/>
      <dgm:spPr/>
      <dgm:t>
        <a:bodyPr/>
        <a:lstStyle/>
        <a:p>
          <a:endParaRPr lang="de-DE"/>
        </a:p>
      </dgm:t>
    </dgm:pt>
    <dgm:pt modelId="{B13CAE25-AA89-4041-A090-0975B50CEB4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000" b="1" dirty="0" err="1">
              <a:latin typeface="Calibri" panose="020F0502020204030204" pitchFamily="34" charset="0"/>
              <a:cs typeface="Calibri" panose="020F0502020204030204" pitchFamily="34" charset="0"/>
            </a:rPr>
            <a:t>puntuali</a:t>
          </a:r>
          <a:endParaRPr lang="de-DE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A4783E-1736-416F-8894-B24F86187AD2}" type="parTrans" cxnId="{DC28D24C-2D2C-46C4-B697-8DCB965E85CD}">
      <dgm:prSet/>
      <dgm:spPr/>
      <dgm:t>
        <a:bodyPr/>
        <a:lstStyle/>
        <a:p>
          <a:endParaRPr lang="de-DE"/>
        </a:p>
      </dgm:t>
    </dgm:pt>
    <dgm:pt modelId="{71925169-CD86-41DC-80B6-D9208195CBDB}" type="sibTrans" cxnId="{DC28D24C-2D2C-46C4-B697-8DCB965E85CD}">
      <dgm:prSet/>
      <dgm:spPr/>
      <dgm:t>
        <a:bodyPr/>
        <a:lstStyle/>
        <a:p>
          <a:endParaRPr lang="de-DE"/>
        </a:p>
      </dgm:t>
    </dgm:pt>
    <dgm:pt modelId="{FB092F0A-ECF0-4C67-8D2F-C0F916F54C5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000" b="1" dirty="0" err="1">
              <a:latin typeface="Calibri" panose="020F0502020204030204" pitchFamily="34" charset="0"/>
              <a:cs typeface="Calibri" panose="020F0502020204030204" pitchFamily="34" charset="0"/>
            </a:rPr>
            <a:t>altri</a:t>
          </a:r>
          <a:endParaRPr lang="de-DE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DF5CF6-3521-4186-96DD-D7A395DF7F89}" type="parTrans" cxnId="{FA0747C7-CA04-482B-8C95-E44AF730808C}">
      <dgm:prSet/>
      <dgm:spPr/>
      <dgm:t>
        <a:bodyPr/>
        <a:lstStyle/>
        <a:p>
          <a:endParaRPr lang="de-DE"/>
        </a:p>
      </dgm:t>
    </dgm:pt>
    <dgm:pt modelId="{7E2DB81E-1398-4481-8795-43A2B2E57B78}" type="sibTrans" cxnId="{FA0747C7-CA04-482B-8C95-E44AF730808C}">
      <dgm:prSet/>
      <dgm:spPr/>
      <dgm:t>
        <a:bodyPr/>
        <a:lstStyle/>
        <a:p>
          <a:endParaRPr lang="de-DE"/>
        </a:p>
      </dgm:t>
    </dgm:pt>
    <dgm:pt modelId="{1BC72B36-5E83-4126-B906-90E113455A00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6. La terminologia nel portale del Runts e gli errori comuni 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21A321-FD2E-4906-9D54-C48109470576}" type="parTrans" cxnId="{1462E335-C9E0-4752-BE39-CA3F11A7A468}">
      <dgm:prSet/>
      <dgm:spPr/>
      <dgm:t>
        <a:bodyPr/>
        <a:lstStyle/>
        <a:p>
          <a:endParaRPr lang="de-DE"/>
        </a:p>
      </dgm:t>
    </dgm:pt>
    <dgm:pt modelId="{4731297D-5ED4-4F9C-8558-0E35ED2B3370}" type="sibTrans" cxnId="{1462E335-C9E0-4752-BE39-CA3F11A7A468}">
      <dgm:prSet/>
      <dgm:spPr/>
      <dgm:t>
        <a:bodyPr/>
        <a:lstStyle/>
        <a:p>
          <a:endParaRPr lang="de-DE"/>
        </a:p>
      </dgm:t>
    </dgm:pt>
    <dgm:pt modelId="{C32FA41C-61B2-4450-A91B-BB84FFECD70B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8. Excursus: Elenco provinciale degli enti che svolgono attività di interesse generale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8C87BB-EC05-4DF2-B2AB-E94522D281B0}" type="parTrans" cxnId="{C63F711A-27EF-4C81-A2C3-41EFA9FB98F0}">
      <dgm:prSet/>
      <dgm:spPr/>
      <dgm:t>
        <a:bodyPr/>
        <a:lstStyle/>
        <a:p>
          <a:endParaRPr lang="de-DE"/>
        </a:p>
      </dgm:t>
    </dgm:pt>
    <dgm:pt modelId="{25D5C678-B59C-49F9-937E-AD7F07D28945}" type="sibTrans" cxnId="{C63F711A-27EF-4C81-A2C3-41EFA9FB98F0}">
      <dgm:prSet/>
      <dgm:spPr/>
      <dgm:t>
        <a:bodyPr/>
        <a:lstStyle/>
        <a:p>
          <a:endParaRPr lang="de-DE"/>
        </a:p>
      </dgm:t>
    </dgm:pt>
    <dgm:pt modelId="{7C27A4C8-074B-4029-8A2F-2E62628296A0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10. </a:t>
          </a:r>
          <a:r>
            <a:rPr lang="de-DE" b="1" dirty="0" err="1">
              <a:latin typeface="Calibri" panose="020F0502020204030204" pitchFamily="34" charset="0"/>
              <a:cs typeface="Calibri" panose="020F0502020204030204" pitchFamily="34" charset="0"/>
            </a:rPr>
            <a:t>Contatti</a:t>
          </a:r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b="1" dirty="0" err="1">
              <a:latin typeface="Calibri" panose="020F0502020204030204" pitchFamily="34" charset="0"/>
              <a:cs typeface="Calibri" panose="020F0502020204030204" pitchFamily="34" charset="0"/>
            </a:rPr>
            <a:t>utili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927590-C5EB-414F-A305-18D034523679}" type="parTrans" cxnId="{6D40187E-8FFA-4751-A916-416F5B7D9E19}">
      <dgm:prSet/>
      <dgm:spPr/>
      <dgm:t>
        <a:bodyPr/>
        <a:lstStyle/>
        <a:p>
          <a:endParaRPr lang="de-DE"/>
        </a:p>
      </dgm:t>
    </dgm:pt>
    <dgm:pt modelId="{C84EA138-0EE9-43B6-B4A5-7D4C29EAAEE0}" type="sibTrans" cxnId="{6D40187E-8FFA-4751-A916-416F5B7D9E19}">
      <dgm:prSet/>
      <dgm:spPr/>
      <dgm:t>
        <a:bodyPr/>
        <a:lstStyle/>
        <a:p>
          <a:endParaRPr lang="de-DE"/>
        </a:p>
      </dgm:t>
    </dgm:pt>
    <dgm:pt modelId="{91F449CA-7546-4177-A441-874D02F9D8A6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7. I controlli nel Runts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326AF0-B3B1-4D04-A1D3-B56AD59A085D}" type="parTrans" cxnId="{15D70703-9C6C-4BAD-A8CD-B3BA4B29D2EE}">
      <dgm:prSet/>
      <dgm:spPr/>
      <dgm:t>
        <a:bodyPr/>
        <a:lstStyle/>
        <a:p>
          <a:endParaRPr lang="de-DE"/>
        </a:p>
      </dgm:t>
    </dgm:pt>
    <dgm:pt modelId="{30F2C5F3-A348-454D-8CB1-5087E53ED567}" type="sibTrans" cxnId="{15D70703-9C6C-4BAD-A8CD-B3BA4B29D2EE}">
      <dgm:prSet/>
      <dgm:spPr/>
      <dgm:t>
        <a:bodyPr/>
        <a:lstStyle/>
        <a:p>
          <a:endParaRPr lang="de-DE"/>
        </a:p>
      </dgm:t>
    </dgm:pt>
    <dgm:pt modelId="{FB533847-53B8-4F9C-A645-A7D72317D6EC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9. Giro di </a:t>
          </a:r>
          <a:r>
            <a:rPr lang="de-DE" b="1" dirty="0" err="1">
              <a:latin typeface="Calibri" panose="020F0502020204030204" pitchFamily="34" charset="0"/>
              <a:cs typeface="Calibri" panose="020F0502020204030204" pitchFamily="34" charset="0"/>
            </a:rPr>
            <a:t>domande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F30393-3DCE-47D2-91BC-5AD334E88277}" type="parTrans" cxnId="{3063A343-6FA0-435C-AF87-C25EAF12CC0B}">
      <dgm:prSet/>
      <dgm:spPr/>
      <dgm:t>
        <a:bodyPr/>
        <a:lstStyle/>
        <a:p>
          <a:endParaRPr lang="de-DE"/>
        </a:p>
      </dgm:t>
    </dgm:pt>
    <dgm:pt modelId="{D8957763-DB00-4FE7-8CAD-6E074E9D4DC0}" type="sibTrans" cxnId="{3063A343-6FA0-435C-AF87-C25EAF12CC0B}">
      <dgm:prSet/>
      <dgm:spPr/>
      <dgm:t>
        <a:bodyPr/>
        <a:lstStyle/>
        <a:p>
          <a:endParaRPr lang="de-DE"/>
        </a:p>
      </dgm:t>
    </dgm:pt>
    <dgm:pt modelId="{A23742A0-A80B-462B-AFFB-F6FD5D9EEBAF}">
      <dgm:prSet/>
      <dgm:spPr>
        <a:ln>
          <a:solidFill>
            <a:srgbClr val="FF505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t-IT" b="1" dirty="0">
              <a:latin typeface="Calibri" panose="020F0502020204030204" pitchFamily="34" charset="0"/>
              <a:cs typeface="Calibri" panose="020F0502020204030204" pitchFamily="34" charset="0"/>
            </a:rPr>
            <a:t>2. Le sezioni più importanti del Runts e i relativi vantaggi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3D230-145A-4376-BB8B-2E5A25B7D09A}" type="parTrans" cxnId="{BE83FC38-B8BD-42EA-BA2D-E5A6F05CBB00}">
      <dgm:prSet/>
      <dgm:spPr/>
      <dgm:t>
        <a:bodyPr/>
        <a:lstStyle/>
        <a:p>
          <a:endParaRPr lang="de-DE"/>
        </a:p>
      </dgm:t>
    </dgm:pt>
    <dgm:pt modelId="{9B70C9AF-495E-4A73-B4B9-215A4B3E5C16}" type="sibTrans" cxnId="{BE83FC38-B8BD-42EA-BA2D-E5A6F05CBB00}">
      <dgm:prSet/>
      <dgm:spPr/>
      <dgm:t>
        <a:bodyPr/>
        <a:lstStyle/>
        <a:p>
          <a:endParaRPr lang="de-DE"/>
        </a:p>
      </dgm:t>
    </dgm:pt>
    <dgm:pt modelId="{9CD19740-13BD-4757-86F6-488E981FDBF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000" b="1" dirty="0">
              <a:latin typeface="Calibri" panose="020F0502020204030204" pitchFamily="34" charset="0"/>
              <a:cs typeface="Calibri" panose="020F0502020204030204" pitchFamily="34" charset="0"/>
            </a:rPr>
            <a:t>gli altri enti del Terzo settore</a:t>
          </a:r>
          <a:endParaRPr lang="de-DE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281ADD-1F9C-40B6-864F-76C589C131AA}" type="parTrans" cxnId="{ECF49465-11FC-42ED-9874-C9B9E760C849}">
      <dgm:prSet/>
      <dgm:spPr/>
      <dgm:t>
        <a:bodyPr/>
        <a:lstStyle/>
        <a:p>
          <a:endParaRPr lang="de-DE"/>
        </a:p>
      </dgm:t>
    </dgm:pt>
    <dgm:pt modelId="{21C1C345-3A3A-4412-BAB2-F8BCF568C0ED}" type="sibTrans" cxnId="{ECF49465-11FC-42ED-9874-C9B9E760C849}">
      <dgm:prSet/>
      <dgm:spPr/>
      <dgm:t>
        <a:bodyPr/>
        <a:lstStyle/>
        <a:p>
          <a:endParaRPr lang="de-DE"/>
        </a:p>
      </dgm:t>
    </dgm:pt>
    <dgm:pt modelId="{6C3BDAF0-6904-4CE7-B281-860725FC6E4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000" b="1" dirty="0">
              <a:latin typeface="Calibri" panose="020F0502020204030204" pitchFamily="34" charset="0"/>
              <a:cs typeface="Calibri" panose="020F0502020204030204" pitchFamily="34" charset="0"/>
            </a:rPr>
            <a:t>le organizzazioni di volontariato e le associazioni di promozione sociale</a:t>
          </a:r>
          <a:endParaRPr lang="de-DE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839E6F-F75F-46D6-92BD-EC298A2D097B}" type="parTrans" cxnId="{E889FD2F-240D-4F72-8ACB-350FC31711D5}">
      <dgm:prSet/>
      <dgm:spPr/>
      <dgm:t>
        <a:bodyPr/>
        <a:lstStyle/>
        <a:p>
          <a:endParaRPr lang="de-DE"/>
        </a:p>
      </dgm:t>
    </dgm:pt>
    <dgm:pt modelId="{A5E4A527-E8A8-436E-91AC-BFDBAC234AE2}" type="sibTrans" cxnId="{E889FD2F-240D-4F72-8ACB-350FC31711D5}">
      <dgm:prSet/>
      <dgm:spPr/>
      <dgm:t>
        <a:bodyPr/>
        <a:lstStyle/>
        <a:p>
          <a:endParaRPr lang="de-DE"/>
        </a:p>
      </dgm:t>
    </dgm:pt>
    <dgm:pt modelId="{9FC0CE76-A3C0-4EE0-8281-C12A1FFADDB6}" type="pres">
      <dgm:prSet presAssocID="{37DC6D64-03E8-475E-B7EA-6F5D1E195B73}" presName="linear" presStyleCnt="0">
        <dgm:presLayoutVars>
          <dgm:animLvl val="lvl"/>
          <dgm:resizeHandles val="exact"/>
        </dgm:presLayoutVars>
      </dgm:prSet>
      <dgm:spPr/>
    </dgm:pt>
    <dgm:pt modelId="{FE72C924-29BE-4E85-AA08-3E42A5494DB8}" type="pres">
      <dgm:prSet presAssocID="{E576C604-08F1-444C-991F-9648A92B4586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F58EB09-CE67-4A71-926C-1BEA258E367E}" type="pres">
      <dgm:prSet presAssocID="{3B7B5EE8-02FD-4089-AB6C-AAEDA2F25A0D}" presName="spacer" presStyleCnt="0"/>
      <dgm:spPr/>
    </dgm:pt>
    <dgm:pt modelId="{DD28389C-6A72-4AB8-AF6E-51C4B3F3B80E}" type="pres">
      <dgm:prSet presAssocID="{A23742A0-A80B-462B-AFFB-F6FD5D9EEBAF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D2E65CB-B513-43CE-BBA1-9E8F851AF407}" type="pres">
      <dgm:prSet presAssocID="{A23742A0-A80B-462B-AFFB-F6FD5D9EEBAF}" presName="childText" presStyleLbl="revTx" presStyleIdx="0" presStyleCnt="2">
        <dgm:presLayoutVars>
          <dgm:bulletEnabled val="1"/>
        </dgm:presLayoutVars>
      </dgm:prSet>
      <dgm:spPr/>
    </dgm:pt>
    <dgm:pt modelId="{68CB2878-E4DB-49D5-9EBE-5F7FA98B7227}" type="pres">
      <dgm:prSet presAssocID="{40FC76D2-0676-4F6D-958F-766E31E6646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DA2797D-F8B3-4296-8DDB-3BD1D97EACEC}" type="pres">
      <dgm:prSet presAssocID="{25787494-20C0-4A08-8F1A-62A3C7E95A1B}" presName="spacer" presStyleCnt="0"/>
      <dgm:spPr/>
    </dgm:pt>
    <dgm:pt modelId="{F29C404E-4366-4536-A006-B3E5E55CC490}" type="pres">
      <dgm:prSet presAssocID="{BA31EE15-7D18-41CB-9F2A-3447C8F1074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BFF4EAB-CE2C-4B4C-9035-A6DF5FC5A08A}" type="pres">
      <dgm:prSet presAssocID="{C46A8E4C-1788-40A4-9CB3-9114CB4D6B3C}" presName="spacer" presStyleCnt="0"/>
      <dgm:spPr/>
    </dgm:pt>
    <dgm:pt modelId="{046EBAFA-12AB-4829-968A-E921048D33D3}" type="pres">
      <dgm:prSet presAssocID="{0D49D723-2737-410E-9871-6D9BD0697DBE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3407B50-906A-47A2-A917-CA5F1A00756C}" type="pres">
      <dgm:prSet presAssocID="{0D49D723-2737-410E-9871-6D9BD0697DBE}" presName="childText" presStyleLbl="revTx" presStyleIdx="1" presStyleCnt="2">
        <dgm:presLayoutVars>
          <dgm:bulletEnabled val="1"/>
        </dgm:presLayoutVars>
      </dgm:prSet>
      <dgm:spPr/>
    </dgm:pt>
    <dgm:pt modelId="{3B794D50-F1F2-45A4-8D26-DF35A4B71E16}" type="pres">
      <dgm:prSet presAssocID="{1BC72B36-5E83-4126-B906-90E113455A00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1C738EF-E035-4AAD-A910-53F2FF232BFE}" type="pres">
      <dgm:prSet presAssocID="{4731297D-5ED4-4F9C-8558-0E35ED2B3370}" presName="spacer" presStyleCnt="0"/>
      <dgm:spPr/>
    </dgm:pt>
    <dgm:pt modelId="{D3A26176-5B79-4C70-9D6E-C82A915BCA99}" type="pres">
      <dgm:prSet presAssocID="{91F449CA-7546-4177-A441-874D02F9D8A6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801C00DB-956E-4F10-BF06-9C0F25261279}" type="pres">
      <dgm:prSet presAssocID="{30F2C5F3-A348-454D-8CB1-5087E53ED567}" presName="spacer" presStyleCnt="0"/>
      <dgm:spPr/>
    </dgm:pt>
    <dgm:pt modelId="{8EA02B74-1D3D-4D26-9D5E-1155DA034F76}" type="pres">
      <dgm:prSet presAssocID="{C32FA41C-61B2-4450-A91B-BB84FFECD70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6953388-4E64-40F5-B4B8-BE763C7F5289}" type="pres">
      <dgm:prSet presAssocID="{25D5C678-B59C-49F9-937E-AD7F07D28945}" presName="spacer" presStyleCnt="0"/>
      <dgm:spPr/>
    </dgm:pt>
    <dgm:pt modelId="{DDD9FECA-DB2B-4981-B0C1-3FDC7CA26240}" type="pres">
      <dgm:prSet presAssocID="{FB533847-53B8-4F9C-A645-A7D72317D6E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1FA169DD-A50C-4F9C-9691-F74C7D3FA79E}" type="pres">
      <dgm:prSet presAssocID="{D8957763-DB00-4FE7-8CAD-6E074E9D4DC0}" presName="spacer" presStyleCnt="0"/>
      <dgm:spPr/>
    </dgm:pt>
    <dgm:pt modelId="{C93E429E-1BD9-45FF-9460-01CCBA1C119F}" type="pres">
      <dgm:prSet presAssocID="{7C27A4C8-074B-4029-8A2F-2E62628296A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15D70703-9C6C-4BAD-A8CD-B3BA4B29D2EE}" srcId="{37DC6D64-03E8-475E-B7EA-6F5D1E195B73}" destId="{91F449CA-7546-4177-A441-874D02F9D8A6}" srcOrd="6" destOrd="0" parTransId="{DD326AF0-B3B1-4D04-A1D3-B56AD59A085D}" sibTransId="{30F2C5F3-A348-454D-8CB1-5087E53ED567}"/>
    <dgm:cxn modelId="{DEEB930C-B06F-4591-A2AC-816C94340224}" type="presOf" srcId="{FB092F0A-ECF0-4C67-8D2F-C0F916F54C5D}" destId="{E3407B50-906A-47A2-A917-CA5F1A00756C}" srcOrd="0" destOrd="2" presId="urn:microsoft.com/office/officeart/2005/8/layout/vList2"/>
    <dgm:cxn modelId="{19340816-6ABB-40AD-9D51-2CCF5AFB5035}" srcId="{37DC6D64-03E8-475E-B7EA-6F5D1E195B73}" destId="{0D49D723-2737-410E-9871-6D9BD0697DBE}" srcOrd="4" destOrd="0" parTransId="{C194B44E-D134-4F1E-985F-0919FFE69857}" sibTransId="{9C6AD6F3-9FCA-47A8-9276-2DB7D8961524}"/>
    <dgm:cxn modelId="{8F41E317-FAA5-4308-94C8-7FE3A63B68BB}" type="presOf" srcId="{91F449CA-7546-4177-A441-874D02F9D8A6}" destId="{D3A26176-5B79-4C70-9D6E-C82A915BCA99}" srcOrd="0" destOrd="0" presId="urn:microsoft.com/office/officeart/2005/8/layout/vList2"/>
    <dgm:cxn modelId="{C63F711A-27EF-4C81-A2C3-41EFA9FB98F0}" srcId="{37DC6D64-03E8-475E-B7EA-6F5D1E195B73}" destId="{C32FA41C-61B2-4450-A91B-BB84FFECD70B}" srcOrd="7" destOrd="0" parTransId="{A68C87BB-EC05-4DF2-B2AB-E94522D281B0}" sibTransId="{25D5C678-B59C-49F9-937E-AD7F07D28945}"/>
    <dgm:cxn modelId="{B8CD1729-B7AE-42D9-9DC2-1207CB1D6B02}" type="presOf" srcId="{1BC72B36-5E83-4126-B906-90E113455A00}" destId="{3B794D50-F1F2-45A4-8D26-DF35A4B71E16}" srcOrd="0" destOrd="0" presId="urn:microsoft.com/office/officeart/2005/8/layout/vList2"/>
    <dgm:cxn modelId="{A806CD29-0969-4EA1-A012-B1643E549B20}" srcId="{37DC6D64-03E8-475E-B7EA-6F5D1E195B73}" destId="{BA31EE15-7D18-41CB-9F2A-3447C8F10742}" srcOrd="3" destOrd="0" parTransId="{56FF7C94-4DBD-4B7C-826F-8A6ADB42D75F}" sibTransId="{C46A8E4C-1788-40A4-9CB3-9114CB4D6B3C}"/>
    <dgm:cxn modelId="{7F726F2C-58FE-4194-B9DC-C377AC6D17C9}" type="presOf" srcId="{40FC76D2-0676-4F6D-958F-766E31E66463}" destId="{68CB2878-E4DB-49D5-9EBE-5F7FA98B7227}" srcOrd="0" destOrd="0" presId="urn:microsoft.com/office/officeart/2005/8/layout/vList2"/>
    <dgm:cxn modelId="{E889FD2F-240D-4F72-8ACB-350FC31711D5}" srcId="{A23742A0-A80B-462B-AFFB-F6FD5D9EEBAF}" destId="{6C3BDAF0-6904-4CE7-B281-860725FC6E40}" srcOrd="1" destOrd="0" parTransId="{BB839E6F-F75F-46D6-92BD-EC298A2D097B}" sibTransId="{A5E4A527-E8A8-436E-91AC-BFDBAC234AE2}"/>
    <dgm:cxn modelId="{1462E335-C9E0-4752-BE39-CA3F11A7A468}" srcId="{37DC6D64-03E8-475E-B7EA-6F5D1E195B73}" destId="{1BC72B36-5E83-4126-B906-90E113455A00}" srcOrd="5" destOrd="0" parTransId="{3221A321-FD2E-4906-9D54-C48109470576}" sibTransId="{4731297D-5ED4-4F9C-8558-0E35ED2B3370}"/>
    <dgm:cxn modelId="{24BD2738-CDDA-448E-9A58-E54B091CC8B0}" type="presOf" srcId="{FB533847-53B8-4F9C-A645-A7D72317D6EC}" destId="{DDD9FECA-DB2B-4981-B0C1-3FDC7CA26240}" srcOrd="0" destOrd="0" presId="urn:microsoft.com/office/officeart/2005/8/layout/vList2"/>
    <dgm:cxn modelId="{BE83FC38-B8BD-42EA-BA2D-E5A6F05CBB00}" srcId="{37DC6D64-03E8-475E-B7EA-6F5D1E195B73}" destId="{A23742A0-A80B-462B-AFFB-F6FD5D9EEBAF}" srcOrd="1" destOrd="0" parTransId="{67D3D230-145A-4376-BB8B-2E5A25B7D09A}" sibTransId="{9B70C9AF-495E-4A73-B4B9-215A4B3E5C16}"/>
    <dgm:cxn modelId="{4D642363-11CC-4652-9E5F-5B526E4D6BC4}" srcId="{0D49D723-2737-410E-9871-6D9BD0697DBE}" destId="{F89E8FEE-5068-4AAA-8364-0FDA509770B5}" srcOrd="0" destOrd="0" parTransId="{8893C518-10C3-4231-979C-E49B96DBE514}" sibTransId="{4E088850-CC87-423B-8386-DA2F5C700692}"/>
    <dgm:cxn modelId="{3063A343-6FA0-435C-AF87-C25EAF12CC0B}" srcId="{37DC6D64-03E8-475E-B7EA-6F5D1E195B73}" destId="{FB533847-53B8-4F9C-A645-A7D72317D6EC}" srcOrd="8" destOrd="0" parTransId="{23F30393-3DCE-47D2-91BC-5AD334E88277}" sibTransId="{D8957763-DB00-4FE7-8CAD-6E074E9D4DC0}"/>
    <dgm:cxn modelId="{ECF49465-11FC-42ED-9874-C9B9E760C849}" srcId="{A23742A0-A80B-462B-AFFB-F6FD5D9EEBAF}" destId="{9CD19740-13BD-4757-86F6-488E981FDBF6}" srcOrd="0" destOrd="0" parTransId="{88281ADD-1F9C-40B6-864F-76C589C131AA}" sibTransId="{21C1C345-3A3A-4412-BAB2-F8BCF568C0ED}"/>
    <dgm:cxn modelId="{DC28D24C-2D2C-46C4-B697-8DCB965E85CD}" srcId="{0D49D723-2737-410E-9871-6D9BD0697DBE}" destId="{B13CAE25-AA89-4041-A090-0975B50CEB4B}" srcOrd="1" destOrd="0" parTransId="{3BA4783E-1736-416F-8894-B24F86187AD2}" sibTransId="{71925169-CD86-41DC-80B6-D9208195CBDB}"/>
    <dgm:cxn modelId="{8AB84A6D-131A-4944-95EE-1B01B24B9347}" srcId="{37DC6D64-03E8-475E-B7EA-6F5D1E195B73}" destId="{40FC76D2-0676-4F6D-958F-766E31E66463}" srcOrd="2" destOrd="0" parTransId="{C12E9277-3263-4565-8BAE-7C47237D5C92}" sibTransId="{25787494-20C0-4A08-8F1A-62A3C7E95A1B}"/>
    <dgm:cxn modelId="{2EEFD46F-9195-40E9-A4DE-CF72FAB7B75D}" type="presOf" srcId="{9CD19740-13BD-4757-86F6-488E981FDBF6}" destId="{8D2E65CB-B513-43CE-BBA1-9E8F851AF407}" srcOrd="0" destOrd="0" presId="urn:microsoft.com/office/officeart/2005/8/layout/vList2"/>
    <dgm:cxn modelId="{03B82870-813A-458D-B261-BD88F24A5997}" type="presOf" srcId="{7C27A4C8-074B-4029-8A2F-2E62628296A0}" destId="{C93E429E-1BD9-45FF-9460-01CCBA1C119F}" srcOrd="0" destOrd="0" presId="urn:microsoft.com/office/officeart/2005/8/layout/vList2"/>
    <dgm:cxn modelId="{9C6C9176-99E5-458C-92A9-EE95245C789E}" type="presOf" srcId="{F89E8FEE-5068-4AAA-8364-0FDA509770B5}" destId="{E3407B50-906A-47A2-A917-CA5F1A00756C}" srcOrd="0" destOrd="0" presId="urn:microsoft.com/office/officeart/2005/8/layout/vList2"/>
    <dgm:cxn modelId="{6D40187E-8FFA-4751-A916-416F5B7D9E19}" srcId="{37DC6D64-03E8-475E-B7EA-6F5D1E195B73}" destId="{7C27A4C8-074B-4029-8A2F-2E62628296A0}" srcOrd="9" destOrd="0" parTransId="{49927590-C5EB-414F-A305-18D034523679}" sibTransId="{C84EA138-0EE9-43B6-B4A5-7D4C29EAAEE0}"/>
    <dgm:cxn modelId="{087D5381-7D9A-49FB-94D6-2AFD37074CDF}" type="presOf" srcId="{0D49D723-2737-410E-9871-6D9BD0697DBE}" destId="{046EBAFA-12AB-4829-968A-E921048D33D3}" srcOrd="0" destOrd="0" presId="urn:microsoft.com/office/officeart/2005/8/layout/vList2"/>
    <dgm:cxn modelId="{3838FD89-2C47-4FC9-A579-758FF453BDFD}" type="presOf" srcId="{E576C604-08F1-444C-991F-9648A92B4586}" destId="{FE72C924-29BE-4E85-AA08-3E42A5494DB8}" srcOrd="0" destOrd="0" presId="urn:microsoft.com/office/officeart/2005/8/layout/vList2"/>
    <dgm:cxn modelId="{96205D8C-1E40-4463-BC9A-04BD4C5E0164}" type="presOf" srcId="{6C3BDAF0-6904-4CE7-B281-860725FC6E40}" destId="{8D2E65CB-B513-43CE-BBA1-9E8F851AF407}" srcOrd="0" destOrd="1" presId="urn:microsoft.com/office/officeart/2005/8/layout/vList2"/>
    <dgm:cxn modelId="{1AAA4691-1B9A-41CC-99C8-7DCEDBA20D84}" type="presOf" srcId="{A23742A0-A80B-462B-AFFB-F6FD5D9EEBAF}" destId="{DD28389C-6A72-4AB8-AF6E-51C4B3F3B80E}" srcOrd="0" destOrd="0" presId="urn:microsoft.com/office/officeart/2005/8/layout/vList2"/>
    <dgm:cxn modelId="{879D61B0-B9A3-4373-B7FF-A7812E28402D}" type="presOf" srcId="{C32FA41C-61B2-4450-A91B-BB84FFECD70B}" destId="{8EA02B74-1D3D-4D26-9D5E-1155DA034F76}" srcOrd="0" destOrd="0" presId="urn:microsoft.com/office/officeart/2005/8/layout/vList2"/>
    <dgm:cxn modelId="{E459FAB5-C8C2-49D9-A812-53B09936D71F}" type="presOf" srcId="{B13CAE25-AA89-4041-A090-0975B50CEB4B}" destId="{E3407B50-906A-47A2-A917-CA5F1A00756C}" srcOrd="0" destOrd="1" presId="urn:microsoft.com/office/officeart/2005/8/layout/vList2"/>
    <dgm:cxn modelId="{FA0747C7-CA04-482B-8C95-E44AF730808C}" srcId="{0D49D723-2737-410E-9871-6D9BD0697DBE}" destId="{FB092F0A-ECF0-4C67-8D2F-C0F916F54C5D}" srcOrd="2" destOrd="0" parTransId="{BBDF5CF6-3521-4186-96DD-D7A395DF7F89}" sibTransId="{7E2DB81E-1398-4481-8795-43A2B2E57B78}"/>
    <dgm:cxn modelId="{E3F0FFD6-0269-47A8-88A4-BFEDCC51A41C}" srcId="{37DC6D64-03E8-475E-B7EA-6F5D1E195B73}" destId="{E576C604-08F1-444C-991F-9648A92B4586}" srcOrd="0" destOrd="0" parTransId="{E56FAF38-4F98-4458-81FD-F25263C712FC}" sibTransId="{3B7B5EE8-02FD-4089-AB6C-AAEDA2F25A0D}"/>
    <dgm:cxn modelId="{EB3064E6-2643-442C-B4E5-AD9FA456BAED}" type="presOf" srcId="{BA31EE15-7D18-41CB-9F2A-3447C8F10742}" destId="{F29C404E-4366-4536-A006-B3E5E55CC490}" srcOrd="0" destOrd="0" presId="urn:microsoft.com/office/officeart/2005/8/layout/vList2"/>
    <dgm:cxn modelId="{CA17F8F4-BC0F-4EC6-AD77-F7F59F7AFA3D}" type="presOf" srcId="{37DC6D64-03E8-475E-B7EA-6F5D1E195B73}" destId="{9FC0CE76-A3C0-4EE0-8281-C12A1FFADDB6}" srcOrd="0" destOrd="0" presId="urn:microsoft.com/office/officeart/2005/8/layout/vList2"/>
    <dgm:cxn modelId="{94343856-5A74-4BC1-A6E1-C9B5960DAABF}" type="presParOf" srcId="{9FC0CE76-A3C0-4EE0-8281-C12A1FFADDB6}" destId="{FE72C924-29BE-4E85-AA08-3E42A5494DB8}" srcOrd="0" destOrd="0" presId="urn:microsoft.com/office/officeart/2005/8/layout/vList2"/>
    <dgm:cxn modelId="{A8BF0F23-F8FC-4399-B6C1-156C877CCF00}" type="presParOf" srcId="{9FC0CE76-A3C0-4EE0-8281-C12A1FFADDB6}" destId="{5F58EB09-CE67-4A71-926C-1BEA258E367E}" srcOrd="1" destOrd="0" presId="urn:microsoft.com/office/officeart/2005/8/layout/vList2"/>
    <dgm:cxn modelId="{E03D2EC5-4DF4-4F1A-A4E7-FC711037D92D}" type="presParOf" srcId="{9FC0CE76-A3C0-4EE0-8281-C12A1FFADDB6}" destId="{DD28389C-6A72-4AB8-AF6E-51C4B3F3B80E}" srcOrd="2" destOrd="0" presId="urn:microsoft.com/office/officeart/2005/8/layout/vList2"/>
    <dgm:cxn modelId="{48398593-446E-4335-A09D-50544F3684D0}" type="presParOf" srcId="{9FC0CE76-A3C0-4EE0-8281-C12A1FFADDB6}" destId="{8D2E65CB-B513-43CE-BBA1-9E8F851AF407}" srcOrd="3" destOrd="0" presId="urn:microsoft.com/office/officeart/2005/8/layout/vList2"/>
    <dgm:cxn modelId="{6F3A96F4-3D48-4E51-901E-571FC45457D4}" type="presParOf" srcId="{9FC0CE76-A3C0-4EE0-8281-C12A1FFADDB6}" destId="{68CB2878-E4DB-49D5-9EBE-5F7FA98B7227}" srcOrd="4" destOrd="0" presId="urn:microsoft.com/office/officeart/2005/8/layout/vList2"/>
    <dgm:cxn modelId="{F9E4634B-8D35-444F-A0B1-8EB5EB2CCD16}" type="presParOf" srcId="{9FC0CE76-A3C0-4EE0-8281-C12A1FFADDB6}" destId="{CDA2797D-F8B3-4296-8DDB-3BD1D97EACEC}" srcOrd="5" destOrd="0" presId="urn:microsoft.com/office/officeart/2005/8/layout/vList2"/>
    <dgm:cxn modelId="{2ADC97DE-62E6-4AE1-8DB4-01447AB0AA1C}" type="presParOf" srcId="{9FC0CE76-A3C0-4EE0-8281-C12A1FFADDB6}" destId="{F29C404E-4366-4536-A006-B3E5E55CC490}" srcOrd="6" destOrd="0" presId="urn:microsoft.com/office/officeart/2005/8/layout/vList2"/>
    <dgm:cxn modelId="{F4891315-4185-4264-A274-FEA10986D014}" type="presParOf" srcId="{9FC0CE76-A3C0-4EE0-8281-C12A1FFADDB6}" destId="{2BFF4EAB-CE2C-4B4C-9035-A6DF5FC5A08A}" srcOrd="7" destOrd="0" presId="urn:microsoft.com/office/officeart/2005/8/layout/vList2"/>
    <dgm:cxn modelId="{487C56C1-C9CE-4D57-8476-B46F4B5076F0}" type="presParOf" srcId="{9FC0CE76-A3C0-4EE0-8281-C12A1FFADDB6}" destId="{046EBAFA-12AB-4829-968A-E921048D33D3}" srcOrd="8" destOrd="0" presId="urn:microsoft.com/office/officeart/2005/8/layout/vList2"/>
    <dgm:cxn modelId="{99B56D3A-5D83-4792-B058-303C784B9EFC}" type="presParOf" srcId="{9FC0CE76-A3C0-4EE0-8281-C12A1FFADDB6}" destId="{E3407B50-906A-47A2-A917-CA5F1A00756C}" srcOrd="9" destOrd="0" presId="urn:microsoft.com/office/officeart/2005/8/layout/vList2"/>
    <dgm:cxn modelId="{8CBC371B-46CC-429F-A904-3D80B932AB86}" type="presParOf" srcId="{9FC0CE76-A3C0-4EE0-8281-C12A1FFADDB6}" destId="{3B794D50-F1F2-45A4-8D26-DF35A4B71E16}" srcOrd="10" destOrd="0" presId="urn:microsoft.com/office/officeart/2005/8/layout/vList2"/>
    <dgm:cxn modelId="{DB5AECDE-6EAB-4F4B-AB36-D5407793BF59}" type="presParOf" srcId="{9FC0CE76-A3C0-4EE0-8281-C12A1FFADDB6}" destId="{81C738EF-E035-4AAD-A910-53F2FF232BFE}" srcOrd="11" destOrd="0" presId="urn:microsoft.com/office/officeart/2005/8/layout/vList2"/>
    <dgm:cxn modelId="{DD3F0A9C-1A6B-47BE-B7D4-078622C55B61}" type="presParOf" srcId="{9FC0CE76-A3C0-4EE0-8281-C12A1FFADDB6}" destId="{D3A26176-5B79-4C70-9D6E-C82A915BCA99}" srcOrd="12" destOrd="0" presId="urn:microsoft.com/office/officeart/2005/8/layout/vList2"/>
    <dgm:cxn modelId="{E5BE610B-22EA-4DC8-8649-5A1D2B89DBBC}" type="presParOf" srcId="{9FC0CE76-A3C0-4EE0-8281-C12A1FFADDB6}" destId="{801C00DB-956E-4F10-BF06-9C0F25261279}" srcOrd="13" destOrd="0" presId="urn:microsoft.com/office/officeart/2005/8/layout/vList2"/>
    <dgm:cxn modelId="{45310573-5673-4E6B-A07C-035321FED990}" type="presParOf" srcId="{9FC0CE76-A3C0-4EE0-8281-C12A1FFADDB6}" destId="{8EA02B74-1D3D-4D26-9D5E-1155DA034F76}" srcOrd="14" destOrd="0" presId="urn:microsoft.com/office/officeart/2005/8/layout/vList2"/>
    <dgm:cxn modelId="{32FFCB0F-CEB9-4EC1-AA97-0F65DB80C60A}" type="presParOf" srcId="{9FC0CE76-A3C0-4EE0-8281-C12A1FFADDB6}" destId="{36953388-4E64-40F5-B4B8-BE763C7F5289}" srcOrd="15" destOrd="0" presId="urn:microsoft.com/office/officeart/2005/8/layout/vList2"/>
    <dgm:cxn modelId="{075F9E9E-9C17-4B8F-9F25-DF5E2986D7F5}" type="presParOf" srcId="{9FC0CE76-A3C0-4EE0-8281-C12A1FFADDB6}" destId="{DDD9FECA-DB2B-4981-B0C1-3FDC7CA26240}" srcOrd="16" destOrd="0" presId="urn:microsoft.com/office/officeart/2005/8/layout/vList2"/>
    <dgm:cxn modelId="{203A3594-6447-4915-A2F1-A45474D0CDE6}" type="presParOf" srcId="{9FC0CE76-A3C0-4EE0-8281-C12A1FFADDB6}" destId="{1FA169DD-A50C-4F9C-9691-F74C7D3FA79E}" srcOrd="17" destOrd="0" presId="urn:microsoft.com/office/officeart/2005/8/layout/vList2"/>
    <dgm:cxn modelId="{205661E8-1F23-4E28-A79D-0DEF1F69B306}" type="presParOf" srcId="{9FC0CE76-A3C0-4EE0-8281-C12A1FFADDB6}" destId="{C93E429E-1BD9-45FF-9460-01CCBA1C119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28124-F66B-4269-B10A-718070FE1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974C37-2EFB-402D-937D-3466B7680AD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2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Ufficio Volontariato e solidarietà</a:t>
          </a:r>
        </a:p>
        <a:p>
          <a:r>
            <a:rPr lang="it-IT" sz="2400" b="0" i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Via Renon 33/b</a:t>
          </a:r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39100 Bolzano</a:t>
          </a:r>
        </a:p>
        <a:p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Tel. +39 0471 416540</a:t>
          </a:r>
        </a:p>
        <a:p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E-Mail: </a:t>
          </a:r>
          <a:r>
            <a:rPr lang="it-IT" sz="2400" b="0" i="0" kern="1200" noProof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volontariato@provincia.bz.it</a:t>
          </a:r>
          <a:endParaRPr lang="it-IT" sz="2400" b="0" i="0" kern="1200" noProof="0" dirty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PEC:</a:t>
          </a:r>
          <a:r>
            <a:rPr lang="it-IT" sz="2400" kern="1200" noProof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i="0" kern="1200" noProof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fs-vs@pec.prov.bz.it</a:t>
          </a:r>
          <a:endParaRPr lang="it-IT" sz="2400" b="0" i="0" kern="1200" noProof="0" dirty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https://volontariato.provincia.bz.it/it/home</a:t>
          </a:r>
          <a:endParaRPr lang="de-DE" sz="2400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8B4B8FF-A16D-4B52-BE57-686B4A96072E}" type="parTrans" cxnId="{A9CD98E9-90C6-4EEB-B227-C404EC1255CC}">
      <dgm:prSet/>
      <dgm:spPr/>
      <dgm:t>
        <a:bodyPr/>
        <a:lstStyle/>
        <a:p>
          <a:endParaRPr lang="de-DE"/>
        </a:p>
      </dgm:t>
    </dgm:pt>
    <dgm:pt modelId="{52B272FA-32AB-4C6D-A52B-8D36A2524AF7}" type="sibTrans" cxnId="{A9CD98E9-90C6-4EEB-B227-C404EC1255CC}">
      <dgm:prSet/>
      <dgm:spPr/>
      <dgm:t>
        <a:bodyPr/>
        <a:lstStyle/>
        <a:p>
          <a:endParaRPr lang="de-DE"/>
        </a:p>
      </dgm:t>
    </dgm:pt>
    <dgm:pt modelId="{5427020D-5A99-49AF-925C-03F974340ED3}" type="pres">
      <dgm:prSet presAssocID="{BE228124-F66B-4269-B10A-718070FE1518}" presName="diagram" presStyleCnt="0">
        <dgm:presLayoutVars>
          <dgm:dir/>
          <dgm:resizeHandles val="exact"/>
        </dgm:presLayoutVars>
      </dgm:prSet>
      <dgm:spPr/>
    </dgm:pt>
    <dgm:pt modelId="{B0280983-9E79-4764-B7F5-EC6A2676DD23}" type="pres">
      <dgm:prSet presAssocID="{91974C37-2EFB-402D-937D-3466B7680AD8}" presName="node" presStyleLbl="node1" presStyleIdx="0" presStyleCnt="1" custScaleX="110345" custLinFactNeighborX="-5172" custLinFactNeighborY="-2336">
        <dgm:presLayoutVars>
          <dgm:bulletEnabled val="1"/>
        </dgm:presLayoutVars>
      </dgm:prSet>
      <dgm:spPr/>
    </dgm:pt>
  </dgm:ptLst>
  <dgm:cxnLst>
    <dgm:cxn modelId="{F2D0B2C4-FC4B-4D5C-A583-D0CD053F9C44}" type="presOf" srcId="{BE228124-F66B-4269-B10A-718070FE1518}" destId="{5427020D-5A99-49AF-925C-03F974340ED3}" srcOrd="0" destOrd="0" presId="urn:microsoft.com/office/officeart/2005/8/layout/default"/>
    <dgm:cxn modelId="{552F75E3-744F-4FC1-93FE-6CE61A456BD4}" type="presOf" srcId="{91974C37-2EFB-402D-937D-3466B7680AD8}" destId="{B0280983-9E79-4764-B7F5-EC6A2676DD23}" srcOrd="0" destOrd="0" presId="urn:microsoft.com/office/officeart/2005/8/layout/default"/>
    <dgm:cxn modelId="{A9CD98E9-90C6-4EEB-B227-C404EC1255CC}" srcId="{BE228124-F66B-4269-B10A-718070FE1518}" destId="{91974C37-2EFB-402D-937D-3466B7680AD8}" srcOrd="0" destOrd="0" parTransId="{28B4B8FF-A16D-4B52-BE57-686B4A96072E}" sibTransId="{52B272FA-32AB-4C6D-A52B-8D36A2524AF7}"/>
    <dgm:cxn modelId="{EAA83AF8-386D-4F3B-94D4-544DC034CE9F}" type="presParOf" srcId="{5427020D-5A99-49AF-925C-03F974340ED3}" destId="{B0280983-9E79-4764-B7F5-EC6A2676DD2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7A7AA-5DDF-4A58-8E9F-70A033A018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E9B7837-BF75-4F1C-8925-B4671D718BAD}">
      <dgm:prSet custT="1"/>
      <dgm:spPr>
        <a:solidFill>
          <a:srgbClr val="FF5050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Organizzazioni di volontariato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0D5700-87AF-4902-9B37-F6BDF747C6FE}" type="parTrans" cxnId="{F893DEDA-D6E2-43AF-BF31-A19C7A3673B9}">
      <dgm:prSet/>
      <dgm:spPr/>
      <dgm:t>
        <a:bodyPr/>
        <a:lstStyle/>
        <a:p>
          <a:endParaRPr lang="de-DE"/>
        </a:p>
      </dgm:t>
    </dgm:pt>
    <dgm:pt modelId="{88303438-C3A8-4451-8C79-5DF5FE686D64}" type="sibTrans" cxnId="{F893DEDA-D6E2-43AF-BF31-A19C7A3673B9}">
      <dgm:prSet/>
      <dgm:spPr/>
      <dgm:t>
        <a:bodyPr/>
        <a:lstStyle/>
        <a:p>
          <a:endParaRPr lang="de-DE"/>
        </a:p>
      </dgm:t>
    </dgm:pt>
    <dgm:pt modelId="{9A93E016-691F-4D27-BB96-8839845DE892}">
      <dgm:prSet custT="1"/>
      <dgm:spPr>
        <a:solidFill>
          <a:srgbClr val="FF5050"/>
        </a:solidFill>
        <a:ln>
          <a:noFill/>
        </a:ln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Associazioni di promozione sociale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0776E7-DD9F-424E-A7AC-0B914E1DE70C}" type="parTrans" cxnId="{A2171707-3E2C-4F46-BB58-E232616E9A50}">
      <dgm:prSet/>
      <dgm:spPr/>
      <dgm:t>
        <a:bodyPr/>
        <a:lstStyle/>
        <a:p>
          <a:endParaRPr lang="de-DE"/>
        </a:p>
      </dgm:t>
    </dgm:pt>
    <dgm:pt modelId="{01BD3629-8054-46DC-96FE-28A6FBB8D393}" type="sibTrans" cxnId="{A2171707-3E2C-4F46-BB58-E232616E9A50}">
      <dgm:prSet/>
      <dgm:spPr/>
      <dgm:t>
        <a:bodyPr/>
        <a:lstStyle/>
        <a:p>
          <a:endParaRPr lang="de-DE"/>
        </a:p>
      </dgm:t>
    </dgm:pt>
    <dgm:pt modelId="{D61F4A54-6A27-47B6-AB13-AE39B59448FC}">
      <dgm:prSet custT="1"/>
      <dgm:spPr>
        <a:solidFill>
          <a:srgbClr val="FF5050"/>
        </a:solidFill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Altri enti del Terzo settore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440E65-0122-4323-B73B-5E832E7CC0E8}" type="parTrans" cxnId="{7909969E-86E3-4885-8EE1-59DAB5444591}">
      <dgm:prSet/>
      <dgm:spPr/>
      <dgm:t>
        <a:bodyPr/>
        <a:lstStyle/>
        <a:p>
          <a:endParaRPr lang="de-DE"/>
        </a:p>
      </dgm:t>
    </dgm:pt>
    <dgm:pt modelId="{C3CCD15A-06F7-407F-99BE-8C5199ABEBF2}" type="sibTrans" cxnId="{7909969E-86E3-4885-8EE1-59DAB5444591}">
      <dgm:prSet/>
      <dgm:spPr/>
      <dgm:t>
        <a:bodyPr/>
        <a:lstStyle/>
        <a:p>
          <a:endParaRPr lang="de-DE"/>
        </a:p>
      </dgm:t>
    </dgm:pt>
    <dgm:pt modelId="{C59CA890-0C2C-4701-8DA8-A84A4DBFFEF2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Enti filantropici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E73375-B92D-4028-B727-8E29F1BE31C1}" type="parTrans" cxnId="{18CE8EB3-1C5D-4577-8DCB-6FF53F05704E}">
      <dgm:prSet/>
      <dgm:spPr/>
      <dgm:t>
        <a:bodyPr/>
        <a:lstStyle/>
        <a:p>
          <a:endParaRPr lang="de-DE"/>
        </a:p>
      </dgm:t>
    </dgm:pt>
    <dgm:pt modelId="{4D5D78F6-53EA-4C9F-A0C9-04374BD93C60}" type="sibTrans" cxnId="{18CE8EB3-1C5D-4577-8DCB-6FF53F05704E}">
      <dgm:prSet/>
      <dgm:spPr/>
      <dgm:t>
        <a:bodyPr/>
        <a:lstStyle/>
        <a:p>
          <a:endParaRPr lang="de-DE"/>
        </a:p>
      </dgm:t>
    </dgm:pt>
    <dgm:pt modelId="{2ECD6FAE-293C-4627-9D30-103A1FE7C84A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Reti associative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BB79E5-55BB-435E-97BC-0C4BD3D82963}" type="parTrans" cxnId="{651D50FD-192C-4938-8D99-96F3265B1323}">
      <dgm:prSet/>
      <dgm:spPr/>
      <dgm:t>
        <a:bodyPr/>
        <a:lstStyle/>
        <a:p>
          <a:endParaRPr lang="de-DE"/>
        </a:p>
      </dgm:t>
    </dgm:pt>
    <dgm:pt modelId="{3A131E27-4E55-4732-A572-7B91E4F21C96}" type="sibTrans" cxnId="{651D50FD-192C-4938-8D99-96F3265B1323}">
      <dgm:prSet/>
      <dgm:spPr/>
      <dgm:t>
        <a:bodyPr/>
        <a:lstStyle/>
        <a:p>
          <a:endParaRPr lang="de-DE"/>
        </a:p>
      </dgm:t>
    </dgm:pt>
    <dgm:pt modelId="{C9A7B64A-2132-4B78-B636-02726553064E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Società di mutuo soccorso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1B8B88-8864-4BDE-BB22-BB9AE2640260}" type="parTrans" cxnId="{1B746977-0E89-4444-A960-7E3FD6DBBDE3}">
      <dgm:prSet/>
      <dgm:spPr/>
      <dgm:t>
        <a:bodyPr/>
        <a:lstStyle/>
        <a:p>
          <a:endParaRPr lang="de-DE"/>
        </a:p>
      </dgm:t>
    </dgm:pt>
    <dgm:pt modelId="{2F191801-E46E-45C6-A819-CE237B1CA689}" type="sibTrans" cxnId="{1B746977-0E89-4444-A960-7E3FD6DBBDE3}">
      <dgm:prSet/>
      <dgm:spPr/>
      <dgm:t>
        <a:bodyPr/>
        <a:lstStyle/>
        <a:p>
          <a:endParaRPr lang="de-DE"/>
        </a:p>
      </dgm:t>
    </dgm:pt>
    <dgm:pt modelId="{49919A70-285A-46AB-A1D9-D06134182F09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Imprese sociali, incluse le cooperative sociali</a:t>
          </a:r>
          <a:endParaRPr lang="de-DE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404258-5384-4BB5-9611-7D813FE4E4D2}" type="parTrans" cxnId="{A2129F30-3133-4C83-B3E5-AD183F1D429B}">
      <dgm:prSet/>
      <dgm:spPr/>
      <dgm:t>
        <a:bodyPr/>
        <a:lstStyle/>
        <a:p>
          <a:endParaRPr lang="de-DE"/>
        </a:p>
      </dgm:t>
    </dgm:pt>
    <dgm:pt modelId="{24B5CF61-1CA0-4EDB-8472-880037B28B4D}" type="sibTrans" cxnId="{A2129F30-3133-4C83-B3E5-AD183F1D429B}">
      <dgm:prSet/>
      <dgm:spPr/>
      <dgm:t>
        <a:bodyPr/>
        <a:lstStyle/>
        <a:p>
          <a:endParaRPr lang="de-DE"/>
        </a:p>
      </dgm:t>
    </dgm:pt>
    <dgm:pt modelId="{F7AB152C-030E-4536-9A2B-F95F5A828E3A}" type="pres">
      <dgm:prSet presAssocID="{77A7A7AA-5DDF-4A58-8E9F-70A033A0184B}" presName="diagram" presStyleCnt="0">
        <dgm:presLayoutVars>
          <dgm:dir/>
          <dgm:resizeHandles val="exact"/>
        </dgm:presLayoutVars>
      </dgm:prSet>
      <dgm:spPr/>
    </dgm:pt>
    <dgm:pt modelId="{D9D06ADE-B378-4A23-8685-2CCC624999DC}" type="pres">
      <dgm:prSet presAssocID="{1E9B7837-BF75-4F1C-8925-B4671D718BAD}" presName="node" presStyleLbl="node1" presStyleIdx="0" presStyleCnt="7">
        <dgm:presLayoutVars>
          <dgm:bulletEnabled val="1"/>
        </dgm:presLayoutVars>
      </dgm:prSet>
      <dgm:spPr/>
    </dgm:pt>
    <dgm:pt modelId="{281462AA-34FA-4C3B-B012-8C84801A08BF}" type="pres">
      <dgm:prSet presAssocID="{88303438-C3A8-4451-8C79-5DF5FE686D64}" presName="sibTrans" presStyleCnt="0"/>
      <dgm:spPr/>
    </dgm:pt>
    <dgm:pt modelId="{46B85630-C2B2-4836-A821-4CD690F03DA4}" type="pres">
      <dgm:prSet presAssocID="{9A93E016-691F-4D27-BB96-8839845DE892}" presName="node" presStyleLbl="node1" presStyleIdx="1" presStyleCnt="7" custLinFactNeighborY="-5447">
        <dgm:presLayoutVars>
          <dgm:bulletEnabled val="1"/>
        </dgm:presLayoutVars>
      </dgm:prSet>
      <dgm:spPr/>
    </dgm:pt>
    <dgm:pt modelId="{4B1C8659-33D4-40D4-A72F-C8B7BB46D800}" type="pres">
      <dgm:prSet presAssocID="{01BD3629-8054-46DC-96FE-28A6FBB8D393}" presName="sibTrans" presStyleCnt="0"/>
      <dgm:spPr/>
    </dgm:pt>
    <dgm:pt modelId="{FC1118E7-ADE7-4E4C-80C7-5B5FA2334A77}" type="pres">
      <dgm:prSet presAssocID="{D61F4A54-6A27-47B6-AB13-AE39B59448FC}" presName="node" presStyleLbl="node1" presStyleIdx="2" presStyleCnt="7">
        <dgm:presLayoutVars>
          <dgm:bulletEnabled val="1"/>
        </dgm:presLayoutVars>
      </dgm:prSet>
      <dgm:spPr/>
    </dgm:pt>
    <dgm:pt modelId="{9E792040-0C11-499C-A16A-1387F2089420}" type="pres">
      <dgm:prSet presAssocID="{C3CCD15A-06F7-407F-99BE-8C5199ABEBF2}" presName="sibTrans" presStyleCnt="0"/>
      <dgm:spPr/>
    </dgm:pt>
    <dgm:pt modelId="{6224BC05-89EE-473A-8204-C1D0D376CE59}" type="pres">
      <dgm:prSet presAssocID="{C59CA890-0C2C-4701-8DA8-A84A4DBFFEF2}" presName="node" presStyleLbl="node1" presStyleIdx="3" presStyleCnt="7">
        <dgm:presLayoutVars>
          <dgm:bulletEnabled val="1"/>
        </dgm:presLayoutVars>
      </dgm:prSet>
      <dgm:spPr/>
    </dgm:pt>
    <dgm:pt modelId="{37AD4194-8538-4B4F-BA92-0729BFD881D5}" type="pres">
      <dgm:prSet presAssocID="{4D5D78F6-53EA-4C9F-A0C9-04374BD93C60}" presName="sibTrans" presStyleCnt="0"/>
      <dgm:spPr/>
    </dgm:pt>
    <dgm:pt modelId="{63C9DC57-750D-4210-91F0-D85A99EF3187}" type="pres">
      <dgm:prSet presAssocID="{2ECD6FAE-293C-4627-9D30-103A1FE7C84A}" presName="node" presStyleLbl="node1" presStyleIdx="4" presStyleCnt="7">
        <dgm:presLayoutVars>
          <dgm:bulletEnabled val="1"/>
        </dgm:presLayoutVars>
      </dgm:prSet>
      <dgm:spPr/>
    </dgm:pt>
    <dgm:pt modelId="{834257EC-E313-4D09-AE87-B55DD27598D2}" type="pres">
      <dgm:prSet presAssocID="{3A131E27-4E55-4732-A572-7B91E4F21C96}" presName="sibTrans" presStyleCnt="0"/>
      <dgm:spPr/>
    </dgm:pt>
    <dgm:pt modelId="{703603BC-B5D7-4C06-8453-0A9445C06822}" type="pres">
      <dgm:prSet presAssocID="{C9A7B64A-2132-4B78-B636-02726553064E}" presName="node" presStyleLbl="node1" presStyleIdx="5" presStyleCnt="7">
        <dgm:presLayoutVars>
          <dgm:bulletEnabled val="1"/>
        </dgm:presLayoutVars>
      </dgm:prSet>
      <dgm:spPr/>
    </dgm:pt>
    <dgm:pt modelId="{D0EA073E-4B87-4403-A7A4-16BD0867792A}" type="pres">
      <dgm:prSet presAssocID="{2F191801-E46E-45C6-A819-CE237B1CA689}" presName="sibTrans" presStyleCnt="0"/>
      <dgm:spPr/>
    </dgm:pt>
    <dgm:pt modelId="{FB3E85D6-B81D-47F1-8C5A-F1439F9E4675}" type="pres">
      <dgm:prSet presAssocID="{49919A70-285A-46AB-A1D9-D06134182F09}" presName="node" presStyleLbl="node1" presStyleIdx="6" presStyleCnt="7">
        <dgm:presLayoutVars>
          <dgm:bulletEnabled val="1"/>
        </dgm:presLayoutVars>
      </dgm:prSet>
      <dgm:spPr/>
    </dgm:pt>
  </dgm:ptLst>
  <dgm:cxnLst>
    <dgm:cxn modelId="{A2171707-3E2C-4F46-BB58-E232616E9A50}" srcId="{77A7A7AA-5DDF-4A58-8E9F-70A033A0184B}" destId="{9A93E016-691F-4D27-BB96-8839845DE892}" srcOrd="1" destOrd="0" parTransId="{F00776E7-DD9F-424E-A7AC-0B914E1DE70C}" sibTransId="{01BD3629-8054-46DC-96FE-28A6FBB8D393}"/>
    <dgm:cxn modelId="{85519329-AC26-47A0-909C-BA45D855848C}" type="presOf" srcId="{9A93E016-691F-4D27-BB96-8839845DE892}" destId="{46B85630-C2B2-4836-A821-4CD690F03DA4}" srcOrd="0" destOrd="0" presId="urn:microsoft.com/office/officeart/2005/8/layout/default"/>
    <dgm:cxn modelId="{A2129F30-3133-4C83-B3E5-AD183F1D429B}" srcId="{77A7A7AA-5DDF-4A58-8E9F-70A033A0184B}" destId="{49919A70-285A-46AB-A1D9-D06134182F09}" srcOrd="6" destOrd="0" parTransId="{CF404258-5384-4BB5-9611-7D813FE4E4D2}" sibTransId="{24B5CF61-1CA0-4EDB-8472-880037B28B4D}"/>
    <dgm:cxn modelId="{9FCF7F39-3562-4373-8A02-1026147AF1C5}" type="presOf" srcId="{1E9B7837-BF75-4F1C-8925-B4671D718BAD}" destId="{D9D06ADE-B378-4A23-8685-2CCC624999DC}" srcOrd="0" destOrd="0" presId="urn:microsoft.com/office/officeart/2005/8/layout/default"/>
    <dgm:cxn modelId="{1B746977-0E89-4444-A960-7E3FD6DBBDE3}" srcId="{77A7A7AA-5DDF-4A58-8E9F-70A033A0184B}" destId="{C9A7B64A-2132-4B78-B636-02726553064E}" srcOrd="5" destOrd="0" parTransId="{5C1B8B88-8864-4BDE-BB22-BB9AE2640260}" sibTransId="{2F191801-E46E-45C6-A819-CE237B1CA689}"/>
    <dgm:cxn modelId="{48138087-C8C6-4D5F-9D1F-87F4865D8307}" type="presOf" srcId="{D61F4A54-6A27-47B6-AB13-AE39B59448FC}" destId="{FC1118E7-ADE7-4E4C-80C7-5B5FA2334A77}" srcOrd="0" destOrd="0" presId="urn:microsoft.com/office/officeart/2005/8/layout/default"/>
    <dgm:cxn modelId="{7909969E-86E3-4885-8EE1-59DAB5444591}" srcId="{77A7A7AA-5DDF-4A58-8E9F-70A033A0184B}" destId="{D61F4A54-6A27-47B6-AB13-AE39B59448FC}" srcOrd="2" destOrd="0" parTransId="{7B440E65-0122-4323-B73B-5E832E7CC0E8}" sibTransId="{C3CCD15A-06F7-407F-99BE-8C5199ABEBF2}"/>
    <dgm:cxn modelId="{2A708CA1-675F-4902-8DA5-1BE2FE2748D4}" type="presOf" srcId="{77A7A7AA-5DDF-4A58-8E9F-70A033A0184B}" destId="{F7AB152C-030E-4536-9A2B-F95F5A828E3A}" srcOrd="0" destOrd="0" presId="urn:microsoft.com/office/officeart/2005/8/layout/default"/>
    <dgm:cxn modelId="{18CE8EB3-1C5D-4577-8DCB-6FF53F05704E}" srcId="{77A7A7AA-5DDF-4A58-8E9F-70A033A0184B}" destId="{C59CA890-0C2C-4701-8DA8-A84A4DBFFEF2}" srcOrd="3" destOrd="0" parTransId="{6CE73375-B92D-4028-B727-8E29F1BE31C1}" sibTransId="{4D5D78F6-53EA-4C9F-A0C9-04374BD93C60}"/>
    <dgm:cxn modelId="{BC0BD8BB-67A9-49AD-9E3D-4F02FD652149}" type="presOf" srcId="{49919A70-285A-46AB-A1D9-D06134182F09}" destId="{FB3E85D6-B81D-47F1-8C5A-F1439F9E4675}" srcOrd="0" destOrd="0" presId="urn:microsoft.com/office/officeart/2005/8/layout/default"/>
    <dgm:cxn modelId="{D7D498C3-E871-4E97-A6C0-2CFFB1D3632E}" type="presOf" srcId="{C9A7B64A-2132-4B78-B636-02726553064E}" destId="{703603BC-B5D7-4C06-8453-0A9445C06822}" srcOrd="0" destOrd="0" presId="urn:microsoft.com/office/officeart/2005/8/layout/default"/>
    <dgm:cxn modelId="{F893DEDA-D6E2-43AF-BF31-A19C7A3673B9}" srcId="{77A7A7AA-5DDF-4A58-8E9F-70A033A0184B}" destId="{1E9B7837-BF75-4F1C-8925-B4671D718BAD}" srcOrd="0" destOrd="0" parTransId="{EA0D5700-87AF-4902-9B37-F6BDF747C6FE}" sibTransId="{88303438-C3A8-4451-8C79-5DF5FE686D64}"/>
    <dgm:cxn modelId="{E18984F2-0594-45B4-AF64-D0CE61DE6562}" type="presOf" srcId="{2ECD6FAE-293C-4627-9D30-103A1FE7C84A}" destId="{63C9DC57-750D-4210-91F0-D85A99EF3187}" srcOrd="0" destOrd="0" presId="urn:microsoft.com/office/officeart/2005/8/layout/default"/>
    <dgm:cxn modelId="{F95711FC-B2FA-4127-9A34-3DA198724E19}" type="presOf" srcId="{C59CA890-0C2C-4701-8DA8-A84A4DBFFEF2}" destId="{6224BC05-89EE-473A-8204-C1D0D376CE59}" srcOrd="0" destOrd="0" presId="urn:microsoft.com/office/officeart/2005/8/layout/default"/>
    <dgm:cxn modelId="{651D50FD-192C-4938-8D99-96F3265B1323}" srcId="{77A7A7AA-5DDF-4A58-8E9F-70A033A0184B}" destId="{2ECD6FAE-293C-4627-9D30-103A1FE7C84A}" srcOrd="4" destOrd="0" parTransId="{EEBB79E5-55BB-435E-97BC-0C4BD3D82963}" sibTransId="{3A131E27-4E55-4732-A572-7B91E4F21C96}"/>
    <dgm:cxn modelId="{4CFA19B6-D684-4158-B043-5A806BB32B95}" type="presParOf" srcId="{F7AB152C-030E-4536-9A2B-F95F5A828E3A}" destId="{D9D06ADE-B378-4A23-8685-2CCC624999DC}" srcOrd="0" destOrd="0" presId="urn:microsoft.com/office/officeart/2005/8/layout/default"/>
    <dgm:cxn modelId="{BF3F9376-92D4-4150-A297-6A30EC902851}" type="presParOf" srcId="{F7AB152C-030E-4536-9A2B-F95F5A828E3A}" destId="{281462AA-34FA-4C3B-B012-8C84801A08BF}" srcOrd="1" destOrd="0" presId="urn:microsoft.com/office/officeart/2005/8/layout/default"/>
    <dgm:cxn modelId="{F9E72B79-72D7-4864-AF06-E16E05797CE0}" type="presParOf" srcId="{F7AB152C-030E-4536-9A2B-F95F5A828E3A}" destId="{46B85630-C2B2-4836-A821-4CD690F03DA4}" srcOrd="2" destOrd="0" presId="urn:microsoft.com/office/officeart/2005/8/layout/default"/>
    <dgm:cxn modelId="{1A25024D-6215-4272-BFF2-E33CF4F26E77}" type="presParOf" srcId="{F7AB152C-030E-4536-9A2B-F95F5A828E3A}" destId="{4B1C8659-33D4-40D4-A72F-C8B7BB46D800}" srcOrd="3" destOrd="0" presId="urn:microsoft.com/office/officeart/2005/8/layout/default"/>
    <dgm:cxn modelId="{1FA0C5FB-837D-4CA1-92EB-1A00A8D27ECA}" type="presParOf" srcId="{F7AB152C-030E-4536-9A2B-F95F5A828E3A}" destId="{FC1118E7-ADE7-4E4C-80C7-5B5FA2334A77}" srcOrd="4" destOrd="0" presId="urn:microsoft.com/office/officeart/2005/8/layout/default"/>
    <dgm:cxn modelId="{9105BE50-72D2-4A56-AAB3-C251E217A622}" type="presParOf" srcId="{F7AB152C-030E-4536-9A2B-F95F5A828E3A}" destId="{9E792040-0C11-499C-A16A-1387F2089420}" srcOrd="5" destOrd="0" presId="urn:microsoft.com/office/officeart/2005/8/layout/default"/>
    <dgm:cxn modelId="{0BF792C0-88CB-42E6-A72F-6C4A110999C5}" type="presParOf" srcId="{F7AB152C-030E-4536-9A2B-F95F5A828E3A}" destId="{6224BC05-89EE-473A-8204-C1D0D376CE59}" srcOrd="6" destOrd="0" presId="urn:microsoft.com/office/officeart/2005/8/layout/default"/>
    <dgm:cxn modelId="{E2CF70FE-5966-419F-A105-4D8F73B0B0F1}" type="presParOf" srcId="{F7AB152C-030E-4536-9A2B-F95F5A828E3A}" destId="{37AD4194-8538-4B4F-BA92-0729BFD881D5}" srcOrd="7" destOrd="0" presId="urn:microsoft.com/office/officeart/2005/8/layout/default"/>
    <dgm:cxn modelId="{69EFE341-E2D7-4B35-A6B3-94AB8441870F}" type="presParOf" srcId="{F7AB152C-030E-4536-9A2B-F95F5A828E3A}" destId="{63C9DC57-750D-4210-91F0-D85A99EF3187}" srcOrd="8" destOrd="0" presId="urn:microsoft.com/office/officeart/2005/8/layout/default"/>
    <dgm:cxn modelId="{7E15A443-EAFB-4D0B-ACD3-2B5C2200360E}" type="presParOf" srcId="{F7AB152C-030E-4536-9A2B-F95F5A828E3A}" destId="{834257EC-E313-4D09-AE87-B55DD27598D2}" srcOrd="9" destOrd="0" presId="urn:microsoft.com/office/officeart/2005/8/layout/default"/>
    <dgm:cxn modelId="{89F81F09-9DB1-485F-8CFF-10648BFCDE86}" type="presParOf" srcId="{F7AB152C-030E-4536-9A2B-F95F5A828E3A}" destId="{703603BC-B5D7-4C06-8453-0A9445C06822}" srcOrd="10" destOrd="0" presId="urn:microsoft.com/office/officeart/2005/8/layout/default"/>
    <dgm:cxn modelId="{A5338734-2F41-404C-9F2A-2448980DFE3A}" type="presParOf" srcId="{F7AB152C-030E-4536-9A2B-F95F5A828E3A}" destId="{D0EA073E-4B87-4403-A7A4-16BD0867792A}" srcOrd="11" destOrd="0" presId="urn:microsoft.com/office/officeart/2005/8/layout/default"/>
    <dgm:cxn modelId="{1F5290F3-73C7-4882-88EA-D55860EAE1FE}" type="presParOf" srcId="{F7AB152C-030E-4536-9A2B-F95F5A828E3A}" destId="{FB3E85D6-B81D-47F1-8C5A-F1439F9E467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6EC9B-1F64-4FF7-9E07-89DBFDBD26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A7EE043-A624-43E7-9FB4-3C3841E2C9AE}">
      <dgm:prSet custT="1"/>
      <dgm:spPr>
        <a:solidFill>
          <a:srgbClr val="FFC9C9"/>
        </a:solidFill>
        <a:ln>
          <a:noFill/>
        </a:ln>
      </dgm:spPr>
      <dgm:t>
        <a:bodyPr/>
        <a:lstStyle/>
        <a:p>
          <a:r>
            <a:rPr lang="de-DE" sz="20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annualmente</a:t>
          </a:r>
          <a:endParaRPr lang="de-DE" sz="20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Deposito dei 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rendiconti / bilanci</a:t>
          </a:r>
        </a:p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nel portale del Runts con i modelli prescritti</a:t>
          </a:r>
          <a:endParaRPr lang="de-DE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4DAE3-DD71-470C-8B75-9D6F5E0F3B5F}" type="parTrans" cxnId="{0A80DAEC-4D13-4514-AD2B-912F6DA5E1DC}">
      <dgm:prSet/>
      <dgm:spPr/>
      <dgm:t>
        <a:bodyPr/>
        <a:lstStyle/>
        <a:p>
          <a:endParaRPr lang="de-DE"/>
        </a:p>
      </dgm:t>
    </dgm:pt>
    <dgm:pt modelId="{ACAE1D65-90DF-42BD-9A95-0CAE60232AF0}" type="sibTrans" cxnId="{0A80DAEC-4D13-4514-AD2B-912F6DA5E1DC}">
      <dgm:prSet/>
      <dgm:spPr/>
      <dgm:t>
        <a:bodyPr/>
        <a:lstStyle/>
        <a:p>
          <a:endParaRPr lang="de-DE"/>
        </a:p>
      </dgm:t>
    </dgm:pt>
    <dgm:pt modelId="{072EB9D7-558E-40C6-9FAB-E92DF0AEE424}">
      <dgm:prSet custT="1"/>
      <dgm:spPr>
        <a:solidFill>
          <a:srgbClr val="FFC9C9">
            <a:alpha val="34000"/>
          </a:srgbClr>
        </a:solidFill>
        <a:ln>
          <a:noFill/>
        </a:ln>
      </dgm:spPr>
      <dgm:t>
        <a:bodyPr/>
        <a:lstStyle/>
        <a:p>
          <a:r>
            <a:rPr lang="de-DE" sz="20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</a:t>
          </a:r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Entro 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180 giorni dalla conclusione dell’esercizio.</a:t>
          </a:r>
          <a:endParaRPr lang="de-DE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E96E72-AC76-4F61-A991-3AB2AA294E8C}" type="parTrans" cxnId="{56DB6FB3-0653-4145-A409-45B22BB501EF}">
      <dgm:prSet/>
      <dgm:spPr/>
      <dgm:t>
        <a:bodyPr/>
        <a:lstStyle/>
        <a:p>
          <a:endParaRPr lang="de-DE"/>
        </a:p>
      </dgm:t>
    </dgm:pt>
    <dgm:pt modelId="{6B9C9E38-6B51-4C55-9A1F-F835988FD494}" type="sibTrans" cxnId="{56DB6FB3-0653-4145-A409-45B22BB501EF}">
      <dgm:prSet/>
      <dgm:spPr/>
      <dgm:t>
        <a:bodyPr/>
        <a:lstStyle/>
        <a:p>
          <a:endParaRPr lang="de-DE"/>
        </a:p>
      </dgm:t>
    </dgm:pt>
    <dgm:pt modelId="{09DB0CD8-0112-4EA6-8D67-5938C2F68684}">
      <dgm:prSet custT="1"/>
      <dgm:spPr>
        <a:solidFill>
          <a:srgbClr val="FFC9C9">
            <a:alpha val="34000"/>
          </a:srgbClr>
        </a:solidFill>
        <a:ln>
          <a:noFill/>
        </a:ln>
      </dgm:spPr>
      <dgm:t>
        <a:bodyPr/>
        <a:lstStyle/>
        <a:p>
          <a:pPr algn="ctr"/>
          <a:r>
            <a:rPr lang="it-IT" sz="1200" b="0" i="0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it-IT" sz="1200" b="0" i="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restanti enti devono redigere il bilancio utilizzando il </a:t>
          </a:r>
          <a:r>
            <a:rPr lang="it-IT" sz="1200" b="1" i="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principio di competenza.</a:t>
          </a:r>
        </a:p>
        <a:p>
          <a:pPr algn="ctr"/>
          <a:r>
            <a:rPr lang="it-IT" sz="1200" b="0" i="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it-IT" sz="1200" b="1" i="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modello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A, modello B e modello C</a:t>
          </a:r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de-DE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3DBFA-944A-4BA4-888D-90212C516C02}" type="parTrans" cxnId="{2A785A61-0D1F-4DEF-85F3-39C2764FA4C5}">
      <dgm:prSet/>
      <dgm:spPr/>
      <dgm:t>
        <a:bodyPr/>
        <a:lstStyle/>
        <a:p>
          <a:endParaRPr lang="de-DE"/>
        </a:p>
      </dgm:t>
    </dgm:pt>
    <dgm:pt modelId="{9F2D945A-D72A-4584-B8CF-83D73DF2FD3E}" type="sibTrans" cxnId="{2A785A61-0D1F-4DEF-85F3-39C2764FA4C5}">
      <dgm:prSet/>
      <dgm:spPr/>
      <dgm:t>
        <a:bodyPr/>
        <a:lstStyle/>
        <a:p>
          <a:endParaRPr lang="de-DE"/>
        </a:p>
      </dgm:t>
    </dgm:pt>
    <dgm:pt modelId="{68892BEA-0362-433B-B384-2A9901E0249A}" type="pres">
      <dgm:prSet presAssocID="{DA96EC9B-1F64-4FF7-9E07-89DBFDBD262A}" presName="diagram" presStyleCnt="0">
        <dgm:presLayoutVars>
          <dgm:dir/>
          <dgm:resizeHandles val="exact"/>
        </dgm:presLayoutVars>
      </dgm:prSet>
      <dgm:spPr/>
    </dgm:pt>
    <dgm:pt modelId="{2A041748-296D-4FB0-8B77-855205FD181F}" type="pres">
      <dgm:prSet presAssocID="{9A7EE043-A624-43E7-9FB4-3C3841E2C9AE}" presName="node" presStyleLbl="node1" presStyleIdx="0" presStyleCnt="3" custScaleX="41432" custScaleY="35938" custLinFactNeighborX="-926" custLinFactNeighborY="-10759">
        <dgm:presLayoutVars>
          <dgm:bulletEnabled val="1"/>
        </dgm:presLayoutVars>
      </dgm:prSet>
      <dgm:spPr/>
    </dgm:pt>
    <dgm:pt modelId="{F71BC43E-B4F0-4219-AC9A-38A338919369}" type="pres">
      <dgm:prSet presAssocID="{ACAE1D65-90DF-42BD-9A95-0CAE60232AF0}" presName="sibTrans" presStyleCnt="0"/>
      <dgm:spPr/>
    </dgm:pt>
    <dgm:pt modelId="{34936CEA-E5B3-42D5-83C8-3F491304AFDF}" type="pres">
      <dgm:prSet presAssocID="{09DB0CD8-0112-4EA6-8D67-5938C2F68684}" presName="node" presStyleLbl="node1" presStyleIdx="1" presStyleCnt="3" custScaleX="43771" custScaleY="29220" custLinFactNeighborX="152" custLinFactNeighborY="27037">
        <dgm:presLayoutVars>
          <dgm:bulletEnabled val="1"/>
        </dgm:presLayoutVars>
      </dgm:prSet>
      <dgm:spPr/>
    </dgm:pt>
    <dgm:pt modelId="{6C09295E-9DA9-46F9-B870-DAF9F33E4AD7}" type="pres">
      <dgm:prSet presAssocID="{9F2D945A-D72A-4584-B8CF-83D73DF2FD3E}" presName="sibTrans" presStyleCnt="0"/>
      <dgm:spPr/>
    </dgm:pt>
    <dgm:pt modelId="{083D0AF8-699C-409C-BA01-79452DD6E50F}" type="pres">
      <dgm:prSet presAssocID="{072EB9D7-558E-40C6-9FAB-E92DF0AEE424}" presName="node" presStyleLbl="node1" presStyleIdx="2" presStyleCnt="3" custScaleX="41777" custScaleY="28424" custLinFactNeighborX="-27639" custLinFactNeighborY="-20499">
        <dgm:presLayoutVars>
          <dgm:bulletEnabled val="1"/>
        </dgm:presLayoutVars>
      </dgm:prSet>
      <dgm:spPr/>
    </dgm:pt>
  </dgm:ptLst>
  <dgm:cxnLst>
    <dgm:cxn modelId="{2A785A61-0D1F-4DEF-85F3-39C2764FA4C5}" srcId="{DA96EC9B-1F64-4FF7-9E07-89DBFDBD262A}" destId="{09DB0CD8-0112-4EA6-8D67-5938C2F68684}" srcOrd="1" destOrd="0" parTransId="{2003DBFA-944A-4BA4-888D-90212C516C02}" sibTransId="{9F2D945A-D72A-4584-B8CF-83D73DF2FD3E}"/>
    <dgm:cxn modelId="{D93E9E96-3F2C-479E-9F6E-201FB4B1AADD}" type="presOf" srcId="{09DB0CD8-0112-4EA6-8D67-5938C2F68684}" destId="{34936CEA-E5B3-42D5-83C8-3F491304AFDF}" srcOrd="0" destOrd="0" presId="urn:microsoft.com/office/officeart/2005/8/layout/default"/>
    <dgm:cxn modelId="{EB3041AD-2999-49D4-AEC0-71FDFBBD0168}" type="presOf" srcId="{072EB9D7-558E-40C6-9FAB-E92DF0AEE424}" destId="{083D0AF8-699C-409C-BA01-79452DD6E50F}" srcOrd="0" destOrd="0" presId="urn:microsoft.com/office/officeart/2005/8/layout/default"/>
    <dgm:cxn modelId="{56DB6FB3-0653-4145-A409-45B22BB501EF}" srcId="{DA96EC9B-1F64-4FF7-9E07-89DBFDBD262A}" destId="{072EB9D7-558E-40C6-9FAB-E92DF0AEE424}" srcOrd="2" destOrd="0" parTransId="{F7E96E72-AC76-4F61-A991-3AB2AA294E8C}" sibTransId="{6B9C9E38-6B51-4C55-9A1F-F835988FD494}"/>
    <dgm:cxn modelId="{0AD2DFC1-D8D6-41B9-BB9A-1B6E087F88EE}" type="presOf" srcId="{9A7EE043-A624-43E7-9FB4-3C3841E2C9AE}" destId="{2A041748-296D-4FB0-8B77-855205FD181F}" srcOrd="0" destOrd="0" presId="urn:microsoft.com/office/officeart/2005/8/layout/default"/>
    <dgm:cxn modelId="{0A80DAEC-4D13-4514-AD2B-912F6DA5E1DC}" srcId="{DA96EC9B-1F64-4FF7-9E07-89DBFDBD262A}" destId="{9A7EE043-A624-43E7-9FB4-3C3841E2C9AE}" srcOrd="0" destOrd="0" parTransId="{67D4DAE3-DD71-470C-8B75-9D6F5E0F3B5F}" sibTransId="{ACAE1D65-90DF-42BD-9A95-0CAE60232AF0}"/>
    <dgm:cxn modelId="{C9C8E5F0-E9D2-449A-A57C-D73465F349F4}" type="presOf" srcId="{DA96EC9B-1F64-4FF7-9E07-89DBFDBD262A}" destId="{68892BEA-0362-433B-B384-2A9901E0249A}" srcOrd="0" destOrd="0" presId="urn:microsoft.com/office/officeart/2005/8/layout/default"/>
    <dgm:cxn modelId="{81E5CB64-5E43-4107-9ADB-534650A20D30}" type="presParOf" srcId="{68892BEA-0362-433B-B384-2A9901E0249A}" destId="{2A041748-296D-4FB0-8B77-855205FD181F}" srcOrd="0" destOrd="0" presId="urn:microsoft.com/office/officeart/2005/8/layout/default"/>
    <dgm:cxn modelId="{7DE6BBAA-798C-4D37-BEF5-AAE36647027B}" type="presParOf" srcId="{68892BEA-0362-433B-B384-2A9901E0249A}" destId="{F71BC43E-B4F0-4219-AC9A-38A338919369}" srcOrd="1" destOrd="0" presId="urn:microsoft.com/office/officeart/2005/8/layout/default"/>
    <dgm:cxn modelId="{7BD84F00-8D18-4908-B49B-EBF5E9BC764C}" type="presParOf" srcId="{68892BEA-0362-433B-B384-2A9901E0249A}" destId="{34936CEA-E5B3-42D5-83C8-3F491304AFDF}" srcOrd="2" destOrd="0" presId="urn:microsoft.com/office/officeart/2005/8/layout/default"/>
    <dgm:cxn modelId="{FD3A63EF-26D3-40B5-84AB-D42F38D87BE4}" type="presParOf" srcId="{68892BEA-0362-433B-B384-2A9901E0249A}" destId="{6C09295E-9DA9-46F9-B870-DAF9F33E4AD7}" srcOrd="3" destOrd="0" presId="urn:microsoft.com/office/officeart/2005/8/layout/default"/>
    <dgm:cxn modelId="{47DCD149-4BF9-419E-B504-29F9C7EAC107}" type="presParOf" srcId="{68892BEA-0362-433B-B384-2A9901E0249A}" destId="{083D0AF8-699C-409C-BA01-79452DD6E50F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6EC9B-1F64-4FF7-9E07-89DBFDBD26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A7EE043-A624-43E7-9FB4-3C3841E2C9AE}">
      <dgm:prSet custT="1"/>
      <dgm:spPr>
        <a:solidFill>
          <a:srgbClr val="FFCCCC"/>
        </a:solidFill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annualmente per ODV e APS</a:t>
          </a:r>
          <a:endParaRPr lang="de-DE" sz="20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aggiornamento dei dati nel portale del Runts</a:t>
          </a:r>
          <a:endParaRPr lang="de-DE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4DAE3-DD71-470C-8B75-9D6F5E0F3B5F}" type="parTrans" cxnId="{0A80DAEC-4D13-4514-AD2B-912F6DA5E1DC}">
      <dgm:prSet/>
      <dgm:spPr/>
      <dgm:t>
        <a:bodyPr/>
        <a:lstStyle/>
        <a:p>
          <a:endParaRPr lang="de-DE"/>
        </a:p>
      </dgm:t>
    </dgm:pt>
    <dgm:pt modelId="{ACAE1D65-90DF-42BD-9A95-0CAE60232AF0}" type="sibTrans" cxnId="{0A80DAEC-4D13-4514-AD2B-912F6DA5E1DC}">
      <dgm:prSet/>
      <dgm:spPr/>
      <dgm:t>
        <a:bodyPr/>
        <a:lstStyle/>
        <a:p>
          <a:endParaRPr lang="de-DE"/>
        </a:p>
      </dgm:t>
    </dgm:pt>
    <dgm:pt modelId="{072EB9D7-558E-40C6-9FAB-E92DF0AEE424}">
      <dgm:prSet custT="1"/>
      <dgm:spPr>
        <a:solidFill>
          <a:srgbClr val="FFC9C9">
            <a:alpha val="34000"/>
          </a:srgbClr>
        </a:solidFill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</a:t>
          </a:r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endParaRPr lang="de-DE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14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it-IT" sz="14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entro il </a:t>
          </a:r>
          <a:r>
            <a:rPr lang="it-IT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30 giugno di ogni anno</a:t>
          </a:r>
        </a:p>
        <a:p>
          <a:r>
            <a:rPr lang="it-IT" sz="14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it-IT" sz="14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data di riferimento: </a:t>
          </a:r>
          <a:r>
            <a:rPr lang="it-IT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31.12 dell’anno precedente</a:t>
          </a:r>
          <a:r>
            <a:rPr lang="it-IT" sz="1400" noProof="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de-DE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E96E72-AC76-4F61-A991-3AB2AA294E8C}" type="parTrans" cxnId="{56DB6FB3-0653-4145-A409-45B22BB501EF}">
      <dgm:prSet/>
      <dgm:spPr/>
      <dgm:t>
        <a:bodyPr/>
        <a:lstStyle/>
        <a:p>
          <a:endParaRPr lang="de-DE"/>
        </a:p>
      </dgm:t>
    </dgm:pt>
    <dgm:pt modelId="{6B9C9E38-6B51-4C55-9A1F-F835988FD494}" type="sibTrans" cxnId="{56DB6FB3-0653-4145-A409-45B22BB501EF}">
      <dgm:prSet/>
      <dgm:spPr/>
      <dgm:t>
        <a:bodyPr/>
        <a:lstStyle/>
        <a:p>
          <a:endParaRPr lang="de-DE"/>
        </a:p>
      </dgm:t>
    </dgm:pt>
    <dgm:pt modelId="{68892BEA-0362-433B-B384-2A9901E0249A}" type="pres">
      <dgm:prSet presAssocID="{DA96EC9B-1F64-4FF7-9E07-89DBFDBD262A}" presName="diagram" presStyleCnt="0">
        <dgm:presLayoutVars>
          <dgm:dir/>
          <dgm:resizeHandles val="exact"/>
        </dgm:presLayoutVars>
      </dgm:prSet>
      <dgm:spPr/>
    </dgm:pt>
    <dgm:pt modelId="{2A041748-296D-4FB0-8B77-855205FD181F}" type="pres">
      <dgm:prSet presAssocID="{9A7EE043-A624-43E7-9FB4-3C3841E2C9AE}" presName="node" presStyleLbl="node1" presStyleIdx="0" presStyleCnt="2" custLinFactNeighborX="-54490" custLinFactNeighborY="-137">
        <dgm:presLayoutVars>
          <dgm:bulletEnabled val="1"/>
        </dgm:presLayoutVars>
      </dgm:prSet>
      <dgm:spPr/>
    </dgm:pt>
    <dgm:pt modelId="{F71BC43E-B4F0-4219-AC9A-38A338919369}" type="pres">
      <dgm:prSet presAssocID="{ACAE1D65-90DF-42BD-9A95-0CAE60232AF0}" presName="sibTrans" presStyleCnt="0"/>
      <dgm:spPr/>
    </dgm:pt>
    <dgm:pt modelId="{083D0AF8-699C-409C-BA01-79452DD6E50F}" type="pres">
      <dgm:prSet presAssocID="{072EB9D7-558E-40C6-9FAB-E92DF0AEE424}" presName="node" presStyleLbl="node1" presStyleIdx="1" presStyleCnt="2" custScaleY="100000" custLinFactY="-18131" custLinFactNeighborX="54490" custLinFactNeighborY="-100000">
        <dgm:presLayoutVars>
          <dgm:bulletEnabled val="1"/>
        </dgm:presLayoutVars>
      </dgm:prSet>
      <dgm:spPr/>
    </dgm:pt>
  </dgm:ptLst>
  <dgm:cxnLst>
    <dgm:cxn modelId="{EB3041AD-2999-49D4-AEC0-71FDFBBD0168}" type="presOf" srcId="{072EB9D7-558E-40C6-9FAB-E92DF0AEE424}" destId="{083D0AF8-699C-409C-BA01-79452DD6E50F}" srcOrd="0" destOrd="0" presId="urn:microsoft.com/office/officeart/2005/8/layout/default"/>
    <dgm:cxn modelId="{56DB6FB3-0653-4145-A409-45B22BB501EF}" srcId="{DA96EC9B-1F64-4FF7-9E07-89DBFDBD262A}" destId="{072EB9D7-558E-40C6-9FAB-E92DF0AEE424}" srcOrd="1" destOrd="0" parTransId="{F7E96E72-AC76-4F61-A991-3AB2AA294E8C}" sibTransId="{6B9C9E38-6B51-4C55-9A1F-F835988FD494}"/>
    <dgm:cxn modelId="{0AD2DFC1-D8D6-41B9-BB9A-1B6E087F88EE}" type="presOf" srcId="{9A7EE043-A624-43E7-9FB4-3C3841E2C9AE}" destId="{2A041748-296D-4FB0-8B77-855205FD181F}" srcOrd="0" destOrd="0" presId="urn:microsoft.com/office/officeart/2005/8/layout/default"/>
    <dgm:cxn modelId="{0A80DAEC-4D13-4514-AD2B-912F6DA5E1DC}" srcId="{DA96EC9B-1F64-4FF7-9E07-89DBFDBD262A}" destId="{9A7EE043-A624-43E7-9FB4-3C3841E2C9AE}" srcOrd="0" destOrd="0" parTransId="{67D4DAE3-DD71-470C-8B75-9D6F5E0F3B5F}" sibTransId="{ACAE1D65-90DF-42BD-9A95-0CAE60232AF0}"/>
    <dgm:cxn modelId="{C9C8E5F0-E9D2-449A-A57C-D73465F349F4}" type="presOf" srcId="{DA96EC9B-1F64-4FF7-9E07-89DBFDBD262A}" destId="{68892BEA-0362-433B-B384-2A9901E0249A}" srcOrd="0" destOrd="0" presId="urn:microsoft.com/office/officeart/2005/8/layout/default"/>
    <dgm:cxn modelId="{81E5CB64-5E43-4107-9ADB-534650A20D30}" type="presParOf" srcId="{68892BEA-0362-433B-B384-2A9901E0249A}" destId="{2A041748-296D-4FB0-8B77-855205FD181F}" srcOrd="0" destOrd="0" presId="urn:microsoft.com/office/officeart/2005/8/layout/default"/>
    <dgm:cxn modelId="{7DE6BBAA-798C-4D37-BEF5-AAE36647027B}" type="presParOf" srcId="{68892BEA-0362-433B-B384-2A9901E0249A}" destId="{F71BC43E-B4F0-4219-AC9A-38A338919369}" srcOrd="1" destOrd="0" presId="urn:microsoft.com/office/officeart/2005/8/layout/default"/>
    <dgm:cxn modelId="{47DCD149-4BF9-419E-B504-29F9C7EAC107}" type="presParOf" srcId="{68892BEA-0362-433B-B384-2A9901E0249A}" destId="{083D0AF8-699C-409C-BA01-79452DD6E50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96EC9B-1F64-4FF7-9E07-89DBFDBD26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A7EE043-A624-43E7-9FB4-3C3841E2C9AE}">
      <dgm:prSet custT="1"/>
      <dgm:spPr>
        <a:solidFill>
          <a:srgbClr val="FFCCCC"/>
        </a:solidFill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puntuali</a:t>
          </a:r>
        </a:p>
        <a:p>
          <a:r>
            <a:rPr lang="it-IT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di variazione di dati o documenti</a:t>
          </a:r>
          <a:endParaRPr lang="de-DE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4DAE3-DD71-470C-8B75-9D6F5E0F3B5F}" type="parTrans" cxnId="{0A80DAEC-4D13-4514-AD2B-912F6DA5E1DC}">
      <dgm:prSet/>
      <dgm:spPr/>
      <dgm:t>
        <a:bodyPr/>
        <a:lstStyle/>
        <a:p>
          <a:endParaRPr lang="de-DE"/>
        </a:p>
      </dgm:t>
    </dgm:pt>
    <dgm:pt modelId="{ACAE1D65-90DF-42BD-9A95-0CAE60232AF0}" type="sibTrans" cxnId="{0A80DAEC-4D13-4514-AD2B-912F6DA5E1DC}">
      <dgm:prSet/>
      <dgm:spPr/>
      <dgm:t>
        <a:bodyPr/>
        <a:lstStyle/>
        <a:p>
          <a:endParaRPr lang="de-DE"/>
        </a:p>
      </dgm:t>
    </dgm:pt>
    <dgm:pt modelId="{072EB9D7-558E-40C6-9FAB-E92DF0AEE424}">
      <dgm:prSet custT="1"/>
      <dgm:spPr>
        <a:solidFill>
          <a:srgbClr val="FFB3B3">
            <a:alpha val="34000"/>
          </a:srgbClr>
        </a:solidFill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</a:t>
          </a:r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endParaRPr lang="de-DE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14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entro 30 giorni dalla modifica</a:t>
          </a:r>
          <a:endParaRPr lang="de-DE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E96E72-AC76-4F61-A991-3AB2AA294E8C}" type="parTrans" cxnId="{56DB6FB3-0653-4145-A409-45B22BB501EF}">
      <dgm:prSet/>
      <dgm:spPr/>
      <dgm:t>
        <a:bodyPr/>
        <a:lstStyle/>
        <a:p>
          <a:endParaRPr lang="de-DE"/>
        </a:p>
      </dgm:t>
    </dgm:pt>
    <dgm:pt modelId="{6B9C9E38-6B51-4C55-9A1F-F835988FD494}" type="sibTrans" cxnId="{56DB6FB3-0653-4145-A409-45B22BB501EF}">
      <dgm:prSet/>
      <dgm:spPr/>
      <dgm:t>
        <a:bodyPr/>
        <a:lstStyle/>
        <a:p>
          <a:endParaRPr lang="de-DE"/>
        </a:p>
      </dgm:t>
    </dgm:pt>
    <dgm:pt modelId="{68892BEA-0362-433B-B384-2A9901E0249A}" type="pres">
      <dgm:prSet presAssocID="{DA96EC9B-1F64-4FF7-9E07-89DBFDBD262A}" presName="diagram" presStyleCnt="0">
        <dgm:presLayoutVars>
          <dgm:dir/>
          <dgm:resizeHandles val="exact"/>
        </dgm:presLayoutVars>
      </dgm:prSet>
      <dgm:spPr/>
    </dgm:pt>
    <dgm:pt modelId="{2A041748-296D-4FB0-8B77-855205FD181F}" type="pres">
      <dgm:prSet presAssocID="{9A7EE043-A624-43E7-9FB4-3C3841E2C9AE}" presName="node" presStyleLbl="node1" presStyleIdx="0" presStyleCnt="2" custLinFactNeighborX="-514" custLinFactNeighborY="-57450">
        <dgm:presLayoutVars>
          <dgm:bulletEnabled val="1"/>
        </dgm:presLayoutVars>
      </dgm:prSet>
      <dgm:spPr/>
    </dgm:pt>
    <dgm:pt modelId="{F71BC43E-B4F0-4219-AC9A-38A338919369}" type="pres">
      <dgm:prSet presAssocID="{ACAE1D65-90DF-42BD-9A95-0CAE60232AF0}" presName="sibTrans" presStyleCnt="0"/>
      <dgm:spPr/>
    </dgm:pt>
    <dgm:pt modelId="{083D0AF8-699C-409C-BA01-79452DD6E50F}" type="pres">
      <dgm:prSet presAssocID="{072EB9D7-558E-40C6-9FAB-E92DF0AEE424}" presName="node" presStyleLbl="node1" presStyleIdx="1" presStyleCnt="2" custScaleY="102960" custLinFactY="-14994" custLinFactNeighborX="55895" custLinFactNeighborY="-100000">
        <dgm:presLayoutVars>
          <dgm:bulletEnabled val="1"/>
        </dgm:presLayoutVars>
      </dgm:prSet>
      <dgm:spPr/>
    </dgm:pt>
  </dgm:ptLst>
  <dgm:cxnLst>
    <dgm:cxn modelId="{EB3041AD-2999-49D4-AEC0-71FDFBBD0168}" type="presOf" srcId="{072EB9D7-558E-40C6-9FAB-E92DF0AEE424}" destId="{083D0AF8-699C-409C-BA01-79452DD6E50F}" srcOrd="0" destOrd="0" presId="urn:microsoft.com/office/officeart/2005/8/layout/default"/>
    <dgm:cxn modelId="{56DB6FB3-0653-4145-A409-45B22BB501EF}" srcId="{DA96EC9B-1F64-4FF7-9E07-89DBFDBD262A}" destId="{072EB9D7-558E-40C6-9FAB-E92DF0AEE424}" srcOrd="1" destOrd="0" parTransId="{F7E96E72-AC76-4F61-A991-3AB2AA294E8C}" sibTransId="{6B9C9E38-6B51-4C55-9A1F-F835988FD494}"/>
    <dgm:cxn modelId="{0AD2DFC1-D8D6-41B9-BB9A-1B6E087F88EE}" type="presOf" srcId="{9A7EE043-A624-43E7-9FB4-3C3841E2C9AE}" destId="{2A041748-296D-4FB0-8B77-855205FD181F}" srcOrd="0" destOrd="0" presId="urn:microsoft.com/office/officeart/2005/8/layout/default"/>
    <dgm:cxn modelId="{0A80DAEC-4D13-4514-AD2B-912F6DA5E1DC}" srcId="{DA96EC9B-1F64-4FF7-9E07-89DBFDBD262A}" destId="{9A7EE043-A624-43E7-9FB4-3C3841E2C9AE}" srcOrd="0" destOrd="0" parTransId="{67D4DAE3-DD71-470C-8B75-9D6F5E0F3B5F}" sibTransId="{ACAE1D65-90DF-42BD-9A95-0CAE60232AF0}"/>
    <dgm:cxn modelId="{C9C8E5F0-E9D2-449A-A57C-D73465F349F4}" type="presOf" srcId="{DA96EC9B-1F64-4FF7-9E07-89DBFDBD262A}" destId="{68892BEA-0362-433B-B384-2A9901E0249A}" srcOrd="0" destOrd="0" presId="urn:microsoft.com/office/officeart/2005/8/layout/default"/>
    <dgm:cxn modelId="{81E5CB64-5E43-4107-9ADB-534650A20D30}" type="presParOf" srcId="{68892BEA-0362-433B-B384-2A9901E0249A}" destId="{2A041748-296D-4FB0-8B77-855205FD181F}" srcOrd="0" destOrd="0" presId="urn:microsoft.com/office/officeart/2005/8/layout/default"/>
    <dgm:cxn modelId="{7DE6BBAA-798C-4D37-BEF5-AAE36647027B}" type="presParOf" srcId="{68892BEA-0362-433B-B384-2A9901E0249A}" destId="{F71BC43E-B4F0-4219-AC9A-38A338919369}" srcOrd="1" destOrd="0" presId="urn:microsoft.com/office/officeart/2005/8/layout/default"/>
    <dgm:cxn modelId="{47DCD149-4BF9-419E-B504-29F9C7EAC107}" type="presParOf" srcId="{68892BEA-0362-433B-B384-2A9901E0249A}" destId="{083D0AF8-699C-409C-BA01-79452DD6E50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2222EF-FD11-4C52-935B-BCC4F440F98E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451CF2ED-BBA5-4837-97AF-734AB31C7D1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indicare il </a:t>
          </a:r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numero dei volontari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iscritti nel registro dei volontari dell’ente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08CAF4-1347-4C6F-B217-B3AEA0DCE834}" type="parTrans" cxnId="{6738CC0D-70A2-4887-8457-39FD37F690B9}">
      <dgm:prSet/>
      <dgm:spPr/>
      <dgm:t>
        <a:bodyPr/>
        <a:lstStyle/>
        <a:p>
          <a:endParaRPr lang="de-DE"/>
        </a:p>
      </dgm:t>
    </dgm:pt>
    <dgm:pt modelId="{5682CE57-D4C8-401F-A44F-B47AC5B9D866}" type="sibTrans" cxnId="{6738CC0D-70A2-4887-8457-39FD37F690B9}">
      <dgm:prSet/>
      <dgm:spPr/>
      <dgm:t>
        <a:bodyPr/>
        <a:lstStyle/>
        <a:p>
          <a:endParaRPr lang="de-DE"/>
        </a:p>
      </dgm:t>
    </dgm:pt>
    <dgm:pt modelId="{22B48871-241C-4C20-BCAF-CAF4490F8C8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di </a:t>
          </a:r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nuova elezione dell’intero organo sociale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le nuove persone titolari di una carica sociale devono essere inserite nel portale dagli amministratori precedenti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0E591C-248A-48EE-9888-C8D8AFC5A38F}" type="parTrans" cxnId="{30A1251B-D8DC-45F3-BA75-8F4FFFD1C792}">
      <dgm:prSet/>
      <dgm:spPr/>
      <dgm:t>
        <a:bodyPr/>
        <a:lstStyle/>
        <a:p>
          <a:endParaRPr lang="de-DE"/>
        </a:p>
      </dgm:t>
    </dgm:pt>
    <dgm:pt modelId="{B9BD4FE4-240C-4C19-A353-59DC2E18201D}" type="sibTrans" cxnId="{30A1251B-D8DC-45F3-BA75-8F4FFFD1C792}">
      <dgm:prSet/>
      <dgm:spPr/>
      <dgm:t>
        <a:bodyPr/>
        <a:lstStyle/>
        <a:p>
          <a:endParaRPr lang="de-DE"/>
        </a:p>
      </dgm:t>
    </dgm:pt>
    <dgm:pt modelId="{FC87A0B0-4E02-4077-B74D-7DA6BB01228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 </a:t>
          </a:r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attività di interesse generale 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ai sensi dell’art. 5, indicate nel portale del Runts, devono corrispondere a quelle indicate nello statuto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84C4EA-0BC7-4B53-86BC-FB921C4026BC}" type="parTrans" cxnId="{85C4F9CF-0364-408E-A6F0-256AE60A7506}">
      <dgm:prSet/>
      <dgm:spPr/>
      <dgm:t>
        <a:bodyPr/>
        <a:lstStyle/>
        <a:p>
          <a:endParaRPr lang="de-DE"/>
        </a:p>
      </dgm:t>
    </dgm:pt>
    <dgm:pt modelId="{B08417BD-B0B3-4E4C-B00D-A6816BF18E56}" type="sibTrans" cxnId="{85C4F9CF-0364-408E-A6F0-256AE60A7506}">
      <dgm:prSet/>
      <dgm:spPr/>
      <dgm:t>
        <a:bodyPr/>
        <a:lstStyle/>
        <a:p>
          <a:endParaRPr lang="de-DE"/>
        </a:p>
      </dgm:t>
    </dgm:pt>
    <dgm:pt modelId="{A07261B8-C91C-4870-A672-F08B05C5B3E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voce nel portale in cui si deve specificare la possibilità di esercitare </a:t>
          </a:r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attività diverse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ai sensi dell’art. 6, deve corrispondere con le disposizioni previste dallo statuto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63A261-E490-43B6-813E-BC7534C347DF}" type="parTrans" cxnId="{DB557E45-E169-4121-96EB-0EB2903DEDD5}">
      <dgm:prSet/>
      <dgm:spPr/>
      <dgm:t>
        <a:bodyPr/>
        <a:lstStyle/>
        <a:p>
          <a:endParaRPr lang="de-DE"/>
        </a:p>
      </dgm:t>
    </dgm:pt>
    <dgm:pt modelId="{00CBE4F2-8509-4553-B47F-DF35E5888035}" type="sibTrans" cxnId="{DB557E45-E169-4121-96EB-0EB2903DEDD5}">
      <dgm:prSet/>
      <dgm:spPr/>
      <dgm:t>
        <a:bodyPr/>
        <a:lstStyle/>
        <a:p>
          <a:endParaRPr lang="de-DE"/>
        </a:p>
      </dgm:t>
    </dgm:pt>
    <dgm:pt modelId="{1EDCCC83-90DE-4F36-87CA-E05308891ED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nelle sezioni ODV e APS: il numero dei soci deve essere minimo 7 persone fisiche o 3 organizzazioni ODV/APS</a:t>
          </a:r>
          <a:endParaRPr lang="de-DE" sz="13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3B411F-1A93-42B0-893E-59534B184719}" type="parTrans" cxnId="{9A1DCE3F-AD42-4C58-BD96-B84A95F3D002}">
      <dgm:prSet/>
      <dgm:spPr/>
      <dgm:t>
        <a:bodyPr/>
        <a:lstStyle/>
        <a:p>
          <a:endParaRPr lang="de-DE"/>
        </a:p>
      </dgm:t>
    </dgm:pt>
    <dgm:pt modelId="{A0EBAE4A-C479-45D7-8D9F-D1D53F46E62F}" type="sibTrans" cxnId="{9A1DCE3F-AD42-4C58-BD96-B84A95F3D002}">
      <dgm:prSet/>
      <dgm:spPr/>
      <dgm:t>
        <a:bodyPr/>
        <a:lstStyle/>
        <a:p>
          <a:endParaRPr lang="de-DE"/>
        </a:p>
      </dgm:t>
    </dgm:pt>
    <dgm:pt modelId="{8EDFE1B2-B367-492F-B689-4E50ED21755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indicare il </a:t>
          </a:r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numero dei dipendenti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(se presenti). Attenzione alla proporzione: ODV/APS max. 50% dei volontari, APS max. 20% dei soci o max. 50% dei volontari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2B36F0-E2E6-4A96-8627-4C574D8C8806}" type="parTrans" cxnId="{8182CF48-D4F1-44F8-8215-BAE07450BAC0}">
      <dgm:prSet/>
      <dgm:spPr/>
      <dgm:t>
        <a:bodyPr/>
        <a:lstStyle/>
        <a:p>
          <a:endParaRPr lang="de-DE"/>
        </a:p>
      </dgm:t>
    </dgm:pt>
    <dgm:pt modelId="{5193F657-39B5-4A77-8B8C-305FECF5D728}" type="sibTrans" cxnId="{8182CF48-D4F1-44F8-8215-BAE07450BAC0}">
      <dgm:prSet/>
      <dgm:spPr/>
      <dgm:t>
        <a:bodyPr/>
        <a:lstStyle/>
        <a:p>
          <a:endParaRPr lang="de-DE"/>
        </a:p>
      </dgm:t>
    </dgm:pt>
    <dgm:pt modelId="{74F96B0E-4DDC-4CA6-A43A-46A5A365F4F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sezione ODV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se ci sono enti associati, almeno 2/3 di questi devono essere iscritti come ODV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9D7CC-495C-44BB-B4F9-7CB3F2A181CE}" type="parTrans" cxnId="{92D262FD-3619-4E07-AECA-B74EBC698E1D}">
      <dgm:prSet/>
      <dgm:spPr/>
      <dgm:t>
        <a:bodyPr/>
        <a:lstStyle/>
        <a:p>
          <a:endParaRPr lang="de-DE"/>
        </a:p>
      </dgm:t>
    </dgm:pt>
    <dgm:pt modelId="{FFE4CE0F-4648-40DC-8EB7-A4CFD782DD38}" type="sibTrans" cxnId="{92D262FD-3619-4E07-AECA-B74EBC698E1D}">
      <dgm:prSet/>
      <dgm:spPr/>
      <dgm:t>
        <a:bodyPr/>
        <a:lstStyle/>
        <a:p>
          <a:endParaRPr lang="de-DE"/>
        </a:p>
      </dgm:t>
    </dgm:pt>
    <dgm:pt modelId="{45D4561A-DC4B-43F1-BAE6-37AF5D0CDD1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3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sezione APS</a:t>
          </a:r>
          <a:r>
            <a:rPr lang="it-IT" sz="13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se ci sono enti associati, almeno 2/3 di questi devono essere iscritti come APS</a:t>
          </a:r>
          <a:endParaRPr lang="de-DE" sz="13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D47729-F674-4B8F-BB0F-A644A5D390D1}" type="parTrans" cxnId="{5BCABA9D-89DE-476B-B225-0E00CF6499D6}">
      <dgm:prSet/>
      <dgm:spPr/>
      <dgm:t>
        <a:bodyPr/>
        <a:lstStyle/>
        <a:p>
          <a:endParaRPr lang="de-DE"/>
        </a:p>
      </dgm:t>
    </dgm:pt>
    <dgm:pt modelId="{02A092CB-E52A-43C1-8EA1-537CC2F7D3F5}" type="sibTrans" cxnId="{5BCABA9D-89DE-476B-B225-0E00CF6499D6}">
      <dgm:prSet/>
      <dgm:spPr/>
      <dgm:t>
        <a:bodyPr/>
        <a:lstStyle/>
        <a:p>
          <a:endParaRPr lang="de-DE"/>
        </a:p>
      </dgm:t>
    </dgm:pt>
    <dgm:pt modelId="{15D0DB60-4626-4313-A8FD-516673808B00}" type="pres">
      <dgm:prSet presAssocID="{932222EF-FD11-4C52-935B-BCC4F440F98E}" presName="diagram" presStyleCnt="0">
        <dgm:presLayoutVars>
          <dgm:dir/>
          <dgm:resizeHandles val="exact"/>
        </dgm:presLayoutVars>
      </dgm:prSet>
      <dgm:spPr/>
    </dgm:pt>
    <dgm:pt modelId="{0BDA8DA3-6BDC-44D9-8390-D49B847E5C53}" type="pres">
      <dgm:prSet presAssocID="{451CF2ED-BBA5-4837-97AF-734AB31C7D19}" presName="node" presStyleLbl="node1" presStyleIdx="0" presStyleCnt="8">
        <dgm:presLayoutVars>
          <dgm:bulletEnabled val="1"/>
        </dgm:presLayoutVars>
      </dgm:prSet>
      <dgm:spPr/>
    </dgm:pt>
    <dgm:pt modelId="{529B8BD8-CA17-44C9-9A98-A0A3B7ED5D32}" type="pres">
      <dgm:prSet presAssocID="{5682CE57-D4C8-401F-A44F-B47AC5B9D866}" presName="sibTrans" presStyleCnt="0"/>
      <dgm:spPr/>
    </dgm:pt>
    <dgm:pt modelId="{BA8AD614-E364-4B53-BE94-C172C3F96E0A}" type="pres">
      <dgm:prSet presAssocID="{8EDFE1B2-B367-492F-B689-4E50ED217556}" presName="node" presStyleLbl="node1" presStyleIdx="1" presStyleCnt="8">
        <dgm:presLayoutVars>
          <dgm:bulletEnabled val="1"/>
        </dgm:presLayoutVars>
      </dgm:prSet>
      <dgm:spPr/>
    </dgm:pt>
    <dgm:pt modelId="{C26DF9CF-168E-440F-8C50-0FF9BD90F0E9}" type="pres">
      <dgm:prSet presAssocID="{5193F657-39B5-4A77-8B8C-305FECF5D728}" presName="sibTrans" presStyleCnt="0"/>
      <dgm:spPr/>
    </dgm:pt>
    <dgm:pt modelId="{FAF0C8C1-0FE9-4EC9-AB82-FCDEB1A218D7}" type="pres">
      <dgm:prSet presAssocID="{22B48871-241C-4C20-BCAF-CAF4490F8C85}" presName="node" presStyleLbl="node1" presStyleIdx="2" presStyleCnt="8">
        <dgm:presLayoutVars>
          <dgm:bulletEnabled val="1"/>
        </dgm:presLayoutVars>
      </dgm:prSet>
      <dgm:spPr/>
    </dgm:pt>
    <dgm:pt modelId="{7A0B51E4-A966-4580-9E19-E7DE91AEBA44}" type="pres">
      <dgm:prSet presAssocID="{B9BD4FE4-240C-4C19-A353-59DC2E18201D}" presName="sibTrans" presStyleCnt="0"/>
      <dgm:spPr/>
    </dgm:pt>
    <dgm:pt modelId="{B2AC0E6C-AFAA-4F47-B102-F6FA9A1D8601}" type="pres">
      <dgm:prSet presAssocID="{FC87A0B0-4E02-4077-B74D-7DA6BB01228D}" presName="node" presStyleLbl="node1" presStyleIdx="3" presStyleCnt="8">
        <dgm:presLayoutVars>
          <dgm:bulletEnabled val="1"/>
        </dgm:presLayoutVars>
      </dgm:prSet>
      <dgm:spPr/>
    </dgm:pt>
    <dgm:pt modelId="{3A8477BD-BDB5-4206-BA72-E664274B39E1}" type="pres">
      <dgm:prSet presAssocID="{B08417BD-B0B3-4E4C-B00D-A6816BF18E56}" presName="sibTrans" presStyleCnt="0"/>
      <dgm:spPr/>
    </dgm:pt>
    <dgm:pt modelId="{8CC16C93-63B8-45C0-806A-05D8F77762A2}" type="pres">
      <dgm:prSet presAssocID="{A07261B8-C91C-4870-A672-F08B05C5B3E9}" presName="node" presStyleLbl="node1" presStyleIdx="4" presStyleCnt="8">
        <dgm:presLayoutVars>
          <dgm:bulletEnabled val="1"/>
        </dgm:presLayoutVars>
      </dgm:prSet>
      <dgm:spPr/>
    </dgm:pt>
    <dgm:pt modelId="{F2405B1F-888D-4DAE-8983-D561A9D5AC03}" type="pres">
      <dgm:prSet presAssocID="{00CBE4F2-8509-4553-B47F-DF35E5888035}" presName="sibTrans" presStyleCnt="0"/>
      <dgm:spPr/>
    </dgm:pt>
    <dgm:pt modelId="{C997F863-7A04-4AB4-85AC-705F08676B7B}" type="pres">
      <dgm:prSet presAssocID="{1EDCCC83-90DE-4F36-87CA-E05308891EDA}" presName="node" presStyleLbl="node1" presStyleIdx="5" presStyleCnt="8">
        <dgm:presLayoutVars>
          <dgm:bulletEnabled val="1"/>
        </dgm:presLayoutVars>
      </dgm:prSet>
      <dgm:spPr/>
    </dgm:pt>
    <dgm:pt modelId="{DD096C14-C04A-4D41-A8C3-92BB0C85A95C}" type="pres">
      <dgm:prSet presAssocID="{A0EBAE4A-C479-45D7-8D9F-D1D53F46E62F}" presName="sibTrans" presStyleCnt="0"/>
      <dgm:spPr/>
    </dgm:pt>
    <dgm:pt modelId="{C2ECAA4C-294B-431E-80BE-6A65715AEEF7}" type="pres">
      <dgm:prSet presAssocID="{74F96B0E-4DDC-4CA6-A43A-46A5A365F4F9}" presName="node" presStyleLbl="node1" presStyleIdx="6" presStyleCnt="8">
        <dgm:presLayoutVars>
          <dgm:bulletEnabled val="1"/>
        </dgm:presLayoutVars>
      </dgm:prSet>
      <dgm:spPr/>
    </dgm:pt>
    <dgm:pt modelId="{A395173C-8112-43CA-AEEA-755C4F11635E}" type="pres">
      <dgm:prSet presAssocID="{FFE4CE0F-4648-40DC-8EB7-A4CFD782DD38}" presName="sibTrans" presStyleCnt="0"/>
      <dgm:spPr/>
    </dgm:pt>
    <dgm:pt modelId="{FA21E8AA-4EE9-416F-92AB-77F358A3B4E8}" type="pres">
      <dgm:prSet presAssocID="{45D4561A-DC4B-43F1-BAE6-37AF5D0CDD1A}" presName="node" presStyleLbl="node1" presStyleIdx="7" presStyleCnt="8">
        <dgm:presLayoutVars>
          <dgm:bulletEnabled val="1"/>
        </dgm:presLayoutVars>
      </dgm:prSet>
      <dgm:spPr/>
    </dgm:pt>
  </dgm:ptLst>
  <dgm:cxnLst>
    <dgm:cxn modelId="{3CE1DF05-5849-4697-AC01-78624CED5725}" type="presOf" srcId="{8EDFE1B2-B367-492F-B689-4E50ED217556}" destId="{BA8AD614-E364-4B53-BE94-C172C3F96E0A}" srcOrd="0" destOrd="0" presId="urn:microsoft.com/office/officeart/2005/8/layout/default"/>
    <dgm:cxn modelId="{6738CC0D-70A2-4887-8457-39FD37F690B9}" srcId="{932222EF-FD11-4C52-935B-BCC4F440F98E}" destId="{451CF2ED-BBA5-4837-97AF-734AB31C7D19}" srcOrd="0" destOrd="0" parTransId="{7E08CAF4-1347-4C6F-B217-B3AEA0DCE834}" sibTransId="{5682CE57-D4C8-401F-A44F-B47AC5B9D866}"/>
    <dgm:cxn modelId="{1A09BD19-0C22-41E1-91C6-EFDF6D2A0D3C}" type="presOf" srcId="{22B48871-241C-4C20-BCAF-CAF4490F8C85}" destId="{FAF0C8C1-0FE9-4EC9-AB82-FCDEB1A218D7}" srcOrd="0" destOrd="0" presId="urn:microsoft.com/office/officeart/2005/8/layout/default"/>
    <dgm:cxn modelId="{30A1251B-D8DC-45F3-BA75-8F4FFFD1C792}" srcId="{932222EF-FD11-4C52-935B-BCC4F440F98E}" destId="{22B48871-241C-4C20-BCAF-CAF4490F8C85}" srcOrd="2" destOrd="0" parTransId="{000E591C-248A-48EE-9888-C8D8AFC5A38F}" sibTransId="{B9BD4FE4-240C-4C19-A353-59DC2E18201D}"/>
    <dgm:cxn modelId="{F195AF2D-6673-4DE7-AE04-DA1BED740655}" type="presOf" srcId="{FC87A0B0-4E02-4077-B74D-7DA6BB01228D}" destId="{B2AC0E6C-AFAA-4F47-B102-F6FA9A1D8601}" srcOrd="0" destOrd="0" presId="urn:microsoft.com/office/officeart/2005/8/layout/default"/>
    <dgm:cxn modelId="{9A1DCE3F-AD42-4C58-BD96-B84A95F3D002}" srcId="{932222EF-FD11-4C52-935B-BCC4F440F98E}" destId="{1EDCCC83-90DE-4F36-87CA-E05308891EDA}" srcOrd="5" destOrd="0" parTransId="{B33B411F-1A93-42B0-893E-59534B184719}" sibTransId="{A0EBAE4A-C479-45D7-8D9F-D1D53F46E62F}"/>
    <dgm:cxn modelId="{DB557E45-E169-4121-96EB-0EB2903DEDD5}" srcId="{932222EF-FD11-4C52-935B-BCC4F440F98E}" destId="{A07261B8-C91C-4870-A672-F08B05C5B3E9}" srcOrd="4" destOrd="0" parTransId="{1563A261-E490-43B6-813E-BC7534C347DF}" sibTransId="{00CBE4F2-8509-4553-B47F-DF35E5888035}"/>
    <dgm:cxn modelId="{8182CF48-D4F1-44F8-8215-BAE07450BAC0}" srcId="{932222EF-FD11-4C52-935B-BCC4F440F98E}" destId="{8EDFE1B2-B367-492F-B689-4E50ED217556}" srcOrd="1" destOrd="0" parTransId="{492B36F0-E2E6-4A96-8627-4C574D8C8806}" sibTransId="{5193F657-39B5-4A77-8B8C-305FECF5D728}"/>
    <dgm:cxn modelId="{5BCABA9D-89DE-476B-B225-0E00CF6499D6}" srcId="{932222EF-FD11-4C52-935B-BCC4F440F98E}" destId="{45D4561A-DC4B-43F1-BAE6-37AF5D0CDD1A}" srcOrd="7" destOrd="0" parTransId="{27D47729-F674-4B8F-BB0F-A644A5D390D1}" sibTransId="{02A092CB-E52A-43C1-8EA1-537CC2F7D3F5}"/>
    <dgm:cxn modelId="{BB7FE2A2-E1FE-46BD-9C64-F08302A48539}" type="presOf" srcId="{451CF2ED-BBA5-4837-97AF-734AB31C7D19}" destId="{0BDA8DA3-6BDC-44D9-8390-D49B847E5C53}" srcOrd="0" destOrd="0" presId="urn:microsoft.com/office/officeart/2005/8/layout/default"/>
    <dgm:cxn modelId="{487EE6A3-9D98-4450-84BD-054288C708D2}" type="presOf" srcId="{74F96B0E-4DDC-4CA6-A43A-46A5A365F4F9}" destId="{C2ECAA4C-294B-431E-80BE-6A65715AEEF7}" srcOrd="0" destOrd="0" presId="urn:microsoft.com/office/officeart/2005/8/layout/default"/>
    <dgm:cxn modelId="{FC8EEDB1-1F06-4667-93BE-63FA45500018}" type="presOf" srcId="{A07261B8-C91C-4870-A672-F08B05C5B3E9}" destId="{8CC16C93-63B8-45C0-806A-05D8F77762A2}" srcOrd="0" destOrd="0" presId="urn:microsoft.com/office/officeart/2005/8/layout/default"/>
    <dgm:cxn modelId="{759861B6-A2EB-4694-8287-89A2139214B1}" type="presOf" srcId="{1EDCCC83-90DE-4F36-87CA-E05308891EDA}" destId="{C997F863-7A04-4AB4-85AC-705F08676B7B}" srcOrd="0" destOrd="0" presId="urn:microsoft.com/office/officeart/2005/8/layout/default"/>
    <dgm:cxn modelId="{BE97AFBB-2F7D-4397-8AE7-2BAB8FFD9404}" type="presOf" srcId="{45D4561A-DC4B-43F1-BAE6-37AF5D0CDD1A}" destId="{FA21E8AA-4EE9-416F-92AB-77F358A3B4E8}" srcOrd="0" destOrd="0" presId="urn:microsoft.com/office/officeart/2005/8/layout/default"/>
    <dgm:cxn modelId="{85C4F9CF-0364-408E-A6F0-256AE60A7506}" srcId="{932222EF-FD11-4C52-935B-BCC4F440F98E}" destId="{FC87A0B0-4E02-4077-B74D-7DA6BB01228D}" srcOrd="3" destOrd="0" parTransId="{2C84C4EA-0BC7-4B53-86BC-FB921C4026BC}" sibTransId="{B08417BD-B0B3-4E4C-B00D-A6816BF18E56}"/>
    <dgm:cxn modelId="{AF5380E7-826F-43BE-8AF8-6FBCF928D497}" type="presOf" srcId="{932222EF-FD11-4C52-935B-BCC4F440F98E}" destId="{15D0DB60-4626-4313-A8FD-516673808B00}" srcOrd="0" destOrd="0" presId="urn:microsoft.com/office/officeart/2005/8/layout/default"/>
    <dgm:cxn modelId="{92D262FD-3619-4E07-AECA-B74EBC698E1D}" srcId="{932222EF-FD11-4C52-935B-BCC4F440F98E}" destId="{74F96B0E-4DDC-4CA6-A43A-46A5A365F4F9}" srcOrd="6" destOrd="0" parTransId="{C839D7CC-495C-44BB-B4F9-7CB3F2A181CE}" sibTransId="{FFE4CE0F-4648-40DC-8EB7-A4CFD782DD38}"/>
    <dgm:cxn modelId="{843E0982-C355-4D42-998C-D55BD294E1AB}" type="presParOf" srcId="{15D0DB60-4626-4313-A8FD-516673808B00}" destId="{0BDA8DA3-6BDC-44D9-8390-D49B847E5C53}" srcOrd="0" destOrd="0" presId="urn:microsoft.com/office/officeart/2005/8/layout/default"/>
    <dgm:cxn modelId="{EE74B01A-3B6F-4F72-83E2-0DC28E66850F}" type="presParOf" srcId="{15D0DB60-4626-4313-A8FD-516673808B00}" destId="{529B8BD8-CA17-44C9-9A98-A0A3B7ED5D32}" srcOrd="1" destOrd="0" presId="urn:microsoft.com/office/officeart/2005/8/layout/default"/>
    <dgm:cxn modelId="{F8F606D8-6594-47A3-A85B-E6EC6ABA46C3}" type="presParOf" srcId="{15D0DB60-4626-4313-A8FD-516673808B00}" destId="{BA8AD614-E364-4B53-BE94-C172C3F96E0A}" srcOrd="2" destOrd="0" presId="urn:microsoft.com/office/officeart/2005/8/layout/default"/>
    <dgm:cxn modelId="{2CDAA886-81B1-41D6-8CB9-FA14A11076DA}" type="presParOf" srcId="{15D0DB60-4626-4313-A8FD-516673808B00}" destId="{C26DF9CF-168E-440F-8C50-0FF9BD90F0E9}" srcOrd="3" destOrd="0" presId="urn:microsoft.com/office/officeart/2005/8/layout/default"/>
    <dgm:cxn modelId="{A206D2BE-FC03-416D-A1ED-8E4532188D9C}" type="presParOf" srcId="{15D0DB60-4626-4313-A8FD-516673808B00}" destId="{FAF0C8C1-0FE9-4EC9-AB82-FCDEB1A218D7}" srcOrd="4" destOrd="0" presId="urn:microsoft.com/office/officeart/2005/8/layout/default"/>
    <dgm:cxn modelId="{2A90152C-5B62-463A-B4D5-DC45F73B903F}" type="presParOf" srcId="{15D0DB60-4626-4313-A8FD-516673808B00}" destId="{7A0B51E4-A966-4580-9E19-E7DE91AEBA44}" srcOrd="5" destOrd="0" presId="urn:microsoft.com/office/officeart/2005/8/layout/default"/>
    <dgm:cxn modelId="{A2986D86-DC06-484D-9917-EDA6F6D4797C}" type="presParOf" srcId="{15D0DB60-4626-4313-A8FD-516673808B00}" destId="{B2AC0E6C-AFAA-4F47-B102-F6FA9A1D8601}" srcOrd="6" destOrd="0" presId="urn:microsoft.com/office/officeart/2005/8/layout/default"/>
    <dgm:cxn modelId="{643B7864-3F6F-4FF1-B13B-A9709535F960}" type="presParOf" srcId="{15D0DB60-4626-4313-A8FD-516673808B00}" destId="{3A8477BD-BDB5-4206-BA72-E664274B39E1}" srcOrd="7" destOrd="0" presId="urn:microsoft.com/office/officeart/2005/8/layout/default"/>
    <dgm:cxn modelId="{C1C295BF-B037-4D22-90C8-5DEBBE2070AD}" type="presParOf" srcId="{15D0DB60-4626-4313-A8FD-516673808B00}" destId="{8CC16C93-63B8-45C0-806A-05D8F77762A2}" srcOrd="8" destOrd="0" presId="urn:microsoft.com/office/officeart/2005/8/layout/default"/>
    <dgm:cxn modelId="{EEF6FA6D-E145-486B-8D97-34DCF1728CE0}" type="presParOf" srcId="{15D0DB60-4626-4313-A8FD-516673808B00}" destId="{F2405B1F-888D-4DAE-8983-D561A9D5AC03}" srcOrd="9" destOrd="0" presId="urn:microsoft.com/office/officeart/2005/8/layout/default"/>
    <dgm:cxn modelId="{76BC2A05-113A-4FF5-A448-3E2E6A4E579B}" type="presParOf" srcId="{15D0DB60-4626-4313-A8FD-516673808B00}" destId="{C997F863-7A04-4AB4-85AC-705F08676B7B}" srcOrd="10" destOrd="0" presId="urn:microsoft.com/office/officeart/2005/8/layout/default"/>
    <dgm:cxn modelId="{B9170A47-C048-427E-9C22-7B3E743A3DF7}" type="presParOf" srcId="{15D0DB60-4626-4313-A8FD-516673808B00}" destId="{DD096C14-C04A-4D41-A8C3-92BB0C85A95C}" srcOrd="11" destOrd="0" presId="urn:microsoft.com/office/officeart/2005/8/layout/default"/>
    <dgm:cxn modelId="{7F69ADEC-71A5-4EDE-9C92-F5525AF175CB}" type="presParOf" srcId="{15D0DB60-4626-4313-A8FD-516673808B00}" destId="{C2ECAA4C-294B-431E-80BE-6A65715AEEF7}" srcOrd="12" destOrd="0" presId="urn:microsoft.com/office/officeart/2005/8/layout/default"/>
    <dgm:cxn modelId="{692F5703-3895-4CE0-ABBB-50A09AFC19D6}" type="presParOf" srcId="{15D0DB60-4626-4313-A8FD-516673808B00}" destId="{A395173C-8112-43CA-AEEA-755C4F11635E}" srcOrd="13" destOrd="0" presId="urn:microsoft.com/office/officeart/2005/8/layout/default"/>
    <dgm:cxn modelId="{2CDB4320-1F01-4517-AC6E-F009533317C1}" type="presParOf" srcId="{15D0DB60-4626-4313-A8FD-516673808B00}" destId="{FA21E8AA-4EE9-416F-92AB-77F358A3B4E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2222EF-FD11-4C52-935B-BCC4F440F98E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451CF2ED-BBA5-4837-97AF-734AB31C7D1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pratica di variazione può essere richiesta sia dal legale rappresentante che dagli altri amministratori (membri del consiglio di amministrazione), se inseriti nel Runts</a:t>
          </a:r>
          <a:endParaRPr lang="de-D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08CAF4-1347-4C6F-B217-B3AEA0DCE834}" type="parTrans" cxnId="{6738CC0D-70A2-4887-8457-39FD37F690B9}">
      <dgm:prSet/>
      <dgm:spPr/>
      <dgm:t>
        <a:bodyPr/>
        <a:lstStyle/>
        <a:p>
          <a:endParaRPr lang="de-DE"/>
        </a:p>
      </dgm:t>
    </dgm:pt>
    <dgm:pt modelId="{5682CE57-D4C8-401F-A44F-B47AC5B9D866}" type="sibTrans" cxnId="{6738CC0D-70A2-4887-8457-39FD37F690B9}">
      <dgm:prSet/>
      <dgm:spPr/>
      <dgm:t>
        <a:bodyPr/>
        <a:lstStyle/>
        <a:p>
          <a:endParaRPr lang="de-DE"/>
        </a:p>
      </dgm:t>
    </dgm:pt>
    <dgm:pt modelId="{A12225D1-5A57-45CD-8E5F-7671DDA045A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nella sezione “dichiarante” scegliere “</a:t>
          </a:r>
          <a:r>
            <a:rPr lang="it-IT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soggetto legittimato per l'aggiornamento/deposito</a:t>
          </a:r>
          <a:r>
            <a:rPr lang="it-IT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 (NON “legale rappresentante della rete associativa”)</a:t>
          </a:r>
          <a:endParaRPr lang="de-D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B22835-D547-4BE2-85AF-0459663CBA63}" type="parTrans" cxnId="{1CF689E5-FC0F-4541-9318-A860ED55FBDD}">
      <dgm:prSet/>
      <dgm:spPr/>
      <dgm:t>
        <a:bodyPr/>
        <a:lstStyle/>
        <a:p>
          <a:endParaRPr lang="de-DE"/>
        </a:p>
      </dgm:t>
    </dgm:pt>
    <dgm:pt modelId="{C16815D3-7E0B-469C-BA6E-2029FD92EF71}" type="sibTrans" cxnId="{1CF689E5-FC0F-4541-9318-A860ED55FBDD}">
      <dgm:prSet/>
      <dgm:spPr/>
      <dgm:t>
        <a:bodyPr/>
        <a:lstStyle/>
        <a:p>
          <a:endParaRPr lang="de-DE"/>
        </a:p>
      </dgm:t>
    </dgm:pt>
    <dgm:pt modelId="{499B4168-9A37-42D3-B54C-BA7A9E0687D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è nominato un organo di controllo / organo di revisione: allegare dichiarazione di accettazione, di assenza di cause di ineleggibilità e di decadenza e di possesso dei requisiti professionali di cui agli artt. 30 e 31 CTS.</a:t>
          </a:r>
          <a:endParaRPr lang="de-D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368AF5-0711-453A-AC1C-B02352899D5C}" type="parTrans" cxnId="{74EC0645-C2D4-4A7B-B404-16C135A90F2F}">
      <dgm:prSet/>
      <dgm:spPr/>
      <dgm:t>
        <a:bodyPr/>
        <a:lstStyle/>
        <a:p>
          <a:endParaRPr lang="de-DE"/>
        </a:p>
      </dgm:t>
    </dgm:pt>
    <dgm:pt modelId="{C6F6BD31-2B6A-41B1-A4F2-E1B3303BC948}" type="sibTrans" cxnId="{74EC0645-C2D4-4A7B-B404-16C135A90F2F}">
      <dgm:prSet/>
      <dgm:spPr/>
      <dgm:t>
        <a:bodyPr/>
        <a:lstStyle/>
        <a:p>
          <a:endParaRPr lang="de-DE"/>
        </a:p>
      </dgm:t>
    </dgm:pt>
    <dgm:pt modelId="{EBB7909B-6AC3-462A-8F8F-A5092EB19D5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it-IT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organo di controllo </a:t>
          </a:r>
          <a:r>
            <a:rPr lang="it-IT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deve essere nominato se per due esercizi consecutivi siano superati due dei seguenti limiti: attivo 150.000 €, entrate 300.000 €, numero 7 dipendenti occupati in media.</a:t>
          </a:r>
          <a:endParaRPr lang="de-D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55DD41-0B58-4206-8451-BF674D803BAE}" type="parTrans" cxnId="{8CD1F77C-5097-4943-A72A-CFD458B20308}">
      <dgm:prSet/>
      <dgm:spPr/>
      <dgm:t>
        <a:bodyPr/>
        <a:lstStyle/>
        <a:p>
          <a:endParaRPr lang="de-DE"/>
        </a:p>
      </dgm:t>
    </dgm:pt>
    <dgm:pt modelId="{379A2741-AED6-49C2-996F-9073C3E95167}" type="sibTrans" cxnId="{8CD1F77C-5097-4943-A72A-CFD458B20308}">
      <dgm:prSet/>
      <dgm:spPr/>
      <dgm:t>
        <a:bodyPr/>
        <a:lstStyle/>
        <a:p>
          <a:endParaRPr lang="de-DE"/>
        </a:p>
      </dgm:t>
    </dgm:pt>
    <dgm:pt modelId="{7610408A-1980-443E-880B-BEBE4CCCB26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nuove elezioni</a:t>
          </a:r>
          <a:r>
            <a:rPr lang="it-IT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aggiornare anche la data dell’elezione, sia nella sezione delle persone che degli organi</a:t>
          </a:r>
          <a:endParaRPr lang="de-D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9BFC44-5D08-40D7-B50F-23CFD100341A}" type="parTrans" cxnId="{27D35E8D-8B06-421E-9134-0E6662CD1B5D}">
      <dgm:prSet/>
      <dgm:spPr/>
      <dgm:t>
        <a:bodyPr/>
        <a:lstStyle/>
        <a:p>
          <a:endParaRPr lang="de-DE"/>
        </a:p>
      </dgm:t>
    </dgm:pt>
    <dgm:pt modelId="{940018A8-7A97-4FBA-81DB-4ED9DEB7DA11}" type="sibTrans" cxnId="{27D35E8D-8B06-421E-9134-0E6662CD1B5D}">
      <dgm:prSet/>
      <dgm:spPr/>
      <dgm:t>
        <a:bodyPr/>
        <a:lstStyle/>
        <a:p>
          <a:endParaRPr lang="de-DE"/>
        </a:p>
      </dgm:t>
    </dgm:pt>
    <dgm:pt modelId="{15D0DB60-4626-4313-A8FD-516673808B00}" type="pres">
      <dgm:prSet presAssocID="{932222EF-FD11-4C52-935B-BCC4F440F98E}" presName="diagram" presStyleCnt="0">
        <dgm:presLayoutVars>
          <dgm:dir/>
          <dgm:resizeHandles val="exact"/>
        </dgm:presLayoutVars>
      </dgm:prSet>
      <dgm:spPr/>
    </dgm:pt>
    <dgm:pt modelId="{0BDA8DA3-6BDC-44D9-8390-D49B847E5C53}" type="pres">
      <dgm:prSet presAssocID="{451CF2ED-BBA5-4837-97AF-734AB31C7D19}" presName="node" presStyleLbl="node1" presStyleIdx="0" presStyleCnt="5">
        <dgm:presLayoutVars>
          <dgm:bulletEnabled val="1"/>
        </dgm:presLayoutVars>
      </dgm:prSet>
      <dgm:spPr/>
    </dgm:pt>
    <dgm:pt modelId="{529B8BD8-CA17-44C9-9A98-A0A3B7ED5D32}" type="pres">
      <dgm:prSet presAssocID="{5682CE57-D4C8-401F-A44F-B47AC5B9D866}" presName="sibTrans" presStyleCnt="0"/>
      <dgm:spPr/>
    </dgm:pt>
    <dgm:pt modelId="{2A70F4D4-EF74-4757-8CD8-A7E622B2B31A}" type="pres">
      <dgm:prSet presAssocID="{A12225D1-5A57-45CD-8E5F-7671DDA045AF}" presName="node" presStyleLbl="node1" presStyleIdx="1" presStyleCnt="5">
        <dgm:presLayoutVars>
          <dgm:bulletEnabled val="1"/>
        </dgm:presLayoutVars>
      </dgm:prSet>
      <dgm:spPr/>
    </dgm:pt>
    <dgm:pt modelId="{BC1DDF28-9871-4C63-8756-E48CD224A6E8}" type="pres">
      <dgm:prSet presAssocID="{C16815D3-7E0B-469C-BA6E-2029FD92EF71}" presName="sibTrans" presStyleCnt="0"/>
      <dgm:spPr/>
    </dgm:pt>
    <dgm:pt modelId="{EC6D8357-5246-45C5-A8D4-E2F477FF3859}" type="pres">
      <dgm:prSet presAssocID="{499B4168-9A37-42D3-B54C-BA7A9E0687D9}" presName="node" presStyleLbl="node1" presStyleIdx="2" presStyleCnt="5">
        <dgm:presLayoutVars>
          <dgm:bulletEnabled val="1"/>
        </dgm:presLayoutVars>
      </dgm:prSet>
      <dgm:spPr/>
    </dgm:pt>
    <dgm:pt modelId="{1D800759-BBC8-4753-AD5C-FA2D0D0228E3}" type="pres">
      <dgm:prSet presAssocID="{C6F6BD31-2B6A-41B1-A4F2-E1B3303BC948}" presName="sibTrans" presStyleCnt="0"/>
      <dgm:spPr/>
    </dgm:pt>
    <dgm:pt modelId="{766935A3-6B52-4117-A1BA-703DC5E2327F}" type="pres">
      <dgm:prSet presAssocID="{EBB7909B-6AC3-462A-8F8F-A5092EB19D50}" presName="node" presStyleLbl="node1" presStyleIdx="3" presStyleCnt="5">
        <dgm:presLayoutVars>
          <dgm:bulletEnabled val="1"/>
        </dgm:presLayoutVars>
      </dgm:prSet>
      <dgm:spPr/>
    </dgm:pt>
    <dgm:pt modelId="{07FB0DFA-0936-4201-A8C0-B02B16C2AE7C}" type="pres">
      <dgm:prSet presAssocID="{379A2741-AED6-49C2-996F-9073C3E95167}" presName="sibTrans" presStyleCnt="0"/>
      <dgm:spPr/>
    </dgm:pt>
    <dgm:pt modelId="{C02943A0-AB13-45D5-9471-AE1D369C55AC}" type="pres">
      <dgm:prSet presAssocID="{7610408A-1980-443E-880B-BEBE4CCCB26D}" presName="node" presStyleLbl="node1" presStyleIdx="4" presStyleCnt="5">
        <dgm:presLayoutVars>
          <dgm:bulletEnabled val="1"/>
        </dgm:presLayoutVars>
      </dgm:prSet>
      <dgm:spPr/>
    </dgm:pt>
  </dgm:ptLst>
  <dgm:cxnLst>
    <dgm:cxn modelId="{6738CC0D-70A2-4887-8457-39FD37F690B9}" srcId="{932222EF-FD11-4C52-935B-BCC4F440F98E}" destId="{451CF2ED-BBA5-4837-97AF-734AB31C7D19}" srcOrd="0" destOrd="0" parTransId="{7E08CAF4-1347-4C6F-B217-B3AEA0DCE834}" sibTransId="{5682CE57-D4C8-401F-A44F-B47AC5B9D866}"/>
    <dgm:cxn modelId="{7965F614-4871-4DDE-B28E-E4BA32046D07}" type="presOf" srcId="{7610408A-1980-443E-880B-BEBE4CCCB26D}" destId="{C02943A0-AB13-45D5-9471-AE1D369C55AC}" srcOrd="0" destOrd="0" presId="urn:microsoft.com/office/officeart/2005/8/layout/default"/>
    <dgm:cxn modelId="{74EC0645-C2D4-4A7B-B404-16C135A90F2F}" srcId="{932222EF-FD11-4C52-935B-BCC4F440F98E}" destId="{499B4168-9A37-42D3-B54C-BA7A9E0687D9}" srcOrd="2" destOrd="0" parTransId="{A5368AF5-0711-453A-AC1C-B02352899D5C}" sibTransId="{C6F6BD31-2B6A-41B1-A4F2-E1B3303BC948}"/>
    <dgm:cxn modelId="{BFA19C77-5C03-4D2C-99C2-4A20B9F8CF67}" type="presOf" srcId="{EBB7909B-6AC3-462A-8F8F-A5092EB19D50}" destId="{766935A3-6B52-4117-A1BA-703DC5E2327F}" srcOrd="0" destOrd="0" presId="urn:microsoft.com/office/officeart/2005/8/layout/default"/>
    <dgm:cxn modelId="{8CD1F77C-5097-4943-A72A-CFD458B20308}" srcId="{932222EF-FD11-4C52-935B-BCC4F440F98E}" destId="{EBB7909B-6AC3-462A-8F8F-A5092EB19D50}" srcOrd="3" destOrd="0" parTransId="{7455DD41-0B58-4206-8451-BF674D803BAE}" sibTransId="{379A2741-AED6-49C2-996F-9073C3E95167}"/>
    <dgm:cxn modelId="{27D35E8D-8B06-421E-9134-0E6662CD1B5D}" srcId="{932222EF-FD11-4C52-935B-BCC4F440F98E}" destId="{7610408A-1980-443E-880B-BEBE4CCCB26D}" srcOrd="4" destOrd="0" parTransId="{2E9BFC44-5D08-40D7-B50F-23CFD100341A}" sibTransId="{940018A8-7A97-4FBA-81DB-4ED9DEB7DA11}"/>
    <dgm:cxn modelId="{BB7FE2A2-E1FE-46BD-9C64-F08302A48539}" type="presOf" srcId="{451CF2ED-BBA5-4837-97AF-734AB31C7D19}" destId="{0BDA8DA3-6BDC-44D9-8390-D49B847E5C53}" srcOrd="0" destOrd="0" presId="urn:microsoft.com/office/officeart/2005/8/layout/default"/>
    <dgm:cxn modelId="{FB2D79B9-66BB-4C2C-8069-31647CC681F5}" type="presOf" srcId="{A12225D1-5A57-45CD-8E5F-7671DDA045AF}" destId="{2A70F4D4-EF74-4757-8CD8-A7E622B2B31A}" srcOrd="0" destOrd="0" presId="urn:microsoft.com/office/officeart/2005/8/layout/default"/>
    <dgm:cxn modelId="{8DF8B3E2-551B-4C33-ABCE-7F2ECF6365DF}" type="presOf" srcId="{499B4168-9A37-42D3-B54C-BA7A9E0687D9}" destId="{EC6D8357-5246-45C5-A8D4-E2F477FF3859}" srcOrd="0" destOrd="0" presId="urn:microsoft.com/office/officeart/2005/8/layout/default"/>
    <dgm:cxn modelId="{1CF689E5-FC0F-4541-9318-A860ED55FBDD}" srcId="{932222EF-FD11-4C52-935B-BCC4F440F98E}" destId="{A12225D1-5A57-45CD-8E5F-7671DDA045AF}" srcOrd="1" destOrd="0" parTransId="{1DB22835-D547-4BE2-85AF-0459663CBA63}" sibTransId="{C16815D3-7E0B-469C-BA6E-2029FD92EF71}"/>
    <dgm:cxn modelId="{AF5380E7-826F-43BE-8AF8-6FBCF928D497}" type="presOf" srcId="{932222EF-FD11-4C52-935B-BCC4F440F98E}" destId="{15D0DB60-4626-4313-A8FD-516673808B00}" srcOrd="0" destOrd="0" presId="urn:microsoft.com/office/officeart/2005/8/layout/default"/>
    <dgm:cxn modelId="{843E0982-C355-4D42-998C-D55BD294E1AB}" type="presParOf" srcId="{15D0DB60-4626-4313-A8FD-516673808B00}" destId="{0BDA8DA3-6BDC-44D9-8390-D49B847E5C53}" srcOrd="0" destOrd="0" presId="urn:microsoft.com/office/officeart/2005/8/layout/default"/>
    <dgm:cxn modelId="{EE74B01A-3B6F-4F72-83E2-0DC28E66850F}" type="presParOf" srcId="{15D0DB60-4626-4313-A8FD-516673808B00}" destId="{529B8BD8-CA17-44C9-9A98-A0A3B7ED5D32}" srcOrd="1" destOrd="0" presId="urn:microsoft.com/office/officeart/2005/8/layout/default"/>
    <dgm:cxn modelId="{5A8B9D41-A0F1-454E-ACE6-3758E2F38480}" type="presParOf" srcId="{15D0DB60-4626-4313-A8FD-516673808B00}" destId="{2A70F4D4-EF74-4757-8CD8-A7E622B2B31A}" srcOrd="2" destOrd="0" presId="urn:microsoft.com/office/officeart/2005/8/layout/default"/>
    <dgm:cxn modelId="{D0813608-C0BA-4181-859E-C444EEAA26AB}" type="presParOf" srcId="{15D0DB60-4626-4313-A8FD-516673808B00}" destId="{BC1DDF28-9871-4C63-8756-E48CD224A6E8}" srcOrd="3" destOrd="0" presId="urn:microsoft.com/office/officeart/2005/8/layout/default"/>
    <dgm:cxn modelId="{73325562-DE6C-4D82-871C-DCF754CF12CA}" type="presParOf" srcId="{15D0DB60-4626-4313-A8FD-516673808B00}" destId="{EC6D8357-5246-45C5-A8D4-E2F477FF3859}" srcOrd="4" destOrd="0" presId="urn:microsoft.com/office/officeart/2005/8/layout/default"/>
    <dgm:cxn modelId="{9B0D5941-9441-4D4A-986E-DB61F2AFBEBC}" type="presParOf" srcId="{15D0DB60-4626-4313-A8FD-516673808B00}" destId="{1D800759-BBC8-4753-AD5C-FA2D0D0228E3}" srcOrd="5" destOrd="0" presId="urn:microsoft.com/office/officeart/2005/8/layout/default"/>
    <dgm:cxn modelId="{D96EE7C6-008B-487B-B562-ED4BB730ED21}" type="presParOf" srcId="{15D0DB60-4626-4313-A8FD-516673808B00}" destId="{766935A3-6B52-4117-A1BA-703DC5E2327F}" srcOrd="6" destOrd="0" presId="urn:microsoft.com/office/officeart/2005/8/layout/default"/>
    <dgm:cxn modelId="{CF589BAB-9BA8-4CA7-95A5-527DD02B983A}" type="presParOf" srcId="{15D0DB60-4626-4313-A8FD-516673808B00}" destId="{07FB0DFA-0936-4201-A8C0-B02B16C2AE7C}" srcOrd="7" destOrd="0" presId="urn:microsoft.com/office/officeart/2005/8/layout/default"/>
    <dgm:cxn modelId="{9B0A9977-8CE6-45F5-AB80-27D7663424FE}" type="presParOf" srcId="{15D0DB60-4626-4313-A8FD-516673808B00}" destId="{C02943A0-AB13-45D5-9471-AE1D369C55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453EE8-737E-4526-B510-A059963D9B33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A5316719-DB4F-4B22-8F00-379D4DA9765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utilizzare moduli corretti</a:t>
          </a:r>
        </a:p>
        <a:p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(A, B, C, D)</a:t>
          </a:r>
          <a:endParaRPr lang="de-DE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F4F21-072D-4454-B87D-1D3A9BD60459}" type="parTrans" cxnId="{C9739867-5F33-439B-BEA6-317A2A33C0C0}">
      <dgm:prSet/>
      <dgm:spPr/>
      <dgm:t>
        <a:bodyPr/>
        <a:lstStyle/>
        <a:p>
          <a:endParaRPr lang="de-DE"/>
        </a:p>
      </dgm:t>
    </dgm:pt>
    <dgm:pt modelId="{0DBB4CF2-41C7-4501-B8B9-3BE7D492F2CA}" type="sibTrans" cxnId="{C9739867-5F33-439B-BEA6-317A2A33C0C0}">
      <dgm:prSet/>
      <dgm:spPr/>
      <dgm:t>
        <a:bodyPr/>
        <a:lstStyle/>
        <a:p>
          <a:endParaRPr lang="de-DE"/>
        </a:p>
      </dgm:t>
    </dgm:pt>
    <dgm:pt modelId="{F21948C6-6B75-42FC-8BC0-905BB4BBD3E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indicare 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anno di riferimento </a:t>
          </a:r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 anno precedente (t e t-1)</a:t>
          </a:r>
          <a:endParaRPr lang="de-DE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C41E7D-E813-4D43-8FB0-9B90AE676896}" type="parTrans" cxnId="{59AFA0CA-1B8B-4775-AAEB-639EA69E92F5}">
      <dgm:prSet/>
      <dgm:spPr/>
      <dgm:t>
        <a:bodyPr/>
        <a:lstStyle/>
        <a:p>
          <a:endParaRPr lang="de-DE"/>
        </a:p>
      </dgm:t>
    </dgm:pt>
    <dgm:pt modelId="{C486E8BB-0D93-498E-9F24-B5FE87E57C77}" type="sibTrans" cxnId="{59AFA0CA-1B8B-4775-AAEB-639EA69E92F5}">
      <dgm:prSet/>
      <dgm:spPr/>
      <dgm:t>
        <a:bodyPr/>
        <a:lstStyle/>
        <a:p>
          <a:endParaRPr lang="de-DE"/>
        </a:p>
      </dgm:t>
    </dgm:pt>
    <dgm:pt modelId="{5219A3A3-E8E0-4DC3-A6ED-499B9254D13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compilare sempre la posizione “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cassa e banca</a:t>
          </a:r>
          <a:r>
            <a:rPr lang="it-IT" sz="12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endParaRPr lang="de-DE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237B9D-AACA-44E0-8885-2E47B5CF41A6}" type="parTrans" cxnId="{00F175FE-24D9-45FF-9443-433DFE9B6CCC}">
      <dgm:prSet/>
      <dgm:spPr/>
      <dgm:t>
        <a:bodyPr/>
        <a:lstStyle/>
        <a:p>
          <a:endParaRPr lang="de-DE"/>
        </a:p>
      </dgm:t>
    </dgm:pt>
    <dgm:pt modelId="{A12CA26B-ADC7-49D0-B2D9-559735BD0E72}" type="sibTrans" cxnId="{00F175FE-24D9-45FF-9443-433DFE9B6CCC}">
      <dgm:prSet/>
      <dgm:spPr/>
      <dgm:t>
        <a:bodyPr/>
        <a:lstStyle/>
        <a:p>
          <a:endParaRPr lang="de-DE"/>
        </a:p>
      </dgm:t>
    </dgm:pt>
    <dgm:pt modelId="{6D9F9BC3-394B-477B-99A7-910A868E6F6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compilare sempre la posizione “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avanzo/disavanzo complessivo</a:t>
          </a:r>
          <a:r>
            <a:rPr lang="it-IT" sz="12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endParaRPr lang="de-DE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DECE73-4C24-482D-B3C4-159359A397F8}" type="parTrans" cxnId="{96D5BCCF-1D18-46A2-80E6-ED9607D824B9}">
      <dgm:prSet/>
      <dgm:spPr/>
      <dgm:t>
        <a:bodyPr/>
        <a:lstStyle/>
        <a:p>
          <a:endParaRPr lang="de-DE"/>
        </a:p>
      </dgm:t>
    </dgm:pt>
    <dgm:pt modelId="{2EF015B5-343B-48B3-8CA6-6CC4ABBDC3FF}" type="sibTrans" cxnId="{96D5BCCF-1D18-46A2-80E6-ED9607D824B9}">
      <dgm:prSet/>
      <dgm:spPr/>
      <dgm:t>
        <a:bodyPr/>
        <a:lstStyle/>
        <a:p>
          <a:endParaRPr lang="de-DE"/>
        </a:p>
      </dgm:t>
    </dgm:pt>
    <dgm:pt modelId="{D6A69732-19A9-4D9E-BCC7-20254E0BC3A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fosse nominato un 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organo di controllo</a:t>
          </a:r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deve essere caricata sul portale la </a:t>
          </a:r>
          <a:r>
            <a:rPr lang="it-IT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relazione</a:t>
          </a:r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dello stesso (“relazione dei sindaci</a:t>
          </a:r>
          <a:r>
            <a:rPr lang="it-IT" sz="12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insieme con il bilancio.</a:t>
          </a:r>
          <a:endParaRPr lang="de-DE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E3C835-6E34-4FDF-B6D1-E5755DADEA7E}" type="parTrans" cxnId="{F1793573-C110-4CA4-915D-27BA19C8D8F4}">
      <dgm:prSet/>
      <dgm:spPr/>
      <dgm:t>
        <a:bodyPr/>
        <a:lstStyle/>
        <a:p>
          <a:endParaRPr lang="de-DE"/>
        </a:p>
      </dgm:t>
    </dgm:pt>
    <dgm:pt modelId="{EB84A02D-AE17-4B50-8DC7-0BCE9293EDCB}" type="sibTrans" cxnId="{F1793573-C110-4CA4-915D-27BA19C8D8F4}">
      <dgm:prSet/>
      <dgm:spPr/>
      <dgm:t>
        <a:bodyPr/>
        <a:lstStyle/>
        <a:p>
          <a:endParaRPr lang="de-DE"/>
        </a:p>
      </dgm:t>
    </dgm:pt>
    <dgm:pt modelId="{E39B6D09-9926-46A9-A94E-40A7DD792FD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 cambiare i moduli, non cancellare posizioni del bilancio</a:t>
          </a:r>
          <a:endParaRPr lang="de-DE" sz="105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82D78C-D460-4FF7-BB2D-C51AE3AC223A}" type="parTrans" cxnId="{B11693C8-BBAF-4145-9075-A42B9A9D6D6F}">
      <dgm:prSet/>
      <dgm:spPr/>
      <dgm:t>
        <a:bodyPr/>
        <a:lstStyle/>
        <a:p>
          <a:endParaRPr lang="de-DE"/>
        </a:p>
      </dgm:t>
    </dgm:pt>
    <dgm:pt modelId="{8604CAB0-F016-42EA-BD7D-417EDA83EDDE}" type="sibTrans" cxnId="{B11693C8-BBAF-4145-9075-A42B9A9D6D6F}">
      <dgm:prSet/>
      <dgm:spPr/>
      <dgm:t>
        <a:bodyPr/>
        <a:lstStyle/>
        <a:p>
          <a:endParaRPr lang="de-DE"/>
        </a:p>
      </dgm:t>
    </dgm:pt>
    <dgm:pt modelId="{058D3AD4-0A81-4327-A7E7-2B4ECEF74503}" type="pres">
      <dgm:prSet presAssocID="{0A453EE8-737E-4526-B510-A059963D9B33}" presName="diagram" presStyleCnt="0">
        <dgm:presLayoutVars>
          <dgm:dir/>
          <dgm:resizeHandles val="exact"/>
        </dgm:presLayoutVars>
      </dgm:prSet>
      <dgm:spPr/>
    </dgm:pt>
    <dgm:pt modelId="{7F407AE1-E36F-44DA-8595-AD728586B13F}" type="pres">
      <dgm:prSet presAssocID="{A5316719-DB4F-4B22-8F00-379D4DA97651}" presName="node" presStyleLbl="node1" presStyleIdx="0" presStyleCnt="6" custLinFactNeighborX="-10154" custLinFactNeighborY="8990">
        <dgm:presLayoutVars>
          <dgm:bulletEnabled val="1"/>
        </dgm:presLayoutVars>
      </dgm:prSet>
      <dgm:spPr/>
    </dgm:pt>
    <dgm:pt modelId="{2A03AF74-086B-4671-A453-7A4DF4EDB7E0}" type="pres">
      <dgm:prSet presAssocID="{0DBB4CF2-41C7-4501-B8B9-3BE7D492F2CA}" presName="sibTrans" presStyleCnt="0"/>
      <dgm:spPr/>
    </dgm:pt>
    <dgm:pt modelId="{85328D49-AAE7-416B-A7D8-537BBDF2D532}" type="pres">
      <dgm:prSet presAssocID="{F21948C6-6B75-42FC-8BC0-905BB4BBD3E1}" presName="node" presStyleLbl="node1" presStyleIdx="1" presStyleCnt="6" custLinFactNeighborX="8709" custLinFactNeighborY="8990">
        <dgm:presLayoutVars>
          <dgm:bulletEnabled val="1"/>
        </dgm:presLayoutVars>
      </dgm:prSet>
      <dgm:spPr/>
    </dgm:pt>
    <dgm:pt modelId="{F4CA4517-245C-44DB-BEB6-82ABE4EF7BEE}" type="pres">
      <dgm:prSet presAssocID="{C486E8BB-0D93-498E-9F24-B5FE87E57C77}" presName="sibTrans" presStyleCnt="0"/>
      <dgm:spPr/>
    </dgm:pt>
    <dgm:pt modelId="{3D557F23-8A8B-47F5-9C9F-24275F31AED5}" type="pres">
      <dgm:prSet presAssocID="{5219A3A3-E8E0-4DC3-A6ED-499B9254D13C}" presName="node" presStyleLbl="node1" presStyleIdx="2" presStyleCnt="6" custLinFactX="18709" custLinFactNeighborX="100000" custLinFactNeighborY="-2576">
        <dgm:presLayoutVars>
          <dgm:bulletEnabled val="1"/>
        </dgm:presLayoutVars>
      </dgm:prSet>
      <dgm:spPr/>
    </dgm:pt>
    <dgm:pt modelId="{7992B15D-025F-4870-8E7B-4E13CA049ADB}" type="pres">
      <dgm:prSet presAssocID="{A12CA26B-ADC7-49D0-B2D9-559735BD0E72}" presName="sibTrans" presStyleCnt="0"/>
      <dgm:spPr/>
    </dgm:pt>
    <dgm:pt modelId="{CC395CE5-3436-42F1-9851-F026DD13B1E6}" type="pres">
      <dgm:prSet presAssocID="{6D9F9BC3-394B-477B-99A7-910A868E6F62}" presName="node" presStyleLbl="node1" presStyleIdx="3" presStyleCnt="6" custLinFactX="-20154" custLinFactY="5301" custLinFactNeighborX="-100000" custLinFactNeighborY="100000">
        <dgm:presLayoutVars>
          <dgm:bulletEnabled val="1"/>
        </dgm:presLayoutVars>
      </dgm:prSet>
      <dgm:spPr/>
    </dgm:pt>
    <dgm:pt modelId="{CD13DA9C-F442-4F95-9989-2946CF59D8A4}" type="pres">
      <dgm:prSet presAssocID="{2EF015B5-343B-48B3-8CA6-6CC4ABBDC3FF}" presName="sibTrans" presStyleCnt="0"/>
      <dgm:spPr/>
    </dgm:pt>
    <dgm:pt modelId="{CADADE9B-C6C5-4847-BE55-7801962A56FF}" type="pres">
      <dgm:prSet presAssocID="{D6A69732-19A9-4D9E-BCC7-20254E0BC3A8}" presName="node" presStyleLbl="node1" presStyleIdx="4" presStyleCnt="6" custLinFactX="19198" custLinFactNeighborX="100000" custLinFactNeighborY="-11580">
        <dgm:presLayoutVars>
          <dgm:bulletEnabled val="1"/>
        </dgm:presLayoutVars>
      </dgm:prSet>
      <dgm:spPr/>
    </dgm:pt>
    <dgm:pt modelId="{D088D482-89B3-4DE3-A486-325D5BF71BBD}" type="pres">
      <dgm:prSet presAssocID="{EB84A02D-AE17-4B50-8DC7-0BCE9293EDCB}" presName="sibTrans" presStyleCnt="0"/>
      <dgm:spPr/>
    </dgm:pt>
    <dgm:pt modelId="{77C2A21A-DBEC-4C02-BEAB-EC29743BD9CC}" type="pres">
      <dgm:prSet presAssocID="{E39B6D09-9926-46A9-A94E-40A7DD792FD7}" presName="node" presStyleLbl="node1" presStyleIdx="5" presStyleCnt="6" custLinFactX="-20154" custLinFactY="-19242" custLinFactNeighborX="-100000" custLinFactNeighborY="-100000">
        <dgm:presLayoutVars>
          <dgm:bulletEnabled val="1"/>
        </dgm:presLayoutVars>
      </dgm:prSet>
      <dgm:spPr/>
    </dgm:pt>
  </dgm:ptLst>
  <dgm:cxnLst>
    <dgm:cxn modelId="{B7BC661A-538B-4B87-863A-59EDAEA9ED1A}" type="presOf" srcId="{5219A3A3-E8E0-4DC3-A6ED-499B9254D13C}" destId="{3D557F23-8A8B-47F5-9C9F-24275F31AED5}" srcOrd="0" destOrd="0" presId="urn:microsoft.com/office/officeart/2005/8/layout/default"/>
    <dgm:cxn modelId="{00548229-F533-4B6F-98A7-20AD92ACAFB3}" type="presOf" srcId="{A5316719-DB4F-4B22-8F00-379D4DA97651}" destId="{7F407AE1-E36F-44DA-8595-AD728586B13F}" srcOrd="0" destOrd="0" presId="urn:microsoft.com/office/officeart/2005/8/layout/default"/>
    <dgm:cxn modelId="{D108C23C-D259-439A-98EE-736B74758C0A}" type="presOf" srcId="{D6A69732-19A9-4D9E-BCC7-20254E0BC3A8}" destId="{CADADE9B-C6C5-4847-BE55-7801962A56FF}" srcOrd="0" destOrd="0" presId="urn:microsoft.com/office/officeart/2005/8/layout/default"/>
    <dgm:cxn modelId="{C9739867-5F33-439B-BEA6-317A2A33C0C0}" srcId="{0A453EE8-737E-4526-B510-A059963D9B33}" destId="{A5316719-DB4F-4B22-8F00-379D4DA97651}" srcOrd="0" destOrd="0" parTransId="{76BF4F21-072D-4454-B87D-1D3A9BD60459}" sibTransId="{0DBB4CF2-41C7-4501-B8B9-3BE7D492F2CA}"/>
    <dgm:cxn modelId="{4F7F0A69-F78B-4662-A60C-62CAFD274D58}" type="presOf" srcId="{E39B6D09-9926-46A9-A94E-40A7DD792FD7}" destId="{77C2A21A-DBEC-4C02-BEAB-EC29743BD9CC}" srcOrd="0" destOrd="0" presId="urn:microsoft.com/office/officeart/2005/8/layout/default"/>
    <dgm:cxn modelId="{208EC869-DC0A-4738-BB83-4C046F7F35A5}" type="presOf" srcId="{0A453EE8-737E-4526-B510-A059963D9B33}" destId="{058D3AD4-0A81-4327-A7E7-2B4ECEF74503}" srcOrd="0" destOrd="0" presId="urn:microsoft.com/office/officeart/2005/8/layout/default"/>
    <dgm:cxn modelId="{F1793573-C110-4CA4-915D-27BA19C8D8F4}" srcId="{0A453EE8-737E-4526-B510-A059963D9B33}" destId="{D6A69732-19A9-4D9E-BCC7-20254E0BC3A8}" srcOrd="4" destOrd="0" parTransId="{E0E3C835-6E34-4FDF-B6D1-E5755DADEA7E}" sibTransId="{EB84A02D-AE17-4B50-8DC7-0BCE9293EDCB}"/>
    <dgm:cxn modelId="{BE7BFD76-3837-4A4B-A6B9-9F868EA3F0C2}" type="presOf" srcId="{6D9F9BC3-394B-477B-99A7-910A868E6F62}" destId="{CC395CE5-3436-42F1-9851-F026DD13B1E6}" srcOrd="0" destOrd="0" presId="urn:microsoft.com/office/officeart/2005/8/layout/default"/>
    <dgm:cxn modelId="{6BA7E383-9DAF-4A4D-85C8-AA97B740FDE7}" type="presOf" srcId="{F21948C6-6B75-42FC-8BC0-905BB4BBD3E1}" destId="{85328D49-AAE7-416B-A7D8-537BBDF2D532}" srcOrd="0" destOrd="0" presId="urn:microsoft.com/office/officeart/2005/8/layout/default"/>
    <dgm:cxn modelId="{B11693C8-BBAF-4145-9075-A42B9A9D6D6F}" srcId="{0A453EE8-737E-4526-B510-A059963D9B33}" destId="{E39B6D09-9926-46A9-A94E-40A7DD792FD7}" srcOrd="5" destOrd="0" parTransId="{9882D78C-D460-4FF7-BB2D-C51AE3AC223A}" sibTransId="{8604CAB0-F016-42EA-BD7D-417EDA83EDDE}"/>
    <dgm:cxn modelId="{59AFA0CA-1B8B-4775-AAEB-639EA69E92F5}" srcId="{0A453EE8-737E-4526-B510-A059963D9B33}" destId="{F21948C6-6B75-42FC-8BC0-905BB4BBD3E1}" srcOrd="1" destOrd="0" parTransId="{FEC41E7D-E813-4D43-8FB0-9B90AE676896}" sibTransId="{C486E8BB-0D93-498E-9F24-B5FE87E57C77}"/>
    <dgm:cxn modelId="{96D5BCCF-1D18-46A2-80E6-ED9607D824B9}" srcId="{0A453EE8-737E-4526-B510-A059963D9B33}" destId="{6D9F9BC3-394B-477B-99A7-910A868E6F62}" srcOrd="3" destOrd="0" parTransId="{5EDECE73-4C24-482D-B3C4-159359A397F8}" sibTransId="{2EF015B5-343B-48B3-8CA6-6CC4ABBDC3FF}"/>
    <dgm:cxn modelId="{00F175FE-24D9-45FF-9443-433DFE9B6CCC}" srcId="{0A453EE8-737E-4526-B510-A059963D9B33}" destId="{5219A3A3-E8E0-4DC3-A6ED-499B9254D13C}" srcOrd="2" destOrd="0" parTransId="{90237B9D-AACA-44E0-8885-2E47B5CF41A6}" sibTransId="{A12CA26B-ADC7-49D0-B2D9-559735BD0E72}"/>
    <dgm:cxn modelId="{178A2648-13F3-4E84-96CF-7049471F770A}" type="presParOf" srcId="{058D3AD4-0A81-4327-A7E7-2B4ECEF74503}" destId="{7F407AE1-E36F-44DA-8595-AD728586B13F}" srcOrd="0" destOrd="0" presId="urn:microsoft.com/office/officeart/2005/8/layout/default"/>
    <dgm:cxn modelId="{54285A3C-0A0A-476F-BC1D-651CF72A8F21}" type="presParOf" srcId="{058D3AD4-0A81-4327-A7E7-2B4ECEF74503}" destId="{2A03AF74-086B-4671-A453-7A4DF4EDB7E0}" srcOrd="1" destOrd="0" presId="urn:microsoft.com/office/officeart/2005/8/layout/default"/>
    <dgm:cxn modelId="{CD2D00EF-233C-4119-A5C7-71CA8CD236C0}" type="presParOf" srcId="{058D3AD4-0A81-4327-A7E7-2B4ECEF74503}" destId="{85328D49-AAE7-416B-A7D8-537BBDF2D532}" srcOrd="2" destOrd="0" presId="urn:microsoft.com/office/officeart/2005/8/layout/default"/>
    <dgm:cxn modelId="{7E474E88-7D59-4935-A3BD-4F44ED9BF2E6}" type="presParOf" srcId="{058D3AD4-0A81-4327-A7E7-2B4ECEF74503}" destId="{F4CA4517-245C-44DB-BEB6-82ABE4EF7BEE}" srcOrd="3" destOrd="0" presId="urn:microsoft.com/office/officeart/2005/8/layout/default"/>
    <dgm:cxn modelId="{C629164C-B3AD-482A-B302-ED9745EA7D9A}" type="presParOf" srcId="{058D3AD4-0A81-4327-A7E7-2B4ECEF74503}" destId="{3D557F23-8A8B-47F5-9C9F-24275F31AED5}" srcOrd="4" destOrd="0" presId="urn:microsoft.com/office/officeart/2005/8/layout/default"/>
    <dgm:cxn modelId="{28B99CE8-7154-4448-ABF1-AE2A4F509285}" type="presParOf" srcId="{058D3AD4-0A81-4327-A7E7-2B4ECEF74503}" destId="{7992B15D-025F-4870-8E7B-4E13CA049ADB}" srcOrd="5" destOrd="0" presId="urn:microsoft.com/office/officeart/2005/8/layout/default"/>
    <dgm:cxn modelId="{9B1B6884-5044-4DB6-8243-21D695ADA87F}" type="presParOf" srcId="{058D3AD4-0A81-4327-A7E7-2B4ECEF74503}" destId="{CC395CE5-3436-42F1-9851-F026DD13B1E6}" srcOrd="6" destOrd="0" presId="urn:microsoft.com/office/officeart/2005/8/layout/default"/>
    <dgm:cxn modelId="{2944408D-AA34-40AF-86CA-F8ADFD5B3440}" type="presParOf" srcId="{058D3AD4-0A81-4327-A7E7-2B4ECEF74503}" destId="{CD13DA9C-F442-4F95-9989-2946CF59D8A4}" srcOrd="7" destOrd="0" presId="urn:microsoft.com/office/officeart/2005/8/layout/default"/>
    <dgm:cxn modelId="{B27C6371-CFCF-4F69-B364-E7A5F87746B9}" type="presParOf" srcId="{058D3AD4-0A81-4327-A7E7-2B4ECEF74503}" destId="{CADADE9B-C6C5-4847-BE55-7801962A56FF}" srcOrd="8" destOrd="0" presId="urn:microsoft.com/office/officeart/2005/8/layout/default"/>
    <dgm:cxn modelId="{6C99E87D-C58F-4016-B15B-AA948C09D8AF}" type="presParOf" srcId="{058D3AD4-0A81-4327-A7E7-2B4ECEF74503}" destId="{D088D482-89B3-4DE3-A486-325D5BF71BBD}" srcOrd="9" destOrd="0" presId="urn:microsoft.com/office/officeart/2005/8/layout/default"/>
    <dgm:cxn modelId="{FAA8BD3C-5A71-441F-A744-EBD64D49DAAC}" type="presParOf" srcId="{058D3AD4-0A81-4327-A7E7-2B4ECEF74503}" destId="{77C2A21A-DBEC-4C02-BEAB-EC29743BD9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7F58E9-A7EB-4841-B19A-FD5CBB92F1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B6D34A-2287-4557-81A0-A408F491FE3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è stata effettuata un’azione di ‟</a:t>
          </a:r>
          <a:r>
            <a:rPr lang="it-IT" sz="11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raccolta fondi occasionale</a:t>
          </a:r>
          <a:r>
            <a:rPr lang="it-IT" sz="11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cosiddetto fundraising, (riga C 2 del bilancio) deve essere allegata una relazione per ogni azione svolta.</a:t>
          </a:r>
        </a:p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Attenzione: utilizzare il modulo apposito, gli importi nella relazione devono corrispondere agli importi del bilancio, la raccolta fondi deve avere un risultato positivo, a meno che non ci siano stati eventi imprevedibili e straordinari (p.e. maltempo)</a:t>
          </a:r>
          <a:endParaRPr lang="de-DE" sz="11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F67CB9-EC25-4FB4-8314-F2366DFB5069}" type="parTrans" cxnId="{708782D0-E999-4F24-9B4C-11FCF4CB80E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7EB6073-2979-438B-943F-85F017BFCCF9}" type="sibTrans" cxnId="{708782D0-E999-4F24-9B4C-11FCF4CB80E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5B3CBF0-7FA8-4809-9F8B-E8996A25EB7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1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bilanci devono ‟tornare</a:t>
          </a:r>
          <a:r>
            <a:rPr lang="it-IT" sz="11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1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(calcolo di controllo: cassa e banca dell’anno precedente +/- utile/perdita dell’anno corrente = cassa e banca dell’anno corrente)</a:t>
          </a:r>
          <a:endParaRPr lang="de-DE" sz="11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2A42DC-203D-44E7-B700-CD0BFE527C29}" type="parTrans" cxnId="{52BF5505-AD60-4FE8-95B3-8F60F1E9809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0389BFE-D9BD-4A63-B719-9A1886506E15}" type="sibTrans" cxnId="{52BF5505-AD60-4FE8-95B3-8F60F1E9809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C99F61D-6BAA-40AD-B5DD-872B7AA5F9C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di </a:t>
          </a:r>
          <a:r>
            <a:rPr lang="it-IT" sz="11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entrate da attività diverse</a:t>
          </a:r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deve essere inserita nel rendiconto di cassa una nota finale in cui si specifica a quale criterio/soglia l‘organo sociale competente ha deciso di attenersi.</a:t>
          </a:r>
          <a:endParaRPr lang="de-DE" sz="11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F979D1-E696-404F-B1D2-C6360EA10C82}" type="parTrans" cxnId="{D99BA70C-E696-4F4E-BCD6-0287DA50F56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50599A6-3B57-4BBE-9F9E-6DB6CBF7A6C2}" type="sibTrans" cxnId="{D99BA70C-E696-4F4E-BCD6-0287DA50F56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836F0EA-B204-48C1-A9AB-F55ED88DA67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nota potrebbe essere formulata come segue:</a:t>
          </a:r>
        </a:p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‟Le entrate da attività diverse sono state realizzate in conformità all’art. 6 del Codice del Terzo settore e alle disposizioni statutarie per il perseguimento degli scopi di interesse generale.</a:t>
          </a:r>
        </a:p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Inoltre si conferma che le entrate da attività diverse non ammontano a più del 30 per cento delle entrate complessive.</a:t>
          </a:r>
          <a:r>
            <a:rPr lang="it-IT" sz="11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endParaRPr lang="it-IT" sz="11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 ‟…non ammontano a più del 66 per cento dei costi complessivi.</a:t>
          </a:r>
          <a:r>
            <a:rPr lang="it-IT" sz="11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it-IT" sz="11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Nota bene: L’ente deve decidere per una di queste due opzioni (30 % delle entrate complessive o 66 % dei costi complessivi).</a:t>
          </a:r>
          <a:endParaRPr lang="de-DE" sz="11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2940E0-4463-4164-B265-42BDFF598F21}" type="parTrans" cxnId="{4D253E9F-1803-4A72-81AC-3BB4378D969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B848891-0199-4CB5-A811-0FDDA9E238B6}" type="sibTrans" cxnId="{4D253E9F-1803-4A72-81AC-3BB4378D969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FDA62D7-4A18-4103-934A-7F0B759B79B9}" type="pres">
      <dgm:prSet presAssocID="{5F7F58E9-A7EB-4841-B19A-FD5CBB92F187}" presName="diagram" presStyleCnt="0">
        <dgm:presLayoutVars>
          <dgm:dir/>
          <dgm:resizeHandles val="exact"/>
        </dgm:presLayoutVars>
      </dgm:prSet>
      <dgm:spPr/>
    </dgm:pt>
    <dgm:pt modelId="{6F301D0C-6C25-4AC9-9B36-6491A3BDC9DA}" type="pres">
      <dgm:prSet presAssocID="{67B6D34A-2287-4557-81A0-A408F491FE38}" presName="node" presStyleLbl="node1" presStyleIdx="0" presStyleCnt="4" custLinFactNeighborX="646" custLinFactNeighborY="-362">
        <dgm:presLayoutVars>
          <dgm:bulletEnabled val="1"/>
        </dgm:presLayoutVars>
      </dgm:prSet>
      <dgm:spPr/>
    </dgm:pt>
    <dgm:pt modelId="{88A10277-3BC3-4032-86EE-2A9F5C4DCE60}" type="pres">
      <dgm:prSet presAssocID="{17EB6073-2979-438B-943F-85F017BFCCF9}" presName="sibTrans" presStyleCnt="0"/>
      <dgm:spPr/>
    </dgm:pt>
    <dgm:pt modelId="{81474750-EF91-44D1-B0F3-226769E8AFF8}" type="pres">
      <dgm:prSet presAssocID="{F5B3CBF0-7FA8-4809-9F8B-E8996A25EB77}" presName="node" presStyleLbl="node1" presStyleIdx="1" presStyleCnt="4">
        <dgm:presLayoutVars>
          <dgm:bulletEnabled val="1"/>
        </dgm:presLayoutVars>
      </dgm:prSet>
      <dgm:spPr/>
    </dgm:pt>
    <dgm:pt modelId="{B5227C6F-0E28-47A2-9AC8-870C38902E81}" type="pres">
      <dgm:prSet presAssocID="{D0389BFE-D9BD-4A63-B719-9A1886506E15}" presName="sibTrans" presStyleCnt="0"/>
      <dgm:spPr/>
    </dgm:pt>
    <dgm:pt modelId="{5B5333A4-25B5-4EEB-B3FE-67D45AFB948D}" type="pres">
      <dgm:prSet presAssocID="{FC99F61D-6BAA-40AD-B5DD-872B7AA5F9CC}" presName="node" presStyleLbl="node1" presStyleIdx="2" presStyleCnt="4" custLinFactNeighborY="-4180">
        <dgm:presLayoutVars>
          <dgm:bulletEnabled val="1"/>
        </dgm:presLayoutVars>
      </dgm:prSet>
      <dgm:spPr/>
    </dgm:pt>
    <dgm:pt modelId="{68611058-5BE1-4838-AA46-DBA0BA0602BE}" type="pres">
      <dgm:prSet presAssocID="{D50599A6-3B57-4BBE-9F9E-6DB6CBF7A6C2}" presName="sibTrans" presStyleCnt="0"/>
      <dgm:spPr/>
    </dgm:pt>
    <dgm:pt modelId="{41E870DA-92E7-4523-9739-B7B9B6E87DCF}" type="pres">
      <dgm:prSet presAssocID="{B836F0EA-B204-48C1-A9AB-F55ED88DA678}" presName="node" presStyleLbl="node1" presStyleIdx="3" presStyleCnt="4" custScaleY="103916" custLinFactNeighborY="-3762">
        <dgm:presLayoutVars>
          <dgm:bulletEnabled val="1"/>
        </dgm:presLayoutVars>
      </dgm:prSet>
      <dgm:spPr/>
    </dgm:pt>
  </dgm:ptLst>
  <dgm:cxnLst>
    <dgm:cxn modelId="{52BF5505-AD60-4FE8-95B3-8F60F1E98096}" srcId="{5F7F58E9-A7EB-4841-B19A-FD5CBB92F187}" destId="{F5B3CBF0-7FA8-4809-9F8B-E8996A25EB77}" srcOrd="1" destOrd="0" parTransId="{062A42DC-203D-44E7-B700-CD0BFE527C29}" sibTransId="{D0389BFE-D9BD-4A63-B719-9A1886506E15}"/>
    <dgm:cxn modelId="{D99BA70C-E696-4F4E-BCD6-0287DA50F565}" srcId="{5F7F58E9-A7EB-4841-B19A-FD5CBB92F187}" destId="{FC99F61D-6BAA-40AD-B5DD-872B7AA5F9CC}" srcOrd="2" destOrd="0" parTransId="{EEF979D1-E696-404F-B1D2-C6360EA10C82}" sibTransId="{D50599A6-3B57-4BBE-9F9E-6DB6CBF7A6C2}"/>
    <dgm:cxn modelId="{196FA73F-F814-4084-9755-F45EBDF56866}" type="presOf" srcId="{5F7F58E9-A7EB-4841-B19A-FD5CBB92F187}" destId="{2FDA62D7-4A18-4103-934A-7F0B759B79B9}" srcOrd="0" destOrd="0" presId="urn:microsoft.com/office/officeart/2005/8/layout/default"/>
    <dgm:cxn modelId="{A00BCE4D-9045-424B-839D-B66607A33894}" type="presOf" srcId="{FC99F61D-6BAA-40AD-B5DD-872B7AA5F9CC}" destId="{5B5333A4-25B5-4EEB-B3FE-67D45AFB948D}" srcOrd="0" destOrd="0" presId="urn:microsoft.com/office/officeart/2005/8/layout/default"/>
    <dgm:cxn modelId="{4D253E9F-1803-4A72-81AC-3BB4378D969B}" srcId="{5F7F58E9-A7EB-4841-B19A-FD5CBB92F187}" destId="{B836F0EA-B204-48C1-A9AB-F55ED88DA678}" srcOrd="3" destOrd="0" parTransId="{1F2940E0-4463-4164-B265-42BDFF598F21}" sibTransId="{5B848891-0199-4CB5-A811-0FDDA9E238B6}"/>
    <dgm:cxn modelId="{18EAC3BA-0E98-4CA9-82CD-B25623C301B2}" type="presOf" srcId="{B836F0EA-B204-48C1-A9AB-F55ED88DA678}" destId="{41E870DA-92E7-4523-9739-B7B9B6E87DCF}" srcOrd="0" destOrd="0" presId="urn:microsoft.com/office/officeart/2005/8/layout/default"/>
    <dgm:cxn modelId="{E8E2E0C6-8A90-4BCC-93C5-C80A27B389D1}" type="presOf" srcId="{67B6D34A-2287-4557-81A0-A408F491FE38}" destId="{6F301D0C-6C25-4AC9-9B36-6491A3BDC9DA}" srcOrd="0" destOrd="0" presId="urn:microsoft.com/office/officeart/2005/8/layout/default"/>
    <dgm:cxn modelId="{708782D0-E999-4F24-9B4C-11FCF4CB80EB}" srcId="{5F7F58E9-A7EB-4841-B19A-FD5CBB92F187}" destId="{67B6D34A-2287-4557-81A0-A408F491FE38}" srcOrd="0" destOrd="0" parTransId="{CEF67CB9-EC25-4FB4-8314-F2366DFB5069}" sibTransId="{17EB6073-2979-438B-943F-85F017BFCCF9}"/>
    <dgm:cxn modelId="{6E8DBFE7-2781-4366-8424-B296673AE365}" type="presOf" srcId="{F5B3CBF0-7FA8-4809-9F8B-E8996A25EB77}" destId="{81474750-EF91-44D1-B0F3-226769E8AFF8}" srcOrd="0" destOrd="0" presId="urn:microsoft.com/office/officeart/2005/8/layout/default"/>
    <dgm:cxn modelId="{3793C968-C7B9-442B-8B06-9D9388C60C6D}" type="presParOf" srcId="{2FDA62D7-4A18-4103-934A-7F0B759B79B9}" destId="{6F301D0C-6C25-4AC9-9B36-6491A3BDC9DA}" srcOrd="0" destOrd="0" presId="urn:microsoft.com/office/officeart/2005/8/layout/default"/>
    <dgm:cxn modelId="{17E45167-5116-4AD9-88B6-41C235AF3028}" type="presParOf" srcId="{2FDA62D7-4A18-4103-934A-7F0B759B79B9}" destId="{88A10277-3BC3-4032-86EE-2A9F5C4DCE60}" srcOrd="1" destOrd="0" presId="urn:microsoft.com/office/officeart/2005/8/layout/default"/>
    <dgm:cxn modelId="{F14D58C4-2F87-4333-9AAF-7A027BFC1A60}" type="presParOf" srcId="{2FDA62D7-4A18-4103-934A-7F0B759B79B9}" destId="{81474750-EF91-44D1-B0F3-226769E8AFF8}" srcOrd="2" destOrd="0" presId="urn:microsoft.com/office/officeart/2005/8/layout/default"/>
    <dgm:cxn modelId="{87F05F28-6D6C-43CA-994E-AE4E7E5FFC16}" type="presParOf" srcId="{2FDA62D7-4A18-4103-934A-7F0B759B79B9}" destId="{B5227C6F-0E28-47A2-9AC8-870C38902E81}" srcOrd="3" destOrd="0" presId="urn:microsoft.com/office/officeart/2005/8/layout/default"/>
    <dgm:cxn modelId="{AA1CFEA3-12D9-4B1C-908B-3AB8C723D05F}" type="presParOf" srcId="{2FDA62D7-4A18-4103-934A-7F0B759B79B9}" destId="{5B5333A4-25B5-4EEB-B3FE-67D45AFB948D}" srcOrd="4" destOrd="0" presId="urn:microsoft.com/office/officeart/2005/8/layout/default"/>
    <dgm:cxn modelId="{87DB2531-975D-45C5-80ED-E1CABA41BDD8}" type="presParOf" srcId="{2FDA62D7-4A18-4103-934A-7F0B759B79B9}" destId="{68611058-5BE1-4838-AA46-DBA0BA0602BE}" srcOrd="5" destOrd="0" presId="urn:microsoft.com/office/officeart/2005/8/layout/default"/>
    <dgm:cxn modelId="{7F94F37F-8AB0-449E-8E79-B2271BBD1944}" type="presParOf" srcId="{2FDA62D7-4A18-4103-934A-7F0B759B79B9}" destId="{41E870DA-92E7-4523-9739-B7B9B6E87D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2C924-29BE-4E85-AA08-3E42A5494DB8}">
      <dsp:nvSpPr>
        <dsp:cNvPr id="0" name=""/>
        <dsp:cNvSpPr/>
      </dsp:nvSpPr>
      <dsp:spPr>
        <a:xfrm>
          <a:off x="0" y="21328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1. Effetti dell’iscrizione nel Runts e presupposti per l’iscrizione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39833"/>
        <a:ext cx="8060827" cy="342070"/>
      </dsp:txXfrm>
    </dsp:sp>
    <dsp:sp modelId="{DD28389C-6A72-4AB8-AF6E-51C4B3F3B80E}">
      <dsp:nvSpPr>
        <dsp:cNvPr id="0" name=""/>
        <dsp:cNvSpPr/>
      </dsp:nvSpPr>
      <dsp:spPr>
        <a:xfrm>
          <a:off x="0" y="434968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2. Le sezioni più importanti del Runts e i relativi vantaggi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453473"/>
        <a:ext cx="8060827" cy="342070"/>
      </dsp:txXfrm>
    </dsp:sp>
    <dsp:sp modelId="{8D2E65CB-B513-43CE-BBA1-9E8F851AF407}">
      <dsp:nvSpPr>
        <dsp:cNvPr id="0" name=""/>
        <dsp:cNvSpPr/>
      </dsp:nvSpPr>
      <dsp:spPr>
        <a:xfrm>
          <a:off x="0" y="814048"/>
          <a:ext cx="8097837" cy="5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06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gli altri enti del Terzo settore</a:t>
          </a:r>
          <a:endParaRPr lang="de-DE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le organizzazioni di volontariato e le associazioni di promozione sociale</a:t>
          </a:r>
          <a:endParaRPr lang="de-DE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14048"/>
        <a:ext cx="8097837" cy="509220"/>
      </dsp:txXfrm>
    </dsp:sp>
    <dsp:sp modelId="{68CB2878-E4DB-49D5-9EBE-5F7FA98B7227}">
      <dsp:nvSpPr>
        <dsp:cNvPr id="0" name=""/>
        <dsp:cNvSpPr/>
      </dsp:nvSpPr>
      <dsp:spPr>
        <a:xfrm>
          <a:off x="0" y="1323268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3. Il primo accesso nel Runts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1341773"/>
        <a:ext cx="8060827" cy="342070"/>
      </dsp:txXfrm>
    </dsp:sp>
    <dsp:sp modelId="{F29C404E-4366-4536-A006-B3E5E55CC490}">
      <dsp:nvSpPr>
        <dsp:cNvPr id="0" name=""/>
        <dsp:cNvSpPr/>
      </dsp:nvSpPr>
      <dsp:spPr>
        <a:xfrm>
          <a:off x="0" y="1736909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4. La pratica di variazione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1755414"/>
        <a:ext cx="8060827" cy="342070"/>
      </dsp:txXfrm>
    </dsp:sp>
    <dsp:sp modelId="{046EBAFA-12AB-4829-968A-E921048D33D3}">
      <dsp:nvSpPr>
        <dsp:cNvPr id="0" name=""/>
        <dsp:cNvSpPr/>
      </dsp:nvSpPr>
      <dsp:spPr>
        <a:xfrm>
          <a:off x="0" y="2150549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de-DE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Gli</a:t>
          </a:r>
          <a:r>
            <a:rPr lang="de-D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Obblighi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2169054"/>
        <a:ext cx="8060827" cy="342070"/>
      </dsp:txXfrm>
    </dsp:sp>
    <dsp:sp modelId="{E3407B50-906A-47A2-A917-CA5F1A00756C}">
      <dsp:nvSpPr>
        <dsp:cNvPr id="0" name=""/>
        <dsp:cNvSpPr/>
      </dsp:nvSpPr>
      <dsp:spPr>
        <a:xfrm>
          <a:off x="0" y="2529629"/>
          <a:ext cx="8097837" cy="77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06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annuali</a:t>
          </a:r>
          <a:endParaRPr lang="de-DE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puntuali</a:t>
          </a:r>
          <a:endParaRPr lang="de-DE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altri</a:t>
          </a:r>
          <a:endParaRPr lang="de-DE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29629"/>
        <a:ext cx="8097837" cy="770040"/>
      </dsp:txXfrm>
    </dsp:sp>
    <dsp:sp modelId="{3B794D50-F1F2-45A4-8D26-DF35A4B71E16}">
      <dsp:nvSpPr>
        <dsp:cNvPr id="0" name=""/>
        <dsp:cNvSpPr/>
      </dsp:nvSpPr>
      <dsp:spPr>
        <a:xfrm>
          <a:off x="0" y="3299669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6. La terminologia nel portale del Runts e gli errori comuni 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3318174"/>
        <a:ext cx="8060827" cy="342070"/>
      </dsp:txXfrm>
    </dsp:sp>
    <dsp:sp modelId="{D3A26176-5B79-4C70-9D6E-C82A915BCA99}">
      <dsp:nvSpPr>
        <dsp:cNvPr id="0" name=""/>
        <dsp:cNvSpPr/>
      </dsp:nvSpPr>
      <dsp:spPr>
        <a:xfrm>
          <a:off x="0" y="3713309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7. I controlli nel Runts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3731814"/>
        <a:ext cx="8060827" cy="342070"/>
      </dsp:txXfrm>
    </dsp:sp>
    <dsp:sp modelId="{8EA02B74-1D3D-4D26-9D5E-1155DA034F76}">
      <dsp:nvSpPr>
        <dsp:cNvPr id="0" name=""/>
        <dsp:cNvSpPr/>
      </dsp:nvSpPr>
      <dsp:spPr>
        <a:xfrm>
          <a:off x="0" y="4126949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8. Excursus: Elenco provinciale degli enti che svolgono attività di interesse generale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4145454"/>
        <a:ext cx="8060827" cy="342070"/>
      </dsp:txXfrm>
    </dsp:sp>
    <dsp:sp modelId="{DDD9FECA-DB2B-4981-B0C1-3FDC7CA26240}">
      <dsp:nvSpPr>
        <dsp:cNvPr id="0" name=""/>
        <dsp:cNvSpPr/>
      </dsp:nvSpPr>
      <dsp:spPr>
        <a:xfrm>
          <a:off x="0" y="4540588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9. Giro di </a:t>
          </a:r>
          <a:r>
            <a:rPr lang="de-DE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domande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4559093"/>
        <a:ext cx="8060827" cy="342070"/>
      </dsp:txXfrm>
    </dsp:sp>
    <dsp:sp modelId="{C93E429E-1BD9-45FF-9460-01CCBA1C119F}">
      <dsp:nvSpPr>
        <dsp:cNvPr id="0" name=""/>
        <dsp:cNvSpPr/>
      </dsp:nvSpPr>
      <dsp:spPr>
        <a:xfrm>
          <a:off x="0" y="4954228"/>
          <a:ext cx="8097837" cy="379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10. </a:t>
          </a:r>
          <a:r>
            <a:rPr lang="de-DE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Contatti</a:t>
          </a:r>
          <a:r>
            <a:rPr lang="de-D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utili</a:t>
          </a:r>
          <a:endParaRPr lang="de-DE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05" y="4972733"/>
        <a:ext cx="8060827" cy="3420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0983-9E79-4764-B7F5-EC6A2676DD23}">
      <dsp:nvSpPr>
        <dsp:cNvPr id="0" name=""/>
        <dsp:cNvSpPr/>
      </dsp:nvSpPr>
      <dsp:spPr>
        <a:xfrm>
          <a:off x="0" y="0"/>
          <a:ext cx="7878213" cy="428377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Ufficio Volontariato e solidarietà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Via Renon 33/b</a:t>
          </a:r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39100 Bolzano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Tel. +39 0471 416540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E-Mail: </a:t>
          </a:r>
          <a:r>
            <a:rPr lang="it-IT" sz="2400" b="0" i="0" kern="1200" noProof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volontariato@provincia.bz.it</a:t>
          </a:r>
          <a:endParaRPr lang="it-IT" sz="2400" b="0" i="0" kern="1200" noProof="0" dirty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PEC:</a:t>
          </a:r>
          <a:r>
            <a:rPr lang="it-IT" sz="2400" kern="1200" noProof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i="0" kern="1200" noProof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fs-vs@pec.prov.bz.it</a:t>
          </a:r>
          <a:endParaRPr lang="it-IT" sz="2400" b="0" i="0" kern="1200" noProof="0" dirty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https://volontariato.provincia.bz.it/it/home</a:t>
          </a:r>
          <a:endParaRPr lang="de-DE" sz="2400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0"/>
        <a:ext cx="7878213" cy="4283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6ADE-B378-4A23-8685-2CCC624999DC}">
      <dsp:nvSpPr>
        <dsp:cNvPr id="0" name=""/>
        <dsp:cNvSpPr/>
      </dsp:nvSpPr>
      <dsp:spPr>
        <a:xfrm>
          <a:off x="308074" y="2034"/>
          <a:ext cx="2272047" cy="1363228"/>
        </a:xfrm>
        <a:prstGeom prst="rect">
          <a:avLst/>
        </a:prstGeom>
        <a:solidFill>
          <a:srgbClr val="FF5050"/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Organizzazioni di volontariato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074" y="2034"/>
        <a:ext cx="2272047" cy="1363228"/>
      </dsp:txXfrm>
    </dsp:sp>
    <dsp:sp modelId="{46B85630-C2B2-4836-A821-4CD690F03DA4}">
      <dsp:nvSpPr>
        <dsp:cNvPr id="0" name=""/>
        <dsp:cNvSpPr/>
      </dsp:nvSpPr>
      <dsp:spPr>
        <a:xfrm>
          <a:off x="2807326" y="0"/>
          <a:ext cx="2272047" cy="1363228"/>
        </a:xfrm>
        <a:prstGeom prst="rect">
          <a:avLst/>
        </a:prstGeom>
        <a:solidFill>
          <a:srgbClr val="FF5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Associazioni di promozione sociale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7326" y="0"/>
        <a:ext cx="2272047" cy="1363228"/>
      </dsp:txXfrm>
    </dsp:sp>
    <dsp:sp modelId="{FC1118E7-ADE7-4E4C-80C7-5B5FA2334A77}">
      <dsp:nvSpPr>
        <dsp:cNvPr id="0" name=""/>
        <dsp:cNvSpPr/>
      </dsp:nvSpPr>
      <dsp:spPr>
        <a:xfrm>
          <a:off x="5306578" y="2034"/>
          <a:ext cx="2272047" cy="1363228"/>
        </a:xfrm>
        <a:prstGeom prst="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Altri enti del Terzo settore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6578" y="2034"/>
        <a:ext cx="2272047" cy="1363228"/>
      </dsp:txXfrm>
    </dsp:sp>
    <dsp:sp modelId="{6224BC05-89EE-473A-8204-C1D0D376CE59}">
      <dsp:nvSpPr>
        <dsp:cNvPr id="0" name=""/>
        <dsp:cNvSpPr/>
      </dsp:nvSpPr>
      <dsp:spPr>
        <a:xfrm>
          <a:off x="308074" y="1592467"/>
          <a:ext cx="2272047" cy="1363228"/>
        </a:xfrm>
        <a:prstGeom prst="rect">
          <a:avLst/>
        </a:prstGeom>
        <a:solidFill>
          <a:srgbClr val="FF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Enti filantropici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074" y="1592467"/>
        <a:ext cx="2272047" cy="1363228"/>
      </dsp:txXfrm>
    </dsp:sp>
    <dsp:sp modelId="{63C9DC57-750D-4210-91F0-D85A99EF3187}">
      <dsp:nvSpPr>
        <dsp:cNvPr id="0" name=""/>
        <dsp:cNvSpPr/>
      </dsp:nvSpPr>
      <dsp:spPr>
        <a:xfrm>
          <a:off x="2807326" y="1592467"/>
          <a:ext cx="2272047" cy="1363228"/>
        </a:xfrm>
        <a:prstGeom prst="rect">
          <a:avLst/>
        </a:prstGeom>
        <a:solidFill>
          <a:srgbClr val="FF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Reti associative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7326" y="1592467"/>
        <a:ext cx="2272047" cy="1363228"/>
      </dsp:txXfrm>
    </dsp:sp>
    <dsp:sp modelId="{703603BC-B5D7-4C06-8453-0A9445C06822}">
      <dsp:nvSpPr>
        <dsp:cNvPr id="0" name=""/>
        <dsp:cNvSpPr/>
      </dsp:nvSpPr>
      <dsp:spPr>
        <a:xfrm>
          <a:off x="5306578" y="1592467"/>
          <a:ext cx="2272047" cy="1363228"/>
        </a:xfrm>
        <a:prstGeom prst="rect">
          <a:avLst/>
        </a:prstGeom>
        <a:solidFill>
          <a:srgbClr val="FF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Società di mutuo soccorso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6578" y="1592467"/>
        <a:ext cx="2272047" cy="1363228"/>
      </dsp:txXfrm>
    </dsp:sp>
    <dsp:sp modelId="{FB3E85D6-B81D-47F1-8C5A-F1439F9E4675}">
      <dsp:nvSpPr>
        <dsp:cNvPr id="0" name=""/>
        <dsp:cNvSpPr/>
      </dsp:nvSpPr>
      <dsp:spPr>
        <a:xfrm>
          <a:off x="2807326" y="3182900"/>
          <a:ext cx="2272047" cy="1363228"/>
        </a:xfrm>
        <a:prstGeom prst="rect">
          <a:avLst/>
        </a:prstGeom>
        <a:solidFill>
          <a:srgbClr val="FF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Imprese sociali, incluse le cooperative sociali</a:t>
          </a:r>
          <a:endParaRPr lang="de-DE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7326" y="3182900"/>
        <a:ext cx="2272047" cy="1363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1748-296D-4FB0-8B77-855205FD181F}">
      <dsp:nvSpPr>
        <dsp:cNvPr id="0" name=""/>
        <dsp:cNvSpPr/>
      </dsp:nvSpPr>
      <dsp:spPr>
        <a:xfrm>
          <a:off x="116131" y="27837"/>
          <a:ext cx="3267617" cy="1700593"/>
        </a:xfrm>
        <a:prstGeom prst="rect">
          <a:avLst/>
        </a:prstGeom>
        <a:solidFill>
          <a:srgbClr val="FFC9C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annualmente</a:t>
          </a:r>
          <a:endParaRPr lang="de-DE" sz="20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Deposito dei 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rendiconti / bilanci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nel portale del Runts con i modelli prescritti</a:t>
          </a:r>
          <a:endParaRPr lang="de-DE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131" y="27837"/>
        <a:ext cx="3267617" cy="1700593"/>
      </dsp:txXfrm>
    </dsp:sp>
    <dsp:sp modelId="{34936CEA-E5B3-42D5-83C8-3F491304AFDF}">
      <dsp:nvSpPr>
        <dsp:cNvPr id="0" name=""/>
        <dsp:cNvSpPr/>
      </dsp:nvSpPr>
      <dsp:spPr>
        <a:xfrm>
          <a:off x="4257437" y="1975299"/>
          <a:ext cx="3452087" cy="1382696"/>
        </a:xfrm>
        <a:prstGeom prst="rect">
          <a:avLst/>
        </a:prstGeom>
        <a:solidFill>
          <a:srgbClr val="FFC9C9">
            <a:alpha val="34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it-IT" sz="1200" b="0" i="0" kern="120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restanti enti devono redigere il bilancio utilizzando il </a:t>
          </a:r>
          <a:r>
            <a:rPr lang="it-IT" sz="1200" b="1" i="0" kern="120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principio di competenza.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it-IT" sz="1200" b="1" i="0" kern="1200" baseline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modello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A, modello B e modello C</a:t>
          </a: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de-DE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7437" y="1975299"/>
        <a:ext cx="3452087" cy="1382696"/>
      </dsp:txXfrm>
    </dsp:sp>
    <dsp:sp modelId="{083D0AF8-699C-409C-BA01-79452DD6E50F}">
      <dsp:nvSpPr>
        <dsp:cNvPr id="0" name=""/>
        <dsp:cNvSpPr/>
      </dsp:nvSpPr>
      <dsp:spPr>
        <a:xfrm>
          <a:off x="116131" y="2056201"/>
          <a:ext cx="3294826" cy="1345029"/>
        </a:xfrm>
        <a:prstGeom prst="rect">
          <a:avLst/>
        </a:prstGeom>
        <a:solidFill>
          <a:srgbClr val="FFC9C9">
            <a:alpha val="34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</a:t>
          </a:r>
          <a:r>
            <a:rPr lang="de-DE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Entro 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180 giorni dalla conclusione dell’esercizio.</a:t>
          </a:r>
          <a:endParaRPr lang="de-DE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131" y="2056201"/>
        <a:ext cx="3294826" cy="1345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1748-296D-4FB0-8B77-855205FD181F}">
      <dsp:nvSpPr>
        <dsp:cNvPr id="0" name=""/>
        <dsp:cNvSpPr/>
      </dsp:nvSpPr>
      <dsp:spPr>
        <a:xfrm>
          <a:off x="0" y="0"/>
          <a:ext cx="3773909" cy="2264345"/>
        </a:xfrm>
        <a:prstGeom prst="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annualmente per ODV e APS</a:t>
          </a:r>
          <a:endParaRPr lang="de-DE" sz="20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aggiornamento dei dati nel portale del Runts</a:t>
          </a:r>
          <a:endParaRPr lang="de-DE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3773909" cy="2264345"/>
      </dsp:txXfrm>
    </dsp:sp>
    <dsp:sp modelId="{083D0AF8-699C-409C-BA01-79452DD6E50F}">
      <dsp:nvSpPr>
        <dsp:cNvPr id="0" name=""/>
        <dsp:cNvSpPr/>
      </dsp:nvSpPr>
      <dsp:spPr>
        <a:xfrm>
          <a:off x="4112790" y="0"/>
          <a:ext cx="3773909" cy="2264345"/>
        </a:xfrm>
        <a:prstGeom prst="rect">
          <a:avLst/>
        </a:prstGeom>
        <a:solidFill>
          <a:srgbClr val="FFC9C9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</a:t>
          </a:r>
          <a:r>
            <a:rPr lang="de-DE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it-IT" sz="1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entro il </a:t>
          </a:r>
          <a:r>
            <a:rPr lang="it-IT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30 giugno di ogni anno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it-IT" sz="1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data di riferimento: </a:t>
          </a:r>
          <a:r>
            <a:rPr lang="it-IT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31.12 dell’anno precedente</a:t>
          </a:r>
          <a:r>
            <a:rPr lang="it-IT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de-DE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12790" y="0"/>
        <a:ext cx="3773909" cy="2264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1748-296D-4FB0-8B77-855205FD181F}">
      <dsp:nvSpPr>
        <dsp:cNvPr id="0" name=""/>
        <dsp:cNvSpPr/>
      </dsp:nvSpPr>
      <dsp:spPr>
        <a:xfrm>
          <a:off x="0" y="33475"/>
          <a:ext cx="3754654" cy="2252792"/>
        </a:xfrm>
        <a:prstGeom prst="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puntuali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di variazione di dati o documenti</a:t>
          </a:r>
          <a:endParaRPr lang="de-DE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475"/>
        <a:ext cx="3754654" cy="2252792"/>
      </dsp:txXfrm>
    </dsp:sp>
    <dsp:sp modelId="{083D0AF8-699C-409C-BA01-79452DD6E50F}">
      <dsp:nvSpPr>
        <dsp:cNvPr id="0" name=""/>
        <dsp:cNvSpPr/>
      </dsp:nvSpPr>
      <dsp:spPr>
        <a:xfrm>
          <a:off x="4132045" y="0"/>
          <a:ext cx="3754654" cy="2319475"/>
        </a:xfrm>
        <a:prstGeom prst="rect">
          <a:avLst/>
        </a:prstGeom>
        <a:solidFill>
          <a:srgbClr val="FFB3B3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</a:t>
          </a:r>
          <a:r>
            <a:rPr lang="de-DE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entro 30 giorni dalla modifica</a:t>
          </a:r>
          <a:endParaRPr lang="de-DE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2045" y="0"/>
        <a:ext cx="3754654" cy="2319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A8DA3-6BDC-44D9-8390-D49B847E5C53}">
      <dsp:nvSpPr>
        <dsp:cNvPr id="0" name=""/>
        <dsp:cNvSpPr/>
      </dsp:nvSpPr>
      <dsp:spPr>
        <a:xfrm>
          <a:off x="18484" y="1060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indicare il 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numero dei volontari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iscritti nel registro dei volontari dell’ente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84" y="1060"/>
        <a:ext cx="2453040" cy="1471824"/>
      </dsp:txXfrm>
    </dsp:sp>
    <dsp:sp modelId="{BA8AD614-E364-4B53-BE94-C172C3F96E0A}">
      <dsp:nvSpPr>
        <dsp:cNvPr id="0" name=""/>
        <dsp:cNvSpPr/>
      </dsp:nvSpPr>
      <dsp:spPr>
        <a:xfrm>
          <a:off x="2716829" y="1060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indicare il 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numero dei dipendenti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(se presenti). Attenzione alla proporzione: ODV/APS max. 50% dei volontari, APS max. 20% dei soci o max. 50% dei volontari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6829" y="1060"/>
        <a:ext cx="2453040" cy="1471824"/>
      </dsp:txXfrm>
    </dsp:sp>
    <dsp:sp modelId="{FAF0C8C1-0FE9-4EC9-AB82-FCDEB1A218D7}">
      <dsp:nvSpPr>
        <dsp:cNvPr id="0" name=""/>
        <dsp:cNvSpPr/>
      </dsp:nvSpPr>
      <dsp:spPr>
        <a:xfrm>
          <a:off x="5415174" y="1060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di 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nuova elezione dell’intero organo sociale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le nuove persone titolari di una carica sociale devono essere inserite nel portale dagli amministratori precedenti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15174" y="1060"/>
        <a:ext cx="2453040" cy="1471824"/>
      </dsp:txXfrm>
    </dsp:sp>
    <dsp:sp modelId="{B2AC0E6C-AFAA-4F47-B102-F6FA9A1D8601}">
      <dsp:nvSpPr>
        <dsp:cNvPr id="0" name=""/>
        <dsp:cNvSpPr/>
      </dsp:nvSpPr>
      <dsp:spPr>
        <a:xfrm>
          <a:off x="18484" y="1718189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 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attività di interesse generale 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ai sensi dell’art. 5, indicate nel portale del Runts, devono corrispondere a quelle indicate nello statuto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84" y="1718189"/>
        <a:ext cx="2453040" cy="1471824"/>
      </dsp:txXfrm>
    </dsp:sp>
    <dsp:sp modelId="{8CC16C93-63B8-45C0-806A-05D8F77762A2}">
      <dsp:nvSpPr>
        <dsp:cNvPr id="0" name=""/>
        <dsp:cNvSpPr/>
      </dsp:nvSpPr>
      <dsp:spPr>
        <a:xfrm>
          <a:off x="2716829" y="1718189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voce nel portale in cui si deve specificare la possibilità di esercitare 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attività diverse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ai sensi dell’art. 6, deve corrispondere con le disposizioni previste dallo statuto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6829" y="1718189"/>
        <a:ext cx="2453040" cy="1471824"/>
      </dsp:txXfrm>
    </dsp:sp>
    <dsp:sp modelId="{C997F863-7A04-4AB4-85AC-705F08676B7B}">
      <dsp:nvSpPr>
        <dsp:cNvPr id="0" name=""/>
        <dsp:cNvSpPr/>
      </dsp:nvSpPr>
      <dsp:spPr>
        <a:xfrm>
          <a:off x="5415174" y="1718189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nelle sezioni ODV e APS: il numero dei soci deve essere minimo 7 persone fisiche o 3 organizzazioni ODV/APS</a:t>
          </a:r>
          <a:endParaRPr lang="de-DE" sz="13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15174" y="1718189"/>
        <a:ext cx="2453040" cy="1471824"/>
      </dsp:txXfrm>
    </dsp:sp>
    <dsp:sp modelId="{C2ECAA4C-294B-431E-80BE-6A65715AEEF7}">
      <dsp:nvSpPr>
        <dsp:cNvPr id="0" name=""/>
        <dsp:cNvSpPr/>
      </dsp:nvSpPr>
      <dsp:spPr>
        <a:xfrm>
          <a:off x="1367656" y="3435317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sezione ODV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se ci sono enti associati, almeno 2/3 di questi devono essere iscritti come ODV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67656" y="3435317"/>
        <a:ext cx="2453040" cy="1471824"/>
      </dsp:txXfrm>
    </dsp:sp>
    <dsp:sp modelId="{FA21E8AA-4EE9-416F-92AB-77F358A3B4E8}">
      <dsp:nvSpPr>
        <dsp:cNvPr id="0" name=""/>
        <dsp:cNvSpPr/>
      </dsp:nvSpPr>
      <dsp:spPr>
        <a:xfrm>
          <a:off x="4066002" y="3435317"/>
          <a:ext cx="2453040" cy="147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sezione APS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se ci sono enti associati, almeno 2/3 di questi devono essere iscritti come APS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002" y="3435317"/>
        <a:ext cx="2453040" cy="1471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A8DA3-6BDC-44D9-8390-D49B847E5C53}">
      <dsp:nvSpPr>
        <dsp:cNvPr id="0" name=""/>
        <dsp:cNvSpPr/>
      </dsp:nvSpPr>
      <dsp:spPr>
        <a:xfrm>
          <a:off x="0" y="852115"/>
          <a:ext cx="2464593" cy="14787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pratica di variazione può essere richiesta sia dal legale rappresentante che dagli altri amministratori (membri del consiglio di amministrazione), se inseriti nel Runts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52115"/>
        <a:ext cx="2464593" cy="1478756"/>
      </dsp:txXfrm>
    </dsp:sp>
    <dsp:sp modelId="{2A70F4D4-EF74-4757-8CD8-A7E622B2B31A}">
      <dsp:nvSpPr>
        <dsp:cNvPr id="0" name=""/>
        <dsp:cNvSpPr/>
      </dsp:nvSpPr>
      <dsp:spPr>
        <a:xfrm>
          <a:off x="2711053" y="852115"/>
          <a:ext cx="2464593" cy="14787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nella sezione “dichiarante” scegliere “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soggetto legittimato per l'aggiornamento/deposito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 (NON “legale rappresentante della rete associativa”)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1053" y="852115"/>
        <a:ext cx="2464593" cy="1478756"/>
      </dsp:txXfrm>
    </dsp:sp>
    <dsp:sp modelId="{EC6D8357-5246-45C5-A8D4-E2F477FF3859}">
      <dsp:nvSpPr>
        <dsp:cNvPr id="0" name=""/>
        <dsp:cNvSpPr/>
      </dsp:nvSpPr>
      <dsp:spPr>
        <a:xfrm>
          <a:off x="5422106" y="852115"/>
          <a:ext cx="2464593" cy="14787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è nominato un organo di controllo / organo di revisione: allegare dichiarazione di accettazione, di assenza di cause di ineleggibilità e di decadenza e di possesso dei requisiti professionali di cui agli artt. 30 e 31 CTS.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22106" y="852115"/>
        <a:ext cx="2464593" cy="1478756"/>
      </dsp:txXfrm>
    </dsp:sp>
    <dsp:sp modelId="{766935A3-6B52-4117-A1BA-703DC5E2327F}">
      <dsp:nvSpPr>
        <dsp:cNvPr id="0" name=""/>
        <dsp:cNvSpPr/>
      </dsp:nvSpPr>
      <dsp:spPr>
        <a:xfrm>
          <a:off x="1355526" y="2577331"/>
          <a:ext cx="2464593" cy="14787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organo di controllo 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deve essere nominato se per due esercizi consecutivi siano superati due dei seguenti limiti: attivo 150.000 €, entrate 300.000 €, numero 7 dipendenti occupati in media.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5526" y="2577331"/>
        <a:ext cx="2464593" cy="1478756"/>
      </dsp:txXfrm>
    </dsp:sp>
    <dsp:sp modelId="{C02943A0-AB13-45D5-9471-AE1D369C55AC}">
      <dsp:nvSpPr>
        <dsp:cNvPr id="0" name=""/>
        <dsp:cNvSpPr/>
      </dsp:nvSpPr>
      <dsp:spPr>
        <a:xfrm>
          <a:off x="4066579" y="2577331"/>
          <a:ext cx="2464593" cy="14787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nuove elezioni</a:t>
          </a:r>
          <a:r>
            <a:rPr lang="it-IT" sz="13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aggiornare anche la data dell’elezione, sia nella sezione delle persone che degli organi</a:t>
          </a:r>
          <a:endParaRPr lang="de-DE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579" y="2577331"/>
        <a:ext cx="2464593" cy="1478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07AE1-E36F-44DA-8595-AD728586B13F}">
      <dsp:nvSpPr>
        <dsp:cNvPr id="0" name=""/>
        <dsp:cNvSpPr/>
      </dsp:nvSpPr>
      <dsp:spPr>
        <a:xfrm>
          <a:off x="919022" y="143226"/>
          <a:ext cx="2626332" cy="15757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utilizzare moduli corretti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(A, B, C, D)</a:t>
          </a:r>
          <a:endParaRPr lang="de-DE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9022" y="143226"/>
        <a:ext cx="2626332" cy="1575799"/>
      </dsp:txXfrm>
    </dsp:sp>
    <dsp:sp modelId="{85328D49-AAE7-416B-A7D8-537BBDF2D532}">
      <dsp:nvSpPr>
        <dsp:cNvPr id="0" name=""/>
        <dsp:cNvSpPr/>
      </dsp:nvSpPr>
      <dsp:spPr>
        <a:xfrm>
          <a:off x="4303393" y="143226"/>
          <a:ext cx="2626332" cy="15757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indicare 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anno di riferimento </a:t>
          </a: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 anno precedente (t e t-1)</a:t>
          </a:r>
          <a:endParaRPr lang="de-DE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3393" y="143226"/>
        <a:ext cx="2626332" cy="1575799"/>
      </dsp:txXfrm>
    </dsp:sp>
    <dsp:sp modelId="{3D557F23-8A8B-47F5-9C9F-24275F31AED5}">
      <dsp:nvSpPr>
        <dsp:cNvPr id="0" name=""/>
        <dsp:cNvSpPr/>
      </dsp:nvSpPr>
      <dsp:spPr>
        <a:xfrm>
          <a:off x="4303393" y="1799402"/>
          <a:ext cx="2626332" cy="15757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compilare sempre la posizione “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cassa e banca</a:t>
          </a:r>
          <a:r>
            <a:rPr lang="it-IT" sz="12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endParaRPr lang="de-DE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3393" y="1799402"/>
        <a:ext cx="2626332" cy="1575799"/>
      </dsp:txXfrm>
    </dsp:sp>
    <dsp:sp modelId="{CC395CE5-3436-42F1-9851-F026DD13B1E6}">
      <dsp:nvSpPr>
        <dsp:cNvPr id="0" name=""/>
        <dsp:cNvSpPr/>
      </dsp:nvSpPr>
      <dsp:spPr>
        <a:xfrm>
          <a:off x="919022" y="3499327"/>
          <a:ext cx="2626332" cy="15757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compilare sempre la posizione “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avanzo/disavanzo complessivo</a:t>
          </a:r>
          <a:r>
            <a:rPr lang="it-IT" sz="12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endParaRPr lang="de-DE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9022" y="3499327"/>
        <a:ext cx="2626332" cy="1575799"/>
      </dsp:txXfrm>
    </dsp:sp>
    <dsp:sp modelId="{CADADE9B-C6C5-4847-BE55-7801962A56FF}">
      <dsp:nvSpPr>
        <dsp:cNvPr id="0" name=""/>
        <dsp:cNvSpPr/>
      </dsp:nvSpPr>
      <dsp:spPr>
        <a:xfrm>
          <a:off x="4316236" y="3495949"/>
          <a:ext cx="2626332" cy="15757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fosse nominato un 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organo di controllo</a:t>
          </a: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deve essere caricata sul portale la </a:t>
          </a:r>
          <a:r>
            <a:rPr lang="it-IT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relazione</a:t>
          </a: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dello stesso (“relazione dei sindaci</a:t>
          </a:r>
          <a:r>
            <a:rPr lang="it-IT" sz="12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insieme con il bilancio.</a:t>
          </a:r>
          <a:endParaRPr lang="de-DE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6236" y="3495949"/>
        <a:ext cx="2626332" cy="1575799"/>
      </dsp:txXfrm>
    </dsp:sp>
    <dsp:sp modelId="{77C2A21A-DBEC-4C02-BEAB-EC29743BD9CC}">
      <dsp:nvSpPr>
        <dsp:cNvPr id="0" name=""/>
        <dsp:cNvSpPr/>
      </dsp:nvSpPr>
      <dsp:spPr>
        <a:xfrm>
          <a:off x="919022" y="1799412"/>
          <a:ext cx="2626332" cy="15757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 cambiare i moduli, non cancellare posizioni del bilancio</a:t>
          </a:r>
          <a:endParaRPr lang="de-DE" sz="105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9022" y="1799412"/>
        <a:ext cx="2626332" cy="15757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1D0C-6C25-4AC9-9B36-6491A3BDC9DA}">
      <dsp:nvSpPr>
        <dsp:cNvPr id="0" name=""/>
        <dsp:cNvSpPr/>
      </dsp:nvSpPr>
      <dsp:spPr>
        <a:xfrm>
          <a:off x="25217" y="99100"/>
          <a:ext cx="3754654" cy="225279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è stata effettuata un’azione di ‟</a:t>
          </a:r>
          <a:r>
            <a:rPr lang="it-IT" sz="11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raccolta fondi occasionale</a:t>
          </a:r>
          <a:r>
            <a:rPr lang="it-IT" sz="11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cosiddetto fundraising, (riga C 2 del bilancio) deve essere allegata una relazione per ogni azione svolta.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Attenzione: utilizzare il modulo apposito, gli importi nella relazione devono corrispondere agli importi del bilancio, la raccolta fondi deve avere un risultato positivo, a meno che non ci siano stati eventi imprevedibili e straordinari (p.e. maltempo)</a:t>
          </a:r>
          <a:endParaRPr lang="de-DE" sz="11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17" y="99100"/>
        <a:ext cx="3754654" cy="2252792"/>
      </dsp:txXfrm>
    </dsp:sp>
    <dsp:sp modelId="{81474750-EF91-44D1-B0F3-226769E8AFF8}">
      <dsp:nvSpPr>
        <dsp:cNvPr id="0" name=""/>
        <dsp:cNvSpPr/>
      </dsp:nvSpPr>
      <dsp:spPr>
        <a:xfrm>
          <a:off x="4131082" y="107255"/>
          <a:ext cx="3754654" cy="225279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bilanci devono ‟tornare</a:t>
          </a:r>
          <a:r>
            <a:rPr lang="it-IT" sz="11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1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(calcolo di controllo: cassa e banca dell’anno precedente +/- utile/perdita dell’anno corrente = cassa e banca dell’anno corrente)</a:t>
          </a:r>
          <a:endParaRPr lang="de-DE" sz="11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1082" y="107255"/>
        <a:ext cx="3754654" cy="2252792"/>
      </dsp:txXfrm>
    </dsp:sp>
    <dsp:sp modelId="{5B5333A4-25B5-4EEB-B3FE-67D45AFB948D}">
      <dsp:nvSpPr>
        <dsp:cNvPr id="0" name=""/>
        <dsp:cNvSpPr/>
      </dsp:nvSpPr>
      <dsp:spPr>
        <a:xfrm>
          <a:off x="962" y="2685456"/>
          <a:ext cx="3754654" cy="225279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caso di </a:t>
          </a:r>
          <a:r>
            <a:rPr lang="it-IT" sz="11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entrate da attività diverse</a:t>
          </a: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deve essere inserita nel rendiconto di cassa una nota finale in cui si specifica a quale criterio/soglia l‘organo sociale competente ha deciso di attenersi.</a:t>
          </a:r>
          <a:endParaRPr lang="de-DE" sz="11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2" y="2685456"/>
        <a:ext cx="3754654" cy="2252792"/>
      </dsp:txXfrm>
    </dsp:sp>
    <dsp:sp modelId="{41E870DA-92E7-4523-9739-B7B9B6E87DCF}">
      <dsp:nvSpPr>
        <dsp:cNvPr id="0" name=""/>
        <dsp:cNvSpPr/>
      </dsp:nvSpPr>
      <dsp:spPr>
        <a:xfrm>
          <a:off x="4131082" y="2650763"/>
          <a:ext cx="3754654" cy="234101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nota potrebbe essere formulata come segue: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‟Le entrate da attività diverse sono state realizzate in conformità all’art. 6 del Codice del Terzo settore e alle disposizioni statutarie per il perseguimento degli scopi di interesse generale.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Inoltre si conferma che le entrate da attività diverse non ammontano a più del 30 per cento delle entrate complessive.</a:t>
          </a:r>
          <a:r>
            <a:rPr lang="it-IT" sz="11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endParaRPr lang="it-IT" sz="1100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 ‟…non ammontano a più del 66 per cento dei costi complessivi.</a:t>
          </a:r>
          <a:r>
            <a:rPr lang="it-IT" sz="11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Nota bene: L’ente deve decidere per una di queste due opzioni (30 % delle entrate complessive o 66 % dei costi complessivi).</a:t>
          </a:r>
          <a:endParaRPr lang="de-DE" sz="11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1082" y="2650763"/>
        <a:ext cx="3754654" cy="2341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10378B-A67D-237D-E915-AE865FB2FF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1516A27-A48C-4DE8-2B93-48EFDF67AD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C291D86-B746-1B32-14DC-A8A47BD36B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66C9891-47C8-18DD-989A-0E36BED594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7FB35A-AEC5-A393-8F7C-801902ADF7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ED35FD5-793D-D7B1-D0F7-F3C3437F1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20B7DFD-975D-4A05-B120-6E49574E69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6225588-4685-29BE-091F-254ED95BB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54B8E68-9796-E16E-C9C6-528CD41F4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8CFC420-85D5-ECCB-6C65-81EED9809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42AA8780-FE65-B227-0041-CEB869EE4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E51EBBED-731C-BD81-D449-B1998D290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C8D260BA-AE3F-2B08-0BE0-88FFADD54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126407-D26B-420F-A375-501B81D0500E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C5494D7A-8776-563E-E539-7C4E03620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F8405701-13E0-D672-FDD2-E1B5B3434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96E572F2-C4FC-FB88-6F02-F7F4FD389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50E59B-6B0E-485D-BF26-54F3B4C6EB76}" type="slidenum">
              <a:rPr lang="de-DE" altLang="de-DE" sz="1200" smtClean="0"/>
              <a:pPr/>
              <a:t>34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1CFEDC-24CA-3528-7775-5E268D09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C37B4D-9A3B-341E-EB10-4DD24E07E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C186F15D-76A5-84EB-61AF-44793AE0C4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0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254666C-B04A-4279-BCF5-8E627830F3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5338" y="6315075"/>
            <a:ext cx="2236787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5164CB8-A65A-A9E6-C694-66BB7CA8D5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2350" y="6315075"/>
            <a:ext cx="2709863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7C064F4-1AA5-54DF-AB79-5A9DF42FA0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2350" y="6484938"/>
            <a:ext cx="2300288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altLang="de-DE" sz="700" b="1">
                <a:latin typeface="Arial" panose="020B0604020202020204" pitchFamily="34" charset="0"/>
              </a:rPr>
              <a:t>Titolo della presentazione, Nome relatore/relatrice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37D1D179-12AA-65FB-183A-6F72472405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338" y="6484938"/>
            <a:ext cx="22383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altLang="de-DE" sz="700" b="1">
                <a:latin typeface="Arial" panose="020B0604020202020204" pitchFamily="34" charset="0"/>
              </a:rPr>
              <a:t>Titel der Präsentation, Name Referent/Referentin</a:t>
            </a:r>
            <a:endParaRPr lang="de-DE" altLang="de-DE" sz="700">
              <a:latin typeface="Arial" panose="020B0604020202020204" pitchFamily="34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D6A2FDF5-A4EF-0FA0-C438-8B9C2E1C49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404813"/>
            <a:ext cx="3706813" cy="5578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3000" b="1">
                <a:latin typeface="Arial" panose="020B0604020202020204" pitchFamily="34" charset="0"/>
              </a:rPr>
              <a:t>Titel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sz="1400">
                <a:latin typeface="Arial" panose="020B0604020202020204" pitchFamily="34" charset="0"/>
              </a:rPr>
              <a:t>Text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E38062E8-B98C-6B76-E519-A8964BDE76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B48A1395-1EAE-8A80-FA27-5851577EC1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de-DE"/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C34E291F-B931-306C-B061-651282A29A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0625" y="404813"/>
            <a:ext cx="3705225" cy="5578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3000" b="1">
                <a:latin typeface="Arial" panose="020B0604020202020204" pitchFamily="34" charset="0"/>
              </a:rPr>
              <a:t>Titolo</a:t>
            </a:r>
          </a:p>
          <a:p>
            <a:pPr>
              <a:spcBef>
                <a:spcPct val="0"/>
              </a:spcBef>
              <a:defRPr/>
            </a:pPr>
            <a:r>
              <a:rPr lang="it-IT" altLang="de-DE" sz="1400">
                <a:latin typeface="Arial" panose="020B0604020202020204" pitchFamily="34" charset="0"/>
              </a:rPr>
              <a:t>Testo</a:t>
            </a: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7A1F751E-EE9A-94C0-D25B-046803A9E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9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99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378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05C598E-3D8F-0FA7-49EE-C6899ADDC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637" y="2306740"/>
            <a:ext cx="2286364" cy="45512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BEAA78-B4AD-6F4E-1EC8-307CEC758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382" y="1955228"/>
            <a:ext cx="5275578" cy="3356899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  <a:endParaRPr lang="de-I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1C563B-BBC8-CE54-92C1-466F6471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382" y="5580548"/>
            <a:ext cx="5275578" cy="817338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Datum, Referent/Referentin</a:t>
            </a:r>
            <a:endParaRPr lang="de-I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9FC11E-A25A-B1F7-1241-8287F4836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87" y="541650"/>
            <a:ext cx="1882772" cy="6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C8DA0-975C-D327-15C4-94F0F35D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6E68-7AEB-4894-B848-1AE600F07EA1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9E6EF4-4725-F899-CE19-D7EF061E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18633-D134-07FA-3F94-38D2CFD0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EAE2-31B4-4B69-B00E-278BE904E1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35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4FD2FC-B400-D648-75A3-757CE163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FF4D-53EF-4316-9062-41DF607C46AD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65191-204B-677F-0EC1-5E07369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0B378-E8BE-0278-1359-C466D9AC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3E38-33D6-42BB-BE6D-00BA0A8D3D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67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1035F3-6407-5D24-C5C1-55C7E95F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E41F-6A4E-43C8-8B07-4D211FB75BB3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936EB-BE62-38FB-B5FD-3B12791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409CE-D3E7-B48D-7E2E-5CB4F61C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9545-6856-400B-97A8-B003694686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6FFCC1C-3D78-3E6B-F170-66BC8264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8272-E20A-449E-9F04-74186E4E8348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7F7B6B7-7662-E518-D1D8-474C54D7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4BCECC9-9CF5-7B58-E346-1DB87BE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2D06-0E15-4370-B45F-2F83AF68A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47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AE9EBF6-C5B6-C27D-E09D-C01F861D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87E8-835B-4E8F-AF55-DCBA45A433E3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EEFB7BC-B494-9B75-C733-B5465798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1C3D89E-528B-B5CB-8E04-D055E273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6AC0-8D31-48DE-9116-9F1EC0E5E5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5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02F4E07-1EAF-2610-DA55-49B60ABD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7AD7-8563-4BFD-B7BC-126B158620CA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5FF0BD9-7D07-0142-1430-3125B47F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0B6A61D-10E1-8B62-FDF2-48747B40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4037-D9F8-4529-975B-ADA8B459C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0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712BDAF-38D4-854C-215D-670B53D7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540A-3CA1-4917-B8F5-6088A0533C06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83828B4-4AA9-CEBF-F012-F831DAFB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F6DA58F-B576-F33F-B983-50E71EB5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1D4-4E6B-475E-9AFE-306515CA15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99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40810A9-817B-15BD-A356-FA99320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66EF-BFF6-4EBB-886E-20C898652366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0F3538C-CF8F-A045-6BD7-93466A15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4100CE2-2157-A377-88B5-536CB77B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FB28-E044-4176-A200-D460AD3583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79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5E40C48-191D-AE7F-B080-782ED6E4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CDFA-F8BE-4A2E-BA1A-CB18E5E26D33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2780AEB-D442-FB5C-8A65-36BF7E82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8C798A4-E08C-42CB-0D8E-D9394714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FE26-ED70-4D26-807C-2EFCCB2A4B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48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6DE85-BDC5-A5EB-6BAB-8EEC7313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5306-054E-44A2-B710-D62A18346198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AF01B3-3B6B-C243-9AD4-DE2E9A30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C420F3-1100-69C7-587C-D1A20D56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AF01-9E1A-4EE2-8AF4-C8DCCFCD30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88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579FB-305F-A1E8-4880-950563A8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24AF-3525-4ED4-8BDF-82BE673BB2F6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4BD796-3336-D327-6E5E-CA9C9E6E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D165DC-543C-8B31-DA8B-B837FEB3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C0FA-06BA-4227-B8D5-5CEA32D0BC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1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13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48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11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7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50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F51E7687-E43E-2EE9-4408-F8CB3D7F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7" name="Rectangle 32">
            <a:extLst>
              <a:ext uri="{FF2B5EF4-FFF2-40B4-BE49-F238E27FC236}">
                <a16:creationId xmlns:a16="http://schemas.microsoft.com/office/drawing/2014/main" id="{8C9587C5-3F22-FC07-17A5-118C5FD7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Line 39">
            <a:extLst>
              <a:ext uri="{FF2B5EF4-FFF2-40B4-BE49-F238E27FC236}">
                <a16:creationId xmlns:a16="http://schemas.microsoft.com/office/drawing/2014/main" id="{0237C205-55F4-1908-A42D-FC600836C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42">
            <a:extLst>
              <a:ext uri="{FF2B5EF4-FFF2-40B4-BE49-F238E27FC236}">
                <a16:creationId xmlns:a16="http://schemas.microsoft.com/office/drawing/2014/main" id="{31172AA6-FD51-C910-319E-8BB17BAF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030" name="Rectangle 43">
            <a:extLst>
              <a:ext uri="{FF2B5EF4-FFF2-40B4-BE49-F238E27FC236}">
                <a16:creationId xmlns:a16="http://schemas.microsoft.com/office/drawing/2014/main" id="{38C68316-81E1-4FEE-D581-B9566D4E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9E5815B-822D-248A-564A-5AF4CE7D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6484938"/>
            <a:ext cx="2070100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altLang="de-DE" sz="700" b="1">
                <a:latin typeface="Arial" panose="020B0604020202020204" pitchFamily="34" charset="0"/>
              </a:rPr>
              <a:t>Il Registro unico nazionale del Terzo settore</a:t>
            </a:r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E941DAA6-F409-EF3B-064A-595BF916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6484938"/>
            <a:ext cx="2400300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altLang="de-DE" sz="700" b="1">
                <a:latin typeface="Arial" panose="020B0604020202020204" pitchFamily="34" charset="0"/>
              </a:rPr>
              <a:t>Das staatliche Einheitsregister des Dritten Sektors</a:t>
            </a:r>
            <a:endParaRPr lang="de-DE" altLang="de-DE" sz="700">
              <a:latin typeface="Arial" panose="020B0604020202020204" pitchFamily="34" charset="0"/>
            </a:endParaRPr>
          </a:p>
        </p:txBody>
      </p:sp>
      <p:sp>
        <p:nvSpPr>
          <p:cNvPr id="1033" name="Line 40">
            <a:extLst>
              <a:ext uri="{FF2B5EF4-FFF2-40B4-BE49-F238E27FC236}">
                <a16:creationId xmlns:a16="http://schemas.microsoft.com/office/drawing/2014/main" id="{A2D1ED60-1994-E578-C1DF-9FB6FD0F2F1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Text Box 63">
            <a:extLst>
              <a:ext uri="{FF2B5EF4-FFF2-40B4-BE49-F238E27FC236}">
                <a16:creationId xmlns:a16="http://schemas.microsoft.com/office/drawing/2014/main" id="{33C92B5D-279D-CA18-80FD-D20F767E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de-DE"/>
          </a:p>
        </p:txBody>
      </p:sp>
      <p:pic>
        <p:nvPicPr>
          <p:cNvPr id="1035" name="Picture 65">
            <a:extLst>
              <a:ext uri="{FF2B5EF4-FFF2-40B4-BE49-F238E27FC236}">
                <a16:creationId xmlns:a16="http://schemas.microsoft.com/office/drawing/2014/main" id="{6064621F-7F67-1E9A-56A5-492CDF893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8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596614B2-05BE-466C-D40D-1C882605B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2628FB3C-6BB2-7448-711F-C7FAABFCA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E7B5DD-67A5-25DB-B1A6-BB868C56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9C0AD6-C790-49AA-AC26-E0C8C0FF02E0}" type="datetimeFigureOut">
              <a:rPr lang="de-DE"/>
              <a:pPr>
                <a:defRPr/>
              </a:pPr>
              <a:t>12.11.2025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46421-188A-C7FB-8D07-B929D0AC6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08970A-A218-160D-8D7B-FDF7C7D76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292956-9310-4411-97D2-29BACBE807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ervizi.lavoro.gov.it/runts/it-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A337F0F-A621-DA74-E06A-897E40CEA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/>
          <a:stretch>
            <a:fillRect/>
          </a:stretch>
        </p:blipFill>
        <p:spPr>
          <a:xfrm>
            <a:off x="1" y="810705"/>
            <a:ext cx="9144000" cy="50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A3DEEE37-962D-CCD7-04D0-4F9CA35CE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365125"/>
            <a:ext cx="7886700" cy="60638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Runts e i relativi vantaggi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Textplatzhalter 3">
            <a:extLst>
              <a:ext uri="{FF2B5EF4-FFF2-40B4-BE49-F238E27FC236}">
                <a16:creationId xmlns:a16="http://schemas.microsoft.com/office/drawing/2014/main" id="{B5EAFA06-4E70-2168-4E9A-B02574A3B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485" y="1796183"/>
            <a:ext cx="3868738" cy="598487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Organizzazioni di volontariato</a:t>
            </a:r>
          </a:p>
        </p:txBody>
      </p:sp>
      <p:sp>
        <p:nvSpPr>
          <p:cNvPr id="17412" name="Inhaltsplatzhalter 4">
            <a:extLst>
              <a:ext uri="{FF2B5EF4-FFF2-40B4-BE49-F238E27FC236}">
                <a16:creationId xmlns:a16="http://schemas.microsoft.com/office/drawing/2014/main" id="{6625636C-0C8D-C16B-ECF0-18DD0C18191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3016" y="2492896"/>
            <a:ext cx="3868738" cy="36817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Textplatzhalter 5">
            <a:extLst>
              <a:ext uri="{FF2B5EF4-FFF2-40B4-BE49-F238E27FC236}">
                <a16:creationId xmlns:a16="http://schemas.microsoft.com/office/drawing/2014/main" id="{72D5AD03-2E0A-298B-94EE-DDD1291DA6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40264" y="1792288"/>
            <a:ext cx="3887787" cy="5969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Associazioni di promozione sociale</a:t>
            </a:r>
          </a:p>
          <a:p>
            <a:pPr algn="ctr"/>
            <a:endParaRPr lang="de-DE" altLang="de-DE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Inhaltsplatzhalter 6">
            <a:extLst>
              <a:ext uri="{FF2B5EF4-FFF2-40B4-BE49-F238E27FC236}">
                <a16:creationId xmlns:a16="http://schemas.microsoft.com/office/drawing/2014/main" id="{F60A309C-FB37-D314-2CC8-1518B24BD7A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64869" y="2492896"/>
            <a:ext cx="3887788" cy="3681701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de-DE" altLang="de-DE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 altLang="de-DE" sz="2400" dirty="0"/>
          </a:p>
          <a:p>
            <a:endParaRPr lang="de-DE" altLang="de-DE" sz="2400" dirty="0"/>
          </a:p>
        </p:txBody>
      </p:sp>
      <p:sp>
        <p:nvSpPr>
          <p:cNvPr id="17415" name="Textfeld 1">
            <a:extLst>
              <a:ext uri="{FF2B5EF4-FFF2-40B4-BE49-F238E27FC236}">
                <a16:creationId xmlns:a16="http://schemas.microsoft.com/office/drawing/2014/main" id="{0B67AD51-1BA8-B2D0-4863-A721D7BD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368425"/>
            <a:ext cx="7886700" cy="338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de-DE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si differenziano queste due sezioni?</a:t>
            </a:r>
            <a:endParaRPr lang="it-IT" altLang="de-DE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4A332-4BFF-D630-BB89-C554602213ED}"/>
              </a:ext>
            </a:extLst>
          </p:cNvPr>
          <p:cNvSpPr txBox="1"/>
          <p:nvPr/>
        </p:nvSpPr>
        <p:spPr>
          <a:xfrm>
            <a:off x="649484" y="2492896"/>
            <a:ext cx="3849357" cy="307777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acronimo ODV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01411C-4814-17CC-80CF-97870451B8BF}"/>
              </a:ext>
            </a:extLst>
          </p:cNvPr>
          <p:cNvSpPr txBox="1"/>
          <p:nvPr/>
        </p:nvSpPr>
        <p:spPr>
          <a:xfrm>
            <a:off x="4661547" y="2492896"/>
            <a:ext cx="3908551" cy="307777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acronimo APS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507A90-DF92-1C7C-C91F-67EB57F46D53}"/>
              </a:ext>
            </a:extLst>
          </p:cNvPr>
          <p:cNvSpPr txBox="1"/>
          <p:nvPr/>
        </p:nvSpPr>
        <p:spPr>
          <a:xfrm>
            <a:off x="649484" y="2963557"/>
            <a:ext cx="3868737" cy="492443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devono svolgere l’attività </a:t>
            </a:r>
            <a:r>
              <a:rPr lang="it-IT" altLang="de-DE" sz="1300" b="1" dirty="0">
                <a:latin typeface="Calibri" panose="020F0502020204030204" pitchFamily="34" charset="0"/>
                <a:cs typeface="Calibri" panose="020F0502020204030204" pitchFamily="34" charset="0"/>
              </a:rPr>
              <a:t>prevalentemente in favore di terzi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249073-0CE4-7B94-272A-674E473BCCAA}"/>
              </a:ext>
            </a:extLst>
          </p:cNvPr>
          <p:cNvSpPr txBox="1"/>
          <p:nvPr/>
        </p:nvSpPr>
        <p:spPr>
          <a:xfrm>
            <a:off x="649485" y="3608843"/>
            <a:ext cx="3868737" cy="292388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 soci non possono essere assunti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retribuiti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9667F7-8A14-8B74-4661-008CB5FBA19F}"/>
              </a:ext>
            </a:extLst>
          </p:cNvPr>
          <p:cNvSpPr txBox="1"/>
          <p:nvPr/>
        </p:nvSpPr>
        <p:spPr>
          <a:xfrm>
            <a:off x="655675" y="4107536"/>
            <a:ext cx="3864287" cy="692497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 ammesso di dipendenti: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50 % del numero dei volontari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iscritti nel registro dei volontari</a:t>
            </a:r>
          </a:p>
          <a:p>
            <a:pPr algn="just"/>
            <a:endParaRPr lang="de-DE" altLang="de-DE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664C92-E0A5-D01B-248C-1D606ABCC5F9}"/>
              </a:ext>
            </a:extLst>
          </p:cNvPr>
          <p:cNvSpPr txBox="1"/>
          <p:nvPr/>
        </p:nvSpPr>
        <p:spPr>
          <a:xfrm>
            <a:off x="632328" y="5009768"/>
            <a:ext cx="3885893" cy="692497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 gli amministratori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(membri del consiglio direttivo) devono essere eletti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esclusivamente tra i propri soci o tra i soci degli enti aderenti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9E30F91-E9FD-E3D9-064A-B3BC8A5B4F43}"/>
              </a:ext>
            </a:extLst>
          </p:cNvPr>
          <p:cNvSpPr/>
          <p:nvPr/>
        </p:nvSpPr>
        <p:spPr bwMode="auto">
          <a:xfrm>
            <a:off x="1475656" y="4333746"/>
            <a:ext cx="1152128" cy="5449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33C3144-2399-E55E-161E-5AF598282CA6}"/>
              </a:ext>
            </a:extLst>
          </p:cNvPr>
          <p:cNvSpPr/>
          <p:nvPr/>
        </p:nvSpPr>
        <p:spPr bwMode="auto">
          <a:xfrm>
            <a:off x="2339752" y="4606209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7A4A2B-8BDA-EBC6-42D6-0EB4EEB91312}"/>
              </a:ext>
            </a:extLst>
          </p:cNvPr>
          <p:cNvSpPr txBox="1"/>
          <p:nvPr/>
        </p:nvSpPr>
        <p:spPr>
          <a:xfrm>
            <a:off x="4692640" y="2966053"/>
            <a:ext cx="3868737" cy="492443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possono svolgere l’attività </a:t>
            </a:r>
            <a:r>
              <a:rPr lang="it-IT" altLang="de-DE" sz="1300" b="1" dirty="0">
                <a:latin typeface="Calibri" panose="020F0502020204030204" pitchFamily="34" charset="0"/>
                <a:cs typeface="Calibri" panose="020F0502020204030204" pitchFamily="34" charset="0"/>
              </a:rPr>
              <a:t>in favore di soci, familiari o terzi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877864-F68B-5EF6-B014-C01291B1D8BE}"/>
              </a:ext>
            </a:extLst>
          </p:cNvPr>
          <p:cNvSpPr txBox="1"/>
          <p:nvPr/>
        </p:nvSpPr>
        <p:spPr>
          <a:xfrm>
            <a:off x="4701361" y="3599416"/>
            <a:ext cx="3868737" cy="292388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 soci possono essere assunti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1C3870-E68F-1BA6-60E2-5F384DAF0648}"/>
              </a:ext>
            </a:extLst>
          </p:cNvPr>
          <p:cNvSpPr txBox="1"/>
          <p:nvPr/>
        </p:nvSpPr>
        <p:spPr>
          <a:xfrm>
            <a:off x="4710788" y="4112822"/>
            <a:ext cx="3868737" cy="692497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 ammesso di dipendenti: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20 % del numero dei soci o 50 % del numero dei volontari 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iscritti nel registro dei volontari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3C68B7-BAF3-06B3-EC82-B47522F75259}"/>
              </a:ext>
            </a:extLst>
          </p:cNvPr>
          <p:cNvSpPr txBox="1"/>
          <p:nvPr/>
        </p:nvSpPr>
        <p:spPr>
          <a:xfrm>
            <a:off x="4705191" y="5014104"/>
            <a:ext cx="3885804" cy="692497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altLang="de-DE" sz="13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maggioranza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degli amministratori 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(membri del consiglio direttivo) deve essere composta da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 o da soci degli enti aderenti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possibile nomina da esterno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4C0B80A-0E2B-3D01-2BA4-80C09F77C8B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7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FFCD35F4-2887-7330-855D-7A406778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2">
            <a:extLst>
              <a:ext uri="{FF2B5EF4-FFF2-40B4-BE49-F238E27FC236}">
                <a16:creationId xmlns:a16="http://schemas.microsoft.com/office/drawing/2014/main" id="{74EE006B-F583-6FFF-8503-7811C3C88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817" y="1845791"/>
            <a:ext cx="3868737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Organizzazioni di volontariato</a:t>
            </a:r>
          </a:p>
        </p:txBody>
      </p:sp>
      <p:sp>
        <p:nvSpPr>
          <p:cNvPr id="18436" name="Textplatzhalter 4">
            <a:extLst>
              <a:ext uri="{FF2B5EF4-FFF2-40B4-BE49-F238E27FC236}">
                <a16:creationId xmlns:a16="http://schemas.microsoft.com/office/drawing/2014/main" id="{1E63F99F-31A8-7E81-92CD-209530CE64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68753" y="1846970"/>
            <a:ext cx="3887788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Associazioni di promozione sociale</a:t>
            </a:r>
          </a:p>
          <a:p>
            <a:pPr algn="ctr"/>
            <a:endParaRPr lang="de-DE" altLang="de-D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8" name="Textfeld 2">
            <a:extLst>
              <a:ext uri="{FF2B5EF4-FFF2-40B4-BE49-F238E27FC236}">
                <a16:creationId xmlns:a16="http://schemas.microsoft.com/office/drawing/2014/main" id="{FA6109DE-6DFE-FC31-4D7C-622E3800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16" y="1466738"/>
            <a:ext cx="7973163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de-DE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si differenziano queste due sezioni?</a:t>
            </a:r>
            <a:endParaRPr lang="it-IT" altLang="de-DE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4A9EFC-CF0C-DF9B-07A8-ABB4BA741C81}"/>
              </a:ext>
            </a:extLst>
          </p:cNvPr>
          <p:cNvSpPr txBox="1"/>
          <p:nvPr/>
        </p:nvSpPr>
        <p:spPr>
          <a:xfrm>
            <a:off x="703263" y="2662379"/>
            <a:ext cx="3868737" cy="492443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considerate non commerciali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svolte senza l’impiego di risorse professionali: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20776A-5775-4618-6CA0-1A6931F41242}"/>
              </a:ext>
            </a:extLst>
          </p:cNvPr>
          <p:cNvSpPr txBox="1"/>
          <p:nvPr/>
        </p:nvSpPr>
        <p:spPr>
          <a:xfrm>
            <a:off x="717549" y="3370454"/>
            <a:ext cx="3868737" cy="492443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vendita di beni acquisiti da terzi a titolo gratuito 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(vendita diretta, senza intermediario)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477AEB-6A37-0663-ABE4-1F69A4377AE0}"/>
              </a:ext>
            </a:extLst>
          </p:cNvPr>
          <p:cNvSpPr txBox="1"/>
          <p:nvPr/>
        </p:nvSpPr>
        <p:spPr>
          <a:xfrm>
            <a:off x="688977" y="4020873"/>
            <a:ext cx="3868737" cy="492443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vendita di beni prodotti dagli assistiti e dai volontari  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(vendita diretta, senza intermediario)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FB25DD-BCBB-1204-63EB-4B159EA48E72}"/>
              </a:ext>
            </a:extLst>
          </p:cNvPr>
          <p:cNvSpPr txBox="1"/>
          <p:nvPr/>
        </p:nvSpPr>
        <p:spPr>
          <a:xfrm>
            <a:off x="689594" y="4775286"/>
            <a:ext cx="3868737" cy="892552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somministrazione di alimenti e bevande in     occasione di raduni, manifestazioni, celebrazioni e  simili a carattere occasionale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(vendita diretta, senza         intermediario)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B5AEAE-D328-65B1-0ED9-D418FE8131F0}"/>
              </a:ext>
            </a:extLst>
          </p:cNvPr>
          <p:cNvSpPr txBox="1"/>
          <p:nvPr/>
        </p:nvSpPr>
        <p:spPr>
          <a:xfrm>
            <a:off x="4802867" y="2684696"/>
            <a:ext cx="3868737" cy="292388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considerate non commerciali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0ACC8D-C554-0B56-0E3B-48196B23A1AE}"/>
              </a:ext>
            </a:extLst>
          </p:cNvPr>
          <p:cNvSpPr txBox="1"/>
          <p:nvPr/>
        </p:nvSpPr>
        <p:spPr>
          <a:xfrm>
            <a:off x="4797942" y="3134559"/>
            <a:ext cx="3868737" cy="1492716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offerti dalle associazioni di promozione sociale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propri membri e ai loro familiari conviventi, nonché alle persone iscritte 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dietro pagamento della relativa quota; i servizi svolti sono parte della realizzazione degli obiettivi statutari e istituzionali. (con poche eccezioni)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de-DE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BB6E22-91E6-7AEE-CABF-EDB40874ACEB}"/>
              </a:ext>
            </a:extLst>
          </p:cNvPr>
          <p:cNvSpPr txBox="1"/>
          <p:nvPr/>
        </p:nvSpPr>
        <p:spPr>
          <a:xfrm>
            <a:off x="4802867" y="4777796"/>
            <a:ext cx="3868737" cy="892552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vendita di beni acquisiti da terzi a titolo gratuito 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(vendita diretta, senza intermediario e senza l’utilizzo di risorse professionali,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vigore dal 1 gennaio 2026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BE488-99C8-DF5C-DE03-5CFC1874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3970" y="504723"/>
            <a:ext cx="7886700" cy="56232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Runts e i relativi vantaggi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533943-9D65-D33F-4F99-A4C15AEB3BB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1B3760D6-1080-C2CC-6C6D-88943148A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AAAC0B8-9825-9B84-78DE-BA85ACDA9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3657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3. Il primo accesso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10951AFF-B758-1CBB-BB98-318DDE08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082675"/>
            <a:ext cx="7886700" cy="469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it-IT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Accesso al portale del Runts:</a:t>
            </a:r>
          </a:p>
          <a:p>
            <a:pPr marL="0" indent="0" algn="ctr">
              <a:buFontTx/>
              <a:buNone/>
            </a:pPr>
            <a:r>
              <a:rPr lang="de-DE" altLang="de-D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https://servizi.lavoro.gov.it/runts/it-it/</a:t>
            </a:r>
            <a:endParaRPr lang="de-DE" altLang="de-DE" sz="24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Grafik 3">
            <a:extLst>
              <a:ext uri="{FF2B5EF4-FFF2-40B4-BE49-F238E27FC236}">
                <a16:creationId xmlns:a16="http://schemas.microsoft.com/office/drawing/2014/main" id="{53B8801A-BBD1-9885-AAC7-BEE1B49B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420938"/>
            <a:ext cx="73088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F3A9099-8657-1317-9A4A-AFB1B4C8F8B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74FD8A4D-ACBB-3D62-6A0C-D56836B4A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nhaltsplatzhalter 4">
            <a:extLst>
              <a:ext uri="{FF2B5EF4-FFF2-40B4-BE49-F238E27FC236}">
                <a16:creationId xmlns:a16="http://schemas.microsoft.com/office/drawing/2014/main" id="{D3D5D1E4-EDC8-C6AD-425E-C8A8EE810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65175"/>
            <a:ext cx="846772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9E2E205-03F9-2243-313E-31B15690099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53DC7D04-4309-F318-F84C-D702164F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nhaltsplatzhalter 4">
            <a:extLst>
              <a:ext uri="{FF2B5EF4-FFF2-40B4-BE49-F238E27FC236}">
                <a16:creationId xmlns:a16="http://schemas.microsoft.com/office/drawing/2014/main" id="{AFECF8EE-9C0D-610E-8525-1C50BBF13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11835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946A3F0-C1ED-CE62-511D-126AD0D1371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0C3F7C1B-29BC-5C9D-4AEC-2FE96B78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nhaltsplatzhalter 4">
            <a:extLst>
              <a:ext uri="{FF2B5EF4-FFF2-40B4-BE49-F238E27FC236}">
                <a16:creationId xmlns:a16="http://schemas.microsoft.com/office/drawing/2014/main" id="{0CA37AE4-D2F9-8987-E27A-F16E500A7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535613" cy="492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ADDC445-B25A-88EA-C5B4-6FC19F768E9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841157EF-D55C-77CA-E846-FF3C4AF33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nhaltsplatzhalter 8">
            <a:extLst>
              <a:ext uri="{FF2B5EF4-FFF2-40B4-BE49-F238E27FC236}">
                <a16:creationId xmlns:a16="http://schemas.microsoft.com/office/drawing/2014/main" id="{E63D4D29-802B-1D98-1F5D-3A1617F97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313"/>
            <a:ext cx="7886700" cy="357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B10A807-13A7-7C98-7316-2FEEFDBD334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70B4262B-7B49-DC8F-5E6E-A5C88CBD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203EAA45-04B8-AAB4-25BF-E4F9064D9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aprire una nuova richiesta</a:t>
            </a:r>
            <a:endParaRPr lang="de-DE" alt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Inhaltsplatzhalter 10">
            <a:extLst>
              <a:ext uri="{FF2B5EF4-FFF2-40B4-BE49-F238E27FC236}">
                <a16:creationId xmlns:a16="http://schemas.microsoft.com/office/drawing/2014/main" id="{A202AD67-D2FF-DD45-8F3F-B179F520BD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25538"/>
            <a:ext cx="7210425" cy="434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F811843-71F5-5CEF-4223-838FE440FAB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A5196893-F574-B6FA-38F9-3442A92F0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0929B2DB-1B98-B2A6-9F6B-DF167DC0E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6356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4. La pratica di variazione</a:t>
            </a:r>
            <a:br>
              <a:rPr lang="it-IT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DB1E1D0-7555-BBE0-E893-FEB8236EE40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A98C423E-7812-3C36-FF4C-9929A7332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CB5D761D-0CFD-BE5D-4C19-A5335B7469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4" y="1431728"/>
            <a:ext cx="752475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2F3DBF0-FDDA-9E06-4C1D-4E9D6D0C0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975600" cy="57626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La prima pratica di variazione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C09D2F-460B-69AD-D13F-1E62B593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047037" cy="5184775"/>
          </a:xfrm>
        </p:spPr>
        <p:txBody>
          <a:bodyPr/>
          <a:lstStyle/>
          <a:p>
            <a:pPr>
              <a:lnSpc>
                <a:spcPts val="18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può essere richiesta solo dal legale rappresentante;</a:t>
            </a:r>
          </a:p>
          <a:p>
            <a:pPr algn="just">
              <a:lnSpc>
                <a:spcPts val="18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pratiche successive possono essere richieste anche dagli altri amministratori (consiglieri) iscritti nel portale del Runts (necessitano di SPID e firma digitale).</a:t>
            </a:r>
          </a:p>
          <a:p>
            <a:pPr marL="0" indent="0" algn="just">
              <a:lnSpc>
                <a:spcPts val="18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8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 prega di inserire i seguenti dati: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denominazione (secondo statuto, attenzione anche all’acronimo/sigla, p.e. ODV, APS, ecc.)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l’eventuale partita IVA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forma giuridica (p.e. associazione)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numero di telefono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sito internet, se disponibile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numero soci (persone fisiche)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data della costituzione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data dell’ultima modifica statutaria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sede legale ed eventuali sedi secondarie</a:t>
            </a:r>
          </a:p>
          <a:p>
            <a:pPr algn="just">
              <a:lnSpc>
                <a:spcPts val="18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tutte le persone titolari di carica sociale (dati generali della persona, tipo di carica p.e. direttivo, organo di controllo, data di nomina). Attenzione: il numero delle persone indicate deve corrispondere al numero previsto da statuto (articolo statutario relativo al consiglio di amministrazione e organo di controllo)</a:t>
            </a: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AB5B95-460E-C933-E09D-B674FA26E28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DD9813C7-0FEA-2CB6-BA44-F360A35D9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9525BD9D-888D-1C8A-97E6-AC0AB43E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7AD6B4A2-DCE4-BE87-05C5-B586529D6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F13B5942-B088-A34F-0CCF-AEF094E11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97BA1BED-7CAC-B9EB-C75C-3FCC3E0F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7E39CAD7-800C-00D6-0BAE-3D78B1F5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AD05AB9F-915C-5831-F11D-818D849A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 dirty="0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 dirty="0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 dirty="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078C9431-5916-19C0-8D2D-F311B0F2A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 dirty="0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 dirty="0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 dirty="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16BEC748-C4F1-AB10-1696-21F4E7CBA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50C18F8C-2049-0CE4-269C-C5BB74C5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sp>
        <p:nvSpPr>
          <p:cNvPr id="4108" name="Text Box 29">
            <a:extLst>
              <a:ext uri="{FF2B5EF4-FFF2-40B4-BE49-F238E27FC236}">
                <a16:creationId xmlns:a16="http://schemas.microsoft.com/office/drawing/2014/main" id="{E12D8711-DE25-5D37-62D8-3530FF58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804889"/>
            <a:ext cx="8091488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offre informazioni e consulenze per l’associazionismo e il volontariato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qualità di «Ufficio provinciale del Registro Unico Nazionale del Terzo Settore» è responsabile della gestione del Registro Runts in Alto Adige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gestisce il Registro provinciale delle Persone giuridiche</a:t>
            </a:r>
          </a:p>
          <a:p>
            <a:pPr>
              <a:defRPr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0EC64FAB-CE98-3EF3-8C24-A2C3EE18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5AFF881-B013-03D1-1A6B-91BC174FDB80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179" name="Text Box 28">
            <a:extLst>
              <a:ext uri="{FF2B5EF4-FFF2-40B4-BE49-F238E27FC236}">
                <a16:creationId xmlns:a16="http://schemas.microsoft.com/office/drawing/2014/main" id="{4316C8E5-681C-9FA8-B4DB-9D37DEA9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504692"/>
            <a:ext cx="8091488" cy="158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it-IT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dell’Ufficio</a:t>
            </a:r>
          </a:p>
          <a:p>
            <a:pPr algn="ctr">
              <a:lnSpc>
                <a:spcPts val="4000"/>
              </a:lnSpc>
            </a:pPr>
            <a:r>
              <a:rPr lang="it-IT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Volontariato e solidarietà</a:t>
            </a:r>
          </a:p>
          <a:p>
            <a:pPr algn="ctr">
              <a:lnSpc>
                <a:spcPts val="4000"/>
              </a:lnSpc>
            </a:pPr>
            <a:r>
              <a:rPr lang="it-IT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settore registri e volontariato</a:t>
            </a:r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BD21079E-EA13-8944-7480-6B45DD17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C85FCD39-6026-15A5-1FF7-0FDE5E57F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88913"/>
            <a:ext cx="7886700" cy="576262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La prima pratica di variazione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941FC-46C2-B989-3695-DB3F2F76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513"/>
            <a:ext cx="7886700" cy="4782230"/>
          </a:xfrm>
        </p:spPr>
        <p:txBody>
          <a:bodyPr/>
          <a:lstStyle/>
          <a:p>
            <a:pPr marL="0" indent="0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 prega di inserire i seguenti dati:</a:t>
            </a:r>
          </a:p>
          <a:p>
            <a:pPr marL="0" indent="0">
              <a:lnSpc>
                <a:spcPts val="1900"/>
              </a:lnSpc>
              <a:buFontTx/>
              <a:buNone/>
              <a:defRPr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enti associati (codice fiscale, denominazione, affine – non affine)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numero dei volontari iscritti nel ‟registro dei volontari”, numero dei dipendenti, numero dei volontari degli altri enti soci dell’organizzazione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ente commerciale o non commerciale (attenzione: gli enti commerciali non possono essere iscritti)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le attività di interesse generale effettivamente esercitate (attenzione: devono essere conformi allo statuto)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la previsione statutaria dell’esercizio di eventuali attività diverse - sì o no (attenzione: conformità allo statuto)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organi dell’associazione (data di nomina, denominazione, numero componenti)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 caso di affiliazione ad una rete associativa deve essere allegata la dichiarazione di appartenenza sottoscritta dal legale rappresentante della rete associativa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 caso di personalità giuridica (da quale Ente è stata riconosciuta, data e numero del decreto di riconoscimento, patrimonio minimo)</a:t>
            </a:r>
          </a:p>
          <a:p>
            <a:pPr algn="just">
              <a:lnSpc>
                <a:spcPts val="1900"/>
              </a:lnSpc>
              <a:buFontTx/>
              <a:buChar char="-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data e numero del decreto della prima iscrizione nel registro precedente</a:t>
            </a: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1B2EC5-C2F3-AEE6-F66B-17D6B291E65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CDABFE55-9357-F57B-2CB6-1F5479A6E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nhaltsplatzhalter 2">
            <a:extLst>
              <a:ext uri="{FF2B5EF4-FFF2-40B4-BE49-F238E27FC236}">
                <a16:creationId xmlns:a16="http://schemas.microsoft.com/office/drawing/2014/main" id="{73FDC199-CD67-C2E3-7C0C-C610F5D17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765175"/>
            <a:ext cx="7886700" cy="541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Attenzione: salvare ogni singola sezione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Grafik 4" descr="Ein Bild, das Text, Screenshot, Software, Webseite enthält.">
            <a:extLst>
              <a:ext uri="{FF2B5EF4-FFF2-40B4-BE49-F238E27FC236}">
                <a16:creationId xmlns:a16="http://schemas.microsoft.com/office/drawing/2014/main" id="{635C816E-1D0D-56A6-15D4-D837492D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484313"/>
            <a:ext cx="7826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97A7B02-ADEE-8C80-ADF9-D513C362394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3CBF3709-BAAE-E327-F607-01B5F557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E369EC53-72A3-C2B1-3819-5F4F855A3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92125"/>
            <a:ext cx="7886700" cy="488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prima pratica di variazione: allegati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19FAC-F4B7-D5C7-D826-D92B7E40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313"/>
            <a:ext cx="7886700" cy="36734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 prega di caricare i seguenti allegati: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statuto registrato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atto costitutivo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(se non più reperibile o esistente, dichiarazione sostitutiva ai sensi degli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artt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47 e 76 del DPR 445/2000)</a:t>
            </a:r>
          </a:p>
          <a:p>
            <a:pPr algn="just">
              <a:lnSpc>
                <a:spcPct val="150000"/>
              </a:lnSpc>
              <a:defRPr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controllare i dati sulla distinta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 algn="just">
              <a:lnSpc>
                <a:spcPct val="150000"/>
              </a:lnSpc>
              <a:buFontTx/>
              <a:buNone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firmare la distinta digitalmente e concludere la pratica con l’invio della stessa.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54BEAE3-9BB9-7A44-F635-177E50D605E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A5B34DA7-ECC5-8914-1509-A0C46787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8AEC39CA-23E2-AED0-5CDA-E1B745F2C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Gli obblighi nel Runts: panoramica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61449-FF0C-017D-8905-1BB3D1E7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7666"/>
            <a:ext cx="7886700" cy="428611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annuali: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tutti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deposito dei rendiconti / bilanci nel portale del Runts con una pratica di deposito bilancio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ODV e APS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aggiornare i dati nel portale del Runts con una pratica di variazione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puntuali: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caso di variazioni di dati o documenti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aggiornare i dati e caricare i nuovi documenti nel portale del Runts con una pratica di variazione (p. e. modifiche statutarie, elezioni)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altri: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tenuta dei libri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obbligo di assicurazione dei volontari</a:t>
            </a: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CEF99D0-A8E0-A06A-E402-FDD54318F0B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4A46A140-DC76-AB93-9336-10F595183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28C069B4-CFCE-CE59-DE40-26086C9C3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Gli obblighi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F7C8A42F-3A08-B40E-8DFA-97E8C90F9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213916"/>
              </p:ext>
            </p:extLst>
          </p:nvPr>
        </p:nvGraphicFramePr>
        <p:xfrm>
          <a:off x="628650" y="1185032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0B26AD7-9D41-7E85-CF72-3B93E87A44AA}"/>
              </a:ext>
            </a:extLst>
          </p:cNvPr>
          <p:cNvSpPr/>
          <p:nvPr/>
        </p:nvSpPr>
        <p:spPr bwMode="auto">
          <a:xfrm>
            <a:off x="3982861" y="1886748"/>
            <a:ext cx="889138" cy="314266"/>
          </a:xfrm>
          <a:prstGeom prst="rightArrow">
            <a:avLst>
              <a:gd name="adj1" fmla="val 44000"/>
              <a:gd name="adj2" fmla="val 50000"/>
            </a:avLst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68B9D9-CB6E-BB83-EE8F-A741737790FE}"/>
              </a:ext>
            </a:extLst>
          </p:cNvPr>
          <p:cNvSpPr txBox="1"/>
          <p:nvPr/>
        </p:nvSpPr>
        <p:spPr>
          <a:xfrm>
            <a:off x="4886103" y="1212885"/>
            <a:ext cx="3513105" cy="1569660"/>
          </a:xfrm>
          <a:prstGeom prst="rect">
            <a:avLst/>
          </a:prstGeom>
          <a:solidFill>
            <a:srgbClr val="FFC9C9">
              <a:alpha val="3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Principio di cassa (mod. D):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enti del Terzo settore </a:t>
            </a:r>
            <a:r>
              <a:rPr lang="it-IT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senza personalità giuridica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che l’anno precedente hanno conseguito entrate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fino a 300.000 €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enti del Terzo settore </a:t>
            </a:r>
            <a:r>
              <a:rPr lang="it-IT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con personalità giuridica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che l’anno precedente hanno conseguito entrate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fino a 60.000 €.</a:t>
            </a:r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503A2BC-C4DA-02D6-0E22-DEE1BA31411D}"/>
              </a:ext>
            </a:extLst>
          </p:cNvPr>
          <p:cNvSpPr/>
          <p:nvPr/>
        </p:nvSpPr>
        <p:spPr bwMode="auto">
          <a:xfrm>
            <a:off x="1109854" y="4668020"/>
            <a:ext cx="2763820" cy="1320016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In caso di svolgimento di attività di raccolta fondi occasionale, deve essere depositata la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relazione di raccolta fondi 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nel Runts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3C2A4F6-84D0-CD3F-15DA-F8032ADBE890}"/>
              </a:ext>
            </a:extLst>
          </p:cNvPr>
          <p:cNvSpPr/>
          <p:nvPr/>
        </p:nvSpPr>
        <p:spPr bwMode="auto">
          <a:xfrm>
            <a:off x="5260744" y="4743504"/>
            <a:ext cx="2763821" cy="108198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L’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ente con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entrate superiori ad 1 milione di euro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deve depositare anche il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bilancio sociale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0" name="Pfeil: nach rechts 20489">
            <a:extLst>
              <a:ext uri="{FF2B5EF4-FFF2-40B4-BE49-F238E27FC236}">
                <a16:creationId xmlns:a16="http://schemas.microsoft.com/office/drawing/2014/main" id="{CC438597-AE60-9D6F-4E8F-971612DE3C55}"/>
              </a:ext>
            </a:extLst>
          </p:cNvPr>
          <p:cNvSpPr/>
          <p:nvPr/>
        </p:nvSpPr>
        <p:spPr bwMode="auto">
          <a:xfrm rot="1453856">
            <a:off x="3889205" y="2900507"/>
            <a:ext cx="1111413" cy="314266"/>
          </a:xfrm>
          <a:prstGeom prst="rightArrow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491" name="Rechteck 20490">
            <a:extLst>
              <a:ext uri="{FF2B5EF4-FFF2-40B4-BE49-F238E27FC236}">
                <a16:creationId xmlns:a16="http://schemas.microsoft.com/office/drawing/2014/main" id="{88D03099-8147-F99E-D1FC-9794CCAB103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049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39F32868-0EA6-CD32-C649-4DA0A2AA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89FB09B7-54D3-271C-2893-206ABA528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Gli obblighi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0228906C-7B56-E405-49C2-0BF8C1E29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16258"/>
              </p:ext>
            </p:extLst>
          </p:nvPr>
        </p:nvGraphicFramePr>
        <p:xfrm>
          <a:off x="628650" y="1268759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7458158-CE32-7A2E-DC37-7C235631AA8E}"/>
              </a:ext>
            </a:extLst>
          </p:cNvPr>
          <p:cNvSpPr/>
          <p:nvPr/>
        </p:nvSpPr>
        <p:spPr bwMode="auto">
          <a:xfrm>
            <a:off x="4396481" y="2258018"/>
            <a:ext cx="351037" cy="432048"/>
          </a:xfrm>
          <a:prstGeom prst="rightArrow">
            <a:avLst/>
          </a:prstGeom>
          <a:solidFill>
            <a:srgbClr val="FFB3B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75B58B6-409A-DD89-00C8-E6F071693F95}"/>
              </a:ext>
            </a:extLst>
          </p:cNvPr>
          <p:cNvSpPr/>
          <p:nvPr/>
        </p:nvSpPr>
        <p:spPr bwMode="auto">
          <a:xfrm>
            <a:off x="1149342" y="3679325"/>
            <a:ext cx="6845314" cy="2272159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aggiornati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variazione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/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numero soci 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(persone fisiche);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indicazione degli enti associati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: denominazione, codice fiscale, iscrizione nella stessa sezione del Runts (affine) o no (non affine);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numero volontari 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iscritti nel Registro dei volontari e numero dei volontari degli enti associati;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numero dei dipendenti e parasubordinati 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con apertura di posizione assicurativa.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4D29187-4A37-EC4C-3343-ACE032E0CD8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2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D44711DC-2A84-40AB-311A-39890E102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18D5436E-DEBB-D7D1-C58F-6DCA4D44D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Gli obblighi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426DAA54-5A2A-A0E2-32C3-89B2BED1C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310568"/>
              </p:ext>
            </p:extLst>
          </p:nvPr>
        </p:nvGraphicFramePr>
        <p:xfrm>
          <a:off x="628650" y="1268759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458D339-49D6-77A9-0717-ABEFE192073D}"/>
              </a:ext>
            </a:extLst>
          </p:cNvPr>
          <p:cNvSpPr/>
          <p:nvPr/>
        </p:nvSpPr>
        <p:spPr bwMode="auto">
          <a:xfrm>
            <a:off x="4384026" y="2276872"/>
            <a:ext cx="403998" cy="360040"/>
          </a:xfrm>
          <a:prstGeom prst="rightArrow">
            <a:avLst/>
          </a:prstGeom>
          <a:solidFill>
            <a:srgbClr val="FFB3B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385CCA3-4922-B3E3-14E6-05E6A42D2D7A}"/>
              </a:ext>
            </a:extLst>
          </p:cNvPr>
          <p:cNvSpPr/>
          <p:nvPr/>
        </p:nvSpPr>
        <p:spPr bwMode="auto">
          <a:xfrm rot="10800000">
            <a:off x="4364976" y="4581128"/>
            <a:ext cx="403998" cy="432048"/>
          </a:xfrm>
          <a:prstGeom prst="rightArrow">
            <a:avLst>
              <a:gd name="adj1" fmla="val 50000"/>
              <a:gd name="adj2" fmla="val 41600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0A51DE0-9CA6-BBBE-5AAD-BF24B332B871}"/>
              </a:ext>
            </a:extLst>
          </p:cNvPr>
          <p:cNvSpPr/>
          <p:nvPr/>
        </p:nvSpPr>
        <p:spPr bwMode="auto">
          <a:xfrm>
            <a:off x="1163368" y="3722860"/>
            <a:ext cx="6845314" cy="2012484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dati e i nuovi documenti vanno aggiornati con una </a:t>
            </a:r>
            <a:r>
              <a:rPr lang="it-IT" sz="12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pratica di variazione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portale del Runts,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>
              <a:lnSpc>
                <a:spcPts val="1800"/>
              </a:lnSpc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per esempio: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modifiche statutarie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nuove elezioni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sostituzione di singoli membri degli organi statutari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066143E-84B7-695F-BCBF-73B3C70FEA0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753FEB29-DD64-5954-D25E-83803DF81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A86C6C10-30D2-6BB4-A2D8-EDDCE255B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Altri obblighi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32E84-F932-A05B-A4D4-4FBDEB81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4073525"/>
          </a:xfrm>
        </p:spPr>
        <p:txBody>
          <a:bodyPr/>
          <a:lstStyle/>
          <a:p>
            <a:pPr marL="358775" indent="-358775">
              <a:lnSpc>
                <a:spcPts val="1900"/>
              </a:lnSpc>
              <a:buFont typeface="Arial" panose="020B0604020202020204" pitchFamily="34" charset="0"/>
              <a:buChar char="•"/>
              <a:tabLst>
                <a:tab pos="2955925" algn="l"/>
              </a:tabLst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Libri sociali obbligatori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devono essere tenuti e conservati, ma non caricati sul portale del Runts.</a:t>
            </a:r>
          </a:p>
          <a:p>
            <a:pPr marL="354013" indent="-354013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dei soci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(elenco dei soci);</a:t>
            </a: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dell’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assemblea dei soci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dell’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 di amministrazione (consiglio amministrativo)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dell’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 di controllo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di eventuali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 organi sociali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 dei volontari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Tx/>
              <a:buNone/>
              <a:tabLst>
                <a:tab pos="536575" algn="l"/>
              </a:tabLst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devono essere iscritti i volontari che svolgono la loro attività in modo non occasionale.</a:t>
            </a:r>
          </a:p>
          <a:p>
            <a:pPr marL="354013" indent="-354013" algn="just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Nota bene: questo elenco deve essere vidimato. La vidimazione può avvenire tramite i comuni o in forma digitale (file digitale che viene firmato digitalmente ogni anno dal legale rappresentante con marca temporale - art. 2215-bis CC).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7597804-F756-6A2F-CCD9-9684F5877D0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BEBCF875-102D-2C2A-EE1B-3D4F9D81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0E1BD990-7FBF-DEA4-2C53-27386A3ED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Altri obblighi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8C79F-4F04-A5DC-B258-8F44ECD8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18339"/>
          </a:xfrm>
        </p:spPr>
        <p:txBody>
          <a:bodyPr/>
          <a:lstStyle/>
          <a:p>
            <a:pPr marL="271463" indent="-271463">
              <a:lnSpc>
                <a:spcPts val="2000"/>
              </a:lnSpc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Obbligo di assicurazione per i volontari iscritti nel registro dei volontari</a:t>
            </a:r>
          </a:p>
          <a:p>
            <a:pPr marL="271463" indent="0" algn="just">
              <a:lnSpc>
                <a:spcPts val="2000"/>
              </a:lnSpc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enti del Terzo settore che si avvalgono di volontari devono assicurarli contro gli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infortuni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malattie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connesse allo svolgimento dell’attività di volontariato, nonché per la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responsabilità civile verso terzi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ts val="20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0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 bene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61950" indent="-361950" algn="just">
              <a:lnSpc>
                <a:spcPts val="20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61950" indent="-361950" algn="just">
              <a:lnSpc>
                <a:spcPts val="2000"/>
              </a:lnSpc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i volontari non possono intrattenere rapporti di lavoro con l'organizzazione presso la quale svolgono la propria attività;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0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l’attività di volontariato non può essere retribuita;</a:t>
            </a:r>
          </a:p>
          <a:p>
            <a:pPr algn="just">
              <a:lnSpc>
                <a:spcPts val="20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possono essere rimborsate solo le spese effettivamente sostenute e documentate;</a:t>
            </a:r>
          </a:p>
          <a:p>
            <a:pPr algn="just">
              <a:lnSpc>
                <a:spcPts val="20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sono vietati rimborsi forfettari delle spese;</a:t>
            </a:r>
          </a:p>
          <a:p>
            <a:pPr algn="just">
              <a:lnSpc>
                <a:spcPts val="20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spese sostenute dai volontari possono essere rimborsate anche dietro presentazione di un'autocertificazione resa ai sensi dell'art. 46 del DPR 445/2000 (massimo 10 €/giorno e 150 €/mese; l’organo sociale competente decide per quali tipi di spesa è ammesso il rimborso).</a:t>
            </a: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DF9DEC6-6844-5840-8214-69945D24C2F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7C2ACC8A-838F-5612-4786-B93274051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91445BC2-57CC-476C-8458-7FBEEAD03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5. Altri obblighi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4F53F-A41F-19A3-D9AA-471A5A11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876"/>
            <a:ext cx="7886700" cy="4318622"/>
          </a:xfrm>
        </p:spPr>
        <p:txBody>
          <a:bodyPr/>
          <a:lstStyle/>
          <a:p>
            <a:pPr marL="271463" indent="-271463"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Segnalazione in casi specifici</a:t>
            </a:r>
          </a:p>
          <a:p>
            <a:pPr marL="0" indent="0">
              <a:buFontTx/>
              <a:buNone/>
              <a:defRPr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Superamento della soglia prestabilita per le attività diverse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(i relativi ricavi superano il 30% delle entrate complessive o il 66% dei costi complessivi): deve essere segnalato all’Ufficio Runts della Provincia. C’è la possibilità di compensare il superamento l’anno successivo - in caso contrario l’ente viene cancellato dal Runts.</a:t>
            </a: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entrate da attività commerciali superano le entrante derivanti da attività non commerciali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deve essere segnalato all’Ufficio Runts della Provincia. In questi casi l’ente è classificato come ente del Terzo settore commerciale.</a:t>
            </a: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 caso di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scioglimento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deve essere richiesto il parere obbligatorio all’Ufficio provinciale del Runts e poi deve essere devoluto il patrimonio residuo. </a:t>
            </a: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 caso di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cancellazione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deve essere richiesto il parere obbligatorio dell’Ufficio provinciale del Runts e poi si deve procedere alla devoluzione dell’incremento di patrimonio realizzato. 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2E47F2-8937-19F0-84A0-6F6112ADC3B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C2A65D99-E7DE-51A7-AAD4-D7385253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BF9FE92-7F88-708F-F97D-2783A4BB5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418615"/>
              </p:ext>
            </p:extLst>
          </p:nvPr>
        </p:nvGraphicFramePr>
        <p:xfrm>
          <a:off x="611188" y="882650"/>
          <a:ext cx="8097837" cy="535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5B7A2FC-C8E3-D093-FF01-DF70BDB118F4}"/>
              </a:ext>
            </a:extLst>
          </p:cNvPr>
          <p:cNvSpPr txBox="1"/>
          <p:nvPr/>
        </p:nvSpPr>
        <p:spPr>
          <a:xfrm>
            <a:off x="611188" y="358775"/>
            <a:ext cx="8097837" cy="523875"/>
          </a:xfrm>
          <a:prstGeom prst="rect">
            <a:avLst/>
          </a:prstGeom>
          <a:solidFill>
            <a:srgbClr val="FFC9C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altLang="de-DE" cap="all" dirty="0"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154AC4A-545B-F32F-2F6E-37E622F6258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8A0E7FFA-A70F-1D56-B274-2A770C110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265569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6A7EFD2C-8432-CBD4-8974-CF0457AB9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Terminologia – pratica di variazione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6771A-42EA-9252-D4C4-B73A14EA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5040312"/>
          </a:xfrm>
        </p:spPr>
        <p:txBody>
          <a:bodyPr/>
          <a:lstStyle/>
          <a:p>
            <a:pPr algn="just"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classificare in modo corretto i documenti e le cariche:</a:t>
            </a: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-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-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-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Nota bene: NON utilizzare: ‟altro specificato in poteri” – „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Sonstiges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Befugnissen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spezifiziert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‟</a:t>
            </a:r>
          </a:p>
          <a:p>
            <a:pPr algn="just"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Nota bene: la carica ‟consigliere” è stata cancellata dalle cariche da scegliere</a:t>
            </a: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0DA35D3-F81C-3BF5-CA35-9FF08FC9D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52622"/>
              </p:ext>
            </p:extLst>
          </p:nvPr>
        </p:nvGraphicFramePr>
        <p:xfrm>
          <a:off x="827088" y="1916113"/>
          <a:ext cx="7688262" cy="30384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51">
                <a:tc>
                  <a:txBody>
                    <a:bodyPr/>
                    <a:lstStyle/>
                    <a:p>
                      <a:endParaRPr lang="it-IT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denominazione portale de</a:t>
                      </a:r>
                    </a:p>
                  </a:txBody>
                  <a:tcPr marL="91445" marR="91445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denominazione portale </a:t>
                      </a:r>
                      <a:r>
                        <a:rPr lang="it-IT" sz="14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endParaRPr lang="it-IT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statuto</a:t>
                      </a:r>
                    </a:p>
                  </a:txBody>
                  <a:tcPr marL="91445" marR="91445" marT="45717" marB="45717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Satzung</a:t>
                      </a:r>
                      <a:endParaRPr lang="it-IT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Statuto</a:t>
                      </a:r>
                    </a:p>
                  </a:txBody>
                  <a:tcPr marL="91445" marR="91445" marT="45717" marB="45717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atto costitutivo</a:t>
                      </a:r>
                    </a:p>
                  </a:txBody>
                  <a:tcPr marL="91445" marR="91445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Gründungsakt</a:t>
                      </a:r>
                      <a:endParaRPr lang="it-IT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Atto costitutivo</a:t>
                      </a:r>
                    </a:p>
                  </a:txBody>
                  <a:tcPr marL="91445" marR="91445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162"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dichiarazione sostitutiva di insussistenza o di irrecuperabilità</a:t>
                      </a:r>
                    </a:p>
                  </a:txBody>
                  <a:tcPr marL="91445" marR="91445" marT="45717" marB="45717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Dokumentation</a:t>
                      </a: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Nichtexistenz</a:t>
                      </a: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oder</a:t>
                      </a: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Unwiederbringlichkeit</a:t>
                      </a:r>
                      <a:endParaRPr lang="it-IT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Documentazione insussistenza o irrecuperabilità</a:t>
                      </a:r>
                    </a:p>
                  </a:txBody>
                  <a:tcPr marL="91445" marR="91445" marT="45717" marB="45717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412">
                <a:tc>
                  <a:txBody>
                    <a:bodyPr/>
                    <a:lstStyle/>
                    <a:p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membro del consiglio direttivo</a:t>
                      </a:r>
                    </a:p>
                  </a:txBody>
                  <a:tcPr marL="91445" marR="91445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Mitglied</a:t>
                      </a: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</a:t>
                      </a: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Verwaltungsorgans</a:t>
                      </a:r>
                      <a:endParaRPr lang="it-IT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Componente organo di amministrazione</a:t>
                      </a:r>
                    </a:p>
                  </a:txBody>
                  <a:tcPr marL="91445" marR="91445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2CF46140-17AB-69B3-BD78-23CF117D04A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73BEF98B-ACF9-2138-1F0B-61D7A6B12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BC4665D2-1DB2-AB63-CCE1-3F674AEA8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Terminologia – deposito bilanci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019BA9-1077-D420-A6B7-DF8336B1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4968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classificare in modo corretto i documenti:</a:t>
            </a:r>
          </a:p>
          <a:p>
            <a:pPr marL="0" indent="0" algn="just">
              <a:buNone/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-"/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-"/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-"/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Nota bene: bilancio d‘esercizio ≠ bilancio sociale</a:t>
            </a:r>
          </a:p>
          <a:p>
            <a:pPr marL="0" indent="0" algn="just">
              <a:buFontTx/>
              <a:buNone/>
              <a:tabLst>
                <a:tab pos="358775" algn="l"/>
              </a:tabLst>
              <a:defRPr/>
            </a:pP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3BA40A3-91E6-C697-96E0-2FDC01F7C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23175"/>
              </p:ext>
            </p:extLst>
          </p:nvPr>
        </p:nvGraphicFramePr>
        <p:xfrm>
          <a:off x="755650" y="1963738"/>
          <a:ext cx="7759700" cy="29305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4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18">
                <a:tc>
                  <a:txBody>
                    <a:bodyPr/>
                    <a:lstStyle/>
                    <a:p>
                      <a:endParaRPr lang="it-IT" sz="16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684" marB="456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denominazione portale de</a:t>
                      </a:r>
                    </a:p>
                  </a:txBody>
                  <a:tcPr marL="91439" marR="91439" marT="45684" marB="456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denominazione portale </a:t>
                      </a:r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</a:t>
                      </a:r>
                      <a:endParaRPr lang="it-IT" sz="14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684" marB="456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81"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bilancio o rendiconto di cassa</a:t>
                      </a:r>
                    </a:p>
                  </a:txBody>
                  <a:tcPr marL="91439" marR="91439" marT="45684" marB="456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Haushalt</a:t>
                      </a:r>
                      <a:endParaRPr lang="it-IT" sz="14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684" marB="456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Bilancio d’esercizio</a:t>
                      </a:r>
                    </a:p>
                  </a:txBody>
                  <a:tcPr marL="91439" marR="91439" marT="45684" marB="456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2"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relazione dell’organo di controllo</a:t>
                      </a:r>
                    </a:p>
                  </a:txBody>
                  <a:tcPr marL="91439" marR="91439" marT="45684" marB="4568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Bericht</a:t>
                      </a:r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Aufsichtsratsmitglieder</a:t>
                      </a:r>
                      <a:endParaRPr lang="it-IT" sz="14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684" marB="4568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Relazione sindaci</a:t>
                      </a:r>
                    </a:p>
                  </a:txBody>
                  <a:tcPr marL="91439" marR="91439" marT="45684" marB="4568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relazione della raccolta fondi	</a:t>
                      </a:r>
                    </a:p>
                  </a:txBody>
                  <a:tcPr marL="91439" marR="91439" marT="45684" marB="456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Bericht</a:t>
                      </a:r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Geschäftsführer</a:t>
                      </a:r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39" marR="91439" marT="45684" marB="456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Relazione amministratori</a:t>
                      </a:r>
                    </a:p>
                  </a:txBody>
                  <a:tcPr marL="91439" marR="91439" marT="45684" marB="456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42"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relazione di missione (Mod. C)</a:t>
                      </a:r>
                    </a:p>
                  </a:txBody>
                  <a:tcPr marL="91439" marR="91439" marT="45684" marB="4568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Verwaltungsbericht</a:t>
                      </a:r>
                      <a:endParaRPr lang="it-IT" sz="14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684" marB="4568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Relazione gestione</a:t>
                      </a:r>
                    </a:p>
                  </a:txBody>
                  <a:tcPr marL="91439" marR="91439" marT="45684" marB="4568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19C2698-9C6A-354F-BA32-156943ADE4C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EC45B858-78A8-D6C9-2886-EB48CC8D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5ADBA7E4-740A-DA52-B405-9AE75B671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04813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Errori comuni – variazione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1892589-85D1-8E60-A322-BA293818D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25469"/>
              </p:ext>
            </p:extLst>
          </p:nvPr>
        </p:nvGraphicFramePr>
        <p:xfrm>
          <a:off x="628650" y="1308299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F6F9FB8C-733B-F431-15B5-BF43EB8FA18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FDA55F40-E6B7-8720-1C7A-0301DD4BC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210339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E01DAFF9-20E0-D2E6-14C0-E574412F0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86982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Errori comuni – variazione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82658C3-DA19-1CCB-FEC1-E5914F351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258429"/>
              </p:ext>
            </p:extLst>
          </p:nvPr>
        </p:nvGraphicFramePr>
        <p:xfrm>
          <a:off x="628650" y="1268760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B481DC98-0F8A-08D8-13B9-8CA7501D5FC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1BD77216-D303-65B4-5A27-395A00127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7F5B3C8-3D58-E667-7D73-1A9CBD847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Errori comuni – deposito bilanci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C8442450-5707-DA85-A1E7-5644FDFE3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47647"/>
              </p:ext>
            </p:extLst>
          </p:nvPr>
        </p:nvGraphicFramePr>
        <p:xfrm>
          <a:off x="628650" y="967189"/>
          <a:ext cx="7886700" cy="525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7C4E0E6E-9791-8261-B1C6-AEF8223CCDE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64DB1079-7F64-23E7-CBD0-2BCCE465D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210339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43CD9315-C70D-39F4-76F8-8A60566B5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Errori comuni – deposito bilanci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F20FF4FD-3C9F-832A-F700-9FA95DB75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80986"/>
              </p:ext>
            </p:extLst>
          </p:nvPr>
        </p:nvGraphicFramePr>
        <p:xfrm>
          <a:off x="628650" y="1125539"/>
          <a:ext cx="7886700" cy="518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6441C569-2504-01A0-3F06-72604D28B96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5C030C3D-09E8-F3CB-C684-99F38B30F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24804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B867CB5-D09F-A2E7-0A37-3A466F708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6. Errori comuni - altri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BF9B7-37F5-32B2-01BE-BDE8F550F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25538"/>
            <a:ext cx="7886700" cy="5111750"/>
          </a:xfrm>
        </p:spPr>
        <p:txBody>
          <a:bodyPr/>
          <a:lstStyle/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Statuto:</a:t>
            </a:r>
          </a:p>
          <a:p>
            <a:pPr algn="just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mancato adeguamento alle disposizioni del Terzo settore</a:t>
            </a:r>
          </a:p>
          <a:p>
            <a:pPr algn="just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mancata registrazione presso l’Agenzia delle Entrate – successivamente deve essere caricato sul portale (pratica di variazione)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Atto costitutivo:</a:t>
            </a:r>
          </a:p>
          <a:p>
            <a:pPr algn="just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se non ancora effettuato, caricare sul portale (pratica di variazione)</a:t>
            </a:r>
          </a:p>
          <a:p>
            <a:pPr algn="just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se non più esistente o recuperabile, depositare dichiarazione sostitutiva ai sensi degli artt. 46, 47 e 76 del DPR 445/2000 (pratica di variazione)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firmare digitalmente solo la distinta; i singoli allegati non devono essere firmati, p.e. statuto, bilancio ecc.</a:t>
            </a: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verbali di approvazione dello statuto o dei bilanci non devono essere caricati. Se vengono caricati comunque, si prega di fare attenzione a classificarli come ‟verbale” e di non allegarli come documenti visibili al pubblico.</a:t>
            </a: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il portale del Runts accetta solo documenti in formato PDF/A e in formato P7m (firma digitale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Cades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78E333D-2B78-FD5A-5B8A-61906EC0F9F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AC1F34BF-0DAD-6CE9-6ACC-DED56A250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7E5999CB-31D8-26EB-FBB4-7F411C76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7. I controlli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A4FE26-5064-D74C-FA20-22339005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80" y="1268413"/>
            <a:ext cx="7886700" cy="5113337"/>
          </a:xfrm>
        </p:spPr>
        <p:txBody>
          <a:bodyPr/>
          <a:lstStyle/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Quando iniziano?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Il decreto sulla vigilanza e sul controllo degli enti del Terzo settore è stato pubblicato in settembre 2025 – i controlli inizieranno probabilmente nel 2026.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è sottoposto all’attività di controllo?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Tutte le organizzazioni di volontariato, le associazioni di promozione sociale, gli altri enti del Terzo settore, gli enti filantropici e le reti associative.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Che cosa viene controllato?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denominazione dell’ente,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formata correttamente rispetto alla sezione di iscrizione (p. e. ODV, APS, ETS);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presenza del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numero minimo di associati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(min. 7 persone fisiche nella sezione ODV e APS) e corretta composizione della base sociale (p.e. 2/3 ODV - 1/3 altri);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atto costitutivo e statuto registrato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depositati nel portale del Runts e correttamente adeguati alle disposizioni di legge;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effettivo e principale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svolgimento delle attività di interesse generale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fontAlgn="ctr"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9AA32BC-8BB9-36B1-B1EC-7700B8F6D6F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64A86B2D-4B67-A726-ED56-8F935536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EAF65ED-F17F-08D0-18A6-24625B91D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47148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7. I controlli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1FCA6-092E-56E1-881F-14B4DD56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80" y="1163908"/>
            <a:ext cx="7886700" cy="5113337"/>
          </a:xfrm>
        </p:spPr>
        <p:txBody>
          <a:bodyPr/>
          <a:lstStyle/>
          <a:p>
            <a:pPr marL="0" indent="0" algn="just" fontAlgn="ctr">
              <a:lnSpc>
                <a:spcPts val="1900"/>
              </a:lnSpc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Che cosa viene controllato?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sono state effettuate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diverse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queste devono essere secondarie e strumentali in riferimento alle attività principali nonché previste statutariamente; 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 principi e le linee guida sull’attività di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raccolta fondi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state rispettate (p.e. le relazioni sulle raccolte fondi devono essere complete);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nessuna distribuzione di utili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rendiconti / bilanci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stati redatti secondo i modelli prescritti e depositati nel portale del Runts;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libri obbligatori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stati tenuti correttamente (p.e. libro dei soci, libro del consiglio direttivo, libro dell’assemblea dei soci, dell’organo di controllo);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 dei volontari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stato tenuto correttamente (vidimato) e i volontari sono stati assicurati (responsabilità civile verso terzi, malattie e infortuni); sono state osservate le altre disposizioni sull’attività volontaria (rimborso solo per le spese effettivamente sostenute e documentate; nessun rimborso forfettario delle spese tranne quelle ammesse ai sensi dell’art. 17, c. 4 CTS);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ODV e APS: sono stati impiegati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prevalentemente volontari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 o aderenti agli enti associati; sussiste un corretto rapporto tra volontari e lavoratori o tra associati e lavoratori</a:t>
            </a:r>
          </a:p>
          <a:p>
            <a:pPr marL="0" indent="0" algn="just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EB98F4-0B3D-7914-9342-5CFFBC359ED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1753F194-EADB-68CC-3ADB-F85051C2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4B218408-1D65-440E-93D7-9070127A6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7. I controlli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5FCFF-C42B-34CD-30E2-0A9DB7AA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80" y="1198741"/>
            <a:ext cx="7886700" cy="4765841"/>
          </a:xfrm>
        </p:spPr>
        <p:txBody>
          <a:bodyPr/>
          <a:lstStyle/>
          <a:p>
            <a:pPr marL="0" indent="0" algn="just" fontAlgn="ctr">
              <a:lnSpc>
                <a:spcPts val="1900"/>
              </a:lnSpc>
              <a:buNone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Che cosa viene controllato?</a:t>
            </a:r>
          </a:p>
          <a:p>
            <a:pPr marL="0" indent="0" algn="just" fontAlgn="ctr">
              <a:lnSpc>
                <a:spcPts val="1900"/>
              </a:lnSpc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patrimonio minimo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 enti con personalità giuridica sussiste;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 sociali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stati nominati e sono correttamente composti e funzionanti;</a:t>
            </a:r>
          </a:p>
          <a:p>
            <a:pPr algn="just" fontAlgn="ctr">
              <a:lnSpc>
                <a:spcPts val="19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comunicazioni e i depositi obbligatori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Runts sono stati effettuati (p. e. bilanci, dati, modifiche statutarie, elezioni,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). 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vengono effettuati i controlli?</a:t>
            </a:r>
          </a:p>
          <a:p>
            <a:pPr algn="just"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l’a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vvio dell’attività di controllo viene comunicato via PEC all’ente;</a:t>
            </a:r>
          </a:p>
          <a:p>
            <a:pPr algn="just">
              <a:lnSpc>
                <a:spcPts val="1900"/>
              </a:lnSpc>
              <a:buFont typeface="Wingdings" panose="05000000000000000000" pitchFamily="2" charset="2"/>
              <a:buChar char="à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accertamenti documentali e controlli in loco.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 svolge i controlli?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L’ufficio Runts e altri enti autorizzati.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 esiti può avere l’attività di controllo?</a:t>
            </a:r>
          </a:p>
          <a:p>
            <a:pPr marL="0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essere avviato un procedimento di cancellazione e possono essere applicate sanzioni amministrative.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4C467EB-D7F4-837C-D674-FA13F093FB2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8755F1FD-0190-73EE-B5A3-33802C326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F0BD26D-31BA-9590-5987-B101381DC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87388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1. Gli effetti dell’iscrizione nel Runts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879739AC-46DE-E00B-57B6-D900286509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700213"/>
            <a:ext cx="7886700" cy="38893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L’iscrizione nel Registro degli enti del Terzo settore è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facoltativa.</a:t>
            </a:r>
          </a:p>
          <a:p>
            <a:pPr marL="0" indent="0" algn="just">
              <a:buFontTx/>
              <a:buNone/>
              <a:defRPr/>
            </a:pP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L’iscrizione è il presupposto per l’applicazione di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 fiscali e misure di sostegno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enti iscritti nel Runts sono sottoposti a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controlli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circa l’osservazione delle disposizioni vigenti nel Terzo settore (per esempio: applicazione corretta delle disposizioni fiscali, conformità ai requisiti degli ETS, ecc.).</a:t>
            </a: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enti iscritti nel Runts sono sottoposti a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obblighi di trasparenza e altri obblighi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(per esempio: tenere aggiornati i dati nel registro, deposito dei bilanci nel portale, tenuta dei libri, eventualmente nomina dell’organo di controllo, ecc.). </a:t>
            </a:r>
            <a:endParaRPr lang="it-IT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alt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DC806AC-72A3-48CA-455A-5E20E520A29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B93FD418-CC12-DEF8-B246-905C89B6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1B7798A0-18B6-17B0-CB7E-0F4B63E35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9763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8. Excursus: Elenco provinciale degli enti che svolgono attività di interesse generale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3106D-A4CB-82F6-E285-3C78BB62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213"/>
            <a:ext cx="7886700" cy="4103687"/>
          </a:xfrm>
        </p:spPr>
        <p:txBody>
          <a:bodyPr/>
          <a:lstStyle/>
          <a:p>
            <a:pPr marL="0" indent="0" algn="just" fontAlgn="ctr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 principali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requisiti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per l’iscrizione di associazioni nell’elenco provinciale:</a:t>
            </a:r>
          </a:p>
          <a:p>
            <a:pPr marL="0" indent="0" fontAlgn="ctr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numero di persone o enti non inferiore a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sede legale in Alto Adige;</a:t>
            </a: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contenuti minimi dello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statuto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(p.e. uguali diritti e obblighi per tutti gli associati, struttura democratica, competenze inderogabili dell’assemblea, descrizione delle attività principali di interesse generale)</a:t>
            </a: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svolgimento principale di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attività di interesse generale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nessuno scopo di lucro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nessuna distribuzione di avanzi di gestione o utili, nessun perseguimento di interessi economici;</a:t>
            </a: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obblighi di comunicazione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all’Ufficio (p.e. rendiconti annuali, dati dell’associazione, modifiche statutarie);</a:t>
            </a: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gli enti del Terzo settore con sede legale in provincia di Bolzano sono iscritti di diritto nell’Elenco provinciale ma non soggiacciono agli obblighi previsti dallo stesso.</a:t>
            </a:r>
          </a:p>
          <a:p>
            <a:pPr algn="just" fontAlgn="ctr"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D1BB5C7-6A8B-B5F1-E138-560DA32E3B7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97835FCA-76BC-E2A3-51E6-F13D7A83E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EF147605-C999-5BED-42A5-F58929606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964054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8. Excursus: Elenco provinciale degli enti che svolgono attività di interesse generale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7C1506-FC9C-BDB1-D6AB-FBA2BABF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849438"/>
            <a:ext cx="7886700" cy="3095625"/>
          </a:xfrm>
        </p:spPr>
        <p:txBody>
          <a:bodyPr/>
          <a:lstStyle/>
          <a:p>
            <a:pPr marL="0" indent="0" fontAlgn="ctr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 principali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vantaggi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per gli enti che si iscrivono nell’Elenco provinciale:</a:t>
            </a:r>
          </a:p>
          <a:p>
            <a:pPr marL="0" indent="0" fontAlgn="ctr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possono realizzare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attività occasionali di raccolta fondi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destinate a progetti specifici;</a:t>
            </a:r>
          </a:p>
          <a:p>
            <a:pPr algn="just" fontAlgn="ctr">
              <a:lnSpc>
                <a:spcPts val="21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possono esercitare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attività diverse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a condizione che queste siano secondarie e strumentali rispetto alle attività di interesse generale (criteri e limiti da stabilire dalla Giunta provinciale);</a:t>
            </a:r>
          </a:p>
          <a:p>
            <a:pPr algn="just" fontAlgn="ctr">
              <a:lnSpc>
                <a:spcPts val="2100"/>
              </a:lnSpc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comodato gratuito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possibilità di concedere agli enti iscritti beni immobili e mobili in comodato gratuito da parte della Provincia, di aziende ed enti da essa dipendenti e da parte di enti locali;</a:t>
            </a:r>
          </a:p>
          <a:p>
            <a:pPr algn="just" fontAlgn="ctr">
              <a:lnSpc>
                <a:spcPts val="2100"/>
              </a:lnSpc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agevolazioni tributarie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esonero dalla tassa automobilistica provinciale, esonero dall’imposta provinciale di trascrizione, esonero dall’imposta regionale sulle attività produttive (IRAP), possibile riduzione o esonero dall’imposta municipale immobiliare da parte dei comuni.</a:t>
            </a:r>
          </a:p>
          <a:p>
            <a:pPr algn="just" fontAlgn="ctr"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ctr"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D8F96B8-82FF-91C8-0040-7CE5265BB1F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FB3EAD6C-E8C7-2D49-C11A-1FF22340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411C1441-FB23-F02E-0FDD-20040B30A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9763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8. Excursus: Elenco provinciale degli enti che svolgono attività di interesse generale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8F715-35F4-FC2F-9CF9-A9F2460C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73238"/>
            <a:ext cx="7886700" cy="3529012"/>
          </a:xfrm>
        </p:spPr>
        <p:txBody>
          <a:bodyPr/>
          <a:lstStyle/>
          <a:p>
            <a:pPr marL="0" indent="0" algn="just" fontAlgn="ctr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 principali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vantaggi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per gli enti iscritti nell’Elenco provinciale:</a:t>
            </a:r>
          </a:p>
          <a:p>
            <a:pPr algn="just" fontAlgn="ctr">
              <a:lnSpc>
                <a:spcPts val="1900"/>
              </a:lnSpc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Le seguenti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attività non vengono considerate commerciali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se svolte senza l’impiego di mezzi professionali:</a:t>
            </a:r>
          </a:p>
          <a:p>
            <a:pPr marL="365125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a) attività di vendita di beni acquistati da terzi a titolo gratuito a fini di sovvenzione, a condizione che la vendita sia effettuata direttamente dall’ente senza alcun soggetto intermediario;</a:t>
            </a:r>
          </a:p>
          <a:p>
            <a:pPr marL="365125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b) cessione di beni prodotti dalle persone assistite e volontarie, purché la vendita dei prodotti sia effettuata direttamente dall’ente senza alcun soggetto intermediario;</a:t>
            </a:r>
          </a:p>
          <a:p>
            <a:pPr marL="365125" indent="0" algn="just">
              <a:lnSpc>
                <a:spcPts val="1900"/>
              </a:lnSpc>
              <a:buFontTx/>
              <a:buNone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c) attività di somministrazione di alimenti e bevande in occasione di raduni, manifestazioni, celebrazioni e simili a carattere occasionale. </a:t>
            </a:r>
          </a:p>
          <a:p>
            <a:pPr marL="365125" indent="0" algn="just">
              <a:lnSpc>
                <a:spcPts val="1900"/>
              </a:lnSpc>
              <a:buFontTx/>
              <a:buNone/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85750" algn="just">
              <a:lnSpc>
                <a:spcPts val="1900"/>
              </a:lnSpc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possibilità di concedere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vantaggi economici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(p.e. contributi) nonché promozione e semplificazione dell’accesso a vantaggi economici da parte della Provincia, di aziende ed enti da essa dipendenti e da parte di enti locali.</a:t>
            </a:r>
          </a:p>
          <a:p>
            <a:pPr marL="0" indent="0" fontAlgn="ctr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DE28EE-636F-5970-65A6-468DC6EE3D6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E2625995-ED28-4061-0D2E-CE188DB1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CC2F6B1-0C14-B0E6-A049-1DA9A2D6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7604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9. Domande?</a:t>
            </a:r>
            <a:endParaRPr lang="de-DE" alt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227" name="Inhaltsplatzhalter 3" descr="Fragen mit einfarbiger Füllung">
            <a:extLst>
              <a:ext uri="{FF2B5EF4-FFF2-40B4-BE49-F238E27FC236}">
                <a16:creationId xmlns:a16="http://schemas.microsoft.com/office/drawing/2014/main" id="{D12AD77E-9D84-7F2C-629D-17F2707971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1897063" cy="190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feld 4">
            <a:extLst>
              <a:ext uri="{FF2B5EF4-FFF2-40B4-BE49-F238E27FC236}">
                <a16:creationId xmlns:a16="http://schemas.microsoft.com/office/drawing/2014/main" id="{72309C69-541F-4A5F-824C-0143DDB0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260" y="4637087"/>
            <a:ext cx="420716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esitate a contattarci!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A5AC863-46E9-E9FE-DE01-B148CBF525A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AF930C97-9143-C12B-5473-C03A3D88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D048905-0957-96A8-1CA1-A3EA69724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7604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10. Contatti</a:t>
            </a:r>
            <a:endParaRPr lang="de-DE" alt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16434C2F-A774-8EE3-AA55-E5D7F3DA5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82538"/>
              </p:ext>
            </p:extLst>
          </p:nvPr>
        </p:nvGraphicFramePr>
        <p:xfrm>
          <a:off x="628650" y="1628800"/>
          <a:ext cx="7886700" cy="429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70FD501-3865-1174-41A5-555499E2F47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86702254-BB66-95A1-90F1-0482B269D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nhaltsplatzhalter 5" descr="Lachendes Gesicht mit einfarbiger Füllung mit einfarbiger Füllung">
            <a:extLst>
              <a:ext uri="{FF2B5EF4-FFF2-40B4-BE49-F238E27FC236}">
                <a16:creationId xmlns:a16="http://schemas.microsoft.com/office/drawing/2014/main" id="{77AAA7C5-FCC1-48C0-3AFC-92B83D4EF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3471863"/>
            <a:ext cx="1393825" cy="139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81F30D5-4B4D-01A1-D0A9-E83C67DF0A94}"/>
              </a:ext>
            </a:extLst>
          </p:cNvPr>
          <p:cNvSpPr txBox="1"/>
          <p:nvPr/>
        </p:nvSpPr>
        <p:spPr>
          <a:xfrm>
            <a:off x="628650" y="1628775"/>
            <a:ext cx="7886700" cy="769441"/>
          </a:xfrm>
          <a:prstGeom prst="rect">
            <a:avLst/>
          </a:prstGeom>
          <a:solidFill>
            <a:srgbClr val="FFB3B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Grazie per la Vostra attenzione!</a:t>
            </a:r>
            <a:endParaRPr lang="de-D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46745E5-531A-AE61-23AC-392FEEFB17E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B0DEC3C6-1E1B-6C0A-3A5D-7DA72FA2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34C8B49-EEEA-5E03-D65D-5735E865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1. I presupposti dell’iscrizione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A2D5864-016D-C13C-7E61-570494ECE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888" y="1412875"/>
            <a:ext cx="7886700" cy="4032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  <a:defRPr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 presupposti legali:</a:t>
            </a:r>
          </a:p>
          <a:p>
            <a:pPr marL="719138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atto costitutivo</a:t>
            </a:r>
          </a:p>
          <a:p>
            <a:pPr marL="719138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statuto adeguato alla riforma del Terzo settore</a:t>
            </a:r>
          </a:p>
          <a:p>
            <a:pPr marL="719138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registrazione dello statuto presso l’Agenzia delle Entrate</a:t>
            </a:r>
          </a:p>
          <a:p>
            <a:pPr marL="376238" indent="0">
              <a:lnSpc>
                <a:spcPts val="2700"/>
              </a:lnSpc>
              <a:buFontTx/>
              <a:buNone/>
              <a:defRPr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700"/>
              </a:lnSpc>
              <a:defRPr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 presupposti tecnici:</a:t>
            </a:r>
          </a:p>
          <a:p>
            <a:pPr marL="719138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SPID o CIE attivato</a:t>
            </a:r>
          </a:p>
          <a:p>
            <a:pPr marL="719138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firma digitale</a:t>
            </a:r>
          </a:p>
          <a:p>
            <a:pPr marL="719138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indirizzo PEC dell’associazione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E65D64-EDF2-8E89-A276-D9DAAD0DC9A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F4E16D2D-1814-E115-0290-EE2EAF081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7EB825B1-159B-4834-46BD-F76D0008D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33375"/>
            <a:ext cx="7886700" cy="656439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Runts e i relativi vantaggi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56297706-75F0-508B-E826-05A6C9FE9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36510"/>
              </p:ext>
            </p:extLst>
          </p:nvPr>
        </p:nvGraphicFramePr>
        <p:xfrm>
          <a:off x="628650" y="1628800"/>
          <a:ext cx="7886700" cy="45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D07FB40-782A-4F1C-14F2-91B941AA155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AE60E216-FD32-FDDA-000A-774E9C8DC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87F68C57-E853-9B95-15FE-E9D5772A4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5921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Runts e i relativi vantaggi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B4E5ADB0-4CEC-8036-6506-F66D56786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8656" y="5300133"/>
            <a:ext cx="7886700" cy="142799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  <a:defRPr/>
            </a:pPr>
            <a:endParaRPr lang="de-DE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defRPr/>
            </a:pPr>
            <a:endParaRPr lang="de-DE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buFontTx/>
              <a:buNone/>
              <a:defRPr/>
            </a:pPr>
            <a:endParaRPr lang="de-DE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1A46D55-4D59-EFA6-07EA-E2E546C8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412875"/>
            <a:ext cx="7886700" cy="503238"/>
          </a:xfrm>
          <a:prstGeom prst="rect">
            <a:avLst/>
          </a:prstGeom>
          <a:solidFill>
            <a:srgbClr val="FF5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it-IT" sz="1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altri enti del Terzo settore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6DB759F-4767-CB83-04A8-63F8357D23B2}"/>
              </a:ext>
            </a:extLst>
          </p:cNvPr>
          <p:cNvSpPr txBox="1"/>
          <p:nvPr/>
        </p:nvSpPr>
        <p:spPr>
          <a:xfrm>
            <a:off x="688024" y="2107115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acronimo/sigla „KDS“ o „ETS“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811F00-8AFC-A7F1-9018-8262D66215A6}"/>
              </a:ext>
            </a:extLst>
          </p:cNvPr>
          <p:cNvSpPr txBox="1"/>
          <p:nvPr/>
        </p:nvSpPr>
        <p:spPr>
          <a:xfrm>
            <a:off x="688024" y="2477243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svolgono prevalentemente o esclusivamente una o più attività di interesse generale, senza scopo di lucro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130509-4730-5D8D-AF90-C7BA7D8DE0E2}"/>
              </a:ext>
            </a:extLst>
          </p:cNvPr>
          <p:cNvSpPr txBox="1"/>
          <p:nvPr/>
        </p:nvSpPr>
        <p:spPr>
          <a:xfrm>
            <a:off x="688024" y="2852698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possono iscriversi: associazioni, fondazioni e altri enti privati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1DC773-7D96-86E8-74F1-042DAC721B5E}"/>
              </a:ext>
            </a:extLst>
          </p:cNvPr>
          <p:cNvSpPr txBox="1"/>
          <p:nvPr/>
        </p:nvSpPr>
        <p:spPr>
          <a:xfrm>
            <a:off x="688024" y="3224284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esonero dall’imposta di bollo e riduzione dell’imposta di registro (art. 82 D. Lgs. n. 117/2017)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26B1DD-3553-3787-724B-DE86BB3EDAED}"/>
              </a:ext>
            </a:extLst>
          </p:cNvPr>
          <p:cNvSpPr txBox="1"/>
          <p:nvPr/>
        </p:nvSpPr>
        <p:spPr>
          <a:xfrm>
            <a:off x="688024" y="3597440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accesso al 5 per mille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B74887-0945-DD30-C61D-B01E4ACC6654}"/>
              </a:ext>
            </a:extLst>
          </p:cNvPr>
          <p:cNvSpPr txBox="1"/>
          <p:nvPr/>
        </p:nvSpPr>
        <p:spPr>
          <a:xfrm>
            <a:off x="688024" y="3986966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esenzione IRAP (resta fermo l’obbligo di presentare la dichiarazione IRAP)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85FEBB-C5E0-FD1E-5123-30EC9647F69E}"/>
              </a:ext>
            </a:extLst>
          </p:cNvPr>
          <p:cNvSpPr txBox="1"/>
          <p:nvPr/>
        </p:nvSpPr>
        <p:spPr>
          <a:xfrm>
            <a:off x="688024" y="4374316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possibilità di svolgere attività diverse entro certi limiti (art. 6 D. Lgs. n. 117/2017)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AFFB1A-C813-8FD9-4FE8-57F387B39995}"/>
              </a:ext>
            </a:extLst>
          </p:cNvPr>
          <p:cNvSpPr txBox="1"/>
          <p:nvPr/>
        </p:nvSpPr>
        <p:spPr>
          <a:xfrm>
            <a:off x="688024" y="4757824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spcAft>
                <a:spcPts val="800"/>
              </a:spcAft>
              <a:defRPr/>
            </a:pP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forfettario per le attività commerciali (art. 80 D. Lgs. n. 117/2017: in vigore dal 1 gennaio 2026)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97ED58-D860-65B5-299C-A310412580E7}"/>
              </a:ext>
            </a:extLst>
          </p:cNvPr>
          <p:cNvSpPr txBox="1"/>
          <p:nvPr/>
        </p:nvSpPr>
        <p:spPr>
          <a:xfrm>
            <a:off x="688538" y="5143375"/>
            <a:ext cx="7847964" cy="338298"/>
          </a:xfrm>
          <a:prstGeom prst="rect">
            <a:avLst/>
          </a:prstGeom>
          <a:solidFill>
            <a:srgbClr val="FFC9C9">
              <a:alpha val="26667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spcAft>
                <a:spcPts val="800"/>
              </a:spcAft>
              <a:defRPr/>
            </a:pPr>
            <a:r>
              <a:rPr lang="it-IT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bonus (art. 81 D. Lgs. n. 117/2017)</a:t>
            </a:r>
            <a:endParaRPr lang="it-IT" sz="13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7285655-9A89-5EC1-525B-989C338250F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B45965ED-202E-8CA1-FB96-C6D6E39EC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46440BA-5FE0-EB1C-69FF-19B2CC786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5921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Runts e i relativi vantaggi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8964F85E-ADE3-9582-8EA5-5076B3EFF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060576"/>
            <a:ext cx="7886700" cy="3623788"/>
          </a:xfrm>
          <a:solidFill>
            <a:srgbClr val="FFC9C9">
              <a:alpha val="26667"/>
            </a:srgb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ts val="2100"/>
              </a:lnSpc>
              <a:buFontTx/>
              <a:buNone/>
              <a:defRPr/>
            </a:pPr>
            <a:r>
              <a:rPr lang="it-IT" sz="13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elargizioni liberali</a:t>
            </a: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effettuate a favore di enti del Terzo settore sono </a:t>
            </a:r>
            <a:r>
              <a:rPr lang="it-IT" sz="13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detraibili o deducibili </a:t>
            </a:r>
            <a:r>
              <a:rPr lang="it-IT" sz="13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 donatori, a condizione che il versamento sia eseguito tramite banche o uffici postali, nella seguente misura (art. 83 D. Lgs. n. 117/2017):</a:t>
            </a:r>
          </a:p>
          <a:p>
            <a:pPr algn="just">
              <a:lnSpc>
                <a:spcPts val="2100"/>
              </a:lnSpc>
              <a:defRPr/>
            </a:pPr>
            <a:endParaRPr lang="it-IT" sz="13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1350" indent="-285750">
              <a:lnSpc>
                <a:spcPts val="2100"/>
              </a:lnSpc>
              <a:buFont typeface="Symbol" panose="05050102010706020507" pitchFamily="18" charset="2"/>
              <a:buChar char="-"/>
              <a:defRPr/>
            </a:pPr>
            <a:r>
              <a:rPr lang="it-IT" sz="13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 fisiche come donatori:</a:t>
            </a:r>
          </a:p>
          <a:p>
            <a:pPr marL="622300" indent="0" algn="just">
              <a:lnSpc>
                <a:spcPts val="2100"/>
              </a:lnSpc>
              <a:buFontTx/>
              <a:buNone/>
              <a:defRPr/>
            </a:pPr>
            <a:r>
              <a:rPr lang="it-IT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detrazione fiscale dall‘IRPEF pari al 30% delle erogazioni liberali in denaro o sotto forma di beni, per un importo complessivo per ciascun periodo d‘imposta non superiore a 30.000 Euro.</a:t>
            </a:r>
          </a:p>
          <a:p>
            <a:pPr marL="622300" indent="0" algn="just">
              <a:lnSpc>
                <a:spcPts val="2100"/>
              </a:lnSpc>
              <a:buFontTx/>
              <a:buNone/>
              <a:defRPr/>
            </a:pPr>
            <a:r>
              <a:rPr lang="it-IT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alternativa: deducibilità delle liberalità in denaro o di beni dal reddito complessivo netto nel limite del 10 % del reddito complessivo dichiarato</a:t>
            </a:r>
          </a:p>
          <a:p>
            <a:pPr marL="622300" indent="0" algn="just">
              <a:lnSpc>
                <a:spcPts val="2100"/>
              </a:lnSpc>
              <a:buFontTx/>
              <a:buNone/>
              <a:defRPr/>
            </a:pPr>
            <a:endParaRPr lang="it-IT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1350" indent="-285750" algn="just">
              <a:lnSpc>
                <a:spcPts val="2100"/>
              </a:lnSpc>
              <a:buFont typeface="Symbol" panose="05050102010706020507" pitchFamily="18" charset="2"/>
              <a:buChar char="-"/>
              <a:defRPr/>
            </a:pPr>
            <a:r>
              <a:rPr lang="it-IT" sz="13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 e società come donatori</a:t>
            </a:r>
            <a:r>
              <a:rPr lang="it-IT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deducibilità  delle liberalità in denaro o di beni dal reddito complessivo netto nel limite del 10 % del reddito complessivo dichiarato</a:t>
            </a:r>
            <a:endParaRPr lang="de-DE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24FBB3F-EEA6-D2A6-99C5-6865B6D3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301750"/>
            <a:ext cx="7886700" cy="471488"/>
          </a:xfrm>
          <a:prstGeom prst="rect">
            <a:avLst/>
          </a:prstGeom>
          <a:solidFill>
            <a:srgbClr val="FF5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it-IT" sz="1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altri enti del Terzo settore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06B414-FB89-666E-5B14-7A54A343B8F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FF3A856E-D7F0-0ED6-5E17-7A235533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153777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061C2916-84E5-BD20-D2FF-7C8123D0C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365125"/>
            <a:ext cx="7886700" cy="8318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Runts e i relativi vantaggi</a:t>
            </a:r>
            <a:endParaRPr lang="de-DE" alt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Textplatzhalter 3">
            <a:extLst>
              <a:ext uri="{FF2B5EF4-FFF2-40B4-BE49-F238E27FC236}">
                <a16:creationId xmlns:a16="http://schemas.microsoft.com/office/drawing/2014/main" id="{9EC861A4-6446-5592-5C12-4202912DC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229452"/>
            <a:ext cx="3868738" cy="608013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Organizzazioni di volontariato (ODV)</a:t>
            </a:r>
          </a:p>
        </p:txBody>
      </p:sp>
      <p:sp>
        <p:nvSpPr>
          <p:cNvPr id="16388" name="Textplatzhalter 5">
            <a:extLst>
              <a:ext uri="{FF2B5EF4-FFF2-40B4-BE49-F238E27FC236}">
                <a16:creationId xmlns:a16="http://schemas.microsoft.com/office/drawing/2014/main" id="{F21B85B8-28D0-9E8C-0D42-C70E737952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03750" y="1229452"/>
            <a:ext cx="3906838" cy="60801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Associazioni di promozione sociale (APS)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2084A7A-61BE-BFA7-E99E-73848C4E9154}"/>
              </a:ext>
            </a:extLst>
          </p:cNvPr>
          <p:cNvSpPr txBox="1"/>
          <p:nvPr/>
        </p:nvSpPr>
        <p:spPr>
          <a:xfrm>
            <a:off x="611863" y="2289951"/>
            <a:ext cx="7886700" cy="41395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sz="1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de-DE" alt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Textfeld 4">
            <a:extLst>
              <a:ext uri="{FF2B5EF4-FFF2-40B4-BE49-F238E27FC236}">
                <a16:creationId xmlns:a16="http://schemas.microsoft.com/office/drawing/2014/main" id="{0170C869-2FAA-DC02-63F1-E3EB5E9B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908801"/>
            <a:ext cx="7877750" cy="29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 cosa hanno in comune?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C7E5A6-D4F8-ADF3-1176-E6DAC859EF15}"/>
              </a:ext>
            </a:extLst>
          </p:cNvPr>
          <p:cNvSpPr txBox="1"/>
          <p:nvPr/>
        </p:nvSpPr>
        <p:spPr>
          <a:xfrm>
            <a:off x="675223" y="2611431"/>
            <a:ext cx="7847964" cy="286873"/>
          </a:xfrm>
          <a:prstGeom prst="rect">
            <a:avLst/>
          </a:prstGeom>
          <a:solidFill>
            <a:srgbClr val="FFCCCC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possono iscriversi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solo associazioni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A740C1-0D55-AAB8-E484-9846E550CFEC}"/>
              </a:ext>
            </a:extLst>
          </p:cNvPr>
          <p:cNvSpPr txBox="1"/>
          <p:nvPr/>
        </p:nvSpPr>
        <p:spPr>
          <a:xfrm>
            <a:off x="673767" y="2949707"/>
            <a:ext cx="7843171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l’attività volontaria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deve prevalere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61C759-099B-B4AD-641C-040B6B307E8F}"/>
              </a:ext>
            </a:extLst>
          </p:cNvPr>
          <p:cNvSpPr txBox="1"/>
          <p:nvPr/>
        </p:nvSpPr>
        <p:spPr>
          <a:xfrm>
            <a:off x="680899" y="3294562"/>
            <a:ext cx="7829689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devono svolgere </a:t>
            </a:r>
            <a:r>
              <a:rPr lang="it-IT" sz="1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principalmente o esclusivamente attività di interesse generale senza scopo di lucro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EA172D-60FA-654B-6EBE-BF4AC5850619}"/>
              </a:ext>
            </a:extLst>
          </p:cNvPr>
          <p:cNvSpPr txBox="1"/>
          <p:nvPr/>
        </p:nvSpPr>
        <p:spPr>
          <a:xfrm>
            <a:off x="681634" y="4077072"/>
            <a:ext cx="781605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accesso al 5 per mille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80E25B-842E-6C6A-876E-7BC5194ECE01}"/>
              </a:ext>
            </a:extLst>
          </p:cNvPr>
          <p:cNvSpPr txBox="1"/>
          <p:nvPr/>
        </p:nvSpPr>
        <p:spPr>
          <a:xfrm>
            <a:off x="680441" y="4417299"/>
            <a:ext cx="7823921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esenzione dall’imposta di bollo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1B6E17-CFF3-7F2E-25F0-DA5A74E016D8}"/>
              </a:ext>
            </a:extLst>
          </p:cNvPr>
          <p:cNvSpPr txBox="1"/>
          <p:nvPr/>
        </p:nvSpPr>
        <p:spPr>
          <a:xfrm>
            <a:off x="673767" y="4739517"/>
            <a:ext cx="781605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esenzione dall’imposta di registro per ODV, imposta di registro in misura fissa per APS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6DA3BB-B1D8-7A60-71F7-06D76F617494}"/>
              </a:ext>
            </a:extLst>
          </p:cNvPr>
          <p:cNvSpPr txBox="1"/>
          <p:nvPr/>
        </p:nvSpPr>
        <p:spPr>
          <a:xfrm>
            <a:off x="677402" y="5079744"/>
            <a:ext cx="780878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esenzione IRAP </a:t>
            </a:r>
            <a:r>
              <a:rPr lang="it-IT" sz="1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(resta fermo l’obbligo di presentazione della dichiarazione IRAP)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87BB5C-21EF-E6F4-7CB0-B7A4483959EB}"/>
              </a:ext>
            </a:extLst>
          </p:cNvPr>
          <p:cNvSpPr txBox="1"/>
          <p:nvPr/>
        </p:nvSpPr>
        <p:spPr>
          <a:xfrm>
            <a:off x="670132" y="5414418"/>
            <a:ext cx="781605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elargizioni liberali sono detraibili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(nelle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 35%,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 30%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deducibili</a:t>
            </a:r>
            <a:endParaRPr lang="it-IT" sz="12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3AF18A-EFC9-978C-C75C-757B55348FED}"/>
              </a:ext>
            </a:extLst>
          </p:cNvPr>
          <p:cNvSpPr txBox="1"/>
          <p:nvPr/>
        </p:nvSpPr>
        <p:spPr>
          <a:xfrm>
            <a:off x="670545" y="5741822"/>
            <a:ext cx="7816054" cy="502702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possibilità di optare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regime forfettario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 86 CTS, per entrate da attività commerciali fino a 130.000 €: in vigore dal 1 gennaio 2026)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8F9ED6A-8A0C-F83E-22C5-6BD79A596BA0}"/>
              </a:ext>
            </a:extLst>
          </p:cNvPr>
          <p:cNvSpPr txBox="1"/>
          <p:nvPr/>
        </p:nvSpPr>
        <p:spPr>
          <a:xfrm>
            <a:off x="3821300" y="23045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Presupposti comuni</a:t>
            </a:r>
          </a:p>
          <a:p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A388F75-D944-E37B-DF18-F46B29D61A68}"/>
              </a:ext>
            </a:extLst>
          </p:cNvPr>
          <p:cNvSpPr txBox="1"/>
          <p:nvPr/>
        </p:nvSpPr>
        <p:spPr>
          <a:xfrm>
            <a:off x="4003490" y="3774193"/>
            <a:ext cx="155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Vantaggi comuni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F588311-F024-925B-9F5A-F2F088BBCED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6" name="Bild 1" descr="Logo: Autonome Provinz Bozen - Provincia autonoma di Bolzano - Provinzia autonoma de Bulsan">
            <a:extLst>
              <a:ext uri="{FF2B5EF4-FFF2-40B4-BE49-F238E27FC236}">
                <a16:creationId xmlns:a16="http://schemas.microsoft.com/office/drawing/2014/main" id="{956EC04E-F8DF-2CEF-347E-A1291DDE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2" y="6276328"/>
            <a:ext cx="1564139" cy="42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aes-Amt-de-f-Pres-Ufficio-ted-col-v1">
  <a:themeElements>
    <a:clrScheme name="Praes-Amt-de-f-Pres-Ufficio-ted-col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-Amt-de-f-Pres-Ufficio-ted-col-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aes-Amt-de-f-Pres-Ufficio-ted-co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-Amt-de-f-Pres-Ufficio-ted-col-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C358513C7854F81A6D7B2AA9C8F3B" ma:contentTypeVersion="10" ma:contentTypeDescription="Create a new document." ma:contentTypeScope="" ma:versionID="70105ac3e1996c2d546fd68234a2c9d0">
  <xsd:schema xmlns:xsd="http://www.w3.org/2001/XMLSchema" xmlns:xs="http://www.w3.org/2001/XMLSchema" xmlns:p="http://schemas.microsoft.com/office/2006/metadata/properties" xmlns:ns2="7e19bd23-b27e-44ef-8789-8b3cddf0192c" xmlns:ns3="f525d221-893c-47da-a483-0eaa3acd1047" targetNamespace="http://schemas.microsoft.com/office/2006/metadata/properties" ma:root="true" ma:fieldsID="82f7b6efc5a6c724336775a1a3573814" ns2:_="" ns3:_="">
    <xsd:import namespace="7e19bd23-b27e-44ef-8789-8b3cddf0192c"/>
    <xsd:import namespace="f525d221-893c-47da-a483-0eaa3acd1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9bd23-b27e-44ef-8789-8b3cddf01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5d221-893c-47da-a483-0eaa3acd104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f311fa-8333-482a-baa2-0f59d6d9d5f0}" ma:internalName="TaxCatchAll" ma:showField="CatchAllData" ma:web="f525d221-893c-47da-a483-0eaa3acd1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25d221-893c-47da-a483-0eaa3acd1047"/>
    <lcf76f155ced4ddcb4097134ff3c332f xmlns="7e19bd23-b27e-44ef-8789-8b3cddf019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EDED88-5564-4504-A978-9D1EF437BCA9}">
  <ds:schemaRefs>
    <ds:schemaRef ds:uri="7e19bd23-b27e-44ef-8789-8b3cddf0192c"/>
    <ds:schemaRef ds:uri="f525d221-893c-47da-a483-0eaa3acd10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AB71AC-6135-491E-A30A-796A6B2977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776C85-7B02-43E3-AF19-9DEE7C8F296D}">
  <ds:schemaRefs>
    <ds:schemaRef ds:uri="7e19bd23-b27e-44ef-8789-8b3cddf0192c"/>
    <ds:schemaRef ds:uri="f525d221-893c-47da-a483-0eaa3acd10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E:\briefpapier\Praes-Amt-de-f-Pres-Ufficio-ted-col-v1.pot</Template>
  <TotalTime>0</TotalTime>
  <Words>4389</Words>
  <Application>Microsoft Office PowerPoint</Application>
  <PresentationFormat>Bildschirmpräsentation (4:3)</PresentationFormat>
  <Paragraphs>459</Paragraphs>
  <Slides>45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Times New Roman</vt:lpstr>
      <vt:lpstr>Wingdings</vt:lpstr>
      <vt:lpstr>Praes-Amt-de-f-Pres-Ufficio-ted-col-v1</vt:lpstr>
      <vt:lpstr>Benutzerdefiniertes Design</vt:lpstr>
      <vt:lpstr>PowerPoint-Präsentation</vt:lpstr>
      <vt:lpstr>PowerPoint-Präsentation</vt:lpstr>
      <vt:lpstr>PowerPoint-Präsentation</vt:lpstr>
      <vt:lpstr>1. Gli effetti dell’iscrizione nel Runts</vt:lpstr>
      <vt:lpstr>1. I presupposti dell’iscrizione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3. Il primo accesso nel Runts</vt:lpstr>
      <vt:lpstr>PowerPoint-Präsentation</vt:lpstr>
      <vt:lpstr>PowerPoint-Präsentation</vt:lpstr>
      <vt:lpstr>PowerPoint-Präsentation</vt:lpstr>
      <vt:lpstr>PowerPoint-Präsentation</vt:lpstr>
      <vt:lpstr>aprire una nuova richiesta</vt:lpstr>
      <vt:lpstr>4. La pratica di variazione </vt:lpstr>
      <vt:lpstr>La prima pratica di variazione</vt:lpstr>
      <vt:lpstr>La prima pratica di variazione</vt:lpstr>
      <vt:lpstr>PowerPoint-Präsentation</vt:lpstr>
      <vt:lpstr>La prima pratica di variazione: allegati</vt:lpstr>
      <vt:lpstr>5. Gli obblighi nel Runts: panoramica</vt:lpstr>
      <vt:lpstr>5. Gli obblighi nel Runts</vt:lpstr>
      <vt:lpstr>5. Gli obblighi nel Runts</vt:lpstr>
      <vt:lpstr>5. Gli obblighi nel Runts</vt:lpstr>
      <vt:lpstr>5. Altri obblighi</vt:lpstr>
      <vt:lpstr>5. Altri obblighi</vt:lpstr>
      <vt:lpstr>5. Altri obblighi</vt:lpstr>
      <vt:lpstr>6. Terminologia – pratica di variazione</vt:lpstr>
      <vt:lpstr>6. Terminologia – deposito bilanci</vt:lpstr>
      <vt:lpstr>6. Errori comuni – variazione</vt:lpstr>
      <vt:lpstr>6. Errori comuni – variazione</vt:lpstr>
      <vt:lpstr>6. Errori comuni – deposito bilanci</vt:lpstr>
      <vt:lpstr>6. Errori comuni – deposito bilanci</vt:lpstr>
      <vt:lpstr>6. Errori comuni - altri</vt:lpstr>
      <vt:lpstr>7. I controlli nel Runts</vt:lpstr>
      <vt:lpstr>7. I controlli nel Runts</vt:lpstr>
      <vt:lpstr>7. I controlli nel Runts</vt:lpstr>
      <vt:lpstr>8. Excursus: Elenco provinciale degli enti che svolgono attività di interesse generale</vt:lpstr>
      <vt:lpstr>8. Excursus: Elenco provinciale degli enti che svolgono attività di interesse generale</vt:lpstr>
      <vt:lpstr>8. Excursus: Elenco provinciale degli enti che svolgono attività di interesse generale</vt:lpstr>
      <vt:lpstr>9. Domande?</vt:lpstr>
      <vt:lpstr>10. Contatti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Tauber, Andrea</dc:creator>
  <cp:lastModifiedBy>Elsler, Andreas</cp:lastModifiedBy>
  <cp:revision>59</cp:revision>
  <cp:lastPrinted>2025-11-06T13:33:53Z</cp:lastPrinted>
  <dcterms:created xsi:type="dcterms:W3CDTF">2007-11-06T16:07:00Z</dcterms:created>
  <dcterms:modified xsi:type="dcterms:W3CDTF">2025-11-12T10:47:36Z</dcterms:modified>
</cp:coreProperties>
</file>