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756" r:id="rId5"/>
  </p:sldMasterIdLst>
  <p:notesMasterIdLst>
    <p:notesMasterId r:id="rId103"/>
  </p:notesMasterIdLst>
  <p:sldIdLst>
    <p:sldId id="357" r:id="rId6"/>
    <p:sldId id="302" r:id="rId7"/>
    <p:sldId id="374" r:id="rId8"/>
    <p:sldId id="408" r:id="rId9"/>
    <p:sldId id="259" r:id="rId10"/>
    <p:sldId id="354" r:id="rId11"/>
    <p:sldId id="416" r:id="rId12"/>
    <p:sldId id="406" r:id="rId13"/>
    <p:sldId id="298" r:id="rId14"/>
    <p:sldId id="261" r:id="rId15"/>
    <p:sldId id="356" r:id="rId16"/>
    <p:sldId id="265" r:id="rId17"/>
    <p:sldId id="294" r:id="rId18"/>
    <p:sldId id="295" r:id="rId19"/>
    <p:sldId id="418" r:id="rId20"/>
    <p:sldId id="411" r:id="rId21"/>
    <p:sldId id="348" r:id="rId22"/>
    <p:sldId id="375" r:id="rId23"/>
    <p:sldId id="443" r:id="rId24"/>
    <p:sldId id="445" r:id="rId25"/>
    <p:sldId id="446" r:id="rId26"/>
    <p:sldId id="447" r:id="rId27"/>
    <p:sldId id="448" r:id="rId28"/>
    <p:sldId id="449" r:id="rId29"/>
    <p:sldId id="450" r:id="rId30"/>
    <p:sldId id="362" r:id="rId31"/>
    <p:sldId id="361" r:id="rId32"/>
    <p:sldId id="424" r:id="rId33"/>
    <p:sldId id="414" r:id="rId34"/>
    <p:sldId id="395" r:id="rId35"/>
    <p:sldId id="437" r:id="rId36"/>
    <p:sldId id="438" r:id="rId37"/>
    <p:sldId id="439" r:id="rId38"/>
    <p:sldId id="440" r:id="rId39"/>
    <p:sldId id="273" r:id="rId40"/>
    <p:sldId id="311" r:id="rId41"/>
    <p:sldId id="271" r:id="rId42"/>
    <p:sldId id="272" r:id="rId43"/>
    <p:sldId id="274" r:id="rId44"/>
    <p:sldId id="388" r:id="rId45"/>
    <p:sldId id="396" r:id="rId46"/>
    <p:sldId id="397" r:id="rId47"/>
    <p:sldId id="389" r:id="rId48"/>
    <p:sldId id="390" r:id="rId49"/>
    <p:sldId id="441" r:id="rId50"/>
    <p:sldId id="425" r:id="rId51"/>
    <p:sldId id="423" r:id="rId52"/>
    <p:sldId id="402" r:id="rId53"/>
    <p:sldId id="268" r:id="rId54"/>
    <p:sldId id="277" r:id="rId55"/>
    <p:sldId id="431" r:id="rId56"/>
    <p:sldId id="400" r:id="rId57"/>
    <p:sldId id="393" r:id="rId58"/>
    <p:sldId id="365" r:id="rId59"/>
    <p:sldId id="366" r:id="rId60"/>
    <p:sldId id="373" r:id="rId61"/>
    <p:sldId id="368" r:id="rId62"/>
    <p:sldId id="369" r:id="rId63"/>
    <p:sldId id="376" r:id="rId64"/>
    <p:sldId id="370" r:id="rId65"/>
    <p:sldId id="399" r:id="rId66"/>
    <p:sldId id="398" r:id="rId67"/>
    <p:sldId id="372" r:id="rId68"/>
    <p:sldId id="377" r:id="rId69"/>
    <p:sldId id="378" r:id="rId70"/>
    <p:sldId id="379" r:id="rId71"/>
    <p:sldId id="427" r:id="rId72"/>
    <p:sldId id="426" r:id="rId73"/>
    <p:sldId id="430" r:id="rId74"/>
    <p:sldId id="429" r:id="rId75"/>
    <p:sldId id="452" r:id="rId76"/>
    <p:sldId id="456" r:id="rId77"/>
    <p:sldId id="459" r:id="rId78"/>
    <p:sldId id="457" r:id="rId79"/>
    <p:sldId id="458" r:id="rId80"/>
    <p:sldId id="453" r:id="rId81"/>
    <p:sldId id="455" r:id="rId82"/>
    <p:sldId id="442" r:id="rId83"/>
    <p:sldId id="451" r:id="rId84"/>
    <p:sldId id="380" r:id="rId85"/>
    <p:sldId id="381" r:id="rId86"/>
    <p:sldId id="383" r:id="rId87"/>
    <p:sldId id="384" r:id="rId88"/>
    <p:sldId id="385" r:id="rId89"/>
    <p:sldId id="387" r:id="rId90"/>
    <p:sldId id="434" r:id="rId91"/>
    <p:sldId id="433" r:id="rId92"/>
    <p:sldId id="401" r:id="rId93"/>
    <p:sldId id="364" r:id="rId94"/>
    <p:sldId id="367" r:id="rId95"/>
    <p:sldId id="305" r:id="rId96"/>
    <p:sldId id="436" r:id="rId97"/>
    <p:sldId id="435" r:id="rId98"/>
    <p:sldId id="358" r:id="rId99"/>
    <p:sldId id="283" r:id="rId100"/>
    <p:sldId id="284" r:id="rId101"/>
    <p:sldId id="285" r:id="rId102"/>
  </p:sldIdLst>
  <p:sldSz cx="9144000" cy="6858000" type="screen4x3"/>
  <p:notesSz cx="6797675" cy="9926638"/>
  <p:defaultTextStyle>
    <a:defPPr>
      <a:defRPr lang="de-DE"/>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F2FF"/>
    <a:srgbClr val="FFFFCC"/>
    <a:srgbClr val="FFC9C9"/>
    <a:srgbClr val="FFEFEF"/>
    <a:srgbClr val="FFDDDD"/>
    <a:srgbClr val="F2F2F2"/>
    <a:srgbClr val="EAEAEA"/>
    <a:srgbClr val="FFFF99"/>
    <a:srgbClr val="0066CC"/>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94EE79-066D-978B-AA6E-29BC7A1D6E9D}" v="6" dt="2026-05-06T09:46:24.727"/>
    <p1510:client id="{D51DB938-C105-4AFB-8DCD-690C93CAB8AC}" v="1896" dt="2026-05-06T10:22:02.331"/>
    <p1510:client id="{DDA5677A-3FD0-4F14-B61C-CA4A0D2F8C0A}" v="1551" dt="2026-05-06T11:56:13.34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129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07" Type="http://schemas.openxmlformats.org/officeDocument/2006/relationships/tableStyles" Target="tableStyles.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notesMaster" Target="notesMasters/notesMaster1.xml"/><Relationship Id="rId108"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presProps" Target="presProps.xml"/></Relationships>
</file>

<file path=ppt/diagrams/_rels/data2.xml.rels><?xml version="1.0" encoding="UTF-8" standalone="yes"?>
<Relationships xmlns="http://schemas.openxmlformats.org/package/2006/relationships"><Relationship Id="rId2" Type="http://schemas.openxmlformats.org/officeDocument/2006/relationships/hyperlink" Target="mailto:fs-vs@pec.prov.bz" TargetMode="External"/><Relationship Id="rId1" Type="http://schemas.openxmlformats.org/officeDocument/2006/relationships/hyperlink" Target="mailto:freiwilligenwesen@provinz.bz.it"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mailto:fs-vs@pec.prov.bz" TargetMode="External"/><Relationship Id="rId1" Type="http://schemas.openxmlformats.org/officeDocument/2006/relationships/hyperlink" Target="mailto:freiwilligenwesen@provinz.bz.it"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A7A7AA-5DDF-4A58-8E9F-70A033A0184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1E9B7837-BF75-4F1C-8925-B4671D718BAD}">
      <dgm:prSet/>
      <dgm:spPr>
        <a:solidFill>
          <a:srgbClr val="FF5050"/>
        </a:solidFill>
        <a:ln>
          <a:solidFill>
            <a:schemeClr val="accent1">
              <a:lumMod val="20000"/>
              <a:lumOff val="80000"/>
            </a:schemeClr>
          </a:solidFill>
        </a:ln>
      </dgm:spPr>
      <dgm:t>
        <a:bodyPr/>
        <a:lstStyle/>
        <a:p>
          <a:r>
            <a:rPr lang="de-DE" b="0">
              <a:solidFill>
                <a:schemeClr val="tx1"/>
              </a:solidFill>
              <a:latin typeface="Calibri" panose="020F0502020204030204" pitchFamily="34" charset="0"/>
              <a:cs typeface="Calibri" panose="020F0502020204030204" pitchFamily="34" charset="0"/>
            </a:rPr>
            <a:t>Ehrenamtliche Organisationen</a:t>
          </a:r>
        </a:p>
      </dgm:t>
    </dgm:pt>
    <dgm:pt modelId="{EA0D5700-87AF-4902-9B37-F6BDF747C6FE}" type="parTrans" cxnId="{F893DEDA-D6E2-43AF-BF31-A19C7A3673B9}">
      <dgm:prSet/>
      <dgm:spPr/>
      <dgm:t>
        <a:bodyPr/>
        <a:lstStyle/>
        <a:p>
          <a:endParaRPr lang="de-DE"/>
        </a:p>
      </dgm:t>
    </dgm:pt>
    <dgm:pt modelId="{88303438-C3A8-4451-8C79-5DF5FE686D64}" type="sibTrans" cxnId="{F893DEDA-D6E2-43AF-BF31-A19C7A3673B9}">
      <dgm:prSet/>
      <dgm:spPr/>
      <dgm:t>
        <a:bodyPr/>
        <a:lstStyle/>
        <a:p>
          <a:endParaRPr lang="de-DE"/>
        </a:p>
      </dgm:t>
    </dgm:pt>
    <dgm:pt modelId="{9A93E016-691F-4D27-BB96-8839845DE892}">
      <dgm:prSet/>
      <dgm:spPr>
        <a:solidFill>
          <a:srgbClr val="FF5050"/>
        </a:solidFill>
        <a:ln>
          <a:noFill/>
        </a:ln>
      </dgm:spPr>
      <dgm:t>
        <a:bodyPr/>
        <a:lstStyle/>
        <a:p>
          <a:r>
            <a:rPr lang="de-DE" b="0">
              <a:solidFill>
                <a:schemeClr val="tx1"/>
              </a:solidFill>
              <a:latin typeface="Calibri" panose="020F0502020204030204" pitchFamily="34" charset="0"/>
              <a:cs typeface="Calibri" panose="020F0502020204030204" pitchFamily="34" charset="0"/>
            </a:rPr>
            <a:t>Vereine zur Förderung des Gemeinwesens</a:t>
          </a:r>
        </a:p>
      </dgm:t>
    </dgm:pt>
    <dgm:pt modelId="{F00776E7-DD9F-424E-A7AC-0B914E1DE70C}" type="parTrans" cxnId="{A2171707-3E2C-4F46-BB58-E232616E9A50}">
      <dgm:prSet/>
      <dgm:spPr/>
      <dgm:t>
        <a:bodyPr/>
        <a:lstStyle/>
        <a:p>
          <a:endParaRPr lang="de-DE"/>
        </a:p>
      </dgm:t>
    </dgm:pt>
    <dgm:pt modelId="{01BD3629-8054-46DC-96FE-28A6FBB8D393}" type="sibTrans" cxnId="{A2171707-3E2C-4F46-BB58-E232616E9A50}">
      <dgm:prSet/>
      <dgm:spPr/>
      <dgm:t>
        <a:bodyPr/>
        <a:lstStyle/>
        <a:p>
          <a:endParaRPr lang="de-DE"/>
        </a:p>
      </dgm:t>
    </dgm:pt>
    <dgm:pt modelId="{D61F4A54-6A27-47B6-AB13-AE39B59448FC}">
      <dgm:prSet/>
      <dgm:spPr>
        <a:solidFill>
          <a:srgbClr val="FF5050"/>
        </a:solidFill>
      </dgm:spPr>
      <dgm:t>
        <a:bodyPr/>
        <a:lstStyle/>
        <a:p>
          <a:r>
            <a:rPr lang="de-DE" b="0">
              <a:solidFill>
                <a:schemeClr val="tx1"/>
              </a:solidFill>
              <a:latin typeface="Calibri" panose="020F0502020204030204" pitchFamily="34" charset="0"/>
              <a:cs typeface="Calibri" panose="020F0502020204030204" pitchFamily="34" charset="0"/>
            </a:rPr>
            <a:t>andere Körperschaften des Dritten Sektors</a:t>
          </a:r>
        </a:p>
      </dgm:t>
    </dgm:pt>
    <dgm:pt modelId="{7B440E65-0122-4323-B73B-5E832E7CC0E8}" type="parTrans" cxnId="{7909969E-86E3-4885-8EE1-59DAB5444591}">
      <dgm:prSet/>
      <dgm:spPr/>
      <dgm:t>
        <a:bodyPr/>
        <a:lstStyle/>
        <a:p>
          <a:endParaRPr lang="de-DE"/>
        </a:p>
      </dgm:t>
    </dgm:pt>
    <dgm:pt modelId="{C3CCD15A-06F7-407F-99BE-8C5199ABEBF2}" type="sibTrans" cxnId="{7909969E-86E3-4885-8EE1-59DAB5444591}">
      <dgm:prSet/>
      <dgm:spPr/>
      <dgm:t>
        <a:bodyPr/>
        <a:lstStyle/>
        <a:p>
          <a:endParaRPr lang="de-DE"/>
        </a:p>
      </dgm:t>
    </dgm:pt>
    <dgm:pt modelId="{C59CA890-0C2C-4701-8DA8-A84A4DBFFEF2}">
      <dgm:prSet/>
      <dgm:spPr>
        <a:solidFill>
          <a:srgbClr val="FFDDDD">
            <a:alpha val="56000"/>
          </a:srgbClr>
        </a:solidFill>
      </dgm:spPr>
      <dgm:t>
        <a:bodyPr/>
        <a:lstStyle/>
        <a:p>
          <a:r>
            <a:rPr lang="de-DE" b="0">
              <a:solidFill>
                <a:schemeClr val="tx1"/>
              </a:solidFill>
              <a:latin typeface="Calibri" panose="020F0502020204030204" pitchFamily="34" charset="0"/>
              <a:cs typeface="Calibri" panose="020F0502020204030204" pitchFamily="34" charset="0"/>
            </a:rPr>
            <a:t>philanthropische Körperschaften</a:t>
          </a:r>
        </a:p>
      </dgm:t>
    </dgm:pt>
    <dgm:pt modelId="{6CE73375-B92D-4028-B727-8E29F1BE31C1}" type="parTrans" cxnId="{18CE8EB3-1C5D-4577-8DCB-6FF53F05704E}">
      <dgm:prSet/>
      <dgm:spPr/>
      <dgm:t>
        <a:bodyPr/>
        <a:lstStyle/>
        <a:p>
          <a:endParaRPr lang="de-DE"/>
        </a:p>
      </dgm:t>
    </dgm:pt>
    <dgm:pt modelId="{4D5D78F6-53EA-4C9F-A0C9-04374BD93C60}" type="sibTrans" cxnId="{18CE8EB3-1C5D-4577-8DCB-6FF53F05704E}">
      <dgm:prSet/>
      <dgm:spPr/>
      <dgm:t>
        <a:bodyPr/>
        <a:lstStyle/>
        <a:p>
          <a:endParaRPr lang="de-DE"/>
        </a:p>
      </dgm:t>
    </dgm:pt>
    <dgm:pt modelId="{2ECD6FAE-293C-4627-9D30-103A1FE7C84A}">
      <dgm:prSet/>
      <dgm:spPr>
        <a:solidFill>
          <a:srgbClr val="FFDDDD">
            <a:alpha val="56000"/>
          </a:srgbClr>
        </a:solidFill>
      </dgm:spPr>
      <dgm:t>
        <a:bodyPr/>
        <a:lstStyle/>
        <a:p>
          <a:r>
            <a:rPr lang="de-DE" b="0">
              <a:solidFill>
                <a:schemeClr val="tx1"/>
              </a:solidFill>
              <a:latin typeface="Calibri" panose="020F0502020204030204" pitchFamily="34" charset="0"/>
              <a:cs typeface="Calibri" panose="020F0502020204030204" pitchFamily="34" charset="0"/>
            </a:rPr>
            <a:t>Vereinsnetzwerke</a:t>
          </a:r>
        </a:p>
      </dgm:t>
    </dgm:pt>
    <dgm:pt modelId="{EEBB79E5-55BB-435E-97BC-0C4BD3D82963}" type="parTrans" cxnId="{651D50FD-192C-4938-8D99-96F3265B1323}">
      <dgm:prSet/>
      <dgm:spPr/>
      <dgm:t>
        <a:bodyPr/>
        <a:lstStyle/>
        <a:p>
          <a:endParaRPr lang="de-DE"/>
        </a:p>
      </dgm:t>
    </dgm:pt>
    <dgm:pt modelId="{3A131E27-4E55-4732-A572-7B91E4F21C96}" type="sibTrans" cxnId="{651D50FD-192C-4938-8D99-96F3265B1323}">
      <dgm:prSet/>
      <dgm:spPr/>
      <dgm:t>
        <a:bodyPr/>
        <a:lstStyle/>
        <a:p>
          <a:endParaRPr lang="de-DE"/>
        </a:p>
      </dgm:t>
    </dgm:pt>
    <dgm:pt modelId="{C9A7B64A-2132-4B78-B636-02726553064E}">
      <dgm:prSet/>
      <dgm:spPr>
        <a:solidFill>
          <a:srgbClr val="FFDDDD">
            <a:alpha val="56000"/>
          </a:srgbClr>
        </a:solidFill>
      </dgm:spPr>
      <dgm:t>
        <a:bodyPr/>
        <a:lstStyle/>
        <a:p>
          <a:r>
            <a:rPr lang="de-DE" b="0">
              <a:solidFill>
                <a:schemeClr val="tx1"/>
              </a:solidFill>
              <a:latin typeface="Calibri" panose="020F0502020204030204" pitchFamily="34" charset="0"/>
              <a:cs typeface="Calibri" panose="020F0502020204030204" pitchFamily="34" charset="0"/>
            </a:rPr>
            <a:t>Gesellschaften zur wechselseitigen Unterstützung</a:t>
          </a:r>
        </a:p>
      </dgm:t>
    </dgm:pt>
    <dgm:pt modelId="{5C1B8B88-8864-4BDE-BB22-BB9AE2640260}" type="parTrans" cxnId="{1B746977-0E89-4444-A960-7E3FD6DBBDE3}">
      <dgm:prSet/>
      <dgm:spPr/>
      <dgm:t>
        <a:bodyPr/>
        <a:lstStyle/>
        <a:p>
          <a:endParaRPr lang="de-DE"/>
        </a:p>
      </dgm:t>
    </dgm:pt>
    <dgm:pt modelId="{2F191801-E46E-45C6-A819-CE237B1CA689}" type="sibTrans" cxnId="{1B746977-0E89-4444-A960-7E3FD6DBBDE3}">
      <dgm:prSet/>
      <dgm:spPr/>
      <dgm:t>
        <a:bodyPr/>
        <a:lstStyle/>
        <a:p>
          <a:endParaRPr lang="de-DE"/>
        </a:p>
      </dgm:t>
    </dgm:pt>
    <dgm:pt modelId="{49919A70-285A-46AB-A1D9-D06134182F09}">
      <dgm:prSet/>
      <dgm:spPr>
        <a:solidFill>
          <a:srgbClr val="FFDDDD">
            <a:alpha val="56000"/>
          </a:srgbClr>
        </a:solidFill>
      </dgm:spPr>
      <dgm:t>
        <a:bodyPr/>
        <a:lstStyle/>
        <a:p>
          <a:r>
            <a:rPr lang="de-DE" b="0">
              <a:solidFill>
                <a:schemeClr val="tx1"/>
              </a:solidFill>
              <a:latin typeface="Calibri" panose="020F0502020204030204" pitchFamily="34" charset="0"/>
              <a:cs typeface="Calibri" panose="020F0502020204030204" pitchFamily="34" charset="0"/>
            </a:rPr>
            <a:t>Sozialunternehmen, inklusive Sozialgenossenschaften</a:t>
          </a:r>
        </a:p>
      </dgm:t>
    </dgm:pt>
    <dgm:pt modelId="{CF404258-5384-4BB5-9611-7D813FE4E4D2}" type="parTrans" cxnId="{A2129F30-3133-4C83-B3E5-AD183F1D429B}">
      <dgm:prSet/>
      <dgm:spPr/>
      <dgm:t>
        <a:bodyPr/>
        <a:lstStyle/>
        <a:p>
          <a:endParaRPr lang="de-DE"/>
        </a:p>
      </dgm:t>
    </dgm:pt>
    <dgm:pt modelId="{24B5CF61-1CA0-4EDB-8472-880037B28B4D}" type="sibTrans" cxnId="{A2129F30-3133-4C83-B3E5-AD183F1D429B}">
      <dgm:prSet/>
      <dgm:spPr/>
      <dgm:t>
        <a:bodyPr/>
        <a:lstStyle/>
        <a:p>
          <a:endParaRPr lang="de-DE"/>
        </a:p>
      </dgm:t>
    </dgm:pt>
    <dgm:pt modelId="{F7AB152C-030E-4536-9A2B-F95F5A828E3A}" type="pres">
      <dgm:prSet presAssocID="{77A7A7AA-5DDF-4A58-8E9F-70A033A0184B}" presName="diagram" presStyleCnt="0">
        <dgm:presLayoutVars>
          <dgm:dir/>
          <dgm:resizeHandles val="exact"/>
        </dgm:presLayoutVars>
      </dgm:prSet>
      <dgm:spPr/>
    </dgm:pt>
    <dgm:pt modelId="{D9D06ADE-B378-4A23-8685-2CCC624999DC}" type="pres">
      <dgm:prSet presAssocID="{1E9B7837-BF75-4F1C-8925-B4671D718BAD}" presName="node" presStyleLbl="node1" presStyleIdx="0" presStyleCnt="7">
        <dgm:presLayoutVars>
          <dgm:bulletEnabled val="1"/>
        </dgm:presLayoutVars>
      </dgm:prSet>
      <dgm:spPr/>
    </dgm:pt>
    <dgm:pt modelId="{281462AA-34FA-4C3B-B012-8C84801A08BF}" type="pres">
      <dgm:prSet presAssocID="{88303438-C3A8-4451-8C79-5DF5FE686D64}" presName="sibTrans" presStyleCnt="0"/>
      <dgm:spPr/>
    </dgm:pt>
    <dgm:pt modelId="{46B85630-C2B2-4836-A821-4CD690F03DA4}" type="pres">
      <dgm:prSet presAssocID="{9A93E016-691F-4D27-BB96-8839845DE892}" presName="node" presStyleLbl="node1" presStyleIdx="1" presStyleCnt="7" custLinFactNeighborY="-5447">
        <dgm:presLayoutVars>
          <dgm:bulletEnabled val="1"/>
        </dgm:presLayoutVars>
      </dgm:prSet>
      <dgm:spPr/>
    </dgm:pt>
    <dgm:pt modelId="{4B1C8659-33D4-40D4-A72F-C8B7BB46D800}" type="pres">
      <dgm:prSet presAssocID="{01BD3629-8054-46DC-96FE-28A6FBB8D393}" presName="sibTrans" presStyleCnt="0"/>
      <dgm:spPr/>
    </dgm:pt>
    <dgm:pt modelId="{FC1118E7-ADE7-4E4C-80C7-5B5FA2334A77}" type="pres">
      <dgm:prSet presAssocID="{D61F4A54-6A27-47B6-AB13-AE39B59448FC}" presName="node" presStyleLbl="node1" presStyleIdx="2" presStyleCnt="7">
        <dgm:presLayoutVars>
          <dgm:bulletEnabled val="1"/>
        </dgm:presLayoutVars>
      </dgm:prSet>
      <dgm:spPr/>
    </dgm:pt>
    <dgm:pt modelId="{9E792040-0C11-499C-A16A-1387F2089420}" type="pres">
      <dgm:prSet presAssocID="{C3CCD15A-06F7-407F-99BE-8C5199ABEBF2}" presName="sibTrans" presStyleCnt="0"/>
      <dgm:spPr/>
    </dgm:pt>
    <dgm:pt modelId="{6224BC05-89EE-473A-8204-C1D0D376CE59}" type="pres">
      <dgm:prSet presAssocID="{C59CA890-0C2C-4701-8DA8-A84A4DBFFEF2}" presName="node" presStyleLbl="node1" presStyleIdx="3" presStyleCnt="7">
        <dgm:presLayoutVars>
          <dgm:bulletEnabled val="1"/>
        </dgm:presLayoutVars>
      </dgm:prSet>
      <dgm:spPr>
        <a:solidFill>
          <a:srgbClr val="FFDDDD"/>
        </a:solidFill>
      </dgm:spPr>
    </dgm:pt>
    <dgm:pt modelId="{37AD4194-8538-4B4F-BA92-0729BFD881D5}" type="pres">
      <dgm:prSet presAssocID="{4D5D78F6-53EA-4C9F-A0C9-04374BD93C60}" presName="sibTrans" presStyleCnt="0"/>
      <dgm:spPr/>
    </dgm:pt>
    <dgm:pt modelId="{63C9DC57-750D-4210-91F0-D85A99EF3187}" type="pres">
      <dgm:prSet presAssocID="{2ECD6FAE-293C-4627-9D30-103A1FE7C84A}" presName="node" presStyleLbl="node1" presStyleIdx="4" presStyleCnt="7">
        <dgm:presLayoutVars>
          <dgm:bulletEnabled val="1"/>
        </dgm:presLayoutVars>
      </dgm:prSet>
      <dgm:spPr>
        <a:solidFill>
          <a:srgbClr val="FFDDDD"/>
        </a:solidFill>
      </dgm:spPr>
    </dgm:pt>
    <dgm:pt modelId="{834257EC-E313-4D09-AE87-B55DD27598D2}" type="pres">
      <dgm:prSet presAssocID="{3A131E27-4E55-4732-A572-7B91E4F21C96}" presName="sibTrans" presStyleCnt="0"/>
      <dgm:spPr/>
    </dgm:pt>
    <dgm:pt modelId="{703603BC-B5D7-4C06-8453-0A9445C06822}" type="pres">
      <dgm:prSet presAssocID="{C9A7B64A-2132-4B78-B636-02726553064E}" presName="node" presStyleLbl="node1" presStyleIdx="5" presStyleCnt="7">
        <dgm:presLayoutVars>
          <dgm:bulletEnabled val="1"/>
        </dgm:presLayoutVars>
      </dgm:prSet>
      <dgm:spPr>
        <a:solidFill>
          <a:srgbClr val="FFDDDD"/>
        </a:solidFill>
      </dgm:spPr>
    </dgm:pt>
    <dgm:pt modelId="{D0EA073E-4B87-4403-A7A4-16BD0867792A}" type="pres">
      <dgm:prSet presAssocID="{2F191801-E46E-45C6-A819-CE237B1CA689}" presName="sibTrans" presStyleCnt="0"/>
      <dgm:spPr/>
    </dgm:pt>
    <dgm:pt modelId="{FB3E85D6-B81D-47F1-8C5A-F1439F9E4675}" type="pres">
      <dgm:prSet presAssocID="{49919A70-285A-46AB-A1D9-D06134182F09}" presName="node" presStyleLbl="node1" presStyleIdx="6" presStyleCnt="7">
        <dgm:presLayoutVars>
          <dgm:bulletEnabled val="1"/>
        </dgm:presLayoutVars>
      </dgm:prSet>
      <dgm:spPr>
        <a:solidFill>
          <a:srgbClr val="FFDDDD"/>
        </a:solidFill>
      </dgm:spPr>
    </dgm:pt>
  </dgm:ptLst>
  <dgm:cxnLst>
    <dgm:cxn modelId="{A2171707-3E2C-4F46-BB58-E232616E9A50}" srcId="{77A7A7AA-5DDF-4A58-8E9F-70A033A0184B}" destId="{9A93E016-691F-4D27-BB96-8839845DE892}" srcOrd="1" destOrd="0" parTransId="{F00776E7-DD9F-424E-A7AC-0B914E1DE70C}" sibTransId="{01BD3629-8054-46DC-96FE-28A6FBB8D393}"/>
    <dgm:cxn modelId="{85519329-AC26-47A0-909C-BA45D855848C}" type="presOf" srcId="{9A93E016-691F-4D27-BB96-8839845DE892}" destId="{46B85630-C2B2-4836-A821-4CD690F03DA4}" srcOrd="0" destOrd="0" presId="urn:microsoft.com/office/officeart/2005/8/layout/default"/>
    <dgm:cxn modelId="{A2129F30-3133-4C83-B3E5-AD183F1D429B}" srcId="{77A7A7AA-5DDF-4A58-8E9F-70A033A0184B}" destId="{49919A70-285A-46AB-A1D9-D06134182F09}" srcOrd="6" destOrd="0" parTransId="{CF404258-5384-4BB5-9611-7D813FE4E4D2}" sibTransId="{24B5CF61-1CA0-4EDB-8472-880037B28B4D}"/>
    <dgm:cxn modelId="{9FCF7F39-3562-4373-8A02-1026147AF1C5}" type="presOf" srcId="{1E9B7837-BF75-4F1C-8925-B4671D718BAD}" destId="{D9D06ADE-B378-4A23-8685-2CCC624999DC}" srcOrd="0" destOrd="0" presId="urn:microsoft.com/office/officeart/2005/8/layout/default"/>
    <dgm:cxn modelId="{1B746977-0E89-4444-A960-7E3FD6DBBDE3}" srcId="{77A7A7AA-5DDF-4A58-8E9F-70A033A0184B}" destId="{C9A7B64A-2132-4B78-B636-02726553064E}" srcOrd="5" destOrd="0" parTransId="{5C1B8B88-8864-4BDE-BB22-BB9AE2640260}" sibTransId="{2F191801-E46E-45C6-A819-CE237B1CA689}"/>
    <dgm:cxn modelId="{48138087-C8C6-4D5F-9D1F-87F4865D8307}" type="presOf" srcId="{D61F4A54-6A27-47B6-AB13-AE39B59448FC}" destId="{FC1118E7-ADE7-4E4C-80C7-5B5FA2334A77}" srcOrd="0" destOrd="0" presId="urn:microsoft.com/office/officeart/2005/8/layout/default"/>
    <dgm:cxn modelId="{7909969E-86E3-4885-8EE1-59DAB5444591}" srcId="{77A7A7AA-5DDF-4A58-8E9F-70A033A0184B}" destId="{D61F4A54-6A27-47B6-AB13-AE39B59448FC}" srcOrd="2" destOrd="0" parTransId="{7B440E65-0122-4323-B73B-5E832E7CC0E8}" sibTransId="{C3CCD15A-06F7-407F-99BE-8C5199ABEBF2}"/>
    <dgm:cxn modelId="{2A708CA1-675F-4902-8DA5-1BE2FE2748D4}" type="presOf" srcId="{77A7A7AA-5DDF-4A58-8E9F-70A033A0184B}" destId="{F7AB152C-030E-4536-9A2B-F95F5A828E3A}" srcOrd="0" destOrd="0" presId="urn:microsoft.com/office/officeart/2005/8/layout/default"/>
    <dgm:cxn modelId="{18CE8EB3-1C5D-4577-8DCB-6FF53F05704E}" srcId="{77A7A7AA-5DDF-4A58-8E9F-70A033A0184B}" destId="{C59CA890-0C2C-4701-8DA8-A84A4DBFFEF2}" srcOrd="3" destOrd="0" parTransId="{6CE73375-B92D-4028-B727-8E29F1BE31C1}" sibTransId="{4D5D78F6-53EA-4C9F-A0C9-04374BD93C60}"/>
    <dgm:cxn modelId="{BC0BD8BB-67A9-49AD-9E3D-4F02FD652149}" type="presOf" srcId="{49919A70-285A-46AB-A1D9-D06134182F09}" destId="{FB3E85D6-B81D-47F1-8C5A-F1439F9E4675}" srcOrd="0" destOrd="0" presId="urn:microsoft.com/office/officeart/2005/8/layout/default"/>
    <dgm:cxn modelId="{D7D498C3-E871-4E97-A6C0-2CFFB1D3632E}" type="presOf" srcId="{C9A7B64A-2132-4B78-B636-02726553064E}" destId="{703603BC-B5D7-4C06-8453-0A9445C06822}" srcOrd="0" destOrd="0" presId="urn:microsoft.com/office/officeart/2005/8/layout/default"/>
    <dgm:cxn modelId="{F893DEDA-D6E2-43AF-BF31-A19C7A3673B9}" srcId="{77A7A7AA-5DDF-4A58-8E9F-70A033A0184B}" destId="{1E9B7837-BF75-4F1C-8925-B4671D718BAD}" srcOrd="0" destOrd="0" parTransId="{EA0D5700-87AF-4902-9B37-F6BDF747C6FE}" sibTransId="{88303438-C3A8-4451-8C79-5DF5FE686D64}"/>
    <dgm:cxn modelId="{E18984F2-0594-45B4-AF64-D0CE61DE6562}" type="presOf" srcId="{2ECD6FAE-293C-4627-9D30-103A1FE7C84A}" destId="{63C9DC57-750D-4210-91F0-D85A99EF3187}" srcOrd="0" destOrd="0" presId="urn:microsoft.com/office/officeart/2005/8/layout/default"/>
    <dgm:cxn modelId="{F95711FC-B2FA-4127-9A34-3DA198724E19}" type="presOf" srcId="{C59CA890-0C2C-4701-8DA8-A84A4DBFFEF2}" destId="{6224BC05-89EE-473A-8204-C1D0D376CE59}" srcOrd="0" destOrd="0" presId="urn:microsoft.com/office/officeart/2005/8/layout/default"/>
    <dgm:cxn modelId="{651D50FD-192C-4938-8D99-96F3265B1323}" srcId="{77A7A7AA-5DDF-4A58-8E9F-70A033A0184B}" destId="{2ECD6FAE-293C-4627-9D30-103A1FE7C84A}" srcOrd="4" destOrd="0" parTransId="{EEBB79E5-55BB-435E-97BC-0C4BD3D82963}" sibTransId="{3A131E27-4E55-4732-A572-7B91E4F21C96}"/>
    <dgm:cxn modelId="{4CFA19B6-D684-4158-B043-5A806BB32B95}" type="presParOf" srcId="{F7AB152C-030E-4536-9A2B-F95F5A828E3A}" destId="{D9D06ADE-B378-4A23-8685-2CCC624999DC}" srcOrd="0" destOrd="0" presId="urn:microsoft.com/office/officeart/2005/8/layout/default"/>
    <dgm:cxn modelId="{BF3F9376-92D4-4150-A297-6A30EC902851}" type="presParOf" srcId="{F7AB152C-030E-4536-9A2B-F95F5A828E3A}" destId="{281462AA-34FA-4C3B-B012-8C84801A08BF}" srcOrd="1" destOrd="0" presId="urn:microsoft.com/office/officeart/2005/8/layout/default"/>
    <dgm:cxn modelId="{F9E72B79-72D7-4864-AF06-E16E05797CE0}" type="presParOf" srcId="{F7AB152C-030E-4536-9A2B-F95F5A828E3A}" destId="{46B85630-C2B2-4836-A821-4CD690F03DA4}" srcOrd="2" destOrd="0" presId="urn:microsoft.com/office/officeart/2005/8/layout/default"/>
    <dgm:cxn modelId="{1A25024D-6215-4272-BFF2-E33CF4F26E77}" type="presParOf" srcId="{F7AB152C-030E-4536-9A2B-F95F5A828E3A}" destId="{4B1C8659-33D4-40D4-A72F-C8B7BB46D800}" srcOrd="3" destOrd="0" presId="urn:microsoft.com/office/officeart/2005/8/layout/default"/>
    <dgm:cxn modelId="{1FA0C5FB-837D-4CA1-92EB-1A00A8D27ECA}" type="presParOf" srcId="{F7AB152C-030E-4536-9A2B-F95F5A828E3A}" destId="{FC1118E7-ADE7-4E4C-80C7-5B5FA2334A77}" srcOrd="4" destOrd="0" presId="urn:microsoft.com/office/officeart/2005/8/layout/default"/>
    <dgm:cxn modelId="{9105BE50-72D2-4A56-AAB3-C251E217A622}" type="presParOf" srcId="{F7AB152C-030E-4536-9A2B-F95F5A828E3A}" destId="{9E792040-0C11-499C-A16A-1387F2089420}" srcOrd="5" destOrd="0" presId="urn:microsoft.com/office/officeart/2005/8/layout/default"/>
    <dgm:cxn modelId="{0BF792C0-88CB-42E6-A72F-6C4A110999C5}" type="presParOf" srcId="{F7AB152C-030E-4536-9A2B-F95F5A828E3A}" destId="{6224BC05-89EE-473A-8204-C1D0D376CE59}" srcOrd="6" destOrd="0" presId="urn:microsoft.com/office/officeart/2005/8/layout/default"/>
    <dgm:cxn modelId="{E2CF70FE-5966-419F-A105-4D8F73B0B0F1}" type="presParOf" srcId="{F7AB152C-030E-4536-9A2B-F95F5A828E3A}" destId="{37AD4194-8538-4B4F-BA92-0729BFD881D5}" srcOrd="7" destOrd="0" presId="urn:microsoft.com/office/officeart/2005/8/layout/default"/>
    <dgm:cxn modelId="{69EFE341-E2D7-4B35-A6B3-94AB8441870F}" type="presParOf" srcId="{F7AB152C-030E-4536-9A2B-F95F5A828E3A}" destId="{63C9DC57-750D-4210-91F0-D85A99EF3187}" srcOrd="8" destOrd="0" presId="urn:microsoft.com/office/officeart/2005/8/layout/default"/>
    <dgm:cxn modelId="{7E15A443-EAFB-4D0B-ACD3-2B5C2200360E}" type="presParOf" srcId="{F7AB152C-030E-4536-9A2B-F95F5A828E3A}" destId="{834257EC-E313-4D09-AE87-B55DD27598D2}" srcOrd="9" destOrd="0" presId="urn:microsoft.com/office/officeart/2005/8/layout/default"/>
    <dgm:cxn modelId="{89F81F09-9DB1-485F-8CFF-10648BFCDE86}" type="presParOf" srcId="{F7AB152C-030E-4536-9A2B-F95F5A828E3A}" destId="{703603BC-B5D7-4C06-8453-0A9445C06822}" srcOrd="10" destOrd="0" presId="urn:microsoft.com/office/officeart/2005/8/layout/default"/>
    <dgm:cxn modelId="{A5338734-2F41-404C-9F2A-2448980DFE3A}" type="presParOf" srcId="{F7AB152C-030E-4536-9A2B-F95F5A828E3A}" destId="{D0EA073E-4B87-4403-A7A4-16BD0867792A}" srcOrd="11" destOrd="0" presId="urn:microsoft.com/office/officeart/2005/8/layout/default"/>
    <dgm:cxn modelId="{1F5290F3-73C7-4882-88EA-D55860EAE1FE}" type="presParOf" srcId="{F7AB152C-030E-4536-9A2B-F95F5A828E3A}" destId="{FB3E85D6-B81D-47F1-8C5A-F1439F9E4675}"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228124-F66B-4269-B10A-718070FE151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91974C37-2EFB-402D-937D-3466B7680AD8}">
      <dgm:prSet custT="1"/>
      <dgm:spPr>
        <a:solidFill>
          <a:srgbClr val="E4F2FF"/>
        </a:solidFill>
      </dgm:spPr>
      <dgm:t>
        <a:bodyPr/>
        <a:lstStyle/>
        <a:p>
          <a:r>
            <a:rPr lang="de-DE" sz="2400" b="1" kern="1200">
              <a:solidFill>
                <a:schemeClr val="tx1"/>
              </a:solidFill>
              <a:latin typeface="Calibri" panose="020F0502020204030204" pitchFamily="34" charset="0"/>
              <a:cs typeface="Calibri" panose="020F0502020204030204" pitchFamily="34" charset="0"/>
            </a:rPr>
            <a:t>Amt für Freiwilligenwesen und Solidarität</a:t>
          </a:r>
        </a:p>
        <a:p>
          <a:r>
            <a:rPr lang="de-DE" sz="2400" b="0" i="0" kern="1200">
              <a:solidFill>
                <a:schemeClr val="tx1"/>
              </a:solidFill>
              <a:latin typeface="Calibri" panose="020F0502020204030204" pitchFamily="34" charset="0"/>
              <a:cs typeface="Calibri" panose="020F0502020204030204" pitchFamily="34" charset="0"/>
            </a:rPr>
            <a:t>Rittner Straße 33/b</a:t>
          </a:r>
          <a:r>
            <a:rPr lang="de-DE" sz="2400" kern="1200">
              <a:solidFill>
                <a:schemeClr val="tx1"/>
              </a:solidFill>
              <a:latin typeface="Calibri" panose="020F0502020204030204" pitchFamily="34" charset="0"/>
              <a:cs typeface="Calibri" panose="020F0502020204030204" pitchFamily="34" charset="0"/>
            </a:rPr>
            <a:t>, 39100 Bozen</a:t>
          </a:r>
        </a:p>
        <a:p>
          <a:r>
            <a:rPr lang="de-DE" sz="2400" kern="1200">
              <a:solidFill>
                <a:schemeClr val="tx1"/>
              </a:solidFill>
              <a:latin typeface="Calibri" panose="020F0502020204030204" pitchFamily="34" charset="0"/>
              <a:cs typeface="Calibri" panose="020F0502020204030204" pitchFamily="34" charset="0"/>
            </a:rPr>
            <a:t>Tel. +39 0471 416540</a:t>
          </a:r>
        </a:p>
        <a:p>
          <a:r>
            <a:rPr lang="de-DE" sz="2400" kern="1200">
              <a:solidFill>
                <a:schemeClr val="tx1"/>
              </a:solidFill>
              <a:latin typeface="Calibri" panose="020F0502020204030204" pitchFamily="34" charset="0"/>
              <a:cs typeface="Calibri" panose="020F0502020204030204" pitchFamily="34" charset="0"/>
            </a:rPr>
            <a:t>E-Mail: </a:t>
          </a:r>
          <a:r>
            <a:rPr lang="de-DE" sz="2400" kern="1200">
              <a:solidFill>
                <a:schemeClr val="accent6">
                  <a:lumMod val="40000"/>
                  <a:lumOff val="60000"/>
                </a:schemeClr>
              </a:solidFill>
              <a:latin typeface="Calibri" panose="020F0502020204030204" pitchFamily="34" charset="0"/>
              <a:cs typeface="Calibri" panose="020F0502020204030204" pitchFamily="34" charset="0"/>
              <a:hlinkClick xmlns:r="http://schemas.openxmlformats.org/officeDocument/2006/relationships" r:id="rId1">
                <a:extLst>
                  <a:ext uri="{A12FA001-AC4F-418D-AE19-62706E023703}">
                    <ahyp:hlinkClr xmlns:ahyp="http://schemas.microsoft.com/office/drawing/2018/hyperlinkcolor" val="tx"/>
                  </a:ext>
                </a:extLst>
              </a:hlinkClick>
            </a:rPr>
            <a:t>freiwilligenwesen@provinz.bz.it</a:t>
          </a:r>
          <a:endParaRPr lang="de-DE" sz="2400" kern="1200">
            <a:solidFill>
              <a:schemeClr val="accent6">
                <a:lumMod val="40000"/>
                <a:lumOff val="60000"/>
              </a:schemeClr>
            </a:solidFill>
            <a:latin typeface="Calibri" panose="020F0502020204030204" pitchFamily="34" charset="0"/>
            <a:cs typeface="Calibri" panose="020F0502020204030204" pitchFamily="34" charset="0"/>
          </a:endParaRPr>
        </a:p>
        <a:p>
          <a:r>
            <a:rPr lang="de-DE" sz="2400" kern="1200">
              <a:solidFill>
                <a:schemeClr val="tx1"/>
              </a:solidFill>
              <a:latin typeface="Calibri" panose="020F0502020204030204" pitchFamily="34" charset="0"/>
              <a:cs typeface="Calibri" panose="020F0502020204030204" pitchFamily="34" charset="0"/>
            </a:rPr>
            <a:t>PEC: </a:t>
          </a:r>
          <a:r>
            <a:rPr lang="de-DE" sz="2400" kern="1200">
              <a:solidFill>
                <a:schemeClr val="accent6">
                  <a:lumMod val="40000"/>
                  <a:lumOff val="60000"/>
                </a:schemeClr>
              </a:solidFill>
              <a:latin typeface="Calibri" panose="020F0502020204030204" pitchFamily="34" charset="0"/>
              <a:cs typeface="Calibri" panose="020F0502020204030204" pitchFamily="34" charset="0"/>
              <a:hlinkClick xmlns:r="http://schemas.openxmlformats.org/officeDocument/2006/relationships" r:id="rId2">
                <a:extLst>
                  <a:ext uri="{A12FA001-AC4F-418D-AE19-62706E023703}">
                    <ahyp:hlinkClr xmlns:ahyp="http://schemas.microsoft.com/office/drawing/2018/hyperlinkcolor" val="tx"/>
                  </a:ext>
                </a:extLst>
              </a:hlinkClick>
            </a:rPr>
            <a:t>fs-vs@pec.prov.bz</a:t>
          </a:r>
          <a:endParaRPr lang="de-DE" sz="2400" kern="1200">
            <a:solidFill>
              <a:schemeClr val="accent6">
                <a:lumMod val="40000"/>
                <a:lumOff val="60000"/>
              </a:schemeClr>
            </a:solidFill>
            <a:latin typeface="Calibri" panose="020F0502020204030204" pitchFamily="34" charset="0"/>
            <a:cs typeface="Calibri" panose="020F0502020204030204" pitchFamily="34" charset="0"/>
          </a:endParaRPr>
        </a:p>
        <a:p>
          <a:r>
            <a:rPr lang="de-DE" sz="2400" kern="1200">
              <a:solidFill>
                <a:srgbClr val="000000"/>
              </a:solidFill>
              <a:latin typeface="Calibri" panose="020F0502020204030204" pitchFamily="34" charset="0"/>
              <a:ea typeface="+mn-ea"/>
              <a:cs typeface="Calibri" panose="020F0502020204030204" pitchFamily="34" charset="0"/>
            </a:rPr>
            <a:t>https://freiwilligenwesen.provinz.bz.it/de/home</a:t>
          </a:r>
        </a:p>
      </dgm:t>
    </dgm:pt>
    <dgm:pt modelId="{28B4B8FF-A16D-4B52-BE57-686B4A96072E}" type="parTrans" cxnId="{A9CD98E9-90C6-4EEB-B227-C404EC1255CC}">
      <dgm:prSet/>
      <dgm:spPr/>
      <dgm:t>
        <a:bodyPr/>
        <a:lstStyle/>
        <a:p>
          <a:endParaRPr lang="de-DE"/>
        </a:p>
      </dgm:t>
    </dgm:pt>
    <dgm:pt modelId="{52B272FA-32AB-4C6D-A52B-8D36A2524AF7}" type="sibTrans" cxnId="{A9CD98E9-90C6-4EEB-B227-C404EC1255CC}">
      <dgm:prSet/>
      <dgm:spPr/>
      <dgm:t>
        <a:bodyPr/>
        <a:lstStyle/>
        <a:p>
          <a:endParaRPr lang="de-DE"/>
        </a:p>
      </dgm:t>
    </dgm:pt>
    <dgm:pt modelId="{5427020D-5A99-49AF-925C-03F974340ED3}" type="pres">
      <dgm:prSet presAssocID="{BE228124-F66B-4269-B10A-718070FE1518}" presName="diagram" presStyleCnt="0">
        <dgm:presLayoutVars>
          <dgm:dir/>
          <dgm:resizeHandles val="exact"/>
        </dgm:presLayoutVars>
      </dgm:prSet>
      <dgm:spPr/>
    </dgm:pt>
    <dgm:pt modelId="{B0280983-9E79-4764-B7F5-EC6A2676DD23}" type="pres">
      <dgm:prSet presAssocID="{91974C37-2EFB-402D-937D-3466B7680AD8}" presName="node" presStyleLbl="node1" presStyleIdx="0" presStyleCnt="1" custScaleX="110345" custLinFactNeighborX="-5172" custLinFactNeighborY="-2336">
        <dgm:presLayoutVars>
          <dgm:bulletEnabled val="1"/>
        </dgm:presLayoutVars>
      </dgm:prSet>
      <dgm:spPr/>
    </dgm:pt>
  </dgm:ptLst>
  <dgm:cxnLst>
    <dgm:cxn modelId="{F2D0B2C4-FC4B-4D5C-A583-D0CD053F9C44}" type="presOf" srcId="{BE228124-F66B-4269-B10A-718070FE1518}" destId="{5427020D-5A99-49AF-925C-03F974340ED3}" srcOrd="0" destOrd="0" presId="urn:microsoft.com/office/officeart/2005/8/layout/default"/>
    <dgm:cxn modelId="{552F75E3-744F-4FC1-93FE-6CE61A456BD4}" type="presOf" srcId="{91974C37-2EFB-402D-937D-3466B7680AD8}" destId="{B0280983-9E79-4764-B7F5-EC6A2676DD23}" srcOrd="0" destOrd="0" presId="urn:microsoft.com/office/officeart/2005/8/layout/default"/>
    <dgm:cxn modelId="{A9CD98E9-90C6-4EEB-B227-C404EC1255CC}" srcId="{BE228124-F66B-4269-B10A-718070FE1518}" destId="{91974C37-2EFB-402D-937D-3466B7680AD8}" srcOrd="0" destOrd="0" parTransId="{28B4B8FF-A16D-4B52-BE57-686B4A96072E}" sibTransId="{52B272FA-32AB-4C6D-A52B-8D36A2524AF7}"/>
    <dgm:cxn modelId="{EAA83AF8-386D-4F3B-94D4-544DC034CE9F}" type="presParOf" srcId="{5427020D-5A99-49AF-925C-03F974340ED3}" destId="{B0280983-9E79-4764-B7F5-EC6A2676DD23}"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D06ADE-B378-4A23-8685-2CCC624999DC}">
      <dsp:nvSpPr>
        <dsp:cNvPr id="0" name=""/>
        <dsp:cNvSpPr/>
      </dsp:nvSpPr>
      <dsp:spPr>
        <a:xfrm>
          <a:off x="308074" y="2034"/>
          <a:ext cx="2272047" cy="1363228"/>
        </a:xfrm>
        <a:prstGeom prst="rect">
          <a:avLst/>
        </a:prstGeom>
        <a:solidFill>
          <a:srgbClr val="FF5050"/>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b="0" kern="1200">
              <a:solidFill>
                <a:schemeClr val="tx1"/>
              </a:solidFill>
              <a:latin typeface="Calibri" panose="020F0502020204030204" pitchFamily="34" charset="0"/>
              <a:cs typeface="Calibri" panose="020F0502020204030204" pitchFamily="34" charset="0"/>
            </a:rPr>
            <a:t>Ehrenamtliche Organisationen</a:t>
          </a:r>
        </a:p>
      </dsp:txBody>
      <dsp:txXfrm>
        <a:off x="308074" y="2034"/>
        <a:ext cx="2272047" cy="1363228"/>
      </dsp:txXfrm>
    </dsp:sp>
    <dsp:sp modelId="{46B85630-C2B2-4836-A821-4CD690F03DA4}">
      <dsp:nvSpPr>
        <dsp:cNvPr id="0" name=""/>
        <dsp:cNvSpPr/>
      </dsp:nvSpPr>
      <dsp:spPr>
        <a:xfrm>
          <a:off x="2807326" y="0"/>
          <a:ext cx="2272047" cy="1363228"/>
        </a:xfrm>
        <a:prstGeom prst="rect">
          <a:avLst/>
        </a:prstGeom>
        <a:solidFill>
          <a:srgbClr val="FF505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b="0" kern="1200">
              <a:solidFill>
                <a:schemeClr val="tx1"/>
              </a:solidFill>
              <a:latin typeface="Calibri" panose="020F0502020204030204" pitchFamily="34" charset="0"/>
              <a:cs typeface="Calibri" panose="020F0502020204030204" pitchFamily="34" charset="0"/>
            </a:rPr>
            <a:t>Vereine zur Förderung des Gemeinwesens</a:t>
          </a:r>
        </a:p>
      </dsp:txBody>
      <dsp:txXfrm>
        <a:off x="2807326" y="0"/>
        <a:ext cx="2272047" cy="1363228"/>
      </dsp:txXfrm>
    </dsp:sp>
    <dsp:sp modelId="{FC1118E7-ADE7-4E4C-80C7-5B5FA2334A77}">
      <dsp:nvSpPr>
        <dsp:cNvPr id="0" name=""/>
        <dsp:cNvSpPr/>
      </dsp:nvSpPr>
      <dsp:spPr>
        <a:xfrm>
          <a:off x="5306578" y="2034"/>
          <a:ext cx="2272047" cy="1363228"/>
        </a:xfrm>
        <a:prstGeom prst="rect">
          <a:avLst/>
        </a:prstGeom>
        <a:solidFill>
          <a:srgbClr val="FF5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b="0" kern="1200">
              <a:solidFill>
                <a:schemeClr val="tx1"/>
              </a:solidFill>
              <a:latin typeface="Calibri" panose="020F0502020204030204" pitchFamily="34" charset="0"/>
              <a:cs typeface="Calibri" panose="020F0502020204030204" pitchFamily="34" charset="0"/>
            </a:rPr>
            <a:t>andere Körperschaften des Dritten Sektors</a:t>
          </a:r>
        </a:p>
      </dsp:txBody>
      <dsp:txXfrm>
        <a:off x="5306578" y="2034"/>
        <a:ext cx="2272047" cy="1363228"/>
      </dsp:txXfrm>
    </dsp:sp>
    <dsp:sp modelId="{6224BC05-89EE-473A-8204-C1D0D376CE59}">
      <dsp:nvSpPr>
        <dsp:cNvPr id="0" name=""/>
        <dsp:cNvSpPr/>
      </dsp:nvSpPr>
      <dsp:spPr>
        <a:xfrm>
          <a:off x="308074" y="1592467"/>
          <a:ext cx="2272047" cy="1363228"/>
        </a:xfrm>
        <a:prstGeom prst="rect">
          <a:avLst/>
        </a:prstGeom>
        <a:solidFill>
          <a:srgbClr val="FFDD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b="0" kern="1200">
              <a:solidFill>
                <a:schemeClr val="tx1"/>
              </a:solidFill>
              <a:latin typeface="Calibri" panose="020F0502020204030204" pitchFamily="34" charset="0"/>
              <a:cs typeface="Calibri" panose="020F0502020204030204" pitchFamily="34" charset="0"/>
            </a:rPr>
            <a:t>philanthropische Körperschaften</a:t>
          </a:r>
        </a:p>
      </dsp:txBody>
      <dsp:txXfrm>
        <a:off x="308074" y="1592467"/>
        <a:ext cx="2272047" cy="1363228"/>
      </dsp:txXfrm>
    </dsp:sp>
    <dsp:sp modelId="{63C9DC57-750D-4210-91F0-D85A99EF3187}">
      <dsp:nvSpPr>
        <dsp:cNvPr id="0" name=""/>
        <dsp:cNvSpPr/>
      </dsp:nvSpPr>
      <dsp:spPr>
        <a:xfrm>
          <a:off x="2807326" y="1592467"/>
          <a:ext cx="2272047" cy="1363228"/>
        </a:xfrm>
        <a:prstGeom prst="rect">
          <a:avLst/>
        </a:prstGeom>
        <a:solidFill>
          <a:srgbClr val="FFDD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b="0" kern="1200">
              <a:solidFill>
                <a:schemeClr val="tx1"/>
              </a:solidFill>
              <a:latin typeface="Calibri" panose="020F0502020204030204" pitchFamily="34" charset="0"/>
              <a:cs typeface="Calibri" panose="020F0502020204030204" pitchFamily="34" charset="0"/>
            </a:rPr>
            <a:t>Vereinsnetzwerke</a:t>
          </a:r>
        </a:p>
      </dsp:txBody>
      <dsp:txXfrm>
        <a:off x="2807326" y="1592467"/>
        <a:ext cx="2272047" cy="1363228"/>
      </dsp:txXfrm>
    </dsp:sp>
    <dsp:sp modelId="{703603BC-B5D7-4C06-8453-0A9445C06822}">
      <dsp:nvSpPr>
        <dsp:cNvPr id="0" name=""/>
        <dsp:cNvSpPr/>
      </dsp:nvSpPr>
      <dsp:spPr>
        <a:xfrm>
          <a:off x="5306578" y="1592467"/>
          <a:ext cx="2272047" cy="1363228"/>
        </a:xfrm>
        <a:prstGeom prst="rect">
          <a:avLst/>
        </a:prstGeom>
        <a:solidFill>
          <a:srgbClr val="FFDD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b="0" kern="1200">
              <a:solidFill>
                <a:schemeClr val="tx1"/>
              </a:solidFill>
              <a:latin typeface="Calibri" panose="020F0502020204030204" pitchFamily="34" charset="0"/>
              <a:cs typeface="Calibri" panose="020F0502020204030204" pitchFamily="34" charset="0"/>
            </a:rPr>
            <a:t>Gesellschaften zur wechselseitigen Unterstützung</a:t>
          </a:r>
        </a:p>
      </dsp:txBody>
      <dsp:txXfrm>
        <a:off x="5306578" y="1592467"/>
        <a:ext cx="2272047" cy="1363228"/>
      </dsp:txXfrm>
    </dsp:sp>
    <dsp:sp modelId="{FB3E85D6-B81D-47F1-8C5A-F1439F9E4675}">
      <dsp:nvSpPr>
        <dsp:cNvPr id="0" name=""/>
        <dsp:cNvSpPr/>
      </dsp:nvSpPr>
      <dsp:spPr>
        <a:xfrm>
          <a:off x="2807326" y="3182900"/>
          <a:ext cx="2272047" cy="1363228"/>
        </a:xfrm>
        <a:prstGeom prst="rect">
          <a:avLst/>
        </a:prstGeom>
        <a:solidFill>
          <a:srgbClr val="FFDD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b="0" kern="1200">
              <a:solidFill>
                <a:schemeClr val="tx1"/>
              </a:solidFill>
              <a:latin typeface="Calibri" panose="020F0502020204030204" pitchFamily="34" charset="0"/>
              <a:cs typeface="Calibri" panose="020F0502020204030204" pitchFamily="34" charset="0"/>
            </a:rPr>
            <a:t>Sozialunternehmen, inklusive Sozialgenossenschaften</a:t>
          </a:r>
        </a:p>
      </dsp:txBody>
      <dsp:txXfrm>
        <a:off x="2807326" y="3182900"/>
        <a:ext cx="2272047" cy="13632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80983-9E79-4764-B7F5-EC6A2676DD23}">
      <dsp:nvSpPr>
        <dsp:cNvPr id="0" name=""/>
        <dsp:cNvSpPr/>
      </dsp:nvSpPr>
      <dsp:spPr>
        <a:xfrm>
          <a:off x="0" y="0"/>
          <a:ext cx="7878213" cy="4283772"/>
        </a:xfrm>
        <a:prstGeom prst="rect">
          <a:avLst/>
        </a:prstGeom>
        <a:solidFill>
          <a:srgbClr val="E4F2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b="1" kern="1200">
              <a:solidFill>
                <a:schemeClr val="tx1"/>
              </a:solidFill>
              <a:latin typeface="Calibri" panose="020F0502020204030204" pitchFamily="34" charset="0"/>
              <a:cs typeface="Calibri" panose="020F0502020204030204" pitchFamily="34" charset="0"/>
            </a:rPr>
            <a:t>Amt für Freiwilligenwesen und Solidarität</a:t>
          </a:r>
        </a:p>
        <a:p>
          <a:pPr marL="0" lvl="0" indent="0" algn="ctr" defTabSz="1066800">
            <a:lnSpc>
              <a:spcPct val="90000"/>
            </a:lnSpc>
            <a:spcBef>
              <a:spcPct val="0"/>
            </a:spcBef>
            <a:spcAft>
              <a:spcPct val="35000"/>
            </a:spcAft>
            <a:buNone/>
          </a:pPr>
          <a:r>
            <a:rPr lang="de-DE" sz="2400" b="0" i="0" kern="1200">
              <a:solidFill>
                <a:schemeClr val="tx1"/>
              </a:solidFill>
              <a:latin typeface="Calibri" panose="020F0502020204030204" pitchFamily="34" charset="0"/>
              <a:cs typeface="Calibri" panose="020F0502020204030204" pitchFamily="34" charset="0"/>
            </a:rPr>
            <a:t>Rittner Straße 33/b</a:t>
          </a:r>
          <a:r>
            <a:rPr lang="de-DE" sz="2400" kern="1200">
              <a:solidFill>
                <a:schemeClr val="tx1"/>
              </a:solidFill>
              <a:latin typeface="Calibri" panose="020F0502020204030204" pitchFamily="34" charset="0"/>
              <a:cs typeface="Calibri" panose="020F0502020204030204" pitchFamily="34" charset="0"/>
            </a:rPr>
            <a:t>, 39100 Bozen</a:t>
          </a:r>
        </a:p>
        <a:p>
          <a:pPr marL="0" lvl="0" indent="0" algn="ctr" defTabSz="1066800">
            <a:lnSpc>
              <a:spcPct val="90000"/>
            </a:lnSpc>
            <a:spcBef>
              <a:spcPct val="0"/>
            </a:spcBef>
            <a:spcAft>
              <a:spcPct val="35000"/>
            </a:spcAft>
            <a:buNone/>
          </a:pPr>
          <a:r>
            <a:rPr lang="de-DE" sz="2400" kern="1200">
              <a:solidFill>
                <a:schemeClr val="tx1"/>
              </a:solidFill>
              <a:latin typeface="Calibri" panose="020F0502020204030204" pitchFamily="34" charset="0"/>
              <a:cs typeface="Calibri" panose="020F0502020204030204" pitchFamily="34" charset="0"/>
            </a:rPr>
            <a:t>Tel. +39 0471 416540</a:t>
          </a:r>
        </a:p>
        <a:p>
          <a:pPr marL="0" lvl="0" indent="0" algn="ctr" defTabSz="1066800">
            <a:lnSpc>
              <a:spcPct val="90000"/>
            </a:lnSpc>
            <a:spcBef>
              <a:spcPct val="0"/>
            </a:spcBef>
            <a:spcAft>
              <a:spcPct val="35000"/>
            </a:spcAft>
            <a:buNone/>
          </a:pPr>
          <a:r>
            <a:rPr lang="de-DE" sz="2400" kern="1200">
              <a:solidFill>
                <a:schemeClr val="tx1"/>
              </a:solidFill>
              <a:latin typeface="Calibri" panose="020F0502020204030204" pitchFamily="34" charset="0"/>
              <a:cs typeface="Calibri" panose="020F0502020204030204" pitchFamily="34" charset="0"/>
            </a:rPr>
            <a:t>E-Mail: </a:t>
          </a:r>
          <a:r>
            <a:rPr lang="de-DE" sz="2400" kern="1200">
              <a:solidFill>
                <a:schemeClr val="accent6">
                  <a:lumMod val="40000"/>
                  <a:lumOff val="60000"/>
                </a:schemeClr>
              </a:solidFill>
              <a:latin typeface="Calibri" panose="020F0502020204030204" pitchFamily="34" charset="0"/>
              <a:cs typeface="Calibri" panose="020F0502020204030204" pitchFamily="34" charset="0"/>
              <a:hlinkClick xmlns:r="http://schemas.openxmlformats.org/officeDocument/2006/relationships" r:id="rId1">
                <a:extLst>
                  <a:ext uri="{A12FA001-AC4F-418D-AE19-62706E023703}">
                    <ahyp:hlinkClr xmlns:ahyp="http://schemas.microsoft.com/office/drawing/2018/hyperlinkcolor" val="tx"/>
                  </a:ext>
                </a:extLst>
              </a:hlinkClick>
            </a:rPr>
            <a:t>freiwilligenwesen@provinz.bz.it</a:t>
          </a:r>
          <a:endParaRPr lang="de-DE" sz="2400" kern="1200">
            <a:solidFill>
              <a:schemeClr val="accent6">
                <a:lumMod val="40000"/>
                <a:lumOff val="60000"/>
              </a:schemeClr>
            </a:solidFill>
            <a:latin typeface="Calibri" panose="020F0502020204030204" pitchFamily="34" charset="0"/>
            <a:cs typeface="Calibri" panose="020F0502020204030204" pitchFamily="34" charset="0"/>
          </a:endParaRPr>
        </a:p>
        <a:p>
          <a:pPr marL="0" lvl="0" indent="0" algn="ctr" defTabSz="1066800">
            <a:lnSpc>
              <a:spcPct val="90000"/>
            </a:lnSpc>
            <a:spcBef>
              <a:spcPct val="0"/>
            </a:spcBef>
            <a:spcAft>
              <a:spcPct val="35000"/>
            </a:spcAft>
            <a:buNone/>
          </a:pPr>
          <a:r>
            <a:rPr lang="de-DE" sz="2400" kern="1200">
              <a:solidFill>
                <a:schemeClr val="tx1"/>
              </a:solidFill>
              <a:latin typeface="Calibri" panose="020F0502020204030204" pitchFamily="34" charset="0"/>
              <a:cs typeface="Calibri" panose="020F0502020204030204" pitchFamily="34" charset="0"/>
            </a:rPr>
            <a:t>PEC: </a:t>
          </a:r>
          <a:r>
            <a:rPr lang="de-DE" sz="2400" kern="1200">
              <a:solidFill>
                <a:schemeClr val="accent6">
                  <a:lumMod val="40000"/>
                  <a:lumOff val="60000"/>
                </a:schemeClr>
              </a:solidFill>
              <a:latin typeface="Calibri" panose="020F0502020204030204" pitchFamily="34" charset="0"/>
              <a:cs typeface="Calibri" panose="020F0502020204030204" pitchFamily="34" charset="0"/>
              <a:hlinkClick xmlns:r="http://schemas.openxmlformats.org/officeDocument/2006/relationships" r:id="rId2">
                <a:extLst>
                  <a:ext uri="{A12FA001-AC4F-418D-AE19-62706E023703}">
                    <ahyp:hlinkClr xmlns:ahyp="http://schemas.microsoft.com/office/drawing/2018/hyperlinkcolor" val="tx"/>
                  </a:ext>
                </a:extLst>
              </a:hlinkClick>
            </a:rPr>
            <a:t>fs-vs@pec.prov.bz</a:t>
          </a:r>
          <a:endParaRPr lang="de-DE" sz="2400" kern="1200">
            <a:solidFill>
              <a:schemeClr val="accent6">
                <a:lumMod val="40000"/>
                <a:lumOff val="60000"/>
              </a:schemeClr>
            </a:solidFill>
            <a:latin typeface="Calibri" panose="020F0502020204030204" pitchFamily="34" charset="0"/>
            <a:cs typeface="Calibri" panose="020F0502020204030204" pitchFamily="34" charset="0"/>
          </a:endParaRPr>
        </a:p>
        <a:p>
          <a:pPr marL="0" lvl="0" indent="0" algn="ctr" defTabSz="1066800">
            <a:lnSpc>
              <a:spcPct val="90000"/>
            </a:lnSpc>
            <a:spcBef>
              <a:spcPct val="0"/>
            </a:spcBef>
            <a:spcAft>
              <a:spcPct val="35000"/>
            </a:spcAft>
            <a:buNone/>
          </a:pPr>
          <a:r>
            <a:rPr lang="de-DE" sz="2400" kern="1200">
              <a:solidFill>
                <a:srgbClr val="000000"/>
              </a:solidFill>
              <a:latin typeface="Calibri" panose="020F0502020204030204" pitchFamily="34" charset="0"/>
              <a:ea typeface="+mn-ea"/>
              <a:cs typeface="Calibri" panose="020F0502020204030204" pitchFamily="34" charset="0"/>
            </a:rPr>
            <a:t>https://freiwilligenwesen.provinz.bz.it/de/home</a:t>
          </a:r>
        </a:p>
      </dsp:txBody>
      <dsp:txXfrm>
        <a:off x="0" y="0"/>
        <a:ext cx="7878213" cy="428377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210378B-A67D-237D-E915-AE865FB2FFBE}"/>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spcBef>
                <a:spcPct val="0"/>
              </a:spcBef>
              <a:defRPr sz="1200"/>
            </a:lvl1pPr>
          </a:lstStyle>
          <a:p>
            <a:pPr>
              <a:defRPr/>
            </a:pPr>
            <a:endParaRPr lang="de-DE" altLang="de-DE"/>
          </a:p>
        </p:txBody>
      </p:sp>
      <p:sp>
        <p:nvSpPr>
          <p:cNvPr id="6147" name="Rectangle 3">
            <a:extLst>
              <a:ext uri="{FF2B5EF4-FFF2-40B4-BE49-F238E27FC236}">
                <a16:creationId xmlns:a16="http://schemas.microsoft.com/office/drawing/2014/main" id="{C1516A27-A48C-4DE8-2B93-48EFDF67ADBB}"/>
              </a:ext>
            </a:extLst>
          </p:cNvPr>
          <p:cNvSpPr>
            <a:spLocks noGrp="1" noChangeArrowheads="1"/>
          </p:cNvSpPr>
          <p:nvPr>
            <p:ph type="dt" idx="1"/>
          </p:nvPr>
        </p:nvSpPr>
        <p:spPr bwMode="auto">
          <a:xfrm>
            <a:off x="3851275"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spcBef>
                <a:spcPct val="0"/>
              </a:spcBef>
              <a:defRPr sz="1200"/>
            </a:lvl1pPr>
          </a:lstStyle>
          <a:p>
            <a:pPr>
              <a:defRPr/>
            </a:pPr>
            <a:endParaRPr lang="de-DE" altLang="de-DE"/>
          </a:p>
        </p:txBody>
      </p:sp>
      <p:sp>
        <p:nvSpPr>
          <p:cNvPr id="4100" name="Rectangle 4">
            <a:extLst>
              <a:ext uri="{FF2B5EF4-FFF2-40B4-BE49-F238E27FC236}">
                <a16:creationId xmlns:a16="http://schemas.microsoft.com/office/drawing/2014/main" id="{EC291D86-B746-1B32-14DC-A8A47BD36B4F}"/>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166C9891-47C8-18DD-989A-0E36BED594A6}"/>
              </a:ext>
            </a:extLst>
          </p:cNvPr>
          <p:cNvSpPr>
            <a:spLocks noGrp="1" noChangeArrowheads="1"/>
          </p:cNvSpPr>
          <p:nvPr>
            <p:ph type="body" sz="quarter" idx="3"/>
          </p:nvPr>
        </p:nvSpPr>
        <p:spPr bwMode="auto">
          <a:xfrm>
            <a:off x="906463" y="4714875"/>
            <a:ext cx="4984750" cy="44672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de-DE" altLang="de-DE" noProof="0"/>
              <a:t>Klicken Sie, um die Formate des Vorlagentextes zu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6150" name="Rectangle 6">
            <a:extLst>
              <a:ext uri="{FF2B5EF4-FFF2-40B4-BE49-F238E27FC236}">
                <a16:creationId xmlns:a16="http://schemas.microsoft.com/office/drawing/2014/main" id="{A57FB35A-AEC5-A393-8F7C-801902ADF716}"/>
              </a:ext>
            </a:extLst>
          </p:cNvPr>
          <p:cNvSpPr>
            <a:spLocks noGrp="1" noChangeArrowheads="1"/>
          </p:cNvSpPr>
          <p:nvPr>
            <p:ph type="ftr" sz="quarter" idx="4"/>
          </p:nvPr>
        </p:nvSpPr>
        <p:spPr bwMode="auto">
          <a:xfrm>
            <a:off x="0"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defRPr sz="1200"/>
            </a:lvl1pPr>
          </a:lstStyle>
          <a:p>
            <a:pPr>
              <a:defRPr/>
            </a:pPr>
            <a:endParaRPr lang="de-DE" altLang="de-DE"/>
          </a:p>
        </p:txBody>
      </p:sp>
      <p:sp>
        <p:nvSpPr>
          <p:cNvPr id="6151" name="Rectangle 7">
            <a:extLst>
              <a:ext uri="{FF2B5EF4-FFF2-40B4-BE49-F238E27FC236}">
                <a16:creationId xmlns:a16="http://schemas.microsoft.com/office/drawing/2014/main" id="{7ED35FD5-793D-D7B1-D0F7-F3C3437F1DBF}"/>
              </a:ext>
            </a:extLst>
          </p:cNvPr>
          <p:cNvSpPr>
            <a:spLocks noGrp="1" noChangeArrowheads="1"/>
          </p:cNvSpPr>
          <p:nvPr>
            <p:ph type="sldNum" sz="quarter" idx="5"/>
          </p:nvPr>
        </p:nvSpPr>
        <p:spPr bwMode="auto">
          <a:xfrm>
            <a:off x="3851275"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defRPr sz="1200"/>
            </a:lvl1pPr>
          </a:lstStyle>
          <a:p>
            <a:pPr>
              <a:defRPr/>
            </a:pPr>
            <a:fld id="{020B7DFD-975D-4A05-B120-6E49574E69C4}"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16225588-4685-29BE-091F-254ED95BB7F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3010A8A8-A944-4679-A75D-E5DE491F7E91}" type="slidenum">
              <a:rPr lang="de-DE" altLang="de-DE" sz="1200" smtClean="0"/>
              <a:pPr/>
              <a:t>2</a:t>
            </a:fld>
            <a:endParaRPr lang="de-DE" altLang="de-DE" sz="1200"/>
          </a:p>
        </p:txBody>
      </p:sp>
      <p:sp>
        <p:nvSpPr>
          <p:cNvPr id="8195" name="Rectangle 2">
            <a:extLst>
              <a:ext uri="{FF2B5EF4-FFF2-40B4-BE49-F238E27FC236}">
                <a16:creationId xmlns:a16="http://schemas.microsoft.com/office/drawing/2014/main" id="{054B8E68-9796-E16E-C9C6-528CD41F4FA3}"/>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F8CFC420-85D5-ECCB-6C65-81EED9809F1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1FF88-B503-8E26-5126-178A1EB1D19B}"/>
            </a:ext>
          </a:extLst>
        </p:cNvPr>
        <p:cNvGrpSpPr/>
        <p:nvPr/>
      </p:nvGrpSpPr>
      <p:grpSpPr>
        <a:xfrm>
          <a:off x="0" y="0"/>
          <a:ext cx="0" cy="0"/>
          <a:chOff x="0" y="0"/>
          <a:chExt cx="0" cy="0"/>
        </a:xfrm>
      </p:grpSpPr>
      <p:sp>
        <p:nvSpPr>
          <p:cNvPr id="8194" name="Rectangle 7">
            <a:extLst>
              <a:ext uri="{FF2B5EF4-FFF2-40B4-BE49-F238E27FC236}">
                <a16:creationId xmlns:a16="http://schemas.microsoft.com/office/drawing/2014/main" id="{FDC5B81A-4177-60AD-9A67-9E2AB41C433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3010A8A8-A944-4679-A75D-E5DE491F7E91}" type="slidenum">
              <a:rPr lang="de-DE" altLang="de-DE" sz="1200" smtClean="0"/>
              <a:pPr/>
              <a:t>3</a:t>
            </a:fld>
            <a:endParaRPr lang="de-DE" altLang="de-DE" sz="1200"/>
          </a:p>
        </p:txBody>
      </p:sp>
      <p:sp>
        <p:nvSpPr>
          <p:cNvPr id="8195" name="Rectangle 2">
            <a:extLst>
              <a:ext uri="{FF2B5EF4-FFF2-40B4-BE49-F238E27FC236}">
                <a16:creationId xmlns:a16="http://schemas.microsoft.com/office/drawing/2014/main" id="{9AF72C97-7DA9-6D41-8DEF-585A6C6091F3}"/>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59DD02CE-AA29-15E0-7D82-194236D5060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tLang="de-DE"/>
          </a:p>
        </p:txBody>
      </p:sp>
    </p:spTree>
    <p:extLst>
      <p:ext uri="{BB962C8B-B14F-4D97-AF65-F5344CB8AC3E}">
        <p14:creationId xmlns:p14="http://schemas.microsoft.com/office/powerpoint/2010/main" val="3422835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27372-C2F7-3F3B-5FD4-3DC3DFE9AE07}"/>
            </a:ext>
          </a:extLst>
        </p:cNvPr>
        <p:cNvGrpSpPr/>
        <p:nvPr/>
      </p:nvGrpSpPr>
      <p:grpSpPr>
        <a:xfrm>
          <a:off x="0" y="0"/>
          <a:ext cx="0" cy="0"/>
          <a:chOff x="0" y="0"/>
          <a:chExt cx="0" cy="0"/>
        </a:xfrm>
      </p:grpSpPr>
      <p:sp>
        <p:nvSpPr>
          <p:cNvPr id="8194" name="Rectangle 7">
            <a:extLst>
              <a:ext uri="{FF2B5EF4-FFF2-40B4-BE49-F238E27FC236}">
                <a16:creationId xmlns:a16="http://schemas.microsoft.com/office/drawing/2014/main" id="{5E258CAB-9917-2317-4DF9-09AF457C4F5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3010A8A8-A944-4679-A75D-E5DE491F7E91}" type="slidenum">
              <a:rPr lang="de-DE" altLang="de-DE" sz="1200" smtClean="0"/>
              <a:pPr/>
              <a:t>7</a:t>
            </a:fld>
            <a:endParaRPr lang="de-DE" altLang="de-DE" sz="1200"/>
          </a:p>
        </p:txBody>
      </p:sp>
      <p:sp>
        <p:nvSpPr>
          <p:cNvPr id="8195" name="Rectangle 2">
            <a:extLst>
              <a:ext uri="{FF2B5EF4-FFF2-40B4-BE49-F238E27FC236}">
                <a16:creationId xmlns:a16="http://schemas.microsoft.com/office/drawing/2014/main" id="{C1336FA9-56CF-FE6B-811C-94EE96CCAED7}"/>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33AEBE13-797F-D2D3-71AB-C290C0BCFB7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tLang="de-DE"/>
          </a:p>
        </p:txBody>
      </p:sp>
    </p:spTree>
    <p:extLst>
      <p:ext uri="{BB962C8B-B14F-4D97-AF65-F5344CB8AC3E}">
        <p14:creationId xmlns:p14="http://schemas.microsoft.com/office/powerpoint/2010/main" val="526360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704D4-F3D8-000E-41CA-D2C251067B10}"/>
            </a:ext>
          </a:extLst>
        </p:cNvPr>
        <p:cNvGrpSpPr/>
        <p:nvPr/>
      </p:nvGrpSpPr>
      <p:grpSpPr>
        <a:xfrm>
          <a:off x="0" y="0"/>
          <a:ext cx="0" cy="0"/>
          <a:chOff x="0" y="0"/>
          <a:chExt cx="0" cy="0"/>
        </a:xfrm>
      </p:grpSpPr>
      <p:sp>
        <p:nvSpPr>
          <p:cNvPr id="8194" name="Rectangle 7">
            <a:extLst>
              <a:ext uri="{FF2B5EF4-FFF2-40B4-BE49-F238E27FC236}">
                <a16:creationId xmlns:a16="http://schemas.microsoft.com/office/drawing/2014/main" id="{239CE0A2-B4CA-F263-FEB2-C95A426EB0B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3010A8A8-A944-4679-A75D-E5DE491F7E91}" type="slidenum">
              <a:rPr lang="de-DE" altLang="de-DE" sz="1200" smtClean="0"/>
              <a:pPr/>
              <a:t>15</a:t>
            </a:fld>
            <a:endParaRPr lang="de-DE" altLang="de-DE" sz="1200"/>
          </a:p>
        </p:txBody>
      </p:sp>
      <p:sp>
        <p:nvSpPr>
          <p:cNvPr id="8195" name="Rectangle 2">
            <a:extLst>
              <a:ext uri="{FF2B5EF4-FFF2-40B4-BE49-F238E27FC236}">
                <a16:creationId xmlns:a16="http://schemas.microsoft.com/office/drawing/2014/main" id="{56DD129B-6443-23B6-54C4-E8E0B1B06105}"/>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CBC7FA54-D824-8B62-6C0E-E3EE13810BC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tLang="de-DE"/>
          </a:p>
        </p:txBody>
      </p:sp>
    </p:spTree>
    <p:extLst>
      <p:ext uri="{BB962C8B-B14F-4D97-AF65-F5344CB8AC3E}">
        <p14:creationId xmlns:p14="http://schemas.microsoft.com/office/powerpoint/2010/main" val="2551643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12058-836B-23F0-1774-15EED92DDE44}"/>
            </a:ext>
          </a:extLst>
        </p:cNvPr>
        <p:cNvGrpSpPr/>
        <p:nvPr/>
      </p:nvGrpSpPr>
      <p:grpSpPr>
        <a:xfrm>
          <a:off x="0" y="0"/>
          <a:ext cx="0" cy="0"/>
          <a:chOff x="0" y="0"/>
          <a:chExt cx="0" cy="0"/>
        </a:xfrm>
      </p:grpSpPr>
      <p:sp>
        <p:nvSpPr>
          <p:cNvPr id="8194" name="Rectangle 7">
            <a:extLst>
              <a:ext uri="{FF2B5EF4-FFF2-40B4-BE49-F238E27FC236}">
                <a16:creationId xmlns:a16="http://schemas.microsoft.com/office/drawing/2014/main" id="{76F9E4E0-7916-AF8A-3CBD-0C01E67A6DC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3010A8A8-A944-4679-A75D-E5DE491F7E91}" type="slidenum">
              <a:rPr lang="de-DE" altLang="de-DE" sz="1200" smtClean="0"/>
              <a:pPr/>
              <a:t>28</a:t>
            </a:fld>
            <a:endParaRPr lang="de-DE" altLang="de-DE" sz="1200"/>
          </a:p>
        </p:txBody>
      </p:sp>
      <p:sp>
        <p:nvSpPr>
          <p:cNvPr id="8195" name="Rectangle 2">
            <a:extLst>
              <a:ext uri="{FF2B5EF4-FFF2-40B4-BE49-F238E27FC236}">
                <a16:creationId xmlns:a16="http://schemas.microsoft.com/office/drawing/2014/main" id="{7855FB37-BC91-FB6D-D533-738DF0593E2C}"/>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48E1BF8C-D4A1-7732-6F7F-21C6ED2973F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tLang="de-DE"/>
          </a:p>
        </p:txBody>
      </p:sp>
    </p:spTree>
    <p:extLst>
      <p:ext uri="{BB962C8B-B14F-4D97-AF65-F5344CB8AC3E}">
        <p14:creationId xmlns:p14="http://schemas.microsoft.com/office/powerpoint/2010/main" val="495412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9E6A2-B62E-E2C4-DE52-BD76FCB332AB}"/>
            </a:ext>
          </a:extLst>
        </p:cNvPr>
        <p:cNvGrpSpPr/>
        <p:nvPr/>
      </p:nvGrpSpPr>
      <p:grpSpPr>
        <a:xfrm>
          <a:off x="0" y="0"/>
          <a:ext cx="0" cy="0"/>
          <a:chOff x="0" y="0"/>
          <a:chExt cx="0" cy="0"/>
        </a:xfrm>
      </p:grpSpPr>
      <p:sp>
        <p:nvSpPr>
          <p:cNvPr id="8194" name="Rectangle 7">
            <a:extLst>
              <a:ext uri="{FF2B5EF4-FFF2-40B4-BE49-F238E27FC236}">
                <a16:creationId xmlns:a16="http://schemas.microsoft.com/office/drawing/2014/main" id="{2B9D809B-102F-EF75-01FC-E5DFF0AD00A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3010A8A8-A944-4679-A75D-E5DE491F7E91}" type="slidenum">
              <a:rPr lang="de-DE" altLang="de-DE" sz="1200" smtClean="0"/>
              <a:pPr/>
              <a:t>46</a:t>
            </a:fld>
            <a:endParaRPr lang="de-DE" altLang="de-DE" sz="1200"/>
          </a:p>
        </p:txBody>
      </p:sp>
      <p:sp>
        <p:nvSpPr>
          <p:cNvPr id="8195" name="Rectangle 2">
            <a:extLst>
              <a:ext uri="{FF2B5EF4-FFF2-40B4-BE49-F238E27FC236}">
                <a16:creationId xmlns:a16="http://schemas.microsoft.com/office/drawing/2014/main" id="{1B644F51-AADA-2121-844E-C150380CA2B4}"/>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76495718-686E-6F9F-8619-8C97A43A355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tLang="de-DE"/>
          </a:p>
        </p:txBody>
      </p:sp>
    </p:spTree>
    <p:extLst>
      <p:ext uri="{BB962C8B-B14F-4D97-AF65-F5344CB8AC3E}">
        <p14:creationId xmlns:p14="http://schemas.microsoft.com/office/powerpoint/2010/main" val="1331902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126A1-889A-C89A-2F31-7496D50D0336}"/>
            </a:ext>
          </a:extLst>
        </p:cNvPr>
        <p:cNvGrpSpPr/>
        <p:nvPr/>
      </p:nvGrpSpPr>
      <p:grpSpPr>
        <a:xfrm>
          <a:off x="0" y="0"/>
          <a:ext cx="0" cy="0"/>
          <a:chOff x="0" y="0"/>
          <a:chExt cx="0" cy="0"/>
        </a:xfrm>
      </p:grpSpPr>
      <p:sp>
        <p:nvSpPr>
          <p:cNvPr id="8194" name="Rectangle 7">
            <a:extLst>
              <a:ext uri="{FF2B5EF4-FFF2-40B4-BE49-F238E27FC236}">
                <a16:creationId xmlns:a16="http://schemas.microsoft.com/office/drawing/2014/main" id="{C7698C34-AAEE-F192-48DE-7E993DEFAC4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3010A8A8-A944-4679-A75D-E5DE491F7E91}" type="slidenum">
              <a:rPr lang="de-DE" altLang="de-DE" sz="1200" smtClean="0"/>
              <a:pPr/>
              <a:t>67</a:t>
            </a:fld>
            <a:endParaRPr lang="de-DE" altLang="de-DE" sz="1200"/>
          </a:p>
        </p:txBody>
      </p:sp>
      <p:sp>
        <p:nvSpPr>
          <p:cNvPr id="8195" name="Rectangle 2">
            <a:extLst>
              <a:ext uri="{FF2B5EF4-FFF2-40B4-BE49-F238E27FC236}">
                <a16:creationId xmlns:a16="http://schemas.microsoft.com/office/drawing/2014/main" id="{00619F3D-3B4E-B85F-D60D-B9584AA608E4}"/>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2F01B3F-AF8D-50B4-26E1-3FB55DE804D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tLang="de-DE"/>
          </a:p>
        </p:txBody>
      </p:sp>
    </p:spTree>
    <p:extLst>
      <p:ext uri="{BB962C8B-B14F-4D97-AF65-F5344CB8AC3E}">
        <p14:creationId xmlns:p14="http://schemas.microsoft.com/office/powerpoint/2010/main" val="3766505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43489-2521-F2A9-4EAA-8941A763FF40}"/>
            </a:ext>
          </a:extLst>
        </p:cNvPr>
        <p:cNvGrpSpPr/>
        <p:nvPr/>
      </p:nvGrpSpPr>
      <p:grpSpPr>
        <a:xfrm>
          <a:off x="0" y="0"/>
          <a:ext cx="0" cy="0"/>
          <a:chOff x="0" y="0"/>
          <a:chExt cx="0" cy="0"/>
        </a:xfrm>
      </p:grpSpPr>
      <p:sp>
        <p:nvSpPr>
          <p:cNvPr id="8194" name="Rectangle 7">
            <a:extLst>
              <a:ext uri="{FF2B5EF4-FFF2-40B4-BE49-F238E27FC236}">
                <a16:creationId xmlns:a16="http://schemas.microsoft.com/office/drawing/2014/main" id="{339B93AC-5181-2A03-C545-B845C0792C6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3010A8A8-A944-4679-A75D-E5DE491F7E91}" type="slidenum">
              <a:rPr lang="de-DE" altLang="de-DE" sz="1200" smtClean="0"/>
              <a:pPr/>
              <a:t>86</a:t>
            </a:fld>
            <a:endParaRPr lang="de-DE" altLang="de-DE" sz="1200"/>
          </a:p>
        </p:txBody>
      </p:sp>
      <p:sp>
        <p:nvSpPr>
          <p:cNvPr id="8195" name="Rectangle 2">
            <a:extLst>
              <a:ext uri="{FF2B5EF4-FFF2-40B4-BE49-F238E27FC236}">
                <a16:creationId xmlns:a16="http://schemas.microsoft.com/office/drawing/2014/main" id="{95BBD184-4DA3-4DEA-0495-F6C9D187450C}"/>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A7E2F531-6A3B-643F-AF54-D4F7DAB8EB9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tLang="de-DE"/>
          </a:p>
        </p:txBody>
      </p:sp>
    </p:spTree>
    <p:extLst>
      <p:ext uri="{BB962C8B-B14F-4D97-AF65-F5344CB8AC3E}">
        <p14:creationId xmlns:p14="http://schemas.microsoft.com/office/powerpoint/2010/main" val="3073929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2FCCE-936F-DC64-704C-88C8E47CE88D}"/>
            </a:ext>
          </a:extLst>
        </p:cNvPr>
        <p:cNvGrpSpPr/>
        <p:nvPr/>
      </p:nvGrpSpPr>
      <p:grpSpPr>
        <a:xfrm>
          <a:off x="0" y="0"/>
          <a:ext cx="0" cy="0"/>
          <a:chOff x="0" y="0"/>
          <a:chExt cx="0" cy="0"/>
        </a:xfrm>
      </p:grpSpPr>
      <p:sp>
        <p:nvSpPr>
          <p:cNvPr id="8194" name="Rectangle 7">
            <a:extLst>
              <a:ext uri="{FF2B5EF4-FFF2-40B4-BE49-F238E27FC236}">
                <a16:creationId xmlns:a16="http://schemas.microsoft.com/office/drawing/2014/main" id="{64CD79FC-2DF3-40EF-E670-72BB4555D0E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3010A8A8-A944-4679-A75D-E5DE491F7E91}" type="slidenum">
              <a:rPr lang="de-DE" altLang="de-DE" sz="1200" smtClean="0"/>
              <a:pPr/>
              <a:t>92</a:t>
            </a:fld>
            <a:endParaRPr lang="de-DE" altLang="de-DE" sz="1200"/>
          </a:p>
        </p:txBody>
      </p:sp>
      <p:sp>
        <p:nvSpPr>
          <p:cNvPr id="8195" name="Rectangle 2">
            <a:extLst>
              <a:ext uri="{FF2B5EF4-FFF2-40B4-BE49-F238E27FC236}">
                <a16:creationId xmlns:a16="http://schemas.microsoft.com/office/drawing/2014/main" id="{0968BB49-3F15-6CE1-1A38-73CC625E5DFC}"/>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64142FE9-9BAD-4228-152E-F05FC15051F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tLang="de-DE"/>
          </a:p>
        </p:txBody>
      </p:sp>
    </p:spTree>
    <p:extLst>
      <p:ext uri="{BB962C8B-B14F-4D97-AF65-F5344CB8AC3E}">
        <p14:creationId xmlns:p14="http://schemas.microsoft.com/office/powerpoint/2010/main" val="40945745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E1CFEDC-24CA-3528-7775-5E268D09DC03}"/>
              </a:ext>
            </a:extLst>
          </p:cNvPr>
          <p:cNvSpPr>
            <a:spLocks noChangeArrowheads="1"/>
          </p:cNvSpPr>
          <p:nvPr/>
        </p:nvSpPr>
        <p:spPr bwMode="auto">
          <a:xfrm>
            <a:off x="0" y="5257800"/>
            <a:ext cx="9144000" cy="6858000"/>
          </a:xfrm>
          <a:prstGeom prst="rect">
            <a:avLst/>
          </a:prstGeom>
          <a:noFill/>
          <a:ln>
            <a:noFill/>
          </a:ln>
          <a:effectLst/>
        </p:spPr>
        <p:txBody>
          <a:bodyPr wrap="none" anchor="ctr"/>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defRPr/>
            </a:pPr>
            <a:endParaRPr lang="de-DE" altLang="de-DE"/>
          </a:p>
        </p:txBody>
      </p:sp>
      <p:sp>
        <p:nvSpPr>
          <p:cNvPr id="3" name="Rectangle 3">
            <a:extLst>
              <a:ext uri="{FF2B5EF4-FFF2-40B4-BE49-F238E27FC236}">
                <a16:creationId xmlns:a16="http://schemas.microsoft.com/office/drawing/2014/main" id="{6AC37B4D-9A3B-341E-EB10-4DD24E07EF65}"/>
              </a:ext>
            </a:extLst>
          </p:cNvPr>
          <p:cNvSpPr>
            <a:spLocks noChangeArrowheads="1"/>
          </p:cNvSpPr>
          <p:nvPr/>
        </p:nvSpPr>
        <p:spPr bwMode="auto">
          <a:xfrm>
            <a:off x="0" y="5257800"/>
            <a:ext cx="9144000" cy="6858000"/>
          </a:xfrm>
          <a:prstGeom prst="rect">
            <a:avLst/>
          </a:prstGeom>
          <a:noFill/>
          <a:ln>
            <a:noFill/>
          </a:ln>
          <a:effectLst/>
        </p:spPr>
        <p:txBody>
          <a:bodyPr wrap="none" anchor="ctr"/>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defRPr/>
            </a:pPr>
            <a:endParaRPr lang="de-DE" altLang="de-DE"/>
          </a:p>
        </p:txBody>
      </p:sp>
      <p:sp>
        <p:nvSpPr>
          <p:cNvPr id="4" name="Line 16">
            <a:extLst>
              <a:ext uri="{FF2B5EF4-FFF2-40B4-BE49-F238E27FC236}">
                <a16:creationId xmlns:a16="http://schemas.microsoft.com/office/drawing/2014/main" id="{C186F15D-76A5-84EB-61AF-44793AE0C409}"/>
              </a:ext>
            </a:extLst>
          </p:cNvPr>
          <p:cNvSpPr>
            <a:spLocks noChangeShapeType="1"/>
          </p:cNvSpPr>
          <p:nvPr userDrawn="1"/>
        </p:nvSpPr>
        <p:spPr bwMode="auto">
          <a:xfrm>
            <a:off x="431800" y="6527800"/>
            <a:ext cx="3778250" cy="0"/>
          </a:xfrm>
          <a:prstGeom prst="line">
            <a:avLst/>
          </a:prstGeom>
          <a:noFill/>
          <a:ln w="508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 name="Rectangle 17">
            <a:extLst>
              <a:ext uri="{FF2B5EF4-FFF2-40B4-BE49-F238E27FC236}">
                <a16:creationId xmlns:a16="http://schemas.microsoft.com/office/drawing/2014/main" id="{E254666C-B04A-4279-BCF5-8E627830F36B}"/>
              </a:ext>
            </a:extLst>
          </p:cNvPr>
          <p:cNvSpPr>
            <a:spLocks noChangeArrowheads="1"/>
          </p:cNvSpPr>
          <p:nvPr userDrawn="1"/>
        </p:nvSpPr>
        <p:spPr bwMode="auto">
          <a:xfrm>
            <a:off x="2065338" y="6315075"/>
            <a:ext cx="2236787" cy="214313"/>
          </a:xfrm>
          <a:prstGeom prst="rect">
            <a:avLst/>
          </a:prstGeom>
          <a:noFill/>
          <a:ln>
            <a:noFill/>
          </a:ln>
          <a:effectLst/>
        </p:spPr>
        <p:txBody>
          <a:bodyPr wrap="none">
            <a:spAutoFit/>
          </a:bodyPr>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lgn="r">
              <a:spcBef>
                <a:spcPct val="0"/>
              </a:spcBef>
              <a:defRPr/>
            </a:pPr>
            <a:r>
              <a:rPr lang="de-DE" altLang="de-DE" sz="800">
                <a:latin typeface="Arial" panose="020B0604020202020204" pitchFamily="34" charset="0"/>
              </a:rPr>
              <a:t>AUTONOME PROVINZ BOZEN - SÜDTIROL</a:t>
            </a:r>
          </a:p>
        </p:txBody>
      </p:sp>
      <p:sp>
        <p:nvSpPr>
          <p:cNvPr id="6" name="Rectangle 18">
            <a:extLst>
              <a:ext uri="{FF2B5EF4-FFF2-40B4-BE49-F238E27FC236}">
                <a16:creationId xmlns:a16="http://schemas.microsoft.com/office/drawing/2014/main" id="{75164CB8-A65A-A9E6-C694-66BB7CA8D51B}"/>
              </a:ext>
            </a:extLst>
          </p:cNvPr>
          <p:cNvSpPr>
            <a:spLocks noChangeArrowheads="1"/>
          </p:cNvSpPr>
          <p:nvPr userDrawn="1"/>
        </p:nvSpPr>
        <p:spPr bwMode="auto">
          <a:xfrm>
            <a:off x="4832350" y="6315075"/>
            <a:ext cx="2709863" cy="214313"/>
          </a:xfrm>
          <a:prstGeom prst="rect">
            <a:avLst/>
          </a:prstGeom>
          <a:noFill/>
          <a:ln>
            <a:noFill/>
          </a:ln>
          <a:effectLst/>
        </p:spPr>
        <p:txBody>
          <a:bodyPr wrap="none">
            <a:spAutoFit/>
          </a:bodyPr>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spcBef>
                <a:spcPct val="0"/>
              </a:spcBef>
              <a:defRPr/>
            </a:pPr>
            <a:r>
              <a:rPr lang="it-IT" altLang="de-DE" sz="800">
                <a:latin typeface="Arial" panose="020B0604020202020204" pitchFamily="34" charset="0"/>
              </a:rPr>
              <a:t>PROVINCIA AUTONOMA DI BOLZANO - ALTO ADIGE</a:t>
            </a:r>
          </a:p>
        </p:txBody>
      </p:sp>
      <p:sp>
        <p:nvSpPr>
          <p:cNvPr id="7" name="Text Box 19">
            <a:extLst>
              <a:ext uri="{FF2B5EF4-FFF2-40B4-BE49-F238E27FC236}">
                <a16:creationId xmlns:a16="http://schemas.microsoft.com/office/drawing/2014/main" id="{87C064F4-1AA5-54DF-AB79-5A9DF42FA02C}"/>
              </a:ext>
            </a:extLst>
          </p:cNvPr>
          <p:cNvSpPr txBox="1">
            <a:spLocks noChangeArrowheads="1"/>
          </p:cNvSpPr>
          <p:nvPr userDrawn="1"/>
        </p:nvSpPr>
        <p:spPr bwMode="auto">
          <a:xfrm>
            <a:off x="4832350" y="6484938"/>
            <a:ext cx="2300288" cy="257175"/>
          </a:xfrm>
          <a:prstGeom prst="rect">
            <a:avLst/>
          </a:prstGeom>
          <a:noFill/>
          <a:ln>
            <a:noFill/>
          </a:ln>
          <a:effectLst/>
        </p:spPr>
        <p:txBody>
          <a:bodyPr wrap="none">
            <a:spAutoFit/>
          </a:bodyPr>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lnSpc>
                <a:spcPts val="1300"/>
              </a:lnSpc>
              <a:spcBef>
                <a:spcPct val="0"/>
              </a:spcBef>
              <a:defRPr/>
            </a:pPr>
            <a:r>
              <a:rPr lang="it-IT" altLang="de-DE" sz="700" b="1">
                <a:latin typeface="Arial" panose="020B0604020202020204" pitchFamily="34" charset="0"/>
              </a:rPr>
              <a:t>Titolo della presentazione, Nome relatore/relatrice</a:t>
            </a:r>
          </a:p>
        </p:txBody>
      </p:sp>
      <p:sp>
        <p:nvSpPr>
          <p:cNvPr id="8" name="Text Box 20">
            <a:extLst>
              <a:ext uri="{FF2B5EF4-FFF2-40B4-BE49-F238E27FC236}">
                <a16:creationId xmlns:a16="http://schemas.microsoft.com/office/drawing/2014/main" id="{37D1D179-12AA-65FB-183A-6F7247240521}"/>
              </a:ext>
            </a:extLst>
          </p:cNvPr>
          <p:cNvSpPr txBox="1">
            <a:spLocks noChangeArrowheads="1"/>
          </p:cNvSpPr>
          <p:nvPr userDrawn="1"/>
        </p:nvSpPr>
        <p:spPr bwMode="auto">
          <a:xfrm>
            <a:off x="2065338" y="6484938"/>
            <a:ext cx="2238375" cy="257175"/>
          </a:xfrm>
          <a:prstGeom prst="rect">
            <a:avLst/>
          </a:prstGeom>
          <a:noFill/>
          <a:ln>
            <a:noFill/>
          </a:ln>
          <a:effectLst/>
        </p:spPr>
        <p:txBody>
          <a:bodyPr wrap="none">
            <a:spAutoFit/>
          </a:bodyPr>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lgn="r">
              <a:lnSpc>
                <a:spcPts val="1300"/>
              </a:lnSpc>
              <a:spcBef>
                <a:spcPct val="0"/>
              </a:spcBef>
              <a:defRPr/>
            </a:pPr>
            <a:r>
              <a:rPr lang="de-DE" altLang="de-DE" sz="700" b="1">
                <a:latin typeface="Arial" panose="020B0604020202020204" pitchFamily="34" charset="0"/>
              </a:rPr>
              <a:t>Titel der Präsentation, Name Referent/Referentin</a:t>
            </a:r>
            <a:endParaRPr lang="de-DE" altLang="de-DE" sz="700">
              <a:latin typeface="Arial" panose="020B0604020202020204" pitchFamily="34" charset="0"/>
            </a:endParaRPr>
          </a:p>
        </p:txBody>
      </p:sp>
      <p:sp>
        <p:nvSpPr>
          <p:cNvPr id="9" name="Text Box 21">
            <a:extLst>
              <a:ext uri="{FF2B5EF4-FFF2-40B4-BE49-F238E27FC236}">
                <a16:creationId xmlns:a16="http://schemas.microsoft.com/office/drawing/2014/main" id="{D6A2FDF5-A4EF-0FA0-C438-8B9C2E1C499A}"/>
              </a:ext>
            </a:extLst>
          </p:cNvPr>
          <p:cNvSpPr txBox="1">
            <a:spLocks noChangeArrowheads="1"/>
          </p:cNvSpPr>
          <p:nvPr userDrawn="1"/>
        </p:nvSpPr>
        <p:spPr bwMode="auto">
          <a:xfrm>
            <a:off x="431800" y="404813"/>
            <a:ext cx="3706813" cy="5578475"/>
          </a:xfrm>
          <a:prstGeom prst="rect">
            <a:avLst/>
          </a:prstGeom>
          <a:noFill/>
          <a:ln>
            <a:noFill/>
          </a:ln>
          <a:effectLst/>
        </p:spPr>
        <p:txBody>
          <a:bodyPr lIns="0" tIns="0" rIns="0" bIns="0"/>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spcBef>
                <a:spcPct val="0"/>
              </a:spcBef>
              <a:defRPr/>
            </a:pPr>
            <a:r>
              <a:rPr lang="de-DE" altLang="de-DE" sz="3000" b="1">
                <a:latin typeface="Arial" panose="020B0604020202020204" pitchFamily="34" charset="0"/>
              </a:rPr>
              <a:t>Titel</a:t>
            </a:r>
          </a:p>
          <a:p>
            <a:pPr>
              <a:spcBef>
                <a:spcPct val="0"/>
              </a:spcBef>
              <a:defRPr/>
            </a:pPr>
            <a:r>
              <a:rPr lang="de-DE" altLang="de-DE" sz="1400">
                <a:latin typeface="Arial" panose="020B0604020202020204" pitchFamily="34" charset="0"/>
              </a:rPr>
              <a:t>Text</a:t>
            </a:r>
          </a:p>
        </p:txBody>
      </p:sp>
      <p:sp>
        <p:nvSpPr>
          <p:cNvPr id="10" name="Line 22">
            <a:extLst>
              <a:ext uri="{FF2B5EF4-FFF2-40B4-BE49-F238E27FC236}">
                <a16:creationId xmlns:a16="http://schemas.microsoft.com/office/drawing/2014/main" id="{E38062E8-B98C-6B76-E519-A8964BDE760F}"/>
              </a:ext>
            </a:extLst>
          </p:cNvPr>
          <p:cNvSpPr>
            <a:spLocks noChangeShapeType="1"/>
          </p:cNvSpPr>
          <p:nvPr userDrawn="1"/>
        </p:nvSpPr>
        <p:spPr bwMode="auto">
          <a:xfrm>
            <a:off x="4929188" y="6527800"/>
            <a:ext cx="3778250" cy="0"/>
          </a:xfrm>
          <a:prstGeom prst="line">
            <a:avLst/>
          </a:prstGeom>
          <a:noFill/>
          <a:ln w="508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 name="Text Box 23">
            <a:extLst>
              <a:ext uri="{FF2B5EF4-FFF2-40B4-BE49-F238E27FC236}">
                <a16:creationId xmlns:a16="http://schemas.microsoft.com/office/drawing/2014/main" id="{B48A1395-1EAE-8A80-FA27-5851577EC1D1}"/>
              </a:ext>
            </a:extLst>
          </p:cNvPr>
          <p:cNvSpPr txBox="1">
            <a:spLocks noChangeArrowheads="1"/>
          </p:cNvSpPr>
          <p:nvPr userDrawn="1"/>
        </p:nvSpPr>
        <p:spPr bwMode="auto">
          <a:xfrm>
            <a:off x="428625" y="723900"/>
            <a:ext cx="3705225" cy="519113"/>
          </a:xfrm>
          <a:prstGeom prst="rect">
            <a:avLst/>
          </a:prstGeom>
          <a:noFill/>
          <a:ln>
            <a:noFill/>
          </a:ln>
          <a:effectLst/>
        </p:spPr>
        <p:txBody>
          <a:bodyPr>
            <a:spAutoFit/>
          </a:bodyPr>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defRPr/>
            </a:pPr>
            <a:endParaRPr lang="it-IT" altLang="de-DE"/>
          </a:p>
        </p:txBody>
      </p:sp>
      <p:sp>
        <p:nvSpPr>
          <p:cNvPr id="12" name="Text Box 24">
            <a:extLst>
              <a:ext uri="{FF2B5EF4-FFF2-40B4-BE49-F238E27FC236}">
                <a16:creationId xmlns:a16="http://schemas.microsoft.com/office/drawing/2014/main" id="{C34E291F-B931-306C-B061-651282A29A67}"/>
              </a:ext>
            </a:extLst>
          </p:cNvPr>
          <p:cNvSpPr txBox="1">
            <a:spLocks noChangeArrowheads="1"/>
          </p:cNvSpPr>
          <p:nvPr userDrawn="1"/>
        </p:nvSpPr>
        <p:spPr bwMode="auto">
          <a:xfrm>
            <a:off x="5000625" y="404813"/>
            <a:ext cx="3705225" cy="5578475"/>
          </a:xfrm>
          <a:prstGeom prst="rect">
            <a:avLst/>
          </a:prstGeom>
          <a:noFill/>
          <a:ln>
            <a:noFill/>
          </a:ln>
          <a:effectLst/>
        </p:spPr>
        <p:txBody>
          <a:bodyPr lIns="0" tIns="0" rIns="0" bIns="0"/>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spcBef>
                <a:spcPct val="0"/>
              </a:spcBef>
              <a:defRPr/>
            </a:pPr>
            <a:r>
              <a:rPr lang="it-IT" altLang="de-DE" sz="3000" b="1">
                <a:latin typeface="Arial" panose="020B0604020202020204" pitchFamily="34" charset="0"/>
              </a:rPr>
              <a:t>Titolo</a:t>
            </a:r>
          </a:p>
          <a:p>
            <a:pPr>
              <a:spcBef>
                <a:spcPct val="0"/>
              </a:spcBef>
              <a:defRPr/>
            </a:pPr>
            <a:r>
              <a:rPr lang="it-IT" altLang="de-DE" sz="1400">
                <a:latin typeface="Arial" panose="020B0604020202020204" pitchFamily="34" charset="0"/>
              </a:rPr>
              <a:t>Testo</a:t>
            </a:r>
          </a:p>
        </p:txBody>
      </p:sp>
      <p:pic>
        <p:nvPicPr>
          <p:cNvPr id="13" name="Picture 25">
            <a:extLst>
              <a:ext uri="{FF2B5EF4-FFF2-40B4-BE49-F238E27FC236}">
                <a16:creationId xmlns:a16="http://schemas.microsoft.com/office/drawing/2014/main" id="{7A1F751E-EE9A-94C0-D25B-046803A9EF6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4200" y="6310313"/>
            <a:ext cx="3460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3398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Vertikaler Textplatzhalter 2"/>
          <p:cNvSpPr>
            <a:spLocks noGrp="1"/>
          </p:cNvSpPr>
          <p:nvPr>
            <p:ph type="body" orient="vert" idx="1"/>
          </p:nvPr>
        </p:nvSpPr>
        <p:spPr>
          <a:xfrm>
            <a:off x="628650" y="1825625"/>
            <a:ext cx="7886700" cy="43513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729951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a:prstGeom prst="rect">
            <a:avLst/>
          </a:prstGeom>
        </p:spPr>
        <p:txBody>
          <a:bodyPr vert="eaVert"/>
          <a:lstStyle/>
          <a:p>
            <a:r>
              <a:rPr lang="de-DE"/>
              <a:t>Mastertitelformat bearbeiten</a:t>
            </a:r>
          </a:p>
        </p:txBody>
      </p:sp>
      <p:sp>
        <p:nvSpPr>
          <p:cNvPr id="3" name="Vertikaler Textplatzhalter 2"/>
          <p:cNvSpPr>
            <a:spLocks noGrp="1"/>
          </p:cNvSpPr>
          <p:nvPr>
            <p:ph type="body" orient="vert" idx="1"/>
          </p:nvPr>
        </p:nvSpPr>
        <p:spPr>
          <a:xfrm>
            <a:off x="628650" y="365125"/>
            <a:ext cx="5762625" cy="58118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323782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05C598E-3D8F-0FA7-49EE-C6899ADDC513}"/>
              </a:ext>
            </a:extLst>
          </p:cNvPr>
          <p:cNvPicPr>
            <a:picLocks noChangeAspect="1"/>
          </p:cNvPicPr>
          <p:nvPr userDrawn="1"/>
        </p:nvPicPr>
        <p:blipFill>
          <a:blip r:embed="rId2"/>
          <a:stretch>
            <a:fillRect/>
          </a:stretch>
        </p:blipFill>
        <p:spPr>
          <a:xfrm>
            <a:off x="6857637" y="2306740"/>
            <a:ext cx="2286364" cy="4551260"/>
          </a:xfrm>
          <a:prstGeom prst="rect">
            <a:avLst/>
          </a:prstGeom>
        </p:spPr>
      </p:pic>
      <p:sp>
        <p:nvSpPr>
          <p:cNvPr id="2" name="Titel 1">
            <a:extLst>
              <a:ext uri="{FF2B5EF4-FFF2-40B4-BE49-F238E27FC236}">
                <a16:creationId xmlns:a16="http://schemas.microsoft.com/office/drawing/2014/main" id="{BBBEAA78-B4AD-6F4E-1EC8-307CEC758F95}"/>
              </a:ext>
            </a:extLst>
          </p:cNvPr>
          <p:cNvSpPr>
            <a:spLocks noGrp="1"/>
          </p:cNvSpPr>
          <p:nvPr>
            <p:ph type="ctrTitle" hasCustomPrompt="1"/>
          </p:nvPr>
        </p:nvSpPr>
        <p:spPr>
          <a:xfrm>
            <a:off x="962382" y="1955228"/>
            <a:ext cx="5275578" cy="3356899"/>
          </a:xfrm>
        </p:spPr>
        <p:txBody>
          <a:bodyPr anchor="b">
            <a:normAutofit/>
          </a:bodyPr>
          <a:lstStyle>
            <a:lvl1pPr algn="l">
              <a:defRPr sz="3600" baseline="0"/>
            </a:lvl1pPr>
          </a:lstStyle>
          <a:p>
            <a:r>
              <a:rPr lang="de-DE"/>
              <a:t>Titel der </a:t>
            </a:r>
            <a:br>
              <a:rPr lang="de-DE"/>
            </a:br>
            <a:r>
              <a:rPr lang="de-DE"/>
              <a:t>Präsentation</a:t>
            </a:r>
            <a:endParaRPr lang="de-IT"/>
          </a:p>
        </p:txBody>
      </p:sp>
      <p:sp>
        <p:nvSpPr>
          <p:cNvPr id="3" name="Untertitel 2">
            <a:extLst>
              <a:ext uri="{FF2B5EF4-FFF2-40B4-BE49-F238E27FC236}">
                <a16:creationId xmlns:a16="http://schemas.microsoft.com/office/drawing/2014/main" id="{071C563B-BBC8-CE54-92C1-466F6471DCBC}"/>
              </a:ext>
            </a:extLst>
          </p:cNvPr>
          <p:cNvSpPr>
            <a:spLocks noGrp="1"/>
          </p:cNvSpPr>
          <p:nvPr>
            <p:ph type="subTitle" idx="1" hasCustomPrompt="1"/>
          </p:nvPr>
        </p:nvSpPr>
        <p:spPr>
          <a:xfrm>
            <a:off x="962382" y="5580548"/>
            <a:ext cx="5275578" cy="817338"/>
          </a:xfrm>
        </p:spPr>
        <p:txBody>
          <a:bodyPr>
            <a:normAutofit/>
          </a:bodyPr>
          <a:lstStyle>
            <a:lvl1pPr marL="0" indent="0" algn="l">
              <a:buNone/>
              <a:defRPr sz="135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Datum, Referent/Referentin</a:t>
            </a:r>
            <a:endParaRPr lang="de-IT"/>
          </a:p>
        </p:txBody>
      </p:sp>
      <p:pic>
        <p:nvPicPr>
          <p:cNvPr id="10" name="Grafik 9">
            <a:extLst>
              <a:ext uri="{FF2B5EF4-FFF2-40B4-BE49-F238E27FC236}">
                <a16:creationId xmlns:a16="http://schemas.microsoft.com/office/drawing/2014/main" id="{D69FC11E-A25A-B1F7-1241-8287F4836E36}"/>
              </a:ext>
            </a:extLst>
          </p:cNvPr>
          <p:cNvPicPr>
            <a:picLocks noChangeAspect="1"/>
          </p:cNvPicPr>
          <p:nvPr userDrawn="1"/>
        </p:nvPicPr>
        <p:blipFill>
          <a:blip r:embed="rId3"/>
          <a:srcRect/>
          <a:stretch/>
        </p:blipFill>
        <p:spPr>
          <a:xfrm>
            <a:off x="374487" y="541650"/>
            <a:ext cx="1882772" cy="629718"/>
          </a:xfrm>
          <a:prstGeom prst="rect">
            <a:avLst/>
          </a:prstGeom>
        </p:spPr>
      </p:pic>
    </p:spTree>
    <p:extLst>
      <p:ext uri="{BB962C8B-B14F-4D97-AF65-F5344CB8AC3E}">
        <p14:creationId xmlns:p14="http://schemas.microsoft.com/office/powerpoint/2010/main" val="41126048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F5C8DA0-975C-D327-15C4-94F0F35DB905}"/>
              </a:ext>
            </a:extLst>
          </p:cNvPr>
          <p:cNvSpPr>
            <a:spLocks noGrp="1"/>
          </p:cNvSpPr>
          <p:nvPr>
            <p:ph type="dt" sz="half" idx="10"/>
          </p:nvPr>
        </p:nvSpPr>
        <p:spPr/>
        <p:txBody>
          <a:bodyPr/>
          <a:lstStyle>
            <a:lvl1pPr>
              <a:defRPr/>
            </a:lvl1pPr>
          </a:lstStyle>
          <a:p>
            <a:pPr>
              <a:defRPr/>
            </a:pPr>
            <a:fld id="{7CA66E68-7AEB-4894-B848-1AE600F07EA1}" type="datetimeFigureOut">
              <a:rPr lang="de-DE"/>
              <a:pPr>
                <a:defRPr/>
              </a:pPr>
              <a:t>21.05.2026</a:t>
            </a:fld>
            <a:endParaRPr lang="de-DE"/>
          </a:p>
        </p:txBody>
      </p:sp>
      <p:sp>
        <p:nvSpPr>
          <p:cNvPr id="5" name="Fußzeilenplatzhalter 4">
            <a:extLst>
              <a:ext uri="{FF2B5EF4-FFF2-40B4-BE49-F238E27FC236}">
                <a16:creationId xmlns:a16="http://schemas.microsoft.com/office/drawing/2014/main" id="{229E6EF4-4725-F899-CE19-D7EF061EF599}"/>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62918633-D134-07FA-3F94-38D2CFD03747}"/>
              </a:ext>
            </a:extLst>
          </p:cNvPr>
          <p:cNvSpPr>
            <a:spLocks noGrp="1"/>
          </p:cNvSpPr>
          <p:nvPr>
            <p:ph type="sldNum" sz="quarter" idx="12"/>
          </p:nvPr>
        </p:nvSpPr>
        <p:spPr/>
        <p:txBody>
          <a:bodyPr/>
          <a:lstStyle>
            <a:lvl1pPr>
              <a:defRPr/>
            </a:lvl1pPr>
          </a:lstStyle>
          <a:p>
            <a:pPr>
              <a:defRPr/>
            </a:pPr>
            <a:fld id="{5AE2EAE2-31B4-4B69-B00E-278BE904E1FE}" type="slidenum">
              <a:rPr lang="de-DE"/>
              <a:pPr>
                <a:defRPr/>
              </a:pPr>
              <a:t>‹Nr.›</a:t>
            </a:fld>
            <a:endParaRPr lang="de-DE"/>
          </a:p>
        </p:txBody>
      </p:sp>
    </p:spTree>
    <p:extLst>
      <p:ext uri="{BB962C8B-B14F-4D97-AF65-F5344CB8AC3E}">
        <p14:creationId xmlns:p14="http://schemas.microsoft.com/office/powerpoint/2010/main" val="1447351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74FD2FC-B400-D648-75A3-757CE163DC05}"/>
              </a:ext>
            </a:extLst>
          </p:cNvPr>
          <p:cNvSpPr>
            <a:spLocks noGrp="1"/>
          </p:cNvSpPr>
          <p:nvPr>
            <p:ph type="dt" sz="half" idx="10"/>
          </p:nvPr>
        </p:nvSpPr>
        <p:spPr/>
        <p:txBody>
          <a:bodyPr/>
          <a:lstStyle>
            <a:lvl1pPr>
              <a:defRPr/>
            </a:lvl1pPr>
          </a:lstStyle>
          <a:p>
            <a:pPr>
              <a:defRPr/>
            </a:pPr>
            <a:fld id="{A831FF4D-53EF-4316-9062-41DF607C46AD}" type="datetimeFigureOut">
              <a:rPr lang="de-DE"/>
              <a:pPr>
                <a:defRPr/>
              </a:pPr>
              <a:t>21.05.2026</a:t>
            </a:fld>
            <a:endParaRPr lang="de-DE"/>
          </a:p>
        </p:txBody>
      </p:sp>
      <p:sp>
        <p:nvSpPr>
          <p:cNvPr id="5" name="Fußzeilenplatzhalter 4">
            <a:extLst>
              <a:ext uri="{FF2B5EF4-FFF2-40B4-BE49-F238E27FC236}">
                <a16:creationId xmlns:a16="http://schemas.microsoft.com/office/drawing/2014/main" id="{D2865191-204B-677F-0EC1-5E0736909A50}"/>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3B50B378-E8BE-0278-1359-C466D9ACC3A7}"/>
              </a:ext>
            </a:extLst>
          </p:cNvPr>
          <p:cNvSpPr>
            <a:spLocks noGrp="1"/>
          </p:cNvSpPr>
          <p:nvPr>
            <p:ph type="sldNum" sz="quarter" idx="12"/>
          </p:nvPr>
        </p:nvSpPr>
        <p:spPr/>
        <p:txBody>
          <a:bodyPr/>
          <a:lstStyle>
            <a:lvl1pPr>
              <a:defRPr/>
            </a:lvl1pPr>
          </a:lstStyle>
          <a:p>
            <a:pPr>
              <a:defRPr/>
            </a:pPr>
            <a:fld id="{27173E38-33D6-42BB-BE6D-00BA0A8D3D7B}" type="slidenum">
              <a:rPr lang="de-DE"/>
              <a:pPr>
                <a:defRPr/>
              </a:pPr>
              <a:t>‹Nr.›</a:t>
            </a:fld>
            <a:endParaRPr lang="de-DE"/>
          </a:p>
        </p:txBody>
      </p:sp>
    </p:spTree>
    <p:extLst>
      <p:ext uri="{BB962C8B-B14F-4D97-AF65-F5344CB8AC3E}">
        <p14:creationId xmlns:p14="http://schemas.microsoft.com/office/powerpoint/2010/main" val="3235679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A1035F3-6407-5D24-C5C1-55C7E95F7201}"/>
              </a:ext>
            </a:extLst>
          </p:cNvPr>
          <p:cNvSpPr>
            <a:spLocks noGrp="1"/>
          </p:cNvSpPr>
          <p:nvPr>
            <p:ph type="dt" sz="half" idx="10"/>
          </p:nvPr>
        </p:nvSpPr>
        <p:spPr/>
        <p:txBody>
          <a:bodyPr/>
          <a:lstStyle>
            <a:lvl1pPr>
              <a:defRPr/>
            </a:lvl1pPr>
          </a:lstStyle>
          <a:p>
            <a:pPr>
              <a:defRPr/>
            </a:pPr>
            <a:fld id="{535AE41F-6A4E-43C8-8B07-4D211FB75BB3}" type="datetimeFigureOut">
              <a:rPr lang="de-DE"/>
              <a:pPr>
                <a:defRPr/>
              </a:pPr>
              <a:t>21.05.2026</a:t>
            </a:fld>
            <a:endParaRPr lang="de-DE"/>
          </a:p>
        </p:txBody>
      </p:sp>
      <p:sp>
        <p:nvSpPr>
          <p:cNvPr id="5" name="Fußzeilenplatzhalter 4">
            <a:extLst>
              <a:ext uri="{FF2B5EF4-FFF2-40B4-BE49-F238E27FC236}">
                <a16:creationId xmlns:a16="http://schemas.microsoft.com/office/drawing/2014/main" id="{D81936EB-BE62-38FB-B5FD-3B1279164860}"/>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CF2409CE-D3E7-B48D-7E2E-5CB4F61C3D1A}"/>
              </a:ext>
            </a:extLst>
          </p:cNvPr>
          <p:cNvSpPr>
            <a:spLocks noGrp="1"/>
          </p:cNvSpPr>
          <p:nvPr>
            <p:ph type="sldNum" sz="quarter" idx="12"/>
          </p:nvPr>
        </p:nvSpPr>
        <p:spPr/>
        <p:txBody>
          <a:bodyPr/>
          <a:lstStyle>
            <a:lvl1pPr>
              <a:defRPr/>
            </a:lvl1pPr>
          </a:lstStyle>
          <a:p>
            <a:pPr>
              <a:defRPr/>
            </a:pPr>
            <a:fld id="{35A99545-6856-400B-97A8-B0036946869E}" type="slidenum">
              <a:rPr lang="de-DE"/>
              <a:pPr>
                <a:defRPr/>
              </a:pPr>
              <a:t>‹Nr.›</a:t>
            </a:fld>
            <a:endParaRPr lang="de-DE"/>
          </a:p>
        </p:txBody>
      </p:sp>
    </p:spTree>
    <p:extLst>
      <p:ext uri="{BB962C8B-B14F-4D97-AF65-F5344CB8AC3E}">
        <p14:creationId xmlns:p14="http://schemas.microsoft.com/office/powerpoint/2010/main" val="3701441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62865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a:extLst>
              <a:ext uri="{FF2B5EF4-FFF2-40B4-BE49-F238E27FC236}">
                <a16:creationId xmlns:a16="http://schemas.microsoft.com/office/drawing/2014/main" id="{66FFCC1C-3D78-3E6B-F170-66BC8264FD15}"/>
              </a:ext>
            </a:extLst>
          </p:cNvPr>
          <p:cNvSpPr>
            <a:spLocks noGrp="1"/>
          </p:cNvSpPr>
          <p:nvPr>
            <p:ph type="dt" sz="half" idx="10"/>
          </p:nvPr>
        </p:nvSpPr>
        <p:spPr/>
        <p:txBody>
          <a:bodyPr/>
          <a:lstStyle>
            <a:lvl1pPr>
              <a:defRPr/>
            </a:lvl1pPr>
          </a:lstStyle>
          <a:p>
            <a:pPr>
              <a:defRPr/>
            </a:pPr>
            <a:fld id="{32878272-E20A-449E-9F04-74186E4E8348}" type="datetimeFigureOut">
              <a:rPr lang="de-DE"/>
              <a:pPr>
                <a:defRPr/>
              </a:pPr>
              <a:t>21.05.2026</a:t>
            </a:fld>
            <a:endParaRPr lang="de-DE"/>
          </a:p>
        </p:txBody>
      </p:sp>
      <p:sp>
        <p:nvSpPr>
          <p:cNvPr id="6" name="Fußzeilenplatzhalter 4">
            <a:extLst>
              <a:ext uri="{FF2B5EF4-FFF2-40B4-BE49-F238E27FC236}">
                <a16:creationId xmlns:a16="http://schemas.microsoft.com/office/drawing/2014/main" id="{27F7B6B7-7662-E518-D1D8-474C54D7CAC3}"/>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64BCECC9-9CF5-7B58-E346-1DB87BE7CD1B}"/>
              </a:ext>
            </a:extLst>
          </p:cNvPr>
          <p:cNvSpPr>
            <a:spLocks noGrp="1"/>
          </p:cNvSpPr>
          <p:nvPr>
            <p:ph type="sldNum" sz="quarter" idx="12"/>
          </p:nvPr>
        </p:nvSpPr>
        <p:spPr/>
        <p:txBody>
          <a:bodyPr/>
          <a:lstStyle>
            <a:lvl1pPr>
              <a:defRPr/>
            </a:lvl1pPr>
          </a:lstStyle>
          <a:p>
            <a:pPr>
              <a:defRPr/>
            </a:pPr>
            <a:fld id="{561E2D06-0E15-4370-B45F-2F83AF68A396}" type="slidenum">
              <a:rPr lang="de-DE"/>
              <a:pPr>
                <a:defRPr/>
              </a:pPr>
              <a:t>‹Nr.›</a:t>
            </a:fld>
            <a:endParaRPr lang="de-DE"/>
          </a:p>
        </p:txBody>
      </p:sp>
    </p:spTree>
    <p:extLst>
      <p:ext uri="{BB962C8B-B14F-4D97-AF65-F5344CB8AC3E}">
        <p14:creationId xmlns:p14="http://schemas.microsoft.com/office/powerpoint/2010/main" val="1578474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a:extLst>
              <a:ext uri="{FF2B5EF4-FFF2-40B4-BE49-F238E27FC236}">
                <a16:creationId xmlns:a16="http://schemas.microsoft.com/office/drawing/2014/main" id="{EAE9EBF6-C5B6-C27D-E09D-C01F861D4B79}"/>
              </a:ext>
            </a:extLst>
          </p:cNvPr>
          <p:cNvSpPr>
            <a:spLocks noGrp="1"/>
          </p:cNvSpPr>
          <p:nvPr>
            <p:ph type="dt" sz="half" idx="10"/>
          </p:nvPr>
        </p:nvSpPr>
        <p:spPr/>
        <p:txBody>
          <a:bodyPr/>
          <a:lstStyle>
            <a:lvl1pPr>
              <a:defRPr/>
            </a:lvl1pPr>
          </a:lstStyle>
          <a:p>
            <a:pPr>
              <a:defRPr/>
            </a:pPr>
            <a:fld id="{0B2887E8-835B-4E8F-AF55-DCBA45A433E3}" type="datetimeFigureOut">
              <a:rPr lang="de-DE"/>
              <a:pPr>
                <a:defRPr/>
              </a:pPr>
              <a:t>21.05.2026</a:t>
            </a:fld>
            <a:endParaRPr lang="de-DE"/>
          </a:p>
        </p:txBody>
      </p:sp>
      <p:sp>
        <p:nvSpPr>
          <p:cNvPr id="8" name="Fußzeilenplatzhalter 4">
            <a:extLst>
              <a:ext uri="{FF2B5EF4-FFF2-40B4-BE49-F238E27FC236}">
                <a16:creationId xmlns:a16="http://schemas.microsoft.com/office/drawing/2014/main" id="{EEEFB7BC-B494-9B75-C733-B54657988881}"/>
              </a:ext>
            </a:extLst>
          </p:cNvPr>
          <p:cNvSpPr>
            <a:spLocks noGrp="1"/>
          </p:cNvSpPr>
          <p:nvPr>
            <p:ph type="ftr" sz="quarter" idx="11"/>
          </p:nvPr>
        </p:nvSpPr>
        <p:spPr/>
        <p:txBody>
          <a:bodyPr/>
          <a:lstStyle>
            <a:lvl1pPr>
              <a:defRPr/>
            </a:lvl1pPr>
          </a:lstStyle>
          <a:p>
            <a:pPr>
              <a:defRPr/>
            </a:pPr>
            <a:endParaRPr lang="de-DE"/>
          </a:p>
        </p:txBody>
      </p:sp>
      <p:sp>
        <p:nvSpPr>
          <p:cNvPr id="9" name="Foliennummernplatzhalter 5">
            <a:extLst>
              <a:ext uri="{FF2B5EF4-FFF2-40B4-BE49-F238E27FC236}">
                <a16:creationId xmlns:a16="http://schemas.microsoft.com/office/drawing/2014/main" id="{A1C3D89E-528B-B5CB-8E04-D055E27349B1}"/>
              </a:ext>
            </a:extLst>
          </p:cNvPr>
          <p:cNvSpPr>
            <a:spLocks noGrp="1"/>
          </p:cNvSpPr>
          <p:nvPr>
            <p:ph type="sldNum" sz="quarter" idx="12"/>
          </p:nvPr>
        </p:nvSpPr>
        <p:spPr/>
        <p:txBody>
          <a:bodyPr/>
          <a:lstStyle>
            <a:lvl1pPr>
              <a:defRPr/>
            </a:lvl1pPr>
          </a:lstStyle>
          <a:p>
            <a:pPr>
              <a:defRPr/>
            </a:pPr>
            <a:fld id="{17616AC0-8D31-48DE-9116-9F1EC0E5E524}" type="slidenum">
              <a:rPr lang="de-DE"/>
              <a:pPr>
                <a:defRPr/>
              </a:pPr>
              <a:t>‹Nr.›</a:t>
            </a:fld>
            <a:endParaRPr lang="de-DE"/>
          </a:p>
        </p:txBody>
      </p:sp>
    </p:spTree>
    <p:extLst>
      <p:ext uri="{BB962C8B-B14F-4D97-AF65-F5344CB8AC3E}">
        <p14:creationId xmlns:p14="http://schemas.microsoft.com/office/powerpoint/2010/main" val="3457652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3">
            <a:extLst>
              <a:ext uri="{FF2B5EF4-FFF2-40B4-BE49-F238E27FC236}">
                <a16:creationId xmlns:a16="http://schemas.microsoft.com/office/drawing/2014/main" id="{302F4E07-1EAF-2610-DA55-49B60ABD26A3}"/>
              </a:ext>
            </a:extLst>
          </p:cNvPr>
          <p:cNvSpPr>
            <a:spLocks noGrp="1"/>
          </p:cNvSpPr>
          <p:nvPr>
            <p:ph type="dt" sz="half" idx="10"/>
          </p:nvPr>
        </p:nvSpPr>
        <p:spPr/>
        <p:txBody>
          <a:bodyPr/>
          <a:lstStyle>
            <a:lvl1pPr>
              <a:defRPr/>
            </a:lvl1pPr>
          </a:lstStyle>
          <a:p>
            <a:pPr>
              <a:defRPr/>
            </a:pPr>
            <a:fld id="{D1617AD7-8563-4BFD-B7BC-126B158620CA}" type="datetimeFigureOut">
              <a:rPr lang="de-DE"/>
              <a:pPr>
                <a:defRPr/>
              </a:pPr>
              <a:t>21.05.2026</a:t>
            </a:fld>
            <a:endParaRPr lang="de-DE"/>
          </a:p>
        </p:txBody>
      </p:sp>
      <p:sp>
        <p:nvSpPr>
          <p:cNvPr id="4" name="Fußzeilenplatzhalter 4">
            <a:extLst>
              <a:ext uri="{FF2B5EF4-FFF2-40B4-BE49-F238E27FC236}">
                <a16:creationId xmlns:a16="http://schemas.microsoft.com/office/drawing/2014/main" id="{45FF0BD9-7D07-0142-1430-3125B47F4B83}"/>
              </a:ext>
            </a:extLst>
          </p:cNvPr>
          <p:cNvSpPr>
            <a:spLocks noGrp="1"/>
          </p:cNvSpPr>
          <p:nvPr>
            <p:ph type="ftr" sz="quarter" idx="11"/>
          </p:nvPr>
        </p:nvSpPr>
        <p:spPr/>
        <p:txBody>
          <a:bodyPr/>
          <a:lstStyle>
            <a:lvl1pPr>
              <a:defRPr/>
            </a:lvl1pPr>
          </a:lstStyle>
          <a:p>
            <a:pPr>
              <a:defRPr/>
            </a:pPr>
            <a:endParaRPr lang="de-DE"/>
          </a:p>
        </p:txBody>
      </p:sp>
      <p:sp>
        <p:nvSpPr>
          <p:cNvPr id="5" name="Foliennummernplatzhalter 5">
            <a:extLst>
              <a:ext uri="{FF2B5EF4-FFF2-40B4-BE49-F238E27FC236}">
                <a16:creationId xmlns:a16="http://schemas.microsoft.com/office/drawing/2014/main" id="{10B6A61D-10E1-8B62-FDF2-48747B4007DF}"/>
              </a:ext>
            </a:extLst>
          </p:cNvPr>
          <p:cNvSpPr>
            <a:spLocks noGrp="1"/>
          </p:cNvSpPr>
          <p:nvPr>
            <p:ph type="sldNum" sz="quarter" idx="12"/>
          </p:nvPr>
        </p:nvSpPr>
        <p:spPr/>
        <p:txBody>
          <a:bodyPr/>
          <a:lstStyle>
            <a:lvl1pPr>
              <a:defRPr/>
            </a:lvl1pPr>
          </a:lstStyle>
          <a:p>
            <a:pPr>
              <a:defRPr/>
            </a:pPr>
            <a:fld id="{21D84037-D9F8-4529-975B-ADA8B459C6E9}" type="slidenum">
              <a:rPr lang="de-DE"/>
              <a:pPr>
                <a:defRPr/>
              </a:pPr>
              <a:t>‹Nr.›</a:t>
            </a:fld>
            <a:endParaRPr lang="de-DE"/>
          </a:p>
        </p:txBody>
      </p:sp>
    </p:spTree>
    <p:extLst>
      <p:ext uri="{BB962C8B-B14F-4D97-AF65-F5344CB8AC3E}">
        <p14:creationId xmlns:p14="http://schemas.microsoft.com/office/powerpoint/2010/main" val="2829705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4712BDAF-38D4-854C-215D-670B53D772C8}"/>
              </a:ext>
            </a:extLst>
          </p:cNvPr>
          <p:cNvSpPr>
            <a:spLocks noGrp="1"/>
          </p:cNvSpPr>
          <p:nvPr>
            <p:ph type="dt" sz="half" idx="10"/>
          </p:nvPr>
        </p:nvSpPr>
        <p:spPr/>
        <p:txBody>
          <a:bodyPr/>
          <a:lstStyle>
            <a:lvl1pPr>
              <a:defRPr/>
            </a:lvl1pPr>
          </a:lstStyle>
          <a:p>
            <a:pPr>
              <a:defRPr/>
            </a:pPr>
            <a:fld id="{7FC9540A-3CA1-4917-B8F5-6088A0533C06}" type="datetimeFigureOut">
              <a:rPr lang="de-DE"/>
              <a:pPr>
                <a:defRPr/>
              </a:pPr>
              <a:t>21.05.2026</a:t>
            </a:fld>
            <a:endParaRPr lang="de-DE"/>
          </a:p>
        </p:txBody>
      </p:sp>
      <p:sp>
        <p:nvSpPr>
          <p:cNvPr id="3" name="Fußzeilenplatzhalter 4">
            <a:extLst>
              <a:ext uri="{FF2B5EF4-FFF2-40B4-BE49-F238E27FC236}">
                <a16:creationId xmlns:a16="http://schemas.microsoft.com/office/drawing/2014/main" id="{C83828B4-4AA9-CEBF-F012-F831DAFB9F3A}"/>
              </a:ext>
            </a:extLst>
          </p:cNvPr>
          <p:cNvSpPr>
            <a:spLocks noGrp="1"/>
          </p:cNvSpPr>
          <p:nvPr>
            <p:ph type="ftr" sz="quarter" idx="11"/>
          </p:nvPr>
        </p:nvSpPr>
        <p:spPr/>
        <p:txBody>
          <a:bodyPr/>
          <a:lstStyle>
            <a:lvl1pPr>
              <a:defRPr/>
            </a:lvl1pPr>
          </a:lstStyle>
          <a:p>
            <a:pPr>
              <a:defRPr/>
            </a:pPr>
            <a:endParaRPr lang="de-DE"/>
          </a:p>
        </p:txBody>
      </p:sp>
      <p:sp>
        <p:nvSpPr>
          <p:cNvPr id="4" name="Foliennummernplatzhalter 5">
            <a:extLst>
              <a:ext uri="{FF2B5EF4-FFF2-40B4-BE49-F238E27FC236}">
                <a16:creationId xmlns:a16="http://schemas.microsoft.com/office/drawing/2014/main" id="{0F6DA58F-B576-F33F-B983-50E71EB57490}"/>
              </a:ext>
            </a:extLst>
          </p:cNvPr>
          <p:cNvSpPr>
            <a:spLocks noGrp="1"/>
          </p:cNvSpPr>
          <p:nvPr>
            <p:ph type="sldNum" sz="quarter" idx="12"/>
          </p:nvPr>
        </p:nvSpPr>
        <p:spPr/>
        <p:txBody>
          <a:bodyPr/>
          <a:lstStyle>
            <a:lvl1pPr>
              <a:defRPr/>
            </a:lvl1pPr>
          </a:lstStyle>
          <a:p>
            <a:pPr>
              <a:defRPr/>
            </a:pPr>
            <a:fld id="{5A0791D4-4E6B-475E-9AFE-306515CA153B}" type="slidenum">
              <a:rPr lang="de-DE"/>
              <a:pPr>
                <a:defRPr/>
              </a:pPr>
              <a:t>‹Nr.›</a:t>
            </a:fld>
            <a:endParaRPr lang="de-DE"/>
          </a:p>
        </p:txBody>
      </p:sp>
    </p:spTree>
    <p:extLst>
      <p:ext uri="{BB962C8B-B14F-4D97-AF65-F5344CB8AC3E}">
        <p14:creationId xmlns:p14="http://schemas.microsoft.com/office/powerpoint/2010/main" val="2082467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idx="1"/>
          </p:nvPr>
        </p:nvSpPr>
        <p:spPr>
          <a:xfrm>
            <a:off x="628650" y="1825625"/>
            <a:ext cx="78867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169923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3">
            <a:extLst>
              <a:ext uri="{FF2B5EF4-FFF2-40B4-BE49-F238E27FC236}">
                <a16:creationId xmlns:a16="http://schemas.microsoft.com/office/drawing/2014/main" id="{E40810A9-817B-15BD-A356-FA993206F071}"/>
              </a:ext>
            </a:extLst>
          </p:cNvPr>
          <p:cNvSpPr>
            <a:spLocks noGrp="1"/>
          </p:cNvSpPr>
          <p:nvPr>
            <p:ph type="dt" sz="half" idx="10"/>
          </p:nvPr>
        </p:nvSpPr>
        <p:spPr/>
        <p:txBody>
          <a:bodyPr/>
          <a:lstStyle>
            <a:lvl1pPr>
              <a:defRPr/>
            </a:lvl1pPr>
          </a:lstStyle>
          <a:p>
            <a:pPr>
              <a:defRPr/>
            </a:pPr>
            <a:fld id="{362266EF-BFF6-4EBB-886E-20C898652366}" type="datetimeFigureOut">
              <a:rPr lang="de-DE"/>
              <a:pPr>
                <a:defRPr/>
              </a:pPr>
              <a:t>21.05.2026</a:t>
            </a:fld>
            <a:endParaRPr lang="de-DE"/>
          </a:p>
        </p:txBody>
      </p:sp>
      <p:sp>
        <p:nvSpPr>
          <p:cNvPr id="6" name="Fußzeilenplatzhalter 4">
            <a:extLst>
              <a:ext uri="{FF2B5EF4-FFF2-40B4-BE49-F238E27FC236}">
                <a16:creationId xmlns:a16="http://schemas.microsoft.com/office/drawing/2014/main" id="{50F3538C-CF8F-A045-6BD7-93466A15AC0E}"/>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74100CE2-2157-A377-88B5-536CB77B2927}"/>
              </a:ext>
            </a:extLst>
          </p:cNvPr>
          <p:cNvSpPr>
            <a:spLocks noGrp="1"/>
          </p:cNvSpPr>
          <p:nvPr>
            <p:ph type="sldNum" sz="quarter" idx="12"/>
          </p:nvPr>
        </p:nvSpPr>
        <p:spPr/>
        <p:txBody>
          <a:bodyPr/>
          <a:lstStyle>
            <a:lvl1pPr>
              <a:defRPr/>
            </a:lvl1pPr>
          </a:lstStyle>
          <a:p>
            <a:pPr>
              <a:defRPr/>
            </a:pPr>
            <a:fld id="{1A7EFB28-E044-4176-A200-D460AD35831F}" type="slidenum">
              <a:rPr lang="de-DE"/>
              <a:pPr>
                <a:defRPr/>
              </a:pPr>
              <a:t>‹Nr.›</a:t>
            </a:fld>
            <a:endParaRPr lang="de-DE"/>
          </a:p>
        </p:txBody>
      </p:sp>
    </p:spTree>
    <p:extLst>
      <p:ext uri="{BB962C8B-B14F-4D97-AF65-F5344CB8AC3E}">
        <p14:creationId xmlns:p14="http://schemas.microsoft.com/office/powerpoint/2010/main" val="1243791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3">
            <a:extLst>
              <a:ext uri="{FF2B5EF4-FFF2-40B4-BE49-F238E27FC236}">
                <a16:creationId xmlns:a16="http://schemas.microsoft.com/office/drawing/2014/main" id="{55E40C48-191D-AE7F-B080-782ED6E4F0FB}"/>
              </a:ext>
            </a:extLst>
          </p:cNvPr>
          <p:cNvSpPr>
            <a:spLocks noGrp="1"/>
          </p:cNvSpPr>
          <p:nvPr>
            <p:ph type="dt" sz="half" idx="10"/>
          </p:nvPr>
        </p:nvSpPr>
        <p:spPr/>
        <p:txBody>
          <a:bodyPr/>
          <a:lstStyle>
            <a:lvl1pPr>
              <a:defRPr/>
            </a:lvl1pPr>
          </a:lstStyle>
          <a:p>
            <a:pPr>
              <a:defRPr/>
            </a:pPr>
            <a:fld id="{B02ECDFA-F8BE-4A2E-BA1A-CB18E5E26D33}" type="datetimeFigureOut">
              <a:rPr lang="de-DE"/>
              <a:pPr>
                <a:defRPr/>
              </a:pPr>
              <a:t>21.05.2026</a:t>
            </a:fld>
            <a:endParaRPr lang="de-DE"/>
          </a:p>
        </p:txBody>
      </p:sp>
      <p:sp>
        <p:nvSpPr>
          <p:cNvPr id="6" name="Fußzeilenplatzhalter 4">
            <a:extLst>
              <a:ext uri="{FF2B5EF4-FFF2-40B4-BE49-F238E27FC236}">
                <a16:creationId xmlns:a16="http://schemas.microsoft.com/office/drawing/2014/main" id="{12780AEB-D442-FB5C-8A65-36BF7E826D5A}"/>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38C798A4-E08C-42CB-0D8E-D9394714D0EA}"/>
              </a:ext>
            </a:extLst>
          </p:cNvPr>
          <p:cNvSpPr>
            <a:spLocks noGrp="1"/>
          </p:cNvSpPr>
          <p:nvPr>
            <p:ph type="sldNum" sz="quarter" idx="12"/>
          </p:nvPr>
        </p:nvSpPr>
        <p:spPr/>
        <p:txBody>
          <a:bodyPr/>
          <a:lstStyle>
            <a:lvl1pPr>
              <a:defRPr/>
            </a:lvl1pPr>
          </a:lstStyle>
          <a:p>
            <a:pPr>
              <a:defRPr/>
            </a:pPr>
            <a:fld id="{299DFE26-ED70-4D26-807C-2EFCCB2A4B87}" type="slidenum">
              <a:rPr lang="de-DE"/>
              <a:pPr>
                <a:defRPr/>
              </a:pPr>
              <a:t>‹Nr.›</a:t>
            </a:fld>
            <a:endParaRPr lang="de-DE"/>
          </a:p>
        </p:txBody>
      </p:sp>
    </p:spTree>
    <p:extLst>
      <p:ext uri="{BB962C8B-B14F-4D97-AF65-F5344CB8AC3E}">
        <p14:creationId xmlns:p14="http://schemas.microsoft.com/office/powerpoint/2010/main" val="3175489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C76DE85-BDC5-A5EB-6BAB-8EEC73136A6B}"/>
              </a:ext>
            </a:extLst>
          </p:cNvPr>
          <p:cNvSpPr>
            <a:spLocks noGrp="1"/>
          </p:cNvSpPr>
          <p:nvPr>
            <p:ph type="dt" sz="half" idx="10"/>
          </p:nvPr>
        </p:nvSpPr>
        <p:spPr/>
        <p:txBody>
          <a:bodyPr/>
          <a:lstStyle>
            <a:lvl1pPr>
              <a:defRPr/>
            </a:lvl1pPr>
          </a:lstStyle>
          <a:p>
            <a:pPr>
              <a:defRPr/>
            </a:pPr>
            <a:fld id="{38555306-054E-44A2-B710-D62A18346198}" type="datetimeFigureOut">
              <a:rPr lang="de-DE"/>
              <a:pPr>
                <a:defRPr/>
              </a:pPr>
              <a:t>21.05.2026</a:t>
            </a:fld>
            <a:endParaRPr lang="de-DE"/>
          </a:p>
        </p:txBody>
      </p:sp>
      <p:sp>
        <p:nvSpPr>
          <p:cNvPr id="5" name="Fußzeilenplatzhalter 4">
            <a:extLst>
              <a:ext uri="{FF2B5EF4-FFF2-40B4-BE49-F238E27FC236}">
                <a16:creationId xmlns:a16="http://schemas.microsoft.com/office/drawing/2014/main" id="{11AF01B3-3B6B-C243-9AD4-DE2E9A306812}"/>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27C420F3-1100-69C7-587C-D1A20D56905E}"/>
              </a:ext>
            </a:extLst>
          </p:cNvPr>
          <p:cNvSpPr>
            <a:spLocks noGrp="1"/>
          </p:cNvSpPr>
          <p:nvPr>
            <p:ph type="sldNum" sz="quarter" idx="12"/>
          </p:nvPr>
        </p:nvSpPr>
        <p:spPr/>
        <p:txBody>
          <a:bodyPr/>
          <a:lstStyle>
            <a:lvl1pPr>
              <a:defRPr/>
            </a:lvl1pPr>
          </a:lstStyle>
          <a:p>
            <a:pPr>
              <a:defRPr/>
            </a:pPr>
            <a:fld id="{61FEAF01-9E1A-4EE2-8AF4-C8DCCFCD302E}" type="slidenum">
              <a:rPr lang="de-DE"/>
              <a:pPr>
                <a:defRPr/>
              </a:pPr>
              <a:t>‹Nr.›</a:t>
            </a:fld>
            <a:endParaRPr lang="de-DE"/>
          </a:p>
        </p:txBody>
      </p:sp>
    </p:spTree>
    <p:extLst>
      <p:ext uri="{BB962C8B-B14F-4D97-AF65-F5344CB8AC3E}">
        <p14:creationId xmlns:p14="http://schemas.microsoft.com/office/powerpoint/2010/main" val="553881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03579FB-305F-A1E8-4880-950563A87058}"/>
              </a:ext>
            </a:extLst>
          </p:cNvPr>
          <p:cNvSpPr>
            <a:spLocks noGrp="1"/>
          </p:cNvSpPr>
          <p:nvPr>
            <p:ph type="dt" sz="half" idx="10"/>
          </p:nvPr>
        </p:nvSpPr>
        <p:spPr/>
        <p:txBody>
          <a:bodyPr/>
          <a:lstStyle>
            <a:lvl1pPr>
              <a:defRPr/>
            </a:lvl1pPr>
          </a:lstStyle>
          <a:p>
            <a:pPr>
              <a:defRPr/>
            </a:pPr>
            <a:fld id="{4CE624AF-3525-4ED4-8BDF-82BE673BB2F6}" type="datetimeFigureOut">
              <a:rPr lang="de-DE"/>
              <a:pPr>
                <a:defRPr/>
              </a:pPr>
              <a:t>21.05.2026</a:t>
            </a:fld>
            <a:endParaRPr lang="de-DE"/>
          </a:p>
        </p:txBody>
      </p:sp>
      <p:sp>
        <p:nvSpPr>
          <p:cNvPr id="5" name="Fußzeilenplatzhalter 4">
            <a:extLst>
              <a:ext uri="{FF2B5EF4-FFF2-40B4-BE49-F238E27FC236}">
                <a16:creationId xmlns:a16="http://schemas.microsoft.com/office/drawing/2014/main" id="{704BD796-3336-D327-6E5E-CA9C9E6E2FB7}"/>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A2D165DC-543C-8B31-DA8B-B837FEB300F6}"/>
              </a:ext>
            </a:extLst>
          </p:cNvPr>
          <p:cNvSpPr>
            <a:spLocks noGrp="1"/>
          </p:cNvSpPr>
          <p:nvPr>
            <p:ph type="sldNum" sz="quarter" idx="12"/>
          </p:nvPr>
        </p:nvSpPr>
        <p:spPr/>
        <p:txBody>
          <a:bodyPr/>
          <a:lstStyle>
            <a:lvl1pPr>
              <a:defRPr/>
            </a:lvl1pPr>
          </a:lstStyle>
          <a:p>
            <a:pPr>
              <a:defRPr/>
            </a:pPr>
            <a:fld id="{2D11C0FA-06BA-4227-B8D5-5CEA32D0BCC7}" type="slidenum">
              <a:rPr lang="de-DE"/>
              <a:pPr>
                <a:defRPr/>
              </a:pPr>
              <a:t>‹Nr.›</a:t>
            </a:fld>
            <a:endParaRPr lang="de-DE"/>
          </a:p>
        </p:txBody>
      </p:sp>
    </p:spTree>
    <p:extLst>
      <p:ext uri="{BB962C8B-B14F-4D97-AF65-F5344CB8AC3E}">
        <p14:creationId xmlns:p14="http://schemas.microsoft.com/office/powerpoint/2010/main" val="2166717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a:prstGeom prst="rect">
            <a:avLst/>
          </a:prstGeo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Tree>
    <p:extLst>
      <p:ext uri="{BB962C8B-B14F-4D97-AF65-F5344CB8AC3E}">
        <p14:creationId xmlns:p14="http://schemas.microsoft.com/office/powerpoint/2010/main" val="3121343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sz="half" idx="1"/>
          </p:nvPr>
        </p:nvSpPr>
        <p:spPr>
          <a:xfrm>
            <a:off x="628650" y="1825625"/>
            <a:ext cx="386715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825625"/>
            <a:ext cx="386715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634858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a:prstGeom prst="rect">
            <a:avLst/>
          </a:prstGeom>
        </p:spPr>
        <p:txBody>
          <a:bodyPr/>
          <a:lstStyle/>
          <a:p>
            <a:r>
              <a:rPr lang="de-DE"/>
              <a:t>Mastertitelformat bearbeiten</a:t>
            </a:r>
          </a:p>
        </p:txBody>
      </p:sp>
      <p:sp>
        <p:nvSpPr>
          <p:cNvPr id="3" name="Textplatzhalt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30238" y="2505075"/>
            <a:ext cx="3868737"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29150" y="2505075"/>
            <a:ext cx="3887788"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461103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Tree>
    <p:extLst>
      <p:ext uri="{BB962C8B-B14F-4D97-AF65-F5344CB8AC3E}">
        <p14:creationId xmlns:p14="http://schemas.microsoft.com/office/powerpoint/2010/main" val="1432279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060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a:prstGeom prst="rect">
            <a:avLst/>
          </a:prstGeom>
        </p:spPr>
        <p:txBody>
          <a:bodyPr anchor="b"/>
          <a:lstStyle>
            <a:lvl1pPr>
              <a:defRPr sz="3200"/>
            </a:lvl1pPr>
          </a:lstStyle>
          <a:p>
            <a:r>
              <a:rPr lang="de-DE"/>
              <a:t>Mastertitelformat bearbeiten</a:t>
            </a:r>
          </a:p>
        </p:txBody>
      </p:sp>
      <p:sp>
        <p:nvSpPr>
          <p:cNvPr id="3" name="Inhaltsplatzhalt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3661791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a:prstGeom prst="rect">
            <a:avLst/>
          </a:prstGeo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855013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a:extLst>
              <a:ext uri="{FF2B5EF4-FFF2-40B4-BE49-F238E27FC236}">
                <a16:creationId xmlns:a16="http://schemas.microsoft.com/office/drawing/2014/main" id="{F51E7687-E43E-2EE9-4408-F8CB3D7FB4EE}"/>
              </a:ext>
            </a:extLst>
          </p:cNvPr>
          <p:cNvSpPr>
            <a:spLocks noChangeArrowheads="1"/>
          </p:cNvSpPr>
          <p:nvPr/>
        </p:nvSpPr>
        <p:spPr bwMode="auto">
          <a:xfrm>
            <a:off x="0" y="5257800"/>
            <a:ext cx="9144000" cy="6858000"/>
          </a:xfrm>
          <a:prstGeom prst="rect">
            <a:avLst/>
          </a:prstGeom>
          <a:noFill/>
          <a:ln>
            <a:noFill/>
          </a:ln>
          <a:effectLst/>
        </p:spPr>
        <p:txBody>
          <a:bodyPr wrap="none" anchor="ctr"/>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defRPr/>
            </a:pPr>
            <a:endParaRPr lang="de-DE" altLang="de-DE"/>
          </a:p>
        </p:txBody>
      </p:sp>
      <p:sp>
        <p:nvSpPr>
          <p:cNvPr id="1027" name="Rectangle 32">
            <a:extLst>
              <a:ext uri="{FF2B5EF4-FFF2-40B4-BE49-F238E27FC236}">
                <a16:creationId xmlns:a16="http://schemas.microsoft.com/office/drawing/2014/main" id="{8C9587C5-3F22-FC07-17A5-118C5FD76A56}"/>
              </a:ext>
            </a:extLst>
          </p:cNvPr>
          <p:cNvSpPr>
            <a:spLocks noChangeArrowheads="1"/>
          </p:cNvSpPr>
          <p:nvPr/>
        </p:nvSpPr>
        <p:spPr bwMode="auto">
          <a:xfrm>
            <a:off x="0" y="5257800"/>
            <a:ext cx="9144000" cy="6858000"/>
          </a:xfrm>
          <a:prstGeom prst="rect">
            <a:avLst/>
          </a:prstGeom>
          <a:noFill/>
          <a:ln>
            <a:noFill/>
          </a:ln>
          <a:effectLst/>
        </p:spPr>
        <p:txBody>
          <a:bodyPr wrap="none" anchor="ctr"/>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defRPr/>
            </a:pPr>
            <a:endParaRPr lang="de-DE" altLang="de-DE"/>
          </a:p>
        </p:txBody>
      </p:sp>
      <p:sp>
        <p:nvSpPr>
          <p:cNvPr id="1028" name="Line 39">
            <a:extLst>
              <a:ext uri="{FF2B5EF4-FFF2-40B4-BE49-F238E27FC236}">
                <a16:creationId xmlns:a16="http://schemas.microsoft.com/office/drawing/2014/main" id="{0237C205-55F4-1908-A42D-FC600836C571}"/>
              </a:ext>
            </a:extLst>
          </p:cNvPr>
          <p:cNvSpPr>
            <a:spLocks noChangeShapeType="1"/>
          </p:cNvSpPr>
          <p:nvPr/>
        </p:nvSpPr>
        <p:spPr bwMode="auto">
          <a:xfrm>
            <a:off x="431800" y="6534150"/>
            <a:ext cx="3778250" cy="0"/>
          </a:xfrm>
          <a:prstGeom prst="line">
            <a:avLst/>
          </a:prstGeom>
          <a:noFill/>
          <a:ln w="508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9" name="Rectangle 42">
            <a:extLst>
              <a:ext uri="{FF2B5EF4-FFF2-40B4-BE49-F238E27FC236}">
                <a16:creationId xmlns:a16="http://schemas.microsoft.com/office/drawing/2014/main" id="{31172AA6-FD51-C910-319E-8BB17BAFB988}"/>
              </a:ext>
            </a:extLst>
          </p:cNvPr>
          <p:cNvSpPr>
            <a:spLocks noChangeArrowheads="1"/>
          </p:cNvSpPr>
          <p:nvPr/>
        </p:nvSpPr>
        <p:spPr bwMode="auto">
          <a:xfrm>
            <a:off x="2065338" y="6326188"/>
            <a:ext cx="2236787" cy="214312"/>
          </a:xfrm>
          <a:prstGeom prst="rect">
            <a:avLst/>
          </a:prstGeom>
          <a:noFill/>
          <a:ln>
            <a:noFill/>
          </a:ln>
          <a:effectLst/>
        </p:spPr>
        <p:txBody>
          <a:bodyPr wrap="none">
            <a:spAutoFit/>
          </a:bodyPr>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lgn="r">
              <a:spcBef>
                <a:spcPct val="0"/>
              </a:spcBef>
              <a:defRPr/>
            </a:pPr>
            <a:r>
              <a:rPr lang="de-DE" altLang="de-DE" sz="800">
                <a:latin typeface="Arial" panose="020B0604020202020204" pitchFamily="34" charset="0"/>
              </a:rPr>
              <a:t>AUTONOME PROVINZ BOZEN - SÜDTIROL</a:t>
            </a:r>
          </a:p>
        </p:txBody>
      </p:sp>
      <p:sp>
        <p:nvSpPr>
          <p:cNvPr id="1030" name="Rectangle 43">
            <a:extLst>
              <a:ext uri="{FF2B5EF4-FFF2-40B4-BE49-F238E27FC236}">
                <a16:creationId xmlns:a16="http://schemas.microsoft.com/office/drawing/2014/main" id="{38C68316-81E1-4FEE-D581-B9566D4EE212}"/>
              </a:ext>
            </a:extLst>
          </p:cNvPr>
          <p:cNvSpPr>
            <a:spLocks noChangeArrowheads="1"/>
          </p:cNvSpPr>
          <p:nvPr/>
        </p:nvSpPr>
        <p:spPr bwMode="auto">
          <a:xfrm>
            <a:off x="4832350" y="6326188"/>
            <a:ext cx="2709863" cy="214312"/>
          </a:xfrm>
          <a:prstGeom prst="rect">
            <a:avLst/>
          </a:prstGeom>
          <a:noFill/>
          <a:ln>
            <a:noFill/>
          </a:ln>
          <a:effectLst/>
        </p:spPr>
        <p:txBody>
          <a:bodyPr wrap="none">
            <a:spAutoFit/>
          </a:bodyPr>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spcBef>
                <a:spcPct val="0"/>
              </a:spcBef>
              <a:defRPr/>
            </a:pPr>
            <a:r>
              <a:rPr lang="it-IT" altLang="de-DE" sz="800">
                <a:latin typeface="Arial" panose="020B0604020202020204" pitchFamily="34" charset="0"/>
              </a:rPr>
              <a:t>PROVINCIA AUTONOMA DI BOLZANO - ALTO ADIGE</a:t>
            </a:r>
          </a:p>
        </p:txBody>
      </p:sp>
      <p:sp>
        <p:nvSpPr>
          <p:cNvPr id="1031" name="Text Box 44">
            <a:extLst>
              <a:ext uri="{FF2B5EF4-FFF2-40B4-BE49-F238E27FC236}">
                <a16:creationId xmlns:a16="http://schemas.microsoft.com/office/drawing/2014/main" id="{B9E5815B-822D-248A-564A-5AF4CE7D7E1D}"/>
              </a:ext>
            </a:extLst>
          </p:cNvPr>
          <p:cNvSpPr txBox="1">
            <a:spLocks noChangeArrowheads="1"/>
          </p:cNvSpPr>
          <p:nvPr/>
        </p:nvSpPr>
        <p:spPr bwMode="auto">
          <a:xfrm>
            <a:off x="4832350" y="6484938"/>
            <a:ext cx="2070100" cy="238125"/>
          </a:xfrm>
          <a:prstGeom prst="rect">
            <a:avLst/>
          </a:prstGeom>
          <a:noFill/>
          <a:ln>
            <a:noFill/>
          </a:ln>
          <a:effectLst/>
        </p:spPr>
        <p:txBody>
          <a:bodyPr wrap="none">
            <a:spAutoFit/>
          </a:bodyPr>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lnSpc>
                <a:spcPts val="1300"/>
              </a:lnSpc>
              <a:spcBef>
                <a:spcPct val="0"/>
              </a:spcBef>
              <a:defRPr/>
            </a:pPr>
            <a:r>
              <a:rPr lang="it-IT" altLang="de-DE" sz="700" b="1">
                <a:latin typeface="Arial" panose="020B0604020202020204" pitchFamily="34" charset="0"/>
              </a:rPr>
              <a:t>Il Registro unico nazionale del Terzo settore</a:t>
            </a:r>
          </a:p>
        </p:txBody>
      </p:sp>
      <p:sp>
        <p:nvSpPr>
          <p:cNvPr id="1032" name="Text Box 45">
            <a:extLst>
              <a:ext uri="{FF2B5EF4-FFF2-40B4-BE49-F238E27FC236}">
                <a16:creationId xmlns:a16="http://schemas.microsoft.com/office/drawing/2014/main" id="{E941DAA6-F409-EF3B-064A-595BF916D272}"/>
              </a:ext>
            </a:extLst>
          </p:cNvPr>
          <p:cNvSpPr txBox="1">
            <a:spLocks noChangeArrowheads="1"/>
          </p:cNvSpPr>
          <p:nvPr/>
        </p:nvSpPr>
        <p:spPr bwMode="auto">
          <a:xfrm>
            <a:off x="1903413" y="6484938"/>
            <a:ext cx="2400300" cy="238125"/>
          </a:xfrm>
          <a:prstGeom prst="rect">
            <a:avLst/>
          </a:prstGeom>
          <a:noFill/>
          <a:ln>
            <a:noFill/>
          </a:ln>
          <a:effectLst/>
        </p:spPr>
        <p:txBody>
          <a:bodyPr wrap="none">
            <a:spAutoFit/>
          </a:bodyPr>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lgn="r">
              <a:lnSpc>
                <a:spcPts val="1300"/>
              </a:lnSpc>
              <a:spcBef>
                <a:spcPct val="0"/>
              </a:spcBef>
              <a:defRPr/>
            </a:pPr>
            <a:r>
              <a:rPr lang="de-DE" altLang="de-DE" sz="700" b="1">
                <a:latin typeface="Arial" panose="020B0604020202020204" pitchFamily="34" charset="0"/>
              </a:rPr>
              <a:t>Das staatliche Einheitsregister des Dritten Sektors</a:t>
            </a:r>
            <a:endParaRPr lang="de-DE" altLang="de-DE" sz="700">
              <a:latin typeface="Arial" panose="020B0604020202020204" pitchFamily="34" charset="0"/>
            </a:endParaRPr>
          </a:p>
        </p:txBody>
      </p:sp>
      <p:sp>
        <p:nvSpPr>
          <p:cNvPr id="1033" name="Line 40">
            <a:extLst>
              <a:ext uri="{FF2B5EF4-FFF2-40B4-BE49-F238E27FC236}">
                <a16:creationId xmlns:a16="http://schemas.microsoft.com/office/drawing/2014/main" id="{A2D1ED60-1994-E578-C1DF-9FB6FD0F2F16}"/>
              </a:ext>
            </a:extLst>
          </p:cNvPr>
          <p:cNvSpPr>
            <a:spLocks noChangeShapeType="1"/>
          </p:cNvSpPr>
          <p:nvPr userDrawn="1"/>
        </p:nvSpPr>
        <p:spPr bwMode="auto">
          <a:xfrm>
            <a:off x="4929188" y="6534150"/>
            <a:ext cx="3778250" cy="0"/>
          </a:xfrm>
          <a:prstGeom prst="line">
            <a:avLst/>
          </a:prstGeom>
          <a:noFill/>
          <a:ln w="508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4" name="Text Box 63">
            <a:extLst>
              <a:ext uri="{FF2B5EF4-FFF2-40B4-BE49-F238E27FC236}">
                <a16:creationId xmlns:a16="http://schemas.microsoft.com/office/drawing/2014/main" id="{33C92B5D-279D-CA18-80FD-D20F767ED32B}"/>
              </a:ext>
            </a:extLst>
          </p:cNvPr>
          <p:cNvSpPr txBox="1">
            <a:spLocks noChangeArrowheads="1"/>
          </p:cNvSpPr>
          <p:nvPr/>
        </p:nvSpPr>
        <p:spPr bwMode="auto">
          <a:xfrm>
            <a:off x="428625" y="723900"/>
            <a:ext cx="3705225" cy="519113"/>
          </a:xfrm>
          <a:prstGeom prst="rect">
            <a:avLst/>
          </a:prstGeom>
          <a:noFill/>
          <a:ln>
            <a:noFill/>
          </a:ln>
          <a:effectLst/>
        </p:spPr>
        <p:txBody>
          <a:bodyPr>
            <a:spAutoFit/>
          </a:bodyPr>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defRPr/>
            </a:pPr>
            <a:endParaRPr lang="it-IT" altLang="de-DE"/>
          </a:p>
        </p:txBody>
      </p:sp>
      <p:pic>
        <p:nvPicPr>
          <p:cNvPr id="1035" name="Picture 65">
            <a:extLst>
              <a:ext uri="{FF2B5EF4-FFF2-40B4-BE49-F238E27FC236}">
                <a16:creationId xmlns:a16="http://schemas.microsoft.com/office/drawing/2014/main" id="{6064621F-7F67-1E9A-56A5-492CDF89341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389438" y="6310313"/>
            <a:ext cx="36036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81"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 id="2147484182" r:id="rId12"/>
  </p:sldLayoutIdLst>
  <p:hf sldNum="0" hd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a:extLst>
              <a:ext uri="{FF2B5EF4-FFF2-40B4-BE49-F238E27FC236}">
                <a16:creationId xmlns:a16="http://schemas.microsoft.com/office/drawing/2014/main" id="{596614B2-05BE-466C-D40D-1C882605BE92}"/>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p>
        </p:txBody>
      </p:sp>
      <p:sp>
        <p:nvSpPr>
          <p:cNvPr id="2051" name="Textplatzhalter 2">
            <a:extLst>
              <a:ext uri="{FF2B5EF4-FFF2-40B4-BE49-F238E27FC236}">
                <a16:creationId xmlns:a16="http://schemas.microsoft.com/office/drawing/2014/main" id="{2628FB3C-6BB2-7448-711F-C7FAABFCAFAF}"/>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Datumsplatzhalter 3">
            <a:extLst>
              <a:ext uri="{FF2B5EF4-FFF2-40B4-BE49-F238E27FC236}">
                <a16:creationId xmlns:a16="http://schemas.microsoft.com/office/drawing/2014/main" id="{D6E7B5DD-67A5-25DB-B1A6-BB868C5629F7}"/>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D9C0AD6-C790-49AA-AC26-E0C8C0FF02E0}" type="datetimeFigureOut">
              <a:rPr lang="de-DE"/>
              <a:pPr>
                <a:defRPr/>
              </a:pPr>
              <a:t>21.05.2026</a:t>
            </a:fld>
            <a:endParaRPr lang="de-DE"/>
          </a:p>
        </p:txBody>
      </p:sp>
      <p:sp>
        <p:nvSpPr>
          <p:cNvPr id="5" name="Fußzeilenplatzhalter 4">
            <a:extLst>
              <a:ext uri="{FF2B5EF4-FFF2-40B4-BE49-F238E27FC236}">
                <a16:creationId xmlns:a16="http://schemas.microsoft.com/office/drawing/2014/main" id="{CC246421-188A-C7FB-8D07-B929D0AC669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6" name="Foliennummernplatzhalter 5">
            <a:extLst>
              <a:ext uri="{FF2B5EF4-FFF2-40B4-BE49-F238E27FC236}">
                <a16:creationId xmlns:a16="http://schemas.microsoft.com/office/drawing/2014/main" id="{8B08970A-A218-160D-8D7B-FDF7C7D76C5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B292956-9310-4411-97D2-29BACBE8078D}"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 id="2147484179" r:id="rId10"/>
    <p:sldLayoutId id="214748418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servizi.lavoro.gov.it/runts/it-it/"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6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6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52.png"/></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hyperlink" Target="https://assets-eu-01.kc-usercontent.com/51b1870b-7b90-011c-d554-7ce453c11c9a/9d4ccd8f-5c98-4ee5-94dd-188755b54dab/Mod%20E%20Libre%20Office%20DE.pdf" TargetMode="External"/><Relationship Id="rId7" Type="http://schemas.openxmlformats.org/officeDocument/2006/relationships/hyperlink" Target="https://assets-eu-01.kc-usercontent.com/51b1870b-7b90-011c-d554-7ce453c11c9a/c47cc82e-5ad3-47b1-9387-59717d461e06/Modello%20C_relazione%20di%20missione.pdf" TargetMode="Externa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hyperlink" Target="https://assets-eu-01.kc-usercontent.com/51b1870b-7b90-011c-d554-7ce453c11c9a/022eccc6-8dcc-4ae0-ba1e-60527e123475/Mod%20B%20Libre%20Office%20DE.pdf" TargetMode="External"/><Relationship Id="rId5" Type="http://schemas.openxmlformats.org/officeDocument/2006/relationships/hyperlink" Target="https://assets-eu-01.kc-usercontent.com/51b1870b-7b90-011c-d554-7ce453c11c9a/1a947432-edbb-460f-9953-c6dd2f858c86/Mod%20A%20Libre%20Office%20DE.pdf" TargetMode="External"/><Relationship Id="rId4" Type="http://schemas.openxmlformats.org/officeDocument/2006/relationships/hyperlink" Target="https://assets-eu-01.kc-usercontent.com/51b1870b-7b90-011c-d554-7ce453c11c9a/a52be84f-57a3-4d95-b984-492079c2d916/Mod%20D%20Libre%20Office%20DE.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7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7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7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7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7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78.xml.rels><?xml version="1.0" encoding="UTF-8" standalone="yes"?>
<Relationships xmlns="http://schemas.openxmlformats.org/package/2006/relationships"><Relationship Id="rId3" Type="http://schemas.openxmlformats.org/officeDocument/2006/relationships/hyperlink" Target="https://assets-eu-01.kc-usercontent.com/51b1870b-7b90-011c-d554-7ce453c11c9a/066a3957-c7bc-4224-8edb-2e8679743590/Fundraisingbericht%20-%20Rendiconto%20raccolta%20fond%20IT-DE%20NEU.pdf"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8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8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8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8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8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hyperlink" Target="https://player.vimeo.com/video/1167410112?h=8916d45373"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Text, Screenshot, Software, Webseite enthält.&#10;&#10;KI-generierte Inhalte können fehlerhaft sein.">
            <a:extLst>
              <a:ext uri="{FF2B5EF4-FFF2-40B4-BE49-F238E27FC236}">
                <a16:creationId xmlns:a16="http://schemas.microsoft.com/office/drawing/2014/main" id="{6030A5C9-8A58-03BE-A5B0-5C055549D97B}"/>
              </a:ext>
            </a:extLst>
          </p:cNvPr>
          <p:cNvPicPr>
            <a:picLocks noChangeAspect="1"/>
          </p:cNvPicPr>
          <p:nvPr/>
        </p:nvPicPr>
        <p:blipFill>
          <a:blip r:embed="rId2">
            <a:extLst>
              <a:ext uri="{28A0092B-C50C-407E-A947-70E740481C1C}">
                <a14:useLocalDpi xmlns:a14="http://schemas.microsoft.com/office/drawing/2010/main" val="0"/>
              </a:ext>
            </a:extLst>
          </a:blip>
          <a:srcRect l="2364" t="9689" r="12273" b="3795"/>
          <a:stretch>
            <a:fillRect/>
          </a:stretch>
        </p:blipFill>
        <p:spPr>
          <a:xfrm>
            <a:off x="0" y="852068"/>
            <a:ext cx="9148765" cy="5070778"/>
          </a:xfrm>
          <a:prstGeom prst="rect">
            <a:avLst/>
          </a:prstGeom>
        </p:spPr>
      </p:pic>
    </p:spTree>
    <p:extLst>
      <p:ext uri="{BB962C8B-B14F-4D97-AF65-F5344CB8AC3E}">
        <p14:creationId xmlns:p14="http://schemas.microsoft.com/office/powerpoint/2010/main" val="2765201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a:extLst>
              <a:ext uri="{FF2B5EF4-FFF2-40B4-BE49-F238E27FC236}">
                <a16:creationId xmlns:a16="http://schemas.microsoft.com/office/drawing/2014/main" id="{061C2916-84E5-BD20-D2FF-7C8123D0C86D}"/>
              </a:ext>
            </a:extLst>
          </p:cNvPr>
          <p:cNvSpPr>
            <a:spLocks noGrp="1" noChangeArrowheads="1"/>
          </p:cNvSpPr>
          <p:nvPr>
            <p:ph type="title"/>
          </p:nvPr>
        </p:nvSpPr>
        <p:spPr bwMode="auto">
          <a:xfrm>
            <a:off x="630238" y="365125"/>
            <a:ext cx="7886700" cy="831850"/>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a:latin typeface="Calibri"/>
                <a:ea typeface="Calibri"/>
                <a:cs typeface="Calibri"/>
              </a:rPr>
              <a:t>2. Die wichtigsten Sektionen im </a:t>
            </a:r>
            <a:r>
              <a:rPr lang="de-DE" altLang="de-DE" sz="2600" err="1">
                <a:latin typeface="Calibri"/>
                <a:ea typeface="Calibri"/>
                <a:cs typeface="Calibri"/>
              </a:rPr>
              <a:t>Runts</a:t>
            </a:r>
            <a:r>
              <a:rPr lang="de-DE" altLang="de-DE" sz="2600">
                <a:latin typeface="Calibri"/>
                <a:ea typeface="Calibri"/>
                <a:cs typeface="Calibri"/>
              </a:rPr>
              <a:t> und ihre Vorteile</a:t>
            </a:r>
          </a:p>
        </p:txBody>
      </p:sp>
      <p:sp>
        <p:nvSpPr>
          <p:cNvPr id="16387" name="Textplatzhalter 3">
            <a:extLst>
              <a:ext uri="{FF2B5EF4-FFF2-40B4-BE49-F238E27FC236}">
                <a16:creationId xmlns:a16="http://schemas.microsoft.com/office/drawing/2014/main" id="{9EC861A4-6446-5592-5C12-4202912DCD44}"/>
              </a:ext>
            </a:extLst>
          </p:cNvPr>
          <p:cNvSpPr>
            <a:spLocks noGrp="1" noChangeArrowheads="1"/>
          </p:cNvSpPr>
          <p:nvPr>
            <p:ph type="body" idx="1"/>
          </p:nvPr>
        </p:nvSpPr>
        <p:spPr bwMode="auto">
          <a:xfrm>
            <a:off x="647700" y="1238161"/>
            <a:ext cx="3868738" cy="608013"/>
          </a:xfrm>
          <a:solidFill>
            <a:srgbClr val="E4F2FF"/>
          </a:solidFill>
        </p:spPr>
        <p:txBody>
          <a:bodyPr vert="horz" wrap="square" lIns="91440" tIns="45720" rIns="91440" bIns="45720" numCol="1" anchor="ctr" anchorCtr="0" compatLnSpc="1">
            <a:prstTxWarp prst="textNoShape">
              <a:avLst/>
            </a:prstTxWarp>
          </a:bodyPr>
          <a:lstStyle/>
          <a:p>
            <a:pPr algn="ctr"/>
            <a:r>
              <a:rPr lang="de-DE" altLang="de-DE" sz="1600">
                <a:latin typeface="Calibri" panose="020F0502020204030204" pitchFamily="34" charset="0"/>
                <a:cs typeface="Calibri" panose="020F0502020204030204" pitchFamily="34" charset="0"/>
              </a:rPr>
              <a:t>Ehrenamtliche Organisationen (EO)</a:t>
            </a:r>
          </a:p>
        </p:txBody>
      </p:sp>
      <p:sp>
        <p:nvSpPr>
          <p:cNvPr id="16388" name="Textplatzhalter 5">
            <a:extLst>
              <a:ext uri="{FF2B5EF4-FFF2-40B4-BE49-F238E27FC236}">
                <a16:creationId xmlns:a16="http://schemas.microsoft.com/office/drawing/2014/main" id="{F21B85B8-28D0-9E8C-0D42-C70E737952A2}"/>
              </a:ext>
            </a:extLst>
          </p:cNvPr>
          <p:cNvSpPr>
            <a:spLocks noGrp="1" noChangeArrowheads="1"/>
          </p:cNvSpPr>
          <p:nvPr>
            <p:ph type="body" sz="quarter" idx="3"/>
          </p:nvPr>
        </p:nvSpPr>
        <p:spPr bwMode="auto">
          <a:xfrm>
            <a:off x="4603750" y="1238161"/>
            <a:ext cx="3906838" cy="608013"/>
          </a:xfrm>
          <a:solidFill>
            <a:srgbClr val="F2F2F2"/>
          </a:solidFill>
        </p:spPr>
        <p:txBody>
          <a:bodyPr vert="horz" wrap="square" lIns="91440" tIns="45720" rIns="91440" bIns="45720" numCol="1" anchor="b" anchorCtr="0" compatLnSpc="1">
            <a:prstTxWarp prst="textNoShape">
              <a:avLst/>
            </a:prstTxWarp>
          </a:bodyPr>
          <a:lstStyle/>
          <a:p>
            <a:pPr algn="ctr"/>
            <a:r>
              <a:rPr lang="de-DE" altLang="de-DE" sz="1600">
                <a:latin typeface="Calibri" panose="020F0502020204030204" pitchFamily="34" charset="0"/>
                <a:cs typeface="Calibri" panose="020F0502020204030204" pitchFamily="34" charset="0"/>
              </a:rPr>
              <a:t>Vereine zur Förderung des Gemeinwesens (VFG)</a:t>
            </a:r>
          </a:p>
        </p:txBody>
      </p:sp>
      <p:sp>
        <p:nvSpPr>
          <p:cNvPr id="2" name="Textfeld 1">
            <a:extLst>
              <a:ext uri="{FF2B5EF4-FFF2-40B4-BE49-F238E27FC236}">
                <a16:creationId xmlns:a16="http://schemas.microsoft.com/office/drawing/2014/main" id="{82084A7A-61BE-BFA7-E99E-73848C4E9154}"/>
              </a:ext>
            </a:extLst>
          </p:cNvPr>
          <p:cNvSpPr txBox="1"/>
          <p:nvPr/>
        </p:nvSpPr>
        <p:spPr>
          <a:xfrm>
            <a:off x="611863" y="2289951"/>
            <a:ext cx="7886700" cy="4139595"/>
          </a:xfrm>
          <a:prstGeom prst="rect">
            <a:avLst/>
          </a:prstGeom>
          <a:noFill/>
          <a:ln>
            <a:noFill/>
          </a:ln>
        </p:spPr>
        <p:txBody>
          <a:bodyPr>
            <a:spAutoFit/>
          </a:bodyPr>
          <a:lstStyle/>
          <a:p>
            <a:pPr algn="ctr">
              <a:lnSpc>
                <a:spcPts val="1600"/>
              </a:lnSpc>
              <a:spcBef>
                <a:spcPts val="600"/>
              </a:spcBef>
              <a:defRPr/>
            </a:pPr>
            <a:endParaRPr lang="de-DE" sz="100" b="1">
              <a:latin typeface="Arial" panose="020B0604020202020204" pitchFamily="34" charset="0"/>
              <a:cs typeface="Arial" panose="020B0604020202020204" pitchFamily="34" charset="0"/>
              <a:sym typeface="Wingdings" panose="05000000000000000000" pitchFamily="2" charset="2"/>
            </a:endParaRPr>
          </a:p>
          <a:p>
            <a:pPr algn="ctr">
              <a:lnSpc>
                <a:spcPts val="1600"/>
              </a:lnSpc>
              <a:spcBef>
                <a:spcPts val="600"/>
              </a:spcBef>
              <a:defRPr/>
            </a:pPr>
            <a:endParaRPr lang="de-DE" sz="1400" b="1">
              <a:latin typeface="Arial" panose="020B0604020202020204" pitchFamily="34" charset="0"/>
              <a:cs typeface="Arial" panose="020B0604020202020204" pitchFamily="34" charset="0"/>
              <a:sym typeface="Wingdings" panose="05000000000000000000" pitchFamily="2" charset="2"/>
            </a:endParaRPr>
          </a:p>
          <a:p>
            <a:pPr algn="ctr">
              <a:lnSpc>
                <a:spcPts val="1600"/>
              </a:lnSpc>
              <a:spcBef>
                <a:spcPts val="600"/>
              </a:spcBef>
              <a:defRPr/>
            </a:pPr>
            <a:endParaRPr lang="de-DE" altLang="de-DE" sz="1400" b="1">
              <a:solidFill>
                <a:srgbClr val="000000"/>
              </a:solidFill>
              <a:latin typeface="Arial" panose="020B0604020202020204" pitchFamily="34" charset="0"/>
              <a:cs typeface="Arial" panose="020B0604020202020204" pitchFamily="34" charset="0"/>
            </a:endParaRPr>
          </a:p>
          <a:p>
            <a:pPr algn="ctr">
              <a:lnSpc>
                <a:spcPts val="1600"/>
              </a:lnSpc>
              <a:spcBef>
                <a:spcPts val="600"/>
              </a:spcBef>
              <a:defRPr/>
            </a:pPr>
            <a:endParaRPr lang="de-DE" altLang="de-DE" sz="1400" b="1">
              <a:solidFill>
                <a:srgbClr val="000000"/>
              </a:solidFill>
              <a:latin typeface="Arial" panose="020B0604020202020204" pitchFamily="34" charset="0"/>
              <a:cs typeface="Arial" panose="020B0604020202020204" pitchFamily="34" charset="0"/>
            </a:endParaRPr>
          </a:p>
          <a:p>
            <a:pPr algn="ctr">
              <a:lnSpc>
                <a:spcPts val="1600"/>
              </a:lnSpc>
              <a:spcBef>
                <a:spcPts val="600"/>
              </a:spcBef>
              <a:defRPr/>
            </a:pPr>
            <a:endParaRPr lang="de-DE" altLang="de-DE" sz="1000" b="1">
              <a:solidFill>
                <a:srgbClr val="000000"/>
              </a:solidFill>
              <a:latin typeface="Arial" panose="020B0604020202020204" pitchFamily="34" charset="0"/>
              <a:cs typeface="Arial" panose="020B0604020202020204" pitchFamily="34" charset="0"/>
            </a:endParaRPr>
          </a:p>
          <a:p>
            <a:pPr algn="ctr">
              <a:lnSpc>
                <a:spcPts val="1600"/>
              </a:lnSpc>
              <a:spcBef>
                <a:spcPts val="600"/>
              </a:spcBef>
              <a:defRPr/>
            </a:pPr>
            <a:endParaRPr lang="de-DE" altLang="de-DE" sz="100" b="1">
              <a:solidFill>
                <a:srgbClr val="000000"/>
              </a:solidFill>
              <a:latin typeface="Arial" panose="020B0604020202020204" pitchFamily="34" charset="0"/>
              <a:cs typeface="Arial" panose="020B0604020202020204" pitchFamily="34" charset="0"/>
            </a:endParaRPr>
          </a:p>
          <a:p>
            <a:pPr algn="ctr">
              <a:lnSpc>
                <a:spcPts val="1600"/>
              </a:lnSpc>
              <a:spcBef>
                <a:spcPts val="600"/>
              </a:spcBef>
              <a:defRPr/>
            </a:pPr>
            <a:endParaRPr lang="de-DE" altLang="de-DE" sz="1400" b="1">
              <a:solidFill>
                <a:srgbClr val="000000"/>
              </a:solidFill>
              <a:latin typeface="Arial" panose="020B0604020202020204" pitchFamily="34" charset="0"/>
              <a:cs typeface="Arial" panose="020B0604020202020204" pitchFamily="34" charset="0"/>
            </a:endParaRPr>
          </a:p>
          <a:p>
            <a:pPr marL="285750" indent="-285750" algn="just">
              <a:lnSpc>
                <a:spcPts val="1600"/>
              </a:lnSpc>
              <a:spcBef>
                <a:spcPts val="600"/>
              </a:spcBef>
              <a:buFont typeface="Arial" panose="020B0604020202020204" pitchFamily="34" charset="0"/>
              <a:buChar char="•"/>
              <a:defRPr/>
            </a:pPr>
            <a:endParaRPr lang="de-DE" altLang="de-DE" sz="1400" b="1">
              <a:solidFill>
                <a:srgbClr val="000000"/>
              </a:solidFill>
              <a:latin typeface="Arial" panose="020B0604020202020204" pitchFamily="34" charset="0"/>
              <a:cs typeface="Arial" panose="020B0604020202020204" pitchFamily="34" charset="0"/>
            </a:endParaRPr>
          </a:p>
          <a:p>
            <a:pPr algn="just">
              <a:lnSpc>
                <a:spcPts val="1600"/>
              </a:lnSpc>
              <a:spcBef>
                <a:spcPts val="600"/>
              </a:spcBef>
              <a:defRPr/>
            </a:pPr>
            <a:endParaRPr lang="de-DE" altLang="de-DE" sz="1400">
              <a:solidFill>
                <a:srgbClr val="000000"/>
              </a:solidFill>
              <a:latin typeface="Arial" panose="020B0604020202020204" pitchFamily="34" charset="0"/>
              <a:cs typeface="Arial" panose="020B0604020202020204" pitchFamily="34" charset="0"/>
            </a:endParaRPr>
          </a:p>
          <a:p>
            <a:pPr algn="just">
              <a:lnSpc>
                <a:spcPts val="1600"/>
              </a:lnSpc>
              <a:spcBef>
                <a:spcPts val="600"/>
              </a:spcBef>
              <a:defRPr/>
            </a:pPr>
            <a:endParaRPr lang="de-DE" altLang="de-DE" sz="1400">
              <a:solidFill>
                <a:srgbClr val="000000"/>
              </a:solidFill>
              <a:latin typeface="Arial" panose="020B0604020202020204" pitchFamily="34" charset="0"/>
              <a:cs typeface="Arial" panose="020B0604020202020204" pitchFamily="34" charset="0"/>
            </a:endParaRPr>
          </a:p>
          <a:p>
            <a:pPr marL="285750" indent="-285750" algn="just">
              <a:lnSpc>
                <a:spcPts val="1600"/>
              </a:lnSpc>
              <a:spcBef>
                <a:spcPts val="600"/>
              </a:spcBef>
              <a:buFont typeface="Arial" panose="020B0604020202020204" pitchFamily="34" charset="0"/>
              <a:buChar char="•"/>
              <a:defRPr/>
            </a:pPr>
            <a:endParaRPr lang="de-DE" altLang="de-DE" sz="1400" b="1">
              <a:solidFill>
                <a:srgbClr val="000000"/>
              </a:solidFill>
              <a:latin typeface="Arial" panose="020B0604020202020204" pitchFamily="34" charset="0"/>
              <a:cs typeface="Arial" panose="020B0604020202020204" pitchFamily="34" charset="0"/>
            </a:endParaRPr>
          </a:p>
          <a:p>
            <a:pPr algn="just">
              <a:lnSpc>
                <a:spcPts val="1600"/>
              </a:lnSpc>
              <a:spcBef>
                <a:spcPts val="600"/>
              </a:spcBef>
              <a:defRPr/>
            </a:pPr>
            <a:endParaRPr lang="de-DE" sz="1400">
              <a:solidFill>
                <a:srgbClr val="0000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à"/>
              <a:defRPr/>
            </a:pPr>
            <a:endParaRPr lang="de-DE" altLang="de-DE" sz="1600">
              <a:solidFill>
                <a:srgbClr val="000000"/>
              </a:solidFill>
              <a:latin typeface="Arial" panose="020B0604020202020204" pitchFamily="34" charset="0"/>
              <a:cs typeface="Arial" panose="020B0604020202020204" pitchFamily="34" charset="0"/>
            </a:endParaRPr>
          </a:p>
          <a:p>
            <a:pPr>
              <a:defRPr/>
            </a:pPr>
            <a:endParaRPr lang="de-DE" altLang="de-DE" sz="1600">
              <a:latin typeface="Arial" panose="020B0604020202020204" pitchFamily="34" charset="0"/>
              <a:cs typeface="Arial" panose="020B0604020202020204" pitchFamily="34" charset="0"/>
            </a:endParaRPr>
          </a:p>
          <a:p>
            <a:pPr marL="285750" indent="-285750">
              <a:buFont typeface="Wingdings" panose="05000000000000000000" pitchFamily="2" charset="2"/>
              <a:buChar char="à"/>
              <a:defRPr/>
            </a:pPr>
            <a:endParaRPr lang="de-DE" sz="1600">
              <a:latin typeface="Arial" panose="020B0604020202020204" pitchFamily="34" charset="0"/>
              <a:cs typeface="Arial" panose="020B0604020202020204" pitchFamily="34" charset="0"/>
            </a:endParaRPr>
          </a:p>
        </p:txBody>
      </p:sp>
      <p:sp>
        <p:nvSpPr>
          <p:cNvPr id="16390" name="Textfeld 4">
            <a:extLst>
              <a:ext uri="{FF2B5EF4-FFF2-40B4-BE49-F238E27FC236}">
                <a16:creationId xmlns:a16="http://schemas.microsoft.com/office/drawing/2014/main" id="{0170C869-2FAA-DC02-63F1-E3EB5E9B308B}"/>
              </a:ext>
            </a:extLst>
          </p:cNvPr>
          <p:cNvSpPr txBox="1">
            <a:spLocks noChangeArrowheads="1"/>
          </p:cNvSpPr>
          <p:nvPr/>
        </p:nvSpPr>
        <p:spPr bwMode="auto">
          <a:xfrm>
            <a:off x="647700" y="1908801"/>
            <a:ext cx="7877750" cy="298450"/>
          </a:xfrm>
          <a:prstGeom prst="rect">
            <a:avLst/>
          </a:prstGeom>
          <a:solidFill>
            <a:srgbClr val="FFC9C9"/>
          </a:solidFill>
          <a:ln>
            <a:noFill/>
          </a:ln>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lnSpc>
                <a:spcPts val="1600"/>
              </a:lnSpc>
              <a:spcBef>
                <a:spcPts val="600"/>
              </a:spcBef>
            </a:pPr>
            <a:r>
              <a:rPr lang="de-DE" altLang="de-DE" sz="1600" b="1">
                <a:latin typeface="Calibri" panose="020F0502020204030204" pitchFamily="34" charset="0"/>
                <a:cs typeface="Calibri" panose="020F0502020204030204" pitchFamily="34" charset="0"/>
              </a:rPr>
              <a:t>Was haben diese beiden Sektionen gemeinsam?</a:t>
            </a:r>
          </a:p>
        </p:txBody>
      </p:sp>
      <p:sp>
        <p:nvSpPr>
          <p:cNvPr id="5" name="Textfeld 4">
            <a:extLst>
              <a:ext uri="{FF2B5EF4-FFF2-40B4-BE49-F238E27FC236}">
                <a16:creationId xmlns:a16="http://schemas.microsoft.com/office/drawing/2014/main" id="{43C7E5A6-D4F8-ADF3-1176-E6DAC859EF15}"/>
              </a:ext>
            </a:extLst>
          </p:cNvPr>
          <p:cNvSpPr txBox="1"/>
          <p:nvPr/>
        </p:nvSpPr>
        <p:spPr>
          <a:xfrm>
            <a:off x="675223" y="2611431"/>
            <a:ext cx="7847964" cy="286873"/>
          </a:xfrm>
          <a:prstGeom prst="rect">
            <a:avLst/>
          </a:prstGeom>
          <a:solidFill>
            <a:srgbClr val="FFC9C9">
              <a:alpha val="27059"/>
            </a:srgbClr>
          </a:solidFill>
        </p:spPr>
        <p:txBody>
          <a:bodyPr wrap="square" rtlCol="0">
            <a:spAutoFit/>
          </a:bodyPr>
          <a:lstStyle/>
          <a:p>
            <a:pPr algn="just">
              <a:lnSpc>
                <a:spcPts val="1600"/>
              </a:lnSpc>
              <a:spcBef>
                <a:spcPts val="600"/>
              </a:spcBef>
              <a:defRPr/>
            </a:pPr>
            <a:r>
              <a:rPr lang="de-DE" sz="1200" b="1">
                <a:latin typeface="Calibri" panose="020F0502020204030204" pitchFamily="34" charset="0"/>
                <a:cs typeface="Calibri" panose="020F0502020204030204" pitchFamily="34" charset="0"/>
                <a:sym typeface="Wingdings" panose="05000000000000000000" pitchFamily="2" charset="2"/>
              </a:rPr>
              <a:t>nur Vereine </a:t>
            </a:r>
            <a:r>
              <a:rPr lang="de-DE" sz="1200">
                <a:latin typeface="Calibri" panose="020F0502020204030204" pitchFamily="34" charset="0"/>
                <a:cs typeface="Calibri" panose="020F0502020204030204" pitchFamily="34" charset="0"/>
                <a:sym typeface="Wingdings" panose="05000000000000000000" pitchFamily="2" charset="2"/>
              </a:rPr>
              <a:t>können sich eintragen</a:t>
            </a:r>
          </a:p>
        </p:txBody>
      </p:sp>
      <p:sp>
        <p:nvSpPr>
          <p:cNvPr id="6" name="Textfeld 5">
            <a:extLst>
              <a:ext uri="{FF2B5EF4-FFF2-40B4-BE49-F238E27FC236}">
                <a16:creationId xmlns:a16="http://schemas.microsoft.com/office/drawing/2014/main" id="{5FA740C1-0D55-AAB8-E484-9846E550CFEC}"/>
              </a:ext>
            </a:extLst>
          </p:cNvPr>
          <p:cNvSpPr txBox="1"/>
          <p:nvPr/>
        </p:nvSpPr>
        <p:spPr>
          <a:xfrm>
            <a:off x="673767" y="2949707"/>
            <a:ext cx="7843171" cy="286873"/>
          </a:xfrm>
          <a:prstGeom prst="rect">
            <a:avLst/>
          </a:prstGeom>
          <a:solidFill>
            <a:srgbClr val="FFC9C9">
              <a:alpha val="27059"/>
            </a:srgbClr>
          </a:solidFill>
        </p:spPr>
        <p:txBody>
          <a:bodyPr wrap="square" rtlCol="0">
            <a:spAutoFit/>
          </a:bodyPr>
          <a:lstStyle/>
          <a:p>
            <a:pPr algn="just">
              <a:lnSpc>
                <a:spcPts val="1600"/>
              </a:lnSpc>
              <a:spcBef>
                <a:spcPts val="600"/>
              </a:spcBef>
              <a:defRPr/>
            </a:pPr>
            <a:r>
              <a:rPr lang="de-DE" altLang="de-DE" sz="1200">
                <a:latin typeface="Calibri" panose="020F0502020204030204" pitchFamily="34" charset="0"/>
                <a:cs typeface="Calibri" panose="020F0502020204030204" pitchFamily="34" charset="0"/>
              </a:rPr>
              <a:t>die </a:t>
            </a:r>
            <a:r>
              <a:rPr lang="de-DE" altLang="de-DE" sz="1200" b="1">
                <a:latin typeface="Calibri" panose="020F0502020204030204" pitchFamily="34" charset="0"/>
                <a:cs typeface="Calibri" panose="020F0502020204030204" pitchFamily="34" charset="0"/>
              </a:rPr>
              <a:t>ehrenamtliche Tätigkeit muss überwiegen</a:t>
            </a:r>
          </a:p>
        </p:txBody>
      </p:sp>
      <p:sp>
        <p:nvSpPr>
          <p:cNvPr id="7" name="Textfeld 6">
            <a:extLst>
              <a:ext uri="{FF2B5EF4-FFF2-40B4-BE49-F238E27FC236}">
                <a16:creationId xmlns:a16="http://schemas.microsoft.com/office/drawing/2014/main" id="{9A61C759-099B-B4AD-641C-040B6B307E8F}"/>
              </a:ext>
            </a:extLst>
          </p:cNvPr>
          <p:cNvSpPr txBox="1"/>
          <p:nvPr/>
        </p:nvSpPr>
        <p:spPr>
          <a:xfrm>
            <a:off x="680899" y="3294562"/>
            <a:ext cx="7829689" cy="286873"/>
          </a:xfrm>
          <a:prstGeom prst="rect">
            <a:avLst/>
          </a:prstGeom>
          <a:solidFill>
            <a:srgbClr val="FFC9C9">
              <a:alpha val="27059"/>
            </a:srgbClr>
          </a:solidFill>
        </p:spPr>
        <p:txBody>
          <a:bodyPr wrap="square" rtlCol="0">
            <a:spAutoFit/>
          </a:bodyPr>
          <a:lstStyle/>
          <a:p>
            <a:pPr algn="just">
              <a:lnSpc>
                <a:spcPts val="1600"/>
              </a:lnSpc>
              <a:spcBef>
                <a:spcPts val="600"/>
              </a:spcBef>
              <a:defRPr/>
            </a:pPr>
            <a:r>
              <a:rPr lang="de-DE" sz="1200" kern="100">
                <a:latin typeface="Calibri" panose="020F0502020204030204" pitchFamily="34" charset="0"/>
                <a:ea typeface="Calibri" panose="020F0502020204030204" pitchFamily="34" charset="0"/>
                <a:cs typeface="Calibri" panose="020F0502020204030204" pitchFamily="34" charset="0"/>
              </a:rPr>
              <a:t>es müssen </a:t>
            </a:r>
            <a:r>
              <a:rPr lang="de-DE" sz="1200" b="1" kern="100">
                <a:latin typeface="Calibri" panose="020F0502020204030204" pitchFamily="34" charset="0"/>
                <a:ea typeface="Calibri" panose="020F0502020204030204" pitchFamily="34" charset="0"/>
                <a:cs typeface="Calibri" panose="020F0502020204030204" pitchFamily="34" charset="0"/>
              </a:rPr>
              <a:t>hauptsächlich oder ausschließlich  Tätigkeiten in allgemeinem Interesse ohne Gewinnabsicht </a:t>
            </a:r>
            <a:r>
              <a:rPr lang="de-DE" sz="1200" kern="100">
                <a:latin typeface="Calibri" panose="020F0502020204030204" pitchFamily="34" charset="0"/>
                <a:ea typeface="Calibri" panose="020F0502020204030204" pitchFamily="34" charset="0"/>
                <a:cs typeface="Calibri" panose="020F0502020204030204" pitchFamily="34" charset="0"/>
              </a:rPr>
              <a:t>ausgeübt werden</a:t>
            </a:r>
          </a:p>
        </p:txBody>
      </p:sp>
      <p:sp>
        <p:nvSpPr>
          <p:cNvPr id="8" name="Textfeld 7">
            <a:extLst>
              <a:ext uri="{FF2B5EF4-FFF2-40B4-BE49-F238E27FC236}">
                <a16:creationId xmlns:a16="http://schemas.microsoft.com/office/drawing/2014/main" id="{9FEA172D-60FA-654B-6EBE-BF4AC5850619}"/>
              </a:ext>
            </a:extLst>
          </p:cNvPr>
          <p:cNvSpPr txBox="1"/>
          <p:nvPr/>
        </p:nvSpPr>
        <p:spPr>
          <a:xfrm>
            <a:off x="681634" y="4077072"/>
            <a:ext cx="7816054" cy="286873"/>
          </a:xfrm>
          <a:prstGeom prst="rect">
            <a:avLst/>
          </a:prstGeom>
          <a:solidFill>
            <a:srgbClr val="FFC9C9">
              <a:alpha val="27059"/>
            </a:srgbClr>
          </a:solidFill>
        </p:spPr>
        <p:txBody>
          <a:bodyPr wrap="square" rtlCol="0">
            <a:spAutoFit/>
          </a:bodyPr>
          <a:lstStyle/>
          <a:p>
            <a:pPr algn="just">
              <a:lnSpc>
                <a:spcPts val="1600"/>
              </a:lnSpc>
              <a:spcBef>
                <a:spcPts val="600"/>
              </a:spcBef>
              <a:defRPr/>
            </a:pPr>
            <a:r>
              <a:rPr lang="de-DE" altLang="de-DE" sz="1200" b="1">
                <a:solidFill>
                  <a:srgbClr val="000000"/>
                </a:solidFill>
                <a:latin typeface="Calibri" panose="020F0502020204030204" pitchFamily="34" charset="0"/>
                <a:cs typeface="Calibri" panose="020F0502020204030204" pitchFamily="34" charset="0"/>
              </a:rPr>
              <a:t>5-Promille-Zuwendungen</a:t>
            </a:r>
            <a:endParaRPr lang="de-DE" sz="1200">
              <a:latin typeface="Calibri" panose="020F0502020204030204" pitchFamily="34" charset="0"/>
              <a:cs typeface="Calibri" panose="020F0502020204030204" pitchFamily="34" charset="0"/>
              <a:sym typeface="Wingdings" panose="05000000000000000000" pitchFamily="2" charset="2"/>
            </a:endParaRPr>
          </a:p>
        </p:txBody>
      </p:sp>
      <p:sp>
        <p:nvSpPr>
          <p:cNvPr id="9" name="Textfeld 8">
            <a:extLst>
              <a:ext uri="{FF2B5EF4-FFF2-40B4-BE49-F238E27FC236}">
                <a16:creationId xmlns:a16="http://schemas.microsoft.com/office/drawing/2014/main" id="{AF80E25B-842E-6C6A-876E-7BC5194ECE01}"/>
              </a:ext>
            </a:extLst>
          </p:cNvPr>
          <p:cNvSpPr txBox="1"/>
          <p:nvPr/>
        </p:nvSpPr>
        <p:spPr>
          <a:xfrm>
            <a:off x="680441" y="4417299"/>
            <a:ext cx="7823921" cy="286873"/>
          </a:xfrm>
          <a:prstGeom prst="rect">
            <a:avLst/>
          </a:prstGeom>
          <a:solidFill>
            <a:srgbClr val="FFC9C9">
              <a:alpha val="27059"/>
            </a:srgbClr>
          </a:solidFill>
        </p:spPr>
        <p:txBody>
          <a:bodyPr wrap="square" rtlCol="0">
            <a:spAutoFit/>
          </a:bodyPr>
          <a:lstStyle/>
          <a:p>
            <a:pPr algn="just">
              <a:lnSpc>
                <a:spcPts val="1600"/>
              </a:lnSpc>
              <a:spcBef>
                <a:spcPts val="600"/>
              </a:spcBef>
              <a:defRPr/>
            </a:pPr>
            <a:r>
              <a:rPr lang="de-DE" altLang="de-DE" sz="1200" b="1">
                <a:solidFill>
                  <a:srgbClr val="000000"/>
                </a:solidFill>
                <a:latin typeface="Calibri" panose="020F0502020204030204" pitchFamily="34" charset="0"/>
                <a:cs typeface="Calibri" panose="020F0502020204030204" pitchFamily="34" charset="0"/>
              </a:rPr>
              <a:t>keine Stempelsteuer</a:t>
            </a:r>
          </a:p>
        </p:txBody>
      </p:sp>
      <p:sp>
        <p:nvSpPr>
          <p:cNvPr id="10" name="Textfeld 9">
            <a:extLst>
              <a:ext uri="{FF2B5EF4-FFF2-40B4-BE49-F238E27FC236}">
                <a16:creationId xmlns:a16="http://schemas.microsoft.com/office/drawing/2014/main" id="{EE1B6E17-CFF3-7F2E-25F0-DA5A74E016D8}"/>
              </a:ext>
            </a:extLst>
          </p:cNvPr>
          <p:cNvSpPr txBox="1"/>
          <p:nvPr/>
        </p:nvSpPr>
        <p:spPr>
          <a:xfrm>
            <a:off x="673767" y="4739517"/>
            <a:ext cx="7816054" cy="286873"/>
          </a:xfrm>
          <a:prstGeom prst="rect">
            <a:avLst/>
          </a:prstGeom>
          <a:solidFill>
            <a:srgbClr val="FFC9C9">
              <a:alpha val="27059"/>
            </a:srgbClr>
          </a:solidFill>
        </p:spPr>
        <p:txBody>
          <a:bodyPr wrap="square" rtlCol="0">
            <a:spAutoFit/>
          </a:bodyPr>
          <a:lstStyle/>
          <a:p>
            <a:pPr algn="just">
              <a:lnSpc>
                <a:spcPts val="1600"/>
              </a:lnSpc>
              <a:spcBef>
                <a:spcPts val="600"/>
              </a:spcBef>
              <a:defRPr/>
            </a:pPr>
            <a:r>
              <a:rPr lang="de-DE" altLang="de-DE" sz="1200">
                <a:solidFill>
                  <a:srgbClr val="000000"/>
                </a:solidFill>
                <a:latin typeface="Calibri" panose="020F0502020204030204" pitchFamily="34" charset="0"/>
                <a:cs typeface="Calibri" panose="020F0502020204030204" pitchFamily="34" charset="0"/>
              </a:rPr>
              <a:t>Befreiung</a:t>
            </a:r>
            <a:r>
              <a:rPr lang="de-DE" altLang="de-DE" sz="1200" b="1">
                <a:solidFill>
                  <a:srgbClr val="000000"/>
                </a:solidFill>
                <a:latin typeface="Calibri" panose="020F0502020204030204" pitchFamily="34" charset="0"/>
                <a:cs typeface="Calibri" panose="020F0502020204030204" pitchFamily="34" charset="0"/>
              </a:rPr>
              <a:t> Registersteuer für EO</a:t>
            </a:r>
            <a:r>
              <a:rPr lang="de-DE" altLang="de-DE" sz="1200">
                <a:solidFill>
                  <a:srgbClr val="000000"/>
                </a:solidFill>
                <a:latin typeface="Calibri" panose="020F0502020204030204" pitchFamily="34" charset="0"/>
                <a:cs typeface="Calibri" panose="020F0502020204030204" pitchFamily="34" charset="0"/>
              </a:rPr>
              <a:t>, fixe</a:t>
            </a:r>
            <a:r>
              <a:rPr lang="de-DE" altLang="de-DE" sz="1200" b="1">
                <a:solidFill>
                  <a:srgbClr val="000000"/>
                </a:solidFill>
                <a:latin typeface="Calibri" panose="020F0502020204030204" pitchFamily="34" charset="0"/>
                <a:cs typeface="Calibri" panose="020F0502020204030204" pitchFamily="34" charset="0"/>
              </a:rPr>
              <a:t> Registersteuer für VFG</a:t>
            </a:r>
            <a:endParaRPr lang="de-DE" altLang="de-DE" sz="1200">
              <a:solidFill>
                <a:srgbClr val="000000"/>
              </a:solidFill>
              <a:latin typeface="Calibri" panose="020F0502020204030204" pitchFamily="34" charset="0"/>
              <a:cs typeface="Calibri" panose="020F0502020204030204" pitchFamily="34" charset="0"/>
            </a:endParaRPr>
          </a:p>
        </p:txBody>
      </p:sp>
      <p:sp>
        <p:nvSpPr>
          <p:cNvPr id="11" name="Textfeld 10">
            <a:extLst>
              <a:ext uri="{FF2B5EF4-FFF2-40B4-BE49-F238E27FC236}">
                <a16:creationId xmlns:a16="http://schemas.microsoft.com/office/drawing/2014/main" id="{4E6DA3BB-B1D8-7A60-71F7-06D76F617494}"/>
              </a:ext>
            </a:extLst>
          </p:cNvPr>
          <p:cNvSpPr txBox="1"/>
          <p:nvPr/>
        </p:nvSpPr>
        <p:spPr>
          <a:xfrm>
            <a:off x="677402" y="5079744"/>
            <a:ext cx="7808784" cy="286873"/>
          </a:xfrm>
          <a:prstGeom prst="rect">
            <a:avLst/>
          </a:prstGeom>
          <a:solidFill>
            <a:srgbClr val="FFC9C9">
              <a:alpha val="27059"/>
            </a:srgbClr>
          </a:solidFill>
        </p:spPr>
        <p:txBody>
          <a:bodyPr wrap="square" rtlCol="0">
            <a:spAutoFit/>
          </a:bodyPr>
          <a:lstStyle/>
          <a:p>
            <a:pPr algn="just">
              <a:lnSpc>
                <a:spcPts val="1600"/>
              </a:lnSpc>
              <a:spcBef>
                <a:spcPts val="600"/>
              </a:spcBef>
              <a:defRPr/>
            </a:pPr>
            <a:r>
              <a:rPr lang="de-DE" altLang="de-DE" sz="1200" b="1">
                <a:solidFill>
                  <a:srgbClr val="000000"/>
                </a:solidFill>
                <a:latin typeface="Calibri" panose="020F0502020204030204" pitchFamily="34" charset="0"/>
                <a:cs typeface="Calibri" panose="020F0502020204030204" pitchFamily="34" charset="0"/>
              </a:rPr>
              <a:t>IRAP-Befreiung</a:t>
            </a:r>
            <a:r>
              <a:rPr lang="de-DE" altLang="de-DE" sz="1200">
                <a:solidFill>
                  <a:srgbClr val="000000"/>
                </a:solidFill>
                <a:latin typeface="Calibri" panose="020F0502020204030204" pitchFamily="34" charset="0"/>
                <a:cs typeface="Calibri" panose="020F0502020204030204" pitchFamily="34" charset="0"/>
              </a:rPr>
              <a:t> </a:t>
            </a:r>
            <a:r>
              <a:rPr lang="de-DE" sz="1200" kern="100">
                <a:latin typeface="Calibri" panose="020F0502020204030204" pitchFamily="34" charset="0"/>
                <a:ea typeface="Calibri" panose="020F0502020204030204" pitchFamily="34" charset="0"/>
                <a:cs typeface="Calibri" panose="020F0502020204030204" pitchFamily="34" charset="0"/>
              </a:rPr>
              <a:t>(Die Pflicht zur Einreichung der IRAP-Steuererklärung bleibt bestehen)</a:t>
            </a:r>
          </a:p>
        </p:txBody>
      </p:sp>
      <p:sp>
        <p:nvSpPr>
          <p:cNvPr id="12" name="Textfeld 11">
            <a:extLst>
              <a:ext uri="{FF2B5EF4-FFF2-40B4-BE49-F238E27FC236}">
                <a16:creationId xmlns:a16="http://schemas.microsoft.com/office/drawing/2014/main" id="{A387BB5C-21EF-E6F4-7CB0-B7A4483959EB}"/>
              </a:ext>
            </a:extLst>
          </p:cNvPr>
          <p:cNvSpPr txBox="1"/>
          <p:nvPr/>
        </p:nvSpPr>
        <p:spPr>
          <a:xfrm>
            <a:off x="670132" y="5414418"/>
            <a:ext cx="7816054" cy="286873"/>
          </a:xfrm>
          <a:prstGeom prst="rect">
            <a:avLst/>
          </a:prstGeom>
          <a:solidFill>
            <a:srgbClr val="FFC9C9">
              <a:alpha val="27059"/>
            </a:srgbClr>
          </a:solidFill>
        </p:spPr>
        <p:txBody>
          <a:bodyPr wrap="square" lIns="91440" tIns="45720" rIns="91440" bIns="45720" rtlCol="0" anchor="t">
            <a:spAutoFit/>
          </a:bodyPr>
          <a:lstStyle/>
          <a:p>
            <a:pPr algn="just">
              <a:lnSpc>
                <a:spcPts val="1600"/>
              </a:lnSpc>
              <a:spcBef>
                <a:spcPts val="600"/>
              </a:spcBef>
              <a:defRPr/>
            </a:pPr>
            <a:r>
              <a:rPr lang="de-DE" altLang="de-DE" sz="1200" b="1">
                <a:solidFill>
                  <a:srgbClr val="000000"/>
                </a:solidFill>
                <a:latin typeface="Calibri"/>
                <a:ea typeface="Calibri"/>
                <a:cs typeface="Calibri"/>
              </a:rPr>
              <a:t>freiwillige Spenden für den Spender absetzbar</a:t>
            </a:r>
            <a:r>
              <a:rPr lang="de-DE" altLang="de-DE" sz="1200">
                <a:solidFill>
                  <a:srgbClr val="000000"/>
                </a:solidFill>
                <a:latin typeface="Calibri"/>
                <a:ea typeface="Calibri"/>
                <a:cs typeface="Calibri"/>
              </a:rPr>
              <a:t> (bei den </a:t>
            </a:r>
            <a:r>
              <a:rPr lang="de-DE" altLang="de-DE" sz="1200" b="1">
                <a:solidFill>
                  <a:srgbClr val="000000"/>
                </a:solidFill>
                <a:latin typeface="Calibri"/>
                <a:ea typeface="Calibri"/>
                <a:cs typeface="Calibri"/>
              </a:rPr>
              <a:t>EO 35%</a:t>
            </a:r>
            <a:r>
              <a:rPr lang="de-DE" altLang="de-DE" sz="1200">
                <a:solidFill>
                  <a:srgbClr val="000000"/>
                </a:solidFill>
                <a:latin typeface="Calibri"/>
                <a:ea typeface="Calibri"/>
                <a:cs typeface="Calibri"/>
              </a:rPr>
              <a:t>, bei den </a:t>
            </a:r>
            <a:r>
              <a:rPr lang="de-DE" altLang="de-DE" sz="1200" b="1">
                <a:solidFill>
                  <a:srgbClr val="000000"/>
                </a:solidFill>
                <a:latin typeface="Calibri"/>
                <a:ea typeface="Calibri"/>
                <a:cs typeface="Calibri"/>
              </a:rPr>
              <a:t>VFG 30%</a:t>
            </a:r>
            <a:r>
              <a:rPr lang="de-DE" altLang="de-DE" sz="1200">
                <a:solidFill>
                  <a:srgbClr val="000000"/>
                </a:solidFill>
                <a:latin typeface="Calibri"/>
                <a:ea typeface="Calibri"/>
                <a:cs typeface="Calibri"/>
              </a:rPr>
              <a:t>) </a:t>
            </a:r>
            <a:r>
              <a:rPr lang="de-DE" altLang="de-DE" sz="1200" b="1">
                <a:solidFill>
                  <a:srgbClr val="000000"/>
                </a:solidFill>
                <a:latin typeface="Calibri"/>
                <a:ea typeface="Calibri"/>
                <a:cs typeface="Calibri"/>
              </a:rPr>
              <a:t>oder</a:t>
            </a:r>
            <a:r>
              <a:rPr lang="de-DE" altLang="de-DE" sz="1200">
                <a:solidFill>
                  <a:srgbClr val="000000"/>
                </a:solidFill>
                <a:latin typeface="Calibri"/>
                <a:ea typeface="Calibri"/>
                <a:cs typeface="Calibri"/>
              </a:rPr>
              <a:t> </a:t>
            </a:r>
            <a:r>
              <a:rPr lang="de-DE" altLang="de-DE" sz="1200" b="1">
                <a:solidFill>
                  <a:srgbClr val="000000"/>
                </a:solidFill>
                <a:latin typeface="Calibri"/>
                <a:ea typeface="Calibri"/>
                <a:cs typeface="Calibri"/>
              </a:rPr>
              <a:t>abzugsfähig</a:t>
            </a:r>
            <a:endParaRPr lang="de-DE" sz="1200" b="1" kern="100">
              <a:latin typeface="Calibri"/>
              <a:ea typeface="Calibri"/>
              <a:cs typeface="Calibri"/>
            </a:endParaRPr>
          </a:p>
        </p:txBody>
      </p:sp>
      <p:sp>
        <p:nvSpPr>
          <p:cNvPr id="13" name="Textfeld 12">
            <a:extLst>
              <a:ext uri="{FF2B5EF4-FFF2-40B4-BE49-F238E27FC236}">
                <a16:creationId xmlns:a16="http://schemas.microsoft.com/office/drawing/2014/main" id="{F23AF18A-EFC9-978C-C75C-757B55348FED}"/>
              </a:ext>
            </a:extLst>
          </p:cNvPr>
          <p:cNvSpPr txBox="1"/>
          <p:nvPr/>
        </p:nvSpPr>
        <p:spPr>
          <a:xfrm>
            <a:off x="670545" y="5741822"/>
            <a:ext cx="7816054" cy="492058"/>
          </a:xfrm>
          <a:prstGeom prst="rect">
            <a:avLst/>
          </a:prstGeom>
          <a:solidFill>
            <a:srgbClr val="FFC9C9">
              <a:alpha val="27059"/>
            </a:srgbClr>
          </a:solidFill>
        </p:spPr>
        <p:txBody>
          <a:bodyPr wrap="square" lIns="91440" tIns="45720" rIns="91440" bIns="45720" rtlCol="0" anchor="t">
            <a:spAutoFit/>
          </a:bodyPr>
          <a:lstStyle/>
          <a:p>
            <a:pPr algn="just">
              <a:lnSpc>
                <a:spcPts val="1600"/>
              </a:lnSpc>
              <a:spcBef>
                <a:spcPts val="600"/>
              </a:spcBef>
              <a:defRPr/>
            </a:pPr>
            <a:r>
              <a:rPr lang="de-DE" sz="1200">
                <a:solidFill>
                  <a:srgbClr val="000000"/>
                </a:solidFill>
                <a:latin typeface="Calibri"/>
                <a:ea typeface="Calibri"/>
                <a:cs typeface="Calibri"/>
              </a:rPr>
              <a:t>Möglichkeit </a:t>
            </a:r>
            <a:r>
              <a:rPr lang="de-DE" sz="1200" b="1">
                <a:solidFill>
                  <a:srgbClr val="000000"/>
                </a:solidFill>
                <a:latin typeface="Calibri"/>
                <a:ea typeface="Calibri"/>
                <a:cs typeface="Calibri"/>
              </a:rPr>
              <a:t>Pauschalsystem</a:t>
            </a:r>
            <a:r>
              <a:rPr lang="de-DE" sz="1200">
                <a:solidFill>
                  <a:srgbClr val="000000"/>
                </a:solidFill>
                <a:latin typeface="Calibri"/>
                <a:ea typeface="Calibri"/>
                <a:cs typeface="Calibri"/>
              </a:rPr>
              <a:t> anzuwenden (Art. 86 KDS, für gewerbliche Einkünfte bis zu </a:t>
            </a:r>
            <a:r>
              <a:rPr lang="de-DE" sz="1200">
                <a:solidFill>
                  <a:srgbClr val="FF0000"/>
                </a:solidFill>
                <a:latin typeface="Calibri"/>
                <a:ea typeface="Calibri"/>
                <a:cs typeface="Calibri"/>
              </a:rPr>
              <a:t>85</a:t>
            </a:r>
            <a:r>
              <a:rPr lang="de-DE" sz="1200">
                <a:solidFill>
                  <a:srgbClr val="000000"/>
                </a:solidFill>
                <a:latin typeface="Calibri"/>
                <a:ea typeface="Calibri"/>
                <a:cs typeface="Calibri"/>
              </a:rPr>
              <a:t>.000 €: in Kraft </a:t>
            </a:r>
            <a:r>
              <a:rPr lang="de-DE" sz="1200">
                <a:solidFill>
                  <a:srgbClr val="FF0000"/>
                </a:solidFill>
                <a:latin typeface="Calibri"/>
                <a:ea typeface="Calibri"/>
                <a:cs typeface="Calibri"/>
              </a:rPr>
              <a:t>seit</a:t>
            </a:r>
            <a:r>
              <a:rPr lang="de-DE" sz="1200">
                <a:solidFill>
                  <a:srgbClr val="000000"/>
                </a:solidFill>
                <a:latin typeface="Calibri"/>
                <a:ea typeface="Calibri"/>
                <a:cs typeface="Calibri"/>
              </a:rPr>
              <a:t> 1. Jänner 2026)</a:t>
            </a:r>
          </a:p>
        </p:txBody>
      </p:sp>
      <p:sp>
        <p:nvSpPr>
          <p:cNvPr id="14" name="Textfeld 13">
            <a:extLst>
              <a:ext uri="{FF2B5EF4-FFF2-40B4-BE49-F238E27FC236}">
                <a16:creationId xmlns:a16="http://schemas.microsoft.com/office/drawing/2014/main" id="{98F9ED6A-8A0C-F83E-22C5-6BD79A596BA0}"/>
              </a:ext>
            </a:extLst>
          </p:cNvPr>
          <p:cNvSpPr txBox="1"/>
          <p:nvPr/>
        </p:nvSpPr>
        <p:spPr>
          <a:xfrm>
            <a:off x="3317548" y="2276000"/>
            <a:ext cx="2534194" cy="307777"/>
          </a:xfrm>
          <a:prstGeom prst="rect">
            <a:avLst/>
          </a:prstGeom>
          <a:solidFill>
            <a:srgbClr val="FFFFCC"/>
          </a:solidFill>
        </p:spPr>
        <p:txBody>
          <a:bodyPr wrap="square" lIns="91440" tIns="45720" rIns="91440" bIns="45720" rtlCol="0" anchor="t">
            <a:spAutoFit/>
          </a:bodyPr>
          <a:lstStyle/>
          <a:p>
            <a:pPr algn="ctr"/>
            <a:r>
              <a:rPr lang="de-DE" sz="1400" b="1">
                <a:latin typeface="Calibri" panose="020F0502020204030204" pitchFamily="34" charset="0"/>
                <a:cs typeface="Calibri" panose="020F0502020204030204" pitchFamily="34" charset="0"/>
              </a:rPr>
              <a:t>gemeinsame Voraussetzungen</a:t>
            </a:r>
            <a:endParaRPr lang="en-US"/>
          </a:p>
        </p:txBody>
      </p:sp>
      <p:sp>
        <p:nvSpPr>
          <p:cNvPr id="15" name="Textfeld 14">
            <a:extLst>
              <a:ext uri="{FF2B5EF4-FFF2-40B4-BE49-F238E27FC236}">
                <a16:creationId xmlns:a16="http://schemas.microsoft.com/office/drawing/2014/main" id="{2A388F75-D944-E37B-DF18-F46B29D61A68}"/>
              </a:ext>
            </a:extLst>
          </p:cNvPr>
          <p:cNvSpPr txBox="1"/>
          <p:nvPr/>
        </p:nvSpPr>
        <p:spPr>
          <a:xfrm>
            <a:off x="3561805" y="3744245"/>
            <a:ext cx="2090057" cy="307777"/>
          </a:xfrm>
          <a:prstGeom prst="rect">
            <a:avLst/>
          </a:prstGeom>
          <a:solidFill>
            <a:srgbClr val="FFFFCC"/>
          </a:solidFill>
        </p:spPr>
        <p:txBody>
          <a:bodyPr wrap="square" lIns="91440" tIns="45720" rIns="91440" bIns="45720" rtlCol="0" anchor="t">
            <a:spAutoFit/>
          </a:bodyPr>
          <a:lstStyle/>
          <a:p>
            <a:pPr algn="ctr"/>
            <a:r>
              <a:rPr lang="de-DE" sz="1400" b="1">
                <a:latin typeface="Calibri" panose="020F0502020204030204" pitchFamily="34" charset="0"/>
                <a:cs typeface="Calibri" panose="020F0502020204030204" pitchFamily="34" charset="0"/>
              </a:rPr>
              <a:t>gemeinsame Vorteile</a:t>
            </a:r>
            <a:endParaRPr lang="en-US"/>
          </a:p>
        </p:txBody>
      </p:sp>
      <p:sp>
        <p:nvSpPr>
          <p:cNvPr id="3" name="Rechteck 2">
            <a:extLst>
              <a:ext uri="{FF2B5EF4-FFF2-40B4-BE49-F238E27FC236}">
                <a16:creationId xmlns:a16="http://schemas.microsoft.com/office/drawing/2014/main" id="{8F588311-F024-925B-9F5A-F2F088BBCED9}"/>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7" name="Grafik 16">
            <a:extLst>
              <a:ext uri="{FF2B5EF4-FFF2-40B4-BE49-F238E27FC236}">
                <a16:creationId xmlns:a16="http://schemas.microsoft.com/office/drawing/2014/main" id="{659277D6-82A5-AFFE-EE01-3767655AF033}"/>
              </a:ext>
            </a:extLst>
          </p:cNvPr>
          <p:cNvPicPr>
            <a:picLocks noChangeAspect="1"/>
          </p:cNvPicPr>
          <p:nvPr/>
        </p:nvPicPr>
        <p:blipFill>
          <a:blip r:embed="rId2"/>
          <a:stretch>
            <a:fillRect/>
          </a:stretch>
        </p:blipFill>
        <p:spPr>
          <a:xfrm>
            <a:off x="8512349" y="6306958"/>
            <a:ext cx="348769" cy="405300"/>
          </a:xfrm>
          <a:prstGeom prst="rect">
            <a:avLst/>
          </a:prstGeom>
        </p:spPr>
      </p:pic>
      <p:sp>
        <p:nvSpPr>
          <p:cNvPr id="4" name="Rechteck 3">
            <a:extLst>
              <a:ext uri="{FF2B5EF4-FFF2-40B4-BE49-F238E27FC236}">
                <a16:creationId xmlns:a16="http://schemas.microsoft.com/office/drawing/2014/main" id="{997798DA-1175-ED42-30FA-CB0FA6BA3EF0}"/>
              </a:ext>
            </a:extLst>
          </p:cNvPr>
          <p:cNvSpPr/>
          <p:nvPr/>
        </p:nvSpPr>
        <p:spPr>
          <a:xfrm>
            <a:off x="8034705" y="6361190"/>
            <a:ext cx="449419"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-9-</a:t>
            </a:r>
            <a:endParaRPr lang="de-DE"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a:extLst>
              <a:ext uri="{FF2B5EF4-FFF2-40B4-BE49-F238E27FC236}">
                <a16:creationId xmlns:a16="http://schemas.microsoft.com/office/drawing/2014/main" id="{A3DEEE37-962D-CCD7-04D0-4F9CA35CE62D}"/>
              </a:ext>
            </a:extLst>
          </p:cNvPr>
          <p:cNvSpPr>
            <a:spLocks noGrp="1" noChangeArrowheads="1"/>
          </p:cNvSpPr>
          <p:nvPr>
            <p:ph type="title"/>
          </p:nvPr>
        </p:nvSpPr>
        <p:spPr bwMode="auto">
          <a:xfrm>
            <a:off x="630238" y="365125"/>
            <a:ext cx="7886700" cy="606385"/>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a:latin typeface="Calibri"/>
                <a:ea typeface="Calibri"/>
                <a:cs typeface="Calibri"/>
              </a:rPr>
              <a:t>2. Die wichtigsten Sektionen im </a:t>
            </a:r>
            <a:r>
              <a:rPr lang="de-DE" altLang="de-DE" sz="2600" err="1">
                <a:latin typeface="Calibri"/>
                <a:ea typeface="Calibri"/>
                <a:cs typeface="Calibri"/>
              </a:rPr>
              <a:t>Runts</a:t>
            </a:r>
            <a:r>
              <a:rPr lang="de-DE" altLang="de-DE" sz="2600">
                <a:latin typeface="Calibri"/>
                <a:ea typeface="Calibri"/>
                <a:cs typeface="Calibri"/>
              </a:rPr>
              <a:t> und ihre Vorteile</a:t>
            </a:r>
          </a:p>
        </p:txBody>
      </p:sp>
      <p:sp>
        <p:nvSpPr>
          <p:cNvPr id="17411" name="Textplatzhalter 3">
            <a:extLst>
              <a:ext uri="{FF2B5EF4-FFF2-40B4-BE49-F238E27FC236}">
                <a16:creationId xmlns:a16="http://schemas.microsoft.com/office/drawing/2014/main" id="{B5EAFA06-4E70-2168-4E9A-B02574A3B340}"/>
              </a:ext>
            </a:extLst>
          </p:cNvPr>
          <p:cNvSpPr>
            <a:spLocks noGrp="1" noChangeArrowheads="1"/>
          </p:cNvSpPr>
          <p:nvPr>
            <p:ph type="body" idx="1"/>
          </p:nvPr>
        </p:nvSpPr>
        <p:spPr bwMode="auto">
          <a:xfrm>
            <a:off x="649485" y="1796183"/>
            <a:ext cx="3868738" cy="598487"/>
          </a:xfrm>
          <a:solidFill>
            <a:srgbClr val="E4F2FF"/>
          </a:solidFill>
        </p:spPr>
        <p:txBody>
          <a:bodyPr vert="horz" wrap="square" lIns="91440" tIns="45720" rIns="91440" bIns="45720" numCol="1" anchor="ctr" anchorCtr="0" compatLnSpc="1">
            <a:prstTxWarp prst="textNoShape">
              <a:avLst/>
            </a:prstTxWarp>
          </a:bodyPr>
          <a:lstStyle/>
          <a:p>
            <a:pPr algn="ctr"/>
            <a:r>
              <a:rPr lang="de-DE" altLang="de-DE" sz="1600">
                <a:latin typeface="Calibri" panose="020F0502020204030204" pitchFamily="34" charset="0"/>
                <a:cs typeface="Calibri" panose="020F0502020204030204" pitchFamily="34" charset="0"/>
              </a:rPr>
              <a:t>Ehrenamtliche Organisationen</a:t>
            </a:r>
          </a:p>
        </p:txBody>
      </p:sp>
      <p:sp>
        <p:nvSpPr>
          <p:cNvPr id="17412" name="Inhaltsplatzhalter 4">
            <a:extLst>
              <a:ext uri="{FF2B5EF4-FFF2-40B4-BE49-F238E27FC236}">
                <a16:creationId xmlns:a16="http://schemas.microsoft.com/office/drawing/2014/main" id="{6625636C-0C8D-C16B-ECF0-18DD0C18191A}"/>
              </a:ext>
            </a:extLst>
          </p:cNvPr>
          <p:cNvSpPr>
            <a:spLocks noGrp="1" noChangeArrowheads="1"/>
          </p:cNvSpPr>
          <p:nvPr>
            <p:ph sz="half" idx="2"/>
          </p:nvPr>
        </p:nvSpPr>
        <p:spPr bwMode="auto">
          <a:xfrm>
            <a:off x="633016" y="2492896"/>
            <a:ext cx="3868738" cy="3681700"/>
          </a:xfrm>
          <a:noFill/>
          <a:ln>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just"/>
            <a:endParaRPr lang="de-DE" altLang="de-DE" sz="1400">
              <a:latin typeface="Arial" panose="020B0604020202020204" pitchFamily="34" charset="0"/>
              <a:cs typeface="Arial" panose="020B0604020202020204" pitchFamily="34" charset="0"/>
            </a:endParaRPr>
          </a:p>
          <a:p>
            <a:pPr algn="just"/>
            <a:endParaRPr lang="de-DE" altLang="de-DE" sz="1400">
              <a:latin typeface="Arial" panose="020B0604020202020204" pitchFamily="34" charset="0"/>
              <a:cs typeface="Arial" panose="020B0604020202020204" pitchFamily="34" charset="0"/>
            </a:endParaRPr>
          </a:p>
          <a:p>
            <a:pPr marL="0" indent="0" algn="just">
              <a:buNone/>
            </a:pPr>
            <a:endParaRPr lang="de-DE" altLang="de-DE" sz="1500">
              <a:solidFill>
                <a:srgbClr val="000000"/>
              </a:solidFill>
              <a:latin typeface="Arial" panose="020B0604020202020204" pitchFamily="34" charset="0"/>
              <a:cs typeface="Arial" panose="020B0604020202020204" pitchFamily="34" charset="0"/>
            </a:endParaRPr>
          </a:p>
          <a:p>
            <a:pPr algn="just"/>
            <a:endParaRPr lang="de-DE" altLang="de-DE" sz="1600">
              <a:solidFill>
                <a:srgbClr val="000000"/>
              </a:solidFill>
              <a:latin typeface="Arial" panose="020B0604020202020204" pitchFamily="34" charset="0"/>
              <a:cs typeface="Arial" panose="020B0604020202020204" pitchFamily="34" charset="0"/>
            </a:endParaRPr>
          </a:p>
        </p:txBody>
      </p:sp>
      <p:sp>
        <p:nvSpPr>
          <p:cNvPr id="17413" name="Textplatzhalter 5">
            <a:extLst>
              <a:ext uri="{FF2B5EF4-FFF2-40B4-BE49-F238E27FC236}">
                <a16:creationId xmlns:a16="http://schemas.microsoft.com/office/drawing/2014/main" id="{72D5AD03-2E0A-298B-94EE-DDD1291DA67A}"/>
              </a:ext>
            </a:extLst>
          </p:cNvPr>
          <p:cNvSpPr>
            <a:spLocks noGrp="1" noChangeArrowheads="1"/>
          </p:cNvSpPr>
          <p:nvPr>
            <p:ph type="body" sz="quarter" idx="3"/>
          </p:nvPr>
        </p:nvSpPr>
        <p:spPr bwMode="auto">
          <a:xfrm>
            <a:off x="4640264" y="1792288"/>
            <a:ext cx="3887787" cy="596900"/>
          </a:xfrm>
          <a:solidFill>
            <a:srgbClr val="F2F2F2"/>
          </a:solidFill>
        </p:spPr>
        <p:txBody>
          <a:bodyPr vert="horz" wrap="square" lIns="91440" tIns="45720" rIns="91440" bIns="45720" numCol="1" anchorCtr="0" compatLnSpc="1">
            <a:prstTxWarp prst="textNoShape">
              <a:avLst/>
            </a:prstTxWarp>
          </a:bodyPr>
          <a:lstStyle/>
          <a:p>
            <a:pPr algn="ctr"/>
            <a:r>
              <a:rPr lang="de-DE" altLang="de-DE" sz="1600">
                <a:latin typeface="Calibri" panose="020F0502020204030204" pitchFamily="34" charset="0"/>
                <a:cs typeface="Calibri" panose="020F0502020204030204" pitchFamily="34" charset="0"/>
              </a:rPr>
              <a:t>Vereine zur Förderung des Gemeinwesens</a:t>
            </a:r>
          </a:p>
          <a:p>
            <a:pPr algn="ctr"/>
            <a:endParaRPr lang="de-DE" altLang="de-DE" sz="700">
              <a:latin typeface="Calibri" panose="020F0502020204030204" pitchFamily="34" charset="0"/>
              <a:cs typeface="Calibri" panose="020F0502020204030204" pitchFamily="34" charset="0"/>
            </a:endParaRPr>
          </a:p>
        </p:txBody>
      </p:sp>
      <p:sp>
        <p:nvSpPr>
          <p:cNvPr id="17414" name="Inhaltsplatzhalter 6">
            <a:extLst>
              <a:ext uri="{FF2B5EF4-FFF2-40B4-BE49-F238E27FC236}">
                <a16:creationId xmlns:a16="http://schemas.microsoft.com/office/drawing/2014/main" id="{F60A309C-FB37-D314-2CC8-1518B24BD7AE}"/>
              </a:ext>
            </a:extLst>
          </p:cNvPr>
          <p:cNvSpPr>
            <a:spLocks noGrp="1" noChangeArrowheads="1"/>
          </p:cNvSpPr>
          <p:nvPr>
            <p:ph sz="quarter" idx="4"/>
          </p:nvPr>
        </p:nvSpPr>
        <p:spPr bwMode="auto">
          <a:xfrm>
            <a:off x="4664869" y="2492896"/>
            <a:ext cx="3887788" cy="3681701"/>
          </a:xfrm>
          <a:noFill/>
          <a:ln>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algn="just">
              <a:buNone/>
            </a:pPr>
            <a:endParaRPr lang="de-DE" altLang="de-DE" sz="1400" b="1" u="sng">
              <a:latin typeface="Arial" panose="020B0604020202020204" pitchFamily="34" charset="0"/>
              <a:cs typeface="Arial" panose="020B0604020202020204" pitchFamily="34" charset="0"/>
            </a:endParaRPr>
          </a:p>
          <a:p>
            <a:pPr marL="0" indent="0" algn="just">
              <a:buNone/>
            </a:pPr>
            <a:endParaRPr lang="de-DE" altLang="de-DE" sz="1400">
              <a:latin typeface="Arial" panose="020B0604020202020204" pitchFamily="34" charset="0"/>
              <a:cs typeface="Arial" panose="020B0604020202020204" pitchFamily="34" charset="0"/>
            </a:endParaRPr>
          </a:p>
          <a:p>
            <a:pPr algn="just"/>
            <a:endParaRPr lang="de-DE" altLang="de-DE" sz="1400">
              <a:solidFill>
                <a:srgbClr val="000000"/>
              </a:solidFill>
              <a:latin typeface="Arial" panose="020B0604020202020204" pitchFamily="34" charset="0"/>
              <a:cs typeface="Arial" panose="020B0604020202020204" pitchFamily="34" charset="0"/>
            </a:endParaRPr>
          </a:p>
          <a:p>
            <a:pPr algn="just"/>
            <a:endParaRPr lang="de-DE" altLang="de-DE" sz="1400">
              <a:solidFill>
                <a:srgbClr val="000000"/>
              </a:solidFill>
              <a:latin typeface="Arial" panose="020B0604020202020204" pitchFamily="34" charset="0"/>
              <a:cs typeface="Arial" panose="020B0604020202020204" pitchFamily="34" charset="0"/>
            </a:endParaRPr>
          </a:p>
          <a:p>
            <a:pPr marL="0" indent="0" algn="just">
              <a:buNone/>
            </a:pPr>
            <a:endParaRPr lang="de-DE" altLang="de-DE" sz="1400">
              <a:solidFill>
                <a:srgbClr val="000000"/>
              </a:solidFill>
              <a:latin typeface="Arial" panose="020B0604020202020204" pitchFamily="34" charset="0"/>
              <a:cs typeface="Arial" panose="020B0604020202020204" pitchFamily="34" charset="0"/>
            </a:endParaRPr>
          </a:p>
          <a:p>
            <a:pPr marL="0" indent="0" algn="just">
              <a:buNone/>
            </a:pPr>
            <a:endParaRPr lang="de-DE" altLang="de-DE" sz="1400">
              <a:solidFill>
                <a:srgbClr val="000000"/>
              </a:solidFill>
              <a:latin typeface="Arial" panose="020B0604020202020204" pitchFamily="34" charset="0"/>
              <a:cs typeface="Arial" panose="020B0604020202020204" pitchFamily="34" charset="0"/>
            </a:endParaRPr>
          </a:p>
          <a:p>
            <a:pPr marL="0" indent="0" algn="just">
              <a:buNone/>
            </a:pPr>
            <a:endParaRPr lang="de-DE" altLang="de-DE" sz="1400" b="1">
              <a:solidFill>
                <a:srgbClr val="000000"/>
              </a:solidFill>
              <a:latin typeface="Arial" panose="020B0604020202020204" pitchFamily="34" charset="0"/>
              <a:cs typeface="Arial" panose="020B0604020202020204" pitchFamily="34" charset="0"/>
            </a:endParaRPr>
          </a:p>
          <a:p>
            <a:pPr marL="0" indent="0" algn="just">
              <a:buNone/>
            </a:pPr>
            <a:endParaRPr lang="de-DE" altLang="de-DE" sz="1400" b="1">
              <a:solidFill>
                <a:srgbClr val="000000"/>
              </a:solidFill>
              <a:latin typeface="Arial" panose="020B0604020202020204" pitchFamily="34" charset="0"/>
              <a:cs typeface="Arial" panose="020B0604020202020204" pitchFamily="34" charset="0"/>
            </a:endParaRPr>
          </a:p>
          <a:p>
            <a:pPr algn="just"/>
            <a:endParaRPr lang="de-DE" altLang="de-DE" sz="1600">
              <a:solidFill>
                <a:srgbClr val="000000"/>
              </a:solidFill>
              <a:latin typeface="Calibri" panose="020F0502020204030204" pitchFamily="34" charset="0"/>
            </a:endParaRPr>
          </a:p>
          <a:p>
            <a:endParaRPr lang="de-DE" altLang="de-DE" sz="2400"/>
          </a:p>
          <a:p>
            <a:endParaRPr lang="de-DE" altLang="de-DE" sz="2400"/>
          </a:p>
        </p:txBody>
      </p:sp>
      <p:sp>
        <p:nvSpPr>
          <p:cNvPr id="17415" name="Textfeld 1">
            <a:extLst>
              <a:ext uri="{FF2B5EF4-FFF2-40B4-BE49-F238E27FC236}">
                <a16:creationId xmlns:a16="http://schemas.microsoft.com/office/drawing/2014/main" id="{0B67AD51-1BA8-B2D0-4863-A721D7BDF65E}"/>
              </a:ext>
            </a:extLst>
          </p:cNvPr>
          <p:cNvSpPr txBox="1">
            <a:spLocks noChangeArrowheads="1"/>
          </p:cNvSpPr>
          <p:nvPr/>
        </p:nvSpPr>
        <p:spPr bwMode="auto">
          <a:xfrm>
            <a:off x="630238" y="1195897"/>
            <a:ext cx="7886700" cy="338138"/>
          </a:xfrm>
          <a:prstGeom prst="rect">
            <a:avLst/>
          </a:prstGeom>
          <a:solidFill>
            <a:srgbClr val="FFDDDD"/>
          </a:solidFill>
          <a:ln>
            <a:noFill/>
          </a:ln>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de-DE" altLang="de-DE" sz="1600" b="1">
                <a:latin typeface="Calibri" panose="020F0502020204030204" pitchFamily="34" charset="0"/>
                <a:cs typeface="Calibri" panose="020F0502020204030204" pitchFamily="34" charset="0"/>
              </a:rPr>
              <a:t>Worin unterscheiden sich diese beiden Sektionen?</a:t>
            </a:r>
            <a:endParaRPr lang="de-DE" altLang="de-DE" sz="1600">
              <a:latin typeface="Calibri" panose="020F0502020204030204" pitchFamily="34" charset="0"/>
              <a:cs typeface="Calibri" panose="020F0502020204030204" pitchFamily="34" charset="0"/>
            </a:endParaRPr>
          </a:p>
        </p:txBody>
      </p:sp>
      <p:sp>
        <p:nvSpPr>
          <p:cNvPr id="3" name="Textfeld 2">
            <a:extLst>
              <a:ext uri="{FF2B5EF4-FFF2-40B4-BE49-F238E27FC236}">
                <a16:creationId xmlns:a16="http://schemas.microsoft.com/office/drawing/2014/main" id="{E7C4A332-4BFF-D630-BB89-C554602213ED}"/>
              </a:ext>
            </a:extLst>
          </p:cNvPr>
          <p:cNvSpPr txBox="1"/>
          <p:nvPr/>
        </p:nvSpPr>
        <p:spPr>
          <a:xfrm>
            <a:off x="649484" y="2492896"/>
            <a:ext cx="3849357" cy="307777"/>
          </a:xfrm>
          <a:prstGeom prst="rect">
            <a:avLst/>
          </a:prstGeom>
          <a:solidFill>
            <a:srgbClr val="E4F2FF">
              <a:alpha val="34000"/>
            </a:srgbClr>
          </a:solidFill>
        </p:spPr>
        <p:txBody>
          <a:bodyPr wrap="square" rtlCol="0">
            <a:spAutoFit/>
          </a:bodyPr>
          <a:lstStyle/>
          <a:p>
            <a:pPr algn="ctr"/>
            <a:r>
              <a:rPr lang="de-DE" sz="1400" b="1">
                <a:latin typeface="Calibri" panose="020F0502020204030204" pitchFamily="34" charset="0"/>
                <a:cs typeface="Calibri" panose="020F0502020204030204" pitchFamily="34" charset="0"/>
              </a:rPr>
              <a:t>Kürzel EO (Ital. ODV)</a:t>
            </a:r>
          </a:p>
        </p:txBody>
      </p:sp>
      <p:sp>
        <p:nvSpPr>
          <p:cNvPr id="4" name="Textfeld 3">
            <a:extLst>
              <a:ext uri="{FF2B5EF4-FFF2-40B4-BE49-F238E27FC236}">
                <a16:creationId xmlns:a16="http://schemas.microsoft.com/office/drawing/2014/main" id="{0E01411C-4814-17CC-80CF-97870451B8BF}"/>
              </a:ext>
            </a:extLst>
          </p:cNvPr>
          <p:cNvSpPr txBox="1"/>
          <p:nvPr/>
        </p:nvSpPr>
        <p:spPr>
          <a:xfrm>
            <a:off x="4661547" y="2492896"/>
            <a:ext cx="3908551" cy="307777"/>
          </a:xfrm>
          <a:prstGeom prst="rect">
            <a:avLst/>
          </a:prstGeom>
          <a:solidFill>
            <a:srgbClr val="F2F2F2">
              <a:alpha val="34000"/>
            </a:srgbClr>
          </a:solidFill>
        </p:spPr>
        <p:txBody>
          <a:bodyPr wrap="square" rtlCol="0">
            <a:spAutoFit/>
          </a:bodyPr>
          <a:lstStyle/>
          <a:p>
            <a:pPr algn="ctr"/>
            <a:r>
              <a:rPr lang="de-DE" sz="1400" b="1">
                <a:latin typeface="Calibri" panose="020F0502020204030204" pitchFamily="34" charset="0"/>
                <a:cs typeface="Calibri" panose="020F0502020204030204" pitchFamily="34" charset="0"/>
              </a:rPr>
              <a:t>Kürzel VFG (Ital. APS)</a:t>
            </a:r>
          </a:p>
        </p:txBody>
      </p:sp>
      <p:sp>
        <p:nvSpPr>
          <p:cNvPr id="5" name="Textfeld 4">
            <a:extLst>
              <a:ext uri="{FF2B5EF4-FFF2-40B4-BE49-F238E27FC236}">
                <a16:creationId xmlns:a16="http://schemas.microsoft.com/office/drawing/2014/main" id="{A2507A90-DF92-1C7C-C91F-67EB57F46D53}"/>
              </a:ext>
            </a:extLst>
          </p:cNvPr>
          <p:cNvSpPr txBox="1"/>
          <p:nvPr/>
        </p:nvSpPr>
        <p:spPr>
          <a:xfrm>
            <a:off x="649484" y="2963557"/>
            <a:ext cx="3868737" cy="523220"/>
          </a:xfrm>
          <a:prstGeom prst="rect">
            <a:avLst/>
          </a:prstGeom>
          <a:solidFill>
            <a:srgbClr val="E4F2FF">
              <a:alpha val="34000"/>
            </a:srgbClr>
          </a:solidFill>
        </p:spPr>
        <p:txBody>
          <a:bodyPr wrap="square" rtlCol="0">
            <a:spAutoFit/>
          </a:bodyPr>
          <a:lstStyle/>
          <a:p>
            <a:pPr algn="just"/>
            <a:r>
              <a:rPr lang="de-DE" altLang="de-DE" sz="1300">
                <a:latin typeface="Calibri" panose="020F0502020204030204" pitchFamily="34" charset="0"/>
                <a:cs typeface="Calibri" panose="020F0502020204030204" pitchFamily="34" charset="0"/>
              </a:rPr>
              <a:t>müssen </a:t>
            </a:r>
            <a:r>
              <a:rPr lang="de-DE" altLang="de-DE" sz="1300" b="1">
                <a:latin typeface="Calibri" panose="020F0502020204030204" pitchFamily="34" charset="0"/>
                <a:cs typeface="Calibri" panose="020F0502020204030204" pitchFamily="34" charset="0"/>
              </a:rPr>
              <a:t>hauptsächlich für Dritte tätig </a:t>
            </a:r>
            <a:r>
              <a:rPr lang="de-DE" altLang="de-DE" sz="1300">
                <a:latin typeface="Calibri" panose="020F0502020204030204" pitchFamily="34" charset="0"/>
                <a:cs typeface="Calibri" panose="020F0502020204030204" pitchFamily="34" charset="0"/>
              </a:rPr>
              <a:t>sein</a:t>
            </a:r>
          </a:p>
          <a:p>
            <a:pPr algn="ctr"/>
            <a:endParaRPr lang="de-DE" altLang="de-DE" sz="1400">
              <a:latin typeface="Calibri" panose="020F0502020204030204" pitchFamily="34" charset="0"/>
              <a:cs typeface="Calibri" panose="020F0502020204030204" pitchFamily="34" charset="0"/>
            </a:endParaRPr>
          </a:p>
        </p:txBody>
      </p:sp>
      <p:sp>
        <p:nvSpPr>
          <p:cNvPr id="6" name="Textfeld 5">
            <a:extLst>
              <a:ext uri="{FF2B5EF4-FFF2-40B4-BE49-F238E27FC236}">
                <a16:creationId xmlns:a16="http://schemas.microsoft.com/office/drawing/2014/main" id="{D6249073-0CE4-7B94-272A-674E473BCCAA}"/>
              </a:ext>
            </a:extLst>
          </p:cNvPr>
          <p:cNvSpPr txBox="1"/>
          <p:nvPr/>
        </p:nvSpPr>
        <p:spPr>
          <a:xfrm>
            <a:off x="649485" y="3608843"/>
            <a:ext cx="3868737" cy="492443"/>
          </a:xfrm>
          <a:prstGeom prst="rect">
            <a:avLst/>
          </a:prstGeom>
          <a:solidFill>
            <a:srgbClr val="E4F2FF">
              <a:alpha val="34000"/>
            </a:srgbClr>
          </a:solidFill>
        </p:spPr>
        <p:txBody>
          <a:bodyPr wrap="square" lIns="91440" tIns="45720" rIns="91440" bIns="45720" rtlCol="0" anchor="t">
            <a:spAutoFit/>
          </a:bodyPr>
          <a:lstStyle/>
          <a:p>
            <a:pPr algn="just"/>
            <a:r>
              <a:rPr lang="de-DE" altLang="de-DE" sz="1300">
                <a:solidFill>
                  <a:srgbClr val="000000"/>
                </a:solidFill>
                <a:latin typeface="Calibri"/>
                <a:ea typeface="Calibri"/>
                <a:cs typeface="Calibri"/>
              </a:rPr>
              <a:t>die </a:t>
            </a:r>
            <a:r>
              <a:rPr lang="de-DE" altLang="de-DE" sz="1300" b="1">
                <a:solidFill>
                  <a:srgbClr val="000000"/>
                </a:solidFill>
                <a:latin typeface="Calibri"/>
                <a:ea typeface="Calibri"/>
                <a:cs typeface="Calibri"/>
              </a:rPr>
              <a:t>eigenen Mitglieder dürfen </a:t>
            </a:r>
            <a:r>
              <a:rPr lang="de-DE" altLang="de-DE" sz="1300" b="1" u="sng">
                <a:solidFill>
                  <a:srgbClr val="000000"/>
                </a:solidFill>
                <a:latin typeface="Calibri"/>
                <a:ea typeface="Calibri"/>
                <a:cs typeface="Calibri"/>
              </a:rPr>
              <a:t>nicht</a:t>
            </a:r>
            <a:r>
              <a:rPr lang="de-DE" altLang="de-DE" sz="1300" b="1">
                <a:solidFill>
                  <a:srgbClr val="000000"/>
                </a:solidFill>
                <a:latin typeface="Calibri"/>
                <a:ea typeface="Calibri"/>
                <a:cs typeface="Calibri"/>
              </a:rPr>
              <a:t> angestellt</a:t>
            </a:r>
            <a:r>
              <a:rPr lang="de-DE" altLang="de-DE" sz="1300">
                <a:solidFill>
                  <a:srgbClr val="000000"/>
                </a:solidFill>
                <a:latin typeface="Calibri"/>
                <a:ea typeface="Calibri"/>
                <a:cs typeface="Calibri"/>
              </a:rPr>
              <a:t> oder in irgendeiner Weise vergütet werden</a:t>
            </a:r>
          </a:p>
        </p:txBody>
      </p:sp>
      <p:sp>
        <p:nvSpPr>
          <p:cNvPr id="7" name="Textfeld 6">
            <a:extLst>
              <a:ext uri="{FF2B5EF4-FFF2-40B4-BE49-F238E27FC236}">
                <a16:creationId xmlns:a16="http://schemas.microsoft.com/office/drawing/2014/main" id="{529667F7-8A14-8B74-4661-008CB5FBA19F}"/>
              </a:ext>
            </a:extLst>
          </p:cNvPr>
          <p:cNvSpPr txBox="1"/>
          <p:nvPr/>
        </p:nvSpPr>
        <p:spPr>
          <a:xfrm>
            <a:off x="655675" y="4230087"/>
            <a:ext cx="3864287" cy="692497"/>
          </a:xfrm>
          <a:prstGeom prst="rect">
            <a:avLst/>
          </a:prstGeom>
          <a:solidFill>
            <a:srgbClr val="E4F2FF">
              <a:alpha val="34000"/>
            </a:srgbClr>
          </a:solidFill>
        </p:spPr>
        <p:txBody>
          <a:bodyPr wrap="square" rtlCol="0">
            <a:spAutoFit/>
          </a:bodyPr>
          <a:lstStyle/>
          <a:p>
            <a:pPr algn="just"/>
            <a:r>
              <a:rPr lang="de-DE" altLang="de-DE" sz="1300">
                <a:solidFill>
                  <a:srgbClr val="000000"/>
                </a:solidFill>
                <a:latin typeface="Calibri" panose="020F0502020204030204" pitchFamily="34" charset="0"/>
                <a:cs typeface="Calibri" panose="020F0502020204030204" pitchFamily="34" charset="0"/>
              </a:rPr>
              <a:t>erlaubte Anzahl der Angestellten: </a:t>
            </a:r>
            <a:r>
              <a:rPr lang="de-DE" altLang="de-DE" sz="1300" b="1">
                <a:solidFill>
                  <a:srgbClr val="000000"/>
                </a:solidFill>
                <a:latin typeface="Calibri" panose="020F0502020204030204" pitchFamily="34" charset="0"/>
                <a:cs typeface="Calibri" panose="020F0502020204030204" pitchFamily="34" charset="0"/>
              </a:rPr>
              <a:t>max. 50 % der Anzahl der Freiwilligen </a:t>
            </a:r>
            <a:r>
              <a:rPr lang="de-DE" altLang="de-DE" sz="1300">
                <a:solidFill>
                  <a:srgbClr val="000000"/>
                </a:solidFill>
                <a:latin typeface="Calibri" panose="020F0502020204030204" pitchFamily="34" charset="0"/>
                <a:cs typeface="Calibri" panose="020F0502020204030204" pitchFamily="34" charset="0"/>
              </a:rPr>
              <a:t>im Freiwilligenregister</a:t>
            </a:r>
          </a:p>
          <a:p>
            <a:pPr algn="just"/>
            <a:endParaRPr lang="de-DE" altLang="de-DE" sz="1300">
              <a:solidFill>
                <a:srgbClr val="000000"/>
              </a:solidFill>
              <a:latin typeface="Calibri" panose="020F0502020204030204" pitchFamily="34" charset="0"/>
              <a:cs typeface="Calibri" panose="020F0502020204030204" pitchFamily="34" charset="0"/>
            </a:endParaRPr>
          </a:p>
        </p:txBody>
      </p:sp>
      <p:sp>
        <p:nvSpPr>
          <p:cNvPr id="8" name="Textfeld 7">
            <a:extLst>
              <a:ext uri="{FF2B5EF4-FFF2-40B4-BE49-F238E27FC236}">
                <a16:creationId xmlns:a16="http://schemas.microsoft.com/office/drawing/2014/main" id="{97664C92-E0A5-D01B-248C-1D606ABCC5F9}"/>
              </a:ext>
            </a:extLst>
          </p:cNvPr>
          <p:cNvSpPr txBox="1"/>
          <p:nvPr/>
        </p:nvSpPr>
        <p:spPr>
          <a:xfrm>
            <a:off x="632328" y="5085184"/>
            <a:ext cx="3885893" cy="692497"/>
          </a:xfrm>
          <a:prstGeom prst="rect">
            <a:avLst/>
          </a:prstGeom>
          <a:solidFill>
            <a:srgbClr val="E4F2FF">
              <a:alpha val="34000"/>
            </a:srgbClr>
          </a:solidFill>
        </p:spPr>
        <p:txBody>
          <a:bodyPr wrap="square" rtlCol="0">
            <a:spAutoFit/>
          </a:bodyPr>
          <a:lstStyle/>
          <a:p>
            <a:pPr algn="just"/>
            <a:r>
              <a:rPr lang="de-DE" altLang="de-DE" sz="1300">
                <a:solidFill>
                  <a:srgbClr val="000000"/>
                </a:solidFill>
                <a:latin typeface="Calibri" panose="020F0502020204030204" pitchFamily="34" charset="0"/>
                <a:cs typeface="Calibri" panose="020F0502020204030204" pitchFamily="34" charset="0"/>
              </a:rPr>
              <a:t>als </a:t>
            </a:r>
            <a:r>
              <a:rPr lang="de-DE" altLang="de-DE" sz="1300" b="1">
                <a:solidFill>
                  <a:srgbClr val="000000"/>
                </a:solidFill>
                <a:latin typeface="Calibri" panose="020F0502020204030204" pitchFamily="34" charset="0"/>
                <a:cs typeface="Calibri" panose="020F0502020204030204" pitchFamily="34" charset="0"/>
              </a:rPr>
              <a:t>Verwalter</a:t>
            </a:r>
            <a:r>
              <a:rPr lang="de-DE" altLang="de-DE" sz="1300">
                <a:solidFill>
                  <a:srgbClr val="000000"/>
                </a:solidFill>
                <a:latin typeface="Calibri" panose="020F0502020204030204" pitchFamily="34" charset="0"/>
                <a:cs typeface="Calibri" panose="020F0502020204030204" pitchFamily="34" charset="0"/>
              </a:rPr>
              <a:t> (Ausschussmitglieder) dürfen </a:t>
            </a:r>
            <a:r>
              <a:rPr lang="de-DE" altLang="de-DE" sz="1300" b="1">
                <a:solidFill>
                  <a:srgbClr val="000000"/>
                </a:solidFill>
                <a:latin typeface="Calibri" panose="020F0502020204030204" pitchFamily="34" charset="0"/>
                <a:cs typeface="Calibri" panose="020F0502020204030204" pitchFamily="34" charset="0"/>
              </a:rPr>
              <a:t>ausschließlich Vereinsmitglieder oder Mitglieder der Mitgliedsorganisationen </a:t>
            </a:r>
            <a:r>
              <a:rPr lang="de-DE" altLang="de-DE" sz="1300">
                <a:solidFill>
                  <a:srgbClr val="000000"/>
                </a:solidFill>
                <a:latin typeface="Calibri" panose="020F0502020204030204" pitchFamily="34" charset="0"/>
                <a:cs typeface="Calibri" panose="020F0502020204030204" pitchFamily="34" charset="0"/>
              </a:rPr>
              <a:t>gewählt werden</a:t>
            </a:r>
          </a:p>
        </p:txBody>
      </p:sp>
      <p:sp>
        <p:nvSpPr>
          <p:cNvPr id="9" name="Ellipse 8">
            <a:extLst>
              <a:ext uri="{FF2B5EF4-FFF2-40B4-BE49-F238E27FC236}">
                <a16:creationId xmlns:a16="http://schemas.microsoft.com/office/drawing/2014/main" id="{29E30F91-E9FD-E3D9-064A-B3BC8A5B4F43}"/>
              </a:ext>
            </a:extLst>
          </p:cNvPr>
          <p:cNvSpPr/>
          <p:nvPr/>
        </p:nvSpPr>
        <p:spPr bwMode="auto">
          <a:xfrm>
            <a:off x="1475656" y="4333746"/>
            <a:ext cx="1152128" cy="54492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0" name="Ellipse 9">
            <a:extLst>
              <a:ext uri="{FF2B5EF4-FFF2-40B4-BE49-F238E27FC236}">
                <a16:creationId xmlns:a16="http://schemas.microsoft.com/office/drawing/2014/main" id="{033C3144-2399-E55E-161E-5AF598282CA6}"/>
              </a:ext>
            </a:extLst>
          </p:cNvPr>
          <p:cNvSpPr/>
          <p:nvPr/>
        </p:nvSpPr>
        <p:spPr bwMode="auto">
          <a:xfrm>
            <a:off x="2339752" y="4606209"/>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1" name="Textfeld 10">
            <a:extLst>
              <a:ext uri="{FF2B5EF4-FFF2-40B4-BE49-F238E27FC236}">
                <a16:creationId xmlns:a16="http://schemas.microsoft.com/office/drawing/2014/main" id="{417A4A2B-8BDA-EBC6-42D6-0EB4EEB91312}"/>
              </a:ext>
            </a:extLst>
          </p:cNvPr>
          <p:cNvSpPr txBox="1"/>
          <p:nvPr/>
        </p:nvSpPr>
        <p:spPr>
          <a:xfrm>
            <a:off x="4692640" y="2994334"/>
            <a:ext cx="3868737" cy="492443"/>
          </a:xfrm>
          <a:prstGeom prst="rect">
            <a:avLst/>
          </a:prstGeom>
          <a:solidFill>
            <a:srgbClr val="F2F2F2">
              <a:alpha val="34000"/>
            </a:srgbClr>
          </a:solidFill>
        </p:spPr>
        <p:txBody>
          <a:bodyPr wrap="square" rtlCol="0">
            <a:spAutoFit/>
          </a:bodyPr>
          <a:lstStyle/>
          <a:p>
            <a:pPr algn="just"/>
            <a:r>
              <a:rPr lang="de-DE" altLang="de-DE" sz="1300">
                <a:latin typeface="Calibri" panose="020F0502020204030204" pitchFamily="34" charset="0"/>
                <a:cs typeface="Calibri" panose="020F0502020204030204" pitchFamily="34" charset="0"/>
              </a:rPr>
              <a:t>dürfen </a:t>
            </a:r>
            <a:r>
              <a:rPr lang="de-DE" altLang="de-DE" sz="1300" b="1">
                <a:latin typeface="Calibri" panose="020F0502020204030204" pitchFamily="34" charset="0"/>
                <a:cs typeface="Calibri" panose="020F0502020204030204" pitchFamily="34" charset="0"/>
              </a:rPr>
              <a:t>für eigene Mitglieder, Familienangehörige oder Dritte tätig </a:t>
            </a:r>
            <a:r>
              <a:rPr lang="de-DE" altLang="de-DE" sz="1300">
                <a:latin typeface="Calibri" panose="020F0502020204030204" pitchFamily="34" charset="0"/>
                <a:cs typeface="Calibri" panose="020F0502020204030204" pitchFamily="34" charset="0"/>
              </a:rPr>
              <a:t>sein</a:t>
            </a:r>
          </a:p>
        </p:txBody>
      </p:sp>
      <p:sp>
        <p:nvSpPr>
          <p:cNvPr id="12" name="Textfeld 11">
            <a:extLst>
              <a:ext uri="{FF2B5EF4-FFF2-40B4-BE49-F238E27FC236}">
                <a16:creationId xmlns:a16="http://schemas.microsoft.com/office/drawing/2014/main" id="{69877864-F68B-5EF6-B014-C01291B1D8BE}"/>
              </a:ext>
            </a:extLst>
          </p:cNvPr>
          <p:cNvSpPr txBox="1"/>
          <p:nvPr/>
        </p:nvSpPr>
        <p:spPr>
          <a:xfrm>
            <a:off x="4701361" y="3608843"/>
            <a:ext cx="3868737" cy="292388"/>
          </a:xfrm>
          <a:prstGeom prst="rect">
            <a:avLst/>
          </a:prstGeom>
          <a:solidFill>
            <a:srgbClr val="F2F2F2">
              <a:alpha val="34000"/>
            </a:srgbClr>
          </a:solidFill>
        </p:spPr>
        <p:txBody>
          <a:bodyPr wrap="square" rtlCol="0">
            <a:spAutoFit/>
          </a:bodyPr>
          <a:lstStyle/>
          <a:p>
            <a:pPr algn="just"/>
            <a:r>
              <a:rPr lang="de-DE" altLang="de-DE" sz="1300">
                <a:solidFill>
                  <a:srgbClr val="000000"/>
                </a:solidFill>
                <a:latin typeface="Calibri" panose="020F0502020204030204" pitchFamily="34" charset="0"/>
                <a:cs typeface="Calibri" panose="020F0502020204030204" pitchFamily="34" charset="0"/>
              </a:rPr>
              <a:t>die </a:t>
            </a:r>
            <a:r>
              <a:rPr lang="de-DE" altLang="de-DE" sz="1300" b="1">
                <a:solidFill>
                  <a:srgbClr val="000000"/>
                </a:solidFill>
                <a:latin typeface="Calibri" panose="020F0502020204030204" pitchFamily="34" charset="0"/>
                <a:cs typeface="Calibri" panose="020F0502020204030204" pitchFamily="34" charset="0"/>
              </a:rPr>
              <a:t>eigenen Mitglieder dürfen angestellt werden</a:t>
            </a:r>
          </a:p>
        </p:txBody>
      </p:sp>
      <p:sp>
        <p:nvSpPr>
          <p:cNvPr id="13" name="Textfeld 12">
            <a:extLst>
              <a:ext uri="{FF2B5EF4-FFF2-40B4-BE49-F238E27FC236}">
                <a16:creationId xmlns:a16="http://schemas.microsoft.com/office/drawing/2014/main" id="{BF1C3870-E68F-1BA6-60E2-5F384DAF0648}"/>
              </a:ext>
            </a:extLst>
          </p:cNvPr>
          <p:cNvSpPr txBox="1"/>
          <p:nvPr/>
        </p:nvSpPr>
        <p:spPr>
          <a:xfrm>
            <a:off x="4710788" y="4244798"/>
            <a:ext cx="3868737" cy="692497"/>
          </a:xfrm>
          <a:prstGeom prst="rect">
            <a:avLst/>
          </a:prstGeom>
          <a:solidFill>
            <a:srgbClr val="F2F2F2">
              <a:alpha val="34000"/>
            </a:srgbClr>
          </a:solidFill>
        </p:spPr>
        <p:txBody>
          <a:bodyPr wrap="square" rtlCol="0">
            <a:spAutoFit/>
          </a:bodyPr>
          <a:lstStyle/>
          <a:p>
            <a:pPr marL="0" indent="0" algn="just">
              <a:buNone/>
            </a:pPr>
            <a:r>
              <a:rPr lang="de-DE" altLang="de-DE" sz="1300">
                <a:solidFill>
                  <a:srgbClr val="000000"/>
                </a:solidFill>
                <a:latin typeface="Calibri" panose="020F0502020204030204" pitchFamily="34" charset="0"/>
                <a:cs typeface="Calibri" panose="020F0502020204030204" pitchFamily="34" charset="0"/>
              </a:rPr>
              <a:t>erlaubte Anzahl der Angestellten</a:t>
            </a:r>
            <a:r>
              <a:rPr lang="de-DE" altLang="de-DE" sz="1300" b="1">
                <a:solidFill>
                  <a:srgbClr val="000000"/>
                </a:solidFill>
                <a:latin typeface="Calibri" panose="020F0502020204030204" pitchFamily="34" charset="0"/>
                <a:cs typeface="Calibri" panose="020F0502020204030204" pitchFamily="34" charset="0"/>
              </a:rPr>
              <a:t>: max. 20 % der Anzahl der Vereinsmitglieder </a:t>
            </a:r>
            <a:r>
              <a:rPr lang="de-DE" altLang="de-DE" sz="1300">
                <a:solidFill>
                  <a:srgbClr val="000000"/>
                </a:solidFill>
                <a:latin typeface="Calibri" panose="020F0502020204030204" pitchFamily="34" charset="0"/>
                <a:cs typeface="Calibri" panose="020F0502020204030204" pitchFamily="34" charset="0"/>
              </a:rPr>
              <a:t>oder </a:t>
            </a:r>
            <a:r>
              <a:rPr lang="de-DE" altLang="de-DE" sz="1300" b="1">
                <a:solidFill>
                  <a:srgbClr val="000000"/>
                </a:solidFill>
                <a:latin typeface="Calibri" panose="020F0502020204030204" pitchFamily="34" charset="0"/>
                <a:cs typeface="Calibri" panose="020F0502020204030204" pitchFamily="34" charset="0"/>
              </a:rPr>
              <a:t>50% der Anzahl der Freiwilligen</a:t>
            </a:r>
            <a:r>
              <a:rPr lang="de-DE" altLang="de-DE" sz="1300">
                <a:solidFill>
                  <a:srgbClr val="000000"/>
                </a:solidFill>
                <a:latin typeface="Calibri" panose="020F0502020204030204" pitchFamily="34" charset="0"/>
                <a:cs typeface="Calibri" panose="020F0502020204030204" pitchFamily="34" charset="0"/>
              </a:rPr>
              <a:t> im Freiwilligenregister</a:t>
            </a:r>
          </a:p>
        </p:txBody>
      </p:sp>
      <p:sp>
        <p:nvSpPr>
          <p:cNvPr id="14" name="Textfeld 13">
            <a:extLst>
              <a:ext uri="{FF2B5EF4-FFF2-40B4-BE49-F238E27FC236}">
                <a16:creationId xmlns:a16="http://schemas.microsoft.com/office/drawing/2014/main" id="{F13C68B7-BAF3-06B3-EC82-B47522F75259}"/>
              </a:ext>
            </a:extLst>
          </p:cNvPr>
          <p:cNvSpPr txBox="1"/>
          <p:nvPr/>
        </p:nvSpPr>
        <p:spPr>
          <a:xfrm>
            <a:off x="4705191" y="5089520"/>
            <a:ext cx="3885804" cy="892552"/>
          </a:xfrm>
          <a:prstGeom prst="rect">
            <a:avLst/>
          </a:prstGeom>
          <a:solidFill>
            <a:srgbClr val="F2F2F2">
              <a:alpha val="34000"/>
            </a:srgbClr>
          </a:solidFill>
        </p:spPr>
        <p:txBody>
          <a:bodyPr wrap="square" lIns="91440" tIns="45720" rIns="91440" bIns="45720" rtlCol="0" anchor="t">
            <a:spAutoFit/>
          </a:bodyPr>
          <a:lstStyle/>
          <a:p>
            <a:pPr algn="just"/>
            <a:r>
              <a:rPr lang="de-DE" altLang="de-DE" sz="1300">
                <a:solidFill>
                  <a:srgbClr val="000000"/>
                </a:solidFill>
                <a:latin typeface="Calibri"/>
                <a:ea typeface="Calibri"/>
                <a:cs typeface="Calibri"/>
              </a:rPr>
              <a:t>als </a:t>
            </a:r>
            <a:r>
              <a:rPr lang="de-DE" altLang="de-DE" sz="1300" b="1">
                <a:solidFill>
                  <a:srgbClr val="000000"/>
                </a:solidFill>
                <a:latin typeface="Calibri"/>
                <a:ea typeface="Calibri"/>
                <a:cs typeface="Calibri"/>
              </a:rPr>
              <a:t>Verwalter (Ausschussmitglieder) müssen </a:t>
            </a:r>
            <a:r>
              <a:rPr lang="de-DE" altLang="de-DE" sz="1300" b="1" u="sng">
                <a:solidFill>
                  <a:srgbClr val="000000"/>
                </a:solidFill>
                <a:latin typeface="Calibri"/>
                <a:ea typeface="Calibri"/>
                <a:cs typeface="Calibri"/>
              </a:rPr>
              <a:t>mehrheitlich</a:t>
            </a:r>
            <a:r>
              <a:rPr lang="de-DE" altLang="de-DE" sz="1300" b="1">
                <a:solidFill>
                  <a:srgbClr val="000000"/>
                </a:solidFill>
                <a:latin typeface="Calibri"/>
                <a:ea typeface="Calibri"/>
                <a:cs typeface="Calibri"/>
              </a:rPr>
              <a:t> Vereinsmitglieder oder Mitglieder der Mitgliedsorganisationen</a:t>
            </a:r>
            <a:r>
              <a:rPr lang="de-DE" altLang="de-DE" sz="1300">
                <a:solidFill>
                  <a:srgbClr val="000000"/>
                </a:solidFill>
                <a:latin typeface="Calibri"/>
                <a:ea typeface="Calibri"/>
                <a:cs typeface="Calibri"/>
              </a:rPr>
              <a:t> gewählt werden – Ernennung von außenstehenden Personen möglich</a:t>
            </a:r>
          </a:p>
        </p:txBody>
      </p:sp>
      <p:sp>
        <p:nvSpPr>
          <p:cNvPr id="2" name="Rechteck 1">
            <a:extLst>
              <a:ext uri="{FF2B5EF4-FFF2-40B4-BE49-F238E27FC236}">
                <a16:creationId xmlns:a16="http://schemas.microsoft.com/office/drawing/2014/main" id="{D4C0B80A-0E2B-3D01-2BA4-80C09F77C8BD}"/>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6" name="Grafik 15">
            <a:extLst>
              <a:ext uri="{FF2B5EF4-FFF2-40B4-BE49-F238E27FC236}">
                <a16:creationId xmlns:a16="http://schemas.microsoft.com/office/drawing/2014/main" id="{93DDF7A3-6A16-8BE0-2CCB-AAEB851635A1}"/>
              </a:ext>
            </a:extLst>
          </p:cNvPr>
          <p:cNvPicPr>
            <a:picLocks noChangeAspect="1"/>
          </p:cNvPicPr>
          <p:nvPr/>
        </p:nvPicPr>
        <p:blipFill>
          <a:blip r:embed="rId2"/>
          <a:stretch>
            <a:fillRect/>
          </a:stretch>
        </p:blipFill>
        <p:spPr>
          <a:xfrm>
            <a:off x="8512349" y="6306958"/>
            <a:ext cx="348769" cy="405300"/>
          </a:xfrm>
          <a:prstGeom prst="rect">
            <a:avLst/>
          </a:prstGeom>
        </p:spPr>
      </p:pic>
      <p:sp>
        <p:nvSpPr>
          <p:cNvPr id="15" name="Rechteck 14">
            <a:extLst>
              <a:ext uri="{FF2B5EF4-FFF2-40B4-BE49-F238E27FC236}">
                <a16:creationId xmlns:a16="http://schemas.microsoft.com/office/drawing/2014/main" id="{74EBA930-C825-1EC7-A99B-0EB77493CD6C}"/>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-10-</a:t>
            </a:r>
            <a:endParaRPr lang="de-DE"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platzhalter 2">
            <a:extLst>
              <a:ext uri="{FF2B5EF4-FFF2-40B4-BE49-F238E27FC236}">
                <a16:creationId xmlns:a16="http://schemas.microsoft.com/office/drawing/2014/main" id="{74EE006B-F583-6FFF-8503-7811C3C88F7B}"/>
              </a:ext>
            </a:extLst>
          </p:cNvPr>
          <p:cNvSpPr>
            <a:spLocks noGrp="1" noChangeArrowheads="1"/>
          </p:cNvSpPr>
          <p:nvPr>
            <p:ph type="body" idx="1"/>
          </p:nvPr>
        </p:nvSpPr>
        <p:spPr bwMode="auto">
          <a:xfrm>
            <a:off x="682817" y="1845791"/>
            <a:ext cx="3868737" cy="685800"/>
          </a:xfrm>
          <a:solidFill>
            <a:srgbClr val="E4F2FF"/>
          </a:solidFill>
        </p:spPr>
        <p:txBody>
          <a:bodyPr vert="horz" wrap="square" lIns="91440" tIns="45720" rIns="91440" bIns="45720" numCol="1" anchor="ctr" anchorCtr="0" compatLnSpc="1">
            <a:prstTxWarp prst="textNoShape">
              <a:avLst/>
            </a:prstTxWarp>
          </a:bodyPr>
          <a:lstStyle/>
          <a:p>
            <a:pPr algn="ctr"/>
            <a:r>
              <a:rPr lang="de-DE" altLang="de-DE" sz="1600">
                <a:latin typeface="Calibri" panose="020F0502020204030204" pitchFamily="34" charset="0"/>
                <a:cs typeface="Calibri" panose="020F0502020204030204" pitchFamily="34" charset="0"/>
              </a:rPr>
              <a:t>Ehrenamtliche Organisationen</a:t>
            </a:r>
          </a:p>
        </p:txBody>
      </p:sp>
      <p:sp>
        <p:nvSpPr>
          <p:cNvPr id="18438" name="Textfeld 2">
            <a:extLst>
              <a:ext uri="{FF2B5EF4-FFF2-40B4-BE49-F238E27FC236}">
                <a16:creationId xmlns:a16="http://schemas.microsoft.com/office/drawing/2014/main" id="{FA6109DE-6DFE-FC31-4D7C-622E38001C44}"/>
              </a:ext>
            </a:extLst>
          </p:cNvPr>
          <p:cNvSpPr txBox="1">
            <a:spLocks noChangeArrowheads="1"/>
          </p:cNvSpPr>
          <p:nvPr/>
        </p:nvSpPr>
        <p:spPr bwMode="auto">
          <a:xfrm>
            <a:off x="691716" y="1294210"/>
            <a:ext cx="7973163" cy="338554"/>
          </a:xfrm>
          <a:prstGeom prst="rect">
            <a:avLst/>
          </a:prstGeom>
          <a:solidFill>
            <a:srgbClr val="FFDDDD"/>
          </a:solidFill>
          <a:ln>
            <a:noFill/>
          </a:ln>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de-DE" altLang="de-DE" sz="1600" b="1">
                <a:latin typeface="Calibri" panose="020F0502020204030204" pitchFamily="34" charset="0"/>
                <a:cs typeface="Calibri" panose="020F0502020204030204" pitchFamily="34" charset="0"/>
              </a:rPr>
              <a:t>Worin unterscheiden sich diese beiden Sektionen?</a:t>
            </a:r>
          </a:p>
        </p:txBody>
      </p:sp>
      <p:sp>
        <p:nvSpPr>
          <p:cNvPr id="5" name="Textfeld 4">
            <a:extLst>
              <a:ext uri="{FF2B5EF4-FFF2-40B4-BE49-F238E27FC236}">
                <a16:creationId xmlns:a16="http://schemas.microsoft.com/office/drawing/2014/main" id="{A34A9EFC-CF0C-DF9B-07A8-ABB4BA741C81}"/>
              </a:ext>
            </a:extLst>
          </p:cNvPr>
          <p:cNvSpPr txBox="1"/>
          <p:nvPr/>
        </p:nvSpPr>
        <p:spPr>
          <a:xfrm>
            <a:off x="703263" y="2662379"/>
            <a:ext cx="3868737" cy="692497"/>
          </a:xfrm>
          <a:prstGeom prst="rect">
            <a:avLst/>
          </a:prstGeom>
          <a:solidFill>
            <a:srgbClr val="E4F2FF">
              <a:alpha val="34000"/>
            </a:srgbClr>
          </a:solidFill>
        </p:spPr>
        <p:txBody>
          <a:bodyPr wrap="square" rtlCol="0">
            <a:spAutoFit/>
          </a:bodyPr>
          <a:lstStyle/>
          <a:p>
            <a:pPr marL="0" indent="0" algn="just">
              <a:buFontTx/>
              <a:buNone/>
              <a:defRPr/>
            </a:pPr>
            <a:r>
              <a:rPr lang="de-DE" sz="1300">
                <a:solidFill>
                  <a:srgbClr val="000000"/>
                </a:solidFill>
                <a:latin typeface="Calibri" panose="020F0502020204030204" pitchFamily="34" charset="0"/>
                <a:cs typeface="Calibri" panose="020F0502020204030204" pitchFamily="34" charset="0"/>
              </a:rPr>
              <a:t>Tätigkeiten die als </a:t>
            </a:r>
            <a:r>
              <a:rPr lang="de-DE" sz="1300" b="1">
                <a:solidFill>
                  <a:srgbClr val="000000"/>
                </a:solidFill>
                <a:latin typeface="Calibri" panose="020F0502020204030204" pitchFamily="34" charset="0"/>
                <a:cs typeface="Calibri" panose="020F0502020204030204" pitchFamily="34" charset="0"/>
              </a:rPr>
              <a:t>nicht gewerblich </a:t>
            </a:r>
            <a:r>
              <a:rPr lang="de-DE" sz="1300">
                <a:solidFill>
                  <a:srgbClr val="000000"/>
                </a:solidFill>
                <a:latin typeface="Calibri" panose="020F0502020204030204" pitchFamily="34" charset="0"/>
                <a:cs typeface="Calibri" panose="020F0502020204030204" pitchFamily="34" charset="0"/>
              </a:rPr>
              <a:t>gelten, wenn </a:t>
            </a:r>
            <a:r>
              <a:rPr lang="de-DE" sz="1300" b="1">
                <a:solidFill>
                  <a:srgbClr val="000000"/>
                </a:solidFill>
                <a:latin typeface="Calibri" panose="020F0502020204030204" pitchFamily="34" charset="0"/>
                <a:cs typeface="Calibri" panose="020F0502020204030204" pitchFamily="34" charset="0"/>
              </a:rPr>
              <a:t>ohne den Einsatz professionell organisierter Mittel ausgeübt</a:t>
            </a:r>
            <a:r>
              <a:rPr lang="de-DE" sz="1300">
                <a:solidFill>
                  <a:srgbClr val="000000"/>
                </a:solidFill>
                <a:latin typeface="Calibri" panose="020F0502020204030204" pitchFamily="34" charset="0"/>
                <a:cs typeface="Calibri" panose="020F0502020204030204" pitchFamily="34" charset="0"/>
              </a:rPr>
              <a:t>: </a:t>
            </a:r>
          </a:p>
        </p:txBody>
      </p:sp>
      <p:sp>
        <p:nvSpPr>
          <p:cNvPr id="7" name="Textfeld 6">
            <a:extLst>
              <a:ext uri="{FF2B5EF4-FFF2-40B4-BE49-F238E27FC236}">
                <a16:creationId xmlns:a16="http://schemas.microsoft.com/office/drawing/2014/main" id="{6720776A-5775-4618-6CA0-1A6931F41242}"/>
              </a:ext>
            </a:extLst>
          </p:cNvPr>
          <p:cNvSpPr txBox="1"/>
          <p:nvPr/>
        </p:nvSpPr>
        <p:spPr>
          <a:xfrm>
            <a:off x="717549" y="3436443"/>
            <a:ext cx="3868737" cy="492443"/>
          </a:xfrm>
          <a:prstGeom prst="rect">
            <a:avLst/>
          </a:prstGeom>
          <a:solidFill>
            <a:srgbClr val="E4F2FF">
              <a:alpha val="34000"/>
            </a:srgbClr>
          </a:solidFill>
        </p:spPr>
        <p:txBody>
          <a:bodyPr wrap="square" rtlCol="0">
            <a:spAutoFit/>
          </a:bodyPr>
          <a:lstStyle/>
          <a:p>
            <a:pPr marL="171450" indent="-171450" algn="just">
              <a:buFont typeface="Arial" panose="020B0604020202020204" pitchFamily="34" charset="0"/>
              <a:buChar char="•"/>
              <a:defRPr/>
            </a:pPr>
            <a:r>
              <a:rPr lang="de-DE" sz="1300" b="1">
                <a:solidFill>
                  <a:srgbClr val="000000"/>
                </a:solidFill>
                <a:latin typeface="Calibri" panose="020F0502020204030204" pitchFamily="34" charset="0"/>
                <a:cs typeface="Calibri" panose="020F0502020204030204" pitchFamily="34" charset="0"/>
              </a:rPr>
              <a:t>Verkauf von Sachspenden </a:t>
            </a:r>
            <a:r>
              <a:rPr lang="de-DE" sz="1300">
                <a:solidFill>
                  <a:srgbClr val="000000"/>
                </a:solidFill>
                <a:latin typeface="Calibri" panose="020F0502020204030204" pitchFamily="34" charset="0"/>
                <a:cs typeface="Calibri" panose="020F0502020204030204" pitchFamily="34" charset="0"/>
              </a:rPr>
              <a:t>(Verkauf direkt, ohne Zwischenhändler) </a:t>
            </a:r>
          </a:p>
        </p:txBody>
      </p:sp>
      <p:sp>
        <p:nvSpPr>
          <p:cNvPr id="8" name="Textfeld 7">
            <a:extLst>
              <a:ext uri="{FF2B5EF4-FFF2-40B4-BE49-F238E27FC236}">
                <a16:creationId xmlns:a16="http://schemas.microsoft.com/office/drawing/2014/main" id="{D1477AEB-6A37-0663-ABE4-1F69A4377AE0}"/>
              </a:ext>
            </a:extLst>
          </p:cNvPr>
          <p:cNvSpPr txBox="1"/>
          <p:nvPr/>
        </p:nvSpPr>
        <p:spPr>
          <a:xfrm>
            <a:off x="688977" y="4020873"/>
            <a:ext cx="3868737" cy="692497"/>
          </a:xfrm>
          <a:prstGeom prst="rect">
            <a:avLst/>
          </a:prstGeom>
          <a:solidFill>
            <a:srgbClr val="E4F2FF">
              <a:alpha val="34000"/>
            </a:srgbClr>
          </a:solidFill>
        </p:spPr>
        <p:txBody>
          <a:bodyPr wrap="square" rtlCol="0">
            <a:spAutoFit/>
          </a:bodyPr>
          <a:lstStyle/>
          <a:p>
            <a:pPr marL="171450" indent="-171450" algn="just">
              <a:buFont typeface="Arial" panose="020B0604020202020204" pitchFamily="34" charset="0"/>
              <a:buChar char="•"/>
              <a:defRPr/>
            </a:pPr>
            <a:r>
              <a:rPr lang="de-DE" sz="1300" b="1">
                <a:solidFill>
                  <a:srgbClr val="000000"/>
                </a:solidFill>
                <a:latin typeface="Calibri" panose="020F0502020204030204" pitchFamily="34" charset="0"/>
                <a:cs typeface="Calibri" panose="020F0502020204030204" pitchFamily="34" charset="0"/>
              </a:rPr>
              <a:t>Verkauf von Gütern, die von Betreuten/Freiwilligen hergestellt wurden</a:t>
            </a:r>
            <a:r>
              <a:rPr lang="de-DE" sz="1300">
                <a:solidFill>
                  <a:srgbClr val="000000"/>
                </a:solidFill>
                <a:latin typeface="Calibri" panose="020F0502020204030204" pitchFamily="34" charset="0"/>
                <a:cs typeface="Calibri" panose="020F0502020204030204" pitchFamily="34" charset="0"/>
              </a:rPr>
              <a:t> (Verkauf direkt, ohne Zwischenhändler) </a:t>
            </a:r>
          </a:p>
        </p:txBody>
      </p:sp>
      <p:sp>
        <p:nvSpPr>
          <p:cNvPr id="9" name="Textfeld 8">
            <a:extLst>
              <a:ext uri="{FF2B5EF4-FFF2-40B4-BE49-F238E27FC236}">
                <a16:creationId xmlns:a16="http://schemas.microsoft.com/office/drawing/2014/main" id="{DDFB25DD-BCBB-1204-63EB-4B159EA48E72}"/>
              </a:ext>
            </a:extLst>
          </p:cNvPr>
          <p:cNvSpPr txBox="1"/>
          <p:nvPr/>
        </p:nvSpPr>
        <p:spPr>
          <a:xfrm>
            <a:off x="689594" y="4775286"/>
            <a:ext cx="3868737" cy="892552"/>
          </a:xfrm>
          <a:prstGeom prst="rect">
            <a:avLst/>
          </a:prstGeom>
          <a:solidFill>
            <a:srgbClr val="E4F2FF">
              <a:alpha val="34000"/>
            </a:srgbClr>
          </a:solidFill>
        </p:spPr>
        <p:txBody>
          <a:bodyPr wrap="square" lIns="91440" tIns="45720" rIns="91440" bIns="45720" rtlCol="0" anchor="t">
            <a:spAutoFit/>
          </a:bodyPr>
          <a:lstStyle/>
          <a:p>
            <a:pPr marL="171450" indent="-171450" algn="just">
              <a:buFont typeface="Arial" panose="020B0604020202020204" pitchFamily="34" charset="0"/>
              <a:buChar char="•"/>
              <a:defRPr/>
            </a:pPr>
            <a:r>
              <a:rPr lang="de-DE" sz="1300" b="1">
                <a:solidFill>
                  <a:srgbClr val="000000"/>
                </a:solidFill>
                <a:latin typeface="Calibri"/>
                <a:ea typeface="Calibri"/>
                <a:cs typeface="Calibri"/>
              </a:rPr>
              <a:t>Verabreichung von Speisen und Getränken bei Versammlungen, Veranstaltungen, Feierlichkeiten und Ähnlic</a:t>
            </a:r>
            <a:r>
              <a:rPr lang="de-DE" sz="1300" b="1">
                <a:latin typeface="Calibri"/>
                <a:ea typeface="Calibri"/>
                <a:cs typeface="Calibri"/>
              </a:rPr>
              <a:t>hem</a:t>
            </a:r>
            <a:r>
              <a:rPr lang="de-DE" sz="1300" b="1">
                <a:solidFill>
                  <a:srgbClr val="000000"/>
                </a:solidFill>
                <a:latin typeface="Calibri"/>
                <a:ea typeface="Calibri"/>
                <a:cs typeface="Calibri"/>
              </a:rPr>
              <a:t> mit gelegentlichem Charakter </a:t>
            </a:r>
            <a:r>
              <a:rPr lang="de-DE" sz="1300">
                <a:solidFill>
                  <a:srgbClr val="000000"/>
                </a:solidFill>
                <a:latin typeface="Calibri"/>
                <a:ea typeface="Calibri"/>
                <a:cs typeface="Calibri"/>
              </a:rPr>
              <a:t>(Verkauf direkt, ohne Zwischenhändler) </a:t>
            </a:r>
          </a:p>
        </p:txBody>
      </p:sp>
      <p:sp>
        <p:nvSpPr>
          <p:cNvPr id="12" name="Textfeld 11">
            <a:extLst>
              <a:ext uri="{FF2B5EF4-FFF2-40B4-BE49-F238E27FC236}">
                <a16:creationId xmlns:a16="http://schemas.microsoft.com/office/drawing/2014/main" id="{E5B5AEAE-D328-65B1-0ED9-D418FE8131F0}"/>
              </a:ext>
            </a:extLst>
          </p:cNvPr>
          <p:cNvSpPr txBox="1"/>
          <p:nvPr/>
        </p:nvSpPr>
        <p:spPr>
          <a:xfrm>
            <a:off x="4802867" y="2684696"/>
            <a:ext cx="3868737" cy="292388"/>
          </a:xfrm>
          <a:prstGeom prst="rect">
            <a:avLst/>
          </a:prstGeom>
          <a:solidFill>
            <a:srgbClr val="F2F2F2">
              <a:alpha val="34000"/>
            </a:srgbClr>
          </a:solidFill>
        </p:spPr>
        <p:txBody>
          <a:bodyPr wrap="square" rtlCol="0">
            <a:spAutoFit/>
          </a:bodyPr>
          <a:lstStyle/>
          <a:p>
            <a:pPr marL="0" indent="0" algn="just">
              <a:buFontTx/>
              <a:buNone/>
              <a:defRPr/>
            </a:pPr>
            <a:r>
              <a:rPr lang="de-DE" sz="1300" b="1">
                <a:solidFill>
                  <a:srgbClr val="000000"/>
                </a:solidFill>
                <a:latin typeface="Calibri" panose="020F0502020204030204" pitchFamily="34" charset="0"/>
                <a:cs typeface="Calibri" panose="020F0502020204030204" pitchFamily="34" charset="0"/>
              </a:rPr>
              <a:t>Tätigkeiten, die als nicht gewerblich gelten</a:t>
            </a:r>
            <a:r>
              <a:rPr lang="de-DE" sz="1300">
                <a:solidFill>
                  <a:srgbClr val="000000"/>
                </a:solidFill>
                <a:latin typeface="Calibri" panose="020F0502020204030204" pitchFamily="34" charset="0"/>
                <a:cs typeface="Calibri" panose="020F0502020204030204" pitchFamily="34" charset="0"/>
              </a:rPr>
              <a:t>:</a:t>
            </a:r>
          </a:p>
        </p:txBody>
      </p:sp>
      <p:sp>
        <p:nvSpPr>
          <p:cNvPr id="13" name="Textfeld 12">
            <a:extLst>
              <a:ext uri="{FF2B5EF4-FFF2-40B4-BE49-F238E27FC236}">
                <a16:creationId xmlns:a16="http://schemas.microsoft.com/office/drawing/2014/main" id="{0D0ACC8D-C554-0B56-0E3B-48196B23A1AE}"/>
              </a:ext>
            </a:extLst>
          </p:cNvPr>
          <p:cNvSpPr txBox="1"/>
          <p:nvPr/>
        </p:nvSpPr>
        <p:spPr>
          <a:xfrm>
            <a:off x="4802867" y="3049243"/>
            <a:ext cx="3893227" cy="1692771"/>
          </a:xfrm>
          <a:prstGeom prst="rect">
            <a:avLst/>
          </a:prstGeom>
          <a:solidFill>
            <a:srgbClr val="F2F2F2">
              <a:alpha val="34000"/>
            </a:srgbClr>
          </a:solidFill>
        </p:spPr>
        <p:txBody>
          <a:bodyPr wrap="square" lIns="91440" tIns="45720" rIns="91440" bIns="45720" rtlCol="0" anchor="t">
            <a:spAutoFit/>
          </a:bodyPr>
          <a:lstStyle/>
          <a:p>
            <a:pPr marL="171450" indent="-171450" algn="just">
              <a:buFont typeface="Arial" panose="020B0604020202020204" pitchFamily="34" charset="0"/>
              <a:buChar char="•"/>
              <a:defRPr/>
            </a:pPr>
            <a:r>
              <a:rPr lang="de-DE" sz="1300" dirty="0">
                <a:solidFill>
                  <a:srgbClr val="000000"/>
                </a:solidFill>
                <a:latin typeface="Calibri"/>
                <a:ea typeface="Calibri"/>
                <a:cs typeface="Calibri"/>
              </a:rPr>
              <a:t>Mit wenigen Ausnahmen, </a:t>
            </a:r>
            <a:r>
              <a:rPr lang="de-DE" sz="1300" b="1" dirty="0">
                <a:solidFill>
                  <a:srgbClr val="000000"/>
                </a:solidFill>
                <a:latin typeface="Calibri"/>
                <a:ea typeface="Calibri"/>
                <a:cs typeface="Calibri"/>
              </a:rPr>
              <a:t>Dienste</a:t>
            </a:r>
            <a:r>
              <a:rPr lang="de-DE" sz="1300" dirty="0">
                <a:solidFill>
                  <a:srgbClr val="000000"/>
                </a:solidFill>
                <a:latin typeface="Calibri"/>
                <a:ea typeface="Calibri"/>
                <a:cs typeface="Calibri"/>
              </a:rPr>
              <a:t>, die von Vereinen zur Förderung des Gemeinwesens </a:t>
            </a:r>
            <a:r>
              <a:rPr lang="de-DE" sz="1300" b="1" dirty="0">
                <a:solidFill>
                  <a:srgbClr val="000000"/>
                </a:solidFill>
                <a:latin typeface="Calibri"/>
                <a:ea typeface="Calibri"/>
                <a:cs typeface="Calibri"/>
              </a:rPr>
              <a:t>gegenüber den eigenen Mitgliedern, deren im selben Haushalt lebenden Familienangehörigen sowie den Eingeschriebenen</a:t>
            </a:r>
            <a:r>
              <a:rPr lang="de-DE" sz="1300" dirty="0">
                <a:solidFill>
                  <a:srgbClr val="000000"/>
                </a:solidFill>
                <a:latin typeface="Calibri"/>
                <a:ea typeface="Calibri"/>
                <a:cs typeface="Calibri"/>
              </a:rPr>
              <a:t>, gegen Zahlung entsprechender Entgelte geleistet werden; diese Dienste müssen in direkter Umsetzung der institutionellen Ziele ausgeübt werden. </a:t>
            </a:r>
          </a:p>
        </p:txBody>
      </p:sp>
      <p:sp>
        <p:nvSpPr>
          <p:cNvPr id="14" name="Textfeld 13">
            <a:extLst>
              <a:ext uri="{FF2B5EF4-FFF2-40B4-BE49-F238E27FC236}">
                <a16:creationId xmlns:a16="http://schemas.microsoft.com/office/drawing/2014/main" id="{43BB6E22-91E6-7AEE-CABF-EDB40874ACEB}"/>
              </a:ext>
            </a:extLst>
          </p:cNvPr>
          <p:cNvSpPr txBox="1"/>
          <p:nvPr/>
        </p:nvSpPr>
        <p:spPr>
          <a:xfrm>
            <a:off x="4802867" y="4777796"/>
            <a:ext cx="3868737" cy="892552"/>
          </a:xfrm>
          <a:prstGeom prst="rect">
            <a:avLst/>
          </a:prstGeom>
          <a:solidFill>
            <a:srgbClr val="F2F2F2">
              <a:alpha val="34000"/>
            </a:srgbClr>
          </a:solidFill>
        </p:spPr>
        <p:txBody>
          <a:bodyPr wrap="square" lIns="91440" tIns="45720" rIns="91440" bIns="45720" rtlCol="0" anchor="t">
            <a:spAutoFit/>
          </a:bodyPr>
          <a:lstStyle/>
          <a:p>
            <a:pPr marL="171450" indent="-171450" algn="just">
              <a:buFont typeface="Arial" panose="020B0604020202020204" pitchFamily="34" charset="0"/>
              <a:buChar char="•"/>
              <a:defRPr/>
            </a:pPr>
            <a:r>
              <a:rPr lang="de-DE" sz="1300" b="1" dirty="0">
                <a:solidFill>
                  <a:srgbClr val="000000"/>
                </a:solidFill>
                <a:latin typeface="Calibri"/>
                <a:ea typeface="Calibri"/>
                <a:cs typeface="Calibri"/>
              </a:rPr>
              <a:t>Verkauf von Sachspenden</a:t>
            </a:r>
            <a:r>
              <a:rPr lang="de-DE" sz="1300" dirty="0">
                <a:solidFill>
                  <a:srgbClr val="000000"/>
                </a:solidFill>
                <a:latin typeface="Calibri"/>
                <a:ea typeface="Calibri"/>
                <a:cs typeface="Calibri"/>
              </a:rPr>
              <a:t>, (direkt, ohne Zwischenhändler </a:t>
            </a:r>
            <a:r>
              <a:rPr lang="de-DE" sz="1300" b="1" dirty="0">
                <a:solidFill>
                  <a:srgbClr val="000000"/>
                </a:solidFill>
                <a:latin typeface="Calibri"/>
                <a:ea typeface="Calibri"/>
                <a:cs typeface="Calibri"/>
              </a:rPr>
              <a:t>und ohne den Einsatz professionell organisierter Mittel, in Kraft </a:t>
            </a:r>
            <a:r>
              <a:rPr lang="de-DE" sz="1300" b="1" dirty="0">
                <a:latin typeface="Calibri"/>
                <a:ea typeface="Calibri"/>
                <a:cs typeface="Calibri"/>
              </a:rPr>
              <a:t>seit</a:t>
            </a:r>
            <a:r>
              <a:rPr lang="de-DE" sz="1300" b="1" dirty="0">
                <a:solidFill>
                  <a:srgbClr val="000000"/>
                </a:solidFill>
                <a:latin typeface="Calibri"/>
                <a:ea typeface="Calibri"/>
                <a:cs typeface="Calibri"/>
              </a:rPr>
              <a:t> 1. Jänner 2026</a:t>
            </a:r>
            <a:r>
              <a:rPr lang="de-DE" sz="1300" dirty="0">
                <a:solidFill>
                  <a:srgbClr val="000000"/>
                </a:solidFill>
                <a:latin typeface="Calibri"/>
                <a:ea typeface="Calibri"/>
                <a:cs typeface="Calibri"/>
              </a:rPr>
              <a:t>) </a:t>
            </a:r>
            <a:r>
              <a:rPr lang="de-DE" sz="1200" dirty="0">
                <a:solidFill>
                  <a:srgbClr val="000000"/>
                </a:solidFill>
                <a:latin typeface="Arial"/>
                <a:cs typeface="Arial"/>
              </a:rPr>
              <a:t>	</a:t>
            </a:r>
          </a:p>
        </p:txBody>
      </p:sp>
      <p:sp>
        <p:nvSpPr>
          <p:cNvPr id="2" name="Titel 1">
            <a:extLst>
              <a:ext uri="{FF2B5EF4-FFF2-40B4-BE49-F238E27FC236}">
                <a16:creationId xmlns:a16="http://schemas.microsoft.com/office/drawing/2014/main" id="{FE0BE488-99C8-DF5C-DE03-5CFC18749915}"/>
              </a:ext>
            </a:extLst>
          </p:cNvPr>
          <p:cNvSpPr>
            <a:spLocks noGrp="1" noChangeArrowheads="1"/>
          </p:cNvSpPr>
          <p:nvPr>
            <p:ph type="title"/>
          </p:nvPr>
        </p:nvSpPr>
        <p:spPr bwMode="auto">
          <a:xfrm>
            <a:off x="723970" y="504723"/>
            <a:ext cx="7886700" cy="562328"/>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a:latin typeface="Calibri"/>
                <a:ea typeface="Calibri"/>
                <a:cs typeface="Calibri"/>
              </a:rPr>
              <a:t>2. Die wichtigsten Sektionen im </a:t>
            </a:r>
            <a:r>
              <a:rPr lang="de-DE" altLang="de-DE" sz="2600" err="1">
                <a:latin typeface="Calibri"/>
                <a:ea typeface="Calibri"/>
                <a:cs typeface="Calibri"/>
              </a:rPr>
              <a:t>Runts</a:t>
            </a:r>
            <a:r>
              <a:rPr lang="de-DE" altLang="de-DE" sz="2600">
                <a:latin typeface="Calibri"/>
                <a:ea typeface="Calibri"/>
                <a:cs typeface="Calibri"/>
              </a:rPr>
              <a:t> und ihre Vorteile</a:t>
            </a:r>
          </a:p>
        </p:txBody>
      </p:sp>
      <p:sp>
        <p:nvSpPr>
          <p:cNvPr id="3" name="Rechteck 2">
            <a:extLst>
              <a:ext uri="{FF2B5EF4-FFF2-40B4-BE49-F238E27FC236}">
                <a16:creationId xmlns:a16="http://schemas.microsoft.com/office/drawing/2014/main" id="{C3533943-9D65-D33F-4F99-A4C15AEB3BB8}"/>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 name="Grafik 9">
            <a:extLst>
              <a:ext uri="{FF2B5EF4-FFF2-40B4-BE49-F238E27FC236}">
                <a16:creationId xmlns:a16="http://schemas.microsoft.com/office/drawing/2014/main" id="{46A393F7-4FAC-C325-1742-4CC94C5E14A8}"/>
              </a:ext>
            </a:extLst>
          </p:cNvPr>
          <p:cNvPicPr>
            <a:picLocks noChangeAspect="1"/>
          </p:cNvPicPr>
          <p:nvPr/>
        </p:nvPicPr>
        <p:blipFill>
          <a:blip r:embed="rId2"/>
          <a:stretch>
            <a:fillRect/>
          </a:stretch>
        </p:blipFill>
        <p:spPr>
          <a:xfrm>
            <a:off x="8512349" y="6306958"/>
            <a:ext cx="348769" cy="405300"/>
          </a:xfrm>
          <a:prstGeom prst="rect">
            <a:avLst/>
          </a:prstGeom>
        </p:spPr>
      </p:pic>
      <p:sp>
        <p:nvSpPr>
          <p:cNvPr id="4" name="Textplatzhalter 4">
            <a:extLst>
              <a:ext uri="{FF2B5EF4-FFF2-40B4-BE49-F238E27FC236}">
                <a16:creationId xmlns:a16="http://schemas.microsoft.com/office/drawing/2014/main" id="{5727CB12-641D-2A1B-87EC-07850BC35AFF}"/>
              </a:ext>
            </a:extLst>
          </p:cNvPr>
          <p:cNvSpPr txBox="1">
            <a:spLocks noChangeArrowheads="1"/>
          </p:cNvSpPr>
          <p:nvPr/>
        </p:nvSpPr>
        <p:spPr bwMode="auto">
          <a:xfrm>
            <a:off x="4794682" y="1845791"/>
            <a:ext cx="3887788" cy="685800"/>
          </a:xfrm>
          <a:prstGeom prst="rect">
            <a:avLst/>
          </a:prstGeom>
          <a:solidFill>
            <a:srgbClr val="F2F2F2"/>
          </a:solidFill>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sz="2400" b="1" kern="1200">
                <a:solidFill>
                  <a:schemeClr val="tx1"/>
                </a:solidFill>
                <a:latin typeface="+mn-lt"/>
                <a:ea typeface="+mn-ea"/>
                <a:cs typeface="+mn-cs"/>
              </a:defRPr>
            </a:lvl1pPr>
            <a:lvl2pPr marL="457200" indent="0" algn="l" rtl="0" eaLnBrk="0" fontAlgn="base" hangingPunct="0">
              <a:spcBef>
                <a:spcPct val="20000"/>
              </a:spcBef>
              <a:spcAft>
                <a:spcPct val="0"/>
              </a:spcAft>
              <a:buNone/>
              <a:defRPr sz="2000" b="1" kern="1200">
                <a:solidFill>
                  <a:schemeClr val="tx1"/>
                </a:solidFill>
                <a:latin typeface="+mn-lt"/>
                <a:ea typeface="+mn-ea"/>
                <a:cs typeface="+mn-cs"/>
              </a:defRPr>
            </a:lvl2pPr>
            <a:lvl3pPr marL="914400" indent="0" algn="l" rtl="0" eaLnBrk="0" fontAlgn="base" hangingPunct="0">
              <a:spcBef>
                <a:spcPct val="20000"/>
              </a:spcBef>
              <a:spcAft>
                <a:spcPct val="0"/>
              </a:spcAft>
              <a:buNone/>
              <a:defRPr sz="1800" b="1" kern="1200">
                <a:solidFill>
                  <a:schemeClr val="tx1"/>
                </a:solidFill>
                <a:latin typeface="+mn-lt"/>
                <a:ea typeface="+mn-ea"/>
                <a:cs typeface="+mn-cs"/>
              </a:defRPr>
            </a:lvl3pPr>
            <a:lvl4pPr marL="1371600" indent="0" algn="l" rtl="0" eaLnBrk="0" fontAlgn="base" hangingPunct="0">
              <a:spcBef>
                <a:spcPct val="20000"/>
              </a:spcBef>
              <a:spcAft>
                <a:spcPct val="0"/>
              </a:spcAft>
              <a:buNone/>
              <a:defRPr sz="1600" b="1" kern="1200">
                <a:solidFill>
                  <a:schemeClr val="tx1"/>
                </a:solidFill>
                <a:latin typeface="+mn-lt"/>
                <a:ea typeface="+mn-ea"/>
                <a:cs typeface="+mn-cs"/>
              </a:defRPr>
            </a:lvl4pPr>
            <a:lvl5pPr marL="1828800" indent="0" algn="l" rtl="0" eaLnBrk="0" fontAlgn="base" hangingPunct="0">
              <a:spcBef>
                <a:spcPct val="20000"/>
              </a:spcBef>
              <a:spcAft>
                <a:spcPct val="0"/>
              </a:spcAft>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de-DE" altLang="de-DE" sz="1600">
                <a:latin typeface="Calibri" panose="020F0502020204030204" pitchFamily="34" charset="0"/>
                <a:cs typeface="Calibri" panose="020F0502020204030204" pitchFamily="34" charset="0"/>
              </a:rPr>
              <a:t>Vereine zur Förderung des Gemeinwesens</a:t>
            </a:r>
            <a:endParaRPr lang="de-DE" altLang="de-DE" sz="1400">
              <a:latin typeface="Calibri" panose="020F0502020204030204" pitchFamily="34" charset="0"/>
              <a:cs typeface="Calibri" panose="020F0502020204030204" pitchFamily="34" charset="0"/>
            </a:endParaRPr>
          </a:p>
          <a:p>
            <a:pPr algn="ctr"/>
            <a:endParaRPr lang="de-DE" altLang="de-DE" sz="900">
              <a:latin typeface="Calibri" panose="020F0502020204030204" pitchFamily="34" charset="0"/>
              <a:cs typeface="Calibri" panose="020F0502020204030204" pitchFamily="34" charset="0"/>
            </a:endParaRPr>
          </a:p>
        </p:txBody>
      </p:sp>
      <p:sp>
        <p:nvSpPr>
          <p:cNvPr id="6" name="Rechteck 5">
            <a:extLst>
              <a:ext uri="{FF2B5EF4-FFF2-40B4-BE49-F238E27FC236}">
                <a16:creationId xmlns:a16="http://schemas.microsoft.com/office/drawing/2014/main" id="{365397DF-F747-BDBB-751A-1BE424DF01D3}"/>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-11-</a:t>
            </a:r>
            <a:endParaRPr lang="de-DE"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a:extLst>
              <a:ext uri="{FF2B5EF4-FFF2-40B4-BE49-F238E27FC236}">
                <a16:creationId xmlns:a16="http://schemas.microsoft.com/office/drawing/2014/main" id="{87F68C57-E853-9B95-15FE-E9D5772A4630}"/>
              </a:ext>
            </a:extLst>
          </p:cNvPr>
          <p:cNvSpPr>
            <a:spLocks noGrp="1" noChangeArrowheads="1"/>
          </p:cNvSpPr>
          <p:nvPr>
            <p:ph type="title"/>
          </p:nvPr>
        </p:nvSpPr>
        <p:spPr bwMode="auto">
          <a:xfrm>
            <a:off x="628650" y="365125"/>
            <a:ext cx="7886700" cy="545921"/>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a:latin typeface="Calibri"/>
                <a:ea typeface="Calibri"/>
                <a:cs typeface="Calibri"/>
              </a:rPr>
              <a:t>2. Die wichtigsten Sektionen im </a:t>
            </a:r>
            <a:r>
              <a:rPr lang="de-DE" altLang="de-DE" sz="2600" err="1">
                <a:latin typeface="Calibri"/>
                <a:ea typeface="Calibri"/>
                <a:cs typeface="Calibri"/>
              </a:rPr>
              <a:t>Runts</a:t>
            </a:r>
            <a:r>
              <a:rPr lang="de-DE" altLang="de-DE" sz="2600">
                <a:latin typeface="Calibri"/>
                <a:ea typeface="Calibri"/>
                <a:cs typeface="Calibri"/>
              </a:rPr>
              <a:t> und ihre Vorteile</a:t>
            </a:r>
          </a:p>
        </p:txBody>
      </p:sp>
      <p:sp>
        <p:nvSpPr>
          <p:cNvPr id="21507" name="Inhaltsplatzhalter 2">
            <a:extLst>
              <a:ext uri="{FF2B5EF4-FFF2-40B4-BE49-F238E27FC236}">
                <a16:creationId xmlns:a16="http://schemas.microsoft.com/office/drawing/2014/main" id="{B4E5ADB0-4CEC-8036-6506-F66D56786525}"/>
              </a:ext>
            </a:extLst>
          </p:cNvPr>
          <p:cNvSpPr>
            <a:spLocks noGrp="1" noChangeArrowheads="1"/>
          </p:cNvSpPr>
          <p:nvPr>
            <p:ph idx="1"/>
          </p:nvPr>
        </p:nvSpPr>
        <p:spPr bwMode="auto">
          <a:xfrm>
            <a:off x="668656" y="5300133"/>
            <a:ext cx="7886700" cy="1427998"/>
          </a:xfrm>
        </p:spPr>
        <p:txBody>
          <a:bodyPr vert="horz" wrap="square" lIns="91440" tIns="45720" rIns="91440" bIns="45720" numCol="1" anchor="t" anchorCtr="0" compatLnSpc="1">
            <a:prstTxWarp prst="textNoShape">
              <a:avLst/>
            </a:prstTxWarp>
          </a:bodyPr>
          <a:lstStyle/>
          <a:p>
            <a:pPr algn="just">
              <a:lnSpc>
                <a:spcPct val="107000"/>
              </a:lnSpc>
              <a:defRPr/>
            </a:pPr>
            <a:endParaRPr lang="de-DE" sz="1800" kern="100">
              <a:latin typeface="Arial" panose="020B0604020202020204" pitchFamily="34" charset="0"/>
              <a:ea typeface="Calibri" panose="020F0502020204030204" pitchFamily="34" charset="0"/>
              <a:cs typeface="Arial" panose="020B0604020202020204" pitchFamily="34" charset="0"/>
            </a:endParaRPr>
          </a:p>
          <a:p>
            <a:pPr algn="just">
              <a:lnSpc>
                <a:spcPct val="107000"/>
              </a:lnSpc>
              <a:defRPr/>
            </a:pPr>
            <a:endParaRPr lang="de-DE" sz="1800" kern="100">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buFontTx/>
              <a:buNone/>
              <a:defRPr/>
            </a:pPr>
            <a:endParaRPr lang="de-DE" sz="1800" kern="100">
              <a:latin typeface="Arial" panose="020B0604020202020204" pitchFamily="34" charset="0"/>
              <a:ea typeface="Calibri" panose="020F0502020204030204" pitchFamily="34" charset="0"/>
              <a:cs typeface="Arial" panose="020B0604020202020204" pitchFamily="34" charset="0"/>
            </a:endParaRPr>
          </a:p>
        </p:txBody>
      </p:sp>
      <p:sp>
        <p:nvSpPr>
          <p:cNvPr id="3" name="Titel 1">
            <a:extLst>
              <a:ext uri="{FF2B5EF4-FFF2-40B4-BE49-F238E27FC236}">
                <a16:creationId xmlns:a16="http://schemas.microsoft.com/office/drawing/2014/main" id="{E1A46D55-4D59-EFA6-07EA-E2E546C8DBBB}"/>
              </a:ext>
            </a:extLst>
          </p:cNvPr>
          <p:cNvSpPr txBox="1">
            <a:spLocks noChangeArrowheads="1"/>
          </p:cNvSpPr>
          <p:nvPr/>
        </p:nvSpPr>
        <p:spPr bwMode="auto">
          <a:xfrm>
            <a:off x="649288" y="1412875"/>
            <a:ext cx="7886700" cy="503238"/>
          </a:xfrm>
          <a:prstGeom prst="rect">
            <a:avLst/>
          </a:prstGeom>
          <a:solidFill>
            <a:schemeClr val="bg2">
              <a:lumMod val="20000"/>
              <a:lumOff val="80000"/>
            </a:schemeClr>
          </a:solidFill>
        </p:spPr>
        <p:txBody>
          <a:bodyPr lIns="91440" tIns="45720" rIns="91440" bIns="45720" anchor="t"/>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a:lnSpc>
                <a:spcPct val="107000"/>
              </a:lnSpc>
              <a:defRPr/>
            </a:pPr>
            <a:r>
              <a:rPr lang="de-DE" sz="1800" b="1" kern="100">
                <a:latin typeface="Calibri" panose="020F0502020204030204" pitchFamily="34" charset="0"/>
                <a:ea typeface="Calibri" panose="020F0502020204030204" pitchFamily="34" charset="0"/>
                <a:cs typeface="Calibri" panose="020F0502020204030204" pitchFamily="34" charset="0"/>
              </a:rPr>
              <a:t>Die anderen Körperschaften des Dritten Sektors</a:t>
            </a:r>
          </a:p>
        </p:txBody>
      </p:sp>
      <p:sp>
        <p:nvSpPr>
          <p:cNvPr id="2" name="Textfeld 1">
            <a:extLst>
              <a:ext uri="{FF2B5EF4-FFF2-40B4-BE49-F238E27FC236}">
                <a16:creationId xmlns:a16="http://schemas.microsoft.com/office/drawing/2014/main" id="{26DB759F-4767-CB83-04A8-63F8357D23B2}"/>
              </a:ext>
            </a:extLst>
          </p:cNvPr>
          <p:cNvSpPr txBox="1"/>
          <p:nvPr/>
        </p:nvSpPr>
        <p:spPr>
          <a:xfrm>
            <a:off x="688024" y="2144823"/>
            <a:ext cx="7847964" cy="296876"/>
          </a:xfrm>
          <a:prstGeom prst="rect">
            <a:avLst/>
          </a:prstGeom>
          <a:solidFill>
            <a:srgbClr val="FFB3B3">
              <a:alpha val="27000"/>
            </a:srgbClr>
          </a:solidFill>
        </p:spPr>
        <p:txBody>
          <a:bodyPr wrap="square" lIns="91440" tIns="45720" rIns="91440" bIns="45720" rtlCol="0" anchor="t">
            <a:spAutoFit/>
          </a:bodyPr>
          <a:lstStyle>
            <a:defPPr>
              <a:defRPr lang="de-DE"/>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algn="just">
              <a:lnSpc>
                <a:spcPct val="107000"/>
              </a:lnSpc>
              <a:defRPr/>
            </a:pPr>
            <a:r>
              <a:rPr lang="de-DE" sz="1300" kern="100">
                <a:latin typeface="Calibri"/>
                <a:ea typeface="Calibri"/>
                <a:cs typeface="Calibri"/>
              </a:rPr>
              <a:t>Kürzel „</a:t>
            </a:r>
            <a:r>
              <a:rPr lang="de-DE" sz="1300" b="1" kern="100">
                <a:latin typeface="Calibri"/>
                <a:ea typeface="Calibri"/>
                <a:cs typeface="Calibri"/>
              </a:rPr>
              <a:t>KDS</a:t>
            </a:r>
            <a:r>
              <a:rPr lang="de-DE" sz="1300" kern="100">
                <a:latin typeface="Calibri"/>
                <a:ea typeface="Calibri"/>
                <a:cs typeface="Calibri"/>
              </a:rPr>
              <a:t>“ (Dt.) oder „</a:t>
            </a:r>
            <a:r>
              <a:rPr lang="de-DE" sz="1300" b="1" kern="100">
                <a:latin typeface="Calibri"/>
                <a:ea typeface="Calibri"/>
                <a:cs typeface="Calibri"/>
              </a:rPr>
              <a:t>ETS</a:t>
            </a:r>
            <a:r>
              <a:rPr lang="de-DE" sz="1300" kern="100">
                <a:latin typeface="Calibri"/>
                <a:ea typeface="Calibri"/>
                <a:cs typeface="Calibri"/>
              </a:rPr>
              <a:t>“ (Ital.)</a:t>
            </a:r>
          </a:p>
        </p:txBody>
      </p:sp>
      <p:sp>
        <p:nvSpPr>
          <p:cNvPr id="6" name="Textfeld 5">
            <a:extLst>
              <a:ext uri="{FF2B5EF4-FFF2-40B4-BE49-F238E27FC236}">
                <a16:creationId xmlns:a16="http://schemas.microsoft.com/office/drawing/2014/main" id="{C2811F00-8AFC-A7F1-9018-8262D66215A6}"/>
              </a:ext>
            </a:extLst>
          </p:cNvPr>
          <p:cNvSpPr txBox="1"/>
          <p:nvPr/>
        </p:nvSpPr>
        <p:spPr>
          <a:xfrm>
            <a:off x="688024" y="2505524"/>
            <a:ext cx="7847964" cy="296876"/>
          </a:xfrm>
          <a:prstGeom prst="rect">
            <a:avLst/>
          </a:prstGeom>
          <a:solidFill>
            <a:srgbClr val="FFB3B3">
              <a:alpha val="27000"/>
            </a:srgbClr>
          </a:solidFill>
        </p:spPr>
        <p:txBody>
          <a:bodyPr wrap="square" rtlCol="0">
            <a:spAutoFit/>
          </a:bodyPr>
          <a:lstStyle>
            <a:defPPr>
              <a:defRPr lang="de-DE"/>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algn="just">
              <a:lnSpc>
                <a:spcPct val="107000"/>
              </a:lnSpc>
              <a:defRPr/>
            </a:pPr>
            <a:r>
              <a:rPr lang="de-DE" sz="1300" kern="100">
                <a:latin typeface="Calibri" panose="020F0502020204030204" pitchFamily="34" charset="0"/>
                <a:ea typeface="Calibri" panose="020F0502020204030204" pitchFamily="34" charset="0"/>
                <a:cs typeface="Calibri" panose="020F0502020204030204" pitchFamily="34" charset="0"/>
              </a:rPr>
              <a:t>hauptsächliche Ausübung von Tätigkeiten in allgemeinem Interesse ohne Gewinnabsicht</a:t>
            </a:r>
          </a:p>
        </p:txBody>
      </p:sp>
      <p:sp>
        <p:nvSpPr>
          <p:cNvPr id="7" name="Textfeld 6">
            <a:extLst>
              <a:ext uri="{FF2B5EF4-FFF2-40B4-BE49-F238E27FC236}">
                <a16:creationId xmlns:a16="http://schemas.microsoft.com/office/drawing/2014/main" id="{CE130509-4730-5D8D-AF90-C7BA7D8DE0E2}"/>
              </a:ext>
            </a:extLst>
          </p:cNvPr>
          <p:cNvSpPr txBox="1"/>
          <p:nvPr/>
        </p:nvSpPr>
        <p:spPr>
          <a:xfrm>
            <a:off x="688024" y="2852698"/>
            <a:ext cx="7847964" cy="296876"/>
          </a:xfrm>
          <a:prstGeom prst="rect">
            <a:avLst/>
          </a:prstGeom>
          <a:solidFill>
            <a:srgbClr val="FFB3B3">
              <a:alpha val="27000"/>
            </a:srgbClr>
          </a:solidFill>
        </p:spPr>
        <p:txBody>
          <a:bodyPr wrap="square" lIns="91440" tIns="45720" rIns="91440" bIns="45720" rtlCol="0" anchor="t">
            <a:spAutoFit/>
          </a:bodyPr>
          <a:lstStyle>
            <a:defPPr>
              <a:defRPr lang="de-DE"/>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algn="just">
              <a:lnSpc>
                <a:spcPct val="107000"/>
              </a:lnSpc>
              <a:defRPr/>
            </a:pPr>
            <a:r>
              <a:rPr lang="de-DE" sz="1300" b="1" kern="100">
                <a:latin typeface="Calibri"/>
                <a:ea typeface="Calibri"/>
                <a:cs typeface="Calibri"/>
              </a:rPr>
              <a:t>Vereine, Stiftungen</a:t>
            </a:r>
            <a:r>
              <a:rPr lang="de-DE" sz="1300" kern="100">
                <a:latin typeface="Calibri"/>
                <a:ea typeface="Calibri"/>
                <a:cs typeface="Calibri"/>
              </a:rPr>
              <a:t> und andere private Körperschaften können sich eintragen</a:t>
            </a:r>
          </a:p>
        </p:txBody>
      </p:sp>
      <p:sp>
        <p:nvSpPr>
          <p:cNvPr id="8" name="Textfeld 7">
            <a:extLst>
              <a:ext uri="{FF2B5EF4-FFF2-40B4-BE49-F238E27FC236}">
                <a16:creationId xmlns:a16="http://schemas.microsoft.com/office/drawing/2014/main" id="{7C1DC773-7D96-86E8-74F1-042DAC721B5E}"/>
              </a:ext>
            </a:extLst>
          </p:cNvPr>
          <p:cNvSpPr txBox="1"/>
          <p:nvPr/>
        </p:nvSpPr>
        <p:spPr>
          <a:xfrm>
            <a:off x="688024" y="3196003"/>
            <a:ext cx="7847964" cy="296876"/>
          </a:xfrm>
          <a:prstGeom prst="rect">
            <a:avLst/>
          </a:prstGeom>
          <a:solidFill>
            <a:srgbClr val="FFB3B3">
              <a:alpha val="27000"/>
            </a:srgbClr>
          </a:solidFill>
        </p:spPr>
        <p:txBody>
          <a:bodyPr wrap="square" lIns="91440" tIns="45720" rIns="91440" bIns="45720" rtlCol="0" anchor="t">
            <a:spAutoFit/>
          </a:bodyPr>
          <a:lstStyle>
            <a:defPPr>
              <a:defRPr lang="de-DE"/>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algn="just">
              <a:lnSpc>
                <a:spcPct val="107000"/>
              </a:lnSpc>
              <a:defRPr/>
            </a:pPr>
            <a:r>
              <a:rPr lang="de-DE" sz="1300" b="1" kern="100">
                <a:latin typeface="Calibri"/>
                <a:ea typeface="Calibri"/>
                <a:cs typeface="Calibri"/>
              </a:rPr>
              <a:t>Befreiung von der Stempelsteuer </a:t>
            </a:r>
            <a:r>
              <a:rPr lang="de-DE" sz="1300" kern="100">
                <a:latin typeface="Calibri"/>
                <a:ea typeface="Calibri"/>
                <a:cs typeface="Calibri"/>
              </a:rPr>
              <a:t>und Reduzierung der Registersteuer (Art. 82 </a:t>
            </a:r>
            <a:r>
              <a:rPr lang="de-DE" sz="1300" kern="100" err="1">
                <a:latin typeface="Calibri"/>
                <a:ea typeface="Calibri"/>
                <a:cs typeface="Calibri"/>
              </a:rPr>
              <a:t>G.v.D</a:t>
            </a:r>
            <a:r>
              <a:rPr lang="de-DE" sz="1300" kern="100">
                <a:latin typeface="Calibri"/>
                <a:ea typeface="Calibri"/>
                <a:cs typeface="Calibri"/>
              </a:rPr>
              <a:t>. Nr. 117/2017)</a:t>
            </a:r>
          </a:p>
        </p:txBody>
      </p:sp>
      <p:sp>
        <p:nvSpPr>
          <p:cNvPr id="9" name="Textfeld 8">
            <a:extLst>
              <a:ext uri="{FF2B5EF4-FFF2-40B4-BE49-F238E27FC236}">
                <a16:creationId xmlns:a16="http://schemas.microsoft.com/office/drawing/2014/main" id="{8C26B1DD-3553-3787-724B-DE86BB3EDAED}"/>
              </a:ext>
            </a:extLst>
          </p:cNvPr>
          <p:cNvSpPr txBox="1"/>
          <p:nvPr/>
        </p:nvSpPr>
        <p:spPr>
          <a:xfrm>
            <a:off x="688024" y="3550305"/>
            <a:ext cx="7847964" cy="296876"/>
          </a:xfrm>
          <a:prstGeom prst="rect">
            <a:avLst/>
          </a:prstGeom>
          <a:solidFill>
            <a:srgbClr val="FFB3B3">
              <a:alpha val="27000"/>
            </a:srgbClr>
          </a:solidFill>
        </p:spPr>
        <p:txBody>
          <a:bodyPr wrap="square" lIns="91440" tIns="45720" rIns="91440" bIns="45720" rtlCol="0" anchor="t">
            <a:spAutoFit/>
          </a:bodyPr>
          <a:lstStyle>
            <a:defPPr>
              <a:defRPr lang="de-DE"/>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algn="just">
              <a:lnSpc>
                <a:spcPct val="107000"/>
              </a:lnSpc>
              <a:defRPr/>
            </a:pPr>
            <a:r>
              <a:rPr lang="de-DE" sz="1300" kern="100">
                <a:latin typeface="Calibri"/>
                <a:ea typeface="Calibri"/>
                <a:cs typeface="Calibri"/>
              </a:rPr>
              <a:t>Zugang zu </a:t>
            </a:r>
            <a:r>
              <a:rPr lang="de-DE" sz="1300" b="1" kern="100">
                <a:latin typeface="Calibri"/>
                <a:ea typeface="Calibri"/>
                <a:cs typeface="Calibri"/>
              </a:rPr>
              <a:t>5 Promille</a:t>
            </a:r>
          </a:p>
        </p:txBody>
      </p:sp>
      <p:sp>
        <p:nvSpPr>
          <p:cNvPr id="10" name="Textfeld 9">
            <a:extLst>
              <a:ext uri="{FF2B5EF4-FFF2-40B4-BE49-F238E27FC236}">
                <a16:creationId xmlns:a16="http://schemas.microsoft.com/office/drawing/2014/main" id="{51B74887-0945-DD30-C61D-B01E4ACC6654}"/>
              </a:ext>
            </a:extLst>
          </p:cNvPr>
          <p:cNvSpPr txBox="1"/>
          <p:nvPr/>
        </p:nvSpPr>
        <p:spPr>
          <a:xfrm>
            <a:off x="688024" y="3920977"/>
            <a:ext cx="7847964" cy="296876"/>
          </a:xfrm>
          <a:prstGeom prst="rect">
            <a:avLst/>
          </a:prstGeom>
          <a:solidFill>
            <a:srgbClr val="FFB3B3">
              <a:alpha val="27000"/>
            </a:srgbClr>
          </a:solidFill>
        </p:spPr>
        <p:txBody>
          <a:bodyPr wrap="square" lIns="91440" tIns="45720" rIns="91440" bIns="45720" rtlCol="0" anchor="t">
            <a:spAutoFit/>
          </a:bodyPr>
          <a:lstStyle>
            <a:defPPr>
              <a:defRPr lang="de-DE"/>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algn="just">
              <a:lnSpc>
                <a:spcPct val="107000"/>
              </a:lnSpc>
              <a:defRPr/>
            </a:pPr>
            <a:r>
              <a:rPr lang="de-DE" sz="1300" b="1" kern="100">
                <a:latin typeface="Calibri"/>
                <a:ea typeface="Calibri"/>
                <a:cs typeface="Calibri"/>
              </a:rPr>
              <a:t>IRAP-Befreiung </a:t>
            </a:r>
            <a:r>
              <a:rPr lang="de-DE" sz="1300" kern="100">
                <a:latin typeface="Calibri"/>
                <a:ea typeface="Calibri"/>
                <a:cs typeface="Calibri"/>
              </a:rPr>
              <a:t>(Die Pflicht zur Einreichung der IRAP-Steuererklärung bleibt bestehen)</a:t>
            </a:r>
          </a:p>
        </p:txBody>
      </p:sp>
      <p:sp>
        <p:nvSpPr>
          <p:cNvPr id="11" name="Textfeld 10">
            <a:extLst>
              <a:ext uri="{FF2B5EF4-FFF2-40B4-BE49-F238E27FC236}">
                <a16:creationId xmlns:a16="http://schemas.microsoft.com/office/drawing/2014/main" id="{4385FEBB-C5E0-FD1E-5123-30EC9647F69E}"/>
              </a:ext>
            </a:extLst>
          </p:cNvPr>
          <p:cNvSpPr txBox="1"/>
          <p:nvPr/>
        </p:nvSpPr>
        <p:spPr>
          <a:xfrm>
            <a:off x="688024" y="4308327"/>
            <a:ext cx="7847964" cy="296876"/>
          </a:xfrm>
          <a:prstGeom prst="rect">
            <a:avLst/>
          </a:prstGeom>
          <a:solidFill>
            <a:srgbClr val="FFB3B3">
              <a:alpha val="27000"/>
            </a:srgbClr>
          </a:solidFill>
        </p:spPr>
        <p:txBody>
          <a:bodyPr wrap="square" lIns="91440" tIns="45720" rIns="91440" bIns="45720" rtlCol="0" anchor="t">
            <a:spAutoFit/>
          </a:bodyPr>
          <a:lstStyle>
            <a:defPPr>
              <a:defRPr lang="de-DE"/>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algn="just">
              <a:lnSpc>
                <a:spcPct val="107000"/>
              </a:lnSpc>
              <a:defRPr/>
            </a:pPr>
            <a:r>
              <a:rPr lang="de-DE" sz="1300" kern="100">
                <a:latin typeface="Calibri"/>
                <a:ea typeface="Calibri"/>
                <a:cs typeface="Calibri"/>
              </a:rPr>
              <a:t>Möglichkeit </a:t>
            </a:r>
            <a:r>
              <a:rPr lang="de-DE" sz="1300" b="1" kern="100">
                <a:latin typeface="Calibri"/>
                <a:ea typeface="Calibri"/>
                <a:cs typeface="Calibri"/>
              </a:rPr>
              <a:t>Nebentätigkeiten</a:t>
            </a:r>
            <a:r>
              <a:rPr lang="de-DE" sz="1300" kern="100">
                <a:latin typeface="Calibri"/>
                <a:ea typeface="Calibri"/>
                <a:cs typeface="Calibri"/>
              </a:rPr>
              <a:t> mit bestimmten Einschränkungen auszuüben (Art. 6 </a:t>
            </a:r>
            <a:r>
              <a:rPr lang="de-DE" sz="1300" kern="100" err="1">
                <a:latin typeface="Calibri"/>
                <a:ea typeface="Calibri"/>
                <a:cs typeface="Calibri"/>
              </a:rPr>
              <a:t>G.v.D</a:t>
            </a:r>
            <a:r>
              <a:rPr lang="de-DE" sz="1300" kern="100">
                <a:latin typeface="Calibri"/>
                <a:ea typeface="Calibri"/>
                <a:cs typeface="Calibri"/>
              </a:rPr>
              <a:t>. Nr. 117/2017)</a:t>
            </a:r>
          </a:p>
        </p:txBody>
      </p:sp>
      <p:sp>
        <p:nvSpPr>
          <p:cNvPr id="12" name="Textfeld 11">
            <a:extLst>
              <a:ext uri="{FF2B5EF4-FFF2-40B4-BE49-F238E27FC236}">
                <a16:creationId xmlns:a16="http://schemas.microsoft.com/office/drawing/2014/main" id="{CEAFFB1A-C813-8FD9-4FE8-57F387B39995}"/>
              </a:ext>
            </a:extLst>
          </p:cNvPr>
          <p:cNvSpPr txBox="1"/>
          <p:nvPr/>
        </p:nvSpPr>
        <p:spPr>
          <a:xfrm>
            <a:off x="688024" y="4729543"/>
            <a:ext cx="7847964" cy="296876"/>
          </a:xfrm>
          <a:prstGeom prst="rect">
            <a:avLst/>
          </a:prstGeom>
          <a:solidFill>
            <a:srgbClr val="FFB3B3">
              <a:alpha val="27000"/>
            </a:srgbClr>
          </a:solidFill>
        </p:spPr>
        <p:txBody>
          <a:bodyPr wrap="square" lIns="91440" tIns="45720" rIns="91440" bIns="45720" rtlCol="0" anchor="t">
            <a:spAutoFit/>
          </a:bodyPr>
          <a:lstStyle>
            <a:defPPr>
              <a:defRPr lang="de-DE"/>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algn="just">
              <a:lnSpc>
                <a:spcPct val="107000"/>
              </a:lnSpc>
              <a:spcAft>
                <a:spcPts val="800"/>
              </a:spcAft>
              <a:defRPr/>
            </a:pPr>
            <a:r>
              <a:rPr lang="de-DE" sz="1300" b="1" kern="100">
                <a:latin typeface="Calibri"/>
                <a:ea typeface="Calibri"/>
                <a:cs typeface="Calibri"/>
              </a:rPr>
              <a:t>Pauschalsystem</a:t>
            </a:r>
            <a:r>
              <a:rPr lang="de-DE" sz="1300" kern="100">
                <a:latin typeface="Calibri"/>
                <a:ea typeface="Calibri"/>
                <a:cs typeface="Calibri"/>
              </a:rPr>
              <a:t> für gewerbliche Tätigkeiten (Art. 80 </a:t>
            </a:r>
            <a:r>
              <a:rPr lang="de-DE" sz="1300" kern="100" err="1">
                <a:latin typeface="Calibri"/>
                <a:ea typeface="Calibri"/>
                <a:cs typeface="Calibri"/>
              </a:rPr>
              <a:t>G.v.D</a:t>
            </a:r>
            <a:r>
              <a:rPr lang="de-DE" sz="1300" kern="100">
                <a:latin typeface="Calibri"/>
                <a:ea typeface="Calibri"/>
                <a:cs typeface="Calibri"/>
              </a:rPr>
              <a:t>. Nr. 117/2017: in Kraft seit 1. Jänner 2026)</a:t>
            </a:r>
          </a:p>
        </p:txBody>
      </p:sp>
      <p:sp>
        <p:nvSpPr>
          <p:cNvPr id="13" name="Textfeld 12">
            <a:extLst>
              <a:ext uri="{FF2B5EF4-FFF2-40B4-BE49-F238E27FC236}">
                <a16:creationId xmlns:a16="http://schemas.microsoft.com/office/drawing/2014/main" id="{8697ED58-D860-65B5-299C-A310412580E7}"/>
              </a:ext>
            </a:extLst>
          </p:cNvPr>
          <p:cNvSpPr txBox="1"/>
          <p:nvPr/>
        </p:nvSpPr>
        <p:spPr>
          <a:xfrm>
            <a:off x="707392" y="5133948"/>
            <a:ext cx="7847964" cy="296876"/>
          </a:xfrm>
          <a:prstGeom prst="rect">
            <a:avLst/>
          </a:prstGeom>
          <a:solidFill>
            <a:srgbClr val="FFB3B3">
              <a:alpha val="27000"/>
            </a:srgbClr>
          </a:solidFill>
        </p:spPr>
        <p:txBody>
          <a:bodyPr wrap="square" rtlCol="0">
            <a:spAutoFit/>
          </a:bodyPr>
          <a:lstStyle>
            <a:defPPr>
              <a:defRPr lang="de-DE"/>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algn="just">
              <a:lnSpc>
                <a:spcPct val="107000"/>
              </a:lnSpc>
              <a:spcAft>
                <a:spcPts val="800"/>
              </a:spcAft>
              <a:defRPr/>
            </a:pPr>
            <a:r>
              <a:rPr lang="en-US" sz="1300" err="1">
                <a:latin typeface="Calibri" panose="020F0502020204030204" pitchFamily="34" charset="0"/>
                <a:ea typeface="Calibri" panose="020F0502020204030204" pitchFamily="34" charset="0"/>
                <a:cs typeface="Calibri" panose="020F0502020204030204" pitchFamily="34" charset="0"/>
              </a:rPr>
              <a:t>Sozialbonus</a:t>
            </a:r>
            <a:r>
              <a:rPr lang="en-US" sz="1300">
                <a:latin typeface="Calibri" panose="020F0502020204030204" pitchFamily="34" charset="0"/>
                <a:ea typeface="Calibri" panose="020F0502020204030204" pitchFamily="34" charset="0"/>
                <a:cs typeface="Calibri" panose="020F0502020204030204" pitchFamily="34" charset="0"/>
              </a:rPr>
              <a:t> (Social Bonus Art. 81 </a:t>
            </a:r>
            <a:r>
              <a:rPr lang="en-US" sz="1300" err="1">
                <a:latin typeface="Calibri" panose="020F0502020204030204" pitchFamily="34" charset="0"/>
                <a:ea typeface="Calibri" panose="020F0502020204030204" pitchFamily="34" charset="0"/>
                <a:cs typeface="Calibri" panose="020F0502020204030204" pitchFamily="34" charset="0"/>
              </a:rPr>
              <a:t>G.v.D</a:t>
            </a:r>
            <a:r>
              <a:rPr lang="en-US" sz="1300">
                <a:latin typeface="Calibri" panose="020F0502020204030204" pitchFamily="34" charset="0"/>
                <a:ea typeface="Calibri" panose="020F0502020204030204" pitchFamily="34" charset="0"/>
                <a:cs typeface="Calibri" panose="020F0502020204030204" pitchFamily="34" charset="0"/>
              </a:rPr>
              <a:t>. Nr. 117/2017)</a:t>
            </a:r>
            <a:endParaRPr lang="de-DE" altLang="de-DE" sz="1300">
              <a:highlight>
                <a:srgbClr val="FFFF00"/>
              </a:highlight>
              <a:latin typeface="Calibri" panose="020F0502020204030204" pitchFamily="34" charset="0"/>
              <a:cs typeface="Calibri" panose="020F0502020204030204" pitchFamily="34" charset="0"/>
            </a:endParaRPr>
          </a:p>
        </p:txBody>
      </p:sp>
      <p:sp>
        <p:nvSpPr>
          <p:cNvPr id="16" name="Rechteck 15">
            <a:extLst>
              <a:ext uri="{FF2B5EF4-FFF2-40B4-BE49-F238E27FC236}">
                <a16:creationId xmlns:a16="http://schemas.microsoft.com/office/drawing/2014/main" id="{353D8ACE-5C53-C0EE-E479-68D628806350}"/>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7" name="Grafik 16">
            <a:extLst>
              <a:ext uri="{FF2B5EF4-FFF2-40B4-BE49-F238E27FC236}">
                <a16:creationId xmlns:a16="http://schemas.microsoft.com/office/drawing/2014/main" id="{F508184E-A84C-2624-5FD4-AFB780739FEB}"/>
              </a:ext>
            </a:extLst>
          </p:cNvPr>
          <p:cNvPicPr>
            <a:picLocks noChangeAspect="1"/>
          </p:cNvPicPr>
          <p:nvPr/>
        </p:nvPicPr>
        <p:blipFill>
          <a:blip r:embed="rId2"/>
          <a:stretch>
            <a:fillRect/>
          </a:stretch>
        </p:blipFill>
        <p:spPr>
          <a:xfrm>
            <a:off x="8512349" y="6306958"/>
            <a:ext cx="348769" cy="405300"/>
          </a:xfrm>
          <a:prstGeom prst="rect">
            <a:avLst/>
          </a:prstGeom>
        </p:spPr>
      </p:pic>
      <p:sp>
        <p:nvSpPr>
          <p:cNvPr id="4" name="Rechteck 3">
            <a:extLst>
              <a:ext uri="{FF2B5EF4-FFF2-40B4-BE49-F238E27FC236}">
                <a16:creationId xmlns:a16="http://schemas.microsoft.com/office/drawing/2014/main" id="{27DEE418-9494-71BA-90FD-0C93D9B6CDF9}"/>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-12-</a:t>
            </a:r>
            <a:endParaRPr lang="de-DE"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a:extLst>
              <a:ext uri="{FF2B5EF4-FFF2-40B4-BE49-F238E27FC236}">
                <a16:creationId xmlns:a16="http://schemas.microsoft.com/office/drawing/2014/main" id="{E46440BA-5FE0-EB1C-69FF-19B2CC786FB2}"/>
              </a:ext>
            </a:extLst>
          </p:cNvPr>
          <p:cNvSpPr>
            <a:spLocks noGrp="1" noChangeArrowheads="1"/>
          </p:cNvSpPr>
          <p:nvPr>
            <p:ph type="title"/>
          </p:nvPr>
        </p:nvSpPr>
        <p:spPr bwMode="auto">
          <a:xfrm>
            <a:off x="628650" y="365125"/>
            <a:ext cx="7886700" cy="545921"/>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a:latin typeface="Calibri"/>
                <a:ea typeface="Calibri"/>
                <a:cs typeface="Calibri"/>
              </a:rPr>
              <a:t>2. Die wichtigsten Sektionen im </a:t>
            </a:r>
            <a:r>
              <a:rPr lang="de-DE" altLang="de-DE" sz="2600" err="1">
                <a:latin typeface="Calibri"/>
                <a:ea typeface="Calibri"/>
                <a:cs typeface="Calibri"/>
              </a:rPr>
              <a:t>Runts</a:t>
            </a:r>
            <a:r>
              <a:rPr lang="de-DE" altLang="de-DE" sz="2600">
                <a:latin typeface="Calibri"/>
                <a:ea typeface="Calibri"/>
                <a:cs typeface="Calibri"/>
              </a:rPr>
              <a:t> und ihre Vorteile</a:t>
            </a:r>
          </a:p>
        </p:txBody>
      </p:sp>
      <p:sp>
        <p:nvSpPr>
          <p:cNvPr id="21507" name="Inhaltsplatzhalter 2">
            <a:extLst>
              <a:ext uri="{FF2B5EF4-FFF2-40B4-BE49-F238E27FC236}">
                <a16:creationId xmlns:a16="http://schemas.microsoft.com/office/drawing/2014/main" id="{8964F85E-ADE3-9582-8EA5-5076B3EFFC4A}"/>
              </a:ext>
            </a:extLst>
          </p:cNvPr>
          <p:cNvSpPr>
            <a:spLocks noGrp="1" noChangeArrowheads="1"/>
          </p:cNvSpPr>
          <p:nvPr>
            <p:ph idx="1"/>
          </p:nvPr>
        </p:nvSpPr>
        <p:spPr bwMode="auto">
          <a:xfrm>
            <a:off x="646113" y="2060576"/>
            <a:ext cx="7886700" cy="3623788"/>
          </a:xfrm>
          <a:solidFill>
            <a:srgbClr val="FFC9C9">
              <a:alpha val="26667"/>
            </a:srgbClr>
          </a:solidFill>
        </p:spPr>
        <p:txBody>
          <a:bodyPr vert="horz" wrap="square" lIns="91440" tIns="45720" rIns="91440" bIns="45720" numCol="1" anchor="t" anchorCtr="0" compatLnSpc="1">
            <a:prstTxWarp prst="textNoShape">
              <a:avLst/>
            </a:prstTxWarp>
          </a:bodyPr>
          <a:lstStyle/>
          <a:p>
            <a:pPr marL="0" indent="0" algn="just">
              <a:lnSpc>
                <a:spcPts val="2200"/>
              </a:lnSpc>
              <a:spcBef>
                <a:spcPts val="0"/>
              </a:spcBef>
              <a:buNone/>
              <a:defRPr/>
            </a:pPr>
            <a:r>
              <a:rPr lang="de-DE" sz="1300" b="1" kern="100">
                <a:latin typeface="Calibri"/>
                <a:ea typeface="Calibri"/>
                <a:cs typeface="Calibri"/>
              </a:rPr>
              <a:t>Freiwillige Spenden </a:t>
            </a:r>
            <a:r>
              <a:rPr lang="de-DE" sz="1300" kern="100">
                <a:latin typeface="Calibri"/>
                <a:ea typeface="Calibri"/>
                <a:cs typeface="Calibri"/>
              </a:rPr>
              <a:t>zugunsten von Körperschaften des Dritten Sektors sind </a:t>
            </a:r>
            <a:r>
              <a:rPr lang="de-DE" sz="1300" b="1" kern="100">
                <a:latin typeface="Calibri"/>
                <a:ea typeface="Calibri"/>
                <a:cs typeface="Calibri"/>
              </a:rPr>
              <a:t>für die Spender absetzbar (</a:t>
            </a:r>
            <a:r>
              <a:rPr lang="de-DE" sz="1300" b="1" kern="100" err="1">
                <a:latin typeface="Calibri"/>
                <a:ea typeface="Calibri"/>
                <a:cs typeface="Calibri"/>
              </a:rPr>
              <a:t>detraibile</a:t>
            </a:r>
            <a:r>
              <a:rPr lang="de-DE" sz="1300" b="1" kern="100">
                <a:latin typeface="Calibri"/>
                <a:ea typeface="Calibri"/>
                <a:cs typeface="Calibri"/>
              </a:rPr>
              <a:t>) bzw. abzugsfähig (</a:t>
            </a:r>
            <a:r>
              <a:rPr lang="de-DE" sz="1300" b="1" kern="100" err="1">
                <a:latin typeface="Calibri"/>
                <a:ea typeface="Calibri"/>
                <a:cs typeface="Calibri"/>
              </a:rPr>
              <a:t>deducibile</a:t>
            </a:r>
            <a:r>
              <a:rPr lang="de-DE" sz="1300" b="1" kern="100">
                <a:latin typeface="Calibri"/>
                <a:ea typeface="Calibri"/>
                <a:cs typeface="Calibri"/>
              </a:rPr>
              <a:t>)</a:t>
            </a:r>
            <a:r>
              <a:rPr lang="de-DE" sz="1300" kern="100">
                <a:latin typeface="Calibri"/>
                <a:ea typeface="Calibri"/>
                <a:cs typeface="Calibri"/>
              </a:rPr>
              <a:t>, wenn ein nachvollziehbares Zahlungsmittel verwendet wird (Art. 83 </a:t>
            </a:r>
            <a:r>
              <a:rPr lang="de-DE" sz="1300" kern="100" err="1">
                <a:latin typeface="Calibri"/>
                <a:ea typeface="Calibri"/>
                <a:cs typeface="Calibri"/>
              </a:rPr>
              <a:t>G.v.D</a:t>
            </a:r>
            <a:r>
              <a:rPr lang="de-DE" sz="1300" kern="100">
                <a:latin typeface="Calibri"/>
                <a:ea typeface="Calibri"/>
                <a:cs typeface="Calibri"/>
              </a:rPr>
              <a:t>. Nr. 117/2017).</a:t>
            </a:r>
          </a:p>
          <a:p>
            <a:pPr algn="just">
              <a:lnSpc>
                <a:spcPts val="2200"/>
              </a:lnSpc>
              <a:spcBef>
                <a:spcPts val="0"/>
              </a:spcBef>
              <a:buFont typeface="Arial"/>
              <a:defRPr/>
            </a:pPr>
            <a:endParaRPr lang="de-DE" sz="1300" kern="100">
              <a:latin typeface="Calibri" panose="020F0502020204030204" pitchFamily="34" charset="0"/>
              <a:ea typeface="Calibri" panose="020F0502020204030204" pitchFamily="34" charset="0"/>
              <a:cs typeface="Calibri" panose="020F0502020204030204" pitchFamily="34" charset="0"/>
            </a:endParaRPr>
          </a:p>
          <a:p>
            <a:pPr marL="641350" indent="-285750">
              <a:lnSpc>
                <a:spcPts val="2200"/>
              </a:lnSpc>
              <a:spcBef>
                <a:spcPts val="0"/>
              </a:spcBef>
              <a:buFont typeface="Arial" panose="05050102010706020507" pitchFamily="18" charset="2"/>
              <a:buChar char="•"/>
              <a:defRPr/>
            </a:pPr>
            <a:r>
              <a:rPr lang="de-DE" sz="1300" b="1" u="sng">
                <a:solidFill>
                  <a:srgbClr val="000000"/>
                </a:solidFill>
                <a:latin typeface="Calibri"/>
                <a:ea typeface="Calibri"/>
                <a:cs typeface="Calibri"/>
              </a:rPr>
              <a:t>Physische Personen als Spender</a:t>
            </a:r>
            <a:r>
              <a:rPr lang="de-DE" sz="1300" b="1">
                <a:solidFill>
                  <a:srgbClr val="000000"/>
                </a:solidFill>
                <a:latin typeface="Calibri"/>
                <a:ea typeface="Calibri"/>
                <a:cs typeface="Calibri"/>
              </a:rPr>
              <a:t>:</a:t>
            </a:r>
          </a:p>
          <a:p>
            <a:pPr marL="622300" indent="0" algn="just">
              <a:lnSpc>
                <a:spcPts val="2200"/>
              </a:lnSpc>
              <a:spcBef>
                <a:spcPts val="0"/>
              </a:spcBef>
              <a:buNone/>
              <a:defRPr/>
            </a:pPr>
            <a:r>
              <a:rPr lang="de-DE" sz="1300">
                <a:solidFill>
                  <a:srgbClr val="000000"/>
                </a:solidFill>
                <a:latin typeface="Calibri" panose="020F0502020204030204" pitchFamily="34" charset="0"/>
                <a:cs typeface="Calibri" panose="020F0502020204030204" pitchFamily="34" charset="0"/>
              </a:rPr>
              <a:t>Steuerabsetzbetrag von der IRPEF im Ausmaß von 30% der Geldzuwendungen oder Zuwendungen von Gütern, für einen Gesamtwert der Schenkung von bis zu 30.000 Euro pro Jahr</a:t>
            </a:r>
            <a:endParaRPr lang="de-DE" sz="130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622300" indent="0" algn="just">
              <a:lnSpc>
                <a:spcPts val="2200"/>
              </a:lnSpc>
              <a:spcBef>
                <a:spcPts val="0"/>
              </a:spcBef>
              <a:buNone/>
              <a:defRPr/>
            </a:pPr>
            <a:r>
              <a:rPr lang="de-DE" sz="1300">
                <a:solidFill>
                  <a:srgbClr val="000000"/>
                </a:solidFill>
                <a:latin typeface="Calibri" panose="020F0502020204030204" pitchFamily="34" charset="0"/>
                <a:cs typeface="Calibri" panose="020F0502020204030204" pitchFamily="34" charset="0"/>
              </a:rPr>
              <a:t>Alternativ dazu: Abzug von der Steuerbemessungsgrundlage im Ausmaß von bis zu 10% vom erklärten Einkommen</a:t>
            </a:r>
            <a:endParaRPr lang="de-DE" sz="130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908050" indent="-285750" algn="just">
              <a:lnSpc>
                <a:spcPts val="2200"/>
              </a:lnSpc>
              <a:spcBef>
                <a:spcPts val="0"/>
              </a:spcBef>
              <a:buFont typeface="Arial"/>
              <a:buChar char="•"/>
              <a:defRPr/>
            </a:pPr>
            <a:endParaRPr lang="de-DE" sz="130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641350" indent="-285750" algn="just">
              <a:lnSpc>
                <a:spcPts val="2200"/>
              </a:lnSpc>
              <a:spcBef>
                <a:spcPts val="0"/>
              </a:spcBef>
              <a:buFont typeface="Arial" panose="05050102010706020507" pitchFamily="18" charset="2"/>
              <a:buChar char="•"/>
              <a:defRPr/>
            </a:pPr>
            <a:r>
              <a:rPr lang="de-DE" sz="1300" b="1" u="sng">
                <a:solidFill>
                  <a:srgbClr val="000000"/>
                </a:solidFill>
                <a:latin typeface="Calibri"/>
                <a:ea typeface="Calibri"/>
                <a:cs typeface="Calibri"/>
              </a:rPr>
              <a:t>Körperschaften und Gesellschaften als Spender</a:t>
            </a:r>
            <a:r>
              <a:rPr lang="de-DE" sz="1300">
                <a:solidFill>
                  <a:srgbClr val="000000"/>
                </a:solidFill>
                <a:latin typeface="Calibri"/>
                <a:ea typeface="Calibri"/>
                <a:cs typeface="Calibri"/>
              </a:rPr>
              <a:t>: Abzug von der Steuerbemessungsgrundlage im Ausmaß von bis zu 10% des gesamten erklärten Einkommens</a:t>
            </a:r>
          </a:p>
          <a:p>
            <a:pPr algn="just">
              <a:lnSpc>
                <a:spcPct val="107000"/>
              </a:lnSpc>
              <a:buFont typeface="Arial"/>
              <a:defRPr/>
            </a:pPr>
            <a:endParaRPr lang="de-DE" sz="1800" kern="100">
              <a:latin typeface="Arial" panose="020B0604020202020204" pitchFamily="34" charset="0"/>
              <a:ea typeface="Calibri" panose="020F0502020204030204" pitchFamily="34" charset="0"/>
              <a:cs typeface="Arial" panose="020B0604020202020204" pitchFamily="34" charset="0"/>
            </a:endParaRPr>
          </a:p>
        </p:txBody>
      </p:sp>
      <p:sp>
        <p:nvSpPr>
          <p:cNvPr id="3" name="Titel 1">
            <a:extLst>
              <a:ext uri="{FF2B5EF4-FFF2-40B4-BE49-F238E27FC236}">
                <a16:creationId xmlns:a16="http://schemas.microsoft.com/office/drawing/2014/main" id="{A24FBB3F-EEA6-D2A6-99C5-6865B6D3EE3D}"/>
              </a:ext>
            </a:extLst>
          </p:cNvPr>
          <p:cNvSpPr txBox="1">
            <a:spLocks noChangeArrowheads="1"/>
          </p:cNvSpPr>
          <p:nvPr/>
        </p:nvSpPr>
        <p:spPr bwMode="auto">
          <a:xfrm>
            <a:off x="638175" y="1301750"/>
            <a:ext cx="7886700" cy="471488"/>
          </a:xfrm>
          <a:prstGeom prst="rect">
            <a:avLst/>
          </a:prstGeom>
          <a:solidFill>
            <a:schemeClr val="bg2">
              <a:lumMod val="20000"/>
              <a:lumOff val="80000"/>
            </a:schemeClr>
          </a:solidFill>
        </p:spPr>
        <p:txBody>
          <a:bodyPr lIns="91440" tIns="45720" rIns="91440" bIns="45720" anchor="t"/>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a:lnSpc>
                <a:spcPct val="107000"/>
              </a:lnSpc>
              <a:defRPr/>
            </a:pPr>
            <a:r>
              <a:rPr lang="de-DE" sz="1800" b="1" kern="100">
                <a:latin typeface="Calibri" panose="020F0502020204030204" pitchFamily="34" charset="0"/>
                <a:ea typeface="Calibri" panose="020F0502020204030204" pitchFamily="34" charset="0"/>
                <a:cs typeface="Calibri" panose="020F0502020204030204" pitchFamily="34" charset="0"/>
              </a:rPr>
              <a:t>Die anderen Körperschaften des Dritten Sektors</a:t>
            </a:r>
          </a:p>
        </p:txBody>
      </p:sp>
      <p:sp>
        <p:nvSpPr>
          <p:cNvPr id="2" name="Rechteck 1">
            <a:extLst>
              <a:ext uri="{FF2B5EF4-FFF2-40B4-BE49-F238E27FC236}">
                <a16:creationId xmlns:a16="http://schemas.microsoft.com/office/drawing/2014/main" id="{7D06B414-FB89-666E-5B14-7A54A343B8F3}"/>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5" name="Rechteck 4">
            <a:extLst>
              <a:ext uri="{FF2B5EF4-FFF2-40B4-BE49-F238E27FC236}">
                <a16:creationId xmlns:a16="http://schemas.microsoft.com/office/drawing/2014/main" id="{ECCEB8EB-2EE8-353A-4B95-D8843BF2ED89}"/>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6" name="Grafik 5">
            <a:extLst>
              <a:ext uri="{FF2B5EF4-FFF2-40B4-BE49-F238E27FC236}">
                <a16:creationId xmlns:a16="http://schemas.microsoft.com/office/drawing/2014/main" id="{670E5ABF-FE2A-4CEC-8726-480BAEDB8B4B}"/>
              </a:ext>
            </a:extLst>
          </p:cNvPr>
          <p:cNvPicPr>
            <a:picLocks noChangeAspect="1"/>
          </p:cNvPicPr>
          <p:nvPr/>
        </p:nvPicPr>
        <p:blipFill>
          <a:blip r:embed="rId2"/>
          <a:stretch>
            <a:fillRect/>
          </a:stretch>
        </p:blipFill>
        <p:spPr>
          <a:xfrm>
            <a:off x="8512349" y="6306958"/>
            <a:ext cx="348769" cy="405300"/>
          </a:xfrm>
          <a:prstGeom prst="rect">
            <a:avLst/>
          </a:prstGeom>
        </p:spPr>
      </p:pic>
      <p:sp>
        <p:nvSpPr>
          <p:cNvPr id="4" name="Rechteck 3">
            <a:extLst>
              <a:ext uri="{FF2B5EF4-FFF2-40B4-BE49-F238E27FC236}">
                <a16:creationId xmlns:a16="http://schemas.microsoft.com/office/drawing/2014/main" id="{9114D78D-2B76-253D-5954-FB20A17DAC6C}"/>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-13-</a:t>
            </a:r>
            <a:endParaRPr lang="de-DE"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4F2FF"/>
        </a:solidFill>
        <a:effectLst/>
      </p:bgPr>
    </p:bg>
    <p:spTree>
      <p:nvGrpSpPr>
        <p:cNvPr id="1" name="">
          <a:extLst>
            <a:ext uri="{FF2B5EF4-FFF2-40B4-BE49-F238E27FC236}">
              <a16:creationId xmlns:a16="http://schemas.microsoft.com/office/drawing/2014/main" id="{1E50F0D5-531B-161E-35C3-9F2F92D51115}"/>
            </a:ext>
          </a:extLst>
        </p:cNvPr>
        <p:cNvGrpSpPr/>
        <p:nvPr/>
      </p:nvGrpSpPr>
      <p:grpSpPr>
        <a:xfrm>
          <a:off x="0" y="0"/>
          <a:ext cx="0" cy="0"/>
          <a:chOff x="0" y="0"/>
          <a:chExt cx="0" cy="0"/>
        </a:xfrm>
      </p:grpSpPr>
      <p:sp>
        <p:nvSpPr>
          <p:cNvPr id="7170" name="Rectangle 5">
            <a:extLst>
              <a:ext uri="{FF2B5EF4-FFF2-40B4-BE49-F238E27FC236}">
                <a16:creationId xmlns:a16="http://schemas.microsoft.com/office/drawing/2014/main" id="{3BCD61FD-6A08-918B-8BCA-25035EDA1AFD}"/>
              </a:ext>
            </a:extLst>
          </p:cNvPr>
          <p:cNvSpPr>
            <a:spLocks noChangeArrowheads="1"/>
          </p:cNvSpPr>
          <p:nvPr/>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endParaRPr lang="de-DE" altLang="de-DE"/>
          </a:p>
        </p:txBody>
      </p:sp>
      <p:sp>
        <p:nvSpPr>
          <p:cNvPr id="7171" name="Line 16">
            <a:extLst>
              <a:ext uri="{FF2B5EF4-FFF2-40B4-BE49-F238E27FC236}">
                <a16:creationId xmlns:a16="http://schemas.microsoft.com/office/drawing/2014/main" id="{7A2ABE79-7145-BDF6-9953-C6F12AD62AEC}"/>
              </a:ext>
            </a:extLst>
          </p:cNvPr>
          <p:cNvSpPr>
            <a:spLocks noChangeShapeType="1"/>
          </p:cNvSpPr>
          <p:nvPr/>
        </p:nvSpPr>
        <p:spPr bwMode="auto">
          <a:xfrm>
            <a:off x="179388" y="719138"/>
            <a:ext cx="385127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72" name="Line 18">
            <a:extLst>
              <a:ext uri="{FF2B5EF4-FFF2-40B4-BE49-F238E27FC236}">
                <a16:creationId xmlns:a16="http://schemas.microsoft.com/office/drawing/2014/main" id="{5BF0A0E2-C49F-80B1-E353-ABE7ACC9C6B0}"/>
              </a:ext>
            </a:extLst>
          </p:cNvPr>
          <p:cNvSpPr>
            <a:spLocks noChangeShapeType="1"/>
          </p:cNvSpPr>
          <p:nvPr/>
        </p:nvSpPr>
        <p:spPr bwMode="auto">
          <a:xfrm>
            <a:off x="5102225" y="719138"/>
            <a:ext cx="385127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73" name="Rectangle 20">
            <a:extLst>
              <a:ext uri="{FF2B5EF4-FFF2-40B4-BE49-F238E27FC236}">
                <a16:creationId xmlns:a16="http://schemas.microsoft.com/office/drawing/2014/main" id="{07A8D927-AA50-4D23-A942-68857ECFAAB9}"/>
              </a:ext>
            </a:extLst>
          </p:cNvPr>
          <p:cNvSpPr>
            <a:spLocks noChangeArrowheads="1"/>
          </p:cNvSpPr>
          <p:nvPr/>
        </p:nvSpPr>
        <p:spPr bwMode="auto">
          <a:xfrm>
            <a:off x="863600" y="452438"/>
            <a:ext cx="3260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de-DE" altLang="de-DE" sz="1200">
                <a:latin typeface="Arial" panose="020B0604020202020204" pitchFamily="34" charset="0"/>
              </a:rPr>
              <a:t>AUTONOME PROVINZ BOZEN - SÜDTIROL</a:t>
            </a:r>
          </a:p>
        </p:txBody>
      </p:sp>
      <p:sp>
        <p:nvSpPr>
          <p:cNvPr id="7174" name="Rectangle 21">
            <a:extLst>
              <a:ext uri="{FF2B5EF4-FFF2-40B4-BE49-F238E27FC236}">
                <a16:creationId xmlns:a16="http://schemas.microsoft.com/office/drawing/2014/main" id="{7D9CC996-F22F-C20B-48F5-13DDD8460080}"/>
              </a:ext>
            </a:extLst>
          </p:cNvPr>
          <p:cNvSpPr>
            <a:spLocks noChangeArrowheads="1"/>
          </p:cNvSpPr>
          <p:nvPr/>
        </p:nvSpPr>
        <p:spPr bwMode="auto">
          <a:xfrm>
            <a:off x="4994275" y="452438"/>
            <a:ext cx="39655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it-IT" altLang="de-DE" sz="1200">
                <a:latin typeface="Arial" panose="020B0604020202020204" pitchFamily="34" charset="0"/>
              </a:rPr>
              <a:t>PROVINCIA AUTONOMA DI BOLZANO - ALTO ADIGE</a:t>
            </a:r>
          </a:p>
        </p:txBody>
      </p:sp>
      <p:sp>
        <p:nvSpPr>
          <p:cNvPr id="7175" name="Text Box 22">
            <a:extLst>
              <a:ext uri="{FF2B5EF4-FFF2-40B4-BE49-F238E27FC236}">
                <a16:creationId xmlns:a16="http://schemas.microsoft.com/office/drawing/2014/main" id="{2D0299B0-8540-F10A-4624-032C4A04FD10}"/>
              </a:ext>
            </a:extLst>
          </p:cNvPr>
          <p:cNvSpPr txBox="1">
            <a:spLocks noChangeArrowheads="1"/>
          </p:cNvSpPr>
          <p:nvPr/>
        </p:nvSpPr>
        <p:spPr bwMode="auto">
          <a:xfrm>
            <a:off x="4994275" y="719138"/>
            <a:ext cx="324485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nSpc>
                <a:spcPts val="1300"/>
              </a:lnSpc>
            </a:pPr>
            <a:r>
              <a:rPr lang="it-IT" altLang="de-DE" sz="1100" b="1">
                <a:latin typeface="Arial" panose="020B0604020202020204" pitchFamily="34" charset="0"/>
              </a:rPr>
              <a:t>Dipartimento Coesione sociale, </a:t>
            </a:r>
          </a:p>
          <a:p>
            <a:pPr>
              <a:lnSpc>
                <a:spcPts val="1300"/>
              </a:lnSpc>
            </a:pPr>
            <a:r>
              <a:rPr lang="it-IT" altLang="de-DE" sz="1100" b="1">
                <a:latin typeface="Arial" panose="020B0604020202020204" pitchFamily="34" charset="0"/>
              </a:rPr>
              <a:t>Famiglia, Anziani, Cooperative e Volontariato</a:t>
            </a:r>
          </a:p>
          <a:p>
            <a:pPr>
              <a:lnSpc>
                <a:spcPts val="1300"/>
              </a:lnSpc>
            </a:pPr>
            <a:endParaRPr lang="it-IT" altLang="de-DE" sz="1100">
              <a:latin typeface="Arial" panose="020B0604020202020204" pitchFamily="34" charset="0"/>
            </a:endParaRPr>
          </a:p>
        </p:txBody>
      </p:sp>
      <p:sp>
        <p:nvSpPr>
          <p:cNvPr id="7176" name="Text Box 23">
            <a:extLst>
              <a:ext uri="{FF2B5EF4-FFF2-40B4-BE49-F238E27FC236}">
                <a16:creationId xmlns:a16="http://schemas.microsoft.com/office/drawing/2014/main" id="{DADE6DB6-6F00-F9A7-F2BE-CEBDD7674708}"/>
              </a:ext>
            </a:extLst>
          </p:cNvPr>
          <p:cNvSpPr txBox="1">
            <a:spLocks noChangeArrowheads="1"/>
          </p:cNvSpPr>
          <p:nvPr/>
        </p:nvSpPr>
        <p:spPr bwMode="auto">
          <a:xfrm>
            <a:off x="450850" y="719138"/>
            <a:ext cx="3678238"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r">
              <a:lnSpc>
                <a:spcPts val="1300"/>
              </a:lnSpc>
            </a:pPr>
            <a:r>
              <a:rPr lang="de-DE" altLang="de-DE" sz="1100" b="1">
                <a:latin typeface="Arial" panose="020B0604020202020204" pitchFamily="34" charset="0"/>
              </a:rPr>
              <a:t>Ressort Sozialer Zusammenhalt, </a:t>
            </a:r>
          </a:p>
          <a:p>
            <a:pPr algn="r">
              <a:lnSpc>
                <a:spcPts val="1300"/>
              </a:lnSpc>
            </a:pPr>
            <a:r>
              <a:rPr lang="de-DE" altLang="de-DE" sz="1100" b="1">
                <a:latin typeface="Arial" panose="020B0604020202020204" pitchFamily="34" charset="0"/>
              </a:rPr>
              <a:t>Familie, Senioren, Genossenschaften und Ehrenamt</a:t>
            </a:r>
            <a:endParaRPr lang="de-DE" altLang="de-DE" sz="1100">
              <a:latin typeface="Arial" panose="020B0604020202020204" pitchFamily="34" charset="0"/>
            </a:endParaRPr>
          </a:p>
        </p:txBody>
      </p:sp>
      <p:sp>
        <p:nvSpPr>
          <p:cNvPr id="7177" name="Text Box 24">
            <a:extLst>
              <a:ext uri="{FF2B5EF4-FFF2-40B4-BE49-F238E27FC236}">
                <a16:creationId xmlns:a16="http://schemas.microsoft.com/office/drawing/2014/main" id="{3A178926-EFB0-84C0-AC00-DC0B47FB460D}"/>
              </a:ext>
            </a:extLst>
          </p:cNvPr>
          <p:cNvSpPr txBox="1">
            <a:spLocks noChangeArrowheads="1"/>
          </p:cNvSpPr>
          <p:nvPr/>
        </p:nvSpPr>
        <p:spPr bwMode="auto">
          <a:xfrm>
            <a:off x="1316038" y="1179513"/>
            <a:ext cx="273526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r">
              <a:lnSpc>
                <a:spcPts val="1200"/>
              </a:lnSpc>
            </a:pPr>
            <a:r>
              <a:rPr lang="de-DE" altLang="de-DE" sz="1100">
                <a:latin typeface="Arial" panose="020B0604020202020204" pitchFamily="34" charset="0"/>
              </a:rPr>
              <a:t>Amt für Freiwilligenwesen und Solidarität</a:t>
            </a:r>
          </a:p>
        </p:txBody>
      </p:sp>
      <p:sp>
        <p:nvSpPr>
          <p:cNvPr id="7178" name="Text Box 25">
            <a:extLst>
              <a:ext uri="{FF2B5EF4-FFF2-40B4-BE49-F238E27FC236}">
                <a16:creationId xmlns:a16="http://schemas.microsoft.com/office/drawing/2014/main" id="{6E2310FA-786D-11E2-79B3-2845E2A52049}"/>
              </a:ext>
            </a:extLst>
          </p:cNvPr>
          <p:cNvSpPr txBox="1">
            <a:spLocks noChangeArrowheads="1"/>
          </p:cNvSpPr>
          <p:nvPr/>
        </p:nvSpPr>
        <p:spPr bwMode="auto">
          <a:xfrm>
            <a:off x="5037138" y="1158875"/>
            <a:ext cx="216852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nSpc>
                <a:spcPts val="1200"/>
              </a:lnSpc>
            </a:pPr>
            <a:r>
              <a:rPr lang="it-IT" altLang="de-DE" sz="1100">
                <a:latin typeface="Arial" panose="020B0604020202020204" pitchFamily="34" charset="0"/>
              </a:rPr>
              <a:t>Ufficio Volontariato e solidarietà</a:t>
            </a:r>
          </a:p>
        </p:txBody>
      </p:sp>
      <p:pic>
        <p:nvPicPr>
          <p:cNvPr id="7183" name="Picture 38">
            <a:extLst>
              <a:ext uri="{FF2B5EF4-FFF2-40B4-BE49-F238E27FC236}">
                <a16:creationId xmlns:a16="http://schemas.microsoft.com/office/drawing/2014/main" id="{B544C74C-434A-A01B-EDEF-0B6E8B9B8D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050" y="358775"/>
            <a:ext cx="71913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33D3E2AD-CCF4-230D-8C5E-D0474F863B63}"/>
              </a:ext>
            </a:extLst>
          </p:cNvPr>
          <p:cNvSpPr/>
          <p:nvPr/>
        </p:nvSpPr>
        <p:spPr>
          <a:xfrm>
            <a:off x="211138" y="262700"/>
            <a:ext cx="8774112" cy="1293722"/>
          </a:xfrm>
          <a:prstGeom prst="rect">
            <a:avLst/>
          </a:prstGeom>
          <a:solidFill>
            <a:srgbClr val="E4F2FF"/>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 name="Titel 1">
            <a:extLst>
              <a:ext uri="{FF2B5EF4-FFF2-40B4-BE49-F238E27FC236}">
                <a16:creationId xmlns:a16="http://schemas.microsoft.com/office/drawing/2014/main" id="{0F7D2566-EDCC-E0DF-AC43-87709B3BBC5E}"/>
              </a:ext>
            </a:extLst>
          </p:cNvPr>
          <p:cNvSpPr txBox="1">
            <a:spLocks noChangeArrowheads="1"/>
          </p:cNvSpPr>
          <p:nvPr/>
        </p:nvSpPr>
        <p:spPr bwMode="auto">
          <a:xfrm>
            <a:off x="637733" y="291815"/>
            <a:ext cx="7886700" cy="687388"/>
          </a:xfrm>
          <a:prstGeom prst="rect">
            <a:avLst/>
          </a:prstGeom>
          <a:solidFill>
            <a:srgbClr val="FFC9C9"/>
          </a:solidFill>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a:defRPr/>
            </a:pPr>
            <a:r>
              <a:rPr lang="de-DE" altLang="de-DE" sz="2600">
                <a:latin typeface="Calibri" panose="020F0502020204030204" pitchFamily="34" charset="0"/>
                <a:cs typeface="Calibri" panose="020F0502020204030204" pitchFamily="34" charset="0"/>
              </a:rPr>
              <a:t>Struktur der heutigen Veranstaltung</a:t>
            </a:r>
          </a:p>
        </p:txBody>
      </p:sp>
      <p:sp>
        <p:nvSpPr>
          <p:cNvPr id="8" name="Textfeld 7">
            <a:extLst>
              <a:ext uri="{FF2B5EF4-FFF2-40B4-BE49-F238E27FC236}">
                <a16:creationId xmlns:a16="http://schemas.microsoft.com/office/drawing/2014/main" id="{DA5384E8-9D53-3F04-9F06-57A22BAA4F9C}"/>
              </a:ext>
            </a:extLst>
          </p:cNvPr>
          <p:cNvSpPr txBox="1"/>
          <p:nvPr/>
        </p:nvSpPr>
        <p:spPr>
          <a:xfrm>
            <a:off x="631217" y="1036579"/>
            <a:ext cx="7876803" cy="5270930"/>
          </a:xfrm>
          <a:prstGeom prst="rect">
            <a:avLst/>
          </a:prstGeom>
          <a:noFill/>
        </p:spPr>
        <p:txBody>
          <a:bodyPr wrap="square" lIns="91440" tIns="45720" rIns="91440" bIns="45720" anchor="t">
            <a:spAutoFit/>
          </a:bodyPr>
          <a:lstStyle/>
          <a:p>
            <a:pPr marL="342900" indent="-342900">
              <a:lnSpc>
                <a:spcPct val="150000"/>
              </a:lnSpc>
              <a:buAutoNum type="arabicPeriod"/>
            </a:pPr>
            <a:r>
              <a:rPr lang="de-DE" sz="1600" b="1" dirty="0">
                <a:latin typeface="Calibri"/>
                <a:ea typeface="Calibri"/>
                <a:cs typeface="Calibri"/>
              </a:rPr>
              <a:t>Die Auswirkungen und die Voraussetzungen der Eintragung in das Runts  </a:t>
            </a:r>
          </a:p>
          <a:p>
            <a:pPr marL="342900" indent="-342900">
              <a:lnSpc>
                <a:spcPct val="150000"/>
              </a:lnSpc>
              <a:buAutoNum type="arabicPeriod"/>
            </a:pPr>
            <a:r>
              <a:rPr lang="de-DE" sz="1600" b="1" dirty="0">
                <a:latin typeface="Calibri"/>
                <a:ea typeface="Calibri"/>
                <a:cs typeface="Calibri"/>
              </a:rPr>
              <a:t>Die wichtigsten Sektionen und ihre Vorteile</a:t>
            </a:r>
            <a:endParaRPr lang="de-DE" sz="1600" dirty="0"/>
          </a:p>
          <a:p>
            <a:pPr marL="342900" lvl="0" indent="-342900">
              <a:lnSpc>
                <a:spcPct val="150000"/>
              </a:lnSpc>
              <a:buAutoNum type="arabicPeriod"/>
            </a:pPr>
            <a:r>
              <a:rPr lang="de-DE" sz="1800" b="1" dirty="0">
                <a:solidFill>
                  <a:srgbClr val="C00000"/>
                </a:solidFill>
                <a:latin typeface="Calibri"/>
                <a:ea typeface="Calibri"/>
                <a:cs typeface="Calibri"/>
              </a:rPr>
              <a:t>Die Kontrollen im Runts - allgemeine Informationen</a:t>
            </a:r>
          </a:p>
          <a:p>
            <a:pPr marL="342900" indent="-342900">
              <a:lnSpc>
                <a:spcPct val="150000"/>
              </a:lnSpc>
              <a:buFontTx/>
              <a:buAutoNum type="arabicPeriod"/>
            </a:pPr>
            <a:r>
              <a:rPr lang="de-DE" sz="1600" b="1" dirty="0">
                <a:latin typeface="Calibri"/>
                <a:ea typeface="Calibri"/>
                <a:cs typeface="Calibri"/>
              </a:rPr>
              <a:t>Wie kann ich die Verpflichtungen im Runts-Portal erfüllen?</a:t>
            </a:r>
          </a:p>
          <a:p>
            <a:pPr>
              <a:lnSpc>
                <a:spcPct val="150000"/>
              </a:lnSpc>
            </a:pPr>
            <a:r>
              <a:rPr lang="de-DE" sz="1600" b="1" dirty="0">
                <a:latin typeface="Calibri"/>
                <a:ea typeface="Calibri"/>
                <a:cs typeface="Calibri"/>
              </a:rPr>
              <a:t> </a:t>
            </a:r>
            <a:r>
              <a:rPr lang="de-DE" sz="1600" dirty="0">
                <a:latin typeface="Calibri"/>
                <a:ea typeface="Calibri"/>
                <a:cs typeface="Calibri"/>
              </a:rPr>
              <a:t>a) Allgemeine Übersicht Runts-Portal</a:t>
            </a:r>
          </a:p>
          <a:p>
            <a:pPr marL="193675">
              <a:lnSpc>
                <a:spcPct val="150000"/>
              </a:lnSpc>
            </a:pPr>
            <a:r>
              <a:rPr lang="de-DE" sz="1600" dirty="0">
                <a:latin typeface="Calibri"/>
                <a:ea typeface="Calibri"/>
                <a:cs typeface="Calibri"/>
              </a:rPr>
              <a:t>b) Änderungsantrag</a:t>
            </a:r>
          </a:p>
          <a:p>
            <a:pPr marL="193675">
              <a:lnSpc>
                <a:spcPct val="150000"/>
              </a:lnSpc>
            </a:pPr>
            <a:r>
              <a:rPr lang="de-DE" sz="1600" dirty="0">
                <a:latin typeface="Calibri"/>
                <a:ea typeface="Calibri"/>
                <a:cs typeface="Calibri"/>
              </a:rPr>
              <a:t>c) Bilanzhinterlegung</a:t>
            </a:r>
            <a:endParaRPr lang="de-DE" sz="16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de-DE" sz="1600" b="1" dirty="0">
                <a:latin typeface="Calibri"/>
                <a:ea typeface="Calibri"/>
                <a:cs typeface="Calibri"/>
              </a:rPr>
              <a:t>5. Wie kann ich die sonstigen Verpflichtungen erfüllen?</a:t>
            </a:r>
          </a:p>
          <a:p>
            <a:pPr marL="536575" indent="-342900">
              <a:lnSpc>
                <a:spcPct val="150000"/>
              </a:lnSpc>
              <a:buAutoNum type="alphaLcParenR"/>
            </a:pPr>
            <a:r>
              <a:rPr lang="de-DE" sz="1600" dirty="0">
                <a:latin typeface="Calibri" panose="020F0502020204030204" pitchFamily="34" charset="0"/>
                <a:cs typeface="Calibri" panose="020F0502020204030204" pitchFamily="34" charset="0"/>
              </a:rPr>
              <a:t>Verpflichtende Bücher</a:t>
            </a:r>
          </a:p>
          <a:p>
            <a:pPr marL="536575" indent="-342900">
              <a:lnSpc>
                <a:spcPct val="150000"/>
              </a:lnSpc>
              <a:buAutoNum type="alphaLcParenR"/>
            </a:pPr>
            <a:r>
              <a:rPr lang="de-DE" sz="1600" dirty="0">
                <a:latin typeface="Calibri" panose="020F0502020204030204" pitchFamily="34" charset="0"/>
                <a:cs typeface="Calibri" panose="020F0502020204030204" pitchFamily="34" charset="0"/>
              </a:rPr>
              <a:t>Versicherung für die ehrenamtlich Tätigen</a:t>
            </a:r>
          </a:p>
          <a:p>
            <a:pPr marL="536575" indent="-342900">
              <a:lnSpc>
                <a:spcPct val="150000"/>
              </a:lnSpc>
              <a:buAutoNum type="alphaLcParenR"/>
            </a:pPr>
            <a:r>
              <a:rPr lang="de-DE" sz="1600" dirty="0">
                <a:latin typeface="Calibri" panose="020F0502020204030204" pitchFamily="34" charset="0"/>
                <a:cs typeface="Calibri" panose="020F0502020204030204" pitchFamily="34" charset="0"/>
              </a:rPr>
              <a:t>Meldung in besonderen Fällen</a:t>
            </a:r>
          </a:p>
          <a:p>
            <a:pPr lvl="0">
              <a:lnSpc>
                <a:spcPct val="150000"/>
              </a:lnSpc>
            </a:pPr>
            <a:r>
              <a:rPr lang="de-DE" sz="1600" b="1" dirty="0">
                <a:latin typeface="Calibri"/>
                <a:ea typeface="Calibri"/>
                <a:cs typeface="Calibri"/>
              </a:rPr>
              <a:t>6. Neuerungen</a:t>
            </a:r>
          </a:p>
          <a:p>
            <a:pPr lvl="0">
              <a:lnSpc>
                <a:spcPct val="150000"/>
              </a:lnSpc>
            </a:pPr>
            <a:r>
              <a:rPr lang="de-DE" sz="1600" b="1" dirty="0">
                <a:latin typeface="Calibri"/>
                <a:ea typeface="Calibri"/>
                <a:cs typeface="Calibri"/>
              </a:rPr>
              <a:t>7. Fragen</a:t>
            </a:r>
          </a:p>
          <a:p>
            <a:pPr lvl="0">
              <a:lnSpc>
                <a:spcPct val="150000"/>
              </a:lnSpc>
            </a:pPr>
            <a:r>
              <a:rPr lang="de-DE" sz="1600" b="1" dirty="0">
                <a:latin typeface="Calibri"/>
                <a:ea typeface="Calibri"/>
                <a:cs typeface="Calibri"/>
              </a:rPr>
              <a:t>8. Nützliche Kontakte</a:t>
            </a:r>
          </a:p>
        </p:txBody>
      </p:sp>
      <p:sp>
        <p:nvSpPr>
          <p:cNvPr id="4" name="Rechteck 3">
            <a:extLst>
              <a:ext uri="{FF2B5EF4-FFF2-40B4-BE49-F238E27FC236}">
                <a16:creationId xmlns:a16="http://schemas.microsoft.com/office/drawing/2014/main" id="{5C6DC02E-C5BE-1236-2C07-D79781C01FDA}"/>
              </a:ext>
            </a:extLst>
          </p:cNvPr>
          <p:cNvSpPr/>
          <p:nvPr/>
        </p:nvSpPr>
        <p:spPr>
          <a:xfrm>
            <a:off x="414779" y="6222978"/>
            <a:ext cx="8446339" cy="545921"/>
          </a:xfrm>
          <a:prstGeom prst="rect">
            <a:avLst/>
          </a:prstGeom>
          <a:solidFill>
            <a:srgbClr val="E4F2FF"/>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7" name="Grafik 6" descr="Ein Bild, das Logo, Symbol, Grafiken, Clipart enthält.&#10;&#10;KI-generierte Inhalte können fehlerhaft sein.">
            <a:extLst>
              <a:ext uri="{FF2B5EF4-FFF2-40B4-BE49-F238E27FC236}">
                <a16:creationId xmlns:a16="http://schemas.microsoft.com/office/drawing/2014/main" id="{16662E5F-36CC-698F-DECA-FA99CB1C0C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574" y="6188894"/>
            <a:ext cx="536155" cy="572098"/>
          </a:xfrm>
          <a:prstGeom prst="rect">
            <a:avLst/>
          </a:prstGeom>
        </p:spPr>
      </p:pic>
      <p:sp>
        <p:nvSpPr>
          <p:cNvPr id="5" name="Rechteck 4">
            <a:extLst>
              <a:ext uri="{FF2B5EF4-FFF2-40B4-BE49-F238E27FC236}">
                <a16:creationId xmlns:a16="http://schemas.microsoft.com/office/drawing/2014/main" id="{A60EB1D9-ED36-EB72-9C0D-72ECC119949D}"/>
              </a:ext>
            </a:extLst>
          </p:cNvPr>
          <p:cNvSpPr/>
          <p:nvPr/>
        </p:nvSpPr>
        <p:spPr>
          <a:xfrm>
            <a:off x="8003357" y="6361190"/>
            <a:ext cx="480767" cy="407709"/>
          </a:xfrm>
          <a:prstGeom prst="rect">
            <a:avLst/>
          </a:prstGeom>
          <a:noFill/>
          <a:ln>
            <a:solidFill>
              <a:srgbClr val="E4F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-14-</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9247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4F2FF"/>
        </a:solidFill>
        <a:effectLst/>
      </p:bgPr>
    </p:bg>
    <p:spTree>
      <p:nvGrpSpPr>
        <p:cNvPr id="1" name="">
          <a:extLst>
            <a:ext uri="{FF2B5EF4-FFF2-40B4-BE49-F238E27FC236}">
              <a16:creationId xmlns:a16="http://schemas.microsoft.com/office/drawing/2014/main" id="{6E70E0A7-B4F5-3DF9-A74C-76EDED2AE1B2}"/>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B5A83334-A3E9-4129-C4FC-7A3747BCE57D}"/>
              </a:ext>
            </a:extLst>
          </p:cNvPr>
          <p:cNvSpPr txBox="1"/>
          <p:nvPr/>
        </p:nvSpPr>
        <p:spPr>
          <a:xfrm>
            <a:off x="613627" y="2016276"/>
            <a:ext cx="8717845" cy="1631216"/>
          </a:xfrm>
          <a:prstGeom prst="rect">
            <a:avLst/>
          </a:prstGeom>
          <a:noFill/>
        </p:spPr>
        <p:txBody>
          <a:bodyPr wrap="square" rtlCol="0">
            <a:spAutoFit/>
          </a:bodyPr>
          <a:lstStyle/>
          <a:p>
            <a:pPr lvl="0"/>
            <a:r>
              <a:rPr lang="de-DE" sz="3600" b="1">
                <a:solidFill>
                  <a:srgbClr val="C00000"/>
                </a:solidFill>
                <a:latin typeface="Calibri"/>
                <a:ea typeface="Calibri"/>
                <a:cs typeface="Calibri"/>
              </a:rPr>
              <a:t>3. Die Kontrollen im </a:t>
            </a:r>
            <a:r>
              <a:rPr lang="de-DE" sz="3600" b="1" err="1">
                <a:solidFill>
                  <a:srgbClr val="C00000"/>
                </a:solidFill>
                <a:latin typeface="Calibri"/>
                <a:ea typeface="Calibri"/>
                <a:cs typeface="Calibri"/>
              </a:rPr>
              <a:t>Runts</a:t>
            </a:r>
            <a:r>
              <a:rPr lang="de-DE" sz="3600" b="1">
                <a:solidFill>
                  <a:srgbClr val="C00000"/>
                </a:solidFill>
                <a:latin typeface="Calibri"/>
                <a:ea typeface="Calibri"/>
                <a:cs typeface="Calibri"/>
              </a:rPr>
              <a:t> - allgemeine Informationen</a:t>
            </a:r>
          </a:p>
          <a:p>
            <a:endParaRPr lang="it-IT"/>
          </a:p>
        </p:txBody>
      </p:sp>
      <p:sp>
        <p:nvSpPr>
          <p:cNvPr id="5" name="Rechteck 4">
            <a:extLst>
              <a:ext uri="{FF2B5EF4-FFF2-40B4-BE49-F238E27FC236}">
                <a16:creationId xmlns:a16="http://schemas.microsoft.com/office/drawing/2014/main" id="{7DCD1E09-C0ED-1058-85F3-BB45DC8B9167}"/>
              </a:ext>
            </a:extLst>
          </p:cNvPr>
          <p:cNvSpPr/>
          <p:nvPr/>
        </p:nvSpPr>
        <p:spPr>
          <a:xfrm>
            <a:off x="414779" y="6222978"/>
            <a:ext cx="8446339" cy="545921"/>
          </a:xfrm>
          <a:prstGeom prst="rect">
            <a:avLst/>
          </a:prstGeom>
          <a:solidFill>
            <a:srgbClr val="E4F2FF"/>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4" name="Grafik 3" descr="Ein Bild, das Logo, Symbol, Grafiken, Clipart enthält.&#10;&#10;KI-generierte Inhalte können fehlerhaft sein.">
            <a:extLst>
              <a:ext uri="{FF2B5EF4-FFF2-40B4-BE49-F238E27FC236}">
                <a16:creationId xmlns:a16="http://schemas.microsoft.com/office/drawing/2014/main" id="{89F06C74-0B61-DD88-DAD0-272BD96CEC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7574" y="6188894"/>
            <a:ext cx="536155" cy="572098"/>
          </a:xfrm>
          <a:prstGeom prst="rect">
            <a:avLst/>
          </a:prstGeom>
        </p:spPr>
      </p:pic>
      <p:sp>
        <p:nvSpPr>
          <p:cNvPr id="6" name="Rechteck 5">
            <a:extLst>
              <a:ext uri="{FF2B5EF4-FFF2-40B4-BE49-F238E27FC236}">
                <a16:creationId xmlns:a16="http://schemas.microsoft.com/office/drawing/2014/main" id="{A4C8D2F6-E132-B7C2-ABB5-697837B42E7F}"/>
              </a:ext>
            </a:extLst>
          </p:cNvPr>
          <p:cNvSpPr/>
          <p:nvPr/>
        </p:nvSpPr>
        <p:spPr>
          <a:xfrm>
            <a:off x="8003357" y="6361190"/>
            <a:ext cx="480767" cy="407709"/>
          </a:xfrm>
          <a:prstGeom prst="rect">
            <a:avLst/>
          </a:prstGeom>
          <a:noFill/>
          <a:ln>
            <a:solidFill>
              <a:srgbClr val="E4F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-15-</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090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a:extLst>
              <a:ext uri="{FF2B5EF4-FFF2-40B4-BE49-F238E27FC236}">
                <a16:creationId xmlns:a16="http://schemas.microsoft.com/office/drawing/2014/main" id="{7E5999CB-31D8-26EB-FBB4-7F411C767BB4}"/>
              </a:ext>
            </a:extLst>
          </p:cNvPr>
          <p:cNvSpPr>
            <a:spLocks noGrp="1" noChangeArrowheads="1"/>
          </p:cNvSpPr>
          <p:nvPr>
            <p:ph type="title"/>
          </p:nvPr>
        </p:nvSpPr>
        <p:spPr bwMode="auto">
          <a:xfrm>
            <a:off x="628650" y="365125"/>
            <a:ext cx="7886700" cy="542925"/>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a:latin typeface="Calibri"/>
                <a:ea typeface="Calibri"/>
                <a:cs typeface="Calibri"/>
              </a:rPr>
              <a:t>3. Kontrollen im Runts: allgemeine Informationen</a:t>
            </a:r>
          </a:p>
        </p:txBody>
      </p:sp>
      <p:sp>
        <p:nvSpPr>
          <p:cNvPr id="3" name="Inhaltsplatzhalter 2">
            <a:extLst>
              <a:ext uri="{FF2B5EF4-FFF2-40B4-BE49-F238E27FC236}">
                <a16:creationId xmlns:a16="http://schemas.microsoft.com/office/drawing/2014/main" id="{35A4FE26-5064-D74C-FA20-2233900597B5}"/>
              </a:ext>
            </a:extLst>
          </p:cNvPr>
          <p:cNvSpPr>
            <a:spLocks noGrp="1"/>
          </p:cNvSpPr>
          <p:nvPr>
            <p:ph idx="1"/>
          </p:nvPr>
        </p:nvSpPr>
        <p:spPr>
          <a:xfrm>
            <a:off x="664118" y="1188721"/>
            <a:ext cx="7886700" cy="4480560"/>
          </a:xfrm>
          <a:solidFill>
            <a:schemeClr val="bg1"/>
          </a:solidFill>
        </p:spPr>
        <p:txBody>
          <a:bodyPr lIns="91440" tIns="45720" rIns="91440" bIns="45720" anchor="t"/>
          <a:lstStyle/>
          <a:p>
            <a:pPr marL="0" indent="0" algn="ctr">
              <a:lnSpc>
                <a:spcPts val="2300"/>
              </a:lnSpc>
              <a:spcBef>
                <a:spcPts val="0"/>
              </a:spcBef>
              <a:buFontTx/>
              <a:buNone/>
              <a:defRPr/>
            </a:pPr>
            <a:endParaRPr lang="de-DE" sz="1600" b="1">
              <a:highlight>
                <a:srgbClr val="FFC9C9"/>
              </a:highlight>
              <a:latin typeface="Calibri" panose="020F0502020204030204" pitchFamily="34" charset="0"/>
              <a:cs typeface="Calibri" panose="020F0502020204030204" pitchFamily="34" charset="0"/>
            </a:endParaRPr>
          </a:p>
          <a:p>
            <a:pPr marL="0" indent="0" algn="just">
              <a:lnSpc>
                <a:spcPct val="200000"/>
              </a:lnSpc>
              <a:spcBef>
                <a:spcPts val="0"/>
              </a:spcBef>
              <a:buFontTx/>
              <a:buNone/>
              <a:defRPr/>
            </a:pPr>
            <a:endParaRPr lang="de-DE" sz="1400" b="1">
              <a:latin typeface="Calibri" panose="020F0502020204030204" pitchFamily="34" charset="0"/>
              <a:cs typeface="Calibri" panose="020F0502020204030204" pitchFamily="34" charset="0"/>
            </a:endParaRPr>
          </a:p>
          <a:p>
            <a:pPr marL="0" indent="0" algn="just">
              <a:lnSpc>
                <a:spcPct val="200000"/>
              </a:lnSpc>
              <a:spcBef>
                <a:spcPts val="0"/>
              </a:spcBef>
              <a:buNone/>
              <a:defRPr/>
            </a:pPr>
            <a:endParaRPr lang="de-DE" sz="1400">
              <a:latin typeface="Calibri" panose="020F0502020204030204" pitchFamily="34" charset="0"/>
              <a:cs typeface="Calibri" panose="020F0502020204030204" pitchFamily="34" charset="0"/>
            </a:endParaRPr>
          </a:p>
          <a:p>
            <a:pPr marL="0" indent="0" algn="just">
              <a:lnSpc>
                <a:spcPct val="200000"/>
              </a:lnSpc>
              <a:spcBef>
                <a:spcPts val="0"/>
              </a:spcBef>
              <a:buNone/>
              <a:defRPr/>
            </a:pPr>
            <a:endParaRPr lang="de-DE" sz="1400">
              <a:latin typeface="Calibri" panose="020F0502020204030204" pitchFamily="34" charset="0"/>
              <a:cs typeface="Calibri" panose="020F0502020204030204" pitchFamily="34" charset="0"/>
            </a:endParaRPr>
          </a:p>
          <a:p>
            <a:pPr marL="0" indent="0" algn="ctr">
              <a:lnSpc>
                <a:spcPts val="2300"/>
              </a:lnSpc>
              <a:spcBef>
                <a:spcPts val="0"/>
              </a:spcBef>
              <a:buFontTx/>
              <a:buNone/>
              <a:defRPr/>
            </a:pPr>
            <a:endParaRPr lang="de-DE" sz="1400" b="1">
              <a:latin typeface="Calibri" panose="020F0502020204030204" pitchFamily="34" charset="0"/>
              <a:cs typeface="Calibri" panose="020F0502020204030204" pitchFamily="34" charset="0"/>
            </a:endParaRPr>
          </a:p>
          <a:p>
            <a:pPr marL="0" indent="0" algn="ctr">
              <a:lnSpc>
                <a:spcPts val="2300"/>
              </a:lnSpc>
              <a:spcBef>
                <a:spcPts val="0"/>
              </a:spcBef>
              <a:buFontTx/>
              <a:buNone/>
              <a:defRPr/>
            </a:pPr>
            <a:endParaRPr lang="de-DE" sz="1400" b="1">
              <a:latin typeface="Calibri" panose="020F0502020204030204" pitchFamily="34" charset="0"/>
              <a:cs typeface="Calibri" panose="020F0502020204030204" pitchFamily="34" charset="0"/>
            </a:endParaRPr>
          </a:p>
          <a:p>
            <a:pPr algn="just">
              <a:lnSpc>
                <a:spcPct val="250000"/>
              </a:lnSpc>
              <a:spcBef>
                <a:spcPts val="0"/>
              </a:spcBef>
              <a:buFont typeface="Wingdings" panose="05000000000000000000" pitchFamily="2" charset="2"/>
              <a:buChar char="§"/>
              <a:defRPr/>
            </a:pPr>
            <a:endParaRPr lang="de-DE" sz="1400">
              <a:latin typeface="Calibri" panose="020F0502020204030204" pitchFamily="34" charset="0"/>
              <a:cs typeface="Calibri" panose="020F0502020204030204" pitchFamily="34" charset="0"/>
            </a:endParaRPr>
          </a:p>
          <a:p>
            <a:pPr algn="just">
              <a:lnSpc>
                <a:spcPct val="250000"/>
              </a:lnSpc>
              <a:spcBef>
                <a:spcPts val="0"/>
              </a:spcBef>
              <a:buFont typeface="Wingdings" panose="05000000000000000000" pitchFamily="2" charset="2"/>
              <a:buChar char="§"/>
              <a:defRPr/>
            </a:pPr>
            <a:endParaRPr lang="de-DE" sz="1400">
              <a:latin typeface="Calibri" panose="020F0502020204030204" pitchFamily="34" charset="0"/>
              <a:cs typeface="Calibri" panose="020F0502020204030204" pitchFamily="34" charset="0"/>
            </a:endParaRPr>
          </a:p>
          <a:p>
            <a:pPr marL="0" indent="0" algn="just">
              <a:lnSpc>
                <a:spcPct val="250000"/>
              </a:lnSpc>
              <a:spcBef>
                <a:spcPts val="0"/>
              </a:spcBef>
              <a:buNone/>
              <a:defRPr/>
            </a:pPr>
            <a:endParaRPr lang="de-DE" sz="1400">
              <a:latin typeface="Calibri" panose="020F0502020204030204" pitchFamily="34" charset="0"/>
              <a:cs typeface="Calibri" panose="020F0502020204030204" pitchFamily="34" charset="0"/>
            </a:endParaRPr>
          </a:p>
          <a:p>
            <a:pPr marL="0" indent="0" algn="just">
              <a:lnSpc>
                <a:spcPts val="2300"/>
              </a:lnSpc>
              <a:spcBef>
                <a:spcPts val="0"/>
              </a:spcBef>
              <a:buFontTx/>
              <a:buNone/>
              <a:defRPr/>
            </a:pPr>
            <a:endParaRPr lang="de-DE" sz="1400" b="1">
              <a:latin typeface="Calibri" panose="020F0502020204030204" pitchFamily="34" charset="0"/>
              <a:cs typeface="Calibri" panose="020F0502020204030204" pitchFamily="34" charset="0"/>
            </a:endParaRPr>
          </a:p>
          <a:p>
            <a:pPr marL="0" indent="0" algn="just">
              <a:buFontTx/>
              <a:buNone/>
              <a:defRPr/>
            </a:pPr>
            <a:endParaRPr lang="de-DE" sz="1700">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89AA32BC-8BB9-36B1-B1EC-7700B8F6D6FC}"/>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4" name="Grafik 3">
            <a:extLst>
              <a:ext uri="{FF2B5EF4-FFF2-40B4-BE49-F238E27FC236}">
                <a16:creationId xmlns:a16="http://schemas.microsoft.com/office/drawing/2014/main" id="{C237069F-FF64-1016-3075-4276DC2FC82F}"/>
              </a:ext>
            </a:extLst>
          </p:cNvPr>
          <p:cNvPicPr>
            <a:picLocks noChangeAspect="1"/>
          </p:cNvPicPr>
          <p:nvPr/>
        </p:nvPicPr>
        <p:blipFill>
          <a:blip r:embed="rId2"/>
          <a:stretch>
            <a:fillRect/>
          </a:stretch>
        </p:blipFill>
        <p:spPr>
          <a:xfrm>
            <a:off x="8512349" y="6306958"/>
            <a:ext cx="348769" cy="405300"/>
          </a:xfrm>
          <a:prstGeom prst="rect">
            <a:avLst/>
          </a:prstGeom>
        </p:spPr>
      </p:pic>
      <p:sp>
        <p:nvSpPr>
          <p:cNvPr id="5" name="Textfeld 4">
            <a:extLst>
              <a:ext uri="{FF2B5EF4-FFF2-40B4-BE49-F238E27FC236}">
                <a16:creationId xmlns:a16="http://schemas.microsoft.com/office/drawing/2014/main" id="{AE516F36-6EC1-1668-83E6-9D87B4F1FB56}"/>
              </a:ext>
            </a:extLst>
          </p:cNvPr>
          <p:cNvSpPr txBox="1"/>
          <p:nvPr/>
        </p:nvSpPr>
        <p:spPr>
          <a:xfrm>
            <a:off x="2868273" y="1199325"/>
            <a:ext cx="4038712" cy="367665"/>
          </a:xfrm>
          <a:prstGeom prst="rect">
            <a:avLst/>
          </a:prstGeom>
          <a:solidFill>
            <a:srgbClr val="FFC9C9"/>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0" indent="0" algn="ctr">
              <a:lnSpc>
                <a:spcPts val="2300"/>
              </a:lnSpc>
              <a:spcBef>
                <a:spcPts val="0"/>
              </a:spcBef>
              <a:buFontTx/>
              <a:buNone/>
              <a:defRPr/>
            </a:pPr>
            <a:r>
              <a:rPr lang="de-DE" sz="1600" b="1">
                <a:highlight>
                  <a:srgbClr val="FFC9C9"/>
                </a:highlight>
                <a:latin typeface="Calibri" panose="020F0502020204030204" pitchFamily="34" charset="0"/>
                <a:cs typeface="Calibri" panose="020F0502020204030204" pitchFamily="34" charset="0"/>
              </a:rPr>
              <a:t>Warum werden Kontrollen durchgeführt?</a:t>
            </a:r>
          </a:p>
        </p:txBody>
      </p:sp>
      <p:sp>
        <p:nvSpPr>
          <p:cNvPr id="6" name="Textfeld 4">
            <a:extLst>
              <a:ext uri="{FF2B5EF4-FFF2-40B4-BE49-F238E27FC236}">
                <a16:creationId xmlns:a16="http://schemas.microsoft.com/office/drawing/2014/main" id="{B29D5686-2543-0B23-4907-566B29A6696C}"/>
              </a:ext>
            </a:extLst>
          </p:cNvPr>
          <p:cNvSpPr txBox="1"/>
          <p:nvPr/>
        </p:nvSpPr>
        <p:spPr>
          <a:xfrm>
            <a:off x="671133" y="1809010"/>
            <a:ext cx="7808749" cy="1028423"/>
          </a:xfrm>
          <a:prstGeom prst="rect">
            <a:avLst/>
          </a:prstGeom>
          <a:solidFill>
            <a:srgbClr val="E4F2FF"/>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marL="285750" indent="-285750" algn="just">
              <a:lnSpc>
                <a:spcPct val="150000"/>
              </a:lnSpc>
              <a:spcBef>
                <a:spcPts val="0"/>
              </a:spcBef>
              <a:buFont typeface="Arial" panose="020B0604020202020204" pitchFamily="34" charset="0"/>
              <a:buChar char="•"/>
              <a:defRPr/>
            </a:pPr>
            <a:r>
              <a:rPr lang="de-DE" sz="1400">
                <a:latin typeface="Calibri" panose="020F0502020204030204" pitchFamily="34" charset="0"/>
                <a:cs typeface="Calibri" panose="020F0502020204030204" pitchFamily="34" charset="0"/>
              </a:rPr>
              <a:t>Schutz des </a:t>
            </a:r>
            <a:r>
              <a:rPr lang="de-DE" sz="1400" b="1">
                <a:latin typeface="Calibri" panose="020F0502020204030204" pitchFamily="34" charset="0"/>
                <a:cs typeface="Calibri" panose="020F0502020204030204" pitchFamily="34" charset="0"/>
              </a:rPr>
              <a:t>öffentlichen Interesses</a:t>
            </a:r>
          </a:p>
          <a:p>
            <a:pPr marL="285750" indent="-285750" algn="just">
              <a:lnSpc>
                <a:spcPct val="150000"/>
              </a:lnSpc>
              <a:spcBef>
                <a:spcPts val="0"/>
              </a:spcBef>
              <a:buFont typeface="Arial" panose="020B0604020202020204" pitchFamily="34" charset="0"/>
              <a:buChar char="•"/>
              <a:defRPr/>
            </a:pPr>
            <a:endParaRPr lang="de-DE" sz="1400" b="1">
              <a:latin typeface="Calibri" panose="020F0502020204030204" pitchFamily="34" charset="0"/>
              <a:cs typeface="Calibri" panose="020F0502020204030204" pitchFamily="34" charset="0"/>
            </a:endParaRPr>
          </a:p>
          <a:p>
            <a:pPr marL="285750" indent="-285750" algn="just">
              <a:lnSpc>
                <a:spcPct val="150000"/>
              </a:lnSpc>
              <a:spcBef>
                <a:spcPts val="0"/>
              </a:spcBef>
              <a:buFont typeface="Arial" panose="020B0604020202020204" pitchFamily="34" charset="0"/>
              <a:buChar char="•"/>
              <a:defRPr/>
            </a:pPr>
            <a:r>
              <a:rPr lang="de-DE" sz="1400">
                <a:latin typeface="Calibri" panose="020F0502020204030204" pitchFamily="34" charset="0"/>
                <a:cs typeface="Calibri" panose="020F0502020204030204" pitchFamily="34" charset="0"/>
              </a:rPr>
              <a:t>Schutz der </a:t>
            </a:r>
            <a:r>
              <a:rPr lang="de-DE" sz="1400" b="1">
                <a:latin typeface="Calibri" panose="020F0502020204030204" pitchFamily="34" charset="0"/>
                <a:cs typeface="Calibri" panose="020F0502020204030204" pitchFamily="34" charset="0"/>
              </a:rPr>
              <a:t>sozialen Funktion </a:t>
            </a:r>
            <a:r>
              <a:rPr lang="de-DE" sz="1400">
                <a:latin typeface="Calibri" panose="020F0502020204030204" pitchFamily="34" charset="0"/>
                <a:cs typeface="Calibri" panose="020F0502020204030204" pitchFamily="34" charset="0"/>
              </a:rPr>
              <a:t>der Organisationen</a:t>
            </a:r>
            <a:endParaRPr lang="de-DE" sz="1400" b="1">
              <a:latin typeface="Calibri" panose="020F0502020204030204" pitchFamily="34" charset="0"/>
              <a:cs typeface="Calibri" panose="020F0502020204030204" pitchFamily="34" charset="0"/>
            </a:endParaRPr>
          </a:p>
        </p:txBody>
      </p:sp>
      <p:sp>
        <p:nvSpPr>
          <p:cNvPr id="9" name="Textfeld 8">
            <a:extLst>
              <a:ext uri="{FF2B5EF4-FFF2-40B4-BE49-F238E27FC236}">
                <a16:creationId xmlns:a16="http://schemas.microsoft.com/office/drawing/2014/main" id="{FCA935A5-C6E5-CE1C-3013-6AC6107BD4A9}"/>
              </a:ext>
            </a:extLst>
          </p:cNvPr>
          <p:cNvSpPr txBox="1"/>
          <p:nvPr/>
        </p:nvSpPr>
        <p:spPr>
          <a:xfrm>
            <a:off x="2868273" y="3391130"/>
            <a:ext cx="4038712" cy="367665"/>
          </a:xfrm>
          <a:prstGeom prst="rect">
            <a:avLst/>
          </a:prstGeom>
          <a:solidFill>
            <a:srgbClr val="FFC9C9"/>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0" indent="0" algn="ctr">
              <a:lnSpc>
                <a:spcPts val="2300"/>
              </a:lnSpc>
              <a:spcBef>
                <a:spcPts val="0"/>
              </a:spcBef>
              <a:buFontTx/>
              <a:buNone/>
              <a:defRPr/>
            </a:pPr>
            <a:r>
              <a:rPr lang="de-DE" sz="1600" b="1">
                <a:highlight>
                  <a:srgbClr val="FFC9C9"/>
                </a:highlight>
                <a:latin typeface="Calibri" panose="020F0502020204030204" pitchFamily="34" charset="0"/>
                <a:cs typeface="Calibri" panose="020F0502020204030204" pitchFamily="34" charset="0"/>
              </a:rPr>
              <a:t>Was wird bei den Kontrollen überprüft?</a:t>
            </a:r>
          </a:p>
        </p:txBody>
      </p:sp>
      <p:sp>
        <p:nvSpPr>
          <p:cNvPr id="13" name="Textfeld 4">
            <a:extLst>
              <a:ext uri="{FF2B5EF4-FFF2-40B4-BE49-F238E27FC236}">
                <a16:creationId xmlns:a16="http://schemas.microsoft.com/office/drawing/2014/main" id="{9DE4B22D-F699-D63C-AC37-CC3AEC22ABB7}"/>
              </a:ext>
            </a:extLst>
          </p:cNvPr>
          <p:cNvSpPr txBox="1"/>
          <p:nvPr/>
        </p:nvSpPr>
        <p:spPr>
          <a:xfrm>
            <a:off x="703092" y="3962858"/>
            <a:ext cx="7808749" cy="1997919"/>
          </a:xfrm>
          <a:prstGeom prst="rect">
            <a:avLst/>
          </a:prstGeom>
          <a:solidFill>
            <a:srgbClr val="E4F2FF"/>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marL="285750" indent="-285750" algn="just">
              <a:lnSpc>
                <a:spcPct val="150000"/>
              </a:lnSpc>
              <a:spcBef>
                <a:spcPts val="0"/>
              </a:spcBef>
              <a:buFont typeface="Arial" panose="020B0604020202020204" pitchFamily="34" charset="0"/>
              <a:buChar char="•"/>
              <a:defRPr/>
            </a:pPr>
            <a:r>
              <a:rPr lang="de-DE" sz="1400">
                <a:latin typeface="Calibri" panose="020F0502020204030204" pitchFamily="34" charset="0"/>
                <a:cs typeface="Calibri" panose="020F0502020204030204" pitchFamily="34" charset="0"/>
              </a:rPr>
              <a:t>die Erfüllung und Beibehaltung der für die Eintragung in das Runts erforderlichen </a:t>
            </a:r>
            <a:r>
              <a:rPr lang="de-DE" sz="1400" b="1">
                <a:latin typeface="Calibri" panose="020F0502020204030204" pitchFamily="34" charset="0"/>
                <a:cs typeface="Calibri" panose="020F0502020204030204" pitchFamily="34" charset="0"/>
              </a:rPr>
              <a:t>Voraussetzungen</a:t>
            </a:r>
          </a:p>
          <a:p>
            <a:pPr marL="285750" indent="-285750" algn="just">
              <a:lnSpc>
                <a:spcPct val="150000"/>
              </a:lnSpc>
              <a:spcBef>
                <a:spcPts val="0"/>
              </a:spcBef>
              <a:buFont typeface="Arial" panose="020B0604020202020204" pitchFamily="34" charset="0"/>
              <a:buChar char="•"/>
              <a:defRPr/>
            </a:pPr>
            <a:endParaRPr lang="de-DE" sz="1400" b="1">
              <a:latin typeface="Calibri" panose="020F0502020204030204" pitchFamily="34" charset="0"/>
              <a:cs typeface="Calibri" panose="020F0502020204030204" pitchFamily="34" charset="0"/>
            </a:endParaRPr>
          </a:p>
          <a:p>
            <a:pPr marL="285750" indent="-285750" algn="just">
              <a:lnSpc>
                <a:spcPct val="150000"/>
              </a:lnSpc>
              <a:spcBef>
                <a:spcPts val="0"/>
              </a:spcBef>
              <a:buFont typeface="Arial" panose="020B0604020202020204" pitchFamily="34" charset="0"/>
              <a:buChar char="•"/>
              <a:defRPr/>
            </a:pPr>
            <a:r>
              <a:rPr lang="de-DE" sz="1400">
                <a:latin typeface="Calibri" panose="020F0502020204030204" pitchFamily="34" charset="0"/>
                <a:cs typeface="Calibri" panose="020F0502020204030204" pitchFamily="34" charset="0"/>
              </a:rPr>
              <a:t>die Verfolgung der bürgerschaftlichen, solidarischen oder gemeinnützigen </a:t>
            </a:r>
            <a:r>
              <a:rPr lang="de-DE" sz="1400" b="1">
                <a:latin typeface="Calibri" panose="020F0502020204030204" pitchFamily="34" charset="0"/>
                <a:cs typeface="Calibri" panose="020F0502020204030204" pitchFamily="34" charset="0"/>
              </a:rPr>
              <a:t>Zwecke</a:t>
            </a:r>
          </a:p>
          <a:p>
            <a:pPr marL="285750" indent="-285750" algn="just">
              <a:lnSpc>
                <a:spcPct val="150000"/>
              </a:lnSpc>
              <a:spcBef>
                <a:spcPts val="0"/>
              </a:spcBef>
              <a:buFont typeface="Arial" panose="020B0604020202020204" pitchFamily="34" charset="0"/>
              <a:buChar char="•"/>
              <a:defRPr/>
            </a:pPr>
            <a:endParaRPr lang="de-DE" sz="1400" b="1">
              <a:latin typeface="Calibri" panose="020F0502020204030204" pitchFamily="34" charset="0"/>
              <a:cs typeface="Calibri" panose="020F0502020204030204" pitchFamily="34" charset="0"/>
            </a:endParaRPr>
          </a:p>
          <a:p>
            <a:pPr marL="285750" indent="-285750" algn="just">
              <a:lnSpc>
                <a:spcPct val="150000"/>
              </a:lnSpc>
              <a:spcBef>
                <a:spcPts val="0"/>
              </a:spcBef>
              <a:buFont typeface="Arial" panose="020B0604020202020204" pitchFamily="34" charset="0"/>
              <a:buChar char="•"/>
              <a:defRPr/>
            </a:pPr>
            <a:r>
              <a:rPr lang="de-DE" sz="1400">
                <a:latin typeface="Calibri" panose="020F0502020204030204" pitchFamily="34" charset="0"/>
                <a:cs typeface="Calibri" panose="020F0502020204030204" pitchFamily="34" charset="0"/>
              </a:rPr>
              <a:t>die Erfüllung der </a:t>
            </a:r>
            <a:r>
              <a:rPr lang="de-DE" sz="1400" b="1">
                <a:latin typeface="Calibri" panose="020F0502020204030204" pitchFamily="34" charset="0"/>
                <a:cs typeface="Calibri" panose="020F0502020204030204" pitchFamily="34" charset="0"/>
              </a:rPr>
              <a:t>Verpflichtungen</a:t>
            </a:r>
            <a:r>
              <a:rPr lang="de-DE" sz="1400">
                <a:latin typeface="Calibri" panose="020F0502020204030204" pitchFamily="34" charset="0"/>
                <a:cs typeface="Calibri" panose="020F0502020204030204" pitchFamily="34" charset="0"/>
              </a:rPr>
              <a:t>, die sich aus der Eintragung ins Runts ergeben</a:t>
            </a:r>
          </a:p>
          <a:p>
            <a:pPr algn="just">
              <a:lnSpc>
                <a:spcPct val="150000"/>
              </a:lnSpc>
              <a:spcBef>
                <a:spcPts val="0"/>
              </a:spcBef>
              <a:defRPr/>
            </a:pPr>
            <a:endParaRPr lang="de-DE" sz="1400">
              <a:latin typeface="Calibri" panose="020F0502020204030204" pitchFamily="34" charset="0"/>
              <a:cs typeface="Calibri" panose="020F0502020204030204" pitchFamily="34" charset="0"/>
            </a:endParaRPr>
          </a:p>
        </p:txBody>
      </p:sp>
      <p:sp>
        <p:nvSpPr>
          <p:cNvPr id="7" name="Rechteck 6">
            <a:extLst>
              <a:ext uri="{FF2B5EF4-FFF2-40B4-BE49-F238E27FC236}">
                <a16:creationId xmlns:a16="http://schemas.microsoft.com/office/drawing/2014/main" id="{8C41632C-4BB0-1193-4607-A3618753A8EC}"/>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-16-</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3598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8AFEE-D673-5083-7976-4FBF95402CBA}"/>
            </a:ext>
          </a:extLst>
        </p:cNvPr>
        <p:cNvGrpSpPr/>
        <p:nvPr/>
      </p:nvGrpSpPr>
      <p:grpSpPr>
        <a:xfrm>
          <a:off x="0" y="0"/>
          <a:ext cx="0" cy="0"/>
          <a:chOff x="0" y="0"/>
          <a:chExt cx="0" cy="0"/>
        </a:xfrm>
      </p:grpSpPr>
      <p:sp>
        <p:nvSpPr>
          <p:cNvPr id="26626" name="Titel 1">
            <a:extLst>
              <a:ext uri="{FF2B5EF4-FFF2-40B4-BE49-F238E27FC236}">
                <a16:creationId xmlns:a16="http://schemas.microsoft.com/office/drawing/2014/main" id="{DBFC833E-9D7B-61A5-17B5-8670D1B02F00}"/>
              </a:ext>
            </a:extLst>
          </p:cNvPr>
          <p:cNvSpPr>
            <a:spLocks noGrp="1" noChangeArrowheads="1"/>
          </p:cNvSpPr>
          <p:nvPr>
            <p:ph type="title"/>
          </p:nvPr>
        </p:nvSpPr>
        <p:spPr bwMode="auto">
          <a:xfrm>
            <a:off x="628650" y="365125"/>
            <a:ext cx="7886700" cy="542925"/>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a:latin typeface="Calibri"/>
                <a:ea typeface="Calibri"/>
                <a:cs typeface="Calibri"/>
              </a:rPr>
              <a:t>3. Kontrollen im </a:t>
            </a:r>
            <a:r>
              <a:rPr lang="de-DE" altLang="de-DE" sz="2600" err="1">
                <a:latin typeface="Calibri"/>
                <a:ea typeface="Calibri"/>
                <a:cs typeface="Calibri"/>
              </a:rPr>
              <a:t>Runts</a:t>
            </a:r>
            <a:r>
              <a:rPr lang="de-DE" altLang="de-DE" sz="2600">
                <a:latin typeface="Calibri"/>
                <a:ea typeface="Calibri"/>
                <a:cs typeface="Calibri"/>
              </a:rPr>
              <a:t> – allgemeine Informationen</a:t>
            </a:r>
            <a:endParaRPr lang="it-IT" sz="2800"/>
          </a:p>
        </p:txBody>
      </p:sp>
      <p:sp>
        <p:nvSpPr>
          <p:cNvPr id="3" name="Inhaltsplatzhalter 2">
            <a:extLst>
              <a:ext uri="{FF2B5EF4-FFF2-40B4-BE49-F238E27FC236}">
                <a16:creationId xmlns:a16="http://schemas.microsoft.com/office/drawing/2014/main" id="{CA49C235-47E1-1995-3ED3-82D2CF2802D5}"/>
              </a:ext>
            </a:extLst>
          </p:cNvPr>
          <p:cNvSpPr>
            <a:spLocks noGrp="1"/>
          </p:cNvSpPr>
          <p:nvPr>
            <p:ph idx="1"/>
          </p:nvPr>
        </p:nvSpPr>
        <p:spPr>
          <a:xfrm>
            <a:off x="664118" y="1121663"/>
            <a:ext cx="7886700" cy="4899996"/>
          </a:xfrm>
        </p:spPr>
        <p:txBody>
          <a:bodyPr lIns="91440" tIns="45720" rIns="91440" bIns="45720" anchor="t"/>
          <a:lstStyle/>
          <a:p>
            <a:pPr marL="0" indent="0" algn="ctr">
              <a:lnSpc>
                <a:spcPct val="150000"/>
              </a:lnSpc>
              <a:spcBef>
                <a:spcPts val="0"/>
              </a:spcBef>
              <a:buFontTx/>
              <a:buNone/>
              <a:defRPr/>
            </a:pPr>
            <a:endParaRPr lang="de-DE" sz="1000" b="1">
              <a:latin typeface="Calibri" panose="020F0502020204030204" pitchFamily="34" charset="0"/>
              <a:cs typeface="Calibri" panose="020F0502020204030204" pitchFamily="34" charset="0"/>
            </a:endParaRPr>
          </a:p>
          <a:p>
            <a:pPr marL="0" indent="0" algn="just">
              <a:lnSpc>
                <a:spcPct val="150000"/>
              </a:lnSpc>
              <a:spcBef>
                <a:spcPts val="0"/>
              </a:spcBef>
              <a:buFontTx/>
              <a:buNone/>
              <a:defRPr/>
            </a:pPr>
            <a:endParaRPr lang="de-DE" sz="1400">
              <a:latin typeface="Calibri" panose="020F0502020204030204" pitchFamily="34" charset="0"/>
              <a:cs typeface="Calibri" panose="020F0502020204030204" pitchFamily="34" charset="0"/>
            </a:endParaRPr>
          </a:p>
          <a:p>
            <a:pPr marL="0" indent="0" algn="just">
              <a:lnSpc>
                <a:spcPts val="2300"/>
              </a:lnSpc>
              <a:spcBef>
                <a:spcPts val="0"/>
              </a:spcBef>
              <a:buFontTx/>
              <a:buNone/>
              <a:defRPr/>
            </a:pPr>
            <a:endParaRPr lang="de-DE" sz="1400" b="1">
              <a:latin typeface="Calibri" panose="020F0502020204030204" pitchFamily="34" charset="0"/>
              <a:cs typeface="Calibri" panose="020F0502020204030204" pitchFamily="34" charset="0"/>
            </a:endParaRPr>
          </a:p>
          <a:p>
            <a:pPr marL="0" indent="0" algn="ctr">
              <a:lnSpc>
                <a:spcPts val="2300"/>
              </a:lnSpc>
              <a:spcBef>
                <a:spcPts val="0"/>
              </a:spcBef>
              <a:buFontTx/>
              <a:buNone/>
              <a:defRPr/>
            </a:pPr>
            <a:endParaRPr lang="de-DE" sz="1600" b="1">
              <a:highlight>
                <a:srgbClr val="FFC9C9"/>
              </a:highlight>
              <a:latin typeface="Calibri" panose="020F0502020204030204" pitchFamily="34" charset="0"/>
              <a:cs typeface="Calibri" panose="020F0502020204030204" pitchFamily="34" charset="0"/>
            </a:endParaRPr>
          </a:p>
          <a:p>
            <a:pPr marL="0" indent="0" algn="ctr">
              <a:lnSpc>
                <a:spcPts val="2300"/>
              </a:lnSpc>
              <a:spcBef>
                <a:spcPts val="0"/>
              </a:spcBef>
              <a:buFontTx/>
              <a:buNone/>
              <a:defRPr/>
            </a:pPr>
            <a:endParaRPr lang="de-DE" sz="1600" b="1">
              <a:highlight>
                <a:srgbClr val="FFC9C9"/>
              </a:highlight>
              <a:latin typeface="Calibri" panose="020F0502020204030204" pitchFamily="34" charset="0"/>
              <a:cs typeface="Calibri" panose="020F0502020204030204" pitchFamily="34" charset="0"/>
            </a:endParaRPr>
          </a:p>
          <a:p>
            <a:pPr marL="0" indent="0" algn="ctr">
              <a:lnSpc>
                <a:spcPts val="2300"/>
              </a:lnSpc>
              <a:spcBef>
                <a:spcPts val="0"/>
              </a:spcBef>
              <a:buFontTx/>
              <a:buNone/>
              <a:defRPr/>
            </a:pPr>
            <a:endParaRPr lang="de-DE" sz="1600" b="1">
              <a:highlight>
                <a:srgbClr val="FFC9C9"/>
              </a:highlight>
              <a:latin typeface="Calibri" panose="020F0502020204030204" pitchFamily="34" charset="0"/>
              <a:cs typeface="Calibri" panose="020F0502020204030204" pitchFamily="34" charset="0"/>
            </a:endParaRPr>
          </a:p>
          <a:p>
            <a:pPr marL="0" indent="0" algn="ctr">
              <a:lnSpc>
                <a:spcPts val="2300"/>
              </a:lnSpc>
              <a:spcBef>
                <a:spcPts val="0"/>
              </a:spcBef>
              <a:buFontTx/>
              <a:buNone/>
              <a:defRPr/>
            </a:pPr>
            <a:endParaRPr lang="de-DE" sz="1600" b="1">
              <a:highlight>
                <a:srgbClr val="FFC9C9"/>
              </a:highlight>
              <a:latin typeface="Calibri" panose="020F0502020204030204" pitchFamily="34" charset="0"/>
              <a:cs typeface="Calibri" panose="020F0502020204030204" pitchFamily="34" charset="0"/>
            </a:endParaRPr>
          </a:p>
          <a:p>
            <a:pPr marL="0" indent="0" algn="ctr">
              <a:lnSpc>
                <a:spcPts val="2300"/>
              </a:lnSpc>
              <a:spcBef>
                <a:spcPts val="0"/>
              </a:spcBef>
              <a:buFontTx/>
              <a:buNone/>
              <a:defRPr/>
            </a:pPr>
            <a:endParaRPr lang="de-DE" sz="1600" b="1">
              <a:highlight>
                <a:srgbClr val="FFC9C9"/>
              </a:highlight>
              <a:latin typeface="Calibri" panose="020F0502020204030204" pitchFamily="34" charset="0"/>
              <a:cs typeface="Calibri" panose="020F0502020204030204" pitchFamily="34" charset="0"/>
            </a:endParaRPr>
          </a:p>
          <a:p>
            <a:pPr marL="0" indent="0" algn="just">
              <a:lnSpc>
                <a:spcPts val="2300"/>
              </a:lnSpc>
              <a:spcBef>
                <a:spcPts val="0"/>
              </a:spcBef>
              <a:buFontTx/>
              <a:buNone/>
              <a:defRPr/>
            </a:pPr>
            <a:endParaRPr lang="de-DE" sz="1000" b="1">
              <a:latin typeface="Calibri" panose="020F0502020204030204" pitchFamily="34" charset="0"/>
              <a:cs typeface="Calibri" panose="020F0502020204030204" pitchFamily="34" charset="0"/>
            </a:endParaRPr>
          </a:p>
          <a:p>
            <a:pPr marL="0" indent="0" algn="just">
              <a:lnSpc>
                <a:spcPts val="2300"/>
              </a:lnSpc>
              <a:spcBef>
                <a:spcPts val="0"/>
              </a:spcBef>
              <a:buNone/>
              <a:defRPr/>
            </a:pPr>
            <a:endParaRPr lang="de-DE" sz="1400">
              <a:latin typeface="Calibri" panose="020F0502020204030204" pitchFamily="34" charset="0"/>
              <a:cs typeface="Calibri" panose="020F0502020204030204" pitchFamily="34" charset="0"/>
            </a:endParaRPr>
          </a:p>
          <a:p>
            <a:pPr marL="0" indent="0" algn="just">
              <a:lnSpc>
                <a:spcPts val="2300"/>
              </a:lnSpc>
              <a:spcBef>
                <a:spcPts val="0"/>
              </a:spcBef>
              <a:buNone/>
              <a:defRPr/>
            </a:pPr>
            <a:endParaRPr lang="de-DE" sz="1400">
              <a:latin typeface="Calibri" panose="020F0502020204030204" pitchFamily="34" charset="0"/>
              <a:cs typeface="Calibri" panose="020F0502020204030204" pitchFamily="34" charset="0"/>
            </a:endParaRPr>
          </a:p>
          <a:p>
            <a:pPr marL="0" indent="0" algn="just">
              <a:lnSpc>
                <a:spcPts val="2300"/>
              </a:lnSpc>
              <a:spcBef>
                <a:spcPts val="0"/>
              </a:spcBef>
              <a:buNone/>
              <a:defRPr/>
            </a:pPr>
            <a:endParaRPr lang="de-DE" sz="1400">
              <a:latin typeface="Calibri" panose="020F0502020204030204" pitchFamily="34" charset="0"/>
              <a:cs typeface="Calibri" panose="020F0502020204030204" pitchFamily="34" charset="0"/>
            </a:endParaRPr>
          </a:p>
          <a:p>
            <a:pPr marL="0" indent="0" algn="just">
              <a:buFontTx/>
              <a:buNone/>
              <a:defRPr/>
            </a:pPr>
            <a:endParaRPr lang="de-DE" sz="1700">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FD1DE3C2-6AE3-24B3-2D91-001D5536A142}"/>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4" name="Grafik 3">
            <a:extLst>
              <a:ext uri="{FF2B5EF4-FFF2-40B4-BE49-F238E27FC236}">
                <a16:creationId xmlns:a16="http://schemas.microsoft.com/office/drawing/2014/main" id="{E6CBA632-604E-3E64-82B5-4C2C1713C574}"/>
              </a:ext>
            </a:extLst>
          </p:cNvPr>
          <p:cNvPicPr>
            <a:picLocks noChangeAspect="1"/>
          </p:cNvPicPr>
          <p:nvPr/>
        </p:nvPicPr>
        <p:blipFill>
          <a:blip r:embed="rId2"/>
          <a:stretch>
            <a:fillRect/>
          </a:stretch>
        </p:blipFill>
        <p:spPr>
          <a:xfrm>
            <a:off x="8512349" y="6306958"/>
            <a:ext cx="348769" cy="405300"/>
          </a:xfrm>
          <a:prstGeom prst="rect">
            <a:avLst/>
          </a:prstGeom>
        </p:spPr>
      </p:pic>
      <p:sp>
        <p:nvSpPr>
          <p:cNvPr id="8" name="Textfeld 4">
            <a:extLst>
              <a:ext uri="{FF2B5EF4-FFF2-40B4-BE49-F238E27FC236}">
                <a16:creationId xmlns:a16="http://schemas.microsoft.com/office/drawing/2014/main" id="{3BB70DB9-6CD4-5F31-65EE-648B2E889FEF}"/>
              </a:ext>
            </a:extLst>
          </p:cNvPr>
          <p:cNvSpPr txBox="1"/>
          <p:nvPr/>
        </p:nvSpPr>
        <p:spPr>
          <a:xfrm>
            <a:off x="3125205" y="1199883"/>
            <a:ext cx="3025486" cy="338554"/>
          </a:xfrm>
          <a:prstGeom prst="rect">
            <a:avLst/>
          </a:prstGeom>
          <a:solidFill>
            <a:srgbClr val="FFC9C9"/>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spcBef>
                <a:spcPts val="0"/>
              </a:spcBef>
              <a:defRPr/>
            </a:pPr>
            <a:r>
              <a:rPr lang="de-DE" sz="1600" b="1">
                <a:latin typeface="Calibri"/>
                <a:cs typeface="Calibri"/>
              </a:rPr>
              <a:t>Wer wird kontrolliert?</a:t>
            </a:r>
          </a:p>
        </p:txBody>
      </p:sp>
      <p:sp>
        <p:nvSpPr>
          <p:cNvPr id="10" name="Textfeld 4">
            <a:extLst>
              <a:ext uri="{FF2B5EF4-FFF2-40B4-BE49-F238E27FC236}">
                <a16:creationId xmlns:a16="http://schemas.microsoft.com/office/drawing/2014/main" id="{3668C9C2-EDB3-DDAC-5C9E-2029668E4332}"/>
              </a:ext>
            </a:extLst>
          </p:cNvPr>
          <p:cNvSpPr txBox="1"/>
          <p:nvPr/>
        </p:nvSpPr>
        <p:spPr>
          <a:xfrm>
            <a:off x="717577" y="1720053"/>
            <a:ext cx="7808749" cy="1028423"/>
          </a:xfrm>
          <a:prstGeom prst="rect">
            <a:avLst/>
          </a:prstGeom>
          <a:solidFill>
            <a:srgbClr val="E4F2FF"/>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algn="just">
              <a:lnSpc>
                <a:spcPct val="150000"/>
              </a:lnSpc>
              <a:spcBef>
                <a:spcPts val="0"/>
              </a:spcBef>
              <a:defRPr/>
            </a:pPr>
            <a:r>
              <a:rPr lang="de-DE" sz="1400" b="1">
                <a:latin typeface="Calibri"/>
                <a:ea typeface="Calibri"/>
                <a:cs typeface="Calibri"/>
              </a:rPr>
              <a:t>Alle</a:t>
            </a:r>
            <a:r>
              <a:rPr lang="de-DE" sz="1400">
                <a:latin typeface="Calibri"/>
                <a:ea typeface="Calibri"/>
                <a:cs typeface="Calibri"/>
              </a:rPr>
              <a:t> Vereine und sonstigen Körperschaften, die im </a:t>
            </a:r>
            <a:r>
              <a:rPr lang="de-DE" sz="1400" b="1">
                <a:latin typeface="Calibri"/>
                <a:ea typeface="Calibri"/>
                <a:cs typeface="Calibri"/>
              </a:rPr>
              <a:t>Runts</a:t>
            </a:r>
            <a:r>
              <a:rPr lang="de-DE" sz="1400">
                <a:latin typeface="Calibri"/>
                <a:ea typeface="Calibri"/>
                <a:cs typeface="Calibri"/>
              </a:rPr>
              <a:t> eingetragen sind.</a:t>
            </a:r>
          </a:p>
          <a:p>
            <a:pPr algn="just">
              <a:lnSpc>
                <a:spcPct val="150000"/>
              </a:lnSpc>
              <a:spcBef>
                <a:spcPts val="0"/>
              </a:spcBef>
              <a:defRPr/>
            </a:pPr>
            <a:r>
              <a:rPr lang="it-IT" sz="1400" b="1" err="1">
                <a:solidFill>
                  <a:schemeClr val="tx1"/>
                </a:solidFill>
                <a:latin typeface="Calibri"/>
                <a:ea typeface="Calibri"/>
                <a:cs typeface="Calibri"/>
              </a:rPr>
              <a:t>Ausgenommen</a:t>
            </a:r>
            <a:r>
              <a:rPr lang="it-IT" sz="1400" b="1">
                <a:solidFill>
                  <a:schemeClr val="tx1"/>
                </a:solidFill>
                <a:latin typeface="Calibri"/>
                <a:ea typeface="Calibri"/>
                <a:cs typeface="Calibri"/>
              </a:rPr>
              <a:t> </a:t>
            </a:r>
            <a:r>
              <a:rPr lang="it-IT" sz="1400" b="1" err="1">
                <a:solidFill>
                  <a:schemeClr val="tx1"/>
                </a:solidFill>
                <a:latin typeface="Calibri"/>
                <a:ea typeface="Calibri"/>
                <a:cs typeface="Calibri"/>
              </a:rPr>
              <a:t>sind</a:t>
            </a:r>
            <a:r>
              <a:rPr lang="it-IT" sz="1400" b="1">
                <a:solidFill>
                  <a:schemeClr val="tx1"/>
                </a:solidFill>
                <a:latin typeface="Calibri"/>
                <a:ea typeface="Calibri"/>
                <a:cs typeface="Calibri"/>
              </a:rPr>
              <a:t>:</a:t>
            </a:r>
          </a:p>
          <a:p>
            <a:pPr marL="0" indent="0" algn="just">
              <a:lnSpc>
                <a:spcPct val="150000"/>
              </a:lnSpc>
              <a:spcBef>
                <a:spcPts val="0"/>
              </a:spcBef>
              <a:buFontTx/>
              <a:buNone/>
              <a:defRPr/>
            </a:pPr>
            <a:r>
              <a:rPr lang="de-DE" sz="1400">
                <a:latin typeface="Calibri" panose="020F0502020204030204" pitchFamily="34" charset="0"/>
                <a:cs typeface="Calibri" panose="020F0502020204030204" pitchFamily="34" charset="0"/>
              </a:rPr>
              <a:t>Sozialunternehmen, Sozialgenossenschaften und Gesellschaften zur wechselseitigen Unterstützung.</a:t>
            </a:r>
          </a:p>
        </p:txBody>
      </p:sp>
      <p:sp>
        <p:nvSpPr>
          <p:cNvPr id="11" name="Textfeld 4">
            <a:extLst>
              <a:ext uri="{FF2B5EF4-FFF2-40B4-BE49-F238E27FC236}">
                <a16:creationId xmlns:a16="http://schemas.microsoft.com/office/drawing/2014/main" id="{383CD57A-5067-52F7-E7BC-D9DDD6232F56}"/>
              </a:ext>
            </a:extLst>
          </p:cNvPr>
          <p:cNvSpPr txBox="1"/>
          <p:nvPr/>
        </p:nvSpPr>
        <p:spPr>
          <a:xfrm>
            <a:off x="2914021" y="3103485"/>
            <a:ext cx="3429000" cy="338554"/>
          </a:xfrm>
          <a:prstGeom prst="rect">
            <a:avLst/>
          </a:prstGeom>
          <a:solidFill>
            <a:srgbClr val="FFC9C9"/>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defPPr>
              <a:defRPr lang="de-DE"/>
            </a:defPPr>
            <a:lvl1pPr algn="ctr">
              <a:spcBef>
                <a:spcPts val="0"/>
              </a:spcBef>
              <a:defRPr sz="1600" b="1">
                <a:solidFill>
                  <a:schemeClr val="dk1"/>
                </a:solidFill>
                <a:latin typeface="Calibri"/>
                <a:cs typeface="Calibri"/>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r>
              <a:rPr lang="de-DE"/>
              <a:t>Welche Arten von Kontrollen gibt es?</a:t>
            </a:r>
          </a:p>
        </p:txBody>
      </p:sp>
      <p:sp>
        <p:nvSpPr>
          <p:cNvPr id="14" name="Textfeld 4">
            <a:extLst>
              <a:ext uri="{FF2B5EF4-FFF2-40B4-BE49-F238E27FC236}">
                <a16:creationId xmlns:a16="http://schemas.microsoft.com/office/drawing/2014/main" id="{7AEF94C3-E41B-D98F-3A34-F0F90DB7DEBB}"/>
              </a:ext>
            </a:extLst>
          </p:cNvPr>
          <p:cNvSpPr txBox="1"/>
          <p:nvPr/>
        </p:nvSpPr>
        <p:spPr>
          <a:xfrm>
            <a:off x="1424183" y="4081720"/>
            <a:ext cx="2163614" cy="1815882"/>
          </a:xfrm>
          <a:prstGeom prst="rect">
            <a:avLst/>
          </a:prstGeom>
          <a:solidFill>
            <a:srgbClr val="E4F2FF"/>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defPPr>
              <a:defRPr lang="de-DE"/>
            </a:defPPr>
            <a:lvl1pPr algn="just">
              <a:lnSpc>
                <a:spcPct val="150000"/>
              </a:lnSpc>
              <a:spcBef>
                <a:spcPts val="0"/>
              </a:spcBef>
              <a:defRPr sz="1400" b="1">
                <a:latin typeface="Calibri"/>
                <a:ea typeface="Calibri"/>
                <a:cs typeface="Calibri"/>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pPr algn="ctr"/>
            <a:r>
              <a:rPr lang="it-IT" err="1">
                <a:solidFill>
                  <a:srgbClr val="C00000"/>
                </a:solidFill>
              </a:rPr>
              <a:t>Ordentliche</a:t>
            </a:r>
            <a:r>
              <a:rPr lang="it-IT">
                <a:solidFill>
                  <a:srgbClr val="C00000"/>
                </a:solidFill>
              </a:rPr>
              <a:t> </a:t>
            </a:r>
            <a:r>
              <a:rPr lang="it-IT" err="1">
                <a:solidFill>
                  <a:srgbClr val="C00000"/>
                </a:solidFill>
              </a:rPr>
              <a:t>Kontrollen</a:t>
            </a:r>
            <a:endParaRPr lang="it-IT">
              <a:solidFill>
                <a:srgbClr val="C00000"/>
              </a:solidFill>
            </a:endParaRPr>
          </a:p>
          <a:p>
            <a:endParaRPr lang="it-IT"/>
          </a:p>
          <a:p>
            <a:pPr>
              <a:lnSpc>
                <a:spcPct val="100000"/>
              </a:lnSpc>
              <a:tabLst>
                <a:tab pos="2063750" algn="l"/>
              </a:tabLst>
              <a:defRPr/>
            </a:pPr>
            <a:r>
              <a:rPr lang="de-DE" b="0">
                <a:latin typeface="Calibri" panose="020F0502020204030204" pitchFamily="34" charset="0"/>
                <a:cs typeface="Calibri" panose="020F0502020204030204" pitchFamily="34" charset="0"/>
              </a:rPr>
              <a:t>Jede Körperschaft wird </a:t>
            </a:r>
            <a:r>
              <a:rPr lang="de-DE">
                <a:latin typeface="Calibri" panose="020F0502020204030204" pitchFamily="34" charset="0"/>
                <a:cs typeface="Calibri" panose="020F0502020204030204" pitchFamily="34" charset="0"/>
              </a:rPr>
              <a:t>alle 3 Jahre mindestens einmal </a:t>
            </a:r>
            <a:r>
              <a:rPr lang="de-DE" b="0">
                <a:latin typeface="Calibri" panose="020F0502020204030204" pitchFamily="34" charset="0"/>
                <a:cs typeface="Calibri" panose="020F0502020204030204" pitchFamily="34" charset="0"/>
              </a:rPr>
              <a:t>in Form von </a:t>
            </a:r>
            <a:r>
              <a:rPr lang="de-DE">
                <a:latin typeface="Calibri" panose="020F0502020204030204" pitchFamily="34" charset="0"/>
                <a:cs typeface="Calibri" panose="020F0502020204030204" pitchFamily="34" charset="0"/>
              </a:rPr>
              <a:t>geplanten  Kontrollen </a:t>
            </a:r>
            <a:r>
              <a:rPr lang="de-DE" b="0">
                <a:latin typeface="Calibri" panose="020F0502020204030204" pitchFamily="34" charset="0"/>
                <a:cs typeface="Calibri" panose="020F0502020204030204" pitchFamily="34" charset="0"/>
              </a:rPr>
              <a:t>überprüft.</a:t>
            </a:r>
          </a:p>
          <a:p>
            <a:pPr>
              <a:lnSpc>
                <a:spcPct val="100000"/>
              </a:lnSpc>
              <a:tabLst>
                <a:tab pos="2063750" algn="l"/>
              </a:tabLst>
              <a:defRPr/>
            </a:pPr>
            <a:endParaRPr lang="de-DE" b="0">
              <a:latin typeface="Calibri" panose="020F0502020204030204" pitchFamily="34" charset="0"/>
              <a:cs typeface="Calibri" panose="020F0502020204030204" pitchFamily="34" charset="0"/>
            </a:endParaRPr>
          </a:p>
        </p:txBody>
      </p:sp>
      <p:sp>
        <p:nvSpPr>
          <p:cNvPr id="15" name="Textfeld 4">
            <a:extLst>
              <a:ext uri="{FF2B5EF4-FFF2-40B4-BE49-F238E27FC236}">
                <a16:creationId xmlns:a16="http://schemas.microsoft.com/office/drawing/2014/main" id="{EE53CB7B-5435-048E-BB7D-8FA0EFDE37C7}"/>
              </a:ext>
            </a:extLst>
          </p:cNvPr>
          <p:cNvSpPr txBox="1"/>
          <p:nvPr/>
        </p:nvSpPr>
        <p:spPr>
          <a:xfrm>
            <a:off x="5380948" y="4112952"/>
            <a:ext cx="2371726" cy="1815882"/>
          </a:xfrm>
          <a:prstGeom prst="rect">
            <a:avLst/>
          </a:prstGeom>
          <a:solidFill>
            <a:srgbClr val="E4F2FF"/>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defPPr>
              <a:defRPr lang="de-DE"/>
            </a:defPPr>
            <a:lvl1pPr algn="just">
              <a:lnSpc>
                <a:spcPct val="150000"/>
              </a:lnSpc>
              <a:spcBef>
                <a:spcPts val="0"/>
              </a:spcBef>
              <a:defRPr sz="1400" b="1">
                <a:latin typeface="Calibri"/>
                <a:ea typeface="Calibri"/>
                <a:cs typeface="Calibri"/>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pPr algn="ctr"/>
            <a:r>
              <a:rPr lang="it-IT" err="1">
                <a:solidFill>
                  <a:srgbClr val="C00000"/>
                </a:solidFill>
              </a:rPr>
              <a:t>Außerordentliche</a:t>
            </a:r>
            <a:r>
              <a:rPr lang="it-IT">
                <a:solidFill>
                  <a:srgbClr val="C00000"/>
                </a:solidFill>
              </a:rPr>
              <a:t> </a:t>
            </a:r>
            <a:r>
              <a:rPr lang="it-IT" err="1">
                <a:solidFill>
                  <a:srgbClr val="C00000"/>
                </a:solidFill>
              </a:rPr>
              <a:t>Kontrollen</a:t>
            </a:r>
            <a:endParaRPr lang="it-IT">
              <a:solidFill>
                <a:srgbClr val="C00000"/>
              </a:solidFill>
            </a:endParaRPr>
          </a:p>
          <a:p>
            <a:endParaRPr lang="it-IT"/>
          </a:p>
          <a:p>
            <a:pPr>
              <a:lnSpc>
                <a:spcPct val="100000"/>
              </a:lnSpc>
              <a:tabLst>
                <a:tab pos="2687638" algn="l"/>
              </a:tabLst>
              <a:defRPr/>
            </a:pPr>
            <a:r>
              <a:rPr lang="de-DE" b="0">
                <a:latin typeface="Calibri" panose="020F0502020204030204" pitchFamily="34" charset="0"/>
                <a:cs typeface="Calibri" panose="020F0502020204030204" pitchFamily="34" charset="0"/>
              </a:rPr>
              <a:t>Vertiefte Kontrollen können </a:t>
            </a:r>
            <a:r>
              <a:rPr lang="de-DE">
                <a:latin typeface="Calibri" panose="020F0502020204030204" pitchFamily="34" charset="0"/>
                <a:cs typeface="Calibri" panose="020F0502020204030204" pitchFamily="34" charset="0"/>
              </a:rPr>
              <a:t>außerplanmäßig </a:t>
            </a:r>
            <a:r>
              <a:rPr lang="de-DE" b="0">
                <a:latin typeface="Calibri" panose="020F0502020204030204" pitchFamily="34" charset="0"/>
                <a:cs typeface="Calibri" panose="020F0502020204030204" pitchFamily="34" charset="0"/>
              </a:rPr>
              <a:t>vom Runts-Amt angeordnet werden, wenn es diese für angebracht hält.</a:t>
            </a:r>
            <a:endParaRPr lang="de-DE" b="0">
              <a:latin typeface="Calibri" panose="020F0502020204030204" pitchFamily="34" charset="0"/>
            </a:endParaRPr>
          </a:p>
        </p:txBody>
      </p:sp>
      <p:sp>
        <p:nvSpPr>
          <p:cNvPr id="17" name="Arrow: Down 14">
            <a:extLst>
              <a:ext uri="{FF2B5EF4-FFF2-40B4-BE49-F238E27FC236}">
                <a16:creationId xmlns:a16="http://schemas.microsoft.com/office/drawing/2014/main" id="{5F9D97A8-850B-AE64-17F9-8B7FA7E08A37}"/>
              </a:ext>
            </a:extLst>
          </p:cNvPr>
          <p:cNvSpPr/>
          <p:nvPr/>
        </p:nvSpPr>
        <p:spPr bwMode="auto">
          <a:xfrm rot="1870846" flipH="1">
            <a:off x="2652842" y="3568020"/>
            <a:ext cx="409348" cy="469445"/>
          </a:xfrm>
          <a:prstGeom prst="downArrow">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anose="02020603050405020304" pitchFamily="18" charset="0"/>
            </a:endParaRPr>
          </a:p>
        </p:txBody>
      </p:sp>
      <p:sp>
        <p:nvSpPr>
          <p:cNvPr id="18" name="Arrow: Down 14">
            <a:extLst>
              <a:ext uri="{FF2B5EF4-FFF2-40B4-BE49-F238E27FC236}">
                <a16:creationId xmlns:a16="http://schemas.microsoft.com/office/drawing/2014/main" id="{CC55CFB1-A71B-7FB0-18A8-5A340C31B320}"/>
              </a:ext>
            </a:extLst>
          </p:cNvPr>
          <p:cNvSpPr/>
          <p:nvPr/>
        </p:nvSpPr>
        <p:spPr bwMode="auto">
          <a:xfrm rot="19993220" flipH="1">
            <a:off x="6139648" y="3609742"/>
            <a:ext cx="409348" cy="469445"/>
          </a:xfrm>
          <a:prstGeom prst="downArrow">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anose="02020603050405020304" pitchFamily="18" charset="0"/>
            </a:endParaRPr>
          </a:p>
        </p:txBody>
      </p:sp>
      <p:sp>
        <p:nvSpPr>
          <p:cNvPr id="5" name="Rechteck 4">
            <a:extLst>
              <a:ext uri="{FF2B5EF4-FFF2-40B4-BE49-F238E27FC236}">
                <a16:creationId xmlns:a16="http://schemas.microsoft.com/office/drawing/2014/main" id="{9BE2CCC7-4B5A-EC14-B9EB-2424F00EC1E3}"/>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-17-</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6008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20B17-DBD0-D738-856A-87F2BC39451C}"/>
            </a:ext>
          </a:extLst>
        </p:cNvPr>
        <p:cNvGrpSpPr/>
        <p:nvPr/>
      </p:nvGrpSpPr>
      <p:grpSpPr>
        <a:xfrm>
          <a:off x="0" y="0"/>
          <a:ext cx="0" cy="0"/>
          <a:chOff x="0" y="0"/>
          <a:chExt cx="0" cy="0"/>
        </a:xfrm>
      </p:grpSpPr>
      <p:sp>
        <p:nvSpPr>
          <p:cNvPr id="26626" name="Titel 1">
            <a:extLst>
              <a:ext uri="{FF2B5EF4-FFF2-40B4-BE49-F238E27FC236}">
                <a16:creationId xmlns:a16="http://schemas.microsoft.com/office/drawing/2014/main" id="{1CCB9500-10C4-A2EA-E1FA-713B90BA5B91}"/>
              </a:ext>
            </a:extLst>
          </p:cNvPr>
          <p:cNvSpPr>
            <a:spLocks noGrp="1" noChangeArrowheads="1"/>
          </p:cNvSpPr>
          <p:nvPr>
            <p:ph type="title"/>
          </p:nvPr>
        </p:nvSpPr>
        <p:spPr bwMode="auto">
          <a:xfrm>
            <a:off x="628650" y="365125"/>
            <a:ext cx="7886700" cy="542925"/>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a:latin typeface="Calibri"/>
                <a:ea typeface="Calibri"/>
                <a:cs typeface="Calibri"/>
              </a:rPr>
              <a:t>3. Kontrollen im </a:t>
            </a:r>
            <a:r>
              <a:rPr lang="de-DE" altLang="de-DE" sz="2600" err="1">
                <a:latin typeface="Calibri"/>
                <a:ea typeface="Calibri"/>
                <a:cs typeface="Calibri"/>
              </a:rPr>
              <a:t>Runts</a:t>
            </a:r>
            <a:r>
              <a:rPr lang="de-DE" altLang="de-DE" sz="2600">
                <a:latin typeface="Calibri"/>
                <a:ea typeface="Calibri"/>
                <a:cs typeface="Calibri"/>
              </a:rPr>
              <a:t> – allgemeine Informationen</a:t>
            </a:r>
          </a:p>
        </p:txBody>
      </p:sp>
      <p:sp>
        <p:nvSpPr>
          <p:cNvPr id="3" name="Inhaltsplatzhalter 2">
            <a:extLst>
              <a:ext uri="{FF2B5EF4-FFF2-40B4-BE49-F238E27FC236}">
                <a16:creationId xmlns:a16="http://schemas.microsoft.com/office/drawing/2014/main" id="{C1ECDF7F-4B19-8F18-F8B0-D781940D5288}"/>
              </a:ext>
            </a:extLst>
          </p:cNvPr>
          <p:cNvSpPr>
            <a:spLocks noGrp="1"/>
          </p:cNvSpPr>
          <p:nvPr>
            <p:ph idx="1"/>
          </p:nvPr>
        </p:nvSpPr>
        <p:spPr>
          <a:xfrm>
            <a:off x="664118" y="1121663"/>
            <a:ext cx="7886700" cy="4899996"/>
          </a:xfrm>
        </p:spPr>
        <p:txBody>
          <a:bodyPr lIns="91440" tIns="45720" rIns="91440" bIns="45720" anchor="t"/>
          <a:lstStyle/>
          <a:p>
            <a:pPr marL="0" indent="0" algn="ctr">
              <a:lnSpc>
                <a:spcPct val="150000"/>
              </a:lnSpc>
              <a:spcBef>
                <a:spcPts val="0"/>
              </a:spcBef>
              <a:buFontTx/>
              <a:buNone/>
              <a:defRPr/>
            </a:pPr>
            <a:endParaRPr lang="de-DE" sz="1000" b="1">
              <a:latin typeface="Calibri" panose="020F0502020204030204" pitchFamily="34" charset="0"/>
              <a:cs typeface="Calibri" panose="020F0502020204030204" pitchFamily="34" charset="0"/>
            </a:endParaRPr>
          </a:p>
          <a:p>
            <a:pPr marL="0" indent="0" algn="just">
              <a:lnSpc>
                <a:spcPct val="150000"/>
              </a:lnSpc>
              <a:spcBef>
                <a:spcPts val="0"/>
              </a:spcBef>
              <a:buFontTx/>
              <a:buNone/>
              <a:defRPr/>
            </a:pPr>
            <a:endParaRPr lang="de-DE" sz="1400">
              <a:latin typeface="Calibri" panose="020F0502020204030204" pitchFamily="34" charset="0"/>
              <a:cs typeface="Calibri" panose="020F0502020204030204" pitchFamily="34" charset="0"/>
            </a:endParaRPr>
          </a:p>
          <a:p>
            <a:pPr marL="0" indent="0" algn="just">
              <a:lnSpc>
                <a:spcPts val="2300"/>
              </a:lnSpc>
              <a:spcBef>
                <a:spcPts val="0"/>
              </a:spcBef>
              <a:buFontTx/>
              <a:buNone/>
              <a:defRPr/>
            </a:pPr>
            <a:endParaRPr lang="de-DE" sz="1400" b="1">
              <a:latin typeface="Calibri" panose="020F0502020204030204" pitchFamily="34" charset="0"/>
              <a:cs typeface="Calibri" panose="020F0502020204030204" pitchFamily="34" charset="0"/>
            </a:endParaRPr>
          </a:p>
          <a:p>
            <a:pPr marL="0" indent="0" algn="ctr">
              <a:lnSpc>
                <a:spcPts val="2300"/>
              </a:lnSpc>
              <a:spcBef>
                <a:spcPts val="0"/>
              </a:spcBef>
              <a:buFontTx/>
              <a:buNone/>
              <a:defRPr/>
            </a:pPr>
            <a:endParaRPr lang="de-DE" sz="1600" b="1">
              <a:highlight>
                <a:srgbClr val="FFC9C9"/>
              </a:highlight>
              <a:latin typeface="Calibri" panose="020F0502020204030204" pitchFamily="34" charset="0"/>
              <a:cs typeface="Calibri" panose="020F0502020204030204" pitchFamily="34" charset="0"/>
            </a:endParaRPr>
          </a:p>
          <a:p>
            <a:pPr marL="0" indent="0" algn="ctr">
              <a:lnSpc>
                <a:spcPts val="2300"/>
              </a:lnSpc>
              <a:spcBef>
                <a:spcPts val="0"/>
              </a:spcBef>
              <a:buFontTx/>
              <a:buNone/>
              <a:defRPr/>
            </a:pPr>
            <a:endParaRPr lang="de-DE" sz="1600" b="1">
              <a:highlight>
                <a:srgbClr val="FFC9C9"/>
              </a:highlight>
              <a:latin typeface="Calibri" panose="020F0502020204030204" pitchFamily="34" charset="0"/>
              <a:cs typeface="Calibri" panose="020F0502020204030204" pitchFamily="34" charset="0"/>
            </a:endParaRPr>
          </a:p>
          <a:p>
            <a:pPr marL="0" indent="0" algn="ctr">
              <a:lnSpc>
                <a:spcPts val="2300"/>
              </a:lnSpc>
              <a:spcBef>
                <a:spcPts val="0"/>
              </a:spcBef>
              <a:buFontTx/>
              <a:buNone/>
              <a:defRPr/>
            </a:pPr>
            <a:endParaRPr lang="de-DE" sz="1600" b="1">
              <a:highlight>
                <a:srgbClr val="FFC9C9"/>
              </a:highlight>
              <a:latin typeface="Calibri" panose="020F0502020204030204" pitchFamily="34" charset="0"/>
              <a:cs typeface="Calibri" panose="020F0502020204030204" pitchFamily="34" charset="0"/>
            </a:endParaRPr>
          </a:p>
          <a:p>
            <a:pPr marL="0" indent="0" algn="ctr">
              <a:lnSpc>
                <a:spcPts val="2300"/>
              </a:lnSpc>
              <a:spcBef>
                <a:spcPts val="0"/>
              </a:spcBef>
              <a:buFontTx/>
              <a:buNone/>
              <a:defRPr/>
            </a:pPr>
            <a:endParaRPr lang="de-DE" sz="1600" b="1">
              <a:highlight>
                <a:srgbClr val="FFC9C9"/>
              </a:highlight>
              <a:latin typeface="Calibri" panose="020F0502020204030204" pitchFamily="34" charset="0"/>
              <a:cs typeface="Calibri" panose="020F0502020204030204" pitchFamily="34" charset="0"/>
            </a:endParaRPr>
          </a:p>
          <a:p>
            <a:pPr marL="0" indent="0" algn="ctr">
              <a:lnSpc>
                <a:spcPts val="2300"/>
              </a:lnSpc>
              <a:spcBef>
                <a:spcPts val="0"/>
              </a:spcBef>
              <a:buFontTx/>
              <a:buNone/>
              <a:defRPr/>
            </a:pPr>
            <a:endParaRPr lang="de-DE" sz="1600" b="1">
              <a:highlight>
                <a:srgbClr val="FFC9C9"/>
              </a:highlight>
              <a:latin typeface="Calibri" panose="020F0502020204030204" pitchFamily="34" charset="0"/>
              <a:cs typeface="Calibri" panose="020F0502020204030204" pitchFamily="34" charset="0"/>
            </a:endParaRPr>
          </a:p>
          <a:p>
            <a:pPr marL="0" indent="0" algn="just">
              <a:lnSpc>
                <a:spcPts val="2300"/>
              </a:lnSpc>
              <a:spcBef>
                <a:spcPts val="0"/>
              </a:spcBef>
              <a:buFontTx/>
              <a:buNone/>
              <a:defRPr/>
            </a:pPr>
            <a:endParaRPr lang="de-DE" sz="1000" b="1">
              <a:latin typeface="Calibri" panose="020F0502020204030204" pitchFamily="34" charset="0"/>
              <a:cs typeface="Calibri" panose="020F0502020204030204" pitchFamily="34" charset="0"/>
            </a:endParaRPr>
          </a:p>
          <a:p>
            <a:pPr marL="0" indent="0" algn="just">
              <a:lnSpc>
                <a:spcPts val="2300"/>
              </a:lnSpc>
              <a:spcBef>
                <a:spcPts val="0"/>
              </a:spcBef>
              <a:buNone/>
              <a:defRPr/>
            </a:pPr>
            <a:endParaRPr lang="de-DE" sz="1400">
              <a:latin typeface="Calibri" panose="020F0502020204030204" pitchFamily="34" charset="0"/>
              <a:cs typeface="Calibri" panose="020F0502020204030204" pitchFamily="34" charset="0"/>
            </a:endParaRPr>
          </a:p>
          <a:p>
            <a:pPr marL="0" indent="0" algn="just">
              <a:lnSpc>
                <a:spcPts val="2300"/>
              </a:lnSpc>
              <a:spcBef>
                <a:spcPts val="0"/>
              </a:spcBef>
              <a:buNone/>
              <a:defRPr/>
            </a:pPr>
            <a:endParaRPr lang="de-DE" sz="1400">
              <a:latin typeface="Calibri" panose="020F0502020204030204" pitchFamily="34" charset="0"/>
              <a:cs typeface="Calibri" panose="020F0502020204030204" pitchFamily="34" charset="0"/>
            </a:endParaRPr>
          </a:p>
          <a:p>
            <a:pPr marL="0" indent="0" algn="just">
              <a:lnSpc>
                <a:spcPts val="2300"/>
              </a:lnSpc>
              <a:spcBef>
                <a:spcPts val="0"/>
              </a:spcBef>
              <a:buNone/>
              <a:defRPr/>
            </a:pPr>
            <a:endParaRPr lang="de-DE" sz="1400">
              <a:latin typeface="Calibri" panose="020F0502020204030204" pitchFamily="34" charset="0"/>
              <a:cs typeface="Calibri" panose="020F0502020204030204" pitchFamily="34" charset="0"/>
            </a:endParaRPr>
          </a:p>
          <a:p>
            <a:pPr marL="0" indent="0" algn="just">
              <a:buFontTx/>
              <a:buNone/>
              <a:defRPr/>
            </a:pPr>
            <a:endParaRPr lang="de-DE" sz="1700">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6EEE4474-31B4-4A82-4ED3-89C0E6260A57}"/>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4" name="Grafik 3">
            <a:extLst>
              <a:ext uri="{FF2B5EF4-FFF2-40B4-BE49-F238E27FC236}">
                <a16:creationId xmlns:a16="http://schemas.microsoft.com/office/drawing/2014/main" id="{A53F0152-DEAF-E886-EC16-8F3A16380FA4}"/>
              </a:ext>
            </a:extLst>
          </p:cNvPr>
          <p:cNvPicPr>
            <a:picLocks noChangeAspect="1"/>
          </p:cNvPicPr>
          <p:nvPr/>
        </p:nvPicPr>
        <p:blipFill>
          <a:blip r:embed="rId2"/>
          <a:stretch>
            <a:fillRect/>
          </a:stretch>
        </p:blipFill>
        <p:spPr>
          <a:xfrm>
            <a:off x="8512349" y="6306958"/>
            <a:ext cx="348769" cy="405300"/>
          </a:xfrm>
          <a:prstGeom prst="rect">
            <a:avLst/>
          </a:prstGeom>
        </p:spPr>
      </p:pic>
      <p:sp>
        <p:nvSpPr>
          <p:cNvPr id="11" name="Textfeld 4">
            <a:extLst>
              <a:ext uri="{FF2B5EF4-FFF2-40B4-BE49-F238E27FC236}">
                <a16:creationId xmlns:a16="http://schemas.microsoft.com/office/drawing/2014/main" id="{600CF5AC-DEE8-36D3-B7DC-73B3B31F4BC4}"/>
              </a:ext>
            </a:extLst>
          </p:cNvPr>
          <p:cNvSpPr txBox="1"/>
          <p:nvPr/>
        </p:nvSpPr>
        <p:spPr>
          <a:xfrm>
            <a:off x="2940992" y="1682040"/>
            <a:ext cx="3429000" cy="338554"/>
          </a:xfrm>
          <a:prstGeom prst="rect">
            <a:avLst/>
          </a:prstGeom>
          <a:solidFill>
            <a:srgbClr val="FFC9C9"/>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defPPr>
              <a:defRPr lang="de-DE"/>
            </a:defPPr>
            <a:lvl1pPr algn="ctr">
              <a:spcBef>
                <a:spcPts val="0"/>
              </a:spcBef>
              <a:defRPr sz="1600" b="1">
                <a:solidFill>
                  <a:schemeClr val="dk1"/>
                </a:solidFill>
                <a:latin typeface="Calibri"/>
                <a:cs typeface="Calibri"/>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r>
              <a:rPr lang="de-DE"/>
              <a:t>Die ordentlichen Kontrollen</a:t>
            </a:r>
          </a:p>
        </p:txBody>
      </p:sp>
      <p:sp>
        <p:nvSpPr>
          <p:cNvPr id="14" name="Textfeld 4">
            <a:extLst>
              <a:ext uri="{FF2B5EF4-FFF2-40B4-BE49-F238E27FC236}">
                <a16:creationId xmlns:a16="http://schemas.microsoft.com/office/drawing/2014/main" id="{71EA5274-ECD2-0D9F-CFF8-4A0F4CD5D0E9}"/>
              </a:ext>
            </a:extLst>
          </p:cNvPr>
          <p:cNvSpPr txBox="1"/>
          <p:nvPr/>
        </p:nvSpPr>
        <p:spPr>
          <a:xfrm>
            <a:off x="881747" y="3019678"/>
            <a:ext cx="3347357" cy="1600438"/>
          </a:xfrm>
          <a:prstGeom prst="rect">
            <a:avLst/>
          </a:prstGeom>
          <a:solidFill>
            <a:srgbClr val="E4F2FF"/>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defPPr>
              <a:defRPr lang="de-DE"/>
            </a:defPPr>
            <a:lvl1pPr algn="just">
              <a:lnSpc>
                <a:spcPct val="150000"/>
              </a:lnSpc>
              <a:spcBef>
                <a:spcPts val="0"/>
              </a:spcBef>
              <a:defRPr sz="1400" b="1">
                <a:latin typeface="Calibri"/>
                <a:ea typeface="Calibri"/>
                <a:cs typeface="Calibri"/>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pPr algn="ctr"/>
            <a:r>
              <a:rPr lang="it-IT" err="1">
                <a:solidFill>
                  <a:srgbClr val="C00000"/>
                </a:solidFill>
              </a:rPr>
              <a:t>Vereinfachte</a:t>
            </a:r>
            <a:r>
              <a:rPr lang="it-IT">
                <a:solidFill>
                  <a:srgbClr val="C00000"/>
                </a:solidFill>
              </a:rPr>
              <a:t> </a:t>
            </a:r>
            <a:r>
              <a:rPr lang="it-IT" err="1">
                <a:solidFill>
                  <a:srgbClr val="C00000"/>
                </a:solidFill>
              </a:rPr>
              <a:t>ordentliche</a:t>
            </a:r>
            <a:r>
              <a:rPr lang="it-IT">
                <a:solidFill>
                  <a:srgbClr val="C00000"/>
                </a:solidFill>
              </a:rPr>
              <a:t> </a:t>
            </a:r>
            <a:r>
              <a:rPr lang="it-IT" err="1">
                <a:solidFill>
                  <a:srgbClr val="C00000"/>
                </a:solidFill>
              </a:rPr>
              <a:t>Kontrollen</a:t>
            </a:r>
            <a:r>
              <a:rPr lang="it-IT">
                <a:solidFill>
                  <a:srgbClr val="C00000"/>
                </a:solidFill>
              </a:rPr>
              <a:t> </a:t>
            </a:r>
          </a:p>
          <a:p>
            <a:endParaRPr lang="it-IT"/>
          </a:p>
          <a:p>
            <a:pPr>
              <a:lnSpc>
                <a:spcPct val="100000"/>
              </a:lnSpc>
              <a:tabLst>
                <a:tab pos="2063750" algn="l"/>
              </a:tabLst>
              <a:defRPr/>
            </a:pPr>
            <a:r>
              <a:rPr lang="de-DE" b="0">
                <a:latin typeface="Calibri" panose="020F0502020204030204" pitchFamily="34" charset="0"/>
                <a:cs typeface="Calibri" panose="020F0502020204030204" pitchFamily="34" charset="0"/>
              </a:rPr>
              <a:t>Körperschaften die in allen drei Jahren vor der Kontrolle </a:t>
            </a:r>
            <a:r>
              <a:rPr lang="de-DE">
                <a:latin typeface="Calibri" panose="020F0502020204030204" pitchFamily="34" charset="0"/>
                <a:cs typeface="Calibri" panose="020F0502020204030204" pitchFamily="34" charset="0"/>
              </a:rPr>
              <a:t>max. 60.000 € </a:t>
            </a:r>
            <a:r>
              <a:rPr lang="de-DE" b="0">
                <a:latin typeface="Calibri" panose="020F0502020204030204" pitchFamily="34" charset="0"/>
                <a:cs typeface="Calibri" panose="020F0502020204030204" pitchFamily="34" charset="0"/>
              </a:rPr>
              <a:t>an jährlichen Einkünften hatten, unterliegen </a:t>
            </a:r>
            <a:r>
              <a:rPr lang="de-DE">
                <a:latin typeface="Calibri" panose="020F0502020204030204" pitchFamily="34" charset="0"/>
                <a:cs typeface="Calibri" panose="020F0502020204030204" pitchFamily="34" charset="0"/>
              </a:rPr>
              <a:t>vereinfachten Kontrollen</a:t>
            </a:r>
            <a:r>
              <a:rPr lang="de-DE" b="0">
                <a:latin typeface="Calibri" panose="020F0502020204030204" pitchFamily="34" charset="0"/>
                <a:cs typeface="Calibri" panose="020F0502020204030204" pitchFamily="34" charset="0"/>
              </a:rPr>
              <a:t>.</a:t>
            </a:r>
          </a:p>
        </p:txBody>
      </p:sp>
      <p:sp>
        <p:nvSpPr>
          <p:cNvPr id="15" name="Textfeld 4">
            <a:extLst>
              <a:ext uri="{FF2B5EF4-FFF2-40B4-BE49-F238E27FC236}">
                <a16:creationId xmlns:a16="http://schemas.microsoft.com/office/drawing/2014/main" id="{CA5F0A09-C100-2833-4993-55B26545F91F}"/>
              </a:ext>
            </a:extLst>
          </p:cNvPr>
          <p:cNvSpPr txBox="1"/>
          <p:nvPr/>
        </p:nvSpPr>
        <p:spPr>
          <a:xfrm>
            <a:off x="4985568" y="3019678"/>
            <a:ext cx="3494313" cy="1600438"/>
          </a:xfrm>
          <a:prstGeom prst="rect">
            <a:avLst/>
          </a:prstGeom>
          <a:solidFill>
            <a:srgbClr val="E4F2FF"/>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defPPr>
              <a:defRPr lang="de-DE"/>
            </a:defPPr>
            <a:lvl1pPr algn="just">
              <a:lnSpc>
                <a:spcPct val="150000"/>
              </a:lnSpc>
              <a:spcBef>
                <a:spcPts val="0"/>
              </a:spcBef>
              <a:defRPr sz="1400" b="1">
                <a:latin typeface="Calibri"/>
                <a:ea typeface="Calibri"/>
                <a:cs typeface="Calibri"/>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pPr algn="ctr"/>
            <a:r>
              <a:rPr lang="it-IT" err="1">
                <a:solidFill>
                  <a:srgbClr val="C00000"/>
                </a:solidFill>
              </a:rPr>
              <a:t>Vollständige</a:t>
            </a:r>
            <a:r>
              <a:rPr lang="it-IT">
                <a:solidFill>
                  <a:srgbClr val="C00000"/>
                </a:solidFill>
              </a:rPr>
              <a:t> </a:t>
            </a:r>
            <a:r>
              <a:rPr lang="it-IT" err="1">
                <a:solidFill>
                  <a:srgbClr val="C00000"/>
                </a:solidFill>
              </a:rPr>
              <a:t>ordentliche</a:t>
            </a:r>
            <a:r>
              <a:rPr lang="it-IT">
                <a:solidFill>
                  <a:srgbClr val="C00000"/>
                </a:solidFill>
              </a:rPr>
              <a:t> </a:t>
            </a:r>
            <a:r>
              <a:rPr lang="it-IT" err="1">
                <a:solidFill>
                  <a:srgbClr val="C00000"/>
                </a:solidFill>
              </a:rPr>
              <a:t>Kontrollen</a:t>
            </a:r>
            <a:endParaRPr lang="it-IT">
              <a:solidFill>
                <a:srgbClr val="C00000"/>
              </a:solidFill>
            </a:endParaRPr>
          </a:p>
          <a:p>
            <a:endParaRPr lang="it-IT"/>
          </a:p>
          <a:p>
            <a:pPr>
              <a:lnSpc>
                <a:spcPct val="100000"/>
              </a:lnSpc>
              <a:tabLst>
                <a:tab pos="2687638" algn="l"/>
              </a:tabLst>
              <a:defRPr/>
            </a:pPr>
            <a:r>
              <a:rPr lang="de-DE" b="0">
                <a:latin typeface="Calibri" panose="020F0502020204030204" pitchFamily="34" charset="0"/>
                <a:cs typeface="Calibri" panose="020F0502020204030204" pitchFamily="34" charset="0"/>
              </a:rPr>
              <a:t>Körperschaften die in den drei Jahren vor der Kontrolle </a:t>
            </a:r>
            <a:r>
              <a:rPr lang="de-DE">
                <a:latin typeface="Calibri" panose="020F0502020204030204" pitchFamily="34" charset="0"/>
                <a:cs typeface="Calibri" panose="020F0502020204030204" pitchFamily="34" charset="0"/>
              </a:rPr>
              <a:t>mehr als 60.000 € </a:t>
            </a:r>
            <a:r>
              <a:rPr lang="de-DE" b="0">
                <a:latin typeface="Calibri" panose="020F0502020204030204" pitchFamily="34" charset="0"/>
                <a:cs typeface="Calibri" panose="020F0502020204030204" pitchFamily="34" charset="0"/>
              </a:rPr>
              <a:t>an jährlichen Einkünften hatten,  unterliegen </a:t>
            </a:r>
            <a:r>
              <a:rPr lang="de-DE">
                <a:latin typeface="Calibri" panose="020F0502020204030204" pitchFamily="34" charset="0"/>
                <a:cs typeface="Calibri" panose="020F0502020204030204" pitchFamily="34" charset="0"/>
              </a:rPr>
              <a:t>vollständigen ordentlichen Kontrollen</a:t>
            </a:r>
            <a:r>
              <a:rPr lang="de-DE" b="0">
                <a:latin typeface="Calibri" panose="020F0502020204030204" pitchFamily="34" charset="0"/>
                <a:cs typeface="Calibri" panose="020F0502020204030204" pitchFamily="34" charset="0"/>
              </a:rPr>
              <a:t>.</a:t>
            </a:r>
            <a:endParaRPr lang="de-DE" b="0">
              <a:latin typeface="Calibri" panose="020F0502020204030204" pitchFamily="34" charset="0"/>
            </a:endParaRPr>
          </a:p>
        </p:txBody>
      </p:sp>
      <p:sp>
        <p:nvSpPr>
          <p:cNvPr id="17" name="Arrow: Down 14">
            <a:extLst>
              <a:ext uri="{FF2B5EF4-FFF2-40B4-BE49-F238E27FC236}">
                <a16:creationId xmlns:a16="http://schemas.microsoft.com/office/drawing/2014/main" id="{8C832CCF-FAAD-A5EF-F096-83CDF5585D95}"/>
              </a:ext>
            </a:extLst>
          </p:cNvPr>
          <p:cNvSpPr/>
          <p:nvPr/>
        </p:nvSpPr>
        <p:spPr bwMode="auto">
          <a:xfrm rot="1870846" flipH="1">
            <a:off x="2810680" y="2227294"/>
            <a:ext cx="409348" cy="469445"/>
          </a:xfrm>
          <a:prstGeom prst="downArrow">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anose="02020603050405020304" pitchFamily="18" charset="0"/>
            </a:endParaRPr>
          </a:p>
        </p:txBody>
      </p:sp>
      <p:sp>
        <p:nvSpPr>
          <p:cNvPr id="18" name="Arrow: Down 14">
            <a:extLst>
              <a:ext uri="{FF2B5EF4-FFF2-40B4-BE49-F238E27FC236}">
                <a16:creationId xmlns:a16="http://schemas.microsoft.com/office/drawing/2014/main" id="{37A4D5E5-075F-9D21-F5E4-5B27682336F8}"/>
              </a:ext>
            </a:extLst>
          </p:cNvPr>
          <p:cNvSpPr/>
          <p:nvPr/>
        </p:nvSpPr>
        <p:spPr bwMode="auto">
          <a:xfrm rot="19993220" flipH="1">
            <a:off x="6073658" y="2214114"/>
            <a:ext cx="409348" cy="469445"/>
          </a:xfrm>
          <a:prstGeom prst="downArrow">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anose="02020603050405020304" pitchFamily="18" charset="0"/>
            </a:endParaRPr>
          </a:p>
        </p:txBody>
      </p:sp>
      <p:sp>
        <p:nvSpPr>
          <p:cNvPr id="5" name="Rechteck 4">
            <a:extLst>
              <a:ext uri="{FF2B5EF4-FFF2-40B4-BE49-F238E27FC236}">
                <a16:creationId xmlns:a16="http://schemas.microsoft.com/office/drawing/2014/main" id="{7238724A-BB57-EC57-D8D2-D1D4CC1E2ACC}"/>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-18-</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3506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9525BD9D-888D-1C8A-97E6-AC0AB43E6050}"/>
              </a:ext>
            </a:extLst>
          </p:cNvPr>
          <p:cNvSpPr>
            <a:spLocks noChangeArrowheads="1"/>
          </p:cNvSpPr>
          <p:nvPr/>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endParaRPr lang="de-DE" altLang="de-DE"/>
          </a:p>
        </p:txBody>
      </p:sp>
      <p:sp>
        <p:nvSpPr>
          <p:cNvPr id="7171" name="Line 16">
            <a:extLst>
              <a:ext uri="{FF2B5EF4-FFF2-40B4-BE49-F238E27FC236}">
                <a16:creationId xmlns:a16="http://schemas.microsoft.com/office/drawing/2014/main" id="{7AD6B4A2-DCE4-BE87-05C5-B586529D625C}"/>
              </a:ext>
            </a:extLst>
          </p:cNvPr>
          <p:cNvSpPr>
            <a:spLocks noChangeShapeType="1"/>
          </p:cNvSpPr>
          <p:nvPr/>
        </p:nvSpPr>
        <p:spPr bwMode="auto">
          <a:xfrm>
            <a:off x="179388" y="719138"/>
            <a:ext cx="385127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72" name="Line 18">
            <a:extLst>
              <a:ext uri="{FF2B5EF4-FFF2-40B4-BE49-F238E27FC236}">
                <a16:creationId xmlns:a16="http://schemas.microsoft.com/office/drawing/2014/main" id="{F13B5942-B088-A34F-0CCF-AEF094E11ABE}"/>
              </a:ext>
            </a:extLst>
          </p:cNvPr>
          <p:cNvSpPr>
            <a:spLocks noChangeShapeType="1"/>
          </p:cNvSpPr>
          <p:nvPr/>
        </p:nvSpPr>
        <p:spPr bwMode="auto">
          <a:xfrm>
            <a:off x="5102225" y="719138"/>
            <a:ext cx="385127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73" name="Rectangle 20">
            <a:extLst>
              <a:ext uri="{FF2B5EF4-FFF2-40B4-BE49-F238E27FC236}">
                <a16:creationId xmlns:a16="http://schemas.microsoft.com/office/drawing/2014/main" id="{97BA1BED-7CAC-B9EB-C75C-3FCC3E0F60A8}"/>
              </a:ext>
            </a:extLst>
          </p:cNvPr>
          <p:cNvSpPr>
            <a:spLocks noChangeArrowheads="1"/>
          </p:cNvSpPr>
          <p:nvPr/>
        </p:nvSpPr>
        <p:spPr bwMode="auto">
          <a:xfrm>
            <a:off x="863600" y="452438"/>
            <a:ext cx="3260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de-DE" altLang="de-DE" sz="1200">
                <a:latin typeface="Arial" panose="020B0604020202020204" pitchFamily="34" charset="0"/>
              </a:rPr>
              <a:t>AUTONOME PROVINZ BOZEN - SÜDTIROL</a:t>
            </a:r>
          </a:p>
        </p:txBody>
      </p:sp>
      <p:sp>
        <p:nvSpPr>
          <p:cNvPr id="7174" name="Rectangle 21">
            <a:extLst>
              <a:ext uri="{FF2B5EF4-FFF2-40B4-BE49-F238E27FC236}">
                <a16:creationId xmlns:a16="http://schemas.microsoft.com/office/drawing/2014/main" id="{7E39CAD7-800C-00D6-0BAE-3D78B1F57AC3}"/>
              </a:ext>
            </a:extLst>
          </p:cNvPr>
          <p:cNvSpPr>
            <a:spLocks noChangeArrowheads="1"/>
          </p:cNvSpPr>
          <p:nvPr/>
        </p:nvSpPr>
        <p:spPr bwMode="auto">
          <a:xfrm>
            <a:off x="4994275" y="452438"/>
            <a:ext cx="39655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it-IT" altLang="de-DE" sz="1200">
                <a:latin typeface="Arial" panose="020B0604020202020204" pitchFamily="34" charset="0"/>
              </a:rPr>
              <a:t>PROVINCIA AUTONOMA DI BOLZANO - ALTO ADIGE</a:t>
            </a:r>
          </a:p>
        </p:txBody>
      </p:sp>
      <p:sp>
        <p:nvSpPr>
          <p:cNvPr id="7175" name="Text Box 22">
            <a:extLst>
              <a:ext uri="{FF2B5EF4-FFF2-40B4-BE49-F238E27FC236}">
                <a16:creationId xmlns:a16="http://schemas.microsoft.com/office/drawing/2014/main" id="{AD05AB9F-915C-5831-F11D-818D849A1FFC}"/>
              </a:ext>
            </a:extLst>
          </p:cNvPr>
          <p:cNvSpPr txBox="1">
            <a:spLocks noChangeArrowheads="1"/>
          </p:cNvSpPr>
          <p:nvPr/>
        </p:nvSpPr>
        <p:spPr bwMode="auto">
          <a:xfrm>
            <a:off x="4994275" y="719138"/>
            <a:ext cx="324485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nSpc>
                <a:spcPts val="1300"/>
              </a:lnSpc>
            </a:pPr>
            <a:r>
              <a:rPr lang="it-IT" altLang="de-DE" sz="1100" b="1">
                <a:latin typeface="Arial" panose="020B0604020202020204" pitchFamily="34" charset="0"/>
              </a:rPr>
              <a:t>Dipartimento Coesione sociale, </a:t>
            </a:r>
          </a:p>
          <a:p>
            <a:pPr>
              <a:lnSpc>
                <a:spcPts val="1300"/>
              </a:lnSpc>
            </a:pPr>
            <a:r>
              <a:rPr lang="it-IT" altLang="de-DE" sz="1100" b="1">
                <a:latin typeface="Arial" panose="020B0604020202020204" pitchFamily="34" charset="0"/>
              </a:rPr>
              <a:t>Famiglia, Anziani, Cooperative e Volontariato</a:t>
            </a:r>
          </a:p>
          <a:p>
            <a:pPr>
              <a:lnSpc>
                <a:spcPts val="1300"/>
              </a:lnSpc>
            </a:pPr>
            <a:endParaRPr lang="it-IT" altLang="de-DE" sz="1100">
              <a:latin typeface="Arial" panose="020B0604020202020204" pitchFamily="34" charset="0"/>
            </a:endParaRPr>
          </a:p>
        </p:txBody>
      </p:sp>
      <p:sp>
        <p:nvSpPr>
          <p:cNvPr id="7176" name="Text Box 23">
            <a:extLst>
              <a:ext uri="{FF2B5EF4-FFF2-40B4-BE49-F238E27FC236}">
                <a16:creationId xmlns:a16="http://schemas.microsoft.com/office/drawing/2014/main" id="{078C9431-5916-19C0-8D2D-F311B0F2A54F}"/>
              </a:ext>
            </a:extLst>
          </p:cNvPr>
          <p:cNvSpPr txBox="1">
            <a:spLocks noChangeArrowheads="1"/>
          </p:cNvSpPr>
          <p:nvPr/>
        </p:nvSpPr>
        <p:spPr bwMode="auto">
          <a:xfrm>
            <a:off x="450850" y="719138"/>
            <a:ext cx="3678238"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r">
              <a:lnSpc>
                <a:spcPts val="1300"/>
              </a:lnSpc>
            </a:pPr>
            <a:r>
              <a:rPr lang="de-DE" altLang="de-DE" sz="1100" b="1">
                <a:latin typeface="Arial" panose="020B0604020202020204" pitchFamily="34" charset="0"/>
              </a:rPr>
              <a:t>Ressort Sozialer Zusammenhalt, </a:t>
            </a:r>
          </a:p>
          <a:p>
            <a:pPr algn="r">
              <a:lnSpc>
                <a:spcPts val="1300"/>
              </a:lnSpc>
            </a:pPr>
            <a:r>
              <a:rPr lang="de-DE" altLang="de-DE" sz="1100" b="1">
                <a:latin typeface="Arial" panose="020B0604020202020204" pitchFamily="34" charset="0"/>
              </a:rPr>
              <a:t>Familie, Senioren, Genossenschaften und Ehrenamt</a:t>
            </a:r>
            <a:endParaRPr lang="de-DE" altLang="de-DE" sz="1100">
              <a:latin typeface="Arial" panose="020B0604020202020204" pitchFamily="34" charset="0"/>
            </a:endParaRPr>
          </a:p>
        </p:txBody>
      </p:sp>
      <p:sp>
        <p:nvSpPr>
          <p:cNvPr id="7177" name="Text Box 24">
            <a:extLst>
              <a:ext uri="{FF2B5EF4-FFF2-40B4-BE49-F238E27FC236}">
                <a16:creationId xmlns:a16="http://schemas.microsoft.com/office/drawing/2014/main" id="{16BEC748-C4F1-AB10-1696-21F4E7CBAA65}"/>
              </a:ext>
            </a:extLst>
          </p:cNvPr>
          <p:cNvSpPr txBox="1">
            <a:spLocks noChangeArrowheads="1"/>
          </p:cNvSpPr>
          <p:nvPr/>
        </p:nvSpPr>
        <p:spPr bwMode="auto">
          <a:xfrm>
            <a:off x="1316038" y="1179513"/>
            <a:ext cx="273526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r">
              <a:lnSpc>
                <a:spcPts val="1200"/>
              </a:lnSpc>
            </a:pPr>
            <a:r>
              <a:rPr lang="de-DE" altLang="de-DE" sz="1100">
                <a:latin typeface="Arial" panose="020B0604020202020204" pitchFamily="34" charset="0"/>
              </a:rPr>
              <a:t>Amt für Freiwilligenwesen und Solidarität</a:t>
            </a:r>
          </a:p>
        </p:txBody>
      </p:sp>
      <p:sp>
        <p:nvSpPr>
          <p:cNvPr id="7178" name="Text Box 25">
            <a:extLst>
              <a:ext uri="{FF2B5EF4-FFF2-40B4-BE49-F238E27FC236}">
                <a16:creationId xmlns:a16="http://schemas.microsoft.com/office/drawing/2014/main" id="{50C18F8C-2049-0CE4-269C-C5BB74C5A50C}"/>
              </a:ext>
            </a:extLst>
          </p:cNvPr>
          <p:cNvSpPr txBox="1">
            <a:spLocks noChangeArrowheads="1"/>
          </p:cNvSpPr>
          <p:nvPr/>
        </p:nvSpPr>
        <p:spPr bwMode="auto">
          <a:xfrm>
            <a:off x="5037138" y="1158875"/>
            <a:ext cx="216852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nSpc>
                <a:spcPts val="1200"/>
              </a:lnSpc>
            </a:pPr>
            <a:r>
              <a:rPr lang="it-IT" altLang="de-DE" sz="1100">
                <a:latin typeface="Arial" panose="020B0604020202020204" pitchFamily="34" charset="0"/>
              </a:rPr>
              <a:t>Ufficio Volontariato e solidarietà</a:t>
            </a:r>
          </a:p>
        </p:txBody>
      </p:sp>
      <p:sp>
        <p:nvSpPr>
          <p:cNvPr id="4108" name="Text Box 29">
            <a:extLst>
              <a:ext uri="{FF2B5EF4-FFF2-40B4-BE49-F238E27FC236}">
                <a16:creationId xmlns:a16="http://schemas.microsoft.com/office/drawing/2014/main" id="{E12D8711-DE25-5D37-62D8-3530FF58520E}"/>
              </a:ext>
            </a:extLst>
          </p:cNvPr>
          <p:cNvSpPr txBox="1">
            <a:spLocks noChangeArrowheads="1"/>
          </p:cNvSpPr>
          <p:nvPr/>
        </p:nvSpPr>
        <p:spPr bwMode="auto">
          <a:xfrm>
            <a:off x="637733" y="2743926"/>
            <a:ext cx="8091488" cy="3139321"/>
          </a:xfrm>
          <a:prstGeom prst="rect">
            <a:avLst/>
          </a:prstGeom>
          <a:noFill/>
          <a:ln>
            <a:noFill/>
          </a:ln>
          <a:effec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285750" indent="-285750">
              <a:lnSpc>
                <a:spcPct val="200000"/>
              </a:lnSpc>
              <a:buFont typeface="Arial" panose="020B0604020202020204" pitchFamily="34" charset="0"/>
              <a:buChar char="•"/>
              <a:defRPr/>
            </a:pPr>
            <a:r>
              <a:rPr lang="de-DE" sz="1800">
                <a:solidFill>
                  <a:srgbClr val="000000"/>
                </a:solidFill>
                <a:latin typeface="Calibri" panose="020F0502020204030204" pitchFamily="34" charset="0"/>
                <a:cs typeface="Calibri" panose="020F0502020204030204" pitchFamily="34" charset="0"/>
              </a:rPr>
              <a:t>bietet Informationen und Beratungen zum Vereinswesen und zur Ehrenamtlichkeit an</a:t>
            </a:r>
          </a:p>
          <a:p>
            <a:pPr marL="285750" indent="-285750">
              <a:lnSpc>
                <a:spcPct val="200000"/>
              </a:lnSpc>
              <a:buFont typeface="Arial" panose="020B0604020202020204" pitchFamily="34" charset="0"/>
              <a:buChar char="•"/>
              <a:defRPr/>
            </a:pPr>
            <a:r>
              <a:rPr lang="de-DE" sz="1800">
                <a:solidFill>
                  <a:srgbClr val="000000"/>
                </a:solidFill>
                <a:latin typeface="Calibri" panose="020F0502020204030204" pitchFamily="34" charset="0"/>
                <a:cs typeface="Calibri" panose="020F0502020204030204" pitchFamily="34" charset="0"/>
              </a:rPr>
              <a:t>ist als „Landesbüro des staatlichen Einheitsregisters des Dritten Sektors“ für die Führung des Runts-Registers in Südtirol zuständig</a:t>
            </a:r>
          </a:p>
          <a:p>
            <a:pPr marL="285750" indent="-285750">
              <a:lnSpc>
                <a:spcPct val="200000"/>
              </a:lnSpc>
              <a:buFont typeface="Arial" panose="020B0604020202020204" pitchFamily="34" charset="0"/>
              <a:buChar char="•"/>
              <a:defRPr/>
            </a:pPr>
            <a:r>
              <a:rPr lang="de-DE" sz="1800">
                <a:solidFill>
                  <a:srgbClr val="000000"/>
                </a:solidFill>
                <a:latin typeface="Calibri" panose="020F0502020204030204" pitchFamily="34" charset="0"/>
                <a:cs typeface="Calibri" panose="020F0502020204030204" pitchFamily="34" charset="0"/>
              </a:rPr>
              <a:t>führt das Landesregister der juristischen Personen</a:t>
            </a:r>
          </a:p>
          <a:p>
            <a:pPr>
              <a:defRPr/>
            </a:pPr>
            <a:endParaRPr lang="de-DE" sz="1800">
              <a:solidFill>
                <a:srgbClr val="000000"/>
              </a:solidFill>
              <a:latin typeface="Arial" panose="020B0604020202020204" pitchFamily="34" charset="0"/>
            </a:endParaRPr>
          </a:p>
        </p:txBody>
      </p:sp>
      <p:pic>
        <p:nvPicPr>
          <p:cNvPr id="7183" name="Picture 38">
            <a:extLst>
              <a:ext uri="{FF2B5EF4-FFF2-40B4-BE49-F238E27FC236}">
                <a16:creationId xmlns:a16="http://schemas.microsoft.com/office/drawing/2014/main" id="{0EC64FAB-CE98-3EF3-8C24-A2C3EE18F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050" y="358775"/>
            <a:ext cx="71913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25AFF881-B013-03D1-1A6B-91BC174FDB80}"/>
              </a:ext>
            </a:extLst>
          </p:cNvPr>
          <p:cNvSpPr/>
          <p:nvPr/>
        </p:nvSpPr>
        <p:spPr>
          <a:xfrm>
            <a:off x="211138" y="262700"/>
            <a:ext cx="8774112" cy="1293722"/>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7179" name="Text Box 28">
            <a:extLst>
              <a:ext uri="{FF2B5EF4-FFF2-40B4-BE49-F238E27FC236}">
                <a16:creationId xmlns:a16="http://schemas.microsoft.com/office/drawing/2014/main" id="{4316C8E5-681C-9FA8-B4DB-9D37DEA9748D}"/>
              </a:ext>
            </a:extLst>
          </p:cNvPr>
          <p:cNvSpPr txBox="1">
            <a:spLocks noChangeArrowheads="1"/>
          </p:cNvSpPr>
          <p:nvPr/>
        </p:nvSpPr>
        <p:spPr bwMode="auto">
          <a:xfrm>
            <a:off x="552450" y="604838"/>
            <a:ext cx="8091488" cy="158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lnSpc>
                <a:spcPts val="4000"/>
              </a:lnSpc>
            </a:pPr>
            <a:r>
              <a:rPr lang="de-DE" altLang="de-DE" sz="2400" b="1">
                <a:solidFill>
                  <a:srgbClr val="000000"/>
                </a:solidFill>
                <a:latin typeface="Calibri" panose="020F0502020204030204" pitchFamily="34" charset="0"/>
                <a:cs typeface="Calibri" panose="020F0502020204030204" pitchFamily="34" charset="0"/>
              </a:rPr>
              <a:t>Tätigkeit des</a:t>
            </a:r>
          </a:p>
          <a:p>
            <a:pPr algn="ctr">
              <a:lnSpc>
                <a:spcPts val="4000"/>
              </a:lnSpc>
            </a:pPr>
            <a:r>
              <a:rPr lang="de-DE" altLang="de-DE" sz="2400" b="1">
                <a:solidFill>
                  <a:srgbClr val="000000"/>
                </a:solidFill>
                <a:latin typeface="Calibri" panose="020F0502020204030204" pitchFamily="34" charset="0"/>
                <a:cs typeface="Calibri" panose="020F0502020204030204" pitchFamily="34" charset="0"/>
              </a:rPr>
              <a:t>Amtes für Freiwilligenwesen und Solidarität</a:t>
            </a:r>
          </a:p>
          <a:p>
            <a:pPr algn="ctr">
              <a:lnSpc>
                <a:spcPts val="4000"/>
              </a:lnSpc>
            </a:pPr>
            <a:r>
              <a:rPr lang="de-DE" altLang="de-DE" sz="2400" b="1">
                <a:solidFill>
                  <a:srgbClr val="000000"/>
                </a:solidFill>
                <a:latin typeface="Calibri" panose="020F0502020204030204" pitchFamily="34" charset="0"/>
                <a:cs typeface="Calibri" panose="020F0502020204030204" pitchFamily="34" charset="0"/>
              </a:rPr>
              <a:t>im Bereich Register und Ehrenamt</a:t>
            </a:r>
            <a:endParaRPr lang="de-DE" altLang="de-DE" sz="4800" b="1">
              <a:latin typeface="Calibri" panose="020F0502020204030204" pitchFamily="34" charset="0"/>
              <a:cs typeface="Calibri" panose="020F0502020204030204" pitchFamily="34" charset="0"/>
            </a:endParaRPr>
          </a:p>
        </p:txBody>
      </p:sp>
      <p:sp>
        <p:nvSpPr>
          <p:cNvPr id="4" name="Rechteck 3">
            <a:extLst>
              <a:ext uri="{FF2B5EF4-FFF2-40B4-BE49-F238E27FC236}">
                <a16:creationId xmlns:a16="http://schemas.microsoft.com/office/drawing/2014/main" id="{E9F07550-FBC2-7313-889D-0898CF671C62}"/>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5" name="Grafik 4">
            <a:extLst>
              <a:ext uri="{FF2B5EF4-FFF2-40B4-BE49-F238E27FC236}">
                <a16:creationId xmlns:a16="http://schemas.microsoft.com/office/drawing/2014/main" id="{4B2E03AD-E268-CB82-D4A8-81A175CBD86E}"/>
              </a:ext>
            </a:extLst>
          </p:cNvPr>
          <p:cNvPicPr>
            <a:picLocks noChangeAspect="1"/>
          </p:cNvPicPr>
          <p:nvPr/>
        </p:nvPicPr>
        <p:blipFill>
          <a:blip r:embed="rId4"/>
          <a:stretch>
            <a:fillRect/>
          </a:stretch>
        </p:blipFill>
        <p:spPr>
          <a:xfrm>
            <a:off x="8512349" y="6306958"/>
            <a:ext cx="348769" cy="405300"/>
          </a:xfrm>
          <a:prstGeom prst="rect">
            <a:avLst/>
          </a:prstGeom>
        </p:spPr>
      </p:pic>
      <p:sp>
        <p:nvSpPr>
          <p:cNvPr id="3" name="Rechteck 2">
            <a:extLst>
              <a:ext uri="{FF2B5EF4-FFF2-40B4-BE49-F238E27FC236}">
                <a16:creationId xmlns:a16="http://schemas.microsoft.com/office/drawing/2014/main" id="{95C0D8C9-4792-6560-A888-9DC0E2E0FA34}"/>
              </a:ext>
            </a:extLst>
          </p:cNvPr>
          <p:cNvSpPr/>
          <p:nvPr/>
        </p:nvSpPr>
        <p:spPr>
          <a:xfrm>
            <a:off x="8034705" y="6361190"/>
            <a:ext cx="449419"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-1-</a:t>
            </a:r>
            <a:endParaRPr lang="de-DE"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8B1FCA6-092E-56E1-881F-14B4DD56F86C}"/>
              </a:ext>
            </a:extLst>
          </p:cNvPr>
          <p:cNvSpPr>
            <a:spLocks noGrp="1"/>
          </p:cNvSpPr>
          <p:nvPr>
            <p:ph idx="1"/>
          </p:nvPr>
        </p:nvSpPr>
        <p:spPr>
          <a:xfrm>
            <a:off x="628650" y="1408370"/>
            <a:ext cx="7886700" cy="5243389"/>
          </a:xfrm>
        </p:spPr>
        <p:txBody>
          <a:bodyPr lIns="91440" tIns="45720" rIns="91440" bIns="45720" anchor="t"/>
          <a:lstStyle/>
          <a:p>
            <a:pPr marL="0" indent="0" algn="ctr" fontAlgn="ctr">
              <a:lnSpc>
                <a:spcPts val="2100"/>
              </a:lnSpc>
              <a:spcBef>
                <a:spcPts val="0"/>
              </a:spcBef>
              <a:buNone/>
              <a:defRPr/>
            </a:pPr>
            <a:endParaRPr lang="de-DE" sz="1400" b="1">
              <a:latin typeface="Calibri" panose="020F0502020204030204" pitchFamily="34" charset="0"/>
              <a:ea typeface="Calibri"/>
              <a:cs typeface="Calibri" panose="020F0502020204030204" pitchFamily="34" charset="0"/>
            </a:endParaRPr>
          </a:p>
          <a:p>
            <a:pPr algn="just" fontAlgn="ctr">
              <a:lnSpc>
                <a:spcPts val="2300"/>
              </a:lnSpc>
              <a:spcBef>
                <a:spcPts val="0"/>
              </a:spcBef>
              <a:buFont typeface="Arial" panose="020B0604020202020204" pitchFamily="34" charset="0"/>
              <a:buChar char="•"/>
              <a:tabLst>
                <a:tab pos="2152650" algn="l"/>
              </a:tabLst>
              <a:defRPr/>
            </a:pPr>
            <a:endParaRPr lang="de-DE" sz="1400" b="1">
              <a:latin typeface="Calibri" panose="020F0502020204030204" pitchFamily="34" charset="0"/>
              <a:cs typeface="Calibri" panose="020F0502020204030204" pitchFamily="34" charset="0"/>
            </a:endParaRPr>
          </a:p>
          <a:p>
            <a:pPr algn="just" fontAlgn="ctr">
              <a:lnSpc>
                <a:spcPts val="2300"/>
              </a:lnSpc>
              <a:spcBef>
                <a:spcPts val="0"/>
              </a:spcBef>
              <a:buFont typeface="Arial" panose="020B0604020202020204" pitchFamily="34" charset="0"/>
              <a:buChar char="•"/>
              <a:defRPr/>
            </a:pPr>
            <a:endParaRPr lang="de-DE" sz="1400">
              <a:latin typeface="Calibri"/>
              <a:ea typeface="Calibri"/>
              <a:cs typeface="Calibri"/>
            </a:endParaRPr>
          </a:p>
          <a:p>
            <a:pPr marL="0" indent="0" algn="just">
              <a:lnSpc>
                <a:spcPts val="2300"/>
              </a:lnSpc>
              <a:spcBef>
                <a:spcPts val="0"/>
              </a:spcBef>
              <a:buNone/>
              <a:defRPr/>
            </a:pPr>
            <a:endParaRPr lang="de-DE" sz="1400">
              <a:latin typeface="Calibri"/>
              <a:ea typeface="Calibri"/>
              <a:cs typeface="Calibri"/>
            </a:endParaRPr>
          </a:p>
          <a:p>
            <a:pPr marL="0" indent="0" algn="just">
              <a:lnSpc>
                <a:spcPts val="2300"/>
              </a:lnSpc>
              <a:spcBef>
                <a:spcPts val="0"/>
              </a:spcBef>
              <a:buNone/>
              <a:defRPr/>
            </a:pPr>
            <a:endParaRPr lang="de-DE" sz="1400">
              <a:latin typeface="Calibri"/>
              <a:ea typeface="Calibri"/>
              <a:cs typeface="Calibri"/>
            </a:endParaRPr>
          </a:p>
          <a:p>
            <a:pPr algn="just" fontAlgn="ctr">
              <a:lnSpc>
                <a:spcPts val="2300"/>
              </a:lnSpc>
              <a:spcBef>
                <a:spcPts val="0"/>
              </a:spcBef>
              <a:buFont typeface="Arial" panose="020B0604020202020204" pitchFamily="34" charset="0"/>
              <a:buChar char="•"/>
              <a:defRPr/>
            </a:pPr>
            <a:endParaRPr lang="de-DE" sz="1400" b="1">
              <a:highlight>
                <a:srgbClr val="FFFFCC"/>
              </a:highlight>
              <a:latin typeface="Calibri"/>
              <a:ea typeface="Calibri"/>
              <a:cs typeface="Calibri"/>
            </a:endParaRPr>
          </a:p>
          <a:p>
            <a:pPr algn="just">
              <a:lnSpc>
                <a:spcPts val="2300"/>
              </a:lnSpc>
              <a:spcBef>
                <a:spcPts val="0"/>
              </a:spcBef>
              <a:buFont typeface="Arial" panose="020B0604020202020204" pitchFamily="34" charset="0"/>
              <a:buChar char="•"/>
              <a:defRPr/>
            </a:pPr>
            <a:endParaRPr lang="de-DE" sz="1400" b="1">
              <a:highlight>
                <a:srgbClr val="FFFFCC"/>
              </a:highlight>
              <a:latin typeface="Calibri"/>
              <a:ea typeface="Calibri"/>
              <a:cs typeface="Calibri"/>
            </a:endParaRPr>
          </a:p>
          <a:p>
            <a:pPr algn="just">
              <a:lnSpc>
                <a:spcPts val="2300"/>
              </a:lnSpc>
              <a:spcBef>
                <a:spcPts val="0"/>
              </a:spcBef>
              <a:buFont typeface="Arial" panose="020B0604020202020204" pitchFamily="34" charset="0"/>
              <a:buChar char="•"/>
              <a:defRPr/>
            </a:pPr>
            <a:endParaRPr lang="de-DE" sz="1400" b="1">
              <a:highlight>
                <a:srgbClr val="FFFFCC"/>
              </a:highlight>
              <a:latin typeface="Calibri"/>
              <a:ea typeface="Calibri"/>
              <a:cs typeface="Calibri"/>
            </a:endParaRPr>
          </a:p>
          <a:p>
            <a:pPr algn="just">
              <a:lnSpc>
                <a:spcPts val="2300"/>
              </a:lnSpc>
              <a:spcBef>
                <a:spcPts val="0"/>
              </a:spcBef>
              <a:buFont typeface="Arial" panose="020B0604020202020204" pitchFamily="34" charset="0"/>
              <a:buChar char="•"/>
              <a:defRPr/>
            </a:pPr>
            <a:endParaRPr lang="de-DE" sz="1400" b="1">
              <a:highlight>
                <a:srgbClr val="FFFFCC"/>
              </a:highlight>
              <a:latin typeface="Calibri"/>
              <a:ea typeface="Calibri"/>
              <a:cs typeface="Calibri"/>
            </a:endParaRPr>
          </a:p>
          <a:p>
            <a:pPr algn="just">
              <a:lnSpc>
                <a:spcPts val="2300"/>
              </a:lnSpc>
              <a:spcBef>
                <a:spcPts val="0"/>
              </a:spcBef>
              <a:buFont typeface="Arial" panose="020B0604020202020204" pitchFamily="34" charset="0"/>
              <a:buChar char="•"/>
              <a:defRPr/>
            </a:pPr>
            <a:endParaRPr lang="de-DE" sz="1400" b="1">
              <a:highlight>
                <a:srgbClr val="FFFFCC"/>
              </a:highlight>
              <a:latin typeface="Calibri"/>
              <a:ea typeface="Calibri"/>
              <a:cs typeface="Calibri"/>
            </a:endParaRPr>
          </a:p>
          <a:p>
            <a:pPr algn="just">
              <a:lnSpc>
                <a:spcPts val="2300"/>
              </a:lnSpc>
              <a:spcBef>
                <a:spcPts val="0"/>
              </a:spcBef>
              <a:buFont typeface="Arial" panose="020B0604020202020204" pitchFamily="34" charset="0"/>
              <a:buChar char="•"/>
              <a:defRPr/>
            </a:pPr>
            <a:endParaRPr lang="de-DE" sz="1400" b="1">
              <a:highlight>
                <a:srgbClr val="FFFFCC"/>
              </a:highlight>
              <a:latin typeface="Calibri"/>
              <a:ea typeface="Calibri"/>
              <a:cs typeface="Calibri"/>
            </a:endParaRPr>
          </a:p>
          <a:p>
            <a:pPr algn="just">
              <a:lnSpc>
                <a:spcPts val="2300"/>
              </a:lnSpc>
              <a:spcBef>
                <a:spcPts val="0"/>
              </a:spcBef>
              <a:buFont typeface="Arial" panose="020B0604020202020204" pitchFamily="34" charset="0"/>
              <a:buChar char="•"/>
              <a:defRPr/>
            </a:pPr>
            <a:endParaRPr lang="de-DE" sz="1400" b="1">
              <a:highlight>
                <a:srgbClr val="FFFFCC"/>
              </a:highlight>
              <a:latin typeface="Calibri"/>
              <a:ea typeface="Calibri"/>
              <a:cs typeface="Calibri"/>
            </a:endParaRPr>
          </a:p>
          <a:p>
            <a:pPr algn="just">
              <a:lnSpc>
                <a:spcPts val="2300"/>
              </a:lnSpc>
              <a:spcBef>
                <a:spcPts val="0"/>
              </a:spcBef>
              <a:buFont typeface="Arial" panose="020B0604020202020204" pitchFamily="34" charset="0"/>
              <a:buChar char="•"/>
              <a:defRPr/>
            </a:pPr>
            <a:endParaRPr lang="de-DE" sz="1400" b="1">
              <a:highlight>
                <a:srgbClr val="FFFFCC"/>
              </a:highlight>
              <a:latin typeface="Calibri"/>
              <a:ea typeface="Calibri"/>
              <a:cs typeface="Calibri"/>
            </a:endParaRPr>
          </a:p>
          <a:p>
            <a:pPr marL="0" indent="0" algn="just">
              <a:lnSpc>
                <a:spcPts val="2300"/>
              </a:lnSpc>
              <a:spcBef>
                <a:spcPts val="0"/>
              </a:spcBef>
              <a:buNone/>
              <a:defRPr/>
            </a:pPr>
            <a:endParaRPr lang="de-DE" sz="1400">
              <a:highlight>
                <a:srgbClr val="FFFFCC"/>
              </a:highlight>
              <a:latin typeface="Calibri"/>
              <a:ea typeface="Calibri"/>
              <a:cs typeface="Calibri"/>
            </a:endParaRPr>
          </a:p>
          <a:p>
            <a:pPr marL="0" indent="0" algn="just">
              <a:lnSpc>
                <a:spcPts val="2300"/>
              </a:lnSpc>
              <a:spcBef>
                <a:spcPts val="0"/>
              </a:spcBef>
              <a:buFont typeface="Arial" panose="020B0604020202020204" pitchFamily="34" charset="0"/>
              <a:buNone/>
              <a:defRPr/>
            </a:pPr>
            <a:endParaRPr lang="de-DE" sz="1400">
              <a:highlight>
                <a:srgbClr val="FFFFCC"/>
              </a:highlight>
              <a:latin typeface="Calibri"/>
              <a:ea typeface="Calibri"/>
              <a:cs typeface="Calibri"/>
            </a:endParaRPr>
          </a:p>
          <a:p>
            <a:pPr marL="0" indent="0" algn="just">
              <a:buNone/>
              <a:defRPr/>
            </a:pPr>
            <a:endParaRPr lang="de-DE" sz="1700">
              <a:latin typeface="Arial" panose="020B0604020202020204" pitchFamily="34" charset="0"/>
              <a:cs typeface="Arial" panose="020B0604020202020204" pitchFamily="34" charset="0"/>
            </a:endParaRPr>
          </a:p>
          <a:p>
            <a:pPr marL="0" indent="0" algn="just">
              <a:buNone/>
              <a:defRPr/>
            </a:pPr>
            <a:endParaRPr lang="de-DE" sz="1700">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7FEB98F4-0B3D-7914-9342-5CFFBC359ED7}"/>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 name="Grafik 9">
            <a:extLst>
              <a:ext uri="{FF2B5EF4-FFF2-40B4-BE49-F238E27FC236}">
                <a16:creationId xmlns:a16="http://schemas.microsoft.com/office/drawing/2014/main" id="{916BFF85-5C03-B00B-F91A-FD99CA37247F}"/>
              </a:ext>
            </a:extLst>
          </p:cNvPr>
          <p:cNvPicPr>
            <a:picLocks noChangeAspect="1"/>
          </p:cNvPicPr>
          <p:nvPr/>
        </p:nvPicPr>
        <p:blipFill>
          <a:blip r:embed="rId2"/>
          <a:stretch>
            <a:fillRect/>
          </a:stretch>
        </p:blipFill>
        <p:spPr>
          <a:xfrm>
            <a:off x="8512349" y="6306958"/>
            <a:ext cx="348769" cy="405300"/>
          </a:xfrm>
          <a:prstGeom prst="rect">
            <a:avLst/>
          </a:prstGeom>
        </p:spPr>
      </p:pic>
      <p:sp>
        <p:nvSpPr>
          <p:cNvPr id="11" name="Rechteck 10">
            <a:extLst>
              <a:ext uri="{FF2B5EF4-FFF2-40B4-BE49-F238E27FC236}">
                <a16:creationId xmlns:a16="http://schemas.microsoft.com/office/drawing/2014/main" id="{6603580B-1FB2-FB2E-7AE5-556BB03DAB11}"/>
              </a:ext>
            </a:extLst>
          </p:cNvPr>
          <p:cNvSpPr/>
          <p:nvPr/>
        </p:nvSpPr>
        <p:spPr bwMode="auto">
          <a:xfrm>
            <a:off x="628650" y="1823228"/>
            <a:ext cx="8091604" cy="65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6" name="Textfeld 4">
            <a:extLst>
              <a:ext uri="{FF2B5EF4-FFF2-40B4-BE49-F238E27FC236}">
                <a16:creationId xmlns:a16="http://schemas.microsoft.com/office/drawing/2014/main" id="{C7A13A5A-AD75-F348-E4FB-46EC4982E1B0}"/>
              </a:ext>
            </a:extLst>
          </p:cNvPr>
          <p:cNvSpPr txBox="1"/>
          <p:nvPr/>
        </p:nvSpPr>
        <p:spPr>
          <a:xfrm>
            <a:off x="1062930" y="2208628"/>
            <a:ext cx="7461483" cy="360933"/>
          </a:xfrm>
          <a:prstGeom prst="rect">
            <a:avLst/>
          </a:prstGeom>
          <a:solidFill>
            <a:srgbClr val="FFEFEF"/>
          </a:solidFill>
          <a:ln>
            <a:solidFill>
              <a:schemeClr val="bg1">
                <a:lumMod val="50000"/>
              </a:schemeClr>
            </a:solidFill>
          </a:ln>
        </p:spPr>
        <p:txBody>
          <a:bodyPr wrap="square" lIns="91440" tIns="45720" rIns="91440" bIns="45720" rtlCol="0" anchor="t">
            <a:spAutoFit/>
          </a:bodyPr>
          <a:lstStyle/>
          <a:p>
            <a:pPr algn="just">
              <a:lnSpc>
                <a:spcPts val="2300"/>
              </a:lnSpc>
              <a:spcBef>
                <a:spcPts val="0"/>
              </a:spcBef>
              <a:defRPr/>
            </a:pPr>
            <a:r>
              <a:rPr lang="de-DE" sz="1400" b="1">
                <a:latin typeface="Calibri"/>
                <a:ea typeface="Calibri"/>
                <a:cs typeface="Calibri"/>
                <a:sym typeface="Wingdings" panose="05000000000000000000" pitchFamily="2" charset="2"/>
              </a:rPr>
              <a:t>richtige Bezeichnung</a:t>
            </a:r>
            <a:r>
              <a:rPr lang="de-DE" sz="1400">
                <a:latin typeface="Calibri"/>
                <a:ea typeface="Calibri"/>
                <a:cs typeface="Calibri"/>
                <a:sym typeface="Wingdings" panose="05000000000000000000" pitchFamily="2" charset="2"/>
              </a:rPr>
              <a:t>, je nach Sektion (z.B. Akronym EO, VFG, KDS) und passende </a:t>
            </a:r>
            <a:r>
              <a:rPr lang="de-DE" sz="1400" b="1">
                <a:latin typeface="Calibri"/>
                <a:ea typeface="Calibri"/>
                <a:cs typeface="Calibri"/>
                <a:sym typeface="Wingdings" panose="05000000000000000000" pitchFamily="2" charset="2"/>
              </a:rPr>
              <a:t>Rechtsform</a:t>
            </a:r>
            <a:endParaRPr lang="en-US" sz="1400" b="1">
              <a:latin typeface="Calibri"/>
              <a:ea typeface="Calibri"/>
              <a:cs typeface="Calibri"/>
            </a:endParaRPr>
          </a:p>
        </p:txBody>
      </p:sp>
      <p:sp>
        <p:nvSpPr>
          <p:cNvPr id="8" name="Textfeld 4">
            <a:extLst>
              <a:ext uri="{FF2B5EF4-FFF2-40B4-BE49-F238E27FC236}">
                <a16:creationId xmlns:a16="http://schemas.microsoft.com/office/drawing/2014/main" id="{80F129F2-7E8E-1041-B368-4AA81A52C0D7}"/>
              </a:ext>
            </a:extLst>
          </p:cNvPr>
          <p:cNvSpPr txBox="1"/>
          <p:nvPr/>
        </p:nvSpPr>
        <p:spPr>
          <a:xfrm>
            <a:off x="1062930" y="2701831"/>
            <a:ext cx="7461483" cy="1005340"/>
          </a:xfrm>
          <a:prstGeom prst="rect">
            <a:avLst/>
          </a:prstGeom>
          <a:solidFill>
            <a:srgbClr val="FFEFEF"/>
          </a:solidFill>
          <a:ln>
            <a:solidFill>
              <a:schemeClr val="bg1">
                <a:lumMod val="50000"/>
              </a:schemeClr>
            </a:solidFill>
          </a:ln>
        </p:spPr>
        <p:txBody>
          <a:bodyPr wrap="square" lIns="91440" tIns="45720" rIns="91440" bIns="45720" rtlCol="0" anchor="t">
            <a:spAutoFit/>
          </a:bodyPr>
          <a:lstStyle/>
          <a:p>
            <a:pPr algn="just">
              <a:lnSpc>
                <a:spcPts val="1800"/>
              </a:lnSpc>
              <a:spcBef>
                <a:spcPts val="0"/>
              </a:spcBef>
              <a:defRPr/>
            </a:pPr>
            <a:r>
              <a:rPr lang="de-DE" sz="1400" b="1">
                <a:latin typeface="Calibri"/>
                <a:ea typeface="Calibri"/>
                <a:cs typeface="Calibri"/>
                <a:sym typeface="Wingdings" panose="05000000000000000000" pitchFamily="2" charset="2"/>
              </a:rPr>
              <a:t>Mindestanzahl der Mitglieder </a:t>
            </a:r>
            <a:r>
              <a:rPr lang="de-DE" sz="1400">
                <a:latin typeface="Calibri"/>
                <a:ea typeface="Calibri"/>
                <a:cs typeface="Calibri"/>
                <a:sym typeface="Wingdings" panose="05000000000000000000" pitchFamily="2" charset="2"/>
              </a:rPr>
              <a:t>vorhanden (z.B. mindestens 7 physische Personen in den Sektionen EO und VFG) und </a:t>
            </a:r>
            <a:r>
              <a:rPr lang="de-DE" sz="1400" b="1">
                <a:latin typeface="Calibri"/>
                <a:ea typeface="Calibri"/>
                <a:cs typeface="Calibri"/>
                <a:sym typeface="Wingdings" panose="05000000000000000000" pitchFamily="2" charset="2"/>
              </a:rPr>
              <a:t>korrekte Zusammensetzung der Mitgliederstruktur</a:t>
            </a:r>
            <a:r>
              <a:rPr lang="de-DE" sz="1400">
                <a:latin typeface="Calibri"/>
                <a:ea typeface="Calibri"/>
                <a:cs typeface="Calibri"/>
                <a:sym typeface="Wingdings" panose="05000000000000000000" pitchFamily="2" charset="2"/>
              </a:rPr>
              <a:t>, falls es Mitgliedskörperschaften gibt (z.B. bei einer Eintragung in der Sektion ehrenamtliche Organisationen sind 2/3 der Mitgliedsorganisationen </a:t>
            </a:r>
            <a:r>
              <a:rPr lang="de-DE" sz="1400" err="1">
                <a:latin typeface="Calibri"/>
                <a:ea typeface="Calibri"/>
                <a:cs typeface="Calibri"/>
                <a:sym typeface="Wingdings" panose="05000000000000000000" pitchFamily="2" charset="2"/>
              </a:rPr>
              <a:t>EO's</a:t>
            </a:r>
            <a:r>
              <a:rPr lang="de-DE" sz="1400">
                <a:latin typeface="Calibri"/>
                <a:ea typeface="Calibri"/>
                <a:cs typeface="Calibri"/>
                <a:sym typeface="Wingdings" panose="05000000000000000000" pitchFamily="2" charset="2"/>
              </a:rPr>
              <a:t>) </a:t>
            </a:r>
            <a:endParaRPr lang="de-DE" sz="1400">
              <a:latin typeface="Calibri"/>
              <a:ea typeface="Calibri"/>
              <a:cs typeface="Calibri"/>
            </a:endParaRPr>
          </a:p>
        </p:txBody>
      </p:sp>
      <p:sp>
        <p:nvSpPr>
          <p:cNvPr id="16" name="Textfeld 4">
            <a:extLst>
              <a:ext uri="{FF2B5EF4-FFF2-40B4-BE49-F238E27FC236}">
                <a16:creationId xmlns:a16="http://schemas.microsoft.com/office/drawing/2014/main" id="{616D9AAA-83CE-E1CE-6886-E1320A8CD6F8}"/>
              </a:ext>
            </a:extLst>
          </p:cNvPr>
          <p:cNvSpPr txBox="1"/>
          <p:nvPr/>
        </p:nvSpPr>
        <p:spPr>
          <a:xfrm>
            <a:off x="1065768" y="3814166"/>
            <a:ext cx="7461483" cy="542521"/>
          </a:xfrm>
          <a:prstGeom prst="rect">
            <a:avLst/>
          </a:prstGeom>
          <a:solidFill>
            <a:srgbClr val="FFEFEF"/>
          </a:solidFill>
          <a:ln>
            <a:solidFill>
              <a:schemeClr val="bg1">
                <a:lumMod val="50000"/>
              </a:schemeClr>
            </a:solidFill>
          </a:ln>
        </p:spPr>
        <p:txBody>
          <a:bodyPr wrap="square" lIns="91440" tIns="45720" rIns="91440" bIns="45720" rtlCol="0" anchor="t">
            <a:spAutoFit/>
          </a:bodyPr>
          <a:lstStyle/>
          <a:p>
            <a:pPr algn="just">
              <a:lnSpc>
                <a:spcPts val="1800"/>
              </a:lnSpc>
              <a:spcBef>
                <a:spcPts val="0"/>
              </a:spcBef>
              <a:defRPr/>
            </a:pPr>
            <a:r>
              <a:rPr lang="de-DE" sz="1400" b="1">
                <a:latin typeface="Calibri"/>
                <a:ea typeface="Calibri"/>
                <a:cs typeface="Calibri"/>
                <a:sym typeface="Wingdings" panose="05000000000000000000" pitchFamily="2" charset="2"/>
              </a:rPr>
              <a:t>Gründungsakt und registriertes Statut </a:t>
            </a:r>
            <a:r>
              <a:rPr lang="de-DE" sz="1400">
                <a:latin typeface="Calibri"/>
                <a:ea typeface="Calibri"/>
                <a:cs typeface="Calibri"/>
                <a:sym typeface="Wingdings" panose="05000000000000000000" pitchFamily="2" charset="2"/>
              </a:rPr>
              <a:t>wurden</a:t>
            </a:r>
            <a:r>
              <a:rPr lang="de-DE" sz="1400" b="1">
                <a:latin typeface="Calibri"/>
                <a:ea typeface="Calibri"/>
                <a:cs typeface="Calibri"/>
                <a:sym typeface="Wingdings" panose="05000000000000000000" pitchFamily="2" charset="2"/>
              </a:rPr>
              <a:t> </a:t>
            </a:r>
            <a:r>
              <a:rPr lang="de-DE" sz="1400">
                <a:latin typeface="Calibri"/>
                <a:ea typeface="Calibri"/>
                <a:cs typeface="Calibri"/>
                <a:sym typeface="Wingdings" panose="05000000000000000000" pitchFamily="2" charset="2"/>
              </a:rPr>
              <a:t>im </a:t>
            </a:r>
            <a:r>
              <a:rPr lang="de-DE" sz="1400" err="1">
                <a:latin typeface="Calibri"/>
                <a:ea typeface="Calibri"/>
                <a:cs typeface="Calibri"/>
                <a:sym typeface="Wingdings" panose="05000000000000000000" pitchFamily="2" charset="2"/>
              </a:rPr>
              <a:t>Runts</a:t>
            </a:r>
            <a:r>
              <a:rPr lang="de-DE" sz="1400">
                <a:latin typeface="Calibri"/>
                <a:ea typeface="Calibri"/>
                <a:cs typeface="Calibri"/>
                <a:sym typeface="Wingdings" panose="05000000000000000000" pitchFamily="2" charset="2"/>
              </a:rPr>
              <a:t>-Portal hinterlegt und sind inhaltlich korrekt angepasst an die gesetzlichen Bestimmungen der jeweiligen Sektion</a:t>
            </a:r>
            <a:endParaRPr lang="en-US" sz="1400">
              <a:cs typeface="Times New Roman" panose="02020603050405020304" pitchFamily="18" charset="0"/>
            </a:endParaRPr>
          </a:p>
        </p:txBody>
      </p:sp>
      <p:sp>
        <p:nvSpPr>
          <p:cNvPr id="17" name="Ellipse 13">
            <a:extLst>
              <a:ext uri="{FF2B5EF4-FFF2-40B4-BE49-F238E27FC236}">
                <a16:creationId xmlns:a16="http://schemas.microsoft.com/office/drawing/2014/main" id="{A132C222-0F9B-6DA9-3F08-1E15C77D0146}"/>
              </a:ext>
            </a:extLst>
          </p:cNvPr>
          <p:cNvSpPr/>
          <p:nvPr/>
        </p:nvSpPr>
        <p:spPr bwMode="auto">
          <a:xfrm>
            <a:off x="665349" y="4645613"/>
            <a:ext cx="263326" cy="268588"/>
          </a:xfrm>
          <a:prstGeom prst="ellipse">
            <a:avLst/>
          </a:prstGeom>
          <a:solidFill>
            <a:srgbClr val="FF5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5" name="Ellipse 13">
            <a:extLst>
              <a:ext uri="{FF2B5EF4-FFF2-40B4-BE49-F238E27FC236}">
                <a16:creationId xmlns:a16="http://schemas.microsoft.com/office/drawing/2014/main" id="{7ED0A12A-E7C6-6710-9472-D7FBB85A1641}"/>
              </a:ext>
            </a:extLst>
          </p:cNvPr>
          <p:cNvSpPr/>
          <p:nvPr/>
        </p:nvSpPr>
        <p:spPr bwMode="auto">
          <a:xfrm>
            <a:off x="671130" y="3972558"/>
            <a:ext cx="263326" cy="268588"/>
          </a:xfrm>
          <a:prstGeom prst="ellipse">
            <a:avLst/>
          </a:prstGeom>
          <a:solidFill>
            <a:srgbClr val="FF5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9" name="Ellipse 13">
            <a:extLst>
              <a:ext uri="{FF2B5EF4-FFF2-40B4-BE49-F238E27FC236}">
                <a16:creationId xmlns:a16="http://schemas.microsoft.com/office/drawing/2014/main" id="{661455BF-E3D0-C72D-E716-6C7734829180}"/>
              </a:ext>
            </a:extLst>
          </p:cNvPr>
          <p:cNvSpPr/>
          <p:nvPr/>
        </p:nvSpPr>
        <p:spPr bwMode="auto">
          <a:xfrm>
            <a:off x="665349" y="2268937"/>
            <a:ext cx="263326" cy="268588"/>
          </a:xfrm>
          <a:prstGeom prst="ellipse">
            <a:avLst/>
          </a:prstGeom>
          <a:solidFill>
            <a:srgbClr val="FF5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4" name="Textfeld 4">
            <a:extLst>
              <a:ext uri="{FF2B5EF4-FFF2-40B4-BE49-F238E27FC236}">
                <a16:creationId xmlns:a16="http://schemas.microsoft.com/office/drawing/2014/main" id="{659CF1D2-C0FA-9D0A-8928-FBC00CC850C1}"/>
              </a:ext>
            </a:extLst>
          </p:cNvPr>
          <p:cNvSpPr txBox="1"/>
          <p:nvPr/>
        </p:nvSpPr>
        <p:spPr>
          <a:xfrm>
            <a:off x="1717422" y="1164816"/>
            <a:ext cx="5841051" cy="369332"/>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algn="ctr">
              <a:spcBef>
                <a:spcPts val="0"/>
              </a:spcBef>
              <a:defRPr/>
            </a:pPr>
            <a:r>
              <a:rPr lang="it-IT" sz="1800" b="1" err="1">
                <a:latin typeface="Calibri"/>
                <a:cs typeface="Calibri"/>
              </a:rPr>
              <a:t>Ordentliche</a:t>
            </a:r>
            <a:r>
              <a:rPr lang="it-IT" sz="1800" b="1">
                <a:latin typeface="Calibri"/>
                <a:cs typeface="Calibri"/>
              </a:rPr>
              <a:t> </a:t>
            </a:r>
            <a:r>
              <a:rPr lang="it-IT" sz="1800" b="1" err="1">
                <a:latin typeface="Calibri"/>
                <a:cs typeface="Calibri"/>
              </a:rPr>
              <a:t>Kontrollen</a:t>
            </a:r>
            <a:r>
              <a:rPr lang="it-IT" sz="1800" b="1">
                <a:latin typeface="Calibri"/>
                <a:cs typeface="Calibri"/>
              </a:rPr>
              <a:t> – </a:t>
            </a:r>
            <a:r>
              <a:rPr lang="it-IT" sz="1800" b="1" err="1">
                <a:latin typeface="Calibri"/>
                <a:cs typeface="Calibri"/>
              </a:rPr>
              <a:t>Was</a:t>
            </a:r>
            <a:r>
              <a:rPr lang="it-IT" sz="1800" b="1">
                <a:latin typeface="Calibri"/>
                <a:cs typeface="Calibri"/>
              </a:rPr>
              <a:t> </a:t>
            </a:r>
            <a:r>
              <a:rPr lang="it-IT" sz="1800" b="1" err="1">
                <a:latin typeface="Calibri"/>
                <a:cs typeface="Calibri"/>
              </a:rPr>
              <a:t>wird</a:t>
            </a:r>
            <a:r>
              <a:rPr lang="it-IT" sz="1800" b="1">
                <a:latin typeface="Calibri"/>
                <a:cs typeface="Calibri"/>
              </a:rPr>
              <a:t> </a:t>
            </a:r>
            <a:r>
              <a:rPr lang="it-IT" sz="1800" b="1" err="1">
                <a:latin typeface="Calibri"/>
                <a:cs typeface="Calibri"/>
              </a:rPr>
              <a:t>konkret</a:t>
            </a:r>
            <a:r>
              <a:rPr lang="it-IT" sz="1800" b="1">
                <a:latin typeface="Calibri"/>
                <a:cs typeface="Calibri"/>
              </a:rPr>
              <a:t> </a:t>
            </a:r>
            <a:r>
              <a:rPr lang="it-IT" sz="1800" b="1" err="1">
                <a:latin typeface="Calibri"/>
                <a:cs typeface="Calibri"/>
              </a:rPr>
              <a:t>kontrolliert</a:t>
            </a:r>
            <a:r>
              <a:rPr lang="it-IT" sz="1800" b="1">
                <a:latin typeface="Calibri"/>
                <a:cs typeface="Calibri"/>
              </a:rPr>
              <a:t>?</a:t>
            </a:r>
          </a:p>
        </p:txBody>
      </p:sp>
      <p:sp>
        <p:nvSpPr>
          <p:cNvPr id="9" name="Textfeld 4">
            <a:extLst>
              <a:ext uri="{FF2B5EF4-FFF2-40B4-BE49-F238E27FC236}">
                <a16:creationId xmlns:a16="http://schemas.microsoft.com/office/drawing/2014/main" id="{E7857132-6087-1DB9-0CA4-364112E2E780}"/>
              </a:ext>
            </a:extLst>
          </p:cNvPr>
          <p:cNvSpPr txBox="1"/>
          <p:nvPr/>
        </p:nvSpPr>
        <p:spPr>
          <a:xfrm>
            <a:off x="1074233" y="4487000"/>
            <a:ext cx="7461483" cy="710451"/>
          </a:xfrm>
          <a:prstGeom prst="rect">
            <a:avLst/>
          </a:prstGeom>
          <a:solidFill>
            <a:srgbClr val="FFEFEF"/>
          </a:solidFill>
          <a:ln>
            <a:solidFill>
              <a:schemeClr val="bg1">
                <a:lumMod val="50000"/>
              </a:schemeClr>
            </a:solidFill>
          </a:ln>
        </p:spPr>
        <p:txBody>
          <a:bodyPr wrap="square" lIns="91440" tIns="45720" rIns="91440" bIns="45720" rtlCol="0" anchor="t">
            <a:spAutoFit/>
          </a:bodyPr>
          <a:lstStyle/>
          <a:p>
            <a:pPr algn="just" fontAlgn="ctr">
              <a:lnSpc>
                <a:spcPts val="1600"/>
              </a:lnSpc>
              <a:spcBef>
                <a:spcPts val="0"/>
              </a:spcBef>
              <a:defRPr/>
            </a:pPr>
            <a:r>
              <a:rPr lang="de-DE" sz="1400">
                <a:latin typeface="Calibri" panose="020F0502020204030204" pitchFamily="34" charset="0"/>
                <a:cs typeface="Calibri" panose="020F0502020204030204" pitchFamily="34" charset="0"/>
              </a:rPr>
              <a:t>falls </a:t>
            </a:r>
            <a:r>
              <a:rPr lang="de-DE" sz="1400" b="1">
                <a:latin typeface="Calibri" panose="020F0502020204030204" pitchFamily="34" charset="0"/>
                <a:cs typeface="Calibri" panose="020F0502020204030204" pitchFamily="34" charset="0"/>
              </a:rPr>
              <a:t>weitere Tätigkeiten </a:t>
            </a:r>
            <a:r>
              <a:rPr lang="de-DE" sz="1400">
                <a:latin typeface="Calibri" panose="020F0502020204030204" pitchFamily="34" charset="0"/>
                <a:cs typeface="Calibri" panose="020F0502020204030204" pitchFamily="34" charset="0"/>
              </a:rPr>
              <a:t>ausgeübt wurden, sind diese auf der Grundlage einer eigenen Satzungsbestimmung sowie als Neben- und Hilfstätigkeit zu den Tätigkeiten von allgemeinem Interesse ausgeübt worden</a:t>
            </a:r>
          </a:p>
        </p:txBody>
      </p:sp>
      <p:sp>
        <p:nvSpPr>
          <p:cNvPr id="14" name="Ellipse 13">
            <a:extLst>
              <a:ext uri="{FF2B5EF4-FFF2-40B4-BE49-F238E27FC236}">
                <a16:creationId xmlns:a16="http://schemas.microsoft.com/office/drawing/2014/main" id="{28188452-27AD-C99C-DD6F-25CC0148BE48}"/>
              </a:ext>
            </a:extLst>
          </p:cNvPr>
          <p:cNvSpPr/>
          <p:nvPr/>
        </p:nvSpPr>
        <p:spPr bwMode="auto">
          <a:xfrm>
            <a:off x="665349" y="3058935"/>
            <a:ext cx="263326" cy="268588"/>
          </a:xfrm>
          <a:prstGeom prst="ellipse">
            <a:avLst/>
          </a:prstGeom>
          <a:solidFill>
            <a:srgbClr val="FF5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7" name="Textfeld 4">
            <a:extLst>
              <a:ext uri="{FF2B5EF4-FFF2-40B4-BE49-F238E27FC236}">
                <a16:creationId xmlns:a16="http://schemas.microsoft.com/office/drawing/2014/main" id="{323CAB69-1A07-534C-E995-016D34A6C295}"/>
              </a:ext>
            </a:extLst>
          </p:cNvPr>
          <p:cNvSpPr txBox="1"/>
          <p:nvPr/>
        </p:nvSpPr>
        <p:spPr>
          <a:xfrm>
            <a:off x="2375090" y="5350449"/>
            <a:ext cx="6160626" cy="677108"/>
          </a:xfrm>
          <a:prstGeom prst="rect">
            <a:avLst/>
          </a:prstGeom>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just">
              <a:spcBef>
                <a:spcPts val="0"/>
              </a:spcBef>
              <a:defRPr/>
            </a:pPr>
            <a:r>
              <a:rPr lang="de-DE" sz="1400" b="1">
                <a:solidFill>
                  <a:srgbClr val="FF0000"/>
                </a:solidFill>
                <a:latin typeface="Calibri"/>
                <a:ea typeface="Calibri"/>
                <a:cs typeface="Calibri"/>
                <a:sym typeface="Wingdings" panose="05000000000000000000" pitchFamily="2" charset="2"/>
              </a:rPr>
              <a:t>        </a:t>
            </a:r>
            <a:r>
              <a:rPr lang="de-DE" sz="1200" b="1">
                <a:solidFill>
                  <a:srgbClr val="C00000"/>
                </a:solidFill>
                <a:latin typeface="Calibri"/>
                <a:cs typeface="Calibri"/>
                <a:sym typeface="Wingdings" panose="05000000000000000000" pitchFamily="2" charset="2"/>
              </a:rPr>
              <a:t>rote Markierung = vereinfachte Kontrolle</a:t>
            </a:r>
          </a:p>
          <a:p>
            <a:pPr algn="just">
              <a:spcBef>
                <a:spcPts val="0"/>
              </a:spcBef>
              <a:defRPr/>
            </a:pPr>
            <a:r>
              <a:rPr lang="de-DE" sz="1200" b="1">
                <a:latin typeface="Calibri"/>
                <a:ea typeface="Calibri"/>
                <a:cs typeface="Calibri"/>
                <a:sym typeface="Wingdings" panose="05000000000000000000" pitchFamily="2" charset="2"/>
              </a:rPr>
              <a:t>         Körperschaften, mit max. 60.000 € an Einnahmen pro Jahr in den drei Jahren vor der </a:t>
            </a:r>
          </a:p>
          <a:p>
            <a:pPr algn="just">
              <a:spcBef>
                <a:spcPts val="0"/>
              </a:spcBef>
              <a:defRPr/>
            </a:pPr>
            <a:r>
              <a:rPr lang="de-DE" sz="1200" b="1">
                <a:latin typeface="Calibri"/>
                <a:ea typeface="Calibri"/>
                <a:cs typeface="Calibri"/>
                <a:sym typeface="Wingdings" panose="05000000000000000000" pitchFamily="2" charset="2"/>
              </a:rPr>
              <a:t>         Kontrolle werden nur in den </a:t>
            </a:r>
            <a:r>
              <a:rPr lang="de-DE" sz="1200" b="1">
                <a:solidFill>
                  <a:srgbClr val="C00000"/>
                </a:solidFill>
                <a:latin typeface="Calibri"/>
                <a:ea typeface="Calibri"/>
                <a:cs typeface="Calibri"/>
                <a:sym typeface="Wingdings" panose="05000000000000000000" pitchFamily="2" charset="2"/>
              </a:rPr>
              <a:t>rot markierten </a:t>
            </a:r>
            <a:r>
              <a:rPr lang="de-DE" sz="1200" b="1">
                <a:latin typeface="Calibri"/>
                <a:ea typeface="Calibri"/>
                <a:cs typeface="Calibri"/>
                <a:sym typeface="Wingdings" panose="05000000000000000000" pitchFamily="2" charset="2"/>
              </a:rPr>
              <a:t>Punkten kontrolliert</a:t>
            </a:r>
            <a:endParaRPr lang="en-US" sz="2400" b="1">
              <a:ea typeface="Calibri"/>
              <a:cs typeface="Times New Roman"/>
            </a:endParaRPr>
          </a:p>
        </p:txBody>
      </p:sp>
      <p:sp>
        <p:nvSpPr>
          <p:cNvPr id="12" name="Ellipse 11">
            <a:extLst>
              <a:ext uri="{FF2B5EF4-FFF2-40B4-BE49-F238E27FC236}">
                <a16:creationId xmlns:a16="http://schemas.microsoft.com/office/drawing/2014/main" id="{5E4C2E9A-EBA9-CD10-C2A9-9A34E4E5D2F6}"/>
              </a:ext>
            </a:extLst>
          </p:cNvPr>
          <p:cNvSpPr/>
          <p:nvPr/>
        </p:nvSpPr>
        <p:spPr bwMode="auto">
          <a:xfrm>
            <a:off x="2477215" y="5429735"/>
            <a:ext cx="197630" cy="188982"/>
          </a:xfrm>
          <a:prstGeom prst="ellipse">
            <a:avLst/>
          </a:prstGeom>
          <a:solidFill>
            <a:srgbClr val="FF5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8" name="Titel 1">
            <a:extLst>
              <a:ext uri="{FF2B5EF4-FFF2-40B4-BE49-F238E27FC236}">
                <a16:creationId xmlns:a16="http://schemas.microsoft.com/office/drawing/2014/main" id="{362306A7-8E4C-5BAF-E8EE-72BDB9D4CF42}"/>
              </a:ext>
            </a:extLst>
          </p:cNvPr>
          <p:cNvSpPr txBox="1">
            <a:spLocks noChangeArrowheads="1"/>
          </p:cNvSpPr>
          <p:nvPr/>
        </p:nvSpPr>
        <p:spPr bwMode="auto">
          <a:xfrm>
            <a:off x="628650" y="365125"/>
            <a:ext cx="7886700" cy="542925"/>
          </a:xfrm>
          <a:prstGeom prst="rect">
            <a:avLst/>
          </a:prstGeom>
          <a:solidFill>
            <a:srgbClr val="FFB3B3"/>
          </a:solidFill>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a:defRPr/>
            </a:pPr>
            <a:r>
              <a:rPr lang="de-DE" altLang="de-DE" sz="2600">
                <a:latin typeface="Calibri"/>
                <a:ea typeface="Calibri"/>
                <a:cs typeface="Calibri"/>
              </a:rPr>
              <a:t>3. Kontrollen im </a:t>
            </a:r>
            <a:r>
              <a:rPr lang="de-DE" altLang="de-DE" sz="2600" err="1">
                <a:latin typeface="Calibri"/>
                <a:ea typeface="Calibri"/>
                <a:cs typeface="Calibri"/>
              </a:rPr>
              <a:t>Runts</a:t>
            </a:r>
            <a:r>
              <a:rPr lang="de-DE" altLang="de-DE" sz="2600">
                <a:latin typeface="Calibri"/>
                <a:ea typeface="Calibri"/>
                <a:cs typeface="Calibri"/>
              </a:rPr>
              <a:t> – allgemeine Informationen</a:t>
            </a:r>
            <a:endParaRPr lang="it-IT"/>
          </a:p>
        </p:txBody>
      </p:sp>
      <p:sp>
        <p:nvSpPr>
          <p:cNvPr id="13" name="Rechteck 12">
            <a:extLst>
              <a:ext uri="{FF2B5EF4-FFF2-40B4-BE49-F238E27FC236}">
                <a16:creationId xmlns:a16="http://schemas.microsoft.com/office/drawing/2014/main" id="{F081CC0B-3A85-7C85-FC47-2B6B3445503D}"/>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-19-</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8761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a:extLst>
              <a:ext uri="{FF2B5EF4-FFF2-40B4-BE49-F238E27FC236}">
                <a16:creationId xmlns:a16="http://schemas.microsoft.com/office/drawing/2014/main" id="{4B218408-1D65-440E-93D7-9070127A6D0B}"/>
              </a:ext>
            </a:extLst>
          </p:cNvPr>
          <p:cNvSpPr>
            <a:spLocks noGrp="1" noChangeArrowheads="1"/>
          </p:cNvSpPr>
          <p:nvPr>
            <p:ph type="title"/>
          </p:nvPr>
        </p:nvSpPr>
        <p:spPr bwMode="auto">
          <a:xfrm>
            <a:off x="628650" y="365125"/>
            <a:ext cx="7886700" cy="542925"/>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a:latin typeface="Calibri"/>
                <a:ea typeface="Calibri"/>
                <a:cs typeface="Calibri"/>
              </a:rPr>
              <a:t>3. Kontrollen im </a:t>
            </a:r>
            <a:r>
              <a:rPr lang="de-DE" altLang="de-DE" sz="2600" err="1">
                <a:latin typeface="Calibri"/>
                <a:ea typeface="Calibri"/>
                <a:cs typeface="Calibri"/>
              </a:rPr>
              <a:t>Runts</a:t>
            </a:r>
            <a:r>
              <a:rPr lang="de-DE" altLang="de-DE" sz="2600">
                <a:latin typeface="Calibri"/>
                <a:ea typeface="Calibri"/>
                <a:cs typeface="Calibri"/>
              </a:rPr>
              <a:t> – allgemeine Informationen</a:t>
            </a:r>
            <a:endParaRPr lang="it-IT"/>
          </a:p>
        </p:txBody>
      </p:sp>
      <p:sp>
        <p:nvSpPr>
          <p:cNvPr id="3" name="Inhaltsplatzhalter 2">
            <a:extLst>
              <a:ext uri="{FF2B5EF4-FFF2-40B4-BE49-F238E27FC236}">
                <a16:creationId xmlns:a16="http://schemas.microsoft.com/office/drawing/2014/main" id="{8135FCFF-C42B-34CD-30E2-0A9DB7AAA5E4}"/>
              </a:ext>
            </a:extLst>
          </p:cNvPr>
          <p:cNvSpPr>
            <a:spLocks noGrp="1"/>
          </p:cNvSpPr>
          <p:nvPr>
            <p:ph idx="1"/>
          </p:nvPr>
        </p:nvSpPr>
        <p:spPr>
          <a:xfrm>
            <a:off x="664210" y="1102004"/>
            <a:ext cx="7886700" cy="5289797"/>
          </a:xfrm>
        </p:spPr>
        <p:txBody>
          <a:bodyPr/>
          <a:lstStyle/>
          <a:p>
            <a:pPr marL="0" indent="0" algn="just" fontAlgn="ctr">
              <a:lnSpc>
                <a:spcPts val="2200"/>
              </a:lnSpc>
              <a:spcBef>
                <a:spcPts val="0"/>
              </a:spcBef>
              <a:buNone/>
              <a:defRPr/>
            </a:pPr>
            <a:endParaRPr lang="de-DE" sz="1400" b="1">
              <a:latin typeface="Calibri" panose="020F0502020204030204" pitchFamily="34" charset="0"/>
              <a:cs typeface="Calibri" panose="020F0502020204030204" pitchFamily="34" charset="0"/>
            </a:endParaRPr>
          </a:p>
          <a:p>
            <a:pPr algn="just" fontAlgn="ctr">
              <a:lnSpc>
                <a:spcPts val="2100"/>
              </a:lnSpc>
              <a:spcBef>
                <a:spcPts val="0"/>
              </a:spcBef>
              <a:buFont typeface="Arial" panose="020B0604020202020204" pitchFamily="34" charset="0"/>
              <a:buChar char="•"/>
              <a:defRPr/>
            </a:pPr>
            <a:endParaRPr lang="de-DE" sz="1400">
              <a:latin typeface="Calibri" panose="020F0502020204030204" pitchFamily="34" charset="0"/>
              <a:cs typeface="Calibri" panose="020F0502020204030204" pitchFamily="34" charset="0"/>
            </a:endParaRPr>
          </a:p>
          <a:p>
            <a:pPr algn="just" fontAlgn="ctr">
              <a:lnSpc>
                <a:spcPts val="2100"/>
              </a:lnSpc>
              <a:spcBef>
                <a:spcPts val="0"/>
              </a:spcBef>
              <a:buFont typeface="Arial" panose="020B0604020202020204" pitchFamily="34" charset="0"/>
              <a:buChar char="•"/>
              <a:defRPr/>
            </a:pPr>
            <a:endParaRPr lang="de-DE" sz="1400">
              <a:latin typeface="Calibri" panose="020F0502020204030204" pitchFamily="34" charset="0"/>
              <a:cs typeface="Calibri" panose="020F0502020204030204" pitchFamily="34" charset="0"/>
            </a:endParaRPr>
          </a:p>
          <a:p>
            <a:pPr algn="just" fontAlgn="ctr">
              <a:lnSpc>
                <a:spcPts val="2100"/>
              </a:lnSpc>
              <a:spcBef>
                <a:spcPts val="0"/>
              </a:spcBef>
              <a:buFont typeface="Arial" panose="020B0604020202020204" pitchFamily="34" charset="0"/>
              <a:buChar char="•"/>
              <a:defRPr/>
            </a:pPr>
            <a:endParaRPr lang="de-DE" sz="1400">
              <a:latin typeface="Calibri" panose="020F0502020204030204" pitchFamily="34" charset="0"/>
              <a:cs typeface="Calibri" panose="020F0502020204030204" pitchFamily="34" charset="0"/>
            </a:endParaRPr>
          </a:p>
          <a:p>
            <a:pPr algn="just" fontAlgn="ctr">
              <a:lnSpc>
                <a:spcPts val="2100"/>
              </a:lnSpc>
              <a:spcBef>
                <a:spcPts val="0"/>
              </a:spcBef>
              <a:buFont typeface="Arial" panose="020B0604020202020204" pitchFamily="34" charset="0"/>
              <a:buChar char="•"/>
              <a:defRPr/>
            </a:pPr>
            <a:endParaRPr lang="de-DE" sz="1400">
              <a:latin typeface="Calibri" panose="020F0502020204030204" pitchFamily="34" charset="0"/>
              <a:cs typeface="Calibri" panose="020F0502020204030204" pitchFamily="34" charset="0"/>
            </a:endParaRPr>
          </a:p>
          <a:p>
            <a:pPr algn="just" fontAlgn="ctr">
              <a:lnSpc>
                <a:spcPts val="2100"/>
              </a:lnSpc>
              <a:spcBef>
                <a:spcPts val="0"/>
              </a:spcBef>
              <a:buFont typeface="Arial" panose="020B0604020202020204" pitchFamily="34" charset="0"/>
              <a:buChar char="•"/>
              <a:defRPr/>
            </a:pPr>
            <a:endParaRPr lang="de-DE" sz="1400" b="1">
              <a:latin typeface="Calibri" panose="020F0502020204030204" pitchFamily="34" charset="0"/>
              <a:cs typeface="Calibri" panose="020F0502020204030204" pitchFamily="34" charset="0"/>
            </a:endParaRPr>
          </a:p>
          <a:p>
            <a:pPr marL="0" indent="0" algn="just" fontAlgn="ctr">
              <a:lnSpc>
                <a:spcPts val="2100"/>
              </a:lnSpc>
              <a:spcBef>
                <a:spcPts val="0"/>
              </a:spcBef>
              <a:buNone/>
              <a:defRPr/>
            </a:pPr>
            <a:endParaRPr lang="de-DE" sz="1400" b="1">
              <a:latin typeface="Calibri" panose="020F0502020204030204" pitchFamily="34" charset="0"/>
              <a:cs typeface="Calibri" panose="020F0502020204030204" pitchFamily="34" charset="0"/>
            </a:endParaRPr>
          </a:p>
          <a:p>
            <a:pPr algn="just" fontAlgn="ctr">
              <a:lnSpc>
                <a:spcPts val="2100"/>
              </a:lnSpc>
              <a:spcBef>
                <a:spcPts val="0"/>
              </a:spcBef>
              <a:buFont typeface="Arial" panose="020B0604020202020204" pitchFamily="34" charset="0"/>
              <a:buChar char="•"/>
              <a:defRPr/>
            </a:pPr>
            <a:endParaRPr lang="de-DE" sz="1400" b="1">
              <a:latin typeface="Calibri" panose="020F0502020204030204" pitchFamily="34" charset="0"/>
              <a:cs typeface="Calibri" panose="020F0502020204030204" pitchFamily="34" charset="0"/>
            </a:endParaRPr>
          </a:p>
          <a:p>
            <a:pPr marL="0" indent="0" algn="just" fontAlgn="ctr">
              <a:lnSpc>
                <a:spcPts val="2100"/>
              </a:lnSpc>
              <a:spcBef>
                <a:spcPts val="0"/>
              </a:spcBef>
              <a:buNone/>
              <a:defRPr/>
            </a:pPr>
            <a:endParaRPr lang="de-DE" sz="1400">
              <a:highlight>
                <a:srgbClr val="FFFFCC"/>
              </a:highlight>
              <a:latin typeface="Calibri" panose="020F0502020204030204" pitchFamily="34" charset="0"/>
              <a:cs typeface="Calibri" panose="020F0502020204030204" pitchFamily="34" charset="0"/>
            </a:endParaRPr>
          </a:p>
          <a:p>
            <a:pPr algn="just" fontAlgn="ctr">
              <a:lnSpc>
                <a:spcPts val="2100"/>
              </a:lnSpc>
              <a:spcBef>
                <a:spcPts val="0"/>
              </a:spcBef>
              <a:buFont typeface="Arial" panose="020B0604020202020204" pitchFamily="34" charset="0"/>
              <a:buChar char="•"/>
              <a:defRPr/>
            </a:pPr>
            <a:endParaRPr lang="de-DE" sz="1400">
              <a:latin typeface="Calibri" panose="020F0502020204030204" pitchFamily="34" charset="0"/>
              <a:cs typeface="Calibri" panose="020F0502020204030204" pitchFamily="34" charset="0"/>
            </a:endParaRPr>
          </a:p>
          <a:p>
            <a:pPr algn="just" fontAlgn="ctr">
              <a:lnSpc>
                <a:spcPts val="2100"/>
              </a:lnSpc>
              <a:spcBef>
                <a:spcPts val="0"/>
              </a:spcBef>
              <a:buFont typeface="Arial" panose="020B0604020202020204" pitchFamily="34" charset="0"/>
              <a:buChar char="•"/>
              <a:defRPr/>
            </a:pPr>
            <a:endParaRPr lang="de-DE" sz="1400">
              <a:latin typeface="Calibri" panose="020F0502020204030204" pitchFamily="34" charset="0"/>
              <a:cs typeface="Calibri" panose="020F0502020204030204" pitchFamily="34" charset="0"/>
            </a:endParaRPr>
          </a:p>
          <a:p>
            <a:pPr marL="0" indent="0" algn="just" fontAlgn="ctr">
              <a:lnSpc>
                <a:spcPts val="2100"/>
              </a:lnSpc>
              <a:spcBef>
                <a:spcPts val="0"/>
              </a:spcBef>
              <a:buNone/>
              <a:defRPr/>
            </a:pPr>
            <a:endParaRPr lang="de-DE" sz="1400">
              <a:latin typeface="Calibri" panose="020F0502020204030204" pitchFamily="34" charset="0"/>
              <a:cs typeface="Calibri" panose="020F0502020204030204" pitchFamily="34" charset="0"/>
            </a:endParaRPr>
          </a:p>
          <a:p>
            <a:pPr marL="0" indent="0" algn="just" fontAlgn="ctr">
              <a:lnSpc>
                <a:spcPts val="2100"/>
              </a:lnSpc>
              <a:spcBef>
                <a:spcPts val="0"/>
              </a:spcBef>
              <a:buNone/>
              <a:defRPr/>
            </a:pPr>
            <a:endParaRPr lang="de-DE" sz="1400">
              <a:latin typeface="Calibri" panose="020F0502020204030204" pitchFamily="34" charset="0"/>
              <a:cs typeface="Calibri" panose="020F0502020204030204" pitchFamily="34" charset="0"/>
            </a:endParaRPr>
          </a:p>
          <a:p>
            <a:pPr marL="0" indent="0" algn="just" fontAlgn="ctr">
              <a:lnSpc>
                <a:spcPts val="2100"/>
              </a:lnSpc>
              <a:spcBef>
                <a:spcPts val="0"/>
              </a:spcBef>
              <a:buNone/>
              <a:defRPr/>
            </a:pPr>
            <a:endParaRPr lang="de-DE" sz="1400">
              <a:latin typeface="Calibri" panose="020F0502020204030204" pitchFamily="34" charset="0"/>
              <a:cs typeface="Calibri" panose="020F0502020204030204" pitchFamily="34" charset="0"/>
            </a:endParaRPr>
          </a:p>
          <a:p>
            <a:pPr marL="0" indent="0" algn="just">
              <a:lnSpc>
                <a:spcPts val="2200"/>
              </a:lnSpc>
              <a:spcBef>
                <a:spcPts val="0"/>
              </a:spcBef>
              <a:buFontTx/>
              <a:buNone/>
              <a:defRPr/>
            </a:pPr>
            <a:endParaRPr lang="de-DE" sz="1400">
              <a:latin typeface="Calibri" panose="020F0502020204030204" pitchFamily="34" charset="0"/>
              <a:cs typeface="Calibri" panose="020F0502020204030204" pitchFamily="34" charset="0"/>
            </a:endParaRPr>
          </a:p>
        </p:txBody>
      </p:sp>
      <p:sp>
        <p:nvSpPr>
          <p:cNvPr id="2" name="Rechteck 1">
            <a:extLst>
              <a:ext uri="{FF2B5EF4-FFF2-40B4-BE49-F238E27FC236}">
                <a16:creationId xmlns:a16="http://schemas.microsoft.com/office/drawing/2014/main" id="{C4C467EB-D7F4-837C-D674-FA13F093FB24}"/>
              </a:ext>
            </a:extLst>
          </p:cNvPr>
          <p:cNvSpPr/>
          <p:nvPr/>
        </p:nvSpPr>
        <p:spPr>
          <a:xfrm>
            <a:off x="414779" y="6219914"/>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6" name="Grafik 5">
            <a:extLst>
              <a:ext uri="{FF2B5EF4-FFF2-40B4-BE49-F238E27FC236}">
                <a16:creationId xmlns:a16="http://schemas.microsoft.com/office/drawing/2014/main" id="{D434B4B9-377D-8B13-D07D-0C4D5E3B284C}"/>
              </a:ext>
            </a:extLst>
          </p:cNvPr>
          <p:cNvPicPr>
            <a:picLocks noChangeAspect="1"/>
          </p:cNvPicPr>
          <p:nvPr/>
        </p:nvPicPr>
        <p:blipFill>
          <a:blip r:embed="rId2"/>
          <a:stretch>
            <a:fillRect/>
          </a:stretch>
        </p:blipFill>
        <p:spPr>
          <a:xfrm>
            <a:off x="8512349" y="6306958"/>
            <a:ext cx="348769" cy="405300"/>
          </a:xfrm>
          <a:prstGeom prst="rect">
            <a:avLst/>
          </a:prstGeom>
        </p:spPr>
      </p:pic>
      <p:sp>
        <p:nvSpPr>
          <p:cNvPr id="5" name="Ellipse 4">
            <a:extLst>
              <a:ext uri="{FF2B5EF4-FFF2-40B4-BE49-F238E27FC236}">
                <a16:creationId xmlns:a16="http://schemas.microsoft.com/office/drawing/2014/main" id="{8DCF098B-2993-C4D5-5C56-E8833AD87BAC}"/>
              </a:ext>
            </a:extLst>
          </p:cNvPr>
          <p:cNvSpPr/>
          <p:nvPr/>
        </p:nvSpPr>
        <p:spPr bwMode="auto">
          <a:xfrm>
            <a:off x="603779" y="2290834"/>
            <a:ext cx="263326" cy="268588"/>
          </a:xfrm>
          <a:prstGeom prst="ellipse">
            <a:avLst/>
          </a:prstGeom>
          <a:solidFill>
            <a:srgbClr val="FF5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0" name="Textfeld 4">
            <a:extLst>
              <a:ext uri="{FF2B5EF4-FFF2-40B4-BE49-F238E27FC236}">
                <a16:creationId xmlns:a16="http://schemas.microsoft.com/office/drawing/2014/main" id="{6111BF2E-1448-8317-BA76-CE98F4E6EB10}"/>
              </a:ext>
            </a:extLst>
          </p:cNvPr>
          <p:cNvSpPr txBox="1"/>
          <p:nvPr/>
        </p:nvSpPr>
        <p:spPr>
          <a:xfrm>
            <a:off x="1059796" y="2825861"/>
            <a:ext cx="7461483" cy="553998"/>
          </a:xfrm>
          <a:prstGeom prst="rect">
            <a:avLst/>
          </a:prstGeom>
          <a:solidFill>
            <a:srgbClr val="FFEFEF"/>
          </a:solidFill>
          <a:ln>
            <a:solidFill>
              <a:schemeClr val="bg1">
                <a:lumMod val="50000"/>
              </a:schemeClr>
            </a:solidFill>
          </a:ln>
        </p:spPr>
        <p:txBody>
          <a:bodyPr wrap="square" lIns="91440" tIns="45720" rIns="91440" bIns="45720" rtlCol="0" anchor="t">
            <a:spAutoFit/>
          </a:bodyPr>
          <a:lstStyle/>
          <a:p>
            <a:pPr algn="just" fontAlgn="ctr">
              <a:lnSpc>
                <a:spcPts val="1800"/>
              </a:lnSpc>
              <a:spcBef>
                <a:spcPts val="0"/>
              </a:spcBef>
              <a:defRPr/>
            </a:pPr>
            <a:r>
              <a:rPr lang="de-DE" sz="1400">
                <a:latin typeface="Calibri"/>
                <a:ea typeface="Calibri"/>
                <a:cs typeface="Calibri"/>
              </a:rPr>
              <a:t>die </a:t>
            </a:r>
            <a:r>
              <a:rPr lang="de-DE" sz="1400" b="1">
                <a:latin typeface="Calibri"/>
                <a:ea typeface="Calibri"/>
                <a:cs typeface="Calibri"/>
              </a:rPr>
              <a:t>verpflichtenden Hinterlegungen und Meldungen</a:t>
            </a:r>
            <a:r>
              <a:rPr lang="de-DE" sz="1400">
                <a:latin typeface="Calibri"/>
                <a:ea typeface="Calibri"/>
                <a:cs typeface="Calibri"/>
              </a:rPr>
              <a:t> an das </a:t>
            </a:r>
            <a:r>
              <a:rPr lang="de-DE" sz="1400" err="1">
                <a:latin typeface="Calibri"/>
                <a:ea typeface="Calibri"/>
                <a:cs typeface="Calibri"/>
              </a:rPr>
              <a:t>Runts</a:t>
            </a:r>
            <a:r>
              <a:rPr lang="de-DE" sz="1400">
                <a:latin typeface="Calibri"/>
                <a:ea typeface="Calibri"/>
                <a:cs typeface="Calibri"/>
              </a:rPr>
              <a:t> wurden erledigt (z.B. Bilanzen, Aktualisierung der Daten, Meldung bei Neuwahlen, Statutenänderungen usw.).</a:t>
            </a:r>
          </a:p>
        </p:txBody>
      </p:sp>
      <p:sp>
        <p:nvSpPr>
          <p:cNvPr id="21" name="Textfeld 4">
            <a:extLst>
              <a:ext uri="{FF2B5EF4-FFF2-40B4-BE49-F238E27FC236}">
                <a16:creationId xmlns:a16="http://schemas.microsoft.com/office/drawing/2014/main" id="{34A7568D-513B-44E7-8C1C-74D580BFEC49}"/>
              </a:ext>
            </a:extLst>
          </p:cNvPr>
          <p:cNvSpPr txBox="1"/>
          <p:nvPr/>
        </p:nvSpPr>
        <p:spPr>
          <a:xfrm>
            <a:off x="1068261" y="3534276"/>
            <a:ext cx="7461483" cy="323165"/>
          </a:xfrm>
          <a:prstGeom prst="rect">
            <a:avLst/>
          </a:prstGeom>
          <a:solidFill>
            <a:srgbClr val="FFEFEF"/>
          </a:solidFill>
          <a:ln>
            <a:solidFill>
              <a:schemeClr val="bg1">
                <a:lumMod val="50000"/>
              </a:schemeClr>
            </a:solidFill>
          </a:ln>
        </p:spPr>
        <p:txBody>
          <a:bodyPr wrap="square" lIns="91440" tIns="45720" rIns="91440" bIns="45720" rtlCol="0" anchor="t">
            <a:spAutoFit/>
          </a:bodyPr>
          <a:lstStyle/>
          <a:p>
            <a:pPr algn="just" fontAlgn="ctr">
              <a:lnSpc>
                <a:spcPts val="1800"/>
              </a:lnSpc>
              <a:spcBef>
                <a:spcPts val="0"/>
              </a:spcBef>
              <a:defRPr/>
            </a:pPr>
            <a:r>
              <a:rPr lang="de-DE" sz="1400">
                <a:latin typeface="Calibri" panose="020F0502020204030204" pitchFamily="34" charset="0"/>
                <a:cs typeface="Calibri" panose="020F0502020204030204" pitchFamily="34" charset="0"/>
              </a:rPr>
              <a:t>es gibt </a:t>
            </a:r>
            <a:r>
              <a:rPr lang="de-DE" sz="1400" b="1">
                <a:latin typeface="Calibri" panose="020F0502020204030204" pitchFamily="34" charset="0"/>
                <a:cs typeface="Calibri" panose="020F0502020204030204" pitchFamily="34" charset="0"/>
              </a:rPr>
              <a:t>keine Gründe für die Auflösung oder Erlöschung </a:t>
            </a:r>
            <a:r>
              <a:rPr lang="de-DE" sz="1400">
                <a:latin typeface="Calibri" panose="020F0502020204030204" pitchFamily="34" charset="0"/>
                <a:cs typeface="Calibri" panose="020F0502020204030204" pitchFamily="34" charset="0"/>
              </a:rPr>
              <a:t>der Körperschaft</a:t>
            </a:r>
          </a:p>
        </p:txBody>
      </p:sp>
      <p:sp>
        <p:nvSpPr>
          <p:cNvPr id="22" name="Textfeld 4">
            <a:extLst>
              <a:ext uri="{FF2B5EF4-FFF2-40B4-BE49-F238E27FC236}">
                <a16:creationId xmlns:a16="http://schemas.microsoft.com/office/drawing/2014/main" id="{EAB91370-9D93-459E-368E-36D3F4CF8A87}"/>
              </a:ext>
            </a:extLst>
          </p:cNvPr>
          <p:cNvSpPr txBox="1"/>
          <p:nvPr/>
        </p:nvSpPr>
        <p:spPr>
          <a:xfrm>
            <a:off x="1717422" y="1164816"/>
            <a:ext cx="5841051" cy="369332"/>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algn="ctr">
              <a:spcBef>
                <a:spcPts val="0"/>
              </a:spcBef>
              <a:defRPr/>
            </a:pPr>
            <a:r>
              <a:rPr lang="it-IT" sz="1800" b="1" err="1">
                <a:latin typeface="Calibri"/>
                <a:cs typeface="Calibri"/>
              </a:rPr>
              <a:t>Ordentliche</a:t>
            </a:r>
            <a:r>
              <a:rPr lang="it-IT" sz="1800" b="1">
                <a:latin typeface="Calibri"/>
                <a:cs typeface="Calibri"/>
              </a:rPr>
              <a:t> </a:t>
            </a:r>
            <a:r>
              <a:rPr lang="it-IT" sz="1800" b="1" err="1">
                <a:latin typeface="Calibri"/>
                <a:cs typeface="Calibri"/>
              </a:rPr>
              <a:t>Kontrollen</a:t>
            </a:r>
            <a:r>
              <a:rPr lang="it-IT" sz="1800" b="1">
                <a:latin typeface="Calibri"/>
                <a:cs typeface="Calibri"/>
              </a:rPr>
              <a:t> – </a:t>
            </a:r>
            <a:r>
              <a:rPr lang="it-IT" sz="1800" b="1" err="1">
                <a:latin typeface="Calibri"/>
                <a:cs typeface="Calibri"/>
              </a:rPr>
              <a:t>Was</a:t>
            </a:r>
            <a:r>
              <a:rPr lang="it-IT" sz="1800" b="1">
                <a:latin typeface="Calibri"/>
                <a:cs typeface="Calibri"/>
              </a:rPr>
              <a:t> </a:t>
            </a:r>
            <a:r>
              <a:rPr lang="it-IT" sz="1800" b="1" err="1">
                <a:latin typeface="Calibri"/>
                <a:cs typeface="Calibri"/>
              </a:rPr>
              <a:t>wird</a:t>
            </a:r>
            <a:r>
              <a:rPr lang="it-IT" sz="1800" b="1">
                <a:latin typeface="Calibri"/>
                <a:cs typeface="Calibri"/>
              </a:rPr>
              <a:t> </a:t>
            </a:r>
            <a:r>
              <a:rPr lang="it-IT" sz="1800" b="1" err="1">
                <a:latin typeface="Calibri"/>
                <a:cs typeface="Calibri"/>
              </a:rPr>
              <a:t>konkret</a:t>
            </a:r>
            <a:r>
              <a:rPr lang="it-IT" sz="1800" b="1">
                <a:latin typeface="Calibri"/>
                <a:cs typeface="Calibri"/>
              </a:rPr>
              <a:t> </a:t>
            </a:r>
            <a:r>
              <a:rPr lang="it-IT" sz="1800" b="1" err="1">
                <a:latin typeface="Calibri"/>
                <a:cs typeface="Calibri"/>
              </a:rPr>
              <a:t>kontrolliert</a:t>
            </a:r>
            <a:r>
              <a:rPr lang="it-IT" sz="1800" b="1">
                <a:latin typeface="Calibri"/>
                <a:cs typeface="Calibri"/>
              </a:rPr>
              <a:t>?</a:t>
            </a:r>
          </a:p>
        </p:txBody>
      </p:sp>
      <p:sp>
        <p:nvSpPr>
          <p:cNvPr id="25" name="Ellipse 24">
            <a:extLst>
              <a:ext uri="{FF2B5EF4-FFF2-40B4-BE49-F238E27FC236}">
                <a16:creationId xmlns:a16="http://schemas.microsoft.com/office/drawing/2014/main" id="{1437B740-D638-5B8B-69F3-DFDBBBE3019E}"/>
              </a:ext>
            </a:extLst>
          </p:cNvPr>
          <p:cNvSpPr/>
          <p:nvPr/>
        </p:nvSpPr>
        <p:spPr bwMode="auto">
          <a:xfrm>
            <a:off x="602517" y="3559438"/>
            <a:ext cx="263326" cy="268588"/>
          </a:xfrm>
          <a:prstGeom prst="ellipse">
            <a:avLst/>
          </a:prstGeom>
          <a:solidFill>
            <a:srgbClr val="FF5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8" name="Textfeld 4">
            <a:extLst>
              <a:ext uri="{FF2B5EF4-FFF2-40B4-BE49-F238E27FC236}">
                <a16:creationId xmlns:a16="http://schemas.microsoft.com/office/drawing/2014/main" id="{BE9FE04C-8249-1851-8302-6A37BE0453CD}"/>
              </a:ext>
            </a:extLst>
          </p:cNvPr>
          <p:cNvSpPr txBox="1"/>
          <p:nvPr/>
        </p:nvSpPr>
        <p:spPr>
          <a:xfrm>
            <a:off x="2398929" y="4691161"/>
            <a:ext cx="6160626" cy="677108"/>
          </a:xfrm>
          <a:prstGeom prst="rect">
            <a:avLst/>
          </a:prstGeom>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just">
              <a:spcBef>
                <a:spcPts val="0"/>
              </a:spcBef>
              <a:defRPr/>
            </a:pPr>
            <a:r>
              <a:rPr lang="de-DE" sz="1400" b="1">
                <a:solidFill>
                  <a:srgbClr val="FF0000"/>
                </a:solidFill>
                <a:latin typeface="Calibri"/>
                <a:ea typeface="Calibri"/>
                <a:cs typeface="Calibri"/>
                <a:sym typeface="Wingdings" panose="05000000000000000000" pitchFamily="2" charset="2"/>
              </a:rPr>
              <a:t>        </a:t>
            </a:r>
            <a:r>
              <a:rPr lang="de-DE" sz="1200" b="1">
                <a:solidFill>
                  <a:srgbClr val="C00000"/>
                </a:solidFill>
                <a:latin typeface="Calibri"/>
                <a:cs typeface="Calibri"/>
                <a:sym typeface="Wingdings" panose="05000000000000000000" pitchFamily="2" charset="2"/>
              </a:rPr>
              <a:t>rote Markierung = vereinfachte Kontrolle</a:t>
            </a:r>
          </a:p>
          <a:p>
            <a:pPr algn="just">
              <a:spcBef>
                <a:spcPts val="0"/>
              </a:spcBef>
              <a:defRPr/>
            </a:pPr>
            <a:r>
              <a:rPr lang="de-DE" sz="1200" b="1">
                <a:latin typeface="Calibri"/>
                <a:ea typeface="Calibri"/>
                <a:cs typeface="Calibri"/>
                <a:sym typeface="Wingdings" panose="05000000000000000000" pitchFamily="2" charset="2"/>
              </a:rPr>
              <a:t>         Körperschaften, mit max. 60.000 € an Einnahmen pro Jahr in den drei Jahren vor der </a:t>
            </a:r>
          </a:p>
          <a:p>
            <a:pPr algn="just">
              <a:spcBef>
                <a:spcPts val="0"/>
              </a:spcBef>
              <a:defRPr/>
            </a:pPr>
            <a:r>
              <a:rPr lang="de-DE" sz="1200" b="1">
                <a:latin typeface="Calibri"/>
                <a:ea typeface="Calibri"/>
                <a:cs typeface="Calibri"/>
                <a:sym typeface="Wingdings" panose="05000000000000000000" pitchFamily="2" charset="2"/>
              </a:rPr>
              <a:t>         Kontrolle werden nur in den </a:t>
            </a:r>
            <a:r>
              <a:rPr lang="de-DE" sz="1200" b="1">
                <a:solidFill>
                  <a:srgbClr val="C00000"/>
                </a:solidFill>
                <a:latin typeface="Calibri"/>
                <a:ea typeface="Calibri"/>
                <a:cs typeface="Calibri"/>
                <a:sym typeface="Wingdings" panose="05000000000000000000" pitchFamily="2" charset="2"/>
              </a:rPr>
              <a:t>rot markierten </a:t>
            </a:r>
            <a:r>
              <a:rPr lang="de-DE" sz="1200" b="1">
                <a:latin typeface="Calibri"/>
                <a:ea typeface="Calibri"/>
                <a:cs typeface="Calibri"/>
                <a:sym typeface="Wingdings" panose="05000000000000000000" pitchFamily="2" charset="2"/>
              </a:rPr>
              <a:t>Punkten kontrolliert</a:t>
            </a:r>
            <a:endParaRPr lang="en-US" sz="2400" b="1">
              <a:ea typeface="Calibri"/>
              <a:cs typeface="Times New Roman"/>
            </a:endParaRPr>
          </a:p>
        </p:txBody>
      </p:sp>
      <p:sp>
        <p:nvSpPr>
          <p:cNvPr id="9" name="Ellipse 8">
            <a:extLst>
              <a:ext uri="{FF2B5EF4-FFF2-40B4-BE49-F238E27FC236}">
                <a16:creationId xmlns:a16="http://schemas.microsoft.com/office/drawing/2014/main" id="{423A3A45-DFFF-1D06-9BB9-E1CC38EFA5BB}"/>
              </a:ext>
            </a:extLst>
          </p:cNvPr>
          <p:cNvSpPr/>
          <p:nvPr/>
        </p:nvSpPr>
        <p:spPr bwMode="auto">
          <a:xfrm>
            <a:off x="2501054" y="4770447"/>
            <a:ext cx="197630" cy="188982"/>
          </a:xfrm>
          <a:prstGeom prst="ellipse">
            <a:avLst/>
          </a:prstGeom>
          <a:solidFill>
            <a:srgbClr val="FF5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3" name="Textfeld 4">
            <a:extLst>
              <a:ext uri="{FF2B5EF4-FFF2-40B4-BE49-F238E27FC236}">
                <a16:creationId xmlns:a16="http://schemas.microsoft.com/office/drawing/2014/main" id="{D25D9D13-D93F-BD12-837E-752BA67FDE46}"/>
              </a:ext>
            </a:extLst>
          </p:cNvPr>
          <p:cNvSpPr txBox="1"/>
          <p:nvPr/>
        </p:nvSpPr>
        <p:spPr>
          <a:xfrm>
            <a:off x="1060572" y="2142389"/>
            <a:ext cx="7461483" cy="553998"/>
          </a:xfrm>
          <a:prstGeom prst="rect">
            <a:avLst/>
          </a:prstGeom>
          <a:solidFill>
            <a:srgbClr val="FFEFEF"/>
          </a:solidFill>
          <a:ln>
            <a:solidFill>
              <a:schemeClr val="bg1">
                <a:lumMod val="50000"/>
              </a:schemeClr>
            </a:solidFill>
          </a:ln>
        </p:spPr>
        <p:txBody>
          <a:bodyPr wrap="square" lIns="91440" tIns="45720" rIns="91440" bIns="45720" rtlCol="0" anchor="t">
            <a:spAutoFit/>
          </a:bodyPr>
          <a:lstStyle/>
          <a:p>
            <a:pPr algn="just" fontAlgn="ctr">
              <a:lnSpc>
                <a:spcPts val="1800"/>
              </a:lnSpc>
              <a:spcBef>
                <a:spcPts val="0"/>
              </a:spcBef>
              <a:defRPr/>
            </a:pPr>
            <a:r>
              <a:rPr lang="de-DE" sz="1400">
                <a:latin typeface="Calibri" panose="020F0502020204030204" pitchFamily="34" charset="0"/>
                <a:cs typeface="Calibri" panose="020F0502020204030204" pitchFamily="34" charset="0"/>
              </a:rPr>
              <a:t>die </a:t>
            </a:r>
            <a:r>
              <a:rPr lang="de-DE" sz="1400" b="1">
                <a:latin typeface="Calibri" panose="020F0502020204030204" pitchFamily="34" charset="0"/>
                <a:cs typeface="Calibri" panose="020F0502020204030204" pitchFamily="34" charset="0"/>
              </a:rPr>
              <a:t>Jahresabschlussrechnungen/Bilanzen </a:t>
            </a:r>
            <a:r>
              <a:rPr lang="de-DE" sz="1400">
                <a:latin typeface="Calibri" panose="020F0502020204030204" pitchFamily="34" charset="0"/>
                <a:cs typeface="Calibri" panose="020F0502020204030204" pitchFamily="34" charset="0"/>
              </a:rPr>
              <a:t>wurden gemäß den vorgeschriebenen Modellen erstellt und im </a:t>
            </a:r>
            <a:r>
              <a:rPr lang="de-DE" sz="1400" err="1">
                <a:latin typeface="Calibri" panose="020F0502020204030204" pitchFamily="34" charset="0"/>
                <a:cs typeface="Calibri" panose="020F0502020204030204" pitchFamily="34" charset="0"/>
              </a:rPr>
              <a:t>Runts</a:t>
            </a:r>
            <a:r>
              <a:rPr lang="de-DE" sz="1400">
                <a:latin typeface="Calibri" panose="020F0502020204030204" pitchFamily="34" charset="0"/>
                <a:cs typeface="Calibri" panose="020F0502020204030204" pitchFamily="34" charset="0"/>
              </a:rPr>
              <a:t> hinterlegt</a:t>
            </a:r>
          </a:p>
        </p:txBody>
      </p:sp>
      <p:sp>
        <p:nvSpPr>
          <p:cNvPr id="11" name="Ellipse 13">
            <a:extLst>
              <a:ext uri="{FF2B5EF4-FFF2-40B4-BE49-F238E27FC236}">
                <a16:creationId xmlns:a16="http://schemas.microsoft.com/office/drawing/2014/main" id="{AF5339B0-38FF-B11B-F62F-DF1E244B26FB}"/>
              </a:ext>
            </a:extLst>
          </p:cNvPr>
          <p:cNvSpPr/>
          <p:nvPr/>
        </p:nvSpPr>
        <p:spPr bwMode="auto">
          <a:xfrm>
            <a:off x="596059" y="2976204"/>
            <a:ext cx="263326" cy="268588"/>
          </a:xfrm>
          <a:prstGeom prst="ellipse">
            <a:avLst/>
          </a:prstGeom>
          <a:solidFill>
            <a:srgbClr val="FF5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4" name="Rechteck 3">
            <a:extLst>
              <a:ext uri="{FF2B5EF4-FFF2-40B4-BE49-F238E27FC236}">
                <a16:creationId xmlns:a16="http://schemas.microsoft.com/office/drawing/2014/main" id="{2FD09CCD-50A8-5587-7571-1C55C8D0A53D}"/>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-20-</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3175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56205-3025-8D8E-A5A6-CD5678FE100A}"/>
            </a:ext>
          </a:extLst>
        </p:cNvPr>
        <p:cNvGrpSpPr/>
        <p:nvPr/>
      </p:nvGrpSpPr>
      <p:grpSpPr>
        <a:xfrm>
          <a:off x="0" y="0"/>
          <a:ext cx="0" cy="0"/>
          <a:chOff x="0" y="0"/>
          <a:chExt cx="0" cy="0"/>
        </a:xfrm>
      </p:grpSpPr>
      <p:sp>
        <p:nvSpPr>
          <p:cNvPr id="26626" name="Titel 1">
            <a:extLst>
              <a:ext uri="{FF2B5EF4-FFF2-40B4-BE49-F238E27FC236}">
                <a16:creationId xmlns:a16="http://schemas.microsoft.com/office/drawing/2014/main" id="{983FCF27-A4BF-8786-A9EC-4965D3A06845}"/>
              </a:ext>
            </a:extLst>
          </p:cNvPr>
          <p:cNvSpPr>
            <a:spLocks noGrp="1" noChangeArrowheads="1"/>
          </p:cNvSpPr>
          <p:nvPr>
            <p:ph type="title"/>
          </p:nvPr>
        </p:nvSpPr>
        <p:spPr bwMode="auto">
          <a:xfrm>
            <a:off x="628650" y="365125"/>
            <a:ext cx="7886700" cy="542925"/>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a:latin typeface="Calibri"/>
                <a:ea typeface="Calibri"/>
                <a:cs typeface="Calibri"/>
              </a:rPr>
              <a:t>3. Kontrollen im </a:t>
            </a:r>
            <a:r>
              <a:rPr lang="de-DE" altLang="de-DE" sz="2600" err="1">
                <a:latin typeface="Calibri"/>
                <a:ea typeface="Calibri"/>
                <a:cs typeface="Calibri"/>
              </a:rPr>
              <a:t>Runts</a:t>
            </a:r>
            <a:r>
              <a:rPr lang="de-DE" altLang="de-DE" sz="2600">
                <a:latin typeface="Calibri"/>
                <a:ea typeface="Calibri"/>
                <a:cs typeface="Calibri"/>
              </a:rPr>
              <a:t> – allgemeine Informationen</a:t>
            </a:r>
          </a:p>
        </p:txBody>
      </p:sp>
      <p:sp>
        <p:nvSpPr>
          <p:cNvPr id="3" name="Inhaltsplatzhalter 2">
            <a:extLst>
              <a:ext uri="{FF2B5EF4-FFF2-40B4-BE49-F238E27FC236}">
                <a16:creationId xmlns:a16="http://schemas.microsoft.com/office/drawing/2014/main" id="{FA14FA09-01CA-A59E-BA3B-634560CB3E14}"/>
              </a:ext>
            </a:extLst>
          </p:cNvPr>
          <p:cNvSpPr>
            <a:spLocks noGrp="1"/>
          </p:cNvSpPr>
          <p:nvPr>
            <p:ph idx="1"/>
          </p:nvPr>
        </p:nvSpPr>
        <p:spPr>
          <a:xfrm>
            <a:off x="652018" y="977250"/>
            <a:ext cx="7886700" cy="5447933"/>
          </a:xfrm>
        </p:spPr>
        <p:txBody>
          <a:bodyPr/>
          <a:lstStyle/>
          <a:p>
            <a:pPr marL="0" indent="0" algn="ctr" fontAlgn="ctr">
              <a:lnSpc>
                <a:spcPts val="2200"/>
              </a:lnSpc>
              <a:spcBef>
                <a:spcPts val="0"/>
              </a:spcBef>
              <a:buNone/>
              <a:defRPr/>
            </a:pPr>
            <a:endParaRPr lang="de-DE" sz="1600" b="1">
              <a:highlight>
                <a:srgbClr val="FFC9C9"/>
              </a:highlight>
              <a:latin typeface="Calibri" panose="020F0502020204030204" pitchFamily="34" charset="0"/>
              <a:cs typeface="Calibri" panose="020F0502020204030204" pitchFamily="34" charset="0"/>
            </a:endParaRPr>
          </a:p>
          <a:p>
            <a:pPr algn="just" fontAlgn="ctr">
              <a:lnSpc>
                <a:spcPts val="2200"/>
              </a:lnSpc>
              <a:spcBef>
                <a:spcPts val="0"/>
              </a:spcBef>
              <a:buFont typeface="Arial" panose="020B0604020202020204" pitchFamily="34" charset="0"/>
              <a:buChar char="•"/>
              <a:defRPr/>
            </a:pPr>
            <a:endParaRPr lang="de-DE" sz="1400">
              <a:latin typeface="Calibri" panose="020F0502020204030204" pitchFamily="34" charset="0"/>
              <a:cs typeface="Calibri" panose="020F0502020204030204" pitchFamily="34" charset="0"/>
            </a:endParaRPr>
          </a:p>
          <a:p>
            <a:pPr algn="just" fontAlgn="ctr">
              <a:lnSpc>
                <a:spcPts val="2100"/>
              </a:lnSpc>
              <a:spcBef>
                <a:spcPts val="300"/>
              </a:spcBef>
              <a:spcAft>
                <a:spcPts val="300"/>
              </a:spcAft>
              <a:buFont typeface="Arial" panose="020B0604020202020204" pitchFamily="34" charset="0"/>
              <a:buChar char="•"/>
              <a:defRPr/>
            </a:pPr>
            <a:endParaRPr lang="de-DE" sz="1400">
              <a:latin typeface="Calibri" panose="020F0502020204030204" pitchFamily="34" charset="0"/>
              <a:cs typeface="Calibri" panose="020F0502020204030204" pitchFamily="34" charset="0"/>
            </a:endParaRPr>
          </a:p>
          <a:p>
            <a:pPr algn="just" fontAlgn="ctr">
              <a:lnSpc>
                <a:spcPts val="2100"/>
              </a:lnSpc>
              <a:spcBef>
                <a:spcPts val="300"/>
              </a:spcBef>
              <a:spcAft>
                <a:spcPts val="300"/>
              </a:spcAft>
              <a:buFont typeface="Arial" panose="020B0604020202020204" pitchFamily="34" charset="0"/>
              <a:buChar char="•"/>
              <a:defRPr/>
            </a:pPr>
            <a:endParaRPr lang="de-DE" sz="1400">
              <a:latin typeface="Calibri" panose="020F0502020204030204" pitchFamily="34" charset="0"/>
              <a:cs typeface="Calibri" panose="020F0502020204030204" pitchFamily="34" charset="0"/>
            </a:endParaRPr>
          </a:p>
          <a:p>
            <a:pPr algn="just" fontAlgn="ctr">
              <a:lnSpc>
                <a:spcPts val="2100"/>
              </a:lnSpc>
              <a:spcBef>
                <a:spcPts val="300"/>
              </a:spcBef>
              <a:spcAft>
                <a:spcPts val="300"/>
              </a:spcAft>
              <a:buFont typeface="Arial" panose="020B0604020202020204" pitchFamily="34" charset="0"/>
              <a:buChar char="•"/>
              <a:defRPr/>
            </a:pPr>
            <a:endParaRPr lang="de-DE" sz="1400">
              <a:latin typeface="Calibri" panose="020F0502020204030204" pitchFamily="34" charset="0"/>
              <a:cs typeface="Calibri" panose="020F0502020204030204" pitchFamily="34" charset="0"/>
            </a:endParaRPr>
          </a:p>
          <a:p>
            <a:pPr algn="just" fontAlgn="ctr">
              <a:lnSpc>
                <a:spcPts val="2100"/>
              </a:lnSpc>
              <a:spcBef>
                <a:spcPts val="300"/>
              </a:spcBef>
              <a:spcAft>
                <a:spcPts val="300"/>
              </a:spcAft>
              <a:buFont typeface="Arial" panose="020B0604020202020204" pitchFamily="34" charset="0"/>
              <a:buChar char="•"/>
              <a:defRPr/>
            </a:pPr>
            <a:endParaRPr lang="de-DE" sz="1400">
              <a:latin typeface="Calibri" panose="020F0502020204030204" pitchFamily="34" charset="0"/>
              <a:cs typeface="Calibri" panose="020F0502020204030204" pitchFamily="34" charset="0"/>
            </a:endParaRPr>
          </a:p>
          <a:p>
            <a:pPr algn="just" fontAlgn="ctr">
              <a:lnSpc>
                <a:spcPts val="2100"/>
              </a:lnSpc>
              <a:spcBef>
                <a:spcPts val="300"/>
              </a:spcBef>
              <a:spcAft>
                <a:spcPts val="300"/>
              </a:spcAft>
              <a:buFont typeface="Arial" panose="020B0604020202020204" pitchFamily="34" charset="0"/>
              <a:buChar char="•"/>
              <a:defRPr/>
            </a:pPr>
            <a:endParaRPr lang="de-DE" sz="1400">
              <a:latin typeface="Calibri" panose="020F0502020204030204" pitchFamily="34" charset="0"/>
              <a:cs typeface="Calibri" panose="020F0502020204030204" pitchFamily="34" charset="0"/>
            </a:endParaRPr>
          </a:p>
          <a:p>
            <a:pPr algn="just" fontAlgn="ctr">
              <a:lnSpc>
                <a:spcPts val="2200"/>
              </a:lnSpc>
              <a:spcBef>
                <a:spcPts val="300"/>
              </a:spcBef>
              <a:spcAft>
                <a:spcPts val="300"/>
              </a:spcAft>
              <a:buFont typeface="Arial" panose="020B0604020202020204" pitchFamily="34" charset="0"/>
              <a:buChar char="•"/>
              <a:defRPr/>
            </a:pPr>
            <a:endParaRPr lang="de-DE" sz="1400">
              <a:latin typeface="Calibri" panose="020F0502020204030204" pitchFamily="34" charset="0"/>
              <a:cs typeface="Calibri" panose="020F0502020204030204" pitchFamily="34" charset="0"/>
            </a:endParaRPr>
          </a:p>
          <a:p>
            <a:pPr algn="just" fontAlgn="ctr">
              <a:lnSpc>
                <a:spcPts val="2200"/>
              </a:lnSpc>
              <a:spcBef>
                <a:spcPts val="300"/>
              </a:spcBef>
              <a:spcAft>
                <a:spcPts val="300"/>
              </a:spcAft>
              <a:buFont typeface="Arial" panose="020B0604020202020204" pitchFamily="34" charset="0"/>
              <a:buChar char="•"/>
              <a:defRPr/>
            </a:pPr>
            <a:endParaRPr lang="de-DE" sz="1400">
              <a:latin typeface="Calibri" panose="020F0502020204030204" pitchFamily="34" charset="0"/>
              <a:cs typeface="Calibri" panose="020F0502020204030204" pitchFamily="34" charset="0"/>
            </a:endParaRPr>
          </a:p>
          <a:p>
            <a:pPr marL="0" indent="0" algn="just" fontAlgn="ctr">
              <a:lnSpc>
                <a:spcPts val="2200"/>
              </a:lnSpc>
              <a:spcBef>
                <a:spcPts val="0"/>
              </a:spcBef>
              <a:buNone/>
              <a:defRPr/>
            </a:pPr>
            <a:endParaRPr lang="de-DE" sz="1400">
              <a:latin typeface="Calibri" panose="020F0502020204030204" pitchFamily="34" charset="0"/>
              <a:cs typeface="Calibri" panose="020F0502020204030204" pitchFamily="34" charset="0"/>
            </a:endParaRPr>
          </a:p>
        </p:txBody>
      </p:sp>
      <p:sp>
        <p:nvSpPr>
          <p:cNvPr id="2" name="Rechteck 1">
            <a:extLst>
              <a:ext uri="{FF2B5EF4-FFF2-40B4-BE49-F238E27FC236}">
                <a16:creationId xmlns:a16="http://schemas.microsoft.com/office/drawing/2014/main" id="{F0B68801-AF86-EACC-5D7C-B596F7F05672}"/>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8" name="Grafik 7">
            <a:extLst>
              <a:ext uri="{FF2B5EF4-FFF2-40B4-BE49-F238E27FC236}">
                <a16:creationId xmlns:a16="http://schemas.microsoft.com/office/drawing/2014/main" id="{E42A534F-2FB1-E41B-3C54-8E32A08FA3D4}"/>
              </a:ext>
            </a:extLst>
          </p:cNvPr>
          <p:cNvPicPr>
            <a:picLocks noChangeAspect="1"/>
          </p:cNvPicPr>
          <p:nvPr/>
        </p:nvPicPr>
        <p:blipFill>
          <a:blip r:embed="rId2"/>
          <a:stretch>
            <a:fillRect/>
          </a:stretch>
        </p:blipFill>
        <p:spPr>
          <a:xfrm>
            <a:off x="8512349" y="6306958"/>
            <a:ext cx="348769" cy="405300"/>
          </a:xfrm>
          <a:prstGeom prst="rect">
            <a:avLst/>
          </a:prstGeom>
        </p:spPr>
      </p:pic>
      <p:sp>
        <p:nvSpPr>
          <p:cNvPr id="4" name="Textfeld 4">
            <a:extLst>
              <a:ext uri="{FF2B5EF4-FFF2-40B4-BE49-F238E27FC236}">
                <a16:creationId xmlns:a16="http://schemas.microsoft.com/office/drawing/2014/main" id="{A57802D6-F6E7-8AB4-A1A2-B97241B5F3D0}"/>
              </a:ext>
            </a:extLst>
          </p:cNvPr>
          <p:cNvSpPr txBox="1"/>
          <p:nvPr/>
        </p:nvSpPr>
        <p:spPr>
          <a:xfrm>
            <a:off x="1039208" y="2226541"/>
            <a:ext cx="7461483" cy="553998"/>
          </a:xfrm>
          <a:prstGeom prst="rect">
            <a:avLst/>
          </a:prstGeom>
          <a:solidFill>
            <a:schemeClr val="bg1"/>
          </a:solidFill>
          <a:ln>
            <a:solidFill>
              <a:schemeClr val="bg1">
                <a:lumMod val="50000"/>
              </a:schemeClr>
            </a:solidFill>
          </a:ln>
        </p:spPr>
        <p:txBody>
          <a:bodyPr wrap="square" lIns="91440" tIns="45720" rIns="91440" bIns="45720" rtlCol="0" anchor="t">
            <a:spAutoFit/>
          </a:bodyPr>
          <a:lstStyle/>
          <a:p>
            <a:pPr algn="just" fontAlgn="ctr">
              <a:lnSpc>
                <a:spcPts val="1800"/>
              </a:lnSpc>
              <a:spcBef>
                <a:spcPts val="300"/>
              </a:spcBef>
              <a:spcAft>
                <a:spcPts val="300"/>
              </a:spcAft>
              <a:defRPr/>
            </a:pPr>
            <a:r>
              <a:rPr lang="de-DE" sz="1400">
                <a:latin typeface="Calibri" panose="020F0502020204030204" pitchFamily="34" charset="0"/>
                <a:cs typeface="Calibri" panose="020F0502020204030204" pitchFamily="34" charset="0"/>
              </a:rPr>
              <a:t>das </a:t>
            </a:r>
            <a:r>
              <a:rPr lang="de-DE" sz="1400" b="1">
                <a:latin typeface="Calibri" panose="020F0502020204030204" pitchFamily="34" charset="0"/>
                <a:cs typeface="Calibri" panose="020F0502020204030204" pitchFamily="34" charset="0"/>
              </a:rPr>
              <a:t>Verzeichnis der Freiwilligen</a:t>
            </a:r>
            <a:r>
              <a:rPr lang="de-DE" sz="1400">
                <a:latin typeface="Calibri" panose="020F0502020204030204" pitchFamily="34" charset="0"/>
                <a:cs typeface="Calibri" panose="020F0502020204030204" pitchFamily="34" charset="0"/>
              </a:rPr>
              <a:t> wurde korrekt geführt (vidimiert) und die </a:t>
            </a:r>
            <a:r>
              <a:rPr lang="de-DE" sz="1400" b="1">
                <a:latin typeface="Calibri" panose="020F0502020204030204" pitchFamily="34" charset="0"/>
                <a:cs typeface="Calibri" panose="020F0502020204030204" pitchFamily="34" charset="0"/>
              </a:rPr>
              <a:t>Freiwilligen versichert </a:t>
            </a:r>
            <a:r>
              <a:rPr lang="de-DE" sz="1400">
                <a:latin typeface="Calibri" panose="020F0502020204030204" pitchFamily="34" charset="0"/>
                <a:cs typeface="Calibri" panose="020F0502020204030204" pitchFamily="34" charset="0"/>
              </a:rPr>
              <a:t>(Haftpflicht, Unfall- und Krankenversichert)</a:t>
            </a:r>
          </a:p>
        </p:txBody>
      </p:sp>
      <p:sp>
        <p:nvSpPr>
          <p:cNvPr id="5" name="Ellipse 4">
            <a:extLst>
              <a:ext uri="{FF2B5EF4-FFF2-40B4-BE49-F238E27FC236}">
                <a16:creationId xmlns:a16="http://schemas.microsoft.com/office/drawing/2014/main" id="{0B46DF66-E82C-B533-07ED-27A60DC6E6B8}"/>
              </a:ext>
            </a:extLst>
          </p:cNvPr>
          <p:cNvSpPr/>
          <p:nvPr/>
        </p:nvSpPr>
        <p:spPr bwMode="auto">
          <a:xfrm>
            <a:off x="648554" y="2383836"/>
            <a:ext cx="263326" cy="268588"/>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6" name="Textfeld 4">
            <a:extLst>
              <a:ext uri="{FF2B5EF4-FFF2-40B4-BE49-F238E27FC236}">
                <a16:creationId xmlns:a16="http://schemas.microsoft.com/office/drawing/2014/main" id="{5EFFAC19-7E22-D150-8185-978CAB0CC60C}"/>
              </a:ext>
            </a:extLst>
          </p:cNvPr>
          <p:cNvSpPr txBox="1"/>
          <p:nvPr/>
        </p:nvSpPr>
        <p:spPr>
          <a:xfrm>
            <a:off x="1030498" y="2845903"/>
            <a:ext cx="7461483" cy="710451"/>
          </a:xfrm>
          <a:prstGeom prst="rect">
            <a:avLst/>
          </a:prstGeom>
          <a:solidFill>
            <a:schemeClr val="bg1"/>
          </a:solidFill>
          <a:ln>
            <a:solidFill>
              <a:schemeClr val="bg1">
                <a:lumMod val="50000"/>
              </a:schemeClr>
            </a:solidFill>
          </a:ln>
        </p:spPr>
        <p:txBody>
          <a:bodyPr wrap="square" lIns="91440" tIns="45720" rIns="91440" bIns="45720" rtlCol="0" anchor="t">
            <a:spAutoFit/>
          </a:bodyPr>
          <a:lstStyle/>
          <a:p>
            <a:pPr algn="just" fontAlgn="ctr">
              <a:lnSpc>
                <a:spcPts val="1600"/>
              </a:lnSpc>
              <a:spcBef>
                <a:spcPts val="300"/>
              </a:spcBef>
              <a:spcAft>
                <a:spcPts val="300"/>
              </a:spcAft>
              <a:defRPr/>
            </a:pPr>
            <a:r>
              <a:rPr lang="de-DE" sz="1400">
                <a:latin typeface="Calibri" panose="020F0502020204030204" pitchFamily="34" charset="0"/>
                <a:cs typeface="Calibri" panose="020F0502020204030204" pitchFamily="34" charset="0"/>
              </a:rPr>
              <a:t>die weiteren </a:t>
            </a:r>
            <a:r>
              <a:rPr lang="de-DE" sz="1400" b="1">
                <a:latin typeface="Calibri" panose="020F0502020204030204" pitchFamily="34" charset="0"/>
                <a:cs typeface="Calibri" panose="020F0502020204030204" pitchFamily="34" charset="0"/>
              </a:rPr>
              <a:t>Bestimmungen zur ehrenamtlichen Tätigkeit </a:t>
            </a:r>
            <a:r>
              <a:rPr lang="de-DE" sz="1400">
                <a:latin typeface="Calibri" panose="020F0502020204030204" pitchFamily="34" charset="0"/>
                <a:cs typeface="Calibri" panose="020F0502020204030204" pitchFamily="34" charset="0"/>
              </a:rPr>
              <a:t>wurden eingehalten (ausschließliche Erstattung der effektiv entstandenen und dokumentierten Ausgaben, keine Pauschalkostenerstattungen außer jene von Art. 17, Abs. 4)</a:t>
            </a:r>
          </a:p>
        </p:txBody>
      </p:sp>
      <p:sp>
        <p:nvSpPr>
          <p:cNvPr id="7" name="Ellipse 6">
            <a:extLst>
              <a:ext uri="{FF2B5EF4-FFF2-40B4-BE49-F238E27FC236}">
                <a16:creationId xmlns:a16="http://schemas.microsoft.com/office/drawing/2014/main" id="{D2D94546-79E4-BD79-F5D5-466ACA46434E}"/>
              </a:ext>
            </a:extLst>
          </p:cNvPr>
          <p:cNvSpPr/>
          <p:nvPr/>
        </p:nvSpPr>
        <p:spPr bwMode="auto">
          <a:xfrm>
            <a:off x="648554" y="3043410"/>
            <a:ext cx="263326" cy="268588"/>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1" name="Textfeld 4">
            <a:extLst>
              <a:ext uri="{FF2B5EF4-FFF2-40B4-BE49-F238E27FC236}">
                <a16:creationId xmlns:a16="http://schemas.microsoft.com/office/drawing/2014/main" id="{E98F632D-E088-D245-9199-8D2DEA81DFF3}"/>
              </a:ext>
            </a:extLst>
          </p:cNvPr>
          <p:cNvSpPr txBox="1"/>
          <p:nvPr/>
        </p:nvSpPr>
        <p:spPr>
          <a:xfrm>
            <a:off x="1034034" y="3642693"/>
            <a:ext cx="7471008" cy="1479892"/>
          </a:xfrm>
          <a:prstGeom prst="rect">
            <a:avLst/>
          </a:prstGeom>
          <a:solidFill>
            <a:schemeClr val="bg1"/>
          </a:solidFill>
          <a:ln>
            <a:solidFill>
              <a:schemeClr val="bg1">
                <a:lumMod val="50000"/>
              </a:schemeClr>
            </a:solidFill>
          </a:ln>
        </p:spPr>
        <p:txBody>
          <a:bodyPr wrap="square" lIns="91440" tIns="45720" rIns="91440" bIns="45720" rtlCol="0" anchor="t">
            <a:spAutoFit/>
          </a:bodyPr>
          <a:lstStyle/>
          <a:p>
            <a:pPr algn="just" fontAlgn="ctr">
              <a:lnSpc>
                <a:spcPts val="1600"/>
              </a:lnSpc>
              <a:spcBef>
                <a:spcPts val="300"/>
              </a:spcBef>
              <a:spcAft>
                <a:spcPts val="300"/>
              </a:spcAft>
              <a:defRPr/>
            </a:pPr>
            <a:r>
              <a:rPr lang="de-DE" sz="1400" b="1">
                <a:latin typeface="Calibri"/>
                <a:ea typeface="Calibri"/>
                <a:cs typeface="Calibri"/>
              </a:rPr>
              <a:t>für EO und VFG</a:t>
            </a:r>
            <a:r>
              <a:rPr lang="de-DE" sz="1400">
                <a:latin typeface="Calibri"/>
                <a:ea typeface="Calibri"/>
                <a:cs typeface="Calibri"/>
              </a:rPr>
              <a:t>: es besteht ein </a:t>
            </a:r>
            <a:r>
              <a:rPr lang="de-DE" sz="1400" b="1">
                <a:latin typeface="Calibri"/>
                <a:ea typeface="Calibri"/>
                <a:cs typeface="Calibri"/>
              </a:rPr>
              <a:t>korrektes Verhältnis zwischen Angestellten und Freiwilligen bzw. zwischen Angestellten und Mitgliedern</a:t>
            </a:r>
            <a:endParaRPr lang="en-US" sz="1400"/>
          </a:p>
          <a:p>
            <a:pPr algn="just">
              <a:lnSpc>
                <a:spcPts val="1600"/>
              </a:lnSpc>
              <a:spcBef>
                <a:spcPts val="300"/>
              </a:spcBef>
              <a:spcAft>
                <a:spcPts val="300"/>
              </a:spcAft>
              <a:defRPr/>
            </a:pPr>
            <a:r>
              <a:rPr lang="de-DE" sz="1400">
                <a:solidFill>
                  <a:schemeClr val="tx1">
                    <a:lumMod val="76000"/>
                    <a:lumOff val="24000"/>
                  </a:schemeClr>
                </a:solidFill>
                <a:latin typeface="Calibri"/>
                <a:ea typeface="Calibri"/>
                <a:cs typeface="Calibri"/>
              </a:rPr>
              <a:t>(</a:t>
            </a:r>
            <a:r>
              <a:rPr lang="de-DE" sz="1400" b="1">
                <a:solidFill>
                  <a:schemeClr val="tx1">
                    <a:lumMod val="76000"/>
                    <a:lumOff val="24000"/>
                  </a:schemeClr>
                </a:solidFill>
                <a:latin typeface="Calibri"/>
                <a:ea typeface="Calibri"/>
                <a:cs typeface="Calibri"/>
              </a:rPr>
              <a:t>EO:</a:t>
            </a:r>
            <a:r>
              <a:rPr lang="de-DE" sz="1400">
                <a:solidFill>
                  <a:schemeClr val="tx1">
                    <a:lumMod val="76000"/>
                    <a:lumOff val="24000"/>
                  </a:schemeClr>
                </a:solidFill>
                <a:latin typeface="Calibri"/>
                <a:ea typeface="Calibri"/>
                <a:cs typeface="Calibri"/>
              </a:rPr>
              <a:t> Anzahl der Angestellten bzw. arbeitnehmerähnlichen Beschäftigungsverhältnisse darf </a:t>
            </a:r>
            <a:r>
              <a:rPr lang="de-DE" sz="1400" b="1">
                <a:solidFill>
                  <a:schemeClr val="tx1">
                    <a:lumMod val="76000"/>
                    <a:lumOff val="24000"/>
                  </a:schemeClr>
                </a:solidFill>
                <a:latin typeface="Calibri"/>
                <a:ea typeface="Calibri"/>
                <a:cs typeface="Calibri"/>
              </a:rPr>
              <a:t>max. 50% der Anzahl der Freiwilligen betragen</a:t>
            </a:r>
            <a:endParaRPr lang="de-DE" sz="1400">
              <a:solidFill>
                <a:schemeClr val="tx1">
                  <a:lumMod val="76000"/>
                  <a:lumOff val="24000"/>
                </a:schemeClr>
              </a:solidFill>
              <a:ea typeface="Calibri"/>
              <a:cs typeface="Times New Roman" panose="02020603050405020304" pitchFamily="18" charset="0"/>
            </a:endParaRPr>
          </a:p>
          <a:p>
            <a:pPr algn="just">
              <a:lnSpc>
                <a:spcPts val="1600"/>
              </a:lnSpc>
              <a:spcBef>
                <a:spcPts val="300"/>
              </a:spcBef>
              <a:spcAft>
                <a:spcPts val="300"/>
              </a:spcAft>
              <a:defRPr/>
            </a:pPr>
            <a:r>
              <a:rPr lang="de-DE" sz="1400" b="1">
                <a:solidFill>
                  <a:schemeClr val="tx1">
                    <a:lumMod val="76000"/>
                    <a:lumOff val="24000"/>
                  </a:schemeClr>
                </a:solidFill>
                <a:latin typeface="Calibri"/>
                <a:ea typeface="Calibri"/>
                <a:cs typeface="Calibri"/>
              </a:rPr>
              <a:t>VFG:</a:t>
            </a:r>
            <a:r>
              <a:rPr lang="de-DE" sz="1400">
                <a:solidFill>
                  <a:schemeClr val="tx1">
                    <a:lumMod val="76000"/>
                    <a:lumOff val="24000"/>
                  </a:schemeClr>
                </a:solidFill>
                <a:latin typeface="Calibri"/>
                <a:ea typeface="Calibri"/>
                <a:cs typeface="Calibri"/>
              </a:rPr>
              <a:t> Anzahl der Angestellten bzw. arbeitnehmerähnlichen Beschäftigungsverhältnisse darf </a:t>
            </a:r>
            <a:r>
              <a:rPr lang="de-DE" sz="1400" b="1">
                <a:solidFill>
                  <a:schemeClr val="tx1">
                    <a:lumMod val="76000"/>
                    <a:lumOff val="24000"/>
                  </a:schemeClr>
                </a:solidFill>
                <a:latin typeface="Calibri"/>
                <a:ea typeface="Calibri"/>
                <a:cs typeface="Calibri"/>
              </a:rPr>
              <a:t>max. 50% der Anzahl der Freiwilligen </a:t>
            </a:r>
            <a:r>
              <a:rPr lang="de-DE" sz="1400">
                <a:solidFill>
                  <a:schemeClr val="tx1">
                    <a:lumMod val="76000"/>
                    <a:lumOff val="24000"/>
                  </a:schemeClr>
                </a:solidFill>
                <a:latin typeface="Calibri"/>
                <a:ea typeface="Calibri"/>
                <a:cs typeface="Calibri"/>
              </a:rPr>
              <a:t>ODER </a:t>
            </a:r>
            <a:r>
              <a:rPr lang="de-DE" sz="1400" b="1">
                <a:solidFill>
                  <a:schemeClr val="tx1">
                    <a:lumMod val="76000"/>
                    <a:lumOff val="24000"/>
                  </a:schemeClr>
                </a:solidFill>
                <a:latin typeface="Calibri"/>
                <a:ea typeface="Calibri"/>
                <a:cs typeface="Calibri"/>
              </a:rPr>
              <a:t> max. 20 % der Anzahl der Mitglieder </a:t>
            </a:r>
            <a:r>
              <a:rPr lang="de-DE" sz="1400">
                <a:solidFill>
                  <a:schemeClr val="tx1">
                    <a:lumMod val="76000"/>
                    <a:lumOff val="24000"/>
                  </a:schemeClr>
                </a:solidFill>
                <a:latin typeface="Calibri"/>
                <a:ea typeface="Calibri"/>
                <a:cs typeface="Calibri"/>
              </a:rPr>
              <a:t>betragen)</a:t>
            </a:r>
            <a:endParaRPr lang="de-DE" sz="1400">
              <a:solidFill>
                <a:schemeClr val="tx1">
                  <a:lumMod val="76000"/>
                  <a:lumOff val="24000"/>
                </a:schemeClr>
              </a:solidFill>
              <a:cs typeface="Times New Roman"/>
            </a:endParaRPr>
          </a:p>
        </p:txBody>
      </p:sp>
      <p:sp>
        <p:nvSpPr>
          <p:cNvPr id="12" name="Ellipse 11">
            <a:extLst>
              <a:ext uri="{FF2B5EF4-FFF2-40B4-BE49-F238E27FC236}">
                <a16:creationId xmlns:a16="http://schemas.microsoft.com/office/drawing/2014/main" id="{694A5093-4D58-7095-D6E1-A0BDA1C01675}"/>
              </a:ext>
            </a:extLst>
          </p:cNvPr>
          <p:cNvSpPr/>
          <p:nvPr/>
        </p:nvSpPr>
        <p:spPr bwMode="auto">
          <a:xfrm>
            <a:off x="666389" y="4104796"/>
            <a:ext cx="263326" cy="268588"/>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3" name="Textfeld 4">
            <a:extLst>
              <a:ext uri="{FF2B5EF4-FFF2-40B4-BE49-F238E27FC236}">
                <a16:creationId xmlns:a16="http://schemas.microsoft.com/office/drawing/2014/main" id="{2142BDC4-357D-0948-0C89-4A1C88B1B429}"/>
              </a:ext>
            </a:extLst>
          </p:cNvPr>
          <p:cNvSpPr txBox="1"/>
          <p:nvPr/>
        </p:nvSpPr>
        <p:spPr>
          <a:xfrm>
            <a:off x="1042157" y="1642310"/>
            <a:ext cx="7461483" cy="505267"/>
          </a:xfrm>
          <a:prstGeom prst="rect">
            <a:avLst/>
          </a:prstGeom>
          <a:solidFill>
            <a:schemeClr val="bg1"/>
          </a:solidFill>
          <a:ln>
            <a:solidFill>
              <a:schemeClr val="bg1">
                <a:lumMod val="50000"/>
              </a:schemeClr>
            </a:solidFill>
          </a:ln>
        </p:spPr>
        <p:txBody>
          <a:bodyPr wrap="square" lIns="91440" tIns="45720" rIns="91440" bIns="45720" rtlCol="0" anchor="t">
            <a:spAutoFit/>
          </a:bodyPr>
          <a:lstStyle/>
          <a:p>
            <a:pPr algn="just" fontAlgn="ctr">
              <a:lnSpc>
                <a:spcPts val="1600"/>
              </a:lnSpc>
              <a:spcBef>
                <a:spcPts val="0"/>
              </a:spcBef>
              <a:defRPr/>
            </a:pPr>
            <a:r>
              <a:rPr lang="de-DE" sz="1400">
                <a:latin typeface="Calibri" panose="020F0502020204030204" pitchFamily="34" charset="0"/>
                <a:cs typeface="Calibri" panose="020F0502020204030204" pitchFamily="34" charset="0"/>
              </a:rPr>
              <a:t>die </a:t>
            </a:r>
            <a:r>
              <a:rPr lang="de-DE" sz="1400" b="1">
                <a:latin typeface="Calibri" panose="020F0502020204030204" pitchFamily="34" charset="0"/>
                <a:cs typeface="Calibri" panose="020F0502020204030204" pitchFamily="34" charset="0"/>
              </a:rPr>
              <a:t>verpflichtenden Bücher </a:t>
            </a:r>
            <a:r>
              <a:rPr lang="de-DE" sz="1400">
                <a:latin typeface="Calibri" panose="020F0502020204030204" pitchFamily="34" charset="0"/>
                <a:cs typeface="Calibri" panose="020F0502020204030204" pitchFamily="34" charset="0"/>
              </a:rPr>
              <a:t>wurden korrekt geführt (z.B. Mitgliederbuch, Bücher des Vorstandes, der Mitgliederversammlung, des Kontrollorganes und der weiteren Organe, falls vorhanden);</a:t>
            </a:r>
          </a:p>
        </p:txBody>
      </p:sp>
      <p:sp>
        <p:nvSpPr>
          <p:cNvPr id="14" name="Ellipse 13">
            <a:extLst>
              <a:ext uri="{FF2B5EF4-FFF2-40B4-BE49-F238E27FC236}">
                <a16:creationId xmlns:a16="http://schemas.microsoft.com/office/drawing/2014/main" id="{F49EDB8B-9F7F-32CA-4A2B-70CD4F1358A6}"/>
              </a:ext>
            </a:extLst>
          </p:cNvPr>
          <p:cNvSpPr/>
          <p:nvPr/>
        </p:nvSpPr>
        <p:spPr bwMode="auto">
          <a:xfrm>
            <a:off x="652454" y="1779064"/>
            <a:ext cx="263326" cy="268588"/>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2" name="Textfeld 4">
            <a:extLst>
              <a:ext uri="{FF2B5EF4-FFF2-40B4-BE49-F238E27FC236}">
                <a16:creationId xmlns:a16="http://schemas.microsoft.com/office/drawing/2014/main" id="{7AF1316F-0478-CAD4-6D9E-0534017187AB}"/>
              </a:ext>
            </a:extLst>
          </p:cNvPr>
          <p:cNvSpPr txBox="1"/>
          <p:nvPr/>
        </p:nvSpPr>
        <p:spPr>
          <a:xfrm>
            <a:off x="1651474" y="1038563"/>
            <a:ext cx="5841051" cy="369332"/>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algn="ctr">
              <a:spcBef>
                <a:spcPts val="0"/>
              </a:spcBef>
              <a:defRPr/>
            </a:pPr>
            <a:r>
              <a:rPr lang="it-IT" sz="1800" b="1" err="1">
                <a:latin typeface="Calibri"/>
                <a:cs typeface="Calibri"/>
              </a:rPr>
              <a:t>Ordentliche</a:t>
            </a:r>
            <a:r>
              <a:rPr lang="it-IT" sz="1800" b="1">
                <a:latin typeface="Calibri"/>
                <a:cs typeface="Calibri"/>
              </a:rPr>
              <a:t> </a:t>
            </a:r>
            <a:r>
              <a:rPr lang="it-IT" sz="1800" b="1" err="1">
                <a:latin typeface="Calibri"/>
                <a:cs typeface="Calibri"/>
              </a:rPr>
              <a:t>Kontrollen</a:t>
            </a:r>
            <a:r>
              <a:rPr lang="it-IT" sz="1800" b="1">
                <a:latin typeface="Calibri"/>
                <a:cs typeface="Calibri"/>
              </a:rPr>
              <a:t> – </a:t>
            </a:r>
            <a:r>
              <a:rPr lang="it-IT" sz="1800" b="1" err="1">
                <a:latin typeface="Calibri"/>
                <a:cs typeface="Calibri"/>
              </a:rPr>
              <a:t>Was</a:t>
            </a:r>
            <a:r>
              <a:rPr lang="it-IT" sz="1800" b="1">
                <a:latin typeface="Calibri"/>
                <a:cs typeface="Calibri"/>
              </a:rPr>
              <a:t> </a:t>
            </a:r>
            <a:r>
              <a:rPr lang="it-IT" sz="1800" b="1" err="1">
                <a:latin typeface="Calibri"/>
                <a:cs typeface="Calibri"/>
              </a:rPr>
              <a:t>wird</a:t>
            </a:r>
            <a:r>
              <a:rPr lang="it-IT" sz="1800" b="1">
                <a:latin typeface="Calibri"/>
                <a:cs typeface="Calibri"/>
              </a:rPr>
              <a:t> </a:t>
            </a:r>
            <a:r>
              <a:rPr lang="it-IT" sz="1800" b="1" err="1">
                <a:latin typeface="Calibri"/>
                <a:cs typeface="Calibri"/>
              </a:rPr>
              <a:t>konkret</a:t>
            </a:r>
            <a:r>
              <a:rPr lang="it-IT" sz="1800" b="1">
                <a:latin typeface="Calibri"/>
                <a:cs typeface="Calibri"/>
              </a:rPr>
              <a:t> </a:t>
            </a:r>
            <a:r>
              <a:rPr lang="it-IT" sz="1800" b="1" err="1">
                <a:latin typeface="Calibri"/>
                <a:cs typeface="Calibri"/>
              </a:rPr>
              <a:t>kontrolliert</a:t>
            </a:r>
            <a:r>
              <a:rPr lang="it-IT" sz="1800" b="1">
                <a:latin typeface="Calibri"/>
                <a:cs typeface="Calibri"/>
              </a:rPr>
              <a:t>?</a:t>
            </a:r>
          </a:p>
        </p:txBody>
      </p:sp>
      <p:sp>
        <p:nvSpPr>
          <p:cNvPr id="15" name="Textfeld 4">
            <a:extLst>
              <a:ext uri="{FF2B5EF4-FFF2-40B4-BE49-F238E27FC236}">
                <a16:creationId xmlns:a16="http://schemas.microsoft.com/office/drawing/2014/main" id="{D68EF184-38BE-169C-F97F-C3EE02E35FFE}"/>
              </a:ext>
            </a:extLst>
          </p:cNvPr>
          <p:cNvSpPr txBox="1"/>
          <p:nvPr/>
        </p:nvSpPr>
        <p:spPr>
          <a:xfrm>
            <a:off x="2233104" y="5523512"/>
            <a:ext cx="6160626" cy="677108"/>
          </a:xfrm>
          <a:prstGeom prst="rect">
            <a:avLst/>
          </a:prstGeom>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just">
              <a:spcBef>
                <a:spcPts val="0"/>
              </a:spcBef>
              <a:tabLst>
                <a:tab pos="357188" algn="l"/>
              </a:tabLst>
              <a:defRPr/>
            </a:pPr>
            <a:r>
              <a:rPr lang="de-DE" sz="1400" b="1">
                <a:solidFill>
                  <a:srgbClr val="FF0000"/>
                </a:solidFill>
                <a:latin typeface="Calibri"/>
                <a:ea typeface="Calibri"/>
                <a:cs typeface="Calibri"/>
                <a:sym typeface="Wingdings" panose="05000000000000000000" pitchFamily="2" charset="2"/>
              </a:rPr>
              <a:t>        	</a:t>
            </a:r>
            <a:r>
              <a:rPr lang="de-DE" sz="1200" b="1">
                <a:solidFill>
                  <a:schemeClr val="tx1"/>
                </a:solidFill>
                <a:latin typeface="Calibri"/>
                <a:cs typeface="Calibri"/>
                <a:sym typeface="Wingdings" panose="05000000000000000000" pitchFamily="2" charset="2"/>
              </a:rPr>
              <a:t>weiße Markierung = vollständige Kontrolle</a:t>
            </a:r>
          </a:p>
          <a:p>
            <a:pPr algn="just">
              <a:spcBef>
                <a:spcPts val="0"/>
              </a:spcBef>
              <a:tabLst>
                <a:tab pos="357188" algn="l"/>
              </a:tabLst>
              <a:defRPr/>
            </a:pPr>
            <a:r>
              <a:rPr lang="it-IT" sz="1200" b="1">
                <a:latin typeface="Calibri"/>
                <a:ea typeface="Calibri"/>
                <a:cs typeface="Calibri"/>
                <a:sym typeface="Wingdings" panose="05000000000000000000" pitchFamily="2" charset="2"/>
              </a:rPr>
              <a:t>	</a:t>
            </a:r>
            <a:r>
              <a:rPr lang="de-DE" sz="1200" b="1">
                <a:latin typeface="Calibri"/>
                <a:ea typeface="Calibri"/>
                <a:cs typeface="Calibri"/>
                <a:sym typeface="Wingdings" panose="05000000000000000000" pitchFamily="2" charset="2"/>
              </a:rPr>
              <a:t>Körperschaften, mit mehr als 60.000 € an Einnahmen pro Jahr in den drei Jahren vor der </a:t>
            </a:r>
          </a:p>
          <a:p>
            <a:pPr algn="just">
              <a:spcBef>
                <a:spcPts val="0"/>
              </a:spcBef>
              <a:tabLst>
                <a:tab pos="357188" algn="l"/>
              </a:tabLst>
              <a:defRPr/>
            </a:pPr>
            <a:r>
              <a:rPr lang="de-DE" sz="1200" b="1">
                <a:latin typeface="Calibri"/>
                <a:ea typeface="Calibri"/>
                <a:cs typeface="Calibri"/>
                <a:sym typeface="Wingdings" panose="05000000000000000000" pitchFamily="2" charset="2"/>
              </a:rPr>
              <a:t>          Kontrolle werden </a:t>
            </a:r>
            <a:r>
              <a:rPr lang="de-DE" sz="1200" b="1">
                <a:solidFill>
                  <a:srgbClr val="C00000"/>
                </a:solidFill>
                <a:latin typeface="Calibri"/>
                <a:ea typeface="Calibri"/>
                <a:cs typeface="Calibri"/>
                <a:sym typeface="Wingdings" panose="05000000000000000000" pitchFamily="2" charset="2"/>
              </a:rPr>
              <a:t>auch</a:t>
            </a:r>
            <a:r>
              <a:rPr lang="de-DE" sz="1200" b="1">
                <a:latin typeface="Calibri"/>
                <a:ea typeface="Calibri"/>
                <a:cs typeface="Calibri"/>
                <a:sym typeface="Wingdings" panose="05000000000000000000" pitchFamily="2" charset="2"/>
              </a:rPr>
              <a:t> in den </a:t>
            </a:r>
            <a:r>
              <a:rPr lang="de-DE" sz="1200" b="1">
                <a:solidFill>
                  <a:schemeClr val="tx1"/>
                </a:solidFill>
                <a:latin typeface="Calibri"/>
                <a:ea typeface="Calibri"/>
                <a:cs typeface="Calibri"/>
                <a:sym typeface="Wingdings" panose="05000000000000000000" pitchFamily="2" charset="2"/>
              </a:rPr>
              <a:t>weiß markierten </a:t>
            </a:r>
            <a:r>
              <a:rPr lang="de-DE" sz="1200" b="1">
                <a:latin typeface="Calibri"/>
                <a:ea typeface="Calibri"/>
                <a:cs typeface="Calibri"/>
                <a:sym typeface="Wingdings" panose="05000000000000000000" pitchFamily="2" charset="2"/>
              </a:rPr>
              <a:t>Punkten kontrolliert</a:t>
            </a:r>
            <a:endParaRPr lang="en-US" sz="2400" b="1">
              <a:ea typeface="Calibri"/>
              <a:cs typeface="Times New Roman"/>
            </a:endParaRPr>
          </a:p>
        </p:txBody>
      </p:sp>
      <p:sp>
        <p:nvSpPr>
          <p:cNvPr id="16" name="Ellipse 15">
            <a:extLst>
              <a:ext uri="{FF2B5EF4-FFF2-40B4-BE49-F238E27FC236}">
                <a16:creationId xmlns:a16="http://schemas.microsoft.com/office/drawing/2014/main" id="{6FD353B5-60FA-5BDE-EA37-36A427162670}"/>
              </a:ext>
            </a:extLst>
          </p:cNvPr>
          <p:cNvSpPr/>
          <p:nvPr/>
        </p:nvSpPr>
        <p:spPr bwMode="auto">
          <a:xfrm>
            <a:off x="2335229" y="5599350"/>
            <a:ext cx="197630" cy="188982"/>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9" name="Rechteck 8">
            <a:extLst>
              <a:ext uri="{FF2B5EF4-FFF2-40B4-BE49-F238E27FC236}">
                <a16:creationId xmlns:a16="http://schemas.microsoft.com/office/drawing/2014/main" id="{E4CD5FA9-059D-A01E-592E-3BEE4A5F99B3}"/>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-21-</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1403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72FEC-21BF-2DC3-0909-42053DEC8FD1}"/>
            </a:ext>
          </a:extLst>
        </p:cNvPr>
        <p:cNvGrpSpPr/>
        <p:nvPr/>
      </p:nvGrpSpPr>
      <p:grpSpPr>
        <a:xfrm>
          <a:off x="0" y="0"/>
          <a:ext cx="0" cy="0"/>
          <a:chOff x="0" y="0"/>
          <a:chExt cx="0" cy="0"/>
        </a:xfrm>
      </p:grpSpPr>
      <p:sp>
        <p:nvSpPr>
          <p:cNvPr id="26626" name="Titel 1">
            <a:extLst>
              <a:ext uri="{FF2B5EF4-FFF2-40B4-BE49-F238E27FC236}">
                <a16:creationId xmlns:a16="http://schemas.microsoft.com/office/drawing/2014/main" id="{FCC5EC71-ABED-48D9-3CC8-93F74A46C166}"/>
              </a:ext>
            </a:extLst>
          </p:cNvPr>
          <p:cNvSpPr>
            <a:spLocks noGrp="1" noChangeArrowheads="1"/>
          </p:cNvSpPr>
          <p:nvPr>
            <p:ph type="title"/>
          </p:nvPr>
        </p:nvSpPr>
        <p:spPr bwMode="auto">
          <a:xfrm>
            <a:off x="628650" y="365125"/>
            <a:ext cx="7886700" cy="542925"/>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a:latin typeface="Calibri"/>
                <a:ea typeface="Calibri"/>
                <a:cs typeface="Calibri"/>
              </a:rPr>
              <a:t>3. Kontrollen im </a:t>
            </a:r>
            <a:r>
              <a:rPr lang="de-DE" altLang="de-DE" sz="2600" err="1">
                <a:latin typeface="Calibri"/>
                <a:ea typeface="Calibri"/>
                <a:cs typeface="Calibri"/>
              </a:rPr>
              <a:t>Runts</a:t>
            </a:r>
            <a:r>
              <a:rPr lang="de-DE" altLang="de-DE" sz="2600">
                <a:latin typeface="Calibri"/>
                <a:ea typeface="Calibri"/>
                <a:cs typeface="Calibri"/>
              </a:rPr>
              <a:t> – allgemeine Informationen</a:t>
            </a:r>
          </a:p>
        </p:txBody>
      </p:sp>
      <p:sp>
        <p:nvSpPr>
          <p:cNvPr id="3" name="Inhaltsplatzhalter 2">
            <a:extLst>
              <a:ext uri="{FF2B5EF4-FFF2-40B4-BE49-F238E27FC236}">
                <a16:creationId xmlns:a16="http://schemas.microsoft.com/office/drawing/2014/main" id="{31D4BD58-6FE6-0718-B793-9E9FE667C429}"/>
              </a:ext>
            </a:extLst>
          </p:cNvPr>
          <p:cNvSpPr>
            <a:spLocks noGrp="1"/>
          </p:cNvSpPr>
          <p:nvPr>
            <p:ph idx="1"/>
          </p:nvPr>
        </p:nvSpPr>
        <p:spPr>
          <a:xfrm>
            <a:off x="643309" y="951123"/>
            <a:ext cx="7886700" cy="5447933"/>
          </a:xfrm>
        </p:spPr>
        <p:txBody>
          <a:bodyPr lIns="91440" tIns="45720" rIns="91440" bIns="45720" anchor="t"/>
          <a:lstStyle/>
          <a:p>
            <a:pPr marL="0" indent="0" algn="just" fontAlgn="ctr">
              <a:lnSpc>
                <a:spcPts val="2200"/>
              </a:lnSpc>
              <a:spcBef>
                <a:spcPts val="300"/>
              </a:spcBef>
              <a:spcAft>
                <a:spcPts val="300"/>
              </a:spcAft>
              <a:buNone/>
              <a:defRPr/>
            </a:pPr>
            <a:endParaRPr lang="de-DE" sz="1200">
              <a:latin typeface="Calibri" panose="020F0502020204030204" pitchFamily="34" charset="0"/>
              <a:cs typeface="Calibri" panose="020F0502020204030204" pitchFamily="34" charset="0"/>
            </a:endParaRPr>
          </a:p>
          <a:p>
            <a:pPr marL="0" indent="0" algn="just" fontAlgn="ctr">
              <a:lnSpc>
                <a:spcPts val="2200"/>
              </a:lnSpc>
              <a:spcBef>
                <a:spcPts val="300"/>
              </a:spcBef>
              <a:spcAft>
                <a:spcPts val="300"/>
              </a:spcAft>
              <a:buNone/>
              <a:defRPr/>
            </a:pPr>
            <a:endParaRPr lang="de-DE" sz="1200">
              <a:latin typeface="Calibri" panose="020F0502020204030204" pitchFamily="34" charset="0"/>
              <a:cs typeface="Calibri" panose="020F0502020204030204" pitchFamily="34" charset="0"/>
            </a:endParaRPr>
          </a:p>
          <a:p>
            <a:pPr marL="0" indent="0" algn="just" fontAlgn="ctr">
              <a:lnSpc>
                <a:spcPts val="2200"/>
              </a:lnSpc>
              <a:spcBef>
                <a:spcPts val="300"/>
              </a:spcBef>
              <a:spcAft>
                <a:spcPts val="300"/>
              </a:spcAft>
              <a:buNone/>
              <a:defRPr/>
            </a:pPr>
            <a:endParaRPr lang="de-DE" sz="1200">
              <a:latin typeface="Calibri" panose="020F0502020204030204" pitchFamily="34" charset="0"/>
              <a:cs typeface="Calibri" panose="020F0502020204030204" pitchFamily="34" charset="0"/>
            </a:endParaRPr>
          </a:p>
          <a:p>
            <a:pPr algn="just" fontAlgn="ctr">
              <a:lnSpc>
                <a:spcPts val="2200"/>
              </a:lnSpc>
              <a:spcBef>
                <a:spcPts val="300"/>
              </a:spcBef>
              <a:spcAft>
                <a:spcPts val="300"/>
              </a:spcAft>
              <a:buFont typeface="Arial" panose="020B0604020202020204" pitchFamily="34" charset="0"/>
              <a:buChar char="•"/>
              <a:defRPr/>
            </a:pPr>
            <a:endParaRPr lang="de-DE" sz="1400">
              <a:latin typeface="Calibri" panose="020F0502020204030204" pitchFamily="34" charset="0"/>
              <a:cs typeface="Calibri" panose="020F0502020204030204" pitchFamily="34" charset="0"/>
            </a:endParaRPr>
          </a:p>
          <a:p>
            <a:pPr algn="just" fontAlgn="ctr">
              <a:lnSpc>
                <a:spcPts val="2200"/>
              </a:lnSpc>
              <a:spcBef>
                <a:spcPts val="300"/>
              </a:spcBef>
              <a:spcAft>
                <a:spcPts val="300"/>
              </a:spcAft>
              <a:buFont typeface="Arial" panose="020B0604020202020204" pitchFamily="34" charset="0"/>
              <a:buChar char="•"/>
              <a:defRPr/>
            </a:pPr>
            <a:endParaRPr lang="de-DE" sz="1400">
              <a:latin typeface="Calibri" panose="020F0502020204030204" pitchFamily="34" charset="0"/>
              <a:cs typeface="Calibri" panose="020F0502020204030204" pitchFamily="34" charset="0"/>
            </a:endParaRPr>
          </a:p>
          <a:p>
            <a:pPr algn="just" fontAlgn="ctr">
              <a:lnSpc>
                <a:spcPts val="2200"/>
              </a:lnSpc>
              <a:spcBef>
                <a:spcPts val="300"/>
              </a:spcBef>
              <a:spcAft>
                <a:spcPts val="300"/>
              </a:spcAft>
              <a:buFont typeface="Arial" panose="020B0604020202020204" pitchFamily="34" charset="0"/>
              <a:buChar char="•"/>
              <a:defRPr/>
            </a:pPr>
            <a:endParaRPr lang="de-DE" sz="1400">
              <a:latin typeface="Calibri" panose="020F0502020204030204" pitchFamily="34" charset="0"/>
              <a:cs typeface="Calibri" panose="020F0502020204030204" pitchFamily="34" charset="0"/>
            </a:endParaRPr>
          </a:p>
          <a:p>
            <a:pPr algn="just" fontAlgn="ctr">
              <a:lnSpc>
                <a:spcPts val="2200"/>
              </a:lnSpc>
              <a:spcBef>
                <a:spcPts val="300"/>
              </a:spcBef>
              <a:spcAft>
                <a:spcPts val="300"/>
              </a:spcAft>
              <a:buFont typeface="Arial" panose="020B0604020202020204" pitchFamily="34" charset="0"/>
              <a:buChar char="•"/>
              <a:defRPr/>
            </a:pPr>
            <a:endParaRPr lang="de-DE" sz="1400">
              <a:highlight>
                <a:srgbClr val="FFFFCC"/>
              </a:highlight>
              <a:latin typeface="Calibri" panose="020F0502020204030204" pitchFamily="34" charset="0"/>
              <a:cs typeface="Calibri" panose="020F0502020204030204" pitchFamily="34" charset="0"/>
            </a:endParaRPr>
          </a:p>
          <a:p>
            <a:pPr marL="0" indent="0" algn="just" fontAlgn="ctr">
              <a:lnSpc>
                <a:spcPts val="2200"/>
              </a:lnSpc>
              <a:spcBef>
                <a:spcPts val="300"/>
              </a:spcBef>
              <a:spcAft>
                <a:spcPts val="300"/>
              </a:spcAft>
              <a:buNone/>
              <a:defRPr/>
            </a:pPr>
            <a:endParaRPr lang="de-DE" sz="100">
              <a:highlight>
                <a:srgbClr val="FFFFCC"/>
              </a:highlight>
              <a:latin typeface="Calibri" panose="020F0502020204030204" pitchFamily="34" charset="0"/>
              <a:cs typeface="Calibri" panose="020F0502020204030204" pitchFamily="34" charset="0"/>
            </a:endParaRPr>
          </a:p>
          <a:p>
            <a:pPr marL="0" indent="0" algn="just" fontAlgn="ctr">
              <a:lnSpc>
                <a:spcPts val="900"/>
              </a:lnSpc>
              <a:spcBef>
                <a:spcPts val="300"/>
              </a:spcBef>
              <a:spcAft>
                <a:spcPts val="300"/>
              </a:spcAft>
              <a:buNone/>
              <a:defRPr/>
            </a:pPr>
            <a:endParaRPr lang="de-DE" sz="1400">
              <a:highlight>
                <a:srgbClr val="FFFFCC"/>
              </a:highlight>
              <a:latin typeface="Calibri" panose="020F0502020204030204" pitchFamily="34" charset="0"/>
              <a:ea typeface="Calibri" panose="020F0502020204030204" pitchFamily="34" charset="0"/>
              <a:cs typeface="Calibri" panose="020F0502020204030204" pitchFamily="34" charset="0"/>
            </a:endParaRPr>
          </a:p>
          <a:p>
            <a:pPr marL="0" indent="0" algn="just" fontAlgn="ctr">
              <a:lnSpc>
                <a:spcPts val="2200"/>
              </a:lnSpc>
              <a:spcBef>
                <a:spcPts val="0"/>
              </a:spcBef>
              <a:buNone/>
              <a:defRPr/>
            </a:pPr>
            <a:endParaRPr lang="de-DE" sz="1400">
              <a:latin typeface="Calibri" panose="020F0502020204030204" pitchFamily="34" charset="0"/>
              <a:cs typeface="Calibri" panose="020F0502020204030204" pitchFamily="34" charset="0"/>
            </a:endParaRPr>
          </a:p>
        </p:txBody>
      </p:sp>
      <p:sp>
        <p:nvSpPr>
          <p:cNvPr id="2" name="Rechteck 1">
            <a:extLst>
              <a:ext uri="{FF2B5EF4-FFF2-40B4-BE49-F238E27FC236}">
                <a16:creationId xmlns:a16="http://schemas.microsoft.com/office/drawing/2014/main" id="{55EB7A10-DA3D-878C-89A2-E50BBEDA2F67}"/>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8" name="Grafik 7">
            <a:extLst>
              <a:ext uri="{FF2B5EF4-FFF2-40B4-BE49-F238E27FC236}">
                <a16:creationId xmlns:a16="http://schemas.microsoft.com/office/drawing/2014/main" id="{5B24D343-C64B-13A9-DFCC-76CB8210FF70}"/>
              </a:ext>
            </a:extLst>
          </p:cNvPr>
          <p:cNvPicPr>
            <a:picLocks noChangeAspect="1"/>
          </p:cNvPicPr>
          <p:nvPr/>
        </p:nvPicPr>
        <p:blipFill>
          <a:blip r:embed="rId2"/>
          <a:stretch>
            <a:fillRect/>
          </a:stretch>
        </p:blipFill>
        <p:spPr>
          <a:xfrm>
            <a:off x="8512349" y="6306958"/>
            <a:ext cx="348769" cy="405300"/>
          </a:xfrm>
          <a:prstGeom prst="rect">
            <a:avLst/>
          </a:prstGeom>
        </p:spPr>
      </p:pic>
      <p:sp>
        <p:nvSpPr>
          <p:cNvPr id="6" name="Textfeld 4">
            <a:extLst>
              <a:ext uri="{FF2B5EF4-FFF2-40B4-BE49-F238E27FC236}">
                <a16:creationId xmlns:a16="http://schemas.microsoft.com/office/drawing/2014/main" id="{A3128797-DB9D-91CB-3C68-905A2859847B}"/>
              </a:ext>
            </a:extLst>
          </p:cNvPr>
          <p:cNvSpPr txBox="1"/>
          <p:nvPr/>
        </p:nvSpPr>
        <p:spPr>
          <a:xfrm>
            <a:off x="1073389" y="1927354"/>
            <a:ext cx="7461483" cy="374461"/>
          </a:xfrm>
          <a:prstGeom prst="rect">
            <a:avLst/>
          </a:prstGeom>
          <a:solidFill>
            <a:schemeClr val="bg1"/>
          </a:solidFill>
          <a:ln>
            <a:solidFill>
              <a:schemeClr val="bg1">
                <a:lumMod val="50000"/>
              </a:schemeClr>
            </a:solidFill>
          </a:ln>
        </p:spPr>
        <p:txBody>
          <a:bodyPr wrap="square" lIns="91440" tIns="45720" rIns="91440" bIns="45720" rtlCol="0" anchor="t">
            <a:spAutoFit/>
          </a:bodyPr>
          <a:lstStyle/>
          <a:p>
            <a:pPr algn="just" fontAlgn="ctr">
              <a:lnSpc>
                <a:spcPts val="2200"/>
              </a:lnSpc>
              <a:spcBef>
                <a:spcPts val="300"/>
              </a:spcBef>
              <a:spcAft>
                <a:spcPts val="300"/>
              </a:spcAft>
              <a:defRPr/>
            </a:pPr>
            <a:r>
              <a:rPr lang="de-DE" sz="1400">
                <a:latin typeface="Calibri" panose="020F0502020204030204" pitchFamily="34" charset="0"/>
                <a:cs typeface="Calibri" panose="020F0502020204030204" pitchFamily="34" charset="0"/>
              </a:rPr>
              <a:t>das </a:t>
            </a:r>
            <a:r>
              <a:rPr lang="de-DE" sz="1400" b="1">
                <a:latin typeface="Calibri" panose="020F0502020204030204" pitchFamily="34" charset="0"/>
                <a:cs typeface="Calibri" panose="020F0502020204030204" pitchFamily="34" charset="0"/>
              </a:rPr>
              <a:t>Mindestvermögen</a:t>
            </a:r>
            <a:r>
              <a:rPr lang="de-DE" sz="1400">
                <a:latin typeface="Calibri" panose="020F0502020204030204" pitchFamily="34" charset="0"/>
                <a:cs typeface="Calibri" panose="020F0502020204030204" pitchFamily="34" charset="0"/>
              </a:rPr>
              <a:t> der Körperschaften mit </a:t>
            </a:r>
            <a:r>
              <a:rPr lang="de-DE" sz="1400" b="1">
                <a:latin typeface="Calibri" panose="020F0502020204030204" pitchFamily="34" charset="0"/>
                <a:cs typeface="Calibri" panose="020F0502020204030204" pitchFamily="34" charset="0"/>
              </a:rPr>
              <a:t>Rechtspersönlichkeit</a:t>
            </a:r>
            <a:r>
              <a:rPr lang="de-DE" sz="1400">
                <a:latin typeface="Calibri" panose="020F0502020204030204" pitchFamily="34" charset="0"/>
                <a:cs typeface="Calibri" panose="020F0502020204030204" pitchFamily="34" charset="0"/>
              </a:rPr>
              <a:t> ist vorhanden</a:t>
            </a:r>
          </a:p>
        </p:txBody>
      </p:sp>
      <p:sp>
        <p:nvSpPr>
          <p:cNvPr id="7" name="Textfeld 4">
            <a:extLst>
              <a:ext uri="{FF2B5EF4-FFF2-40B4-BE49-F238E27FC236}">
                <a16:creationId xmlns:a16="http://schemas.microsoft.com/office/drawing/2014/main" id="{68AD9F54-9972-3DB4-9F5D-70E145BA8EEE}"/>
              </a:ext>
            </a:extLst>
          </p:cNvPr>
          <p:cNvSpPr txBox="1"/>
          <p:nvPr/>
        </p:nvSpPr>
        <p:spPr>
          <a:xfrm>
            <a:off x="1077232" y="2367204"/>
            <a:ext cx="7461483" cy="374461"/>
          </a:xfrm>
          <a:prstGeom prst="rect">
            <a:avLst/>
          </a:prstGeom>
          <a:solidFill>
            <a:schemeClr val="bg1"/>
          </a:solidFill>
          <a:ln>
            <a:solidFill>
              <a:schemeClr val="bg1">
                <a:lumMod val="50000"/>
              </a:schemeClr>
            </a:solidFill>
          </a:ln>
        </p:spPr>
        <p:txBody>
          <a:bodyPr wrap="square" lIns="91440" tIns="45720" rIns="91440" bIns="45720" rtlCol="0" anchor="t">
            <a:spAutoFit/>
          </a:bodyPr>
          <a:lstStyle/>
          <a:p>
            <a:pPr algn="just" fontAlgn="ctr">
              <a:lnSpc>
                <a:spcPts val="2200"/>
              </a:lnSpc>
              <a:spcBef>
                <a:spcPts val="300"/>
              </a:spcBef>
              <a:spcAft>
                <a:spcPts val="300"/>
              </a:spcAft>
              <a:defRPr/>
            </a:pPr>
            <a:r>
              <a:rPr lang="de-DE" sz="1400" dirty="0">
                <a:latin typeface="Calibri" panose="020F0502020204030204" pitchFamily="34" charset="0"/>
                <a:cs typeface="Calibri" panose="020F0502020204030204" pitchFamily="34" charset="0"/>
              </a:rPr>
              <a:t>die </a:t>
            </a:r>
            <a:r>
              <a:rPr lang="de-DE" sz="1400" b="1" dirty="0">
                <a:latin typeface="Calibri" panose="020F0502020204030204" pitchFamily="34" charset="0"/>
                <a:cs typeface="Calibri" panose="020F0502020204030204" pitchFamily="34" charset="0"/>
              </a:rPr>
              <a:t>Organe der Organisation</a:t>
            </a:r>
            <a:r>
              <a:rPr lang="de-DE" sz="1400" dirty="0">
                <a:latin typeface="Calibri" panose="020F0502020204030204" pitchFamily="34" charset="0"/>
                <a:cs typeface="Calibri" panose="020F0502020204030204" pitchFamily="34" charset="0"/>
              </a:rPr>
              <a:t> sind alle ernannt, korrekt zusammengesetzt und funktionstüchtig</a:t>
            </a:r>
          </a:p>
        </p:txBody>
      </p:sp>
      <p:sp>
        <p:nvSpPr>
          <p:cNvPr id="11" name="Ellipse 10">
            <a:extLst>
              <a:ext uri="{FF2B5EF4-FFF2-40B4-BE49-F238E27FC236}">
                <a16:creationId xmlns:a16="http://schemas.microsoft.com/office/drawing/2014/main" id="{B06D535A-55EF-8E2B-D52C-D8F91CCB2E38}"/>
              </a:ext>
            </a:extLst>
          </p:cNvPr>
          <p:cNvSpPr/>
          <p:nvPr/>
        </p:nvSpPr>
        <p:spPr bwMode="auto">
          <a:xfrm>
            <a:off x="690935" y="1972617"/>
            <a:ext cx="263326" cy="268588"/>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2" name="Ellipse 11">
            <a:extLst>
              <a:ext uri="{FF2B5EF4-FFF2-40B4-BE49-F238E27FC236}">
                <a16:creationId xmlns:a16="http://schemas.microsoft.com/office/drawing/2014/main" id="{BAE7F571-B244-C080-0C11-0A31AF6E3435}"/>
              </a:ext>
            </a:extLst>
          </p:cNvPr>
          <p:cNvSpPr/>
          <p:nvPr/>
        </p:nvSpPr>
        <p:spPr bwMode="auto">
          <a:xfrm>
            <a:off x="690935" y="2442837"/>
            <a:ext cx="263326" cy="268588"/>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5" name="Textfeld 4">
            <a:extLst>
              <a:ext uri="{FF2B5EF4-FFF2-40B4-BE49-F238E27FC236}">
                <a16:creationId xmlns:a16="http://schemas.microsoft.com/office/drawing/2014/main" id="{738DBC65-CD12-8D3E-9A68-283C89E9104A}"/>
              </a:ext>
            </a:extLst>
          </p:cNvPr>
          <p:cNvSpPr txBox="1"/>
          <p:nvPr/>
        </p:nvSpPr>
        <p:spPr>
          <a:xfrm>
            <a:off x="1073389" y="2839295"/>
            <a:ext cx="7461483" cy="553998"/>
          </a:xfrm>
          <a:prstGeom prst="rect">
            <a:avLst/>
          </a:prstGeom>
          <a:solidFill>
            <a:schemeClr val="bg1"/>
          </a:solidFill>
          <a:ln>
            <a:solidFill>
              <a:schemeClr val="bg1">
                <a:lumMod val="50000"/>
              </a:schemeClr>
            </a:solidFill>
          </a:ln>
        </p:spPr>
        <p:txBody>
          <a:bodyPr wrap="square" lIns="91440" tIns="45720" rIns="91440" bIns="45720" rtlCol="0" anchor="t">
            <a:spAutoFit/>
          </a:bodyPr>
          <a:lstStyle/>
          <a:p>
            <a:pPr algn="just" fontAlgn="ctr">
              <a:lnSpc>
                <a:spcPts val="1800"/>
              </a:lnSpc>
              <a:spcBef>
                <a:spcPts val="0"/>
              </a:spcBef>
              <a:defRPr/>
            </a:pPr>
            <a:r>
              <a:rPr lang="de-DE" sz="1400">
                <a:latin typeface="Calibri" panose="020F0502020204030204" pitchFamily="34" charset="0"/>
                <a:cs typeface="Calibri" panose="020F0502020204030204" pitchFamily="34" charset="0"/>
              </a:rPr>
              <a:t>die </a:t>
            </a:r>
            <a:r>
              <a:rPr lang="de-DE" sz="1400" b="1">
                <a:latin typeface="Calibri" panose="020F0502020204030204" pitchFamily="34" charset="0"/>
                <a:cs typeface="Calibri" panose="020F0502020204030204" pitchFamily="34" charset="0"/>
              </a:rPr>
              <a:t>Sozialbilanz</a:t>
            </a:r>
            <a:r>
              <a:rPr lang="de-DE" sz="1400">
                <a:latin typeface="Calibri" panose="020F0502020204030204" pitchFamily="34" charset="0"/>
                <a:cs typeface="Calibri" panose="020F0502020204030204" pitchFamily="34" charset="0"/>
              </a:rPr>
              <a:t>, sofern gesetzlich verpflichtend, wurde gemäß den geltenden Bestimmungen erstellt und im </a:t>
            </a:r>
            <a:r>
              <a:rPr lang="de-DE" sz="1400" err="1">
                <a:latin typeface="Calibri" panose="020F0502020204030204" pitchFamily="34" charset="0"/>
                <a:cs typeface="Calibri" panose="020F0502020204030204" pitchFamily="34" charset="0"/>
              </a:rPr>
              <a:t>Runts</a:t>
            </a:r>
            <a:r>
              <a:rPr lang="de-DE" sz="1400">
                <a:latin typeface="Calibri" panose="020F0502020204030204" pitchFamily="34" charset="0"/>
                <a:cs typeface="Calibri" panose="020F0502020204030204" pitchFamily="34" charset="0"/>
              </a:rPr>
              <a:t> hinterlegt sowie auf der eigenen Webseite veröffentlicht</a:t>
            </a:r>
          </a:p>
        </p:txBody>
      </p:sp>
      <p:sp>
        <p:nvSpPr>
          <p:cNvPr id="29" name="Textfeld 4">
            <a:extLst>
              <a:ext uri="{FF2B5EF4-FFF2-40B4-BE49-F238E27FC236}">
                <a16:creationId xmlns:a16="http://schemas.microsoft.com/office/drawing/2014/main" id="{6B39AF1A-4129-7E4F-3CD0-6C097E71112F}"/>
              </a:ext>
            </a:extLst>
          </p:cNvPr>
          <p:cNvSpPr txBox="1"/>
          <p:nvPr/>
        </p:nvSpPr>
        <p:spPr>
          <a:xfrm>
            <a:off x="1717422" y="1164816"/>
            <a:ext cx="5841051" cy="369332"/>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algn="ctr">
              <a:spcBef>
                <a:spcPts val="0"/>
              </a:spcBef>
              <a:defRPr/>
            </a:pPr>
            <a:r>
              <a:rPr lang="it-IT" sz="1800" b="1" err="1">
                <a:latin typeface="Calibri"/>
                <a:cs typeface="Calibri"/>
              </a:rPr>
              <a:t>Ordentliche</a:t>
            </a:r>
            <a:r>
              <a:rPr lang="it-IT" sz="1800" b="1">
                <a:latin typeface="Calibri"/>
                <a:cs typeface="Calibri"/>
              </a:rPr>
              <a:t> </a:t>
            </a:r>
            <a:r>
              <a:rPr lang="it-IT" sz="1800" b="1" err="1">
                <a:latin typeface="Calibri"/>
                <a:cs typeface="Calibri"/>
              </a:rPr>
              <a:t>Kontrollen</a:t>
            </a:r>
            <a:r>
              <a:rPr lang="it-IT" sz="1800" b="1">
                <a:latin typeface="Calibri"/>
                <a:cs typeface="Calibri"/>
              </a:rPr>
              <a:t> – </a:t>
            </a:r>
            <a:r>
              <a:rPr lang="it-IT" sz="1800" b="1" err="1">
                <a:latin typeface="Calibri"/>
                <a:cs typeface="Calibri"/>
              </a:rPr>
              <a:t>Was</a:t>
            </a:r>
            <a:r>
              <a:rPr lang="it-IT" sz="1800" b="1">
                <a:latin typeface="Calibri"/>
                <a:cs typeface="Calibri"/>
              </a:rPr>
              <a:t> </a:t>
            </a:r>
            <a:r>
              <a:rPr lang="it-IT" sz="1800" b="1" err="1">
                <a:latin typeface="Calibri"/>
                <a:cs typeface="Calibri"/>
              </a:rPr>
              <a:t>wird</a:t>
            </a:r>
            <a:r>
              <a:rPr lang="it-IT" sz="1800" b="1">
                <a:latin typeface="Calibri"/>
                <a:cs typeface="Calibri"/>
              </a:rPr>
              <a:t> </a:t>
            </a:r>
            <a:r>
              <a:rPr lang="it-IT" sz="1800" b="1" err="1">
                <a:latin typeface="Calibri"/>
                <a:cs typeface="Calibri"/>
              </a:rPr>
              <a:t>konkret</a:t>
            </a:r>
            <a:r>
              <a:rPr lang="it-IT" sz="1800" b="1">
                <a:latin typeface="Calibri"/>
                <a:cs typeface="Calibri"/>
              </a:rPr>
              <a:t> </a:t>
            </a:r>
            <a:r>
              <a:rPr lang="it-IT" sz="1800" b="1" err="1">
                <a:latin typeface="Calibri"/>
                <a:cs typeface="Calibri"/>
              </a:rPr>
              <a:t>kontrolliert</a:t>
            </a:r>
            <a:r>
              <a:rPr lang="it-IT" sz="1800" b="1">
                <a:latin typeface="Calibri"/>
                <a:cs typeface="Calibri"/>
              </a:rPr>
              <a:t>?</a:t>
            </a:r>
          </a:p>
        </p:txBody>
      </p:sp>
      <p:sp>
        <p:nvSpPr>
          <p:cNvPr id="26624" name="Ellipse 26623">
            <a:extLst>
              <a:ext uri="{FF2B5EF4-FFF2-40B4-BE49-F238E27FC236}">
                <a16:creationId xmlns:a16="http://schemas.microsoft.com/office/drawing/2014/main" id="{63402393-7B8B-5FDD-5728-9EFB262D5547}"/>
              </a:ext>
            </a:extLst>
          </p:cNvPr>
          <p:cNvSpPr/>
          <p:nvPr/>
        </p:nvSpPr>
        <p:spPr bwMode="auto">
          <a:xfrm>
            <a:off x="697161" y="2966487"/>
            <a:ext cx="263326" cy="268588"/>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0" name="Textfeld 4">
            <a:extLst>
              <a:ext uri="{FF2B5EF4-FFF2-40B4-BE49-F238E27FC236}">
                <a16:creationId xmlns:a16="http://schemas.microsoft.com/office/drawing/2014/main" id="{CA2D6724-C6A6-A298-24AA-07421568FA3B}"/>
              </a:ext>
            </a:extLst>
          </p:cNvPr>
          <p:cNvSpPr txBox="1"/>
          <p:nvPr/>
        </p:nvSpPr>
        <p:spPr>
          <a:xfrm>
            <a:off x="1068011" y="4181978"/>
            <a:ext cx="7457372" cy="360933"/>
          </a:xfrm>
          <a:prstGeom prst="rect">
            <a:avLst/>
          </a:prstGeom>
          <a:solidFill>
            <a:schemeClr val="bg1"/>
          </a:solidFill>
          <a:ln>
            <a:solidFill>
              <a:schemeClr val="bg1">
                <a:lumMod val="50000"/>
              </a:schemeClr>
            </a:solidFill>
          </a:ln>
        </p:spPr>
        <p:txBody>
          <a:bodyPr wrap="square" lIns="91440" tIns="45720" rIns="91440" bIns="45720" rtlCol="0" anchor="t">
            <a:spAutoFit/>
          </a:bodyPr>
          <a:lstStyle/>
          <a:p>
            <a:pPr algn="just">
              <a:lnSpc>
                <a:spcPts val="2300"/>
              </a:lnSpc>
              <a:spcBef>
                <a:spcPts val="0"/>
              </a:spcBef>
              <a:defRPr/>
            </a:pPr>
            <a:r>
              <a:rPr lang="de-DE" sz="1400">
                <a:latin typeface="Calibri"/>
                <a:ea typeface="Calibri"/>
                <a:cs typeface="Calibri"/>
                <a:sym typeface="Wingdings" panose="05000000000000000000" pitchFamily="2" charset="2"/>
              </a:rPr>
              <a:t>tatsächliche und überwiegende </a:t>
            </a:r>
            <a:r>
              <a:rPr lang="de-DE" sz="1400" b="1">
                <a:latin typeface="Calibri"/>
                <a:ea typeface="Calibri"/>
                <a:cs typeface="Calibri"/>
                <a:sym typeface="Wingdings" panose="05000000000000000000" pitchFamily="2" charset="2"/>
              </a:rPr>
              <a:t>Ausübung der Tätigkeiten von allgemeinem Interesse</a:t>
            </a:r>
            <a:endParaRPr lang="de-DE" sz="1400">
              <a:latin typeface="Calibri"/>
              <a:ea typeface="Calibri"/>
              <a:cs typeface="Calibri"/>
            </a:endParaRPr>
          </a:p>
        </p:txBody>
      </p:sp>
      <p:sp>
        <p:nvSpPr>
          <p:cNvPr id="15" name="Ellipse 16">
            <a:extLst>
              <a:ext uri="{FF2B5EF4-FFF2-40B4-BE49-F238E27FC236}">
                <a16:creationId xmlns:a16="http://schemas.microsoft.com/office/drawing/2014/main" id="{89C2450B-960F-7790-2724-DCB9EE5C70C4}"/>
              </a:ext>
            </a:extLst>
          </p:cNvPr>
          <p:cNvSpPr/>
          <p:nvPr/>
        </p:nvSpPr>
        <p:spPr bwMode="auto">
          <a:xfrm>
            <a:off x="690323" y="4244668"/>
            <a:ext cx="263326" cy="268588"/>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6" name="Textfeld 4">
            <a:extLst>
              <a:ext uri="{FF2B5EF4-FFF2-40B4-BE49-F238E27FC236}">
                <a16:creationId xmlns:a16="http://schemas.microsoft.com/office/drawing/2014/main" id="{044A588B-5CD5-57BB-2436-90CE9996B84B}"/>
              </a:ext>
            </a:extLst>
          </p:cNvPr>
          <p:cNvSpPr txBox="1"/>
          <p:nvPr/>
        </p:nvSpPr>
        <p:spPr>
          <a:xfrm>
            <a:off x="1077232" y="3509354"/>
            <a:ext cx="7414748" cy="553998"/>
          </a:xfrm>
          <a:prstGeom prst="rect">
            <a:avLst/>
          </a:prstGeom>
          <a:solidFill>
            <a:schemeClr val="bg1"/>
          </a:solidFill>
          <a:ln>
            <a:solidFill>
              <a:schemeClr val="bg1">
                <a:lumMod val="50000"/>
              </a:schemeClr>
            </a:solidFill>
          </a:ln>
        </p:spPr>
        <p:txBody>
          <a:bodyPr wrap="square" lIns="91440" tIns="45720" rIns="91440" bIns="45720" rtlCol="0" anchor="t">
            <a:spAutoFit/>
          </a:bodyPr>
          <a:lstStyle/>
          <a:p>
            <a:pPr algn="just" fontAlgn="ctr">
              <a:lnSpc>
                <a:spcPts val="1800"/>
              </a:lnSpc>
              <a:spcBef>
                <a:spcPts val="300"/>
              </a:spcBef>
              <a:spcAft>
                <a:spcPts val="300"/>
              </a:spcAft>
              <a:defRPr/>
            </a:pPr>
            <a:r>
              <a:rPr lang="de-DE" sz="1400" b="1">
                <a:latin typeface="Calibri" panose="020F0502020204030204" pitchFamily="34" charset="0"/>
                <a:cs typeface="Calibri" panose="020F0502020204030204" pitchFamily="34" charset="0"/>
              </a:rPr>
              <a:t>für EO und VFG: </a:t>
            </a:r>
            <a:r>
              <a:rPr lang="de-DE" sz="1400">
                <a:latin typeface="Calibri" panose="020F0502020204030204" pitchFamily="34" charset="0"/>
                <a:cs typeface="Calibri" panose="020F0502020204030204" pitchFamily="34" charset="0"/>
              </a:rPr>
              <a:t>es wurden </a:t>
            </a:r>
            <a:r>
              <a:rPr lang="de-DE" sz="1400" b="1">
                <a:latin typeface="Calibri" panose="020F0502020204030204" pitchFamily="34" charset="0"/>
                <a:cs typeface="Calibri" panose="020F0502020204030204" pitchFamily="34" charset="0"/>
              </a:rPr>
              <a:t>hauptsächlich Freiwillige </a:t>
            </a:r>
            <a:r>
              <a:rPr lang="de-DE" sz="1400">
                <a:latin typeface="Calibri" panose="020F0502020204030204" pitchFamily="34" charset="0"/>
                <a:cs typeface="Calibri" panose="020F0502020204030204" pitchFamily="34" charset="0"/>
              </a:rPr>
              <a:t>oder Freiwillige von Mitgliedskörperschaften für die Tätigkeiten eingesetzt</a:t>
            </a:r>
          </a:p>
        </p:txBody>
      </p:sp>
      <p:sp>
        <p:nvSpPr>
          <p:cNvPr id="17" name="Ellipse 16">
            <a:extLst>
              <a:ext uri="{FF2B5EF4-FFF2-40B4-BE49-F238E27FC236}">
                <a16:creationId xmlns:a16="http://schemas.microsoft.com/office/drawing/2014/main" id="{9E167962-6F68-27B1-6302-A23FFC4BBB39}"/>
              </a:ext>
            </a:extLst>
          </p:cNvPr>
          <p:cNvSpPr/>
          <p:nvPr/>
        </p:nvSpPr>
        <p:spPr bwMode="auto">
          <a:xfrm>
            <a:off x="703305" y="3655453"/>
            <a:ext cx="263326" cy="268588"/>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5" name="Textfeld 4">
            <a:extLst>
              <a:ext uri="{FF2B5EF4-FFF2-40B4-BE49-F238E27FC236}">
                <a16:creationId xmlns:a16="http://schemas.microsoft.com/office/drawing/2014/main" id="{92685C2F-D0BD-C54F-B038-241FC3655429}"/>
              </a:ext>
            </a:extLst>
          </p:cNvPr>
          <p:cNvSpPr txBox="1"/>
          <p:nvPr/>
        </p:nvSpPr>
        <p:spPr>
          <a:xfrm>
            <a:off x="2233104" y="5523512"/>
            <a:ext cx="6160626" cy="677108"/>
          </a:xfrm>
          <a:prstGeom prst="rect">
            <a:avLst/>
          </a:prstGeom>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just">
              <a:spcBef>
                <a:spcPts val="0"/>
              </a:spcBef>
              <a:tabLst>
                <a:tab pos="357188" algn="l"/>
              </a:tabLst>
              <a:defRPr/>
            </a:pPr>
            <a:r>
              <a:rPr lang="de-DE" sz="1400" b="1">
                <a:solidFill>
                  <a:srgbClr val="FF0000"/>
                </a:solidFill>
                <a:latin typeface="Calibri"/>
                <a:ea typeface="Calibri"/>
                <a:cs typeface="Calibri"/>
                <a:sym typeface="Wingdings" panose="05000000000000000000" pitchFamily="2" charset="2"/>
              </a:rPr>
              <a:t>        	</a:t>
            </a:r>
            <a:r>
              <a:rPr lang="de-DE" sz="1200" b="1">
                <a:solidFill>
                  <a:schemeClr val="tx1"/>
                </a:solidFill>
                <a:latin typeface="Calibri"/>
                <a:cs typeface="Calibri"/>
                <a:sym typeface="Wingdings" panose="05000000000000000000" pitchFamily="2" charset="2"/>
              </a:rPr>
              <a:t>weiße Markierung = vollständige Kontrolle</a:t>
            </a:r>
          </a:p>
          <a:p>
            <a:pPr algn="just">
              <a:spcBef>
                <a:spcPts val="0"/>
              </a:spcBef>
              <a:tabLst>
                <a:tab pos="357188" algn="l"/>
              </a:tabLst>
              <a:defRPr/>
            </a:pPr>
            <a:r>
              <a:rPr lang="it-IT" sz="1200" b="1">
                <a:latin typeface="Calibri"/>
                <a:ea typeface="Calibri"/>
                <a:cs typeface="Calibri"/>
                <a:sym typeface="Wingdings" panose="05000000000000000000" pitchFamily="2" charset="2"/>
              </a:rPr>
              <a:t>	</a:t>
            </a:r>
            <a:r>
              <a:rPr lang="de-DE" sz="1200" b="1">
                <a:latin typeface="Calibri"/>
                <a:ea typeface="Calibri"/>
                <a:cs typeface="Calibri"/>
                <a:sym typeface="Wingdings" panose="05000000000000000000" pitchFamily="2" charset="2"/>
              </a:rPr>
              <a:t>Körperschaften, mit mehr als 60.000 € an Einnahmen pro Jahr in den drei Jahren vor der </a:t>
            </a:r>
          </a:p>
          <a:p>
            <a:pPr algn="just">
              <a:spcBef>
                <a:spcPts val="0"/>
              </a:spcBef>
              <a:tabLst>
                <a:tab pos="357188" algn="l"/>
              </a:tabLst>
              <a:defRPr/>
            </a:pPr>
            <a:r>
              <a:rPr lang="de-DE" sz="1200" b="1">
                <a:latin typeface="Calibri"/>
                <a:ea typeface="Calibri"/>
                <a:cs typeface="Calibri"/>
                <a:sym typeface="Wingdings" panose="05000000000000000000" pitchFamily="2" charset="2"/>
              </a:rPr>
              <a:t>          Kontrolle werden </a:t>
            </a:r>
            <a:r>
              <a:rPr lang="de-DE" sz="1200" b="1">
                <a:solidFill>
                  <a:srgbClr val="C00000"/>
                </a:solidFill>
                <a:latin typeface="Calibri"/>
                <a:ea typeface="Calibri"/>
                <a:cs typeface="Calibri"/>
                <a:sym typeface="Wingdings" panose="05000000000000000000" pitchFamily="2" charset="2"/>
              </a:rPr>
              <a:t>auch</a:t>
            </a:r>
            <a:r>
              <a:rPr lang="de-DE" sz="1200" b="1">
                <a:latin typeface="Calibri"/>
                <a:ea typeface="Calibri"/>
                <a:cs typeface="Calibri"/>
                <a:sym typeface="Wingdings" panose="05000000000000000000" pitchFamily="2" charset="2"/>
              </a:rPr>
              <a:t> in den </a:t>
            </a:r>
            <a:r>
              <a:rPr lang="de-DE" sz="1200" b="1">
                <a:solidFill>
                  <a:schemeClr val="tx1"/>
                </a:solidFill>
                <a:latin typeface="Calibri"/>
                <a:ea typeface="Calibri"/>
                <a:cs typeface="Calibri"/>
                <a:sym typeface="Wingdings" panose="05000000000000000000" pitchFamily="2" charset="2"/>
              </a:rPr>
              <a:t>weiß markierten </a:t>
            </a:r>
            <a:r>
              <a:rPr lang="de-DE" sz="1200" b="1">
                <a:latin typeface="Calibri"/>
                <a:ea typeface="Calibri"/>
                <a:cs typeface="Calibri"/>
                <a:sym typeface="Wingdings" panose="05000000000000000000" pitchFamily="2" charset="2"/>
              </a:rPr>
              <a:t>Punkten kontrolliert</a:t>
            </a:r>
            <a:endParaRPr lang="en-US" sz="2400" b="1">
              <a:ea typeface="Calibri"/>
              <a:cs typeface="Times New Roman"/>
            </a:endParaRPr>
          </a:p>
        </p:txBody>
      </p:sp>
      <p:sp>
        <p:nvSpPr>
          <p:cNvPr id="9" name="Ellipse 8">
            <a:extLst>
              <a:ext uri="{FF2B5EF4-FFF2-40B4-BE49-F238E27FC236}">
                <a16:creationId xmlns:a16="http://schemas.microsoft.com/office/drawing/2014/main" id="{EC12B64C-5496-1F0F-72E3-0AD94EAA06F3}"/>
              </a:ext>
            </a:extLst>
          </p:cNvPr>
          <p:cNvSpPr/>
          <p:nvPr/>
        </p:nvSpPr>
        <p:spPr bwMode="auto">
          <a:xfrm>
            <a:off x="2335229" y="5599350"/>
            <a:ext cx="197630" cy="188982"/>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4" name="Rechteck 3">
            <a:extLst>
              <a:ext uri="{FF2B5EF4-FFF2-40B4-BE49-F238E27FC236}">
                <a16:creationId xmlns:a16="http://schemas.microsoft.com/office/drawing/2014/main" id="{DA190C85-EEEA-B91D-0EC0-D67231B53FE9}"/>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-22-</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1621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4">
            <a:extLst>
              <a:ext uri="{FF2B5EF4-FFF2-40B4-BE49-F238E27FC236}">
                <a16:creationId xmlns:a16="http://schemas.microsoft.com/office/drawing/2014/main" id="{9989644E-C131-4FE8-D2C7-61E3ED7C386D}"/>
              </a:ext>
            </a:extLst>
          </p:cNvPr>
          <p:cNvSpPr txBox="1"/>
          <p:nvPr/>
        </p:nvSpPr>
        <p:spPr>
          <a:xfrm>
            <a:off x="1076235" y="2708601"/>
            <a:ext cx="7461483" cy="523220"/>
          </a:xfrm>
          <a:prstGeom prst="rect">
            <a:avLst/>
          </a:prstGeom>
          <a:solidFill>
            <a:schemeClr val="bg1"/>
          </a:solidFill>
          <a:ln>
            <a:solidFill>
              <a:schemeClr val="bg1">
                <a:lumMod val="50000"/>
              </a:schemeClr>
            </a:solidFill>
          </a:ln>
        </p:spPr>
        <p:txBody>
          <a:bodyPr wrap="square" lIns="91440" tIns="45720" rIns="91440" bIns="45720" rtlCol="0" anchor="t">
            <a:spAutoFit/>
          </a:bodyPr>
          <a:lstStyle/>
          <a:p>
            <a:pPr algn="just">
              <a:defRPr/>
            </a:pPr>
            <a:r>
              <a:rPr lang="de-DE" sz="1400">
                <a:latin typeface="Calibri"/>
                <a:ea typeface="Calibri"/>
                <a:cs typeface="Calibri"/>
                <a:sym typeface="Wingdings" panose="05000000000000000000" pitchFamily="2" charset="2"/>
              </a:rPr>
              <a:t>es handelt sich um </a:t>
            </a:r>
            <a:r>
              <a:rPr lang="de-DE" sz="1400" b="1">
                <a:latin typeface="Calibri"/>
                <a:ea typeface="Calibri"/>
                <a:cs typeface="Calibri"/>
                <a:sym typeface="Wingdings" panose="05000000000000000000" pitchFamily="2" charset="2"/>
              </a:rPr>
              <a:t>kein ausgeschlossenes Rechtssubjekt</a:t>
            </a:r>
            <a:r>
              <a:rPr lang="de-DE" sz="1400">
                <a:latin typeface="Calibri"/>
                <a:ea typeface="Calibri"/>
                <a:cs typeface="Calibri"/>
                <a:sym typeface="Wingdings" panose="05000000000000000000" pitchFamily="2" charset="2"/>
              </a:rPr>
              <a:t> (z.B. Berufs- und Wirtschaftsverbände, öffentliche Körperschaften) und wird auch nicht von diesen koordiniert oder kontrolliert</a:t>
            </a:r>
          </a:p>
        </p:txBody>
      </p:sp>
      <p:sp>
        <p:nvSpPr>
          <p:cNvPr id="6" name="Textfeld 4">
            <a:extLst>
              <a:ext uri="{FF2B5EF4-FFF2-40B4-BE49-F238E27FC236}">
                <a16:creationId xmlns:a16="http://schemas.microsoft.com/office/drawing/2014/main" id="{8F36F961-375B-DE38-CCC8-74B51A97A8C2}"/>
              </a:ext>
            </a:extLst>
          </p:cNvPr>
          <p:cNvSpPr txBox="1"/>
          <p:nvPr/>
        </p:nvSpPr>
        <p:spPr>
          <a:xfrm>
            <a:off x="1076234" y="2013261"/>
            <a:ext cx="7461483" cy="553998"/>
          </a:xfrm>
          <a:prstGeom prst="rect">
            <a:avLst/>
          </a:prstGeom>
          <a:solidFill>
            <a:schemeClr val="bg1"/>
          </a:solidFill>
          <a:ln>
            <a:solidFill>
              <a:schemeClr val="bg1">
                <a:lumMod val="50000"/>
              </a:schemeClr>
            </a:solidFill>
          </a:ln>
        </p:spPr>
        <p:txBody>
          <a:bodyPr wrap="square" lIns="91440" tIns="45720" rIns="91440" bIns="45720" rtlCol="0" anchor="t">
            <a:spAutoFit/>
          </a:bodyPr>
          <a:lstStyle/>
          <a:p>
            <a:pPr algn="just" fontAlgn="ctr">
              <a:lnSpc>
                <a:spcPts val="1800"/>
              </a:lnSpc>
              <a:spcBef>
                <a:spcPts val="0"/>
              </a:spcBef>
              <a:defRPr/>
            </a:pPr>
            <a:r>
              <a:rPr lang="de-DE" sz="1400">
                <a:latin typeface="Calibri" panose="020F0502020204030204" pitchFamily="34" charset="0"/>
                <a:cs typeface="Calibri" panose="020F0502020204030204" pitchFamily="34" charset="0"/>
              </a:rPr>
              <a:t>die Prinzipien und Leitlinien zur </a:t>
            </a:r>
            <a:r>
              <a:rPr lang="de-DE" sz="1400" b="1">
                <a:latin typeface="Calibri" panose="020F0502020204030204" pitchFamily="34" charset="0"/>
                <a:cs typeface="Calibri" panose="020F0502020204030204" pitchFamily="34" charset="0"/>
              </a:rPr>
              <a:t>Mittelbeschaffung</a:t>
            </a:r>
            <a:r>
              <a:rPr lang="de-DE" sz="1400">
                <a:latin typeface="Calibri" panose="020F0502020204030204" pitchFamily="34" charset="0"/>
                <a:cs typeface="Calibri" panose="020F0502020204030204" pitchFamily="34" charset="0"/>
              </a:rPr>
              <a:t> wurden eingehalten (z.B. vollständige </a:t>
            </a:r>
            <a:r>
              <a:rPr lang="de-DE" sz="1400" err="1">
                <a:latin typeface="Calibri" panose="020F0502020204030204" pitchFamily="34" charset="0"/>
                <a:cs typeface="Calibri" panose="020F0502020204030204" pitchFamily="34" charset="0"/>
              </a:rPr>
              <a:t>Fundraisingberichte</a:t>
            </a:r>
            <a:r>
              <a:rPr lang="de-DE" sz="1400">
                <a:latin typeface="Calibri" panose="020F0502020204030204" pitchFamily="34" charset="0"/>
                <a:cs typeface="Calibri" panose="020F0502020204030204" pitchFamily="34" charset="0"/>
              </a:rPr>
              <a:t>)</a:t>
            </a:r>
          </a:p>
        </p:txBody>
      </p:sp>
      <p:sp>
        <p:nvSpPr>
          <p:cNvPr id="11" name="Textfeld 4">
            <a:extLst>
              <a:ext uri="{FF2B5EF4-FFF2-40B4-BE49-F238E27FC236}">
                <a16:creationId xmlns:a16="http://schemas.microsoft.com/office/drawing/2014/main" id="{FB686C1D-4050-AC50-FCEC-4AA1370BA2B1}"/>
              </a:ext>
            </a:extLst>
          </p:cNvPr>
          <p:cNvSpPr txBox="1"/>
          <p:nvPr/>
        </p:nvSpPr>
        <p:spPr>
          <a:xfrm>
            <a:off x="1566593" y="1048732"/>
            <a:ext cx="5841051" cy="369332"/>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algn="ctr">
              <a:spcBef>
                <a:spcPts val="0"/>
              </a:spcBef>
              <a:defRPr/>
            </a:pPr>
            <a:r>
              <a:rPr lang="it-IT" sz="1800" b="1" err="1">
                <a:latin typeface="Calibri"/>
                <a:cs typeface="Calibri"/>
              </a:rPr>
              <a:t>Ordentliche</a:t>
            </a:r>
            <a:r>
              <a:rPr lang="it-IT" sz="1800" b="1">
                <a:latin typeface="Calibri"/>
                <a:cs typeface="Calibri"/>
              </a:rPr>
              <a:t> </a:t>
            </a:r>
            <a:r>
              <a:rPr lang="it-IT" sz="1800" b="1" err="1">
                <a:latin typeface="Calibri"/>
                <a:cs typeface="Calibri"/>
              </a:rPr>
              <a:t>Kontrollen</a:t>
            </a:r>
            <a:r>
              <a:rPr lang="it-IT" sz="1800" b="1">
                <a:latin typeface="Calibri"/>
                <a:cs typeface="Calibri"/>
              </a:rPr>
              <a:t> – </a:t>
            </a:r>
            <a:r>
              <a:rPr lang="it-IT" sz="1800" b="1" err="1">
                <a:latin typeface="Calibri"/>
                <a:cs typeface="Calibri"/>
              </a:rPr>
              <a:t>Was</a:t>
            </a:r>
            <a:r>
              <a:rPr lang="it-IT" sz="1800" b="1">
                <a:latin typeface="Calibri"/>
                <a:cs typeface="Calibri"/>
              </a:rPr>
              <a:t> </a:t>
            </a:r>
            <a:r>
              <a:rPr lang="it-IT" sz="1800" b="1" err="1">
                <a:latin typeface="Calibri"/>
                <a:cs typeface="Calibri"/>
              </a:rPr>
              <a:t>wird</a:t>
            </a:r>
            <a:r>
              <a:rPr lang="it-IT" sz="1800" b="1">
                <a:latin typeface="Calibri"/>
                <a:cs typeface="Calibri"/>
              </a:rPr>
              <a:t> </a:t>
            </a:r>
            <a:r>
              <a:rPr lang="it-IT" sz="1800" b="1" err="1">
                <a:latin typeface="Calibri"/>
                <a:cs typeface="Calibri"/>
              </a:rPr>
              <a:t>konkret</a:t>
            </a:r>
            <a:r>
              <a:rPr lang="it-IT" sz="1800" b="1">
                <a:latin typeface="Calibri"/>
                <a:cs typeface="Calibri"/>
              </a:rPr>
              <a:t> </a:t>
            </a:r>
            <a:r>
              <a:rPr lang="it-IT" sz="1800" b="1" err="1">
                <a:latin typeface="Calibri"/>
                <a:cs typeface="Calibri"/>
              </a:rPr>
              <a:t>kontrolliert</a:t>
            </a:r>
            <a:r>
              <a:rPr lang="it-IT" sz="1800" b="1">
                <a:latin typeface="Calibri"/>
                <a:cs typeface="Calibri"/>
              </a:rPr>
              <a:t>?</a:t>
            </a:r>
          </a:p>
        </p:txBody>
      </p:sp>
      <p:sp>
        <p:nvSpPr>
          <p:cNvPr id="12" name="Titel 1">
            <a:extLst>
              <a:ext uri="{FF2B5EF4-FFF2-40B4-BE49-F238E27FC236}">
                <a16:creationId xmlns:a16="http://schemas.microsoft.com/office/drawing/2014/main" id="{124E82CF-9296-29B0-8194-E013CCDF26DF}"/>
              </a:ext>
            </a:extLst>
          </p:cNvPr>
          <p:cNvSpPr>
            <a:spLocks noGrp="1" noChangeArrowheads="1"/>
          </p:cNvSpPr>
          <p:nvPr>
            <p:ph type="title"/>
          </p:nvPr>
        </p:nvSpPr>
        <p:spPr bwMode="auto">
          <a:xfrm>
            <a:off x="628650" y="365125"/>
            <a:ext cx="7886700" cy="542925"/>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a:latin typeface="Calibri"/>
                <a:ea typeface="Calibri"/>
                <a:cs typeface="Calibri"/>
              </a:rPr>
              <a:t>3. Kontrollen im </a:t>
            </a:r>
            <a:r>
              <a:rPr lang="de-DE" altLang="de-DE" sz="2600" err="1">
                <a:latin typeface="Calibri"/>
                <a:ea typeface="Calibri"/>
                <a:cs typeface="Calibri"/>
              </a:rPr>
              <a:t>Runts</a:t>
            </a:r>
            <a:r>
              <a:rPr lang="de-DE" altLang="de-DE" sz="2600">
                <a:latin typeface="Calibri"/>
                <a:ea typeface="Calibri"/>
                <a:cs typeface="Calibri"/>
              </a:rPr>
              <a:t> – allgemeine Informationen</a:t>
            </a:r>
          </a:p>
        </p:txBody>
      </p:sp>
      <p:sp>
        <p:nvSpPr>
          <p:cNvPr id="13" name="Rechteck 12">
            <a:extLst>
              <a:ext uri="{FF2B5EF4-FFF2-40B4-BE49-F238E27FC236}">
                <a16:creationId xmlns:a16="http://schemas.microsoft.com/office/drawing/2014/main" id="{58D60719-48C1-84F5-8067-8CDB2EE3B575}"/>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4" name="Grafik 13">
            <a:extLst>
              <a:ext uri="{FF2B5EF4-FFF2-40B4-BE49-F238E27FC236}">
                <a16:creationId xmlns:a16="http://schemas.microsoft.com/office/drawing/2014/main" id="{F7A46442-59BA-E8B5-A394-F66001EFEC77}"/>
              </a:ext>
            </a:extLst>
          </p:cNvPr>
          <p:cNvPicPr>
            <a:picLocks noChangeAspect="1"/>
          </p:cNvPicPr>
          <p:nvPr/>
        </p:nvPicPr>
        <p:blipFill>
          <a:blip r:embed="rId2"/>
          <a:stretch>
            <a:fillRect/>
          </a:stretch>
        </p:blipFill>
        <p:spPr>
          <a:xfrm>
            <a:off x="8512349" y="6306958"/>
            <a:ext cx="348769" cy="405300"/>
          </a:xfrm>
          <a:prstGeom prst="rect">
            <a:avLst/>
          </a:prstGeom>
        </p:spPr>
      </p:pic>
      <p:sp>
        <p:nvSpPr>
          <p:cNvPr id="16" name="Ellipse 15">
            <a:extLst>
              <a:ext uri="{FF2B5EF4-FFF2-40B4-BE49-F238E27FC236}">
                <a16:creationId xmlns:a16="http://schemas.microsoft.com/office/drawing/2014/main" id="{5DF6E6E6-0789-F52B-01E9-82060539F343}"/>
              </a:ext>
            </a:extLst>
          </p:cNvPr>
          <p:cNvSpPr/>
          <p:nvPr/>
        </p:nvSpPr>
        <p:spPr bwMode="auto">
          <a:xfrm>
            <a:off x="628650" y="2132586"/>
            <a:ext cx="263326" cy="268588"/>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9" name="Ellipse 18">
            <a:extLst>
              <a:ext uri="{FF2B5EF4-FFF2-40B4-BE49-F238E27FC236}">
                <a16:creationId xmlns:a16="http://schemas.microsoft.com/office/drawing/2014/main" id="{C2B5F678-CBE3-2E3A-390F-4D7AA1D7EE31}"/>
              </a:ext>
            </a:extLst>
          </p:cNvPr>
          <p:cNvSpPr/>
          <p:nvPr/>
        </p:nvSpPr>
        <p:spPr bwMode="auto">
          <a:xfrm>
            <a:off x="634876" y="2816010"/>
            <a:ext cx="263326" cy="268588"/>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6" name="Textfeld 4">
            <a:extLst>
              <a:ext uri="{FF2B5EF4-FFF2-40B4-BE49-F238E27FC236}">
                <a16:creationId xmlns:a16="http://schemas.microsoft.com/office/drawing/2014/main" id="{5799B5FF-A54E-83FD-068D-164E5CFFA6F0}"/>
              </a:ext>
            </a:extLst>
          </p:cNvPr>
          <p:cNvSpPr txBox="1"/>
          <p:nvPr/>
        </p:nvSpPr>
        <p:spPr>
          <a:xfrm>
            <a:off x="1068526" y="3874939"/>
            <a:ext cx="7461483" cy="913070"/>
          </a:xfrm>
          <a:prstGeom prst="rect">
            <a:avLst/>
          </a:prstGeom>
          <a:solidFill>
            <a:schemeClr val="bg1"/>
          </a:solidFill>
          <a:ln>
            <a:solidFill>
              <a:schemeClr val="bg1">
                <a:lumMod val="50000"/>
              </a:schemeClr>
            </a:solidFill>
          </a:ln>
        </p:spPr>
        <p:txBody>
          <a:bodyPr wrap="square" lIns="91440" tIns="45720" rIns="91440" bIns="45720" rtlCol="0" anchor="t">
            <a:spAutoFit/>
          </a:bodyPr>
          <a:lstStyle/>
          <a:p>
            <a:pPr algn="just" fontAlgn="ctr">
              <a:lnSpc>
                <a:spcPts val="1600"/>
              </a:lnSpc>
              <a:spcBef>
                <a:spcPts val="0"/>
              </a:spcBef>
              <a:defRPr/>
            </a:pPr>
            <a:r>
              <a:rPr lang="de-DE" sz="1400">
                <a:latin typeface="Calibri"/>
                <a:ea typeface="Calibri"/>
                <a:cs typeface="Calibri"/>
              </a:rPr>
              <a:t>die </a:t>
            </a:r>
            <a:r>
              <a:rPr lang="de-DE" sz="1400" b="1">
                <a:latin typeface="Calibri"/>
                <a:ea typeface="Calibri"/>
                <a:cs typeface="Calibri"/>
              </a:rPr>
              <a:t>Informationen</a:t>
            </a:r>
            <a:r>
              <a:rPr lang="de-DE" sz="1400">
                <a:latin typeface="Calibri"/>
                <a:ea typeface="Calibri"/>
                <a:cs typeface="Calibri"/>
              </a:rPr>
              <a:t> gemäß Art. 14, Absatz 2 des Kodex des Dritten Sektors wurden auf der eigenen Webseite veröffentlicht (betrifft Körperschaften, die Einkünfte von mehr als 100.000 € pro Jahr haben: Vergütungen an Mitglieder von Verwaltungs- und Kontrollorganen, Führungskräfte und Vereinsmitglieder)</a:t>
            </a:r>
          </a:p>
        </p:txBody>
      </p:sp>
      <p:sp>
        <p:nvSpPr>
          <p:cNvPr id="24" name="Ellipse 23">
            <a:extLst>
              <a:ext uri="{FF2B5EF4-FFF2-40B4-BE49-F238E27FC236}">
                <a16:creationId xmlns:a16="http://schemas.microsoft.com/office/drawing/2014/main" id="{B3CFAC08-555E-A460-4B27-301EBBBF9A53}"/>
              </a:ext>
            </a:extLst>
          </p:cNvPr>
          <p:cNvSpPr/>
          <p:nvPr/>
        </p:nvSpPr>
        <p:spPr bwMode="auto">
          <a:xfrm>
            <a:off x="671749" y="4151658"/>
            <a:ext cx="263326" cy="268588"/>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7" name="Textfeld 6">
            <a:extLst>
              <a:ext uri="{FF2B5EF4-FFF2-40B4-BE49-F238E27FC236}">
                <a16:creationId xmlns:a16="http://schemas.microsoft.com/office/drawing/2014/main" id="{53E09DDB-4D47-1624-BC82-7D74BB2274CF}"/>
              </a:ext>
            </a:extLst>
          </p:cNvPr>
          <p:cNvSpPr txBox="1"/>
          <p:nvPr/>
        </p:nvSpPr>
        <p:spPr>
          <a:xfrm>
            <a:off x="1068526" y="3337418"/>
            <a:ext cx="7461483" cy="361637"/>
          </a:xfrm>
          <a:prstGeom prst="rect">
            <a:avLst/>
          </a:prstGeom>
          <a:solidFill>
            <a:schemeClr val="bg1"/>
          </a:solidFill>
          <a:ln>
            <a:solidFill>
              <a:schemeClr val="bg1">
                <a:lumMod val="50000"/>
              </a:schemeClr>
            </a:solidFill>
          </a:ln>
        </p:spPr>
        <p:txBody>
          <a:bodyPr wrap="square" lIns="91440" tIns="45720" rIns="91440" bIns="45720" rtlCol="0" anchor="t">
            <a:spAutoFit/>
          </a:bodyPr>
          <a:lstStyle/>
          <a:p>
            <a:pPr algn="just" fontAlgn="ctr">
              <a:lnSpc>
                <a:spcPts val="2100"/>
              </a:lnSpc>
              <a:spcBef>
                <a:spcPts val="0"/>
              </a:spcBef>
              <a:defRPr/>
            </a:pPr>
            <a:r>
              <a:rPr lang="de-DE" sz="1400" b="1">
                <a:latin typeface="Calibri" panose="020F0502020204030204" pitchFamily="34" charset="0"/>
                <a:cs typeface="Calibri" panose="020F0502020204030204" pitchFamily="34" charset="0"/>
              </a:rPr>
              <a:t>keine Gewinnverteilung</a:t>
            </a:r>
            <a:r>
              <a:rPr lang="de-DE" sz="1400">
                <a:latin typeface="Calibri" panose="020F0502020204030204" pitchFamily="34" charset="0"/>
                <a:cs typeface="Calibri" panose="020F0502020204030204" pitchFamily="34" charset="0"/>
              </a:rPr>
              <a:t>, auch nicht in indirekter Form</a:t>
            </a:r>
          </a:p>
        </p:txBody>
      </p:sp>
      <p:sp>
        <p:nvSpPr>
          <p:cNvPr id="23" name="Ellipse 22">
            <a:extLst>
              <a:ext uri="{FF2B5EF4-FFF2-40B4-BE49-F238E27FC236}">
                <a16:creationId xmlns:a16="http://schemas.microsoft.com/office/drawing/2014/main" id="{5C1BE514-65DB-FE1C-D1D3-8863CDA6919D}"/>
              </a:ext>
            </a:extLst>
          </p:cNvPr>
          <p:cNvSpPr/>
          <p:nvPr/>
        </p:nvSpPr>
        <p:spPr bwMode="auto">
          <a:xfrm>
            <a:off x="646331" y="3381338"/>
            <a:ext cx="263326" cy="268588"/>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3" name="Textfeld 4">
            <a:extLst>
              <a:ext uri="{FF2B5EF4-FFF2-40B4-BE49-F238E27FC236}">
                <a16:creationId xmlns:a16="http://schemas.microsoft.com/office/drawing/2014/main" id="{84BD3A42-A974-2D14-7857-9D497D82D690}"/>
              </a:ext>
            </a:extLst>
          </p:cNvPr>
          <p:cNvSpPr txBox="1"/>
          <p:nvPr/>
        </p:nvSpPr>
        <p:spPr>
          <a:xfrm>
            <a:off x="2233104" y="5523512"/>
            <a:ext cx="6160626" cy="677108"/>
          </a:xfrm>
          <a:prstGeom prst="rect">
            <a:avLst/>
          </a:prstGeom>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just">
              <a:spcBef>
                <a:spcPts val="0"/>
              </a:spcBef>
              <a:tabLst>
                <a:tab pos="357188" algn="l"/>
              </a:tabLst>
              <a:defRPr/>
            </a:pPr>
            <a:r>
              <a:rPr lang="de-DE" sz="1400" b="1">
                <a:solidFill>
                  <a:srgbClr val="FF0000"/>
                </a:solidFill>
                <a:latin typeface="Calibri"/>
                <a:ea typeface="Calibri"/>
                <a:cs typeface="Calibri"/>
                <a:sym typeface="Wingdings" panose="05000000000000000000" pitchFamily="2" charset="2"/>
              </a:rPr>
              <a:t>        	</a:t>
            </a:r>
            <a:r>
              <a:rPr lang="de-DE" sz="1200" b="1">
                <a:solidFill>
                  <a:schemeClr val="tx1"/>
                </a:solidFill>
                <a:latin typeface="Calibri"/>
                <a:cs typeface="Calibri"/>
                <a:sym typeface="Wingdings" panose="05000000000000000000" pitchFamily="2" charset="2"/>
              </a:rPr>
              <a:t>weiße Markierung = vollständige Kontrolle</a:t>
            </a:r>
          </a:p>
          <a:p>
            <a:pPr algn="just">
              <a:spcBef>
                <a:spcPts val="0"/>
              </a:spcBef>
              <a:tabLst>
                <a:tab pos="357188" algn="l"/>
              </a:tabLst>
              <a:defRPr/>
            </a:pPr>
            <a:r>
              <a:rPr lang="it-IT" sz="1200" b="1">
                <a:latin typeface="Calibri"/>
                <a:ea typeface="Calibri"/>
                <a:cs typeface="Calibri"/>
                <a:sym typeface="Wingdings" panose="05000000000000000000" pitchFamily="2" charset="2"/>
              </a:rPr>
              <a:t>	</a:t>
            </a:r>
            <a:r>
              <a:rPr lang="de-DE" sz="1200" b="1">
                <a:latin typeface="Calibri"/>
                <a:ea typeface="Calibri"/>
                <a:cs typeface="Calibri"/>
                <a:sym typeface="Wingdings" panose="05000000000000000000" pitchFamily="2" charset="2"/>
              </a:rPr>
              <a:t>Körperschaften, mit mehr als 60.000 € an Einnahmen pro Jahr in den drei Jahren vor der </a:t>
            </a:r>
          </a:p>
          <a:p>
            <a:pPr algn="just">
              <a:spcBef>
                <a:spcPts val="0"/>
              </a:spcBef>
              <a:tabLst>
                <a:tab pos="357188" algn="l"/>
              </a:tabLst>
              <a:defRPr/>
            </a:pPr>
            <a:r>
              <a:rPr lang="de-DE" sz="1200" b="1">
                <a:latin typeface="Calibri"/>
                <a:ea typeface="Calibri"/>
                <a:cs typeface="Calibri"/>
                <a:sym typeface="Wingdings" panose="05000000000000000000" pitchFamily="2" charset="2"/>
              </a:rPr>
              <a:t>          Kontrolle werden </a:t>
            </a:r>
            <a:r>
              <a:rPr lang="de-DE" sz="1200" b="1">
                <a:solidFill>
                  <a:srgbClr val="C00000"/>
                </a:solidFill>
                <a:latin typeface="Calibri"/>
                <a:ea typeface="Calibri"/>
                <a:cs typeface="Calibri"/>
                <a:sym typeface="Wingdings" panose="05000000000000000000" pitchFamily="2" charset="2"/>
              </a:rPr>
              <a:t>auch</a:t>
            </a:r>
            <a:r>
              <a:rPr lang="de-DE" sz="1200" b="1">
                <a:latin typeface="Calibri"/>
                <a:ea typeface="Calibri"/>
                <a:cs typeface="Calibri"/>
                <a:sym typeface="Wingdings" panose="05000000000000000000" pitchFamily="2" charset="2"/>
              </a:rPr>
              <a:t> in den </a:t>
            </a:r>
            <a:r>
              <a:rPr lang="de-DE" sz="1200" b="1">
                <a:solidFill>
                  <a:schemeClr val="tx1"/>
                </a:solidFill>
                <a:latin typeface="Calibri"/>
                <a:ea typeface="Calibri"/>
                <a:cs typeface="Calibri"/>
                <a:sym typeface="Wingdings" panose="05000000000000000000" pitchFamily="2" charset="2"/>
              </a:rPr>
              <a:t>weiß markierten </a:t>
            </a:r>
            <a:r>
              <a:rPr lang="de-DE" sz="1200" b="1">
                <a:latin typeface="Calibri"/>
                <a:ea typeface="Calibri"/>
                <a:cs typeface="Calibri"/>
                <a:sym typeface="Wingdings" panose="05000000000000000000" pitchFamily="2" charset="2"/>
              </a:rPr>
              <a:t>Punkten kontrolliert</a:t>
            </a:r>
            <a:endParaRPr lang="en-US" sz="2400" b="1">
              <a:ea typeface="Calibri"/>
              <a:cs typeface="Times New Roman"/>
            </a:endParaRPr>
          </a:p>
        </p:txBody>
      </p:sp>
      <p:sp>
        <p:nvSpPr>
          <p:cNvPr id="8" name="Ellipse 7">
            <a:extLst>
              <a:ext uri="{FF2B5EF4-FFF2-40B4-BE49-F238E27FC236}">
                <a16:creationId xmlns:a16="http://schemas.microsoft.com/office/drawing/2014/main" id="{446CAF2A-ACF2-D8DA-FF28-2BFEBBAE4F4E}"/>
              </a:ext>
            </a:extLst>
          </p:cNvPr>
          <p:cNvSpPr/>
          <p:nvPr/>
        </p:nvSpPr>
        <p:spPr bwMode="auto">
          <a:xfrm>
            <a:off x="2335229" y="5599350"/>
            <a:ext cx="197630" cy="188982"/>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 name="Rechteck 1">
            <a:extLst>
              <a:ext uri="{FF2B5EF4-FFF2-40B4-BE49-F238E27FC236}">
                <a16:creationId xmlns:a16="http://schemas.microsoft.com/office/drawing/2014/main" id="{08FB420E-512C-3B9F-A942-500B588C2CB6}"/>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-23-</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3991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4">
            <a:extLst>
              <a:ext uri="{FF2B5EF4-FFF2-40B4-BE49-F238E27FC236}">
                <a16:creationId xmlns:a16="http://schemas.microsoft.com/office/drawing/2014/main" id="{37D29F16-9268-2A6B-ED5B-439F8328DA27}"/>
              </a:ext>
            </a:extLst>
          </p:cNvPr>
          <p:cNvSpPr txBox="1"/>
          <p:nvPr/>
        </p:nvSpPr>
        <p:spPr>
          <a:xfrm>
            <a:off x="1025989" y="2348619"/>
            <a:ext cx="7486152" cy="351315"/>
          </a:xfrm>
          <a:prstGeom prst="rect">
            <a:avLst/>
          </a:prstGeom>
          <a:solidFill>
            <a:schemeClr val="bg1"/>
          </a:solidFill>
          <a:ln>
            <a:solidFill>
              <a:schemeClr val="bg1">
                <a:lumMod val="50000"/>
              </a:schemeClr>
            </a:solidFill>
          </a:ln>
        </p:spPr>
        <p:txBody>
          <a:bodyPr wrap="square" lIns="91440" tIns="45720" rIns="91440" bIns="45720" rtlCol="0" anchor="t">
            <a:spAutoFit/>
          </a:bodyPr>
          <a:lstStyle/>
          <a:p>
            <a:pPr lvl="0" algn="just">
              <a:lnSpc>
                <a:spcPts val="2200"/>
              </a:lnSpc>
              <a:spcBef>
                <a:spcPts val="0"/>
              </a:spcBef>
              <a:defRPr/>
            </a:pPr>
            <a:r>
              <a:rPr lang="de-DE" sz="1400">
                <a:solidFill>
                  <a:srgbClr val="000000"/>
                </a:solidFill>
                <a:latin typeface="Calibri" panose="020F0502020204030204" pitchFamily="34" charset="0"/>
                <a:cs typeface="Calibri" panose="020F0502020204030204" pitchFamily="34" charset="0"/>
              </a:rPr>
              <a:t>Der </a:t>
            </a:r>
            <a:r>
              <a:rPr lang="de-DE" sz="1400" b="1">
                <a:solidFill>
                  <a:srgbClr val="000000"/>
                </a:solidFill>
                <a:latin typeface="Calibri" panose="020F0502020204030204" pitchFamily="34" charset="0"/>
                <a:cs typeface="Calibri" panose="020F0502020204030204" pitchFamily="34" charset="0"/>
              </a:rPr>
              <a:t>Stiftungszweck</a:t>
            </a:r>
            <a:r>
              <a:rPr lang="de-DE" sz="1400">
                <a:solidFill>
                  <a:srgbClr val="000000"/>
                </a:solidFill>
                <a:latin typeface="Calibri" panose="020F0502020204030204" pitchFamily="34" charset="0"/>
                <a:cs typeface="Calibri" panose="020F0502020204030204" pitchFamily="34" charset="0"/>
              </a:rPr>
              <a:t> ist noch umsetzbar;</a:t>
            </a:r>
          </a:p>
        </p:txBody>
      </p:sp>
      <p:sp>
        <p:nvSpPr>
          <p:cNvPr id="5" name="Textfeld 4">
            <a:extLst>
              <a:ext uri="{FF2B5EF4-FFF2-40B4-BE49-F238E27FC236}">
                <a16:creationId xmlns:a16="http://schemas.microsoft.com/office/drawing/2014/main" id="{B836B92E-207D-6357-6E5A-4E70D8759D1E}"/>
              </a:ext>
            </a:extLst>
          </p:cNvPr>
          <p:cNvSpPr txBox="1"/>
          <p:nvPr/>
        </p:nvSpPr>
        <p:spPr>
          <a:xfrm>
            <a:off x="1025989" y="2821990"/>
            <a:ext cx="7482041" cy="543675"/>
          </a:xfrm>
          <a:prstGeom prst="rect">
            <a:avLst/>
          </a:prstGeom>
          <a:solidFill>
            <a:schemeClr val="bg1"/>
          </a:solidFill>
          <a:ln>
            <a:solidFill>
              <a:schemeClr val="bg1">
                <a:lumMod val="50000"/>
              </a:schemeClr>
            </a:solidFill>
          </a:ln>
        </p:spPr>
        <p:txBody>
          <a:bodyPr wrap="square" lIns="91440" tIns="45720" rIns="91440" bIns="45720" rtlCol="0" anchor="t">
            <a:spAutoFit/>
          </a:bodyPr>
          <a:lstStyle/>
          <a:p>
            <a:pPr lvl="0" algn="just">
              <a:lnSpc>
                <a:spcPts val="1800"/>
              </a:lnSpc>
              <a:spcBef>
                <a:spcPts val="0"/>
              </a:spcBef>
              <a:defRPr/>
            </a:pPr>
            <a:r>
              <a:rPr lang="de-DE" sz="1400">
                <a:solidFill>
                  <a:srgbClr val="000000"/>
                </a:solidFill>
                <a:latin typeface="Calibri" panose="020F0502020204030204" pitchFamily="34" charset="0"/>
                <a:cs typeface="Calibri" panose="020F0502020204030204" pitchFamily="34" charset="0"/>
              </a:rPr>
              <a:t>es wurden keine Beschlüsse gefasst, die gegen zwingende Vorschriften, die Gründungsurkunde, die öffentliche Ordnung oder die guten Sitten verstoßen;</a:t>
            </a:r>
          </a:p>
        </p:txBody>
      </p:sp>
      <p:sp>
        <p:nvSpPr>
          <p:cNvPr id="6" name="Textfeld 4">
            <a:extLst>
              <a:ext uri="{FF2B5EF4-FFF2-40B4-BE49-F238E27FC236}">
                <a16:creationId xmlns:a16="http://schemas.microsoft.com/office/drawing/2014/main" id="{27102FB5-3C7A-7414-9633-E79F3469817C}"/>
              </a:ext>
            </a:extLst>
          </p:cNvPr>
          <p:cNvSpPr txBox="1"/>
          <p:nvPr/>
        </p:nvSpPr>
        <p:spPr>
          <a:xfrm>
            <a:off x="1021877" y="3515299"/>
            <a:ext cx="7490264" cy="351315"/>
          </a:xfrm>
          <a:prstGeom prst="rect">
            <a:avLst/>
          </a:prstGeom>
          <a:solidFill>
            <a:schemeClr val="bg1"/>
          </a:solidFill>
          <a:ln>
            <a:solidFill>
              <a:schemeClr val="bg1">
                <a:lumMod val="50000"/>
              </a:schemeClr>
            </a:solidFill>
          </a:ln>
        </p:spPr>
        <p:txBody>
          <a:bodyPr wrap="square" lIns="91440" tIns="45720" rIns="91440" bIns="45720" rtlCol="0" anchor="t">
            <a:spAutoFit/>
          </a:bodyPr>
          <a:lstStyle/>
          <a:p>
            <a:pPr lvl="0" algn="just">
              <a:lnSpc>
                <a:spcPts val="2200"/>
              </a:lnSpc>
              <a:spcBef>
                <a:spcPts val="0"/>
              </a:spcBef>
              <a:defRPr/>
            </a:pPr>
            <a:r>
              <a:rPr lang="de-DE" sz="1400">
                <a:solidFill>
                  <a:srgbClr val="000000"/>
                </a:solidFill>
                <a:latin typeface="Calibri" panose="020F0502020204030204" pitchFamily="34" charset="0"/>
                <a:cs typeface="Calibri" panose="020F0502020204030204" pitchFamily="34" charset="0"/>
              </a:rPr>
              <a:t>die VerwalterInnen haben nicht gegen die Satzung, den Stiftungszweck oder das Gesetz verstoßen.</a:t>
            </a:r>
          </a:p>
        </p:txBody>
      </p:sp>
      <p:sp>
        <p:nvSpPr>
          <p:cNvPr id="7" name="Rechteck 6">
            <a:extLst>
              <a:ext uri="{FF2B5EF4-FFF2-40B4-BE49-F238E27FC236}">
                <a16:creationId xmlns:a16="http://schemas.microsoft.com/office/drawing/2014/main" id="{0D8073F1-1411-C52E-37D5-BEB8A15FCAE3}"/>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8" name="Grafik 7">
            <a:extLst>
              <a:ext uri="{FF2B5EF4-FFF2-40B4-BE49-F238E27FC236}">
                <a16:creationId xmlns:a16="http://schemas.microsoft.com/office/drawing/2014/main" id="{7272449C-04A8-3BB3-4D3E-54618F6645DB}"/>
              </a:ext>
            </a:extLst>
          </p:cNvPr>
          <p:cNvPicPr>
            <a:picLocks noChangeAspect="1"/>
          </p:cNvPicPr>
          <p:nvPr/>
        </p:nvPicPr>
        <p:blipFill>
          <a:blip r:embed="rId2"/>
          <a:stretch>
            <a:fillRect/>
          </a:stretch>
        </p:blipFill>
        <p:spPr>
          <a:xfrm>
            <a:off x="8512349" y="6306958"/>
            <a:ext cx="348769" cy="405300"/>
          </a:xfrm>
          <a:prstGeom prst="rect">
            <a:avLst/>
          </a:prstGeom>
        </p:spPr>
      </p:pic>
      <p:sp>
        <p:nvSpPr>
          <p:cNvPr id="9" name="Textfeld 4">
            <a:extLst>
              <a:ext uri="{FF2B5EF4-FFF2-40B4-BE49-F238E27FC236}">
                <a16:creationId xmlns:a16="http://schemas.microsoft.com/office/drawing/2014/main" id="{B2A281D7-5042-B14D-9C04-C1AEC53EBF02}"/>
              </a:ext>
            </a:extLst>
          </p:cNvPr>
          <p:cNvSpPr txBox="1"/>
          <p:nvPr/>
        </p:nvSpPr>
        <p:spPr>
          <a:xfrm>
            <a:off x="1652935" y="1056955"/>
            <a:ext cx="5841051" cy="369332"/>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algn="ctr">
              <a:spcBef>
                <a:spcPts val="0"/>
              </a:spcBef>
              <a:defRPr/>
            </a:pPr>
            <a:r>
              <a:rPr lang="it-IT" sz="1800" b="1" err="1">
                <a:latin typeface="Calibri"/>
                <a:cs typeface="Calibri"/>
              </a:rPr>
              <a:t>Ordentliche</a:t>
            </a:r>
            <a:r>
              <a:rPr lang="it-IT" sz="1800" b="1">
                <a:latin typeface="Calibri"/>
                <a:cs typeface="Calibri"/>
              </a:rPr>
              <a:t> </a:t>
            </a:r>
            <a:r>
              <a:rPr lang="it-IT" sz="1800" b="1" err="1">
                <a:latin typeface="Calibri"/>
                <a:cs typeface="Calibri"/>
              </a:rPr>
              <a:t>Kontrollen</a:t>
            </a:r>
            <a:r>
              <a:rPr lang="it-IT" sz="1800" b="1">
                <a:latin typeface="Calibri"/>
                <a:cs typeface="Calibri"/>
              </a:rPr>
              <a:t> – </a:t>
            </a:r>
            <a:r>
              <a:rPr lang="it-IT" sz="1800" b="1" err="1">
                <a:latin typeface="Calibri"/>
                <a:cs typeface="Calibri"/>
              </a:rPr>
              <a:t>Was</a:t>
            </a:r>
            <a:r>
              <a:rPr lang="it-IT" sz="1800" b="1">
                <a:latin typeface="Calibri"/>
                <a:cs typeface="Calibri"/>
              </a:rPr>
              <a:t> </a:t>
            </a:r>
            <a:r>
              <a:rPr lang="it-IT" sz="1800" b="1" err="1">
                <a:latin typeface="Calibri"/>
                <a:cs typeface="Calibri"/>
              </a:rPr>
              <a:t>wird</a:t>
            </a:r>
            <a:r>
              <a:rPr lang="it-IT" sz="1800" b="1">
                <a:latin typeface="Calibri"/>
                <a:cs typeface="Calibri"/>
              </a:rPr>
              <a:t> </a:t>
            </a:r>
            <a:r>
              <a:rPr lang="it-IT" sz="1800" b="1" err="1">
                <a:latin typeface="Calibri"/>
                <a:cs typeface="Calibri"/>
              </a:rPr>
              <a:t>konkret</a:t>
            </a:r>
            <a:r>
              <a:rPr lang="it-IT" sz="1800" b="1">
                <a:latin typeface="Calibri"/>
                <a:cs typeface="Calibri"/>
              </a:rPr>
              <a:t> </a:t>
            </a:r>
            <a:r>
              <a:rPr lang="it-IT" sz="1800" b="1" err="1">
                <a:latin typeface="Calibri"/>
                <a:cs typeface="Calibri"/>
              </a:rPr>
              <a:t>kontrolliert</a:t>
            </a:r>
            <a:r>
              <a:rPr lang="it-IT" sz="1800" b="1">
                <a:latin typeface="Calibri"/>
                <a:cs typeface="Calibri"/>
              </a:rPr>
              <a:t>?</a:t>
            </a:r>
          </a:p>
        </p:txBody>
      </p:sp>
      <p:sp>
        <p:nvSpPr>
          <p:cNvPr id="10" name="Titel 1">
            <a:extLst>
              <a:ext uri="{FF2B5EF4-FFF2-40B4-BE49-F238E27FC236}">
                <a16:creationId xmlns:a16="http://schemas.microsoft.com/office/drawing/2014/main" id="{411B0424-C3B0-6711-75C5-692154D357C8}"/>
              </a:ext>
            </a:extLst>
          </p:cNvPr>
          <p:cNvSpPr>
            <a:spLocks noGrp="1" noChangeArrowheads="1"/>
          </p:cNvSpPr>
          <p:nvPr>
            <p:ph type="title"/>
          </p:nvPr>
        </p:nvSpPr>
        <p:spPr bwMode="auto">
          <a:xfrm>
            <a:off x="628650" y="365125"/>
            <a:ext cx="7886700" cy="542925"/>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a:latin typeface="Calibri"/>
                <a:ea typeface="Calibri"/>
                <a:cs typeface="Calibri"/>
              </a:rPr>
              <a:t>3. Kontrollen im </a:t>
            </a:r>
            <a:r>
              <a:rPr lang="de-DE" altLang="de-DE" sz="2600" err="1">
                <a:latin typeface="Calibri"/>
                <a:ea typeface="Calibri"/>
                <a:cs typeface="Calibri"/>
              </a:rPr>
              <a:t>Runts</a:t>
            </a:r>
            <a:r>
              <a:rPr lang="de-DE" altLang="de-DE" sz="2600">
                <a:latin typeface="Calibri"/>
                <a:ea typeface="Calibri"/>
                <a:cs typeface="Calibri"/>
              </a:rPr>
              <a:t> – allgemeine Informationen</a:t>
            </a:r>
          </a:p>
        </p:txBody>
      </p:sp>
      <p:sp>
        <p:nvSpPr>
          <p:cNvPr id="14" name="Textfeld 4">
            <a:extLst>
              <a:ext uri="{FF2B5EF4-FFF2-40B4-BE49-F238E27FC236}">
                <a16:creationId xmlns:a16="http://schemas.microsoft.com/office/drawing/2014/main" id="{41C785CC-1C18-866A-0DB4-267E9BA5263F}"/>
              </a:ext>
            </a:extLst>
          </p:cNvPr>
          <p:cNvSpPr txBox="1"/>
          <p:nvPr/>
        </p:nvSpPr>
        <p:spPr>
          <a:xfrm>
            <a:off x="1818286" y="1797427"/>
            <a:ext cx="5564413" cy="338554"/>
          </a:xfrm>
          <a:prstGeom prst="rect">
            <a:avLst/>
          </a:prstGeom>
          <a:solidFill>
            <a:srgbClr val="FFC9C9"/>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spcBef>
                <a:spcPts val="0"/>
              </a:spcBef>
              <a:defRPr/>
            </a:pPr>
            <a:r>
              <a:rPr lang="de-DE" sz="1600" b="1">
                <a:latin typeface="Calibri"/>
                <a:ea typeface="Calibri"/>
                <a:cs typeface="Calibri"/>
              </a:rPr>
              <a:t>Was wird bei Stiftungen noch zusätzlich kontrolliert?</a:t>
            </a:r>
          </a:p>
        </p:txBody>
      </p:sp>
      <p:sp>
        <p:nvSpPr>
          <p:cNvPr id="3" name="Ellipse 15">
            <a:extLst>
              <a:ext uri="{FF2B5EF4-FFF2-40B4-BE49-F238E27FC236}">
                <a16:creationId xmlns:a16="http://schemas.microsoft.com/office/drawing/2014/main" id="{AE3EDBF2-67BC-8D34-AEE1-715E7F37EF9C}"/>
              </a:ext>
            </a:extLst>
          </p:cNvPr>
          <p:cNvSpPr/>
          <p:nvPr/>
        </p:nvSpPr>
        <p:spPr bwMode="auto">
          <a:xfrm>
            <a:off x="628650" y="2391733"/>
            <a:ext cx="263326" cy="268588"/>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3" name="Ellipse 15">
            <a:extLst>
              <a:ext uri="{FF2B5EF4-FFF2-40B4-BE49-F238E27FC236}">
                <a16:creationId xmlns:a16="http://schemas.microsoft.com/office/drawing/2014/main" id="{B58D0523-68F3-9541-3266-6FF0D03580EC}"/>
              </a:ext>
            </a:extLst>
          </p:cNvPr>
          <p:cNvSpPr/>
          <p:nvPr/>
        </p:nvSpPr>
        <p:spPr bwMode="auto">
          <a:xfrm>
            <a:off x="628649" y="2971334"/>
            <a:ext cx="263326" cy="268588"/>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5" name="Ellipse 15">
            <a:extLst>
              <a:ext uri="{FF2B5EF4-FFF2-40B4-BE49-F238E27FC236}">
                <a16:creationId xmlns:a16="http://schemas.microsoft.com/office/drawing/2014/main" id="{3BCCFEBE-BFF7-A424-9385-913FB6F0D958}"/>
              </a:ext>
            </a:extLst>
          </p:cNvPr>
          <p:cNvSpPr/>
          <p:nvPr/>
        </p:nvSpPr>
        <p:spPr bwMode="auto">
          <a:xfrm>
            <a:off x="628649" y="3555168"/>
            <a:ext cx="263326" cy="268588"/>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2" name="Textfeld 4">
            <a:extLst>
              <a:ext uri="{FF2B5EF4-FFF2-40B4-BE49-F238E27FC236}">
                <a16:creationId xmlns:a16="http://schemas.microsoft.com/office/drawing/2014/main" id="{FB407DE9-853F-4333-BA13-801949C40952}"/>
              </a:ext>
            </a:extLst>
          </p:cNvPr>
          <p:cNvSpPr txBox="1"/>
          <p:nvPr/>
        </p:nvSpPr>
        <p:spPr>
          <a:xfrm>
            <a:off x="2233104" y="5419815"/>
            <a:ext cx="6160626" cy="677108"/>
          </a:xfrm>
          <a:prstGeom prst="rect">
            <a:avLst/>
          </a:prstGeom>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just">
              <a:spcBef>
                <a:spcPts val="0"/>
              </a:spcBef>
              <a:tabLst>
                <a:tab pos="357188" algn="l"/>
              </a:tabLst>
              <a:defRPr/>
            </a:pPr>
            <a:r>
              <a:rPr lang="de-DE" sz="1400" b="1">
                <a:solidFill>
                  <a:srgbClr val="FF0000"/>
                </a:solidFill>
                <a:latin typeface="Calibri"/>
                <a:ea typeface="Calibri"/>
                <a:cs typeface="Calibri"/>
                <a:sym typeface="Wingdings" panose="05000000000000000000" pitchFamily="2" charset="2"/>
              </a:rPr>
              <a:t>        	</a:t>
            </a:r>
            <a:r>
              <a:rPr lang="de-DE" sz="1200" b="1">
                <a:solidFill>
                  <a:schemeClr val="tx1"/>
                </a:solidFill>
                <a:latin typeface="Calibri"/>
                <a:cs typeface="Calibri"/>
                <a:sym typeface="Wingdings" panose="05000000000000000000" pitchFamily="2" charset="2"/>
              </a:rPr>
              <a:t>weiße Markierung = vollständige Kontrolle</a:t>
            </a:r>
          </a:p>
          <a:p>
            <a:pPr algn="just">
              <a:spcBef>
                <a:spcPts val="0"/>
              </a:spcBef>
              <a:tabLst>
                <a:tab pos="357188" algn="l"/>
              </a:tabLst>
              <a:defRPr/>
            </a:pPr>
            <a:r>
              <a:rPr lang="it-IT" sz="1200" b="1">
                <a:latin typeface="Calibri"/>
                <a:ea typeface="Calibri"/>
                <a:cs typeface="Calibri"/>
                <a:sym typeface="Wingdings" panose="05000000000000000000" pitchFamily="2" charset="2"/>
              </a:rPr>
              <a:t>	</a:t>
            </a:r>
            <a:r>
              <a:rPr lang="de-DE" sz="1200" b="1">
                <a:latin typeface="Calibri"/>
                <a:ea typeface="Calibri"/>
                <a:cs typeface="Calibri"/>
                <a:sym typeface="Wingdings" panose="05000000000000000000" pitchFamily="2" charset="2"/>
              </a:rPr>
              <a:t>Körperschaften, mit mehr als 60.000 € an Einnahmen pro Jahr in den drei Jahren vor der </a:t>
            </a:r>
          </a:p>
          <a:p>
            <a:pPr algn="just">
              <a:spcBef>
                <a:spcPts val="0"/>
              </a:spcBef>
              <a:tabLst>
                <a:tab pos="357188" algn="l"/>
              </a:tabLst>
              <a:defRPr/>
            </a:pPr>
            <a:r>
              <a:rPr lang="de-DE" sz="1200" b="1">
                <a:latin typeface="Calibri"/>
                <a:ea typeface="Calibri"/>
                <a:cs typeface="Calibri"/>
                <a:sym typeface="Wingdings" panose="05000000000000000000" pitchFamily="2" charset="2"/>
              </a:rPr>
              <a:t>          Kontrolle werden </a:t>
            </a:r>
            <a:r>
              <a:rPr lang="de-DE" sz="1200" b="1">
                <a:solidFill>
                  <a:srgbClr val="C00000"/>
                </a:solidFill>
                <a:latin typeface="Calibri"/>
                <a:ea typeface="Calibri"/>
                <a:cs typeface="Calibri"/>
                <a:sym typeface="Wingdings" panose="05000000000000000000" pitchFamily="2" charset="2"/>
              </a:rPr>
              <a:t>auch</a:t>
            </a:r>
            <a:r>
              <a:rPr lang="de-DE" sz="1200" b="1">
                <a:latin typeface="Calibri"/>
                <a:ea typeface="Calibri"/>
                <a:cs typeface="Calibri"/>
                <a:sym typeface="Wingdings" panose="05000000000000000000" pitchFamily="2" charset="2"/>
              </a:rPr>
              <a:t> in den </a:t>
            </a:r>
            <a:r>
              <a:rPr lang="de-DE" sz="1200" b="1">
                <a:solidFill>
                  <a:schemeClr val="tx1"/>
                </a:solidFill>
                <a:latin typeface="Calibri"/>
                <a:ea typeface="Calibri"/>
                <a:cs typeface="Calibri"/>
                <a:sym typeface="Wingdings" panose="05000000000000000000" pitchFamily="2" charset="2"/>
              </a:rPr>
              <a:t>weiß markierten </a:t>
            </a:r>
            <a:r>
              <a:rPr lang="de-DE" sz="1200" b="1">
                <a:latin typeface="Calibri"/>
                <a:ea typeface="Calibri"/>
                <a:cs typeface="Calibri"/>
                <a:sym typeface="Wingdings" panose="05000000000000000000" pitchFamily="2" charset="2"/>
              </a:rPr>
              <a:t>Punkten kontrolliert</a:t>
            </a:r>
            <a:endParaRPr lang="en-US" sz="2400" b="1">
              <a:ea typeface="Calibri"/>
              <a:cs typeface="Times New Roman"/>
            </a:endParaRPr>
          </a:p>
        </p:txBody>
      </p:sp>
      <p:sp>
        <p:nvSpPr>
          <p:cNvPr id="16" name="Ellipse 15">
            <a:extLst>
              <a:ext uri="{FF2B5EF4-FFF2-40B4-BE49-F238E27FC236}">
                <a16:creationId xmlns:a16="http://schemas.microsoft.com/office/drawing/2014/main" id="{5CA91463-255F-B5F0-B1AF-72344F640F45}"/>
              </a:ext>
            </a:extLst>
          </p:cNvPr>
          <p:cNvSpPr/>
          <p:nvPr/>
        </p:nvSpPr>
        <p:spPr bwMode="auto">
          <a:xfrm>
            <a:off x="2335229" y="5495653"/>
            <a:ext cx="197630" cy="188982"/>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 name="Rechteck 1">
            <a:extLst>
              <a:ext uri="{FF2B5EF4-FFF2-40B4-BE49-F238E27FC236}">
                <a16:creationId xmlns:a16="http://schemas.microsoft.com/office/drawing/2014/main" id="{A8D26E7C-9596-6125-9366-C95E0D20B940}"/>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-24-</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305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46615-27BC-06DD-60AE-673122235AAF}"/>
            </a:ext>
          </a:extLst>
        </p:cNvPr>
        <p:cNvGrpSpPr/>
        <p:nvPr/>
      </p:nvGrpSpPr>
      <p:grpSpPr>
        <a:xfrm>
          <a:off x="0" y="0"/>
          <a:ext cx="0" cy="0"/>
          <a:chOff x="0" y="0"/>
          <a:chExt cx="0" cy="0"/>
        </a:xfrm>
      </p:grpSpPr>
      <p:sp>
        <p:nvSpPr>
          <p:cNvPr id="26626" name="Titel 1">
            <a:extLst>
              <a:ext uri="{FF2B5EF4-FFF2-40B4-BE49-F238E27FC236}">
                <a16:creationId xmlns:a16="http://schemas.microsoft.com/office/drawing/2014/main" id="{505BCC59-BAC6-DC1D-A982-15E73AC20526}"/>
              </a:ext>
            </a:extLst>
          </p:cNvPr>
          <p:cNvSpPr>
            <a:spLocks noGrp="1" noChangeArrowheads="1"/>
          </p:cNvSpPr>
          <p:nvPr>
            <p:ph type="title"/>
          </p:nvPr>
        </p:nvSpPr>
        <p:spPr bwMode="auto">
          <a:xfrm>
            <a:off x="628650" y="365125"/>
            <a:ext cx="7886700" cy="542925"/>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a:latin typeface="Calibri"/>
                <a:ea typeface="Calibri"/>
                <a:cs typeface="Calibri"/>
              </a:rPr>
              <a:t>3. Kontrollen im Runts: allgemeine Informationen</a:t>
            </a:r>
          </a:p>
        </p:txBody>
      </p:sp>
      <p:sp>
        <p:nvSpPr>
          <p:cNvPr id="3" name="Inhaltsplatzhalter 2">
            <a:extLst>
              <a:ext uri="{FF2B5EF4-FFF2-40B4-BE49-F238E27FC236}">
                <a16:creationId xmlns:a16="http://schemas.microsoft.com/office/drawing/2014/main" id="{93B88536-50DB-EDE6-A298-277C7B6AB45B}"/>
              </a:ext>
            </a:extLst>
          </p:cNvPr>
          <p:cNvSpPr>
            <a:spLocks noGrp="1"/>
          </p:cNvSpPr>
          <p:nvPr>
            <p:ph idx="1"/>
          </p:nvPr>
        </p:nvSpPr>
        <p:spPr>
          <a:xfrm>
            <a:off x="664210" y="1119602"/>
            <a:ext cx="7886700" cy="5130520"/>
          </a:xfrm>
        </p:spPr>
        <p:txBody>
          <a:bodyPr lIns="91440" tIns="45720" rIns="91440" bIns="45720" anchor="t"/>
          <a:lstStyle/>
          <a:p>
            <a:pPr marL="0" indent="0" algn="just">
              <a:lnSpc>
                <a:spcPts val="2200"/>
              </a:lnSpc>
              <a:spcBef>
                <a:spcPts val="0"/>
              </a:spcBef>
              <a:buFontTx/>
              <a:buNone/>
              <a:defRPr/>
            </a:pPr>
            <a:endParaRPr lang="de-DE" sz="1400" b="1">
              <a:latin typeface="Calibri" panose="020F0502020204030204" pitchFamily="34" charset="0"/>
              <a:ea typeface="Calibri" panose="020F0502020204030204" pitchFamily="34" charset="0"/>
              <a:cs typeface="Calibri" panose="020F0502020204030204" pitchFamily="34" charset="0"/>
            </a:endParaRPr>
          </a:p>
          <a:p>
            <a:pPr marL="0" indent="0" algn="just">
              <a:lnSpc>
                <a:spcPts val="2200"/>
              </a:lnSpc>
              <a:spcBef>
                <a:spcPts val="0"/>
              </a:spcBef>
              <a:buFontTx/>
              <a:buNone/>
              <a:defRPr/>
            </a:pPr>
            <a:endParaRPr lang="de-DE" sz="1400" b="1">
              <a:latin typeface="Calibri" panose="020F0502020204030204" pitchFamily="34" charset="0"/>
              <a:ea typeface="Calibri"/>
              <a:cs typeface="Calibri" panose="020F0502020204030204" pitchFamily="34" charset="0"/>
            </a:endParaRPr>
          </a:p>
          <a:p>
            <a:pPr marL="0" indent="0" algn="just">
              <a:lnSpc>
                <a:spcPts val="2200"/>
              </a:lnSpc>
              <a:spcBef>
                <a:spcPts val="0"/>
              </a:spcBef>
              <a:buFontTx/>
              <a:buNone/>
              <a:defRPr/>
            </a:pPr>
            <a:endParaRPr lang="de-DE" sz="1400" b="1">
              <a:latin typeface="Calibri" panose="020F0502020204030204" pitchFamily="34" charset="0"/>
              <a:ea typeface="Calibri"/>
              <a:cs typeface="Calibri" panose="020F0502020204030204" pitchFamily="34" charset="0"/>
            </a:endParaRPr>
          </a:p>
          <a:p>
            <a:pPr marL="0" indent="0" algn="just">
              <a:lnSpc>
                <a:spcPts val="2200"/>
              </a:lnSpc>
              <a:spcBef>
                <a:spcPts val="0"/>
              </a:spcBef>
              <a:buFontTx/>
              <a:buNone/>
              <a:defRPr/>
            </a:pPr>
            <a:endParaRPr lang="de-DE" sz="1400" b="1">
              <a:latin typeface="Calibri" panose="020F0502020204030204" pitchFamily="34" charset="0"/>
              <a:cs typeface="Calibri" panose="020F0502020204030204" pitchFamily="34" charset="0"/>
            </a:endParaRPr>
          </a:p>
          <a:p>
            <a:pPr marL="0" indent="0" algn="just">
              <a:lnSpc>
                <a:spcPts val="2200"/>
              </a:lnSpc>
              <a:spcBef>
                <a:spcPts val="0"/>
              </a:spcBef>
              <a:buNone/>
              <a:defRPr/>
            </a:pPr>
            <a:endParaRPr lang="de-DE" sz="1400" b="1">
              <a:latin typeface="Calibri" panose="020F0502020204030204" pitchFamily="34" charset="0"/>
              <a:cs typeface="Calibri" panose="020F0502020204030204" pitchFamily="34" charset="0"/>
            </a:endParaRPr>
          </a:p>
          <a:p>
            <a:pPr marL="0" indent="0" algn="just">
              <a:lnSpc>
                <a:spcPts val="2200"/>
              </a:lnSpc>
              <a:spcBef>
                <a:spcPts val="0"/>
              </a:spcBef>
              <a:buNone/>
              <a:defRPr/>
            </a:pPr>
            <a:endParaRPr lang="de-DE" sz="1400" b="1">
              <a:latin typeface="Calibri" panose="020F0502020204030204" pitchFamily="34" charset="0"/>
              <a:cs typeface="Calibri" panose="020F0502020204030204" pitchFamily="34" charset="0"/>
            </a:endParaRPr>
          </a:p>
          <a:p>
            <a:pPr marL="0" indent="0" algn="ctr">
              <a:lnSpc>
                <a:spcPts val="2200"/>
              </a:lnSpc>
              <a:spcBef>
                <a:spcPts val="0"/>
              </a:spcBef>
              <a:buFontTx/>
              <a:buNone/>
              <a:defRPr/>
            </a:pPr>
            <a:endParaRPr lang="de-DE" sz="1600" b="1">
              <a:highlight>
                <a:srgbClr val="FFC9C9"/>
              </a:highlight>
              <a:latin typeface="Calibri" panose="020F0502020204030204" pitchFamily="34" charset="0"/>
              <a:cs typeface="Calibri" panose="020F0502020204030204" pitchFamily="34" charset="0"/>
            </a:endParaRPr>
          </a:p>
          <a:p>
            <a:pPr marL="268288" indent="-254000" algn="just">
              <a:lnSpc>
                <a:spcPct val="150000"/>
              </a:lnSpc>
              <a:spcBef>
                <a:spcPts val="0"/>
              </a:spcBef>
              <a:buFont typeface="Wingdings" panose="05000000000000000000" pitchFamily="2" charset="2"/>
              <a:buChar char="à"/>
              <a:defRPr/>
            </a:pPr>
            <a:endParaRPr lang="de-DE" sz="1400">
              <a:latin typeface="Calibri" panose="020F0502020204030204" pitchFamily="34" charset="0"/>
              <a:cs typeface="Calibri" panose="020F0502020204030204" pitchFamily="34" charset="0"/>
            </a:endParaRPr>
          </a:p>
          <a:p>
            <a:pPr marL="14288" indent="0" algn="just">
              <a:lnSpc>
                <a:spcPct val="150000"/>
              </a:lnSpc>
              <a:spcBef>
                <a:spcPts val="0"/>
              </a:spcBef>
              <a:buNone/>
              <a:defRPr/>
            </a:pPr>
            <a:endParaRPr lang="de-DE" sz="1400">
              <a:latin typeface="Calibri" panose="020F0502020204030204" pitchFamily="34" charset="0"/>
              <a:cs typeface="Calibri" panose="020F0502020204030204" pitchFamily="34" charset="0"/>
            </a:endParaRPr>
          </a:p>
          <a:p>
            <a:pPr marL="268288" indent="-268288" algn="just">
              <a:lnSpc>
                <a:spcPct val="150000"/>
              </a:lnSpc>
              <a:spcBef>
                <a:spcPts val="0"/>
              </a:spcBef>
              <a:buFont typeface="Wingdings" panose="05000000000000000000" pitchFamily="2" charset="2"/>
              <a:buChar char="à"/>
              <a:defRPr/>
            </a:pPr>
            <a:endParaRPr lang="de-DE" sz="1400">
              <a:latin typeface="Calibri" panose="020F0502020204030204" pitchFamily="34" charset="0"/>
              <a:cs typeface="Calibri" panose="020F0502020204030204" pitchFamily="34" charset="0"/>
            </a:endParaRPr>
          </a:p>
          <a:p>
            <a:pPr marL="268288" indent="-268288" algn="just">
              <a:lnSpc>
                <a:spcPct val="150000"/>
              </a:lnSpc>
              <a:spcBef>
                <a:spcPts val="0"/>
              </a:spcBef>
              <a:buFont typeface="Wingdings" panose="05000000000000000000" pitchFamily="2" charset="2"/>
              <a:buChar char="à"/>
              <a:defRPr/>
            </a:pPr>
            <a:endParaRPr lang="de-DE" sz="1400">
              <a:latin typeface="Calibri" panose="020F0502020204030204" pitchFamily="34" charset="0"/>
              <a:cs typeface="Calibri" panose="020F0502020204030204" pitchFamily="34" charset="0"/>
            </a:endParaRPr>
          </a:p>
          <a:p>
            <a:pPr marL="268288" indent="-268288" algn="just">
              <a:lnSpc>
                <a:spcPct val="150000"/>
              </a:lnSpc>
              <a:spcBef>
                <a:spcPts val="0"/>
              </a:spcBef>
              <a:buFont typeface="Wingdings" panose="05000000000000000000" pitchFamily="2" charset="2"/>
              <a:buChar char="à"/>
              <a:defRPr/>
            </a:pPr>
            <a:endParaRPr lang="de-DE" sz="1400">
              <a:latin typeface="Calibri" panose="020F0502020204030204" pitchFamily="34" charset="0"/>
              <a:cs typeface="Calibri" panose="020F0502020204030204" pitchFamily="34" charset="0"/>
            </a:endParaRPr>
          </a:p>
          <a:p>
            <a:pPr marL="0" indent="0" algn="just">
              <a:lnSpc>
                <a:spcPts val="2200"/>
              </a:lnSpc>
              <a:spcBef>
                <a:spcPts val="0"/>
              </a:spcBef>
              <a:buFontTx/>
              <a:buNone/>
              <a:defRPr/>
            </a:pPr>
            <a:endParaRPr lang="de-DE" sz="1400" b="1">
              <a:latin typeface="Calibri" panose="020F0502020204030204" pitchFamily="34" charset="0"/>
              <a:cs typeface="Calibri" panose="020F0502020204030204" pitchFamily="34" charset="0"/>
            </a:endParaRPr>
          </a:p>
          <a:p>
            <a:pPr algn="just">
              <a:lnSpc>
                <a:spcPts val="2200"/>
              </a:lnSpc>
              <a:spcBef>
                <a:spcPts val="0"/>
              </a:spcBef>
              <a:buFont typeface="Wingdings" panose="05000000000000000000" pitchFamily="2" charset="2"/>
              <a:buChar char="à"/>
              <a:defRPr/>
            </a:pPr>
            <a:endParaRPr lang="de-DE" sz="1400">
              <a:latin typeface="Calibri" panose="020F0502020204030204" pitchFamily="34" charset="0"/>
              <a:cs typeface="Calibri" panose="020F0502020204030204" pitchFamily="34" charset="0"/>
            </a:endParaRPr>
          </a:p>
          <a:p>
            <a:pPr marL="0" indent="0" algn="just">
              <a:lnSpc>
                <a:spcPts val="2200"/>
              </a:lnSpc>
              <a:spcBef>
                <a:spcPts val="0"/>
              </a:spcBef>
              <a:buFontTx/>
              <a:buNone/>
              <a:defRPr/>
            </a:pPr>
            <a:endParaRPr lang="de-DE" sz="1400">
              <a:latin typeface="Calibri" panose="020F0502020204030204" pitchFamily="34" charset="0"/>
              <a:cs typeface="Calibri" panose="020F0502020204030204" pitchFamily="34" charset="0"/>
            </a:endParaRPr>
          </a:p>
          <a:p>
            <a:pPr marL="0" indent="0" algn="just">
              <a:lnSpc>
                <a:spcPts val="2200"/>
              </a:lnSpc>
              <a:spcBef>
                <a:spcPts val="0"/>
              </a:spcBef>
              <a:buFontTx/>
              <a:buNone/>
              <a:defRPr/>
            </a:pPr>
            <a:endParaRPr lang="de-DE" sz="1400">
              <a:latin typeface="Calibri" panose="020F0502020204030204" pitchFamily="34" charset="0"/>
              <a:cs typeface="Calibri" panose="020F0502020204030204" pitchFamily="34" charset="0"/>
            </a:endParaRPr>
          </a:p>
        </p:txBody>
      </p:sp>
      <p:sp>
        <p:nvSpPr>
          <p:cNvPr id="2" name="Rechteck 1">
            <a:extLst>
              <a:ext uri="{FF2B5EF4-FFF2-40B4-BE49-F238E27FC236}">
                <a16:creationId xmlns:a16="http://schemas.microsoft.com/office/drawing/2014/main" id="{8DB316F3-DE20-01AD-1D0A-254ECD2B2973}"/>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4" name="Grafik 3">
            <a:extLst>
              <a:ext uri="{FF2B5EF4-FFF2-40B4-BE49-F238E27FC236}">
                <a16:creationId xmlns:a16="http://schemas.microsoft.com/office/drawing/2014/main" id="{522E4B5D-C775-E5AD-B115-CB6A37986D83}"/>
              </a:ext>
            </a:extLst>
          </p:cNvPr>
          <p:cNvPicPr>
            <a:picLocks noChangeAspect="1"/>
          </p:cNvPicPr>
          <p:nvPr/>
        </p:nvPicPr>
        <p:blipFill>
          <a:blip r:embed="rId2"/>
          <a:stretch>
            <a:fillRect/>
          </a:stretch>
        </p:blipFill>
        <p:spPr>
          <a:xfrm>
            <a:off x="8512349" y="6306958"/>
            <a:ext cx="348769" cy="405300"/>
          </a:xfrm>
          <a:prstGeom prst="rect">
            <a:avLst/>
          </a:prstGeom>
        </p:spPr>
      </p:pic>
      <p:sp>
        <p:nvSpPr>
          <p:cNvPr id="9" name="Textfeld 4">
            <a:extLst>
              <a:ext uri="{FF2B5EF4-FFF2-40B4-BE49-F238E27FC236}">
                <a16:creationId xmlns:a16="http://schemas.microsoft.com/office/drawing/2014/main" id="{7081ACD3-A17F-1E59-77BD-3CA78B8608A4}"/>
              </a:ext>
            </a:extLst>
          </p:cNvPr>
          <p:cNvSpPr txBox="1"/>
          <p:nvPr/>
        </p:nvSpPr>
        <p:spPr>
          <a:xfrm>
            <a:off x="742161" y="1852595"/>
            <a:ext cx="7808749" cy="705258"/>
          </a:xfrm>
          <a:prstGeom prst="rect">
            <a:avLst/>
          </a:prstGeom>
          <a:solidFill>
            <a:srgbClr val="E4F2FF"/>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marL="0" indent="0" algn="just">
              <a:lnSpc>
                <a:spcPct val="150000"/>
              </a:lnSpc>
              <a:spcBef>
                <a:spcPts val="0"/>
              </a:spcBef>
              <a:buFontTx/>
              <a:buNone/>
              <a:defRPr/>
            </a:pPr>
            <a:r>
              <a:rPr lang="de-DE" sz="1400">
                <a:latin typeface="Calibri" panose="020F0502020204030204" pitchFamily="34" charset="0"/>
                <a:cs typeface="Calibri" panose="020F0502020204030204" pitchFamily="34" charset="0"/>
              </a:rPr>
              <a:t>Das Dekret über die Kontrollen der Körperschaften des Dritten Sektors wurde im September 2025 genehmigt – die Kontrollen starten voraussichtlich </a:t>
            </a:r>
            <a:r>
              <a:rPr lang="de-DE" sz="1400" b="1">
                <a:latin typeface="Calibri" panose="020F0502020204030204" pitchFamily="34" charset="0"/>
                <a:cs typeface="Calibri" panose="020F0502020204030204" pitchFamily="34" charset="0"/>
              </a:rPr>
              <a:t>im Laufe des Jahres 2026</a:t>
            </a:r>
            <a:r>
              <a:rPr lang="de-DE" sz="1400">
                <a:latin typeface="Calibri" panose="020F0502020204030204" pitchFamily="34" charset="0"/>
                <a:cs typeface="Calibri" panose="020F0502020204030204" pitchFamily="34" charset="0"/>
              </a:rPr>
              <a:t>.</a:t>
            </a:r>
          </a:p>
        </p:txBody>
      </p:sp>
      <p:sp>
        <p:nvSpPr>
          <p:cNvPr id="10" name="Textfeld 4">
            <a:extLst>
              <a:ext uri="{FF2B5EF4-FFF2-40B4-BE49-F238E27FC236}">
                <a16:creationId xmlns:a16="http://schemas.microsoft.com/office/drawing/2014/main" id="{9C79ECFF-2CB3-1589-D768-26756D8D2AE8}"/>
              </a:ext>
            </a:extLst>
          </p:cNvPr>
          <p:cNvSpPr txBox="1"/>
          <p:nvPr/>
        </p:nvSpPr>
        <p:spPr>
          <a:xfrm>
            <a:off x="3132813" y="1300485"/>
            <a:ext cx="2949493" cy="338554"/>
          </a:xfrm>
          <a:prstGeom prst="rect">
            <a:avLst/>
          </a:prstGeom>
          <a:solidFill>
            <a:srgbClr val="FFC9C9"/>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spcBef>
                <a:spcPts val="0"/>
              </a:spcBef>
              <a:defRPr/>
            </a:pPr>
            <a:r>
              <a:rPr lang="de-DE" sz="1600" b="1">
                <a:latin typeface="Calibri"/>
                <a:ea typeface="Calibri"/>
                <a:cs typeface="Calibri"/>
              </a:rPr>
              <a:t>Wann starten die Kontrollen?</a:t>
            </a:r>
            <a:endParaRPr lang="en-US" b="1">
              <a:latin typeface="Calibri"/>
              <a:ea typeface="Calibri"/>
              <a:cs typeface="Calibri"/>
            </a:endParaRPr>
          </a:p>
        </p:txBody>
      </p:sp>
      <p:sp>
        <p:nvSpPr>
          <p:cNvPr id="11" name="Textfeld 4">
            <a:extLst>
              <a:ext uri="{FF2B5EF4-FFF2-40B4-BE49-F238E27FC236}">
                <a16:creationId xmlns:a16="http://schemas.microsoft.com/office/drawing/2014/main" id="{65557069-84B3-DBA1-67CE-70914789B4CF}"/>
              </a:ext>
            </a:extLst>
          </p:cNvPr>
          <p:cNvSpPr txBox="1"/>
          <p:nvPr/>
        </p:nvSpPr>
        <p:spPr>
          <a:xfrm>
            <a:off x="3171788" y="3195770"/>
            <a:ext cx="2949493" cy="358047"/>
          </a:xfrm>
          <a:prstGeom prst="rect">
            <a:avLst/>
          </a:prstGeom>
          <a:solidFill>
            <a:srgbClr val="FFC9C9"/>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0" indent="0" algn="ctr">
              <a:lnSpc>
                <a:spcPts val="2200"/>
              </a:lnSpc>
              <a:spcBef>
                <a:spcPts val="0"/>
              </a:spcBef>
              <a:buFontTx/>
              <a:buNone/>
              <a:defRPr/>
            </a:pPr>
            <a:r>
              <a:rPr lang="de-DE" sz="1600" b="1">
                <a:highlight>
                  <a:srgbClr val="FFC9C9"/>
                </a:highlight>
                <a:latin typeface="Calibri" panose="020F0502020204030204" pitchFamily="34" charset="0"/>
                <a:cs typeface="Calibri" panose="020F0502020204030204" pitchFamily="34" charset="0"/>
              </a:rPr>
              <a:t>Wie wird kontrolliert?</a:t>
            </a:r>
          </a:p>
        </p:txBody>
      </p:sp>
      <p:sp>
        <p:nvSpPr>
          <p:cNvPr id="12" name="Textfeld 4">
            <a:extLst>
              <a:ext uri="{FF2B5EF4-FFF2-40B4-BE49-F238E27FC236}">
                <a16:creationId xmlns:a16="http://schemas.microsoft.com/office/drawing/2014/main" id="{C2636995-B13C-66A6-4943-E114D2096580}"/>
              </a:ext>
            </a:extLst>
          </p:cNvPr>
          <p:cNvSpPr txBox="1"/>
          <p:nvPr/>
        </p:nvSpPr>
        <p:spPr>
          <a:xfrm>
            <a:off x="742161" y="3929037"/>
            <a:ext cx="7808749" cy="1997919"/>
          </a:xfrm>
          <a:prstGeom prst="rect">
            <a:avLst/>
          </a:prstGeom>
          <a:solidFill>
            <a:srgbClr val="E4F2FF"/>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marL="285750" indent="-285750" algn="just">
              <a:lnSpc>
                <a:spcPct val="150000"/>
              </a:lnSpc>
              <a:spcBef>
                <a:spcPts val="0"/>
              </a:spcBef>
              <a:buFont typeface="Arial" panose="020B0604020202020204" pitchFamily="34" charset="0"/>
              <a:buChar char="•"/>
              <a:defRPr/>
            </a:pPr>
            <a:r>
              <a:rPr lang="de-DE" sz="1400">
                <a:latin typeface="Calibri"/>
                <a:ea typeface="Calibri"/>
                <a:cs typeface="Calibri"/>
                <a:sym typeface="Wingdings" panose="05000000000000000000" pitchFamily="2" charset="2"/>
              </a:rPr>
              <a:t>Der Start der Kontrollen wird via </a:t>
            </a:r>
            <a:r>
              <a:rPr lang="de-DE" sz="1400" b="1">
                <a:latin typeface="Calibri"/>
                <a:ea typeface="Calibri"/>
                <a:cs typeface="Calibri"/>
                <a:sym typeface="Wingdings" panose="05000000000000000000" pitchFamily="2" charset="2"/>
              </a:rPr>
              <a:t>PEC-Mail</a:t>
            </a:r>
            <a:r>
              <a:rPr lang="de-DE" sz="1400">
                <a:latin typeface="Calibri"/>
                <a:ea typeface="Calibri"/>
                <a:cs typeface="Calibri"/>
                <a:sym typeface="Wingdings" panose="05000000000000000000" pitchFamily="2" charset="2"/>
              </a:rPr>
              <a:t> mitgeteilt. </a:t>
            </a:r>
          </a:p>
          <a:p>
            <a:pPr marL="0" indent="0" algn="just">
              <a:lnSpc>
                <a:spcPct val="150000"/>
              </a:lnSpc>
              <a:spcBef>
                <a:spcPts val="0"/>
              </a:spcBef>
              <a:buNone/>
              <a:tabLst>
                <a:tab pos="269875" algn="l"/>
              </a:tabLst>
              <a:defRPr/>
            </a:pPr>
            <a:r>
              <a:rPr lang="de-DE" sz="1400" b="1">
                <a:solidFill>
                  <a:srgbClr val="C00000"/>
                </a:solidFill>
                <a:latin typeface="Calibri" panose="020F0502020204030204" pitchFamily="34" charset="0"/>
                <a:cs typeface="Calibri" panose="020F0502020204030204" pitchFamily="34" charset="0"/>
                <a:sym typeface="Wingdings" panose="05000000000000000000" pitchFamily="2" charset="2"/>
              </a:rPr>
              <a:t>	Tipp: Checken Sie regelmäßig Ihr PEC-Postfach! </a:t>
            </a:r>
          </a:p>
          <a:p>
            <a:pPr marL="285750" indent="-285750" algn="just">
              <a:lnSpc>
                <a:spcPct val="150000"/>
              </a:lnSpc>
              <a:spcBef>
                <a:spcPts val="0"/>
              </a:spcBef>
              <a:buFont typeface="Arial" panose="020B0604020202020204" pitchFamily="34" charset="0"/>
              <a:buChar char="•"/>
              <a:defRPr/>
            </a:pPr>
            <a:r>
              <a:rPr lang="de-DE" sz="1400">
                <a:latin typeface="Calibri" panose="020F0502020204030204" pitchFamily="34" charset="0"/>
                <a:cs typeface="Calibri" panose="020F0502020204030204" pitchFamily="34" charset="0"/>
              </a:rPr>
              <a:t>Kontrolle der </a:t>
            </a:r>
            <a:r>
              <a:rPr lang="de-DE" sz="1400" b="1">
                <a:latin typeface="Calibri" panose="020F0502020204030204" pitchFamily="34" charset="0"/>
                <a:cs typeface="Calibri" panose="020F0502020204030204" pitchFamily="34" charset="0"/>
              </a:rPr>
              <a:t>Dokumente</a:t>
            </a:r>
            <a:r>
              <a:rPr lang="de-DE" sz="1400">
                <a:latin typeface="Calibri" panose="020F0502020204030204" pitchFamily="34" charset="0"/>
                <a:cs typeface="Calibri" panose="020F0502020204030204" pitchFamily="34" charset="0"/>
              </a:rPr>
              <a:t>, die im Runts hinterlegt sind oder angefordert werden</a:t>
            </a:r>
          </a:p>
          <a:p>
            <a:pPr marL="285750" indent="-285750" algn="just">
              <a:lnSpc>
                <a:spcPct val="150000"/>
              </a:lnSpc>
              <a:spcBef>
                <a:spcPts val="0"/>
              </a:spcBef>
              <a:buFont typeface="Arial" panose="020B0604020202020204" pitchFamily="34" charset="0"/>
              <a:buChar char="•"/>
              <a:defRPr/>
            </a:pPr>
            <a:r>
              <a:rPr lang="de-DE" sz="1400">
                <a:latin typeface="Calibri" panose="020F0502020204030204" pitchFamily="34" charset="0"/>
                <a:cs typeface="Calibri" panose="020F0502020204030204" pitchFamily="34" charset="0"/>
              </a:rPr>
              <a:t>Inspektionen vor Ort</a:t>
            </a:r>
          </a:p>
          <a:p>
            <a:pPr algn="just">
              <a:lnSpc>
                <a:spcPct val="150000"/>
              </a:lnSpc>
              <a:spcBef>
                <a:spcPts val="0"/>
              </a:spcBef>
              <a:defRPr/>
            </a:pPr>
            <a:endParaRPr lang="de-DE" sz="1400">
              <a:latin typeface="Calibri" panose="020F0502020204030204" pitchFamily="34" charset="0"/>
              <a:cs typeface="Calibri" panose="020F0502020204030204" pitchFamily="34" charset="0"/>
            </a:endParaRPr>
          </a:p>
          <a:p>
            <a:pPr algn="just">
              <a:lnSpc>
                <a:spcPct val="150000"/>
              </a:lnSpc>
              <a:spcBef>
                <a:spcPts val="0"/>
              </a:spcBef>
              <a:defRPr/>
            </a:pPr>
            <a:r>
              <a:rPr lang="de-DE" sz="1400">
                <a:latin typeface="Calibri" panose="020F0502020204030204" pitchFamily="34" charset="0"/>
                <a:cs typeface="Calibri" panose="020F0502020204030204" pitchFamily="34" charset="0"/>
              </a:rPr>
              <a:t>Die Ergebnisse der Kontrollen werden auf vorgegebenen </a:t>
            </a:r>
            <a:r>
              <a:rPr lang="de-DE" sz="1400" b="1">
                <a:latin typeface="Calibri" panose="020F0502020204030204" pitchFamily="34" charset="0"/>
                <a:cs typeface="Calibri" panose="020F0502020204030204" pitchFamily="34" charset="0"/>
              </a:rPr>
              <a:t>Protokollvorlagen</a:t>
            </a:r>
            <a:r>
              <a:rPr lang="de-DE" sz="1400">
                <a:latin typeface="Calibri" panose="020F0502020204030204" pitchFamily="34" charset="0"/>
                <a:cs typeface="Calibri" panose="020F0502020204030204" pitchFamily="34" charset="0"/>
              </a:rPr>
              <a:t> festgehalten.</a:t>
            </a:r>
          </a:p>
        </p:txBody>
      </p:sp>
      <p:sp>
        <p:nvSpPr>
          <p:cNvPr id="5" name="Rechteck 4">
            <a:extLst>
              <a:ext uri="{FF2B5EF4-FFF2-40B4-BE49-F238E27FC236}">
                <a16:creationId xmlns:a16="http://schemas.microsoft.com/office/drawing/2014/main" id="{5DA89D47-FAA3-53A0-A730-A793543051A3}"/>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-25-</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985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EC17C-D329-0D13-3585-87ABF43F3C50}"/>
            </a:ext>
          </a:extLst>
        </p:cNvPr>
        <p:cNvGrpSpPr/>
        <p:nvPr/>
      </p:nvGrpSpPr>
      <p:grpSpPr>
        <a:xfrm>
          <a:off x="0" y="0"/>
          <a:ext cx="0" cy="0"/>
          <a:chOff x="0" y="0"/>
          <a:chExt cx="0" cy="0"/>
        </a:xfrm>
      </p:grpSpPr>
      <p:sp>
        <p:nvSpPr>
          <p:cNvPr id="26626" name="Titel 1">
            <a:extLst>
              <a:ext uri="{FF2B5EF4-FFF2-40B4-BE49-F238E27FC236}">
                <a16:creationId xmlns:a16="http://schemas.microsoft.com/office/drawing/2014/main" id="{2E29421A-B8E4-53A2-B59A-85F451396FE6}"/>
              </a:ext>
            </a:extLst>
          </p:cNvPr>
          <p:cNvSpPr>
            <a:spLocks noGrp="1" noChangeArrowheads="1"/>
          </p:cNvSpPr>
          <p:nvPr>
            <p:ph type="title"/>
          </p:nvPr>
        </p:nvSpPr>
        <p:spPr bwMode="auto">
          <a:xfrm>
            <a:off x="628650" y="365125"/>
            <a:ext cx="7886700" cy="542925"/>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a:latin typeface="Calibri"/>
                <a:ea typeface="Calibri"/>
                <a:cs typeface="Calibri"/>
              </a:rPr>
              <a:t>3. Kontrollen im Runts: allgemeine Informationen</a:t>
            </a:r>
          </a:p>
        </p:txBody>
      </p:sp>
      <p:sp>
        <p:nvSpPr>
          <p:cNvPr id="3" name="Inhaltsplatzhalter 2">
            <a:extLst>
              <a:ext uri="{FF2B5EF4-FFF2-40B4-BE49-F238E27FC236}">
                <a16:creationId xmlns:a16="http://schemas.microsoft.com/office/drawing/2014/main" id="{8E20E97E-B004-299C-02C3-73B0CEE86759}"/>
              </a:ext>
            </a:extLst>
          </p:cNvPr>
          <p:cNvSpPr>
            <a:spLocks noGrp="1"/>
          </p:cNvSpPr>
          <p:nvPr>
            <p:ph idx="1"/>
          </p:nvPr>
        </p:nvSpPr>
        <p:spPr>
          <a:xfrm>
            <a:off x="628650" y="1161730"/>
            <a:ext cx="7886700" cy="4905103"/>
          </a:xfrm>
        </p:spPr>
        <p:txBody>
          <a:bodyPr lIns="91440" tIns="45720" rIns="91440" bIns="45720" anchor="t"/>
          <a:lstStyle/>
          <a:p>
            <a:pPr marL="0" indent="0" algn="just">
              <a:lnSpc>
                <a:spcPct val="150000"/>
              </a:lnSpc>
              <a:spcBef>
                <a:spcPts val="0"/>
              </a:spcBef>
              <a:buFontTx/>
              <a:buNone/>
              <a:defRPr/>
            </a:pPr>
            <a:endParaRPr lang="de-DE" sz="1400">
              <a:latin typeface="Calibri"/>
              <a:ea typeface="Calibri"/>
              <a:cs typeface="Calibri"/>
            </a:endParaRPr>
          </a:p>
          <a:p>
            <a:pPr marL="0" indent="0" algn="just">
              <a:lnSpc>
                <a:spcPct val="150000"/>
              </a:lnSpc>
              <a:spcBef>
                <a:spcPts val="0"/>
              </a:spcBef>
              <a:buFontTx/>
              <a:buNone/>
              <a:defRPr/>
            </a:pPr>
            <a:endParaRPr lang="de-DE" sz="1400">
              <a:latin typeface="Calibri"/>
              <a:ea typeface="Calibri"/>
              <a:cs typeface="Calibri"/>
            </a:endParaRPr>
          </a:p>
          <a:p>
            <a:pPr marL="0" indent="0" algn="just">
              <a:lnSpc>
                <a:spcPct val="150000"/>
              </a:lnSpc>
              <a:spcBef>
                <a:spcPts val="0"/>
              </a:spcBef>
              <a:buFontTx/>
              <a:buNone/>
              <a:defRPr/>
            </a:pPr>
            <a:endParaRPr lang="de-DE" sz="1400" b="1">
              <a:latin typeface="Calibri" panose="020F0502020204030204" pitchFamily="34" charset="0"/>
              <a:cs typeface="Calibri" panose="020F0502020204030204" pitchFamily="34" charset="0"/>
            </a:endParaRPr>
          </a:p>
          <a:p>
            <a:pPr marL="0" indent="0" algn="just">
              <a:lnSpc>
                <a:spcPct val="150000"/>
              </a:lnSpc>
              <a:spcBef>
                <a:spcPts val="0"/>
              </a:spcBef>
              <a:buFontTx/>
              <a:buNone/>
              <a:defRPr/>
            </a:pPr>
            <a:endParaRPr lang="de-DE" sz="1400" b="1">
              <a:latin typeface="Calibri" panose="020F0502020204030204" pitchFamily="34" charset="0"/>
              <a:cs typeface="Calibri" panose="020F0502020204030204" pitchFamily="34" charset="0"/>
            </a:endParaRPr>
          </a:p>
          <a:p>
            <a:pPr marL="0" indent="0" algn="ctr">
              <a:lnSpc>
                <a:spcPct val="150000"/>
              </a:lnSpc>
              <a:spcBef>
                <a:spcPts val="0"/>
              </a:spcBef>
              <a:buFontTx/>
              <a:buNone/>
              <a:defRPr/>
            </a:pPr>
            <a:endParaRPr lang="de-DE" sz="1600" b="1">
              <a:highlight>
                <a:srgbClr val="FFC9C9"/>
              </a:highlight>
              <a:latin typeface="Calibri" panose="020F0502020204030204" pitchFamily="34" charset="0"/>
              <a:cs typeface="Calibri" panose="020F0502020204030204" pitchFamily="34" charset="0"/>
            </a:endParaRPr>
          </a:p>
          <a:p>
            <a:pPr marL="0" indent="0" algn="just">
              <a:lnSpc>
                <a:spcPct val="150000"/>
              </a:lnSpc>
              <a:spcBef>
                <a:spcPts val="0"/>
              </a:spcBef>
              <a:buFontTx/>
              <a:buNone/>
              <a:defRPr/>
            </a:pPr>
            <a:endParaRPr lang="de-DE" sz="1400">
              <a:latin typeface="Calibri" panose="020F0502020204030204" pitchFamily="34" charset="0"/>
              <a:cs typeface="Calibri" panose="020F0502020204030204" pitchFamily="34" charset="0"/>
            </a:endParaRPr>
          </a:p>
          <a:p>
            <a:pPr marL="0" indent="0" algn="just">
              <a:lnSpc>
                <a:spcPct val="150000"/>
              </a:lnSpc>
              <a:spcBef>
                <a:spcPts val="0"/>
              </a:spcBef>
              <a:buFontTx/>
              <a:buNone/>
              <a:defRPr/>
            </a:pPr>
            <a:endParaRPr lang="de-DE" sz="1400">
              <a:latin typeface="Calibri" panose="020F0502020204030204" pitchFamily="34" charset="0"/>
              <a:cs typeface="Calibri" panose="020F0502020204030204" pitchFamily="34" charset="0"/>
            </a:endParaRPr>
          </a:p>
          <a:p>
            <a:pPr marL="0" indent="0" algn="just">
              <a:lnSpc>
                <a:spcPct val="150000"/>
              </a:lnSpc>
              <a:spcBef>
                <a:spcPts val="0"/>
              </a:spcBef>
              <a:buFontTx/>
              <a:buNone/>
              <a:defRPr/>
            </a:pPr>
            <a:endParaRPr lang="de-DE" sz="1400">
              <a:latin typeface="Calibri" panose="020F0502020204030204" pitchFamily="34" charset="0"/>
              <a:cs typeface="Calibri" panose="020F0502020204030204" pitchFamily="34" charset="0"/>
            </a:endParaRPr>
          </a:p>
          <a:p>
            <a:pPr marL="0" indent="0" algn="just">
              <a:lnSpc>
                <a:spcPct val="150000"/>
              </a:lnSpc>
              <a:spcBef>
                <a:spcPts val="0"/>
              </a:spcBef>
              <a:buFontTx/>
              <a:buNone/>
              <a:defRPr/>
            </a:pPr>
            <a:endParaRPr lang="de-DE" sz="1400">
              <a:latin typeface="Calibri" panose="020F0502020204030204" pitchFamily="34" charset="0"/>
              <a:cs typeface="Calibri" panose="020F0502020204030204" pitchFamily="34" charset="0"/>
            </a:endParaRPr>
          </a:p>
          <a:p>
            <a:pPr marL="0" indent="0" algn="just">
              <a:lnSpc>
                <a:spcPct val="150000"/>
              </a:lnSpc>
              <a:spcBef>
                <a:spcPts val="0"/>
              </a:spcBef>
              <a:buNone/>
              <a:defRPr/>
            </a:pPr>
            <a:endParaRPr lang="de-DE" sz="1400">
              <a:latin typeface="Calibri"/>
              <a:ea typeface="Calibri"/>
              <a:cs typeface="Calibri"/>
            </a:endParaRPr>
          </a:p>
          <a:p>
            <a:pPr marL="0" indent="0" algn="just">
              <a:lnSpc>
                <a:spcPct val="150000"/>
              </a:lnSpc>
              <a:spcBef>
                <a:spcPts val="0"/>
              </a:spcBef>
              <a:buNone/>
              <a:defRPr/>
            </a:pPr>
            <a:endParaRPr lang="de-DE" sz="1400">
              <a:latin typeface="Calibri"/>
              <a:ea typeface="Calibri"/>
              <a:cs typeface="Calibri"/>
            </a:endParaRPr>
          </a:p>
        </p:txBody>
      </p:sp>
      <p:sp>
        <p:nvSpPr>
          <p:cNvPr id="2" name="Rechteck 1">
            <a:extLst>
              <a:ext uri="{FF2B5EF4-FFF2-40B4-BE49-F238E27FC236}">
                <a16:creationId xmlns:a16="http://schemas.microsoft.com/office/drawing/2014/main" id="{1B24B940-790C-48BB-C980-B259210F0E11}"/>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4" name="Grafik 3">
            <a:extLst>
              <a:ext uri="{FF2B5EF4-FFF2-40B4-BE49-F238E27FC236}">
                <a16:creationId xmlns:a16="http://schemas.microsoft.com/office/drawing/2014/main" id="{10FB436B-0F47-92C7-7190-F2B8D46BE396}"/>
              </a:ext>
            </a:extLst>
          </p:cNvPr>
          <p:cNvPicPr>
            <a:picLocks noChangeAspect="1"/>
          </p:cNvPicPr>
          <p:nvPr/>
        </p:nvPicPr>
        <p:blipFill>
          <a:blip r:embed="rId2"/>
          <a:stretch>
            <a:fillRect/>
          </a:stretch>
        </p:blipFill>
        <p:spPr>
          <a:xfrm>
            <a:off x="8512349" y="6306958"/>
            <a:ext cx="348769" cy="405300"/>
          </a:xfrm>
          <a:prstGeom prst="rect">
            <a:avLst/>
          </a:prstGeom>
        </p:spPr>
      </p:pic>
      <p:sp>
        <p:nvSpPr>
          <p:cNvPr id="5" name="Textfeld 4">
            <a:extLst>
              <a:ext uri="{FF2B5EF4-FFF2-40B4-BE49-F238E27FC236}">
                <a16:creationId xmlns:a16="http://schemas.microsoft.com/office/drawing/2014/main" id="{7A02D2C8-EE29-E51E-ADB0-957AD2FDF13D}"/>
              </a:ext>
            </a:extLst>
          </p:cNvPr>
          <p:cNvSpPr txBox="1"/>
          <p:nvPr/>
        </p:nvSpPr>
        <p:spPr>
          <a:xfrm>
            <a:off x="3163201" y="1233975"/>
            <a:ext cx="2949493" cy="423449"/>
          </a:xfrm>
          <a:prstGeom prst="rect">
            <a:avLst/>
          </a:prstGeom>
          <a:solidFill>
            <a:srgbClr val="FFC9C9"/>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0" indent="0" algn="ctr">
              <a:lnSpc>
                <a:spcPct val="150000"/>
              </a:lnSpc>
              <a:spcBef>
                <a:spcPts val="0"/>
              </a:spcBef>
              <a:buFontTx/>
              <a:buNone/>
              <a:defRPr/>
            </a:pPr>
            <a:r>
              <a:rPr lang="de-DE" sz="1600" b="1">
                <a:highlight>
                  <a:srgbClr val="FFC9C9"/>
                </a:highlight>
                <a:latin typeface="Calibri" panose="020F0502020204030204" pitchFamily="34" charset="0"/>
                <a:cs typeface="Calibri" panose="020F0502020204030204" pitchFamily="34" charset="0"/>
              </a:rPr>
              <a:t>Wer führt die Kontrollen durch?</a:t>
            </a:r>
          </a:p>
        </p:txBody>
      </p:sp>
      <p:sp>
        <p:nvSpPr>
          <p:cNvPr id="6" name="Textfeld 4">
            <a:extLst>
              <a:ext uri="{FF2B5EF4-FFF2-40B4-BE49-F238E27FC236}">
                <a16:creationId xmlns:a16="http://schemas.microsoft.com/office/drawing/2014/main" id="{240972DA-21C0-0898-1BAF-BED9FFF090A1}"/>
              </a:ext>
            </a:extLst>
          </p:cNvPr>
          <p:cNvSpPr txBox="1"/>
          <p:nvPr/>
        </p:nvSpPr>
        <p:spPr>
          <a:xfrm>
            <a:off x="733572" y="1813569"/>
            <a:ext cx="7808749" cy="705258"/>
          </a:xfrm>
          <a:prstGeom prst="rect">
            <a:avLst/>
          </a:prstGeom>
          <a:solidFill>
            <a:srgbClr val="E4F2FF"/>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marL="0" indent="0" algn="just">
              <a:lnSpc>
                <a:spcPct val="150000"/>
              </a:lnSpc>
              <a:spcBef>
                <a:spcPts val="0"/>
              </a:spcBef>
              <a:buFontTx/>
              <a:buNone/>
              <a:defRPr/>
            </a:pPr>
            <a:r>
              <a:rPr lang="de-DE" sz="1400">
                <a:latin typeface="Calibri"/>
                <a:ea typeface="Calibri"/>
                <a:cs typeface="Calibri"/>
              </a:rPr>
              <a:t>Das </a:t>
            </a:r>
            <a:r>
              <a:rPr lang="de-DE" sz="1400" b="1">
                <a:latin typeface="Calibri"/>
                <a:ea typeface="Calibri"/>
                <a:cs typeface="Calibri"/>
              </a:rPr>
              <a:t>Runts-Büro</a:t>
            </a:r>
            <a:r>
              <a:rPr lang="de-DE" sz="1400">
                <a:latin typeface="Calibri"/>
                <a:ea typeface="Calibri"/>
                <a:cs typeface="Calibri"/>
              </a:rPr>
              <a:t> sowie weitere dazu autorisierte Körperschaften, wie z.B. </a:t>
            </a:r>
            <a:r>
              <a:rPr lang="de-DE" sz="1400" b="1" err="1">
                <a:latin typeface="Calibri"/>
                <a:ea typeface="Calibri"/>
                <a:cs typeface="Calibri"/>
              </a:rPr>
              <a:t>DZE</a:t>
            </a:r>
            <a:r>
              <a:rPr lang="de-DE" sz="1400" err="1">
                <a:latin typeface="Calibri"/>
                <a:ea typeface="Calibri"/>
                <a:cs typeface="Calibri"/>
              </a:rPr>
              <a:t>‘s</a:t>
            </a:r>
            <a:r>
              <a:rPr lang="de-DE" sz="1400">
                <a:latin typeface="Calibri"/>
                <a:ea typeface="Calibri"/>
                <a:cs typeface="Calibri"/>
              </a:rPr>
              <a:t> (Dienstleistungszentren für das Ehrenamt).</a:t>
            </a:r>
          </a:p>
        </p:txBody>
      </p:sp>
      <p:sp>
        <p:nvSpPr>
          <p:cNvPr id="7" name="Textfeld 6">
            <a:extLst>
              <a:ext uri="{FF2B5EF4-FFF2-40B4-BE49-F238E27FC236}">
                <a16:creationId xmlns:a16="http://schemas.microsoft.com/office/drawing/2014/main" id="{91E7A79B-5128-EEB3-9BA4-44D0E10D644C}"/>
              </a:ext>
            </a:extLst>
          </p:cNvPr>
          <p:cNvSpPr txBox="1"/>
          <p:nvPr/>
        </p:nvSpPr>
        <p:spPr>
          <a:xfrm>
            <a:off x="2354303" y="2874326"/>
            <a:ext cx="4985390" cy="423449"/>
          </a:xfrm>
          <a:prstGeom prst="rect">
            <a:avLst/>
          </a:prstGeom>
          <a:solidFill>
            <a:srgbClr val="FFC9C9"/>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0" indent="0" algn="ctr">
              <a:lnSpc>
                <a:spcPct val="150000"/>
              </a:lnSpc>
              <a:spcBef>
                <a:spcPts val="0"/>
              </a:spcBef>
              <a:buFontTx/>
              <a:buNone/>
              <a:defRPr/>
            </a:pPr>
            <a:r>
              <a:rPr lang="de-DE" sz="1600" b="1">
                <a:highlight>
                  <a:srgbClr val="FFC9C9"/>
                </a:highlight>
                <a:latin typeface="Calibri" panose="020F0502020204030204" pitchFamily="34" charset="0"/>
                <a:cs typeface="Calibri" panose="020F0502020204030204" pitchFamily="34" charset="0"/>
              </a:rPr>
              <a:t>In welcher Sprache werden die Kontrollen durchgeführt?</a:t>
            </a:r>
          </a:p>
        </p:txBody>
      </p:sp>
      <p:sp>
        <p:nvSpPr>
          <p:cNvPr id="8" name="Textfeld 4">
            <a:extLst>
              <a:ext uri="{FF2B5EF4-FFF2-40B4-BE49-F238E27FC236}">
                <a16:creationId xmlns:a16="http://schemas.microsoft.com/office/drawing/2014/main" id="{F3E6DB2F-CEDD-2050-A723-3116F024F249}"/>
              </a:ext>
            </a:extLst>
          </p:cNvPr>
          <p:cNvSpPr txBox="1"/>
          <p:nvPr/>
        </p:nvSpPr>
        <p:spPr>
          <a:xfrm>
            <a:off x="703600" y="3462228"/>
            <a:ext cx="7808749" cy="382092"/>
          </a:xfrm>
          <a:prstGeom prst="rect">
            <a:avLst/>
          </a:prstGeom>
          <a:solidFill>
            <a:srgbClr val="E4F2FF"/>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marL="0" indent="0" algn="just">
              <a:lnSpc>
                <a:spcPct val="150000"/>
              </a:lnSpc>
              <a:spcBef>
                <a:spcPts val="0"/>
              </a:spcBef>
              <a:buFontTx/>
              <a:buNone/>
              <a:defRPr/>
            </a:pPr>
            <a:r>
              <a:rPr lang="de-DE" sz="1400">
                <a:latin typeface="Calibri" panose="020F0502020204030204" pitchFamily="34" charset="0"/>
                <a:cs typeface="Calibri" panose="020F0502020204030204" pitchFamily="34" charset="0"/>
              </a:rPr>
              <a:t>Es kann zwischen der </a:t>
            </a:r>
            <a:r>
              <a:rPr lang="de-DE" sz="1400" b="1">
                <a:latin typeface="Calibri" panose="020F0502020204030204" pitchFamily="34" charset="0"/>
                <a:cs typeface="Calibri" panose="020F0502020204030204" pitchFamily="34" charset="0"/>
              </a:rPr>
              <a:t>deutschen</a:t>
            </a:r>
            <a:r>
              <a:rPr lang="de-DE" sz="1400">
                <a:latin typeface="Calibri" panose="020F0502020204030204" pitchFamily="34" charset="0"/>
                <a:cs typeface="Calibri" panose="020F0502020204030204" pitchFamily="34" charset="0"/>
              </a:rPr>
              <a:t> und der </a:t>
            </a:r>
            <a:r>
              <a:rPr lang="de-DE" sz="1400" b="1">
                <a:latin typeface="Calibri" panose="020F0502020204030204" pitchFamily="34" charset="0"/>
                <a:cs typeface="Calibri" panose="020F0502020204030204" pitchFamily="34" charset="0"/>
              </a:rPr>
              <a:t>italienischen</a:t>
            </a:r>
            <a:r>
              <a:rPr lang="de-DE" sz="1400">
                <a:latin typeface="Calibri" panose="020F0502020204030204" pitchFamily="34" charset="0"/>
                <a:cs typeface="Calibri" panose="020F0502020204030204" pitchFamily="34" charset="0"/>
              </a:rPr>
              <a:t> Sprache gewählt werden.</a:t>
            </a:r>
          </a:p>
        </p:txBody>
      </p:sp>
      <p:sp>
        <p:nvSpPr>
          <p:cNvPr id="9" name="Textfeld 8">
            <a:extLst>
              <a:ext uri="{FF2B5EF4-FFF2-40B4-BE49-F238E27FC236}">
                <a16:creationId xmlns:a16="http://schemas.microsoft.com/office/drawing/2014/main" id="{DC3FD83F-E9D1-6E7C-C7BA-E8F5D2EC3131}"/>
              </a:ext>
            </a:extLst>
          </p:cNvPr>
          <p:cNvSpPr txBox="1"/>
          <p:nvPr/>
        </p:nvSpPr>
        <p:spPr>
          <a:xfrm>
            <a:off x="2294431" y="4241176"/>
            <a:ext cx="4985390" cy="423449"/>
          </a:xfrm>
          <a:prstGeom prst="rect">
            <a:avLst/>
          </a:prstGeom>
          <a:solidFill>
            <a:srgbClr val="FFC9C9"/>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0" indent="0" algn="ctr">
              <a:lnSpc>
                <a:spcPct val="150000"/>
              </a:lnSpc>
              <a:spcBef>
                <a:spcPts val="0"/>
              </a:spcBef>
              <a:buFontTx/>
              <a:buNone/>
              <a:defRPr/>
            </a:pPr>
            <a:r>
              <a:rPr lang="de-DE" sz="1600" b="1">
                <a:latin typeface="Calibri"/>
                <a:cs typeface="Calibri"/>
              </a:rPr>
              <a:t>Welche Ergebnisse kann die Kontrolltätigkeit haben?</a:t>
            </a:r>
          </a:p>
        </p:txBody>
      </p:sp>
      <p:sp>
        <p:nvSpPr>
          <p:cNvPr id="10" name="Textfeld 4">
            <a:extLst>
              <a:ext uri="{FF2B5EF4-FFF2-40B4-BE49-F238E27FC236}">
                <a16:creationId xmlns:a16="http://schemas.microsoft.com/office/drawing/2014/main" id="{81BCADE2-0689-5C24-07B7-F1405C24BF5D}"/>
              </a:ext>
            </a:extLst>
          </p:cNvPr>
          <p:cNvSpPr txBox="1"/>
          <p:nvPr/>
        </p:nvSpPr>
        <p:spPr>
          <a:xfrm>
            <a:off x="667625" y="4913673"/>
            <a:ext cx="7874696" cy="1351588"/>
          </a:xfrm>
          <a:prstGeom prst="rect">
            <a:avLst/>
          </a:prstGeom>
          <a:solidFill>
            <a:srgbClr val="E4F2FF"/>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algn="just">
              <a:lnSpc>
                <a:spcPct val="150000"/>
              </a:lnSpc>
              <a:spcBef>
                <a:spcPts val="0"/>
              </a:spcBef>
              <a:defRPr/>
            </a:pPr>
            <a:r>
              <a:rPr lang="de-DE" sz="1400">
                <a:latin typeface="Calibri"/>
                <a:ea typeface="Calibri"/>
                <a:cs typeface="Calibri"/>
              </a:rPr>
              <a:t>Sollten </a:t>
            </a:r>
            <a:r>
              <a:rPr lang="de-DE" sz="1400" b="1">
                <a:latin typeface="Calibri"/>
                <a:ea typeface="Calibri"/>
                <a:cs typeface="Calibri"/>
              </a:rPr>
              <a:t>sanierbare Mängel</a:t>
            </a:r>
            <a:r>
              <a:rPr lang="de-DE" sz="1400">
                <a:latin typeface="Calibri"/>
                <a:ea typeface="Calibri"/>
                <a:cs typeface="Calibri"/>
              </a:rPr>
              <a:t> festgestellt werden, wird die Körperschaft dazu aufgefordert, diese </a:t>
            </a:r>
            <a:r>
              <a:rPr lang="de-DE" sz="1400" b="1">
                <a:latin typeface="Calibri"/>
                <a:ea typeface="Calibri"/>
                <a:cs typeface="Calibri"/>
              </a:rPr>
              <a:t>innerhalb der gewährten Frist richtigzustellen</a:t>
            </a:r>
            <a:r>
              <a:rPr lang="de-DE" sz="1400">
                <a:latin typeface="Calibri"/>
                <a:ea typeface="Calibri"/>
                <a:cs typeface="Calibri"/>
              </a:rPr>
              <a:t>. Sollte die Körperschaft nicht zu erreichen sein oder nicht sanierbare Mängel festgestellt werden, kann ein </a:t>
            </a:r>
            <a:r>
              <a:rPr lang="de-DE" sz="1400" b="1">
                <a:latin typeface="Calibri"/>
                <a:ea typeface="Calibri"/>
                <a:cs typeface="Calibri"/>
              </a:rPr>
              <a:t>Streichungsverfahren</a:t>
            </a:r>
            <a:r>
              <a:rPr lang="de-DE" sz="1400">
                <a:latin typeface="Calibri"/>
                <a:ea typeface="Calibri"/>
                <a:cs typeface="Calibri"/>
              </a:rPr>
              <a:t> eingeleitet werden. Weiters  können </a:t>
            </a:r>
            <a:r>
              <a:rPr lang="de-DE" sz="1400" b="1">
                <a:latin typeface="Calibri"/>
                <a:ea typeface="Calibri"/>
                <a:cs typeface="Calibri"/>
              </a:rPr>
              <a:t>Verwaltungsstrafen</a:t>
            </a:r>
            <a:r>
              <a:rPr lang="de-DE" sz="1400">
                <a:latin typeface="Calibri"/>
                <a:ea typeface="Calibri"/>
                <a:cs typeface="Calibri"/>
              </a:rPr>
              <a:t> angewandt werden.</a:t>
            </a:r>
            <a:endParaRPr lang="de-DE" sz="1400">
              <a:latin typeface="Calibri" panose="020F0502020204030204" pitchFamily="34" charset="0"/>
              <a:cs typeface="Calibri" panose="020F0502020204030204" pitchFamily="34" charset="0"/>
            </a:endParaRPr>
          </a:p>
        </p:txBody>
      </p:sp>
      <p:sp>
        <p:nvSpPr>
          <p:cNvPr id="11" name="Rechteck 10">
            <a:extLst>
              <a:ext uri="{FF2B5EF4-FFF2-40B4-BE49-F238E27FC236}">
                <a16:creationId xmlns:a16="http://schemas.microsoft.com/office/drawing/2014/main" id="{5BAFFDB3-F6BA-37FA-64AA-FED705D238E5}"/>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-26-</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9650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4F2FF"/>
        </a:solidFill>
        <a:effectLst/>
      </p:bgPr>
    </p:bg>
    <p:spTree>
      <p:nvGrpSpPr>
        <p:cNvPr id="1" name="">
          <a:extLst>
            <a:ext uri="{FF2B5EF4-FFF2-40B4-BE49-F238E27FC236}">
              <a16:creationId xmlns:a16="http://schemas.microsoft.com/office/drawing/2014/main" id="{5BCAA852-62D5-032F-C101-C66212294801}"/>
            </a:ext>
          </a:extLst>
        </p:cNvPr>
        <p:cNvGrpSpPr/>
        <p:nvPr/>
      </p:nvGrpSpPr>
      <p:grpSpPr>
        <a:xfrm>
          <a:off x="0" y="0"/>
          <a:ext cx="0" cy="0"/>
          <a:chOff x="0" y="0"/>
          <a:chExt cx="0" cy="0"/>
        </a:xfrm>
      </p:grpSpPr>
      <p:sp>
        <p:nvSpPr>
          <p:cNvPr id="7170" name="Rectangle 5">
            <a:extLst>
              <a:ext uri="{FF2B5EF4-FFF2-40B4-BE49-F238E27FC236}">
                <a16:creationId xmlns:a16="http://schemas.microsoft.com/office/drawing/2014/main" id="{37B615D7-7301-1D81-D892-B06CB775AAE0}"/>
              </a:ext>
            </a:extLst>
          </p:cNvPr>
          <p:cNvSpPr>
            <a:spLocks noChangeArrowheads="1"/>
          </p:cNvSpPr>
          <p:nvPr/>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endParaRPr lang="de-DE" altLang="de-DE"/>
          </a:p>
        </p:txBody>
      </p:sp>
      <p:sp>
        <p:nvSpPr>
          <p:cNvPr id="7171" name="Line 16">
            <a:extLst>
              <a:ext uri="{FF2B5EF4-FFF2-40B4-BE49-F238E27FC236}">
                <a16:creationId xmlns:a16="http://schemas.microsoft.com/office/drawing/2014/main" id="{EC4CB7EF-C8F9-5787-D0EB-882F6FB3CD69}"/>
              </a:ext>
            </a:extLst>
          </p:cNvPr>
          <p:cNvSpPr>
            <a:spLocks noChangeShapeType="1"/>
          </p:cNvSpPr>
          <p:nvPr/>
        </p:nvSpPr>
        <p:spPr bwMode="auto">
          <a:xfrm>
            <a:off x="179388" y="719138"/>
            <a:ext cx="385127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72" name="Line 18">
            <a:extLst>
              <a:ext uri="{FF2B5EF4-FFF2-40B4-BE49-F238E27FC236}">
                <a16:creationId xmlns:a16="http://schemas.microsoft.com/office/drawing/2014/main" id="{20360C2D-6D42-6F76-FA29-469C47B17EBB}"/>
              </a:ext>
            </a:extLst>
          </p:cNvPr>
          <p:cNvSpPr>
            <a:spLocks noChangeShapeType="1"/>
          </p:cNvSpPr>
          <p:nvPr/>
        </p:nvSpPr>
        <p:spPr bwMode="auto">
          <a:xfrm>
            <a:off x="5102225" y="719138"/>
            <a:ext cx="385127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73" name="Rectangle 20">
            <a:extLst>
              <a:ext uri="{FF2B5EF4-FFF2-40B4-BE49-F238E27FC236}">
                <a16:creationId xmlns:a16="http://schemas.microsoft.com/office/drawing/2014/main" id="{CDA8F7DD-B83D-0DCC-539B-92ADF7729653}"/>
              </a:ext>
            </a:extLst>
          </p:cNvPr>
          <p:cNvSpPr>
            <a:spLocks noChangeArrowheads="1"/>
          </p:cNvSpPr>
          <p:nvPr/>
        </p:nvSpPr>
        <p:spPr bwMode="auto">
          <a:xfrm>
            <a:off x="863600" y="452438"/>
            <a:ext cx="3260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de-DE" altLang="de-DE" sz="1200">
                <a:latin typeface="Arial" panose="020B0604020202020204" pitchFamily="34" charset="0"/>
              </a:rPr>
              <a:t>AUTONOME PROVINZ BOZEN - SÜDTIROL</a:t>
            </a:r>
          </a:p>
        </p:txBody>
      </p:sp>
      <p:sp>
        <p:nvSpPr>
          <p:cNvPr id="7174" name="Rectangle 21">
            <a:extLst>
              <a:ext uri="{FF2B5EF4-FFF2-40B4-BE49-F238E27FC236}">
                <a16:creationId xmlns:a16="http://schemas.microsoft.com/office/drawing/2014/main" id="{13E0BC42-10DF-5E02-E925-CF357E468645}"/>
              </a:ext>
            </a:extLst>
          </p:cNvPr>
          <p:cNvSpPr>
            <a:spLocks noChangeArrowheads="1"/>
          </p:cNvSpPr>
          <p:nvPr/>
        </p:nvSpPr>
        <p:spPr bwMode="auto">
          <a:xfrm>
            <a:off x="4994275" y="452438"/>
            <a:ext cx="39655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it-IT" altLang="de-DE" sz="1200">
                <a:latin typeface="Arial" panose="020B0604020202020204" pitchFamily="34" charset="0"/>
              </a:rPr>
              <a:t>PROVINCIA AUTONOMA DI BOLZANO - ALTO ADIGE</a:t>
            </a:r>
          </a:p>
        </p:txBody>
      </p:sp>
      <p:sp>
        <p:nvSpPr>
          <p:cNvPr id="7175" name="Text Box 22">
            <a:extLst>
              <a:ext uri="{FF2B5EF4-FFF2-40B4-BE49-F238E27FC236}">
                <a16:creationId xmlns:a16="http://schemas.microsoft.com/office/drawing/2014/main" id="{D7A0F181-E26A-6ED6-C021-FF054411A1CB}"/>
              </a:ext>
            </a:extLst>
          </p:cNvPr>
          <p:cNvSpPr txBox="1">
            <a:spLocks noChangeArrowheads="1"/>
          </p:cNvSpPr>
          <p:nvPr/>
        </p:nvSpPr>
        <p:spPr bwMode="auto">
          <a:xfrm>
            <a:off x="4994275" y="719138"/>
            <a:ext cx="324485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nSpc>
                <a:spcPts val="1300"/>
              </a:lnSpc>
            </a:pPr>
            <a:r>
              <a:rPr lang="it-IT" altLang="de-DE" sz="1100" b="1">
                <a:latin typeface="Arial" panose="020B0604020202020204" pitchFamily="34" charset="0"/>
              </a:rPr>
              <a:t>Dipartimento Coesione sociale, </a:t>
            </a:r>
          </a:p>
          <a:p>
            <a:pPr>
              <a:lnSpc>
                <a:spcPts val="1300"/>
              </a:lnSpc>
            </a:pPr>
            <a:r>
              <a:rPr lang="it-IT" altLang="de-DE" sz="1100" b="1">
                <a:latin typeface="Arial" panose="020B0604020202020204" pitchFamily="34" charset="0"/>
              </a:rPr>
              <a:t>Famiglia, Anziani, Cooperative e Volontariato</a:t>
            </a:r>
          </a:p>
          <a:p>
            <a:pPr>
              <a:lnSpc>
                <a:spcPts val="1300"/>
              </a:lnSpc>
            </a:pPr>
            <a:endParaRPr lang="it-IT" altLang="de-DE" sz="1100">
              <a:latin typeface="Arial" panose="020B0604020202020204" pitchFamily="34" charset="0"/>
            </a:endParaRPr>
          </a:p>
        </p:txBody>
      </p:sp>
      <p:sp>
        <p:nvSpPr>
          <p:cNvPr id="7176" name="Text Box 23">
            <a:extLst>
              <a:ext uri="{FF2B5EF4-FFF2-40B4-BE49-F238E27FC236}">
                <a16:creationId xmlns:a16="http://schemas.microsoft.com/office/drawing/2014/main" id="{20CDA69C-A3EB-B002-2442-523302B6B062}"/>
              </a:ext>
            </a:extLst>
          </p:cNvPr>
          <p:cNvSpPr txBox="1">
            <a:spLocks noChangeArrowheads="1"/>
          </p:cNvSpPr>
          <p:nvPr/>
        </p:nvSpPr>
        <p:spPr bwMode="auto">
          <a:xfrm>
            <a:off x="450850" y="719138"/>
            <a:ext cx="3678238"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r">
              <a:lnSpc>
                <a:spcPts val="1300"/>
              </a:lnSpc>
            </a:pPr>
            <a:r>
              <a:rPr lang="de-DE" altLang="de-DE" sz="1100" b="1">
                <a:latin typeface="Arial" panose="020B0604020202020204" pitchFamily="34" charset="0"/>
              </a:rPr>
              <a:t>Ressort Sozialer Zusammenhalt, </a:t>
            </a:r>
          </a:p>
          <a:p>
            <a:pPr algn="r">
              <a:lnSpc>
                <a:spcPts val="1300"/>
              </a:lnSpc>
            </a:pPr>
            <a:r>
              <a:rPr lang="de-DE" altLang="de-DE" sz="1100" b="1">
                <a:latin typeface="Arial" panose="020B0604020202020204" pitchFamily="34" charset="0"/>
              </a:rPr>
              <a:t>Familie, Senioren, Genossenschaften und Ehrenamt</a:t>
            </a:r>
            <a:endParaRPr lang="de-DE" altLang="de-DE" sz="1100">
              <a:latin typeface="Arial" panose="020B0604020202020204" pitchFamily="34" charset="0"/>
            </a:endParaRPr>
          </a:p>
        </p:txBody>
      </p:sp>
      <p:sp>
        <p:nvSpPr>
          <p:cNvPr id="7177" name="Text Box 24">
            <a:extLst>
              <a:ext uri="{FF2B5EF4-FFF2-40B4-BE49-F238E27FC236}">
                <a16:creationId xmlns:a16="http://schemas.microsoft.com/office/drawing/2014/main" id="{8EC6F3D8-BD99-0B72-E2F5-065A774470EB}"/>
              </a:ext>
            </a:extLst>
          </p:cNvPr>
          <p:cNvSpPr txBox="1">
            <a:spLocks noChangeArrowheads="1"/>
          </p:cNvSpPr>
          <p:nvPr/>
        </p:nvSpPr>
        <p:spPr bwMode="auto">
          <a:xfrm>
            <a:off x="1316038" y="1179513"/>
            <a:ext cx="273526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r">
              <a:lnSpc>
                <a:spcPts val="1200"/>
              </a:lnSpc>
            </a:pPr>
            <a:r>
              <a:rPr lang="de-DE" altLang="de-DE" sz="1100">
                <a:latin typeface="Arial" panose="020B0604020202020204" pitchFamily="34" charset="0"/>
              </a:rPr>
              <a:t>Amt für Freiwilligenwesen und Solidarität</a:t>
            </a:r>
          </a:p>
        </p:txBody>
      </p:sp>
      <p:sp>
        <p:nvSpPr>
          <p:cNvPr id="7178" name="Text Box 25">
            <a:extLst>
              <a:ext uri="{FF2B5EF4-FFF2-40B4-BE49-F238E27FC236}">
                <a16:creationId xmlns:a16="http://schemas.microsoft.com/office/drawing/2014/main" id="{7BA94B45-F017-E8AA-E9D1-F7FCECBC3D58}"/>
              </a:ext>
            </a:extLst>
          </p:cNvPr>
          <p:cNvSpPr txBox="1">
            <a:spLocks noChangeArrowheads="1"/>
          </p:cNvSpPr>
          <p:nvPr/>
        </p:nvSpPr>
        <p:spPr bwMode="auto">
          <a:xfrm>
            <a:off x="5037138" y="1158875"/>
            <a:ext cx="216852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nSpc>
                <a:spcPts val="1200"/>
              </a:lnSpc>
            </a:pPr>
            <a:r>
              <a:rPr lang="it-IT" altLang="de-DE" sz="1100">
                <a:latin typeface="Arial" panose="020B0604020202020204" pitchFamily="34" charset="0"/>
              </a:rPr>
              <a:t>Ufficio Volontariato e solidarietà</a:t>
            </a:r>
          </a:p>
        </p:txBody>
      </p:sp>
      <p:pic>
        <p:nvPicPr>
          <p:cNvPr id="7183" name="Picture 38">
            <a:extLst>
              <a:ext uri="{FF2B5EF4-FFF2-40B4-BE49-F238E27FC236}">
                <a16:creationId xmlns:a16="http://schemas.microsoft.com/office/drawing/2014/main" id="{99E1AB15-1CE0-A12B-B2AF-3BC44F091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050" y="358775"/>
            <a:ext cx="71913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071EC47D-A256-2305-6EDF-7E6638EA0511}"/>
              </a:ext>
            </a:extLst>
          </p:cNvPr>
          <p:cNvSpPr/>
          <p:nvPr/>
        </p:nvSpPr>
        <p:spPr>
          <a:xfrm>
            <a:off x="211138" y="262700"/>
            <a:ext cx="8774112" cy="1293722"/>
          </a:xfrm>
          <a:prstGeom prst="rect">
            <a:avLst/>
          </a:prstGeom>
          <a:solidFill>
            <a:srgbClr val="E4F2FF"/>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 name="Titel 1">
            <a:extLst>
              <a:ext uri="{FF2B5EF4-FFF2-40B4-BE49-F238E27FC236}">
                <a16:creationId xmlns:a16="http://schemas.microsoft.com/office/drawing/2014/main" id="{8283F3A8-A843-8224-9367-14550A34D44E}"/>
              </a:ext>
            </a:extLst>
          </p:cNvPr>
          <p:cNvSpPr txBox="1">
            <a:spLocks noChangeArrowheads="1"/>
          </p:cNvSpPr>
          <p:nvPr/>
        </p:nvSpPr>
        <p:spPr bwMode="auto">
          <a:xfrm>
            <a:off x="637733" y="263060"/>
            <a:ext cx="7886700" cy="687388"/>
          </a:xfrm>
          <a:prstGeom prst="rect">
            <a:avLst/>
          </a:prstGeom>
          <a:solidFill>
            <a:srgbClr val="FFC9C9"/>
          </a:solidFill>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a:defRPr/>
            </a:pPr>
            <a:r>
              <a:rPr lang="de-DE" altLang="de-DE" sz="2600">
                <a:latin typeface="Calibri" panose="020F0502020204030204" pitchFamily="34" charset="0"/>
                <a:cs typeface="Calibri" panose="020F0502020204030204" pitchFamily="34" charset="0"/>
              </a:rPr>
              <a:t>Struktur der heutigen Veranstaltung</a:t>
            </a:r>
          </a:p>
        </p:txBody>
      </p:sp>
      <p:sp>
        <p:nvSpPr>
          <p:cNvPr id="8" name="Textfeld 7">
            <a:extLst>
              <a:ext uri="{FF2B5EF4-FFF2-40B4-BE49-F238E27FC236}">
                <a16:creationId xmlns:a16="http://schemas.microsoft.com/office/drawing/2014/main" id="{C237825B-7840-FB89-F771-9DA1946D0E08}"/>
              </a:ext>
            </a:extLst>
          </p:cNvPr>
          <p:cNvSpPr txBox="1"/>
          <p:nvPr/>
        </p:nvSpPr>
        <p:spPr>
          <a:xfrm>
            <a:off x="631217" y="994973"/>
            <a:ext cx="7876803" cy="5317097"/>
          </a:xfrm>
          <a:prstGeom prst="rect">
            <a:avLst/>
          </a:prstGeom>
          <a:noFill/>
        </p:spPr>
        <p:txBody>
          <a:bodyPr wrap="square" lIns="91440" tIns="45720" rIns="91440" bIns="45720" anchor="t">
            <a:spAutoFit/>
          </a:bodyPr>
          <a:lstStyle/>
          <a:p>
            <a:pPr marL="342900" indent="-342900">
              <a:lnSpc>
                <a:spcPct val="150000"/>
              </a:lnSpc>
              <a:buAutoNum type="arabicPeriod"/>
            </a:pPr>
            <a:r>
              <a:rPr lang="de-DE" sz="1600" b="1" dirty="0">
                <a:latin typeface="Calibri"/>
                <a:ea typeface="Calibri"/>
                <a:cs typeface="Calibri"/>
              </a:rPr>
              <a:t>Die Auswirkungen und die Voraussetzungen der Eintragung in das Runts  </a:t>
            </a:r>
            <a:endParaRPr lang="en-US" dirty="0">
              <a:cs typeface="Times New Roman" panose="02020603050405020304" pitchFamily="18" charset="0"/>
            </a:endParaRPr>
          </a:p>
          <a:p>
            <a:pPr marL="342900" indent="-342900">
              <a:lnSpc>
                <a:spcPct val="150000"/>
              </a:lnSpc>
              <a:buAutoNum type="arabicPeriod"/>
            </a:pPr>
            <a:r>
              <a:rPr lang="de-DE" sz="1600" b="1" dirty="0">
                <a:latin typeface="Calibri"/>
                <a:ea typeface="Calibri"/>
                <a:cs typeface="Calibri"/>
              </a:rPr>
              <a:t>Die wichtigsten Sektionen und ihre Vorteile</a:t>
            </a:r>
            <a:endParaRPr lang="de-DE" sz="1600" dirty="0">
              <a:cs typeface="Times New Roman" panose="02020603050405020304" pitchFamily="18" charset="0"/>
            </a:endParaRPr>
          </a:p>
          <a:p>
            <a:pPr marL="342900" lvl="0" indent="-342900">
              <a:lnSpc>
                <a:spcPct val="150000"/>
              </a:lnSpc>
              <a:buAutoNum type="arabicPeriod"/>
            </a:pPr>
            <a:r>
              <a:rPr lang="de-DE" sz="1600" b="1" dirty="0">
                <a:latin typeface="Calibri"/>
                <a:ea typeface="Calibri"/>
                <a:cs typeface="Calibri"/>
              </a:rPr>
              <a:t>Die Kontrollen im Runts - allgemeine Informationen</a:t>
            </a:r>
          </a:p>
          <a:p>
            <a:pPr marL="342900" indent="-342900">
              <a:lnSpc>
                <a:spcPct val="150000"/>
              </a:lnSpc>
              <a:buFontTx/>
              <a:buAutoNum type="arabicPeriod"/>
            </a:pPr>
            <a:r>
              <a:rPr lang="de-DE" sz="1800" b="1" dirty="0">
                <a:solidFill>
                  <a:srgbClr val="C00000"/>
                </a:solidFill>
                <a:latin typeface="Calibri"/>
                <a:ea typeface="Calibri"/>
                <a:cs typeface="Calibri"/>
              </a:rPr>
              <a:t>Wie kann ich die Verpflichtungen im Runts-Portal erfüllen?</a:t>
            </a:r>
          </a:p>
          <a:p>
            <a:pPr>
              <a:lnSpc>
                <a:spcPct val="150000"/>
              </a:lnSpc>
            </a:pPr>
            <a:r>
              <a:rPr lang="de-DE" sz="1800" b="1" dirty="0">
                <a:solidFill>
                  <a:srgbClr val="C00000"/>
                </a:solidFill>
                <a:latin typeface="Calibri"/>
                <a:ea typeface="Calibri"/>
                <a:cs typeface="Calibri"/>
              </a:rPr>
              <a:t> a) Allgemeine Übersicht Runts-Portal</a:t>
            </a:r>
          </a:p>
          <a:p>
            <a:pPr marL="193675">
              <a:lnSpc>
                <a:spcPct val="150000"/>
              </a:lnSpc>
            </a:pPr>
            <a:r>
              <a:rPr lang="de-DE" sz="1600" dirty="0">
                <a:latin typeface="Calibri"/>
                <a:ea typeface="Calibri"/>
                <a:cs typeface="Calibri"/>
              </a:rPr>
              <a:t>b) Änderungsantrag</a:t>
            </a:r>
          </a:p>
          <a:p>
            <a:pPr marL="193675">
              <a:lnSpc>
                <a:spcPct val="150000"/>
              </a:lnSpc>
            </a:pPr>
            <a:r>
              <a:rPr lang="de-DE" sz="1600" dirty="0">
                <a:latin typeface="Calibri"/>
                <a:ea typeface="Calibri"/>
                <a:cs typeface="Calibri"/>
              </a:rPr>
              <a:t>c) Bilanzhinterlegung</a:t>
            </a:r>
            <a:endParaRPr lang="de-DE" sz="16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de-DE" sz="1600" b="1" dirty="0">
                <a:latin typeface="Calibri"/>
                <a:ea typeface="Calibri"/>
                <a:cs typeface="Calibri"/>
              </a:rPr>
              <a:t>5. Wie kann ich die sonstigen Verpflichtungen erfüllen?</a:t>
            </a:r>
          </a:p>
          <a:p>
            <a:pPr marL="536575" indent="-342900">
              <a:lnSpc>
                <a:spcPct val="150000"/>
              </a:lnSpc>
              <a:buAutoNum type="alphaLcParenR"/>
            </a:pPr>
            <a:r>
              <a:rPr lang="de-DE" sz="1600" dirty="0">
                <a:latin typeface="Calibri" panose="020F0502020204030204" pitchFamily="34" charset="0"/>
                <a:cs typeface="Calibri" panose="020F0502020204030204" pitchFamily="34" charset="0"/>
              </a:rPr>
              <a:t>Verpflichtende Bücher</a:t>
            </a:r>
          </a:p>
          <a:p>
            <a:pPr marL="536575" indent="-342900">
              <a:lnSpc>
                <a:spcPct val="150000"/>
              </a:lnSpc>
              <a:buAutoNum type="alphaLcParenR"/>
            </a:pPr>
            <a:r>
              <a:rPr lang="de-DE" sz="1600" dirty="0">
                <a:latin typeface="Calibri" panose="020F0502020204030204" pitchFamily="34" charset="0"/>
                <a:cs typeface="Calibri" panose="020F0502020204030204" pitchFamily="34" charset="0"/>
              </a:rPr>
              <a:t>Versicherung für die ehrenamtlich Tätigen</a:t>
            </a:r>
          </a:p>
          <a:p>
            <a:pPr marL="536575" indent="-342900">
              <a:lnSpc>
                <a:spcPct val="150000"/>
              </a:lnSpc>
              <a:buAutoNum type="alphaLcParenR"/>
            </a:pPr>
            <a:r>
              <a:rPr lang="de-DE" sz="1600" dirty="0">
                <a:latin typeface="Calibri" panose="020F0502020204030204" pitchFamily="34" charset="0"/>
                <a:cs typeface="Calibri" panose="020F0502020204030204" pitchFamily="34" charset="0"/>
              </a:rPr>
              <a:t>Meldung in besonderen Fällen</a:t>
            </a:r>
          </a:p>
          <a:p>
            <a:pPr lvl="0">
              <a:lnSpc>
                <a:spcPct val="150000"/>
              </a:lnSpc>
            </a:pPr>
            <a:r>
              <a:rPr lang="de-DE" sz="1600" b="1" dirty="0">
                <a:latin typeface="Calibri"/>
                <a:ea typeface="Calibri"/>
                <a:cs typeface="Calibri"/>
              </a:rPr>
              <a:t>6. Neuerungen</a:t>
            </a:r>
          </a:p>
          <a:p>
            <a:pPr lvl="0">
              <a:lnSpc>
                <a:spcPct val="150000"/>
              </a:lnSpc>
            </a:pPr>
            <a:r>
              <a:rPr lang="de-DE" sz="1600" b="1" dirty="0">
                <a:latin typeface="Calibri"/>
                <a:ea typeface="Calibri"/>
                <a:cs typeface="Calibri"/>
              </a:rPr>
              <a:t>7. Fragen</a:t>
            </a:r>
          </a:p>
          <a:p>
            <a:pPr lvl="0">
              <a:lnSpc>
                <a:spcPct val="150000"/>
              </a:lnSpc>
            </a:pPr>
            <a:r>
              <a:rPr lang="de-DE" sz="1600" b="1" dirty="0">
                <a:latin typeface="Calibri"/>
                <a:ea typeface="Calibri"/>
                <a:cs typeface="Calibri"/>
              </a:rPr>
              <a:t>8. Nützliche Kontakte</a:t>
            </a:r>
          </a:p>
        </p:txBody>
      </p:sp>
      <p:sp>
        <p:nvSpPr>
          <p:cNvPr id="11" name="Rechteck 10">
            <a:extLst>
              <a:ext uri="{FF2B5EF4-FFF2-40B4-BE49-F238E27FC236}">
                <a16:creationId xmlns:a16="http://schemas.microsoft.com/office/drawing/2014/main" id="{DB19E9B0-294B-8D22-2A48-1D509B0DE240}"/>
              </a:ext>
            </a:extLst>
          </p:cNvPr>
          <p:cNvSpPr/>
          <p:nvPr/>
        </p:nvSpPr>
        <p:spPr>
          <a:xfrm>
            <a:off x="414779" y="6222978"/>
            <a:ext cx="8446339" cy="545921"/>
          </a:xfrm>
          <a:prstGeom prst="rect">
            <a:avLst/>
          </a:prstGeom>
          <a:solidFill>
            <a:srgbClr val="E4F2FF"/>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4" name="Grafik 3" descr="Ein Bild, das Logo, Symbol, Grafiken, Clipart enthält.&#10;&#10;KI-generierte Inhalte können fehlerhaft sein.">
            <a:extLst>
              <a:ext uri="{FF2B5EF4-FFF2-40B4-BE49-F238E27FC236}">
                <a16:creationId xmlns:a16="http://schemas.microsoft.com/office/drawing/2014/main" id="{A54CDBDF-D445-C876-5749-8E78C5A60D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574" y="6188894"/>
            <a:ext cx="536155" cy="572098"/>
          </a:xfrm>
          <a:prstGeom prst="rect">
            <a:avLst/>
          </a:prstGeom>
        </p:spPr>
      </p:pic>
      <p:sp>
        <p:nvSpPr>
          <p:cNvPr id="5" name="Rechteck 4">
            <a:extLst>
              <a:ext uri="{FF2B5EF4-FFF2-40B4-BE49-F238E27FC236}">
                <a16:creationId xmlns:a16="http://schemas.microsoft.com/office/drawing/2014/main" id="{9FFA3B64-53A1-29BB-9972-82F357B1FECB}"/>
              </a:ext>
            </a:extLst>
          </p:cNvPr>
          <p:cNvSpPr/>
          <p:nvPr/>
        </p:nvSpPr>
        <p:spPr>
          <a:xfrm>
            <a:off x="8003357" y="6361190"/>
            <a:ext cx="480767" cy="407709"/>
          </a:xfrm>
          <a:prstGeom prst="rect">
            <a:avLst/>
          </a:prstGeom>
          <a:noFill/>
          <a:ln>
            <a:solidFill>
              <a:srgbClr val="E4F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-27-</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9606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4F2FF"/>
        </a:solidFill>
        <a:effectLst/>
      </p:bgPr>
    </p:bg>
    <p:spTree>
      <p:nvGrpSpPr>
        <p:cNvPr id="1" name="">
          <a:extLst>
            <a:ext uri="{FF2B5EF4-FFF2-40B4-BE49-F238E27FC236}">
              <a16:creationId xmlns:a16="http://schemas.microsoft.com/office/drawing/2014/main" id="{37E23919-2431-A90B-E489-175DDABFE80A}"/>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A9A883D3-77EE-2B48-EB2C-CD3335092149}"/>
              </a:ext>
            </a:extLst>
          </p:cNvPr>
          <p:cNvSpPr txBox="1"/>
          <p:nvPr/>
        </p:nvSpPr>
        <p:spPr>
          <a:xfrm>
            <a:off x="613627" y="2016276"/>
            <a:ext cx="8717845" cy="2308324"/>
          </a:xfrm>
          <a:prstGeom prst="rect">
            <a:avLst/>
          </a:prstGeom>
          <a:noFill/>
        </p:spPr>
        <p:txBody>
          <a:bodyPr wrap="square" lIns="91440" tIns="45720" rIns="91440" bIns="45720" rtlCol="0" anchor="t">
            <a:spAutoFit/>
          </a:bodyPr>
          <a:lstStyle/>
          <a:p>
            <a:r>
              <a:rPr lang="de-DE" sz="3600" b="1" dirty="0">
                <a:solidFill>
                  <a:srgbClr val="C00000"/>
                </a:solidFill>
                <a:latin typeface="Calibri"/>
                <a:ea typeface="Calibri"/>
                <a:cs typeface="Calibri"/>
              </a:rPr>
              <a:t>4. Wie kann ich die Verpflichtungen im Runts-Portal erfüllen?</a:t>
            </a:r>
          </a:p>
          <a:p>
            <a:endParaRPr lang="de-DE" sz="3600" b="1" dirty="0">
              <a:solidFill>
                <a:srgbClr val="C00000"/>
              </a:solidFill>
              <a:latin typeface="Calibri"/>
              <a:ea typeface="Calibri"/>
              <a:cs typeface="Calibri"/>
            </a:endParaRPr>
          </a:p>
          <a:p>
            <a:r>
              <a:rPr lang="de-DE" sz="3600" b="1" dirty="0">
                <a:solidFill>
                  <a:srgbClr val="C00000"/>
                </a:solidFill>
                <a:latin typeface="Calibri"/>
                <a:ea typeface="Calibri"/>
                <a:cs typeface="Calibri"/>
              </a:rPr>
              <a:t>a) Allgemeine Übersicht Runts-Portal</a:t>
            </a:r>
            <a:endParaRPr lang="de-DE" sz="3600" dirty="0"/>
          </a:p>
        </p:txBody>
      </p:sp>
      <p:sp>
        <p:nvSpPr>
          <p:cNvPr id="3" name="Rechteck 2">
            <a:extLst>
              <a:ext uri="{FF2B5EF4-FFF2-40B4-BE49-F238E27FC236}">
                <a16:creationId xmlns:a16="http://schemas.microsoft.com/office/drawing/2014/main" id="{C1066C1B-EF9F-D7E5-93ED-79B17B2C6AA6}"/>
              </a:ext>
            </a:extLst>
          </p:cNvPr>
          <p:cNvSpPr/>
          <p:nvPr/>
        </p:nvSpPr>
        <p:spPr>
          <a:xfrm>
            <a:off x="414779" y="6222978"/>
            <a:ext cx="8446339" cy="545921"/>
          </a:xfrm>
          <a:prstGeom prst="rect">
            <a:avLst/>
          </a:prstGeom>
          <a:solidFill>
            <a:srgbClr val="E4F2FF"/>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5" name="Grafik 4" descr="Ein Bild, das Logo, Symbol, Grafiken, Clipart enthält.&#10;&#10;KI-generierte Inhalte können fehlerhaft sein.">
            <a:extLst>
              <a:ext uri="{FF2B5EF4-FFF2-40B4-BE49-F238E27FC236}">
                <a16:creationId xmlns:a16="http://schemas.microsoft.com/office/drawing/2014/main" id="{628BA7F7-A46E-D4DF-7437-38344A9133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7574" y="6188894"/>
            <a:ext cx="536155" cy="572098"/>
          </a:xfrm>
          <a:prstGeom prst="rect">
            <a:avLst/>
          </a:prstGeom>
        </p:spPr>
      </p:pic>
      <p:sp>
        <p:nvSpPr>
          <p:cNvPr id="4" name="Rechteck 3">
            <a:extLst>
              <a:ext uri="{FF2B5EF4-FFF2-40B4-BE49-F238E27FC236}">
                <a16:creationId xmlns:a16="http://schemas.microsoft.com/office/drawing/2014/main" id="{C11C6DD8-00CE-482C-FD3E-659389829372}"/>
              </a:ext>
            </a:extLst>
          </p:cNvPr>
          <p:cNvSpPr/>
          <p:nvPr/>
        </p:nvSpPr>
        <p:spPr>
          <a:xfrm>
            <a:off x="8003357" y="6361190"/>
            <a:ext cx="480767" cy="407709"/>
          </a:xfrm>
          <a:prstGeom prst="rect">
            <a:avLst/>
          </a:prstGeom>
          <a:noFill/>
          <a:ln>
            <a:solidFill>
              <a:srgbClr val="E4F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-28-</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5029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4F2FF"/>
        </a:solidFill>
        <a:effectLst/>
      </p:bgPr>
    </p:bg>
    <p:spTree>
      <p:nvGrpSpPr>
        <p:cNvPr id="1" name="">
          <a:extLst>
            <a:ext uri="{FF2B5EF4-FFF2-40B4-BE49-F238E27FC236}">
              <a16:creationId xmlns:a16="http://schemas.microsoft.com/office/drawing/2014/main" id="{3BE07B08-8571-C405-D293-0D6DCC4B9BB3}"/>
            </a:ext>
          </a:extLst>
        </p:cNvPr>
        <p:cNvGrpSpPr/>
        <p:nvPr/>
      </p:nvGrpSpPr>
      <p:grpSpPr>
        <a:xfrm>
          <a:off x="0" y="0"/>
          <a:ext cx="0" cy="0"/>
          <a:chOff x="0" y="0"/>
          <a:chExt cx="0" cy="0"/>
        </a:xfrm>
      </p:grpSpPr>
      <p:sp>
        <p:nvSpPr>
          <p:cNvPr id="7170" name="Rectangle 5">
            <a:extLst>
              <a:ext uri="{FF2B5EF4-FFF2-40B4-BE49-F238E27FC236}">
                <a16:creationId xmlns:a16="http://schemas.microsoft.com/office/drawing/2014/main" id="{1FD61B65-8831-804B-C2DF-87C3E9AD0780}"/>
              </a:ext>
            </a:extLst>
          </p:cNvPr>
          <p:cNvSpPr>
            <a:spLocks noChangeArrowheads="1"/>
          </p:cNvSpPr>
          <p:nvPr/>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endParaRPr lang="de-DE" altLang="de-DE"/>
          </a:p>
        </p:txBody>
      </p:sp>
      <p:sp>
        <p:nvSpPr>
          <p:cNvPr id="7171" name="Line 16">
            <a:extLst>
              <a:ext uri="{FF2B5EF4-FFF2-40B4-BE49-F238E27FC236}">
                <a16:creationId xmlns:a16="http://schemas.microsoft.com/office/drawing/2014/main" id="{45493660-C060-5209-F522-1DAD313EFEDC}"/>
              </a:ext>
            </a:extLst>
          </p:cNvPr>
          <p:cNvSpPr>
            <a:spLocks noChangeShapeType="1"/>
          </p:cNvSpPr>
          <p:nvPr/>
        </p:nvSpPr>
        <p:spPr bwMode="auto">
          <a:xfrm>
            <a:off x="179388" y="719138"/>
            <a:ext cx="385127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72" name="Line 18">
            <a:extLst>
              <a:ext uri="{FF2B5EF4-FFF2-40B4-BE49-F238E27FC236}">
                <a16:creationId xmlns:a16="http://schemas.microsoft.com/office/drawing/2014/main" id="{30CC8224-97B6-6CEE-2797-BE5030F960BE}"/>
              </a:ext>
            </a:extLst>
          </p:cNvPr>
          <p:cNvSpPr>
            <a:spLocks noChangeShapeType="1"/>
          </p:cNvSpPr>
          <p:nvPr/>
        </p:nvSpPr>
        <p:spPr bwMode="auto">
          <a:xfrm>
            <a:off x="5102225" y="719138"/>
            <a:ext cx="385127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73" name="Rectangle 20">
            <a:extLst>
              <a:ext uri="{FF2B5EF4-FFF2-40B4-BE49-F238E27FC236}">
                <a16:creationId xmlns:a16="http://schemas.microsoft.com/office/drawing/2014/main" id="{DEB8A66C-A9FA-1EFD-0FF0-4A7ED08B377B}"/>
              </a:ext>
            </a:extLst>
          </p:cNvPr>
          <p:cNvSpPr>
            <a:spLocks noChangeArrowheads="1"/>
          </p:cNvSpPr>
          <p:nvPr/>
        </p:nvSpPr>
        <p:spPr bwMode="auto">
          <a:xfrm>
            <a:off x="863600" y="452438"/>
            <a:ext cx="3260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de-DE" altLang="de-DE" sz="1200">
                <a:latin typeface="Arial" panose="020B0604020202020204" pitchFamily="34" charset="0"/>
              </a:rPr>
              <a:t>AUTONOME PROVINZ BOZEN - SÜDTIROL</a:t>
            </a:r>
          </a:p>
        </p:txBody>
      </p:sp>
      <p:sp>
        <p:nvSpPr>
          <p:cNvPr id="7174" name="Rectangle 21">
            <a:extLst>
              <a:ext uri="{FF2B5EF4-FFF2-40B4-BE49-F238E27FC236}">
                <a16:creationId xmlns:a16="http://schemas.microsoft.com/office/drawing/2014/main" id="{DFA7853C-CCCC-3155-BB67-C6850B882C9E}"/>
              </a:ext>
            </a:extLst>
          </p:cNvPr>
          <p:cNvSpPr>
            <a:spLocks noChangeArrowheads="1"/>
          </p:cNvSpPr>
          <p:nvPr/>
        </p:nvSpPr>
        <p:spPr bwMode="auto">
          <a:xfrm>
            <a:off x="4994275" y="452438"/>
            <a:ext cx="39655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it-IT" altLang="de-DE" sz="1200">
                <a:latin typeface="Arial" panose="020B0604020202020204" pitchFamily="34" charset="0"/>
              </a:rPr>
              <a:t>PROVINCIA AUTONOMA DI BOLZANO - ALTO ADIGE</a:t>
            </a:r>
          </a:p>
        </p:txBody>
      </p:sp>
      <p:sp>
        <p:nvSpPr>
          <p:cNvPr id="7175" name="Text Box 22">
            <a:extLst>
              <a:ext uri="{FF2B5EF4-FFF2-40B4-BE49-F238E27FC236}">
                <a16:creationId xmlns:a16="http://schemas.microsoft.com/office/drawing/2014/main" id="{780536D5-8822-7079-ADD5-7E09398A4721}"/>
              </a:ext>
            </a:extLst>
          </p:cNvPr>
          <p:cNvSpPr txBox="1">
            <a:spLocks noChangeArrowheads="1"/>
          </p:cNvSpPr>
          <p:nvPr/>
        </p:nvSpPr>
        <p:spPr bwMode="auto">
          <a:xfrm>
            <a:off x="4994275" y="719138"/>
            <a:ext cx="324485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nSpc>
                <a:spcPts val="1300"/>
              </a:lnSpc>
            </a:pPr>
            <a:r>
              <a:rPr lang="it-IT" altLang="de-DE" sz="1100" b="1">
                <a:latin typeface="Arial" panose="020B0604020202020204" pitchFamily="34" charset="0"/>
              </a:rPr>
              <a:t>Dipartimento Coesione sociale, </a:t>
            </a:r>
          </a:p>
          <a:p>
            <a:pPr>
              <a:lnSpc>
                <a:spcPts val="1300"/>
              </a:lnSpc>
            </a:pPr>
            <a:r>
              <a:rPr lang="it-IT" altLang="de-DE" sz="1100" b="1">
                <a:latin typeface="Arial" panose="020B0604020202020204" pitchFamily="34" charset="0"/>
              </a:rPr>
              <a:t>Famiglia, Anziani, Cooperative e Volontariato</a:t>
            </a:r>
          </a:p>
          <a:p>
            <a:pPr>
              <a:lnSpc>
                <a:spcPts val="1300"/>
              </a:lnSpc>
            </a:pPr>
            <a:endParaRPr lang="it-IT" altLang="de-DE" sz="1100">
              <a:latin typeface="Arial" panose="020B0604020202020204" pitchFamily="34" charset="0"/>
            </a:endParaRPr>
          </a:p>
        </p:txBody>
      </p:sp>
      <p:sp>
        <p:nvSpPr>
          <p:cNvPr id="7176" name="Text Box 23">
            <a:extLst>
              <a:ext uri="{FF2B5EF4-FFF2-40B4-BE49-F238E27FC236}">
                <a16:creationId xmlns:a16="http://schemas.microsoft.com/office/drawing/2014/main" id="{8150ECE7-8B82-37D1-9E31-77623CCB8F7B}"/>
              </a:ext>
            </a:extLst>
          </p:cNvPr>
          <p:cNvSpPr txBox="1">
            <a:spLocks noChangeArrowheads="1"/>
          </p:cNvSpPr>
          <p:nvPr/>
        </p:nvSpPr>
        <p:spPr bwMode="auto">
          <a:xfrm>
            <a:off x="450850" y="719138"/>
            <a:ext cx="3678238"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r">
              <a:lnSpc>
                <a:spcPts val="1300"/>
              </a:lnSpc>
            </a:pPr>
            <a:r>
              <a:rPr lang="de-DE" altLang="de-DE" sz="1100" b="1">
                <a:latin typeface="Arial" panose="020B0604020202020204" pitchFamily="34" charset="0"/>
              </a:rPr>
              <a:t>Ressort Sozialer Zusammenhalt, </a:t>
            </a:r>
          </a:p>
          <a:p>
            <a:pPr algn="r">
              <a:lnSpc>
                <a:spcPts val="1300"/>
              </a:lnSpc>
            </a:pPr>
            <a:r>
              <a:rPr lang="de-DE" altLang="de-DE" sz="1100" b="1">
                <a:latin typeface="Arial" panose="020B0604020202020204" pitchFamily="34" charset="0"/>
              </a:rPr>
              <a:t>Familie, Senioren, Genossenschaften und Ehrenamt</a:t>
            </a:r>
            <a:endParaRPr lang="de-DE" altLang="de-DE" sz="1100">
              <a:latin typeface="Arial" panose="020B0604020202020204" pitchFamily="34" charset="0"/>
            </a:endParaRPr>
          </a:p>
        </p:txBody>
      </p:sp>
      <p:sp>
        <p:nvSpPr>
          <p:cNvPr id="7177" name="Text Box 24">
            <a:extLst>
              <a:ext uri="{FF2B5EF4-FFF2-40B4-BE49-F238E27FC236}">
                <a16:creationId xmlns:a16="http://schemas.microsoft.com/office/drawing/2014/main" id="{C837089A-CFEB-F599-DF3C-86ECBB66ACF6}"/>
              </a:ext>
            </a:extLst>
          </p:cNvPr>
          <p:cNvSpPr txBox="1">
            <a:spLocks noChangeArrowheads="1"/>
          </p:cNvSpPr>
          <p:nvPr/>
        </p:nvSpPr>
        <p:spPr bwMode="auto">
          <a:xfrm>
            <a:off x="1316038" y="1179513"/>
            <a:ext cx="273526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r">
              <a:lnSpc>
                <a:spcPts val="1200"/>
              </a:lnSpc>
            </a:pPr>
            <a:r>
              <a:rPr lang="de-DE" altLang="de-DE" sz="1100">
                <a:latin typeface="Arial" panose="020B0604020202020204" pitchFamily="34" charset="0"/>
              </a:rPr>
              <a:t>Amt für Freiwilligenwesen und Solidarität</a:t>
            </a:r>
          </a:p>
        </p:txBody>
      </p:sp>
      <p:sp>
        <p:nvSpPr>
          <p:cNvPr id="7178" name="Text Box 25">
            <a:extLst>
              <a:ext uri="{FF2B5EF4-FFF2-40B4-BE49-F238E27FC236}">
                <a16:creationId xmlns:a16="http://schemas.microsoft.com/office/drawing/2014/main" id="{D1295D79-2AC8-9715-B1DB-82E4B523F15E}"/>
              </a:ext>
            </a:extLst>
          </p:cNvPr>
          <p:cNvSpPr txBox="1">
            <a:spLocks noChangeArrowheads="1"/>
          </p:cNvSpPr>
          <p:nvPr/>
        </p:nvSpPr>
        <p:spPr bwMode="auto">
          <a:xfrm>
            <a:off x="5037138" y="1158875"/>
            <a:ext cx="216852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nSpc>
                <a:spcPts val="1200"/>
              </a:lnSpc>
            </a:pPr>
            <a:r>
              <a:rPr lang="it-IT" altLang="de-DE" sz="1100">
                <a:latin typeface="Arial" panose="020B0604020202020204" pitchFamily="34" charset="0"/>
              </a:rPr>
              <a:t>Ufficio Volontariato e solidarietà</a:t>
            </a:r>
          </a:p>
        </p:txBody>
      </p:sp>
      <p:pic>
        <p:nvPicPr>
          <p:cNvPr id="7183" name="Picture 38">
            <a:extLst>
              <a:ext uri="{FF2B5EF4-FFF2-40B4-BE49-F238E27FC236}">
                <a16:creationId xmlns:a16="http://schemas.microsoft.com/office/drawing/2014/main" id="{0EC4679D-B197-6CC4-163E-E854760731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050" y="358775"/>
            <a:ext cx="71913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E31104B4-7CAE-EB19-F497-6C7FEAEADFFC}"/>
              </a:ext>
            </a:extLst>
          </p:cNvPr>
          <p:cNvSpPr/>
          <p:nvPr/>
        </p:nvSpPr>
        <p:spPr>
          <a:xfrm>
            <a:off x="211138" y="262700"/>
            <a:ext cx="8774112" cy="1293722"/>
          </a:xfrm>
          <a:prstGeom prst="rect">
            <a:avLst/>
          </a:prstGeom>
          <a:solidFill>
            <a:srgbClr val="E4F2FF"/>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 name="Titel 1">
            <a:extLst>
              <a:ext uri="{FF2B5EF4-FFF2-40B4-BE49-F238E27FC236}">
                <a16:creationId xmlns:a16="http://schemas.microsoft.com/office/drawing/2014/main" id="{5A643491-E28B-5EAE-A2AD-34F01807F162}"/>
              </a:ext>
            </a:extLst>
          </p:cNvPr>
          <p:cNvSpPr txBox="1">
            <a:spLocks noChangeArrowheads="1"/>
          </p:cNvSpPr>
          <p:nvPr/>
        </p:nvSpPr>
        <p:spPr bwMode="auto">
          <a:xfrm>
            <a:off x="637733" y="349324"/>
            <a:ext cx="7886700" cy="687388"/>
          </a:xfrm>
          <a:prstGeom prst="rect">
            <a:avLst/>
          </a:prstGeom>
          <a:solidFill>
            <a:srgbClr val="FFC9C9"/>
          </a:solidFill>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a:defRPr/>
            </a:pPr>
            <a:r>
              <a:rPr lang="de-DE" altLang="de-DE" sz="2600">
                <a:latin typeface="Calibri" panose="020F0502020204030204" pitchFamily="34" charset="0"/>
                <a:cs typeface="Calibri" panose="020F0502020204030204" pitchFamily="34" charset="0"/>
              </a:rPr>
              <a:t>Struktur der heutigen Veranstaltung</a:t>
            </a:r>
          </a:p>
        </p:txBody>
      </p:sp>
      <p:sp>
        <p:nvSpPr>
          <p:cNvPr id="8" name="Textfeld 7">
            <a:extLst>
              <a:ext uri="{FF2B5EF4-FFF2-40B4-BE49-F238E27FC236}">
                <a16:creationId xmlns:a16="http://schemas.microsoft.com/office/drawing/2014/main" id="{2F4C8520-7160-15FC-E951-47AEA89EBFC9}"/>
              </a:ext>
            </a:extLst>
          </p:cNvPr>
          <p:cNvSpPr txBox="1"/>
          <p:nvPr/>
        </p:nvSpPr>
        <p:spPr>
          <a:xfrm>
            <a:off x="659972" y="1087663"/>
            <a:ext cx="7876803" cy="5224764"/>
          </a:xfrm>
          <a:prstGeom prst="rect">
            <a:avLst/>
          </a:prstGeom>
          <a:noFill/>
        </p:spPr>
        <p:txBody>
          <a:bodyPr wrap="square" lIns="91440" tIns="45720" rIns="91440" bIns="45720" anchor="t">
            <a:spAutoFit/>
          </a:bodyPr>
          <a:lstStyle/>
          <a:p>
            <a:pPr marL="342900" indent="-342900">
              <a:lnSpc>
                <a:spcPct val="150000"/>
              </a:lnSpc>
              <a:buAutoNum type="arabicPeriod"/>
            </a:pPr>
            <a:r>
              <a:rPr lang="de-DE" sz="1600" b="1" dirty="0">
                <a:latin typeface="Calibri"/>
                <a:ea typeface="Calibri"/>
                <a:cs typeface="Calibri"/>
              </a:rPr>
              <a:t>Die Auswirkungen und die Voraussetzungen der Eintragung in das </a:t>
            </a:r>
            <a:r>
              <a:rPr lang="de-DE" sz="1600" b="1" dirty="0" err="1">
                <a:latin typeface="Calibri"/>
                <a:ea typeface="Calibri"/>
                <a:cs typeface="Calibri"/>
              </a:rPr>
              <a:t>Runts</a:t>
            </a:r>
            <a:r>
              <a:rPr lang="de-DE" sz="1600" b="1" dirty="0">
                <a:latin typeface="Calibri"/>
                <a:ea typeface="Calibri"/>
                <a:cs typeface="Calibri"/>
              </a:rPr>
              <a:t> …………………  </a:t>
            </a:r>
          </a:p>
          <a:p>
            <a:pPr marL="342900" indent="-342900">
              <a:lnSpc>
                <a:spcPct val="150000"/>
              </a:lnSpc>
              <a:buAutoNum type="arabicPeriod"/>
            </a:pPr>
            <a:r>
              <a:rPr lang="de-DE" sz="1600" b="1" dirty="0">
                <a:latin typeface="Calibri"/>
                <a:ea typeface="Calibri"/>
                <a:cs typeface="Calibri"/>
              </a:rPr>
              <a:t>Die wichtigsten Sektionen und ihre Vorteile ……………………………………………………………...</a:t>
            </a:r>
            <a:endParaRPr lang="de-DE" dirty="0"/>
          </a:p>
          <a:p>
            <a:pPr marL="342900" lvl="0" indent="-342900">
              <a:lnSpc>
                <a:spcPct val="150000"/>
              </a:lnSpc>
              <a:buAutoNum type="arabicPeriod"/>
            </a:pPr>
            <a:r>
              <a:rPr lang="de-DE" sz="1600" b="1" dirty="0">
                <a:latin typeface="Calibri"/>
                <a:ea typeface="Calibri"/>
                <a:cs typeface="Calibri"/>
              </a:rPr>
              <a:t>Die Kontrollen im Runts - allgemeine Informationen …………………………………………………..</a:t>
            </a:r>
          </a:p>
          <a:p>
            <a:pPr marL="342900" indent="-342900">
              <a:lnSpc>
                <a:spcPct val="150000"/>
              </a:lnSpc>
              <a:buFontTx/>
              <a:buAutoNum type="arabicPeriod"/>
            </a:pPr>
            <a:r>
              <a:rPr lang="de-DE" sz="1600" b="1" dirty="0">
                <a:latin typeface="Calibri"/>
                <a:ea typeface="Calibri"/>
                <a:cs typeface="Calibri"/>
              </a:rPr>
              <a:t>Wie kann ich die Verpflichtungen im Runts-Portal erfüllen? ………………………………………</a:t>
            </a:r>
          </a:p>
          <a:p>
            <a:pPr>
              <a:lnSpc>
                <a:spcPct val="150000"/>
              </a:lnSpc>
            </a:pPr>
            <a:r>
              <a:rPr lang="de-DE" sz="1600" dirty="0">
                <a:latin typeface="Calibri"/>
                <a:ea typeface="Calibri"/>
                <a:cs typeface="Calibri"/>
              </a:rPr>
              <a:t> a) Allgemeine Übersicht </a:t>
            </a:r>
            <a:r>
              <a:rPr lang="de-DE" sz="1600" dirty="0" err="1">
                <a:latin typeface="Calibri"/>
                <a:ea typeface="Calibri"/>
                <a:cs typeface="Calibri"/>
              </a:rPr>
              <a:t>Runts</a:t>
            </a:r>
            <a:r>
              <a:rPr lang="de-DE" sz="1600" dirty="0">
                <a:latin typeface="Calibri"/>
                <a:ea typeface="Calibri"/>
                <a:cs typeface="Calibri"/>
              </a:rPr>
              <a:t>-Portal </a:t>
            </a:r>
            <a:r>
              <a:rPr lang="de-DE" sz="1600" b="1" dirty="0">
                <a:latin typeface="Calibri"/>
                <a:ea typeface="Calibri"/>
                <a:cs typeface="Calibri"/>
              </a:rPr>
              <a:t>……………………………………………………………………………….</a:t>
            </a:r>
            <a:endParaRPr lang="en-US" sz="1600" b="1" dirty="0">
              <a:latin typeface="Calibri"/>
              <a:ea typeface="Calibri"/>
              <a:cs typeface="Calibri"/>
            </a:endParaRPr>
          </a:p>
          <a:p>
            <a:pPr marL="193675">
              <a:lnSpc>
                <a:spcPct val="150000"/>
              </a:lnSpc>
            </a:pPr>
            <a:r>
              <a:rPr lang="de-DE" sz="1600" dirty="0">
                <a:latin typeface="Calibri"/>
                <a:ea typeface="Calibri"/>
                <a:cs typeface="Calibri"/>
              </a:rPr>
              <a:t>b) Änderungsantrag </a:t>
            </a:r>
            <a:r>
              <a:rPr lang="de-DE" sz="1600" b="1" dirty="0">
                <a:latin typeface="Calibri"/>
                <a:ea typeface="Calibri"/>
                <a:cs typeface="Calibri"/>
              </a:rPr>
              <a:t>………………………………………………………………………………………………….….</a:t>
            </a:r>
            <a:endParaRPr lang="en-US" sz="1600" b="1" dirty="0">
              <a:latin typeface="Calibri"/>
              <a:ea typeface="Calibri"/>
              <a:cs typeface="Calibri"/>
            </a:endParaRPr>
          </a:p>
          <a:p>
            <a:pPr marL="193675">
              <a:lnSpc>
                <a:spcPct val="150000"/>
              </a:lnSpc>
            </a:pPr>
            <a:r>
              <a:rPr lang="de-DE" sz="1600" dirty="0">
                <a:latin typeface="Calibri"/>
                <a:ea typeface="Calibri"/>
                <a:cs typeface="Calibri"/>
              </a:rPr>
              <a:t>c) Bilanzhinterlegung </a:t>
            </a:r>
            <a:r>
              <a:rPr lang="de-DE" sz="1600" b="1" dirty="0">
                <a:latin typeface="Calibri"/>
                <a:ea typeface="Calibri"/>
                <a:cs typeface="Calibri"/>
              </a:rPr>
              <a:t>……………………………………………………………………………………………………….</a:t>
            </a:r>
            <a:endParaRPr lang="de-DE" b="1" dirty="0"/>
          </a:p>
          <a:p>
            <a:pPr>
              <a:lnSpc>
                <a:spcPct val="150000"/>
              </a:lnSpc>
            </a:pPr>
            <a:r>
              <a:rPr lang="de-DE" sz="1600" b="1" dirty="0">
                <a:latin typeface="Calibri"/>
                <a:ea typeface="Calibri"/>
                <a:cs typeface="Calibri"/>
              </a:rPr>
              <a:t>5. Wie kann ich die sonstigen Verpflichtungen erfüllen? …………………………………................</a:t>
            </a:r>
          </a:p>
          <a:p>
            <a:pPr marL="536575" indent="-342900">
              <a:lnSpc>
                <a:spcPct val="150000"/>
              </a:lnSpc>
              <a:buAutoNum type="alphaLcParenR"/>
            </a:pPr>
            <a:r>
              <a:rPr lang="de-DE" sz="1600" dirty="0">
                <a:latin typeface="Calibri" panose="020F0502020204030204" pitchFamily="34" charset="0"/>
                <a:cs typeface="Calibri" panose="020F0502020204030204" pitchFamily="34" charset="0"/>
              </a:rPr>
              <a:t>Verpflichtende Bücher </a:t>
            </a:r>
            <a:r>
              <a:rPr lang="de-DE" sz="1600" b="1" dirty="0">
                <a:latin typeface="Calibri" panose="020F0502020204030204" pitchFamily="34" charset="0"/>
                <a:cs typeface="Calibri" panose="020F0502020204030204" pitchFamily="34" charset="0"/>
              </a:rPr>
              <a:t>…………………………………......................…………………………..........</a:t>
            </a:r>
          </a:p>
          <a:p>
            <a:pPr marL="536575" indent="-342900">
              <a:lnSpc>
                <a:spcPct val="150000"/>
              </a:lnSpc>
              <a:buAutoNum type="alphaLcParenR"/>
            </a:pPr>
            <a:r>
              <a:rPr lang="de-DE" sz="1600" dirty="0">
                <a:latin typeface="Calibri" panose="020F0502020204030204" pitchFamily="34" charset="0"/>
                <a:cs typeface="Calibri" panose="020F0502020204030204" pitchFamily="34" charset="0"/>
              </a:rPr>
              <a:t>Versicherung für die ehrenamtlich Tätigen </a:t>
            </a:r>
            <a:r>
              <a:rPr lang="de-DE" sz="1600" b="1" dirty="0">
                <a:latin typeface="Calibri"/>
                <a:ea typeface="Calibri"/>
                <a:cs typeface="Calibri"/>
              </a:rPr>
              <a:t>………………………………….............................</a:t>
            </a:r>
            <a:endParaRPr lang="de-DE" sz="1600" dirty="0">
              <a:latin typeface="Calibri" panose="020F0502020204030204" pitchFamily="34" charset="0"/>
              <a:cs typeface="Calibri" panose="020F0502020204030204" pitchFamily="34" charset="0"/>
            </a:endParaRPr>
          </a:p>
          <a:p>
            <a:pPr marL="536575" indent="-342900">
              <a:lnSpc>
                <a:spcPct val="150000"/>
              </a:lnSpc>
              <a:buAutoNum type="alphaLcParenR"/>
            </a:pPr>
            <a:r>
              <a:rPr lang="de-DE" sz="1600" dirty="0">
                <a:latin typeface="Calibri" panose="020F0502020204030204" pitchFamily="34" charset="0"/>
                <a:cs typeface="Calibri" panose="020F0502020204030204" pitchFamily="34" charset="0"/>
              </a:rPr>
              <a:t>Meldung in besonderen Fällen </a:t>
            </a:r>
            <a:r>
              <a:rPr lang="de-DE" sz="1600" b="1" dirty="0">
                <a:latin typeface="Calibri" panose="020F0502020204030204" pitchFamily="34" charset="0"/>
                <a:cs typeface="Calibri" panose="020F0502020204030204" pitchFamily="34" charset="0"/>
              </a:rPr>
              <a:t>…………………………………......................……………..........</a:t>
            </a:r>
          </a:p>
          <a:p>
            <a:pPr lvl="0">
              <a:lnSpc>
                <a:spcPct val="150000"/>
              </a:lnSpc>
            </a:pPr>
            <a:r>
              <a:rPr lang="de-DE" sz="1600" b="1" dirty="0">
                <a:latin typeface="Calibri"/>
                <a:ea typeface="Calibri"/>
                <a:cs typeface="Calibri"/>
              </a:rPr>
              <a:t>6. Neuerungen </a:t>
            </a:r>
            <a:r>
              <a:rPr lang="de-DE" sz="1600" b="1" dirty="0">
                <a:latin typeface="Calibri" panose="020F0502020204030204" pitchFamily="34" charset="0"/>
                <a:cs typeface="Calibri" panose="020F0502020204030204" pitchFamily="34" charset="0"/>
              </a:rPr>
              <a:t>………………………………….........................................................……………..........</a:t>
            </a:r>
            <a:endParaRPr lang="de-DE" sz="1600" b="1" dirty="0">
              <a:latin typeface="Calibri"/>
              <a:ea typeface="Calibri"/>
              <a:cs typeface="Calibri"/>
            </a:endParaRPr>
          </a:p>
          <a:p>
            <a:pPr>
              <a:lnSpc>
                <a:spcPct val="150000"/>
              </a:lnSpc>
            </a:pPr>
            <a:r>
              <a:rPr lang="de-DE" sz="1600" b="1" dirty="0">
                <a:latin typeface="Calibri"/>
                <a:ea typeface="Calibri"/>
                <a:cs typeface="Calibri"/>
              </a:rPr>
              <a:t>7. Fragen </a:t>
            </a:r>
            <a:r>
              <a:rPr lang="de-DE" sz="1600" b="1" dirty="0">
                <a:latin typeface="Calibri" panose="020F0502020204030204" pitchFamily="34" charset="0"/>
                <a:cs typeface="Calibri" panose="020F0502020204030204" pitchFamily="34" charset="0"/>
              </a:rPr>
              <a:t>………………………………….................................................................……………..........</a:t>
            </a:r>
            <a:endParaRPr lang="de-DE" sz="1600" b="1" dirty="0">
              <a:latin typeface="Calibri"/>
              <a:ea typeface="Calibri"/>
              <a:cs typeface="Calibri"/>
            </a:endParaRPr>
          </a:p>
          <a:p>
            <a:pPr lvl="0">
              <a:lnSpc>
                <a:spcPct val="150000"/>
              </a:lnSpc>
            </a:pPr>
            <a:r>
              <a:rPr lang="de-DE" sz="1600" b="1" dirty="0">
                <a:latin typeface="Calibri"/>
                <a:ea typeface="Calibri"/>
                <a:cs typeface="Calibri"/>
              </a:rPr>
              <a:t>8. Nützliche Kontakte …………………………………....................................................................</a:t>
            </a:r>
          </a:p>
        </p:txBody>
      </p:sp>
      <p:sp>
        <p:nvSpPr>
          <p:cNvPr id="10" name="Rechteck 9">
            <a:extLst>
              <a:ext uri="{FF2B5EF4-FFF2-40B4-BE49-F238E27FC236}">
                <a16:creationId xmlns:a16="http://schemas.microsoft.com/office/drawing/2014/main" id="{71593D90-3C25-684A-5EC0-A78DE642DA01}"/>
              </a:ext>
            </a:extLst>
          </p:cNvPr>
          <p:cNvSpPr/>
          <p:nvPr/>
        </p:nvSpPr>
        <p:spPr>
          <a:xfrm>
            <a:off x="414779" y="6222978"/>
            <a:ext cx="8446339" cy="545921"/>
          </a:xfrm>
          <a:prstGeom prst="rect">
            <a:avLst/>
          </a:prstGeom>
          <a:solidFill>
            <a:srgbClr val="E4F2FF"/>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pic>
        <p:nvPicPr>
          <p:cNvPr id="4" name="Grafik 3" descr="Ein Bild, das Logo, Symbol, Grafiken, Clipart enthält.&#10;&#10;KI-generierte Inhalte können fehlerhaft sein.">
            <a:extLst>
              <a:ext uri="{FF2B5EF4-FFF2-40B4-BE49-F238E27FC236}">
                <a16:creationId xmlns:a16="http://schemas.microsoft.com/office/drawing/2014/main" id="{898995DD-1883-5B3C-F940-95C41B584F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574" y="6188894"/>
            <a:ext cx="536155" cy="572098"/>
          </a:xfrm>
          <a:prstGeom prst="rect">
            <a:avLst/>
          </a:prstGeom>
        </p:spPr>
      </p:pic>
      <p:sp>
        <p:nvSpPr>
          <p:cNvPr id="5" name="Rechteck 4">
            <a:extLst>
              <a:ext uri="{FF2B5EF4-FFF2-40B4-BE49-F238E27FC236}">
                <a16:creationId xmlns:a16="http://schemas.microsoft.com/office/drawing/2014/main" id="{39EF2E7E-D512-A734-6EF7-0851701A434F}"/>
              </a:ext>
            </a:extLst>
          </p:cNvPr>
          <p:cNvSpPr/>
          <p:nvPr/>
        </p:nvSpPr>
        <p:spPr>
          <a:xfrm>
            <a:off x="8103140" y="1123690"/>
            <a:ext cx="449419" cy="407709"/>
          </a:xfrm>
          <a:prstGeom prst="rect">
            <a:avLst/>
          </a:prstGeom>
          <a:solidFill>
            <a:srgbClr val="E4F2FF"/>
          </a:solidFill>
          <a:ln>
            <a:solidFill>
              <a:srgbClr val="E4F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Calibri" panose="020F0502020204030204" pitchFamily="34" charset="0"/>
                <a:cs typeface="Calibri" panose="020F0502020204030204" pitchFamily="34" charset="0"/>
              </a:rPr>
              <a:t>3</a:t>
            </a:r>
            <a:endParaRPr lang="de-DE" b="1" dirty="0">
              <a:solidFill>
                <a:schemeClr val="tx1"/>
              </a:solidFill>
              <a:latin typeface="Calibri" panose="020F0502020204030204" pitchFamily="34" charset="0"/>
              <a:cs typeface="Calibri" panose="020F0502020204030204" pitchFamily="34" charset="0"/>
            </a:endParaRPr>
          </a:p>
        </p:txBody>
      </p:sp>
      <p:sp>
        <p:nvSpPr>
          <p:cNvPr id="6" name="Rechteck 5">
            <a:extLst>
              <a:ext uri="{FF2B5EF4-FFF2-40B4-BE49-F238E27FC236}">
                <a16:creationId xmlns:a16="http://schemas.microsoft.com/office/drawing/2014/main" id="{F87357B0-F12F-6A99-0AEC-DB28892E58BE}"/>
              </a:ext>
            </a:extLst>
          </p:cNvPr>
          <p:cNvSpPr/>
          <p:nvPr/>
        </p:nvSpPr>
        <p:spPr>
          <a:xfrm>
            <a:off x="8103140" y="1456287"/>
            <a:ext cx="449419" cy="407709"/>
          </a:xfrm>
          <a:prstGeom prst="rect">
            <a:avLst/>
          </a:prstGeom>
          <a:solidFill>
            <a:srgbClr val="E4F2FF"/>
          </a:solidFill>
          <a:ln>
            <a:solidFill>
              <a:srgbClr val="E4F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Calibri" panose="020F0502020204030204" pitchFamily="34" charset="0"/>
                <a:cs typeface="Calibri" panose="020F0502020204030204" pitchFamily="34" charset="0"/>
              </a:rPr>
              <a:t>7</a:t>
            </a:r>
            <a:endParaRPr lang="de-DE" b="1" dirty="0">
              <a:solidFill>
                <a:schemeClr val="tx1"/>
              </a:solidFill>
              <a:latin typeface="Calibri" panose="020F0502020204030204" pitchFamily="34" charset="0"/>
              <a:cs typeface="Calibri" panose="020F0502020204030204" pitchFamily="34" charset="0"/>
            </a:endParaRPr>
          </a:p>
        </p:txBody>
      </p:sp>
      <p:sp>
        <p:nvSpPr>
          <p:cNvPr id="7" name="Rechteck 6">
            <a:extLst>
              <a:ext uri="{FF2B5EF4-FFF2-40B4-BE49-F238E27FC236}">
                <a16:creationId xmlns:a16="http://schemas.microsoft.com/office/drawing/2014/main" id="{7D3D5335-9FD3-A607-A055-27F455368CDA}"/>
              </a:ext>
            </a:extLst>
          </p:cNvPr>
          <p:cNvSpPr/>
          <p:nvPr/>
        </p:nvSpPr>
        <p:spPr>
          <a:xfrm>
            <a:off x="8084441" y="1805153"/>
            <a:ext cx="449419" cy="407709"/>
          </a:xfrm>
          <a:prstGeom prst="rect">
            <a:avLst/>
          </a:prstGeom>
          <a:solidFill>
            <a:srgbClr val="E4F2FF"/>
          </a:solidFill>
          <a:ln>
            <a:solidFill>
              <a:srgbClr val="E4F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Calibri" panose="020F0502020204030204" pitchFamily="34" charset="0"/>
                <a:cs typeface="Calibri" panose="020F0502020204030204" pitchFamily="34" charset="0"/>
              </a:rPr>
              <a:t>15</a:t>
            </a:r>
            <a:endParaRPr lang="de-DE" b="1" dirty="0">
              <a:solidFill>
                <a:schemeClr val="tx1"/>
              </a:solidFill>
              <a:latin typeface="Calibri" panose="020F0502020204030204" pitchFamily="34" charset="0"/>
              <a:cs typeface="Calibri" panose="020F0502020204030204" pitchFamily="34" charset="0"/>
            </a:endParaRPr>
          </a:p>
        </p:txBody>
      </p:sp>
      <p:sp>
        <p:nvSpPr>
          <p:cNvPr id="9" name="Rechteck 8">
            <a:extLst>
              <a:ext uri="{FF2B5EF4-FFF2-40B4-BE49-F238E27FC236}">
                <a16:creationId xmlns:a16="http://schemas.microsoft.com/office/drawing/2014/main" id="{1E5D7EA8-B1A0-40B5-7767-60495EB28D47}"/>
              </a:ext>
            </a:extLst>
          </p:cNvPr>
          <p:cNvSpPr/>
          <p:nvPr/>
        </p:nvSpPr>
        <p:spPr>
          <a:xfrm>
            <a:off x="8082906" y="2212862"/>
            <a:ext cx="449419" cy="407709"/>
          </a:xfrm>
          <a:prstGeom prst="rect">
            <a:avLst/>
          </a:prstGeom>
          <a:solidFill>
            <a:srgbClr val="E4F2FF"/>
          </a:solidFill>
          <a:ln>
            <a:solidFill>
              <a:srgbClr val="E4F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Calibri" panose="020F0502020204030204" pitchFamily="34" charset="0"/>
                <a:cs typeface="Calibri" panose="020F0502020204030204" pitchFamily="34" charset="0"/>
              </a:rPr>
              <a:t>28</a:t>
            </a:r>
            <a:endParaRPr lang="de-DE" b="1" dirty="0">
              <a:solidFill>
                <a:schemeClr val="tx1"/>
              </a:solidFill>
              <a:latin typeface="Calibri" panose="020F0502020204030204" pitchFamily="34" charset="0"/>
              <a:cs typeface="Calibri" panose="020F0502020204030204" pitchFamily="34" charset="0"/>
            </a:endParaRPr>
          </a:p>
        </p:txBody>
      </p:sp>
      <p:sp>
        <p:nvSpPr>
          <p:cNvPr id="11" name="Rechteck 10">
            <a:extLst>
              <a:ext uri="{FF2B5EF4-FFF2-40B4-BE49-F238E27FC236}">
                <a16:creationId xmlns:a16="http://schemas.microsoft.com/office/drawing/2014/main" id="{57E60ED0-A136-74B9-223A-61B05E91FC5F}"/>
              </a:ext>
            </a:extLst>
          </p:cNvPr>
          <p:cNvSpPr/>
          <p:nvPr/>
        </p:nvSpPr>
        <p:spPr>
          <a:xfrm>
            <a:off x="8082905" y="2561728"/>
            <a:ext cx="449419" cy="407709"/>
          </a:xfrm>
          <a:prstGeom prst="rect">
            <a:avLst/>
          </a:prstGeom>
          <a:solidFill>
            <a:srgbClr val="E4F2FF"/>
          </a:solidFill>
          <a:ln>
            <a:solidFill>
              <a:srgbClr val="E4F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Calibri" panose="020F0502020204030204" pitchFamily="34" charset="0"/>
                <a:cs typeface="Calibri" panose="020F0502020204030204" pitchFamily="34" charset="0"/>
              </a:rPr>
              <a:t>28</a:t>
            </a:r>
            <a:endParaRPr lang="de-DE" b="1" dirty="0">
              <a:solidFill>
                <a:schemeClr val="tx1"/>
              </a:solidFill>
              <a:latin typeface="Calibri" panose="020F0502020204030204" pitchFamily="34" charset="0"/>
              <a:cs typeface="Calibri" panose="020F0502020204030204" pitchFamily="34" charset="0"/>
            </a:endParaRPr>
          </a:p>
        </p:txBody>
      </p:sp>
      <p:sp>
        <p:nvSpPr>
          <p:cNvPr id="12" name="Rechteck 11">
            <a:extLst>
              <a:ext uri="{FF2B5EF4-FFF2-40B4-BE49-F238E27FC236}">
                <a16:creationId xmlns:a16="http://schemas.microsoft.com/office/drawing/2014/main" id="{AA2DD7B0-DD63-FCEF-F9F6-A09CA1E90D35}"/>
              </a:ext>
            </a:extLst>
          </p:cNvPr>
          <p:cNvSpPr/>
          <p:nvPr/>
        </p:nvSpPr>
        <p:spPr>
          <a:xfrm>
            <a:off x="8082906" y="2937273"/>
            <a:ext cx="449419" cy="407709"/>
          </a:xfrm>
          <a:prstGeom prst="rect">
            <a:avLst/>
          </a:prstGeom>
          <a:solidFill>
            <a:srgbClr val="E4F2FF"/>
          </a:solidFill>
          <a:ln>
            <a:solidFill>
              <a:srgbClr val="E4F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Calibri" panose="020F0502020204030204" pitchFamily="34" charset="0"/>
                <a:cs typeface="Calibri" panose="020F0502020204030204" pitchFamily="34" charset="0"/>
              </a:rPr>
              <a:t>46</a:t>
            </a:r>
            <a:endParaRPr lang="de-DE" b="1" dirty="0">
              <a:solidFill>
                <a:schemeClr val="tx1"/>
              </a:solidFill>
              <a:latin typeface="Calibri" panose="020F0502020204030204" pitchFamily="34" charset="0"/>
              <a:cs typeface="Calibri" panose="020F0502020204030204" pitchFamily="34" charset="0"/>
            </a:endParaRPr>
          </a:p>
        </p:txBody>
      </p:sp>
      <p:sp>
        <p:nvSpPr>
          <p:cNvPr id="13" name="Rechteck 12">
            <a:extLst>
              <a:ext uri="{FF2B5EF4-FFF2-40B4-BE49-F238E27FC236}">
                <a16:creationId xmlns:a16="http://schemas.microsoft.com/office/drawing/2014/main" id="{1F105131-0306-0C2A-2764-78B2455DF143}"/>
              </a:ext>
            </a:extLst>
          </p:cNvPr>
          <p:cNvSpPr/>
          <p:nvPr/>
        </p:nvSpPr>
        <p:spPr>
          <a:xfrm>
            <a:off x="8084286" y="3280883"/>
            <a:ext cx="449419" cy="407709"/>
          </a:xfrm>
          <a:prstGeom prst="rect">
            <a:avLst/>
          </a:prstGeom>
          <a:solidFill>
            <a:srgbClr val="E4F2FF"/>
          </a:solidFill>
          <a:ln>
            <a:solidFill>
              <a:srgbClr val="E4F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Calibri" panose="020F0502020204030204" pitchFamily="34" charset="0"/>
                <a:cs typeface="Calibri" panose="020F0502020204030204" pitchFamily="34" charset="0"/>
              </a:rPr>
              <a:t>67</a:t>
            </a:r>
            <a:endParaRPr lang="de-DE" b="1" dirty="0">
              <a:solidFill>
                <a:schemeClr val="tx1"/>
              </a:solidFill>
              <a:latin typeface="Calibri" panose="020F0502020204030204" pitchFamily="34" charset="0"/>
              <a:cs typeface="Calibri" panose="020F0502020204030204" pitchFamily="34" charset="0"/>
            </a:endParaRPr>
          </a:p>
        </p:txBody>
      </p:sp>
      <p:sp>
        <p:nvSpPr>
          <p:cNvPr id="14" name="Rechteck 13">
            <a:extLst>
              <a:ext uri="{FF2B5EF4-FFF2-40B4-BE49-F238E27FC236}">
                <a16:creationId xmlns:a16="http://schemas.microsoft.com/office/drawing/2014/main" id="{A6D584FF-666C-9CE5-A0D2-F5B9372C27FB}"/>
              </a:ext>
            </a:extLst>
          </p:cNvPr>
          <p:cNvSpPr/>
          <p:nvPr/>
        </p:nvSpPr>
        <p:spPr>
          <a:xfrm>
            <a:off x="8082906" y="3624181"/>
            <a:ext cx="449419" cy="407709"/>
          </a:xfrm>
          <a:prstGeom prst="rect">
            <a:avLst/>
          </a:prstGeom>
          <a:solidFill>
            <a:srgbClr val="E4F2FF"/>
          </a:solidFill>
          <a:ln>
            <a:solidFill>
              <a:srgbClr val="E4F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Calibri" panose="020F0502020204030204" pitchFamily="34" charset="0"/>
                <a:cs typeface="Calibri" panose="020F0502020204030204" pitchFamily="34" charset="0"/>
              </a:rPr>
              <a:t>86</a:t>
            </a:r>
            <a:endParaRPr lang="de-DE" b="1" dirty="0">
              <a:solidFill>
                <a:schemeClr val="tx1"/>
              </a:solidFill>
              <a:latin typeface="Calibri" panose="020F0502020204030204" pitchFamily="34" charset="0"/>
              <a:cs typeface="Calibri" panose="020F0502020204030204" pitchFamily="34" charset="0"/>
            </a:endParaRPr>
          </a:p>
        </p:txBody>
      </p:sp>
      <p:sp>
        <p:nvSpPr>
          <p:cNvPr id="15" name="Rechteck 14">
            <a:extLst>
              <a:ext uri="{FF2B5EF4-FFF2-40B4-BE49-F238E27FC236}">
                <a16:creationId xmlns:a16="http://schemas.microsoft.com/office/drawing/2014/main" id="{9A2E9DD9-7153-9E30-0F38-676EC93BADBD}"/>
              </a:ext>
            </a:extLst>
          </p:cNvPr>
          <p:cNvSpPr/>
          <p:nvPr/>
        </p:nvSpPr>
        <p:spPr>
          <a:xfrm>
            <a:off x="8080154" y="4003420"/>
            <a:ext cx="449419" cy="407709"/>
          </a:xfrm>
          <a:prstGeom prst="rect">
            <a:avLst/>
          </a:prstGeom>
          <a:solidFill>
            <a:srgbClr val="E4F2FF"/>
          </a:solidFill>
          <a:ln>
            <a:solidFill>
              <a:srgbClr val="E4F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Calibri" panose="020F0502020204030204" pitchFamily="34" charset="0"/>
                <a:cs typeface="Calibri" panose="020F0502020204030204" pitchFamily="34" charset="0"/>
              </a:rPr>
              <a:t>86</a:t>
            </a:r>
            <a:endParaRPr lang="de-DE" b="1" dirty="0">
              <a:solidFill>
                <a:schemeClr val="tx1"/>
              </a:solidFill>
              <a:latin typeface="Calibri" panose="020F0502020204030204" pitchFamily="34" charset="0"/>
              <a:cs typeface="Calibri" panose="020F0502020204030204" pitchFamily="34" charset="0"/>
            </a:endParaRPr>
          </a:p>
        </p:txBody>
      </p:sp>
      <p:sp>
        <p:nvSpPr>
          <p:cNvPr id="16" name="Rechteck 15">
            <a:extLst>
              <a:ext uri="{FF2B5EF4-FFF2-40B4-BE49-F238E27FC236}">
                <a16:creationId xmlns:a16="http://schemas.microsoft.com/office/drawing/2014/main" id="{4F57F0A8-1C29-66DD-85E3-7EC900B9E1DF}"/>
              </a:ext>
            </a:extLst>
          </p:cNvPr>
          <p:cNvSpPr/>
          <p:nvPr/>
        </p:nvSpPr>
        <p:spPr>
          <a:xfrm>
            <a:off x="8084286" y="4385781"/>
            <a:ext cx="449419" cy="407709"/>
          </a:xfrm>
          <a:prstGeom prst="rect">
            <a:avLst/>
          </a:prstGeom>
          <a:solidFill>
            <a:srgbClr val="E4F2FF"/>
          </a:solidFill>
          <a:ln>
            <a:solidFill>
              <a:srgbClr val="E4F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Calibri" panose="020F0502020204030204" pitchFamily="34" charset="0"/>
                <a:cs typeface="Calibri" panose="020F0502020204030204" pitchFamily="34" charset="0"/>
              </a:rPr>
              <a:t>86</a:t>
            </a:r>
            <a:endParaRPr lang="de-DE" b="1" dirty="0">
              <a:solidFill>
                <a:schemeClr val="tx1"/>
              </a:solidFill>
              <a:latin typeface="Calibri" panose="020F0502020204030204" pitchFamily="34" charset="0"/>
              <a:cs typeface="Calibri" panose="020F0502020204030204" pitchFamily="34" charset="0"/>
            </a:endParaRPr>
          </a:p>
        </p:txBody>
      </p:sp>
      <p:sp>
        <p:nvSpPr>
          <p:cNvPr id="17" name="Rechteck 16">
            <a:extLst>
              <a:ext uri="{FF2B5EF4-FFF2-40B4-BE49-F238E27FC236}">
                <a16:creationId xmlns:a16="http://schemas.microsoft.com/office/drawing/2014/main" id="{43C1CC7B-30B1-633D-C23B-8F9028EFCEA0}"/>
              </a:ext>
            </a:extLst>
          </p:cNvPr>
          <p:cNvSpPr/>
          <p:nvPr/>
        </p:nvSpPr>
        <p:spPr>
          <a:xfrm>
            <a:off x="8084285" y="4740386"/>
            <a:ext cx="449419" cy="407709"/>
          </a:xfrm>
          <a:prstGeom prst="rect">
            <a:avLst/>
          </a:prstGeom>
          <a:solidFill>
            <a:srgbClr val="E4F2FF"/>
          </a:solidFill>
          <a:ln>
            <a:solidFill>
              <a:srgbClr val="E4F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Calibri" panose="020F0502020204030204" pitchFamily="34" charset="0"/>
                <a:cs typeface="Calibri" panose="020F0502020204030204" pitchFamily="34" charset="0"/>
              </a:rPr>
              <a:t>86</a:t>
            </a:r>
            <a:endParaRPr lang="de-DE" b="1" dirty="0">
              <a:solidFill>
                <a:schemeClr val="tx1"/>
              </a:solidFill>
              <a:latin typeface="Calibri" panose="020F0502020204030204" pitchFamily="34" charset="0"/>
              <a:cs typeface="Calibri" panose="020F0502020204030204" pitchFamily="34" charset="0"/>
            </a:endParaRPr>
          </a:p>
        </p:txBody>
      </p:sp>
      <p:sp>
        <p:nvSpPr>
          <p:cNvPr id="18" name="Rechteck 17">
            <a:extLst>
              <a:ext uri="{FF2B5EF4-FFF2-40B4-BE49-F238E27FC236}">
                <a16:creationId xmlns:a16="http://schemas.microsoft.com/office/drawing/2014/main" id="{B98710E9-8C2C-6CE1-E7E6-4853DBDF78F8}"/>
              </a:ext>
            </a:extLst>
          </p:cNvPr>
          <p:cNvSpPr/>
          <p:nvPr/>
        </p:nvSpPr>
        <p:spPr>
          <a:xfrm>
            <a:off x="8086249" y="5100524"/>
            <a:ext cx="449419" cy="407709"/>
          </a:xfrm>
          <a:prstGeom prst="rect">
            <a:avLst/>
          </a:prstGeom>
          <a:solidFill>
            <a:srgbClr val="E4F2FF"/>
          </a:solidFill>
          <a:ln>
            <a:solidFill>
              <a:srgbClr val="E4F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Calibri" panose="020F0502020204030204" pitchFamily="34" charset="0"/>
                <a:cs typeface="Calibri" panose="020F0502020204030204" pitchFamily="34" charset="0"/>
              </a:rPr>
              <a:t>92</a:t>
            </a:r>
            <a:endParaRPr lang="de-DE" b="1" dirty="0">
              <a:solidFill>
                <a:schemeClr val="tx1"/>
              </a:solidFill>
              <a:latin typeface="Calibri" panose="020F0502020204030204" pitchFamily="34" charset="0"/>
              <a:cs typeface="Calibri" panose="020F0502020204030204" pitchFamily="34" charset="0"/>
            </a:endParaRPr>
          </a:p>
        </p:txBody>
      </p:sp>
      <p:sp>
        <p:nvSpPr>
          <p:cNvPr id="19" name="Rechteck 18">
            <a:extLst>
              <a:ext uri="{FF2B5EF4-FFF2-40B4-BE49-F238E27FC236}">
                <a16:creationId xmlns:a16="http://schemas.microsoft.com/office/drawing/2014/main" id="{19543D83-47CD-FAAF-57F9-1713E5242156}"/>
              </a:ext>
            </a:extLst>
          </p:cNvPr>
          <p:cNvSpPr/>
          <p:nvPr/>
        </p:nvSpPr>
        <p:spPr>
          <a:xfrm>
            <a:off x="8088213" y="5493610"/>
            <a:ext cx="449419" cy="407709"/>
          </a:xfrm>
          <a:prstGeom prst="rect">
            <a:avLst/>
          </a:prstGeom>
          <a:solidFill>
            <a:srgbClr val="E4F2FF"/>
          </a:solidFill>
          <a:ln>
            <a:solidFill>
              <a:srgbClr val="E4F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Calibri" panose="020F0502020204030204" pitchFamily="34" charset="0"/>
                <a:cs typeface="Calibri" panose="020F0502020204030204" pitchFamily="34" charset="0"/>
              </a:rPr>
              <a:t>94</a:t>
            </a:r>
            <a:endParaRPr lang="de-DE" b="1" dirty="0">
              <a:solidFill>
                <a:schemeClr val="tx1"/>
              </a:solidFill>
              <a:latin typeface="Calibri" panose="020F0502020204030204" pitchFamily="34" charset="0"/>
              <a:cs typeface="Calibri" panose="020F0502020204030204" pitchFamily="34" charset="0"/>
            </a:endParaRPr>
          </a:p>
        </p:txBody>
      </p:sp>
      <p:sp>
        <p:nvSpPr>
          <p:cNvPr id="20" name="Rechteck 19">
            <a:extLst>
              <a:ext uri="{FF2B5EF4-FFF2-40B4-BE49-F238E27FC236}">
                <a16:creationId xmlns:a16="http://schemas.microsoft.com/office/drawing/2014/main" id="{07FA75F4-C8CA-28AB-A21E-D350F8CDE5B9}"/>
              </a:ext>
            </a:extLst>
          </p:cNvPr>
          <p:cNvSpPr/>
          <p:nvPr/>
        </p:nvSpPr>
        <p:spPr>
          <a:xfrm>
            <a:off x="8090177" y="5853748"/>
            <a:ext cx="449419" cy="407709"/>
          </a:xfrm>
          <a:prstGeom prst="rect">
            <a:avLst/>
          </a:prstGeom>
          <a:solidFill>
            <a:srgbClr val="E4F2FF"/>
          </a:solidFill>
          <a:ln>
            <a:solidFill>
              <a:srgbClr val="E4F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Calibri" panose="020F0502020204030204" pitchFamily="34" charset="0"/>
                <a:cs typeface="Calibri" panose="020F0502020204030204" pitchFamily="34" charset="0"/>
              </a:rPr>
              <a:t>95</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0227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CE31DB3-F5E6-6BE9-937B-6A59C90223EA}"/>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5" name="Grafik 4">
            <a:extLst>
              <a:ext uri="{FF2B5EF4-FFF2-40B4-BE49-F238E27FC236}">
                <a16:creationId xmlns:a16="http://schemas.microsoft.com/office/drawing/2014/main" id="{EAF467DF-F51D-6CBD-E459-1A7D85F58287}"/>
              </a:ext>
            </a:extLst>
          </p:cNvPr>
          <p:cNvPicPr>
            <a:picLocks noChangeAspect="1"/>
          </p:cNvPicPr>
          <p:nvPr/>
        </p:nvPicPr>
        <p:blipFill>
          <a:blip r:embed="rId2"/>
          <a:stretch>
            <a:fillRect/>
          </a:stretch>
        </p:blipFill>
        <p:spPr>
          <a:xfrm>
            <a:off x="8512349" y="6306958"/>
            <a:ext cx="348769" cy="405300"/>
          </a:xfrm>
          <a:prstGeom prst="rect">
            <a:avLst/>
          </a:prstGeom>
        </p:spPr>
      </p:pic>
      <p:pic>
        <p:nvPicPr>
          <p:cNvPr id="13" name="Grafik 12" descr="Ein Bild, das Text, Screenshot, Software, Schrift enthält.&#10;&#10;KI-generierte Inhalte können fehlerhaft sein.">
            <a:extLst>
              <a:ext uri="{FF2B5EF4-FFF2-40B4-BE49-F238E27FC236}">
                <a16:creationId xmlns:a16="http://schemas.microsoft.com/office/drawing/2014/main" id="{482637E4-DE2C-DDCE-A26E-E77C1989CF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793" y="1343128"/>
            <a:ext cx="8478437" cy="4429104"/>
          </a:xfrm>
          <a:prstGeom prst="rect">
            <a:avLst/>
          </a:prstGeom>
        </p:spPr>
      </p:pic>
      <p:sp>
        <p:nvSpPr>
          <p:cNvPr id="14" name="Ellipse 13">
            <a:extLst>
              <a:ext uri="{FF2B5EF4-FFF2-40B4-BE49-F238E27FC236}">
                <a16:creationId xmlns:a16="http://schemas.microsoft.com/office/drawing/2014/main" id="{0EC6485D-AC9C-A2EC-E8C0-30BF32DC2112}"/>
              </a:ext>
            </a:extLst>
          </p:cNvPr>
          <p:cNvSpPr/>
          <p:nvPr/>
        </p:nvSpPr>
        <p:spPr bwMode="auto">
          <a:xfrm>
            <a:off x="411300" y="3262093"/>
            <a:ext cx="2093464" cy="287232"/>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pic>
        <p:nvPicPr>
          <p:cNvPr id="3" name="Grafik 2">
            <a:extLst>
              <a:ext uri="{FF2B5EF4-FFF2-40B4-BE49-F238E27FC236}">
                <a16:creationId xmlns:a16="http://schemas.microsoft.com/office/drawing/2014/main" id="{B9F5D95D-7118-2D25-9757-D39E7BB5B201}"/>
              </a:ext>
            </a:extLst>
          </p:cNvPr>
          <p:cNvPicPr>
            <a:picLocks noChangeAspect="1"/>
          </p:cNvPicPr>
          <p:nvPr/>
        </p:nvPicPr>
        <p:blipFill>
          <a:blip r:embed="rId4"/>
          <a:stretch>
            <a:fillRect/>
          </a:stretch>
        </p:blipFill>
        <p:spPr>
          <a:xfrm rot="1829968" flipH="1" flipV="1">
            <a:off x="6472606" y="2011431"/>
            <a:ext cx="621848" cy="545704"/>
          </a:xfrm>
          <a:prstGeom prst="rect">
            <a:avLst/>
          </a:prstGeom>
        </p:spPr>
      </p:pic>
      <p:pic>
        <p:nvPicPr>
          <p:cNvPr id="7" name="Grafik 6">
            <a:extLst>
              <a:ext uri="{FF2B5EF4-FFF2-40B4-BE49-F238E27FC236}">
                <a16:creationId xmlns:a16="http://schemas.microsoft.com/office/drawing/2014/main" id="{1D1AE4F5-2F05-2903-4695-8643F7B6222B}"/>
              </a:ext>
            </a:extLst>
          </p:cNvPr>
          <p:cNvPicPr>
            <a:picLocks noChangeAspect="1"/>
          </p:cNvPicPr>
          <p:nvPr/>
        </p:nvPicPr>
        <p:blipFill>
          <a:blip r:embed="rId5"/>
          <a:stretch>
            <a:fillRect/>
          </a:stretch>
        </p:blipFill>
        <p:spPr>
          <a:xfrm>
            <a:off x="7190349" y="1918197"/>
            <a:ext cx="1943912" cy="356550"/>
          </a:xfrm>
          <a:prstGeom prst="rect">
            <a:avLst/>
          </a:prstGeom>
        </p:spPr>
      </p:pic>
      <p:pic>
        <p:nvPicPr>
          <p:cNvPr id="9" name="Grafik 8">
            <a:extLst>
              <a:ext uri="{FF2B5EF4-FFF2-40B4-BE49-F238E27FC236}">
                <a16:creationId xmlns:a16="http://schemas.microsoft.com/office/drawing/2014/main" id="{329FACCF-D05A-98DC-9798-B0510284ABB4}"/>
              </a:ext>
            </a:extLst>
          </p:cNvPr>
          <p:cNvPicPr>
            <a:picLocks noChangeAspect="1"/>
          </p:cNvPicPr>
          <p:nvPr/>
        </p:nvPicPr>
        <p:blipFill>
          <a:blip r:embed="rId6"/>
          <a:stretch>
            <a:fillRect/>
          </a:stretch>
        </p:blipFill>
        <p:spPr>
          <a:xfrm rot="12990129">
            <a:off x="2091806" y="3424980"/>
            <a:ext cx="816935" cy="792549"/>
          </a:xfrm>
          <a:prstGeom prst="rect">
            <a:avLst/>
          </a:prstGeom>
        </p:spPr>
      </p:pic>
      <p:sp>
        <p:nvSpPr>
          <p:cNvPr id="6" name="Textfeld 2">
            <a:extLst>
              <a:ext uri="{FF2B5EF4-FFF2-40B4-BE49-F238E27FC236}">
                <a16:creationId xmlns:a16="http://schemas.microsoft.com/office/drawing/2014/main" id="{B8887121-4E13-4BF0-2E99-4882D3F87FE6}"/>
              </a:ext>
            </a:extLst>
          </p:cNvPr>
          <p:cNvSpPr txBox="1"/>
          <p:nvPr/>
        </p:nvSpPr>
        <p:spPr>
          <a:xfrm>
            <a:off x="917551" y="663511"/>
            <a:ext cx="7461483" cy="361637"/>
          </a:xfrm>
          <a:prstGeom prst="rect">
            <a:avLst/>
          </a:prstGeom>
          <a:solidFill>
            <a:srgbClr val="FFDDDD"/>
          </a:solidFill>
          <a:ln>
            <a:solidFill>
              <a:schemeClr val="bg1">
                <a:lumMod val="50000"/>
              </a:schemeClr>
            </a:solidFill>
          </a:ln>
        </p:spPr>
        <p:txBody>
          <a:bodyPr wrap="square" lIns="91440" tIns="45720" rIns="91440" bIns="45720" rtlCol="0" anchor="t">
            <a:spAutoFit/>
          </a:bodyPr>
          <a:lstStyle/>
          <a:p>
            <a:pPr algn="ctr">
              <a:lnSpc>
                <a:spcPts val="2100"/>
              </a:lnSpc>
              <a:spcBef>
                <a:spcPts val="0"/>
              </a:spcBef>
              <a:defRPr/>
            </a:pPr>
            <a:r>
              <a:rPr lang="de-DE" sz="2000" b="1">
                <a:latin typeface="Calibri"/>
                <a:ea typeface="Calibri"/>
                <a:cs typeface="Calibri"/>
              </a:rPr>
              <a:t>Wo kann ich sehen, ob die Verpflichtungen im </a:t>
            </a:r>
            <a:r>
              <a:rPr lang="de-DE" sz="2000" b="1" err="1">
                <a:latin typeface="Calibri"/>
                <a:ea typeface="Calibri"/>
                <a:cs typeface="Calibri"/>
              </a:rPr>
              <a:t>Runts</a:t>
            </a:r>
            <a:r>
              <a:rPr lang="de-DE" sz="2000" b="1">
                <a:latin typeface="Calibri"/>
                <a:ea typeface="Calibri"/>
                <a:cs typeface="Calibri"/>
              </a:rPr>
              <a:t> erfüllt wurden?</a:t>
            </a:r>
            <a:endParaRPr lang="en-US" b="1">
              <a:cs typeface="Times New Roman"/>
            </a:endParaRPr>
          </a:p>
        </p:txBody>
      </p:sp>
      <p:sp>
        <p:nvSpPr>
          <p:cNvPr id="2" name="Rechteck 1">
            <a:extLst>
              <a:ext uri="{FF2B5EF4-FFF2-40B4-BE49-F238E27FC236}">
                <a16:creationId xmlns:a16="http://schemas.microsoft.com/office/drawing/2014/main" id="{3F253FA1-6CA3-BC48-D665-D5221A412972}"/>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-29-</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6207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3">
            <a:extLst>
              <a:ext uri="{FF2B5EF4-FFF2-40B4-BE49-F238E27FC236}">
                <a16:creationId xmlns:a16="http://schemas.microsoft.com/office/drawing/2014/main" id="{AC2B29CD-E63D-3E0D-6A7A-0EB6F63FD21E}"/>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7" name="Grafik 4">
            <a:extLst>
              <a:ext uri="{FF2B5EF4-FFF2-40B4-BE49-F238E27FC236}">
                <a16:creationId xmlns:a16="http://schemas.microsoft.com/office/drawing/2014/main" id="{EE21D7BA-3CF1-C1C4-032C-EE21544B952F}"/>
              </a:ext>
            </a:extLst>
          </p:cNvPr>
          <p:cNvPicPr>
            <a:picLocks noChangeAspect="1"/>
          </p:cNvPicPr>
          <p:nvPr/>
        </p:nvPicPr>
        <p:blipFill>
          <a:blip r:embed="rId2"/>
          <a:stretch>
            <a:fillRect/>
          </a:stretch>
        </p:blipFill>
        <p:spPr>
          <a:xfrm>
            <a:off x="8512349" y="6306958"/>
            <a:ext cx="348769" cy="405300"/>
          </a:xfrm>
          <a:prstGeom prst="rect">
            <a:avLst/>
          </a:prstGeom>
        </p:spPr>
      </p:pic>
      <p:pic>
        <p:nvPicPr>
          <p:cNvPr id="3" name="Grafik 2" descr="Ein Bild, das Text, Screenshot, Software, Zahl enthält.&#10;&#10;KI-generierte Inhalte können fehlerhaft sein.">
            <a:extLst>
              <a:ext uri="{FF2B5EF4-FFF2-40B4-BE49-F238E27FC236}">
                <a16:creationId xmlns:a16="http://schemas.microsoft.com/office/drawing/2014/main" id="{46F7340B-5FF5-2655-D275-3B6F4E6750C0}"/>
              </a:ext>
            </a:extLst>
          </p:cNvPr>
          <p:cNvPicPr>
            <a:picLocks noChangeAspect="1"/>
          </p:cNvPicPr>
          <p:nvPr/>
        </p:nvPicPr>
        <p:blipFill>
          <a:blip r:embed="rId3">
            <a:extLst>
              <a:ext uri="{28A0092B-C50C-407E-A947-70E740481C1C}">
                <a14:useLocalDpi xmlns:a14="http://schemas.microsoft.com/office/drawing/2010/main" val="0"/>
              </a:ext>
            </a:extLst>
          </a:blip>
          <a:srcRect l="96" t="-6880" r="-6705" b="2538"/>
          <a:stretch>
            <a:fillRect/>
          </a:stretch>
        </p:blipFill>
        <p:spPr>
          <a:xfrm>
            <a:off x="930535" y="354395"/>
            <a:ext cx="7222098" cy="6094191"/>
          </a:xfrm>
          <a:prstGeom prst="rect">
            <a:avLst/>
          </a:prstGeom>
        </p:spPr>
      </p:pic>
      <p:sp>
        <p:nvSpPr>
          <p:cNvPr id="8" name="Textfeld 7">
            <a:extLst>
              <a:ext uri="{FF2B5EF4-FFF2-40B4-BE49-F238E27FC236}">
                <a16:creationId xmlns:a16="http://schemas.microsoft.com/office/drawing/2014/main" id="{C0EC05A2-FB92-8194-4729-CEE08FFA50E3}"/>
              </a:ext>
            </a:extLst>
          </p:cNvPr>
          <p:cNvSpPr txBox="1"/>
          <p:nvPr/>
        </p:nvSpPr>
        <p:spPr>
          <a:xfrm>
            <a:off x="7725643" y="5060830"/>
            <a:ext cx="852749" cy="230832"/>
          </a:xfrm>
          <a:prstGeom prst="rect">
            <a:avLst/>
          </a:prstGeom>
          <a:solidFill>
            <a:srgbClr val="FFFFCC"/>
          </a:solidFill>
          <a:ln>
            <a:solidFill>
              <a:schemeClr val="bg1">
                <a:lumMod val="50000"/>
              </a:schemeClr>
            </a:solidFill>
          </a:ln>
        </p:spPr>
        <p:txBody>
          <a:bodyPr wrap="square" rtlCol="0">
            <a:spAutoFit/>
          </a:bodyPr>
          <a:lstStyle/>
          <a:p>
            <a:r>
              <a:rPr lang="de-DE" sz="900" b="1">
                <a:latin typeface="Calibri" panose="020F0502020204030204" pitchFamily="34" charset="0"/>
                <a:cs typeface="Calibri" panose="020F0502020204030204" pitchFamily="34" charset="0"/>
              </a:rPr>
              <a:t>Detailansicht</a:t>
            </a:r>
            <a:endParaRPr lang="de-DE" sz="900">
              <a:latin typeface="Calibri" panose="020F0502020204030204" pitchFamily="34" charset="0"/>
              <a:cs typeface="Calibri" panose="020F0502020204030204" pitchFamily="34" charset="0"/>
            </a:endParaRPr>
          </a:p>
        </p:txBody>
      </p:sp>
      <p:sp>
        <p:nvSpPr>
          <p:cNvPr id="10" name="Rechteck 9">
            <a:extLst>
              <a:ext uri="{FF2B5EF4-FFF2-40B4-BE49-F238E27FC236}">
                <a16:creationId xmlns:a16="http://schemas.microsoft.com/office/drawing/2014/main" id="{5E01C54F-5715-8EDB-9E26-B55B9C52E157}"/>
              </a:ext>
            </a:extLst>
          </p:cNvPr>
          <p:cNvSpPr/>
          <p:nvPr/>
        </p:nvSpPr>
        <p:spPr>
          <a:xfrm>
            <a:off x="1455089" y="3991105"/>
            <a:ext cx="1203442" cy="161639"/>
          </a:xfrm>
          <a:prstGeom prst="rect">
            <a:avLst/>
          </a:prstGeom>
          <a:solidFill>
            <a:srgbClr val="F2F2F2"/>
          </a:solidFill>
          <a:ln>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rgbClr val="FFFFFF"/>
                </a:solidFill>
                <a:effectLst/>
                <a:latin typeface="Titillium Web" panose="00000500000000000000" pitchFamily="2" charset="0"/>
                <a:ea typeface="Aptos" panose="020B0004020202020204" pitchFamily="34" charset="0"/>
                <a:cs typeface="Times New Roman" panose="02020603050405020304" pitchFamily="18" charset="0"/>
              </a:rPr>
              <a:t>         </a:t>
            </a:r>
          </a:p>
          <a:p>
            <a:pPr>
              <a:lnSpc>
                <a:spcPct val="150000"/>
              </a:lnSpc>
              <a:spcAft>
                <a:spcPts val="800"/>
              </a:spcAft>
              <a:buNone/>
            </a:pPr>
            <a:r>
              <a:rPr lang="it-IT" sz="6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VEREIN B EO</a:t>
            </a:r>
            <a:endParaRPr lang="it-IT" sz="600" kern="100">
              <a:solidFill>
                <a:schemeClr val="tx1"/>
              </a:solidFill>
              <a:effectLst/>
              <a:ea typeface="Aptos" panose="020B0004020202020204" pitchFamily="34" charset="0"/>
              <a:cs typeface="Times New Roman" panose="02020603050405020304" pitchFamily="18" charset="0"/>
            </a:endParaRPr>
          </a:p>
          <a:p>
            <a:pPr algn="ctr">
              <a:lnSpc>
                <a:spcPct val="107000"/>
              </a:lnSpc>
              <a:spcAft>
                <a:spcPts val="800"/>
              </a:spcAft>
              <a:buNone/>
            </a:pPr>
            <a:r>
              <a:rPr lang="de-DE" sz="1100" kern="100">
                <a:effectLst/>
                <a:ea typeface="Aptos" panose="020B0004020202020204" pitchFamily="34" charset="0"/>
                <a:cs typeface="Times New Roman" panose="02020603050405020304" pitchFamily="18" charset="0"/>
              </a:rPr>
              <a:t> </a:t>
            </a:r>
            <a:endParaRPr lang="it-IT" sz="1100" kern="100">
              <a:effectLst/>
              <a:ea typeface="Aptos" panose="020B0004020202020204" pitchFamily="34" charset="0"/>
              <a:cs typeface="Times New Roman" panose="02020603050405020304" pitchFamily="18" charset="0"/>
            </a:endParaRPr>
          </a:p>
        </p:txBody>
      </p:sp>
      <p:sp>
        <p:nvSpPr>
          <p:cNvPr id="11" name="Rechteck 10">
            <a:extLst>
              <a:ext uri="{FF2B5EF4-FFF2-40B4-BE49-F238E27FC236}">
                <a16:creationId xmlns:a16="http://schemas.microsoft.com/office/drawing/2014/main" id="{E8897519-8AF3-D45B-EAB0-9C82FF37AF33}"/>
              </a:ext>
            </a:extLst>
          </p:cNvPr>
          <p:cNvSpPr/>
          <p:nvPr/>
        </p:nvSpPr>
        <p:spPr>
          <a:xfrm>
            <a:off x="1455089" y="4508881"/>
            <a:ext cx="1893474" cy="161639"/>
          </a:xfrm>
          <a:prstGeom prst="rect">
            <a:avLst/>
          </a:prstGeom>
          <a:solidFill>
            <a:srgbClr val="F2F2F2"/>
          </a:solidFill>
          <a:ln>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rgbClr val="FFFFFF"/>
                </a:solidFill>
                <a:effectLst/>
                <a:latin typeface="Titillium Web" panose="00000500000000000000" pitchFamily="2" charset="0"/>
                <a:ea typeface="Aptos" panose="020B0004020202020204" pitchFamily="34" charset="0"/>
                <a:cs typeface="Times New Roman" panose="02020603050405020304" pitchFamily="18" charset="0"/>
              </a:rPr>
              <a:t>         </a:t>
            </a:r>
          </a:p>
          <a:p>
            <a:pPr>
              <a:lnSpc>
                <a:spcPct val="107000"/>
              </a:lnSpc>
              <a:spcAft>
                <a:spcPts val="800"/>
              </a:spcAft>
              <a:buNone/>
            </a:pPr>
            <a:r>
              <a:rPr lang="it-IT" sz="6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VEREIN D EO</a:t>
            </a:r>
            <a:endParaRPr lang="it-IT" sz="600" kern="100">
              <a:solidFill>
                <a:schemeClr val="tx1"/>
              </a:solidFill>
              <a:effectLst/>
              <a:ea typeface="Aptos" panose="020B0004020202020204" pitchFamily="34" charset="0"/>
              <a:cs typeface="Times New Roman" panose="02020603050405020304" pitchFamily="18" charset="0"/>
            </a:endParaRPr>
          </a:p>
          <a:p>
            <a:pPr algn="ctr">
              <a:lnSpc>
                <a:spcPct val="107000"/>
              </a:lnSpc>
              <a:spcAft>
                <a:spcPts val="800"/>
              </a:spcAft>
              <a:buNone/>
            </a:pPr>
            <a:r>
              <a:rPr lang="de-DE" sz="1100" kern="100">
                <a:effectLst/>
                <a:ea typeface="Aptos" panose="020B0004020202020204" pitchFamily="34" charset="0"/>
                <a:cs typeface="Times New Roman" panose="02020603050405020304" pitchFamily="18" charset="0"/>
              </a:rPr>
              <a:t> </a:t>
            </a:r>
            <a:endParaRPr lang="it-IT" sz="1100" kern="100">
              <a:effectLst/>
              <a:ea typeface="Aptos" panose="020B0004020202020204" pitchFamily="34" charset="0"/>
              <a:cs typeface="Times New Roman" panose="02020603050405020304" pitchFamily="18" charset="0"/>
            </a:endParaRPr>
          </a:p>
        </p:txBody>
      </p:sp>
      <p:sp>
        <p:nvSpPr>
          <p:cNvPr id="12" name="Rechteck 11">
            <a:extLst>
              <a:ext uri="{FF2B5EF4-FFF2-40B4-BE49-F238E27FC236}">
                <a16:creationId xmlns:a16="http://schemas.microsoft.com/office/drawing/2014/main" id="{0B412324-A3F2-143C-E903-3740EE05E0DA}"/>
              </a:ext>
            </a:extLst>
          </p:cNvPr>
          <p:cNvSpPr/>
          <p:nvPr/>
        </p:nvSpPr>
        <p:spPr>
          <a:xfrm>
            <a:off x="1455089" y="4202772"/>
            <a:ext cx="1893474" cy="1616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6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VEREIN C EO</a:t>
            </a:r>
            <a:r>
              <a:rPr lang="de-DE" sz="1100" kern="100">
                <a:effectLst/>
                <a:ea typeface="Aptos" panose="020B0004020202020204" pitchFamily="34" charset="0"/>
                <a:cs typeface="Times New Roman" panose="02020603050405020304" pitchFamily="18" charset="0"/>
              </a:rPr>
              <a:t> </a:t>
            </a:r>
            <a:endParaRPr lang="it-IT" sz="1100" kern="100">
              <a:effectLst/>
              <a:ea typeface="Aptos" panose="020B0004020202020204" pitchFamily="34" charset="0"/>
              <a:cs typeface="Times New Roman" panose="02020603050405020304" pitchFamily="18" charset="0"/>
            </a:endParaRPr>
          </a:p>
        </p:txBody>
      </p:sp>
      <p:sp>
        <p:nvSpPr>
          <p:cNvPr id="13" name="Rechteck 12">
            <a:extLst>
              <a:ext uri="{FF2B5EF4-FFF2-40B4-BE49-F238E27FC236}">
                <a16:creationId xmlns:a16="http://schemas.microsoft.com/office/drawing/2014/main" id="{5BE3127A-5ABB-42C2-3A95-FD637369B75D}"/>
              </a:ext>
            </a:extLst>
          </p:cNvPr>
          <p:cNvSpPr/>
          <p:nvPr/>
        </p:nvSpPr>
        <p:spPr>
          <a:xfrm>
            <a:off x="1459322" y="3693137"/>
            <a:ext cx="1893474" cy="1616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6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VEREIN A EO</a:t>
            </a:r>
            <a:r>
              <a:rPr lang="de-DE" sz="1100" kern="100">
                <a:effectLst/>
                <a:ea typeface="Aptos" panose="020B0004020202020204" pitchFamily="34" charset="0"/>
                <a:cs typeface="Times New Roman" panose="02020603050405020304" pitchFamily="18" charset="0"/>
              </a:rPr>
              <a:t> </a:t>
            </a:r>
            <a:endParaRPr lang="it-IT" sz="1100" kern="100">
              <a:effectLst/>
              <a:ea typeface="Aptos" panose="020B0004020202020204" pitchFamily="34" charset="0"/>
              <a:cs typeface="Times New Roman" panose="02020603050405020304" pitchFamily="18" charset="0"/>
            </a:endParaRPr>
          </a:p>
        </p:txBody>
      </p:sp>
      <p:sp>
        <p:nvSpPr>
          <p:cNvPr id="14" name="Rechteck 13">
            <a:extLst>
              <a:ext uri="{FF2B5EF4-FFF2-40B4-BE49-F238E27FC236}">
                <a16:creationId xmlns:a16="http://schemas.microsoft.com/office/drawing/2014/main" id="{DB36E85F-23BF-6315-FD66-824D53BB0E9A}"/>
              </a:ext>
            </a:extLst>
          </p:cNvPr>
          <p:cNvSpPr/>
          <p:nvPr/>
        </p:nvSpPr>
        <p:spPr>
          <a:xfrm>
            <a:off x="1453487" y="5239104"/>
            <a:ext cx="1893474" cy="1616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6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MEIN VEREIN EO</a:t>
            </a:r>
            <a:r>
              <a:rPr lang="de-DE" sz="1100" kern="100">
                <a:effectLst/>
                <a:ea typeface="Aptos" panose="020B0004020202020204" pitchFamily="34" charset="0"/>
                <a:cs typeface="Times New Roman" panose="02020603050405020304" pitchFamily="18" charset="0"/>
              </a:rPr>
              <a:t> </a:t>
            </a:r>
            <a:endParaRPr lang="it-IT" sz="1100" kern="100">
              <a:effectLst/>
              <a:ea typeface="Aptos" panose="020B0004020202020204" pitchFamily="34" charset="0"/>
              <a:cs typeface="Times New Roman" panose="02020603050405020304" pitchFamily="18" charset="0"/>
            </a:endParaRPr>
          </a:p>
        </p:txBody>
      </p:sp>
      <p:sp>
        <p:nvSpPr>
          <p:cNvPr id="16" name="Rechteck 15">
            <a:extLst>
              <a:ext uri="{FF2B5EF4-FFF2-40B4-BE49-F238E27FC236}">
                <a16:creationId xmlns:a16="http://schemas.microsoft.com/office/drawing/2014/main" id="{8F959E9E-0E95-75FC-9D41-AC6FF092A53B}"/>
              </a:ext>
            </a:extLst>
          </p:cNvPr>
          <p:cNvSpPr/>
          <p:nvPr/>
        </p:nvSpPr>
        <p:spPr>
          <a:xfrm>
            <a:off x="1449254" y="4718707"/>
            <a:ext cx="1893474" cy="1616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6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VEREIN E EO</a:t>
            </a:r>
            <a:r>
              <a:rPr lang="de-DE" sz="1100" kern="100">
                <a:effectLst/>
                <a:ea typeface="Aptos" panose="020B0004020202020204" pitchFamily="34" charset="0"/>
                <a:cs typeface="Times New Roman" panose="02020603050405020304" pitchFamily="18" charset="0"/>
              </a:rPr>
              <a:t> </a:t>
            </a:r>
            <a:endParaRPr lang="it-IT" sz="1100" kern="100">
              <a:effectLst/>
              <a:ea typeface="Aptos" panose="020B0004020202020204" pitchFamily="34" charset="0"/>
              <a:cs typeface="Times New Roman" panose="02020603050405020304" pitchFamily="18" charset="0"/>
            </a:endParaRPr>
          </a:p>
        </p:txBody>
      </p:sp>
      <p:sp>
        <p:nvSpPr>
          <p:cNvPr id="17" name="Rechteck 16">
            <a:extLst>
              <a:ext uri="{FF2B5EF4-FFF2-40B4-BE49-F238E27FC236}">
                <a16:creationId xmlns:a16="http://schemas.microsoft.com/office/drawing/2014/main" id="{3C0CEE44-E077-0BA7-7F69-39CBE299547B}"/>
              </a:ext>
            </a:extLst>
          </p:cNvPr>
          <p:cNvSpPr/>
          <p:nvPr/>
        </p:nvSpPr>
        <p:spPr>
          <a:xfrm>
            <a:off x="1961491" y="2146309"/>
            <a:ext cx="874844" cy="1203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55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MEIN VEREIN EO</a:t>
            </a:r>
            <a:r>
              <a:rPr lang="de-DE" sz="550" kern="100">
                <a:effectLst/>
                <a:ea typeface="Aptos" panose="020B0004020202020204" pitchFamily="34" charset="0"/>
                <a:cs typeface="Times New Roman" panose="02020603050405020304" pitchFamily="18" charset="0"/>
              </a:rPr>
              <a:t> </a:t>
            </a:r>
            <a:endParaRPr lang="it-IT" sz="550" kern="100">
              <a:effectLst/>
              <a:ea typeface="Aptos" panose="020B0004020202020204" pitchFamily="34" charset="0"/>
              <a:cs typeface="Times New Roman" panose="02020603050405020304" pitchFamily="18" charset="0"/>
            </a:endParaRPr>
          </a:p>
        </p:txBody>
      </p:sp>
      <p:sp>
        <p:nvSpPr>
          <p:cNvPr id="19" name="Rechteck 18">
            <a:extLst>
              <a:ext uri="{FF2B5EF4-FFF2-40B4-BE49-F238E27FC236}">
                <a16:creationId xmlns:a16="http://schemas.microsoft.com/office/drawing/2014/main" id="{C7333C6F-2A50-79EA-C3DD-B788E87BC458}"/>
              </a:ext>
            </a:extLst>
          </p:cNvPr>
          <p:cNvSpPr/>
          <p:nvPr/>
        </p:nvSpPr>
        <p:spPr>
          <a:xfrm>
            <a:off x="1450857" y="5020908"/>
            <a:ext cx="1893474" cy="174423"/>
          </a:xfrm>
          <a:prstGeom prst="rect">
            <a:avLst/>
          </a:prstGeom>
          <a:solidFill>
            <a:srgbClr val="F2F2F2"/>
          </a:solidFill>
          <a:ln>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rgbClr val="FFFFFF"/>
                </a:solidFill>
                <a:effectLst/>
                <a:latin typeface="Titillium Web" panose="00000500000000000000" pitchFamily="2" charset="0"/>
                <a:ea typeface="Aptos" panose="020B0004020202020204" pitchFamily="34" charset="0"/>
                <a:cs typeface="Times New Roman" panose="02020603050405020304" pitchFamily="18" charset="0"/>
              </a:rPr>
              <a:t>         </a:t>
            </a:r>
          </a:p>
          <a:p>
            <a:pPr>
              <a:lnSpc>
                <a:spcPct val="107000"/>
              </a:lnSpc>
              <a:spcAft>
                <a:spcPts val="800"/>
              </a:spcAft>
              <a:buNone/>
            </a:pPr>
            <a:r>
              <a:rPr lang="it-IT" sz="6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VEREIN F EO</a:t>
            </a:r>
            <a:endParaRPr lang="it-IT" sz="600" kern="100">
              <a:solidFill>
                <a:schemeClr val="tx1"/>
              </a:solidFill>
              <a:effectLst/>
              <a:ea typeface="Aptos" panose="020B0004020202020204" pitchFamily="34" charset="0"/>
              <a:cs typeface="Times New Roman" panose="02020603050405020304" pitchFamily="18" charset="0"/>
            </a:endParaRPr>
          </a:p>
          <a:p>
            <a:pPr algn="ctr">
              <a:lnSpc>
                <a:spcPct val="107000"/>
              </a:lnSpc>
              <a:spcAft>
                <a:spcPts val="800"/>
              </a:spcAft>
              <a:buNone/>
            </a:pPr>
            <a:r>
              <a:rPr lang="de-DE" sz="1100" kern="100">
                <a:effectLst/>
                <a:ea typeface="Aptos" panose="020B0004020202020204" pitchFamily="34" charset="0"/>
                <a:cs typeface="Times New Roman" panose="02020603050405020304" pitchFamily="18" charset="0"/>
              </a:rPr>
              <a:t> </a:t>
            </a:r>
            <a:endParaRPr lang="it-IT" sz="1100" kern="100">
              <a:effectLst/>
              <a:ea typeface="Aptos" panose="020B0004020202020204" pitchFamily="34" charset="0"/>
              <a:cs typeface="Times New Roman" panose="02020603050405020304" pitchFamily="18" charset="0"/>
            </a:endParaRPr>
          </a:p>
        </p:txBody>
      </p:sp>
      <p:sp>
        <p:nvSpPr>
          <p:cNvPr id="20" name="Rechteck 19">
            <a:extLst>
              <a:ext uri="{FF2B5EF4-FFF2-40B4-BE49-F238E27FC236}">
                <a16:creationId xmlns:a16="http://schemas.microsoft.com/office/drawing/2014/main" id="{382E9BA1-1A7F-2D73-B006-7A08BB53C413}"/>
              </a:ext>
            </a:extLst>
          </p:cNvPr>
          <p:cNvSpPr/>
          <p:nvPr/>
        </p:nvSpPr>
        <p:spPr>
          <a:xfrm>
            <a:off x="1452176" y="5541802"/>
            <a:ext cx="1893474" cy="161639"/>
          </a:xfrm>
          <a:prstGeom prst="rect">
            <a:avLst/>
          </a:prstGeom>
          <a:solidFill>
            <a:srgbClr val="F2F2F2"/>
          </a:solidFill>
          <a:ln>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rgbClr val="FFFFFF"/>
                </a:solidFill>
                <a:effectLst/>
                <a:latin typeface="Titillium Web" panose="00000500000000000000" pitchFamily="2" charset="0"/>
                <a:ea typeface="Aptos" panose="020B0004020202020204" pitchFamily="34" charset="0"/>
                <a:cs typeface="Times New Roman" panose="02020603050405020304" pitchFamily="18" charset="0"/>
              </a:rPr>
              <a:t>         </a:t>
            </a:r>
          </a:p>
          <a:p>
            <a:pPr>
              <a:lnSpc>
                <a:spcPct val="107000"/>
              </a:lnSpc>
              <a:spcAft>
                <a:spcPts val="800"/>
              </a:spcAft>
              <a:buNone/>
            </a:pPr>
            <a:r>
              <a:rPr lang="it-IT" sz="6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VEREIN G EO</a:t>
            </a:r>
            <a:endParaRPr lang="it-IT" sz="600" kern="100">
              <a:solidFill>
                <a:schemeClr val="tx1"/>
              </a:solidFill>
              <a:effectLst/>
              <a:ea typeface="Aptos" panose="020B0004020202020204" pitchFamily="34" charset="0"/>
              <a:cs typeface="Times New Roman" panose="02020603050405020304" pitchFamily="18" charset="0"/>
            </a:endParaRPr>
          </a:p>
          <a:p>
            <a:pPr algn="ctr">
              <a:lnSpc>
                <a:spcPct val="107000"/>
              </a:lnSpc>
              <a:spcAft>
                <a:spcPts val="800"/>
              </a:spcAft>
              <a:buNone/>
            </a:pPr>
            <a:r>
              <a:rPr lang="de-DE" sz="1100" kern="100">
                <a:effectLst/>
                <a:ea typeface="Aptos" panose="020B0004020202020204" pitchFamily="34" charset="0"/>
                <a:cs typeface="Times New Roman" panose="02020603050405020304" pitchFamily="18" charset="0"/>
              </a:rPr>
              <a:t> </a:t>
            </a:r>
            <a:endParaRPr lang="it-IT" sz="1100" kern="100">
              <a:effectLst/>
              <a:ea typeface="Aptos" panose="020B0004020202020204" pitchFamily="34" charset="0"/>
              <a:cs typeface="Times New Roman" panose="02020603050405020304" pitchFamily="18" charset="0"/>
            </a:endParaRPr>
          </a:p>
        </p:txBody>
      </p:sp>
      <p:sp>
        <p:nvSpPr>
          <p:cNvPr id="21" name="Rechteck 20">
            <a:extLst>
              <a:ext uri="{FF2B5EF4-FFF2-40B4-BE49-F238E27FC236}">
                <a16:creationId xmlns:a16="http://schemas.microsoft.com/office/drawing/2014/main" id="{777EF471-2027-8BF1-B220-94AE42C9DBE0}"/>
              </a:ext>
            </a:extLst>
          </p:cNvPr>
          <p:cNvSpPr/>
          <p:nvPr/>
        </p:nvSpPr>
        <p:spPr>
          <a:xfrm>
            <a:off x="1446623" y="5755184"/>
            <a:ext cx="1893474" cy="1616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6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VEREIN H EO</a:t>
            </a:r>
            <a:r>
              <a:rPr lang="de-DE" sz="1100" kern="100">
                <a:effectLst/>
                <a:ea typeface="Aptos" panose="020B0004020202020204" pitchFamily="34" charset="0"/>
                <a:cs typeface="Times New Roman" panose="02020603050405020304" pitchFamily="18" charset="0"/>
              </a:rPr>
              <a:t> </a:t>
            </a:r>
            <a:endParaRPr lang="it-IT" sz="1100" kern="100">
              <a:effectLst/>
              <a:ea typeface="Aptos" panose="020B0004020202020204" pitchFamily="34" charset="0"/>
              <a:cs typeface="Times New Roman" panose="02020603050405020304" pitchFamily="18" charset="0"/>
            </a:endParaRPr>
          </a:p>
        </p:txBody>
      </p:sp>
      <p:sp>
        <p:nvSpPr>
          <p:cNvPr id="22" name="Rechteck 21">
            <a:extLst>
              <a:ext uri="{FF2B5EF4-FFF2-40B4-BE49-F238E27FC236}">
                <a16:creationId xmlns:a16="http://schemas.microsoft.com/office/drawing/2014/main" id="{4F7BEDA1-200E-C352-92E1-EBF43BE6C9B8}"/>
              </a:ext>
            </a:extLst>
          </p:cNvPr>
          <p:cNvSpPr/>
          <p:nvPr/>
        </p:nvSpPr>
        <p:spPr>
          <a:xfrm>
            <a:off x="1447943" y="6057386"/>
            <a:ext cx="1893474" cy="170086"/>
          </a:xfrm>
          <a:prstGeom prst="rect">
            <a:avLst/>
          </a:prstGeom>
          <a:solidFill>
            <a:srgbClr val="F2F2F2"/>
          </a:solidFill>
          <a:ln>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rgbClr val="FFFFFF"/>
                </a:solidFill>
                <a:effectLst/>
                <a:latin typeface="Titillium Web" panose="00000500000000000000" pitchFamily="2" charset="0"/>
                <a:ea typeface="Aptos" panose="020B0004020202020204" pitchFamily="34" charset="0"/>
                <a:cs typeface="Times New Roman" panose="02020603050405020304" pitchFamily="18" charset="0"/>
              </a:rPr>
              <a:t>         </a:t>
            </a:r>
          </a:p>
          <a:p>
            <a:pPr>
              <a:lnSpc>
                <a:spcPct val="107000"/>
              </a:lnSpc>
              <a:spcAft>
                <a:spcPts val="800"/>
              </a:spcAft>
              <a:buNone/>
            </a:pPr>
            <a:r>
              <a:rPr lang="it-IT" sz="6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VEREIN I EO</a:t>
            </a:r>
            <a:endParaRPr lang="it-IT" sz="600" kern="100">
              <a:solidFill>
                <a:schemeClr val="tx1"/>
              </a:solidFill>
              <a:effectLst/>
              <a:ea typeface="Aptos" panose="020B0004020202020204" pitchFamily="34" charset="0"/>
              <a:cs typeface="Times New Roman" panose="02020603050405020304" pitchFamily="18" charset="0"/>
            </a:endParaRPr>
          </a:p>
          <a:p>
            <a:pPr algn="ctr">
              <a:lnSpc>
                <a:spcPct val="107000"/>
              </a:lnSpc>
              <a:spcAft>
                <a:spcPts val="800"/>
              </a:spcAft>
              <a:buNone/>
            </a:pPr>
            <a:r>
              <a:rPr lang="de-DE" sz="1100" kern="100">
                <a:effectLst/>
                <a:ea typeface="Aptos" panose="020B0004020202020204" pitchFamily="34" charset="0"/>
                <a:cs typeface="Times New Roman" panose="02020603050405020304" pitchFamily="18" charset="0"/>
              </a:rPr>
              <a:t> </a:t>
            </a:r>
            <a:endParaRPr lang="it-IT" sz="1100" kern="100">
              <a:effectLst/>
              <a:ea typeface="Aptos" panose="020B0004020202020204" pitchFamily="34" charset="0"/>
              <a:cs typeface="Times New Roman" panose="02020603050405020304" pitchFamily="18" charset="0"/>
            </a:endParaRPr>
          </a:p>
        </p:txBody>
      </p:sp>
      <p:sp>
        <p:nvSpPr>
          <p:cNvPr id="25" name="Ellipse 24">
            <a:extLst>
              <a:ext uri="{FF2B5EF4-FFF2-40B4-BE49-F238E27FC236}">
                <a16:creationId xmlns:a16="http://schemas.microsoft.com/office/drawing/2014/main" id="{AE03CD3E-B02D-78EA-BF10-FB8574459F73}"/>
              </a:ext>
            </a:extLst>
          </p:cNvPr>
          <p:cNvSpPr/>
          <p:nvPr/>
        </p:nvSpPr>
        <p:spPr bwMode="auto">
          <a:xfrm>
            <a:off x="1241095" y="2688633"/>
            <a:ext cx="791047" cy="236034"/>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6" name="Pfeil: nach rechts 25">
            <a:extLst>
              <a:ext uri="{FF2B5EF4-FFF2-40B4-BE49-F238E27FC236}">
                <a16:creationId xmlns:a16="http://schemas.microsoft.com/office/drawing/2014/main" id="{D74B45CE-D5D1-2871-EEBD-2209443146E0}"/>
              </a:ext>
            </a:extLst>
          </p:cNvPr>
          <p:cNvSpPr/>
          <p:nvPr/>
        </p:nvSpPr>
        <p:spPr bwMode="auto">
          <a:xfrm rot="10800000">
            <a:off x="2060706" y="2815280"/>
            <a:ext cx="307538" cy="71260"/>
          </a:xfrm>
          <a:prstGeom prst="rightArrow">
            <a:avLst/>
          </a:prstGeom>
          <a:solidFill>
            <a:srgbClr val="FF505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anose="02020603050405020304" pitchFamily="18" charset="0"/>
            </a:endParaRPr>
          </a:p>
        </p:txBody>
      </p:sp>
      <p:sp>
        <p:nvSpPr>
          <p:cNvPr id="27" name="Textfeld 26">
            <a:extLst>
              <a:ext uri="{FF2B5EF4-FFF2-40B4-BE49-F238E27FC236}">
                <a16:creationId xmlns:a16="http://schemas.microsoft.com/office/drawing/2014/main" id="{C546F91A-33B3-0703-3B6B-1C1CAA88BF12}"/>
              </a:ext>
            </a:extLst>
          </p:cNvPr>
          <p:cNvSpPr txBox="1"/>
          <p:nvPr/>
        </p:nvSpPr>
        <p:spPr>
          <a:xfrm>
            <a:off x="2374926" y="2717367"/>
            <a:ext cx="1584332" cy="230832"/>
          </a:xfrm>
          <a:prstGeom prst="rect">
            <a:avLst/>
          </a:prstGeom>
          <a:solidFill>
            <a:srgbClr val="FFFFCC"/>
          </a:solidFill>
          <a:ln>
            <a:solidFill>
              <a:schemeClr val="bg1">
                <a:lumMod val="50000"/>
              </a:schemeClr>
            </a:solidFill>
          </a:ln>
        </p:spPr>
        <p:txBody>
          <a:bodyPr wrap="square" rtlCol="0">
            <a:spAutoFit/>
          </a:bodyPr>
          <a:lstStyle/>
          <a:p>
            <a:r>
              <a:rPr lang="de-DE" sz="900" b="1">
                <a:latin typeface="Calibri" panose="020F0502020204030204" pitchFamily="34" charset="0"/>
                <a:cs typeface="Calibri" panose="020F0502020204030204" pitchFamily="34" charset="0"/>
              </a:rPr>
              <a:t>Suche nach der Körperschaft</a:t>
            </a:r>
            <a:endParaRPr lang="de-DE" sz="900">
              <a:latin typeface="Calibri" panose="020F0502020204030204" pitchFamily="34" charset="0"/>
              <a:cs typeface="Calibri" panose="020F0502020204030204" pitchFamily="34" charset="0"/>
            </a:endParaRPr>
          </a:p>
        </p:txBody>
      </p:sp>
      <p:sp>
        <p:nvSpPr>
          <p:cNvPr id="2" name="Ellipse 1">
            <a:extLst>
              <a:ext uri="{FF2B5EF4-FFF2-40B4-BE49-F238E27FC236}">
                <a16:creationId xmlns:a16="http://schemas.microsoft.com/office/drawing/2014/main" id="{0C5DA429-A760-F24B-B434-CDCC597FFF93}"/>
              </a:ext>
            </a:extLst>
          </p:cNvPr>
          <p:cNvSpPr/>
          <p:nvPr/>
        </p:nvSpPr>
        <p:spPr bwMode="auto">
          <a:xfrm>
            <a:off x="6699129" y="5222373"/>
            <a:ext cx="791047" cy="236034"/>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9" name="Pfeil: nach rechts 8">
            <a:extLst>
              <a:ext uri="{FF2B5EF4-FFF2-40B4-BE49-F238E27FC236}">
                <a16:creationId xmlns:a16="http://schemas.microsoft.com/office/drawing/2014/main" id="{DF7247C2-410D-3D62-1621-8C32F5B89324}"/>
              </a:ext>
            </a:extLst>
          </p:cNvPr>
          <p:cNvSpPr/>
          <p:nvPr/>
        </p:nvSpPr>
        <p:spPr bwMode="auto">
          <a:xfrm rot="10265065">
            <a:off x="7493198" y="5174395"/>
            <a:ext cx="227341" cy="83597"/>
          </a:xfrm>
          <a:prstGeom prst="rightArrow">
            <a:avLst/>
          </a:prstGeom>
          <a:solidFill>
            <a:srgbClr val="FF505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anose="02020603050405020304" pitchFamily="18" charset="0"/>
            </a:endParaRPr>
          </a:p>
        </p:txBody>
      </p:sp>
      <p:sp>
        <p:nvSpPr>
          <p:cNvPr id="4" name="Rechteck 3">
            <a:extLst>
              <a:ext uri="{FF2B5EF4-FFF2-40B4-BE49-F238E27FC236}">
                <a16:creationId xmlns:a16="http://schemas.microsoft.com/office/drawing/2014/main" id="{37E4B005-BA7A-D871-D684-4A55FC4A2906}"/>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-30-</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0068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4F0169D-6EDF-857E-001B-97916835A958}"/>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5" name="Grafik 4">
            <a:extLst>
              <a:ext uri="{FF2B5EF4-FFF2-40B4-BE49-F238E27FC236}">
                <a16:creationId xmlns:a16="http://schemas.microsoft.com/office/drawing/2014/main" id="{F2253F04-4E1F-6013-D17F-3915AC3FE532}"/>
              </a:ext>
            </a:extLst>
          </p:cNvPr>
          <p:cNvPicPr>
            <a:picLocks noChangeAspect="1"/>
          </p:cNvPicPr>
          <p:nvPr/>
        </p:nvPicPr>
        <p:blipFill>
          <a:blip r:embed="rId2"/>
          <a:stretch>
            <a:fillRect/>
          </a:stretch>
        </p:blipFill>
        <p:spPr>
          <a:xfrm>
            <a:off x="8512349" y="6306958"/>
            <a:ext cx="348769" cy="405300"/>
          </a:xfrm>
          <a:prstGeom prst="rect">
            <a:avLst/>
          </a:prstGeom>
        </p:spPr>
      </p:pic>
      <p:pic>
        <p:nvPicPr>
          <p:cNvPr id="7" name="Grafik 6" descr="Ein Bild, das Text, Screenshot, Schrift enthält.&#10;&#10;KI-generierte Inhalte können fehlerhaft sein.">
            <a:extLst>
              <a:ext uri="{FF2B5EF4-FFF2-40B4-BE49-F238E27FC236}">
                <a16:creationId xmlns:a16="http://schemas.microsoft.com/office/drawing/2014/main" id="{8DB6694A-6370-7601-0605-BC491B17C3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967" y="915875"/>
            <a:ext cx="8123766" cy="2348530"/>
          </a:xfrm>
          <a:prstGeom prst="rect">
            <a:avLst/>
          </a:prstGeom>
        </p:spPr>
      </p:pic>
      <p:pic>
        <p:nvPicPr>
          <p:cNvPr id="9" name="Grafik 8">
            <a:extLst>
              <a:ext uri="{FF2B5EF4-FFF2-40B4-BE49-F238E27FC236}">
                <a16:creationId xmlns:a16="http://schemas.microsoft.com/office/drawing/2014/main" id="{1F28D94E-9DF3-76EC-6062-6BDD576DCE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467" y="89101"/>
            <a:ext cx="7353300" cy="826774"/>
          </a:xfrm>
          <a:prstGeom prst="rect">
            <a:avLst/>
          </a:prstGeom>
        </p:spPr>
      </p:pic>
      <p:sp>
        <p:nvSpPr>
          <p:cNvPr id="19" name="Rechteck 18">
            <a:extLst>
              <a:ext uri="{FF2B5EF4-FFF2-40B4-BE49-F238E27FC236}">
                <a16:creationId xmlns:a16="http://schemas.microsoft.com/office/drawing/2014/main" id="{70DB643C-C82E-258C-74EB-DEDBBEE2C72F}"/>
              </a:ext>
            </a:extLst>
          </p:cNvPr>
          <p:cNvSpPr/>
          <p:nvPr/>
        </p:nvSpPr>
        <p:spPr>
          <a:xfrm>
            <a:off x="2569633" y="1450800"/>
            <a:ext cx="2006599" cy="1365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rgbClr val="FFFFFF"/>
                </a:solidFill>
                <a:effectLst/>
                <a:latin typeface="Titillium Web" panose="00000500000000000000" pitchFamily="2" charset="0"/>
                <a:ea typeface="Aptos" panose="020B0004020202020204" pitchFamily="34" charset="0"/>
                <a:cs typeface="Times New Roman" panose="02020603050405020304" pitchFamily="18" charset="0"/>
              </a:rPr>
              <a:t>         </a:t>
            </a:r>
          </a:p>
          <a:p>
            <a:pPr>
              <a:lnSpc>
                <a:spcPct val="107000"/>
              </a:lnSpc>
              <a:spcAft>
                <a:spcPts val="800"/>
              </a:spcAft>
              <a:buNone/>
            </a:pPr>
            <a:r>
              <a:rPr lang="it-IT" sz="8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12345678910</a:t>
            </a:r>
            <a:endParaRPr lang="it-IT" sz="1000" kern="100">
              <a:solidFill>
                <a:schemeClr val="tx1"/>
              </a:solidFill>
              <a:effectLst/>
              <a:ea typeface="Aptos" panose="020B0004020202020204" pitchFamily="34" charset="0"/>
              <a:cs typeface="Times New Roman" panose="02020603050405020304" pitchFamily="18" charset="0"/>
            </a:endParaRPr>
          </a:p>
          <a:p>
            <a:pPr algn="ctr">
              <a:lnSpc>
                <a:spcPct val="107000"/>
              </a:lnSpc>
              <a:spcAft>
                <a:spcPts val="800"/>
              </a:spcAft>
              <a:buNone/>
            </a:pPr>
            <a:r>
              <a:rPr lang="de-DE" sz="1100" kern="100">
                <a:effectLst/>
                <a:ea typeface="Aptos" panose="020B0004020202020204" pitchFamily="34" charset="0"/>
                <a:cs typeface="Times New Roman" panose="02020603050405020304" pitchFamily="18" charset="0"/>
              </a:rPr>
              <a:t> </a:t>
            </a:r>
            <a:endParaRPr lang="it-IT" sz="1100" kern="100">
              <a:effectLst/>
              <a:ea typeface="Aptos" panose="020B0004020202020204" pitchFamily="34" charset="0"/>
              <a:cs typeface="Times New Roman" panose="02020603050405020304" pitchFamily="18" charset="0"/>
            </a:endParaRPr>
          </a:p>
        </p:txBody>
      </p:sp>
      <p:sp>
        <p:nvSpPr>
          <p:cNvPr id="21" name="Rechteck 20">
            <a:extLst>
              <a:ext uri="{FF2B5EF4-FFF2-40B4-BE49-F238E27FC236}">
                <a16:creationId xmlns:a16="http://schemas.microsoft.com/office/drawing/2014/main" id="{56A18EBE-DD7F-3E1E-8104-C62A09DEF41F}"/>
              </a:ext>
            </a:extLst>
          </p:cNvPr>
          <p:cNvSpPr/>
          <p:nvPr/>
        </p:nvSpPr>
        <p:spPr>
          <a:xfrm>
            <a:off x="1096431" y="2180287"/>
            <a:ext cx="452969" cy="1137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rgbClr val="FFFFFF"/>
                </a:solidFill>
                <a:effectLst/>
                <a:latin typeface="Titillium Web" panose="00000500000000000000" pitchFamily="2" charset="0"/>
                <a:ea typeface="Aptos" panose="020B0004020202020204" pitchFamily="34" charset="0"/>
                <a:cs typeface="Times New Roman" panose="02020603050405020304" pitchFamily="18" charset="0"/>
              </a:rPr>
              <a:t>         </a:t>
            </a:r>
          </a:p>
          <a:p>
            <a:pPr>
              <a:lnSpc>
                <a:spcPct val="107000"/>
              </a:lnSpc>
              <a:spcAft>
                <a:spcPts val="800"/>
              </a:spcAft>
              <a:buNone/>
            </a:pPr>
            <a:r>
              <a:rPr lang="it-IT" sz="55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1/1234</a:t>
            </a:r>
            <a:endParaRPr lang="it-IT" sz="550" kern="100">
              <a:solidFill>
                <a:schemeClr val="tx1"/>
              </a:solidFill>
              <a:effectLst/>
              <a:ea typeface="Aptos" panose="020B0004020202020204" pitchFamily="34" charset="0"/>
              <a:cs typeface="Times New Roman" panose="02020603050405020304" pitchFamily="18" charset="0"/>
            </a:endParaRPr>
          </a:p>
          <a:p>
            <a:pPr algn="ctr">
              <a:lnSpc>
                <a:spcPct val="107000"/>
              </a:lnSpc>
              <a:spcAft>
                <a:spcPts val="800"/>
              </a:spcAft>
              <a:buNone/>
            </a:pPr>
            <a:r>
              <a:rPr lang="de-DE" sz="1100" kern="100">
                <a:effectLst/>
                <a:ea typeface="Aptos" panose="020B0004020202020204" pitchFamily="34" charset="0"/>
                <a:cs typeface="Times New Roman" panose="02020603050405020304" pitchFamily="18" charset="0"/>
              </a:rPr>
              <a:t> </a:t>
            </a:r>
            <a:endParaRPr lang="it-IT" sz="1100" kern="100">
              <a:effectLst/>
              <a:ea typeface="Aptos" panose="020B0004020202020204" pitchFamily="34" charset="0"/>
              <a:cs typeface="Times New Roman" panose="02020603050405020304" pitchFamily="18" charset="0"/>
            </a:endParaRPr>
          </a:p>
        </p:txBody>
      </p:sp>
      <p:sp>
        <p:nvSpPr>
          <p:cNvPr id="12" name="Rechteck 11">
            <a:extLst>
              <a:ext uri="{FF2B5EF4-FFF2-40B4-BE49-F238E27FC236}">
                <a16:creationId xmlns:a16="http://schemas.microsoft.com/office/drawing/2014/main" id="{0EFB975B-0722-409A-2F97-0863D7430248}"/>
              </a:ext>
            </a:extLst>
          </p:cNvPr>
          <p:cNvSpPr/>
          <p:nvPr/>
        </p:nvSpPr>
        <p:spPr>
          <a:xfrm>
            <a:off x="334437" y="1227667"/>
            <a:ext cx="2006599" cy="1535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rgbClr val="FFFFFF"/>
                </a:solidFill>
                <a:effectLst/>
                <a:latin typeface="Titillium Web" panose="00000500000000000000" pitchFamily="2" charset="0"/>
                <a:ea typeface="Aptos" panose="020B0004020202020204" pitchFamily="34" charset="0"/>
                <a:cs typeface="Times New Roman" panose="02020603050405020304" pitchFamily="18" charset="0"/>
              </a:rPr>
              <a:t>         </a:t>
            </a:r>
          </a:p>
          <a:p>
            <a:pPr>
              <a:lnSpc>
                <a:spcPct val="107000"/>
              </a:lnSpc>
              <a:spcAft>
                <a:spcPts val="800"/>
              </a:spcAft>
              <a:buNone/>
            </a:pPr>
            <a:r>
              <a:rPr lang="it-IT" sz="1000" b="1"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MEIN VEREIN EO</a:t>
            </a:r>
            <a:endParaRPr lang="it-IT" sz="1000" b="1" kern="100">
              <a:solidFill>
                <a:schemeClr val="tx1"/>
              </a:solidFill>
              <a:effectLst/>
              <a:ea typeface="Aptos" panose="020B0004020202020204" pitchFamily="34" charset="0"/>
              <a:cs typeface="Times New Roman" panose="02020603050405020304" pitchFamily="18" charset="0"/>
            </a:endParaRPr>
          </a:p>
          <a:p>
            <a:pPr algn="ctr">
              <a:lnSpc>
                <a:spcPct val="107000"/>
              </a:lnSpc>
              <a:spcAft>
                <a:spcPts val="800"/>
              </a:spcAft>
              <a:buNone/>
            </a:pPr>
            <a:r>
              <a:rPr lang="de-DE" sz="1100" kern="100">
                <a:effectLst/>
                <a:ea typeface="Aptos" panose="020B0004020202020204" pitchFamily="34" charset="0"/>
                <a:cs typeface="Times New Roman" panose="02020603050405020304" pitchFamily="18" charset="0"/>
              </a:rPr>
              <a:t> </a:t>
            </a:r>
            <a:endParaRPr lang="it-IT" sz="1100" kern="100">
              <a:effectLst/>
              <a:ea typeface="Aptos" panose="020B0004020202020204" pitchFamily="34" charset="0"/>
              <a:cs typeface="Times New Roman" panose="02020603050405020304" pitchFamily="18" charset="0"/>
            </a:endParaRPr>
          </a:p>
        </p:txBody>
      </p:sp>
      <p:sp>
        <p:nvSpPr>
          <p:cNvPr id="13" name="Ellipse 12">
            <a:extLst>
              <a:ext uri="{FF2B5EF4-FFF2-40B4-BE49-F238E27FC236}">
                <a16:creationId xmlns:a16="http://schemas.microsoft.com/office/drawing/2014/main" id="{5DE0C838-F63A-2F5A-4C80-09DA846A69AE}"/>
              </a:ext>
            </a:extLst>
          </p:cNvPr>
          <p:cNvSpPr/>
          <p:nvPr/>
        </p:nvSpPr>
        <p:spPr bwMode="auto">
          <a:xfrm>
            <a:off x="2705101" y="1553633"/>
            <a:ext cx="557732" cy="183072"/>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4" name="Textfeld 13">
            <a:extLst>
              <a:ext uri="{FF2B5EF4-FFF2-40B4-BE49-F238E27FC236}">
                <a16:creationId xmlns:a16="http://schemas.microsoft.com/office/drawing/2014/main" id="{65BAB4A7-2C3C-6D01-53AE-5F5CC410BA11}"/>
              </a:ext>
            </a:extLst>
          </p:cNvPr>
          <p:cNvSpPr txBox="1"/>
          <p:nvPr/>
        </p:nvSpPr>
        <p:spPr>
          <a:xfrm>
            <a:off x="3816350" y="1463709"/>
            <a:ext cx="2697571" cy="369332"/>
          </a:xfrm>
          <a:prstGeom prst="rect">
            <a:avLst/>
          </a:prstGeom>
          <a:solidFill>
            <a:srgbClr val="FFFFCC"/>
          </a:solidFill>
          <a:ln>
            <a:solidFill>
              <a:schemeClr val="bg1">
                <a:lumMod val="50000"/>
              </a:schemeClr>
            </a:solidFill>
          </a:ln>
        </p:spPr>
        <p:txBody>
          <a:bodyPr wrap="square" rtlCol="0">
            <a:spAutoFit/>
          </a:bodyPr>
          <a:lstStyle/>
          <a:p>
            <a:r>
              <a:rPr lang="de-DE" sz="900" b="1">
                <a:latin typeface="Calibri" panose="020F0502020204030204" pitchFamily="34" charset="0"/>
                <a:cs typeface="Calibri" panose="020F0502020204030204" pitchFamily="34" charset="0"/>
              </a:rPr>
              <a:t>Datum der Ersteintragung/des Übergangs ins RUNTS sowie Datum der Eintragung in die aktuelle Sektion </a:t>
            </a:r>
          </a:p>
        </p:txBody>
      </p:sp>
      <p:sp>
        <p:nvSpPr>
          <p:cNvPr id="15" name="Pfeil: nach rechts 14">
            <a:extLst>
              <a:ext uri="{FF2B5EF4-FFF2-40B4-BE49-F238E27FC236}">
                <a16:creationId xmlns:a16="http://schemas.microsoft.com/office/drawing/2014/main" id="{FA25ED75-10BF-DF23-54EB-AE3ADCC16C1D}"/>
              </a:ext>
            </a:extLst>
          </p:cNvPr>
          <p:cNvSpPr/>
          <p:nvPr/>
        </p:nvSpPr>
        <p:spPr bwMode="auto">
          <a:xfrm rot="10800000">
            <a:off x="3292464" y="1624837"/>
            <a:ext cx="519654" cy="45719"/>
          </a:xfrm>
          <a:prstGeom prst="rightArrow">
            <a:avLst/>
          </a:prstGeom>
          <a:solidFill>
            <a:srgbClr val="FF505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anose="02020603050405020304" pitchFamily="18" charset="0"/>
            </a:endParaRPr>
          </a:p>
        </p:txBody>
      </p:sp>
      <p:sp>
        <p:nvSpPr>
          <p:cNvPr id="16" name="Textfeld 15">
            <a:extLst>
              <a:ext uri="{FF2B5EF4-FFF2-40B4-BE49-F238E27FC236}">
                <a16:creationId xmlns:a16="http://schemas.microsoft.com/office/drawing/2014/main" id="{D532E094-3CF9-BB6C-7D02-1ACD88E07203}"/>
              </a:ext>
            </a:extLst>
          </p:cNvPr>
          <p:cNvSpPr txBox="1"/>
          <p:nvPr/>
        </p:nvSpPr>
        <p:spPr>
          <a:xfrm>
            <a:off x="2692192" y="2188207"/>
            <a:ext cx="2090404" cy="230832"/>
          </a:xfrm>
          <a:prstGeom prst="rect">
            <a:avLst/>
          </a:prstGeom>
          <a:solidFill>
            <a:srgbClr val="FFFFCC"/>
          </a:solidFill>
          <a:ln>
            <a:solidFill>
              <a:schemeClr val="bg1">
                <a:lumMod val="50000"/>
              </a:schemeClr>
            </a:solidFill>
          </a:ln>
        </p:spPr>
        <p:txBody>
          <a:bodyPr wrap="square" lIns="91440" tIns="45720" rIns="91440" bIns="45720" rtlCol="0" anchor="t">
            <a:spAutoFit/>
          </a:bodyPr>
          <a:lstStyle/>
          <a:p>
            <a:r>
              <a:rPr lang="de-DE" sz="900" b="1">
                <a:latin typeface="Calibri"/>
                <a:ea typeface="Calibri"/>
                <a:cs typeface="Calibri"/>
              </a:rPr>
              <a:t>Daten Eintragung in vorherige Register</a:t>
            </a:r>
          </a:p>
        </p:txBody>
      </p:sp>
      <p:sp>
        <p:nvSpPr>
          <p:cNvPr id="17" name="Pfeil: nach rechts 16">
            <a:extLst>
              <a:ext uri="{FF2B5EF4-FFF2-40B4-BE49-F238E27FC236}">
                <a16:creationId xmlns:a16="http://schemas.microsoft.com/office/drawing/2014/main" id="{517CF6EA-0561-6457-5E43-9851CA4D0139}"/>
              </a:ext>
            </a:extLst>
          </p:cNvPr>
          <p:cNvSpPr/>
          <p:nvPr/>
        </p:nvSpPr>
        <p:spPr bwMode="auto">
          <a:xfrm rot="10800000">
            <a:off x="2428864" y="2285560"/>
            <a:ext cx="250836" cy="45719"/>
          </a:xfrm>
          <a:prstGeom prst="rightArrow">
            <a:avLst/>
          </a:prstGeom>
          <a:solidFill>
            <a:srgbClr val="FF505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anose="02020603050405020304" pitchFamily="18" charset="0"/>
            </a:endParaRPr>
          </a:p>
        </p:txBody>
      </p:sp>
      <p:sp>
        <p:nvSpPr>
          <p:cNvPr id="18" name="Ellipse 17">
            <a:extLst>
              <a:ext uri="{FF2B5EF4-FFF2-40B4-BE49-F238E27FC236}">
                <a16:creationId xmlns:a16="http://schemas.microsoft.com/office/drawing/2014/main" id="{DCFE7138-1F71-FDC0-D825-758181BDAB8C}"/>
              </a:ext>
            </a:extLst>
          </p:cNvPr>
          <p:cNvSpPr/>
          <p:nvPr/>
        </p:nvSpPr>
        <p:spPr bwMode="auto">
          <a:xfrm>
            <a:off x="1524002" y="1693000"/>
            <a:ext cx="557732" cy="183072"/>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0" name="Rechteck 19">
            <a:extLst>
              <a:ext uri="{FF2B5EF4-FFF2-40B4-BE49-F238E27FC236}">
                <a16:creationId xmlns:a16="http://schemas.microsoft.com/office/drawing/2014/main" id="{6C908AF8-0F68-A0E5-BD1E-D55190C1F66F}"/>
              </a:ext>
            </a:extLst>
          </p:cNvPr>
          <p:cNvSpPr/>
          <p:nvPr/>
        </p:nvSpPr>
        <p:spPr>
          <a:xfrm>
            <a:off x="939799" y="1455033"/>
            <a:ext cx="452969" cy="1365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rgbClr val="FFFFFF"/>
                </a:solidFill>
                <a:effectLst/>
                <a:latin typeface="Titillium Web" panose="00000500000000000000" pitchFamily="2" charset="0"/>
                <a:ea typeface="Aptos" panose="020B0004020202020204" pitchFamily="34" charset="0"/>
                <a:cs typeface="Times New Roman" panose="02020603050405020304" pitchFamily="18" charset="0"/>
              </a:rPr>
              <a:t>         </a:t>
            </a:r>
          </a:p>
          <a:p>
            <a:pPr>
              <a:lnSpc>
                <a:spcPct val="107000"/>
              </a:lnSpc>
              <a:spcAft>
                <a:spcPts val="800"/>
              </a:spcAft>
              <a:buNone/>
            </a:pPr>
            <a:r>
              <a:rPr lang="it-IT" sz="55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123456</a:t>
            </a:r>
            <a:endParaRPr lang="it-IT" sz="550" kern="100">
              <a:solidFill>
                <a:schemeClr val="tx1"/>
              </a:solidFill>
              <a:effectLst/>
              <a:ea typeface="Aptos" panose="020B0004020202020204" pitchFamily="34" charset="0"/>
              <a:cs typeface="Times New Roman" panose="02020603050405020304" pitchFamily="18" charset="0"/>
            </a:endParaRPr>
          </a:p>
          <a:p>
            <a:pPr algn="ctr">
              <a:lnSpc>
                <a:spcPct val="107000"/>
              </a:lnSpc>
              <a:spcAft>
                <a:spcPts val="800"/>
              </a:spcAft>
              <a:buNone/>
            </a:pPr>
            <a:r>
              <a:rPr lang="de-DE" sz="1100" kern="100">
                <a:effectLst/>
                <a:ea typeface="Aptos" panose="020B0004020202020204" pitchFamily="34" charset="0"/>
                <a:cs typeface="Times New Roman" panose="02020603050405020304" pitchFamily="18" charset="0"/>
              </a:rPr>
              <a:t> </a:t>
            </a:r>
            <a:endParaRPr lang="it-IT" sz="1100" kern="100">
              <a:effectLst/>
              <a:ea typeface="Aptos" panose="020B0004020202020204" pitchFamily="34" charset="0"/>
              <a:cs typeface="Times New Roman" panose="02020603050405020304" pitchFamily="18" charset="0"/>
            </a:endParaRPr>
          </a:p>
        </p:txBody>
      </p:sp>
      <p:sp>
        <p:nvSpPr>
          <p:cNvPr id="22" name="Rechteck 21">
            <a:extLst>
              <a:ext uri="{FF2B5EF4-FFF2-40B4-BE49-F238E27FC236}">
                <a16:creationId xmlns:a16="http://schemas.microsoft.com/office/drawing/2014/main" id="{25CBF8F6-82FE-1284-A6AD-765A7C584750}"/>
              </a:ext>
            </a:extLst>
          </p:cNvPr>
          <p:cNvSpPr/>
          <p:nvPr/>
        </p:nvSpPr>
        <p:spPr>
          <a:xfrm>
            <a:off x="3816351" y="2893036"/>
            <a:ext cx="2006599" cy="1365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rgbClr val="FFFFFF"/>
                </a:solidFill>
                <a:effectLst/>
                <a:latin typeface="Titillium Web" panose="00000500000000000000" pitchFamily="2" charset="0"/>
                <a:ea typeface="Aptos" panose="020B0004020202020204" pitchFamily="34" charset="0"/>
                <a:cs typeface="Times New Roman" panose="02020603050405020304" pitchFamily="18" charset="0"/>
              </a:rPr>
              <a:t>         </a:t>
            </a:r>
          </a:p>
          <a:p>
            <a:pPr>
              <a:lnSpc>
                <a:spcPct val="107000"/>
              </a:lnSpc>
              <a:spcAft>
                <a:spcPts val="800"/>
              </a:spcAft>
              <a:buNone/>
            </a:pPr>
            <a:r>
              <a:rPr lang="it-IT" sz="800" kern="100">
                <a:solidFill>
                  <a:schemeClr val="tx1"/>
                </a:solidFill>
                <a:latin typeface="Titillium Web" panose="00000500000000000000" pitchFamily="2" charset="0"/>
                <a:ea typeface="Aptos" panose="020B0004020202020204" pitchFamily="34" charset="0"/>
                <a:cs typeface="Times New Roman" panose="02020603050405020304" pitchFamily="18" charset="0"/>
              </a:rPr>
              <a:t>MEINVEREIN@PEC.MEINVEREIN.IT</a:t>
            </a:r>
            <a:endParaRPr lang="it-IT" sz="1000" kern="100">
              <a:solidFill>
                <a:schemeClr val="tx1"/>
              </a:solidFill>
              <a:effectLst/>
              <a:ea typeface="Aptos" panose="020B0004020202020204" pitchFamily="34" charset="0"/>
              <a:cs typeface="Times New Roman" panose="02020603050405020304" pitchFamily="18" charset="0"/>
            </a:endParaRPr>
          </a:p>
          <a:p>
            <a:pPr algn="ctr">
              <a:lnSpc>
                <a:spcPct val="107000"/>
              </a:lnSpc>
              <a:spcAft>
                <a:spcPts val="800"/>
              </a:spcAft>
              <a:buNone/>
            </a:pPr>
            <a:r>
              <a:rPr lang="de-DE" sz="1100" kern="100">
                <a:effectLst/>
                <a:ea typeface="Aptos" panose="020B0004020202020204" pitchFamily="34" charset="0"/>
                <a:cs typeface="Times New Roman" panose="02020603050405020304" pitchFamily="18" charset="0"/>
              </a:rPr>
              <a:t> </a:t>
            </a:r>
            <a:endParaRPr lang="it-IT" sz="1100" kern="100">
              <a:effectLst/>
              <a:ea typeface="Aptos" panose="020B0004020202020204" pitchFamily="34" charset="0"/>
              <a:cs typeface="Times New Roman" panose="02020603050405020304" pitchFamily="18" charset="0"/>
            </a:endParaRPr>
          </a:p>
        </p:txBody>
      </p:sp>
      <p:sp>
        <p:nvSpPr>
          <p:cNvPr id="23" name="Rechteck 22">
            <a:extLst>
              <a:ext uri="{FF2B5EF4-FFF2-40B4-BE49-F238E27FC236}">
                <a16:creationId xmlns:a16="http://schemas.microsoft.com/office/drawing/2014/main" id="{41F7D90A-81D2-28FD-F5C4-C8B9791441D7}"/>
              </a:ext>
            </a:extLst>
          </p:cNvPr>
          <p:cNvSpPr/>
          <p:nvPr/>
        </p:nvSpPr>
        <p:spPr>
          <a:xfrm>
            <a:off x="3928535" y="3033771"/>
            <a:ext cx="2006599" cy="1365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rgbClr val="FFFFFF"/>
                </a:solidFill>
                <a:effectLst/>
                <a:latin typeface="Titillium Web" panose="00000500000000000000" pitchFamily="2" charset="0"/>
                <a:ea typeface="Aptos" panose="020B0004020202020204" pitchFamily="34" charset="0"/>
                <a:cs typeface="Times New Roman" panose="02020603050405020304" pitchFamily="18" charset="0"/>
              </a:rPr>
              <a:t>         </a:t>
            </a:r>
          </a:p>
          <a:p>
            <a:pPr>
              <a:lnSpc>
                <a:spcPct val="107000"/>
              </a:lnSpc>
              <a:spcAft>
                <a:spcPts val="800"/>
              </a:spcAft>
              <a:buNone/>
            </a:pPr>
            <a:r>
              <a:rPr lang="it-IT" sz="800" kern="100">
                <a:solidFill>
                  <a:schemeClr val="tx1"/>
                </a:solidFill>
                <a:latin typeface="Titillium Web" panose="00000500000000000000" pitchFamily="2" charset="0"/>
                <a:ea typeface="Aptos" panose="020B0004020202020204" pitchFamily="34" charset="0"/>
                <a:cs typeface="Times New Roman" panose="02020603050405020304" pitchFamily="18" charset="0"/>
              </a:rPr>
              <a:t>WWW.MEINVEREIN.IT</a:t>
            </a:r>
            <a:endParaRPr lang="it-IT" sz="1000" kern="100">
              <a:solidFill>
                <a:schemeClr val="tx1"/>
              </a:solidFill>
              <a:effectLst/>
              <a:ea typeface="Aptos" panose="020B0004020202020204" pitchFamily="34" charset="0"/>
              <a:cs typeface="Times New Roman" panose="02020603050405020304" pitchFamily="18" charset="0"/>
            </a:endParaRPr>
          </a:p>
          <a:p>
            <a:pPr algn="ctr">
              <a:lnSpc>
                <a:spcPct val="107000"/>
              </a:lnSpc>
              <a:spcAft>
                <a:spcPts val="800"/>
              </a:spcAft>
              <a:buNone/>
            </a:pPr>
            <a:r>
              <a:rPr lang="de-DE" sz="1100" kern="100">
                <a:effectLst/>
                <a:ea typeface="Aptos" panose="020B0004020202020204" pitchFamily="34" charset="0"/>
                <a:cs typeface="Times New Roman" panose="02020603050405020304" pitchFamily="18" charset="0"/>
              </a:rPr>
              <a:t> </a:t>
            </a:r>
            <a:endParaRPr lang="it-IT" sz="1100" kern="100">
              <a:effectLst/>
              <a:ea typeface="Aptos" panose="020B0004020202020204" pitchFamily="34" charset="0"/>
              <a:cs typeface="Times New Roman" panose="02020603050405020304" pitchFamily="18" charset="0"/>
            </a:endParaRPr>
          </a:p>
        </p:txBody>
      </p:sp>
      <p:sp>
        <p:nvSpPr>
          <p:cNvPr id="24" name="Rechteck 23">
            <a:extLst>
              <a:ext uri="{FF2B5EF4-FFF2-40B4-BE49-F238E27FC236}">
                <a16:creationId xmlns:a16="http://schemas.microsoft.com/office/drawing/2014/main" id="{5CF09C5A-EB40-6EA5-868A-0BC011051FB3}"/>
              </a:ext>
            </a:extLst>
          </p:cNvPr>
          <p:cNvSpPr/>
          <p:nvPr/>
        </p:nvSpPr>
        <p:spPr>
          <a:xfrm>
            <a:off x="982129" y="3036636"/>
            <a:ext cx="2006599" cy="1365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rgbClr val="FFFFFF"/>
                </a:solidFill>
                <a:effectLst/>
                <a:latin typeface="Titillium Web" panose="00000500000000000000" pitchFamily="2" charset="0"/>
                <a:ea typeface="Aptos" panose="020B0004020202020204" pitchFamily="34" charset="0"/>
                <a:cs typeface="Times New Roman" panose="02020603050405020304" pitchFamily="18" charset="0"/>
              </a:rPr>
              <a:t>         </a:t>
            </a:r>
          </a:p>
          <a:p>
            <a:pPr>
              <a:lnSpc>
                <a:spcPct val="107000"/>
              </a:lnSpc>
              <a:spcAft>
                <a:spcPts val="800"/>
              </a:spcAft>
              <a:buNone/>
            </a:pPr>
            <a:r>
              <a:rPr lang="it-IT" sz="8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12345678910</a:t>
            </a:r>
            <a:endParaRPr lang="it-IT" sz="1000" kern="100">
              <a:solidFill>
                <a:schemeClr val="tx1"/>
              </a:solidFill>
              <a:effectLst/>
              <a:ea typeface="Aptos" panose="020B0004020202020204" pitchFamily="34" charset="0"/>
              <a:cs typeface="Times New Roman" panose="02020603050405020304" pitchFamily="18" charset="0"/>
            </a:endParaRPr>
          </a:p>
          <a:p>
            <a:pPr algn="ctr">
              <a:lnSpc>
                <a:spcPct val="107000"/>
              </a:lnSpc>
              <a:spcAft>
                <a:spcPts val="800"/>
              </a:spcAft>
              <a:buNone/>
            </a:pPr>
            <a:r>
              <a:rPr lang="de-DE" sz="1100" kern="100">
                <a:effectLst/>
                <a:ea typeface="Aptos" panose="020B0004020202020204" pitchFamily="34" charset="0"/>
                <a:cs typeface="Times New Roman" panose="02020603050405020304" pitchFamily="18" charset="0"/>
              </a:rPr>
              <a:t> </a:t>
            </a:r>
            <a:endParaRPr lang="it-IT" sz="1100" kern="100">
              <a:effectLst/>
              <a:ea typeface="Aptos" panose="020B0004020202020204" pitchFamily="34" charset="0"/>
              <a:cs typeface="Times New Roman" panose="02020603050405020304" pitchFamily="18" charset="0"/>
            </a:endParaRPr>
          </a:p>
        </p:txBody>
      </p:sp>
      <p:sp>
        <p:nvSpPr>
          <p:cNvPr id="25" name="Textfeld 24">
            <a:extLst>
              <a:ext uri="{FF2B5EF4-FFF2-40B4-BE49-F238E27FC236}">
                <a16:creationId xmlns:a16="http://schemas.microsoft.com/office/drawing/2014/main" id="{E53947BC-B072-1017-F336-7C440CB17581}"/>
              </a:ext>
            </a:extLst>
          </p:cNvPr>
          <p:cNvSpPr txBox="1"/>
          <p:nvPr/>
        </p:nvSpPr>
        <p:spPr>
          <a:xfrm>
            <a:off x="6301510" y="2208875"/>
            <a:ext cx="2191985" cy="369332"/>
          </a:xfrm>
          <a:prstGeom prst="rect">
            <a:avLst/>
          </a:prstGeom>
          <a:solidFill>
            <a:srgbClr val="FFFFCC"/>
          </a:solidFill>
          <a:ln>
            <a:solidFill>
              <a:schemeClr val="bg1">
                <a:lumMod val="50000"/>
              </a:schemeClr>
            </a:solidFill>
          </a:ln>
        </p:spPr>
        <p:txBody>
          <a:bodyPr wrap="square" rtlCol="0">
            <a:spAutoFit/>
          </a:bodyPr>
          <a:lstStyle/>
          <a:p>
            <a:r>
              <a:rPr lang="de-DE" sz="900" b="1">
                <a:latin typeface="Calibri" panose="020F0502020204030204" pitchFamily="34" charset="0"/>
                <a:cs typeface="Calibri" panose="020F0502020204030204" pitchFamily="34" charset="0"/>
              </a:rPr>
              <a:t>Datum der Gründungsurkunde sowie der letzten Satzungsänderung</a:t>
            </a:r>
          </a:p>
        </p:txBody>
      </p:sp>
      <p:sp>
        <p:nvSpPr>
          <p:cNvPr id="26" name="Ellipse 25">
            <a:extLst>
              <a:ext uri="{FF2B5EF4-FFF2-40B4-BE49-F238E27FC236}">
                <a16:creationId xmlns:a16="http://schemas.microsoft.com/office/drawing/2014/main" id="{22793A7B-7A14-3146-71F9-0971194B2F12}"/>
              </a:ext>
            </a:extLst>
          </p:cNvPr>
          <p:cNvSpPr/>
          <p:nvPr/>
        </p:nvSpPr>
        <p:spPr bwMode="auto">
          <a:xfrm>
            <a:off x="6139568" y="2684067"/>
            <a:ext cx="2309281" cy="389976"/>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7" name="Pfeil: nach rechts 26">
            <a:extLst>
              <a:ext uri="{FF2B5EF4-FFF2-40B4-BE49-F238E27FC236}">
                <a16:creationId xmlns:a16="http://schemas.microsoft.com/office/drawing/2014/main" id="{2F420690-2605-8AF5-2D42-966B26001604}"/>
              </a:ext>
            </a:extLst>
          </p:cNvPr>
          <p:cNvSpPr/>
          <p:nvPr/>
        </p:nvSpPr>
        <p:spPr bwMode="auto">
          <a:xfrm rot="5400000">
            <a:off x="7332538" y="2603774"/>
            <a:ext cx="101844" cy="45719"/>
          </a:xfrm>
          <a:prstGeom prst="rightArrow">
            <a:avLst/>
          </a:prstGeom>
          <a:solidFill>
            <a:srgbClr val="FF505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anose="02020603050405020304" pitchFamily="18" charset="0"/>
            </a:endParaRPr>
          </a:p>
        </p:txBody>
      </p:sp>
      <p:pic>
        <p:nvPicPr>
          <p:cNvPr id="31" name="Grafik 30">
            <a:extLst>
              <a:ext uri="{FF2B5EF4-FFF2-40B4-BE49-F238E27FC236}">
                <a16:creationId xmlns:a16="http://schemas.microsoft.com/office/drawing/2014/main" id="{6236E874-3676-B0DE-5A57-1ADE21458206}"/>
              </a:ext>
            </a:extLst>
          </p:cNvPr>
          <p:cNvPicPr>
            <a:picLocks noChangeAspect="1"/>
          </p:cNvPicPr>
          <p:nvPr/>
        </p:nvPicPr>
        <p:blipFill>
          <a:blip r:embed="rId5">
            <a:extLst>
              <a:ext uri="{28A0092B-C50C-407E-A947-70E740481C1C}">
                <a14:useLocalDpi xmlns:a14="http://schemas.microsoft.com/office/drawing/2010/main" val="0"/>
              </a:ext>
            </a:extLst>
          </a:blip>
          <a:srcRect l="1" r="10787"/>
          <a:stretch>
            <a:fillRect/>
          </a:stretch>
        </p:blipFill>
        <p:spPr>
          <a:xfrm>
            <a:off x="354689" y="3316653"/>
            <a:ext cx="8446339" cy="1072813"/>
          </a:xfrm>
          <a:prstGeom prst="rect">
            <a:avLst/>
          </a:prstGeom>
        </p:spPr>
      </p:pic>
      <p:sp>
        <p:nvSpPr>
          <p:cNvPr id="32" name="Textfeld 31">
            <a:extLst>
              <a:ext uri="{FF2B5EF4-FFF2-40B4-BE49-F238E27FC236}">
                <a16:creationId xmlns:a16="http://schemas.microsoft.com/office/drawing/2014/main" id="{052175C3-A7F0-E972-04BE-21DA525FCBE6}"/>
              </a:ext>
            </a:extLst>
          </p:cNvPr>
          <p:cNvSpPr txBox="1"/>
          <p:nvPr/>
        </p:nvSpPr>
        <p:spPr>
          <a:xfrm>
            <a:off x="1818213" y="3698172"/>
            <a:ext cx="946149" cy="369332"/>
          </a:xfrm>
          <a:prstGeom prst="rect">
            <a:avLst/>
          </a:prstGeom>
          <a:solidFill>
            <a:srgbClr val="FFFFCC"/>
          </a:solidFill>
          <a:ln>
            <a:solidFill>
              <a:schemeClr val="bg1">
                <a:lumMod val="50000"/>
              </a:schemeClr>
            </a:solidFill>
          </a:ln>
        </p:spPr>
        <p:txBody>
          <a:bodyPr wrap="square" rtlCol="0">
            <a:spAutoFit/>
          </a:bodyPr>
          <a:lstStyle/>
          <a:p>
            <a:r>
              <a:rPr lang="de-DE" sz="900" b="1">
                <a:latin typeface="Calibri" panose="020F0502020204030204" pitchFamily="34" charset="0"/>
                <a:cs typeface="Calibri" panose="020F0502020204030204" pitchFamily="34" charset="0"/>
              </a:rPr>
              <a:t>Rechtssitz der Körperschaft</a:t>
            </a:r>
          </a:p>
        </p:txBody>
      </p:sp>
      <p:sp>
        <p:nvSpPr>
          <p:cNvPr id="33" name="Rechteck 32">
            <a:extLst>
              <a:ext uri="{FF2B5EF4-FFF2-40B4-BE49-F238E27FC236}">
                <a16:creationId xmlns:a16="http://schemas.microsoft.com/office/drawing/2014/main" id="{D4D6C478-86B6-835E-6131-C9AEEDFCEC9A}"/>
              </a:ext>
            </a:extLst>
          </p:cNvPr>
          <p:cNvSpPr/>
          <p:nvPr/>
        </p:nvSpPr>
        <p:spPr>
          <a:xfrm>
            <a:off x="702735" y="4103878"/>
            <a:ext cx="2006599" cy="136502"/>
          </a:xfrm>
          <a:prstGeom prst="rect">
            <a:avLst/>
          </a:prstGeom>
          <a:solidFill>
            <a:srgbClr val="EAEAEA"/>
          </a:solidFill>
          <a:ln>
            <a:solidFill>
              <a:srgbClr val="EAEAEA"/>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rgbClr val="FFFFFF"/>
                </a:solidFill>
                <a:effectLst/>
                <a:latin typeface="Titillium Web" panose="00000500000000000000" pitchFamily="2" charset="0"/>
                <a:ea typeface="Aptos" panose="020B0004020202020204" pitchFamily="34" charset="0"/>
                <a:cs typeface="Times New Roman" panose="02020603050405020304" pitchFamily="18" charset="0"/>
              </a:rPr>
              <a:t>         </a:t>
            </a:r>
          </a:p>
          <a:p>
            <a:pPr>
              <a:lnSpc>
                <a:spcPct val="107000"/>
              </a:lnSpc>
              <a:spcAft>
                <a:spcPts val="800"/>
              </a:spcAft>
              <a:buNone/>
            </a:pPr>
            <a:r>
              <a:rPr lang="it-IT" sz="8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XX</a:t>
            </a:r>
            <a:endParaRPr lang="it-IT" sz="1000" kern="100">
              <a:solidFill>
                <a:schemeClr val="tx1"/>
              </a:solidFill>
              <a:effectLst/>
              <a:ea typeface="Aptos" panose="020B0004020202020204" pitchFamily="34" charset="0"/>
              <a:cs typeface="Times New Roman" panose="02020603050405020304" pitchFamily="18" charset="0"/>
            </a:endParaRPr>
          </a:p>
          <a:p>
            <a:pPr algn="ctr">
              <a:lnSpc>
                <a:spcPct val="107000"/>
              </a:lnSpc>
              <a:spcAft>
                <a:spcPts val="800"/>
              </a:spcAft>
              <a:buNone/>
            </a:pPr>
            <a:r>
              <a:rPr lang="de-DE" sz="1100" kern="100">
                <a:effectLst/>
                <a:ea typeface="Aptos" panose="020B0004020202020204" pitchFamily="34" charset="0"/>
                <a:cs typeface="Times New Roman" panose="02020603050405020304" pitchFamily="18" charset="0"/>
              </a:rPr>
              <a:t> </a:t>
            </a:r>
            <a:endParaRPr lang="it-IT" sz="1100" kern="100">
              <a:effectLst/>
              <a:ea typeface="Aptos" panose="020B0004020202020204" pitchFamily="34" charset="0"/>
              <a:cs typeface="Times New Roman" panose="02020603050405020304" pitchFamily="18" charset="0"/>
            </a:endParaRPr>
          </a:p>
        </p:txBody>
      </p:sp>
      <p:pic>
        <p:nvPicPr>
          <p:cNvPr id="35" name="Grafik 34" descr="Ein Bild, das Text, Screenshot, Schrift, Algebra enthält.&#10;&#10;KI-generierte Inhalte können fehlerhaft sein.">
            <a:extLst>
              <a:ext uri="{FF2B5EF4-FFF2-40B4-BE49-F238E27FC236}">
                <a16:creationId xmlns:a16="http://schemas.microsoft.com/office/drawing/2014/main" id="{9571A6BE-8274-FABB-27FF-DE68DA574F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971" y="4431719"/>
            <a:ext cx="5717810" cy="1736246"/>
          </a:xfrm>
          <a:prstGeom prst="rect">
            <a:avLst/>
          </a:prstGeom>
        </p:spPr>
      </p:pic>
      <p:sp>
        <p:nvSpPr>
          <p:cNvPr id="36" name="Textfeld 35">
            <a:extLst>
              <a:ext uri="{FF2B5EF4-FFF2-40B4-BE49-F238E27FC236}">
                <a16:creationId xmlns:a16="http://schemas.microsoft.com/office/drawing/2014/main" id="{B4089A14-B39D-657B-B9E4-5FDFBB8353CA}"/>
              </a:ext>
            </a:extLst>
          </p:cNvPr>
          <p:cNvSpPr txBox="1"/>
          <p:nvPr/>
        </p:nvSpPr>
        <p:spPr>
          <a:xfrm>
            <a:off x="5974473" y="4980698"/>
            <a:ext cx="2717040" cy="230832"/>
          </a:xfrm>
          <a:prstGeom prst="rect">
            <a:avLst/>
          </a:prstGeom>
          <a:solidFill>
            <a:srgbClr val="FFFFCC"/>
          </a:solidFill>
          <a:ln>
            <a:solidFill>
              <a:schemeClr val="bg1">
                <a:lumMod val="50000"/>
              </a:schemeClr>
            </a:solidFill>
          </a:ln>
        </p:spPr>
        <p:txBody>
          <a:bodyPr wrap="square" rtlCol="0">
            <a:spAutoFit/>
          </a:bodyPr>
          <a:lstStyle/>
          <a:p>
            <a:r>
              <a:rPr lang="de-DE" sz="900" b="1">
                <a:latin typeface="Calibri" panose="020F0502020204030204" pitchFamily="34" charset="0"/>
                <a:cs typeface="Calibri" panose="020F0502020204030204" pitchFamily="34" charset="0"/>
              </a:rPr>
              <a:t>Eingetragene Tätigkeiten von allgemeinem Interesse</a:t>
            </a:r>
          </a:p>
        </p:txBody>
      </p:sp>
      <p:sp>
        <p:nvSpPr>
          <p:cNvPr id="38" name="Textfeld 37">
            <a:extLst>
              <a:ext uri="{FF2B5EF4-FFF2-40B4-BE49-F238E27FC236}">
                <a16:creationId xmlns:a16="http://schemas.microsoft.com/office/drawing/2014/main" id="{5B627C5D-B089-40F9-110E-75174BBA98F8}"/>
              </a:ext>
            </a:extLst>
          </p:cNvPr>
          <p:cNvSpPr txBox="1"/>
          <p:nvPr/>
        </p:nvSpPr>
        <p:spPr>
          <a:xfrm>
            <a:off x="2154229" y="5980028"/>
            <a:ext cx="2417772" cy="230832"/>
          </a:xfrm>
          <a:prstGeom prst="rect">
            <a:avLst/>
          </a:prstGeom>
          <a:solidFill>
            <a:srgbClr val="FFFFCC"/>
          </a:solidFill>
          <a:ln>
            <a:solidFill>
              <a:schemeClr val="bg1">
                <a:lumMod val="50000"/>
              </a:schemeClr>
            </a:solidFill>
          </a:ln>
        </p:spPr>
        <p:txBody>
          <a:bodyPr wrap="square" rtlCol="0">
            <a:spAutoFit/>
          </a:bodyPr>
          <a:lstStyle/>
          <a:p>
            <a:r>
              <a:rPr lang="de-DE" sz="900" b="1">
                <a:latin typeface="Calibri" panose="020F0502020204030204" pitchFamily="34" charset="0"/>
                <a:cs typeface="Calibri" panose="020F0502020204030204" pitchFamily="34" charset="0"/>
              </a:rPr>
              <a:t>Weitere Tätigkeiten statutarisch vorgesehen? </a:t>
            </a:r>
          </a:p>
        </p:txBody>
      </p:sp>
      <p:sp>
        <p:nvSpPr>
          <p:cNvPr id="42" name="Pfeil: nach rechts 41">
            <a:extLst>
              <a:ext uri="{FF2B5EF4-FFF2-40B4-BE49-F238E27FC236}">
                <a16:creationId xmlns:a16="http://schemas.microsoft.com/office/drawing/2014/main" id="{05638362-EDD2-B13B-FDBE-A7DF85393965}"/>
              </a:ext>
            </a:extLst>
          </p:cNvPr>
          <p:cNvSpPr/>
          <p:nvPr/>
        </p:nvSpPr>
        <p:spPr bwMode="auto">
          <a:xfrm rot="10800000">
            <a:off x="2009239" y="6040872"/>
            <a:ext cx="144989" cy="45719"/>
          </a:xfrm>
          <a:prstGeom prst="rightArrow">
            <a:avLst/>
          </a:prstGeom>
          <a:solidFill>
            <a:srgbClr val="FF505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anose="02020603050405020304" pitchFamily="18" charset="0"/>
            </a:endParaRPr>
          </a:p>
        </p:txBody>
      </p:sp>
      <p:sp>
        <p:nvSpPr>
          <p:cNvPr id="44" name="Pfeil: nach rechts 43">
            <a:extLst>
              <a:ext uri="{FF2B5EF4-FFF2-40B4-BE49-F238E27FC236}">
                <a16:creationId xmlns:a16="http://schemas.microsoft.com/office/drawing/2014/main" id="{E243927F-8C8C-4CC9-0356-E5FCB8FC399E}"/>
              </a:ext>
            </a:extLst>
          </p:cNvPr>
          <p:cNvSpPr/>
          <p:nvPr/>
        </p:nvSpPr>
        <p:spPr bwMode="auto">
          <a:xfrm rot="10800000">
            <a:off x="5827183" y="5075948"/>
            <a:ext cx="144989" cy="45719"/>
          </a:xfrm>
          <a:prstGeom prst="rightArrow">
            <a:avLst/>
          </a:prstGeom>
          <a:solidFill>
            <a:srgbClr val="FF505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anose="02020603050405020304" pitchFamily="18" charset="0"/>
            </a:endParaRPr>
          </a:p>
        </p:txBody>
      </p:sp>
      <p:sp>
        <p:nvSpPr>
          <p:cNvPr id="45" name="Rechteck 44">
            <a:extLst>
              <a:ext uri="{FF2B5EF4-FFF2-40B4-BE49-F238E27FC236}">
                <a16:creationId xmlns:a16="http://schemas.microsoft.com/office/drawing/2014/main" id="{0DEEBF1D-6212-D298-23AC-132C0D46D5B6}"/>
              </a:ext>
            </a:extLst>
          </p:cNvPr>
          <p:cNvSpPr/>
          <p:nvPr/>
        </p:nvSpPr>
        <p:spPr>
          <a:xfrm>
            <a:off x="757763" y="1037253"/>
            <a:ext cx="2006599" cy="1535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rgbClr val="FFFFFF"/>
                </a:solidFill>
                <a:effectLst/>
                <a:latin typeface="Titillium Web" panose="00000500000000000000" pitchFamily="2" charset="0"/>
                <a:ea typeface="Aptos" panose="020B0004020202020204" pitchFamily="34" charset="0"/>
                <a:cs typeface="Times New Roman" panose="02020603050405020304" pitchFamily="18" charset="0"/>
              </a:rPr>
              <a:t>         </a:t>
            </a:r>
          </a:p>
          <a:p>
            <a:pPr>
              <a:lnSpc>
                <a:spcPct val="107000"/>
              </a:lnSpc>
              <a:spcAft>
                <a:spcPts val="800"/>
              </a:spcAft>
              <a:buNone/>
            </a:pPr>
            <a:r>
              <a:rPr lang="it-IT" sz="5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MEIN VEREIN EO</a:t>
            </a:r>
            <a:endParaRPr lang="it-IT" sz="500" kern="100">
              <a:solidFill>
                <a:schemeClr val="tx1"/>
              </a:solidFill>
              <a:effectLst/>
              <a:ea typeface="Aptos" panose="020B0004020202020204" pitchFamily="34" charset="0"/>
              <a:cs typeface="Times New Roman" panose="02020603050405020304" pitchFamily="18" charset="0"/>
            </a:endParaRPr>
          </a:p>
          <a:p>
            <a:pPr algn="ctr">
              <a:lnSpc>
                <a:spcPct val="107000"/>
              </a:lnSpc>
              <a:spcAft>
                <a:spcPts val="800"/>
              </a:spcAft>
              <a:buNone/>
            </a:pPr>
            <a:r>
              <a:rPr lang="de-DE" sz="1100" kern="100">
                <a:effectLst/>
                <a:ea typeface="Aptos" panose="020B0004020202020204" pitchFamily="34" charset="0"/>
                <a:cs typeface="Times New Roman" panose="02020603050405020304" pitchFamily="18" charset="0"/>
              </a:rPr>
              <a:t> </a:t>
            </a:r>
            <a:endParaRPr lang="it-IT" sz="1100" kern="100">
              <a:effectLst/>
              <a:ea typeface="Aptos" panose="020B0004020202020204" pitchFamily="34" charset="0"/>
              <a:cs typeface="Times New Roman" panose="02020603050405020304" pitchFamily="18" charset="0"/>
            </a:endParaRPr>
          </a:p>
        </p:txBody>
      </p:sp>
      <p:sp>
        <p:nvSpPr>
          <p:cNvPr id="2" name="Rechteck 1">
            <a:extLst>
              <a:ext uri="{FF2B5EF4-FFF2-40B4-BE49-F238E27FC236}">
                <a16:creationId xmlns:a16="http://schemas.microsoft.com/office/drawing/2014/main" id="{EC175BCC-6FEF-13F3-10CB-F9C1160B0875}"/>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-31-</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1447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6A5392B-8EED-7CAA-033B-971B4E013E51}"/>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5" name="Grafik 4">
            <a:extLst>
              <a:ext uri="{FF2B5EF4-FFF2-40B4-BE49-F238E27FC236}">
                <a16:creationId xmlns:a16="http://schemas.microsoft.com/office/drawing/2014/main" id="{26880AA3-EC2B-B713-2FCA-45A03A1BF49F}"/>
              </a:ext>
            </a:extLst>
          </p:cNvPr>
          <p:cNvPicPr>
            <a:picLocks noChangeAspect="1"/>
          </p:cNvPicPr>
          <p:nvPr/>
        </p:nvPicPr>
        <p:blipFill>
          <a:blip r:embed="rId2"/>
          <a:stretch>
            <a:fillRect/>
          </a:stretch>
        </p:blipFill>
        <p:spPr>
          <a:xfrm>
            <a:off x="8512349" y="6306958"/>
            <a:ext cx="348769" cy="405300"/>
          </a:xfrm>
          <a:prstGeom prst="rect">
            <a:avLst/>
          </a:prstGeom>
        </p:spPr>
      </p:pic>
      <p:pic>
        <p:nvPicPr>
          <p:cNvPr id="7" name="Grafik 6" descr="Ein Bild, das Text, Screenshot, Schrift enthält.&#10;&#10;KI-generierte Inhalte können fehlerhaft sein.">
            <a:extLst>
              <a:ext uri="{FF2B5EF4-FFF2-40B4-BE49-F238E27FC236}">
                <a16:creationId xmlns:a16="http://schemas.microsoft.com/office/drawing/2014/main" id="{37B71FB9-B24E-7626-E5B4-92F98B5A0208}"/>
              </a:ext>
            </a:extLst>
          </p:cNvPr>
          <p:cNvPicPr>
            <a:picLocks noChangeAspect="1"/>
          </p:cNvPicPr>
          <p:nvPr/>
        </p:nvPicPr>
        <p:blipFill>
          <a:blip r:embed="rId3">
            <a:extLst>
              <a:ext uri="{28A0092B-C50C-407E-A947-70E740481C1C}">
                <a14:useLocalDpi xmlns:a14="http://schemas.microsoft.com/office/drawing/2010/main" val="0"/>
              </a:ext>
            </a:extLst>
          </a:blip>
          <a:srcRect t="-455" b="-1"/>
          <a:stretch>
            <a:fillRect/>
          </a:stretch>
        </p:blipFill>
        <p:spPr>
          <a:xfrm>
            <a:off x="695720" y="595885"/>
            <a:ext cx="5269044" cy="5666230"/>
          </a:xfrm>
          <a:prstGeom prst="rect">
            <a:avLst/>
          </a:prstGeom>
        </p:spPr>
      </p:pic>
      <p:pic>
        <p:nvPicPr>
          <p:cNvPr id="9" name="Grafik 8" descr="Ein Bild, das Text, Screenshot, Schrift enthält.&#10;&#10;KI-generierte Inhalte können fehlerhaft sein.">
            <a:extLst>
              <a:ext uri="{FF2B5EF4-FFF2-40B4-BE49-F238E27FC236}">
                <a16:creationId xmlns:a16="http://schemas.microsoft.com/office/drawing/2014/main" id="{94898F21-7DFE-B6BF-CBAE-4C2D1377CFD9}"/>
              </a:ext>
            </a:extLst>
          </p:cNvPr>
          <p:cNvPicPr>
            <a:picLocks noChangeAspect="1"/>
          </p:cNvPicPr>
          <p:nvPr/>
        </p:nvPicPr>
        <p:blipFill>
          <a:blip r:embed="rId4">
            <a:extLst>
              <a:ext uri="{28A0092B-C50C-407E-A947-70E740481C1C}">
                <a14:useLocalDpi xmlns:a14="http://schemas.microsoft.com/office/drawing/2010/main" val="0"/>
              </a:ext>
            </a:extLst>
          </a:blip>
          <a:srcRect t="-524" b="1"/>
          <a:stretch>
            <a:fillRect/>
          </a:stretch>
        </p:blipFill>
        <p:spPr>
          <a:xfrm>
            <a:off x="4555379" y="595885"/>
            <a:ext cx="2885874" cy="5666230"/>
          </a:xfrm>
          <a:prstGeom prst="rect">
            <a:avLst/>
          </a:prstGeom>
        </p:spPr>
      </p:pic>
      <p:sp>
        <p:nvSpPr>
          <p:cNvPr id="10" name="Textfeld 9">
            <a:extLst>
              <a:ext uri="{FF2B5EF4-FFF2-40B4-BE49-F238E27FC236}">
                <a16:creationId xmlns:a16="http://schemas.microsoft.com/office/drawing/2014/main" id="{C94B5804-EBDA-8C9F-BDA1-2B45BAC09466}"/>
              </a:ext>
            </a:extLst>
          </p:cNvPr>
          <p:cNvSpPr txBox="1"/>
          <p:nvPr/>
        </p:nvSpPr>
        <p:spPr>
          <a:xfrm>
            <a:off x="767685" y="665375"/>
            <a:ext cx="1878900" cy="230832"/>
          </a:xfrm>
          <a:prstGeom prst="rect">
            <a:avLst/>
          </a:prstGeom>
          <a:solidFill>
            <a:srgbClr val="FFFFCC"/>
          </a:solidFill>
          <a:ln>
            <a:solidFill>
              <a:schemeClr val="bg1">
                <a:lumMod val="50000"/>
              </a:schemeClr>
            </a:solidFill>
          </a:ln>
        </p:spPr>
        <p:txBody>
          <a:bodyPr wrap="square" rtlCol="0">
            <a:spAutoFit/>
          </a:bodyPr>
          <a:lstStyle/>
          <a:p>
            <a:r>
              <a:rPr lang="de-DE" sz="900" b="1">
                <a:latin typeface="Calibri" panose="020F0502020204030204" pitchFamily="34" charset="0"/>
                <a:cs typeface="Calibri" panose="020F0502020204030204" pitchFamily="34" charset="0"/>
              </a:rPr>
              <a:t>Daten der Personen im Ausschuss</a:t>
            </a:r>
          </a:p>
        </p:txBody>
      </p:sp>
      <p:sp>
        <p:nvSpPr>
          <p:cNvPr id="11" name="Rechteck 10">
            <a:extLst>
              <a:ext uri="{FF2B5EF4-FFF2-40B4-BE49-F238E27FC236}">
                <a16:creationId xmlns:a16="http://schemas.microsoft.com/office/drawing/2014/main" id="{B5462E9D-6802-4A25-8515-50CB53BB39CC}"/>
              </a:ext>
            </a:extLst>
          </p:cNvPr>
          <p:cNvSpPr/>
          <p:nvPr/>
        </p:nvSpPr>
        <p:spPr>
          <a:xfrm>
            <a:off x="1221511" y="1584120"/>
            <a:ext cx="2006599" cy="184567"/>
          </a:xfrm>
          <a:prstGeom prst="rect">
            <a:avLst/>
          </a:prstGeom>
          <a:solidFill>
            <a:srgbClr val="EAEAEA"/>
          </a:solidFill>
          <a:ln>
            <a:solidFill>
              <a:srgbClr val="EAEAEA"/>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rgbClr val="FFFFFF"/>
                </a:solidFill>
                <a:effectLst/>
                <a:latin typeface="Titillium Web" panose="00000500000000000000" pitchFamily="2" charset="0"/>
                <a:ea typeface="Aptos" panose="020B0004020202020204" pitchFamily="34" charset="0"/>
                <a:cs typeface="Times New Roman" panose="02020603050405020304" pitchFamily="18" charset="0"/>
              </a:rPr>
              <a:t>         </a:t>
            </a:r>
          </a:p>
          <a:p>
            <a:pPr>
              <a:lnSpc>
                <a:spcPct val="150000"/>
              </a:lnSpc>
              <a:spcAft>
                <a:spcPts val="800"/>
              </a:spcAft>
              <a:buNone/>
            </a:pPr>
            <a:r>
              <a:rPr lang="it-IT" sz="8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MAX</a:t>
            </a:r>
            <a:endParaRPr lang="it-IT" sz="1000" kern="100">
              <a:solidFill>
                <a:schemeClr val="tx1"/>
              </a:solidFill>
              <a:effectLst/>
              <a:ea typeface="Aptos" panose="020B0004020202020204" pitchFamily="34" charset="0"/>
              <a:cs typeface="Times New Roman" panose="02020603050405020304" pitchFamily="18" charset="0"/>
            </a:endParaRPr>
          </a:p>
          <a:p>
            <a:pPr algn="ctr">
              <a:lnSpc>
                <a:spcPct val="107000"/>
              </a:lnSpc>
              <a:spcAft>
                <a:spcPts val="800"/>
              </a:spcAft>
              <a:buNone/>
            </a:pPr>
            <a:r>
              <a:rPr lang="de-DE" sz="1100" kern="100">
                <a:effectLst/>
                <a:ea typeface="Aptos" panose="020B0004020202020204" pitchFamily="34" charset="0"/>
                <a:cs typeface="Times New Roman" panose="02020603050405020304" pitchFamily="18" charset="0"/>
              </a:rPr>
              <a:t> </a:t>
            </a:r>
            <a:endParaRPr lang="it-IT" sz="1100" kern="100">
              <a:effectLst/>
              <a:ea typeface="Aptos" panose="020B0004020202020204" pitchFamily="34" charset="0"/>
              <a:cs typeface="Times New Roman" panose="02020603050405020304" pitchFamily="18" charset="0"/>
            </a:endParaRPr>
          </a:p>
        </p:txBody>
      </p:sp>
      <p:sp>
        <p:nvSpPr>
          <p:cNvPr id="12" name="Rechteck 11">
            <a:extLst>
              <a:ext uri="{FF2B5EF4-FFF2-40B4-BE49-F238E27FC236}">
                <a16:creationId xmlns:a16="http://schemas.microsoft.com/office/drawing/2014/main" id="{63BBD43D-6A80-C569-82DF-5823E55B7E06}"/>
              </a:ext>
            </a:extLst>
          </p:cNvPr>
          <p:cNvSpPr/>
          <p:nvPr/>
        </p:nvSpPr>
        <p:spPr>
          <a:xfrm>
            <a:off x="1557869" y="1402961"/>
            <a:ext cx="2205564" cy="162305"/>
          </a:xfrm>
          <a:prstGeom prst="rect">
            <a:avLst/>
          </a:prstGeom>
          <a:solidFill>
            <a:srgbClr val="EAEAEA"/>
          </a:solidFill>
          <a:ln>
            <a:solidFill>
              <a:srgbClr val="EAEAEA"/>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800" kern="100">
                <a:solidFill>
                  <a:schemeClr val="tx1"/>
                </a:solidFill>
                <a:latin typeface="Titillium Web" panose="00000500000000000000" pitchFamily="2" charset="0"/>
                <a:cs typeface="Times New Roman" panose="02020603050405020304" pitchFamily="18" charset="0"/>
              </a:rPr>
              <a:t>MSTMXA70A01A952G </a:t>
            </a:r>
            <a:r>
              <a:rPr lang="de-DE" sz="1100" kern="100">
                <a:effectLst/>
                <a:ea typeface="Aptos" panose="020B0004020202020204" pitchFamily="34" charset="0"/>
                <a:cs typeface="Times New Roman" panose="02020603050405020304" pitchFamily="18" charset="0"/>
              </a:rPr>
              <a:t> </a:t>
            </a:r>
            <a:endParaRPr lang="it-IT" sz="1100" kern="100">
              <a:effectLst/>
              <a:ea typeface="Aptos" panose="020B0004020202020204" pitchFamily="34" charset="0"/>
              <a:cs typeface="Times New Roman" panose="02020603050405020304" pitchFamily="18" charset="0"/>
            </a:endParaRPr>
          </a:p>
        </p:txBody>
      </p:sp>
      <p:sp>
        <p:nvSpPr>
          <p:cNvPr id="14" name="Rechteck 13">
            <a:extLst>
              <a:ext uri="{FF2B5EF4-FFF2-40B4-BE49-F238E27FC236}">
                <a16:creationId xmlns:a16="http://schemas.microsoft.com/office/drawing/2014/main" id="{8E19BF6E-83B3-05A0-2602-56BAA2112DC7}"/>
              </a:ext>
            </a:extLst>
          </p:cNvPr>
          <p:cNvSpPr/>
          <p:nvPr/>
        </p:nvSpPr>
        <p:spPr>
          <a:xfrm>
            <a:off x="1388532" y="1773657"/>
            <a:ext cx="2006599" cy="136502"/>
          </a:xfrm>
          <a:prstGeom prst="rect">
            <a:avLst/>
          </a:prstGeom>
          <a:solidFill>
            <a:srgbClr val="EAEAEA"/>
          </a:solidFill>
          <a:ln>
            <a:solidFill>
              <a:srgbClr val="EAEAEA"/>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rgbClr val="FFFFFF"/>
                </a:solidFill>
                <a:effectLst/>
                <a:latin typeface="Titillium Web" panose="00000500000000000000" pitchFamily="2" charset="0"/>
                <a:ea typeface="Aptos" panose="020B0004020202020204" pitchFamily="34" charset="0"/>
                <a:cs typeface="Times New Roman" panose="02020603050405020304" pitchFamily="18" charset="0"/>
              </a:rPr>
              <a:t>         </a:t>
            </a:r>
          </a:p>
          <a:p>
            <a:pPr>
              <a:lnSpc>
                <a:spcPct val="107000"/>
              </a:lnSpc>
              <a:spcAft>
                <a:spcPts val="800"/>
              </a:spcAft>
              <a:buNone/>
            </a:pPr>
            <a:r>
              <a:rPr lang="it-IT" sz="8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MUSTERMANN</a:t>
            </a:r>
            <a:endParaRPr lang="it-IT" sz="1000" kern="100">
              <a:solidFill>
                <a:schemeClr val="tx1"/>
              </a:solidFill>
              <a:effectLst/>
              <a:ea typeface="Aptos" panose="020B0004020202020204" pitchFamily="34" charset="0"/>
              <a:cs typeface="Times New Roman" panose="02020603050405020304" pitchFamily="18" charset="0"/>
            </a:endParaRPr>
          </a:p>
          <a:p>
            <a:pPr algn="ctr">
              <a:lnSpc>
                <a:spcPct val="107000"/>
              </a:lnSpc>
              <a:spcAft>
                <a:spcPts val="800"/>
              </a:spcAft>
              <a:buNone/>
            </a:pPr>
            <a:r>
              <a:rPr lang="de-DE" sz="1100" kern="100">
                <a:effectLst/>
                <a:ea typeface="Aptos" panose="020B0004020202020204" pitchFamily="34" charset="0"/>
                <a:cs typeface="Times New Roman" panose="02020603050405020304" pitchFamily="18" charset="0"/>
              </a:rPr>
              <a:t> </a:t>
            </a:r>
            <a:endParaRPr lang="it-IT" sz="1100" kern="100">
              <a:effectLst/>
              <a:ea typeface="Aptos" panose="020B0004020202020204" pitchFamily="34" charset="0"/>
              <a:cs typeface="Times New Roman" panose="02020603050405020304" pitchFamily="18" charset="0"/>
            </a:endParaRPr>
          </a:p>
        </p:txBody>
      </p:sp>
      <p:sp>
        <p:nvSpPr>
          <p:cNvPr id="22" name="Pfeil: nach rechts 21">
            <a:extLst>
              <a:ext uri="{FF2B5EF4-FFF2-40B4-BE49-F238E27FC236}">
                <a16:creationId xmlns:a16="http://schemas.microsoft.com/office/drawing/2014/main" id="{3AA0170B-0740-5EBA-82D7-DA8533BBDA4F}"/>
              </a:ext>
            </a:extLst>
          </p:cNvPr>
          <p:cNvSpPr/>
          <p:nvPr/>
        </p:nvSpPr>
        <p:spPr bwMode="auto">
          <a:xfrm rot="8455881">
            <a:off x="6291607" y="1422631"/>
            <a:ext cx="557312" cy="46736"/>
          </a:xfrm>
          <a:prstGeom prst="rightArrow">
            <a:avLst/>
          </a:prstGeom>
          <a:solidFill>
            <a:srgbClr val="FF505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anose="02020603050405020304" pitchFamily="18" charset="0"/>
            </a:endParaRPr>
          </a:p>
        </p:txBody>
      </p:sp>
      <p:sp>
        <p:nvSpPr>
          <p:cNvPr id="21" name="Pfeil: nach rechts 20">
            <a:extLst>
              <a:ext uri="{FF2B5EF4-FFF2-40B4-BE49-F238E27FC236}">
                <a16:creationId xmlns:a16="http://schemas.microsoft.com/office/drawing/2014/main" id="{B0681181-8957-F214-F998-5B8A5E08DB5B}"/>
              </a:ext>
            </a:extLst>
          </p:cNvPr>
          <p:cNvSpPr/>
          <p:nvPr/>
        </p:nvSpPr>
        <p:spPr bwMode="auto">
          <a:xfrm rot="11253953">
            <a:off x="5753529" y="1093493"/>
            <a:ext cx="872424" cy="45719"/>
          </a:xfrm>
          <a:prstGeom prst="rightArrow">
            <a:avLst/>
          </a:prstGeom>
          <a:solidFill>
            <a:srgbClr val="FF505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anose="02020603050405020304" pitchFamily="18" charset="0"/>
            </a:endParaRPr>
          </a:p>
        </p:txBody>
      </p:sp>
      <p:sp>
        <p:nvSpPr>
          <p:cNvPr id="24" name="Rechteck 23">
            <a:extLst>
              <a:ext uri="{FF2B5EF4-FFF2-40B4-BE49-F238E27FC236}">
                <a16:creationId xmlns:a16="http://schemas.microsoft.com/office/drawing/2014/main" id="{478D3122-725F-068E-4772-BCE09D3738A5}"/>
              </a:ext>
            </a:extLst>
          </p:cNvPr>
          <p:cNvSpPr/>
          <p:nvPr/>
        </p:nvSpPr>
        <p:spPr>
          <a:xfrm>
            <a:off x="1240365" y="3098356"/>
            <a:ext cx="2006599" cy="136502"/>
          </a:xfrm>
          <a:prstGeom prst="rect">
            <a:avLst/>
          </a:prstGeom>
          <a:solidFill>
            <a:srgbClr val="EAEAEA"/>
          </a:solidFill>
          <a:ln>
            <a:solidFill>
              <a:srgbClr val="EAEAEA"/>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rgbClr val="FFFFFF"/>
                </a:solidFill>
                <a:effectLst/>
                <a:latin typeface="Titillium Web" panose="00000500000000000000" pitchFamily="2" charset="0"/>
                <a:ea typeface="Aptos" panose="020B0004020202020204" pitchFamily="34" charset="0"/>
                <a:cs typeface="Times New Roman" panose="02020603050405020304" pitchFamily="18" charset="0"/>
              </a:rPr>
              <a:t>         </a:t>
            </a:r>
          </a:p>
          <a:p>
            <a:pPr>
              <a:lnSpc>
                <a:spcPct val="107000"/>
              </a:lnSpc>
              <a:spcAft>
                <a:spcPts val="800"/>
              </a:spcAft>
              <a:buNone/>
            </a:pPr>
            <a:r>
              <a:rPr lang="it-IT" sz="800" kern="100">
                <a:solidFill>
                  <a:schemeClr val="tx1"/>
                </a:solidFill>
                <a:latin typeface="Titillium Web" panose="00000500000000000000" pitchFamily="2" charset="0"/>
                <a:ea typeface="Aptos" panose="020B0004020202020204" pitchFamily="34" charset="0"/>
                <a:cs typeface="Times New Roman" panose="02020603050405020304" pitchFamily="18" charset="0"/>
              </a:rPr>
              <a:t>STEFANIA</a:t>
            </a:r>
            <a:endParaRPr lang="it-IT" sz="1000" kern="100">
              <a:solidFill>
                <a:schemeClr val="tx1"/>
              </a:solidFill>
              <a:effectLst/>
              <a:ea typeface="Aptos" panose="020B0004020202020204" pitchFamily="34" charset="0"/>
              <a:cs typeface="Times New Roman" panose="02020603050405020304" pitchFamily="18" charset="0"/>
            </a:endParaRPr>
          </a:p>
          <a:p>
            <a:pPr algn="ctr">
              <a:lnSpc>
                <a:spcPct val="107000"/>
              </a:lnSpc>
              <a:spcAft>
                <a:spcPts val="800"/>
              </a:spcAft>
              <a:buNone/>
            </a:pPr>
            <a:r>
              <a:rPr lang="de-DE" sz="1100" kern="100">
                <a:effectLst/>
                <a:ea typeface="Aptos" panose="020B0004020202020204" pitchFamily="34" charset="0"/>
                <a:cs typeface="Times New Roman" panose="02020603050405020304" pitchFamily="18" charset="0"/>
              </a:rPr>
              <a:t> </a:t>
            </a:r>
            <a:endParaRPr lang="it-IT" sz="1100" kern="100">
              <a:effectLst/>
              <a:ea typeface="Aptos" panose="020B0004020202020204" pitchFamily="34" charset="0"/>
              <a:cs typeface="Times New Roman" panose="02020603050405020304" pitchFamily="18" charset="0"/>
            </a:endParaRPr>
          </a:p>
        </p:txBody>
      </p:sp>
      <p:sp>
        <p:nvSpPr>
          <p:cNvPr id="25" name="Rechteck 24">
            <a:extLst>
              <a:ext uri="{FF2B5EF4-FFF2-40B4-BE49-F238E27FC236}">
                <a16:creationId xmlns:a16="http://schemas.microsoft.com/office/drawing/2014/main" id="{6C6C4A51-6FDB-597D-AFC4-2872742C9719}"/>
              </a:ext>
            </a:extLst>
          </p:cNvPr>
          <p:cNvSpPr/>
          <p:nvPr/>
        </p:nvSpPr>
        <p:spPr>
          <a:xfrm>
            <a:off x="1304716" y="3372834"/>
            <a:ext cx="2006599" cy="136502"/>
          </a:xfrm>
          <a:prstGeom prst="rect">
            <a:avLst/>
          </a:prstGeom>
          <a:solidFill>
            <a:srgbClr val="EAEAEA"/>
          </a:solidFill>
          <a:ln>
            <a:solidFill>
              <a:srgbClr val="EAEAEA"/>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endParaRPr lang="it-IT" sz="1000" kern="100">
              <a:solidFill>
                <a:schemeClr val="tx1"/>
              </a:solidFill>
              <a:effectLst/>
              <a:ea typeface="Aptos" panose="020B0004020202020204" pitchFamily="34" charset="0"/>
              <a:cs typeface="Times New Roman" panose="02020603050405020304" pitchFamily="18" charset="0"/>
            </a:endParaRPr>
          </a:p>
          <a:p>
            <a:pPr algn="ctr">
              <a:lnSpc>
                <a:spcPct val="107000"/>
              </a:lnSpc>
              <a:spcAft>
                <a:spcPts val="800"/>
              </a:spcAft>
              <a:buNone/>
            </a:pPr>
            <a:r>
              <a:rPr lang="de-DE" sz="1100" kern="100">
                <a:effectLst/>
                <a:ea typeface="Aptos" panose="020B0004020202020204" pitchFamily="34" charset="0"/>
                <a:cs typeface="Times New Roman" panose="02020603050405020304" pitchFamily="18" charset="0"/>
              </a:rPr>
              <a:t> </a:t>
            </a:r>
            <a:endParaRPr lang="it-IT" sz="1100" kern="100">
              <a:effectLst/>
              <a:ea typeface="Aptos" panose="020B0004020202020204" pitchFamily="34" charset="0"/>
              <a:cs typeface="Times New Roman" panose="02020603050405020304" pitchFamily="18" charset="0"/>
            </a:endParaRPr>
          </a:p>
        </p:txBody>
      </p:sp>
      <p:sp>
        <p:nvSpPr>
          <p:cNvPr id="26" name="Rechteck 25">
            <a:extLst>
              <a:ext uri="{FF2B5EF4-FFF2-40B4-BE49-F238E27FC236}">
                <a16:creationId xmlns:a16="http://schemas.microsoft.com/office/drawing/2014/main" id="{75B61662-4558-FA49-FC74-BC2FD8470A97}"/>
              </a:ext>
            </a:extLst>
          </p:cNvPr>
          <p:cNvSpPr/>
          <p:nvPr/>
        </p:nvSpPr>
        <p:spPr>
          <a:xfrm>
            <a:off x="1384299" y="3259222"/>
            <a:ext cx="2006599" cy="136502"/>
          </a:xfrm>
          <a:prstGeom prst="rect">
            <a:avLst/>
          </a:prstGeom>
          <a:solidFill>
            <a:srgbClr val="EAEAEA"/>
          </a:solidFill>
          <a:ln>
            <a:solidFill>
              <a:srgbClr val="EAEAEA"/>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rgbClr val="FFFFFF"/>
                </a:solidFill>
                <a:effectLst/>
                <a:latin typeface="Titillium Web" panose="00000500000000000000" pitchFamily="2" charset="0"/>
                <a:ea typeface="Aptos" panose="020B0004020202020204" pitchFamily="34" charset="0"/>
                <a:cs typeface="Times New Roman" panose="02020603050405020304" pitchFamily="18" charset="0"/>
              </a:rPr>
              <a:t>         </a:t>
            </a:r>
          </a:p>
          <a:p>
            <a:pPr>
              <a:lnSpc>
                <a:spcPct val="107000"/>
              </a:lnSpc>
              <a:spcAft>
                <a:spcPts val="800"/>
              </a:spcAft>
              <a:buNone/>
            </a:pPr>
            <a:r>
              <a:rPr lang="it-IT" sz="8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VALERI</a:t>
            </a:r>
            <a:endParaRPr lang="it-IT" sz="1000" kern="100">
              <a:solidFill>
                <a:schemeClr val="tx1"/>
              </a:solidFill>
              <a:effectLst/>
              <a:ea typeface="Aptos" panose="020B0004020202020204" pitchFamily="34" charset="0"/>
              <a:cs typeface="Times New Roman" panose="02020603050405020304" pitchFamily="18" charset="0"/>
            </a:endParaRPr>
          </a:p>
          <a:p>
            <a:pPr algn="ctr">
              <a:lnSpc>
                <a:spcPct val="107000"/>
              </a:lnSpc>
              <a:spcAft>
                <a:spcPts val="800"/>
              </a:spcAft>
              <a:buNone/>
            </a:pPr>
            <a:r>
              <a:rPr lang="de-DE" sz="1100" kern="100">
                <a:effectLst/>
                <a:ea typeface="Aptos" panose="020B0004020202020204" pitchFamily="34" charset="0"/>
                <a:cs typeface="Times New Roman" panose="02020603050405020304" pitchFamily="18" charset="0"/>
              </a:rPr>
              <a:t> </a:t>
            </a:r>
            <a:endParaRPr lang="it-IT" sz="1100" kern="100">
              <a:effectLst/>
              <a:ea typeface="Aptos" panose="020B0004020202020204" pitchFamily="34" charset="0"/>
              <a:cs typeface="Times New Roman" panose="02020603050405020304" pitchFamily="18" charset="0"/>
            </a:endParaRPr>
          </a:p>
        </p:txBody>
      </p:sp>
      <p:sp>
        <p:nvSpPr>
          <p:cNvPr id="27" name="Textfeld 26">
            <a:extLst>
              <a:ext uri="{FF2B5EF4-FFF2-40B4-BE49-F238E27FC236}">
                <a16:creationId xmlns:a16="http://schemas.microsoft.com/office/drawing/2014/main" id="{72A40D1B-60D7-FC9B-23C6-D50361FDE300}"/>
              </a:ext>
            </a:extLst>
          </p:cNvPr>
          <p:cNvSpPr txBox="1"/>
          <p:nvPr/>
        </p:nvSpPr>
        <p:spPr>
          <a:xfrm>
            <a:off x="5985305" y="2938464"/>
            <a:ext cx="1287874" cy="230832"/>
          </a:xfrm>
          <a:prstGeom prst="rect">
            <a:avLst/>
          </a:prstGeom>
          <a:solidFill>
            <a:srgbClr val="FFFFCC"/>
          </a:solidFill>
          <a:ln>
            <a:solidFill>
              <a:schemeClr val="bg1">
                <a:lumMod val="50000"/>
              </a:schemeClr>
            </a:solidFill>
          </a:ln>
        </p:spPr>
        <p:txBody>
          <a:bodyPr wrap="square" rtlCol="0">
            <a:spAutoFit/>
          </a:bodyPr>
          <a:lstStyle/>
          <a:p>
            <a:r>
              <a:rPr lang="de-DE" sz="900" b="1">
                <a:latin typeface="Calibri" panose="020F0502020204030204" pitchFamily="34" charset="0"/>
                <a:cs typeface="Calibri" panose="020F0502020204030204" pitchFamily="34" charset="0"/>
              </a:rPr>
              <a:t>Datum der Ernennung</a:t>
            </a:r>
          </a:p>
        </p:txBody>
      </p:sp>
      <p:sp>
        <p:nvSpPr>
          <p:cNvPr id="28" name="Ellipse 27">
            <a:extLst>
              <a:ext uri="{FF2B5EF4-FFF2-40B4-BE49-F238E27FC236}">
                <a16:creationId xmlns:a16="http://schemas.microsoft.com/office/drawing/2014/main" id="{44609D27-9770-35EE-FEB0-B1B9AE726A00}"/>
              </a:ext>
            </a:extLst>
          </p:cNvPr>
          <p:cNvSpPr/>
          <p:nvPr/>
        </p:nvSpPr>
        <p:spPr bwMode="auto">
          <a:xfrm>
            <a:off x="5302514" y="2915284"/>
            <a:ext cx="607221" cy="183072"/>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30" name="Pfeil: nach rechts 29">
            <a:extLst>
              <a:ext uri="{FF2B5EF4-FFF2-40B4-BE49-F238E27FC236}">
                <a16:creationId xmlns:a16="http://schemas.microsoft.com/office/drawing/2014/main" id="{E54C554A-B182-C65B-4593-F34A52556F5A}"/>
              </a:ext>
            </a:extLst>
          </p:cNvPr>
          <p:cNvSpPr/>
          <p:nvPr/>
        </p:nvSpPr>
        <p:spPr bwMode="auto">
          <a:xfrm rot="10800000">
            <a:off x="2071810" y="1316993"/>
            <a:ext cx="144989" cy="45719"/>
          </a:xfrm>
          <a:prstGeom prst="rightArrow">
            <a:avLst/>
          </a:prstGeom>
          <a:solidFill>
            <a:srgbClr val="FF505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anose="02020603050405020304" pitchFamily="18" charset="0"/>
            </a:endParaRPr>
          </a:p>
        </p:txBody>
      </p:sp>
      <p:sp>
        <p:nvSpPr>
          <p:cNvPr id="18" name="Textfeld 17">
            <a:extLst>
              <a:ext uri="{FF2B5EF4-FFF2-40B4-BE49-F238E27FC236}">
                <a16:creationId xmlns:a16="http://schemas.microsoft.com/office/drawing/2014/main" id="{414A45B2-6B93-136B-A7F5-E47AEBF4D151}"/>
              </a:ext>
            </a:extLst>
          </p:cNvPr>
          <p:cNvSpPr txBox="1"/>
          <p:nvPr/>
        </p:nvSpPr>
        <p:spPr>
          <a:xfrm>
            <a:off x="2165473" y="1203997"/>
            <a:ext cx="1878901" cy="230832"/>
          </a:xfrm>
          <a:prstGeom prst="rect">
            <a:avLst/>
          </a:prstGeom>
          <a:solidFill>
            <a:srgbClr val="FFFFCC"/>
          </a:solidFill>
          <a:ln>
            <a:solidFill>
              <a:schemeClr val="bg1">
                <a:lumMod val="50000"/>
              </a:schemeClr>
            </a:solidFill>
          </a:ln>
        </p:spPr>
        <p:txBody>
          <a:bodyPr wrap="square" rtlCol="0">
            <a:spAutoFit/>
          </a:bodyPr>
          <a:lstStyle/>
          <a:p>
            <a:r>
              <a:rPr lang="de-DE" sz="900" b="1">
                <a:latin typeface="Calibri" panose="020F0502020204030204" pitchFamily="34" charset="0"/>
                <a:cs typeface="Calibri" panose="020F0502020204030204" pitchFamily="34" charset="0"/>
              </a:rPr>
              <a:t>Gesetzliche/r Vertreter/in (ja/nein)</a:t>
            </a:r>
          </a:p>
        </p:txBody>
      </p:sp>
      <p:sp>
        <p:nvSpPr>
          <p:cNvPr id="31" name="Rechteck 30">
            <a:extLst>
              <a:ext uri="{FF2B5EF4-FFF2-40B4-BE49-F238E27FC236}">
                <a16:creationId xmlns:a16="http://schemas.microsoft.com/office/drawing/2014/main" id="{5B97EC14-9791-739C-E838-61B22933CF2F}"/>
              </a:ext>
            </a:extLst>
          </p:cNvPr>
          <p:cNvSpPr/>
          <p:nvPr/>
        </p:nvSpPr>
        <p:spPr>
          <a:xfrm>
            <a:off x="1388532" y="4120762"/>
            <a:ext cx="2006599" cy="179934"/>
          </a:xfrm>
          <a:prstGeom prst="rect">
            <a:avLst/>
          </a:prstGeom>
          <a:solidFill>
            <a:srgbClr val="EAEAEA"/>
          </a:solidFill>
          <a:ln>
            <a:solidFill>
              <a:srgbClr val="EAEAEA"/>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rgbClr val="FFFFFF"/>
                </a:solidFill>
                <a:effectLst/>
                <a:latin typeface="Titillium Web" panose="00000500000000000000" pitchFamily="2" charset="0"/>
                <a:ea typeface="Aptos" panose="020B0004020202020204" pitchFamily="34" charset="0"/>
                <a:cs typeface="Times New Roman" panose="02020603050405020304" pitchFamily="18" charset="0"/>
              </a:rPr>
              <a:t>         </a:t>
            </a:r>
          </a:p>
          <a:p>
            <a:pPr>
              <a:lnSpc>
                <a:spcPct val="107000"/>
              </a:lnSpc>
              <a:spcAft>
                <a:spcPts val="800"/>
              </a:spcAft>
              <a:buNone/>
            </a:pPr>
            <a:r>
              <a:rPr lang="it-IT" sz="800" kern="100">
                <a:solidFill>
                  <a:schemeClr val="tx1"/>
                </a:solidFill>
                <a:latin typeface="Titillium Web" panose="00000500000000000000" pitchFamily="2" charset="0"/>
                <a:ea typeface="Aptos" panose="020B0004020202020204" pitchFamily="34" charset="0"/>
                <a:cs typeface="Times New Roman" panose="02020603050405020304" pitchFamily="18" charset="0"/>
              </a:rPr>
              <a:t>STOLL</a:t>
            </a:r>
          </a:p>
          <a:p>
            <a:pPr>
              <a:lnSpc>
                <a:spcPct val="107000"/>
              </a:lnSpc>
              <a:spcAft>
                <a:spcPts val="800"/>
              </a:spcAft>
              <a:buNone/>
            </a:pPr>
            <a:r>
              <a:rPr lang="de-DE" sz="1100" kern="100">
                <a:effectLst/>
                <a:ea typeface="Aptos" panose="020B0004020202020204" pitchFamily="34" charset="0"/>
                <a:cs typeface="Times New Roman" panose="02020603050405020304" pitchFamily="18" charset="0"/>
              </a:rPr>
              <a:t> </a:t>
            </a:r>
            <a:endParaRPr lang="it-IT" sz="1100" kern="100">
              <a:effectLst/>
              <a:ea typeface="Aptos" panose="020B0004020202020204" pitchFamily="34" charset="0"/>
              <a:cs typeface="Times New Roman" panose="02020603050405020304" pitchFamily="18" charset="0"/>
            </a:endParaRPr>
          </a:p>
        </p:txBody>
      </p:sp>
      <p:sp>
        <p:nvSpPr>
          <p:cNvPr id="32" name="Rechteck 31">
            <a:extLst>
              <a:ext uri="{FF2B5EF4-FFF2-40B4-BE49-F238E27FC236}">
                <a16:creationId xmlns:a16="http://schemas.microsoft.com/office/drawing/2014/main" id="{5B45E9A3-EAF0-17DE-93C3-C8C10750D043}"/>
              </a:ext>
            </a:extLst>
          </p:cNvPr>
          <p:cNvSpPr/>
          <p:nvPr/>
        </p:nvSpPr>
        <p:spPr>
          <a:xfrm>
            <a:off x="1236136" y="3978943"/>
            <a:ext cx="2006599" cy="136502"/>
          </a:xfrm>
          <a:prstGeom prst="rect">
            <a:avLst/>
          </a:prstGeom>
          <a:solidFill>
            <a:srgbClr val="EAEAEA"/>
          </a:solidFill>
          <a:ln>
            <a:solidFill>
              <a:srgbClr val="EAEAEA"/>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rgbClr val="FFFFFF"/>
                </a:solidFill>
                <a:effectLst/>
                <a:latin typeface="Titillium Web" panose="00000500000000000000" pitchFamily="2" charset="0"/>
                <a:ea typeface="Aptos" panose="020B0004020202020204" pitchFamily="34" charset="0"/>
                <a:cs typeface="Times New Roman" panose="02020603050405020304" pitchFamily="18" charset="0"/>
              </a:rPr>
              <a:t>         </a:t>
            </a:r>
          </a:p>
          <a:p>
            <a:pPr>
              <a:lnSpc>
                <a:spcPct val="107000"/>
              </a:lnSpc>
              <a:spcAft>
                <a:spcPts val="800"/>
              </a:spcAft>
              <a:buNone/>
            </a:pPr>
            <a:r>
              <a:rPr lang="it-IT" sz="8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PHILIPP</a:t>
            </a:r>
            <a:endParaRPr lang="it-IT" sz="1100" kern="100">
              <a:solidFill>
                <a:schemeClr val="tx1"/>
              </a:solidFill>
              <a:latin typeface="Titillium Web" panose="00000500000000000000" pitchFamily="2" charset="0"/>
              <a:ea typeface="Aptos" panose="020B0004020202020204" pitchFamily="34" charset="0"/>
              <a:cs typeface="Times New Roman" panose="02020603050405020304" pitchFamily="18" charset="0"/>
            </a:endParaRPr>
          </a:p>
          <a:p>
            <a:pPr>
              <a:lnSpc>
                <a:spcPct val="107000"/>
              </a:lnSpc>
              <a:spcAft>
                <a:spcPts val="800"/>
              </a:spcAft>
              <a:buNone/>
            </a:pPr>
            <a:endParaRPr lang="it-IT" sz="1000" kern="100">
              <a:solidFill>
                <a:schemeClr val="tx1"/>
              </a:solidFill>
              <a:effectLst/>
              <a:ea typeface="Aptos" panose="020B0004020202020204" pitchFamily="34" charset="0"/>
              <a:cs typeface="Times New Roman" panose="02020603050405020304" pitchFamily="18" charset="0"/>
            </a:endParaRPr>
          </a:p>
        </p:txBody>
      </p:sp>
      <p:sp>
        <p:nvSpPr>
          <p:cNvPr id="33" name="Rechteck 32">
            <a:extLst>
              <a:ext uri="{FF2B5EF4-FFF2-40B4-BE49-F238E27FC236}">
                <a16:creationId xmlns:a16="http://schemas.microsoft.com/office/drawing/2014/main" id="{3C266A1F-1EE7-A64F-F728-7BC4B545B5B3}"/>
              </a:ext>
            </a:extLst>
          </p:cNvPr>
          <p:cNvSpPr/>
          <p:nvPr/>
        </p:nvSpPr>
        <p:spPr>
          <a:xfrm>
            <a:off x="1236135" y="4859086"/>
            <a:ext cx="2006599" cy="136502"/>
          </a:xfrm>
          <a:prstGeom prst="rect">
            <a:avLst/>
          </a:prstGeom>
          <a:solidFill>
            <a:srgbClr val="EAEAEA"/>
          </a:solidFill>
          <a:ln>
            <a:solidFill>
              <a:srgbClr val="EAEAEA"/>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rgbClr val="FFFFFF"/>
                </a:solidFill>
                <a:effectLst/>
                <a:latin typeface="Titillium Web" panose="00000500000000000000" pitchFamily="2" charset="0"/>
                <a:ea typeface="Aptos" panose="020B0004020202020204" pitchFamily="34" charset="0"/>
                <a:cs typeface="Times New Roman" panose="02020603050405020304" pitchFamily="18" charset="0"/>
              </a:rPr>
              <a:t>         </a:t>
            </a:r>
          </a:p>
          <a:p>
            <a:pPr>
              <a:lnSpc>
                <a:spcPct val="107000"/>
              </a:lnSpc>
              <a:spcAft>
                <a:spcPts val="800"/>
              </a:spcAft>
              <a:buNone/>
            </a:pPr>
            <a:r>
              <a:rPr lang="it-IT" sz="8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ROBERT</a:t>
            </a:r>
            <a:endParaRPr lang="it-IT" sz="1000" kern="100">
              <a:solidFill>
                <a:schemeClr val="tx1"/>
              </a:solidFill>
              <a:effectLst/>
              <a:ea typeface="Aptos" panose="020B0004020202020204" pitchFamily="34" charset="0"/>
              <a:cs typeface="Times New Roman" panose="02020603050405020304" pitchFamily="18" charset="0"/>
            </a:endParaRPr>
          </a:p>
          <a:p>
            <a:pPr algn="ctr">
              <a:lnSpc>
                <a:spcPct val="107000"/>
              </a:lnSpc>
              <a:spcAft>
                <a:spcPts val="800"/>
              </a:spcAft>
              <a:buNone/>
            </a:pPr>
            <a:r>
              <a:rPr lang="de-DE" sz="1100" kern="100">
                <a:effectLst/>
                <a:ea typeface="Aptos" panose="020B0004020202020204" pitchFamily="34" charset="0"/>
                <a:cs typeface="Times New Roman" panose="02020603050405020304" pitchFamily="18" charset="0"/>
              </a:rPr>
              <a:t> </a:t>
            </a:r>
            <a:endParaRPr lang="it-IT" sz="1100" kern="100">
              <a:effectLst/>
              <a:ea typeface="Aptos" panose="020B0004020202020204" pitchFamily="34" charset="0"/>
              <a:cs typeface="Times New Roman" panose="02020603050405020304" pitchFamily="18" charset="0"/>
            </a:endParaRPr>
          </a:p>
        </p:txBody>
      </p:sp>
      <p:sp>
        <p:nvSpPr>
          <p:cNvPr id="34" name="Rechteck 33">
            <a:extLst>
              <a:ext uri="{FF2B5EF4-FFF2-40B4-BE49-F238E27FC236}">
                <a16:creationId xmlns:a16="http://schemas.microsoft.com/office/drawing/2014/main" id="{8D0FC9CB-45FB-EC80-AA2A-C440C844716B}"/>
              </a:ext>
            </a:extLst>
          </p:cNvPr>
          <p:cNvSpPr/>
          <p:nvPr/>
        </p:nvSpPr>
        <p:spPr>
          <a:xfrm>
            <a:off x="1384298" y="5003094"/>
            <a:ext cx="2006599" cy="136502"/>
          </a:xfrm>
          <a:prstGeom prst="rect">
            <a:avLst/>
          </a:prstGeom>
          <a:solidFill>
            <a:srgbClr val="EAEAEA"/>
          </a:solidFill>
          <a:ln>
            <a:solidFill>
              <a:srgbClr val="EAEAEA"/>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endParaRPr lang="it-IT" sz="8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endParaRPr>
          </a:p>
          <a:p>
            <a:pPr>
              <a:lnSpc>
                <a:spcPct val="107000"/>
              </a:lnSpc>
              <a:spcAft>
                <a:spcPts val="800"/>
              </a:spcAft>
              <a:buNone/>
            </a:pPr>
            <a:r>
              <a:rPr lang="it-IT" sz="8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HOFER</a:t>
            </a:r>
            <a:endParaRPr lang="it-IT" sz="1000" kern="100">
              <a:solidFill>
                <a:schemeClr val="tx1"/>
              </a:solidFill>
              <a:effectLst/>
              <a:ea typeface="Aptos" panose="020B0004020202020204" pitchFamily="34" charset="0"/>
              <a:cs typeface="Times New Roman" panose="02020603050405020304" pitchFamily="18" charset="0"/>
            </a:endParaRPr>
          </a:p>
          <a:p>
            <a:pPr algn="ctr">
              <a:lnSpc>
                <a:spcPct val="107000"/>
              </a:lnSpc>
              <a:spcAft>
                <a:spcPts val="800"/>
              </a:spcAft>
              <a:buNone/>
            </a:pPr>
            <a:r>
              <a:rPr lang="de-DE" sz="1100" kern="100">
                <a:effectLst/>
                <a:ea typeface="Aptos" panose="020B0004020202020204" pitchFamily="34" charset="0"/>
                <a:cs typeface="Times New Roman" panose="02020603050405020304" pitchFamily="18" charset="0"/>
              </a:rPr>
              <a:t> </a:t>
            </a:r>
            <a:endParaRPr lang="it-IT" sz="1100" kern="100">
              <a:effectLst/>
              <a:ea typeface="Aptos" panose="020B0004020202020204" pitchFamily="34" charset="0"/>
              <a:cs typeface="Times New Roman" panose="02020603050405020304" pitchFamily="18" charset="0"/>
            </a:endParaRPr>
          </a:p>
        </p:txBody>
      </p:sp>
      <p:sp>
        <p:nvSpPr>
          <p:cNvPr id="35" name="Rechteck 34">
            <a:extLst>
              <a:ext uri="{FF2B5EF4-FFF2-40B4-BE49-F238E27FC236}">
                <a16:creationId xmlns:a16="http://schemas.microsoft.com/office/drawing/2014/main" id="{63786C4D-C942-625D-CCEA-C87EF950E2E8}"/>
              </a:ext>
            </a:extLst>
          </p:cNvPr>
          <p:cNvSpPr/>
          <p:nvPr/>
        </p:nvSpPr>
        <p:spPr>
          <a:xfrm>
            <a:off x="1236135" y="5722741"/>
            <a:ext cx="2006599" cy="136502"/>
          </a:xfrm>
          <a:prstGeom prst="rect">
            <a:avLst/>
          </a:prstGeom>
          <a:solidFill>
            <a:srgbClr val="EAEAEA"/>
          </a:solidFill>
          <a:ln>
            <a:solidFill>
              <a:srgbClr val="EAEAEA"/>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rgbClr val="FFFFFF"/>
                </a:solidFill>
                <a:effectLst/>
                <a:latin typeface="Titillium Web" panose="00000500000000000000" pitchFamily="2" charset="0"/>
                <a:ea typeface="Aptos" panose="020B0004020202020204" pitchFamily="34" charset="0"/>
                <a:cs typeface="Times New Roman" panose="02020603050405020304" pitchFamily="18" charset="0"/>
              </a:rPr>
              <a:t>         </a:t>
            </a:r>
          </a:p>
          <a:p>
            <a:pPr>
              <a:lnSpc>
                <a:spcPct val="107000"/>
              </a:lnSpc>
              <a:spcAft>
                <a:spcPts val="800"/>
              </a:spcAft>
              <a:buNone/>
            </a:pPr>
            <a:r>
              <a:rPr lang="it-IT" sz="8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FRANCO</a:t>
            </a:r>
            <a:endParaRPr lang="it-IT" sz="1000" kern="100">
              <a:solidFill>
                <a:schemeClr val="tx1"/>
              </a:solidFill>
              <a:effectLst/>
              <a:ea typeface="Aptos" panose="020B0004020202020204" pitchFamily="34" charset="0"/>
              <a:cs typeface="Times New Roman" panose="02020603050405020304" pitchFamily="18" charset="0"/>
            </a:endParaRPr>
          </a:p>
          <a:p>
            <a:pPr algn="ctr">
              <a:lnSpc>
                <a:spcPct val="107000"/>
              </a:lnSpc>
              <a:spcAft>
                <a:spcPts val="800"/>
              </a:spcAft>
              <a:buNone/>
            </a:pPr>
            <a:r>
              <a:rPr lang="de-DE" sz="1100" kern="100">
                <a:effectLst/>
                <a:ea typeface="Aptos" panose="020B0004020202020204" pitchFamily="34" charset="0"/>
                <a:cs typeface="Times New Roman" panose="02020603050405020304" pitchFamily="18" charset="0"/>
              </a:rPr>
              <a:t> </a:t>
            </a:r>
            <a:endParaRPr lang="it-IT" sz="1100" kern="100">
              <a:effectLst/>
              <a:ea typeface="Aptos" panose="020B0004020202020204" pitchFamily="34" charset="0"/>
              <a:cs typeface="Times New Roman" panose="02020603050405020304" pitchFamily="18" charset="0"/>
            </a:endParaRPr>
          </a:p>
        </p:txBody>
      </p:sp>
      <p:sp>
        <p:nvSpPr>
          <p:cNvPr id="36" name="Rechteck 35">
            <a:extLst>
              <a:ext uri="{FF2B5EF4-FFF2-40B4-BE49-F238E27FC236}">
                <a16:creationId xmlns:a16="http://schemas.microsoft.com/office/drawing/2014/main" id="{BE00C323-11FD-4E90-4FA6-A4BDB1E902AE}"/>
              </a:ext>
            </a:extLst>
          </p:cNvPr>
          <p:cNvSpPr/>
          <p:nvPr/>
        </p:nvSpPr>
        <p:spPr>
          <a:xfrm>
            <a:off x="1387767" y="5883734"/>
            <a:ext cx="2006599" cy="136502"/>
          </a:xfrm>
          <a:prstGeom prst="rect">
            <a:avLst/>
          </a:prstGeom>
          <a:solidFill>
            <a:srgbClr val="EAEAEA"/>
          </a:solidFill>
          <a:ln>
            <a:solidFill>
              <a:srgbClr val="EAEAEA"/>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rgbClr val="FFFFFF"/>
                </a:solidFill>
                <a:effectLst/>
                <a:latin typeface="Titillium Web" panose="00000500000000000000" pitchFamily="2" charset="0"/>
                <a:ea typeface="Aptos" panose="020B0004020202020204" pitchFamily="34" charset="0"/>
                <a:cs typeface="Times New Roman" panose="02020603050405020304" pitchFamily="18" charset="0"/>
              </a:rPr>
              <a:t>         </a:t>
            </a:r>
          </a:p>
          <a:p>
            <a:pPr>
              <a:lnSpc>
                <a:spcPct val="107000"/>
              </a:lnSpc>
              <a:spcAft>
                <a:spcPts val="800"/>
              </a:spcAft>
              <a:buNone/>
            </a:pPr>
            <a:r>
              <a:rPr lang="it-IT" sz="8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FRANCESCHI</a:t>
            </a:r>
            <a:endParaRPr lang="it-IT" sz="1000" kern="100">
              <a:solidFill>
                <a:schemeClr val="tx1"/>
              </a:solidFill>
              <a:effectLst/>
              <a:ea typeface="Aptos" panose="020B0004020202020204" pitchFamily="34" charset="0"/>
              <a:cs typeface="Times New Roman" panose="02020603050405020304" pitchFamily="18" charset="0"/>
            </a:endParaRPr>
          </a:p>
          <a:p>
            <a:pPr algn="ctr">
              <a:lnSpc>
                <a:spcPct val="107000"/>
              </a:lnSpc>
              <a:spcAft>
                <a:spcPts val="800"/>
              </a:spcAft>
              <a:buNone/>
            </a:pPr>
            <a:r>
              <a:rPr lang="de-DE" sz="1100" kern="100">
                <a:effectLst/>
                <a:ea typeface="Aptos" panose="020B0004020202020204" pitchFamily="34" charset="0"/>
                <a:cs typeface="Times New Roman" panose="02020603050405020304" pitchFamily="18" charset="0"/>
              </a:rPr>
              <a:t> </a:t>
            </a:r>
            <a:endParaRPr lang="it-IT" sz="1100" kern="100">
              <a:effectLst/>
              <a:ea typeface="Aptos" panose="020B0004020202020204" pitchFamily="34" charset="0"/>
              <a:cs typeface="Times New Roman" panose="02020603050405020304" pitchFamily="18" charset="0"/>
            </a:endParaRPr>
          </a:p>
        </p:txBody>
      </p:sp>
      <p:sp>
        <p:nvSpPr>
          <p:cNvPr id="38" name="Rechteck 37">
            <a:extLst>
              <a:ext uri="{FF2B5EF4-FFF2-40B4-BE49-F238E27FC236}">
                <a16:creationId xmlns:a16="http://schemas.microsoft.com/office/drawing/2014/main" id="{00E9C4AB-2189-C254-F37C-0AF02A31BCFC}"/>
              </a:ext>
            </a:extLst>
          </p:cNvPr>
          <p:cNvSpPr/>
          <p:nvPr/>
        </p:nvSpPr>
        <p:spPr>
          <a:xfrm>
            <a:off x="1323643" y="2388050"/>
            <a:ext cx="2006599" cy="136502"/>
          </a:xfrm>
          <a:prstGeom prst="rect">
            <a:avLst/>
          </a:prstGeom>
          <a:solidFill>
            <a:srgbClr val="EAEAEA"/>
          </a:solidFill>
          <a:ln>
            <a:solidFill>
              <a:srgbClr val="EAEAEA"/>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rgbClr val="FFFFFF"/>
                </a:solidFill>
                <a:effectLst/>
                <a:latin typeface="Titillium Web" panose="00000500000000000000" pitchFamily="2" charset="0"/>
                <a:ea typeface="Aptos" panose="020B0004020202020204" pitchFamily="34" charset="0"/>
                <a:cs typeface="Times New Roman" panose="02020603050405020304" pitchFamily="18" charset="0"/>
              </a:rPr>
              <a:t>         </a:t>
            </a:r>
          </a:p>
          <a:p>
            <a:pPr>
              <a:lnSpc>
                <a:spcPct val="150000"/>
              </a:lnSpc>
              <a:spcAft>
                <a:spcPts val="800"/>
              </a:spcAft>
              <a:buNone/>
            </a:pPr>
            <a:r>
              <a:rPr lang="it-IT" sz="8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BOLZANO</a:t>
            </a:r>
            <a:endParaRPr lang="it-IT" sz="1000" kern="100">
              <a:solidFill>
                <a:schemeClr val="tx1"/>
              </a:solidFill>
              <a:effectLst/>
              <a:ea typeface="Aptos" panose="020B0004020202020204" pitchFamily="34" charset="0"/>
              <a:cs typeface="Times New Roman" panose="02020603050405020304" pitchFamily="18" charset="0"/>
            </a:endParaRPr>
          </a:p>
          <a:p>
            <a:pPr algn="ctr">
              <a:lnSpc>
                <a:spcPct val="107000"/>
              </a:lnSpc>
              <a:spcAft>
                <a:spcPts val="800"/>
              </a:spcAft>
              <a:buNone/>
            </a:pPr>
            <a:r>
              <a:rPr lang="de-DE" sz="1100" kern="100">
                <a:effectLst/>
                <a:ea typeface="Aptos" panose="020B0004020202020204" pitchFamily="34" charset="0"/>
                <a:cs typeface="Times New Roman" panose="02020603050405020304" pitchFamily="18" charset="0"/>
              </a:rPr>
              <a:t> </a:t>
            </a:r>
            <a:endParaRPr lang="it-IT" sz="1100" kern="100">
              <a:effectLst/>
              <a:ea typeface="Aptos" panose="020B0004020202020204" pitchFamily="34" charset="0"/>
              <a:cs typeface="Times New Roman" panose="02020603050405020304" pitchFamily="18" charset="0"/>
            </a:endParaRPr>
          </a:p>
        </p:txBody>
      </p:sp>
      <p:sp>
        <p:nvSpPr>
          <p:cNvPr id="39" name="Rechteck 38">
            <a:extLst>
              <a:ext uri="{FF2B5EF4-FFF2-40B4-BE49-F238E27FC236}">
                <a16:creationId xmlns:a16="http://schemas.microsoft.com/office/drawing/2014/main" id="{18143C3F-B0A4-D80C-C5DD-5E65940EBE9B}"/>
              </a:ext>
            </a:extLst>
          </p:cNvPr>
          <p:cNvSpPr/>
          <p:nvPr/>
        </p:nvSpPr>
        <p:spPr>
          <a:xfrm>
            <a:off x="1616470" y="2065071"/>
            <a:ext cx="2006599" cy="136502"/>
          </a:xfrm>
          <a:prstGeom prst="rect">
            <a:avLst/>
          </a:prstGeom>
          <a:solidFill>
            <a:srgbClr val="EAEAEA"/>
          </a:solidFill>
          <a:ln>
            <a:solidFill>
              <a:srgbClr val="EAEAEA"/>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rgbClr val="FFFFFF"/>
                </a:solidFill>
                <a:effectLst/>
                <a:latin typeface="Titillium Web" panose="00000500000000000000" pitchFamily="2" charset="0"/>
                <a:ea typeface="Aptos" panose="020B0004020202020204" pitchFamily="34" charset="0"/>
                <a:cs typeface="Times New Roman" panose="02020603050405020304" pitchFamily="18" charset="0"/>
              </a:rPr>
              <a:t>         </a:t>
            </a:r>
          </a:p>
          <a:p>
            <a:pPr>
              <a:lnSpc>
                <a:spcPct val="150000"/>
              </a:lnSpc>
              <a:spcAft>
                <a:spcPts val="800"/>
              </a:spcAft>
              <a:buNone/>
            </a:pPr>
            <a:r>
              <a:rPr lang="it-IT" sz="8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01/01/1970</a:t>
            </a:r>
            <a:endParaRPr lang="it-IT" sz="1000" kern="100">
              <a:solidFill>
                <a:schemeClr val="tx1"/>
              </a:solidFill>
              <a:effectLst/>
              <a:ea typeface="Aptos" panose="020B0004020202020204" pitchFamily="34" charset="0"/>
              <a:cs typeface="Times New Roman" panose="02020603050405020304" pitchFamily="18" charset="0"/>
            </a:endParaRPr>
          </a:p>
          <a:p>
            <a:pPr algn="ctr">
              <a:lnSpc>
                <a:spcPct val="107000"/>
              </a:lnSpc>
              <a:spcAft>
                <a:spcPts val="800"/>
              </a:spcAft>
              <a:buNone/>
            </a:pPr>
            <a:r>
              <a:rPr lang="de-DE" sz="1100" kern="100">
                <a:effectLst/>
                <a:ea typeface="Aptos" panose="020B0004020202020204" pitchFamily="34" charset="0"/>
                <a:cs typeface="Times New Roman" panose="02020603050405020304" pitchFamily="18" charset="0"/>
              </a:rPr>
              <a:t> </a:t>
            </a:r>
            <a:endParaRPr lang="it-IT" sz="1100" kern="100">
              <a:effectLst/>
              <a:ea typeface="Aptos" panose="020B0004020202020204" pitchFamily="34" charset="0"/>
              <a:cs typeface="Times New Roman" panose="02020603050405020304" pitchFamily="18" charset="0"/>
            </a:endParaRPr>
          </a:p>
        </p:txBody>
      </p:sp>
      <p:sp>
        <p:nvSpPr>
          <p:cNvPr id="2" name="Rechteck 1">
            <a:extLst>
              <a:ext uri="{FF2B5EF4-FFF2-40B4-BE49-F238E27FC236}">
                <a16:creationId xmlns:a16="http://schemas.microsoft.com/office/drawing/2014/main" id="{3A60DDF5-8730-93CB-3EC9-F6B3E60FFF3C}"/>
              </a:ext>
            </a:extLst>
          </p:cNvPr>
          <p:cNvSpPr/>
          <p:nvPr/>
        </p:nvSpPr>
        <p:spPr>
          <a:xfrm>
            <a:off x="1365443" y="2218505"/>
            <a:ext cx="2006599" cy="157133"/>
          </a:xfrm>
          <a:prstGeom prst="rect">
            <a:avLst/>
          </a:prstGeom>
          <a:solidFill>
            <a:srgbClr val="EAEAEA"/>
          </a:solidFill>
          <a:ln>
            <a:solidFill>
              <a:srgbClr val="EAEAEA"/>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rgbClr val="FFFFFF"/>
                </a:solidFill>
                <a:effectLst/>
                <a:latin typeface="Titillium Web" panose="00000500000000000000" pitchFamily="2" charset="0"/>
                <a:ea typeface="Aptos" panose="020B0004020202020204" pitchFamily="34" charset="0"/>
                <a:cs typeface="Times New Roman" panose="02020603050405020304" pitchFamily="18" charset="0"/>
              </a:rPr>
              <a:t>         </a:t>
            </a:r>
          </a:p>
          <a:p>
            <a:pPr>
              <a:lnSpc>
                <a:spcPct val="150000"/>
              </a:lnSpc>
              <a:spcAft>
                <a:spcPts val="800"/>
              </a:spcAft>
              <a:buNone/>
            </a:pPr>
            <a:r>
              <a:rPr lang="it-IT" sz="8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BZ</a:t>
            </a:r>
            <a:endParaRPr lang="it-IT" sz="1000" kern="100">
              <a:solidFill>
                <a:schemeClr val="tx1"/>
              </a:solidFill>
              <a:effectLst/>
              <a:ea typeface="Aptos" panose="020B0004020202020204" pitchFamily="34" charset="0"/>
              <a:cs typeface="Times New Roman" panose="02020603050405020304" pitchFamily="18" charset="0"/>
            </a:endParaRPr>
          </a:p>
          <a:p>
            <a:pPr algn="ctr">
              <a:lnSpc>
                <a:spcPct val="107000"/>
              </a:lnSpc>
              <a:spcAft>
                <a:spcPts val="800"/>
              </a:spcAft>
              <a:buNone/>
            </a:pPr>
            <a:r>
              <a:rPr lang="de-DE" sz="1100" kern="100">
                <a:effectLst/>
                <a:ea typeface="Aptos" panose="020B0004020202020204" pitchFamily="34" charset="0"/>
                <a:cs typeface="Times New Roman" panose="02020603050405020304" pitchFamily="18" charset="0"/>
              </a:rPr>
              <a:t> </a:t>
            </a:r>
            <a:endParaRPr lang="it-IT" sz="1100" kern="100">
              <a:effectLst/>
              <a:ea typeface="Aptos" panose="020B0004020202020204" pitchFamily="34" charset="0"/>
              <a:cs typeface="Times New Roman" panose="02020603050405020304" pitchFamily="18" charset="0"/>
            </a:endParaRPr>
          </a:p>
        </p:txBody>
      </p:sp>
      <p:pic>
        <p:nvPicPr>
          <p:cNvPr id="8" name="Grafik 7" descr="Ein Bild, das Text, Screenshot, Schrift enthält.&#10;&#10;KI-generierte Inhalte können fehlerhaft sein.">
            <a:extLst>
              <a:ext uri="{FF2B5EF4-FFF2-40B4-BE49-F238E27FC236}">
                <a16:creationId xmlns:a16="http://schemas.microsoft.com/office/drawing/2014/main" id="{B3EEF14E-F660-0EFE-4D89-7FB6A894C0D4}"/>
              </a:ext>
            </a:extLst>
          </p:cNvPr>
          <p:cNvPicPr>
            <a:picLocks noChangeAspect="1"/>
          </p:cNvPicPr>
          <p:nvPr/>
        </p:nvPicPr>
        <p:blipFill>
          <a:blip r:embed="rId4">
            <a:extLst>
              <a:ext uri="{28A0092B-C50C-407E-A947-70E740481C1C}">
                <a14:useLocalDpi xmlns:a14="http://schemas.microsoft.com/office/drawing/2010/main" val="0"/>
              </a:ext>
            </a:extLst>
          </a:blip>
          <a:srcRect t="17142" b="69012"/>
          <a:stretch>
            <a:fillRect/>
          </a:stretch>
        </p:blipFill>
        <p:spPr>
          <a:xfrm>
            <a:off x="4544410" y="1009833"/>
            <a:ext cx="2885874" cy="780453"/>
          </a:xfrm>
          <a:prstGeom prst="rect">
            <a:avLst/>
          </a:prstGeom>
        </p:spPr>
      </p:pic>
      <p:pic>
        <p:nvPicPr>
          <p:cNvPr id="13" name="Grafik 12" descr="Ein Bild, das Text, Screenshot, Schrift enthält.&#10;&#10;KI-generierte Inhalte können fehlerhaft sein.">
            <a:extLst>
              <a:ext uri="{FF2B5EF4-FFF2-40B4-BE49-F238E27FC236}">
                <a16:creationId xmlns:a16="http://schemas.microsoft.com/office/drawing/2014/main" id="{7D596E3F-1E23-6B6D-5C03-9C48DF6F6FDD}"/>
              </a:ext>
            </a:extLst>
          </p:cNvPr>
          <p:cNvPicPr>
            <a:picLocks noChangeAspect="1"/>
          </p:cNvPicPr>
          <p:nvPr/>
        </p:nvPicPr>
        <p:blipFill>
          <a:blip r:embed="rId4">
            <a:extLst>
              <a:ext uri="{28A0092B-C50C-407E-A947-70E740481C1C}">
                <a14:useLocalDpi xmlns:a14="http://schemas.microsoft.com/office/drawing/2010/main" val="0"/>
              </a:ext>
            </a:extLst>
          </a:blip>
          <a:srcRect t="23465" b="69012"/>
          <a:stretch>
            <a:fillRect/>
          </a:stretch>
        </p:blipFill>
        <p:spPr>
          <a:xfrm>
            <a:off x="4562115" y="1532080"/>
            <a:ext cx="2885874" cy="424037"/>
          </a:xfrm>
          <a:prstGeom prst="rect">
            <a:avLst/>
          </a:prstGeom>
        </p:spPr>
      </p:pic>
      <p:sp>
        <p:nvSpPr>
          <p:cNvPr id="19" name="Textfeld 18">
            <a:extLst>
              <a:ext uri="{FF2B5EF4-FFF2-40B4-BE49-F238E27FC236}">
                <a16:creationId xmlns:a16="http://schemas.microsoft.com/office/drawing/2014/main" id="{1187791E-8F35-5DE3-F17C-9FDF3C338FB1}"/>
              </a:ext>
            </a:extLst>
          </p:cNvPr>
          <p:cNvSpPr txBox="1"/>
          <p:nvPr/>
        </p:nvSpPr>
        <p:spPr>
          <a:xfrm>
            <a:off x="6505630" y="993509"/>
            <a:ext cx="942360" cy="230832"/>
          </a:xfrm>
          <a:prstGeom prst="rect">
            <a:avLst/>
          </a:prstGeom>
          <a:solidFill>
            <a:srgbClr val="FFFFCC"/>
          </a:solidFill>
          <a:ln>
            <a:solidFill>
              <a:schemeClr val="bg1">
                <a:lumMod val="50000"/>
              </a:schemeClr>
            </a:solidFill>
          </a:ln>
        </p:spPr>
        <p:txBody>
          <a:bodyPr wrap="square" rtlCol="0">
            <a:spAutoFit/>
          </a:bodyPr>
          <a:lstStyle/>
          <a:p>
            <a:pPr algn="ctr"/>
            <a:r>
              <a:rPr lang="de-DE" sz="900" b="1">
                <a:latin typeface="Calibri" panose="020F0502020204030204" pitchFamily="34" charset="0"/>
                <a:cs typeface="Calibri" panose="020F0502020204030204" pitchFamily="34" charset="0"/>
              </a:rPr>
              <a:t>Amt der Person</a:t>
            </a:r>
          </a:p>
        </p:txBody>
      </p:sp>
      <p:sp>
        <p:nvSpPr>
          <p:cNvPr id="15" name="Pfeil: nach rechts 14">
            <a:extLst>
              <a:ext uri="{FF2B5EF4-FFF2-40B4-BE49-F238E27FC236}">
                <a16:creationId xmlns:a16="http://schemas.microsoft.com/office/drawing/2014/main" id="{3E39B0BC-8038-3662-D020-CDAB77DE26AE}"/>
              </a:ext>
            </a:extLst>
          </p:cNvPr>
          <p:cNvSpPr/>
          <p:nvPr/>
        </p:nvSpPr>
        <p:spPr bwMode="auto">
          <a:xfrm rot="10800000">
            <a:off x="6347064" y="1063542"/>
            <a:ext cx="144989" cy="45719"/>
          </a:xfrm>
          <a:prstGeom prst="rightArrow">
            <a:avLst/>
          </a:prstGeom>
          <a:solidFill>
            <a:srgbClr val="FF505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anose="02020603050405020304" pitchFamily="18" charset="0"/>
            </a:endParaRPr>
          </a:p>
        </p:txBody>
      </p:sp>
      <p:sp>
        <p:nvSpPr>
          <p:cNvPr id="3" name="Rechteck 2">
            <a:extLst>
              <a:ext uri="{FF2B5EF4-FFF2-40B4-BE49-F238E27FC236}">
                <a16:creationId xmlns:a16="http://schemas.microsoft.com/office/drawing/2014/main" id="{AE5B4656-1957-428C-A654-768107123016}"/>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-32-</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7382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D335026-01EA-E923-2A2B-64E59D13B1A1}"/>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5" name="Grafik 4">
            <a:extLst>
              <a:ext uri="{FF2B5EF4-FFF2-40B4-BE49-F238E27FC236}">
                <a16:creationId xmlns:a16="http://schemas.microsoft.com/office/drawing/2014/main" id="{8FA77B21-DF6D-25DB-5A62-A07E267B10DD}"/>
              </a:ext>
            </a:extLst>
          </p:cNvPr>
          <p:cNvPicPr>
            <a:picLocks noChangeAspect="1"/>
          </p:cNvPicPr>
          <p:nvPr/>
        </p:nvPicPr>
        <p:blipFill>
          <a:blip r:embed="rId2"/>
          <a:stretch>
            <a:fillRect/>
          </a:stretch>
        </p:blipFill>
        <p:spPr>
          <a:xfrm>
            <a:off x="8512349" y="6306958"/>
            <a:ext cx="348769" cy="405300"/>
          </a:xfrm>
          <a:prstGeom prst="rect">
            <a:avLst/>
          </a:prstGeom>
        </p:spPr>
      </p:pic>
      <p:pic>
        <p:nvPicPr>
          <p:cNvPr id="7" name="Grafik 6" descr="Ein Bild, das Text, Screenshot, Schrift enthält.&#10;&#10;KI-generierte Inhalte können fehlerhaft sein.">
            <a:extLst>
              <a:ext uri="{FF2B5EF4-FFF2-40B4-BE49-F238E27FC236}">
                <a16:creationId xmlns:a16="http://schemas.microsoft.com/office/drawing/2014/main" id="{4042DA27-F56F-F20A-A533-0A96A4C50D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098" y="736600"/>
            <a:ext cx="2787981" cy="2147444"/>
          </a:xfrm>
          <a:prstGeom prst="rect">
            <a:avLst/>
          </a:prstGeom>
        </p:spPr>
      </p:pic>
      <p:pic>
        <p:nvPicPr>
          <p:cNvPr id="9" name="Grafik 8" descr="Ein Bild, das Text, Screenshot, Reihe, Schrift enthält.&#10;&#10;KI-generierte Inhalte können fehlerhaft sein.">
            <a:extLst>
              <a:ext uri="{FF2B5EF4-FFF2-40B4-BE49-F238E27FC236}">
                <a16:creationId xmlns:a16="http://schemas.microsoft.com/office/drawing/2014/main" id="{BDC0C293-88C7-C078-51DD-AA8388B17D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831" y="3065320"/>
            <a:ext cx="7710255" cy="2514213"/>
          </a:xfrm>
          <a:prstGeom prst="rect">
            <a:avLst/>
          </a:prstGeom>
        </p:spPr>
      </p:pic>
      <p:sp>
        <p:nvSpPr>
          <p:cNvPr id="10" name="Textfeld 9">
            <a:extLst>
              <a:ext uri="{FF2B5EF4-FFF2-40B4-BE49-F238E27FC236}">
                <a16:creationId xmlns:a16="http://schemas.microsoft.com/office/drawing/2014/main" id="{1C5723BD-67BD-6950-F1F1-DC2F70850721}"/>
              </a:ext>
            </a:extLst>
          </p:cNvPr>
          <p:cNvSpPr txBox="1"/>
          <p:nvPr/>
        </p:nvSpPr>
        <p:spPr>
          <a:xfrm>
            <a:off x="3199909" y="1063023"/>
            <a:ext cx="1834004" cy="230832"/>
          </a:xfrm>
          <a:prstGeom prst="rect">
            <a:avLst/>
          </a:prstGeom>
          <a:solidFill>
            <a:srgbClr val="FFFFCC"/>
          </a:solidFill>
          <a:ln>
            <a:solidFill>
              <a:schemeClr val="bg1">
                <a:lumMod val="50000"/>
              </a:schemeClr>
            </a:solidFill>
          </a:ln>
        </p:spPr>
        <p:txBody>
          <a:bodyPr wrap="square" rtlCol="0">
            <a:spAutoFit/>
          </a:bodyPr>
          <a:lstStyle/>
          <a:p>
            <a:r>
              <a:rPr lang="de-DE" sz="900" b="1">
                <a:latin typeface="Calibri" panose="020F0502020204030204" pitchFamily="34" charset="0"/>
                <a:cs typeface="Calibri" panose="020F0502020204030204" pitchFamily="34" charset="0"/>
              </a:rPr>
              <a:t>Daten Mitarbeiter und Freiwillige</a:t>
            </a:r>
          </a:p>
        </p:txBody>
      </p:sp>
      <p:sp>
        <p:nvSpPr>
          <p:cNvPr id="11" name="Textfeld 10">
            <a:extLst>
              <a:ext uri="{FF2B5EF4-FFF2-40B4-BE49-F238E27FC236}">
                <a16:creationId xmlns:a16="http://schemas.microsoft.com/office/drawing/2014/main" id="{E47153C6-5C05-E12F-0EFC-1A49F01665E4}"/>
              </a:ext>
            </a:extLst>
          </p:cNvPr>
          <p:cNvSpPr txBox="1"/>
          <p:nvPr/>
        </p:nvSpPr>
        <p:spPr>
          <a:xfrm>
            <a:off x="2211181" y="1762652"/>
            <a:ext cx="1088200" cy="230832"/>
          </a:xfrm>
          <a:prstGeom prst="rect">
            <a:avLst/>
          </a:prstGeom>
          <a:solidFill>
            <a:srgbClr val="FFFFCC"/>
          </a:solidFill>
          <a:ln>
            <a:solidFill>
              <a:schemeClr val="bg1">
                <a:lumMod val="50000"/>
              </a:schemeClr>
            </a:solidFill>
          </a:ln>
        </p:spPr>
        <p:txBody>
          <a:bodyPr wrap="square" rtlCol="0">
            <a:spAutoFit/>
          </a:bodyPr>
          <a:lstStyle/>
          <a:p>
            <a:r>
              <a:rPr lang="de-DE" sz="900" b="1">
                <a:latin typeface="Calibri" panose="020F0502020204030204" pitchFamily="34" charset="0"/>
                <a:cs typeface="Calibri" panose="020F0502020204030204" pitchFamily="34" charset="0"/>
              </a:rPr>
              <a:t>Anzahl Mitglieder</a:t>
            </a:r>
          </a:p>
        </p:txBody>
      </p:sp>
      <p:sp>
        <p:nvSpPr>
          <p:cNvPr id="12" name="Textfeld 11">
            <a:extLst>
              <a:ext uri="{FF2B5EF4-FFF2-40B4-BE49-F238E27FC236}">
                <a16:creationId xmlns:a16="http://schemas.microsoft.com/office/drawing/2014/main" id="{0901BD8C-37AA-CB0F-3DDE-1245551C42BB}"/>
              </a:ext>
            </a:extLst>
          </p:cNvPr>
          <p:cNvSpPr txBox="1"/>
          <p:nvPr/>
        </p:nvSpPr>
        <p:spPr>
          <a:xfrm>
            <a:off x="2298210" y="2463614"/>
            <a:ext cx="1834004" cy="230832"/>
          </a:xfrm>
          <a:prstGeom prst="rect">
            <a:avLst/>
          </a:prstGeom>
          <a:solidFill>
            <a:srgbClr val="FFFFCC"/>
          </a:solidFill>
          <a:ln>
            <a:solidFill>
              <a:schemeClr val="bg1">
                <a:lumMod val="50000"/>
              </a:schemeClr>
            </a:solidFill>
          </a:ln>
        </p:spPr>
        <p:txBody>
          <a:bodyPr wrap="square" rtlCol="0">
            <a:spAutoFit/>
          </a:bodyPr>
          <a:lstStyle/>
          <a:p>
            <a:r>
              <a:rPr lang="de-DE" sz="900" b="1">
                <a:latin typeface="Calibri" panose="020F0502020204030204" pitchFamily="34" charset="0"/>
                <a:cs typeface="Calibri" panose="020F0502020204030204" pitchFamily="34" charset="0"/>
              </a:rPr>
              <a:t>Um 5 Promille angesucht (ja/nein)</a:t>
            </a:r>
          </a:p>
        </p:txBody>
      </p:sp>
      <p:sp>
        <p:nvSpPr>
          <p:cNvPr id="13" name="Textfeld 12">
            <a:extLst>
              <a:ext uri="{FF2B5EF4-FFF2-40B4-BE49-F238E27FC236}">
                <a16:creationId xmlns:a16="http://schemas.microsoft.com/office/drawing/2014/main" id="{43964C90-AEFD-5343-CFF5-244550D2E428}"/>
              </a:ext>
            </a:extLst>
          </p:cNvPr>
          <p:cNvSpPr txBox="1"/>
          <p:nvPr/>
        </p:nvSpPr>
        <p:spPr>
          <a:xfrm>
            <a:off x="2832155" y="5545365"/>
            <a:ext cx="2305453" cy="230832"/>
          </a:xfrm>
          <a:prstGeom prst="rect">
            <a:avLst/>
          </a:prstGeom>
          <a:solidFill>
            <a:srgbClr val="FFFFCC"/>
          </a:solidFill>
          <a:ln>
            <a:solidFill>
              <a:schemeClr val="bg1">
                <a:lumMod val="50000"/>
              </a:schemeClr>
            </a:solidFill>
          </a:ln>
        </p:spPr>
        <p:txBody>
          <a:bodyPr wrap="square" rtlCol="0">
            <a:spAutoFit/>
          </a:bodyPr>
          <a:lstStyle/>
          <a:p>
            <a:r>
              <a:rPr lang="de-DE" sz="900" b="1">
                <a:latin typeface="Calibri" panose="020F0502020204030204" pitchFamily="34" charset="0"/>
                <a:cs typeface="Calibri" panose="020F0502020204030204" pitchFamily="34" charset="0"/>
              </a:rPr>
              <a:t>Im RUNTS hinterlegte Dokumente/Bilanzen</a:t>
            </a:r>
          </a:p>
        </p:txBody>
      </p:sp>
      <p:sp>
        <p:nvSpPr>
          <p:cNvPr id="2" name="Rechteck 1">
            <a:extLst>
              <a:ext uri="{FF2B5EF4-FFF2-40B4-BE49-F238E27FC236}">
                <a16:creationId xmlns:a16="http://schemas.microsoft.com/office/drawing/2014/main" id="{07A428DC-AD30-E135-1725-221726A4CD0A}"/>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-33-</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33880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Inhaltsplatzhalter 2">
            <a:extLst>
              <a:ext uri="{FF2B5EF4-FFF2-40B4-BE49-F238E27FC236}">
                <a16:creationId xmlns:a16="http://schemas.microsoft.com/office/drawing/2014/main" id="{10951AFF-B758-1CBB-BB98-318DDE08BA47}"/>
              </a:ext>
            </a:extLst>
          </p:cNvPr>
          <p:cNvSpPr>
            <a:spLocks noGrp="1" noChangeArrowheads="1"/>
          </p:cNvSpPr>
          <p:nvPr>
            <p:ph idx="1"/>
          </p:nvPr>
        </p:nvSpPr>
        <p:spPr bwMode="auto">
          <a:xfrm>
            <a:off x="628650" y="1082675"/>
            <a:ext cx="7886700" cy="4692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Tx/>
              <a:buNone/>
            </a:pPr>
            <a:r>
              <a:rPr lang="de-DE" altLang="de-DE" sz="2400">
                <a:latin typeface="Calibri"/>
                <a:ea typeface="Calibri"/>
                <a:cs typeface="Calibri"/>
              </a:rPr>
              <a:t>Zugang zum Portal des </a:t>
            </a:r>
            <a:r>
              <a:rPr lang="de-DE" altLang="de-DE" sz="2400" err="1">
                <a:latin typeface="Calibri"/>
                <a:ea typeface="Calibri"/>
                <a:cs typeface="Calibri"/>
              </a:rPr>
              <a:t>Runts</a:t>
            </a:r>
            <a:r>
              <a:rPr lang="de-DE" altLang="de-DE" sz="2400">
                <a:latin typeface="Calibri"/>
                <a:ea typeface="Calibri"/>
                <a:cs typeface="Calibri"/>
              </a:rPr>
              <a:t>-Registers:</a:t>
            </a:r>
          </a:p>
          <a:p>
            <a:pPr marL="0" indent="0" algn="ctr">
              <a:buFontTx/>
              <a:buNone/>
            </a:pPr>
            <a:r>
              <a:rPr lang="de-DE" altLang="de-DE" sz="2400">
                <a:solidFill>
                  <a:schemeClr val="accent2"/>
                </a:solidFill>
                <a:latin typeface="Calibri"/>
                <a:ea typeface="Calibri"/>
                <a:cs typeface="Calibri"/>
                <a:hlinkClick r:id="rId2">
                  <a:extLst>
                    <a:ext uri="{A12FA001-AC4F-418D-AE19-62706E023703}">
                      <ahyp:hlinkClr xmlns:ahyp="http://schemas.microsoft.com/office/drawing/2018/hyperlinkcolor" val="tx"/>
                    </a:ext>
                  </a:extLst>
                </a:hlinkClick>
              </a:rPr>
              <a:t>https://servizi.lavoro.gov.it/runts/it-it/</a:t>
            </a:r>
            <a:endParaRPr lang="de-DE" altLang="de-DE" sz="2400">
              <a:solidFill>
                <a:schemeClr val="accent2"/>
              </a:solidFill>
              <a:latin typeface="Calibri"/>
              <a:ea typeface="Calibri"/>
              <a:cs typeface="Calibri"/>
            </a:endParaRPr>
          </a:p>
          <a:p>
            <a:pPr marL="0" indent="0">
              <a:buFontTx/>
              <a:buNone/>
            </a:pPr>
            <a:endParaRPr lang="de-DE" altLang="de-DE">
              <a:latin typeface="Arial" panose="020B0604020202020204" pitchFamily="34" charset="0"/>
              <a:cs typeface="Arial" panose="020B0604020202020204" pitchFamily="34" charset="0"/>
            </a:endParaRPr>
          </a:p>
        </p:txBody>
      </p:sp>
      <p:sp>
        <p:nvSpPr>
          <p:cNvPr id="8" name="Rechteck 7">
            <a:extLst>
              <a:ext uri="{FF2B5EF4-FFF2-40B4-BE49-F238E27FC236}">
                <a16:creationId xmlns:a16="http://schemas.microsoft.com/office/drawing/2014/main" id="{FBE7B9C6-03BA-4EC2-3635-32C7414964AE}"/>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Grafik 8">
            <a:extLst>
              <a:ext uri="{FF2B5EF4-FFF2-40B4-BE49-F238E27FC236}">
                <a16:creationId xmlns:a16="http://schemas.microsoft.com/office/drawing/2014/main" id="{E5FAD332-EDD6-77AE-68D3-C15E54FCF8FF}"/>
              </a:ext>
            </a:extLst>
          </p:cNvPr>
          <p:cNvPicPr>
            <a:picLocks noChangeAspect="1"/>
          </p:cNvPicPr>
          <p:nvPr/>
        </p:nvPicPr>
        <p:blipFill>
          <a:blip r:embed="rId3"/>
          <a:stretch>
            <a:fillRect/>
          </a:stretch>
        </p:blipFill>
        <p:spPr>
          <a:xfrm>
            <a:off x="8512349" y="6306958"/>
            <a:ext cx="348769" cy="405300"/>
          </a:xfrm>
          <a:prstGeom prst="rect">
            <a:avLst/>
          </a:prstGeom>
        </p:spPr>
      </p:pic>
      <p:pic>
        <p:nvPicPr>
          <p:cNvPr id="2" name="Picture 1">
            <a:extLst>
              <a:ext uri="{FF2B5EF4-FFF2-40B4-BE49-F238E27FC236}">
                <a16:creationId xmlns:a16="http://schemas.microsoft.com/office/drawing/2014/main" id="{15E9EB8B-AAD2-05E7-3290-B0955E1BFCD2}"/>
              </a:ext>
            </a:extLst>
          </p:cNvPr>
          <p:cNvPicPr>
            <a:picLocks noChangeAspect="1"/>
          </p:cNvPicPr>
          <p:nvPr/>
        </p:nvPicPr>
        <p:blipFill>
          <a:blip r:embed="rId4"/>
          <a:stretch>
            <a:fillRect/>
          </a:stretch>
        </p:blipFill>
        <p:spPr>
          <a:xfrm>
            <a:off x="628380" y="2227474"/>
            <a:ext cx="8201432" cy="3334787"/>
          </a:xfrm>
          <a:prstGeom prst="rect">
            <a:avLst/>
          </a:prstGeom>
        </p:spPr>
      </p:pic>
      <p:sp>
        <p:nvSpPr>
          <p:cNvPr id="3" name="Oval 2">
            <a:extLst>
              <a:ext uri="{FF2B5EF4-FFF2-40B4-BE49-F238E27FC236}">
                <a16:creationId xmlns:a16="http://schemas.microsoft.com/office/drawing/2014/main" id="{1A4A30FB-A6E4-6893-961B-108422B971F0}"/>
              </a:ext>
            </a:extLst>
          </p:cNvPr>
          <p:cNvSpPr/>
          <p:nvPr/>
        </p:nvSpPr>
        <p:spPr bwMode="auto">
          <a:xfrm>
            <a:off x="4808183" y="3025970"/>
            <a:ext cx="1336930" cy="795225"/>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anose="02020603050405020304" pitchFamily="18" charset="0"/>
            </a:endParaRPr>
          </a:p>
        </p:txBody>
      </p:sp>
      <p:pic>
        <p:nvPicPr>
          <p:cNvPr id="6" name="Grafik 5">
            <a:extLst>
              <a:ext uri="{FF2B5EF4-FFF2-40B4-BE49-F238E27FC236}">
                <a16:creationId xmlns:a16="http://schemas.microsoft.com/office/drawing/2014/main" id="{9E525EC4-6EC7-0F3E-0496-C6987E320CFB}"/>
              </a:ext>
            </a:extLst>
          </p:cNvPr>
          <p:cNvPicPr>
            <a:picLocks noChangeAspect="1"/>
          </p:cNvPicPr>
          <p:nvPr/>
        </p:nvPicPr>
        <p:blipFill>
          <a:blip r:embed="rId5"/>
          <a:stretch>
            <a:fillRect/>
          </a:stretch>
        </p:blipFill>
        <p:spPr>
          <a:xfrm rot="19715289" flipH="1">
            <a:off x="5961400" y="2402108"/>
            <a:ext cx="1090395" cy="792549"/>
          </a:xfrm>
          <a:prstGeom prst="rect">
            <a:avLst/>
          </a:prstGeom>
        </p:spPr>
      </p:pic>
      <p:sp>
        <p:nvSpPr>
          <p:cNvPr id="5" name="Textfeld 2">
            <a:extLst>
              <a:ext uri="{FF2B5EF4-FFF2-40B4-BE49-F238E27FC236}">
                <a16:creationId xmlns:a16="http://schemas.microsoft.com/office/drawing/2014/main" id="{3E72CFFD-0017-3B20-ACB4-2A3A21DFD4C7}"/>
              </a:ext>
            </a:extLst>
          </p:cNvPr>
          <p:cNvSpPr txBox="1"/>
          <p:nvPr/>
        </p:nvSpPr>
        <p:spPr>
          <a:xfrm>
            <a:off x="1069951" y="444436"/>
            <a:ext cx="7461483" cy="361637"/>
          </a:xfrm>
          <a:prstGeom prst="rect">
            <a:avLst/>
          </a:prstGeom>
          <a:solidFill>
            <a:srgbClr val="FFDDDD"/>
          </a:solidFill>
          <a:ln>
            <a:solidFill>
              <a:schemeClr val="bg1">
                <a:lumMod val="50000"/>
              </a:schemeClr>
            </a:solidFill>
          </a:ln>
        </p:spPr>
        <p:txBody>
          <a:bodyPr wrap="square" lIns="91440" tIns="45720" rIns="91440" bIns="45720" rtlCol="0" anchor="t">
            <a:spAutoFit/>
          </a:bodyPr>
          <a:lstStyle/>
          <a:p>
            <a:pPr algn="ctr">
              <a:lnSpc>
                <a:spcPts val="2100"/>
              </a:lnSpc>
              <a:spcBef>
                <a:spcPts val="0"/>
              </a:spcBef>
              <a:defRPr/>
            </a:pPr>
            <a:r>
              <a:rPr lang="de-DE" sz="2000" b="1">
                <a:latin typeface="Calibri"/>
                <a:ea typeface="Calibri"/>
                <a:cs typeface="Calibri"/>
              </a:rPr>
              <a:t>Wie steige ich in das Register ein?</a:t>
            </a:r>
            <a:endParaRPr lang="en-US" b="1"/>
          </a:p>
        </p:txBody>
      </p:sp>
      <p:sp>
        <p:nvSpPr>
          <p:cNvPr id="4" name="Rechteck 3">
            <a:extLst>
              <a:ext uri="{FF2B5EF4-FFF2-40B4-BE49-F238E27FC236}">
                <a16:creationId xmlns:a16="http://schemas.microsoft.com/office/drawing/2014/main" id="{CB26B69D-2294-062D-AE30-FBD4A0A4B642}"/>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-34-</a:t>
            </a:r>
            <a:endParaRPr lang="de-DE"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nhaltsplatzhalter 4">
            <a:extLst>
              <a:ext uri="{FF2B5EF4-FFF2-40B4-BE49-F238E27FC236}">
                <a16:creationId xmlns:a16="http://schemas.microsoft.com/office/drawing/2014/main" id="{D3D5D1E4-EDC8-C6AD-425E-C8A8EE81041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1496" y="765175"/>
            <a:ext cx="8467725" cy="417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A9E2E205-03F9-2243-313E-31B15690099A}"/>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6" name="Rechteck 5">
            <a:extLst>
              <a:ext uri="{FF2B5EF4-FFF2-40B4-BE49-F238E27FC236}">
                <a16:creationId xmlns:a16="http://schemas.microsoft.com/office/drawing/2014/main" id="{0043407F-AC6F-B23F-BC2E-B5A650328275}"/>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7" name="Grafik 6">
            <a:extLst>
              <a:ext uri="{FF2B5EF4-FFF2-40B4-BE49-F238E27FC236}">
                <a16:creationId xmlns:a16="http://schemas.microsoft.com/office/drawing/2014/main" id="{5D7B86E8-1F11-33D3-0F39-EE820BCBDA6C}"/>
              </a:ext>
            </a:extLst>
          </p:cNvPr>
          <p:cNvPicPr>
            <a:picLocks noChangeAspect="1"/>
          </p:cNvPicPr>
          <p:nvPr/>
        </p:nvPicPr>
        <p:blipFill>
          <a:blip r:embed="rId3"/>
          <a:stretch>
            <a:fillRect/>
          </a:stretch>
        </p:blipFill>
        <p:spPr>
          <a:xfrm>
            <a:off x="8512349" y="6306958"/>
            <a:ext cx="348769" cy="405300"/>
          </a:xfrm>
          <a:prstGeom prst="rect">
            <a:avLst/>
          </a:prstGeom>
        </p:spPr>
      </p:pic>
      <p:sp>
        <p:nvSpPr>
          <p:cNvPr id="3" name="Rechteck 2">
            <a:extLst>
              <a:ext uri="{FF2B5EF4-FFF2-40B4-BE49-F238E27FC236}">
                <a16:creationId xmlns:a16="http://schemas.microsoft.com/office/drawing/2014/main" id="{43BBF2D1-05BB-7F0B-1E04-C9E378987200}"/>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-35-</a:t>
            </a:r>
            <a:endParaRPr lang="de-DE"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nhaltsplatzhalter 4">
            <a:extLst>
              <a:ext uri="{FF2B5EF4-FFF2-40B4-BE49-F238E27FC236}">
                <a16:creationId xmlns:a16="http://schemas.microsoft.com/office/drawing/2014/main" id="{AFECF8EE-9C0D-610E-8525-1C50BBF13E2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6013" y="908050"/>
            <a:ext cx="7118350"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2">
            <a:extLst>
              <a:ext uri="{FF2B5EF4-FFF2-40B4-BE49-F238E27FC236}">
                <a16:creationId xmlns:a16="http://schemas.microsoft.com/office/drawing/2014/main" id="{4FA6198B-DC56-1628-EF9B-EF057A44E9E1}"/>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5" name="Grafik 4">
            <a:extLst>
              <a:ext uri="{FF2B5EF4-FFF2-40B4-BE49-F238E27FC236}">
                <a16:creationId xmlns:a16="http://schemas.microsoft.com/office/drawing/2014/main" id="{9D0DD557-82F8-7347-B945-8B0C0AF5C35B}"/>
              </a:ext>
            </a:extLst>
          </p:cNvPr>
          <p:cNvPicPr>
            <a:picLocks noChangeAspect="1"/>
          </p:cNvPicPr>
          <p:nvPr/>
        </p:nvPicPr>
        <p:blipFill>
          <a:blip r:embed="rId3"/>
          <a:stretch>
            <a:fillRect/>
          </a:stretch>
        </p:blipFill>
        <p:spPr>
          <a:xfrm>
            <a:off x="8512349" y="6306958"/>
            <a:ext cx="348769" cy="405300"/>
          </a:xfrm>
          <a:prstGeom prst="rect">
            <a:avLst/>
          </a:prstGeom>
        </p:spPr>
      </p:pic>
      <p:sp>
        <p:nvSpPr>
          <p:cNvPr id="2" name="Rechteck 1">
            <a:extLst>
              <a:ext uri="{FF2B5EF4-FFF2-40B4-BE49-F238E27FC236}">
                <a16:creationId xmlns:a16="http://schemas.microsoft.com/office/drawing/2014/main" id="{1C26C307-B85B-FDFA-B040-9A80E643E693}"/>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-36-</a:t>
            </a:r>
            <a:endParaRPr lang="de-DE"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nhaltsplatzhalter 4">
            <a:extLst>
              <a:ext uri="{FF2B5EF4-FFF2-40B4-BE49-F238E27FC236}">
                <a16:creationId xmlns:a16="http://schemas.microsoft.com/office/drawing/2014/main" id="{0CA37AE4-D2F9-8987-E27A-F16E500A7B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9583" y="447043"/>
            <a:ext cx="6208233" cy="55275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2">
            <a:extLst>
              <a:ext uri="{FF2B5EF4-FFF2-40B4-BE49-F238E27FC236}">
                <a16:creationId xmlns:a16="http://schemas.microsoft.com/office/drawing/2014/main" id="{CF927632-BEA5-DABE-269A-BE23E3F41195}"/>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5" name="Grafik 4">
            <a:extLst>
              <a:ext uri="{FF2B5EF4-FFF2-40B4-BE49-F238E27FC236}">
                <a16:creationId xmlns:a16="http://schemas.microsoft.com/office/drawing/2014/main" id="{31537944-473D-EE19-22F5-698445D459CC}"/>
              </a:ext>
            </a:extLst>
          </p:cNvPr>
          <p:cNvPicPr>
            <a:picLocks noChangeAspect="1"/>
          </p:cNvPicPr>
          <p:nvPr/>
        </p:nvPicPr>
        <p:blipFill>
          <a:blip r:embed="rId3"/>
          <a:stretch>
            <a:fillRect/>
          </a:stretch>
        </p:blipFill>
        <p:spPr>
          <a:xfrm>
            <a:off x="8512349" y="6306958"/>
            <a:ext cx="348769" cy="405300"/>
          </a:xfrm>
          <a:prstGeom prst="rect">
            <a:avLst/>
          </a:prstGeom>
        </p:spPr>
      </p:pic>
      <p:sp>
        <p:nvSpPr>
          <p:cNvPr id="2" name="Rechteck 1">
            <a:extLst>
              <a:ext uri="{FF2B5EF4-FFF2-40B4-BE49-F238E27FC236}">
                <a16:creationId xmlns:a16="http://schemas.microsoft.com/office/drawing/2014/main" id="{10939941-30B8-5C03-2FB4-09E4324EE646}"/>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-37-</a:t>
            </a:r>
            <a:endParaRPr lang="de-DE"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nhaltsplatzhalter 8">
            <a:extLst>
              <a:ext uri="{FF2B5EF4-FFF2-40B4-BE49-F238E27FC236}">
                <a16:creationId xmlns:a16="http://schemas.microsoft.com/office/drawing/2014/main" id="{E63D4D29-802B-1D98-1F5D-3A1617F97A3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 y="1484313"/>
            <a:ext cx="7886700" cy="3570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7B10A807-13A7-7C98-7316-2FEEFDBD3343}"/>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3" name="Grafik 2">
            <a:extLst>
              <a:ext uri="{FF2B5EF4-FFF2-40B4-BE49-F238E27FC236}">
                <a16:creationId xmlns:a16="http://schemas.microsoft.com/office/drawing/2014/main" id="{6F59B108-DB78-825F-C85C-8DEFD73572BC}"/>
              </a:ext>
            </a:extLst>
          </p:cNvPr>
          <p:cNvPicPr>
            <a:picLocks noChangeAspect="1"/>
          </p:cNvPicPr>
          <p:nvPr/>
        </p:nvPicPr>
        <p:blipFill>
          <a:blip r:embed="rId3"/>
          <a:stretch>
            <a:fillRect/>
          </a:stretch>
        </p:blipFill>
        <p:spPr>
          <a:xfrm rot="2367614">
            <a:off x="573525" y="2558325"/>
            <a:ext cx="816935" cy="792549"/>
          </a:xfrm>
          <a:prstGeom prst="rect">
            <a:avLst/>
          </a:prstGeom>
        </p:spPr>
      </p:pic>
      <p:sp>
        <p:nvSpPr>
          <p:cNvPr id="5" name="Rechteck 4">
            <a:extLst>
              <a:ext uri="{FF2B5EF4-FFF2-40B4-BE49-F238E27FC236}">
                <a16:creationId xmlns:a16="http://schemas.microsoft.com/office/drawing/2014/main" id="{8E4C044D-5D32-9B10-71EB-E08DDC339AE7}"/>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6" name="Grafik 5">
            <a:extLst>
              <a:ext uri="{FF2B5EF4-FFF2-40B4-BE49-F238E27FC236}">
                <a16:creationId xmlns:a16="http://schemas.microsoft.com/office/drawing/2014/main" id="{09216FF5-7888-D5C6-B81C-329FFC3BF769}"/>
              </a:ext>
            </a:extLst>
          </p:cNvPr>
          <p:cNvPicPr>
            <a:picLocks noChangeAspect="1"/>
          </p:cNvPicPr>
          <p:nvPr/>
        </p:nvPicPr>
        <p:blipFill>
          <a:blip r:embed="rId4"/>
          <a:stretch>
            <a:fillRect/>
          </a:stretch>
        </p:blipFill>
        <p:spPr>
          <a:xfrm>
            <a:off x="8512349" y="6306958"/>
            <a:ext cx="348769" cy="405300"/>
          </a:xfrm>
          <a:prstGeom prst="rect">
            <a:avLst/>
          </a:prstGeom>
        </p:spPr>
      </p:pic>
      <p:sp>
        <p:nvSpPr>
          <p:cNvPr id="4" name="Rechteck 3">
            <a:extLst>
              <a:ext uri="{FF2B5EF4-FFF2-40B4-BE49-F238E27FC236}">
                <a16:creationId xmlns:a16="http://schemas.microsoft.com/office/drawing/2014/main" id="{D625305C-F2EA-2A31-C8AD-A5719141C843}"/>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-38-</a:t>
            </a:r>
            <a:endParaRPr lang="de-DE"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4F2FF"/>
        </a:solidFill>
        <a:effectLst/>
      </p:bgPr>
    </p:bg>
    <p:spTree>
      <p:nvGrpSpPr>
        <p:cNvPr id="1" name="">
          <a:extLst>
            <a:ext uri="{FF2B5EF4-FFF2-40B4-BE49-F238E27FC236}">
              <a16:creationId xmlns:a16="http://schemas.microsoft.com/office/drawing/2014/main" id="{B7C22063-9E9C-2AC9-C0E1-7DD5442CD0DE}"/>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BACFFEFD-3ECC-ACA5-32CB-BDFECA44B1E4}"/>
              </a:ext>
            </a:extLst>
          </p:cNvPr>
          <p:cNvSpPr txBox="1"/>
          <p:nvPr/>
        </p:nvSpPr>
        <p:spPr>
          <a:xfrm>
            <a:off x="403201" y="2043057"/>
            <a:ext cx="8717845" cy="2185214"/>
          </a:xfrm>
          <a:prstGeom prst="rect">
            <a:avLst/>
          </a:prstGeom>
          <a:noFill/>
        </p:spPr>
        <p:txBody>
          <a:bodyPr wrap="square" rtlCol="0">
            <a:spAutoFit/>
          </a:bodyPr>
          <a:lstStyle/>
          <a:p>
            <a:r>
              <a:rPr lang="de-DE" sz="3600" b="1">
                <a:solidFill>
                  <a:srgbClr val="C00000"/>
                </a:solidFill>
                <a:latin typeface="Calibri"/>
                <a:ea typeface="Calibri"/>
                <a:cs typeface="Calibri"/>
              </a:rPr>
              <a:t>1. Die Auswirkungen und die Voraussetzungen der Eintragung in das </a:t>
            </a:r>
            <a:r>
              <a:rPr lang="de-DE" sz="3600" b="1" err="1">
                <a:solidFill>
                  <a:srgbClr val="C00000"/>
                </a:solidFill>
                <a:latin typeface="Calibri"/>
                <a:ea typeface="Calibri"/>
                <a:cs typeface="Calibri"/>
              </a:rPr>
              <a:t>Runts</a:t>
            </a:r>
            <a:r>
              <a:rPr lang="de-DE" sz="3600" b="1">
                <a:solidFill>
                  <a:srgbClr val="C00000"/>
                </a:solidFill>
                <a:latin typeface="Calibri"/>
                <a:ea typeface="Calibri"/>
                <a:cs typeface="Calibri"/>
              </a:rPr>
              <a:t>  </a:t>
            </a:r>
          </a:p>
          <a:p>
            <a:endParaRPr lang="it-IT"/>
          </a:p>
        </p:txBody>
      </p:sp>
      <p:sp>
        <p:nvSpPr>
          <p:cNvPr id="3" name="Rechteck 2">
            <a:extLst>
              <a:ext uri="{FF2B5EF4-FFF2-40B4-BE49-F238E27FC236}">
                <a16:creationId xmlns:a16="http://schemas.microsoft.com/office/drawing/2014/main" id="{CB7E2B02-93E0-8DBC-EB0C-04E65CAE14B1}"/>
              </a:ext>
            </a:extLst>
          </p:cNvPr>
          <p:cNvSpPr/>
          <p:nvPr/>
        </p:nvSpPr>
        <p:spPr>
          <a:xfrm>
            <a:off x="414779" y="6222978"/>
            <a:ext cx="8446339" cy="545921"/>
          </a:xfrm>
          <a:prstGeom prst="rect">
            <a:avLst/>
          </a:prstGeom>
          <a:solidFill>
            <a:srgbClr val="E4F2FF"/>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5" name="Grafik 4" descr="Ein Bild, das Logo, Symbol, Grafiken, Clipart enthält.&#10;&#10;KI-generierte Inhalte können fehlerhaft sein.">
            <a:extLst>
              <a:ext uri="{FF2B5EF4-FFF2-40B4-BE49-F238E27FC236}">
                <a16:creationId xmlns:a16="http://schemas.microsoft.com/office/drawing/2014/main" id="{3F7D15C5-EFAA-95D5-BB8C-F7B8C1D5E9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7574" y="6188894"/>
            <a:ext cx="536155" cy="572098"/>
          </a:xfrm>
          <a:prstGeom prst="rect">
            <a:avLst/>
          </a:prstGeom>
        </p:spPr>
      </p:pic>
      <p:sp>
        <p:nvSpPr>
          <p:cNvPr id="4" name="Rechteck 3">
            <a:extLst>
              <a:ext uri="{FF2B5EF4-FFF2-40B4-BE49-F238E27FC236}">
                <a16:creationId xmlns:a16="http://schemas.microsoft.com/office/drawing/2014/main" id="{C99162A2-C3C9-3736-00F7-E0F52616AE03}"/>
              </a:ext>
            </a:extLst>
          </p:cNvPr>
          <p:cNvSpPr/>
          <p:nvPr/>
        </p:nvSpPr>
        <p:spPr>
          <a:xfrm>
            <a:off x="8034705" y="6361190"/>
            <a:ext cx="449419" cy="407709"/>
          </a:xfrm>
          <a:prstGeom prst="rect">
            <a:avLst/>
          </a:prstGeom>
          <a:noFill/>
          <a:ln>
            <a:solidFill>
              <a:srgbClr val="E4F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-3-</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69373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F9675-D391-10A2-999F-4DC0546B5B34}"/>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F9BA9BEC-62D1-EBBD-021E-634FAEB17AEB}"/>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26" name="Picture 2">
            <a:extLst>
              <a:ext uri="{FF2B5EF4-FFF2-40B4-BE49-F238E27FC236}">
                <a16:creationId xmlns:a16="http://schemas.microsoft.com/office/drawing/2014/main" id="{C57E6DFC-FC4C-9289-6BE1-FA33CDB28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A0D42D72-63D8-D97B-8757-B2389A5C829E}"/>
              </a:ext>
            </a:extLst>
          </p:cNvPr>
          <p:cNvPicPr>
            <a:picLocks noChangeAspect="1"/>
          </p:cNvPicPr>
          <p:nvPr/>
        </p:nvPicPr>
        <p:blipFill>
          <a:blip r:embed="rId3"/>
          <a:stretch>
            <a:fillRect/>
          </a:stretch>
        </p:blipFill>
        <p:spPr>
          <a:xfrm>
            <a:off x="0" y="1651020"/>
            <a:ext cx="9144000" cy="3605543"/>
          </a:xfrm>
          <a:prstGeom prst="rect">
            <a:avLst/>
          </a:prstGeom>
        </p:spPr>
      </p:pic>
      <p:sp>
        <p:nvSpPr>
          <p:cNvPr id="1032" name="Textfeld 1031">
            <a:extLst>
              <a:ext uri="{FF2B5EF4-FFF2-40B4-BE49-F238E27FC236}">
                <a16:creationId xmlns:a16="http://schemas.microsoft.com/office/drawing/2014/main" id="{D24FFA72-4B48-D8DB-ACA0-01F8C16C7B78}"/>
              </a:ext>
            </a:extLst>
          </p:cNvPr>
          <p:cNvSpPr txBox="1"/>
          <p:nvPr/>
        </p:nvSpPr>
        <p:spPr>
          <a:xfrm>
            <a:off x="759278" y="3125824"/>
            <a:ext cx="951524" cy="215444"/>
          </a:xfrm>
          <a:prstGeom prst="rect">
            <a:avLst/>
          </a:prstGeom>
          <a:solidFill>
            <a:srgbClr val="FFFFCC"/>
          </a:solidFill>
          <a:ln>
            <a:solidFill>
              <a:schemeClr val="bg1">
                <a:lumMod val="50000"/>
              </a:schemeClr>
            </a:solidFill>
          </a:ln>
        </p:spPr>
        <p:txBody>
          <a:bodyPr wrap="square" rtlCol="0">
            <a:spAutoFit/>
          </a:bodyPr>
          <a:lstStyle/>
          <a:p>
            <a:r>
              <a:rPr lang="de-DE" sz="800" b="1">
                <a:latin typeface="Calibri" panose="020F0502020204030204" pitchFamily="34" charset="0"/>
                <a:cs typeface="Calibri" panose="020F0502020204030204" pitchFamily="34" charset="0"/>
              </a:rPr>
              <a:t>Art des Antrages</a:t>
            </a:r>
            <a:endParaRPr lang="de-DE" sz="800">
              <a:latin typeface="Calibri" panose="020F0502020204030204" pitchFamily="34" charset="0"/>
              <a:cs typeface="Calibri" panose="020F0502020204030204" pitchFamily="34" charset="0"/>
            </a:endParaRPr>
          </a:p>
        </p:txBody>
      </p:sp>
      <p:sp>
        <p:nvSpPr>
          <p:cNvPr id="7" name="Pfeil: nach rechts 6">
            <a:extLst>
              <a:ext uri="{FF2B5EF4-FFF2-40B4-BE49-F238E27FC236}">
                <a16:creationId xmlns:a16="http://schemas.microsoft.com/office/drawing/2014/main" id="{B0AA45CA-7A24-6CD0-18B5-04AB9CC40C87}"/>
              </a:ext>
            </a:extLst>
          </p:cNvPr>
          <p:cNvSpPr/>
          <p:nvPr/>
        </p:nvSpPr>
        <p:spPr bwMode="auto">
          <a:xfrm rot="8402707">
            <a:off x="294812" y="2737733"/>
            <a:ext cx="351367" cy="73138"/>
          </a:xfrm>
          <a:prstGeom prst="rightArrow">
            <a:avLst/>
          </a:prstGeom>
          <a:solidFill>
            <a:srgbClr val="FF505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anose="02020603050405020304" pitchFamily="18" charset="0"/>
            </a:endParaRPr>
          </a:p>
        </p:txBody>
      </p:sp>
      <p:sp>
        <p:nvSpPr>
          <p:cNvPr id="11" name="Textfeld 10">
            <a:extLst>
              <a:ext uri="{FF2B5EF4-FFF2-40B4-BE49-F238E27FC236}">
                <a16:creationId xmlns:a16="http://schemas.microsoft.com/office/drawing/2014/main" id="{2DA36324-C0C3-0D06-C8AC-D916BAE32571}"/>
              </a:ext>
            </a:extLst>
          </p:cNvPr>
          <p:cNvSpPr txBox="1"/>
          <p:nvPr/>
        </p:nvSpPr>
        <p:spPr>
          <a:xfrm>
            <a:off x="465229" y="2461597"/>
            <a:ext cx="951524" cy="215444"/>
          </a:xfrm>
          <a:prstGeom prst="rect">
            <a:avLst/>
          </a:prstGeom>
          <a:solidFill>
            <a:srgbClr val="FFFFCC"/>
          </a:solidFill>
          <a:ln>
            <a:solidFill>
              <a:schemeClr val="bg1">
                <a:lumMod val="50000"/>
              </a:schemeClr>
            </a:solidFill>
          </a:ln>
        </p:spPr>
        <p:txBody>
          <a:bodyPr wrap="square" rtlCol="0">
            <a:spAutoFit/>
          </a:bodyPr>
          <a:lstStyle/>
          <a:p>
            <a:r>
              <a:rPr lang="de-DE" sz="800" b="1">
                <a:latin typeface="Calibri" panose="020F0502020204030204" pitchFamily="34" charset="0"/>
                <a:cs typeface="Calibri" panose="020F0502020204030204" pitchFamily="34" charset="0"/>
              </a:rPr>
              <a:t>Verfasste Anträge</a:t>
            </a:r>
          </a:p>
        </p:txBody>
      </p:sp>
      <p:sp>
        <p:nvSpPr>
          <p:cNvPr id="10" name="Textfeld 9">
            <a:extLst>
              <a:ext uri="{FF2B5EF4-FFF2-40B4-BE49-F238E27FC236}">
                <a16:creationId xmlns:a16="http://schemas.microsoft.com/office/drawing/2014/main" id="{584B7F63-2BED-3A8F-80DD-2C640957CB59}"/>
              </a:ext>
            </a:extLst>
          </p:cNvPr>
          <p:cNvSpPr txBox="1"/>
          <p:nvPr/>
        </p:nvSpPr>
        <p:spPr>
          <a:xfrm>
            <a:off x="628650" y="1033935"/>
            <a:ext cx="7886700" cy="338554"/>
          </a:xfrm>
          <a:prstGeom prst="rect">
            <a:avLst/>
          </a:prstGeom>
          <a:solidFill>
            <a:srgbClr val="F2F2F2"/>
          </a:solidFill>
        </p:spPr>
        <p:txBody>
          <a:bodyPr wrap="square" rtlCol="0">
            <a:spAutoFit/>
          </a:bodyPr>
          <a:lstStyle/>
          <a:p>
            <a:pPr algn="ctr"/>
            <a:r>
              <a:rPr lang="de-DE" sz="1600" b="1">
                <a:latin typeface="Calibri" panose="020F0502020204030204" pitchFamily="34" charset="0"/>
                <a:cs typeface="Calibri" panose="020F0502020204030204" pitchFamily="34" charset="0"/>
              </a:rPr>
              <a:t>1. Übersicht der verfassten Anträge</a:t>
            </a:r>
          </a:p>
        </p:txBody>
      </p:sp>
      <p:sp>
        <p:nvSpPr>
          <p:cNvPr id="12" name="Pfeil: nach rechts 11">
            <a:extLst>
              <a:ext uri="{FF2B5EF4-FFF2-40B4-BE49-F238E27FC236}">
                <a16:creationId xmlns:a16="http://schemas.microsoft.com/office/drawing/2014/main" id="{A17266C0-CF0F-2D55-14FD-4D496E0357B6}"/>
              </a:ext>
            </a:extLst>
          </p:cNvPr>
          <p:cNvSpPr/>
          <p:nvPr/>
        </p:nvSpPr>
        <p:spPr bwMode="auto">
          <a:xfrm rot="6459717">
            <a:off x="1043225" y="3420464"/>
            <a:ext cx="227341" cy="83597"/>
          </a:xfrm>
          <a:prstGeom prst="rightArrow">
            <a:avLst/>
          </a:prstGeom>
          <a:solidFill>
            <a:srgbClr val="FF505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anose="02020603050405020304" pitchFamily="18" charset="0"/>
            </a:endParaRPr>
          </a:p>
        </p:txBody>
      </p:sp>
      <p:sp>
        <p:nvSpPr>
          <p:cNvPr id="14" name="Pfeil: nach rechts 13">
            <a:extLst>
              <a:ext uri="{FF2B5EF4-FFF2-40B4-BE49-F238E27FC236}">
                <a16:creationId xmlns:a16="http://schemas.microsoft.com/office/drawing/2014/main" id="{CE4D5147-DB16-1E7E-82A9-93972F51B7DF}"/>
              </a:ext>
            </a:extLst>
          </p:cNvPr>
          <p:cNvSpPr/>
          <p:nvPr/>
        </p:nvSpPr>
        <p:spPr bwMode="auto">
          <a:xfrm rot="15402595">
            <a:off x="4771109" y="4405482"/>
            <a:ext cx="227341" cy="83597"/>
          </a:xfrm>
          <a:prstGeom prst="rightArrow">
            <a:avLst/>
          </a:prstGeom>
          <a:solidFill>
            <a:srgbClr val="FF505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anose="02020603050405020304" pitchFamily="18" charset="0"/>
            </a:endParaRPr>
          </a:p>
        </p:txBody>
      </p:sp>
      <p:sp>
        <p:nvSpPr>
          <p:cNvPr id="1034" name="Textfeld 1033">
            <a:extLst>
              <a:ext uri="{FF2B5EF4-FFF2-40B4-BE49-F238E27FC236}">
                <a16:creationId xmlns:a16="http://schemas.microsoft.com/office/drawing/2014/main" id="{FD21623A-8E6D-A769-08BC-7C37692BF536}"/>
              </a:ext>
            </a:extLst>
          </p:cNvPr>
          <p:cNvSpPr txBox="1"/>
          <p:nvPr/>
        </p:nvSpPr>
        <p:spPr>
          <a:xfrm>
            <a:off x="4711337" y="4549555"/>
            <a:ext cx="1094652" cy="215444"/>
          </a:xfrm>
          <a:prstGeom prst="rect">
            <a:avLst/>
          </a:prstGeom>
          <a:solidFill>
            <a:srgbClr val="FFFFCC"/>
          </a:solidFill>
          <a:ln>
            <a:solidFill>
              <a:schemeClr val="bg1">
                <a:lumMod val="50000"/>
              </a:schemeClr>
            </a:solidFill>
          </a:ln>
        </p:spPr>
        <p:txBody>
          <a:bodyPr wrap="square" rtlCol="0">
            <a:spAutoFit/>
          </a:bodyPr>
          <a:lstStyle/>
          <a:p>
            <a:r>
              <a:rPr lang="de-DE" sz="800" b="1">
                <a:latin typeface="Calibri" panose="020F0502020204030204" pitchFamily="34" charset="0"/>
                <a:cs typeface="Calibri" panose="020F0502020204030204" pitchFamily="34" charset="0"/>
              </a:rPr>
              <a:t>Status des Antrages</a:t>
            </a:r>
            <a:endParaRPr lang="de-DE" sz="800">
              <a:latin typeface="Calibri" panose="020F0502020204030204" pitchFamily="34" charset="0"/>
              <a:cs typeface="Calibri" panose="020F0502020204030204" pitchFamily="34" charset="0"/>
            </a:endParaRPr>
          </a:p>
        </p:txBody>
      </p:sp>
      <p:sp>
        <p:nvSpPr>
          <p:cNvPr id="16" name="Textfeld 15">
            <a:extLst>
              <a:ext uri="{FF2B5EF4-FFF2-40B4-BE49-F238E27FC236}">
                <a16:creationId xmlns:a16="http://schemas.microsoft.com/office/drawing/2014/main" id="{C783EA88-C0BF-3670-FB90-DE355A833429}"/>
              </a:ext>
            </a:extLst>
          </p:cNvPr>
          <p:cNvSpPr txBox="1"/>
          <p:nvPr/>
        </p:nvSpPr>
        <p:spPr>
          <a:xfrm>
            <a:off x="1549845" y="2415430"/>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1</a:t>
            </a:r>
          </a:p>
        </p:txBody>
      </p:sp>
      <p:sp>
        <p:nvSpPr>
          <p:cNvPr id="17" name="Textfeld 16">
            <a:extLst>
              <a:ext uri="{FF2B5EF4-FFF2-40B4-BE49-F238E27FC236}">
                <a16:creationId xmlns:a16="http://schemas.microsoft.com/office/drawing/2014/main" id="{804DE48B-E7BE-9E31-8A96-401DA59B77F6}"/>
              </a:ext>
            </a:extLst>
          </p:cNvPr>
          <p:cNvSpPr txBox="1"/>
          <p:nvPr/>
        </p:nvSpPr>
        <p:spPr>
          <a:xfrm>
            <a:off x="1343530" y="3448210"/>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2</a:t>
            </a:r>
          </a:p>
        </p:txBody>
      </p:sp>
      <p:sp>
        <p:nvSpPr>
          <p:cNvPr id="19" name="Textfeld 18">
            <a:extLst>
              <a:ext uri="{FF2B5EF4-FFF2-40B4-BE49-F238E27FC236}">
                <a16:creationId xmlns:a16="http://schemas.microsoft.com/office/drawing/2014/main" id="{446E700F-23E0-F293-C089-0F37DB3204A6}"/>
              </a:ext>
            </a:extLst>
          </p:cNvPr>
          <p:cNvSpPr txBox="1"/>
          <p:nvPr/>
        </p:nvSpPr>
        <p:spPr>
          <a:xfrm>
            <a:off x="5874862" y="4764999"/>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3</a:t>
            </a:r>
          </a:p>
        </p:txBody>
      </p:sp>
      <p:sp>
        <p:nvSpPr>
          <p:cNvPr id="27" name="Rechteck 26">
            <a:extLst>
              <a:ext uri="{FF2B5EF4-FFF2-40B4-BE49-F238E27FC236}">
                <a16:creationId xmlns:a16="http://schemas.microsoft.com/office/drawing/2014/main" id="{49A4DE87-CE81-86F9-8D15-3DBF151CFAFD}"/>
              </a:ext>
            </a:extLst>
          </p:cNvPr>
          <p:cNvSpPr/>
          <p:nvPr/>
        </p:nvSpPr>
        <p:spPr>
          <a:xfrm>
            <a:off x="7522677" y="1808160"/>
            <a:ext cx="864000" cy="235061"/>
          </a:xfrm>
          <a:prstGeom prst="rect">
            <a:avLst/>
          </a:prstGeom>
          <a:solidFill>
            <a:srgbClr val="0066CC"/>
          </a:solidFill>
          <a:ln>
            <a:solidFill>
              <a:srgbClr val="0066C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rgbClr val="FFFFFF"/>
                </a:solidFill>
                <a:effectLst/>
                <a:latin typeface="Titillium Web" panose="00000500000000000000" pitchFamily="2" charset="0"/>
                <a:ea typeface="Aptos" panose="020B0004020202020204" pitchFamily="34" charset="0"/>
                <a:cs typeface="Times New Roman" panose="02020603050405020304" pitchFamily="18" charset="0"/>
              </a:rPr>
              <a:t>         </a:t>
            </a:r>
          </a:p>
          <a:p>
            <a:pPr>
              <a:lnSpc>
                <a:spcPct val="107000"/>
              </a:lnSpc>
              <a:spcAft>
                <a:spcPts val="800"/>
              </a:spcAft>
              <a:buNone/>
            </a:pPr>
            <a:r>
              <a:rPr lang="it-IT" sz="600" kern="100">
                <a:solidFill>
                  <a:srgbClr val="FFFFFF"/>
                </a:solidFill>
                <a:effectLst/>
                <a:latin typeface="Titillium Web" panose="00000500000000000000" pitchFamily="2" charset="0"/>
                <a:ea typeface="Aptos" panose="020B0004020202020204" pitchFamily="34" charset="0"/>
                <a:cs typeface="Times New Roman" panose="02020603050405020304" pitchFamily="18" charset="0"/>
              </a:rPr>
              <a:t>MAX MUSTERMANN</a:t>
            </a:r>
            <a:endParaRPr lang="it-IT" sz="600" kern="100">
              <a:effectLst/>
              <a:ea typeface="Aptos" panose="020B0004020202020204" pitchFamily="34" charset="0"/>
              <a:cs typeface="Times New Roman" panose="02020603050405020304" pitchFamily="18" charset="0"/>
            </a:endParaRPr>
          </a:p>
          <a:p>
            <a:pPr algn="ctr">
              <a:lnSpc>
                <a:spcPct val="107000"/>
              </a:lnSpc>
              <a:spcAft>
                <a:spcPts val="800"/>
              </a:spcAft>
              <a:buNone/>
            </a:pPr>
            <a:r>
              <a:rPr lang="de-DE" sz="1100" kern="100">
                <a:effectLst/>
                <a:ea typeface="Aptos" panose="020B0004020202020204" pitchFamily="34" charset="0"/>
                <a:cs typeface="Times New Roman" panose="02020603050405020304" pitchFamily="18" charset="0"/>
              </a:rPr>
              <a:t> </a:t>
            </a:r>
            <a:endParaRPr lang="it-IT" sz="1100" kern="100">
              <a:effectLst/>
              <a:ea typeface="Aptos" panose="020B0004020202020204" pitchFamily="34" charset="0"/>
              <a:cs typeface="Times New Roman" panose="02020603050405020304" pitchFamily="18" charset="0"/>
            </a:endParaRPr>
          </a:p>
        </p:txBody>
      </p:sp>
      <p:sp>
        <p:nvSpPr>
          <p:cNvPr id="30" name="Rechteck 29">
            <a:extLst>
              <a:ext uri="{FF2B5EF4-FFF2-40B4-BE49-F238E27FC236}">
                <a16:creationId xmlns:a16="http://schemas.microsoft.com/office/drawing/2014/main" id="{391C9DA9-4CD8-E487-7002-CAB411DC738D}"/>
              </a:ext>
            </a:extLst>
          </p:cNvPr>
          <p:cNvSpPr/>
          <p:nvPr/>
        </p:nvSpPr>
        <p:spPr>
          <a:xfrm>
            <a:off x="1732067" y="3567369"/>
            <a:ext cx="581724" cy="122253"/>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6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1234561</a:t>
            </a:r>
            <a:endParaRPr lang="it-IT" sz="1050" kern="100">
              <a:solidFill>
                <a:schemeClr val="tx1"/>
              </a:solidFill>
              <a:effectLst/>
              <a:ea typeface="Aptos" panose="020B0004020202020204" pitchFamily="34" charset="0"/>
              <a:cs typeface="Times New Roman" panose="02020603050405020304" pitchFamily="18" charset="0"/>
            </a:endParaRPr>
          </a:p>
        </p:txBody>
      </p:sp>
      <p:sp>
        <p:nvSpPr>
          <p:cNvPr id="31" name="Rechteck 30">
            <a:extLst>
              <a:ext uri="{FF2B5EF4-FFF2-40B4-BE49-F238E27FC236}">
                <a16:creationId xmlns:a16="http://schemas.microsoft.com/office/drawing/2014/main" id="{FA72720D-5E35-9090-4F07-C5CDDA406826}"/>
              </a:ext>
            </a:extLst>
          </p:cNvPr>
          <p:cNvSpPr/>
          <p:nvPr/>
        </p:nvSpPr>
        <p:spPr>
          <a:xfrm>
            <a:off x="1732067" y="3781610"/>
            <a:ext cx="447874" cy="13304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6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12344</a:t>
            </a:r>
            <a:endParaRPr lang="it-IT" sz="1050" kern="100">
              <a:solidFill>
                <a:schemeClr val="tx1"/>
              </a:solidFill>
              <a:effectLst/>
              <a:ea typeface="Aptos" panose="020B0004020202020204" pitchFamily="34" charset="0"/>
              <a:cs typeface="Times New Roman" panose="02020603050405020304" pitchFamily="18" charset="0"/>
            </a:endParaRPr>
          </a:p>
        </p:txBody>
      </p:sp>
      <p:sp>
        <p:nvSpPr>
          <p:cNvPr id="1024" name="Rechteck 1023">
            <a:extLst>
              <a:ext uri="{FF2B5EF4-FFF2-40B4-BE49-F238E27FC236}">
                <a16:creationId xmlns:a16="http://schemas.microsoft.com/office/drawing/2014/main" id="{0699BB4E-05DE-F0B1-5B94-152A66F6C53E}"/>
              </a:ext>
            </a:extLst>
          </p:cNvPr>
          <p:cNvSpPr/>
          <p:nvPr/>
        </p:nvSpPr>
        <p:spPr>
          <a:xfrm>
            <a:off x="1732067" y="3781610"/>
            <a:ext cx="581724" cy="122253"/>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6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1234562</a:t>
            </a:r>
            <a:endParaRPr lang="it-IT" sz="1050" kern="100">
              <a:solidFill>
                <a:schemeClr val="tx1"/>
              </a:solidFill>
              <a:effectLst/>
              <a:ea typeface="Aptos" panose="020B0004020202020204" pitchFamily="34" charset="0"/>
              <a:cs typeface="Times New Roman" panose="02020603050405020304" pitchFamily="18" charset="0"/>
            </a:endParaRPr>
          </a:p>
        </p:txBody>
      </p:sp>
      <p:sp>
        <p:nvSpPr>
          <p:cNvPr id="1025" name="Rechteck 1024">
            <a:extLst>
              <a:ext uri="{FF2B5EF4-FFF2-40B4-BE49-F238E27FC236}">
                <a16:creationId xmlns:a16="http://schemas.microsoft.com/office/drawing/2014/main" id="{4EDA61EC-C9D5-4C7C-B204-218BE9763DA8}"/>
              </a:ext>
            </a:extLst>
          </p:cNvPr>
          <p:cNvSpPr/>
          <p:nvPr/>
        </p:nvSpPr>
        <p:spPr>
          <a:xfrm>
            <a:off x="1738087" y="3989450"/>
            <a:ext cx="581724" cy="122253"/>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6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1234563</a:t>
            </a:r>
            <a:endParaRPr lang="it-IT" sz="1050" kern="100">
              <a:solidFill>
                <a:schemeClr val="tx1"/>
              </a:solidFill>
              <a:effectLst/>
              <a:ea typeface="Aptos" panose="020B0004020202020204" pitchFamily="34" charset="0"/>
              <a:cs typeface="Times New Roman" panose="02020603050405020304" pitchFamily="18" charset="0"/>
            </a:endParaRPr>
          </a:p>
        </p:txBody>
      </p:sp>
      <p:sp>
        <p:nvSpPr>
          <p:cNvPr id="1027" name="Rechteck 1026">
            <a:extLst>
              <a:ext uri="{FF2B5EF4-FFF2-40B4-BE49-F238E27FC236}">
                <a16:creationId xmlns:a16="http://schemas.microsoft.com/office/drawing/2014/main" id="{C4CF3A1F-88D0-47B4-11D4-24A51DEF2AF3}"/>
              </a:ext>
            </a:extLst>
          </p:cNvPr>
          <p:cNvSpPr/>
          <p:nvPr/>
        </p:nvSpPr>
        <p:spPr>
          <a:xfrm>
            <a:off x="1732067" y="4206284"/>
            <a:ext cx="581724" cy="122253"/>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6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1234564</a:t>
            </a:r>
            <a:endParaRPr lang="it-IT" sz="1050" kern="100">
              <a:solidFill>
                <a:schemeClr val="tx1"/>
              </a:solidFill>
              <a:effectLst/>
              <a:ea typeface="Aptos" panose="020B0004020202020204" pitchFamily="34" charset="0"/>
              <a:cs typeface="Times New Roman" panose="02020603050405020304" pitchFamily="18" charset="0"/>
            </a:endParaRPr>
          </a:p>
        </p:txBody>
      </p:sp>
      <p:sp>
        <p:nvSpPr>
          <p:cNvPr id="1028" name="Rechteck 1027">
            <a:extLst>
              <a:ext uri="{FF2B5EF4-FFF2-40B4-BE49-F238E27FC236}">
                <a16:creationId xmlns:a16="http://schemas.microsoft.com/office/drawing/2014/main" id="{0B585B07-F19B-48F6-4877-4B5557A7BA1C}"/>
              </a:ext>
            </a:extLst>
          </p:cNvPr>
          <p:cNvSpPr/>
          <p:nvPr/>
        </p:nvSpPr>
        <p:spPr>
          <a:xfrm>
            <a:off x="1732067" y="4414634"/>
            <a:ext cx="581724" cy="122253"/>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6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1234565</a:t>
            </a:r>
            <a:endParaRPr lang="it-IT" sz="1050" kern="100">
              <a:solidFill>
                <a:schemeClr val="tx1"/>
              </a:solidFill>
              <a:effectLst/>
              <a:ea typeface="Aptos" panose="020B0004020202020204" pitchFamily="34" charset="0"/>
              <a:cs typeface="Times New Roman" panose="02020603050405020304" pitchFamily="18" charset="0"/>
            </a:endParaRPr>
          </a:p>
        </p:txBody>
      </p:sp>
      <p:sp>
        <p:nvSpPr>
          <p:cNvPr id="1029" name="Rechteck 1028">
            <a:extLst>
              <a:ext uri="{FF2B5EF4-FFF2-40B4-BE49-F238E27FC236}">
                <a16:creationId xmlns:a16="http://schemas.microsoft.com/office/drawing/2014/main" id="{7E412AC2-4342-EF39-E8C7-9BBDD4E2F638}"/>
              </a:ext>
            </a:extLst>
          </p:cNvPr>
          <p:cNvSpPr/>
          <p:nvPr/>
        </p:nvSpPr>
        <p:spPr>
          <a:xfrm>
            <a:off x="3077540" y="3541638"/>
            <a:ext cx="736813" cy="18861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6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MEIN VEREIN EO</a:t>
            </a:r>
            <a:endParaRPr lang="it-IT" sz="1050" kern="100">
              <a:solidFill>
                <a:schemeClr val="tx1"/>
              </a:solidFill>
              <a:effectLst/>
              <a:ea typeface="Aptos" panose="020B0004020202020204" pitchFamily="34" charset="0"/>
              <a:cs typeface="Times New Roman" panose="02020603050405020304" pitchFamily="18" charset="0"/>
            </a:endParaRPr>
          </a:p>
        </p:txBody>
      </p:sp>
      <p:sp>
        <p:nvSpPr>
          <p:cNvPr id="1030" name="Rechteck 1029">
            <a:extLst>
              <a:ext uri="{FF2B5EF4-FFF2-40B4-BE49-F238E27FC236}">
                <a16:creationId xmlns:a16="http://schemas.microsoft.com/office/drawing/2014/main" id="{9B50648F-7676-C1AD-A878-52CEC0A8B39F}"/>
              </a:ext>
            </a:extLst>
          </p:cNvPr>
          <p:cNvSpPr/>
          <p:nvPr/>
        </p:nvSpPr>
        <p:spPr>
          <a:xfrm>
            <a:off x="3077537" y="3754422"/>
            <a:ext cx="1081531" cy="18000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600" kern="100">
                <a:solidFill>
                  <a:schemeClr val="tx1"/>
                </a:solidFill>
                <a:latin typeface="Titillium Web" panose="00000500000000000000" pitchFamily="2" charset="0"/>
                <a:ea typeface="Aptos" panose="020B0004020202020204" pitchFamily="34" charset="0"/>
                <a:cs typeface="Times New Roman" panose="02020603050405020304" pitchFamily="18" charset="0"/>
              </a:rPr>
              <a:t>MEIN VEREIN EO</a:t>
            </a:r>
            <a:endParaRPr lang="it-IT" sz="1050" kern="100">
              <a:solidFill>
                <a:schemeClr val="tx1"/>
              </a:solidFill>
              <a:ea typeface="Aptos" panose="020B0004020202020204" pitchFamily="34" charset="0"/>
              <a:cs typeface="Times New Roman" panose="02020603050405020304" pitchFamily="18" charset="0"/>
            </a:endParaRPr>
          </a:p>
        </p:txBody>
      </p:sp>
      <p:sp>
        <p:nvSpPr>
          <p:cNvPr id="1031" name="Rechteck 1030">
            <a:extLst>
              <a:ext uri="{FF2B5EF4-FFF2-40B4-BE49-F238E27FC236}">
                <a16:creationId xmlns:a16="http://schemas.microsoft.com/office/drawing/2014/main" id="{C476561C-B550-C7AE-408D-97C1AACA5931}"/>
              </a:ext>
            </a:extLst>
          </p:cNvPr>
          <p:cNvSpPr/>
          <p:nvPr/>
        </p:nvSpPr>
        <p:spPr>
          <a:xfrm>
            <a:off x="3073382" y="3985632"/>
            <a:ext cx="980360" cy="14348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600" kern="100">
                <a:solidFill>
                  <a:schemeClr val="tx1"/>
                </a:solidFill>
                <a:latin typeface="Titillium Web" panose="00000500000000000000" pitchFamily="2" charset="0"/>
                <a:ea typeface="Aptos" panose="020B0004020202020204" pitchFamily="34" charset="0"/>
                <a:cs typeface="Times New Roman" panose="02020603050405020304" pitchFamily="18" charset="0"/>
              </a:rPr>
              <a:t>MEIN VEREIN EO</a:t>
            </a:r>
            <a:endParaRPr lang="it-IT" sz="1050" kern="100">
              <a:solidFill>
                <a:schemeClr val="tx1"/>
              </a:solidFill>
              <a:ea typeface="Aptos" panose="020B0004020202020204" pitchFamily="34" charset="0"/>
              <a:cs typeface="Times New Roman" panose="02020603050405020304" pitchFamily="18" charset="0"/>
            </a:endParaRPr>
          </a:p>
        </p:txBody>
      </p:sp>
      <p:sp>
        <p:nvSpPr>
          <p:cNvPr id="1035" name="Rechteck 1034">
            <a:extLst>
              <a:ext uri="{FF2B5EF4-FFF2-40B4-BE49-F238E27FC236}">
                <a16:creationId xmlns:a16="http://schemas.microsoft.com/office/drawing/2014/main" id="{CB9508E9-C338-11C1-90E2-6B2251495C59}"/>
              </a:ext>
            </a:extLst>
          </p:cNvPr>
          <p:cNvSpPr/>
          <p:nvPr/>
        </p:nvSpPr>
        <p:spPr>
          <a:xfrm>
            <a:off x="3073910" y="4414678"/>
            <a:ext cx="1085159" cy="129526"/>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600" kern="100">
                <a:solidFill>
                  <a:schemeClr val="tx1"/>
                </a:solidFill>
                <a:latin typeface="Titillium Web" panose="00000500000000000000" pitchFamily="2" charset="0"/>
                <a:ea typeface="Aptos" panose="020B0004020202020204" pitchFamily="34" charset="0"/>
                <a:cs typeface="Times New Roman" panose="02020603050405020304" pitchFamily="18" charset="0"/>
              </a:rPr>
              <a:t>MEIN VEREIN EO</a:t>
            </a:r>
            <a:endParaRPr lang="it-IT" sz="1050" kern="100">
              <a:solidFill>
                <a:schemeClr val="tx1"/>
              </a:solidFill>
              <a:ea typeface="Aptos" panose="020B0004020202020204" pitchFamily="34" charset="0"/>
              <a:cs typeface="Times New Roman" panose="02020603050405020304" pitchFamily="18" charset="0"/>
            </a:endParaRPr>
          </a:p>
        </p:txBody>
      </p:sp>
      <p:sp>
        <p:nvSpPr>
          <p:cNvPr id="1043" name="Rechteck 1042">
            <a:extLst>
              <a:ext uri="{FF2B5EF4-FFF2-40B4-BE49-F238E27FC236}">
                <a16:creationId xmlns:a16="http://schemas.microsoft.com/office/drawing/2014/main" id="{305A5308-931B-CE44-586B-0C222BF2E7B4}"/>
              </a:ext>
            </a:extLst>
          </p:cNvPr>
          <p:cNvSpPr/>
          <p:nvPr/>
        </p:nvSpPr>
        <p:spPr>
          <a:xfrm>
            <a:off x="3073382" y="4200155"/>
            <a:ext cx="1081530" cy="14348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600" kern="100">
                <a:solidFill>
                  <a:schemeClr val="tx1"/>
                </a:solidFill>
                <a:latin typeface="Titillium Web" panose="00000500000000000000" pitchFamily="2" charset="0"/>
                <a:ea typeface="Aptos" panose="020B0004020202020204" pitchFamily="34" charset="0"/>
                <a:cs typeface="Times New Roman" panose="02020603050405020304" pitchFamily="18" charset="0"/>
              </a:rPr>
              <a:t>MEIN VEREIN EO</a:t>
            </a:r>
            <a:endParaRPr lang="it-IT" sz="1050" kern="100">
              <a:solidFill>
                <a:schemeClr val="tx1"/>
              </a:solidFill>
              <a:ea typeface="Aptos" panose="020B0004020202020204" pitchFamily="34" charset="0"/>
              <a:cs typeface="Times New Roman" panose="02020603050405020304" pitchFamily="18" charset="0"/>
            </a:endParaRPr>
          </a:p>
        </p:txBody>
      </p:sp>
      <p:sp>
        <p:nvSpPr>
          <p:cNvPr id="1044" name="Rechteck 1043">
            <a:extLst>
              <a:ext uri="{FF2B5EF4-FFF2-40B4-BE49-F238E27FC236}">
                <a16:creationId xmlns:a16="http://schemas.microsoft.com/office/drawing/2014/main" id="{F5EA000D-48CF-95D2-71FE-705B4AF9BB0C}"/>
              </a:ext>
            </a:extLst>
          </p:cNvPr>
          <p:cNvSpPr/>
          <p:nvPr/>
        </p:nvSpPr>
        <p:spPr>
          <a:xfrm>
            <a:off x="7172511" y="3562740"/>
            <a:ext cx="736813" cy="126882"/>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6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123456789101</a:t>
            </a:r>
            <a:endParaRPr lang="it-IT" sz="1050" kern="100">
              <a:solidFill>
                <a:schemeClr val="tx1"/>
              </a:solidFill>
              <a:effectLst/>
              <a:ea typeface="Aptos" panose="020B0004020202020204" pitchFamily="34" charset="0"/>
              <a:cs typeface="Times New Roman" panose="02020603050405020304" pitchFamily="18" charset="0"/>
            </a:endParaRPr>
          </a:p>
        </p:txBody>
      </p:sp>
      <p:sp>
        <p:nvSpPr>
          <p:cNvPr id="1045" name="Rechteck 1044">
            <a:extLst>
              <a:ext uri="{FF2B5EF4-FFF2-40B4-BE49-F238E27FC236}">
                <a16:creationId xmlns:a16="http://schemas.microsoft.com/office/drawing/2014/main" id="{0A9E9B87-AD5A-5CA8-7656-B8CF70BFFD7B}"/>
              </a:ext>
            </a:extLst>
          </p:cNvPr>
          <p:cNvSpPr/>
          <p:nvPr/>
        </p:nvSpPr>
        <p:spPr>
          <a:xfrm>
            <a:off x="7171709" y="3785690"/>
            <a:ext cx="736813" cy="126882"/>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6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123456789101</a:t>
            </a:r>
            <a:endParaRPr lang="it-IT" sz="1050" kern="100">
              <a:solidFill>
                <a:schemeClr val="tx1"/>
              </a:solidFill>
              <a:effectLst/>
              <a:ea typeface="Aptos" panose="020B0004020202020204" pitchFamily="34" charset="0"/>
              <a:cs typeface="Times New Roman" panose="02020603050405020304" pitchFamily="18" charset="0"/>
            </a:endParaRPr>
          </a:p>
        </p:txBody>
      </p:sp>
      <p:sp>
        <p:nvSpPr>
          <p:cNvPr id="1046" name="Rechteck 1045">
            <a:extLst>
              <a:ext uri="{FF2B5EF4-FFF2-40B4-BE49-F238E27FC236}">
                <a16:creationId xmlns:a16="http://schemas.microsoft.com/office/drawing/2014/main" id="{B53E3A05-3D1F-0A9D-7A28-FA8175FFF8E4}"/>
              </a:ext>
            </a:extLst>
          </p:cNvPr>
          <p:cNvSpPr/>
          <p:nvPr/>
        </p:nvSpPr>
        <p:spPr>
          <a:xfrm>
            <a:off x="7171708" y="4002239"/>
            <a:ext cx="736813" cy="126882"/>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6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123456789101</a:t>
            </a:r>
            <a:endParaRPr lang="it-IT" sz="1050" kern="100">
              <a:solidFill>
                <a:schemeClr val="tx1"/>
              </a:solidFill>
              <a:effectLst/>
              <a:ea typeface="Aptos" panose="020B0004020202020204" pitchFamily="34" charset="0"/>
              <a:cs typeface="Times New Roman" panose="02020603050405020304" pitchFamily="18" charset="0"/>
            </a:endParaRPr>
          </a:p>
        </p:txBody>
      </p:sp>
      <p:sp>
        <p:nvSpPr>
          <p:cNvPr id="1047" name="Rechteck 1046">
            <a:extLst>
              <a:ext uri="{FF2B5EF4-FFF2-40B4-BE49-F238E27FC236}">
                <a16:creationId xmlns:a16="http://schemas.microsoft.com/office/drawing/2014/main" id="{F268945E-BFD9-EEDD-8C51-BA3C74867ADF}"/>
              </a:ext>
            </a:extLst>
          </p:cNvPr>
          <p:cNvSpPr/>
          <p:nvPr/>
        </p:nvSpPr>
        <p:spPr>
          <a:xfrm>
            <a:off x="7171708" y="4225876"/>
            <a:ext cx="736813" cy="126882"/>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6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123456789101</a:t>
            </a:r>
            <a:endParaRPr lang="it-IT" sz="1050" kern="100">
              <a:solidFill>
                <a:schemeClr val="tx1"/>
              </a:solidFill>
              <a:effectLst/>
              <a:ea typeface="Aptos" panose="020B0004020202020204" pitchFamily="34" charset="0"/>
              <a:cs typeface="Times New Roman" panose="02020603050405020304" pitchFamily="18" charset="0"/>
            </a:endParaRPr>
          </a:p>
        </p:txBody>
      </p:sp>
      <p:sp>
        <p:nvSpPr>
          <p:cNvPr id="1048" name="Rechteck 1047">
            <a:extLst>
              <a:ext uri="{FF2B5EF4-FFF2-40B4-BE49-F238E27FC236}">
                <a16:creationId xmlns:a16="http://schemas.microsoft.com/office/drawing/2014/main" id="{55F4897E-C111-EF57-72C6-C0FE7A4BCB3F}"/>
              </a:ext>
            </a:extLst>
          </p:cNvPr>
          <p:cNvSpPr/>
          <p:nvPr/>
        </p:nvSpPr>
        <p:spPr>
          <a:xfrm>
            <a:off x="7167135" y="4425070"/>
            <a:ext cx="736813" cy="126882"/>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6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123456789101</a:t>
            </a:r>
            <a:endParaRPr lang="it-IT" sz="1050" kern="100">
              <a:solidFill>
                <a:schemeClr val="tx1"/>
              </a:solidFill>
              <a:effectLst/>
              <a:ea typeface="Aptos" panose="020B0004020202020204" pitchFamily="34" charset="0"/>
              <a:cs typeface="Times New Roman" panose="02020603050405020304" pitchFamily="18" charset="0"/>
            </a:endParaRPr>
          </a:p>
        </p:txBody>
      </p:sp>
      <p:sp>
        <p:nvSpPr>
          <p:cNvPr id="1049" name="Rechteck 1048">
            <a:extLst>
              <a:ext uri="{FF2B5EF4-FFF2-40B4-BE49-F238E27FC236}">
                <a16:creationId xmlns:a16="http://schemas.microsoft.com/office/drawing/2014/main" id="{035BAAB8-1501-65E5-7783-B7FE732FBF0F}"/>
              </a:ext>
            </a:extLst>
          </p:cNvPr>
          <p:cNvSpPr/>
          <p:nvPr/>
        </p:nvSpPr>
        <p:spPr>
          <a:xfrm>
            <a:off x="5805989" y="3565332"/>
            <a:ext cx="736813" cy="126882"/>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6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10/03/2026</a:t>
            </a:r>
            <a:endParaRPr lang="it-IT" sz="1050" kern="100">
              <a:solidFill>
                <a:schemeClr val="tx1"/>
              </a:solidFill>
              <a:effectLst/>
              <a:ea typeface="Aptos" panose="020B0004020202020204" pitchFamily="34" charset="0"/>
              <a:cs typeface="Times New Roman" panose="02020603050405020304" pitchFamily="18" charset="0"/>
            </a:endParaRPr>
          </a:p>
        </p:txBody>
      </p:sp>
      <p:sp>
        <p:nvSpPr>
          <p:cNvPr id="1050" name="Rechteck 1049">
            <a:extLst>
              <a:ext uri="{FF2B5EF4-FFF2-40B4-BE49-F238E27FC236}">
                <a16:creationId xmlns:a16="http://schemas.microsoft.com/office/drawing/2014/main" id="{B948C0DB-7B86-D3CA-68AF-64B1424C2805}"/>
              </a:ext>
            </a:extLst>
          </p:cNvPr>
          <p:cNvSpPr/>
          <p:nvPr/>
        </p:nvSpPr>
        <p:spPr>
          <a:xfrm>
            <a:off x="5805988" y="3785690"/>
            <a:ext cx="736813" cy="126882"/>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6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10/03/2025</a:t>
            </a:r>
            <a:endParaRPr lang="it-IT" sz="1050" kern="100">
              <a:solidFill>
                <a:schemeClr val="tx1"/>
              </a:solidFill>
              <a:effectLst/>
              <a:ea typeface="Aptos" panose="020B0004020202020204" pitchFamily="34" charset="0"/>
              <a:cs typeface="Times New Roman" panose="02020603050405020304" pitchFamily="18" charset="0"/>
            </a:endParaRPr>
          </a:p>
        </p:txBody>
      </p:sp>
      <p:sp>
        <p:nvSpPr>
          <p:cNvPr id="1051" name="Rechteck 1050">
            <a:extLst>
              <a:ext uri="{FF2B5EF4-FFF2-40B4-BE49-F238E27FC236}">
                <a16:creationId xmlns:a16="http://schemas.microsoft.com/office/drawing/2014/main" id="{1C04FBD7-D754-07A2-F77D-7CFEB719C8E3}"/>
              </a:ext>
            </a:extLst>
          </p:cNvPr>
          <p:cNvSpPr/>
          <p:nvPr/>
        </p:nvSpPr>
        <p:spPr>
          <a:xfrm>
            <a:off x="5805988" y="4206775"/>
            <a:ext cx="736813" cy="126882"/>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6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10/03/2024</a:t>
            </a:r>
            <a:endParaRPr lang="it-IT" sz="1050" kern="100">
              <a:solidFill>
                <a:schemeClr val="tx1"/>
              </a:solidFill>
              <a:effectLst/>
              <a:ea typeface="Aptos" panose="020B0004020202020204" pitchFamily="34" charset="0"/>
              <a:cs typeface="Times New Roman" panose="02020603050405020304" pitchFamily="18" charset="0"/>
            </a:endParaRPr>
          </a:p>
        </p:txBody>
      </p:sp>
      <p:sp>
        <p:nvSpPr>
          <p:cNvPr id="1052" name="Rechteck 1051">
            <a:extLst>
              <a:ext uri="{FF2B5EF4-FFF2-40B4-BE49-F238E27FC236}">
                <a16:creationId xmlns:a16="http://schemas.microsoft.com/office/drawing/2014/main" id="{9E5EC7F1-ADEA-CC9B-EBA4-36F7992DA7FA}"/>
              </a:ext>
            </a:extLst>
          </p:cNvPr>
          <p:cNvSpPr/>
          <p:nvPr/>
        </p:nvSpPr>
        <p:spPr>
          <a:xfrm>
            <a:off x="5805987" y="4419627"/>
            <a:ext cx="736813" cy="126882"/>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6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10/03/2023</a:t>
            </a:r>
            <a:endParaRPr lang="it-IT" sz="1050" kern="100">
              <a:solidFill>
                <a:schemeClr val="tx1"/>
              </a:solidFill>
              <a:effectLst/>
              <a:ea typeface="Aptos" panose="020B0004020202020204" pitchFamily="34" charset="0"/>
              <a:cs typeface="Times New Roman" panose="02020603050405020304" pitchFamily="18" charset="0"/>
            </a:endParaRPr>
          </a:p>
        </p:txBody>
      </p:sp>
      <p:sp>
        <p:nvSpPr>
          <p:cNvPr id="1053" name="Rechteck 1052">
            <a:extLst>
              <a:ext uri="{FF2B5EF4-FFF2-40B4-BE49-F238E27FC236}">
                <a16:creationId xmlns:a16="http://schemas.microsoft.com/office/drawing/2014/main" id="{09AF9A42-4463-FB25-1688-F75A70A82F3D}"/>
              </a:ext>
            </a:extLst>
          </p:cNvPr>
          <p:cNvSpPr/>
          <p:nvPr/>
        </p:nvSpPr>
        <p:spPr>
          <a:xfrm>
            <a:off x="5805986" y="3991331"/>
            <a:ext cx="736813" cy="126882"/>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6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10/03/2025</a:t>
            </a:r>
            <a:endParaRPr lang="it-IT" sz="1050" kern="100">
              <a:solidFill>
                <a:schemeClr val="tx1"/>
              </a:solidFill>
              <a:effectLst/>
              <a:ea typeface="Aptos" panose="020B0004020202020204" pitchFamily="34" charset="0"/>
              <a:cs typeface="Times New Roman" panose="02020603050405020304" pitchFamily="18" charset="0"/>
            </a:endParaRPr>
          </a:p>
        </p:txBody>
      </p:sp>
      <p:sp>
        <p:nvSpPr>
          <p:cNvPr id="1054" name="Pfeil: nach rechts 1053">
            <a:extLst>
              <a:ext uri="{FF2B5EF4-FFF2-40B4-BE49-F238E27FC236}">
                <a16:creationId xmlns:a16="http://schemas.microsoft.com/office/drawing/2014/main" id="{64BB2067-575A-8DF8-9BB2-934088383F37}"/>
              </a:ext>
            </a:extLst>
          </p:cNvPr>
          <p:cNvSpPr/>
          <p:nvPr/>
        </p:nvSpPr>
        <p:spPr bwMode="auto">
          <a:xfrm rot="3033718">
            <a:off x="8344505" y="3400352"/>
            <a:ext cx="509282" cy="77748"/>
          </a:xfrm>
          <a:prstGeom prst="rightArrow">
            <a:avLst/>
          </a:prstGeom>
          <a:solidFill>
            <a:srgbClr val="FF505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anose="02020603050405020304" pitchFamily="18" charset="0"/>
            </a:endParaRPr>
          </a:p>
        </p:txBody>
      </p:sp>
      <p:sp>
        <p:nvSpPr>
          <p:cNvPr id="1033" name="Textfeld 1032">
            <a:extLst>
              <a:ext uri="{FF2B5EF4-FFF2-40B4-BE49-F238E27FC236}">
                <a16:creationId xmlns:a16="http://schemas.microsoft.com/office/drawing/2014/main" id="{E31F3344-7483-9D63-4CCE-88D92798CC66}"/>
              </a:ext>
            </a:extLst>
          </p:cNvPr>
          <p:cNvSpPr txBox="1"/>
          <p:nvPr/>
        </p:nvSpPr>
        <p:spPr>
          <a:xfrm>
            <a:off x="7650480" y="3072310"/>
            <a:ext cx="1302956" cy="215444"/>
          </a:xfrm>
          <a:prstGeom prst="rect">
            <a:avLst/>
          </a:prstGeom>
          <a:solidFill>
            <a:srgbClr val="FFFFCC"/>
          </a:solidFill>
          <a:ln>
            <a:solidFill>
              <a:schemeClr val="bg1">
                <a:lumMod val="50000"/>
              </a:schemeClr>
            </a:solidFill>
          </a:ln>
        </p:spPr>
        <p:txBody>
          <a:bodyPr wrap="square" rtlCol="0">
            <a:spAutoFit/>
          </a:bodyPr>
          <a:lstStyle/>
          <a:p>
            <a:r>
              <a:rPr lang="de-DE" sz="800" b="1">
                <a:latin typeface="Calibri" panose="020F0502020204030204" pitchFamily="34" charset="0"/>
                <a:cs typeface="Calibri" panose="020F0502020204030204" pitchFamily="34" charset="0"/>
              </a:rPr>
              <a:t>Anträge im Detail ansehen</a:t>
            </a:r>
          </a:p>
        </p:txBody>
      </p:sp>
      <p:sp>
        <p:nvSpPr>
          <p:cNvPr id="20" name="Textfeld 19">
            <a:extLst>
              <a:ext uri="{FF2B5EF4-FFF2-40B4-BE49-F238E27FC236}">
                <a16:creationId xmlns:a16="http://schemas.microsoft.com/office/drawing/2014/main" id="{FC41B1F4-1AAB-361B-3C31-795D302BA3C9}"/>
              </a:ext>
            </a:extLst>
          </p:cNvPr>
          <p:cNvSpPr txBox="1"/>
          <p:nvPr/>
        </p:nvSpPr>
        <p:spPr>
          <a:xfrm>
            <a:off x="7353310" y="3014924"/>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4</a:t>
            </a:r>
          </a:p>
        </p:txBody>
      </p:sp>
      <p:sp>
        <p:nvSpPr>
          <p:cNvPr id="5" name="Textfeld 2">
            <a:extLst>
              <a:ext uri="{FF2B5EF4-FFF2-40B4-BE49-F238E27FC236}">
                <a16:creationId xmlns:a16="http://schemas.microsoft.com/office/drawing/2014/main" id="{CB81D42A-840B-2B26-8DD6-D4C72D55B347}"/>
              </a:ext>
            </a:extLst>
          </p:cNvPr>
          <p:cNvSpPr txBox="1"/>
          <p:nvPr/>
        </p:nvSpPr>
        <p:spPr>
          <a:xfrm>
            <a:off x="974701" y="434911"/>
            <a:ext cx="7461483" cy="361637"/>
          </a:xfrm>
          <a:prstGeom prst="rect">
            <a:avLst/>
          </a:prstGeom>
          <a:solidFill>
            <a:srgbClr val="FFDDDD"/>
          </a:solidFill>
          <a:ln>
            <a:solidFill>
              <a:schemeClr val="bg1">
                <a:lumMod val="50000"/>
              </a:schemeClr>
            </a:solidFill>
          </a:ln>
        </p:spPr>
        <p:txBody>
          <a:bodyPr wrap="square" lIns="91440" tIns="45720" rIns="91440" bIns="45720" rtlCol="0" anchor="t">
            <a:spAutoFit/>
          </a:bodyPr>
          <a:lstStyle/>
          <a:p>
            <a:pPr algn="ctr">
              <a:lnSpc>
                <a:spcPts val="2100"/>
              </a:lnSpc>
              <a:spcBef>
                <a:spcPts val="0"/>
              </a:spcBef>
              <a:defRPr/>
            </a:pPr>
            <a:r>
              <a:rPr lang="de-DE" sz="2000" b="1">
                <a:latin typeface="Calibri"/>
                <a:ea typeface="Calibri"/>
                <a:cs typeface="Calibri"/>
              </a:rPr>
              <a:t>Wie ist die Startseite des Runts aufgebaut?</a:t>
            </a:r>
          </a:p>
        </p:txBody>
      </p:sp>
      <p:sp>
        <p:nvSpPr>
          <p:cNvPr id="4" name="Rechteck 3">
            <a:extLst>
              <a:ext uri="{FF2B5EF4-FFF2-40B4-BE49-F238E27FC236}">
                <a16:creationId xmlns:a16="http://schemas.microsoft.com/office/drawing/2014/main" id="{C91A84BD-D18B-7603-94C6-66DE69877329}"/>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-39-</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3657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F299FBB-92AF-B111-5E04-ED18324AF73D}"/>
              </a:ext>
            </a:extLst>
          </p:cNvPr>
          <p:cNvPicPr>
            <a:picLocks noChangeAspect="1"/>
          </p:cNvPicPr>
          <p:nvPr/>
        </p:nvPicPr>
        <p:blipFill>
          <a:blip r:embed="rId2"/>
          <a:srcRect r="43779"/>
          <a:stretch>
            <a:fillRect/>
          </a:stretch>
        </p:blipFill>
        <p:spPr>
          <a:xfrm>
            <a:off x="-13555" y="696126"/>
            <a:ext cx="9144000" cy="5089866"/>
          </a:xfrm>
          <a:prstGeom prst="rect">
            <a:avLst/>
          </a:prstGeom>
        </p:spPr>
      </p:pic>
      <p:sp>
        <p:nvSpPr>
          <p:cNvPr id="5" name="Rechteck 4">
            <a:extLst>
              <a:ext uri="{FF2B5EF4-FFF2-40B4-BE49-F238E27FC236}">
                <a16:creationId xmlns:a16="http://schemas.microsoft.com/office/drawing/2014/main" id="{CD9A3F5F-AAE6-82D8-C1AC-AB5A428B1534}"/>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6" name="Picture 2">
            <a:extLst>
              <a:ext uri="{FF2B5EF4-FFF2-40B4-BE49-F238E27FC236}">
                <a16:creationId xmlns:a16="http://schemas.microsoft.com/office/drawing/2014/main" id="{E3461699-95F4-6205-6DF9-18E4F1B445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sp>
        <p:nvSpPr>
          <p:cNvPr id="8" name="Pfeil: nach rechts 7">
            <a:extLst>
              <a:ext uri="{FF2B5EF4-FFF2-40B4-BE49-F238E27FC236}">
                <a16:creationId xmlns:a16="http://schemas.microsoft.com/office/drawing/2014/main" id="{CA40E252-A6C3-2C0E-4F81-5D0B26670351}"/>
              </a:ext>
            </a:extLst>
          </p:cNvPr>
          <p:cNvSpPr/>
          <p:nvPr/>
        </p:nvSpPr>
        <p:spPr bwMode="auto">
          <a:xfrm rot="8422507">
            <a:off x="500091" y="2131701"/>
            <a:ext cx="581090" cy="229532"/>
          </a:xfrm>
          <a:prstGeom prst="rightArrow">
            <a:avLst/>
          </a:prstGeom>
          <a:solidFill>
            <a:srgbClr val="FF505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anose="02020603050405020304" pitchFamily="18" charset="0"/>
            </a:endParaRPr>
          </a:p>
        </p:txBody>
      </p:sp>
      <p:sp>
        <p:nvSpPr>
          <p:cNvPr id="9" name="Textfeld 8">
            <a:extLst>
              <a:ext uri="{FF2B5EF4-FFF2-40B4-BE49-F238E27FC236}">
                <a16:creationId xmlns:a16="http://schemas.microsoft.com/office/drawing/2014/main" id="{7BEAAA04-DD96-1B29-99C4-D210F3A4CC44}"/>
              </a:ext>
            </a:extLst>
          </p:cNvPr>
          <p:cNvSpPr txBox="1"/>
          <p:nvPr/>
        </p:nvSpPr>
        <p:spPr>
          <a:xfrm>
            <a:off x="1363593" y="1691662"/>
            <a:ext cx="4035721" cy="830997"/>
          </a:xfrm>
          <a:prstGeom prst="rect">
            <a:avLst/>
          </a:prstGeom>
          <a:solidFill>
            <a:srgbClr val="FFFFCC"/>
          </a:solidFill>
        </p:spPr>
        <p:txBody>
          <a:bodyPr wrap="square" rtlCol="0">
            <a:spAutoFit/>
          </a:bodyPr>
          <a:lstStyle/>
          <a:p>
            <a:r>
              <a:rPr lang="de-DE" sz="1200" b="1">
                <a:latin typeface="Calibri" panose="020F0502020204030204" pitchFamily="34" charset="0"/>
                <a:cs typeface="Calibri" panose="020F0502020204030204" pitchFamily="34" charset="0"/>
              </a:rPr>
              <a:t>Durch Klick auf </a:t>
            </a:r>
            <a:r>
              <a:rPr lang="de-DE" sz="1200" b="1">
                <a:solidFill>
                  <a:srgbClr val="C00000"/>
                </a:solidFill>
                <a:latin typeface="Calibri" panose="020F0502020204030204" pitchFamily="34" charset="0"/>
                <a:cs typeface="Calibri" panose="020F0502020204030204" pitchFamily="34" charset="0"/>
              </a:rPr>
              <a:t>Liste Vorgänge </a:t>
            </a:r>
            <a:r>
              <a:rPr lang="de-DE" sz="1200" b="1">
                <a:latin typeface="Calibri" panose="020F0502020204030204" pitchFamily="34" charset="0"/>
                <a:cs typeface="Calibri" panose="020F0502020204030204" pitchFamily="34" charset="0"/>
              </a:rPr>
              <a:t>können Sie alle von Ihnen verfassten Anträge sehen.</a:t>
            </a:r>
          </a:p>
          <a:p>
            <a:r>
              <a:rPr lang="de-DE" sz="1200" b="1">
                <a:solidFill>
                  <a:srgbClr val="C00000"/>
                </a:solidFill>
                <a:latin typeface="Calibri" panose="020F0502020204030204" pitchFamily="34" charset="0"/>
                <a:cs typeface="Calibri" panose="020F0502020204030204" pitchFamily="34" charset="0"/>
              </a:rPr>
              <a:t>Achtung: Anträge, die für Ihren Verein aber nicht von Ihnen persönlich eingereicht wurden, sehen Sie nicht.</a:t>
            </a:r>
          </a:p>
        </p:txBody>
      </p:sp>
      <p:sp>
        <p:nvSpPr>
          <p:cNvPr id="11" name="Textfeld 10">
            <a:extLst>
              <a:ext uri="{FF2B5EF4-FFF2-40B4-BE49-F238E27FC236}">
                <a16:creationId xmlns:a16="http://schemas.microsoft.com/office/drawing/2014/main" id="{F9FD1FF2-4FA9-9BF7-8E61-2CF82823B903}"/>
              </a:ext>
            </a:extLst>
          </p:cNvPr>
          <p:cNvSpPr txBox="1"/>
          <p:nvPr/>
        </p:nvSpPr>
        <p:spPr>
          <a:xfrm>
            <a:off x="1062235" y="1678348"/>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1</a:t>
            </a:r>
          </a:p>
        </p:txBody>
      </p:sp>
      <p:sp>
        <p:nvSpPr>
          <p:cNvPr id="13" name="Textfeld 12">
            <a:extLst>
              <a:ext uri="{FF2B5EF4-FFF2-40B4-BE49-F238E27FC236}">
                <a16:creationId xmlns:a16="http://schemas.microsoft.com/office/drawing/2014/main" id="{ABFC4510-4CF9-05D5-C366-43E8C449BCFC}"/>
              </a:ext>
            </a:extLst>
          </p:cNvPr>
          <p:cNvSpPr txBox="1"/>
          <p:nvPr/>
        </p:nvSpPr>
        <p:spPr>
          <a:xfrm>
            <a:off x="2333455" y="2805373"/>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2</a:t>
            </a:r>
          </a:p>
        </p:txBody>
      </p:sp>
      <p:sp>
        <p:nvSpPr>
          <p:cNvPr id="16" name="Textfeld 15">
            <a:extLst>
              <a:ext uri="{FF2B5EF4-FFF2-40B4-BE49-F238E27FC236}">
                <a16:creationId xmlns:a16="http://schemas.microsoft.com/office/drawing/2014/main" id="{DBE2908C-2291-4999-5754-16FBDAFEE77B}"/>
              </a:ext>
            </a:extLst>
          </p:cNvPr>
          <p:cNvSpPr txBox="1"/>
          <p:nvPr/>
        </p:nvSpPr>
        <p:spPr>
          <a:xfrm>
            <a:off x="919939" y="5166338"/>
            <a:ext cx="2249981" cy="261610"/>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Hier sehen Sie die </a:t>
            </a:r>
            <a:r>
              <a:rPr lang="de-DE" sz="1100" b="1">
                <a:solidFill>
                  <a:srgbClr val="C00000"/>
                </a:solidFill>
                <a:latin typeface="Calibri" panose="020F0502020204030204" pitchFamily="34" charset="0"/>
                <a:cs typeface="Calibri" panose="020F0502020204030204" pitchFamily="34" charset="0"/>
              </a:rPr>
              <a:t>Art des Antrages</a:t>
            </a:r>
            <a:r>
              <a:rPr lang="de-DE" sz="1100">
                <a:latin typeface="Calibri" panose="020F0502020204030204" pitchFamily="34" charset="0"/>
                <a:cs typeface="Calibri" panose="020F0502020204030204" pitchFamily="34" charset="0"/>
              </a:rPr>
              <a:t>.</a:t>
            </a:r>
          </a:p>
        </p:txBody>
      </p:sp>
      <p:sp>
        <p:nvSpPr>
          <p:cNvPr id="17" name="Textfeld 16">
            <a:extLst>
              <a:ext uri="{FF2B5EF4-FFF2-40B4-BE49-F238E27FC236}">
                <a16:creationId xmlns:a16="http://schemas.microsoft.com/office/drawing/2014/main" id="{2C5E88C4-274E-CAB4-158F-18310C9D8F48}"/>
              </a:ext>
            </a:extLst>
          </p:cNvPr>
          <p:cNvSpPr txBox="1"/>
          <p:nvPr/>
        </p:nvSpPr>
        <p:spPr>
          <a:xfrm>
            <a:off x="601695" y="5120171"/>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2</a:t>
            </a:r>
          </a:p>
        </p:txBody>
      </p:sp>
      <p:sp>
        <p:nvSpPr>
          <p:cNvPr id="18" name="Textfeld 17">
            <a:extLst>
              <a:ext uri="{FF2B5EF4-FFF2-40B4-BE49-F238E27FC236}">
                <a16:creationId xmlns:a16="http://schemas.microsoft.com/office/drawing/2014/main" id="{AD37104F-BF3E-A5AD-AA51-7FCD4A460E65}"/>
              </a:ext>
            </a:extLst>
          </p:cNvPr>
          <p:cNvSpPr txBox="1"/>
          <p:nvPr/>
        </p:nvSpPr>
        <p:spPr>
          <a:xfrm>
            <a:off x="7102422" y="2805373"/>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3</a:t>
            </a:r>
          </a:p>
        </p:txBody>
      </p:sp>
      <p:sp>
        <p:nvSpPr>
          <p:cNvPr id="19" name="Textfeld 18">
            <a:extLst>
              <a:ext uri="{FF2B5EF4-FFF2-40B4-BE49-F238E27FC236}">
                <a16:creationId xmlns:a16="http://schemas.microsoft.com/office/drawing/2014/main" id="{A476A2AD-3C36-3AD7-6587-8B77C31A3B7D}"/>
              </a:ext>
            </a:extLst>
          </p:cNvPr>
          <p:cNvSpPr txBox="1"/>
          <p:nvPr/>
        </p:nvSpPr>
        <p:spPr>
          <a:xfrm>
            <a:off x="601695" y="5852526"/>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3</a:t>
            </a:r>
          </a:p>
        </p:txBody>
      </p:sp>
      <p:sp>
        <p:nvSpPr>
          <p:cNvPr id="20" name="Textfeld 19">
            <a:extLst>
              <a:ext uri="{FF2B5EF4-FFF2-40B4-BE49-F238E27FC236}">
                <a16:creationId xmlns:a16="http://schemas.microsoft.com/office/drawing/2014/main" id="{D9FDD42C-7083-D4F5-7F53-B1609319A43F}"/>
              </a:ext>
            </a:extLst>
          </p:cNvPr>
          <p:cNvSpPr txBox="1"/>
          <p:nvPr/>
        </p:nvSpPr>
        <p:spPr>
          <a:xfrm>
            <a:off x="954774" y="5817329"/>
            <a:ext cx="5437317" cy="430887"/>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Hier sehen Sie den </a:t>
            </a:r>
            <a:r>
              <a:rPr lang="de-DE" sz="1100" b="1">
                <a:solidFill>
                  <a:srgbClr val="C00000"/>
                </a:solidFill>
                <a:latin typeface="Calibri" panose="020F0502020204030204" pitchFamily="34" charset="0"/>
                <a:cs typeface="Calibri" panose="020F0502020204030204" pitchFamily="34" charset="0"/>
              </a:rPr>
              <a:t>Status des Antrages</a:t>
            </a:r>
            <a:r>
              <a:rPr lang="de-DE" sz="1100">
                <a:latin typeface="Calibri" panose="020F0502020204030204" pitchFamily="34" charset="0"/>
                <a:cs typeface="Calibri" panose="020F0502020204030204" pitchFamily="34" charset="0"/>
              </a:rPr>
              <a:t>. „</a:t>
            </a:r>
            <a:r>
              <a:rPr lang="de-DE" sz="1100" b="1">
                <a:latin typeface="Calibri" panose="020F0502020204030204" pitchFamily="34" charset="0"/>
                <a:cs typeface="Calibri" panose="020F0502020204030204" pitchFamily="34" charset="0"/>
              </a:rPr>
              <a:t>Übertragen</a:t>
            </a:r>
            <a:r>
              <a:rPr lang="de-DE" sz="1100">
                <a:latin typeface="Calibri" panose="020F0502020204030204" pitchFamily="34" charset="0"/>
                <a:cs typeface="Calibri" panose="020F0502020204030204" pitchFamily="34" charset="0"/>
              </a:rPr>
              <a:t>“ bedeutet, dass er versendet wurde, „</a:t>
            </a:r>
            <a:r>
              <a:rPr lang="de-DE" sz="1100" b="1">
                <a:latin typeface="Calibri" panose="020F0502020204030204" pitchFamily="34" charset="0"/>
                <a:cs typeface="Calibri" panose="020F0502020204030204" pitchFamily="34" charset="0"/>
              </a:rPr>
              <a:t>Registriert</a:t>
            </a:r>
            <a:r>
              <a:rPr lang="de-DE" sz="1100">
                <a:latin typeface="Calibri" panose="020F0502020204030204" pitchFamily="34" charset="0"/>
                <a:cs typeface="Calibri" panose="020F0502020204030204" pitchFamily="34" charset="0"/>
              </a:rPr>
              <a:t>“ bedeutet, dass er von unserem Amt genehmigt und eingetragen wurde.</a:t>
            </a:r>
          </a:p>
        </p:txBody>
      </p:sp>
      <p:sp>
        <p:nvSpPr>
          <p:cNvPr id="21" name="Rechteck 20">
            <a:extLst>
              <a:ext uri="{FF2B5EF4-FFF2-40B4-BE49-F238E27FC236}">
                <a16:creationId xmlns:a16="http://schemas.microsoft.com/office/drawing/2014/main" id="{7F1DEF31-656F-43A0-30BF-5B9F7154267B}"/>
              </a:ext>
            </a:extLst>
          </p:cNvPr>
          <p:cNvSpPr/>
          <p:nvPr/>
        </p:nvSpPr>
        <p:spPr>
          <a:xfrm>
            <a:off x="5550774" y="3405340"/>
            <a:ext cx="1067740" cy="18861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9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MEIN VEREIN EO</a:t>
            </a:r>
            <a:endParaRPr lang="it-IT" sz="1400" kern="100">
              <a:solidFill>
                <a:schemeClr val="tx1"/>
              </a:solidFill>
              <a:effectLst/>
              <a:ea typeface="Aptos" panose="020B0004020202020204" pitchFamily="34" charset="0"/>
              <a:cs typeface="Times New Roman" panose="02020603050405020304" pitchFamily="18" charset="0"/>
            </a:endParaRPr>
          </a:p>
        </p:txBody>
      </p:sp>
      <p:sp>
        <p:nvSpPr>
          <p:cNvPr id="22" name="Rechteck 21">
            <a:extLst>
              <a:ext uri="{FF2B5EF4-FFF2-40B4-BE49-F238E27FC236}">
                <a16:creationId xmlns:a16="http://schemas.microsoft.com/office/drawing/2014/main" id="{9858A491-0633-4DC1-1D6F-DFB963DBBC71}"/>
              </a:ext>
            </a:extLst>
          </p:cNvPr>
          <p:cNvSpPr/>
          <p:nvPr/>
        </p:nvSpPr>
        <p:spPr>
          <a:xfrm>
            <a:off x="5550773" y="3695168"/>
            <a:ext cx="1468336" cy="199773"/>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900" kern="100">
                <a:solidFill>
                  <a:schemeClr val="tx1"/>
                </a:solidFill>
                <a:latin typeface="Titillium Web" panose="00000500000000000000" pitchFamily="2" charset="0"/>
                <a:ea typeface="Aptos" panose="020B0004020202020204" pitchFamily="34" charset="0"/>
                <a:cs typeface="Times New Roman" panose="02020603050405020304" pitchFamily="18" charset="0"/>
              </a:rPr>
              <a:t>MEIN VEREIN EO</a:t>
            </a:r>
            <a:endParaRPr lang="it-IT" sz="1400" kern="100">
              <a:solidFill>
                <a:schemeClr val="tx1"/>
              </a:solidFill>
              <a:ea typeface="Aptos" panose="020B0004020202020204" pitchFamily="34" charset="0"/>
              <a:cs typeface="Times New Roman" panose="02020603050405020304" pitchFamily="18" charset="0"/>
            </a:endParaRPr>
          </a:p>
        </p:txBody>
      </p:sp>
      <p:sp>
        <p:nvSpPr>
          <p:cNvPr id="23" name="Rechteck 22">
            <a:extLst>
              <a:ext uri="{FF2B5EF4-FFF2-40B4-BE49-F238E27FC236}">
                <a16:creationId xmlns:a16="http://schemas.microsoft.com/office/drawing/2014/main" id="{BFB7EDF7-E1EC-6D1A-2070-FA3F6C1FAEBC}"/>
              </a:ext>
            </a:extLst>
          </p:cNvPr>
          <p:cNvSpPr/>
          <p:nvPr/>
        </p:nvSpPr>
        <p:spPr>
          <a:xfrm>
            <a:off x="5550773" y="4015552"/>
            <a:ext cx="1294163" cy="154725"/>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900" kern="100">
                <a:solidFill>
                  <a:schemeClr val="tx1"/>
                </a:solidFill>
                <a:latin typeface="Titillium Web" panose="00000500000000000000" pitchFamily="2" charset="0"/>
                <a:ea typeface="Aptos" panose="020B0004020202020204" pitchFamily="34" charset="0"/>
                <a:cs typeface="Times New Roman" panose="02020603050405020304" pitchFamily="18" charset="0"/>
              </a:rPr>
              <a:t>MEIN VEREIN EO</a:t>
            </a:r>
            <a:endParaRPr lang="it-IT" sz="1400" kern="100">
              <a:solidFill>
                <a:schemeClr val="tx1"/>
              </a:solidFill>
              <a:ea typeface="Aptos" panose="020B0004020202020204" pitchFamily="34" charset="0"/>
              <a:cs typeface="Times New Roman" panose="02020603050405020304" pitchFamily="18" charset="0"/>
            </a:endParaRPr>
          </a:p>
        </p:txBody>
      </p:sp>
      <p:sp>
        <p:nvSpPr>
          <p:cNvPr id="24" name="Rechteck 23">
            <a:extLst>
              <a:ext uri="{FF2B5EF4-FFF2-40B4-BE49-F238E27FC236}">
                <a16:creationId xmlns:a16="http://schemas.microsoft.com/office/drawing/2014/main" id="{88CED6F7-8579-DAD0-D472-9FA886878B82}"/>
              </a:ext>
            </a:extLst>
          </p:cNvPr>
          <p:cNvSpPr/>
          <p:nvPr/>
        </p:nvSpPr>
        <p:spPr>
          <a:xfrm>
            <a:off x="5542064" y="4312781"/>
            <a:ext cx="1572838" cy="170837"/>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900" kern="100">
                <a:solidFill>
                  <a:schemeClr val="tx1"/>
                </a:solidFill>
                <a:latin typeface="Titillium Web" panose="00000500000000000000" pitchFamily="2" charset="0"/>
                <a:ea typeface="Aptos" panose="020B0004020202020204" pitchFamily="34" charset="0"/>
                <a:cs typeface="Times New Roman" panose="02020603050405020304" pitchFamily="18" charset="0"/>
              </a:rPr>
              <a:t>MEIN VEREIN EO</a:t>
            </a:r>
          </a:p>
        </p:txBody>
      </p:sp>
      <p:sp>
        <p:nvSpPr>
          <p:cNvPr id="25" name="Rechteck 24">
            <a:extLst>
              <a:ext uri="{FF2B5EF4-FFF2-40B4-BE49-F238E27FC236}">
                <a16:creationId xmlns:a16="http://schemas.microsoft.com/office/drawing/2014/main" id="{D8FFFA9D-915E-D5C2-CCEF-8E2AE1AD7354}"/>
              </a:ext>
            </a:extLst>
          </p:cNvPr>
          <p:cNvSpPr/>
          <p:nvPr/>
        </p:nvSpPr>
        <p:spPr>
          <a:xfrm>
            <a:off x="5542064" y="4590956"/>
            <a:ext cx="1581547" cy="208573"/>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900" kern="100">
                <a:solidFill>
                  <a:schemeClr val="tx1"/>
                </a:solidFill>
                <a:latin typeface="Titillium Web" panose="00000500000000000000" pitchFamily="2" charset="0"/>
                <a:ea typeface="Aptos" panose="020B0004020202020204" pitchFamily="34" charset="0"/>
                <a:cs typeface="Times New Roman" panose="02020603050405020304" pitchFamily="18" charset="0"/>
              </a:rPr>
              <a:t>MEIN VEREIN EO</a:t>
            </a:r>
            <a:endParaRPr lang="it-IT" sz="1400" kern="100">
              <a:solidFill>
                <a:schemeClr val="tx1"/>
              </a:solidFill>
              <a:ea typeface="Aptos" panose="020B0004020202020204" pitchFamily="34" charset="0"/>
              <a:cs typeface="Times New Roman" panose="02020603050405020304" pitchFamily="18" charset="0"/>
            </a:endParaRPr>
          </a:p>
        </p:txBody>
      </p:sp>
      <p:sp>
        <p:nvSpPr>
          <p:cNvPr id="26" name="Rechteck 25">
            <a:extLst>
              <a:ext uri="{FF2B5EF4-FFF2-40B4-BE49-F238E27FC236}">
                <a16:creationId xmlns:a16="http://schemas.microsoft.com/office/drawing/2014/main" id="{37A0470E-CCFF-D2D3-DBD8-A0A158A835CC}"/>
              </a:ext>
            </a:extLst>
          </p:cNvPr>
          <p:cNvSpPr/>
          <p:nvPr/>
        </p:nvSpPr>
        <p:spPr>
          <a:xfrm>
            <a:off x="3129029" y="3405231"/>
            <a:ext cx="1067740" cy="18861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900" kern="100">
                <a:solidFill>
                  <a:schemeClr val="tx1"/>
                </a:solidFill>
                <a:latin typeface="Titillium Web" panose="00000500000000000000" pitchFamily="2" charset="0"/>
                <a:ea typeface="Aptos" panose="020B0004020202020204" pitchFamily="34" charset="0"/>
                <a:cs typeface="Times New Roman" panose="02020603050405020304" pitchFamily="18" charset="0"/>
              </a:rPr>
              <a:t>1234561</a:t>
            </a:r>
            <a:endParaRPr lang="it-IT" sz="1400" kern="100">
              <a:solidFill>
                <a:schemeClr val="tx1"/>
              </a:solidFill>
              <a:effectLst/>
              <a:ea typeface="Aptos" panose="020B0004020202020204" pitchFamily="34" charset="0"/>
              <a:cs typeface="Times New Roman" panose="02020603050405020304" pitchFamily="18" charset="0"/>
            </a:endParaRPr>
          </a:p>
        </p:txBody>
      </p:sp>
      <p:sp>
        <p:nvSpPr>
          <p:cNvPr id="27" name="Rechteck 26">
            <a:extLst>
              <a:ext uri="{FF2B5EF4-FFF2-40B4-BE49-F238E27FC236}">
                <a16:creationId xmlns:a16="http://schemas.microsoft.com/office/drawing/2014/main" id="{8CCE3AD1-1524-06AE-C3F8-FF63EBAB94C1}"/>
              </a:ext>
            </a:extLst>
          </p:cNvPr>
          <p:cNvSpPr/>
          <p:nvPr/>
        </p:nvSpPr>
        <p:spPr>
          <a:xfrm>
            <a:off x="3120320" y="3710473"/>
            <a:ext cx="1067740" cy="18861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900" kern="100">
                <a:solidFill>
                  <a:schemeClr val="tx1"/>
                </a:solidFill>
                <a:latin typeface="Titillium Web" panose="00000500000000000000" pitchFamily="2" charset="0"/>
                <a:ea typeface="Aptos" panose="020B0004020202020204" pitchFamily="34" charset="0"/>
                <a:cs typeface="Times New Roman" panose="02020603050405020304" pitchFamily="18" charset="0"/>
              </a:rPr>
              <a:t>1234562</a:t>
            </a:r>
            <a:endParaRPr lang="it-IT" sz="1800" kern="100">
              <a:solidFill>
                <a:schemeClr val="tx1"/>
              </a:solidFill>
              <a:effectLst/>
              <a:ea typeface="Aptos" panose="020B0004020202020204" pitchFamily="34" charset="0"/>
              <a:cs typeface="Times New Roman" panose="02020603050405020304" pitchFamily="18" charset="0"/>
            </a:endParaRPr>
          </a:p>
        </p:txBody>
      </p:sp>
      <p:sp>
        <p:nvSpPr>
          <p:cNvPr id="28" name="Rechteck 27">
            <a:extLst>
              <a:ext uri="{FF2B5EF4-FFF2-40B4-BE49-F238E27FC236}">
                <a16:creationId xmlns:a16="http://schemas.microsoft.com/office/drawing/2014/main" id="{7B7656F3-DF8C-17BD-042A-DFC7261C6EFE}"/>
              </a:ext>
            </a:extLst>
          </p:cNvPr>
          <p:cNvSpPr/>
          <p:nvPr/>
        </p:nvSpPr>
        <p:spPr>
          <a:xfrm>
            <a:off x="3120320" y="4009301"/>
            <a:ext cx="1067740" cy="18861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900" kern="100">
                <a:solidFill>
                  <a:schemeClr val="tx1"/>
                </a:solidFill>
                <a:latin typeface="Titillium Web" panose="00000500000000000000" pitchFamily="2" charset="0"/>
                <a:ea typeface="Aptos" panose="020B0004020202020204" pitchFamily="34" charset="0"/>
                <a:cs typeface="Times New Roman" panose="02020603050405020304" pitchFamily="18" charset="0"/>
              </a:rPr>
              <a:t>1234563</a:t>
            </a:r>
            <a:endParaRPr lang="it-IT" sz="1400" kern="100">
              <a:solidFill>
                <a:schemeClr val="tx1"/>
              </a:solidFill>
              <a:effectLst/>
              <a:ea typeface="Aptos" panose="020B0004020202020204" pitchFamily="34" charset="0"/>
              <a:cs typeface="Times New Roman" panose="02020603050405020304" pitchFamily="18" charset="0"/>
            </a:endParaRPr>
          </a:p>
        </p:txBody>
      </p:sp>
      <p:sp>
        <p:nvSpPr>
          <p:cNvPr id="29" name="Rechteck 28">
            <a:extLst>
              <a:ext uri="{FF2B5EF4-FFF2-40B4-BE49-F238E27FC236}">
                <a16:creationId xmlns:a16="http://schemas.microsoft.com/office/drawing/2014/main" id="{31D66128-397A-FEA0-928B-BBBC31C63ED9}"/>
              </a:ext>
            </a:extLst>
          </p:cNvPr>
          <p:cNvSpPr/>
          <p:nvPr/>
        </p:nvSpPr>
        <p:spPr>
          <a:xfrm>
            <a:off x="3120320" y="4307464"/>
            <a:ext cx="1067740" cy="18861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900" kern="100">
                <a:solidFill>
                  <a:schemeClr val="tx1"/>
                </a:solidFill>
                <a:latin typeface="Titillium Web" panose="00000500000000000000" pitchFamily="2" charset="0"/>
                <a:ea typeface="Aptos" panose="020B0004020202020204" pitchFamily="34" charset="0"/>
                <a:cs typeface="Times New Roman" panose="02020603050405020304" pitchFamily="18" charset="0"/>
              </a:rPr>
              <a:t>1234564</a:t>
            </a:r>
            <a:endParaRPr lang="it-IT" sz="1400" kern="100">
              <a:solidFill>
                <a:schemeClr val="tx1"/>
              </a:solidFill>
              <a:effectLst/>
              <a:ea typeface="Aptos" panose="020B0004020202020204" pitchFamily="34" charset="0"/>
              <a:cs typeface="Times New Roman" panose="02020603050405020304" pitchFamily="18" charset="0"/>
            </a:endParaRPr>
          </a:p>
        </p:txBody>
      </p:sp>
      <p:sp>
        <p:nvSpPr>
          <p:cNvPr id="30" name="Rechteck 29">
            <a:extLst>
              <a:ext uri="{FF2B5EF4-FFF2-40B4-BE49-F238E27FC236}">
                <a16:creationId xmlns:a16="http://schemas.microsoft.com/office/drawing/2014/main" id="{D5A0325D-3523-C363-0B26-9BBBCFE3A712}"/>
              </a:ext>
            </a:extLst>
          </p:cNvPr>
          <p:cNvSpPr/>
          <p:nvPr/>
        </p:nvSpPr>
        <p:spPr>
          <a:xfrm>
            <a:off x="3129029" y="4603462"/>
            <a:ext cx="1067740" cy="18861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900" kern="100">
                <a:solidFill>
                  <a:schemeClr val="tx1"/>
                </a:solidFill>
                <a:latin typeface="Titillium Web" panose="00000500000000000000" pitchFamily="2" charset="0"/>
                <a:ea typeface="Aptos" panose="020B0004020202020204" pitchFamily="34" charset="0"/>
                <a:cs typeface="Times New Roman" panose="02020603050405020304" pitchFamily="18" charset="0"/>
              </a:rPr>
              <a:t>1234565</a:t>
            </a:r>
            <a:endParaRPr lang="it-IT" sz="1400" kern="100">
              <a:solidFill>
                <a:schemeClr val="tx1"/>
              </a:solidFill>
              <a:effectLst/>
              <a:ea typeface="Aptos" panose="020B0004020202020204" pitchFamily="34" charset="0"/>
              <a:cs typeface="Times New Roman" panose="02020603050405020304" pitchFamily="18" charset="0"/>
            </a:endParaRPr>
          </a:p>
        </p:txBody>
      </p:sp>
      <p:pic>
        <p:nvPicPr>
          <p:cNvPr id="2" name="Grafik 1">
            <a:extLst>
              <a:ext uri="{FF2B5EF4-FFF2-40B4-BE49-F238E27FC236}">
                <a16:creationId xmlns:a16="http://schemas.microsoft.com/office/drawing/2014/main" id="{3A806859-22AC-72D9-4F24-7384259D9699}"/>
              </a:ext>
            </a:extLst>
          </p:cNvPr>
          <p:cNvPicPr>
            <a:picLocks noChangeAspect="1"/>
          </p:cNvPicPr>
          <p:nvPr/>
        </p:nvPicPr>
        <p:blipFill>
          <a:blip r:embed="rId4"/>
          <a:stretch>
            <a:fillRect/>
          </a:stretch>
        </p:blipFill>
        <p:spPr>
          <a:xfrm rot="20018705">
            <a:off x="1963800" y="3228634"/>
            <a:ext cx="445047" cy="298730"/>
          </a:xfrm>
          <a:prstGeom prst="rect">
            <a:avLst/>
          </a:prstGeom>
        </p:spPr>
      </p:pic>
      <p:pic>
        <p:nvPicPr>
          <p:cNvPr id="3" name="Grafik 2">
            <a:extLst>
              <a:ext uri="{FF2B5EF4-FFF2-40B4-BE49-F238E27FC236}">
                <a16:creationId xmlns:a16="http://schemas.microsoft.com/office/drawing/2014/main" id="{E26C5927-9BD4-D00D-7C15-368EE0370F07}"/>
              </a:ext>
            </a:extLst>
          </p:cNvPr>
          <p:cNvPicPr>
            <a:picLocks noChangeAspect="1"/>
          </p:cNvPicPr>
          <p:nvPr/>
        </p:nvPicPr>
        <p:blipFill>
          <a:blip r:embed="rId4"/>
          <a:stretch>
            <a:fillRect/>
          </a:stretch>
        </p:blipFill>
        <p:spPr>
          <a:xfrm rot="13880146">
            <a:off x="7484919" y="2944115"/>
            <a:ext cx="445047" cy="298730"/>
          </a:xfrm>
          <a:prstGeom prst="rect">
            <a:avLst/>
          </a:prstGeom>
        </p:spPr>
      </p:pic>
      <p:sp>
        <p:nvSpPr>
          <p:cNvPr id="7" name="Rechteck 6">
            <a:extLst>
              <a:ext uri="{FF2B5EF4-FFF2-40B4-BE49-F238E27FC236}">
                <a16:creationId xmlns:a16="http://schemas.microsoft.com/office/drawing/2014/main" id="{453324B0-6055-AD2F-2CF1-F62E3CB635D6}"/>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-40-</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65947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EFCA7C9-3FFF-09CB-88BE-FA60CFC46566}"/>
              </a:ext>
            </a:extLst>
          </p:cNvPr>
          <p:cNvPicPr>
            <a:picLocks noChangeAspect="1"/>
          </p:cNvPicPr>
          <p:nvPr/>
        </p:nvPicPr>
        <p:blipFill>
          <a:blip r:embed="rId2"/>
          <a:srcRect l="33048"/>
          <a:stretch>
            <a:fillRect/>
          </a:stretch>
        </p:blipFill>
        <p:spPr>
          <a:xfrm>
            <a:off x="0" y="493738"/>
            <a:ext cx="9144000" cy="5385235"/>
          </a:xfrm>
          <a:prstGeom prst="rect">
            <a:avLst/>
          </a:prstGeom>
        </p:spPr>
      </p:pic>
      <p:sp>
        <p:nvSpPr>
          <p:cNvPr id="6" name="Rechteck 5">
            <a:extLst>
              <a:ext uri="{FF2B5EF4-FFF2-40B4-BE49-F238E27FC236}">
                <a16:creationId xmlns:a16="http://schemas.microsoft.com/office/drawing/2014/main" id="{7C6B0493-50F6-2B8F-AF27-856E1B122BD9}"/>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7" name="Picture 2">
            <a:extLst>
              <a:ext uri="{FF2B5EF4-FFF2-40B4-BE49-F238E27FC236}">
                <a16:creationId xmlns:a16="http://schemas.microsoft.com/office/drawing/2014/main" id="{6564EF87-AF69-F036-AF30-622A89A98D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109F3E25-A53B-697E-1FD5-FD3727821278}"/>
              </a:ext>
            </a:extLst>
          </p:cNvPr>
          <p:cNvSpPr txBox="1"/>
          <p:nvPr/>
        </p:nvSpPr>
        <p:spPr>
          <a:xfrm>
            <a:off x="5496438" y="5196897"/>
            <a:ext cx="3081504" cy="261610"/>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 Hier können Sie die </a:t>
            </a:r>
            <a:r>
              <a:rPr lang="de-DE" sz="1100" b="1">
                <a:solidFill>
                  <a:srgbClr val="C00000"/>
                </a:solidFill>
                <a:latin typeface="Calibri" panose="020F0502020204030204" pitchFamily="34" charset="0"/>
                <a:cs typeface="Calibri" panose="020F0502020204030204" pitchFamily="34" charset="0"/>
              </a:rPr>
              <a:t>Anträge im Detail </a:t>
            </a:r>
            <a:r>
              <a:rPr lang="de-DE" sz="1100">
                <a:latin typeface="Calibri" panose="020F0502020204030204" pitchFamily="34" charset="0"/>
                <a:cs typeface="Calibri" panose="020F0502020204030204" pitchFamily="34" charset="0"/>
              </a:rPr>
              <a:t>ansehen.</a:t>
            </a:r>
          </a:p>
        </p:txBody>
      </p:sp>
      <p:sp>
        <p:nvSpPr>
          <p:cNvPr id="9" name="Textfeld 8">
            <a:extLst>
              <a:ext uri="{FF2B5EF4-FFF2-40B4-BE49-F238E27FC236}">
                <a16:creationId xmlns:a16="http://schemas.microsoft.com/office/drawing/2014/main" id="{2C0F9985-5DA4-82FC-34CD-22127E86CCA0}"/>
              </a:ext>
            </a:extLst>
          </p:cNvPr>
          <p:cNvSpPr txBox="1"/>
          <p:nvPr/>
        </p:nvSpPr>
        <p:spPr>
          <a:xfrm>
            <a:off x="7921425" y="2843450"/>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4</a:t>
            </a:r>
          </a:p>
        </p:txBody>
      </p:sp>
      <p:sp>
        <p:nvSpPr>
          <p:cNvPr id="10" name="Textfeld 9">
            <a:extLst>
              <a:ext uri="{FF2B5EF4-FFF2-40B4-BE49-F238E27FC236}">
                <a16:creationId xmlns:a16="http://schemas.microsoft.com/office/drawing/2014/main" id="{9A70AD15-0AB2-DB7A-832A-A20A935ECB8B}"/>
              </a:ext>
            </a:extLst>
          </p:cNvPr>
          <p:cNvSpPr txBox="1"/>
          <p:nvPr/>
        </p:nvSpPr>
        <p:spPr>
          <a:xfrm>
            <a:off x="5188184" y="5177543"/>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4</a:t>
            </a:r>
          </a:p>
        </p:txBody>
      </p:sp>
      <p:sp>
        <p:nvSpPr>
          <p:cNvPr id="11" name="Rechteck 10">
            <a:extLst>
              <a:ext uri="{FF2B5EF4-FFF2-40B4-BE49-F238E27FC236}">
                <a16:creationId xmlns:a16="http://schemas.microsoft.com/office/drawing/2014/main" id="{5E4861EE-FCBE-83AD-573C-44A36739CB71}"/>
              </a:ext>
            </a:extLst>
          </p:cNvPr>
          <p:cNvSpPr/>
          <p:nvPr/>
        </p:nvSpPr>
        <p:spPr>
          <a:xfrm>
            <a:off x="6692279" y="774406"/>
            <a:ext cx="971266" cy="235061"/>
          </a:xfrm>
          <a:prstGeom prst="rect">
            <a:avLst/>
          </a:prstGeom>
          <a:solidFill>
            <a:srgbClr val="0066CC"/>
          </a:solidFill>
          <a:ln>
            <a:solidFill>
              <a:srgbClr val="0066C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rgbClr val="FFFFFF"/>
                </a:solidFill>
                <a:effectLst/>
                <a:latin typeface="Titillium Web" panose="00000500000000000000" pitchFamily="2" charset="0"/>
                <a:ea typeface="Aptos" panose="020B0004020202020204" pitchFamily="34" charset="0"/>
                <a:cs typeface="Times New Roman" panose="02020603050405020304" pitchFamily="18" charset="0"/>
              </a:rPr>
              <a:t>         </a:t>
            </a:r>
          </a:p>
          <a:p>
            <a:pPr>
              <a:lnSpc>
                <a:spcPct val="107000"/>
              </a:lnSpc>
              <a:spcAft>
                <a:spcPts val="800"/>
              </a:spcAft>
              <a:buNone/>
            </a:pPr>
            <a:r>
              <a:rPr lang="it-IT" sz="700" kern="100">
                <a:solidFill>
                  <a:srgbClr val="FFFFFF"/>
                </a:solidFill>
                <a:effectLst/>
                <a:latin typeface="Titillium Web" panose="00000500000000000000" pitchFamily="2" charset="0"/>
                <a:ea typeface="Aptos" panose="020B0004020202020204" pitchFamily="34" charset="0"/>
                <a:cs typeface="Times New Roman" panose="02020603050405020304" pitchFamily="18" charset="0"/>
              </a:rPr>
              <a:t>MAX MUSTERMANN</a:t>
            </a:r>
            <a:endParaRPr lang="it-IT" sz="700" kern="100">
              <a:effectLst/>
              <a:ea typeface="Aptos" panose="020B0004020202020204" pitchFamily="34" charset="0"/>
              <a:cs typeface="Times New Roman" panose="02020603050405020304" pitchFamily="18" charset="0"/>
            </a:endParaRPr>
          </a:p>
          <a:p>
            <a:pPr algn="ctr">
              <a:lnSpc>
                <a:spcPct val="107000"/>
              </a:lnSpc>
              <a:spcAft>
                <a:spcPts val="800"/>
              </a:spcAft>
              <a:buNone/>
            </a:pPr>
            <a:r>
              <a:rPr lang="de-DE" sz="1100" kern="100">
                <a:effectLst/>
                <a:ea typeface="Aptos" panose="020B0004020202020204" pitchFamily="34" charset="0"/>
                <a:cs typeface="Times New Roman" panose="02020603050405020304" pitchFamily="18" charset="0"/>
              </a:rPr>
              <a:t> </a:t>
            </a:r>
            <a:endParaRPr lang="it-IT" sz="1100" kern="100">
              <a:effectLst/>
              <a:ea typeface="Aptos" panose="020B0004020202020204" pitchFamily="34" charset="0"/>
              <a:cs typeface="Times New Roman" panose="02020603050405020304" pitchFamily="18" charset="0"/>
            </a:endParaRPr>
          </a:p>
        </p:txBody>
      </p:sp>
      <p:sp>
        <p:nvSpPr>
          <p:cNvPr id="12" name="Rechteck 11">
            <a:extLst>
              <a:ext uri="{FF2B5EF4-FFF2-40B4-BE49-F238E27FC236}">
                <a16:creationId xmlns:a16="http://schemas.microsoft.com/office/drawing/2014/main" id="{F4859878-6BAE-D724-DB1B-66602CCA8E79}"/>
              </a:ext>
            </a:extLst>
          </p:cNvPr>
          <p:cNvSpPr/>
          <p:nvPr/>
        </p:nvSpPr>
        <p:spPr>
          <a:xfrm>
            <a:off x="125334" y="3376851"/>
            <a:ext cx="1067740" cy="18861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9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MEIN VEREIN EO</a:t>
            </a:r>
            <a:endParaRPr lang="it-IT" sz="1400" kern="100">
              <a:solidFill>
                <a:schemeClr val="tx1"/>
              </a:solidFill>
              <a:effectLst/>
              <a:ea typeface="Aptos" panose="020B0004020202020204" pitchFamily="34" charset="0"/>
              <a:cs typeface="Times New Roman" panose="02020603050405020304" pitchFamily="18" charset="0"/>
            </a:endParaRPr>
          </a:p>
        </p:txBody>
      </p:sp>
      <p:sp>
        <p:nvSpPr>
          <p:cNvPr id="14" name="Rechteck 13">
            <a:extLst>
              <a:ext uri="{FF2B5EF4-FFF2-40B4-BE49-F238E27FC236}">
                <a16:creationId xmlns:a16="http://schemas.microsoft.com/office/drawing/2014/main" id="{8F5A9E63-8C9A-9AA2-FFF8-A99F088B3DF4}"/>
              </a:ext>
            </a:extLst>
          </p:cNvPr>
          <p:cNvSpPr/>
          <p:nvPr/>
        </p:nvSpPr>
        <p:spPr>
          <a:xfrm>
            <a:off x="125334" y="3672529"/>
            <a:ext cx="1494460" cy="174441"/>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900" kern="100">
                <a:solidFill>
                  <a:schemeClr val="tx1"/>
                </a:solidFill>
                <a:latin typeface="Titillium Web" panose="00000500000000000000" pitchFamily="2" charset="0"/>
                <a:ea typeface="Aptos" panose="020B0004020202020204" pitchFamily="34" charset="0"/>
                <a:cs typeface="Times New Roman" panose="02020603050405020304" pitchFamily="18" charset="0"/>
              </a:rPr>
              <a:t>MEIN VEREIN EO</a:t>
            </a:r>
            <a:endParaRPr lang="it-IT" sz="1400" kern="100">
              <a:solidFill>
                <a:schemeClr val="tx1"/>
              </a:solidFill>
              <a:ea typeface="Aptos" panose="020B0004020202020204" pitchFamily="34" charset="0"/>
              <a:cs typeface="Times New Roman" panose="02020603050405020304" pitchFamily="18" charset="0"/>
            </a:endParaRPr>
          </a:p>
        </p:txBody>
      </p:sp>
      <p:sp>
        <p:nvSpPr>
          <p:cNvPr id="15" name="Rechteck 14">
            <a:extLst>
              <a:ext uri="{FF2B5EF4-FFF2-40B4-BE49-F238E27FC236}">
                <a16:creationId xmlns:a16="http://schemas.microsoft.com/office/drawing/2014/main" id="{A6160E1B-8281-C41D-7042-BEA92CC2C6FB}"/>
              </a:ext>
            </a:extLst>
          </p:cNvPr>
          <p:cNvSpPr/>
          <p:nvPr/>
        </p:nvSpPr>
        <p:spPr>
          <a:xfrm>
            <a:off x="125334" y="3989289"/>
            <a:ext cx="1250620" cy="184955"/>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900" kern="100">
                <a:solidFill>
                  <a:schemeClr val="tx1"/>
                </a:solidFill>
                <a:latin typeface="Titillium Web" panose="00000500000000000000" pitchFamily="2" charset="0"/>
                <a:ea typeface="Aptos" panose="020B0004020202020204" pitchFamily="34" charset="0"/>
                <a:cs typeface="Times New Roman" panose="02020603050405020304" pitchFamily="18" charset="0"/>
              </a:rPr>
              <a:t>MEIN VEREIN EO</a:t>
            </a:r>
            <a:endParaRPr lang="it-IT" sz="1400" kern="100">
              <a:solidFill>
                <a:schemeClr val="tx1"/>
              </a:solidFill>
              <a:ea typeface="Aptos" panose="020B0004020202020204" pitchFamily="34" charset="0"/>
              <a:cs typeface="Times New Roman" panose="02020603050405020304" pitchFamily="18" charset="0"/>
            </a:endParaRPr>
          </a:p>
        </p:txBody>
      </p:sp>
      <p:sp>
        <p:nvSpPr>
          <p:cNvPr id="16" name="Rechteck 15">
            <a:extLst>
              <a:ext uri="{FF2B5EF4-FFF2-40B4-BE49-F238E27FC236}">
                <a16:creationId xmlns:a16="http://schemas.microsoft.com/office/drawing/2014/main" id="{07052F29-2B4F-82E2-6936-0ED42DBEC316}"/>
              </a:ext>
            </a:extLst>
          </p:cNvPr>
          <p:cNvSpPr/>
          <p:nvPr/>
        </p:nvSpPr>
        <p:spPr>
          <a:xfrm>
            <a:off x="125333" y="4306048"/>
            <a:ext cx="1494459" cy="212201"/>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900" kern="100">
                <a:solidFill>
                  <a:schemeClr val="tx1"/>
                </a:solidFill>
                <a:latin typeface="Titillium Web" panose="00000500000000000000" pitchFamily="2" charset="0"/>
                <a:ea typeface="Aptos" panose="020B0004020202020204" pitchFamily="34" charset="0"/>
                <a:cs typeface="Times New Roman" panose="02020603050405020304" pitchFamily="18" charset="0"/>
              </a:rPr>
              <a:t>MEIN VEREIN EO</a:t>
            </a:r>
            <a:endParaRPr lang="it-IT" sz="1400" kern="100">
              <a:solidFill>
                <a:schemeClr val="tx1"/>
              </a:solidFill>
              <a:ea typeface="Aptos" panose="020B0004020202020204" pitchFamily="34" charset="0"/>
              <a:cs typeface="Times New Roman" panose="02020603050405020304" pitchFamily="18" charset="0"/>
            </a:endParaRPr>
          </a:p>
        </p:txBody>
      </p:sp>
      <p:sp>
        <p:nvSpPr>
          <p:cNvPr id="17" name="Rechteck 16">
            <a:extLst>
              <a:ext uri="{FF2B5EF4-FFF2-40B4-BE49-F238E27FC236}">
                <a16:creationId xmlns:a16="http://schemas.microsoft.com/office/drawing/2014/main" id="{2C63A2BF-16ED-2041-283A-2A9AB1866982}"/>
              </a:ext>
            </a:extLst>
          </p:cNvPr>
          <p:cNvSpPr/>
          <p:nvPr/>
        </p:nvSpPr>
        <p:spPr>
          <a:xfrm>
            <a:off x="125334" y="4610859"/>
            <a:ext cx="1494458" cy="242686"/>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900" kern="100">
                <a:solidFill>
                  <a:schemeClr val="tx1"/>
                </a:solidFill>
                <a:latin typeface="Titillium Web" panose="00000500000000000000" pitchFamily="2" charset="0"/>
                <a:ea typeface="Aptos" panose="020B0004020202020204" pitchFamily="34" charset="0"/>
                <a:cs typeface="Times New Roman" panose="02020603050405020304" pitchFamily="18" charset="0"/>
              </a:rPr>
              <a:t>MEIN VEREIN EO</a:t>
            </a:r>
            <a:endParaRPr lang="it-IT" sz="1400" kern="100">
              <a:solidFill>
                <a:schemeClr val="tx1"/>
              </a:solidFill>
              <a:ea typeface="Aptos" panose="020B0004020202020204" pitchFamily="34" charset="0"/>
              <a:cs typeface="Times New Roman" panose="02020603050405020304" pitchFamily="18" charset="0"/>
            </a:endParaRPr>
          </a:p>
        </p:txBody>
      </p:sp>
      <p:sp>
        <p:nvSpPr>
          <p:cNvPr id="18" name="Rechteck 17">
            <a:extLst>
              <a:ext uri="{FF2B5EF4-FFF2-40B4-BE49-F238E27FC236}">
                <a16:creationId xmlns:a16="http://schemas.microsoft.com/office/drawing/2014/main" id="{519776EF-B131-EF1C-15D4-0DE13555B7AA}"/>
              </a:ext>
            </a:extLst>
          </p:cNvPr>
          <p:cNvSpPr/>
          <p:nvPr/>
        </p:nvSpPr>
        <p:spPr>
          <a:xfrm>
            <a:off x="6251814" y="3360816"/>
            <a:ext cx="1067740" cy="18861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900" kern="100">
                <a:solidFill>
                  <a:schemeClr val="tx1"/>
                </a:solidFill>
                <a:latin typeface="Titillium Web" panose="00000500000000000000" pitchFamily="2" charset="0"/>
                <a:ea typeface="Aptos" panose="020B0004020202020204" pitchFamily="34" charset="0"/>
                <a:cs typeface="Times New Roman" panose="02020603050405020304" pitchFamily="18" charset="0"/>
              </a:rPr>
              <a:t>123456789101</a:t>
            </a:r>
            <a:endParaRPr lang="it-IT" sz="1400" kern="100">
              <a:solidFill>
                <a:schemeClr val="tx1"/>
              </a:solidFill>
              <a:ea typeface="Aptos" panose="020B0004020202020204" pitchFamily="34" charset="0"/>
              <a:cs typeface="Times New Roman" panose="02020603050405020304" pitchFamily="18" charset="0"/>
            </a:endParaRPr>
          </a:p>
        </p:txBody>
      </p:sp>
      <p:sp>
        <p:nvSpPr>
          <p:cNvPr id="19" name="Rechteck 18">
            <a:extLst>
              <a:ext uri="{FF2B5EF4-FFF2-40B4-BE49-F238E27FC236}">
                <a16:creationId xmlns:a16="http://schemas.microsoft.com/office/drawing/2014/main" id="{DD82FE22-1977-220C-5CB7-4C5194F5DBB8}"/>
              </a:ext>
            </a:extLst>
          </p:cNvPr>
          <p:cNvSpPr/>
          <p:nvPr/>
        </p:nvSpPr>
        <p:spPr>
          <a:xfrm>
            <a:off x="6251814" y="3672529"/>
            <a:ext cx="1067740" cy="18861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900" kern="100">
                <a:solidFill>
                  <a:schemeClr val="tx1"/>
                </a:solidFill>
                <a:latin typeface="Titillium Web" panose="00000500000000000000" pitchFamily="2" charset="0"/>
                <a:ea typeface="Aptos" panose="020B0004020202020204" pitchFamily="34" charset="0"/>
                <a:cs typeface="Times New Roman" panose="02020603050405020304" pitchFamily="18" charset="0"/>
              </a:rPr>
              <a:t>123456789101</a:t>
            </a:r>
            <a:endParaRPr lang="it-IT" sz="1400" kern="100">
              <a:solidFill>
                <a:schemeClr val="tx1"/>
              </a:solidFill>
              <a:ea typeface="Aptos" panose="020B0004020202020204" pitchFamily="34" charset="0"/>
              <a:cs typeface="Times New Roman" panose="02020603050405020304" pitchFamily="18" charset="0"/>
            </a:endParaRPr>
          </a:p>
        </p:txBody>
      </p:sp>
      <p:sp>
        <p:nvSpPr>
          <p:cNvPr id="20" name="Rechteck 19">
            <a:extLst>
              <a:ext uri="{FF2B5EF4-FFF2-40B4-BE49-F238E27FC236}">
                <a16:creationId xmlns:a16="http://schemas.microsoft.com/office/drawing/2014/main" id="{AC1E09EF-0316-CFDA-6A64-806AAF87CF81}"/>
              </a:ext>
            </a:extLst>
          </p:cNvPr>
          <p:cNvSpPr/>
          <p:nvPr/>
        </p:nvSpPr>
        <p:spPr>
          <a:xfrm>
            <a:off x="6251814" y="3985625"/>
            <a:ext cx="1067740" cy="18861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900" kern="100">
                <a:solidFill>
                  <a:schemeClr val="tx1"/>
                </a:solidFill>
                <a:latin typeface="Titillium Web" panose="00000500000000000000" pitchFamily="2" charset="0"/>
                <a:ea typeface="Aptos" panose="020B0004020202020204" pitchFamily="34" charset="0"/>
                <a:cs typeface="Times New Roman" panose="02020603050405020304" pitchFamily="18" charset="0"/>
              </a:rPr>
              <a:t>123456789101</a:t>
            </a:r>
            <a:endParaRPr lang="it-IT" sz="1400" kern="100">
              <a:solidFill>
                <a:schemeClr val="tx1"/>
              </a:solidFill>
              <a:ea typeface="Aptos" panose="020B0004020202020204" pitchFamily="34" charset="0"/>
              <a:cs typeface="Times New Roman" panose="02020603050405020304" pitchFamily="18" charset="0"/>
            </a:endParaRPr>
          </a:p>
        </p:txBody>
      </p:sp>
      <p:sp>
        <p:nvSpPr>
          <p:cNvPr id="21" name="Rechteck 20">
            <a:extLst>
              <a:ext uri="{FF2B5EF4-FFF2-40B4-BE49-F238E27FC236}">
                <a16:creationId xmlns:a16="http://schemas.microsoft.com/office/drawing/2014/main" id="{F2162152-FDE2-6B01-D475-9EAA0DCEC220}"/>
              </a:ext>
            </a:extLst>
          </p:cNvPr>
          <p:cNvSpPr/>
          <p:nvPr/>
        </p:nvSpPr>
        <p:spPr>
          <a:xfrm>
            <a:off x="6251814" y="4286874"/>
            <a:ext cx="1067740" cy="18861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900" kern="100">
                <a:solidFill>
                  <a:schemeClr val="tx1"/>
                </a:solidFill>
                <a:latin typeface="Titillium Web" panose="00000500000000000000" pitchFamily="2" charset="0"/>
                <a:ea typeface="Aptos" panose="020B0004020202020204" pitchFamily="34" charset="0"/>
                <a:cs typeface="Times New Roman" panose="02020603050405020304" pitchFamily="18" charset="0"/>
              </a:rPr>
              <a:t>123456789101</a:t>
            </a:r>
            <a:endParaRPr lang="it-IT" sz="1400" kern="100">
              <a:solidFill>
                <a:schemeClr val="tx1"/>
              </a:solidFill>
              <a:ea typeface="Aptos" panose="020B0004020202020204" pitchFamily="34" charset="0"/>
              <a:cs typeface="Times New Roman" panose="02020603050405020304" pitchFamily="18" charset="0"/>
            </a:endParaRPr>
          </a:p>
        </p:txBody>
      </p:sp>
      <p:sp>
        <p:nvSpPr>
          <p:cNvPr id="22" name="Rechteck 21">
            <a:extLst>
              <a:ext uri="{FF2B5EF4-FFF2-40B4-BE49-F238E27FC236}">
                <a16:creationId xmlns:a16="http://schemas.microsoft.com/office/drawing/2014/main" id="{CF7B8DDA-4FFD-29F3-CF1E-08F6497FBF7C}"/>
              </a:ext>
            </a:extLst>
          </p:cNvPr>
          <p:cNvSpPr/>
          <p:nvPr/>
        </p:nvSpPr>
        <p:spPr>
          <a:xfrm>
            <a:off x="6251814" y="4616829"/>
            <a:ext cx="1067740" cy="18861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900" kern="100">
                <a:solidFill>
                  <a:schemeClr val="tx1"/>
                </a:solidFill>
                <a:latin typeface="Titillium Web" panose="00000500000000000000" pitchFamily="2" charset="0"/>
                <a:ea typeface="Aptos" panose="020B0004020202020204" pitchFamily="34" charset="0"/>
                <a:cs typeface="Times New Roman" panose="02020603050405020304" pitchFamily="18" charset="0"/>
              </a:rPr>
              <a:t>123456789101</a:t>
            </a:r>
            <a:endParaRPr lang="it-IT" sz="1400" kern="100">
              <a:solidFill>
                <a:schemeClr val="tx1"/>
              </a:solidFill>
              <a:ea typeface="Aptos" panose="020B0004020202020204" pitchFamily="34" charset="0"/>
              <a:cs typeface="Times New Roman" panose="02020603050405020304" pitchFamily="18" charset="0"/>
            </a:endParaRPr>
          </a:p>
        </p:txBody>
      </p:sp>
      <p:sp>
        <p:nvSpPr>
          <p:cNvPr id="23" name="Rechteck 22">
            <a:extLst>
              <a:ext uri="{FF2B5EF4-FFF2-40B4-BE49-F238E27FC236}">
                <a16:creationId xmlns:a16="http://schemas.microsoft.com/office/drawing/2014/main" id="{2552FDFD-C81C-F05D-3B0E-5D2D19B97B2B}"/>
              </a:ext>
            </a:extLst>
          </p:cNvPr>
          <p:cNvSpPr/>
          <p:nvPr/>
        </p:nvSpPr>
        <p:spPr>
          <a:xfrm>
            <a:off x="4244091" y="3348443"/>
            <a:ext cx="1067740" cy="18861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900" kern="100">
                <a:solidFill>
                  <a:schemeClr val="tx1"/>
                </a:solidFill>
                <a:latin typeface="Titillium Web" panose="00000500000000000000" pitchFamily="2" charset="0"/>
                <a:ea typeface="Aptos" panose="020B0004020202020204" pitchFamily="34" charset="0"/>
                <a:cs typeface="Times New Roman" panose="02020603050405020304" pitchFamily="18" charset="0"/>
              </a:rPr>
              <a:t>10/03/2026</a:t>
            </a:r>
            <a:endParaRPr lang="it-IT" sz="900" kern="100">
              <a:solidFill>
                <a:schemeClr val="tx1"/>
              </a:solidFill>
              <a:ea typeface="Aptos" panose="020B0004020202020204" pitchFamily="34" charset="0"/>
              <a:cs typeface="Times New Roman" panose="02020603050405020304" pitchFamily="18" charset="0"/>
            </a:endParaRPr>
          </a:p>
        </p:txBody>
      </p:sp>
      <p:sp>
        <p:nvSpPr>
          <p:cNvPr id="24" name="Rechteck 23">
            <a:extLst>
              <a:ext uri="{FF2B5EF4-FFF2-40B4-BE49-F238E27FC236}">
                <a16:creationId xmlns:a16="http://schemas.microsoft.com/office/drawing/2014/main" id="{62E54E14-D333-2021-00EF-283CAAA3064E}"/>
              </a:ext>
            </a:extLst>
          </p:cNvPr>
          <p:cNvSpPr/>
          <p:nvPr/>
        </p:nvSpPr>
        <p:spPr>
          <a:xfrm>
            <a:off x="4244091" y="3679460"/>
            <a:ext cx="1067740" cy="18861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900" kern="100">
                <a:solidFill>
                  <a:schemeClr val="tx1"/>
                </a:solidFill>
                <a:latin typeface="Titillium Web" panose="00000500000000000000" pitchFamily="2" charset="0"/>
                <a:ea typeface="Aptos" panose="020B0004020202020204" pitchFamily="34" charset="0"/>
                <a:cs typeface="Times New Roman" panose="02020603050405020304" pitchFamily="18" charset="0"/>
              </a:rPr>
              <a:t>10/03/2025</a:t>
            </a:r>
            <a:endParaRPr lang="it-IT" sz="900" kern="100">
              <a:solidFill>
                <a:schemeClr val="tx1"/>
              </a:solidFill>
              <a:ea typeface="Aptos" panose="020B0004020202020204" pitchFamily="34" charset="0"/>
              <a:cs typeface="Times New Roman" panose="02020603050405020304" pitchFamily="18" charset="0"/>
            </a:endParaRPr>
          </a:p>
        </p:txBody>
      </p:sp>
      <p:sp>
        <p:nvSpPr>
          <p:cNvPr id="25" name="Rechteck 24">
            <a:extLst>
              <a:ext uri="{FF2B5EF4-FFF2-40B4-BE49-F238E27FC236}">
                <a16:creationId xmlns:a16="http://schemas.microsoft.com/office/drawing/2014/main" id="{90592A4E-C82D-5CEF-07B0-D677A0C71F7D}"/>
              </a:ext>
            </a:extLst>
          </p:cNvPr>
          <p:cNvSpPr/>
          <p:nvPr/>
        </p:nvSpPr>
        <p:spPr>
          <a:xfrm>
            <a:off x="4235382" y="3988014"/>
            <a:ext cx="1067740" cy="18861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900" kern="100">
                <a:solidFill>
                  <a:schemeClr val="tx1"/>
                </a:solidFill>
                <a:latin typeface="Titillium Web" panose="00000500000000000000" pitchFamily="2" charset="0"/>
                <a:ea typeface="Aptos" panose="020B0004020202020204" pitchFamily="34" charset="0"/>
                <a:cs typeface="Times New Roman" panose="02020603050405020304" pitchFamily="18" charset="0"/>
              </a:rPr>
              <a:t>10/03/2025</a:t>
            </a:r>
            <a:endParaRPr lang="it-IT" sz="900" kern="100">
              <a:solidFill>
                <a:schemeClr val="tx1"/>
              </a:solidFill>
              <a:ea typeface="Aptos" panose="020B0004020202020204" pitchFamily="34" charset="0"/>
              <a:cs typeface="Times New Roman" panose="02020603050405020304" pitchFamily="18" charset="0"/>
            </a:endParaRPr>
          </a:p>
        </p:txBody>
      </p:sp>
      <p:sp>
        <p:nvSpPr>
          <p:cNvPr id="26" name="Rechteck 25">
            <a:extLst>
              <a:ext uri="{FF2B5EF4-FFF2-40B4-BE49-F238E27FC236}">
                <a16:creationId xmlns:a16="http://schemas.microsoft.com/office/drawing/2014/main" id="{9FF1B9D5-991C-6D5F-2D92-ED67B909B1AD}"/>
              </a:ext>
            </a:extLst>
          </p:cNvPr>
          <p:cNvSpPr/>
          <p:nvPr/>
        </p:nvSpPr>
        <p:spPr>
          <a:xfrm>
            <a:off x="4241966" y="4295582"/>
            <a:ext cx="1067740" cy="18861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900" kern="100">
                <a:solidFill>
                  <a:schemeClr val="tx1"/>
                </a:solidFill>
                <a:latin typeface="Titillium Web" panose="00000500000000000000" pitchFamily="2" charset="0"/>
                <a:ea typeface="Aptos" panose="020B0004020202020204" pitchFamily="34" charset="0"/>
                <a:cs typeface="Times New Roman" panose="02020603050405020304" pitchFamily="18" charset="0"/>
              </a:rPr>
              <a:t>10/03/2024</a:t>
            </a:r>
            <a:endParaRPr lang="it-IT" sz="900" kern="100">
              <a:solidFill>
                <a:schemeClr val="tx1"/>
              </a:solidFill>
              <a:ea typeface="Aptos" panose="020B0004020202020204" pitchFamily="34" charset="0"/>
              <a:cs typeface="Times New Roman" panose="02020603050405020304" pitchFamily="18" charset="0"/>
            </a:endParaRPr>
          </a:p>
        </p:txBody>
      </p:sp>
      <p:sp>
        <p:nvSpPr>
          <p:cNvPr id="27" name="Rechteck 26">
            <a:extLst>
              <a:ext uri="{FF2B5EF4-FFF2-40B4-BE49-F238E27FC236}">
                <a16:creationId xmlns:a16="http://schemas.microsoft.com/office/drawing/2014/main" id="{F9C9BC88-0D6E-4ECB-A789-55AFE3762F36}"/>
              </a:ext>
            </a:extLst>
          </p:cNvPr>
          <p:cNvSpPr/>
          <p:nvPr/>
        </p:nvSpPr>
        <p:spPr>
          <a:xfrm>
            <a:off x="4231133" y="4606814"/>
            <a:ext cx="1067740" cy="18861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900" kern="100">
                <a:solidFill>
                  <a:schemeClr val="tx1"/>
                </a:solidFill>
                <a:latin typeface="Titillium Web" panose="00000500000000000000" pitchFamily="2" charset="0"/>
                <a:ea typeface="Aptos" panose="020B0004020202020204" pitchFamily="34" charset="0"/>
                <a:cs typeface="Times New Roman" panose="02020603050405020304" pitchFamily="18" charset="0"/>
              </a:rPr>
              <a:t>10/03/2023</a:t>
            </a:r>
            <a:endParaRPr lang="it-IT" sz="900" kern="100">
              <a:solidFill>
                <a:schemeClr val="tx1"/>
              </a:solidFill>
              <a:ea typeface="Aptos" panose="020B0004020202020204" pitchFamily="34" charset="0"/>
              <a:cs typeface="Times New Roman" panose="02020603050405020304" pitchFamily="18" charset="0"/>
            </a:endParaRPr>
          </a:p>
        </p:txBody>
      </p:sp>
      <p:pic>
        <p:nvPicPr>
          <p:cNvPr id="2" name="Grafik 1">
            <a:extLst>
              <a:ext uri="{FF2B5EF4-FFF2-40B4-BE49-F238E27FC236}">
                <a16:creationId xmlns:a16="http://schemas.microsoft.com/office/drawing/2014/main" id="{F347295B-0FBB-B15C-0905-2E4136E3ED15}"/>
              </a:ext>
            </a:extLst>
          </p:cNvPr>
          <p:cNvPicPr>
            <a:picLocks noChangeAspect="1"/>
          </p:cNvPicPr>
          <p:nvPr/>
        </p:nvPicPr>
        <p:blipFill>
          <a:blip r:embed="rId4"/>
          <a:stretch>
            <a:fillRect/>
          </a:stretch>
        </p:blipFill>
        <p:spPr>
          <a:xfrm rot="14063856">
            <a:off x="8205894" y="3227486"/>
            <a:ext cx="445047" cy="298730"/>
          </a:xfrm>
          <a:prstGeom prst="rect">
            <a:avLst/>
          </a:prstGeom>
        </p:spPr>
      </p:pic>
      <p:sp>
        <p:nvSpPr>
          <p:cNvPr id="3" name="Rechteck 2">
            <a:extLst>
              <a:ext uri="{FF2B5EF4-FFF2-40B4-BE49-F238E27FC236}">
                <a16:creationId xmlns:a16="http://schemas.microsoft.com/office/drawing/2014/main" id="{1F7184B3-C0D6-FA8B-A62E-85DFAFE6157D}"/>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-41-</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04565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7CF7A-3889-05B4-6C6F-9EEED0EEEC73}"/>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B20DC05D-3485-448B-9A66-8874C57201FE}"/>
              </a:ext>
            </a:extLst>
          </p:cNvPr>
          <p:cNvSpPr/>
          <p:nvPr/>
        </p:nvSpPr>
        <p:spPr>
          <a:xfrm>
            <a:off x="398431" y="622494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26" name="Picture 2">
            <a:extLst>
              <a:ext uri="{FF2B5EF4-FFF2-40B4-BE49-F238E27FC236}">
                <a16:creationId xmlns:a16="http://schemas.microsoft.com/office/drawing/2014/main" id="{E643826F-1FF5-C5EB-EE24-E2C010F463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6" descr="Ein Bild, das Text, Software, Screenshot, Webseite enthält.&#10;&#10;KI-generierte Inhalte können fehlerhaft sein.">
            <a:extLst>
              <a:ext uri="{FF2B5EF4-FFF2-40B4-BE49-F238E27FC236}">
                <a16:creationId xmlns:a16="http://schemas.microsoft.com/office/drawing/2014/main" id="{2AEFFEDC-57FB-5146-DA36-5776F90AA78C}"/>
              </a:ext>
            </a:extLst>
          </p:cNvPr>
          <p:cNvPicPr>
            <a:picLocks noChangeAspect="1"/>
          </p:cNvPicPr>
          <p:nvPr/>
        </p:nvPicPr>
        <p:blipFill>
          <a:blip r:embed="rId3"/>
          <a:stretch>
            <a:fillRect/>
          </a:stretch>
        </p:blipFill>
        <p:spPr>
          <a:xfrm>
            <a:off x="119599" y="934860"/>
            <a:ext cx="8971211" cy="3627622"/>
          </a:xfrm>
          <a:prstGeom prst="rect">
            <a:avLst/>
          </a:prstGeom>
        </p:spPr>
      </p:pic>
      <p:sp>
        <p:nvSpPr>
          <p:cNvPr id="10" name="Rechteck 9">
            <a:extLst>
              <a:ext uri="{FF2B5EF4-FFF2-40B4-BE49-F238E27FC236}">
                <a16:creationId xmlns:a16="http://schemas.microsoft.com/office/drawing/2014/main" id="{8C0B53B8-3412-10C1-E15C-437F948A7141}"/>
              </a:ext>
            </a:extLst>
          </p:cNvPr>
          <p:cNvSpPr/>
          <p:nvPr/>
        </p:nvSpPr>
        <p:spPr bwMode="auto">
          <a:xfrm>
            <a:off x="5102352" y="3517392"/>
            <a:ext cx="487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4" name="Rechteck 3">
            <a:extLst>
              <a:ext uri="{FF2B5EF4-FFF2-40B4-BE49-F238E27FC236}">
                <a16:creationId xmlns:a16="http://schemas.microsoft.com/office/drawing/2014/main" id="{A5AD0E0B-7278-E02E-E01D-E25509DA3A31}"/>
              </a:ext>
            </a:extLst>
          </p:cNvPr>
          <p:cNvSpPr/>
          <p:nvPr/>
        </p:nvSpPr>
        <p:spPr>
          <a:xfrm>
            <a:off x="7174417" y="1031302"/>
            <a:ext cx="971266" cy="235061"/>
          </a:xfrm>
          <a:prstGeom prst="rect">
            <a:avLst/>
          </a:prstGeom>
          <a:solidFill>
            <a:srgbClr val="0066CC"/>
          </a:solidFill>
          <a:ln>
            <a:solidFill>
              <a:srgbClr val="0066C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rgbClr val="FFFFFF"/>
                </a:solidFill>
                <a:effectLst/>
                <a:latin typeface="Titillium Web" panose="00000500000000000000" pitchFamily="2" charset="0"/>
                <a:ea typeface="Aptos" panose="020B0004020202020204" pitchFamily="34" charset="0"/>
                <a:cs typeface="Times New Roman" panose="02020603050405020304" pitchFamily="18" charset="0"/>
              </a:rPr>
              <a:t>         </a:t>
            </a:r>
          </a:p>
          <a:p>
            <a:pPr>
              <a:lnSpc>
                <a:spcPct val="107000"/>
              </a:lnSpc>
              <a:spcAft>
                <a:spcPts val="800"/>
              </a:spcAft>
              <a:buNone/>
            </a:pPr>
            <a:r>
              <a:rPr lang="it-IT" sz="600" kern="100">
                <a:solidFill>
                  <a:srgbClr val="FFFFFF"/>
                </a:solidFill>
                <a:effectLst/>
                <a:latin typeface="Titillium Web" panose="00000500000000000000" pitchFamily="2" charset="0"/>
                <a:ea typeface="Aptos" panose="020B0004020202020204" pitchFamily="34" charset="0"/>
                <a:cs typeface="Times New Roman" panose="02020603050405020304" pitchFamily="18" charset="0"/>
              </a:rPr>
              <a:t>MAX MUSTERMANN</a:t>
            </a:r>
            <a:endParaRPr lang="it-IT" sz="600" kern="100">
              <a:effectLst/>
              <a:ea typeface="Aptos" panose="020B0004020202020204" pitchFamily="34" charset="0"/>
              <a:cs typeface="Times New Roman" panose="02020603050405020304" pitchFamily="18" charset="0"/>
            </a:endParaRPr>
          </a:p>
          <a:p>
            <a:pPr algn="ctr">
              <a:lnSpc>
                <a:spcPct val="107000"/>
              </a:lnSpc>
              <a:spcAft>
                <a:spcPts val="800"/>
              </a:spcAft>
              <a:buNone/>
            </a:pPr>
            <a:r>
              <a:rPr lang="de-DE" sz="1100" kern="100">
                <a:effectLst/>
                <a:ea typeface="Aptos" panose="020B0004020202020204" pitchFamily="34" charset="0"/>
                <a:cs typeface="Times New Roman" panose="02020603050405020304" pitchFamily="18" charset="0"/>
              </a:rPr>
              <a:t> </a:t>
            </a:r>
            <a:endParaRPr lang="it-IT" sz="1100" kern="100">
              <a:effectLst/>
              <a:ea typeface="Aptos" panose="020B0004020202020204" pitchFamily="34" charset="0"/>
              <a:cs typeface="Times New Roman" panose="02020603050405020304" pitchFamily="18" charset="0"/>
            </a:endParaRPr>
          </a:p>
        </p:txBody>
      </p:sp>
      <p:sp>
        <p:nvSpPr>
          <p:cNvPr id="5" name="Ellipse 4">
            <a:extLst>
              <a:ext uri="{FF2B5EF4-FFF2-40B4-BE49-F238E27FC236}">
                <a16:creationId xmlns:a16="http://schemas.microsoft.com/office/drawing/2014/main" id="{FEA170CE-B61B-FD46-59FC-8B5977D94BF8}"/>
              </a:ext>
            </a:extLst>
          </p:cNvPr>
          <p:cNvSpPr/>
          <p:nvPr/>
        </p:nvSpPr>
        <p:spPr bwMode="auto">
          <a:xfrm>
            <a:off x="8145683" y="926896"/>
            <a:ext cx="602158" cy="383916"/>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3" name="Textfeld 2">
            <a:extLst>
              <a:ext uri="{FF2B5EF4-FFF2-40B4-BE49-F238E27FC236}">
                <a16:creationId xmlns:a16="http://schemas.microsoft.com/office/drawing/2014/main" id="{0B3374DA-C899-4F1C-FC3A-C9956833D44F}"/>
              </a:ext>
            </a:extLst>
          </p:cNvPr>
          <p:cNvSpPr txBox="1"/>
          <p:nvPr/>
        </p:nvSpPr>
        <p:spPr>
          <a:xfrm>
            <a:off x="8424720" y="1253895"/>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1</a:t>
            </a:r>
          </a:p>
        </p:txBody>
      </p:sp>
      <p:sp>
        <p:nvSpPr>
          <p:cNvPr id="6" name="Textfeld 5">
            <a:extLst>
              <a:ext uri="{FF2B5EF4-FFF2-40B4-BE49-F238E27FC236}">
                <a16:creationId xmlns:a16="http://schemas.microsoft.com/office/drawing/2014/main" id="{CDA9B9FD-78E9-CFE1-3896-0F17CBBB668D}"/>
              </a:ext>
            </a:extLst>
          </p:cNvPr>
          <p:cNvSpPr txBox="1"/>
          <p:nvPr/>
        </p:nvSpPr>
        <p:spPr>
          <a:xfrm>
            <a:off x="390587" y="4744335"/>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1</a:t>
            </a:r>
          </a:p>
        </p:txBody>
      </p:sp>
      <p:sp>
        <p:nvSpPr>
          <p:cNvPr id="8" name="Textfeld 7">
            <a:extLst>
              <a:ext uri="{FF2B5EF4-FFF2-40B4-BE49-F238E27FC236}">
                <a16:creationId xmlns:a16="http://schemas.microsoft.com/office/drawing/2014/main" id="{568120A8-D32D-A40A-DDDE-E88DED049FF7}"/>
              </a:ext>
            </a:extLst>
          </p:cNvPr>
          <p:cNvSpPr txBox="1"/>
          <p:nvPr/>
        </p:nvSpPr>
        <p:spPr>
          <a:xfrm>
            <a:off x="731796" y="4767418"/>
            <a:ext cx="5236448" cy="261610"/>
          </a:xfrm>
          <a:prstGeom prst="rect">
            <a:avLst/>
          </a:prstGeom>
          <a:solidFill>
            <a:srgbClr val="FFFFCC"/>
          </a:solidFill>
        </p:spPr>
        <p:txBody>
          <a:bodyPr wrap="square" lIns="91440" tIns="45720" rIns="91440" bIns="45720" rtlCol="0" anchor="t">
            <a:spAutoFit/>
          </a:bodyPr>
          <a:lstStyle/>
          <a:p>
            <a:r>
              <a:rPr lang="de-DE" sz="1100">
                <a:latin typeface="Calibri"/>
                <a:ea typeface="Calibri"/>
                <a:cs typeface="Calibri"/>
              </a:rPr>
              <a:t>Der rote Punkt bei der </a:t>
            </a:r>
            <a:r>
              <a:rPr lang="de-DE" sz="1100" b="1">
                <a:solidFill>
                  <a:srgbClr val="C00000"/>
                </a:solidFill>
                <a:latin typeface="Calibri"/>
                <a:ea typeface="Calibri"/>
                <a:cs typeface="Calibri"/>
              </a:rPr>
              <a:t>Glocke</a:t>
            </a:r>
            <a:r>
              <a:rPr lang="de-DE" sz="1100">
                <a:latin typeface="Calibri"/>
                <a:ea typeface="Calibri"/>
                <a:cs typeface="Calibri"/>
              </a:rPr>
              <a:t> signalisiert Ihnen: Sie haben eine neue </a:t>
            </a:r>
            <a:r>
              <a:rPr lang="de-DE" sz="1100" b="1">
                <a:solidFill>
                  <a:srgbClr val="C00000"/>
                </a:solidFill>
                <a:latin typeface="Calibri"/>
                <a:ea typeface="Calibri"/>
                <a:cs typeface="Calibri"/>
              </a:rPr>
              <a:t>Nachricht</a:t>
            </a:r>
            <a:r>
              <a:rPr lang="de-DE" sz="1100">
                <a:latin typeface="Calibri"/>
                <a:ea typeface="Calibri"/>
                <a:cs typeface="Calibri"/>
              </a:rPr>
              <a:t> erhalten</a:t>
            </a:r>
            <a:endParaRPr lang="en-US"/>
          </a:p>
        </p:txBody>
      </p:sp>
      <p:sp>
        <p:nvSpPr>
          <p:cNvPr id="9" name="Textfeld 8">
            <a:extLst>
              <a:ext uri="{FF2B5EF4-FFF2-40B4-BE49-F238E27FC236}">
                <a16:creationId xmlns:a16="http://schemas.microsoft.com/office/drawing/2014/main" id="{0A05F979-4FB2-7B63-5308-420FDFBE217A}"/>
              </a:ext>
            </a:extLst>
          </p:cNvPr>
          <p:cNvSpPr txBox="1"/>
          <p:nvPr/>
        </p:nvSpPr>
        <p:spPr>
          <a:xfrm>
            <a:off x="398431" y="5161280"/>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2</a:t>
            </a:r>
          </a:p>
        </p:txBody>
      </p:sp>
      <p:sp>
        <p:nvSpPr>
          <p:cNvPr id="13" name="Textfeld 12">
            <a:extLst>
              <a:ext uri="{FF2B5EF4-FFF2-40B4-BE49-F238E27FC236}">
                <a16:creationId xmlns:a16="http://schemas.microsoft.com/office/drawing/2014/main" id="{DFDF4CBB-CE5B-8FC2-D352-E33065D97296}"/>
              </a:ext>
            </a:extLst>
          </p:cNvPr>
          <p:cNvSpPr txBox="1"/>
          <p:nvPr/>
        </p:nvSpPr>
        <p:spPr>
          <a:xfrm>
            <a:off x="735952" y="5177904"/>
            <a:ext cx="2630702" cy="261610"/>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Sie befinden sich im Bereich </a:t>
            </a:r>
            <a:r>
              <a:rPr lang="de-DE" sz="1100" b="1">
                <a:solidFill>
                  <a:srgbClr val="C00000"/>
                </a:solidFill>
                <a:latin typeface="Calibri" panose="020F0502020204030204" pitchFamily="34" charset="0"/>
                <a:cs typeface="Calibri" panose="020F0502020204030204" pitchFamily="34" charset="0"/>
              </a:rPr>
              <a:t>Nachrichten</a:t>
            </a:r>
          </a:p>
        </p:txBody>
      </p:sp>
      <p:sp>
        <p:nvSpPr>
          <p:cNvPr id="15" name="Textfeld 14">
            <a:extLst>
              <a:ext uri="{FF2B5EF4-FFF2-40B4-BE49-F238E27FC236}">
                <a16:creationId xmlns:a16="http://schemas.microsoft.com/office/drawing/2014/main" id="{4F41ED2F-DD47-F50D-6321-34B5DA8A82C0}"/>
              </a:ext>
            </a:extLst>
          </p:cNvPr>
          <p:cNvSpPr txBox="1"/>
          <p:nvPr/>
        </p:nvSpPr>
        <p:spPr>
          <a:xfrm>
            <a:off x="740108" y="5615814"/>
            <a:ext cx="4530160" cy="261610"/>
          </a:xfrm>
          <a:prstGeom prst="rect">
            <a:avLst/>
          </a:prstGeom>
          <a:solidFill>
            <a:srgbClr val="FFFFCC"/>
          </a:solidFill>
        </p:spPr>
        <p:txBody>
          <a:bodyPr wrap="square" lIns="91440" tIns="45720" rIns="91440" bIns="45720" rtlCol="0" anchor="t">
            <a:spAutoFit/>
          </a:bodyPr>
          <a:lstStyle/>
          <a:p>
            <a:r>
              <a:rPr lang="de-DE" sz="1100">
                <a:latin typeface="Calibri"/>
                <a:ea typeface="Calibri"/>
                <a:cs typeface="Calibri"/>
              </a:rPr>
              <a:t>Hier sehen Sie die einzelnen </a:t>
            </a:r>
            <a:r>
              <a:rPr lang="de-DE" sz="1100" b="1">
                <a:solidFill>
                  <a:srgbClr val="C00000"/>
                </a:solidFill>
                <a:latin typeface="Calibri"/>
                <a:ea typeface="Calibri"/>
                <a:cs typeface="Calibri"/>
              </a:rPr>
              <a:t>Vorgänge</a:t>
            </a:r>
            <a:r>
              <a:rPr lang="de-DE" sz="1100">
                <a:latin typeface="Calibri"/>
                <a:ea typeface="Calibri"/>
                <a:cs typeface="Calibri"/>
              </a:rPr>
              <a:t> und die entsprechenden Nachrichten</a:t>
            </a:r>
          </a:p>
        </p:txBody>
      </p:sp>
      <p:sp>
        <p:nvSpPr>
          <p:cNvPr id="18" name="Textfeld 17">
            <a:extLst>
              <a:ext uri="{FF2B5EF4-FFF2-40B4-BE49-F238E27FC236}">
                <a16:creationId xmlns:a16="http://schemas.microsoft.com/office/drawing/2014/main" id="{D747B419-8A49-E560-5553-F5B0506BA4FB}"/>
              </a:ext>
            </a:extLst>
          </p:cNvPr>
          <p:cNvSpPr txBox="1"/>
          <p:nvPr/>
        </p:nvSpPr>
        <p:spPr>
          <a:xfrm>
            <a:off x="402587" y="5596083"/>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3</a:t>
            </a:r>
          </a:p>
        </p:txBody>
      </p:sp>
      <p:sp>
        <p:nvSpPr>
          <p:cNvPr id="21" name="Ellipse 20">
            <a:extLst>
              <a:ext uri="{FF2B5EF4-FFF2-40B4-BE49-F238E27FC236}">
                <a16:creationId xmlns:a16="http://schemas.microsoft.com/office/drawing/2014/main" id="{E3297D95-C43C-C141-E556-E75EE157A561}"/>
              </a:ext>
            </a:extLst>
          </p:cNvPr>
          <p:cNvSpPr/>
          <p:nvPr/>
        </p:nvSpPr>
        <p:spPr bwMode="auto">
          <a:xfrm>
            <a:off x="4734227" y="2192115"/>
            <a:ext cx="602158" cy="383916"/>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2" name="Textfeld 21">
            <a:extLst>
              <a:ext uri="{FF2B5EF4-FFF2-40B4-BE49-F238E27FC236}">
                <a16:creationId xmlns:a16="http://schemas.microsoft.com/office/drawing/2014/main" id="{DB1F542A-2677-73C1-F2D7-F0E604DDEB6D}"/>
              </a:ext>
            </a:extLst>
          </p:cNvPr>
          <p:cNvSpPr txBox="1"/>
          <p:nvPr/>
        </p:nvSpPr>
        <p:spPr>
          <a:xfrm>
            <a:off x="4423181" y="2076296"/>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4</a:t>
            </a:r>
          </a:p>
        </p:txBody>
      </p:sp>
      <p:sp>
        <p:nvSpPr>
          <p:cNvPr id="23" name="Textfeld 22">
            <a:extLst>
              <a:ext uri="{FF2B5EF4-FFF2-40B4-BE49-F238E27FC236}">
                <a16:creationId xmlns:a16="http://schemas.microsoft.com/office/drawing/2014/main" id="{2863D196-03D7-0686-FDDD-E6116235519F}"/>
              </a:ext>
            </a:extLst>
          </p:cNvPr>
          <p:cNvSpPr txBox="1"/>
          <p:nvPr/>
        </p:nvSpPr>
        <p:spPr>
          <a:xfrm>
            <a:off x="752872" y="6057880"/>
            <a:ext cx="3141641" cy="261610"/>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Hier können Sie die </a:t>
            </a:r>
            <a:r>
              <a:rPr lang="de-DE" sz="1100" b="1">
                <a:solidFill>
                  <a:srgbClr val="C00000"/>
                </a:solidFill>
                <a:latin typeface="Calibri" panose="020F0502020204030204" pitchFamily="34" charset="0"/>
                <a:cs typeface="Calibri" panose="020F0502020204030204" pitchFamily="34" charset="0"/>
              </a:rPr>
              <a:t>Nachrichten</a:t>
            </a:r>
            <a:r>
              <a:rPr lang="de-DE" sz="1100">
                <a:latin typeface="Calibri" panose="020F0502020204030204" pitchFamily="34" charset="0"/>
                <a:cs typeface="Calibri" panose="020F0502020204030204" pitchFamily="34" charset="0"/>
              </a:rPr>
              <a:t> im Detail ansehen</a:t>
            </a:r>
          </a:p>
        </p:txBody>
      </p:sp>
      <p:sp>
        <p:nvSpPr>
          <p:cNvPr id="1044" name="Rechteck 1043">
            <a:extLst>
              <a:ext uri="{FF2B5EF4-FFF2-40B4-BE49-F238E27FC236}">
                <a16:creationId xmlns:a16="http://schemas.microsoft.com/office/drawing/2014/main" id="{BC85B533-FE4B-FC88-B0C4-CA087BE85C7F}"/>
              </a:ext>
            </a:extLst>
          </p:cNvPr>
          <p:cNvSpPr/>
          <p:nvPr/>
        </p:nvSpPr>
        <p:spPr>
          <a:xfrm>
            <a:off x="1278596" y="2567367"/>
            <a:ext cx="1522782" cy="59223"/>
          </a:xfrm>
          <a:prstGeom prst="rect">
            <a:avLst/>
          </a:prstGeom>
          <a:solidFill>
            <a:srgbClr val="E4F2FF"/>
          </a:solidFill>
          <a:ln>
            <a:solidFill>
              <a:srgbClr val="E4F2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45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VORGANG TSFO-01_001234567</a:t>
            </a:r>
            <a:endParaRPr lang="it-IT" sz="450" kern="100">
              <a:solidFill>
                <a:schemeClr val="tx1"/>
              </a:solidFill>
              <a:effectLst/>
              <a:ea typeface="Aptos" panose="020B0004020202020204" pitchFamily="34" charset="0"/>
              <a:cs typeface="Times New Roman" panose="02020603050405020304" pitchFamily="18" charset="0"/>
            </a:endParaRPr>
          </a:p>
        </p:txBody>
      </p:sp>
      <p:sp>
        <p:nvSpPr>
          <p:cNvPr id="24" name="Textfeld 23">
            <a:extLst>
              <a:ext uri="{FF2B5EF4-FFF2-40B4-BE49-F238E27FC236}">
                <a16:creationId xmlns:a16="http://schemas.microsoft.com/office/drawing/2014/main" id="{2C6F43D7-2464-80DD-7F65-BC7CF6328C69}"/>
              </a:ext>
            </a:extLst>
          </p:cNvPr>
          <p:cNvSpPr txBox="1"/>
          <p:nvPr/>
        </p:nvSpPr>
        <p:spPr>
          <a:xfrm>
            <a:off x="403158" y="6034077"/>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4</a:t>
            </a:r>
          </a:p>
        </p:txBody>
      </p:sp>
      <p:sp>
        <p:nvSpPr>
          <p:cNvPr id="1041" name="Rechteck 1040">
            <a:extLst>
              <a:ext uri="{FF2B5EF4-FFF2-40B4-BE49-F238E27FC236}">
                <a16:creationId xmlns:a16="http://schemas.microsoft.com/office/drawing/2014/main" id="{B07220DA-1543-7503-6976-5D2F7969DE5B}"/>
              </a:ext>
            </a:extLst>
          </p:cNvPr>
          <p:cNvSpPr/>
          <p:nvPr/>
        </p:nvSpPr>
        <p:spPr>
          <a:xfrm>
            <a:off x="1271611" y="2651763"/>
            <a:ext cx="1620000" cy="72000"/>
          </a:xfrm>
          <a:prstGeom prst="rect">
            <a:avLst/>
          </a:prstGeom>
          <a:solidFill>
            <a:srgbClr val="E4F2FF"/>
          </a:solidFill>
          <a:ln>
            <a:solidFill>
              <a:srgbClr val="E4F2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45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MEIN VEREIN EO</a:t>
            </a:r>
            <a:endParaRPr lang="it-IT" sz="450" kern="100">
              <a:solidFill>
                <a:schemeClr val="tx1"/>
              </a:solidFill>
              <a:effectLst/>
              <a:ea typeface="Aptos" panose="020B0004020202020204" pitchFamily="34" charset="0"/>
              <a:cs typeface="Times New Roman" panose="02020603050405020304" pitchFamily="18" charset="0"/>
            </a:endParaRPr>
          </a:p>
        </p:txBody>
      </p:sp>
      <p:sp>
        <p:nvSpPr>
          <p:cNvPr id="1036" name="Ellipse 1035">
            <a:extLst>
              <a:ext uri="{FF2B5EF4-FFF2-40B4-BE49-F238E27FC236}">
                <a16:creationId xmlns:a16="http://schemas.microsoft.com/office/drawing/2014/main" id="{93AB56F4-F6BF-50A9-5509-05C7E30139BB}"/>
              </a:ext>
            </a:extLst>
          </p:cNvPr>
          <p:cNvSpPr/>
          <p:nvPr/>
        </p:nvSpPr>
        <p:spPr bwMode="auto">
          <a:xfrm>
            <a:off x="719328" y="2454657"/>
            <a:ext cx="602158" cy="383916"/>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037" name="Textfeld 1036">
            <a:extLst>
              <a:ext uri="{FF2B5EF4-FFF2-40B4-BE49-F238E27FC236}">
                <a16:creationId xmlns:a16="http://schemas.microsoft.com/office/drawing/2014/main" id="{96AA36DC-6C8F-4E32-CBF7-9DE8AFDA0B4D}"/>
              </a:ext>
            </a:extLst>
          </p:cNvPr>
          <p:cNvSpPr txBox="1"/>
          <p:nvPr/>
        </p:nvSpPr>
        <p:spPr>
          <a:xfrm>
            <a:off x="1074192" y="2252758"/>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3</a:t>
            </a:r>
          </a:p>
        </p:txBody>
      </p:sp>
      <p:sp>
        <p:nvSpPr>
          <p:cNvPr id="1038" name="Ellipse 1037">
            <a:extLst>
              <a:ext uri="{FF2B5EF4-FFF2-40B4-BE49-F238E27FC236}">
                <a16:creationId xmlns:a16="http://schemas.microsoft.com/office/drawing/2014/main" id="{4B2AFA93-F9A5-4D84-FD80-B7EB6B167215}"/>
              </a:ext>
            </a:extLst>
          </p:cNvPr>
          <p:cNvSpPr/>
          <p:nvPr/>
        </p:nvSpPr>
        <p:spPr bwMode="auto">
          <a:xfrm>
            <a:off x="-6477" y="2192115"/>
            <a:ext cx="602158" cy="383916"/>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039" name="Textfeld 1038">
            <a:extLst>
              <a:ext uri="{FF2B5EF4-FFF2-40B4-BE49-F238E27FC236}">
                <a16:creationId xmlns:a16="http://schemas.microsoft.com/office/drawing/2014/main" id="{833E81C6-4678-9897-3BE3-20DCF2F6D7E4}"/>
              </a:ext>
            </a:extLst>
          </p:cNvPr>
          <p:cNvSpPr txBox="1"/>
          <p:nvPr/>
        </p:nvSpPr>
        <p:spPr>
          <a:xfrm>
            <a:off x="446634" y="1993031"/>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2</a:t>
            </a:r>
          </a:p>
        </p:txBody>
      </p:sp>
      <p:sp>
        <p:nvSpPr>
          <p:cNvPr id="1042" name="Rechteck 1041">
            <a:extLst>
              <a:ext uri="{FF2B5EF4-FFF2-40B4-BE49-F238E27FC236}">
                <a16:creationId xmlns:a16="http://schemas.microsoft.com/office/drawing/2014/main" id="{D0D79733-EE6E-4E5C-085C-F3C9293978C1}"/>
              </a:ext>
            </a:extLst>
          </p:cNvPr>
          <p:cNvSpPr/>
          <p:nvPr/>
        </p:nvSpPr>
        <p:spPr>
          <a:xfrm>
            <a:off x="1267455" y="2978796"/>
            <a:ext cx="1620000" cy="7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45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MEIN VEREIN EO</a:t>
            </a:r>
            <a:endParaRPr lang="it-IT" sz="450" kern="100">
              <a:solidFill>
                <a:schemeClr val="tx1"/>
              </a:solidFill>
              <a:effectLst/>
              <a:ea typeface="Aptos" panose="020B0004020202020204" pitchFamily="34" charset="0"/>
              <a:cs typeface="Times New Roman" panose="02020603050405020304" pitchFamily="18" charset="0"/>
            </a:endParaRPr>
          </a:p>
        </p:txBody>
      </p:sp>
      <p:sp>
        <p:nvSpPr>
          <p:cNvPr id="1043" name="Rechteck 1042">
            <a:extLst>
              <a:ext uri="{FF2B5EF4-FFF2-40B4-BE49-F238E27FC236}">
                <a16:creationId xmlns:a16="http://schemas.microsoft.com/office/drawing/2014/main" id="{416C15C7-5DA7-48C6-603A-2DF0EAB80895}"/>
              </a:ext>
            </a:extLst>
          </p:cNvPr>
          <p:cNvSpPr/>
          <p:nvPr/>
        </p:nvSpPr>
        <p:spPr>
          <a:xfrm>
            <a:off x="1271610" y="3312480"/>
            <a:ext cx="2237745" cy="868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45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MEIN VEREIN EO</a:t>
            </a:r>
            <a:endParaRPr lang="it-IT" sz="450" kern="100">
              <a:solidFill>
                <a:schemeClr val="tx1"/>
              </a:solidFill>
              <a:effectLst/>
              <a:ea typeface="Aptos" panose="020B0004020202020204" pitchFamily="34" charset="0"/>
              <a:cs typeface="Times New Roman" panose="02020603050405020304" pitchFamily="18" charset="0"/>
            </a:endParaRPr>
          </a:p>
        </p:txBody>
      </p:sp>
      <p:sp>
        <p:nvSpPr>
          <p:cNvPr id="1045" name="Rechteck 1044">
            <a:extLst>
              <a:ext uri="{FF2B5EF4-FFF2-40B4-BE49-F238E27FC236}">
                <a16:creationId xmlns:a16="http://schemas.microsoft.com/office/drawing/2014/main" id="{5CF49C08-E3F5-64BE-0B71-D76935859BC9}"/>
              </a:ext>
            </a:extLst>
          </p:cNvPr>
          <p:cNvSpPr/>
          <p:nvPr/>
        </p:nvSpPr>
        <p:spPr>
          <a:xfrm>
            <a:off x="1274440" y="2890152"/>
            <a:ext cx="1522782" cy="592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45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VORGANG TSFO-01_001234566</a:t>
            </a:r>
            <a:endParaRPr lang="it-IT" sz="450" kern="100">
              <a:solidFill>
                <a:schemeClr val="tx1"/>
              </a:solidFill>
              <a:effectLst/>
              <a:ea typeface="Aptos" panose="020B0004020202020204" pitchFamily="34" charset="0"/>
              <a:cs typeface="Times New Roman" panose="02020603050405020304" pitchFamily="18" charset="0"/>
            </a:endParaRPr>
          </a:p>
        </p:txBody>
      </p:sp>
      <p:sp>
        <p:nvSpPr>
          <p:cNvPr id="1046" name="Rechteck 1045">
            <a:extLst>
              <a:ext uri="{FF2B5EF4-FFF2-40B4-BE49-F238E27FC236}">
                <a16:creationId xmlns:a16="http://schemas.microsoft.com/office/drawing/2014/main" id="{86718EF9-E065-9CE2-B01E-8341A036A0E7}"/>
              </a:ext>
            </a:extLst>
          </p:cNvPr>
          <p:cNvSpPr/>
          <p:nvPr/>
        </p:nvSpPr>
        <p:spPr>
          <a:xfrm>
            <a:off x="7094593" y="4370382"/>
            <a:ext cx="1260000" cy="7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4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17/03/2026 eingeladen von MAX MUSTERMANN</a:t>
            </a:r>
            <a:endParaRPr lang="it-IT" sz="400" kern="100">
              <a:solidFill>
                <a:schemeClr val="tx1"/>
              </a:solidFill>
              <a:effectLst/>
              <a:ea typeface="Aptos" panose="020B0004020202020204" pitchFamily="34" charset="0"/>
              <a:cs typeface="Times New Roman" panose="02020603050405020304" pitchFamily="18" charset="0"/>
            </a:endParaRPr>
          </a:p>
        </p:txBody>
      </p:sp>
      <p:sp>
        <p:nvSpPr>
          <p:cNvPr id="1047" name="Rechteck 1046">
            <a:extLst>
              <a:ext uri="{FF2B5EF4-FFF2-40B4-BE49-F238E27FC236}">
                <a16:creationId xmlns:a16="http://schemas.microsoft.com/office/drawing/2014/main" id="{C0C8287E-0A38-FC74-100D-10578693154A}"/>
              </a:ext>
            </a:extLst>
          </p:cNvPr>
          <p:cNvSpPr/>
          <p:nvPr/>
        </p:nvSpPr>
        <p:spPr>
          <a:xfrm>
            <a:off x="1280812" y="3656302"/>
            <a:ext cx="2237745" cy="868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45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MEIN VEREIN EO</a:t>
            </a:r>
            <a:endParaRPr lang="it-IT" sz="450" kern="100">
              <a:solidFill>
                <a:schemeClr val="tx1"/>
              </a:solidFill>
              <a:effectLst/>
              <a:ea typeface="Aptos" panose="020B0004020202020204" pitchFamily="34" charset="0"/>
              <a:cs typeface="Times New Roman" panose="02020603050405020304" pitchFamily="18" charset="0"/>
            </a:endParaRPr>
          </a:p>
        </p:txBody>
      </p:sp>
      <p:sp>
        <p:nvSpPr>
          <p:cNvPr id="1049" name="Rechteck 1048">
            <a:extLst>
              <a:ext uri="{FF2B5EF4-FFF2-40B4-BE49-F238E27FC236}">
                <a16:creationId xmlns:a16="http://schemas.microsoft.com/office/drawing/2014/main" id="{5FE8BF76-7028-E213-F1AB-B03AA43A0AAA}"/>
              </a:ext>
            </a:extLst>
          </p:cNvPr>
          <p:cNvSpPr/>
          <p:nvPr/>
        </p:nvSpPr>
        <p:spPr>
          <a:xfrm>
            <a:off x="1267455" y="3237534"/>
            <a:ext cx="1522782" cy="592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45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VORGANG TSFO-01_001234565</a:t>
            </a:r>
            <a:endParaRPr lang="it-IT" sz="450" kern="100">
              <a:solidFill>
                <a:schemeClr val="tx1"/>
              </a:solidFill>
              <a:effectLst/>
              <a:ea typeface="Aptos" panose="020B0004020202020204" pitchFamily="34" charset="0"/>
              <a:cs typeface="Times New Roman" panose="02020603050405020304" pitchFamily="18" charset="0"/>
            </a:endParaRPr>
          </a:p>
        </p:txBody>
      </p:sp>
      <p:sp>
        <p:nvSpPr>
          <p:cNvPr id="1052" name="Textfeld 1051">
            <a:extLst>
              <a:ext uri="{FF2B5EF4-FFF2-40B4-BE49-F238E27FC236}">
                <a16:creationId xmlns:a16="http://schemas.microsoft.com/office/drawing/2014/main" id="{35CBB973-811F-B797-CE17-1C8ABE579EE7}"/>
              </a:ext>
            </a:extLst>
          </p:cNvPr>
          <p:cNvSpPr txBox="1"/>
          <p:nvPr/>
        </p:nvSpPr>
        <p:spPr>
          <a:xfrm>
            <a:off x="412514" y="352591"/>
            <a:ext cx="7886700" cy="338554"/>
          </a:xfrm>
          <a:prstGeom prst="rect">
            <a:avLst/>
          </a:prstGeom>
          <a:solidFill>
            <a:srgbClr val="F2F2F2"/>
          </a:solidFill>
        </p:spPr>
        <p:txBody>
          <a:bodyPr wrap="square" rtlCol="0">
            <a:spAutoFit/>
          </a:bodyPr>
          <a:lstStyle/>
          <a:p>
            <a:pPr algn="ctr"/>
            <a:r>
              <a:rPr lang="de-DE" sz="1600" b="1">
                <a:latin typeface="Calibri" panose="020F0502020204030204" pitchFamily="34" charset="0"/>
                <a:cs typeface="Calibri" panose="020F0502020204030204" pitchFamily="34" charset="0"/>
              </a:rPr>
              <a:t>2. Übersicht der über das </a:t>
            </a:r>
            <a:r>
              <a:rPr lang="de-DE" sz="1600" b="1" err="1">
                <a:latin typeface="Calibri" panose="020F0502020204030204" pitchFamily="34" charset="0"/>
                <a:cs typeface="Calibri" panose="020F0502020204030204" pitchFamily="34" charset="0"/>
              </a:rPr>
              <a:t>Runts</a:t>
            </a:r>
            <a:r>
              <a:rPr lang="de-DE" sz="1600" b="1">
                <a:latin typeface="Calibri" panose="020F0502020204030204" pitchFamily="34" charset="0"/>
                <a:cs typeface="Calibri" panose="020F0502020204030204" pitchFamily="34" charset="0"/>
              </a:rPr>
              <a:t> erhaltenen Nachrichten</a:t>
            </a:r>
          </a:p>
        </p:txBody>
      </p:sp>
      <p:sp>
        <p:nvSpPr>
          <p:cNvPr id="1053" name="Rechteck 1052">
            <a:extLst>
              <a:ext uri="{FF2B5EF4-FFF2-40B4-BE49-F238E27FC236}">
                <a16:creationId xmlns:a16="http://schemas.microsoft.com/office/drawing/2014/main" id="{321B42F9-A52B-B990-5ADC-A3A0BA6B3EF2}"/>
              </a:ext>
            </a:extLst>
          </p:cNvPr>
          <p:cNvSpPr/>
          <p:nvPr/>
        </p:nvSpPr>
        <p:spPr>
          <a:xfrm>
            <a:off x="1274440" y="3578359"/>
            <a:ext cx="1522782" cy="592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45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VORGANG TSFO-01_001234564</a:t>
            </a:r>
            <a:endParaRPr lang="it-IT" sz="450" kern="100">
              <a:solidFill>
                <a:schemeClr val="tx1"/>
              </a:solidFill>
              <a:effectLst/>
              <a:ea typeface="Aptos" panose="020B0004020202020204" pitchFamily="34" charset="0"/>
              <a:cs typeface="Times New Roman" panose="02020603050405020304" pitchFamily="18" charset="0"/>
            </a:endParaRPr>
          </a:p>
        </p:txBody>
      </p:sp>
      <p:sp>
        <p:nvSpPr>
          <p:cNvPr id="1054" name="Rechteck 1053">
            <a:extLst>
              <a:ext uri="{FF2B5EF4-FFF2-40B4-BE49-F238E27FC236}">
                <a16:creationId xmlns:a16="http://schemas.microsoft.com/office/drawing/2014/main" id="{749C5A7E-DA11-3D8E-EDDE-B9CB7687A1D2}"/>
              </a:ext>
            </a:extLst>
          </p:cNvPr>
          <p:cNvSpPr/>
          <p:nvPr/>
        </p:nvSpPr>
        <p:spPr>
          <a:xfrm>
            <a:off x="1275902" y="3904422"/>
            <a:ext cx="1522782" cy="592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45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VORGANG TSFO-01_001234563</a:t>
            </a:r>
            <a:endParaRPr lang="it-IT" sz="450" kern="100">
              <a:solidFill>
                <a:schemeClr val="tx1"/>
              </a:solidFill>
              <a:effectLst/>
              <a:ea typeface="Aptos" panose="020B0004020202020204" pitchFamily="34" charset="0"/>
              <a:cs typeface="Times New Roman" panose="02020603050405020304" pitchFamily="18" charset="0"/>
            </a:endParaRPr>
          </a:p>
        </p:txBody>
      </p:sp>
      <p:sp>
        <p:nvSpPr>
          <p:cNvPr id="1055" name="Rechteck 1054">
            <a:extLst>
              <a:ext uri="{FF2B5EF4-FFF2-40B4-BE49-F238E27FC236}">
                <a16:creationId xmlns:a16="http://schemas.microsoft.com/office/drawing/2014/main" id="{D87619CF-B691-8965-3229-2283B4185B37}"/>
              </a:ext>
            </a:extLst>
          </p:cNvPr>
          <p:cNvSpPr/>
          <p:nvPr/>
        </p:nvSpPr>
        <p:spPr>
          <a:xfrm>
            <a:off x="1267455" y="4240751"/>
            <a:ext cx="1522782" cy="592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45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VORGANG TSFO-01_001234562</a:t>
            </a:r>
            <a:endParaRPr lang="it-IT" sz="450" kern="100">
              <a:solidFill>
                <a:schemeClr val="tx1"/>
              </a:solidFill>
              <a:effectLst/>
              <a:ea typeface="Aptos" panose="020B0004020202020204" pitchFamily="34" charset="0"/>
              <a:cs typeface="Times New Roman" panose="02020603050405020304" pitchFamily="18" charset="0"/>
            </a:endParaRPr>
          </a:p>
        </p:txBody>
      </p:sp>
      <p:sp>
        <p:nvSpPr>
          <p:cNvPr id="26624" name="Rechteck 26623">
            <a:extLst>
              <a:ext uri="{FF2B5EF4-FFF2-40B4-BE49-F238E27FC236}">
                <a16:creationId xmlns:a16="http://schemas.microsoft.com/office/drawing/2014/main" id="{2B1F43BD-032E-D12F-C99D-8453C46BE6F8}"/>
              </a:ext>
            </a:extLst>
          </p:cNvPr>
          <p:cNvSpPr/>
          <p:nvPr/>
        </p:nvSpPr>
        <p:spPr>
          <a:xfrm>
            <a:off x="1280812" y="3988969"/>
            <a:ext cx="2237745" cy="868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45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MEIN VEREIN EO</a:t>
            </a:r>
            <a:endParaRPr lang="it-IT" sz="450" kern="100">
              <a:solidFill>
                <a:schemeClr val="tx1"/>
              </a:solidFill>
              <a:effectLst/>
              <a:ea typeface="Aptos" panose="020B0004020202020204" pitchFamily="34" charset="0"/>
              <a:cs typeface="Times New Roman" panose="02020603050405020304" pitchFamily="18" charset="0"/>
            </a:endParaRPr>
          </a:p>
        </p:txBody>
      </p:sp>
      <p:sp>
        <p:nvSpPr>
          <p:cNvPr id="26625" name="Rechteck 26624">
            <a:extLst>
              <a:ext uri="{FF2B5EF4-FFF2-40B4-BE49-F238E27FC236}">
                <a16:creationId xmlns:a16="http://schemas.microsoft.com/office/drawing/2014/main" id="{3E4E5940-7F63-ECED-5B40-3B417E6FA643}"/>
              </a:ext>
            </a:extLst>
          </p:cNvPr>
          <p:cNvSpPr/>
          <p:nvPr/>
        </p:nvSpPr>
        <p:spPr>
          <a:xfrm>
            <a:off x="1267455" y="4322669"/>
            <a:ext cx="2237745" cy="868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45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MEIN VEREIN EO</a:t>
            </a:r>
            <a:endParaRPr lang="it-IT" sz="450" kern="100">
              <a:solidFill>
                <a:schemeClr val="tx1"/>
              </a:solidFill>
              <a:effectLst/>
              <a:ea typeface="Aptos" panose="020B0004020202020204" pitchFamily="34" charset="0"/>
              <a:cs typeface="Times New Roman" panose="02020603050405020304" pitchFamily="18" charset="0"/>
            </a:endParaRPr>
          </a:p>
        </p:txBody>
      </p:sp>
      <p:sp>
        <p:nvSpPr>
          <p:cNvPr id="11" name="Rechteck 10">
            <a:extLst>
              <a:ext uri="{FF2B5EF4-FFF2-40B4-BE49-F238E27FC236}">
                <a16:creationId xmlns:a16="http://schemas.microsoft.com/office/drawing/2014/main" id="{15ECF217-AC1E-A889-1321-5587FD994266}"/>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-42-</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52366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800F2-9443-85E7-E9B0-0AED4CDB0F29}"/>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342756E4-326C-2083-F2DC-3F5717918410}"/>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26" name="Picture 2">
            <a:extLst>
              <a:ext uri="{FF2B5EF4-FFF2-40B4-BE49-F238E27FC236}">
                <a16:creationId xmlns:a16="http://schemas.microsoft.com/office/drawing/2014/main" id="{0A59916B-CDA0-FC80-8D9F-07346DF708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a:extLst>
              <a:ext uri="{FF2B5EF4-FFF2-40B4-BE49-F238E27FC236}">
                <a16:creationId xmlns:a16="http://schemas.microsoft.com/office/drawing/2014/main" id="{D4551F9D-8D81-30EC-A4A3-462F9240C6C1}"/>
              </a:ext>
            </a:extLst>
          </p:cNvPr>
          <p:cNvSpPr/>
          <p:nvPr/>
        </p:nvSpPr>
        <p:spPr bwMode="auto">
          <a:xfrm>
            <a:off x="5102352" y="3517392"/>
            <a:ext cx="487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pic>
        <p:nvPicPr>
          <p:cNvPr id="4" name="Grafik 3" descr="Ein Bild, das Text, Screenshot, Software, Webseite enthält.&#10;&#10;KI-generierte Inhalte können fehlerhaft sein.">
            <a:extLst>
              <a:ext uri="{FF2B5EF4-FFF2-40B4-BE49-F238E27FC236}">
                <a16:creationId xmlns:a16="http://schemas.microsoft.com/office/drawing/2014/main" id="{4F6A62D1-EEC5-8F6C-2C84-92066DCA3392}"/>
              </a:ext>
            </a:extLst>
          </p:cNvPr>
          <p:cNvPicPr>
            <a:picLocks noChangeAspect="1"/>
          </p:cNvPicPr>
          <p:nvPr/>
        </p:nvPicPr>
        <p:blipFill>
          <a:blip r:embed="rId3"/>
          <a:stretch>
            <a:fillRect/>
          </a:stretch>
        </p:blipFill>
        <p:spPr>
          <a:xfrm>
            <a:off x="131646" y="1488334"/>
            <a:ext cx="8729472" cy="2547061"/>
          </a:xfrm>
          <a:prstGeom prst="rect">
            <a:avLst/>
          </a:prstGeom>
        </p:spPr>
      </p:pic>
      <p:sp>
        <p:nvSpPr>
          <p:cNvPr id="7" name="Ellipse 6">
            <a:extLst>
              <a:ext uri="{FF2B5EF4-FFF2-40B4-BE49-F238E27FC236}">
                <a16:creationId xmlns:a16="http://schemas.microsoft.com/office/drawing/2014/main" id="{F93237E5-1F17-6AF2-5D61-DC2EBB4A047E}"/>
              </a:ext>
            </a:extLst>
          </p:cNvPr>
          <p:cNvSpPr/>
          <p:nvPr/>
        </p:nvSpPr>
        <p:spPr bwMode="auto">
          <a:xfrm>
            <a:off x="8347912" y="1453233"/>
            <a:ext cx="602158" cy="383916"/>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2" name="Textfeld 11">
            <a:extLst>
              <a:ext uri="{FF2B5EF4-FFF2-40B4-BE49-F238E27FC236}">
                <a16:creationId xmlns:a16="http://schemas.microsoft.com/office/drawing/2014/main" id="{AE28BF30-2783-A6DB-B5D0-2E30A195903A}"/>
              </a:ext>
            </a:extLst>
          </p:cNvPr>
          <p:cNvSpPr txBox="1"/>
          <p:nvPr/>
        </p:nvSpPr>
        <p:spPr>
          <a:xfrm>
            <a:off x="8250402" y="1872250"/>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1</a:t>
            </a:r>
          </a:p>
        </p:txBody>
      </p:sp>
      <p:sp>
        <p:nvSpPr>
          <p:cNvPr id="17" name="Textfeld 16">
            <a:extLst>
              <a:ext uri="{FF2B5EF4-FFF2-40B4-BE49-F238E27FC236}">
                <a16:creationId xmlns:a16="http://schemas.microsoft.com/office/drawing/2014/main" id="{44EA6D21-D159-BC85-C19F-08FA399147BA}"/>
              </a:ext>
            </a:extLst>
          </p:cNvPr>
          <p:cNvSpPr txBox="1"/>
          <p:nvPr/>
        </p:nvSpPr>
        <p:spPr>
          <a:xfrm>
            <a:off x="412514" y="352591"/>
            <a:ext cx="7886700" cy="338554"/>
          </a:xfrm>
          <a:prstGeom prst="rect">
            <a:avLst/>
          </a:prstGeom>
          <a:solidFill>
            <a:srgbClr val="F2F2F2"/>
          </a:solidFill>
        </p:spPr>
        <p:txBody>
          <a:bodyPr wrap="square" rtlCol="0">
            <a:spAutoFit/>
          </a:bodyPr>
          <a:lstStyle/>
          <a:p>
            <a:pPr algn="ctr"/>
            <a:r>
              <a:rPr lang="de-DE" sz="1600" b="1">
                <a:latin typeface="Calibri" panose="020F0502020204030204" pitchFamily="34" charset="0"/>
                <a:cs typeface="Calibri" panose="020F0502020204030204" pitchFamily="34" charset="0"/>
              </a:rPr>
              <a:t>3. Hilfefunktion im </a:t>
            </a:r>
            <a:r>
              <a:rPr lang="de-DE" sz="1600" b="1" err="1">
                <a:latin typeface="Calibri" panose="020F0502020204030204" pitchFamily="34" charset="0"/>
                <a:cs typeface="Calibri" panose="020F0502020204030204" pitchFamily="34" charset="0"/>
              </a:rPr>
              <a:t>Runts</a:t>
            </a:r>
            <a:r>
              <a:rPr lang="de-DE" sz="1600" b="1">
                <a:latin typeface="Calibri" panose="020F0502020204030204" pitchFamily="34" charset="0"/>
                <a:cs typeface="Calibri" panose="020F0502020204030204" pitchFamily="34" charset="0"/>
              </a:rPr>
              <a:t>-Portal</a:t>
            </a:r>
          </a:p>
        </p:txBody>
      </p:sp>
      <p:sp>
        <p:nvSpPr>
          <p:cNvPr id="19" name="Textfeld 18">
            <a:extLst>
              <a:ext uri="{FF2B5EF4-FFF2-40B4-BE49-F238E27FC236}">
                <a16:creationId xmlns:a16="http://schemas.microsoft.com/office/drawing/2014/main" id="{F3B035F3-F24B-8C63-8BFD-E2DA227193C5}"/>
              </a:ext>
            </a:extLst>
          </p:cNvPr>
          <p:cNvSpPr txBox="1"/>
          <p:nvPr/>
        </p:nvSpPr>
        <p:spPr>
          <a:xfrm>
            <a:off x="4514301" y="2512745"/>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2</a:t>
            </a:r>
          </a:p>
        </p:txBody>
      </p:sp>
      <p:sp>
        <p:nvSpPr>
          <p:cNvPr id="20" name="Textfeld 19">
            <a:extLst>
              <a:ext uri="{FF2B5EF4-FFF2-40B4-BE49-F238E27FC236}">
                <a16:creationId xmlns:a16="http://schemas.microsoft.com/office/drawing/2014/main" id="{E77915D0-55AF-C010-10B5-AB0F7E3DCCA8}"/>
              </a:ext>
            </a:extLst>
          </p:cNvPr>
          <p:cNvSpPr txBox="1"/>
          <p:nvPr/>
        </p:nvSpPr>
        <p:spPr>
          <a:xfrm>
            <a:off x="885581" y="4523061"/>
            <a:ext cx="2547576" cy="261610"/>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Hier können Sie </a:t>
            </a:r>
            <a:r>
              <a:rPr lang="de-DE" sz="1100" b="1">
                <a:solidFill>
                  <a:srgbClr val="C00000"/>
                </a:solidFill>
                <a:latin typeface="Calibri" panose="020F0502020204030204" pitchFamily="34" charset="0"/>
                <a:cs typeface="Calibri" panose="020F0502020204030204" pitchFamily="34" charset="0"/>
              </a:rPr>
              <a:t>Hilfestellung</a:t>
            </a:r>
            <a:r>
              <a:rPr lang="de-DE" sz="1100">
                <a:latin typeface="Calibri" panose="020F0502020204030204" pitchFamily="34" charset="0"/>
                <a:cs typeface="Calibri" panose="020F0502020204030204" pitchFamily="34" charset="0"/>
              </a:rPr>
              <a:t> beantragen</a:t>
            </a:r>
          </a:p>
        </p:txBody>
      </p:sp>
      <p:sp>
        <p:nvSpPr>
          <p:cNvPr id="21" name="Textfeld 20">
            <a:extLst>
              <a:ext uri="{FF2B5EF4-FFF2-40B4-BE49-F238E27FC236}">
                <a16:creationId xmlns:a16="http://schemas.microsoft.com/office/drawing/2014/main" id="{54BFFA29-AF0C-6F14-F003-B9A98967AB57}"/>
              </a:ext>
            </a:extLst>
          </p:cNvPr>
          <p:cNvSpPr txBox="1"/>
          <p:nvPr/>
        </p:nvSpPr>
        <p:spPr>
          <a:xfrm>
            <a:off x="534378" y="4503219"/>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1</a:t>
            </a:r>
          </a:p>
        </p:txBody>
      </p:sp>
      <p:sp>
        <p:nvSpPr>
          <p:cNvPr id="22" name="Ellipse 21">
            <a:extLst>
              <a:ext uri="{FF2B5EF4-FFF2-40B4-BE49-F238E27FC236}">
                <a16:creationId xmlns:a16="http://schemas.microsoft.com/office/drawing/2014/main" id="{4CA86309-AA7B-6CB1-AC70-863EF453FD9D}"/>
              </a:ext>
            </a:extLst>
          </p:cNvPr>
          <p:cNvSpPr/>
          <p:nvPr/>
        </p:nvSpPr>
        <p:spPr bwMode="auto">
          <a:xfrm>
            <a:off x="4850041" y="2569906"/>
            <a:ext cx="923148" cy="383916"/>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3" name="Ellipse 22">
            <a:extLst>
              <a:ext uri="{FF2B5EF4-FFF2-40B4-BE49-F238E27FC236}">
                <a16:creationId xmlns:a16="http://schemas.microsoft.com/office/drawing/2014/main" id="{5247AD5B-271E-63FB-7FD0-8BC442D246A7}"/>
              </a:ext>
            </a:extLst>
          </p:cNvPr>
          <p:cNvSpPr/>
          <p:nvPr/>
        </p:nvSpPr>
        <p:spPr bwMode="auto">
          <a:xfrm>
            <a:off x="6182141" y="3773978"/>
            <a:ext cx="712559" cy="319623"/>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4" name="Textfeld 23">
            <a:extLst>
              <a:ext uri="{FF2B5EF4-FFF2-40B4-BE49-F238E27FC236}">
                <a16:creationId xmlns:a16="http://schemas.microsoft.com/office/drawing/2014/main" id="{2E2045CC-FCF7-A3D3-2C2E-7D198C8D55F3}"/>
              </a:ext>
            </a:extLst>
          </p:cNvPr>
          <p:cNvSpPr txBox="1"/>
          <p:nvPr/>
        </p:nvSpPr>
        <p:spPr>
          <a:xfrm>
            <a:off x="6998421" y="3785824"/>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3</a:t>
            </a:r>
          </a:p>
        </p:txBody>
      </p:sp>
      <p:sp>
        <p:nvSpPr>
          <p:cNvPr id="25" name="Textfeld 24">
            <a:extLst>
              <a:ext uri="{FF2B5EF4-FFF2-40B4-BE49-F238E27FC236}">
                <a16:creationId xmlns:a16="http://schemas.microsoft.com/office/drawing/2014/main" id="{48630823-CCEF-22FD-449D-6A4E10A5949D}"/>
              </a:ext>
            </a:extLst>
          </p:cNvPr>
          <p:cNvSpPr txBox="1"/>
          <p:nvPr/>
        </p:nvSpPr>
        <p:spPr>
          <a:xfrm>
            <a:off x="534378" y="4933163"/>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2</a:t>
            </a:r>
          </a:p>
        </p:txBody>
      </p:sp>
      <p:sp>
        <p:nvSpPr>
          <p:cNvPr id="26" name="Textfeld 25">
            <a:extLst>
              <a:ext uri="{FF2B5EF4-FFF2-40B4-BE49-F238E27FC236}">
                <a16:creationId xmlns:a16="http://schemas.microsoft.com/office/drawing/2014/main" id="{066FACE8-B9F3-C31D-C75B-6EA81F5C8B9E}"/>
              </a:ext>
            </a:extLst>
          </p:cNvPr>
          <p:cNvSpPr txBox="1"/>
          <p:nvPr/>
        </p:nvSpPr>
        <p:spPr>
          <a:xfrm>
            <a:off x="893893" y="4965366"/>
            <a:ext cx="2834365" cy="261610"/>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Hier finden Sie </a:t>
            </a:r>
            <a:r>
              <a:rPr lang="de-DE" sz="1100" b="1">
                <a:solidFill>
                  <a:srgbClr val="C00000"/>
                </a:solidFill>
                <a:latin typeface="Calibri" panose="020F0502020204030204" pitchFamily="34" charset="0"/>
                <a:cs typeface="Calibri" panose="020F0502020204030204" pitchFamily="34" charset="0"/>
              </a:rPr>
              <a:t>häufige Fragen und Antworten</a:t>
            </a:r>
            <a:endParaRPr lang="de-DE" sz="1100">
              <a:latin typeface="Calibri" panose="020F0502020204030204" pitchFamily="34" charset="0"/>
              <a:cs typeface="Calibri" panose="020F0502020204030204" pitchFamily="34" charset="0"/>
            </a:endParaRPr>
          </a:p>
        </p:txBody>
      </p:sp>
      <p:sp>
        <p:nvSpPr>
          <p:cNvPr id="27" name="Textfeld 26">
            <a:extLst>
              <a:ext uri="{FF2B5EF4-FFF2-40B4-BE49-F238E27FC236}">
                <a16:creationId xmlns:a16="http://schemas.microsoft.com/office/drawing/2014/main" id="{9989194F-B7AD-8940-C11C-7C039A8A8CED}"/>
              </a:ext>
            </a:extLst>
          </p:cNvPr>
          <p:cNvSpPr txBox="1"/>
          <p:nvPr/>
        </p:nvSpPr>
        <p:spPr>
          <a:xfrm>
            <a:off x="534378" y="5367967"/>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3</a:t>
            </a:r>
          </a:p>
        </p:txBody>
      </p:sp>
      <p:sp>
        <p:nvSpPr>
          <p:cNvPr id="28" name="Textfeld 27">
            <a:extLst>
              <a:ext uri="{FF2B5EF4-FFF2-40B4-BE49-F238E27FC236}">
                <a16:creationId xmlns:a16="http://schemas.microsoft.com/office/drawing/2014/main" id="{CB8A1385-C865-D6AC-8004-765B8E2C7D3A}"/>
              </a:ext>
            </a:extLst>
          </p:cNvPr>
          <p:cNvSpPr txBox="1"/>
          <p:nvPr/>
        </p:nvSpPr>
        <p:spPr>
          <a:xfrm>
            <a:off x="889737" y="5399362"/>
            <a:ext cx="5053862" cy="261610"/>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Hier können Sie </a:t>
            </a:r>
            <a:r>
              <a:rPr lang="de-DE" sz="1100" b="1">
                <a:solidFill>
                  <a:srgbClr val="C00000"/>
                </a:solidFill>
                <a:latin typeface="Calibri" panose="020F0502020204030204" pitchFamily="34" charset="0"/>
                <a:cs typeface="Calibri" panose="020F0502020204030204" pitchFamily="34" charset="0"/>
              </a:rPr>
              <a:t>den technischen Support kontaktieren – schriftlich oder telefonisch</a:t>
            </a:r>
          </a:p>
        </p:txBody>
      </p:sp>
      <p:sp>
        <p:nvSpPr>
          <p:cNvPr id="5" name="Rechteck 26">
            <a:extLst>
              <a:ext uri="{FF2B5EF4-FFF2-40B4-BE49-F238E27FC236}">
                <a16:creationId xmlns:a16="http://schemas.microsoft.com/office/drawing/2014/main" id="{C4215F3E-F20C-171D-0383-03C58EC3BC6F}"/>
              </a:ext>
            </a:extLst>
          </p:cNvPr>
          <p:cNvSpPr/>
          <p:nvPr/>
        </p:nvSpPr>
        <p:spPr>
          <a:xfrm>
            <a:off x="6963153" y="1557483"/>
            <a:ext cx="756000" cy="254355"/>
          </a:xfrm>
          <a:prstGeom prst="rect">
            <a:avLst/>
          </a:prstGeom>
          <a:solidFill>
            <a:srgbClr val="0066CC"/>
          </a:solidFill>
          <a:ln>
            <a:solidFill>
              <a:srgbClr val="0066C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rgbClr val="FFFFFF"/>
                </a:solidFill>
                <a:effectLst/>
                <a:latin typeface="Titillium Web"/>
                <a:ea typeface="Aptos" panose="020B0004020202020204" pitchFamily="34" charset="0"/>
                <a:cs typeface="Times New Roman"/>
              </a:rPr>
              <a:t>         </a:t>
            </a:r>
          </a:p>
          <a:p>
            <a:pPr>
              <a:lnSpc>
                <a:spcPct val="107000"/>
              </a:lnSpc>
              <a:spcAft>
                <a:spcPts val="800"/>
              </a:spcAft>
              <a:buNone/>
            </a:pPr>
            <a:r>
              <a:rPr lang="it-IT" sz="500" kern="100">
                <a:solidFill>
                  <a:srgbClr val="FFFFFF"/>
                </a:solidFill>
                <a:effectLst/>
                <a:latin typeface="Titillium Web"/>
                <a:ea typeface="Aptos" panose="020B0004020202020204" pitchFamily="34" charset="0"/>
                <a:cs typeface="Times New Roman"/>
              </a:rPr>
              <a:t>MAX MUSTERMANN</a:t>
            </a:r>
            <a:endParaRPr lang="it-IT" sz="500" kern="100">
              <a:effectLst/>
              <a:latin typeface="Titillium Web"/>
              <a:ea typeface="Aptos" panose="020B0004020202020204" pitchFamily="34" charset="0"/>
              <a:cs typeface="Times New Roman"/>
            </a:endParaRPr>
          </a:p>
          <a:p>
            <a:pPr algn="ctr">
              <a:lnSpc>
                <a:spcPct val="107000"/>
              </a:lnSpc>
              <a:spcAft>
                <a:spcPts val="800"/>
              </a:spcAft>
              <a:buNone/>
            </a:pPr>
            <a:endParaRPr lang="it-IT" sz="1100" kern="100">
              <a:effectLst/>
              <a:ea typeface="Aptos" panose="020B0004020202020204" pitchFamily="34" charset="0"/>
              <a:cs typeface="Times New Roman" panose="02020603050405020304" pitchFamily="18" charset="0"/>
            </a:endParaRPr>
          </a:p>
        </p:txBody>
      </p:sp>
      <p:sp>
        <p:nvSpPr>
          <p:cNvPr id="3" name="Rechteck 2">
            <a:extLst>
              <a:ext uri="{FF2B5EF4-FFF2-40B4-BE49-F238E27FC236}">
                <a16:creationId xmlns:a16="http://schemas.microsoft.com/office/drawing/2014/main" id="{41BF3A39-5E2A-F491-EE3B-EF24539A09DD}"/>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-43-</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8972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4D321-5F26-8712-4509-72E442872F0E}"/>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E1C522F7-C203-FBBB-D618-C22B5633EEC5}"/>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26" name="Picture 2">
            <a:extLst>
              <a:ext uri="{FF2B5EF4-FFF2-40B4-BE49-F238E27FC236}">
                <a16:creationId xmlns:a16="http://schemas.microsoft.com/office/drawing/2014/main" id="{F5245BE1-C24B-2504-0E9F-6AAF4290D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a:extLst>
              <a:ext uri="{FF2B5EF4-FFF2-40B4-BE49-F238E27FC236}">
                <a16:creationId xmlns:a16="http://schemas.microsoft.com/office/drawing/2014/main" id="{5EA4B46B-A40F-0DCD-98ED-EE25074FEA48}"/>
              </a:ext>
            </a:extLst>
          </p:cNvPr>
          <p:cNvSpPr/>
          <p:nvPr/>
        </p:nvSpPr>
        <p:spPr bwMode="auto">
          <a:xfrm>
            <a:off x="5102352" y="3517392"/>
            <a:ext cx="487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9" name="Textfeld 2">
            <a:extLst>
              <a:ext uri="{FF2B5EF4-FFF2-40B4-BE49-F238E27FC236}">
                <a16:creationId xmlns:a16="http://schemas.microsoft.com/office/drawing/2014/main" id="{9C76B61C-E2E2-1018-A714-CA0DB3757D65}"/>
              </a:ext>
            </a:extLst>
          </p:cNvPr>
          <p:cNvSpPr txBox="1"/>
          <p:nvPr/>
        </p:nvSpPr>
        <p:spPr>
          <a:xfrm>
            <a:off x="1032210" y="434911"/>
            <a:ext cx="7461483" cy="361637"/>
          </a:xfrm>
          <a:prstGeom prst="rect">
            <a:avLst/>
          </a:prstGeom>
          <a:solidFill>
            <a:srgbClr val="FFDDDD"/>
          </a:solidFill>
          <a:ln>
            <a:solidFill>
              <a:schemeClr val="bg1">
                <a:lumMod val="50000"/>
              </a:schemeClr>
            </a:solidFill>
          </a:ln>
        </p:spPr>
        <p:txBody>
          <a:bodyPr wrap="square" lIns="91440" tIns="45720" rIns="91440" bIns="45720" rtlCol="0" anchor="t">
            <a:spAutoFit/>
          </a:bodyPr>
          <a:lstStyle/>
          <a:p>
            <a:pPr algn="ctr">
              <a:lnSpc>
                <a:spcPts val="2100"/>
              </a:lnSpc>
              <a:spcBef>
                <a:spcPts val="0"/>
              </a:spcBef>
              <a:defRPr/>
            </a:pPr>
            <a:r>
              <a:rPr lang="de-DE" sz="2000" b="1">
                <a:latin typeface="Calibri"/>
                <a:ea typeface="Calibri"/>
                <a:cs typeface="Calibri"/>
              </a:rPr>
              <a:t>Was sollte ich noch beachten?</a:t>
            </a:r>
          </a:p>
        </p:txBody>
      </p:sp>
      <p:sp>
        <p:nvSpPr>
          <p:cNvPr id="11" name="TextBox 10">
            <a:extLst>
              <a:ext uri="{FF2B5EF4-FFF2-40B4-BE49-F238E27FC236}">
                <a16:creationId xmlns:a16="http://schemas.microsoft.com/office/drawing/2014/main" id="{2006D25F-6EE4-B098-1D1B-FD1CCC497783}"/>
              </a:ext>
            </a:extLst>
          </p:cNvPr>
          <p:cNvSpPr txBox="1"/>
          <p:nvPr/>
        </p:nvSpPr>
        <p:spPr>
          <a:xfrm>
            <a:off x="1049548" y="1186131"/>
            <a:ext cx="7533734" cy="53860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000" indent="-342000">
              <a:buFont typeface="Arial"/>
              <a:buChar char="•"/>
            </a:pPr>
            <a:r>
              <a:rPr lang="de-DE" sz="2400" b="1" dirty="0">
                <a:latin typeface="Calibri"/>
                <a:ea typeface="Calibri"/>
                <a:cs typeface="Calibri"/>
              </a:rPr>
              <a:t>Digitale Unterschrift</a:t>
            </a:r>
            <a:r>
              <a:rPr lang="de-DE" sz="2400" dirty="0">
                <a:latin typeface="Calibri"/>
                <a:ea typeface="Calibri"/>
                <a:cs typeface="Calibri"/>
              </a:rPr>
              <a:t>: das Runts-Portal akzeptiert nur die digitale Unterschrift im Format "CADES"; darauf achten, dass sie nicht verfällt.</a:t>
            </a:r>
          </a:p>
          <a:p>
            <a:pPr marL="457200" indent="-457200">
              <a:buFont typeface="Arial"/>
              <a:buChar char="•"/>
            </a:pPr>
            <a:endParaRPr lang="de-DE" sz="2400" dirty="0">
              <a:latin typeface="Calibri"/>
              <a:ea typeface="Calibri"/>
              <a:cs typeface="Calibri"/>
            </a:endParaRPr>
          </a:p>
          <a:p>
            <a:pPr marL="342000" indent="-342000">
              <a:buFont typeface="Arial"/>
              <a:buChar char="•"/>
            </a:pPr>
            <a:r>
              <a:rPr lang="de-DE" sz="2400" b="1" dirty="0">
                <a:latin typeface="Calibri"/>
                <a:ea typeface="Calibri"/>
                <a:cs typeface="Calibri"/>
              </a:rPr>
              <a:t>PEC- Postfach</a:t>
            </a:r>
            <a:r>
              <a:rPr lang="de-DE" sz="2400" dirty="0">
                <a:latin typeface="Calibri"/>
                <a:ea typeface="Calibri"/>
                <a:cs typeface="Calibri"/>
              </a:rPr>
              <a:t>: darauf achten, dass PEC-Adresse nicht verfällt.</a:t>
            </a:r>
          </a:p>
          <a:p>
            <a:pPr marL="457200" indent="-457200">
              <a:buFont typeface="Arial"/>
              <a:buChar char="•"/>
            </a:pPr>
            <a:endParaRPr lang="de-DE" sz="2400" dirty="0">
              <a:latin typeface="Calibri"/>
              <a:ea typeface="Calibri"/>
              <a:cs typeface="Calibri"/>
            </a:endParaRPr>
          </a:p>
          <a:p>
            <a:pPr marL="342900" indent="-342900">
              <a:buFont typeface="Arial"/>
              <a:buChar char="•"/>
            </a:pPr>
            <a:r>
              <a:rPr lang="de-DE" sz="2400" b="1" dirty="0">
                <a:latin typeface="Calibri"/>
                <a:ea typeface="Calibri"/>
                <a:cs typeface="Calibri"/>
              </a:rPr>
              <a:t>Ersatzerklärungen: </a:t>
            </a:r>
            <a:r>
              <a:rPr lang="de-DE" sz="2400" dirty="0">
                <a:latin typeface="Calibri"/>
                <a:ea typeface="Calibri"/>
                <a:cs typeface="Calibri"/>
              </a:rPr>
              <a:t>immer unterzeichnen (digital oder händisch mit Kopie des Personalausweises).</a:t>
            </a:r>
          </a:p>
          <a:p>
            <a:pPr marL="342900" indent="-342900">
              <a:buFont typeface="Arial"/>
              <a:buChar char="•"/>
            </a:pPr>
            <a:endParaRPr lang="de-DE" sz="2400" dirty="0">
              <a:latin typeface="Calibri"/>
              <a:ea typeface="Calibri"/>
              <a:cs typeface="Calibri"/>
            </a:endParaRPr>
          </a:p>
          <a:p>
            <a:pPr marL="342900" indent="-342900">
              <a:buFont typeface="Arial"/>
              <a:buChar char="•"/>
            </a:pPr>
            <a:r>
              <a:rPr lang="de-DE" sz="2400" b="1" dirty="0">
                <a:latin typeface="Calibri"/>
                <a:ea typeface="Calibri"/>
                <a:cs typeface="Calibri"/>
              </a:rPr>
              <a:t>Anträge im Runts</a:t>
            </a:r>
            <a:r>
              <a:rPr lang="de-DE" sz="2400" dirty="0">
                <a:latin typeface="Calibri"/>
                <a:ea typeface="Calibri"/>
                <a:cs typeface="Calibri"/>
              </a:rPr>
              <a:t>: nur die Person, die sie gestellt hat, kann sie einsehen.</a:t>
            </a:r>
          </a:p>
          <a:p>
            <a:pPr marL="457200" indent="-457200">
              <a:buFont typeface="Arial"/>
              <a:buChar char="•"/>
            </a:pPr>
            <a:endParaRPr lang="en-US" dirty="0">
              <a:latin typeface="Calibri"/>
              <a:ea typeface="Calibri"/>
              <a:cs typeface="Calibri"/>
            </a:endParaRPr>
          </a:p>
          <a:p>
            <a:pPr marL="457200" indent="-457200">
              <a:buFont typeface="Arial"/>
              <a:buChar char="•"/>
            </a:pPr>
            <a:endParaRPr lang="en-US" dirty="0">
              <a:latin typeface="Calibri"/>
              <a:ea typeface="Calibri"/>
              <a:cs typeface="Calibri"/>
            </a:endParaRPr>
          </a:p>
        </p:txBody>
      </p:sp>
      <p:sp>
        <p:nvSpPr>
          <p:cNvPr id="3" name="Rechteck 2">
            <a:extLst>
              <a:ext uri="{FF2B5EF4-FFF2-40B4-BE49-F238E27FC236}">
                <a16:creationId xmlns:a16="http://schemas.microsoft.com/office/drawing/2014/main" id="{C4E25A33-5F33-A9EE-41B4-DA5EA2FB65B7}"/>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-44-</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0078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E4F2FF"/>
        </a:solidFill>
        <a:effectLst/>
      </p:bgPr>
    </p:bg>
    <p:spTree>
      <p:nvGrpSpPr>
        <p:cNvPr id="1" name="">
          <a:extLst>
            <a:ext uri="{FF2B5EF4-FFF2-40B4-BE49-F238E27FC236}">
              <a16:creationId xmlns:a16="http://schemas.microsoft.com/office/drawing/2014/main" id="{95E76E35-2DED-1B33-6200-C89D40F82B06}"/>
            </a:ext>
          </a:extLst>
        </p:cNvPr>
        <p:cNvGrpSpPr/>
        <p:nvPr/>
      </p:nvGrpSpPr>
      <p:grpSpPr>
        <a:xfrm>
          <a:off x="0" y="0"/>
          <a:ext cx="0" cy="0"/>
          <a:chOff x="0" y="0"/>
          <a:chExt cx="0" cy="0"/>
        </a:xfrm>
      </p:grpSpPr>
      <p:sp>
        <p:nvSpPr>
          <p:cNvPr id="7170" name="Rectangle 5">
            <a:extLst>
              <a:ext uri="{FF2B5EF4-FFF2-40B4-BE49-F238E27FC236}">
                <a16:creationId xmlns:a16="http://schemas.microsoft.com/office/drawing/2014/main" id="{74BDE294-DE53-1BD5-AFC7-BC60D2DAB510}"/>
              </a:ext>
            </a:extLst>
          </p:cNvPr>
          <p:cNvSpPr>
            <a:spLocks noChangeArrowheads="1"/>
          </p:cNvSpPr>
          <p:nvPr/>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endParaRPr lang="de-DE" altLang="de-DE"/>
          </a:p>
        </p:txBody>
      </p:sp>
      <p:sp>
        <p:nvSpPr>
          <p:cNvPr id="7171" name="Line 16">
            <a:extLst>
              <a:ext uri="{FF2B5EF4-FFF2-40B4-BE49-F238E27FC236}">
                <a16:creationId xmlns:a16="http://schemas.microsoft.com/office/drawing/2014/main" id="{EAC17ADA-BC07-FD2C-BFF5-E7DA7A39DDE4}"/>
              </a:ext>
            </a:extLst>
          </p:cNvPr>
          <p:cNvSpPr>
            <a:spLocks noChangeShapeType="1"/>
          </p:cNvSpPr>
          <p:nvPr/>
        </p:nvSpPr>
        <p:spPr bwMode="auto">
          <a:xfrm>
            <a:off x="179388" y="719138"/>
            <a:ext cx="385127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72" name="Line 18">
            <a:extLst>
              <a:ext uri="{FF2B5EF4-FFF2-40B4-BE49-F238E27FC236}">
                <a16:creationId xmlns:a16="http://schemas.microsoft.com/office/drawing/2014/main" id="{C23F9D97-7A21-EFD7-D58E-871653A17C5A}"/>
              </a:ext>
            </a:extLst>
          </p:cNvPr>
          <p:cNvSpPr>
            <a:spLocks noChangeShapeType="1"/>
          </p:cNvSpPr>
          <p:nvPr/>
        </p:nvSpPr>
        <p:spPr bwMode="auto">
          <a:xfrm>
            <a:off x="5102225" y="719138"/>
            <a:ext cx="385127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73" name="Rectangle 20">
            <a:extLst>
              <a:ext uri="{FF2B5EF4-FFF2-40B4-BE49-F238E27FC236}">
                <a16:creationId xmlns:a16="http://schemas.microsoft.com/office/drawing/2014/main" id="{6A351008-2590-2CFB-C174-6C560ADD9795}"/>
              </a:ext>
            </a:extLst>
          </p:cNvPr>
          <p:cNvSpPr>
            <a:spLocks noChangeArrowheads="1"/>
          </p:cNvSpPr>
          <p:nvPr/>
        </p:nvSpPr>
        <p:spPr bwMode="auto">
          <a:xfrm>
            <a:off x="863600" y="452438"/>
            <a:ext cx="3260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de-DE" altLang="de-DE" sz="1200">
                <a:latin typeface="Arial" panose="020B0604020202020204" pitchFamily="34" charset="0"/>
              </a:rPr>
              <a:t>AUTONOME PROVINZ BOZEN - SÜDTIROL</a:t>
            </a:r>
          </a:p>
        </p:txBody>
      </p:sp>
      <p:sp>
        <p:nvSpPr>
          <p:cNvPr id="7174" name="Rectangle 21">
            <a:extLst>
              <a:ext uri="{FF2B5EF4-FFF2-40B4-BE49-F238E27FC236}">
                <a16:creationId xmlns:a16="http://schemas.microsoft.com/office/drawing/2014/main" id="{1B297F00-35B5-1BF1-F010-C376F9D3120D}"/>
              </a:ext>
            </a:extLst>
          </p:cNvPr>
          <p:cNvSpPr>
            <a:spLocks noChangeArrowheads="1"/>
          </p:cNvSpPr>
          <p:nvPr/>
        </p:nvSpPr>
        <p:spPr bwMode="auto">
          <a:xfrm>
            <a:off x="4994275" y="452438"/>
            <a:ext cx="39655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it-IT" altLang="de-DE" sz="1200">
                <a:latin typeface="Arial" panose="020B0604020202020204" pitchFamily="34" charset="0"/>
              </a:rPr>
              <a:t>PROVINCIA AUTONOMA DI BOLZANO - ALTO ADIGE</a:t>
            </a:r>
          </a:p>
        </p:txBody>
      </p:sp>
      <p:sp>
        <p:nvSpPr>
          <p:cNvPr id="7175" name="Text Box 22">
            <a:extLst>
              <a:ext uri="{FF2B5EF4-FFF2-40B4-BE49-F238E27FC236}">
                <a16:creationId xmlns:a16="http://schemas.microsoft.com/office/drawing/2014/main" id="{D4B9DE05-AB96-F3D2-D1D3-FF0E91AC0A1C}"/>
              </a:ext>
            </a:extLst>
          </p:cNvPr>
          <p:cNvSpPr txBox="1">
            <a:spLocks noChangeArrowheads="1"/>
          </p:cNvSpPr>
          <p:nvPr/>
        </p:nvSpPr>
        <p:spPr bwMode="auto">
          <a:xfrm>
            <a:off x="4994275" y="719138"/>
            <a:ext cx="324485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nSpc>
                <a:spcPts val="1300"/>
              </a:lnSpc>
            </a:pPr>
            <a:r>
              <a:rPr lang="it-IT" altLang="de-DE" sz="1100" b="1">
                <a:latin typeface="Arial" panose="020B0604020202020204" pitchFamily="34" charset="0"/>
              </a:rPr>
              <a:t>Dipartimento Coesione sociale, </a:t>
            </a:r>
          </a:p>
          <a:p>
            <a:pPr>
              <a:lnSpc>
                <a:spcPts val="1300"/>
              </a:lnSpc>
            </a:pPr>
            <a:r>
              <a:rPr lang="it-IT" altLang="de-DE" sz="1100" b="1">
                <a:latin typeface="Arial" panose="020B0604020202020204" pitchFamily="34" charset="0"/>
              </a:rPr>
              <a:t>Famiglia, Anziani, Cooperative e Volontariato</a:t>
            </a:r>
          </a:p>
          <a:p>
            <a:pPr>
              <a:lnSpc>
                <a:spcPts val="1300"/>
              </a:lnSpc>
            </a:pPr>
            <a:endParaRPr lang="it-IT" altLang="de-DE" sz="1100">
              <a:latin typeface="Arial" panose="020B0604020202020204" pitchFamily="34" charset="0"/>
            </a:endParaRPr>
          </a:p>
        </p:txBody>
      </p:sp>
      <p:sp>
        <p:nvSpPr>
          <p:cNvPr id="7176" name="Text Box 23">
            <a:extLst>
              <a:ext uri="{FF2B5EF4-FFF2-40B4-BE49-F238E27FC236}">
                <a16:creationId xmlns:a16="http://schemas.microsoft.com/office/drawing/2014/main" id="{2B6D8D26-CEA7-3527-2030-64EBF1A54149}"/>
              </a:ext>
            </a:extLst>
          </p:cNvPr>
          <p:cNvSpPr txBox="1">
            <a:spLocks noChangeArrowheads="1"/>
          </p:cNvSpPr>
          <p:nvPr/>
        </p:nvSpPr>
        <p:spPr bwMode="auto">
          <a:xfrm>
            <a:off x="450850" y="719138"/>
            <a:ext cx="3678238"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r">
              <a:lnSpc>
                <a:spcPts val="1300"/>
              </a:lnSpc>
            </a:pPr>
            <a:r>
              <a:rPr lang="de-DE" altLang="de-DE" sz="1100" b="1">
                <a:latin typeface="Arial" panose="020B0604020202020204" pitchFamily="34" charset="0"/>
              </a:rPr>
              <a:t>Ressort Sozialer Zusammenhalt, </a:t>
            </a:r>
          </a:p>
          <a:p>
            <a:pPr algn="r">
              <a:lnSpc>
                <a:spcPts val="1300"/>
              </a:lnSpc>
            </a:pPr>
            <a:r>
              <a:rPr lang="de-DE" altLang="de-DE" sz="1100" b="1">
                <a:latin typeface="Arial" panose="020B0604020202020204" pitchFamily="34" charset="0"/>
              </a:rPr>
              <a:t>Familie, Senioren, Genossenschaften und Ehrenamt</a:t>
            </a:r>
            <a:endParaRPr lang="de-DE" altLang="de-DE" sz="1100">
              <a:latin typeface="Arial" panose="020B0604020202020204" pitchFamily="34" charset="0"/>
            </a:endParaRPr>
          </a:p>
        </p:txBody>
      </p:sp>
      <p:sp>
        <p:nvSpPr>
          <p:cNvPr id="7177" name="Text Box 24">
            <a:extLst>
              <a:ext uri="{FF2B5EF4-FFF2-40B4-BE49-F238E27FC236}">
                <a16:creationId xmlns:a16="http://schemas.microsoft.com/office/drawing/2014/main" id="{D4BFE869-7FDD-9A75-A377-4AF076E5512E}"/>
              </a:ext>
            </a:extLst>
          </p:cNvPr>
          <p:cNvSpPr txBox="1">
            <a:spLocks noChangeArrowheads="1"/>
          </p:cNvSpPr>
          <p:nvPr/>
        </p:nvSpPr>
        <p:spPr bwMode="auto">
          <a:xfrm>
            <a:off x="1316038" y="1179513"/>
            <a:ext cx="273526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r">
              <a:lnSpc>
                <a:spcPts val="1200"/>
              </a:lnSpc>
            </a:pPr>
            <a:r>
              <a:rPr lang="de-DE" altLang="de-DE" sz="1100">
                <a:latin typeface="Arial" panose="020B0604020202020204" pitchFamily="34" charset="0"/>
              </a:rPr>
              <a:t>Amt für Freiwilligenwesen und Solidarität</a:t>
            </a:r>
          </a:p>
        </p:txBody>
      </p:sp>
      <p:sp>
        <p:nvSpPr>
          <p:cNvPr id="7178" name="Text Box 25">
            <a:extLst>
              <a:ext uri="{FF2B5EF4-FFF2-40B4-BE49-F238E27FC236}">
                <a16:creationId xmlns:a16="http://schemas.microsoft.com/office/drawing/2014/main" id="{C94A572A-490E-BDDB-94B5-5E111EECEF03}"/>
              </a:ext>
            </a:extLst>
          </p:cNvPr>
          <p:cNvSpPr txBox="1">
            <a:spLocks noChangeArrowheads="1"/>
          </p:cNvSpPr>
          <p:nvPr/>
        </p:nvSpPr>
        <p:spPr bwMode="auto">
          <a:xfrm>
            <a:off x="5037138" y="1158875"/>
            <a:ext cx="216852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nSpc>
                <a:spcPts val="1200"/>
              </a:lnSpc>
            </a:pPr>
            <a:r>
              <a:rPr lang="it-IT" altLang="de-DE" sz="1100">
                <a:latin typeface="Arial" panose="020B0604020202020204" pitchFamily="34" charset="0"/>
              </a:rPr>
              <a:t>Ufficio Volontariato e solidarietà</a:t>
            </a:r>
          </a:p>
        </p:txBody>
      </p:sp>
      <p:pic>
        <p:nvPicPr>
          <p:cNvPr id="7183" name="Picture 38">
            <a:extLst>
              <a:ext uri="{FF2B5EF4-FFF2-40B4-BE49-F238E27FC236}">
                <a16:creationId xmlns:a16="http://schemas.microsoft.com/office/drawing/2014/main" id="{96CC6479-E8F3-5650-931F-F87B463C11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050" y="358775"/>
            <a:ext cx="71913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686CE792-06FA-7105-143B-73773F11E3FE}"/>
              </a:ext>
            </a:extLst>
          </p:cNvPr>
          <p:cNvSpPr/>
          <p:nvPr/>
        </p:nvSpPr>
        <p:spPr>
          <a:xfrm>
            <a:off x="211138" y="262700"/>
            <a:ext cx="8774112" cy="1293722"/>
          </a:xfrm>
          <a:prstGeom prst="rect">
            <a:avLst/>
          </a:prstGeom>
          <a:solidFill>
            <a:srgbClr val="E4F2FF"/>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 name="Titel 1">
            <a:extLst>
              <a:ext uri="{FF2B5EF4-FFF2-40B4-BE49-F238E27FC236}">
                <a16:creationId xmlns:a16="http://schemas.microsoft.com/office/drawing/2014/main" id="{7BFEA57B-CA68-2C9E-C73B-F51D41E0198F}"/>
              </a:ext>
            </a:extLst>
          </p:cNvPr>
          <p:cNvSpPr txBox="1">
            <a:spLocks noChangeArrowheads="1"/>
          </p:cNvSpPr>
          <p:nvPr/>
        </p:nvSpPr>
        <p:spPr bwMode="auto">
          <a:xfrm>
            <a:off x="637733" y="234305"/>
            <a:ext cx="7886700" cy="687388"/>
          </a:xfrm>
          <a:prstGeom prst="rect">
            <a:avLst/>
          </a:prstGeom>
          <a:solidFill>
            <a:srgbClr val="FFC9C9"/>
          </a:solidFill>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a:defRPr/>
            </a:pPr>
            <a:r>
              <a:rPr lang="de-DE" altLang="de-DE" sz="2600">
                <a:latin typeface="Calibri" panose="020F0502020204030204" pitchFamily="34" charset="0"/>
                <a:cs typeface="Calibri" panose="020F0502020204030204" pitchFamily="34" charset="0"/>
              </a:rPr>
              <a:t>Struktur der heutigen Veranstaltung</a:t>
            </a:r>
          </a:p>
        </p:txBody>
      </p:sp>
      <p:sp>
        <p:nvSpPr>
          <p:cNvPr id="8" name="Textfeld 7">
            <a:extLst>
              <a:ext uri="{FF2B5EF4-FFF2-40B4-BE49-F238E27FC236}">
                <a16:creationId xmlns:a16="http://schemas.microsoft.com/office/drawing/2014/main" id="{AF63AD36-E71B-2AE1-BD9D-470D7AA1933E}"/>
              </a:ext>
            </a:extLst>
          </p:cNvPr>
          <p:cNvSpPr txBox="1"/>
          <p:nvPr/>
        </p:nvSpPr>
        <p:spPr>
          <a:xfrm>
            <a:off x="631217" y="994973"/>
            <a:ext cx="7876803" cy="5270930"/>
          </a:xfrm>
          <a:prstGeom prst="rect">
            <a:avLst/>
          </a:prstGeom>
          <a:noFill/>
        </p:spPr>
        <p:txBody>
          <a:bodyPr wrap="square" lIns="91440" tIns="45720" rIns="91440" bIns="45720" anchor="t">
            <a:spAutoFit/>
          </a:bodyPr>
          <a:lstStyle/>
          <a:p>
            <a:pPr marL="342900" indent="-342900">
              <a:lnSpc>
                <a:spcPct val="150000"/>
              </a:lnSpc>
              <a:buAutoNum type="arabicPeriod"/>
            </a:pPr>
            <a:r>
              <a:rPr lang="de-DE" sz="1600" b="1" dirty="0">
                <a:latin typeface="Calibri"/>
                <a:ea typeface="Calibri"/>
                <a:cs typeface="Calibri"/>
              </a:rPr>
              <a:t>Die Auswirkungen und die Voraussetzungen der Eintragung in das Runts  </a:t>
            </a:r>
          </a:p>
          <a:p>
            <a:pPr marL="342900" indent="-342900">
              <a:lnSpc>
                <a:spcPct val="150000"/>
              </a:lnSpc>
              <a:buAutoNum type="arabicPeriod"/>
            </a:pPr>
            <a:r>
              <a:rPr lang="de-DE" sz="1600" b="1" dirty="0">
                <a:latin typeface="Calibri"/>
                <a:ea typeface="Calibri"/>
                <a:cs typeface="Calibri"/>
              </a:rPr>
              <a:t>Die wichtigsten Sektionen und ihre Vorteile</a:t>
            </a:r>
            <a:endParaRPr lang="de-DE" sz="1600" dirty="0"/>
          </a:p>
          <a:p>
            <a:pPr marL="342900" lvl="0" indent="-342900">
              <a:lnSpc>
                <a:spcPct val="150000"/>
              </a:lnSpc>
              <a:buAutoNum type="arabicPeriod"/>
            </a:pPr>
            <a:r>
              <a:rPr lang="de-DE" sz="1600" b="1" dirty="0">
                <a:latin typeface="Calibri"/>
                <a:ea typeface="Calibri"/>
                <a:cs typeface="Calibri"/>
              </a:rPr>
              <a:t>Die Kontrollen im Runts - allgemeine Informationen</a:t>
            </a:r>
          </a:p>
          <a:p>
            <a:pPr marL="342900" indent="-342900">
              <a:lnSpc>
                <a:spcPct val="150000"/>
              </a:lnSpc>
              <a:buFontTx/>
              <a:buAutoNum type="arabicPeriod"/>
            </a:pPr>
            <a:r>
              <a:rPr lang="de-DE" sz="1800" b="1" dirty="0">
                <a:solidFill>
                  <a:srgbClr val="C00000"/>
                </a:solidFill>
                <a:latin typeface="Calibri"/>
                <a:ea typeface="Calibri"/>
                <a:cs typeface="Calibri"/>
              </a:rPr>
              <a:t>Wie kann ich die Verpflichtungen im Runts-Portal erfüllen?</a:t>
            </a:r>
            <a:endParaRPr lang="de-DE" sz="1600" b="1" dirty="0">
              <a:solidFill>
                <a:srgbClr val="000000"/>
              </a:solidFill>
              <a:latin typeface="Calibri"/>
              <a:ea typeface="Calibri"/>
              <a:cs typeface="Calibri"/>
            </a:endParaRPr>
          </a:p>
          <a:p>
            <a:pPr>
              <a:lnSpc>
                <a:spcPct val="150000"/>
              </a:lnSpc>
            </a:pPr>
            <a:r>
              <a:rPr lang="de-DE" sz="1600" dirty="0">
                <a:solidFill>
                  <a:srgbClr val="000000"/>
                </a:solidFill>
                <a:latin typeface="Calibri"/>
                <a:ea typeface="Calibri"/>
                <a:cs typeface="Calibri"/>
              </a:rPr>
              <a:t> a) Allgemeine Übersicht Runts-Portal</a:t>
            </a:r>
            <a:endParaRPr lang="en-US" sz="1600" dirty="0">
              <a:solidFill>
                <a:srgbClr val="000000"/>
              </a:solidFill>
              <a:latin typeface="Calibri"/>
              <a:ea typeface="Calibri"/>
              <a:cs typeface="Calibri"/>
            </a:endParaRPr>
          </a:p>
          <a:p>
            <a:pPr marL="193675">
              <a:lnSpc>
                <a:spcPct val="150000"/>
              </a:lnSpc>
            </a:pPr>
            <a:r>
              <a:rPr lang="de-DE" sz="1800" b="1" dirty="0">
                <a:solidFill>
                  <a:srgbClr val="C00000"/>
                </a:solidFill>
                <a:latin typeface="Calibri"/>
                <a:ea typeface="Calibri"/>
                <a:cs typeface="Calibri"/>
              </a:rPr>
              <a:t>b) Änderungsantrag</a:t>
            </a:r>
            <a:endParaRPr lang="en-US" sz="1800" b="1" dirty="0">
              <a:solidFill>
                <a:srgbClr val="C00000"/>
              </a:solidFill>
              <a:latin typeface="Calibri"/>
              <a:ea typeface="Calibri"/>
              <a:cs typeface="Calibri"/>
            </a:endParaRPr>
          </a:p>
          <a:p>
            <a:pPr marL="193675">
              <a:lnSpc>
                <a:spcPct val="150000"/>
              </a:lnSpc>
            </a:pPr>
            <a:r>
              <a:rPr lang="de-DE" sz="1600" dirty="0">
                <a:latin typeface="Calibri"/>
                <a:ea typeface="Calibri"/>
                <a:cs typeface="Calibri"/>
              </a:rPr>
              <a:t>c) Bilanzhinterlegung</a:t>
            </a:r>
            <a:endParaRPr lang="de-DE" dirty="0"/>
          </a:p>
          <a:p>
            <a:pPr>
              <a:lnSpc>
                <a:spcPct val="150000"/>
              </a:lnSpc>
            </a:pPr>
            <a:r>
              <a:rPr lang="de-DE" sz="1600" b="1" dirty="0">
                <a:latin typeface="Calibri"/>
                <a:ea typeface="Calibri"/>
                <a:cs typeface="Calibri"/>
              </a:rPr>
              <a:t>5. Wie kann ich die sonstigen Verpflichtungen erfüllen?</a:t>
            </a:r>
          </a:p>
          <a:p>
            <a:pPr marL="536575" indent="-342900">
              <a:lnSpc>
                <a:spcPct val="150000"/>
              </a:lnSpc>
              <a:buAutoNum type="alphaLcParenR"/>
            </a:pPr>
            <a:r>
              <a:rPr lang="de-DE" sz="1600" dirty="0">
                <a:latin typeface="Calibri" panose="020F0502020204030204" pitchFamily="34" charset="0"/>
                <a:cs typeface="Calibri" panose="020F0502020204030204" pitchFamily="34" charset="0"/>
              </a:rPr>
              <a:t>Verpflichtende Bücher</a:t>
            </a:r>
          </a:p>
          <a:p>
            <a:pPr marL="536575" indent="-342900">
              <a:lnSpc>
                <a:spcPct val="150000"/>
              </a:lnSpc>
              <a:buAutoNum type="alphaLcParenR"/>
            </a:pPr>
            <a:r>
              <a:rPr lang="de-DE" sz="1600" dirty="0">
                <a:latin typeface="Calibri" panose="020F0502020204030204" pitchFamily="34" charset="0"/>
                <a:cs typeface="Calibri" panose="020F0502020204030204" pitchFamily="34" charset="0"/>
              </a:rPr>
              <a:t>Versicherung für die ehrenamtlich Tätigen</a:t>
            </a:r>
          </a:p>
          <a:p>
            <a:pPr marL="536575" indent="-342900">
              <a:lnSpc>
                <a:spcPct val="150000"/>
              </a:lnSpc>
              <a:buAutoNum type="alphaLcParenR"/>
            </a:pPr>
            <a:r>
              <a:rPr lang="de-DE" sz="1600" dirty="0">
                <a:latin typeface="Calibri" panose="020F0502020204030204" pitchFamily="34" charset="0"/>
                <a:cs typeface="Calibri" panose="020F0502020204030204" pitchFamily="34" charset="0"/>
              </a:rPr>
              <a:t>Meldung in besonderen Fällen</a:t>
            </a:r>
          </a:p>
          <a:p>
            <a:pPr lvl="0">
              <a:lnSpc>
                <a:spcPct val="150000"/>
              </a:lnSpc>
            </a:pPr>
            <a:r>
              <a:rPr lang="de-DE" sz="1600" b="1" dirty="0">
                <a:latin typeface="Calibri"/>
                <a:ea typeface="Calibri"/>
                <a:cs typeface="Calibri"/>
              </a:rPr>
              <a:t>6. Neuerungen</a:t>
            </a:r>
          </a:p>
          <a:p>
            <a:pPr lvl="0">
              <a:lnSpc>
                <a:spcPct val="150000"/>
              </a:lnSpc>
            </a:pPr>
            <a:r>
              <a:rPr lang="de-DE" sz="1600" b="1" dirty="0">
                <a:latin typeface="Calibri"/>
                <a:ea typeface="Calibri"/>
                <a:cs typeface="Calibri"/>
              </a:rPr>
              <a:t>7. Fragen</a:t>
            </a:r>
          </a:p>
          <a:p>
            <a:pPr lvl="0">
              <a:lnSpc>
                <a:spcPct val="150000"/>
              </a:lnSpc>
            </a:pPr>
            <a:r>
              <a:rPr lang="de-DE" sz="1600" b="1" dirty="0">
                <a:latin typeface="Calibri"/>
                <a:ea typeface="Calibri"/>
                <a:cs typeface="Calibri"/>
              </a:rPr>
              <a:t>8. Nützliche Kontakte</a:t>
            </a:r>
          </a:p>
        </p:txBody>
      </p:sp>
      <p:sp>
        <p:nvSpPr>
          <p:cNvPr id="11" name="Rechteck 10">
            <a:extLst>
              <a:ext uri="{FF2B5EF4-FFF2-40B4-BE49-F238E27FC236}">
                <a16:creationId xmlns:a16="http://schemas.microsoft.com/office/drawing/2014/main" id="{813BEB58-1C79-9B1B-7DA0-356831D156B5}"/>
              </a:ext>
            </a:extLst>
          </p:cNvPr>
          <p:cNvSpPr/>
          <p:nvPr/>
        </p:nvSpPr>
        <p:spPr>
          <a:xfrm>
            <a:off x="414779" y="6222978"/>
            <a:ext cx="8446339" cy="545921"/>
          </a:xfrm>
          <a:prstGeom prst="rect">
            <a:avLst/>
          </a:prstGeom>
          <a:solidFill>
            <a:srgbClr val="E4F2FF"/>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4" name="Grafik 3" descr="Ein Bild, das Logo, Symbol, Grafiken, Clipart enthält.&#10;&#10;KI-generierte Inhalte können fehlerhaft sein.">
            <a:extLst>
              <a:ext uri="{FF2B5EF4-FFF2-40B4-BE49-F238E27FC236}">
                <a16:creationId xmlns:a16="http://schemas.microsoft.com/office/drawing/2014/main" id="{D5EF1676-4501-3B63-9DF6-4D20C633B0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574" y="6188894"/>
            <a:ext cx="536155" cy="572098"/>
          </a:xfrm>
          <a:prstGeom prst="rect">
            <a:avLst/>
          </a:prstGeom>
        </p:spPr>
      </p:pic>
      <p:sp>
        <p:nvSpPr>
          <p:cNvPr id="5" name="Rechteck 4">
            <a:extLst>
              <a:ext uri="{FF2B5EF4-FFF2-40B4-BE49-F238E27FC236}">
                <a16:creationId xmlns:a16="http://schemas.microsoft.com/office/drawing/2014/main" id="{3460428D-1AD9-B426-A933-5210128130A9}"/>
              </a:ext>
            </a:extLst>
          </p:cNvPr>
          <p:cNvSpPr/>
          <p:nvPr/>
        </p:nvSpPr>
        <p:spPr>
          <a:xfrm>
            <a:off x="8003357" y="6361190"/>
            <a:ext cx="480767" cy="407709"/>
          </a:xfrm>
          <a:prstGeom prst="rect">
            <a:avLst/>
          </a:prstGeom>
          <a:noFill/>
          <a:ln>
            <a:solidFill>
              <a:srgbClr val="E4F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-45-</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24998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E4F2FF"/>
        </a:solidFill>
        <a:effectLst/>
      </p:bgPr>
    </p:bg>
    <p:spTree>
      <p:nvGrpSpPr>
        <p:cNvPr id="1" name="">
          <a:extLst>
            <a:ext uri="{FF2B5EF4-FFF2-40B4-BE49-F238E27FC236}">
              <a16:creationId xmlns:a16="http://schemas.microsoft.com/office/drawing/2014/main" id="{50CB0A95-B8E5-4B23-138A-675F1988CC92}"/>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4BAB2145-649B-BF8E-12A5-BE3448DAC532}"/>
              </a:ext>
            </a:extLst>
          </p:cNvPr>
          <p:cNvSpPr txBox="1"/>
          <p:nvPr/>
        </p:nvSpPr>
        <p:spPr>
          <a:xfrm>
            <a:off x="588689" y="1733643"/>
            <a:ext cx="8717845" cy="2862322"/>
          </a:xfrm>
          <a:prstGeom prst="rect">
            <a:avLst/>
          </a:prstGeom>
          <a:noFill/>
        </p:spPr>
        <p:txBody>
          <a:bodyPr wrap="square" rtlCol="0">
            <a:spAutoFit/>
          </a:bodyPr>
          <a:lstStyle/>
          <a:p>
            <a:r>
              <a:rPr lang="de-DE" sz="3600" b="1" dirty="0">
                <a:solidFill>
                  <a:srgbClr val="C00000"/>
                </a:solidFill>
                <a:latin typeface="Calibri"/>
                <a:ea typeface="Calibri"/>
                <a:cs typeface="Calibri"/>
              </a:rPr>
              <a:t>4. Wie kann ich die Verpflichtungen im Runts-Portal erfüllen?</a:t>
            </a:r>
          </a:p>
          <a:p>
            <a:endParaRPr lang="de-DE" sz="3600" b="1" dirty="0">
              <a:solidFill>
                <a:srgbClr val="C00000"/>
              </a:solidFill>
              <a:latin typeface="Calibri"/>
              <a:ea typeface="Calibri"/>
              <a:cs typeface="Calibri"/>
            </a:endParaRPr>
          </a:p>
          <a:p>
            <a:r>
              <a:rPr lang="de-DE" sz="3600" b="1" dirty="0">
                <a:solidFill>
                  <a:srgbClr val="C00000"/>
                </a:solidFill>
                <a:latin typeface="Calibri"/>
                <a:ea typeface="Calibri"/>
                <a:cs typeface="Calibri"/>
              </a:rPr>
              <a:t>b) Änderungsantrag</a:t>
            </a:r>
          </a:p>
          <a:p>
            <a:endParaRPr lang="de-DE" sz="3600" b="1" dirty="0">
              <a:solidFill>
                <a:srgbClr val="C00000"/>
              </a:solidFill>
              <a:latin typeface="Calibri"/>
              <a:ea typeface="Calibri"/>
              <a:cs typeface="Calibri"/>
            </a:endParaRPr>
          </a:p>
        </p:txBody>
      </p:sp>
      <p:sp>
        <p:nvSpPr>
          <p:cNvPr id="3" name="Rechteck 2">
            <a:extLst>
              <a:ext uri="{FF2B5EF4-FFF2-40B4-BE49-F238E27FC236}">
                <a16:creationId xmlns:a16="http://schemas.microsoft.com/office/drawing/2014/main" id="{C8734A67-0EE4-86CB-5DB6-9A8A134AABA6}"/>
              </a:ext>
            </a:extLst>
          </p:cNvPr>
          <p:cNvSpPr/>
          <p:nvPr/>
        </p:nvSpPr>
        <p:spPr>
          <a:xfrm>
            <a:off x="414779" y="6222978"/>
            <a:ext cx="8446339" cy="545921"/>
          </a:xfrm>
          <a:prstGeom prst="rect">
            <a:avLst/>
          </a:prstGeom>
          <a:solidFill>
            <a:srgbClr val="E4F2FF"/>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5" name="Grafik 4" descr="Ein Bild, das Logo, Symbol, Grafiken, Clipart enthält.&#10;&#10;KI-generierte Inhalte können fehlerhaft sein.">
            <a:extLst>
              <a:ext uri="{FF2B5EF4-FFF2-40B4-BE49-F238E27FC236}">
                <a16:creationId xmlns:a16="http://schemas.microsoft.com/office/drawing/2014/main" id="{240355E2-A22E-C4B6-14C6-B8A71CFA4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7574" y="6188894"/>
            <a:ext cx="536155" cy="572098"/>
          </a:xfrm>
          <a:prstGeom prst="rect">
            <a:avLst/>
          </a:prstGeom>
        </p:spPr>
      </p:pic>
      <p:sp>
        <p:nvSpPr>
          <p:cNvPr id="4" name="Rechteck 3">
            <a:extLst>
              <a:ext uri="{FF2B5EF4-FFF2-40B4-BE49-F238E27FC236}">
                <a16:creationId xmlns:a16="http://schemas.microsoft.com/office/drawing/2014/main" id="{7DA25681-DF2E-04A0-7841-A13E60B9C647}"/>
              </a:ext>
            </a:extLst>
          </p:cNvPr>
          <p:cNvSpPr/>
          <p:nvPr/>
        </p:nvSpPr>
        <p:spPr>
          <a:xfrm>
            <a:off x="8003357" y="6361190"/>
            <a:ext cx="480767" cy="407709"/>
          </a:xfrm>
          <a:prstGeom prst="rect">
            <a:avLst/>
          </a:prstGeom>
          <a:noFill/>
          <a:ln>
            <a:solidFill>
              <a:srgbClr val="E4F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-46-</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8480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CFAD6-7D1A-EE35-C0D5-9FC94B920758}"/>
            </a:ext>
          </a:extLst>
        </p:cNvPr>
        <p:cNvGrpSpPr/>
        <p:nvPr/>
      </p:nvGrpSpPr>
      <p:grpSpPr>
        <a:xfrm>
          <a:off x="0" y="0"/>
          <a:ext cx="0" cy="0"/>
          <a:chOff x="0" y="0"/>
          <a:chExt cx="0" cy="0"/>
        </a:xfrm>
      </p:grpSpPr>
      <p:sp>
        <p:nvSpPr>
          <p:cNvPr id="18434" name="Titel 1">
            <a:extLst>
              <a:ext uri="{FF2B5EF4-FFF2-40B4-BE49-F238E27FC236}">
                <a16:creationId xmlns:a16="http://schemas.microsoft.com/office/drawing/2014/main" id="{B7139813-795A-81FC-44A4-70E586CA98DB}"/>
              </a:ext>
            </a:extLst>
          </p:cNvPr>
          <p:cNvSpPr>
            <a:spLocks noGrp="1" noChangeArrowheads="1"/>
          </p:cNvSpPr>
          <p:nvPr>
            <p:ph type="title"/>
          </p:nvPr>
        </p:nvSpPr>
        <p:spPr bwMode="auto">
          <a:xfrm>
            <a:off x="628650" y="365125"/>
            <a:ext cx="7886700" cy="615950"/>
          </a:xfrm>
          <a:solidFill>
            <a:srgbClr val="FFB3B3"/>
          </a:solidFill>
        </p:spPr>
        <p:txBody>
          <a:bodyPr vert="horz" wrap="square" lIns="91440" tIns="45720" rIns="91440" bIns="45720" numCol="1" anchor="t" anchorCtr="0" compatLnSpc="1">
            <a:prstTxWarp prst="textNoShape">
              <a:avLst/>
            </a:prstTxWarp>
          </a:bodyPr>
          <a:lstStyle/>
          <a:p>
            <a:pPr>
              <a:defRPr/>
            </a:pPr>
            <a:r>
              <a:rPr lang="de-DE" sz="2400">
                <a:latin typeface="Calibri"/>
                <a:ea typeface="Calibri"/>
                <a:cs typeface="Calibri"/>
              </a:rPr>
              <a:t>4. Wie kann ich die Verpflichtungen im </a:t>
            </a:r>
            <a:r>
              <a:rPr lang="de-DE" sz="2400" err="1">
                <a:latin typeface="Calibri"/>
                <a:ea typeface="Calibri"/>
                <a:cs typeface="Calibri"/>
              </a:rPr>
              <a:t>Runts</a:t>
            </a:r>
            <a:r>
              <a:rPr lang="de-DE" sz="2400">
                <a:latin typeface="Calibri"/>
                <a:ea typeface="Calibri"/>
                <a:cs typeface="Calibri"/>
              </a:rPr>
              <a:t>-Portal erfüllen?</a:t>
            </a:r>
            <a:endParaRPr lang="en-US"/>
          </a:p>
        </p:txBody>
      </p:sp>
      <p:sp>
        <p:nvSpPr>
          <p:cNvPr id="3" name="Inhaltsplatzhalter 2">
            <a:extLst>
              <a:ext uri="{FF2B5EF4-FFF2-40B4-BE49-F238E27FC236}">
                <a16:creationId xmlns:a16="http://schemas.microsoft.com/office/drawing/2014/main" id="{BE8B8355-CAF6-AA71-4C13-8A85E60CBB3F}"/>
              </a:ext>
            </a:extLst>
          </p:cNvPr>
          <p:cNvSpPr>
            <a:spLocks noGrp="1"/>
          </p:cNvSpPr>
          <p:nvPr>
            <p:ph idx="1"/>
          </p:nvPr>
        </p:nvSpPr>
        <p:spPr>
          <a:xfrm>
            <a:off x="616681" y="1252811"/>
            <a:ext cx="7886700" cy="5107168"/>
          </a:xfrm>
        </p:spPr>
        <p:txBody>
          <a:bodyPr lIns="91440" tIns="45720" rIns="91440" bIns="45720" anchor="t"/>
          <a:lstStyle/>
          <a:p>
            <a:pPr marL="0" indent="0" algn="ctr">
              <a:lnSpc>
                <a:spcPct val="150000"/>
              </a:lnSpc>
              <a:buFontTx/>
              <a:buNone/>
              <a:defRPr/>
            </a:pPr>
            <a:endParaRPr lang="de-DE" sz="1400" b="1">
              <a:latin typeface="Calibri"/>
              <a:ea typeface="Calibri"/>
              <a:cs typeface="Calibri"/>
            </a:endParaRPr>
          </a:p>
          <a:p>
            <a:pPr algn="just">
              <a:lnSpc>
                <a:spcPct val="150000"/>
              </a:lnSpc>
              <a:spcBef>
                <a:spcPts val="20"/>
              </a:spcBef>
              <a:defRPr/>
            </a:pPr>
            <a:endParaRPr lang="de-DE" sz="1400" b="1">
              <a:latin typeface="Calibri"/>
              <a:ea typeface="Calibri"/>
              <a:cs typeface="Calibri"/>
            </a:endParaRPr>
          </a:p>
          <a:p>
            <a:pPr algn="just">
              <a:lnSpc>
                <a:spcPct val="150000"/>
              </a:lnSpc>
              <a:spcBef>
                <a:spcPts val="20"/>
              </a:spcBef>
              <a:defRPr/>
            </a:pPr>
            <a:endParaRPr lang="de-DE" sz="1400">
              <a:latin typeface="Calibri"/>
              <a:ea typeface="Calibri"/>
              <a:cs typeface="Calibri"/>
            </a:endParaRPr>
          </a:p>
          <a:p>
            <a:pPr algn="just">
              <a:lnSpc>
                <a:spcPct val="150000"/>
              </a:lnSpc>
              <a:spcBef>
                <a:spcPts val="20"/>
              </a:spcBef>
              <a:buFontTx/>
              <a:buChar char="•"/>
              <a:defRPr/>
            </a:pPr>
            <a:endParaRPr lang="de-DE" sz="1400">
              <a:latin typeface="Calibri"/>
              <a:ea typeface="Calibri"/>
              <a:cs typeface="Calibri"/>
            </a:endParaRPr>
          </a:p>
          <a:p>
            <a:pPr algn="just">
              <a:lnSpc>
                <a:spcPct val="150000"/>
              </a:lnSpc>
              <a:buFontTx/>
              <a:buChar char="-"/>
              <a:defRPr/>
            </a:pPr>
            <a:endParaRPr lang="de-DE" sz="1400">
              <a:latin typeface="Calibri"/>
              <a:ea typeface="Calibri"/>
              <a:cs typeface="Calibri"/>
            </a:endParaRPr>
          </a:p>
          <a:p>
            <a:pPr marL="0" indent="0" algn="just">
              <a:lnSpc>
                <a:spcPct val="150000"/>
              </a:lnSpc>
              <a:buFontTx/>
              <a:buNone/>
              <a:defRPr/>
            </a:pPr>
            <a:endParaRPr lang="de-DE" sz="1400" b="1">
              <a:latin typeface="Calibri" panose="020F0502020204030204" pitchFamily="34" charset="0"/>
              <a:ea typeface="Calibri"/>
              <a:cs typeface="Calibri" panose="020F0502020204030204" pitchFamily="34" charset="0"/>
            </a:endParaRPr>
          </a:p>
          <a:p>
            <a:pPr>
              <a:buFontTx/>
              <a:buChar char="-"/>
              <a:defRPr/>
            </a:pPr>
            <a:endParaRPr lang="de-DE" sz="2000">
              <a:latin typeface="Arial" panose="020B0604020202020204" pitchFamily="34" charset="0"/>
              <a:cs typeface="Arial" panose="020B0604020202020204" pitchFamily="34" charset="0"/>
            </a:endParaRPr>
          </a:p>
          <a:p>
            <a:pPr>
              <a:buFontTx/>
              <a:buChar char="-"/>
              <a:defRPr/>
            </a:pPr>
            <a:endParaRPr lang="de-DE" sz="2400">
              <a:latin typeface="Arial" panose="020B0604020202020204" pitchFamily="34" charset="0"/>
              <a:cs typeface="Arial" panose="020B0604020202020204" pitchFamily="34" charset="0"/>
            </a:endParaRPr>
          </a:p>
          <a:p>
            <a:pPr>
              <a:buFontTx/>
              <a:buChar char="-"/>
              <a:defRPr/>
            </a:pPr>
            <a:endParaRPr lang="de-DE" sz="2400">
              <a:latin typeface="Arial" panose="020B0604020202020204" pitchFamily="34" charset="0"/>
              <a:cs typeface="Arial" panose="020B0604020202020204" pitchFamily="34" charset="0"/>
            </a:endParaRPr>
          </a:p>
          <a:p>
            <a:pPr>
              <a:buFontTx/>
              <a:buChar char="-"/>
              <a:defRPr/>
            </a:pPr>
            <a:endParaRPr lang="de-DE" sz="2400">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B2F9350D-D10B-A0AE-BC97-20F16E4EEFE8}"/>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3511E737-3DB8-40E2-59A6-AF80034AF115}"/>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6" name="Picture 2">
            <a:extLst>
              <a:ext uri="{FF2B5EF4-FFF2-40B4-BE49-F238E27FC236}">
                <a16:creationId xmlns:a16="http://schemas.microsoft.com/office/drawing/2014/main" id="{75DEE3B4-08D4-B6F2-34E5-16DB1AD013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4">
            <a:extLst>
              <a:ext uri="{FF2B5EF4-FFF2-40B4-BE49-F238E27FC236}">
                <a16:creationId xmlns:a16="http://schemas.microsoft.com/office/drawing/2014/main" id="{5DA3CAB9-1627-072B-1814-3991FC6D16D1}"/>
              </a:ext>
            </a:extLst>
          </p:cNvPr>
          <p:cNvSpPr txBox="1"/>
          <p:nvPr/>
        </p:nvSpPr>
        <p:spPr>
          <a:xfrm>
            <a:off x="3593688" y="4019798"/>
            <a:ext cx="1889358" cy="669414"/>
          </a:xfrm>
          <a:prstGeom prst="rect">
            <a:avLst/>
          </a:prstGeom>
          <a:solidFill>
            <a:srgbClr val="FFEFEF"/>
          </a:solidFill>
          <a:ln>
            <a:solidFill>
              <a:schemeClr val="bg1">
                <a:lumMod val="50000"/>
              </a:schemeClr>
            </a:solidFill>
          </a:ln>
        </p:spPr>
        <p:txBody>
          <a:bodyPr wrap="square" lIns="91440" tIns="45720" rIns="91440" bIns="45720" rtlCol="0" anchor="t">
            <a:spAutoFit/>
          </a:bodyPr>
          <a:lstStyle/>
          <a:p>
            <a:pPr algn="ctr">
              <a:lnSpc>
                <a:spcPts val="2300"/>
              </a:lnSpc>
              <a:spcBef>
                <a:spcPts val="0"/>
              </a:spcBef>
              <a:defRPr/>
            </a:pPr>
            <a:r>
              <a:rPr lang="de-DE" sz="1800" b="1">
                <a:latin typeface="Calibri"/>
                <a:ea typeface="Calibri"/>
                <a:cs typeface="Calibri"/>
                <a:sym typeface="Wingdings" panose="05000000000000000000" pitchFamily="2" charset="2"/>
              </a:rPr>
              <a:t>Jährliche Verpflichtung</a:t>
            </a:r>
          </a:p>
        </p:txBody>
      </p:sp>
      <p:sp>
        <p:nvSpPr>
          <p:cNvPr id="9" name="Textfeld 4">
            <a:extLst>
              <a:ext uri="{FF2B5EF4-FFF2-40B4-BE49-F238E27FC236}">
                <a16:creationId xmlns:a16="http://schemas.microsoft.com/office/drawing/2014/main" id="{9619DBE2-2BB4-DD63-DE64-0DF6581400DE}"/>
              </a:ext>
            </a:extLst>
          </p:cNvPr>
          <p:cNvSpPr txBox="1"/>
          <p:nvPr/>
        </p:nvSpPr>
        <p:spPr>
          <a:xfrm>
            <a:off x="6369546" y="4019797"/>
            <a:ext cx="1715868" cy="669414"/>
          </a:xfrm>
          <a:prstGeom prst="rect">
            <a:avLst/>
          </a:prstGeom>
          <a:solidFill>
            <a:srgbClr val="FFEFEF"/>
          </a:solidFill>
          <a:ln>
            <a:solidFill>
              <a:schemeClr val="bg1">
                <a:lumMod val="50000"/>
              </a:schemeClr>
            </a:solidFill>
          </a:ln>
        </p:spPr>
        <p:txBody>
          <a:bodyPr wrap="square" lIns="91440" tIns="45720" rIns="91440" bIns="45720" rtlCol="0" anchor="t">
            <a:spAutoFit/>
          </a:bodyPr>
          <a:lstStyle/>
          <a:p>
            <a:pPr algn="ctr">
              <a:lnSpc>
                <a:spcPts val="2300"/>
              </a:lnSpc>
              <a:spcBef>
                <a:spcPts val="0"/>
              </a:spcBef>
              <a:defRPr/>
            </a:pPr>
            <a:r>
              <a:rPr lang="de-DE" sz="1800" b="1">
                <a:latin typeface="Calibri"/>
                <a:ea typeface="Calibri"/>
                <a:cs typeface="Calibri"/>
                <a:sym typeface="Wingdings" panose="05000000000000000000" pitchFamily="2" charset="2"/>
              </a:rPr>
              <a:t>Punktuelle Verpflichtung</a:t>
            </a:r>
          </a:p>
        </p:txBody>
      </p:sp>
      <p:sp>
        <p:nvSpPr>
          <p:cNvPr id="13" name="Textfeld 4">
            <a:extLst>
              <a:ext uri="{FF2B5EF4-FFF2-40B4-BE49-F238E27FC236}">
                <a16:creationId xmlns:a16="http://schemas.microsoft.com/office/drawing/2014/main" id="{C98D36DA-BECE-5BE8-B883-1824863397BE}"/>
              </a:ext>
            </a:extLst>
          </p:cNvPr>
          <p:cNvSpPr txBox="1"/>
          <p:nvPr/>
        </p:nvSpPr>
        <p:spPr>
          <a:xfrm>
            <a:off x="594020" y="1859158"/>
            <a:ext cx="7655385" cy="1015663"/>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algn="ctr">
              <a:spcBef>
                <a:spcPts val="0"/>
              </a:spcBef>
              <a:defRPr/>
            </a:pPr>
            <a:endParaRPr lang="de-DE" sz="2000" b="1">
              <a:latin typeface="Calibri"/>
              <a:ea typeface="Calibri"/>
              <a:cs typeface="Calibri"/>
            </a:endParaRPr>
          </a:p>
          <a:p>
            <a:pPr algn="ctr">
              <a:spcBef>
                <a:spcPts val="0"/>
              </a:spcBef>
              <a:defRPr/>
            </a:pPr>
            <a:r>
              <a:rPr lang="de-DE" sz="2000" b="1">
                <a:latin typeface="Calibri"/>
                <a:ea typeface="Calibri"/>
                <a:cs typeface="Calibri"/>
              </a:rPr>
              <a:t>Änderungsantrag</a:t>
            </a:r>
            <a:endParaRPr lang="de-DE"/>
          </a:p>
          <a:p>
            <a:pPr algn="ctr">
              <a:spcBef>
                <a:spcPts val="0"/>
              </a:spcBef>
              <a:defRPr/>
            </a:pPr>
            <a:endParaRPr lang="de-DE" sz="2000" b="1">
              <a:latin typeface="Calibri"/>
              <a:ea typeface="Calibri"/>
              <a:cs typeface="Calibri"/>
            </a:endParaRPr>
          </a:p>
        </p:txBody>
      </p:sp>
      <p:sp>
        <p:nvSpPr>
          <p:cNvPr id="10" name="Arrow: Down 9">
            <a:extLst>
              <a:ext uri="{FF2B5EF4-FFF2-40B4-BE49-F238E27FC236}">
                <a16:creationId xmlns:a16="http://schemas.microsoft.com/office/drawing/2014/main" id="{69F448B7-0C8C-1FF5-7D8D-CCA638AEF12D}"/>
              </a:ext>
            </a:extLst>
          </p:cNvPr>
          <p:cNvSpPr/>
          <p:nvPr/>
        </p:nvSpPr>
        <p:spPr bwMode="auto">
          <a:xfrm rot="1620000">
            <a:off x="1722428" y="2985559"/>
            <a:ext cx="351962" cy="998818"/>
          </a:xfrm>
          <a:prstGeom prst="downArrow">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anose="02020603050405020304" pitchFamily="18" charset="0"/>
            </a:endParaRPr>
          </a:p>
        </p:txBody>
      </p:sp>
      <p:sp>
        <p:nvSpPr>
          <p:cNvPr id="11" name="Arrow: Down 10">
            <a:extLst>
              <a:ext uri="{FF2B5EF4-FFF2-40B4-BE49-F238E27FC236}">
                <a16:creationId xmlns:a16="http://schemas.microsoft.com/office/drawing/2014/main" id="{17B1C945-F6F1-2F01-F982-95E993B39855}"/>
              </a:ext>
            </a:extLst>
          </p:cNvPr>
          <p:cNvSpPr/>
          <p:nvPr/>
        </p:nvSpPr>
        <p:spPr bwMode="auto">
          <a:xfrm rot="20220000">
            <a:off x="6852908" y="2965574"/>
            <a:ext cx="351962" cy="998818"/>
          </a:xfrm>
          <a:prstGeom prst="downArrow">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anose="02020603050405020304" pitchFamily="18" charset="0"/>
            </a:endParaRPr>
          </a:p>
        </p:txBody>
      </p:sp>
      <p:sp>
        <p:nvSpPr>
          <p:cNvPr id="14" name="Textfeld 4">
            <a:extLst>
              <a:ext uri="{FF2B5EF4-FFF2-40B4-BE49-F238E27FC236}">
                <a16:creationId xmlns:a16="http://schemas.microsoft.com/office/drawing/2014/main" id="{9919F417-EE4F-B303-E4F9-26E172506AC6}"/>
              </a:ext>
            </a:extLst>
          </p:cNvPr>
          <p:cNvSpPr txBox="1"/>
          <p:nvPr/>
        </p:nvSpPr>
        <p:spPr>
          <a:xfrm>
            <a:off x="848447" y="4019797"/>
            <a:ext cx="1889358" cy="2257028"/>
          </a:xfrm>
          <a:prstGeom prst="rect">
            <a:avLst/>
          </a:prstGeom>
          <a:solidFill>
            <a:srgbClr val="FFEFEF"/>
          </a:solidFill>
          <a:ln>
            <a:solidFill>
              <a:schemeClr val="bg1">
                <a:lumMod val="50000"/>
              </a:schemeClr>
            </a:solidFill>
          </a:ln>
        </p:spPr>
        <p:txBody>
          <a:bodyPr wrap="square" lIns="91440" tIns="45720" rIns="91440" bIns="45720" rtlCol="0" anchor="t">
            <a:spAutoFit/>
          </a:bodyPr>
          <a:lstStyle/>
          <a:p>
            <a:pPr algn="ctr">
              <a:lnSpc>
                <a:spcPts val="2300"/>
              </a:lnSpc>
              <a:spcBef>
                <a:spcPts val="0"/>
              </a:spcBef>
              <a:defRPr/>
            </a:pPr>
            <a:r>
              <a:rPr lang="de-DE" sz="1800" b="1">
                <a:latin typeface="Calibri"/>
                <a:ea typeface="Calibri"/>
                <a:cs typeface="Calibri"/>
                <a:sym typeface="Wingdings" panose="05000000000000000000" pitchFamily="2" charset="2"/>
              </a:rPr>
              <a:t>Einmalig: </a:t>
            </a:r>
          </a:p>
          <a:p>
            <a:pPr algn="ctr">
              <a:lnSpc>
                <a:spcPts val="2300"/>
              </a:lnSpc>
              <a:spcBef>
                <a:spcPts val="0"/>
              </a:spcBef>
              <a:defRPr/>
            </a:pPr>
            <a:r>
              <a:rPr lang="de-DE" sz="1800" b="1">
                <a:latin typeface="Calibri"/>
                <a:ea typeface="Calibri"/>
                <a:cs typeface="Calibri"/>
                <a:sym typeface="Wingdings" panose="05000000000000000000" pitchFamily="2" charset="2"/>
              </a:rPr>
              <a:t>Der erste Änderungsantrag</a:t>
            </a:r>
          </a:p>
          <a:p>
            <a:pPr algn="ctr">
              <a:lnSpc>
                <a:spcPts val="2300"/>
              </a:lnSpc>
              <a:spcBef>
                <a:spcPts val="0"/>
              </a:spcBef>
              <a:defRPr/>
            </a:pPr>
            <a:endParaRPr lang="de-DE" sz="1800" b="1">
              <a:latin typeface="Calibri"/>
              <a:ea typeface="Calibri"/>
              <a:cs typeface="Calibri"/>
              <a:sym typeface="Wingdings" panose="05000000000000000000" pitchFamily="2" charset="2"/>
            </a:endParaRPr>
          </a:p>
          <a:p>
            <a:pPr algn="ctr">
              <a:spcBef>
                <a:spcPts val="0"/>
              </a:spcBef>
              <a:defRPr/>
            </a:pPr>
            <a:r>
              <a:rPr lang="de-DE" sz="1600">
                <a:latin typeface="Calibri"/>
                <a:ea typeface="Calibri"/>
                <a:cs typeface="Calibri"/>
              </a:rPr>
              <a:t>(betrifft nur übertragene Vereine aus den ehemaligen Registern)</a:t>
            </a:r>
          </a:p>
        </p:txBody>
      </p:sp>
      <p:sp>
        <p:nvSpPr>
          <p:cNvPr id="15" name="Arrow: Down 14">
            <a:extLst>
              <a:ext uri="{FF2B5EF4-FFF2-40B4-BE49-F238E27FC236}">
                <a16:creationId xmlns:a16="http://schemas.microsoft.com/office/drawing/2014/main" id="{D130C539-D4CA-4DB9-07B1-5DDFEC486CE9}"/>
              </a:ext>
            </a:extLst>
          </p:cNvPr>
          <p:cNvSpPr/>
          <p:nvPr/>
        </p:nvSpPr>
        <p:spPr bwMode="auto">
          <a:xfrm>
            <a:off x="4365615" y="2965147"/>
            <a:ext cx="351962" cy="998818"/>
          </a:xfrm>
          <a:prstGeom prst="downArrow">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anose="02020603050405020304" pitchFamily="18" charset="0"/>
            </a:endParaRPr>
          </a:p>
        </p:txBody>
      </p:sp>
      <p:sp>
        <p:nvSpPr>
          <p:cNvPr id="5" name="Rechteck 4">
            <a:extLst>
              <a:ext uri="{FF2B5EF4-FFF2-40B4-BE49-F238E27FC236}">
                <a16:creationId xmlns:a16="http://schemas.microsoft.com/office/drawing/2014/main" id="{FEBA6B7E-4560-942D-48CE-6F6184CBE1EF}"/>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-47-</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62372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32F3DBF0-FDDA-9E06-4C1D-4E9D6D0C0C44}"/>
              </a:ext>
            </a:extLst>
          </p:cNvPr>
          <p:cNvSpPr>
            <a:spLocks noGrp="1" noChangeArrowheads="1"/>
          </p:cNvSpPr>
          <p:nvPr>
            <p:ph type="title"/>
          </p:nvPr>
        </p:nvSpPr>
        <p:spPr bwMode="auto">
          <a:xfrm>
            <a:off x="468313" y="260350"/>
            <a:ext cx="7975600" cy="576263"/>
          </a:xfrm>
          <a:solidFill>
            <a:srgbClr val="FFB3B3"/>
          </a:solidFill>
        </p:spPr>
        <p:txBody>
          <a:bodyPr vert="horz" wrap="square" lIns="91440" tIns="45720" rIns="91440" bIns="45720" numCol="1" anchor="t" anchorCtr="0" compatLnSpc="1">
            <a:prstTxWarp prst="textNoShape">
              <a:avLst/>
            </a:prstTxWarp>
          </a:bodyPr>
          <a:lstStyle/>
          <a:p>
            <a:pPr>
              <a:defRPr/>
            </a:pPr>
            <a:r>
              <a:rPr lang="de-DE" sz="2400">
                <a:latin typeface="Calibri"/>
                <a:ea typeface="Calibri"/>
                <a:cs typeface="Calibri"/>
              </a:rPr>
              <a:t>4. Wie kann ich die Verpflichtungen im </a:t>
            </a:r>
            <a:r>
              <a:rPr lang="de-DE" sz="2400" err="1">
                <a:latin typeface="Calibri"/>
                <a:ea typeface="Calibri"/>
                <a:cs typeface="Calibri"/>
              </a:rPr>
              <a:t>Runts</a:t>
            </a:r>
            <a:r>
              <a:rPr lang="de-DE" sz="2400">
                <a:latin typeface="Calibri"/>
                <a:ea typeface="Calibri"/>
                <a:cs typeface="Calibri"/>
              </a:rPr>
              <a:t>-Portal erfüllen?</a:t>
            </a:r>
          </a:p>
          <a:p>
            <a:pPr>
              <a:defRPr/>
            </a:pPr>
            <a:endParaRPr lang="de-DE" altLang="de-DE" sz="2600">
              <a:latin typeface="Calibri" panose="020F0502020204030204" pitchFamily="34" charset="0"/>
              <a:ea typeface="Calibri"/>
              <a:cs typeface="Calibri" panose="020F0502020204030204" pitchFamily="34" charset="0"/>
            </a:endParaRPr>
          </a:p>
        </p:txBody>
      </p:sp>
      <p:sp>
        <p:nvSpPr>
          <p:cNvPr id="3" name="Inhaltsplatzhalter 2">
            <a:extLst>
              <a:ext uri="{FF2B5EF4-FFF2-40B4-BE49-F238E27FC236}">
                <a16:creationId xmlns:a16="http://schemas.microsoft.com/office/drawing/2014/main" id="{CCC09D2F-460B-69AD-D13F-1E62B5939B0D}"/>
              </a:ext>
            </a:extLst>
          </p:cNvPr>
          <p:cNvSpPr>
            <a:spLocks noGrp="1"/>
          </p:cNvSpPr>
          <p:nvPr>
            <p:ph idx="1"/>
          </p:nvPr>
        </p:nvSpPr>
        <p:spPr>
          <a:xfrm>
            <a:off x="422411" y="1539091"/>
            <a:ext cx="8074578" cy="4946076"/>
          </a:xfrm>
        </p:spPr>
        <p:txBody>
          <a:bodyPr lIns="91440" tIns="45720" rIns="91440" bIns="45720" anchor="t"/>
          <a:lstStyle/>
          <a:p>
            <a:pPr marL="0" indent="0">
              <a:buFontTx/>
              <a:buNone/>
              <a:defRPr/>
            </a:pPr>
            <a:endParaRPr lang="de-DE" sz="1400">
              <a:latin typeface="Calibri" panose="020F0502020204030204" pitchFamily="34" charset="0"/>
              <a:cs typeface="Calibri" panose="020F0502020204030204" pitchFamily="34" charset="0"/>
            </a:endParaRPr>
          </a:p>
          <a:p>
            <a:pPr>
              <a:buFont typeface="Arial"/>
              <a:buChar char="•"/>
              <a:defRPr/>
            </a:pPr>
            <a:endParaRPr lang="de-DE" sz="2000">
              <a:latin typeface="Arial" panose="020B0604020202020204" pitchFamily="34" charset="0"/>
              <a:cs typeface="Arial" panose="020B0604020202020204" pitchFamily="34" charset="0"/>
            </a:endParaRPr>
          </a:p>
          <a:p>
            <a:pPr>
              <a:buFont typeface="Arial"/>
              <a:buChar char="•"/>
              <a:defRPr/>
            </a:pPr>
            <a:endParaRPr lang="de-DE" sz="2400">
              <a:latin typeface="Arial" panose="020B0604020202020204" pitchFamily="34" charset="0"/>
              <a:cs typeface="Arial" panose="020B0604020202020204" pitchFamily="34" charset="0"/>
            </a:endParaRPr>
          </a:p>
          <a:p>
            <a:pPr>
              <a:buFont typeface="Arial"/>
              <a:buChar char="•"/>
              <a:defRPr/>
            </a:pPr>
            <a:endParaRPr lang="de-DE" sz="2400">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C3AB5B95-460E-C933-E09D-B674FA26E288}"/>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5" name="Picture 2">
            <a:extLst>
              <a:ext uri="{FF2B5EF4-FFF2-40B4-BE49-F238E27FC236}">
                <a16:creationId xmlns:a16="http://schemas.microsoft.com/office/drawing/2014/main" id="{9F423A1C-2EC3-F4C6-DB06-39192F5141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a:extLst>
              <a:ext uri="{FF2B5EF4-FFF2-40B4-BE49-F238E27FC236}">
                <a16:creationId xmlns:a16="http://schemas.microsoft.com/office/drawing/2014/main" id="{2EAF4AAD-D288-0FE2-9C8A-937DE1E34174}"/>
              </a:ext>
            </a:extLst>
          </p:cNvPr>
          <p:cNvSpPr/>
          <p:nvPr/>
        </p:nvSpPr>
        <p:spPr>
          <a:xfrm>
            <a:off x="8003357" y="6408325"/>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-48-</a:t>
            </a:r>
            <a:endParaRPr lang="de-DE" b="1" dirty="0">
              <a:solidFill>
                <a:schemeClr val="tx1"/>
              </a:solidFill>
              <a:latin typeface="Calibri" panose="020F0502020204030204" pitchFamily="34" charset="0"/>
              <a:cs typeface="Calibri" panose="020F0502020204030204" pitchFamily="34" charset="0"/>
            </a:endParaRPr>
          </a:p>
        </p:txBody>
      </p:sp>
      <p:sp>
        <p:nvSpPr>
          <p:cNvPr id="6" name="Textfeld 4">
            <a:extLst>
              <a:ext uri="{FF2B5EF4-FFF2-40B4-BE49-F238E27FC236}">
                <a16:creationId xmlns:a16="http://schemas.microsoft.com/office/drawing/2014/main" id="{6B3DED46-F6E6-32FE-8DA1-554786B5829A}"/>
              </a:ext>
            </a:extLst>
          </p:cNvPr>
          <p:cNvSpPr txBox="1"/>
          <p:nvPr/>
        </p:nvSpPr>
        <p:spPr>
          <a:xfrm>
            <a:off x="647011" y="1056212"/>
            <a:ext cx="7761314" cy="299056"/>
          </a:xfrm>
          <a:prstGeom prst="rect">
            <a:avLst/>
          </a:prstGeom>
          <a:solidFill>
            <a:srgbClr val="FFEFEF"/>
          </a:solidFill>
          <a:ln>
            <a:solidFill>
              <a:schemeClr val="bg1">
                <a:lumMod val="50000"/>
              </a:schemeClr>
            </a:solidFill>
          </a:ln>
        </p:spPr>
        <p:txBody>
          <a:bodyPr wrap="square" lIns="91440" tIns="45720" rIns="91440" bIns="45720" rtlCol="0" anchor="t">
            <a:spAutoFit/>
          </a:bodyPr>
          <a:lstStyle/>
          <a:p>
            <a:pPr algn="ctr">
              <a:lnSpc>
                <a:spcPts val="1600"/>
              </a:lnSpc>
              <a:spcBef>
                <a:spcPts val="0"/>
              </a:spcBef>
              <a:defRPr/>
            </a:pPr>
            <a:r>
              <a:rPr lang="de-DE" sz="1600" b="1">
                <a:latin typeface="Calibri"/>
                <a:ea typeface="Calibri"/>
                <a:cs typeface="Calibri"/>
              </a:rPr>
              <a:t>Der erste Änderungsantrag</a:t>
            </a:r>
            <a:endParaRPr lang="en-US"/>
          </a:p>
        </p:txBody>
      </p:sp>
      <p:sp>
        <p:nvSpPr>
          <p:cNvPr id="4" name="Textfeld 4">
            <a:extLst>
              <a:ext uri="{FF2B5EF4-FFF2-40B4-BE49-F238E27FC236}">
                <a16:creationId xmlns:a16="http://schemas.microsoft.com/office/drawing/2014/main" id="{343E0656-0C77-C133-9726-0B0C921D2B0E}"/>
              </a:ext>
            </a:extLst>
          </p:cNvPr>
          <p:cNvSpPr txBox="1"/>
          <p:nvPr/>
        </p:nvSpPr>
        <p:spPr>
          <a:xfrm>
            <a:off x="642855" y="2944760"/>
            <a:ext cx="7765470" cy="3585597"/>
          </a:xfrm>
          <a:prstGeom prst="rect">
            <a:avLst/>
          </a:prstGeom>
          <a:solidFill>
            <a:schemeClr val="bg1"/>
          </a:solidFill>
          <a:ln>
            <a:solidFill>
              <a:schemeClr val="bg1">
                <a:lumMod val="50000"/>
              </a:schemeClr>
            </a:solidFill>
          </a:ln>
        </p:spPr>
        <p:txBody>
          <a:bodyPr wrap="square" lIns="91440" tIns="45720" rIns="91440" bIns="45720" rtlCol="0" anchor="t">
            <a:spAutoFit/>
          </a:bodyPr>
          <a:lstStyle/>
          <a:p>
            <a:pPr marL="284400" indent="-284400" algn="just">
              <a:spcAft>
                <a:spcPts val="600"/>
              </a:spcAft>
              <a:buFont typeface="Arial"/>
              <a:buChar char="•"/>
              <a:defRPr/>
            </a:pPr>
            <a:r>
              <a:rPr lang="de-DE" sz="1400" b="1">
                <a:latin typeface="Calibri" panose="020F0502020204030204" pitchFamily="34" charset="0"/>
                <a:cs typeface="Calibri" panose="020F0502020204030204" pitchFamily="34" charset="0"/>
              </a:rPr>
              <a:t>Bezeichnung</a:t>
            </a:r>
            <a:r>
              <a:rPr lang="de-DE" sz="1400">
                <a:latin typeface="Calibri" panose="020F0502020204030204" pitchFamily="34" charset="0"/>
                <a:cs typeface="Calibri" panose="020F0502020204030204" pitchFamily="34" charset="0"/>
              </a:rPr>
              <a:t> (laut Statut, Achtung auf Kürzel)</a:t>
            </a:r>
          </a:p>
          <a:p>
            <a:pPr marL="284400" indent="-284400" algn="just">
              <a:spcAft>
                <a:spcPts val="600"/>
              </a:spcAft>
              <a:buFont typeface="Arial"/>
              <a:buChar char="•"/>
              <a:defRPr/>
            </a:pPr>
            <a:r>
              <a:rPr lang="de-DE" sz="1400">
                <a:latin typeface="Calibri" panose="020F0502020204030204" pitchFamily="34" charset="0"/>
                <a:cs typeface="Calibri" panose="020F0502020204030204" pitchFamily="34" charset="0"/>
              </a:rPr>
              <a:t>evtl. </a:t>
            </a:r>
            <a:r>
              <a:rPr lang="de-DE" sz="1400" b="1">
                <a:latin typeface="Calibri" panose="020F0502020204030204" pitchFamily="34" charset="0"/>
                <a:cs typeface="Calibri" panose="020F0502020204030204" pitchFamily="34" charset="0"/>
              </a:rPr>
              <a:t>MwSt.-Nr</a:t>
            </a:r>
            <a:r>
              <a:rPr lang="de-DE" sz="1400">
                <a:latin typeface="Calibri" panose="020F0502020204030204" pitchFamily="34" charset="0"/>
                <a:cs typeface="Calibri" panose="020F0502020204030204" pitchFamily="34" charset="0"/>
              </a:rPr>
              <a:t>.</a:t>
            </a:r>
          </a:p>
          <a:p>
            <a:pPr marL="284400" indent="-284400" algn="just">
              <a:spcAft>
                <a:spcPts val="600"/>
              </a:spcAft>
              <a:buFont typeface="Arial"/>
              <a:buChar char="•"/>
              <a:defRPr/>
            </a:pPr>
            <a:r>
              <a:rPr lang="de-DE" sz="1400" b="1">
                <a:latin typeface="Calibri" panose="020F0502020204030204" pitchFamily="34" charset="0"/>
                <a:cs typeface="Calibri" panose="020F0502020204030204" pitchFamily="34" charset="0"/>
              </a:rPr>
              <a:t>Rechtsform</a:t>
            </a:r>
            <a:r>
              <a:rPr lang="de-DE" sz="1400">
                <a:latin typeface="Calibri" panose="020F0502020204030204" pitchFamily="34" charset="0"/>
                <a:cs typeface="Calibri" panose="020F0502020204030204" pitchFamily="34" charset="0"/>
              </a:rPr>
              <a:t> (z.B. Verein)</a:t>
            </a:r>
          </a:p>
          <a:p>
            <a:pPr marL="284400" indent="-284400" algn="just">
              <a:spcAft>
                <a:spcPts val="600"/>
              </a:spcAft>
              <a:buFont typeface="Arial"/>
              <a:buChar char="•"/>
              <a:defRPr/>
            </a:pPr>
            <a:r>
              <a:rPr lang="de-DE" sz="1400" b="1">
                <a:latin typeface="Calibri" panose="020F0502020204030204" pitchFamily="34" charset="0"/>
                <a:cs typeface="Calibri" panose="020F0502020204030204" pitchFamily="34" charset="0"/>
              </a:rPr>
              <a:t>Telefonnummer</a:t>
            </a:r>
          </a:p>
          <a:p>
            <a:pPr marL="284400" indent="-284400" algn="just">
              <a:spcAft>
                <a:spcPts val="600"/>
              </a:spcAft>
              <a:buFont typeface="Arial"/>
              <a:buChar char="•"/>
              <a:defRPr/>
            </a:pPr>
            <a:r>
              <a:rPr lang="de-DE" sz="1400">
                <a:latin typeface="Calibri" panose="020F0502020204030204" pitchFamily="34" charset="0"/>
                <a:cs typeface="Calibri" panose="020F0502020204030204" pitchFamily="34" charset="0"/>
              </a:rPr>
              <a:t>evtl. </a:t>
            </a:r>
            <a:r>
              <a:rPr lang="de-DE" sz="1400" b="1">
                <a:latin typeface="Calibri" panose="020F0502020204030204" pitchFamily="34" charset="0"/>
                <a:cs typeface="Calibri" panose="020F0502020204030204" pitchFamily="34" charset="0"/>
              </a:rPr>
              <a:t>Webseite</a:t>
            </a:r>
          </a:p>
          <a:p>
            <a:pPr marL="284400" indent="-284400" algn="just">
              <a:spcAft>
                <a:spcPts val="600"/>
              </a:spcAft>
              <a:buFont typeface="Arial"/>
              <a:buChar char="•"/>
              <a:defRPr/>
            </a:pPr>
            <a:r>
              <a:rPr lang="de-DE" sz="1400">
                <a:latin typeface="Calibri" panose="020F0502020204030204" pitchFamily="34" charset="0"/>
                <a:cs typeface="Calibri" panose="020F0502020204030204" pitchFamily="34" charset="0"/>
              </a:rPr>
              <a:t>Anzahl </a:t>
            </a:r>
            <a:r>
              <a:rPr lang="de-DE" sz="1400" b="1">
                <a:latin typeface="Calibri" panose="020F0502020204030204" pitchFamily="34" charset="0"/>
                <a:cs typeface="Calibri" panose="020F0502020204030204" pitchFamily="34" charset="0"/>
              </a:rPr>
              <a:t>Mitglieder</a:t>
            </a:r>
            <a:r>
              <a:rPr lang="de-DE" sz="1400">
                <a:latin typeface="Calibri" panose="020F0502020204030204" pitchFamily="34" charset="0"/>
                <a:cs typeface="Calibri" panose="020F0502020204030204" pitchFamily="34" charset="0"/>
              </a:rPr>
              <a:t> (physische Personen)</a:t>
            </a:r>
          </a:p>
          <a:p>
            <a:pPr marL="284400" indent="-284400" algn="just">
              <a:spcAft>
                <a:spcPts val="600"/>
              </a:spcAft>
              <a:buFont typeface="Arial"/>
              <a:buChar char="•"/>
              <a:defRPr/>
            </a:pPr>
            <a:r>
              <a:rPr lang="de-DE" sz="1400">
                <a:latin typeface="Calibri" panose="020F0502020204030204" pitchFamily="34" charset="0"/>
                <a:cs typeface="Calibri" panose="020F0502020204030204" pitchFamily="34" charset="0"/>
              </a:rPr>
              <a:t>Datum </a:t>
            </a:r>
            <a:r>
              <a:rPr lang="de-DE" sz="1400" b="1">
                <a:latin typeface="Calibri" panose="020F0502020204030204" pitchFamily="34" charset="0"/>
                <a:cs typeface="Calibri" panose="020F0502020204030204" pitchFamily="34" charset="0"/>
              </a:rPr>
              <a:t>Gründung</a:t>
            </a:r>
          </a:p>
          <a:p>
            <a:pPr marL="284400" indent="-284400" algn="just">
              <a:spcAft>
                <a:spcPts val="600"/>
              </a:spcAft>
              <a:buFont typeface="Arial"/>
              <a:buChar char="•"/>
              <a:defRPr/>
            </a:pPr>
            <a:r>
              <a:rPr lang="de-DE" sz="1400">
                <a:latin typeface="Calibri" panose="020F0502020204030204" pitchFamily="34" charset="0"/>
                <a:cs typeface="Calibri" panose="020F0502020204030204" pitchFamily="34" charset="0"/>
              </a:rPr>
              <a:t>Datum letzte </a:t>
            </a:r>
            <a:r>
              <a:rPr lang="de-DE" sz="1400" b="1">
                <a:latin typeface="Calibri" panose="020F0502020204030204" pitchFamily="34" charset="0"/>
                <a:cs typeface="Calibri" panose="020F0502020204030204" pitchFamily="34" charset="0"/>
              </a:rPr>
              <a:t>Satzungsänderung</a:t>
            </a:r>
          </a:p>
          <a:p>
            <a:pPr marL="284400" indent="-284400" algn="just">
              <a:spcAft>
                <a:spcPts val="600"/>
              </a:spcAft>
              <a:buFont typeface="Arial"/>
              <a:buChar char="•"/>
              <a:defRPr/>
            </a:pPr>
            <a:r>
              <a:rPr lang="de-DE" sz="1400" b="1">
                <a:latin typeface="Calibri" panose="020F0502020204030204" pitchFamily="34" charset="0"/>
                <a:cs typeface="Calibri" panose="020F0502020204030204" pitchFamily="34" charset="0"/>
              </a:rPr>
              <a:t>Hauptsitz</a:t>
            </a:r>
            <a:r>
              <a:rPr lang="de-DE" sz="1400">
                <a:latin typeface="Calibri" panose="020F0502020204030204" pitchFamily="34" charset="0"/>
                <a:cs typeface="Calibri" panose="020F0502020204030204" pitchFamily="34" charset="0"/>
              </a:rPr>
              <a:t>, evtl. Zweitsitze</a:t>
            </a:r>
          </a:p>
          <a:p>
            <a:pPr marL="284400" indent="-284400" algn="just">
              <a:spcAft>
                <a:spcPts val="600"/>
              </a:spcAft>
              <a:buFont typeface="Arial"/>
              <a:buChar char="•"/>
              <a:defRPr/>
            </a:pPr>
            <a:r>
              <a:rPr lang="de-DE" sz="1400" b="1">
                <a:latin typeface="Calibri" panose="020F0502020204030204" pitchFamily="34" charset="0"/>
                <a:cs typeface="Calibri" panose="020F0502020204030204" pitchFamily="34" charset="0"/>
              </a:rPr>
              <a:t>ALLE Personen</a:t>
            </a:r>
            <a:r>
              <a:rPr lang="de-DE" sz="1400">
                <a:latin typeface="Calibri" panose="020F0502020204030204" pitchFamily="34" charset="0"/>
                <a:cs typeface="Calibri" panose="020F0502020204030204" pitchFamily="34" charset="0"/>
              </a:rPr>
              <a:t>, die ein </a:t>
            </a:r>
            <a:r>
              <a:rPr lang="de-DE" sz="1400" b="1">
                <a:latin typeface="Calibri" panose="020F0502020204030204" pitchFamily="34" charset="0"/>
                <a:cs typeface="Calibri" panose="020F0502020204030204" pitchFamily="34" charset="0"/>
              </a:rPr>
              <a:t>Amt im Verein </a:t>
            </a:r>
            <a:r>
              <a:rPr lang="de-DE" sz="1400">
                <a:latin typeface="Calibri" panose="020F0502020204030204" pitchFamily="34" charset="0"/>
                <a:cs typeface="Calibri" panose="020F0502020204030204" pitchFamily="34" charset="0"/>
              </a:rPr>
              <a:t>innehaben (allgemeine Daten der Person, Art des Amtes z.B. Vorstand, Kontrollorgan, Datum der Ernennung). Bitte beachten Sie, dass die Anzahl der angegebenen Personen mit der Anzahl im Statut übereinstimmen muss (betreffende Artikel zum Verwaltungsorgan und Kontrollorgan).</a:t>
            </a:r>
            <a:endParaRPr lang="de-DE" sz="1400">
              <a:latin typeface="Calibri" panose="020F0502020204030204" pitchFamily="34" charset="0"/>
              <a:ea typeface="Calibri" panose="020F0502020204030204" pitchFamily="34" charset="0"/>
              <a:cs typeface="Calibri" panose="020F0502020204030204" pitchFamily="34" charset="0"/>
            </a:endParaRPr>
          </a:p>
        </p:txBody>
      </p:sp>
      <p:sp>
        <p:nvSpPr>
          <p:cNvPr id="7" name="Textfeld 4">
            <a:extLst>
              <a:ext uri="{FF2B5EF4-FFF2-40B4-BE49-F238E27FC236}">
                <a16:creationId xmlns:a16="http://schemas.microsoft.com/office/drawing/2014/main" id="{816AC7E9-3CC1-1BCB-7CC6-09699D81C659}"/>
              </a:ext>
            </a:extLst>
          </p:cNvPr>
          <p:cNvSpPr txBox="1"/>
          <p:nvPr/>
        </p:nvSpPr>
        <p:spPr>
          <a:xfrm>
            <a:off x="638717" y="2563165"/>
            <a:ext cx="2860094" cy="322461"/>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marL="0" indent="0">
              <a:lnSpc>
                <a:spcPts val="1900"/>
              </a:lnSpc>
              <a:buFontTx/>
              <a:buNone/>
              <a:defRPr/>
            </a:pPr>
            <a:r>
              <a:rPr lang="de-DE" sz="1400">
                <a:latin typeface="Calibri"/>
                <a:ea typeface="Calibri"/>
                <a:cs typeface="Calibri"/>
              </a:rPr>
              <a:t>Bitte tragen Sie folgende </a:t>
            </a:r>
            <a:r>
              <a:rPr lang="de-DE" sz="1400" b="1" u="sng">
                <a:latin typeface="Calibri"/>
                <a:ea typeface="Calibri"/>
                <a:cs typeface="Calibri"/>
              </a:rPr>
              <a:t>Daten</a:t>
            </a:r>
            <a:r>
              <a:rPr lang="de-DE" sz="1400">
                <a:latin typeface="Calibri"/>
                <a:ea typeface="Calibri"/>
                <a:cs typeface="Calibri"/>
              </a:rPr>
              <a:t> ein:</a:t>
            </a:r>
          </a:p>
        </p:txBody>
      </p:sp>
      <p:sp>
        <p:nvSpPr>
          <p:cNvPr id="8" name="Textfeld 4">
            <a:extLst>
              <a:ext uri="{FF2B5EF4-FFF2-40B4-BE49-F238E27FC236}">
                <a16:creationId xmlns:a16="http://schemas.microsoft.com/office/drawing/2014/main" id="{9D25AB59-F891-6219-3B82-F8F49598CDBD}"/>
              </a:ext>
            </a:extLst>
          </p:cNvPr>
          <p:cNvSpPr txBox="1"/>
          <p:nvPr/>
        </p:nvSpPr>
        <p:spPr>
          <a:xfrm>
            <a:off x="647010" y="1414402"/>
            <a:ext cx="7765470" cy="954107"/>
          </a:xfrm>
          <a:prstGeom prst="rect">
            <a:avLst/>
          </a:prstGeom>
          <a:solidFill>
            <a:schemeClr val="bg1"/>
          </a:solidFill>
          <a:ln>
            <a:solidFill>
              <a:schemeClr val="bg1">
                <a:lumMod val="50000"/>
              </a:schemeClr>
            </a:solidFill>
          </a:ln>
        </p:spPr>
        <p:txBody>
          <a:bodyPr wrap="square" lIns="91440" tIns="45720" rIns="91440" bIns="45720" rtlCol="0" anchor="t">
            <a:spAutoFit/>
          </a:bodyPr>
          <a:lstStyle/>
          <a:p>
            <a:pPr marL="283845" indent="-283845">
              <a:buFont typeface="Arial" panose="05000000000000000000" pitchFamily="2" charset="2"/>
              <a:buChar char="•"/>
              <a:defRPr/>
            </a:pPr>
            <a:r>
              <a:rPr lang="de-DE" sz="1400" b="1" dirty="0">
                <a:latin typeface="Calibri"/>
                <a:ea typeface="Calibri"/>
                <a:cs typeface="Calibri"/>
                <a:sym typeface="Wingdings" panose="05000000000000000000" pitchFamily="2" charset="2"/>
              </a:rPr>
              <a:t>kann nur vom gesetzlichen Vertreter oder von einem Bevollmächtigten gestellt werden</a:t>
            </a:r>
            <a:endParaRPr lang="de-DE" sz="1400" b="1" dirty="0">
              <a:latin typeface="Calibri"/>
              <a:ea typeface="Calibri"/>
              <a:cs typeface="Calibri"/>
            </a:endParaRPr>
          </a:p>
          <a:p>
            <a:pPr marL="0" indent="0">
              <a:buNone/>
              <a:defRPr/>
            </a:pPr>
            <a:endParaRPr lang="de-DE" sz="1400" dirty="0">
              <a:latin typeface="Calibri" panose="020F0502020204030204" pitchFamily="34" charset="0"/>
              <a:ea typeface="Calibri" panose="020F0502020204030204" pitchFamily="34" charset="0"/>
              <a:cs typeface="Calibri" panose="020F0502020204030204" pitchFamily="34" charset="0"/>
            </a:endParaRPr>
          </a:p>
          <a:p>
            <a:pPr marL="283845" indent="-283845">
              <a:buFont typeface="Arial" panose="05000000000000000000" pitchFamily="2" charset="2"/>
              <a:buChar char="•"/>
              <a:defRPr/>
            </a:pPr>
            <a:r>
              <a:rPr lang="de-DE" sz="1400" dirty="0">
                <a:latin typeface="Calibri"/>
                <a:ea typeface="Calibri"/>
                <a:cs typeface="Calibri"/>
                <a:sym typeface="Wingdings" panose="05000000000000000000" pitchFamily="2" charset="2"/>
              </a:rPr>
              <a:t>alle weiteren Änderungsanträge können auch von den anderen im Runts-Portal eingetragenen Verwaltern (Ausschussmitgliedern) gestellt werden (SPID und digitale Unterschrift werden benötigt).</a:t>
            </a:r>
            <a:endParaRPr lang="de-DE" sz="1400" dirty="0">
              <a:latin typeface="Calibri"/>
              <a:ea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a:extLst>
              <a:ext uri="{FF2B5EF4-FFF2-40B4-BE49-F238E27FC236}">
                <a16:creationId xmlns:a16="http://schemas.microsoft.com/office/drawing/2014/main" id="{8F0BD26D-31BA-9590-5987-B101381DCBEA}"/>
              </a:ext>
            </a:extLst>
          </p:cNvPr>
          <p:cNvSpPr>
            <a:spLocks noGrp="1" noChangeArrowheads="1"/>
          </p:cNvSpPr>
          <p:nvPr>
            <p:ph type="title"/>
          </p:nvPr>
        </p:nvSpPr>
        <p:spPr bwMode="auto">
          <a:xfrm>
            <a:off x="628650" y="365125"/>
            <a:ext cx="7886700" cy="687388"/>
          </a:xfrm>
          <a:solidFill>
            <a:srgbClr val="FFC9C9"/>
          </a:solidFill>
        </p:spPr>
        <p:txBody>
          <a:bodyPr vert="horz" wrap="square" lIns="91440" tIns="45720" rIns="91440" bIns="45720" numCol="1" anchor="t" anchorCtr="0" compatLnSpc="1">
            <a:prstTxWarp prst="textNoShape">
              <a:avLst/>
            </a:prstTxWarp>
          </a:bodyPr>
          <a:lstStyle/>
          <a:p>
            <a:pPr>
              <a:defRPr/>
            </a:pPr>
            <a:r>
              <a:rPr lang="de-DE" altLang="de-DE" sz="2600">
                <a:latin typeface="Calibri" panose="020F0502020204030204" pitchFamily="34" charset="0"/>
                <a:cs typeface="Calibri" panose="020F0502020204030204" pitchFamily="34" charset="0"/>
              </a:rPr>
              <a:t>1. Die Auswirkungen der Eintragung in das Runts</a:t>
            </a:r>
          </a:p>
        </p:txBody>
      </p:sp>
      <p:sp>
        <p:nvSpPr>
          <p:cNvPr id="7171" name="Inhaltsplatzhalter 2">
            <a:extLst>
              <a:ext uri="{FF2B5EF4-FFF2-40B4-BE49-F238E27FC236}">
                <a16:creationId xmlns:a16="http://schemas.microsoft.com/office/drawing/2014/main" id="{879739AC-46DE-E00B-57B6-D90028650984}"/>
              </a:ext>
            </a:extLst>
          </p:cNvPr>
          <p:cNvSpPr>
            <a:spLocks noGrp="1" noChangeArrowheads="1"/>
          </p:cNvSpPr>
          <p:nvPr>
            <p:ph idx="1"/>
          </p:nvPr>
        </p:nvSpPr>
        <p:spPr bwMode="auto">
          <a:xfrm>
            <a:off x="628650" y="1431989"/>
            <a:ext cx="7886700" cy="3889375"/>
          </a:xfrm>
        </p:spPr>
        <p:txBody>
          <a:bodyPr vert="horz" wrap="square" lIns="91440" tIns="45720" rIns="91440" bIns="45720" numCol="1" anchor="t" anchorCtr="0" compatLnSpc="1">
            <a:prstTxWarp prst="textNoShape">
              <a:avLst/>
            </a:prstTxWarp>
          </a:bodyPr>
          <a:lstStyle/>
          <a:p>
            <a:pPr algn="just">
              <a:defRPr/>
            </a:pPr>
            <a:r>
              <a:rPr lang="de-DE" altLang="de-DE" sz="1600">
                <a:latin typeface="Calibri" panose="020F0502020204030204" pitchFamily="34" charset="0"/>
                <a:cs typeface="Calibri" panose="020F0502020204030204" pitchFamily="34" charset="0"/>
              </a:rPr>
              <a:t>Die Eintragung in das Register der Körperschaften des Dritten Sektors ist </a:t>
            </a:r>
            <a:r>
              <a:rPr lang="de-DE" altLang="de-DE" sz="1600" b="1">
                <a:latin typeface="Calibri" panose="020F0502020204030204" pitchFamily="34" charset="0"/>
                <a:cs typeface="Calibri" panose="020F0502020204030204" pitchFamily="34" charset="0"/>
              </a:rPr>
              <a:t>fakultativ.</a:t>
            </a:r>
          </a:p>
          <a:p>
            <a:pPr marL="0" indent="0" algn="just">
              <a:buFontTx/>
              <a:buNone/>
              <a:defRPr/>
            </a:pPr>
            <a:endParaRPr lang="de-DE" altLang="de-DE" sz="1600" b="1">
              <a:latin typeface="Calibri" panose="020F0502020204030204" pitchFamily="34" charset="0"/>
              <a:cs typeface="Calibri" panose="020F0502020204030204" pitchFamily="34" charset="0"/>
            </a:endParaRPr>
          </a:p>
          <a:p>
            <a:pPr algn="just">
              <a:defRPr/>
            </a:pPr>
            <a:r>
              <a:rPr lang="de-DE" altLang="de-DE" sz="1600">
                <a:latin typeface="Calibri"/>
                <a:ea typeface="Calibri"/>
                <a:cs typeface="Calibri"/>
              </a:rPr>
              <a:t>Die Eintragung bildet die notwendige </a:t>
            </a:r>
            <a:r>
              <a:rPr lang="de-DE" altLang="de-DE" sz="1600" b="1">
                <a:latin typeface="Calibri"/>
                <a:ea typeface="Calibri"/>
                <a:cs typeface="Calibri"/>
              </a:rPr>
              <a:t>Voraussetzung für die Anwendung von  bestimmten steuerlichen Begünstigungen</a:t>
            </a:r>
            <a:r>
              <a:rPr lang="de-DE" altLang="de-DE" sz="1600">
                <a:latin typeface="Calibri"/>
                <a:ea typeface="Calibri"/>
                <a:cs typeface="Calibri"/>
              </a:rPr>
              <a:t> und Unterstützungsmaßnahmen.</a:t>
            </a:r>
          </a:p>
          <a:p>
            <a:pPr marL="0" indent="0" algn="just">
              <a:buFontTx/>
              <a:buNone/>
              <a:defRPr/>
            </a:pPr>
            <a:endParaRPr lang="de-DE" altLang="de-DE" sz="1600">
              <a:latin typeface="Calibri" panose="020F0502020204030204" pitchFamily="34" charset="0"/>
              <a:cs typeface="Calibri" panose="020F0502020204030204" pitchFamily="34" charset="0"/>
            </a:endParaRPr>
          </a:p>
          <a:p>
            <a:pPr algn="just">
              <a:defRPr/>
            </a:pPr>
            <a:r>
              <a:rPr lang="de-DE" altLang="de-DE" sz="1600">
                <a:latin typeface="Calibri"/>
                <a:ea typeface="Calibri"/>
                <a:cs typeface="Calibri"/>
              </a:rPr>
              <a:t>Die im </a:t>
            </a:r>
            <a:r>
              <a:rPr lang="de-DE" altLang="de-DE" sz="1600" err="1">
                <a:latin typeface="Calibri"/>
                <a:ea typeface="Calibri"/>
                <a:cs typeface="Calibri"/>
              </a:rPr>
              <a:t>Runts</a:t>
            </a:r>
            <a:r>
              <a:rPr lang="de-DE" altLang="de-DE" sz="1600">
                <a:latin typeface="Calibri"/>
                <a:ea typeface="Calibri"/>
                <a:cs typeface="Calibri"/>
              </a:rPr>
              <a:t> eingetragenen Körperschaften unterliegen </a:t>
            </a:r>
            <a:r>
              <a:rPr lang="de-DE" altLang="de-DE" sz="1600" b="1">
                <a:latin typeface="Calibri"/>
                <a:ea typeface="Calibri"/>
                <a:cs typeface="Calibri"/>
              </a:rPr>
              <a:t>Kontrollen</a:t>
            </a:r>
            <a:r>
              <a:rPr lang="de-DE" altLang="de-DE" sz="1600">
                <a:latin typeface="Calibri"/>
                <a:ea typeface="Calibri"/>
                <a:cs typeface="Calibri"/>
              </a:rPr>
              <a:t> hinsichtlich der Einhaltung der Bestimmungen (z.B. korrekte Anwendung der steuerlichen Vorschriften, Einhaltung der Anforderungen).</a:t>
            </a:r>
          </a:p>
          <a:p>
            <a:pPr marL="0" indent="0" algn="just">
              <a:buFontTx/>
              <a:buNone/>
              <a:defRPr/>
            </a:pPr>
            <a:endParaRPr lang="de-DE" altLang="de-DE" sz="1600">
              <a:latin typeface="Calibri" panose="020F0502020204030204" pitchFamily="34" charset="0"/>
              <a:cs typeface="Calibri" panose="020F0502020204030204" pitchFamily="34" charset="0"/>
            </a:endParaRPr>
          </a:p>
          <a:p>
            <a:pPr algn="just">
              <a:defRPr/>
            </a:pPr>
            <a:r>
              <a:rPr lang="de-DE" altLang="de-DE" sz="1600">
                <a:latin typeface="Calibri"/>
                <a:ea typeface="Calibri"/>
                <a:cs typeface="Calibri"/>
              </a:rPr>
              <a:t>Die im </a:t>
            </a:r>
            <a:r>
              <a:rPr lang="de-DE" altLang="de-DE" sz="1600" err="1">
                <a:latin typeface="Calibri"/>
                <a:ea typeface="Calibri"/>
                <a:cs typeface="Calibri"/>
              </a:rPr>
              <a:t>Runts</a:t>
            </a:r>
            <a:r>
              <a:rPr lang="de-DE" altLang="de-DE" sz="1600">
                <a:latin typeface="Calibri"/>
                <a:ea typeface="Calibri"/>
                <a:cs typeface="Calibri"/>
              </a:rPr>
              <a:t> eingetragenen Körperschaften unterliegen </a:t>
            </a:r>
            <a:r>
              <a:rPr lang="de-DE" altLang="de-DE" sz="1600" b="1">
                <a:latin typeface="Calibri"/>
                <a:ea typeface="Calibri"/>
                <a:cs typeface="Calibri"/>
              </a:rPr>
              <a:t>Transparenzauflagen und sonstigen Verpflichtungen</a:t>
            </a:r>
            <a:r>
              <a:rPr lang="de-DE" altLang="de-DE" sz="1600">
                <a:latin typeface="Calibri"/>
                <a:ea typeface="Calibri"/>
                <a:cs typeface="Calibri"/>
              </a:rPr>
              <a:t> (z.B. Aktualisierung der Daten und Hinterlegung der Jahresabschlüsse im </a:t>
            </a:r>
            <a:r>
              <a:rPr lang="de-DE" altLang="de-DE" sz="1600" err="1">
                <a:latin typeface="Calibri"/>
                <a:ea typeface="Calibri"/>
                <a:cs typeface="Calibri"/>
              </a:rPr>
              <a:t>Runts</a:t>
            </a:r>
            <a:r>
              <a:rPr lang="de-DE" altLang="de-DE" sz="1600">
                <a:latin typeface="Calibri"/>
                <a:ea typeface="Calibri"/>
                <a:cs typeface="Calibri"/>
              </a:rPr>
              <a:t>-Portal, Führung der Bücher, evtl. Einsetzung eines Kontrollorganes).</a:t>
            </a:r>
          </a:p>
          <a:p>
            <a:pPr>
              <a:defRPr/>
            </a:pPr>
            <a:endParaRPr lang="de-DE" altLang="de-DE" sz="2300">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9DC806AC-72A3-48CA-455A-5E20E520A291}"/>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3" name="Grafik 2">
            <a:extLst>
              <a:ext uri="{FF2B5EF4-FFF2-40B4-BE49-F238E27FC236}">
                <a16:creationId xmlns:a16="http://schemas.microsoft.com/office/drawing/2014/main" id="{5722FE31-2047-DC18-816C-3BBDE2CF0A86}"/>
              </a:ext>
            </a:extLst>
          </p:cNvPr>
          <p:cNvPicPr>
            <a:picLocks noChangeAspect="1"/>
          </p:cNvPicPr>
          <p:nvPr/>
        </p:nvPicPr>
        <p:blipFill>
          <a:blip r:embed="rId2"/>
          <a:stretch>
            <a:fillRect/>
          </a:stretch>
        </p:blipFill>
        <p:spPr>
          <a:xfrm>
            <a:off x="8512349" y="6306958"/>
            <a:ext cx="348769" cy="405300"/>
          </a:xfrm>
          <a:prstGeom prst="rect">
            <a:avLst/>
          </a:prstGeom>
        </p:spPr>
      </p:pic>
      <p:sp>
        <p:nvSpPr>
          <p:cNvPr id="4" name="Rechteck 3">
            <a:extLst>
              <a:ext uri="{FF2B5EF4-FFF2-40B4-BE49-F238E27FC236}">
                <a16:creationId xmlns:a16="http://schemas.microsoft.com/office/drawing/2014/main" id="{FC9A184B-A643-8E34-DA30-6B316D90C2B2}"/>
              </a:ext>
            </a:extLst>
          </p:cNvPr>
          <p:cNvSpPr/>
          <p:nvPr/>
        </p:nvSpPr>
        <p:spPr>
          <a:xfrm>
            <a:off x="8034705" y="6361190"/>
            <a:ext cx="449419"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-4-</a:t>
            </a:r>
            <a:endParaRPr lang="de-DE"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a:extLst>
              <a:ext uri="{FF2B5EF4-FFF2-40B4-BE49-F238E27FC236}">
                <a16:creationId xmlns:a16="http://schemas.microsoft.com/office/drawing/2014/main" id="{C85FCD39-6026-15A5-1FF7-0FDE5E57FF42}"/>
              </a:ext>
            </a:extLst>
          </p:cNvPr>
          <p:cNvSpPr>
            <a:spLocks noGrp="1" noChangeArrowheads="1"/>
          </p:cNvSpPr>
          <p:nvPr>
            <p:ph type="title"/>
          </p:nvPr>
        </p:nvSpPr>
        <p:spPr bwMode="auto">
          <a:xfrm>
            <a:off x="628650" y="262359"/>
            <a:ext cx="7886700" cy="576262"/>
          </a:xfrm>
          <a:solidFill>
            <a:srgbClr val="FFB3B3"/>
          </a:solidFill>
        </p:spPr>
        <p:txBody>
          <a:bodyPr vert="horz" wrap="square" lIns="91440" tIns="45720" rIns="91440" bIns="45720" numCol="1" anchor="t" anchorCtr="0" compatLnSpc="1">
            <a:prstTxWarp prst="textNoShape">
              <a:avLst/>
            </a:prstTxWarp>
          </a:bodyPr>
          <a:lstStyle/>
          <a:p>
            <a:pPr>
              <a:defRPr/>
            </a:pPr>
            <a:r>
              <a:rPr lang="de-DE" sz="2400">
                <a:latin typeface="Calibri"/>
                <a:ea typeface="Calibri"/>
                <a:cs typeface="Calibri"/>
              </a:rPr>
              <a:t>4. Wie kann ich die Verpflichtungen im </a:t>
            </a:r>
            <a:r>
              <a:rPr lang="de-DE" sz="2400" err="1">
                <a:latin typeface="Calibri"/>
                <a:ea typeface="Calibri"/>
                <a:cs typeface="Calibri"/>
              </a:rPr>
              <a:t>Runts</a:t>
            </a:r>
            <a:r>
              <a:rPr lang="de-DE" sz="2400">
                <a:latin typeface="Calibri"/>
                <a:ea typeface="Calibri"/>
                <a:cs typeface="Calibri"/>
              </a:rPr>
              <a:t>-Portal erfüllen?</a:t>
            </a:r>
          </a:p>
          <a:p>
            <a:pPr>
              <a:defRPr/>
            </a:pPr>
            <a:endParaRPr lang="de-DE" altLang="de-DE" sz="2600">
              <a:latin typeface="Calibri" panose="020F0502020204030204" pitchFamily="34" charset="0"/>
              <a:ea typeface="Calibri"/>
              <a:cs typeface="Calibri" panose="020F0502020204030204" pitchFamily="34" charset="0"/>
            </a:endParaRPr>
          </a:p>
        </p:txBody>
      </p:sp>
      <p:sp>
        <p:nvSpPr>
          <p:cNvPr id="3" name="Inhaltsplatzhalter 2">
            <a:extLst>
              <a:ext uri="{FF2B5EF4-FFF2-40B4-BE49-F238E27FC236}">
                <a16:creationId xmlns:a16="http://schemas.microsoft.com/office/drawing/2014/main" id="{C3C941FC-46C2-B989-3695-DB3F2F765437}"/>
              </a:ext>
            </a:extLst>
          </p:cNvPr>
          <p:cNvSpPr>
            <a:spLocks noGrp="1"/>
          </p:cNvSpPr>
          <p:nvPr>
            <p:ph idx="1"/>
          </p:nvPr>
        </p:nvSpPr>
        <p:spPr>
          <a:xfrm>
            <a:off x="628650" y="931987"/>
            <a:ext cx="7859159" cy="3919243"/>
          </a:xfrm>
        </p:spPr>
        <p:txBody>
          <a:bodyPr lIns="91440" tIns="45720" rIns="91440" bIns="45720" anchor="t"/>
          <a:lstStyle/>
          <a:p>
            <a:pPr algn="just">
              <a:lnSpc>
                <a:spcPts val="1900"/>
              </a:lnSpc>
              <a:buFont typeface="Arial"/>
              <a:buChar char="•"/>
              <a:defRPr/>
            </a:pPr>
            <a:endParaRPr lang="de-DE" sz="1400">
              <a:latin typeface="Calibri" panose="020F0502020204030204" pitchFamily="34" charset="0"/>
              <a:cs typeface="Calibri" panose="020F0502020204030204" pitchFamily="34" charset="0"/>
            </a:endParaRPr>
          </a:p>
          <a:p>
            <a:pPr algn="just">
              <a:lnSpc>
                <a:spcPts val="1900"/>
              </a:lnSpc>
              <a:buFont typeface="Arial"/>
              <a:buChar char="•"/>
              <a:defRPr/>
            </a:pPr>
            <a:endParaRPr lang="de-DE" sz="1400">
              <a:latin typeface="Calibri" panose="020F0502020204030204" pitchFamily="34" charset="0"/>
              <a:cs typeface="Calibri" panose="020F0502020204030204" pitchFamily="34" charset="0"/>
            </a:endParaRPr>
          </a:p>
          <a:p>
            <a:pPr algn="just">
              <a:lnSpc>
                <a:spcPts val="1900"/>
              </a:lnSpc>
              <a:buFont typeface="Arial"/>
              <a:buChar char="•"/>
              <a:defRPr/>
            </a:pPr>
            <a:endParaRPr lang="de-DE" sz="1400">
              <a:latin typeface="Calibri" panose="020F0502020204030204" pitchFamily="34" charset="0"/>
              <a:cs typeface="Calibri" panose="020F0502020204030204" pitchFamily="34" charset="0"/>
            </a:endParaRPr>
          </a:p>
          <a:p>
            <a:pPr algn="just">
              <a:lnSpc>
                <a:spcPts val="1900"/>
              </a:lnSpc>
              <a:buFont typeface="Arial"/>
              <a:buChar char="•"/>
              <a:defRPr/>
            </a:pPr>
            <a:endParaRPr lang="de-DE" sz="1400">
              <a:latin typeface="Calibri" panose="020F0502020204030204" pitchFamily="34" charset="0"/>
              <a:cs typeface="Calibri" panose="020F0502020204030204" pitchFamily="34" charset="0"/>
            </a:endParaRPr>
          </a:p>
          <a:p>
            <a:pPr algn="just">
              <a:lnSpc>
                <a:spcPts val="1900"/>
              </a:lnSpc>
              <a:buFont typeface="Arial"/>
              <a:buChar char="•"/>
              <a:defRPr/>
            </a:pPr>
            <a:endParaRPr lang="de-DE" sz="1400">
              <a:latin typeface="Calibri" panose="020F0502020204030204" pitchFamily="34" charset="0"/>
              <a:cs typeface="Calibri" panose="020F0502020204030204" pitchFamily="34" charset="0"/>
            </a:endParaRPr>
          </a:p>
          <a:p>
            <a:pPr algn="just">
              <a:lnSpc>
                <a:spcPts val="1900"/>
              </a:lnSpc>
              <a:buFont typeface="Arial"/>
              <a:buChar char="•"/>
              <a:defRPr/>
            </a:pPr>
            <a:endParaRPr lang="de-DE" sz="1400">
              <a:latin typeface="Calibri" panose="020F0502020204030204" pitchFamily="34" charset="0"/>
              <a:cs typeface="Calibri" panose="020F0502020204030204" pitchFamily="34" charset="0"/>
            </a:endParaRPr>
          </a:p>
          <a:p>
            <a:pPr algn="just">
              <a:lnSpc>
                <a:spcPts val="1900"/>
              </a:lnSpc>
              <a:buFont typeface="Arial"/>
              <a:buChar char="•"/>
              <a:defRPr/>
            </a:pPr>
            <a:endParaRPr lang="de-DE" sz="1400">
              <a:latin typeface="Calibri" panose="020F0502020204030204" pitchFamily="34" charset="0"/>
              <a:cs typeface="Calibri" panose="020F0502020204030204" pitchFamily="34" charset="0"/>
            </a:endParaRPr>
          </a:p>
          <a:p>
            <a:pPr algn="just">
              <a:lnSpc>
                <a:spcPts val="1900"/>
              </a:lnSpc>
              <a:buFont typeface="Arial"/>
              <a:buChar char="•"/>
              <a:defRPr/>
            </a:pPr>
            <a:endParaRPr lang="de-DE" sz="1400">
              <a:latin typeface="Calibri" panose="020F0502020204030204" pitchFamily="34" charset="0"/>
              <a:cs typeface="Calibri" panose="020F0502020204030204" pitchFamily="34" charset="0"/>
            </a:endParaRPr>
          </a:p>
          <a:p>
            <a:pPr algn="just">
              <a:lnSpc>
                <a:spcPts val="1900"/>
              </a:lnSpc>
              <a:buFont typeface="Arial"/>
              <a:buChar char="•"/>
              <a:defRPr/>
            </a:pPr>
            <a:endParaRPr lang="de-DE" sz="1400">
              <a:latin typeface="Calibri" panose="020F0502020204030204" pitchFamily="34" charset="0"/>
              <a:cs typeface="Calibri" panose="020F0502020204030204" pitchFamily="34" charset="0"/>
            </a:endParaRPr>
          </a:p>
          <a:p>
            <a:pPr algn="just">
              <a:lnSpc>
                <a:spcPts val="1900"/>
              </a:lnSpc>
              <a:buFont typeface="Arial"/>
              <a:buChar char="•"/>
              <a:defRPr/>
            </a:pPr>
            <a:endParaRPr lang="de-DE" sz="1400">
              <a:latin typeface="Calibri" panose="020F0502020204030204" pitchFamily="34" charset="0"/>
              <a:cs typeface="Calibri" panose="020F0502020204030204" pitchFamily="34" charset="0"/>
            </a:endParaRPr>
          </a:p>
          <a:p>
            <a:pPr algn="just">
              <a:lnSpc>
                <a:spcPts val="1900"/>
              </a:lnSpc>
              <a:buFont typeface="Arial"/>
              <a:buChar char="•"/>
              <a:defRPr/>
            </a:pPr>
            <a:endParaRPr lang="de-DE" sz="1400">
              <a:latin typeface="Calibri"/>
              <a:ea typeface="Calibri"/>
              <a:cs typeface="Calibri"/>
            </a:endParaRPr>
          </a:p>
          <a:p>
            <a:pPr algn="just">
              <a:lnSpc>
                <a:spcPts val="1900"/>
              </a:lnSpc>
              <a:buFont typeface="Arial"/>
              <a:buChar char="•"/>
              <a:defRPr/>
            </a:pPr>
            <a:endParaRPr lang="de-DE" sz="1400">
              <a:latin typeface="Calibri"/>
              <a:ea typeface="Calibri"/>
              <a:cs typeface="Calibri"/>
            </a:endParaRPr>
          </a:p>
          <a:p>
            <a:pPr algn="just">
              <a:lnSpc>
                <a:spcPts val="1900"/>
              </a:lnSpc>
              <a:buFont typeface="Arial"/>
              <a:buChar char="•"/>
              <a:defRPr/>
            </a:pPr>
            <a:endParaRPr lang="de-DE" sz="1400">
              <a:latin typeface="Calibri"/>
              <a:ea typeface="Calibri"/>
              <a:cs typeface="Calibri"/>
            </a:endParaRPr>
          </a:p>
          <a:p>
            <a:pPr>
              <a:buFont typeface="Arial"/>
              <a:buChar char="•"/>
              <a:defRPr/>
            </a:pPr>
            <a:endParaRPr lang="de-DE" sz="2000">
              <a:latin typeface="Arial" panose="020B0604020202020204" pitchFamily="34" charset="0"/>
              <a:cs typeface="Arial" panose="020B0604020202020204" pitchFamily="34" charset="0"/>
            </a:endParaRPr>
          </a:p>
          <a:p>
            <a:pPr algn="just">
              <a:lnSpc>
                <a:spcPct val="150000"/>
              </a:lnSpc>
              <a:buFont typeface="Arial"/>
              <a:buChar char="•"/>
              <a:defRPr/>
            </a:pPr>
            <a:endParaRPr lang="de-DE" sz="1800">
              <a:latin typeface="Calibri"/>
              <a:ea typeface="Calibri"/>
              <a:cs typeface="Calibri"/>
            </a:endParaRPr>
          </a:p>
          <a:p>
            <a:pPr>
              <a:buFont typeface="Arial"/>
              <a:buChar char="•"/>
              <a:defRPr/>
            </a:pPr>
            <a:endParaRPr lang="de-DE" sz="2400">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421B2EC5-C2F3-AEE6-F66B-17D6B291E65E}"/>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5" name="Picture 2">
            <a:extLst>
              <a:ext uri="{FF2B5EF4-FFF2-40B4-BE49-F238E27FC236}">
                <a16:creationId xmlns:a16="http://schemas.microsoft.com/office/drawing/2014/main" id="{F07B651E-1C6A-1832-4CE9-90236514C9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sp>
        <p:nvSpPr>
          <p:cNvPr id="6" name="Inhaltsplatzhalter 2">
            <a:extLst>
              <a:ext uri="{FF2B5EF4-FFF2-40B4-BE49-F238E27FC236}">
                <a16:creationId xmlns:a16="http://schemas.microsoft.com/office/drawing/2014/main" id="{A9120D0A-E7D0-5D31-974E-85A6405ED9B3}"/>
              </a:ext>
            </a:extLst>
          </p:cNvPr>
          <p:cNvSpPr txBox="1">
            <a:spLocks/>
          </p:cNvSpPr>
          <p:nvPr/>
        </p:nvSpPr>
        <p:spPr>
          <a:xfrm>
            <a:off x="733595" y="5475963"/>
            <a:ext cx="7914243" cy="1376185"/>
          </a:xfrm>
          <a:prstGeom prst="rect">
            <a:avLst/>
          </a:prstGeom>
        </p:spPr>
        <p:txBody>
          <a:bodyPr lIns="91440" tIns="45720" rIns="91440" bIns="45720" anchor="t"/>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defRPr/>
            </a:pPr>
            <a:endParaRPr lang="de-DE" sz="1400" b="1">
              <a:latin typeface="Calibri"/>
              <a:ea typeface="Calibri"/>
              <a:cs typeface="Calibri"/>
            </a:endParaRPr>
          </a:p>
          <a:p>
            <a:pPr algn="just">
              <a:lnSpc>
                <a:spcPct val="150000"/>
              </a:lnSpc>
              <a:buFont typeface="Arial"/>
              <a:buChar char="•"/>
              <a:defRPr/>
            </a:pPr>
            <a:endParaRPr lang="de-DE" sz="1400">
              <a:latin typeface="Calibri"/>
              <a:ea typeface="Calibri"/>
              <a:cs typeface="Calibri"/>
            </a:endParaRPr>
          </a:p>
          <a:p>
            <a:pPr algn="just">
              <a:lnSpc>
                <a:spcPct val="150000"/>
              </a:lnSpc>
              <a:buFont typeface="Arial"/>
              <a:buChar char="•"/>
              <a:defRPr/>
            </a:pPr>
            <a:endParaRPr lang="de-DE" sz="1400">
              <a:latin typeface="Calibri"/>
              <a:ea typeface="Calibri"/>
              <a:cs typeface="Calibri"/>
            </a:endParaRPr>
          </a:p>
          <a:p>
            <a:pPr>
              <a:buFont typeface="Arial"/>
              <a:buChar char="•"/>
              <a:defRPr/>
            </a:pPr>
            <a:endParaRPr lang="de-DE" sz="2400">
              <a:latin typeface="Arial" panose="020B0604020202020204" pitchFamily="34" charset="0"/>
              <a:cs typeface="Arial" panose="020B0604020202020204" pitchFamily="34" charset="0"/>
            </a:endParaRPr>
          </a:p>
        </p:txBody>
      </p:sp>
      <p:sp>
        <p:nvSpPr>
          <p:cNvPr id="4" name="Textfeld 4">
            <a:extLst>
              <a:ext uri="{FF2B5EF4-FFF2-40B4-BE49-F238E27FC236}">
                <a16:creationId xmlns:a16="http://schemas.microsoft.com/office/drawing/2014/main" id="{A5554848-6B59-1F99-2E55-D5962EF834CB}"/>
              </a:ext>
            </a:extLst>
          </p:cNvPr>
          <p:cNvSpPr txBox="1"/>
          <p:nvPr/>
        </p:nvSpPr>
        <p:spPr>
          <a:xfrm>
            <a:off x="673114" y="1225133"/>
            <a:ext cx="7841848" cy="3836948"/>
          </a:xfrm>
          <a:prstGeom prst="rect">
            <a:avLst/>
          </a:prstGeom>
          <a:solidFill>
            <a:schemeClr val="bg1"/>
          </a:solidFill>
          <a:ln>
            <a:solidFill>
              <a:schemeClr val="bg1">
                <a:lumMod val="50000"/>
              </a:schemeClr>
            </a:solidFill>
          </a:ln>
        </p:spPr>
        <p:txBody>
          <a:bodyPr wrap="square" lIns="91440" tIns="45720" rIns="91440" bIns="45720" rtlCol="0" anchor="t">
            <a:spAutoFit/>
          </a:bodyPr>
          <a:lstStyle/>
          <a:p>
            <a:pPr marL="285750" indent="-285750" algn="just">
              <a:lnSpc>
                <a:spcPts val="1900"/>
              </a:lnSpc>
              <a:spcAft>
                <a:spcPts val="600"/>
              </a:spcAft>
              <a:buFont typeface="Arial" panose="020B0604020202020204" pitchFamily="34" charset="0"/>
              <a:buChar char="•"/>
              <a:defRPr/>
            </a:pPr>
            <a:r>
              <a:rPr lang="de-DE" sz="1400" b="1" dirty="0">
                <a:latin typeface="Calibri"/>
                <a:ea typeface="Calibri"/>
                <a:cs typeface="Calibri"/>
              </a:rPr>
              <a:t>Mitgliedskörperschaften</a:t>
            </a:r>
            <a:r>
              <a:rPr lang="de-DE" sz="1400" dirty="0">
                <a:latin typeface="Calibri"/>
                <a:ea typeface="Calibri"/>
                <a:cs typeface="Calibri"/>
              </a:rPr>
              <a:t> (</a:t>
            </a:r>
            <a:r>
              <a:rPr lang="de-DE" sz="1400" dirty="0" err="1">
                <a:latin typeface="Calibri"/>
                <a:ea typeface="Calibri"/>
                <a:cs typeface="Calibri"/>
              </a:rPr>
              <a:t>Str.Nr</a:t>
            </a:r>
            <a:r>
              <a:rPr lang="de-DE" sz="1400" dirty="0">
                <a:latin typeface="Calibri"/>
                <a:ea typeface="Calibri"/>
                <a:cs typeface="Calibri"/>
              </a:rPr>
              <a:t>, Bezeichnung)</a:t>
            </a:r>
            <a:endParaRPr lang="en-US" dirty="0"/>
          </a:p>
          <a:p>
            <a:pPr marL="285750" indent="-285750" algn="just">
              <a:spcAft>
                <a:spcPts val="600"/>
              </a:spcAft>
              <a:buFont typeface="Arial" panose="020B0604020202020204" pitchFamily="34" charset="0"/>
              <a:buChar char="•"/>
              <a:defRPr/>
            </a:pPr>
            <a:r>
              <a:rPr lang="de-DE" sz="1400" dirty="0">
                <a:latin typeface="Calibri"/>
                <a:ea typeface="Calibri"/>
                <a:cs typeface="Calibri"/>
              </a:rPr>
              <a:t>Anzahl der </a:t>
            </a:r>
            <a:r>
              <a:rPr lang="de-DE" sz="1400" b="1" dirty="0">
                <a:latin typeface="Calibri"/>
                <a:ea typeface="Calibri"/>
                <a:cs typeface="Calibri"/>
              </a:rPr>
              <a:t>Freiwilligen im Freiwilligenregister</a:t>
            </a:r>
            <a:r>
              <a:rPr lang="de-DE" sz="1400" dirty="0">
                <a:latin typeface="Calibri"/>
                <a:ea typeface="Calibri"/>
                <a:cs typeface="Calibri"/>
              </a:rPr>
              <a:t>, der </a:t>
            </a:r>
            <a:r>
              <a:rPr lang="de-DE" sz="1400" b="1" dirty="0">
                <a:latin typeface="Calibri"/>
                <a:ea typeface="Calibri"/>
                <a:cs typeface="Calibri"/>
              </a:rPr>
              <a:t>Angestellten</a:t>
            </a:r>
            <a:r>
              <a:rPr lang="de-DE" sz="1400" dirty="0">
                <a:latin typeface="Calibri"/>
                <a:ea typeface="Calibri"/>
                <a:cs typeface="Calibri"/>
              </a:rPr>
              <a:t> und der </a:t>
            </a:r>
            <a:r>
              <a:rPr lang="de-DE" sz="1400" b="1" dirty="0">
                <a:latin typeface="Calibri"/>
                <a:ea typeface="Calibri"/>
                <a:cs typeface="Calibri"/>
              </a:rPr>
              <a:t>Freiwilligen von Mitgliedskörperschaften</a:t>
            </a:r>
            <a:r>
              <a:rPr lang="de-DE" sz="1400" dirty="0">
                <a:latin typeface="Calibri"/>
                <a:ea typeface="Calibri"/>
                <a:cs typeface="Calibri"/>
              </a:rPr>
              <a:t>, denen der Verein sich bedient</a:t>
            </a:r>
            <a:endParaRPr lang="en-US" sz="1400" dirty="0">
              <a:latin typeface="Calibri"/>
              <a:ea typeface="Calibri"/>
              <a:cs typeface="Calibri"/>
            </a:endParaRPr>
          </a:p>
          <a:p>
            <a:pPr marL="285750" indent="-285750" algn="just">
              <a:spcAft>
                <a:spcPts val="600"/>
              </a:spcAft>
              <a:buFont typeface="Arial" panose="020B0604020202020204" pitchFamily="34" charset="0"/>
              <a:buChar char="•"/>
              <a:defRPr/>
            </a:pPr>
            <a:r>
              <a:rPr lang="de-DE" sz="1400" b="1" dirty="0">
                <a:latin typeface="Calibri"/>
                <a:ea typeface="Calibri"/>
                <a:cs typeface="Calibri"/>
              </a:rPr>
              <a:t>Gewerbliche oder nicht gewerbliche </a:t>
            </a:r>
            <a:r>
              <a:rPr lang="de-DE" sz="1400" dirty="0">
                <a:latin typeface="Calibri"/>
                <a:ea typeface="Calibri"/>
                <a:cs typeface="Calibri"/>
              </a:rPr>
              <a:t>Körperschaft (Achtung: gewerbliche Körperschaften können nicht eingetragen werden)</a:t>
            </a:r>
            <a:endParaRPr lang="en-US" sz="1400" dirty="0">
              <a:latin typeface="Calibri"/>
              <a:ea typeface="Calibri"/>
              <a:cs typeface="Calibri"/>
            </a:endParaRPr>
          </a:p>
          <a:p>
            <a:pPr marL="285750" indent="-285750" algn="just">
              <a:lnSpc>
                <a:spcPts val="1900"/>
              </a:lnSpc>
              <a:spcAft>
                <a:spcPts val="600"/>
              </a:spcAft>
              <a:buFont typeface="Arial" panose="020B0604020202020204" pitchFamily="34" charset="0"/>
              <a:buChar char="•"/>
              <a:defRPr/>
            </a:pPr>
            <a:r>
              <a:rPr lang="de-DE" sz="1400" b="1" dirty="0">
                <a:latin typeface="Calibri"/>
                <a:ea typeface="Calibri"/>
                <a:cs typeface="Calibri"/>
              </a:rPr>
              <a:t>Tätigkeiten von allgemeinem Interesse</a:t>
            </a:r>
            <a:r>
              <a:rPr lang="de-DE" sz="1400" dirty="0">
                <a:latin typeface="Calibri"/>
                <a:ea typeface="Calibri"/>
                <a:cs typeface="Calibri"/>
              </a:rPr>
              <a:t>, die der Verein ausübt (Achtung: Übereinstimmung mit Statut)</a:t>
            </a:r>
            <a:endParaRPr lang="en-US" sz="1400" dirty="0">
              <a:latin typeface="Calibri"/>
              <a:ea typeface="Calibri"/>
              <a:cs typeface="Calibri"/>
            </a:endParaRPr>
          </a:p>
          <a:p>
            <a:pPr marL="285750" indent="-285750" algn="just">
              <a:lnSpc>
                <a:spcPts val="1900"/>
              </a:lnSpc>
              <a:spcAft>
                <a:spcPts val="600"/>
              </a:spcAft>
              <a:buFont typeface="Arial" panose="020B0604020202020204" pitchFamily="34" charset="0"/>
              <a:buChar char="•"/>
              <a:defRPr/>
            </a:pPr>
            <a:r>
              <a:rPr lang="de-DE" sz="1400" b="1" dirty="0">
                <a:latin typeface="Calibri"/>
                <a:ea typeface="Calibri"/>
                <a:cs typeface="Calibri"/>
              </a:rPr>
              <a:t>weitere Tätigkeiten </a:t>
            </a:r>
            <a:r>
              <a:rPr lang="de-DE" sz="1400" dirty="0">
                <a:latin typeface="Calibri"/>
                <a:ea typeface="Calibri"/>
                <a:cs typeface="Calibri"/>
              </a:rPr>
              <a:t>laut Statut vorgesehen? Ja oder nein (Achtung: Übereinstimmung mit Statut)</a:t>
            </a:r>
            <a:endParaRPr lang="en-US" sz="1400" dirty="0">
              <a:latin typeface="Calibri"/>
              <a:ea typeface="Calibri"/>
              <a:cs typeface="Calibri"/>
            </a:endParaRPr>
          </a:p>
          <a:p>
            <a:pPr marL="285750" indent="-285750" algn="just">
              <a:lnSpc>
                <a:spcPts val="1900"/>
              </a:lnSpc>
              <a:spcAft>
                <a:spcPts val="600"/>
              </a:spcAft>
              <a:buFont typeface="Arial" panose="020B0604020202020204" pitchFamily="34" charset="0"/>
              <a:buChar char="•"/>
              <a:defRPr/>
            </a:pPr>
            <a:r>
              <a:rPr lang="de-DE" sz="1400" b="1" dirty="0">
                <a:latin typeface="Calibri"/>
                <a:ea typeface="Calibri"/>
                <a:cs typeface="Calibri"/>
              </a:rPr>
              <a:t>Organe des Vereines </a:t>
            </a:r>
            <a:r>
              <a:rPr lang="de-DE" sz="1400" dirty="0">
                <a:latin typeface="Calibri"/>
                <a:ea typeface="Calibri"/>
                <a:cs typeface="Calibri"/>
              </a:rPr>
              <a:t>(Datum der Bestellung, Bezeichnung, Anzahl Mitglieder)</a:t>
            </a:r>
            <a:endParaRPr lang="en-US" sz="1400" dirty="0">
              <a:latin typeface="Calibri"/>
              <a:ea typeface="Calibri"/>
              <a:cs typeface="Calibri"/>
            </a:endParaRPr>
          </a:p>
          <a:p>
            <a:pPr marL="285750" indent="-285750" algn="just">
              <a:spcAft>
                <a:spcPts val="600"/>
              </a:spcAft>
              <a:buFont typeface="Arial" panose="020B0604020202020204" pitchFamily="34" charset="0"/>
              <a:buChar char="•"/>
              <a:defRPr/>
            </a:pPr>
            <a:r>
              <a:rPr lang="de-DE" sz="1400" dirty="0">
                <a:latin typeface="Calibri"/>
                <a:ea typeface="Calibri"/>
                <a:cs typeface="Calibri"/>
              </a:rPr>
              <a:t>evtl. </a:t>
            </a:r>
            <a:r>
              <a:rPr lang="de-DE" sz="1400" b="1" dirty="0">
                <a:latin typeface="Calibri"/>
                <a:ea typeface="Calibri"/>
                <a:cs typeface="Calibri"/>
              </a:rPr>
              <a:t>Mitgliedschaft bei einem Vereinsnetzwerk oder anderen Körperschaften des Dritten Sektors </a:t>
            </a:r>
            <a:r>
              <a:rPr lang="de-DE" sz="1400" dirty="0">
                <a:latin typeface="Calibri"/>
                <a:ea typeface="Calibri"/>
                <a:cs typeface="Calibri"/>
              </a:rPr>
              <a:t>(wenn ja, muss jeweils eine Bestätigung beigelegt werden, die vom gesetzlichen Vertreter unterzeichnet ist)</a:t>
            </a:r>
            <a:endParaRPr lang="en-US" sz="1400" dirty="0">
              <a:latin typeface="Calibri"/>
              <a:ea typeface="Calibri"/>
              <a:cs typeface="Calibri"/>
            </a:endParaRPr>
          </a:p>
          <a:p>
            <a:pPr marL="285750" indent="-285750" algn="just">
              <a:spcAft>
                <a:spcPts val="600"/>
              </a:spcAft>
              <a:buFont typeface="Arial" panose="020B0604020202020204" pitchFamily="34" charset="0"/>
              <a:buChar char="•"/>
              <a:defRPr/>
            </a:pPr>
            <a:r>
              <a:rPr lang="de-DE" sz="1400" dirty="0">
                <a:latin typeface="Calibri"/>
                <a:ea typeface="Calibri"/>
                <a:cs typeface="Calibri"/>
              </a:rPr>
              <a:t>evtl. </a:t>
            </a:r>
            <a:r>
              <a:rPr lang="de-DE" sz="1400" b="1" dirty="0">
                <a:latin typeface="Calibri"/>
                <a:ea typeface="Calibri"/>
                <a:cs typeface="Calibri"/>
              </a:rPr>
              <a:t>Rechtspersönlichkeit</a:t>
            </a:r>
            <a:r>
              <a:rPr lang="de-DE" sz="1400" dirty="0">
                <a:latin typeface="Calibri"/>
                <a:ea typeface="Calibri"/>
                <a:cs typeface="Calibri"/>
              </a:rPr>
              <a:t> (wenn ja, anerkennende Körperschaft, Datum und </a:t>
            </a:r>
            <a:r>
              <a:rPr lang="de-DE" sz="1400" dirty="0" err="1">
                <a:latin typeface="Calibri"/>
                <a:ea typeface="Calibri"/>
                <a:cs typeface="Calibri"/>
              </a:rPr>
              <a:t>Dekretnummer</a:t>
            </a:r>
            <a:r>
              <a:rPr lang="de-DE" sz="1400" dirty="0">
                <a:latin typeface="Calibri"/>
                <a:ea typeface="Calibri"/>
                <a:cs typeface="Calibri"/>
              </a:rPr>
              <a:t> der Anerkennung, Mindestvermögen)</a:t>
            </a:r>
            <a:endParaRPr lang="en-US" sz="1400" dirty="0">
              <a:latin typeface="Calibri"/>
              <a:ea typeface="Calibri"/>
              <a:cs typeface="Calibri"/>
            </a:endParaRPr>
          </a:p>
          <a:p>
            <a:pPr marL="285750" indent="-285750" algn="just">
              <a:buFont typeface="Arial" panose="020B0604020202020204" pitchFamily="34" charset="0"/>
              <a:buChar char="•"/>
              <a:defRPr/>
            </a:pPr>
            <a:r>
              <a:rPr lang="de-DE" sz="1400" dirty="0">
                <a:latin typeface="Calibri"/>
                <a:ea typeface="Calibri"/>
                <a:cs typeface="Calibri"/>
              </a:rPr>
              <a:t>Datum und </a:t>
            </a:r>
            <a:r>
              <a:rPr lang="de-DE" sz="1400" dirty="0" err="1">
                <a:latin typeface="Calibri"/>
                <a:ea typeface="Calibri"/>
                <a:cs typeface="Calibri"/>
              </a:rPr>
              <a:t>Dekretnummer</a:t>
            </a:r>
            <a:r>
              <a:rPr lang="de-DE" sz="1400" dirty="0">
                <a:latin typeface="Calibri"/>
                <a:ea typeface="Calibri"/>
                <a:cs typeface="Calibri"/>
              </a:rPr>
              <a:t> der </a:t>
            </a:r>
            <a:r>
              <a:rPr lang="de-DE" sz="1400" b="1" dirty="0">
                <a:latin typeface="Calibri"/>
                <a:ea typeface="Calibri"/>
                <a:cs typeface="Calibri"/>
              </a:rPr>
              <a:t>Ersteintragung im vorherigen Landesregister</a:t>
            </a:r>
            <a:endParaRPr lang="en-US" sz="1400" b="1" dirty="0">
              <a:latin typeface="Calibri"/>
              <a:ea typeface="Calibri"/>
              <a:cs typeface="Calibri"/>
            </a:endParaRPr>
          </a:p>
        </p:txBody>
      </p:sp>
      <p:sp>
        <p:nvSpPr>
          <p:cNvPr id="16" name="Textfeld 4">
            <a:extLst>
              <a:ext uri="{FF2B5EF4-FFF2-40B4-BE49-F238E27FC236}">
                <a16:creationId xmlns:a16="http://schemas.microsoft.com/office/drawing/2014/main" id="{FED131EC-7FDB-15BF-896B-C19E74D7D121}"/>
              </a:ext>
            </a:extLst>
          </p:cNvPr>
          <p:cNvSpPr txBox="1"/>
          <p:nvPr/>
        </p:nvSpPr>
        <p:spPr>
          <a:xfrm>
            <a:off x="689163" y="5434348"/>
            <a:ext cx="7804377" cy="815608"/>
          </a:xfrm>
          <a:prstGeom prst="rect">
            <a:avLst/>
          </a:prstGeom>
          <a:solidFill>
            <a:schemeClr val="bg1"/>
          </a:solidFill>
          <a:ln>
            <a:solidFill>
              <a:schemeClr val="bg1">
                <a:lumMod val="50000"/>
              </a:schemeClr>
            </a:solidFill>
          </a:ln>
        </p:spPr>
        <p:txBody>
          <a:bodyPr wrap="square" lIns="91440" tIns="45720" rIns="91440" bIns="45720" rtlCol="0" anchor="t">
            <a:spAutoFit/>
          </a:bodyPr>
          <a:lstStyle/>
          <a:p>
            <a:pPr marL="285750" indent="-285750" algn="just">
              <a:spcAft>
                <a:spcPts val="600"/>
              </a:spcAft>
              <a:buFont typeface="Arial" panose="020B0604020202020204" pitchFamily="34" charset="0"/>
              <a:buChar char="•"/>
              <a:defRPr/>
            </a:pPr>
            <a:r>
              <a:rPr lang="de-DE" sz="1400" b="1" dirty="0">
                <a:latin typeface="Calibri"/>
                <a:ea typeface="Calibri"/>
                <a:cs typeface="Calibri"/>
              </a:rPr>
              <a:t>registrierte Satzung</a:t>
            </a:r>
          </a:p>
          <a:p>
            <a:pPr marL="285750" indent="-285750" algn="just">
              <a:buFont typeface="Arial" panose="020B0604020202020204" pitchFamily="34" charset="0"/>
              <a:buChar char="•"/>
              <a:defRPr/>
            </a:pPr>
            <a:r>
              <a:rPr lang="de-DE" sz="1400" b="1" dirty="0">
                <a:latin typeface="Calibri"/>
                <a:ea typeface="Calibri"/>
                <a:cs typeface="Calibri"/>
              </a:rPr>
              <a:t>Gründungsakt</a:t>
            </a:r>
            <a:r>
              <a:rPr lang="de-DE" sz="1400" dirty="0">
                <a:latin typeface="Calibri"/>
                <a:ea typeface="Calibri"/>
                <a:cs typeface="Calibri"/>
              </a:rPr>
              <a:t> (falls nicht mehr vorhanden oder nicht auffindbar, Ersatzerklärung im Sinne von Art. 46, 47 und 76 des DPR 445/2000)</a:t>
            </a:r>
            <a:endParaRPr lang="en-US" sz="1400" dirty="0">
              <a:latin typeface="Calibri"/>
              <a:ea typeface="Calibri"/>
              <a:cs typeface="Calibri"/>
            </a:endParaRPr>
          </a:p>
        </p:txBody>
      </p:sp>
      <p:sp>
        <p:nvSpPr>
          <p:cNvPr id="18" name="Textfeld 4">
            <a:extLst>
              <a:ext uri="{FF2B5EF4-FFF2-40B4-BE49-F238E27FC236}">
                <a16:creationId xmlns:a16="http://schemas.microsoft.com/office/drawing/2014/main" id="{FD0A2288-6ADE-E929-AA29-56D4AECCD409}"/>
              </a:ext>
            </a:extLst>
          </p:cNvPr>
          <p:cNvSpPr txBox="1"/>
          <p:nvPr/>
        </p:nvSpPr>
        <p:spPr>
          <a:xfrm>
            <a:off x="660347" y="880031"/>
            <a:ext cx="2860094" cy="322461"/>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marL="0" indent="0">
              <a:lnSpc>
                <a:spcPts val="1900"/>
              </a:lnSpc>
              <a:buFontTx/>
              <a:buNone/>
              <a:defRPr/>
            </a:pPr>
            <a:r>
              <a:rPr lang="de-DE" sz="1400">
                <a:latin typeface="Calibri"/>
                <a:ea typeface="Calibri"/>
                <a:cs typeface="Calibri"/>
              </a:rPr>
              <a:t>Bitte tragen Sie folgende </a:t>
            </a:r>
            <a:r>
              <a:rPr lang="de-DE" sz="1400" b="1" u="sng">
                <a:latin typeface="Calibri"/>
                <a:ea typeface="Calibri"/>
                <a:cs typeface="Calibri"/>
              </a:rPr>
              <a:t>Daten</a:t>
            </a:r>
            <a:r>
              <a:rPr lang="de-DE" sz="1400">
                <a:latin typeface="Calibri"/>
                <a:ea typeface="Calibri"/>
                <a:cs typeface="Calibri"/>
              </a:rPr>
              <a:t> ein:</a:t>
            </a:r>
          </a:p>
        </p:txBody>
      </p:sp>
      <p:sp>
        <p:nvSpPr>
          <p:cNvPr id="19" name="Textfeld 4">
            <a:extLst>
              <a:ext uri="{FF2B5EF4-FFF2-40B4-BE49-F238E27FC236}">
                <a16:creationId xmlns:a16="http://schemas.microsoft.com/office/drawing/2014/main" id="{8DC0F800-175D-0912-5E97-CEC16AA935A5}"/>
              </a:ext>
            </a:extLst>
          </p:cNvPr>
          <p:cNvSpPr txBox="1"/>
          <p:nvPr/>
        </p:nvSpPr>
        <p:spPr>
          <a:xfrm>
            <a:off x="675268" y="5108247"/>
            <a:ext cx="3185675" cy="307777"/>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marL="0" indent="0">
              <a:buNone/>
              <a:defRPr/>
            </a:pPr>
            <a:r>
              <a:rPr lang="de-DE" sz="1400">
                <a:latin typeface="Calibri"/>
                <a:ea typeface="Calibri"/>
                <a:cs typeface="Calibri"/>
              </a:rPr>
              <a:t>Bitte laden Sie folgende </a:t>
            </a:r>
            <a:r>
              <a:rPr lang="de-DE" sz="1400" b="1" u="sng">
                <a:latin typeface="Calibri"/>
                <a:ea typeface="Calibri"/>
                <a:cs typeface="Calibri"/>
              </a:rPr>
              <a:t>Anlagen</a:t>
            </a:r>
            <a:r>
              <a:rPr lang="de-DE" sz="1400">
                <a:latin typeface="Calibri"/>
                <a:ea typeface="Calibri"/>
                <a:cs typeface="Calibri"/>
              </a:rPr>
              <a:t> hoch:</a:t>
            </a:r>
            <a:endParaRPr lang="en-US" sz="1400">
              <a:latin typeface="Calibri"/>
              <a:ea typeface="Calibri"/>
              <a:cs typeface="Calibri"/>
            </a:endParaRPr>
          </a:p>
        </p:txBody>
      </p:sp>
      <p:sp>
        <p:nvSpPr>
          <p:cNvPr id="7" name="Rechteck 6">
            <a:extLst>
              <a:ext uri="{FF2B5EF4-FFF2-40B4-BE49-F238E27FC236}">
                <a16:creationId xmlns:a16="http://schemas.microsoft.com/office/drawing/2014/main" id="{D927C64A-FCFD-0038-8076-6172661F06CF}"/>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-49-</a:t>
            </a:r>
            <a:endParaRPr lang="de-DE"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FF02E-18AA-2E96-6B49-110CBE942AB6}"/>
            </a:ext>
          </a:extLst>
        </p:cNvPr>
        <p:cNvGrpSpPr/>
        <p:nvPr/>
      </p:nvGrpSpPr>
      <p:grpSpPr>
        <a:xfrm>
          <a:off x="0" y="0"/>
          <a:ext cx="0" cy="0"/>
          <a:chOff x="0" y="0"/>
          <a:chExt cx="0" cy="0"/>
        </a:xfrm>
      </p:grpSpPr>
      <p:sp>
        <p:nvSpPr>
          <p:cNvPr id="18434" name="Titel 1">
            <a:extLst>
              <a:ext uri="{FF2B5EF4-FFF2-40B4-BE49-F238E27FC236}">
                <a16:creationId xmlns:a16="http://schemas.microsoft.com/office/drawing/2014/main" id="{F034BB2E-C405-F088-946C-46DA17A55325}"/>
              </a:ext>
            </a:extLst>
          </p:cNvPr>
          <p:cNvSpPr>
            <a:spLocks noGrp="1" noChangeArrowheads="1"/>
          </p:cNvSpPr>
          <p:nvPr>
            <p:ph type="title"/>
          </p:nvPr>
        </p:nvSpPr>
        <p:spPr bwMode="auto">
          <a:xfrm>
            <a:off x="628650" y="365125"/>
            <a:ext cx="7886700" cy="615950"/>
          </a:xfrm>
          <a:solidFill>
            <a:srgbClr val="FFB3B3"/>
          </a:solidFill>
        </p:spPr>
        <p:txBody>
          <a:bodyPr vert="horz" wrap="square" lIns="91440" tIns="45720" rIns="91440" bIns="45720" numCol="1" anchor="t" anchorCtr="0" compatLnSpc="1">
            <a:prstTxWarp prst="textNoShape">
              <a:avLst/>
            </a:prstTxWarp>
          </a:bodyPr>
          <a:lstStyle/>
          <a:p>
            <a:pPr>
              <a:defRPr/>
            </a:pPr>
            <a:r>
              <a:rPr lang="de-DE" sz="2400">
                <a:latin typeface="Calibri"/>
                <a:ea typeface="Calibri"/>
                <a:cs typeface="Calibri"/>
              </a:rPr>
              <a:t>4. Wie kann ich die Verpflichtungen im </a:t>
            </a:r>
            <a:r>
              <a:rPr lang="de-DE" sz="2400" err="1">
                <a:latin typeface="Calibri"/>
                <a:ea typeface="Calibri"/>
                <a:cs typeface="Calibri"/>
              </a:rPr>
              <a:t>Runts</a:t>
            </a:r>
            <a:r>
              <a:rPr lang="de-DE" sz="2400">
                <a:latin typeface="Calibri"/>
                <a:ea typeface="Calibri"/>
                <a:cs typeface="Calibri"/>
              </a:rPr>
              <a:t>-Portal erfüllen?</a:t>
            </a:r>
            <a:endParaRPr lang="en-US"/>
          </a:p>
        </p:txBody>
      </p:sp>
      <p:sp>
        <p:nvSpPr>
          <p:cNvPr id="3" name="Inhaltsplatzhalter 2">
            <a:extLst>
              <a:ext uri="{FF2B5EF4-FFF2-40B4-BE49-F238E27FC236}">
                <a16:creationId xmlns:a16="http://schemas.microsoft.com/office/drawing/2014/main" id="{958FDF64-243E-9063-C10A-C6A6A4A902FE}"/>
              </a:ext>
            </a:extLst>
          </p:cNvPr>
          <p:cNvSpPr>
            <a:spLocks noGrp="1"/>
          </p:cNvSpPr>
          <p:nvPr>
            <p:ph idx="1"/>
          </p:nvPr>
        </p:nvSpPr>
        <p:spPr>
          <a:xfrm>
            <a:off x="616681" y="1079320"/>
            <a:ext cx="7886700" cy="4596439"/>
          </a:xfrm>
        </p:spPr>
        <p:txBody>
          <a:bodyPr lIns="91440" tIns="45720" rIns="91440" bIns="45720" anchor="t"/>
          <a:lstStyle/>
          <a:p>
            <a:pPr marL="0" indent="0" algn="ctr">
              <a:lnSpc>
                <a:spcPct val="150000"/>
              </a:lnSpc>
              <a:buFontTx/>
              <a:buNone/>
              <a:defRPr/>
            </a:pPr>
            <a:endParaRPr lang="de-DE" sz="1400" b="1">
              <a:latin typeface="Calibri"/>
              <a:ea typeface="Calibri"/>
              <a:cs typeface="Calibri"/>
            </a:endParaRPr>
          </a:p>
          <a:p>
            <a:pPr algn="just">
              <a:lnSpc>
                <a:spcPct val="150000"/>
              </a:lnSpc>
              <a:spcBef>
                <a:spcPts val="20"/>
              </a:spcBef>
              <a:defRPr/>
            </a:pPr>
            <a:endParaRPr lang="de-DE" sz="1400" b="1">
              <a:latin typeface="Calibri"/>
              <a:ea typeface="Calibri"/>
              <a:cs typeface="Calibri"/>
            </a:endParaRPr>
          </a:p>
          <a:p>
            <a:pPr algn="just">
              <a:lnSpc>
                <a:spcPct val="150000"/>
              </a:lnSpc>
              <a:spcBef>
                <a:spcPts val="20"/>
              </a:spcBef>
              <a:defRPr/>
            </a:pPr>
            <a:endParaRPr lang="de-DE" sz="1400">
              <a:latin typeface="Calibri"/>
              <a:ea typeface="Calibri"/>
              <a:cs typeface="Calibri"/>
            </a:endParaRPr>
          </a:p>
          <a:p>
            <a:pPr algn="just">
              <a:lnSpc>
                <a:spcPct val="150000"/>
              </a:lnSpc>
              <a:spcBef>
                <a:spcPts val="20"/>
              </a:spcBef>
              <a:buFontTx/>
              <a:buChar char="•"/>
              <a:defRPr/>
            </a:pPr>
            <a:endParaRPr lang="de-DE" sz="1400">
              <a:latin typeface="Calibri"/>
              <a:ea typeface="Calibri"/>
              <a:cs typeface="Calibri"/>
            </a:endParaRPr>
          </a:p>
          <a:p>
            <a:pPr algn="just">
              <a:lnSpc>
                <a:spcPct val="150000"/>
              </a:lnSpc>
              <a:buFontTx/>
              <a:buChar char="-"/>
              <a:defRPr/>
            </a:pPr>
            <a:endParaRPr lang="de-DE" sz="1400">
              <a:latin typeface="Calibri"/>
              <a:ea typeface="Calibri"/>
              <a:cs typeface="Calibri"/>
            </a:endParaRPr>
          </a:p>
          <a:p>
            <a:pPr marL="0" indent="0" algn="just">
              <a:lnSpc>
                <a:spcPct val="150000"/>
              </a:lnSpc>
              <a:buFontTx/>
              <a:buNone/>
              <a:defRPr/>
            </a:pPr>
            <a:endParaRPr lang="de-DE" sz="1400" b="1">
              <a:latin typeface="Calibri" panose="020F0502020204030204" pitchFamily="34" charset="0"/>
              <a:ea typeface="Calibri"/>
              <a:cs typeface="Calibri" panose="020F0502020204030204" pitchFamily="34" charset="0"/>
            </a:endParaRPr>
          </a:p>
          <a:p>
            <a:pPr>
              <a:buFontTx/>
              <a:buChar char="-"/>
              <a:defRPr/>
            </a:pPr>
            <a:endParaRPr lang="de-DE" sz="2000">
              <a:latin typeface="Arial" panose="020B0604020202020204" pitchFamily="34" charset="0"/>
              <a:cs typeface="Arial" panose="020B0604020202020204" pitchFamily="34" charset="0"/>
            </a:endParaRPr>
          </a:p>
          <a:p>
            <a:pPr>
              <a:buFontTx/>
              <a:buChar char="-"/>
              <a:defRPr/>
            </a:pPr>
            <a:endParaRPr lang="de-DE" sz="2400">
              <a:latin typeface="Arial" panose="020B0604020202020204" pitchFamily="34" charset="0"/>
              <a:cs typeface="Arial" panose="020B0604020202020204" pitchFamily="34" charset="0"/>
            </a:endParaRPr>
          </a:p>
          <a:p>
            <a:pPr>
              <a:buFontTx/>
              <a:buChar char="-"/>
              <a:defRPr/>
            </a:pPr>
            <a:endParaRPr lang="de-DE" sz="2400">
              <a:latin typeface="Arial" panose="020B0604020202020204" pitchFamily="34" charset="0"/>
              <a:cs typeface="Arial" panose="020B0604020202020204" pitchFamily="34" charset="0"/>
            </a:endParaRPr>
          </a:p>
          <a:p>
            <a:pPr>
              <a:buFontTx/>
              <a:buChar char="-"/>
              <a:defRPr/>
            </a:pPr>
            <a:endParaRPr lang="de-DE" sz="2400">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342720D7-E8DD-BE30-C4F8-B1A693B37317}"/>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36633EEC-0BDD-1890-DABC-A9AAC4B2F3A0}"/>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6" name="Picture 2">
            <a:extLst>
              <a:ext uri="{FF2B5EF4-FFF2-40B4-BE49-F238E27FC236}">
                <a16:creationId xmlns:a16="http://schemas.microsoft.com/office/drawing/2014/main" id="{12912356-DAB3-85F6-AFC8-27EE49DFB3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4">
            <a:extLst>
              <a:ext uri="{FF2B5EF4-FFF2-40B4-BE49-F238E27FC236}">
                <a16:creationId xmlns:a16="http://schemas.microsoft.com/office/drawing/2014/main" id="{74BA602E-86A9-A48E-0360-A587316A96E0}"/>
              </a:ext>
            </a:extLst>
          </p:cNvPr>
          <p:cNvSpPr txBox="1"/>
          <p:nvPr/>
        </p:nvSpPr>
        <p:spPr>
          <a:xfrm>
            <a:off x="909679" y="1192913"/>
            <a:ext cx="7461483" cy="374461"/>
          </a:xfrm>
          <a:prstGeom prst="rect">
            <a:avLst/>
          </a:prstGeom>
          <a:solidFill>
            <a:srgbClr val="FFEFEF"/>
          </a:solidFill>
          <a:ln>
            <a:solidFill>
              <a:schemeClr val="bg1">
                <a:lumMod val="50000"/>
              </a:schemeClr>
            </a:solidFill>
          </a:ln>
        </p:spPr>
        <p:txBody>
          <a:bodyPr wrap="square" lIns="91440" tIns="45720" rIns="91440" bIns="45720" rtlCol="0" anchor="t">
            <a:spAutoFit/>
          </a:bodyPr>
          <a:lstStyle/>
          <a:p>
            <a:pPr algn="ctr">
              <a:lnSpc>
                <a:spcPts val="2300"/>
              </a:lnSpc>
              <a:spcBef>
                <a:spcPts val="0"/>
              </a:spcBef>
              <a:defRPr/>
            </a:pPr>
            <a:r>
              <a:rPr lang="de-DE" sz="1800" b="1">
                <a:latin typeface="Calibri"/>
                <a:ea typeface="Calibri"/>
                <a:cs typeface="Calibri"/>
                <a:sym typeface="Wingdings" panose="05000000000000000000" pitchFamily="2" charset="2"/>
              </a:rPr>
              <a:t>Jährliche Verpflichtung</a:t>
            </a:r>
            <a:endParaRPr lang="de-DE" sz="1800">
              <a:latin typeface="Calibri"/>
              <a:ea typeface="Calibri"/>
              <a:cs typeface="Calibri"/>
            </a:endParaRPr>
          </a:p>
        </p:txBody>
      </p:sp>
      <p:sp>
        <p:nvSpPr>
          <p:cNvPr id="10" name="Textfeld 4">
            <a:extLst>
              <a:ext uri="{FF2B5EF4-FFF2-40B4-BE49-F238E27FC236}">
                <a16:creationId xmlns:a16="http://schemas.microsoft.com/office/drawing/2014/main" id="{02841893-62A5-12E7-4E40-7E8EC0B76E98}"/>
              </a:ext>
            </a:extLst>
          </p:cNvPr>
          <p:cNvSpPr txBox="1"/>
          <p:nvPr/>
        </p:nvSpPr>
        <p:spPr>
          <a:xfrm>
            <a:off x="907205" y="4283754"/>
            <a:ext cx="7461483" cy="984885"/>
          </a:xfrm>
          <a:prstGeom prst="rect">
            <a:avLst/>
          </a:prstGeom>
          <a:solidFill>
            <a:schemeClr val="bg1"/>
          </a:solidFill>
          <a:ln>
            <a:solidFill>
              <a:schemeClr val="bg1">
                <a:lumMod val="50000"/>
              </a:schemeClr>
            </a:solidFill>
          </a:ln>
        </p:spPr>
        <p:txBody>
          <a:bodyPr wrap="square" lIns="91440" tIns="45720" rIns="91440" bIns="45720" rtlCol="0" anchor="t">
            <a:spAutoFit/>
          </a:bodyPr>
          <a:lstStyle/>
          <a:p>
            <a:pPr>
              <a:spcBef>
                <a:spcPts val="0"/>
              </a:spcBef>
              <a:spcAft>
                <a:spcPts val="0"/>
              </a:spcAft>
              <a:defRPr/>
            </a:pPr>
            <a:r>
              <a:rPr lang="de-DE" sz="1600" b="1">
                <a:latin typeface="Calibri"/>
                <a:ea typeface="Calibri"/>
                <a:cs typeface="Calibri"/>
              </a:rPr>
              <a:t>→ Wann?</a:t>
            </a:r>
            <a:endParaRPr lang="en-US" sz="1600" b="1">
              <a:latin typeface="Calibri"/>
              <a:ea typeface="Calibri"/>
              <a:cs typeface="Calibri"/>
            </a:endParaRPr>
          </a:p>
          <a:p>
            <a:pPr>
              <a:spcBef>
                <a:spcPts val="0"/>
              </a:spcBef>
              <a:spcAft>
                <a:spcPts val="0"/>
              </a:spcAft>
              <a:defRPr/>
            </a:pPr>
            <a:endParaRPr lang="de-DE" sz="1000" b="1">
              <a:latin typeface="Calibri"/>
              <a:ea typeface="Calibri"/>
              <a:cs typeface="Calibri"/>
            </a:endParaRPr>
          </a:p>
          <a:p>
            <a:pPr marL="285750" indent="-285750">
              <a:spcBef>
                <a:spcPts val="0"/>
              </a:spcBef>
              <a:spcAft>
                <a:spcPts val="0"/>
              </a:spcAft>
              <a:buFont typeface="Arial"/>
              <a:buChar char="•"/>
              <a:defRPr/>
            </a:pPr>
            <a:r>
              <a:rPr lang="de-DE" sz="1600" b="1">
                <a:latin typeface="Calibri"/>
                <a:ea typeface="Calibri"/>
                <a:cs typeface="Calibri"/>
              </a:rPr>
              <a:t> </a:t>
            </a:r>
            <a:r>
              <a:rPr lang="de-DE" sz="1600">
                <a:latin typeface="Calibri"/>
                <a:ea typeface="Calibri"/>
                <a:cs typeface="Calibri"/>
              </a:rPr>
              <a:t>Innerhalb </a:t>
            </a:r>
            <a:r>
              <a:rPr lang="de-DE" sz="1600" b="1">
                <a:latin typeface="Calibri"/>
                <a:ea typeface="Calibri"/>
                <a:cs typeface="Calibri"/>
              </a:rPr>
              <a:t>30. Juni</a:t>
            </a:r>
            <a:endParaRPr lang="en-US" sz="1600" b="1">
              <a:latin typeface="Calibri"/>
              <a:ea typeface="Calibri"/>
              <a:cs typeface="Calibri"/>
            </a:endParaRPr>
          </a:p>
          <a:p>
            <a:pPr marL="285750" indent="-285750">
              <a:spcBef>
                <a:spcPts val="0"/>
              </a:spcBef>
              <a:spcAft>
                <a:spcPts val="0"/>
              </a:spcAft>
              <a:buFont typeface="Arial"/>
              <a:buChar char="•"/>
              <a:defRPr/>
            </a:pPr>
            <a:r>
              <a:rPr lang="de-DE" sz="1600" b="1">
                <a:latin typeface="Calibri"/>
                <a:ea typeface="Calibri"/>
                <a:cs typeface="Calibri"/>
              </a:rPr>
              <a:t> Bezugszeitpunkt </a:t>
            </a:r>
            <a:r>
              <a:rPr lang="de-DE" sz="1600">
                <a:latin typeface="Calibri"/>
                <a:ea typeface="Calibri"/>
                <a:cs typeface="Calibri"/>
              </a:rPr>
              <a:t>der Daten: </a:t>
            </a:r>
            <a:r>
              <a:rPr lang="de-DE" sz="1600" b="1">
                <a:latin typeface="Calibri"/>
                <a:ea typeface="Calibri"/>
                <a:cs typeface="Calibri"/>
              </a:rPr>
              <a:t>31.12 des Vorjahres</a:t>
            </a:r>
          </a:p>
        </p:txBody>
      </p:sp>
      <p:sp>
        <p:nvSpPr>
          <p:cNvPr id="8" name="Textfeld 4">
            <a:extLst>
              <a:ext uri="{FF2B5EF4-FFF2-40B4-BE49-F238E27FC236}">
                <a16:creationId xmlns:a16="http://schemas.microsoft.com/office/drawing/2014/main" id="{F662DE58-DF58-D312-7999-85EE6FF3F4C3}"/>
              </a:ext>
            </a:extLst>
          </p:cNvPr>
          <p:cNvSpPr txBox="1"/>
          <p:nvPr/>
        </p:nvSpPr>
        <p:spPr>
          <a:xfrm>
            <a:off x="910386" y="1716283"/>
            <a:ext cx="7461483" cy="300339"/>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algn="ctr">
              <a:lnSpc>
                <a:spcPts val="1600"/>
              </a:lnSpc>
              <a:spcBef>
                <a:spcPts val="0"/>
              </a:spcBef>
              <a:defRPr/>
            </a:pPr>
            <a:r>
              <a:rPr lang="de-DE" sz="1600" b="1">
                <a:latin typeface="Calibri"/>
                <a:ea typeface="Calibri"/>
                <a:cs typeface="Calibri"/>
              </a:rPr>
              <a:t>Aktualisierung der folgenden Daten im </a:t>
            </a:r>
            <a:r>
              <a:rPr lang="de-DE" sz="1600" b="1" err="1">
                <a:latin typeface="Calibri"/>
                <a:ea typeface="Calibri"/>
                <a:cs typeface="Calibri"/>
              </a:rPr>
              <a:t>Runts</a:t>
            </a:r>
            <a:r>
              <a:rPr lang="de-DE" sz="1600" b="1">
                <a:latin typeface="Calibri"/>
                <a:ea typeface="Calibri"/>
                <a:cs typeface="Calibri"/>
              </a:rPr>
              <a:t>-Portal, falls es Änderungen gegeben hat:</a:t>
            </a:r>
            <a:endParaRPr lang="de-DE" sz="1600">
              <a:latin typeface="Calibri"/>
              <a:ea typeface="Calibri"/>
              <a:cs typeface="Calibri"/>
            </a:endParaRPr>
          </a:p>
        </p:txBody>
      </p:sp>
      <p:sp>
        <p:nvSpPr>
          <p:cNvPr id="11" name="Textfeld 4">
            <a:extLst>
              <a:ext uri="{FF2B5EF4-FFF2-40B4-BE49-F238E27FC236}">
                <a16:creationId xmlns:a16="http://schemas.microsoft.com/office/drawing/2014/main" id="{5AF4FDC7-2DC5-671D-260B-17B8D968D4EE}"/>
              </a:ext>
            </a:extLst>
          </p:cNvPr>
          <p:cNvSpPr txBox="1"/>
          <p:nvPr/>
        </p:nvSpPr>
        <p:spPr>
          <a:xfrm>
            <a:off x="910385" y="5467914"/>
            <a:ext cx="7461483" cy="709425"/>
          </a:xfrm>
          <a:prstGeom prst="rect">
            <a:avLst/>
          </a:prstGeom>
          <a:solidFill>
            <a:schemeClr val="bg1"/>
          </a:solidFill>
          <a:ln>
            <a:solidFill>
              <a:schemeClr val="bg1">
                <a:lumMod val="50000"/>
              </a:schemeClr>
            </a:solidFill>
          </a:ln>
        </p:spPr>
        <p:txBody>
          <a:bodyPr wrap="square" lIns="91440" tIns="45720" rIns="91440" bIns="45720" rtlCol="0" anchor="t">
            <a:spAutoFit/>
          </a:bodyPr>
          <a:lstStyle/>
          <a:p>
            <a:pPr algn="just">
              <a:lnSpc>
                <a:spcPts val="1600"/>
              </a:lnSpc>
              <a:spcBef>
                <a:spcPts val="0"/>
              </a:spcBef>
              <a:defRPr/>
            </a:pPr>
            <a:r>
              <a:rPr lang="de-DE" sz="1600" b="1">
                <a:latin typeface="Calibri"/>
                <a:ea typeface="Calibri"/>
                <a:cs typeface="Calibri"/>
              </a:rPr>
              <a:t>→ Wie?</a:t>
            </a:r>
            <a:endParaRPr lang="en-US"/>
          </a:p>
          <a:p>
            <a:pPr algn="just">
              <a:lnSpc>
                <a:spcPts val="1600"/>
              </a:lnSpc>
              <a:spcBef>
                <a:spcPts val="0"/>
              </a:spcBef>
              <a:defRPr/>
            </a:pPr>
            <a:endParaRPr lang="de-DE" sz="1600" b="1">
              <a:latin typeface="Calibri"/>
              <a:ea typeface="Calibri"/>
              <a:cs typeface="Calibri"/>
            </a:endParaRPr>
          </a:p>
          <a:p>
            <a:pPr marL="285750" indent="-285750" algn="just">
              <a:lnSpc>
                <a:spcPts val="1600"/>
              </a:lnSpc>
              <a:spcBef>
                <a:spcPts val="0"/>
              </a:spcBef>
              <a:buFont typeface="Arial"/>
              <a:buChar char="•"/>
              <a:defRPr/>
            </a:pPr>
            <a:r>
              <a:rPr lang="de-DE" sz="1600">
                <a:latin typeface="Calibri"/>
                <a:ea typeface="Calibri"/>
                <a:cs typeface="Calibri"/>
              </a:rPr>
              <a:t>im</a:t>
            </a:r>
            <a:r>
              <a:rPr lang="de-DE" sz="1600" b="1">
                <a:latin typeface="Calibri"/>
                <a:ea typeface="Calibri"/>
                <a:cs typeface="Calibri"/>
              </a:rPr>
              <a:t> Runts-Portal </a:t>
            </a:r>
            <a:r>
              <a:rPr lang="de-DE" sz="1600">
                <a:latin typeface="Calibri"/>
                <a:ea typeface="Calibri"/>
                <a:cs typeface="Calibri"/>
              </a:rPr>
              <a:t>mit einem </a:t>
            </a:r>
            <a:r>
              <a:rPr lang="de-DE" sz="1600" b="1">
                <a:latin typeface="Calibri"/>
                <a:ea typeface="Calibri"/>
                <a:cs typeface="Calibri"/>
              </a:rPr>
              <a:t>Änderungsantrag</a:t>
            </a:r>
            <a:endParaRPr lang="de-DE">
              <a:cs typeface="Times New Roman" panose="02020603050405020304" pitchFamily="18" charset="0"/>
            </a:endParaRPr>
          </a:p>
        </p:txBody>
      </p:sp>
      <p:sp>
        <p:nvSpPr>
          <p:cNvPr id="12" name="Textfeld 4">
            <a:extLst>
              <a:ext uri="{FF2B5EF4-FFF2-40B4-BE49-F238E27FC236}">
                <a16:creationId xmlns:a16="http://schemas.microsoft.com/office/drawing/2014/main" id="{C01AE4C2-F0F6-AFC8-BF6F-04B60391D99A}"/>
              </a:ext>
            </a:extLst>
          </p:cNvPr>
          <p:cNvSpPr txBox="1"/>
          <p:nvPr/>
        </p:nvSpPr>
        <p:spPr>
          <a:xfrm>
            <a:off x="910385" y="2159981"/>
            <a:ext cx="7461483" cy="1900777"/>
          </a:xfrm>
          <a:prstGeom prst="rect">
            <a:avLst/>
          </a:prstGeom>
          <a:solidFill>
            <a:schemeClr val="bg1"/>
          </a:solidFill>
          <a:ln>
            <a:solidFill>
              <a:schemeClr val="bg1">
                <a:lumMod val="50000"/>
              </a:schemeClr>
            </a:solidFill>
          </a:ln>
        </p:spPr>
        <p:txBody>
          <a:bodyPr wrap="square" lIns="91440" tIns="45720" rIns="91440" bIns="45720" rtlCol="0" anchor="t">
            <a:spAutoFit/>
          </a:bodyPr>
          <a:lstStyle/>
          <a:p>
            <a:pPr marL="285750" indent="-285750" algn="just">
              <a:lnSpc>
                <a:spcPct val="150000"/>
              </a:lnSpc>
              <a:spcBef>
                <a:spcPts val="0"/>
              </a:spcBef>
              <a:spcAft>
                <a:spcPts val="0"/>
              </a:spcAft>
              <a:buFont typeface="Arial"/>
              <a:buChar char="•"/>
              <a:defRPr/>
            </a:pPr>
            <a:r>
              <a:rPr lang="de-DE" sz="1600" b="1" dirty="0">
                <a:latin typeface="Calibri"/>
                <a:ea typeface="Calibri"/>
                <a:cs typeface="Calibri"/>
              </a:rPr>
              <a:t>Anzahl der Mitglieder</a:t>
            </a:r>
            <a:r>
              <a:rPr lang="de-DE" sz="1600" dirty="0">
                <a:latin typeface="Calibri"/>
                <a:ea typeface="Calibri"/>
                <a:cs typeface="Calibri"/>
              </a:rPr>
              <a:t> (physische Personen)</a:t>
            </a:r>
            <a:endParaRPr lang="en-US" sz="1600" dirty="0">
              <a:latin typeface="Calibri"/>
              <a:ea typeface="Calibri"/>
              <a:cs typeface="Calibri"/>
            </a:endParaRPr>
          </a:p>
          <a:p>
            <a:pPr marL="285750" indent="-285750" algn="just">
              <a:lnSpc>
                <a:spcPct val="150000"/>
              </a:lnSpc>
              <a:spcBef>
                <a:spcPts val="0"/>
              </a:spcBef>
              <a:spcAft>
                <a:spcPts val="0"/>
              </a:spcAft>
              <a:buFont typeface="Arial"/>
              <a:buChar char="•"/>
              <a:defRPr/>
            </a:pPr>
            <a:r>
              <a:rPr lang="de-DE" sz="1600" dirty="0">
                <a:latin typeface="Calibri"/>
                <a:ea typeface="Calibri"/>
                <a:cs typeface="Calibri"/>
              </a:rPr>
              <a:t>Angabe der </a:t>
            </a:r>
            <a:r>
              <a:rPr lang="de-DE" sz="1600" b="1" dirty="0">
                <a:latin typeface="Calibri"/>
                <a:ea typeface="Calibri"/>
                <a:cs typeface="Calibri"/>
              </a:rPr>
              <a:t>Mitgliedskörperschaften</a:t>
            </a:r>
            <a:endParaRPr lang="en-US" sz="1600" b="1" dirty="0">
              <a:latin typeface="Calibri"/>
              <a:ea typeface="Calibri"/>
              <a:cs typeface="Calibri"/>
            </a:endParaRPr>
          </a:p>
          <a:p>
            <a:pPr marL="285750" indent="-285750" algn="just">
              <a:lnSpc>
                <a:spcPct val="150000"/>
              </a:lnSpc>
              <a:spcBef>
                <a:spcPts val="0"/>
              </a:spcBef>
              <a:spcAft>
                <a:spcPts val="0"/>
              </a:spcAft>
              <a:buFont typeface="Arial"/>
              <a:buChar char="•"/>
              <a:defRPr/>
            </a:pPr>
            <a:r>
              <a:rPr lang="de-DE" sz="1600" b="1" dirty="0">
                <a:latin typeface="Calibri"/>
                <a:ea typeface="Calibri"/>
                <a:cs typeface="Calibri"/>
              </a:rPr>
              <a:t>Anzahl der Freiwilligen</a:t>
            </a:r>
            <a:r>
              <a:rPr lang="de-DE" sz="1600" dirty="0">
                <a:latin typeface="Calibri"/>
                <a:ea typeface="Calibri"/>
                <a:cs typeface="Calibri"/>
              </a:rPr>
              <a:t> im Freiwilligenregister und Anzahl der Freiwilligen der Mitgliedskörperschaften, die beim eigenen Verein freiwillig tätig sind</a:t>
            </a:r>
            <a:endParaRPr lang="en-US" sz="1600" dirty="0">
              <a:latin typeface="Calibri"/>
              <a:ea typeface="Calibri"/>
              <a:cs typeface="Calibri"/>
            </a:endParaRPr>
          </a:p>
          <a:p>
            <a:pPr marL="285750" indent="-285750" algn="just">
              <a:lnSpc>
                <a:spcPct val="150000"/>
              </a:lnSpc>
              <a:spcBef>
                <a:spcPts val="0"/>
              </a:spcBef>
              <a:spcAft>
                <a:spcPts val="0"/>
              </a:spcAft>
              <a:buFont typeface="Arial"/>
              <a:buChar char="•"/>
              <a:defRPr/>
            </a:pPr>
            <a:r>
              <a:rPr lang="de-DE" sz="1600" b="1" dirty="0">
                <a:latin typeface="Calibri"/>
                <a:ea typeface="Calibri"/>
                <a:cs typeface="Calibri"/>
              </a:rPr>
              <a:t>Anzahl der Angestellten</a:t>
            </a:r>
            <a:r>
              <a:rPr lang="de-DE" sz="1600" dirty="0">
                <a:latin typeface="Calibri"/>
                <a:ea typeface="Calibri"/>
                <a:cs typeface="Calibri"/>
              </a:rPr>
              <a:t> und arbeitnehmerähnlichen Beschäftigungsverhältnisse.</a:t>
            </a:r>
            <a:endParaRPr lang="en-US" sz="1600" dirty="0">
              <a:latin typeface="Calibri"/>
              <a:ea typeface="Calibri"/>
              <a:cs typeface="Calibri"/>
            </a:endParaRPr>
          </a:p>
        </p:txBody>
      </p:sp>
      <p:sp>
        <p:nvSpPr>
          <p:cNvPr id="5" name="Rechteck 4">
            <a:extLst>
              <a:ext uri="{FF2B5EF4-FFF2-40B4-BE49-F238E27FC236}">
                <a16:creationId xmlns:a16="http://schemas.microsoft.com/office/drawing/2014/main" id="{2E033BEC-42C9-923B-DA42-D96F001D2CED}"/>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-50-</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65609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CB4E1-2BBC-1F77-28A9-9612476A5614}"/>
            </a:ext>
          </a:extLst>
        </p:cNvPr>
        <p:cNvGrpSpPr/>
        <p:nvPr/>
      </p:nvGrpSpPr>
      <p:grpSpPr>
        <a:xfrm>
          <a:off x="0" y="0"/>
          <a:ext cx="0" cy="0"/>
          <a:chOff x="0" y="0"/>
          <a:chExt cx="0" cy="0"/>
        </a:xfrm>
      </p:grpSpPr>
      <p:sp>
        <p:nvSpPr>
          <p:cNvPr id="18434" name="Titel 1">
            <a:extLst>
              <a:ext uri="{FF2B5EF4-FFF2-40B4-BE49-F238E27FC236}">
                <a16:creationId xmlns:a16="http://schemas.microsoft.com/office/drawing/2014/main" id="{CF1F1E0B-AEFD-1D93-2EEF-51B995CC67CE}"/>
              </a:ext>
            </a:extLst>
          </p:cNvPr>
          <p:cNvSpPr>
            <a:spLocks noGrp="1" noChangeArrowheads="1"/>
          </p:cNvSpPr>
          <p:nvPr>
            <p:ph type="title"/>
          </p:nvPr>
        </p:nvSpPr>
        <p:spPr bwMode="auto">
          <a:xfrm>
            <a:off x="628650" y="365125"/>
            <a:ext cx="7886700" cy="615950"/>
          </a:xfrm>
          <a:solidFill>
            <a:srgbClr val="FFB3B3"/>
          </a:solidFill>
        </p:spPr>
        <p:txBody>
          <a:bodyPr vert="horz" wrap="square" lIns="91440" tIns="45720" rIns="91440" bIns="45720" numCol="1" anchor="t" anchorCtr="0" compatLnSpc="1">
            <a:prstTxWarp prst="textNoShape">
              <a:avLst/>
            </a:prstTxWarp>
          </a:bodyPr>
          <a:lstStyle/>
          <a:p>
            <a:pPr>
              <a:defRPr/>
            </a:pPr>
            <a:r>
              <a:rPr lang="de-DE" sz="2400">
                <a:latin typeface="Calibri"/>
                <a:ea typeface="Calibri"/>
                <a:cs typeface="Calibri"/>
              </a:rPr>
              <a:t>4. Wie kann ich die Verpflichtungen im </a:t>
            </a:r>
            <a:r>
              <a:rPr lang="de-DE" sz="2400" err="1">
                <a:latin typeface="Calibri"/>
                <a:ea typeface="Calibri"/>
                <a:cs typeface="Calibri"/>
              </a:rPr>
              <a:t>Runts</a:t>
            </a:r>
            <a:r>
              <a:rPr lang="de-DE" sz="2400">
                <a:latin typeface="Calibri"/>
                <a:ea typeface="Calibri"/>
                <a:cs typeface="Calibri"/>
              </a:rPr>
              <a:t>-Portal erfüllen?</a:t>
            </a:r>
            <a:endParaRPr lang="en-US"/>
          </a:p>
        </p:txBody>
      </p:sp>
      <p:sp>
        <p:nvSpPr>
          <p:cNvPr id="3" name="Inhaltsplatzhalter 2">
            <a:extLst>
              <a:ext uri="{FF2B5EF4-FFF2-40B4-BE49-F238E27FC236}">
                <a16:creationId xmlns:a16="http://schemas.microsoft.com/office/drawing/2014/main" id="{08CB557C-988D-FEB4-B4BD-A96AED734B0A}"/>
              </a:ext>
            </a:extLst>
          </p:cNvPr>
          <p:cNvSpPr>
            <a:spLocks noGrp="1"/>
          </p:cNvSpPr>
          <p:nvPr>
            <p:ph idx="1"/>
          </p:nvPr>
        </p:nvSpPr>
        <p:spPr>
          <a:xfrm>
            <a:off x="616681" y="1079320"/>
            <a:ext cx="7886700" cy="4596439"/>
          </a:xfrm>
        </p:spPr>
        <p:txBody>
          <a:bodyPr lIns="91440" tIns="45720" rIns="91440" bIns="45720" anchor="t"/>
          <a:lstStyle/>
          <a:p>
            <a:pPr marL="0" indent="0" algn="ctr">
              <a:lnSpc>
                <a:spcPct val="150000"/>
              </a:lnSpc>
              <a:buFontTx/>
              <a:buNone/>
              <a:defRPr/>
            </a:pPr>
            <a:endParaRPr lang="de-DE" sz="1400" b="1">
              <a:latin typeface="Calibri"/>
              <a:ea typeface="Calibri"/>
              <a:cs typeface="Calibri"/>
            </a:endParaRPr>
          </a:p>
          <a:p>
            <a:pPr algn="just">
              <a:lnSpc>
                <a:spcPct val="150000"/>
              </a:lnSpc>
              <a:spcBef>
                <a:spcPts val="20"/>
              </a:spcBef>
              <a:defRPr/>
            </a:pPr>
            <a:endParaRPr lang="de-DE" sz="1400" b="1">
              <a:latin typeface="Calibri"/>
              <a:ea typeface="Calibri"/>
              <a:cs typeface="Calibri"/>
            </a:endParaRPr>
          </a:p>
          <a:p>
            <a:pPr algn="just">
              <a:lnSpc>
                <a:spcPct val="150000"/>
              </a:lnSpc>
              <a:spcBef>
                <a:spcPts val="20"/>
              </a:spcBef>
              <a:defRPr/>
            </a:pPr>
            <a:endParaRPr lang="de-DE" sz="1400">
              <a:latin typeface="Calibri"/>
              <a:ea typeface="Calibri"/>
              <a:cs typeface="Calibri"/>
            </a:endParaRPr>
          </a:p>
          <a:p>
            <a:pPr marL="0" indent="0" algn="just">
              <a:lnSpc>
                <a:spcPct val="150000"/>
              </a:lnSpc>
              <a:buFontTx/>
              <a:buNone/>
              <a:defRPr/>
            </a:pPr>
            <a:endParaRPr lang="de-DE" sz="1400" b="1">
              <a:latin typeface="Calibri" panose="020F0502020204030204" pitchFamily="34" charset="0"/>
              <a:ea typeface="Calibri"/>
              <a:cs typeface="Calibri" panose="020F0502020204030204" pitchFamily="34" charset="0"/>
            </a:endParaRPr>
          </a:p>
          <a:p>
            <a:pPr algn="just">
              <a:lnSpc>
                <a:spcPct val="150000"/>
              </a:lnSpc>
              <a:buFontTx/>
              <a:buChar char="-"/>
              <a:defRPr/>
            </a:pPr>
            <a:endParaRPr lang="de-DE" sz="1400">
              <a:latin typeface="Calibri"/>
              <a:ea typeface="Calibri"/>
              <a:cs typeface="Calibri"/>
            </a:endParaRPr>
          </a:p>
          <a:p>
            <a:pPr marL="0" indent="0" algn="just">
              <a:lnSpc>
                <a:spcPct val="150000"/>
              </a:lnSpc>
              <a:buFontTx/>
              <a:buNone/>
              <a:defRPr/>
            </a:pPr>
            <a:endParaRPr lang="de-DE" sz="1400">
              <a:latin typeface="Calibri" panose="020F0502020204030204" pitchFamily="34" charset="0"/>
              <a:cs typeface="Calibri" panose="020F0502020204030204" pitchFamily="34" charset="0"/>
            </a:endParaRPr>
          </a:p>
          <a:p>
            <a:pPr marL="0" indent="0" algn="just">
              <a:lnSpc>
                <a:spcPct val="150000"/>
              </a:lnSpc>
              <a:buFontTx/>
              <a:buNone/>
              <a:defRPr/>
            </a:pPr>
            <a:endParaRPr lang="de-DE" sz="1400" b="1">
              <a:latin typeface="Calibri" panose="020F0502020204030204" pitchFamily="34" charset="0"/>
              <a:ea typeface="Calibri"/>
              <a:cs typeface="Calibri" panose="020F0502020204030204" pitchFamily="34" charset="0"/>
            </a:endParaRPr>
          </a:p>
          <a:p>
            <a:pPr>
              <a:buFontTx/>
              <a:buChar char="-"/>
              <a:defRPr/>
            </a:pPr>
            <a:endParaRPr lang="de-DE" sz="2000">
              <a:latin typeface="Arial" panose="020B0604020202020204" pitchFamily="34" charset="0"/>
              <a:cs typeface="Arial" panose="020B0604020202020204" pitchFamily="34" charset="0"/>
            </a:endParaRPr>
          </a:p>
          <a:p>
            <a:pPr>
              <a:buFontTx/>
              <a:buChar char="-"/>
              <a:defRPr/>
            </a:pPr>
            <a:endParaRPr lang="de-DE" sz="2400">
              <a:latin typeface="Arial" panose="020B0604020202020204" pitchFamily="34" charset="0"/>
              <a:cs typeface="Arial" panose="020B0604020202020204" pitchFamily="34" charset="0"/>
            </a:endParaRPr>
          </a:p>
          <a:p>
            <a:pPr>
              <a:buFontTx/>
              <a:buChar char="-"/>
              <a:defRPr/>
            </a:pPr>
            <a:endParaRPr lang="de-DE" sz="2400">
              <a:latin typeface="Arial" panose="020B0604020202020204" pitchFamily="34" charset="0"/>
              <a:cs typeface="Arial" panose="020B0604020202020204" pitchFamily="34" charset="0"/>
            </a:endParaRPr>
          </a:p>
          <a:p>
            <a:pPr>
              <a:buFontTx/>
              <a:buChar char="-"/>
              <a:defRPr/>
            </a:pPr>
            <a:endParaRPr lang="de-DE" sz="2400">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24AA4547-87F1-6E75-0CB1-3DD7320567EC}"/>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2060E4B6-8F11-16C5-DF98-6B4FFA4A5218}"/>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6" name="Picture 2">
            <a:extLst>
              <a:ext uri="{FF2B5EF4-FFF2-40B4-BE49-F238E27FC236}">
                <a16:creationId xmlns:a16="http://schemas.microsoft.com/office/drawing/2014/main" id="{7F2F0759-E683-93E0-4A90-E8BFD04118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4">
            <a:extLst>
              <a:ext uri="{FF2B5EF4-FFF2-40B4-BE49-F238E27FC236}">
                <a16:creationId xmlns:a16="http://schemas.microsoft.com/office/drawing/2014/main" id="{706A8AEC-03D7-4D1D-33A9-E7C35D8DF34E}"/>
              </a:ext>
            </a:extLst>
          </p:cNvPr>
          <p:cNvSpPr txBox="1"/>
          <p:nvPr/>
        </p:nvSpPr>
        <p:spPr>
          <a:xfrm>
            <a:off x="922450" y="1287130"/>
            <a:ext cx="7461483" cy="374461"/>
          </a:xfrm>
          <a:prstGeom prst="rect">
            <a:avLst/>
          </a:prstGeom>
          <a:solidFill>
            <a:srgbClr val="FFEFEF"/>
          </a:solidFill>
          <a:ln>
            <a:solidFill>
              <a:schemeClr val="bg1">
                <a:lumMod val="50000"/>
              </a:schemeClr>
            </a:solidFill>
          </a:ln>
        </p:spPr>
        <p:txBody>
          <a:bodyPr wrap="square" lIns="91440" tIns="45720" rIns="91440" bIns="45720" rtlCol="0" anchor="t">
            <a:spAutoFit/>
          </a:bodyPr>
          <a:lstStyle/>
          <a:p>
            <a:pPr algn="ctr">
              <a:lnSpc>
                <a:spcPts val="2300"/>
              </a:lnSpc>
              <a:spcBef>
                <a:spcPts val="0"/>
              </a:spcBef>
              <a:defRPr/>
            </a:pPr>
            <a:r>
              <a:rPr lang="de-DE" sz="1800" b="1">
                <a:latin typeface="Calibri"/>
                <a:ea typeface="Calibri"/>
                <a:cs typeface="Calibri"/>
                <a:sym typeface="Wingdings" panose="05000000000000000000" pitchFamily="2" charset="2"/>
              </a:rPr>
              <a:t>Punktuelle Verpflichtung</a:t>
            </a:r>
            <a:endParaRPr lang="de-DE" sz="1600">
              <a:latin typeface="Calibri"/>
              <a:ea typeface="Calibri"/>
              <a:cs typeface="Calibri"/>
            </a:endParaRPr>
          </a:p>
        </p:txBody>
      </p:sp>
      <p:sp>
        <p:nvSpPr>
          <p:cNvPr id="8" name="Textfeld 4">
            <a:extLst>
              <a:ext uri="{FF2B5EF4-FFF2-40B4-BE49-F238E27FC236}">
                <a16:creationId xmlns:a16="http://schemas.microsoft.com/office/drawing/2014/main" id="{26AA9A83-0993-35BD-0EFF-0D4DFE69D1ED}"/>
              </a:ext>
            </a:extLst>
          </p:cNvPr>
          <p:cNvSpPr txBox="1"/>
          <p:nvPr/>
        </p:nvSpPr>
        <p:spPr>
          <a:xfrm>
            <a:off x="923157" y="2664564"/>
            <a:ext cx="7461483" cy="1900777"/>
          </a:xfrm>
          <a:prstGeom prst="rect">
            <a:avLst/>
          </a:prstGeom>
          <a:solidFill>
            <a:schemeClr val="bg1"/>
          </a:solidFill>
          <a:ln>
            <a:solidFill>
              <a:schemeClr val="bg1">
                <a:lumMod val="50000"/>
              </a:schemeClr>
            </a:solidFill>
          </a:ln>
        </p:spPr>
        <p:txBody>
          <a:bodyPr wrap="square" lIns="91440" tIns="45720" rIns="91440" bIns="45720" rtlCol="0" anchor="t">
            <a:spAutoFit/>
          </a:bodyPr>
          <a:lstStyle/>
          <a:p>
            <a:pPr algn="just">
              <a:lnSpc>
                <a:spcPct val="150000"/>
              </a:lnSpc>
              <a:spcBef>
                <a:spcPts val="0"/>
              </a:spcBef>
              <a:spcAft>
                <a:spcPts val="0"/>
              </a:spcAft>
              <a:defRPr/>
            </a:pPr>
            <a:r>
              <a:rPr lang="de-DE" sz="1600">
                <a:latin typeface="Calibri"/>
                <a:ea typeface="Calibri"/>
                <a:cs typeface="Calibri"/>
              </a:rPr>
              <a:t>z.B. bei</a:t>
            </a:r>
            <a:endParaRPr lang="en-US" sz="1600">
              <a:ea typeface="Calibri"/>
              <a:cs typeface="Times New Roman"/>
            </a:endParaRPr>
          </a:p>
          <a:p>
            <a:pPr marL="571500" indent="-285750" algn="just">
              <a:lnSpc>
                <a:spcPct val="150000"/>
              </a:lnSpc>
              <a:spcBef>
                <a:spcPts val="0"/>
              </a:spcBef>
              <a:spcAft>
                <a:spcPts val="0"/>
              </a:spcAft>
              <a:buFont typeface="Arial"/>
              <a:buChar char="•"/>
              <a:defRPr/>
            </a:pPr>
            <a:r>
              <a:rPr lang="de-DE" sz="1600" b="1">
                <a:latin typeface="Calibri"/>
                <a:ea typeface="Calibri"/>
                <a:cs typeface="Calibri"/>
              </a:rPr>
              <a:t>Satzungsänderungen </a:t>
            </a:r>
            <a:r>
              <a:rPr lang="de-DE" sz="1600">
                <a:latin typeface="Calibri"/>
                <a:ea typeface="Calibri"/>
                <a:cs typeface="Calibri"/>
              </a:rPr>
              <a:t>(neue, registrierte Satzung hochladen)</a:t>
            </a:r>
            <a:endParaRPr lang="en-US" sz="1600">
              <a:ea typeface="Calibri"/>
              <a:cs typeface="Times New Roman"/>
            </a:endParaRPr>
          </a:p>
          <a:p>
            <a:pPr marL="571500" indent="-285750" algn="just">
              <a:lnSpc>
                <a:spcPct val="150000"/>
              </a:lnSpc>
              <a:spcBef>
                <a:spcPts val="0"/>
              </a:spcBef>
              <a:spcAft>
                <a:spcPts val="0"/>
              </a:spcAft>
              <a:buFont typeface="Arial"/>
              <a:buChar char="•"/>
              <a:defRPr/>
            </a:pPr>
            <a:r>
              <a:rPr lang="de-DE" sz="1600">
                <a:latin typeface="Calibri"/>
                <a:ea typeface="Calibri"/>
                <a:cs typeface="Calibri"/>
              </a:rPr>
              <a:t>bei  </a:t>
            </a:r>
            <a:r>
              <a:rPr lang="de-DE" sz="1600" b="1">
                <a:latin typeface="Calibri"/>
                <a:ea typeface="Calibri"/>
                <a:cs typeface="Calibri"/>
              </a:rPr>
              <a:t>Neuwahlen </a:t>
            </a:r>
            <a:r>
              <a:rPr lang="de-DE" sz="1600">
                <a:latin typeface="Calibri"/>
                <a:ea typeface="Calibri"/>
                <a:cs typeface="Calibri"/>
              </a:rPr>
              <a:t>(neue Ausschussmitglieder eintragen, ehemalige streichen)</a:t>
            </a:r>
          </a:p>
          <a:p>
            <a:pPr marL="571500" indent="-285750" algn="just">
              <a:lnSpc>
                <a:spcPct val="150000"/>
              </a:lnSpc>
              <a:spcBef>
                <a:spcPts val="0"/>
              </a:spcBef>
              <a:spcAft>
                <a:spcPts val="0"/>
              </a:spcAft>
              <a:buFont typeface="Arial"/>
              <a:buChar char="•"/>
              <a:defRPr/>
            </a:pPr>
            <a:r>
              <a:rPr lang="de-DE" sz="1600">
                <a:latin typeface="Calibri"/>
                <a:ea typeface="Calibri"/>
                <a:cs typeface="Calibri"/>
              </a:rPr>
              <a:t>bei Ersetzung einzelner </a:t>
            </a:r>
            <a:r>
              <a:rPr lang="de-DE" sz="1600" b="1">
                <a:latin typeface="Calibri"/>
                <a:ea typeface="Calibri"/>
                <a:cs typeface="Calibri"/>
              </a:rPr>
              <a:t>Ausschussmitglieder</a:t>
            </a:r>
          </a:p>
          <a:p>
            <a:pPr marL="571500" indent="-285750" algn="just">
              <a:lnSpc>
                <a:spcPct val="150000"/>
              </a:lnSpc>
              <a:spcBef>
                <a:spcPts val="0"/>
              </a:spcBef>
              <a:spcAft>
                <a:spcPts val="0"/>
              </a:spcAft>
              <a:buFont typeface="Arial"/>
              <a:buChar char="•"/>
              <a:defRPr/>
            </a:pPr>
            <a:r>
              <a:rPr lang="de-DE" sz="1600">
                <a:latin typeface="Calibri"/>
                <a:ea typeface="Calibri"/>
                <a:cs typeface="Calibri"/>
              </a:rPr>
              <a:t>bei </a:t>
            </a:r>
            <a:r>
              <a:rPr lang="de-DE" sz="1600" b="1">
                <a:latin typeface="Calibri"/>
                <a:ea typeface="Calibri"/>
                <a:cs typeface="Calibri"/>
              </a:rPr>
              <a:t>Änderung der Tätigkeit</a:t>
            </a:r>
          </a:p>
        </p:txBody>
      </p:sp>
      <p:sp>
        <p:nvSpPr>
          <p:cNvPr id="9" name="Textfeld 4">
            <a:extLst>
              <a:ext uri="{FF2B5EF4-FFF2-40B4-BE49-F238E27FC236}">
                <a16:creationId xmlns:a16="http://schemas.microsoft.com/office/drawing/2014/main" id="{B885AC1E-2738-DA03-AB12-D8FD27EC3E8B}"/>
              </a:ext>
            </a:extLst>
          </p:cNvPr>
          <p:cNvSpPr txBox="1"/>
          <p:nvPr/>
        </p:nvSpPr>
        <p:spPr>
          <a:xfrm>
            <a:off x="910386" y="1936620"/>
            <a:ext cx="7461483" cy="505523"/>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algn="ctr">
              <a:lnSpc>
                <a:spcPts val="1600"/>
              </a:lnSpc>
              <a:spcBef>
                <a:spcPts val="0"/>
              </a:spcBef>
              <a:defRPr/>
            </a:pPr>
            <a:r>
              <a:rPr lang="de-DE" sz="1600" b="1">
                <a:latin typeface="Calibri"/>
                <a:ea typeface="Calibri"/>
                <a:cs typeface="Calibri"/>
              </a:rPr>
              <a:t>Aktualisierung von Daten und Dokumenten im </a:t>
            </a:r>
            <a:r>
              <a:rPr lang="de-DE" sz="1600" b="1" err="1">
                <a:latin typeface="Calibri"/>
                <a:ea typeface="Calibri"/>
                <a:cs typeface="Calibri"/>
              </a:rPr>
              <a:t>Runts</a:t>
            </a:r>
            <a:r>
              <a:rPr lang="de-DE" sz="1600" b="1">
                <a:latin typeface="Calibri"/>
                <a:ea typeface="Calibri"/>
                <a:cs typeface="Calibri"/>
              </a:rPr>
              <a:t>-Portal,</a:t>
            </a:r>
            <a:endParaRPr lang="de-DE" sz="1600">
              <a:latin typeface="Calibri"/>
              <a:ea typeface="Calibri"/>
              <a:cs typeface="Calibri"/>
            </a:endParaRPr>
          </a:p>
          <a:p>
            <a:pPr algn="ctr">
              <a:lnSpc>
                <a:spcPts val="1600"/>
              </a:lnSpc>
              <a:spcBef>
                <a:spcPts val="0"/>
              </a:spcBef>
              <a:defRPr/>
            </a:pPr>
            <a:r>
              <a:rPr lang="de-DE" sz="1600" b="1">
                <a:latin typeface="Calibri"/>
                <a:ea typeface="Calibri"/>
                <a:cs typeface="Calibri"/>
              </a:rPr>
              <a:t>falls es Änderungen gegeben hat: </a:t>
            </a:r>
            <a:endParaRPr lang="de-DE" sz="1600">
              <a:latin typeface="Calibri"/>
              <a:ea typeface="Calibri"/>
              <a:cs typeface="Calibri"/>
            </a:endParaRPr>
          </a:p>
        </p:txBody>
      </p:sp>
      <p:sp>
        <p:nvSpPr>
          <p:cNvPr id="10" name="Textfeld 4">
            <a:extLst>
              <a:ext uri="{FF2B5EF4-FFF2-40B4-BE49-F238E27FC236}">
                <a16:creationId xmlns:a16="http://schemas.microsoft.com/office/drawing/2014/main" id="{2C94FD48-65B8-8963-C93B-78C5E76EDF4F}"/>
              </a:ext>
            </a:extLst>
          </p:cNvPr>
          <p:cNvSpPr txBox="1"/>
          <p:nvPr/>
        </p:nvSpPr>
        <p:spPr>
          <a:xfrm>
            <a:off x="907205" y="4678244"/>
            <a:ext cx="7461483" cy="984885"/>
          </a:xfrm>
          <a:prstGeom prst="rect">
            <a:avLst/>
          </a:prstGeom>
          <a:solidFill>
            <a:schemeClr val="bg1"/>
          </a:solidFill>
          <a:ln>
            <a:solidFill>
              <a:schemeClr val="bg1">
                <a:lumMod val="50000"/>
              </a:schemeClr>
            </a:solidFill>
          </a:ln>
        </p:spPr>
        <p:txBody>
          <a:bodyPr wrap="square" lIns="91440" tIns="45720" rIns="91440" bIns="45720" rtlCol="0" anchor="t">
            <a:spAutoFit/>
          </a:bodyPr>
          <a:lstStyle/>
          <a:p>
            <a:pPr>
              <a:spcBef>
                <a:spcPts val="0"/>
              </a:spcBef>
              <a:spcAft>
                <a:spcPts val="0"/>
              </a:spcAft>
              <a:defRPr/>
            </a:pPr>
            <a:r>
              <a:rPr lang="de-DE" sz="1600" b="1">
                <a:latin typeface="Calibri"/>
                <a:ea typeface="Calibri"/>
                <a:cs typeface="Calibri"/>
              </a:rPr>
              <a:t>→ Wann?</a:t>
            </a:r>
            <a:endParaRPr lang="en-US" sz="1600" b="1">
              <a:latin typeface="Calibri"/>
              <a:ea typeface="Calibri"/>
              <a:cs typeface="Calibri"/>
            </a:endParaRPr>
          </a:p>
          <a:p>
            <a:pPr>
              <a:spcBef>
                <a:spcPts val="0"/>
              </a:spcBef>
              <a:spcAft>
                <a:spcPts val="0"/>
              </a:spcAft>
              <a:defRPr/>
            </a:pPr>
            <a:endParaRPr lang="de-DE" sz="1000" b="1">
              <a:latin typeface="Calibri"/>
              <a:ea typeface="Calibri"/>
              <a:cs typeface="Calibri"/>
            </a:endParaRPr>
          </a:p>
          <a:p>
            <a:pPr>
              <a:spcBef>
                <a:spcPts val="0"/>
              </a:spcBef>
              <a:spcAft>
                <a:spcPts val="0"/>
              </a:spcAft>
              <a:defRPr/>
            </a:pPr>
            <a:r>
              <a:rPr lang="de-DE" sz="1600" b="1">
                <a:latin typeface="Calibri"/>
                <a:ea typeface="Calibri"/>
                <a:cs typeface="Calibri"/>
              </a:rPr>
              <a:t>  Innerhalb von 30 Tagen ab der Änderung</a:t>
            </a:r>
          </a:p>
          <a:p>
            <a:pPr>
              <a:spcBef>
                <a:spcPts val="0"/>
              </a:spcBef>
              <a:spcAft>
                <a:spcPts val="0"/>
              </a:spcAft>
              <a:defRPr/>
            </a:pPr>
            <a:endParaRPr lang="en-US" sz="1600" b="1">
              <a:latin typeface="Calibri"/>
              <a:ea typeface="Calibri"/>
              <a:cs typeface="Calibri"/>
            </a:endParaRPr>
          </a:p>
        </p:txBody>
      </p:sp>
      <p:sp>
        <p:nvSpPr>
          <p:cNvPr id="5" name="Rechteck 4">
            <a:extLst>
              <a:ext uri="{FF2B5EF4-FFF2-40B4-BE49-F238E27FC236}">
                <a16:creationId xmlns:a16="http://schemas.microsoft.com/office/drawing/2014/main" id="{6DCF8983-79C8-FF1F-7E33-C9C749180B76}"/>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-51-</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03440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698A5-9D54-DBCB-3DDD-F08536559E9D}"/>
            </a:ext>
          </a:extLst>
        </p:cNvPr>
        <p:cNvGrpSpPr/>
        <p:nvPr/>
      </p:nvGrpSpPr>
      <p:grpSpPr>
        <a:xfrm>
          <a:off x="0" y="0"/>
          <a:ext cx="0" cy="0"/>
          <a:chOff x="0" y="0"/>
          <a:chExt cx="0" cy="0"/>
        </a:xfrm>
      </p:grpSpPr>
      <p:pic>
        <p:nvPicPr>
          <p:cNvPr id="12" name="Inhaltsplatzhalter 11">
            <a:extLst>
              <a:ext uri="{FF2B5EF4-FFF2-40B4-BE49-F238E27FC236}">
                <a16:creationId xmlns:a16="http://schemas.microsoft.com/office/drawing/2014/main" id="{12CC1721-1C8B-B617-0778-5A9C75EA7E85}"/>
              </a:ext>
            </a:extLst>
          </p:cNvPr>
          <p:cNvPicPr>
            <a:picLocks noGrp="1" noChangeAspect="1"/>
          </p:cNvPicPr>
          <p:nvPr>
            <p:ph idx="1"/>
          </p:nvPr>
        </p:nvPicPr>
        <p:blipFill>
          <a:blip r:embed="rId2"/>
          <a:stretch>
            <a:fillRect/>
          </a:stretch>
        </p:blipFill>
        <p:spPr>
          <a:xfrm>
            <a:off x="689431" y="2171786"/>
            <a:ext cx="7886700" cy="3326001"/>
          </a:xfrm>
          <a:prstGeom prst="rect">
            <a:avLst/>
          </a:prstGeom>
        </p:spPr>
      </p:pic>
      <p:sp>
        <p:nvSpPr>
          <p:cNvPr id="26626" name="Titel 1">
            <a:extLst>
              <a:ext uri="{FF2B5EF4-FFF2-40B4-BE49-F238E27FC236}">
                <a16:creationId xmlns:a16="http://schemas.microsoft.com/office/drawing/2014/main" id="{E2E6A315-36F6-FD26-DEEF-D662580CF97C}"/>
              </a:ext>
            </a:extLst>
          </p:cNvPr>
          <p:cNvSpPr>
            <a:spLocks noGrp="1" noChangeArrowheads="1"/>
          </p:cNvSpPr>
          <p:nvPr>
            <p:ph type="title"/>
          </p:nvPr>
        </p:nvSpPr>
        <p:spPr bwMode="auto">
          <a:xfrm>
            <a:off x="628650" y="365125"/>
            <a:ext cx="7886700" cy="586588"/>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400">
                <a:latin typeface="Calibri"/>
                <a:ea typeface="Calibri"/>
                <a:cs typeface="Calibri"/>
              </a:rPr>
              <a:t>4. Wie kann ich die Verpflichtungen im </a:t>
            </a:r>
            <a:r>
              <a:rPr lang="de-DE" altLang="de-DE" sz="2400" err="1">
                <a:latin typeface="Calibri"/>
                <a:ea typeface="Calibri"/>
                <a:cs typeface="Calibri"/>
              </a:rPr>
              <a:t>Runts</a:t>
            </a:r>
            <a:r>
              <a:rPr lang="de-DE" altLang="de-DE" sz="2400">
                <a:latin typeface="Calibri"/>
                <a:ea typeface="Calibri"/>
                <a:cs typeface="Calibri"/>
              </a:rPr>
              <a:t>-Portal erfüllen?</a:t>
            </a:r>
          </a:p>
        </p:txBody>
      </p:sp>
      <p:sp>
        <p:nvSpPr>
          <p:cNvPr id="2" name="Rechteck 1">
            <a:extLst>
              <a:ext uri="{FF2B5EF4-FFF2-40B4-BE49-F238E27FC236}">
                <a16:creationId xmlns:a16="http://schemas.microsoft.com/office/drawing/2014/main" id="{D79ED9EE-28E2-7EF1-AA54-888B6BA72DC0}"/>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3" name="Grafik 2">
            <a:extLst>
              <a:ext uri="{FF2B5EF4-FFF2-40B4-BE49-F238E27FC236}">
                <a16:creationId xmlns:a16="http://schemas.microsoft.com/office/drawing/2014/main" id="{D5F0E9A2-0B6B-FB76-D4D9-49ED2B0473FC}"/>
              </a:ext>
            </a:extLst>
          </p:cNvPr>
          <p:cNvPicPr>
            <a:picLocks noChangeAspect="1"/>
          </p:cNvPicPr>
          <p:nvPr/>
        </p:nvPicPr>
        <p:blipFill>
          <a:blip r:embed="rId3"/>
          <a:stretch>
            <a:fillRect/>
          </a:stretch>
        </p:blipFill>
        <p:spPr>
          <a:xfrm>
            <a:off x="8512349" y="6306958"/>
            <a:ext cx="348769" cy="405300"/>
          </a:xfrm>
          <a:prstGeom prst="rect">
            <a:avLst/>
          </a:prstGeom>
        </p:spPr>
      </p:pic>
      <p:sp>
        <p:nvSpPr>
          <p:cNvPr id="4" name="Rechteck 3">
            <a:extLst>
              <a:ext uri="{FF2B5EF4-FFF2-40B4-BE49-F238E27FC236}">
                <a16:creationId xmlns:a16="http://schemas.microsoft.com/office/drawing/2014/main" id="{E7FAB60B-140A-879A-1FA0-1819BD96C23A}"/>
              </a:ext>
            </a:extLst>
          </p:cNvPr>
          <p:cNvSpPr/>
          <p:nvPr/>
        </p:nvSpPr>
        <p:spPr>
          <a:xfrm>
            <a:off x="1457745" y="5232275"/>
            <a:ext cx="1389957" cy="19262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700" kern="100" dirty="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MEIN VEREIN EO</a:t>
            </a:r>
            <a:endParaRPr lang="it-IT" sz="1100" kern="100" dirty="0">
              <a:solidFill>
                <a:schemeClr val="tx1"/>
              </a:solidFill>
              <a:effectLst/>
              <a:ea typeface="Aptos" panose="020B0004020202020204" pitchFamily="34" charset="0"/>
              <a:cs typeface="Times New Roman" panose="02020603050405020304" pitchFamily="18" charset="0"/>
            </a:endParaRPr>
          </a:p>
        </p:txBody>
      </p:sp>
      <p:sp>
        <p:nvSpPr>
          <p:cNvPr id="5" name="Rechteck 4">
            <a:extLst>
              <a:ext uri="{FF2B5EF4-FFF2-40B4-BE49-F238E27FC236}">
                <a16:creationId xmlns:a16="http://schemas.microsoft.com/office/drawing/2014/main" id="{F6B556B0-9639-2F1C-681C-4094B6E375A2}"/>
              </a:ext>
            </a:extLst>
          </p:cNvPr>
          <p:cNvSpPr/>
          <p:nvPr/>
        </p:nvSpPr>
        <p:spPr>
          <a:xfrm>
            <a:off x="3073186" y="5244270"/>
            <a:ext cx="1067740" cy="18861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700" kern="100" dirty="0">
                <a:solidFill>
                  <a:schemeClr val="tx1"/>
                </a:solidFill>
                <a:latin typeface="Titillium Web" panose="00000500000000000000" pitchFamily="2" charset="0"/>
                <a:ea typeface="Aptos" panose="020B0004020202020204" pitchFamily="34" charset="0"/>
                <a:cs typeface="Times New Roman" panose="02020603050405020304" pitchFamily="18" charset="0"/>
              </a:rPr>
              <a:t>123456789101</a:t>
            </a:r>
            <a:endParaRPr lang="it-IT" sz="1200" kern="100" dirty="0">
              <a:solidFill>
                <a:schemeClr val="tx1"/>
              </a:solidFill>
              <a:ea typeface="Aptos" panose="020B0004020202020204" pitchFamily="34" charset="0"/>
              <a:cs typeface="Times New Roman" panose="02020603050405020304" pitchFamily="18" charset="0"/>
            </a:endParaRPr>
          </a:p>
        </p:txBody>
      </p:sp>
      <p:sp>
        <p:nvSpPr>
          <p:cNvPr id="6" name="Rechteck 5">
            <a:extLst>
              <a:ext uri="{FF2B5EF4-FFF2-40B4-BE49-F238E27FC236}">
                <a16:creationId xmlns:a16="http://schemas.microsoft.com/office/drawing/2014/main" id="{93CCE874-F273-A0A2-71F5-680B9A737FCA}"/>
              </a:ext>
            </a:extLst>
          </p:cNvPr>
          <p:cNvSpPr/>
          <p:nvPr/>
        </p:nvSpPr>
        <p:spPr>
          <a:xfrm>
            <a:off x="1091986" y="2644077"/>
            <a:ext cx="2495945" cy="23966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1200" b="1"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Willkommen MAX MUSTERMANN</a:t>
            </a:r>
            <a:endParaRPr lang="it-IT" sz="1200" b="1" kern="100">
              <a:solidFill>
                <a:schemeClr val="tx1"/>
              </a:solidFill>
              <a:effectLst/>
              <a:ea typeface="Aptos" panose="020B0004020202020204" pitchFamily="34" charset="0"/>
              <a:cs typeface="Times New Roman" panose="02020603050405020304" pitchFamily="18" charset="0"/>
            </a:endParaRPr>
          </a:p>
        </p:txBody>
      </p:sp>
      <p:sp>
        <p:nvSpPr>
          <p:cNvPr id="9" name="Textfeld 4">
            <a:extLst>
              <a:ext uri="{FF2B5EF4-FFF2-40B4-BE49-F238E27FC236}">
                <a16:creationId xmlns:a16="http://schemas.microsoft.com/office/drawing/2014/main" id="{04D77363-9E1B-464F-EF83-6F6CB78D81E6}"/>
              </a:ext>
            </a:extLst>
          </p:cNvPr>
          <p:cNvSpPr txBox="1"/>
          <p:nvPr/>
        </p:nvSpPr>
        <p:spPr>
          <a:xfrm>
            <a:off x="902040" y="1084959"/>
            <a:ext cx="7461483" cy="361637"/>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algn="ctr">
              <a:lnSpc>
                <a:spcPts val="2100"/>
              </a:lnSpc>
              <a:spcBef>
                <a:spcPts val="0"/>
              </a:spcBef>
              <a:defRPr/>
            </a:pPr>
            <a:r>
              <a:rPr lang="de-DE" sz="2000" b="1">
                <a:latin typeface="Calibri"/>
                <a:ea typeface="Calibri"/>
                <a:cs typeface="Calibri"/>
              </a:rPr>
              <a:t>Wie mache ich einen Änderungsantrag?</a:t>
            </a:r>
            <a:endParaRPr lang="en-US" sz="2000"/>
          </a:p>
        </p:txBody>
      </p:sp>
      <p:pic>
        <p:nvPicPr>
          <p:cNvPr id="10" name="Grafik 1">
            <a:extLst>
              <a:ext uri="{FF2B5EF4-FFF2-40B4-BE49-F238E27FC236}">
                <a16:creationId xmlns:a16="http://schemas.microsoft.com/office/drawing/2014/main" id="{E1F2C06F-27A3-48D9-7353-FD3D5650CA07}"/>
              </a:ext>
            </a:extLst>
          </p:cNvPr>
          <p:cNvPicPr>
            <a:picLocks noChangeAspect="1"/>
          </p:cNvPicPr>
          <p:nvPr/>
        </p:nvPicPr>
        <p:blipFill>
          <a:blip r:embed="rId4"/>
          <a:stretch>
            <a:fillRect/>
          </a:stretch>
        </p:blipFill>
        <p:spPr>
          <a:xfrm rot="20400000" flipV="1">
            <a:off x="1010581" y="2756893"/>
            <a:ext cx="730797" cy="491845"/>
          </a:xfrm>
          <a:prstGeom prst="rect">
            <a:avLst/>
          </a:prstGeom>
        </p:spPr>
      </p:pic>
      <p:sp>
        <p:nvSpPr>
          <p:cNvPr id="7" name="Rechteck 6">
            <a:extLst>
              <a:ext uri="{FF2B5EF4-FFF2-40B4-BE49-F238E27FC236}">
                <a16:creationId xmlns:a16="http://schemas.microsoft.com/office/drawing/2014/main" id="{BF52C9E4-2976-28A4-9E12-64AC562408C0}"/>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-52-</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59285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CABE9-0FBA-E5B6-775E-DC819E6735AD}"/>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F2766F91-8387-AE2A-47CF-8B9D7786698B}"/>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6" name="Inhaltsplatzhalter 3">
            <a:extLst>
              <a:ext uri="{FF2B5EF4-FFF2-40B4-BE49-F238E27FC236}">
                <a16:creationId xmlns:a16="http://schemas.microsoft.com/office/drawing/2014/main" id="{176FBE9C-5043-CF71-900D-30D7CDD30CE9}"/>
              </a:ext>
            </a:extLst>
          </p:cNvPr>
          <p:cNvPicPr>
            <a:picLocks noChangeAspect="1"/>
          </p:cNvPicPr>
          <p:nvPr/>
        </p:nvPicPr>
        <p:blipFill>
          <a:blip r:embed="rId2"/>
          <a:stretch>
            <a:fillRect/>
          </a:stretch>
        </p:blipFill>
        <p:spPr>
          <a:xfrm>
            <a:off x="1340771" y="1329768"/>
            <a:ext cx="6645216" cy="3859102"/>
          </a:xfrm>
          <a:prstGeom prst="rect">
            <a:avLst/>
          </a:prstGeom>
        </p:spPr>
      </p:pic>
      <p:pic>
        <p:nvPicPr>
          <p:cNvPr id="3" name="Grafik 2">
            <a:extLst>
              <a:ext uri="{FF2B5EF4-FFF2-40B4-BE49-F238E27FC236}">
                <a16:creationId xmlns:a16="http://schemas.microsoft.com/office/drawing/2014/main" id="{2601EE6A-CE9D-2C4B-13A8-0145423406D6}"/>
              </a:ext>
            </a:extLst>
          </p:cNvPr>
          <p:cNvPicPr>
            <a:picLocks noChangeAspect="1"/>
          </p:cNvPicPr>
          <p:nvPr/>
        </p:nvPicPr>
        <p:blipFill>
          <a:blip r:embed="rId3"/>
          <a:stretch>
            <a:fillRect/>
          </a:stretch>
        </p:blipFill>
        <p:spPr>
          <a:xfrm>
            <a:off x="8512349" y="6306958"/>
            <a:ext cx="348769" cy="405300"/>
          </a:xfrm>
          <a:prstGeom prst="rect">
            <a:avLst/>
          </a:prstGeom>
        </p:spPr>
      </p:pic>
      <p:sp>
        <p:nvSpPr>
          <p:cNvPr id="8" name="Ellipse 21">
            <a:extLst>
              <a:ext uri="{FF2B5EF4-FFF2-40B4-BE49-F238E27FC236}">
                <a16:creationId xmlns:a16="http://schemas.microsoft.com/office/drawing/2014/main" id="{616088E2-4FB3-3352-0DCF-769CA59552E6}"/>
              </a:ext>
            </a:extLst>
          </p:cNvPr>
          <p:cNvSpPr/>
          <p:nvPr/>
        </p:nvSpPr>
        <p:spPr bwMode="auto">
          <a:xfrm>
            <a:off x="1341181" y="3655794"/>
            <a:ext cx="2472722" cy="1066575"/>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pic>
        <p:nvPicPr>
          <p:cNvPr id="10" name="Grafik 1">
            <a:extLst>
              <a:ext uri="{FF2B5EF4-FFF2-40B4-BE49-F238E27FC236}">
                <a16:creationId xmlns:a16="http://schemas.microsoft.com/office/drawing/2014/main" id="{BF47BF94-D869-87E5-0C91-DC7523DBD251}"/>
              </a:ext>
            </a:extLst>
          </p:cNvPr>
          <p:cNvPicPr>
            <a:picLocks noChangeAspect="1"/>
          </p:cNvPicPr>
          <p:nvPr/>
        </p:nvPicPr>
        <p:blipFill>
          <a:blip r:embed="rId4"/>
          <a:stretch>
            <a:fillRect/>
          </a:stretch>
        </p:blipFill>
        <p:spPr>
          <a:xfrm rot="14063856" flipV="1">
            <a:off x="2620845" y="1466113"/>
            <a:ext cx="730797" cy="491845"/>
          </a:xfrm>
          <a:prstGeom prst="rect">
            <a:avLst/>
          </a:prstGeom>
        </p:spPr>
      </p:pic>
      <p:pic>
        <p:nvPicPr>
          <p:cNvPr id="11" name="Grafik 1">
            <a:extLst>
              <a:ext uri="{FF2B5EF4-FFF2-40B4-BE49-F238E27FC236}">
                <a16:creationId xmlns:a16="http://schemas.microsoft.com/office/drawing/2014/main" id="{460F1F51-F35F-1D08-3474-555FB079E91F}"/>
              </a:ext>
            </a:extLst>
          </p:cNvPr>
          <p:cNvPicPr>
            <a:picLocks noChangeAspect="1"/>
          </p:cNvPicPr>
          <p:nvPr/>
        </p:nvPicPr>
        <p:blipFill>
          <a:blip r:embed="rId4"/>
          <a:stretch>
            <a:fillRect/>
          </a:stretch>
        </p:blipFill>
        <p:spPr>
          <a:xfrm rot="6300000" flipV="1">
            <a:off x="1592144" y="4895112"/>
            <a:ext cx="730797" cy="491845"/>
          </a:xfrm>
          <a:prstGeom prst="rect">
            <a:avLst/>
          </a:prstGeom>
        </p:spPr>
      </p:pic>
      <p:sp>
        <p:nvSpPr>
          <p:cNvPr id="4" name="Rechteck 3">
            <a:extLst>
              <a:ext uri="{FF2B5EF4-FFF2-40B4-BE49-F238E27FC236}">
                <a16:creationId xmlns:a16="http://schemas.microsoft.com/office/drawing/2014/main" id="{6E9CE015-7257-5E62-2FE4-B90323243A46}"/>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-53-</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27502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3C70E-42C4-5D00-BE35-1BCBCD02C2C0}"/>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9F73A1AC-AFEE-7057-D944-76509D32C8CA}"/>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3" name="Grafik 2">
            <a:extLst>
              <a:ext uri="{FF2B5EF4-FFF2-40B4-BE49-F238E27FC236}">
                <a16:creationId xmlns:a16="http://schemas.microsoft.com/office/drawing/2014/main" id="{FA9CB29B-CF00-AE38-1CF6-21829527D633}"/>
              </a:ext>
            </a:extLst>
          </p:cNvPr>
          <p:cNvPicPr>
            <a:picLocks noChangeAspect="1"/>
          </p:cNvPicPr>
          <p:nvPr/>
        </p:nvPicPr>
        <p:blipFill>
          <a:blip r:embed="rId2"/>
          <a:stretch>
            <a:fillRect/>
          </a:stretch>
        </p:blipFill>
        <p:spPr>
          <a:xfrm>
            <a:off x="331972" y="1275919"/>
            <a:ext cx="8685572" cy="4385672"/>
          </a:xfrm>
          <a:prstGeom prst="rect">
            <a:avLst/>
          </a:prstGeom>
          <a:solidFill>
            <a:srgbClr val="002060"/>
          </a:solidFill>
        </p:spPr>
      </p:pic>
      <p:sp>
        <p:nvSpPr>
          <p:cNvPr id="4" name="Ellipse 3">
            <a:extLst>
              <a:ext uri="{FF2B5EF4-FFF2-40B4-BE49-F238E27FC236}">
                <a16:creationId xmlns:a16="http://schemas.microsoft.com/office/drawing/2014/main" id="{7F20DBA8-732D-18E4-5BFC-3B697529E676}"/>
              </a:ext>
            </a:extLst>
          </p:cNvPr>
          <p:cNvSpPr/>
          <p:nvPr/>
        </p:nvSpPr>
        <p:spPr bwMode="auto">
          <a:xfrm>
            <a:off x="1212850" y="4673600"/>
            <a:ext cx="228600" cy="1651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0" name="Ellipse 9">
            <a:extLst>
              <a:ext uri="{FF2B5EF4-FFF2-40B4-BE49-F238E27FC236}">
                <a16:creationId xmlns:a16="http://schemas.microsoft.com/office/drawing/2014/main" id="{43414C14-A3B4-1FD3-C00E-A16B3A26587C}"/>
              </a:ext>
            </a:extLst>
          </p:cNvPr>
          <p:cNvSpPr/>
          <p:nvPr/>
        </p:nvSpPr>
        <p:spPr bwMode="auto">
          <a:xfrm>
            <a:off x="3759200" y="4673601"/>
            <a:ext cx="431800" cy="9397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1" name="Ellipse 10">
            <a:extLst>
              <a:ext uri="{FF2B5EF4-FFF2-40B4-BE49-F238E27FC236}">
                <a16:creationId xmlns:a16="http://schemas.microsoft.com/office/drawing/2014/main" id="{AB2E9149-AF02-E9E6-D98D-8EDC949E124D}"/>
              </a:ext>
            </a:extLst>
          </p:cNvPr>
          <p:cNvSpPr/>
          <p:nvPr/>
        </p:nvSpPr>
        <p:spPr bwMode="auto">
          <a:xfrm>
            <a:off x="3759200" y="4673600"/>
            <a:ext cx="285750" cy="16318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4" name="Ellipse 13">
            <a:extLst>
              <a:ext uri="{FF2B5EF4-FFF2-40B4-BE49-F238E27FC236}">
                <a16:creationId xmlns:a16="http://schemas.microsoft.com/office/drawing/2014/main" id="{E077922B-0D59-ED9E-4D6A-24FA3C9CF6E4}"/>
              </a:ext>
            </a:extLst>
          </p:cNvPr>
          <p:cNvSpPr/>
          <p:nvPr/>
        </p:nvSpPr>
        <p:spPr bwMode="auto">
          <a:xfrm>
            <a:off x="1212850" y="5257800"/>
            <a:ext cx="387350" cy="11235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7" name="Ellipse 16">
            <a:extLst>
              <a:ext uri="{FF2B5EF4-FFF2-40B4-BE49-F238E27FC236}">
                <a16:creationId xmlns:a16="http://schemas.microsoft.com/office/drawing/2014/main" id="{AF55F30F-4F08-3AFC-76E8-2F5E9A74FB22}"/>
              </a:ext>
            </a:extLst>
          </p:cNvPr>
          <p:cNvSpPr/>
          <p:nvPr/>
        </p:nvSpPr>
        <p:spPr bwMode="auto">
          <a:xfrm>
            <a:off x="6330950" y="4667272"/>
            <a:ext cx="1244600" cy="9397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4" name="Textfeld 23">
            <a:extLst>
              <a:ext uri="{FF2B5EF4-FFF2-40B4-BE49-F238E27FC236}">
                <a16:creationId xmlns:a16="http://schemas.microsoft.com/office/drawing/2014/main" id="{054B32B4-41A2-3034-45B5-54DCBF6FF66C}"/>
              </a:ext>
            </a:extLst>
          </p:cNvPr>
          <p:cNvSpPr txBox="1"/>
          <p:nvPr/>
        </p:nvSpPr>
        <p:spPr>
          <a:xfrm>
            <a:off x="1204218" y="5782885"/>
            <a:ext cx="3545571" cy="261610"/>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Sie befinden sich auf der Seite der </a:t>
            </a:r>
            <a:r>
              <a:rPr lang="de-DE" sz="1100" b="1">
                <a:latin typeface="Calibri" panose="020F0502020204030204" pitchFamily="34" charset="0"/>
                <a:cs typeface="Calibri" panose="020F0502020204030204" pitchFamily="34" charset="0"/>
              </a:rPr>
              <a:t>Kerndaten des Vereins.</a:t>
            </a:r>
          </a:p>
        </p:txBody>
      </p:sp>
      <p:sp>
        <p:nvSpPr>
          <p:cNvPr id="25" name="Ellipse 24">
            <a:extLst>
              <a:ext uri="{FF2B5EF4-FFF2-40B4-BE49-F238E27FC236}">
                <a16:creationId xmlns:a16="http://schemas.microsoft.com/office/drawing/2014/main" id="{EFE37CDF-647C-267E-CBCD-27C5BEB90D03}"/>
              </a:ext>
            </a:extLst>
          </p:cNvPr>
          <p:cNvSpPr/>
          <p:nvPr/>
        </p:nvSpPr>
        <p:spPr bwMode="auto">
          <a:xfrm>
            <a:off x="6845301" y="1533116"/>
            <a:ext cx="583192" cy="16995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6" name="Ellipse 25">
            <a:extLst>
              <a:ext uri="{FF2B5EF4-FFF2-40B4-BE49-F238E27FC236}">
                <a16:creationId xmlns:a16="http://schemas.microsoft.com/office/drawing/2014/main" id="{58716BC8-A128-EF70-0E97-3A6C867F60B5}"/>
              </a:ext>
            </a:extLst>
          </p:cNvPr>
          <p:cNvSpPr/>
          <p:nvPr/>
        </p:nvSpPr>
        <p:spPr bwMode="auto">
          <a:xfrm>
            <a:off x="6845301" y="1618092"/>
            <a:ext cx="597728" cy="9821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7" name="Ellipse 26">
            <a:extLst>
              <a:ext uri="{FF2B5EF4-FFF2-40B4-BE49-F238E27FC236}">
                <a16:creationId xmlns:a16="http://schemas.microsoft.com/office/drawing/2014/main" id="{81DF34CA-C9BE-0F35-C587-41D308831B07}"/>
              </a:ext>
            </a:extLst>
          </p:cNvPr>
          <p:cNvSpPr/>
          <p:nvPr/>
        </p:nvSpPr>
        <p:spPr bwMode="auto">
          <a:xfrm>
            <a:off x="6916208" y="1618092"/>
            <a:ext cx="583192" cy="22857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8" name="Ellipse 27">
            <a:extLst>
              <a:ext uri="{FF2B5EF4-FFF2-40B4-BE49-F238E27FC236}">
                <a16:creationId xmlns:a16="http://schemas.microsoft.com/office/drawing/2014/main" id="{53B3B378-F669-494C-A0FB-B25A2C9AC578}"/>
              </a:ext>
            </a:extLst>
          </p:cNvPr>
          <p:cNvSpPr/>
          <p:nvPr/>
        </p:nvSpPr>
        <p:spPr bwMode="auto">
          <a:xfrm>
            <a:off x="6916208" y="1618092"/>
            <a:ext cx="583192" cy="22857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9" name="Rechteck 28">
            <a:extLst>
              <a:ext uri="{FF2B5EF4-FFF2-40B4-BE49-F238E27FC236}">
                <a16:creationId xmlns:a16="http://schemas.microsoft.com/office/drawing/2014/main" id="{4B928421-3AE2-6F17-7EAC-ACFF64FBA77B}"/>
              </a:ext>
            </a:extLst>
          </p:cNvPr>
          <p:cNvSpPr/>
          <p:nvPr/>
        </p:nvSpPr>
        <p:spPr bwMode="auto">
          <a:xfrm>
            <a:off x="6845301" y="1533116"/>
            <a:ext cx="654099" cy="169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pic>
        <p:nvPicPr>
          <p:cNvPr id="31" name="Grafik 30">
            <a:extLst>
              <a:ext uri="{FF2B5EF4-FFF2-40B4-BE49-F238E27FC236}">
                <a16:creationId xmlns:a16="http://schemas.microsoft.com/office/drawing/2014/main" id="{DF88CDE5-F339-9FA7-FA99-ED41982C36FE}"/>
              </a:ext>
            </a:extLst>
          </p:cNvPr>
          <p:cNvPicPr>
            <a:picLocks noChangeAspect="1"/>
          </p:cNvPicPr>
          <p:nvPr/>
        </p:nvPicPr>
        <p:blipFill>
          <a:blip r:embed="rId3"/>
          <a:stretch>
            <a:fillRect/>
          </a:stretch>
        </p:blipFill>
        <p:spPr>
          <a:xfrm>
            <a:off x="8512349" y="6306958"/>
            <a:ext cx="348769" cy="405300"/>
          </a:xfrm>
          <a:prstGeom prst="rect">
            <a:avLst/>
          </a:prstGeom>
        </p:spPr>
      </p:pic>
      <p:sp>
        <p:nvSpPr>
          <p:cNvPr id="26625" name="Textfeld 26624">
            <a:extLst>
              <a:ext uri="{FF2B5EF4-FFF2-40B4-BE49-F238E27FC236}">
                <a16:creationId xmlns:a16="http://schemas.microsoft.com/office/drawing/2014/main" id="{DA0F2F7A-4DB0-D936-D8BE-0E0B2351E578}"/>
              </a:ext>
            </a:extLst>
          </p:cNvPr>
          <p:cNvSpPr txBox="1"/>
          <p:nvPr/>
        </p:nvSpPr>
        <p:spPr>
          <a:xfrm>
            <a:off x="1884668" y="2688702"/>
            <a:ext cx="332068" cy="369332"/>
          </a:xfrm>
          <a:prstGeom prst="rect">
            <a:avLst/>
          </a:prstGeom>
          <a:solidFill>
            <a:srgbClr val="FFFFCC"/>
          </a:solidFill>
          <a:ln w="38100">
            <a:solidFill>
              <a:schemeClr val="tx1"/>
            </a:solidFill>
          </a:ln>
        </p:spPr>
        <p:txBody>
          <a:bodyPr wrap="square" rtlCol="0">
            <a:spAutoFit/>
          </a:bodyPr>
          <a:lstStyle/>
          <a:p>
            <a:pPr algn="ctr"/>
            <a:r>
              <a:rPr lang="de-DE" sz="1800">
                <a:latin typeface="Calibri" panose="020F0502020204030204" pitchFamily="34" charset="0"/>
                <a:cs typeface="Calibri" panose="020F0502020204030204" pitchFamily="34" charset="0"/>
              </a:rPr>
              <a:t>1</a:t>
            </a:r>
          </a:p>
        </p:txBody>
      </p:sp>
      <p:pic>
        <p:nvPicPr>
          <p:cNvPr id="6" name="Grafik 5">
            <a:extLst>
              <a:ext uri="{FF2B5EF4-FFF2-40B4-BE49-F238E27FC236}">
                <a16:creationId xmlns:a16="http://schemas.microsoft.com/office/drawing/2014/main" id="{C37BCC21-A4DB-5888-E9CA-80965CF6C5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7073" y="3419474"/>
            <a:ext cx="69854" cy="19051"/>
          </a:xfrm>
          <a:prstGeom prst="rect">
            <a:avLst/>
          </a:prstGeom>
        </p:spPr>
      </p:pic>
      <p:sp>
        <p:nvSpPr>
          <p:cNvPr id="16" name="Textfeld 15">
            <a:extLst>
              <a:ext uri="{FF2B5EF4-FFF2-40B4-BE49-F238E27FC236}">
                <a16:creationId xmlns:a16="http://schemas.microsoft.com/office/drawing/2014/main" id="{1FDF2E21-395D-7DF5-EB34-5EEB9AB49EF1}"/>
              </a:ext>
            </a:extLst>
          </p:cNvPr>
          <p:cNvSpPr txBox="1"/>
          <p:nvPr/>
        </p:nvSpPr>
        <p:spPr>
          <a:xfrm>
            <a:off x="6845301" y="4064707"/>
            <a:ext cx="332068" cy="369332"/>
          </a:xfrm>
          <a:prstGeom prst="rect">
            <a:avLst/>
          </a:prstGeom>
          <a:solidFill>
            <a:srgbClr val="FFFFCC"/>
          </a:solidFill>
          <a:ln w="38100">
            <a:solidFill>
              <a:schemeClr val="tx1"/>
            </a:solidFill>
          </a:ln>
        </p:spPr>
        <p:txBody>
          <a:bodyPr wrap="square" rtlCol="0">
            <a:spAutoFit/>
          </a:bodyPr>
          <a:lstStyle/>
          <a:p>
            <a:pPr algn="ctr"/>
            <a:r>
              <a:rPr lang="de-DE" sz="1800">
                <a:latin typeface="Calibri" panose="020F0502020204030204" pitchFamily="34" charset="0"/>
                <a:cs typeface="Calibri" panose="020F0502020204030204" pitchFamily="34" charset="0"/>
              </a:rPr>
              <a:t>2</a:t>
            </a:r>
          </a:p>
        </p:txBody>
      </p:sp>
      <p:sp>
        <p:nvSpPr>
          <p:cNvPr id="19" name="Textfeld 18">
            <a:extLst>
              <a:ext uri="{FF2B5EF4-FFF2-40B4-BE49-F238E27FC236}">
                <a16:creationId xmlns:a16="http://schemas.microsoft.com/office/drawing/2014/main" id="{4883CA01-DD64-1F10-2454-1649DD9C43CB}"/>
              </a:ext>
            </a:extLst>
          </p:cNvPr>
          <p:cNvSpPr txBox="1"/>
          <p:nvPr/>
        </p:nvSpPr>
        <p:spPr>
          <a:xfrm>
            <a:off x="750821" y="5718232"/>
            <a:ext cx="332068" cy="369332"/>
          </a:xfrm>
          <a:prstGeom prst="rect">
            <a:avLst/>
          </a:prstGeom>
          <a:solidFill>
            <a:srgbClr val="FFFFCC"/>
          </a:solidFill>
          <a:ln w="38100">
            <a:solidFill>
              <a:schemeClr val="tx1"/>
            </a:solidFill>
          </a:ln>
        </p:spPr>
        <p:txBody>
          <a:bodyPr wrap="square" rtlCol="0">
            <a:spAutoFit/>
          </a:bodyPr>
          <a:lstStyle/>
          <a:p>
            <a:pPr algn="ctr"/>
            <a:r>
              <a:rPr lang="de-DE" sz="1800">
                <a:latin typeface="Calibri" panose="020F0502020204030204" pitchFamily="34" charset="0"/>
                <a:cs typeface="Calibri" panose="020F0502020204030204" pitchFamily="34" charset="0"/>
              </a:rPr>
              <a:t>1</a:t>
            </a:r>
          </a:p>
        </p:txBody>
      </p:sp>
      <p:sp>
        <p:nvSpPr>
          <p:cNvPr id="20" name="Textfeld 19">
            <a:extLst>
              <a:ext uri="{FF2B5EF4-FFF2-40B4-BE49-F238E27FC236}">
                <a16:creationId xmlns:a16="http://schemas.microsoft.com/office/drawing/2014/main" id="{3C26E0EF-F106-0469-606B-E2E219E3AD74}"/>
              </a:ext>
            </a:extLst>
          </p:cNvPr>
          <p:cNvSpPr txBox="1"/>
          <p:nvPr/>
        </p:nvSpPr>
        <p:spPr>
          <a:xfrm>
            <a:off x="750821" y="6181591"/>
            <a:ext cx="332068" cy="369332"/>
          </a:xfrm>
          <a:prstGeom prst="rect">
            <a:avLst/>
          </a:prstGeom>
          <a:solidFill>
            <a:srgbClr val="FFFFCC"/>
          </a:solidFill>
          <a:ln w="38100">
            <a:solidFill>
              <a:schemeClr val="tx1"/>
            </a:solidFill>
          </a:ln>
        </p:spPr>
        <p:txBody>
          <a:bodyPr wrap="square" rtlCol="0">
            <a:spAutoFit/>
          </a:bodyPr>
          <a:lstStyle/>
          <a:p>
            <a:pPr algn="ctr"/>
            <a:r>
              <a:rPr lang="de-DE" sz="1800">
                <a:latin typeface="Calibri" panose="020F0502020204030204" pitchFamily="34" charset="0"/>
                <a:cs typeface="Calibri" panose="020F0502020204030204" pitchFamily="34" charset="0"/>
              </a:rPr>
              <a:t>2</a:t>
            </a:r>
          </a:p>
        </p:txBody>
      </p:sp>
      <p:sp>
        <p:nvSpPr>
          <p:cNvPr id="21" name="Textfeld 20">
            <a:extLst>
              <a:ext uri="{FF2B5EF4-FFF2-40B4-BE49-F238E27FC236}">
                <a16:creationId xmlns:a16="http://schemas.microsoft.com/office/drawing/2014/main" id="{7BBAAA6F-0EA8-F5AA-C1AC-8F5FE74E87B8}"/>
              </a:ext>
            </a:extLst>
          </p:cNvPr>
          <p:cNvSpPr txBox="1"/>
          <p:nvPr/>
        </p:nvSpPr>
        <p:spPr>
          <a:xfrm>
            <a:off x="1234416" y="6220134"/>
            <a:ext cx="3515373" cy="261610"/>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Auf </a:t>
            </a:r>
            <a:r>
              <a:rPr lang="de-DE" sz="1100" b="1">
                <a:solidFill>
                  <a:srgbClr val="C00000"/>
                </a:solidFill>
                <a:latin typeface="Calibri" panose="020F0502020204030204" pitchFamily="34" charset="0"/>
                <a:cs typeface="Calibri" panose="020F0502020204030204" pitchFamily="34" charset="0"/>
              </a:rPr>
              <a:t>Bearbeiten</a:t>
            </a:r>
            <a:r>
              <a:rPr lang="de-DE" sz="1100">
                <a:latin typeface="Calibri" panose="020F0502020204030204" pitchFamily="34" charset="0"/>
                <a:cs typeface="Calibri" panose="020F0502020204030204" pitchFamily="34" charset="0"/>
              </a:rPr>
              <a:t> klicken, um den Abschnitt zu bearbeiten.</a:t>
            </a:r>
          </a:p>
        </p:txBody>
      </p:sp>
      <p:sp>
        <p:nvSpPr>
          <p:cNvPr id="22" name="Ellipse 21">
            <a:extLst>
              <a:ext uri="{FF2B5EF4-FFF2-40B4-BE49-F238E27FC236}">
                <a16:creationId xmlns:a16="http://schemas.microsoft.com/office/drawing/2014/main" id="{C8CE146A-4A74-45D6-9A46-E93825B96F06}"/>
              </a:ext>
            </a:extLst>
          </p:cNvPr>
          <p:cNvSpPr/>
          <p:nvPr/>
        </p:nvSpPr>
        <p:spPr bwMode="auto">
          <a:xfrm>
            <a:off x="7256206" y="4132044"/>
            <a:ext cx="720122" cy="304575"/>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6634" name="Rechteck 26633">
            <a:extLst>
              <a:ext uri="{FF2B5EF4-FFF2-40B4-BE49-F238E27FC236}">
                <a16:creationId xmlns:a16="http://schemas.microsoft.com/office/drawing/2014/main" id="{9887B443-D877-D29E-7CA3-AC30628CDEAF}"/>
              </a:ext>
            </a:extLst>
          </p:cNvPr>
          <p:cNvSpPr/>
          <p:nvPr/>
        </p:nvSpPr>
        <p:spPr>
          <a:xfrm>
            <a:off x="6919214" y="1464990"/>
            <a:ext cx="914340" cy="235061"/>
          </a:xfrm>
          <a:prstGeom prst="rect">
            <a:avLst/>
          </a:prstGeom>
          <a:solidFill>
            <a:srgbClr val="0066CC"/>
          </a:solidFill>
          <a:ln>
            <a:solidFill>
              <a:srgbClr val="0066C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rgbClr val="FFFFFF"/>
                </a:solidFill>
                <a:effectLst/>
                <a:latin typeface="Titillium Web" panose="00000500000000000000" pitchFamily="2" charset="0"/>
                <a:ea typeface="Aptos" panose="020B0004020202020204" pitchFamily="34" charset="0"/>
                <a:cs typeface="Times New Roman" panose="02020603050405020304" pitchFamily="18" charset="0"/>
              </a:rPr>
              <a:t>         </a:t>
            </a:r>
          </a:p>
          <a:p>
            <a:pPr>
              <a:lnSpc>
                <a:spcPct val="107000"/>
              </a:lnSpc>
              <a:spcAft>
                <a:spcPts val="800"/>
              </a:spcAft>
              <a:buNone/>
            </a:pPr>
            <a:r>
              <a:rPr lang="it-IT" sz="600" kern="100">
                <a:solidFill>
                  <a:srgbClr val="FFFFFF"/>
                </a:solidFill>
                <a:effectLst/>
                <a:latin typeface="Titillium Web" panose="00000500000000000000" pitchFamily="2" charset="0"/>
                <a:ea typeface="Aptos" panose="020B0004020202020204" pitchFamily="34" charset="0"/>
                <a:cs typeface="Times New Roman" panose="02020603050405020304" pitchFamily="18" charset="0"/>
              </a:rPr>
              <a:t>MAX MUSTERMANN</a:t>
            </a:r>
            <a:endParaRPr lang="it-IT" sz="600" kern="100">
              <a:effectLst/>
              <a:ea typeface="Aptos" panose="020B0004020202020204" pitchFamily="34" charset="0"/>
              <a:cs typeface="Times New Roman" panose="02020603050405020304" pitchFamily="18" charset="0"/>
            </a:endParaRPr>
          </a:p>
          <a:p>
            <a:pPr algn="ctr">
              <a:lnSpc>
                <a:spcPct val="107000"/>
              </a:lnSpc>
              <a:spcAft>
                <a:spcPts val="800"/>
              </a:spcAft>
              <a:buNone/>
            </a:pPr>
            <a:r>
              <a:rPr lang="de-DE" sz="1100" kern="100">
                <a:effectLst/>
                <a:ea typeface="Aptos" panose="020B0004020202020204" pitchFamily="34" charset="0"/>
                <a:cs typeface="Times New Roman" panose="02020603050405020304" pitchFamily="18" charset="0"/>
              </a:rPr>
              <a:t> </a:t>
            </a:r>
            <a:endParaRPr lang="it-IT" sz="1100" kern="100">
              <a:effectLst/>
              <a:ea typeface="Aptos" panose="020B0004020202020204" pitchFamily="34" charset="0"/>
              <a:cs typeface="Times New Roman" panose="02020603050405020304" pitchFamily="18" charset="0"/>
            </a:endParaRPr>
          </a:p>
        </p:txBody>
      </p:sp>
      <p:pic>
        <p:nvPicPr>
          <p:cNvPr id="13" name="Grafik 12">
            <a:extLst>
              <a:ext uri="{FF2B5EF4-FFF2-40B4-BE49-F238E27FC236}">
                <a16:creationId xmlns:a16="http://schemas.microsoft.com/office/drawing/2014/main" id="{0373B80D-422F-7AEC-8A72-E76800C09045}"/>
              </a:ext>
            </a:extLst>
          </p:cNvPr>
          <p:cNvPicPr>
            <a:picLocks noChangeAspect="1"/>
          </p:cNvPicPr>
          <p:nvPr/>
        </p:nvPicPr>
        <p:blipFill>
          <a:blip r:embed="rId5">
            <a:extLst>
              <a:ext uri="{28A0092B-C50C-407E-A947-70E740481C1C}">
                <a14:useLocalDpi xmlns:a14="http://schemas.microsoft.com/office/drawing/2010/main" val="0"/>
              </a:ext>
            </a:extLst>
          </a:blip>
          <a:srcRect r="9140" b="-1192"/>
          <a:stretch>
            <a:fillRect/>
          </a:stretch>
        </p:blipFill>
        <p:spPr>
          <a:xfrm>
            <a:off x="838941" y="2619067"/>
            <a:ext cx="942234" cy="514658"/>
          </a:xfrm>
          <a:prstGeom prst="rect">
            <a:avLst/>
          </a:prstGeom>
          <a:ln w="38100">
            <a:solidFill>
              <a:srgbClr val="0070C0"/>
            </a:solidFill>
          </a:ln>
        </p:spPr>
      </p:pic>
      <p:sp>
        <p:nvSpPr>
          <p:cNvPr id="5" name="Textfeld 4">
            <a:extLst>
              <a:ext uri="{FF2B5EF4-FFF2-40B4-BE49-F238E27FC236}">
                <a16:creationId xmlns:a16="http://schemas.microsoft.com/office/drawing/2014/main" id="{E7EEFF10-7968-C068-328E-45F3DA75285E}"/>
              </a:ext>
            </a:extLst>
          </p:cNvPr>
          <p:cNvSpPr txBox="1"/>
          <p:nvPr/>
        </p:nvSpPr>
        <p:spPr>
          <a:xfrm>
            <a:off x="916855" y="481151"/>
            <a:ext cx="7461483" cy="361637"/>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algn="ctr">
              <a:lnSpc>
                <a:spcPts val="2100"/>
              </a:lnSpc>
              <a:spcBef>
                <a:spcPts val="0"/>
              </a:spcBef>
              <a:defRPr/>
            </a:pPr>
            <a:r>
              <a:rPr lang="de-DE" sz="2000">
                <a:latin typeface="Calibri" panose="020F0502020204030204" pitchFamily="34" charset="0"/>
                <a:cs typeface="Calibri" panose="020F0502020204030204" pitchFamily="34" charset="0"/>
              </a:rPr>
              <a:t> Änderungsantrag – Eingabe der </a:t>
            </a:r>
            <a:r>
              <a:rPr lang="de-DE" sz="2000" b="1">
                <a:latin typeface="Calibri" panose="020F0502020204030204" pitchFamily="34" charset="0"/>
                <a:cs typeface="Calibri" panose="020F0502020204030204" pitchFamily="34" charset="0"/>
              </a:rPr>
              <a:t>Kerndaten</a:t>
            </a:r>
            <a:endParaRPr lang="en-US" sz="2000"/>
          </a:p>
        </p:txBody>
      </p:sp>
      <p:sp>
        <p:nvSpPr>
          <p:cNvPr id="7" name="Rechteck 6">
            <a:extLst>
              <a:ext uri="{FF2B5EF4-FFF2-40B4-BE49-F238E27FC236}">
                <a16:creationId xmlns:a16="http://schemas.microsoft.com/office/drawing/2014/main" id="{6D91FD18-0D25-DC9C-D7BA-A1B09E5A7703}"/>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-54-</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11080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0CBAA-7623-F41A-7314-723F53DB9FC0}"/>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DE6A2518-B4D3-712D-98ED-E41F1F239B89}"/>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Ellipse 3">
            <a:extLst>
              <a:ext uri="{FF2B5EF4-FFF2-40B4-BE49-F238E27FC236}">
                <a16:creationId xmlns:a16="http://schemas.microsoft.com/office/drawing/2014/main" id="{D6AB90FF-C2FC-9FE9-5AF7-97479EC4E6D8}"/>
              </a:ext>
            </a:extLst>
          </p:cNvPr>
          <p:cNvSpPr/>
          <p:nvPr/>
        </p:nvSpPr>
        <p:spPr bwMode="auto">
          <a:xfrm>
            <a:off x="1212850" y="4673600"/>
            <a:ext cx="228600" cy="1651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0" name="Ellipse 9">
            <a:extLst>
              <a:ext uri="{FF2B5EF4-FFF2-40B4-BE49-F238E27FC236}">
                <a16:creationId xmlns:a16="http://schemas.microsoft.com/office/drawing/2014/main" id="{7A9E33ED-BF0D-7BD9-3536-F9D2B941643B}"/>
              </a:ext>
            </a:extLst>
          </p:cNvPr>
          <p:cNvSpPr/>
          <p:nvPr/>
        </p:nvSpPr>
        <p:spPr bwMode="auto">
          <a:xfrm>
            <a:off x="3759200" y="4673601"/>
            <a:ext cx="431800" cy="9397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1" name="Ellipse 10">
            <a:extLst>
              <a:ext uri="{FF2B5EF4-FFF2-40B4-BE49-F238E27FC236}">
                <a16:creationId xmlns:a16="http://schemas.microsoft.com/office/drawing/2014/main" id="{FDD9FBBF-E823-88D3-4C2C-BB57496C352D}"/>
              </a:ext>
            </a:extLst>
          </p:cNvPr>
          <p:cNvSpPr/>
          <p:nvPr/>
        </p:nvSpPr>
        <p:spPr bwMode="auto">
          <a:xfrm>
            <a:off x="3759200" y="4673600"/>
            <a:ext cx="285750" cy="16318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4" name="Ellipse 13">
            <a:extLst>
              <a:ext uri="{FF2B5EF4-FFF2-40B4-BE49-F238E27FC236}">
                <a16:creationId xmlns:a16="http://schemas.microsoft.com/office/drawing/2014/main" id="{B6AC576B-7D6C-211B-AD34-4CFED769BE1C}"/>
              </a:ext>
            </a:extLst>
          </p:cNvPr>
          <p:cNvSpPr/>
          <p:nvPr/>
        </p:nvSpPr>
        <p:spPr bwMode="auto">
          <a:xfrm>
            <a:off x="1212850" y="5257800"/>
            <a:ext cx="387350" cy="11235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7" name="Ellipse 16">
            <a:extLst>
              <a:ext uri="{FF2B5EF4-FFF2-40B4-BE49-F238E27FC236}">
                <a16:creationId xmlns:a16="http://schemas.microsoft.com/office/drawing/2014/main" id="{1A51A7B7-7ED9-62AF-01F0-50F1DE171781}"/>
              </a:ext>
            </a:extLst>
          </p:cNvPr>
          <p:cNvSpPr/>
          <p:nvPr/>
        </p:nvSpPr>
        <p:spPr bwMode="auto">
          <a:xfrm>
            <a:off x="6330950" y="4667272"/>
            <a:ext cx="1244600" cy="9397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5" name="Ellipse 24">
            <a:extLst>
              <a:ext uri="{FF2B5EF4-FFF2-40B4-BE49-F238E27FC236}">
                <a16:creationId xmlns:a16="http://schemas.microsoft.com/office/drawing/2014/main" id="{493BA58C-1A53-5BC8-131D-36BDA3F360B9}"/>
              </a:ext>
            </a:extLst>
          </p:cNvPr>
          <p:cNvSpPr/>
          <p:nvPr/>
        </p:nvSpPr>
        <p:spPr bwMode="auto">
          <a:xfrm>
            <a:off x="6845301" y="1533116"/>
            <a:ext cx="583192" cy="16995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6" name="Ellipse 25">
            <a:extLst>
              <a:ext uri="{FF2B5EF4-FFF2-40B4-BE49-F238E27FC236}">
                <a16:creationId xmlns:a16="http://schemas.microsoft.com/office/drawing/2014/main" id="{3B7E7840-D681-5546-4F34-5844D7900AAD}"/>
              </a:ext>
            </a:extLst>
          </p:cNvPr>
          <p:cNvSpPr/>
          <p:nvPr/>
        </p:nvSpPr>
        <p:spPr bwMode="auto">
          <a:xfrm>
            <a:off x="6845301" y="1618092"/>
            <a:ext cx="597728" cy="9821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7" name="Ellipse 26">
            <a:extLst>
              <a:ext uri="{FF2B5EF4-FFF2-40B4-BE49-F238E27FC236}">
                <a16:creationId xmlns:a16="http://schemas.microsoft.com/office/drawing/2014/main" id="{F490378F-38E3-F48D-8DB5-6F8F9BCCDD70}"/>
              </a:ext>
            </a:extLst>
          </p:cNvPr>
          <p:cNvSpPr/>
          <p:nvPr/>
        </p:nvSpPr>
        <p:spPr bwMode="auto">
          <a:xfrm>
            <a:off x="6916208" y="1618092"/>
            <a:ext cx="583192" cy="22857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8" name="Ellipse 27">
            <a:extLst>
              <a:ext uri="{FF2B5EF4-FFF2-40B4-BE49-F238E27FC236}">
                <a16:creationId xmlns:a16="http://schemas.microsoft.com/office/drawing/2014/main" id="{336C9AF7-52E2-8BFE-331A-592D3DFAE129}"/>
              </a:ext>
            </a:extLst>
          </p:cNvPr>
          <p:cNvSpPr/>
          <p:nvPr/>
        </p:nvSpPr>
        <p:spPr bwMode="auto">
          <a:xfrm>
            <a:off x="6916208" y="1618092"/>
            <a:ext cx="583192" cy="22857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9" name="Rechteck 28">
            <a:extLst>
              <a:ext uri="{FF2B5EF4-FFF2-40B4-BE49-F238E27FC236}">
                <a16:creationId xmlns:a16="http://schemas.microsoft.com/office/drawing/2014/main" id="{00B47209-1533-E5BD-3519-CB03712F0C8F}"/>
              </a:ext>
            </a:extLst>
          </p:cNvPr>
          <p:cNvSpPr/>
          <p:nvPr/>
        </p:nvSpPr>
        <p:spPr bwMode="auto">
          <a:xfrm>
            <a:off x="6845301" y="1533116"/>
            <a:ext cx="654099" cy="169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pic>
        <p:nvPicPr>
          <p:cNvPr id="31" name="Grafik 30">
            <a:extLst>
              <a:ext uri="{FF2B5EF4-FFF2-40B4-BE49-F238E27FC236}">
                <a16:creationId xmlns:a16="http://schemas.microsoft.com/office/drawing/2014/main" id="{F0EC1FDD-7E95-6C93-51AD-0E656396A614}"/>
              </a:ext>
            </a:extLst>
          </p:cNvPr>
          <p:cNvPicPr>
            <a:picLocks noChangeAspect="1"/>
          </p:cNvPicPr>
          <p:nvPr/>
        </p:nvPicPr>
        <p:blipFill>
          <a:blip r:embed="rId2"/>
          <a:stretch>
            <a:fillRect/>
          </a:stretch>
        </p:blipFill>
        <p:spPr>
          <a:xfrm>
            <a:off x="259367" y="1061177"/>
            <a:ext cx="8648420" cy="4308753"/>
          </a:xfrm>
          <a:prstGeom prst="rect">
            <a:avLst/>
          </a:prstGeom>
        </p:spPr>
      </p:pic>
      <p:pic>
        <p:nvPicPr>
          <p:cNvPr id="26639" name="Grafik 26638">
            <a:extLst>
              <a:ext uri="{FF2B5EF4-FFF2-40B4-BE49-F238E27FC236}">
                <a16:creationId xmlns:a16="http://schemas.microsoft.com/office/drawing/2014/main" id="{A88320B5-EEC3-1127-BF86-7742BD4BF5BC}"/>
              </a:ext>
            </a:extLst>
          </p:cNvPr>
          <p:cNvPicPr>
            <a:picLocks noChangeAspect="1"/>
          </p:cNvPicPr>
          <p:nvPr/>
        </p:nvPicPr>
        <p:blipFill>
          <a:blip r:embed="rId3"/>
          <a:stretch>
            <a:fillRect/>
          </a:stretch>
        </p:blipFill>
        <p:spPr>
          <a:xfrm>
            <a:off x="8512349" y="6306958"/>
            <a:ext cx="348769" cy="405300"/>
          </a:xfrm>
          <a:prstGeom prst="rect">
            <a:avLst/>
          </a:prstGeom>
        </p:spPr>
      </p:pic>
      <p:pic>
        <p:nvPicPr>
          <p:cNvPr id="8" name="Grafik 7">
            <a:extLst>
              <a:ext uri="{FF2B5EF4-FFF2-40B4-BE49-F238E27FC236}">
                <a16:creationId xmlns:a16="http://schemas.microsoft.com/office/drawing/2014/main" id="{A18FB9C1-F186-7322-7079-D78C3C397F4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301" y="260669"/>
            <a:ext cx="8614465" cy="545920"/>
          </a:xfrm>
          <a:prstGeom prst="rect">
            <a:avLst/>
          </a:prstGeom>
          <a:noFill/>
          <a:ln>
            <a:noFill/>
          </a:ln>
        </p:spPr>
      </p:pic>
      <p:sp>
        <p:nvSpPr>
          <p:cNvPr id="12" name="Textfeld 11">
            <a:extLst>
              <a:ext uri="{FF2B5EF4-FFF2-40B4-BE49-F238E27FC236}">
                <a16:creationId xmlns:a16="http://schemas.microsoft.com/office/drawing/2014/main" id="{3F9B3CA9-5DC6-1346-A1B4-79ECAFB1A79B}"/>
              </a:ext>
            </a:extLst>
          </p:cNvPr>
          <p:cNvSpPr txBox="1"/>
          <p:nvPr/>
        </p:nvSpPr>
        <p:spPr>
          <a:xfrm>
            <a:off x="4952019" y="5934347"/>
            <a:ext cx="3545571" cy="261610"/>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Klicken Sie hier, um die Änderungen zu </a:t>
            </a:r>
            <a:r>
              <a:rPr lang="de-DE" sz="1100" b="1">
                <a:solidFill>
                  <a:srgbClr val="C00000"/>
                </a:solidFill>
                <a:latin typeface="Calibri" panose="020F0502020204030204" pitchFamily="34" charset="0"/>
                <a:cs typeface="Calibri" panose="020F0502020204030204" pitchFamily="34" charset="0"/>
              </a:rPr>
              <a:t>speichern</a:t>
            </a:r>
            <a:r>
              <a:rPr lang="de-DE" sz="1100">
                <a:latin typeface="Calibri" panose="020F0502020204030204" pitchFamily="34" charset="0"/>
                <a:cs typeface="Calibri" panose="020F0502020204030204" pitchFamily="34" charset="0"/>
              </a:rPr>
              <a:t>.</a:t>
            </a:r>
          </a:p>
        </p:txBody>
      </p:sp>
      <p:sp>
        <p:nvSpPr>
          <p:cNvPr id="16" name="Textfeld 15">
            <a:extLst>
              <a:ext uri="{FF2B5EF4-FFF2-40B4-BE49-F238E27FC236}">
                <a16:creationId xmlns:a16="http://schemas.microsoft.com/office/drawing/2014/main" id="{94B9C413-020E-A55E-54F6-9F25025E509A}"/>
              </a:ext>
            </a:extLst>
          </p:cNvPr>
          <p:cNvSpPr txBox="1"/>
          <p:nvPr/>
        </p:nvSpPr>
        <p:spPr>
          <a:xfrm>
            <a:off x="741658" y="5487065"/>
            <a:ext cx="3545571" cy="261610"/>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Wählen Sie die </a:t>
            </a:r>
            <a:r>
              <a:rPr lang="de-DE" sz="1100" b="1">
                <a:solidFill>
                  <a:srgbClr val="C00000"/>
                </a:solidFill>
                <a:latin typeface="Calibri" panose="020F0502020204030204" pitchFamily="34" charset="0"/>
                <a:cs typeface="Calibri" panose="020F0502020204030204" pitchFamily="34" charset="0"/>
              </a:rPr>
              <a:t>Sektion</a:t>
            </a:r>
            <a:r>
              <a:rPr lang="de-DE" sz="1100">
                <a:latin typeface="Calibri" panose="020F0502020204030204" pitchFamily="34" charset="0"/>
                <a:cs typeface="Calibri" panose="020F0502020204030204" pitchFamily="34" charset="0"/>
              </a:rPr>
              <a:t> aus, die Ihrem Statut entspricht</a:t>
            </a:r>
          </a:p>
        </p:txBody>
      </p:sp>
      <p:sp>
        <p:nvSpPr>
          <p:cNvPr id="19" name="Ellipse 18">
            <a:extLst>
              <a:ext uri="{FF2B5EF4-FFF2-40B4-BE49-F238E27FC236}">
                <a16:creationId xmlns:a16="http://schemas.microsoft.com/office/drawing/2014/main" id="{F11E1DBD-21E2-E3BB-44E2-02A79BFB28AB}"/>
              </a:ext>
            </a:extLst>
          </p:cNvPr>
          <p:cNvSpPr/>
          <p:nvPr/>
        </p:nvSpPr>
        <p:spPr bwMode="auto">
          <a:xfrm>
            <a:off x="7378388" y="1059113"/>
            <a:ext cx="716370" cy="349686"/>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0" name="Textfeld 19">
            <a:extLst>
              <a:ext uri="{FF2B5EF4-FFF2-40B4-BE49-F238E27FC236}">
                <a16:creationId xmlns:a16="http://schemas.microsoft.com/office/drawing/2014/main" id="{AA36E16A-CE59-3AF1-3F22-FE0DE3F644B7}"/>
              </a:ext>
            </a:extLst>
          </p:cNvPr>
          <p:cNvSpPr txBox="1"/>
          <p:nvPr/>
        </p:nvSpPr>
        <p:spPr>
          <a:xfrm>
            <a:off x="7048703" y="1107946"/>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6</a:t>
            </a:r>
          </a:p>
        </p:txBody>
      </p:sp>
      <p:sp>
        <p:nvSpPr>
          <p:cNvPr id="21" name="Textfeld 20">
            <a:extLst>
              <a:ext uri="{FF2B5EF4-FFF2-40B4-BE49-F238E27FC236}">
                <a16:creationId xmlns:a16="http://schemas.microsoft.com/office/drawing/2014/main" id="{DDFF643E-4E81-0CCA-B1A4-723D61C0685A}"/>
              </a:ext>
            </a:extLst>
          </p:cNvPr>
          <p:cNvSpPr txBox="1"/>
          <p:nvPr/>
        </p:nvSpPr>
        <p:spPr>
          <a:xfrm>
            <a:off x="4634538" y="5896701"/>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6</a:t>
            </a:r>
          </a:p>
        </p:txBody>
      </p:sp>
      <p:sp>
        <p:nvSpPr>
          <p:cNvPr id="22" name="Textfeld 21">
            <a:extLst>
              <a:ext uri="{FF2B5EF4-FFF2-40B4-BE49-F238E27FC236}">
                <a16:creationId xmlns:a16="http://schemas.microsoft.com/office/drawing/2014/main" id="{4BF8D7E5-9D56-C2E9-5B87-F45661A465E5}"/>
              </a:ext>
            </a:extLst>
          </p:cNvPr>
          <p:cNvSpPr txBox="1"/>
          <p:nvPr/>
        </p:nvSpPr>
        <p:spPr>
          <a:xfrm>
            <a:off x="385041" y="5464406"/>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3</a:t>
            </a:r>
          </a:p>
        </p:txBody>
      </p:sp>
      <p:sp>
        <p:nvSpPr>
          <p:cNvPr id="23" name="Ellipse 22">
            <a:extLst>
              <a:ext uri="{FF2B5EF4-FFF2-40B4-BE49-F238E27FC236}">
                <a16:creationId xmlns:a16="http://schemas.microsoft.com/office/drawing/2014/main" id="{8BE153AD-F46B-E044-2C2C-3BEF7013E58E}"/>
              </a:ext>
            </a:extLst>
          </p:cNvPr>
          <p:cNvSpPr/>
          <p:nvPr/>
        </p:nvSpPr>
        <p:spPr bwMode="auto">
          <a:xfrm>
            <a:off x="322714" y="1536323"/>
            <a:ext cx="2462623" cy="383916"/>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4" name="Textfeld 23">
            <a:extLst>
              <a:ext uri="{FF2B5EF4-FFF2-40B4-BE49-F238E27FC236}">
                <a16:creationId xmlns:a16="http://schemas.microsoft.com/office/drawing/2014/main" id="{ADF7726B-352B-85AF-4A85-82E2C04451B9}"/>
              </a:ext>
            </a:extLst>
          </p:cNvPr>
          <p:cNvSpPr txBox="1"/>
          <p:nvPr/>
        </p:nvSpPr>
        <p:spPr>
          <a:xfrm>
            <a:off x="161606" y="1687810"/>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3</a:t>
            </a:r>
          </a:p>
        </p:txBody>
      </p:sp>
      <p:sp>
        <p:nvSpPr>
          <p:cNvPr id="30" name="Textfeld 29">
            <a:extLst>
              <a:ext uri="{FF2B5EF4-FFF2-40B4-BE49-F238E27FC236}">
                <a16:creationId xmlns:a16="http://schemas.microsoft.com/office/drawing/2014/main" id="{A3EEA385-0B4B-692D-AFE3-334A48BC4538}"/>
              </a:ext>
            </a:extLst>
          </p:cNvPr>
          <p:cNvSpPr txBox="1"/>
          <p:nvPr/>
        </p:nvSpPr>
        <p:spPr>
          <a:xfrm>
            <a:off x="699602" y="5826010"/>
            <a:ext cx="3761120" cy="600164"/>
          </a:xfrm>
          <a:prstGeom prst="rect">
            <a:avLst/>
          </a:prstGeom>
          <a:solidFill>
            <a:srgbClr val="FFFFCC"/>
          </a:solidFill>
        </p:spPr>
        <p:txBody>
          <a:bodyPr wrap="square" lIns="91440" tIns="45720" rIns="91440" bIns="45720" rtlCol="0" anchor="t">
            <a:spAutoFit/>
          </a:bodyPr>
          <a:lstStyle/>
          <a:p>
            <a:r>
              <a:rPr lang="de-DE" sz="1100">
                <a:latin typeface="Calibri"/>
                <a:ea typeface="Calibri"/>
                <a:cs typeface="Calibri"/>
              </a:rPr>
              <a:t>Hier die</a:t>
            </a:r>
            <a:r>
              <a:rPr lang="de-DE" sz="1100" b="1">
                <a:solidFill>
                  <a:srgbClr val="C00000"/>
                </a:solidFill>
                <a:latin typeface="Calibri"/>
                <a:ea typeface="Calibri"/>
                <a:cs typeface="Calibri"/>
              </a:rPr>
              <a:t> Bezeichnung </a:t>
            </a:r>
            <a:r>
              <a:rPr lang="de-DE" sz="1100">
                <a:latin typeface="Calibri"/>
                <a:ea typeface="Calibri"/>
                <a:cs typeface="Calibri"/>
              </a:rPr>
              <a:t>angeben (Achtung auf das richtige Kürzel oder die</a:t>
            </a:r>
            <a:r>
              <a:rPr lang="de-DE" sz="1100" b="1">
                <a:latin typeface="Calibri"/>
                <a:ea typeface="Calibri"/>
                <a:cs typeface="Calibri"/>
              </a:rPr>
              <a:t> Bezeichnung</a:t>
            </a:r>
            <a:r>
              <a:rPr lang="de-DE" sz="1100">
                <a:latin typeface="Calibri"/>
                <a:ea typeface="Calibri"/>
                <a:cs typeface="Calibri"/>
              </a:rPr>
              <a:t> je nach Sektion, z.B. EO oder „ehrenamtliche Organisation“).</a:t>
            </a:r>
          </a:p>
        </p:txBody>
      </p:sp>
      <p:sp>
        <p:nvSpPr>
          <p:cNvPr id="26628" name="Textfeld 26627">
            <a:extLst>
              <a:ext uri="{FF2B5EF4-FFF2-40B4-BE49-F238E27FC236}">
                <a16:creationId xmlns:a16="http://schemas.microsoft.com/office/drawing/2014/main" id="{F3CE2A1E-DCA7-84F8-B02D-220184D46DB0}"/>
              </a:ext>
            </a:extLst>
          </p:cNvPr>
          <p:cNvSpPr txBox="1"/>
          <p:nvPr/>
        </p:nvSpPr>
        <p:spPr>
          <a:xfrm>
            <a:off x="4960542" y="5432304"/>
            <a:ext cx="3962230" cy="430887"/>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Geben Sie die </a:t>
            </a:r>
            <a:r>
              <a:rPr lang="de-DE" sz="1100" b="1">
                <a:solidFill>
                  <a:srgbClr val="C00000"/>
                </a:solidFill>
                <a:latin typeface="Calibri" panose="020F0502020204030204" pitchFamily="34" charset="0"/>
                <a:cs typeface="Calibri" panose="020F0502020204030204" pitchFamily="34" charset="0"/>
              </a:rPr>
              <a:t>Anzahl der Vereinsmitglieder </a:t>
            </a:r>
            <a:r>
              <a:rPr lang="de-DE" sz="1100">
                <a:latin typeface="Calibri" panose="020F0502020204030204" pitchFamily="34" charset="0"/>
                <a:cs typeface="Calibri" panose="020F0502020204030204" pitchFamily="34" charset="0"/>
              </a:rPr>
              <a:t>an (mind. 7 bei EO und VFG).</a:t>
            </a:r>
          </a:p>
        </p:txBody>
      </p:sp>
      <p:sp>
        <p:nvSpPr>
          <p:cNvPr id="26630" name="Textfeld 26629">
            <a:extLst>
              <a:ext uri="{FF2B5EF4-FFF2-40B4-BE49-F238E27FC236}">
                <a16:creationId xmlns:a16="http://schemas.microsoft.com/office/drawing/2014/main" id="{9214A38F-64C3-BB7B-96E6-2B954B9BCFDD}"/>
              </a:ext>
            </a:extLst>
          </p:cNvPr>
          <p:cNvSpPr txBox="1"/>
          <p:nvPr/>
        </p:nvSpPr>
        <p:spPr>
          <a:xfrm>
            <a:off x="385648" y="5864274"/>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4</a:t>
            </a:r>
          </a:p>
        </p:txBody>
      </p:sp>
      <p:sp>
        <p:nvSpPr>
          <p:cNvPr id="5" name="Ellipse 4">
            <a:extLst>
              <a:ext uri="{FF2B5EF4-FFF2-40B4-BE49-F238E27FC236}">
                <a16:creationId xmlns:a16="http://schemas.microsoft.com/office/drawing/2014/main" id="{6F63E9A7-6A85-B829-3A62-BD116BE8485E}"/>
              </a:ext>
            </a:extLst>
          </p:cNvPr>
          <p:cNvSpPr/>
          <p:nvPr/>
        </p:nvSpPr>
        <p:spPr bwMode="auto">
          <a:xfrm>
            <a:off x="4460721" y="4189902"/>
            <a:ext cx="1808456" cy="477370"/>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3" name="Ellipse 12">
            <a:extLst>
              <a:ext uri="{FF2B5EF4-FFF2-40B4-BE49-F238E27FC236}">
                <a16:creationId xmlns:a16="http://schemas.microsoft.com/office/drawing/2014/main" id="{81B774B3-69FE-71FE-2E08-CBF14F6E116F}"/>
              </a:ext>
            </a:extLst>
          </p:cNvPr>
          <p:cNvSpPr/>
          <p:nvPr/>
        </p:nvSpPr>
        <p:spPr bwMode="auto">
          <a:xfrm>
            <a:off x="161606" y="1983946"/>
            <a:ext cx="4729875" cy="554354"/>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6" name="Textfeld 5">
            <a:extLst>
              <a:ext uri="{FF2B5EF4-FFF2-40B4-BE49-F238E27FC236}">
                <a16:creationId xmlns:a16="http://schemas.microsoft.com/office/drawing/2014/main" id="{175A9091-CD39-8D4D-7AB4-76EAF8BDD8E5}"/>
              </a:ext>
            </a:extLst>
          </p:cNvPr>
          <p:cNvSpPr txBox="1"/>
          <p:nvPr/>
        </p:nvSpPr>
        <p:spPr>
          <a:xfrm>
            <a:off x="161606" y="2120711"/>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4</a:t>
            </a:r>
          </a:p>
        </p:txBody>
      </p:sp>
      <p:sp>
        <p:nvSpPr>
          <p:cNvPr id="15" name="Textfeld 14">
            <a:extLst>
              <a:ext uri="{FF2B5EF4-FFF2-40B4-BE49-F238E27FC236}">
                <a16:creationId xmlns:a16="http://schemas.microsoft.com/office/drawing/2014/main" id="{4E89B150-8C5E-96CB-38F7-48A60BDB5C3F}"/>
              </a:ext>
            </a:extLst>
          </p:cNvPr>
          <p:cNvSpPr txBox="1"/>
          <p:nvPr/>
        </p:nvSpPr>
        <p:spPr>
          <a:xfrm>
            <a:off x="4324706" y="4292353"/>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5</a:t>
            </a:r>
          </a:p>
        </p:txBody>
      </p:sp>
      <p:sp>
        <p:nvSpPr>
          <p:cNvPr id="18" name="Textfeld 17">
            <a:extLst>
              <a:ext uri="{FF2B5EF4-FFF2-40B4-BE49-F238E27FC236}">
                <a16:creationId xmlns:a16="http://schemas.microsoft.com/office/drawing/2014/main" id="{4AE23312-2EC3-2A37-7926-A9B8ABE9CB68}"/>
              </a:ext>
            </a:extLst>
          </p:cNvPr>
          <p:cNvSpPr txBox="1"/>
          <p:nvPr/>
        </p:nvSpPr>
        <p:spPr>
          <a:xfrm>
            <a:off x="4635447" y="5482068"/>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5</a:t>
            </a:r>
          </a:p>
        </p:txBody>
      </p:sp>
      <p:sp>
        <p:nvSpPr>
          <p:cNvPr id="26625" name="Textfeld 26624">
            <a:extLst>
              <a:ext uri="{FF2B5EF4-FFF2-40B4-BE49-F238E27FC236}">
                <a16:creationId xmlns:a16="http://schemas.microsoft.com/office/drawing/2014/main" id="{B1402F11-30A8-C3A5-72BB-A1A96B72B113}"/>
              </a:ext>
            </a:extLst>
          </p:cNvPr>
          <p:cNvSpPr txBox="1"/>
          <p:nvPr/>
        </p:nvSpPr>
        <p:spPr>
          <a:xfrm>
            <a:off x="6379731" y="2142738"/>
            <a:ext cx="2068991" cy="461665"/>
          </a:xfrm>
          <a:prstGeom prst="rect">
            <a:avLst/>
          </a:prstGeom>
          <a:solidFill>
            <a:srgbClr val="FFFFCC"/>
          </a:solidFill>
        </p:spPr>
        <p:txBody>
          <a:bodyPr wrap="square" rtlCol="0">
            <a:spAutoFit/>
          </a:bodyPr>
          <a:lstStyle/>
          <a:p>
            <a:r>
              <a:rPr lang="de-DE" sz="1200" b="1">
                <a:latin typeface="Calibri" panose="020F0502020204030204" pitchFamily="34" charset="0"/>
                <a:cs typeface="Calibri" panose="020F0502020204030204" pitchFamily="34" charset="0"/>
              </a:rPr>
              <a:t>Speichern Sie jeden Abschnitt nach Eingabe der Daten ab!</a:t>
            </a:r>
          </a:p>
        </p:txBody>
      </p:sp>
      <p:pic>
        <p:nvPicPr>
          <p:cNvPr id="26626" name="Grafik 26625">
            <a:extLst>
              <a:ext uri="{FF2B5EF4-FFF2-40B4-BE49-F238E27FC236}">
                <a16:creationId xmlns:a16="http://schemas.microsoft.com/office/drawing/2014/main" id="{13532148-3E7C-E793-3FA0-C56E228D74F9}"/>
              </a:ext>
            </a:extLst>
          </p:cNvPr>
          <p:cNvPicPr>
            <a:picLocks noChangeAspect="1"/>
          </p:cNvPicPr>
          <p:nvPr/>
        </p:nvPicPr>
        <p:blipFill>
          <a:blip r:embed="rId5"/>
          <a:stretch>
            <a:fillRect/>
          </a:stretch>
        </p:blipFill>
        <p:spPr>
          <a:xfrm>
            <a:off x="8442463" y="2145769"/>
            <a:ext cx="499273" cy="440354"/>
          </a:xfrm>
          <a:prstGeom prst="rect">
            <a:avLst/>
          </a:prstGeom>
          <a:ln>
            <a:solidFill>
              <a:schemeClr val="tx1"/>
            </a:solidFill>
          </a:ln>
        </p:spPr>
      </p:pic>
      <p:sp>
        <p:nvSpPr>
          <p:cNvPr id="26629" name="Pfeil: nach rechts 26628">
            <a:extLst>
              <a:ext uri="{FF2B5EF4-FFF2-40B4-BE49-F238E27FC236}">
                <a16:creationId xmlns:a16="http://schemas.microsoft.com/office/drawing/2014/main" id="{497F471C-B075-8B9D-A073-B3E47797C8C3}"/>
              </a:ext>
            </a:extLst>
          </p:cNvPr>
          <p:cNvSpPr/>
          <p:nvPr/>
        </p:nvSpPr>
        <p:spPr bwMode="auto">
          <a:xfrm rot="17393498">
            <a:off x="7159157" y="1628025"/>
            <a:ext cx="661453" cy="291618"/>
          </a:xfrm>
          <a:prstGeom prst="rightArrow">
            <a:avLst/>
          </a:prstGeom>
          <a:solidFill>
            <a:srgbClr val="FF505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anose="02020603050405020304" pitchFamily="18" charset="0"/>
            </a:endParaRPr>
          </a:p>
        </p:txBody>
      </p:sp>
      <p:pic>
        <p:nvPicPr>
          <p:cNvPr id="3" name="Grafik 2">
            <a:extLst>
              <a:ext uri="{FF2B5EF4-FFF2-40B4-BE49-F238E27FC236}">
                <a16:creationId xmlns:a16="http://schemas.microsoft.com/office/drawing/2014/main" id="{73A36433-E20C-C17B-3D6D-85049ADA79F6}"/>
              </a:ext>
            </a:extLst>
          </p:cNvPr>
          <p:cNvPicPr>
            <a:picLocks noChangeAspect="1"/>
          </p:cNvPicPr>
          <p:nvPr/>
        </p:nvPicPr>
        <p:blipFill rotWithShape="1">
          <a:blip r:embed="rId4">
            <a:extLst>
              <a:ext uri="{28A0092B-C50C-407E-A947-70E740481C1C}">
                <a14:useLocalDpi xmlns:a14="http://schemas.microsoft.com/office/drawing/2010/main" val="0"/>
              </a:ext>
            </a:extLst>
          </a:blip>
          <a:srcRect l="720" t="12184" r="88858" b="9188"/>
          <a:stretch>
            <a:fillRect/>
          </a:stretch>
        </p:blipFill>
        <p:spPr bwMode="auto">
          <a:xfrm>
            <a:off x="325507" y="313129"/>
            <a:ext cx="1141344" cy="545707"/>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7" name="Rechteck 6">
            <a:extLst>
              <a:ext uri="{FF2B5EF4-FFF2-40B4-BE49-F238E27FC236}">
                <a16:creationId xmlns:a16="http://schemas.microsoft.com/office/drawing/2014/main" id="{135075A1-7936-72DE-1E52-051F44C8A90B}"/>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-55-</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91920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0FCD1-8A57-02E1-5A6B-722692901986}"/>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CC5DFCCC-FC97-9C23-34BA-114811064D29}"/>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Ellipse 3">
            <a:extLst>
              <a:ext uri="{FF2B5EF4-FFF2-40B4-BE49-F238E27FC236}">
                <a16:creationId xmlns:a16="http://schemas.microsoft.com/office/drawing/2014/main" id="{6C430EE1-C756-3DE5-B918-209361435A5E}"/>
              </a:ext>
            </a:extLst>
          </p:cNvPr>
          <p:cNvSpPr/>
          <p:nvPr/>
        </p:nvSpPr>
        <p:spPr bwMode="auto">
          <a:xfrm>
            <a:off x="1212850" y="4673600"/>
            <a:ext cx="228600" cy="1651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0" name="Ellipse 9">
            <a:extLst>
              <a:ext uri="{FF2B5EF4-FFF2-40B4-BE49-F238E27FC236}">
                <a16:creationId xmlns:a16="http://schemas.microsoft.com/office/drawing/2014/main" id="{DDDA443A-E220-4EC7-EB06-F8E4E961186E}"/>
              </a:ext>
            </a:extLst>
          </p:cNvPr>
          <p:cNvSpPr/>
          <p:nvPr/>
        </p:nvSpPr>
        <p:spPr bwMode="auto">
          <a:xfrm>
            <a:off x="3759200" y="4673601"/>
            <a:ext cx="431800" cy="9397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1" name="Ellipse 10">
            <a:extLst>
              <a:ext uri="{FF2B5EF4-FFF2-40B4-BE49-F238E27FC236}">
                <a16:creationId xmlns:a16="http://schemas.microsoft.com/office/drawing/2014/main" id="{A412207F-8E8D-C27A-5F7D-27357D341902}"/>
              </a:ext>
            </a:extLst>
          </p:cNvPr>
          <p:cNvSpPr/>
          <p:nvPr/>
        </p:nvSpPr>
        <p:spPr bwMode="auto">
          <a:xfrm>
            <a:off x="3759200" y="4673600"/>
            <a:ext cx="285750" cy="16318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4" name="Ellipse 13">
            <a:extLst>
              <a:ext uri="{FF2B5EF4-FFF2-40B4-BE49-F238E27FC236}">
                <a16:creationId xmlns:a16="http://schemas.microsoft.com/office/drawing/2014/main" id="{A1123695-F774-8923-7CE2-C41A7F1E2845}"/>
              </a:ext>
            </a:extLst>
          </p:cNvPr>
          <p:cNvSpPr/>
          <p:nvPr/>
        </p:nvSpPr>
        <p:spPr bwMode="auto">
          <a:xfrm>
            <a:off x="1212850" y="5257800"/>
            <a:ext cx="387350" cy="11235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7" name="Ellipse 16">
            <a:extLst>
              <a:ext uri="{FF2B5EF4-FFF2-40B4-BE49-F238E27FC236}">
                <a16:creationId xmlns:a16="http://schemas.microsoft.com/office/drawing/2014/main" id="{6EC9327E-585A-B615-50E5-7B38EEFED4F3}"/>
              </a:ext>
            </a:extLst>
          </p:cNvPr>
          <p:cNvSpPr/>
          <p:nvPr/>
        </p:nvSpPr>
        <p:spPr bwMode="auto">
          <a:xfrm>
            <a:off x="6330950" y="4667272"/>
            <a:ext cx="1244600" cy="9397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5" name="Ellipse 24">
            <a:extLst>
              <a:ext uri="{FF2B5EF4-FFF2-40B4-BE49-F238E27FC236}">
                <a16:creationId xmlns:a16="http://schemas.microsoft.com/office/drawing/2014/main" id="{ABD206F6-29AA-68B0-A17B-D02F79E44637}"/>
              </a:ext>
            </a:extLst>
          </p:cNvPr>
          <p:cNvSpPr/>
          <p:nvPr/>
        </p:nvSpPr>
        <p:spPr bwMode="auto">
          <a:xfrm>
            <a:off x="6845301" y="1533116"/>
            <a:ext cx="583192" cy="16995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6" name="Ellipse 25">
            <a:extLst>
              <a:ext uri="{FF2B5EF4-FFF2-40B4-BE49-F238E27FC236}">
                <a16:creationId xmlns:a16="http://schemas.microsoft.com/office/drawing/2014/main" id="{FF7BD4F6-021F-B0C4-5B50-B95DC8A19AFE}"/>
              </a:ext>
            </a:extLst>
          </p:cNvPr>
          <p:cNvSpPr/>
          <p:nvPr/>
        </p:nvSpPr>
        <p:spPr bwMode="auto">
          <a:xfrm>
            <a:off x="6845301" y="1618092"/>
            <a:ext cx="597728" cy="9821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8" name="Ellipse 27">
            <a:extLst>
              <a:ext uri="{FF2B5EF4-FFF2-40B4-BE49-F238E27FC236}">
                <a16:creationId xmlns:a16="http://schemas.microsoft.com/office/drawing/2014/main" id="{7F3D4BFE-089D-7F50-9C79-2F534F66D011}"/>
              </a:ext>
            </a:extLst>
          </p:cNvPr>
          <p:cNvSpPr/>
          <p:nvPr/>
        </p:nvSpPr>
        <p:spPr bwMode="auto">
          <a:xfrm>
            <a:off x="3333750" y="2032000"/>
            <a:ext cx="425450" cy="17196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pic>
        <p:nvPicPr>
          <p:cNvPr id="27" name="Grafik 26">
            <a:extLst>
              <a:ext uri="{FF2B5EF4-FFF2-40B4-BE49-F238E27FC236}">
                <a16:creationId xmlns:a16="http://schemas.microsoft.com/office/drawing/2014/main" id="{AF642126-EBA8-3B3C-ADFE-3DB350C75FD9}"/>
              </a:ext>
            </a:extLst>
          </p:cNvPr>
          <p:cNvPicPr>
            <a:picLocks noChangeAspect="1"/>
          </p:cNvPicPr>
          <p:nvPr/>
        </p:nvPicPr>
        <p:blipFill>
          <a:blip r:embed="rId2"/>
          <a:stretch>
            <a:fillRect/>
          </a:stretch>
        </p:blipFill>
        <p:spPr>
          <a:xfrm>
            <a:off x="325506" y="1201091"/>
            <a:ext cx="8623174" cy="3624509"/>
          </a:xfrm>
          <a:prstGeom prst="rect">
            <a:avLst/>
          </a:prstGeom>
          <a:solidFill>
            <a:srgbClr val="0070C0"/>
          </a:solidFill>
        </p:spPr>
      </p:pic>
      <p:sp>
        <p:nvSpPr>
          <p:cNvPr id="26625" name="Ellipse 26624">
            <a:extLst>
              <a:ext uri="{FF2B5EF4-FFF2-40B4-BE49-F238E27FC236}">
                <a16:creationId xmlns:a16="http://schemas.microsoft.com/office/drawing/2014/main" id="{0D45C26F-3590-B45C-6304-4B79FA891B31}"/>
              </a:ext>
            </a:extLst>
          </p:cNvPr>
          <p:cNvSpPr/>
          <p:nvPr/>
        </p:nvSpPr>
        <p:spPr bwMode="auto">
          <a:xfrm>
            <a:off x="6149472" y="3897180"/>
            <a:ext cx="1974850" cy="16995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6627" name="Ellipse 26626">
            <a:extLst>
              <a:ext uri="{FF2B5EF4-FFF2-40B4-BE49-F238E27FC236}">
                <a16:creationId xmlns:a16="http://schemas.microsoft.com/office/drawing/2014/main" id="{82FE07A9-D72B-44D2-412A-0A011DE20350}"/>
              </a:ext>
            </a:extLst>
          </p:cNvPr>
          <p:cNvSpPr/>
          <p:nvPr/>
        </p:nvSpPr>
        <p:spPr bwMode="auto">
          <a:xfrm>
            <a:off x="6083300" y="3524250"/>
            <a:ext cx="1803400" cy="16995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6628" name="Ellipse 26627">
            <a:extLst>
              <a:ext uri="{FF2B5EF4-FFF2-40B4-BE49-F238E27FC236}">
                <a16:creationId xmlns:a16="http://schemas.microsoft.com/office/drawing/2014/main" id="{2DA0F06C-C59A-FCDD-84C0-D8869A361FD2}"/>
              </a:ext>
            </a:extLst>
          </p:cNvPr>
          <p:cNvSpPr/>
          <p:nvPr/>
        </p:nvSpPr>
        <p:spPr bwMode="auto">
          <a:xfrm>
            <a:off x="6083300" y="3524250"/>
            <a:ext cx="2041022" cy="30778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pic>
        <p:nvPicPr>
          <p:cNvPr id="9" name="Grafik 8">
            <a:extLst>
              <a:ext uri="{FF2B5EF4-FFF2-40B4-BE49-F238E27FC236}">
                <a16:creationId xmlns:a16="http://schemas.microsoft.com/office/drawing/2014/main" id="{7DDBC245-62A1-93A6-0D9C-4CAAFED6BBC1}"/>
              </a:ext>
            </a:extLst>
          </p:cNvPr>
          <p:cNvPicPr>
            <a:picLocks noChangeAspect="1"/>
          </p:cNvPicPr>
          <p:nvPr/>
        </p:nvPicPr>
        <p:blipFill>
          <a:blip r:embed="rId3"/>
          <a:stretch>
            <a:fillRect/>
          </a:stretch>
        </p:blipFill>
        <p:spPr>
          <a:xfrm>
            <a:off x="8512349" y="6306958"/>
            <a:ext cx="348769" cy="405300"/>
          </a:xfrm>
          <a:prstGeom prst="rect">
            <a:avLst/>
          </a:prstGeom>
        </p:spPr>
      </p:pic>
      <p:pic>
        <p:nvPicPr>
          <p:cNvPr id="15" name="Grafik 14">
            <a:extLst>
              <a:ext uri="{FF2B5EF4-FFF2-40B4-BE49-F238E27FC236}">
                <a16:creationId xmlns:a16="http://schemas.microsoft.com/office/drawing/2014/main" id="{BCA0349C-B1EC-BC3C-3421-160993581A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6653" y="331966"/>
            <a:ext cx="8614465" cy="545920"/>
          </a:xfrm>
          <a:prstGeom prst="rect">
            <a:avLst/>
          </a:prstGeom>
          <a:noFill/>
          <a:ln>
            <a:noFill/>
          </a:ln>
        </p:spPr>
      </p:pic>
      <p:sp>
        <p:nvSpPr>
          <p:cNvPr id="18" name="Rechteck 17">
            <a:extLst>
              <a:ext uri="{FF2B5EF4-FFF2-40B4-BE49-F238E27FC236}">
                <a16:creationId xmlns:a16="http://schemas.microsoft.com/office/drawing/2014/main" id="{A4A1208D-3B48-7374-CF06-31F985A02C5D}"/>
              </a:ext>
            </a:extLst>
          </p:cNvPr>
          <p:cNvSpPr/>
          <p:nvPr/>
        </p:nvSpPr>
        <p:spPr>
          <a:xfrm>
            <a:off x="472958" y="1857833"/>
            <a:ext cx="578483" cy="122724"/>
          </a:xfrm>
          <a:prstGeom prst="rect">
            <a:avLst/>
          </a:prstGeom>
          <a:solidFill>
            <a:srgbClr val="E6E9F2"/>
          </a:solidFill>
          <a:ln>
            <a:solidFill>
              <a:srgbClr val="E6E9F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rgbClr val="FFFFFF"/>
                </a:solidFill>
                <a:effectLst/>
                <a:latin typeface="Titillium Web" panose="00000500000000000000" pitchFamily="2" charset="0"/>
                <a:ea typeface="Aptos" panose="020B0004020202020204" pitchFamily="34" charset="0"/>
                <a:cs typeface="Times New Roman" panose="02020603050405020304" pitchFamily="18" charset="0"/>
              </a:rPr>
              <a:t>         </a:t>
            </a:r>
          </a:p>
          <a:p>
            <a:pPr>
              <a:lnSpc>
                <a:spcPct val="107000"/>
              </a:lnSpc>
              <a:spcAft>
                <a:spcPts val="800"/>
              </a:spcAft>
              <a:buNone/>
            </a:pPr>
            <a:r>
              <a:rPr lang="it-IT" sz="700" b="1"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MAX</a:t>
            </a:r>
            <a:endParaRPr lang="it-IT" sz="600" b="1" kern="100">
              <a:solidFill>
                <a:schemeClr val="tx1"/>
              </a:solidFill>
              <a:effectLst/>
              <a:ea typeface="Aptos" panose="020B0004020202020204" pitchFamily="34" charset="0"/>
              <a:cs typeface="Times New Roman" panose="02020603050405020304" pitchFamily="18" charset="0"/>
            </a:endParaRPr>
          </a:p>
          <a:p>
            <a:pPr algn="ctr">
              <a:lnSpc>
                <a:spcPct val="107000"/>
              </a:lnSpc>
              <a:spcAft>
                <a:spcPts val="800"/>
              </a:spcAft>
              <a:buNone/>
            </a:pPr>
            <a:r>
              <a:rPr lang="de-DE" sz="1100" kern="100">
                <a:effectLst/>
                <a:ea typeface="Aptos" panose="020B0004020202020204" pitchFamily="34" charset="0"/>
                <a:cs typeface="Times New Roman" panose="02020603050405020304" pitchFamily="18" charset="0"/>
              </a:rPr>
              <a:t> </a:t>
            </a:r>
            <a:endParaRPr lang="it-IT" sz="1100" kern="100">
              <a:effectLst/>
              <a:ea typeface="Aptos" panose="020B0004020202020204" pitchFamily="34" charset="0"/>
              <a:cs typeface="Times New Roman" panose="02020603050405020304" pitchFamily="18" charset="0"/>
            </a:endParaRPr>
          </a:p>
        </p:txBody>
      </p:sp>
      <p:sp>
        <p:nvSpPr>
          <p:cNvPr id="19" name="Rechteck 18">
            <a:extLst>
              <a:ext uri="{FF2B5EF4-FFF2-40B4-BE49-F238E27FC236}">
                <a16:creationId xmlns:a16="http://schemas.microsoft.com/office/drawing/2014/main" id="{BF937477-7A14-6475-6C4B-7CB7F51AFDD6}"/>
              </a:ext>
            </a:extLst>
          </p:cNvPr>
          <p:cNvSpPr/>
          <p:nvPr/>
        </p:nvSpPr>
        <p:spPr>
          <a:xfrm>
            <a:off x="3288495" y="1838075"/>
            <a:ext cx="1009606" cy="159144"/>
          </a:xfrm>
          <a:prstGeom prst="rect">
            <a:avLst/>
          </a:prstGeom>
          <a:solidFill>
            <a:srgbClr val="E6E9F2"/>
          </a:solidFill>
          <a:ln>
            <a:solidFill>
              <a:srgbClr val="E6E9F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rgbClr val="FFFFFF"/>
                </a:solidFill>
                <a:effectLst/>
                <a:latin typeface="Titillium Web" panose="00000500000000000000" pitchFamily="2" charset="0"/>
                <a:ea typeface="Aptos" panose="020B0004020202020204" pitchFamily="34" charset="0"/>
                <a:cs typeface="Times New Roman" panose="02020603050405020304" pitchFamily="18" charset="0"/>
              </a:rPr>
              <a:t>         </a:t>
            </a:r>
          </a:p>
          <a:p>
            <a:pPr>
              <a:lnSpc>
                <a:spcPct val="107000"/>
              </a:lnSpc>
              <a:spcAft>
                <a:spcPts val="800"/>
              </a:spcAft>
              <a:buNone/>
            </a:pPr>
            <a:r>
              <a:rPr lang="it-IT" sz="700" b="1"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MUSTERMANN</a:t>
            </a:r>
            <a:endParaRPr lang="it-IT" sz="600" b="1" kern="100">
              <a:solidFill>
                <a:schemeClr val="tx1"/>
              </a:solidFill>
              <a:effectLst/>
              <a:ea typeface="Aptos" panose="020B0004020202020204" pitchFamily="34" charset="0"/>
              <a:cs typeface="Times New Roman" panose="02020603050405020304" pitchFamily="18" charset="0"/>
            </a:endParaRPr>
          </a:p>
          <a:p>
            <a:pPr algn="ctr">
              <a:lnSpc>
                <a:spcPct val="107000"/>
              </a:lnSpc>
              <a:spcAft>
                <a:spcPts val="800"/>
              </a:spcAft>
              <a:buNone/>
            </a:pPr>
            <a:r>
              <a:rPr lang="de-DE" sz="1100" kern="100">
                <a:effectLst/>
                <a:ea typeface="Aptos" panose="020B0004020202020204" pitchFamily="34" charset="0"/>
                <a:cs typeface="Times New Roman" panose="02020603050405020304" pitchFamily="18" charset="0"/>
              </a:rPr>
              <a:t> </a:t>
            </a:r>
            <a:endParaRPr lang="it-IT" sz="1100" kern="100">
              <a:effectLst/>
              <a:ea typeface="Aptos" panose="020B0004020202020204" pitchFamily="34" charset="0"/>
              <a:cs typeface="Times New Roman" panose="02020603050405020304" pitchFamily="18" charset="0"/>
            </a:endParaRPr>
          </a:p>
        </p:txBody>
      </p:sp>
      <p:sp>
        <p:nvSpPr>
          <p:cNvPr id="20" name="Rechteck 19">
            <a:extLst>
              <a:ext uri="{FF2B5EF4-FFF2-40B4-BE49-F238E27FC236}">
                <a16:creationId xmlns:a16="http://schemas.microsoft.com/office/drawing/2014/main" id="{08B38327-78C8-DB9B-40C7-C276BA5155D3}"/>
              </a:ext>
            </a:extLst>
          </p:cNvPr>
          <p:cNvSpPr/>
          <p:nvPr/>
        </p:nvSpPr>
        <p:spPr>
          <a:xfrm>
            <a:off x="472958" y="2418954"/>
            <a:ext cx="1432702" cy="165100"/>
          </a:xfrm>
          <a:prstGeom prst="rect">
            <a:avLst/>
          </a:prstGeom>
          <a:solidFill>
            <a:srgbClr val="E6E9F2"/>
          </a:solidFill>
          <a:ln>
            <a:solidFill>
              <a:srgbClr val="E6E9F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b="1" kern="100">
                <a:solidFill>
                  <a:schemeClr val="tx1"/>
                </a:solidFill>
                <a:latin typeface="Titillium Web" panose="00000500000000000000" pitchFamily="2" charset="0"/>
                <a:cs typeface="Times New Roman" panose="02020603050405020304" pitchFamily="18" charset="0"/>
              </a:rPr>
              <a:t>MSTMXA70A01A952G</a:t>
            </a:r>
            <a:r>
              <a:rPr lang="de-DE" sz="1100" kern="100">
                <a:effectLst/>
                <a:ea typeface="Aptos" panose="020B0004020202020204" pitchFamily="34" charset="0"/>
                <a:cs typeface="Times New Roman" panose="02020603050405020304" pitchFamily="18" charset="0"/>
              </a:rPr>
              <a:t> </a:t>
            </a:r>
            <a:endParaRPr lang="it-IT" sz="1100" kern="100">
              <a:effectLst/>
              <a:ea typeface="Aptos" panose="020B0004020202020204" pitchFamily="34" charset="0"/>
              <a:cs typeface="Times New Roman" panose="02020603050405020304" pitchFamily="18" charset="0"/>
            </a:endParaRPr>
          </a:p>
        </p:txBody>
      </p:sp>
      <p:sp>
        <p:nvSpPr>
          <p:cNvPr id="23" name="Rechteck 22">
            <a:extLst>
              <a:ext uri="{FF2B5EF4-FFF2-40B4-BE49-F238E27FC236}">
                <a16:creationId xmlns:a16="http://schemas.microsoft.com/office/drawing/2014/main" id="{8CC60A3B-09C6-4AB6-05A8-96E66F6D74FC}"/>
              </a:ext>
            </a:extLst>
          </p:cNvPr>
          <p:cNvSpPr/>
          <p:nvPr/>
        </p:nvSpPr>
        <p:spPr>
          <a:xfrm>
            <a:off x="3424040" y="2443359"/>
            <a:ext cx="1405006" cy="17196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rgbClr val="FFFFFF"/>
                </a:solidFill>
                <a:effectLst/>
                <a:latin typeface="Titillium Web"/>
                <a:ea typeface="Aptos" panose="020B0004020202020204" pitchFamily="34" charset="0"/>
                <a:cs typeface="Times New Roman"/>
              </a:rPr>
              <a:t>         </a:t>
            </a:r>
          </a:p>
          <a:p>
            <a:pPr>
              <a:lnSpc>
                <a:spcPct val="107000"/>
              </a:lnSpc>
              <a:spcAft>
                <a:spcPts val="800"/>
              </a:spcAft>
              <a:buNone/>
            </a:pPr>
            <a:r>
              <a:rPr lang="it-IT" sz="700" b="1" kern="100">
                <a:solidFill>
                  <a:schemeClr val="tx1"/>
                </a:solidFill>
                <a:latin typeface="Titillium Web"/>
                <a:ea typeface="Aptos" panose="020B0004020202020204" pitchFamily="34" charset="0"/>
                <a:cs typeface="Times New Roman"/>
              </a:rPr>
              <a:t>m</a:t>
            </a:r>
            <a:r>
              <a:rPr lang="it-IT" sz="700" b="1" kern="100">
                <a:solidFill>
                  <a:schemeClr val="tx1"/>
                </a:solidFill>
                <a:effectLst/>
                <a:latin typeface="Titillium Web"/>
                <a:ea typeface="Aptos" panose="020B0004020202020204" pitchFamily="34" charset="0"/>
                <a:cs typeface="Times New Roman"/>
              </a:rPr>
              <a:t>ax.mustermann@</a:t>
            </a:r>
            <a:r>
              <a:rPr lang="it-IT" sz="700" b="1" kern="100">
                <a:solidFill>
                  <a:schemeClr val="tx1"/>
                </a:solidFill>
                <a:latin typeface="Titillium Web"/>
                <a:ea typeface="Aptos" panose="020B0004020202020204" pitchFamily="34" charset="0"/>
                <a:cs typeface="Times New Roman"/>
              </a:rPr>
              <a:t>mail</a:t>
            </a:r>
            <a:r>
              <a:rPr lang="it-IT" sz="700" b="1" kern="100">
                <a:solidFill>
                  <a:schemeClr val="tx1"/>
                </a:solidFill>
                <a:effectLst/>
                <a:latin typeface="Titillium Web"/>
                <a:ea typeface="Aptos" panose="020B0004020202020204" pitchFamily="34" charset="0"/>
                <a:cs typeface="Times New Roman"/>
              </a:rPr>
              <a:t>.com</a:t>
            </a:r>
            <a:endParaRPr lang="it-IT" sz="600" b="1" kern="100">
              <a:solidFill>
                <a:schemeClr val="tx1"/>
              </a:solidFill>
              <a:effectLst/>
              <a:latin typeface="Titillium Web"/>
              <a:ea typeface="Aptos" panose="020B0004020202020204" pitchFamily="34" charset="0"/>
              <a:cs typeface="Times New Roman"/>
            </a:endParaRPr>
          </a:p>
          <a:p>
            <a:pPr algn="ctr">
              <a:lnSpc>
                <a:spcPct val="107000"/>
              </a:lnSpc>
              <a:spcAft>
                <a:spcPts val="800"/>
              </a:spcAft>
              <a:buNone/>
            </a:pPr>
            <a:endParaRPr lang="it-IT" sz="1100" kern="100">
              <a:effectLst/>
              <a:ea typeface="Aptos" panose="020B0004020202020204" pitchFamily="34" charset="0"/>
              <a:cs typeface="Times New Roman" panose="02020603050405020304" pitchFamily="18" charset="0"/>
            </a:endParaRPr>
          </a:p>
        </p:txBody>
      </p:sp>
      <p:sp>
        <p:nvSpPr>
          <p:cNvPr id="24" name="Ellipse 23">
            <a:extLst>
              <a:ext uri="{FF2B5EF4-FFF2-40B4-BE49-F238E27FC236}">
                <a16:creationId xmlns:a16="http://schemas.microsoft.com/office/drawing/2014/main" id="{64649A40-D546-AA70-82B3-75D750450B4E}"/>
              </a:ext>
            </a:extLst>
          </p:cNvPr>
          <p:cNvSpPr/>
          <p:nvPr/>
        </p:nvSpPr>
        <p:spPr bwMode="auto">
          <a:xfrm>
            <a:off x="195320" y="1198318"/>
            <a:ext cx="1067178" cy="383916"/>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6636" name="Textfeld 26635">
            <a:extLst>
              <a:ext uri="{FF2B5EF4-FFF2-40B4-BE49-F238E27FC236}">
                <a16:creationId xmlns:a16="http://schemas.microsoft.com/office/drawing/2014/main" id="{0BD118DE-9F64-8267-FD69-3625F91241D4}"/>
              </a:ext>
            </a:extLst>
          </p:cNvPr>
          <p:cNvSpPr txBox="1"/>
          <p:nvPr/>
        </p:nvSpPr>
        <p:spPr>
          <a:xfrm>
            <a:off x="93337" y="1211163"/>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7</a:t>
            </a:r>
          </a:p>
        </p:txBody>
      </p:sp>
      <p:sp>
        <p:nvSpPr>
          <p:cNvPr id="26637" name="Textfeld 26636">
            <a:extLst>
              <a:ext uri="{FF2B5EF4-FFF2-40B4-BE49-F238E27FC236}">
                <a16:creationId xmlns:a16="http://schemas.microsoft.com/office/drawing/2014/main" id="{ED9CD382-ACA8-B1FF-BCA9-165C27EE4AB9}"/>
              </a:ext>
            </a:extLst>
          </p:cNvPr>
          <p:cNvSpPr txBox="1"/>
          <p:nvPr/>
        </p:nvSpPr>
        <p:spPr>
          <a:xfrm>
            <a:off x="349311" y="5164527"/>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7</a:t>
            </a:r>
          </a:p>
        </p:txBody>
      </p:sp>
      <p:sp>
        <p:nvSpPr>
          <p:cNvPr id="26638" name="Textfeld 26637">
            <a:extLst>
              <a:ext uri="{FF2B5EF4-FFF2-40B4-BE49-F238E27FC236}">
                <a16:creationId xmlns:a16="http://schemas.microsoft.com/office/drawing/2014/main" id="{354BE124-37E2-02ED-D043-FDE13FC4DE7A}"/>
              </a:ext>
            </a:extLst>
          </p:cNvPr>
          <p:cNvSpPr txBox="1"/>
          <p:nvPr/>
        </p:nvSpPr>
        <p:spPr>
          <a:xfrm>
            <a:off x="728907" y="5174070"/>
            <a:ext cx="4631077" cy="261610"/>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In diesem Abschnitt geben Sie an, in welcher </a:t>
            </a:r>
            <a:r>
              <a:rPr lang="de-DE" sz="1100" b="1">
                <a:solidFill>
                  <a:srgbClr val="C00000"/>
                </a:solidFill>
                <a:latin typeface="Calibri" panose="020F0502020204030204" pitchFamily="34" charset="0"/>
                <a:cs typeface="Calibri" panose="020F0502020204030204" pitchFamily="34" charset="0"/>
              </a:rPr>
              <a:t>Funktion</a:t>
            </a:r>
            <a:r>
              <a:rPr lang="de-DE" sz="1100">
                <a:latin typeface="Calibri" panose="020F0502020204030204" pitchFamily="34" charset="0"/>
                <a:cs typeface="Calibri" panose="020F0502020204030204" pitchFamily="34" charset="0"/>
              </a:rPr>
              <a:t> Sie den Antrag stellen.</a:t>
            </a:r>
          </a:p>
        </p:txBody>
      </p:sp>
      <p:sp>
        <p:nvSpPr>
          <p:cNvPr id="26640" name="Textfeld 26639">
            <a:extLst>
              <a:ext uri="{FF2B5EF4-FFF2-40B4-BE49-F238E27FC236}">
                <a16:creationId xmlns:a16="http://schemas.microsoft.com/office/drawing/2014/main" id="{FA93282B-6205-A576-18F1-142AF4E8B1A3}"/>
              </a:ext>
            </a:extLst>
          </p:cNvPr>
          <p:cNvSpPr txBox="1"/>
          <p:nvPr/>
        </p:nvSpPr>
        <p:spPr>
          <a:xfrm>
            <a:off x="5741322" y="3195302"/>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8</a:t>
            </a:r>
          </a:p>
        </p:txBody>
      </p:sp>
      <p:sp>
        <p:nvSpPr>
          <p:cNvPr id="26641" name="Ellipse 26640">
            <a:extLst>
              <a:ext uri="{FF2B5EF4-FFF2-40B4-BE49-F238E27FC236}">
                <a16:creationId xmlns:a16="http://schemas.microsoft.com/office/drawing/2014/main" id="{12492856-BABF-E3A0-882E-6752D0B368AC}"/>
              </a:ext>
            </a:extLst>
          </p:cNvPr>
          <p:cNvSpPr/>
          <p:nvPr/>
        </p:nvSpPr>
        <p:spPr bwMode="auto">
          <a:xfrm>
            <a:off x="6050646" y="3113684"/>
            <a:ext cx="1896628" cy="383916"/>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6642" name="Textfeld 26641">
            <a:extLst>
              <a:ext uri="{FF2B5EF4-FFF2-40B4-BE49-F238E27FC236}">
                <a16:creationId xmlns:a16="http://schemas.microsoft.com/office/drawing/2014/main" id="{0627916B-5DFD-67E7-249B-BEA022EB1784}"/>
              </a:ext>
            </a:extLst>
          </p:cNvPr>
          <p:cNvSpPr txBox="1"/>
          <p:nvPr/>
        </p:nvSpPr>
        <p:spPr>
          <a:xfrm>
            <a:off x="349311" y="5634133"/>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8</a:t>
            </a:r>
          </a:p>
        </p:txBody>
      </p:sp>
      <p:sp>
        <p:nvSpPr>
          <p:cNvPr id="26643" name="Textfeld 26642">
            <a:extLst>
              <a:ext uri="{FF2B5EF4-FFF2-40B4-BE49-F238E27FC236}">
                <a16:creationId xmlns:a16="http://schemas.microsoft.com/office/drawing/2014/main" id="{A4816BCC-27D9-0038-DBF0-E1369222DFA1}"/>
              </a:ext>
            </a:extLst>
          </p:cNvPr>
          <p:cNvSpPr txBox="1"/>
          <p:nvPr/>
        </p:nvSpPr>
        <p:spPr>
          <a:xfrm>
            <a:off x="349311" y="6098683"/>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9</a:t>
            </a:r>
          </a:p>
        </p:txBody>
      </p:sp>
      <p:sp>
        <p:nvSpPr>
          <p:cNvPr id="26644" name="Textfeld 26643">
            <a:extLst>
              <a:ext uri="{FF2B5EF4-FFF2-40B4-BE49-F238E27FC236}">
                <a16:creationId xmlns:a16="http://schemas.microsoft.com/office/drawing/2014/main" id="{57900A3C-7D37-5AD3-3186-0887176C5D8A}"/>
              </a:ext>
            </a:extLst>
          </p:cNvPr>
          <p:cNvSpPr txBox="1"/>
          <p:nvPr/>
        </p:nvSpPr>
        <p:spPr>
          <a:xfrm>
            <a:off x="733123" y="5649176"/>
            <a:ext cx="4484117" cy="261610"/>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Wählen Sie „</a:t>
            </a:r>
            <a:r>
              <a:rPr lang="de-DE" sz="1100" b="1">
                <a:solidFill>
                  <a:srgbClr val="C00000"/>
                </a:solidFill>
                <a:latin typeface="Calibri" panose="020F0502020204030204" pitchFamily="34" charset="0"/>
                <a:cs typeface="Calibri" panose="020F0502020204030204" pitchFamily="34" charset="0"/>
              </a:rPr>
              <a:t>berechtige Person zur Aktualisierung und Hinterlegung</a:t>
            </a:r>
            <a:r>
              <a:rPr lang="de-DE" sz="1100">
                <a:latin typeface="Calibri" panose="020F0502020204030204" pitchFamily="34" charset="0"/>
                <a:cs typeface="Calibri" panose="020F0502020204030204" pitchFamily="34" charset="0"/>
              </a:rPr>
              <a:t>“ aus.</a:t>
            </a:r>
          </a:p>
        </p:txBody>
      </p:sp>
      <p:sp>
        <p:nvSpPr>
          <p:cNvPr id="26645" name="Textfeld 26644">
            <a:extLst>
              <a:ext uri="{FF2B5EF4-FFF2-40B4-BE49-F238E27FC236}">
                <a16:creationId xmlns:a16="http://schemas.microsoft.com/office/drawing/2014/main" id="{3B4E479C-4D25-458E-F7A7-861FEE16C66E}"/>
              </a:ext>
            </a:extLst>
          </p:cNvPr>
          <p:cNvSpPr txBox="1"/>
          <p:nvPr/>
        </p:nvSpPr>
        <p:spPr>
          <a:xfrm>
            <a:off x="728909" y="6119345"/>
            <a:ext cx="2941331" cy="261610"/>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Tragen Sie die Daten zum </a:t>
            </a:r>
            <a:r>
              <a:rPr lang="de-DE" sz="1100" b="1">
                <a:solidFill>
                  <a:srgbClr val="C00000"/>
                </a:solidFill>
                <a:latin typeface="Calibri" panose="020F0502020204030204" pitchFamily="34" charset="0"/>
                <a:cs typeface="Calibri" panose="020F0502020204030204" pitchFamily="34" charset="0"/>
              </a:rPr>
              <a:t>Rechtssitz</a:t>
            </a:r>
            <a:r>
              <a:rPr lang="de-DE" sz="1100">
                <a:latin typeface="Calibri" panose="020F0502020204030204" pitchFamily="34" charset="0"/>
                <a:cs typeface="Calibri" panose="020F0502020204030204" pitchFamily="34" charset="0"/>
              </a:rPr>
              <a:t> richtig ein.</a:t>
            </a:r>
          </a:p>
        </p:txBody>
      </p:sp>
      <p:sp>
        <p:nvSpPr>
          <p:cNvPr id="26646" name="Ellipse 26645">
            <a:extLst>
              <a:ext uri="{FF2B5EF4-FFF2-40B4-BE49-F238E27FC236}">
                <a16:creationId xmlns:a16="http://schemas.microsoft.com/office/drawing/2014/main" id="{6AC501D2-2D98-C3D6-A0E2-70031DBFBD6D}"/>
              </a:ext>
            </a:extLst>
          </p:cNvPr>
          <p:cNvSpPr/>
          <p:nvPr/>
        </p:nvSpPr>
        <p:spPr bwMode="auto">
          <a:xfrm>
            <a:off x="398655" y="3057430"/>
            <a:ext cx="798071" cy="307777"/>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6639" name="Textfeld 26638">
            <a:extLst>
              <a:ext uri="{FF2B5EF4-FFF2-40B4-BE49-F238E27FC236}">
                <a16:creationId xmlns:a16="http://schemas.microsoft.com/office/drawing/2014/main" id="{12660F4C-33F0-8C93-E10A-A4C358C011C0}"/>
              </a:ext>
            </a:extLst>
          </p:cNvPr>
          <p:cNvSpPr txBox="1"/>
          <p:nvPr/>
        </p:nvSpPr>
        <p:spPr>
          <a:xfrm>
            <a:off x="167485" y="3086083"/>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9</a:t>
            </a:r>
          </a:p>
        </p:txBody>
      </p:sp>
      <p:pic>
        <p:nvPicPr>
          <p:cNvPr id="5" name="Grafik 4">
            <a:extLst>
              <a:ext uri="{FF2B5EF4-FFF2-40B4-BE49-F238E27FC236}">
                <a16:creationId xmlns:a16="http://schemas.microsoft.com/office/drawing/2014/main" id="{9E493EE9-B3F0-23C0-489C-747F83DF3B1A}"/>
              </a:ext>
            </a:extLst>
          </p:cNvPr>
          <p:cNvPicPr>
            <a:picLocks noChangeAspect="1"/>
          </p:cNvPicPr>
          <p:nvPr/>
        </p:nvPicPr>
        <p:blipFill rotWithShape="1">
          <a:blip r:embed="rId4">
            <a:extLst>
              <a:ext uri="{28A0092B-C50C-407E-A947-70E740481C1C}">
                <a14:useLocalDpi xmlns:a14="http://schemas.microsoft.com/office/drawing/2010/main" val="0"/>
              </a:ext>
            </a:extLst>
          </a:blip>
          <a:srcRect l="720" t="12184" r="88858" b="9188"/>
          <a:stretch>
            <a:fillRect/>
          </a:stretch>
        </p:blipFill>
        <p:spPr bwMode="auto">
          <a:xfrm>
            <a:off x="325507" y="332179"/>
            <a:ext cx="1141344" cy="545707"/>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3" name="Rechteck 2">
            <a:extLst>
              <a:ext uri="{FF2B5EF4-FFF2-40B4-BE49-F238E27FC236}">
                <a16:creationId xmlns:a16="http://schemas.microsoft.com/office/drawing/2014/main" id="{1700E7B1-FA81-D188-9037-1834996FE712}"/>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-56-</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88502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7478B-692D-1130-5910-1B164F49FF24}"/>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16843386-1EF3-A97D-C673-EB23270611E4}"/>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Ellipse 3">
            <a:extLst>
              <a:ext uri="{FF2B5EF4-FFF2-40B4-BE49-F238E27FC236}">
                <a16:creationId xmlns:a16="http://schemas.microsoft.com/office/drawing/2014/main" id="{58839A26-9964-8AA8-297D-7B4690FF6923}"/>
              </a:ext>
            </a:extLst>
          </p:cNvPr>
          <p:cNvSpPr/>
          <p:nvPr/>
        </p:nvSpPr>
        <p:spPr bwMode="auto">
          <a:xfrm>
            <a:off x="1212850" y="4673600"/>
            <a:ext cx="228600" cy="1651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0" name="Ellipse 9">
            <a:extLst>
              <a:ext uri="{FF2B5EF4-FFF2-40B4-BE49-F238E27FC236}">
                <a16:creationId xmlns:a16="http://schemas.microsoft.com/office/drawing/2014/main" id="{83FC5D1B-43E4-E4A2-CE31-BA41C08C4D5B}"/>
              </a:ext>
            </a:extLst>
          </p:cNvPr>
          <p:cNvSpPr/>
          <p:nvPr/>
        </p:nvSpPr>
        <p:spPr bwMode="auto">
          <a:xfrm>
            <a:off x="3759200" y="4673601"/>
            <a:ext cx="431800" cy="9397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1" name="Ellipse 10">
            <a:extLst>
              <a:ext uri="{FF2B5EF4-FFF2-40B4-BE49-F238E27FC236}">
                <a16:creationId xmlns:a16="http://schemas.microsoft.com/office/drawing/2014/main" id="{D1010757-A1EB-9FD3-F9E0-20BE86FAF9FE}"/>
              </a:ext>
            </a:extLst>
          </p:cNvPr>
          <p:cNvSpPr/>
          <p:nvPr/>
        </p:nvSpPr>
        <p:spPr bwMode="auto">
          <a:xfrm>
            <a:off x="3759200" y="4673600"/>
            <a:ext cx="285750" cy="16318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4" name="Ellipse 13">
            <a:extLst>
              <a:ext uri="{FF2B5EF4-FFF2-40B4-BE49-F238E27FC236}">
                <a16:creationId xmlns:a16="http://schemas.microsoft.com/office/drawing/2014/main" id="{B295B57B-8BAC-CDB5-8DB5-85C248A1EFAD}"/>
              </a:ext>
            </a:extLst>
          </p:cNvPr>
          <p:cNvSpPr/>
          <p:nvPr/>
        </p:nvSpPr>
        <p:spPr bwMode="auto">
          <a:xfrm>
            <a:off x="1212850" y="5257800"/>
            <a:ext cx="387350" cy="11235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7" name="Ellipse 16">
            <a:extLst>
              <a:ext uri="{FF2B5EF4-FFF2-40B4-BE49-F238E27FC236}">
                <a16:creationId xmlns:a16="http://schemas.microsoft.com/office/drawing/2014/main" id="{9347F7F2-342D-62F8-EE84-32DBEDDB4A3E}"/>
              </a:ext>
            </a:extLst>
          </p:cNvPr>
          <p:cNvSpPr/>
          <p:nvPr/>
        </p:nvSpPr>
        <p:spPr bwMode="auto">
          <a:xfrm>
            <a:off x="6330950" y="4667272"/>
            <a:ext cx="1244600" cy="9397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5" name="Ellipse 24">
            <a:extLst>
              <a:ext uri="{FF2B5EF4-FFF2-40B4-BE49-F238E27FC236}">
                <a16:creationId xmlns:a16="http://schemas.microsoft.com/office/drawing/2014/main" id="{043D4039-F167-37F1-BC19-84A5658BC078}"/>
              </a:ext>
            </a:extLst>
          </p:cNvPr>
          <p:cNvSpPr/>
          <p:nvPr/>
        </p:nvSpPr>
        <p:spPr bwMode="auto">
          <a:xfrm>
            <a:off x="6845301" y="1533116"/>
            <a:ext cx="583192" cy="16995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6" name="Ellipse 25">
            <a:extLst>
              <a:ext uri="{FF2B5EF4-FFF2-40B4-BE49-F238E27FC236}">
                <a16:creationId xmlns:a16="http://schemas.microsoft.com/office/drawing/2014/main" id="{4D488FEA-E2D6-4FC3-6866-8D196FA817D8}"/>
              </a:ext>
            </a:extLst>
          </p:cNvPr>
          <p:cNvSpPr/>
          <p:nvPr/>
        </p:nvSpPr>
        <p:spPr bwMode="auto">
          <a:xfrm>
            <a:off x="6845301" y="1618092"/>
            <a:ext cx="597728" cy="9821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8" name="Ellipse 27">
            <a:extLst>
              <a:ext uri="{FF2B5EF4-FFF2-40B4-BE49-F238E27FC236}">
                <a16:creationId xmlns:a16="http://schemas.microsoft.com/office/drawing/2014/main" id="{E276B291-F967-C217-C8BD-19D34F010AE4}"/>
              </a:ext>
            </a:extLst>
          </p:cNvPr>
          <p:cNvSpPr/>
          <p:nvPr/>
        </p:nvSpPr>
        <p:spPr bwMode="auto">
          <a:xfrm>
            <a:off x="3333750" y="2032000"/>
            <a:ext cx="425450" cy="17196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6625" name="Ellipse 26624">
            <a:extLst>
              <a:ext uri="{FF2B5EF4-FFF2-40B4-BE49-F238E27FC236}">
                <a16:creationId xmlns:a16="http://schemas.microsoft.com/office/drawing/2014/main" id="{2807EECF-5A57-BBF4-2E5A-0680D1C77AA3}"/>
              </a:ext>
            </a:extLst>
          </p:cNvPr>
          <p:cNvSpPr/>
          <p:nvPr/>
        </p:nvSpPr>
        <p:spPr bwMode="auto">
          <a:xfrm>
            <a:off x="6149472" y="3897180"/>
            <a:ext cx="1974850" cy="16995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6627" name="Ellipse 26626">
            <a:extLst>
              <a:ext uri="{FF2B5EF4-FFF2-40B4-BE49-F238E27FC236}">
                <a16:creationId xmlns:a16="http://schemas.microsoft.com/office/drawing/2014/main" id="{66D40563-DE75-9201-F89A-F1834B56E253}"/>
              </a:ext>
            </a:extLst>
          </p:cNvPr>
          <p:cNvSpPr/>
          <p:nvPr/>
        </p:nvSpPr>
        <p:spPr bwMode="auto">
          <a:xfrm>
            <a:off x="6083300" y="3524250"/>
            <a:ext cx="1803400" cy="16995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6628" name="Ellipse 26627">
            <a:extLst>
              <a:ext uri="{FF2B5EF4-FFF2-40B4-BE49-F238E27FC236}">
                <a16:creationId xmlns:a16="http://schemas.microsoft.com/office/drawing/2014/main" id="{9BC10E98-3F5A-F489-26CE-BD06C6418B70}"/>
              </a:ext>
            </a:extLst>
          </p:cNvPr>
          <p:cNvSpPr/>
          <p:nvPr/>
        </p:nvSpPr>
        <p:spPr bwMode="auto">
          <a:xfrm>
            <a:off x="6083300" y="3524250"/>
            <a:ext cx="2041022" cy="30778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pic>
        <p:nvPicPr>
          <p:cNvPr id="3" name="Grafik 2">
            <a:extLst>
              <a:ext uri="{FF2B5EF4-FFF2-40B4-BE49-F238E27FC236}">
                <a16:creationId xmlns:a16="http://schemas.microsoft.com/office/drawing/2014/main" id="{DD7A4224-56F0-9E03-273C-A8DDC067862D}"/>
              </a:ext>
            </a:extLst>
          </p:cNvPr>
          <p:cNvPicPr>
            <a:picLocks noChangeAspect="1"/>
          </p:cNvPicPr>
          <p:nvPr/>
        </p:nvPicPr>
        <p:blipFill>
          <a:blip r:embed="rId2"/>
          <a:stretch>
            <a:fillRect/>
          </a:stretch>
        </p:blipFill>
        <p:spPr>
          <a:xfrm>
            <a:off x="282882" y="1160095"/>
            <a:ext cx="8862826" cy="3432395"/>
          </a:xfrm>
          <a:prstGeom prst="rect">
            <a:avLst/>
          </a:prstGeom>
        </p:spPr>
      </p:pic>
      <p:pic>
        <p:nvPicPr>
          <p:cNvPr id="27" name="Grafik 26" descr="Ein Bild, das Text, Schrift, Screenshot, Logo enthält.&#10;&#10;KI-generierte Inhalte können fehlerhaft sein.">
            <a:extLst>
              <a:ext uri="{FF2B5EF4-FFF2-40B4-BE49-F238E27FC236}">
                <a16:creationId xmlns:a16="http://schemas.microsoft.com/office/drawing/2014/main" id="{36F5B11D-2818-2888-ACC1-89CA5E152627}"/>
              </a:ext>
            </a:extLst>
          </p:cNvPr>
          <p:cNvPicPr>
            <a:picLocks noChangeAspect="1"/>
          </p:cNvPicPr>
          <p:nvPr/>
        </p:nvPicPr>
        <p:blipFill>
          <a:blip r:embed="rId3"/>
          <a:stretch>
            <a:fillRect/>
          </a:stretch>
        </p:blipFill>
        <p:spPr>
          <a:xfrm>
            <a:off x="7564609" y="4722635"/>
            <a:ext cx="1350206" cy="596515"/>
          </a:xfrm>
          <a:prstGeom prst="rect">
            <a:avLst/>
          </a:prstGeom>
        </p:spPr>
      </p:pic>
      <p:pic>
        <p:nvPicPr>
          <p:cNvPr id="26630" name="Grafik 26629">
            <a:extLst>
              <a:ext uri="{FF2B5EF4-FFF2-40B4-BE49-F238E27FC236}">
                <a16:creationId xmlns:a16="http://schemas.microsoft.com/office/drawing/2014/main" id="{2ED0C893-8CE1-9991-4B6A-0118B3ACE520}"/>
              </a:ext>
            </a:extLst>
          </p:cNvPr>
          <p:cNvPicPr>
            <a:picLocks noChangeAspect="1"/>
          </p:cNvPicPr>
          <p:nvPr/>
        </p:nvPicPr>
        <p:blipFill>
          <a:blip r:embed="rId4"/>
          <a:stretch>
            <a:fillRect/>
          </a:stretch>
        </p:blipFill>
        <p:spPr>
          <a:xfrm>
            <a:off x="8512349" y="6306958"/>
            <a:ext cx="348769" cy="405300"/>
          </a:xfrm>
          <a:prstGeom prst="rect">
            <a:avLst/>
          </a:prstGeom>
        </p:spPr>
      </p:pic>
      <p:pic>
        <p:nvPicPr>
          <p:cNvPr id="26634" name="Grafik 26633">
            <a:extLst>
              <a:ext uri="{FF2B5EF4-FFF2-40B4-BE49-F238E27FC236}">
                <a16:creationId xmlns:a16="http://schemas.microsoft.com/office/drawing/2014/main" id="{D370EB58-4006-7B55-1CD4-D1202F6F669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6653" y="331966"/>
            <a:ext cx="8614465" cy="545920"/>
          </a:xfrm>
          <a:prstGeom prst="rect">
            <a:avLst/>
          </a:prstGeom>
          <a:noFill/>
          <a:ln>
            <a:noFill/>
          </a:ln>
        </p:spPr>
      </p:pic>
      <p:sp>
        <p:nvSpPr>
          <p:cNvPr id="26636" name="Textfeld 26635">
            <a:extLst>
              <a:ext uri="{FF2B5EF4-FFF2-40B4-BE49-F238E27FC236}">
                <a16:creationId xmlns:a16="http://schemas.microsoft.com/office/drawing/2014/main" id="{9617D35C-EBD0-60ED-AB75-ABF480A93D0D}"/>
              </a:ext>
            </a:extLst>
          </p:cNvPr>
          <p:cNvSpPr txBox="1"/>
          <p:nvPr/>
        </p:nvSpPr>
        <p:spPr>
          <a:xfrm>
            <a:off x="1491848" y="1157479"/>
            <a:ext cx="37078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10</a:t>
            </a:r>
          </a:p>
        </p:txBody>
      </p:sp>
      <p:sp>
        <p:nvSpPr>
          <p:cNvPr id="26637" name="Ellipse 26636">
            <a:extLst>
              <a:ext uri="{FF2B5EF4-FFF2-40B4-BE49-F238E27FC236}">
                <a16:creationId xmlns:a16="http://schemas.microsoft.com/office/drawing/2014/main" id="{B4044EE4-09FD-8659-E822-A0A58F4019CF}"/>
              </a:ext>
            </a:extLst>
          </p:cNvPr>
          <p:cNvSpPr/>
          <p:nvPr/>
        </p:nvSpPr>
        <p:spPr bwMode="auto">
          <a:xfrm>
            <a:off x="334151" y="1128734"/>
            <a:ext cx="1067178" cy="383916"/>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6638" name="Ellipse 26637">
            <a:extLst>
              <a:ext uri="{FF2B5EF4-FFF2-40B4-BE49-F238E27FC236}">
                <a16:creationId xmlns:a16="http://schemas.microsoft.com/office/drawing/2014/main" id="{17E806B4-0409-AF4F-04D7-5F6B46A7A3AC}"/>
              </a:ext>
            </a:extLst>
          </p:cNvPr>
          <p:cNvSpPr/>
          <p:nvPr/>
        </p:nvSpPr>
        <p:spPr bwMode="auto">
          <a:xfrm>
            <a:off x="328231" y="2244940"/>
            <a:ext cx="2712422" cy="451548"/>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6639" name="Textfeld 26638">
            <a:extLst>
              <a:ext uri="{FF2B5EF4-FFF2-40B4-BE49-F238E27FC236}">
                <a16:creationId xmlns:a16="http://schemas.microsoft.com/office/drawing/2014/main" id="{B332C970-8EA0-7A70-24AA-B31D17C98DDF}"/>
              </a:ext>
            </a:extLst>
          </p:cNvPr>
          <p:cNvSpPr txBox="1"/>
          <p:nvPr/>
        </p:nvSpPr>
        <p:spPr>
          <a:xfrm>
            <a:off x="140114" y="2526383"/>
            <a:ext cx="37078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11</a:t>
            </a:r>
          </a:p>
        </p:txBody>
      </p:sp>
      <p:sp>
        <p:nvSpPr>
          <p:cNvPr id="26640" name="Rechteck 26639">
            <a:extLst>
              <a:ext uri="{FF2B5EF4-FFF2-40B4-BE49-F238E27FC236}">
                <a16:creationId xmlns:a16="http://schemas.microsoft.com/office/drawing/2014/main" id="{03DA6D62-58F1-1C1A-DF96-8592D319C3A3}"/>
              </a:ext>
            </a:extLst>
          </p:cNvPr>
          <p:cNvSpPr/>
          <p:nvPr/>
        </p:nvSpPr>
        <p:spPr>
          <a:xfrm>
            <a:off x="259592" y="3131660"/>
            <a:ext cx="1405006" cy="17196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rgbClr val="FFFFFF"/>
                </a:solidFill>
                <a:effectLst/>
                <a:latin typeface="Titillium Web" panose="00000500000000000000" pitchFamily="2" charset="0"/>
                <a:ea typeface="Aptos" panose="020B0004020202020204" pitchFamily="34" charset="0"/>
                <a:cs typeface="Times New Roman" panose="02020603050405020304" pitchFamily="18" charset="0"/>
              </a:rPr>
              <a:t>         </a:t>
            </a:r>
            <a:r>
              <a:rPr lang="it-IT" sz="700" kern="100">
                <a:solidFill>
                  <a:schemeClr val="tx1"/>
                </a:solidFill>
                <a:latin typeface="Titillium Web" panose="00000500000000000000" pitchFamily="2" charset="0"/>
                <a:ea typeface="Aptos" panose="020B0004020202020204" pitchFamily="34" charset="0"/>
                <a:cs typeface="Times New Roman" panose="02020603050405020304" pitchFamily="18" charset="0"/>
              </a:rPr>
              <a:t>GMPNNA73A41L108O</a:t>
            </a:r>
            <a:r>
              <a:rPr lang="de-DE" sz="1100" kern="100">
                <a:effectLst/>
                <a:ea typeface="Aptos" panose="020B0004020202020204" pitchFamily="34" charset="0"/>
                <a:cs typeface="Times New Roman" panose="02020603050405020304" pitchFamily="18" charset="0"/>
              </a:rPr>
              <a:t> </a:t>
            </a:r>
            <a:endParaRPr lang="it-IT" sz="1100" kern="100">
              <a:effectLst/>
              <a:ea typeface="Aptos" panose="020B0004020202020204" pitchFamily="34" charset="0"/>
              <a:cs typeface="Times New Roman" panose="02020603050405020304" pitchFamily="18" charset="0"/>
            </a:endParaRPr>
          </a:p>
        </p:txBody>
      </p:sp>
      <p:sp>
        <p:nvSpPr>
          <p:cNvPr id="26641" name="Rechteck 26640">
            <a:extLst>
              <a:ext uri="{FF2B5EF4-FFF2-40B4-BE49-F238E27FC236}">
                <a16:creationId xmlns:a16="http://schemas.microsoft.com/office/drawing/2014/main" id="{9AE31627-D157-86CF-3A00-D7AAF9EF59F3}"/>
              </a:ext>
            </a:extLst>
          </p:cNvPr>
          <p:cNvSpPr/>
          <p:nvPr/>
        </p:nvSpPr>
        <p:spPr>
          <a:xfrm>
            <a:off x="2354194" y="3150024"/>
            <a:ext cx="1405006" cy="17196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7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GAMPER ANNA</a:t>
            </a:r>
            <a:endParaRPr lang="it-IT" sz="1100" kern="100">
              <a:solidFill>
                <a:schemeClr val="tx1"/>
              </a:solidFill>
              <a:effectLst/>
              <a:ea typeface="Aptos" panose="020B0004020202020204" pitchFamily="34" charset="0"/>
              <a:cs typeface="Times New Roman" panose="02020603050405020304" pitchFamily="18" charset="0"/>
            </a:endParaRPr>
          </a:p>
        </p:txBody>
      </p:sp>
      <p:sp>
        <p:nvSpPr>
          <p:cNvPr id="26642" name="Rechteck 26641">
            <a:extLst>
              <a:ext uri="{FF2B5EF4-FFF2-40B4-BE49-F238E27FC236}">
                <a16:creationId xmlns:a16="http://schemas.microsoft.com/office/drawing/2014/main" id="{286CF72D-A938-9244-7621-02025C645313}"/>
              </a:ext>
            </a:extLst>
          </p:cNvPr>
          <p:cNvSpPr/>
          <p:nvPr/>
        </p:nvSpPr>
        <p:spPr>
          <a:xfrm>
            <a:off x="267132" y="3426511"/>
            <a:ext cx="1405006" cy="17196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rgbClr val="FFFFFF"/>
                </a:solidFill>
                <a:effectLst/>
                <a:latin typeface="Titillium Web" panose="00000500000000000000" pitchFamily="2" charset="0"/>
                <a:ea typeface="Aptos" panose="020B0004020202020204" pitchFamily="34" charset="0"/>
                <a:cs typeface="Times New Roman" panose="02020603050405020304" pitchFamily="18" charset="0"/>
              </a:rPr>
              <a:t>         </a:t>
            </a:r>
            <a:r>
              <a:rPr lang="it-IT" sz="700" kern="100">
                <a:solidFill>
                  <a:schemeClr val="tx1"/>
                </a:solidFill>
                <a:latin typeface="Titillium Web" panose="00000500000000000000" pitchFamily="2" charset="0"/>
                <a:ea typeface="Aptos" panose="020B0004020202020204" pitchFamily="34" charset="0"/>
                <a:cs typeface="Times New Roman" panose="02020603050405020304" pitchFamily="18" charset="0"/>
              </a:rPr>
              <a:t>STLPLP89A01F836K</a:t>
            </a:r>
            <a:r>
              <a:rPr lang="de-DE" sz="1100" kern="100">
                <a:effectLst/>
                <a:ea typeface="Aptos" panose="020B0004020202020204" pitchFamily="34" charset="0"/>
                <a:cs typeface="Times New Roman" panose="02020603050405020304" pitchFamily="18" charset="0"/>
              </a:rPr>
              <a:t> </a:t>
            </a:r>
            <a:endParaRPr lang="it-IT" sz="1100" kern="100">
              <a:effectLst/>
              <a:ea typeface="Aptos" panose="020B0004020202020204" pitchFamily="34" charset="0"/>
              <a:cs typeface="Times New Roman" panose="02020603050405020304" pitchFamily="18" charset="0"/>
            </a:endParaRPr>
          </a:p>
        </p:txBody>
      </p:sp>
      <p:sp>
        <p:nvSpPr>
          <p:cNvPr id="26643" name="Rechteck 26642">
            <a:extLst>
              <a:ext uri="{FF2B5EF4-FFF2-40B4-BE49-F238E27FC236}">
                <a16:creationId xmlns:a16="http://schemas.microsoft.com/office/drawing/2014/main" id="{FA3F6092-FE7D-9A70-009E-5851D2784064}"/>
              </a:ext>
            </a:extLst>
          </p:cNvPr>
          <p:cNvSpPr/>
          <p:nvPr/>
        </p:nvSpPr>
        <p:spPr>
          <a:xfrm>
            <a:off x="2187498" y="3442919"/>
            <a:ext cx="1405006" cy="17196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rgbClr val="FFFFFF"/>
                </a:solidFill>
                <a:effectLst/>
                <a:latin typeface="Titillium Web" panose="00000500000000000000" pitchFamily="2" charset="0"/>
                <a:ea typeface="Aptos" panose="020B0004020202020204" pitchFamily="34" charset="0"/>
                <a:cs typeface="Times New Roman" panose="02020603050405020304" pitchFamily="18" charset="0"/>
              </a:rPr>
              <a:t>         </a:t>
            </a:r>
            <a:r>
              <a:rPr lang="de-DE" sz="700" kern="100">
                <a:solidFill>
                  <a:schemeClr val="tx1"/>
                </a:solidFill>
                <a:latin typeface="Titillium Web" panose="00000500000000000000" pitchFamily="2" charset="0"/>
                <a:ea typeface="Aptos" panose="020B0004020202020204" pitchFamily="34" charset="0"/>
                <a:cs typeface="Times New Roman" panose="02020603050405020304" pitchFamily="18" charset="0"/>
              </a:rPr>
              <a:t>STOLL PHILIPP</a:t>
            </a:r>
            <a:endParaRPr lang="it-IT" sz="1100" kern="100">
              <a:effectLst/>
              <a:ea typeface="Aptos" panose="020B0004020202020204" pitchFamily="34" charset="0"/>
              <a:cs typeface="Times New Roman" panose="02020603050405020304" pitchFamily="18" charset="0"/>
            </a:endParaRPr>
          </a:p>
        </p:txBody>
      </p:sp>
      <p:sp>
        <p:nvSpPr>
          <p:cNvPr id="26644" name="Rechteck 26643">
            <a:extLst>
              <a:ext uri="{FF2B5EF4-FFF2-40B4-BE49-F238E27FC236}">
                <a16:creationId xmlns:a16="http://schemas.microsoft.com/office/drawing/2014/main" id="{EBD03CA1-8BB1-9663-31E6-A5C072EA7FAD}"/>
              </a:ext>
            </a:extLst>
          </p:cNvPr>
          <p:cNvSpPr/>
          <p:nvPr/>
        </p:nvSpPr>
        <p:spPr>
          <a:xfrm>
            <a:off x="267132" y="3702514"/>
            <a:ext cx="1405006" cy="17196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rgbClr val="FFFFFF"/>
                </a:solidFill>
                <a:effectLst/>
                <a:latin typeface="Titillium Web" panose="00000500000000000000" pitchFamily="2" charset="0"/>
                <a:ea typeface="Aptos" panose="020B0004020202020204" pitchFamily="34" charset="0"/>
                <a:cs typeface="Times New Roman" panose="02020603050405020304" pitchFamily="18" charset="0"/>
              </a:rPr>
              <a:t>         </a:t>
            </a:r>
            <a:r>
              <a:rPr lang="it-IT" sz="700" kern="100">
                <a:solidFill>
                  <a:schemeClr val="tx1"/>
                </a:solidFill>
                <a:latin typeface="Titillium Web" panose="00000500000000000000" pitchFamily="2" charset="0"/>
                <a:ea typeface="Aptos" panose="020B0004020202020204" pitchFamily="34" charset="0"/>
                <a:cs typeface="Times New Roman" panose="02020603050405020304" pitchFamily="18" charset="0"/>
              </a:rPr>
              <a:t>HFRRRT83A01B160B</a:t>
            </a:r>
            <a:r>
              <a:rPr lang="de-DE" sz="1100" kern="100">
                <a:effectLst/>
                <a:ea typeface="Aptos" panose="020B0004020202020204" pitchFamily="34" charset="0"/>
                <a:cs typeface="Times New Roman" panose="02020603050405020304" pitchFamily="18" charset="0"/>
              </a:rPr>
              <a:t> </a:t>
            </a:r>
            <a:endParaRPr lang="it-IT" sz="1100" kern="100">
              <a:effectLst/>
              <a:ea typeface="Aptos" panose="020B0004020202020204" pitchFamily="34" charset="0"/>
              <a:cs typeface="Times New Roman" panose="02020603050405020304" pitchFamily="18" charset="0"/>
            </a:endParaRPr>
          </a:p>
        </p:txBody>
      </p:sp>
      <p:sp>
        <p:nvSpPr>
          <p:cNvPr id="26646" name="Rechteck 26645">
            <a:extLst>
              <a:ext uri="{FF2B5EF4-FFF2-40B4-BE49-F238E27FC236}">
                <a16:creationId xmlns:a16="http://schemas.microsoft.com/office/drawing/2014/main" id="{E3FB05C2-2BE7-DDF6-321E-781B8A043175}"/>
              </a:ext>
            </a:extLst>
          </p:cNvPr>
          <p:cNvSpPr/>
          <p:nvPr/>
        </p:nvSpPr>
        <p:spPr>
          <a:xfrm>
            <a:off x="2187498" y="3722787"/>
            <a:ext cx="1405006" cy="17196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rgbClr val="FFFFFF"/>
                </a:solidFill>
                <a:effectLst/>
                <a:latin typeface="Titillium Web" panose="00000500000000000000" pitchFamily="2" charset="0"/>
                <a:ea typeface="Aptos" panose="020B0004020202020204" pitchFamily="34" charset="0"/>
                <a:cs typeface="Times New Roman" panose="02020603050405020304" pitchFamily="18" charset="0"/>
              </a:rPr>
              <a:t>         </a:t>
            </a:r>
            <a:r>
              <a:rPr lang="de-DE" sz="700" kern="100">
                <a:solidFill>
                  <a:schemeClr val="tx1"/>
                </a:solidFill>
                <a:latin typeface="Titillium Web" panose="00000500000000000000" pitchFamily="2" charset="0"/>
                <a:ea typeface="Aptos" panose="020B0004020202020204" pitchFamily="34" charset="0"/>
                <a:cs typeface="Times New Roman" panose="02020603050405020304" pitchFamily="18" charset="0"/>
              </a:rPr>
              <a:t>HOFER ROBERT</a:t>
            </a:r>
            <a:endParaRPr lang="it-IT" sz="1100" kern="100">
              <a:effectLst/>
              <a:ea typeface="Aptos" panose="020B0004020202020204" pitchFamily="34" charset="0"/>
              <a:cs typeface="Times New Roman" panose="02020603050405020304" pitchFamily="18" charset="0"/>
            </a:endParaRPr>
          </a:p>
        </p:txBody>
      </p:sp>
      <p:sp>
        <p:nvSpPr>
          <p:cNvPr id="26647" name="Rechteck 26646">
            <a:extLst>
              <a:ext uri="{FF2B5EF4-FFF2-40B4-BE49-F238E27FC236}">
                <a16:creationId xmlns:a16="http://schemas.microsoft.com/office/drawing/2014/main" id="{2C5D430D-139A-251B-5FD6-F8D740DF24AB}"/>
              </a:ext>
            </a:extLst>
          </p:cNvPr>
          <p:cNvSpPr/>
          <p:nvPr/>
        </p:nvSpPr>
        <p:spPr>
          <a:xfrm>
            <a:off x="269163" y="3992908"/>
            <a:ext cx="1405006" cy="17196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rgbClr val="FFFFFF"/>
                </a:solidFill>
                <a:effectLst/>
                <a:latin typeface="Titillium Web" panose="00000500000000000000" pitchFamily="2" charset="0"/>
                <a:ea typeface="Aptos" panose="020B0004020202020204" pitchFamily="34" charset="0"/>
                <a:cs typeface="Times New Roman" panose="02020603050405020304" pitchFamily="18" charset="0"/>
              </a:rPr>
              <a:t>         </a:t>
            </a:r>
            <a:r>
              <a:rPr lang="it-IT" sz="700" kern="100">
                <a:solidFill>
                  <a:schemeClr val="tx1"/>
                </a:solidFill>
                <a:latin typeface="Titillium Web" panose="00000500000000000000" pitchFamily="2" charset="0"/>
                <a:ea typeface="Aptos" panose="020B0004020202020204" pitchFamily="34" charset="0"/>
                <a:cs typeface="Times New Roman" panose="02020603050405020304" pitchFamily="18" charset="0"/>
              </a:rPr>
              <a:t>VLRSFN67E41F132R</a:t>
            </a:r>
            <a:r>
              <a:rPr lang="de-DE" sz="1100" kern="100">
                <a:effectLst/>
                <a:ea typeface="Aptos" panose="020B0004020202020204" pitchFamily="34" charset="0"/>
                <a:cs typeface="Times New Roman" panose="02020603050405020304" pitchFamily="18" charset="0"/>
              </a:rPr>
              <a:t> </a:t>
            </a:r>
            <a:endParaRPr lang="it-IT" sz="1100" kern="100">
              <a:effectLst/>
              <a:ea typeface="Aptos" panose="020B0004020202020204" pitchFamily="34" charset="0"/>
              <a:cs typeface="Times New Roman" panose="02020603050405020304" pitchFamily="18" charset="0"/>
            </a:endParaRPr>
          </a:p>
        </p:txBody>
      </p:sp>
      <p:sp>
        <p:nvSpPr>
          <p:cNvPr id="26648" name="Rechteck 26647">
            <a:extLst>
              <a:ext uri="{FF2B5EF4-FFF2-40B4-BE49-F238E27FC236}">
                <a16:creationId xmlns:a16="http://schemas.microsoft.com/office/drawing/2014/main" id="{7D3CAD5A-AA54-BFCB-AE5A-51C9A8974EE1}"/>
              </a:ext>
            </a:extLst>
          </p:cNvPr>
          <p:cNvSpPr/>
          <p:nvPr/>
        </p:nvSpPr>
        <p:spPr>
          <a:xfrm>
            <a:off x="2354194" y="4021930"/>
            <a:ext cx="1405006" cy="17196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7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VALERI</a:t>
            </a:r>
            <a:r>
              <a:rPr lang="de-DE" sz="700" kern="100">
                <a:solidFill>
                  <a:srgbClr val="FFFFFF"/>
                </a:solidFill>
                <a:effectLst/>
                <a:latin typeface="Titillium Web" panose="00000500000000000000" pitchFamily="2" charset="0"/>
                <a:ea typeface="Aptos" panose="020B0004020202020204" pitchFamily="34" charset="0"/>
                <a:cs typeface="Times New Roman" panose="02020603050405020304" pitchFamily="18" charset="0"/>
              </a:rPr>
              <a:t> </a:t>
            </a:r>
            <a:r>
              <a:rPr lang="de-DE" sz="7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STEFANIA</a:t>
            </a:r>
            <a:endParaRPr lang="it-IT" sz="1100" kern="100">
              <a:solidFill>
                <a:schemeClr val="tx1"/>
              </a:solidFill>
              <a:effectLst/>
              <a:ea typeface="Aptos" panose="020B0004020202020204" pitchFamily="34" charset="0"/>
              <a:cs typeface="Times New Roman" panose="02020603050405020304" pitchFamily="18" charset="0"/>
            </a:endParaRPr>
          </a:p>
        </p:txBody>
      </p:sp>
      <p:sp>
        <p:nvSpPr>
          <p:cNvPr id="26649" name="Rechteck 26648">
            <a:extLst>
              <a:ext uri="{FF2B5EF4-FFF2-40B4-BE49-F238E27FC236}">
                <a16:creationId xmlns:a16="http://schemas.microsoft.com/office/drawing/2014/main" id="{9B80D991-C34F-11CF-3A5A-04D4057ACBA2}"/>
              </a:ext>
            </a:extLst>
          </p:cNvPr>
          <p:cNvSpPr/>
          <p:nvPr/>
        </p:nvSpPr>
        <p:spPr>
          <a:xfrm>
            <a:off x="435925" y="4313075"/>
            <a:ext cx="1405006" cy="17196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chemeClr val="tx1"/>
                </a:solidFill>
                <a:latin typeface="Titillium Web" panose="00000500000000000000" pitchFamily="2" charset="0"/>
                <a:ea typeface="Aptos" panose="020B0004020202020204" pitchFamily="34" charset="0"/>
                <a:cs typeface="Times New Roman" panose="02020603050405020304" pitchFamily="18" charset="0"/>
              </a:rPr>
              <a:t>FNCFNC85D01E421A</a:t>
            </a:r>
            <a:endParaRPr lang="it-IT" sz="1100" kern="100">
              <a:solidFill>
                <a:schemeClr val="tx1"/>
              </a:solidFill>
              <a:effectLst/>
              <a:ea typeface="Aptos" panose="020B0004020202020204" pitchFamily="34" charset="0"/>
              <a:cs typeface="Times New Roman" panose="02020603050405020304" pitchFamily="18" charset="0"/>
            </a:endParaRPr>
          </a:p>
        </p:txBody>
      </p:sp>
      <p:sp>
        <p:nvSpPr>
          <p:cNvPr id="26651" name="Rechteck 26650">
            <a:extLst>
              <a:ext uri="{FF2B5EF4-FFF2-40B4-BE49-F238E27FC236}">
                <a16:creationId xmlns:a16="http://schemas.microsoft.com/office/drawing/2014/main" id="{D8D29955-F954-8F39-5CAD-306647B02511}"/>
              </a:ext>
            </a:extLst>
          </p:cNvPr>
          <p:cNvSpPr/>
          <p:nvPr/>
        </p:nvSpPr>
        <p:spPr>
          <a:xfrm>
            <a:off x="2354194" y="4304139"/>
            <a:ext cx="1405006" cy="17196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70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FRANCESCHI FRANCO</a:t>
            </a:r>
            <a:endParaRPr lang="it-IT" sz="1100" kern="100">
              <a:solidFill>
                <a:schemeClr val="tx1"/>
              </a:solidFill>
              <a:effectLst/>
              <a:ea typeface="Aptos" panose="020B0004020202020204" pitchFamily="34" charset="0"/>
              <a:cs typeface="Times New Roman" panose="02020603050405020304" pitchFamily="18" charset="0"/>
            </a:endParaRPr>
          </a:p>
        </p:txBody>
      </p:sp>
      <p:sp>
        <p:nvSpPr>
          <p:cNvPr id="26652" name="Ellipse 26651">
            <a:extLst>
              <a:ext uri="{FF2B5EF4-FFF2-40B4-BE49-F238E27FC236}">
                <a16:creationId xmlns:a16="http://schemas.microsoft.com/office/drawing/2014/main" id="{D1C6CAFB-0D91-196A-C533-7358AEE506BB}"/>
              </a:ext>
            </a:extLst>
          </p:cNvPr>
          <p:cNvSpPr/>
          <p:nvPr/>
        </p:nvSpPr>
        <p:spPr bwMode="auto">
          <a:xfrm>
            <a:off x="7539940" y="4782188"/>
            <a:ext cx="1168721" cy="442201"/>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6655" name="Textfeld 26654">
            <a:extLst>
              <a:ext uri="{FF2B5EF4-FFF2-40B4-BE49-F238E27FC236}">
                <a16:creationId xmlns:a16="http://schemas.microsoft.com/office/drawing/2014/main" id="{4830B857-963B-2476-1998-A524573739CC}"/>
              </a:ext>
            </a:extLst>
          </p:cNvPr>
          <p:cNvSpPr txBox="1"/>
          <p:nvPr/>
        </p:nvSpPr>
        <p:spPr>
          <a:xfrm>
            <a:off x="818898" y="4810096"/>
            <a:ext cx="3545571" cy="261610"/>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Geben Sie hier eventuelle </a:t>
            </a:r>
            <a:r>
              <a:rPr lang="de-DE" sz="1100" b="1">
                <a:solidFill>
                  <a:srgbClr val="C00000"/>
                </a:solidFill>
                <a:latin typeface="Calibri" panose="020F0502020204030204" pitchFamily="34" charset="0"/>
                <a:cs typeface="Calibri" panose="020F0502020204030204" pitchFamily="34" charset="0"/>
              </a:rPr>
              <a:t>Nebensitze</a:t>
            </a:r>
            <a:r>
              <a:rPr lang="de-DE" sz="1100">
                <a:latin typeface="Calibri" panose="020F0502020204030204" pitchFamily="34" charset="0"/>
                <a:cs typeface="Calibri" panose="020F0502020204030204" pitchFamily="34" charset="0"/>
              </a:rPr>
              <a:t> an.</a:t>
            </a:r>
          </a:p>
        </p:txBody>
      </p:sp>
      <p:sp>
        <p:nvSpPr>
          <p:cNvPr id="26656" name="Textfeld 26655">
            <a:extLst>
              <a:ext uri="{FF2B5EF4-FFF2-40B4-BE49-F238E27FC236}">
                <a16:creationId xmlns:a16="http://schemas.microsoft.com/office/drawing/2014/main" id="{1296A930-B0E4-65E4-E277-9B74C58C85DF}"/>
              </a:ext>
            </a:extLst>
          </p:cNvPr>
          <p:cNvSpPr txBox="1"/>
          <p:nvPr/>
        </p:nvSpPr>
        <p:spPr>
          <a:xfrm>
            <a:off x="377178" y="4802848"/>
            <a:ext cx="37078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10</a:t>
            </a:r>
          </a:p>
        </p:txBody>
      </p:sp>
      <p:sp>
        <p:nvSpPr>
          <p:cNvPr id="26657" name="Textfeld 26656">
            <a:extLst>
              <a:ext uri="{FF2B5EF4-FFF2-40B4-BE49-F238E27FC236}">
                <a16:creationId xmlns:a16="http://schemas.microsoft.com/office/drawing/2014/main" id="{76CC72BF-AF79-9A58-D0A7-C412483D4291}"/>
              </a:ext>
            </a:extLst>
          </p:cNvPr>
          <p:cNvSpPr txBox="1"/>
          <p:nvPr/>
        </p:nvSpPr>
        <p:spPr>
          <a:xfrm>
            <a:off x="373910" y="5250951"/>
            <a:ext cx="37078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11</a:t>
            </a:r>
          </a:p>
        </p:txBody>
      </p:sp>
      <p:sp>
        <p:nvSpPr>
          <p:cNvPr id="26658" name="Textfeld 26657">
            <a:extLst>
              <a:ext uri="{FF2B5EF4-FFF2-40B4-BE49-F238E27FC236}">
                <a16:creationId xmlns:a16="http://schemas.microsoft.com/office/drawing/2014/main" id="{4ABBE067-0E14-629B-1605-5E2B73898862}"/>
              </a:ext>
            </a:extLst>
          </p:cNvPr>
          <p:cNvSpPr txBox="1"/>
          <p:nvPr/>
        </p:nvSpPr>
        <p:spPr>
          <a:xfrm>
            <a:off x="823112" y="5176587"/>
            <a:ext cx="5688729" cy="430887"/>
          </a:xfrm>
          <a:prstGeom prst="rect">
            <a:avLst/>
          </a:prstGeom>
          <a:solidFill>
            <a:srgbClr val="FFFFCC"/>
          </a:solidFill>
        </p:spPr>
        <p:txBody>
          <a:bodyPr wrap="square" lIns="91440" tIns="45720" rIns="91440" bIns="45720" rtlCol="0" anchor="t">
            <a:spAutoFit/>
          </a:bodyPr>
          <a:lstStyle/>
          <a:p>
            <a:r>
              <a:rPr lang="de-DE" sz="1100">
                <a:latin typeface="Calibri"/>
                <a:ea typeface="Calibri"/>
                <a:cs typeface="Calibri"/>
              </a:rPr>
              <a:t>Tragen Sie hier die Daten aller </a:t>
            </a:r>
            <a:r>
              <a:rPr lang="de-DE" sz="1100" b="1">
                <a:solidFill>
                  <a:srgbClr val="C00000"/>
                </a:solidFill>
                <a:latin typeface="Calibri"/>
                <a:ea typeface="Calibri"/>
                <a:cs typeface="Calibri"/>
              </a:rPr>
              <a:t>Personen</a:t>
            </a:r>
            <a:r>
              <a:rPr lang="de-DE" sz="1100">
                <a:latin typeface="Calibri"/>
                <a:ea typeface="Calibri"/>
                <a:cs typeface="Calibri"/>
              </a:rPr>
              <a:t> ein, die ein Amt in der Organisation innehaben, z.B. </a:t>
            </a:r>
            <a:r>
              <a:rPr lang="de-DE" sz="1100" b="1">
                <a:latin typeface="Calibri"/>
                <a:ea typeface="Calibri"/>
                <a:cs typeface="Calibri"/>
              </a:rPr>
              <a:t>Ausschussmitglieder</a:t>
            </a:r>
            <a:r>
              <a:rPr lang="de-DE" sz="1100">
                <a:latin typeface="Calibri"/>
                <a:ea typeface="Calibri"/>
                <a:cs typeface="Calibri"/>
              </a:rPr>
              <a:t>. Eine Person muss </a:t>
            </a:r>
            <a:r>
              <a:rPr lang="de-DE" sz="1100" b="1">
                <a:solidFill>
                  <a:srgbClr val="C00000"/>
                </a:solidFill>
                <a:latin typeface="Calibri"/>
                <a:ea typeface="Calibri"/>
                <a:cs typeface="Calibri"/>
              </a:rPr>
              <a:t>als gesetzliche/r Vertreter/in </a:t>
            </a:r>
            <a:r>
              <a:rPr lang="de-DE" sz="1100">
                <a:latin typeface="Calibri"/>
                <a:ea typeface="Calibri"/>
                <a:cs typeface="Calibri"/>
              </a:rPr>
              <a:t>eingetragen werden.</a:t>
            </a:r>
          </a:p>
        </p:txBody>
      </p:sp>
      <p:sp>
        <p:nvSpPr>
          <p:cNvPr id="26659" name="Textfeld 26658">
            <a:extLst>
              <a:ext uri="{FF2B5EF4-FFF2-40B4-BE49-F238E27FC236}">
                <a16:creationId xmlns:a16="http://schemas.microsoft.com/office/drawing/2014/main" id="{29B09D94-243C-F7EE-9DDA-1198E8494535}"/>
              </a:ext>
            </a:extLst>
          </p:cNvPr>
          <p:cNvSpPr txBox="1"/>
          <p:nvPr/>
        </p:nvSpPr>
        <p:spPr>
          <a:xfrm>
            <a:off x="7070276" y="4839931"/>
            <a:ext cx="37078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13</a:t>
            </a:r>
          </a:p>
        </p:txBody>
      </p:sp>
      <p:sp>
        <p:nvSpPr>
          <p:cNvPr id="26660" name="Textfeld 26659">
            <a:extLst>
              <a:ext uri="{FF2B5EF4-FFF2-40B4-BE49-F238E27FC236}">
                <a16:creationId xmlns:a16="http://schemas.microsoft.com/office/drawing/2014/main" id="{46FB9CDF-32AA-7627-E40D-5A9283A1A82C}"/>
              </a:ext>
            </a:extLst>
          </p:cNvPr>
          <p:cNvSpPr txBox="1"/>
          <p:nvPr/>
        </p:nvSpPr>
        <p:spPr>
          <a:xfrm>
            <a:off x="831538" y="5730997"/>
            <a:ext cx="3545571" cy="261610"/>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Hier können Sie bereits eingetragene Daten </a:t>
            </a:r>
            <a:r>
              <a:rPr lang="de-DE" sz="1100" b="1">
                <a:solidFill>
                  <a:srgbClr val="C00000"/>
                </a:solidFill>
                <a:latin typeface="Calibri" panose="020F0502020204030204" pitchFamily="34" charset="0"/>
                <a:cs typeface="Calibri" panose="020F0502020204030204" pitchFamily="34" charset="0"/>
              </a:rPr>
              <a:t>ändern</a:t>
            </a:r>
            <a:r>
              <a:rPr lang="de-DE" sz="1100">
                <a:latin typeface="Calibri" panose="020F0502020204030204" pitchFamily="34" charset="0"/>
                <a:cs typeface="Calibri" panose="020F0502020204030204" pitchFamily="34" charset="0"/>
              </a:rPr>
              <a:t>.</a:t>
            </a:r>
          </a:p>
        </p:txBody>
      </p:sp>
      <p:sp>
        <p:nvSpPr>
          <p:cNvPr id="26661" name="Textfeld 26660">
            <a:extLst>
              <a:ext uri="{FF2B5EF4-FFF2-40B4-BE49-F238E27FC236}">
                <a16:creationId xmlns:a16="http://schemas.microsoft.com/office/drawing/2014/main" id="{F840F6FA-2014-1E39-8552-A0348592FDD8}"/>
              </a:ext>
            </a:extLst>
          </p:cNvPr>
          <p:cNvSpPr txBox="1"/>
          <p:nvPr/>
        </p:nvSpPr>
        <p:spPr>
          <a:xfrm>
            <a:off x="827325" y="6118392"/>
            <a:ext cx="4056498" cy="261610"/>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Hier können Sie </a:t>
            </a:r>
            <a:r>
              <a:rPr lang="de-DE" sz="1100" b="1">
                <a:solidFill>
                  <a:srgbClr val="C00000"/>
                </a:solidFill>
                <a:latin typeface="Calibri" panose="020F0502020204030204" pitchFamily="34" charset="0"/>
                <a:cs typeface="Calibri" panose="020F0502020204030204" pitchFamily="34" charset="0"/>
              </a:rPr>
              <a:t>neue Personen </a:t>
            </a:r>
            <a:r>
              <a:rPr lang="de-DE" sz="1100">
                <a:latin typeface="Calibri" panose="020F0502020204030204" pitchFamily="34" charset="0"/>
                <a:cs typeface="Calibri" panose="020F0502020204030204" pitchFamily="34" charset="0"/>
              </a:rPr>
              <a:t>hinzufügen. </a:t>
            </a:r>
            <a:r>
              <a:rPr lang="de-DE" sz="1100" b="1">
                <a:solidFill>
                  <a:srgbClr val="C00000"/>
                </a:solidFill>
                <a:latin typeface="Calibri" panose="020F0502020204030204" pitchFamily="34" charset="0"/>
                <a:cs typeface="Calibri" panose="020F0502020204030204" pitchFamily="34" charset="0"/>
              </a:rPr>
              <a:t>(siehe nächste Folie)</a:t>
            </a:r>
          </a:p>
        </p:txBody>
      </p:sp>
      <p:sp>
        <p:nvSpPr>
          <p:cNvPr id="26662" name="Textfeld 26661">
            <a:extLst>
              <a:ext uri="{FF2B5EF4-FFF2-40B4-BE49-F238E27FC236}">
                <a16:creationId xmlns:a16="http://schemas.microsoft.com/office/drawing/2014/main" id="{DCE983AD-31B3-1869-8FCB-DE71DE1D9716}"/>
              </a:ext>
            </a:extLst>
          </p:cNvPr>
          <p:cNvSpPr txBox="1"/>
          <p:nvPr/>
        </p:nvSpPr>
        <p:spPr>
          <a:xfrm>
            <a:off x="374378" y="5684484"/>
            <a:ext cx="37078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12</a:t>
            </a:r>
          </a:p>
        </p:txBody>
      </p:sp>
      <p:sp>
        <p:nvSpPr>
          <p:cNvPr id="26663" name="Textfeld 26662">
            <a:extLst>
              <a:ext uri="{FF2B5EF4-FFF2-40B4-BE49-F238E27FC236}">
                <a16:creationId xmlns:a16="http://schemas.microsoft.com/office/drawing/2014/main" id="{87659435-1759-1FBA-39BD-7C4A5C3EC845}"/>
              </a:ext>
            </a:extLst>
          </p:cNvPr>
          <p:cNvSpPr txBox="1"/>
          <p:nvPr/>
        </p:nvSpPr>
        <p:spPr>
          <a:xfrm>
            <a:off x="374378" y="6101196"/>
            <a:ext cx="37078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13</a:t>
            </a:r>
          </a:p>
        </p:txBody>
      </p:sp>
      <p:sp>
        <p:nvSpPr>
          <p:cNvPr id="6" name="Ellipse 5">
            <a:extLst>
              <a:ext uri="{FF2B5EF4-FFF2-40B4-BE49-F238E27FC236}">
                <a16:creationId xmlns:a16="http://schemas.microsoft.com/office/drawing/2014/main" id="{F0ABFDE7-6D72-B5F3-DD8C-20179AC642F2}"/>
              </a:ext>
            </a:extLst>
          </p:cNvPr>
          <p:cNvSpPr/>
          <p:nvPr/>
        </p:nvSpPr>
        <p:spPr bwMode="auto">
          <a:xfrm>
            <a:off x="8222816" y="3106478"/>
            <a:ext cx="473287" cy="292895"/>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6653" name="Textfeld 26652">
            <a:extLst>
              <a:ext uri="{FF2B5EF4-FFF2-40B4-BE49-F238E27FC236}">
                <a16:creationId xmlns:a16="http://schemas.microsoft.com/office/drawing/2014/main" id="{85B51F0F-FAEB-2A17-0CEC-C3A6C171ACF1}"/>
              </a:ext>
            </a:extLst>
          </p:cNvPr>
          <p:cNvSpPr txBox="1"/>
          <p:nvPr/>
        </p:nvSpPr>
        <p:spPr>
          <a:xfrm>
            <a:off x="7790877" y="3082117"/>
            <a:ext cx="37078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12</a:t>
            </a:r>
          </a:p>
        </p:txBody>
      </p:sp>
      <p:pic>
        <p:nvPicPr>
          <p:cNvPr id="7" name="Grafik 6">
            <a:extLst>
              <a:ext uri="{FF2B5EF4-FFF2-40B4-BE49-F238E27FC236}">
                <a16:creationId xmlns:a16="http://schemas.microsoft.com/office/drawing/2014/main" id="{5CCB1850-9B2E-B198-4D52-39C172044355}"/>
              </a:ext>
            </a:extLst>
          </p:cNvPr>
          <p:cNvPicPr>
            <a:picLocks noChangeAspect="1"/>
          </p:cNvPicPr>
          <p:nvPr/>
        </p:nvPicPr>
        <p:blipFill rotWithShape="1">
          <a:blip r:embed="rId5">
            <a:extLst>
              <a:ext uri="{28A0092B-C50C-407E-A947-70E740481C1C}">
                <a14:useLocalDpi xmlns:a14="http://schemas.microsoft.com/office/drawing/2010/main" val="0"/>
              </a:ext>
            </a:extLst>
          </a:blip>
          <a:srcRect l="720" t="12184" r="88858" b="9188"/>
          <a:stretch>
            <a:fillRect/>
          </a:stretch>
        </p:blipFill>
        <p:spPr bwMode="auto">
          <a:xfrm>
            <a:off x="325507" y="332179"/>
            <a:ext cx="1141344" cy="545707"/>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5" name="Rechteck 4">
            <a:extLst>
              <a:ext uri="{FF2B5EF4-FFF2-40B4-BE49-F238E27FC236}">
                <a16:creationId xmlns:a16="http://schemas.microsoft.com/office/drawing/2014/main" id="{85880509-BFB9-5E54-A937-E20D26E49C58}"/>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-57-</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05142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42195-795A-5CD3-975D-092782CB08AA}"/>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2B01FA5D-F461-3964-64C6-447D780B9383}"/>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Ellipse 3">
            <a:extLst>
              <a:ext uri="{FF2B5EF4-FFF2-40B4-BE49-F238E27FC236}">
                <a16:creationId xmlns:a16="http://schemas.microsoft.com/office/drawing/2014/main" id="{60EEF62D-DE58-15E7-D5BE-3116E8E8085A}"/>
              </a:ext>
            </a:extLst>
          </p:cNvPr>
          <p:cNvSpPr/>
          <p:nvPr/>
        </p:nvSpPr>
        <p:spPr bwMode="auto">
          <a:xfrm>
            <a:off x="1212850" y="4673600"/>
            <a:ext cx="228600" cy="1651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0" name="Ellipse 9">
            <a:extLst>
              <a:ext uri="{FF2B5EF4-FFF2-40B4-BE49-F238E27FC236}">
                <a16:creationId xmlns:a16="http://schemas.microsoft.com/office/drawing/2014/main" id="{8E77580A-0505-6F49-26DB-7C829CCA24EA}"/>
              </a:ext>
            </a:extLst>
          </p:cNvPr>
          <p:cNvSpPr/>
          <p:nvPr/>
        </p:nvSpPr>
        <p:spPr bwMode="auto">
          <a:xfrm>
            <a:off x="3759200" y="4673601"/>
            <a:ext cx="431800" cy="9397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1" name="Ellipse 10">
            <a:extLst>
              <a:ext uri="{FF2B5EF4-FFF2-40B4-BE49-F238E27FC236}">
                <a16:creationId xmlns:a16="http://schemas.microsoft.com/office/drawing/2014/main" id="{20BC1933-43F7-8B32-92E2-5174BD09CB24}"/>
              </a:ext>
            </a:extLst>
          </p:cNvPr>
          <p:cNvSpPr/>
          <p:nvPr/>
        </p:nvSpPr>
        <p:spPr bwMode="auto">
          <a:xfrm>
            <a:off x="3759200" y="4673600"/>
            <a:ext cx="285750" cy="16318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4" name="Ellipse 13">
            <a:extLst>
              <a:ext uri="{FF2B5EF4-FFF2-40B4-BE49-F238E27FC236}">
                <a16:creationId xmlns:a16="http://schemas.microsoft.com/office/drawing/2014/main" id="{7DBDC2D4-BDB0-AC81-6D74-4166DDAAD0B5}"/>
              </a:ext>
            </a:extLst>
          </p:cNvPr>
          <p:cNvSpPr/>
          <p:nvPr/>
        </p:nvSpPr>
        <p:spPr bwMode="auto">
          <a:xfrm>
            <a:off x="1212850" y="5257800"/>
            <a:ext cx="387350" cy="11235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7" name="Ellipse 16">
            <a:extLst>
              <a:ext uri="{FF2B5EF4-FFF2-40B4-BE49-F238E27FC236}">
                <a16:creationId xmlns:a16="http://schemas.microsoft.com/office/drawing/2014/main" id="{1517233A-DCA9-D24E-F9BC-C7CEECE3CE1D}"/>
              </a:ext>
            </a:extLst>
          </p:cNvPr>
          <p:cNvSpPr/>
          <p:nvPr/>
        </p:nvSpPr>
        <p:spPr bwMode="auto">
          <a:xfrm>
            <a:off x="6330950" y="4667272"/>
            <a:ext cx="1244600" cy="9397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5" name="Ellipse 24">
            <a:extLst>
              <a:ext uri="{FF2B5EF4-FFF2-40B4-BE49-F238E27FC236}">
                <a16:creationId xmlns:a16="http://schemas.microsoft.com/office/drawing/2014/main" id="{441C47C9-ADB2-AC08-DE1B-04576DFC893B}"/>
              </a:ext>
            </a:extLst>
          </p:cNvPr>
          <p:cNvSpPr/>
          <p:nvPr/>
        </p:nvSpPr>
        <p:spPr bwMode="auto">
          <a:xfrm>
            <a:off x="6845301" y="1533116"/>
            <a:ext cx="583192" cy="16995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6" name="Ellipse 25">
            <a:extLst>
              <a:ext uri="{FF2B5EF4-FFF2-40B4-BE49-F238E27FC236}">
                <a16:creationId xmlns:a16="http://schemas.microsoft.com/office/drawing/2014/main" id="{9C3888E0-CA09-1C32-B649-55B2ECBE6EF1}"/>
              </a:ext>
            </a:extLst>
          </p:cNvPr>
          <p:cNvSpPr/>
          <p:nvPr/>
        </p:nvSpPr>
        <p:spPr bwMode="auto">
          <a:xfrm>
            <a:off x="6845301" y="1618092"/>
            <a:ext cx="597728" cy="9821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8" name="Ellipse 27">
            <a:extLst>
              <a:ext uri="{FF2B5EF4-FFF2-40B4-BE49-F238E27FC236}">
                <a16:creationId xmlns:a16="http://schemas.microsoft.com/office/drawing/2014/main" id="{ABC84113-BC60-1555-A7D2-405FE9A08608}"/>
              </a:ext>
            </a:extLst>
          </p:cNvPr>
          <p:cNvSpPr/>
          <p:nvPr/>
        </p:nvSpPr>
        <p:spPr bwMode="auto">
          <a:xfrm>
            <a:off x="3333750" y="2032000"/>
            <a:ext cx="425450" cy="17196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6625" name="Ellipse 26624">
            <a:extLst>
              <a:ext uri="{FF2B5EF4-FFF2-40B4-BE49-F238E27FC236}">
                <a16:creationId xmlns:a16="http://schemas.microsoft.com/office/drawing/2014/main" id="{E4127F63-0A47-1725-5CC4-9AE369F78FDB}"/>
              </a:ext>
            </a:extLst>
          </p:cNvPr>
          <p:cNvSpPr/>
          <p:nvPr/>
        </p:nvSpPr>
        <p:spPr bwMode="auto">
          <a:xfrm>
            <a:off x="6149472" y="3897180"/>
            <a:ext cx="1974850" cy="16995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6627" name="Ellipse 26626">
            <a:extLst>
              <a:ext uri="{FF2B5EF4-FFF2-40B4-BE49-F238E27FC236}">
                <a16:creationId xmlns:a16="http://schemas.microsoft.com/office/drawing/2014/main" id="{1EF060F5-3C1E-11F8-7FB6-704E5F779668}"/>
              </a:ext>
            </a:extLst>
          </p:cNvPr>
          <p:cNvSpPr/>
          <p:nvPr/>
        </p:nvSpPr>
        <p:spPr bwMode="auto">
          <a:xfrm>
            <a:off x="6083300" y="3524250"/>
            <a:ext cx="1803400" cy="16995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6628" name="Ellipse 26627">
            <a:extLst>
              <a:ext uri="{FF2B5EF4-FFF2-40B4-BE49-F238E27FC236}">
                <a16:creationId xmlns:a16="http://schemas.microsoft.com/office/drawing/2014/main" id="{9646FB5F-1E47-1607-4FC7-620768339DF2}"/>
              </a:ext>
            </a:extLst>
          </p:cNvPr>
          <p:cNvSpPr/>
          <p:nvPr/>
        </p:nvSpPr>
        <p:spPr bwMode="auto">
          <a:xfrm>
            <a:off x="6083300" y="3524250"/>
            <a:ext cx="2041022" cy="30778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pic>
        <p:nvPicPr>
          <p:cNvPr id="26630" name="Grafik 26629" descr="Ein Bild, das Text, Screenshot, Zahl, Reihe enthält.&#10;&#10;KI-generierte Inhalte können fehlerhaft sein.">
            <a:extLst>
              <a:ext uri="{FF2B5EF4-FFF2-40B4-BE49-F238E27FC236}">
                <a16:creationId xmlns:a16="http://schemas.microsoft.com/office/drawing/2014/main" id="{5B4A1449-3786-943D-B0F0-683E46F475B9}"/>
              </a:ext>
            </a:extLst>
          </p:cNvPr>
          <p:cNvPicPr>
            <a:picLocks noChangeAspect="1"/>
          </p:cNvPicPr>
          <p:nvPr/>
        </p:nvPicPr>
        <p:blipFill>
          <a:blip r:embed="rId2"/>
          <a:stretch>
            <a:fillRect/>
          </a:stretch>
        </p:blipFill>
        <p:spPr>
          <a:xfrm>
            <a:off x="203405" y="1033215"/>
            <a:ext cx="8869086" cy="4384828"/>
          </a:xfrm>
          <a:prstGeom prst="rect">
            <a:avLst/>
          </a:prstGeom>
        </p:spPr>
      </p:pic>
      <p:pic>
        <p:nvPicPr>
          <p:cNvPr id="26651" name="Grafik 26650">
            <a:extLst>
              <a:ext uri="{FF2B5EF4-FFF2-40B4-BE49-F238E27FC236}">
                <a16:creationId xmlns:a16="http://schemas.microsoft.com/office/drawing/2014/main" id="{AFC13192-D454-86C4-9119-CBD776E878AD}"/>
              </a:ext>
            </a:extLst>
          </p:cNvPr>
          <p:cNvPicPr>
            <a:picLocks noChangeAspect="1"/>
          </p:cNvPicPr>
          <p:nvPr/>
        </p:nvPicPr>
        <p:blipFill>
          <a:blip r:embed="rId3"/>
          <a:stretch>
            <a:fillRect/>
          </a:stretch>
        </p:blipFill>
        <p:spPr>
          <a:xfrm>
            <a:off x="8512349" y="6306958"/>
            <a:ext cx="348769" cy="405300"/>
          </a:xfrm>
          <a:prstGeom prst="rect">
            <a:avLst/>
          </a:prstGeom>
        </p:spPr>
      </p:pic>
      <p:pic>
        <p:nvPicPr>
          <p:cNvPr id="6" name="Grafik 5">
            <a:extLst>
              <a:ext uri="{FF2B5EF4-FFF2-40B4-BE49-F238E27FC236}">
                <a16:creationId xmlns:a16="http://schemas.microsoft.com/office/drawing/2014/main" id="{62D511A6-9435-C02B-7252-EBBCE67402E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6653" y="331966"/>
            <a:ext cx="8614465" cy="545920"/>
          </a:xfrm>
          <a:prstGeom prst="rect">
            <a:avLst/>
          </a:prstGeom>
          <a:noFill/>
          <a:ln>
            <a:noFill/>
          </a:ln>
        </p:spPr>
      </p:pic>
      <p:sp>
        <p:nvSpPr>
          <p:cNvPr id="13" name="Ellipse 26636">
            <a:extLst>
              <a:ext uri="{FF2B5EF4-FFF2-40B4-BE49-F238E27FC236}">
                <a16:creationId xmlns:a16="http://schemas.microsoft.com/office/drawing/2014/main" id="{58BF5CD1-72E7-152F-2BDC-FD6022E9C474}"/>
              </a:ext>
            </a:extLst>
          </p:cNvPr>
          <p:cNvSpPr/>
          <p:nvPr/>
        </p:nvSpPr>
        <p:spPr bwMode="auto">
          <a:xfrm>
            <a:off x="246653" y="1555074"/>
            <a:ext cx="983636" cy="287480"/>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9" name="Textfeld 23">
            <a:extLst>
              <a:ext uri="{FF2B5EF4-FFF2-40B4-BE49-F238E27FC236}">
                <a16:creationId xmlns:a16="http://schemas.microsoft.com/office/drawing/2014/main" id="{E3FE8FC2-882F-0508-A9CA-F42D807FC9E1}"/>
              </a:ext>
            </a:extLst>
          </p:cNvPr>
          <p:cNvSpPr txBox="1"/>
          <p:nvPr/>
        </p:nvSpPr>
        <p:spPr>
          <a:xfrm>
            <a:off x="984425" y="1487842"/>
            <a:ext cx="369511" cy="276999"/>
          </a:xfrm>
          <a:prstGeom prst="rect">
            <a:avLst/>
          </a:prstGeom>
          <a:solidFill>
            <a:srgbClr val="FFFFCC"/>
          </a:solidFill>
          <a:ln w="38100">
            <a:solidFill>
              <a:schemeClr val="tx1"/>
            </a:solidFill>
          </a:ln>
        </p:spPr>
        <p:txBody>
          <a:bodyPr wrap="square" lIns="91440" tIns="45720" rIns="91440" bIns="45720" rtlCol="0" anchor="t">
            <a:spAutoFit/>
          </a:bodyPr>
          <a:lstStyle/>
          <a:p>
            <a:pPr algn="ctr"/>
            <a:r>
              <a:rPr lang="de-DE" sz="1200">
                <a:latin typeface="Calibri"/>
                <a:ea typeface="Calibri"/>
                <a:cs typeface="Calibri"/>
              </a:rPr>
              <a:t>14</a:t>
            </a:r>
            <a:endParaRPr lang="de-DE" sz="1400">
              <a:latin typeface="Calibri" panose="020F0502020204030204" pitchFamily="34" charset="0"/>
              <a:cs typeface="Calibri" panose="020F0502020204030204" pitchFamily="34" charset="0"/>
            </a:endParaRPr>
          </a:p>
        </p:txBody>
      </p:sp>
      <p:sp>
        <p:nvSpPr>
          <p:cNvPr id="3" name="Ellipse 26636">
            <a:extLst>
              <a:ext uri="{FF2B5EF4-FFF2-40B4-BE49-F238E27FC236}">
                <a16:creationId xmlns:a16="http://schemas.microsoft.com/office/drawing/2014/main" id="{44DDE4D9-6483-BCD2-2180-3353B4FA34DF}"/>
              </a:ext>
            </a:extLst>
          </p:cNvPr>
          <p:cNvSpPr/>
          <p:nvPr/>
        </p:nvSpPr>
        <p:spPr bwMode="auto">
          <a:xfrm>
            <a:off x="7919987" y="1082191"/>
            <a:ext cx="610412" cy="332350"/>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8" name="Ellipse 26636">
            <a:extLst>
              <a:ext uri="{FF2B5EF4-FFF2-40B4-BE49-F238E27FC236}">
                <a16:creationId xmlns:a16="http://schemas.microsoft.com/office/drawing/2014/main" id="{DC010120-94F6-BA2F-6636-B861B515293D}"/>
              </a:ext>
            </a:extLst>
          </p:cNvPr>
          <p:cNvSpPr/>
          <p:nvPr/>
        </p:nvSpPr>
        <p:spPr bwMode="auto">
          <a:xfrm>
            <a:off x="3100205" y="1775467"/>
            <a:ext cx="934505" cy="338647"/>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2" name="Textfeld 23">
            <a:extLst>
              <a:ext uri="{FF2B5EF4-FFF2-40B4-BE49-F238E27FC236}">
                <a16:creationId xmlns:a16="http://schemas.microsoft.com/office/drawing/2014/main" id="{F7DB79CD-A3C8-5B80-B6F9-08EDBAD61310}"/>
              </a:ext>
            </a:extLst>
          </p:cNvPr>
          <p:cNvSpPr txBox="1"/>
          <p:nvPr/>
        </p:nvSpPr>
        <p:spPr>
          <a:xfrm>
            <a:off x="2790897" y="1749861"/>
            <a:ext cx="369510" cy="276999"/>
          </a:xfrm>
          <a:prstGeom prst="rect">
            <a:avLst/>
          </a:prstGeom>
          <a:solidFill>
            <a:srgbClr val="FFFFCC"/>
          </a:solidFill>
          <a:ln w="38100">
            <a:solidFill>
              <a:schemeClr val="tx1"/>
            </a:solidFill>
          </a:ln>
        </p:spPr>
        <p:txBody>
          <a:bodyPr wrap="square" lIns="91440" tIns="45720" rIns="91440" bIns="45720" rtlCol="0" anchor="t">
            <a:spAutoFit/>
          </a:bodyPr>
          <a:lstStyle/>
          <a:p>
            <a:pPr algn="ctr"/>
            <a:r>
              <a:rPr lang="de-DE" sz="1200">
                <a:latin typeface="Calibri"/>
                <a:ea typeface="Calibri"/>
                <a:cs typeface="Calibri"/>
              </a:rPr>
              <a:t>15</a:t>
            </a:r>
            <a:endParaRPr lang="de-DE" sz="1400">
              <a:latin typeface="Calibri" panose="020F0502020204030204" pitchFamily="34" charset="0"/>
              <a:cs typeface="Calibri" panose="020F0502020204030204" pitchFamily="34" charset="0"/>
            </a:endParaRPr>
          </a:p>
        </p:txBody>
      </p:sp>
      <p:sp>
        <p:nvSpPr>
          <p:cNvPr id="15" name="Ellipse 26636">
            <a:extLst>
              <a:ext uri="{FF2B5EF4-FFF2-40B4-BE49-F238E27FC236}">
                <a16:creationId xmlns:a16="http://schemas.microsoft.com/office/drawing/2014/main" id="{C5122751-95E6-640C-099E-2E56850CC06A}"/>
              </a:ext>
            </a:extLst>
          </p:cNvPr>
          <p:cNvSpPr/>
          <p:nvPr/>
        </p:nvSpPr>
        <p:spPr bwMode="auto">
          <a:xfrm>
            <a:off x="283706" y="2883110"/>
            <a:ext cx="934505" cy="338647"/>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6" name="Textfeld 23">
            <a:extLst>
              <a:ext uri="{FF2B5EF4-FFF2-40B4-BE49-F238E27FC236}">
                <a16:creationId xmlns:a16="http://schemas.microsoft.com/office/drawing/2014/main" id="{055851FF-54D7-D9AE-EE03-1F8D7F976EF3}"/>
              </a:ext>
            </a:extLst>
          </p:cNvPr>
          <p:cNvSpPr txBox="1"/>
          <p:nvPr/>
        </p:nvSpPr>
        <p:spPr>
          <a:xfrm>
            <a:off x="1212850" y="2898544"/>
            <a:ext cx="369511" cy="276999"/>
          </a:xfrm>
          <a:prstGeom prst="rect">
            <a:avLst/>
          </a:prstGeom>
          <a:solidFill>
            <a:srgbClr val="FFFFCC"/>
          </a:solidFill>
          <a:ln w="38100">
            <a:solidFill>
              <a:schemeClr val="tx1"/>
            </a:solidFill>
          </a:ln>
        </p:spPr>
        <p:txBody>
          <a:bodyPr wrap="square" lIns="91440" tIns="45720" rIns="91440" bIns="45720" rtlCol="0" anchor="t">
            <a:spAutoFit/>
          </a:bodyPr>
          <a:lstStyle/>
          <a:p>
            <a:pPr algn="ctr"/>
            <a:r>
              <a:rPr lang="de-DE" sz="1200">
                <a:latin typeface="Calibri"/>
                <a:ea typeface="Calibri"/>
                <a:cs typeface="Calibri"/>
              </a:rPr>
              <a:t>16</a:t>
            </a:r>
            <a:endParaRPr lang="de-DE" sz="1400">
              <a:latin typeface="Calibri" panose="020F0502020204030204" pitchFamily="34" charset="0"/>
              <a:cs typeface="Calibri" panose="020F0502020204030204" pitchFamily="34" charset="0"/>
            </a:endParaRPr>
          </a:p>
        </p:txBody>
      </p:sp>
      <p:sp>
        <p:nvSpPr>
          <p:cNvPr id="18" name="Ellipse 26636">
            <a:extLst>
              <a:ext uri="{FF2B5EF4-FFF2-40B4-BE49-F238E27FC236}">
                <a16:creationId xmlns:a16="http://schemas.microsoft.com/office/drawing/2014/main" id="{3B5A9401-2745-8D4F-9C3D-2C02B9608E29}"/>
              </a:ext>
            </a:extLst>
          </p:cNvPr>
          <p:cNvSpPr/>
          <p:nvPr/>
        </p:nvSpPr>
        <p:spPr bwMode="auto">
          <a:xfrm>
            <a:off x="139243" y="3568138"/>
            <a:ext cx="1027890" cy="482371"/>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0" name="Ellipse 26636">
            <a:extLst>
              <a:ext uri="{FF2B5EF4-FFF2-40B4-BE49-F238E27FC236}">
                <a16:creationId xmlns:a16="http://schemas.microsoft.com/office/drawing/2014/main" id="{30BC3DA9-2631-0F8D-09A6-023A16804D19}"/>
              </a:ext>
            </a:extLst>
          </p:cNvPr>
          <p:cNvSpPr/>
          <p:nvPr/>
        </p:nvSpPr>
        <p:spPr bwMode="auto">
          <a:xfrm>
            <a:off x="2947210" y="3655994"/>
            <a:ext cx="1624790" cy="482371"/>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1" name="Textfeld 23">
            <a:extLst>
              <a:ext uri="{FF2B5EF4-FFF2-40B4-BE49-F238E27FC236}">
                <a16:creationId xmlns:a16="http://schemas.microsoft.com/office/drawing/2014/main" id="{A1F11AE8-2FCC-433A-0ED7-624A6256D867}"/>
              </a:ext>
            </a:extLst>
          </p:cNvPr>
          <p:cNvSpPr txBox="1"/>
          <p:nvPr/>
        </p:nvSpPr>
        <p:spPr>
          <a:xfrm>
            <a:off x="2967184" y="3471052"/>
            <a:ext cx="366566" cy="276999"/>
          </a:xfrm>
          <a:prstGeom prst="rect">
            <a:avLst/>
          </a:prstGeom>
          <a:solidFill>
            <a:srgbClr val="FFFFCC"/>
          </a:solidFill>
          <a:ln w="38100">
            <a:solidFill>
              <a:schemeClr val="tx1"/>
            </a:solidFill>
          </a:ln>
        </p:spPr>
        <p:txBody>
          <a:bodyPr wrap="square" lIns="91440" tIns="45720" rIns="91440" bIns="45720" rtlCol="0" anchor="t">
            <a:spAutoFit/>
          </a:bodyPr>
          <a:lstStyle/>
          <a:p>
            <a:pPr algn="ctr"/>
            <a:r>
              <a:rPr lang="de-DE" sz="1200">
                <a:latin typeface="Calibri"/>
                <a:ea typeface="Calibri"/>
                <a:cs typeface="Calibri"/>
              </a:rPr>
              <a:t>18</a:t>
            </a:r>
            <a:endParaRPr lang="de-DE" sz="1400">
              <a:latin typeface="Calibri" panose="020F0502020204030204" pitchFamily="34" charset="0"/>
              <a:cs typeface="Calibri" panose="020F0502020204030204" pitchFamily="34" charset="0"/>
            </a:endParaRPr>
          </a:p>
        </p:txBody>
      </p:sp>
      <p:sp>
        <p:nvSpPr>
          <p:cNvPr id="23" name="Ellipse 26636">
            <a:extLst>
              <a:ext uri="{FF2B5EF4-FFF2-40B4-BE49-F238E27FC236}">
                <a16:creationId xmlns:a16="http://schemas.microsoft.com/office/drawing/2014/main" id="{3549C813-73BA-D1E1-E5CB-8A3D6A0F18DE}"/>
              </a:ext>
            </a:extLst>
          </p:cNvPr>
          <p:cNvSpPr/>
          <p:nvPr/>
        </p:nvSpPr>
        <p:spPr bwMode="auto">
          <a:xfrm>
            <a:off x="8316884" y="5066216"/>
            <a:ext cx="827116" cy="338647"/>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2" name="Textfeld 23">
            <a:extLst>
              <a:ext uri="{FF2B5EF4-FFF2-40B4-BE49-F238E27FC236}">
                <a16:creationId xmlns:a16="http://schemas.microsoft.com/office/drawing/2014/main" id="{828C3AAC-EF78-0274-B72D-6CFE9411C03F}"/>
              </a:ext>
            </a:extLst>
          </p:cNvPr>
          <p:cNvSpPr txBox="1"/>
          <p:nvPr/>
        </p:nvSpPr>
        <p:spPr>
          <a:xfrm>
            <a:off x="7998678" y="5044473"/>
            <a:ext cx="370784" cy="276999"/>
          </a:xfrm>
          <a:prstGeom prst="rect">
            <a:avLst/>
          </a:prstGeom>
          <a:solidFill>
            <a:srgbClr val="FFFFCC"/>
          </a:solidFill>
          <a:ln w="38100">
            <a:solidFill>
              <a:schemeClr val="tx1"/>
            </a:solidFill>
          </a:ln>
        </p:spPr>
        <p:txBody>
          <a:bodyPr wrap="square" lIns="91440" tIns="45720" rIns="91440" bIns="45720" rtlCol="0" anchor="t">
            <a:spAutoFit/>
          </a:bodyPr>
          <a:lstStyle/>
          <a:p>
            <a:pPr algn="ctr"/>
            <a:r>
              <a:rPr lang="de-DE" sz="1200">
                <a:latin typeface="Calibri"/>
                <a:ea typeface="Calibri"/>
                <a:cs typeface="Calibri"/>
              </a:rPr>
              <a:t>19</a:t>
            </a:r>
            <a:endParaRPr lang="de-DE" sz="1400">
              <a:latin typeface="Calibri" panose="020F0502020204030204" pitchFamily="34" charset="0"/>
              <a:cs typeface="Calibri" panose="020F0502020204030204" pitchFamily="34" charset="0"/>
            </a:endParaRPr>
          </a:p>
        </p:txBody>
      </p:sp>
      <p:sp>
        <p:nvSpPr>
          <p:cNvPr id="24" name="Textfeld 23">
            <a:extLst>
              <a:ext uri="{FF2B5EF4-FFF2-40B4-BE49-F238E27FC236}">
                <a16:creationId xmlns:a16="http://schemas.microsoft.com/office/drawing/2014/main" id="{8255CDB2-D05D-472C-942B-3B8F56F43508}"/>
              </a:ext>
            </a:extLst>
          </p:cNvPr>
          <p:cNvSpPr txBox="1"/>
          <p:nvPr/>
        </p:nvSpPr>
        <p:spPr>
          <a:xfrm>
            <a:off x="1230289" y="3698013"/>
            <a:ext cx="369512" cy="276999"/>
          </a:xfrm>
          <a:prstGeom prst="rect">
            <a:avLst/>
          </a:prstGeom>
          <a:solidFill>
            <a:srgbClr val="FFFFCC"/>
          </a:solidFill>
          <a:ln w="38100">
            <a:solidFill>
              <a:schemeClr val="tx1"/>
            </a:solidFill>
          </a:ln>
        </p:spPr>
        <p:txBody>
          <a:bodyPr wrap="square" lIns="91440" tIns="45720" rIns="91440" bIns="45720" rtlCol="0" anchor="t">
            <a:spAutoFit/>
          </a:bodyPr>
          <a:lstStyle/>
          <a:p>
            <a:pPr algn="ctr"/>
            <a:r>
              <a:rPr lang="de-DE" sz="1200">
                <a:latin typeface="Calibri"/>
                <a:ea typeface="Calibri"/>
                <a:cs typeface="Calibri"/>
              </a:rPr>
              <a:t>17</a:t>
            </a:r>
            <a:endParaRPr lang="de-DE" sz="1400">
              <a:latin typeface="Calibri" panose="020F0502020204030204" pitchFamily="34" charset="0"/>
              <a:cs typeface="Calibri" panose="020F0502020204030204" pitchFamily="34" charset="0"/>
            </a:endParaRPr>
          </a:p>
        </p:txBody>
      </p:sp>
      <p:sp>
        <p:nvSpPr>
          <p:cNvPr id="27" name="Textfeld 23">
            <a:extLst>
              <a:ext uri="{FF2B5EF4-FFF2-40B4-BE49-F238E27FC236}">
                <a16:creationId xmlns:a16="http://schemas.microsoft.com/office/drawing/2014/main" id="{A6E9D81F-3B9A-8B2A-D55D-3225D600737A}"/>
              </a:ext>
            </a:extLst>
          </p:cNvPr>
          <p:cNvSpPr txBox="1"/>
          <p:nvPr/>
        </p:nvSpPr>
        <p:spPr>
          <a:xfrm>
            <a:off x="7481912" y="1082191"/>
            <a:ext cx="366566" cy="276999"/>
          </a:xfrm>
          <a:prstGeom prst="rect">
            <a:avLst/>
          </a:prstGeom>
          <a:solidFill>
            <a:srgbClr val="FFFFCC"/>
          </a:solidFill>
          <a:ln w="38100">
            <a:solidFill>
              <a:schemeClr val="tx1"/>
            </a:solidFill>
          </a:ln>
        </p:spPr>
        <p:txBody>
          <a:bodyPr wrap="square" lIns="91440" tIns="45720" rIns="91440" bIns="45720" rtlCol="0" anchor="t">
            <a:spAutoFit/>
          </a:bodyPr>
          <a:lstStyle/>
          <a:p>
            <a:pPr algn="ctr"/>
            <a:r>
              <a:rPr lang="de-DE" sz="1200">
                <a:latin typeface="Calibri"/>
                <a:ea typeface="Calibri"/>
                <a:cs typeface="Calibri"/>
              </a:rPr>
              <a:t>20</a:t>
            </a:r>
            <a:endParaRPr lang="de-DE" sz="1400">
              <a:latin typeface="Calibri" panose="020F0502020204030204" pitchFamily="34" charset="0"/>
              <a:cs typeface="Calibri" panose="020F0502020204030204" pitchFamily="34" charset="0"/>
            </a:endParaRPr>
          </a:p>
        </p:txBody>
      </p:sp>
      <p:sp>
        <p:nvSpPr>
          <p:cNvPr id="26626" name="Textfeld 26625">
            <a:extLst>
              <a:ext uri="{FF2B5EF4-FFF2-40B4-BE49-F238E27FC236}">
                <a16:creationId xmlns:a16="http://schemas.microsoft.com/office/drawing/2014/main" id="{0D4955AE-BA40-F6FE-B8E5-657947945D25}"/>
              </a:ext>
            </a:extLst>
          </p:cNvPr>
          <p:cNvSpPr txBox="1"/>
          <p:nvPr/>
        </p:nvSpPr>
        <p:spPr>
          <a:xfrm>
            <a:off x="785651" y="5446024"/>
            <a:ext cx="1891050" cy="261610"/>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Natürliche Person auswählen</a:t>
            </a:r>
          </a:p>
        </p:txBody>
      </p:sp>
      <p:sp>
        <p:nvSpPr>
          <p:cNvPr id="26629" name="Textfeld 26628">
            <a:extLst>
              <a:ext uri="{FF2B5EF4-FFF2-40B4-BE49-F238E27FC236}">
                <a16:creationId xmlns:a16="http://schemas.microsoft.com/office/drawing/2014/main" id="{86CE0C2B-7F3C-6A8B-4E97-12678183A55D}"/>
              </a:ext>
            </a:extLst>
          </p:cNvPr>
          <p:cNvSpPr txBox="1"/>
          <p:nvPr/>
        </p:nvSpPr>
        <p:spPr>
          <a:xfrm>
            <a:off x="343930" y="5426308"/>
            <a:ext cx="37078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14</a:t>
            </a:r>
          </a:p>
        </p:txBody>
      </p:sp>
      <p:sp>
        <p:nvSpPr>
          <p:cNvPr id="26632" name="Textfeld 26631">
            <a:extLst>
              <a:ext uri="{FF2B5EF4-FFF2-40B4-BE49-F238E27FC236}">
                <a16:creationId xmlns:a16="http://schemas.microsoft.com/office/drawing/2014/main" id="{92C159C9-32CB-2B1A-8038-0C97F5116A68}"/>
              </a:ext>
            </a:extLst>
          </p:cNvPr>
          <p:cNvSpPr txBox="1"/>
          <p:nvPr/>
        </p:nvSpPr>
        <p:spPr>
          <a:xfrm>
            <a:off x="793962" y="5822153"/>
            <a:ext cx="2630881" cy="261610"/>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Alle Felder mit </a:t>
            </a:r>
            <a:r>
              <a:rPr lang="de-DE" sz="1100" b="1">
                <a:solidFill>
                  <a:srgbClr val="FF0000"/>
                </a:solidFill>
                <a:latin typeface="Calibri" panose="020F0502020204030204" pitchFamily="34" charset="0"/>
                <a:cs typeface="Calibri" panose="020F0502020204030204" pitchFamily="34" charset="0"/>
              </a:rPr>
              <a:t>*</a:t>
            </a:r>
            <a:r>
              <a:rPr lang="de-DE" sz="1100">
                <a:latin typeface="Calibri" panose="020F0502020204030204" pitchFamily="34" charset="0"/>
                <a:cs typeface="Calibri" panose="020F0502020204030204" pitchFamily="34" charset="0"/>
              </a:rPr>
              <a:t> müssen ausgefüllt werden</a:t>
            </a:r>
          </a:p>
        </p:txBody>
      </p:sp>
      <p:sp>
        <p:nvSpPr>
          <p:cNvPr id="26633" name="Textfeld 26632">
            <a:extLst>
              <a:ext uri="{FF2B5EF4-FFF2-40B4-BE49-F238E27FC236}">
                <a16:creationId xmlns:a16="http://schemas.microsoft.com/office/drawing/2014/main" id="{A8E3E408-6497-E509-4EEB-D632C8E4BAFC}"/>
              </a:ext>
            </a:extLst>
          </p:cNvPr>
          <p:cNvSpPr txBox="1"/>
          <p:nvPr/>
        </p:nvSpPr>
        <p:spPr>
          <a:xfrm>
            <a:off x="343930" y="5802437"/>
            <a:ext cx="37078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15</a:t>
            </a:r>
          </a:p>
        </p:txBody>
      </p:sp>
      <p:sp>
        <p:nvSpPr>
          <p:cNvPr id="26639" name="Textfeld 26638">
            <a:extLst>
              <a:ext uri="{FF2B5EF4-FFF2-40B4-BE49-F238E27FC236}">
                <a16:creationId xmlns:a16="http://schemas.microsoft.com/office/drawing/2014/main" id="{C69D68BC-5CD7-60B0-402E-2566CADB8948}"/>
              </a:ext>
            </a:extLst>
          </p:cNvPr>
          <p:cNvSpPr txBox="1"/>
          <p:nvPr/>
        </p:nvSpPr>
        <p:spPr>
          <a:xfrm>
            <a:off x="785650" y="6188215"/>
            <a:ext cx="2786066" cy="430887"/>
          </a:xfrm>
          <a:prstGeom prst="rect">
            <a:avLst/>
          </a:prstGeom>
          <a:solidFill>
            <a:srgbClr val="FFFFCC"/>
          </a:solidFill>
        </p:spPr>
        <p:txBody>
          <a:bodyPr wrap="square" rtlCol="0">
            <a:spAutoFit/>
          </a:bodyPr>
          <a:lstStyle/>
          <a:p>
            <a:r>
              <a:rPr lang="de-DE" sz="1100" b="1">
                <a:solidFill>
                  <a:srgbClr val="FF0000"/>
                </a:solidFill>
                <a:latin typeface="Calibri" panose="020F0502020204030204" pitchFamily="34" charset="0"/>
                <a:cs typeface="Calibri" panose="020F0502020204030204" pitchFamily="34" charset="0"/>
              </a:rPr>
              <a:t>Eine Person </a:t>
            </a:r>
            <a:r>
              <a:rPr lang="de-DE" sz="1100">
                <a:latin typeface="Calibri" panose="020F0502020204030204" pitchFamily="34" charset="0"/>
                <a:cs typeface="Calibri" panose="020F0502020204030204" pitchFamily="34" charset="0"/>
              </a:rPr>
              <a:t>muss als </a:t>
            </a:r>
            <a:r>
              <a:rPr lang="de-DE" sz="1100" b="1">
                <a:solidFill>
                  <a:srgbClr val="FF0000"/>
                </a:solidFill>
                <a:latin typeface="Calibri" panose="020F0502020204030204" pitchFamily="34" charset="0"/>
                <a:cs typeface="Calibri" panose="020F0502020204030204" pitchFamily="34" charset="0"/>
              </a:rPr>
              <a:t>gesetzlicher Vertreter </a:t>
            </a:r>
            <a:r>
              <a:rPr lang="de-DE" sz="1100">
                <a:latin typeface="Calibri" panose="020F0502020204030204" pitchFamily="34" charset="0"/>
                <a:cs typeface="Calibri" panose="020F0502020204030204" pitchFamily="34" charset="0"/>
              </a:rPr>
              <a:t>ausgewählt werden (hier „Ja“ auswählen).</a:t>
            </a:r>
          </a:p>
        </p:txBody>
      </p:sp>
      <p:sp>
        <p:nvSpPr>
          <p:cNvPr id="26648" name="Textfeld 26647">
            <a:extLst>
              <a:ext uri="{FF2B5EF4-FFF2-40B4-BE49-F238E27FC236}">
                <a16:creationId xmlns:a16="http://schemas.microsoft.com/office/drawing/2014/main" id="{68324471-2828-EF11-1B8D-B683A36230BE}"/>
              </a:ext>
            </a:extLst>
          </p:cNvPr>
          <p:cNvSpPr txBox="1"/>
          <p:nvPr/>
        </p:nvSpPr>
        <p:spPr>
          <a:xfrm>
            <a:off x="343930" y="6210059"/>
            <a:ext cx="37078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16</a:t>
            </a:r>
          </a:p>
        </p:txBody>
      </p:sp>
      <p:sp>
        <p:nvSpPr>
          <p:cNvPr id="26656" name="Textfeld 26655">
            <a:extLst>
              <a:ext uri="{FF2B5EF4-FFF2-40B4-BE49-F238E27FC236}">
                <a16:creationId xmlns:a16="http://schemas.microsoft.com/office/drawing/2014/main" id="{0D09CB77-7E89-AF79-7098-9DF3A3482BA9}"/>
              </a:ext>
            </a:extLst>
          </p:cNvPr>
          <p:cNvSpPr txBox="1"/>
          <p:nvPr/>
        </p:nvSpPr>
        <p:spPr>
          <a:xfrm>
            <a:off x="4080309" y="5456502"/>
            <a:ext cx="4941108" cy="261610"/>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Geben Sie hier das </a:t>
            </a:r>
            <a:r>
              <a:rPr lang="de-DE" sz="1100" b="1">
                <a:solidFill>
                  <a:srgbClr val="FF0000"/>
                </a:solidFill>
                <a:latin typeface="Calibri" panose="020F0502020204030204" pitchFamily="34" charset="0"/>
                <a:cs typeface="Calibri" panose="020F0502020204030204" pitchFamily="34" charset="0"/>
              </a:rPr>
              <a:t>Datum der Wahl </a:t>
            </a:r>
            <a:r>
              <a:rPr lang="de-DE" sz="1100">
                <a:latin typeface="Calibri" panose="020F0502020204030204" pitchFamily="34" charset="0"/>
                <a:cs typeface="Calibri" panose="020F0502020204030204" pitchFamily="34" charset="0"/>
              </a:rPr>
              <a:t>oder der konstituierenden Ausschusssitzung an</a:t>
            </a:r>
          </a:p>
        </p:txBody>
      </p:sp>
      <p:sp>
        <p:nvSpPr>
          <p:cNvPr id="26657" name="Textfeld 26656">
            <a:extLst>
              <a:ext uri="{FF2B5EF4-FFF2-40B4-BE49-F238E27FC236}">
                <a16:creationId xmlns:a16="http://schemas.microsoft.com/office/drawing/2014/main" id="{76C7FC6A-AE50-9571-ACA4-0D6EAD827AAC}"/>
              </a:ext>
            </a:extLst>
          </p:cNvPr>
          <p:cNvSpPr txBox="1"/>
          <p:nvPr/>
        </p:nvSpPr>
        <p:spPr>
          <a:xfrm>
            <a:off x="3663926" y="5439041"/>
            <a:ext cx="37078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17</a:t>
            </a:r>
          </a:p>
        </p:txBody>
      </p:sp>
      <p:sp>
        <p:nvSpPr>
          <p:cNvPr id="26658" name="Textfeld 26657">
            <a:extLst>
              <a:ext uri="{FF2B5EF4-FFF2-40B4-BE49-F238E27FC236}">
                <a16:creationId xmlns:a16="http://schemas.microsoft.com/office/drawing/2014/main" id="{FC607F82-3002-B27C-0280-B10A472CDBFF}"/>
              </a:ext>
            </a:extLst>
          </p:cNvPr>
          <p:cNvSpPr txBox="1"/>
          <p:nvPr/>
        </p:nvSpPr>
        <p:spPr>
          <a:xfrm>
            <a:off x="3670811" y="5832317"/>
            <a:ext cx="37078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18</a:t>
            </a:r>
          </a:p>
        </p:txBody>
      </p:sp>
      <p:sp>
        <p:nvSpPr>
          <p:cNvPr id="26659" name="Textfeld 26658">
            <a:extLst>
              <a:ext uri="{FF2B5EF4-FFF2-40B4-BE49-F238E27FC236}">
                <a16:creationId xmlns:a16="http://schemas.microsoft.com/office/drawing/2014/main" id="{4664BE00-9128-C3BF-5FBE-3E7A1D129DD6}"/>
              </a:ext>
            </a:extLst>
          </p:cNvPr>
          <p:cNvSpPr txBox="1"/>
          <p:nvPr/>
        </p:nvSpPr>
        <p:spPr>
          <a:xfrm>
            <a:off x="4090627" y="5781923"/>
            <a:ext cx="4994332" cy="430887"/>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Geben hier das </a:t>
            </a:r>
            <a:r>
              <a:rPr lang="de-DE" sz="1100" b="1">
                <a:solidFill>
                  <a:srgbClr val="FF0000"/>
                </a:solidFill>
                <a:latin typeface="Calibri" panose="020F0502020204030204" pitchFamily="34" charset="0"/>
                <a:cs typeface="Calibri" panose="020F0502020204030204" pitchFamily="34" charset="0"/>
              </a:rPr>
              <a:t>Amt</a:t>
            </a:r>
            <a:r>
              <a:rPr lang="de-DE" sz="1100">
                <a:latin typeface="Calibri" panose="020F0502020204030204" pitchFamily="34" charset="0"/>
                <a:cs typeface="Calibri" panose="020F0502020204030204" pitchFamily="34" charset="0"/>
              </a:rPr>
              <a:t> der Person an (z.B. Ausschussmitglied = Mitglied des Verwaltungsorgans). Eine Person muss als gesetzlicher Vertreter angegeben werden</a:t>
            </a:r>
          </a:p>
        </p:txBody>
      </p:sp>
      <p:sp>
        <p:nvSpPr>
          <p:cNvPr id="26661" name="Textfeld 26660">
            <a:extLst>
              <a:ext uri="{FF2B5EF4-FFF2-40B4-BE49-F238E27FC236}">
                <a16:creationId xmlns:a16="http://schemas.microsoft.com/office/drawing/2014/main" id="{87CCAD45-2539-592F-2415-10FF7E1DF5AC}"/>
              </a:ext>
            </a:extLst>
          </p:cNvPr>
          <p:cNvSpPr txBox="1"/>
          <p:nvPr/>
        </p:nvSpPr>
        <p:spPr>
          <a:xfrm>
            <a:off x="3663655" y="6275679"/>
            <a:ext cx="377940"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19</a:t>
            </a:r>
          </a:p>
        </p:txBody>
      </p:sp>
      <p:sp>
        <p:nvSpPr>
          <p:cNvPr id="26663" name="Textfeld 26662">
            <a:extLst>
              <a:ext uri="{FF2B5EF4-FFF2-40B4-BE49-F238E27FC236}">
                <a16:creationId xmlns:a16="http://schemas.microsoft.com/office/drawing/2014/main" id="{6C181D15-0F19-576B-7080-0C8793EEBBDB}"/>
              </a:ext>
            </a:extLst>
          </p:cNvPr>
          <p:cNvSpPr txBox="1"/>
          <p:nvPr/>
        </p:nvSpPr>
        <p:spPr>
          <a:xfrm>
            <a:off x="4124501" y="6299257"/>
            <a:ext cx="2937164" cy="261610"/>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Hier können Sie das ausgewählte </a:t>
            </a:r>
            <a:r>
              <a:rPr lang="de-DE" sz="1100" b="1">
                <a:solidFill>
                  <a:srgbClr val="FF0000"/>
                </a:solidFill>
                <a:latin typeface="Calibri" panose="020F0502020204030204" pitchFamily="34" charset="0"/>
                <a:cs typeface="Calibri" panose="020F0502020204030204" pitchFamily="34" charset="0"/>
              </a:rPr>
              <a:t>Amt speichern</a:t>
            </a:r>
            <a:endParaRPr lang="de-DE" sz="1100">
              <a:latin typeface="Calibri" panose="020F0502020204030204" pitchFamily="34" charset="0"/>
              <a:cs typeface="Calibri" panose="020F0502020204030204" pitchFamily="34" charset="0"/>
            </a:endParaRPr>
          </a:p>
        </p:txBody>
      </p:sp>
      <p:sp>
        <p:nvSpPr>
          <p:cNvPr id="26666" name="Textfeld 26665">
            <a:extLst>
              <a:ext uri="{FF2B5EF4-FFF2-40B4-BE49-F238E27FC236}">
                <a16:creationId xmlns:a16="http://schemas.microsoft.com/office/drawing/2014/main" id="{56D5D85E-5B16-0A7B-171B-9B82687FB333}"/>
              </a:ext>
            </a:extLst>
          </p:cNvPr>
          <p:cNvSpPr txBox="1"/>
          <p:nvPr/>
        </p:nvSpPr>
        <p:spPr>
          <a:xfrm>
            <a:off x="5897874" y="1477381"/>
            <a:ext cx="2614345" cy="400110"/>
          </a:xfrm>
          <a:prstGeom prst="rect">
            <a:avLst/>
          </a:prstGeom>
          <a:solidFill>
            <a:srgbClr val="FFFFCC"/>
          </a:solidFill>
        </p:spPr>
        <p:txBody>
          <a:bodyPr wrap="square" rtlCol="0">
            <a:spAutoFit/>
          </a:bodyPr>
          <a:lstStyle/>
          <a:p>
            <a:r>
              <a:rPr lang="de-DE" sz="1000" b="1">
                <a:latin typeface="Calibri" panose="020F0502020204030204" pitchFamily="34" charset="0"/>
                <a:cs typeface="Calibri" panose="020F0502020204030204" pitchFamily="34" charset="0"/>
              </a:rPr>
              <a:t>Speichern Sie den Abschnitt nach Eingabe aller Daten ab!</a:t>
            </a:r>
          </a:p>
        </p:txBody>
      </p:sp>
      <p:pic>
        <p:nvPicPr>
          <p:cNvPr id="26667" name="Grafik 26666">
            <a:extLst>
              <a:ext uri="{FF2B5EF4-FFF2-40B4-BE49-F238E27FC236}">
                <a16:creationId xmlns:a16="http://schemas.microsoft.com/office/drawing/2014/main" id="{7F744E64-3250-9943-D65D-43DAFBDE3C1C}"/>
              </a:ext>
            </a:extLst>
          </p:cNvPr>
          <p:cNvPicPr>
            <a:picLocks noChangeAspect="1"/>
          </p:cNvPicPr>
          <p:nvPr/>
        </p:nvPicPr>
        <p:blipFill>
          <a:blip r:embed="rId5"/>
          <a:stretch>
            <a:fillRect/>
          </a:stretch>
        </p:blipFill>
        <p:spPr>
          <a:xfrm>
            <a:off x="8530399" y="1488723"/>
            <a:ext cx="420623" cy="370985"/>
          </a:xfrm>
          <a:prstGeom prst="rect">
            <a:avLst/>
          </a:prstGeom>
          <a:ln>
            <a:solidFill>
              <a:schemeClr val="tx1"/>
            </a:solidFill>
          </a:ln>
        </p:spPr>
      </p:pic>
      <p:pic>
        <p:nvPicPr>
          <p:cNvPr id="30" name="Grafik 29">
            <a:extLst>
              <a:ext uri="{FF2B5EF4-FFF2-40B4-BE49-F238E27FC236}">
                <a16:creationId xmlns:a16="http://schemas.microsoft.com/office/drawing/2014/main" id="{DE139DD3-0543-9687-90B3-73293A71E78D}"/>
              </a:ext>
            </a:extLst>
          </p:cNvPr>
          <p:cNvPicPr>
            <a:picLocks noChangeAspect="1"/>
          </p:cNvPicPr>
          <p:nvPr/>
        </p:nvPicPr>
        <p:blipFill rotWithShape="1">
          <a:blip r:embed="rId4">
            <a:extLst>
              <a:ext uri="{28A0092B-C50C-407E-A947-70E740481C1C}">
                <a14:useLocalDpi xmlns:a14="http://schemas.microsoft.com/office/drawing/2010/main" val="0"/>
              </a:ext>
            </a:extLst>
          </a:blip>
          <a:srcRect l="720" t="12184" r="88858" b="9188"/>
          <a:stretch>
            <a:fillRect/>
          </a:stretch>
        </p:blipFill>
        <p:spPr bwMode="auto">
          <a:xfrm>
            <a:off x="325507" y="332179"/>
            <a:ext cx="1141344" cy="545707"/>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5" name="Rechteck 4">
            <a:extLst>
              <a:ext uri="{FF2B5EF4-FFF2-40B4-BE49-F238E27FC236}">
                <a16:creationId xmlns:a16="http://schemas.microsoft.com/office/drawing/2014/main" id="{D6F523B7-03D9-C095-96E0-7872202C4DE6}"/>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-58-</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3479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a:extLst>
              <a:ext uri="{FF2B5EF4-FFF2-40B4-BE49-F238E27FC236}">
                <a16:creationId xmlns:a16="http://schemas.microsoft.com/office/drawing/2014/main" id="{D34C8B49-EEEA-5E03-D65D-5735E8651005}"/>
              </a:ext>
            </a:extLst>
          </p:cNvPr>
          <p:cNvSpPr>
            <a:spLocks noGrp="1" noChangeArrowheads="1"/>
          </p:cNvSpPr>
          <p:nvPr>
            <p:ph type="title"/>
          </p:nvPr>
        </p:nvSpPr>
        <p:spPr bwMode="auto">
          <a:xfrm>
            <a:off x="628650" y="365125"/>
            <a:ext cx="7886700" cy="615950"/>
          </a:xfrm>
          <a:solidFill>
            <a:srgbClr val="FFC9C9"/>
          </a:solidFill>
        </p:spPr>
        <p:txBody>
          <a:bodyPr vert="horz" wrap="square" lIns="91440" tIns="45720" rIns="91440" bIns="45720" numCol="1" anchor="t" anchorCtr="0" compatLnSpc="1">
            <a:prstTxWarp prst="textNoShape">
              <a:avLst/>
            </a:prstTxWarp>
          </a:bodyPr>
          <a:lstStyle/>
          <a:p>
            <a:pPr>
              <a:defRPr/>
            </a:pPr>
            <a:r>
              <a:rPr lang="de-DE" altLang="de-DE" sz="2600">
                <a:latin typeface="Calibri" panose="020F0502020204030204" pitchFamily="34" charset="0"/>
                <a:cs typeface="Calibri" panose="020F0502020204030204" pitchFamily="34" charset="0"/>
              </a:rPr>
              <a:t>1. Die Voraussetzungen der Eintragung</a:t>
            </a:r>
          </a:p>
        </p:txBody>
      </p:sp>
      <p:sp>
        <p:nvSpPr>
          <p:cNvPr id="7171" name="Inhaltsplatzhalter 2">
            <a:extLst>
              <a:ext uri="{FF2B5EF4-FFF2-40B4-BE49-F238E27FC236}">
                <a16:creationId xmlns:a16="http://schemas.microsoft.com/office/drawing/2014/main" id="{7A2D5864-016D-C13C-7E61-570494ECE1E9}"/>
              </a:ext>
            </a:extLst>
          </p:cNvPr>
          <p:cNvSpPr>
            <a:spLocks noGrp="1" noChangeArrowheads="1"/>
          </p:cNvSpPr>
          <p:nvPr>
            <p:ph idx="1"/>
          </p:nvPr>
        </p:nvSpPr>
        <p:spPr bwMode="auto">
          <a:xfrm>
            <a:off x="623888" y="1412875"/>
            <a:ext cx="7886700" cy="4032250"/>
          </a:xfrm>
        </p:spPr>
        <p:txBody>
          <a:bodyPr vert="horz" wrap="square" lIns="91440" tIns="45720" rIns="91440" bIns="45720" numCol="1" anchor="t" anchorCtr="0" compatLnSpc="1">
            <a:prstTxWarp prst="textNoShape">
              <a:avLst/>
            </a:prstTxWarp>
          </a:bodyPr>
          <a:lstStyle/>
          <a:p>
            <a:pPr marL="0" indent="0">
              <a:lnSpc>
                <a:spcPct val="150000"/>
              </a:lnSpc>
              <a:spcBef>
                <a:spcPts val="0"/>
              </a:spcBef>
              <a:buNone/>
              <a:defRPr/>
            </a:pPr>
            <a:r>
              <a:rPr lang="de-DE" altLang="de-DE" sz="1800" b="1">
                <a:latin typeface="Calibri" panose="020F0502020204030204" pitchFamily="34" charset="0"/>
                <a:cs typeface="Calibri" panose="020F0502020204030204" pitchFamily="34" charset="0"/>
              </a:rPr>
              <a:t>gesetzliche Voraussetzungen:</a:t>
            </a:r>
            <a:endParaRPr lang="en-US">
              <a:cs typeface="Times New Roman"/>
            </a:endParaRPr>
          </a:p>
          <a:p>
            <a:pPr marL="718820">
              <a:lnSpc>
                <a:spcPct val="150000"/>
              </a:lnSpc>
              <a:spcBef>
                <a:spcPts val="0"/>
              </a:spcBef>
              <a:buFont typeface="Arial" panose="05000000000000000000" pitchFamily="2" charset="2"/>
              <a:buChar char="•"/>
              <a:defRPr/>
            </a:pPr>
            <a:r>
              <a:rPr lang="de-DE" altLang="de-DE" sz="1800">
                <a:latin typeface="Calibri" panose="020F0502020204030204" pitchFamily="34" charset="0"/>
                <a:cs typeface="Calibri" panose="020F0502020204030204" pitchFamily="34" charset="0"/>
              </a:rPr>
              <a:t>Gründungsakt</a:t>
            </a:r>
            <a:endParaRPr lang="de-DE" altLang="de-DE" sz="1800">
              <a:latin typeface="Calibri" panose="020F0502020204030204" pitchFamily="34" charset="0"/>
              <a:ea typeface="Calibri" panose="020F0502020204030204" pitchFamily="34" charset="0"/>
              <a:cs typeface="Calibri" panose="020F0502020204030204" pitchFamily="34" charset="0"/>
            </a:endParaRPr>
          </a:p>
          <a:p>
            <a:pPr marL="718820">
              <a:lnSpc>
                <a:spcPct val="150000"/>
              </a:lnSpc>
              <a:spcBef>
                <a:spcPts val="0"/>
              </a:spcBef>
              <a:buFont typeface="Arial" panose="05000000000000000000" pitchFamily="2" charset="2"/>
              <a:buChar char="•"/>
              <a:defRPr/>
            </a:pPr>
            <a:r>
              <a:rPr lang="de-DE" altLang="de-DE" sz="1800">
                <a:latin typeface="Calibri" panose="020F0502020204030204" pitchFamily="34" charset="0"/>
                <a:cs typeface="Calibri" panose="020F0502020204030204" pitchFamily="34" charset="0"/>
              </a:rPr>
              <a:t>an die Reform des Dritten Sektors angepasstes Statut</a:t>
            </a:r>
            <a:endParaRPr lang="de-DE" altLang="de-DE" sz="1800">
              <a:latin typeface="Calibri" panose="020F0502020204030204" pitchFamily="34" charset="0"/>
              <a:ea typeface="Calibri" panose="020F0502020204030204" pitchFamily="34" charset="0"/>
              <a:cs typeface="Calibri" panose="020F0502020204030204" pitchFamily="34" charset="0"/>
            </a:endParaRPr>
          </a:p>
          <a:p>
            <a:pPr marL="718820">
              <a:lnSpc>
                <a:spcPct val="150000"/>
              </a:lnSpc>
              <a:spcBef>
                <a:spcPts val="0"/>
              </a:spcBef>
              <a:buFont typeface="Arial" panose="05000000000000000000" pitchFamily="2" charset="2"/>
              <a:buChar char="•"/>
              <a:defRPr/>
            </a:pPr>
            <a:r>
              <a:rPr lang="de-DE" altLang="de-DE" sz="1800">
                <a:latin typeface="Calibri" panose="020F0502020204030204" pitchFamily="34" charset="0"/>
                <a:cs typeface="Calibri" panose="020F0502020204030204" pitchFamily="34" charset="0"/>
              </a:rPr>
              <a:t>erfolgte Registrierung des Statuts bei der Agentur der Einnahmen</a:t>
            </a:r>
            <a:endParaRPr lang="de-DE" altLang="de-DE" sz="1800">
              <a:latin typeface="Calibri" panose="020F0502020204030204" pitchFamily="34" charset="0"/>
              <a:ea typeface="Calibri" panose="020F0502020204030204" pitchFamily="34" charset="0"/>
              <a:cs typeface="Calibri" panose="020F0502020204030204" pitchFamily="34" charset="0"/>
            </a:endParaRPr>
          </a:p>
          <a:p>
            <a:pPr marL="661988" indent="-285750">
              <a:lnSpc>
                <a:spcPct val="150000"/>
              </a:lnSpc>
              <a:spcBef>
                <a:spcPts val="0"/>
              </a:spcBef>
              <a:buFont typeface="Arial" panose="05000000000000000000" pitchFamily="2" charset="2"/>
              <a:buChar char="•"/>
              <a:defRPr/>
            </a:pPr>
            <a:endParaRPr lang="de-DE" altLang="de-DE" sz="1800">
              <a:latin typeface="Calibri" panose="020F0502020204030204" pitchFamily="34" charset="0"/>
              <a:ea typeface="Calibri" panose="020F0502020204030204" pitchFamily="34" charset="0"/>
              <a:cs typeface="Calibri" panose="020F0502020204030204" pitchFamily="34" charset="0"/>
            </a:endParaRPr>
          </a:p>
          <a:p>
            <a:pPr marL="0" indent="0">
              <a:lnSpc>
                <a:spcPct val="150000"/>
              </a:lnSpc>
              <a:spcBef>
                <a:spcPts val="0"/>
              </a:spcBef>
              <a:buNone/>
              <a:defRPr/>
            </a:pPr>
            <a:r>
              <a:rPr lang="de-DE" altLang="de-DE" sz="1800" b="1">
                <a:latin typeface="Calibri" panose="020F0502020204030204" pitchFamily="34" charset="0"/>
                <a:cs typeface="Calibri" panose="020F0502020204030204" pitchFamily="34" charset="0"/>
              </a:rPr>
              <a:t>technische Voraussetzungen:</a:t>
            </a:r>
            <a:endParaRPr lang="de-DE" altLang="de-DE" sz="1800" b="1">
              <a:latin typeface="Calibri" panose="020F0502020204030204" pitchFamily="34" charset="0"/>
              <a:ea typeface="Calibri" panose="020F0502020204030204" pitchFamily="34" charset="0"/>
              <a:cs typeface="Calibri" panose="020F0502020204030204" pitchFamily="34" charset="0"/>
            </a:endParaRPr>
          </a:p>
          <a:p>
            <a:pPr marL="718820">
              <a:lnSpc>
                <a:spcPct val="150000"/>
              </a:lnSpc>
              <a:spcBef>
                <a:spcPts val="0"/>
              </a:spcBef>
              <a:buFont typeface="Arial" panose="05000000000000000000" pitchFamily="2" charset="2"/>
              <a:buChar char="•"/>
              <a:defRPr/>
            </a:pPr>
            <a:r>
              <a:rPr lang="de-DE" altLang="de-DE" sz="1800">
                <a:latin typeface="Calibri" panose="020F0502020204030204" pitchFamily="34" charset="0"/>
                <a:cs typeface="Calibri" panose="020F0502020204030204" pitchFamily="34" charset="0"/>
              </a:rPr>
              <a:t>SPID oder aktivierte CIE</a:t>
            </a:r>
            <a:endParaRPr lang="de-DE" altLang="de-DE" sz="1800">
              <a:latin typeface="Calibri" panose="020F0502020204030204" pitchFamily="34" charset="0"/>
              <a:ea typeface="Calibri" panose="020F0502020204030204" pitchFamily="34" charset="0"/>
              <a:cs typeface="Calibri" panose="020F0502020204030204" pitchFamily="34" charset="0"/>
            </a:endParaRPr>
          </a:p>
          <a:p>
            <a:pPr marL="718820">
              <a:lnSpc>
                <a:spcPct val="150000"/>
              </a:lnSpc>
              <a:spcBef>
                <a:spcPts val="0"/>
              </a:spcBef>
              <a:buFont typeface="Arial" panose="05000000000000000000" pitchFamily="2" charset="2"/>
              <a:buChar char="•"/>
              <a:defRPr/>
            </a:pPr>
            <a:r>
              <a:rPr lang="de-DE" altLang="de-DE" sz="1800">
                <a:latin typeface="Calibri" panose="020F0502020204030204" pitchFamily="34" charset="0"/>
                <a:cs typeface="Calibri" panose="020F0502020204030204" pitchFamily="34" charset="0"/>
              </a:rPr>
              <a:t>digitale Unterschrift</a:t>
            </a:r>
            <a:endParaRPr lang="de-DE" altLang="de-DE" sz="1800">
              <a:latin typeface="Calibri" panose="020F0502020204030204" pitchFamily="34" charset="0"/>
              <a:ea typeface="Calibri" panose="020F0502020204030204" pitchFamily="34" charset="0"/>
              <a:cs typeface="Calibri" panose="020F0502020204030204" pitchFamily="34" charset="0"/>
            </a:endParaRPr>
          </a:p>
          <a:p>
            <a:pPr marL="718820">
              <a:lnSpc>
                <a:spcPct val="150000"/>
              </a:lnSpc>
              <a:spcBef>
                <a:spcPts val="0"/>
              </a:spcBef>
              <a:buFont typeface="Arial" panose="05000000000000000000" pitchFamily="2" charset="2"/>
              <a:buChar char="•"/>
              <a:defRPr/>
            </a:pPr>
            <a:r>
              <a:rPr lang="de-DE" altLang="de-DE" sz="1800">
                <a:latin typeface="Calibri" panose="020F0502020204030204" pitchFamily="34" charset="0"/>
                <a:cs typeface="Calibri" panose="020F0502020204030204" pitchFamily="34" charset="0"/>
              </a:rPr>
              <a:t>PEC-Adresse des Vereines</a:t>
            </a:r>
            <a:endParaRPr lang="de-DE" altLang="de-DE" sz="1800">
              <a:latin typeface="Calibri" panose="020F0502020204030204" pitchFamily="34" charset="0"/>
              <a:ea typeface="Calibri" panose="020F0502020204030204" pitchFamily="34" charset="0"/>
              <a:cs typeface="Calibri" panose="020F0502020204030204" pitchFamily="34" charset="0"/>
            </a:endParaRPr>
          </a:p>
        </p:txBody>
      </p:sp>
      <p:sp>
        <p:nvSpPr>
          <p:cNvPr id="3" name="Rechteck 2">
            <a:extLst>
              <a:ext uri="{FF2B5EF4-FFF2-40B4-BE49-F238E27FC236}">
                <a16:creationId xmlns:a16="http://schemas.microsoft.com/office/drawing/2014/main" id="{F5E65D64-EDF2-8E89-A276-D9DAAD0DC9A5}"/>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2" name="Grafik 1">
            <a:extLst>
              <a:ext uri="{FF2B5EF4-FFF2-40B4-BE49-F238E27FC236}">
                <a16:creationId xmlns:a16="http://schemas.microsoft.com/office/drawing/2014/main" id="{D3EF329F-52BB-96B1-300E-87F84AC2A146}"/>
              </a:ext>
            </a:extLst>
          </p:cNvPr>
          <p:cNvPicPr>
            <a:picLocks noChangeAspect="1"/>
          </p:cNvPicPr>
          <p:nvPr/>
        </p:nvPicPr>
        <p:blipFill>
          <a:blip r:embed="rId2"/>
          <a:stretch>
            <a:fillRect/>
          </a:stretch>
        </p:blipFill>
        <p:spPr>
          <a:xfrm>
            <a:off x="8512349" y="6306958"/>
            <a:ext cx="348769" cy="405300"/>
          </a:xfrm>
          <a:prstGeom prst="rect">
            <a:avLst/>
          </a:prstGeom>
        </p:spPr>
      </p:pic>
      <p:sp>
        <p:nvSpPr>
          <p:cNvPr id="4" name="Rechteck 3">
            <a:extLst>
              <a:ext uri="{FF2B5EF4-FFF2-40B4-BE49-F238E27FC236}">
                <a16:creationId xmlns:a16="http://schemas.microsoft.com/office/drawing/2014/main" id="{7C0CAF01-80C3-392D-EDA1-04BA17EB22CF}"/>
              </a:ext>
            </a:extLst>
          </p:cNvPr>
          <p:cNvSpPr/>
          <p:nvPr/>
        </p:nvSpPr>
        <p:spPr>
          <a:xfrm>
            <a:off x="8034705" y="6361190"/>
            <a:ext cx="449419"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-5-</a:t>
            </a:r>
            <a:endParaRPr lang="de-DE"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6BCA7-0F25-3469-CB8F-D23494D462C3}"/>
            </a:ext>
          </a:extLst>
        </p:cNvPr>
        <p:cNvGrpSpPr/>
        <p:nvPr/>
      </p:nvGrpSpPr>
      <p:grpSpPr>
        <a:xfrm>
          <a:off x="0" y="0"/>
          <a:ext cx="0" cy="0"/>
          <a:chOff x="0" y="0"/>
          <a:chExt cx="0" cy="0"/>
        </a:xfrm>
      </p:grpSpPr>
      <p:pic>
        <p:nvPicPr>
          <p:cNvPr id="13" name="Grafik 12">
            <a:extLst>
              <a:ext uri="{FF2B5EF4-FFF2-40B4-BE49-F238E27FC236}">
                <a16:creationId xmlns:a16="http://schemas.microsoft.com/office/drawing/2014/main" id="{F4903D29-8E88-A17C-C588-4E90B5D453B1}"/>
              </a:ext>
            </a:extLst>
          </p:cNvPr>
          <p:cNvPicPr>
            <a:picLocks noChangeAspect="1"/>
          </p:cNvPicPr>
          <p:nvPr/>
        </p:nvPicPr>
        <p:blipFill>
          <a:blip r:embed="rId2"/>
          <a:srcRect t="247" r="46538" b="716"/>
          <a:stretch>
            <a:fillRect/>
          </a:stretch>
        </p:blipFill>
        <p:spPr>
          <a:xfrm>
            <a:off x="80433" y="1310200"/>
            <a:ext cx="6527246" cy="3720861"/>
          </a:xfrm>
          <a:prstGeom prst="rect">
            <a:avLst/>
          </a:prstGeom>
        </p:spPr>
      </p:pic>
      <p:sp>
        <p:nvSpPr>
          <p:cNvPr id="2" name="Rechteck 1">
            <a:extLst>
              <a:ext uri="{FF2B5EF4-FFF2-40B4-BE49-F238E27FC236}">
                <a16:creationId xmlns:a16="http://schemas.microsoft.com/office/drawing/2014/main" id="{249C7436-EFD4-1664-2E5D-DF4741107B9D}"/>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Ellipse 3">
            <a:extLst>
              <a:ext uri="{FF2B5EF4-FFF2-40B4-BE49-F238E27FC236}">
                <a16:creationId xmlns:a16="http://schemas.microsoft.com/office/drawing/2014/main" id="{514ABB59-2C9A-B792-4423-5BAD837DE12A}"/>
              </a:ext>
            </a:extLst>
          </p:cNvPr>
          <p:cNvSpPr/>
          <p:nvPr/>
        </p:nvSpPr>
        <p:spPr bwMode="auto">
          <a:xfrm>
            <a:off x="1212850" y="4673600"/>
            <a:ext cx="228600" cy="1651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0" name="Ellipse 9">
            <a:extLst>
              <a:ext uri="{FF2B5EF4-FFF2-40B4-BE49-F238E27FC236}">
                <a16:creationId xmlns:a16="http://schemas.microsoft.com/office/drawing/2014/main" id="{8F55743D-50D7-870E-97F6-4198CCC5AA15}"/>
              </a:ext>
            </a:extLst>
          </p:cNvPr>
          <p:cNvSpPr/>
          <p:nvPr/>
        </p:nvSpPr>
        <p:spPr bwMode="auto">
          <a:xfrm>
            <a:off x="3759200" y="4673601"/>
            <a:ext cx="431800" cy="9397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1" name="Ellipse 10">
            <a:extLst>
              <a:ext uri="{FF2B5EF4-FFF2-40B4-BE49-F238E27FC236}">
                <a16:creationId xmlns:a16="http://schemas.microsoft.com/office/drawing/2014/main" id="{9071959B-A06D-79B3-E83E-4B43E7915CC1}"/>
              </a:ext>
            </a:extLst>
          </p:cNvPr>
          <p:cNvSpPr/>
          <p:nvPr/>
        </p:nvSpPr>
        <p:spPr bwMode="auto">
          <a:xfrm>
            <a:off x="3759200" y="4673600"/>
            <a:ext cx="285750" cy="16318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4" name="Ellipse 13">
            <a:extLst>
              <a:ext uri="{FF2B5EF4-FFF2-40B4-BE49-F238E27FC236}">
                <a16:creationId xmlns:a16="http://schemas.microsoft.com/office/drawing/2014/main" id="{AE731E0C-93CD-32F7-9E77-280F5111C609}"/>
              </a:ext>
            </a:extLst>
          </p:cNvPr>
          <p:cNvSpPr/>
          <p:nvPr/>
        </p:nvSpPr>
        <p:spPr bwMode="auto">
          <a:xfrm>
            <a:off x="1212850" y="5257800"/>
            <a:ext cx="387350" cy="11235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7" name="Ellipse 16">
            <a:extLst>
              <a:ext uri="{FF2B5EF4-FFF2-40B4-BE49-F238E27FC236}">
                <a16:creationId xmlns:a16="http://schemas.microsoft.com/office/drawing/2014/main" id="{0EED84E4-B1D3-685A-F488-914D261E63D3}"/>
              </a:ext>
            </a:extLst>
          </p:cNvPr>
          <p:cNvSpPr/>
          <p:nvPr/>
        </p:nvSpPr>
        <p:spPr bwMode="auto">
          <a:xfrm>
            <a:off x="6330950" y="4667272"/>
            <a:ext cx="1244600" cy="9397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5" name="Ellipse 24">
            <a:extLst>
              <a:ext uri="{FF2B5EF4-FFF2-40B4-BE49-F238E27FC236}">
                <a16:creationId xmlns:a16="http://schemas.microsoft.com/office/drawing/2014/main" id="{4763DFBA-7C1A-10DF-32F3-23F29A7F60E7}"/>
              </a:ext>
            </a:extLst>
          </p:cNvPr>
          <p:cNvSpPr/>
          <p:nvPr/>
        </p:nvSpPr>
        <p:spPr bwMode="auto">
          <a:xfrm>
            <a:off x="6845301" y="1533116"/>
            <a:ext cx="583192" cy="16995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6" name="Ellipse 25">
            <a:extLst>
              <a:ext uri="{FF2B5EF4-FFF2-40B4-BE49-F238E27FC236}">
                <a16:creationId xmlns:a16="http://schemas.microsoft.com/office/drawing/2014/main" id="{6DD17891-4F1D-538F-57F2-F8443CDD63EB}"/>
              </a:ext>
            </a:extLst>
          </p:cNvPr>
          <p:cNvSpPr/>
          <p:nvPr/>
        </p:nvSpPr>
        <p:spPr bwMode="auto">
          <a:xfrm>
            <a:off x="6845301" y="1618092"/>
            <a:ext cx="597728" cy="9821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8" name="Ellipse 27">
            <a:extLst>
              <a:ext uri="{FF2B5EF4-FFF2-40B4-BE49-F238E27FC236}">
                <a16:creationId xmlns:a16="http://schemas.microsoft.com/office/drawing/2014/main" id="{D2F45F2B-4307-CC89-3EFC-EF04F5C5F3D7}"/>
              </a:ext>
            </a:extLst>
          </p:cNvPr>
          <p:cNvSpPr/>
          <p:nvPr/>
        </p:nvSpPr>
        <p:spPr bwMode="auto">
          <a:xfrm>
            <a:off x="3333750" y="2032000"/>
            <a:ext cx="425450" cy="17196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6625" name="Ellipse 26624">
            <a:extLst>
              <a:ext uri="{FF2B5EF4-FFF2-40B4-BE49-F238E27FC236}">
                <a16:creationId xmlns:a16="http://schemas.microsoft.com/office/drawing/2014/main" id="{CAF68FFD-0100-0500-994C-605679912F45}"/>
              </a:ext>
            </a:extLst>
          </p:cNvPr>
          <p:cNvSpPr/>
          <p:nvPr/>
        </p:nvSpPr>
        <p:spPr bwMode="auto">
          <a:xfrm>
            <a:off x="6149472" y="3897180"/>
            <a:ext cx="1974850" cy="16995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6627" name="Ellipse 26626">
            <a:extLst>
              <a:ext uri="{FF2B5EF4-FFF2-40B4-BE49-F238E27FC236}">
                <a16:creationId xmlns:a16="http://schemas.microsoft.com/office/drawing/2014/main" id="{B8CEF138-CCCA-3109-6823-14F2A4340846}"/>
              </a:ext>
            </a:extLst>
          </p:cNvPr>
          <p:cNvSpPr/>
          <p:nvPr/>
        </p:nvSpPr>
        <p:spPr bwMode="auto">
          <a:xfrm>
            <a:off x="6083300" y="3524250"/>
            <a:ext cx="1803400" cy="16995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6628" name="Ellipse 26627">
            <a:extLst>
              <a:ext uri="{FF2B5EF4-FFF2-40B4-BE49-F238E27FC236}">
                <a16:creationId xmlns:a16="http://schemas.microsoft.com/office/drawing/2014/main" id="{80A7A615-5F72-7065-7679-33D593B1DB73}"/>
              </a:ext>
            </a:extLst>
          </p:cNvPr>
          <p:cNvSpPr/>
          <p:nvPr/>
        </p:nvSpPr>
        <p:spPr bwMode="auto">
          <a:xfrm>
            <a:off x="6083300" y="3524250"/>
            <a:ext cx="2041022" cy="30778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pic>
        <p:nvPicPr>
          <p:cNvPr id="3" name="Grafik 2">
            <a:extLst>
              <a:ext uri="{FF2B5EF4-FFF2-40B4-BE49-F238E27FC236}">
                <a16:creationId xmlns:a16="http://schemas.microsoft.com/office/drawing/2014/main" id="{E00858CE-5E8E-0BC0-B104-C8A88692A52E}"/>
              </a:ext>
            </a:extLst>
          </p:cNvPr>
          <p:cNvPicPr>
            <a:picLocks noChangeAspect="1"/>
          </p:cNvPicPr>
          <p:nvPr/>
        </p:nvPicPr>
        <p:blipFill>
          <a:blip r:embed="rId3"/>
          <a:stretch>
            <a:fillRect/>
          </a:stretch>
        </p:blipFill>
        <p:spPr>
          <a:xfrm>
            <a:off x="8512349" y="6306958"/>
            <a:ext cx="348769" cy="405300"/>
          </a:xfrm>
          <a:prstGeom prst="rect">
            <a:avLst/>
          </a:prstGeom>
        </p:spPr>
      </p:pic>
      <p:pic>
        <p:nvPicPr>
          <p:cNvPr id="12" name="Grafik 11">
            <a:extLst>
              <a:ext uri="{FF2B5EF4-FFF2-40B4-BE49-F238E27FC236}">
                <a16:creationId xmlns:a16="http://schemas.microsoft.com/office/drawing/2014/main" id="{87837765-3032-D07C-0A10-A4BA9D0B191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6653" y="331966"/>
            <a:ext cx="8614465" cy="545920"/>
          </a:xfrm>
          <a:prstGeom prst="rect">
            <a:avLst/>
          </a:prstGeom>
          <a:noFill/>
          <a:ln>
            <a:noFill/>
          </a:ln>
        </p:spPr>
      </p:pic>
      <p:sp>
        <p:nvSpPr>
          <p:cNvPr id="15" name="Ellipse 26636">
            <a:extLst>
              <a:ext uri="{FF2B5EF4-FFF2-40B4-BE49-F238E27FC236}">
                <a16:creationId xmlns:a16="http://schemas.microsoft.com/office/drawing/2014/main" id="{F75ACCF2-CDE3-C2D7-D761-E24A1E42E188}"/>
              </a:ext>
            </a:extLst>
          </p:cNvPr>
          <p:cNvSpPr/>
          <p:nvPr/>
        </p:nvSpPr>
        <p:spPr bwMode="auto">
          <a:xfrm>
            <a:off x="178896" y="1224624"/>
            <a:ext cx="1148409" cy="338647"/>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9" name="Textfeld 23">
            <a:extLst>
              <a:ext uri="{FF2B5EF4-FFF2-40B4-BE49-F238E27FC236}">
                <a16:creationId xmlns:a16="http://schemas.microsoft.com/office/drawing/2014/main" id="{D560F6FD-06DA-36DA-1110-67942774DCBA}"/>
              </a:ext>
            </a:extLst>
          </p:cNvPr>
          <p:cNvSpPr txBox="1"/>
          <p:nvPr/>
        </p:nvSpPr>
        <p:spPr>
          <a:xfrm>
            <a:off x="1532224" y="1302435"/>
            <a:ext cx="366566" cy="307777"/>
          </a:xfrm>
          <a:prstGeom prst="rect">
            <a:avLst/>
          </a:prstGeom>
          <a:solidFill>
            <a:srgbClr val="FFFFCC"/>
          </a:solidFill>
          <a:ln w="38100">
            <a:solidFill>
              <a:schemeClr val="tx1"/>
            </a:solidFill>
          </a:ln>
        </p:spPr>
        <p:txBody>
          <a:bodyPr wrap="square" lIns="91440" tIns="45720" rIns="91440" bIns="45720" rtlCol="0" anchor="t">
            <a:spAutoFit/>
          </a:bodyPr>
          <a:lstStyle/>
          <a:p>
            <a:pPr algn="ctr"/>
            <a:r>
              <a:rPr lang="de-DE" sz="1400">
                <a:latin typeface="Calibri"/>
                <a:ea typeface="Calibri"/>
                <a:cs typeface="Calibri"/>
              </a:rPr>
              <a:t>21</a:t>
            </a:r>
            <a:endParaRPr lang="de-DE" sz="1400">
              <a:latin typeface="Calibri" panose="020F0502020204030204" pitchFamily="34" charset="0"/>
              <a:cs typeface="Calibri" panose="020F0502020204030204" pitchFamily="34" charset="0"/>
            </a:endParaRPr>
          </a:p>
        </p:txBody>
      </p:sp>
      <p:sp>
        <p:nvSpPr>
          <p:cNvPr id="22" name="Textfeld 21">
            <a:extLst>
              <a:ext uri="{FF2B5EF4-FFF2-40B4-BE49-F238E27FC236}">
                <a16:creationId xmlns:a16="http://schemas.microsoft.com/office/drawing/2014/main" id="{24D358B3-8586-785E-334E-7C4A6D42A901}"/>
              </a:ext>
            </a:extLst>
          </p:cNvPr>
          <p:cNvSpPr txBox="1"/>
          <p:nvPr/>
        </p:nvSpPr>
        <p:spPr>
          <a:xfrm>
            <a:off x="943684" y="5245801"/>
            <a:ext cx="3945252" cy="261610"/>
          </a:xfrm>
          <a:prstGeom prst="rect">
            <a:avLst/>
          </a:prstGeom>
          <a:solidFill>
            <a:srgbClr val="FFFFCC"/>
          </a:solidFill>
        </p:spPr>
        <p:txBody>
          <a:bodyPr wrap="square" lIns="91440" tIns="45720" rIns="91440" bIns="45720" rtlCol="0" anchor="t">
            <a:spAutoFit/>
          </a:bodyPr>
          <a:lstStyle/>
          <a:p>
            <a:r>
              <a:rPr lang="de-DE" sz="1100">
                <a:latin typeface="Calibri"/>
                <a:ea typeface="Calibri"/>
                <a:cs typeface="Calibri"/>
              </a:rPr>
              <a:t>Geben Sie hier, falls vorhanden, Ihre </a:t>
            </a:r>
            <a:r>
              <a:rPr lang="de-DE" sz="1100" b="1">
                <a:solidFill>
                  <a:srgbClr val="C00000"/>
                </a:solidFill>
                <a:latin typeface="Calibri"/>
                <a:ea typeface="Calibri"/>
                <a:cs typeface="Calibri"/>
              </a:rPr>
              <a:t>Mitgliedsorganisationen</a:t>
            </a:r>
            <a:r>
              <a:rPr lang="de-DE" sz="1100">
                <a:latin typeface="Calibri"/>
                <a:ea typeface="Calibri"/>
                <a:cs typeface="Calibri"/>
              </a:rPr>
              <a:t> an.</a:t>
            </a:r>
            <a:endParaRPr lang="de-DE" sz="1100">
              <a:latin typeface="Calibri" panose="020F0502020204030204" pitchFamily="34" charset="0"/>
              <a:ea typeface="Calibri"/>
              <a:cs typeface="Calibri" panose="020F0502020204030204" pitchFamily="34" charset="0"/>
            </a:endParaRPr>
          </a:p>
        </p:txBody>
      </p:sp>
      <p:sp>
        <p:nvSpPr>
          <p:cNvPr id="23" name="Textfeld 23">
            <a:extLst>
              <a:ext uri="{FF2B5EF4-FFF2-40B4-BE49-F238E27FC236}">
                <a16:creationId xmlns:a16="http://schemas.microsoft.com/office/drawing/2014/main" id="{C5124BE0-DC62-C15C-3F62-CC0E02059657}"/>
              </a:ext>
            </a:extLst>
          </p:cNvPr>
          <p:cNvSpPr txBox="1"/>
          <p:nvPr/>
        </p:nvSpPr>
        <p:spPr>
          <a:xfrm>
            <a:off x="500150" y="5242542"/>
            <a:ext cx="366566" cy="307777"/>
          </a:xfrm>
          <a:prstGeom prst="rect">
            <a:avLst/>
          </a:prstGeom>
          <a:solidFill>
            <a:srgbClr val="FFFFCC"/>
          </a:solidFill>
          <a:ln w="38100">
            <a:solidFill>
              <a:schemeClr val="tx1"/>
            </a:solidFill>
          </a:ln>
        </p:spPr>
        <p:txBody>
          <a:bodyPr wrap="square" lIns="91440" tIns="45720" rIns="91440" bIns="45720" rtlCol="0" anchor="t">
            <a:spAutoFit/>
          </a:bodyPr>
          <a:lstStyle/>
          <a:p>
            <a:pPr algn="ctr"/>
            <a:r>
              <a:rPr lang="de-DE" sz="1400">
                <a:latin typeface="Calibri"/>
                <a:ea typeface="Calibri"/>
                <a:cs typeface="Calibri"/>
              </a:rPr>
              <a:t>21</a:t>
            </a:r>
            <a:endParaRPr lang="de-DE" sz="1400">
              <a:latin typeface="Calibri" panose="020F0502020204030204" pitchFamily="34" charset="0"/>
              <a:cs typeface="Calibri" panose="020F0502020204030204" pitchFamily="34" charset="0"/>
            </a:endParaRPr>
          </a:p>
        </p:txBody>
      </p:sp>
      <p:pic>
        <p:nvPicPr>
          <p:cNvPr id="7" name="Grafik 6">
            <a:extLst>
              <a:ext uri="{FF2B5EF4-FFF2-40B4-BE49-F238E27FC236}">
                <a16:creationId xmlns:a16="http://schemas.microsoft.com/office/drawing/2014/main" id="{339DC6AD-E127-498F-0CEA-D551D3D963C2}"/>
              </a:ext>
            </a:extLst>
          </p:cNvPr>
          <p:cNvPicPr>
            <a:picLocks noChangeAspect="1"/>
          </p:cNvPicPr>
          <p:nvPr/>
        </p:nvPicPr>
        <p:blipFill rotWithShape="1">
          <a:blip r:embed="rId4">
            <a:extLst>
              <a:ext uri="{28A0092B-C50C-407E-A947-70E740481C1C}">
                <a14:useLocalDpi xmlns:a14="http://schemas.microsoft.com/office/drawing/2010/main" val="0"/>
              </a:ext>
            </a:extLst>
          </a:blip>
          <a:srcRect t="10885" r="89090" b="13112"/>
          <a:stretch>
            <a:fillRect/>
          </a:stretch>
        </p:blipFill>
        <p:spPr bwMode="auto">
          <a:xfrm>
            <a:off x="325506" y="332179"/>
            <a:ext cx="1194797" cy="527489"/>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5" name="Grafik 12">
            <a:extLst>
              <a:ext uri="{FF2B5EF4-FFF2-40B4-BE49-F238E27FC236}">
                <a16:creationId xmlns:a16="http://schemas.microsoft.com/office/drawing/2014/main" id="{78E5A863-2B96-6074-6D51-752E0FED54EB}"/>
              </a:ext>
            </a:extLst>
          </p:cNvPr>
          <p:cNvPicPr>
            <a:picLocks noChangeAspect="1"/>
          </p:cNvPicPr>
          <p:nvPr/>
        </p:nvPicPr>
        <p:blipFill>
          <a:blip r:embed="rId2"/>
          <a:srcRect l="80437" t="520" r="-127" b="286"/>
          <a:stretch>
            <a:fillRect/>
          </a:stretch>
        </p:blipFill>
        <p:spPr>
          <a:xfrm>
            <a:off x="6520306" y="1318623"/>
            <a:ext cx="2406119" cy="3727810"/>
          </a:xfrm>
          <a:prstGeom prst="rect">
            <a:avLst/>
          </a:prstGeom>
        </p:spPr>
      </p:pic>
      <p:sp>
        <p:nvSpPr>
          <p:cNvPr id="6" name="Rechteck 5">
            <a:extLst>
              <a:ext uri="{FF2B5EF4-FFF2-40B4-BE49-F238E27FC236}">
                <a16:creationId xmlns:a16="http://schemas.microsoft.com/office/drawing/2014/main" id="{137EAB1A-30B7-12D2-1134-C86AF8FA90D4}"/>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-59-</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406319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10DA84A1-E670-684C-EEA1-AE03B82E7E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6653" y="331966"/>
            <a:ext cx="8614465" cy="545920"/>
          </a:xfrm>
          <a:prstGeom prst="rect">
            <a:avLst/>
          </a:prstGeom>
          <a:noFill/>
          <a:ln>
            <a:noFill/>
          </a:ln>
        </p:spPr>
      </p:pic>
      <p:pic>
        <p:nvPicPr>
          <p:cNvPr id="5" name="Grafik 4">
            <a:extLst>
              <a:ext uri="{FF2B5EF4-FFF2-40B4-BE49-F238E27FC236}">
                <a16:creationId xmlns:a16="http://schemas.microsoft.com/office/drawing/2014/main" id="{C62537F4-4C94-1526-E37F-118208254676}"/>
              </a:ext>
            </a:extLst>
          </p:cNvPr>
          <p:cNvPicPr>
            <a:picLocks noChangeAspect="1"/>
          </p:cNvPicPr>
          <p:nvPr/>
        </p:nvPicPr>
        <p:blipFill>
          <a:blip r:embed="rId3"/>
          <a:srcRect l="1" r="67070" b="76279"/>
          <a:stretch>
            <a:fillRect/>
          </a:stretch>
        </p:blipFill>
        <p:spPr>
          <a:xfrm>
            <a:off x="420799" y="1448669"/>
            <a:ext cx="4762186" cy="1675073"/>
          </a:xfrm>
          <a:prstGeom prst="rect">
            <a:avLst/>
          </a:prstGeom>
        </p:spPr>
      </p:pic>
      <p:sp>
        <p:nvSpPr>
          <p:cNvPr id="6" name="Rechteck 5">
            <a:extLst>
              <a:ext uri="{FF2B5EF4-FFF2-40B4-BE49-F238E27FC236}">
                <a16:creationId xmlns:a16="http://schemas.microsoft.com/office/drawing/2014/main" id="{492CDB39-525C-0813-7A99-5CC2598B24AD}"/>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7" name="Grafik 6">
            <a:extLst>
              <a:ext uri="{FF2B5EF4-FFF2-40B4-BE49-F238E27FC236}">
                <a16:creationId xmlns:a16="http://schemas.microsoft.com/office/drawing/2014/main" id="{383F40AF-F126-0A90-8BA4-5E6972ED00F5}"/>
              </a:ext>
            </a:extLst>
          </p:cNvPr>
          <p:cNvPicPr>
            <a:picLocks noChangeAspect="1"/>
          </p:cNvPicPr>
          <p:nvPr/>
        </p:nvPicPr>
        <p:blipFill>
          <a:blip r:embed="rId4"/>
          <a:stretch>
            <a:fillRect/>
          </a:stretch>
        </p:blipFill>
        <p:spPr>
          <a:xfrm>
            <a:off x="8512349" y="6306958"/>
            <a:ext cx="348769" cy="405300"/>
          </a:xfrm>
          <a:prstGeom prst="rect">
            <a:avLst/>
          </a:prstGeom>
        </p:spPr>
      </p:pic>
      <p:sp>
        <p:nvSpPr>
          <p:cNvPr id="8" name="Textfeld 7">
            <a:extLst>
              <a:ext uri="{FF2B5EF4-FFF2-40B4-BE49-F238E27FC236}">
                <a16:creationId xmlns:a16="http://schemas.microsoft.com/office/drawing/2014/main" id="{D30C0EDB-614C-C598-B8C9-9BD1C15760AA}"/>
              </a:ext>
            </a:extLst>
          </p:cNvPr>
          <p:cNvSpPr txBox="1"/>
          <p:nvPr/>
        </p:nvSpPr>
        <p:spPr>
          <a:xfrm>
            <a:off x="931999" y="4130155"/>
            <a:ext cx="7104690" cy="261610"/>
          </a:xfrm>
          <a:prstGeom prst="rect">
            <a:avLst/>
          </a:prstGeom>
          <a:solidFill>
            <a:srgbClr val="FFFFCC"/>
          </a:solidFill>
        </p:spPr>
        <p:txBody>
          <a:bodyPr wrap="square" lIns="91440" tIns="45720" rIns="91440" bIns="45720" rtlCol="0" anchor="t">
            <a:spAutoFit/>
          </a:bodyPr>
          <a:lstStyle/>
          <a:p>
            <a:r>
              <a:rPr lang="de-DE" sz="1100">
                <a:latin typeface="Calibri"/>
                <a:ea typeface="Calibri"/>
                <a:cs typeface="Calibri"/>
              </a:rPr>
              <a:t>Geben Sie hier, falls vorhanden, die Anzahl der </a:t>
            </a:r>
            <a:r>
              <a:rPr lang="de-DE" sz="1100" b="1">
                <a:solidFill>
                  <a:srgbClr val="C00000"/>
                </a:solidFill>
                <a:latin typeface="Calibri"/>
                <a:ea typeface="Calibri"/>
                <a:cs typeface="Calibri"/>
              </a:rPr>
              <a:t>Angestellten/Beschäftigungsverhältnisse </a:t>
            </a:r>
            <a:r>
              <a:rPr lang="de-DE" sz="1100">
                <a:latin typeface="Calibri"/>
                <a:ea typeface="Calibri"/>
                <a:cs typeface="Calibri"/>
              </a:rPr>
              <a:t>in Vollzeitäquivalenten an </a:t>
            </a:r>
          </a:p>
        </p:txBody>
      </p:sp>
      <p:sp>
        <p:nvSpPr>
          <p:cNvPr id="9" name="Textfeld 23">
            <a:extLst>
              <a:ext uri="{FF2B5EF4-FFF2-40B4-BE49-F238E27FC236}">
                <a16:creationId xmlns:a16="http://schemas.microsoft.com/office/drawing/2014/main" id="{8B3595C2-F2E4-8515-C2A3-50ED1B582DC2}"/>
              </a:ext>
            </a:extLst>
          </p:cNvPr>
          <p:cNvSpPr txBox="1"/>
          <p:nvPr/>
        </p:nvSpPr>
        <p:spPr>
          <a:xfrm>
            <a:off x="500150" y="4107072"/>
            <a:ext cx="366566" cy="307777"/>
          </a:xfrm>
          <a:prstGeom prst="rect">
            <a:avLst/>
          </a:prstGeom>
          <a:solidFill>
            <a:srgbClr val="FFFFCC"/>
          </a:solidFill>
          <a:ln w="38100">
            <a:solidFill>
              <a:schemeClr val="tx1"/>
            </a:solidFill>
          </a:ln>
        </p:spPr>
        <p:txBody>
          <a:bodyPr wrap="square" lIns="91440" tIns="45720" rIns="91440" bIns="45720" rtlCol="0" anchor="t">
            <a:spAutoFit/>
          </a:bodyPr>
          <a:lstStyle/>
          <a:p>
            <a:pPr algn="ctr"/>
            <a:r>
              <a:rPr lang="de-DE" sz="1400">
                <a:latin typeface="Calibri"/>
                <a:ea typeface="Calibri"/>
                <a:cs typeface="Calibri"/>
              </a:rPr>
              <a:t>22</a:t>
            </a:r>
            <a:endParaRPr lang="de-DE" sz="1400">
              <a:latin typeface="Calibri" panose="020F0502020204030204" pitchFamily="34" charset="0"/>
              <a:cs typeface="Calibri" panose="020F0502020204030204" pitchFamily="34" charset="0"/>
            </a:endParaRPr>
          </a:p>
        </p:txBody>
      </p:sp>
      <p:sp>
        <p:nvSpPr>
          <p:cNvPr id="10" name="Textfeld 9">
            <a:extLst>
              <a:ext uri="{FF2B5EF4-FFF2-40B4-BE49-F238E27FC236}">
                <a16:creationId xmlns:a16="http://schemas.microsoft.com/office/drawing/2014/main" id="{B3F01B29-413E-C003-3D2B-FF4218037B76}"/>
              </a:ext>
            </a:extLst>
          </p:cNvPr>
          <p:cNvSpPr txBox="1"/>
          <p:nvPr/>
        </p:nvSpPr>
        <p:spPr>
          <a:xfrm>
            <a:off x="500150" y="4584479"/>
            <a:ext cx="366566" cy="307777"/>
          </a:xfrm>
          <a:prstGeom prst="rect">
            <a:avLst/>
          </a:prstGeom>
          <a:solidFill>
            <a:srgbClr val="FFFFCC"/>
          </a:solidFill>
          <a:ln w="38100">
            <a:solidFill>
              <a:schemeClr val="tx1"/>
            </a:solidFill>
          </a:ln>
        </p:spPr>
        <p:txBody>
          <a:bodyPr wrap="square" lIns="91440" tIns="45720" rIns="91440" bIns="45720" rtlCol="0" anchor="t">
            <a:spAutoFit/>
          </a:bodyPr>
          <a:lstStyle/>
          <a:p>
            <a:pPr algn="ctr"/>
            <a:r>
              <a:rPr lang="de-DE" sz="1400">
                <a:latin typeface="Calibri"/>
                <a:ea typeface="Calibri"/>
                <a:cs typeface="Calibri"/>
              </a:rPr>
              <a:t>23</a:t>
            </a:r>
            <a:endParaRPr lang="de-DE" sz="1400">
              <a:latin typeface="Calibri" panose="020F0502020204030204" pitchFamily="34" charset="0"/>
              <a:cs typeface="Calibri" panose="020F0502020204030204" pitchFamily="34" charset="0"/>
            </a:endParaRPr>
          </a:p>
        </p:txBody>
      </p:sp>
      <p:sp>
        <p:nvSpPr>
          <p:cNvPr id="11" name="Textfeld 10">
            <a:extLst>
              <a:ext uri="{FF2B5EF4-FFF2-40B4-BE49-F238E27FC236}">
                <a16:creationId xmlns:a16="http://schemas.microsoft.com/office/drawing/2014/main" id="{DC8CEA1E-2C3C-5E94-998A-E57C9D9A9604}"/>
              </a:ext>
            </a:extLst>
          </p:cNvPr>
          <p:cNvSpPr txBox="1"/>
          <p:nvPr/>
        </p:nvSpPr>
        <p:spPr>
          <a:xfrm>
            <a:off x="946186" y="4534602"/>
            <a:ext cx="7090503" cy="430887"/>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Geben Sie hier die Anzahl der </a:t>
            </a:r>
            <a:r>
              <a:rPr lang="de-DE" sz="1100" b="1">
                <a:solidFill>
                  <a:srgbClr val="C00000"/>
                </a:solidFill>
                <a:latin typeface="Calibri" panose="020F0502020204030204" pitchFamily="34" charset="0"/>
                <a:cs typeface="Calibri" panose="020F0502020204030204" pitchFamily="34" charset="0"/>
              </a:rPr>
              <a:t>Freiwilligen</a:t>
            </a:r>
            <a:r>
              <a:rPr lang="de-DE" sz="1100">
                <a:latin typeface="Calibri" panose="020F0502020204030204" pitchFamily="34" charset="0"/>
                <a:cs typeface="Calibri" panose="020F0502020204030204" pitchFamily="34" charset="0"/>
              </a:rPr>
              <a:t> an, die </a:t>
            </a:r>
            <a:r>
              <a:rPr lang="de-DE" sz="1100" b="1">
                <a:solidFill>
                  <a:srgbClr val="C00000"/>
                </a:solidFill>
                <a:latin typeface="Calibri" panose="020F0502020204030204" pitchFamily="34" charset="0"/>
                <a:cs typeface="Calibri" panose="020F0502020204030204" pitchFamily="34" charset="0"/>
              </a:rPr>
              <a:t>kontinuierlich für den Verein tätig sind und im Freiwilligenregister </a:t>
            </a:r>
            <a:r>
              <a:rPr lang="de-DE" sz="1100">
                <a:latin typeface="Calibri" panose="020F0502020204030204" pitchFamily="34" charset="0"/>
                <a:cs typeface="Calibri" panose="020F0502020204030204" pitchFamily="34" charset="0"/>
              </a:rPr>
              <a:t>eingetragen sind.</a:t>
            </a:r>
          </a:p>
        </p:txBody>
      </p:sp>
      <p:sp>
        <p:nvSpPr>
          <p:cNvPr id="12" name="Textfeld 23">
            <a:extLst>
              <a:ext uri="{FF2B5EF4-FFF2-40B4-BE49-F238E27FC236}">
                <a16:creationId xmlns:a16="http://schemas.microsoft.com/office/drawing/2014/main" id="{66A9C3FA-97AC-6AF3-ACAF-15CDA13E654E}"/>
              </a:ext>
            </a:extLst>
          </p:cNvPr>
          <p:cNvSpPr txBox="1"/>
          <p:nvPr/>
        </p:nvSpPr>
        <p:spPr>
          <a:xfrm>
            <a:off x="502310" y="5093080"/>
            <a:ext cx="366566" cy="307777"/>
          </a:xfrm>
          <a:prstGeom prst="rect">
            <a:avLst/>
          </a:prstGeom>
          <a:solidFill>
            <a:srgbClr val="FFFFCC"/>
          </a:solidFill>
          <a:ln w="38100">
            <a:solidFill>
              <a:schemeClr val="tx1"/>
            </a:solidFill>
          </a:ln>
        </p:spPr>
        <p:txBody>
          <a:bodyPr wrap="square" lIns="91440" tIns="45720" rIns="91440" bIns="45720" rtlCol="0" anchor="t">
            <a:spAutoFit/>
          </a:bodyPr>
          <a:lstStyle/>
          <a:p>
            <a:pPr algn="ctr"/>
            <a:r>
              <a:rPr lang="de-DE" sz="1400">
                <a:latin typeface="Calibri"/>
                <a:ea typeface="Calibri"/>
                <a:cs typeface="Calibri"/>
              </a:rPr>
              <a:t>24</a:t>
            </a:r>
            <a:endParaRPr lang="de-DE" sz="1400">
              <a:latin typeface="Calibri" panose="020F0502020204030204" pitchFamily="34" charset="0"/>
              <a:cs typeface="Calibri" panose="020F0502020204030204" pitchFamily="34" charset="0"/>
            </a:endParaRPr>
          </a:p>
        </p:txBody>
      </p:sp>
      <p:sp>
        <p:nvSpPr>
          <p:cNvPr id="13" name="Textfeld 12">
            <a:extLst>
              <a:ext uri="{FF2B5EF4-FFF2-40B4-BE49-F238E27FC236}">
                <a16:creationId xmlns:a16="http://schemas.microsoft.com/office/drawing/2014/main" id="{34D7FD67-3EDA-0A61-7254-81144539C3C9}"/>
              </a:ext>
            </a:extLst>
          </p:cNvPr>
          <p:cNvSpPr txBox="1"/>
          <p:nvPr/>
        </p:nvSpPr>
        <p:spPr>
          <a:xfrm>
            <a:off x="946186" y="5064940"/>
            <a:ext cx="7090503" cy="430887"/>
          </a:xfrm>
          <a:prstGeom prst="rect">
            <a:avLst/>
          </a:prstGeom>
          <a:solidFill>
            <a:srgbClr val="FFFFCC"/>
          </a:solidFill>
        </p:spPr>
        <p:txBody>
          <a:bodyPr wrap="square" lIns="91440" tIns="45720" rIns="91440" bIns="45720" rtlCol="0" anchor="t">
            <a:spAutoFit/>
          </a:bodyPr>
          <a:lstStyle/>
          <a:p>
            <a:r>
              <a:rPr lang="de-DE" sz="1100">
                <a:latin typeface="Calibri"/>
                <a:ea typeface="Calibri"/>
                <a:cs typeface="Calibri"/>
              </a:rPr>
              <a:t>Geben Sie hier, falls vorhanden, die Anzahl der </a:t>
            </a:r>
            <a:r>
              <a:rPr lang="de-DE" sz="1100" b="1">
                <a:solidFill>
                  <a:srgbClr val="C00000"/>
                </a:solidFill>
                <a:latin typeface="Calibri"/>
                <a:ea typeface="Calibri"/>
                <a:cs typeface="Calibri"/>
              </a:rPr>
              <a:t>Freiwilligen</a:t>
            </a:r>
            <a:r>
              <a:rPr lang="de-DE" sz="1100">
                <a:latin typeface="Calibri"/>
                <a:ea typeface="Calibri"/>
                <a:cs typeface="Calibri"/>
              </a:rPr>
              <a:t> an, die zwar </a:t>
            </a:r>
            <a:r>
              <a:rPr lang="de-DE" sz="1100">
                <a:solidFill>
                  <a:srgbClr val="000000"/>
                </a:solidFill>
                <a:latin typeface="Calibri"/>
                <a:ea typeface="Calibri"/>
                <a:cs typeface="Calibri"/>
              </a:rPr>
              <a:t>bei</a:t>
            </a:r>
            <a:r>
              <a:rPr lang="de-DE" sz="1100" b="1">
                <a:solidFill>
                  <a:srgbClr val="C00000"/>
                </a:solidFill>
                <a:latin typeface="Calibri"/>
                <a:ea typeface="Calibri"/>
                <a:cs typeface="Calibri"/>
              </a:rPr>
              <a:t> anderen Körperschaften Mitglied </a:t>
            </a:r>
            <a:r>
              <a:rPr lang="de-DE" sz="1100">
                <a:latin typeface="Calibri"/>
                <a:ea typeface="Calibri"/>
                <a:cs typeface="Calibri"/>
              </a:rPr>
              <a:t>sind, jedoch bei Ihrer Organisation freiwillig tätig sind. </a:t>
            </a:r>
          </a:p>
        </p:txBody>
      </p:sp>
      <p:pic>
        <p:nvPicPr>
          <p:cNvPr id="25" name="Grafik 24">
            <a:extLst>
              <a:ext uri="{FF2B5EF4-FFF2-40B4-BE49-F238E27FC236}">
                <a16:creationId xmlns:a16="http://schemas.microsoft.com/office/drawing/2014/main" id="{8C490E68-C37F-B3ED-2C11-81BC890BF89D}"/>
              </a:ext>
            </a:extLst>
          </p:cNvPr>
          <p:cNvPicPr>
            <a:picLocks noChangeAspect="1"/>
          </p:cNvPicPr>
          <p:nvPr/>
        </p:nvPicPr>
        <p:blipFill rotWithShape="1">
          <a:blip r:embed="rId2">
            <a:extLst>
              <a:ext uri="{28A0092B-C50C-407E-A947-70E740481C1C}">
                <a14:useLocalDpi xmlns:a14="http://schemas.microsoft.com/office/drawing/2010/main" val="0"/>
              </a:ext>
            </a:extLst>
          </a:blip>
          <a:srcRect t="10885" r="89090" b="13112"/>
          <a:stretch>
            <a:fillRect/>
          </a:stretch>
        </p:blipFill>
        <p:spPr bwMode="auto">
          <a:xfrm>
            <a:off x="325506" y="332179"/>
            <a:ext cx="1194797" cy="527489"/>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26" name="Grafik 25">
            <a:extLst>
              <a:ext uri="{FF2B5EF4-FFF2-40B4-BE49-F238E27FC236}">
                <a16:creationId xmlns:a16="http://schemas.microsoft.com/office/drawing/2014/main" id="{BED1A644-ED2B-096D-1337-F681CB681681}"/>
              </a:ext>
            </a:extLst>
          </p:cNvPr>
          <p:cNvPicPr>
            <a:picLocks noChangeAspect="1"/>
          </p:cNvPicPr>
          <p:nvPr/>
        </p:nvPicPr>
        <p:blipFill>
          <a:blip r:embed="rId3"/>
          <a:srcRect l="78346" t="68" r="1653" b="94349"/>
          <a:stretch>
            <a:fillRect/>
          </a:stretch>
        </p:blipFill>
        <p:spPr>
          <a:xfrm>
            <a:off x="5139706" y="1448669"/>
            <a:ext cx="2973080" cy="405300"/>
          </a:xfrm>
          <a:prstGeom prst="rect">
            <a:avLst/>
          </a:prstGeom>
        </p:spPr>
      </p:pic>
      <p:sp>
        <p:nvSpPr>
          <p:cNvPr id="27" name="Textfeld 23">
            <a:extLst>
              <a:ext uri="{FF2B5EF4-FFF2-40B4-BE49-F238E27FC236}">
                <a16:creationId xmlns:a16="http://schemas.microsoft.com/office/drawing/2014/main" id="{C4639138-E50B-5CDB-955C-E0CECA98058C}"/>
              </a:ext>
            </a:extLst>
          </p:cNvPr>
          <p:cNvSpPr txBox="1"/>
          <p:nvPr/>
        </p:nvSpPr>
        <p:spPr>
          <a:xfrm>
            <a:off x="546598" y="2254329"/>
            <a:ext cx="320118" cy="215444"/>
          </a:xfrm>
          <a:prstGeom prst="rect">
            <a:avLst/>
          </a:prstGeom>
          <a:solidFill>
            <a:srgbClr val="FFFFCC"/>
          </a:solidFill>
          <a:ln w="28575">
            <a:solidFill>
              <a:schemeClr val="tx1"/>
            </a:solidFill>
          </a:ln>
        </p:spPr>
        <p:txBody>
          <a:bodyPr wrap="square" lIns="91440" tIns="45720" rIns="91440" bIns="45720" rtlCol="0" anchor="t">
            <a:spAutoFit/>
          </a:bodyPr>
          <a:lstStyle/>
          <a:p>
            <a:pPr algn="ctr"/>
            <a:r>
              <a:rPr lang="de-DE" sz="800">
                <a:latin typeface="Calibri"/>
                <a:ea typeface="Calibri"/>
                <a:cs typeface="Calibri"/>
              </a:rPr>
              <a:t>22</a:t>
            </a:r>
            <a:endParaRPr lang="de-DE" sz="1400">
              <a:latin typeface="Calibri" panose="020F0502020204030204" pitchFamily="34" charset="0"/>
              <a:cs typeface="Calibri" panose="020F0502020204030204" pitchFamily="34" charset="0"/>
            </a:endParaRPr>
          </a:p>
        </p:txBody>
      </p:sp>
      <p:sp>
        <p:nvSpPr>
          <p:cNvPr id="29" name="Textfeld 23">
            <a:extLst>
              <a:ext uri="{FF2B5EF4-FFF2-40B4-BE49-F238E27FC236}">
                <a16:creationId xmlns:a16="http://schemas.microsoft.com/office/drawing/2014/main" id="{2B6DD56A-FABF-A4D0-BA6B-DFC015F2200F}"/>
              </a:ext>
            </a:extLst>
          </p:cNvPr>
          <p:cNvSpPr txBox="1"/>
          <p:nvPr/>
        </p:nvSpPr>
        <p:spPr>
          <a:xfrm>
            <a:off x="546598" y="2482339"/>
            <a:ext cx="320118" cy="215444"/>
          </a:xfrm>
          <a:prstGeom prst="rect">
            <a:avLst/>
          </a:prstGeom>
          <a:solidFill>
            <a:srgbClr val="FFFFCC"/>
          </a:solidFill>
          <a:ln w="28575">
            <a:solidFill>
              <a:schemeClr val="tx1"/>
            </a:solidFill>
          </a:ln>
        </p:spPr>
        <p:txBody>
          <a:bodyPr wrap="square" lIns="91440" tIns="45720" rIns="91440" bIns="45720" rtlCol="0" anchor="t">
            <a:spAutoFit/>
          </a:bodyPr>
          <a:lstStyle/>
          <a:p>
            <a:pPr algn="ctr"/>
            <a:r>
              <a:rPr lang="de-DE" sz="800">
                <a:latin typeface="Calibri"/>
                <a:ea typeface="Calibri"/>
                <a:cs typeface="Calibri"/>
              </a:rPr>
              <a:t>23</a:t>
            </a:r>
            <a:endParaRPr lang="de-DE" sz="1400">
              <a:latin typeface="Calibri" panose="020F0502020204030204" pitchFamily="34" charset="0"/>
              <a:cs typeface="Calibri" panose="020F0502020204030204" pitchFamily="34" charset="0"/>
            </a:endParaRPr>
          </a:p>
        </p:txBody>
      </p:sp>
      <p:sp>
        <p:nvSpPr>
          <p:cNvPr id="30" name="Textfeld 23">
            <a:extLst>
              <a:ext uri="{FF2B5EF4-FFF2-40B4-BE49-F238E27FC236}">
                <a16:creationId xmlns:a16="http://schemas.microsoft.com/office/drawing/2014/main" id="{F1A77C37-98B8-5C6A-AE06-DCDBE23E1910}"/>
              </a:ext>
            </a:extLst>
          </p:cNvPr>
          <p:cNvSpPr txBox="1"/>
          <p:nvPr/>
        </p:nvSpPr>
        <p:spPr>
          <a:xfrm>
            <a:off x="546598" y="2718966"/>
            <a:ext cx="320118" cy="215444"/>
          </a:xfrm>
          <a:prstGeom prst="rect">
            <a:avLst/>
          </a:prstGeom>
          <a:solidFill>
            <a:srgbClr val="FFFFCC"/>
          </a:solidFill>
          <a:ln w="28575">
            <a:solidFill>
              <a:schemeClr val="tx1"/>
            </a:solidFill>
          </a:ln>
        </p:spPr>
        <p:txBody>
          <a:bodyPr wrap="square" lIns="91440" tIns="45720" rIns="91440" bIns="45720" rtlCol="0" anchor="t">
            <a:spAutoFit/>
          </a:bodyPr>
          <a:lstStyle/>
          <a:p>
            <a:pPr algn="ctr"/>
            <a:r>
              <a:rPr lang="de-DE" sz="800">
                <a:latin typeface="Calibri"/>
                <a:ea typeface="Calibri"/>
                <a:cs typeface="Calibri"/>
              </a:rPr>
              <a:t>24</a:t>
            </a:r>
            <a:endParaRPr lang="de-DE" sz="1400">
              <a:latin typeface="Calibri" panose="020F0502020204030204" pitchFamily="34" charset="0"/>
              <a:cs typeface="Calibri" panose="020F0502020204030204" pitchFamily="34" charset="0"/>
            </a:endParaRPr>
          </a:p>
        </p:txBody>
      </p:sp>
      <p:sp>
        <p:nvSpPr>
          <p:cNvPr id="2" name="Rechteck 1">
            <a:extLst>
              <a:ext uri="{FF2B5EF4-FFF2-40B4-BE49-F238E27FC236}">
                <a16:creationId xmlns:a16="http://schemas.microsoft.com/office/drawing/2014/main" id="{A1DBE814-32AD-4445-3C2C-E4EAC395E881}"/>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-60-</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02509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E452B545-F9AA-46E9-308E-640F0B11FFD9}"/>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5" name="Grafik 4">
            <a:extLst>
              <a:ext uri="{FF2B5EF4-FFF2-40B4-BE49-F238E27FC236}">
                <a16:creationId xmlns:a16="http://schemas.microsoft.com/office/drawing/2014/main" id="{65359C10-2874-B166-8218-050D0752B03B}"/>
              </a:ext>
            </a:extLst>
          </p:cNvPr>
          <p:cNvPicPr>
            <a:picLocks noChangeAspect="1"/>
          </p:cNvPicPr>
          <p:nvPr/>
        </p:nvPicPr>
        <p:blipFill>
          <a:blip r:embed="rId2"/>
          <a:stretch>
            <a:fillRect/>
          </a:stretch>
        </p:blipFill>
        <p:spPr>
          <a:xfrm>
            <a:off x="8512349" y="6306958"/>
            <a:ext cx="348769" cy="405300"/>
          </a:xfrm>
          <a:prstGeom prst="rect">
            <a:avLst/>
          </a:prstGeom>
        </p:spPr>
      </p:pic>
      <p:pic>
        <p:nvPicPr>
          <p:cNvPr id="6" name="Grafik 5">
            <a:extLst>
              <a:ext uri="{FF2B5EF4-FFF2-40B4-BE49-F238E27FC236}">
                <a16:creationId xmlns:a16="http://schemas.microsoft.com/office/drawing/2014/main" id="{CECFABCF-CF74-C78D-A7D7-D6C1B324DB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6653" y="331966"/>
            <a:ext cx="8614465" cy="545920"/>
          </a:xfrm>
          <a:prstGeom prst="rect">
            <a:avLst/>
          </a:prstGeom>
          <a:noFill/>
          <a:ln>
            <a:noFill/>
          </a:ln>
        </p:spPr>
      </p:pic>
      <p:pic>
        <p:nvPicPr>
          <p:cNvPr id="7" name="Grafik 6">
            <a:extLst>
              <a:ext uri="{FF2B5EF4-FFF2-40B4-BE49-F238E27FC236}">
                <a16:creationId xmlns:a16="http://schemas.microsoft.com/office/drawing/2014/main" id="{88B3AB17-2AE7-6046-8CC9-5966F16F1B2D}"/>
              </a:ext>
            </a:extLst>
          </p:cNvPr>
          <p:cNvPicPr>
            <a:picLocks noChangeAspect="1"/>
          </p:cNvPicPr>
          <p:nvPr/>
        </p:nvPicPr>
        <p:blipFill>
          <a:blip r:embed="rId4"/>
          <a:srcRect t="28611" r="745"/>
          <a:stretch>
            <a:fillRect/>
          </a:stretch>
        </p:blipFill>
        <p:spPr>
          <a:xfrm>
            <a:off x="89800" y="1151940"/>
            <a:ext cx="9054200" cy="3179862"/>
          </a:xfrm>
          <a:prstGeom prst="rect">
            <a:avLst/>
          </a:prstGeom>
        </p:spPr>
      </p:pic>
      <p:sp>
        <p:nvSpPr>
          <p:cNvPr id="26" name="Textfeld 25">
            <a:extLst>
              <a:ext uri="{FF2B5EF4-FFF2-40B4-BE49-F238E27FC236}">
                <a16:creationId xmlns:a16="http://schemas.microsoft.com/office/drawing/2014/main" id="{239A9517-EDD8-FD3D-30E4-460E2FC9E272}"/>
              </a:ext>
            </a:extLst>
          </p:cNvPr>
          <p:cNvSpPr txBox="1"/>
          <p:nvPr/>
        </p:nvSpPr>
        <p:spPr>
          <a:xfrm>
            <a:off x="746660" y="4327031"/>
            <a:ext cx="7776487" cy="430887"/>
          </a:xfrm>
          <a:prstGeom prst="rect">
            <a:avLst/>
          </a:prstGeom>
          <a:solidFill>
            <a:srgbClr val="FFFFCC"/>
          </a:solidFill>
        </p:spPr>
        <p:txBody>
          <a:bodyPr wrap="square" lIns="91440" tIns="45720" rIns="91440" bIns="45720" rtlCol="0" anchor="t">
            <a:spAutoFit/>
          </a:bodyPr>
          <a:lstStyle/>
          <a:p>
            <a:r>
              <a:rPr lang="de-DE" sz="1100">
                <a:latin typeface="Calibri"/>
                <a:ea typeface="Calibri"/>
                <a:cs typeface="Calibri"/>
              </a:rPr>
              <a:t>Geben Sie hier an, ob es sich um </a:t>
            </a:r>
            <a:r>
              <a:rPr lang="de-DE" sz="1100" b="1">
                <a:solidFill>
                  <a:srgbClr val="C00000"/>
                </a:solidFill>
                <a:latin typeface="Calibri"/>
                <a:ea typeface="Calibri"/>
                <a:cs typeface="Calibri"/>
              </a:rPr>
              <a:t>eine </a:t>
            </a:r>
            <a:r>
              <a:rPr lang="de-DE" sz="1100" b="1" u="sng">
                <a:solidFill>
                  <a:srgbClr val="C00000"/>
                </a:solidFill>
                <a:latin typeface="Calibri"/>
                <a:ea typeface="Calibri"/>
                <a:cs typeface="Calibri"/>
              </a:rPr>
              <a:t>nicht</a:t>
            </a:r>
            <a:r>
              <a:rPr lang="de-DE" sz="1100" b="1">
                <a:solidFill>
                  <a:srgbClr val="C00000"/>
                </a:solidFill>
                <a:latin typeface="Calibri"/>
                <a:ea typeface="Calibri"/>
                <a:cs typeface="Calibri"/>
              </a:rPr>
              <a:t> gewerbliche Körperschaft </a:t>
            </a:r>
            <a:r>
              <a:rPr lang="de-DE" sz="1100">
                <a:latin typeface="Calibri"/>
                <a:ea typeface="Calibri"/>
                <a:cs typeface="Calibri"/>
              </a:rPr>
              <a:t>handelt (</a:t>
            </a:r>
            <a:r>
              <a:rPr lang="de-DE" sz="1100" b="1" err="1">
                <a:solidFill>
                  <a:srgbClr val="C00000"/>
                </a:solidFill>
                <a:latin typeface="Calibri"/>
                <a:ea typeface="Calibri"/>
                <a:cs typeface="Calibri"/>
              </a:rPr>
              <a:t>sì</a:t>
            </a:r>
            <a:r>
              <a:rPr lang="de-DE" sz="1100">
                <a:latin typeface="Calibri"/>
                <a:ea typeface="Calibri"/>
                <a:cs typeface="Calibri"/>
              </a:rPr>
              <a:t>) oder nicht (</a:t>
            </a:r>
            <a:r>
              <a:rPr lang="de-DE" sz="1100" err="1">
                <a:latin typeface="Calibri"/>
                <a:ea typeface="Calibri"/>
                <a:cs typeface="Calibri"/>
              </a:rPr>
              <a:t>no</a:t>
            </a:r>
            <a:r>
              <a:rPr lang="de-DE" sz="1100">
                <a:latin typeface="Calibri"/>
                <a:ea typeface="Calibri"/>
                <a:cs typeface="Calibri"/>
              </a:rPr>
              <a:t>). Achtung: gewerbliche Körperschaften können nicht in das </a:t>
            </a:r>
            <a:r>
              <a:rPr lang="de-DE" sz="1100" err="1">
                <a:latin typeface="Calibri"/>
                <a:ea typeface="Calibri"/>
                <a:cs typeface="Calibri"/>
              </a:rPr>
              <a:t>Runts</a:t>
            </a:r>
            <a:r>
              <a:rPr lang="de-DE" sz="1100">
                <a:latin typeface="Calibri"/>
                <a:ea typeface="Calibri"/>
                <a:cs typeface="Calibri"/>
              </a:rPr>
              <a:t> eingetragen sein.</a:t>
            </a:r>
            <a:endParaRPr lang="de-DE" sz="1100">
              <a:latin typeface="Calibri" panose="020F0502020204030204" pitchFamily="34" charset="0"/>
              <a:cs typeface="Calibri" panose="020F0502020204030204" pitchFamily="34" charset="0"/>
            </a:endParaRPr>
          </a:p>
        </p:txBody>
      </p:sp>
      <p:sp>
        <p:nvSpPr>
          <p:cNvPr id="27" name="Textfeld 23">
            <a:extLst>
              <a:ext uri="{FF2B5EF4-FFF2-40B4-BE49-F238E27FC236}">
                <a16:creationId xmlns:a16="http://schemas.microsoft.com/office/drawing/2014/main" id="{98EE4FE8-C93E-693D-FFE0-6E9D8BED48A2}"/>
              </a:ext>
            </a:extLst>
          </p:cNvPr>
          <p:cNvSpPr txBox="1"/>
          <p:nvPr/>
        </p:nvSpPr>
        <p:spPr>
          <a:xfrm>
            <a:off x="284021" y="4350020"/>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algn="ctr"/>
            <a:r>
              <a:rPr lang="de-DE" sz="1400">
                <a:latin typeface="Calibri"/>
                <a:ea typeface="Calibri"/>
                <a:cs typeface="Calibri"/>
              </a:rPr>
              <a:t>25</a:t>
            </a:r>
            <a:endParaRPr lang="de-DE" sz="1400">
              <a:latin typeface="Calibri" panose="020F0502020204030204" pitchFamily="34" charset="0"/>
              <a:cs typeface="Calibri" panose="020F0502020204030204" pitchFamily="34" charset="0"/>
            </a:endParaRPr>
          </a:p>
        </p:txBody>
      </p:sp>
      <p:sp>
        <p:nvSpPr>
          <p:cNvPr id="28" name="Textfeld 27">
            <a:extLst>
              <a:ext uri="{FF2B5EF4-FFF2-40B4-BE49-F238E27FC236}">
                <a16:creationId xmlns:a16="http://schemas.microsoft.com/office/drawing/2014/main" id="{F066401A-726A-B1B4-7E41-1A0B5A655274}"/>
              </a:ext>
            </a:extLst>
          </p:cNvPr>
          <p:cNvSpPr txBox="1"/>
          <p:nvPr/>
        </p:nvSpPr>
        <p:spPr>
          <a:xfrm>
            <a:off x="288177" y="4804232"/>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algn="ctr"/>
            <a:r>
              <a:rPr lang="de-DE" sz="1400">
                <a:latin typeface="Calibri"/>
                <a:ea typeface="Calibri"/>
                <a:cs typeface="Calibri"/>
              </a:rPr>
              <a:t>26</a:t>
            </a:r>
            <a:endParaRPr lang="de-DE" sz="1400">
              <a:latin typeface="Calibri" panose="020F0502020204030204" pitchFamily="34" charset="0"/>
              <a:cs typeface="Calibri" panose="020F0502020204030204" pitchFamily="34" charset="0"/>
            </a:endParaRPr>
          </a:p>
        </p:txBody>
      </p:sp>
      <p:sp>
        <p:nvSpPr>
          <p:cNvPr id="29" name="Textfeld 28">
            <a:extLst>
              <a:ext uri="{FF2B5EF4-FFF2-40B4-BE49-F238E27FC236}">
                <a16:creationId xmlns:a16="http://schemas.microsoft.com/office/drawing/2014/main" id="{1FF274DC-0032-E935-FCFF-0E3935160378}"/>
              </a:ext>
            </a:extLst>
          </p:cNvPr>
          <p:cNvSpPr txBox="1"/>
          <p:nvPr/>
        </p:nvSpPr>
        <p:spPr>
          <a:xfrm>
            <a:off x="734214" y="4784619"/>
            <a:ext cx="7782291" cy="430887"/>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Geben Sie hier die </a:t>
            </a:r>
            <a:r>
              <a:rPr lang="de-DE" sz="1100" b="1">
                <a:solidFill>
                  <a:srgbClr val="C00000"/>
                </a:solidFill>
                <a:latin typeface="Calibri" panose="020F0502020204030204" pitchFamily="34" charset="0"/>
                <a:cs typeface="Calibri" panose="020F0502020204030204" pitchFamily="34" charset="0"/>
              </a:rPr>
              <a:t>Tätigkeiten von allgemeinem Interesse </a:t>
            </a:r>
            <a:r>
              <a:rPr lang="de-DE" sz="1100">
                <a:latin typeface="Calibri" panose="020F0502020204030204" pitchFamily="34" charset="0"/>
                <a:cs typeface="Calibri" panose="020F0502020204030204" pitchFamily="34" charset="0"/>
              </a:rPr>
              <a:t>an, die vom Verein ausgeübt werden (die hier ausgewählten Tätigkeiten müssen auch im Statut stehen).</a:t>
            </a:r>
          </a:p>
        </p:txBody>
      </p:sp>
      <p:sp>
        <p:nvSpPr>
          <p:cNvPr id="30" name="Textfeld 23">
            <a:extLst>
              <a:ext uri="{FF2B5EF4-FFF2-40B4-BE49-F238E27FC236}">
                <a16:creationId xmlns:a16="http://schemas.microsoft.com/office/drawing/2014/main" id="{946DAA4A-0096-4EB3-997B-309B3BB0F3FF}"/>
              </a:ext>
            </a:extLst>
          </p:cNvPr>
          <p:cNvSpPr txBox="1"/>
          <p:nvPr/>
        </p:nvSpPr>
        <p:spPr>
          <a:xfrm>
            <a:off x="290897" y="5268884"/>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algn="ctr"/>
            <a:r>
              <a:rPr lang="de-DE" sz="1400">
                <a:latin typeface="Calibri"/>
                <a:ea typeface="Calibri"/>
                <a:cs typeface="Calibri"/>
              </a:rPr>
              <a:t>27</a:t>
            </a:r>
            <a:endParaRPr lang="de-DE" sz="1400">
              <a:latin typeface="Calibri" panose="020F0502020204030204" pitchFamily="34" charset="0"/>
              <a:cs typeface="Calibri" panose="020F0502020204030204" pitchFamily="34" charset="0"/>
            </a:endParaRPr>
          </a:p>
        </p:txBody>
      </p:sp>
      <p:sp>
        <p:nvSpPr>
          <p:cNvPr id="31" name="Textfeld 30">
            <a:extLst>
              <a:ext uri="{FF2B5EF4-FFF2-40B4-BE49-F238E27FC236}">
                <a16:creationId xmlns:a16="http://schemas.microsoft.com/office/drawing/2014/main" id="{D6A22C9B-7C4E-0EB3-F771-8615AF9401B2}"/>
              </a:ext>
            </a:extLst>
          </p:cNvPr>
          <p:cNvSpPr txBox="1"/>
          <p:nvPr/>
        </p:nvSpPr>
        <p:spPr>
          <a:xfrm>
            <a:off x="1281470" y="5295287"/>
            <a:ext cx="5933977" cy="261610"/>
          </a:xfrm>
          <a:prstGeom prst="rect">
            <a:avLst/>
          </a:prstGeom>
          <a:solidFill>
            <a:srgbClr val="FFFFCC"/>
          </a:solidFill>
        </p:spPr>
        <p:txBody>
          <a:bodyPr wrap="square" lIns="91440" tIns="45720" rIns="91440" bIns="45720" rtlCol="0" anchor="t">
            <a:spAutoFit/>
          </a:bodyPr>
          <a:lstStyle/>
          <a:p>
            <a:r>
              <a:rPr lang="de-DE" sz="1100">
                <a:latin typeface="Calibri"/>
                <a:ea typeface="Calibri"/>
                <a:cs typeface="Calibri"/>
              </a:rPr>
              <a:t>Diese Informationen werden für </a:t>
            </a:r>
            <a:r>
              <a:rPr lang="de-DE" sz="1100" b="1">
                <a:solidFill>
                  <a:srgbClr val="C00000"/>
                </a:solidFill>
                <a:latin typeface="Calibri"/>
                <a:ea typeface="Calibri"/>
                <a:cs typeface="Calibri"/>
              </a:rPr>
              <a:t>statistische Zwecke </a:t>
            </a:r>
            <a:r>
              <a:rPr lang="de-DE" sz="1100">
                <a:latin typeface="Calibri"/>
                <a:ea typeface="Calibri"/>
                <a:cs typeface="Calibri"/>
              </a:rPr>
              <a:t>erhoben; wählen Sie die passenden Kodizes aus.</a:t>
            </a:r>
            <a:endParaRPr lang="de-DE" sz="1100">
              <a:latin typeface="Calibri" panose="020F0502020204030204" pitchFamily="34" charset="0"/>
              <a:cs typeface="Calibri" panose="020F0502020204030204" pitchFamily="34" charset="0"/>
            </a:endParaRPr>
          </a:p>
        </p:txBody>
      </p:sp>
      <p:sp>
        <p:nvSpPr>
          <p:cNvPr id="32" name="Textfeld 23">
            <a:extLst>
              <a:ext uri="{FF2B5EF4-FFF2-40B4-BE49-F238E27FC236}">
                <a16:creationId xmlns:a16="http://schemas.microsoft.com/office/drawing/2014/main" id="{F5844EF3-D831-A519-0C0C-C3242F7065C8}"/>
              </a:ext>
            </a:extLst>
          </p:cNvPr>
          <p:cNvSpPr txBox="1"/>
          <p:nvPr/>
        </p:nvSpPr>
        <p:spPr>
          <a:xfrm>
            <a:off x="91540" y="1779606"/>
            <a:ext cx="281012" cy="200055"/>
          </a:xfrm>
          <a:prstGeom prst="rect">
            <a:avLst/>
          </a:prstGeom>
          <a:solidFill>
            <a:srgbClr val="FFFFCC"/>
          </a:solidFill>
          <a:ln w="28575">
            <a:solidFill>
              <a:schemeClr val="tx1"/>
            </a:solidFill>
          </a:ln>
        </p:spPr>
        <p:txBody>
          <a:bodyPr wrap="square" lIns="91440" tIns="45720" rIns="91440" bIns="45720" rtlCol="0" anchor="t">
            <a:spAutoFit/>
          </a:bodyPr>
          <a:lstStyle/>
          <a:p>
            <a:pPr algn="ctr"/>
            <a:r>
              <a:rPr lang="de-DE" sz="700">
                <a:latin typeface="Calibri"/>
                <a:ea typeface="Calibri"/>
                <a:cs typeface="Calibri"/>
              </a:rPr>
              <a:t>26</a:t>
            </a:r>
            <a:endParaRPr lang="de-DE" sz="1100">
              <a:latin typeface="Calibri" panose="020F0502020204030204" pitchFamily="34" charset="0"/>
              <a:cs typeface="Calibri" panose="020F0502020204030204" pitchFamily="34" charset="0"/>
            </a:endParaRPr>
          </a:p>
        </p:txBody>
      </p:sp>
      <p:sp>
        <p:nvSpPr>
          <p:cNvPr id="33" name="Textfeld 23">
            <a:extLst>
              <a:ext uri="{FF2B5EF4-FFF2-40B4-BE49-F238E27FC236}">
                <a16:creationId xmlns:a16="http://schemas.microsoft.com/office/drawing/2014/main" id="{8DF70FE6-9E61-AF47-29F2-BDC31EA8C5EF}"/>
              </a:ext>
            </a:extLst>
          </p:cNvPr>
          <p:cNvSpPr txBox="1"/>
          <p:nvPr/>
        </p:nvSpPr>
        <p:spPr>
          <a:xfrm>
            <a:off x="91540" y="1567392"/>
            <a:ext cx="281012" cy="200055"/>
          </a:xfrm>
          <a:prstGeom prst="rect">
            <a:avLst/>
          </a:prstGeom>
          <a:solidFill>
            <a:srgbClr val="FFFFCC"/>
          </a:solidFill>
          <a:ln w="28575">
            <a:solidFill>
              <a:schemeClr val="tx1"/>
            </a:solidFill>
          </a:ln>
        </p:spPr>
        <p:txBody>
          <a:bodyPr wrap="square" lIns="91440" tIns="45720" rIns="91440" bIns="45720" rtlCol="0" anchor="t">
            <a:spAutoFit/>
          </a:bodyPr>
          <a:lstStyle/>
          <a:p>
            <a:pPr algn="ctr"/>
            <a:r>
              <a:rPr lang="de-DE" sz="700">
                <a:latin typeface="Calibri"/>
                <a:ea typeface="Calibri"/>
                <a:cs typeface="Calibri"/>
              </a:rPr>
              <a:t>25</a:t>
            </a:r>
            <a:endParaRPr lang="de-DE" sz="1100">
              <a:latin typeface="Calibri" panose="020F0502020204030204" pitchFamily="34" charset="0"/>
              <a:cs typeface="Calibri" panose="020F0502020204030204" pitchFamily="34" charset="0"/>
            </a:endParaRPr>
          </a:p>
        </p:txBody>
      </p:sp>
      <p:sp>
        <p:nvSpPr>
          <p:cNvPr id="34" name="Textfeld 23">
            <a:extLst>
              <a:ext uri="{FF2B5EF4-FFF2-40B4-BE49-F238E27FC236}">
                <a16:creationId xmlns:a16="http://schemas.microsoft.com/office/drawing/2014/main" id="{64FA981D-34AC-D339-C43B-5F41BD96DDCD}"/>
              </a:ext>
            </a:extLst>
          </p:cNvPr>
          <p:cNvSpPr txBox="1"/>
          <p:nvPr/>
        </p:nvSpPr>
        <p:spPr>
          <a:xfrm>
            <a:off x="91540" y="2414016"/>
            <a:ext cx="281012" cy="200055"/>
          </a:xfrm>
          <a:prstGeom prst="rect">
            <a:avLst/>
          </a:prstGeom>
          <a:solidFill>
            <a:srgbClr val="FFFFCC"/>
          </a:solidFill>
          <a:ln w="28575">
            <a:solidFill>
              <a:schemeClr val="tx1"/>
            </a:solidFill>
          </a:ln>
        </p:spPr>
        <p:txBody>
          <a:bodyPr wrap="square" lIns="91440" tIns="45720" rIns="91440" bIns="45720" rtlCol="0" anchor="t">
            <a:spAutoFit/>
          </a:bodyPr>
          <a:lstStyle/>
          <a:p>
            <a:pPr algn="ctr"/>
            <a:r>
              <a:rPr lang="de-DE" sz="700">
                <a:latin typeface="Calibri"/>
                <a:ea typeface="Calibri"/>
                <a:cs typeface="Calibri"/>
              </a:rPr>
              <a:t>27</a:t>
            </a:r>
            <a:endParaRPr lang="de-DE" sz="1100">
              <a:latin typeface="Calibri" panose="020F0502020204030204" pitchFamily="34" charset="0"/>
              <a:cs typeface="Calibri" panose="020F0502020204030204" pitchFamily="34" charset="0"/>
            </a:endParaRPr>
          </a:p>
        </p:txBody>
      </p:sp>
      <p:sp>
        <p:nvSpPr>
          <p:cNvPr id="35" name="Textfeld 23">
            <a:extLst>
              <a:ext uri="{FF2B5EF4-FFF2-40B4-BE49-F238E27FC236}">
                <a16:creationId xmlns:a16="http://schemas.microsoft.com/office/drawing/2014/main" id="{54834B40-2B84-4912-C746-B1A2D3F59ADE}"/>
              </a:ext>
            </a:extLst>
          </p:cNvPr>
          <p:cNvSpPr txBox="1"/>
          <p:nvPr/>
        </p:nvSpPr>
        <p:spPr>
          <a:xfrm>
            <a:off x="91540" y="2657035"/>
            <a:ext cx="281012" cy="200055"/>
          </a:xfrm>
          <a:prstGeom prst="rect">
            <a:avLst/>
          </a:prstGeom>
          <a:solidFill>
            <a:srgbClr val="FFFFCC"/>
          </a:solidFill>
          <a:ln w="28575">
            <a:solidFill>
              <a:schemeClr val="tx1"/>
            </a:solidFill>
          </a:ln>
        </p:spPr>
        <p:txBody>
          <a:bodyPr wrap="square" lIns="91440" tIns="45720" rIns="91440" bIns="45720" rtlCol="0" anchor="t">
            <a:spAutoFit/>
          </a:bodyPr>
          <a:lstStyle/>
          <a:p>
            <a:pPr algn="ctr"/>
            <a:r>
              <a:rPr lang="de-DE" sz="700">
                <a:latin typeface="Calibri"/>
                <a:cs typeface="Calibri"/>
              </a:rPr>
              <a:t>28</a:t>
            </a:r>
            <a:endParaRPr lang="de-DE" sz="1100">
              <a:latin typeface="Calibri" panose="020F0502020204030204" pitchFamily="34" charset="0"/>
              <a:cs typeface="Calibri" panose="020F0502020204030204" pitchFamily="34" charset="0"/>
            </a:endParaRPr>
          </a:p>
        </p:txBody>
      </p:sp>
      <p:sp>
        <p:nvSpPr>
          <p:cNvPr id="36" name="Textfeld 23">
            <a:extLst>
              <a:ext uri="{FF2B5EF4-FFF2-40B4-BE49-F238E27FC236}">
                <a16:creationId xmlns:a16="http://schemas.microsoft.com/office/drawing/2014/main" id="{2C11A58F-0A59-8618-B464-037BC1BE1F5D}"/>
              </a:ext>
            </a:extLst>
          </p:cNvPr>
          <p:cNvSpPr txBox="1"/>
          <p:nvPr/>
        </p:nvSpPr>
        <p:spPr>
          <a:xfrm>
            <a:off x="90596" y="2898370"/>
            <a:ext cx="281012" cy="200055"/>
          </a:xfrm>
          <a:prstGeom prst="rect">
            <a:avLst/>
          </a:prstGeom>
          <a:solidFill>
            <a:srgbClr val="FFFFCC"/>
          </a:solidFill>
          <a:ln w="28575">
            <a:solidFill>
              <a:schemeClr val="tx1"/>
            </a:solidFill>
          </a:ln>
        </p:spPr>
        <p:txBody>
          <a:bodyPr wrap="square" lIns="91440" tIns="45720" rIns="91440" bIns="45720" rtlCol="0" anchor="t">
            <a:spAutoFit/>
          </a:bodyPr>
          <a:lstStyle/>
          <a:p>
            <a:pPr algn="ctr"/>
            <a:r>
              <a:rPr lang="de-DE" sz="700">
                <a:latin typeface="Calibri"/>
                <a:cs typeface="Calibri"/>
              </a:rPr>
              <a:t>29</a:t>
            </a:r>
            <a:endParaRPr lang="de-DE" sz="1100">
              <a:latin typeface="Calibri" panose="020F0502020204030204" pitchFamily="34" charset="0"/>
              <a:cs typeface="Calibri" panose="020F0502020204030204" pitchFamily="34" charset="0"/>
            </a:endParaRPr>
          </a:p>
        </p:txBody>
      </p:sp>
      <p:sp>
        <p:nvSpPr>
          <p:cNvPr id="37" name="Textfeld 23">
            <a:extLst>
              <a:ext uri="{FF2B5EF4-FFF2-40B4-BE49-F238E27FC236}">
                <a16:creationId xmlns:a16="http://schemas.microsoft.com/office/drawing/2014/main" id="{062E0C98-7F69-22A4-6A0B-4652ED79B152}"/>
              </a:ext>
            </a:extLst>
          </p:cNvPr>
          <p:cNvSpPr txBox="1"/>
          <p:nvPr/>
        </p:nvSpPr>
        <p:spPr>
          <a:xfrm>
            <a:off x="786183" y="5268884"/>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algn="ctr"/>
            <a:r>
              <a:rPr lang="de-DE" sz="1400">
                <a:latin typeface="Calibri" panose="020F0502020204030204" pitchFamily="34" charset="0"/>
                <a:cs typeface="Calibri" panose="020F0502020204030204" pitchFamily="34" charset="0"/>
              </a:rPr>
              <a:t>28</a:t>
            </a:r>
          </a:p>
        </p:txBody>
      </p:sp>
      <p:sp>
        <p:nvSpPr>
          <p:cNvPr id="38" name="Textfeld 23">
            <a:extLst>
              <a:ext uri="{FF2B5EF4-FFF2-40B4-BE49-F238E27FC236}">
                <a16:creationId xmlns:a16="http://schemas.microsoft.com/office/drawing/2014/main" id="{671B3AE3-1EB4-1D23-BB37-18FC1784C5D3}"/>
              </a:ext>
            </a:extLst>
          </p:cNvPr>
          <p:cNvSpPr txBox="1"/>
          <p:nvPr/>
        </p:nvSpPr>
        <p:spPr>
          <a:xfrm>
            <a:off x="290897" y="5747146"/>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algn="ctr"/>
            <a:r>
              <a:rPr lang="de-DE" sz="1400">
                <a:latin typeface="Calibri"/>
                <a:cs typeface="Calibri"/>
              </a:rPr>
              <a:t>29</a:t>
            </a:r>
            <a:endParaRPr lang="de-DE" sz="1400">
              <a:latin typeface="Calibri" panose="020F0502020204030204" pitchFamily="34" charset="0"/>
              <a:cs typeface="Calibri" panose="020F0502020204030204" pitchFamily="34" charset="0"/>
            </a:endParaRPr>
          </a:p>
        </p:txBody>
      </p:sp>
      <p:sp>
        <p:nvSpPr>
          <p:cNvPr id="39" name="Textfeld 38">
            <a:extLst>
              <a:ext uri="{FF2B5EF4-FFF2-40B4-BE49-F238E27FC236}">
                <a16:creationId xmlns:a16="http://schemas.microsoft.com/office/drawing/2014/main" id="{141D6EA5-D298-64E1-94A8-E4572A4F3A6B}"/>
              </a:ext>
            </a:extLst>
          </p:cNvPr>
          <p:cNvSpPr txBox="1"/>
          <p:nvPr/>
        </p:nvSpPr>
        <p:spPr>
          <a:xfrm>
            <a:off x="813183" y="5697748"/>
            <a:ext cx="7004937" cy="430887"/>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Geben Sie hier an, ob in Ihrem Statut vorgesehen ist, dass der Verein </a:t>
            </a:r>
            <a:r>
              <a:rPr lang="de-DE" sz="1100" b="1">
                <a:solidFill>
                  <a:srgbClr val="C00000"/>
                </a:solidFill>
                <a:latin typeface="Calibri" panose="020F0502020204030204" pitchFamily="34" charset="0"/>
                <a:cs typeface="Calibri" panose="020F0502020204030204" pitchFamily="34" charset="0"/>
              </a:rPr>
              <a:t>weitere Tätigkeiten </a:t>
            </a:r>
            <a:r>
              <a:rPr lang="de-DE" sz="1100">
                <a:latin typeface="Calibri" panose="020F0502020204030204" pitchFamily="34" charset="0"/>
                <a:cs typeface="Calibri" panose="020F0502020204030204" pitchFamily="34" charset="0"/>
              </a:rPr>
              <a:t>(Art. 6 </a:t>
            </a:r>
            <a:r>
              <a:rPr lang="de-DE" sz="1100" err="1">
                <a:latin typeface="Calibri" panose="020F0502020204030204" pitchFamily="34" charset="0"/>
                <a:cs typeface="Calibri" panose="020F0502020204030204" pitchFamily="34" charset="0"/>
              </a:rPr>
              <a:t>GvD</a:t>
            </a:r>
            <a:r>
              <a:rPr lang="de-DE" sz="1100">
                <a:latin typeface="Calibri" panose="020F0502020204030204" pitchFamily="34" charset="0"/>
                <a:cs typeface="Calibri" panose="020F0502020204030204" pitchFamily="34" charset="0"/>
              </a:rPr>
              <a:t> 117/2017) ausüben kann.</a:t>
            </a:r>
          </a:p>
        </p:txBody>
      </p:sp>
      <p:pic>
        <p:nvPicPr>
          <p:cNvPr id="2" name="Grafik 1">
            <a:extLst>
              <a:ext uri="{FF2B5EF4-FFF2-40B4-BE49-F238E27FC236}">
                <a16:creationId xmlns:a16="http://schemas.microsoft.com/office/drawing/2014/main" id="{66805AA9-FCA7-8CC1-62C7-890A39DA0A53}"/>
              </a:ext>
            </a:extLst>
          </p:cNvPr>
          <p:cNvPicPr>
            <a:picLocks noChangeAspect="1"/>
          </p:cNvPicPr>
          <p:nvPr/>
        </p:nvPicPr>
        <p:blipFill rotWithShape="1">
          <a:blip r:embed="rId3">
            <a:extLst>
              <a:ext uri="{28A0092B-C50C-407E-A947-70E740481C1C}">
                <a14:useLocalDpi xmlns:a14="http://schemas.microsoft.com/office/drawing/2010/main" val="0"/>
              </a:ext>
            </a:extLst>
          </a:blip>
          <a:srcRect t="10885" r="89090" b="13112"/>
          <a:stretch>
            <a:fillRect/>
          </a:stretch>
        </p:blipFill>
        <p:spPr bwMode="auto">
          <a:xfrm>
            <a:off x="325506" y="332179"/>
            <a:ext cx="1194797" cy="527489"/>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3" name="Rechteck 2">
            <a:extLst>
              <a:ext uri="{FF2B5EF4-FFF2-40B4-BE49-F238E27FC236}">
                <a16:creationId xmlns:a16="http://schemas.microsoft.com/office/drawing/2014/main" id="{59FFA157-EEB7-FE03-838A-D5E28914DD7B}"/>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-61-</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14803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4D7C6-6112-DC69-2E58-35B4B0D63B7F}"/>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C08893B3-C830-5F85-C05E-30B0E814B22D}"/>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3" name="Grafik 2">
            <a:extLst>
              <a:ext uri="{FF2B5EF4-FFF2-40B4-BE49-F238E27FC236}">
                <a16:creationId xmlns:a16="http://schemas.microsoft.com/office/drawing/2014/main" id="{F1BF2B2F-30BC-ADFC-E587-AEB021A932DA}"/>
              </a:ext>
            </a:extLst>
          </p:cNvPr>
          <p:cNvPicPr>
            <a:picLocks noChangeAspect="1"/>
          </p:cNvPicPr>
          <p:nvPr/>
        </p:nvPicPr>
        <p:blipFill>
          <a:blip r:embed="rId2"/>
          <a:stretch>
            <a:fillRect/>
          </a:stretch>
        </p:blipFill>
        <p:spPr>
          <a:xfrm>
            <a:off x="348830" y="1058412"/>
            <a:ext cx="8446339" cy="3360038"/>
          </a:xfrm>
          <a:prstGeom prst="rect">
            <a:avLst/>
          </a:prstGeom>
        </p:spPr>
      </p:pic>
      <p:pic>
        <p:nvPicPr>
          <p:cNvPr id="1026" name="Picture 2">
            <a:extLst>
              <a:ext uri="{FF2B5EF4-FFF2-40B4-BE49-F238E27FC236}">
                <a16:creationId xmlns:a16="http://schemas.microsoft.com/office/drawing/2014/main" id="{F208B862-337B-870E-BF5A-96027E088C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pic>
        <p:nvPicPr>
          <p:cNvPr id="25" name="Grafik 24">
            <a:extLst>
              <a:ext uri="{FF2B5EF4-FFF2-40B4-BE49-F238E27FC236}">
                <a16:creationId xmlns:a16="http://schemas.microsoft.com/office/drawing/2014/main" id="{62189AE2-F459-50D1-E374-36650AE5BF3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6653" y="331966"/>
            <a:ext cx="8614465" cy="545920"/>
          </a:xfrm>
          <a:prstGeom prst="rect">
            <a:avLst/>
          </a:prstGeom>
          <a:noFill/>
          <a:ln>
            <a:noFill/>
          </a:ln>
        </p:spPr>
      </p:pic>
      <p:pic>
        <p:nvPicPr>
          <p:cNvPr id="26" name="Grafik 25">
            <a:extLst>
              <a:ext uri="{FF2B5EF4-FFF2-40B4-BE49-F238E27FC236}">
                <a16:creationId xmlns:a16="http://schemas.microsoft.com/office/drawing/2014/main" id="{5A3F8B49-8EA6-03D1-F0E0-0DD89168EF92}"/>
              </a:ext>
            </a:extLst>
          </p:cNvPr>
          <p:cNvPicPr>
            <a:picLocks noChangeAspect="1"/>
          </p:cNvPicPr>
          <p:nvPr/>
        </p:nvPicPr>
        <p:blipFill rotWithShape="1">
          <a:blip r:embed="rId4">
            <a:extLst>
              <a:ext uri="{28A0092B-C50C-407E-A947-70E740481C1C}">
                <a14:useLocalDpi xmlns:a14="http://schemas.microsoft.com/office/drawing/2010/main" val="0"/>
              </a:ext>
            </a:extLst>
          </a:blip>
          <a:srcRect t="10885" r="89090" b="13112"/>
          <a:stretch>
            <a:fillRect/>
          </a:stretch>
        </p:blipFill>
        <p:spPr bwMode="auto">
          <a:xfrm>
            <a:off x="325506" y="332179"/>
            <a:ext cx="1194797" cy="527489"/>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27" name="Ellipse 26636">
            <a:extLst>
              <a:ext uri="{FF2B5EF4-FFF2-40B4-BE49-F238E27FC236}">
                <a16:creationId xmlns:a16="http://schemas.microsoft.com/office/drawing/2014/main" id="{6ED5F3EE-8C70-2011-4483-2A5E0E44E9DF}"/>
              </a:ext>
            </a:extLst>
          </p:cNvPr>
          <p:cNvSpPr/>
          <p:nvPr/>
        </p:nvSpPr>
        <p:spPr bwMode="auto">
          <a:xfrm>
            <a:off x="320548" y="2683521"/>
            <a:ext cx="1941884" cy="338647"/>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8" name="Textfeld 23">
            <a:extLst>
              <a:ext uri="{FF2B5EF4-FFF2-40B4-BE49-F238E27FC236}">
                <a16:creationId xmlns:a16="http://schemas.microsoft.com/office/drawing/2014/main" id="{0DB9914E-6472-7EEC-0F92-27BA68E7E4C6}"/>
              </a:ext>
            </a:extLst>
          </p:cNvPr>
          <p:cNvSpPr txBox="1"/>
          <p:nvPr/>
        </p:nvSpPr>
        <p:spPr>
          <a:xfrm>
            <a:off x="2384179" y="2668690"/>
            <a:ext cx="333720" cy="261610"/>
          </a:xfrm>
          <a:prstGeom prst="rect">
            <a:avLst/>
          </a:prstGeom>
          <a:solidFill>
            <a:srgbClr val="FFFFCC"/>
          </a:solidFill>
          <a:ln w="28575">
            <a:solidFill>
              <a:schemeClr val="tx1"/>
            </a:solidFill>
          </a:ln>
        </p:spPr>
        <p:txBody>
          <a:bodyPr wrap="square" lIns="91440" tIns="45720" rIns="91440" bIns="45720" rtlCol="0" anchor="t">
            <a:spAutoFit/>
          </a:bodyPr>
          <a:lstStyle/>
          <a:p>
            <a:pPr algn="ctr"/>
            <a:r>
              <a:rPr lang="de-DE" sz="1100">
                <a:latin typeface="Calibri"/>
                <a:ea typeface="Calibri"/>
                <a:cs typeface="Calibri"/>
              </a:rPr>
              <a:t>30</a:t>
            </a:r>
            <a:endParaRPr lang="de-DE" sz="1100">
              <a:latin typeface="Calibri" panose="020F0502020204030204" pitchFamily="34" charset="0"/>
              <a:cs typeface="Calibri" panose="020F0502020204030204" pitchFamily="34" charset="0"/>
            </a:endParaRPr>
          </a:p>
        </p:txBody>
      </p:sp>
      <p:sp>
        <p:nvSpPr>
          <p:cNvPr id="29" name="Textfeld 23">
            <a:extLst>
              <a:ext uri="{FF2B5EF4-FFF2-40B4-BE49-F238E27FC236}">
                <a16:creationId xmlns:a16="http://schemas.microsoft.com/office/drawing/2014/main" id="{89D8E50E-EAAC-F457-D180-9A176A3FC92A}"/>
              </a:ext>
            </a:extLst>
          </p:cNvPr>
          <p:cNvSpPr txBox="1"/>
          <p:nvPr/>
        </p:nvSpPr>
        <p:spPr>
          <a:xfrm>
            <a:off x="101314" y="3185888"/>
            <a:ext cx="333720" cy="253916"/>
          </a:xfrm>
          <a:prstGeom prst="rect">
            <a:avLst/>
          </a:prstGeom>
          <a:solidFill>
            <a:srgbClr val="FFFFCC"/>
          </a:solidFill>
          <a:ln w="28575">
            <a:solidFill>
              <a:schemeClr val="tx1"/>
            </a:solidFill>
          </a:ln>
        </p:spPr>
        <p:txBody>
          <a:bodyPr wrap="square" lIns="91440" tIns="45720" rIns="91440" bIns="45720" rtlCol="0" anchor="t">
            <a:spAutoFit/>
          </a:bodyPr>
          <a:lstStyle/>
          <a:p>
            <a:pPr algn="ctr"/>
            <a:r>
              <a:rPr lang="de-DE" sz="1050">
                <a:latin typeface="Calibri"/>
                <a:ea typeface="Calibri"/>
                <a:cs typeface="Calibri"/>
              </a:rPr>
              <a:t>31</a:t>
            </a:r>
            <a:endParaRPr lang="de-DE" sz="1200">
              <a:latin typeface="Calibri" panose="020F0502020204030204" pitchFamily="34" charset="0"/>
              <a:cs typeface="Calibri" panose="020F0502020204030204" pitchFamily="34" charset="0"/>
            </a:endParaRPr>
          </a:p>
        </p:txBody>
      </p:sp>
      <p:sp>
        <p:nvSpPr>
          <p:cNvPr id="30" name="Ellipse 26636">
            <a:extLst>
              <a:ext uri="{FF2B5EF4-FFF2-40B4-BE49-F238E27FC236}">
                <a16:creationId xmlns:a16="http://schemas.microsoft.com/office/drawing/2014/main" id="{A9ABD25D-6A74-3609-E452-238EBC802DA4}"/>
              </a:ext>
            </a:extLst>
          </p:cNvPr>
          <p:cNvSpPr/>
          <p:nvPr/>
        </p:nvSpPr>
        <p:spPr bwMode="auto">
          <a:xfrm>
            <a:off x="378678" y="3382678"/>
            <a:ext cx="627276" cy="338647"/>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31" name="Textfeld 23">
            <a:extLst>
              <a:ext uri="{FF2B5EF4-FFF2-40B4-BE49-F238E27FC236}">
                <a16:creationId xmlns:a16="http://schemas.microsoft.com/office/drawing/2014/main" id="{2AA74A4C-9082-2F15-A807-EC645F4780B5}"/>
              </a:ext>
            </a:extLst>
          </p:cNvPr>
          <p:cNvSpPr txBox="1"/>
          <p:nvPr/>
        </p:nvSpPr>
        <p:spPr>
          <a:xfrm>
            <a:off x="1670276" y="3411620"/>
            <a:ext cx="333720" cy="253916"/>
          </a:xfrm>
          <a:prstGeom prst="rect">
            <a:avLst/>
          </a:prstGeom>
          <a:solidFill>
            <a:srgbClr val="FFFFCC"/>
          </a:solidFill>
          <a:ln w="28575">
            <a:solidFill>
              <a:schemeClr val="tx1"/>
            </a:solidFill>
          </a:ln>
        </p:spPr>
        <p:txBody>
          <a:bodyPr wrap="square" lIns="91440" tIns="45720" rIns="91440" bIns="45720" rtlCol="0" anchor="t">
            <a:spAutoFit/>
          </a:bodyPr>
          <a:lstStyle/>
          <a:p>
            <a:pPr algn="ctr"/>
            <a:r>
              <a:rPr lang="de-DE" sz="1050">
                <a:latin typeface="Calibri"/>
                <a:ea typeface="Calibri"/>
                <a:cs typeface="Calibri"/>
              </a:rPr>
              <a:t>32</a:t>
            </a:r>
            <a:endParaRPr lang="de-DE" sz="1100">
              <a:latin typeface="Calibri" panose="020F0502020204030204" pitchFamily="34" charset="0"/>
              <a:cs typeface="Calibri" panose="020F0502020204030204" pitchFamily="34" charset="0"/>
            </a:endParaRPr>
          </a:p>
        </p:txBody>
      </p:sp>
      <p:sp>
        <p:nvSpPr>
          <p:cNvPr id="1024" name="Textfeld 23">
            <a:extLst>
              <a:ext uri="{FF2B5EF4-FFF2-40B4-BE49-F238E27FC236}">
                <a16:creationId xmlns:a16="http://schemas.microsoft.com/office/drawing/2014/main" id="{36448937-F881-5718-EA4B-F8C0CFDE6FD1}"/>
              </a:ext>
            </a:extLst>
          </p:cNvPr>
          <p:cNvSpPr txBox="1"/>
          <p:nvPr/>
        </p:nvSpPr>
        <p:spPr>
          <a:xfrm>
            <a:off x="3772286" y="3424486"/>
            <a:ext cx="333720" cy="253916"/>
          </a:xfrm>
          <a:prstGeom prst="rect">
            <a:avLst/>
          </a:prstGeom>
          <a:solidFill>
            <a:srgbClr val="FFFFCC"/>
          </a:solidFill>
          <a:ln w="28575">
            <a:solidFill>
              <a:schemeClr val="tx1"/>
            </a:solidFill>
          </a:ln>
        </p:spPr>
        <p:txBody>
          <a:bodyPr wrap="square" lIns="91440" tIns="45720" rIns="91440" bIns="45720" rtlCol="0" anchor="t">
            <a:spAutoFit/>
          </a:bodyPr>
          <a:lstStyle/>
          <a:p>
            <a:pPr algn="ctr"/>
            <a:r>
              <a:rPr lang="de-DE" sz="1050">
                <a:latin typeface="Calibri"/>
                <a:ea typeface="Calibri"/>
                <a:cs typeface="Calibri"/>
              </a:rPr>
              <a:t>33</a:t>
            </a:r>
            <a:endParaRPr lang="de-DE" sz="1100">
              <a:latin typeface="Calibri" panose="020F0502020204030204" pitchFamily="34" charset="0"/>
              <a:cs typeface="Calibri" panose="020F0502020204030204" pitchFamily="34" charset="0"/>
            </a:endParaRPr>
          </a:p>
        </p:txBody>
      </p:sp>
      <p:sp>
        <p:nvSpPr>
          <p:cNvPr id="1027" name="Ellipse 26636">
            <a:extLst>
              <a:ext uri="{FF2B5EF4-FFF2-40B4-BE49-F238E27FC236}">
                <a16:creationId xmlns:a16="http://schemas.microsoft.com/office/drawing/2014/main" id="{F6F71F0F-9235-B765-C3D2-930477F62D0B}"/>
              </a:ext>
            </a:extLst>
          </p:cNvPr>
          <p:cNvSpPr/>
          <p:nvPr/>
        </p:nvSpPr>
        <p:spPr bwMode="auto">
          <a:xfrm>
            <a:off x="2051090" y="3394864"/>
            <a:ext cx="924896" cy="338647"/>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028" name="Ellipse 26636">
            <a:extLst>
              <a:ext uri="{FF2B5EF4-FFF2-40B4-BE49-F238E27FC236}">
                <a16:creationId xmlns:a16="http://schemas.microsoft.com/office/drawing/2014/main" id="{5F48B68F-0B06-55A6-16BA-D2FEEFA1B8A2}"/>
              </a:ext>
            </a:extLst>
          </p:cNvPr>
          <p:cNvSpPr/>
          <p:nvPr/>
        </p:nvSpPr>
        <p:spPr bwMode="auto">
          <a:xfrm>
            <a:off x="4171952" y="3396413"/>
            <a:ext cx="503743" cy="338647"/>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029" name="Textfeld 23">
            <a:extLst>
              <a:ext uri="{FF2B5EF4-FFF2-40B4-BE49-F238E27FC236}">
                <a16:creationId xmlns:a16="http://schemas.microsoft.com/office/drawing/2014/main" id="{9B91F02C-9461-9458-2496-47C5725CA077}"/>
              </a:ext>
            </a:extLst>
          </p:cNvPr>
          <p:cNvSpPr txBox="1"/>
          <p:nvPr/>
        </p:nvSpPr>
        <p:spPr>
          <a:xfrm>
            <a:off x="7535506" y="3424485"/>
            <a:ext cx="333720" cy="253916"/>
          </a:xfrm>
          <a:prstGeom prst="rect">
            <a:avLst/>
          </a:prstGeom>
          <a:solidFill>
            <a:srgbClr val="FFFFCC"/>
          </a:solidFill>
          <a:ln w="28575">
            <a:solidFill>
              <a:schemeClr val="tx1"/>
            </a:solidFill>
          </a:ln>
        </p:spPr>
        <p:txBody>
          <a:bodyPr wrap="square" lIns="91440" tIns="45720" rIns="91440" bIns="45720" rtlCol="0" anchor="t">
            <a:spAutoFit/>
          </a:bodyPr>
          <a:lstStyle/>
          <a:p>
            <a:pPr algn="ctr"/>
            <a:r>
              <a:rPr lang="de-DE" sz="1050">
                <a:latin typeface="Calibri"/>
                <a:ea typeface="Calibri"/>
                <a:cs typeface="Calibri"/>
              </a:rPr>
              <a:t>34</a:t>
            </a:r>
            <a:endParaRPr lang="de-DE" sz="1100">
              <a:latin typeface="Calibri" panose="020F0502020204030204" pitchFamily="34" charset="0"/>
              <a:cs typeface="Calibri" panose="020F0502020204030204" pitchFamily="34" charset="0"/>
            </a:endParaRPr>
          </a:p>
        </p:txBody>
      </p:sp>
      <p:sp>
        <p:nvSpPr>
          <p:cNvPr id="1030" name="Textfeld 23">
            <a:extLst>
              <a:ext uri="{FF2B5EF4-FFF2-40B4-BE49-F238E27FC236}">
                <a16:creationId xmlns:a16="http://schemas.microsoft.com/office/drawing/2014/main" id="{D98C3599-7139-3D14-E143-9A948DD0E16D}"/>
              </a:ext>
            </a:extLst>
          </p:cNvPr>
          <p:cNvSpPr txBox="1"/>
          <p:nvPr/>
        </p:nvSpPr>
        <p:spPr>
          <a:xfrm>
            <a:off x="7264513" y="4134324"/>
            <a:ext cx="333720" cy="253916"/>
          </a:xfrm>
          <a:prstGeom prst="rect">
            <a:avLst/>
          </a:prstGeom>
          <a:solidFill>
            <a:srgbClr val="FFFFCC"/>
          </a:solidFill>
          <a:ln w="28575">
            <a:solidFill>
              <a:schemeClr val="tx1"/>
            </a:solidFill>
          </a:ln>
        </p:spPr>
        <p:txBody>
          <a:bodyPr wrap="square" lIns="91440" tIns="45720" rIns="91440" bIns="45720" rtlCol="0" anchor="t">
            <a:spAutoFit/>
          </a:bodyPr>
          <a:lstStyle/>
          <a:p>
            <a:pPr algn="ctr"/>
            <a:r>
              <a:rPr lang="de-DE" sz="1050">
                <a:latin typeface="Calibri"/>
                <a:ea typeface="Calibri"/>
                <a:cs typeface="Calibri"/>
              </a:rPr>
              <a:t>35</a:t>
            </a:r>
            <a:endParaRPr lang="de-DE" sz="1100">
              <a:latin typeface="Calibri" panose="020F0502020204030204" pitchFamily="34" charset="0"/>
              <a:cs typeface="Calibri" panose="020F0502020204030204" pitchFamily="34" charset="0"/>
            </a:endParaRPr>
          </a:p>
        </p:txBody>
      </p:sp>
      <p:sp>
        <p:nvSpPr>
          <p:cNvPr id="1031" name="Ellipse 26636">
            <a:extLst>
              <a:ext uri="{FF2B5EF4-FFF2-40B4-BE49-F238E27FC236}">
                <a16:creationId xmlns:a16="http://schemas.microsoft.com/office/drawing/2014/main" id="{8B818117-E264-3F04-07E9-F548B3743921}"/>
              </a:ext>
            </a:extLst>
          </p:cNvPr>
          <p:cNvSpPr/>
          <p:nvPr/>
        </p:nvSpPr>
        <p:spPr bwMode="auto">
          <a:xfrm>
            <a:off x="7946818" y="3387992"/>
            <a:ext cx="627276" cy="338647"/>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032" name="Textfeld 1031">
            <a:extLst>
              <a:ext uri="{FF2B5EF4-FFF2-40B4-BE49-F238E27FC236}">
                <a16:creationId xmlns:a16="http://schemas.microsoft.com/office/drawing/2014/main" id="{DA6FAA41-011A-5DBC-6A2A-E66366BCBF26}"/>
              </a:ext>
            </a:extLst>
          </p:cNvPr>
          <p:cNvSpPr txBox="1"/>
          <p:nvPr/>
        </p:nvSpPr>
        <p:spPr>
          <a:xfrm>
            <a:off x="744127" y="4616064"/>
            <a:ext cx="3865973" cy="430887"/>
          </a:xfrm>
          <a:prstGeom prst="rect">
            <a:avLst/>
          </a:prstGeom>
          <a:solidFill>
            <a:srgbClr val="FFFFCC"/>
          </a:solidFill>
        </p:spPr>
        <p:txBody>
          <a:bodyPr wrap="square" lIns="91440" tIns="45720" rIns="91440" bIns="45720" rtlCol="0" anchor="t">
            <a:spAutoFit/>
          </a:bodyPr>
          <a:lstStyle/>
          <a:p>
            <a:r>
              <a:rPr lang="de-DE" sz="1100">
                <a:latin typeface="Calibri"/>
                <a:ea typeface="Calibri"/>
                <a:cs typeface="Calibri"/>
              </a:rPr>
              <a:t> In diesem Abschnitt tragen Sie alle </a:t>
            </a:r>
            <a:r>
              <a:rPr lang="de-DE" sz="1100" b="1">
                <a:solidFill>
                  <a:srgbClr val="C00000"/>
                </a:solidFill>
                <a:latin typeface="Calibri"/>
                <a:ea typeface="Calibri"/>
                <a:cs typeface="Calibri"/>
              </a:rPr>
              <a:t>Organe</a:t>
            </a:r>
            <a:r>
              <a:rPr lang="de-DE" sz="1100">
                <a:latin typeface="Calibri"/>
                <a:ea typeface="Calibri"/>
                <a:cs typeface="Calibri"/>
              </a:rPr>
              <a:t> ein, die es im Verein gibt.</a:t>
            </a:r>
          </a:p>
        </p:txBody>
      </p:sp>
      <p:sp>
        <p:nvSpPr>
          <p:cNvPr id="1034" name="Textfeld 1033">
            <a:extLst>
              <a:ext uri="{FF2B5EF4-FFF2-40B4-BE49-F238E27FC236}">
                <a16:creationId xmlns:a16="http://schemas.microsoft.com/office/drawing/2014/main" id="{BB10DF7C-B94A-C73A-2D98-7AEF8BD26942}"/>
              </a:ext>
            </a:extLst>
          </p:cNvPr>
          <p:cNvSpPr txBox="1"/>
          <p:nvPr/>
        </p:nvSpPr>
        <p:spPr>
          <a:xfrm>
            <a:off x="747943" y="5322997"/>
            <a:ext cx="3264181" cy="261610"/>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Hier wird das </a:t>
            </a:r>
            <a:r>
              <a:rPr lang="de-DE" sz="1100" b="1">
                <a:solidFill>
                  <a:srgbClr val="C00000"/>
                </a:solidFill>
                <a:latin typeface="Calibri" panose="020F0502020204030204" pitchFamily="34" charset="0"/>
                <a:cs typeface="Calibri" panose="020F0502020204030204" pitchFamily="34" charset="0"/>
              </a:rPr>
              <a:t>Datum der Wahl </a:t>
            </a:r>
            <a:r>
              <a:rPr lang="de-DE" sz="1100">
                <a:latin typeface="Calibri" panose="020F0502020204030204" pitchFamily="34" charset="0"/>
                <a:cs typeface="Calibri" panose="020F0502020204030204" pitchFamily="34" charset="0"/>
              </a:rPr>
              <a:t>des Organs angegeben</a:t>
            </a:r>
          </a:p>
        </p:txBody>
      </p:sp>
      <p:sp>
        <p:nvSpPr>
          <p:cNvPr id="1036" name="Ellipse 26636">
            <a:extLst>
              <a:ext uri="{FF2B5EF4-FFF2-40B4-BE49-F238E27FC236}">
                <a16:creationId xmlns:a16="http://schemas.microsoft.com/office/drawing/2014/main" id="{5BE98829-9DC4-C7FF-3C7F-7714A8739155}"/>
              </a:ext>
            </a:extLst>
          </p:cNvPr>
          <p:cNvSpPr/>
          <p:nvPr/>
        </p:nvSpPr>
        <p:spPr bwMode="auto">
          <a:xfrm>
            <a:off x="7737393" y="4069256"/>
            <a:ext cx="846127" cy="338647"/>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037" name="Textfeld 1036">
            <a:extLst>
              <a:ext uri="{FF2B5EF4-FFF2-40B4-BE49-F238E27FC236}">
                <a16:creationId xmlns:a16="http://schemas.microsoft.com/office/drawing/2014/main" id="{D46BE887-9573-CED4-51BA-D4D93D0FD86E}"/>
              </a:ext>
            </a:extLst>
          </p:cNvPr>
          <p:cNvSpPr txBox="1"/>
          <p:nvPr/>
        </p:nvSpPr>
        <p:spPr>
          <a:xfrm>
            <a:off x="757566" y="5741661"/>
            <a:ext cx="3415017" cy="769441"/>
          </a:xfrm>
          <a:prstGeom prst="rect">
            <a:avLst/>
          </a:prstGeom>
          <a:solidFill>
            <a:srgbClr val="FFFFCC"/>
          </a:solidFill>
        </p:spPr>
        <p:txBody>
          <a:bodyPr wrap="square" lIns="91440" tIns="45720" rIns="91440" bIns="45720" rtlCol="0" anchor="t">
            <a:spAutoFit/>
          </a:bodyPr>
          <a:lstStyle/>
          <a:p>
            <a:r>
              <a:rPr lang="de-DE" sz="1100">
                <a:latin typeface="Calibri"/>
                <a:ea typeface="Calibri"/>
                <a:cs typeface="Calibri"/>
              </a:rPr>
              <a:t>Geben Sie hier die </a:t>
            </a:r>
            <a:r>
              <a:rPr lang="de-DE" sz="1100" b="1">
                <a:solidFill>
                  <a:srgbClr val="C00000"/>
                </a:solidFill>
                <a:latin typeface="Calibri"/>
                <a:ea typeface="Calibri"/>
                <a:cs typeface="Calibri"/>
              </a:rPr>
              <a:t>Art des Organs </a:t>
            </a:r>
            <a:r>
              <a:rPr lang="de-DE" sz="1100">
                <a:latin typeface="Calibri"/>
                <a:ea typeface="Calibri"/>
                <a:cs typeface="Calibri"/>
              </a:rPr>
              <a:t>an, z.B. Kontrollorgan, Verwaltungsorgan (Ausschuss = </a:t>
            </a:r>
            <a:r>
              <a:rPr lang="de-DE" sz="1100" err="1">
                <a:latin typeface="Calibri"/>
                <a:ea typeface="Calibri"/>
                <a:cs typeface="Calibri"/>
              </a:rPr>
              <a:t>Organo</a:t>
            </a:r>
            <a:r>
              <a:rPr lang="de-DE" sz="1100">
                <a:latin typeface="Calibri"/>
                <a:ea typeface="Calibri"/>
                <a:cs typeface="Calibri"/>
              </a:rPr>
              <a:t> di </a:t>
            </a:r>
            <a:r>
              <a:rPr lang="de-DE" sz="1100" err="1">
                <a:latin typeface="Calibri"/>
                <a:ea typeface="Calibri"/>
                <a:cs typeface="Calibri"/>
              </a:rPr>
              <a:t>amministrazione</a:t>
            </a:r>
            <a:r>
              <a:rPr lang="de-DE" sz="1100">
                <a:latin typeface="Calibri"/>
                <a:ea typeface="Calibri"/>
                <a:cs typeface="Calibri"/>
              </a:rPr>
              <a:t>)</a:t>
            </a:r>
          </a:p>
          <a:p>
            <a:endParaRPr lang="de-DE" sz="1100">
              <a:latin typeface="Calibri" panose="020F0502020204030204" pitchFamily="34" charset="0"/>
              <a:ea typeface="Calibri"/>
              <a:cs typeface="Calibri" panose="020F0502020204030204" pitchFamily="34" charset="0"/>
            </a:endParaRPr>
          </a:p>
        </p:txBody>
      </p:sp>
      <p:sp>
        <p:nvSpPr>
          <p:cNvPr id="1040" name="Textfeld 1039">
            <a:extLst>
              <a:ext uri="{FF2B5EF4-FFF2-40B4-BE49-F238E27FC236}">
                <a16:creationId xmlns:a16="http://schemas.microsoft.com/office/drawing/2014/main" id="{BB7141E1-CE02-BBAE-EE92-C16FE8D43C61}"/>
              </a:ext>
            </a:extLst>
          </p:cNvPr>
          <p:cNvSpPr txBox="1"/>
          <p:nvPr/>
        </p:nvSpPr>
        <p:spPr>
          <a:xfrm>
            <a:off x="5405668" y="4833573"/>
            <a:ext cx="3462109" cy="261610"/>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Geben Sie hier die </a:t>
            </a:r>
            <a:r>
              <a:rPr lang="de-DE" sz="1100" b="1">
                <a:solidFill>
                  <a:srgbClr val="C00000"/>
                </a:solidFill>
                <a:latin typeface="Calibri" panose="020F0502020204030204" pitchFamily="34" charset="0"/>
                <a:cs typeface="Calibri" panose="020F0502020204030204" pitchFamily="34" charset="0"/>
              </a:rPr>
              <a:t>Anzahl der Mitglieder des Organes </a:t>
            </a:r>
            <a:r>
              <a:rPr lang="de-DE" sz="1100">
                <a:latin typeface="Calibri" panose="020F0502020204030204" pitchFamily="34" charset="0"/>
                <a:cs typeface="Calibri" panose="020F0502020204030204" pitchFamily="34" charset="0"/>
              </a:rPr>
              <a:t>an</a:t>
            </a:r>
          </a:p>
        </p:txBody>
      </p:sp>
      <p:sp>
        <p:nvSpPr>
          <p:cNvPr id="1042" name="Textfeld 1041">
            <a:extLst>
              <a:ext uri="{FF2B5EF4-FFF2-40B4-BE49-F238E27FC236}">
                <a16:creationId xmlns:a16="http://schemas.microsoft.com/office/drawing/2014/main" id="{7A0C870B-E89C-DB69-21D8-F4AA98535032}"/>
              </a:ext>
            </a:extLst>
          </p:cNvPr>
          <p:cNvSpPr txBox="1"/>
          <p:nvPr/>
        </p:nvSpPr>
        <p:spPr>
          <a:xfrm>
            <a:off x="5434443" y="5268398"/>
            <a:ext cx="3030790" cy="261610"/>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Hier können Sie die </a:t>
            </a:r>
            <a:r>
              <a:rPr lang="de-DE" sz="1100" b="1">
                <a:solidFill>
                  <a:srgbClr val="C00000"/>
                </a:solidFill>
                <a:latin typeface="Calibri" panose="020F0502020204030204" pitchFamily="34" charset="0"/>
                <a:cs typeface="Calibri" panose="020F0502020204030204" pitchFamily="34" charset="0"/>
              </a:rPr>
              <a:t>eingegebenen Daten ändern</a:t>
            </a:r>
            <a:endParaRPr lang="de-DE" sz="1100">
              <a:latin typeface="Calibri" panose="020F0502020204030204" pitchFamily="34" charset="0"/>
              <a:cs typeface="Calibri" panose="020F0502020204030204" pitchFamily="34" charset="0"/>
            </a:endParaRPr>
          </a:p>
        </p:txBody>
      </p:sp>
      <p:sp>
        <p:nvSpPr>
          <p:cNvPr id="1044" name="Textfeld 1043">
            <a:extLst>
              <a:ext uri="{FF2B5EF4-FFF2-40B4-BE49-F238E27FC236}">
                <a16:creationId xmlns:a16="http://schemas.microsoft.com/office/drawing/2014/main" id="{6E6CBCC6-4558-E0E4-EEC8-650A58AE7B23}"/>
              </a:ext>
            </a:extLst>
          </p:cNvPr>
          <p:cNvSpPr txBox="1"/>
          <p:nvPr/>
        </p:nvSpPr>
        <p:spPr>
          <a:xfrm>
            <a:off x="5434443" y="5688158"/>
            <a:ext cx="2525115" cy="261610"/>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Hier können Sie </a:t>
            </a:r>
            <a:r>
              <a:rPr lang="de-DE" sz="1100" b="1">
                <a:solidFill>
                  <a:srgbClr val="C00000"/>
                </a:solidFill>
                <a:latin typeface="Calibri" panose="020F0502020204030204" pitchFamily="34" charset="0"/>
                <a:cs typeface="Calibri" panose="020F0502020204030204" pitchFamily="34" charset="0"/>
              </a:rPr>
              <a:t>neue Organe </a:t>
            </a:r>
            <a:r>
              <a:rPr lang="de-DE" sz="1100">
                <a:latin typeface="Calibri" panose="020F0502020204030204" pitchFamily="34" charset="0"/>
                <a:cs typeface="Calibri" panose="020F0502020204030204" pitchFamily="34" charset="0"/>
              </a:rPr>
              <a:t>hinzufügen</a:t>
            </a:r>
          </a:p>
        </p:txBody>
      </p:sp>
      <p:sp>
        <p:nvSpPr>
          <p:cNvPr id="1045" name="Textfeld 23">
            <a:extLst>
              <a:ext uri="{FF2B5EF4-FFF2-40B4-BE49-F238E27FC236}">
                <a16:creationId xmlns:a16="http://schemas.microsoft.com/office/drawing/2014/main" id="{AD8B2C4A-FDDF-31BF-BF2D-3F5515899BC7}"/>
              </a:ext>
            </a:extLst>
          </p:cNvPr>
          <p:cNvSpPr txBox="1"/>
          <p:nvPr/>
        </p:nvSpPr>
        <p:spPr>
          <a:xfrm>
            <a:off x="266254" y="4682475"/>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algn="ctr"/>
            <a:r>
              <a:rPr lang="de-DE" sz="1400">
                <a:latin typeface="Calibri"/>
                <a:ea typeface="Calibri"/>
                <a:cs typeface="Calibri"/>
              </a:rPr>
              <a:t>30</a:t>
            </a:r>
            <a:endParaRPr lang="de-DE" sz="1400">
              <a:latin typeface="Calibri" panose="020F0502020204030204" pitchFamily="34" charset="0"/>
              <a:cs typeface="Calibri" panose="020F0502020204030204" pitchFamily="34" charset="0"/>
            </a:endParaRPr>
          </a:p>
        </p:txBody>
      </p:sp>
      <p:sp>
        <p:nvSpPr>
          <p:cNvPr id="1046" name="Textfeld 23">
            <a:extLst>
              <a:ext uri="{FF2B5EF4-FFF2-40B4-BE49-F238E27FC236}">
                <a16:creationId xmlns:a16="http://schemas.microsoft.com/office/drawing/2014/main" id="{8A93D22B-3DAB-9110-38B6-8BECD11BFBAD}"/>
              </a:ext>
            </a:extLst>
          </p:cNvPr>
          <p:cNvSpPr txBox="1"/>
          <p:nvPr/>
        </p:nvSpPr>
        <p:spPr>
          <a:xfrm>
            <a:off x="262990" y="5283298"/>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algn="ctr"/>
            <a:r>
              <a:rPr lang="de-DE" sz="1400">
                <a:latin typeface="Calibri"/>
                <a:ea typeface="Calibri"/>
                <a:cs typeface="Calibri"/>
              </a:rPr>
              <a:t>31</a:t>
            </a:r>
            <a:endParaRPr lang="de-DE" sz="1400">
              <a:latin typeface="Calibri" panose="020F0502020204030204" pitchFamily="34" charset="0"/>
              <a:cs typeface="Calibri" panose="020F0502020204030204" pitchFamily="34" charset="0"/>
            </a:endParaRPr>
          </a:p>
        </p:txBody>
      </p:sp>
      <p:sp>
        <p:nvSpPr>
          <p:cNvPr id="1047" name="Textfeld 23">
            <a:extLst>
              <a:ext uri="{FF2B5EF4-FFF2-40B4-BE49-F238E27FC236}">
                <a16:creationId xmlns:a16="http://schemas.microsoft.com/office/drawing/2014/main" id="{3947C8C2-A0A4-F131-75F6-3CBD475E7B9E}"/>
              </a:ext>
            </a:extLst>
          </p:cNvPr>
          <p:cNvSpPr txBox="1"/>
          <p:nvPr/>
        </p:nvSpPr>
        <p:spPr>
          <a:xfrm>
            <a:off x="264181" y="5737652"/>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algn="ctr"/>
            <a:r>
              <a:rPr lang="de-DE" sz="1400">
                <a:latin typeface="Calibri"/>
                <a:ea typeface="Calibri"/>
                <a:cs typeface="Calibri"/>
              </a:rPr>
              <a:t>32</a:t>
            </a:r>
            <a:endParaRPr lang="de-DE" sz="1400">
              <a:latin typeface="Calibri" panose="020F0502020204030204" pitchFamily="34" charset="0"/>
              <a:cs typeface="Calibri" panose="020F0502020204030204" pitchFamily="34" charset="0"/>
            </a:endParaRPr>
          </a:p>
        </p:txBody>
      </p:sp>
      <p:sp>
        <p:nvSpPr>
          <p:cNvPr id="1048" name="Textfeld 23">
            <a:extLst>
              <a:ext uri="{FF2B5EF4-FFF2-40B4-BE49-F238E27FC236}">
                <a16:creationId xmlns:a16="http://schemas.microsoft.com/office/drawing/2014/main" id="{A29AFD6F-D966-9655-5EAE-865482D5628C}"/>
              </a:ext>
            </a:extLst>
          </p:cNvPr>
          <p:cNvSpPr txBox="1"/>
          <p:nvPr/>
        </p:nvSpPr>
        <p:spPr>
          <a:xfrm>
            <a:off x="4875803" y="4813248"/>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algn="ctr"/>
            <a:r>
              <a:rPr lang="de-DE" sz="1400">
                <a:latin typeface="Calibri"/>
                <a:ea typeface="Calibri"/>
                <a:cs typeface="Calibri"/>
              </a:rPr>
              <a:t>33</a:t>
            </a:r>
            <a:endParaRPr lang="de-DE" sz="1400">
              <a:latin typeface="Calibri" panose="020F0502020204030204" pitchFamily="34" charset="0"/>
              <a:cs typeface="Calibri" panose="020F0502020204030204" pitchFamily="34" charset="0"/>
            </a:endParaRPr>
          </a:p>
        </p:txBody>
      </p:sp>
      <p:sp>
        <p:nvSpPr>
          <p:cNvPr id="1049" name="Textfeld 23">
            <a:extLst>
              <a:ext uri="{FF2B5EF4-FFF2-40B4-BE49-F238E27FC236}">
                <a16:creationId xmlns:a16="http://schemas.microsoft.com/office/drawing/2014/main" id="{24EEC2B5-43E9-3A3D-FADE-DEA66888F863}"/>
              </a:ext>
            </a:extLst>
          </p:cNvPr>
          <p:cNvSpPr txBox="1"/>
          <p:nvPr/>
        </p:nvSpPr>
        <p:spPr>
          <a:xfrm>
            <a:off x="4877590" y="5247683"/>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algn="ctr"/>
            <a:r>
              <a:rPr lang="de-DE" sz="1400">
                <a:latin typeface="Calibri"/>
                <a:ea typeface="Calibri"/>
                <a:cs typeface="Calibri"/>
              </a:rPr>
              <a:t>34</a:t>
            </a:r>
            <a:endParaRPr lang="de-DE" sz="1400">
              <a:latin typeface="Calibri" panose="020F0502020204030204" pitchFamily="34" charset="0"/>
              <a:cs typeface="Calibri" panose="020F0502020204030204" pitchFamily="34" charset="0"/>
            </a:endParaRPr>
          </a:p>
        </p:txBody>
      </p:sp>
      <p:sp>
        <p:nvSpPr>
          <p:cNvPr id="1050" name="Textfeld 23">
            <a:extLst>
              <a:ext uri="{FF2B5EF4-FFF2-40B4-BE49-F238E27FC236}">
                <a16:creationId xmlns:a16="http://schemas.microsoft.com/office/drawing/2014/main" id="{81629CCD-C213-2402-20A2-56CD0297F2F5}"/>
              </a:ext>
            </a:extLst>
          </p:cNvPr>
          <p:cNvSpPr txBox="1"/>
          <p:nvPr/>
        </p:nvSpPr>
        <p:spPr>
          <a:xfrm>
            <a:off x="4877590" y="5697683"/>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algn="ctr"/>
            <a:r>
              <a:rPr lang="de-DE" sz="1400">
                <a:latin typeface="Calibri"/>
                <a:ea typeface="Calibri"/>
                <a:cs typeface="Calibri"/>
              </a:rPr>
              <a:t>35</a:t>
            </a:r>
            <a:endParaRPr lang="de-DE" sz="1400">
              <a:latin typeface="Calibri" panose="020F0502020204030204" pitchFamily="34" charset="0"/>
              <a:cs typeface="Calibri" panose="020F0502020204030204" pitchFamily="34" charset="0"/>
            </a:endParaRPr>
          </a:p>
        </p:txBody>
      </p:sp>
      <p:sp>
        <p:nvSpPr>
          <p:cNvPr id="4" name="Rechteck 3">
            <a:extLst>
              <a:ext uri="{FF2B5EF4-FFF2-40B4-BE49-F238E27FC236}">
                <a16:creationId xmlns:a16="http://schemas.microsoft.com/office/drawing/2014/main" id="{A5A759A4-D6ED-B5E7-B414-8886B8505CDA}"/>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-62-</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76071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B9157-4064-8FD6-2FA7-BC18F17C6380}"/>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A4AEC424-6639-1EF8-CCA5-74DE30A1B3A2}"/>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26" name="Picture 2">
            <a:extLst>
              <a:ext uri="{FF2B5EF4-FFF2-40B4-BE49-F238E27FC236}">
                <a16:creationId xmlns:a16="http://schemas.microsoft.com/office/drawing/2014/main" id="{273A6885-BAA6-E330-1261-85483E1E96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pic>
        <p:nvPicPr>
          <p:cNvPr id="12" name="Grafik 11">
            <a:extLst>
              <a:ext uri="{FF2B5EF4-FFF2-40B4-BE49-F238E27FC236}">
                <a16:creationId xmlns:a16="http://schemas.microsoft.com/office/drawing/2014/main" id="{8BC3D140-B4BA-A62C-261F-92FCECBE1EBF}"/>
              </a:ext>
            </a:extLst>
          </p:cNvPr>
          <p:cNvPicPr>
            <a:picLocks noChangeAspect="1"/>
          </p:cNvPicPr>
          <p:nvPr/>
        </p:nvPicPr>
        <p:blipFill>
          <a:blip r:embed="rId3"/>
          <a:stretch>
            <a:fillRect/>
          </a:stretch>
        </p:blipFill>
        <p:spPr>
          <a:xfrm>
            <a:off x="179289" y="962027"/>
            <a:ext cx="8859161" cy="4308084"/>
          </a:xfrm>
          <a:prstGeom prst="rect">
            <a:avLst/>
          </a:prstGeom>
        </p:spPr>
      </p:pic>
      <p:sp>
        <p:nvSpPr>
          <p:cNvPr id="13" name="Textfeld 12">
            <a:extLst>
              <a:ext uri="{FF2B5EF4-FFF2-40B4-BE49-F238E27FC236}">
                <a16:creationId xmlns:a16="http://schemas.microsoft.com/office/drawing/2014/main" id="{232DAC66-5772-2853-8EE3-175F8B5E9582}"/>
              </a:ext>
            </a:extLst>
          </p:cNvPr>
          <p:cNvSpPr txBox="1"/>
          <p:nvPr/>
        </p:nvSpPr>
        <p:spPr>
          <a:xfrm>
            <a:off x="747294" y="5536721"/>
            <a:ext cx="3448942" cy="261610"/>
          </a:xfrm>
          <a:prstGeom prst="rect">
            <a:avLst/>
          </a:prstGeom>
          <a:solidFill>
            <a:srgbClr val="FFFFCC"/>
          </a:solidFill>
        </p:spPr>
        <p:txBody>
          <a:bodyPr wrap="square" lIns="91440" tIns="45720" rIns="91440" bIns="45720" rtlCol="0" anchor="t">
            <a:spAutoFit/>
          </a:bodyPr>
          <a:lstStyle/>
          <a:p>
            <a:r>
              <a:rPr lang="de-DE" sz="1100">
                <a:latin typeface="Calibri"/>
                <a:ea typeface="Calibri"/>
                <a:cs typeface="Calibri"/>
              </a:rPr>
              <a:t>Sie befinden sich auf der Seite „</a:t>
            </a:r>
            <a:r>
              <a:rPr lang="de-DE" sz="1100" b="1">
                <a:solidFill>
                  <a:srgbClr val="C00000"/>
                </a:solidFill>
                <a:latin typeface="Calibri"/>
                <a:ea typeface="Calibri"/>
                <a:cs typeface="Calibri"/>
              </a:rPr>
              <a:t>Sonstige Informationen</a:t>
            </a:r>
            <a:r>
              <a:rPr lang="de-DE" sz="1100">
                <a:latin typeface="Calibri"/>
                <a:ea typeface="Calibri"/>
                <a:cs typeface="Calibri"/>
              </a:rPr>
              <a:t>“.</a:t>
            </a:r>
            <a:endParaRPr lang="de-DE" sz="1100">
              <a:latin typeface="Calibri" panose="020F0502020204030204" pitchFamily="34" charset="0"/>
              <a:cs typeface="Calibri" panose="020F0502020204030204" pitchFamily="34" charset="0"/>
            </a:endParaRPr>
          </a:p>
        </p:txBody>
      </p:sp>
      <p:sp>
        <p:nvSpPr>
          <p:cNvPr id="17" name="Ellipse 26636">
            <a:extLst>
              <a:ext uri="{FF2B5EF4-FFF2-40B4-BE49-F238E27FC236}">
                <a16:creationId xmlns:a16="http://schemas.microsoft.com/office/drawing/2014/main" id="{B754CCF8-B405-EB3F-96CA-11B2A922FA76}"/>
              </a:ext>
            </a:extLst>
          </p:cNvPr>
          <p:cNvSpPr/>
          <p:nvPr/>
        </p:nvSpPr>
        <p:spPr bwMode="auto">
          <a:xfrm>
            <a:off x="96025" y="2002620"/>
            <a:ext cx="2548928" cy="338647"/>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9" name="Textfeld 18">
            <a:extLst>
              <a:ext uri="{FF2B5EF4-FFF2-40B4-BE49-F238E27FC236}">
                <a16:creationId xmlns:a16="http://schemas.microsoft.com/office/drawing/2014/main" id="{4988D8ED-9ABB-FA45-EF25-37D0B5A089FE}"/>
              </a:ext>
            </a:extLst>
          </p:cNvPr>
          <p:cNvSpPr txBox="1"/>
          <p:nvPr/>
        </p:nvSpPr>
        <p:spPr>
          <a:xfrm>
            <a:off x="738584" y="5842404"/>
            <a:ext cx="6528991" cy="430887"/>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In diesem Abschnitt werden die </a:t>
            </a:r>
            <a:r>
              <a:rPr lang="de-DE" sz="1100" b="1">
                <a:solidFill>
                  <a:srgbClr val="C00000"/>
                </a:solidFill>
                <a:latin typeface="Calibri" panose="020F0502020204030204" pitchFamily="34" charset="0"/>
                <a:cs typeface="Calibri" panose="020F0502020204030204" pitchFamily="34" charset="0"/>
              </a:rPr>
              <a:t>Mitgliedschaften bei Vereinsnetzwerken oder anderen Körperschaften des Dritten Sektors </a:t>
            </a:r>
            <a:r>
              <a:rPr lang="de-DE" sz="1100">
                <a:latin typeface="Calibri" panose="020F0502020204030204" pitchFamily="34" charset="0"/>
                <a:cs typeface="Calibri" panose="020F0502020204030204" pitchFamily="34" charset="0"/>
              </a:rPr>
              <a:t>angegeben (z.B. VSM, Theaterverband, DZE, usw.).</a:t>
            </a:r>
          </a:p>
        </p:txBody>
      </p:sp>
      <p:sp>
        <p:nvSpPr>
          <p:cNvPr id="21" name="Textfeld 20">
            <a:extLst>
              <a:ext uri="{FF2B5EF4-FFF2-40B4-BE49-F238E27FC236}">
                <a16:creationId xmlns:a16="http://schemas.microsoft.com/office/drawing/2014/main" id="{D08D1FAB-06DE-831F-1144-1B67674984D7}"/>
              </a:ext>
            </a:extLst>
          </p:cNvPr>
          <p:cNvSpPr txBox="1"/>
          <p:nvPr/>
        </p:nvSpPr>
        <p:spPr>
          <a:xfrm>
            <a:off x="747925" y="6316851"/>
            <a:ext cx="6514941" cy="261610"/>
          </a:xfrm>
          <a:prstGeom prst="rect">
            <a:avLst/>
          </a:prstGeom>
          <a:solidFill>
            <a:srgbClr val="FFFFCC"/>
          </a:solidFill>
        </p:spPr>
        <p:txBody>
          <a:bodyPr wrap="square" lIns="91440" tIns="45720" rIns="91440" bIns="45720" rtlCol="0" anchor="t">
            <a:spAutoFit/>
          </a:bodyPr>
          <a:lstStyle/>
          <a:p>
            <a:r>
              <a:rPr lang="de-DE" sz="1100">
                <a:latin typeface="Calibri"/>
                <a:ea typeface="Calibri"/>
                <a:cs typeface="Calibri"/>
              </a:rPr>
              <a:t>Geben Sie hier die Daten zur </a:t>
            </a:r>
            <a:r>
              <a:rPr lang="de-DE" sz="1100" b="1">
                <a:solidFill>
                  <a:srgbClr val="C00000"/>
                </a:solidFill>
                <a:latin typeface="Calibri"/>
                <a:ea typeface="Calibri"/>
                <a:cs typeface="Calibri"/>
              </a:rPr>
              <a:t>Rechtspersönlichkeit</a:t>
            </a:r>
            <a:r>
              <a:rPr lang="de-DE" sz="1100">
                <a:latin typeface="Calibri"/>
                <a:ea typeface="Calibri"/>
                <a:cs typeface="Calibri"/>
              </a:rPr>
              <a:t> an, falls Sie die Rechtspersönlichkeit besitzen.</a:t>
            </a:r>
          </a:p>
        </p:txBody>
      </p:sp>
      <p:sp>
        <p:nvSpPr>
          <p:cNvPr id="30" name="Ellipse 26636">
            <a:extLst>
              <a:ext uri="{FF2B5EF4-FFF2-40B4-BE49-F238E27FC236}">
                <a16:creationId xmlns:a16="http://schemas.microsoft.com/office/drawing/2014/main" id="{DE0BC36F-EA58-AC82-DEF4-17CA5DD19CF8}"/>
              </a:ext>
            </a:extLst>
          </p:cNvPr>
          <p:cNvSpPr/>
          <p:nvPr/>
        </p:nvSpPr>
        <p:spPr bwMode="auto">
          <a:xfrm>
            <a:off x="115075" y="4250520"/>
            <a:ext cx="1218425" cy="338647"/>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024" name="Textfeld 23">
            <a:extLst>
              <a:ext uri="{FF2B5EF4-FFF2-40B4-BE49-F238E27FC236}">
                <a16:creationId xmlns:a16="http://schemas.microsoft.com/office/drawing/2014/main" id="{C57289A9-E24A-B6DA-3DB2-7D9E27AC5A65}"/>
              </a:ext>
            </a:extLst>
          </p:cNvPr>
          <p:cNvSpPr txBox="1"/>
          <p:nvPr/>
        </p:nvSpPr>
        <p:spPr>
          <a:xfrm>
            <a:off x="286374" y="5528654"/>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algn="ctr"/>
            <a:r>
              <a:rPr lang="de-DE" sz="1400">
                <a:latin typeface="Calibri"/>
                <a:ea typeface="Calibri"/>
                <a:cs typeface="Calibri"/>
              </a:rPr>
              <a:t>36</a:t>
            </a:r>
            <a:endParaRPr lang="de-DE" sz="1400">
              <a:latin typeface="Calibri" panose="020F0502020204030204" pitchFamily="34" charset="0"/>
              <a:cs typeface="Calibri" panose="020F0502020204030204" pitchFamily="34" charset="0"/>
            </a:endParaRPr>
          </a:p>
        </p:txBody>
      </p:sp>
      <p:sp>
        <p:nvSpPr>
          <p:cNvPr id="1025" name="Textfeld 23">
            <a:extLst>
              <a:ext uri="{FF2B5EF4-FFF2-40B4-BE49-F238E27FC236}">
                <a16:creationId xmlns:a16="http://schemas.microsoft.com/office/drawing/2014/main" id="{AF481351-DEFF-F528-C9B3-560220314A03}"/>
              </a:ext>
            </a:extLst>
          </p:cNvPr>
          <p:cNvSpPr txBox="1"/>
          <p:nvPr/>
        </p:nvSpPr>
        <p:spPr>
          <a:xfrm>
            <a:off x="288567" y="5915201"/>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algn="ctr"/>
            <a:r>
              <a:rPr lang="de-DE" sz="1400">
                <a:latin typeface="Calibri"/>
                <a:ea typeface="Calibri"/>
                <a:cs typeface="Calibri"/>
              </a:rPr>
              <a:t>37</a:t>
            </a:r>
            <a:endParaRPr lang="de-DE" sz="1400">
              <a:latin typeface="Calibri" panose="020F0502020204030204" pitchFamily="34" charset="0"/>
              <a:cs typeface="Calibri" panose="020F0502020204030204" pitchFamily="34" charset="0"/>
            </a:endParaRPr>
          </a:p>
        </p:txBody>
      </p:sp>
      <p:sp>
        <p:nvSpPr>
          <p:cNvPr id="1027" name="Textfeld 23">
            <a:extLst>
              <a:ext uri="{FF2B5EF4-FFF2-40B4-BE49-F238E27FC236}">
                <a16:creationId xmlns:a16="http://schemas.microsoft.com/office/drawing/2014/main" id="{62FC2800-5479-5608-28D0-795A0D7C13CF}"/>
              </a:ext>
            </a:extLst>
          </p:cNvPr>
          <p:cNvSpPr txBox="1"/>
          <p:nvPr/>
        </p:nvSpPr>
        <p:spPr>
          <a:xfrm>
            <a:off x="286374" y="6311053"/>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algn="ctr"/>
            <a:r>
              <a:rPr lang="de-DE" sz="1400">
                <a:latin typeface="Calibri"/>
                <a:cs typeface="Calibri"/>
              </a:rPr>
              <a:t>38</a:t>
            </a:r>
            <a:endParaRPr lang="de-DE" sz="1400">
              <a:latin typeface="Calibri" panose="020F0502020204030204" pitchFamily="34" charset="0"/>
              <a:cs typeface="Calibri" panose="020F0502020204030204" pitchFamily="34" charset="0"/>
            </a:endParaRPr>
          </a:p>
        </p:txBody>
      </p:sp>
      <p:sp>
        <p:nvSpPr>
          <p:cNvPr id="1029" name="Textfeld 23">
            <a:extLst>
              <a:ext uri="{FF2B5EF4-FFF2-40B4-BE49-F238E27FC236}">
                <a16:creationId xmlns:a16="http://schemas.microsoft.com/office/drawing/2014/main" id="{CA3B28B8-7CF8-2B2A-4114-79201E88C96C}"/>
              </a:ext>
            </a:extLst>
          </p:cNvPr>
          <p:cNvSpPr txBox="1"/>
          <p:nvPr/>
        </p:nvSpPr>
        <p:spPr>
          <a:xfrm>
            <a:off x="2731243" y="2105623"/>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algn="ctr"/>
            <a:r>
              <a:rPr lang="de-DE" sz="1400">
                <a:latin typeface="Calibri"/>
                <a:ea typeface="Calibri"/>
                <a:cs typeface="Calibri"/>
              </a:rPr>
              <a:t>37</a:t>
            </a:r>
            <a:endParaRPr lang="de-DE" sz="1400">
              <a:latin typeface="Calibri" panose="020F0502020204030204" pitchFamily="34" charset="0"/>
              <a:cs typeface="Calibri" panose="020F0502020204030204" pitchFamily="34" charset="0"/>
            </a:endParaRPr>
          </a:p>
        </p:txBody>
      </p:sp>
      <p:sp>
        <p:nvSpPr>
          <p:cNvPr id="1030" name="Textfeld 23">
            <a:extLst>
              <a:ext uri="{FF2B5EF4-FFF2-40B4-BE49-F238E27FC236}">
                <a16:creationId xmlns:a16="http://schemas.microsoft.com/office/drawing/2014/main" id="{0E7A1B9C-3F6D-244A-7207-0C5150B44ABD}"/>
              </a:ext>
            </a:extLst>
          </p:cNvPr>
          <p:cNvSpPr txBox="1"/>
          <p:nvPr/>
        </p:nvSpPr>
        <p:spPr>
          <a:xfrm>
            <a:off x="1448424" y="4313579"/>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algn="ctr"/>
            <a:r>
              <a:rPr lang="de-DE" sz="1400">
                <a:latin typeface="Calibri"/>
                <a:cs typeface="Calibri"/>
              </a:rPr>
              <a:t>38</a:t>
            </a:r>
            <a:endParaRPr lang="de-DE" sz="1400">
              <a:latin typeface="Calibri" panose="020F0502020204030204" pitchFamily="34" charset="0"/>
              <a:cs typeface="Calibri" panose="020F0502020204030204" pitchFamily="34" charset="0"/>
            </a:endParaRPr>
          </a:p>
        </p:txBody>
      </p:sp>
      <p:pic>
        <p:nvPicPr>
          <p:cNvPr id="1040" name="Grafik 1039">
            <a:extLst>
              <a:ext uri="{FF2B5EF4-FFF2-40B4-BE49-F238E27FC236}">
                <a16:creationId xmlns:a16="http://schemas.microsoft.com/office/drawing/2014/main" id="{A15BCF24-4D4B-83CF-AA06-3C71EE95C7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4140" y="1528440"/>
            <a:ext cx="1655689" cy="485840"/>
          </a:xfrm>
          <a:prstGeom prst="rect">
            <a:avLst/>
          </a:prstGeom>
          <a:ln w="38100">
            <a:solidFill>
              <a:srgbClr val="0070C0"/>
            </a:solidFill>
          </a:ln>
        </p:spPr>
      </p:pic>
      <p:sp>
        <p:nvSpPr>
          <p:cNvPr id="1028" name="Textfeld 23">
            <a:extLst>
              <a:ext uri="{FF2B5EF4-FFF2-40B4-BE49-F238E27FC236}">
                <a16:creationId xmlns:a16="http://schemas.microsoft.com/office/drawing/2014/main" id="{1631439B-C2B3-33BE-569F-DC1C8E268149}"/>
              </a:ext>
            </a:extLst>
          </p:cNvPr>
          <p:cNvSpPr txBox="1"/>
          <p:nvPr/>
        </p:nvSpPr>
        <p:spPr>
          <a:xfrm>
            <a:off x="1917588" y="1614379"/>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algn="ctr"/>
            <a:r>
              <a:rPr lang="de-DE" sz="1400">
                <a:latin typeface="Calibri"/>
                <a:ea typeface="Calibri"/>
                <a:cs typeface="Calibri"/>
              </a:rPr>
              <a:t>36</a:t>
            </a:r>
            <a:endParaRPr lang="de-DE" sz="1400">
              <a:latin typeface="Calibri" panose="020F0502020204030204" pitchFamily="34" charset="0"/>
              <a:cs typeface="Calibri" panose="020F0502020204030204" pitchFamily="34" charset="0"/>
            </a:endParaRPr>
          </a:p>
        </p:txBody>
      </p:sp>
      <p:sp>
        <p:nvSpPr>
          <p:cNvPr id="3" name="Textfeld 2">
            <a:extLst>
              <a:ext uri="{FF2B5EF4-FFF2-40B4-BE49-F238E27FC236}">
                <a16:creationId xmlns:a16="http://schemas.microsoft.com/office/drawing/2014/main" id="{3A026E27-7FE3-5BC3-0699-F8AFC74A67FC}"/>
              </a:ext>
            </a:extLst>
          </p:cNvPr>
          <p:cNvSpPr txBox="1"/>
          <p:nvPr/>
        </p:nvSpPr>
        <p:spPr>
          <a:xfrm>
            <a:off x="879451" y="406336"/>
            <a:ext cx="7461483" cy="361637"/>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algn="ctr">
              <a:lnSpc>
                <a:spcPts val="2100"/>
              </a:lnSpc>
              <a:spcBef>
                <a:spcPts val="0"/>
              </a:spcBef>
              <a:defRPr/>
            </a:pPr>
            <a:r>
              <a:rPr lang="de-DE" sz="2000">
                <a:latin typeface="Calibri" panose="020F0502020204030204" pitchFamily="34" charset="0"/>
                <a:cs typeface="Calibri" panose="020F0502020204030204" pitchFamily="34" charset="0"/>
              </a:rPr>
              <a:t> Änderungsantrag – Eingabe der </a:t>
            </a:r>
            <a:r>
              <a:rPr lang="de-DE" sz="2000" b="1">
                <a:latin typeface="Calibri" panose="020F0502020204030204" pitchFamily="34" charset="0"/>
                <a:cs typeface="Calibri" panose="020F0502020204030204" pitchFamily="34" charset="0"/>
              </a:rPr>
              <a:t>sonstigen Informationen</a:t>
            </a:r>
            <a:endParaRPr lang="en-US" sz="2000"/>
          </a:p>
        </p:txBody>
      </p:sp>
      <p:sp>
        <p:nvSpPr>
          <p:cNvPr id="4" name="Rechteck 3">
            <a:extLst>
              <a:ext uri="{FF2B5EF4-FFF2-40B4-BE49-F238E27FC236}">
                <a16:creationId xmlns:a16="http://schemas.microsoft.com/office/drawing/2014/main" id="{C5E73F8A-7BE7-5444-2DBB-A2F99440938B}"/>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-63-</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78366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04FD1-8517-EB70-6892-4CBCED31F554}"/>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D46A0DF3-CDF4-7B1C-24A2-6AFD00C41A11}"/>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26" name="Picture 2">
            <a:extLst>
              <a:ext uri="{FF2B5EF4-FFF2-40B4-BE49-F238E27FC236}">
                <a16:creationId xmlns:a16="http://schemas.microsoft.com/office/drawing/2014/main" id="{C91BDB95-AFB0-9BF5-3C6D-F6F85943D7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5F6B9F89-1338-F67F-3EF3-B53273D53F12}"/>
              </a:ext>
            </a:extLst>
          </p:cNvPr>
          <p:cNvPicPr>
            <a:picLocks noChangeAspect="1"/>
          </p:cNvPicPr>
          <p:nvPr/>
        </p:nvPicPr>
        <p:blipFill>
          <a:blip r:embed="rId3"/>
          <a:stretch>
            <a:fillRect/>
          </a:stretch>
        </p:blipFill>
        <p:spPr>
          <a:xfrm>
            <a:off x="32410" y="1149578"/>
            <a:ext cx="9088735" cy="3692793"/>
          </a:xfrm>
          <a:prstGeom prst="rect">
            <a:avLst/>
          </a:prstGeom>
        </p:spPr>
      </p:pic>
      <p:sp>
        <p:nvSpPr>
          <p:cNvPr id="13" name="Textfeld 23">
            <a:extLst>
              <a:ext uri="{FF2B5EF4-FFF2-40B4-BE49-F238E27FC236}">
                <a16:creationId xmlns:a16="http://schemas.microsoft.com/office/drawing/2014/main" id="{18CEF176-C18E-81CB-9F11-9FF7ED6558E0}"/>
              </a:ext>
            </a:extLst>
          </p:cNvPr>
          <p:cNvSpPr txBox="1"/>
          <p:nvPr/>
        </p:nvSpPr>
        <p:spPr>
          <a:xfrm>
            <a:off x="4057650" y="1888913"/>
            <a:ext cx="372636" cy="307777"/>
          </a:xfrm>
          <a:prstGeom prst="rect">
            <a:avLst/>
          </a:prstGeom>
          <a:solidFill>
            <a:srgbClr val="FFFFCC"/>
          </a:solidFill>
          <a:ln w="28575">
            <a:solidFill>
              <a:schemeClr val="tx1"/>
            </a:solidFill>
          </a:ln>
        </p:spPr>
        <p:txBody>
          <a:bodyPr wrap="square" lIns="91440" tIns="45720" rIns="91440" bIns="45720" rtlCol="0" anchor="t">
            <a:spAutoFit/>
          </a:bodyPr>
          <a:lstStyle/>
          <a:p>
            <a:pPr algn="ctr"/>
            <a:r>
              <a:rPr lang="de-DE" sz="1400">
                <a:latin typeface="Calibri"/>
                <a:cs typeface="Calibri"/>
              </a:rPr>
              <a:t>39</a:t>
            </a:r>
            <a:endParaRPr lang="de-DE" sz="1100">
              <a:latin typeface="Calibri" panose="020F0502020204030204" pitchFamily="34" charset="0"/>
              <a:cs typeface="Calibri" panose="020F0502020204030204" pitchFamily="34" charset="0"/>
            </a:endParaRPr>
          </a:p>
        </p:txBody>
      </p:sp>
      <p:sp>
        <p:nvSpPr>
          <p:cNvPr id="17" name="Textfeld 23">
            <a:extLst>
              <a:ext uri="{FF2B5EF4-FFF2-40B4-BE49-F238E27FC236}">
                <a16:creationId xmlns:a16="http://schemas.microsoft.com/office/drawing/2014/main" id="{1C09EB02-9878-2F33-C125-3BE9188F667B}"/>
              </a:ext>
            </a:extLst>
          </p:cNvPr>
          <p:cNvSpPr txBox="1"/>
          <p:nvPr/>
        </p:nvSpPr>
        <p:spPr>
          <a:xfrm>
            <a:off x="534024" y="5075518"/>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algn="ctr"/>
            <a:r>
              <a:rPr lang="de-DE" sz="1400">
                <a:latin typeface="Calibri"/>
                <a:cs typeface="Calibri"/>
              </a:rPr>
              <a:t>39</a:t>
            </a:r>
            <a:endParaRPr lang="de-DE" sz="1400">
              <a:latin typeface="Calibri" panose="020F0502020204030204" pitchFamily="34" charset="0"/>
              <a:cs typeface="Calibri" panose="020F0502020204030204" pitchFamily="34" charset="0"/>
            </a:endParaRPr>
          </a:p>
        </p:txBody>
      </p:sp>
      <p:sp>
        <p:nvSpPr>
          <p:cNvPr id="18" name="Textfeld 17">
            <a:extLst>
              <a:ext uri="{FF2B5EF4-FFF2-40B4-BE49-F238E27FC236}">
                <a16:creationId xmlns:a16="http://schemas.microsoft.com/office/drawing/2014/main" id="{46BC8BE8-081A-45EF-2BCC-E7CE6F18B944}"/>
              </a:ext>
            </a:extLst>
          </p:cNvPr>
          <p:cNvSpPr txBox="1"/>
          <p:nvPr/>
        </p:nvSpPr>
        <p:spPr>
          <a:xfrm>
            <a:off x="1033151" y="5098601"/>
            <a:ext cx="2680485" cy="261610"/>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Sie befinden sich auf der Seite „</a:t>
            </a:r>
            <a:r>
              <a:rPr lang="de-DE" sz="1100" b="1">
                <a:solidFill>
                  <a:srgbClr val="C00000"/>
                </a:solidFill>
                <a:latin typeface="Calibri" panose="020F0502020204030204" pitchFamily="34" charset="0"/>
                <a:cs typeface="Calibri" panose="020F0502020204030204" pitchFamily="34" charset="0"/>
              </a:rPr>
              <a:t>Anhänge</a:t>
            </a:r>
            <a:r>
              <a:rPr lang="de-DE" sz="1100">
                <a:latin typeface="Calibri" panose="020F0502020204030204" pitchFamily="34" charset="0"/>
                <a:cs typeface="Calibri" panose="020F0502020204030204" pitchFamily="34" charset="0"/>
              </a:rPr>
              <a:t>“</a:t>
            </a:r>
          </a:p>
        </p:txBody>
      </p:sp>
      <p:sp>
        <p:nvSpPr>
          <p:cNvPr id="19" name="Textfeld 23">
            <a:extLst>
              <a:ext uri="{FF2B5EF4-FFF2-40B4-BE49-F238E27FC236}">
                <a16:creationId xmlns:a16="http://schemas.microsoft.com/office/drawing/2014/main" id="{E0B05F5D-AEEB-82A4-A6D9-0FF6C9156EDC}"/>
              </a:ext>
            </a:extLst>
          </p:cNvPr>
          <p:cNvSpPr txBox="1"/>
          <p:nvPr/>
        </p:nvSpPr>
        <p:spPr>
          <a:xfrm>
            <a:off x="528950" y="5530609"/>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algn="ctr"/>
            <a:r>
              <a:rPr lang="de-DE" sz="1400">
                <a:latin typeface="Calibri"/>
                <a:cs typeface="Calibri"/>
              </a:rPr>
              <a:t>40</a:t>
            </a:r>
            <a:endParaRPr lang="de-DE" sz="1400">
              <a:latin typeface="Calibri" panose="020F0502020204030204" pitchFamily="34" charset="0"/>
              <a:cs typeface="Calibri" panose="020F0502020204030204" pitchFamily="34" charset="0"/>
            </a:endParaRPr>
          </a:p>
        </p:txBody>
      </p:sp>
      <p:sp>
        <p:nvSpPr>
          <p:cNvPr id="20" name="Textfeld 19">
            <a:extLst>
              <a:ext uri="{FF2B5EF4-FFF2-40B4-BE49-F238E27FC236}">
                <a16:creationId xmlns:a16="http://schemas.microsoft.com/office/drawing/2014/main" id="{5990C238-8DAA-678C-C990-72B33BB2AA35}"/>
              </a:ext>
            </a:extLst>
          </p:cNvPr>
          <p:cNvSpPr txBox="1"/>
          <p:nvPr/>
        </p:nvSpPr>
        <p:spPr>
          <a:xfrm>
            <a:off x="1004576" y="5513874"/>
            <a:ext cx="5777224" cy="600164"/>
          </a:xfrm>
          <a:prstGeom prst="rect">
            <a:avLst/>
          </a:prstGeom>
          <a:solidFill>
            <a:srgbClr val="FFFFCC"/>
          </a:solidFill>
        </p:spPr>
        <p:txBody>
          <a:bodyPr wrap="square" lIns="91440" tIns="45720" rIns="91440" bIns="45720" rtlCol="0" anchor="t">
            <a:spAutoFit/>
          </a:bodyPr>
          <a:lstStyle/>
          <a:p>
            <a:r>
              <a:rPr lang="de-DE" sz="1100">
                <a:latin typeface="Calibri" panose="020F0502020204030204" pitchFamily="34" charset="0"/>
                <a:cs typeface="Calibri" panose="020F0502020204030204" pitchFamily="34" charset="0"/>
              </a:rPr>
              <a:t>Hier können Sie Anhänge hinzufügen. Sollten Sie das </a:t>
            </a:r>
            <a:r>
              <a:rPr lang="de-DE" sz="1100" b="1">
                <a:solidFill>
                  <a:srgbClr val="C00000"/>
                </a:solidFill>
                <a:latin typeface="Calibri" panose="020F0502020204030204" pitchFamily="34" charset="0"/>
                <a:cs typeface="Calibri" panose="020F0502020204030204" pitchFamily="34" charset="0"/>
              </a:rPr>
              <a:t>registrierte Statut </a:t>
            </a:r>
            <a:r>
              <a:rPr lang="de-DE" sz="1100">
                <a:latin typeface="Calibri" panose="020F0502020204030204" pitchFamily="34" charset="0"/>
                <a:cs typeface="Calibri" panose="020F0502020204030204" pitchFamily="34" charset="0"/>
              </a:rPr>
              <a:t>und den </a:t>
            </a:r>
            <a:r>
              <a:rPr lang="de-DE" sz="1100" b="1">
                <a:solidFill>
                  <a:srgbClr val="C00000"/>
                </a:solidFill>
                <a:latin typeface="Calibri" panose="020F0502020204030204" pitchFamily="34" charset="0"/>
                <a:cs typeface="Calibri" panose="020F0502020204030204" pitchFamily="34" charset="0"/>
              </a:rPr>
              <a:t>Gründungsakt </a:t>
            </a:r>
            <a:r>
              <a:rPr lang="de-DE" sz="1100">
                <a:latin typeface="Calibri" panose="020F0502020204030204" pitchFamily="34" charset="0"/>
                <a:cs typeface="Calibri" panose="020F0502020204030204" pitchFamily="34" charset="0"/>
              </a:rPr>
              <a:t>noch nicht hochgeladen haben, können Sie das hier erledigen.</a:t>
            </a:r>
          </a:p>
          <a:p>
            <a:r>
              <a:rPr lang="de-DE" sz="1100" b="1">
                <a:latin typeface="Calibri"/>
                <a:ea typeface="Calibri"/>
                <a:cs typeface="Calibri"/>
              </a:rPr>
              <a:t>Die einzelnen Anlagen müssen nicht digital unterschrieben werden.</a:t>
            </a:r>
            <a:endParaRPr lang="de-DE" sz="1100" b="1">
              <a:latin typeface="Calibri" panose="020F0502020204030204" pitchFamily="34" charset="0"/>
              <a:ea typeface="Calibri"/>
              <a:cs typeface="Calibri" panose="020F0502020204030204" pitchFamily="34" charset="0"/>
            </a:endParaRPr>
          </a:p>
        </p:txBody>
      </p:sp>
      <p:sp>
        <p:nvSpPr>
          <p:cNvPr id="21" name="Textfeld 23">
            <a:extLst>
              <a:ext uri="{FF2B5EF4-FFF2-40B4-BE49-F238E27FC236}">
                <a16:creationId xmlns:a16="http://schemas.microsoft.com/office/drawing/2014/main" id="{D6A2459F-19C8-96C2-2ACF-A77D4BE00EE1}"/>
              </a:ext>
            </a:extLst>
          </p:cNvPr>
          <p:cNvSpPr txBox="1"/>
          <p:nvPr/>
        </p:nvSpPr>
        <p:spPr>
          <a:xfrm>
            <a:off x="7176954" y="4002095"/>
            <a:ext cx="372636" cy="307777"/>
          </a:xfrm>
          <a:prstGeom prst="rect">
            <a:avLst/>
          </a:prstGeom>
          <a:solidFill>
            <a:srgbClr val="FFFFCC"/>
          </a:solidFill>
          <a:ln w="28575">
            <a:solidFill>
              <a:schemeClr val="tx1"/>
            </a:solidFill>
          </a:ln>
        </p:spPr>
        <p:txBody>
          <a:bodyPr wrap="square" lIns="91440" tIns="45720" rIns="91440" bIns="45720" rtlCol="0" anchor="t">
            <a:spAutoFit/>
          </a:bodyPr>
          <a:lstStyle/>
          <a:p>
            <a:pPr algn="ctr"/>
            <a:r>
              <a:rPr lang="de-DE" sz="1400">
                <a:latin typeface="Calibri"/>
                <a:ea typeface="Calibri"/>
                <a:cs typeface="Calibri"/>
              </a:rPr>
              <a:t>40</a:t>
            </a:r>
            <a:endParaRPr lang="de-DE" sz="1100">
              <a:latin typeface="Calibri" panose="020F0502020204030204" pitchFamily="34" charset="0"/>
              <a:cs typeface="Calibri" panose="020F0502020204030204" pitchFamily="34" charset="0"/>
            </a:endParaRPr>
          </a:p>
        </p:txBody>
      </p:sp>
      <p:sp>
        <p:nvSpPr>
          <p:cNvPr id="24" name="Ellipse 26636">
            <a:extLst>
              <a:ext uri="{FF2B5EF4-FFF2-40B4-BE49-F238E27FC236}">
                <a16:creationId xmlns:a16="http://schemas.microsoft.com/office/drawing/2014/main" id="{FC22A8B5-F50B-3E9C-AAEB-35A3EF75B724}"/>
              </a:ext>
            </a:extLst>
          </p:cNvPr>
          <p:cNvSpPr/>
          <p:nvPr/>
        </p:nvSpPr>
        <p:spPr bwMode="auto">
          <a:xfrm>
            <a:off x="7637774" y="4002095"/>
            <a:ext cx="1293015" cy="338647"/>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pic>
        <p:nvPicPr>
          <p:cNvPr id="29" name="Grafik 28">
            <a:extLst>
              <a:ext uri="{FF2B5EF4-FFF2-40B4-BE49-F238E27FC236}">
                <a16:creationId xmlns:a16="http://schemas.microsoft.com/office/drawing/2014/main" id="{B3D261F3-146F-7A31-2F25-4B3BD14007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1" y="1847553"/>
            <a:ext cx="1010194" cy="413262"/>
          </a:xfrm>
          <a:prstGeom prst="rect">
            <a:avLst/>
          </a:prstGeom>
          <a:ln w="38100">
            <a:solidFill>
              <a:srgbClr val="0070C0"/>
            </a:solidFill>
          </a:ln>
        </p:spPr>
      </p:pic>
      <p:sp>
        <p:nvSpPr>
          <p:cNvPr id="4" name="Textfeld 3">
            <a:extLst>
              <a:ext uri="{FF2B5EF4-FFF2-40B4-BE49-F238E27FC236}">
                <a16:creationId xmlns:a16="http://schemas.microsoft.com/office/drawing/2014/main" id="{4A52ABAE-548D-C8CA-71A4-3118E3659A3B}"/>
              </a:ext>
            </a:extLst>
          </p:cNvPr>
          <p:cNvSpPr txBox="1"/>
          <p:nvPr/>
        </p:nvSpPr>
        <p:spPr>
          <a:xfrm>
            <a:off x="879451" y="406336"/>
            <a:ext cx="7461483" cy="361637"/>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algn="ctr">
              <a:lnSpc>
                <a:spcPts val="2100"/>
              </a:lnSpc>
              <a:spcBef>
                <a:spcPts val="0"/>
              </a:spcBef>
              <a:defRPr/>
            </a:pPr>
            <a:r>
              <a:rPr lang="de-DE" sz="2000">
                <a:latin typeface="Calibri" panose="020F0502020204030204" pitchFamily="34" charset="0"/>
                <a:cs typeface="Calibri" panose="020F0502020204030204" pitchFamily="34" charset="0"/>
              </a:rPr>
              <a:t> Änderungsantrag – </a:t>
            </a:r>
            <a:r>
              <a:rPr lang="de-DE" sz="2000" b="1">
                <a:latin typeface="Calibri" panose="020F0502020204030204" pitchFamily="34" charset="0"/>
                <a:cs typeface="Calibri" panose="020F0502020204030204" pitchFamily="34" charset="0"/>
              </a:rPr>
              <a:t>Hochladen von Anhängen</a:t>
            </a:r>
            <a:endParaRPr lang="en-US" sz="2000"/>
          </a:p>
        </p:txBody>
      </p:sp>
      <p:sp>
        <p:nvSpPr>
          <p:cNvPr id="5" name="Rechteck 4">
            <a:extLst>
              <a:ext uri="{FF2B5EF4-FFF2-40B4-BE49-F238E27FC236}">
                <a16:creationId xmlns:a16="http://schemas.microsoft.com/office/drawing/2014/main" id="{26976D1A-591F-A2ED-0905-92BC84EC7200}"/>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-64-</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94519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C1048-20E6-F733-2063-20C4E10BC9C0}"/>
            </a:ext>
          </a:extLst>
        </p:cNvPr>
        <p:cNvGrpSpPr/>
        <p:nvPr/>
      </p:nvGrpSpPr>
      <p:grpSpPr>
        <a:xfrm>
          <a:off x="0" y="0"/>
          <a:ext cx="0" cy="0"/>
          <a:chOff x="0" y="0"/>
          <a:chExt cx="0" cy="0"/>
        </a:xfrm>
      </p:grpSpPr>
      <p:pic>
        <p:nvPicPr>
          <p:cNvPr id="12" name="Grafik 11" descr="Ein Bild, das Text, Screenshot, Schrift, Zahl enthält.&#10;&#10;KI-generierte Inhalte können fehlerhaft sein.">
            <a:extLst>
              <a:ext uri="{FF2B5EF4-FFF2-40B4-BE49-F238E27FC236}">
                <a16:creationId xmlns:a16="http://schemas.microsoft.com/office/drawing/2014/main" id="{F5A42AB6-CB19-D6C4-5A7C-7103470B9FD2}"/>
              </a:ext>
            </a:extLst>
          </p:cNvPr>
          <p:cNvPicPr>
            <a:picLocks noChangeAspect="1"/>
          </p:cNvPicPr>
          <p:nvPr/>
        </p:nvPicPr>
        <p:blipFill>
          <a:blip r:embed="rId2"/>
          <a:stretch>
            <a:fillRect/>
          </a:stretch>
        </p:blipFill>
        <p:spPr>
          <a:xfrm>
            <a:off x="39209" y="773557"/>
            <a:ext cx="9100953" cy="4427188"/>
          </a:xfrm>
          <a:prstGeom prst="rect">
            <a:avLst/>
          </a:prstGeom>
        </p:spPr>
      </p:pic>
      <p:pic>
        <p:nvPicPr>
          <p:cNvPr id="30" name="Grafik 29" descr="Ein Bild, das Text, weiß, Design enthält.&#10;&#10;KI-generierte Inhalte können fehlerhaft sein.">
            <a:extLst>
              <a:ext uri="{FF2B5EF4-FFF2-40B4-BE49-F238E27FC236}">
                <a16:creationId xmlns:a16="http://schemas.microsoft.com/office/drawing/2014/main" id="{53FC5C2D-0829-5B96-32EC-80B53FB074B0}"/>
              </a:ext>
            </a:extLst>
          </p:cNvPr>
          <p:cNvPicPr>
            <a:picLocks noChangeAspect="1"/>
          </p:cNvPicPr>
          <p:nvPr/>
        </p:nvPicPr>
        <p:blipFill>
          <a:blip r:embed="rId3"/>
          <a:stretch>
            <a:fillRect/>
          </a:stretch>
        </p:blipFill>
        <p:spPr>
          <a:xfrm>
            <a:off x="7667625" y="5182376"/>
            <a:ext cx="1476375" cy="638175"/>
          </a:xfrm>
          <a:prstGeom prst="rect">
            <a:avLst/>
          </a:prstGeom>
        </p:spPr>
      </p:pic>
      <p:sp>
        <p:nvSpPr>
          <p:cNvPr id="31" name="Textfeld 30">
            <a:extLst>
              <a:ext uri="{FF2B5EF4-FFF2-40B4-BE49-F238E27FC236}">
                <a16:creationId xmlns:a16="http://schemas.microsoft.com/office/drawing/2014/main" id="{DA297DE7-428D-C449-89DA-437A969BD297}"/>
              </a:ext>
            </a:extLst>
          </p:cNvPr>
          <p:cNvSpPr txBox="1"/>
          <p:nvPr/>
        </p:nvSpPr>
        <p:spPr>
          <a:xfrm>
            <a:off x="7515225" y="5392661"/>
            <a:ext cx="152400" cy="200055"/>
          </a:xfrm>
          <a:prstGeom prst="rect">
            <a:avLst/>
          </a:prstGeom>
          <a:solidFill>
            <a:srgbClr val="FFFF00"/>
          </a:solidFill>
        </p:spPr>
        <p:txBody>
          <a:bodyPr wrap="square" rtlCol="0">
            <a:spAutoFit/>
          </a:bodyPr>
          <a:lstStyle/>
          <a:p>
            <a:r>
              <a:rPr lang="de-DE" sz="700">
                <a:latin typeface="Calibri" panose="020F0502020204030204" pitchFamily="34" charset="0"/>
                <a:cs typeface="Calibri" panose="020F0502020204030204" pitchFamily="34" charset="0"/>
              </a:rPr>
              <a:t>6</a:t>
            </a:r>
          </a:p>
        </p:txBody>
      </p:sp>
      <p:pic>
        <p:nvPicPr>
          <p:cNvPr id="4" name="Picture 4">
            <a:extLst>
              <a:ext uri="{FF2B5EF4-FFF2-40B4-BE49-F238E27FC236}">
                <a16:creationId xmlns:a16="http://schemas.microsoft.com/office/drawing/2014/main" id="{77A0CB81-A2BF-F5EC-AAFE-EE704A0BDA23}"/>
              </a:ext>
            </a:extLst>
          </p:cNvPr>
          <p:cNvPicPr>
            <a:picLocks noChangeAspect="1"/>
          </p:cNvPicPr>
          <p:nvPr/>
        </p:nvPicPr>
        <p:blipFill>
          <a:blip r:embed="rId4"/>
          <a:stretch>
            <a:fillRect/>
          </a:stretch>
        </p:blipFill>
        <p:spPr>
          <a:xfrm>
            <a:off x="7454664" y="1331214"/>
            <a:ext cx="1064777" cy="395795"/>
          </a:xfrm>
          <a:prstGeom prst="rect">
            <a:avLst/>
          </a:prstGeom>
          <a:ln w="38100" cap="sq">
            <a:solidFill>
              <a:srgbClr val="0066CC"/>
            </a:solidFill>
            <a:prstDash val="solid"/>
            <a:miter lim="800000"/>
          </a:ln>
          <a:effectLst>
            <a:outerShdw blurRad="50800" dist="38100" dir="2700000" algn="tl" rotWithShape="0">
              <a:srgbClr val="000000">
                <a:alpha val="43000"/>
              </a:srgbClr>
            </a:outerShdw>
          </a:effectLst>
        </p:spPr>
      </p:pic>
      <p:sp>
        <p:nvSpPr>
          <p:cNvPr id="6" name="Textfeld 23">
            <a:extLst>
              <a:ext uri="{FF2B5EF4-FFF2-40B4-BE49-F238E27FC236}">
                <a16:creationId xmlns:a16="http://schemas.microsoft.com/office/drawing/2014/main" id="{4F05F318-ECD8-208F-4EC2-412C1B2CA8EA}"/>
              </a:ext>
            </a:extLst>
          </p:cNvPr>
          <p:cNvSpPr txBox="1"/>
          <p:nvPr/>
        </p:nvSpPr>
        <p:spPr>
          <a:xfrm>
            <a:off x="6919740" y="1358016"/>
            <a:ext cx="372636" cy="307777"/>
          </a:xfrm>
          <a:prstGeom prst="rect">
            <a:avLst/>
          </a:prstGeom>
          <a:solidFill>
            <a:srgbClr val="FFFFCC"/>
          </a:solidFill>
          <a:ln w="28575">
            <a:solidFill>
              <a:schemeClr val="tx1"/>
            </a:solidFill>
          </a:ln>
        </p:spPr>
        <p:txBody>
          <a:bodyPr wrap="square" lIns="91440" tIns="45720" rIns="91440" bIns="45720" rtlCol="0" anchor="t">
            <a:spAutoFit/>
          </a:bodyPr>
          <a:lstStyle/>
          <a:p>
            <a:pPr algn="ctr"/>
            <a:r>
              <a:rPr lang="de-DE" sz="1400">
                <a:latin typeface="Calibri"/>
                <a:ea typeface="Calibri"/>
                <a:cs typeface="Calibri"/>
              </a:rPr>
              <a:t>41</a:t>
            </a:r>
            <a:endParaRPr lang="de-DE" sz="1100">
              <a:latin typeface="Calibri" panose="020F0502020204030204" pitchFamily="34" charset="0"/>
              <a:cs typeface="Calibri" panose="020F0502020204030204" pitchFamily="34" charset="0"/>
            </a:endParaRPr>
          </a:p>
        </p:txBody>
      </p:sp>
      <p:sp>
        <p:nvSpPr>
          <p:cNvPr id="8" name="Textfeld 7">
            <a:extLst>
              <a:ext uri="{FF2B5EF4-FFF2-40B4-BE49-F238E27FC236}">
                <a16:creationId xmlns:a16="http://schemas.microsoft.com/office/drawing/2014/main" id="{F59ACE31-944A-D258-982B-CD5B4AC1BC47}"/>
              </a:ext>
            </a:extLst>
          </p:cNvPr>
          <p:cNvSpPr txBox="1"/>
          <p:nvPr/>
        </p:nvSpPr>
        <p:spPr>
          <a:xfrm>
            <a:off x="749301" y="4858448"/>
            <a:ext cx="3738536" cy="261610"/>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Sie befinden sich auf der </a:t>
            </a:r>
            <a:r>
              <a:rPr lang="de-DE" sz="1100" b="1">
                <a:latin typeface="Calibri" panose="020F0502020204030204" pitchFamily="34" charset="0"/>
                <a:cs typeface="Calibri" panose="020F0502020204030204" pitchFamily="34" charset="0"/>
              </a:rPr>
              <a:t>letzten Seite des Antrages </a:t>
            </a:r>
            <a:r>
              <a:rPr lang="de-DE" sz="1100">
                <a:latin typeface="Calibri" panose="020F0502020204030204" pitchFamily="34" charset="0"/>
                <a:cs typeface="Calibri" panose="020F0502020204030204" pitchFamily="34" charset="0"/>
              </a:rPr>
              <a:t>„Senden“.</a:t>
            </a:r>
          </a:p>
        </p:txBody>
      </p:sp>
      <p:sp>
        <p:nvSpPr>
          <p:cNvPr id="9" name="Textfeld 23">
            <a:extLst>
              <a:ext uri="{FF2B5EF4-FFF2-40B4-BE49-F238E27FC236}">
                <a16:creationId xmlns:a16="http://schemas.microsoft.com/office/drawing/2014/main" id="{EE10BA53-3E44-6832-D69D-362E012CCE53}"/>
              </a:ext>
            </a:extLst>
          </p:cNvPr>
          <p:cNvSpPr txBox="1"/>
          <p:nvPr/>
        </p:nvSpPr>
        <p:spPr>
          <a:xfrm>
            <a:off x="256066" y="4829945"/>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algn="ctr"/>
            <a:r>
              <a:rPr lang="de-DE" sz="1400">
                <a:latin typeface="Calibri"/>
                <a:ea typeface="Calibri"/>
                <a:cs typeface="Calibri"/>
              </a:rPr>
              <a:t>41</a:t>
            </a:r>
            <a:endParaRPr lang="de-DE" sz="1400">
              <a:latin typeface="Calibri" panose="020F0502020204030204" pitchFamily="34" charset="0"/>
              <a:cs typeface="Calibri" panose="020F0502020204030204" pitchFamily="34" charset="0"/>
            </a:endParaRPr>
          </a:p>
        </p:txBody>
      </p:sp>
      <p:sp>
        <p:nvSpPr>
          <p:cNvPr id="11" name="Ellipse 26636">
            <a:extLst>
              <a:ext uri="{FF2B5EF4-FFF2-40B4-BE49-F238E27FC236}">
                <a16:creationId xmlns:a16="http://schemas.microsoft.com/office/drawing/2014/main" id="{2FBEC2F8-7147-E1C2-D264-C3EE7A79F6AC}"/>
              </a:ext>
            </a:extLst>
          </p:cNvPr>
          <p:cNvSpPr/>
          <p:nvPr/>
        </p:nvSpPr>
        <p:spPr bwMode="auto">
          <a:xfrm>
            <a:off x="-421805" y="1724840"/>
            <a:ext cx="3156296" cy="1306020"/>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4" name="Textfeld 13">
            <a:extLst>
              <a:ext uri="{FF2B5EF4-FFF2-40B4-BE49-F238E27FC236}">
                <a16:creationId xmlns:a16="http://schemas.microsoft.com/office/drawing/2014/main" id="{8D9A7784-F820-D891-4D61-8E92707007DA}"/>
              </a:ext>
            </a:extLst>
          </p:cNvPr>
          <p:cNvSpPr txBox="1"/>
          <p:nvPr/>
        </p:nvSpPr>
        <p:spPr>
          <a:xfrm>
            <a:off x="5222214" y="4855101"/>
            <a:ext cx="2447926" cy="261610"/>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Hier sehen Sie die </a:t>
            </a:r>
            <a:r>
              <a:rPr lang="de-DE" sz="1100" b="1">
                <a:solidFill>
                  <a:srgbClr val="C00000"/>
                </a:solidFill>
                <a:latin typeface="Calibri" panose="020F0502020204030204" pitchFamily="34" charset="0"/>
                <a:cs typeface="Calibri" panose="020F0502020204030204" pitchFamily="34" charset="0"/>
              </a:rPr>
              <a:t>geänderten</a:t>
            </a:r>
            <a:r>
              <a:rPr lang="de-DE" sz="1100">
                <a:latin typeface="Calibri" panose="020F0502020204030204" pitchFamily="34" charset="0"/>
                <a:cs typeface="Calibri" panose="020F0502020204030204" pitchFamily="34" charset="0"/>
              </a:rPr>
              <a:t> Daten.</a:t>
            </a:r>
          </a:p>
        </p:txBody>
      </p:sp>
      <p:sp>
        <p:nvSpPr>
          <p:cNvPr id="21" name="Textfeld 23">
            <a:extLst>
              <a:ext uri="{FF2B5EF4-FFF2-40B4-BE49-F238E27FC236}">
                <a16:creationId xmlns:a16="http://schemas.microsoft.com/office/drawing/2014/main" id="{01AB6B04-0E99-4BDA-9143-2FC0A017EA46}"/>
              </a:ext>
            </a:extLst>
          </p:cNvPr>
          <p:cNvSpPr txBox="1"/>
          <p:nvPr/>
        </p:nvSpPr>
        <p:spPr>
          <a:xfrm>
            <a:off x="2853109" y="2107936"/>
            <a:ext cx="372636" cy="307777"/>
          </a:xfrm>
          <a:prstGeom prst="rect">
            <a:avLst/>
          </a:prstGeom>
          <a:solidFill>
            <a:srgbClr val="FFFFCC"/>
          </a:solidFill>
          <a:ln w="28575">
            <a:solidFill>
              <a:schemeClr val="tx1"/>
            </a:solidFill>
          </a:ln>
        </p:spPr>
        <p:txBody>
          <a:bodyPr wrap="square" lIns="91440" tIns="45720" rIns="91440" bIns="45720" rtlCol="0" anchor="t">
            <a:spAutoFit/>
          </a:bodyPr>
          <a:lstStyle/>
          <a:p>
            <a:pPr algn="ctr"/>
            <a:r>
              <a:rPr lang="de-DE" sz="1400">
                <a:latin typeface="Calibri"/>
                <a:ea typeface="Calibri"/>
                <a:cs typeface="Calibri"/>
              </a:rPr>
              <a:t>42</a:t>
            </a:r>
            <a:endParaRPr lang="de-DE" sz="1100">
              <a:latin typeface="Calibri" panose="020F0502020204030204" pitchFamily="34" charset="0"/>
              <a:cs typeface="Calibri" panose="020F0502020204030204" pitchFamily="34" charset="0"/>
            </a:endParaRPr>
          </a:p>
        </p:txBody>
      </p:sp>
      <p:sp>
        <p:nvSpPr>
          <p:cNvPr id="1025" name="Textfeld 23">
            <a:extLst>
              <a:ext uri="{FF2B5EF4-FFF2-40B4-BE49-F238E27FC236}">
                <a16:creationId xmlns:a16="http://schemas.microsoft.com/office/drawing/2014/main" id="{B2551644-80BB-D9B0-71E7-46D485D1264B}"/>
              </a:ext>
            </a:extLst>
          </p:cNvPr>
          <p:cNvSpPr txBox="1"/>
          <p:nvPr/>
        </p:nvSpPr>
        <p:spPr>
          <a:xfrm>
            <a:off x="4724460" y="4824761"/>
            <a:ext cx="403513" cy="307777"/>
          </a:xfrm>
          <a:prstGeom prst="rect">
            <a:avLst/>
          </a:prstGeom>
          <a:solidFill>
            <a:srgbClr val="FFFF00"/>
          </a:solidFill>
          <a:ln w="38100">
            <a:solidFill>
              <a:schemeClr val="tx1"/>
            </a:solidFill>
          </a:ln>
        </p:spPr>
        <p:txBody>
          <a:bodyPr wrap="square" lIns="91440" tIns="45720" rIns="91440" bIns="45720" rtlCol="0" anchor="t">
            <a:spAutoFit/>
          </a:bodyPr>
          <a:lstStyle/>
          <a:p>
            <a:pPr algn="ctr"/>
            <a:r>
              <a:rPr lang="de-DE" sz="1400">
                <a:latin typeface="Calibri"/>
                <a:ea typeface="Calibri"/>
                <a:cs typeface="Calibri"/>
              </a:rPr>
              <a:t>44</a:t>
            </a:r>
            <a:endParaRPr lang="de-DE" sz="1400">
              <a:latin typeface="Calibri" panose="020F0502020204030204" pitchFamily="34" charset="0"/>
              <a:cs typeface="Calibri" panose="020F0502020204030204" pitchFamily="34" charset="0"/>
            </a:endParaRPr>
          </a:p>
        </p:txBody>
      </p:sp>
      <p:sp>
        <p:nvSpPr>
          <p:cNvPr id="1027" name="Textfeld 23">
            <a:extLst>
              <a:ext uri="{FF2B5EF4-FFF2-40B4-BE49-F238E27FC236}">
                <a16:creationId xmlns:a16="http://schemas.microsoft.com/office/drawing/2014/main" id="{7D2D3085-6843-3970-CE1F-196527FDC5B7}"/>
              </a:ext>
            </a:extLst>
          </p:cNvPr>
          <p:cNvSpPr txBox="1"/>
          <p:nvPr/>
        </p:nvSpPr>
        <p:spPr>
          <a:xfrm>
            <a:off x="255832" y="5241543"/>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algn="ctr"/>
            <a:r>
              <a:rPr lang="de-DE" sz="1400">
                <a:latin typeface="Calibri"/>
                <a:cs typeface="Calibri"/>
              </a:rPr>
              <a:t>43</a:t>
            </a:r>
            <a:endParaRPr lang="de-DE" sz="1400">
              <a:latin typeface="Calibri" panose="020F0502020204030204" pitchFamily="34" charset="0"/>
              <a:cs typeface="Calibri" panose="020F0502020204030204" pitchFamily="34" charset="0"/>
            </a:endParaRPr>
          </a:p>
        </p:txBody>
      </p:sp>
      <p:sp>
        <p:nvSpPr>
          <p:cNvPr id="1029" name="Ellipse 26636">
            <a:extLst>
              <a:ext uri="{FF2B5EF4-FFF2-40B4-BE49-F238E27FC236}">
                <a16:creationId xmlns:a16="http://schemas.microsoft.com/office/drawing/2014/main" id="{3D9A7D48-CA56-002D-B84D-8A4CA05E24C5}"/>
              </a:ext>
            </a:extLst>
          </p:cNvPr>
          <p:cNvSpPr/>
          <p:nvPr/>
        </p:nvSpPr>
        <p:spPr bwMode="auto">
          <a:xfrm>
            <a:off x="110703" y="3500807"/>
            <a:ext cx="251139" cy="238294"/>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028" name="Textfeld 23">
            <a:extLst>
              <a:ext uri="{FF2B5EF4-FFF2-40B4-BE49-F238E27FC236}">
                <a16:creationId xmlns:a16="http://schemas.microsoft.com/office/drawing/2014/main" id="{8298532D-C5B1-DE4A-8F80-28ABF0A78F28}"/>
              </a:ext>
            </a:extLst>
          </p:cNvPr>
          <p:cNvSpPr txBox="1"/>
          <p:nvPr/>
        </p:nvSpPr>
        <p:spPr>
          <a:xfrm>
            <a:off x="443428" y="3251392"/>
            <a:ext cx="372636" cy="307777"/>
          </a:xfrm>
          <a:prstGeom prst="rect">
            <a:avLst/>
          </a:prstGeom>
          <a:solidFill>
            <a:srgbClr val="FFFFCC"/>
          </a:solidFill>
          <a:ln w="28575">
            <a:solidFill>
              <a:schemeClr val="tx1"/>
            </a:solidFill>
          </a:ln>
        </p:spPr>
        <p:txBody>
          <a:bodyPr wrap="square" lIns="91440" tIns="45720" rIns="91440" bIns="45720" rtlCol="0" anchor="t">
            <a:spAutoFit/>
          </a:bodyPr>
          <a:lstStyle/>
          <a:p>
            <a:pPr algn="ctr"/>
            <a:r>
              <a:rPr lang="de-DE" sz="1400">
                <a:latin typeface="Calibri"/>
                <a:ea typeface="Calibri"/>
                <a:cs typeface="Calibri"/>
              </a:rPr>
              <a:t>43</a:t>
            </a:r>
            <a:endParaRPr lang="de-DE" sz="1100">
              <a:latin typeface="Calibri" panose="020F0502020204030204" pitchFamily="34" charset="0"/>
              <a:cs typeface="Calibri" panose="020F0502020204030204" pitchFamily="34" charset="0"/>
            </a:endParaRPr>
          </a:p>
        </p:txBody>
      </p:sp>
      <p:sp>
        <p:nvSpPr>
          <p:cNvPr id="1030" name="Textfeld 1029">
            <a:extLst>
              <a:ext uri="{FF2B5EF4-FFF2-40B4-BE49-F238E27FC236}">
                <a16:creationId xmlns:a16="http://schemas.microsoft.com/office/drawing/2014/main" id="{D0F92936-C640-F644-E0E0-AEF4DBDF2BD8}"/>
              </a:ext>
            </a:extLst>
          </p:cNvPr>
          <p:cNvSpPr txBox="1"/>
          <p:nvPr/>
        </p:nvSpPr>
        <p:spPr>
          <a:xfrm>
            <a:off x="749302" y="5170159"/>
            <a:ext cx="6929802" cy="430887"/>
          </a:xfrm>
          <a:prstGeom prst="rect">
            <a:avLst/>
          </a:prstGeom>
          <a:solidFill>
            <a:srgbClr val="FFFFCC"/>
          </a:solidFill>
        </p:spPr>
        <p:txBody>
          <a:bodyPr wrap="square" lIns="91440" tIns="45720" rIns="91440" bIns="45720" rtlCol="0" anchor="t">
            <a:spAutoFit/>
          </a:bodyPr>
          <a:lstStyle/>
          <a:p>
            <a:r>
              <a:rPr lang="de-DE" sz="1100">
                <a:latin typeface="Calibri"/>
                <a:ea typeface="Calibri"/>
                <a:cs typeface="Calibri"/>
              </a:rPr>
              <a:t>Dieses </a:t>
            </a:r>
            <a:r>
              <a:rPr lang="de-DE" sz="1100" b="1">
                <a:solidFill>
                  <a:srgbClr val="C00000"/>
                </a:solidFill>
                <a:latin typeface="Calibri"/>
                <a:ea typeface="Calibri"/>
                <a:cs typeface="Calibri"/>
              </a:rPr>
              <a:t>Kästchen anklicken </a:t>
            </a:r>
            <a:r>
              <a:rPr lang="de-DE" sz="1100">
                <a:latin typeface="Calibri"/>
                <a:ea typeface="Calibri"/>
                <a:cs typeface="Calibri"/>
              </a:rPr>
              <a:t>– betrifft die Ersatzklärung, dass die eingetragenen Daten und hochgeladenen Dokumente wahrheitsgemäß sind.</a:t>
            </a:r>
          </a:p>
        </p:txBody>
      </p:sp>
      <p:sp>
        <p:nvSpPr>
          <p:cNvPr id="1034" name="Ellipse 26636">
            <a:extLst>
              <a:ext uri="{FF2B5EF4-FFF2-40B4-BE49-F238E27FC236}">
                <a16:creationId xmlns:a16="http://schemas.microsoft.com/office/drawing/2014/main" id="{AB4E1803-E8CB-75BB-CEC8-7237DD96FBCD}"/>
              </a:ext>
            </a:extLst>
          </p:cNvPr>
          <p:cNvSpPr/>
          <p:nvPr/>
        </p:nvSpPr>
        <p:spPr bwMode="auto">
          <a:xfrm>
            <a:off x="47722" y="4373733"/>
            <a:ext cx="1492269" cy="307777"/>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031" name="Textfeld 23">
            <a:extLst>
              <a:ext uri="{FF2B5EF4-FFF2-40B4-BE49-F238E27FC236}">
                <a16:creationId xmlns:a16="http://schemas.microsoft.com/office/drawing/2014/main" id="{C53B84AD-7951-3969-501C-2C49D8F84CBF}"/>
              </a:ext>
            </a:extLst>
          </p:cNvPr>
          <p:cNvSpPr txBox="1"/>
          <p:nvPr/>
        </p:nvSpPr>
        <p:spPr>
          <a:xfrm>
            <a:off x="93709" y="4070286"/>
            <a:ext cx="372636" cy="307777"/>
          </a:xfrm>
          <a:prstGeom prst="rect">
            <a:avLst/>
          </a:prstGeom>
          <a:solidFill>
            <a:srgbClr val="FFFFCC"/>
          </a:solidFill>
          <a:ln w="28575">
            <a:solidFill>
              <a:schemeClr val="tx1"/>
            </a:solidFill>
          </a:ln>
        </p:spPr>
        <p:txBody>
          <a:bodyPr wrap="square" lIns="91440" tIns="45720" rIns="91440" bIns="45720" rtlCol="0" anchor="t">
            <a:spAutoFit/>
          </a:bodyPr>
          <a:lstStyle/>
          <a:p>
            <a:pPr algn="ctr"/>
            <a:r>
              <a:rPr lang="de-DE" sz="1400">
                <a:latin typeface="Calibri"/>
                <a:ea typeface="Calibri"/>
                <a:cs typeface="Calibri"/>
              </a:rPr>
              <a:t>44</a:t>
            </a:r>
            <a:endParaRPr lang="de-DE" sz="1100">
              <a:latin typeface="Calibri" panose="020F0502020204030204" pitchFamily="34" charset="0"/>
              <a:cs typeface="Calibri" panose="020F0502020204030204" pitchFamily="34" charset="0"/>
            </a:endParaRPr>
          </a:p>
        </p:txBody>
      </p:sp>
      <p:sp>
        <p:nvSpPr>
          <p:cNvPr id="1032" name="Textfeld 23">
            <a:extLst>
              <a:ext uri="{FF2B5EF4-FFF2-40B4-BE49-F238E27FC236}">
                <a16:creationId xmlns:a16="http://schemas.microsoft.com/office/drawing/2014/main" id="{3E6863BF-9725-5878-243A-F8D765B5D68E}"/>
              </a:ext>
            </a:extLst>
          </p:cNvPr>
          <p:cNvSpPr txBox="1"/>
          <p:nvPr/>
        </p:nvSpPr>
        <p:spPr>
          <a:xfrm>
            <a:off x="3156621" y="4364330"/>
            <a:ext cx="372636" cy="307777"/>
          </a:xfrm>
          <a:prstGeom prst="rect">
            <a:avLst/>
          </a:prstGeom>
          <a:solidFill>
            <a:srgbClr val="FFFFCC"/>
          </a:solidFill>
          <a:ln w="28575">
            <a:solidFill>
              <a:schemeClr val="tx1"/>
            </a:solidFill>
          </a:ln>
        </p:spPr>
        <p:txBody>
          <a:bodyPr wrap="square" lIns="91440" tIns="45720" rIns="91440" bIns="45720" rtlCol="0" anchor="t">
            <a:spAutoFit/>
          </a:bodyPr>
          <a:lstStyle/>
          <a:p>
            <a:pPr algn="ctr"/>
            <a:r>
              <a:rPr lang="de-DE" sz="1400">
                <a:latin typeface="Calibri"/>
                <a:ea typeface="Calibri"/>
                <a:cs typeface="Calibri"/>
              </a:rPr>
              <a:t>45</a:t>
            </a:r>
            <a:endParaRPr lang="de-DE" sz="1100">
              <a:latin typeface="Calibri" panose="020F0502020204030204" pitchFamily="34" charset="0"/>
              <a:cs typeface="Calibri" panose="020F0502020204030204" pitchFamily="34" charset="0"/>
            </a:endParaRPr>
          </a:p>
        </p:txBody>
      </p:sp>
      <p:sp>
        <p:nvSpPr>
          <p:cNvPr id="1035" name="Ellipse 26636">
            <a:extLst>
              <a:ext uri="{FF2B5EF4-FFF2-40B4-BE49-F238E27FC236}">
                <a16:creationId xmlns:a16="http://schemas.microsoft.com/office/drawing/2014/main" id="{3ABFF645-53CF-02B4-E0D6-606080D3B508}"/>
              </a:ext>
            </a:extLst>
          </p:cNvPr>
          <p:cNvSpPr/>
          <p:nvPr/>
        </p:nvSpPr>
        <p:spPr bwMode="auto">
          <a:xfrm>
            <a:off x="1526012" y="4389229"/>
            <a:ext cx="1492269" cy="307777"/>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036" name="Textfeld 1035">
            <a:extLst>
              <a:ext uri="{FF2B5EF4-FFF2-40B4-BE49-F238E27FC236}">
                <a16:creationId xmlns:a16="http://schemas.microsoft.com/office/drawing/2014/main" id="{763FA5AB-60DF-2A9E-BF21-A018403AB0C8}"/>
              </a:ext>
            </a:extLst>
          </p:cNvPr>
          <p:cNvSpPr txBox="1"/>
          <p:nvPr/>
        </p:nvSpPr>
        <p:spPr>
          <a:xfrm>
            <a:off x="741657" y="5635587"/>
            <a:ext cx="6929802" cy="430887"/>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Laden Sie hier die </a:t>
            </a:r>
            <a:r>
              <a:rPr lang="de-DE" sz="1100" b="1">
                <a:solidFill>
                  <a:srgbClr val="C00000"/>
                </a:solidFill>
                <a:latin typeface="Calibri" panose="020F0502020204030204" pitchFamily="34" charset="0"/>
                <a:cs typeface="Calibri" panose="020F0502020204030204" pitchFamily="34" charset="0"/>
              </a:rPr>
              <a:t>Aufstellung der getätigten Angaben </a:t>
            </a:r>
            <a:r>
              <a:rPr lang="de-DE" sz="1100">
                <a:latin typeface="Calibri" panose="020F0502020204030204" pitchFamily="34" charset="0"/>
                <a:cs typeface="Calibri" panose="020F0502020204030204" pitchFamily="34" charset="0"/>
              </a:rPr>
              <a:t>(Antragsübersicht – </a:t>
            </a:r>
            <a:r>
              <a:rPr lang="de-DE" sz="1100" err="1">
                <a:latin typeface="Calibri" panose="020F0502020204030204" pitchFamily="34" charset="0"/>
                <a:cs typeface="Calibri" panose="020F0502020204030204" pitchFamily="34" charset="0"/>
              </a:rPr>
              <a:t>distinta</a:t>
            </a:r>
            <a:r>
              <a:rPr lang="de-DE" sz="1100">
                <a:latin typeface="Calibri" panose="020F0502020204030204" pitchFamily="34" charset="0"/>
                <a:cs typeface="Calibri" panose="020F0502020204030204" pitchFamily="34" charset="0"/>
              </a:rPr>
              <a:t>) herunter. Unterschreiben Sie diese digital im Format </a:t>
            </a:r>
            <a:r>
              <a:rPr lang="de-DE" sz="1100" b="1">
                <a:solidFill>
                  <a:srgbClr val="C00000"/>
                </a:solidFill>
                <a:latin typeface="Calibri" panose="020F0502020204030204" pitchFamily="34" charset="0"/>
                <a:cs typeface="Calibri" panose="020F0502020204030204" pitchFamily="34" charset="0"/>
              </a:rPr>
              <a:t>CADES</a:t>
            </a:r>
            <a:r>
              <a:rPr lang="de-DE" sz="1100">
                <a:latin typeface="Calibri" panose="020F0502020204030204" pitchFamily="34" charset="0"/>
                <a:cs typeface="Calibri" panose="020F0502020204030204" pitchFamily="34" charset="0"/>
              </a:rPr>
              <a:t>.</a:t>
            </a:r>
          </a:p>
        </p:txBody>
      </p:sp>
      <p:sp>
        <p:nvSpPr>
          <p:cNvPr id="1049" name="Rechteck 1048">
            <a:extLst>
              <a:ext uri="{FF2B5EF4-FFF2-40B4-BE49-F238E27FC236}">
                <a16:creationId xmlns:a16="http://schemas.microsoft.com/office/drawing/2014/main" id="{3670001E-9673-FAE7-8A62-4AA3E3368781}"/>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50" name="Picture 2">
            <a:extLst>
              <a:ext uri="{FF2B5EF4-FFF2-40B4-BE49-F238E27FC236}">
                <a16:creationId xmlns:a16="http://schemas.microsoft.com/office/drawing/2014/main" id="{9AD8F7F8-C3A2-0036-FE16-EA1B71369F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sp>
        <p:nvSpPr>
          <p:cNvPr id="1037" name="Textfeld 1036">
            <a:extLst>
              <a:ext uri="{FF2B5EF4-FFF2-40B4-BE49-F238E27FC236}">
                <a16:creationId xmlns:a16="http://schemas.microsoft.com/office/drawing/2014/main" id="{2DDE2FEB-C156-91EE-8A8D-ED9BDA463A73}"/>
              </a:ext>
            </a:extLst>
          </p:cNvPr>
          <p:cNvSpPr txBox="1"/>
          <p:nvPr/>
        </p:nvSpPr>
        <p:spPr>
          <a:xfrm>
            <a:off x="753128" y="6107272"/>
            <a:ext cx="6929802" cy="430887"/>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Laden Sie hier die </a:t>
            </a:r>
            <a:r>
              <a:rPr lang="de-DE" sz="1100" b="1">
                <a:solidFill>
                  <a:srgbClr val="C00000"/>
                </a:solidFill>
                <a:latin typeface="Calibri" panose="020F0502020204030204" pitchFamily="34" charset="0"/>
                <a:cs typeface="Calibri" panose="020F0502020204030204" pitchFamily="34" charset="0"/>
              </a:rPr>
              <a:t>digital unterschriebene Antragsübersicht </a:t>
            </a:r>
            <a:r>
              <a:rPr lang="de-DE" sz="1100">
                <a:latin typeface="Calibri" panose="020F0502020204030204" pitchFamily="34" charset="0"/>
                <a:cs typeface="Calibri" panose="020F0502020204030204" pitchFamily="34" charset="0"/>
              </a:rPr>
              <a:t>wieder hoch. Bitte beachten Sie, wenn Sie nochmals zu den vorderen Seiten zurückkehren, dann muss die Erklärung nochmals heruntergeladen und unterschrieben werden.</a:t>
            </a:r>
          </a:p>
        </p:txBody>
      </p:sp>
      <p:sp>
        <p:nvSpPr>
          <p:cNvPr id="1038" name="Textfeld 23">
            <a:extLst>
              <a:ext uri="{FF2B5EF4-FFF2-40B4-BE49-F238E27FC236}">
                <a16:creationId xmlns:a16="http://schemas.microsoft.com/office/drawing/2014/main" id="{CDAF216F-1058-74A5-3F62-AF991BE66009}"/>
              </a:ext>
            </a:extLst>
          </p:cNvPr>
          <p:cNvSpPr txBox="1"/>
          <p:nvPr/>
        </p:nvSpPr>
        <p:spPr>
          <a:xfrm>
            <a:off x="254667" y="5689489"/>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algn="ctr"/>
            <a:r>
              <a:rPr lang="de-DE" sz="1400">
                <a:latin typeface="Calibri"/>
                <a:cs typeface="Calibri"/>
              </a:rPr>
              <a:t>44</a:t>
            </a:r>
            <a:endParaRPr lang="de-DE" sz="1400">
              <a:latin typeface="Calibri" panose="020F0502020204030204" pitchFamily="34" charset="0"/>
              <a:cs typeface="Calibri" panose="020F0502020204030204" pitchFamily="34" charset="0"/>
            </a:endParaRPr>
          </a:p>
        </p:txBody>
      </p:sp>
      <p:sp>
        <p:nvSpPr>
          <p:cNvPr id="1039" name="Textfeld 23">
            <a:extLst>
              <a:ext uri="{FF2B5EF4-FFF2-40B4-BE49-F238E27FC236}">
                <a16:creationId xmlns:a16="http://schemas.microsoft.com/office/drawing/2014/main" id="{43F5B93D-F69B-7D5D-F767-FB14054586FE}"/>
              </a:ext>
            </a:extLst>
          </p:cNvPr>
          <p:cNvSpPr txBox="1"/>
          <p:nvPr/>
        </p:nvSpPr>
        <p:spPr>
          <a:xfrm>
            <a:off x="254667" y="6135469"/>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algn="ctr"/>
            <a:r>
              <a:rPr lang="de-DE" sz="1400">
                <a:latin typeface="Calibri"/>
                <a:cs typeface="Calibri"/>
              </a:rPr>
              <a:t>45</a:t>
            </a:r>
            <a:endParaRPr lang="de-DE" sz="1400">
              <a:latin typeface="Calibri" panose="020F0502020204030204" pitchFamily="34" charset="0"/>
              <a:cs typeface="Calibri" panose="020F0502020204030204" pitchFamily="34" charset="0"/>
            </a:endParaRPr>
          </a:p>
        </p:txBody>
      </p:sp>
      <p:sp>
        <p:nvSpPr>
          <p:cNvPr id="1040" name="Textfeld 1039">
            <a:extLst>
              <a:ext uri="{FF2B5EF4-FFF2-40B4-BE49-F238E27FC236}">
                <a16:creationId xmlns:a16="http://schemas.microsoft.com/office/drawing/2014/main" id="{9F4D6196-568D-96FF-E5DD-66D0ACA8749D}"/>
              </a:ext>
            </a:extLst>
          </p:cNvPr>
          <p:cNvSpPr txBox="1"/>
          <p:nvPr/>
        </p:nvSpPr>
        <p:spPr>
          <a:xfrm>
            <a:off x="758265" y="4852154"/>
            <a:ext cx="3738536" cy="261610"/>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Sie befinden sich auf der </a:t>
            </a:r>
            <a:r>
              <a:rPr lang="de-DE" sz="1100" b="1">
                <a:solidFill>
                  <a:srgbClr val="C00000"/>
                </a:solidFill>
                <a:latin typeface="Calibri" panose="020F0502020204030204" pitchFamily="34" charset="0"/>
                <a:cs typeface="Calibri" panose="020F0502020204030204" pitchFamily="34" charset="0"/>
              </a:rPr>
              <a:t>letzten Seite des Antrages </a:t>
            </a:r>
            <a:r>
              <a:rPr lang="de-DE" sz="1100">
                <a:latin typeface="Calibri" panose="020F0502020204030204" pitchFamily="34" charset="0"/>
                <a:cs typeface="Calibri" panose="020F0502020204030204" pitchFamily="34" charset="0"/>
              </a:rPr>
              <a:t>„Senden“.</a:t>
            </a:r>
          </a:p>
        </p:txBody>
      </p:sp>
      <p:sp>
        <p:nvSpPr>
          <p:cNvPr id="1042" name="Textfeld 1041">
            <a:extLst>
              <a:ext uri="{FF2B5EF4-FFF2-40B4-BE49-F238E27FC236}">
                <a16:creationId xmlns:a16="http://schemas.microsoft.com/office/drawing/2014/main" id="{E4C42158-D3CF-8407-A7FE-03F4D2050F8B}"/>
              </a:ext>
            </a:extLst>
          </p:cNvPr>
          <p:cNvSpPr txBox="1"/>
          <p:nvPr/>
        </p:nvSpPr>
        <p:spPr>
          <a:xfrm>
            <a:off x="5231178" y="4848807"/>
            <a:ext cx="2447926" cy="261610"/>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Hier sehen Sie die </a:t>
            </a:r>
            <a:r>
              <a:rPr lang="de-DE" sz="1100" b="1">
                <a:solidFill>
                  <a:srgbClr val="C00000"/>
                </a:solidFill>
                <a:latin typeface="Calibri" panose="020F0502020204030204" pitchFamily="34" charset="0"/>
                <a:cs typeface="Calibri" panose="020F0502020204030204" pitchFamily="34" charset="0"/>
              </a:rPr>
              <a:t>geänderten</a:t>
            </a:r>
            <a:r>
              <a:rPr lang="de-DE" sz="1100">
                <a:latin typeface="Calibri" panose="020F0502020204030204" pitchFamily="34" charset="0"/>
                <a:cs typeface="Calibri" panose="020F0502020204030204" pitchFamily="34" charset="0"/>
              </a:rPr>
              <a:t> Daten.</a:t>
            </a:r>
          </a:p>
        </p:txBody>
      </p:sp>
      <p:sp>
        <p:nvSpPr>
          <p:cNvPr id="1043" name="Textfeld 23">
            <a:extLst>
              <a:ext uri="{FF2B5EF4-FFF2-40B4-BE49-F238E27FC236}">
                <a16:creationId xmlns:a16="http://schemas.microsoft.com/office/drawing/2014/main" id="{CFFCCB95-1AC9-E49F-B59A-E45DCEA7E9BF}"/>
              </a:ext>
            </a:extLst>
          </p:cNvPr>
          <p:cNvSpPr txBox="1"/>
          <p:nvPr/>
        </p:nvSpPr>
        <p:spPr>
          <a:xfrm>
            <a:off x="4733424" y="4818467"/>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algn="ctr"/>
            <a:r>
              <a:rPr lang="de-DE" sz="1400">
                <a:latin typeface="Calibri"/>
                <a:ea typeface="Calibri"/>
                <a:cs typeface="Calibri"/>
              </a:rPr>
              <a:t>42</a:t>
            </a:r>
            <a:endParaRPr lang="de-DE" sz="1400">
              <a:latin typeface="Calibri" panose="020F0502020204030204" pitchFamily="34" charset="0"/>
              <a:cs typeface="Calibri" panose="020F0502020204030204" pitchFamily="34" charset="0"/>
            </a:endParaRPr>
          </a:p>
        </p:txBody>
      </p:sp>
      <p:sp>
        <p:nvSpPr>
          <p:cNvPr id="1045" name="Textfeld 1044">
            <a:extLst>
              <a:ext uri="{FF2B5EF4-FFF2-40B4-BE49-F238E27FC236}">
                <a16:creationId xmlns:a16="http://schemas.microsoft.com/office/drawing/2014/main" id="{9CFF9ADA-08FC-4AB6-5C27-ED9BDB71580D}"/>
              </a:ext>
            </a:extLst>
          </p:cNvPr>
          <p:cNvSpPr txBox="1"/>
          <p:nvPr/>
        </p:nvSpPr>
        <p:spPr>
          <a:xfrm>
            <a:off x="6945519" y="4119631"/>
            <a:ext cx="2068991" cy="461665"/>
          </a:xfrm>
          <a:prstGeom prst="rect">
            <a:avLst/>
          </a:prstGeom>
          <a:solidFill>
            <a:srgbClr val="FFFFCC"/>
          </a:solidFill>
        </p:spPr>
        <p:txBody>
          <a:bodyPr wrap="square" rtlCol="0">
            <a:spAutoFit/>
          </a:bodyPr>
          <a:lstStyle/>
          <a:p>
            <a:r>
              <a:rPr lang="de-DE" sz="1200">
                <a:latin typeface="Calibri" panose="020F0502020204030204" pitchFamily="34" charset="0"/>
                <a:cs typeface="Calibri" panose="020F0502020204030204" pitchFamily="34" charset="0"/>
              </a:rPr>
              <a:t>Klicken Sie auf „</a:t>
            </a:r>
            <a:r>
              <a:rPr lang="de-DE" sz="1200" b="1">
                <a:solidFill>
                  <a:srgbClr val="C00000"/>
                </a:solidFill>
                <a:latin typeface="Calibri" panose="020F0502020204030204" pitchFamily="34" charset="0"/>
                <a:cs typeface="Calibri" panose="020F0502020204030204" pitchFamily="34" charset="0"/>
              </a:rPr>
              <a:t>Senden</a:t>
            </a:r>
            <a:r>
              <a:rPr lang="de-DE" sz="1200">
                <a:latin typeface="Calibri" panose="020F0502020204030204" pitchFamily="34" charset="0"/>
                <a:cs typeface="Calibri" panose="020F0502020204030204" pitchFamily="34" charset="0"/>
              </a:rPr>
              <a:t>“, um den Antrag abzuschicken.</a:t>
            </a:r>
          </a:p>
        </p:txBody>
      </p:sp>
      <p:sp>
        <p:nvSpPr>
          <p:cNvPr id="1046" name="Pfeil: nach rechts 1045">
            <a:extLst>
              <a:ext uri="{FF2B5EF4-FFF2-40B4-BE49-F238E27FC236}">
                <a16:creationId xmlns:a16="http://schemas.microsoft.com/office/drawing/2014/main" id="{DFC4F53E-B1DF-7AEA-B5C7-06DB8AB4126E}"/>
              </a:ext>
            </a:extLst>
          </p:cNvPr>
          <p:cNvSpPr/>
          <p:nvPr/>
        </p:nvSpPr>
        <p:spPr bwMode="auto">
          <a:xfrm rot="4608163">
            <a:off x="7718242" y="4826546"/>
            <a:ext cx="661453" cy="291618"/>
          </a:xfrm>
          <a:prstGeom prst="rightArrow">
            <a:avLst/>
          </a:prstGeom>
          <a:solidFill>
            <a:srgbClr val="FF505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anose="02020603050405020304" pitchFamily="18" charset="0"/>
            </a:endParaRPr>
          </a:p>
        </p:txBody>
      </p:sp>
      <p:sp>
        <p:nvSpPr>
          <p:cNvPr id="1047" name="Textfeld 23">
            <a:extLst>
              <a:ext uri="{FF2B5EF4-FFF2-40B4-BE49-F238E27FC236}">
                <a16:creationId xmlns:a16="http://schemas.microsoft.com/office/drawing/2014/main" id="{7AC7643F-DAD5-E6DD-2039-F5F46EF4615E}"/>
              </a:ext>
            </a:extLst>
          </p:cNvPr>
          <p:cNvSpPr txBox="1"/>
          <p:nvPr/>
        </p:nvSpPr>
        <p:spPr>
          <a:xfrm>
            <a:off x="6439425" y="4138790"/>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algn="ctr"/>
            <a:r>
              <a:rPr lang="de-DE" sz="1400">
                <a:latin typeface="Calibri"/>
                <a:cs typeface="Calibri"/>
              </a:rPr>
              <a:t>46</a:t>
            </a:r>
            <a:endParaRPr lang="de-DE" sz="1400">
              <a:latin typeface="Calibri" panose="020F0502020204030204" pitchFamily="34" charset="0"/>
              <a:cs typeface="Calibri" panose="020F0502020204030204" pitchFamily="34" charset="0"/>
            </a:endParaRPr>
          </a:p>
        </p:txBody>
      </p:sp>
      <p:sp>
        <p:nvSpPr>
          <p:cNvPr id="1048" name="Ellipse 26636">
            <a:extLst>
              <a:ext uri="{FF2B5EF4-FFF2-40B4-BE49-F238E27FC236}">
                <a16:creationId xmlns:a16="http://schemas.microsoft.com/office/drawing/2014/main" id="{6C0803B6-B370-4F2A-4F47-2423BF4437F7}"/>
              </a:ext>
            </a:extLst>
          </p:cNvPr>
          <p:cNvSpPr/>
          <p:nvPr/>
        </p:nvSpPr>
        <p:spPr bwMode="auto">
          <a:xfrm>
            <a:off x="7665418" y="5344538"/>
            <a:ext cx="1492269" cy="307777"/>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 name="Textfeld 1">
            <a:extLst>
              <a:ext uri="{FF2B5EF4-FFF2-40B4-BE49-F238E27FC236}">
                <a16:creationId xmlns:a16="http://schemas.microsoft.com/office/drawing/2014/main" id="{46AF13A7-6D22-9367-9318-C16D9401C5B6}"/>
              </a:ext>
            </a:extLst>
          </p:cNvPr>
          <p:cNvSpPr txBox="1"/>
          <p:nvPr/>
        </p:nvSpPr>
        <p:spPr>
          <a:xfrm>
            <a:off x="879451" y="343996"/>
            <a:ext cx="7461483" cy="361637"/>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algn="ctr">
              <a:lnSpc>
                <a:spcPts val="2100"/>
              </a:lnSpc>
              <a:spcBef>
                <a:spcPts val="0"/>
              </a:spcBef>
              <a:defRPr/>
            </a:pPr>
            <a:r>
              <a:rPr lang="de-DE" sz="2000">
                <a:latin typeface="Calibri" panose="020F0502020204030204" pitchFamily="34" charset="0"/>
                <a:cs typeface="Calibri" panose="020F0502020204030204" pitchFamily="34" charset="0"/>
              </a:rPr>
              <a:t> Änderungsantrag – </a:t>
            </a:r>
            <a:r>
              <a:rPr lang="de-DE" sz="2000" b="1">
                <a:latin typeface="Calibri" panose="020F0502020204030204" pitchFamily="34" charset="0"/>
                <a:cs typeface="Calibri" panose="020F0502020204030204" pitchFamily="34" charset="0"/>
              </a:rPr>
              <a:t>Senden des Antrags</a:t>
            </a:r>
            <a:endParaRPr lang="en-US" sz="2000"/>
          </a:p>
        </p:txBody>
      </p:sp>
      <p:sp>
        <p:nvSpPr>
          <p:cNvPr id="3" name="Rechteck 2">
            <a:extLst>
              <a:ext uri="{FF2B5EF4-FFF2-40B4-BE49-F238E27FC236}">
                <a16:creationId xmlns:a16="http://schemas.microsoft.com/office/drawing/2014/main" id="{6A701800-A9B4-33E5-092C-CDC35AF554FA}"/>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-65-</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01538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E4F2FF"/>
        </a:solidFill>
        <a:effectLst/>
      </p:bgPr>
    </p:bg>
    <p:spTree>
      <p:nvGrpSpPr>
        <p:cNvPr id="1" name="">
          <a:extLst>
            <a:ext uri="{FF2B5EF4-FFF2-40B4-BE49-F238E27FC236}">
              <a16:creationId xmlns:a16="http://schemas.microsoft.com/office/drawing/2014/main" id="{EA09C2E8-2124-4519-9D60-7AA4F7390C94}"/>
            </a:ext>
          </a:extLst>
        </p:cNvPr>
        <p:cNvGrpSpPr/>
        <p:nvPr/>
      </p:nvGrpSpPr>
      <p:grpSpPr>
        <a:xfrm>
          <a:off x="0" y="0"/>
          <a:ext cx="0" cy="0"/>
          <a:chOff x="0" y="0"/>
          <a:chExt cx="0" cy="0"/>
        </a:xfrm>
      </p:grpSpPr>
      <p:sp>
        <p:nvSpPr>
          <p:cNvPr id="7170" name="Rectangle 5">
            <a:extLst>
              <a:ext uri="{FF2B5EF4-FFF2-40B4-BE49-F238E27FC236}">
                <a16:creationId xmlns:a16="http://schemas.microsoft.com/office/drawing/2014/main" id="{24CAB1E8-8500-C457-C227-04E78C61AB35}"/>
              </a:ext>
            </a:extLst>
          </p:cNvPr>
          <p:cNvSpPr>
            <a:spLocks noChangeArrowheads="1"/>
          </p:cNvSpPr>
          <p:nvPr/>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endParaRPr lang="de-DE" altLang="de-DE"/>
          </a:p>
        </p:txBody>
      </p:sp>
      <p:sp>
        <p:nvSpPr>
          <p:cNvPr id="7171" name="Line 16">
            <a:extLst>
              <a:ext uri="{FF2B5EF4-FFF2-40B4-BE49-F238E27FC236}">
                <a16:creationId xmlns:a16="http://schemas.microsoft.com/office/drawing/2014/main" id="{8F5E883F-7A12-D4B6-D138-CABAF4CFA5CC}"/>
              </a:ext>
            </a:extLst>
          </p:cNvPr>
          <p:cNvSpPr>
            <a:spLocks noChangeShapeType="1"/>
          </p:cNvSpPr>
          <p:nvPr/>
        </p:nvSpPr>
        <p:spPr bwMode="auto">
          <a:xfrm>
            <a:off x="179388" y="719138"/>
            <a:ext cx="385127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72" name="Line 18">
            <a:extLst>
              <a:ext uri="{FF2B5EF4-FFF2-40B4-BE49-F238E27FC236}">
                <a16:creationId xmlns:a16="http://schemas.microsoft.com/office/drawing/2014/main" id="{981AE2FC-69EB-D05F-F33C-A6840CD70739}"/>
              </a:ext>
            </a:extLst>
          </p:cNvPr>
          <p:cNvSpPr>
            <a:spLocks noChangeShapeType="1"/>
          </p:cNvSpPr>
          <p:nvPr/>
        </p:nvSpPr>
        <p:spPr bwMode="auto">
          <a:xfrm>
            <a:off x="5102225" y="719138"/>
            <a:ext cx="385127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73" name="Rectangle 20">
            <a:extLst>
              <a:ext uri="{FF2B5EF4-FFF2-40B4-BE49-F238E27FC236}">
                <a16:creationId xmlns:a16="http://schemas.microsoft.com/office/drawing/2014/main" id="{F2096E07-8C28-F6A7-E068-CBECA6C18E97}"/>
              </a:ext>
            </a:extLst>
          </p:cNvPr>
          <p:cNvSpPr>
            <a:spLocks noChangeArrowheads="1"/>
          </p:cNvSpPr>
          <p:nvPr/>
        </p:nvSpPr>
        <p:spPr bwMode="auto">
          <a:xfrm>
            <a:off x="863600" y="452438"/>
            <a:ext cx="3260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de-DE" altLang="de-DE" sz="1200">
                <a:latin typeface="Arial" panose="020B0604020202020204" pitchFamily="34" charset="0"/>
              </a:rPr>
              <a:t>AUTONOME PROVINZ BOZEN - SÜDTIROL</a:t>
            </a:r>
          </a:p>
        </p:txBody>
      </p:sp>
      <p:sp>
        <p:nvSpPr>
          <p:cNvPr id="7174" name="Rectangle 21">
            <a:extLst>
              <a:ext uri="{FF2B5EF4-FFF2-40B4-BE49-F238E27FC236}">
                <a16:creationId xmlns:a16="http://schemas.microsoft.com/office/drawing/2014/main" id="{A70C5A7B-E1FC-7F80-A3F8-FE243FCA93B6}"/>
              </a:ext>
            </a:extLst>
          </p:cNvPr>
          <p:cNvSpPr>
            <a:spLocks noChangeArrowheads="1"/>
          </p:cNvSpPr>
          <p:nvPr/>
        </p:nvSpPr>
        <p:spPr bwMode="auto">
          <a:xfrm>
            <a:off x="4994275" y="452438"/>
            <a:ext cx="39655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it-IT" altLang="de-DE" sz="1200">
                <a:latin typeface="Arial" panose="020B0604020202020204" pitchFamily="34" charset="0"/>
              </a:rPr>
              <a:t>PROVINCIA AUTONOMA DI BOLZANO - ALTO ADIGE</a:t>
            </a:r>
          </a:p>
        </p:txBody>
      </p:sp>
      <p:sp>
        <p:nvSpPr>
          <p:cNvPr id="7175" name="Text Box 22">
            <a:extLst>
              <a:ext uri="{FF2B5EF4-FFF2-40B4-BE49-F238E27FC236}">
                <a16:creationId xmlns:a16="http://schemas.microsoft.com/office/drawing/2014/main" id="{CCE179E4-370E-7065-97CC-6D0FD91CC38A}"/>
              </a:ext>
            </a:extLst>
          </p:cNvPr>
          <p:cNvSpPr txBox="1">
            <a:spLocks noChangeArrowheads="1"/>
          </p:cNvSpPr>
          <p:nvPr/>
        </p:nvSpPr>
        <p:spPr bwMode="auto">
          <a:xfrm>
            <a:off x="4994275" y="719138"/>
            <a:ext cx="324485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nSpc>
                <a:spcPts val="1300"/>
              </a:lnSpc>
            </a:pPr>
            <a:r>
              <a:rPr lang="it-IT" altLang="de-DE" sz="1100" b="1">
                <a:latin typeface="Arial" panose="020B0604020202020204" pitchFamily="34" charset="0"/>
              </a:rPr>
              <a:t>Dipartimento Coesione sociale, </a:t>
            </a:r>
          </a:p>
          <a:p>
            <a:pPr>
              <a:lnSpc>
                <a:spcPts val="1300"/>
              </a:lnSpc>
            </a:pPr>
            <a:r>
              <a:rPr lang="it-IT" altLang="de-DE" sz="1100" b="1">
                <a:latin typeface="Arial" panose="020B0604020202020204" pitchFamily="34" charset="0"/>
              </a:rPr>
              <a:t>Famiglia, Anziani, Cooperative e Volontariato</a:t>
            </a:r>
          </a:p>
          <a:p>
            <a:pPr>
              <a:lnSpc>
                <a:spcPts val="1300"/>
              </a:lnSpc>
            </a:pPr>
            <a:endParaRPr lang="it-IT" altLang="de-DE" sz="1100">
              <a:latin typeface="Arial" panose="020B0604020202020204" pitchFamily="34" charset="0"/>
            </a:endParaRPr>
          </a:p>
        </p:txBody>
      </p:sp>
      <p:sp>
        <p:nvSpPr>
          <p:cNvPr id="7176" name="Text Box 23">
            <a:extLst>
              <a:ext uri="{FF2B5EF4-FFF2-40B4-BE49-F238E27FC236}">
                <a16:creationId xmlns:a16="http://schemas.microsoft.com/office/drawing/2014/main" id="{F07391AB-090C-BA90-2D5C-2D80EFE1CD98}"/>
              </a:ext>
            </a:extLst>
          </p:cNvPr>
          <p:cNvSpPr txBox="1">
            <a:spLocks noChangeArrowheads="1"/>
          </p:cNvSpPr>
          <p:nvPr/>
        </p:nvSpPr>
        <p:spPr bwMode="auto">
          <a:xfrm>
            <a:off x="450850" y="719138"/>
            <a:ext cx="3678238"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r">
              <a:lnSpc>
                <a:spcPts val="1300"/>
              </a:lnSpc>
            </a:pPr>
            <a:r>
              <a:rPr lang="de-DE" altLang="de-DE" sz="1100" b="1">
                <a:latin typeface="Arial" panose="020B0604020202020204" pitchFamily="34" charset="0"/>
              </a:rPr>
              <a:t>Ressort Sozialer Zusammenhalt, </a:t>
            </a:r>
          </a:p>
          <a:p>
            <a:pPr algn="r">
              <a:lnSpc>
                <a:spcPts val="1300"/>
              </a:lnSpc>
            </a:pPr>
            <a:r>
              <a:rPr lang="de-DE" altLang="de-DE" sz="1100" b="1">
                <a:latin typeface="Arial" panose="020B0604020202020204" pitchFamily="34" charset="0"/>
              </a:rPr>
              <a:t>Familie, Senioren, Genossenschaften und Ehrenamt</a:t>
            </a:r>
            <a:endParaRPr lang="de-DE" altLang="de-DE" sz="1100">
              <a:latin typeface="Arial" panose="020B0604020202020204" pitchFamily="34" charset="0"/>
            </a:endParaRPr>
          </a:p>
        </p:txBody>
      </p:sp>
      <p:sp>
        <p:nvSpPr>
          <p:cNvPr id="7177" name="Text Box 24">
            <a:extLst>
              <a:ext uri="{FF2B5EF4-FFF2-40B4-BE49-F238E27FC236}">
                <a16:creationId xmlns:a16="http://schemas.microsoft.com/office/drawing/2014/main" id="{F4CDAA9D-0F9F-E296-F82A-86054A2056E4}"/>
              </a:ext>
            </a:extLst>
          </p:cNvPr>
          <p:cNvSpPr txBox="1">
            <a:spLocks noChangeArrowheads="1"/>
          </p:cNvSpPr>
          <p:nvPr/>
        </p:nvSpPr>
        <p:spPr bwMode="auto">
          <a:xfrm>
            <a:off x="1316038" y="1179513"/>
            <a:ext cx="273526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r">
              <a:lnSpc>
                <a:spcPts val="1200"/>
              </a:lnSpc>
            </a:pPr>
            <a:r>
              <a:rPr lang="de-DE" altLang="de-DE" sz="1100">
                <a:latin typeface="Arial" panose="020B0604020202020204" pitchFamily="34" charset="0"/>
              </a:rPr>
              <a:t>Amt für Freiwilligenwesen und Solidarität</a:t>
            </a:r>
          </a:p>
        </p:txBody>
      </p:sp>
      <p:sp>
        <p:nvSpPr>
          <p:cNvPr id="7178" name="Text Box 25">
            <a:extLst>
              <a:ext uri="{FF2B5EF4-FFF2-40B4-BE49-F238E27FC236}">
                <a16:creationId xmlns:a16="http://schemas.microsoft.com/office/drawing/2014/main" id="{B21EC3C6-162D-912E-9033-3515B3665AF8}"/>
              </a:ext>
            </a:extLst>
          </p:cNvPr>
          <p:cNvSpPr txBox="1">
            <a:spLocks noChangeArrowheads="1"/>
          </p:cNvSpPr>
          <p:nvPr/>
        </p:nvSpPr>
        <p:spPr bwMode="auto">
          <a:xfrm>
            <a:off x="5037138" y="1158875"/>
            <a:ext cx="216852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nSpc>
                <a:spcPts val="1200"/>
              </a:lnSpc>
            </a:pPr>
            <a:r>
              <a:rPr lang="it-IT" altLang="de-DE" sz="1100">
                <a:latin typeface="Arial" panose="020B0604020202020204" pitchFamily="34" charset="0"/>
              </a:rPr>
              <a:t>Ufficio Volontariato e solidarietà</a:t>
            </a:r>
          </a:p>
        </p:txBody>
      </p:sp>
      <p:pic>
        <p:nvPicPr>
          <p:cNvPr id="7183" name="Picture 38">
            <a:extLst>
              <a:ext uri="{FF2B5EF4-FFF2-40B4-BE49-F238E27FC236}">
                <a16:creationId xmlns:a16="http://schemas.microsoft.com/office/drawing/2014/main" id="{9780496A-E1B5-55EE-4A0F-6382DD710A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050" y="358775"/>
            <a:ext cx="71913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0715AC38-7468-A1E5-6C7D-CEA9BA85CB67}"/>
              </a:ext>
            </a:extLst>
          </p:cNvPr>
          <p:cNvSpPr/>
          <p:nvPr/>
        </p:nvSpPr>
        <p:spPr>
          <a:xfrm>
            <a:off x="211138" y="118926"/>
            <a:ext cx="8774112" cy="1293722"/>
          </a:xfrm>
          <a:prstGeom prst="rect">
            <a:avLst/>
          </a:prstGeom>
          <a:solidFill>
            <a:srgbClr val="E4F2FF"/>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 name="Titel 1">
            <a:extLst>
              <a:ext uri="{FF2B5EF4-FFF2-40B4-BE49-F238E27FC236}">
                <a16:creationId xmlns:a16="http://schemas.microsoft.com/office/drawing/2014/main" id="{EBE1B9D4-0A50-565B-3ECE-FB42475E7B4C}"/>
              </a:ext>
            </a:extLst>
          </p:cNvPr>
          <p:cNvSpPr txBox="1">
            <a:spLocks noChangeArrowheads="1"/>
          </p:cNvSpPr>
          <p:nvPr/>
        </p:nvSpPr>
        <p:spPr bwMode="auto">
          <a:xfrm>
            <a:off x="637733" y="263060"/>
            <a:ext cx="7886700" cy="687388"/>
          </a:xfrm>
          <a:prstGeom prst="rect">
            <a:avLst/>
          </a:prstGeom>
          <a:solidFill>
            <a:srgbClr val="FFC9C9"/>
          </a:solidFill>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a:defRPr/>
            </a:pPr>
            <a:r>
              <a:rPr lang="de-DE" altLang="de-DE" sz="2600">
                <a:latin typeface="Calibri" panose="020F0502020204030204" pitchFamily="34" charset="0"/>
                <a:cs typeface="Calibri" panose="020F0502020204030204" pitchFamily="34" charset="0"/>
              </a:rPr>
              <a:t>Struktur der heutigen Veranstaltung</a:t>
            </a:r>
          </a:p>
        </p:txBody>
      </p:sp>
      <p:sp>
        <p:nvSpPr>
          <p:cNvPr id="8" name="Textfeld 7">
            <a:extLst>
              <a:ext uri="{FF2B5EF4-FFF2-40B4-BE49-F238E27FC236}">
                <a16:creationId xmlns:a16="http://schemas.microsoft.com/office/drawing/2014/main" id="{DD03811F-EDC7-B121-0875-C5670E0F39E6}"/>
              </a:ext>
            </a:extLst>
          </p:cNvPr>
          <p:cNvSpPr txBox="1"/>
          <p:nvPr/>
        </p:nvSpPr>
        <p:spPr>
          <a:xfrm>
            <a:off x="631217" y="994973"/>
            <a:ext cx="7876803" cy="5270930"/>
          </a:xfrm>
          <a:prstGeom prst="rect">
            <a:avLst/>
          </a:prstGeom>
          <a:noFill/>
        </p:spPr>
        <p:txBody>
          <a:bodyPr wrap="square" lIns="91440" tIns="45720" rIns="91440" bIns="45720" anchor="t">
            <a:spAutoFit/>
          </a:bodyPr>
          <a:lstStyle/>
          <a:p>
            <a:pPr marL="342900" indent="-342900">
              <a:lnSpc>
                <a:spcPct val="150000"/>
              </a:lnSpc>
              <a:buAutoNum type="arabicPeriod"/>
            </a:pPr>
            <a:r>
              <a:rPr lang="de-DE" sz="1600" b="1" dirty="0">
                <a:latin typeface="Calibri"/>
                <a:ea typeface="Calibri"/>
                <a:cs typeface="Calibri"/>
              </a:rPr>
              <a:t>Die Auswirkungen und die Voraussetzungen der Eintragung in das Runts  </a:t>
            </a:r>
          </a:p>
          <a:p>
            <a:pPr marL="342900" indent="-342900">
              <a:lnSpc>
                <a:spcPct val="150000"/>
              </a:lnSpc>
              <a:buAutoNum type="arabicPeriod"/>
            </a:pPr>
            <a:r>
              <a:rPr lang="de-DE" sz="1600" b="1" dirty="0">
                <a:latin typeface="Calibri"/>
                <a:ea typeface="Calibri"/>
                <a:cs typeface="Calibri"/>
              </a:rPr>
              <a:t>Die wichtigsten Sektionen und ihre Vorteile</a:t>
            </a:r>
            <a:endParaRPr lang="de-DE" sz="1600" dirty="0"/>
          </a:p>
          <a:p>
            <a:pPr marL="342900" lvl="0" indent="-342900">
              <a:lnSpc>
                <a:spcPct val="150000"/>
              </a:lnSpc>
              <a:buAutoNum type="arabicPeriod"/>
            </a:pPr>
            <a:r>
              <a:rPr lang="de-DE" sz="1600" b="1" dirty="0">
                <a:latin typeface="Calibri"/>
                <a:ea typeface="Calibri"/>
                <a:cs typeface="Calibri"/>
              </a:rPr>
              <a:t>Die Kontrollen im Runts - allgemeine Informationen</a:t>
            </a:r>
          </a:p>
          <a:p>
            <a:pPr marL="342900" indent="-342900">
              <a:lnSpc>
                <a:spcPct val="150000"/>
              </a:lnSpc>
              <a:buFontTx/>
              <a:buAutoNum type="arabicPeriod"/>
            </a:pPr>
            <a:r>
              <a:rPr lang="de-DE" sz="1800" b="1" dirty="0">
                <a:solidFill>
                  <a:srgbClr val="C00000"/>
                </a:solidFill>
                <a:latin typeface="Calibri"/>
                <a:ea typeface="Calibri"/>
                <a:cs typeface="Calibri"/>
              </a:rPr>
              <a:t>Wie kann ich die Verpflichtungen im Runts-Portal erfüllen?</a:t>
            </a:r>
          </a:p>
          <a:p>
            <a:pPr>
              <a:lnSpc>
                <a:spcPct val="150000"/>
              </a:lnSpc>
            </a:pPr>
            <a:r>
              <a:rPr lang="de-DE" sz="1600" dirty="0">
                <a:latin typeface="Calibri"/>
                <a:ea typeface="Calibri"/>
                <a:cs typeface="Calibri"/>
              </a:rPr>
              <a:t> a) Allgemeine Übersicht Runts-Portal</a:t>
            </a:r>
            <a:endParaRPr lang="en-US" sz="1600" dirty="0">
              <a:latin typeface="Calibri"/>
              <a:ea typeface="Calibri"/>
              <a:cs typeface="Calibri"/>
            </a:endParaRPr>
          </a:p>
          <a:p>
            <a:pPr marL="193675">
              <a:lnSpc>
                <a:spcPct val="150000"/>
              </a:lnSpc>
            </a:pPr>
            <a:r>
              <a:rPr lang="de-DE" sz="1600" dirty="0">
                <a:latin typeface="Calibri"/>
                <a:ea typeface="Calibri"/>
                <a:cs typeface="Calibri"/>
              </a:rPr>
              <a:t>b) Änderungsantrag</a:t>
            </a:r>
            <a:endParaRPr lang="en-US" sz="1600" dirty="0">
              <a:latin typeface="Calibri"/>
              <a:ea typeface="Calibri"/>
              <a:cs typeface="Calibri"/>
            </a:endParaRPr>
          </a:p>
          <a:p>
            <a:pPr marL="193675">
              <a:lnSpc>
                <a:spcPct val="150000"/>
              </a:lnSpc>
            </a:pPr>
            <a:r>
              <a:rPr lang="de-DE" sz="1800" b="1" dirty="0">
                <a:solidFill>
                  <a:srgbClr val="C00000"/>
                </a:solidFill>
                <a:latin typeface="Calibri"/>
                <a:ea typeface="Calibri"/>
                <a:cs typeface="Calibri"/>
              </a:rPr>
              <a:t>c) Bilanzhinterlegung</a:t>
            </a:r>
            <a:endParaRPr lang="de-DE" sz="1800" b="1" dirty="0">
              <a:solidFill>
                <a:srgbClr val="C00000"/>
              </a:solidFill>
            </a:endParaRPr>
          </a:p>
          <a:p>
            <a:pPr>
              <a:lnSpc>
                <a:spcPct val="150000"/>
              </a:lnSpc>
            </a:pPr>
            <a:r>
              <a:rPr lang="de-DE" sz="1600" b="1" dirty="0">
                <a:latin typeface="Calibri"/>
                <a:ea typeface="Calibri"/>
                <a:cs typeface="Calibri"/>
              </a:rPr>
              <a:t>5. Wie kann ich die sonstigen Verpflichtungen erfüllen?</a:t>
            </a:r>
          </a:p>
          <a:p>
            <a:pPr marL="536575" indent="-342900">
              <a:lnSpc>
                <a:spcPct val="150000"/>
              </a:lnSpc>
              <a:buAutoNum type="alphaLcParenR"/>
            </a:pPr>
            <a:r>
              <a:rPr lang="de-DE" sz="1600" dirty="0">
                <a:latin typeface="Calibri" panose="020F0502020204030204" pitchFamily="34" charset="0"/>
                <a:cs typeface="Calibri" panose="020F0502020204030204" pitchFamily="34" charset="0"/>
              </a:rPr>
              <a:t>Verpflichtende Bücher</a:t>
            </a:r>
          </a:p>
          <a:p>
            <a:pPr marL="536575" indent="-342900">
              <a:lnSpc>
                <a:spcPct val="150000"/>
              </a:lnSpc>
              <a:buAutoNum type="alphaLcParenR"/>
            </a:pPr>
            <a:r>
              <a:rPr lang="de-DE" sz="1600" dirty="0">
                <a:latin typeface="Calibri" panose="020F0502020204030204" pitchFamily="34" charset="0"/>
                <a:cs typeface="Calibri" panose="020F0502020204030204" pitchFamily="34" charset="0"/>
              </a:rPr>
              <a:t>Versicherung für die ehrenamtlich Tätigen</a:t>
            </a:r>
          </a:p>
          <a:p>
            <a:pPr marL="536575" indent="-342900">
              <a:lnSpc>
                <a:spcPct val="150000"/>
              </a:lnSpc>
              <a:buAutoNum type="alphaLcParenR"/>
            </a:pPr>
            <a:r>
              <a:rPr lang="de-DE" sz="1600" dirty="0">
                <a:latin typeface="Calibri" panose="020F0502020204030204" pitchFamily="34" charset="0"/>
                <a:cs typeface="Calibri" panose="020F0502020204030204" pitchFamily="34" charset="0"/>
              </a:rPr>
              <a:t>Meldung in besonderen Fällen</a:t>
            </a:r>
          </a:p>
          <a:p>
            <a:pPr lvl="0">
              <a:lnSpc>
                <a:spcPct val="150000"/>
              </a:lnSpc>
            </a:pPr>
            <a:r>
              <a:rPr lang="de-DE" sz="1600" b="1" dirty="0">
                <a:latin typeface="Calibri"/>
                <a:ea typeface="Calibri"/>
                <a:cs typeface="Calibri"/>
              </a:rPr>
              <a:t>6. Neuerungen</a:t>
            </a:r>
          </a:p>
          <a:p>
            <a:pPr lvl="0">
              <a:lnSpc>
                <a:spcPct val="150000"/>
              </a:lnSpc>
            </a:pPr>
            <a:r>
              <a:rPr lang="de-DE" sz="1600" b="1" dirty="0">
                <a:latin typeface="Calibri"/>
                <a:ea typeface="Calibri"/>
                <a:cs typeface="Calibri"/>
              </a:rPr>
              <a:t>7. Fragen</a:t>
            </a:r>
          </a:p>
          <a:p>
            <a:pPr lvl="0">
              <a:lnSpc>
                <a:spcPct val="150000"/>
              </a:lnSpc>
            </a:pPr>
            <a:r>
              <a:rPr lang="de-DE" sz="1600" b="1" dirty="0">
                <a:latin typeface="Calibri"/>
                <a:ea typeface="Calibri"/>
                <a:cs typeface="Calibri"/>
              </a:rPr>
              <a:t>8. Nützliche Kontakte</a:t>
            </a:r>
          </a:p>
        </p:txBody>
      </p:sp>
      <p:sp>
        <p:nvSpPr>
          <p:cNvPr id="11" name="Rechteck 10">
            <a:extLst>
              <a:ext uri="{FF2B5EF4-FFF2-40B4-BE49-F238E27FC236}">
                <a16:creationId xmlns:a16="http://schemas.microsoft.com/office/drawing/2014/main" id="{3BD49E73-A901-D6F6-B0A0-EAFE19316974}"/>
              </a:ext>
            </a:extLst>
          </p:cNvPr>
          <p:cNvSpPr/>
          <p:nvPr/>
        </p:nvSpPr>
        <p:spPr>
          <a:xfrm>
            <a:off x="414779" y="6222978"/>
            <a:ext cx="8446339" cy="545921"/>
          </a:xfrm>
          <a:prstGeom prst="rect">
            <a:avLst/>
          </a:prstGeom>
          <a:solidFill>
            <a:srgbClr val="E4F2FF"/>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4" name="Grafik 3" descr="Ein Bild, das Logo, Symbol, Grafiken, Clipart enthält.&#10;&#10;KI-generierte Inhalte können fehlerhaft sein.">
            <a:extLst>
              <a:ext uri="{FF2B5EF4-FFF2-40B4-BE49-F238E27FC236}">
                <a16:creationId xmlns:a16="http://schemas.microsoft.com/office/drawing/2014/main" id="{D051A548-FC2D-3210-7CAB-D8806EE27E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574" y="6188894"/>
            <a:ext cx="536155" cy="572098"/>
          </a:xfrm>
          <a:prstGeom prst="rect">
            <a:avLst/>
          </a:prstGeom>
        </p:spPr>
      </p:pic>
      <p:sp>
        <p:nvSpPr>
          <p:cNvPr id="5" name="Rechteck 4">
            <a:extLst>
              <a:ext uri="{FF2B5EF4-FFF2-40B4-BE49-F238E27FC236}">
                <a16:creationId xmlns:a16="http://schemas.microsoft.com/office/drawing/2014/main" id="{C9772AD1-D3AA-F683-7A9C-BF4A8CD0432E}"/>
              </a:ext>
            </a:extLst>
          </p:cNvPr>
          <p:cNvSpPr/>
          <p:nvPr/>
        </p:nvSpPr>
        <p:spPr>
          <a:xfrm>
            <a:off x="8003357" y="6361190"/>
            <a:ext cx="480767" cy="407709"/>
          </a:xfrm>
          <a:prstGeom prst="rect">
            <a:avLst/>
          </a:prstGeom>
          <a:noFill/>
          <a:ln>
            <a:solidFill>
              <a:srgbClr val="E4F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-66-</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92441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E4F2FF"/>
        </a:solidFill>
        <a:effectLst/>
      </p:bgPr>
    </p:bg>
    <p:spTree>
      <p:nvGrpSpPr>
        <p:cNvPr id="1" name="">
          <a:extLst>
            <a:ext uri="{FF2B5EF4-FFF2-40B4-BE49-F238E27FC236}">
              <a16:creationId xmlns:a16="http://schemas.microsoft.com/office/drawing/2014/main" id="{EDB831C8-68CB-DA58-C304-21E48A301C88}"/>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4DEA3814-E0A7-9196-8053-B2C73A742444}"/>
              </a:ext>
            </a:extLst>
          </p:cNvPr>
          <p:cNvSpPr txBox="1"/>
          <p:nvPr/>
        </p:nvSpPr>
        <p:spPr>
          <a:xfrm>
            <a:off x="588689" y="1733643"/>
            <a:ext cx="8717845" cy="2862322"/>
          </a:xfrm>
          <a:prstGeom prst="rect">
            <a:avLst/>
          </a:prstGeom>
          <a:noFill/>
        </p:spPr>
        <p:txBody>
          <a:bodyPr wrap="square" lIns="91440" tIns="45720" rIns="91440" bIns="45720" rtlCol="0" anchor="t">
            <a:spAutoFit/>
          </a:bodyPr>
          <a:lstStyle/>
          <a:p>
            <a:r>
              <a:rPr lang="de-DE" sz="3600" b="1">
                <a:solidFill>
                  <a:srgbClr val="C00000"/>
                </a:solidFill>
                <a:latin typeface="Calibri"/>
                <a:ea typeface="Calibri"/>
                <a:cs typeface="Calibri"/>
              </a:rPr>
              <a:t>4. Wie kann ich die Verpflichtungen im </a:t>
            </a:r>
            <a:r>
              <a:rPr lang="de-DE" sz="3600" b="1" err="1">
                <a:solidFill>
                  <a:srgbClr val="C00000"/>
                </a:solidFill>
                <a:latin typeface="Calibri"/>
                <a:ea typeface="Calibri"/>
                <a:cs typeface="Calibri"/>
              </a:rPr>
              <a:t>Runts</a:t>
            </a:r>
            <a:r>
              <a:rPr lang="de-DE" sz="3600" b="1">
                <a:solidFill>
                  <a:srgbClr val="C00000"/>
                </a:solidFill>
                <a:latin typeface="Calibri"/>
                <a:ea typeface="Calibri"/>
                <a:cs typeface="Calibri"/>
              </a:rPr>
              <a:t>-Portal erfüllen?</a:t>
            </a:r>
          </a:p>
          <a:p>
            <a:endParaRPr lang="de-DE" sz="3600" b="1">
              <a:solidFill>
                <a:srgbClr val="C00000"/>
              </a:solidFill>
              <a:latin typeface="Calibri"/>
              <a:ea typeface="Calibri"/>
              <a:cs typeface="Calibri"/>
            </a:endParaRPr>
          </a:p>
          <a:p>
            <a:r>
              <a:rPr lang="de-DE" sz="3600" b="1">
                <a:solidFill>
                  <a:srgbClr val="C00000"/>
                </a:solidFill>
                <a:latin typeface="Calibri"/>
                <a:ea typeface="Calibri"/>
                <a:cs typeface="Calibri"/>
              </a:rPr>
              <a:t>c) Bilanzhinterlegung</a:t>
            </a:r>
          </a:p>
          <a:p>
            <a:endParaRPr lang="de-DE" sz="3600" b="1">
              <a:solidFill>
                <a:srgbClr val="C00000"/>
              </a:solidFill>
              <a:latin typeface="Calibri"/>
              <a:ea typeface="Calibri"/>
              <a:cs typeface="Calibri"/>
            </a:endParaRPr>
          </a:p>
        </p:txBody>
      </p:sp>
      <p:sp>
        <p:nvSpPr>
          <p:cNvPr id="3" name="Rechteck 2">
            <a:extLst>
              <a:ext uri="{FF2B5EF4-FFF2-40B4-BE49-F238E27FC236}">
                <a16:creationId xmlns:a16="http://schemas.microsoft.com/office/drawing/2014/main" id="{7BEBDD8C-2B55-172B-3932-D13CE50D8833}"/>
              </a:ext>
            </a:extLst>
          </p:cNvPr>
          <p:cNvSpPr/>
          <p:nvPr/>
        </p:nvSpPr>
        <p:spPr>
          <a:xfrm>
            <a:off x="414779" y="6222978"/>
            <a:ext cx="8446339" cy="545921"/>
          </a:xfrm>
          <a:prstGeom prst="rect">
            <a:avLst/>
          </a:prstGeom>
          <a:solidFill>
            <a:srgbClr val="E4F2FF"/>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5" name="Grafik 4" descr="Ein Bild, das Logo, Symbol, Grafiken, Clipart enthält.&#10;&#10;KI-generierte Inhalte können fehlerhaft sein.">
            <a:extLst>
              <a:ext uri="{FF2B5EF4-FFF2-40B4-BE49-F238E27FC236}">
                <a16:creationId xmlns:a16="http://schemas.microsoft.com/office/drawing/2014/main" id="{461FCB02-987A-9C7E-26E8-F536D06629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7574" y="6188894"/>
            <a:ext cx="536155" cy="572098"/>
          </a:xfrm>
          <a:prstGeom prst="rect">
            <a:avLst/>
          </a:prstGeom>
        </p:spPr>
      </p:pic>
      <p:sp>
        <p:nvSpPr>
          <p:cNvPr id="4" name="Rechteck 3">
            <a:extLst>
              <a:ext uri="{FF2B5EF4-FFF2-40B4-BE49-F238E27FC236}">
                <a16:creationId xmlns:a16="http://schemas.microsoft.com/office/drawing/2014/main" id="{1CD0543F-9403-D375-9473-71DBA01B58A9}"/>
              </a:ext>
            </a:extLst>
          </p:cNvPr>
          <p:cNvSpPr/>
          <p:nvPr/>
        </p:nvSpPr>
        <p:spPr>
          <a:xfrm>
            <a:off x="8003357" y="6361190"/>
            <a:ext cx="480767" cy="407709"/>
          </a:xfrm>
          <a:prstGeom prst="rect">
            <a:avLst/>
          </a:prstGeom>
          <a:noFill/>
          <a:ln>
            <a:solidFill>
              <a:srgbClr val="E4F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-67-</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20726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651E2-50FB-6AED-5004-8D17043C7F42}"/>
            </a:ext>
          </a:extLst>
        </p:cNvPr>
        <p:cNvGrpSpPr/>
        <p:nvPr/>
      </p:nvGrpSpPr>
      <p:grpSpPr>
        <a:xfrm>
          <a:off x="0" y="0"/>
          <a:ext cx="0" cy="0"/>
          <a:chOff x="0" y="0"/>
          <a:chExt cx="0" cy="0"/>
        </a:xfrm>
      </p:grpSpPr>
      <p:sp>
        <p:nvSpPr>
          <p:cNvPr id="18434" name="Titel 1">
            <a:extLst>
              <a:ext uri="{FF2B5EF4-FFF2-40B4-BE49-F238E27FC236}">
                <a16:creationId xmlns:a16="http://schemas.microsoft.com/office/drawing/2014/main" id="{AFE57AE3-327F-F0DA-48B0-33AC24C1BE28}"/>
              </a:ext>
            </a:extLst>
          </p:cNvPr>
          <p:cNvSpPr>
            <a:spLocks noGrp="1" noChangeArrowheads="1"/>
          </p:cNvSpPr>
          <p:nvPr>
            <p:ph type="title"/>
          </p:nvPr>
        </p:nvSpPr>
        <p:spPr bwMode="auto">
          <a:xfrm>
            <a:off x="628650" y="365125"/>
            <a:ext cx="7886700" cy="615950"/>
          </a:xfrm>
          <a:solidFill>
            <a:srgbClr val="FFB3B3"/>
          </a:solidFill>
        </p:spPr>
        <p:txBody>
          <a:bodyPr vert="horz" wrap="square" lIns="91440" tIns="45720" rIns="91440" bIns="45720" numCol="1" anchor="t" anchorCtr="0" compatLnSpc="1">
            <a:prstTxWarp prst="textNoShape">
              <a:avLst/>
            </a:prstTxWarp>
          </a:bodyPr>
          <a:lstStyle/>
          <a:p>
            <a:pPr>
              <a:defRPr/>
            </a:pPr>
            <a:r>
              <a:rPr lang="de-DE" sz="2400">
                <a:latin typeface="Calibri"/>
                <a:ea typeface="Calibri"/>
                <a:cs typeface="Calibri"/>
              </a:rPr>
              <a:t>4. Wie kann ich die Verpflichtungen im </a:t>
            </a:r>
            <a:r>
              <a:rPr lang="de-DE" sz="2400" err="1">
                <a:latin typeface="Calibri"/>
                <a:ea typeface="Calibri"/>
                <a:cs typeface="Calibri"/>
              </a:rPr>
              <a:t>Runts</a:t>
            </a:r>
            <a:r>
              <a:rPr lang="de-DE" sz="2400">
                <a:latin typeface="Calibri"/>
                <a:ea typeface="Calibri"/>
                <a:cs typeface="Calibri"/>
              </a:rPr>
              <a:t>-Portal erfüllen?</a:t>
            </a:r>
            <a:endParaRPr lang="en-US"/>
          </a:p>
        </p:txBody>
      </p:sp>
      <p:sp>
        <p:nvSpPr>
          <p:cNvPr id="3" name="Inhaltsplatzhalter 2">
            <a:extLst>
              <a:ext uri="{FF2B5EF4-FFF2-40B4-BE49-F238E27FC236}">
                <a16:creationId xmlns:a16="http://schemas.microsoft.com/office/drawing/2014/main" id="{28DFF347-7B9A-1534-B863-9FB6758AEC7F}"/>
              </a:ext>
            </a:extLst>
          </p:cNvPr>
          <p:cNvSpPr>
            <a:spLocks noGrp="1"/>
          </p:cNvSpPr>
          <p:nvPr>
            <p:ph idx="1"/>
          </p:nvPr>
        </p:nvSpPr>
        <p:spPr>
          <a:xfrm>
            <a:off x="625861" y="1079320"/>
            <a:ext cx="7886700" cy="5413523"/>
          </a:xfrm>
        </p:spPr>
        <p:txBody>
          <a:bodyPr lIns="91440" tIns="45720" rIns="91440" bIns="45720" anchor="t"/>
          <a:lstStyle/>
          <a:p>
            <a:pPr marL="0" indent="0" algn="ctr">
              <a:lnSpc>
                <a:spcPct val="150000"/>
              </a:lnSpc>
              <a:buFontTx/>
              <a:buNone/>
              <a:defRPr/>
            </a:pPr>
            <a:endParaRPr lang="de-DE" sz="1400" b="1" dirty="0">
              <a:latin typeface="Calibri"/>
              <a:ea typeface="Calibri"/>
              <a:cs typeface="Calibri"/>
            </a:endParaRPr>
          </a:p>
          <a:p>
            <a:pPr algn="just">
              <a:lnSpc>
                <a:spcPct val="150000"/>
              </a:lnSpc>
              <a:spcBef>
                <a:spcPts val="20"/>
              </a:spcBef>
              <a:defRPr/>
            </a:pPr>
            <a:endParaRPr lang="de-DE" sz="1400" b="1" dirty="0">
              <a:latin typeface="Calibri"/>
              <a:ea typeface="Calibri"/>
              <a:cs typeface="Calibri"/>
            </a:endParaRPr>
          </a:p>
          <a:p>
            <a:pPr algn="just">
              <a:lnSpc>
                <a:spcPct val="150000"/>
              </a:lnSpc>
              <a:spcBef>
                <a:spcPts val="20"/>
              </a:spcBef>
              <a:defRPr/>
            </a:pPr>
            <a:endParaRPr lang="de-DE" sz="1400" dirty="0">
              <a:latin typeface="Calibri"/>
              <a:ea typeface="Calibri"/>
              <a:cs typeface="Calibri"/>
            </a:endParaRPr>
          </a:p>
          <a:p>
            <a:pPr algn="just">
              <a:lnSpc>
                <a:spcPct val="150000"/>
              </a:lnSpc>
              <a:spcBef>
                <a:spcPts val="20"/>
              </a:spcBef>
              <a:buFontTx/>
              <a:buChar char="•"/>
              <a:defRPr/>
            </a:pPr>
            <a:endParaRPr lang="de-DE" sz="1400" dirty="0">
              <a:latin typeface="Calibri"/>
              <a:ea typeface="Calibri"/>
              <a:cs typeface="Calibri"/>
            </a:endParaRPr>
          </a:p>
          <a:p>
            <a:pPr algn="just">
              <a:lnSpc>
                <a:spcPct val="150000"/>
              </a:lnSpc>
              <a:spcBef>
                <a:spcPts val="20"/>
              </a:spcBef>
              <a:buFontTx/>
              <a:buChar char="•"/>
              <a:defRPr/>
            </a:pPr>
            <a:endParaRPr lang="de-DE" sz="1400" dirty="0">
              <a:latin typeface="Calibri"/>
              <a:ea typeface="Calibri"/>
              <a:cs typeface="Calibri"/>
            </a:endParaRPr>
          </a:p>
          <a:p>
            <a:pPr algn="just">
              <a:lnSpc>
                <a:spcPct val="150000"/>
              </a:lnSpc>
              <a:spcBef>
                <a:spcPts val="20"/>
              </a:spcBef>
              <a:buFontTx/>
              <a:buChar char="•"/>
              <a:defRPr/>
            </a:pPr>
            <a:endParaRPr lang="de-DE" sz="1400" dirty="0">
              <a:latin typeface="Calibri" panose="020F0502020204030204" pitchFamily="34" charset="0"/>
              <a:ea typeface="Calibri"/>
              <a:cs typeface="Calibri" panose="020F0502020204030204" pitchFamily="34" charset="0"/>
            </a:endParaRPr>
          </a:p>
          <a:p>
            <a:pPr algn="just">
              <a:lnSpc>
                <a:spcPct val="150000"/>
              </a:lnSpc>
              <a:spcBef>
                <a:spcPts val="20"/>
              </a:spcBef>
              <a:defRPr/>
            </a:pPr>
            <a:endParaRPr lang="de-DE" sz="1400" dirty="0">
              <a:latin typeface="Calibri" panose="020F0502020204030204" pitchFamily="34" charset="0"/>
              <a:ea typeface="Calibri"/>
              <a:cs typeface="Calibri" panose="020F0502020204030204" pitchFamily="34" charset="0"/>
            </a:endParaRPr>
          </a:p>
          <a:p>
            <a:pPr algn="just">
              <a:lnSpc>
                <a:spcPct val="150000"/>
              </a:lnSpc>
              <a:spcBef>
                <a:spcPts val="20"/>
              </a:spcBef>
              <a:defRPr/>
            </a:pPr>
            <a:endParaRPr lang="de-DE" sz="1400" dirty="0">
              <a:latin typeface="Calibri" panose="020F0502020204030204" pitchFamily="34" charset="0"/>
              <a:ea typeface="Calibri"/>
              <a:cs typeface="Calibri" panose="020F0502020204030204" pitchFamily="34" charset="0"/>
            </a:endParaRPr>
          </a:p>
          <a:p>
            <a:pPr algn="just">
              <a:lnSpc>
                <a:spcPct val="150000"/>
              </a:lnSpc>
              <a:buChar char="-"/>
              <a:defRPr/>
            </a:pPr>
            <a:endParaRPr lang="de-DE" sz="1400" dirty="0">
              <a:latin typeface="Calibri" panose="020F0502020204030204" pitchFamily="34" charset="0"/>
              <a:ea typeface="Calibri"/>
              <a:cs typeface="Calibri" panose="020F0502020204030204" pitchFamily="34" charset="0"/>
            </a:endParaRPr>
          </a:p>
          <a:p>
            <a:pPr marL="0" indent="0" algn="just">
              <a:lnSpc>
                <a:spcPct val="150000"/>
              </a:lnSpc>
              <a:buNone/>
              <a:defRPr/>
            </a:pPr>
            <a:endParaRPr lang="de-DE" sz="1400" b="1" dirty="0">
              <a:latin typeface="Calibri" panose="020F0502020204030204" pitchFamily="34" charset="0"/>
              <a:ea typeface="Calibri"/>
              <a:cs typeface="Calibri" panose="020F0502020204030204" pitchFamily="34" charset="0"/>
            </a:endParaRPr>
          </a:p>
          <a:p>
            <a:pPr>
              <a:buFontTx/>
              <a:buChar char="-"/>
              <a:defRPr/>
            </a:pPr>
            <a:endParaRPr lang="de-DE" sz="2000" dirty="0">
              <a:latin typeface="Arial" panose="020B0604020202020204" pitchFamily="34" charset="0"/>
              <a:cs typeface="Arial" panose="020B0604020202020204" pitchFamily="34" charset="0"/>
            </a:endParaRPr>
          </a:p>
          <a:p>
            <a:pPr>
              <a:buFontTx/>
              <a:buChar char="-"/>
              <a:defRPr/>
            </a:pPr>
            <a:endParaRPr lang="de-DE" sz="2400" dirty="0">
              <a:latin typeface="Arial" panose="020B0604020202020204" pitchFamily="34" charset="0"/>
              <a:cs typeface="Arial" panose="020B0604020202020204" pitchFamily="34" charset="0"/>
            </a:endParaRPr>
          </a:p>
          <a:p>
            <a:pPr>
              <a:buFontTx/>
              <a:buChar char="-"/>
              <a:defRPr/>
            </a:pPr>
            <a:endParaRPr lang="de-DE" sz="2400" dirty="0">
              <a:latin typeface="Arial" panose="020B0604020202020204" pitchFamily="34" charset="0"/>
              <a:cs typeface="Arial" panose="020B0604020202020204" pitchFamily="34" charset="0"/>
            </a:endParaRPr>
          </a:p>
          <a:p>
            <a:pPr>
              <a:buFontTx/>
              <a:buChar char="-"/>
              <a:defRPr/>
            </a:pPr>
            <a:endParaRPr lang="de-DE" sz="2400" dirty="0">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BDC9B952-B8C5-8035-4202-72E89F195E56}"/>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2ACC710D-D6E1-06B0-59B4-D034A1E2425F}"/>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6" name="Picture 2">
            <a:extLst>
              <a:ext uri="{FF2B5EF4-FFF2-40B4-BE49-F238E27FC236}">
                <a16:creationId xmlns:a16="http://schemas.microsoft.com/office/drawing/2014/main" id="{0660663A-A664-3A71-F044-1D7DAC5436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4">
            <a:extLst>
              <a:ext uri="{FF2B5EF4-FFF2-40B4-BE49-F238E27FC236}">
                <a16:creationId xmlns:a16="http://schemas.microsoft.com/office/drawing/2014/main" id="{6DC2A9D8-65C9-F559-E9E5-807102097240}"/>
              </a:ext>
            </a:extLst>
          </p:cNvPr>
          <p:cNvSpPr txBox="1"/>
          <p:nvPr/>
        </p:nvSpPr>
        <p:spPr>
          <a:xfrm>
            <a:off x="827053" y="1031166"/>
            <a:ext cx="7461483" cy="669414"/>
          </a:xfrm>
          <a:prstGeom prst="rect">
            <a:avLst/>
          </a:prstGeom>
          <a:solidFill>
            <a:srgbClr val="FFEFEF"/>
          </a:solidFill>
          <a:ln>
            <a:solidFill>
              <a:schemeClr val="bg1">
                <a:lumMod val="50000"/>
              </a:schemeClr>
            </a:solidFill>
          </a:ln>
        </p:spPr>
        <p:txBody>
          <a:bodyPr wrap="square" lIns="91440" tIns="45720" rIns="91440" bIns="45720" rtlCol="0" anchor="t">
            <a:spAutoFit/>
          </a:bodyPr>
          <a:lstStyle/>
          <a:p>
            <a:pPr algn="ctr">
              <a:lnSpc>
                <a:spcPts val="2300"/>
              </a:lnSpc>
              <a:spcBef>
                <a:spcPts val="0"/>
              </a:spcBef>
              <a:defRPr/>
            </a:pPr>
            <a:r>
              <a:rPr lang="de-DE" sz="1600" b="1" dirty="0">
                <a:latin typeface="Calibri"/>
                <a:ea typeface="Calibri"/>
                <a:cs typeface="Calibri"/>
                <a:sym typeface="Wingdings" panose="05000000000000000000" pitchFamily="2" charset="2"/>
              </a:rPr>
              <a:t>Jährliche Verpflichtung</a:t>
            </a:r>
            <a:endParaRPr lang="de-DE" sz="1600" b="1" dirty="0">
              <a:latin typeface="Calibri"/>
              <a:ea typeface="Calibri"/>
              <a:cs typeface="Calibri"/>
            </a:endParaRPr>
          </a:p>
          <a:p>
            <a:pPr algn="ctr">
              <a:lnSpc>
                <a:spcPts val="2300"/>
              </a:lnSpc>
              <a:spcBef>
                <a:spcPts val="0"/>
              </a:spcBef>
              <a:defRPr/>
            </a:pPr>
            <a:r>
              <a:rPr lang="de-DE" sz="1800" b="1" dirty="0">
                <a:latin typeface="Calibri"/>
                <a:ea typeface="Calibri"/>
                <a:cs typeface="Calibri"/>
                <a:sym typeface="Wingdings" panose="05000000000000000000" pitchFamily="2" charset="2"/>
              </a:rPr>
              <a:t>Hinterlegung der Jahresabschlussrechnung/Bilanz im </a:t>
            </a:r>
            <a:r>
              <a:rPr lang="de-DE" sz="1800" b="1" dirty="0" err="1">
                <a:latin typeface="Calibri"/>
                <a:ea typeface="Calibri"/>
                <a:cs typeface="Calibri"/>
                <a:sym typeface="Wingdings" panose="05000000000000000000" pitchFamily="2" charset="2"/>
              </a:rPr>
              <a:t>Runts</a:t>
            </a:r>
            <a:endParaRPr lang="de-DE" sz="1800" b="1" dirty="0">
              <a:latin typeface="Calibri"/>
              <a:ea typeface="Calibri"/>
              <a:cs typeface="Calibri"/>
            </a:endParaRPr>
          </a:p>
        </p:txBody>
      </p:sp>
      <p:sp>
        <p:nvSpPr>
          <p:cNvPr id="14" name="Textfeld 4">
            <a:extLst>
              <a:ext uri="{FF2B5EF4-FFF2-40B4-BE49-F238E27FC236}">
                <a16:creationId xmlns:a16="http://schemas.microsoft.com/office/drawing/2014/main" id="{48BE09F0-2F72-AA59-BEEC-608BF62E8F4E}"/>
              </a:ext>
            </a:extLst>
          </p:cNvPr>
          <p:cNvSpPr txBox="1"/>
          <p:nvPr/>
        </p:nvSpPr>
        <p:spPr>
          <a:xfrm>
            <a:off x="1932616" y="1966695"/>
            <a:ext cx="5441724" cy="299056"/>
          </a:xfrm>
          <a:prstGeom prst="rect">
            <a:avLst/>
          </a:prstGeom>
          <a:solidFill>
            <a:srgbClr val="FFEFEF"/>
          </a:solidFill>
          <a:ln>
            <a:solidFill>
              <a:schemeClr val="bg1">
                <a:lumMod val="50000"/>
              </a:schemeClr>
            </a:solidFill>
          </a:ln>
        </p:spPr>
        <p:txBody>
          <a:bodyPr wrap="square" lIns="91440" tIns="45720" rIns="91440" bIns="45720" rtlCol="0" anchor="t">
            <a:spAutoFit/>
          </a:bodyPr>
          <a:lstStyle/>
          <a:p>
            <a:pPr algn="ctr">
              <a:lnSpc>
                <a:spcPts val="1600"/>
              </a:lnSpc>
              <a:spcBef>
                <a:spcPts val="0"/>
              </a:spcBef>
              <a:defRPr/>
            </a:pPr>
            <a:r>
              <a:rPr lang="de-DE" sz="1600" b="1" dirty="0">
                <a:latin typeface="Calibri"/>
                <a:ea typeface="Calibri"/>
                <a:cs typeface="Calibri"/>
              </a:rPr>
              <a:t>Innerhalb von 180 Tagen</a:t>
            </a:r>
            <a:r>
              <a:rPr lang="de-DE" sz="1600" dirty="0">
                <a:latin typeface="Calibri"/>
                <a:ea typeface="Calibri"/>
                <a:cs typeface="Calibri"/>
              </a:rPr>
              <a:t> nach Abschluss des Geschäftsjahres</a:t>
            </a:r>
            <a:endParaRPr lang="en-US" dirty="0">
              <a:ea typeface="Calibri"/>
              <a:cs typeface="Times New Roman"/>
            </a:endParaRPr>
          </a:p>
        </p:txBody>
      </p:sp>
      <p:sp>
        <p:nvSpPr>
          <p:cNvPr id="13" name="Rechteck 12">
            <a:extLst>
              <a:ext uri="{FF2B5EF4-FFF2-40B4-BE49-F238E27FC236}">
                <a16:creationId xmlns:a16="http://schemas.microsoft.com/office/drawing/2014/main" id="{27860831-A119-3D6E-EAEE-E0AFE9F8F61A}"/>
              </a:ext>
            </a:extLst>
          </p:cNvPr>
          <p:cNvSpPr/>
          <p:nvPr/>
        </p:nvSpPr>
        <p:spPr>
          <a:xfrm>
            <a:off x="8003357" y="6370617"/>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-68-</a:t>
            </a:r>
            <a:endParaRPr lang="de-DE" b="1" dirty="0">
              <a:solidFill>
                <a:schemeClr val="tx1"/>
              </a:solidFill>
              <a:latin typeface="Calibri" panose="020F0502020204030204" pitchFamily="34" charset="0"/>
              <a:cs typeface="Calibri" panose="020F0502020204030204" pitchFamily="34" charset="0"/>
            </a:endParaRPr>
          </a:p>
        </p:txBody>
      </p:sp>
      <p:sp>
        <p:nvSpPr>
          <p:cNvPr id="9" name="Arrow: Down 8">
            <a:extLst>
              <a:ext uri="{FF2B5EF4-FFF2-40B4-BE49-F238E27FC236}">
                <a16:creationId xmlns:a16="http://schemas.microsoft.com/office/drawing/2014/main" id="{C7BBCEAC-725F-5EDB-AF60-8024BA36EE80}"/>
              </a:ext>
            </a:extLst>
          </p:cNvPr>
          <p:cNvSpPr/>
          <p:nvPr/>
        </p:nvSpPr>
        <p:spPr bwMode="auto">
          <a:xfrm>
            <a:off x="4217116" y="1697937"/>
            <a:ext cx="411187" cy="308216"/>
          </a:xfrm>
          <a:prstGeom prst="downArrow">
            <a:avLst/>
          </a:prstGeom>
          <a:ln w="9525"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anose="02020603050405020304" pitchFamily="18" charset="0"/>
            </a:endParaRPr>
          </a:p>
        </p:txBody>
      </p:sp>
      <p:sp>
        <p:nvSpPr>
          <p:cNvPr id="18" name="Textfeld 4">
            <a:extLst>
              <a:ext uri="{FF2B5EF4-FFF2-40B4-BE49-F238E27FC236}">
                <a16:creationId xmlns:a16="http://schemas.microsoft.com/office/drawing/2014/main" id="{FF6FF1D8-9A57-A9AB-C85D-58BC31D603D2}"/>
              </a:ext>
            </a:extLst>
          </p:cNvPr>
          <p:cNvSpPr txBox="1"/>
          <p:nvPr/>
        </p:nvSpPr>
        <p:spPr>
          <a:xfrm>
            <a:off x="643555" y="3120564"/>
            <a:ext cx="2412085" cy="3416320"/>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algn="ctr">
              <a:defRPr/>
            </a:pPr>
            <a:r>
              <a:rPr lang="de-DE" sz="1600" b="1">
                <a:latin typeface="Calibri"/>
                <a:ea typeface="Calibri"/>
                <a:cs typeface="Calibri"/>
              </a:rPr>
              <a:t>Modell E </a:t>
            </a:r>
            <a:endParaRPr lang="de-DE" sz="1200">
              <a:solidFill>
                <a:schemeClr val="accent6">
                  <a:lumMod val="60000"/>
                  <a:lumOff val="40000"/>
                </a:schemeClr>
              </a:solidFill>
              <a:latin typeface="Calibri"/>
              <a:ea typeface="Calibri"/>
              <a:cs typeface="Calibri"/>
            </a:endParaRPr>
          </a:p>
          <a:p>
            <a:pPr algn="ctr">
              <a:defRPr/>
            </a:pPr>
            <a:r>
              <a:rPr lang="de-DE" sz="1600" b="1">
                <a:latin typeface="Calibri"/>
                <a:ea typeface="Calibri"/>
                <a:cs typeface="Calibri"/>
              </a:rPr>
              <a:t>(</a:t>
            </a:r>
            <a:r>
              <a:rPr lang="de-DE" sz="1600" b="1">
                <a:solidFill>
                  <a:srgbClr val="000000"/>
                </a:solidFill>
                <a:latin typeface="Calibri"/>
                <a:ea typeface="Calibri"/>
                <a:cs typeface="Calibri"/>
              </a:rPr>
              <a:t>J</a:t>
            </a:r>
            <a:r>
              <a:rPr lang="de-DE" sz="1200" b="1">
                <a:solidFill>
                  <a:srgbClr val="212529"/>
                </a:solidFill>
                <a:latin typeface="Calibri"/>
                <a:ea typeface="Calibri"/>
                <a:cs typeface="Calibri"/>
              </a:rPr>
              <a:t>ahresabschluss in zusammengefasster und vereinfachter Form nach Kassaprinzip</a:t>
            </a:r>
            <a:r>
              <a:rPr lang="de-DE" sz="1600" b="1">
                <a:latin typeface="Calibri"/>
                <a:ea typeface="Calibri"/>
                <a:cs typeface="Calibri"/>
              </a:rPr>
              <a:t>)</a:t>
            </a:r>
            <a:endParaRPr lang="en-US" b="1">
              <a:cs typeface="Times New Roman"/>
            </a:endParaRPr>
          </a:p>
          <a:p>
            <a:pPr>
              <a:defRPr/>
            </a:pPr>
            <a:endParaRPr lang="de-DE" sz="1600" b="1">
              <a:solidFill>
                <a:srgbClr val="000000"/>
              </a:solidFill>
              <a:latin typeface="Calibri"/>
              <a:ea typeface="Calibri"/>
              <a:cs typeface="Calibri"/>
            </a:endParaRPr>
          </a:p>
          <a:p>
            <a:pPr algn="ctr">
              <a:defRPr/>
            </a:pPr>
            <a:r>
              <a:rPr lang="de-DE" sz="1400" b="1">
                <a:solidFill>
                  <a:srgbClr val="000000"/>
                </a:solidFill>
                <a:latin typeface="Calibri"/>
                <a:ea typeface="Calibri"/>
                <a:cs typeface="Calibri"/>
              </a:rPr>
              <a:t>Alle Körperschaften, mit und ohne Rechtspersönlichkeit, mit Einkünften bis zu 60.000 € im Vorjahr</a:t>
            </a:r>
            <a:endParaRPr lang="de-DE" sz="1400">
              <a:solidFill>
                <a:srgbClr val="000000"/>
              </a:solidFill>
              <a:latin typeface="Calibri"/>
              <a:ea typeface="Calibri"/>
              <a:cs typeface="Calibri"/>
            </a:endParaRPr>
          </a:p>
          <a:p>
            <a:pPr algn="ctr">
              <a:defRPr/>
            </a:pPr>
            <a:r>
              <a:rPr lang="de-DE" sz="1200">
                <a:solidFill>
                  <a:srgbClr val="212529"/>
                </a:solidFill>
                <a:latin typeface="Calibri"/>
                <a:ea typeface="Calibri"/>
                <a:cs typeface="Calibri"/>
              </a:rPr>
              <a:t>(</a:t>
            </a:r>
            <a:r>
              <a:rPr lang="de-DE" sz="1200">
                <a:solidFill>
                  <a:srgbClr val="7878DE"/>
                </a:solidFill>
                <a:latin typeface="Calibri"/>
                <a:ea typeface="Calibri"/>
                <a:cs typeface="Calibri"/>
                <a:hlinkClick r:id="rId3">
                  <a:extLst>
                    <a:ext uri="{A12FA001-AC4F-418D-AE19-62706E023703}">
                      <ahyp:hlinkClr xmlns:ahyp="http://schemas.microsoft.com/office/drawing/2018/hyperlinkcolor" val="tx"/>
                    </a:ext>
                  </a:extLst>
                </a:hlinkClick>
              </a:rPr>
              <a:t>Modell E</a:t>
            </a:r>
            <a:r>
              <a:rPr lang="de-DE" sz="1200">
                <a:solidFill>
                  <a:schemeClr val="accent6">
                    <a:lumMod val="60000"/>
                    <a:lumOff val="40000"/>
                  </a:schemeClr>
                </a:solidFill>
                <a:latin typeface="Calibri"/>
                <a:ea typeface="Calibri"/>
                <a:cs typeface="Calibri"/>
              </a:rPr>
              <a:t>)</a:t>
            </a:r>
            <a:endParaRPr lang="de-DE" sz="1400">
              <a:solidFill>
                <a:schemeClr val="accent6">
                  <a:lumMod val="60000"/>
                  <a:lumOff val="40000"/>
                </a:schemeClr>
              </a:solidFill>
              <a:latin typeface="Calibri"/>
              <a:ea typeface="Calibri"/>
              <a:cs typeface="Calibri"/>
            </a:endParaRPr>
          </a:p>
          <a:p>
            <a:pPr algn="ctr">
              <a:defRPr/>
            </a:pPr>
            <a:endParaRPr lang="de-DE" sz="1200">
              <a:solidFill>
                <a:schemeClr val="accent6">
                  <a:lumMod val="60000"/>
                  <a:lumOff val="40000"/>
                </a:schemeClr>
              </a:solidFill>
              <a:latin typeface="Calibri"/>
              <a:ea typeface="Calibri"/>
              <a:cs typeface="Calibri"/>
            </a:endParaRPr>
          </a:p>
          <a:p>
            <a:pPr>
              <a:defRPr/>
            </a:pPr>
            <a:r>
              <a:rPr lang="de-DE" sz="1200">
                <a:solidFill>
                  <a:srgbClr val="212529"/>
                </a:solidFill>
                <a:latin typeface="Calibri"/>
                <a:ea typeface="Calibri"/>
                <a:cs typeface="Calibri"/>
              </a:rPr>
              <a:t>Achtung: noch nicht anwendbar für das Bilanzjahr 2025.</a:t>
            </a:r>
            <a:endParaRPr lang="de-DE" sz="1200">
              <a:solidFill>
                <a:srgbClr val="000000"/>
              </a:solidFill>
              <a:latin typeface="Calibri"/>
              <a:ea typeface="Calibri"/>
              <a:cs typeface="Calibri"/>
            </a:endParaRPr>
          </a:p>
          <a:p>
            <a:pPr>
              <a:defRPr/>
            </a:pPr>
            <a:r>
              <a:rPr lang="de-DE" sz="1200">
                <a:solidFill>
                  <a:srgbClr val="212529"/>
                </a:solidFill>
                <a:latin typeface="Calibri"/>
                <a:ea typeface="Calibri"/>
                <a:cs typeface="Calibri"/>
              </a:rPr>
              <a:t>In der Zwischenzeit kann das</a:t>
            </a:r>
            <a:r>
              <a:rPr lang="de-DE" sz="1200">
                <a:solidFill>
                  <a:schemeClr val="accent6">
                    <a:lumMod val="75000"/>
                  </a:schemeClr>
                </a:solidFill>
                <a:latin typeface="Calibri"/>
                <a:ea typeface="Calibri"/>
                <a:cs typeface="Calibri"/>
              </a:rPr>
              <a:t> </a:t>
            </a:r>
            <a:r>
              <a:rPr lang="de-DE" sz="1200">
                <a:solidFill>
                  <a:srgbClr val="7878DE"/>
                </a:solidFill>
                <a:latin typeface="Calibri"/>
                <a:ea typeface="Calibri"/>
                <a:cs typeface="Calibri"/>
                <a:hlinkClick r:id="rId4">
                  <a:extLst>
                    <a:ext uri="{A12FA001-AC4F-418D-AE19-62706E023703}">
                      <ahyp:hlinkClr xmlns:ahyp="http://schemas.microsoft.com/office/drawing/2018/hyperlinkcolor" val="tx"/>
                    </a:ext>
                  </a:extLst>
                </a:hlinkClick>
              </a:rPr>
              <a:t>Modell D</a:t>
            </a:r>
            <a:r>
              <a:rPr lang="de-DE" sz="1200">
                <a:solidFill>
                  <a:schemeClr val="accent6">
                    <a:lumMod val="75000"/>
                  </a:schemeClr>
                </a:solidFill>
                <a:latin typeface="Calibri"/>
                <a:ea typeface="Calibri"/>
                <a:cs typeface="Calibri"/>
              </a:rPr>
              <a:t> </a:t>
            </a:r>
            <a:r>
              <a:rPr lang="de-DE" sz="1200">
                <a:solidFill>
                  <a:srgbClr val="212529"/>
                </a:solidFill>
                <a:latin typeface="Calibri"/>
                <a:ea typeface="Calibri"/>
                <a:cs typeface="Calibri"/>
              </a:rPr>
              <a:t>verwendet werden.</a:t>
            </a:r>
            <a:endParaRPr lang="de-DE" sz="1200">
              <a:solidFill>
                <a:srgbClr val="000000"/>
              </a:solidFill>
              <a:latin typeface="Calibri"/>
              <a:ea typeface="Calibri"/>
              <a:cs typeface="Calibri"/>
            </a:endParaRPr>
          </a:p>
        </p:txBody>
      </p:sp>
      <p:sp>
        <p:nvSpPr>
          <p:cNvPr id="20" name="Textfeld 4">
            <a:extLst>
              <a:ext uri="{FF2B5EF4-FFF2-40B4-BE49-F238E27FC236}">
                <a16:creationId xmlns:a16="http://schemas.microsoft.com/office/drawing/2014/main" id="{CA2137EC-7E34-A22E-0CDF-EB0379BFDA50}"/>
              </a:ext>
            </a:extLst>
          </p:cNvPr>
          <p:cNvSpPr txBox="1"/>
          <p:nvPr/>
        </p:nvSpPr>
        <p:spPr>
          <a:xfrm>
            <a:off x="5634794" y="3107659"/>
            <a:ext cx="2847716" cy="3375283"/>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algn="ctr">
              <a:lnSpc>
                <a:spcPts val="1600"/>
              </a:lnSpc>
              <a:spcBef>
                <a:spcPts val="0"/>
              </a:spcBef>
              <a:defRPr/>
            </a:pPr>
            <a:r>
              <a:rPr lang="de-DE" sz="1600" b="1" dirty="0">
                <a:latin typeface="Calibri"/>
                <a:ea typeface="Calibri"/>
                <a:cs typeface="Calibri"/>
              </a:rPr>
              <a:t>Modell A, B und C</a:t>
            </a:r>
            <a:endParaRPr lang="de-DE" sz="1600" b="1" dirty="0">
              <a:solidFill>
                <a:srgbClr val="000000"/>
              </a:solidFill>
              <a:latin typeface="Calibri"/>
              <a:ea typeface="Calibri"/>
              <a:cs typeface="Calibri"/>
            </a:endParaRPr>
          </a:p>
          <a:p>
            <a:pPr algn="ctr">
              <a:lnSpc>
                <a:spcPts val="1600"/>
              </a:lnSpc>
              <a:spcBef>
                <a:spcPts val="0"/>
              </a:spcBef>
              <a:defRPr/>
            </a:pPr>
            <a:r>
              <a:rPr lang="de-DE" sz="1600" b="1" dirty="0">
                <a:latin typeface="Calibri"/>
                <a:ea typeface="Calibri"/>
                <a:cs typeface="Calibri"/>
              </a:rPr>
              <a:t>(B</a:t>
            </a:r>
            <a:r>
              <a:rPr lang="de-DE" sz="1200" b="1" dirty="0">
                <a:latin typeface="Calibri"/>
                <a:ea typeface="Calibri"/>
                <a:cs typeface="Calibri"/>
              </a:rPr>
              <a:t>ilanz nach Kompetenzprinzip</a:t>
            </a:r>
            <a:r>
              <a:rPr lang="de-DE" sz="1600" b="1" dirty="0">
                <a:latin typeface="Calibri"/>
                <a:ea typeface="Calibri"/>
                <a:cs typeface="Calibri"/>
              </a:rPr>
              <a:t>)</a:t>
            </a:r>
          </a:p>
          <a:p>
            <a:pPr algn="ctr">
              <a:lnSpc>
                <a:spcPts val="1600"/>
              </a:lnSpc>
              <a:spcBef>
                <a:spcPts val="0"/>
              </a:spcBef>
              <a:defRPr/>
            </a:pPr>
            <a:endParaRPr lang="de-DE" sz="1600" b="1" dirty="0">
              <a:solidFill>
                <a:srgbClr val="000000"/>
              </a:solidFill>
              <a:latin typeface="Calibri"/>
              <a:ea typeface="Calibri"/>
              <a:cs typeface="Calibri"/>
            </a:endParaRPr>
          </a:p>
          <a:p>
            <a:pPr algn="ctr">
              <a:lnSpc>
                <a:spcPts val="1600"/>
              </a:lnSpc>
              <a:spcBef>
                <a:spcPts val="0"/>
              </a:spcBef>
              <a:defRPr/>
            </a:pPr>
            <a:r>
              <a:rPr lang="de-DE" sz="1400" b="1" dirty="0">
                <a:solidFill>
                  <a:srgbClr val="000000"/>
                </a:solidFill>
                <a:latin typeface="Calibri"/>
                <a:ea typeface="Calibri"/>
                <a:cs typeface="Calibri"/>
              </a:rPr>
              <a:t>Körperschaften ohne Rechtspersönlichkeit mit Einkünften über 300.000 € im Vorjahr</a:t>
            </a:r>
            <a:endParaRPr lang="de-DE" dirty="0">
              <a:solidFill>
                <a:srgbClr val="000000"/>
              </a:solidFill>
              <a:ea typeface="Calibri"/>
              <a:cs typeface="Times New Roman" panose="02020603050405020304" pitchFamily="18" charset="0"/>
            </a:endParaRPr>
          </a:p>
          <a:p>
            <a:pPr algn="ctr">
              <a:lnSpc>
                <a:spcPts val="1600"/>
              </a:lnSpc>
              <a:spcBef>
                <a:spcPts val="0"/>
              </a:spcBef>
              <a:defRPr/>
            </a:pPr>
            <a:r>
              <a:rPr lang="de-DE" sz="1400" dirty="0">
                <a:solidFill>
                  <a:srgbClr val="000000"/>
                </a:solidFill>
                <a:latin typeface="Calibri"/>
                <a:ea typeface="Calibri"/>
                <a:cs typeface="Calibri"/>
              </a:rPr>
              <a:t>sowie</a:t>
            </a:r>
          </a:p>
          <a:p>
            <a:pPr algn="ctr">
              <a:lnSpc>
                <a:spcPts val="1600"/>
              </a:lnSpc>
              <a:spcBef>
                <a:spcPts val="0"/>
              </a:spcBef>
              <a:defRPr/>
            </a:pPr>
            <a:r>
              <a:rPr lang="de-DE" sz="1400" b="1" dirty="0">
                <a:solidFill>
                  <a:srgbClr val="000000"/>
                </a:solidFill>
                <a:latin typeface="Calibri"/>
                <a:ea typeface="Calibri"/>
                <a:cs typeface="Calibri"/>
              </a:rPr>
              <a:t>Körperschaften mit Rechtspersönlichkeit mit Einkünften über 60.000 € im Vorjahr</a:t>
            </a:r>
          </a:p>
          <a:p>
            <a:pPr>
              <a:lnSpc>
                <a:spcPts val="1600"/>
              </a:lnSpc>
              <a:spcBef>
                <a:spcPts val="0"/>
              </a:spcBef>
              <a:defRPr/>
            </a:pPr>
            <a:endParaRPr lang="de-DE" sz="1200" dirty="0">
              <a:solidFill>
                <a:srgbClr val="212529"/>
              </a:solidFill>
              <a:latin typeface="Calibri"/>
              <a:ea typeface="Calibri"/>
              <a:cs typeface="Calibri"/>
            </a:endParaRPr>
          </a:p>
          <a:p>
            <a:pPr>
              <a:lnSpc>
                <a:spcPts val="1600"/>
              </a:lnSpc>
              <a:spcBef>
                <a:spcPts val="0"/>
              </a:spcBef>
              <a:defRPr/>
            </a:pPr>
            <a:r>
              <a:rPr lang="de-DE" sz="1200" dirty="0">
                <a:solidFill>
                  <a:srgbClr val="212529"/>
                </a:solidFill>
                <a:latin typeface="Calibri"/>
                <a:ea typeface="Calibri"/>
                <a:cs typeface="Calibri"/>
              </a:rPr>
              <a:t>Bilanz nach Kompetenzprinzip mit</a:t>
            </a:r>
            <a:endParaRPr lang="de-DE" sz="1200" dirty="0">
              <a:solidFill>
                <a:srgbClr val="000000"/>
              </a:solidFill>
              <a:ea typeface="Calibri"/>
              <a:cs typeface="Times New Roman" panose="02020603050405020304" pitchFamily="18" charset="0"/>
            </a:endParaRPr>
          </a:p>
          <a:p>
            <a:pPr marL="171450" indent="-171450">
              <a:lnSpc>
                <a:spcPts val="1600"/>
              </a:lnSpc>
              <a:spcBef>
                <a:spcPts val="0"/>
              </a:spcBef>
              <a:buFont typeface="Arial"/>
              <a:buChar char="•"/>
              <a:defRPr/>
            </a:pPr>
            <a:r>
              <a:rPr lang="de-DE" sz="1200" dirty="0">
                <a:solidFill>
                  <a:srgbClr val="212529"/>
                </a:solidFill>
                <a:latin typeface="Calibri"/>
                <a:ea typeface="Calibri"/>
                <a:cs typeface="Calibri"/>
              </a:rPr>
              <a:t>Vermögensaufstellung (</a:t>
            </a:r>
            <a:r>
              <a:rPr lang="de-DE" sz="1200" dirty="0">
                <a:solidFill>
                  <a:srgbClr val="7878DE"/>
                </a:solidFill>
                <a:latin typeface="Calibri"/>
                <a:ea typeface="Calibri"/>
                <a:cs typeface="Calibri"/>
                <a:hlinkClick r:id="rId5">
                  <a:extLst>
                    <a:ext uri="{A12FA001-AC4F-418D-AE19-62706E023703}">
                      <ahyp:hlinkClr xmlns:ahyp="http://schemas.microsoft.com/office/drawing/2018/hyperlinkcolor" val="tx"/>
                    </a:ext>
                  </a:extLst>
                </a:hlinkClick>
              </a:rPr>
              <a:t>Modell A</a:t>
            </a:r>
            <a:r>
              <a:rPr lang="de-DE" sz="1200" dirty="0">
                <a:solidFill>
                  <a:srgbClr val="212529"/>
                </a:solidFill>
                <a:latin typeface="Calibri"/>
                <a:ea typeface="Calibri"/>
                <a:cs typeface="Calibri"/>
              </a:rPr>
              <a:t>)</a:t>
            </a:r>
            <a:endParaRPr lang="de-DE" sz="1200" dirty="0">
              <a:solidFill>
                <a:srgbClr val="000000"/>
              </a:solidFill>
              <a:ea typeface="Calibri"/>
              <a:cs typeface="Times New Roman" panose="02020603050405020304" pitchFamily="18" charset="0"/>
            </a:endParaRPr>
          </a:p>
          <a:p>
            <a:pPr marL="171450" indent="-171450">
              <a:lnSpc>
                <a:spcPts val="1600"/>
              </a:lnSpc>
              <a:spcBef>
                <a:spcPts val="0"/>
              </a:spcBef>
              <a:buFont typeface="Arial"/>
              <a:buChar char="•"/>
              <a:defRPr/>
            </a:pPr>
            <a:r>
              <a:rPr lang="de-DE" sz="1200" dirty="0">
                <a:solidFill>
                  <a:srgbClr val="212529"/>
                </a:solidFill>
                <a:latin typeface="Calibri"/>
                <a:ea typeface="Calibri"/>
                <a:cs typeface="Calibri"/>
              </a:rPr>
              <a:t> Gewinn- und Verlustrechnung (</a:t>
            </a:r>
            <a:r>
              <a:rPr lang="de-DE" sz="1200" dirty="0">
                <a:solidFill>
                  <a:srgbClr val="7878DE"/>
                </a:solidFill>
                <a:latin typeface="Calibri"/>
                <a:ea typeface="Calibri"/>
                <a:cs typeface="Calibri"/>
                <a:hlinkClick r:id="rId6">
                  <a:extLst>
                    <a:ext uri="{A12FA001-AC4F-418D-AE19-62706E023703}">
                      <ahyp:hlinkClr xmlns:ahyp="http://schemas.microsoft.com/office/drawing/2018/hyperlinkcolor" val="tx"/>
                    </a:ext>
                  </a:extLst>
                </a:hlinkClick>
              </a:rPr>
              <a:t>Modell B</a:t>
            </a:r>
            <a:r>
              <a:rPr lang="de-DE" sz="1200" dirty="0">
                <a:solidFill>
                  <a:srgbClr val="212529"/>
                </a:solidFill>
                <a:latin typeface="Calibri"/>
                <a:ea typeface="Calibri"/>
                <a:cs typeface="Calibri"/>
              </a:rPr>
              <a:t>)</a:t>
            </a:r>
            <a:endParaRPr lang="de-DE" sz="1200" dirty="0">
              <a:solidFill>
                <a:srgbClr val="000000"/>
              </a:solidFill>
              <a:ea typeface="Calibri"/>
              <a:cs typeface="Times New Roman" panose="02020603050405020304" pitchFamily="18" charset="0"/>
            </a:endParaRPr>
          </a:p>
          <a:p>
            <a:pPr marL="171450" indent="-171450">
              <a:lnSpc>
                <a:spcPts val="1600"/>
              </a:lnSpc>
              <a:spcBef>
                <a:spcPts val="0"/>
              </a:spcBef>
              <a:buFont typeface="Arial"/>
              <a:buChar char="•"/>
              <a:defRPr/>
            </a:pPr>
            <a:r>
              <a:rPr lang="de-DE" sz="1200" dirty="0">
                <a:solidFill>
                  <a:srgbClr val="212529"/>
                </a:solidFill>
                <a:latin typeface="Calibri"/>
                <a:ea typeface="Calibri"/>
                <a:cs typeface="Calibri"/>
              </a:rPr>
              <a:t>Rechenschaftsbericht (</a:t>
            </a:r>
            <a:r>
              <a:rPr lang="de-DE" sz="1200" dirty="0">
                <a:solidFill>
                  <a:srgbClr val="7878DE"/>
                </a:solidFill>
                <a:latin typeface="Calibri"/>
                <a:ea typeface="Calibri"/>
                <a:cs typeface="Calibri"/>
                <a:hlinkClick r:id="rId7">
                  <a:extLst>
                    <a:ext uri="{A12FA001-AC4F-418D-AE19-62706E023703}">
                      <ahyp:hlinkClr xmlns:ahyp="http://schemas.microsoft.com/office/drawing/2018/hyperlinkcolor" val="tx"/>
                    </a:ext>
                  </a:extLst>
                </a:hlinkClick>
              </a:rPr>
              <a:t>Modell C</a:t>
            </a:r>
            <a:r>
              <a:rPr lang="de-DE" sz="1200" dirty="0">
                <a:solidFill>
                  <a:srgbClr val="212529"/>
                </a:solidFill>
                <a:latin typeface="Calibri"/>
                <a:ea typeface="Calibri"/>
                <a:cs typeface="Calibri"/>
              </a:rPr>
              <a:t>).</a:t>
            </a:r>
            <a:endParaRPr lang="de-DE" sz="1400" dirty="0">
              <a:cs typeface="Times New Roman" panose="02020603050405020304" pitchFamily="18" charset="0"/>
            </a:endParaRPr>
          </a:p>
        </p:txBody>
      </p:sp>
      <p:sp>
        <p:nvSpPr>
          <p:cNvPr id="5" name="Textfeld 4">
            <a:extLst>
              <a:ext uri="{FF2B5EF4-FFF2-40B4-BE49-F238E27FC236}">
                <a16:creationId xmlns:a16="http://schemas.microsoft.com/office/drawing/2014/main" id="{DDEC27CF-21CA-9C78-B179-9AD00AA3A653}"/>
              </a:ext>
            </a:extLst>
          </p:cNvPr>
          <p:cNvSpPr txBox="1"/>
          <p:nvPr/>
        </p:nvSpPr>
        <p:spPr>
          <a:xfrm>
            <a:off x="3168253" y="3126670"/>
            <a:ext cx="2412085" cy="2123658"/>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algn="ctr">
              <a:defRPr/>
            </a:pPr>
            <a:r>
              <a:rPr lang="de-DE" sz="1600" b="1" dirty="0">
                <a:latin typeface="Calibri"/>
                <a:ea typeface="Calibri"/>
                <a:cs typeface="Calibri"/>
              </a:rPr>
              <a:t>Modell D </a:t>
            </a:r>
            <a:endParaRPr lang="de-DE" sz="1200" dirty="0">
              <a:solidFill>
                <a:schemeClr val="accent6">
                  <a:lumMod val="60000"/>
                  <a:lumOff val="40000"/>
                </a:schemeClr>
              </a:solidFill>
              <a:latin typeface="Calibri"/>
              <a:ea typeface="Calibri"/>
              <a:cs typeface="Calibri"/>
            </a:endParaRPr>
          </a:p>
          <a:p>
            <a:pPr algn="ctr">
              <a:defRPr/>
            </a:pPr>
            <a:r>
              <a:rPr lang="de-DE" sz="1600" b="1" dirty="0">
                <a:latin typeface="Calibri"/>
                <a:ea typeface="Calibri"/>
                <a:cs typeface="Calibri"/>
              </a:rPr>
              <a:t>(</a:t>
            </a:r>
            <a:r>
              <a:rPr lang="de-DE" sz="1600" b="1" dirty="0">
                <a:solidFill>
                  <a:srgbClr val="000000"/>
                </a:solidFill>
                <a:latin typeface="Calibri"/>
                <a:ea typeface="Calibri"/>
                <a:cs typeface="Calibri"/>
              </a:rPr>
              <a:t>J</a:t>
            </a:r>
            <a:r>
              <a:rPr lang="de-DE" sz="1200" b="1" dirty="0">
                <a:solidFill>
                  <a:srgbClr val="212529"/>
                </a:solidFill>
                <a:latin typeface="Calibri"/>
                <a:ea typeface="Calibri"/>
                <a:cs typeface="Calibri"/>
              </a:rPr>
              <a:t>ahresabschluss nach Kassaprinzip</a:t>
            </a:r>
            <a:r>
              <a:rPr lang="de-DE" sz="1600" b="1" dirty="0">
                <a:latin typeface="Calibri"/>
                <a:ea typeface="Calibri"/>
                <a:cs typeface="Calibri"/>
              </a:rPr>
              <a:t>)</a:t>
            </a:r>
            <a:endParaRPr lang="en-US" b="1" dirty="0">
              <a:cs typeface="Times New Roman"/>
            </a:endParaRPr>
          </a:p>
          <a:p>
            <a:pPr>
              <a:defRPr/>
            </a:pPr>
            <a:endParaRPr lang="de-DE" sz="1600" b="1" dirty="0">
              <a:solidFill>
                <a:srgbClr val="000000"/>
              </a:solidFill>
              <a:latin typeface="Calibri"/>
              <a:ea typeface="Calibri"/>
              <a:cs typeface="Calibri"/>
            </a:endParaRPr>
          </a:p>
          <a:p>
            <a:pPr algn="ctr">
              <a:defRPr/>
            </a:pPr>
            <a:r>
              <a:rPr lang="de-DE" sz="1400" b="1" dirty="0">
                <a:solidFill>
                  <a:srgbClr val="000000"/>
                </a:solidFill>
                <a:latin typeface="Calibri"/>
                <a:ea typeface="Calibri"/>
                <a:cs typeface="Calibri"/>
              </a:rPr>
              <a:t>Körperschaften ohne Rechtspersönlichkeit mit Einkünften bis zu 300.000 € im Vorjahr</a:t>
            </a:r>
            <a:endParaRPr lang="de-DE" sz="1400" dirty="0">
              <a:solidFill>
                <a:srgbClr val="000000"/>
              </a:solidFill>
              <a:latin typeface="Calibri"/>
              <a:ea typeface="Calibri"/>
              <a:cs typeface="Calibri"/>
            </a:endParaRPr>
          </a:p>
          <a:p>
            <a:pPr algn="ctr">
              <a:defRPr/>
            </a:pPr>
            <a:r>
              <a:rPr lang="de-DE" sz="1200" dirty="0">
                <a:solidFill>
                  <a:srgbClr val="212529"/>
                </a:solidFill>
                <a:latin typeface="Calibri"/>
                <a:ea typeface="Calibri"/>
                <a:cs typeface="Calibri"/>
              </a:rPr>
              <a:t>(</a:t>
            </a:r>
            <a:r>
              <a:rPr lang="de-DE" sz="1200" dirty="0">
                <a:solidFill>
                  <a:srgbClr val="7878DE"/>
                </a:solidFill>
                <a:latin typeface="Calibri"/>
                <a:ea typeface="Calibri"/>
                <a:cs typeface="Calibri"/>
                <a:hlinkClick r:id="rId4">
                  <a:extLst>
                    <a:ext uri="{A12FA001-AC4F-418D-AE19-62706E023703}">
                      <ahyp:hlinkClr xmlns:ahyp="http://schemas.microsoft.com/office/drawing/2018/hyperlinkcolor" val="tx"/>
                    </a:ext>
                  </a:extLst>
                </a:hlinkClick>
              </a:rPr>
              <a:t>Modell D</a:t>
            </a:r>
            <a:r>
              <a:rPr lang="de-DE" sz="1200" dirty="0">
                <a:solidFill>
                  <a:schemeClr val="accent6">
                    <a:lumMod val="60000"/>
                    <a:lumOff val="40000"/>
                  </a:schemeClr>
                </a:solidFill>
                <a:latin typeface="Calibri"/>
                <a:ea typeface="Calibri"/>
                <a:cs typeface="Calibri"/>
              </a:rPr>
              <a:t>)</a:t>
            </a:r>
            <a:endParaRPr lang="de-DE" sz="1400" dirty="0">
              <a:solidFill>
                <a:schemeClr val="accent6">
                  <a:lumMod val="60000"/>
                  <a:lumOff val="40000"/>
                </a:schemeClr>
              </a:solidFill>
              <a:latin typeface="Calibri"/>
              <a:ea typeface="Calibri"/>
              <a:cs typeface="Calibri"/>
            </a:endParaRPr>
          </a:p>
        </p:txBody>
      </p:sp>
      <p:sp>
        <p:nvSpPr>
          <p:cNvPr id="8" name="Textfeld 4">
            <a:extLst>
              <a:ext uri="{FF2B5EF4-FFF2-40B4-BE49-F238E27FC236}">
                <a16:creationId xmlns:a16="http://schemas.microsoft.com/office/drawing/2014/main" id="{D3506384-4EFE-5D88-D054-48431090D747}"/>
              </a:ext>
            </a:extLst>
          </p:cNvPr>
          <p:cNvSpPr txBox="1"/>
          <p:nvPr/>
        </p:nvSpPr>
        <p:spPr>
          <a:xfrm>
            <a:off x="1954739" y="2577866"/>
            <a:ext cx="5441724" cy="299056"/>
          </a:xfrm>
          <a:prstGeom prst="rect">
            <a:avLst/>
          </a:prstGeom>
          <a:solidFill>
            <a:srgbClr val="FFFFCC"/>
          </a:solidFill>
          <a:ln>
            <a:solidFill>
              <a:schemeClr val="bg1">
                <a:lumMod val="50000"/>
              </a:schemeClr>
            </a:solidFill>
          </a:ln>
        </p:spPr>
        <p:txBody>
          <a:bodyPr wrap="square" lIns="91440" tIns="45720" rIns="91440" bIns="45720" rtlCol="0" anchor="t">
            <a:spAutoFit/>
          </a:bodyPr>
          <a:lstStyle/>
          <a:p>
            <a:pPr algn="ctr">
              <a:lnSpc>
                <a:spcPts val="1600"/>
              </a:lnSpc>
              <a:spcBef>
                <a:spcPts val="0"/>
              </a:spcBef>
              <a:defRPr/>
            </a:pPr>
            <a:r>
              <a:rPr lang="de-DE" sz="1600" b="1" dirty="0">
                <a:latin typeface="Calibri"/>
                <a:ea typeface="Calibri"/>
                <a:cs typeface="Calibri"/>
              </a:rPr>
              <a:t>Verwendung der vorgegebenen Modelle</a:t>
            </a:r>
          </a:p>
        </p:txBody>
      </p:sp>
      <p:sp>
        <p:nvSpPr>
          <p:cNvPr id="10" name="Arrow: Down 9">
            <a:extLst>
              <a:ext uri="{FF2B5EF4-FFF2-40B4-BE49-F238E27FC236}">
                <a16:creationId xmlns:a16="http://schemas.microsoft.com/office/drawing/2014/main" id="{01D3162C-60EE-C77C-1364-17A6149E3620}"/>
              </a:ext>
            </a:extLst>
          </p:cNvPr>
          <p:cNvSpPr/>
          <p:nvPr/>
        </p:nvSpPr>
        <p:spPr bwMode="auto">
          <a:xfrm>
            <a:off x="2361519" y="2875753"/>
            <a:ext cx="411187" cy="308216"/>
          </a:xfrm>
          <a:prstGeom prst="downArrow">
            <a:avLst/>
          </a:prstGeom>
          <a:ln w="9525"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anose="02020603050405020304" pitchFamily="18" charset="0"/>
            </a:endParaRPr>
          </a:p>
        </p:txBody>
      </p:sp>
      <p:sp>
        <p:nvSpPr>
          <p:cNvPr id="11" name="Arrow: Down 10">
            <a:extLst>
              <a:ext uri="{FF2B5EF4-FFF2-40B4-BE49-F238E27FC236}">
                <a16:creationId xmlns:a16="http://schemas.microsoft.com/office/drawing/2014/main" id="{2955815A-94B0-4250-B17C-F1C1A9BD69B9}"/>
              </a:ext>
            </a:extLst>
          </p:cNvPr>
          <p:cNvSpPr/>
          <p:nvPr/>
        </p:nvSpPr>
        <p:spPr bwMode="auto">
          <a:xfrm>
            <a:off x="4228104" y="2884932"/>
            <a:ext cx="411187" cy="308216"/>
          </a:xfrm>
          <a:prstGeom prst="downArrow">
            <a:avLst/>
          </a:prstGeom>
          <a:ln w="9525"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anose="02020603050405020304" pitchFamily="18" charset="0"/>
            </a:endParaRPr>
          </a:p>
        </p:txBody>
      </p:sp>
      <p:sp>
        <p:nvSpPr>
          <p:cNvPr id="12" name="Arrow: Down 11">
            <a:extLst>
              <a:ext uri="{FF2B5EF4-FFF2-40B4-BE49-F238E27FC236}">
                <a16:creationId xmlns:a16="http://schemas.microsoft.com/office/drawing/2014/main" id="{71F6C4DD-2A44-C188-D076-D25AD5593378}"/>
              </a:ext>
            </a:extLst>
          </p:cNvPr>
          <p:cNvSpPr/>
          <p:nvPr/>
        </p:nvSpPr>
        <p:spPr bwMode="auto">
          <a:xfrm>
            <a:off x="5938850" y="2875753"/>
            <a:ext cx="429548" cy="317395"/>
          </a:xfrm>
          <a:prstGeom prst="downArrow">
            <a:avLst/>
          </a:prstGeom>
          <a:ln w="9525"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anose="02020603050405020304" pitchFamily="18" charset="0"/>
            </a:endParaRPr>
          </a:p>
        </p:txBody>
      </p:sp>
      <p:sp>
        <p:nvSpPr>
          <p:cNvPr id="15" name="Arrow: Down 14">
            <a:extLst>
              <a:ext uri="{FF2B5EF4-FFF2-40B4-BE49-F238E27FC236}">
                <a16:creationId xmlns:a16="http://schemas.microsoft.com/office/drawing/2014/main" id="{76140B37-26A6-B406-3FF9-1B40B298E06A}"/>
              </a:ext>
            </a:extLst>
          </p:cNvPr>
          <p:cNvSpPr/>
          <p:nvPr/>
        </p:nvSpPr>
        <p:spPr bwMode="auto">
          <a:xfrm>
            <a:off x="4202371" y="2263347"/>
            <a:ext cx="429548" cy="326577"/>
          </a:xfrm>
          <a:prstGeom prst="downArrow">
            <a:avLst/>
          </a:prstGeom>
          <a:ln w="9525"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1711368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4F2FF"/>
        </a:solidFill>
        <a:effectLst/>
      </p:bgPr>
    </p:bg>
    <p:spTree>
      <p:nvGrpSpPr>
        <p:cNvPr id="1" name="">
          <a:extLst>
            <a:ext uri="{FF2B5EF4-FFF2-40B4-BE49-F238E27FC236}">
              <a16:creationId xmlns:a16="http://schemas.microsoft.com/office/drawing/2014/main" id="{983726DA-FB9D-9BE6-AF05-3259C3774705}"/>
            </a:ext>
          </a:extLst>
        </p:cNvPr>
        <p:cNvGrpSpPr/>
        <p:nvPr/>
      </p:nvGrpSpPr>
      <p:grpSpPr>
        <a:xfrm>
          <a:off x="0" y="0"/>
          <a:ext cx="0" cy="0"/>
          <a:chOff x="0" y="0"/>
          <a:chExt cx="0" cy="0"/>
        </a:xfrm>
      </p:grpSpPr>
      <p:sp>
        <p:nvSpPr>
          <p:cNvPr id="7170" name="Rectangle 5">
            <a:extLst>
              <a:ext uri="{FF2B5EF4-FFF2-40B4-BE49-F238E27FC236}">
                <a16:creationId xmlns:a16="http://schemas.microsoft.com/office/drawing/2014/main" id="{620F7D73-4CEF-D265-58A8-7ED05167B8DE}"/>
              </a:ext>
            </a:extLst>
          </p:cNvPr>
          <p:cNvSpPr>
            <a:spLocks noChangeArrowheads="1"/>
          </p:cNvSpPr>
          <p:nvPr/>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endParaRPr lang="de-DE" altLang="de-DE"/>
          </a:p>
        </p:txBody>
      </p:sp>
      <p:sp>
        <p:nvSpPr>
          <p:cNvPr id="7171" name="Line 16">
            <a:extLst>
              <a:ext uri="{FF2B5EF4-FFF2-40B4-BE49-F238E27FC236}">
                <a16:creationId xmlns:a16="http://schemas.microsoft.com/office/drawing/2014/main" id="{DAA01FD3-3CDF-0D15-09B5-7036414CF876}"/>
              </a:ext>
            </a:extLst>
          </p:cNvPr>
          <p:cNvSpPr>
            <a:spLocks noChangeShapeType="1"/>
          </p:cNvSpPr>
          <p:nvPr/>
        </p:nvSpPr>
        <p:spPr bwMode="auto">
          <a:xfrm>
            <a:off x="179388" y="719138"/>
            <a:ext cx="385127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72" name="Line 18">
            <a:extLst>
              <a:ext uri="{FF2B5EF4-FFF2-40B4-BE49-F238E27FC236}">
                <a16:creationId xmlns:a16="http://schemas.microsoft.com/office/drawing/2014/main" id="{725C608F-9003-C2E6-E108-FFBD782FD57A}"/>
              </a:ext>
            </a:extLst>
          </p:cNvPr>
          <p:cNvSpPr>
            <a:spLocks noChangeShapeType="1"/>
          </p:cNvSpPr>
          <p:nvPr/>
        </p:nvSpPr>
        <p:spPr bwMode="auto">
          <a:xfrm>
            <a:off x="5102225" y="719138"/>
            <a:ext cx="385127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73" name="Rectangle 20">
            <a:extLst>
              <a:ext uri="{FF2B5EF4-FFF2-40B4-BE49-F238E27FC236}">
                <a16:creationId xmlns:a16="http://schemas.microsoft.com/office/drawing/2014/main" id="{B174254F-F6BE-A69A-FD8C-91E362BEAE71}"/>
              </a:ext>
            </a:extLst>
          </p:cNvPr>
          <p:cNvSpPr>
            <a:spLocks noChangeArrowheads="1"/>
          </p:cNvSpPr>
          <p:nvPr/>
        </p:nvSpPr>
        <p:spPr bwMode="auto">
          <a:xfrm>
            <a:off x="863600" y="452438"/>
            <a:ext cx="3260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de-DE" altLang="de-DE" sz="1200">
                <a:latin typeface="Arial" panose="020B0604020202020204" pitchFamily="34" charset="0"/>
              </a:rPr>
              <a:t>AUTONOME PROVINZ BOZEN - SÜDTIROL</a:t>
            </a:r>
          </a:p>
        </p:txBody>
      </p:sp>
      <p:sp>
        <p:nvSpPr>
          <p:cNvPr id="7174" name="Rectangle 21">
            <a:extLst>
              <a:ext uri="{FF2B5EF4-FFF2-40B4-BE49-F238E27FC236}">
                <a16:creationId xmlns:a16="http://schemas.microsoft.com/office/drawing/2014/main" id="{AB41E3DF-38C0-70A1-05D7-108703DADE46}"/>
              </a:ext>
            </a:extLst>
          </p:cNvPr>
          <p:cNvSpPr>
            <a:spLocks noChangeArrowheads="1"/>
          </p:cNvSpPr>
          <p:nvPr/>
        </p:nvSpPr>
        <p:spPr bwMode="auto">
          <a:xfrm>
            <a:off x="4994275" y="452438"/>
            <a:ext cx="39655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it-IT" altLang="de-DE" sz="1200">
                <a:latin typeface="Arial" panose="020B0604020202020204" pitchFamily="34" charset="0"/>
              </a:rPr>
              <a:t>PROVINCIA AUTONOMA DI BOLZANO - ALTO ADIGE</a:t>
            </a:r>
          </a:p>
        </p:txBody>
      </p:sp>
      <p:sp>
        <p:nvSpPr>
          <p:cNvPr id="7175" name="Text Box 22">
            <a:extLst>
              <a:ext uri="{FF2B5EF4-FFF2-40B4-BE49-F238E27FC236}">
                <a16:creationId xmlns:a16="http://schemas.microsoft.com/office/drawing/2014/main" id="{7DFAFEEA-B606-F531-3C21-09887CC13ADC}"/>
              </a:ext>
            </a:extLst>
          </p:cNvPr>
          <p:cNvSpPr txBox="1">
            <a:spLocks noChangeArrowheads="1"/>
          </p:cNvSpPr>
          <p:nvPr/>
        </p:nvSpPr>
        <p:spPr bwMode="auto">
          <a:xfrm>
            <a:off x="4994275" y="719138"/>
            <a:ext cx="324485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nSpc>
                <a:spcPts val="1300"/>
              </a:lnSpc>
            </a:pPr>
            <a:r>
              <a:rPr lang="it-IT" altLang="de-DE" sz="1100" b="1">
                <a:latin typeface="Arial" panose="020B0604020202020204" pitchFamily="34" charset="0"/>
              </a:rPr>
              <a:t>Dipartimento Coesione sociale, </a:t>
            </a:r>
          </a:p>
          <a:p>
            <a:pPr>
              <a:lnSpc>
                <a:spcPts val="1300"/>
              </a:lnSpc>
            </a:pPr>
            <a:r>
              <a:rPr lang="it-IT" altLang="de-DE" sz="1100" b="1">
                <a:latin typeface="Arial" panose="020B0604020202020204" pitchFamily="34" charset="0"/>
              </a:rPr>
              <a:t>Famiglia, Anziani, Cooperative e Volontariato</a:t>
            </a:r>
          </a:p>
          <a:p>
            <a:pPr>
              <a:lnSpc>
                <a:spcPts val="1300"/>
              </a:lnSpc>
            </a:pPr>
            <a:endParaRPr lang="it-IT" altLang="de-DE" sz="1100">
              <a:latin typeface="Arial" panose="020B0604020202020204" pitchFamily="34" charset="0"/>
            </a:endParaRPr>
          </a:p>
        </p:txBody>
      </p:sp>
      <p:sp>
        <p:nvSpPr>
          <p:cNvPr id="7176" name="Text Box 23">
            <a:extLst>
              <a:ext uri="{FF2B5EF4-FFF2-40B4-BE49-F238E27FC236}">
                <a16:creationId xmlns:a16="http://schemas.microsoft.com/office/drawing/2014/main" id="{395DCBEB-4659-57AF-BBA2-E955D74CCC05}"/>
              </a:ext>
            </a:extLst>
          </p:cNvPr>
          <p:cNvSpPr txBox="1">
            <a:spLocks noChangeArrowheads="1"/>
          </p:cNvSpPr>
          <p:nvPr/>
        </p:nvSpPr>
        <p:spPr bwMode="auto">
          <a:xfrm>
            <a:off x="450850" y="719138"/>
            <a:ext cx="3678238"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r">
              <a:lnSpc>
                <a:spcPts val="1300"/>
              </a:lnSpc>
            </a:pPr>
            <a:r>
              <a:rPr lang="de-DE" altLang="de-DE" sz="1100" b="1">
                <a:latin typeface="Arial" panose="020B0604020202020204" pitchFamily="34" charset="0"/>
              </a:rPr>
              <a:t>Ressort Sozialer Zusammenhalt, </a:t>
            </a:r>
          </a:p>
          <a:p>
            <a:pPr algn="r">
              <a:lnSpc>
                <a:spcPts val="1300"/>
              </a:lnSpc>
            </a:pPr>
            <a:r>
              <a:rPr lang="de-DE" altLang="de-DE" sz="1100" b="1">
                <a:latin typeface="Arial" panose="020B0604020202020204" pitchFamily="34" charset="0"/>
              </a:rPr>
              <a:t>Familie, Senioren, Genossenschaften und Ehrenamt</a:t>
            </a:r>
            <a:endParaRPr lang="de-DE" altLang="de-DE" sz="1100">
              <a:latin typeface="Arial" panose="020B0604020202020204" pitchFamily="34" charset="0"/>
            </a:endParaRPr>
          </a:p>
        </p:txBody>
      </p:sp>
      <p:sp>
        <p:nvSpPr>
          <p:cNvPr id="7177" name="Text Box 24">
            <a:extLst>
              <a:ext uri="{FF2B5EF4-FFF2-40B4-BE49-F238E27FC236}">
                <a16:creationId xmlns:a16="http://schemas.microsoft.com/office/drawing/2014/main" id="{F399FB84-865C-4EA5-8418-C0729A8BA634}"/>
              </a:ext>
            </a:extLst>
          </p:cNvPr>
          <p:cNvSpPr txBox="1">
            <a:spLocks noChangeArrowheads="1"/>
          </p:cNvSpPr>
          <p:nvPr/>
        </p:nvSpPr>
        <p:spPr bwMode="auto">
          <a:xfrm>
            <a:off x="1316038" y="1179513"/>
            <a:ext cx="273526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r">
              <a:lnSpc>
                <a:spcPts val="1200"/>
              </a:lnSpc>
            </a:pPr>
            <a:r>
              <a:rPr lang="de-DE" altLang="de-DE" sz="1100">
                <a:latin typeface="Arial" panose="020B0604020202020204" pitchFamily="34" charset="0"/>
              </a:rPr>
              <a:t>Amt für Freiwilligenwesen und Solidarität</a:t>
            </a:r>
          </a:p>
        </p:txBody>
      </p:sp>
      <p:sp>
        <p:nvSpPr>
          <p:cNvPr id="7178" name="Text Box 25">
            <a:extLst>
              <a:ext uri="{FF2B5EF4-FFF2-40B4-BE49-F238E27FC236}">
                <a16:creationId xmlns:a16="http://schemas.microsoft.com/office/drawing/2014/main" id="{F2B57876-8077-08FE-068B-98593D710B70}"/>
              </a:ext>
            </a:extLst>
          </p:cNvPr>
          <p:cNvSpPr txBox="1">
            <a:spLocks noChangeArrowheads="1"/>
          </p:cNvSpPr>
          <p:nvPr/>
        </p:nvSpPr>
        <p:spPr bwMode="auto">
          <a:xfrm>
            <a:off x="5037138" y="1158875"/>
            <a:ext cx="216852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nSpc>
                <a:spcPts val="1200"/>
              </a:lnSpc>
            </a:pPr>
            <a:r>
              <a:rPr lang="it-IT" altLang="de-DE" sz="1100">
                <a:latin typeface="Arial" panose="020B0604020202020204" pitchFamily="34" charset="0"/>
              </a:rPr>
              <a:t>Ufficio Volontariato e solidarietà</a:t>
            </a:r>
          </a:p>
        </p:txBody>
      </p:sp>
      <p:pic>
        <p:nvPicPr>
          <p:cNvPr id="7183" name="Picture 38">
            <a:extLst>
              <a:ext uri="{FF2B5EF4-FFF2-40B4-BE49-F238E27FC236}">
                <a16:creationId xmlns:a16="http://schemas.microsoft.com/office/drawing/2014/main" id="{1AFF5D68-20A0-1DC5-4C8A-F30CE3AEE3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050" y="358775"/>
            <a:ext cx="71913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E0DE3BF0-2025-C551-616F-2E228E1D0895}"/>
              </a:ext>
            </a:extLst>
          </p:cNvPr>
          <p:cNvSpPr/>
          <p:nvPr/>
        </p:nvSpPr>
        <p:spPr>
          <a:xfrm>
            <a:off x="211138" y="262700"/>
            <a:ext cx="8774112" cy="1293722"/>
          </a:xfrm>
          <a:prstGeom prst="rect">
            <a:avLst/>
          </a:prstGeom>
          <a:solidFill>
            <a:srgbClr val="E4F2FF"/>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 name="Titel 1">
            <a:extLst>
              <a:ext uri="{FF2B5EF4-FFF2-40B4-BE49-F238E27FC236}">
                <a16:creationId xmlns:a16="http://schemas.microsoft.com/office/drawing/2014/main" id="{222F6E4D-599B-E0D2-C45B-239CE89F8D53}"/>
              </a:ext>
            </a:extLst>
          </p:cNvPr>
          <p:cNvSpPr txBox="1">
            <a:spLocks noChangeArrowheads="1"/>
          </p:cNvSpPr>
          <p:nvPr/>
        </p:nvSpPr>
        <p:spPr bwMode="auto">
          <a:xfrm>
            <a:off x="637733" y="320569"/>
            <a:ext cx="7886700" cy="687388"/>
          </a:xfrm>
          <a:prstGeom prst="rect">
            <a:avLst/>
          </a:prstGeom>
          <a:solidFill>
            <a:srgbClr val="FFC9C9"/>
          </a:solidFill>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a:defRPr/>
            </a:pPr>
            <a:r>
              <a:rPr lang="de-DE" altLang="de-DE" sz="2600">
                <a:latin typeface="Calibri" panose="020F0502020204030204" pitchFamily="34" charset="0"/>
                <a:cs typeface="Calibri" panose="020F0502020204030204" pitchFamily="34" charset="0"/>
              </a:rPr>
              <a:t>Struktur der heutigen Veranstaltung</a:t>
            </a:r>
          </a:p>
        </p:txBody>
      </p:sp>
      <p:sp>
        <p:nvSpPr>
          <p:cNvPr id="8" name="Textfeld 7">
            <a:extLst>
              <a:ext uri="{FF2B5EF4-FFF2-40B4-BE49-F238E27FC236}">
                <a16:creationId xmlns:a16="http://schemas.microsoft.com/office/drawing/2014/main" id="{6C7A3DE8-694B-EF98-9F19-AC08CA15F2FF}"/>
              </a:ext>
            </a:extLst>
          </p:cNvPr>
          <p:cNvSpPr txBox="1"/>
          <p:nvPr/>
        </p:nvSpPr>
        <p:spPr>
          <a:xfrm>
            <a:off x="616840" y="1050956"/>
            <a:ext cx="7876803" cy="5270930"/>
          </a:xfrm>
          <a:prstGeom prst="rect">
            <a:avLst/>
          </a:prstGeom>
          <a:noFill/>
        </p:spPr>
        <p:txBody>
          <a:bodyPr wrap="square" lIns="91440" tIns="45720" rIns="91440" bIns="45720" anchor="t">
            <a:spAutoFit/>
          </a:bodyPr>
          <a:lstStyle/>
          <a:p>
            <a:pPr marL="342900" indent="-342900">
              <a:lnSpc>
                <a:spcPct val="150000"/>
              </a:lnSpc>
              <a:buAutoNum type="arabicPeriod"/>
            </a:pPr>
            <a:r>
              <a:rPr lang="de-DE" sz="1600" b="1" dirty="0">
                <a:latin typeface="Calibri"/>
                <a:ea typeface="Calibri"/>
                <a:cs typeface="Calibri"/>
              </a:rPr>
              <a:t>Die Auswirkungen und die Voraussetzungen der Eintragung in das Runts  </a:t>
            </a:r>
          </a:p>
          <a:p>
            <a:pPr marL="342900" indent="-342900">
              <a:lnSpc>
                <a:spcPct val="150000"/>
              </a:lnSpc>
              <a:buAutoNum type="arabicPeriod"/>
            </a:pPr>
            <a:r>
              <a:rPr lang="de-DE" sz="1800" b="1" dirty="0">
                <a:solidFill>
                  <a:srgbClr val="C00000"/>
                </a:solidFill>
                <a:latin typeface="Calibri"/>
                <a:ea typeface="Calibri"/>
                <a:cs typeface="Calibri"/>
              </a:rPr>
              <a:t>Die wichtigsten Sektionen und ihre Vorteile</a:t>
            </a:r>
            <a:endParaRPr lang="de-DE" sz="1800" dirty="0">
              <a:solidFill>
                <a:srgbClr val="C00000"/>
              </a:solidFill>
            </a:endParaRPr>
          </a:p>
          <a:p>
            <a:pPr marL="342900" lvl="0" indent="-342900">
              <a:lnSpc>
                <a:spcPct val="150000"/>
              </a:lnSpc>
              <a:buAutoNum type="arabicPeriod"/>
            </a:pPr>
            <a:r>
              <a:rPr lang="de-DE" sz="1600" b="1" dirty="0">
                <a:latin typeface="Calibri"/>
                <a:ea typeface="Calibri"/>
                <a:cs typeface="Calibri"/>
              </a:rPr>
              <a:t>Die Kontrollen im Runts - allgemeine Informationen</a:t>
            </a:r>
          </a:p>
          <a:p>
            <a:pPr marL="342900" indent="-342900">
              <a:lnSpc>
                <a:spcPct val="150000"/>
              </a:lnSpc>
              <a:buFontTx/>
              <a:buAutoNum type="arabicPeriod"/>
            </a:pPr>
            <a:r>
              <a:rPr lang="de-DE" sz="1600" b="1" dirty="0">
                <a:latin typeface="Calibri"/>
                <a:ea typeface="Calibri"/>
                <a:cs typeface="Calibri"/>
              </a:rPr>
              <a:t>Wie kann ich die Verpflichtungen im Runts-Portal erfüllen?</a:t>
            </a:r>
          </a:p>
          <a:p>
            <a:pPr>
              <a:lnSpc>
                <a:spcPct val="150000"/>
              </a:lnSpc>
            </a:pPr>
            <a:r>
              <a:rPr lang="de-DE" sz="1600" dirty="0">
                <a:latin typeface="Calibri"/>
                <a:ea typeface="Calibri"/>
                <a:cs typeface="Calibri"/>
              </a:rPr>
              <a:t> a) Allgemeine Übersicht Runts-Portal</a:t>
            </a:r>
          </a:p>
          <a:p>
            <a:pPr marL="193675">
              <a:lnSpc>
                <a:spcPct val="150000"/>
              </a:lnSpc>
            </a:pPr>
            <a:r>
              <a:rPr lang="de-DE" sz="1600" dirty="0">
                <a:latin typeface="Calibri"/>
                <a:ea typeface="Calibri"/>
                <a:cs typeface="Calibri"/>
              </a:rPr>
              <a:t>b) Änderungsantrag</a:t>
            </a:r>
          </a:p>
          <a:p>
            <a:pPr marL="193675">
              <a:lnSpc>
                <a:spcPct val="150000"/>
              </a:lnSpc>
            </a:pPr>
            <a:r>
              <a:rPr lang="de-DE" sz="1600" dirty="0">
                <a:latin typeface="Calibri"/>
                <a:ea typeface="Calibri"/>
                <a:cs typeface="Calibri"/>
              </a:rPr>
              <a:t>c) Bilanzhinterlegung</a:t>
            </a:r>
            <a:endParaRPr lang="de-DE" sz="16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de-DE" sz="1600" b="1" dirty="0">
                <a:latin typeface="Calibri"/>
                <a:ea typeface="Calibri"/>
                <a:cs typeface="Calibri"/>
              </a:rPr>
              <a:t>5. Wie kann ich die sonstigen Verpflichtungen erfüllen?</a:t>
            </a:r>
          </a:p>
          <a:p>
            <a:pPr marL="536575" indent="-342900">
              <a:lnSpc>
                <a:spcPct val="150000"/>
              </a:lnSpc>
              <a:buAutoNum type="alphaLcParenR"/>
            </a:pPr>
            <a:r>
              <a:rPr lang="de-DE" sz="1600" dirty="0">
                <a:latin typeface="Calibri" panose="020F0502020204030204" pitchFamily="34" charset="0"/>
                <a:cs typeface="Calibri" panose="020F0502020204030204" pitchFamily="34" charset="0"/>
              </a:rPr>
              <a:t>Verpflichtende Bücher</a:t>
            </a:r>
          </a:p>
          <a:p>
            <a:pPr marL="536575" indent="-342900">
              <a:lnSpc>
                <a:spcPct val="150000"/>
              </a:lnSpc>
              <a:buAutoNum type="alphaLcParenR"/>
            </a:pPr>
            <a:r>
              <a:rPr lang="de-DE" sz="1600" dirty="0">
                <a:latin typeface="Calibri" panose="020F0502020204030204" pitchFamily="34" charset="0"/>
                <a:cs typeface="Calibri" panose="020F0502020204030204" pitchFamily="34" charset="0"/>
              </a:rPr>
              <a:t>Versicherung für die ehrenamtlich Tätigen</a:t>
            </a:r>
          </a:p>
          <a:p>
            <a:pPr marL="536575" indent="-342900">
              <a:lnSpc>
                <a:spcPct val="150000"/>
              </a:lnSpc>
              <a:buAutoNum type="alphaLcParenR"/>
            </a:pPr>
            <a:r>
              <a:rPr lang="de-DE" sz="1600" dirty="0">
                <a:latin typeface="Calibri" panose="020F0502020204030204" pitchFamily="34" charset="0"/>
                <a:cs typeface="Calibri" panose="020F0502020204030204" pitchFamily="34" charset="0"/>
              </a:rPr>
              <a:t>Meldung in besonderen Fällen</a:t>
            </a:r>
          </a:p>
          <a:p>
            <a:pPr lvl="0">
              <a:lnSpc>
                <a:spcPct val="150000"/>
              </a:lnSpc>
            </a:pPr>
            <a:r>
              <a:rPr lang="de-DE" sz="1600" b="1" dirty="0">
                <a:latin typeface="Calibri"/>
                <a:ea typeface="Calibri"/>
                <a:cs typeface="Calibri"/>
              </a:rPr>
              <a:t>6. Neuerungen</a:t>
            </a:r>
          </a:p>
          <a:p>
            <a:pPr lvl="0">
              <a:lnSpc>
                <a:spcPct val="150000"/>
              </a:lnSpc>
            </a:pPr>
            <a:r>
              <a:rPr lang="de-DE" sz="1600" b="1" dirty="0">
                <a:latin typeface="Calibri"/>
                <a:ea typeface="Calibri"/>
                <a:cs typeface="Calibri"/>
              </a:rPr>
              <a:t>7. Fragen</a:t>
            </a:r>
          </a:p>
          <a:p>
            <a:pPr lvl="0">
              <a:lnSpc>
                <a:spcPct val="150000"/>
              </a:lnSpc>
            </a:pPr>
            <a:r>
              <a:rPr lang="de-DE" sz="1600" b="1" dirty="0">
                <a:latin typeface="Calibri"/>
                <a:ea typeface="Calibri"/>
                <a:cs typeface="Calibri"/>
              </a:rPr>
              <a:t>8. Nützliche Kontakte</a:t>
            </a:r>
          </a:p>
        </p:txBody>
      </p:sp>
      <p:sp>
        <p:nvSpPr>
          <p:cNvPr id="6" name="Rechteck 5">
            <a:extLst>
              <a:ext uri="{FF2B5EF4-FFF2-40B4-BE49-F238E27FC236}">
                <a16:creationId xmlns:a16="http://schemas.microsoft.com/office/drawing/2014/main" id="{F953F70A-5D2B-D511-1645-4EE0C3816DE9}"/>
              </a:ext>
            </a:extLst>
          </p:cNvPr>
          <p:cNvSpPr/>
          <p:nvPr/>
        </p:nvSpPr>
        <p:spPr>
          <a:xfrm>
            <a:off x="414779" y="6222978"/>
            <a:ext cx="8446339" cy="545921"/>
          </a:xfrm>
          <a:prstGeom prst="rect">
            <a:avLst/>
          </a:prstGeom>
          <a:solidFill>
            <a:srgbClr val="E4F2FF"/>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4" name="Grafik 3" descr="Ein Bild, das Logo, Symbol, Grafiken, Clipart enthält.&#10;&#10;KI-generierte Inhalte können fehlerhaft sein.">
            <a:extLst>
              <a:ext uri="{FF2B5EF4-FFF2-40B4-BE49-F238E27FC236}">
                <a16:creationId xmlns:a16="http://schemas.microsoft.com/office/drawing/2014/main" id="{63199A31-1E2B-FEED-1DFC-C617E36BB7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574" y="6188894"/>
            <a:ext cx="536155" cy="572098"/>
          </a:xfrm>
          <a:prstGeom prst="rect">
            <a:avLst/>
          </a:prstGeom>
        </p:spPr>
      </p:pic>
      <p:sp>
        <p:nvSpPr>
          <p:cNvPr id="7" name="Rechteck 6">
            <a:extLst>
              <a:ext uri="{FF2B5EF4-FFF2-40B4-BE49-F238E27FC236}">
                <a16:creationId xmlns:a16="http://schemas.microsoft.com/office/drawing/2014/main" id="{AFD8C771-E1F3-816B-1A43-6FA149E4B306}"/>
              </a:ext>
            </a:extLst>
          </p:cNvPr>
          <p:cNvSpPr/>
          <p:nvPr/>
        </p:nvSpPr>
        <p:spPr>
          <a:xfrm>
            <a:off x="8034705" y="6361190"/>
            <a:ext cx="449419" cy="407709"/>
          </a:xfrm>
          <a:prstGeom prst="rect">
            <a:avLst/>
          </a:prstGeom>
          <a:noFill/>
          <a:ln>
            <a:solidFill>
              <a:srgbClr val="E4F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-6-</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43326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800C3-2B50-87A4-A421-49BB65948383}"/>
            </a:ext>
          </a:extLst>
        </p:cNvPr>
        <p:cNvGrpSpPr/>
        <p:nvPr/>
      </p:nvGrpSpPr>
      <p:grpSpPr>
        <a:xfrm>
          <a:off x="0" y="0"/>
          <a:ext cx="0" cy="0"/>
          <a:chOff x="0" y="0"/>
          <a:chExt cx="0" cy="0"/>
        </a:xfrm>
      </p:grpSpPr>
      <p:sp>
        <p:nvSpPr>
          <p:cNvPr id="18434" name="Titel 1">
            <a:extLst>
              <a:ext uri="{FF2B5EF4-FFF2-40B4-BE49-F238E27FC236}">
                <a16:creationId xmlns:a16="http://schemas.microsoft.com/office/drawing/2014/main" id="{9FC8135C-F535-1B60-4D49-70BE2878CA02}"/>
              </a:ext>
            </a:extLst>
          </p:cNvPr>
          <p:cNvSpPr>
            <a:spLocks noGrp="1" noChangeArrowheads="1"/>
          </p:cNvSpPr>
          <p:nvPr>
            <p:ph type="title"/>
          </p:nvPr>
        </p:nvSpPr>
        <p:spPr bwMode="auto">
          <a:xfrm>
            <a:off x="628650" y="365125"/>
            <a:ext cx="7886700" cy="615950"/>
          </a:xfrm>
          <a:solidFill>
            <a:srgbClr val="FFB3B3"/>
          </a:solidFill>
        </p:spPr>
        <p:txBody>
          <a:bodyPr vert="horz" wrap="square" lIns="91440" tIns="45720" rIns="91440" bIns="45720" numCol="1" anchor="t" anchorCtr="0" compatLnSpc="1">
            <a:prstTxWarp prst="textNoShape">
              <a:avLst/>
            </a:prstTxWarp>
          </a:bodyPr>
          <a:lstStyle/>
          <a:p>
            <a:pPr>
              <a:defRPr/>
            </a:pPr>
            <a:r>
              <a:rPr lang="de-DE" sz="2400">
                <a:latin typeface="Calibri"/>
                <a:ea typeface="Calibri"/>
                <a:cs typeface="Calibri"/>
              </a:rPr>
              <a:t>4. Wie kann ich die Verpflichtungen im </a:t>
            </a:r>
            <a:r>
              <a:rPr lang="de-DE" sz="2400" err="1">
                <a:latin typeface="Calibri"/>
                <a:ea typeface="Calibri"/>
                <a:cs typeface="Calibri"/>
              </a:rPr>
              <a:t>Runts</a:t>
            </a:r>
            <a:r>
              <a:rPr lang="de-DE" sz="2400">
                <a:latin typeface="Calibri"/>
                <a:ea typeface="Calibri"/>
                <a:cs typeface="Calibri"/>
              </a:rPr>
              <a:t>-Portal erfüllen?</a:t>
            </a:r>
            <a:endParaRPr lang="en-US"/>
          </a:p>
        </p:txBody>
      </p:sp>
      <p:sp>
        <p:nvSpPr>
          <p:cNvPr id="3" name="Inhaltsplatzhalter 2">
            <a:extLst>
              <a:ext uri="{FF2B5EF4-FFF2-40B4-BE49-F238E27FC236}">
                <a16:creationId xmlns:a16="http://schemas.microsoft.com/office/drawing/2014/main" id="{39868DFB-16F2-1545-A57B-06E427222C96}"/>
              </a:ext>
            </a:extLst>
          </p:cNvPr>
          <p:cNvSpPr>
            <a:spLocks noGrp="1"/>
          </p:cNvSpPr>
          <p:nvPr>
            <p:ph idx="1"/>
          </p:nvPr>
        </p:nvSpPr>
        <p:spPr>
          <a:xfrm>
            <a:off x="625861" y="1079320"/>
            <a:ext cx="7886700" cy="5624679"/>
          </a:xfrm>
        </p:spPr>
        <p:txBody>
          <a:bodyPr lIns="91440" tIns="45720" rIns="91440" bIns="45720" anchor="t"/>
          <a:lstStyle/>
          <a:p>
            <a:pPr marL="0" indent="0" algn="ctr">
              <a:lnSpc>
                <a:spcPct val="150000"/>
              </a:lnSpc>
              <a:buFontTx/>
              <a:buNone/>
              <a:defRPr/>
            </a:pPr>
            <a:endParaRPr lang="de-DE" sz="1400" b="1" dirty="0">
              <a:latin typeface="Calibri"/>
              <a:ea typeface="Calibri"/>
              <a:cs typeface="Calibri"/>
            </a:endParaRPr>
          </a:p>
          <a:p>
            <a:pPr algn="just">
              <a:lnSpc>
                <a:spcPct val="150000"/>
              </a:lnSpc>
              <a:spcBef>
                <a:spcPts val="20"/>
              </a:spcBef>
              <a:defRPr/>
            </a:pPr>
            <a:endParaRPr lang="de-DE" sz="1400" b="1" dirty="0">
              <a:latin typeface="Calibri"/>
              <a:ea typeface="Calibri"/>
              <a:cs typeface="Calibri"/>
            </a:endParaRPr>
          </a:p>
          <a:p>
            <a:pPr algn="just">
              <a:lnSpc>
                <a:spcPct val="150000"/>
              </a:lnSpc>
              <a:spcBef>
                <a:spcPts val="20"/>
              </a:spcBef>
              <a:defRPr/>
            </a:pPr>
            <a:endParaRPr lang="de-DE" sz="1400" dirty="0">
              <a:latin typeface="Calibri"/>
              <a:ea typeface="Calibri"/>
              <a:cs typeface="Calibri"/>
            </a:endParaRPr>
          </a:p>
          <a:p>
            <a:pPr algn="just">
              <a:lnSpc>
                <a:spcPct val="150000"/>
              </a:lnSpc>
              <a:spcBef>
                <a:spcPts val="20"/>
              </a:spcBef>
              <a:buFontTx/>
              <a:buChar char="•"/>
              <a:defRPr/>
            </a:pPr>
            <a:endParaRPr lang="de-DE" sz="1400" dirty="0">
              <a:latin typeface="Calibri"/>
              <a:ea typeface="Calibri"/>
              <a:cs typeface="Calibri"/>
            </a:endParaRPr>
          </a:p>
          <a:p>
            <a:pPr algn="just">
              <a:lnSpc>
                <a:spcPct val="150000"/>
              </a:lnSpc>
              <a:spcBef>
                <a:spcPts val="20"/>
              </a:spcBef>
              <a:buFontTx/>
              <a:buChar char="•"/>
              <a:defRPr/>
            </a:pPr>
            <a:endParaRPr lang="de-DE" sz="1400" dirty="0">
              <a:latin typeface="Calibri"/>
              <a:ea typeface="Calibri"/>
              <a:cs typeface="Calibri"/>
            </a:endParaRPr>
          </a:p>
          <a:p>
            <a:pPr algn="just">
              <a:lnSpc>
                <a:spcPct val="150000"/>
              </a:lnSpc>
              <a:spcBef>
                <a:spcPts val="20"/>
              </a:spcBef>
              <a:buFontTx/>
              <a:buChar char="•"/>
              <a:defRPr/>
            </a:pPr>
            <a:endParaRPr lang="de-DE" sz="1400" dirty="0">
              <a:latin typeface="Calibri" panose="020F0502020204030204" pitchFamily="34" charset="0"/>
              <a:ea typeface="Calibri"/>
              <a:cs typeface="Calibri" panose="020F0502020204030204" pitchFamily="34" charset="0"/>
            </a:endParaRPr>
          </a:p>
          <a:p>
            <a:pPr algn="just">
              <a:lnSpc>
                <a:spcPct val="150000"/>
              </a:lnSpc>
              <a:spcBef>
                <a:spcPts val="20"/>
              </a:spcBef>
              <a:defRPr/>
            </a:pPr>
            <a:endParaRPr lang="de-DE" sz="1400" dirty="0">
              <a:latin typeface="Calibri" panose="020F0502020204030204" pitchFamily="34" charset="0"/>
              <a:ea typeface="Calibri"/>
              <a:cs typeface="Calibri" panose="020F0502020204030204" pitchFamily="34" charset="0"/>
            </a:endParaRPr>
          </a:p>
          <a:p>
            <a:pPr algn="just">
              <a:lnSpc>
                <a:spcPct val="150000"/>
              </a:lnSpc>
              <a:spcBef>
                <a:spcPts val="20"/>
              </a:spcBef>
              <a:defRPr/>
            </a:pPr>
            <a:endParaRPr lang="de-DE" sz="1400" dirty="0">
              <a:latin typeface="Calibri" panose="020F0502020204030204" pitchFamily="34" charset="0"/>
              <a:ea typeface="Calibri"/>
              <a:cs typeface="Calibri" panose="020F0502020204030204" pitchFamily="34" charset="0"/>
            </a:endParaRPr>
          </a:p>
          <a:p>
            <a:pPr algn="just">
              <a:lnSpc>
                <a:spcPct val="150000"/>
              </a:lnSpc>
              <a:buChar char="-"/>
              <a:defRPr/>
            </a:pPr>
            <a:endParaRPr lang="de-DE" sz="1400" dirty="0">
              <a:latin typeface="Calibri" panose="020F0502020204030204" pitchFamily="34" charset="0"/>
              <a:ea typeface="Calibri"/>
              <a:cs typeface="Calibri" panose="020F0502020204030204" pitchFamily="34" charset="0"/>
            </a:endParaRPr>
          </a:p>
          <a:p>
            <a:pPr marL="0" indent="0" algn="just">
              <a:lnSpc>
                <a:spcPct val="150000"/>
              </a:lnSpc>
              <a:buNone/>
              <a:defRPr/>
            </a:pPr>
            <a:endParaRPr lang="de-DE" sz="1400" b="1" dirty="0">
              <a:latin typeface="Calibri" panose="020F0502020204030204" pitchFamily="34" charset="0"/>
              <a:ea typeface="Calibri"/>
              <a:cs typeface="Calibri" panose="020F0502020204030204" pitchFamily="34" charset="0"/>
            </a:endParaRPr>
          </a:p>
          <a:p>
            <a:pPr>
              <a:buFontTx/>
              <a:buChar char="-"/>
              <a:defRPr/>
            </a:pPr>
            <a:endParaRPr lang="de-DE" sz="2000" dirty="0">
              <a:latin typeface="Arial" panose="020B0604020202020204" pitchFamily="34" charset="0"/>
              <a:cs typeface="Arial" panose="020B0604020202020204" pitchFamily="34" charset="0"/>
            </a:endParaRPr>
          </a:p>
          <a:p>
            <a:pPr>
              <a:buFontTx/>
              <a:buChar char="-"/>
              <a:defRPr/>
            </a:pPr>
            <a:endParaRPr lang="de-DE" sz="2400" dirty="0">
              <a:latin typeface="Arial" panose="020B0604020202020204" pitchFamily="34" charset="0"/>
              <a:cs typeface="Arial" panose="020B0604020202020204" pitchFamily="34" charset="0"/>
            </a:endParaRPr>
          </a:p>
          <a:p>
            <a:pPr>
              <a:buFontTx/>
              <a:buChar char="-"/>
              <a:defRPr/>
            </a:pPr>
            <a:endParaRPr lang="de-DE" sz="2400" dirty="0">
              <a:latin typeface="Arial" panose="020B0604020202020204" pitchFamily="34" charset="0"/>
              <a:cs typeface="Arial" panose="020B0604020202020204" pitchFamily="34" charset="0"/>
            </a:endParaRPr>
          </a:p>
          <a:p>
            <a:pPr>
              <a:buFontTx/>
              <a:buChar char="-"/>
              <a:defRPr/>
            </a:pPr>
            <a:endParaRPr lang="de-DE" sz="2400" dirty="0">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3D6BC0A8-0C07-C892-8C07-A02FB67ECEA3}"/>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24C2FF19-4A61-B096-16FA-0A6F0C227BCF}"/>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6" name="Picture 2">
            <a:extLst>
              <a:ext uri="{FF2B5EF4-FFF2-40B4-BE49-F238E27FC236}">
                <a16:creationId xmlns:a16="http://schemas.microsoft.com/office/drawing/2014/main" id="{45A9858A-19C7-D251-2022-0544B693F4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sp>
        <p:nvSpPr>
          <p:cNvPr id="9" name="Arrow: Down 8">
            <a:extLst>
              <a:ext uri="{FF2B5EF4-FFF2-40B4-BE49-F238E27FC236}">
                <a16:creationId xmlns:a16="http://schemas.microsoft.com/office/drawing/2014/main" id="{554848B7-4E5E-9F1D-3019-44326D8E0BCB}"/>
              </a:ext>
            </a:extLst>
          </p:cNvPr>
          <p:cNvSpPr/>
          <p:nvPr/>
        </p:nvSpPr>
        <p:spPr bwMode="auto">
          <a:xfrm>
            <a:off x="4357913" y="2126611"/>
            <a:ext cx="419334" cy="329905"/>
          </a:xfrm>
          <a:prstGeom prst="downArrow">
            <a:avLst/>
          </a:prstGeom>
          <a:ln w="9525"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anose="02020603050405020304" pitchFamily="18" charset="0"/>
            </a:endParaRPr>
          </a:p>
        </p:txBody>
      </p:sp>
      <p:sp>
        <p:nvSpPr>
          <p:cNvPr id="14" name="Textfeld 4">
            <a:extLst>
              <a:ext uri="{FF2B5EF4-FFF2-40B4-BE49-F238E27FC236}">
                <a16:creationId xmlns:a16="http://schemas.microsoft.com/office/drawing/2014/main" id="{198C8B60-69CA-5B0F-E27E-DD05E5D262C7}"/>
              </a:ext>
            </a:extLst>
          </p:cNvPr>
          <p:cNvSpPr txBox="1"/>
          <p:nvPr/>
        </p:nvSpPr>
        <p:spPr>
          <a:xfrm>
            <a:off x="2057976" y="2569954"/>
            <a:ext cx="5441724" cy="299056"/>
          </a:xfrm>
          <a:prstGeom prst="rect">
            <a:avLst/>
          </a:prstGeom>
          <a:solidFill>
            <a:srgbClr val="FFFFCC"/>
          </a:solidFill>
          <a:ln>
            <a:solidFill>
              <a:schemeClr val="bg1">
                <a:lumMod val="50000"/>
              </a:schemeClr>
            </a:solidFill>
          </a:ln>
        </p:spPr>
        <p:txBody>
          <a:bodyPr wrap="square" lIns="91440" tIns="45720" rIns="91440" bIns="45720" rtlCol="0" anchor="t">
            <a:spAutoFit/>
          </a:bodyPr>
          <a:lstStyle/>
          <a:p>
            <a:pPr algn="ctr">
              <a:lnSpc>
                <a:spcPts val="1600"/>
              </a:lnSpc>
              <a:spcBef>
                <a:spcPts val="0"/>
              </a:spcBef>
              <a:defRPr/>
            </a:pPr>
            <a:r>
              <a:rPr lang="de-DE" sz="1600" b="1">
                <a:latin typeface="Calibri"/>
                <a:ea typeface="Calibri"/>
                <a:cs typeface="Calibri"/>
              </a:rPr>
              <a:t>innerhalb von 180 Tagen</a:t>
            </a:r>
            <a:r>
              <a:rPr lang="de-DE" sz="1600">
                <a:latin typeface="Calibri"/>
                <a:ea typeface="Calibri"/>
                <a:cs typeface="Calibri"/>
              </a:rPr>
              <a:t> nach Abschluss des Geschäftsjahres</a:t>
            </a:r>
            <a:endParaRPr lang="en-US">
              <a:ea typeface="Calibri"/>
              <a:cs typeface="Times New Roman"/>
            </a:endParaRPr>
          </a:p>
        </p:txBody>
      </p:sp>
      <p:sp>
        <p:nvSpPr>
          <p:cNvPr id="15" name="Arrow: Down 14">
            <a:extLst>
              <a:ext uri="{FF2B5EF4-FFF2-40B4-BE49-F238E27FC236}">
                <a16:creationId xmlns:a16="http://schemas.microsoft.com/office/drawing/2014/main" id="{6D3280CB-0076-6935-D3B9-DEAC162A6E88}"/>
              </a:ext>
            </a:extLst>
          </p:cNvPr>
          <p:cNvSpPr/>
          <p:nvPr/>
        </p:nvSpPr>
        <p:spPr bwMode="auto">
          <a:xfrm>
            <a:off x="2456125" y="2968137"/>
            <a:ext cx="419334" cy="329905"/>
          </a:xfrm>
          <a:prstGeom prst="downArrow">
            <a:avLst/>
          </a:prstGeom>
          <a:ln w="9525"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anose="02020603050405020304" pitchFamily="18" charset="0"/>
            </a:endParaRPr>
          </a:p>
        </p:txBody>
      </p:sp>
      <p:sp>
        <p:nvSpPr>
          <p:cNvPr id="17" name="Arrow: Down 16">
            <a:extLst>
              <a:ext uri="{FF2B5EF4-FFF2-40B4-BE49-F238E27FC236}">
                <a16:creationId xmlns:a16="http://schemas.microsoft.com/office/drawing/2014/main" id="{5C4932E5-7511-60E1-33B5-81E2AEB3F317}"/>
              </a:ext>
            </a:extLst>
          </p:cNvPr>
          <p:cNvSpPr/>
          <p:nvPr/>
        </p:nvSpPr>
        <p:spPr bwMode="auto">
          <a:xfrm>
            <a:off x="6411984" y="2968827"/>
            <a:ext cx="438384" cy="358480"/>
          </a:xfrm>
          <a:prstGeom prst="downArrow">
            <a:avLst/>
          </a:prstGeom>
          <a:ln w="9525"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anose="02020603050405020304" pitchFamily="18" charset="0"/>
            </a:endParaRPr>
          </a:p>
        </p:txBody>
      </p:sp>
      <p:sp>
        <p:nvSpPr>
          <p:cNvPr id="8" name="Ellipse 16">
            <a:extLst>
              <a:ext uri="{FF2B5EF4-FFF2-40B4-BE49-F238E27FC236}">
                <a16:creationId xmlns:a16="http://schemas.microsoft.com/office/drawing/2014/main" id="{2E1C4696-D265-0EED-43FD-952EEFEB7F96}"/>
              </a:ext>
            </a:extLst>
          </p:cNvPr>
          <p:cNvSpPr/>
          <p:nvPr/>
        </p:nvSpPr>
        <p:spPr bwMode="auto">
          <a:xfrm>
            <a:off x="622932" y="3285172"/>
            <a:ext cx="3121867" cy="1947565"/>
          </a:xfrm>
          <a:prstGeom prst="ellipse">
            <a:avLst/>
          </a:prstGeom>
          <a:solidFill>
            <a:srgbClr val="E4F2FF"/>
          </a:solidFill>
          <a:ln>
            <a:noFill/>
          </a:ln>
          <a:effectLst/>
        </p:spPr>
        <p:txBody>
          <a:bodyPr vert="horz" wrap="square" lIns="91440" tIns="45720" rIns="91440" bIns="45720" numCol="1" rtlCol="0" anchor="t" anchorCtr="0" compatLnSpc="1">
            <a:prstTxWarp prst="textNoShape">
              <a:avLst/>
            </a:prstTxWarp>
            <a:spAutoFit/>
          </a:bodyPr>
          <a:lstStyle/>
          <a:p>
            <a:pPr algn="ctr">
              <a:spcBef>
                <a:spcPct val="50000"/>
              </a:spcBef>
            </a:pPr>
            <a:r>
              <a:rPr lang="de-DE" sz="1400" dirty="0">
                <a:latin typeface="Calibri"/>
                <a:ea typeface="Calibri"/>
                <a:cs typeface="Calibri"/>
              </a:rPr>
              <a:t>Hinterlegung des</a:t>
            </a:r>
            <a:endParaRPr lang="en-US" dirty="0">
              <a:ea typeface="Calibri"/>
              <a:cs typeface="Times New Roman" panose="02020603050405020304" pitchFamily="18" charset="0"/>
            </a:endParaRPr>
          </a:p>
          <a:p>
            <a:pPr algn="ctr">
              <a:spcBef>
                <a:spcPct val="50000"/>
              </a:spcBef>
            </a:pPr>
            <a:r>
              <a:rPr lang="de-DE" sz="1400" dirty="0">
                <a:latin typeface="Calibri"/>
                <a:ea typeface="Calibri"/>
                <a:cs typeface="Calibri"/>
              </a:rPr>
              <a:t> </a:t>
            </a:r>
            <a:r>
              <a:rPr lang="de-DE" sz="1400" b="1" dirty="0" err="1">
                <a:latin typeface="Calibri"/>
                <a:ea typeface="Calibri"/>
                <a:cs typeface="Calibri"/>
              </a:rPr>
              <a:t>Fundraisingberichts</a:t>
            </a:r>
            <a:endParaRPr lang="en-US" dirty="0">
              <a:cs typeface="Times New Roman" panose="02020603050405020304" pitchFamily="18" charset="0"/>
            </a:endParaRPr>
          </a:p>
          <a:p>
            <a:pPr algn="ctr">
              <a:spcBef>
                <a:spcPct val="50000"/>
              </a:spcBef>
            </a:pPr>
            <a:r>
              <a:rPr lang="de-DE" sz="1400" dirty="0">
                <a:latin typeface="Calibri"/>
                <a:ea typeface="Calibri"/>
                <a:cs typeface="Calibri"/>
              </a:rPr>
              <a:t>im Runts, falls </a:t>
            </a:r>
            <a:r>
              <a:rPr lang="de-DE" sz="1400" b="1" dirty="0">
                <a:latin typeface="Calibri"/>
                <a:ea typeface="Calibri"/>
                <a:cs typeface="Calibri"/>
              </a:rPr>
              <a:t>gelegentliches Fundraising </a:t>
            </a:r>
            <a:r>
              <a:rPr lang="de-DE" sz="1400" dirty="0">
                <a:latin typeface="Calibri"/>
                <a:ea typeface="Calibri"/>
                <a:cs typeface="Calibri"/>
              </a:rPr>
              <a:t>stattgefunden hat.</a:t>
            </a:r>
            <a:endParaRPr lang="de-DE" dirty="0">
              <a:cs typeface="Times New Roman" panose="02020603050405020304" pitchFamily="18" charset="0"/>
            </a:endParaRPr>
          </a:p>
        </p:txBody>
      </p:sp>
      <p:sp>
        <p:nvSpPr>
          <p:cNvPr id="11" name="Ellipse 17">
            <a:extLst>
              <a:ext uri="{FF2B5EF4-FFF2-40B4-BE49-F238E27FC236}">
                <a16:creationId xmlns:a16="http://schemas.microsoft.com/office/drawing/2014/main" id="{97C423DD-68A3-4A17-A179-E071860B38A8}"/>
              </a:ext>
            </a:extLst>
          </p:cNvPr>
          <p:cNvSpPr/>
          <p:nvPr/>
        </p:nvSpPr>
        <p:spPr bwMode="auto">
          <a:xfrm>
            <a:off x="5713355" y="3323247"/>
            <a:ext cx="2800544" cy="1485920"/>
          </a:xfrm>
          <a:prstGeom prst="ellipse">
            <a:avLst/>
          </a:prstGeom>
          <a:solidFill>
            <a:srgbClr val="E4F2FF"/>
          </a:solidFill>
          <a:ln>
            <a:noFill/>
          </a:ln>
          <a:effectLst/>
        </p:spPr>
        <p:txBody>
          <a:bodyPr vert="horz" wrap="square" lIns="91440" tIns="45720" rIns="91440" bIns="45720" numCol="1" rtlCol="0" anchor="t" anchorCtr="0" compatLnSpc="1">
            <a:prstTxWarp prst="textNoShape">
              <a:avLst/>
            </a:prstTxWarp>
            <a:spAutoFit/>
          </a:bodyPr>
          <a:lstStyle/>
          <a:p>
            <a:pPr algn="ctr">
              <a:spcBef>
                <a:spcPts val="200"/>
              </a:spcBef>
              <a:spcAft>
                <a:spcPts val="200"/>
              </a:spcAft>
            </a:pPr>
            <a:r>
              <a:rPr lang="de-DE" sz="1400">
                <a:latin typeface="Calibri"/>
                <a:ea typeface="Calibri"/>
                <a:cs typeface="Calibri"/>
              </a:rPr>
              <a:t>Hinterlegung der</a:t>
            </a:r>
            <a:endParaRPr lang="en-US">
              <a:ea typeface="Calibri"/>
              <a:cs typeface="Times New Roman" panose="02020603050405020304" pitchFamily="18" charset="0"/>
            </a:endParaRPr>
          </a:p>
          <a:p>
            <a:pPr algn="ctr">
              <a:spcBef>
                <a:spcPts val="200"/>
              </a:spcBef>
              <a:spcAft>
                <a:spcPts val="200"/>
              </a:spcAft>
            </a:pPr>
            <a:r>
              <a:rPr lang="de-DE" sz="1400" b="1">
                <a:latin typeface="Calibri"/>
                <a:ea typeface="Calibri"/>
                <a:cs typeface="Calibri"/>
              </a:rPr>
              <a:t>Sozialbilanz</a:t>
            </a:r>
            <a:endParaRPr lang="en-US">
              <a:ea typeface="Calibri"/>
              <a:cs typeface="Times New Roman" panose="02020603050405020304" pitchFamily="18" charset="0"/>
            </a:endParaRPr>
          </a:p>
          <a:p>
            <a:pPr algn="ctr">
              <a:spcBef>
                <a:spcPts val="200"/>
              </a:spcBef>
              <a:spcAft>
                <a:spcPts val="200"/>
              </a:spcAft>
            </a:pPr>
            <a:r>
              <a:rPr lang="de-DE" sz="1400">
                <a:latin typeface="Calibri"/>
                <a:ea typeface="Calibri"/>
                <a:cs typeface="Calibri"/>
              </a:rPr>
              <a:t>bei Einkünften über 1 Mio. Euro.</a:t>
            </a:r>
            <a:endParaRPr lang="en-US">
              <a:cs typeface="Times New Roman"/>
            </a:endParaRPr>
          </a:p>
        </p:txBody>
      </p:sp>
      <p:sp>
        <p:nvSpPr>
          <p:cNvPr id="12" name="Ellipse 16">
            <a:extLst>
              <a:ext uri="{FF2B5EF4-FFF2-40B4-BE49-F238E27FC236}">
                <a16:creationId xmlns:a16="http://schemas.microsoft.com/office/drawing/2014/main" id="{6F648A2A-E922-C8E0-AD5C-4817E344D535}"/>
              </a:ext>
            </a:extLst>
          </p:cNvPr>
          <p:cNvSpPr/>
          <p:nvPr/>
        </p:nvSpPr>
        <p:spPr bwMode="auto">
          <a:xfrm>
            <a:off x="3301981" y="4097436"/>
            <a:ext cx="3121867" cy="2401997"/>
          </a:xfrm>
          <a:prstGeom prst="ellipse">
            <a:avLst/>
          </a:prstGeom>
          <a:solidFill>
            <a:srgbClr val="E4F2FF"/>
          </a:solidFill>
          <a:ln>
            <a:noFill/>
          </a:ln>
          <a:effectLst/>
        </p:spPr>
        <p:txBody>
          <a:bodyPr vert="horz" wrap="square" lIns="91440" tIns="45720" rIns="91440" bIns="45720" numCol="1" rtlCol="0" anchor="t" anchorCtr="0" compatLnSpc="1">
            <a:prstTxWarp prst="textNoShape">
              <a:avLst/>
            </a:prstTxWarp>
            <a:spAutoFit/>
          </a:bodyPr>
          <a:lstStyle/>
          <a:p>
            <a:pPr algn="ctr">
              <a:spcBef>
                <a:spcPct val="50000"/>
              </a:spcBef>
            </a:pPr>
            <a:r>
              <a:rPr lang="de-DE" sz="1400">
                <a:latin typeface="Calibri"/>
                <a:ea typeface="Calibri"/>
                <a:cs typeface="Calibri"/>
              </a:rPr>
              <a:t>Hinterlegung des</a:t>
            </a:r>
            <a:endParaRPr lang="en-US">
              <a:cs typeface="Times New Roman" panose="02020603050405020304" pitchFamily="18" charset="0"/>
            </a:endParaRPr>
          </a:p>
          <a:p>
            <a:pPr algn="ctr">
              <a:spcBef>
                <a:spcPct val="50000"/>
              </a:spcBef>
            </a:pPr>
            <a:r>
              <a:rPr lang="de-DE" sz="1400" b="1">
                <a:latin typeface="Calibri"/>
                <a:ea typeface="Calibri"/>
                <a:cs typeface="Calibri"/>
              </a:rPr>
              <a:t>Berichts des Kontrollorgans </a:t>
            </a:r>
            <a:r>
              <a:rPr lang="de-DE" sz="1400">
                <a:latin typeface="Calibri"/>
                <a:ea typeface="Calibri"/>
                <a:cs typeface="Calibri"/>
              </a:rPr>
              <a:t>und des</a:t>
            </a:r>
            <a:endParaRPr lang="de-DE">
              <a:ea typeface="Calibri"/>
              <a:cs typeface="Times New Roman" panose="02020603050405020304" pitchFamily="18" charset="0"/>
            </a:endParaRPr>
          </a:p>
          <a:p>
            <a:pPr algn="ctr">
              <a:spcBef>
                <a:spcPct val="50000"/>
              </a:spcBef>
            </a:pPr>
            <a:r>
              <a:rPr lang="de-DE" sz="1400" b="1">
                <a:latin typeface="Calibri"/>
                <a:ea typeface="Calibri"/>
                <a:cs typeface="Calibri"/>
              </a:rPr>
              <a:t>Bericht des Rechnungsprüfungsorgans</a:t>
            </a:r>
            <a:r>
              <a:rPr lang="de-DE" sz="1400">
                <a:latin typeface="Calibri"/>
                <a:ea typeface="Calibri"/>
                <a:cs typeface="Calibri"/>
              </a:rPr>
              <a:t>,</a:t>
            </a:r>
            <a:endParaRPr lang="de-DE">
              <a:ea typeface="Calibri"/>
              <a:cs typeface="Times New Roman"/>
            </a:endParaRPr>
          </a:p>
          <a:p>
            <a:pPr algn="ctr">
              <a:spcBef>
                <a:spcPct val="50000"/>
              </a:spcBef>
            </a:pPr>
            <a:r>
              <a:rPr lang="de-DE" sz="1400">
                <a:latin typeface="Calibri"/>
                <a:ea typeface="Calibri"/>
                <a:cs typeface="Calibri"/>
              </a:rPr>
              <a:t> falls ernannt.</a:t>
            </a:r>
            <a:endParaRPr lang="de-DE">
              <a:cs typeface="Times New Roman"/>
            </a:endParaRPr>
          </a:p>
        </p:txBody>
      </p:sp>
      <p:sp>
        <p:nvSpPr>
          <p:cNvPr id="13" name="Arrow: Down 12">
            <a:extLst>
              <a:ext uri="{FF2B5EF4-FFF2-40B4-BE49-F238E27FC236}">
                <a16:creationId xmlns:a16="http://schemas.microsoft.com/office/drawing/2014/main" id="{63986E8D-E903-0BB5-D8D6-8B3C9C23AA9D}"/>
              </a:ext>
            </a:extLst>
          </p:cNvPr>
          <p:cNvSpPr/>
          <p:nvPr/>
        </p:nvSpPr>
        <p:spPr bwMode="auto">
          <a:xfrm>
            <a:off x="4357223" y="2940250"/>
            <a:ext cx="419334" cy="348955"/>
          </a:xfrm>
          <a:prstGeom prst="downArrow">
            <a:avLst/>
          </a:prstGeom>
          <a:ln w="9525"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anose="02020603050405020304" pitchFamily="18" charset="0"/>
            </a:endParaRPr>
          </a:p>
        </p:txBody>
      </p:sp>
      <p:sp>
        <p:nvSpPr>
          <p:cNvPr id="10" name="Textfeld 4">
            <a:extLst>
              <a:ext uri="{FF2B5EF4-FFF2-40B4-BE49-F238E27FC236}">
                <a16:creationId xmlns:a16="http://schemas.microsoft.com/office/drawing/2014/main" id="{6B8471C4-AEDD-C5BA-E9BF-2EE258F40A7E}"/>
              </a:ext>
            </a:extLst>
          </p:cNvPr>
          <p:cNvSpPr txBox="1"/>
          <p:nvPr/>
        </p:nvSpPr>
        <p:spPr>
          <a:xfrm>
            <a:off x="904626" y="1077423"/>
            <a:ext cx="7461483" cy="964367"/>
          </a:xfrm>
          <a:prstGeom prst="rect">
            <a:avLst/>
          </a:prstGeom>
          <a:solidFill>
            <a:srgbClr val="FFEFEF"/>
          </a:solidFill>
          <a:ln>
            <a:solidFill>
              <a:schemeClr val="bg1">
                <a:lumMod val="50000"/>
              </a:schemeClr>
            </a:solidFill>
          </a:ln>
        </p:spPr>
        <p:txBody>
          <a:bodyPr wrap="square" lIns="91440" tIns="45720" rIns="91440" bIns="45720" rtlCol="0" anchor="t">
            <a:spAutoFit/>
          </a:bodyPr>
          <a:lstStyle/>
          <a:p>
            <a:pPr algn="ctr">
              <a:lnSpc>
                <a:spcPts val="2300"/>
              </a:lnSpc>
              <a:spcBef>
                <a:spcPts val="0"/>
              </a:spcBef>
              <a:defRPr/>
            </a:pPr>
            <a:r>
              <a:rPr lang="de-DE" sz="1600" b="1">
                <a:latin typeface="Calibri"/>
                <a:ea typeface="Calibri"/>
                <a:cs typeface="Calibri"/>
                <a:sym typeface="Wingdings" panose="05000000000000000000" pitchFamily="2" charset="2"/>
              </a:rPr>
              <a:t>Jährliche Verpflichtung</a:t>
            </a:r>
            <a:endParaRPr lang="de-DE" sz="1600" b="1">
              <a:latin typeface="Calibri"/>
              <a:ea typeface="Calibri"/>
              <a:cs typeface="Calibri"/>
            </a:endParaRPr>
          </a:p>
          <a:p>
            <a:pPr algn="ctr">
              <a:lnSpc>
                <a:spcPts val="2300"/>
              </a:lnSpc>
              <a:spcBef>
                <a:spcPts val="0"/>
              </a:spcBef>
              <a:defRPr/>
            </a:pPr>
            <a:r>
              <a:rPr lang="de-DE" sz="1800" b="1">
                <a:latin typeface="Calibri"/>
                <a:ea typeface="Calibri"/>
                <a:cs typeface="Calibri"/>
                <a:sym typeface="Wingdings" panose="05000000000000000000" pitchFamily="2" charset="2"/>
              </a:rPr>
              <a:t>Zusätzlich zur Hinterlegung der Jahresabschlussrechnung/Bilanz im </a:t>
            </a:r>
            <a:r>
              <a:rPr lang="de-DE" sz="1800" b="1" err="1">
                <a:latin typeface="Calibri"/>
                <a:ea typeface="Calibri"/>
                <a:cs typeface="Calibri"/>
                <a:sym typeface="Wingdings" panose="05000000000000000000" pitchFamily="2" charset="2"/>
              </a:rPr>
              <a:t>Runts</a:t>
            </a:r>
            <a:endParaRPr lang="de-DE" sz="1800" b="1">
              <a:latin typeface="Calibri"/>
              <a:ea typeface="Calibri"/>
              <a:cs typeface="Calibri"/>
            </a:endParaRPr>
          </a:p>
          <a:p>
            <a:pPr algn="ctr">
              <a:lnSpc>
                <a:spcPts val="2300"/>
              </a:lnSpc>
              <a:spcBef>
                <a:spcPts val="0"/>
              </a:spcBef>
              <a:defRPr/>
            </a:pPr>
            <a:r>
              <a:rPr lang="de-DE" sz="1800" b="1">
                <a:latin typeface="Calibri"/>
                <a:ea typeface="Calibri"/>
                <a:cs typeface="Calibri"/>
              </a:rPr>
              <a:t>sind noch folgende Dokumente beizulegen:</a:t>
            </a:r>
          </a:p>
        </p:txBody>
      </p:sp>
      <p:sp>
        <p:nvSpPr>
          <p:cNvPr id="5" name="Rechteck 4">
            <a:extLst>
              <a:ext uri="{FF2B5EF4-FFF2-40B4-BE49-F238E27FC236}">
                <a16:creationId xmlns:a16="http://schemas.microsoft.com/office/drawing/2014/main" id="{052822D3-47FD-630A-1D5E-EF707D7C196B}"/>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-69-</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31123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08866AC6-FC14-8CD7-F166-B5F7602328DC}"/>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5" name="Picture 2">
            <a:extLst>
              <a:ext uri="{FF2B5EF4-FFF2-40B4-BE49-F238E27FC236}">
                <a16:creationId xmlns:a16="http://schemas.microsoft.com/office/drawing/2014/main" id="{A25921A3-33A7-9476-E973-76D48F4F22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a:extLst>
              <a:ext uri="{FF2B5EF4-FFF2-40B4-BE49-F238E27FC236}">
                <a16:creationId xmlns:a16="http://schemas.microsoft.com/office/drawing/2014/main" id="{C3928ED3-E747-17FD-A1AF-542657E552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289" y="644822"/>
            <a:ext cx="4245711" cy="5843422"/>
          </a:xfrm>
          <a:prstGeom prst="rect">
            <a:avLst/>
          </a:prstGeom>
        </p:spPr>
      </p:pic>
      <p:pic>
        <p:nvPicPr>
          <p:cNvPr id="10" name="Grafik 9">
            <a:extLst>
              <a:ext uri="{FF2B5EF4-FFF2-40B4-BE49-F238E27FC236}">
                <a16:creationId xmlns:a16="http://schemas.microsoft.com/office/drawing/2014/main" id="{2E527E94-ABE2-037F-80D3-E550646B7C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739101"/>
            <a:ext cx="4245711" cy="4924352"/>
          </a:xfrm>
          <a:prstGeom prst="rect">
            <a:avLst/>
          </a:prstGeom>
        </p:spPr>
      </p:pic>
      <p:sp>
        <p:nvSpPr>
          <p:cNvPr id="6" name="Textfeld 4">
            <a:extLst>
              <a:ext uri="{FF2B5EF4-FFF2-40B4-BE49-F238E27FC236}">
                <a16:creationId xmlns:a16="http://schemas.microsoft.com/office/drawing/2014/main" id="{1D4E7167-968D-AA70-9ED6-D834259D27C6}"/>
              </a:ext>
            </a:extLst>
          </p:cNvPr>
          <p:cNvSpPr txBox="1"/>
          <p:nvPr/>
        </p:nvSpPr>
        <p:spPr>
          <a:xfrm>
            <a:off x="522514" y="357095"/>
            <a:ext cx="3657353" cy="282578"/>
          </a:xfrm>
          <a:prstGeom prst="rect">
            <a:avLst/>
          </a:prstGeom>
          <a:solidFill>
            <a:srgbClr val="FFFFCC"/>
          </a:solidFill>
          <a:ln>
            <a:solidFill>
              <a:schemeClr val="bg1">
                <a:lumMod val="50000"/>
              </a:schemeClr>
            </a:solidFill>
          </a:ln>
        </p:spPr>
        <p:txBody>
          <a:bodyPr wrap="square" lIns="91440" tIns="45720" rIns="91440" bIns="45720" rtlCol="0" anchor="t">
            <a:spAutoFit/>
          </a:bodyPr>
          <a:lstStyle/>
          <a:p>
            <a:pPr algn="ctr">
              <a:lnSpc>
                <a:spcPts val="1600"/>
              </a:lnSpc>
              <a:spcBef>
                <a:spcPts val="0"/>
              </a:spcBef>
              <a:defRPr/>
            </a:pPr>
            <a:r>
              <a:rPr lang="de-DE" sz="1100" b="1" dirty="0">
                <a:latin typeface="Calibri"/>
                <a:ea typeface="Calibri"/>
                <a:cs typeface="Calibri"/>
              </a:rPr>
              <a:t>Beispiel Modell D: Jahresabschluss nach Kassaprinzip</a:t>
            </a:r>
            <a:endParaRPr lang="en-US" sz="1800" dirty="0">
              <a:ea typeface="Calibri"/>
              <a:cs typeface="Times New Roman"/>
            </a:endParaRPr>
          </a:p>
        </p:txBody>
      </p:sp>
      <p:sp>
        <p:nvSpPr>
          <p:cNvPr id="2" name="Rechteck 1">
            <a:extLst>
              <a:ext uri="{FF2B5EF4-FFF2-40B4-BE49-F238E27FC236}">
                <a16:creationId xmlns:a16="http://schemas.microsoft.com/office/drawing/2014/main" id="{47A61021-4E9B-A59F-6803-B79001253FF9}"/>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-70-</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58704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113E8-5A38-E828-2F54-A520029EC8C5}"/>
            </a:ext>
          </a:extLst>
        </p:cNvPr>
        <p:cNvGrpSpPr/>
        <p:nvPr/>
      </p:nvGrpSpPr>
      <p:grpSpPr>
        <a:xfrm>
          <a:off x="0" y="0"/>
          <a:ext cx="0" cy="0"/>
          <a:chOff x="0" y="0"/>
          <a:chExt cx="0" cy="0"/>
        </a:xfrm>
      </p:grpSpPr>
      <p:sp>
        <p:nvSpPr>
          <p:cNvPr id="4" name="Rechteck 3">
            <a:extLst>
              <a:ext uri="{FF2B5EF4-FFF2-40B4-BE49-F238E27FC236}">
                <a16:creationId xmlns:a16="http://schemas.microsoft.com/office/drawing/2014/main" id="{2D7C0BB7-1232-C69C-2E4E-629438A756BE}"/>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5" name="Picture 2">
            <a:extLst>
              <a:ext uri="{FF2B5EF4-FFF2-40B4-BE49-F238E27FC236}">
                <a16:creationId xmlns:a16="http://schemas.microsoft.com/office/drawing/2014/main" id="{B9BEF3BF-9AF6-FC5B-C474-ACC86D12F4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6">
            <a:extLst>
              <a:ext uri="{FF2B5EF4-FFF2-40B4-BE49-F238E27FC236}">
                <a16:creationId xmlns:a16="http://schemas.microsoft.com/office/drawing/2014/main" id="{9FE1BFC5-3B2E-4B8C-6327-13A25A7F7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605" y="192454"/>
            <a:ext cx="4318860" cy="3409325"/>
          </a:xfrm>
          <a:prstGeom prst="rect">
            <a:avLst/>
          </a:prstGeom>
        </p:spPr>
      </p:pic>
      <p:pic>
        <p:nvPicPr>
          <p:cNvPr id="11" name="Grafik 10">
            <a:extLst>
              <a:ext uri="{FF2B5EF4-FFF2-40B4-BE49-F238E27FC236}">
                <a16:creationId xmlns:a16="http://schemas.microsoft.com/office/drawing/2014/main" id="{42305128-9CDB-6F6E-C6BC-8B982556FB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2333" y="246624"/>
            <a:ext cx="4082673" cy="1162467"/>
          </a:xfrm>
          <a:prstGeom prst="rect">
            <a:avLst/>
          </a:prstGeom>
        </p:spPr>
      </p:pic>
      <p:sp>
        <p:nvSpPr>
          <p:cNvPr id="12" name="Textfeld 4">
            <a:extLst>
              <a:ext uri="{FF2B5EF4-FFF2-40B4-BE49-F238E27FC236}">
                <a16:creationId xmlns:a16="http://schemas.microsoft.com/office/drawing/2014/main" id="{145A26A1-5D2A-8CDD-3E9A-49E83C75E8F0}"/>
              </a:ext>
            </a:extLst>
          </p:cNvPr>
          <p:cNvSpPr txBox="1"/>
          <p:nvPr/>
        </p:nvSpPr>
        <p:spPr>
          <a:xfrm>
            <a:off x="5678040" y="2467807"/>
            <a:ext cx="2310115" cy="1922386"/>
          </a:xfrm>
          <a:prstGeom prst="rect">
            <a:avLst/>
          </a:prstGeom>
          <a:solidFill>
            <a:srgbClr val="FFFFCC"/>
          </a:solidFill>
          <a:ln>
            <a:solidFill>
              <a:schemeClr val="bg1">
                <a:lumMod val="50000"/>
              </a:schemeClr>
            </a:solidFill>
          </a:ln>
        </p:spPr>
        <p:txBody>
          <a:bodyPr wrap="square" lIns="91440" tIns="45720" rIns="91440" bIns="45720" rtlCol="0" anchor="t">
            <a:spAutoFit/>
          </a:bodyPr>
          <a:lstStyle/>
          <a:p>
            <a:pPr algn="ctr">
              <a:lnSpc>
                <a:spcPts val="1600"/>
              </a:lnSpc>
              <a:spcBef>
                <a:spcPts val="0"/>
              </a:spcBef>
              <a:defRPr/>
            </a:pPr>
            <a:r>
              <a:rPr lang="de-DE" sz="1050" b="1" dirty="0">
                <a:latin typeface="Calibri"/>
                <a:ea typeface="Calibri"/>
                <a:cs typeface="Calibri"/>
              </a:rPr>
              <a:t>Die Bilanz muss „aufgehen“</a:t>
            </a:r>
          </a:p>
          <a:p>
            <a:pPr algn="ctr">
              <a:lnSpc>
                <a:spcPts val="1600"/>
              </a:lnSpc>
              <a:spcBef>
                <a:spcPts val="0"/>
              </a:spcBef>
              <a:defRPr/>
            </a:pPr>
            <a:endParaRPr lang="de-DE" sz="1050" b="1" dirty="0">
              <a:latin typeface="Calibri"/>
              <a:ea typeface="Calibri"/>
              <a:cs typeface="Calibri"/>
            </a:endParaRPr>
          </a:p>
          <a:p>
            <a:pPr algn="just">
              <a:lnSpc>
                <a:spcPts val="1600"/>
              </a:lnSpc>
              <a:spcBef>
                <a:spcPts val="0"/>
              </a:spcBef>
              <a:defRPr/>
            </a:pPr>
            <a:r>
              <a:rPr lang="de-DE" sz="1050" b="1" dirty="0">
                <a:solidFill>
                  <a:srgbClr val="FF0000"/>
                </a:solidFill>
                <a:latin typeface="Calibri"/>
                <a:ea typeface="Calibri"/>
                <a:cs typeface="Calibri"/>
              </a:rPr>
              <a:t>Kassa und Bank am Ende des vorherigen Haushaltsjahres (2024) </a:t>
            </a:r>
          </a:p>
          <a:p>
            <a:pPr algn="ctr">
              <a:lnSpc>
                <a:spcPts val="1600"/>
              </a:lnSpc>
              <a:spcBef>
                <a:spcPts val="0"/>
              </a:spcBef>
              <a:defRPr/>
            </a:pPr>
            <a:r>
              <a:rPr lang="de-DE" sz="1050" b="1" dirty="0">
                <a:latin typeface="Calibri"/>
                <a:ea typeface="Calibri"/>
                <a:cs typeface="Calibri"/>
              </a:rPr>
              <a:t>+/- </a:t>
            </a:r>
          </a:p>
          <a:p>
            <a:pPr algn="just">
              <a:lnSpc>
                <a:spcPts val="1600"/>
              </a:lnSpc>
              <a:spcBef>
                <a:spcPts val="0"/>
              </a:spcBef>
              <a:defRPr/>
            </a:pPr>
            <a:r>
              <a:rPr lang="de-DE" sz="1050" b="1" dirty="0">
                <a:solidFill>
                  <a:srgbClr val="FF0000"/>
                </a:solidFill>
                <a:latin typeface="Calibri"/>
                <a:ea typeface="Calibri"/>
                <a:cs typeface="Calibri"/>
              </a:rPr>
              <a:t>Gesamtüberschuss/Gesamtfehlbetrag</a:t>
            </a:r>
          </a:p>
          <a:p>
            <a:pPr algn="ctr">
              <a:lnSpc>
                <a:spcPts val="1600"/>
              </a:lnSpc>
              <a:spcBef>
                <a:spcPts val="0"/>
              </a:spcBef>
              <a:defRPr/>
            </a:pPr>
            <a:r>
              <a:rPr lang="de-DE" sz="1050" b="1" dirty="0">
                <a:latin typeface="Calibri"/>
                <a:ea typeface="Calibri"/>
                <a:cs typeface="Calibri"/>
              </a:rPr>
              <a:t>=</a:t>
            </a:r>
          </a:p>
          <a:p>
            <a:pPr algn="just">
              <a:lnSpc>
                <a:spcPts val="1600"/>
              </a:lnSpc>
              <a:spcBef>
                <a:spcPts val="0"/>
              </a:spcBef>
              <a:defRPr/>
            </a:pPr>
            <a:r>
              <a:rPr lang="de-DE" sz="1050" b="1" dirty="0">
                <a:solidFill>
                  <a:srgbClr val="0070C0"/>
                </a:solidFill>
                <a:latin typeface="Calibri"/>
                <a:ea typeface="Calibri"/>
                <a:cs typeface="Calibri"/>
              </a:rPr>
              <a:t>Kassa und Bank am Ende des Haushaltsjahres (2025)</a:t>
            </a:r>
            <a:endParaRPr lang="en-US" sz="1600" b="1" dirty="0">
              <a:solidFill>
                <a:srgbClr val="0070C0"/>
              </a:solidFill>
              <a:ea typeface="Calibri"/>
              <a:cs typeface="Times New Roman"/>
            </a:endParaRPr>
          </a:p>
        </p:txBody>
      </p:sp>
      <p:pic>
        <p:nvPicPr>
          <p:cNvPr id="20" name="Grafik 19">
            <a:extLst>
              <a:ext uri="{FF2B5EF4-FFF2-40B4-BE49-F238E27FC236}">
                <a16:creationId xmlns:a16="http://schemas.microsoft.com/office/drawing/2014/main" id="{DB70A7C2-EFE1-1EC2-771C-25707EC6EF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062" y="3655749"/>
            <a:ext cx="4333151" cy="2734624"/>
          </a:xfrm>
          <a:prstGeom prst="rect">
            <a:avLst/>
          </a:prstGeom>
        </p:spPr>
      </p:pic>
      <p:sp>
        <p:nvSpPr>
          <p:cNvPr id="13" name="Textfeld 4">
            <a:extLst>
              <a:ext uri="{FF2B5EF4-FFF2-40B4-BE49-F238E27FC236}">
                <a16:creationId xmlns:a16="http://schemas.microsoft.com/office/drawing/2014/main" id="{A0F5AB50-F84A-4BA9-3BF9-107775C038CC}"/>
              </a:ext>
            </a:extLst>
          </p:cNvPr>
          <p:cNvSpPr txBox="1"/>
          <p:nvPr/>
        </p:nvSpPr>
        <p:spPr>
          <a:xfrm>
            <a:off x="5690741" y="5006803"/>
            <a:ext cx="2297414" cy="1308500"/>
          </a:xfrm>
          <a:prstGeom prst="rect">
            <a:avLst/>
          </a:prstGeom>
          <a:solidFill>
            <a:srgbClr val="FFFFCC"/>
          </a:solidFill>
          <a:ln>
            <a:solidFill>
              <a:schemeClr val="bg1">
                <a:lumMod val="50000"/>
              </a:schemeClr>
            </a:solidFill>
          </a:ln>
        </p:spPr>
        <p:txBody>
          <a:bodyPr wrap="square" lIns="91440" tIns="45720" rIns="91440" bIns="45720" rtlCol="0" anchor="t">
            <a:spAutoFit/>
          </a:bodyPr>
          <a:lstStyle/>
          <a:p>
            <a:pPr algn="just">
              <a:lnSpc>
                <a:spcPts val="1600"/>
              </a:lnSpc>
              <a:spcBef>
                <a:spcPts val="0"/>
              </a:spcBef>
              <a:defRPr/>
            </a:pPr>
            <a:r>
              <a:rPr lang="de-DE" sz="1100" dirty="0">
                <a:latin typeface="Calibri"/>
                <a:ea typeface="Calibri"/>
                <a:cs typeface="Calibri"/>
              </a:rPr>
              <a:t>Im Falle von </a:t>
            </a:r>
            <a:r>
              <a:rPr lang="de-DE" sz="1100" b="1" dirty="0">
                <a:latin typeface="Calibri"/>
                <a:ea typeface="Calibri"/>
                <a:cs typeface="Calibri"/>
              </a:rPr>
              <a:t>Einnahmen in der Sektion B des Jahresabschlusses (Einzahlungen aufgrund von weiteren Tätigkeiten)</a:t>
            </a:r>
            <a:r>
              <a:rPr lang="de-DE" sz="1100" dirty="0">
                <a:latin typeface="Calibri"/>
                <a:ea typeface="Calibri"/>
                <a:cs typeface="Calibri"/>
              </a:rPr>
              <a:t> muss die entsprechende Erklärung vorhanden sein.</a:t>
            </a:r>
            <a:endParaRPr lang="en-US" sz="1800" dirty="0">
              <a:ea typeface="Calibri"/>
              <a:cs typeface="Times New Roman"/>
            </a:endParaRPr>
          </a:p>
        </p:txBody>
      </p:sp>
      <p:sp>
        <p:nvSpPr>
          <p:cNvPr id="14" name="Rechteck 13">
            <a:extLst>
              <a:ext uri="{FF2B5EF4-FFF2-40B4-BE49-F238E27FC236}">
                <a16:creationId xmlns:a16="http://schemas.microsoft.com/office/drawing/2014/main" id="{5619F0D0-957F-E7FD-298E-25FE598C650C}"/>
              </a:ext>
            </a:extLst>
          </p:cNvPr>
          <p:cNvSpPr/>
          <p:nvPr/>
        </p:nvSpPr>
        <p:spPr bwMode="auto">
          <a:xfrm>
            <a:off x="577605" y="4636385"/>
            <a:ext cx="4237743" cy="1944000"/>
          </a:xfrm>
          <a:prstGeom prst="rect">
            <a:avLst/>
          </a:prstGeom>
          <a:noFill/>
          <a:ln w="381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anose="02020603050405020304" pitchFamily="18" charset="0"/>
            </a:endParaRPr>
          </a:p>
        </p:txBody>
      </p:sp>
      <p:sp>
        <p:nvSpPr>
          <p:cNvPr id="15" name="Pfeil: nach links 14">
            <a:extLst>
              <a:ext uri="{FF2B5EF4-FFF2-40B4-BE49-F238E27FC236}">
                <a16:creationId xmlns:a16="http://schemas.microsoft.com/office/drawing/2014/main" id="{7DA74B49-C9A9-DAD6-5140-29C06622EDB5}"/>
              </a:ext>
            </a:extLst>
          </p:cNvPr>
          <p:cNvSpPr/>
          <p:nvPr/>
        </p:nvSpPr>
        <p:spPr bwMode="auto">
          <a:xfrm>
            <a:off x="4815348" y="5318136"/>
            <a:ext cx="862781" cy="267573"/>
          </a:xfrm>
          <a:prstGeom prst="leftArrow">
            <a:avLst>
              <a:gd name="adj1" fmla="val 50000"/>
              <a:gd name="adj2" fmla="val 50000"/>
            </a:avLst>
          </a:prstGeom>
          <a:solidFill>
            <a:srgbClr val="0070C0"/>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anose="02020603050405020304" pitchFamily="18" charset="0"/>
            </a:endParaRPr>
          </a:p>
        </p:txBody>
      </p:sp>
      <p:sp>
        <p:nvSpPr>
          <p:cNvPr id="16" name="Rahmen 15">
            <a:extLst>
              <a:ext uri="{FF2B5EF4-FFF2-40B4-BE49-F238E27FC236}">
                <a16:creationId xmlns:a16="http://schemas.microsoft.com/office/drawing/2014/main" id="{559C049F-80C6-2AC2-AC92-6299A1785802}"/>
              </a:ext>
            </a:extLst>
          </p:cNvPr>
          <p:cNvSpPr/>
          <p:nvPr/>
        </p:nvSpPr>
        <p:spPr bwMode="auto">
          <a:xfrm>
            <a:off x="4279422" y="3969620"/>
            <a:ext cx="565422" cy="190500"/>
          </a:xfrm>
          <a:prstGeom prst="frame">
            <a:avLst/>
          </a:prstGeom>
          <a:solidFill>
            <a:srgbClr val="FF0000"/>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anose="02020603050405020304" pitchFamily="18" charset="0"/>
            </a:endParaRPr>
          </a:p>
        </p:txBody>
      </p:sp>
      <p:sp>
        <p:nvSpPr>
          <p:cNvPr id="17" name="Rahmen 16">
            <a:extLst>
              <a:ext uri="{FF2B5EF4-FFF2-40B4-BE49-F238E27FC236}">
                <a16:creationId xmlns:a16="http://schemas.microsoft.com/office/drawing/2014/main" id="{C27D9771-8A6D-C54F-AAD9-166303DE56B8}"/>
              </a:ext>
            </a:extLst>
          </p:cNvPr>
          <p:cNvSpPr/>
          <p:nvPr/>
        </p:nvSpPr>
        <p:spPr bwMode="auto">
          <a:xfrm>
            <a:off x="3760234" y="3965911"/>
            <a:ext cx="526562" cy="190500"/>
          </a:xfrm>
          <a:prstGeom prst="frame">
            <a:avLst/>
          </a:prstGeom>
          <a:solidFill>
            <a:srgbClr val="00B0F0"/>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anose="02020603050405020304" pitchFamily="18" charset="0"/>
            </a:endParaRPr>
          </a:p>
        </p:txBody>
      </p:sp>
      <p:sp>
        <p:nvSpPr>
          <p:cNvPr id="18" name="Rahmen 17">
            <a:extLst>
              <a:ext uri="{FF2B5EF4-FFF2-40B4-BE49-F238E27FC236}">
                <a16:creationId xmlns:a16="http://schemas.microsoft.com/office/drawing/2014/main" id="{5E89A4CC-B428-9715-1AF3-4E60FF5BB2F7}"/>
              </a:ext>
            </a:extLst>
          </p:cNvPr>
          <p:cNvSpPr/>
          <p:nvPr/>
        </p:nvSpPr>
        <p:spPr bwMode="auto">
          <a:xfrm>
            <a:off x="3738112" y="3350152"/>
            <a:ext cx="565422" cy="190500"/>
          </a:xfrm>
          <a:prstGeom prst="frame">
            <a:avLst/>
          </a:prstGeom>
          <a:solidFill>
            <a:srgbClr val="FF0000"/>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anose="02020603050405020304" pitchFamily="18" charset="0"/>
            </a:endParaRPr>
          </a:p>
        </p:txBody>
      </p:sp>
      <p:sp>
        <p:nvSpPr>
          <p:cNvPr id="2" name="Rechteck 1">
            <a:extLst>
              <a:ext uri="{FF2B5EF4-FFF2-40B4-BE49-F238E27FC236}">
                <a16:creationId xmlns:a16="http://schemas.microsoft.com/office/drawing/2014/main" id="{BE27A15B-0DB9-68C2-D093-20C0A5EA0388}"/>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-71-</a:t>
            </a:r>
            <a:endParaRPr lang="de-DE" b="1" dirty="0">
              <a:solidFill>
                <a:schemeClr val="tx1"/>
              </a:solidFill>
              <a:latin typeface="Calibri" panose="020F0502020204030204" pitchFamily="34" charset="0"/>
              <a:cs typeface="Calibri" panose="020F0502020204030204" pitchFamily="34" charset="0"/>
            </a:endParaRPr>
          </a:p>
        </p:txBody>
      </p:sp>
      <p:sp>
        <p:nvSpPr>
          <p:cNvPr id="3" name="Pfeil: nach links 2">
            <a:extLst>
              <a:ext uri="{FF2B5EF4-FFF2-40B4-BE49-F238E27FC236}">
                <a16:creationId xmlns:a16="http://schemas.microsoft.com/office/drawing/2014/main" id="{E4F9D960-C4A0-3112-50BC-7BD22F488DE2}"/>
              </a:ext>
            </a:extLst>
          </p:cNvPr>
          <p:cNvSpPr/>
          <p:nvPr/>
        </p:nvSpPr>
        <p:spPr bwMode="auto">
          <a:xfrm>
            <a:off x="4844844" y="3927374"/>
            <a:ext cx="811071" cy="267573"/>
          </a:xfrm>
          <a:prstGeom prst="leftArrow">
            <a:avLst>
              <a:gd name="adj1" fmla="val 50000"/>
              <a:gd name="adj2" fmla="val 50000"/>
            </a:avLst>
          </a:prstGeom>
          <a:solidFill>
            <a:srgbClr val="0070C0"/>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21567949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AF8EA0F-52B4-FA7F-6D66-217341907CEF}"/>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5" name="Picture 2">
            <a:extLst>
              <a:ext uri="{FF2B5EF4-FFF2-40B4-BE49-F238E27FC236}">
                <a16:creationId xmlns:a16="http://schemas.microsoft.com/office/drawing/2014/main" id="{8687E8F5-DB79-20F2-8FAF-4CB8496B08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6">
            <a:extLst>
              <a:ext uri="{FF2B5EF4-FFF2-40B4-BE49-F238E27FC236}">
                <a16:creationId xmlns:a16="http://schemas.microsoft.com/office/drawing/2014/main" id="{B3B84A54-42DF-F557-490D-CC41103203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926" y="378701"/>
            <a:ext cx="4657651" cy="5805284"/>
          </a:xfrm>
          <a:prstGeom prst="rect">
            <a:avLst/>
          </a:prstGeom>
        </p:spPr>
      </p:pic>
      <p:pic>
        <p:nvPicPr>
          <p:cNvPr id="10" name="Grafik 9">
            <a:extLst>
              <a:ext uri="{FF2B5EF4-FFF2-40B4-BE49-F238E27FC236}">
                <a16:creationId xmlns:a16="http://schemas.microsoft.com/office/drawing/2014/main" id="{8EDC052E-0D89-DB4B-AC6F-1FE9FB3E00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0577" y="295803"/>
            <a:ext cx="4183223" cy="5362635"/>
          </a:xfrm>
          <a:prstGeom prst="rect">
            <a:avLst/>
          </a:prstGeom>
        </p:spPr>
      </p:pic>
      <p:sp>
        <p:nvSpPr>
          <p:cNvPr id="8" name="Textfeld 4">
            <a:extLst>
              <a:ext uri="{FF2B5EF4-FFF2-40B4-BE49-F238E27FC236}">
                <a16:creationId xmlns:a16="http://schemas.microsoft.com/office/drawing/2014/main" id="{CF3FCC7A-A728-386A-9ED8-10130C89EE88}"/>
              </a:ext>
            </a:extLst>
          </p:cNvPr>
          <p:cNvSpPr txBox="1"/>
          <p:nvPr/>
        </p:nvSpPr>
        <p:spPr>
          <a:xfrm>
            <a:off x="3251154" y="153614"/>
            <a:ext cx="1541628" cy="898131"/>
          </a:xfrm>
          <a:prstGeom prst="rect">
            <a:avLst/>
          </a:prstGeom>
          <a:solidFill>
            <a:srgbClr val="FFFFCC"/>
          </a:solidFill>
          <a:ln>
            <a:solidFill>
              <a:schemeClr val="bg1">
                <a:lumMod val="50000"/>
              </a:schemeClr>
            </a:solidFill>
          </a:ln>
        </p:spPr>
        <p:txBody>
          <a:bodyPr wrap="square" lIns="91440" tIns="45720" rIns="91440" bIns="45720" rtlCol="0" anchor="t">
            <a:spAutoFit/>
          </a:bodyPr>
          <a:lstStyle/>
          <a:p>
            <a:pPr algn="ctr">
              <a:lnSpc>
                <a:spcPts val="1600"/>
              </a:lnSpc>
              <a:spcBef>
                <a:spcPts val="0"/>
              </a:spcBef>
              <a:defRPr/>
            </a:pPr>
            <a:r>
              <a:rPr lang="de-DE" sz="1100" b="1" dirty="0">
                <a:latin typeface="Calibri"/>
                <a:ea typeface="Calibri"/>
                <a:cs typeface="Calibri"/>
              </a:rPr>
              <a:t>Modell E: Jahresabschluss in vereinfachter Form nach Kassaprinzip</a:t>
            </a:r>
            <a:endParaRPr lang="en-US" sz="1800" dirty="0">
              <a:ea typeface="Calibri"/>
              <a:cs typeface="Times New Roman"/>
            </a:endParaRPr>
          </a:p>
        </p:txBody>
      </p:sp>
      <p:sp>
        <p:nvSpPr>
          <p:cNvPr id="2" name="Rechteck 1">
            <a:extLst>
              <a:ext uri="{FF2B5EF4-FFF2-40B4-BE49-F238E27FC236}">
                <a16:creationId xmlns:a16="http://schemas.microsoft.com/office/drawing/2014/main" id="{042D7C77-F7C5-72E3-F720-527AA17D6288}"/>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-72-</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77083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5E5F0B8-EDFD-2BB2-40FD-483CCD1B20C7}"/>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5" name="Picture 2">
            <a:extLst>
              <a:ext uri="{FF2B5EF4-FFF2-40B4-BE49-F238E27FC236}">
                <a16:creationId xmlns:a16="http://schemas.microsoft.com/office/drawing/2014/main" id="{6377358D-541E-9E4A-F463-6FB6690F8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a:extLst>
              <a:ext uri="{FF2B5EF4-FFF2-40B4-BE49-F238E27FC236}">
                <a16:creationId xmlns:a16="http://schemas.microsoft.com/office/drawing/2014/main" id="{CD326EDD-B4FB-2D0F-4B51-DD3943C99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558" y="358360"/>
            <a:ext cx="4577668" cy="6301991"/>
          </a:xfrm>
          <a:prstGeom prst="rect">
            <a:avLst/>
          </a:prstGeom>
        </p:spPr>
      </p:pic>
      <p:sp>
        <p:nvSpPr>
          <p:cNvPr id="6" name="Textfeld 4">
            <a:extLst>
              <a:ext uri="{FF2B5EF4-FFF2-40B4-BE49-F238E27FC236}">
                <a16:creationId xmlns:a16="http://schemas.microsoft.com/office/drawing/2014/main" id="{98994D5D-4D16-1A80-95BC-B833760ED5EC}"/>
              </a:ext>
            </a:extLst>
          </p:cNvPr>
          <p:cNvSpPr txBox="1"/>
          <p:nvPr/>
        </p:nvSpPr>
        <p:spPr>
          <a:xfrm>
            <a:off x="3149601" y="314962"/>
            <a:ext cx="1488348" cy="692947"/>
          </a:xfrm>
          <a:prstGeom prst="rect">
            <a:avLst/>
          </a:prstGeom>
          <a:solidFill>
            <a:srgbClr val="FFFFCC"/>
          </a:solidFill>
          <a:ln>
            <a:solidFill>
              <a:schemeClr val="bg1">
                <a:lumMod val="50000"/>
              </a:schemeClr>
            </a:solidFill>
          </a:ln>
        </p:spPr>
        <p:txBody>
          <a:bodyPr wrap="square" lIns="91440" tIns="45720" rIns="91440" bIns="45720" rtlCol="0" anchor="t">
            <a:spAutoFit/>
          </a:bodyPr>
          <a:lstStyle/>
          <a:p>
            <a:pPr>
              <a:lnSpc>
                <a:spcPts val="1600"/>
              </a:lnSpc>
              <a:spcBef>
                <a:spcPts val="0"/>
              </a:spcBef>
              <a:defRPr/>
            </a:pPr>
            <a:r>
              <a:rPr lang="de-DE" sz="1100" b="1" dirty="0">
                <a:latin typeface="Calibri"/>
                <a:ea typeface="Calibri"/>
                <a:cs typeface="Calibri"/>
              </a:rPr>
              <a:t>Modell A: Bilanz nach Kompetenzprinzip – Vermögenssituation</a:t>
            </a:r>
            <a:endParaRPr lang="en-US" sz="1100" dirty="0">
              <a:ea typeface="Calibri"/>
              <a:cs typeface="Times New Roman"/>
            </a:endParaRPr>
          </a:p>
        </p:txBody>
      </p:sp>
      <p:pic>
        <p:nvPicPr>
          <p:cNvPr id="10" name="Grafik 9">
            <a:extLst>
              <a:ext uri="{FF2B5EF4-FFF2-40B4-BE49-F238E27FC236}">
                <a16:creationId xmlns:a16="http://schemas.microsoft.com/office/drawing/2014/main" id="{5E986765-2036-5C30-6B8D-69E9976A9A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4635" y="307588"/>
            <a:ext cx="4185074" cy="5887697"/>
          </a:xfrm>
          <a:prstGeom prst="rect">
            <a:avLst/>
          </a:prstGeom>
        </p:spPr>
      </p:pic>
      <p:sp>
        <p:nvSpPr>
          <p:cNvPr id="2" name="Rechteck 1">
            <a:extLst>
              <a:ext uri="{FF2B5EF4-FFF2-40B4-BE49-F238E27FC236}">
                <a16:creationId xmlns:a16="http://schemas.microsoft.com/office/drawing/2014/main" id="{B6F94F7D-FECB-B9C0-7A2A-8861C465EB00}"/>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-73-</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56479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F87C94A-D365-9032-AE56-B82CF317DABC}"/>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5" name="Picture 2">
            <a:extLst>
              <a:ext uri="{FF2B5EF4-FFF2-40B4-BE49-F238E27FC236}">
                <a16:creationId xmlns:a16="http://schemas.microsoft.com/office/drawing/2014/main" id="{4E5B7C15-1F3E-55EC-2E50-AF46B246BB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6">
            <a:extLst>
              <a:ext uri="{FF2B5EF4-FFF2-40B4-BE49-F238E27FC236}">
                <a16:creationId xmlns:a16="http://schemas.microsoft.com/office/drawing/2014/main" id="{BD411076-D9C6-5A79-779B-77DD390C76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11" y="384073"/>
            <a:ext cx="4598241" cy="4342784"/>
          </a:xfrm>
          <a:prstGeom prst="rect">
            <a:avLst/>
          </a:prstGeom>
        </p:spPr>
      </p:pic>
      <p:sp>
        <p:nvSpPr>
          <p:cNvPr id="2" name="Rechteck 1">
            <a:extLst>
              <a:ext uri="{FF2B5EF4-FFF2-40B4-BE49-F238E27FC236}">
                <a16:creationId xmlns:a16="http://schemas.microsoft.com/office/drawing/2014/main" id="{A2208872-85FA-55B9-4944-7D61E34D1B5D}"/>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-74-</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149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F47BC80-A963-885F-875C-C678A5DB5F28}"/>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5" name="Picture 2">
            <a:extLst>
              <a:ext uri="{FF2B5EF4-FFF2-40B4-BE49-F238E27FC236}">
                <a16:creationId xmlns:a16="http://schemas.microsoft.com/office/drawing/2014/main" id="{DF159846-B1C7-F5BB-68F6-34905471CC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pic>
        <p:nvPicPr>
          <p:cNvPr id="22" name="Grafik 21">
            <a:extLst>
              <a:ext uri="{FF2B5EF4-FFF2-40B4-BE49-F238E27FC236}">
                <a16:creationId xmlns:a16="http://schemas.microsoft.com/office/drawing/2014/main" id="{E8116887-6FAA-E622-B40D-67211D4CB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779" y="327101"/>
            <a:ext cx="4444815" cy="6203798"/>
          </a:xfrm>
          <a:prstGeom prst="rect">
            <a:avLst/>
          </a:prstGeom>
        </p:spPr>
      </p:pic>
      <p:sp>
        <p:nvSpPr>
          <p:cNvPr id="23" name="Textfeld 4">
            <a:extLst>
              <a:ext uri="{FF2B5EF4-FFF2-40B4-BE49-F238E27FC236}">
                <a16:creationId xmlns:a16="http://schemas.microsoft.com/office/drawing/2014/main" id="{48E18B42-B23F-345E-E2B9-53EBBF2B60FF}"/>
              </a:ext>
            </a:extLst>
          </p:cNvPr>
          <p:cNvSpPr txBox="1"/>
          <p:nvPr/>
        </p:nvSpPr>
        <p:spPr>
          <a:xfrm>
            <a:off x="3257551" y="266081"/>
            <a:ext cx="1473200" cy="898131"/>
          </a:xfrm>
          <a:prstGeom prst="rect">
            <a:avLst/>
          </a:prstGeom>
          <a:solidFill>
            <a:srgbClr val="FFFFCC"/>
          </a:solidFill>
          <a:ln>
            <a:solidFill>
              <a:schemeClr val="bg1">
                <a:lumMod val="50000"/>
              </a:schemeClr>
            </a:solidFill>
          </a:ln>
        </p:spPr>
        <p:txBody>
          <a:bodyPr wrap="square" lIns="91440" tIns="45720" rIns="91440" bIns="45720" rtlCol="0" anchor="t">
            <a:spAutoFit/>
          </a:bodyPr>
          <a:lstStyle/>
          <a:p>
            <a:pPr algn="ctr">
              <a:lnSpc>
                <a:spcPts val="1600"/>
              </a:lnSpc>
              <a:spcBef>
                <a:spcPts val="0"/>
              </a:spcBef>
              <a:defRPr/>
            </a:pPr>
            <a:r>
              <a:rPr lang="de-DE" sz="1100" b="1" dirty="0">
                <a:latin typeface="Calibri"/>
                <a:ea typeface="Calibri"/>
                <a:cs typeface="Calibri"/>
              </a:rPr>
              <a:t>Modell B: Bilanz nach Kompetenzprinzip – Gewinn- und Verlustrechnung</a:t>
            </a:r>
            <a:endParaRPr lang="en-US" sz="1800" dirty="0">
              <a:ea typeface="Calibri"/>
              <a:cs typeface="Times New Roman"/>
            </a:endParaRPr>
          </a:p>
        </p:txBody>
      </p:sp>
      <p:pic>
        <p:nvPicPr>
          <p:cNvPr id="25" name="Grafik 24">
            <a:extLst>
              <a:ext uri="{FF2B5EF4-FFF2-40B4-BE49-F238E27FC236}">
                <a16:creationId xmlns:a16="http://schemas.microsoft.com/office/drawing/2014/main" id="{E0EEBF01-0263-4F5A-1C62-D436903383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9594" y="348712"/>
            <a:ext cx="4216574" cy="5932999"/>
          </a:xfrm>
          <a:prstGeom prst="rect">
            <a:avLst/>
          </a:prstGeom>
        </p:spPr>
      </p:pic>
      <p:sp>
        <p:nvSpPr>
          <p:cNvPr id="2" name="Rechteck 1">
            <a:extLst>
              <a:ext uri="{FF2B5EF4-FFF2-40B4-BE49-F238E27FC236}">
                <a16:creationId xmlns:a16="http://schemas.microsoft.com/office/drawing/2014/main" id="{9982AFF0-2D6B-F860-8105-3F956118D955}"/>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-75-</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98344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76A76-E174-A051-B7B0-D9A2FCBA187E}"/>
            </a:ext>
          </a:extLst>
        </p:cNvPr>
        <p:cNvGrpSpPr/>
        <p:nvPr/>
      </p:nvGrpSpPr>
      <p:grpSpPr>
        <a:xfrm>
          <a:off x="0" y="0"/>
          <a:ext cx="0" cy="0"/>
          <a:chOff x="0" y="0"/>
          <a:chExt cx="0" cy="0"/>
        </a:xfrm>
      </p:grpSpPr>
      <p:sp>
        <p:nvSpPr>
          <p:cNvPr id="4" name="Rechteck 3">
            <a:extLst>
              <a:ext uri="{FF2B5EF4-FFF2-40B4-BE49-F238E27FC236}">
                <a16:creationId xmlns:a16="http://schemas.microsoft.com/office/drawing/2014/main" id="{CECABA92-7626-FB34-BFAF-D8C4454784D8}"/>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5" name="Picture 2">
            <a:extLst>
              <a:ext uri="{FF2B5EF4-FFF2-40B4-BE49-F238E27FC236}">
                <a16:creationId xmlns:a16="http://schemas.microsoft.com/office/drawing/2014/main" id="{D4F45496-7F90-5937-6F17-1B0686BDCB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a:extLst>
              <a:ext uri="{FF2B5EF4-FFF2-40B4-BE49-F238E27FC236}">
                <a16:creationId xmlns:a16="http://schemas.microsoft.com/office/drawing/2014/main" id="{6EDE4E30-D3E3-79B4-2857-0B1AA3ABA745}"/>
              </a:ext>
            </a:extLst>
          </p:cNvPr>
          <p:cNvPicPr>
            <a:picLocks noChangeAspect="1"/>
          </p:cNvPicPr>
          <p:nvPr/>
        </p:nvPicPr>
        <p:blipFill>
          <a:blip r:embed="rId3">
            <a:extLst>
              <a:ext uri="{28A0092B-C50C-407E-A947-70E740481C1C}">
                <a14:useLocalDpi xmlns:a14="http://schemas.microsoft.com/office/drawing/2010/main" val="0"/>
              </a:ext>
            </a:extLst>
          </a:blip>
          <a:srcRect l="48643" t="1095" r="2330" b="-1095"/>
          <a:stretch>
            <a:fillRect/>
          </a:stretch>
        </p:blipFill>
        <p:spPr>
          <a:xfrm>
            <a:off x="697904" y="317760"/>
            <a:ext cx="2158815" cy="6355289"/>
          </a:xfrm>
          <a:prstGeom prst="rect">
            <a:avLst/>
          </a:prstGeom>
        </p:spPr>
      </p:pic>
      <p:pic>
        <p:nvPicPr>
          <p:cNvPr id="3" name="Grafik 2">
            <a:extLst>
              <a:ext uri="{FF2B5EF4-FFF2-40B4-BE49-F238E27FC236}">
                <a16:creationId xmlns:a16="http://schemas.microsoft.com/office/drawing/2014/main" id="{E9FF1840-7CFB-3287-4F54-C388063136EE}"/>
              </a:ext>
            </a:extLst>
          </p:cNvPr>
          <p:cNvPicPr>
            <a:picLocks noChangeAspect="1"/>
          </p:cNvPicPr>
          <p:nvPr/>
        </p:nvPicPr>
        <p:blipFill>
          <a:blip r:embed="rId4">
            <a:extLst>
              <a:ext uri="{28A0092B-C50C-407E-A947-70E740481C1C}">
                <a14:useLocalDpi xmlns:a14="http://schemas.microsoft.com/office/drawing/2010/main" val="0"/>
              </a:ext>
            </a:extLst>
          </a:blip>
          <a:srcRect l="48229" t="-750" r="2565"/>
          <a:stretch>
            <a:fillRect/>
          </a:stretch>
        </p:blipFill>
        <p:spPr>
          <a:xfrm>
            <a:off x="3297600" y="745709"/>
            <a:ext cx="2048969" cy="5905218"/>
          </a:xfrm>
          <a:prstGeom prst="rect">
            <a:avLst/>
          </a:prstGeom>
        </p:spPr>
      </p:pic>
      <p:pic>
        <p:nvPicPr>
          <p:cNvPr id="6" name="Grafik 5">
            <a:extLst>
              <a:ext uri="{FF2B5EF4-FFF2-40B4-BE49-F238E27FC236}">
                <a16:creationId xmlns:a16="http://schemas.microsoft.com/office/drawing/2014/main" id="{EB2AADDC-EEF4-0B7C-7BF9-05D25B94B92F}"/>
              </a:ext>
            </a:extLst>
          </p:cNvPr>
          <p:cNvPicPr>
            <a:picLocks noChangeAspect="1"/>
          </p:cNvPicPr>
          <p:nvPr/>
        </p:nvPicPr>
        <p:blipFill>
          <a:blip r:embed="rId5">
            <a:extLst>
              <a:ext uri="{28A0092B-C50C-407E-A947-70E740481C1C}">
                <a14:useLocalDpi xmlns:a14="http://schemas.microsoft.com/office/drawing/2010/main" val="0"/>
              </a:ext>
            </a:extLst>
          </a:blip>
          <a:srcRect l="48823" t="-1115" r="2260" b="473"/>
          <a:stretch>
            <a:fillRect/>
          </a:stretch>
        </p:blipFill>
        <p:spPr>
          <a:xfrm>
            <a:off x="5956780" y="306529"/>
            <a:ext cx="2122157" cy="6278625"/>
          </a:xfrm>
          <a:prstGeom prst="rect">
            <a:avLst/>
          </a:prstGeom>
        </p:spPr>
      </p:pic>
      <p:sp>
        <p:nvSpPr>
          <p:cNvPr id="8" name="Textfeld 4">
            <a:extLst>
              <a:ext uri="{FF2B5EF4-FFF2-40B4-BE49-F238E27FC236}">
                <a16:creationId xmlns:a16="http://schemas.microsoft.com/office/drawing/2014/main" id="{46C7FB5A-997E-8ED8-2C99-A0DB83D3160C}"/>
              </a:ext>
            </a:extLst>
          </p:cNvPr>
          <p:cNvSpPr txBox="1"/>
          <p:nvPr/>
        </p:nvSpPr>
        <p:spPr>
          <a:xfrm>
            <a:off x="3060700" y="266077"/>
            <a:ext cx="2616199" cy="487762"/>
          </a:xfrm>
          <a:prstGeom prst="rect">
            <a:avLst/>
          </a:prstGeom>
          <a:solidFill>
            <a:srgbClr val="FFFFCC"/>
          </a:solidFill>
          <a:ln>
            <a:solidFill>
              <a:schemeClr val="bg1">
                <a:lumMod val="50000"/>
              </a:schemeClr>
            </a:solidFill>
          </a:ln>
        </p:spPr>
        <p:txBody>
          <a:bodyPr wrap="square" lIns="91440" tIns="45720" rIns="91440" bIns="45720" rtlCol="0" anchor="t">
            <a:spAutoFit/>
          </a:bodyPr>
          <a:lstStyle/>
          <a:p>
            <a:pPr algn="ctr">
              <a:lnSpc>
                <a:spcPts val="1600"/>
              </a:lnSpc>
              <a:spcBef>
                <a:spcPts val="0"/>
              </a:spcBef>
              <a:defRPr/>
            </a:pPr>
            <a:r>
              <a:rPr lang="de-DE" sz="1100" b="1" dirty="0">
                <a:latin typeface="Calibri"/>
                <a:ea typeface="Calibri"/>
                <a:cs typeface="Calibri"/>
              </a:rPr>
              <a:t>Modell C: Bilanz nach Kompetenzprinzip – Rechenschaftsbericht</a:t>
            </a:r>
            <a:endParaRPr lang="en-US" sz="1800" dirty="0">
              <a:ea typeface="Calibri"/>
              <a:cs typeface="Times New Roman"/>
            </a:endParaRPr>
          </a:p>
        </p:txBody>
      </p:sp>
      <p:sp>
        <p:nvSpPr>
          <p:cNvPr id="7" name="Rechteck 6">
            <a:extLst>
              <a:ext uri="{FF2B5EF4-FFF2-40B4-BE49-F238E27FC236}">
                <a16:creationId xmlns:a16="http://schemas.microsoft.com/office/drawing/2014/main" id="{A774E2FB-566F-342E-83DB-97C4126093AE}"/>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-76-</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44548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04DF4-A912-8D80-DCFC-638D0CAEBEAE}"/>
            </a:ext>
          </a:extLst>
        </p:cNvPr>
        <p:cNvGrpSpPr/>
        <p:nvPr/>
      </p:nvGrpSpPr>
      <p:grpSpPr>
        <a:xfrm>
          <a:off x="0" y="0"/>
          <a:ext cx="0" cy="0"/>
          <a:chOff x="0" y="0"/>
          <a:chExt cx="0" cy="0"/>
        </a:xfrm>
      </p:grpSpPr>
      <p:sp>
        <p:nvSpPr>
          <p:cNvPr id="18434" name="Titel 1">
            <a:extLst>
              <a:ext uri="{FF2B5EF4-FFF2-40B4-BE49-F238E27FC236}">
                <a16:creationId xmlns:a16="http://schemas.microsoft.com/office/drawing/2014/main" id="{5E2FBA8A-D8D9-6DDC-132B-6439865D6C99}"/>
              </a:ext>
            </a:extLst>
          </p:cNvPr>
          <p:cNvSpPr>
            <a:spLocks noGrp="1" noChangeArrowheads="1"/>
          </p:cNvSpPr>
          <p:nvPr>
            <p:ph type="title"/>
          </p:nvPr>
        </p:nvSpPr>
        <p:spPr bwMode="auto">
          <a:xfrm>
            <a:off x="628650" y="365125"/>
            <a:ext cx="7886700" cy="615950"/>
          </a:xfrm>
          <a:solidFill>
            <a:srgbClr val="FFB3B3"/>
          </a:solidFill>
        </p:spPr>
        <p:txBody>
          <a:bodyPr vert="horz" wrap="square" lIns="91440" tIns="45720" rIns="91440" bIns="45720" numCol="1" anchor="t" anchorCtr="0" compatLnSpc="1">
            <a:prstTxWarp prst="textNoShape">
              <a:avLst/>
            </a:prstTxWarp>
          </a:bodyPr>
          <a:lstStyle/>
          <a:p>
            <a:pPr>
              <a:defRPr/>
            </a:pPr>
            <a:r>
              <a:rPr lang="de-DE" sz="2400">
                <a:latin typeface="Calibri"/>
                <a:ea typeface="Calibri"/>
                <a:cs typeface="Calibri"/>
              </a:rPr>
              <a:t>4. Wie kann ich die Verpflichtungen im </a:t>
            </a:r>
            <a:r>
              <a:rPr lang="de-DE" sz="2400" err="1">
                <a:latin typeface="Calibri"/>
                <a:ea typeface="Calibri"/>
                <a:cs typeface="Calibri"/>
              </a:rPr>
              <a:t>Runts</a:t>
            </a:r>
            <a:r>
              <a:rPr lang="de-DE" sz="2400">
                <a:latin typeface="Calibri"/>
                <a:ea typeface="Calibri"/>
                <a:cs typeface="Calibri"/>
              </a:rPr>
              <a:t>-Portal erfüllen?</a:t>
            </a:r>
            <a:endParaRPr lang="en-US"/>
          </a:p>
        </p:txBody>
      </p:sp>
      <p:sp>
        <p:nvSpPr>
          <p:cNvPr id="3" name="Inhaltsplatzhalter 2">
            <a:extLst>
              <a:ext uri="{FF2B5EF4-FFF2-40B4-BE49-F238E27FC236}">
                <a16:creationId xmlns:a16="http://schemas.microsoft.com/office/drawing/2014/main" id="{4BB5312E-A9CE-8CB5-1401-1D7CDA7BBF6F}"/>
              </a:ext>
            </a:extLst>
          </p:cNvPr>
          <p:cNvSpPr>
            <a:spLocks noGrp="1"/>
          </p:cNvSpPr>
          <p:nvPr>
            <p:ph idx="1"/>
          </p:nvPr>
        </p:nvSpPr>
        <p:spPr>
          <a:xfrm>
            <a:off x="625861" y="1079320"/>
            <a:ext cx="7886700" cy="5624679"/>
          </a:xfrm>
        </p:spPr>
        <p:txBody>
          <a:bodyPr lIns="91440" tIns="45720" rIns="91440" bIns="45720" anchor="t"/>
          <a:lstStyle/>
          <a:p>
            <a:pPr marL="0" indent="0" algn="ctr">
              <a:lnSpc>
                <a:spcPct val="150000"/>
              </a:lnSpc>
              <a:buFontTx/>
              <a:buNone/>
              <a:defRPr/>
            </a:pPr>
            <a:endParaRPr lang="de-DE" sz="1400" b="1" dirty="0">
              <a:latin typeface="Calibri"/>
              <a:ea typeface="Calibri"/>
              <a:cs typeface="Calibri"/>
            </a:endParaRPr>
          </a:p>
          <a:p>
            <a:pPr algn="just">
              <a:lnSpc>
                <a:spcPct val="150000"/>
              </a:lnSpc>
              <a:spcBef>
                <a:spcPts val="20"/>
              </a:spcBef>
              <a:defRPr/>
            </a:pPr>
            <a:endParaRPr lang="de-DE" sz="1400" b="1" dirty="0">
              <a:latin typeface="Calibri"/>
              <a:ea typeface="Calibri"/>
              <a:cs typeface="Calibri"/>
            </a:endParaRPr>
          </a:p>
          <a:p>
            <a:pPr algn="just">
              <a:lnSpc>
                <a:spcPct val="150000"/>
              </a:lnSpc>
              <a:spcBef>
                <a:spcPts val="20"/>
              </a:spcBef>
              <a:defRPr/>
            </a:pPr>
            <a:endParaRPr lang="de-DE" sz="1400" dirty="0">
              <a:latin typeface="Calibri"/>
              <a:ea typeface="Calibri"/>
              <a:cs typeface="Calibri"/>
            </a:endParaRPr>
          </a:p>
          <a:p>
            <a:pPr algn="just">
              <a:lnSpc>
                <a:spcPct val="150000"/>
              </a:lnSpc>
              <a:spcBef>
                <a:spcPts val="20"/>
              </a:spcBef>
              <a:buFontTx/>
              <a:buChar char="•"/>
              <a:defRPr/>
            </a:pPr>
            <a:endParaRPr lang="de-DE" sz="1400" dirty="0">
              <a:latin typeface="Calibri"/>
              <a:ea typeface="Calibri"/>
              <a:cs typeface="Calibri"/>
            </a:endParaRPr>
          </a:p>
          <a:p>
            <a:pPr algn="just">
              <a:lnSpc>
                <a:spcPct val="150000"/>
              </a:lnSpc>
              <a:spcBef>
                <a:spcPts val="20"/>
              </a:spcBef>
              <a:buFontTx/>
              <a:buChar char="•"/>
              <a:defRPr/>
            </a:pPr>
            <a:endParaRPr lang="de-DE" sz="1400" dirty="0">
              <a:latin typeface="Calibri"/>
              <a:ea typeface="Calibri"/>
              <a:cs typeface="Calibri"/>
            </a:endParaRPr>
          </a:p>
          <a:p>
            <a:pPr algn="just">
              <a:lnSpc>
                <a:spcPct val="150000"/>
              </a:lnSpc>
              <a:spcBef>
                <a:spcPts val="20"/>
              </a:spcBef>
              <a:buFontTx/>
              <a:buChar char="•"/>
              <a:defRPr/>
            </a:pPr>
            <a:endParaRPr lang="de-DE" sz="1400" dirty="0">
              <a:latin typeface="Calibri" panose="020F0502020204030204" pitchFamily="34" charset="0"/>
              <a:ea typeface="Calibri"/>
              <a:cs typeface="Calibri" panose="020F0502020204030204" pitchFamily="34" charset="0"/>
            </a:endParaRPr>
          </a:p>
          <a:p>
            <a:pPr algn="just">
              <a:lnSpc>
                <a:spcPct val="150000"/>
              </a:lnSpc>
              <a:spcBef>
                <a:spcPts val="20"/>
              </a:spcBef>
              <a:defRPr/>
            </a:pPr>
            <a:endParaRPr lang="de-DE" sz="1400" dirty="0">
              <a:latin typeface="Calibri" panose="020F0502020204030204" pitchFamily="34" charset="0"/>
              <a:ea typeface="Calibri"/>
              <a:cs typeface="Calibri" panose="020F0502020204030204" pitchFamily="34" charset="0"/>
            </a:endParaRPr>
          </a:p>
          <a:p>
            <a:pPr algn="just">
              <a:lnSpc>
                <a:spcPct val="150000"/>
              </a:lnSpc>
              <a:spcBef>
                <a:spcPts val="20"/>
              </a:spcBef>
              <a:defRPr/>
            </a:pPr>
            <a:endParaRPr lang="de-DE" sz="1400" dirty="0">
              <a:latin typeface="Calibri" panose="020F0502020204030204" pitchFamily="34" charset="0"/>
              <a:ea typeface="Calibri"/>
              <a:cs typeface="Calibri" panose="020F0502020204030204" pitchFamily="34" charset="0"/>
            </a:endParaRPr>
          </a:p>
          <a:p>
            <a:pPr algn="just">
              <a:lnSpc>
                <a:spcPct val="150000"/>
              </a:lnSpc>
              <a:buChar char="-"/>
              <a:defRPr/>
            </a:pPr>
            <a:endParaRPr lang="de-DE" sz="1400" dirty="0">
              <a:latin typeface="Calibri" panose="020F0502020204030204" pitchFamily="34" charset="0"/>
              <a:ea typeface="Calibri"/>
              <a:cs typeface="Calibri" panose="020F0502020204030204" pitchFamily="34" charset="0"/>
            </a:endParaRPr>
          </a:p>
          <a:p>
            <a:pPr marL="0" indent="0" algn="just">
              <a:lnSpc>
                <a:spcPct val="150000"/>
              </a:lnSpc>
              <a:buNone/>
              <a:defRPr/>
            </a:pPr>
            <a:endParaRPr lang="de-DE" sz="1400" b="1" dirty="0">
              <a:latin typeface="Calibri" panose="020F0502020204030204" pitchFamily="34" charset="0"/>
              <a:ea typeface="Calibri"/>
              <a:cs typeface="Calibri" panose="020F0502020204030204" pitchFamily="34" charset="0"/>
            </a:endParaRPr>
          </a:p>
          <a:p>
            <a:pPr>
              <a:buFontTx/>
              <a:buChar char="-"/>
              <a:defRPr/>
            </a:pPr>
            <a:endParaRPr lang="de-DE" sz="2000" dirty="0">
              <a:latin typeface="Arial" panose="020B0604020202020204" pitchFamily="34" charset="0"/>
              <a:cs typeface="Arial" panose="020B0604020202020204" pitchFamily="34" charset="0"/>
            </a:endParaRPr>
          </a:p>
          <a:p>
            <a:pPr marL="0" indent="0">
              <a:buNone/>
              <a:defRPr/>
            </a:pPr>
            <a:endParaRPr lang="de-DE" sz="2400" dirty="0">
              <a:latin typeface="Arial" panose="020B0604020202020204" pitchFamily="34" charset="0"/>
              <a:cs typeface="Arial" panose="020B0604020202020204" pitchFamily="34" charset="0"/>
            </a:endParaRPr>
          </a:p>
          <a:p>
            <a:pPr>
              <a:buFontTx/>
              <a:buChar char="-"/>
              <a:defRPr/>
            </a:pPr>
            <a:endParaRPr lang="de-DE" sz="2400" dirty="0">
              <a:latin typeface="Arial" panose="020B0604020202020204" pitchFamily="34" charset="0"/>
              <a:cs typeface="Arial" panose="020B0604020202020204" pitchFamily="34" charset="0"/>
            </a:endParaRPr>
          </a:p>
          <a:p>
            <a:pPr>
              <a:buFontTx/>
              <a:buChar char="-"/>
              <a:defRPr/>
            </a:pPr>
            <a:endParaRPr lang="de-DE" sz="2400" dirty="0">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6CC2E15A-6EFB-1C91-C421-1AC30B4B5892}"/>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7525C60E-650B-A93B-0925-BD833593D8F1}"/>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6" name="Picture 2">
            <a:extLst>
              <a:ext uri="{FF2B5EF4-FFF2-40B4-BE49-F238E27FC236}">
                <a16:creationId xmlns:a16="http://schemas.microsoft.com/office/drawing/2014/main" id="{3ABA2DDE-27B3-D9CA-F516-04A536BA01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sp>
        <p:nvSpPr>
          <p:cNvPr id="9" name="Arrow: Down 8">
            <a:extLst>
              <a:ext uri="{FF2B5EF4-FFF2-40B4-BE49-F238E27FC236}">
                <a16:creationId xmlns:a16="http://schemas.microsoft.com/office/drawing/2014/main" id="{C4886CAA-0DBF-1595-2D75-AC10125231E8}"/>
              </a:ext>
            </a:extLst>
          </p:cNvPr>
          <p:cNvSpPr/>
          <p:nvPr/>
        </p:nvSpPr>
        <p:spPr bwMode="auto">
          <a:xfrm>
            <a:off x="4300763" y="2025011"/>
            <a:ext cx="476484" cy="425155"/>
          </a:xfrm>
          <a:prstGeom prst="downArrow">
            <a:avLst/>
          </a:prstGeom>
          <a:ln w="9525"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anose="02020603050405020304" pitchFamily="18" charset="0"/>
            </a:endParaRPr>
          </a:p>
        </p:txBody>
      </p:sp>
      <p:sp>
        <p:nvSpPr>
          <p:cNvPr id="14" name="Textfeld 4">
            <a:extLst>
              <a:ext uri="{FF2B5EF4-FFF2-40B4-BE49-F238E27FC236}">
                <a16:creationId xmlns:a16="http://schemas.microsoft.com/office/drawing/2014/main" id="{87879181-A248-59EB-361E-1DE73DE52F83}"/>
              </a:ext>
            </a:extLst>
          </p:cNvPr>
          <p:cNvSpPr txBox="1"/>
          <p:nvPr/>
        </p:nvSpPr>
        <p:spPr>
          <a:xfrm>
            <a:off x="2057976" y="2531854"/>
            <a:ext cx="5441724" cy="299056"/>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algn="ctr">
              <a:lnSpc>
                <a:spcPts val="1600"/>
              </a:lnSpc>
              <a:spcBef>
                <a:spcPts val="0"/>
              </a:spcBef>
              <a:defRPr/>
            </a:pPr>
            <a:r>
              <a:rPr lang="de-DE" sz="1600" b="1" dirty="0">
                <a:latin typeface="Calibri"/>
                <a:ea typeface="Calibri"/>
                <a:cs typeface="Calibri"/>
              </a:rPr>
              <a:t>Was muss ich beim </a:t>
            </a:r>
            <a:r>
              <a:rPr lang="de-DE" sz="1600" b="1" dirty="0" err="1">
                <a:latin typeface="Calibri"/>
                <a:ea typeface="Calibri"/>
                <a:cs typeface="Calibri"/>
              </a:rPr>
              <a:t>Fundraisingbericht</a:t>
            </a:r>
            <a:r>
              <a:rPr lang="de-DE" sz="1600" b="1" dirty="0">
                <a:latin typeface="Calibri"/>
                <a:ea typeface="Calibri"/>
                <a:cs typeface="Calibri"/>
              </a:rPr>
              <a:t> besonders beachten?</a:t>
            </a:r>
            <a:endParaRPr lang="de-DE" sz="1600" dirty="0">
              <a:latin typeface="Calibri"/>
              <a:ea typeface="Calibri"/>
              <a:cs typeface="Calibri"/>
            </a:endParaRPr>
          </a:p>
        </p:txBody>
      </p:sp>
      <p:sp>
        <p:nvSpPr>
          <p:cNvPr id="10" name="Textfeld 4">
            <a:extLst>
              <a:ext uri="{FF2B5EF4-FFF2-40B4-BE49-F238E27FC236}">
                <a16:creationId xmlns:a16="http://schemas.microsoft.com/office/drawing/2014/main" id="{2B55633E-CAEA-0DCD-9D21-B6FF6B7F1F1F}"/>
              </a:ext>
            </a:extLst>
          </p:cNvPr>
          <p:cNvSpPr txBox="1"/>
          <p:nvPr/>
        </p:nvSpPr>
        <p:spPr>
          <a:xfrm>
            <a:off x="857001" y="1048848"/>
            <a:ext cx="7461483" cy="964367"/>
          </a:xfrm>
          <a:prstGeom prst="rect">
            <a:avLst/>
          </a:prstGeom>
          <a:solidFill>
            <a:srgbClr val="FFEFEF"/>
          </a:solidFill>
          <a:ln>
            <a:solidFill>
              <a:schemeClr val="bg1">
                <a:lumMod val="50000"/>
              </a:schemeClr>
            </a:solidFill>
          </a:ln>
        </p:spPr>
        <p:txBody>
          <a:bodyPr wrap="square" lIns="91440" tIns="45720" rIns="91440" bIns="45720" rtlCol="0" anchor="t">
            <a:spAutoFit/>
          </a:bodyPr>
          <a:lstStyle/>
          <a:p>
            <a:pPr algn="ctr">
              <a:lnSpc>
                <a:spcPts val="2300"/>
              </a:lnSpc>
              <a:spcBef>
                <a:spcPts val="0"/>
              </a:spcBef>
              <a:defRPr/>
            </a:pPr>
            <a:r>
              <a:rPr lang="de-DE" sz="1600" b="1" dirty="0">
                <a:latin typeface="Calibri"/>
                <a:ea typeface="Calibri"/>
                <a:cs typeface="Calibri"/>
                <a:sym typeface="Wingdings" panose="05000000000000000000" pitchFamily="2" charset="2"/>
              </a:rPr>
              <a:t>Jährliche Verpflichtung</a:t>
            </a:r>
            <a:endParaRPr lang="de-DE" sz="1600" b="1" dirty="0">
              <a:latin typeface="Calibri"/>
              <a:ea typeface="Calibri"/>
              <a:cs typeface="Calibri"/>
            </a:endParaRPr>
          </a:p>
          <a:p>
            <a:pPr algn="ctr">
              <a:lnSpc>
                <a:spcPts val="2300"/>
              </a:lnSpc>
              <a:spcBef>
                <a:spcPts val="0"/>
              </a:spcBef>
              <a:defRPr/>
            </a:pPr>
            <a:r>
              <a:rPr lang="de-DE" sz="1800" b="1" dirty="0">
                <a:latin typeface="Calibri"/>
                <a:ea typeface="Calibri"/>
                <a:cs typeface="Calibri"/>
                <a:sym typeface="Wingdings" panose="05000000000000000000" pitchFamily="2" charset="2"/>
              </a:rPr>
              <a:t>Hinterlegung des </a:t>
            </a:r>
            <a:r>
              <a:rPr lang="de-DE" sz="1800" b="1" dirty="0" err="1">
                <a:latin typeface="Calibri"/>
                <a:ea typeface="Calibri"/>
                <a:cs typeface="Calibri"/>
                <a:sym typeface="Wingdings" panose="05000000000000000000" pitchFamily="2" charset="2"/>
              </a:rPr>
              <a:t>Fundraisingberichts</a:t>
            </a:r>
            <a:r>
              <a:rPr lang="de-DE" sz="1800" b="1" dirty="0">
                <a:latin typeface="Calibri"/>
                <a:ea typeface="Calibri"/>
                <a:cs typeface="Calibri"/>
                <a:sym typeface="Wingdings" panose="05000000000000000000" pitchFamily="2" charset="2"/>
              </a:rPr>
              <a:t> im Runts, falls gelegentliche </a:t>
            </a:r>
            <a:r>
              <a:rPr lang="de-DE" sz="1800" b="1" dirty="0" err="1">
                <a:latin typeface="Calibri"/>
                <a:ea typeface="Calibri"/>
                <a:cs typeface="Calibri"/>
                <a:sym typeface="Wingdings" panose="05000000000000000000" pitchFamily="2" charset="2"/>
              </a:rPr>
              <a:t>Fundraisingaktionen</a:t>
            </a:r>
            <a:r>
              <a:rPr lang="de-DE" sz="1800" b="1" dirty="0">
                <a:latin typeface="Calibri"/>
                <a:ea typeface="Calibri"/>
                <a:cs typeface="Calibri"/>
                <a:sym typeface="Wingdings" panose="05000000000000000000" pitchFamily="2" charset="2"/>
              </a:rPr>
              <a:t> durchgeführt wurden</a:t>
            </a:r>
            <a:endParaRPr lang="de-DE" sz="1800" b="1" dirty="0">
              <a:latin typeface="Calibri"/>
              <a:ea typeface="Calibri"/>
              <a:cs typeface="Calibri"/>
            </a:endParaRPr>
          </a:p>
        </p:txBody>
      </p:sp>
      <p:sp>
        <p:nvSpPr>
          <p:cNvPr id="5" name="Ellipse 16">
            <a:extLst>
              <a:ext uri="{FF2B5EF4-FFF2-40B4-BE49-F238E27FC236}">
                <a16:creationId xmlns:a16="http://schemas.microsoft.com/office/drawing/2014/main" id="{F6DD1BC7-EAD3-2437-4235-9CB072A81F51}"/>
              </a:ext>
            </a:extLst>
          </p:cNvPr>
          <p:cNvSpPr/>
          <p:nvPr/>
        </p:nvSpPr>
        <p:spPr bwMode="auto">
          <a:xfrm>
            <a:off x="1450133" y="4776389"/>
            <a:ext cx="3121867" cy="1644610"/>
          </a:xfrm>
          <a:prstGeom prst="ellipse">
            <a:avLst/>
          </a:prstGeom>
          <a:solidFill>
            <a:srgbClr val="F2F2F2"/>
          </a:solidFill>
          <a:ln>
            <a:noFill/>
          </a:ln>
          <a:effectLst/>
        </p:spPr>
        <p:txBody>
          <a:bodyPr vert="horz" wrap="square" lIns="91440" tIns="45720" rIns="91440" bIns="45720" numCol="1" rtlCol="0" anchor="t" anchorCtr="0" compatLnSpc="1">
            <a:prstTxWarp prst="textNoShape">
              <a:avLst/>
            </a:prstTxWarp>
            <a:spAutoFit/>
          </a:bodyPr>
          <a:lstStyle/>
          <a:p>
            <a:pPr algn="ctr">
              <a:spcBef>
                <a:spcPct val="50000"/>
              </a:spcBef>
            </a:pPr>
            <a:r>
              <a:rPr lang="de-DE" sz="1400" b="1" dirty="0">
                <a:latin typeface="Calibri"/>
                <a:ea typeface="Calibri"/>
                <a:cs typeface="Calibri"/>
              </a:rPr>
              <a:t>Zahlen des </a:t>
            </a:r>
            <a:r>
              <a:rPr lang="de-DE" sz="1400" b="1" dirty="0" err="1">
                <a:latin typeface="Calibri"/>
                <a:ea typeface="Calibri"/>
                <a:cs typeface="Calibri"/>
              </a:rPr>
              <a:t>Fundraisingberichts</a:t>
            </a:r>
            <a:r>
              <a:rPr lang="de-DE" sz="1400" b="1" dirty="0">
                <a:latin typeface="Calibri"/>
                <a:ea typeface="Calibri"/>
                <a:cs typeface="Calibri"/>
              </a:rPr>
              <a:t> müssen mit Zahlen im Jahresabschluss übereinstimmen</a:t>
            </a:r>
          </a:p>
        </p:txBody>
      </p:sp>
      <p:sp>
        <p:nvSpPr>
          <p:cNvPr id="7" name="Ellipse 16">
            <a:extLst>
              <a:ext uri="{FF2B5EF4-FFF2-40B4-BE49-F238E27FC236}">
                <a16:creationId xmlns:a16="http://schemas.microsoft.com/office/drawing/2014/main" id="{EC6D115B-D082-0D8F-36FD-93ADA5DE9A5C}"/>
              </a:ext>
            </a:extLst>
          </p:cNvPr>
          <p:cNvSpPr/>
          <p:nvPr/>
        </p:nvSpPr>
        <p:spPr bwMode="auto">
          <a:xfrm>
            <a:off x="3823332" y="2990710"/>
            <a:ext cx="1483567" cy="1038701"/>
          </a:xfrm>
          <a:prstGeom prst="ellipse">
            <a:avLst/>
          </a:prstGeom>
          <a:solidFill>
            <a:srgbClr val="F2F2F2"/>
          </a:solidFill>
          <a:ln>
            <a:noFill/>
          </a:ln>
          <a:effectLst/>
        </p:spPr>
        <p:txBody>
          <a:bodyPr vert="horz" wrap="square" lIns="91440" tIns="45720" rIns="91440" bIns="45720" numCol="1" rtlCol="0" anchor="t" anchorCtr="0" compatLnSpc="1">
            <a:prstTxWarp prst="textNoShape">
              <a:avLst/>
            </a:prstTxWarp>
            <a:spAutoFit/>
          </a:bodyPr>
          <a:lstStyle/>
          <a:p>
            <a:pPr algn="ctr">
              <a:spcBef>
                <a:spcPct val="50000"/>
              </a:spcBef>
            </a:pPr>
            <a:r>
              <a:rPr lang="de-DE" sz="1400" b="1" dirty="0">
                <a:latin typeface="Calibri"/>
                <a:ea typeface="Calibri"/>
                <a:cs typeface="Calibri"/>
              </a:rPr>
              <a:t>Bericht vollständig ausfüllen</a:t>
            </a:r>
            <a:endParaRPr lang="en-US" dirty="0"/>
          </a:p>
        </p:txBody>
      </p:sp>
      <p:sp>
        <p:nvSpPr>
          <p:cNvPr id="18" name="Ellipse 16">
            <a:extLst>
              <a:ext uri="{FF2B5EF4-FFF2-40B4-BE49-F238E27FC236}">
                <a16:creationId xmlns:a16="http://schemas.microsoft.com/office/drawing/2014/main" id="{2A33E241-CA27-0A91-21FB-618334E4CC4B}"/>
              </a:ext>
            </a:extLst>
          </p:cNvPr>
          <p:cNvSpPr/>
          <p:nvPr/>
        </p:nvSpPr>
        <p:spPr bwMode="auto">
          <a:xfrm>
            <a:off x="5196617" y="5086032"/>
            <a:ext cx="3121867" cy="1038701"/>
          </a:xfrm>
          <a:prstGeom prst="ellipse">
            <a:avLst/>
          </a:prstGeom>
          <a:solidFill>
            <a:srgbClr val="F2F2F2"/>
          </a:solidFill>
          <a:ln>
            <a:noFill/>
          </a:ln>
          <a:effectLst/>
        </p:spPr>
        <p:txBody>
          <a:bodyPr vert="horz" wrap="square" lIns="91440" tIns="45720" rIns="91440" bIns="45720" numCol="1" rtlCol="0" anchor="t" anchorCtr="0" compatLnSpc="1">
            <a:prstTxWarp prst="textNoShape">
              <a:avLst/>
            </a:prstTxWarp>
            <a:spAutoFit/>
          </a:bodyPr>
          <a:lstStyle>
            <a:defPPr>
              <a:defRPr lang="de-DE"/>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algn="ctr">
              <a:spcBef>
                <a:spcPct val="50000"/>
              </a:spcBef>
            </a:pPr>
            <a:r>
              <a:rPr lang="de-DE" sz="1400" b="1" dirty="0">
                <a:latin typeface="Calibri"/>
                <a:ea typeface="Calibri"/>
                <a:cs typeface="Calibri"/>
              </a:rPr>
              <a:t>Für jede </a:t>
            </a:r>
            <a:r>
              <a:rPr lang="de-DE" sz="1400" b="1" dirty="0" err="1">
                <a:latin typeface="Calibri"/>
                <a:ea typeface="Calibri"/>
                <a:cs typeface="Calibri"/>
              </a:rPr>
              <a:t>Fundraisingaktion</a:t>
            </a:r>
            <a:r>
              <a:rPr lang="de-DE" sz="1400" b="1" dirty="0">
                <a:latin typeface="Calibri"/>
                <a:ea typeface="Calibri"/>
                <a:cs typeface="Calibri"/>
              </a:rPr>
              <a:t> muss ein eigener Bericht ausgefüllt werden</a:t>
            </a:r>
          </a:p>
        </p:txBody>
      </p:sp>
      <p:sp>
        <p:nvSpPr>
          <p:cNvPr id="19" name="Ellipse 16">
            <a:extLst>
              <a:ext uri="{FF2B5EF4-FFF2-40B4-BE49-F238E27FC236}">
                <a16:creationId xmlns:a16="http://schemas.microsoft.com/office/drawing/2014/main" id="{450634F6-3AFD-281A-1441-313F60C4BA14}"/>
              </a:ext>
            </a:extLst>
          </p:cNvPr>
          <p:cNvSpPr/>
          <p:nvPr/>
        </p:nvSpPr>
        <p:spPr bwMode="auto">
          <a:xfrm>
            <a:off x="653173" y="3089497"/>
            <a:ext cx="1931242" cy="1796088"/>
          </a:xfrm>
          <a:prstGeom prst="ellipse">
            <a:avLst/>
          </a:prstGeom>
          <a:solidFill>
            <a:srgbClr val="F2F2F2"/>
          </a:solidFill>
          <a:ln>
            <a:noFill/>
          </a:ln>
          <a:effectLst/>
        </p:spPr>
        <p:txBody>
          <a:bodyPr vert="horz" wrap="square" lIns="91440" tIns="45720" rIns="91440" bIns="45720" numCol="1" rtlCol="0" anchor="t" anchorCtr="0" compatLnSpc="1">
            <a:prstTxWarp prst="textNoShape">
              <a:avLst/>
            </a:prstTxWarp>
            <a:spAutoFit/>
          </a:bodyPr>
          <a:lstStyle/>
          <a:p>
            <a:pPr algn="ctr">
              <a:spcBef>
                <a:spcPct val="50000"/>
              </a:spcBef>
            </a:pPr>
            <a:r>
              <a:rPr lang="de-DE" sz="1400" b="1" dirty="0">
                <a:latin typeface="Calibri"/>
                <a:ea typeface="Calibri"/>
                <a:cs typeface="Calibri"/>
              </a:rPr>
              <a:t>Vorlage auf unserer Webseite verwenden:</a:t>
            </a:r>
          </a:p>
          <a:p>
            <a:pPr algn="ctr">
              <a:spcBef>
                <a:spcPct val="50000"/>
              </a:spcBef>
            </a:pPr>
            <a:r>
              <a:rPr lang="de-DE" sz="1400" dirty="0">
                <a:solidFill>
                  <a:srgbClr val="FF000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Link</a:t>
            </a:r>
            <a:endParaRPr lang="de-DE" dirty="0">
              <a:solidFill>
                <a:srgbClr val="FF000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p:txBody>
      </p:sp>
      <p:sp>
        <p:nvSpPr>
          <p:cNvPr id="20" name="Ellipse 16">
            <a:extLst>
              <a:ext uri="{FF2B5EF4-FFF2-40B4-BE49-F238E27FC236}">
                <a16:creationId xmlns:a16="http://schemas.microsoft.com/office/drawing/2014/main" id="{5B4F60F6-0091-1485-6564-8BA8E476BCF4}"/>
              </a:ext>
            </a:extLst>
          </p:cNvPr>
          <p:cNvSpPr/>
          <p:nvPr/>
        </p:nvSpPr>
        <p:spPr bwMode="auto">
          <a:xfrm>
            <a:off x="5739251" y="2990710"/>
            <a:ext cx="3121867" cy="1644610"/>
          </a:xfrm>
          <a:prstGeom prst="ellipse">
            <a:avLst/>
          </a:prstGeom>
          <a:solidFill>
            <a:srgbClr val="F2F2F2"/>
          </a:solidFill>
          <a:ln>
            <a:noFill/>
          </a:ln>
          <a:effectLst/>
        </p:spPr>
        <p:txBody>
          <a:bodyPr vert="horz" wrap="square" lIns="91440" tIns="45720" rIns="91440" bIns="45720" numCol="1" rtlCol="0" anchor="t" anchorCtr="0" compatLnSpc="1">
            <a:prstTxWarp prst="textNoShape">
              <a:avLst/>
            </a:prstTxWarp>
            <a:spAutoFit/>
          </a:bodyPr>
          <a:lstStyle>
            <a:defPPr>
              <a:defRPr lang="de-DE"/>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algn="ctr">
              <a:spcBef>
                <a:spcPct val="50000"/>
              </a:spcBef>
            </a:pPr>
            <a:r>
              <a:rPr lang="de-DE" sz="1400" b="1" dirty="0">
                <a:latin typeface="Calibri"/>
                <a:ea typeface="Calibri"/>
                <a:cs typeface="Calibri"/>
              </a:rPr>
              <a:t>Negatives </a:t>
            </a:r>
            <a:r>
              <a:rPr lang="de-DE" sz="1400" b="1" dirty="0" err="1">
                <a:latin typeface="Calibri"/>
                <a:ea typeface="Calibri"/>
                <a:cs typeface="Calibri"/>
              </a:rPr>
              <a:t>Fundraisingergebnis</a:t>
            </a:r>
            <a:r>
              <a:rPr lang="de-DE" sz="1400" b="1" dirty="0">
                <a:latin typeface="Calibri"/>
                <a:ea typeface="Calibri"/>
                <a:cs typeface="Calibri"/>
              </a:rPr>
              <a:t> ist absolute Ausnahme und muss gut begründet werden</a:t>
            </a:r>
          </a:p>
        </p:txBody>
      </p:sp>
      <p:sp>
        <p:nvSpPr>
          <p:cNvPr id="21" name="Ellipse 16">
            <a:extLst>
              <a:ext uri="{FF2B5EF4-FFF2-40B4-BE49-F238E27FC236}">
                <a16:creationId xmlns:a16="http://schemas.microsoft.com/office/drawing/2014/main" id="{BFE7A7E2-487C-2949-C9CB-A6E903FE4E80}"/>
              </a:ext>
            </a:extLst>
          </p:cNvPr>
          <p:cNvSpPr/>
          <p:nvPr/>
        </p:nvSpPr>
        <p:spPr bwMode="auto">
          <a:xfrm>
            <a:off x="2689050" y="4044647"/>
            <a:ext cx="3121867" cy="735747"/>
          </a:xfrm>
          <a:prstGeom prst="ellipse">
            <a:avLst/>
          </a:prstGeom>
          <a:solidFill>
            <a:srgbClr val="F2F2F2"/>
          </a:solidFill>
          <a:ln>
            <a:noFill/>
          </a:ln>
          <a:effectLst/>
        </p:spPr>
        <p:txBody>
          <a:bodyPr vert="horz" wrap="square" lIns="91440" tIns="45720" rIns="91440" bIns="45720" numCol="1" rtlCol="0" anchor="t" anchorCtr="0" compatLnSpc="1">
            <a:prstTxWarp prst="textNoShape">
              <a:avLst/>
            </a:prstTxWarp>
            <a:spAutoFit/>
          </a:bodyPr>
          <a:lstStyle>
            <a:defPPr>
              <a:defRPr lang="de-DE"/>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algn="ctr">
              <a:spcBef>
                <a:spcPct val="50000"/>
              </a:spcBef>
            </a:pPr>
            <a:r>
              <a:rPr lang="de-DE" sz="1400" b="1">
                <a:latin typeface="Calibri"/>
                <a:ea typeface="Calibri"/>
                <a:cs typeface="Calibri"/>
              </a:rPr>
              <a:t>Bericht zusammen mit der Bilanz hinterlegen</a:t>
            </a:r>
          </a:p>
        </p:txBody>
      </p:sp>
      <p:sp>
        <p:nvSpPr>
          <p:cNvPr id="8" name="Rechteck 7">
            <a:extLst>
              <a:ext uri="{FF2B5EF4-FFF2-40B4-BE49-F238E27FC236}">
                <a16:creationId xmlns:a16="http://schemas.microsoft.com/office/drawing/2014/main" id="{8FCD7004-3AC8-66AB-652B-38F1EF7371AA}"/>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-77-</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8499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06BFFECA-875C-06BF-6288-2956494C353A}"/>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5" name="Picture 2">
            <a:extLst>
              <a:ext uri="{FF2B5EF4-FFF2-40B4-BE49-F238E27FC236}">
                <a16:creationId xmlns:a16="http://schemas.microsoft.com/office/drawing/2014/main" id="{17B9DC39-E18B-D1BF-7988-D816D5560B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6C0E07C5-841C-7379-EAB1-4791028BDB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779" y="212020"/>
            <a:ext cx="4440025" cy="6433960"/>
          </a:xfrm>
          <a:prstGeom prst="rect">
            <a:avLst/>
          </a:prstGeom>
        </p:spPr>
      </p:pic>
      <p:pic>
        <p:nvPicPr>
          <p:cNvPr id="13" name="Grafik 12">
            <a:extLst>
              <a:ext uri="{FF2B5EF4-FFF2-40B4-BE49-F238E27FC236}">
                <a16:creationId xmlns:a16="http://schemas.microsoft.com/office/drawing/2014/main" id="{E84BA0D5-3536-2516-6931-3682EEF182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0192" y="3291280"/>
            <a:ext cx="3813777" cy="1118982"/>
          </a:xfrm>
          <a:prstGeom prst="rect">
            <a:avLst/>
          </a:prstGeom>
        </p:spPr>
      </p:pic>
      <p:sp>
        <p:nvSpPr>
          <p:cNvPr id="14" name="Rahmen 13">
            <a:extLst>
              <a:ext uri="{FF2B5EF4-FFF2-40B4-BE49-F238E27FC236}">
                <a16:creationId xmlns:a16="http://schemas.microsoft.com/office/drawing/2014/main" id="{2F679D09-36D3-637A-1289-4A2A3F038913}"/>
              </a:ext>
            </a:extLst>
          </p:cNvPr>
          <p:cNvSpPr/>
          <p:nvPr/>
        </p:nvSpPr>
        <p:spPr bwMode="auto">
          <a:xfrm>
            <a:off x="7750004" y="3708489"/>
            <a:ext cx="565422" cy="190500"/>
          </a:xfrm>
          <a:prstGeom prst="frame">
            <a:avLst/>
          </a:prstGeom>
          <a:solidFill>
            <a:srgbClr val="FF0000"/>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anose="02020603050405020304" pitchFamily="18" charset="0"/>
            </a:endParaRPr>
          </a:p>
        </p:txBody>
      </p:sp>
      <p:sp>
        <p:nvSpPr>
          <p:cNvPr id="15" name="Rahmen 14">
            <a:extLst>
              <a:ext uri="{FF2B5EF4-FFF2-40B4-BE49-F238E27FC236}">
                <a16:creationId xmlns:a16="http://schemas.microsoft.com/office/drawing/2014/main" id="{DD73388D-DCF9-4BAD-9B84-6E8DD88F15C3}"/>
              </a:ext>
            </a:extLst>
          </p:cNvPr>
          <p:cNvSpPr/>
          <p:nvPr/>
        </p:nvSpPr>
        <p:spPr bwMode="auto">
          <a:xfrm>
            <a:off x="5884605" y="3708489"/>
            <a:ext cx="509639" cy="190500"/>
          </a:xfrm>
          <a:prstGeom prst="frame">
            <a:avLst/>
          </a:prstGeom>
          <a:solidFill>
            <a:srgbClr val="FFC000"/>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anose="02020603050405020304" pitchFamily="18" charset="0"/>
            </a:endParaRPr>
          </a:p>
        </p:txBody>
      </p:sp>
      <p:sp>
        <p:nvSpPr>
          <p:cNvPr id="16" name="Rahmen 15">
            <a:extLst>
              <a:ext uri="{FF2B5EF4-FFF2-40B4-BE49-F238E27FC236}">
                <a16:creationId xmlns:a16="http://schemas.microsoft.com/office/drawing/2014/main" id="{5829C87E-DCA8-8CD6-CB7E-F3285B8C6F2F}"/>
              </a:ext>
            </a:extLst>
          </p:cNvPr>
          <p:cNvSpPr/>
          <p:nvPr/>
        </p:nvSpPr>
        <p:spPr bwMode="auto">
          <a:xfrm>
            <a:off x="6822903" y="4230064"/>
            <a:ext cx="1492523" cy="190500"/>
          </a:xfrm>
          <a:prstGeom prst="frame">
            <a:avLst/>
          </a:prstGeom>
          <a:solidFill>
            <a:srgbClr val="00B0F0"/>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anose="02020603050405020304" pitchFamily="18" charset="0"/>
            </a:endParaRPr>
          </a:p>
        </p:txBody>
      </p:sp>
      <p:sp>
        <p:nvSpPr>
          <p:cNvPr id="17" name="Textfeld 4">
            <a:extLst>
              <a:ext uri="{FF2B5EF4-FFF2-40B4-BE49-F238E27FC236}">
                <a16:creationId xmlns:a16="http://schemas.microsoft.com/office/drawing/2014/main" id="{06A41419-2B26-4D98-89BE-7BD07C3EDAC3}"/>
              </a:ext>
            </a:extLst>
          </p:cNvPr>
          <p:cNvSpPr txBox="1"/>
          <p:nvPr/>
        </p:nvSpPr>
        <p:spPr>
          <a:xfrm>
            <a:off x="5721350" y="2826687"/>
            <a:ext cx="2711450" cy="297517"/>
          </a:xfrm>
          <a:prstGeom prst="rect">
            <a:avLst/>
          </a:prstGeom>
          <a:solidFill>
            <a:srgbClr val="FFFFCC"/>
          </a:solidFill>
          <a:ln>
            <a:solidFill>
              <a:schemeClr val="bg1">
                <a:lumMod val="50000"/>
              </a:schemeClr>
            </a:solidFill>
          </a:ln>
        </p:spPr>
        <p:txBody>
          <a:bodyPr wrap="square" lIns="91440" tIns="45720" rIns="91440" bIns="45720" rtlCol="0" anchor="t">
            <a:spAutoFit/>
          </a:bodyPr>
          <a:lstStyle/>
          <a:p>
            <a:pPr algn="ctr">
              <a:lnSpc>
                <a:spcPts val="1600"/>
              </a:lnSpc>
              <a:spcBef>
                <a:spcPts val="0"/>
              </a:spcBef>
              <a:defRPr/>
            </a:pPr>
            <a:r>
              <a:rPr lang="de-DE" sz="1400" b="1" dirty="0">
                <a:latin typeface="Calibri"/>
                <a:ea typeface="Calibri"/>
                <a:cs typeface="Calibri"/>
              </a:rPr>
              <a:t>Zeile C2 des Jahresabschlusses</a:t>
            </a:r>
            <a:endParaRPr lang="en-US" sz="2400" dirty="0">
              <a:ea typeface="Calibri"/>
              <a:cs typeface="Times New Roman"/>
            </a:endParaRPr>
          </a:p>
        </p:txBody>
      </p:sp>
      <p:sp>
        <p:nvSpPr>
          <p:cNvPr id="18" name="Pfeil: nach unten 17">
            <a:extLst>
              <a:ext uri="{FF2B5EF4-FFF2-40B4-BE49-F238E27FC236}">
                <a16:creationId xmlns:a16="http://schemas.microsoft.com/office/drawing/2014/main" id="{1DD16E2F-7E13-2A53-679D-FFED0D9F3735}"/>
              </a:ext>
            </a:extLst>
          </p:cNvPr>
          <p:cNvSpPr/>
          <p:nvPr/>
        </p:nvSpPr>
        <p:spPr bwMode="auto">
          <a:xfrm rot="4439326">
            <a:off x="5074338" y="1737138"/>
            <a:ext cx="248057" cy="585596"/>
          </a:xfrm>
          <a:prstGeom prst="downArrow">
            <a:avLst>
              <a:gd name="adj1" fmla="val 34613"/>
              <a:gd name="adj2" fmla="val 50000"/>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anose="02020603050405020304" pitchFamily="18" charset="0"/>
            </a:endParaRPr>
          </a:p>
        </p:txBody>
      </p:sp>
      <p:sp>
        <p:nvSpPr>
          <p:cNvPr id="19" name="Textfeld 4">
            <a:extLst>
              <a:ext uri="{FF2B5EF4-FFF2-40B4-BE49-F238E27FC236}">
                <a16:creationId xmlns:a16="http://schemas.microsoft.com/office/drawing/2014/main" id="{D5C7F5D8-0089-73DE-26FE-2A88C6A4FE1D}"/>
              </a:ext>
            </a:extLst>
          </p:cNvPr>
          <p:cNvSpPr txBox="1"/>
          <p:nvPr/>
        </p:nvSpPr>
        <p:spPr>
          <a:xfrm>
            <a:off x="5544560" y="1770247"/>
            <a:ext cx="2161200" cy="299056"/>
          </a:xfrm>
          <a:prstGeom prst="rect">
            <a:avLst/>
          </a:prstGeom>
          <a:solidFill>
            <a:srgbClr val="FFFFCC"/>
          </a:solidFill>
          <a:ln>
            <a:solidFill>
              <a:schemeClr val="bg1">
                <a:lumMod val="50000"/>
              </a:schemeClr>
            </a:solidFill>
          </a:ln>
        </p:spPr>
        <p:txBody>
          <a:bodyPr wrap="square" lIns="91440" tIns="45720" rIns="91440" bIns="45720" rtlCol="0" anchor="t">
            <a:spAutoFit/>
          </a:bodyPr>
          <a:lstStyle/>
          <a:p>
            <a:pPr algn="ctr">
              <a:lnSpc>
                <a:spcPts val="1600"/>
              </a:lnSpc>
              <a:spcBef>
                <a:spcPts val="0"/>
              </a:spcBef>
              <a:defRPr/>
            </a:pPr>
            <a:r>
              <a:rPr lang="de-DE" sz="1400" b="1" err="1">
                <a:latin typeface="Calibri"/>
                <a:ea typeface="Calibri"/>
                <a:cs typeface="Calibri"/>
              </a:rPr>
              <a:t>Fundraisingbericht</a:t>
            </a:r>
            <a:endParaRPr lang="en-US" sz="2400">
              <a:ea typeface="Calibri"/>
              <a:cs typeface="Times New Roman"/>
            </a:endParaRPr>
          </a:p>
        </p:txBody>
      </p:sp>
      <p:sp>
        <p:nvSpPr>
          <p:cNvPr id="20" name="Rahmen 19">
            <a:extLst>
              <a:ext uri="{FF2B5EF4-FFF2-40B4-BE49-F238E27FC236}">
                <a16:creationId xmlns:a16="http://schemas.microsoft.com/office/drawing/2014/main" id="{819FE7F8-A1F1-F4B1-20C6-DD5A07C69A48}"/>
              </a:ext>
            </a:extLst>
          </p:cNvPr>
          <p:cNvSpPr/>
          <p:nvPr/>
        </p:nvSpPr>
        <p:spPr bwMode="auto">
          <a:xfrm>
            <a:off x="3319612" y="3488493"/>
            <a:ext cx="795188" cy="190500"/>
          </a:xfrm>
          <a:prstGeom prst="frame">
            <a:avLst/>
          </a:prstGeom>
          <a:solidFill>
            <a:srgbClr val="FFC000"/>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anose="02020603050405020304" pitchFamily="18" charset="0"/>
            </a:endParaRPr>
          </a:p>
        </p:txBody>
      </p:sp>
      <p:sp>
        <p:nvSpPr>
          <p:cNvPr id="21" name="Rahmen 20">
            <a:extLst>
              <a:ext uri="{FF2B5EF4-FFF2-40B4-BE49-F238E27FC236}">
                <a16:creationId xmlns:a16="http://schemas.microsoft.com/office/drawing/2014/main" id="{13320361-F8EB-6B35-3E3D-B1DA4F73332F}"/>
              </a:ext>
            </a:extLst>
          </p:cNvPr>
          <p:cNvSpPr/>
          <p:nvPr/>
        </p:nvSpPr>
        <p:spPr bwMode="auto">
          <a:xfrm>
            <a:off x="3319611" y="2264827"/>
            <a:ext cx="795187" cy="190500"/>
          </a:xfrm>
          <a:prstGeom prst="frame">
            <a:avLst/>
          </a:prstGeom>
          <a:solidFill>
            <a:srgbClr val="FF0000"/>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anose="02020603050405020304" pitchFamily="18" charset="0"/>
            </a:endParaRPr>
          </a:p>
        </p:txBody>
      </p:sp>
      <p:sp>
        <p:nvSpPr>
          <p:cNvPr id="22" name="Rahmen 21">
            <a:extLst>
              <a:ext uri="{FF2B5EF4-FFF2-40B4-BE49-F238E27FC236}">
                <a16:creationId xmlns:a16="http://schemas.microsoft.com/office/drawing/2014/main" id="{18FC4B51-A42B-A890-CE16-F76A9421A4A0}"/>
              </a:ext>
            </a:extLst>
          </p:cNvPr>
          <p:cNvSpPr/>
          <p:nvPr/>
        </p:nvSpPr>
        <p:spPr bwMode="auto">
          <a:xfrm>
            <a:off x="2081909" y="3660271"/>
            <a:ext cx="2032889" cy="190500"/>
          </a:xfrm>
          <a:prstGeom prst="frame">
            <a:avLst/>
          </a:prstGeom>
          <a:solidFill>
            <a:srgbClr val="00B0F0"/>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anose="02020603050405020304" pitchFamily="18" charset="0"/>
            </a:endParaRPr>
          </a:p>
        </p:txBody>
      </p:sp>
      <p:sp>
        <p:nvSpPr>
          <p:cNvPr id="2" name="Rechteck 1">
            <a:extLst>
              <a:ext uri="{FF2B5EF4-FFF2-40B4-BE49-F238E27FC236}">
                <a16:creationId xmlns:a16="http://schemas.microsoft.com/office/drawing/2014/main" id="{D14DF751-202B-A11A-2B6D-87CBAEEF0720}"/>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-78-</a:t>
            </a:r>
            <a:endParaRPr lang="de-DE" b="1" dirty="0">
              <a:solidFill>
                <a:schemeClr val="tx1"/>
              </a:solidFill>
              <a:latin typeface="Calibri" panose="020F0502020204030204" pitchFamily="34" charset="0"/>
              <a:cs typeface="Calibri" panose="020F0502020204030204" pitchFamily="34" charset="0"/>
            </a:endParaRPr>
          </a:p>
        </p:txBody>
      </p:sp>
      <p:sp>
        <p:nvSpPr>
          <p:cNvPr id="3" name="Textfeld 2">
            <a:extLst>
              <a:ext uri="{FF2B5EF4-FFF2-40B4-BE49-F238E27FC236}">
                <a16:creationId xmlns:a16="http://schemas.microsoft.com/office/drawing/2014/main" id="{94AB9F31-7DF4-8626-577B-33EAAEA19571}"/>
              </a:ext>
            </a:extLst>
          </p:cNvPr>
          <p:cNvSpPr txBox="1"/>
          <p:nvPr/>
        </p:nvSpPr>
        <p:spPr>
          <a:xfrm>
            <a:off x="4114797" y="4079760"/>
            <a:ext cx="352731" cy="184666"/>
          </a:xfrm>
          <a:prstGeom prst="rect">
            <a:avLst/>
          </a:prstGeom>
          <a:noFill/>
        </p:spPr>
        <p:txBody>
          <a:bodyPr wrap="square" rtlCol="0">
            <a:spAutoFit/>
          </a:bodyPr>
          <a:lstStyle/>
          <a:p>
            <a:r>
              <a:rPr lang="de-DE" sz="600" dirty="0">
                <a:latin typeface="Arial" panose="020B0604020202020204" pitchFamily="34" charset="0"/>
                <a:cs typeface="Arial" panose="020B0604020202020204" pitchFamily="34" charset="0"/>
              </a:rPr>
              <a:t>e,</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940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4F2FF"/>
        </a:solid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8E1CFD28-4F4E-B5A7-8074-4979AF8F32B9}"/>
              </a:ext>
            </a:extLst>
          </p:cNvPr>
          <p:cNvSpPr txBox="1"/>
          <p:nvPr/>
        </p:nvSpPr>
        <p:spPr>
          <a:xfrm>
            <a:off x="753710" y="2184614"/>
            <a:ext cx="7873787" cy="1754326"/>
          </a:xfrm>
          <a:prstGeom prst="rect">
            <a:avLst/>
          </a:prstGeom>
          <a:noFill/>
        </p:spPr>
        <p:txBody>
          <a:bodyPr wrap="square" rtlCol="0">
            <a:spAutoFit/>
          </a:bodyPr>
          <a:lstStyle/>
          <a:p>
            <a:r>
              <a:rPr lang="de-DE" sz="4000" b="1">
                <a:solidFill>
                  <a:srgbClr val="C00000"/>
                </a:solidFill>
                <a:latin typeface="Calibri"/>
                <a:ea typeface="Calibri"/>
                <a:cs typeface="Calibri"/>
              </a:rPr>
              <a:t>2. Die wichtigsten Sektionen und ihre Vorteile</a:t>
            </a:r>
            <a:endParaRPr lang="de-DE" sz="4000">
              <a:solidFill>
                <a:srgbClr val="C00000"/>
              </a:solidFill>
            </a:endParaRPr>
          </a:p>
          <a:p>
            <a:endParaRPr lang="it-IT"/>
          </a:p>
        </p:txBody>
      </p:sp>
      <p:sp>
        <p:nvSpPr>
          <p:cNvPr id="7" name="Rechteck 6">
            <a:extLst>
              <a:ext uri="{FF2B5EF4-FFF2-40B4-BE49-F238E27FC236}">
                <a16:creationId xmlns:a16="http://schemas.microsoft.com/office/drawing/2014/main" id="{9A5AE1AC-11E8-8EA1-CF6A-8F95DC521DD0}"/>
              </a:ext>
            </a:extLst>
          </p:cNvPr>
          <p:cNvSpPr/>
          <p:nvPr/>
        </p:nvSpPr>
        <p:spPr>
          <a:xfrm>
            <a:off x="414779" y="6222978"/>
            <a:ext cx="8446339" cy="545921"/>
          </a:xfrm>
          <a:prstGeom prst="rect">
            <a:avLst/>
          </a:prstGeom>
          <a:solidFill>
            <a:srgbClr val="E4F2FF"/>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4" name="Grafik 3" descr="Ein Bild, das Logo, Symbol, Grafiken, Clipart enthält.&#10;&#10;KI-generierte Inhalte können fehlerhaft sein.">
            <a:extLst>
              <a:ext uri="{FF2B5EF4-FFF2-40B4-BE49-F238E27FC236}">
                <a16:creationId xmlns:a16="http://schemas.microsoft.com/office/drawing/2014/main" id="{FDD36DE4-C353-E5D8-C30E-D4D788E15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7574" y="6188894"/>
            <a:ext cx="536155" cy="572098"/>
          </a:xfrm>
          <a:prstGeom prst="rect">
            <a:avLst/>
          </a:prstGeom>
        </p:spPr>
      </p:pic>
      <p:sp>
        <p:nvSpPr>
          <p:cNvPr id="3" name="Rechteck 2">
            <a:extLst>
              <a:ext uri="{FF2B5EF4-FFF2-40B4-BE49-F238E27FC236}">
                <a16:creationId xmlns:a16="http://schemas.microsoft.com/office/drawing/2014/main" id="{3EEA7524-17EE-98B7-26E7-31CF0DCBF2C4}"/>
              </a:ext>
            </a:extLst>
          </p:cNvPr>
          <p:cNvSpPr/>
          <p:nvPr/>
        </p:nvSpPr>
        <p:spPr>
          <a:xfrm>
            <a:off x="8034705" y="6361190"/>
            <a:ext cx="449419" cy="407709"/>
          </a:xfrm>
          <a:prstGeom prst="rect">
            <a:avLst/>
          </a:prstGeom>
          <a:noFill/>
          <a:ln>
            <a:solidFill>
              <a:srgbClr val="E4F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-7-</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1476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CE878-828D-B68E-3ED0-740F2B1257DF}"/>
            </a:ext>
          </a:extLst>
        </p:cNvPr>
        <p:cNvGrpSpPr/>
        <p:nvPr/>
      </p:nvGrpSpPr>
      <p:grpSpPr>
        <a:xfrm>
          <a:off x="0" y="0"/>
          <a:ext cx="0" cy="0"/>
          <a:chOff x="0" y="0"/>
          <a:chExt cx="0" cy="0"/>
        </a:xfrm>
      </p:grpSpPr>
      <p:sp>
        <p:nvSpPr>
          <p:cNvPr id="26626" name="Titel 1">
            <a:extLst>
              <a:ext uri="{FF2B5EF4-FFF2-40B4-BE49-F238E27FC236}">
                <a16:creationId xmlns:a16="http://schemas.microsoft.com/office/drawing/2014/main" id="{EB15A3AE-175B-F2F0-9A8A-3537B608CC62}"/>
              </a:ext>
            </a:extLst>
          </p:cNvPr>
          <p:cNvSpPr>
            <a:spLocks noGrp="1" noChangeArrowheads="1"/>
          </p:cNvSpPr>
          <p:nvPr>
            <p:ph type="title"/>
          </p:nvPr>
        </p:nvSpPr>
        <p:spPr bwMode="auto">
          <a:xfrm>
            <a:off x="628650" y="365125"/>
            <a:ext cx="7886700" cy="550092"/>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400">
                <a:latin typeface="Calibri"/>
                <a:ea typeface="Calibri"/>
                <a:cs typeface="Calibri"/>
              </a:rPr>
              <a:t>4. Wie kann ich die Verpflichtungen im </a:t>
            </a:r>
            <a:r>
              <a:rPr lang="de-DE" altLang="de-DE" sz="2400" err="1">
                <a:latin typeface="Calibri"/>
                <a:ea typeface="Calibri"/>
                <a:cs typeface="Calibri"/>
              </a:rPr>
              <a:t>Runts</a:t>
            </a:r>
            <a:r>
              <a:rPr lang="de-DE" altLang="de-DE" sz="2400">
                <a:latin typeface="Calibri"/>
                <a:ea typeface="Calibri"/>
                <a:cs typeface="Calibri"/>
              </a:rPr>
              <a:t>-Portal erfüllen?</a:t>
            </a:r>
          </a:p>
        </p:txBody>
      </p:sp>
      <p:sp>
        <p:nvSpPr>
          <p:cNvPr id="2" name="Rechteck 1">
            <a:extLst>
              <a:ext uri="{FF2B5EF4-FFF2-40B4-BE49-F238E27FC236}">
                <a16:creationId xmlns:a16="http://schemas.microsoft.com/office/drawing/2014/main" id="{D928AEE6-5EFA-015D-84F8-883D0BE91788}"/>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26" name="Picture 2">
            <a:extLst>
              <a:ext uri="{FF2B5EF4-FFF2-40B4-BE49-F238E27FC236}">
                <a16:creationId xmlns:a16="http://schemas.microsoft.com/office/drawing/2014/main" id="{E0C62C8F-5660-28BC-AAD0-A79130A008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a:extLst>
              <a:ext uri="{FF2B5EF4-FFF2-40B4-BE49-F238E27FC236}">
                <a16:creationId xmlns:a16="http://schemas.microsoft.com/office/drawing/2014/main" id="{1C6F82E1-44BC-BA1B-8E0D-E7E2923C8E2E}"/>
              </a:ext>
            </a:extLst>
          </p:cNvPr>
          <p:cNvPicPr>
            <a:picLocks noChangeAspect="1"/>
          </p:cNvPicPr>
          <p:nvPr/>
        </p:nvPicPr>
        <p:blipFill>
          <a:blip r:embed="rId3"/>
          <a:stretch>
            <a:fillRect/>
          </a:stretch>
        </p:blipFill>
        <p:spPr>
          <a:xfrm>
            <a:off x="1456598" y="1865162"/>
            <a:ext cx="6362700" cy="4095750"/>
          </a:xfrm>
          <a:prstGeom prst="rect">
            <a:avLst/>
          </a:prstGeom>
        </p:spPr>
      </p:pic>
      <p:sp>
        <p:nvSpPr>
          <p:cNvPr id="4" name="Textfeld 3">
            <a:extLst>
              <a:ext uri="{FF2B5EF4-FFF2-40B4-BE49-F238E27FC236}">
                <a16:creationId xmlns:a16="http://schemas.microsoft.com/office/drawing/2014/main" id="{8ED5F78F-F0D6-7BFF-9DD6-7158780FEBC2}"/>
              </a:ext>
            </a:extLst>
          </p:cNvPr>
          <p:cNvSpPr txBox="1"/>
          <p:nvPr/>
        </p:nvSpPr>
        <p:spPr>
          <a:xfrm>
            <a:off x="628650" y="1000702"/>
            <a:ext cx="7886700" cy="400110"/>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algn="ctr"/>
            <a:r>
              <a:rPr lang="de-DE" sz="2000" b="1">
                <a:latin typeface="Calibri"/>
                <a:ea typeface="Calibri"/>
                <a:cs typeface="Calibri"/>
              </a:rPr>
              <a:t>Wie mache ich eine Bilanzhinterlegung?</a:t>
            </a:r>
            <a:endParaRPr lang="en-US"/>
          </a:p>
        </p:txBody>
      </p:sp>
      <p:pic>
        <p:nvPicPr>
          <p:cNvPr id="5" name="Grafik 1">
            <a:extLst>
              <a:ext uri="{FF2B5EF4-FFF2-40B4-BE49-F238E27FC236}">
                <a16:creationId xmlns:a16="http://schemas.microsoft.com/office/drawing/2014/main" id="{C8D17EB0-E7CB-91EE-85E6-99516071D2A4}"/>
              </a:ext>
            </a:extLst>
          </p:cNvPr>
          <p:cNvPicPr>
            <a:picLocks noChangeAspect="1"/>
          </p:cNvPicPr>
          <p:nvPr/>
        </p:nvPicPr>
        <p:blipFill>
          <a:blip r:embed="rId4"/>
          <a:stretch>
            <a:fillRect/>
          </a:stretch>
        </p:blipFill>
        <p:spPr>
          <a:xfrm rot="14063856" flipV="1">
            <a:off x="4896639" y="1904943"/>
            <a:ext cx="730797" cy="491845"/>
          </a:xfrm>
          <a:prstGeom prst="rect">
            <a:avLst/>
          </a:prstGeom>
        </p:spPr>
      </p:pic>
      <p:pic>
        <p:nvPicPr>
          <p:cNvPr id="7" name="Grafik 1">
            <a:extLst>
              <a:ext uri="{FF2B5EF4-FFF2-40B4-BE49-F238E27FC236}">
                <a16:creationId xmlns:a16="http://schemas.microsoft.com/office/drawing/2014/main" id="{5EEAD833-98A2-B4DB-B7E1-726880890C28}"/>
              </a:ext>
            </a:extLst>
          </p:cNvPr>
          <p:cNvPicPr>
            <a:picLocks noChangeAspect="1"/>
          </p:cNvPicPr>
          <p:nvPr/>
        </p:nvPicPr>
        <p:blipFill>
          <a:blip r:embed="rId4"/>
          <a:stretch>
            <a:fillRect/>
          </a:stretch>
        </p:blipFill>
        <p:spPr>
          <a:xfrm rot="11100000" flipV="1">
            <a:off x="651211" y="4017451"/>
            <a:ext cx="730797" cy="491845"/>
          </a:xfrm>
          <a:prstGeom prst="rect">
            <a:avLst/>
          </a:prstGeom>
        </p:spPr>
      </p:pic>
      <p:sp>
        <p:nvSpPr>
          <p:cNvPr id="9" name="Ellipse 26636">
            <a:extLst>
              <a:ext uri="{FF2B5EF4-FFF2-40B4-BE49-F238E27FC236}">
                <a16:creationId xmlns:a16="http://schemas.microsoft.com/office/drawing/2014/main" id="{CABF46E8-B7A3-399E-B212-FBA348EF8F13}"/>
              </a:ext>
            </a:extLst>
          </p:cNvPr>
          <p:cNvSpPr/>
          <p:nvPr/>
        </p:nvSpPr>
        <p:spPr bwMode="auto">
          <a:xfrm>
            <a:off x="1505602" y="4215738"/>
            <a:ext cx="2400545" cy="654759"/>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3" name="Rechteck 2">
            <a:extLst>
              <a:ext uri="{FF2B5EF4-FFF2-40B4-BE49-F238E27FC236}">
                <a16:creationId xmlns:a16="http://schemas.microsoft.com/office/drawing/2014/main" id="{73353D67-9ADF-DA2F-060E-F9483657648C}"/>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-79-</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11447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AC203-5E34-C031-C59D-ACE1CA7CFA5D}"/>
            </a:ext>
          </a:extLst>
        </p:cNvPr>
        <p:cNvGrpSpPr/>
        <p:nvPr/>
      </p:nvGrpSpPr>
      <p:grpSpPr>
        <a:xfrm>
          <a:off x="0" y="0"/>
          <a:ext cx="0" cy="0"/>
          <a:chOff x="0" y="0"/>
          <a:chExt cx="0" cy="0"/>
        </a:xfrm>
      </p:grpSpPr>
      <p:pic>
        <p:nvPicPr>
          <p:cNvPr id="24" name="Grafik 23" descr="Ein Bild, das Text, Screenshot, Zahl, Reihe enthält.&#10;&#10;KI-generierte Inhalte können fehlerhaft sein.">
            <a:extLst>
              <a:ext uri="{FF2B5EF4-FFF2-40B4-BE49-F238E27FC236}">
                <a16:creationId xmlns:a16="http://schemas.microsoft.com/office/drawing/2014/main" id="{2C7512AC-4905-FA59-0E72-B9AB1525A8AC}"/>
              </a:ext>
            </a:extLst>
          </p:cNvPr>
          <p:cNvPicPr>
            <a:picLocks noChangeAspect="1"/>
          </p:cNvPicPr>
          <p:nvPr/>
        </p:nvPicPr>
        <p:blipFill>
          <a:blip r:embed="rId2"/>
          <a:srcRect r="7467"/>
          <a:stretch>
            <a:fillRect/>
          </a:stretch>
        </p:blipFill>
        <p:spPr>
          <a:xfrm>
            <a:off x="16167" y="1089109"/>
            <a:ext cx="9131198" cy="4466522"/>
          </a:xfrm>
          <a:prstGeom prst="rect">
            <a:avLst/>
          </a:prstGeom>
        </p:spPr>
      </p:pic>
      <p:sp>
        <p:nvSpPr>
          <p:cNvPr id="2" name="Rechteck 1">
            <a:extLst>
              <a:ext uri="{FF2B5EF4-FFF2-40B4-BE49-F238E27FC236}">
                <a16:creationId xmlns:a16="http://schemas.microsoft.com/office/drawing/2014/main" id="{1631B216-A467-23B1-AAC2-B619F8BFC29F}"/>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26" name="Picture 2">
            <a:extLst>
              <a:ext uri="{FF2B5EF4-FFF2-40B4-BE49-F238E27FC236}">
                <a16:creationId xmlns:a16="http://schemas.microsoft.com/office/drawing/2014/main" id="{8BAB994D-9601-BE99-3E38-11EF17E041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sp>
        <p:nvSpPr>
          <p:cNvPr id="31" name="Ellipse 26636">
            <a:extLst>
              <a:ext uri="{FF2B5EF4-FFF2-40B4-BE49-F238E27FC236}">
                <a16:creationId xmlns:a16="http://schemas.microsoft.com/office/drawing/2014/main" id="{F933CFBE-B71C-4A6B-BF65-6EB9158CAD4D}"/>
              </a:ext>
            </a:extLst>
          </p:cNvPr>
          <p:cNvSpPr/>
          <p:nvPr/>
        </p:nvSpPr>
        <p:spPr bwMode="auto">
          <a:xfrm>
            <a:off x="8799" y="2073429"/>
            <a:ext cx="1430394" cy="370801"/>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pic>
        <p:nvPicPr>
          <p:cNvPr id="1029" name="Grafik 1028" descr="Ein Bild, das Text, Screenshot, Zahl, Reihe enthält.&#10;&#10;KI-generierte Inhalte können fehlerhaft sein.">
            <a:extLst>
              <a:ext uri="{FF2B5EF4-FFF2-40B4-BE49-F238E27FC236}">
                <a16:creationId xmlns:a16="http://schemas.microsoft.com/office/drawing/2014/main" id="{DEC284A9-A5B9-49A1-BC91-D5B38D08E1E4}"/>
              </a:ext>
            </a:extLst>
          </p:cNvPr>
          <p:cNvPicPr>
            <a:picLocks noChangeAspect="1"/>
          </p:cNvPicPr>
          <p:nvPr/>
        </p:nvPicPr>
        <p:blipFill>
          <a:blip r:embed="rId2"/>
          <a:srcRect l="92590" t="94394" r="72" b="491"/>
          <a:stretch>
            <a:fillRect/>
          </a:stretch>
        </p:blipFill>
        <p:spPr>
          <a:xfrm>
            <a:off x="8095049" y="5270139"/>
            <a:ext cx="1052316" cy="332025"/>
          </a:xfrm>
          <a:prstGeom prst="rect">
            <a:avLst/>
          </a:prstGeom>
        </p:spPr>
      </p:pic>
      <p:sp>
        <p:nvSpPr>
          <p:cNvPr id="3" name="Rechteck 2">
            <a:extLst>
              <a:ext uri="{FF2B5EF4-FFF2-40B4-BE49-F238E27FC236}">
                <a16:creationId xmlns:a16="http://schemas.microsoft.com/office/drawing/2014/main" id="{5953BE04-6FAA-0F12-8466-AC5273182C8B}"/>
              </a:ext>
            </a:extLst>
          </p:cNvPr>
          <p:cNvSpPr/>
          <p:nvPr/>
        </p:nvSpPr>
        <p:spPr>
          <a:xfrm>
            <a:off x="24118" y="1210265"/>
            <a:ext cx="1667878" cy="17196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800" b="1"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12345678910 - MEIN VEREIN EO</a:t>
            </a:r>
            <a:endParaRPr lang="it-IT" sz="1200" b="1" kern="100">
              <a:solidFill>
                <a:schemeClr val="tx1"/>
              </a:solidFill>
              <a:effectLst/>
              <a:ea typeface="Aptos" panose="020B0004020202020204" pitchFamily="34" charset="0"/>
              <a:cs typeface="Times New Roman" panose="02020603050405020304" pitchFamily="18" charset="0"/>
            </a:endParaRPr>
          </a:p>
        </p:txBody>
      </p:sp>
      <p:sp>
        <p:nvSpPr>
          <p:cNvPr id="4" name="Rechteck 3">
            <a:extLst>
              <a:ext uri="{FF2B5EF4-FFF2-40B4-BE49-F238E27FC236}">
                <a16:creationId xmlns:a16="http://schemas.microsoft.com/office/drawing/2014/main" id="{C453F6E8-29B1-29D2-C459-7E11613458BF}"/>
              </a:ext>
            </a:extLst>
          </p:cNvPr>
          <p:cNvSpPr/>
          <p:nvPr/>
        </p:nvSpPr>
        <p:spPr>
          <a:xfrm>
            <a:off x="29048" y="1033661"/>
            <a:ext cx="1667878" cy="17196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800" b="1"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TSFO-06_0012345678 - Depot</a:t>
            </a:r>
            <a:endParaRPr lang="it-IT" sz="1200" b="1" kern="100">
              <a:solidFill>
                <a:schemeClr val="tx1"/>
              </a:solidFill>
              <a:effectLst/>
              <a:ea typeface="Aptos" panose="020B0004020202020204" pitchFamily="34" charset="0"/>
              <a:cs typeface="Times New Roman" panose="02020603050405020304" pitchFamily="18" charset="0"/>
            </a:endParaRPr>
          </a:p>
        </p:txBody>
      </p:sp>
      <p:pic>
        <p:nvPicPr>
          <p:cNvPr id="6" name="Grafik 5">
            <a:extLst>
              <a:ext uri="{FF2B5EF4-FFF2-40B4-BE49-F238E27FC236}">
                <a16:creationId xmlns:a16="http://schemas.microsoft.com/office/drawing/2014/main" id="{41E667B1-A763-36DF-48F6-5AE7C467A751}"/>
              </a:ext>
            </a:extLst>
          </p:cNvPr>
          <p:cNvPicPr>
            <a:picLocks noChangeAspect="1"/>
          </p:cNvPicPr>
          <p:nvPr/>
        </p:nvPicPr>
        <p:blipFill rotWithShape="1">
          <a:blip r:embed="rId4">
            <a:extLst>
              <a:ext uri="{28A0092B-C50C-407E-A947-70E740481C1C}">
                <a14:useLocalDpi xmlns:a14="http://schemas.microsoft.com/office/drawing/2010/main" val="0"/>
              </a:ext>
            </a:extLst>
          </a:blip>
          <a:srcRect l="720" t="12184" r="88858" b="9188"/>
          <a:stretch>
            <a:fillRect/>
          </a:stretch>
        </p:blipFill>
        <p:spPr bwMode="auto">
          <a:xfrm>
            <a:off x="104212" y="1432376"/>
            <a:ext cx="822960" cy="393479"/>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23" name="Textfeld 22">
            <a:extLst>
              <a:ext uri="{FF2B5EF4-FFF2-40B4-BE49-F238E27FC236}">
                <a16:creationId xmlns:a16="http://schemas.microsoft.com/office/drawing/2014/main" id="{ECCBB18F-1370-CBCC-4A0A-11D8B13747DD}"/>
              </a:ext>
            </a:extLst>
          </p:cNvPr>
          <p:cNvSpPr txBox="1"/>
          <p:nvPr/>
        </p:nvSpPr>
        <p:spPr>
          <a:xfrm>
            <a:off x="1139617" y="1462632"/>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1</a:t>
            </a:r>
          </a:p>
        </p:txBody>
      </p:sp>
      <p:sp>
        <p:nvSpPr>
          <p:cNvPr id="30" name="Textfeld 29">
            <a:extLst>
              <a:ext uri="{FF2B5EF4-FFF2-40B4-BE49-F238E27FC236}">
                <a16:creationId xmlns:a16="http://schemas.microsoft.com/office/drawing/2014/main" id="{B5ABAF46-FF07-F6AF-9C4B-938F7A5A35A6}"/>
              </a:ext>
            </a:extLst>
          </p:cNvPr>
          <p:cNvSpPr txBox="1"/>
          <p:nvPr/>
        </p:nvSpPr>
        <p:spPr>
          <a:xfrm>
            <a:off x="239054" y="5001389"/>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1</a:t>
            </a:r>
          </a:p>
        </p:txBody>
      </p:sp>
      <p:sp>
        <p:nvSpPr>
          <p:cNvPr id="1024" name="Textfeld 1023">
            <a:extLst>
              <a:ext uri="{FF2B5EF4-FFF2-40B4-BE49-F238E27FC236}">
                <a16:creationId xmlns:a16="http://schemas.microsoft.com/office/drawing/2014/main" id="{857A32E7-ABD8-3698-9A7F-F24C1D27A448}"/>
              </a:ext>
            </a:extLst>
          </p:cNvPr>
          <p:cNvSpPr txBox="1"/>
          <p:nvPr/>
        </p:nvSpPr>
        <p:spPr>
          <a:xfrm>
            <a:off x="1696926" y="1956566"/>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2</a:t>
            </a:r>
          </a:p>
        </p:txBody>
      </p:sp>
      <p:sp>
        <p:nvSpPr>
          <p:cNvPr id="1025" name="Textfeld 1024">
            <a:extLst>
              <a:ext uri="{FF2B5EF4-FFF2-40B4-BE49-F238E27FC236}">
                <a16:creationId xmlns:a16="http://schemas.microsoft.com/office/drawing/2014/main" id="{82921920-19BC-86EA-3C92-12D06D7E4A81}"/>
              </a:ext>
            </a:extLst>
          </p:cNvPr>
          <p:cNvSpPr txBox="1"/>
          <p:nvPr/>
        </p:nvSpPr>
        <p:spPr>
          <a:xfrm>
            <a:off x="579070" y="5025233"/>
            <a:ext cx="3738536" cy="261610"/>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Sie befinden sich auf der </a:t>
            </a:r>
            <a:r>
              <a:rPr lang="de-DE" sz="1100" b="1">
                <a:solidFill>
                  <a:srgbClr val="C00000"/>
                </a:solidFill>
                <a:latin typeface="Calibri" panose="020F0502020204030204" pitchFamily="34" charset="0"/>
                <a:cs typeface="Calibri" panose="020F0502020204030204" pitchFamily="34" charset="0"/>
              </a:rPr>
              <a:t>Seite </a:t>
            </a:r>
            <a:r>
              <a:rPr lang="de-DE" sz="1100">
                <a:solidFill>
                  <a:srgbClr val="C00000"/>
                </a:solidFill>
                <a:latin typeface="Calibri" panose="020F0502020204030204" pitchFamily="34" charset="0"/>
                <a:cs typeface="Calibri" panose="020F0502020204030204" pitchFamily="34" charset="0"/>
              </a:rPr>
              <a:t>„</a:t>
            </a:r>
            <a:r>
              <a:rPr lang="de-DE" sz="1100" b="1">
                <a:solidFill>
                  <a:srgbClr val="C00000"/>
                </a:solidFill>
                <a:latin typeface="Calibri" panose="020F0502020204030204" pitchFamily="34" charset="0"/>
                <a:cs typeface="Calibri" panose="020F0502020204030204" pitchFamily="34" charset="0"/>
              </a:rPr>
              <a:t>Kerndaten</a:t>
            </a:r>
            <a:r>
              <a:rPr lang="de-DE" sz="1100">
                <a:solidFill>
                  <a:srgbClr val="C00000"/>
                </a:solidFill>
                <a:latin typeface="Calibri" panose="020F0502020204030204" pitchFamily="34" charset="0"/>
                <a:cs typeface="Calibri" panose="020F0502020204030204" pitchFamily="34" charset="0"/>
              </a:rPr>
              <a:t>“</a:t>
            </a:r>
            <a:r>
              <a:rPr lang="de-DE" sz="1100">
                <a:latin typeface="Calibri" panose="020F0502020204030204" pitchFamily="34" charset="0"/>
                <a:cs typeface="Calibri" panose="020F0502020204030204" pitchFamily="34" charset="0"/>
              </a:rPr>
              <a:t>.</a:t>
            </a:r>
          </a:p>
        </p:txBody>
      </p:sp>
      <p:sp>
        <p:nvSpPr>
          <p:cNvPr id="1027" name="Ellipse 26636">
            <a:extLst>
              <a:ext uri="{FF2B5EF4-FFF2-40B4-BE49-F238E27FC236}">
                <a16:creationId xmlns:a16="http://schemas.microsoft.com/office/drawing/2014/main" id="{27D6EB94-4C1C-98E8-4526-9CFEEAA491F2}"/>
              </a:ext>
            </a:extLst>
          </p:cNvPr>
          <p:cNvSpPr/>
          <p:nvPr/>
        </p:nvSpPr>
        <p:spPr bwMode="auto">
          <a:xfrm>
            <a:off x="42337" y="2449342"/>
            <a:ext cx="1492269" cy="307777"/>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028" name="Textfeld 1027">
            <a:extLst>
              <a:ext uri="{FF2B5EF4-FFF2-40B4-BE49-F238E27FC236}">
                <a16:creationId xmlns:a16="http://schemas.microsoft.com/office/drawing/2014/main" id="{3A67EC75-CF30-D966-6F00-3B5C1D8F4BF2}"/>
              </a:ext>
            </a:extLst>
          </p:cNvPr>
          <p:cNvSpPr txBox="1"/>
          <p:nvPr/>
        </p:nvSpPr>
        <p:spPr>
          <a:xfrm>
            <a:off x="1660192" y="2484470"/>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3</a:t>
            </a:r>
          </a:p>
        </p:txBody>
      </p:sp>
      <p:sp>
        <p:nvSpPr>
          <p:cNvPr id="1030" name="Ellipse 26636">
            <a:extLst>
              <a:ext uri="{FF2B5EF4-FFF2-40B4-BE49-F238E27FC236}">
                <a16:creationId xmlns:a16="http://schemas.microsoft.com/office/drawing/2014/main" id="{80B2BF50-1867-8B34-0E34-21BAB7F0E747}"/>
              </a:ext>
            </a:extLst>
          </p:cNvPr>
          <p:cNvSpPr/>
          <p:nvPr/>
        </p:nvSpPr>
        <p:spPr bwMode="auto">
          <a:xfrm>
            <a:off x="6282930" y="3287047"/>
            <a:ext cx="1492269" cy="307777"/>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031" name="Textfeld 1030">
            <a:extLst>
              <a:ext uri="{FF2B5EF4-FFF2-40B4-BE49-F238E27FC236}">
                <a16:creationId xmlns:a16="http://schemas.microsoft.com/office/drawing/2014/main" id="{F9E6F051-B1BA-B854-F24F-734D340ECBDF}"/>
              </a:ext>
            </a:extLst>
          </p:cNvPr>
          <p:cNvSpPr txBox="1"/>
          <p:nvPr/>
        </p:nvSpPr>
        <p:spPr>
          <a:xfrm>
            <a:off x="592596" y="5376260"/>
            <a:ext cx="5322909" cy="261610"/>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Wählen Sie hier das </a:t>
            </a:r>
            <a:r>
              <a:rPr lang="de-DE" sz="1100" b="1">
                <a:solidFill>
                  <a:srgbClr val="C00000"/>
                </a:solidFill>
                <a:latin typeface="Calibri" panose="020F0502020204030204" pitchFamily="34" charset="0"/>
                <a:cs typeface="Calibri" panose="020F0502020204030204" pitchFamily="34" charset="0"/>
              </a:rPr>
              <a:t>Bezugsjahr</a:t>
            </a:r>
            <a:r>
              <a:rPr lang="de-DE" sz="1100">
                <a:latin typeface="Calibri" panose="020F0502020204030204" pitchFamily="34" charset="0"/>
                <a:cs typeface="Calibri" panose="020F0502020204030204" pitchFamily="34" charset="0"/>
              </a:rPr>
              <a:t> aus, z.B. für die Bilanz des Jahres 2025, wählen Sie 2025.</a:t>
            </a:r>
          </a:p>
        </p:txBody>
      </p:sp>
      <p:sp>
        <p:nvSpPr>
          <p:cNvPr id="1032" name="Textfeld 1031">
            <a:extLst>
              <a:ext uri="{FF2B5EF4-FFF2-40B4-BE49-F238E27FC236}">
                <a16:creationId xmlns:a16="http://schemas.microsoft.com/office/drawing/2014/main" id="{97C44E77-A686-4398-E97B-F512789B4192}"/>
              </a:ext>
            </a:extLst>
          </p:cNvPr>
          <p:cNvSpPr txBox="1"/>
          <p:nvPr/>
        </p:nvSpPr>
        <p:spPr>
          <a:xfrm>
            <a:off x="239054" y="5368638"/>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2</a:t>
            </a:r>
          </a:p>
        </p:txBody>
      </p:sp>
      <p:sp>
        <p:nvSpPr>
          <p:cNvPr id="1033" name="Rechteck 1032">
            <a:extLst>
              <a:ext uri="{FF2B5EF4-FFF2-40B4-BE49-F238E27FC236}">
                <a16:creationId xmlns:a16="http://schemas.microsoft.com/office/drawing/2014/main" id="{E0B81867-8274-2B6F-7B5B-225E4FD58A20}"/>
              </a:ext>
            </a:extLst>
          </p:cNvPr>
          <p:cNvSpPr/>
          <p:nvPr/>
        </p:nvSpPr>
        <p:spPr>
          <a:xfrm>
            <a:off x="136016" y="3464221"/>
            <a:ext cx="578483" cy="83919"/>
          </a:xfrm>
          <a:prstGeom prst="rect">
            <a:avLst/>
          </a:prstGeom>
          <a:solidFill>
            <a:srgbClr val="E6E9F2"/>
          </a:solidFill>
          <a:ln>
            <a:solidFill>
              <a:srgbClr val="E6E9F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rgbClr val="FFFFFF"/>
                </a:solidFill>
                <a:effectLst/>
                <a:latin typeface="Titillium Web" panose="00000500000000000000" pitchFamily="2" charset="0"/>
                <a:ea typeface="Aptos" panose="020B0004020202020204" pitchFamily="34" charset="0"/>
                <a:cs typeface="Times New Roman" panose="02020603050405020304" pitchFamily="18" charset="0"/>
              </a:rPr>
              <a:t>         </a:t>
            </a:r>
          </a:p>
          <a:p>
            <a:pPr>
              <a:lnSpc>
                <a:spcPct val="107000"/>
              </a:lnSpc>
              <a:spcAft>
                <a:spcPts val="800"/>
              </a:spcAft>
              <a:buNone/>
            </a:pPr>
            <a:r>
              <a:rPr lang="it-IT" sz="600" b="1"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MAX</a:t>
            </a:r>
            <a:endParaRPr lang="it-IT" sz="600" b="1" kern="100">
              <a:solidFill>
                <a:schemeClr val="tx1"/>
              </a:solidFill>
              <a:effectLst/>
              <a:ea typeface="Aptos" panose="020B0004020202020204" pitchFamily="34" charset="0"/>
              <a:cs typeface="Times New Roman" panose="02020603050405020304" pitchFamily="18" charset="0"/>
            </a:endParaRPr>
          </a:p>
          <a:p>
            <a:pPr algn="ctr">
              <a:lnSpc>
                <a:spcPct val="107000"/>
              </a:lnSpc>
              <a:spcAft>
                <a:spcPts val="800"/>
              </a:spcAft>
              <a:buNone/>
            </a:pPr>
            <a:r>
              <a:rPr lang="de-DE" sz="1100" kern="100">
                <a:effectLst/>
                <a:ea typeface="Aptos" panose="020B0004020202020204" pitchFamily="34" charset="0"/>
                <a:cs typeface="Times New Roman" panose="02020603050405020304" pitchFamily="18" charset="0"/>
              </a:rPr>
              <a:t> </a:t>
            </a:r>
            <a:endParaRPr lang="it-IT" sz="1100" kern="100">
              <a:effectLst/>
              <a:ea typeface="Aptos" panose="020B0004020202020204" pitchFamily="34" charset="0"/>
              <a:cs typeface="Times New Roman" panose="02020603050405020304" pitchFamily="18" charset="0"/>
            </a:endParaRPr>
          </a:p>
        </p:txBody>
      </p:sp>
      <p:sp>
        <p:nvSpPr>
          <p:cNvPr id="1034" name="Rechteck 1033">
            <a:extLst>
              <a:ext uri="{FF2B5EF4-FFF2-40B4-BE49-F238E27FC236}">
                <a16:creationId xmlns:a16="http://schemas.microsoft.com/office/drawing/2014/main" id="{751B0903-35D0-B287-E2C9-E4A76174E22D}"/>
              </a:ext>
            </a:extLst>
          </p:cNvPr>
          <p:cNvSpPr/>
          <p:nvPr/>
        </p:nvSpPr>
        <p:spPr>
          <a:xfrm>
            <a:off x="3349669" y="3464220"/>
            <a:ext cx="858897" cy="70923"/>
          </a:xfrm>
          <a:prstGeom prst="rect">
            <a:avLst/>
          </a:prstGeom>
          <a:solidFill>
            <a:srgbClr val="E6E9F2"/>
          </a:solidFill>
          <a:ln>
            <a:solidFill>
              <a:srgbClr val="E6E9F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rgbClr val="FFFFFF"/>
                </a:solidFill>
                <a:effectLst/>
                <a:latin typeface="Titillium Web" panose="00000500000000000000" pitchFamily="2" charset="0"/>
                <a:ea typeface="Aptos" panose="020B0004020202020204" pitchFamily="34" charset="0"/>
                <a:cs typeface="Times New Roman" panose="02020603050405020304" pitchFamily="18" charset="0"/>
              </a:rPr>
              <a:t>         </a:t>
            </a:r>
          </a:p>
          <a:p>
            <a:pPr>
              <a:lnSpc>
                <a:spcPct val="107000"/>
              </a:lnSpc>
              <a:spcAft>
                <a:spcPts val="800"/>
              </a:spcAft>
              <a:buNone/>
            </a:pPr>
            <a:r>
              <a:rPr lang="it-IT" sz="600" b="1"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MUSTERMANN</a:t>
            </a:r>
            <a:endParaRPr lang="it-IT" sz="600" b="1" kern="100">
              <a:solidFill>
                <a:schemeClr val="tx1"/>
              </a:solidFill>
              <a:effectLst/>
              <a:ea typeface="Aptos" panose="020B0004020202020204" pitchFamily="34" charset="0"/>
              <a:cs typeface="Times New Roman" panose="02020603050405020304" pitchFamily="18" charset="0"/>
            </a:endParaRPr>
          </a:p>
          <a:p>
            <a:pPr algn="ctr">
              <a:lnSpc>
                <a:spcPct val="107000"/>
              </a:lnSpc>
              <a:spcAft>
                <a:spcPts val="800"/>
              </a:spcAft>
              <a:buNone/>
            </a:pPr>
            <a:r>
              <a:rPr lang="de-DE" sz="1100" kern="100">
                <a:effectLst/>
                <a:ea typeface="Aptos" panose="020B0004020202020204" pitchFamily="34" charset="0"/>
                <a:cs typeface="Times New Roman" panose="02020603050405020304" pitchFamily="18" charset="0"/>
              </a:rPr>
              <a:t> </a:t>
            </a:r>
            <a:endParaRPr lang="it-IT" sz="1100" kern="100">
              <a:effectLst/>
              <a:ea typeface="Aptos" panose="020B0004020202020204" pitchFamily="34" charset="0"/>
              <a:cs typeface="Times New Roman" panose="02020603050405020304" pitchFamily="18" charset="0"/>
            </a:endParaRPr>
          </a:p>
        </p:txBody>
      </p:sp>
      <p:sp>
        <p:nvSpPr>
          <p:cNvPr id="1035" name="Rechteck 1034">
            <a:extLst>
              <a:ext uri="{FF2B5EF4-FFF2-40B4-BE49-F238E27FC236}">
                <a16:creationId xmlns:a16="http://schemas.microsoft.com/office/drawing/2014/main" id="{D38B2E1F-12CB-F612-D1DC-C20391621760}"/>
              </a:ext>
            </a:extLst>
          </p:cNvPr>
          <p:cNvSpPr/>
          <p:nvPr/>
        </p:nvSpPr>
        <p:spPr>
          <a:xfrm>
            <a:off x="133755" y="3861975"/>
            <a:ext cx="1432702" cy="88637"/>
          </a:xfrm>
          <a:prstGeom prst="rect">
            <a:avLst/>
          </a:prstGeom>
          <a:solidFill>
            <a:srgbClr val="E6E9F2"/>
          </a:solidFill>
          <a:ln>
            <a:solidFill>
              <a:srgbClr val="E6E9F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600" b="1" kern="100">
                <a:solidFill>
                  <a:schemeClr val="tx1"/>
                </a:solidFill>
                <a:latin typeface="Titillium Web" panose="00000500000000000000" pitchFamily="2" charset="0"/>
                <a:cs typeface="Times New Roman" panose="02020603050405020304" pitchFamily="18" charset="0"/>
              </a:rPr>
              <a:t>MSTMXA70A01A952G</a:t>
            </a:r>
            <a:r>
              <a:rPr lang="de-DE" sz="1100" kern="100">
                <a:effectLst/>
                <a:ea typeface="Aptos" panose="020B0004020202020204" pitchFamily="34" charset="0"/>
                <a:cs typeface="Times New Roman" panose="02020603050405020304" pitchFamily="18" charset="0"/>
              </a:rPr>
              <a:t> </a:t>
            </a:r>
            <a:endParaRPr lang="it-IT" sz="1100" kern="100">
              <a:effectLst/>
              <a:ea typeface="Aptos" panose="020B0004020202020204" pitchFamily="34" charset="0"/>
              <a:cs typeface="Times New Roman" panose="02020603050405020304" pitchFamily="18" charset="0"/>
            </a:endParaRPr>
          </a:p>
        </p:txBody>
      </p:sp>
      <p:sp>
        <p:nvSpPr>
          <p:cNvPr id="1037" name="Ellipse 26636">
            <a:extLst>
              <a:ext uri="{FF2B5EF4-FFF2-40B4-BE49-F238E27FC236}">
                <a16:creationId xmlns:a16="http://schemas.microsoft.com/office/drawing/2014/main" id="{AB042FFC-6827-C879-6F15-A050D665ECE3}"/>
              </a:ext>
            </a:extLst>
          </p:cNvPr>
          <p:cNvSpPr/>
          <p:nvPr/>
        </p:nvSpPr>
        <p:spPr bwMode="auto">
          <a:xfrm>
            <a:off x="6460365" y="3925582"/>
            <a:ext cx="1731883" cy="307777"/>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038" name="Textfeld 1037">
            <a:extLst>
              <a:ext uri="{FF2B5EF4-FFF2-40B4-BE49-F238E27FC236}">
                <a16:creationId xmlns:a16="http://schemas.microsoft.com/office/drawing/2014/main" id="{E9E9F4E4-D0B8-4232-5D65-08275BC0DD22}"/>
              </a:ext>
            </a:extLst>
          </p:cNvPr>
          <p:cNvSpPr txBox="1"/>
          <p:nvPr/>
        </p:nvSpPr>
        <p:spPr>
          <a:xfrm>
            <a:off x="239054" y="5720109"/>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3</a:t>
            </a:r>
          </a:p>
        </p:txBody>
      </p:sp>
      <p:sp>
        <p:nvSpPr>
          <p:cNvPr id="1039" name="Textfeld 1038">
            <a:extLst>
              <a:ext uri="{FF2B5EF4-FFF2-40B4-BE49-F238E27FC236}">
                <a16:creationId xmlns:a16="http://schemas.microsoft.com/office/drawing/2014/main" id="{44ACCD49-547E-96FF-99ED-23B1AC75887C}"/>
              </a:ext>
            </a:extLst>
          </p:cNvPr>
          <p:cNvSpPr txBox="1"/>
          <p:nvPr/>
        </p:nvSpPr>
        <p:spPr>
          <a:xfrm>
            <a:off x="566371" y="5736128"/>
            <a:ext cx="6550046" cy="261610"/>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Geben Sie hier die </a:t>
            </a:r>
            <a:r>
              <a:rPr lang="de-DE" sz="1100" b="1">
                <a:solidFill>
                  <a:srgbClr val="C00000"/>
                </a:solidFill>
                <a:latin typeface="Calibri" panose="020F0502020204030204" pitchFamily="34" charset="0"/>
                <a:cs typeface="Calibri" panose="020F0502020204030204" pitchFamily="34" charset="0"/>
              </a:rPr>
              <a:t>Gesamteinnahmen</a:t>
            </a:r>
            <a:r>
              <a:rPr lang="de-DE" sz="1100">
                <a:latin typeface="Calibri" panose="020F0502020204030204" pitchFamily="34" charset="0"/>
                <a:cs typeface="Calibri" panose="020F0502020204030204" pitchFamily="34" charset="0"/>
              </a:rPr>
              <a:t> an; bei Dezimalstellen runden Sie bitte auf die nächste ganze Zahl auf.</a:t>
            </a:r>
          </a:p>
        </p:txBody>
      </p:sp>
      <p:sp>
        <p:nvSpPr>
          <p:cNvPr id="1040" name="Textfeld 1039">
            <a:extLst>
              <a:ext uri="{FF2B5EF4-FFF2-40B4-BE49-F238E27FC236}">
                <a16:creationId xmlns:a16="http://schemas.microsoft.com/office/drawing/2014/main" id="{D9AFE073-19E4-B03A-E0C1-C2C1A7492EAE}"/>
              </a:ext>
            </a:extLst>
          </p:cNvPr>
          <p:cNvSpPr txBox="1"/>
          <p:nvPr/>
        </p:nvSpPr>
        <p:spPr>
          <a:xfrm>
            <a:off x="592596" y="6086026"/>
            <a:ext cx="6550046" cy="261610"/>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Wählen Sie hier „</a:t>
            </a:r>
            <a:r>
              <a:rPr lang="de-DE" sz="1100" b="1">
                <a:solidFill>
                  <a:srgbClr val="C00000"/>
                </a:solidFill>
                <a:latin typeface="Calibri" panose="020F0502020204030204" pitchFamily="34" charset="0"/>
                <a:cs typeface="Calibri" panose="020F0502020204030204" pitchFamily="34" charset="0"/>
              </a:rPr>
              <a:t>Berechtigte Person zur Aktualisierung/Hinterlegung</a:t>
            </a:r>
            <a:r>
              <a:rPr lang="de-DE" sz="1100">
                <a:latin typeface="Calibri" panose="020F0502020204030204" pitchFamily="34" charset="0"/>
                <a:cs typeface="Calibri" panose="020F0502020204030204" pitchFamily="34" charset="0"/>
              </a:rPr>
              <a:t>“ aus.</a:t>
            </a:r>
          </a:p>
        </p:txBody>
      </p:sp>
      <p:sp>
        <p:nvSpPr>
          <p:cNvPr id="1042" name="Textfeld 1041">
            <a:extLst>
              <a:ext uri="{FF2B5EF4-FFF2-40B4-BE49-F238E27FC236}">
                <a16:creationId xmlns:a16="http://schemas.microsoft.com/office/drawing/2014/main" id="{E2678908-9061-AD8F-EC9F-270EC13BABCD}"/>
              </a:ext>
            </a:extLst>
          </p:cNvPr>
          <p:cNvSpPr txBox="1"/>
          <p:nvPr/>
        </p:nvSpPr>
        <p:spPr>
          <a:xfrm>
            <a:off x="239054" y="6078075"/>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4</a:t>
            </a:r>
          </a:p>
        </p:txBody>
      </p:sp>
      <p:sp>
        <p:nvSpPr>
          <p:cNvPr id="1043" name="Rechteck 1042">
            <a:extLst>
              <a:ext uri="{FF2B5EF4-FFF2-40B4-BE49-F238E27FC236}">
                <a16:creationId xmlns:a16="http://schemas.microsoft.com/office/drawing/2014/main" id="{2A018C2F-2FF8-F048-95D8-FE0A241564FE}"/>
              </a:ext>
            </a:extLst>
          </p:cNvPr>
          <p:cNvSpPr/>
          <p:nvPr/>
        </p:nvSpPr>
        <p:spPr>
          <a:xfrm>
            <a:off x="3460983" y="3869926"/>
            <a:ext cx="1309800" cy="10983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rgbClr val="FFFFFF"/>
                </a:solidFill>
                <a:effectLst/>
                <a:latin typeface="Titillium Web"/>
                <a:ea typeface="Aptos" panose="020B0004020202020204" pitchFamily="34" charset="0"/>
                <a:cs typeface="Times New Roman"/>
              </a:rPr>
              <a:t>         </a:t>
            </a:r>
          </a:p>
          <a:p>
            <a:pPr>
              <a:lnSpc>
                <a:spcPct val="107000"/>
              </a:lnSpc>
              <a:spcAft>
                <a:spcPts val="800"/>
              </a:spcAft>
              <a:buNone/>
            </a:pPr>
            <a:r>
              <a:rPr lang="it-IT" sz="700" b="1" kern="100">
                <a:solidFill>
                  <a:schemeClr val="tx1"/>
                </a:solidFill>
                <a:latin typeface="Titillium Web"/>
                <a:ea typeface="Aptos" panose="020B0004020202020204" pitchFamily="34" charset="0"/>
                <a:cs typeface="Times New Roman"/>
              </a:rPr>
              <a:t>m</a:t>
            </a:r>
            <a:r>
              <a:rPr lang="it-IT" sz="700" b="1" kern="100">
                <a:solidFill>
                  <a:schemeClr val="tx1"/>
                </a:solidFill>
                <a:effectLst/>
                <a:latin typeface="Titillium Web"/>
                <a:ea typeface="Aptos" panose="020B0004020202020204" pitchFamily="34" charset="0"/>
                <a:cs typeface="Times New Roman"/>
              </a:rPr>
              <a:t>ax.mustermann@</a:t>
            </a:r>
            <a:r>
              <a:rPr lang="it-IT" sz="700" b="1" kern="100">
                <a:solidFill>
                  <a:schemeClr val="tx1"/>
                </a:solidFill>
                <a:latin typeface="Titillium Web"/>
                <a:ea typeface="Aptos" panose="020B0004020202020204" pitchFamily="34" charset="0"/>
                <a:cs typeface="Times New Roman"/>
              </a:rPr>
              <a:t>mail</a:t>
            </a:r>
            <a:r>
              <a:rPr lang="it-IT" sz="700" b="1" kern="100">
                <a:solidFill>
                  <a:schemeClr val="tx1"/>
                </a:solidFill>
                <a:effectLst/>
                <a:latin typeface="Titillium Web"/>
                <a:ea typeface="Aptos" panose="020B0004020202020204" pitchFamily="34" charset="0"/>
                <a:cs typeface="Times New Roman"/>
              </a:rPr>
              <a:t>.com</a:t>
            </a:r>
            <a:endParaRPr lang="it-IT" sz="600" b="1" kern="100">
              <a:solidFill>
                <a:schemeClr val="tx1"/>
              </a:solidFill>
              <a:effectLst/>
              <a:latin typeface="Titillium Web"/>
              <a:ea typeface="Aptos" panose="020B0004020202020204" pitchFamily="34" charset="0"/>
              <a:cs typeface="Times New Roman"/>
            </a:endParaRPr>
          </a:p>
          <a:p>
            <a:pPr algn="ctr">
              <a:lnSpc>
                <a:spcPct val="107000"/>
              </a:lnSpc>
              <a:spcAft>
                <a:spcPts val="800"/>
              </a:spcAft>
              <a:buNone/>
            </a:pPr>
            <a:endParaRPr lang="it-IT" sz="1100" kern="100">
              <a:effectLst/>
              <a:ea typeface="Aptos" panose="020B0004020202020204" pitchFamily="34" charset="0"/>
              <a:cs typeface="Times New Roman" panose="02020603050405020304" pitchFamily="18" charset="0"/>
            </a:endParaRPr>
          </a:p>
        </p:txBody>
      </p:sp>
      <p:sp>
        <p:nvSpPr>
          <p:cNvPr id="1044" name="Textfeld 1043">
            <a:extLst>
              <a:ext uri="{FF2B5EF4-FFF2-40B4-BE49-F238E27FC236}">
                <a16:creationId xmlns:a16="http://schemas.microsoft.com/office/drawing/2014/main" id="{B53B9690-84A7-50AA-443C-5C359297BB9A}"/>
              </a:ext>
            </a:extLst>
          </p:cNvPr>
          <p:cNvSpPr txBox="1"/>
          <p:nvPr/>
        </p:nvSpPr>
        <p:spPr>
          <a:xfrm>
            <a:off x="232173" y="6430358"/>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5</a:t>
            </a:r>
          </a:p>
        </p:txBody>
      </p:sp>
      <p:sp>
        <p:nvSpPr>
          <p:cNvPr id="1045" name="Textfeld 1044">
            <a:extLst>
              <a:ext uri="{FF2B5EF4-FFF2-40B4-BE49-F238E27FC236}">
                <a16:creationId xmlns:a16="http://schemas.microsoft.com/office/drawing/2014/main" id="{4DB06A63-8C1C-393F-92F3-24B5DEA4C63F}"/>
              </a:ext>
            </a:extLst>
          </p:cNvPr>
          <p:cNvSpPr txBox="1"/>
          <p:nvPr/>
        </p:nvSpPr>
        <p:spPr>
          <a:xfrm>
            <a:off x="592596" y="6445767"/>
            <a:ext cx="6550046" cy="261610"/>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Klicken Sie hier, um den Antrag weiter auszufüllen.</a:t>
            </a:r>
          </a:p>
        </p:txBody>
      </p:sp>
      <p:sp>
        <p:nvSpPr>
          <p:cNvPr id="5" name="Textfeld 4">
            <a:extLst>
              <a:ext uri="{FF2B5EF4-FFF2-40B4-BE49-F238E27FC236}">
                <a16:creationId xmlns:a16="http://schemas.microsoft.com/office/drawing/2014/main" id="{5ED31505-6911-E540-69A3-8DB08AD3A231}"/>
              </a:ext>
            </a:extLst>
          </p:cNvPr>
          <p:cNvSpPr txBox="1"/>
          <p:nvPr/>
        </p:nvSpPr>
        <p:spPr>
          <a:xfrm>
            <a:off x="7916201" y="3224530"/>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4</a:t>
            </a:r>
          </a:p>
        </p:txBody>
      </p:sp>
      <p:sp>
        <p:nvSpPr>
          <p:cNvPr id="9" name="Textfeld 8">
            <a:extLst>
              <a:ext uri="{FF2B5EF4-FFF2-40B4-BE49-F238E27FC236}">
                <a16:creationId xmlns:a16="http://schemas.microsoft.com/office/drawing/2014/main" id="{18F5A910-9B28-893B-BB45-709C0143C2E1}"/>
              </a:ext>
            </a:extLst>
          </p:cNvPr>
          <p:cNvSpPr txBox="1"/>
          <p:nvPr/>
        </p:nvSpPr>
        <p:spPr>
          <a:xfrm>
            <a:off x="7635060" y="5282262"/>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5</a:t>
            </a:r>
          </a:p>
        </p:txBody>
      </p:sp>
      <p:sp>
        <p:nvSpPr>
          <p:cNvPr id="10" name="Ellipse 26636">
            <a:extLst>
              <a:ext uri="{FF2B5EF4-FFF2-40B4-BE49-F238E27FC236}">
                <a16:creationId xmlns:a16="http://schemas.microsoft.com/office/drawing/2014/main" id="{A924B0F4-B98E-5FE9-DBCA-7E48779A9DA2}"/>
              </a:ext>
            </a:extLst>
          </p:cNvPr>
          <p:cNvSpPr/>
          <p:nvPr/>
        </p:nvSpPr>
        <p:spPr bwMode="auto">
          <a:xfrm>
            <a:off x="7960733" y="5303302"/>
            <a:ext cx="1241291" cy="307777"/>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8" name="Textfeld 7">
            <a:extLst>
              <a:ext uri="{FF2B5EF4-FFF2-40B4-BE49-F238E27FC236}">
                <a16:creationId xmlns:a16="http://schemas.microsoft.com/office/drawing/2014/main" id="{7D1153AA-803E-9E91-C000-19AC42F753B7}"/>
              </a:ext>
            </a:extLst>
          </p:cNvPr>
          <p:cNvSpPr txBox="1"/>
          <p:nvPr/>
        </p:nvSpPr>
        <p:spPr>
          <a:xfrm>
            <a:off x="479467" y="351047"/>
            <a:ext cx="7886700" cy="400110"/>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algn="ctr"/>
            <a:r>
              <a:rPr lang="de-DE" sz="2000">
                <a:latin typeface="Calibri" panose="020F0502020204030204" pitchFamily="34" charset="0"/>
                <a:cs typeface="Calibri" panose="020F0502020204030204" pitchFamily="34" charset="0"/>
              </a:rPr>
              <a:t> Bilanzhinterlegung – Eingabe der </a:t>
            </a:r>
            <a:r>
              <a:rPr lang="de-DE" sz="2000" b="1">
                <a:latin typeface="Calibri" panose="020F0502020204030204" pitchFamily="34" charset="0"/>
                <a:cs typeface="Calibri" panose="020F0502020204030204" pitchFamily="34" charset="0"/>
              </a:rPr>
              <a:t>Kerndaten</a:t>
            </a:r>
          </a:p>
        </p:txBody>
      </p:sp>
      <p:sp>
        <p:nvSpPr>
          <p:cNvPr id="7" name="Rechteck 6">
            <a:extLst>
              <a:ext uri="{FF2B5EF4-FFF2-40B4-BE49-F238E27FC236}">
                <a16:creationId xmlns:a16="http://schemas.microsoft.com/office/drawing/2014/main" id="{CD69D7BC-DBD2-EFDC-A9A5-BD87C21BE280}"/>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-80-</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68992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2EA15-9A4A-2012-8EE9-8F04EEC16409}"/>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1B195848-07B3-196B-B11F-B8177E1C1E70}"/>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26" name="Picture 2">
            <a:extLst>
              <a:ext uri="{FF2B5EF4-FFF2-40B4-BE49-F238E27FC236}">
                <a16:creationId xmlns:a16="http://schemas.microsoft.com/office/drawing/2014/main" id="{4799FBC6-9595-0E9C-BFEF-A5404EF376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a:extLst>
              <a:ext uri="{FF2B5EF4-FFF2-40B4-BE49-F238E27FC236}">
                <a16:creationId xmlns:a16="http://schemas.microsoft.com/office/drawing/2014/main" id="{1E73D165-0A65-7C65-5A34-9862221986EB}"/>
              </a:ext>
            </a:extLst>
          </p:cNvPr>
          <p:cNvPicPr>
            <a:picLocks noChangeAspect="1"/>
          </p:cNvPicPr>
          <p:nvPr/>
        </p:nvPicPr>
        <p:blipFill>
          <a:blip r:embed="rId3"/>
          <a:srcRect r="14668"/>
          <a:stretch>
            <a:fillRect/>
          </a:stretch>
        </p:blipFill>
        <p:spPr>
          <a:xfrm>
            <a:off x="19802" y="1243671"/>
            <a:ext cx="9124198" cy="3686177"/>
          </a:xfrm>
          <a:prstGeom prst="rect">
            <a:avLst/>
          </a:prstGeom>
        </p:spPr>
      </p:pic>
      <p:sp>
        <p:nvSpPr>
          <p:cNvPr id="13" name="Textfeld 12">
            <a:extLst>
              <a:ext uri="{FF2B5EF4-FFF2-40B4-BE49-F238E27FC236}">
                <a16:creationId xmlns:a16="http://schemas.microsoft.com/office/drawing/2014/main" id="{0EA32D13-8A9E-3E8A-8AFD-31B3B51FDE45}"/>
              </a:ext>
            </a:extLst>
          </p:cNvPr>
          <p:cNvSpPr txBox="1"/>
          <p:nvPr/>
        </p:nvSpPr>
        <p:spPr>
          <a:xfrm>
            <a:off x="3448616" y="2145611"/>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6</a:t>
            </a:r>
          </a:p>
        </p:txBody>
      </p:sp>
      <p:pic>
        <p:nvPicPr>
          <p:cNvPr id="14" name="Grafik 13">
            <a:extLst>
              <a:ext uri="{FF2B5EF4-FFF2-40B4-BE49-F238E27FC236}">
                <a16:creationId xmlns:a16="http://schemas.microsoft.com/office/drawing/2014/main" id="{7D106905-5FD9-E6A9-4051-883DC37783D9}"/>
              </a:ext>
            </a:extLst>
          </p:cNvPr>
          <p:cNvPicPr>
            <a:picLocks noChangeAspect="1"/>
          </p:cNvPicPr>
          <p:nvPr/>
        </p:nvPicPr>
        <p:blipFill>
          <a:blip r:embed="rId3"/>
          <a:srcRect l="85354" t="4352" r="940" b="2944"/>
          <a:stretch>
            <a:fillRect/>
          </a:stretch>
        </p:blipFill>
        <p:spPr>
          <a:xfrm>
            <a:off x="7698377" y="1417326"/>
            <a:ext cx="1454332" cy="3391120"/>
          </a:xfrm>
          <a:prstGeom prst="rect">
            <a:avLst/>
          </a:prstGeom>
        </p:spPr>
      </p:pic>
      <p:sp>
        <p:nvSpPr>
          <p:cNvPr id="15" name="Textfeld 14">
            <a:extLst>
              <a:ext uri="{FF2B5EF4-FFF2-40B4-BE49-F238E27FC236}">
                <a16:creationId xmlns:a16="http://schemas.microsoft.com/office/drawing/2014/main" id="{B240277C-8D9F-7C7E-55EA-6417E57E82C0}"/>
              </a:ext>
            </a:extLst>
          </p:cNvPr>
          <p:cNvSpPr txBox="1"/>
          <p:nvPr/>
        </p:nvSpPr>
        <p:spPr>
          <a:xfrm>
            <a:off x="811538" y="5178734"/>
            <a:ext cx="3738536" cy="261610"/>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Sie befinden sich auf der </a:t>
            </a:r>
            <a:r>
              <a:rPr lang="de-DE" sz="1100" b="1">
                <a:solidFill>
                  <a:srgbClr val="C00000"/>
                </a:solidFill>
                <a:latin typeface="Calibri" panose="020F0502020204030204" pitchFamily="34" charset="0"/>
                <a:cs typeface="Calibri" panose="020F0502020204030204" pitchFamily="34" charset="0"/>
              </a:rPr>
              <a:t>Seite </a:t>
            </a:r>
            <a:r>
              <a:rPr lang="de-DE" sz="1100">
                <a:solidFill>
                  <a:srgbClr val="C00000"/>
                </a:solidFill>
                <a:latin typeface="Calibri" panose="020F0502020204030204" pitchFamily="34" charset="0"/>
                <a:cs typeface="Calibri" panose="020F0502020204030204" pitchFamily="34" charset="0"/>
              </a:rPr>
              <a:t>„</a:t>
            </a:r>
            <a:r>
              <a:rPr lang="de-DE" sz="1100" b="1">
                <a:solidFill>
                  <a:srgbClr val="C00000"/>
                </a:solidFill>
                <a:latin typeface="Calibri" panose="020F0502020204030204" pitchFamily="34" charset="0"/>
                <a:cs typeface="Calibri" panose="020F0502020204030204" pitchFamily="34" charset="0"/>
              </a:rPr>
              <a:t>Anhänge</a:t>
            </a:r>
            <a:r>
              <a:rPr lang="de-DE" sz="1100">
                <a:solidFill>
                  <a:srgbClr val="C00000"/>
                </a:solidFill>
                <a:latin typeface="Calibri" panose="020F0502020204030204" pitchFamily="34" charset="0"/>
                <a:cs typeface="Calibri" panose="020F0502020204030204" pitchFamily="34" charset="0"/>
              </a:rPr>
              <a:t>“</a:t>
            </a:r>
            <a:r>
              <a:rPr lang="de-DE" sz="1100">
                <a:latin typeface="Calibri" panose="020F0502020204030204" pitchFamily="34" charset="0"/>
                <a:cs typeface="Calibri" panose="020F0502020204030204" pitchFamily="34" charset="0"/>
              </a:rPr>
              <a:t>.</a:t>
            </a:r>
          </a:p>
        </p:txBody>
      </p:sp>
      <p:sp>
        <p:nvSpPr>
          <p:cNvPr id="16" name="Textfeld 15">
            <a:extLst>
              <a:ext uri="{FF2B5EF4-FFF2-40B4-BE49-F238E27FC236}">
                <a16:creationId xmlns:a16="http://schemas.microsoft.com/office/drawing/2014/main" id="{E3AA4EBB-2073-9303-7EEA-270CA187466C}"/>
              </a:ext>
            </a:extLst>
          </p:cNvPr>
          <p:cNvSpPr txBox="1"/>
          <p:nvPr/>
        </p:nvSpPr>
        <p:spPr>
          <a:xfrm>
            <a:off x="456603" y="5155650"/>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6</a:t>
            </a:r>
          </a:p>
        </p:txBody>
      </p:sp>
      <p:sp>
        <p:nvSpPr>
          <p:cNvPr id="17" name="Textfeld 16">
            <a:extLst>
              <a:ext uri="{FF2B5EF4-FFF2-40B4-BE49-F238E27FC236}">
                <a16:creationId xmlns:a16="http://schemas.microsoft.com/office/drawing/2014/main" id="{ADD70048-E223-3F67-84CB-EDD5D3E5F2D8}"/>
              </a:ext>
            </a:extLst>
          </p:cNvPr>
          <p:cNvSpPr txBox="1"/>
          <p:nvPr/>
        </p:nvSpPr>
        <p:spPr>
          <a:xfrm>
            <a:off x="456603" y="5614329"/>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7</a:t>
            </a:r>
          </a:p>
        </p:txBody>
      </p:sp>
      <p:sp>
        <p:nvSpPr>
          <p:cNvPr id="18" name="Textfeld 17">
            <a:extLst>
              <a:ext uri="{FF2B5EF4-FFF2-40B4-BE49-F238E27FC236}">
                <a16:creationId xmlns:a16="http://schemas.microsoft.com/office/drawing/2014/main" id="{533E8575-4187-F01D-C928-6B4ADEC62C0E}"/>
              </a:ext>
            </a:extLst>
          </p:cNvPr>
          <p:cNvSpPr txBox="1"/>
          <p:nvPr/>
        </p:nvSpPr>
        <p:spPr>
          <a:xfrm>
            <a:off x="810811" y="5618300"/>
            <a:ext cx="7116736" cy="430887"/>
          </a:xfrm>
          <a:prstGeom prst="rect">
            <a:avLst/>
          </a:prstGeom>
          <a:solidFill>
            <a:srgbClr val="FFFFCC"/>
          </a:solidFill>
        </p:spPr>
        <p:txBody>
          <a:bodyPr wrap="square" lIns="91440" tIns="45720" rIns="91440" bIns="45720" rtlCol="0" anchor="t">
            <a:spAutoFit/>
          </a:bodyPr>
          <a:lstStyle/>
          <a:p>
            <a:r>
              <a:rPr lang="de-DE" sz="1100">
                <a:latin typeface="Calibri"/>
                <a:ea typeface="Calibri"/>
                <a:cs typeface="Calibri"/>
              </a:rPr>
              <a:t>Klicken Sie hier, um die Bilanzdokumente, inklusive eventueller </a:t>
            </a:r>
            <a:r>
              <a:rPr lang="de-DE" sz="1100" err="1">
                <a:latin typeface="Calibri"/>
                <a:ea typeface="Calibri"/>
                <a:cs typeface="Calibri"/>
              </a:rPr>
              <a:t>Fundraisingberichte</a:t>
            </a:r>
            <a:r>
              <a:rPr lang="de-DE" sz="1100">
                <a:latin typeface="Calibri"/>
                <a:ea typeface="Calibri"/>
                <a:cs typeface="Calibri"/>
              </a:rPr>
              <a:t> usw., hochzuladen.</a:t>
            </a:r>
            <a:endParaRPr lang="de-DE" sz="1100">
              <a:latin typeface="Calibri" panose="020F0502020204030204" pitchFamily="34" charset="0"/>
              <a:ea typeface="Calibri" panose="020F0502020204030204" pitchFamily="34" charset="0"/>
              <a:cs typeface="Calibri" panose="020F0502020204030204" pitchFamily="34" charset="0"/>
            </a:endParaRPr>
          </a:p>
          <a:p>
            <a:r>
              <a:rPr lang="de-DE" sz="1100">
                <a:latin typeface="Calibri"/>
                <a:ea typeface="Calibri"/>
                <a:cs typeface="Calibri"/>
              </a:rPr>
              <a:t>Diese müssen nicht digital unterschrieben werden.</a:t>
            </a:r>
            <a:endParaRPr lang="de-DE" sz="1100">
              <a:latin typeface="Calibri" panose="020F0502020204030204" pitchFamily="34" charset="0"/>
              <a:ea typeface="Calibri"/>
              <a:cs typeface="Calibri" panose="020F0502020204030204" pitchFamily="34" charset="0"/>
            </a:endParaRPr>
          </a:p>
        </p:txBody>
      </p:sp>
      <p:sp>
        <p:nvSpPr>
          <p:cNvPr id="19" name="Ellipse 26636">
            <a:extLst>
              <a:ext uri="{FF2B5EF4-FFF2-40B4-BE49-F238E27FC236}">
                <a16:creationId xmlns:a16="http://schemas.microsoft.com/office/drawing/2014/main" id="{2B7D2DCD-6C27-2AFE-F831-460F4FAC69F2}"/>
              </a:ext>
            </a:extLst>
          </p:cNvPr>
          <p:cNvSpPr/>
          <p:nvPr/>
        </p:nvSpPr>
        <p:spPr bwMode="auto">
          <a:xfrm>
            <a:off x="7925617" y="4031016"/>
            <a:ext cx="1146327" cy="307777"/>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0" name="Textfeld 19">
            <a:extLst>
              <a:ext uri="{FF2B5EF4-FFF2-40B4-BE49-F238E27FC236}">
                <a16:creationId xmlns:a16="http://schemas.microsoft.com/office/drawing/2014/main" id="{9C264EA0-F27F-DCC9-C8F5-2D7D7182DACA}"/>
              </a:ext>
            </a:extLst>
          </p:cNvPr>
          <p:cNvSpPr txBox="1"/>
          <p:nvPr/>
        </p:nvSpPr>
        <p:spPr>
          <a:xfrm>
            <a:off x="7619996" y="4013598"/>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7</a:t>
            </a:r>
          </a:p>
        </p:txBody>
      </p:sp>
      <p:pic>
        <p:nvPicPr>
          <p:cNvPr id="23" name="Grafik 22">
            <a:extLst>
              <a:ext uri="{FF2B5EF4-FFF2-40B4-BE49-F238E27FC236}">
                <a16:creationId xmlns:a16="http://schemas.microsoft.com/office/drawing/2014/main" id="{8DA1280E-9BCA-C1D8-6DFB-8D0C3C5869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8030" y="2085749"/>
            <a:ext cx="1015223" cy="441401"/>
          </a:xfrm>
          <a:prstGeom prst="rect">
            <a:avLst/>
          </a:prstGeom>
          <a:ln w="38100" cap="sq">
            <a:solidFill>
              <a:srgbClr val="0066CC"/>
            </a:solidFill>
            <a:prstDash val="solid"/>
            <a:miter lim="800000"/>
          </a:ln>
          <a:effectLst>
            <a:outerShdw blurRad="50800" dist="38100" dir="2700000" algn="tl" rotWithShape="0">
              <a:srgbClr val="000000">
                <a:alpha val="43000"/>
              </a:srgbClr>
            </a:outerShdw>
          </a:effectLst>
        </p:spPr>
      </p:pic>
      <p:sp>
        <p:nvSpPr>
          <p:cNvPr id="24" name="Rechteck 23">
            <a:extLst>
              <a:ext uri="{FF2B5EF4-FFF2-40B4-BE49-F238E27FC236}">
                <a16:creationId xmlns:a16="http://schemas.microsoft.com/office/drawing/2014/main" id="{856F04EB-DBE0-8DEF-DD37-EDA7BBFD68F4}"/>
              </a:ext>
            </a:extLst>
          </p:cNvPr>
          <p:cNvSpPr/>
          <p:nvPr/>
        </p:nvSpPr>
        <p:spPr>
          <a:xfrm>
            <a:off x="404348" y="1739233"/>
            <a:ext cx="5369431" cy="18322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800" b="1"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123456910 - MEIN VEREIN EO</a:t>
            </a:r>
            <a:endParaRPr lang="it-IT" sz="1200" b="1" kern="100">
              <a:solidFill>
                <a:schemeClr val="tx1"/>
              </a:solidFill>
              <a:effectLst/>
              <a:ea typeface="Aptos" panose="020B0004020202020204" pitchFamily="34" charset="0"/>
              <a:cs typeface="Times New Roman" panose="02020603050405020304" pitchFamily="18" charset="0"/>
            </a:endParaRPr>
          </a:p>
        </p:txBody>
      </p:sp>
      <p:sp>
        <p:nvSpPr>
          <p:cNvPr id="25" name="Rechteck 24">
            <a:extLst>
              <a:ext uri="{FF2B5EF4-FFF2-40B4-BE49-F238E27FC236}">
                <a16:creationId xmlns:a16="http://schemas.microsoft.com/office/drawing/2014/main" id="{22642B55-C57B-5025-C926-239236428554}"/>
              </a:ext>
            </a:extLst>
          </p:cNvPr>
          <p:cNvSpPr/>
          <p:nvPr/>
        </p:nvSpPr>
        <p:spPr>
          <a:xfrm>
            <a:off x="414779" y="1558561"/>
            <a:ext cx="1667878" cy="17196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800" b="1"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TSFO-06_0012345678 - Depot</a:t>
            </a:r>
            <a:endParaRPr lang="it-IT" sz="1200" b="1" kern="100">
              <a:solidFill>
                <a:schemeClr val="tx1"/>
              </a:solidFill>
              <a:effectLst/>
              <a:ea typeface="Aptos" panose="020B0004020202020204" pitchFamily="34" charset="0"/>
              <a:cs typeface="Times New Roman" panose="02020603050405020304" pitchFamily="18" charset="0"/>
            </a:endParaRPr>
          </a:p>
        </p:txBody>
      </p:sp>
      <p:sp>
        <p:nvSpPr>
          <p:cNvPr id="3" name="Textfeld 2">
            <a:extLst>
              <a:ext uri="{FF2B5EF4-FFF2-40B4-BE49-F238E27FC236}">
                <a16:creationId xmlns:a16="http://schemas.microsoft.com/office/drawing/2014/main" id="{2C71A848-A591-FFDB-EBA5-EE120931DFED}"/>
              </a:ext>
            </a:extLst>
          </p:cNvPr>
          <p:cNvSpPr txBox="1"/>
          <p:nvPr/>
        </p:nvSpPr>
        <p:spPr>
          <a:xfrm>
            <a:off x="479467" y="351047"/>
            <a:ext cx="7886700" cy="400110"/>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algn="ctr"/>
            <a:r>
              <a:rPr lang="de-DE" sz="2000">
                <a:latin typeface="Calibri" panose="020F0502020204030204" pitchFamily="34" charset="0"/>
                <a:cs typeface="Calibri" panose="020F0502020204030204" pitchFamily="34" charset="0"/>
              </a:rPr>
              <a:t> Bilanzhinterlegung – </a:t>
            </a:r>
            <a:r>
              <a:rPr lang="de-DE" sz="2000" b="1">
                <a:latin typeface="Calibri" panose="020F0502020204030204" pitchFamily="34" charset="0"/>
                <a:cs typeface="Calibri" panose="020F0502020204030204" pitchFamily="34" charset="0"/>
              </a:rPr>
              <a:t>Hochladen von Anhängen</a:t>
            </a:r>
          </a:p>
        </p:txBody>
      </p:sp>
      <p:sp>
        <p:nvSpPr>
          <p:cNvPr id="5" name="Rechteck 4">
            <a:extLst>
              <a:ext uri="{FF2B5EF4-FFF2-40B4-BE49-F238E27FC236}">
                <a16:creationId xmlns:a16="http://schemas.microsoft.com/office/drawing/2014/main" id="{929BB58F-3292-A8F8-B503-B7655D20066A}"/>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-81-</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92473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CD4BD-2F5B-A1CB-0473-85463BA71CD0}"/>
            </a:ext>
          </a:extLst>
        </p:cNvPr>
        <p:cNvGrpSpPr/>
        <p:nvPr/>
      </p:nvGrpSpPr>
      <p:grpSpPr>
        <a:xfrm>
          <a:off x="0" y="0"/>
          <a:ext cx="0" cy="0"/>
          <a:chOff x="0" y="0"/>
          <a:chExt cx="0" cy="0"/>
        </a:xfrm>
      </p:grpSpPr>
      <p:pic>
        <p:nvPicPr>
          <p:cNvPr id="14" name="Grafik 13" descr="Ein Bild, das Text, Screenshot, Software enthält.&#10;&#10;KI-generierte Inhalte können fehlerhaft sein.">
            <a:extLst>
              <a:ext uri="{FF2B5EF4-FFF2-40B4-BE49-F238E27FC236}">
                <a16:creationId xmlns:a16="http://schemas.microsoft.com/office/drawing/2014/main" id="{B627FF4F-5B21-91EE-07DB-04749EEC41F0}"/>
              </a:ext>
            </a:extLst>
          </p:cNvPr>
          <p:cNvPicPr>
            <a:picLocks noChangeAspect="1"/>
          </p:cNvPicPr>
          <p:nvPr/>
        </p:nvPicPr>
        <p:blipFill>
          <a:blip r:embed="rId2"/>
          <a:stretch>
            <a:fillRect/>
          </a:stretch>
        </p:blipFill>
        <p:spPr>
          <a:xfrm>
            <a:off x="4784172" y="1470520"/>
            <a:ext cx="3686305" cy="2493677"/>
          </a:xfrm>
          <a:prstGeom prst="rect">
            <a:avLst/>
          </a:prstGeom>
        </p:spPr>
      </p:pic>
      <p:pic>
        <p:nvPicPr>
          <p:cNvPr id="6" name="Grafik 5" descr="Ein Bild, das Text, Screenshot, Schrift enthält.&#10;&#10;KI-generierte Inhalte können fehlerhaft sein.">
            <a:extLst>
              <a:ext uri="{FF2B5EF4-FFF2-40B4-BE49-F238E27FC236}">
                <a16:creationId xmlns:a16="http://schemas.microsoft.com/office/drawing/2014/main" id="{7319F0F2-1603-D62A-2792-A07498C62B6F}"/>
              </a:ext>
            </a:extLst>
          </p:cNvPr>
          <p:cNvPicPr>
            <a:picLocks noChangeAspect="1"/>
          </p:cNvPicPr>
          <p:nvPr/>
        </p:nvPicPr>
        <p:blipFill>
          <a:blip r:embed="rId3"/>
          <a:stretch>
            <a:fillRect/>
          </a:stretch>
        </p:blipFill>
        <p:spPr>
          <a:xfrm>
            <a:off x="619940" y="1461812"/>
            <a:ext cx="3738535" cy="2516723"/>
          </a:xfrm>
          <a:prstGeom prst="rect">
            <a:avLst/>
          </a:prstGeom>
        </p:spPr>
      </p:pic>
      <p:sp>
        <p:nvSpPr>
          <p:cNvPr id="2" name="Rechteck 1">
            <a:extLst>
              <a:ext uri="{FF2B5EF4-FFF2-40B4-BE49-F238E27FC236}">
                <a16:creationId xmlns:a16="http://schemas.microsoft.com/office/drawing/2014/main" id="{9D3B9551-040C-485F-9C8D-B30D700E19CB}"/>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26" name="Picture 2">
            <a:extLst>
              <a:ext uri="{FF2B5EF4-FFF2-40B4-BE49-F238E27FC236}">
                <a16:creationId xmlns:a16="http://schemas.microsoft.com/office/drawing/2014/main" id="{6C05B857-1550-5B10-2725-1111F3D089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F858F9EF-B89B-B045-9911-033A21727EB7}"/>
              </a:ext>
            </a:extLst>
          </p:cNvPr>
          <p:cNvSpPr txBox="1"/>
          <p:nvPr/>
        </p:nvSpPr>
        <p:spPr>
          <a:xfrm>
            <a:off x="776702" y="4482046"/>
            <a:ext cx="3738536" cy="938719"/>
          </a:xfrm>
          <a:prstGeom prst="rect">
            <a:avLst/>
          </a:prstGeom>
          <a:solidFill>
            <a:srgbClr val="FFFFCC"/>
          </a:solidFill>
        </p:spPr>
        <p:txBody>
          <a:bodyPr wrap="square" lIns="91440" tIns="45720" rIns="91440" bIns="45720" rtlCol="0" anchor="t">
            <a:spAutoFit/>
          </a:bodyPr>
          <a:lstStyle/>
          <a:p>
            <a:r>
              <a:rPr lang="de-DE" sz="1100">
                <a:latin typeface="Calibri"/>
                <a:ea typeface="Calibri"/>
                <a:cs typeface="Calibri"/>
              </a:rPr>
              <a:t>Wählen Sie hier bitte den Dokumententyp „</a:t>
            </a:r>
            <a:r>
              <a:rPr lang="de-DE" sz="1100" b="1">
                <a:solidFill>
                  <a:srgbClr val="C00000"/>
                </a:solidFill>
                <a:latin typeface="Calibri"/>
                <a:ea typeface="Calibri"/>
                <a:cs typeface="Calibri"/>
              </a:rPr>
              <a:t>Jahresabschluss</a:t>
            </a:r>
            <a:r>
              <a:rPr lang="de-DE" sz="1100">
                <a:latin typeface="Calibri"/>
                <a:ea typeface="Calibri"/>
                <a:cs typeface="Calibri"/>
              </a:rPr>
              <a:t>“</a:t>
            </a:r>
            <a:endParaRPr lang="de-DE" sz="1100">
              <a:latin typeface="Calibri" panose="020F0502020204030204" pitchFamily="34" charset="0"/>
              <a:cs typeface="Calibri" panose="020F0502020204030204" pitchFamily="34" charset="0"/>
            </a:endParaRPr>
          </a:p>
          <a:p>
            <a:r>
              <a:rPr lang="de-DE" sz="1100">
                <a:latin typeface="Calibri"/>
                <a:ea typeface="Calibri"/>
                <a:cs typeface="Calibri"/>
              </a:rPr>
              <a:t>für die Bilanzmodelle A, B, C, D, E und für die eventuellen </a:t>
            </a:r>
            <a:r>
              <a:rPr lang="de-DE" sz="1100" err="1">
                <a:latin typeface="Calibri"/>
                <a:ea typeface="Calibri"/>
                <a:cs typeface="Calibri"/>
              </a:rPr>
              <a:t>Fundraisingberichte</a:t>
            </a:r>
            <a:r>
              <a:rPr lang="de-DE" sz="1100">
                <a:latin typeface="Calibri"/>
                <a:ea typeface="Calibri"/>
                <a:cs typeface="Calibri"/>
              </a:rPr>
              <a:t> aus.</a:t>
            </a:r>
            <a:endParaRPr lang="de-DE" sz="1100">
              <a:latin typeface="Calibri" panose="020F0502020204030204" pitchFamily="34" charset="0"/>
              <a:ea typeface="Calibri"/>
              <a:cs typeface="Calibri" panose="020F0502020204030204" pitchFamily="34" charset="0"/>
            </a:endParaRPr>
          </a:p>
          <a:p>
            <a:r>
              <a:rPr lang="de-DE" sz="1100">
                <a:latin typeface="Calibri"/>
                <a:ea typeface="Calibri"/>
                <a:cs typeface="Calibri"/>
              </a:rPr>
              <a:t>Für eventuelle Berichte des Kontrollorgans, die Sozialbilanz usw. wählen Sie bitte den passenden Dokumententyp aus.</a:t>
            </a:r>
            <a:endParaRPr lang="de-DE" sz="1100">
              <a:latin typeface="Calibri" panose="020F0502020204030204" pitchFamily="34" charset="0"/>
              <a:ea typeface="Calibri"/>
              <a:cs typeface="Calibri" panose="020F0502020204030204" pitchFamily="34" charset="0"/>
            </a:endParaRPr>
          </a:p>
        </p:txBody>
      </p:sp>
      <p:sp>
        <p:nvSpPr>
          <p:cNvPr id="13" name="Textfeld 12">
            <a:extLst>
              <a:ext uri="{FF2B5EF4-FFF2-40B4-BE49-F238E27FC236}">
                <a16:creationId xmlns:a16="http://schemas.microsoft.com/office/drawing/2014/main" id="{181EA4FD-5560-AF59-C483-8BD8525CFD1F}"/>
              </a:ext>
            </a:extLst>
          </p:cNvPr>
          <p:cNvSpPr txBox="1"/>
          <p:nvPr/>
        </p:nvSpPr>
        <p:spPr>
          <a:xfrm>
            <a:off x="456603" y="4458962"/>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8</a:t>
            </a:r>
          </a:p>
        </p:txBody>
      </p:sp>
      <p:sp>
        <p:nvSpPr>
          <p:cNvPr id="21" name="Textfeld 20">
            <a:extLst>
              <a:ext uri="{FF2B5EF4-FFF2-40B4-BE49-F238E27FC236}">
                <a16:creationId xmlns:a16="http://schemas.microsoft.com/office/drawing/2014/main" id="{353CC1C2-38EB-F4A8-5B7E-82A5C8E2E404}"/>
              </a:ext>
            </a:extLst>
          </p:cNvPr>
          <p:cNvSpPr txBox="1"/>
          <p:nvPr/>
        </p:nvSpPr>
        <p:spPr>
          <a:xfrm>
            <a:off x="447078" y="5695427"/>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9</a:t>
            </a:r>
          </a:p>
        </p:txBody>
      </p:sp>
      <p:sp>
        <p:nvSpPr>
          <p:cNvPr id="22" name="Textfeld 21">
            <a:extLst>
              <a:ext uri="{FF2B5EF4-FFF2-40B4-BE49-F238E27FC236}">
                <a16:creationId xmlns:a16="http://schemas.microsoft.com/office/drawing/2014/main" id="{99617A1D-E1B6-61FE-820D-E6AD0273E468}"/>
              </a:ext>
            </a:extLst>
          </p:cNvPr>
          <p:cNvSpPr txBox="1"/>
          <p:nvPr/>
        </p:nvSpPr>
        <p:spPr>
          <a:xfrm>
            <a:off x="776702" y="5652920"/>
            <a:ext cx="3738536" cy="430887"/>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Klicken Sie hier, um das Bilanzdokument (</a:t>
            </a:r>
            <a:r>
              <a:rPr lang="de-DE" sz="1100" err="1">
                <a:latin typeface="Calibri" panose="020F0502020204030204" pitchFamily="34" charset="0"/>
                <a:cs typeface="Calibri" panose="020F0502020204030204" pitchFamily="34" charset="0"/>
              </a:rPr>
              <a:t>pdf</a:t>
            </a:r>
            <a:r>
              <a:rPr lang="de-DE" sz="1100">
                <a:latin typeface="Calibri" panose="020F0502020204030204" pitchFamily="34" charset="0"/>
                <a:cs typeface="Calibri" panose="020F0502020204030204" pitchFamily="34" charset="0"/>
              </a:rPr>
              <a:t>/A-Format) aus den Dokumenten auf Ihrem PC auszuwählen.</a:t>
            </a:r>
          </a:p>
        </p:txBody>
      </p:sp>
      <p:sp>
        <p:nvSpPr>
          <p:cNvPr id="23" name="Ellipse 26636">
            <a:extLst>
              <a:ext uri="{FF2B5EF4-FFF2-40B4-BE49-F238E27FC236}">
                <a16:creationId xmlns:a16="http://schemas.microsoft.com/office/drawing/2014/main" id="{30783732-C2F2-09FC-8FB9-771EEA56F3B5}"/>
              </a:ext>
            </a:extLst>
          </p:cNvPr>
          <p:cNvSpPr/>
          <p:nvPr/>
        </p:nvSpPr>
        <p:spPr bwMode="auto">
          <a:xfrm>
            <a:off x="714166" y="2049394"/>
            <a:ext cx="1837445" cy="525620"/>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4" name="Textfeld 23">
            <a:extLst>
              <a:ext uri="{FF2B5EF4-FFF2-40B4-BE49-F238E27FC236}">
                <a16:creationId xmlns:a16="http://schemas.microsoft.com/office/drawing/2014/main" id="{732D95C9-24F2-D30A-9A95-19A2540267F6}"/>
              </a:ext>
            </a:extLst>
          </p:cNvPr>
          <p:cNvSpPr txBox="1"/>
          <p:nvPr/>
        </p:nvSpPr>
        <p:spPr>
          <a:xfrm>
            <a:off x="287977" y="2081016"/>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8</a:t>
            </a:r>
          </a:p>
        </p:txBody>
      </p:sp>
      <p:sp>
        <p:nvSpPr>
          <p:cNvPr id="25" name="Ellipse 26636">
            <a:extLst>
              <a:ext uri="{FF2B5EF4-FFF2-40B4-BE49-F238E27FC236}">
                <a16:creationId xmlns:a16="http://schemas.microsoft.com/office/drawing/2014/main" id="{7D282FB5-6AE9-D27E-B730-23DD503BC05A}"/>
              </a:ext>
            </a:extLst>
          </p:cNvPr>
          <p:cNvSpPr/>
          <p:nvPr/>
        </p:nvSpPr>
        <p:spPr bwMode="auto">
          <a:xfrm>
            <a:off x="714167" y="2757537"/>
            <a:ext cx="1515228" cy="525620"/>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6" name="Textfeld 25">
            <a:extLst>
              <a:ext uri="{FF2B5EF4-FFF2-40B4-BE49-F238E27FC236}">
                <a16:creationId xmlns:a16="http://schemas.microsoft.com/office/drawing/2014/main" id="{56DBE7F0-8D81-8C29-CB5F-92380F54BD22}"/>
              </a:ext>
            </a:extLst>
          </p:cNvPr>
          <p:cNvSpPr txBox="1"/>
          <p:nvPr/>
        </p:nvSpPr>
        <p:spPr>
          <a:xfrm>
            <a:off x="325533" y="2911392"/>
            <a:ext cx="247294"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9</a:t>
            </a:r>
          </a:p>
        </p:txBody>
      </p:sp>
      <p:sp>
        <p:nvSpPr>
          <p:cNvPr id="28" name="Textfeld 27">
            <a:extLst>
              <a:ext uri="{FF2B5EF4-FFF2-40B4-BE49-F238E27FC236}">
                <a16:creationId xmlns:a16="http://schemas.microsoft.com/office/drawing/2014/main" id="{9FBFCFF7-2F42-7D33-18BA-BA69B8425037}"/>
              </a:ext>
            </a:extLst>
          </p:cNvPr>
          <p:cNvSpPr txBox="1"/>
          <p:nvPr/>
        </p:nvSpPr>
        <p:spPr>
          <a:xfrm>
            <a:off x="8111605" y="3777097"/>
            <a:ext cx="376290"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11</a:t>
            </a:r>
          </a:p>
        </p:txBody>
      </p:sp>
      <p:sp>
        <p:nvSpPr>
          <p:cNvPr id="29" name="Ellipse 26636">
            <a:extLst>
              <a:ext uri="{FF2B5EF4-FFF2-40B4-BE49-F238E27FC236}">
                <a16:creationId xmlns:a16="http://schemas.microsoft.com/office/drawing/2014/main" id="{3CB9D4C3-1C9E-47D8-0514-62760F11DF71}"/>
              </a:ext>
            </a:extLst>
          </p:cNvPr>
          <p:cNvSpPr/>
          <p:nvPr/>
        </p:nvSpPr>
        <p:spPr bwMode="auto">
          <a:xfrm>
            <a:off x="6170086" y="2844173"/>
            <a:ext cx="1837445" cy="525620"/>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7" name="Textfeld 26">
            <a:extLst>
              <a:ext uri="{FF2B5EF4-FFF2-40B4-BE49-F238E27FC236}">
                <a16:creationId xmlns:a16="http://schemas.microsoft.com/office/drawing/2014/main" id="{067D96F4-2C37-CAC4-5720-1D69D45F3D1E}"/>
              </a:ext>
            </a:extLst>
          </p:cNvPr>
          <p:cNvSpPr txBox="1"/>
          <p:nvPr/>
        </p:nvSpPr>
        <p:spPr>
          <a:xfrm>
            <a:off x="7883884" y="2603615"/>
            <a:ext cx="380550"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10</a:t>
            </a:r>
          </a:p>
        </p:txBody>
      </p:sp>
      <p:sp>
        <p:nvSpPr>
          <p:cNvPr id="30" name="Textfeld 29">
            <a:extLst>
              <a:ext uri="{FF2B5EF4-FFF2-40B4-BE49-F238E27FC236}">
                <a16:creationId xmlns:a16="http://schemas.microsoft.com/office/drawing/2014/main" id="{84EAAD2E-E85A-02FC-EF6B-A1B7434CB3B8}"/>
              </a:ext>
            </a:extLst>
          </p:cNvPr>
          <p:cNvSpPr txBox="1"/>
          <p:nvPr/>
        </p:nvSpPr>
        <p:spPr>
          <a:xfrm>
            <a:off x="5163984" y="4498654"/>
            <a:ext cx="2939343" cy="261610"/>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Hier sehen Sie das hochgeladene Dokument.</a:t>
            </a:r>
          </a:p>
        </p:txBody>
      </p:sp>
      <p:sp>
        <p:nvSpPr>
          <p:cNvPr id="31" name="Textfeld 30">
            <a:extLst>
              <a:ext uri="{FF2B5EF4-FFF2-40B4-BE49-F238E27FC236}">
                <a16:creationId xmlns:a16="http://schemas.microsoft.com/office/drawing/2014/main" id="{89A4E7C9-E4A8-8C89-7EE0-A79C9FBBDA51}"/>
              </a:ext>
            </a:extLst>
          </p:cNvPr>
          <p:cNvSpPr txBox="1"/>
          <p:nvPr/>
        </p:nvSpPr>
        <p:spPr>
          <a:xfrm>
            <a:off x="5155275" y="4928306"/>
            <a:ext cx="3402289" cy="430887"/>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Bestätigen Sie hier, dass Sie das ausgewählte Dokument hochladen möchten.</a:t>
            </a:r>
          </a:p>
        </p:txBody>
      </p:sp>
      <p:sp>
        <p:nvSpPr>
          <p:cNvPr id="1024" name="Textfeld 1023">
            <a:extLst>
              <a:ext uri="{FF2B5EF4-FFF2-40B4-BE49-F238E27FC236}">
                <a16:creationId xmlns:a16="http://schemas.microsoft.com/office/drawing/2014/main" id="{8A7204A8-1F9A-0663-748D-77148552BD4A}"/>
              </a:ext>
            </a:extLst>
          </p:cNvPr>
          <p:cNvSpPr txBox="1"/>
          <p:nvPr/>
        </p:nvSpPr>
        <p:spPr>
          <a:xfrm>
            <a:off x="4720047" y="4469905"/>
            <a:ext cx="374268"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10</a:t>
            </a:r>
          </a:p>
        </p:txBody>
      </p:sp>
      <p:sp>
        <p:nvSpPr>
          <p:cNvPr id="1025" name="Textfeld 1024">
            <a:extLst>
              <a:ext uri="{FF2B5EF4-FFF2-40B4-BE49-F238E27FC236}">
                <a16:creationId xmlns:a16="http://schemas.microsoft.com/office/drawing/2014/main" id="{23EEA622-8E0F-B0B6-40DD-28D836B828BC}"/>
              </a:ext>
            </a:extLst>
          </p:cNvPr>
          <p:cNvSpPr txBox="1"/>
          <p:nvPr/>
        </p:nvSpPr>
        <p:spPr>
          <a:xfrm>
            <a:off x="4717083" y="4949949"/>
            <a:ext cx="374268"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11</a:t>
            </a:r>
          </a:p>
        </p:txBody>
      </p:sp>
      <p:sp>
        <p:nvSpPr>
          <p:cNvPr id="1027" name="Ellipse 26636">
            <a:extLst>
              <a:ext uri="{FF2B5EF4-FFF2-40B4-BE49-F238E27FC236}">
                <a16:creationId xmlns:a16="http://schemas.microsoft.com/office/drawing/2014/main" id="{18D2256F-E7DF-8894-2A3F-172065F7F62A}"/>
              </a:ext>
            </a:extLst>
          </p:cNvPr>
          <p:cNvSpPr/>
          <p:nvPr/>
        </p:nvSpPr>
        <p:spPr bwMode="auto">
          <a:xfrm>
            <a:off x="7141028" y="3396651"/>
            <a:ext cx="1053740" cy="370243"/>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3" name="Textfeld 2">
            <a:extLst>
              <a:ext uri="{FF2B5EF4-FFF2-40B4-BE49-F238E27FC236}">
                <a16:creationId xmlns:a16="http://schemas.microsoft.com/office/drawing/2014/main" id="{97C2DE17-66F1-8B83-89BA-99423E17D64C}"/>
              </a:ext>
            </a:extLst>
          </p:cNvPr>
          <p:cNvSpPr txBox="1"/>
          <p:nvPr/>
        </p:nvSpPr>
        <p:spPr>
          <a:xfrm>
            <a:off x="479467" y="351047"/>
            <a:ext cx="7886700" cy="400110"/>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algn="ctr"/>
            <a:r>
              <a:rPr lang="de-DE" sz="2000">
                <a:latin typeface="Calibri" panose="020F0502020204030204" pitchFamily="34" charset="0"/>
                <a:cs typeface="Calibri" panose="020F0502020204030204" pitchFamily="34" charset="0"/>
              </a:rPr>
              <a:t> Bilanzhinterlegung – </a:t>
            </a:r>
            <a:r>
              <a:rPr lang="de-DE" sz="2000" b="1">
                <a:latin typeface="Calibri" panose="020F0502020204030204" pitchFamily="34" charset="0"/>
                <a:cs typeface="Calibri" panose="020F0502020204030204" pitchFamily="34" charset="0"/>
              </a:rPr>
              <a:t>Hochladen von Anhängen</a:t>
            </a:r>
          </a:p>
        </p:txBody>
      </p:sp>
      <p:sp>
        <p:nvSpPr>
          <p:cNvPr id="5" name="Textfeld 4">
            <a:extLst>
              <a:ext uri="{FF2B5EF4-FFF2-40B4-BE49-F238E27FC236}">
                <a16:creationId xmlns:a16="http://schemas.microsoft.com/office/drawing/2014/main" id="{0B55D94A-5DE8-3139-0745-93132B97E5FF}"/>
              </a:ext>
            </a:extLst>
          </p:cNvPr>
          <p:cNvSpPr txBox="1"/>
          <p:nvPr/>
        </p:nvSpPr>
        <p:spPr>
          <a:xfrm>
            <a:off x="743198" y="4450424"/>
            <a:ext cx="3738536" cy="938719"/>
          </a:xfrm>
          <a:prstGeom prst="rect">
            <a:avLst/>
          </a:prstGeom>
          <a:solidFill>
            <a:srgbClr val="FFFFCC"/>
          </a:solidFill>
        </p:spPr>
        <p:txBody>
          <a:bodyPr wrap="square" lIns="91440" tIns="45720" rIns="91440" bIns="45720" rtlCol="0" anchor="t">
            <a:spAutoFit/>
          </a:bodyPr>
          <a:lstStyle/>
          <a:p>
            <a:r>
              <a:rPr lang="de-DE" sz="1100">
                <a:latin typeface="Calibri"/>
                <a:ea typeface="Calibri"/>
                <a:cs typeface="Calibri"/>
              </a:rPr>
              <a:t>Wählen Sie hier bitte den Dokumententyp „</a:t>
            </a:r>
            <a:r>
              <a:rPr lang="de-DE" sz="1100" b="1">
                <a:solidFill>
                  <a:srgbClr val="C00000"/>
                </a:solidFill>
                <a:latin typeface="Calibri"/>
                <a:ea typeface="Calibri"/>
                <a:cs typeface="Calibri"/>
              </a:rPr>
              <a:t>Jahresabschluss</a:t>
            </a:r>
            <a:r>
              <a:rPr lang="de-DE" sz="1100">
                <a:latin typeface="Calibri"/>
                <a:ea typeface="Calibri"/>
                <a:cs typeface="Calibri"/>
              </a:rPr>
              <a:t>“</a:t>
            </a:r>
            <a:endParaRPr lang="de-DE" sz="1100">
              <a:latin typeface="Calibri" panose="020F0502020204030204" pitchFamily="34" charset="0"/>
              <a:cs typeface="Calibri" panose="020F0502020204030204" pitchFamily="34" charset="0"/>
            </a:endParaRPr>
          </a:p>
          <a:p>
            <a:r>
              <a:rPr lang="de-DE" sz="1100">
                <a:latin typeface="Calibri"/>
                <a:ea typeface="Calibri"/>
                <a:cs typeface="Calibri"/>
              </a:rPr>
              <a:t>für die Bilanzmodelle A, B, C, D, E und für die eventuellen </a:t>
            </a:r>
            <a:r>
              <a:rPr lang="de-DE" sz="1100" err="1">
                <a:latin typeface="Calibri"/>
                <a:ea typeface="Calibri"/>
                <a:cs typeface="Calibri"/>
              </a:rPr>
              <a:t>Fundraisingberichte</a:t>
            </a:r>
            <a:r>
              <a:rPr lang="de-DE" sz="1100">
                <a:latin typeface="Calibri"/>
                <a:ea typeface="Calibri"/>
                <a:cs typeface="Calibri"/>
              </a:rPr>
              <a:t> aus.</a:t>
            </a:r>
            <a:endParaRPr lang="de-DE" sz="1100">
              <a:latin typeface="Calibri" panose="020F0502020204030204" pitchFamily="34" charset="0"/>
              <a:ea typeface="Calibri"/>
              <a:cs typeface="Calibri" panose="020F0502020204030204" pitchFamily="34" charset="0"/>
            </a:endParaRPr>
          </a:p>
          <a:p>
            <a:r>
              <a:rPr lang="de-DE" sz="1100">
                <a:latin typeface="Calibri"/>
                <a:ea typeface="Calibri"/>
                <a:cs typeface="Calibri"/>
              </a:rPr>
              <a:t>Für eventuelle Berichte des Kontrollorgans, die Sozialbilanz usw. wählen Sie bitte den passenden Dokumententyp aus.</a:t>
            </a:r>
            <a:endParaRPr lang="de-DE" sz="1100">
              <a:latin typeface="Calibri" panose="020F0502020204030204" pitchFamily="34" charset="0"/>
              <a:ea typeface="Calibri"/>
              <a:cs typeface="Calibri" panose="020F0502020204030204" pitchFamily="34" charset="0"/>
            </a:endParaRPr>
          </a:p>
        </p:txBody>
      </p:sp>
      <p:sp>
        <p:nvSpPr>
          <p:cNvPr id="8" name="Textfeld 7">
            <a:extLst>
              <a:ext uri="{FF2B5EF4-FFF2-40B4-BE49-F238E27FC236}">
                <a16:creationId xmlns:a16="http://schemas.microsoft.com/office/drawing/2014/main" id="{40F96C86-A112-10EC-46DB-06BDDF936C1D}"/>
              </a:ext>
            </a:extLst>
          </p:cNvPr>
          <p:cNvSpPr txBox="1"/>
          <p:nvPr/>
        </p:nvSpPr>
        <p:spPr>
          <a:xfrm>
            <a:off x="743198" y="5621298"/>
            <a:ext cx="3738536" cy="430887"/>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Klicken Sie hier, um das Bilanzdokument (</a:t>
            </a:r>
            <a:r>
              <a:rPr lang="de-DE" sz="1100" err="1">
                <a:latin typeface="Calibri" panose="020F0502020204030204" pitchFamily="34" charset="0"/>
                <a:cs typeface="Calibri" panose="020F0502020204030204" pitchFamily="34" charset="0"/>
              </a:rPr>
              <a:t>pdf</a:t>
            </a:r>
            <a:r>
              <a:rPr lang="de-DE" sz="1100">
                <a:latin typeface="Calibri" panose="020F0502020204030204" pitchFamily="34" charset="0"/>
                <a:cs typeface="Calibri" panose="020F0502020204030204" pitchFamily="34" charset="0"/>
              </a:rPr>
              <a:t>/A-Format) aus den Dokumenten auf Ihrem PC auszuwählen.</a:t>
            </a:r>
          </a:p>
        </p:txBody>
      </p:sp>
      <p:sp>
        <p:nvSpPr>
          <p:cNvPr id="15" name="Textfeld 14">
            <a:extLst>
              <a:ext uri="{FF2B5EF4-FFF2-40B4-BE49-F238E27FC236}">
                <a16:creationId xmlns:a16="http://schemas.microsoft.com/office/drawing/2014/main" id="{F8F80A32-1231-DAA9-3AB2-06F4F458D4A3}"/>
              </a:ext>
            </a:extLst>
          </p:cNvPr>
          <p:cNvSpPr txBox="1"/>
          <p:nvPr/>
        </p:nvSpPr>
        <p:spPr>
          <a:xfrm>
            <a:off x="5130480" y="4467032"/>
            <a:ext cx="2939343" cy="261610"/>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Hier sehen Sie das hochgeladene Dokument.</a:t>
            </a:r>
          </a:p>
        </p:txBody>
      </p:sp>
      <p:sp>
        <p:nvSpPr>
          <p:cNvPr id="16" name="Textfeld 15">
            <a:extLst>
              <a:ext uri="{FF2B5EF4-FFF2-40B4-BE49-F238E27FC236}">
                <a16:creationId xmlns:a16="http://schemas.microsoft.com/office/drawing/2014/main" id="{4077ED35-7B4C-7F18-195A-AB62FDFC013D}"/>
              </a:ext>
            </a:extLst>
          </p:cNvPr>
          <p:cNvSpPr txBox="1"/>
          <p:nvPr/>
        </p:nvSpPr>
        <p:spPr>
          <a:xfrm>
            <a:off x="5121771" y="4896684"/>
            <a:ext cx="3402289" cy="430887"/>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Bestätigen Sie hier, dass Sie das ausgewählte Dokument hochladen möchten.</a:t>
            </a:r>
          </a:p>
        </p:txBody>
      </p:sp>
      <p:sp>
        <p:nvSpPr>
          <p:cNvPr id="7" name="Rechteck 6">
            <a:extLst>
              <a:ext uri="{FF2B5EF4-FFF2-40B4-BE49-F238E27FC236}">
                <a16:creationId xmlns:a16="http://schemas.microsoft.com/office/drawing/2014/main" id="{ECEDFB11-736B-E67C-7120-9D6CFBE815C5}"/>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-82-</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76258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05835-8509-8A4C-0395-FD06D47D9F31}"/>
            </a:ext>
          </a:extLst>
        </p:cNvPr>
        <p:cNvGrpSpPr/>
        <p:nvPr/>
      </p:nvGrpSpPr>
      <p:grpSpPr>
        <a:xfrm>
          <a:off x="0" y="0"/>
          <a:ext cx="0" cy="0"/>
          <a:chOff x="0" y="0"/>
          <a:chExt cx="0" cy="0"/>
        </a:xfrm>
      </p:grpSpPr>
      <p:pic>
        <p:nvPicPr>
          <p:cNvPr id="4" name="Grafik 3" descr="Ein Bild, das Text, Screenshot, Reihe, Schrift enthält.&#10;&#10;KI-generierte Inhalte können fehlerhaft sein.">
            <a:extLst>
              <a:ext uri="{FF2B5EF4-FFF2-40B4-BE49-F238E27FC236}">
                <a16:creationId xmlns:a16="http://schemas.microsoft.com/office/drawing/2014/main" id="{12B6B7DE-D715-EEFD-D3FB-08B9C5F85F90}"/>
              </a:ext>
            </a:extLst>
          </p:cNvPr>
          <p:cNvPicPr>
            <a:picLocks noChangeAspect="1"/>
          </p:cNvPicPr>
          <p:nvPr/>
        </p:nvPicPr>
        <p:blipFill>
          <a:blip r:embed="rId2"/>
          <a:srcRect r="13759"/>
          <a:stretch>
            <a:fillRect/>
          </a:stretch>
        </p:blipFill>
        <p:spPr>
          <a:xfrm>
            <a:off x="17646" y="1116474"/>
            <a:ext cx="9047978" cy="3676032"/>
          </a:xfrm>
          <a:prstGeom prst="rect">
            <a:avLst/>
          </a:prstGeom>
        </p:spPr>
      </p:pic>
      <p:sp>
        <p:nvSpPr>
          <p:cNvPr id="2" name="Rechteck 1">
            <a:extLst>
              <a:ext uri="{FF2B5EF4-FFF2-40B4-BE49-F238E27FC236}">
                <a16:creationId xmlns:a16="http://schemas.microsoft.com/office/drawing/2014/main" id="{8517F0C9-1FC7-AFD8-F2B6-B5F905BCE7B4}"/>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26" name="Picture 2">
            <a:extLst>
              <a:ext uri="{FF2B5EF4-FFF2-40B4-BE49-F238E27FC236}">
                <a16:creationId xmlns:a16="http://schemas.microsoft.com/office/drawing/2014/main" id="{FDF93514-056A-A260-050E-823ECEEA84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2B453864-89AA-CC8F-C5B1-67A68355C373}"/>
              </a:ext>
            </a:extLst>
          </p:cNvPr>
          <p:cNvSpPr txBox="1"/>
          <p:nvPr/>
        </p:nvSpPr>
        <p:spPr>
          <a:xfrm>
            <a:off x="8097046" y="3351839"/>
            <a:ext cx="152400" cy="200055"/>
          </a:xfrm>
          <a:prstGeom prst="rect">
            <a:avLst/>
          </a:prstGeom>
          <a:solidFill>
            <a:srgbClr val="FFFF00"/>
          </a:solidFill>
        </p:spPr>
        <p:txBody>
          <a:bodyPr wrap="square" rtlCol="0">
            <a:spAutoFit/>
          </a:bodyPr>
          <a:lstStyle/>
          <a:p>
            <a:r>
              <a:rPr lang="de-DE" sz="700">
                <a:latin typeface="Calibri" panose="020F0502020204030204" pitchFamily="34" charset="0"/>
                <a:cs typeface="Calibri" panose="020F0502020204030204" pitchFamily="34" charset="0"/>
              </a:rPr>
              <a:t>2</a:t>
            </a:r>
          </a:p>
        </p:txBody>
      </p:sp>
      <p:sp>
        <p:nvSpPr>
          <p:cNvPr id="9" name="Textfeld 8">
            <a:extLst>
              <a:ext uri="{FF2B5EF4-FFF2-40B4-BE49-F238E27FC236}">
                <a16:creationId xmlns:a16="http://schemas.microsoft.com/office/drawing/2014/main" id="{96D2D17A-70C9-4D2A-ED82-010CB1970C56}"/>
              </a:ext>
            </a:extLst>
          </p:cNvPr>
          <p:cNvSpPr txBox="1"/>
          <p:nvPr/>
        </p:nvSpPr>
        <p:spPr>
          <a:xfrm>
            <a:off x="7767740" y="3826918"/>
            <a:ext cx="152400" cy="200055"/>
          </a:xfrm>
          <a:prstGeom prst="rect">
            <a:avLst/>
          </a:prstGeom>
          <a:solidFill>
            <a:srgbClr val="FFFF00"/>
          </a:solidFill>
        </p:spPr>
        <p:txBody>
          <a:bodyPr wrap="square" rtlCol="0">
            <a:spAutoFit/>
          </a:bodyPr>
          <a:lstStyle/>
          <a:p>
            <a:r>
              <a:rPr lang="de-DE" sz="700">
                <a:latin typeface="Calibri" panose="020F0502020204030204" pitchFamily="34" charset="0"/>
                <a:cs typeface="Calibri" panose="020F0502020204030204" pitchFamily="34" charset="0"/>
              </a:rPr>
              <a:t>3</a:t>
            </a:r>
          </a:p>
        </p:txBody>
      </p:sp>
      <p:sp>
        <p:nvSpPr>
          <p:cNvPr id="3" name="Rechteck 2">
            <a:extLst>
              <a:ext uri="{FF2B5EF4-FFF2-40B4-BE49-F238E27FC236}">
                <a16:creationId xmlns:a16="http://schemas.microsoft.com/office/drawing/2014/main" id="{F84973E5-A543-FA4F-6A7A-5B32C79DDA90}"/>
              </a:ext>
            </a:extLst>
          </p:cNvPr>
          <p:cNvSpPr/>
          <p:nvPr/>
        </p:nvSpPr>
        <p:spPr>
          <a:xfrm>
            <a:off x="6987" y="1386304"/>
            <a:ext cx="5369431" cy="18322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800" b="1"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1234567891 - MEIN VEREIN EO</a:t>
            </a:r>
            <a:endParaRPr lang="it-IT" sz="1200" b="1" kern="100">
              <a:solidFill>
                <a:schemeClr val="tx1"/>
              </a:solidFill>
              <a:effectLst/>
              <a:ea typeface="Aptos" panose="020B0004020202020204" pitchFamily="34" charset="0"/>
              <a:cs typeface="Times New Roman" panose="02020603050405020304" pitchFamily="18" charset="0"/>
            </a:endParaRPr>
          </a:p>
        </p:txBody>
      </p:sp>
      <p:sp>
        <p:nvSpPr>
          <p:cNvPr id="5" name="Rechteck 4">
            <a:extLst>
              <a:ext uri="{FF2B5EF4-FFF2-40B4-BE49-F238E27FC236}">
                <a16:creationId xmlns:a16="http://schemas.microsoft.com/office/drawing/2014/main" id="{4F6E3C77-A3FB-C638-3C20-142B336C9DBB}"/>
              </a:ext>
            </a:extLst>
          </p:cNvPr>
          <p:cNvSpPr/>
          <p:nvPr/>
        </p:nvSpPr>
        <p:spPr>
          <a:xfrm>
            <a:off x="17418" y="1188214"/>
            <a:ext cx="1667878" cy="17196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800" b="1"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TSFO-06_0012345678 - Depot</a:t>
            </a:r>
            <a:endParaRPr lang="it-IT" sz="1200" b="1" kern="100">
              <a:solidFill>
                <a:schemeClr val="tx1"/>
              </a:solidFill>
              <a:effectLst/>
              <a:ea typeface="Aptos" panose="020B0004020202020204" pitchFamily="34" charset="0"/>
              <a:cs typeface="Times New Roman" panose="02020603050405020304" pitchFamily="18" charset="0"/>
            </a:endParaRPr>
          </a:p>
        </p:txBody>
      </p:sp>
      <p:pic>
        <p:nvPicPr>
          <p:cNvPr id="6" name="Grafik 5" descr="Ein Bild, das Text, Screenshot, Reihe, Schrift enthält.&#10;&#10;KI-generierte Inhalte können fehlerhaft sein.">
            <a:extLst>
              <a:ext uri="{FF2B5EF4-FFF2-40B4-BE49-F238E27FC236}">
                <a16:creationId xmlns:a16="http://schemas.microsoft.com/office/drawing/2014/main" id="{6FDDC0F7-4CBF-DE02-7063-A26397BEA22A}"/>
              </a:ext>
            </a:extLst>
          </p:cNvPr>
          <p:cNvPicPr>
            <a:picLocks noChangeAspect="1"/>
          </p:cNvPicPr>
          <p:nvPr/>
        </p:nvPicPr>
        <p:blipFill>
          <a:blip r:embed="rId2"/>
          <a:srcRect l="84978"/>
          <a:stretch>
            <a:fillRect/>
          </a:stretch>
        </p:blipFill>
        <p:spPr>
          <a:xfrm>
            <a:off x="7573745" y="1112588"/>
            <a:ext cx="1576058" cy="3676032"/>
          </a:xfrm>
          <a:prstGeom prst="rect">
            <a:avLst/>
          </a:prstGeom>
        </p:spPr>
      </p:pic>
      <p:sp>
        <p:nvSpPr>
          <p:cNvPr id="7" name="Textfeld 6">
            <a:extLst>
              <a:ext uri="{FF2B5EF4-FFF2-40B4-BE49-F238E27FC236}">
                <a16:creationId xmlns:a16="http://schemas.microsoft.com/office/drawing/2014/main" id="{EF3A16A1-23F4-35D8-7A67-84431C4D71BD}"/>
              </a:ext>
            </a:extLst>
          </p:cNvPr>
          <p:cNvSpPr txBox="1"/>
          <p:nvPr/>
        </p:nvSpPr>
        <p:spPr>
          <a:xfrm>
            <a:off x="924532" y="4661957"/>
            <a:ext cx="3761041" cy="261610"/>
          </a:xfrm>
          <a:prstGeom prst="rect">
            <a:avLst/>
          </a:prstGeom>
          <a:solidFill>
            <a:srgbClr val="FFFFCC"/>
          </a:solidFill>
        </p:spPr>
        <p:txBody>
          <a:bodyPr wrap="square" lIns="91440" tIns="45720" rIns="91440" bIns="45720" rtlCol="0" anchor="t">
            <a:spAutoFit/>
          </a:bodyPr>
          <a:lstStyle/>
          <a:p>
            <a:r>
              <a:rPr lang="de-DE" sz="1100">
                <a:latin typeface="Calibri"/>
                <a:ea typeface="Calibri"/>
                <a:cs typeface="Calibri"/>
              </a:rPr>
              <a:t>Hier sehen Sie die hochgeladenen Dokumente.</a:t>
            </a:r>
          </a:p>
        </p:txBody>
      </p:sp>
      <p:pic>
        <p:nvPicPr>
          <p:cNvPr id="12" name="Grafik 11">
            <a:extLst>
              <a:ext uri="{FF2B5EF4-FFF2-40B4-BE49-F238E27FC236}">
                <a16:creationId xmlns:a16="http://schemas.microsoft.com/office/drawing/2014/main" id="{A21FD2EE-991D-0A33-C191-F63A231FD5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0285" y="1719922"/>
            <a:ext cx="1015223" cy="441401"/>
          </a:xfrm>
          <a:prstGeom prst="rect">
            <a:avLst/>
          </a:prstGeom>
          <a:ln w="38100" cap="sq">
            <a:solidFill>
              <a:srgbClr val="0066CC"/>
            </a:solidFill>
            <a:prstDash val="solid"/>
            <a:miter lim="800000"/>
          </a:ln>
          <a:effectLst>
            <a:outerShdw blurRad="50800" dist="38100" dir="2700000" algn="tl" rotWithShape="0">
              <a:srgbClr val="000000">
                <a:alpha val="43000"/>
              </a:srgbClr>
            </a:outerShdw>
          </a:effectLst>
        </p:spPr>
      </p:pic>
      <p:sp>
        <p:nvSpPr>
          <p:cNvPr id="19" name="Ellipse 26636">
            <a:extLst>
              <a:ext uri="{FF2B5EF4-FFF2-40B4-BE49-F238E27FC236}">
                <a16:creationId xmlns:a16="http://schemas.microsoft.com/office/drawing/2014/main" id="{F0137301-30B6-4E10-E483-23D9165EB363}"/>
              </a:ext>
            </a:extLst>
          </p:cNvPr>
          <p:cNvSpPr/>
          <p:nvPr/>
        </p:nvSpPr>
        <p:spPr bwMode="auto">
          <a:xfrm>
            <a:off x="-52025" y="3539522"/>
            <a:ext cx="5455962" cy="480508"/>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7" name="Rechteck 26">
            <a:extLst>
              <a:ext uri="{FF2B5EF4-FFF2-40B4-BE49-F238E27FC236}">
                <a16:creationId xmlns:a16="http://schemas.microsoft.com/office/drawing/2014/main" id="{5720A1F9-3042-F30B-BD42-E1DE671519E9}"/>
              </a:ext>
            </a:extLst>
          </p:cNvPr>
          <p:cNvSpPr/>
          <p:nvPr/>
        </p:nvSpPr>
        <p:spPr>
          <a:xfrm>
            <a:off x="2132913" y="3655568"/>
            <a:ext cx="767042" cy="18322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650"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1234567891</a:t>
            </a:r>
            <a:endParaRPr lang="it-IT" sz="650" kern="100">
              <a:solidFill>
                <a:schemeClr val="tx1"/>
              </a:solidFill>
              <a:effectLst/>
              <a:ea typeface="Aptos" panose="020B0004020202020204" pitchFamily="34" charset="0"/>
              <a:cs typeface="Times New Roman" panose="02020603050405020304" pitchFamily="18" charset="0"/>
            </a:endParaRPr>
          </a:p>
        </p:txBody>
      </p:sp>
      <p:sp>
        <p:nvSpPr>
          <p:cNvPr id="28" name="Textfeld 27">
            <a:extLst>
              <a:ext uri="{FF2B5EF4-FFF2-40B4-BE49-F238E27FC236}">
                <a16:creationId xmlns:a16="http://schemas.microsoft.com/office/drawing/2014/main" id="{FCBC2A05-C3E7-391B-3004-7F830434BCBB}"/>
              </a:ext>
            </a:extLst>
          </p:cNvPr>
          <p:cNvSpPr txBox="1"/>
          <p:nvPr/>
        </p:nvSpPr>
        <p:spPr>
          <a:xfrm>
            <a:off x="414779" y="4657860"/>
            <a:ext cx="374268"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12</a:t>
            </a:r>
          </a:p>
        </p:txBody>
      </p:sp>
      <p:sp>
        <p:nvSpPr>
          <p:cNvPr id="29" name="Textfeld 28">
            <a:extLst>
              <a:ext uri="{FF2B5EF4-FFF2-40B4-BE49-F238E27FC236}">
                <a16:creationId xmlns:a16="http://schemas.microsoft.com/office/drawing/2014/main" id="{F500BD37-8FB8-7794-616D-80F5258CA85F}"/>
              </a:ext>
            </a:extLst>
          </p:cNvPr>
          <p:cNvSpPr txBox="1"/>
          <p:nvPr/>
        </p:nvSpPr>
        <p:spPr>
          <a:xfrm>
            <a:off x="414779" y="5069165"/>
            <a:ext cx="374268"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13</a:t>
            </a:r>
          </a:p>
        </p:txBody>
      </p:sp>
      <p:sp>
        <p:nvSpPr>
          <p:cNvPr id="30" name="Textfeld 29">
            <a:extLst>
              <a:ext uri="{FF2B5EF4-FFF2-40B4-BE49-F238E27FC236}">
                <a16:creationId xmlns:a16="http://schemas.microsoft.com/office/drawing/2014/main" id="{09CC268B-07E0-8646-48CC-C4993995AD7B}"/>
              </a:ext>
            </a:extLst>
          </p:cNvPr>
          <p:cNvSpPr txBox="1"/>
          <p:nvPr/>
        </p:nvSpPr>
        <p:spPr>
          <a:xfrm>
            <a:off x="927820" y="5065190"/>
            <a:ext cx="4273111" cy="261610"/>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Hier können Sie das Dokument anzeigen, herunterladen oder löschen.</a:t>
            </a:r>
          </a:p>
        </p:txBody>
      </p:sp>
      <p:sp>
        <p:nvSpPr>
          <p:cNvPr id="31" name="Textfeld 30">
            <a:extLst>
              <a:ext uri="{FF2B5EF4-FFF2-40B4-BE49-F238E27FC236}">
                <a16:creationId xmlns:a16="http://schemas.microsoft.com/office/drawing/2014/main" id="{50D077DF-31A9-8188-21BC-3F434A87F073}"/>
              </a:ext>
            </a:extLst>
          </p:cNvPr>
          <p:cNvSpPr txBox="1"/>
          <p:nvPr/>
        </p:nvSpPr>
        <p:spPr>
          <a:xfrm>
            <a:off x="414779" y="5474421"/>
            <a:ext cx="374268"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14</a:t>
            </a:r>
          </a:p>
        </p:txBody>
      </p:sp>
      <p:sp>
        <p:nvSpPr>
          <p:cNvPr id="1024" name="Textfeld 1023">
            <a:extLst>
              <a:ext uri="{FF2B5EF4-FFF2-40B4-BE49-F238E27FC236}">
                <a16:creationId xmlns:a16="http://schemas.microsoft.com/office/drawing/2014/main" id="{C9B9B06F-46A4-479F-40E8-8EC351559018}"/>
              </a:ext>
            </a:extLst>
          </p:cNvPr>
          <p:cNvSpPr txBox="1"/>
          <p:nvPr/>
        </p:nvSpPr>
        <p:spPr>
          <a:xfrm>
            <a:off x="915823" y="5433064"/>
            <a:ext cx="8088842" cy="430887"/>
          </a:xfrm>
          <a:prstGeom prst="rect">
            <a:avLst/>
          </a:prstGeom>
          <a:solidFill>
            <a:srgbClr val="FFFFCC"/>
          </a:solidFill>
        </p:spPr>
        <p:txBody>
          <a:bodyPr wrap="square" lIns="91440" tIns="45720" rIns="91440" bIns="45720" rtlCol="0" anchor="t">
            <a:spAutoFit/>
          </a:bodyPr>
          <a:lstStyle/>
          <a:p>
            <a:r>
              <a:rPr lang="de-DE" sz="1100">
                <a:latin typeface="Calibri"/>
                <a:ea typeface="Calibri"/>
                <a:cs typeface="Calibri"/>
              </a:rPr>
              <a:t>Klicken Sie hier, um weitere Anhänge hinzuzufügen – z.B. den </a:t>
            </a:r>
            <a:r>
              <a:rPr lang="de-DE" sz="1100" b="1" err="1">
                <a:latin typeface="Calibri"/>
                <a:ea typeface="Calibri"/>
                <a:cs typeface="Calibri"/>
              </a:rPr>
              <a:t>Fundraisingbericht</a:t>
            </a:r>
            <a:r>
              <a:rPr lang="de-DE" sz="1100">
                <a:latin typeface="Calibri"/>
                <a:ea typeface="Calibri"/>
                <a:cs typeface="Calibri"/>
              </a:rPr>
              <a:t>, wenn Sie gelegentliches Fundraising durchgeführt haben oder den </a:t>
            </a:r>
            <a:r>
              <a:rPr lang="de-DE" sz="1100" b="1">
                <a:latin typeface="Calibri"/>
                <a:ea typeface="Calibri"/>
                <a:cs typeface="Calibri"/>
              </a:rPr>
              <a:t>Bericht des Kontrollorganes</a:t>
            </a:r>
            <a:r>
              <a:rPr lang="de-DE" sz="1100">
                <a:latin typeface="Calibri"/>
                <a:ea typeface="Calibri"/>
                <a:cs typeface="Calibri"/>
              </a:rPr>
              <a:t>, falls ein solches bestellt werden musste.</a:t>
            </a:r>
          </a:p>
        </p:txBody>
      </p:sp>
      <p:sp>
        <p:nvSpPr>
          <p:cNvPr id="1025" name="Textfeld 1024">
            <a:extLst>
              <a:ext uri="{FF2B5EF4-FFF2-40B4-BE49-F238E27FC236}">
                <a16:creationId xmlns:a16="http://schemas.microsoft.com/office/drawing/2014/main" id="{66FA11B1-2CD3-4BEA-114E-35727AE5F4BB}"/>
              </a:ext>
            </a:extLst>
          </p:cNvPr>
          <p:cNvSpPr txBox="1"/>
          <p:nvPr/>
        </p:nvSpPr>
        <p:spPr>
          <a:xfrm>
            <a:off x="909915" y="5933533"/>
            <a:ext cx="3766589" cy="261610"/>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Klicken Sie auf „Weiter“, um auf die nächste Seite zu gelangen.</a:t>
            </a:r>
          </a:p>
        </p:txBody>
      </p:sp>
      <p:sp>
        <p:nvSpPr>
          <p:cNvPr id="1027" name="Textfeld 1026">
            <a:extLst>
              <a:ext uri="{FF2B5EF4-FFF2-40B4-BE49-F238E27FC236}">
                <a16:creationId xmlns:a16="http://schemas.microsoft.com/office/drawing/2014/main" id="{3C51C633-7EB8-FB21-5F4E-1E532E6E75CB}"/>
              </a:ext>
            </a:extLst>
          </p:cNvPr>
          <p:cNvSpPr txBox="1"/>
          <p:nvPr/>
        </p:nvSpPr>
        <p:spPr>
          <a:xfrm>
            <a:off x="414779" y="5915358"/>
            <a:ext cx="374268"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15</a:t>
            </a:r>
          </a:p>
        </p:txBody>
      </p:sp>
      <p:sp>
        <p:nvSpPr>
          <p:cNvPr id="1028" name="Ellipse 26636">
            <a:extLst>
              <a:ext uri="{FF2B5EF4-FFF2-40B4-BE49-F238E27FC236}">
                <a16:creationId xmlns:a16="http://schemas.microsoft.com/office/drawing/2014/main" id="{F89A0B8B-0011-7871-B76D-FCD86E319855}"/>
              </a:ext>
            </a:extLst>
          </p:cNvPr>
          <p:cNvSpPr/>
          <p:nvPr/>
        </p:nvSpPr>
        <p:spPr bwMode="auto">
          <a:xfrm>
            <a:off x="8387923" y="3609974"/>
            <a:ext cx="417899" cy="285584"/>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029" name="Ellipse 26636">
            <a:extLst>
              <a:ext uri="{FF2B5EF4-FFF2-40B4-BE49-F238E27FC236}">
                <a16:creationId xmlns:a16="http://schemas.microsoft.com/office/drawing/2014/main" id="{DDAAD504-CD4D-8ACF-382F-5BBE24AD4B29}"/>
              </a:ext>
            </a:extLst>
          </p:cNvPr>
          <p:cNvSpPr/>
          <p:nvPr/>
        </p:nvSpPr>
        <p:spPr bwMode="auto">
          <a:xfrm>
            <a:off x="7970024" y="4010045"/>
            <a:ext cx="890097" cy="285584"/>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030" name="Ellipse 26636">
            <a:extLst>
              <a:ext uri="{FF2B5EF4-FFF2-40B4-BE49-F238E27FC236}">
                <a16:creationId xmlns:a16="http://schemas.microsoft.com/office/drawing/2014/main" id="{8A74AF34-5236-753E-E995-C3E29AA3198A}"/>
              </a:ext>
            </a:extLst>
          </p:cNvPr>
          <p:cNvSpPr/>
          <p:nvPr/>
        </p:nvSpPr>
        <p:spPr bwMode="auto">
          <a:xfrm>
            <a:off x="8322523" y="4474972"/>
            <a:ext cx="890097" cy="285584"/>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031" name="Textfeld 1030">
            <a:extLst>
              <a:ext uri="{FF2B5EF4-FFF2-40B4-BE49-F238E27FC236}">
                <a16:creationId xmlns:a16="http://schemas.microsoft.com/office/drawing/2014/main" id="{6A5404F2-1D2D-2716-5FCA-E16B0D9DC8C3}"/>
              </a:ext>
            </a:extLst>
          </p:cNvPr>
          <p:cNvSpPr txBox="1"/>
          <p:nvPr/>
        </p:nvSpPr>
        <p:spPr>
          <a:xfrm>
            <a:off x="4907719" y="3245003"/>
            <a:ext cx="374268"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12</a:t>
            </a:r>
          </a:p>
        </p:txBody>
      </p:sp>
      <p:sp>
        <p:nvSpPr>
          <p:cNvPr id="1032" name="Textfeld 1031">
            <a:extLst>
              <a:ext uri="{FF2B5EF4-FFF2-40B4-BE49-F238E27FC236}">
                <a16:creationId xmlns:a16="http://schemas.microsoft.com/office/drawing/2014/main" id="{4A70D28E-449C-28A8-F23C-F313310B3598}"/>
              </a:ext>
            </a:extLst>
          </p:cNvPr>
          <p:cNvSpPr txBox="1"/>
          <p:nvPr/>
        </p:nvSpPr>
        <p:spPr>
          <a:xfrm>
            <a:off x="7918057" y="3524113"/>
            <a:ext cx="374268"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13</a:t>
            </a:r>
          </a:p>
        </p:txBody>
      </p:sp>
      <p:sp>
        <p:nvSpPr>
          <p:cNvPr id="1033" name="Textfeld 1032">
            <a:extLst>
              <a:ext uri="{FF2B5EF4-FFF2-40B4-BE49-F238E27FC236}">
                <a16:creationId xmlns:a16="http://schemas.microsoft.com/office/drawing/2014/main" id="{0498B191-012E-A032-BE0C-189F368826F6}"/>
              </a:ext>
            </a:extLst>
          </p:cNvPr>
          <p:cNvSpPr txBox="1"/>
          <p:nvPr/>
        </p:nvSpPr>
        <p:spPr>
          <a:xfrm>
            <a:off x="7510928" y="3994506"/>
            <a:ext cx="374268"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14</a:t>
            </a:r>
          </a:p>
        </p:txBody>
      </p:sp>
      <p:sp>
        <p:nvSpPr>
          <p:cNvPr id="1034" name="Textfeld 1033">
            <a:extLst>
              <a:ext uri="{FF2B5EF4-FFF2-40B4-BE49-F238E27FC236}">
                <a16:creationId xmlns:a16="http://schemas.microsoft.com/office/drawing/2014/main" id="{FF6C0079-3030-7ABF-130A-F47E13BD4C12}"/>
              </a:ext>
            </a:extLst>
          </p:cNvPr>
          <p:cNvSpPr txBox="1"/>
          <p:nvPr/>
        </p:nvSpPr>
        <p:spPr>
          <a:xfrm>
            <a:off x="8618688" y="4837673"/>
            <a:ext cx="374268"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15</a:t>
            </a:r>
          </a:p>
        </p:txBody>
      </p:sp>
      <p:sp>
        <p:nvSpPr>
          <p:cNvPr id="10" name="Textfeld 9">
            <a:extLst>
              <a:ext uri="{FF2B5EF4-FFF2-40B4-BE49-F238E27FC236}">
                <a16:creationId xmlns:a16="http://schemas.microsoft.com/office/drawing/2014/main" id="{0A4A9621-9BC3-E8AB-6228-CE9749CE36B3}"/>
              </a:ext>
            </a:extLst>
          </p:cNvPr>
          <p:cNvSpPr txBox="1"/>
          <p:nvPr/>
        </p:nvSpPr>
        <p:spPr>
          <a:xfrm>
            <a:off x="479467" y="351047"/>
            <a:ext cx="7886700" cy="400110"/>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algn="ctr"/>
            <a:r>
              <a:rPr lang="de-DE" sz="2000">
                <a:latin typeface="Calibri" panose="020F0502020204030204" pitchFamily="34" charset="0"/>
                <a:cs typeface="Calibri" panose="020F0502020204030204" pitchFamily="34" charset="0"/>
              </a:rPr>
              <a:t> Bilanzhinterlegung – </a:t>
            </a:r>
            <a:r>
              <a:rPr lang="de-DE" sz="2000" b="1">
                <a:latin typeface="Calibri" panose="020F0502020204030204" pitchFamily="34" charset="0"/>
                <a:cs typeface="Calibri" panose="020F0502020204030204" pitchFamily="34" charset="0"/>
              </a:rPr>
              <a:t>Hochladen von Anhängen</a:t>
            </a:r>
          </a:p>
        </p:txBody>
      </p:sp>
      <p:sp>
        <p:nvSpPr>
          <p:cNvPr id="11" name="Rechteck 10">
            <a:extLst>
              <a:ext uri="{FF2B5EF4-FFF2-40B4-BE49-F238E27FC236}">
                <a16:creationId xmlns:a16="http://schemas.microsoft.com/office/drawing/2014/main" id="{E95EFD4F-FB06-E049-9A09-38FB50551EAC}"/>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-83-</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88940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E0F2A-E38C-E443-41D6-2A71188B2F92}"/>
            </a:ext>
          </a:extLst>
        </p:cNvPr>
        <p:cNvGrpSpPr/>
        <p:nvPr/>
      </p:nvGrpSpPr>
      <p:grpSpPr>
        <a:xfrm>
          <a:off x="0" y="0"/>
          <a:ext cx="0" cy="0"/>
          <a:chOff x="0" y="0"/>
          <a:chExt cx="0" cy="0"/>
        </a:xfrm>
      </p:grpSpPr>
      <p:pic>
        <p:nvPicPr>
          <p:cNvPr id="29" name="Grafik 28" descr="Ein Bild, das Text, Software, Zahl, Screenshot enthält.&#10;&#10;KI-generierte Inhalte können fehlerhaft sein.">
            <a:extLst>
              <a:ext uri="{FF2B5EF4-FFF2-40B4-BE49-F238E27FC236}">
                <a16:creationId xmlns:a16="http://schemas.microsoft.com/office/drawing/2014/main" id="{C6B5DCEF-6065-8F91-A410-7E4DC28DF10C}"/>
              </a:ext>
            </a:extLst>
          </p:cNvPr>
          <p:cNvPicPr>
            <a:picLocks noChangeAspect="1"/>
          </p:cNvPicPr>
          <p:nvPr/>
        </p:nvPicPr>
        <p:blipFill>
          <a:blip r:embed="rId2"/>
          <a:srcRect r="31212"/>
          <a:stretch>
            <a:fillRect/>
          </a:stretch>
        </p:blipFill>
        <p:spPr>
          <a:xfrm>
            <a:off x="44877" y="546599"/>
            <a:ext cx="9099123" cy="6239594"/>
          </a:xfrm>
          <a:prstGeom prst="rect">
            <a:avLst/>
          </a:prstGeom>
        </p:spPr>
      </p:pic>
      <p:sp>
        <p:nvSpPr>
          <p:cNvPr id="2" name="Rechteck 1">
            <a:extLst>
              <a:ext uri="{FF2B5EF4-FFF2-40B4-BE49-F238E27FC236}">
                <a16:creationId xmlns:a16="http://schemas.microsoft.com/office/drawing/2014/main" id="{CC446C48-D874-F05C-F6B3-3653A418F50D}"/>
              </a:ext>
            </a:extLst>
          </p:cNvPr>
          <p:cNvSpPr/>
          <p:nvPr/>
        </p:nvSpPr>
        <p:spPr>
          <a:xfrm>
            <a:off x="0" y="6222978"/>
            <a:ext cx="9132057"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26" name="Picture 2">
            <a:extLst>
              <a:ext uri="{FF2B5EF4-FFF2-40B4-BE49-F238E27FC236}">
                <a16:creationId xmlns:a16="http://schemas.microsoft.com/office/drawing/2014/main" id="{3B10638F-41FC-A1D9-EB60-B008366638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descr="Ein Bild, das Text, Software, Zahl, Screenshot enthält.&#10;&#10;KI-generierte Inhalte können fehlerhaft sein.">
            <a:extLst>
              <a:ext uri="{FF2B5EF4-FFF2-40B4-BE49-F238E27FC236}">
                <a16:creationId xmlns:a16="http://schemas.microsoft.com/office/drawing/2014/main" id="{7DAB2687-3603-363A-7C48-B7D8B77F07F0}"/>
              </a:ext>
            </a:extLst>
          </p:cNvPr>
          <p:cNvPicPr>
            <a:picLocks noChangeAspect="1"/>
          </p:cNvPicPr>
          <p:nvPr/>
        </p:nvPicPr>
        <p:blipFill>
          <a:blip r:embed="rId2"/>
          <a:srcRect l="86800" t="94487"/>
          <a:stretch>
            <a:fillRect/>
          </a:stretch>
        </p:blipFill>
        <p:spPr>
          <a:xfrm>
            <a:off x="7376240" y="5399671"/>
            <a:ext cx="1629092" cy="320935"/>
          </a:xfrm>
          <a:prstGeom prst="rect">
            <a:avLst/>
          </a:prstGeom>
        </p:spPr>
      </p:pic>
      <p:sp>
        <p:nvSpPr>
          <p:cNvPr id="22" name="Rechteck 21">
            <a:extLst>
              <a:ext uri="{FF2B5EF4-FFF2-40B4-BE49-F238E27FC236}">
                <a16:creationId xmlns:a16="http://schemas.microsoft.com/office/drawing/2014/main" id="{F1B3FFCA-C54C-985E-5BB4-F807BA8C2724}"/>
              </a:ext>
            </a:extLst>
          </p:cNvPr>
          <p:cNvSpPr/>
          <p:nvPr/>
        </p:nvSpPr>
        <p:spPr bwMode="auto">
          <a:xfrm>
            <a:off x="8757789" y="1167290"/>
            <a:ext cx="374268" cy="444694"/>
          </a:xfrm>
          <a:prstGeom prst="rect">
            <a:avLst/>
          </a:prstGeom>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pic>
        <p:nvPicPr>
          <p:cNvPr id="13" name="Grafik 12">
            <a:extLst>
              <a:ext uri="{FF2B5EF4-FFF2-40B4-BE49-F238E27FC236}">
                <a16:creationId xmlns:a16="http://schemas.microsoft.com/office/drawing/2014/main" id="{F23015A0-8713-4139-A7D1-25C7E81CC0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5368" y="1114071"/>
            <a:ext cx="1058198" cy="555554"/>
          </a:xfrm>
          <a:prstGeom prst="rect">
            <a:avLst/>
          </a:prstGeom>
          <a:ln w="38100" cap="sq">
            <a:solidFill>
              <a:srgbClr val="0066CC"/>
            </a:solidFill>
            <a:prstDash val="solid"/>
            <a:miter lim="800000"/>
          </a:ln>
          <a:effectLst>
            <a:outerShdw blurRad="50800" dist="38100" dir="2700000" algn="tl" rotWithShape="0">
              <a:srgbClr val="000000">
                <a:alpha val="43000"/>
              </a:srgbClr>
            </a:outerShdw>
          </a:effectLst>
        </p:spPr>
      </p:pic>
      <p:sp>
        <p:nvSpPr>
          <p:cNvPr id="18" name="Textfeld 17">
            <a:extLst>
              <a:ext uri="{FF2B5EF4-FFF2-40B4-BE49-F238E27FC236}">
                <a16:creationId xmlns:a16="http://schemas.microsoft.com/office/drawing/2014/main" id="{FBBD3094-0E9A-1C2C-282D-B519FF03E6EC}"/>
              </a:ext>
            </a:extLst>
          </p:cNvPr>
          <p:cNvSpPr txBox="1"/>
          <p:nvPr/>
        </p:nvSpPr>
        <p:spPr>
          <a:xfrm>
            <a:off x="7284905" y="1234714"/>
            <a:ext cx="374268"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16</a:t>
            </a:r>
          </a:p>
        </p:txBody>
      </p:sp>
      <p:sp>
        <p:nvSpPr>
          <p:cNvPr id="23" name="Textfeld 22">
            <a:extLst>
              <a:ext uri="{FF2B5EF4-FFF2-40B4-BE49-F238E27FC236}">
                <a16:creationId xmlns:a16="http://schemas.microsoft.com/office/drawing/2014/main" id="{EA1FC9AD-808C-285C-814E-19EE11F9AFAF}"/>
              </a:ext>
            </a:extLst>
          </p:cNvPr>
          <p:cNvSpPr txBox="1"/>
          <p:nvPr/>
        </p:nvSpPr>
        <p:spPr>
          <a:xfrm>
            <a:off x="4754432" y="1839035"/>
            <a:ext cx="3743264" cy="261610"/>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Sie befinden sich auf der </a:t>
            </a:r>
            <a:r>
              <a:rPr lang="de-DE" sz="1100" b="1">
                <a:solidFill>
                  <a:srgbClr val="C00000"/>
                </a:solidFill>
                <a:latin typeface="Calibri" panose="020F0502020204030204" pitchFamily="34" charset="0"/>
                <a:cs typeface="Calibri" panose="020F0502020204030204" pitchFamily="34" charset="0"/>
              </a:rPr>
              <a:t>letzten Seite des Antrages </a:t>
            </a:r>
            <a:r>
              <a:rPr lang="de-DE" sz="1100">
                <a:latin typeface="Calibri" panose="020F0502020204030204" pitchFamily="34" charset="0"/>
                <a:cs typeface="Calibri" panose="020F0502020204030204" pitchFamily="34" charset="0"/>
              </a:rPr>
              <a:t>„Senden“.</a:t>
            </a:r>
          </a:p>
        </p:txBody>
      </p:sp>
      <p:sp>
        <p:nvSpPr>
          <p:cNvPr id="24" name="Textfeld 23">
            <a:extLst>
              <a:ext uri="{FF2B5EF4-FFF2-40B4-BE49-F238E27FC236}">
                <a16:creationId xmlns:a16="http://schemas.microsoft.com/office/drawing/2014/main" id="{FEA1C042-6541-2540-9C67-FAC7F8838A60}"/>
              </a:ext>
            </a:extLst>
          </p:cNvPr>
          <p:cNvSpPr txBox="1"/>
          <p:nvPr/>
        </p:nvSpPr>
        <p:spPr>
          <a:xfrm>
            <a:off x="4262097" y="1800829"/>
            <a:ext cx="374268"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16</a:t>
            </a:r>
          </a:p>
        </p:txBody>
      </p:sp>
      <p:sp>
        <p:nvSpPr>
          <p:cNvPr id="28" name="Textfeld 27">
            <a:extLst>
              <a:ext uri="{FF2B5EF4-FFF2-40B4-BE49-F238E27FC236}">
                <a16:creationId xmlns:a16="http://schemas.microsoft.com/office/drawing/2014/main" id="{ECB63721-BF2B-5004-F5B5-D25C411B3930}"/>
              </a:ext>
            </a:extLst>
          </p:cNvPr>
          <p:cNvSpPr txBox="1"/>
          <p:nvPr/>
        </p:nvSpPr>
        <p:spPr>
          <a:xfrm>
            <a:off x="4766707" y="2199368"/>
            <a:ext cx="3743264" cy="261610"/>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Hier sehen Sie die </a:t>
            </a:r>
            <a:r>
              <a:rPr lang="de-DE" sz="1100" b="1">
                <a:solidFill>
                  <a:srgbClr val="C00000"/>
                </a:solidFill>
                <a:latin typeface="Calibri" panose="020F0502020204030204" pitchFamily="34" charset="0"/>
                <a:cs typeface="Calibri" panose="020F0502020204030204" pitchFamily="34" charset="0"/>
              </a:rPr>
              <a:t>Zusammenfassung</a:t>
            </a:r>
            <a:r>
              <a:rPr lang="de-DE" sz="1100">
                <a:latin typeface="Calibri" panose="020F0502020204030204" pitchFamily="34" charset="0"/>
                <a:cs typeface="Calibri" panose="020F0502020204030204" pitchFamily="34" charset="0"/>
              </a:rPr>
              <a:t> der getätigten Angaben.</a:t>
            </a:r>
          </a:p>
        </p:txBody>
      </p:sp>
      <p:sp>
        <p:nvSpPr>
          <p:cNvPr id="1036" name="Rechteck 1035">
            <a:extLst>
              <a:ext uri="{FF2B5EF4-FFF2-40B4-BE49-F238E27FC236}">
                <a16:creationId xmlns:a16="http://schemas.microsoft.com/office/drawing/2014/main" id="{80D1485B-9A93-CDD6-E422-36FECEE3A57E}"/>
              </a:ext>
            </a:extLst>
          </p:cNvPr>
          <p:cNvSpPr/>
          <p:nvPr/>
        </p:nvSpPr>
        <p:spPr>
          <a:xfrm>
            <a:off x="79703" y="868592"/>
            <a:ext cx="6242668" cy="15676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1000" b="1"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123456910 - MEIN VEREIN EO</a:t>
            </a:r>
            <a:endParaRPr lang="it-IT" sz="1600" b="1" kern="100">
              <a:solidFill>
                <a:schemeClr val="tx1"/>
              </a:solidFill>
              <a:effectLst/>
              <a:ea typeface="Aptos" panose="020B0004020202020204" pitchFamily="34" charset="0"/>
              <a:cs typeface="Times New Roman" panose="02020603050405020304" pitchFamily="18" charset="0"/>
            </a:endParaRPr>
          </a:p>
        </p:txBody>
      </p:sp>
      <p:sp>
        <p:nvSpPr>
          <p:cNvPr id="1037" name="Rechteck 1036">
            <a:extLst>
              <a:ext uri="{FF2B5EF4-FFF2-40B4-BE49-F238E27FC236}">
                <a16:creationId xmlns:a16="http://schemas.microsoft.com/office/drawing/2014/main" id="{DC5A97C3-F6E2-6FDF-9A34-6B8D1989056C}"/>
              </a:ext>
            </a:extLst>
          </p:cNvPr>
          <p:cNvSpPr/>
          <p:nvPr/>
        </p:nvSpPr>
        <p:spPr>
          <a:xfrm>
            <a:off x="90133" y="642748"/>
            <a:ext cx="1939127" cy="147122"/>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de-DE" sz="1000" b="1" kern="100">
                <a:solidFill>
                  <a:schemeClr val="tx1"/>
                </a:solidFill>
                <a:effectLst/>
                <a:latin typeface="Titillium Web" panose="00000500000000000000" pitchFamily="2" charset="0"/>
                <a:ea typeface="Aptos" panose="020B0004020202020204" pitchFamily="34" charset="0"/>
                <a:cs typeface="Times New Roman" panose="02020603050405020304" pitchFamily="18" charset="0"/>
              </a:rPr>
              <a:t>TSFO-06_0012345678 - Depot</a:t>
            </a:r>
            <a:endParaRPr lang="it-IT" sz="1600" b="1" kern="100">
              <a:solidFill>
                <a:schemeClr val="tx1"/>
              </a:solidFill>
              <a:effectLst/>
              <a:ea typeface="Aptos" panose="020B0004020202020204" pitchFamily="34" charset="0"/>
              <a:cs typeface="Times New Roman" panose="02020603050405020304" pitchFamily="18" charset="0"/>
            </a:endParaRPr>
          </a:p>
        </p:txBody>
      </p:sp>
      <p:sp>
        <p:nvSpPr>
          <p:cNvPr id="1038" name="Ellipse 26636">
            <a:extLst>
              <a:ext uri="{FF2B5EF4-FFF2-40B4-BE49-F238E27FC236}">
                <a16:creationId xmlns:a16="http://schemas.microsoft.com/office/drawing/2014/main" id="{AF615A1F-2AB0-DBC7-63E1-782C6DE1146B}"/>
              </a:ext>
            </a:extLst>
          </p:cNvPr>
          <p:cNvSpPr/>
          <p:nvPr/>
        </p:nvSpPr>
        <p:spPr bwMode="auto">
          <a:xfrm>
            <a:off x="-37319" y="1957590"/>
            <a:ext cx="1760995" cy="443013"/>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039" name="Textfeld 1038">
            <a:extLst>
              <a:ext uri="{FF2B5EF4-FFF2-40B4-BE49-F238E27FC236}">
                <a16:creationId xmlns:a16="http://schemas.microsoft.com/office/drawing/2014/main" id="{4B74954E-0CB6-1A5F-1023-8B4C8D7F3734}"/>
              </a:ext>
            </a:extLst>
          </p:cNvPr>
          <p:cNvSpPr txBox="1"/>
          <p:nvPr/>
        </p:nvSpPr>
        <p:spPr>
          <a:xfrm>
            <a:off x="4257718" y="2191562"/>
            <a:ext cx="374268"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17</a:t>
            </a:r>
          </a:p>
        </p:txBody>
      </p:sp>
      <p:sp>
        <p:nvSpPr>
          <p:cNvPr id="1040" name="Textfeld 1039">
            <a:extLst>
              <a:ext uri="{FF2B5EF4-FFF2-40B4-BE49-F238E27FC236}">
                <a16:creationId xmlns:a16="http://schemas.microsoft.com/office/drawing/2014/main" id="{5A18C10C-BE06-FB7E-BD3D-585D57AC525F}"/>
              </a:ext>
            </a:extLst>
          </p:cNvPr>
          <p:cNvSpPr txBox="1"/>
          <p:nvPr/>
        </p:nvSpPr>
        <p:spPr>
          <a:xfrm>
            <a:off x="4257718" y="2613683"/>
            <a:ext cx="374268"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18</a:t>
            </a:r>
          </a:p>
        </p:txBody>
      </p:sp>
      <p:sp>
        <p:nvSpPr>
          <p:cNvPr id="1041" name="Textfeld 1040">
            <a:extLst>
              <a:ext uri="{FF2B5EF4-FFF2-40B4-BE49-F238E27FC236}">
                <a16:creationId xmlns:a16="http://schemas.microsoft.com/office/drawing/2014/main" id="{F6BB8CF0-0EAB-9903-57C2-5FFAA104C333}"/>
              </a:ext>
            </a:extLst>
          </p:cNvPr>
          <p:cNvSpPr txBox="1"/>
          <p:nvPr/>
        </p:nvSpPr>
        <p:spPr>
          <a:xfrm>
            <a:off x="4754432" y="2539823"/>
            <a:ext cx="3743264" cy="600164"/>
          </a:xfrm>
          <a:prstGeom prst="rect">
            <a:avLst/>
          </a:prstGeom>
          <a:solidFill>
            <a:srgbClr val="FFFFCC"/>
          </a:solidFill>
        </p:spPr>
        <p:txBody>
          <a:bodyPr wrap="square" lIns="91440" tIns="45720" rIns="91440" bIns="45720" rtlCol="0" anchor="t">
            <a:spAutoFit/>
          </a:bodyPr>
          <a:lstStyle/>
          <a:p>
            <a:r>
              <a:rPr lang="de-DE" sz="1100">
                <a:latin typeface="Calibri"/>
                <a:ea typeface="Calibri"/>
                <a:cs typeface="Calibri"/>
              </a:rPr>
              <a:t>Dieses </a:t>
            </a:r>
            <a:r>
              <a:rPr lang="de-DE" sz="1100" b="1">
                <a:solidFill>
                  <a:srgbClr val="C00000"/>
                </a:solidFill>
                <a:latin typeface="Calibri"/>
                <a:ea typeface="Calibri"/>
                <a:cs typeface="Calibri"/>
              </a:rPr>
              <a:t>Kästchen anklicken </a:t>
            </a:r>
            <a:r>
              <a:rPr lang="de-DE" sz="1100">
                <a:latin typeface="Calibri"/>
                <a:ea typeface="Calibri"/>
                <a:cs typeface="Calibri"/>
              </a:rPr>
              <a:t>– betrifft die Ersatzerklärung, dass die eingetragenen Daten und hochgeladenen Dokumente wahrheitsgemäß sind .</a:t>
            </a:r>
          </a:p>
        </p:txBody>
      </p:sp>
      <p:sp>
        <p:nvSpPr>
          <p:cNvPr id="1042" name="Textfeld 1041">
            <a:extLst>
              <a:ext uri="{FF2B5EF4-FFF2-40B4-BE49-F238E27FC236}">
                <a16:creationId xmlns:a16="http://schemas.microsoft.com/office/drawing/2014/main" id="{70BF19E1-455E-0B77-2A52-25DDE2EE6F11}"/>
              </a:ext>
            </a:extLst>
          </p:cNvPr>
          <p:cNvSpPr txBox="1"/>
          <p:nvPr/>
        </p:nvSpPr>
        <p:spPr>
          <a:xfrm>
            <a:off x="4771850" y="3182260"/>
            <a:ext cx="3743264" cy="430887"/>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Laden Sie die Erklärung herunter und </a:t>
            </a:r>
            <a:r>
              <a:rPr lang="de-DE" sz="1100" b="1">
                <a:solidFill>
                  <a:srgbClr val="C00000"/>
                </a:solidFill>
                <a:latin typeface="Calibri" panose="020F0502020204030204" pitchFamily="34" charset="0"/>
                <a:cs typeface="Calibri" panose="020F0502020204030204" pitchFamily="34" charset="0"/>
              </a:rPr>
              <a:t>unterschreiben</a:t>
            </a:r>
            <a:r>
              <a:rPr lang="de-DE" sz="1100">
                <a:latin typeface="Calibri" panose="020F0502020204030204" pitchFamily="34" charset="0"/>
                <a:cs typeface="Calibri" panose="020F0502020204030204" pitchFamily="34" charset="0"/>
              </a:rPr>
              <a:t> Sie diese </a:t>
            </a:r>
            <a:r>
              <a:rPr lang="de-DE" sz="1100" b="1">
                <a:solidFill>
                  <a:srgbClr val="C00000"/>
                </a:solidFill>
                <a:latin typeface="Calibri" panose="020F0502020204030204" pitchFamily="34" charset="0"/>
                <a:cs typeface="Calibri" panose="020F0502020204030204" pitchFamily="34" charset="0"/>
              </a:rPr>
              <a:t>digital</a:t>
            </a:r>
            <a:r>
              <a:rPr lang="de-DE" sz="1100">
                <a:latin typeface="Calibri" panose="020F0502020204030204" pitchFamily="34" charset="0"/>
                <a:cs typeface="Calibri" panose="020F0502020204030204" pitchFamily="34" charset="0"/>
              </a:rPr>
              <a:t> (Format p7m).</a:t>
            </a:r>
          </a:p>
        </p:txBody>
      </p:sp>
      <p:sp>
        <p:nvSpPr>
          <p:cNvPr id="1043" name="Textfeld 1042">
            <a:extLst>
              <a:ext uri="{FF2B5EF4-FFF2-40B4-BE49-F238E27FC236}">
                <a16:creationId xmlns:a16="http://schemas.microsoft.com/office/drawing/2014/main" id="{623505DA-A4C9-D412-D6E5-F2D6BDA745E6}"/>
              </a:ext>
            </a:extLst>
          </p:cNvPr>
          <p:cNvSpPr txBox="1"/>
          <p:nvPr/>
        </p:nvSpPr>
        <p:spPr>
          <a:xfrm>
            <a:off x="4266427" y="3226398"/>
            <a:ext cx="374268"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19</a:t>
            </a:r>
          </a:p>
        </p:txBody>
      </p:sp>
      <p:sp>
        <p:nvSpPr>
          <p:cNvPr id="1044" name="Textfeld 1043">
            <a:extLst>
              <a:ext uri="{FF2B5EF4-FFF2-40B4-BE49-F238E27FC236}">
                <a16:creationId xmlns:a16="http://schemas.microsoft.com/office/drawing/2014/main" id="{4E97A04C-BBDE-C1AA-AD64-4ABE5AF6FA4B}"/>
              </a:ext>
            </a:extLst>
          </p:cNvPr>
          <p:cNvSpPr txBox="1"/>
          <p:nvPr/>
        </p:nvSpPr>
        <p:spPr>
          <a:xfrm>
            <a:off x="4771850" y="3691166"/>
            <a:ext cx="3743264" cy="261610"/>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Laden Sie hier die digital unterschriebene Erklärung hoch. </a:t>
            </a:r>
          </a:p>
        </p:txBody>
      </p:sp>
      <p:sp>
        <p:nvSpPr>
          <p:cNvPr id="1045" name="Textfeld 1044">
            <a:extLst>
              <a:ext uri="{FF2B5EF4-FFF2-40B4-BE49-F238E27FC236}">
                <a16:creationId xmlns:a16="http://schemas.microsoft.com/office/drawing/2014/main" id="{E005B335-3F71-57F6-33E3-4C87E2CAC16A}"/>
              </a:ext>
            </a:extLst>
          </p:cNvPr>
          <p:cNvSpPr txBox="1"/>
          <p:nvPr/>
        </p:nvSpPr>
        <p:spPr>
          <a:xfrm>
            <a:off x="4260981" y="3675945"/>
            <a:ext cx="374268"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20</a:t>
            </a:r>
          </a:p>
        </p:txBody>
      </p:sp>
      <p:sp>
        <p:nvSpPr>
          <p:cNvPr id="1046" name="Textfeld 1045">
            <a:extLst>
              <a:ext uri="{FF2B5EF4-FFF2-40B4-BE49-F238E27FC236}">
                <a16:creationId xmlns:a16="http://schemas.microsoft.com/office/drawing/2014/main" id="{372FAA4D-6B1B-2D4C-4589-55AE2FECECB6}"/>
              </a:ext>
            </a:extLst>
          </p:cNvPr>
          <p:cNvSpPr txBox="1"/>
          <p:nvPr/>
        </p:nvSpPr>
        <p:spPr>
          <a:xfrm>
            <a:off x="4763141" y="4042961"/>
            <a:ext cx="3743264" cy="261610"/>
          </a:xfrm>
          <a:prstGeom prst="rect">
            <a:avLst/>
          </a:prstGeom>
          <a:solidFill>
            <a:srgbClr val="FFFFCC"/>
          </a:solidFill>
        </p:spPr>
        <p:txBody>
          <a:bodyPr wrap="square" rtlCol="0">
            <a:spAutoFit/>
          </a:bodyPr>
          <a:lstStyle/>
          <a:p>
            <a:r>
              <a:rPr lang="de-DE" sz="1100">
                <a:latin typeface="Calibri" panose="020F0502020204030204" pitchFamily="34" charset="0"/>
                <a:cs typeface="Calibri" panose="020F0502020204030204" pitchFamily="34" charset="0"/>
              </a:rPr>
              <a:t>Drücken Sie auf „</a:t>
            </a:r>
            <a:r>
              <a:rPr lang="de-DE" sz="1100" b="1">
                <a:solidFill>
                  <a:srgbClr val="C00000"/>
                </a:solidFill>
                <a:latin typeface="Calibri" panose="020F0502020204030204" pitchFamily="34" charset="0"/>
                <a:cs typeface="Calibri" panose="020F0502020204030204" pitchFamily="34" charset="0"/>
              </a:rPr>
              <a:t>Senden</a:t>
            </a:r>
            <a:r>
              <a:rPr lang="de-DE" sz="1100">
                <a:latin typeface="Calibri" panose="020F0502020204030204" pitchFamily="34" charset="0"/>
                <a:cs typeface="Calibri" panose="020F0502020204030204" pitchFamily="34" charset="0"/>
              </a:rPr>
              <a:t>“ um den Antrag abzuschicken. </a:t>
            </a:r>
          </a:p>
        </p:txBody>
      </p:sp>
      <p:sp>
        <p:nvSpPr>
          <p:cNvPr id="1047" name="Textfeld 1046">
            <a:extLst>
              <a:ext uri="{FF2B5EF4-FFF2-40B4-BE49-F238E27FC236}">
                <a16:creationId xmlns:a16="http://schemas.microsoft.com/office/drawing/2014/main" id="{90F05FB8-FAC1-44CE-1996-6D2B2366B856}"/>
              </a:ext>
            </a:extLst>
          </p:cNvPr>
          <p:cNvSpPr txBox="1"/>
          <p:nvPr/>
        </p:nvSpPr>
        <p:spPr>
          <a:xfrm>
            <a:off x="4257718" y="4032864"/>
            <a:ext cx="374268"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21</a:t>
            </a:r>
          </a:p>
        </p:txBody>
      </p:sp>
      <p:sp>
        <p:nvSpPr>
          <p:cNvPr id="1048" name="Rechteck 1047">
            <a:extLst>
              <a:ext uri="{FF2B5EF4-FFF2-40B4-BE49-F238E27FC236}">
                <a16:creationId xmlns:a16="http://schemas.microsoft.com/office/drawing/2014/main" id="{03C01435-FA93-0DE9-92A2-9BC8E3672105}"/>
              </a:ext>
            </a:extLst>
          </p:cNvPr>
          <p:cNvSpPr/>
          <p:nvPr/>
        </p:nvSpPr>
        <p:spPr>
          <a:xfrm>
            <a:off x="2009721" y="2996860"/>
            <a:ext cx="1343077" cy="15676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rgbClr val="FFFFFF"/>
                </a:solidFill>
                <a:effectLst/>
                <a:latin typeface="Titillium Web"/>
                <a:ea typeface="Aptos" panose="020B0004020202020204" pitchFamily="34" charset="0"/>
                <a:cs typeface="Times New Roman"/>
              </a:rPr>
              <a:t>         </a:t>
            </a:r>
          </a:p>
          <a:p>
            <a:pPr>
              <a:lnSpc>
                <a:spcPct val="107000"/>
              </a:lnSpc>
              <a:spcAft>
                <a:spcPts val="800"/>
              </a:spcAft>
              <a:buNone/>
            </a:pPr>
            <a:r>
              <a:rPr lang="it-IT" sz="700" kern="100">
                <a:solidFill>
                  <a:schemeClr val="tx1"/>
                </a:solidFill>
                <a:latin typeface="Titillium Web"/>
                <a:ea typeface="Aptos" panose="020B0004020202020204" pitchFamily="34" charset="0"/>
                <a:cs typeface="Times New Roman"/>
              </a:rPr>
              <a:t>m</a:t>
            </a:r>
            <a:r>
              <a:rPr lang="it-IT" sz="700" kern="100">
                <a:solidFill>
                  <a:schemeClr val="tx1"/>
                </a:solidFill>
                <a:effectLst/>
                <a:latin typeface="Titillium Web"/>
                <a:ea typeface="Aptos" panose="020B0004020202020204" pitchFamily="34" charset="0"/>
                <a:cs typeface="Times New Roman"/>
              </a:rPr>
              <a:t>ax.mustermann@</a:t>
            </a:r>
            <a:r>
              <a:rPr lang="it-IT" sz="700" kern="100">
                <a:solidFill>
                  <a:schemeClr val="tx1"/>
                </a:solidFill>
                <a:latin typeface="Titillium Web"/>
                <a:ea typeface="Aptos" panose="020B0004020202020204" pitchFamily="34" charset="0"/>
                <a:cs typeface="Times New Roman"/>
              </a:rPr>
              <a:t>mail</a:t>
            </a:r>
            <a:r>
              <a:rPr lang="it-IT" sz="700" kern="100">
                <a:solidFill>
                  <a:schemeClr val="tx1"/>
                </a:solidFill>
                <a:effectLst/>
                <a:latin typeface="Titillium Web"/>
                <a:ea typeface="Aptos" panose="020B0004020202020204" pitchFamily="34" charset="0"/>
                <a:cs typeface="Times New Roman"/>
              </a:rPr>
              <a:t>.com</a:t>
            </a:r>
            <a:endParaRPr lang="it-IT" sz="600" kern="100">
              <a:solidFill>
                <a:schemeClr val="tx1"/>
              </a:solidFill>
              <a:effectLst/>
              <a:latin typeface="Titillium Web"/>
              <a:ea typeface="Aptos" panose="020B0004020202020204" pitchFamily="34" charset="0"/>
              <a:cs typeface="Times New Roman"/>
            </a:endParaRPr>
          </a:p>
          <a:p>
            <a:pPr algn="ctr">
              <a:lnSpc>
                <a:spcPct val="107000"/>
              </a:lnSpc>
              <a:spcAft>
                <a:spcPts val="800"/>
              </a:spcAft>
              <a:buNone/>
            </a:pPr>
            <a:endParaRPr lang="it-IT" sz="1100" kern="100">
              <a:effectLst/>
              <a:ea typeface="Aptos" panose="020B0004020202020204" pitchFamily="34" charset="0"/>
              <a:cs typeface="Times New Roman" panose="02020603050405020304" pitchFamily="18" charset="0"/>
            </a:endParaRPr>
          </a:p>
        </p:txBody>
      </p:sp>
      <p:sp>
        <p:nvSpPr>
          <p:cNvPr id="1049" name="Textfeld 1048">
            <a:extLst>
              <a:ext uri="{FF2B5EF4-FFF2-40B4-BE49-F238E27FC236}">
                <a16:creationId xmlns:a16="http://schemas.microsoft.com/office/drawing/2014/main" id="{6A9A4691-2264-0F61-77AD-3FE470C51C2A}"/>
              </a:ext>
            </a:extLst>
          </p:cNvPr>
          <p:cNvSpPr txBox="1"/>
          <p:nvPr/>
        </p:nvSpPr>
        <p:spPr>
          <a:xfrm>
            <a:off x="8488987" y="4994597"/>
            <a:ext cx="374268"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21</a:t>
            </a:r>
          </a:p>
        </p:txBody>
      </p:sp>
      <p:sp>
        <p:nvSpPr>
          <p:cNvPr id="1050" name="Ellipse 26636">
            <a:extLst>
              <a:ext uri="{FF2B5EF4-FFF2-40B4-BE49-F238E27FC236}">
                <a16:creationId xmlns:a16="http://schemas.microsoft.com/office/drawing/2014/main" id="{87C9BE53-A3FE-3718-D8EA-DB66A67E8790}"/>
              </a:ext>
            </a:extLst>
          </p:cNvPr>
          <p:cNvSpPr/>
          <p:nvPr/>
        </p:nvSpPr>
        <p:spPr bwMode="auto">
          <a:xfrm>
            <a:off x="8146552" y="5393332"/>
            <a:ext cx="988739" cy="403863"/>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051" name="Ellipse 26636">
            <a:extLst>
              <a:ext uri="{FF2B5EF4-FFF2-40B4-BE49-F238E27FC236}">
                <a16:creationId xmlns:a16="http://schemas.microsoft.com/office/drawing/2014/main" id="{1D0AACEF-23BF-FEB2-8B7D-89DACEA162E6}"/>
              </a:ext>
            </a:extLst>
          </p:cNvPr>
          <p:cNvSpPr/>
          <p:nvPr/>
        </p:nvSpPr>
        <p:spPr bwMode="auto">
          <a:xfrm>
            <a:off x="1538930" y="5889807"/>
            <a:ext cx="1892247" cy="443013"/>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052" name="Textfeld 1051">
            <a:extLst>
              <a:ext uri="{FF2B5EF4-FFF2-40B4-BE49-F238E27FC236}">
                <a16:creationId xmlns:a16="http://schemas.microsoft.com/office/drawing/2014/main" id="{8B21EFFB-02A2-AF73-029C-FBFFEF3BB96D}"/>
              </a:ext>
            </a:extLst>
          </p:cNvPr>
          <p:cNvSpPr txBox="1"/>
          <p:nvPr/>
        </p:nvSpPr>
        <p:spPr>
          <a:xfrm>
            <a:off x="3530340" y="5973934"/>
            <a:ext cx="374268"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20</a:t>
            </a:r>
          </a:p>
        </p:txBody>
      </p:sp>
      <p:sp>
        <p:nvSpPr>
          <p:cNvPr id="1053" name="Ellipse 26636">
            <a:extLst>
              <a:ext uri="{FF2B5EF4-FFF2-40B4-BE49-F238E27FC236}">
                <a16:creationId xmlns:a16="http://schemas.microsoft.com/office/drawing/2014/main" id="{00C8C709-C0FA-242F-37C2-635BE23FA876}"/>
              </a:ext>
            </a:extLst>
          </p:cNvPr>
          <p:cNvSpPr/>
          <p:nvPr/>
        </p:nvSpPr>
        <p:spPr bwMode="auto">
          <a:xfrm>
            <a:off x="122377" y="4009935"/>
            <a:ext cx="1416553" cy="255986"/>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054" name="Ellipse 26636">
            <a:extLst>
              <a:ext uri="{FF2B5EF4-FFF2-40B4-BE49-F238E27FC236}">
                <a16:creationId xmlns:a16="http://schemas.microsoft.com/office/drawing/2014/main" id="{BEF38D94-C821-77BA-3E79-47377E75B494}"/>
              </a:ext>
            </a:extLst>
          </p:cNvPr>
          <p:cNvSpPr/>
          <p:nvPr/>
        </p:nvSpPr>
        <p:spPr bwMode="auto">
          <a:xfrm>
            <a:off x="148504" y="4966889"/>
            <a:ext cx="295634" cy="255986"/>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055" name="Rechteck 1054">
            <a:extLst>
              <a:ext uri="{FF2B5EF4-FFF2-40B4-BE49-F238E27FC236}">
                <a16:creationId xmlns:a16="http://schemas.microsoft.com/office/drawing/2014/main" id="{7D3D18A9-E551-8455-51F0-02F1248FE22D}"/>
              </a:ext>
            </a:extLst>
          </p:cNvPr>
          <p:cNvSpPr/>
          <p:nvPr/>
        </p:nvSpPr>
        <p:spPr>
          <a:xfrm>
            <a:off x="655013" y="2764751"/>
            <a:ext cx="808027" cy="121396"/>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rgbClr val="FFFFFF"/>
                </a:solidFill>
                <a:effectLst/>
                <a:latin typeface="Titillium Web"/>
                <a:ea typeface="Aptos" panose="020B0004020202020204" pitchFamily="34" charset="0"/>
                <a:cs typeface="Times New Roman"/>
              </a:rPr>
              <a:t>         </a:t>
            </a:r>
          </a:p>
          <a:p>
            <a:pPr>
              <a:lnSpc>
                <a:spcPct val="107000"/>
              </a:lnSpc>
              <a:spcAft>
                <a:spcPts val="800"/>
              </a:spcAft>
              <a:buNone/>
            </a:pPr>
            <a:r>
              <a:rPr lang="it-IT" sz="700" kern="100">
                <a:solidFill>
                  <a:schemeClr val="tx1"/>
                </a:solidFill>
                <a:latin typeface="Titillium Web"/>
                <a:ea typeface="Aptos" panose="020B0004020202020204" pitchFamily="34" charset="0"/>
                <a:cs typeface="Times New Roman"/>
              </a:rPr>
              <a:t>MUSTERMANN</a:t>
            </a:r>
            <a:endParaRPr lang="it-IT" sz="600" kern="100">
              <a:solidFill>
                <a:schemeClr val="tx1"/>
              </a:solidFill>
              <a:effectLst/>
              <a:latin typeface="Titillium Web"/>
              <a:ea typeface="Aptos" panose="020B0004020202020204" pitchFamily="34" charset="0"/>
              <a:cs typeface="Times New Roman"/>
            </a:endParaRPr>
          </a:p>
          <a:p>
            <a:pPr algn="ctr">
              <a:lnSpc>
                <a:spcPct val="107000"/>
              </a:lnSpc>
              <a:spcAft>
                <a:spcPts val="800"/>
              </a:spcAft>
              <a:buNone/>
            </a:pPr>
            <a:endParaRPr lang="it-IT" sz="1100" kern="100">
              <a:effectLst/>
              <a:ea typeface="Aptos" panose="020B0004020202020204" pitchFamily="34" charset="0"/>
              <a:cs typeface="Times New Roman" panose="02020603050405020304" pitchFamily="18" charset="0"/>
            </a:endParaRPr>
          </a:p>
        </p:txBody>
      </p:sp>
      <p:sp>
        <p:nvSpPr>
          <p:cNvPr id="26624" name="Rechteck 26623">
            <a:extLst>
              <a:ext uri="{FF2B5EF4-FFF2-40B4-BE49-F238E27FC236}">
                <a16:creationId xmlns:a16="http://schemas.microsoft.com/office/drawing/2014/main" id="{4D57EFC4-AF4E-955C-D431-4E40C031060F}"/>
              </a:ext>
            </a:extLst>
          </p:cNvPr>
          <p:cNvSpPr/>
          <p:nvPr/>
        </p:nvSpPr>
        <p:spPr>
          <a:xfrm>
            <a:off x="569422" y="2586242"/>
            <a:ext cx="473826" cy="130348"/>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rgbClr val="FFFFFF"/>
                </a:solidFill>
                <a:effectLst/>
                <a:latin typeface="Titillium Web"/>
                <a:ea typeface="Aptos" panose="020B0004020202020204" pitchFamily="34" charset="0"/>
                <a:cs typeface="Times New Roman"/>
              </a:rPr>
              <a:t>         </a:t>
            </a:r>
          </a:p>
          <a:p>
            <a:pPr>
              <a:lnSpc>
                <a:spcPct val="107000"/>
              </a:lnSpc>
              <a:spcAft>
                <a:spcPts val="0"/>
              </a:spcAft>
              <a:buNone/>
            </a:pPr>
            <a:r>
              <a:rPr lang="it-IT" sz="700" kern="100">
                <a:solidFill>
                  <a:schemeClr val="tx1"/>
                </a:solidFill>
                <a:latin typeface="Titillium Web"/>
                <a:ea typeface="Aptos" panose="020B0004020202020204" pitchFamily="34" charset="0"/>
                <a:cs typeface="Times New Roman"/>
              </a:rPr>
              <a:t>MAX</a:t>
            </a:r>
            <a:endParaRPr lang="it-IT" sz="600" kern="100">
              <a:solidFill>
                <a:schemeClr val="tx1"/>
              </a:solidFill>
              <a:effectLst/>
              <a:latin typeface="Titillium Web"/>
              <a:ea typeface="Aptos" panose="020B0004020202020204" pitchFamily="34" charset="0"/>
              <a:cs typeface="Times New Roman"/>
            </a:endParaRPr>
          </a:p>
          <a:p>
            <a:pPr algn="ctr">
              <a:lnSpc>
                <a:spcPct val="107000"/>
              </a:lnSpc>
              <a:spcAft>
                <a:spcPts val="800"/>
              </a:spcAft>
              <a:buNone/>
            </a:pPr>
            <a:endParaRPr lang="it-IT" sz="1100" kern="100">
              <a:effectLst/>
              <a:ea typeface="Aptos" panose="020B0004020202020204" pitchFamily="34" charset="0"/>
              <a:cs typeface="Times New Roman" panose="02020603050405020304" pitchFamily="18" charset="0"/>
            </a:endParaRPr>
          </a:p>
        </p:txBody>
      </p:sp>
      <p:sp>
        <p:nvSpPr>
          <p:cNvPr id="26625" name="Rechteck 26624">
            <a:extLst>
              <a:ext uri="{FF2B5EF4-FFF2-40B4-BE49-F238E27FC236}">
                <a16:creationId xmlns:a16="http://schemas.microsoft.com/office/drawing/2014/main" id="{6DA07F8E-E8B9-0693-26DC-2445D1DC68B3}"/>
              </a:ext>
            </a:extLst>
          </p:cNvPr>
          <p:cNvSpPr/>
          <p:nvPr/>
        </p:nvSpPr>
        <p:spPr>
          <a:xfrm>
            <a:off x="795349" y="2897169"/>
            <a:ext cx="1107591" cy="112287"/>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buNone/>
            </a:pPr>
            <a:r>
              <a:rPr lang="it-IT" sz="700" kern="100">
                <a:solidFill>
                  <a:srgbClr val="FFFFFF"/>
                </a:solidFill>
                <a:effectLst/>
                <a:latin typeface="Titillium Web"/>
                <a:ea typeface="Aptos" panose="020B0004020202020204" pitchFamily="34" charset="0"/>
                <a:cs typeface="Times New Roman"/>
              </a:rPr>
              <a:t>         </a:t>
            </a:r>
          </a:p>
          <a:p>
            <a:pPr>
              <a:lnSpc>
                <a:spcPct val="107000"/>
              </a:lnSpc>
              <a:spcAft>
                <a:spcPts val="800"/>
              </a:spcAft>
              <a:buNone/>
            </a:pPr>
            <a:r>
              <a:rPr lang="it-IT" sz="700" kern="100">
                <a:solidFill>
                  <a:schemeClr val="tx1"/>
                </a:solidFill>
                <a:latin typeface="Titillium Web" panose="00000500000000000000" pitchFamily="2" charset="0"/>
                <a:cs typeface="Times New Roman" panose="02020603050405020304" pitchFamily="18" charset="0"/>
              </a:rPr>
              <a:t>MSTMXA70A01A952G</a:t>
            </a:r>
            <a:endParaRPr lang="it-IT" sz="600" kern="100">
              <a:solidFill>
                <a:schemeClr val="tx1"/>
              </a:solidFill>
              <a:effectLst/>
              <a:latin typeface="Titillium Web"/>
              <a:ea typeface="Aptos" panose="020B0004020202020204" pitchFamily="34" charset="0"/>
              <a:cs typeface="Times New Roman"/>
            </a:endParaRPr>
          </a:p>
          <a:p>
            <a:pPr algn="ctr">
              <a:lnSpc>
                <a:spcPct val="107000"/>
              </a:lnSpc>
              <a:spcAft>
                <a:spcPts val="800"/>
              </a:spcAft>
              <a:buNone/>
            </a:pPr>
            <a:endParaRPr lang="it-IT" sz="1100" kern="100">
              <a:effectLst/>
              <a:ea typeface="Aptos" panose="020B0004020202020204" pitchFamily="34" charset="0"/>
              <a:cs typeface="Times New Roman" panose="02020603050405020304" pitchFamily="18" charset="0"/>
            </a:endParaRPr>
          </a:p>
        </p:txBody>
      </p:sp>
      <p:sp>
        <p:nvSpPr>
          <p:cNvPr id="26627" name="Ellipse 26636">
            <a:extLst>
              <a:ext uri="{FF2B5EF4-FFF2-40B4-BE49-F238E27FC236}">
                <a16:creationId xmlns:a16="http://schemas.microsoft.com/office/drawing/2014/main" id="{197DB9E0-6BAF-6E6E-43AB-1F3EDF501C07}"/>
              </a:ext>
            </a:extLst>
          </p:cNvPr>
          <p:cNvSpPr/>
          <p:nvPr/>
        </p:nvSpPr>
        <p:spPr bwMode="auto">
          <a:xfrm>
            <a:off x="11943" y="5864215"/>
            <a:ext cx="1526987" cy="443013"/>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6628" name="Textfeld 26627">
            <a:extLst>
              <a:ext uri="{FF2B5EF4-FFF2-40B4-BE49-F238E27FC236}">
                <a16:creationId xmlns:a16="http://schemas.microsoft.com/office/drawing/2014/main" id="{EDACD5BF-4EE7-198E-A35D-151D8392B8C2}"/>
              </a:ext>
            </a:extLst>
          </p:cNvPr>
          <p:cNvSpPr txBox="1"/>
          <p:nvPr/>
        </p:nvSpPr>
        <p:spPr>
          <a:xfrm>
            <a:off x="1152719" y="6255026"/>
            <a:ext cx="374268"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19</a:t>
            </a:r>
          </a:p>
        </p:txBody>
      </p:sp>
      <p:sp>
        <p:nvSpPr>
          <p:cNvPr id="26629" name="Textfeld 26628">
            <a:extLst>
              <a:ext uri="{FF2B5EF4-FFF2-40B4-BE49-F238E27FC236}">
                <a16:creationId xmlns:a16="http://schemas.microsoft.com/office/drawing/2014/main" id="{7EFD0503-5B80-CCBD-AE46-5E6DD3C342C2}"/>
              </a:ext>
            </a:extLst>
          </p:cNvPr>
          <p:cNvSpPr txBox="1"/>
          <p:nvPr/>
        </p:nvSpPr>
        <p:spPr>
          <a:xfrm>
            <a:off x="79703" y="5286441"/>
            <a:ext cx="374268"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18</a:t>
            </a:r>
          </a:p>
        </p:txBody>
      </p:sp>
      <p:sp>
        <p:nvSpPr>
          <p:cNvPr id="26630" name="Textfeld 26629">
            <a:extLst>
              <a:ext uri="{FF2B5EF4-FFF2-40B4-BE49-F238E27FC236}">
                <a16:creationId xmlns:a16="http://schemas.microsoft.com/office/drawing/2014/main" id="{716A34EF-1493-EA36-34B9-68E108011E60}"/>
              </a:ext>
            </a:extLst>
          </p:cNvPr>
          <p:cNvSpPr txBox="1"/>
          <p:nvPr/>
        </p:nvSpPr>
        <p:spPr>
          <a:xfrm>
            <a:off x="1853556" y="2026873"/>
            <a:ext cx="374268" cy="307777"/>
          </a:xfrm>
          <a:prstGeom prst="rect">
            <a:avLst/>
          </a:prstGeom>
          <a:solidFill>
            <a:srgbClr val="FFFFCC"/>
          </a:solidFill>
          <a:ln w="38100">
            <a:solidFill>
              <a:schemeClr val="tx1"/>
            </a:solidFill>
          </a:ln>
        </p:spPr>
        <p:txBody>
          <a:bodyPr wrap="square" rtlCol="0">
            <a:spAutoFit/>
          </a:bodyPr>
          <a:lstStyle/>
          <a:p>
            <a:pPr algn="ctr"/>
            <a:r>
              <a:rPr lang="de-DE" sz="1400">
                <a:latin typeface="Calibri" panose="020F0502020204030204" pitchFamily="34" charset="0"/>
                <a:cs typeface="Calibri" panose="020F0502020204030204" pitchFamily="34" charset="0"/>
              </a:rPr>
              <a:t>17</a:t>
            </a:r>
          </a:p>
        </p:txBody>
      </p:sp>
      <p:sp>
        <p:nvSpPr>
          <p:cNvPr id="4" name="Textfeld 3">
            <a:extLst>
              <a:ext uri="{FF2B5EF4-FFF2-40B4-BE49-F238E27FC236}">
                <a16:creationId xmlns:a16="http://schemas.microsoft.com/office/drawing/2014/main" id="{176F8F66-9254-D843-263A-13991D756528}"/>
              </a:ext>
            </a:extLst>
          </p:cNvPr>
          <p:cNvSpPr txBox="1"/>
          <p:nvPr/>
        </p:nvSpPr>
        <p:spPr>
          <a:xfrm>
            <a:off x="479467" y="164016"/>
            <a:ext cx="7886700" cy="400110"/>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algn="ctr"/>
            <a:r>
              <a:rPr lang="de-DE" sz="2000">
                <a:latin typeface="Calibri" panose="020F0502020204030204" pitchFamily="34" charset="0"/>
                <a:cs typeface="Calibri" panose="020F0502020204030204" pitchFamily="34" charset="0"/>
              </a:rPr>
              <a:t> Bilanzhinterlegung – </a:t>
            </a:r>
            <a:r>
              <a:rPr lang="de-DE" sz="2000" b="1">
                <a:latin typeface="Calibri" panose="020F0502020204030204" pitchFamily="34" charset="0"/>
                <a:cs typeface="Calibri" panose="020F0502020204030204" pitchFamily="34" charset="0"/>
              </a:rPr>
              <a:t>Senden des Antrags</a:t>
            </a:r>
          </a:p>
        </p:txBody>
      </p:sp>
      <p:sp>
        <p:nvSpPr>
          <p:cNvPr id="5" name="Rechteck 4">
            <a:extLst>
              <a:ext uri="{FF2B5EF4-FFF2-40B4-BE49-F238E27FC236}">
                <a16:creationId xmlns:a16="http://schemas.microsoft.com/office/drawing/2014/main" id="{1487D2AD-C5AD-8E41-B1A1-86004A26424C}"/>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-84-</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47852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E4F2FF"/>
        </a:solidFill>
        <a:effectLst/>
      </p:bgPr>
    </p:bg>
    <p:spTree>
      <p:nvGrpSpPr>
        <p:cNvPr id="1" name="">
          <a:extLst>
            <a:ext uri="{FF2B5EF4-FFF2-40B4-BE49-F238E27FC236}">
              <a16:creationId xmlns:a16="http://schemas.microsoft.com/office/drawing/2014/main" id="{BF4BDBAA-E9F1-C384-2E7A-712DEBA90949}"/>
            </a:ext>
          </a:extLst>
        </p:cNvPr>
        <p:cNvGrpSpPr/>
        <p:nvPr/>
      </p:nvGrpSpPr>
      <p:grpSpPr>
        <a:xfrm>
          <a:off x="0" y="0"/>
          <a:ext cx="0" cy="0"/>
          <a:chOff x="0" y="0"/>
          <a:chExt cx="0" cy="0"/>
        </a:xfrm>
      </p:grpSpPr>
      <p:sp>
        <p:nvSpPr>
          <p:cNvPr id="7170" name="Rectangle 5">
            <a:extLst>
              <a:ext uri="{FF2B5EF4-FFF2-40B4-BE49-F238E27FC236}">
                <a16:creationId xmlns:a16="http://schemas.microsoft.com/office/drawing/2014/main" id="{15E26828-21BE-84AB-5190-633D666D0F53}"/>
              </a:ext>
            </a:extLst>
          </p:cNvPr>
          <p:cNvSpPr>
            <a:spLocks noChangeArrowheads="1"/>
          </p:cNvSpPr>
          <p:nvPr/>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endParaRPr lang="de-DE" altLang="de-DE"/>
          </a:p>
        </p:txBody>
      </p:sp>
      <p:sp>
        <p:nvSpPr>
          <p:cNvPr id="7171" name="Line 16">
            <a:extLst>
              <a:ext uri="{FF2B5EF4-FFF2-40B4-BE49-F238E27FC236}">
                <a16:creationId xmlns:a16="http://schemas.microsoft.com/office/drawing/2014/main" id="{DB10AB1D-68B7-415B-B13B-882A88CA8F2E}"/>
              </a:ext>
            </a:extLst>
          </p:cNvPr>
          <p:cNvSpPr>
            <a:spLocks noChangeShapeType="1"/>
          </p:cNvSpPr>
          <p:nvPr/>
        </p:nvSpPr>
        <p:spPr bwMode="auto">
          <a:xfrm>
            <a:off x="179388" y="719138"/>
            <a:ext cx="385127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72" name="Line 18">
            <a:extLst>
              <a:ext uri="{FF2B5EF4-FFF2-40B4-BE49-F238E27FC236}">
                <a16:creationId xmlns:a16="http://schemas.microsoft.com/office/drawing/2014/main" id="{A631CF92-3D18-4ACD-A58D-62A47C6A8C9B}"/>
              </a:ext>
            </a:extLst>
          </p:cNvPr>
          <p:cNvSpPr>
            <a:spLocks noChangeShapeType="1"/>
          </p:cNvSpPr>
          <p:nvPr/>
        </p:nvSpPr>
        <p:spPr bwMode="auto">
          <a:xfrm>
            <a:off x="5102225" y="719138"/>
            <a:ext cx="385127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73" name="Rectangle 20">
            <a:extLst>
              <a:ext uri="{FF2B5EF4-FFF2-40B4-BE49-F238E27FC236}">
                <a16:creationId xmlns:a16="http://schemas.microsoft.com/office/drawing/2014/main" id="{28AE3BFD-67BB-6102-BC0C-B0A1F61F34E6}"/>
              </a:ext>
            </a:extLst>
          </p:cNvPr>
          <p:cNvSpPr>
            <a:spLocks noChangeArrowheads="1"/>
          </p:cNvSpPr>
          <p:nvPr/>
        </p:nvSpPr>
        <p:spPr bwMode="auto">
          <a:xfrm>
            <a:off x="863600" y="452438"/>
            <a:ext cx="3260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de-DE" altLang="de-DE" sz="1200">
                <a:latin typeface="Arial" panose="020B0604020202020204" pitchFamily="34" charset="0"/>
              </a:rPr>
              <a:t>AUTONOME PROVINZ BOZEN - SÜDTIROL</a:t>
            </a:r>
          </a:p>
        </p:txBody>
      </p:sp>
      <p:sp>
        <p:nvSpPr>
          <p:cNvPr id="7174" name="Rectangle 21">
            <a:extLst>
              <a:ext uri="{FF2B5EF4-FFF2-40B4-BE49-F238E27FC236}">
                <a16:creationId xmlns:a16="http://schemas.microsoft.com/office/drawing/2014/main" id="{6D2A7239-7707-E1CC-6AE2-D2A74A586789}"/>
              </a:ext>
            </a:extLst>
          </p:cNvPr>
          <p:cNvSpPr>
            <a:spLocks noChangeArrowheads="1"/>
          </p:cNvSpPr>
          <p:nvPr/>
        </p:nvSpPr>
        <p:spPr bwMode="auto">
          <a:xfrm>
            <a:off x="4994275" y="452438"/>
            <a:ext cx="39655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it-IT" altLang="de-DE" sz="1200">
                <a:latin typeface="Arial" panose="020B0604020202020204" pitchFamily="34" charset="0"/>
              </a:rPr>
              <a:t>PROVINCIA AUTONOMA DI BOLZANO - ALTO ADIGE</a:t>
            </a:r>
          </a:p>
        </p:txBody>
      </p:sp>
      <p:sp>
        <p:nvSpPr>
          <p:cNvPr id="7175" name="Text Box 22">
            <a:extLst>
              <a:ext uri="{FF2B5EF4-FFF2-40B4-BE49-F238E27FC236}">
                <a16:creationId xmlns:a16="http://schemas.microsoft.com/office/drawing/2014/main" id="{32EE9FDD-99FD-59C8-1427-6F6F7D936AD4}"/>
              </a:ext>
            </a:extLst>
          </p:cNvPr>
          <p:cNvSpPr txBox="1">
            <a:spLocks noChangeArrowheads="1"/>
          </p:cNvSpPr>
          <p:nvPr/>
        </p:nvSpPr>
        <p:spPr bwMode="auto">
          <a:xfrm>
            <a:off x="4994275" y="719138"/>
            <a:ext cx="324485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nSpc>
                <a:spcPts val="1300"/>
              </a:lnSpc>
            </a:pPr>
            <a:r>
              <a:rPr lang="it-IT" altLang="de-DE" sz="1100" b="1">
                <a:latin typeface="Arial" panose="020B0604020202020204" pitchFamily="34" charset="0"/>
              </a:rPr>
              <a:t>Dipartimento Coesione sociale, </a:t>
            </a:r>
          </a:p>
          <a:p>
            <a:pPr>
              <a:lnSpc>
                <a:spcPts val="1300"/>
              </a:lnSpc>
            </a:pPr>
            <a:r>
              <a:rPr lang="it-IT" altLang="de-DE" sz="1100" b="1">
                <a:latin typeface="Arial" panose="020B0604020202020204" pitchFamily="34" charset="0"/>
              </a:rPr>
              <a:t>Famiglia, Anziani, Cooperative e Volontariato</a:t>
            </a:r>
          </a:p>
          <a:p>
            <a:pPr>
              <a:lnSpc>
                <a:spcPts val="1300"/>
              </a:lnSpc>
            </a:pPr>
            <a:endParaRPr lang="it-IT" altLang="de-DE" sz="1100">
              <a:latin typeface="Arial" panose="020B0604020202020204" pitchFamily="34" charset="0"/>
            </a:endParaRPr>
          </a:p>
        </p:txBody>
      </p:sp>
      <p:sp>
        <p:nvSpPr>
          <p:cNvPr id="7176" name="Text Box 23">
            <a:extLst>
              <a:ext uri="{FF2B5EF4-FFF2-40B4-BE49-F238E27FC236}">
                <a16:creationId xmlns:a16="http://schemas.microsoft.com/office/drawing/2014/main" id="{D29D0715-9A5C-D781-A327-8D187ED2B162}"/>
              </a:ext>
            </a:extLst>
          </p:cNvPr>
          <p:cNvSpPr txBox="1">
            <a:spLocks noChangeArrowheads="1"/>
          </p:cNvSpPr>
          <p:nvPr/>
        </p:nvSpPr>
        <p:spPr bwMode="auto">
          <a:xfrm>
            <a:off x="450850" y="719138"/>
            <a:ext cx="3678238"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r">
              <a:lnSpc>
                <a:spcPts val="1300"/>
              </a:lnSpc>
            </a:pPr>
            <a:r>
              <a:rPr lang="de-DE" altLang="de-DE" sz="1100" b="1">
                <a:latin typeface="Arial" panose="020B0604020202020204" pitchFamily="34" charset="0"/>
              </a:rPr>
              <a:t>Ressort Sozialer Zusammenhalt, </a:t>
            </a:r>
          </a:p>
          <a:p>
            <a:pPr algn="r">
              <a:lnSpc>
                <a:spcPts val="1300"/>
              </a:lnSpc>
            </a:pPr>
            <a:r>
              <a:rPr lang="de-DE" altLang="de-DE" sz="1100" b="1">
                <a:latin typeface="Arial" panose="020B0604020202020204" pitchFamily="34" charset="0"/>
              </a:rPr>
              <a:t>Familie, Senioren, Genossenschaften und Ehrenamt</a:t>
            </a:r>
            <a:endParaRPr lang="de-DE" altLang="de-DE" sz="1100">
              <a:latin typeface="Arial" panose="020B0604020202020204" pitchFamily="34" charset="0"/>
            </a:endParaRPr>
          </a:p>
        </p:txBody>
      </p:sp>
      <p:sp>
        <p:nvSpPr>
          <p:cNvPr id="7177" name="Text Box 24">
            <a:extLst>
              <a:ext uri="{FF2B5EF4-FFF2-40B4-BE49-F238E27FC236}">
                <a16:creationId xmlns:a16="http://schemas.microsoft.com/office/drawing/2014/main" id="{8F4044AC-DBD7-2D16-5E81-AF9FBCBE837D}"/>
              </a:ext>
            </a:extLst>
          </p:cNvPr>
          <p:cNvSpPr txBox="1">
            <a:spLocks noChangeArrowheads="1"/>
          </p:cNvSpPr>
          <p:nvPr/>
        </p:nvSpPr>
        <p:spPr bwMode="auto">
          <a:xfrm>
            <a:off x="1316038" y="1179513"/>
            <a:ext cx="273526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r">
              <a:lnSpc>
                <a:spcPts val="1200"/>
              </a:lnSpc>
            </a:pPr>
            <a:r>
              <a:rPr lang="de-DE" altLang="de-DE" sz="1100">
                <a:latin typeface="Arial" panose="020B0604020202020204" pitchFamily="34" charset="0"/>
              </a:rPr>
              <a:t>Amt für Freiwilligenwesen und Solidarität</a:t>
            </a:r>
          </a:p>
        </p:txBody>
      </p:sp>
      <p:sp>
        <p:nvSpPr>
          <p:cNvPr id="7178" name="Text Box 25">
            <a:extLst>
              <a:ext uri="{FF2B5EF4-FFF2-40B4-BE49-F238E27FC236}">
                <a16:creationId xmlns:a16="http://schemas.microsoft.com/office/drawing/2014/main" id="{D2B6C4CF-ED09-D645-B826-8C2045859559}"/>
              </a:ext>
            </a:extLst>
          </p:cNvPr>
          <p:cNvSpPr txBox="1">
            <a:spLocks noChangeArrowheads="1"/>
          </p:cNvSpPr>
          <p:nvPr/>
        </p:nvSpPr>
        <p:spPr bwMode="auto">
          <a:xfrm>
            <a:off x="5037138" y="1158875"/>
            <a:ext cx="216852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nSpc>
                <a:spcPts val="1200"/>
              </a:lnSpc>
            </a:pPr>
            <a:r>
              <a:rPr lang="it-IT" altLang="de-DE" sz="1100">
                <a:latin typeface="Arial" panose="020B0604020202020204" pitchFamily="34" charset="0"/>
              </a:rPr>
              <a:t>Ufficio Volontariato e solidarietà</a:t>
            </a:r>
          </a:p>
        </p:txBody>
      </p:sp>
      <p:pic>
        <p:nvPicPr>
          <p:cNvPr id="7183" name="Picture 38">
            <a:extLst>
              <a:ext uri="{FF2B5EF4-FFF2-40B4-BE49-F238E27FC236}">
                <a16:creationId xmlns:a16="http://schemas.microsoft.com/office/drawing/2014/main" id="{0C0B96B0-29E4-E433-7AAB-6DC2D33B6D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050" y="358775"/>
            <a:ext cx="71913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B93B367F-584C-351B-555E-7178508114D2}"/>
              </a:ext>
            </a:extLst>
          </p:cNvPr>
          <p:cNvSpPr/>
          <p:nvPr/>
        </p:nvSpPr>
        <p:spPr>
          <a:xfrm>
            <a:off x="196761" y="233946"/>
            <a:ext cx="8774112" cy="1250590"/>
          </a:xfrm>
          <a:prstGeom prst="rect">
            <a:avLst/>
          </a:prstGeom>
          <a:solidFill>
            <a:srgbClr val="E4F2FF"/>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 name="Titel 1">
            <a:extLst>
              <a:ext uri="{FF2B5EF4-FFF2-40B4-BE49-F238E27FC236}">
                <a16:creationId xmlns:a16="http://schemas.microsoft.com/office/drawing/2014/main" id="{F7B9B516-D66D-102A-9F58-697765D3E4F5}"/>
              </a:ext>
            </a:extLst>
          </p:cNvPr>
          <p:cNvSpPr txBox="1">
            <a:spLocks noChangeArrowheads="1"/>
          </p:cNvSpPr>
          <p:nvPr/>
        </p:nvSpPr>
        <p:spPr bwMode="auto">
          <a:xfrm>
            <a:off x="637733" y="224828"/>
            <a:ext cx="7886700" cy="687388"/>
          </a:xfrm>
          <a:prstGeom prst="rect">
            <a:avLst/>
          </a:prstGeom>
          <a:solidFill>
            <a:srgbClr val="FFC9C9"/>
          </a:solidFill>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a:defRPr/>
            </a:pPr>
            <a:r>
              <a:rPr lang="de-DE" altLang="de-DE" sz="2600">
                <a:latin typeface="Calibri" panose="020F0502020204030204" pitchFamily="34" charset="0"/>
                <a:cs typeface="Calibri" panose="020F0502020204030204" pitchFamily="34" charset="0"/>
              </a:rPr>
              <a:t>Struktur der heutigen Veranstaltung</a:t>
            </a:r>
          </a:p>
        </p:txBody>
      </p:sp>
      <p:sp>
        <p:nvSpPr>
          <p:cNvPr id="8" name="Textfeld 7">
            <a:extLst>
              <a:ext uri="{FF2B5EF4-FFF2-40B4-BE49-F238E27FC236}">
                <a16:creationId xmlns:a16="http://schemas.microsoft.com/office/drawing/2014/main" id="{A5196CD6-2810-C772-DC25-46D434E4D625}"/>
              </a:ext>
            </a:extLst>
          </p:cNvPr>
          <p:cNvSpPr txBox="1"/>
          <p:nvPr/>
        </p:nvSpPr>
        <p:spPr>
          <a:xfrm>
            <a:off x="631217" y="889753"/>
            <a:ext cx="7876803" cy="5409430"/>
          </a:xfrm>
          <a:prstGeom prst="rect">
            <a:avLst/>
          </a:prstGeom>
          <a:noFill/>
        </p:spPr>
        <p:txBody>
          <a:bodyPr wrap="square" lIns="91440" tIns="45720" rIns="91440" bIns="45720" anchor="t">
            <a:spAutoFit/>
          </a:bodyPr>
          <a:lstStyle/>
          <a:p>
            <a:pPr marL="342900" indent="-342900">
              <a:lnSpc>
                <a:spcPct val="150000"/>
              </a:lnSpc>
              <a:buAutoNum type="arabicPeriod"/>
            </a:pPr>
            <a:r>
              <a:rPr lang="de-DE" sz="1600" b="1" dirty="0">
                <a:latin typeface="Calibri"/>
                <a:ea typeface="Calibri"/>
                <a:cs typeface="Calibri"/>
              </a:rPr>
              <a:t>Die Auswirkungen und die Voraussetzungen der Eintragung in das Runts  </a:t>
            </a:r>
          </a:p>
          <a:p>
            <a:pPr marL="342900" indent="-342900">
              <a:lnSpc>
                <a:spcPct val="150000"/>
              </a:lnSpc>
              <a:buAutoNum type="arabicPeriod"/>
            </a:pPr>
            <a:r>
              <a:rPr lang="de-DE" sz="1600" b="1" dirty="0">
                <a:latin typeface="Calibri"/>
                <a:ea typeface="Calibri"/>
                <a:cs typeface="Calibri"/>
              </a:rPr>
              <a:t>Die wichtigsten Sektionen und ihre Vorteile</a:t>
            </a:r>
            <a:endParaRPr lang="de-DE" sz="1600" dirty="0"/>
          </a:p>
          <a:p>
            <a:pPr marL="342900" lvl="0" indent="-342900">
              <a:lnSpc>
                <a:spcPct val="150000"/>
              </a:lnSpc>
              <a:buAutoNum type="arabicPeriod"/>
            </a:pPr>
            <a:r>
              <a:rPr lang="de-DE" sz="1600" b="1" dirty="0">
                <a:latin typeface="Calibri"/>
                <a:ea typeface="Calibri"/>
                <a:cs typeface="Calibri"/>
              </a:rPr>
              <a:t>Die Kontrollen im Runts - allgemeine Informationen</a:t>
            </a:r>
          </a:p>
          <a:p>
            <a:pPr marL="342900" indent="-342900">
              <a:lnSpc>
                <a:spcPct val="150000"/>
              </a:lnSpc>
              <a:buFontTx/>
              <a:buAutoNum type="arabicPeriod"/>
            </a:pPr>
            <a:r>
              <a:rPr lang="de-DE" sz="1600" b="1" dirty="0">
                <a:latin typeface="Calibri"/>
                <a:ea typeface="Calibri"/>
                <a:cs typeface="Calibri"/>
              </a:rPr>
              <a:t>Wie kann ich die Verpflichtungen im Runts-Portal erfüllen?</a:t>
            </a:r>
          </a:p>
          <a:p>
            <a:pPr>
              <a:lnSpc>
                <a:spcPct val="150000"/>
              </a:lnSpc>
            </a:pPr>
            <a:r>
              <a:rPr lang="de-DE" sz="1600" dirty="0">
                <a:latin typeface="Calibri"/>
                <a:ea typeface="Calibri"/>
                <a:cs typeface="Calibri"/>
              </a:rPr>
              <a:t> a) Allgemeine Übersicht Runts-Portal</a:t>
            </a:r>
            <a:endParaRPr lang="en-US" sz="1600" dirty="0">
              <a:latin typeface="Calibri"/>
              <a:ea typeface="Calibri"/>
              <a:cs typeface="Calibri"/>
            </a:endParaRPr>
          </a:p>
          <a:p>
            <a:pPr marL="193675">
              <a:lnSpc>
                <a:spcPct val="150000"/>
              </a:lnSpc>
            </a:pPr>
            <a:r>
              <a:rPr lang="de-DE" sz="1600" dirty="0">
                <a:latin typeface="Calibri"/>
                <a:ea typeface="Calibri"/>
                <a:cs typeface="Calibri"/>
              </a:rPr>
              <a:t>b) Änderungsantrag</a:t>
            </a:r>
            <a:endParaRPr lang="en-US" sz="1600" dirty="0">
              <a:latin typeface="Calibri"/>
              <a:ea typeface="Calibri"/>
              <a:cs typeface="Calibri"/>
            </a:endParaRPr>
          </a:p>
          <a:p>
            <a:pPr marL="193675">
              <a:lnSpc>
                <a:spcPct val="150000"/>
              </a:lnSpc>
            </a:pPr>
            <a:r>
              <a:rPr lang="de-DE" sz="1600" dirty="0">
                <a:latin typeface="Calibri"/>
                <a:ea typeface="Calibri"/>
                <a:cs typeface="Calibri"/>
              </a:rPr>
              <a:t>c) Bilanzhinterlegung</a:t>
            </a:r>
            <a:endParaRPr lang="de-DE" dirty="0"/>
          </a:p>
          <a:p>
            <a:pPr>
              <a:lnSpc>
                <a:spcPct val="150000"/>
              </a:lnSpc>
            </a:pPr>
            <a:r>
              <a:rPr lang="de-DE" sz="1800" b="1" dirty="0">
                <a:solidFill>
                  <a:srgbClr val="C00000"/>
                </a:solidFill>
                <a:latin typeface="Calibri"/>
                <a:ea typeface="Calibri"/>
                <a:cs typeface="Calibri"/>
              </a:rPr>
              <a:t>5. Wie kann ich die sonstigen Verpflichtungen erfüllen?</a:t>
            </a:r>
          </a:p>
          <a:p>
            <a:pPr marL="536575" indent="-342900">
              <a:lnSpc>
                <a:spcPct val="150000"/>
              </a:lnSpc>
              <a:buAutoNum type="alphaLcParenR"/>
            </a:pPr>
            <a:r>
              <a:rPr lang="de-DE" sz="1800" b="1" dirty="0">
                <a:solidFill>
                  <a:srgbClr val="C00000"/>
                </a:solidFill>
                <a:latin typeface="Calibri"/>
                <a:ea typeface="Calibri"/>
                <a:cs typeface="Calibri"/>
              </a:rPr>
              <a:t>Verpflichtende Bücher</a:t>
            </a:r>
          </a:p>
          <a:p>
            <a:pPr marL="536575" indent="-342900">
              <a:lnSpc>
                <a:spcPct val="150000"/>
              </a:lnSpc>
              <a:buAutoNum type="alphaLcParenR"/>
            </a:pPr>
            <a:r>
              <a:rPr lang="de-DE" sz="1800" b="1" dirty="0">
                <a:solidFill>
                  <a:srgbClr val="C00000"/>
                </a:solidFill>
                <a:latin typeface="Calibri"/>
                <a:ea typeface="Calibri"/>
                <a:cs typeface="Calibri"/>
              </a:rPr>
              <a:t>Versicherung für die ehrenamtlich Tätigen</a:t>
            </a:r>
          </a:p>
          <a:p>
            <a:pPr marL="536575" indent="-342900">
              <a:lnSpc>
                <a:spcPct val="150000"/>
              </a:lnSpc>
              <a:buAutoNum type="alphaLcParenR"/>
            </a:pPr>
            <a:r>
              <a:rPr lang="de-DE" sz="1800" b="1" dirty="0">
                <a:solidFill>
                  <a:srgbClr val="C00000"/>
                </a:solidFill>
                <a:latin typeface="Calibri"/>
                <a:ea typeface="Calibri"/>
                <a:cs typeface="Calibri"/>
              </a:rPr>
              <a:t>Meldung in besonderen Fällen</a:t>
            </a:r>
          </a:p>
          <a:p>
            <a:pPr lvl="0">
              <a:lnSpc>
                <a:spcPct val="150000"/>
              </a:lnSpc>
            </a:pPr>
            <a:r>
              <a:rPr lang="de-DE" sz="1600" b="1" dirty="0">
                <a:latin typeface="Calibri"/>
                <a:ea typeface="Calibri"/>
                <a:cs typeface="Calibri"/>
              </a:rPr>
              <a:t>6. Neuerungen</a:t>
            </a:r>
          </a:p>
          <a:p>
            <a:pPr lvl="0">
              <a:lnSpc>
                <a:spcPct val="150000"/>
              </a:lnSpc>
            </a:pPr>
            <a:r>
              <a:rPr lang="de-DE" sz="1600" b="1" dirty="0">
                <a:latin typeface="Calibri"/>
                <a:ea typeface="Calibri"/>
                <a:cs typeface="Calibri"/>
              </a:rPr>
              <a:t>7. Fragen</a:t>
            </a:r>
          </a:p>
          <a:p>
            <a:pPr lvl="0">
              <a:lnSpc>
                <a:spcPct val="150000"/>
              </a:lnSpc>
            </a:pPr>
            <a:r>
              <a:rPr lang="de-DE" sz="1600" b="1" dirty="0">
                <a:latin typeface="Calibri"/>
                <a:ea typeface="Calibri"/>
                <a:cs typeface="Calibri"/>
              </a:rPr>
              <a:t>8. Nützliche Kontakte</a:t>
            </a:r>
          </a:p>
        </p:txBody>
      </p:sp>
      <p:sp>
        <p:nvSpPr>
          <p:cNvPr id="11" name="Rechteck 10">
            <a:extLst>
              <a:ext uri="{FF2B5EF4-FFF2-40B4-BE49-F238E27FC236}">
                <a16:creationId xmlns:a16="http://schemas.microsoft.com/office/drawing/2014/main" id="{CEA942F5-6C03-709D-0ACF-12F85B6B0FAB}"/>
              </a:ext>
            </a:extLst>
          </p:cNvPr>
          <p:cNvSpPr/>
          <p:nvPr/>
        </p:nvSpPr>
        <p:spPr>
          <a:xfrm>
            <a:off x="414779" y="6222978"/>
            <a:ext cx="8446339" cy="545921"/>
          </a:xfrm>
          <a:prstGeom prst="rect">
            <a:avLst/>
          </a:prstGeom>
          <a:solidFill>
            <a:srgbClr val="E4F2FF"/>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4" name="Grafik 3" descr="Ein Bild, das Logo, Symbol, Grafiken, Clipart enthält.&#10;&#10;KI-generierte Inhalte können fehlerhaft sein.">
            <a:extLst>
              <a:ext uri="{FF2B5EF4-FFF2-40B4-BE49-F238E27FC236}">
                <a16:creationId xmlns:a16="http://schemas.microsoft.com/office/drawing/2014/main" id="{549E2BCF-8F78-9931-5608-F39D08F27B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574" y="6188894"/>
            <a:ext cx="536155" cy="572098"/>
          </a:xfrm>
          <a:prstGeom prst="rect">
            <a:avLst/>
          </a:prstGeom>
        </p:spPr>
      </p:pic>
      <p:sp>
        <p:nvSpPr>
          <p:cNvPr id="5" name="Rechteck 4">
            <a:extLst>
              <a:ext uri="{FF2B5EF4-FFF2-40B4-BE49-F238E27FC236}">
                <a16:creationId xmlns:a16="http://schemas.microsoft.com/office/drawing/2014/main" id="{D3DC69F8-5FB8-AF82-080B-C5D4A26F0A6D}"/>
              </a:ext>
            </a:extLst>
          </p:cNvPr>
          <p:cNvSpPr/>
          <p:nvPr/>
        </p:nvSpPr>
        <p:spPr>
          <a:xfrm>
            <a:off x="8003357" y="6361190"/>
            <a:ext cx="480767" cy="407709"/>
          </a:xfrm>
          <a:prstGeom prst="rect">
            <a:avLst/>
          </a:prstGeom>
          <a:noFill/>
          <a:ln>
            <a:solidFill>
              <a:srgbClr val="E4F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-85-</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34479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E4F2FF"/>
        </a:solidFill>
        <a:effectLst/>
      </p:bgPr>
    </p:bg>
    <p:spTree>
      <p:nvGrpSpPr>
        <p:cNvPr id="1" name="">
          <a:extLst>
            <a:ext uri="{FF2B5EF4-FFF2-40B4-BE49-F238E27FC236}">
              <a16:creationId xmlns:a16="http://schemas.microsoft.com/office/drawing/2014/main" id="{C4B84F4F-6E04-6790-849C-7298E9398C06}"/>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8C42CCA3-5500-9770-8E51-1783EE7C7968}"/>
              </a:ext>
            </a:extLst>
          </p:cNvPr>
          <p:cNvSpPr txBox="1"/>
          <p:nvPr/>
        </p:nvSpPr>
        <p:spPr>
          <a:xfrm>
            <a:off x="588689" y="1721353"/>
            <a:ext cx="8312265" cy="4524315"/>
          </a:xfrm>
          <a:prstGeom prst="rect">
            <a:avLst/>
          </a:prstGeom>
          <a:noFill/>
        </p:spPr>
        <p:txBody>
          <a:bodyPr wrap="square" lIns="91440" tIns="45720" rIns="91440" bIns="45720" rtlCol="0" anchor="t">
            <a:spAutoFit/>
          </a:bodyPr>
          <a:lstStyle/>
          <a:p>
            <a:r>
              <a:rPr lang="de-DE" sz="3600" b="1" dirty="0">
                <a:solidFill>
                  <a:srgbClr val="C00000"/>
                </a:solidFill>
                <a:latin typeface="Calibri"/>
                <a:ea typeface="Calibri"/>
                <a:cs typeface="Calibri"/>
              </a:rPr>
              <a:t>5. Wie kann ich die sonstigen Verpflichtungen erfüllen?</a:t>
            </a:r>
            <a:endParaRPr lang="en-US" sz="3600" b="1" dirty="0">
              <a:solidFill>
                <a:srgbClr val="C00000"/>
              </a:solidFill>
              <a:latin typeface="Calibri"/>
              <a:ea typeface="Calibri"/>
              <a:cs typeface="Calibri"/>
            </a:endParaRPr>
          </a:p>
          <a:p>
            <a:endParaRPr lang="de-DE" sz="3600" b="1" dirty="0">
              <a:solidFill>
                <a:srgbClr val="C00000"/>
              </a:solidFill>
              <a:latin typeface="Calibri"/>
              <a:ea typeface="Calibri"/>
              <a:cs typeface="Calibri"/>
            </a:endParaRPr>
          </a:p>
          <a:p>
            <a:r>
              <a:rPr lang="de-DE" sz="3600" b="1" dirty="0">
                <a:solidFill>
                  <a:srgbClr val="C00000"/>
                </a:solidFill>
                <a:latin typeface="Calibri"/>
                <a:ea typeface="Calibri"/>
                <a:cs typeface="Calibri"/>
              </a:rPr>
              <a:t>a) Verpflichtende Bücher</a:t>
            </a:r>
            <a:endParaRPr lang="en-US" sz="3600" dirty="0">
              <a:solidFill>
                <a:srgbClr val="000000"/>
              </a:solidFill>
              <a:latin typeface="Calibri"/>
              <a:ea typeface="Calibri"/>
              <a:cs typeface="Calibri"/>
            </a:endParaRPr>
          </a:p>
          <a:p>
            <a:pPr>
              <a:tabLst>
                <a:tab pos="449263" algn="l"/>
              </a:tabLst>
            </a:pPr>
            <a:r>
              <a:rPr lang="de-DE" sz="3600" b="1" dirty="0">
                <a:solidFill>
                  <a:srgbClr val="C00000"/>
                </a:solidFill>
                <a:latin typeface="Calibri"/>
                <a:ea typeface="Calibri"/>
                <a:cs typeface="Calibri"/>
              </a:rPr>
              <a:t>b) Versicherung für die ehrenamtlich 	Tätigen</a:t>
            </a:r>
            <a:endParaRPr lang="de-DE" sz="3600" dirty="0">
              <a:solidFill>
                <a:srgbClr val="000000"/>
              </a:solidFill>
              <a:ea typeface="Calibri"/>
              <a:cs typeface="Times New Roman"/>
            </a:endParaRPr>
          </a:p>
          <a:p>
            <a:r>
              <a:rPr lang="de-DE" sz="3600" b="1" dirty="0">
                <a:solidFill>
                  <a:srgbClr val="C00000"/>
                </a:solidFill>
                <a:latin typeface="Calibri"/>
                <a:ea typeface="Calibri"/>
                <a:cs typeface="Calibri"/>
              </a:rPr>
              <a:t>c) Meldung in besonderen Fällen</a:t>
            </a:r>
            <a:endParaRPr lang="de-DE" sz="3600" dirty="0">
              <a:cs typeface="Times New Roman"/>
            </a:endParaRPr>
          </a:p>
          <a:p>
            <a:endParaRPr lang="de-DE" sz="3600" b="1" dirty="0">
              <a:solidFill>
                <a:srgbClr val="C00000"/>
              </a:solidFill>
              <a:latin typeface="Calibri"/>
              <a:ea typeface="Calibri"/>
              <a:cs typeface="Calibri"/>
            </a:endParaRPr>
          </a:p>
        </p:txBody>
      </p:sp>
      <p:sp>
        <p:nvSpPr>
          <p:cNvPr id="3" name="Rechteck 2">
            <a:extLst>
              <a:ext uri="{FF2B5EF4-FFF2-40B4-BE49-F238E27FC236}">
                <a16:creationId xmlns:a16="http://schemas.microsoft.com/office/drawing/2014/main" id="{86AFC7C3-83E9-4D1C-1E01-728738478B39}"/>
              </a:ext>
            </a:extLst>
          </p:cNvPr>
          <p:cNvSpPr/>
          <p:nvPr/>
        </p:nvSpPr>
        <p:spPr>
          <a:xfrm>
            <a:off x="414779" y="6222978"/>
            <a:ext cx="8446339" cy="545921"/>
          </a:xfrm>
          <a:prstGeom prst="rect">
            <a:avLst/>
          </a:prstGeom>
          <a:solidFill>
            <a:srgbClr val="E4F2FF"/>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5" name="Grafik 4" descr="Ein Bild, das Logo, Symbol, Grafiken, Clipart enthält.&#10;&#10;KI-generierte Inhalte können fehlerhaft sein.">
            <a:extLst>
              <a:ext uri="{FF2B5EF4-FFF2-40B4-BE49-F238E27FC236}">
                <a16:creationId xmlns:a16="http://schemas.microsoft.com/office/drawing/2014/main" id="{BB4E22FC-926A-A5FF-BFE4-AD95A7D040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7574" y="6188894"/>
            <a:ext cx="536155" cy="572098"/>
          </a:xfrm>
          <a:prstGeom prst="rect">
            <a:avLst/>
          </a:prstGeom>
        </p:spPr>
      </p:pic>
      <p:sp>
        <p:nvSpPr>
          <p:cNvPr id="4" name="Rechteck 3">
            <a:extLst>
              <a:ext uri="{FF2B5EF4-FFF2-40B4-BE49-F238E27FC236}">
                <a16:creationId xmlns:a16="http://schemas.microsoft.com/office/drawing/2014/main" id="{BF413E28-7EBB-E91E-77AD-E74F6515448C}"/>
              </a:ext>
            </a:extLst>
          </p:cNvPr>
          <p:cNvSpPr/>
          <p:nvPr/>
        </p:nvSpPr>
        <p:spPr>
          <a:xfrm>
            <a:off x="8003357" y="6361190"/>
            <a:ext cx="480767" cy="407709"/>
          </a:xfrm>
          <a:prstGeom prst="rect">
            <a:avLst/>
          </a:prstGeom>
          <a:noFill/>
          <a:ln>
            <a:solidFill>
              <a:srgbClr val="E4F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-86-</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11210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548E9-2CBF-804D-C61E-16C22D7644AE}"/>
            </a:ext>
          </a:extLst>
        </p:cNvPr>
        <p:cNvGrpSpPr/>
        <p:nvPr/>
      </p:nvGrpSpPr>
      <p:grpSpPr>
        <a:xfrm>
          <a:off x="0" y="0"/>
          <a:ext cx="0" cy="0"/>
          <a:chOff x="0" y="0"/>
          <a:chExt cx="0" cy="0"/>
        </a:xfrm>
      </p:grpSpPr>
      <p:sp>
        <p:nvSpPr>
          <p:cNvPr id="18434" name="Titel 1">
            <a:extLst>
              <a:ext uri="{FF2B5EF4-FFF2-40B4-BE49-F238E27FC236}">
                <a16:creationId xmlns:a16="http://schemas.microsoft.com/office/drawing/2014/main" id="{13D41BF0-76AE-810D-4787-0E7D79DF1131}"/>
              </a:ext>
            </a:extLst>
          </p:cNvPr>
          <p:cNvSpPr>
            <a:spLocks noGrp="1" noChangeArrowheads="1"/>
          </p:cNvSpPr>
          <p:nvPr>
            <p:ph type="title"/>
          </p:nvPr>
        </p:nvSpPr>
        <p:spPr bwMode="auto">
          <a:xfrm>
            <a:off x="628650" y="365125"/>
            <a:ext cx="7886700" cy="615950"/>
          </a:xfrm>
          <a:solidFill>
            <a:srgbClr val="FFB3B3"/>
          </a:solidFill>
        </p:spPr>
        <p:txBody>
          <a:bodyPr vert="horz" wrap="square" lIns="91440" tIns="45720" rIns="91440" bIns="45720" numCol="1" anchor="t" anchorCtr="0" compatLnSpc="1">
            <a:prstTxWarp prst="textNoShape">
              <a:avLst/>
            </a:prstTxWarp>
          </a:bodyPr>
          <a:lstStyle/>
          <a:p>
            <a:pPr>
              <a:defRPr/>
            </a:pPr>
            <a:r>
              <a:rPr lang="de-DE" sz="2600">
                <a:latin typeface="Calibri"/>
                <a:ea typeface="Calibri"/>
                <a:cs typeface="Calibri"/>
              </a:rPr>
              <a:t>5. Wie kann ich die sonstigen Verpflichtungen erfüllen?</a:t>
            </a:r>
            <a:endParaRPr lang="en-US"/>
          </a:p>
        </p:txBody>
      </p:sp>
      <p:sp>
        <p:nvSpPr>
          <p:cNvPr id="3" name="Inhaltsplatzhalter 2">
            <a:extLst>
              <a:ext uri="{FF2B5EF4-FFF2-40B4-BE49-F238E27FC236}">
                <a16:creationId xmlns:a16="http://schemas.microsoft.com/office/drawing/2014/main" id="{CD913A0B-EF04-5AC0-4B65-4F21CFFC374F}"/>
              </a:ext>
            </a:extLst>
          </p:cNvPr>
          <p:cNvSpPr>
            <a:spLocks noGrp="1"/>
          </p:cNvSpPr>
          <p:nvPr>
            <p:ph idx="1"/>
          </p:nvPr>
        </p:nvSpPr>
        <p:spPr>
          <a:xfrm>
            <a:off x="616681" y="1079320"/>
            <a:ext cx="7886700" cy="4596439"/>
          </a:xfrm>
        </p:spPr>
        <p:txBody>
          <a:bodyPr lIns="91440" tIns="45720" rIns="91440" bIns="45720" anchor="t"/>
          <a:lstStyle/>
          <a:p>
            <a:pPr marL="0" indent="0" algn="ctr">
              <a:lnSpc>
                <a:spcPct val="150000"/>
              </a:lnSpc>
              <a:buFontTx/>
              <a:buNone/>
              <a:defRPr/>
            </a:pPr>
            <a:endParaRPr lang="de-DE" sz="1400" b="1" dirty="0">
              <a:latin typeface="Calibri"/>
              <a:ea typeface="Calibri"/>
              <a:cs typeface="Calibri"/>
            </a:endParaRPr>
          </a:p>
          <a:p>
            <a:pPr algn="just">
              <a:lnSpc>
                <a:spcPct val="150000"/>
              </a:lnSpc>
              <a:spcBef>
                <a:spcPts val="20"/>
              </a:spcBef>
              <a:defRPr/>
            </a:pPr>
            <a:endParaRPr lang="de-DE" sz="1400" b="1" dirty="0">
              <a:latin typeface="Calibri"/>
              <a:ea typeface="Calibri"/>
              <a:cs typeface="Calibri"/>
            </a:endParaRPr>
          </a:p>
          <a:p>
            <a:pPr marL="0" indent="0" algn="just">
              <a:lnSpc>
                <a:spcPct val="150000"/>
              </a:lnSpc>
              <a:spcBef>
                <a:spcPts val="20"/>
              </a:spcBef>
              <a:buNone/>
              <a:defRPr/>
            </a:pPr>
            <a:endParaRPr lang="de-DE" sz="1400" dirty="0">
              <a:latin typeface="Calibri"/>
              <a:ea typeface="Calibri"/>
              <a:cs typeface="Calibri"/>
            </a:endParaRPr>
          </a:p>
          <a:p>
            <a:pPr algn="just">
              <a:lnSpc>
                <a:spcPct val="150000"/>
              </a:lnSpc>
              <a:buFontTx/>
              <a:buChar char="-"/>
              <a:defRPr/>
            </a:pPr>
            <a:endParaRPr lang="de-DE" sz="1400" dirty="0">
              <a:latin typeface="Calibri"/>
              <a:ea typeface="Calibri"/>
              <a:cs typeface="Calibri"/>
            </a:endParaRPr>
          </a:p>
          <a:p>
            <a:pPr marL="0" indent="0" algn="just">
              <a:lnSpc>
                <a:spcPct val="150000"/>
              </a:lnSpc>
              <a:buFontTx/>
              <a:buNone/>
              <a:defRPr/>
            </a:pPr>
            <a:endParaRPr lang="de-DE" sz="1400" dirty="0">
              <a:latin typeface="Calibri" panose="020F0502020204030204" pitchFamily="34" charset="0"/>
              <a:cs typeface="Calibri" panose="020F0502020204030204" pitchFamily="34" charset="0"/>
            </a:endParaRPr>
          </a:p>
          <a:p>
            <a:pPr marL="0" indent="0" algn="just">
              <a:lnSpc>
                <a:spcPct val="150000"/>
              </a:lnSpc>
              <a:buFontTx/>
              <a:buNone/>
              <a:defRPr/>
            </a:pPr>
            <a:endParaRPr lang="de-DE" sz="1400" b="1" dirty="0">
              <a:latin typeface="Calibri" panose="020F0502020204030204" pitchFamily="34" charset="0"/>
              <a:ea typeface="Calibri"/>
              <a:cs typeface="Calibri" panose="020F0502020204030204" pitchFamily="34" charset="0"/>
            </a:endParaRPr>
          </a:p>
          <a:p>
            <a:pPr algn="just">
              <a:lnSpc>
                <a:spcPct val="150000"/>
              </a:lnSpc>
              <a:buFontTx/>
              <a:buChar char="-"/>
              <a:defRPr/>
            </a:pPr>
            <a:endParaRPr lang="de-DE" sz="1600" dirty="0">
              <a:latin typeface="Calibri"/>
              <a:ea typeface="Calibri"/>
              <a:cs typeface="Calibri"/>
            </a:endParaRPr>
          </a:p>
          <a:p>
            <a:pPr>
              <a:buFontTx/>
              <a:buChar char="-"/>
              <a:defRPr/>
            </a:pPr>
            <a:endParaRPr lang="de-DE" sz="2000" dirty="0">
              <a:latin typeface="Arial" panose="020B0604020202020204" pitchFamily="34" charset="0"/>
              <a:cs typeface="Arial" panose="020B0604020202020204" pitchFamily="34" charset="0"/>
            </a:endParaRPr>
          </a:p>
          <a:p>
            <a:pPr>
              <a:buFontTx/>
              <a:buChar char="-"/>
              <a:defRPr/>
            </a:pPr>
            <a:endParaRPr lang="de-DE" sz="2400" dirty="0">
              <a:latin typeface="Arial" panose="020B0604020202020204" pitchFamily="34" charset="0"/>
              <a:cs typeface="Arial" panose="020B0604020202020204" pitchFamily="34" charset="0"/>
            </a:endParaRPr>
          </a:p>
          <a:p>
            <a:pPr>
              <a:buFontTx/>
              <a:buChar char="-"/>
              <a:defRPr/>
            </a:pPr>
            <a:endParaRPr lang="de-DE" sz="2400" dirty="0">
              <a:latin typeface="Arial" panose="020B0604020202020204" pitchFamily="34" charset="0"/>
              <a:cs typeface="Arial" panose="020B0604020202020204" pitchFamily="34" charset="0"/>
            </a:endParaRPr>
          </a:p>
          <a:p>
            <a:pPr>
              <a:buFontTx/>
              <a:buChar char="-"/>
              <a:defRPr/>
            </a:pPr>
            <a:endParaRPr lang="de-DE" sz="2400" dirty="0">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4B39170F-A2B4-4BD5-BFCD-EDFD81A60FD0}"/>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0ACE2823-7147-F017-A57D-957B0C123DD6}"/>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6" name="Picture 2">
            <a:extLst>
              <a:ext uri="{FF2B5EF4-FFF2-40B4-BE49-F238E27FC236}">
                <a16:creationId xmlns:a16="http://schemas.microsoft.com/office/drawing/2014/main" id="{FD0FE300-0427-E447-282A-EF6650C69B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4">
            <a:extLst>
              <a:ext uri="{FF2B5EF4-FFF2-40B4-BE49-F238E27FC236}">
                <a16:creationId xmlns:a16="http://schemas.microsoft.com/office/drawing/2014/main" id="{E5E32AC3-8C99-BC55-37E3-F193924A808F}"/>
              </a:ext>
            </a:extLst>
          </p:cNvPr>
          <p:cNvSpPr txBox="1"/>
          <p:nvPr/>
        </p:nvSpPr>
        <p:spPr>
          <a:xfrm>
            <a:off x="2057670" y="1595865"/>
            <a:ext cx="5245361" cy="977191"/>
          </a:xfrm>
          <a:prstGeom prst="rect">
            <a:avLst/>
          </a:prstGeom>
          <a:solidFill>
            <a:srgbClr val="FFEFEF"/>
          </a:solidFill>
          <a:ln>
            <a:solidFill>
              <a:schemeClr val="bg1">
                <a:lumMod val="50000"/>
              </a:schemeClr>
            </a:solidFill>
          </a:ln>
        </p:spPr>
        <p:txBody>
          <a:bodyPr wrap="square" lIns="91440" tIns="45720" rIns="91440" bIns="45720" rtlCol="0" anchor="t">
            <a:spAutoFit/>
          </a:bodyPr>
          <a:lstStyle/>
          <a:p>
            <a:pPr algn="ctr">
              <a:lnSpc>
                <a:spcPts val="2300"/>
              </a:lnSpc>
              <a:spcBef>
                <a:spcPts val="0"/>
              </a:spcBef>
              <a:defRPr/>
            </a:pPr>
            <a:endParaRPr lang="de-DE" sz="2000" b="1">
              <a:latin typeface="Calibri"/>
              <a:ea typeface="Calibri"/>
              <a:cs typeface="Calibri"/>
              <a:sym typeface="Wingdings" panose="05000000000000000000" pitchFamily="2" charset="2"/>
            </a:endParaRPr>
          </a:p>
          <a:p>
            <a:pPr algn="ctr">
              <a:lnSpc>
                <a:spcPts val="2300"/>
              </a:lnSpc>
              <a:spcBef>
                <a:spcPts val="0"/>
              </a:spcBef>
              <a:defRPr/>
            </a:pPr>
            <a:r>
              <a:rPr lang="de-DE" sz="2000" b="1">
                <a:latin typeface="Calibri"/>
                <a:ea typeface="Calibri"/>
                <a:cs typeface="Calibri"/>
                <a:sym typeface="Wingdings" panose="05000000000000000000" pitchFamily="2" charset="2"/>
              </a:rPr>
              <a:t>Sonstige Verpflichtungen</a:t>
            </a:r>
            <a:endParaRPr lang="de-DE"/>
          </a:p>
          <a:p>
            <a:pPr algn="ctr">
              <a:lnSpc>
                <a:spcPts val="2300"/>
              </a:lnSpc>
              <a:spcBef>
                <a:spcPts val="0"/>
              </a:spcBef>
              <a:defRPr/>
            </a:pPr>
            <a:endParaRPr lang="de-DE" sz="2000" b="1">
              <a:latin typeface="Calibri"/>
              <a:ea typeface="Calibri"/>
              <a:cs typeface="Calibri"/>
            </a:endParaRPr>
          </a:p>
        </p:txBody>
      </p:sp>
      <p:sp>
        <p:nvSpPr>
          <p:cNvPr id="5" name="Arrow: Down 4">
            <a:extLst>
              <a:ext uri="{FF2B5EF4-FFF2-40B4-BE49-F238E27FC236}">
                <a16:creationId xmlns:a16="http://schemas.microsoft.com/office/drawing/2014/main" id="{FB91967C-15EB-7137-916C-0884B2F098C9}"/>
              </a:ext>
            </a:extLst>
          </p:cNvPr>
          <p:cNvSpPr/>
          <p:nvPr/>
        </p:nvSpPr>
        <p:spPr bwMode="auto">
          <a:xfrm rot="1500000">
            <a:off x="2163474" y="2710197"/>
            <a:ext cx="235068" cy="559141"/>
          </a:xfrm>
          <a:prstGeom prst="downArrow">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anose="02020603050405020304" pitchFamily="18" charset="0"/>
            </a:endParaRPr>
          </a:p>
        </p:txBody>
      </p:sp>
      <p:sp>
        <p:nvSpPr>
          <p:cNvPr id="10" name="Arrow: Down 9">
            <a:extLst>
              <a:ext uri="{FF2B5EF4-FFF2-40B4-BE49-F238E27FC236}">
                <a16:creationId xmlns:a16="http://schemas.microsoft.com/office/drawing/2014/main" id="{E8CB821D-2F8B-3A49-7A4D-CBF2C454DB57}"/>
              </a:ext>
            </a:extLst>
          </p:cNvPr>
          <p:cNvSpPr/>
          <p:nvPr/>
        </p:nvSpPr>
        <p:spPr bwMode="auto">
          <a:xfrm>
            <a:off x="4419526" y="2690232"/>
            <a:ext cx="265015" cy="958442"/>
          </a:xfrm>
          <a:prstGeom prst="downArrow">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anose="02020603050405020304" pitchFamily="18" charset="0"/>
            </a:endParaRPr>
          </a:p>
        </p:txBody>
      </p:sp>
      <p:sp>
        <p:nvSpPr>
          <p:cNvPr id="12" name="Arrow: Down 11">
            <a:extLst>
              <a:ext uri="{FF2B5EF4-FFF2-40B4-BE49-F238E27FC236}">
                <a16:creationId xmlns:a16="http://schemas.microsoft.com/office/drawing/2014/main" id="{C4D54B76-52E5-489B-FB8F-A706AE3B360F}"/>
              </a:ext>
            </a:extLst>
          </p:cNvPr>
          <p:cNvSpPr/>
          <p:nvPr/>
        </p:nvSpPr>
        <p:spPr bwMode="auto">
          <a:xfrm rot="-1680000">
            <a:off x="6575753" y="2710197"/>
            <a:ext cx="235068" cy="559141"/>
          </a:xfrm>
          <a:prstGeom prst="downArrow">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anose="02020603050405020304" pitchFamily="18" charset="0"/>
            </a:endParaRPr>
          </a:p>
        </p:txBody>
      </p:sp>
      <p:sp>
        <p:nvSpPr>
          <p:cNvPr id="13" name="Oval 12">
            <a:extLst>
              <a:ext uri="{FF2B5EF4-FFF2-40B4-BE49-F238E27FC236}">
                <a16:creationId xmlns:a16="http://schemas.microsoft.com/office/drawing/2014/main" id="{5F8D7EA9-0851-A417-2FFD-A912A642363B}"/>
              </a:ext>
            </a:extLst>
          </p:cNvPr>
          <p:cNvSpPr/>
          <p:nvPr/>
        </p:nvSpPr>
        <p:spPr bwMode="auto">
          <a:xfrm>
            <a:off x="630895" y="3411031"/>
            <a:ext cx="2301971" cy="1701595"/>
          </a:xfrm>
          <a:prstGeom prst="ellipse">
            <a:avLst/>
          </a:prstGeom>
          <a:solidFill>
            <a:srgbClr val="E4F2FF"/>
          </a:solidFill>
          <a:ln>
            <a:noFill/>
          </a:ln>
          <a:effectLst/>
        </p:spPr>
        <p:txBody>
          <a:bodyPr vert="horz" wrap="square" lIns="91440" tIns="45720" rIns="91440" bIns="45720" numCol="1" rtlCol="0" anchor="t" anchorCtr="0" compatLnSpc="1">
            <a:prstTxWarp prst="textNoShape">
              <a:avLst/>
            </a:prstTxWarp>
            <a:spAutoFit/>
          </a:bodyPr>
          <a:lstStyle/>
          <a:p>
            <a:pPr algn="ctr">
              <a:lnSpc>
                <a:spcPct val="150000"/>
              </a:lnSpc>
              <a:spcBef>
                <a:spcPct val="20000"/>
              </a:spcBef>
            </a:pPr>
            <a:r>
              <a:rPr lang="de-DE" sz="1600" b="1">
                <a:latin typeface="Calibri"/>
                <a:ea typeface="Calibri"/>
                <a:cs typeface="Calibri"/>
              </a:rPr>
              <a:t>Führung der</a:t>
            </a:r>
            <a:endParaRPr lang="en-US" sz="1600" b="1">
              <a:latin typeface="Calibri"/>
              <a:ea typeface="Calibri"/>
              <a:cs typeface="Calibri"/>
            </a:endParaRPr>
          </a:p>
          <a:p>
            <a:pPr algn="ctr">
              <a:lnSpc>
                <a:spcPct val="150000"/>
              </a:lnSpc>
              <a:spcBef>
                <a:spcPct val="20000"/>
              </a:spcBef>
            </a:pPr>
            <a:r>
              <a:rPr lang="de-DE" sz="1600" b="1">
                <a:latin typeface="Calibri"/>
                <a:ea typeface="Calibri"/>
                <a:cs typeface="Calibri"/>
              </a:rPr>
              <a:t>obligatorischen Bücher</a:t>
            </a:r>
            <a:endParaRPr lang="en-US">
              <a:cs typeface="Times New Roman" panose="02020603050405020304" pitchFamily="18" charset="0"/>
            </a:endParaRPr>
          </a:p>
        </p:txBody>
      </p:sp>
      <p:sp>
        <p:nvSpPr>
          <p:cNvPr id="14" name="Oval 13">
            <a:extLst>
              <a:ext uri="{FF2B5EF4-FFF2-40B4-BE49-F238E27FC236}">
                <a16:creationId xmlns:a16="http://schemas.microsoft.com/office/drawing/2014/main" id="{6777F222-87A9-BAAA-F05D-F65A9525639E}"/>
              </a:ext>
            </a:extLst>
          </p:cNvPr>
          <p:cNvSpPr/>
          <p:nvPr/>
        </p:nvSpPr>
        <p:spPr bwMode="auto">
          <a:xfrm>
            <a:off x="3176440" y="3830296"/>
            <a:ext cx="2741202" cy="2151698"/>
          </a:xfrm>
          <a:prstGeom prst="ellipse">
            <a:avLst/>
          </a:prstGeom>
          <a:solidFill>
            <a:srgbClr val="E4F2FF"/>
          </a:solidFill>
          <a:ln>
            <a:noFill/>
          </a:ln>
          <a:effectLst/>
        </p:spPr>
        <p:txBody>
          <a:bodyPr vert="horz" wrap="square" lIns="91440" tIns="45720" rIns="91440" bIns="45720" numCol="1" rtlCol="0" anchor="t" anchorCtr="0" compatLnSpc="1">
            <a:prstTxWarp prst="textNoShape">
              <a:avLst/>
            </a:prstTxWarp>
            <a:spAutoFit/>
          </a:bodyPr>
          <a:lstStyle/>
          <a:p>
            <a:pPr algn="ctr">
              <a:lnSpc>
                <a:spcPct val="150000"/>
              </a:lnSpc>
              <a:spcBef>
                <a:spcPct val="20000"/>
              </a:spcBef>
            </a:pPr>
            <a:r>
              <a:rPr lang="de-DE" sz="1600" b="1">
                <a:latin typeface="Calibri"/>
                <a:ea typeface="Calibri"/>
                <a:cs typeface="Calibri"/>
              </a:rPr>
              <a:t>Verpflichtung, die</a:t>
            </a:r>
            <a:r>
              <a:rPr lang="de-DE" sz="1600">
                <a:latin typeface="Calibri"/>
                <a:ea typeface="Calibri"/>
                <a:cs typeface="Calibri"/>
              </a:rPr>
              <a:t> </a:t>
            </a:r>
            <a:r>
              <a:rPr lang="de-DE" sz="1600" b="1">
                <a:latin typeface="Calibri"/>
                <a:ea typeface="Calibri"/>
                <a:cs typeface="Calibri"/>
              </a:rPr>
              <a:t>ehrenamtlich Tätigen zu versichern</a:t>
            </a:r>
            <a:endParaRPr lang="en-US" b="1"/>
          </a:p>
        </p:txBody>
      </p:sp>
      <p:sp>
        <p:nvSpPr>
          <p:cNvPr id="15" name="Oval 14">
            <a:extLst>
              <a:ext uri="{FF2B5EF4-FFF2-40B4-BE49-F238E27FC236}">
                <a16:creationId xmlns:a16="http://schemas.microsoft.com/office/drawing/2014/main" id="{BF487223-F2ED-8225-68F3-F7D866FFBBE0}"/>
              </a:ext>
            </a:extLst>
          </p:cNvPr>
          <p:cNvSpPr/>
          <p:nvPr/>
        </p:nvSpPr>
        <p:spPr bwMode="auto">
          <a:xfrm>
            <a:off x="6151235" y="3430996"/>
            <a:ext cx="2301971" cy="1701595"/>
          </a:xfrm>
          <a:prstGeom prst="ellipse">
            <a:avLst/>
          </a:prstGeom>
          <a:solidFill>
            <a:srgbClr val="E4F2FF"/>
          </a:solidFill>
          <a:ln>
            <a:noFill/>
          </a:ln>
          <a:effectLst/>
        </p:spPr>
        <p:txBody>
          <a:bodyPr vert="horz" wrap="square" lIns="91440" tIns="45720" rIns="91440" bIns="45720" numCol="1" rtlCol="0" anchor="t" anchorCtr="0" compatLnSpc="1">
            <a:prstTxWarp prst="textNoShape">
              <a:avLst/>
            </a:prstTxWarp>
            <a:spAutoFit/>
          </a:bodyPr>
          <a:lstStyle/>
          <a:p>
            <a:pPr algn="ctr">
              <a:lnSpc>
                <a:spcPct val="150000"/>
              </a:lnSpc>
              <a:spcBef>
                <a:spcPct val="20000"/>
              </a:spcBef>
            </a:pPr>
            <a:r>
              <a:rPr lang="de-DE" sz="1600" b="1" dirty="0">
                <a:latin typeface="Calibri"/>
                <a:ea typeface="Calibri"/>
                <a:cs typeface="Calibri"/>
              </a:rPr>
              <a:t>Meldepflicht in besonderen Fällen</a:t>
            </a:r>
            <a:endParaRPr lang="en-US" dirty="0">
              <a:cs typeface="Times New Roman" panose="02020603050405020304" pitchFamily="18" charset="0"/>
            </a:endParaRPr>
          </a:p>
        </p:txBody>
      </p:sp>
      <p:sp>
        <p:nvSpPr>
          <p:cNvPr id="8" name="Rechteck 7">
            <a:extLst>
              <a:ext uri="{FF2B5EF4-FFF2-40B4-BE49-F238E27FC236}">
                <a16:creationId xmlns:a16="http://schemas.microsoft.com/office/drawing/2014/main" id="{30CB534F-E6CB-D6AA-157F-9C042991F5BB}"/>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-87-</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43895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BFF12-EDD3-ACAF-393B-83E8D5478629}"/>
            </a:ext>
          </a:extLst>
        </p:cNvPr>
        <p:cNvGrpSpPr/>
        <p:nvPr/>
      </p:nvGrpSpPr>
      <p:grpSpPr>
        <a:xfrm>
          <a:off x="0" y="0"/>
          <a:ext cx="0" cy="0"/>
          <a:chOff x="0" y="0"/>
          <a:chExt cx="0" cy="0"/>
        </a:xfrm>
      </p:grpSpPr>
      <p:sp>
        <p:nvSpPr>
          <p:cNvPr id="26626" name="Titel 1">
            <a:extLst>
              <a:ext uri="{FF2B5EF4-FFF2-40B4-BE49-F238E27FC236}">
                <a16:creationId xmlns:a16="http://schemas.microsoft.com/office/drawing/2014/main" id="{10159886-DEF5-8597-A129-9B3189391D7D}"/>
              </a:ext>
            </a:extLst>
          </p:cNvPr>
          <p:cNvSpPr>
            <a:spLocks noGrp="1" noChangeArrowheads="1"/>
          </p:cNvSpPr>
          <p:nvPr>
            <p:ph type="title"/>
          </p:nvPr>
        </p:nvSpPr>
        <p:spPr bwMode="auto">
          <a:xfrm>
            <a:off x="628650" y="365125"/>
            <a:ext cx="7886700" cy="542925"/>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a:latin typeface="Calibri"/>
                <a:ea typeface="Calibri"/>
                <a:cs typeface="Calibri"/>
              </a:rPr>
              <a:t>5. Wie kann ich die sonstigen Verpflichtungen erfüllen?</a:t>
            </a:r>
          </a:p>
        </p:txBody>
      </p:sp>
      <p:sp>
        <p:nvSpPr>
          <p:cNvPr id="2" name="Rechteck 1">
            <a:extLst>
              <a:ext uri="{FF2B5EF4-FFF2-40B4-BE49-F238E27FC236}">
                <a16:creationId xmlns:a16="http://schemas.microsoft.com/office/drawing/2014/main" id="{0DF29624-02F2-0EE6-D816-87039180360E}"/>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3" name="Grafik 2">
            <a:extLst>
              <a:ext uri="{FF2B5EF4-FFF2-40B4-BE49-F238E27FC236}">
                <a16:creationId xmlns:a16="http://schemas.microsoft.com/office/drawing/2014/main" id="{AEC94F2D-F622-F7CA-674D-B571EFB687CA}"/>
              </a:ext>
            </a:extLst>
          </p:cNvPr>
          <p:cNvPicPr>
            <a:picLocks noChangeAspect="1"/>
          </p:cNvPicPr>
          <p:nvPr/>
        </p:nvPicPr>
        <p:blipFill>
          <a:blip r:embed="rId2"/>
          <a:stretch>
            <a:fillRect/>
          </a:stretch>
        </p:blipFill>
        <p:spPr>
          <a:xfrm>
            <a:off x="8512349" y="6306958"/>
            <a:ext cx="348769" cy="405300"/>
          </a:xfrm>
          <a:prstGeom prst="rect">
            <a:avLst/>
          </a:prstGeom>
        </p:spPr>
      </p:pic>
      <p:sp>
        <p:nvSpPr>
          <p:cNvPr id="4" name="Textfeld 4">
            <a:extLst>
              <a:ext uri="{FF2B5EF4-FFF2-40B4-BE49-F238E27FC236}">
                <a16:creationId xmlns:a16="http://schemas.microsoft.com/office/drawing/2014/main" id="{2BBEFD87-609D-30C7-DB36-FFD9E50DC0EB}"/>
              </a:ext>
            </a:extLst>
          </p:cNvPr>
          <p:cNvSpPr txBox="1"/>
          <p:nvPr/>
        </p:nvSpPr>
        <p:spPr>
          <a:xfrm>
            <a:off x="698528" y="2789817"/>
            <a:ext cx="7883698" cy="3467552"/>
          </a:xfrm>
          <a:prstGeom prst="rect">
            <a:avLst/>
          </a:prstGeom>
          <a:solidFill>
            <a:schemeClr val="bg1"/>
          </a:solidFill>
          <a:ln>
            <a:solidFill>
              <a:srgbClr val="FF0000"/>
            </a:solidFill>
          </a:ln>
        </p:spPr>
        <p:txBody>
          <a:bodyPr wrap="square" lIns="91440" tIns="45720" rIns="91440" bIns="45720" rtlCol="0" anchor="t">
            <a:spAutoFit/>
          </a:bodyPr>
          <a:lstStyle/>
          <a:p>
            <a:pPr marL="533400" lvl="0" indent="-342900" algn="just">
              <a:lnSpc>
                <a:spcPts val="2600"/>
              </a:lnSpc>
              <a:spcBef>
                <a:spcPts val="0"/>
              </a:spcBef>
              <a:buFont typeface="Arial" panose="05000000000000000000" pitchFamily="2" charset="2"/>
              <a:buChar char="•"/>
              <a:defRPr/>
            </a:pPr>
            <a:r>
              <a:rPr lang="de-DE" sz="1400" b="1">
                <a:solidFill>
                  <a:srgbClr val="000000"/>
                </a:solidFill>
                <a:latin typeface="Calibri" panose="020F0502020204030204" pitchFamily="34" charset="0"/>
                <a:cs typeface="Calibri" panose="020F0502020204030204" pitchFamily="34" charset="0"/>
              </a:rPr>
              <a:t>Mitgliederbuch </a:t>
            </a:r>
            <a:r>
              <a:rPr lang="de-DE" sz="1400">
                <a:solidFill>
                  <a:srgbClr val="000000"/>
                </a:solidFill>
                <a:latin typeface="Calibri" panose="020F0502020204030204" pitchFamily="34" charset="0"/>
                <a:cs typeface="Calibri" panose="020F0502020204030204" pitchFamily="34" charset="0"/>
              </a:rPr>
              <a:t>(Mitgliederliste);</a:t>
            </a:r>
            <a:endParaRPr lang="en-US"/>
          </a:p>
          <a:p>
            <a:pPr marL="533400" lvl="0" indent="-342900" algn="just">
              <a:lnSpc>
                <a:spcPts val="2600"/>
              </a:lnSpc>
              <a:spcBef>
                <a:spcPts val="0"/>
              </a:spcBef>
              <a:buFont typeface="Arial" panose="05000000000000000000" pitchFamily="2" charset="2"/>
              <a:buChar char="•"/>
              <a:defRPr/>
            </a:pPr>
            <a:r>
              <a:rPr lang="de-DE" sz="1400">
                <a:solidFill>
                  <a:srgbClr val="000000"/>
                </a:solidFill>
                <a:latin typeface="Calibri" panose="020F0502020204030204" pitchFamily="34" charset="0"/>
                <a:cs typeface="Calibri" panose="020F0502020204030204" pitchFamily="34" charset="0"/>
              </a:rPr>
              <a:t>Buch der </a:t>
            </a:r>
            <a:r>
              <a:rPr lang="de-DE" sz="1400" b="1">
                <a:solidFill>
                  <a:srgbClr val="000000"/>
                </a:solidFill>
                <a:latin typeface="Calibri" panose="020F0502020204030204" pitchFamily="34" charset="0"/>
                <a:cs typeface="Calibri" panose="020F0502020204030204" pitchFamily="34" charset="0"/>
              </a:rPr>
              <a:t>Mitgliederversammlung</a:t>
            </a:r>
            <a:r>
              <a:rPr lang="de-DE" sz="1400">
                <a:solidFill>
                  <a:srgbClr val="000000"/>
                </a:solidFill>
                <a:latin typeface="Calibri" panose="020F0502020204030204" pitchFamily="34" charset="0"/>
                <a:cs typeface="Calibri" panose="020F0502020204030204" pitchFamily="34" charset="0"/>
              </a:rPr>
              <a:t>;</a:t>
            </a:r>
            <a:endParaRPr lang="de-DE" sz="140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533400" lvl="0" indent="-342900" algn="just">
              <a:lnSpc>
                <a:spcPts val="2600"/>
              </a:lnSpc>
              <a:spcBef>
                <a:spcPts val="0"/>
              </a:spcBef>
              <a:buFont typeface="Arial" panose="05000000000000000000" pitchFamily="2" charset="2"/>
              <a:buChar char="•"/>
              <a:defRPr/>
            </a:pPr>
            <a:r>
              <a:rPr lang="de-DE" sz="1400">
                <a:solidFill>
                  <a:srgbClr val="000000"/>
                </a:solidFill>
                <a:latin typeface="Calibri" panose="020F0502020204030204" pitchFamily="34" charset="0"/>
                <a:cs typeface="Calibri" panose="020F0502020204030204" pitchFamily="34" charset="0"/>
              </a:rPr>
              <a:t>Buch des </a:t>
            </a:r>
            <a:r>
              <a:rPr lang="de-DE" sz="1400" b="1">
                <a:solidFill>
                  <a:srgbClr val="000000"/>
                </a:solidFill>
                <a:latin typeface="Calibri" panose="020F0502020204030204" pitchFamily="34" charset="0"/>
                <a:cs typeface="Calibri" panose="020F0502020204030204" pitchFamily="34" charset="0"/>
              </a:rPr>
              <a:t>Verwaltungsorganes (Vorstand bzw. Ausschuss)</a:t>
            </a:r>
            <a:r>
              <a:rPr lang="de-DE" sz="1400">
                <a:solidFill>
                  <a:srgbClr val="000000"/>
                </a:solidFill>
                <a:latin typeface="Calibri" panose="020F0502020204030204" pitchFamily="34" charset="0"/>
                <a:cs typeface="Calibri" panose="020F0502020204030204" pitchFamily="34" charset="0"/>
              </a:rPr>
              <a:t>;</a:t>
            </a:r>
            <a:endParaRPr lang="de-DE" sz="140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533400" lvl="0" indent="-342900" algn="just">
              <a:lnSpc>
                <a:spcPts val="2600"/>
              </a:lnSpc>
              <a:spcBef>
                <a:spcPts val="0"/>
              </a:spcBef>
              <a:buFont typeface="Arial" panose="05000000000000000000" pitchFamily="2" charset="2"/>
              <a:buChar char="•"/>
              <a:defRPr/>
            </a:pPr>
            <a:r>
              <a:rPr lang="de-DE" sz="1400">
                <a:solidFill>
                  <a:srgbClr val="000000"/>
                </a:solidFill>
                <a:latin typeface="Calibri" panose="020F0502020204030204" pitchFamily="34" charset="0"/>
                <a:cs typeface="Calibri" panose="020F0502020204030204" pitchFamily="34" charset="0"/>
              </a:rPr>
              <a:t>Buch des </a:t>
            </a:r>
            <a:r>
              <a:rPr lang="de-DE" sz="1400" b="1">
                <a:solidFill>
                  <a:srgbClr val="000000"/>
                </a:solidFill>
                <a:latin typeface="Calibri" panose="020F0502020204030204" pitchFamily="34" charset="0"/>
                <a:cs typeface="Calibri" panose="020F0502020204030204" pitchFamily="34" charset="0"/>
              </a:rPr>
              <a:t>Kontrollorganes</a:t>
            </a:r>
            <a:r>
              <a:rPr lang="de-DE" sz="1400">
                <a:solidFill>
                  <a:srgbClr val="000000"/>
                </a:solidFill>
                <a:latin typeface="Calibri" panose="020F0502020204030204" pitchFamily="34" charset="0"/>
                <a:cs typeface="Calibri" panose="020F0502020204030204" pitchFamily="34" charset="0"/>
              </a:rPr>
              <a:t> und der </a:t>
            </a:r>
            <a:r>
              <a:rPr lang="de-DE" sz="1400" b="1">
                <a:solidFill>
                  <a:srgbClr val="000000"/>
                </a:solidFill>
                <a:latin typeface="Calibri" panose="020F0502020204030204" pitchFamily="34" charset="0"/>
                <a:cs typeface="Calibri" panose="020F0502020204030204" pitchFamily="34" charset="0"/>
              </a:rPr>
              <a:t>sonstigen Organe</a:t>
            </a:r>
            <a:r>
              <a:rPr lang="de-DE" sz="1400">
                <a:solidFill>
                  <a:srgbClr val="000000"/>
                </a:solidFill>
                <a:latin typeface="Calibri" panose="020F0502020204030204" pitchFamily="34" charset="0"/>
                <a:cs typeface="Calibri" panose="020F0502020204030204" pitchFamily="34" charset="0"/>
              </a:rPr>
              <a:t>, soweit welche vorgesehen sind;</a:t>
            </a:r>
            <a:endParaRPr lang="de-DE" sz="140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533400" lvl="0" indent="-342900" algn="just">
              <a:lnSpc>
                <a:spcPts val="2600"/>
              </a:lnSpc>
              <a:spcBef>
                <a:spcPts val="0"/>
              </a:spcBef>
              <a:buFont typeface="Arial" panose="05000000000000000000" pitchFamily="2" charset="2"/>
              <a:buChar char="•"/>
              <a:defRPr/>
            </a:pPr>
            <a:r>
              <a:rPr lang="de-DE" sz="1400" b="1">
                <a:solidFill>
                  <a:srgbClr val="000000"/>
                </a:solidFill>
                <a:latin typeface="Calibri" panose="020F0502020204030204" pitchFamily="34" charset="0"/>
                <a:cs typeface="Calibri" panose="020F0502020204030204" pitchFamily="34" charset="0"/>
              </a:rPr>
              <a:t>Verzeichnis der ehrenamtlich Tätigen (Freiwilligenregister)</a:t>
            </a:r>
            <a:r>
              <a:rPr lang="de-DE" sz="1400">
                <a:solidFill>
                  <a:srgbClr val="000000"/>
                </a:solidFill>
                <a:latin typeface="Calibri" panose="020F0502020204030204" pitchFamily="34" charset="0"/>
                <a:cs typeface="Calibri" panose="020F0502020204030204" pitchFamily="34" charset="0"/>
              </a:rPr>
              <a:t>:</a:t>
            </a:r>
            <a:endParaRPr lang="de-DE" sz="140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90500" lvl="0" algn="just">
              <a:spcBef>
                <a:spcPts val="0"/>
              </a:spcBef>
              <a:tabLst>
                <a:tab pos="538163" algn="l"/>
              </a:tabLst>
              <a:defRPr/>
            </a:pPr>
            <a:r>
              <a:rPr lang="de-DE" sz="1400">
                <a:solidFill>
                  <a:srgbClr val="000000"/>
                </a:solidFill>
                <a:latin typeface="Calibri" panose="020F0502020204030204" pitchFamily="34" charset="0"/>
                <a:cs typeface="Calibri" panose="020F0502020204030204" pitchFamily="34" charset="0"/>
              </a:rPr>
              <a:t>	Einzutragen sind die Freiwilligen, die </a:t>
            </a:r>
            <a:r>
              <a:rPr lang="de-DE" sz="1400" b="1">
                <a:solidFill>
                  <a:srgbClr val="000000"/>
                </a:solidFill>
                <a:latin typeface="Calibri" panose="020F0502020204030204" pitchFamily="34" charset="0"/>
                <a:cs typeface="Calibri" panose="020F0502020204030204" pitchFamily="34" charset="0"/>
              </a:rPr>
              <a:t>kontinuierlich</a:t>
            </a:r>
            <a:r>
              <a:rPr lang="de-DE" sz="1400">
                <a:solidFill>
                  <a:srgbClr val="000000"/>
                </a:solidFill>
                <a:latin typeface="Calibri" panose="020F0502020204030204" pitchFamily="34" charset="0"/>
                <a:cs typeface="Calibri" panose="020F0502020204030204" pitchFamily="34" charset="0"/>
              </a:rPr>
              <a:t> für den Verein tätig sind.</a:t>
            </a:r>
          </a:p>
          <a:p>
            <a:pPr marL="190500" lvl="0" algn="just">
              <a:spcBef>
                <a:spcPts val="0"/>
              </a:spcBef>
              <a:tabLst>
                <a:tab pos="538163" algn="l"/>
              </a:tabLst>
              <a:defRPr/>
            </a:pPr>
            <a:endParaRPr lang="de-DE" sz="1400">
              <a:solidFill>
                <a:srgbClr val="000000"/>
              </a:solidFill>
              <a:latin typeface="Calibri" panose="020F0502020204030204" pitchFamily="34" charset="0"/>
              <a:cs typeface="Calibri" panose="020F0502020204030204" pitchFamily="34" charset="0"/>
            </a:endParaRPr>
          </a:p>
          <a:p>
            <a:pPr marL="533400" lvl="0" algn="just">
              <a:spcBef>
                <a:spcPts val="0"/>
              </a:spcBef>
              <a:defRPr/>
            </a:pPr>
            <a:r>
              <a:rPr lang="de-DE" sz="1400" b="1">
                <a:solidFill>
                  <a:srgbClr val="000000"/>
                </a:solidFill>
                <a:latin typeface="Calibri"/>
                <a:ea typeface="Calibri"/>
                <a:cs typeface="Calibri"/>
              </a:rPr>
              <a:t>Achtung: </a:t>
            </a:r>
            <a:r>
              <a:rPr lang="de-DE" sz="1400">
                <a:solidFill>
                  <a:srgbClr val="000000"/>
                </a:solidFill>
                <a:latin typeface="Calibri"/>
                <a:ea typeface="Calibri"/>
                <a:cs typeface="Calibri"/>
              </a:rPr>
              <a:t>Dieses Verzeichnis muss </a:t>
            </a:r>
            <a:r>
              <a:rPr lang="de-DE" sz="1400" b="1">
                <a:solidFill>
                  <a:srgbClr val="000000"/>
                </a:solidFill>
                <a:latin typeface="Calibri"/>
                <a:ea typeface="Calibri"/>
                <a:cs typeface="Calibri"/>
              </a:rPr>
              <a:t>vidimiert</a:t>
            </a:r>
            <a:r>
              <a:rPr lang="de-DE" sz="1400">
                <a:solidFill>
                  <a:srgbClr val="000000"/>
                </a:solidFill>
                <a:latin typeface="Calibri"/>
                <a:ea typeface="Calibri"/>
                <a:cs typeface="Calibri"/>
              </a:rPr>
              <a:t> werden. Die </a:t>
            </a:r>
            <a:r>
              <a:rPr lang="de-DE" sz="1400" err="1">
                <a:solidFill>
                  <a:srgbClr val="000000"/>
                </a:solidFill>
                <a:latin typeface="Calibri"/>
                <a:ea typeface="Calibri"/>
                <a:cs typeface="Calibri"/>
              </a:rPr>
              <a:t>Vidimierung</a:t>
            </a:r>
            <a:r>
              <a:rPr lang="de-DE" sz="1400">
                <a:solidFill>
                  <a:srgbClr val="000000"/>
                </a:solidFill>
                <a:latin typeface="Calibri"/>
                <a:ea typeface="Calibri"/>
                <a:cs typeface="Calibri"/>
              </a:rPr>
              <a:t> kann über die Gemeinden erfolgen oder durch den Verein selbst in digitaler Form (digitale Datei die jährlich vom gesetzlichen Vertreter mit Zeitstempel digital unterzeichnet wird - Art. 2215-bis ZGB).</a:t>
            </a:r>
          </a:p>
          <a:p>
            <a:pPr marL="533400" lvl="0" algn="ctr">
              <a:lnSpc>
                <a:spcPts val="2600"/>
              </a:lnSpc>
              <a:spcBef>
                <a:spcPts val="0"/>
              </a:spcBef>
              <a:defRPr/>
            </a:pPr>
            <a:endParaRPr lang="de-DE" sz="1400" b="1">
              <a:solidFill>
                <a:srgbClr val="000000"/>
              </a:solidFill>
              <a:latin typeface="Calibri" panose="020F0502020204030204" pitchFamily="34" charset="0"/>
              <a:cs typeface="Calibri" panose="020F0502020204030204" pitchFamily="34" charset="0"/>
            </a:endParaRPr>
          </a:p>
          <a:p>
            <a:pPr marL="533400" lvl="0" algn="ctr">
              <a:lnSpc>
                <a:spcPts val="2600"/>
              </a:lnSpc>
              <a:spcBef>
                <a:spcPts val="0"/>
              </a:spcBef>
              <a:defRPr/>
            </a:pPr>
            <a:r>
              <a:rPr lang="de-DE" sz="1400" b="1">
                <a:solidFill>
                  <a:srgbClr val="000000"/>
                </a:solidFill>
                <a:latin typeface="Calibri"/>
                <a:ea typeface="Calibri"/>
                <a:cs typeface="Calibri"/>
              </a:rPr>
              <a:t>!  Die Freiwilligen, die im Verzeichnis eingetragen sind, müssen versichert werden ! </a:t>
            </a:r>
          </a:p>
        </p:txBody>
      </p:sp>
      <p:sp>
        <p:nvSpPr>
          <p:cNvPr id="6" name="Textfeld 4">
            <a:extLst>
              <a:ext uri="{FF2B5EF4-FFF2-40B4-BE49-F238E27FC236}">
                <a16:creationId xmlns:a16="http://schemas.microsoft.com/office/drawing/2014/main" id="{70DA40E7-6734-80FB-207A-ED03F55536DE}"/>
              </a:ext>
            </a:extLst>
          </p:cNvPr>
          <p:cNvSpPr txBox="1"/>
          <p:nvPr/>
        </p:nvSpPr>
        <p:spPr>
          <a:xfrm>
            <a:off x="3651613" y="1407629"/>
            <a:ext cx="4569547" cy="880306"/>
          </a:xfrm>
          <a:prstGeom prst="rect">
            <a:avLst/>
          </a:prstGeom>
          <a:solidFill>
            <a:srgbClr val="FFFFCC"/>
          </a:solidFill>
          <a:ln>
            <a:solidFill>
              <a:schemeClr val="bg1">
                <a:lumMod val="50000"/>
              </a:schemeClr>
            </a:solidFill>
          </a:ln>
        </p:spPr>
        <p:txBody>
          <a:bodyPr wrap="square" lIns="91440" tIns="45720" rIns="91440" bIns="45720" rtlCol="0" anchor="t">
            <a:spAutoFit/>
          </a:bodyPr>
          <a:lstStyle/>
          <a:p>
            <a:pPr marL="177800">
              <a:lnSpc>
                <a:spcPts val="2100"/>
              </a:lnSpc>
              <a:spcBef>
                <a:spcPts val="0"/>
              </a:spcBef>
              <a:tabLst>
                <a:tab pos="1976438" algn="l"/>
              </a:tabLst>
              <a:defRPr/>
            </a:pPr>
            <a:r>
              <a:rPr lang="de-DE" sz="1400">
                <a:solidFill>
                  <a:srgbClr val="000000"/>
                </a:solidFill>
                <a:latin typeface="Calibri"/>
                <a:ea typeface="Calibri"/>
                <a:cs typeface="Calibri"/>
              </a:rPr>
              <a:t>Diese Dokumente werden </a:t>
            </a:r>
            <a:r>
              <a:rPr lang="de-DE" sz="1400" b="1">
                <a:solidFill>
                  <a:srgbClr val="000000"/>
                </a:solidFill>
                <a:latin typeface="Calibri"/>
                <a:ea typeface="Calibri"/>
                <a:cs typeface="Calibri"/>
              </a:rPr>
              <a:t>bei den Vereinsunterlagen aufbewahrt </a:t>
            </a:r>
            <a:r>
              <a:rPr lang="de-DE" sz="1400">
                <a:solidFill>
                  <a:srgbClr val="000000"/>
                </a:solidFill>
                <a:latin typeface="Calibri"/>
                <a:ea typeface="Calibri"/>
                <a:cs typeface="Calibri"/>
              </a:rPr>
              <a:t>und müssen </a:t>
            </a:r>
            <a:r>
              <a:rPr lang="de-DE" sz="1400" b="1" u="sng">
                <a:solidFill>
                  <a:srgbClr val="000000"/>
                </a:solidFill>
                <a:latin typeface="Calibri"/>
                <a:ea typeface="Calibri"/>
                <a:cs typeface="Calibri"/>
              </a:rPr>
              <a:t>nicht </a:t>
            </a:r>
            <a:r>
              <a:rPr lang="de-DE" sz="1400" b="1">
                <a:solidFill>
                  <a:srgbClr val="000000"/>
                </a:solidFill>
                <a:latin typeface="Calibri"/>
                <a:ea typeface="Calibri"/>
                <a:cs typeface="Calibri"/>
              </a:rPr>
              <a:t>auf das Runts-Portal hochgeladen werden</a:t>
            </a:r>
            <a:r>
              <a:rPr lang="de-DE" sz="1400">
                <a:solidFill>
                  <a:srgbClr val="000000"/>
                </a:solidFill>
                <a:latin typeface="Calibri"/>
                <a:ea typeface="Calibri"/>
                <a:cs typeface="Calibri"/>
              </a:rPr>
              <a:t>.</a:t>
            </a:r>
            <a:endParaRPr lang="en-US">
              <a:latin typeface="Calibri"/>
              <a:ea typeface="Calibri"/>
              <a:cs typeface="Calibri"/>
            </a:endParaRPr>
          </a:p>
        </p:txBody>
      </p:sp>
      <p:sp>
        <p:nvSpPr>
          <p:cNvPr id="8" name="Oval 7">
            <a:extLst>
              <a:ext uri="{FF2B5EF4-FFF2-40B4-BE49-F238E27FC236}">
                <a16:creationId xmlns:a16="http://schemas.microsoft.com/office/drawing/2014/main" id="{43138140-7DAB-7CDC-9C1D-CEE25D2FC141}"/>
              </a:ext>
            </a:extLst>
          </p:cNvPr>
          <p:cNvSpPr/>
          <p:nvPr/>
        </p:nvSpPr>
        <p:spPr bwMode="auto">
          <a:xfrm>
            <a:off x="580982" y="995258"/>
            <a:ext cx="2301971" cy="1701595"/>
          </a:xfrm>
          <a:prstGeom prst="ellipse">
            <a:avLst/>
          </a:prstGeom>
          <a:solidFill>
            <a:srgbClr val="E4F2FF"/>
          </a:solidFill>
          <a:ln>
            <a:noFill/>
          </a:ln>
          <a:effectLst/>
        </p:spPr>
        <p:txBody>
          <a:bodyPr vert="horz" wrap="square" lIns="91440" tIns="45720" rIns="91440" bIns="45720" numCol="1" rtlCol="0" anchor="t" anchorCtr="0" compatLnSpc="1">
            <a:prstTxWarp prst="textNoShape">
              <a:avLst/>
            </a:prstTxWarp>
            <a:spAutoFit/>
          </a:bodyPr>
          <a:lstStyle/>
          <a:p>
            <a:pPr algn="ctr">
              <a:lnSpc>
                <a:spcPct val="150000"/>
              </a:lnSpc>
              <a:spcBef>
                <a:spcPct val="20000"/>
              </a:spcBef>
            </a:pPr>
            <a:r>
              <a:rPr lang="de-DE" sz="1600" b="1" dirty="0">
                <a:latin typeface="Calibri"/>
                <a:ea typeface="Calibri"/>
                <a:cs typeface="Calibri"/>
              </a:rPr>
              <a:t>Führung der</a:t>
            </a:r>
            <a:endParaRPr lang="en-US" sz="1600" b="1" dirty="0">
              <a:latin typeface="Calibri"/>
              <a:ea typeface="Calibri"/>
              <a:cs typeface="Calibri"/>
            </a:endParaRPr>
          </a:p>
          <a:p>
            <a:pPr algn="ctr">
              <a:lnSpc>
                <a:spcPct val="150000"/>
              </a:lnSpc>
              <a:spcBef>
                <a:spcPct val="20000"/>
              </a:spcBef>
            </a:pPr>
            <a:r>
              <a:rPr lang="de-DE" sz="1600" b="1" dirty="0">
                <a:latin typeface="Calibri"/>
                <a:ea typeface="Calibri"/>
                <a:cs typeface="Calibri"/>
              </a:rPr>
              <a:t>obligatorischen Bücher</a:t>
            </a:r>
            <a:endParaRPr lang="en-US" dirty="0">
              <a:cs typeface="Times New Roman" panose="02020603050405020304" pitchFamily="18" charset="0"/>
            </a:endParaRPr>
          </a:p>
        </p:txBody>
      </p:sp>
      <p:sp>
        <p:nvSpPr>
          <p:cNvPr id="5" name="Rechteck 4">
            <a:extLst>
              <a:ext uri="{FF2B5EF4-FFF2-40B4-BE49-F238E27FC236}">
                <a16:creationId xmlns:a16="http://schemas.microsoft.com/office/drawing/2014/main" id="{EEB6B10F-D1D7-904D-9FB6-C9FED4CD030E}"/>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-88-</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0643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a:extLst>
              <a:ext uri="{FF2B5EF4-FFF2-40B4-BE49-F238E27FC236}">
                <a16:creationId xmlns:a16="http://schemas.microsoft.com/office/drawing/2014/main" id="{7EB825B1-159B-4834-46BD-F76D0008DD10}"/>
              </a:ext>
            </a:extLst>
          </p:cNvPr>
          <p:cNvSpPr>
            <a:spLocks noGrp="1" noChangeArrowheads="1"/>
          </p:cNvSpPr>
          <p:nvPr>
            <p:ph type="title"/>
          </p:nvPr>
        </p:nvSpPr>
        <p:spPr bwMode="auto">
          <a:xfrm>
            <a:off x="628650" y="333375"/>
            <a:ext cx="7886700" cy="656439"/>
          </a:xfrm>
          <a:solidFill>
            <a:srgbClr val="FFC9C9"/>
          </a:solidFill>
        </p:spPr>
        <p:txBody>
          <a:bodyPr vert="horz" wrap="square" lIns="91440" tIns="45720" rIns="91440" bIns="45720" numCol="1" anchor="t" anchorCtr="0" compatLnSpc="1">
            <a:prstTxWarp prst="textNoShape">
              <a:avLst/>
            </a:prstTxWarp>
          </a:bodyPr>
          <a:lstStyle/>
          <a:p>
            <a:pPr>
              <a:defRPr/>
            </a:pPr>
            <a:r>
              <a:rPr lang="de-DE" altLang="de-DE" sz="2600">
                <a:latin typeface="Calibri"/>
                <a:ea typeface="Calibri"/>
                <a:cs typeface="Calibri"/>
              </a:rPr>
              <a:t>2. Die Sektionen im </a:t>
            </a:r>
            <a:r>
              <a:rPr lang="de-DE" altLang="de-DE" sz="2600" err="1">
                <a:latin typeface="Calibri"/>
                <a:ea typeface="Calibri"/>
                <a:cs typeface="Calibri"/>
              </a:rPr>
              <a:t>Runts</a:t>
            </a:r>
            <a:endParaRPr lang="de-DE" altLang="de-DE" sz="2600">
              <a:latin typeface="Calibri"/>
              <a:ea typeface="Calibri"/>
              <a:cs typeface="Calibri"/>
            </a:endParaRPr>
          </a:p>
        </p:txBody>
      </p:sp>
      <p:graphicFrame>
        <p:nvGraphicFramePr>
          <p:cNvPr id="2" name="Inhaltsplatzhalter 1">
            <a:extLst>
              <a:ext uri="{FF2B5EF4-FFF2-40B4-BE49-F238E27FC236}">
                <a16:creationId xmlns:a16="http://schemas.microsoft.com/office/drawing/2014/main" id="{56297706-75F0-508B-E826-05A6C9FE9F26}"/>
              </a:ext>
            </a:extLst>
          </p:cNvPr>
          <p:cNvGraphicFramePr>
            <a:graphicFrameLocks noGrp="1"/>
          </p:cNvGraphicFramePr>
          <p:nvPr>
            <p:ph idx="1"/>
            <p:extLst>
              <p:ext uri="{D42A27DB-BD31-4B8C-83A1-F6EECF244321}">
                <p14:modId xmlns:p14="http://schemas.microsoft.com/office/powerpoint/2010/main" val="2814256546"/>
              </p:ext>
            </p:extLst>
          </p:nvPr>
        </p:nvGraphicFramePr>
        <p:xfrm>
          <a:off x="628650" y="1628800"/>
          <a:ext cx="7886700" cy="4548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hteck 2">
            <a:extLst>
              <a:ext uri="{FF2B5EF4-FFF2-40B4-BE49-F238E27FC236}">
                <a16:creationId xmlns:a16="http://schemas.microsoft.com/office/drawing/2014/main" id="{0D07FB40-782A-4F1C-14F2-91B941AA1553}"/>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4" name="Grafik 3">
            <a:extLst>
              <a:ext uri="{FF2B5EF4-FFF2-40B4-BE49-F238E27FC236}">
                <a16:creationId xmlns:a16="http://schemas.microsoft.com/office/drawing/2014/main" id="{82CA8425-A968-DB7E-866C-6BDDDB7906A9}"/>
              </a:ext>
            </a:extLst>
          </p:cNvPr>
          <p:cNvPicPr>
            <a:picLocks noChangeAspect="1"/>
          </p:cNvPicPr>
          <p:nvPr/>
        </p:nvPicPr>
        <p:blipFill>
          <a:blip r:embed="rId7"/>
          <a:stretch>
            <a:fillRect/>
          </a:stretch>
        </p:blipFill>
        <p:spPr>
          <a:xfrm>
            <a:off x="8512349" y="6306958"/>
            <a:ext cx="348769" cy="405300"/>
          </a:xfrm>
          <a:prstGeom prst="rect">
            <a:avLst/>
          </a:prstGeom>
        </p:spPr>
      </p:pic>
      <p:sp>
        <p:nvSpPr>
          <p:cNvPr id="5" name="Rechteck 4">
            <a:extLst>
              <a:ext uri="{FF2B5EF4-FFF2-40B4-BE49-F238E27FC236}">
                <a16:creationId xmlns:a16="http://schemas.microsoft.com/office/drawing/2014/main" id="{750F9139-D9F5-824E-5C74-995C3CDC329F}"/>
              </a:ext>
            </a:extLst>
          </p:cNvPr>
          <p:cNvSpPr/>
          <p:nvPr/>
        </p:nvSpPr>
        <p:spPr>
          <a:xfrm>
            <a:off x="8034705" y="6361190"/>
            <a:ext cx="449419"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-8-</a:t>
            </a:r>
            <a:endParaRPr lang="de-DE"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39951-861E-95D0-0D56-A73A5FF518EB}"/>
            </a:ext>
          </a:extLst>
        </p:cNvPr>
        <p:cNvGrpSpPr/>
        <p:nvPr/>
      </p:nvGrpSpPr>
      <p:grpSpPr>
        <a:xfrm>
          <a:off x="0" y="0"/>
          <a:ext cx="0" cy="0"/>
          <a:chOff x="0" y="0"/>
          <a:chExt cx="0" cy="0"/>
        </a:xfrm>
      </p:grpSpPr>
      <p:sp>
        <p:nvSpPr>
          <p:cNvPr id="26626" name="Titel 1">
            <a:extLst>
              <a:ext uri="{FF2B5EF4-FFF2-40B4-BE49-F238E27FC236}">
                <a16:creationId xmlns:a16="http://schemas.microsoft.com/office/drawing/2014/main" id="{88CB8C12-A153-F351-904C-9F62FCC40A5F}"/>
              </a:ext>
            </a:extLst>
          </p:cNvPr>
          <p:cNvSpPr>
            <a:spLocks noGrp="1" noChangeArrowheads="1"/>
          </p:cNvSpPr>
          <p:nvPr>
            <p:ph type="title"/>
          </p:nvPr>
        </p:nvSpPr>
        <p:spPr bwMode="auto">
          <a:xfrm>
            <a:off x="628650" y="365125"/>
            <a:ext cx="7886700" cy="542925"/>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a:latin typeface="Calibri"/>
                <a:ea typeface="Calibri"/>
                <a:cs typeface="Calibri"/>
              </a:rPr>
              <a:t>5. Wie kann ich die sonstigen Verpflichtungen erfüllen?</a:t>
            </a:r>
          </a:p>
        </p:txBody>
      </p:sp>
      <p:sp>
        <p:nvSpPr>
          <p:cNvPr id="2" name="Rechteck 1">
            <a:extLst>
              <a:ext uri="{FF2B5EF4-FFF2-40B4-BE49-F238E27FC236}">
                <a16:creationId xmlns:a16="http://schemas.microsoft.com/office/drawing/2014/main" id="{EF86B108-5CA7-A42F-6D96-F9CCC6202C75}"/>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7" name="Inhaltsplatzhalter 6">
            <a:extLst>
              <a:ext uri="{FF2B5EF4-FFF2-40B4-BE49-F238E27FC236}">
                <a16:creationId xmlns:a16="http://schemas.microsoft.com/office/drawing/2014/main" id="{418F3125-97A8-56D6-96AA-2B2EA56F739D}"/>
              </a:ext>
            </a:extLst>
          </p:cNvPr>
          <p:cNvSpPr>
            <a:spLocks noGrp="1"/>
          </p:cNvSpPr>
          <p:nvPr>
            <p:ph idx="1"/>
          </p:nvPr>
        </p:nvSpPr>
        <p:spPr>
          <a:xfrm>
            <a:off x="628650" y="1253331"/>
            <a:ext cx="7886700" cy="5249765"/>
          </a:xfrm>
        </p:spPr>
        <p:txBody>
          <a:bodyPr lIns="91440" tIns="45720" rIns="91440" bIns="45720" anchor="t"/>
          <a:lstStyle/>
          <a:p>
            <a:pPr marL="271463" marR="0" lvl="0" indent="0" algn="just" defTabSz="914400" rtl="0" eaLnBrk="0" fontAlgn="base" latinLnBrk="0" hangingPunct="0">
              <a:lnSpc>
                <a:spcPts val="2100"/>
              </a:lnSpc>
              <a:spcBef>
                <a:spcPts val="0"/>
              </a:spcBef>
              <a:spcAft>
                <a:spcPct val="0"/>
              </a:spcAft>
              <a:buClrTx/>
              <a:buSzTx/>
              <a:buNone/>
              <a:tabLst/>
              <a:defRPr/>
            </a:pPr>
            <a:endPar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ts val="2100"/>
              </a:lnSpc>
              <a:spcBef>
                <a:spcPts val="0"/>
              </a:spcBef>
              <a:spcAft>
                <a:spcPct val="0"/>
              </a:spcAft>
              <a:buClrTx/>
              <a:buSzTx/>
              <a:buFontTx/>
              <a:buNone/>
              <a:tabLst/>
              <a:defRPr/>
            </a:pPr>
            <a:endPar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ts val="2100"/>
              </a:lnSpc>
              <a:spcBef>
                <a:spcPts val="0"/>
              </a:spcBef>
              <a:spcAft>
                <a:spcPct val="0"/>
              </a:spcAft>
              <a:buClrTx/>
              <a:buSzTx/>
              <a:buFontTx/>
              <a:buNone/>
              <a:tabLst/>
              <a:defRPr/>
            </a:pPr>
            <a:endPar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ts val="2100"/>
              </a:lnSpc>
              <a:spcBef>
                <a:spcPts val="0"/>
              </a:spcBef>
              <a:spcAft>
                <a:spcPct val="0"/>
              </a:spcAft>
              <a:buClrTx/>
              <a:buSzTx/>
              <a:buFontTx/>
              <a:buNone/>
              <a:tabLst/>
              <a:defRPr/>
            </a:pPr>
            <a:endPar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0" fontAlgn="base" latinLnBrk="0" hangingPunct="0">
              <a:lnSpc>
                <a:spcPts val="2100"/>
              </a:lnSpc>
              <a:spcBef>
                <a:spcPts val="0"/>
              </a:spcBef>
              <a:spcAft>
                <a:spcPct val="0"/>
              </a:spcAft>
              <a:buClrTx/>
              <a:buSzTx/>
              <a:buFontTx/>
              <a:buNone/>
              <a:tabLst/>
              <a:defRPr/>
            </a:pPr>
            <a:endParaRPr kumimoji="0" lang="de-DE"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indent="0" algn="ctr">
              <a:lnSpc>
                <a:spcPts val="2100"/>
              </a:lnSpc>
              <a:spcBef>
                <a:spcPts val="0"/>
              </a:spcBef>
              <a:buNone/>
              <a:defRPr/>
            </a:pPr>
            <a:endParaRPr lang="de-DE" sz="1400" b="1">
              <a:solidFill>
                <a:srgbClr val="000000"/>
              </a:solidFill>
              <a:latin typeface="Calibri"/>
              <a:ea typeface="Calibri"/>
              <a:cs typeface="Calibri"/>
            </a:endParaRPr>
          </a:p>
          <a:p>
            <a:pPr marL="0" indent="0" algn="ctr">
              <a:lnSpc>
                <a:spcPts val="2100"/>
              </a:lnSpc>
              <a:spcBef>
                <a:spcPts val="0"/>
              </a:spcBef>
              <a:buNone/>
              <a:defRPr/>
            </a:pPr>
            <a:endParaRPr lang="de-DE" sz="1400" b="1">
              <a:solidFill>
                <a:srgbClr val="000000"/>
              </a:solidFill>
              <a:latin typeface="Calibri"/>
              <a:ea typeface="Calibri"/>
              <a:cs typeface="Calibri"/>
            </a:endParaRPr>
          </a:p>
          <a:p>
            <a:pPr marL="0" indent="0" algn="ctr">
              <a:lnSpc>
                <a:spcPts val="2100"/>
              </a:lnSpc>
              <a:spcBef>
                <a:spcPts val="0"/>
              </a:spcBef>
              <a:buNone/>
              <a:defRPr/>
            </a:pPr>
            <a:endParaRPr lang="de-DE" sz="1400" b="1">
              <a:solidFill>
                <a:srgbClr val="000000"/>
              </a:solidFill>
              <a:latin typeface="Calibri"/>
              <a:ea typeface="Calibri"/>
              <a:cs typeface="Calibri"/>
            </a:endParaRPr>
          </a:p>
          <a:p>
            <a:pPr marL="0" indent="0" algn="ctr">
              <a:lnSpc>
                <a:spcPts val="2100"/>
              </a:lnSpc>
              <a:spcBef>
                <a:spcPts val="0"/>
              </a:spcBef>
              <a:buNone/>
              <a:defRPr/>
            </a:pPr>
            <a:endParaRPr lang="de-DE" sz="1400" b="1">
              <a:solidFill>
                <a:srgbClr val="000000"/>
              </a:solidFill>
              <a:latin typeface="Calibri"/>
              <a:ea typeface="Calibri"/>
              <a:cs typeface="Calibri"/>
            </a:endParaRPr>
          </a:p>
          <a:p>
            <a:pPr marL="0" indent="0" algn="ctr">
              <a:lnSpc>
                <a:spcPts val="2100"/>
              </a:lnSpc>
              <a:spcBef>
                <a:spcPts val="0"/>
              </a:spcBef>
              <a:buNone/>
              <a:defRPr/>
            </a:pPr>
            <a:endParaRPr lang="de-DE" sz="1600" b="1">
              <a:latin typeface="Calibri"/>
              <a:ea typeface="Calibri"/>
              <a:cs typeface="Calibri"/>
            </a:endParaRPr>
          </a:p>
          <a:p>
            <a:pPr marL="0" marR="0" lvl="0" indent="0" algn="just" defTabSz="914400" rtl="0" eaLnBrk="0" fontAlgn="base" latinLnBrk="0" hangingPunct="0">
              <a:lnSpc>
                <a:spcPts val="2100"/>
              </a:lnSpc>
              <a:spcBef>
                <a:spcPts val="0"/>
              </a:spcBef>
              <a:spcAft>
                <a:spcPct val="0"/>
              </a:spcAft>
              <a:buClrTx/>
              <a:buSzTx/>
              <a:buFontTx/>
              <a:buNone/>
              <a:tabLst/>
              <a:defRPr/>
            </a:pPr>
            <a:endParaRPr kumimoji="0" lang="de-DE" sz="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endParaRPr lang="de-DE"/>
          </a:p>
        </p:txBody>
      </p:sp>
      <p:pic>
        <p:nvPicPr>
          <p:cNvPr id="3" name="Grafik 2">
            <a:extLst>
              <a:ext uri="{FF2B5EF4-FFF2-40B4-BE49-F238E27FC236}">
                <a16:creationId xmlns:a16="http://schemas.microsoft.com/office/drawing/2014/main" id="{EFE6EAC6-99DE-EFF3-62BC-FE4390D92DDD}"/>
              </a:ext>
            </a:extLst>
          </p:cNvPr>
          <p:cNvPicPr>
            <a:picLocks noChangeAspect="1"/>
          </p:cNvPicPr>
          <p:nvPr/>
        </p:nvPicPr>
        <p:blipFill>
          <a:blip r:embed="rId2"/>
          <a:stretch>
            <a:fillRect/>
          </a:stretch>
        </p:blipFill>
        <p:spPr>
          <a:xfrm>
            <a:off x="8512349" y="6306958"/>
            <a:ext cx="348769" cy="405300"/>
          </a:xfrm>
          <a:prstGeom prst="rect">
            <a:avLst/>
          </a:prstGeom>
        </p:spPr>
      </p:pic>
      <p:sp>
        <p:nvSpPr>
          <p:cNvPr id="5" name="Textfeld 4">
            <a:extLst>
              <a:ext uri="{FF2B5EF4-FFF2-40B4-BE49-F238E27FC236}">
                <a16:creationId xmlns:a16="http://schemas.microsoft.com/office/drawing/2014/main" id="{2FBBB379-53DC-EF96-1D37-9F64720A1B9C}"/>
              </a:ext>
            </a:extLst>
          </p:cNvPr>
          <p:cNvSpPr txBox="1"/>
          <p:nvPr/>
        </p:nvSpPr>
        <p:spPr>
          <a:xfrm>
            <a:off x="3992763" y="1251984"/>
            <a:ext cx="4280005" cy="1957524"/>
          </a:xfrm>
          <a:prstGeom prst="rect">
            <a:avLst/>
          </a:prstGeom>
          <a:solidFill>
            <a:srgbClr val="FFFFCC"/>
          </a:solidFill>
          <a:ln>
            <a:solidFill>
              <a:schemeClr val="bg1">
                <a:lumMod val="50000"/>
              </a:schemeClr>
            </a:solidFill>
          </a:ln>
        </p:spPr>
        <p:txBody>
          <a:bodyPr wrap="square" lIns="91440" tIns="45720" rIns="91440" bIns="45720" rtlCol="0" anchor="t">
            <a:spAutoFit/>
          </a:bodyPr>
          <a:lstStyle/>
          <a:p>
            <a:pPr marL="175895" algn="just">
              <a:lnSpc>
                <a:spcPts val="2100"/>
              </a:lnSpc>
              <a:spcBef>
                <a:spcPts val="0"/>
              </a:spcBef>
              <a:defRPr/>
            </a:pPr>
            <a:r>
              <a:rPr lang="de-DE" sz="1400">
                <a:solidFill>
                  <a:srgbClr val="000000"/>
                </a:solidFill>
                <a:latin typeface="Calibri"/>
                <a:ea typeface="Calibri"/>
                <a:cs typeface="Calibri"/>
              </a:rPr>
              <a:t>Körperschaften des Dritten Sektors, die ehrenamtliche Mitarbeiter – also </a:t>
            </a:r>
            <a:r>
              <a:rPr lang="de-DE" sz="1600" b="1">
                <a:solidFill>
                  <a:srgbClr val="000000"/>
                </a:solidFill>
                <a:latin typeface="Calibri"/>
                <a:ea typeface="Calibri"/>
                <a:cs typeface="Calibri"/>
              </a:rPr>
              <a:t>Freiwillige</a:t>
            </a:r>
            <a:r>
              <a:rPr lang="de-DE" sz="1600">
                <a:solidFill>
                  <a:srgbClr val="000000"/>
                </a:solidFill>
                <a:latin typeface="Calibri"/>
                <a:ea typeface="Calibri"/>
                <a:cs typeface="Calibri"/>
              </a:rPr>
              <a:t> </a:t>
            </a:r>
            <a:r>
              <a:rPr lang="de-DE" sz="1400">
                <a:solidFill>
                  <a:srgbClr val="000000"/>
                </a:solidFill>
                <a:latin typeface="Calibri"/>
                <a:ea typeface="Calibri"/>
                <a:cs typeface="Calibri"/>
              </a:rPr>
              <a:t>-  einsetzen, müssen für diese im Zusammenhang mit der Freiwilligenarbeit eine</a:t>
            </a:r>
            <a:endParaRPr lang="en-US">
              <a:solidFill>
                <a:srgbClr val="000000"/>
              </a:solidFill>
              <a:latin typeface="Calibri"/>
              <a:ea typeface="Calibri"/>
              <a:cs typeface="Calibri"/>
            </a:endParaRPr>
          </a:p>
          <a:p>
            <a:pPr marL="461645" indent="-285750" algn="just">
              <a:lnSpc>
                <a:spcPts val="2100"/>
              </a:lnSpc>
              <a:spcBef>
                <a:spcPts val="0"/>
              </a:spcBef>
              <a:buFont typeface="Arial"/>
              <a:buChar char="•"/>
              <a:defRPr/>
            </a:pPr>
            <a:r>
              <a:rPr lang="de-DE" sz="1600" b="1">
                <a:solidFill>
                  <a:srgbClr val="000000"/>
                </a:solidFill>
                <a:latin typeface="Calibri"/>
                <a:ea typeface="Calibri"/>
                <a:cs typeface="Calibri"/>
              </a:rPr>
              <a:t>Unfall- und Krankenversicherung</a:t>
            </a:r>
            <a:r>
              <a:rPr lang="de-DE" sz="1400" b="1">
                <a:solidFill>
                  <a:srgbClr val="000000"/>
                </a:solidFill>
                <a:latin typeface="Calibri"/>
                <a:ea typeface="Calibri"/>
                <a:cs typeface="Calibri"/>
              </a:rPr>
              <a:t>,</a:t>
            </a:r>
            <a:r>
              <a:rPr lang="de-DE" sz="1400">
                <a:solidFill>
                  <a:srgbClr val="000000"/>
                </a:solidFill>
                <a:latin typeface="Calibri"/>
                <a:ea typeface="Calibri"/>
                <a:cs typeface="Calibri"/>
              </a:rPr>
              <a:t> sowie eine</a:t>
            </a:r>
            <a:endParaRPr lang="en-US">
              <a:solidFill>
                <a:srgbClr val="000000"/>
              </a:solidFill>
              <a:latin typeface="Calibri"/>
              <a:ea typeface="Calibri"/>
              <a:cs typeface="Calibri"/>
            </a:endParaRPr>
          </a:p>
          <a:p>
            <a:pPr marL="461645" indent="-285750" algn="just">
              <a:lnSpc>
                <a:spcPts val="2100"/>
              </a:lnSpc>
              <a:spcBef>
                <a:spcPts val="0"/>
              </a:spcBef>
              <a:buFont typeface="Arial"/>
              <a:buChar char="•"/>
              <a:defRPr/>
            </a:pPr>
            <a:r>
              <a:rPr lang="de-DE" sz="1600" b="1">
                <a:solidFill>
                  <a:srgbClr val="000000"/>
                </a:solidFill>
                <a:latin typeface="Calibri"/>
                <a:ea typeface="Calibri"/>
                <a:cs typeface="Calibri"/>
              </a:rPr>
              <a:t>Haftpflichtversicherung</a:t>
            </a:r>
            <a:endParaRPr lang="en-US" sz="1600">
              <a:solidFill>
                <a:srgbClr val="000000"/>
              </a:solidFill>
              <a:latin typeface="Calibri"/>
              <a:ea typeface="Calibri"/>
              <a:cs typeface="Calibri"/>
            </a:endParaRPr>
          </a:p>
          <a:p>
            <a:pPr marL="175895" algn="just">
              <a:lnSpc>
                <a:spcPts val="2100"/>
              </a:lnSpc>
              <a:spcBef>
                <a:spcPts val="0"/>
              </a:spcBef>
              <a:defRPr/>
            </a:pPr>
            <a:r>
              <a:rPr lang="de-DE" sz="1400">
                <a:solidFill>
                  <a:srgbClr val="000000"/>
                </a:solidFill>
                <a:latin typeface="Calibri"/>
                <a:ea typeface="Calibri"/>
                <a:cs typeface="Calibri"/>
              </a:rPr>
              <a:t>abschließen.</a:t>
            </a:r>
            <a:endParaRPr lang="en-US">
              <a:latin typeface="Calibri"/>
              <a:ea typeface="Calibri"/>
              <a:cs typeface="Calibri"/>
            </a:endParaRPr>
          </a:p>
        </p:txBody>
      </p:sp>
      <p:sp>
        <p:nvSpPr>
          <p:cNvPr id="8" name="Rechteck 7">
            <a:extLst>
              <a:ext uri="{FF2B5EF4-FFF2-40B4-BE49-F238E27FC236}">
                <a16:creationId xmlns:a16="http://schemas.microsoft.com/office/drawing/2014/main" id="{BFDFAE50-9F2D-EC71-B864-6EB0C7C47EAE}"/>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-89-</a:t>
            </a:r>
            <a:endParaRPr lang="de-DE" b="1" dirty="0">
              <a:solidFill>
                <a:schemeClr val="tx1"/>
              </a:solidFill>
              <a:latin typeface="Calibri" panose="020F0502020204030204" pitchFamily="34" charset="0"/>
              <a:cs typeface="Calibri" panose="020F0502020204030204" pitchFamily="34" charset="0"/>
            </a:endParaRPr>
          </a:p>
        </p:txBody>
      </p:sp>
      <p:sp>
        <p:nvSpPr>
          <p:cNvPr id="6" name="Textfeld 5">
            <a:extLst>
              <a:ext uri="{FF2B5EF4-FFF2-40B4-BE49-F238E27FC236}">
                <a16:creationId xmlns:a16="http://schemas.microsoft.com/office/drawing/2014/main" id="{E6510171-0123-B6B8-67D5-354A57AF09BC}"/>
              </a:ext>
            </a:extLst>
          </p:cNvPr>
          <p:cNvSpPr txBox="1"/>
          <p:nvPr/>
        </p:nvSpPr>
        <p:spPr>
          <a:xfrm>
            <a:off x="621972" y="3613147"/>
            <a:ext cx="7883699" cy="2880853"/>
          </a:xfrm>
          <a:prstGeom prst="rect">
            <a:avLst/>
          </a:prstGeom>
          <a:solidFill>
            <a:schemeClr val="bg1"/>
          </a:solidFill>
          <a:ln>
            <a:solidFill>
              <a:srgbClr val="FF0000"/>
            </a:solidFill>
          </a:ln>
        </p:spPr>
        <p:txBody>
          <a:bodyPr wrap="square" lIns="91440" tIns="45720" rIns="91440" bIns="45720" rtlCol="0" anchor="t">
            <a:spAutoFit/>
          </a:bodyPr>
          <a:lstStyle/>
          <a:p>
            <a:pPr algn="ctr">
              <a:lnSpc>
                <a:spcPts val="2100"/>
              </a:lnSpc>
              <a:spcBef>
                <a:spcPts val="0"/>
              </a:spcBef>
              <a:spcAft>
                <a:spcPts val="600"/>
              </a:spcAft>
              <a:defRPr/>
            </a:pPr>
            <a:r>
              <a:rPr lang="de-DE" sz="1600" b="1">
                <a:solidFill>
                  <a:srgbClr val="000000"/>
                </a:solidFill>
                <a:latin typeface="Calibri"/>
                <a:ea typeface="Calibri"/>
                <a:cs typeface="Calibri"/>
              </a:rPr>
              <a:t>Was ist noch wichtig bei der Freiwilligenarbeit?</a:t>
            </a:r>
            <a:endParaRPr lang="de-DE" sz="1400">
              <a:solidFill>
                <a:srgbClr val="000000"/>
              </a:solidFill>
              <a:latin typeface="Calibri"/>
              <a:ea typeface="Calibri"/>
              <a:cs typeface="Calibri"/>
            </a:endParaRPr>
          </a:p>
          <a:p>
            <a:pPr marL="342900" indent="-342900" algn="just">
              <a:lnSpc>
                <a:spcPts val="2100"/>
              </a:lnSpc>
              <a:spcBef>
                <a:spcPts val="0"/>
              </a:spcBef>
              <a:spcAft>
                <a:spcPts val="600"/>
              </a:spcAft>
              <a:buFont typeface="Wingdings" panose="05000000000000000000" pitchFamily="2" charset="2"/>
              <a:buChar char="à"/>
              <a:defRPr/>
            </a:pPr>
            <a:r>
              <a:rPr lang="de-DE" sz="1400">
                <a:solidFill>
                  <a:srgbClr val="000000"/>
                </a:solidFill>
                <a:latin typeface="Calibri"/>
                <a:ea typeface="Calibri"/>
                <a:cs typeface="Calibri"/>
                <a:sym typeface="Wingdings" panose="05000000000000000000" pitchFamily="2" charset="2"/>
              </a:rPr>
              <a:t>der Status als </a:t>
            </a:r>
            <a:r>
              <a:rPr lang="de-DE" sz="1400" b="1">
                <a:solidFill>
                  <a:srgbClr val="000000"/>
                </a:solidFill>
                <a:latin typeface="Calibri"/>
                <a:ea typeface="Calibri"/>
                <a:cs typeface="Calibri"/>
                <a:sym typeface="Wingdings" panose="05000000000000000000" pitchFamily="2" charset="2"/>
              </a:rPr>
              <a:t>freiwillig Tätiger </a:t>
            </a:r>
            <a:r>
              <a:rPr lang="de-DE" sz="1400">
                <a:solidFill>
                  <a:srgbClr val="000000"/>
                </a:solidFill>
                <a:latin typeface="Calibri"/>
                <a:ea typeface="Calibri"/>
                <a:cs typeface="Calibri"/>
                <a:sym typeface="Wingdings" panose="05000000000000000000" pitchFamily="2" charset="2"/>
              </a:rPr>
              <a:t>ist </a:t>
            </a:r>
            <a:r>
              <a:rPr lang="de-DE" sz="1400" b="1">
                <a:solidFill>
                  <a:srgbClr val="000000"/>
                </a:solidFill>
                <a:latin typeface="Calibri"/>
                <a:ea typeface="Calibri"/>
                <a:cs typeface="Calibri"/>
                <a:sym typeface="Wingdings" panose="05000000000000000000" pitchFamily="2" charset="2"/>
              </a:rPr>
              <a:t>unvereinbar mit einem bezahlten Arbeitsverhältnis </a:t>
            </a:r>
            <a:r>
              <a:rPr lang="de-DE" sz="1400">
                <a:solidFill>
                  <a:srgbClr val="000000"/>
                </a:solidFill>
                <a:latin typeface="Calibri"/>
                <a:ea typeface="Calibri"/>
                <a:cs typeface="Calibri"/>
                <a:sym typeface="Wingdings" panose="05000000000000000000" pitchFamily="2" charset="2"/>
              </a:rPr>
              <a:t>mit derselben Körperschaft;</a:t>
            </a:r>
            <a:endParaRPr lang="de-DE" sz="1400">
              <a:solidFill>
                <a:srgbClr val="000000"/>
              </a:solidFill>
              <a:latin typeface="Calibri" panose="020F0502020204030204" pitchFamily="34" charset="0"/>
              <a:ea typeface="Calibri"/>
              <a:cs typeface="Calibri" panose="020F0502020204030204" pitchFamily="34" charset="0"/>
            </a:endParaRPr>
          </a:p>
          <a:p>
            <a:pPr marL="342900" lvl="0" indent="-342900" algn="just">
              <a:lnSpc>
                <a:spcPts val="2100"/>
              </a:lnSpc>
              <a:spcBef>
                <a:spcPts val="0"/>
              </a:spcBef>
              <a:spcAft>
                <a:spcPts val="600"/>
              </a:spcAft>
              <a:buFont typeface="Wingdings" panose="05000000000000000000" pitchFamily="2" charset="2"/>
              <a:buChar char="à"/>
              <a:defRPr/>
            </a:pPr>
            <a:r>
              <a:rPr lang="de-DE" sz="1400">
                <a:solidFill>
                  <a:srgbClr val="000000"/>
                </a:solidFill>
                <a:latin typeface="Calibri"/>
                <a:ea typeface="Calibri"/>
                <a:cs typeface="Calibri"/>
                <a:sym typeface="Wingdings" panose="05000000000000000000" pitchFamily="2" charset="2"/>
              </a:rPr>
              <a:t>für die </a:t>
            </a:r>
            <a:r>
              <a:rPr lang="de-DE" sz="1400" b="1">
                <a:solidFill>
                  <a:srgbClr val="000000"/>
                </a:solidFill>
                <a:latin typeface="Calibri"/>
                <a:ea typeface="Calibri"/>
                <a:cs typeface="Calibri"/>
                <a:sym typeface="Wingdings" panose="05000000000000000000" pitchFamily="2" charset="2"/>
              </a:rPr>
              <a:t>ehrenamtliche Tätigkeit</a:t>
            </a:r>
            <a:r>
              <a:rPr lang="de-DE" sz="1400">
                <a:solidFill>
                  <a:srgbClr val="000000"/>
                </a:solidFill>
                <a:latin typeface="Calibri"/>
                <a:ea typeface="Calibri"/>
                <a:cs typeface="Calibri"/>
                <a:sym typeface="Wingdings" panose="05000000000000000000" pitchFamily="2" charset="2"/>
              </a:rPr>
              <a:t> darf </a:t>
            </a:r>
            <a:r>
              <a:rPr lang="de-DE" sz="1400" b="1">
                <a:solidFill>
                  <a:srgbClr val="000000"/>
                </a:solidFill>
                <a:latin typeface="Calibri"/>
                <a:ea typeface="Calibri"/>
                <a:cs typeface="Calibri"/>
                <a:sym typeface="Wingdings" panose="05000000000000000000" pitchFamily="2" charset="2"/>
              </a:rPr>
              <a:t>auf keinen Fall eine Vergütung </a:t>
            </a:r>
            <a:r>
              <a:rPr lang="de-DE" sz="1400">
                <a:solidFill>
                  <a:srgbClr val="000000"/>
                </a:solidFill>
                <a:latin typeface="Calibri"/>
                <a:ea typeface="Calibri"/>
                <a:cs typeface="Calibri"/>
                <a:sym typeface="Wingdings" panose="05000000000000000000" pitchFamily="2" charset="2"/>
              </a:rPr>
              <a:t>entrichtet werden;</a:t>
            </a:r>
            <a:endParaRPr lang="de-DE" sz="1400">
              <a:solidFill>
                <a:srgbClr val="000000"/>
              </a:solidFill>
              <a:latin typeface="Calibri" panose="020F0502020204030204" pitchFamily="34" charset="0"/>
              <a:ea typeface="Calibri"/>
              <a:cs typeface="Calibri" panose="020F0502020204030204" pitchFamily="34" charset="0"/>
            </a:endParaRPr>
          </a:p>
          <a:p>
            <a:pPr marL="342900" lvl="0" indent="-342900" algn="just">
              <a:lnSpc>
                <a:spcPts val="2100"/>
              </a:lnSpc>
              <a:spcBef>
                <a:spcPts val="0"/>
              </a:spcBef>
              <a:spcAft>
                <a:spcPts val="600"/>
              </a:spcAft>
              <a:buFont typeface="Wingdings" panose="05000000000000000000" pitchFamily="2" charset="2"/>
              <a:buChar char="à"/>
              <a:defRPr/>
            </a:pPr>
            <a:r>
              <a:rPr lang="de-DE" sz="1400">
                <a:solidFill>
                  <a:srgbClr val="000000"/>
                </a:solidFill>
                <a:latin typeface="Calibri"/>
                <a:ea typeface="Calibri"/>
                <a:cs typeface="Calibri"/>
                <a:sym typeface="Wingdings" panose="05000000000000000000" pitchFamily="2" charset="2"/>
              </a:rPr>
              <a:t>es dürfen </a:t>
            </a:r>
            <a:r>
              <a:rPr lang="de-DE" sz="1400" b="1">
                <a:solidFill>
                  <a:srgbClr val="000000"/>
                </a:solidFill>
                <a:latin typeface="Calibri"/>
                <a:ea typeface="Calibri"/>
                <a:cs typeface="Calibri"/>
                <a:sym typeface="Wingdings" panose="05000000000000000000" pitchFamily="2" charset="2"/>
              </a:rPr>
              <a:t>ausschließlich die effektiv entstandenen und dokumentierten Ausgaben </a:t>
            </a:r>
            <a:r>
              <a:rPr lang="de-DE" sz="1400">
                <a:solidFill>
                  <a:srgbClr val="000000"/>
                </a:solidFill>
                <a:latin typeface="Calibri"/>
                <a:ea typeface="Calibri"/>
                <a:cs typeface="Calibri"/>
                <a:sym typeface="Wingdings" panose="05000000000000000000" pitchFamily="2" charset="2"/>
              </a:rPr>
              <a:t>erstattet werden;</a:t>
            </a:r>
            <a:endParaRPr lang="de-DE" sz="1400">
              <a:solidFill>
                <a:srgbClr val="000000"/>
              </a:solidFill>
              <a:latin typeface="Calibri" panose="020F0502020204030204" pitchFamily="34" charset="0"/>
              <a:ea typeface="Calibri"/>
              <a:cs typeface="Calibri" panose="020F0502020204030204" pitchFamily="34" charset="0"/>
            </a:endParaRPr>
          </a:p>
          <a:p>
            <a:pPr marL="342900" lvl="0" indent="-342900" algn="just">
              <a:lnSpc>
                <a:spcPts val="2100"/>
              </a:lnSpc>
              <a:spcBef>
                <a:spcPts val="0"/>
              </a:spcBef>
              <a:spcAft>
                <a:spcPts val="600"/>
              </a:spcAft>
              <a:buFont typeface="Wingdings" panose="05000000000000000000" pitchFamily="2" charset="2"/>
              <a:buChar char="à"/>
              <a:defRPr/>
            </a:pPr>
            <a:r>
              <a:rPr lang="de-DE" sz="1400" b="1">
                <a:solidFill>
                  <a:srgbClr val="000000"/>
                </a:solidFill>
                <a:latin typeface="Calibri"/>
                <a:ea typeface="Calibri"/>
                <a:cs typeface="Calibri"/>
                <a:sym typeface="Wingdings" panose="05000000000000000000" pitchFamily="2" charset="2"/>
              </a:rPr>
              <a:t>Pauschalkostenerstattungen</a:t>
            </a:r>
            <a:r>
              <a:rPr lang="de-DE" sz="1400">
                <a:solidFill>
                  <a:srgbClr val="000000"/>
                </a:solidFill>
                <a:latin typeface="Calibri"/>
                <a:ea typeface="Calibri"/>
                <a:cs typeface="Calibri"/>
                <a:sym typeface="Wingdings" panose="05000000000000000000" pitchFamily="2" charset="2"/>
              </a:rPr>
              <a:t> sind </a:t>
            </a:r>
            <a:r>
              <a:rPr lang="de-DE" sz="1400" b="1">
                <a:solidFill>
                  <a:srgbClr val="000000"/>
                </a:solidFill>
                <a:latin typeface="Calibri"/>
                <a:ea typeface="Calibri"/>
                <a:cs typeface="Calibri"/>
                <a:sym typeface="Wingdings" panose="05000000000000000000" pitchFamily="2" charset="2"/>
              </a:rPr>
              <a:t>nicht erlaubt;</a:t>
            </a:r>
            <a:endParaRPr lang="de-DE" sz="1400" b="1">
              <a:solidFill>
                <a:srgbClr val="000000"/>
              </a:solidFill>
              <a:latin typeface="Calibri" panose="020F0502020204030204" pitchFamily="34" charset="0"/>
              <a:ea typeface="Calibri"/>
              <a:cs typeface="Calibri" panose="020F0502020204030204" pitchFamily="34" charset="0"/>
            </a:endParaRPr>
          </a:p>
          <a:p>
            <a:pPr marL="342900" lvl="0" indent="-342900" algn="just">
              <a:lnSpc>
                <a:spcPts val="2100"/>
              </a:lnSpc>
              <a:spcBef>
                <a:spcPts val="0"/>
              </a:spcBef>
              <a:buFont typeface="Wingdings" panose="05000000000000000000" pitchFamily="2" charset="2"/>
              <a:buChar char="à"/>
              <a:defRPr/>
            </a:pPr>
            <a:r>
              <a:rPr lang="de-DE" sz="1400">
                <a:solidFill>
                  <a:srgbClr val="000000"/>
                </a:solidFill>
                <a:latin typeface="Calibri"/>
                <a:ea typeface="Calibri"/>
                <a:cs typeface="Calibri"/>
                <a:sym typeface="Wingdings" panose="05000000000000000000" pitchFamily="2" charset="2"/>
              </a:rPr>
              <a:t>die von den Freiwilligen getragenen Kosten können auch gegen Vorlage einer </a:t>
            </a:r>
            <a:r>
              <a:rPr lang="de-DE" sz="1400" b="1">
                <a:solidFill>
                  <a:srgbClr val="000000"/>
                </a:solidFill>
                <a:latin typeface="Calibri"/>
                <a:ea typeface="Calibri"/>
                <a:cs typeface="Calibri"/>
                <a:sym typeface="Wingdings" panose="05000000000000000000" pitchFamily="2" charset="2"/>
              </a:rPr>
              <a:t>Eigenerklärung</a:t>
            </a:r>
            <a:r>
              <a:rPr lang="de-DE" sz="1400">
                <a:solidFill>
                  <a:srgbClr val="000000"/>
                </a:solidFill>
                <a:latin typeface="Calibri"/>
                <a:ea typeface="Calibri"/>
                <a:cs typeface="Calibri"/>
                <a:sym typeface="Wingdings" panose="05000000000000000000" pitchFamily="2" charset="2"/>
              </a:rPr>
              <a:t> gemäß Art. 46 DPR 445/2000 erstattet werden (</a:t>
            </a:r>
            <a:r>
              <a:rPr lang="de-DE" sz="1400" b="1">
                <a:solidFill>
                  <a:srgbClr val="000000"/>
                </a:solidFill>
                <a:latin typeface="Calibri"/>
                <a:ea typeface="Calibri"/>
                <a:cs typeface="Calibri"/>
                <a:sym typeface="Wingdings" panose="05000000000000000000" pitchFamily="2" charset="2"/>
              </a:rPr>
              <a:t>max. 10 €/Tag und max. 150 €/Monat</a:t>
            </a:r>
            <a:r>
              <a:rPr lang="de-DE" sz="1400">
                <a:solidFill>
                  <a:srgbClr val="000000"/>
                </a:solidFill>
                <a:latin typeface="Calibri"/>
                <a:ea typeface="Calibri"/>
                <a:cs typeface="Calibri"/>
                <a:sym typeface="Wingdings" panose="05000000000000000000" pitchFamily="2" charset="2"/>
              </a:rPr>
              <a:t>, zuständiges Vereinsorgan entscheidet, für welche Arten von Ausgaben diese Erstattungsart zulässig ist).</a:t>
            </a:r>
            <a:endParaRPr lang="de-DE" sz="1400">
              <a:solidFill>
                <a:srgbClr val="000000"/>
              </a:solidFill>
              <a:latin typeface="Calibri"/>
              <a:ea typeface="Calibri"/>
              <a:cs typeface="Calibri"/>
            </a:endParaRPr>
          </a:p>
        </p:txBody>
      </p:sp>
      <p:sp>
        <p:nvSpPr>
          <p:cNvPr id="11" name="Oval 10">
            <a:extLst>
              <a:ext uri="{FF2B5EF4-FFF2-40B4-BE49-F238E27FC236}">
                <a16:creationId xmlns:a16="http://schemas.microsoft.com/office/drawing/2014/main" id="{5F31DAA6-BE0E-5D1E-B7F8-7F29029331E6}"/>
              </a:ext>
            </a:extLst>
          </p:cNvPr>
          <p:cNvSpPr/>
          <p:nvPr/>
        </p:nvSpPr>
        <p:spPr bwMode="auto">
          <a:xfrm>
            <a:off x="710754" y="1154977"/>
            <a:ext cx="2741202" cy="2151698"/>
          </a:xfrm>
          <a:prstGeom prst="ellipse">
            <a:avLst/>
          </a:prstGeom>
          <a:solidFill>
            <a:srgbClr val="E4F2FF"/>
          </a:solidFill>
          <a:ln>
            <a:noFill/>
          </a:ln>
          <a:effectLst/>
        </p:spPr>
        <p:txBody>
          <a:bodyPr vert="horz" wrap="square" lIns="91440" tIns="45720" rIns="91440" bIns="45720" numCol="1" rtlCol="0" anchor="t" anchorCtr="0" compatLnSpc="1">
            <a:prstTxWarp prst="textNoShape">
              <a:avLst/>
            </a:prstTxWarp>
            <a:spAutoFit/>
          </a:bodyPr>
          <a:lstStyle/>
          <a:p>
            <a:pPr algn="ctr">
              <a:lnSpc>
                <a:spcPct val="150000"/>
              </a:lnSpc>
              <a:spcBef>
                <a:spcPct val="20000"/>
              </a:spcBef>
            </a:pPr>
            <a:r>
              <a:rPr lang="de-DE" sz="1600" b="1" dirty="0">
                <a:latin typeface="Calibri"/>
                <a:ea typeface="Calibri"/>
                <a:cs typeface="Calibri"/>
              </a:rPr>
              <a:t>Verpflichtung, die ehrenamtlich Tätigen zu versichern</a:t>
            </a:r>
            <a:endParaRPr lang="en-US" b="1" dirty="0">
              <a:cs typeface="Times New Roman" panose="02020603050405020304" pitchFamily="18" charset="0"/>
            </a:endParaRPr>
          </a:p>
        </p:txBody>
      </p:sp>
    </p:spTree>
    <p:extLst>
      <p:ext uri="{BB962C8B-B14F-4D97-AF65-F5344CB8AC3E}">
        <p14:creationId xmlns:p14="http://schemas.microsoft.com/office/powerpoint/2010/main" val="5600804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a:extLst>
              <a:ext uri="{FF2B5EF4-FFF2-40B4-BE49-F238E27FC236}">
                <a16:creationId xmlns:a16="http://schemas.microsoft.com/office/drawing/2014/main" id="{91445BC2-57CC-476C-8458-7FBEEAD033B4}"/>
              </a:ext>
            </a:extLst>
          </p:cNvPr>
          <p:cNvSpPr>
            <a:spLocks noGrp="1" noChangeArrowheads="1"/>
          </p:cNvSpPr>
          <p:nvPr>
            <p:ph type="title"/>
          </p:nvPr>
        </p:nvSpPr>
        <p:spPr bwMode="auto">
          <a:xfrm>
            <a:off x="628650" y="365125"/>
            <a:ext cx="7886700" cy="615950"/>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a:latin typeface="Calibri"/>
                <a:ea typeface="Calibri"/>
                <a:cs typeface="Calibri"/>
              </a:rPr>
              <a:t>5. Wie kann ich die sonstigen Verpflichtungen erfüllen?</a:t>
            </a:r>
          </a:p>
        </p:txBody>
      </p:sp>
      <p:sp>
        <p:nvSpPr>
          <p:cNvPr id="3" name="Inhaltsplatzhalter 2">
            <a:extLst>
              <a:ext uri="{FF2B5EF4-FFF2-40B4-BE49-F238E27FC236}">
                <a16:creationId xmlns:a16="http://schemas.microsoft.com/office/drawing/2014/main" id="{8414F53F-A41F-19A3-D9AA-471A5A11E349}"/>
              </a:ext>
            </a:extLst>
          </p:cNvPr>
          <p:cNvSpPr>
            <a:spLocks noGrp="1"/>
          </p:cNvSpPr>
          <p:nvPr>
            <p:ph idx="1"/>
          </p:nvPr>
        </p:nvSpPr>
        <p:spPr>
          <a:xfrm>
            <a:off x="628650" y="1412876"/>
            <a:ext cx="7886700" cy="4318622"/>
          </a:xfrm>
        </p:spPr>
        <p:txBody>
          <a:bodyPr/>
          <a:lstStyle/>
          <a:p>
            <a:pPr marL="0" indent="0">
              <a:buFontTx/>
              <a:buNone/>
              <a:defRPr/>
            </a:pPr>
            <a:endParaRPr lang="de-DE" sz="1400" b="1">
              <a:latin typeface="Calibri" panose="020F0502020204030204" pitchFamily="34" charset="0"/>
              <a:cs typeface="Calibri" panose="020F0502020204030204" pitchFamily="34" charset="0"/>
            </a:endParaRPr>
          </a:p>
          <a:p>
            <a:pPr marL="0" indent="0">
              <a:buFontTx/>
              <a:buNone/>
              <a:defRPr/>
            </a:pPr>
            <a:endParaRPr lang="de-DE" sz="1400" b="1">
              <a:latin typeface="Calibri" panose="020F0502020204030204" pitchFamily="34" charset="0"/>
              <a:cs typeface="Calibri" panose="020F0502020204030204" pitchFamily="34" charset="0"/>
            </a:endParaRPr>
          </a:p>
          <a:p>
            <a:pPr marL="0" indent="0" algn="just">
              <a:buFontTx/>
              <a:buNone/>
              <a:defRPr/>
            </a:pPr>
            <a:endParaRPr lang="de-DE" sz="1800" b="1">
              <a:latin typeface="Arial" panose="020B0604020202020204" pitchFamily="34" charset="0"/>
              <a:cs typeface="Arial" panose="020B0604020202020204" pitchFamily="34" charset="0"/>
            </a:endParaRPr>
          </a:p>
          <a:p>
            <a:pPr algn="just">
              <a:buFont typeface="Wingdings" panose="05000000000000000000" pitchFamily="2" charset="2"/>
              <a:buChar char="à"/>
              <a:defRPr/>
            </a:pPr>
            <a:endParaRPr lang="de-DE" sz="1800">
              <a:solidFill>
                <a:srgbClr val="000000"/>
              </a:solidFill>
              <a:latin typeface="Arial" panose="020B0604020202020204" pitchFamily="34" charset="0"/>
              <a:cs typeface="Arial" panose="020B0604020202020204" pitchFamily="34" charset="0"/>
              <a:sym typeface="Wingdings" panose="05000000000000000000" pitchFamily="2" charset="2"/>
            </a:endParaRPr>
          </a:p>
          <a:p>
            <a:pPr algn="just">
              <a:buFont typeface="Wingdings" panose="05000000000000000000" pitchFamily="2" charset="2"/>
              <a:buChar char="à"/>
              <a:defRPr/>
            </a:pPr>
            <a:endParaRPr lang="de-DE" sz="1800">
              <a:solidFill>
                <a:srgbClr val="000000"/>
              </a:solidFill>
              <a:latin typeface="Arial" panose="020B0604020202020204" pitchFamily="34" charset="0"/>
            </a:endParaRPr>
          </a:p>
        </p:txBody>
      </p:sp>
      <p:sp>
        <p:nvSpPr>
          <p:cNvPr id="2" name="Rechteck 1">
            <a:extLst>
              <a:ext uri="{FF2B5EF4-FFF2-40B4-BE49-F238E27FC236}">
                <a16:creationId xmlns:a16="http://schemas.microsoft.com/office/drawing/2014/main" id="{832E47F2-8937-19F0-84A0-6F6112ADC3BE}"/>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4" name="Grafik 3">
            <a:extLst>
              <a:ext uri="{FF2B5EF4-FFF2-40B4-BE49-F238E27FC236}">
                <a16:creationId xmlns:a16="http://schemas.microsoft.com/office/drawing/2014/main" id="{62752BA5-A0DE-184C-666F-7518CA797D16}"/>
              </a:ext>
            </a:extLst>
          </p:cNvPr>
          <p:cNvPicPr>
            <a:picLocks noChangeAspect="1"/>
          </p:cNvPicPr>
          <p:nvPr/>
        </p:nvPicPr>
        <p:blipFill>
          <a:blip r:embed="rId2"/>
          <a:stretch>
            <a:fillRect/>
          </a:stretch>
        </p:blipFill>
        <p:spPr>
          <a:xfrm>
            <a:off x="8512349" y="6306958"/>
            <a:ext cx="348769" cy="405300"/>
          </a:xfrm>
          <a:prstGeom prst="rect">
            <a:avLst/>
          </a:prstGeom>
        </p:spPr>
      </p:pic>
      <p:sp>
        <p:nvSpPr>
          <p:cNvPr id="8" name="Oval 7">
            <a:extLst>
              <a:ext uri="{FF2B5EF4-FFF2-40B4-BE49-F238E27FC236}">
                <a16:creationId xmlns:a16="http://schemas.microsoft.com/office/drawing/2014/main" id="{F82D8DE9-147D-640A-D1C8-2DA59C1669E8}"/>
              </a:ext>
            </a:extLst>
          </p:cNvPr>
          <p:cNvSpPr/>
          <p:nvPr/>
        </p:nvSpPr>
        <p:spPr bwMode="auto">
          <a:xfrm>
            <a:off x="788694" y="2418880"/>
            <a:ext cx="2345307" cy="1632348"/>
          </a:xfrm>
          <a:prstGeom prst="ellipse">
            <a:avLst/>
          </a:prstGeom>
          <a:solidFill>
            <a:srgbClr val="E4F2FF"/>
          </a:solidFill>
          <a:ln>
            <a:noFill/>
          </a:ln>
          <a:effectLst/>
        </p:spPr>
        <p:txBody>
          <a:bodyPr vert="horz" wrap="square" lIns="91440" tIns="45720" rIns="91440" bIns="45720" numCol="1" rtlCol="0" anchor="t" anchorCtr="0" compatLnSpc="1">
            <a:prstTxWarp prst="textNoShape">
              <a:avLst/>
            </a:prstTxWarp>
            <a:spAutoFit/>
          </a:bodyPr>
          <a:lstStyle/>
          <a:p>
            <a:pPr algn="ctr">
              <a:lnSpc>
                <a:spcPct val="150000"/>
              </a:lnSpc>
              <a:spcBef>
                <a:spcPct val="20000"/>
              </a:spcBef>
            </a:pPr>
            <a:r>
              <a:rPr lang="de-DE" sz="1600" b="1" dirty="0">
                <a:latin typeface="Calibri"/>
                <a:ea typeface="Calibri"/>
                <a:cs typeface="Calibri"/>
              </a:rPr>
              <a:t>Meldepflicht in besonderen Fällen</a:t>
            </a:r>
            <a:endParaRPr lang="en-US" dirty="0">
              <a:cs typeface="Times New Roman" panose="02020603050405020304" pitchFamily="18" charset="0"/>
            </a:endParaRPr>
          </a:p>
        </p:txBody>
      </p:sp>
      <p:sp>
        <p:nvSpPr>
          <p:cNvPr id="10" name="Textfeld 4">
            <a:extLst>
              <a:ext uri="{FF2B5EF4-FFF2-40B4-BE49-F238E27FC236}">
                <a16:creationId xmlns:a16="http://schemas.microsoft.com/office/drawing/2014/main" id="{DD625734-5850-5E63-AF86-F6F4C196A51F}"/>
              </a:ext>
            </a:extLst>
          </p:cNvPr>
          <p:cNvSpPr txBox="1"/>
          <p:nvPr/>
        </p:nvSpPr>
        <p:spPr>
          <a:xfrm>
            <a:off x="3451989" y="1903370"/>
            <a:ext cx="5066583" cy="3693319"/>
          </a:xfrm>
          <a:prstGeom prst="rect">
            <a:avLst/>
          </a:prstGeom>
          <a:solidFill>
            <a:srgbClr val="FFFFCC"/>
          </a:solidFill>
          <a:ln>
            <a:solidFill>
              <a:schemeClr val="bg1">
                <a:lumMod val="50000"/>
              </a:schemeClr>
            </a:solidFill>
          </a:ln>
        </p:spPr>
        <p:txBody>
          <a:bodyPr wrap="square" lIns="91440" tIns="45720" rIns="91440" bIns="45720" rtlCol="0" anchor="t">
            <a:spAutoFit/>
          </a:bodyPr>
          <a:lstStyle/>
          <a:p>
            <a:pPr marL="285750" indent="-285750" algn="just">
              <a:lnSpc>
                <a:spcPct val="150000"/>
              </a:lnSpc>
              <a:spcBef>
                <a:spcPts val="0"/>
              </a:spcBef>
              <a:spcAft>
                <a:spcPts val="0"/>
              </a:spcAft>
              <a:buFont typeface="Arial"/>
              <a:buChar char="•"/>
              <a:defRPr/>
            </a:pPr>
            <a:r>
              <a:rPr lang="de-DE" sz="1400" b="1">
                <a:solidFill>
                  <a:srgbClr val="000000"/>
                </a:solidFill>
                <a:latin typeface="Calibri"/>
                <a:ea typeface="Calibri"/>
                <a:cs typeface="Calibri"/>
              </a:rPr>
              <a:t>Einkünfte aus weiteren Tätigkeiten überschreiten die Schwellenwerte</a:t>
            </a:r>
            <a:endParaRPr lang="en-US" sz="1400">
              <a:solidFill>
                <a:srgbClr val="000000"/>
              </a:solidFill>
              <a:latin typeface="Calibri"/>
              <a:ea typeface="Calibri"/>
              <a:cs typeface="Calibri"/>
            </a:endParaRPr>
          </a:p>
          <a:p>
            <a:pPr algn="just">
              <a:lnSpc>
                <a:spcPct val="150000"/>
              </a:lnSpc>
              <a:spcBef>
                <a:spcPts val="0"/>
              </a:spcBef>
              <a:spcAft>
                <a:spcPts val="0"/>
              </a:spcAft>
              <a:tabLst>
                <a:tab pos="268288" algn="l"/>
              </a:tabLst>
              <a:defRPr/>
            </a:pPr>
            <a:r>
              <a:rPr lang="de-DE" sz="1400">
                <a:solidFill>
                  <a:srgbClr val="000000"/>
                </a:solidFill>
                <a:latin typeface="Calibri"/>
                <a:ea typeface="Calibri"/>
                <a:cs typeface="Calibri"/>
              </a:rPr>
              <a:t>	(die betreffenden Einnahmen überschreiten </a:t>
            </a:r>
            <a:r>
              <a:rPr lang="de-DE" sz="1400" b="1">
                <a:solidFill>
                  <a:srgbClr val="000000"/>
                </a:solidFill>
                <a:latin typeface="Calibri"/>
                <a:ea typeface="Calibri"/>
                <a:cs typeface="Calibri"/>
              </a:rPr>
              <a:t>30% der  	Gesamteinnahmen oder 66% der Gesamtkosten, je nach 	gewähltem Kriterium</a:t>
            </a:r>
            <a:r>
              <a:rPr lang="de-DE" sz="1400">
                <a:solidFill>
                  <a:srgbClr val="000000"/>
                </a:solidFill>
                <a:latin typeface="Calibri"/>
                <a:ea typeface="Calibri"/>
                <a:cs typeface="Calibri"/>
              </a:rPr>
              <a:t>)</a:t>
            </a:r>
          </a:p>
          <a:p>
            <a:pPr marL="285750" indent="-285750" algn="just">
              <a:lnSpc>
                <a:spcPct val="150000"/>
              </a:lnSpc>
              <a:spcBef>
                <a:spcPts val="0"/>
              </a:spcBef>
              <a:spcAft>
                <a:spcPts val="0"/>
              </a:spcAft>
              <a:buFont typeface="Arial"/>
              <a:buChar char="•"/>
              <a:defRPr/>
            </a:pPr>
            <a:endParaRPr lang="en-US" sz="1400">
              <a:latin typeface="Calibri"/>
              <a:ea typeface="Calibri"/>
              <a:cs typeface="Calibri"/>
            </a:endParaRPr>
          </a:p>
          <a:p>
            <a:pPr marL="285750" indent="-285750" algn="just">
              <a:lnSpc>
                <a:spcPct val="150000"/>
              </a:lnSpc>
              <a:spcBef>
                <a:spcPts val="0"/>
              </a:spcBef>
              <a:spcAft>
                <a:spcPts val="0"/>
              </a:spcAft>
              <a:buFont typeface="Arial"/>
              <a:buChar char="•"/>
              <a:defRPr/>
            </a:pPr>
            <a:r>
              <a:rPr lang="en-US" sz="1400" err="1">
                <a:latin typeface="Calibri"/>
                <a:ea typeface="Calibri"/>
                <a:cs typeface="Calibri"/>
              </a:rPr>
              <a:t>Einkünfte</a:t>
            </a:r>
            <a:r>
              <a:rPr lang="en-US" sz="1400">
                <a:latin typeface="Calibri"/>
                <a:ea typeface="Calibri"/>
                <a:cs typeface="Calibri"/>
              </a:rPr>
              <a:t> </a:t>
            </a:r>
            <a:r>
              <a:rPr lang="en-US" sz="1400" err="1">
                <a:latin typeface="Calibri"/>
                <a:ea typeface="Calibri"/>
                <a:cs typeface="Calibri"/>
              </a:rPr>
              <a:t>aus</a:t>
            </a:r>
            <a:r>
              <a:rPr lang="en-US" sz="1400">
                <a:latin typeface="Calibri"/>
                <a:ea typeface="Calibri"/>
                <a:cs typeface="Calibri"/>
              </a:rPr>
              <a:t> </a:t>
            </a:r>
            <a:r>
              <a:rPr lang="en-US" sz="1400" b="1" err="1">
                <a:latin typeface="Calibri"/>
                <a:ea typeface="Calibri"/>
                <a:cs typeface="Calibri"/>
              </a:rPr>
              <a:t>gewerblichen</a:t>
            </a:r>
            <a:r>
              <a:rPr lang="en-US" sz="1400" b="1">
                <a:latin typeface="Calibri"/>
                <a:ea typeface="Calibri"/>
                <a:cs typeface="Calibri"/>
              </a:rPr>
              <a:t> </a:t>
            </a:r>
            <a:r>
              <a:rPr lang="en-US" sz="1400" b="1" err="1">
                <a:latin typeface="Calibri"/>
                <a:ea typeface="Calibri"/>
                <a:cs typeface="Calibri"/>
              </a:rPr>
              <a:t>Tätigkeiten</a:t>
            </a:r>
            <a:r>
              <a:rPr lang="en-US" sz="1400">
                <a:latin typeface="Calibri"/>
                <a:ea typeface="Calibri"/>
                <a:cs typeface="Calibri"/>
              </a:rPr>
              <a:t> </a:t>
            </a:r>
            <a:r>
              <a:rPr lang="en-US" sz="1400" err="1">
                <a:latin typeface="Calibri"/>
                <a:ea typeface="Calibri"/>
                <a:cs typeface="Calibri"/>
              </a:rPr>
              <a:t>überschreiten</a:t>
            </a:r>
            <a:r>
              <a:rPr lang="en-US" sz="1400">
                <a:latin typeface="Calibri"/>
                <a:ea typeface="Calibri"/>
                <a:cs typeface="Calibri"/>
              </a:rPr>
              <a:t> </a:t>
            </a:r>
            <a:r>
              <a:rPr lang="en-US" sz="1400" err="1">
                <a:latin typeface="Calibri"/>
                <a:ea typeface="Calibri"/>
                <a:cs typeface="Calibri"/>
              </a:rPr>
              <a:t>jene</a:t>
            </a:r>
            <a:r>
              <a:rPr lang="en-US" sz="1400">
                <a:latin typeface="Calibri"/>
                <a:ea typeface="Calibri"/>
                <a:cs typeface="Calibri"/>
              </a:rPr>
              <a:t> </a:t>
            </a:r>
            <a:r>
              <a:rPr lang="en-US" sz="1400" err="1">
                <a:latin typeface="Calibri"/>
                <a:ea typeface="Calibri"/>
                <a:cs typeface="Calibri"/>
              </a:rPr>
              <a:t>aus</a:t>
            </a:r>
            <a:r>
              <a:rPr lang="en-US" sz="1400">
                <a:latin typeface="Calibri"/>
                <a:ea typeface="Calibri"/>
                <a:cs typeface="Calibri"/>
              </a:rPr>
              <a:t> nicht </a:t>
            </a:r>
            <a:r>
              <a:rPr lang="en-US" sz="1400" err="1">
                <a:latin typeface="Calibri"/>
                <a:ea typeface="Calibri"/>
                <a:cs typeface="Calibri"/>
              </a:rPr>
              <a:t>gewerblichen</a:t>
            </a:r>
            <a:r>
              <a:rPr lang="en-US" sz="1400">
                <a:latin typeface="Calibri"/>
                <a:ea typeface="Calibri"/>
                <a:cs typeface="Calibri"/>
              </a:rPr>
              <a:t> </a:t>
            </a:r>
            <a:r>
              <a:rPr lang="en-US" sz="1400" err="1">
                <a:latin typeface="Calibri"/>
                <a:ea typeface="Calibri"/>
                <a:cs typeface="Calibri"/>
              </a:rPr>
              <a:t>Tätigkeiten</a:t>
            </a:r>
            <a:endParaRPr lang="de-DE">
              <a:cs typeface="Times New Roman" panose="02020603050405020304" pitchFamily="18" charset="0"/>
            </a:endParaRPr>
          </a:p>
          <a:p>
            <a:pPr marL="285750" indent="-285750" algn="just">
              <a:lnSpc>
                <a:spcPct val="150000"/>
              </a:lnSpc>
              <a:spcBef>
                <a:spcPts val="0"/>
              </a:spcBef>
              <a:spcAft>
                <a:spcPts val="0"/>
              </a:spcAft>
              <a:buFont typeface="Arial"/>
              <a:buChar char="•"/>
              <a:defRPr/>
            </a:pPr>
            <a:endParaRPr lang="en-US" sz="1400">
              <a:latin typeface="Calibri"/>
              <a:ea typeface="Calibri"/>
              <a:cs typeface="Calibri"/>
            </a:endParaRPr>
          </a:p>
          <a:p>
            <a:pPr marL="285750" indent="-285750" algn="just">
              <a:lnSpc>
                <a:spcPct val="150000"/>
              </a:lnSpc>
              <a:spcBef>
                <a:spcPts val="0"/>
              </a:spcBef>
              <a:spcAft>
                <a:spcPts val="0"/>
              </a:spcAft>
              <a:buFont typeface="Arial"/>
              <a:buChar char="•"/>
              <a:defRPr/>
            </a:pPr>
            <a:r>
              <a:rPr lang="de-DE" sz="1400" b="1">
                <a:latin typeface="Calibri"/>
                <a:ea typeface="Calibri"/>
                <a:cs typeface="Calibri"/>
              </a:rPr>
              <a:t>Streichung </a:t>
            </a:r>
            <a:r>
              <a:rPr lang="de-DE" sz="1400">
                <a:latin typeface="Calibri"/>
                <a:ea typeface="Calibri"/>
                <a:cs typeface="Calibri"/>
              </a:rPr>
              <a:t>aus dem Runts /  </a:t>
            </a:r>
            <a:r>
              <a:rPr lang="de-DE" sz="1400" b="1">
                <a:latin typeface="Calibri"/>
                <a:ea typeface="Calibri"/>
                <a:cs typeface="Calibri"/>
              </a:rPr>
              <a:t>Auflösung</a:t>
            </a:r>
            <a:r>
              <a:rPr lang="de-DE" sz="1400">
                <a:latin typeface="Calibri"/>
                <a:ea typeface="Calibri"/>
                <a:cs typeface="Calibri"/>
              </a:rPr>
              <a:t>  </a:t>
            </a:r>
            <a:r>
              <a:rPr lang="en-US" sz="1400">
                <a:latin typeface="Calibri"/>
                <a:ea typeface="Calibri"/>
                <a:cs typeface="Calibri"/>
              </a:rPr>
              <a:t> </a:t>
            </a:r>
            <a:endParaRPr lang="en-US">
              <a:cs typeface="Times New Roman" panose="02020603050405020304" pitchFamily="18" charset="0"/>
            </a:endParaRPr>
          </a:p>
          <a:p>
            <a:pPr marL="266700" algn="just">
              <a:spcBef>
                <a:spcPts val="1200"/>
              </a:spcBef>
              <a:spcAft>
                <a:spcPts val="600"/>
              </a:spcAft>
              <a:defRPr/>
            </a:pPr>
            <a:endParaRPr lang="de-DE" sz="1400">
              <a:latin typeface="Calibri"/>
              <a:ea typeface="Calibri"/>
              <a:cs typeface="Calibri"/>
            </a:endParaRPr>
          </a:p>
        </p:txBody>
      </p:sp>
      <p:sp>
        <p:nvSpPr>
          <p:cNvPr id="5" name="Rechteck 4">
            <a:extLst>
              <a:ext uri="{FF2B5EF4-FFF2-40B4-BE49-F238E27FC236}">
                <a16:creationId xmlns:a16="http://schemas.microsoft.com/office/drawing/2014/main" id="{DB65232B-DB0C-F804-33B1-4037937CFD45}"/>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-90-</a:t>
            </a:r>
            <a:endParaRPr lang="de-DE"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E4F2FF"/>
        </a:solidFill>
        <a:effectLst/>
      </p:bgPr>
    </p:bg>
    <p:spTree>
      <p:nvGrpSpPr>
        <p:cNvPr id="1" name="">
          <a:extLst>
            <a:ext uri="{FF2B5EF4-FFF2-40B4-BE49-F238E27FC236}">
              <a16:creationId xmlns:a16="http://schemas.microsoft.com/office/drawing/2014/main" id="{15B2CA9F-B27D-6D23-1A92-5CA341C9D785}"/>
            </a:ext>
          </a:extLst>
        </p:cNvPr>
        <p:cNvGrpSpPr/>
        <p:nvPr/>
      </p:nvGrpSpPr>
      <p:grpSpPr>
        <a:xfrm>
          <a:off x="0" y="0"/>
          <a:ext cx="0" cy="0"/>
          <a:chOff x="0" y="0"/>
          <a:chExt cx="0" cy="0"/>
        </a:xfrm>
      </p:grpSpPr>
      <p:sp>
        <p:nvSpPr>
          <p:cNvPr id="7170" name="Rectangle 5">
            <a:extLst>
              <a:ext uri="{FF2B5EF4-FFF2-40B4-BE49-F238E27FC236}">
                <a16:creationId xmlns:a16="http://schemas.microsoft.com/office/drawing/2014/main" id="{3230C236-A2AB-C19B-AD5E-76648F7C5A67}"/>
              </a:ext>
            </a:extLst>
          </p:cNvPr>
          <p:cNvSpPr>
            <a:spLocks noChangeArrowheads="1"/>
          </p:cNvSpPr>
          <p:nvPr/>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endParaRPr lang="de-DE" altLang="de-DE"/>
          </a:p>
        </p:txBody>
      </p:sp>
      <p:sp>
        <p:nvSpPr>
          <p:cNvPr id="7171" name="Line 16">
            <a:extLst>
              <a:ext uri="{FF2B5EF4-FFF2-40B4-BE49-F238E27FC236}">
                <a16:creationId xmlns:a16="http://schemas.microsoft.com/office/drawing/2014/main" id="{B77E7182-36B3-3150-B2C4-060A34DCE2EF}"/>
              </a:ext>
            </a:extLst>
          </p:cNvPr>
          <p:cNvSpPr>
            <a:spLocks noChangeShapeType="1"/>
          </p:cNvSpPr>
          <p:nvPr/>
        </p:nvSpPr>
        <p:spPr bwMode="auto">
          <a:xfrm>
            <a:off x="179388" y="719138"/>
            <a:ext cx="385127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72" name="Line 18">
            <a:extLst>
              <a:ext uri="{FF2B5EF4-FFF2-40B4-BE49-F238E27FC236}">
                <a16:creationId xmlns:a16="http://schemas.microsoft.com/office/drawing/2014/main" id="{8FB5A475-1D7D-136B-AFDB-6C652C84A9AA}"/>
              </a:ext>
            </a:extLst>
          </p:cNvPr>
          <p:cNvSpPr>
            <a:spLocks noChangeShapeType="1"/>
          </p:cNvSpPr>
          <p:nvPr/>
        </p:nvSpPr>
        <p:spPr bwMode="auto">
          <a:xfrm>
            <a:off x="5102225" y="719138"/>
            <a:ext cx="385127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73" name="Rectangle 20">
            <a:extLst>
              <a:ext uri="{FF2B5EF4-FFF2-40B4-BE49-F238E27FC236}">
                <a16:creationId xmlns:a16="http://schemas.microsoft.com/office/drawing/2014/main" id="{69382AAC-E0D5-2EA5-591F-6A8325E20320}"/>
              </a:ext>
            </a:extLst>
          </p:cNvPr>
          <p:cNvSpPr>
            <a:spLocks noChangeArrowheads="1"/>
          </p:cNvSpPr>
          <p:nvPr/>
        </p:nvSpPr>
        <p:spPr bwMode="auto">
          <a:xfrm>
            <a:off x="863600" y="452438"/>
            <a:ext cx="3260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de-DE" altLang="de-DE" sz="1200">
                <a:latin typeface="Arial" panose="020B0604020202020204" pitchFamily="34" charset="0"/>
              </a:rPr>
              <a:t>AUTONOME PROVINZ BOZEN - SÜDTIROL</a:t>
            </a:r>
          </a:p>
        </p:txBody>
      </p:sp>
      <p:sp>
        <p:nvSpPr>
          <p:cNvPr id="7174" name="Rectangle 21">
            <a:extLst>
              <a:ext uri="{FF2B5EF4-FFF2-40B4-BE49-F238E27FC236}">
                <a16:creationId xmlns:a16="http://schemas.microsoft.com/office/drawing/2014/main" id="{00915192-46BE-A5E5-0F8C-800FFC9A2DC5}"/>
              </a:ext>
            </a:extLst>
          </p:cNvPr>
          <p:cNvSpPr>
            <a:spLocks noChangeArrowheads="1"/>
          </p:cNvSpPr>
          <p:nvPr/>
        </p:nvSpPr>
        <p:spPr bwMode="auto">
          <a:xfrm>
            <a:off x="4994275" y="452438"/>
            <a:ext cx="39655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it-IT" altLang="de-DE" sz="1200">
                <a:latin typeface="Arial" panose="020B0604020202020204" pitchFamily="34" charset="0"/>
              </a:rPr>
              <a:t>PROVINCIA AUTONOMA DI BOLZANO - ALTO ADIGE</a:t>
            </a:r>
          </a:p>
        </p:txBody>
      </p:sp>
      <p:sp>
        <p:nvSpPr>
          <p:cNvPr id="7175" name="Text Box 22">
            <a:extLst>
              <a:ext uri="{FF2B5EF4-FFF2-40B4-BE49-F238E27FC236}">
                <a16:creationId xmlns:a16="http://schemas.microsoft.com/office/drawing/2014/main" id="{2CB2DDB0-DE8D-754B-9DD5-D6061075EC00}"/>
              </a:ext>
            </a:extLst>
          </p:cNvPr>
          <p:cNvSpPr txBox="1">
            <a:spLocks noChangeArrowheads="1"/>
          </p:cNvSpPr>
          <p:nvPr/>
        </p:nvSpPr>
        <p:spPr bwMode="auto">
          <a:xfrm>
            <a:off x="4994275" y="719138"/>
            <a:ext cx="324485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nSpc>
                <a:spcPts val="1300"/>
              </a:lnSpc>
            </a:pPr>
            <a:r>
              <a:rPr lang="it-IT" altLang="de-DE" sz="1100" b="1">
                <a:latin typeface="Arial" panose="020B0604020202020204" pitchFamily="34" charset="0"/>
              </a:rPr>
              <a:t>Dipartimento Coesione sociale, </a:t>
            </a:r>
          </a:p>
          <a:p>
            <a:pPr>
              <a:lnSpc>
                <a:spcPts val="1300"/>
              </a:lnSpc>
            </a:pPr>
            <a:r>
              <a:rPr lang="it-IT" altLang="de-DE" sz="1100" b="1">
                <a:latin typeface="Arial" panose="020B0604020202020204" pitchFamily="34" charset="0"/>
              </a:rPr>
              <a:t>Famiglia, Anziani, Cooperative e Volontariato</a:t>
            </a:r>
          </a:p>
          <a:p>
            <a:pPr>
              <a:lnSpc>
                <a:spcPts val="1300"/>
              </a:lnSpc>
            </a:pPr>
            <a:endParaRPr lang="it-IT" altLang="de-DE" sz="1100">
              <a:latin typeface="Arial" panose="020B0604020202020204" pitchFamily="34" charset="0"/>
            </a:endParaRPr>
          </a:p>
        </p:txBody>
      </p:sp>
      <p:sp>
        <p:nvSpPr>
          <p:cNvPr id="7176" name="Text Box 23">
            <a:extLst>
              <a:ext uri="{FF2B5EF4-FFF2-40B4-BE49-F238E27FC236}">
                <a16:creationId xmlns:a16="http://schemas.microsoft.com/office/drawing/2014/main" id="{09CF89A4-413A-DDB3-6A33-2789E0D343C6}"/>
              </a:ext>
            </a:extLst>
          </p:cNvPr>
          <p:cNvSpPr txBox="1">
            <a:spLocks noChangeArrowheads="1"/>
          </p:cNvSpPr>
          <p:nvPr/>
        </p:nvSpPr>
        <p:spPr bwMode="auto">
          <a:xfrm>
            <a:off x="450850" y="719138"/>
            <a:ext cx="3678238"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r">
              <a:lnSpc>
                <a:spcPts val="1300"/>
              </a:lnSpc>
            </a:pPr>
            <a:r>
              <a:rPr lang="de-DE" altLang="de-DE" sz="1100" b="1">
                <a:latin typeface="Arial" panose="020B0604020202020204" pitchFamily="34" charset="0"/>
              </a:rPr>
              <a:t>Ressort Sozialer Zusammenhalt, </a:t>
            </a:r>
          </a:p>
          <a:p>
            <a:pPr algn="r">
              <a:lnSpc>
                <a:spcPts val="1300"/>
              </a:lnSpc>
            </a:pPr>
            <a:r>
              <a:rPr lang="de-DE" altLang="de-DE" sz="1100" b="1">
                <a:latin typeface="Arial" panose="020B0604020202020204" pitchFamily="34" charset="0"/>
              </a:rPr>
              <a:t>Familie, Senioren, Genossenschaften und Ehrenamt</a:t>
            </a:r>
            <a:endParaRPr lang="de-DE" altLang="de-DE" sz="1100">
              <a:latin typeface="Arial" panose="020B0604020202020204" pitchFamily="34" charset="0"/>
            </a:endParaRPr>
          </a:p>
        </p:txBody>
      </p:sp>
      <p:sp>
        <p:nvSpPr>
          <p:cNvPr id="7177" name="Text Box 24">
            <a:extLst>
              <a:ext uri="{FF2B5EF4-FFF2-40B4-BE49-F238E27FC236}">
                <a16:creationId xmlns:a16="http://schemas.microsoft.com/office/drawing/2014/main" id="{E996F910-8C39-9AFF-3CAE-B5E56ED66DF1}"/>
              </a:ext>
            </a:extLst>
          </p:cNvPr>
          <p:cNvSpPr txBox="1">
            <a:spLocks noChangeArrowheads="1"/>
          </p:cNvSpPr>
          <p:nvPr/>
        </p:nvSpPr>
        <p:spPr bwMode="auto">
          <a:xfrm>
            <a:off x="1316038" y="1179513"/>
            <a:ext cx="273526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r">
              <a:lnSpc>
                <a:spcPts val="1200"/>
              </a:lnSpc>
            </a:pPr>
            <a:r>
              <a:rPr lang="de-DE" altLang="de-DE" sz="1100">
                <a:latin typeface="Arial" panose="020B0604020202020204" pitchFamily="34" charset="0"/>
              </a:rPr>
              <a:t>Amt für Freiwilligenwesen und Solidarität</a:t>
            </a:r>
          </a:p>
        </p:txBody>
      </p:sp>
      <p:sp>
        <p:nvSpPr>
          <p:cNvPr id="7178" name="Text Box 25">
            <a:extLst>
              <a:ext uri="{FF2B5EF4-FFF2-40B4-BE49-F238E27FC236}">
                <a16:creationId xmlns:a16="http://schemas.microsoft.com/office/drawing/2014/main" id="{C62A9319-708A-98CB-1D5B-504ED7254584}"/>
              </a:ext>
            </a:extLst>
          </p:cNvPr>
          <p:cNvSpPr txBox="1">
            <a:spLocks noChangeArrowheads="1"/>
          </p:cNvSpPr>
          <p:nvPr/>
        </p:nvSpPr>
        <p:spPr bwMode="auto">
          <a:xfrm>
            <a:off x="5037138" y="1158875"/>
            <a:ext cx="216852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nSpc>
                <a:spcPts val="1200"/>
              </a:lnSpc>
            </a:pPr>
            <a:r>
              <a:rPr lang="it-IT" altLang="de-DE" sz="1100">
                <a:latin typeface="Arial" panose="020B0604020202020204" pitchFamily="34" charset="0"/>
              </a:rPr>
              <a:t>Ufficio Volontariato e solidarietà</a:t>
            </a:r>
          </a:p>
        </p:txBody>
      </p:sp>
      <p:pic>
        <p:nvPicPr>
          <p:cNvPr id="7183" name="Picture 38">
            <a:extLst>
              <a:ext uri="{FF2B5EF4-FFF2-40B4-BE49-F238E27FC236}">
                <a16:creationId xmlns:a16="http://schemas.microsoft.com/office/drawing/2014/main" id="{F49251A3-CE4B-9714-BF4E-049BEA5BF9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050" y="358775"/>
            <a:ext cx="71913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3CA6F690-C260-BC36-3B5A-BB108F06FB78}"/>
              </a:ext>
            </a:extLst>
          </p:cNvPr>
          <p:cNvSpPr/>
          <p:nvPr/>
        </p:nvSpPr>
        <p:spPr>
          <a:xfrm>
            <a:off x="173430" y="262700"/>
            <a:ext cx="8774112" cy="1293722"/>
          </a:xfrm>
          <a:prstGeom prst="rect">
            <a:avLst/>
          </a:prstGeom>
          <a:solidFill>
            <a:srgbClr val="E4F2FF"/>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 name="Titel 1">
            <a:extLst>
              <a:ext uri="{FF2B5EF4-FFF2-40B4-BE49-F238E27FC236}">
                <a16:creationId xmlns:a16="http://schemas.microsoft.com/office/drawing/2014/main" id="{7A609BB1-9F80-F674-A261-8464BD4E6F0A}"/>
              </a:ext>
            </a:extLst>
          </p:cNvPr>
          <p:cNvSpPr txBox="1">
            <a:spLocks noChangeArrowheads="1"/>
          </p:cNvSpPr>
          <p:nvPr/>
        </p:nvSpPr>
        <p:spPr bwMode="auto">
          <a:xfrm>
            <a:off x="637733" y="349324"/>
            <a:ext cx="7886700" cy="687388"/>
          </a:xfrm>
          <a:prstGeom prst="rect">
            <a:avLst/>
          </a:prstGeom>
          <a:solidFill>
            <a:srgbClr val="FFC9C9"/>
          </a:solidFill>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a:defRPr/>
            </a:pPr>
            <a:r>
              <a:rPr lang="de-DE" altLang="de-DE" sz="2600">
                <a:latin typeface="Calibri" panose="020F0502020204030204" pitchFamily="34" charset="0"/>
                <a:cs typeface="Calibri" panose="020F0502020204030204" pitchFamily="34" charset="0"/>
              </a:rPr>
              <a:t>Struktur der heutigen Veranstaltung</a:t>
            </a:r>
          </a:p>
        </p:txBody>
      </p:sp>
      <p:sp>
        <p:nvSpPr>
          <p:cNvPr id="8" name="Textfeld 7">
            <a:extLst>
              <a:ext uri="{FF2B5EF4-FFF2-40B4-BE49-F238E27FC236}">
                <a16:creationId xmlns:a16="http://schemas.microsoft.com/office/drawing/2014/main" id="{F98EB8D3-2A77-3470-03AF-994D93A5131A}"/>
              </a:ext>
            </a:extLst>
          </p:cNvPr>
          <p:cNvSpPr txBox="1"/>
          <p:nvPr/>
        </p:nvSpPr>
        <p:spPr>
          <a:xfrm>
            <a:off x="631217" y="1036579"/>
            <a:ext cx="7876803" cy="5270930"/>
          </a:xfrm>
          <a:prstGeom prst="rect">
            <a:avLst/>
          </a:prstGeom>
          <a:noFill/>
        </p:spPr>
        <p:txBody>
          <a:bodyPr wrap="square" lIns="91440" tIns="45720" rIns="91440" bIns="45720" anchor="t">
            <a:spAutoFit/>
          </a:bodyPr>
          <a:lstStyle/>
          <a:p>
            <a:pPr marL="342900" indent="-342900">
              <a:lnSpc>
                <a:spcPct val="150000"/>
              </a:lnSpc>
              <a:buAutoNum type="arabicPeriod"/>
            </a:pPr>
            <a:r>
              <a:rPr lang="de-DE" sz="1600" b="1" dirty="0">
                <a:latin typeface="Calibri"/>
                <a:ea typeface="Calibri"/>
                <a:cs typeface="Calibri"/>
              </a:rPr>
              <a:t>Die Auswirkungen und die Voraussetzungen der Eintragung in das Runts  </a:t>
            </a:r>
          </a:p>
          <a:p>
            <a:pPr marL="342900" indent="-342900">
              <a:lnSpc>
                <a:spcPct val="150000"/>
              </a:lnSpc>
              <a:buAutoNum type="arabicPeriod"/>
            </a:pPr>
            <a:r>
              <a:rPr lang="de-DE" sz="1600" b="1" dirty="0">
                <a:latin typeface="Calibri"/>
                <a:ea typeface="Calibri"/>
                <a:cs typeface="Calibri"/>
              </a:rPr>
              <a:t>Die wichtigsten Sektionen und ihre Vorteile</a:t>
            </a:r>
            <a:endParaRPr lang="de-DE" sz="1600" dirty="0"/>
          </a:p>
          <a:p>
            <a:pPr marL="342900" lvl="0" indent="-342900">
              <a:lnSpc>
                <a:spcPct val="150000"/>
              </a:lnSpc>
              <a:buAutoNum type="arabicPeriod"/>
            </a:pPr>
            <a:r>
              <a:rPr lang="de-DE" sz="1600" b="1" dirty="0">
                <a:latin typeface="Calibri"/>
                <a:ea typeface="Calibri"/>
                <a:cs typeface="Calibri"/>
              </a:rPr>
              <a:t>Die Kontrollen im Runts - allgemeine Informationen</a:t>
            </a:r>
          </a:p>
          <a:p>
            <a:pPr marL="342900" indent="-342900">
              <a:lnSpc>
                <a:spcPct val="150000"/>
              </a:lnSpc>
              <a:buFontTx/>
              <a:buAutoNum type="arabicPeriod"/>
            </a:pPr>
            <a:r>
              <a:rPr lang="de-DE" sz="1600" b="1" dirty="0">
                <a:latin typeface="Calibri"/>
                <a:ea typeface="Calibri"/>
                <a:cs typeface="Calibri"/>
              </a:rPr>
              <a:t>Wie kann ich die Verpflichtungen im Runts-Portal erfüllen?</a:t>
            </a:r>
          </a:p>
          <a:p>
            <a:pPr>
              <a:lnSpc>
                <a:spcPct val="150000"/>
              </a:lnSpc>
            </a:pPr>
            <a:r>
              <a:rPr lang="de-DE" sz="1600" dirty="0">
                <a:latin typeface="Calibri"/>
                <a:ea typeface="Calibri"/>
                <a:cs typeface="Calibri"/>
              </a:rPr>
              <a:t> a) Allgemeine Übersicht Runts-Portal</a:t>
            </a:r>
            <a:endParaRPr lang="en-US" sz="1600" dirty="0">
              <a:latin typeface="Calibri"/>
              <a:ea typeface="Calibri"/>
              <a:cs typeface="Calibri"/>
            </a:endParaRPr>
          </a:p>
          <a:p>
            <a:pPr marL="193675">
              <a:lnSpc>
                <a:spcPct val="150000"/>
              </a:lnSpc>
            </a:pPr>
            <a:r>
              <a:rPr lang="de-DE" sz="1600" dirty="0">
                <a:latin typeface="Calibri"/>
                <a:ea typeface="Calibri"/>
                <a:cs typeface="Calibri"/>
              </a:rPr>
              <a:t>b) Änderungsantrag</a:t>
            </a:r>
            <a:endParaRPr lang="en-US" sz="1600" dirty="0">
              <a:latin typeface="Calibri"/>
              <a:ea typeface="Calibri"/>
              <a:cs typeface="Calibri"/>
            </a:endParaRPr>
          </a:p>
          <a:p>
            <a:pPr marL="193675">
              <a:lnSpc>
                <a:spcPct val="150000"/>
              </a:lnSpc>
            </a:pPr>
            <a:r>
              <a:rPr lang="de-DE" sz="1600" dirty="0">
                <a:latin typeface="Calibri"/>
                <a:ea typeface="Calibri"/>
                <a:cs typeface="Calibri"/>
              </a:rPr>
              <a:t>c) Bilanzhinterlegung</a:t>
            </a:r>
            <a:endParaRPr lang="de-DE" dirty="0"/>
          </a:p>
          <a:p>
            <a:pPr>
              <a:lnSpc>
                <a:spcPct val="150000"/>
              </a:lnSpc>
            </a:pPr>
            <a:r>
              <a:rPr lang="de-DE" sz="1600" b="1" dirty="0">
                <a:latin typeface="Calibri"/>
                <a:ea typeface="Calibri"/>
                <a:cs typeface="Calibri"/>
              </a:rPr>
              <a:t>5. Wie kann ich die sonstigen Verpflichtungen erfüllen?</a:t>
            </a:r>
          </a:p>
          <a:p>
            <a:pPr marL="536575" indent="-342900">
              <a:lnSpc>
                <a:spcPct val="150000"/>
              </a:lnSpc>
              <a:buAutoNum type="alphaLcParenR"/>
            </a:pPr>
            <a:r>
              <a:rPr lang="de-DE" sz="1600" dirty="0">
                <a:latin typeface="Calibri"/>
                <a:ea typeface="Calibri"/>
                <a:cs typeface="Calibri"/>
              </a:rPr>
              <a:t>Verpflichtende Bücher</a:t>
            </a:r>
          </a:p>
          <a:p>
            <a:pPr marL="536575" indent="-342900">
              <a:lnSpc>
                <a:spcPct val="150000"/>
              </a:lnSpc>
              <a:buAutoNum type="alphaLcParenR"/>
            </a:pPr>
            <a:r>
              <a:rPr lang="de-DE" sz="1600" dirty="0">
                <a:latin typeface="Calibri"/>
                <a:ea typeface="Calibri"/>
                <a:cs typeface="Calibri"/>
              </a:rPr>
              <a:t>Versicherung für die ehrenamtlich Tätigen</a:t>
            </a:r>
          </a:p>
          <a:p>
            <a:pPr marL="536575" indent="-342900">
              <a:lnSpc>
                <a:spcPct val="150000"/>
              </a:lnSpc>
              <a:buAutoNum type="alphaLcParenR"/>
            </a:pPr>
            <a:r>
              <a:rPr lang="de-DE" sz="1600" dirty="0">
                <a:latin typeface="Calibri"/>
                <a:ea typeface="Calibri"/>
                <a:cs typeface="Calibri"/>
              </a:rPr>
              <a:t>Meldung in besonderen Fällen</a:t>
            </a:r>
          </a:p>
          <a:p>
            <a:pPr lvl="0">
              <a:lnSpc>
                <a:spcPct val="150000"/>
              </a:lnSpc>
            </a:pPr>
            <a:r>
              <a:rPr lang="de-DE" sz="1800" b="1" dirty="0">
                <a:solidFill>
                  <a:srgbClr val="C00000"/>
                </a:solidFill>
                <a:latin typeface="Calibri"/>
                <a:ea typeface="Calibri"/>
                <a:cs typeface="Calibri"/>
              </a:rPr>
              <a:t>6. Neuerungen</a:t>
            </a:r>
          </a:p>
          <a:p>
            <a:pPr lvl="0">
              <a:lnSpc>
                <a:spcPct val="150000"/>
              </a:lnSpc>
            </a:pPr>
            <a:r>
              <a:rPr lang="de-DE" sz="1600" b="1" dirty="0">
                <a:latin typeface="Calibri"/>
                <a:ea typeface="Calibri"/>
                <a:cs typeface="Calibri"/>
              </a:rPr>
              <a:t>7. Fragen</a:t>
            </a:r>
          </a:p>
          <a:p>
            <a:pPr lvl="0">
              <a:lnSpc>
                <a:spcPct val="150000"/>
              </a:lnSpc>
            </a:pPr>
            <a:r>
              <a:rPr lang="de-DE" sz="1600" b="1" dirty="0">
                <a:latin typeface="Calibri"/>
                <a:ea typeface="Calibri"/>
                <a:cs typeface="Calibri"/>
              </a:rPr>
              <a:t>8. Nützliche Kontakte</a:t>
            </a:r>
          </a:p>
        </p:txBody>
      </p:sp>
      <p:sp>
        <p:nvSpPr>
          <p:cNvPr id="11" name="Rechteck 10">
            <a:extLst>
              <a:ext uri="{FF2B5EF4-FFF2-40B4-BE49-F238E27FC236}">
                <a16:creationId xmlns:a16="http://schemas.microsoft.com/office/drawing/2014/main" id="{7F70B5BA-6EE1-F396-FC8F-DE1039E4B198}"/>
              </a:ext>
            </a:extLst>
          </p:cNvPr>
          <p:cNvSpPr/>
          <p:nvPr/>
        </p:nvSpPr>
        <p:spPr>
          <a:xfrm>
            <a:off x="414779" y="6222978"/>
            <a:ext cx="8446339" cy="545921"/>
          </a:xfrm>
          <a:prstGeom prst="rect">
            <a:avLst/>
          </a:prstGeom>
          <a:solidFill>
            <a:srgbClr val="E4F2FF"/>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4" name="Grafik 3" descr="Ein Bild, das Logo, Symbol, Grafiken, Clipart enthält.&#10;&#10;KI-generierte Inhalte können fehlerhaft sein.">
            <a:extLst>
              <a:ext uri="{FF2B5EF4-FFF2-40B4-BE49-F238E27FC236}">
                <a16:creationId xmlns:a16="http://schemas.microsoft.com/office/drawing/2014/main" id="{A6A03551-9CBF-8E7E-3AB7-9E91343E22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574" y="6188894"/>
            <a:ext cx="536155" cy="572098"/>
          </a:xfrm>
          <a:prstGeom prst="rect">
            <a:avLst/>
          </a:prstGeom>
        </p:spPr>
      </p:pic>
      <p:sp>
        <p:nvSpPr>
          <p:cNvPr id="5" name="Rechteck 4">
            <a:extLst>
              <a:ext uri="{FF2B5EF4-FFF2-40B4-BE49-F238E27FC236}">
                <a16:creationId xmlns:a16="http://schemas.microsoft.com/office/drawing/2014/main" id="{4F4AAC3E-D974-47C3-D22E-A8E5649E1ADB}"/>
              </a:ext>
            </a:extLst>
          </p:cNvPr>
          <p:cNvSpPr/>
          <p:nvPr/>
        </p:nvSpPr>
        <p:spPr>
          <a:xfrm>
            <a:off x="8003357" y="6361190"/>
            <a:ext cx="480767" cy="407709"/>
          </a:xfrm>
          <a:prstGeom prst="rect">
            <a:avLst/>
          </a:prstGeom>
          <a:noFill/>
          <a:ln>
            <a:solidFill>
              <a:srgbClr val="E4F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-91-</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57383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E4F2FF"/>
        </a:solidFill>
        <a:effectLst/>
      </p:bgPr>
    </p:bg>
    <p:spTree>
      <p:nvGrpSpPr>
        <p:cNvPr id="1" name="">
          <a:extLst>
            <a:ext uri="{FF2B5EF4-FFF2-40B4-BE49-F238E27FC236}">
              <a16:creationId xmlns:a16="http://schemas.microsoft.com/office/drawing/2014/main" id="{4F584A28-D33A-796F-FE05-308DF1FA0079}"/>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B17B5356-0526-46C7-4778-CE8CA645FB84}"/>
              </a:ext>
            </a:extLst>
          </p:cNvPr>
          <p:cNvSpPr txBox="1"/>
          <p:nvPr/>
        </p:nvSpPr>
        <p:spPr>
          <a:xfrm>
            <a:off x="588689" y="1733643"/>
            <a:ext cx="8717845" cy="1200329"/>
          </a:xfrm>
          <a:prstGeom prst="rect">
            <a:avLst/>
          </a:prstGeom>
          <a:noFill/>
        </p:spPr>
        <p:txBody>
          <a:bodyPr wrap="square" lIns="91440" tIns="45720" rIns="91440" bIns="45720" rtlCol="0" anchor="t">
            <a:spAutoFit/>
          </a:bodyPr>
          <a:lstStyle/>
          <a:p>
            <a:r>
              <a:rPr lang="de-DE" sz="3600" b="1">
                <a:solidFill>
                  <a:srgbClr val="C00000"/>
                </a:solidFill>
                <a:latin typeface="Calibri"/>
                <a:ea typeface="Calibri"/>
                <a:cs typeface="Calibri"/>
              </a:rPr>
              <a:t>6. Neuerungen</a:t>
            </a:r>
            <a:endParaRPr lang="en-US"/>
          </a:p>
          <a:p>
            <a:endParaRPr lang="de-DE" sz="3600" b="1">
              <a:solidFill>
                <a:srgbClr val="C00000"/>
              </a:solidFill>
              <a:latin typeface="Calibri"/>
              <a:ea typeface="Calibri"/>
              <a:cs typeface="Calibri"/>
            </a:endParaRPr>
          </a:p>
        </p:txBody>
      </p:sp>
      <p:sp>
        <p:nvSpPr>
          <p:cNvPr id="3" name="Rechteck 2">
            <a:extLst>
              <a:ext uri="{FF2B5EF4-FFF2-40B4-BE49-F238E27FC236}">
                <a16:creationId xmlns:a16="http://schemas.microsoft.com/office/drawing/2014/main" id="{29C738B1-0B90-2E13-F845-75228875A380}"/>
              </a:ext>
            </a:extLst>
          </p:cNvPr>
          <p:cNvSpPr/>
          <p:nvPr/>
        </p:nvSpPr>
        <p:spPr>
          <a:xfrm>
            <a:off x="414779" y="6222978"/>
            <a:ext cx="8446339" cy="545921"/>
          </a:xfrm>
          <a:prstGeom prst="rect">
            <a:avLst/>
          </a:prstGeom>
          <a:solidFill>
            <a:srgbClr val="E4F2FF"/>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5" name="Grafik 4" descr="Ein Bild, das Logo, Symbol, Grafiken, Clipart enthält.&#10;&#10;KI-generierte Inhalte können fehlerhaft sein.">
            <a:extLst>
              <a:ext uri="{FF2B5EF4-FFF2-40B4-BE49-F238E27FC236}">
                <a16:creationId xmlns:a16="http://schemas.microsoft.com/office/drawing/2014/main" id="{B982DB43-93AA-C100-AFF6-565A64EA15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7574" y="6188894"/>
            <a:ext cx="536155" cy="572098"/>
          </a:xfrm>
          <a:prstGeom prst="rect">
            <a:avLst/>
          </a:prstGeom>
        </p:spPr>
      </p:pic>
      <p:sp>
        <p:nvSpPr>
          <p:cNvPr id="4" name="Rechteck 3">
            <a:extLst>
              <a:ext uri="{FF2B5EF4-FFF2-40B4-BE49-F238E27FC236}">
                <a16:creationId xmlns:a16="http://schemas.microsoft.com/office/drawing/2014/main" id="{F0C844BD-CBD3-1126-4EF4-9FD37911AE3B}"/>
              </a:ext>
            </a:extLst>
          </p:cNvPr>
          <p:cNvSpPr/>
          <p:nvPr/>
        </p:nvSpPr>
        <p:spPr>
          <a:xfrm>
            <a:off x="8003357" y="6361190"/>
            <a:ext cx="480767" cy="407709"/>
          </a:xfrm>
          <a:prstGeom prst="rect">
            <a:avLst/>
          </a:prstGeom>
          <a:noFill/>
          <a:ln>
            <a:solidFill>
              <a:srgbClr val="E4F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-92-</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004477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B0EAB-314B-701B-C185-FEA881AA209F}"/>
            </a:ext>
          </a:extLst>
        </p:cNvPr>
        <p:cNvGrpSpPr/>
        <p:nvPr/>
      </p:nvGrpSpPr>
      <p:grpSpPr>
        <a:xfrm>
          <a:off x="0" y="0"/>
          <a:ext cx="0" cy="0"/>
          <a:chOff x="0" y="0"/>
          <a:chExt cx="0" cy="0"/>
        </a:xfrm>
      </p:grpSpPr>
      <p:sp>
        <p:nvSpPr>
          <p:cNvPr id="7170" name="Titel 1">
            <a:extLst>
              <a:ext uri="{FF2B5EF4-FFF2-40B4-BE49-F238E27FC236}">
                <a16:creationId xmlns:a16="http://schemas.microsoft.com/office/drawing/2014/main" id="{89B5B375-7038-2C74-D122-D10A0C8ABC11}"/>
              </a:ext>
            </a:extLst>
          </p:cNvPr>
          <p:cNvSpPr>
            <a:spLocks noGrp="1" noChangeArrowheads="1"/>
          </p:cNvSpPr>
          <p:nvPr>
            <p:ph type="title"/>
          </p:nvPr>
        </p:nvSpPr>
        <p:spPr bwMode="auto">
          <a:xfrm>
            <a:off x="628650" y="365125"/>
            <a:ext cx="7886700" cy="687388"/>
          </a:xfrm>
          <a:solidFill>
            <a:srgbClr val="FFC9C9"/>
          </a:solidFill>
        </p:spPr>
        <p:txBody>
          <a:bodyPr vert="horz" wrap="square" lIns="91440" tIns="45720" rIns="91440" bIns="45720" numCol="1" anchor="t" anchorCtr="0" compatLnSpc="1">
            <a:prstTxWarp prst="textNoShape">
              <a:avLst/>
            </a:prstTxWarp>
          </a:bodyPr>
          <a:lstStyle/>
          <a:p>
            <a:pPr>
              <a:defRPr/>
            </a:pPr>
            <a:r>
              <a:rPr lang="de-DE" altLang="de-DE" sz="2600" dirty="0">
                <a:latin typeface="Calibri"/>
                <a:ea typeface="Calibri"/>
                <a:cs typeface="Calibri"/>
              </a:rPr>
              <a:t>6. Neuerungen</a:t>
            </a:r>
          </a:p>
        </p:txBody>
      </p:sp>
      <p:sp>
        <p:nvSpPr>
          <p:cNvPr id="7171" name="Inhaltsplatzhalter 2">
            <a:extLst>
              <a:ext uri="{FF2B5EF4-FFF2-40B4-BE49-F238E27FC236}">
                <a16:creationId xmlns:a16="http://schemas.microsoft.com/office/drawing/2014/main" id="{120DD204-2170-0DAE-56FE-095923A56F73}"/>
              </a:ext>
            </a:extLst>
          </p:cNvPr>
          <p:cNvSpPr>
            <a:spLocks noGrp="1" noChangeArrowheads="1"/>
          </p:cNvSpPr>
          <p:nvPr>
            <p:ph idx="1"/>
          </p:nvPr>
        </p:nvSpPr>
        <p:spPr bwMode="auto">
          <a:xfrm>
            <a:off x="618667" y="1276490"/>
            <a:ext cx="7956578" cy="5225151"/>
          </a:xfrm>
        </p:spPr>
        <p:txBody>
          <a:bodyPr vert="horz" wrap="square" lIns="91440" tIns="45720" rIns="91440" bIns="45720" numCol="1" anchor="t" anchorCtr="0" compatLnSpc="1">
            <a:prstTxWarp prst="textNoShape">
              <a:avLst/>
            </a:prstTxWarp>
          </a:bodyPr>
          <a:lstStyle/>
          <a:p>
            <a:pPr marL="0" indent="0" algn="ctr">
              <a:lnSpc>
                <a:spcPct val="150000"/>
              </a:lnSpc>
              <a:spcBef>
                <a:spcPts val="1400"/>
              </a:spcBef>
              <a:spcAft>
                <a:spcPts val="0"/>
              </a:spcAft>
              <a:buNone/>
              <a:defRPr/>
            </a:pPr>
            <a:endParaRPr lang="de-DE" sz="1200" b="1" dirty="0">
              <a:latin typeface="Calibri"/>
              <a:ea typeface="Calibri"/>
              <a:cs typeface="Calibri"/>
            </a:endParaRPr>
          </a:p>
          <a:p>
            <a:pPr marL="0" indent="0" algn="ctr">
              <a:lnSpc>
                <a:spcPct val="150000"/>
              </a:lnSpc>
              <a:spcBef>
                <a:spcPts val="1400"/>
              </a:spcBef>
              <a:spcAft>
                <a:spcPts val="0"/>
              </a:spcAft>
              <a:buNone/>
              <a:defRPr/>
            </a:pPr>
            <a:endParaRPr lang="de-DE" sz="1200" b="1" dirty="0">
              <a:latin typeface="Calibri"/>
              <a:ea typeface="Calibri"/>
              <a:cs typeface="Calibri"/>
            </a:endParaRPr>
          </a:p>
          <a:p>
            <a:pPr marL="0" indent="0">
              <a:lnSpc>
                <a:spcPct val="150000"/>
              </a:lnSpc>
              <a:spcBef>
                <a:spcPts val="1400"/>
              </a:spcBef>
              <a:spcAft>
                <a:spcPts val="0"/>
              </a:spcAft>
              <a:buNone/>
              <a:defRPr/>
            </a:pPr>
            <a:endParaRPr lang="de-DE" sz="1200" dirty="0">
              <a:latin typeface="Calibri"/>
              <a:ea typeface="Calibri"/>
              <a:cs typeface="Calibri"/>
            </a:endParaRPr>
          </a:p>
          <a:p>
            <a:pPr marL="0" indent="0">
              <a:lnSpc>
                <a:spcPct val="150000"/>
              </a:lnSpc>
              <a:spcBef>
                <a:spcPts val="1400"/>
              </a:spcBef>
              <a:spcAft>
                <a:spcPts val="0"/>
              </a:spcAft>
              <a:buNone/>
              <a:defRPr/>
            </a:pPr>
            <a:endParaRPr lang="de-DE" sz="1200" dirty="0">
              <a:latin typeface="Calibri"/>
              <a:ea typeface="Calibri"/>
              <a:cs typeface="Calibri"/>
            </a:endParaRPr>
          </a:p>
          <a:p>
            <a:pPr marL="0" indent="0" algn="ctr">
              <a:lnSpc>
                <a:spcPct val="150000"/>
              </a:lnSpc>
              <a:spcBef>
                <a:spcPts val="1400"/>
              </a:spcBef>
              <a:spcAft>
                <a:spcPts val="0"/>
              </a:spcAft>
              <a:buNone/>
              <a:defRPr/>
            </a:pPr>
            <a:endParaRPr lang="de-DE" dirty="0">
              <a:latin typeface="Times New Roman"/>
              <a:ea typeface="Calibri"/>
              <a:cs typeface="Times New Roman"/>
            </a:endParaRPr>
          </a:p>
          <a:p>
            <a:pPr marL="0" indent="0">
              <a:lnSpc>
                <a:spcPct val="150000"/>
              </a:lnSpc>
              <a:spcBef>
                <a:spcPts val="1400"/>
              </a:spcBef>
              <a:spcAft>
                <a:spcPts val="0"/>
              </a:spcAft>
              <a:buNone/>
              <a:defRPr/>
            </a:pPr>
            <a:r>
              <a:rPr lang="de-DE" sz="1200" dirty="0">
                <a:latin typeface="Calibri"/>
                <a:ea typeface="Calibri"/>
                <a:cs typeface="Calibri"/>
              </a:rPr>
              <a:t> </a:t>
            </a:r>
          </a:p>
        </p:txBody>
      </p:sp>
      <p:sp>
        <p:nvSpPr>
          <p:cNvPr id="2" name="Rechteck 1">
            <a:extLst>
              <a:ext uri="{FF2B5EF4-FFF2-40B4-BE49-F238E27FC236}">
                <a16:creationId xmlns:a16="http://schemas.microsoft.com/office/drawing/2014/main" id="{B485F4F5-80D9-409F-279D-56278B52B02B}"/>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3" name="Grafik 2">
            <a:extLst>
              <a:ext uri="{FF2B5EF4-FFF2-40B4-BE49-F238E27FC236}">
                <a16:creationId xmlns:a16="http://schemas.microsoft.com/office/drawing/2014/main" id="{0C719881-18D5-4869-F6CB-E9955FC97019}"/>
              </a:ext>
            </a:extLst>
          </p:cNvPr>
          <p:cNvPicPr>
            <a:picLocks noChangeAspect="1"/>
          </p:cNvPicPr>
          <p:nvPr/>
        </p:nvPicPr>
        <p:blipFill>
          <a:blip r:embed="rId2"/>
          <a:stretch>
            <a:fillRect/>
          </a:stretch>
        </p:blipFill>
        <p:spPr>
          <a:xfrm>
            <a:off x="8512349" y="6306958"/>
            <a:ext cx="348769" cy="405300"/>
          </a:xfrm>
          <a:prstGeom prst="rect">
            <a:avLst/>
          </a:prstGeom>
        </p:spPr>
      </p:pic>
      <p:sp>
        <p:nvSpPr>
          <p:cNvPr id="15" name="Textfeld 14">
            <a:extLst>
              <a:ext uri="{FF2B5EF4-FFF2-40B4-BE49-F238E27FC236}">
                <a16:creationId xmlns:a16="http://schemas.microsoft.com/office/drawing/2014/main" id="{AFFCA03F-59AB-61DF-308B-872F1367AF5F}"/>
              </a:ext>
            </a:extLst>
          </p:cNvPr>
          <p:cNvSpPr txBox="1"/>
          <p:nvPr/>
        </p:nvSpPr>
        <p:spPr>
          <a:xfrm>
            <a:off x="697048" y="2278963"/>
            <a:ext cx="7883699" cy="3775649"/>
          </a:xfrm>
          <a:prstGeom prst="rect">
            <a:avLst/>
          </a:prstGeom>
          <a:solidFill>
            <a:schemeClr val="bg1"/>
          </a:solidFill>
          <a:ln>
            <a:solidFill>
              <a:srgbClr val="FF0000"/>
            </a:solidFill>
          </a:ln>
        </p:spPr>
        <p:txBody>
          <a:bodyPr wrap="square" lIns="91440" tIns="45720" rIns="91440" bIns="45720" rtlCol="0" anchor="t">
            <a:spAutoFit/>
          </a:bodyPr>
          <a:lstStyle/>
          <a:p>
            <a:pPr algn="just">
              <a:lnSpc>
                <a:spcPts val="2000"/>
              </a:lnSpc>
              <a:spcBef>
                <a:spcPts val="1200"/>
              </a:spcBef>
              <a:spcAft>
                <a:spcPts val="600"/>
              </a:spcAft>
              <a:defRPr/>
            </a:pPr>
            <a:r>
              <a:rPr lang="de-DE" sz="1600" dirty="0">
                <a:latin typeface="Calibri"/>
                <a:ea typeface="Calibri"/>
                <a:cs typeface="Calibri"/>
              </a:rPr>
              <a:t>Die gesetzlichen Vertreter können an Personen ihres Vertrauens eine </a:t>
            </a:r>
            <a:r>
              <a:rPr lang="de-DE" sz="1600" b="1" dirty="0">
                <a:latin typeface="Calibri"/>
                <a:ea typeface="Calibri"/>
                <a:cs typeface="Calibri"/>
              </a:rPr>
              <a:t>Vollmacht</a:t>
            </a:r>
            <a:r>
              <a:rPr lang="de-DE" sz="1600" dirty="0">
                <a:latin typeface="Calibri"/>
                <a:ea typeface="Calibri"/>
                <a:cs typeface="Calibri"/>
              </a:rPr>
              <a:t> erteilen, für:</a:t>
            </a:r>
            <a:endParaRPr lang="en-US" dirty="0">
              <a:cs typeface="Times New Roman" panose="02020603050405020304" pitchFamily="18" charset="0"/>
            </a:endParaRPr>
          </a:p>
          <a:p>
            <a:pPr marL="285750" indent="-285750" algn="just">
              <a:lnSpc>
                <a:spcPts val="2000"/>
              </a:lnSpc>
              <a:spcBef>
                <a:spcPts val="1200"/>
              </a:spcBef>
              <a:spcAft>
                <a:spcPts val="600"/>
              </a:spcAft>
              <a:buFont typeface="Arial"/>
              <a:buChar char="•"/>
              <a:defRPr/>
            </a:pPr>
            <a:r>
              <a:rPr lang="de-DE" sz="1600" dirty="0">
                <a:latin typeface="Calibri"/>
                <a:ea typeface="Calibri"/>
                <a:cs typeface="Calibri"/>
              </a:rPr>
              <a:t>die </a:t>
            </a:r>
            <a:r>
              <a:rPr lang="de-DE" sz="1600" b="1" dirty="0">
                <a:latin typeface="Calibri"/>
                <a:ea typeface="Calibri"/>
                <a:cs typeface="Calibri"/>
              </a:rPr>
              <a:t>Erstellung, Versendung und eventuell auch Unterzeichnung der Anträge </a:t>
            </a:r>
            <a:r>
              <a:rPr lang="de-DE" sz="1600" dirty="0">
                <a:latin typeface="Calibri"/>
                <a:ea typeface="Calibri"/>
                <a:cs typeface="Calibri"/>
              </a:rPr>
              <a:t>im Runts-Portal.</a:t>
            </a:r>
            <a:endParaRPr lang="de-DE" dirty="0">
              <a:cs typeface="Times New Roman" panose="02020603050405020304" pitchFamily="18" charset="0"/>
            </a:endParaRPr>
          </a:p>
          <a:p>
            <a:pPr marL="266700" indent="-266700" algn="just">
              <a:lnSpc>
                <a:spcPts val="2000"/>
              </a:lnSpc>
              <a:spcBef>
                <a:spcPts val="1200"/>
              </a:spcBef>
              <a:spcAft>
                <a:spcPts val="600"/>
              </a:spcAft>
              <a:buFont typeface="Arial" panose="05000000000000000000" pitchFamily="2" charset="2"/>
              <a:buChar char="•"/>
              <a:defRPr/>
            </a:pPr>
            <a:r>
              <a:rPr lang="de-DE" sz="1600" b="1" dirty="0">
                <a:latin typeface="Calibri"/>
                <a:ea typeface="Calibri"/>
                <a:cs typeface="Calibri"/>
              </a:rPr>
              <a:t>Neueintragungen, Änderungsanträge und Bilanzhinterlegungen </a:t>
            </a:r>
            <a:r>
              <a:rPr lang="de-DE" sz="1600" dirty="0">
                <a:latin typeface="Calibri"/>
                <a:ea typeface="Calibri"/>
                <a:cs typeface="Calibri"/>
              </a:rPr>
              <a:t>sowie Streichungsanträge und Anträge für die 5 Promille.</a:t>
            </a:r>
          </a:p>
          <a:p>
            <a:pPr algn="just">
              <a:lnSpc>
                <a:spcPts val="2000"/>
              </a:lnSpc>
              <a:spcBef>
                <a:spcPts val="1200"/>
              </a:spcBef>
              <a:spcAft>
                <a:spcPts val="600"/>
              </a:spcAft>
              <a:defRPr/>
            </a:pPr>
            <a:r>
              <a:rPr lang="de-DE" sz="1600" dirty="0">
                <a:latin typeface="Calibri"/>
                <a:ea typeface="Calibri"/>
                <a:cs typeface="Calibri"/>
              </a:rPr>
              <a:t>Die </a:t>
            </a:r>
            <a:r>
              <a:rPr lang="de-DE" sz="1600" b="1" dirty="0">
                <a:latin typeface="Calibri"/>
                <a:ea typeface="Calibri"/>
                <a:cs typeface="Calibri"/>
              </a:rPr>
              <a:t>Erteilung und der Widerruf </a:t>
            </a:r>
            <a:r>
              <a:rPr lang="de-DE" sz="1600" dirty="0">
                <a:latin typeface="Calibri"/>
                <a:ea typeface="Calibri"/>
                <a:cs typeface="Calibri"/>
              </a:rPr>
              <a:t>erfolgen </a:t>
            </a:r>
            <a:r>
              <a:rPr lang="de-DE" sz="1600" b="1" dirty="0">
                <a:latin typeface="Calibri"/>
                <a:ea typeface="Calibri"/>
                <a:cs typeface="Calibri"/>
              </a:rPr>
              <a:t>im Runts-Portal</a:t>
            </a:r>
            <a:r>
              <a:rPr lang="de-DE" sz="1600" dirty="0">
                <a:latin typeface="Calibri"/>
                <a:ea typeface="Calibri"/>
                <a:cs typeface="Calibri"/>
              </a:rPr>
              <a:t>.</a:t>
            </a:r>
          </a:p>
          <a:p>
            <a:pPr algn="ctr">
              <a:lnSpc>
                <a:spcPts val="2000"/>
              </a:lnSpc>
              <a:spcBef>
                <a:spcPts val="1200"/>
              </a:spcBef>
              <a:spcAft>
                <a:spcPts val="600"/>
              </a:spcAft>
              <a:defRPr/>
            </a:pPr>
            <a:r>
              <a:rPr lang="de-DE" sz="2000" b="1" dirty="0">
                <a:solidFill>
                  <a:srgbClr val="000000"/>
                </a:solidFill>
                <a:latin typeface="Calibri"/>
                <a:ea typeface="Calibri"/>
                <a:cs typeface="Calibri"/>
              </a:rPr>
              <a:t>Tipp:</a:t>
            </a:r>
          </a:p>
          <a:p>
            <a:pPr algn="ctr">
              <a:lnSpc>
                <a:spcPts val="2000"/>
              </a:lnSpc>
              <a:spcBef>
                <a:spcPts val="1200"/>
              </a:spcBef>
              <a:spcAft>
                <a:spcPts val="600"/>
              </a:spcAft>
              <a:defRPr/>
            </a:pPr>
            <a:r>
              <a:rPr lang="de-DE" sz="1600" dirty="0">
                <a:latin typeface="Calibri"/>
                <a:ea typeface="Calibri"/>
                <a:cs typeface="Calibri"/>
              </a:rPr>
              <a:t>Hier finden Sie eine Videoanleitung (in italienischer Sprache):</a:t>
            </a:r>
            <a:endParaRPr lang="de-DE" sz="1600" dirty="0">
              <a:solidFill>
                <a:srgbClr val="3333CC"/>
              </a:solidFill>
              <a:latin typeface="Calibri"/>
              <a:ea typeface="Calibri"/>
              <a:cs typeface="Calibri"/>
              <a:hlinkClick r:id="" action="ppaction://noaction">
                <a:extLst>
                  <a:ext uri="{A12FA001-AC4F-418D-AE19-62706E023703}">
                    <ahyp:hlinkClr xmlns:ahyp="http://schemas.microsoft.com/office/drawing/2018/hyperlinkcolor" val="tx"/>
                  </a:ext>
                </a:extLst>
              </a:hlinkClick>
            </a:endParaRPr>
          </a:p>
          <a:p>
            <a:pPr algn="ctr">
              <a:lnSpc>
                <a:spcPts val="2000"/>
              </a:lnSpc>
              <a:spcBef>
                <a:spcPts val="1200"/>
              </a:spcBef>
              <a:spcAft>
                <a:spcPts val="600"/>
              </a:spcAft>
              <a:defRPr/>
            </a:pPr>
            <a:r>
              <a:rPr lang="de-DE" sz="1600" dirty="0">
                <a:latin typeface="Calibri" panose="020F0502020204030204" pitchFamily="34" charset="0"/>
                <a:ea typeface="Calibri"/>
                <a:cs typeface="Calibri" panose="020F0502020204030204" pitchFamily="34" charset="0"/>
              </a:rPr>
              <a:t> </a:t>
            </a:r>
            <a:r>
              <a:rPr lang="de-DE" sz="1600" i="1" dirty="0">
                <a:solidFill>
                  <a:schemeClr val="accent2"/>
                </a:solidFill>
                <a:latin typeface="Calibri" panose="020F0502020204030204" pitchFamily="34" charset="0"/>
                <a:ea typeface="Calibri"/>
                <a:cs typeface="Calibri" panose="020F0502020204030204" pitchFamily="34" charset="0"/>
                <a:hlinkClick r:id="rId3">
                  <a:extLst>
                    <a:ext uri="{A12FA001-AC4F-418D-AE19-62706E023703}">
                      <ahyp:hlinkClr xmlns:ahyp="http://schemas.microsoft.com/office/drawing/2018/hyperlinkcolor" val="tx"/>
                    </a:ext>
                  </a:extLst>
                </a:hlinkClick>
              </a:rPr>
              <a:t>Tutorial 4 - Deleghe_v3 on Vimeo</a:t>
            </a:r>
            <a:endParaRPr lang="de-DE" sz="1600" dirty="0">
              <a:solidFill>
                <a:schemeClr val="accent2"/>
              </a:solidFill>
              <a:latin typeface="Calibri" panose="020F0502020204030204" pitchFamily="34" charset="0"/>
              <a:ea typeface="Calibri"/>
              <a:cs typeface="Calibri" panose="020F0502020204030204" pitchFamily="34" charset="0"/>
              <a:hlinkClick r:id="" action="ppaction://noaction">
                <a:extLst>
                  <a:ext uri="{A12FA001-AC4F-418D-AE19-62706E023703}">
                    <ahyp:hlinkClr xmlns:ahyp="http://schemas.microsoft.com/office/drawing/2018/hyperlinkcolor" val="tx"/>
                  </a:ext>
                </a:extLst>
              </a:hlinkClick>
            </a:endParaRPr>
          </a:p>
        </p:txBody>
      </p:sp>
      <p:sp>
        <p:nvSpPr>
          <p:cNvPr id="8" name="Oval 7">
            <a:extLst>
              <a:ext uri="{FF2B5EF4-FFF2-40B4-BE49-F238E27FC236}">
                <a16:creationId xmlns:a16="http://schemas.microsoft.com/office/drawing/2014/main" id="{339BF12C-9DFD-6AD0-DF83-BCB2B2C27806}"/>
              </a:ext>
            </a:extLst>
          </p:cNvPr>
          <p:cNvSpPr/>
          <p:nvPr/>
        </p:nvSpPr>
        <p:spPr bwMode="auto">
          <a:xfrm>
            <a:off x="3084933" y="1274768"/>
            <a:ext cx="3107550" cy="825642"/>
          </a:xfrm>
          <a:prstGeom prst="ellipse">
            <a:avLst/>
          </a:prstGeom>
          <a:solidFill>
            <a:srgbClr val="E4F2FF"/>
          </a:solidFill>
          <a:ln>
            <a:noFill/>
          </a:ln>
          <a:effectLst/>
        </p:spPr>
        <p:txBody>
          <a:bodyPr vert="horz" wrap="square" lIns="91440" tIns="45720" rIns="91440" bIns="45720" numCol="1" rtlCol="0" anchor="t" anchorCtr="0" compatLnSpc="1">
            <a:prstTxWarp prst="textNoShape">
              <a:avLst/>
            </a:prstTxWarp>
            <a:spAutoFit/>
          </a:bodyPr>
          <a:lstStyle/>
          <a:p>
            <a:pPr algn="ctr">
              <a:lnSpc>
                <a:spcPct val="150000"/>
              </a:lnSpc>
              <a:spcBef>
                <a:spcPct val="20000"/>
              </a:spcBef>
            </a:pPr>
            <a:r>
              <a:rPr lang="de-DE" sz="2400" b="1" dirty="0">
                <a:latin typeface="Calibri"/>
                <a:ea typeface="Calibri"/>
                <a:cs typeface="Calibri"/>
              </a:rPr>
              <a:t>Vollmacht</a:t>
            </a:r>
            <a:endParaRPr lang="de-DE" sz="2400" dirty="0"/>
          </a:p>
        </p:txBody>
      </p:sp>
      <p:sp>
        <p:nvSpPr>
          <p:cNvPr id="4" name="Rechteck 3">
            <a:extLst>
              <a:ext uri="{FF2B5EF4-FFF2-40B4-BE49-F238E27FC236}">
                <a16:creationId xmlns:a16="http://schemas.microsoft.com/office/drawing/2014/main" id="{B76869CF-E6C6-F73C-37AF-7B2B230A141F}"/>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-93-</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630015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a:extLst>
              <a:ext uri="{FF2B5EF4-FFF2-40B4-BE49-F238E27FC236}">
                <a16:creationId xmlns:a16="http://schemas.microsoft.com/office/drawing/2014/main" id="{8CC2F6B1-0C14-B0E6-A049-1DA9A2D62F4B}"/>
              </a:ext>
            </a:extLst>
          </p:cNvPr>
          <p:cNvSpPr>
            <a:spLocks noGrp="1" noChangeArrowheads="1"/>
          </p:cNvSpPr>
          <p:nvPr>
            <p:ph type="title"/>
          </p:nvPr>
        </p:nvSpPr>
        <p:spPr bwMode="auto">
          <a:xfrm>
            <a:off x="628650" y="365125"/>
            <a:ext cx="7886700" cy="760413"/>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3600">
                <a:latin typeface="Calibri"/>
                <a:ea typeface="Calibri"/>
                <a:cs typeface="Calibri"/>
              </a:rPr>
              <a:t>7. Noch Fragen ?</a:t>
            </a:r>
          </a:p>
        </p:txBody>
      </p:sp>
      <p:pic>
        <p:nvPicPr>
          <p:cNvPr id="52227" name="Inhaltsplatzhalter 3" descr="Fragen mit einfarbiger Füllung">
            <a:extLst>
              <a:ext uri="{FF2B5EF4-FFF2-40B4-BE49-F238E27FC236}">
                <a16:creationId xmlns:a16="http://schemas.microsoft.com/office/drawing/2014/main" id="{D12AD77E-9D84-7F2C-629D-17F2707971E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9475" y="2060575"/>
            <a:ext cx="1897063" cy="190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feld 4">
            <a:extLst>
              <a:ext uri="{FF2B5EF4-FFF2-40B4-BE49-F238E27FC236}">
                <a16:creationId xmlns:a16="http://schemas.microsoft.com/office/drawing/2014/main" id="{72309C69-541F-4A5F-824C-0143DDB0DA60}"/>
              </a:ext>
            </a:extLst>
          </p:cNvPr>
          <p:cNvSpPr txBox="1">
            <a:spLocks noChangeArrowheads="1"/>
          </p:cNvSpPr>
          <p:nvPr/>
        </p:nvSpPr>
        <p:spPr bwMode="auto">
          <a:xfrm>
            <a:off x="2693260" y="4637087"/>
            <a:ext cx="3889375"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de-DE" altLang="de-DE" b="1">
                <a:latin typeface="Calibri" panose="020F0502020204030204" pitchFamily="34" charset="0"/>
                <a:cs typeface="Calibri" panose="020F0502020204030204" pitchFamily="34" charset="0"/>
              </a:rPr>
              <a:t>Kontaktieren Sie uns!</a:t>
            </a:r>
          </a:p>
        </p:txBody>
      </p:sp>
      <p:sp>
        <p:nvSpPr>
          <p:cNvPr id="2" name="Rechteck 1">
            <a:extLst>
              <a:ext uri="{FF2B5EF4-FFF2-40B4-BE49-F238E27FC236}">
                <a16:creationId xmlns:a16="http://schemas.microsoft.com/office/drawing/2014/main" id="{6A5AC863-46E9-E9FE-DE01-B148CBF525A0}"/>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3" name="Grafik 2">
            <a:extLst>
              <a:ext uri="{FF2B5EF4-FFF2-40B4-BE49-F238E27FC236}">
                <a16:creationId xmlns:a16="http://schemas.microsoft.com/office/drawing/2014/main" id="{69D457F5-F2AE-6BD2-E8E1-3C8AEE75DD69}"/>
              </a:ext>
            </a:extLst>
          </p:cNvPr>
          <p:cNvPicPr>
            <a:picLocks noChangeAspect="1"/>
          </p:cNvPicPr>
          <p:nvPr/>
        </p:nvPicPr>
        <p:blipFill>
          <a:blip r:embed="rId3"/>
          <a:stretch>
            <a:fillRect/>
          </a:stretch>
        </p:blipFill>
        <p:spPr>
          <a:xfrm>
            <a:off x="8512349" y="6306958"/>
            <a:ext cx="348769" cy="405300"/>
          </a:xfrm>
          <a:prstGeom prst="rect">
            <a:avLst/>
          </a:prstGeom>
        </p:spPr>
      </p:pic>
      <p:sp>
        <p:nvSpPr>
          <p:cNvPr id="4" name="Rechteck 3">
            <a:extLst>
              <a:ext uri="{FF2B5EF4-FFF2-40B4-BE49-F238E27FC236}">
                <a16:creationId xmlns:a16="http://schemas.microsoft.com/office/drawing/2014/main" id="{0B07FE55-6DCA-112A-BB2B-F18BBC0375B3}"/>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-94-</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28660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a:extLst>
              <a:ext uri="{FF2B5EF4-FFF2-40B4-BE49-F238E27FC236}">
                <a16:creationId xmlns:a16="http://schemas.microsoft.com/office/drawing/2014/main" id="{8D048905-0957-96A8-1CA1-A3EA69724ED7}"/>
              </a:ext>
            </a:extLst>
          </p:cNvPr>
          <p:cNvSpPr>
            <a:spLocks noGrp="1" noChangeArrowheads="1"/>
          </p:cNvSpPr>
          <p:nvPr>
            <p:ph type="title"/>
          </p:nvPr>
        </p:nvSpPr>
        <p:spPr bwMode="auto">
          <a:xfrm>
            <a:off x="628650" y="365125"/>
            <a:ext cx="7886700" cy="760413"/>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3600">
                <a:latin typeface="Calibri"/>
                <a:ea typeface="Calibri"/>
                <a:cs typeface="Calibri"/>
              </a:rPr>
              <a:t>8. Kontakte</a:t>
            </a:r>
          </a:p>
        </p:txBody>
      </p:sp>
      <p:graphicFrame>
        <p:nvGraphicFramePr>
          <p:cNvPr id="2" name="Inhaltsplatzhalter 1">
            <a:extLst>
              <a:ext uri="{FF2B5EF4-FFF2-40B4-BE49-F238E27FC236}">
                <a16:creationId xmlns:a16="http://schemas.microsoft.com/office/drawing/2014/main" id="{16434C2F-A774-8EE3-AA55-E5D7F3DA5A33}"/>
              </a:ext>
            </a:extLst>
          </p:cNvPr>
          <p:cNvGraphicFramePr>
            <a:graphicFrameLocks noGrp="1"/>
          </p:cNvGraphicFramePr>
          <p:nvPr>
            <p:ph idx="1"/>
            <p:extLst>
              <p:ext uri="{D42A27DB-BD31-4B8C-83A1-F6EECF244321}">
                <p14:modId xmlns:p14="http://schemas.microsoft.com/office/powerpoint/2010/main" val="2905125237"/>
              </p:ext>
            </p:extLst>
          </p:nvPr>
        </p:nvGraphicFramePr>
        <p:xfrm>
          <a:off x="628650" y="1628800"/>
          <a:ext cx="7886700" cy="4291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hteck 2">
            <a:extLst>
              <a:ext uri="{FF2B5EF4-FFF2-40B4-BE49-F238E27FC236}">
                <a16:creationId xmlns:a16="http://schemas.microsoft.com/office/drawing/2014/main" id="{370FD501-3865-1174-41A5-555499E2F470}"/>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4" name="Grafik 3">
            <a:extLst>
              <a:ext uri="{FF2B5EF4-FFF2-40B4-BE49-F238E27FC236}">
                <a16:creationId xmlns:a16="http://schemas.microsoft.com/office/drawing/2014/main" id="{80663451-21D0-C533-4294-737D176412CB}"/>
              </a:ext>
            </a:extLst>
          </p:cNvPr>
          <p:cNvPicPr>
            <a:picLocks noChangeAspect="1"/>
          </p:cNvPicPr>
          <p:nvPr/>
        </p:nvPicPr>
        <p:blipFill>
          <a:blip r:embed="rId7"/>
          <a:stretch>
            <a:fillRect/>
          </a:stretch>
        </p:blipFill>
        <p:spPr>
          <a:xfrm>
            <a:off x="8512349" y="6306958"/>
            <a:ext cx="348769" cy="405300"/>
          </a:xfrm>
          <a:prstGeom prst="rect">
            <a:avLst/>
          </a:prstGeom>
        </p:spPr>
      </p:pic>
      <p:sp>
        <p:nvSpPr>
          <p:cNvPr id="5" name="Rechteck 4">
            <a:extLst>
              <a:ext uri="{FF2B5EF4-FFF2-40B4-BE49-F238E27FC236}">
                <a16:creationId xmlns:a16="http://schemas.microsoft.com/office/drawing/2014/main" id="{AB56DB33-1F58-C805-7F2E-1085C02C3AD5}"/>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-95-</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63226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Inhaltsplatzhalter 5" descr="Lachendes Gesicht mit einfarbiger Füllung mit einfarbiger Füllung">
            <a:extLst>
              <a:ext uri="{FF2B5EF4-FFF2-40B4-BE49-F238E27FC236}">
                <a16:creationId xmlns:a16="http://schemas.microsoft.com/office/drawing/2014/main" id="{77AAA7C5-FCC1-48C0-3AFC-92B83D4EF1D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75088" y="3471863"/>
            <a:ext cx="1393825" cy="1393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a:extLst>
              <a:ext uri="{FF2B5EF4-FFF2-40B4-BE49-F238E27FC236}">
                <a16:creationId xmlns:a16="http://schemas.microsoft.com/office/drawing/2014/main" id="{C81F30D5-4B4D-01A1-D0A9-E83C67DF0A94}"/>
              </a:ext>
            </a:extLst>
          </p:cNvPr>
          <p:cNvSpPr txBox="1"/>
          <p:nvPr/>
        </p:nvSpPr>
        <p:spPr>
          <a:xfrm>
            <a:off x="628650" y="1628775"/>
            <a:ext cx="7886700" cy="769441"/>
          </a:xfrm>
          <a:prstGeom prst="rect">
            <a:avLst/>
          </a:prstGeom>
          <a:solidFill>
            <a:srgbClr val="FFB3B3"/>
          </a:solidFill>
          <a:ln>
            <a:noFill/>
          </a:ln>
        </p:spPr>
        <p:txBody>
          <a:bodyPr>
            <a:spAutoFit/>
          </a:bodyPr>
          <a:lstStyle/>
          <a:p>
            <a:pPr algn="ctr">
              <a:defRPr/>
            </a:pPr>
            <a:r>
              <a:rPr lang="de-DE" altLang="de-DE" sz="4400">
                <a:latin typeface="Calibri" panose="020F0502020204030204" pitchFamily="34" charset="0"/>
                <a:cs typeface="Calibri" panose="020F0502020204030204" pitchFamily="34" charset="0"/>
              </a:rPr>
              <a:t>Danke für Ihre Aufmerksamkeit!</a:t>
            </a:r>
            <a:endParaRPr lang="de-DE" sz="4400">
              <a:latin typeface="Calibri" panose="020F0502020204030204" pitchFamily="34" charset="0"/>
              <a:cs typeface="Calibri" panose="020F0502020204030204" pitchFamily="34" charset="0"/>
            </a:endParaRPr>
          </a:p>
        </p:txBody>
      </p:sp>
      <p:sp>
        <p:nvSpPr>
          <p:cNvPr id="2" name="Rechteck 1">
            <a:extLst>
              <a:ext uri="{FF2B5EF4-FFF2-40B4-BE49-F238E27FC236}">
                <a16:creationId xmlns:a16="http://schemas.microsoft.com/office/drawing/2014/main" id="{646745E5-531A-AE61-23AC-392FEEFB17E6}"/>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3" name="Grafik 2">
            <a:extLst>
              <a:ext uri="{FF2B5EF4-FFF2-40B4-BE49-F238E27FC236}">
                <a16:creationId xmlns:a16="http://schemas.microsoft.com/office/drawing/2014/main" id="{6092295D-B7F0-5FD2-0EA0-919750A42CDF}"/>
              </a:ext>
            </a:extLst>
          </p:cNvPr>
          <p:cNvPicPr>
            <a:picLocks noChangeAspect="1"/>
          </p:cNvPicPr>
          <p:nvPr/>
        </p:nvPicPr>
        <p:blipFill>
          <a:blip r:embed="rId3"/>
          <a:stretch>
            <a:fillRect/>
          </a:stretch>
        </p:blipFill>
        <p:spPr>
          <a:xfrm>
            <a:off x="8512349" y="6306958"/>
            <a:ext cx="348769" cy="405300"/>
          </a:xfrm>
          <a:prstGeom prst="rect">
            <a:avLst/>
          </a:prstGeom>
        </p:spPr>
      </p:pic>
      <p:sp>
        <p:nvSpPr>
          <p:cNvPr id="4" name="Rechteck 3">
            <a:extLst>
              <a:ext uri="{FF2B5EF4-FFF2-40B4-BE49-F238E27FC236}">
                <a16:creationId xmlns:a16="http://schemas.microsoft.com/office/drawing/2014/main" id="{457D0DF1-EF3F-EE76-76B0-37B6AAB905CB}"/>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-96-</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9440102"/>
      </p:ext>
    </p:extLst>
  </p:cSld>
  <p:clrMapOvr>
    <a:masterClrMapping/>
  </p:clrMapOvr>
</p:sld>
</file>

<file path=ppt/theme/theme1.xml><?xml version="1.0" encoding="utf-8"?>
<a:theme xmlns:a="http://schemas.openxmlformats.org/drawingml/2006/main" name="Praes-Amt-de-f-Pres-Ufficio-ted-col-v1">
  <a:themeElements>
    <a:clrScheme name="Praes-Amt-de-f-Pres-Ufficio-ted-col-v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aes-Amt-de-f-Pres-Ufficio-ted-col-v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altLang="de-DE" sz="2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altLang="de-DE" sz="2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Praes-Amt-de-f-Pres-Ufficio-ted-col-v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aes-Amt-de-f-Pres-Ufficio-ted-col-v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aes-Amt-de-f-Pres-Ufficio-ted-col-v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aes-Amt-de-f-Pres-Ufficio-ted-col-v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aes-Amt-de-f-Pres-Ufficio-ted-col-v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aes-Amt-de-f-Pres-Ufficio-ted-col-v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aes-Amt-de-f-Pres-Ufficio-ted-col-v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7C358513C7854F81A6D7B2AA9C8F3B" ma:contentTypeVersion="10" ma:contentTypeDescription="Create a new document." ma:contentTypeScope="" ma:versionID="70105ac3e1996c2d546fd68234a2c9d0">
  <xsd:schema xmlns:xsd="http://www.w3.org/2001/XMLSchema" xmlns:xs="http://www.w3.org/2001/XMLSchema" xmlns:p="http://schemas.microsoft.com/office/2006/metadata/properties" xmlns:ns2="7e19bd23-b27e-44ef-8789-8b3cddf0192c" xmlns:ns3="f525d221-893c-47da-a483-0eaa3acd1047" targetNamespace="http://schemas.microsoft.com/office/2006/metadata/properties" ma:root="true" ma:fieldsID="82f7b6efc5a6c724336775a1a3573814" ns2:_="" ns3:_="">
    <xsd:import namespace="7e19bd23-b27e-44ef-8789-8b3cddf0192c"/>
    <xsd:import namespace="f525d221-893c-47da-a483-0eaa3acd104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19bd23-b27e-44ef-8789-8b3cddf019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5e32e91-e282-4ae8-add1-730c2c706649"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25d221-893c-47da-a483-0eaa3acd104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2f311fa-8333-482a-baa2-0f59d6d9d5f0}" ma:internalName="TaxCatchAll" ma:showField="CatchAllData" ma:web="f525d221-893c-47da-a483-0eaa3acd1047">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525d221-893c-47da-a483-0eaa3acd1047"/>
    <lcf76f155ced4ddcb4097134ff3c332f xmlns="7e19bd23-b27e-44ef-8789-8b3cddf0192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6AB71AC-6135-491E-A30A-796A6B2977A7}">
  <ds:schemaRefs>
    <ds:schemaRef ds:uri="http://schemas.microsoft.com/sharepoint/v3/contenttype/forms"/>
  </ds:schemaRefs>
</ds:datastoreItem>
</file>

<file path=customXml/itemProps2.xml><?xml version="1.0" encoding="utf-8"?>
<ds:datastoreItem xmlns:ds="http://schemas.openxmlformats.org/officeDocument/2006/customXml" ds:itemID="{36EDED88-5564-4504-A978-9D1EF437BCA9}">
  <ds:schemaRefs>
    <ds:schemaRef ds:uri="7e19bd23-b27e-44ef-8789-8b3cddf0192c"/>
    <ds:schemaRef ds:uri="f525d221-893c-47da-a483-0eaa3acd104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3776C85-7B02-43E3-AF19-9DEE7C8F296D}">
  <ds:schemaRefs>
    <ds:schemaRef ds:uri="http://schemas.openxmlformats.org/package/2006/metadata/core-properties"/>
    <ds:schemaRef ds:uri="http://purl.org/dc/terms/"/>
    <ds:schemaRef ds:uri="http://schemas.microsoft.com/office/infopath/2007/PartnerControls"/>
    <ds:schemaRef ds:uri="http://purl.org/dc/dcmitype/"/>
    <ds:schemaRef ds:uri="http://schemas.microsoft.com/office/2006/metadata/properties"/>
    <ds:schemaRef ds:uri="http://purl.org/dc/elements/1.1/"/>
    <ds:schemaRef ds:uri="http://schemas.microsoft.com/office/2006/documentManagement/types"/>
    <ds:schemaRef ds:uri="f525d221-893c-47da-a483-0eaa3acd1047"/>
    <ds:schemaRef ds:uri="7e19bd23-b27e-44ef-8789-8b3cddf0192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E:\briefpapier\Praes-Amt-de-f-Pres-Ufficio-ted-col-v1.pot</Template>
  <TotalTime>0</TotalTime>
  <Words>7149</Words>
  <Application>Microsoft Office PowerPoint</Application>
  <PresentationFormat>Bildschirmpräsentation (4:3)</PresentationFormat>
  <Paragraphs>1461</Paragraphs>
  <Slides>97</Slides>
  <Notes>9</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97</vt:i4>
      </vt:variant>
    </vt:vector>
  </HeadingPairs>
  <TitlesOfParts>
    <vt:vector size="106" baseType="lpstr">
      <vt:lpstr>Aptos</vt:lpstr>
      <vt:lpstr>Arial</vt:lpstr>
      <vt:lpstr>Calibri</vt:lpstr>
      <vt:lpstr>Calibri Light</vt:lpstr>
      <vt:lpstr>Times New Roman</vt:lpstr>
      <vt:lpstr>Titillium Web</vt:lpstr>
      <vt:lpstr>Wingdings</vt:lpstr>
      <vt:lpstr>Praes-Amt-de-f-Pres-Ufficio-ted-col-v1</vt:lpstr>
      <vt:lpstr>Benutzerdefiniertes Design</vt:lpstr>
      <vt:lpstr>PowerPoint-Präsentation</vt:lpstr>
      <vt:lpstr>PowerPoint-Präsentation</vt:lpstr>
      <vt:lpstr>PowerPoint-Präsentation</vt:lpstr>
      <vt:lpstr>PowerPoint-Präsentation</vt:lpstr>
      <vt:lpstr>1. Die Auswirkungen der Eintragung in das Runts</vt:lpstr>
      <vt:lpstr>1. Die Voraussetzungen der Eintragung</vt:lpstr>
      <vt:lpstr>PowerPoint-Präsentation</vt:lpstr>
      <vt:lpstr>PowerPoint-Präsentation</vt:lpstr>
      <vt:lpstr>2. Die Sektionen im Runts</vt:lpstr>
      <vt:lpstr>2. Die wichtigsten Sektionen im Runts und ihre Vorteile</vt:lpstr>
      <vt:lpstr>2. Die wichtigsten Sektionen im Runts und ihre Vorteile</vt:lpstr>
      <vt:lpstr>2. Die wichtigsten Sektionen im Runts und ihre Vorteile</vt:lpstr>
      <vt:lpstr>2. Die wichtigsten Sektionen im Runts und ihre Vorteile</vt:lpstr>
      <vt:lpstr>2. Die wichtigsten Sektionen im Runts und ihre Vorteile</vt:lpstr>
      <vt:lpstr>PowerPoint-Präsentation</vt:lpstr>
      <vt:lpstr>PowerPoint-Präsentation</vt:lpstr>
      <vt:lpstr>3. Kontrollen im Runts: allgemeine Informationen</vt:lpstr>
      <vt:lpstr>3. Kontrollen im Runts – allgemeine Informationen</vt:lpstr>
      <vt:lpstr>3. Kontrollen im Runts – allgemeine Informationen</vt:lpstr>
      <vt:lpstr>PowerPoint-Präsentation</vt:lpstr>
      <vt:lpstr>3. Kontrollen im Runts – allgemeine Informationen</vt:lpstr>
      <vt:lpstr>3. Kontrollen im Runts – allgemeine Informationen</vt:lpstr>
      <vt:lpstr>3. Kontrollen im Runts – allgemeine Informationen</vt:lpstr>
      <vt:lpstr>3. Kontrollen im Runts – allgemeine Informationen</vt:lpstr>
      <vt:lpstr>3. Kontrollen im Runts – allgemeine Informationen</vt:lpstr>
      <vt:lpstr>3. Kontrollen im Runts: allgemeine Informationen</vt:lpstr>
      <vt:lpstr>3. Kontrollen im Runts: allgemeine Informationen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4. Wie kann ich die Verpflichtungen im Runts-Portal erfüllen?</vt:lpstr>
      <vt:lpstr>4. Wie kann ich die Verpflichtungen im Runts-Portal erfüllen? </vt:lpstr>
      <vt:lpstr>4. Wie kann ich die Verpflichtungen im Runts-Portal erfüllen? </vt:lpstr>
      <vt:lpstr>4. Wie kann ich die Verpflichtungen im Runts-Portal erfüllen?</vt:lpstr>
      <vt:lpstr>4. Wie kann ich die Verpflichtungen im Runts-Portal erfüllen?</vt:lpstr>
      <vt:lpstr>4. Wie kann ich die Verpflichtungen im Runts-Portal erfüllen?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4. Wie kann ich die Verpflichtungen im Runts-Portal erfüllen?</vt:lpstr>
      <vt:lpstr>4. Wie kann ich die Verpflichtungen im Runts-Portal erfüllen?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4. Wie kann ich die Verpflichtungen im Runts-Portal erfüllen?</vt:lpstr>
      <vt:lpstr>PowerPoint-Präsentation</vt:lpstr>
      <vt:lpstr>4. Wie kann ich die Verpflichtungen im Runts-Portal erfüllen?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5. Wie kann ich die sonstigen Verpflichtungen erfüllen?</vt:lpstr>
      <vt:lpstr>5. Wie kann ich die sonstigen Verpflichtungen erfüllen?</vt:lpstr>
      <vt:lpstr>5. Wie kann ich die sonstigen Verpflichtungen erfüllen?</vt:lpstr>
      <vt:lpstr>5. Wie kann ich die sonstigen Verpflichtungen erfüllen?</vt:lpstr>
      <vt:lpstr>PowerPoint-Präsentation</vt:lpstr>
      <vt:lpstr>PowerPoint-Präsentation</vt:lpstr>
      <vt:lpstr>6. Neuerungen</vt:lpstr>
      <vt:lpstr>7. Noch Fragen ?</vt:lpstr>
      <vt:lpstr>8. Kontakte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Folientitel</dc:title>
  <dc:creator>Tauber, Andrea</dc:creator>
  <cp:lastModifiedBy>Elsler, Andreas</cp:lastModifiedBy>
  <cp:revision>20</cp:revision>
  <cp:lastPrinted>2026-05-07T12:42:03Z</cp:lastPrinted>
  <dcterms:created xsi:type="dcterms:W3CDTF">2007-11-06T16:07:00Z</dcterms:created>
  <dcterms:modified xsi:type="dcterms:W3CDTF">2026-05-21T11:51:49Z</dcterms:modified>
</cp:coreProperties>
</file>