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  <p:sldMasterId id="2147483696" r:id="rId2"/>
  </p:sldMasterIdLst>
  <p:notesMasterIdLst>
    <p:notesMasterId r:id="rId32"/>
  </p:notesMasterIdLst>
  <p:sldIdLst>
    <p:sldId id="256" r:id="rId3"/>
    <p:sldId id="495" r:id="rId4"/>
    <p:sldId id="441" r:id="rId5"/>
    <p:sldId id="257" r:id="rId6"/>
    <p:sldId id="258" r:id="rId7"/>
    <p:sldId id="475" r:id="rId8"/>
    <p:sldId id="480" r:id="rId9"/>
    <p:sldId id="474" r:id="rId10"/>
    <p:sldId id="423" r:id="rId11"/>
    <p:sldId id="477" r:id="rId12"/>
    <p:sldId id="432" r:id="rId13"/>
    <p:sldId id="449" r:id="rId14"/>
    <p:sldId id="496" r:id="rId15"/>
    <p:sldId id="481" r:id="rId16"/>
    <p:sldId id="478" r:id="rId17"/>
    <p:sldId id="476" r:id="rId18"/>
    <p:sldId id="482" r:id="rId19"/>
    <p:sldId id="483" r:id="rId20"/>
    <p:sldId id="487" r:id="rId21"/>
    <p:sldId id="497" r:id="rId22"/>
    <p:sldId id="485" r:id="rId23"/>
    <p:sldId id="488" r:id="rId24"/>
    <p:sldId id="486" r:id="rId25"/>
    <p:sldId id="489" r:id="rId26"/>
    <p:sldId id="500" r:id="rId27"/>
    <p:sldId id="491" r:id="rId28"/>
    <p:sldId id="492" r:id="rId29"/>
    <p:sldId id="269" r:id="rId30"/>
    <p:sldId id="463" r:id="rId31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02"/>
    <p:restoredTop sz="96098"/>
  </p:normalViewPr>
  <p:slideViewPr>
    <p:cSldViewPr snapToGrid="0">
      <p:cViewPr varScale="1">
        <p:scale>
          <a:sx n="110" d="100"/>
          <a:sy n="110" d="100"/>
        </p:scale>
        <p:origin x="132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87633-DC28-C94E-9355-1101E22F8E34}" type="datetimeFigureOut">
              <a:rPr lang="en-NL" smtClean="0"/>
              <a:t>03/16/2026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2E040-6729-DF4F-A211-5E0B20A1A7DE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8033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7EC03-CBF6-BC2E-B957-C24BDAAF5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95CA6E8-8AF7-5A8C-076A-25698DCCB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F2D17CB-7E04-3E5D-7793-BA61263E1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(Stadium III tumor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(cT3N1, cT0-2N2-3) of cN1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met 3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verdachte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klieren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initiele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diagnose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76236A-FE1C-E4D0-E94D-3B4AA1F0C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310AF-413D-4725-8C89-796DE2331D2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707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3/16/2026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44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2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3/16/2026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522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967759" y="1721928"/>
            <a:ext cx="4886888" cy="5698968"/>
          </a:xfrm>
          <a:prstGeom prst="rect">
            <a:avLst/>
          </a:prstGeom>
        </p:spPr>
        <p:txBody>
          <a:bodyPr/>
          <a:lstStyle>
            <a:lvl1pPr>
              <a:defRPr sz="2933">
                <a:latin typeface="Segoe UI"/>
              </a:defRPr>
            </a:lvl1pPr>
            <a:lvl2pPr>
              <a:defRPr sz="2667">
                <a:latin typeface="Segoe UI"/>
              </a:defRPr>
            </a:lvl2pPr>
            <a:lvl3pPr>
              <a:defRPr sz="2267">
                <a:latin typeface="Segoe UI"/>
              </a:defRPr>
            </a:lvl3pPr>
            <a:lvl4pPr>
              <a:defRPr sz="2267">
                <a:latin typeface="Segoe UI"/>
              </a:defRPr>
            </a:lvl4pPr>
            <a:lvl5pPr>
              <a:defRPr sz="2267">
                <a:latin typeface="Segoe UI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6158727" y="1721928"/>
            <a:ext cx="4886888" cy="5698968"/>
          </a:xfrm>
          <a:prstGeom prst="rect">
            <a:avLst/>
          </a:prstGeom>
        </p:spPr>
        <p:txBody>
          <a:bodyPr/>
          <a:lstStyle>
            <a:lvl1pPr>
              <a:defRPr sz="2933">
                <a:latin typeface="Segoe UI"/>
              </a:defRPr>
            </a:lvl1pPr>
            <a:lvl2pPr>
              <a:defRPr sz="2667">
                <a:latin typeface="Segoe UI"/>
              </a:defRPr>
            </a:lvl2pPr>
            <a:lvl3pPr>
              <a:defRPr sz="2267">
                <a:latin typeface="Segoe UI"/>
              </a:defRPr>
            </a:lvl3pPr>
            <a:lvl4pPr>
              <a:defRPr sz="2267">
                <a:latin typeface="Segoe UI"/>
              </a:defRPr>
            </a:lvl4pPr>
            <a:lvl5pPr>
              <a:defRPr sz="2267">
                <a:latin typeface="Segoe UI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58848" y="495587"/>
            <a:ext cx="10057680" cy="1089363"/>
          </a:xfrm>
          <a:prstGeom prst="rect">
            <a:avLst/>
          </a:prstGeom>
        </p:spPr>
        <p:txBody>
          <a:bodyPr/>
          <a:lstStyle>
            <a:lvl1pPr algn="l">
              <a:defRPr sz="3733" b="1" i="0">
                <a:solidFill>
                  <a:srgbClr val="1961AB"/>
                </a:solidFill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2" name="Tijdelijke aanduiding voor voettekst 4">
            <a:extLst>
              <a:ext uri="{FF2B5EF4-FFF2-40B4-BE49-F238E27FC236}">
                <a16:creationId xmlns:a16="http://schemas.microsoft.com/office/drawing/2014/main" id="{A41C746C-E4B9-F26B-9C70-A3D0FA2E68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2500" y="6104468"/>
            <a:ext cx="3860800" cy="486833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867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021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160" y="371690"/>
            <a:ext cx="1005768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86160" y="1291082"/>
            <a:ext cx="10057680" cy="423639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986367" y="6173789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282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967759" y="1291446"/>
            <a:ext cx="4886888" cy="427422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6158727" y="1291446"/>
            <a:ext cx="4886888" cy="427422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86160" y="371690"/>
            <a:ext cx="1005768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5"/>
          </p:nvPr>
        </p:nvSpPr>
        <p:spPr>
          <a:xfrm>
            <a:off x="967317" y="6173789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437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86161" y="1302089"/>
            <a:ext cx="489121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86161" y="2028321"/>
            <a:ext cx="4891212" cy="34455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6159834" y="1302089"/>
            <a:ext cx="489121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1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6159834" y="2028321"/>
            <a:ext cx="4891212" cy="34455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86160" y="371690"/>
            <a:ext cx="1005768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5"/>
          </p:nvPr>
        </p:nvSpPr>
        <p:spPr>
          <a:xfrm>
            <a:off x="986367" y="6173789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5175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3"/>
          <p:cNvSpPr>
            <a:spLocks noGrp="1"/>
          </p:cNvSpPr>
          <p:nvPr>
            <p:ph sz="half" idx="16"/>
          </p:nvPr>
        </p:nvSpPr>
        <p:spPr>
          <a:xfrm>
            <a:off x="6175507" y="1303097"/>
            <a:ext cx="4886888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2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6175507" y="3545864"/>
            <a:ext cx="4886888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986160" y="3546809"/>
            <a:ext cx="4885267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986160" y="1310393"/>
            <a:ext cx="4885267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86160" y="371690"/>
            <a:ext cx="1005768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21"/>
          </p:nvPr>
        </p:nvSpPr>
        <p:spPr>
          <a:xfrm>
            <a:off x="984251" y="6173789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328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6175507" y="3534213"/>
            <a:ext cx="4886888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6177128" y="1291850"/>
            <a:ext cx="4885267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986160" y="1291850"/>
            <a:ext cx="4885267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jdelijke aanduiding voor inhoud 3"/>
          <p:cNvSpPr>
            <a:spLocks noGrp="1"/>
          </p:cNvSpPr>
          <p:nvPr>
            <p:ph sz="half" idx="21"/>
          </p:nvPr>
        </p:nvSpPr>
        <p:spPr>
          <a:xfrm>
            <a:off x="986160" y="3534213"/>
            <a:ext cx="4886888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986160" y="371690"/>
            <a:ext cx="1005768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22"/>
          </p:nvPr>
        </p:nvSpPr>
        <p:spPr>
          <a:xfrm>
            <a:off x="986367" y="6173789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0917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63579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269362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986176" y="4457533"/>
            <a:ext cx="7687013" cy="60625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86176" y="5063788"/>
            <a:ext cx="7687013" cy="42153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984251" y="6173789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024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01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32A113-3AF3-42E3-9444-BF12B5621D6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38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B591079-22A1-4A0B-A8CF-E59018A1076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1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8FEE3B-2388-4645-AB83-16C3885A032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7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3/16/2026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61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3/16/2026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41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3/16/2026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1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0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28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3/16/2026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28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3/16/2026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2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3/16/2026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0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94" r:id="rId6"/>
    <p:sldLayoutId id="2147483689" r:id="rId7"/>
    <p:sldLayoutId id="2147483690" r:id="rId8"/>
    <p:sldLayoutId id="2147483691" r:id="rId9"/>
    <p:sldLayoutId id="2147483693" r:id="rId10"/>
    <p:sldLayoutId id="2147483692" r:id="rId11"/>
    <p:sldLayoutId id="2147483707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" descr="41556_UMCU_PPT_vervolg-1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2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Myriad Pro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 descr="Colourful patterns on the sky">
            <a:extLst>
              <a:ext uri="{FF2B5EF4-FFF2-40B4-BE49-F238E27FC236}">
                <a16:creationId xmlns:a16="http://schemas.microsoft.com/office/drawing/2014/main" id="{0E2D79F8-C5DC-579A-5740-5E91DFD7C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92" b="24447"/>
          <a:stretch/>
        </p:blipFill>
        <p:spPr>
          <a:xfrm>
            <a:off x="21" y="0"/>
            <a:ext cx="12191979" cy="375557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37879"/>
            <a:ext cx="12192000" cy="2320119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A413C-1FAE-4DC2-0134-8D0794E07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63" y="4087036"/>
            <a:ext cx="11078591" cy="181515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NL" sz="3600" b="1" dirty="0"/>
              <a:t>Plastische chirurgie bij borstkanker: </a:t>
            </a:r>
            <a:br>
              <a:rPr lang="en-NL" sz="3600" b="1" dirty="0"/>
            </a:br>
            <a:r>
              <a:rPr lang="en-NL" sz="3600" b="1" dirty="0"/>
              <a:t>overzicht, ontwikkelingen en nieuwe inzichten</a:t>
            </a:r>
            <a:br>
              <a:rPr lang="en-NL" sz="3600" dirty="0"/>
            </a:br>
            <a:br>
              <a:rPr lang="en-NL" sz="3600" dirty="0"/>
            </a:br>
            <a:r>
              <a:rPr lang="en-NL" sz="3600" dirty="0"/>
              <a:t>Danny Young-Afat, plastisch chirurg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6B6C39-3A8E-4EAF-A0CD-4FE0CDFC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098869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DB8CC57D-5307-8E73-9735-186F0493D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475" y="6147850"/>
            <a:ext cx="3047050" cy="4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2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C7DED-4681-403B-F9D0-C6B052A10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F87FC-C5DE-A1DD-246B-95E2D0846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Oncoplastische borstsparende operaties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60B72-F221-E4DF-906F-AC0B24AD7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Bestaand borstweefsel verplaatsen (bijv. borstverkleining)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Weefsel uit directe omgeving invoegen in de borst (bijv. vanuit oksel)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4F933362-4F73-F8A2-2B3E-C681808AE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6" name="Picture 5" descr="UMBRELLA logo.bmp">
            <a:extLst>
              <a:ext uri="{FF2B5EF4-FFF2-40B4-BE49-F238E27FC236}">
                <a16:creationId xmlns:a16="http://schemas.microsoft.com/office/drawing/2014/main" id="{B9A07947-B316-1CF8-761E-3DE21EB943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330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FD742-E4BA-2629-D987-C624ADFC2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Borstverkleining</a:t>
            </a:r>
          </a:p>
        </p:txBody>
      </p:sp>
      <p:pic>
        <p:nvPicPr>
          <p:cNvPr id="13" name="Content Placeholder 12" descr="A close-up of a breast implant&#10;&#10;Description automatically generated">
            <a:extLst>
              <a:ext uri="{FF2B5EF4-FFF2-40B4-BE49-F238E27FC236}">
                <a16:creationId xmlns:a16="http://schemas.microsoft.com/office/drawing/2014/main" id="{D7DD6AFB-030F-CEB3-2ACD-0338E29FD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0431" y="2963376"/>
            <a:ext cx="6171138" cy="2968204"/>
          </a:xfr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61883A23-0B58-19DC-D9B5-948E4B064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5" name="Picture 4" descr="UMBRELLA logo.bmp">
            <a:extLst>
              <a:ext uri="{FF2B5EF4-FFF2-40B4-BE49-F238E27FC236}">
                <a16:creationId xmlns:a16="http://schemas.microsoft.com/office/drawing/2014/main" id="{D17E1B40-E7A9-900F-64EE-93D11295F1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315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D57F8-7D3B-326E-CAED-FD2129267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3E1D0-6077-2A33-A322-279077C02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Weefsel verplaatsen uit de omgeving</a:t>
            </a:r>
            <a:endParaRPr lang="en-NL" dirty="0"/>
          </a:p>
        </p:txBody>
      </p:sp>
      <p:pic>
        <p:nvPicPr>
          <p:cNvPr id="7" name="Picture 6" descr="A diagram of the internal organs of a person&#10;&#10;Description automatically generated">
            <a:extLst>
              <a:ext uri="{FF2B5EF4-FFF2-40B4-BE49-F238E27FC236}">
                <a16:creationId xmlns:a16="http://schemas.microsoft.com/office/drawing/2014/main" id="{715C031D-5061-40C8-793A-A0464E46C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31" y="3869347"/>
            <a:ext cx="3862005" cy="2983399"/>
          </a:xfrm>
          <a:prstGeom prst="rect">
            <a:avLst/>
          </a:prstGeom>
        </p:spPr>
      </p:pic>
      <p:pic>
        <p:nvPicPr>
          <p:cNvPr id="5" name="Picture 4" descr="A close-up of a person's chest&#10;&#10;Description automatically generated">
            <a:extLst>
              <a:ext uri="{FF2B5EF4-FFF2-40B4-BE49-F238E27FC236}">
                <a16:creationId xmlns:a16="http://schemas.microsoft.com/office/drawing/2014/main" id="{8BEB22C3-ECFC-C57D-F7B4-F00D6070A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136" y="2711144"/>
            <a:ext cx="4192160" cy="2749376"/>
          </a:xfrm>
          <a:prstGeom prst="rect">
            <a:avLst/>
          </a:prstGeom>
        </p:spPr>
      </p:pic>
      <p:pic>
        <p:nvPicPr>
          <p:cNvPr id="6" name="Picture 5" descr="A close-up of a person's chest&#10;&#10;Description automatically generated">
            <a:extLst>
              <a:ext uri="{FF2B5EF4-FFF2-40B4-BE49-F238E27FC236}">
                <a16:creationId xmlns:a16="http://schemas.microsoft.com/office/drawing/2014/main" id="{7C4CF0CB-83BB-DD26-78CA-6A84F9CDE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520" y="4000500"/>
            <a:ext cx="2605158" cy="28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AD91-C6AD-440D-96CB-446A2CE0B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NL" dirty="0"/>
              <a:t>UMBRELLA onderzoek:</a:t>
            </a:r>
            <a:br>
              <a:rPr lang="en-NL" dirty="0"/>
            </a:br>
            <a:r>
              <a:rPr lang="en-NL" dirty="0"/>
              <a:t>“gewoon” sparend vs oncoplastisch sparend</a:t>
            </a:r>
          </a:p>
        </p:txBody>
      </p:sp>
      <p:pic>
        <p:nvPicPr>
          <p:cNvPr id="5" name="Content Placeholder 4" descr="A screenshot of a medical research report&#10;&#10;Description automatically generated">
            <a:extLst>
              <a:ext uri="{FF2B5EF4-FFF2-40B4-BE49-F238E27FC236}">
                <a16:creationId xmlns:a16="http://schemas.microsoft.com/office/drawing/2014/main" id="{E1DC3CC5-0E95-AF4A-B7BC-E7748A5DC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6090" y="2935589"/>
            <a:ext cx="5971993" cy="3262313"/>
          </a:xfrm>
        </p:spPr>
      </p:pic>
      <p:pic>
        <p:nvPicPr>
          <p:cNvPr id="6" name="Picture 5" descr="UMBRELLA logo.bmp">
            <a:extLst>
              <a:ext uri="{FF2B5EF4-FFF2-40B4-BE49-F238E27FC236}">
                <a16:creationId xmlns:a16="http://schemas.microsoft.com/office/drawing/2014/main" id="{7B921317-B375-504A-6DC1-19E632351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967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94F52-62CA-7BEE-577B-5C9550AE6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2F91-6BBC-81F2-D3B8-F0AE1737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3" y="2889354"/>
            <a:ext cx="10380573" cy="1432273"/>
          </a:xfrm>
        </p:spPr>
        <p:txBody>
          <a:bodyPr>
            <a:normAutofit fontScale="90000"/>
          </a:bodyPr>
          <a:lstStyle/>
          <a:p>
            <a:r>
              <a:rPr lang="en-NL" dirty="0"/>
              <a:t>Volledige borstamputatie met reconstructie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A99260F9-59CB-11AC-244D-ECCCB2EED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4" name="Picture 3" descr="UMBRELLA logo.bmp">
            <a:extLst>
              <a:ext uri="{FF2B5EF4-FFF2-40B4-BE49-F238E27FC236}">
                <a16:creationId xmlns:a16="http://schemas.microsoft.com/office/drawing/2014/main" id="{C7D79EA5-739C-9A6E-96E9-C96CA3221C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7176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83120-A0A0-DC12-7E11-BF6A83EE3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D3503-0CFC-7F24-2E96-690A0DAB7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Enkele feitjes over amputatie en reconstructie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DCF24-E104-CB0A-0151-5D622C6FE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800" dirty="0"/>
              <a:t>Indien amputatie, dan ook steeds vaker reconstructie gekozen (60-70% in NL)</a:t>
            </a:r>
          </a:p>
          <a:p>
            <a:endParaRPr lang="en-N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800" dirty="0"/>
              <a:t>Steeds vaker alles in één operatie (borstamputie met directe reconstructie)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800" dirty="0"/>
              <a:t>Steeds vaker borstreconstructies met eigen weefsel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Indien geen reconstructie, dan vaker vraag om “</a:t>
            </a:r>
            <a:r>
              <a:rPr lang="nl-NL" sz="1800" dirty="0" err="1"/>
              <a:t>aesthetic</a:t>
            </a:r>
            <a:r>
              <a:rPr lang="nl-NL" sz="1800" dirty="0"/>
              <a:t> flat </a:t>
            </a:r>
            <a:r>
              <a:rPr lang="nl-NL" sz="1800" dirty="0" err="1"/>
              <a:t>chest</a:t>
            </a:r>
            <a:r>
              <a:rPr lang="nl-NL" sz="1800" dirty="0"/>
              <a:t>” </a:t>
            </a:r>
            <a:endParaRPr lang="en-N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1800" dirty="0"/>
          </a:p>
          <a:p>
            <a:endParaRPr lang="en-NL" sz="1800" dirty="0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62737223-9617-3E60-4D13-B77B0740E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5" name="Picture 4" descr="UMBRELLA logo.bmp">
            <a:extLst>
              <a:ext uri="{FF2B5EF4-FFF2-40B4-BE49-F238E27FC236}">
                <a16:creationId xmlns:a16="http://schemas.microsoft.com/office/drawing/2014/main" id="{2F7B9755-5963-3B33-44C1-7DF58DF7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565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ADFAD-31DF-1DA1-9916-5129EBE3F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78499-2C76-B787-B760-7571542ED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Volledige borstamputatie met reconstructie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773BD-F5BA-BC6A-069F-59247DBB1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Doel: Verbeteren kwaliteit van leven, seksueel welzijn en tevredenheid met lichaamsbeeld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Reconstructie vergoed uit basispakket in 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Reconstructie is een optie, geen verplichting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Voor elk lichaam is er meestal een optie (soms alleen complexe opties)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Samen beslissen belangrijk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49CCDF62-E3D0-E4B2-9E4E-D71D0667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5" name="Picture 4" descr="UMBRELLA logo.bmp">
            <a:extLst>
              <a:ext uri="{FF2B5EF4-FFF2-40B4-BE49-F238E27FC236}">
                <a16:creationId xmlns:a16="http://schemas.microsoft.com/office/drawing/2014/main" id="{95E5EB01-7589-7F16-4C32-036EED12D4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016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C2683-9E28-3184-3EAC-FC7904199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AAB3-8F46-9FD4-4FCB-E60FF67F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 Volledige borstamputatie met reconstructie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F360D-31C1-1D57-CD0A-828F7F439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Borstprothesen (siliconen)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Lichaamseigen weefsel (meestal vanuit buik, DIEP-lap)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EE14460A-AE78-8B2F-D420-47597238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5" name="Picture 4" descr="UMBRELLA logo.bmp">
            <a:extLst>
              <a:ext uri="{FF2B5EF4-FFF2-40B4-BE49-F238E27FC236}">
                <a16:creationId xmlns:a16="http://schemas.microsoft.com/office/drawing/2014/main" id="{98E5D6B2-6C58-ED8E-5B4D-109F466A49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52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5133E-0A81-EF64-39C6-92E1E2CF6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78386-8317-5ADE-C9A0-59C7137A4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Ontwikkelingen borstprothesen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80BCF-ABAF-34AF-5B23-4201EBFD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Sinds 2015 registratie in Dutch Breast Implant Registry (DBIR)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Veel onderzoek naar veiligheid met deze gegevens (ook internationaal)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Ondanks (media) onrust, nog steeds veilig o.b.v. ruim wetenschappelijk bewijs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Zachtere, natuurlijkere prothesen die langdurig meegaan (&gt;30jr)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Steeds vaker prothese VOOR de borstspier ipv ACHTER de spier (natuurlijker, minder klachten)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21C55236-380C-745C-AF0B-590EF74B9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5" name="Picture 4" descr="UMBRELLA logo.bmp">
            <a:extLst>
              <a:ext uri="{FF2B5EF4-FFF2-40B4-BE49-F238E27FC236}">
                <a16:creationId xmlns:a16="http://schemas.microsoft.com/office/drawing/2014/main" id="{2C6509E5-9496-C001-53AA-B3154C6050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350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7B873-E016-CBEC-E8F9-A6889C493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Reconstructie met borstprothesen </a:t>
            </a:r>
          </a:p>
        </p:txBody>
      </p:sp>
      <p:pic>
        <p:nvPicPr>
          <p:cNvPr id="5" name="Picture 4" descr="A diagram of breast reconstruction&#10;&#10;Description automatically generated">
            <a:extLst>
              <a:ext uri="{FF2B5EF4-FFF2-40B4-BE49-F238E27FC236}">
                <a16:creationId xmlns:a16="http://schemas.microsoft.com/office/drawing/2014/main" id="{C80FAEE2-0CE3-0C8B-CA15-3D6B6245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376" b="1955"/>
          <a:stretch/>
        </p:blipFill>
        <p:spPr>
          <a:xfrm>
            <a:off x="824034" y="3278503"/>
            <a:ext cx="1889959" cy="2576483"/>
          </a:xfrm>
          <a:prstGeom prst="rect">
            <a:avLst/>
          </a:prstGeom>
        </p:spPr>
      </p:pic>
      <p:pic>
        <p:nvPicPr>
          <p:cNvPr id="8" name="Picture 7" descr="A diagram of breast reconstruction&#10;&#10;Description automatically generated">
            <a:extLst>
              <a:ext uri="{FF2B5EF4-FFF2-40B4-BE49-F238E27FC236}">
                <a16:creationId xmlns:a16="http://schemas.microsoft.com/office/drawing/2014/main" id="{D69B45CC-55A0-936B-EA3B-7815CE862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7" r="35169" b="1955"/>
          <a:stretch/>
        </p:blipFill>
        <p:spPr>
          <a:xfrm>
            <a:off x="4829546" y="3278503"/>
            <a:ext cx="1889959" cy="2576483"/>
          </a:xfrm>
          <a:prstGeom prst="rect">
            <a:avLst/>
          </a:prstGeom>
        </p:spPr>
      </p:pic>
      <p:pic>
        <p:nvPicPr>
          <p:cNvPr id="9" name="Picture 8" descr="A diagram of breast reconstruction&#10;&#10;Description automatically generated">
            <a:extLst>
              <a:ext uri="{FF2B5EF4-FFF2-40B4-BE49-F238E27FC236}">
                <a16:creationId xmlns:a16="http://schemas.microsoft.com/office/drawing/2014/main" id="{7496FCAD-2806-B092-FBE8-3336BAD08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30" t="415" r="46" b="1541"/>
          <a:stretch/>
        </p:blipFill>
        <p:spPr>
          <a:xfrm>
            <a:off x="8835058" y="3278503"/>
            <a:ext cx="1889959" cy="2576483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31C097A5-880E-DDB2-CD8E-4ED3A29BA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4" name="Picture 3" descr="UMBRELLA logo.bmp">
            <a:extLst>
              <a:ext uri="{FF2B5EF4-FFF2-40B4-BE49-F238E27FC236}">
                <a16:creationId xmlns:a16="http://schemas.microsoft.com/office/drawing/2014/main" id="{2CB1A4D4-EB4C-A865-5BF4-7B04045F1F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438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83270-CE42-53E0-9E22-24BB86343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48" b="5403"/>
          <a:stretch/>
        </p:blipFill>
        <p:spPr>
          <a:xfrm>
            <a:off x="6846570" y="874395"/>
            <a:ext cx="3680460" cy="5109210"/>
          </a:xfrm>
          <a:prstGeom prst="rect">
            <a:avLst/>
          </a:prstGeom>
        </p:spPr>
      </p:pic>
      <p:pic>
        <p:nvPicPr>
          <p:cNvPr id="4" name="Picture 3" descr="UMBRELLA logo.bmp">
            <a:extLst>
              <a:ext uri="{FF2B5EF4-FFF2-40B4-BE49-F238E27FC236}">
                <a16:creationId xmlns:a16="http://schemas.microsoft.com/office/drawing/2014/main" id="{2BD7D649-B108-0AC1-01AA-731F789051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240" y="3869055"/>
            <a:ext cx="3525308" cy="249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 drawing of an umbrella&#10;&#10;Description automatically generated">
            <a:extLst>
              <a:ext uri="{FF2B5EF4-FFF2-40B4-BE49-F238E27FC236}">
                <a16:creationId xmlns:a16="http://schemas.microsoft.com/office/drawing/2014/main" id="{50E8255E-2371-7ADC-42DD-F2086B73C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149" y="490664"/>
            <a:ext cx="2869491" cy="27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4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66250-9024-997F-3520-9240AF193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C740-0D19-D180-9140-FA7996FE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Reconstructie met eigen weefsel</a:t>
            </a:r>
          </a:p>
        </p:txBody>
      </p:sp>
      <p:pic>
        <p:nvPicPr>
          <p:cNvPr id="8" name="Picture 7" descr="A diagram of a human body&#10;&#10;Description automatically generated">
            <a:extLst>
              <a:ext uri="{FF2B5EF4-FFF2-40B4-BE49-F238E27FC236}">
                <a16:creationId xmlns:a16="http://schemas.microsoft.com/office/drawing/2014/main" id="{DC3E047A-5CBA-4A7C-4D03-975B50CF4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752" y="3038266"/>
            <a:ext cx="4090670" cy="2659658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DC32F62-B05E-3911-2410-0FF56D150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4" name="Picture 3" descr="UMBRELLA logo.bmp">
            <a:extLst>
              <a:ext uri="{FF2B5EF4-FFF2-40B4-BE49-F238E27FC236}">
                <a16:creationId xmlns:a16="http://schemas.microsoft.com/office/drawing/2014/main" id="{FEF5F65A-7220-24C4-9532-0C475F4CC9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2649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0F602-6102-2214-FB04-FE8B0F35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CB553-608A-11EE-B512-9EE46B78A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Reconstructie met buikvet (DIEP-lap)</a:t>
            </a:r>
          </a:p>
        </p:txBody>
      </p:sp>
      <p:pic>
        <p:nvPicPr>
          <p:cNvPr id="4" name="Picture 3" descr="A silhouette of a person's body&#10;&#10;Description automatically generated">
            <a:extLst>
              <a:ext uri="{FF2B5EF4-FFF2-40B4-BE49-F238E27FC236}">
                <a16:creationId xmlns:a16="http://schemas.microsoft.com/office/drawing/2014/main" id="{0973F041-85A8-FA0F-37EB-FB83AA623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2" y="2811534"/>
            <a:ext cx="3765526" cy="3246057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BBCCFB1-F27F-A434-756F-732B87708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935" y="3013399"/>
            <a:ext cx="5954595" cy="2673218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7B1196DF-DEC0-9473-1CEB-F46BDFDD3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6" name="Picture 5" descr="UMBRELLA logo.bmp">
            <a:extLst>
              <a:ext uri="{FF2B5EF4-FFF2-40B4-BE49-F238E27FC236}">
                <a16:creationId xmlns:a16="http://schemas.microsoft.com/office/drawing/2014/main" id="{2AF022A3-1C7D-FB20-82AC-162C333A31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016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42319-B904-6B5A-B3E0-028D300C0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BE46-FFEE-5303-2E88-A1903585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3" y="2889354"/>
            <a:ext cx="10380573" cy="1432273"/>
          </a:xfrm>
        </p:spPr>
        <p:txBody>
          <a:bodyPr/>
          <a:lstStyle/>
          <a:p>
            <a:r>
              <a:rPr lang="en-NL" dirty="0"/>
              <a:t>Ontwikkelingen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271D07C8-7ED7-56CD-01BF-100F72CD6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4" name="Picture 3" descr="UMBRELLA logo.bmp">
            <a:extLst>
              <a:ext uri="{FF2B5EF4-FFF2-40B4-BE49-F238E27FC236}">
                <a16:creationId xmlns:a16="http://schemas.microsoft.com/office/drawing/2014/main" id="{2F244653-B5F7-6EE6-FCA3-854CC8343A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39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7A62F-B805-9F7D-A552-B6AC40A72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3597-3AF5-6E39-7631-1C005AC64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Reconstructie met lipofilling (AFT-methode)</a:t>
            </a:r>
          </a:p>
        </p:txBody>
      </p:sp>
      <p:pic>
        <p:nvPicPr>
          <p:cNvPr id="5" name="Picture 4" descr="A diagram of a person's body&#10;&#10;Description automatically generated">
            <a:extLst>
              <a:ext uri="{FF2B5EF4-FFF2-40B4-BE49-F238E27FC236}">
                <a16:creationId xmlns:a16="http://schemas.microsoft.com/office/drawing/2014/main" id="{4BD11447-632F-C059-3FE4-546AB8B2E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87446"/>
            <a:ext cx="4542155" cy="3622103"/>
          </a:xfrm>
          <a:prstGeom prst="rect">
            <a:avLst/>
          </a:prstGeom>
        </p:spPr>
      </p:pic>
      <p:pic>
        <p:nvPicPr>
          <p:cNvPr id="7" name="Picture 6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F020033D-29E1-6543-FA37-E6EF8FB3E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60" y="3577590"/>
            <a:ext cx="3773838" cy="175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2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53A92-31E4-BFAD-2733-F021B847D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5E1E-5C1F-9C2F-4844-5A141E0B4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b="1" dirty="0"/>
              <a:t>Samenvatting:</a:t>
            </a:r>
            <a:br>
              <a:rPr lang="en-NL" dirty="0"/>
            </a:br>
            <a:r>
              <a:rPr lang="en-NL" dirty="0"/>
              <a:t>Volledige borstamputatie met reconstructie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FF6FF-18D4-458C-F280-9425D21B7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sz="1900" b="1" dirty="0"/>
              <a:t>Lichaamsvreemd: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900" dirty="0"/>
              <a:t>Borstprothesen (siliconen – snelste, simpelste oplossing, maar moet vervangen worden)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1900" dirty="0"/>
          </a:p>
          <a:p>
            <a:r>
              <a:rPr lang="en-NL" sz="1900" b="1" dirty="0"/>
              <a:t>Lichaamseigen weefsel: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900" dirty="0"/>
              <a:t>Simpele vetverplaatsing</a:t>
            </a:r>
            <a:r>
              <a:rPr lang="en-NL" sz="1900" dirty="0">
                <a:sym typeface="Wingdings" pitchFamily="2" charset="2"/>
              </a:rPr>
              <a:t> (Lipofilling – veel ingrepen, kort herstel, levenslang mee)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1900" dirty="0">
                <a:sym typeface="Wingdings" pitchFamily="2" charset="2"/>
              </a:rPr>
              <a:t>Complexe vetverplaatsing (vanuit b</a:t>
            </a:r>
            <a:r>
              <a:rPr lang="en-NL" sz="1900" dirty="0"/>
              <a:t>uik – grote ingreep, lang herstel, levenslang mee)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8215801F-71CD-1C33-007C-D4102A08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5" name="Picture 4" descr="UMBRELLA logo.bmp">
            <a:extLst>
              <a:ext uri="{FF2B5EF4-FFF2-40B4-BE49-F238E27FC236}">
                <a16:creationId xmlns:a16="http://schemas.microsoft.com/office/drawing/2014/main" id="{FF7F87D1-ABD1-FDC8-7ED6-828F6BB76D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684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803A4-AE57-E59C-AA57-81E9D49CA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065-19F5-082A-7F06-8CAD6F16A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3" y="2889354"/>
            <a:ext cx="10380573" cy="1432273"/>
          </a:xfrm>
        </p:spPr>
        <p:txBody>
          <a:bodyPr/>
          <a:lstStyle/>
          <a:p>
            <a:r>
              <a:rPr lang="en-NL" dirty="0"/>
              <a:t>Nieuwe inzichten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47CA0BB4-A979-B13E-37B2-695EC1784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4" name="Picture 3" descr="UMBRELLA logo.bmp">
            <a:extLst>
              <a:ext uri="{FF2B5EF4-FFF2-40B4-BE49-F238E27FC236}">
                <a16:creationId xmlns:a16="http://schemas.microsoft.com/office/drawing/2014/main" id="{716B037D-C354-AE76-1B42-E8AF27B936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899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24636-A87D-7DEB-D851-0DFA04A27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DE83D-55F6-E0B4-1E0F-EA2C782F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Grootste uitdaging bij reconstructies?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0ECB8-560F-8F06-7B1D-5C2FFDE32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777490"/>
            <a:ext cx="10381203" cy="3234425"/>
          </a:xfrm>
        </p:spPr>
        <p:txBody>
          <a:bodyPr>
            <a:normAutofit/>
          </a:bodyPr>
          <a:lstStyle/>
          <a:p>
            <a:endParaRPr lang="en-NL" sz="6000" dirty="0"/>
          </a:p>
          <a:p>
            <a:r>
              <a:rPr lang="en-NL" sz="6000" dirty="0"/>
              <a:t>      Bestraling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</p:txBody>
      </p:sp>
      <p:pic>
        <p:nvPicPr>
          <p:cNvPr id="4" name="Picture 3" descr="A person lying on a table&#10;&#10;Description automatically generated">
            <a:extLst>
              <a:ext uri="{FF2B5EF4-FFF2-40B4-BE49-F238E27FC236}">
                <a16:creationId xmlns:a16="http://schemas.microsoft.com/office/drawing/2014/main" id="{38AF70BD-A71F-A818-2782-1B271414A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319" y="3252307"/>
            <a:ext cx="4013200" cy="2257425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B64BA83B-7FE5-23B0-76F7-331F6E052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7" name="Picture 6" descr="UMBRELLA logo.bmp">
            <a:extLst>
              <a:ext uri="{FF2B5EF4-FFF2-40B4-BE49-F238E27FC236}">
                <a16:creationId xmlns:a16="http://schemas.microsoft.com/office/drawing/2014/main" id="{2FDC7082-19A3-3FCF-EE52-DBA05EAD77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683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7346E-B2DE-FDE3-546D-6818AB27C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219B1-9E99-4BAB-C127-A93FF775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E</a:t>
            </a:r>
            <a:r>
              <a:rPr lang="en-GB" dirty="0"/>
              <a:t>e</a:t>
            </a:r>
            <a:r>
              <a:rPr lang="en-NL" dirty="0"/>
              <a:t>rst bestralen, dan pas reconstructie?</a:t>
            </a:r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7A72D496-5A1C-6D01-45B0-9D731E7FC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2916450"/>
            <a:ext cx="7379970" cy="2799567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B2114197-B4B0-7A1A-0DC8-14629296E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4" name="Picture 3" descr="UMBRELLA logo.bmp">
            <a:extLst>
              <a:ext uri="{FF2B5EF4-FFF2-40B4-BE49-F238E27FC236}">
                <a16:creationId xmlns:a16="http://schemas.microsoft.com/office/drawing/2014/main" id="{EA367675-DD81-3D29-BED3-B958DA4F3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1163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744F4-8665-4DF5-0219-C9C46B58D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2751CF6-39B6-5004-9EED-797289D6299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524966" y="1891755"/>
            <a:ext cx="10259364" cy="5698968"/>
          </a:xfrm>
        </p:spPr>
        <p:txBody>
          <a:bodyPr/>
          <a:lstStyle/>
          <a:p>
            <a:r>
              <a:rPr lang="nl-NL" dirty="0"/>
              <a:t>	20 patiënten</a:t>
            </a:r>
          </a:p>
          <a:p>
            <a:pPr marL="609585" lvl="1"/>
            <a:endParaRPr lang="nl-NL" dirty="0"/>
          </a:p>
          <a:p>
            <a:pPr marL="609585" lvl="1"/>
            <a:r>
              <a:rPr lang="nl-NL" dirty="0"/>
              <a:t>	</a:t>
            </a:r>
          </a:p>
          <a:p>
            <a:pPr marL="609585" lvl="1"/>
            <a:r>
              <a:rPr lang="nl-NL" dirty="0"/>
              <a:t>	UMC Utrecht, Alexander </a:t>
            </a:r>
            <a:r>
              <a:rPr lang="nl-NL" dirty="0" err="1"/>
              <a:t>Monro</a:t>
            </a:r>
            <a:r>
              <a:rPr lang="nl-NL" dirty="0"/>
              <a:t>, St Antonius, </a:t>
            </a:r>
          </a:p>
          <a:p>
            <a:pPr marL="609585" lvl="1"/>
            <a:r>
              <a:rPr lang="nl-NL" dirty="0"/>
              <a:t>	Amsterdam UMC, ZGT, Haags Medisch Centrum</a:t>
            </a:r>
          </a:p>
          <a:p>
            <a:r>
              <a:rPr lang="nl-NL" dirty="0"/>
              <a:t>		</a:t>
            </a:r>
          </a:p>
          <a:p>
            <a:r>
              <a:rPr lang="nl-NL" dirty="0"/>
              <a:t>	Vrouwen met bestralingsindicatie 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57099F5-5794-D3AF-354B-B448A145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BRENAR pilotstudie </a:t>
            </a:r>
            <a:br>
              <a:rPr lang="nl-NL" sz="2800" dirty="0"/>
            </a:br>
            <a:r>
              <a:rPr lang="nl-NL" sz="2800" dirty="0"/>
              <a:t>(eerst bestralen, daarna pas opereren)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1DF0F6A-A484-D031-7EFD-297D74E96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66" y="3113460"/>
            <a:ext cx="1146793" cy="114679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172122-4D38-2E60-89D0-B6F0E29B8F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82" t="13750" r="26674" b="18750"/>
          <a:stretch/>
        </p:blipFill>
        <p:spPr>
          <a:xfrm>
            <a:off x="1276016" y="4991839"/>
            <a:ext cx="548091" cy="87335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0B58B8E-1DE2-775F-926D-2E69AE5C3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381" y="1767401"/>
            <a:ext cx="891361" cy="882651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95AF440F-D556-5FDC-95D5-3B8A086EB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8" name="Picture 7" descr="UMBRELLA logo.bmp">
            <a:extLst>
              <a:ext uri="{FF2B5EF4-FFF2-40B4-BE49-F238E27FC236}">
                <a16:creationId xmlns:a16="http://schemas.microsoft.com/office/drawing/2014/main" id="{CE738C10-F7E0-3A59-E1F4-AED5A8225B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501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F33013-799E-E155-6194-BF3E44179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613" y="979517"/>
            <a:ext cx="3210093" cy="4508398"/>
          </a:xfr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008ABCF5-CEB7-762F-9336-6AE708B0C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189" y="6249566"/>
            <a:ext cx="2703795" cy="442439"/>
          </a:xfrm>
          <a:prstGeom prst="rect">
            <a:avLst/>
          </a:prstGeom>
        </p:spPr>
      </p:pic>
      <p:pic>
        <p:nvPicPr>
          <p:cNvPr id="9" name="Picture 8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5E9E0B2C-C4ED-3E20-F98D-3403F312D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294" y="245406"/>
            <a:ext cx="2988310" cy="2988310"/>
          </a:xfrm>
          <a:prstGeom prst="rect">
            <a:avLst/>
          </a:prstGeom>
        </p:spPr>
      </p:pic>
      <p:pic>
        <p:nvPicPr>
          <p:cNvPr id="11" name="Picture 10" descr="A group of people clapping&#10;&#10;Description automatically generated">
            <a:extLst>
              <a:ext uri="{FF2B5EF4-FFF2-40B4-BE49-F238E27FC236}">
                <a16:creationId xmlns:a16="http://schemas.microsoft.com/office/drawing/2014/main" id="{A3CFA746-0D5E-1734-EB6B-97B4685F7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039" y="3683323"/>
            <a:ext cx="3765550" cy="2116635"/>
          </a:xfrm>
          <a:prstGeom prst="rect">
            <a:avLst/>
          </a:prstGeom>
        </p:spPr>
      </p:pic>
      <p:pic>
        <p:nvPicPr>
          <p:cNvPr id="2" name="Picture 1" descr="UMBRELLA logo.bmp">
            <a:extLst>
              <a:ext uri="{FF2B5EF4-FFF2-40B4-BE49-F238E27FC236}">
                <a16:creationId xmlns:a16="http://schemas.microsoft.com/office/drawing/2014/main" id="{8996CBC2-7022-D3A7-E3D2-B539BD7409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4258" y="444348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627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oll wearing a surgical mask&#10;&#10;Description automatically generated">
            <a:extLst>
              <a:ext uri="{FF2B5EF4-FFF2-40B4-BE49-F238E27FC236}">
                <a16:creationId xmlns:a16="http://schemas.microsoft.com/office/drawing/2014/main" id="{E5160B24-D4A5-CB10-D1DC-49D9EDD2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3" b="1"/>
          <a:stretch/>
        </p:blipFill>
        <p:spPr>
          <a:xfrm>
            <a:off x="8468572" y="1627227"/>
            <a:ext cx="3708147" cy="5230770"/>
          </a:xfrm>
          <a:prstGeom prst="rect">
            <a:avLst/>
          </a:prstGeom>
        </p:spPr>
      </p:pic>
      <p:pic>
        <p:nvPicPr>
          <p:cNvPr id="6" name="Picture 5" descr="A doll with a stethoscope around her neck&#10;&#10;Description automatically generated">
            <a:extLst>
              <a:ext uri="{FF2B5EF4-FFF2-40B4-BE49-F238E27FC236}">
                <a16:creationId xmlns:a16="http://schemas.microsoft.com/office/drawing/2014/main" id="{2846BEEB-3190-B633-34AF-4C45970E2D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22" r="12974" b="1"/>
          <a:stretch/>
        </p:blipFill>
        <p:spPr>
          <a:xfrm>
            <a:off x="259681" y="1771140"/>
            <a:ext cx="3576289" cy="5086858"/>
          </a:xfrm>
          <a:prstGeom prst="rect">
            <a:avLst/>
          </a:prstGeom>
        </p:spPr>
      </p:pic>
      <p:pic>
        <p:nvPicPr>
          <p:cNvPr id="2" name="Picture 1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B3B88878-CD06-647A-3513-956FB5785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18" y="998806"/>
            <a:ext cx="4587354" cy="45873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EAE181-4C5D-7B3B-2EA0-26A5A98C9804}"/>
              </a:ext>
            </a:extLst>
          </p:cNvPr>
          <p:cNvSpPr txBox="1"/>
          <p:nvPr/>
        </p:nvSpPr>
        <p:spPr>
          <a:xfrm>
            <a:off x="3679371" y="10232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834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0B2C8-7B8E-837B-AA57-409CCBF56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Plastische en Reconstructieve chirurgie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0E12A-D3F5-EA4C-0477-BD86F1D49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Herstel van vorm en functie van het lichaam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Verbeteren kwaliteit van leven en lichaamsbeeld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363C59AD-D00B-F0D2-568E-BC0F4B5CA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4" name="Picture 3" descr="UMBRELLA logo.bmp">
            <a:extLst>
              <a:ext uri="{FF2B5EF4-FFF2-40B4-BE49-F238E27FC236}">
                <a16:creationId xmlns:a16="http://schemas.microsoft.com/office/drawing/2014/main" id="{3677ED5D-1BD1-806D-CD8D-E83E3763BC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61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38587-4AC1-5BB5-007E-98B5652A1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NL" dirty="0"/>
              <a:t>Borstkanker behandeling impact op: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88E3A-FD31-5BC5-4C2B-87BDB1322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Lichaamsbeeld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Seksueel welzijn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Kwaliteit van leven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929CD561-AD66-1C17-349D-D1FEF6758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5" name="Picture 4" descr="UMBRELLA logo.bmp">
            <a:extLst>
              <a:ext uri="{FF2B5EF4-FFF2-40B4-BE49-F238E27FC236}">
                <a16:creationId xmlns:a16="http://schemas.microsoft.com/office/drawing/2014/main" id="{1B2BF851-F54C-7535-447A-B77A5FEF19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624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18271-0C34-F4D4-8765-17060DA7B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D1EFB-5401-7EAE-9645-D1DA9889C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Plastische chirurgie en borstkanker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AC9D3-819D-C871-45FE-312483274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Borstsparende operaties met plastisch chirurgische technieken (=oncoplastisch)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Volledige borstamputatie met reconstructie 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7D8F07BD-EF53-DC3D-D207-76C92F66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5" name="Picture 4" descr="UMBRELLA logo.bmp">
            <a:extLst>
              <a:ext uri="{FF2B5EF4-FFF2-40B4-BE49-F238E27FC236}">
                <a16:creationId xmlns:a16="http://schemas.microsoft.com/office/drawing/2014/main" id="{F425D4A6-1009-FD3F-FA65-889FC8D451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736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02227-FE2A-39D5-2254-C4FC8F5CE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1E7A4-8B8C-8839-D6CC-EFEC63AA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3" y="2889354"/>
            <a:ext cx="10380573" cy="1432273"/>
          </a:xfrm>
        </p:spPr>
        <p:txBody>
          <a:bodyPr/>
          <a:lstStyle/>
          <a:p>
            <a:r>
              <a:rPr lang="en-NL" dirty="0"/>
              <a:t>Oncoplastische borstsparende operaties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FDC475A6-DF69-1835-136B-002E9B09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4" name="Picture 3" descr="UMBRELLA logo.bmp">
            <a:extLst>
              <a:ext uri="{FF2B5EF4-FFF2-40B4-BE49-F238E27FC236}">
                <a16:creationId xmlns:a16="http://schemas.microsoft.com/office/drawing/2014/main" id="{A62111C2-7BD6-B7B0-D15B-44E6CB39FD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736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9F56A-3052-47D6-895A-B5102876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L" dirty="0"/>
              <a:t>Enkele feitjes over borstsparende chirurgie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96C2F-5EC1-D846-97E9-D30DF0DEE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Steeds vaker borstsparende operaties i.p.v. volledige borstamputatie, indien mogelijk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Vaker borstsparend mogelijk door gebruik van oncoplastische technieken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endParaRPr lang="en-NL" dirty="0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90AC745C-8590-6388-49DC-C60B18DA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5" name="Picture 4" descr="UMBRELLA logo.bmp">
            <a:extLst>
              <a:ext uri="{FF2B5EF4-FFF2-40B4-BE49-F238E27FC236}">
                <a16:creationId xmlns:a16="http://schemas.microsoft.com/office/drawing/2014/main" id="{17032449-1406-995E-8F9F-6B800889C8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7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FD742-E4BA-2629-D987-C624ADFC2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L" dirty="0"/>
              <a:t>Oncoplastische borstsparende operaties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A8E13-7D1D-6035-5846-8D48AA615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D</a:t>
            </a:r>
            <a:r>
              <a:rPr lang="en-NL" b="1" dirty="0"/>
              <a:t>oelen: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Opvullen lege ruimte in de borst:</a:t>
            </a:r>
          </a:p>
          <a:p>
            <a:pPr marL="1257300" lvl="4" indent="-342900">
              <a:buFont typeface="Wingdings" pitchFamily="2" charset="2"/>
              <a:buChar char="Ø"/>
            </a:pPr>
            <a:r>
              <a:rPr lang="en-NL" sz="2200" i="1" dirty="0"/>
              <a:t>vochtvermindering ivm bestraling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Behoud borstvorm:</a:t>
            </a:r>
            <a:endParaRPr lang="en-NL" i="1" dirty="0"/>
          </a:p>
          <a:p>
            <a:pPr marL="1257300" lvl="4" indent="-342900">
              <a:buFont typeface="Wingdings" pitchFamily="2" charset="2"/>
              <a:buChar char="Ø"/>
            </a:pPr>
            <a:r>
              <a:rPr lang="en-NL" sz="2200" i="1" dirty="0"/>
              <a:t>cosmetische tevredenheid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A227E2C-B682-4BC3-D494-A56DF4F0F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038" y="6249566"/>
            <a:ext cx="2703795" cy="442439"/>
          </a:xfrm>
          <a:prstGeom prst="rect">
            <a:avLst/>
          </a:prstGeom>
        </p:spPr>
      </p:pic>
      <p:pic>
        <p:nvPicPr>
          <p:cNvPr id="6" name="Picture 5" descr="UMBRELLA logo.bmp">
            <a:extLst>
              <a:ext uri="{FF2B5EF4-FFF2-40B4-BE49-F238E27FC236}">
                <a16:creationId xmlns:a16="http://schemas.microsoft.com/office/drawing/2014/main" id="{317DCBF0-05BA-FE34-0058-6C4F6359BB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2049" y="5848417"/>
            <a:ext cx="1190382" cy="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689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velVTI">
  <a:themeElements>
    <a:clrScheme name="Custom 148">
      <a:dk1>
        <a:srgbClr val="262626"/>
      </a:dk1>
      <a:lt1>
        <a:sysClr val="window" lastClr="FFFFFF"/>
      </a:lt1>
      <a:dk2>
        <a:srgbClr val="2F333D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ppt/theme/theme2.xml><?xml version="1.0" encoding="utf-8"?>
<a:theme xmlns:a="http://schemas.openxmlformats.org/drawingml/2006/main" name="15_Standaardthema">
  <a:themeElements>
    <a:clrScheme name="Aangepast 2">
      <a:dk1>
        <a:srgbClr val="1C1C1C"/>
      </a:dk1>
      <a:lt1>
        <a:sysClr val="window" lastClr="FFFFFF"/>
      </a:lt1>
      <a:dk2>
        <a:srgbClr val="1961AB"/>
      </a:dk2>
      <a:lt2>
        <a:srgbClr val="EEECE1"/>
      </a:lt2>
      <a:accent1>
        <a:srgbClr val="2526A9"/>
      </a:accent1>
      <a:accent2>
        <a:srgbClr val="D0103A"/>
      </a:accent2>
      <a:accent3>
        <a:srgbClr val="79B829"/>
      </a:accent3>
      <a:accent4>
        <a:srgbClr val="0F84C9"/>
      </a:accent4>
      <a:accent5>
        <a:srgbClr val="FF6319"/>
      </a:accent5>
      <a:accent6>
        <a:srgbClr val="B7B1A9"/>
      </a:accent6>
      <a:hlink>
        <a:srgbClr val="2526A9"/>
      </a:hlink>
      <a:folHlink>
        <a:srgbClr val="B7B1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505</Words>
  <Application>Microsoft Office PowerPoint</Application>
  <PresentationFormat>Breedbeeld</PresentationFormat>
  <Paragraphs>100</Paragraphs>
  <Slides>29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29</vt:i4>
      </vt:variant>
    </vt:vector>
  </HeadingPairs>
  <TitlesOfParts>
    <vt:vector size="38" baseType="lpstr">
      <vt:lpstr>Aptos</vt:lpstr>
      <vt:lpstr>Arial</vt:lpstr>
      <vt:lpstr>Bierstadt</vt:lpstr>
      <vt:lpstr>Calibri</vt:lpstr>
      <vt:lpstr>Myriad Pro</vt:lpstr>
      <vt:lpstr>Segoe UI</vt:lpstr>
      <vt:lpstr>Wingdings</vt:lpstr>
      <vt:lpstr>BevelVTI</vt:lpstr>
      <vt:lpstr>15_Standaardthema</vt:lpstr>
      <vt:lpstr>Plastische chirurgie bij borstkanker:  overzicht, ontwikkelingen en nieuwe inzichten  Danny Young-Afat, plastisch chirurg </vt:lpstr>
      <vt:lpstr>PowerPoint-presentatie</vt:lpstr>
      <vt:lpstr>PowerPoint-presentatie</vt:lpstr>
      <vt:lpstr>Plastische en Reconstructieve chirurgie</vt:lpstr>
      <vt:lpstr>Borstkanker behandeling impact op:</vt:lpstr>
      <vt:lpstr>Plastische chirurgie en borstkanker</vt:lpstr>
      <vt:lpstr>Oncoplastische borstsparende operaties</vt:lpstr>
      <vt:lpstr>Enkele feitjes over borstsparende chirurgie</vt:lpstr>
      <vt:lpstr>Oncoplastische borstsparende operaties</vt:lpstr>
      <vt:lpstr>Oncoplastische borstsparende operaties</vt:lpstr>
      <vt:lpstr>Borstverkleining</vt:lpstr>
      <vt:lpstr>Weefsel verplaatsen uit de omgeving</vt:lpstr>
      <vt:lpstr>UMBRELLA onderzoek: “gewoon” sparend vs oncoplastisch sparend</vt:lpstr>
      <vt:lpstr>Volledige borstamputatie met reconstructie</vt:lpstr>
      <vt:lpstr>Enkele feitjes over amputatie en reconstructie</vt:lpstr>
      <vt:lpstr> Volledige borstamputatie met reconstructie </vt:lpstr>
      <vt:lpstr> Volledige borstamputatie met reconstructie </vt:lpstr>
      <vt:lpstr>Ontwikkelingen borstprothesen</vt:lpstr>
      <vt:lpstr>Reconstructie met borstprothesen </vt:lpstr>
      <vt:lpstr>Reconstructie met eigen weefsel</vt:lpstr>
      <vt:lpstr>Reconstructie met buikvet (DIEP-lap)</vt:lpstr>
      <vt:lpstr>Ontwikkelingen</vt:lpstr>
      <vt:lpstr>Reconstructie met lipofilling (AFT-methode)</vt:lpstr>
      <vt:lpstr>Samenvatting: Volledige borstamputatie met reconstructie </vt:lpstr>
      <vt:lpstr>Nieuwe inzichten</vt:lpstr>
      <vt:lpstr>Grootste uitdaging bij reconstructies?</vt:lpstr>
      <vt:lpstr>Eerst bestralen, dan pas reconstructie?</vt:lpstr>
      <vt:lpstr>BRENAR pilotstudie  (eerst bestralen, daarna pas opereren)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Oncoplastische mammachirurgie Danny Young-Afat, plastisch chirurg </dc:title>
  <dc:creator>Danny Young-Afat</dc:creator>
  <cp:lastModifiedBy>Hattink-2, M. (Merle)</cp:lastModifiedBy>
  <cp:revision>69</cp:revision>
  <dcterms:created xsi:type="dcterms:W3CDTF">2023-12-15T07:39:23Z</dcterms:created>
  <dcterms:modified xsi:type="dcterms:W3CDTF">2026-03-16T10:48:16Z</dcterms:modified>
</cp:coreProperties>
</file>